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comment1.xml" ContentType="application/vnd.openxmlformats-officedocument.presentationml.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omments/comment2.xml" ContentType="application/vnd.openxmlformats-officedocument.presentationml.comments+xml"/>
  <Override PartName="/ppt/notesSlides/notesSlide17.xml" ContentType="application/vnd.openxmlformats-officedocument.presentationml.notesSlide+xml"/>
  <Override PartName="/ppt/comments/comment3.xml" ContentType="application/vnd.openxmlformats-officedocument.presentationml.comments+xml"/>
  <Override PartName="/ppt/notesSlides/notesSlide18.xml" ContentType="application/vnd.openxmlformats-officedocument.presentationml.notesSlide+xml"/>
  <Override PartName="/ppt/comments/comment4.xml" ContentType="application/vnd.openxmlformats-officedocument.presentationml.comments+xml"/>
  <Override PartName="/ppt/notesSlides/notesSlide19.xml" ContentType="application/vnd.openxmlformats-officedocument.presentationml.notesSlide+xml"/>
  <Override PartName="/ppt/comments/comment5.xml" ContentType="application/vnd.openxmlformats-officedocument.presentationml.comment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omments/comment6.xml" ContentType="application/vnd.openxmlformats-officedocument.presentationml.comment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media/media1.gif" ContentType="video/unknown"/>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2" r:id="rId1"/>
  </p:sldMasterIdLst>
  <p:notesMasterIdLst>
    <p:notesMasterId r:id="rId73"/>
  </p:notesMasterIdLst>
  <p:handoutMasterIdLst>
    <p:handoutMasterId r:id="rId74"/>
  </p:handoutMasterIdLst>
  <p:sldIdLst>
    <p:sldId id="256" r:id="rId2"/>
    <p:sldId id="329"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4" r:id="rId48"/>
    <p:sldId id="305" r:id="rId49"/>
    <p:sldId id="301" r:id="rId50"/>
    <p:sldId id="302" r:id="rId51"/>
    <p:sldId id="303" r:id="rId52"/>
    <p:sldId id="306" r:id="rId53"/>
    <p:sldId id="307" r:id="rId54"/>
    <p:sldId id="308" r:id="rId55"/>
    <p:sldId id="309" r:id="rId56"/>
    <p:sldId id="310" r:id="rId57"/>
    <p:sldId id="311" r:id="rId58"/>
    <p:sldId id="312" r:id="rId59"/>
    <p:sldId id="313" r:id="rId60"/>
    <p:sldId id="314" r:id="rId61"/>
    <p:sldId id="327" r:id="rId62"/>
    <p:sldId id="315" r:id="rId63"/>
    <p:sldId id="316" r:id="rId64"/>
    <p:sldId id="317" r:id="rId65"/>
    <p:sldId id="318" r:id="rId66"/>
    <p:sldId id="319" r:id="rId67"/>
    <p:sldId id="320" r:id="rId68"/>
    <p:sldId id="321" r:id="rId69"/>
    <p:sldId id="322" r:id="rId70"/>
    <p:sldId id="324" r:id="rId71"/>
    <p:sldId id="328" r:id="rId7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ab Abramowitz" initials="" lastIdx="7"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E0CD7B0D-9BA6-4B8E-A8BA-C07C34999D63}">
  <a:tblStyle styleId="{E0CD7B0D-9BA6-4B8E-A8BA-C07C34999D63}"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797" autoAdjust="0"/>
  </p:normalViewPr>
  <p:slideViewPr>
    <p:cSldViewPr snapToGrid="0" snapToObjects="1">
      <p:cViewPr varScale="1">
        <p:scale>
          <a:sx n="83" d="100"/>
          <a:sy n="83" d="100"/>
        </p:scale>
        <p:origin x="-1704"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16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notesMaster" Target="notesMasters/notesMaster1.xml"/><Relationship Id="rId74" Type="http://schemas.openxmlformats.org/officeDocument/2006/relationships/handoutMaster" Target="handoutMasters/handoutMaster1.xml"/><Relationship Id="rId75" Type="http://schemas.openxmlformats.org/officeDocument/2006/relationships/printerSettings" Target="printerSettings/printerSettings1.bin"/><Relationship Id="rId76" Type="http://schemas.openxmlformats.org/officeDocument/2006/relationships/commentAuthors" Target="commentAuthors.xml"/><Relationship Id="rId77" Type="http://schemas.openxmlformats.org/officeDocument/2006/relationships/presProps" Target="presProps.xml"/><Relationship Id="rId78" Type="http://schemas.openxmlformats.org/officeDocument/2006/relationships/viewProps" Target="viewProps.xml"/><Relationship Id="rId79" Type="http://schemas.openxmlformats.org/officeDocument/2006/relationships/theme" Target="theme/theme1.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7-12-23T20:37:38.022" idx="1">
    <p:pos x="3984" y="1010"/>
    <p:text>Happy that PALS, PLUMBER, ILAMB, LS3MIP and SoilWat are right here. PALS is moving along fine, just slowly for resource reasons - big year next year I hope!</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7-12-23T20:33:45.546" idx="2">
    <p:pos x="96" y="480"/>
    <p:text>This slide shows how the structure that can accommodate different analysis packages works - the information any analysis package is given is on the left; the (editable) master analysis script decides which analyses will be run for this experiment, which analysis packages need to be called, and packages to analyses returned by them so that the PALS web application can display them correctly.</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7-12-23T20:30:14.658" idx="3">
    <p:pos x="3216" y="528"/>
    <p:text>Form where users select what they want to benchmark their simulations against (other LSMs in this experiment, empirical models etc)</p:text>
  </p:cm>
  <p:cm authorId="0" dt="2017-12-23T20:29:13.156" idx="4">
    <p:pos x="288" y="2352"/>
    <p:text>Example of a single-site analysis (like the old PALS) with benchmarks shown</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7-12-23T20:28:16.747" idx="5">
    <p:pos x="2878" y="1696"/>
    <p:text>FYI these are analyses from the default R global / regional analysis package in PALS2.</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17-12-23T20:34:24.460" idx="6">
    <p:pos x="279" y="1771"/>
    <p:text>This is a screenshot of ILAMB running in PALS online.</p:text>
  </p:cm>
</p:cmLst>
</file>

<file path=ppt/comments/comment6.xml><?xml version="1.0" encoding="utf-8"?>
<p:cmLst xmlns:a="http://schemas.openxmlformats.org/drawingml/2006/main" xmlns:r="http://schemas.openxmlformats.org/officeDocument/2006/relationships" xmlns:p="http://schemas.openxmlformats.org/presentationml/2006/main">
  <p:cm authorId="0" dt="2017-12-23T20:35:24.717" idx="7">
    <p:pos x="414" y="1568"/>
    <p:text>Same style of plot as the usual (previous slide) PLUMBER plot, but no LSMs are shown, just the hierarchy of 8 empirical models.</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420542C-4ABC-6F4E-A2CB-45EDAC21DD34}" type="datetimeFigureOut">
              <a:rPr lang="en-US" smtClean="0"/>
              <a:t>1/30/18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90F0F31-7073-1143-AF1D-32943F71DDDF}" type="slidenum">
              <a:rPr lang="en-US" smtClean="0"/>
              <a:t>‹#›</a:t>
            </a:fld>
            <a:endParaRPr lang="en-US"/>
          </a:p>
        </p:txBody>
      </p:sp>
    </p:spTree>
    <p:extLst>
      <p:ext uri="{BB962C8B-B14F-4D97-AF65-F5344CB8AC3E}">
        <p14:creationId xmlns:p14="http://schemas.microsoft.com/office/powerpoint/2010/main" val="5064819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
        <p:cNvGrpSpPr/>
        <p:nvPr/>
      </p:nvGrpSpPr>
      <p:grpSpPr>
        <a:xfrm>
          <a:off x="0" y="0"/>
          <a:ext cx="0" cy="0"/>
          <a:chOff x="0" y="0"/>
          <a:chExt cx="0" cy="0"/>
        </a:xfrm>
      </p:grpSpPr>
      <p:sp>
        <p:nvSpPr>
          <p:cNvPr id="3" name="Shape 3"/>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4" name="Shape 4"/>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5" name="Shape 5"/>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6" name="Shape 6"/>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7" name="Shape 7"/>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8" name="Shape 8"/>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9" name="Shape 9"/>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10" name="Shape 10"/>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11" name="Shape 11"/>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12" name="Shape 12"/>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13" name="Shape 13"/>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14" name="Shape 14"/>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15" name="Shape 15"/>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16" name="Shape 16"/>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17" name="Shape 17"/>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18" name="Shape 18"/>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19" name="Shape 19"/>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20" name="Shape 20"/>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21" name="Shape 21"/>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22" name="Shape 22"/>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23" name="Shape 23"/>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24" name="Shape 24"/>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25" name="Shape 25"/>
          <p:cNvSpPr/>
          <p:nvPr/>
        </p:nvSpPr>
        <p:spPr>
          <a:xfrm>
            <a:off x="0" y="0"/>
            <a:ext cx="6858000" cy="9144000"/>
          </a:xfrm>
          <a:prstGeom prst="roundRect">
            <a:avLst>
              <a:gd name="adj" fmla="val 5"/>
            </a:avLst>
          </a:pr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26" name="Shape 26"/>
          <p:cNvSpPr txBox="1"/>
          <p:nvPr/>
        </p:nvSpPr>
        <p:spPr>
          <a:xfrm>
            <a:off x="0" y="0"/>
            <a:ext cx="2943225" cy="4286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27" name="Shape 27"/>
          <p:cNvSpPr txBox="1"/>
          <p:nvPr/>
        </p:nvSpPr>
        <p:spPr>
          <a:xfrm>
            <a:off x="3884612" y="0"/>
            <a:ext cx="2943225" cy="4286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28" name="Shape 28"/>
          <p:cNvSpPr>
            <a:spLocks noGrp="1" noRot="1" noChangeAspect="1"/>
          </p:cNvSpPr>
          <p:nvPr>
            <p:ph type="sldImg" idx="2"/>
          </p:nvPr>
        </p:nvSpPr>
        <p:spPr>
          <a:xfrm>
            <a:off x="1143000" y="685800"/>
            <a:ext cx="4535487" cy="3392487"/>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w="9525" cap="sq" cmpd="sng">
            <a:solidFill>
              <a:srgbClr val="000000"/>
            </a:solidFill>
            <a:prstDash val="solid"/>
            <a:miter lim="800000"/>
            <a:headEnd type="none" w="med" len="med"/>
            <a:tailEnd type="none" w="med" len="med"/>
          </a:ln>
        </p:spPr>
      </p:sp>
      <p:sp>
        <p:nvSpPr>
          <p:cNvPr id="29" name="Shape 29"/>
          <p:cNvSpPr txBox="1">
            <a:spLocks noGrp="1"/>
          </p:cNvSpPr>
          <p:nvPr>
            <p:ph type="body" idx="1"/>
          </p:nvPr>
        </p:nvSpPr>
        <p:spPr>
          <a:xfrm>
            <a:off x="685800" y="4343400"/>
            <a:ext cx="5449887" cy="4078287"/>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
        <p:nvSpPr>
          <p:cNvPr id="30" name="Shape 30"/>
          <p:cNvSpPr txBox="1"/>
          <p:nvPr/>
        </p:nvSpPr>
        <p:spPr>
          <a:xfrm>
            <a:off x="0" y="8685212"/>
            <a:ext cx="2943225" cy="4286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31" name="Shape 31"/>
          <p:cNvSpPr txBox="1">
            <a:spLocks noGrp="1"/>
          </p:cNvSpPr>
          <p:nvPr>
            <p:ph type="sldNum" idx="12"/>
          </p:nvPr>
        </p:nvSpPr>
        <p:spPr>
          <a:xfrm>
            <a:off x="3884612" y="8685212"/>
            <a:ext cx="2935287" cy="420687"/>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a:t>
            </a:fld>
            <a:endParaRPr/>
          </a:p>
        </p:txBody>
      </p:sp>
    </p:spTree>
    <p:extLst>
      <p:ext uri="{BB962C8B-B14F-4D97-AF65-F5344CB8AC3E}">
        <p14:creationId xmlns:p14="http://schemas.microsoft.com/office/powerpoint/2010/main" val="1190963987"/>
      </p:ext>
    </p:extLst>
  </p:cSld>
  <p:clrMap bg1="lt1" tx1="dk1" bg2="dk2" tx2="lt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txBox="1"/>
          <p:nvPr/>
        </p:nvSpPr>
        <p:spPr>
          <a:xfrm>
            <a:off x="3884612" y="8685212"/>
            <a:ext cx="2935287" cy="420687"/>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1</a:t>
            </a:fld>
            <a:endParaRPr/>
          </a:p>
        </p:txBody>
      </p:sp>
      <p:sp>
        <p:nvSpPr>
          <p:cNvPr id="58" name="Shape 58"/>
          <p:cNvSpPr>
            <a:spLocks noGrp="1" noRot="1" noChangeAspect="1"/>
          </p:cNvSpPr>
          <p:nvPr>
            <p:ph type="sldImg" idx="2"/>
          </p:nvPr>
        </p:nvSpPr>
        <p:spPr>
          <a:xfrm>
            <a:off x="1147763" y="685800"/>
            <a:ext cx="4529137" cy="3395663"/>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59" name="Shape 59"/>
          <p:cNvSpPr txBox="1"/>
          <p:nvPr/>
        </p:nvSpPr>
        <p:spPr>
          <a:xfrm>
            <a:off x="685800" y="4343400"/>
            <a:ext cx="5453062" cy="408146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60" name="Shape 60"/>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47" name="Shape 147"/>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54" name="Shape 154"/>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61" name="Shape 161"/>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68" name="Shape 168"/>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Shape 184"/>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85" name="Shape 185"/>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92" name="Shape 192"/>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99" name="Shape 199"/>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txBox="1"/>
          <p:nvPr/>
        </p:nvSpPr>
        <p:spPr>
          <a:xfrm>
            <a:off x="3884612" y="8685212"/>
            <a:ext cx="2935287" cy="420687"/>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17</a:t>
            </a:fld>
            <a:endParaRPr/>
          </a:p>
        </p:txBody>
      </p:sp>
      <p:sp>
        <p:nvSpPr>
          <p:cNvPr id="222" name="Shape 222"/>
          <p:cNvSpPr>
            <a:spLocks noGrp="1" noRot="1" noChangeAspect="1"/>
          </p:cNvSpPr>
          <p:nvPr>
            <p:ph type="sldImg" idx="2"/>
          </p:nvPr>
        </p:nvSpPr>
        <p:spPr>
          <a:xfrm>
            <a:off x="1147763" y="685800"/>
            <a:ext cx="4533900" cy="3400425"/>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223" name="Shape 223"/>
          <p:cNvSpPr txBox="1"/>
          <p:nvPr/>
        </p:nvSpPr>
        <p:spPr>
          <a:xfrm>
            <a:off x="685800" y="4343400"/>
            <a:ext cx="5457825" cy="40862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224" name="Shape 224"/>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txBox="1"/>
          <p:nvPr/>
        </p:nvSpPr>
        <p:spPr>
          <a:xfrm>
            <a:off x="3884612" y="8685212"/>
            <a:ext cx="2935287" cy="420687"/>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18</a:t>
            </a:fld>
            <a:endParaRPr/>
          </a:p>
        </p:txBody>
      </p:sp>
      <p:sp>
        <p:nvSpPr>
          <p:cNvPr id="234" name="Shape 234"/>
          <p:cNvSpPr>
            <a:spLocks noGrp="1" noRot="1" noChangeAspect="1"/>
          </p:cNvSpPr>
          <p:nvPr>
            <p:ph type="sldImg" idx="2"/>
          </p:nvPr>
        </p:nvSpPr>
        <p:spPr>
          <a:xfrm>
            <a:off x="1147763" y="685800"/>
            <a:ext cx="4533900" cy="3400425"/>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235" name="Shape 235"/>
          <p:cNvSpPr txBox="1"/>
          <p:nvPr/>
        </p:nvSpPr>
        <p:spPr>
          <a:xfrm>
            <a:off x="685800" y="4343400"/>
            <a:ext cx="5457825" cy="40862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236" name="Shape 236"/>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txBox="1"/>
          <p:nvPr/>
        </p:nvSpPr>
        <p:spPr>
          <a:xfrm>
            <a:off x="3884612" y="8685212"/>
            <a:ext cx="2935200" cy="420600"/>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19</a:t>
            </a:fld>
            <a:endParaRPr/>
          </a:p>
        </p:txBody>
      </p:sp>
      <p:sp>
        <p:nvSpPr>
          <p:cNvPr id="245" name="Shape 245"/>
          <p:cNvSpPr>
            <a:spLocks noGrp="1" noRot="1" noChangeAspect="1"/>
          </p:cNvSpPr>
          <p:nvPr>
            <p:ph type="sldImg" idx="2"/>
          </p:nvPr>
        </p:nvSpPr>
        <p:spPr>
          <a:xfrm>
            <a:off x="1147763" y="685800"/>
            <a:ext cx="4533900" cy="3400425"/>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246" name="Shape 246"/>
          <p:cNvSpPr txBox="1"/>
          <p:nvPr/>
        </p:nvSpPr>
        <p:spPr>
          <a:xfrm>
            <a:off x="685800" y="4343400"/>
            <a:ext cx="5457900" cy="40863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247" name="Shape 247"/>
          <p:cNvSpPr txBox="1">
            <a:spLocks noGrp="1"/>
          </p:cNvSpPr>
          <p:nvPr>
            <p:ph type="body" idx="1"/>
          </p:nvPr>
        </p:nvSpPr>
        <p:spPr>
          <a:xfrm>
            <a:off x="685800" y="4343400"/>
            <a:ext cx="5449800" cy="40782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txBox="1"/>
          <p:nvPr/>
        </p:nvSpPr>
        <p:spPr>
          <a:xfrm>
            <a:off x="3884612" y="8685212"/>
            <a:ext cx="2935287" cy="420687"/>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2</a:t>
            </a:fld>
            <a:endParaRPr/>
          </a:p>
        </p:txBody>
      </p:sp>
      <p:sp>
        <p:nvSpPr>
          <p:cNvPr id="58" name="Shape 58"/>
          <p:cNvSpPr>
            <a:spLocks noGrp="1" noRot="1" noChangeAspect="1"/>
          </p:cNvSpPr>
          <p:nvPr>
            <p:ph type="sldImg" idx="2"/>
          </p:nvPr>
        </p:nvSpPr>
        <p:spPr>
          <a:xfrm>
            <a:off x="1147763" y="685800"/>
            <a:ext cx="4529137" cy="3395663"/>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59" name="Shape 59"/>
          <p:cNvSpPr txBox="1"/>
          <p:nvPr/>
        </p:nvSpPr>
        <p:spPr>
          <a:xfrm>
            <a:off x="685800" y="4343400"/>
            <a:ext cx="5453062" cy="408146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60" name="Shape 60"/>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txBox="1"/>
          <p:nvPr/>
        </p:nvSpPr>
        <p:spPr>
          <a:xfrm>
            <a:off x="3884612" y="8685212"/>
            <a:ext cx="2935287" cy="420687"/>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20</a:t>
            </a:fld>
            <a:endParaRPr/>
          </a:p>
        </p:txBody>
      </p:sp>
      <p:sp>
        <p:nvSpPr>
          <p:cNvPr id="255" name="Shape 255"/>
          <p:cNvSpPr>
            <a:spLocks noGrp="1" noRot="1" noChangeAspect="1"/>
          </p:cNvSpPr>
          <p:nvPr>
            <p:ph type="sldImg" idx="2"/>
          </p:nvPr>
        </p:nvSpPr>
        <p:spPr>
          <a:xfrm>
            <a:off x="1147763" y="685800"/>
            <a:ext cx="4533900" cy="3400425"/>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256" name="Shape 256"/>
          <p:cNvSpPr txBox="1"/>
          <p:nvPr/>
        </p:nvSpPr>
        <p:spPr>
          <a:xfrm>
            <a:off x="685800" y="4343400"/>
            <a:ext cx="5457825" cy="40862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257" name="Shape 257"/>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txBox="1"/>
          <p:nvPr/>
        </p:nvSpPr>
        <p:spPr>
          <a:xfrm>
            <a:off x="3884612" y="8685212"/>
            <a:ext cx="2935287" cy="420687"/>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21</a:t>
            </a:fld>
            <a:endParaRPr/>
          </a:p>
        </p:txBody>
      </p:sp>
      <p:sp>
        <p:nvSpPr>
          <p:cNvPr id="264" name="Shape 264"/>
          <p:cNvSpPr>
            <a:spLocks noGrp="1" noRot="1" noChangeAspect="1"/>
          </p:cNvSpPr>
          <p:nvPr>
            <p:ph type="sldImg" idx="2"/>
          </p:nvPr>
        </p:nvSpPr>
        <p:spPr>
          <a:xfrm>
            <a:off x="1147763" y="685800"/>
            <a:ext cx="4533900" cy="3400425"/>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265" name="Shape 265"/>
          <p:cNvSpPr txBox="1"/>
          <p:nvPr/>
        </p:nvSpPr>
        <p:spPr>
          <a:xfrm>
            <a:off x="685800" y="4343400"/>
            <a:ext cx="5457825" cy="40862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266" name="Shape 266"/>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Shape 275"/>
          <p:cNvSpPr txBox="1"/>
          <p:nvPr/>
        </p:nvSpPr>
        <p:spPr>
          <a:xfrm>
            <a:off x="3884612" y="8685212"/>
            <a:ext cx="2935287" cy="420687"/>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22</a:t>
            </a:fld>
            <a:endParaRPr/>
          </a:p>
        </p:txBody>
      </p:sp>
      <p:sp>
        <p:nvSpPr>
          <p:cNvPr id="276" name="Shape 276"/>
          <p:cNvSpPr>
            <a:spLocks noGrp="1" noRot="1" noChangeAspect="1"/>
          </p:cNvSpPr>
          <p:nvPr>
            <p:ph type="sldImg" idx="2"/>
          </p:nvPr>
        </p:nvSpPr>
        <p:spPr>
          <a:xfrm>
            <a:off x="1147763" y="685800"/>
            <a:ext cx="4533900" cy="3400425"/>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277" name="Shape 277"/>
          <p:cNvSpPr txBox="1"/>
          <p:nvPr/>
        </p:nvSpPr>
        <p:spPr>
          <a:xfrm>
            <a:off x="685800" y="4343400"/>
            <a:ext cx="5457825" cy="40862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278" name="Shape 278"/>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Shape 286"/>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87" name="Shape 287"/>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Shape 294"/>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95" name="Shape 295"/>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Shape 301"/>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02" name="Shape 302"/>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Shape 308"/>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09" name="Shape 309"/>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Shape 315"/>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16" name="Shape 316"/>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Shape 322"/>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23" name="Shape 323"/>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Shape 329"/>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30" name="Shape 330"/>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txBox="1"/>
          <p:nvPr/>
        </p:nvSpPr>
        <p:spPr>
          <a:xfrm>
            <a:off x="3884612" y="8685212"/>
            <a:ext cx="2935287" cy="420687"/>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3</a:t>
            </a:fld>
            <a:endParaRPr/>
          </a:p>
        </p:txBody>
      </p:sp>
      <p:sp>
        <p:nvSpPr>
          <p:cNvPr id="70" name="Shape 70"/>
          <p:cNvSpPr>
            <a:spLocks noGrp="1" noRot="1" noChangeAspect="1"/>
          </p:cNvSpPr>
          <p:nvPr>
            <p:ph type="sldImg" idx="2"/>
          </p:nvPr>
        </p:nvSpPr>
        <p:spPr>
          <a:xfrm>
            <a:off x="1147763" y="685800"/>
            <a:ext cx="4533900" cy="3400425"/>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71" name="Shape 71"/>
          <p:cNvSpPr txBox="1"/>
          <p:nvPr/>
        </p:nvSpPr>
        <p:spPr>
          <a:xfrm>
            <a:off x="685800" y="4343400"/>
            <a:ext cx="5457825" cy="40862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72" name="Shape 72"/>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Shape 337"/>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38" name="Shape 338"/>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5" name="Shape 345"/>
          <p:cNvSpPr txBox="1">
            <a:spLocks noGrp="1"/>
          </p:cNvSpPr>
          <p:nvPr>
            <p:ph type="body" idx="1"/>
          </p:nvPr>
        </p:nvSpPr>
        <p:spPr>
          <a:xfrm>
            <a:off x="685800" y="4343400"/>
            <a:ext cx="5449800" cy="40782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46" name="Shape 346"/>
          <p:cNvSpPr txBox="1">
            <a:spLocks noGrp="1"/>
          </p:cNvSpPr>
          <p:nvPr>
            <p:ph type="sldNum" idx="12"/>
          </p:nvPr>
        </p:nvSpPr>
        <p:spPr>
          <a:xfrm>
            <a:off x="3884612" y="8685212"/>
            <a:ext cx="2935200" cy="420600"/>
          </a:xfrm>
          <a:prstGeom prst="rect">
            <a:avLst/>
          </a:prstGeom>
        </p:spPr>
        <p:txBody>
          <a:bodyPr spcFirstLastPara="1" wrap="square" lIns="90000" tIns="46800" rIns="90000" bIns="46800" anchor="b" anchorCtr="0">
            <a:noAutofit/>
          </a:bodyPr>
          <a:lstStyle/>
          <a:p>
            <a:pPr marL="0" lvl="0" indent="0">
              <a:spcBef>
                <a:spcPts val="0"/>
              </a:spcBef>
              <a:spcAft>
                <a:spcPts val="0"/>
              </a:spcAft>
              <a:buClr>
                <a:srgbClr val="000000"/>
              </a:buClr>
              <a:buSzPts val="1200"/>
              <a:buFont typeface="Times New Roman"/>
              <a:buNone/>
            </a:pPr>
            <a:fld id="{00000000-1234-1234-1234-123412341234}" type="slidenum">
              <a:rPr lang="en-US"/>
              <a:t>31</a:t>
            </a:fld>
            <a:endParaRPr sz="1400">
              <a:latin typeface="Arial"/>
              <a:ea typeface="Arial"/>
              <a:cs typeface="Arial"/>
              <a:sym typeface="Aria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Shape 352"/>
          <p:cNvSpPr txBox="1"/>
          <p:nvPr/>
        </p:nvSpPr>
        <p:spPr>
          <a:xfrm>
            <a:off x="3884612" y="8685212"/>
            <a:ext cx="2935287" cy="420687"/>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32</a:t>
            </a:fld>
            <a:endParaRPr/>
          </a:p>
        </p:txBody>
      </p:sp>
      <p:sp>
        <p:nvSpPr>
          <p:cNvPr id="353" name="Shape 353"/>
          <p:cNvSpPr>
            <a:spLocks noGrp="1" noRot="1" noChangeAspect="1"/>
          </p:cNvSpPr>
          <p:nvPr>
            <p:ph type="sldImg" idx="2"/>
          </p:nvPr>
        </p:nvSpPr>
        <p:spPr>
          <a:xfrm>
            <a:off x="1149350" y="685800"/>
            <a:ext cx="4524375" cy="3394075"/>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354" name="Shape 354"/>
          <p:cNvSpPr txBox="1">
            <a:spLocks noGrp="1"/>
          </p:cNvSpPr>
          <p:nvPr>
            <p:ph type="body" idx="1"/>
          </p:nvPr>
        </p:nvSpPr>
        <p:spPr>
          <a:xfrm>
            <a:off x="685800" y="4343400"/>
            <a:ext cx="5451475" cy="4079875"/>
          </a:xfrm>
          <a:prstGeom prst="rect">
            <a:avLst/>
          </a:prstGeom>
          <a:noFill/>
          <a:ln>
            <a:noFill/>
          </a:ln>
        </p:spPr>
        <p:txBody>
          <a:bodyPr spcFirstLastPara="1" wrap="square" lIns="90000" tIns="46800" rIns="90000" bIns="46800" anchor="ctr" anchorCtr="0">
            <a:noAutofit/>
          </a:bodyPr>
          <a:lstStyle/>
          <a:p>
            <a:pPr marL="0" marR="0" lvl="0" indent="0" algn="l" rtl="0">
              <a:spcBef>
                <a:spcPts val="0"/>
              </a:spcBef>
              <a:spcAft>
                <a:spcPts val="0"/>
              </a:spcAft>
              <a:buNone/>
            </a:pPr>
            <a:endParaRPr sz="1800" b="0" i="0" u="none" strike="noStrike" cap="none"/>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Shape 364"/>
          <p:cNvSpPr txBox="1"/>
          <p:nvPr/>
        </p:nvSpPr>
        <p:spPr>
          <a:xfrm>
            <a:off x="3884612" y="8685212"/>
            <a:ext cx="2935287" cy="420687"/>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33</a:t>
            </a:fld>
            <a:endParaRPr/>
          </a:p>
        </p:txBody>
      </p:sp>
      <p:sp>
        <p:nvSpPr>
          <p:cNvPr id="365" name="Shape 365"/>
          <p:cNvSpPr>
            <a:spLocks noGrp="1" noRot="1" noChangeAspect="1"/>
          </p:cNvSpPr>
          <p:nvPr>
            <p:ph type="sldImg" idx="2"/>
          </p:nvPr>
        </p:nvSpPr>
        <p:spPr>
          <a:xfrm>
            <a:off x="1147763" y="685800"/>
            <a:ext cx="4533900" cy="3400425"/>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366" name="Shape 366"/>
          <p:cNvSpPr txBox="1"/>
          <p:nvPr/>
        </p:nvSpPr>
        <p:spPr>
          <a:xfrm>
            <a:off x="685800" y="4343400"/>
            <a:ext cx="5457825" cy="40862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367" name="Shape 367"/>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Shape 373"/>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74" name="Shape 374"/>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Shape 380"/>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81" name="Shape 381"/>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Shape 387"/>
          <p:cNvSpPr txBox="1"/>
          <p:nvPr/>
        </p:nvSpPr>
        <p:spPr>
          <a:xfrm>
            <a:off x="3884612" y="8685212"/>
            <a:ext cx="2935287" cy="420687"/>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36</a:t>
            </a:fld>
            <a:endParaRPr/>
          </a:p>
        </p:txBody>
      </p:sp>
      <p:sp>
        <p:nvSpPr>
          <p:cNvPr id="388" name="Shape 388"/>
          <p:cNvSpPr>
            <a:spLocks noGrp="1" noRot="1" noChangeAspect="1"/>
          </p:cNvSpPr>
          <p:nvPr>
            <p:ph type="sldImg" idx="2"/>
          </p:nvPr>
        </p:nvSpPr>
        <p:spPr>
          <a:xfrm>
            <a:off x="1147763" y="685800"/>
            <a:ext cx="4533900" cy="3400425"/>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389" name="Shape 389"/>
          <p:cNvSpPr txBox="1"/>
          <p:nvPr/>
        </p:nvSpPr>
        <p:spPr>
          <a:xfrm>
            <a:off x="685800" y="4343400"/>
            <a:ext cx="5457825" cy="40862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390" name="Shape 390"/>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Shape 397"/>
          <p:cNvSpPr txBox="1"/>
          <p:nvPr/>
        </p:nvSpPr>
        <p:spPr>
          <a:xfrm>
            <a:off x="3884612" y="8685212"/>
            <a:ext cx="2935287" cy="420687"/>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37</a:t>
            </a:fld>
            <a:endParaRPr/>
          </a:p>
        </p:txBody>
      </p:sp>
      <p:sp>
        <p:nvSpPr>
          <p:cNvPr id="398" name="Shape 398"/>
          <p:cNvSpPr>
            <a:spLocks noGrp="1" noRot="1" noChangeAspect="1"/>
          </p:cNvSpPr>
          <p:nvPr>
            <p:ph type="sldImg" idx="2"/>
          </p:nvPr>
        </p:nvSpPr>
        <p:spPr>
          <a:xfrm>
            <a:off x="1147763" y="685800"/>
            <a:ext cx="4533900" cy="3400425"/>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399" name="Shape 399"/>
          <p:cNvSpPr txBox="1"/>
          <p:nvPr/>
        </p:nvSpPr>
        <p:spPr>
          <a:xfrm>
            <a:off x="685800" y="4343400"/>
            <a:ext cx="5457825" cy="40862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400" name="Shape 400"/>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Shape 415"/>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16" name="Shape 416"/>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Shape 434"/>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35" name="Shape 435"/>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2" name="Shape 82"/>
          <p:cNvSpPr txBox="1">
            <a:spLocks noGrp="1"/>
          </p:cNvSpPr>
          <p:nvPr>
            <p:ph type="body" idx="1"/>
          </p:nvPr>
        </p:nvSpPr>
        <p:spPr>
          <a:xfrm>
            <a:off x="685800" y="4343400"/>
            <a:ext cx="5449800" cy="40782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83" name="Shape 83"/>
          <p:cNvSpPr txBox="1">
            <a:spLocks noGrp="1"/>
          </p:cNvSpPr>
          <p:nvPr>
            <p:ph type="sldNum" idx="12"/>
          </p:nvPr>
        </p:nvSpPr>
        <p:spPr>
          <a:xfrm>
            <a:off x="3884612" y="8685212"/>
            <a:ext cx="2935200" cy="420600"/>
          </a:xfrm>
          <a:prstGeom prst="rect">
            <a:avLst/>
          </a:prstGeom>
        </p:spPr>
        <p:txBody>
          <a:bodyPr spcFirstLastPara="1" wrap="square" lIns="90000" tIns="46800" rIns="90000" bIns="46800" anchor="b" anchorCtr="0">
            <a:noAutofit/>
          </a:bodyPr>
          <a:lstStyle/>
          <a:p>
            <a:pPr marL="0" lvl="0" indent="0">
              <a:spcBef>
                <a:spcPts val="0"/>
              </a:spcBef>
              <a:spcAft>
                <a:spcPts val="0"/>
              </a:spcAft>
              <a:buClr>
                <a:srgbClr val="000000"/>
              </a:buClr>
              <a:buSzPts val="1200"/>
              <a:buFont typeface="Times New Roman"/>
              <a:buNone/>
            </a:pPr>
            <a:fld id="{00000000-1234-1234-1234-123412341234}" type="slidenum">
              <a:rPr lang="en-US"/>
              <a:t>4</a:t>
            </a:fld>
            <a:endParaRPr sz="1400">
              <a:latin typeface="Arial"/>
              <a:ea typeface="Arial"/>
              <a:cs typeface="Arial"/>
              <a:sym typeface="Arial"/>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Shape 442"/>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43" name="Shape 443"/>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Shape 449"/>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50" name="Shape 450"/>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Shape 456"/>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57" name="Shape 457"/>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Shape 464"/>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65" name="Shape 465"/>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Shape 481"/>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82" name="Shape 482"/>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Shape 488"/>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89" name="Shape 489"/>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Shape 495"/>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96" name="Shape 496"/>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Shape 523"/>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24" name="Shape 524"/>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Shape 530"/>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31" name="Shape 531"/>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Shape 502"/>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03" name="Shape 503"/>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91" name="Shape 91"/>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Shape 509"/>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10" name="Shape 510"/>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5"/>
        <p:cNvGrpSpPr/>
        <p:nvPr/>
      </p:nvGrpSpPr>
      <p:grpSpPr>
        <a:xfrm>
          <a:off x="0" y="0"/>
          <a:ext cx="0" cy="0"/>
          <a:chOff x="0" y="0"/>
          <a:chExt cx="0" cy="0"/>
        </a:xfrm>
      </p:grpSpPr>
      <p:sp>
        <p:nvSpPr>
          <p:cNvPr id="516" name="Shape 516"/>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17" name="Shape 517"/>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Shape 537"/>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38" name="Shape 538"/>
          <p:cNvSpPr txBox="1">
            <a:spLocks noGrp="1"/>
          </p:cNvSpPr>
          <p:nvPr>
            <p:ph type="body" idx="1"/>
          </p:nvPr>
        </p:nvSpPr>
        <p:spPr>
          <a:xfrm>
            <a:off x="685800" y="4343400"/>
            <a:ext cx="5449800" cy="40782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39" name="Shape 539"/>
          <p:cNvSpPr txBox="1">
            <a:spLocks noGrp="1"/>
          </p:cNvSpPr>
          <p:nvPr>
            <p:ph type="sldNum" idx="12"/>
          </p:nvPr>
        </p:nvSpPr>
        <p:spPr>
          <a:xfrm>
            <a:off x="3884612" y="8685212"/>
            <a:ext cx="2935200" cy="420600"/>
          </a:xfrm>
          <a:prstGeom prst="rect">
            <a:avLst/>
          </a:prstGeom>
        </p:spPr>
        <p:txBody>
          <a:bodyPr spcFirstLastPara="1" wrap="square" lIns="90000" tIns="46800" rIns="90000" bIns="46800" anchor="b" anchorCtr="0">
            <a:noAutofit/>
          </a:bodyPr>
          <a:lstStyle/>
          <a:p>
            <a:pPr marL="0" lvl="0" indent="0">
              <a:spcBef>
                <a:spcPts val="0"/>
              </a:spcBef>
              <a:spcAft>
                <a:spcPts val="0"/>
              </a:spcAft>
              <a:buClr>
                <a:srgbClr val="000000"/>
              </a:buClr>
              <a:buSzPts val="1200"/>
              <a:buFont typeface="Times New Roman"/>
              <a:buNone/>
            </a:pPr>
            <a:fld id="{00000000-1234-1234-1234-123412341234}" type="slidenum">
              <a:rPr lang="en-US"/>
              <a:t>52</a:t>
            </a:fld>
            <a:endParaRPr sz="1400">
              <a:latin typeface="Arial"/>
              <a:ea typeface="Arial"/>
              <a:cs typeface="Arial"/>
              <a:sym typeface="Arial"/>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Shape 555"/>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56" name="Shape 556"/>
          <p:cNvSpPr txBox="1">
            <a:spLocks noGrp="1"/>
          </p:cNvSpPr>
          <p:nvPr>
            <p:ph type="body" idx="1"/>
          </p:nvPr>
        </p:nvSpPr>
        <p:spPr>
          <a:xfrm>
            <a:off x="685800" y="4343400"/>
            <a:ext cx="5449800" cy="40782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57" name="Shape 557"/>
          <p:cNvSpPr txBox="1">
            <a:spLocks noGrp="1"/>
          </p:cNvSpPr>
          <p:nvPr>
            <p:ph type="sldNum" idx="12"/>
          </p:nvPr>
        </p:nvSpPr>
        <p:spPr>
          <a:xfrm>
            <a:off x="3884612" y="8685212"/>
            <a:ext cx="2935200" cy="420600"/>
          </a:xfrm>
          <a:prstGeom prst="rect">
            <a:avLst/>
          </a:prstGeom>
        </p:spPr>
        <p:txBody>
          <a:bodyPr spcFirstLastPara="1" wrap="square" lIns="90000" tIns="46800" rIns="90000" bIns="46800" anchor="b" anchorCtr="0">
            <a:noAutofit/>
          </a:bodyPr>
          <a:lstStyle/>
          <a:p>
            <a:pPr marL="0" lvl="0" indent="0">
              <a:spcBef>
                <a:spcPts val="0"/>
              </a:spcBef>
              <a:spcAft>
                <a:spcPts val="0"/>
              </a:spcAft>
              <a:buClr>
                <a:srgbClr val="000000"/>
              </a:buClr>
              <a:buSzPts val="1200"/>
              <a:buFont typeface="Times New Roman"/>
              <a:buNone/>
            </a:pPr>
            <a:fld id="{00000000-1234-1234-1234-123412341234}" type="slidenum">
              <a:rPr lang="en-US"/>
              <a:t>53</a:t>
            </a:fld>
            <a:endParaRPr sz="1400">
              <a:latin typeface="Arial"/>
              <a:ea typeface="Arial"/>
              <a:cs typeface="Arial"/>
              <a:sym typeface="Arial"/>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Shape 634"/>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5" name="Shape 635"/>
          <p:cNvSpPr txBox="1">
            <a:spLocks noGrp="1"/>
          </p:cNvSpPr>
          <p:nvPr>
            <p:ph type="body" idx="1"/>
          </p:nvPr>
        </p:nvSpPr>
        <p:spPr>
          <a:xfrm>
            <a:off x="685800" y="4343400"/>
            <a:ext cx="5449800" cy="40782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36" name="Shape 636"/>
          <p:cNvSpPr txBox="1">
            <a:spLocks noGrp="1"/>
          </p:cNvSpPr>
          <p:nvPr>
            <p:ph type="sldNum" idx="12"/>
          </p:nvPr>
        </p:nvSpPr>
        <p:spPr>
          <a:xfrm>
            <a:off x="3884612" y="8685212"/>
            <a:ext cx="2935200" cy="420600"/>
          </a:xfrm>
          <a:prstGeom prst="rect">
            <a:avLst/>
          </a:prstGeom>
        </p:spPr>
        <p:txBody>
          <a:bodyPr spcFirstLastPara="1" wrap="square" lIns="90000" tIns="46800" rIns="90000" bIns="46800" anchor="b" anchorCtr="0">
            <a:noAutofit/>
          </a:bodyPr>
          <a:lstStyle/>
          <a:p>
            <a:pPr marL="0" lvl="0" indent="0">
              <a:spcBef>
                <a:spcPts val="0"/>
              </a:spcBef>
              <a:spcAft>
                <a:spcPts val="0"/>
              </a:spcAft>
              <a:buClr>
                <a:srgbClr val="000000"/>
              </a:buClr>
              <a:buSzPts val="1200"/>
              <a:buFont typeface="Times New Roman"/>
              <a:buNone/>
            </a:pPr>
            <a:fld id="{00000000-1234-1234-1234-123412341234}" type="slidenum">
              <a:rPr lang="en-US"/>
              <a:t>54</a:t>
            </a:fld>
            <a:endParaRPr sz="1400">
              <a:latin typeface="Arial"/>
              <a:ea typeface="Arial"/>
              <a:cs typeface="Arial"/>
              <a:sym typeface="Arial"/>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p:cNvGrpSpPr/>
        <p:nvPr/>
      </p:nvGrpSpPr>
      <p:grpSpPr>
        <a:xfrm>
          <a:off x="0" y="0"/>
          <a:ext cx="0" cy="0"/>
          <a:chOff x="0" y="0"/>
          <a:chExt cx="0" cy="0"/>
        </a:xfrm>
      </p:grpSpPr>
      <p:sp>
        <p:nvSpPr>
          <p:cNvPr id="642" name="Shape 642"/>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3" name="Shape 643"/>
          <p:cNvSpPr txBox="1">
            <a:spLocks noGrp="1"/>
          </p:cNvSpPr>
          <p:nvPr>
            <p:ph type="body" idx="1"/>
          </p:nvPr>
        </p:nvSpPr>
        <p:spPr>
          <a:xfrm>
            <a:off x="685800" y="4343400"/>
            <a:ext cx="5449800" cy="40782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44" name="Shape 644"/>
          <p:cNvSpPr txBox="1">
            <a:spLocks noGrp="1"/>
          </p:cNvSpPr>
          <p:nvPr>
            <p:ph type="sldNum" idx="12"/>
          </p:nvPr>
        </p:nvSpPr>
        <p:spPr>
          <a:xfrm>
            <a:off x="3884612" y="8685212"/>
            <a:ext cx="2935200" cy="420600"/>
          </a:xfrm>
          <a:prstGeom prst="rect">
            <a:avLst/>
          </a:prstGeom>
        </p:spPr>
        <p:txBody>
          <a:bodyPr spcFirstLastPara="1" wrap="square" lIns="90000" tIns="46800" rIns="90000" bIns="46800" anchor="b" anchorCtr="0">
            <a:noAutofit/>
          </a:bodyPr>
          <a:lstStyle/>
          <a:p>
            <a:pPr marL="0" lvl="0" indent="0">
              <a:spcBef>
                <a:spcPts val="0"/>
              </a:spcBef>
              <a:spcAft>
                <a:spcPts val="0"/>
              </a:spcAft>
              <a:buClr>
                <a:srgbClr val="000000"/>
              </a:buClr>
              <a:buSzPts val="1200"/>
              <a:buFont typeface="Times New Roman"/>
              <a:buNone/>
            </a:pPr>
            <a:fld id="{00000000-1234-1234-1234-123412341234}" type="slidenum">
              <a:rPr lang="en-US"/>
              <a:t>55</a:t>
            </a:fld>
            <a:endParaRPr sz="1400">
              <a:latin typeface="Arial"/>
              <a:ea typeface="Arial"/>
              <a:cs typeface="Arial"/>
              <a:sym typeface="Arial"/>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6"/>
        <p:cNvGrpSpPr/>
        <p:nvPr/>
      </p:nvGrpSpPr>
      <p:grpSpPr>
        <a:xfrm>
          <a:off x="0" y="0"/>
          <a:ext cx="0" cy="0"/>
          <a:chOff x="0" y="0"/>
          <a:chExt cx="0" cy="0"/>
        </a:xfrm>
      </p:grpSpPr>
      <p:sp>
        <p:nvSpPr>
          <p:cNvPr id="657" name="Shape 657"/>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58" name="Shape 658"/>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3"/>
        <p:cNvGrpSpPr/>
        <p:nvPr/>
      </p:nvGrpSpPr>
      <p:grpSpPr>
        <a:xfrm>
          <a:off x="0" y="0"/>
          <a:ext cx="0" cy="0"/>
          <a:chOff x="0" y="0"/>
          <a:chExt cx="0" cy="0"/>
        </a:xfrm>
      </p:grpSpPr>
      <p:sp>
        <p:nvSpPr>
          <p:cNvPr id="674" name="Shape 674"/>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75" name="Shape 675"/>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0"/>
        <p:cNvGrpSpPr/>
        <p:nvPr/>
      </p:nvGrpSpPr>
      <p:grpSpPr>
        <a:xfrm>
          <a:off x="0" y="0"/>
          <a:ext cx="0" cy="0"/>
          <a:chOff x="0" y="0"/>
          <a:chExt cx="0" cy="0"/>
        </a:xfrm>
      </p:grpSpPr>
      <p:sp>
        <p:nvSpPr>
          <p:cNvPr id="681" name="Shape 681"/>
          <p:cNvSpPr txBox="1"/>
          <p:nvPr/>
        </p:nvSpPr>
        <p:spPr>
          <a:xfrm>
            <a:off x="3884612" y="8685212"/>
            <a:ext cx="2935287" cy="420687"/>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58</a:t>
            </a:fld>
            <a:endParaRPr/>
          </a:p>
        </p:txBody>
      </p:sp>
      <p:sp>
        <p:nvSpPr>
          <p:cNvPr id="682" name="Shape 682"/>
          <p:cNvSpPr>
            <a:spLocks noGrp="1" noRot="1" noChangeAspect="1"/>
          </p:cNvSpPr>
          <p:nvPr>
            <p:ph type="sldImg" idx="2"/>
          </p:nvPr>
        </p:nvSpPr>
        <p:spPr>
          <a:xfrm>
            <a:off x="1147763" y="685800"/>
            <a:ext cx="4530725" cy="3397250"/>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683" name="Shape 683"/>
          <p:cNvSpPr txBox="1"/>
          <p:nvPr/>
        </p:nvSpPr>
        <p:spPr>
          <a:xfrm>
            <a:off x="685800" y="4343400"/>
            <a:ext cx="5454650" cy="408305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684" name="Shape 684"/>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9"/>
        <p:cNvGrpSpPr/>
        <p:nvPr/>
      </p:nvGrpSpPr>
      <p:grpSpPr>
        <a:xfrm>
          <a:off x="0" y="0"/>
          <a:ext cx="0" cy="0"/>
          <a:chOff x="0" y="0"/>
          <a:chExt cx="0" cy="0"/>
        </a:xfrm>
      </p:grpSpPr>
      <p:sp>
        <p:nvSpPr>
          <p:cNvPr id="690" name="Shape 690"/>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91" name="Shape 691"/>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txBox="1"/>
          <p:nvPr/>
        </p:nvSpPr>
        <p:spPr>
          <a:xfrm>
            <a:off x="3884612" y="8685212"/>
            <a:ext cx="2935287" cy="420687"/>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6</a:t>
            </a:fld>
            <a:endParaRPr/>
          </a:p>
        </p:txBody>
      </p:sp>
      <p:sp>
        <p:nvSpPr>
          <p:cNvPr id="99" name="Shape 99"/>
          <p:cNvSpPr>
            <a:spLocks noGrp="1" noRot="1" noChangeAspect="1"/>
          </p:cNvSpPr>
          <p:nvPr>
            <p:ph type="sldImg" idx="2"/>
          </p:nvPr>
        </p:nvSpPr>
        <p:spPr>
          <a:xfrm>
            <a:off x="1147763" y="685800"/>
            <a:ext cx="4533900" cy="3400425"/>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100" name="Shape 100"/>
          <p:cNvSpPr txBox="1"/>
          <p:nvPr/>
        </p:nvSpPr>
        <p:spPr>
          <a:xfrm>
            <a:off x="685800" y="4343400"/>
            <a:ext cx="5457825" cy="40862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101" name="Shape 101"/>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6"/>
        <p:cNvGrpSpPr/>
        <p:nvPr/>
      </p:nvGrpSpPr>
      <p:grpSpPr>
        <a:xfrm>
          <a:off x="0" y="0"/>
          <a:ext cx="0" cy="0"/>
          <a:chOff x="0" y="0"/>
          <a:chExt cx="0" cy="0"/>
        </a:xfrm>
      </p:grpSpPr>
      <p:sp>
        <p:nvSpPr>
          <p:cNvPr id="697" name="Shape 697"/>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98" name="Shape 698"/>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3906" name="Rectangle 1"/>
          <p:cNvSpPr>
            <a:spLocks noGrp="1" noRot="1" noChangeAspect="1" noChangeArrowheads="1" noTextEdit="1"/>
          </p:cNvSpPr>
          <p:nvPr>
            <p:ph type="sldImg"/>
          </p:nvPr>
        </p:nvSpPr>
        <p:spPr>
          <a:xfrm>
            <a:off x="1338263" y="914400"/>
            <a:ext cx="4179887" cy="3135313"/>
          </a:xfrm>
          <a:solidFill>
            <a:srgbClr val="FFFFFF"/>
          </a:solidFill>
          <a:ln/>
        </p:spPr>
      </p:sp>
      <p:sp>
        <p:nvSpPr>
          <p:cNvPr id="123907" name="Rectangle 2"/>
          <p:cNvSpPr>
            <a:spLocks noGrp="1" noChangeArrowheads="1"/>
          </p:cNvSpPr>
          <p:nvPr>
            <p:ph type="body" idx="1"/>
          </p:nvPr>
        </p:nvSpPr>
        <p:spPr>
          <a:xfrm>
            <a:off x="1046163" y="4352925"/>
            <a:ext cx="4770437" cy="3478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pPr eaLnBrk="1" hangingPunct="1">
              <a:spcBef>
                <a:spcPct val="0"/>
              </a:spcBef>
            </a:pPr>
            <a:endParaRPr lang="en-US">
              <a:ea typeface="ＭＳ Ｐゴシック" charset="0"/>
              <a:cs typeface="ＭＳ Ｐゴシック"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3"/>
        <p:cNvGrpSpPr/>
        <p:nvPr/>
      </p:nvGrpSpPr>
      <p:grpSpPr>
        <a:xfrm>
          <a:off x="0" y="0"/>
          <a:ext cx="0" cy="0"/>
          <a:chOff x="0" y="0"/>
          <a:chExt cx="0" cy="0"/>
        </a:xfrm>
      </p:grpSpPr>
      <p:sp>
        <p:nvSpPr>
          <p:cNvPr id="704" name="Shape 704"/>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5" name="Shape 705"/>
          <p:cNvSpPr txBox="1">
            <a:spLocks noGrp="1"/>
          </p:cNvSpPr>
          <p:nvPr>
            <p:ph type="body" idx="1"/>
          </p:nvPr>
        </p:nvSpPr>
        <p:spPr>
          <a:xfrm>
            <a:off x="685800" y="4343400"/>
            <a:ext cx="5449800" cy="40782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706" name="Shape 706"/>
          <p:cNvSpPr txBox="1">
            <a:spLocks noGrp="1"/>
          </p:cNvSpPr>
          <p:nvPr>
            <p:ph type="sldNum" idx="12"/>
          </p:nvPr>
        </p:nvSpPr>
        <p:spPr>
          <a:xfrm>
            <a:off x="3884612" y="8685212"/>
            <a:ext cx="2935200" cy="420600"/>
          </a:xfrm>
          <a:prstGeom prst="rect">
            <a:avLst/>
          </a:prstGeom>
        </p:spPr>
        <p:txBody>
          <a:bodyPr spcFirstLastPara="1" wrap="square" lIns="90000" tIns="46800" rIns="90000" bIns="46800" anchor="b" anchorCtr="0">
            <a:noAutofit/>
          </a:bodyPr>
          <a:lstStyle/>
          <a:p>
            <a:pPr marL="0" lvl="0" indent="0">
              <a:spcBef>
                <a:spcPts val="0"/>
              </a:spcBef>
              <a:spcAft>
                <a:spcPts val="0"/>
              </a:spcAft>
              <a:buClr>
                <a:srgbClr val="000000"/>
              </a:buClr>
              <a:buSzPts val="1200"/>
              <a:buFont typeface="Times New Roman"/>
              <a:buNone/>
            </a:pPr>
            <a:fld id="{00000000-1234-1234-1234-123412341234}" type="slidenum">
              <a:rPr lang="en-US"/>
              <a:t>62</a:t>
            </a:fld>
            <a:endParaRPr sz="1400">
              <a:latin typeface="Arial"/>
              <a:ea typeface="Arial"/>
              <a:cs typeface="Arial"/>
              <a:sym typeface="Arial"/>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3"/>
        <p:cNvGrpSpPr/>
        <p:nvPr/>
      </p:nvGrpSpPr>
      <p:grpSpPr>
        <a:xfrm>
          <a:off x="0" y="0"/>
          <a:ext cx="0" cy="0"/>
          <a:chOff x="0" y="0"/>
          <a:chExt cx="0" cy="0"/>
        </a:xfrm>
      </p:grpSpPr>
      <p:sp>
        <p:nvSpPr>
          <p:cNvPr id="714" name="Shape 714"/>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715" name="Shape 715"/>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4"/>
        <p:cNvGrpSpPr/>
        <p:nvPr/>
      </p:nvGrpSpPr>
      <p:grpSpPr>
        <a:xfrm>
          <a:off x="0" y="0"/>
          <a:ext cx="0" cy="0"/>
          <a:chOff x="0" y="0"/>
          <a:chExt cx="0" cy="0"/>
        </a:xfrm>
      </p:grpSpPr>
      <p:sp>
        <p:nvSpPr>
          <p:cNvPr id="725" name="Shape 725"/>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6" name="Shape 726"/>
          <p:cNvSpPr txBox="1">
            <a:spLocks noGrp="1"/>
          </p:cNvSpPr>
          <p:nvPr>
            <p:ph type="body" idx="1"/>
          </p:nvPr>
        </p:nvSpPr>
        <p:spPr>
          <a:xfrm>
            <a:off x="685800" y="4343400"/>
            <a:ext cx="5449800" cy="40782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727" name="Shape 727"/>
          <p:cNvSpPr txBox="1">
            <a:spLocks noGrp="1"/>
          </p:cNvSpPr>
          <p:nvPr>
            <p:ph type="sldNum" idx="12"/>
          </p:nvPr>
        </p:nvSpPr>
        <p:spPr>
          <a:xfrm>
            <a:off x="3884612" y="8685212"/>
            <a:ext cx="2935200" cy="420600"/>
          </a:xfrm>
          <a:prstGeom prst="rect">
            <a:avLst/>
          </a:prstGeom>
        </p:spPr>
        <p:txBody>
          <a:bodyPr spcFirstLastPara="1" wrap="square" lIns="90000" tIns="46800" rIns="90000" bIns="46800" anchor="b" anchorCtr="0">
            <a:noAutofit/>
          </a:bodyPr>
          <a:lstStyle/>
          <a:p>
            <a:pPr marL="0" lvl="0" indent="0">
              <a:spcBef>
                <a:spcPts val="0"/>
              </a:spcBef>
              <a:spcAft>
                <a:spcPts val="0"/>
              </a:spcAft>
              <a:buClr>
                <a:srgbClr val="000000"/>
              </a:buClr>
              <a:buSzPts val="1200"/>
              <a:buFont typeface="Times New Roman"/>
              <a:buNone/>
            </a:pPr>
            <a:fld id="{00000000-1234-1234-1234-123412341234}" type="slidenum">
              <a:rPr lang="en-US"/>
              <a:t>64</a:t>
            </a:fld>
            <a:endParaRPr sz="1400">
              <a:latin typeface="Arial"/>
              <a:ea typeface="Arial"/>
              <a:cs typeface="Arial"/>
              <a:sym typeface="Arial"/>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6"/>
        <p:cNvGrpSpPr/>
        <p:nvPr/>
      </p:nvGrpSpPr>
      <p:grpSpPr>
        <a:xfrm>
          <a:off x="0" y="0"/>
          <a:ext cx="0" cy="0"/>
          <a:chOff x="0" y="0"/>
          <a:chExt cx="0" cy="0"/>
        </a:xfrm>
      </p:grpSpPr>
      <p:sp>
        <p:nvSpPr>
          <p:cNvPr id="737" name="Shape 737"/>
          <p:cNvSpPr txBox="1"/>
          <p:nvPr/>
        </p:nvSpPr>
        <p:spPr>
          <a:xfrm>
            <a:off x="3884612" y="8685212"/>
            <a:ext cx="2935287" cy="420687"/>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65</a:t>
            </a:fld>
            <a:endParaRPr/>
          </a:p>
        </p:txBody>
      </p:sp>
      <p:sp>
        <p:nvSpPr>
          <p:cNvPr id="738" name="Shape 738"/>
          <p:cNvSpPr>
            <a:spLocks noGrp="1" noRot="1" noChangeAspect="1"/>
          </p:cNvSpPr>
          <p:nvPr>
            <p:ph type="sldImg" idx="2"/>
          </p:nvPr>
        </p:nvSpPr>
        <p:spPr>
          <a:xfrm>
            <a:off x="1146175" y="685800"/>
            <a:ext cx="4548188" cy="3411538"/>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739" name="Shape 739"/>
          <p:cNvSpPr txBox="1">
            <a:spLocks noGrp="1"/>
          </p:cNvSpPr>
          <p:nvPr>
            <p:ph type="body" idx="1"/>
          </p:nvPr>
        </p:nvSpPr>
        <p:spPr>
          <a:xfrm>
            <a:off x="685800" y="4343400"/>
            <a:ext cx="5468937" cy="4097337"/>
          </a:xfrm>
          <a:prstGeom prst="rect">
            <a:avLst/>
          </a:prstGeom>
          <a:noFill/>
          <a:ln>
            <a:noFill/>
          </a:ln>
        </p:spPr>
        <p:txBody>
          <a:bodyPr spcFirstLastPara="1" wrap="square" lIns="90000" tIns="46800" rIns="90000" bIns="46800" anchor="ctr" anchorCtr="0">
            <a:noAutofit/>
          </a:bodyPr>
          <a:lstStyle/>
          <a:p>
            <a:pPr marL="0" marR="0" lvl="0" indent="0" algn="l" rtl="0">
              <a:spcBef>
                <a:spcPts val="0"/>
              </a:spcBef>
              <a:spcAft>
                <a:spcPts val="0"/>
              </a:spcAft>
              <a:buNone/>
            </a:pPr>
            <a:endParaRPr sz="1800" b="0" i="0" u="none" strike="noStrike" cap="none"/>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
        <p:cNvGrpSpPr/>
        <p:nvPr/>
      </p:nvGrpSpPr>
      <p:grpSpPr>
        <a:xfrm>
          <a:off x="0" y="0"/>
          <a:ext cx="0" cy="0"/>
          <a:chOff x="0" y="0"/>
          <a:chExt cx="0" cy="0"/>
        </a:xfrm>
      </p:grpSpPr>
      <p:sp>
        <p:nvSpPr>
          <p:cNvPr id="745" name="Shape 745"/>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746" name="Shape 746"/>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1"/>
        <p:cNvGrpSpPr/>
        <p:nvPr/>
      </p:nvGrpSpPr>
      <p:grpSpPr>
        <a:xfrm>
          <a:off x="0" y="0"/>
          <a:ext cx="0" cy="0"/>
          <a:chOff x="0" y="0"/>
          <a:chExt cx="0" cy="0"/>
        </a:xfrm>
      </p:grpSpPr>
      <p:sp>
        <p:nvSpPr>
          <p:cNvPr id="752" name="Shape 752"/>
          <p:cNvSpPr txBox="1"/>
          <p:nvPr/>
        </p:nvSpPr>
        <p:spPr>
          <a:xfrm>
            <a:off x="3884612" y="8685212"/>
            <a:ext cx="2935287" cy="420687"/>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67</a:t>
            </a:fld>
            <a:endParaRPr/>
          </a:p>
        </p:txBody>
      </p:sp>
      <p:sp>
        <p:nvSpPr>
          <p:cNvPr id="753" name="Shape 753"/>
          <p:cNvSpPr>
            <a:spLocks noGrp="1" noRot="1" noChangeAspect="1"/>
          </p:cNvSpPr>
          <p:nvPr>
            <p:ph type="sldImg" idx="2"/>
          </p:nvPr>
        </p:nvSpPr>
        <p:spPr>
          <a:xfrm>
            <a:off x="1146175" y="685800"/>
            <a:ext cx="4548188" cy="3411538"/>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754" name="Shape 754"/>
          <p:cNvSpPr txBox="1">
            <a:spLocks noGrp="1"/>
          </p:cNvSpPr>
          <p:nvPr>
            <p:ph type="body" idx="1"/>
          </p:nvPr>
        </p:nvSpPr>
        <p:spPr>
          <a:xfrm>
            <a:off x="685800" y="4343400"/>
            <a:ext cx="5468937" cy="4097337"/>
          </a:xfrm>
          <a:prstGeom prst="rect">
            <a:avLst/>
          </a:prstGeom>
          <a:noFill/>
          <a:ln>
            <a:noFill/>
          </a:ln>
        </p:spPr>
        <p:txBody>
          <a:bodyPr spcFirstLastPara="1" wrap="square" lIns="90000" tIns="46800" rIns="90000" bIns="46800" anchor="ctr" anchorCtr="0">
            <a:noAutofit/>
          </a:bodyPr>
          <a:lstStyle/>
          <a:p>
            <a:pPr marL="0" marR="0" lvl="0" indent="0" algn="l" rtl="0">
              <a:spcBef>
                <a:spcPts val="0"/>
              </a:spcBef>
              <a:spcAft>
                <a:spcPts val="0"/>
              </a:spcAft>
              <a:buNone/>
            </a:pPr>
            <a:endParaRPr sz="1800" b="0" i="0" u="none" strike="noStrike" cap="none"/>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3"/>
        <p:cNvGrpSpPr/>
        <p:nvPr/>
      </p:nvGrpSpPr>
      <p:grpSpPr>
        <a:xfrm>
          <a:off x="0" y="0"/>
          <a:ext cx="0" cy="0"/>
          <a:chOff x="0" y="0"/>
          <a:chExt cx="0" cy="0"/>
        </a:xfrm>
      </p:grpSpPr>
      <p:sp>
        <p:nvSpPr>
          <p:cNvPr id="764" name="Shape 764"/>
          <p:cNvSpPr txBox="1"/>
          <p:nvPr/>
        </p:nvSpPr>
        <p:spPr>
          <a:xfrm>
            <a:off x="3884612" y="8685212"/>
            <a:ext cx="2935287" cy="420687"/>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68</a:t>
            </a:fld>
            <a:endParaRPr/>
          </a:p>
        </p:txBody>
      </p:sp>
      <p:sp>
        <p:nvSpPr>
          <p:cNvPr id="765" name="Shape 765"/>
          <p:cNvSpPr>
            <a:spLocks noGrp="1" noRot="1" noChangeAspect="1"/>
          </p:cNvSpPr>
          <p:nvPr>
            <p:ph type="sldImg" idx="2"/>
          </p:nvPr>
        </p:nvSpPr>
        <p:spPr>
          <a:xfrm>
            <a:off x="1146175" y="685800"/>
            <a:ext cx="4548188" cy="3411538"/>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766" name="Shape 766"/>
          <p:cNvSpPr txBox="1">
            <a:spLocks noGrp="1"/>
          </p:cNvSpPr>
          <p:nvPr>
            <p:ph type="body" idx="1"/>
          </p:nvPr>
        </p:nvSpPr>
        <p:spPr>
          <a:xfrm>
            <a:off x="685800" y="4343400"/>
            <a:ext cx="5468937" cy="4097337"/>
          </a:xfrm>
          <a:prstGeom prst="rect">
            <a:avLst/>
          </a:prstGeom>
          <a:noFill/>
          <a:ln>
            <a:noFill/>
          </a:ln>
        </p:spPr>
        <p:txBody>
          <a:bodyPr spcFirstLastPara="1" wrap="square" lIns="90000" tIns="46800" rIns="90000" bIns="46800" anchor="ctr" anchorCtr="0">
            <a:noAutofit/>
          </a:bodyPr>
          <a:lstStyle/>
          <a:p>
            <a:pPr marL="0" marR="0" lvl="0" indent="0" algn="l" rtl="0">
              <a:spcBef>
                <a:spcPts val="0"/>
              </a:spcBef>
              <a:spcAft>
                <a:spcPts val="0"/>
              </a:spcAft>
              <a:buNone/>
            </a:pPr>
            <a:endParaRPr sz="1800" b="0" i="0" u="none" strike="noStrike" cap="none"/>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1"/>
        <p:cNvGrpSpPr/>
        <p:nvPr/>
      </p:nvGrpSpPr>
      <p:grpSpPr>
        <a:xfrm>
          <a:off x="0" y="0"/>
          <a:ext cx="0" cy="0"/>
          <a:chOff x="0" y="0"/>
          <a:chExt cx="0" cy="0"/>
        </a:xfrm>
      </p:grpSpPr>
      <p:sp>
        <p:nvSpPr>
          <p:cNvPr id="772" name="Shape 772"/>
          <p:cNvSpPr txBox="1"/>
          <p:nvPr/>
        </p:nvSpPr>
        <p:spPr>
          <a:xfrm>
            <a:off x="3884612" y="8685212"/>
            <a:ext cx="2935287" cy="420687"/>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69</a:t>
            </a:fld>
            <a:endParaRPr/>
          </a:p>
        </p:txBody>
      </p:sp>
      <p:sp>
        <p:nvSpPr>
          <p:cNvPr id="773" name="Shape 773"/>
          <p:cNvSpPr>
            <a:spLocks noGrp="1" noRot="1" noChangeAspect="1"/>
          </p:cNvSpPr>
          <p:nvPr>
            <p:ph type="sldImg" idx="2"/>
          </p:nvPr>
        </p:nvSpPr>
        <p:spPr>
          <a:xfrm>
            <a:off x="1146175" y="685800"/>
            <a:ext cx="4548188" cy="3411538"/>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774" name="Shape 774"/>
          <p:cNvSpPr txBox="1">
            <a:spLocks noGrp="1"/>
          </p:cNvSpPr>
          <p:nvPr>
            <p:ph type="body" idx="1"/>
          </p:nvPr>
        </p:nvSpPr>
        <p:spPr>
          <a:xfrm>
            <a:off x="685800" y="4343400"/>
            <a:ext cx="5468937" cy="4097337"/>
          </a:xfrm>
          <a:prstGeom prst="rect">
            <a:avLst/>
          </a:prstGeom>
          <a:noFill/>
          <a:ln>
            <a:noFill/>
          </a:ln>
        </p:spPr>
        <p:txBody>
          <a:bodyPr spcFirstLastPara="1" wrap="square" lIns="90000" tIns="46800" rIns="90000" bIns="46800" anchor="ctr" anchorCtr="0">
            <a:noAutofit/>
          </a:bodyPr>
          <a:lstStyle/>
          <a:p>
            <a:pPr marL="0" marR="0" lvl="0" indent="0" algn="l" rtl="0">
              <a:spcBef>
                <a:spcPts val="0"/>
              </a:spcBef>
              <a:spcAft>
                <a:spcPts val="0"/>
              </a:spcAft>
              <a:buNone/>
            </a:pPr>
            <a:endParaRPr sz="1800" b="0" i="0" u="none" strike="noStrike" cap="non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txBox="1"/>
          <p:nvPr/>
        </p:nvSpPr>
        <p:spPr>
          <a:xfrm>
            <a:off x="3884612" y="8685212"/>
            <a:ext cx="2935287" cy="420687"/>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a:solidFill>
                  <a:srgbClr val="000000"/>
                </a:solidFill>
                <a:latin typeface="Times New Roman"/>
                <a:ea typeface="Times New Roman"/>
                <a:cs typeface="Times New Roman"/>
                <a:sym typeface="Times New Roman"/>
              </a:rPr>
              <a:t>7</a:t>
            </a:fld>
            <a:endParaRPr/>
          </a:p>
        </p:txBody>
      </p:sp>
      <p:sp>
        <p:nvSpPr>
          <p:cNvPr id="120" name="Shape 120"/>
          <p:cNvSpPr>
            <a:spLocks noGrp="1" noRot="1" noChangeAspect="1"/>
          </p:cNvSpPr>
          <p:nvPr>
            <p:ph type="sldImg" idx="2"/>
          </p:nvPr>
        </p:nvSpPr>
        <p:spPr>
          <a:xfrm>
            <a:off x="1147763" y="685800"/>
            <a:ext cx="4533900" cy="3400425"/>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121" name="Shape 121"/>
          <p:cNvSpPr txBox="1"/>
          <p:nvPr/>
        </p:nvSpPr>
        <p:spPr>
          <a:xfrm>
            <a:off x="685800" y="4343400"/>
            <a:ext cx="5457825" cy="40862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rgbClr val="000000"/>
              </a:solidFill>
              <a:latin typeface="Arial"/>
              <a:ea typeface="Arial"/>
              <a:cs typeface="Arial"/>
              <a:sym typeface="Arial"/>
            </a:endParaRPr>
          </a:p>
        </p:txBody>
      </p:sp>
      <p:sp>
        <p:nvSpPr>
          <p:cNvPr id="122" name="Shape 122"/>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0354" name="Rectangle 7"/>
          <p:cNvSpPr>
            <a:spLocks noGrp="1" noChangeArrowheads="1"/>
          </p:cNvSpPr>
          <p:nvPr>
            <p:ph type="sldNum"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lvl1pPr defTabSz="901700">
              <a:defRPr sz="2400">
                <a:solidFill>
                  <a:schemeClr val="tx1"/>
                </a:solidFill>
                <a:latin typeface="Arial" charset="0"/>
                <a:ea typeface="ヒラギノ角ゴ Pro W3" charset="0"/>
                <a:cs typeface="ヒラギノ角ゴ Pro W3" charset="0"/>
              </a:defRPr>
            </a:lvl1pPr>
            <a:lvl2pPr marL="742950" indent="-285750" defTabSz="901700">
              <a:defRPr sz="2400">
                <a:solidFill>
                  <a:schemeClr val="tx1"/>
                </a:solidFill>
                <a:latin typeface="Arial" charset="0"/>
                <a:ea typeface="ヒラギノ角ゴ Pro W3" charset="0"/>
                <a:cs typeface="ヒラギノ角ゴ Pro W3" charset="0"/>
              </a:defRPr>
            </a:lvl2pPr>
            <a:lvl3pPr marL="1143000" indent="-228600" defTabSz="901700">
              <a:defRPr sz="2400">
                <a:solidFill>
                  <a:schemeClr val="tx1"/>
                </a:solidFill>
                <a:latin typeface="Arial" charset="0"/>
                <a:ea typeface="ヒラギノ角ゴ Pro W3" charset="0"/>
                <a:cs typeface="ヒラギノ角ゴ Pro W3" charset="0"/>
              </a:defRPr>
            </a:lvl3pPr>
            <a:lvl4pPr marL="1600200" indent="-228600" defTabSz="901700">
              <a:defRPr sz="2400">
                <a:solidFill>
                  <a:schemeClr val="tx1"/>
                </a:solidFill>
                <a:latin typeface="Arial" charset="0"/>
                <a:ea typeface="ヒラギノ角ゴ Pro W3" charset="0"/>
                <a:cs typeface="ヒラギノ角ゴ Pro W3" charset="0"/>
              </a:defRPr>
            </a:lvl4pPr>
            <a:lvl5pPr marL="2057400" indent="-228600" defTabSz="901700">
              <a:defRPr sz="2400">
                <a:solidFill>
                  <a:schemeClr val="tx1"/>
                </a:solidFill>
                <a:latin typeface="Arial" charset="0"/>
                <a:ea typeface="ヒラギノ角ゴ Pro W3" charset="0"/>
                <a:cs typeface="ヒラギノ角ゴ Pro W3" charset="0"/>
              </a:defRPr>
            </a:lvl5pPr>
            <a:lvl6pPr marL="2514600" indent="-228600" algn="r" defTabSz="9017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algn="r" defTabSz="9017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algn="r" defTabSz="9017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algn="r" defTabSz="9017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defRPr/>
            </a:pPr>
            <a:fld id="{2E7A4EA6-C1CA-6A4C-990D-09F38CFCCDFA}" type="slidenum">
              <a:rPr lang="en-US" sz="1200">
                <a:solidFill>
                  <a:srgbClr val="000000"/>
                </a:solidFill>
              </a:rPr>
              <a:pPr>
                <a:defRPr/>
              </a:pPr>
              <a:t>70</a:t>
            </a:fld>
            <a:endParaRPr lang="en-US" sz="1200">
              <a:solidFill>
                <a:srgbClr val="000000"/>
              </a:solidFill>
            </a:endParaRPr>
          </a:p>
        </p:txBody>
      </p:sp>
      <p:sp>
        <p:nvSpPr>
          <p:cNvPr id="100355" name="Rectangle 2"/>
          <p:cNvSpPr>
            <a:spLocks noGrp="1" noRot="1" noChangeAspect="1" noChangeArrowheads="1" noTextEdit="1"/>
          </p:cNvSpPr>
          <p:nvPr>
            <p:ph type="sldImg"/>
          </p:nvPr>
        </p:nvSpPr>
        <p:spPr>
          <a:xfrm>
            <a:off x="1147763" y="685800"/>
            <a:ext cx="4533900" cy="3400425"/>
          </a:xfrm>
          <a:ln/>
        </p:spPr>
      </p:sp>
      <p:sp>
        <p:nvSpPr>
          <p:cNvPr id="100356" name="Text Box 3"/>
          <p:cNvSpPr>
            <a:spLocks noGrp="1" noChangeArrowheads="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en-US">
              <a:ea typeface="ヒラギノ角ゴ Pro W3" charset="0"/>
              <a:cs typeface="ヒラギノ角ゴ Pro W3" charset="0"/>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Shape 502"/>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03" name="Shape 503"/>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31" name="Shape 131"/>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txBox="1">
            <a:spLocks noGrp="1"/>
          </p:cNvSpPr>
          <p:nvPr>
            <p:ph type="body" idx="1"/>
          </p:nvPr>
        </p:nvSpPr>
        <p:spPr>
          <a:xfrm>
            <a:off x="685800" y="4343400"/>
            <a:ext cx="5449887" cy="40782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40" name="Shape 140"/>
          <p:cNvSpPr>
            <a:spLocks noGrp="1" noRot="1" noChangeAspect="1"/>
          </p:cNvSpPr>
          <p:nvPr>
            <p:ph type="sldImg" idx="2"/>
          </p:nvPr>
        </p:nvSpPr>
        <p:spPr>
          <a:xfrm>
            <a:off x="1149350" y="685800"/>
            <a:ext cx="4522788" cy="3392488"/>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1"/>
        <p:cNvGrpSpPr/>
        <p:nvPr/>
      </p:nvGrpSpPr>
      <p:grpSpPr>
        <a:xfrm>
          <a:off x="0" y="0"/>
          <a:ext cx="0" cy="0"/>
          <a:chOff x="0" y="0"/>
          <a:chExt cx="0" cy="0"/>
        </a:xfrm>
      </p:grpSpPr>
      <p:sp>
        <p:nvSpPr>
          <p:cNvPr id="42" name="Shape 42"/>
          <p:cNvSpPr txBox="1">
            <a:spLocks noGrp="1"/>
          </p:cNvSpPr>
          <p:nvPr>
            <p:ph type="sldNum" idx="12"/>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457200" y="273050"/>
            <a:ext cx="8221662" cy="113665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2800" b="0" i="0" u="none" strike="noStrike" cap="none">
                <a:solidFill>
                  <a:srgbClr val="000000"/>
                </a:solidFill>
                <a:latin typeface="Arial"/>
                <a:ea typeface="Arial"/>
                <a:cs typeface="Arial"/>
                <a:sym typeface="Arial"/>
              </a:defRPr>
            </a:lvl1pPr>
            <a:lvl2pPr marL="0" marR="0" lvl="1" indent="0" algn="ctr" rtl="0">
              <a:spcBef>
                <a:spcPts val="0"/>
              </a:spcBef>
              <a:spcAft>
                <a:spcPts val="0"/>
              </a:spcAft>
              <a:buSzPts val="1400"/>
              <a:buNone/>
              <a:defRPr sz="2800" b="0" i="0" u="none" strike="noStrike" cap="none">
                <a:solidFill>
                  <a:srgbClr val="000000"/>
                </a:solidFill>
                <a:latin typeface="Arial"/>
                <a:ea typeface="Arial"/>
                <a:cs typeface="Arial"/>
                <a:sym typeface="Arial"/>
              </a:defRPr>
            </a:lvl2pPr>
            <a:lvl3pPr marL="0" marR="0" lvl="2" indent="0" algn="ctr" rtl="0">
              <a:spcBef>
                <a:spcPts val="0"/>
              </a:spcBef>
              <a:spcAft>
                <a:spcPts val="0"/>
              </a:spcAft>
              <a:buSzPts val="1400"/>
              <a:buNone/>
              <a:defRPr sz="2800" b="0" i="0" u="none" strike="noStrike" cap="none">
                <a:solidFill>
                  <a:srgbClr val="000000"/>
                </a:solidFill>
                <a:latin typeface="Arial"/>
                <a:ea typeface="Arial"/>
                <a:cs typeface="Arial"/>
                <a:sym typeface="Arial"/>
              </a:defRPr>
            </a:lvl3pPr>
            <a:lvl4pPr marL="0" marR="0" lvl="3" indent="0" algn="ctr" rtl="0">
              <a:spcBef>
                <a:spcPts val="0"/>
              </a:spcBef>
              <a:spcAft>
                <a:spcPts val="0"/>
              </a:spcAft>
              <a:buSzPts val="1400"/>
              <a:buNone/>
              <a:defRPr sz="2800" b="0" i="0" u="none" strike="noStrike" cap="none">
                <a:solidFill>
                  <a:srgbClr val="000000"/>
                </a:solidFill>
                <a:latin typeface="Arial"/>
                <a:ea typeface="Arial"/>
                <a:cs typeface="Arial"/>
                <a:sym typeface="Arial"/>
              </a:defRPr>
            </a:lvl4pPr>
            <a:lvl5pPr marL="0" marR="0" lvl="4" indent="0" algn="ctr" rtl="0">
              <a:spcBef>
                <a:spcPts val="0"/>
              </a:spcBef>
              <a:spcAft>
                <a:spcPts val="0"/>
              </a:spcAft>
              <a:buSzPts val="1400"/>
              <a:buNone/>
              <a:defRPr sz="2800" b="0" i="0" u="none" strike="noStrike" cap="none">
                <a:solidFill>
                  <a:srgbClr val="000000"/>
                </a:solidFill>
                <a:latin typeface="Arial"/>
                <a:ea typeface="Arial"/>
                <a:cs typeface="Arial"/>
                <a:sym typeface="Arial"/>
              </a:defRPr>
            </a:lvl5pPr>
            <a:lvl6pPr marL="2514600" marR="0" lvl="5" indent="-228600" algn="ctr" rtl="0">
              <a:spcBef>
                <a:spcPts val="0"/>
              </a:spcBef>
              <a:spcAft>
                <a:spcPts val="0"/>
              </a:spcAft>
              <a:buSzPts val="1400"/>
              <a:buNone/>
              <a:defRPr sz="2800" b="0" i="0" u="none" strike="noStrike" cap="none">
                <a:solidFill>
                  <a:srgbClr val="000000"/>
                </a:solidFill>
                <a:latin typeface="Arial"/>
                <a:ea typeface="Arial"/>
                <a:cs typeface="Arial"/>
                <a:sym typeface="Arial"/>
              </a:defRPr>
            </a:lvl6pPr>
            <a:lvl7pPr marL="2971800" marR="0" lvl="6" indent="-228600" algn="ctr" rtl="0">
              <a:spcBef>
                <a:spcPts val="0"/>
              </a:spcBef>
              <a:spcAft>
                <a:spcPts val="0"/>
              </a:spcAft>
              <a:buSzPts val="1400"/>
              <a:buNone/>
              <a:defRPr sz="2800" b="0" i="0" u="none" strike="noStrike" cap="none">
                <a:solidFill>
                  <a:srgbClr val="000000"/>
                </a:solidFill>
                <a:latin typeface="Arial"/>
                <a:ea typeface="Arial"/>
                <a:cs typeface="Arial"/>
                <a:sym typeface="Arial"/>
              </a:defRPr>
            </a:lvl7pPr>
            <a:lvl8pPr marL="3429000" marR="0" lvl="7" indent="-228600" algn="ctr" rtl="0">
              <a:spcBef>
                <a:spcPts val="0"/>
              </a:spcBef>
              <a:spcAft>
                <a:spcPts val="0"/>
              </a:spcAft>
              <a:buSzPts val="1400"/>
              <a:buNone/>
              <a:defRPr sz="2800" b="0" i="0" u="none" strike="noStrike" cap="none">
                <a:solidFill>
                  <a:srgbClr val="000000"/>
                </a:solidFill>
                <a:latin typeface="Arial"/>
                <a:ea typeface="Arial"/>
                <a:cs typeface="Arial"/>
                <a:sym typeface="Arial"/>
              </a:defRPr>
            </a:lvl8pPr>
            <a:lvl9pPr marL="3886200" marR="0" lvl="8" indent="-228600" algn="ctr" rtl="0">
              <a:spcBef>
                <a:spcPts val="0"/>
              </a:spcBef>
              <a:spcAft>
                <a:spcPts val="0"/>
              </a:spcAft>
              <a:buSzPts val="1400"/>
              <a:buNone/>
              <a:defRPr sz="2800" b="0" i="0" u="none" strike="noStrike" cap="none">
                <a:solidFill>
                  <a:srgbClr val="000000"/>
                </a:solidFill>
                <a:latin typeface="Arial"/>
                <a:ea typeface="Arial"/>
                <a:cs typeface="Arial"/>
                <a:sym typeface="Arial"/>
              </a:defRPr>
            </a:lvl9pPr>
          </a:lstStyle>
          <a:p>
            <a:endParaRPr/>
          </a:p>
        </p:txBody>
      </p:sp>
      <p:sp>
        <p:nvSpPr>
          <p:cNvPr id="45" name="Shape 45"/>
          <p:cNvSpPr txBox="1">
            <a:spLocks noGrp="1"/>
          </p:cNvSpPr>
          <p:nvPr>
            <p:ph type="body" idx="1"/>
          </p:nvPr>
        </p:nvSpPr>
        <p:spPr>
          <a:xfrm>
            <a:off x="457200" y="1604962"/>
            <a:ext cx="8221662" cy="3968750"/>
          </a:xfrm>
          <a:prstGeom prst="rect">
            <a:avLst/>
          </a:prstGeom>
          <a:noFill/>
          <a:ln>
            <a:noFill/>
          </a:ln>
        </p:spPr>
        <p:txBody>
          <a:bodyPr spcFirstLastPara="1" wrap="square" lIns="91425" tIns="91425" rIns="91425" bIns="91425" anchor="t" anchorCtr="0"/>
          <a:lstStyle>
            <a:lvl1pPr marL="457200" marR="0" lvl="0" indent="-228600" algn="l" rtl="0">
              <a:spcBef>
                <a:spcPts val="500"/>
              </a:spcBef>
              <a:spcAft>
                <a:spcPts val="0"/>
              </a:spcAft>
              <a:buSzPts val="1400"/>
              <a:buNone/>
              <a:defRPr sz="2000" b="0" i="0" u="none" strike="noStrike" cap="none">
                <a:solidFill>
                  <a:srgbClr val="000000"/>
                </a:solidFill>
                <a:latin typeface="Arial"/>
                <a:ea typeface="Arial"/>
                <a:cs typeface="Arial"/>
                <a:sym typeface="Arial"/>
              </a:defRPr>
            </a:lvl1pPr>
            <a:lvl2pPr marL="914400" marR="0" lvl="1" indent="-228600" algn="l" rtl="0">
              <a:spcBef>
                <a:spcPts val="450"/>
              </a:spcBef>
              <a:spcAft>
                <a:spcPts val="0"/>
              </a:spcAft>
              <a:buSzPts val="1400"/>
              <a:buNone/>
              <a:defRPr sz="1800" b="0" i="0" u="none" strike="noStrike" cap="none">
                <a:solidFill>
                  <a:srgbClr val="000000"/>
                </a:solidFill>
                <a:latin typeface="Arial"/>
                <a:ea typeface="Arial"/>
                <a:cs typeface="Arial"/>
                <a:sym typeface="Arial"/>
              </a:defRPr>
            </a:lvl2pPr>
            <a:lvl3pPr marL="1371600" marR="0" lvl="2" indent="-228600" algn="l" rtl="0">
              <a:spcBef>
                <a:spcPts val="400"/>
              </a:spcBef>
              <a:spcAft>
                <a:spcPts val="0"/>
              </a:spcAft>
              <a:buSzPts val="1400"/>
              <a:buNone/>
              <a:defRPr sz="1600" b="0" i="0" u="none" strike="noStrike" cap="none">
                <a:solidFill>
                  <a:srgbClr val="000000"/>
                </a:solidFill>
                <a:latin typeface="Arial"/>
                <a:ea typeface="Arial"/>
                <a:cs typeface="Arial"/>
                <a:sym typeface="Arial"/>
              </a:defRPr>
            </a:lvl3pPr>
            <a:lvl4pPr marL="1828800" marR="0" lvl="3" indent="-228600" algn="l" rtl="0">
              <a:spcBef>
                <a:spcPts val="350"/>
              </a:spcBef>
              <a:spcAft>
                <a:spcPts val="0"/>
              </a:spcAft>
              <a:buSzPts val="1400"/>
              <a:buNone/>
              <a:defRPr sz="1400" b="0" i="0" u="none" strike="noStrike" cap="none">
                <a:solidFill>
                  <a:srgbClr val="000000"/>
                </a:solidFill>
                <a:latin typeface="Arial"/>
                <a:ea typeface="Arial"/>
                <a:cs typeface="Arial"/>
                <a:sym typeface="Arial"/>
              </a:defRPr>
            </a:lvl4pPr>
            <a:lvl5pPr marL="2286000" marR="0" lvl="4" indent="-228600" algn="l" rtl="0">
              <a:spcBef>
                <a:spcPts val="350"/>
              </a:spcBef>
              <a:spcAft>
                <a:spcPts val="0"/>
              </a:spcAft>
              <a:buSzPts val="1400"/>
              <a:buNone/>
              <a:defRPr sz="1400" b="0" i="0" u="none" strike="noStrike" cap="none">
                <a:solidFill>
                  <a:srgbClr val="000000"/>
                </a:solidFill>
                <a:latin typeface="Arial"/>
                <a:ea typeface="Arial"/>
                <a:cs typeface="Arial"/>
                <a:sym typeface="Arial"/>
              </a:defRPr>
            </a:lvl5pPr>
            <a:lvl6pPr marL="2743200" marR="0" lvl="5" indent="-228600" algn="l" rtl="0">
              <a:spcBef>
                <a:spcPts val="350"/>
              </a:spcBef>
              <a:spcAft>
                <a:spcPts val="0"/>
              </a:spcAft>
              <a:buSzPts val="1400"/>
              <a:buNone/>
              <a:defRPr sz="1400" b="0" i="0" u="none" strike="noStrike" cap="none">
                <a:solidFill>
                  <a:srgbClr val="000000"/>
                </a:solidFill>
                <a:latin typeface="Arial"/>
                <a:ea typeface="Arial"/>
                <a:cs typeface="Arial"/>
                <a:sym typeface="Arial"/>
              </a:defRPr>
            </a:lvl6pPr>
            <a:lvl7pPr marL="3200400" marR="0" lvl="6" indent="-228600" algn="l" rtl="0">
              <a:spcBef>
                <a:spcPts val="350"/>
              </a:spcBef>
              <a:spcAft>
                <a:spcPts val="0"/>
              </a:spcAft>
              <a:buSzPts val="1400"/>
              <a:buNone/>
              <a:defRPr sz="1400" b="0" i="0" u="none" strike="noStrike" cap="none">
                <a:solidFill>
                  <a:srgbClr val="000000"/>
                </a:solidFill>
                <a:latin typeface="Arial"/>
                <a:ea typeface="Arial"/>
                <a:cs typeface="Arial"/>
                <a:sym typeface="Arial"/>
              </a:defRPr>
            </a:lvl7pPr>
            <a:lvl8pPr marL="3657600" marR="0" lvl="7" indent="-228600" algn="l" rtl="0">
              <a:spcBef>
                <a:spcPts val="350"/>
              </a:spcBef>
              <a:spcAft>
                <a:spcPts val="0"/>
              </a:spcAft>
              <a:buSzPts val="1400"/>
              <a:buNone/>
              <a:defRPr sz="1400" b="0" i="0" u="none" strike="noStrike" cap="none">
                <a:solidFill>
                  <a:srgbClr val="000000"/>
                </a:solidFill>
                <a:latin typeface="Arial"/>
                <a:ea typeface="Arial"/>
                <a:cs typeface="Arial"/>
                <a:sym typeface="Arial"/>
              </a:defRPr>
            </a:lvl8pPr>
            <a:lvl9pPr marL="4114800" marR="0" lvl="8" indent="-228600" algn="l" rtl="0">
              <a:spcBef>
                <a:spcPts val="35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6" name="Shape 46"/>
          <p:cNvSpPr txBox="1">
            <a:spLocks noGrp="1"/>
          </p:cNvSpPr>
          <p:nvPr>
            <p:ph type="sldNum" idx="12"/>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457200" y="273050"/>
            <a:ext cx="8221662" cy="113665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2800" b="0" i="0" u="none" strike="noStrike" cap="none">
                <a:solidFill>
                  <a:srgbClr val="000000"/>
                </a:solidFill>
                <a:latin typeface="Arial"/>
                <a:ea typeface="Arial"/>
                <a:cs typeface="Arial"/>
                <a:sym typeface="Arial"/>
              </a:defRPr>
            </a:lvl1pPr>
            <a:lvl2pPr marL="0" marR="0" lvl="1" indent="0" algn="ctr" rtl="0">
              <a:spcBef>
                <a:spcPts val="0"/>
              </a:spcBef>
              <a:spcAft>
                <a:spcPts val="0"/>
              </a:spcAft>
              <a:buSzPts val="1400"/>
              <a:buNone/>
              <a:defRPr sz="2800" b="0" i="0" u="none" strike="noStrike" cap="none">
                <a:solidFill>
                  <a:srgbClr val="000000"/>
                </a:solidFill>
                <a:latin typeface="Arial"/>
                <a:ea typeface="Arial"/>
                <a:cs typeface="Arial"/>
                <a:sym typeface="Arial"/>
              </a:defRPr>
            </a:lvl2pPr>
            <a:lvl3pPr marL="0" marR="0" lvl="2" indent="0" algn="ctr" rtl="0">
              <a:spcBef>
                <a:spcPts val="0"/>
              </a:spcBef>
              <a:spcAft>
                <a:spcPts val="0"/>
              </a:spcAft>
              <a:buSzPts val="1400"/>
              <a:buNone/>
              <a:defRPr sz="2800" b="0" i="0" u="none" strike="noStrike" cap="none">
                <a:solidFill>
                  <a:srgbClr val="000000"/>
                </a:solidFill>
                <a:latin typeface="Arial"/>
                <a:ea typeface="Arial"/>
                <a:cs typeface="Arial"/>
                <a:sym typeface="Arial"/>
              </a:defRPr>
            </a:lvl3pPr>
            <a:lvl4pPr marL="0" marR="0" lvl="3" indent="0" algn="ctr" rtl="0">
              <a:spcBef>
                <a:spcPts val="0"/>
              </a:spcBef>
              <a:spcAft>
                <a:spcPts val="0"/>
              </a:spcAft>
              <a:buSzPts val="1400"/>
              <a:buNone/>
              <a:defRPr sz="2800" b="0" i="0" u="none" strike="noStrike" cap="none">
                <a:solidFill>
                  <a:srgbClr val="000000"/>
                </a:solidFill>
                <a:latin typeface="Arial"/>
                <a:ea typeface="Arial"/>
                <a:cs typeface="Arial"/>
                <a:sym typeface="Arial"/>
              </a:defRPr>
            </a:lvl4pPr>
            <a:lvl5pPr marL="0" marR="0" lvl="4" indent="0" algn="ctr" rtl="0">
              <a:spcBef>
                <a:spcPts val="0"/>
              </a:spcBef>
              <a:spcAft>
                <a:spcPts val="0"/>
              </a:spcAft>
              <a:buSzPts val="1400"/>
              <a:buNone/>
              <a:defRPr sz="2800" b="0" i="0" u="none" strike="noStrike" cap="none">
                <a:solidFill>
                  <a:srgbClr val="000000"/>
                </a:solidFill>
                <a:latin typeface="Arial"/>
                <a:ea typeface="Arial"/>
                <a:cs typeface="Arial"/>
                <a:sym typeface="Arial"/>
              </a:defRPr>
            </a:lvl5pPr>
            <a:lvl6pPr marL="2514600" marR="0" lvl="5" indent="-228600" algn="ctr" rtl="0">
              <a:spcBef>
                <a:spcPts val="0"/>
              </a:spcBef>
              <a:spcAft>
                <a:spcPts val="0"/>
              </a:spcAft>
              <a:buSzPts val="1400"/>
              <a:buNone/>
              <a:defRPr sz="2800" b="0" i="0" u="none" strike="noStrike" cap="none">
                <a:solidFill>
                  <a:srgbClr val="000000"/>
                </a:solidFill>
                <a:latin typeface="Arial"/>
                <a:ea typeface="Arial"/>
                <a:cs typeface="Arial"/>
                <a:sym typeface="Arial"/>
              </a:defRPr>
            </a:lvl6pPr>
            <a:lvl7pPr marL="2971800" marR="0" lvl="6" indent="-228600" algn="ctr" rtl="0">
              <a:spcBef>
                <a:spcPts val="0"/>
              </a:spcBef>
              <a:spcAft>
                <a:spcPts val="0"/>
              </a:spcAft>
              <a:buSzPts val="1400"/>
              <a:buNone/>
              <a:defRPr sz="2800" b="0" i="0" u="none" strike="noStrike" cap="none">
                <a:solidFill>
                  <a:srgbClr val="000000"/>
                </a:solidFill>
                <a:latin typeface="Arial"/>
                <a:ea typeface="Arial"/>
                <a:cs typeface="Arial"/>
                <a:sym typeface="Arial"/>
              </a:defRPr>
            </a:lvl7pPr>
            <a:lvl8pPr marL="3429000" marR="0" lvl="7" indent="-228600" algn="ctr" rtl="0">
              <a:spcBef>
                <a:spcPts val="0"/>
              </a:spcBef>
              <a:spcAft>
                <a:spcPts val="0"/>
              </a:spcAft>
              <a:buSzPts val="1400"/>
              <a:buNone/>
              <a:defRPr sz="2800" b="0" i="0" u="none" strike="noStrike" cap="none">
                <a:solidFill>
                  <a:srgbClr val="000000"/>
                </a:solidFill>
                <a:latin typeface="Arial"/>
                <a:ea typeface="Arial"/>
                <a:cs typeface="Arial"/>
                <a:sym typeface="Arial"/>
              </a:defRPr>
            </a:lvl8pPr>
            <a:lvl9pPr marL="3886200" marR="0" lvl="8" indent="-228600" algn="ctr" rtl="0">
              <a:spcBef>
                <a:spcPts val="0"/>
              </a:spcBef>
              <a:spcAft>
                <a:spcPts val="0"/>
              </a:spcAft>
              <a:buSzPts val="1400"/>
              <a:buNone/>
              <a:defRPr sz="2800" b="0" i="0" u="none" strike="noStrike" cap="none">
                <a:solidFill>
                  <a:srgbClr val="000000"/>
                </a:solidFill>
                <a:latin typeface="Arial"/>
                <a:ea typeface="Arial"/>
                <a:cs typeface="Arial"/>
                <a:sym typeface="Arial"/>
              </a:defRPr>
            </a:lvl9pPr>
          </a:lstStyle>
          <a:p>
            <a:endParaRPr/>
          </a:p>
        </p:txBody>
      </p:sp>
      <p:sp>
        <p:nvSpPr>
          <p:cNvPr id="49" name="Shape 49"/>
          <p:cNvSpPr txBox="1">
            <a:spLocks noGrp="1"/>
          </p:cNvSpPr>
          <p:nvPr>
            <p:ph type="body" idx="1"/>
          </p:nvPr>
        </p:nvSpPr>
        <p:spPr>
          <a:xfrm>
            <a:off x="457200" y="1604963"/>
            <a:ext cx="4033838" cy="3968750"/>
          </a:xfrm>
          <a:prstGeom prst="rect">
            <a:avLst/>
          </a:prstGeom>
          <a:noFill/>
          <a:ln>
            <a:noFill/>
          </a:ln>
        </p:spPr>
        <p:txBody>
          <a:bodyPr spcFirstLastPara="1" wrap="square" lIns="91425" tIns="91425" rIns="91425" bIns="91425" anchor="t" anchorCtr="0"/>
          <a:lstStyle>
            <a:lvl1pPr marL="457200" marR="0" lvl="0" indent="-228600" algn="l" rtl="0">
              <a:spcBef>
                <a:spcPts val="500"/>
              </a:spcBef>
              <a:spcAft>
                <a:spcPts val="0"/>
              </a:spcAft>
              <a:buSzPts val="1400"/>
              <a:buNone/>
              <a:defRPr sz="2800">
                <a:solidFill>
                  <a:srgbClr val="000000"/>
                </a:solidFill>
                <a:latin typeface="Arial"/>
                <a:ea typeface="Arial"/>
                <a:cs typeface="Arial"/>
                <a:sym typeface="Arial"/>
              </a:defRPr>
            </a:lvl1pPr>
            <a:lvl2pPr marL="914400" marR="0" lvl="1" indent="-228600" algn="l" rtl="0">
              <a:spcBef>
                <a:spcPts val="450"/>
              </a:spcBef>
              <a:spcAft>
                <a:spcPts val="0"/>
              </a:spcAft>
              <a:buSzPts val="1400"/>
              <a:buNone/>
              <a:defRPr sz="2400" b="0" i="0" u="none" strike="noStrike" cap="none">
                <a:solidFill>
                  <a:srgbClr val="000000"/>
                </a:solidFill>
                <a:latin typeface="Arial"/>
                <a:ea typeface="Arial"/>
                <a:cs typeface="Arial"/>
                <a:sym typeface="Arial"/>
              </a:defRPr>
            </a:lvl2pPr>
            <a:lvl3pPr marL="1371600" marR="0" lvl="2" indent="-228600" algn="l" rtl="0">
              <a:spcBef>
                <a:spcPts val="400"/>
              </a:spcBef>
              <a:spcAft>
                <a:spcPts val="0"/>
              </a:spcAft>
              <a:buSzPts val="1400"/>
              <a:buNone/>
              <a:defRPr sz="2000" b="0" i="0" u="none" strike="noStrike" cap="none">
                <a:solidFill>
                  <a:srgbClr val="000000"/>
                </a:solidFill>
                <a:latin typeface="Arial"/>
                <a:ea typeface="Arial"/>
                <a:cs typeface="Arial"/>
                <a:sym typeface="Arial"/>
              </a:defRPr>
            </a:lvl3pPr>
            <a:lvl4pPr marL="1828800" marR="0" lvl="3" indent="-228600" algn="l" rtl="0">
              <a:spcBef>
                <a:spcPts val="350"/>
              </a:spcBef>
              <a:spcAft>
                <a:spcPts val="0"/>
              </a:spcAft>
              <a:buSzPts val="1400"/>
              <a:buNone/>
              <a:defRPr sz="1800" b="0" i="0" u="none" strike="noStrike" cap="none">
                <a:solidFill>
                  <a:srgbClr val="000000"/>
                </a:solidFill>
                <a:latin typeface="Arial"/>
                <a:ea typeface="Arial"/>
                <a:cs typeface="Arial"/>
                <a:sym typeface="Arial"/>
              </a:defRPr>
            </a:lvl4pPr>
            <a:lvl5pPr marL="2286000" marR="0" lvl="4" indent="-228600" algn="l" rtl="0">
              <a:spcBef>
                <a:spcPts val="350"/>
              </a:spcBef>
              <a:spcAft>
                <a:spcPts val="0"/>
              </a:spcAft>
              <a:buSzPts val="1400"/>
              <a:buNone/>
              <a:defRPr sz="1800" b="0" i="0" u="none" strike="noStrike" cap="none">
                <a:solidFill>
                  <a:srgbClr val="000000"/>
                </a:solidFill>
                <a:latin typeface="Arial"/>
                <a:ea typeface="Arial"/>
                <a:cs typeface="Arial"/>
                <a:sym typeface="Arial"/>
              </a:defRPr>
            </a:lvl5pPr>
            <a:lvl6pPr marL="2743200" marR="0" lvl="5" indent="-228600" algn="l" rtl="0">
              <a:spcBef>
                <a:spcPts val="350"/>
              </a:spcBef>
              <a:spcAft>
                <a:spcPts val="0"/>
              </a:spcAft>
              <a:buSzPts val="1400"/>
              <a:buNone/>
              <a:defRPr sz="1800" b="0" i="0" u="none" strike="noStrike" cap="none">
                <a:solidFill>
                  <a:srgbClr val="000000"/>
                </a:solidFill>
                <a:latin typeface="Arial"/>
                <a:ea typeface="Arial"/>
                <a:cs typeface="Arial"/>
                <a:sym typeface="Arial"/>
              </a:defRPr>
            </a:lvl6pPr>
            <a:lvl7pPr marL="3200400" marR="0" lvl="6" indent="-228600" algn="l" rtl="0">
              <a:spcBef>
                <a:spcPts val="350"/>
              </a:spcBef>
              <a:spcAft>
                <a:spcPts val="0"/>
              </a:spcAft>
              <a:buSzPts val="1400"/>
              <a:buNone/>
              <a:defRPr sz="1800" b="0" i="0" u="none" strike="noStrike" cap="none">
                <a:solidFill>
                  <a:srgbClr val="000000"/>
                </a:solidFill>
                <a:latin typeface="Arial"/>
                <a:ea typeface="Arial"/>
                <a:cs typeface="Arial"/>
                <a:sym typeface="Arial"/>
              </a:defRPr>
            </a:lvl7pPr>
            <a:lvl8pPr marL="3657600" marR="0" lvl="7" indent="-228600" algn="l" rtl="0">
              <a:spcBef>
                <a:spcPts val="350"/>
              </a:spcBef>
              <a:spcAft>
                <a:spcPts val="0"/>
              </a:spcAft>
              <a:buSzPts val="1400"/>
              <a:buNone/>
              <a:defRPr sz="1800" b="0" i="0" u="none" strike="noStrike" cap="none">
                <a:solidFill>
                  <a:srgbClr val="000000"/>
                </a:solidFill>
                <a:latin typeface="Arial"/>
                <a:ea typeface="Arial"/>
                <a:cs typeface="Arial"/>
                <a:sym typeface="Arial"/>
              </a:defRPr>
            </a:lvl8pPr>
            <a:lvl9pPr marL="4114800" marR="0" lvl="8" indent="-228600" algn="l" rtl="0">
              <a:spcBef>
                <a:spcPts val="350"/>
              </a:spcBef>
              <a:spcAft>
                <a:spcPts val="0"/>
              </a:spcAft>
              <a:buSzPts val="1400"/>
              <a:buNone/>
              <a:defRPr sz="1800" b="0" i="0" u="none" strike="noStrike" cap="none">
                <a:solidFill>
                  <a:srgbClr val="000000"/>
                </a:solidFill>
                <a:latin typeface="Arial"/>
                <a:ea typeface="Arial"/>
                <a:cs typeface="Arial"/>
                <a:sym typeface="Arial"/>
              </a:defRPr>
            </a:lvl9pPr>
          </a:lstStyle>
          <a:p>
            <a:endParaRPr/>
          </a:p>
        </p:txBody>
      </p:sp>
      <p:sp>
        <p:nvSpPr>
          <p:cNvPr id="50" name="Shape 50"/>
          <p:cNvSpPr txBox="1">
            <a:spLocks noGrp="1"/>
          </p:cNvSpPr>
          <p:nvPr>
            <p:ph type="body" idx="2"/>
          </p:nvPr>
        </p:nvSpPr>
        <p:spPr>
          <a:xfrm>
            <a:off x="4643438" y="1604963"/>
            <a:ext cx="4035425" cy="3968750"/>
          </a:xfrm>
          <a:prstGeom prst="rect">
            <a:avLst/>
          </a:prstGeom>
          <a:noFill/>
          <a:ln>
            <a:noFill/>
          </a:ln>
        </p:spPr>
        <p:txBody>
          <a:bodyPr spcFirstLastPara="1" wrap="square" lIns="91425" tIns="91425" rIns="91425" bIns="91425" anchor="t" anchorCtr="0"/>
          <a:lstStyle>
            <a:lvl1pPr marL="457200" marR="0" lvl="0" indent="-228600" algn="l" rtl="0">
              <a:spcBef>
                <a:spcPts val="500"/>
              </a:spcBef>
              <a:spcAft>
                <a:spcPts val="0"/>
              </a:spcAft>
              <a:buSzPts val="1400"/>
              <a:buNone/>
              <a:defRPr sz="2800">
                <a:solidFill>
                  <a:srgbClr val="000000"/>
                </a:solidFill>
                <a:latin typeface="Arial"/>
                <a:ea typeface="Arial"/>
                <a:cs typeface="Arial"/>
                <a:sym typeface="Arial"/>
              </a:defRPr>
            </a:lvl1pPr>
            <a:lvl2pPr marL="914400" marR="0" lvl="1" indent="-228600" algn="l" rtl="0">
              <a:spcBef>
                <a:spcPts val="450"/>
              </a:spcBef>
              <a:spcAft>
                <a:spcPts val="0"/>
              </a:spcAft>
              <a:buSzPts val="1400"/>
              <a:buNone/>
              <a:defRPr sz="2400" b="0" i="0" u="none" strike="noStrike" cap="none">
                <a:solidFill>
                  <a:srgbClr val="000000"/>
                </a:solidFill>
                <a:latin typeface="Arial"/>
                <a:ea typeface="Arial"/>
                <a:cs typeface="Arial"/>
                <a:sym typeface="Arial"/>
              </a:defRPr>
            </a:lvl2pPr>
            <a:lvl3pPr marL="1371600" marR="0" lvl="2" indent="-228600" algn="l" rtl="0">
              <a:spcBef>
                <a:spcPts val="400"/>
              </a:spcBef>
              <a:spcAft>
                <a:spcPts val="0"/>
              </a:spcAft>
              <a:buSzPts val="1400"/>
              <a:buNone/>
              <a:defRPr sz="2000" b="0" i="0" u="none" strike="noStrike" cap="none">
                <a:solidFill>
                  <a:srgbClr val="000000"/>
                </a:solidFill>
                <a:latin typeface="Arial"/>
                <a:ea typeface="Arial"/>
                <a:cs typeface="Arial"/>
                <a:sym typeface="Arial"/>
              </a:defRPr>
            </a:lvl3pPr>
            <a:lvl4pPr marL="1828800" marR="0" lvl="3" indent="-228600" algn="l" rtl="0">
              <a:spcBef>
                <a:spcPts val="350"/>
              </a:spcBef>
              <a:spcAft>
                <a:spcPts val="0"/>
              </a:spcAft>
              <a:buSzPts val="1400"/>
              <a:buNone/>
              <a:defRPr sz="1800" b="0" i="0" u="none" strike="noStrike" cap="none">
                <a:solidFill>
                  <a:srgbClr val="000000"/>
                </a:solidFill>
                <a:latin typeface="Arial"/>
                <a:ea typeface="Arial"/>
                <a:cs typeface="Arial"/>
                <a:sym typeface="Arial"/>
              </a:defRPr>
            </a:lvl4pPr>
            <a:lvl5pPr marL="2286000" marR="0" lvl="4" indent="-228600" algn="l" rtl="0">
              <a:spcBef>
                <a:spcPts val="350"/>
              </a:spcBef>
              <a:spcAft>
                <a:spcPts val="0"/>
              </a:spcAft>
              <a:buSzPts val="1400"/>
              <a:buNone/>
              <a:defRPr sz="1800" b="0" i="0" u="none" strike="noStrike" cap="none">
                <a:solidFill>
                  <a:srgbClr val="000000"/>
                </a:solidFill>
                <a:latin typeface="Arial"/>
                <a:ea typeface="Arial"/>
                <a:cs typeface="Arial"/>
                <a:sym typeface="Arial"/>
              </a:defRPr>
            </a:lvl5pPr>
            <a:lvl6pPr marL="2743200" marR="0" lvl="5" indent="-228600" algn="l" rtl="0">
              <a:spcBef>
                <a:spcPts val="350"/>
              </a:spcBef>
              <a:spcAft>
                <a:spcPts val="0"/>
              </a:spcAft>
              <a:buSzPts val="1400"/>
              <a:buNone/>
              <a:defRPr sz="1800" b="0" i="0" u="none" strike="noStrike" cap="none">
                <a:solidFill>
                  <a:srgbClr val="000000"/>
                </a:solidFill>
                <a:latin typeface="Arial"/>
                <a:ea typeface="Arial"/>
                <a:cs typeface="Arial"/>
                <a:sym typeface="Arial"/>
              </a:defRPr>
            </a:lvl6pPr>
            <a:lvl7pPr marL="3200400" marR="0" lvl="6" indent="-228600" algn="l" rtl="0">
              <a:spcBef>
                <a:spcPts val="350"/>
              </a:spcBef>
              <a:spcAft>
                <a:spcPts val="0"/>
              </a:spcAft>
              <a:buSzPts val="1400"/>
              <a:buNone/>
              <a:defRPr sz="1800" b="0" i="0" u="none" strike="noStrike" cap="none">
                <a:solidFill>
                  <a:srgbClr val="000000"/>
                </a:solidFill>
                <a:latin typeface="Arial"/>
                <a:ea typeface="Arial"/>
                <a:cs typeface="Arial"/>
                <a:sym typeface="Arial"/>
              </a:defRPr>
            </a:lvl7pPr>
            <a:lvl8pPr marL="3657600" marR="0" lvl="7" indent="-228600" algn="l" rtl="0">
              <a:spcBef>
                <a:spcPts val="350"/>
              </a:spcBef>
              <a:spcAft>
                <a:spcPts val="0"/>
              </a:spcAft>
              <a:buSzPts val="1400"/>
              <a:buNone/>
              <a:defRPr sz="1800" b="0" i="0" u="none" strike="noStrike" cap="none">
                <a:solidFill>
                  <a:srgbClr val="000000"/>
                </a:solidFill>
                <a:latin typeface="Arial"/>
                <a:ea typeface="Arial"/>
                <a:cs typeface="Arial"/>
                <a:sym typeface="Arial"/>
              </a:defRPr>
            </a:lvl8pPr>
            <a:lvl9pPr marL="4114800" marR="0" lvl="8" indent="-228600" algn="l" rtl="0">
              <a:spcBef>
                <a:spcPts val="350"/>
              </a:spcBef>
              <a:spcAft>
                <a:spcPts val="0"/>
              </a:spcAft>
              <a:buSzPts val="1400"/>
              <a:buNone/>
              <a:defRPr sz="1800" b="0" i="0" u="none" strike="noStrike" cap="none">
                <a:solidFill>
                  <a:srgbClr val="000000"/>
                </a:solidFill>
                <a:latin typeface="Arial"/>
                <a:ea typeface="Arial"/>
                <a:cs typeface="Arial"/>
                <a:sym typeface="Arial"/>
              </a:defRPr>
            </a:lvl9pPr>
          </a:lstStyle>
          <a:p>
            <a:endParaRPr/>
          </a:p>
        </p:txBody>
      </p:sp>
      <p:sp>
        <p:nvSpPr>
          <p:cNvPr id="51" name="Shape 51"/>
          <p:cNvSpPr txBox="1">
            <a:spLocks noGrp="1"/>
          </p:cNvSpPr>
          <p:nvPr>
            <p:ph type="sldNum" idx="12"/>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52"/>
        <p:cNvGrpSpPr/>
        <p:nvPr/>
      </p:nvGrpSpPr>
      <p:grpSpPr>
        <a:xfrm>
          <a:off x="0" y="0"/>
          <a:ext cx="0" cy="0"/>
          <a:chOff x="0" y="0"/>
          <a:chExt cx="0" cy="0"/>
        </a:xfrm>
      </p:grpSpPr>
      <p:sp>
        <p:nvSpPr>
          <p:cNvPr id="53" name="Shape 53"/>
          <p:cNvSpPr txBox="1">
            <a:spLocks noGrp="1"/>
          </p:cNvSpPr>
          <p:nvPr>
            <p:ph type="ctrTitle"/>
          </p:nvPr>
        </p:nvSpPr>
        <p:spPr>
          <a:xfrm>
            <a:off x="685800" y="2130425"/>
            <a:ext cx="7772400" cy="14700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2800" b="0" i="0" u="none" strike="noStrike" cap="none">
                <a:solidFill>
                  <a:srgbClr val="000000"/>
                </a:solidFill>
                <a:latin typeface="Arial"/>
                <a:ea typeface="Arial"/>
                <a:cs typeface="Arial"/>
                <a:sym typeface="Arial"/>
              </a:defRPr>
            </a:lvl1pPr>
            <a:lvl2pPr marL="0" marR="0" lvl="1" indent="0" algn="ctr" rtl="0">
              <a:spcBef>
                <a:spcPts val="0"/>
              </a:spcBef>
              <a:spcAft>
                <a:spcPts val="0"/>
              </a:spcAft>
              <a:buSzPts val="1400"/>
              <a:buNone/>
              <a:defRPr sz="2800" b="0" i="0" u="none" strike="noStrike" cap="none">
                <a:solidFill>
                  <a:srgbClr val="000000"/>
                </a:solidFill>
                <a:latin typeface="Arial"/>
                <a:ea typeface="Arial"/>
                <a:cs typeface="Arial"/>
                <a:sym typeface="Arial"/>
              </a:defRPr>
            </a:lvl2pPr>
            <a:lvl3pPr marL="0" marR="0" lvl="2" indent="0" algn="ctr" rtl="0">
              <a:spcBef>
                <a:spcPts val="0"/>
              </a:spcBef>
              <a:spcAft>
                <a:spcPts val="0"/>
              </a:spcAft>
              <a:buSzPts val="1400"/>
              <a:buNone/>
              <a:defRPr sz="2800" b="0" i="0" u="none" strike="noStrike" cap="none">
                <a:solidFill>
                  <a:srgbClr val="000000"/>
                </a:solidFill>
                <a:latin typeface="Arial"/>
                <a:ea typeface="Arial"/>
                <a:cs typeface="Arial"/>
                <a:sym typeface="Arial"/>
              </a:defRPr>
            </a:lvl3pPr>
            <a:lvl4pPr marL="0" marR="0" lvl="3" indent="0" algn="ctr" rtl="0">
              <a:spcBef>
                <a:spcPts val="0"/>
              </a:spcBef>
              <a:spcAft>
                <a:spcPts val="0"/>
              </a:spcAft>
              <a:buSzPts val="1400"/>
              <a:buNone/>
              <a:defRPr sz="2800" b="0" i="0" u="none" strike="noStrike" cap="none">
                <a:solidFill>
                  <a:srgbClr val="000000"/>
                </a:solidFill>
                <a:latin typeface="Arial"/>
                <a:ea typeface="Arial"/>
                <a:cs typeface="Arial"/>
                <a:sym typeface="Arial"/>
              </a:defRPr>
            </a:lvl4pPr>
            <a:lvl5pPr marL="0" marR="0" lvl="4" indent="0" algn="ctr" rtl="0">
              <a:spcBef>
                <a:spcPts val="0"/>
              </a:spcBef>
              <a:spcAft>
                <a:spcPts val="0"/>
              </a:spcAft>
              <a:buSzPts val="1400"/>
              <a:buNone/>
              <a:defRPr sz="2800" b="0" i="0" u="none" strike="noStrike" cap="none">
                <a:solidFill>
                  <a:srgbClr val="000000"/>
                </a:solidFill>
                <a:latin typeface="Arial"/>
                <a:ea typeface="Arial"/>
                <a:cs typeface="Arial"/>
                <a:sym typeface="Arial"/>
              </a:defRPr>
            </a:lvl5pPr>
            <a:lvl6pPr marL="2514600" marR="0" lvl="5" indent="-228600" algn="ctr" rtl="0">
              <a:spcBef>
                <a:spcPts val="0"/>
              </a:spcBef>
              <a:spcAft>
                <a:spcPts val="0"/>
              </a:spcAft>
              <a:buSzPts val="1400"/>
              <a:buNone/>
              <a:defRPr sz="2800" b="0" i="0" u="none" strike="noStrike" cap="none">
                <a:solidFill>
                  <a:srgbClr val="000000"/>
                </a:solidFill>
                <a:latin typeface="Arial"/>
                <a:ea typeface="Arial"/>
                <a:cs typeface="Arial"/>
                <a:sym typeface="Arial"/>
              </a:defRPr>
            </a:lvl6pPr>
            <a:lvl7pPr marL="2971800" marR="0" lvl="6" indent="-228600" algn="ctr" rtl="0">
              <a:spcBef>
                <a:spcPts val="0"/>
              </a:spcBef>
              <a:spcAft>
                <a:spcPts val="0"/>
              </a:spcAft>
              <a:buSzPts val="1400"/>
              <a:buNone/>
              <a:defRPr sz="2800" b="0" i="0" u="none" strike="noStrike" cap="none">
                <a:solidFill>
                  <a:srgbClr val="000000"/>
                </a:solidFill>
                <a:latin typeface="Arial"/>
                <a:ea typeface="Arial"/>
                <a:cs typeface="Arial"/>
                <a:sym typeface="Arial"/>
              </a:defRPr>
            </a:lvl7pPr>
            <a:lvl8pPr marL="3429000" marR="0" lvl="7" indent="-228600" algn="ctr" rtl="0">
              <a:spcBef>
                <a:spcPts val="0"/>
              </a:spcBef>
              <a:spcAft>
                <a:spcPts val="0"/>
              </a:spcAft>
              <a:buSzPts val="1400"/>
              <a:buNone/>
              <a:defRPr sz="2800" b="0" i="0" u="none" strike="noStrike" cap="none">
                <a:solidFill>
                  <a:srgbClr val="000000"/>
                </a:solidFill>
                <a:latin typeface="Arial"/>
                <a:ea typeface="Arial"/>
                <a:cs typeface="Arial"/>
                <a:sym typeface="Arial"/>
              </a:defRPr>
            </a:lvl8pPr>
            <a:lvl9pPr marL="3886200" marR="0" lvl="8" indent="-228600" algn="ctr" rtl="0">
              <a:spcBef>
                <a:spcPts val="0"/>
              </a:spcBef>
              <a:spcAft>
                <a:spcPts val="0"/>
              </a:spcAft>
              <a:buSzPts val="1400"/>
              <a:buNone/>
              <a:defRPr sz="2800" b="0" i="0" u="none" strike="noStrike" cap="none">
                <a:solidFill>
                  <a:srgbClr val="000000"/>
                </a:solidFill>
                <a:latin typeface="Arial"/>
                <a:ea typeface="Arial"/>
                <a:cs typeface="Arial"/>
                <a:sym typeface="Arial"/>
              </a:defRPr>
            </a:lvl9pPr>
          </a:lstStyle>
          <a:p>
            <a:endParaRPr/>
          </a:p>
        </p:txBody>
      </p:sp>
      <p:sp>
        <p:nvSpPr>
          <p:cNvPr id="54" name="Shape 54"/>
          <p:cNvSpPr txBox="1">
            <a:spLocks noGrp="1"/>
          </p:cNvSpPr>
          <p:nvPr>
            <p:ph type="subTitle" idx="1"/>
          </p:nvPr>
        </p:nvSpPr>
        <p:spPr>
          <a:xfrm>
            <a:off x="1371600" y="3886200"/>
            <a:ext cx="6400800" cy="1752600"/>
          </a:xfrm>
          <a:prstGeom prst="rect">
            <a:avLst/>
          </a:prstGeom>
          <a:noFill/>
          <a:ln>
            <a:noFill/>
          </a:ln>
        </p:spPr>
        <p:txBody>
          <a:bodyPr spcFirstLastPara="1" wrap="square" lIns="91425" tIns="91425" rIns="91425" bIns="91425" anchor="t" anchorCtr="0"/>
          <a:lstStyle>
            <a:lvl1pPr marL="0" marR="0" lvl="0" indent="0" algn="ctr" rtl="0">
              <a:spcBef>
                <a:spcPts val="500"/>
              </a:spcBef>
              <a:spcAft>
                <a:spcPts val="0"/>
              </a:spcAft>
              <a:buClr>
                <a:srgbClr val="000000"/>
              </a:buClr>
              <a:buSzPts val="2000"/>
              <a:buFont typeface="Times New Roman"/>
              <a:buNone/>
              <a:defRPr sz="2000">
                <a:solidFill>
                  <a:srgbClr val="000000"/>
                </a:solidFill>
                <a:latin typeface="Arial"/>
                <a:ea typeface="Arial"/>
                <a:cs typeface="Arial"/>
                <a:sym typeface="Arial"/>
              </a:defRPr>
            </a:lvl1pPr>
            <a:lvl2pPr marL="457200" marR="0" lvl="1" indent="0" algn="ctr" rtl="0">
              <a:spcBef>
                <a:spcPts val="450"/>
              </a:spcBef>
              <a:spcAft>
                <a:spcPts val="0"/>
              </a:spcAft>
              <a:buClr>
                <a:srgbClr val="000000"/>
              </a:buClr>
              <a:buSzPts val="1800"/>
              <a:buFont typeface="Times New Roman"/>
              <a:buNone/>
              <a:defRPr sz="1800" b="0" i="0" u="none" strike="noStrike" cap="none">
                <a:solidFill>
                  <a:srgbClr val="000000"/>
                </a:solidFill>
                <a:latin typeface="Arial"/>
                <a:ea typeface="Arial"/>
                <a:cs typeface="Arial"/>
                <a:sym typeface="Arial"/>
              </a:defRPr>
            </a:lvl2pPr>
            <a:lvl3pPr marL="914400" marR="0" lvl="2" indent="0" algn="ctr" rtl="0">
              <a:spcBef>
                <a:spcPts val="400"/>
              </a:spcBef>
              <a:spcAft>
                <a:spcPts val="0"/>
              </a:spcAft>
              <a:buClr>
                <a:srgbClr val="000000"/>
              </a:buClr>
              <a:buSzPts val="1600"/>
              <a:buFont typeface="Times New Roman"/>
              <a:buNone/>
              <a:defRPr sz="1600" b="0" i="0" u="none" strike="noStrike" cap="none">
                <a:solidFill>
                  <a:srgbClr val="000000"/>
                </a:solidFill>
                <a:latin typeface="Arial"/>
                <a:ea typeface="Arial"/>
                <a:cs typeface="Arial"/>
                <a:sym typeface="Arial"/>
              </a:defRPr>
            </a:lvl3pPr>
            <a:lvl4pPr marL="1371600" marR="0" lvl="3" indent="0" algn="ctr" rtl="0">
              <a:spcBef>
                <a:spcPts val="350"/>
              </a:spcBef>
              <a:spcAft>
                <a:spcPts val="0"/>
              </a:spcAft>
              <a:buClr>
                <a:srgbClr val="000000"/>
              </a:buClr>
              <a:buSzPts val="1400"/>
              <a:buFont typeface="Times New Roman"/>
              <a:buNone/>
              <a:defRPr sz="1400" b="0" i="0" u="none" strike="noStrike" cap="none">
                <a:solidFill>
                  <a:srgbClr val="000000"/>
                </a:solidFill>
                <a:latin typeface="Arial"/>
                <a:ea typeface="Arial"/>
                <a:cs typeface="Arial"/>
                <a:sym typeface="Arial"/>
              </a:defRPr>
            </a:lvl4pPr>
            <a:lvl5pPr marL="1828800" marR="0" lvl="4" indent="0" algn="ctr" rtl="0">
              <a:spcBef>
                <a:spcPts val="350"/>
              </a:spcBef>
              <a:spcAft>
                <a:spcPts val="0"/>
              </a:spcAft>
              <a:buClr>
                <a:srgbClr val="000000"/>
              </a:buClr>
              <a:buSzPts val="1400"/>
              <a:buFont typeface="Times New Roman"/>
              <a:buNone/>
              <a:defRPr sz="1400" b="0" i="0" u="none" strike="noStrike" cap="none">
                <a:solidFill>
                  <a:srgbClr val="000000"/>
                </a:solidFill>
                <a:latin typeface="Arial"/>
                <a:ea typeface="Arial"/>
                <a:cs typeface="Arial"/>
                <a:sym typeface="Arial"/>
              </a:defRPr>
            </a:lvl5pPr>
            <a:lvl6pPr marL="2286000" marR="0" lvl="5" indent="0" algn="ctr" rtl="0">
              <a:spcBef>
                <a:spcPts val="350"/>
              </a:spcBef>
              <a:spcAft>
                <a:spcPts val="0"/>
              </a:spcAft>
              <a:buClr>
                <a:srgbClr val="000000"/>
              </a:buClr>
              <a:buSzPts val="1400"/>
              <a:buFont typeface="Times New Roman"/>
              <a:buNone/>
              <a:defRPr sz="1400" b="0" i="0" u="none" strike="noStrike" cap="none">
                <a:solidFill>
                  <a:srgbClr val="000000"/>
                </a:solidFill>
                <a:latin typeface="Arial"/>
                <a:ea typeface="Arial"/>
                <a:cs typeface="Arial"/>
                <a:sym typeface="Arial"/>
              </a:defRPr>
            </a:lvl6pPr>
            <a:lvl7pPr marL="2743200" marR="0" lvl="6" indent="0" algn="ctr" rtl="0">
              <a:spcBef>
                <a:spcPts val="350"/>
              </a:spcBef>
              <a:spcAft>
                <a:spcPts val="0"/>
              </a:spcAft>
              <a:buClr>
                <a:srgbClr val="000000"/>
              </a:buClr>
              <a:buSzPts val="1400"/>
              <a:buFont typeface="Times New Roman"/>
              <a:buNone/>
              <a:defRPr sz="1400" b="0" i="0" u="none" strike="noStrike" cap="none">
                <a:solidFill>
                  <a:srgbClr val="000000"/>
                </a:solidFill>
                <a:latin typeface="Arial"/>
                <a:ea typeface="Arial"/>
                <a:cs typeface="Arial"/>
                <a:sym typeface="Arial"/>
              </a:defRPr>
            </a:lvl7pPr>
            <a:lvl8pPr marL="3200400" marR="0" lvl="7" indent="0" algn="ctr" rtl="0">
              <a:spcBef>
                <a:spcPts val="350"/>
              </a:spcBef>
              <a:spcAft>
                <a:spcPts val="0"/>
              </a:spcAft>
              <a:buClr>
                <a:srgbClr val="000000"/>
              </a:buClr>
              <a:buSzPts val="1400"/>
              <a:buFont typeface="Times New Roman"/>
              <a:buNone/>
              <a:defRPr sz="1400" b="0" i="0" u="none" strike="noStrike" cap="none">
                <a:solidFill>
                  <a:srgbClr val="000000"/>
                </a:solidFill>
                <a:latin typeface="Arial"/>
                <a:ea typeface="Arial"/>
                <a:cs typeface="Arial"/>
                <a:sym typeface="Arial"/>
              </a:defRPr>
            </a:lvl8pPr>
            <a:lvl9pPr marL="3657600" marR="0" lvl="8" indent="0" algn="ctr" rtl="0">
              <a:spcBef>
                <a:spcPts val="350"/>
              </a:spcBef>
              <a:spcAft>
                <a:spcPts val="0"/>
              </a:spcAft>
              <a:buClr>
                <a:srgbClr val="000000"/>
              </a:buClr>
              <a:buSzPts val="1400"/>
              <a:buFont typeface="Times New Roman"/>
              <a:buNone/>
              <a:defRPr sz="1400" b="0" i="0" u="none" strike="noStrike" cap="none">
                <a:solidFill>
                  <a:srgbClr val="000000"/>
                </a:solidFill>
                <a:latin typeface="Arial"/>
                <a:ea typeface="Arial"/>
                <a:cs typeface="Arial"/>
                <a:sym typeface="Arial"/>
              </a:defRPr>
            </a:lvl9pPr>
          </a:lstStyle>
          <a:p>
            <a:endParaRPr/>
          </a:p>
        </p:txBody>
      </p:sp>
      <p:sp>
        <p:nvSpPr>
          <p:cNvPr id="55" name="Shape 55"/>
          <p:cNvSpPr txBox="1">
            <a:spLocks noGrp="1"/>
          </p:cNvSpPr>
          <p:nvPr>
            <p:ph type="sldNum" idx="12"/>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0" y="6308725"/>
            <a:ext cx="9144000" cy="549275"/>
          </a:xfrm>
          <a:prstGeom prst="rect">
            <a:avLst/>
          </a:prstGeom>
          <a:solidFill>
            <a:srgbClr val="3366FF">
              <a:alpha val="25000"/>
            </a:srgb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6"/>
          <p:cNvSpPr>
            <a:spLocks noGrp="1" noChangeArrowheads="1"/>
          </p:cNvSpPr>
          <p:nvPr>
            <p:ph type="sldNum" sz="quarter" idx="4"/>
          </p:nvPr>
        </p:nvSpPr>
        <p:spPr bwMode="auto">
          <a:xfrm>
            <a:off x="8153400" y="6584950"/>
            <a:ext cx="914400" cy="425450"/>
          </a:xfrm>
          <a:prstGeom prst="rect">
            <a:avLst/>
          </a:prstGeom>
          <a:noFill/>
          <a:ln>
            <a:noFill/>
          </a:ln>
          <a:effectLst/>
          <a:extLst/>
        </p:spPr>
        <p:txBody>
          <a:bodyPr vert="horz" wrap="square" lIns="91430" tIns="45715" rIns="91430" bIns="45715" numCol="1" anchor="t" anchorCtr="0" compatLnSpc="1">
            <a:prstTxWarp prst="textNoShape">
              <a:avLst/>
            </a:prstTxWarp>
          </a:bodyPr>
          <a:lstStyle>
            <a:lvl1pPr algn="r">
              <a:defRPr sz="1000" b="1">
                <a:latin typeface="Verdana" panose="020B0604030504040204" pitchFamily="34" charset="0"/>
              </a:defRPr>
            </a:lvl1pPr>
          </a:lstStyle>
          <a:p>
            <a:pPr>
              <a:defRPr/>
            </a:pPr>
            <a:fld id="{6255D844-D5DE-B74F-B806-C500CF3C3CBE}" type="slidenum">
              <a:rPr lang="en-US" altLang="en-US"/>
              <a:pPr>
                <a:defRPr/>
              </a:pPr>
              <a:t>‹#›</a:t>
            </a:fld>
            <a:r>
              <a:rPr lang="en-US" altLang="en-US" dirty="0" smtClean="0"/>
              <a:t>/50</a:t>
            </a:r>
            <a:endParaRPr lang="en-US" altLang="en-US" dirty="0"/>
          </a:p>
        </p:txBody>
      </p:sp>
      <p:sp>
        <p:nvSpPr>
          <p:cNvPr id="6" name="Text Box 13"/>
          <p:cNvSpPr txBox="1">
            <a:spLocks noChangeArrowheads="1"/>
          </p:cNvSpPr>
          <p:nvPr userDrawn="1"/>
        </p:nvSpPr>
        <p:spPr bwMode="auto">
          <a:xfrm>
            <a:off x="1600200" y="6383338"/>
            <a:ext cx="6048375" cy="400050"/>
          </a:xfrm>
          <a:prstGeom prst="rect">
            <a:avLst/>
          </a:prstGeom>
          <a:noFill/>
          <a:ln>
            <a:noFill/>
          </a:ln>
          <a:extLst/>
        </p:spPr>
        <p:txBody>
          <a:bodyPr lIns="91430" tIns="45715" rIns="91430" bIns="45715">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defRPr/>
            </a:pPr>
            <a:r>
              <a:rPr lang="en-US" sz="1000" dirty="0" smtClean="0">
                <a:latin typeface="Verdana"/>
                <a:cs typeface="Verdana"/>
              </a:rPr>
              <a:t>JPL Center for Climate Sciences Summer School</a:t>
            </a:r>
          </a:p>
          <a:p>
            <a:pPr algn="ctr">
              <a:defRPr/>
            </a:pPr>
            <a:r>
              <a:rPr lang="en-US" sz="1000" dirty="0" smtClean="0">
                <a:latin typeface="Verdana"/>
                <a:cs typeface="Verdana"/>
              </a:rPr>
              <a:t>15-19 August 2016</a:t>
            </a:r>
          </a:p>
        </p:txBody>
      </p:sp>
      <p:pic>
        <p:nvPicPr>
          <p:cNvPr id="7" name="Picture 1" descr="NCEP-high-resolution.gi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4613" y="6402388"/>
            <a:ext cx="747712"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
          <p:cNvSpPr>
            <a:spLocks noChangeArrowheads="1"/>
          </p:cNvSpPr>
          <p:nvPr userDrawn="1"/>
        </p:nvSpPr>
        <p:spPr bwMode="auto">
          <a:xfrm>
            <a:off x="777875" y="6484938"/>
            <a:ext cx="17764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000" b="1" i="1">
                <a:latin typeface="Verdana" charset="0"/>
                <a:cs typeface="Verdana" charset="0"/>
              </a:rPr>
              <a:t>michael.ek@noaa.gov</a:t>
            </a:r>
            <a:endParaRPr lang="en-US" sz="1000" b="1" i="1"/>
          </a:p>
        </p:txBody>
      </p:sp>
    </p:spTree>
    <p:extLst>
      <p:ext uri="{BB962C8B-B14F-4D97-AF65-F5344CB8AC3E}">
        <p14:creationId xmlns:p14="http://schemas.microsoft.com/office/powerpoint/2010/main" val="1675090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png"/><Relationship Id="rId8" Type="http://schemas.openxmlformats.org/officeDocument/2006/relationships/image" Target="../media/image2.jpg"/><Relationship Id="rId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7">
            <a:alphaModFix/>
          </a:blip>
          <a:stretch>
            <a:fillRect/>
          </a:stretch>
        </a:blipFill>
        <a:effectLst/>
      </p:bgPr>
    </p:bg>
    <p:spTree>
      <p:nvGrpSpPr>
        <p:cNvPr id="1" name="Shape 32"/>
        <p:cNvGrpSpPr/>
        <p:nvPr/>
      </p:nvGrpSpPr>
      <p:grpSpPr>
        <a:xfrm>
          <a:off x="0" y="0"/>
          <a:ext cx="0" cy="0"/>
          <a:chOff x="0" y="0"/>
          <a:chExt cx="0" cy="0"/>
        </a:xfrm>
      </p:grpSpPr>
      <p:pic>
        <p:nvPicPr>
          <p:cNvPr id="33" name="Shape 33"/>
          <p:cNvPicPr preferRelativeResize="0"/>
          <p:nvPr/>
        </p:nvPicPr>
        <p:blipFill rotWithShape="1">
          <a:blip r:embed="rId8">
            <a:alphaModFix/>
          </a:blip>
          <a:srcRect l="1469" t="5940" r="48365" b="40027"/>
          <a:stretch/>
        </p:blipFill>
        <p:spPr>
          <a:xfrm>
            <a:off x="92075" y="6126162"/>
            <a:ext cx="2971800" cy="685800"/>
          </a:xfrm>
          <a:prstGeom prst="rect">
            <a:avLst/>
          </a:prstGeom>
          <a:noFill/>
          <a:ln>
            <a:noFill/>
          </a:ln>
        </p:spPr>
      </p:pic>
      <p:pic>
        <p:nvPicPr>
          <p:cNvPr id="34" name="Shape 34"/>
          <p:cNvPicPr preferRelativeResize="0"/>
          <p:nvPr/>
        </p:nvPicPr>
        <p:blipFill rotWithShape="1">
          <a:blip r:embed="rId9">
            <a:alphaModFix/>
          </a:blip>
          <a:srcRect/>
          <a:stretch/>
        </p:blipFill>
        <p:spPr>
          <a:xfrm>
            <a:off x="8001000" y="6080125"/>
            <a:ext cx="792162" cy="685800"/>
          </a:xfrm>
          <a:prstGeom prst="rect">
            <a:avLst/>
          </a:prstGeom>
          <a:noFill/>
          <a:ln>
            <a:noFill/>
          </a:ln>
        </p:spPr>
      </p:pic>
      <p:cxnSp>
        <p:nvCxnSpPr>
          <p:cNvPr id="35" name="Shape 35"/>
          <p:cNvCxnSpPr/>
          <p:nvPr/>
        </p:nvCxnSpPr>
        <p:spPr>
          <a:xfrm>
            <a:off x="0" y="6035675"/>
            <a:ext cx="9144000" cy="1587"/>
          </a:xfrm>
          <a:prstGeom prst="straightConnector1">
            <a:avLst/>
          </a:prstGeom>
          <a:noFill/>
          <a:ln w="36000" cap="sq" cmpd="sng">
            <a:solidFill>
              <a:srgbClr val="ADADEB"/>
            </a:solidFill>
            <a:prstDash val="solid"/>
            <a:miter lim="800000"/>
            <a:headEnd type="none" w="med" len="med"/>
            <a:tailEnd type="none" w="med" len="med"/>
          </a:ln>
        </p:spPr>
      </p:cxnSp>
      <p:sp>
        <p:nvSpPr>
          <p:cNvPr id="36" name="Shape 36"/>
          <p:cNvSpPr txBox="1"/>
          <p:nvPr/>
        </p:nvSpPr>
        <p:spPr>
          <a:xfrm>
            <a:off x="3195049" y="6130925"/>
            <a:ext cx="4210500" cy="587400"/>
          </a:xfrm>
          <a:prstGeom prst="rect">
            <a:avLst/>
          </a:prstGeom>
          <a:noFill/>
          <a:ln>
            <a:noFill/>
          </a:ln>
        </p:spPr>
        <p:txBody>
          <a:bodyPr spcFirstLastPara="1" wrap="square" lIns="90000" tIns="46800" rIns="90000" bIns="46800" anchor="t" anchorCtr="0">
            <a:noAutofit/>
          </a:bodyPr>
          <a:lstStyle/>
          <a:p>
            <a:pPr marL="0" marR="0" lvl="0" indent="0" algn="ctr" rtl="0">
              <a:lnSpc>
                <a:spcPct val="100000"/>
              </a:lnSpc>
              <a:spcBef>
                <a:spcPts val="0"/>
              </a:spcBef>
              <a:spcAft>
                <a:spcPts val="0"/>
              </a:spcAft>
              <a:buClr>
                <a:srgbClr val="000000"/>
              </a:buClr>
              <a:buSzPts val="1800"/>
              <a:buFont typeface="Verdana"/>
              <a:buNone/>
            </a:pPr>
            <a:r>
              <a:rPr lang="en-US" sz="1800" b="1" i="0" u="none" dirty="0">
                <a:solidFill>
                  <a:srgbClr val="000000"/>
                </a:solidFill>
                <a:latin typeface="Verdana"/>
                <a:ea typeface="Verdana"/>
                <a:cs typeface="Verdana"/>
                <a:sym typeface="Verdana"/>
              </a:rPr>
              <a:t>GEWEX SSG-</a:t>
            </a:r>
            <a:r>
              <a:rPr lang="en-US" sz="1800" b="1" dirty="0">
                <a:latin typeface="Verdana"/>
                <a:ea typeface="Verdana"/>
                <a:cs typeface="Verdana"/>
                <a:sym typeface="Verdana"/>
              </a:rPr>
              <a:t>30</a:t>
            </a:r>
            <a:endParaRPr sz="1800" b="1" dirty="0">
              <a:latin typeface="Verdana"/>
              <a:ea typeface="Verdana"/>
              <a:cs typeface="Verdana"/>
              <a:sym typeface="Verdana"/>
            </a:endParaRPr>
          </a:p>
          <a:p>
            <a:pPr marL="0" marR="0" lvl="0" indent="0" algn="ctr" rtl="0">
              <a:lnSpc>
                <a:spcPct val="100000"/>
              </a:lnSpc>
              <a:spcBef>
                <a:spcPts val="0"/>
              </a:spcBef>
              <a:spcAft>
                <a:spcPts val="0"/>
              </a:spcAft>
              <a:buClr>
                <a:srgbClr val="000000"/>
              </a:buClr>
              <a:buSzPts val="1800"/>
              <a:buFont typeface="Verdana"/>
              <a:buNone/>
            </a:pPr>
            <a:r>
              <a:rPr lang="en-US" b="1" dirty="0">
                <a:latin typeface="Verdana"/>
                <a:ea typeface="Verdana"/>
                <a:cs typeface="Verdana"/>
                <a:sym typeface="Verdana"/>
              </a:rPr>
              <a:t>Washington DC</a:t>
            </a:r>
            <a:r>
              <a:rPr lang="en-US" sz="1400" b="1" i="0" u="none" dirty="0">
                <a:solidFill>
                  <a:srgbClr val="000000"/>
                </a:solidFill>
                <a:latin typeface="Verdana"/>
                <a:ea typeface="Verdana"/>
                <a:cs typeface="Verdana"/>
                <a:sym typeface="Verdana"/>
              </a:rPr>
              <a:t>, </a:t>
            </a:r>
            <a:r>
              <a:rPr lang="en-US" b="1" dirty="0">
                <a:latin typeface="Verdana"/>
                <a:ea typeface="Verdana"/>
                <a:cs typeface="Verdana"/>
                <a:sym typeface="Verdana"/>
              </a:rPr>
              <a:t>29 </a:t>
            </a:r>
            <a:r>
              <a:rPr lang="en-US" b="1" dirty="0" smtClean="0">
                <a:latin typeface="Verdana"/>
                <a:ea typeface="Verdana"/>
                <a:cs typeface="Verdana"/>
                <a:sym typeface="Verdana"/>
              </a:rPr>
              <a:t>Jan </a:t>
            </a:r>
            <a:r>
              <a:rPr lang="en-US" sz="1400" b="1" i="0" u="none" dirty="0" smtClean="0">
                <a:solidFill>
                  <a:srgbClr val="000000"/>
                </a:solidFill>
                <a:latin typeface="Verdana"/>
                <a:ea typeface="Verdana"/>
                <a:cs typeface="Verdana"/>
                <a:sym typeface="Verdana"/>
              </a:rPr>
              <a:t>-</a:t>
            </a:r>
            <a:r>
              <a:rPr lang="en-US" sz="1400" b="1" i="0" u="none" baseline="0" dirty="0">
                <a:solidFill>
                  <a:srgbClr val="000000"/>
                </a:solidFill>
                <a:latin typeface="Verdana"/>
                <a:ea typeface="Verdana"/>
                <a:cs typeface="Verdana"/>
                <a:sym typeface="Verdana"/>
              </a:rPr>
              <a:t> </a:t>
            </a:r>
            <a:r>
              <a:rPr lang="en-US" sz="1400" b="1" i="0" u="none" baseline="0" dirty="0" smtClean="0">
                <a:solidFill>
                  <a:srgbClr val="000000"/>
                </a:solidFill>
                <a:latin typeface="Verdana"/>
                <a:ea typeface="Verdana"/>
                <a:cs typeface="Verdana"/>
                <a:sym typeface="Verdana"/>
              </a:rPr>
              <a:t>01</a:t>
            </a:r>
            <a:r>
              <a:rPr lang="en-US" sz="1400" b="1" i="0" u="none" dirty="0" smtClean="0">
                <a:solidFill>
                  <a:srgbClr val="000000"/>
                </a:solidFill>
                <a:latin typeface="Verdana"/>
                <a:ea typeface="Verdana"/>
                <a:cs typeface="Verdana"/>
                <a:sym typeface="Verdana"/>
              </a:rPr>
              <a:t> </a:t>
            </a:r>
            <a:r>
              <a:rPr lang="en-US" sz="1400" b="1" i="0" u="none" dirty="0">
                <a:solidFill>
                  <a:srgbClr val="000000"/>
                </a:solidFill>
                <a:latin typeface="Verdana"/>
                <a:ea typeface="Verdana"/>
                <a:cs typeface="Verdana"/>
                <a:sym typeface="Verdana"/>
              </a:rPr>
              <a:t>Feb 201</a:t>
            </a:r>
            <a:r>
              <a:rPr lang="en-US" b="1" dirty="0">
                <a:latin typeface="Verdana"/>
                <a:ea typeface="Verdana"/>
                <a:cs typeface="Verdana"/>
                <a:sym typeface="Verdana"/>
              </a:rPr>
              <a:t>8</a:t>
            </a:r>
            <a:endParaRPr dirty="0"/>
          </a:p>
        </p:txBody>
      </p:sp>
      <p:sp>
        <p:nvSpPr>
          <p:cNvPr id="37" name="Shape 37"/>
          <p:cNvSpPr txBox="1"/>
          <p:nvPr/>
        </p:nvSpPr>
        <p:spPr>
          <a:xfrm>
            <a:off x="0" y="0"/>
            <a:ext cx="9144000" cy="731837"/>
          </a:xfrm>
          <a:prstGeom prst="rect">
            <a:avLst/>
          </a:prstGeom>
          <a:solidFill>
            <a:srgbClr val="ADADEB"/>
          </a:solidFill>
          <a:ln w="9525" cap="sq" cmpd="sng">
            <a:solidFill>
              <a:srgbClr val="ADADEB"/>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chemeClr val="lt1"/>
              </a:solidFill>
              <a:latin typeface="Arial"/>
              <a:ea typeface="Arial"/>
              <a:cs typeface="Arial"/>
              <a:sym typeface="Arial"/>
            </a:endParaRPr>
          </a:p>
        </p:txBody>
      </p:sp>
      <p:sp>
        <p:nvSpPr>
          <p:cNvPr id="38" name="Shape 38"/>
          <p:cNvSpPr txBox="1">
            <a:spLocks noGrp="1"/>
          </p:cNvSpPr>
          <p:nvPr>
            <p:ph type="title"/>
          </p:nvPr>
        </p:nvSpPr>
        <p:spPr>
          <a:xfrm>
            <a:off x="457200" y="273050"/>
            <a:ext cx="8221662" cy="113665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2800" b="0" i="0" u="none" strike="noStrike" cap="none">
                <a:solidFill>
                  <a:srgbClr val="000000"/>
                </a:solidFill>
                <a:latin typeface="Arial"/>
                <a:ea typeface="Arial"/>
                <a:cs typeface="Arial"/>
                <a:sym typeface="Arial"/>
              </a:defRPr>
            </a:lvl1pPr>
            <a:lvl2pPr marL="0" marR="0" lvl="1" indent="0" algn="ctr" rtl="0">
              <a:spcBef>
                <a:spcPts val="0"/>
              </a:spcBef>
              <a:spcAft>
                <a:spcPts val="0"/>
              </a:spcAft>
              <a:buSzPts val="1400"/>
              <a:buNone/>
              <a:defRPr sz="2800" b="0" i="0" u="none" strike="noStrike" cap="none">
                <a:solidFill>
                  <a:srgbClr val="000000"/>
                </a:solidFill>
                <a:latin typeface="Arial"/>
                <a:ea typeface="Arial"/>
                <a:cs typeface="Arial"/>
                <a:sym typeface="Arial"/>
              </a:defRPr>
            </a:lvl2pPr>
            <a:lvl3pPr marL="0" marR="0" lvl="2" indent="0" algn="ctr" rtl="0">
              <a:spcBef>
                <a:spcPts val="0"/>
              </a:spcBef>
              <a:spcAft>
                <a:spcPts val="0"/>
              </a:spcAft>
              <a:buSzPts val="1400"/>
              <a:buNone/>
              <a:defRPr sz="2800" b="0" i="0" u="none" strike="noStrike" cap="none">
                <a:solidFill>
                  <a:srgbClr val="000000"/>
                </a:solidFill>
                <a:latin typeface="Arial"/>
                <a:ea typeface="Arial"/>
                <a:cs typeface="Arial"/>
                <a:sym typeface="Arial"/>
              </a:defRPr>
            </a:lvl3pPr>
            <a:lvl4pPr marL="0" marR="0" lvl="3" indent="0" algn="ctr" rtl="0">
              <a:spcBef>
                <a:spcPts val="0"/>
              </a:spcBef>
              <a:spcAft>
                <a:spcPts val="0"/>
              </a:spcAft>
              <a:buSzPts val="1400"/>
              <a:buNone/>
              <a:defRPr sz="2800" b="0" i="0" u="none" strike="noStrike" cap="none">
                <a:solidFill>
                  <a:srgbClr val="000000"/>
                </a:solidFill>
                <a:latin typeface="Arial"/>
                <a:ea typeface="Arial"/>
                <a:cs typeface="Arial"/>
                <a:sym typeface="Arial"/>
              </a:defRPr>
            </a:lvl4pPr>
            <a:lvl5pPr marL="0" marR="0" lvl="4" indent="0" algn="ctr" rtl="0">
              <a:spcBef>
                <a:spcPts val="0"/>
              </a:spcBef>
              <a:spcAft>
                <a:spcPts val="0"/>
              </a:spcAft>
              <a:buSzPts val="1400"/>
              <a:buNone/>
              <a:defRPr sz="2800" b="0" i="0" u="none" strike="noStrike" cap="none">
                <a:solidFill>
                  <a:srgbClr val="000000"/>
                </a:solidFill>
                <a:latin typeface="Arial"/>
                <a:ea typeface="Arial"/>
                <a:cs typeface="Arial"/>
                <a:sym typeface="Arial"/>
              </a:defRPr>
            </a:lvl5pPr>
            <a:lvl6pPr marL="2514600" marR="0" lvl="5" indent="-228600" algn="ctr" rtl="0">
              <a:spcBef>
                <a:spcPts val="0"/>
              </a:spcBef>
              <a:spcAft>
                <a:spcPts val="0"/>
              </a:spcAft>
              <a:buSzPts val="1400"/>
              <a:buNone/>
              <a:defRPr sz="2800" b="0" i="0" u="none" strike="noStrike" cap="none">
                <a:solidFill>
                  <a:srgbClr val="000000"/>
                </a:solidFill>
                <a:latin typeface="Arial"/>
                <a:ea typeface="Arial"/>
                <a:cs typeface="Arial"/>
                <a:sym typeface="Arial"/>
              </a:defRPr>
            </a:lvl6pPr>
            <a:lvl7pPr marL="2971800" marR="0" lvl="6" indent="-228600" algn="ctr" rtl="0">
              <a:spcBef>
                <a:spcPts val="0"/>
              </a:spcBef>
              <a:spcAft>
                <a:spcPts val="0"/>
              </a:spcAft>
              <a:buSzPts val="1400"/>
              <a:buNone/>
              <a:defRPr sz="2800" b="0" i="0" u="none" strike="noStrike" cap="none">
                <a:solidFill>
                  <a:srgbClr val="000000"/>
                </a:solidFill>
                <a:latin typeface="Arial"/>
                <a:ea typeface="Arial"/>
                <a:cs typeface="Arial"/>
                <a:sym typeface="Arial"/>
              </a:defRPr>
            </a:lvl7pPr>
            <a:lvl8pPr marL="3429000" marR="0" lvl="7" indent="-228600" algn="ctr" rtl="0">
              <a:spcBef>
                <a:spcPts val="0"/>
              </a:spcBef>
              <a:spcAft>
                <a:spcPts val="0"/>
              </a:spcAft>
              <a:buSzPts val="1400"/>
              <a:buNone/>
              <a:defRPr sz="2800" b="0" i="0" u="none" strike="noStrike" cap="none">
                <a:solidFill>
                  <a:srgbClr val="000000"/>
                </a:solidFill>
                <a:latin typeface="Arial"/>
                <a:ea typeface="Arial"/>
                <a:cs typeface="Arial"/>
                <a:sym typeface="Arial"/>
              </a:defRPr>
            </a:lvl8pPr>
            <a:lvl9pPr marL="3886200" marR="0" lvl="8" indent="-228600" algn="ctr" rtl="0">
              <a:spcBef>
                <a:spcPts val="0"/>
              </a:spcBef>
              <a:spcAft>
                <a:spcPts val="0"/>
              </a:spcAft>
              <a:buSzPts val="1400"/>
              <a:buNone/>
              <a:defRPr sz="2800" b="0" i="0" u="none" strike="noStrike" cap="none">
                <a:solidFill>
                  <a:srgbClr val="000000"/>
                </a:solidFill>
                <a:latin typeface="Arial"/>
                <a:ea typeface="Arial"/>
                <a:cs typeface="Arial"/>
                <a:sym typeface="Arial"/>
              </a:defRPr>
            </a:lvl9pPr>
          </a:lstStyle>
          <a:p>
            <a:endParaRPr/>
          </a:p>
        </p:txBody>
      </p:sp>
      <p:sp>
        <p:nvSpPr>
          <p:cNvPr id="39" name="Shape 39"/>
          <p:cNvSpPr txBox="1">
            <a:spLocks noGrp="1"/>
          </p:cNvSpPr>
          <p:nvPr>
            <p:ph type="body" idx="1"/>
          </p:nvPr>
        </p:nvSpPr>
        <p:spPr>
          <a:xfrm>
            <a:off x="457200" y="1604962"/>
            <a:ext cx="8221662" cy="3968750"/>
          </a:xfrm>
          <a:prstGeom prst="rect">
            <a:avLst/>
          </a:prstGeom>
          <a:noFill/>
          <a:ln>
            <a:noFill/>
          </a:ln>
        </p:spPr>
        <p:txBody>
          <a:bodyPr spcFirstLastPara="1" wrap="square" lIns="91425" tIns="91425" rIns="91425" bIns="91425" anchor="t" anchorCtr="0"/>
          <a:lstStyle>
            <a:lvl1pPr marL="457200" marR="0" lvl="0" indent="-228600" algn="l" rtl="0">
              <a:spcBef>
                <a:spcPts val="500"/>
              </a:spcBef>
              <a:spcAft>
                <a:spcPts val="0"/>
              </a:spcAft>
              <a:buSzPts val="1400"/>
              <a:buNone/>
              <a:defRPr sz="2000" b="0" i="0" u="none" strike="noStrike" cap="none">
                <a:solidFill>
                  <a:srgbClr val="000000"/>
                </a:solidFill>
                <a:latin typeface="Arial"/>
                <a:ea typeface="Arial"/>
                <a:cs typeface="Arial"/>
                <a:sym typeface="Arial"/>
              </a:defRPr>
            </a:lvl1pPr>
            <a:lvl2pPr marL="914400" marR="0" lvl="1" indent="-228600" algn="l" rtl="0">
              <a:spcBef>
                <a:spcPts val="450"/>
              </a:spcBef>
              <a:spcAft>
                <a:spcPts val="0"/>
              </a:spcAft>
              <a:buSzPts val="1400"/>
              <a:buNone/>
              <a:defRPr sz="1800" b="0" i="0" u="none" strike="noStrike" cap="none">
                <a:solidFill>
                  <a:srgbClr val="000000"/>
                </a:solidFill>
                <a:latin typeface="Arial"/>
                <a:ea typeface="Arial"/>
                <a:cs typeface="Arial"/>
                <a:sym typeface="Arial"/>
              </a:defRPr>
            </a:lvl2pPr>
            <a:lvl3pPr marL="1371600" marR="0" lvl="2" indent="-228600" algn="l" rtl="0">
              <a:spcBef>
                <a:spcPts val="400"/>
              </a:spcBef>
              <a:spcAft>
                <a:spcPts val="0"/>
              </a:spcAft>
              <a:buSzPts val="1400"/>
              <a:buNone/>
              <a:defRPr sz="1600" b="0" i="0" u="none" strike="noStrike" cap="none">
                <a:solidFill>
                  <a:srgbClr val="000000"/>
                </a:solidFill>
                <a:latin typeface="Arial"/>
                <a:ea typeface="Arial"/>
                <a:cs typeface="Arial"/>
                <a:sym typeface="Arial"/>
              </a:defRPr>
            </a:lvl3pPr>
            <a:lvl4pPr marL="1828800" marR="0" lvl="3" indent="-228600" algn="l" rtl="0">
              <a:spcBef>
                <a:spcPts val="350"/>
              </a:spcBef>
              <a:spcAft>
                <a:spcPts val="0"/>
              </a:spcAft>
              <a:buSzPts val="1400"/>
              <a:buNone/>
              <a:defRPr sz="1400" b="0" i="0" u="none" strike="noStrike" cap="none">
                <a:solidFill>
                  <a:srgbClr val="000000"/>
                </a:solidFill>
                <a:latin typeface="Arial"/>
                <a:ea typeface="Arial"/>
                <a:cs typeface="Arial"/>
                <a:sym typeface="Arial"/>
              </a:defRPr>
            </a:lvl4pPr>
            <a:lvl5pPr marL="2286000" marR="0" lvl="4" indent="-228600" algn="l" rtl="0">
              <a:spcBef>
                <a:spcPts val="350"/>
              </a:spcBef>
              <a:spcAft>
                <a:spcPts val="0"/>
              </a:spcAft>
              <a:buSzPts val="1400"/>
              <a:buNone/>
              <a:defRPr sz="1400" b="0" i="0" u="none" strike="noStrike" cap="none">
                <a:solidFill>
                  <a:srgbClr val="000000"/>
                </a:solidFill>
                <a:latin typeface="Arial"/>
                <a:ea typeface="Arial"/>
                <a:cs typeface="Arial"/>
                <a:sym typeface="Arial"/>
              </a:defRPr>
            </a:lvl5pPr>
            <a:lvl6pPr marL="2743200" marR="0" lvl="5" indent="-228600" algn="l" rtl="0">
              <a:spcBef>
                <a:spcPts val="350"/>
              </a:spcBef>
              <a:spcAft>
                <a:spcPts val="0"/>
              </a:spcAft>
              <a:buSzPts val="1400"/>
              <a:buNone/>
              <a:defRPr sz="1400" b="0" i="0" u="none" strike="noStrike" cap="none">
                <a:solidFill>
                  <a:srgbClr val="000000"/>
                </a:solidFill>
                <a:latin typeface="Arial"/>
                <a:ea typeface="Arial"/>
                <a:cs typeface="Arial"/>
                <a:sym typeface="Arial"/>
              </a:defRPr>
            </a:lvl6pPr>
            <a:lvl7pPr marL="3200400" marR="0" lvl="6" indent="-228600" algn="l" rtl="0">
              <a:spcBef>
                <a:spcPts val="350"/>
              </a:spcBef>
              <a:spcAft>
                <a:spcPts val="0"/>
              </a:spcAft>
              <a:buSzPts val="1400"/>
              <a:buNone/>
              <a:defRPr sz="1400" b="0" i="0" u="none" strike="noStrike" cap="none">
                <a:solidFill>
                  <a:srgbClr val="000000"/>
                </a:solidFill>
                <a:latin typeface="Arial"/>
                <a:ea typeface="Arial"/>
                <a:cs typeface="Arial"/>
                <a:sym typeface="Arial"/>
              </a:defRPr>
            </a:lvl7pPr>
            <a:lvl8pPr marL="3657600" marR="0" lvl="7" indent="-228600" algn="l" rtl="0">
              <a:spcBef>
                <a:spcPts val="350"/>
              </a:spcBef>
              <a:spcAft>
                <a:spcPts val="0"/>
              </a:spcAft>
              <a:buSzPts val="1400"/>
              <a:buNone/>
              <a:defRPr sz="1400" b="0" i="0" u="none" strike="noStrike" cap="none">
                <a:solidFill>
                  <a:srgbClr val="000000"/>
                </a:solidFill>
                <a:latin typeface="Arial"/>
                <a:ea typeface="Arial"/>
                <a:cs typeface="Arial"/>
                <a:sym typeface="Arial"/>
              </a:defRPr>
            </a:lvl8pPr>
            <a:lvl9pPr marL="4114800" marR="0" lvl="8" indent="-228600" algn="l" rtl="0">
              <a:spcBef>
                <a:spcPts val="35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0" name="Shape 40"/>
          <p:cNvSpPr txBox="1">
            <a:spLocks noGrp="1"/>
          </p:cNvSpPr>
          <p:nvPr>
            <p:ph type="sldNum" idx="12"/>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3" r:id="rId5"/>
  </p:sldLayoutIdLst>
  <p:timing>
    <p:tnLst>
      <p:par>
        <p:cTn xmlns:p14="http://schemas.microsoft.com/office/powerpoint/2010/main" id="1" dur="indefinite" restart="never" nodeType="tmRoot"/>
      </p:par>
    </p:tnLst>
  </p:timing>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5.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comments" Target="../comments/comment1.xml"/><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7" Type="http://schemas.openxmlformats.org/officeDocument/2006/relationships/image" Target="../media/image24.png"/><Relationship Id="rId8" Type="http://schemas.openxmlformats.org/officeDocument/2006/relationships/image" Target="../media/image25.png"/><Relationship Id="rId9" Type="http://schemas.openxmlformats.org/officeDocument/2006/relationships/image" Target="../media/image26.png"/><Relationship Id="rId10" Type="http://schemas.openxmlformats.org/officeDocument/2006/relationships/comments" Target="../comments/comment2.xml"/><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jpg"/><Relationship Id="rId5" Type="http://schemas.openxmlformats.org/officeDocument/2006/relationships/comments" Target="../comments/comment3.xml"/><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comments" Target="../comments/comment4.xml"/><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comments" Target="../comments/comment5.xml"/><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1" Type="http://schemas.openxmlformats.org/officeDocument/2006/relationships/image" Target="../media/image12.jpeg"/><Relationship Id="rId12" Type="http://schemas.openxmlformats.org/officeDocument/2006/relationships/image" Target="../media/image13.jpeg"/><Relationship Id="rId13" Type="http://schemas.openxmlformats.org/officeDocument/2006/relationships/image" Target="../media/image14.jpg"/><Relationship Id="rId14" Type="http://schemas.openxmlformats.org/officeDocument/2006/relationships/image" Target="../media/image15.gif"/><Relationship Id="rId15" Type="http://schemas.openxmlformats.org/officeDocument/2006/relationships/image" Target="../media/image16.jpg"/><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5.jpg"/><Relationship Id="rId5" Type="http://schemas.openxmlformats.org/officeDocument/2006/relationships/image" Target="../media/image6.jpeg"/><Relationship Id="rId6" Type="http://schemas.openxmlformats.org/officeDocument/2006/relationships/image" Target="../media/image7.jpeg"/><Relationship Id="rId7" Type="http://schemas.openxmlformats.org/officeDocument/2006/relationships/image" Target="../media/image8.jpeg"/><Relationship Id="rId8" Type="http://schemas.openxmlformats.org/officeDocument/2006/relationships/image" Target="../media/image9.jpeg"/><Relationship Id="rId9" Type="http://schemas.openxmlformats.org/officeDocument/2006/relationships/image" Target="../media/image10.jpeg"/><Relationship Id="rId10" Type="http://schemas.openxmlformats.org/officeDocument/2006/relationships/image" Target="../media/image1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32.png"/><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comments" Target="../comments/comment6.xml"/><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35.jpg"/></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7.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3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5" Type="http://schemas.openxmlformats.org/officeDocument/2006/relationships/image" Target="../media/image44.png"/><Relationship Id="rId6" Type="http://schemas.openxmlformats.org/officeDocument/2006/relationships/image" Target="../media/image45.png"/><Relationship Id="rId7" Type="http://schemas.openxmlformats.org/officeDocument/2006/relationships/image" Target="../media/image46.png"/><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4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8.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19.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3" Type="http://schemas.openxmlformats.org/officeDocument/2006/relationships/image" Target="../media/image48.jpg"/><Relationship Id="rId4" Type="http://schemas.openxmlformats.org/officeDocument/2006/relationships/image" Target="../media/image49.png"/><Relationship Id="rId1" Type="http://schemas.openxmlformats.org/officeDocument/2006/relationships/slideLayout" Target="../slideLayouts/slideLayout1.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jpg"/><Relationship Id="rId5" Type="http://schemas.openxmlformats.org/officeDocument/2006/relationships/image" Target="../media/image52.jpg"/><Relationship Id="rId1" Type="http://schemas.openxmlformats.org/officeDocument/2006/relationships/slideLayout" Target="../slideLayouts/slideLayout1.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53.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19.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hyperlink" Target="https://docs.google.com/document/d/1YWmSJqg5bGG7QVdEUfqolFQkJ6SjK2nXABXyteQv_yU/edit?usp=sharin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9.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1" Type="http://schemas.openxmlformats.org/officeDocument/2006/relationships/image" Target="../media/image62.jpg"/><Relationship Id="rId12" Type="http://schemas.openxmlformats.org/officeDocument/2006/relationships/image" Target="../media/image63.jpg"/><Relationship Id="rId13" Type="http://schemas.openxmlformats.org/officeDocument/2006/relationships/image" Target="../media/image64.png"/><Relationship Id="rId14" Type="http://schemas.openxmlformats.org/officeDocument/2006/relationships/image" Target="../media/image65.jpeg"/><Relationship Id="rId15" Type="http://schemas.openxmlformats.org/officeDocument/2006/relationships/image" Target="../media/image66.png"/><Relationship Id="rId16" Type="http://schemas.openxmlformats.org/officeDocument/2006/relationships/image" Target="../media/image67.png"/><Relationship Id="rId17" Type="http://schemas.openxmlformats.org/officeDocument/2006/relationships/image" Target="../media/image68.jpg"/><Relationship Id="rId1" Type="http://schemas.openxmlformats.org/officeDocument/2006/relationships/slideLayout" Target="../slideLayouts/slideLayout5.xml"/><Relationship Id="rId2" Type="http://schemas.openxmlformats.org/officeDocument/2006/relationships/notesSlide" Target="../notesSlides/notesSlide61.xml"/><Relationship Id="rId3" Type="http://schemas.openxmlformats.org/officeDocument/2006/relationships/image" Target="../media/image54.jpeg"/><Relationship Id="rId4" Type="http://schemas.openxmlformats.org/officeDocument/2006/relationships/image" Target="../media/image55.png"/><Relationship Id="rId5" Type="http://schemas.openxmlformats.org/officeDocument/2006/relationships/image" Target="../media/image56.png"/><Relationship Id="rId6" Type="http://schemas.openxmlformats.org/officeDocument/2006/relationships/image" Target="../media/image57.png"/><Relationship Id="rId7" Type="http://schemas.openxmlformats.org/officeDocument/2006/relationships/image" Target="../media/image58.png"/><Relationship Id="rId8" Type="http://schemas.openxmlformats.org/officeDocument/2006/relationships/image" Target="../media/image59.jpeg"/><Relationship Id="rId9" Type="http://schemas.openxmlformats.org/officeDocument/2006/relationships/image" Target="../media/image60.jpeg"/><Relationship Id="rId10" Type="http://schemas.openxmlformats.org/officeDocument/2006/relationships/image" Target="../media/image61.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3" Type="http://schemas.openxmlformats.org/officeDocument/2006/relationships/image" Target="../media/image69.png"/><Relationship Id="rId4" Type="http://schemas.openxmlformats.org/officeDocument/2006/relationships/image" Target="../media/image70.png"/><Relationship Id="rId1" Type="http://schemas.openxmlformats.org/officeDocument/2006/relationships/slideLayout" Target="../slideLayouts/slideLayout1.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3" Type="http://schemas.openxmlformats.org/officeDocument/2006/relationships/image" Target="../media/image69.png"/><Relationship Id="rId4" Type="http://schemas.openxmlformats.org/officeDocument/2006/relationships/image" Target="../media/image70.png"/><Relationship Id="rId1" Type="http://schemas.openxmlformats.org/officeDocument/2006/relationships/slideLayout" Target="../slideLayouts/slideLayout1.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Relationship Id="rId3" Type="http://schemas.openxmlformats.org/officeDocument/2006/relationships/image" Target="../media/image1.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xml"/><Relationship Id="rId3" Type="http://schemas.openxmlformats.org/officeDocument/2006/relationships/image" Target="../media/image71.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70.xml.rels><?xml version="1.0" encoding="UTF-8" standalone="yes"?>
<Relationships xmlns="http://schemas.openxmlformats.org/package/2006/relationships"><Relationship Id="rId3" Type="http://schemas.openxmlformats.org/officeDocument/2006/relationships/image" Target="../media/image72.jpeg"/><Relationship Id="rId4" Type="http://schemas.openxmlformats.org/officeDocument/2006/relationships/image" Target="../media/image73.png"/><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notesSlide" Target="../notesSlides/notesSlide71.xml"/><Relationship Id="rId5" Type="http://schemas.openxmlformats.org/officeDocument/2006/relationships/image" Target="../media/image74.png"/><Relationship Id="rId1" Type="http://schemas.microsoft.com/office/2007/relationships/media" Target="../media/media1.gif"/><Relationship Id="rId2" Type="http://schemas.openxmlformats.org/officeDocument/2006/relationships/video" Target="../media/media1.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blip>
          <a:stretch>
            <a:fillRect/>
          </a:stretch>
        </a:blipFill>
        <a:effectLst/>
      </p:bgPr>
    </p:bg>
    <p:spTree>
      <p:nvGrpSpPr>
        <p:cNvPr id="1" name="Shape 61"/>
        <p:cNvGrpSpPr/>
        <p:nvPr/>
      </p:nvGrpSpPr>
      <p:grpSpPr>
        <a:xfrm>
          <a:off x="0" y="0"/>
          <a:ext cx="0" cy="0"/>
          <a:chOff x="0" y="0"/>
          <a:chExt cx="0" cy="0"/>
        </a:xfrm>
      </p:grpSpPr>
      <p:pic>
        <p:nvPicPr>
          <p:cNvPr id="62" name="Shape 62"/>
          <p:cNvPicPr preferRelativeResize="0"/>
          <p:nvPr/>
        </p:nvPicPr>
        <p:blipFill rotWithShape="1">
          <a:blip r:embed="rId4">
            <a:alphaModFix amt="70000"/>
          </a:blip>
          <a:srcRect l="19193" b="13286"/>
          <a:stretch/>
        </p:blipFill>
        <p:spPr>
          <a:xfrm>
            <a:off x="3175" y="731837"/>
            <a:ext cx="9140825" cy="5287962"/>
          </a:xfrm>
          <a:prstGeom prst="rect">
            <a:avLst/>
          </a:prstGeom>
          <a:noFill/>
          <a:ln>
            <a:noFill/>
          </a:ln>
        </p:spPr>
      </p:pic>
      <p:sp>
        <p:nvSpPr>
          <p:cNvPr id="63" name="Shape 63"/>
          <p:cNvSpPr txBox="1"/>
          <p:nvPr/>
        </p:nvSpPr>
        <p:spPr>
          <a:xfrm>
            <a:off x="228600" y="5235575"/>
            <a:ext cx="8686800" cy="708025"/>
          </a:xfrm>
          <a:prstGeom prst="rect">
            <a:avLst/>
          </a:prstGeom>
          <a:noFill/>
          <a:ln>
            <a:noFill/>
          </a:ln>
        </p:spPr>
        <p:txBody>
          <a:bodyPr spcFirstLastPara="1" wrap="square" lIns="91425" tIns="45700" rIns="91425" bIns="45700" anchor="t" anchorCtr="0">
            <a:noAutofit/>
          </a:bodyPr>
          <a:lstStyle/>
          <a:p>
            <a:pPr marL="342900" marR="0" lvl="0" indent="-312737" algn="ctr" rtl="0">
              <a:lnSpc>
                <a:spcPct val="100000"/>
              </a:lnSpc>
              <a:spcBef>
                <a:spcPts val="0"/>
              </a:spcBef>
              <a:spcAft>
                <a:spcPts val="0"/>
              </a:spcAft>
              <a:buClr>
                <a:srgbClr val="0000FF"/>
              </a:buClr>
              <a:buSzPts val="2000"/>
              <a:buFont typeface="Verdana"/>
              <a:buNone/>
            </a:pPr>
            <a:r>
              <a:rPr lang="en-US" sz="2000" b="1" i="0" u="none" dirty="0">
                <a:solidFill>
                  <a:srgbClr val="0000FF"/>
                </a:solidFill>
                <a:latin typeface="Verdana"/>
                <a:ea typeface="Verdana"/>
                <a:cs typeface="Verdana"/>
                <a:sym typeface="Verdana"/>
              </a:rPr>
              <a:t>GEWEX Scientific Steering Group meeting (SSG-</a:t>
            </a:r>
            <a:r>
              <a:rPr lang="en-US" sz="2000" b="1" dirty="0">
                <a:solidFill>
                  <a:srgbClr val="0000FF"/>
                </a:solidFill>
                <a:latin typeface="Verdana"/>
                <a:ea typeface="Verdana"/>
                <a:cs typeface="Verdana"/>
                <a:sym typeface="Verdana"/>
              </a:rPr>
              <a:t>30</a:t>
            </a:r>
            <a:r>
              <a:rPr lang="en-US" sz="2000" b="1" i="0" u="none" dirty="0">
                <a:solidFill>
                  <a:srgbClr val="0000FF"/>
                </a:solidFill>
                <a:latin typeface="Verdana"/>
                <a:ea typeface="Verdana"/>
                <a:cs typeface="Verdana"/>
                <a:sym typeface="Verdana"/>
              </a:rPr>
              <a:t>)</a:t>
            </a:r>
            <a:endParaRPr dirty="0"/>
          </a:p>
          <a:p>
            <a:pPr marL="342900" marR="0" lvl="0" indent="-312737" algn="ctr" rtl="0">
              <a:lnSpc>
                <a:spcPct val="100000"/>
              </a:lnSpc>
              <a:spcBef>
                <a:spcPts val="0"/>
              </a:spcBef>
              <a:spcAft>
                <a:spcPts val="0"/>
              </a:spcAft>
              <a:buClr>
                <a:srgbClr val="0000FF"/>
              </a:buClr>
              <a:buSzPts val="2000"/>
              <a:buFont typeface="Verdana"/>
              <a:buNone/>
            </a:pPr>
            <a:r>
              <a:rPr lang="en-US" sz="2000" b="1" dirty="0">
                <a:solidFill>
                  <a:srgbClr val="0000FF"/>
                </a:solidFill>
                <a:latin typeface="Verdana"/>
                <a:ea typeface="Verdana"/>
                <a:cs typeface="Verdana"/>
                <a:sym typeface="Verdana"/>
              </a:rPr>
              <a:t>Washington DC</a:t>
            </a:r>
            <a:r>
              <a:rPr lang="en-US" sz="2000" b="1" i="0" u="none" dirty="0">
                <a:solidFill>
                  <a:srgbClr val="0000FF"/>
                </a:solidFill>
                <a:latin typeface="Verdana"/>
                <a:ea typeface="Verdana"/>
                <a:cs typeface="Verdana"/>
                <a:sym typeface="Verdana"/>
              </a:rPr>
              <a:t>, </a:t>
            </a:r>
            <a:r>
              <a:rPr lang="en-US" sz="2000" b="1" dirty="0">
                <a:solidFill>
                  <a:srgbClr val="0000FF"/>
                </a:solidFill>
                <a:latin typeface="Verdana"/>
                <a:ea typeface="Verdana"/>
                <a:cs typeface="Verdana"/>
                <a:sym typeface="Verdana"/>
              </a:rPr>
              <a:t>29 </a:t>
            </a:r>
            <a:r>
              <a:rPr lang="en-US" sz="2000" b="1" dirty="0" smtClean="0">
                <a:solidFill>
                  <a:srgbClr val="0000FF"/>
                </a:solidFill>
                <a:latin typeface="Verdana"/>
                <a:ea typeface="Verdana"/>
                <a:cs typeface="Verdana"/>
                <a:sym typeface="Verdana"/>
              </a:rPr>
              <a:t>January </a:t>
            </a:r>
            <a:r>
              <a:rPr lang="en-US" sz="2000" b="1" i="0" u="none" dirty="0" smtClean="0">
                <a:solidFill>
                  <a:srgbClr val="0000FF"/>
                </a:solidFill>
                <a:latin typeface="Verdana"/>
                <a:ea typeface="Verdana"/>
                <a:cs typeface="Verdana"/>
                <a:sym typeface="Verdana"/>
              </a:rPr>
              <a:t>- </a:t>
            </a:r>
            <a:r>
              <a:rPr lang="en-US" sz="2000" b="1" dirty="0" smtClean="0">
                <a:solidFill>
                  <a:srgbClr val="0000FF"/>
                </a:solidFill>
                <a:latin typeface="Verdana"/>
                <a:ea typeface="Verdana"/>
                <a:cs typeface="Verdana"/>
                <a:sym typeface="Verdana"/>
              </a:rPr>
              <a:t>01</a:t>
            </a:r>
            <a:r>
              <a:rPr lang="en-US" sz="2000" b="1" i="0" u="none" dirty="0" smtClean="0">
                <a:solidFill>
                  <a:srgbClr val="0000FF"/>
                </a:solidFill>
                <a:latin typeface="Verdana"/>
                <a:ea typeface="Verdana"/>
                <a:cs typeface="Verdana"/>
                <a:sym typeface="Verdana"/>
              </a:rPr>
              <a:t> </a:t>
            </a:r>
            <a:r>
              <a:rPr lang="en-US" sz="2000" b="1" i="0" u="none" dirty="0">
                <a:solidFill>
                  <a:srgbClr val="0000FF"/>
                </a:solidFill>
                <a:latin typeface="Verdana"/>
                <a:ea typeface="Verdana"/>
                <a:cs typeface="Verdana"/>
                <a:sym typeface="Verdana"/>
              </a:rPr>
              <a:t>February 201</a:t>
            </a:r>
            <a:r>
              <a:rPr lang="en-US" sz="2000" b="1" dirty="0">
                <a:solidFill>
                  <a:srgbClr val="0000FF"/>
                </a:solidFill>
                <a:latin typeface="Verdana"/>
                <a:ea typeface="Verdana"/>
                <a:cs typeface="Verdana"/>
                <a:sym typeface="Verdana"/>
              </a:rPr>
              <a:t>8</a:t>
            </a:r>
            <a:endParaRPr dirty="0"/>
          </a:p>
        </p:txBody>
      </p:sp>
      <p:sp>
        <p:nvSpPr>
          <p:cNvPr id="64" name="Shape 64"/>
          <p:cNvSpPr txBox="1"/>
          <p:nvPr/>
        </p:nvSpPr>
        <p:spPr>
          <a:xfrm>
            <a:off x="228600" y="2984500"/>
            <a:ext cx="8686800" cy="1323975"/>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Verdana"/>
              <a:buNone/>
            </a:pPr>
            <a:r>
              <a:rPr lang="en-US" sz="2000" b="1" i="0" u="none">
                <a:solidFill>
                  <a:srgbClr val="000000"/>
                </a:solidFill>
                <a:latin typeface="Verdana"/>
                <a:ea typeface="Verdana"/>
                <a:cs typeface="Verdana"/>
                <a:sym typeface="Verdana"/>
              </a:rPr>
              <a:t>Michael Ek (NCEP/EMC)</a:t>
            </a:r>
            <a:endParaRPr/>
          </a:p>
          <a:p>
            <a:pPr marL="0" marR="0" lvl="0" indent="0" algn="ctr" rtl="0">
              <a:lnSpc>
                <a:spcPct val="100000"/>
              </a:lnSpc>
              <a:spcBef>
                <a:spcPts val="0"/>
              </a:spcBef>
              <a:spcAft>
                <a:spcPts val="0"/>
              </a:spcAft>
              <a:buClr>
                <a:srgbClr val="000000"/>
              </a:buClr>
              <a:buSzPts val="2000"/>
              <a:buFont typeface="Verdana"/>
              <a:buNone/>
            </a:pPr>
            <a:r>
              <a:rPr lang="en-US" sz="2000" b="1" i="0" u="none">
                <a:solidFill>
                  <a:srgbClr val="000000"/>
                </a:solidFill>
                <a:latin typeface="Verdana"/>
                <a:ea typeface="Verdana"/>
                <a:cs typeface="Verdana"/>
                <a:sym typeface="Verdana"/>
              </a:rPr>
              <a:t>Gab Abramowitz (UNSW Sydney)</a:t>
            </a:r>
            <a:endParaRPr/>
          </a:p>
          <a:p>
            <a:pPr marL="0" marR="0" lvl="0" indent="0" algn="ctr" rtl="0">
              <a:lnSpc>
                <a:spcPct val="100000"/>
              </a:lnSpc>
              <a:spcBef>
                <a:spcPts val="0"/>
              </a:spcBef>
              <a:spcAft>
                <a:spcPts val="0"/>
              </a:spcAft>
              <a:buClr>
                <a:srgbClr val="000000"/>
              </a:buClr>
              <a:buSzPts val="2000"/>
              <a:buFont typeface="Verdana"/>
              <a:buNone/>
            </a:pPr>
            <a:r>
              <a:rPr lang="en-US" sz="2000" b="1" i="0" u="none">
                <a:solidFill>
                  <a:srgbClr val="000000"/>
                </a:solidFill>
                <a:latin typeface="Verdana"/>
                <a:ea typeface="Verdana"/>
                <a:cs typeface="Verdana"/>
                <a:sym typeface="Verdana"/>
              </a:rPr>
              <a:t>GLASS Co-chairs</a:t>
            </a:r>
            <a:endParaRPr/>
          </a:p>
          <a:p>
            <a:pPr marL="0" marR="0" lvl="0" indent="0" algn="ctr" rtl="0">
              <a:lnSpc>
                <a:spcPct val="100000"/>
              </a:lnSpc>
              <a:spcBef>
                <a:spcPts val="0"/>
              </a:spcBef>
              <a:spcAft>
                <a:spcPts val="0"/>
              </a:spcAft>
              <a:buClr>
                <a:srgbClr val="000000"/>
              </a:buClr>
              <a:buSzPts val="2000"/>
              <a:buFont typeface="Verdana"/>
              <a:buNone/>
            </a:pPr>
            <a:r>
              <a:rPr lang="en-US" sz="2000" b="1" i="0" u="none">
                <a:solidFill>
                  <a:srgbClr val="000000"/>
                </a:solidFill>
                <a:latin typeface="Verdana"/>
                <a:ea typeface="Verdana"/>
                <a:cs typeface="Verdana"/>
                <a:sym typeface="Verdana"/>
              </a:rPr>
              <a:t>GLASS panel members and other GEWEX collaborators</a:t>
            </a:r>
            <a:endParaRPr/>
          </a:p>
        </p:txBody>
      </p:sp>
      <p:sp>
        <p:nvSpPr>
          <p:cNvPr id="65" name="Shape 65"/>
          <p:cNvSpPr txBox="1"/>
          <p:nvPr/>
        </p:nvSpPr>
        <p:spPr>
          <a:xfrm>
            <a:off x="185737" y="1227137"/>
            <a:ext cx="8648700" cy="830262"/>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2400"/>
              <a:buFont typeface="Verdana"/>
              <a:buNone/>
            </a:pPr>
            <a:r>
              <a:rPr lang="en-US" sz="2400" b="1" i="1" u="none" dirty="0">
                <a:solidFill>
                  <a:schemeClr val="lt1"/>
                </a:solidFill>
                <a:latin typeface="Verdana"/>
                <a:ea typeface="Verdana"/>
                <a:cs typeface="Verdana"/>
                <a:sym typeface="Verdana"/>
              </a:rPr>
              <a:t>GEWEX</a:t>
            </a:r>
            <a:endParaRPr dirty="0"/>
          </a:p>
          <a:p>
            <a:pPr marL="0" marR="0" lvl="0" indent="0" algn="ctr" rtl="0">
              <a:lnSpc>
                <a:spcPct val="100000"/>
              </a:lnSpc>
              <a:spcBef>
                <a:spcPts val="0"/>
              </a:spcBef>
              <a:spcAft>
                <a:spcPts val="0"/>
              </a:spcAft>
              <a:buClr>
                <a:schemeClr val="lt1"/>
              </a:buClr>
              <a:buSzPts val="2400"/>
              <a:buFont typeface="Verdana"/>
              <a:buNone/>
            </a:pPr>
            <a:r>
              <a:rPr lang="en-US" sz="2400" b="1" i="1" u="none" dirty="0">
                <a:solidFill>
                  <a:schemeClr val="lt1"/>
                </a:solidFill>
                <a:latin typeface="Verdana"/>
                <a:ea typeface="Verdana"/>
                <a:cs typeface="Verdana"/>
                <a:sym typeface="Verdana"/>
              </a:rPr>
              <a:t>Global Land/Atmosphere System Study (GLASS)</a:t>
            </a:r>
            <a:endParaRPr dirty="0"/>
          </a:p>
        </p:txBody>
      </p:sp>
      <p:sp>
        <p:nvSpPr>
          <p:cNvPr id="66" name="Shape 66"/>
          <p:cNvSpPr txBox="1"/>
          <p:nvPr/>
        </p:nvSpPr>
        <p:spPr>
          <a:xfrm>
            <a:off x="185737" y="152400"/>
            <a:ext cx="8772525" cy="40005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FF"/>
              </a:buClr>
              <a:buSzPts val="2000"/>
              <a:buFont typeface="Verdana"/>
              <a:buNone/>
            </a:pPr>
            <a:r>
              <a:rPr lang="en-US" sz="1800" b="1" i="1" u="none">
                <a:solidFill>
                  <a:srgbClr val="0000FF"/>
                </a:solidFill>
                <a:latin typeface="Verdana"/>
                <a:ea typeface="Verdana"/>
                <a:cs typeface="Verdana"/>
                <a:sym typeface="Verdana"/>
              </a:rPr>
              <a:t>Global Energy and Water Cycle Exchanges Project (GEWEX)</a:t>
            </a:r>
            <a:endParaRPr sz="1800"/>
          </a:p>
        </p:txBody>
      </p:sp>
      <p:sp>
        <p:nvSpPr>
          <p:cNvPr id="67" name="Shape 67"/>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1</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1</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400" b="1" i="1" u="none">
                <a:solidFill>
                  <a:srgbClr val="000000"/>
                </a:solidFill>
                <a:latin typeface="Verdana"/>
                <a:ea typeface="Verdana"/>
                <a:cs typeface="Verdana"/>
                <a:sym typeface="Verdana"/>
              </a:rPr>
              <a:t>GLASS achievements 201</a:t>
            </a:r>
            <a:r>
              <a:rPr lang="en-US" sz="2400" b="1" i="1">
                <a:latin typeface="Verdana"/>
                <a:ea typeface="Verdana"/>
                <a:cs typeface="Verdana"/>
                <a:sym typeface="Verdana"/>
              </a:rPr>
              <a:t>7</a:t>
            </a:r>
            <a:r>
              <a:rPr lang="en-US" sz="2400" b="1" i="1" u="none">
                <a:solidFill>
                  <a:srgbClr val="000000"/>
                </a:solidFill>
                <a:latin typeface="Verdana"/>
                <a:ea typeface="Verdana"/>
                <a:cs typeface="Verdana"/>
                <a:sym typeface="Verdana"/>
              </a:rPr>
              <a:t> - LoCo </a:t>
            </a:r>
            <a:endParaRPr/>
          </a:p>
        </p:txBody>
      </p:sp>
      <p:sp>
        <p:nvSpPr>
          <p:cNvPr id="150" name="Shape 150"/>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10</a:t>
            </a:fld>
            <a:endParaRPr/>
          </a:p>
        </p:txBody>
      </p:sp>
      <p:sp>
        <p:nvSpPr>
          <p:cNvPr id="151" name="Shape 151"/>
          <p:cNvSpPr txBox="1"/>
          <p:nvPr/>
        </p:nvSpPr>
        <p:spPr>
          <a:xfrm>
            <a:off x="228600" y="762000"/>
            <a:ext cx="8686800" cy="5322887"/>
          </a:xfrm>
          <a:prstGeom prst="rect">
            <a:avLst/>
          </a:prstGeom>
          <a:noFill/>
          <a:ln>
            <a:noFill/>
          </a:ln>
        </p:spPr>
        <p:txBody>
          <a:bodyPr spcFirstLastPara="1" wrap="square" lIns="90000" tIns="45000" rIns="90000" bIns="45000" anchor="t" anchorCtr="0">
            <a:noAutofit/>
          </a:bodyPr>
          <a:lstStyle/>
          <a:p>
            <a:pPr marL="336550" marR="0" lvl="0" indent="-323850" algn="l" rtl="0">
              <a:lnSpc>
                <a:spcPct val="100000"/>
              </a:lnSpc>
              <a:spcBef>
                <a:spcPts val="0"/>
              </a:spcBef>
              <a:spcAft>
                <a:spcPts val="0"/>
              </a:spcAft>
              <a:buClr>
                <a:srgbClr val="000000"/>
              </a:buClr>
              <a:buSzPts val="1800"/>
              <a:buFont typeface="Verdana"/>
              <a:buAutoNum type="arabicPeriod"/>
            </a:pPr>
            <a:r>
              <a:rPr lang="en-US" sz="1800">
                <a:solidFill>
                  <a:schemeClr val="dk1"/>
                </a:solidFill>
                <a:latin typeface="Verdana"/>
                <a:ea typeface="Verdana"/>
                <a:cs typeface="Verdana"/>
                <a:sym typeface="Verdana"/>
              </a:rPr>
              <a:t>The Local Land-Atmosphere Coupling (LoCo) working group is going strong after being established over a decade ago to focus on the goal of accurately understanding and modeling coupled land-atmosphere processes.</a:t>
            </a:r>
            <a:endParaRPr sz="1800">
              <a:solidFill>
                <a:schemeClr val="dk1"/>
              </a:solidFill>
              <a:latin typeface="Verdana"/>
              <a:ea typeface="Verdana"/>
              <a:cs typeface="Verdana"/>
              <a:sym typeface="Verdana"/>
            </a:endParaRPr>
          </a:p>
          <a:p>
            <a:pPr marL="0" marR="0" lvl="0" indent="0" algn="l" rtl="0">
              <a:lnSpc>
                <a:spcPct val="100000"/>
              </a:lnSpc>
              <a:spcBef>
                <a:spcPts val="0"/>
              </a:spcBef>
              <a:spcAft>
                <a:spcPts val="0"/>
              </a:spcAft>
              <a:buNone/>
            </a:pPr>
            <a:endParaRPr sz="1800">
              <a:solidFill>
                <a:schemeClr val="dk1"/>
              </a:solidFill>
              <a:latin typeface="Verdana"/>
              <a:ea typeface="Verdana"/>
              <a:cs typeface="Verdana"/>
              <a:sym typeface="Verdana"/>
            </a:endParaRPr>
          </a:p>
          <a:p>
            <a:pPr marL="336550" marR="0" lvl="0" indent="-323850" algn="l" rtl="0">
              <a:lnSpc>
                <a:spcPct val="100000"/>
              </a:lnSpc>
              <a:spcBef>
                <a:spcPts val="0"/>
              </a:spcBef>
              <a:spcAft>
                <a:spcPts val="0"/>
              </a:spcAft>
              <a:buClr>
                <a:srgbClr val="000000"/>
              </a:buClr>
              <a:buSzPts val="1800"/>
              <a:buFont typeface="Verdana"/>
              <a:buAutoNum type="arabicPeriod"/>
            </a:pPr>
            <a:r>
              <a:rPr lang="en-US" sz="1800">
                <a:solidFill>
                  <a:schemeClr val="dk1"/>
                </a:solidFill>
                <a:latin typeface="Verdana"/>
                <a:ea typeface="Verdana"/>
                <a:cs typeface="Verdana"/>
                <a:sym typeface="Verdana"/>
              </a:rPr>
              <a:t>A BAMS review article led by the LoCo WG was accepted Dec 2017 that covers the first decade of LoCo with an eye towards future work, and is already getting attention via early online release (re: Pielke email).</a:t>
            </a:r>
            <a:endParaRPr sz="1800">
              <a:solidFill>
                <a:schemeClr val="dk1"/>
              </a:solidFill>
              <a:latin typeface="Verdana"/>
              <a:ea typeface="Verdana"/>
              <a:cs typeface="Verdana"/>
              <a:sym typeface="Verdana"/>
            </a:endParaRPr>
          </a:p>
          <a:p>
            <a:pPr marL="0" marR="0" lvl="0" indent="0" algn="l" rtl="0">
              <a:lnSpc>
                <a:spcPct val="100000"/>
              </a:lnSpc>
              <a:spcBef>
                <a:spcPts val="0"/>
              </a:spcBef>
              <a:spcAft>
                <a:spcPts val="0"/>
              </a:spcAft>
              <a:buNone/>
            </a:pPr>
            <a:endParaRPr sz="1800">
              <a:solidFill>
                <a:schemeClr val="dk1"/>
              </a:solidFill>
              <a:latin typeface="Verdana"/>
              <a:ea typeface="Verdana"/>
              <a:cs typeface="Verdana"/>
              <a:sym typeface="Verdana"/>
            </a:endParaRPr>
          </a:p>
          <a:p>
            <a:pPr marL="336550" marR="0" lvl="0" indent="-323850" algn="l" rtl="0">
              <a:lnSpc>
                <a:spcPct val="100000"/>
              </a:lnSpc>
              <a:spcBef>
                <a:spcPts val="0"/>
              </a:spcBef>
              <a:spcAft>
                <a:spcPts val="0"/>
              </a:spcAft>
              <a:buClr>
                <a:srgbClr val="000000"/>
              </a:buClr>
              <a:buSzPts val="1800"/>
              <a:buFont typeface="Verdana"/>
              <a:buAutoNum type="arabicPeriod"/>
            </a:pPr>
            <a:r>
              <a:rPr lang="en-US" sz="1800">
                <a:solidFill>
                  <a:schemeClr val="dk1"/>
                </a:solidFill>
                <a:latin typeface="Verdana"/>
                <a:ea typeface="Verdana"/>
                <a:cs typeface="Verdana"/>
                <a:sym typeface="Verdana"/>
              </a:rPr>
              <a:t>LoCo has closest links with GASS/GABLS and DICE (diurnal cycle coupling experiment), due to the inherent importance of the PBL and model development focus in each. More data sets!</a:t>
            </a:r>
            <a:endParaRPr sz="1800">
              <a:solidFill>
                <a:schemeClr val="dk1"/>
              </a:solidFill>
              <a:latin typeface="Verdana"/>
              <a:ea typeface="Verdana"/>
              <a:cs typeface="Verdana"/>
              <a:sym typeface="Verdana"/>
            </a:endParaRPr>
          </a:p>
          <a:p>
            <a:pPr marL="0" marR="0" lvl="0" indent="0" algn="l" rtl="0">
              <a:lnSpc>
                <a:spcPct val="100000"/>
              </a:lnSpc>
              <a:spcBef>
                <a:spcPts val="0"/>
              </a:spcBef>
              <a:spcAft>
                <a:spcPts val="0"/>
              </a:spcAft>
              <a:buNone/>
            </a:pPr>
            <a:endParaRPr sz="1800">
              <a:latin typeface="Verdana"/>
              <a:ea typeface="Verdana"/>
              <a:cs typeface="Verdana"/>
              <a:sym typeface="Verdana"/>
            </a:endParaRPr>
          </a:p>
          <a:p>
            <a:pPr marL="336550" marR="0" lvl="0" indent="-323850" algn="l" rtl="0">
              <a:lnSpc>
                <a:spcPct val="100000"/>
              </a:lnSpc>
              <a:spcBef>
                <a:spcPts val="0"/>
              </a:spcBef>
              <a:spcAft>
                <a:spcPts val="0"/>
              </a:spcAft>
              <a:buClr>
                <a:srgbClr val="0000FF"/>
              </a:buClr>
              <a:buSzPts val="1800"/>
              <a:buFont typeface="Verdana"/>
              <a:buAutoNum type="arabicPeriod"/>
            </a:pPr>
            <a:r>
              <a:rPr lang="en-US" sz="1800" i="1" u="none">
                <a:solidFill>
                  <a:srgbClr val="0000FF"/>
                </a:solidFill>
                <a:latin typeface="Verdana"/>
                <a:ea typeface="Verdana"/>
                <a:cs typeface="Verdana"/>
                <a:sym typeface="Verdana"/>
              </a:rPr>
              <a:t>LoCo </a:t>
            </a:r>
            <a:r>
              <a:rPr lang="en-US" sz="1800" i="1">
                <a:solidFill>
                  <a:srgbClr val="0000FF"/>
                </a:solidFill>
                <a:latin typeface="Verdana"/>
                <a:ea typeface="Verdana"/>
                <a:cs typeface="Verdana"/>
                <a:sym typeface="Verdana"/>
              </a:rPr>
              <a:t>continues to</a:t>
            </a:r>
            <a:r>
              <a:rPr lang="en-US" sz="1800" i="1" u="none">
                <a:solidFill>
                  <a:srgbClr val="0000FF"/>
                </a:solidFill>
                <a:latin typeface="Verdana"/>
                <a:ea typeface="Verdana"/>
                <a:cs typeface="Verdana"/>
                <a:sym typeface="Verdana"/>
              </a:rPr>
              <a:t> galvanize the land-atmosphere observing and modeling community in terms of new observations/field programs, establishing new useful “coupling” metrics, and engaging and training a number of young scientists, and putting them in positions of leadership is this effort.</a:t>
            </a:r>
            <a:endParaRPr sz="1800">
              <a:latin typeface="Verdana"/>
              <a:ea typeface="Verdana"/>
              <a:cs typeface="Verdana"/>
              <a:sym typeface="Verdana"/>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10</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p:nvPr/>
        </p:nvSpPr>
        <p:spPr>
          <a:xfrm>
            <a:off x="228600" y="0"/>
            <a:ext cx="8686800" cy="709612"/>
          </a:xfrm>
          <a:prstGeom prst="rect">
            <a:avLst/>
          </a:prstGeom>
          <a:noFill/>
          <a:ln>
            <a:noFill/>
          </a:ln>
        </p:spPr>
        <p:txBody>
          <a:bodyPr spcFirstLastPara="1" wrap="square" lIns="90000" tIns="46800" rIns="90000" bIns="46800" anchor="t" anchorCtr="0">
            <a:noAutofit/>
          </a:bodyPr>
          <a:lstStyle/>
          <a:p>
            <a:pPr marL="0" marR="0" lvl="0" indent="0" algn="ctr" rtl="0">
              <a:lnSpc>
                <a:spcPct val="100000"/>
              </a:lnSpc>
              <a:spcBef>
                <a:spcPts val="0"/>
              </a:spcBef>
              <a:spcAft>
                <a:spcPts val="0"/>
              </a:spcAft>
              <a:buClr>
                <a:srgbClr val="000000"/>
              </a:buClr>
              <a:buSzPts val="2000"/>
              <a:buFont typeface="Verdana"/>
              <a:buNone/>
            </a:pPr>
            <a:r>
              <a:rPr lang="en-US" sz="2000" b="1" i="1" u="none">
                <a:solidFill>
                  <a:srgbClr val="000000"/>
                </a:solidFill>
                <a:latin typeface="Verdana"/>
                <a:ea typeface="Verdana"/>
                <a:cs typeface="Verdana"/>
                <a:sym typeface="Verdana"/>
              </a:rPr>
              <a:t>GLASS Issues, Bottlenecks and Discussion Items</a:t>
            </a:r>
            <a:endParaRPr/>
          </a:p>
          <a:p>
            <a:pPr marL="0" marR="0" lvl="0" indent="0" algn="ctr" rtl="0">
              <a:lnSpc>
                <a:spcPct val="100000"/>
              </a:lnSpc>
              <a:spcBef>
                <a:spcPts val="0"/>
              </a:spcBef>
              <a:spcAft>
                <a:spcPts val="0"/>
              </a:spcAft>
              <a:buClr>
                <a:srgbClr val="000000"/>
              </a:buClr>
              <a:buSzPts val="2000"/>
              <a:buFont typeface="Verdana"/>
              <a:buNone/>
            </a:pPr>
            <a:r>
              <a:rPr lang="en-US" sz="2000" b="1" i="1" u="none">
                <a:solidFill>
                  <a:srgbClr val="000000"/>
                </a:solidFill>
                <a:latin typeface="Verdana"/>
                <a:ea typeface="Verdana"/>
                <a:cs typeface="Verdana"/>
                <a:sym typeface="Verdana"/>
              </a:rPr>
              <a:t>What to do?</a:t>
            </a:r>
            <a:endParaRPr/>
          </a:p>
        </p:txBody>
      </p:sp>
      <p:sp>
        <p:nvSpPr>
          <p:cNvPr id="157" name="Shape 157"/>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11</a:t>
            </a:fld>
            <a:endParaRPr/>
          </a:p>
        </p:txBody>
      </p:sp>
      <p:sp>
        <p:nvSpPr>
          <p:cNvPr id="158" name="Shape 158"/>
          <p:cNvSpPr txBox="1"/>
          <p:nvPr/>
        </p:nvSpPr>
        <p:spPr>
          <a:xfrm>
            <a:off x="228600" y="725714"/>
            <a:ext cx="8686800" cy="5290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Verdana"/>
              <a:buNone/>
            </a:pPr>
            <a:r>
              <a:rPr lang="en-US" sz="1800" b="1" i="1">
                <a:solidFill>
                  <a:srgbClr val="0000FF"/>
                </a:solidFill>
                <a:latin typeface="Verdana"/>
                <a:ea typeface="Verdana"/>
                <a:cs typeface="Verdana"/>
                <a:sym typeface="Verdana"/>
              </a:rPr>
              <a:t>Carry </a:t>
            </a:r>
            <a:r>
              <a:rPr lang="en-US" sz="1800" b="1" i="1" smtClean="0">
                <a:solidFill>
                  <a:srgbClr val="0000FF"/>
                </a:solidFill>
                <a:latin typeface="Verdana"/>
                <a:ea typeface="Verdana"/>
                <a:cs typeface="Verdana"/>
                <a:sym typeface="Verdana"/>
              </a:rPr>
              <a:t>over </a:t>
            </a:r>
            <a:r>
              <a:rPr lang="en-US" sz="1800" b="1" i="1" dirty="0">
                <a:solidFill>
                  <a:srgbClr val="0000FF"/>
                </a:solidFill>
                <a:latin typeface="Verdana"/>
                <a:ea typeface="Verdana"/>
                <a:cs typeface="Verdana"/>
                <a:sym typeface="Verdana"/>
              </a:rPr>
              <a:t>from SSG-29/2017 (still relevant):</a:t>
            </a:r>
            <a:endParaRPr sz="1800" b="1" i="1" dirty="0">
              <a:solidFill>
                <a:srgbClr val="0000FF"/>
              </a:solidFill>
              <a:latin typeface="Verdana"/>
              <a:ea typeface="Verdana"/>
              <a:cs typeface="Verdana"/>
              <a:sym typeface="Verdana"/>
            </a:endParaRPr>
          </a:p>
          <a:p>
            <a:pPr marL="0" marR="0" lvl="0" indent="0" algn="l" rtl="0">
              <a:lnSpc>
                <a:spcPct val="100000"/>
              </a:lnSpc>
              <a:spcBef>
                <a:spcPts val="0"/>
              </a:spcBef>
              <a:spcAft>
                <a:spcPts val="0"/>
              </a:spcAft>
              <a:buClr>
                <a:schemeClr val="dk1"/>
              </a:buClr>
              <a:buSzPts val="1800"/>
              <a:buFont typeface="Verdana"/>
              <a:buNone/>
            </a:pPr>
            <a:r>
              <a:rPr lang="en-US" sz="1800" b="1" i="0" u="none" dirty="0">
                <a:solidFill>
                  <a:schemeClr val="dk1"/>
                </a:solidFill>
                <a:latin typeface="Verdana"/>
                <a:ea typeface="Verdana"/>
                <a:cs typeface="Verdana"/>
                <a:sym typeface="Verdana"/>
              </a:rPr>
              <a:t>Physical processes</a:t>
            </a:r>
            <a:r>
              <a:rPr lang="en-US" sz="1800" b="0" i="0" u="none" dirty="0">
                <a:solidFill>
                  <a:schemeClr val="dk1"/>
                </a:solidFill>
                <a:latin typeface="Verdana"/>
                <a:ea typeface="Verdana"/>
                <a:cs typeface="Verdana"/>
                <a:sym typeface="Verdana"/>
              </a:rPr>
              <a:t>:  Further study on cold season/high latitude processes, Groundwater, (Distributed) Hydrology, Anthropogenic processes/Water Management, Semi-arid processes, High resolution/scale dependencies (~10^2m/LSM "grey zone”)?</a:t>
            </a:r>
            <a:endParaRPr sz="1800" b="0" i="0" u="none" dirty="0">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chemeClr val="dk1"/>
              </a:buClr>
              <a:buSzPts val="1800"/>
              <a:buFont typeface="Verdana"/>
              <a:buNone/>
            </a:pPr>
            <a:r>
              <a:rPr lang="en-US" sz="1800" b="1" i="0" u="none" dirty="0">
                <a:solidFill>
                  <a:schemeClr val="dk1"/>
                </a:solidFill>
                <a:latin typeface="Verdana"/>
                <a:ea typeface="Verdana"/>
                <a:cs typeface="Verdana"/>
                <a:sym typeface="Verdana"/>
              </a:rPr>
              <a:t>Focus be on specific events/phenomena </a:t>
            </a:r>
            <a:r>
              <a:rPr lang="en-US" sz="1800" b="0" i="0" u="none" dirty="0">
                <a:solidFill>
                  <a:schemeClr val="dk1"/>
                </a:solidFill>
                <a:latin typeface="Verdana"/>
                <a:ea typeface="Verdana"/>
                <a:cs typeface="Verdana"/>
                <a:sym typeface="Verdana"/>
              </a:rPr>
              <a:t>such as drought (via seasonal and </a:t>
            </a:r>
            <a:r>
              <a:rPr lang="en-US" sz="1800" b="0" i="0" u="none" dirty="0" err="1">
                <a:solidFill>
                  <a:schemeClr val="dk1"/>
                </a:solidFill>
                <a:latin typeface="Verdana"/>
                <a:ea typeface="Verdana"/>
                <a:cs typeface="Verdana"/>
                <a:sym typeface="Verdana"/>
              </a:rPr>
              <a:t>interannual</a:t>
            </a:r>
            <a:r>
              <a:rPr lang="en-US" sz="1800" b="0" i="0" u="none" dirty="0">
                <a:solidFill>
                  <a:schemeClr val="dk1"/>
                </a:solidFill>
                <a:latin typeface="Verdana"/>
                <a:ea typeface="Verdana"/>
                <a:cs typeface="Verdana"/>
                <a:sym typeface="Verdana"/>
              </a:rPr>
              <a:t>) prediction as well.  How to prioritize?</a:t>
            </a:r>
            <a:endParaRPr sz="1800" b="0" i="0" u="none" dirty="0">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chemeClr val="dk1"/>
              </a:buClr>
              <a:buSzPts val="1800"/>
              <a:buFont typeface="Verdana"/>
              <a:buNone/>
            </a:pPr>
            <a:r>
              <a:rPr lang="en-US" sz="1800" b="1" i="0" u="none" dirty="0">
                <a:solidFill>
                  <a:schemeClr val="dk1"/>
                </a:solidFill>
                <a:latin typeface="Verdana"/>
                <a:ea typeface="Verdana"/>
                <a:cs typeface="Verdana"/>
                <a:sym typeface="Verdana"/>
              </a:rPr>
              <a:t>Models “broadening” </a:t>
            </a:r>
            <a:r>
              <a:rPr lang="en-US" sz="1800" b="0" i="0" u="none" dirty="0">
                <a:solidFill>
                  <a:schemeClr val="dk1"/>
                </a:solidFill>
                <a:latin typeface="Verdana"/>
                <a:ea typeface="Verdana"/>
                <a:cs typeface="Verdana"/>
                <a:sym typeface="Verdana"/>
              </a:rPr>
              <a:t>(e.g. water/energy, carbon/BGC, human </a:t>
            </a:r>
            <a:r>
              <a:rPr lang="en-US" sz="1800" dirty="0">
                <a:solidFill>
                  <a:schemeClr val="dk1"/>
                </a:solidFill>
                <a:latin typeface="Verdana"/>
                <a:ea typeface="Verdana"/>
                <a:cs typeface="Verdana"/>
                <a:sym typeface="Verdana"/>
              </a:rPr>
              <a:t>dimensions</a:t>
            </a:r>
            <a:r>
              <a:rPr lang="en-US" sz="1800" b="0" i="0" u="none" dirty="0">
                <a:solidFill>
                  <a:schemeClr val="dk1"/>
                </a:solidFill>
                <a:latin typeface="Verdana"/>
                <a:ea typeface="Verdana"/>
                <a:cs typeface="Verdana"/>
                <a:sym typeface="Verdana"/>
              </a:rPr>
              <a:t>) and disciplines colliding to answer larger questions. How to enhance cooperation?  How to balance adding further complexity to our models (both NWP and climate) in order to better represent the Earth System, with what’s practical (in terms of compute resources, observable/measurable quantities and parameters).</a:t>
            </a:r>
            <a:endParaRPr sz="1800" b="0" i="0" u="none" dirty="0">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chemeClr val="dk1"/>
              </a:buClr>
              <a:buSzPts val="1800"/>
              <a:buFont typeface="Verdana"/>
              <a:buNone/>
            </a:pPr>
            <a:r>
              <a:rPr lang="en-US" sz="1800" b="1" i="0" u="none" dirty="0">
                <a:solidFill>
                  <a:srgbClr val="0000FF"/>
                </a:solidFill>
                <a:latin typeface="Verdana"/>
                <a:ea typeface="Verdana"/>
                <a:cs typeface="Verdana"/>
                <a:sym typeface="Verdana"/>
              </a:rPr>
              <a:t>From 201</a:t>
            </a:r>
            <a:r>
              <a:rPr lang="en-US" sz="1800" b="1" dirty="0">
                <a:solidFill>
                  <a:srgbClr val="0000FF"/>
                </a:solidFill>
                <a:latin typeface="Verdana"/>
                <a:ea typeface="Verdana"/>
                <a:cs typeface="Verdana"/>
                <a:sym typeface="Verdana"/>
              </a:rPr>
              <a:t>7</a:t>
            </a:r>
            <a:r>
              <a:rPr lang="en-US" sz="1800" b="1" i="0" u="none" dirty="0">
                <a:solidFill>
                  <a:srgbClr val="0000FF"/>
                </a:solidFill>
                <a:latin typeface="Verdana"/>
                <a:ea typeface="Verdana"/>
                <a:cs typeface="Verdana"/>
                <a:sym typeface="Verdana"/>
              </a:rPr>
              <a:t> SSG-2</a:t>
            </a:r>
            <a:r>
              <a:rPr lang="en-US" sz="1800" b="1" dirty="0">
                <a:solidFill>
                  <a:srgbClr val="0000FF"/>
                </a:solidFill>
                <a:latin typeface="Verdana"/>
                <a:ea typeface="Verdana"/>
                <a:cs typeface="Verdana"/>
                <a:sym typeface="Verdana"/>
              </a:rPr>
              <a:t>9 Action/Recommendation</a:t>
            </a:r>
            <a:r>
              <a:rPr lang="en-US" sz="1800" b="0" i="0" u="none" dirty="0">
                <a:solidFill>
                  <a:srgbClr val="0000FF"/>
                </a:solidFill>
                <a:latin typeface="Verdana"/>
                <a:ea typeface="Verdana"/>
                <a:cs typeface="Verdana"/>
                <a:sym typeface="Verdana"/>
              </a:rPr>
              <a:t>:  GLASS to propose contribution to Process Evaluation Study (PROES</a:t>
            </a:r>
            <a:r>
              <a:rPr lang="en-US" sz="1800" dirty="0">
                <a:solidFill>
                  <a:srgbClr val="0000FF"/>
                </a:solidFill>
                <a:latin typeface="Verdana"/>
                <a:ea typeface="Verdana"/>
                <a:cs typeface="Verdana"/>
                <a:sym typeface="Verdana"/>
              </a:rPr>
              <a:t>; </a:t>
            </a:r>
            <a:r>
              <a:rPr lang="en-US" sz="1800" b="0" i="0" u="none" dirty="0">
                <a:solidFill>
                  <a:srgbClr val="0000FF"/>
                </a:solidFill>
                <a:latin typeface="Verdana"/>
                <a:ea typeface="Verdana"/>
                <a:cs typeface="Verdana"/>
                <a:sym typeface="Verdana"/>
              </a:rPr>
              <a:t>GLASS co-chairs), e.g. project with U</a:t>
            </a:r>
            <a:r>
              <a:rPr lang="en-US" sz="1800" dirty="0">
                <a:solidFill>
                  <a:srgbClr val="0000FF"/>
                </a:solidFill>
                <a:latin typeface="Verdana"/>
                <a:ea typeface="Verdana"/>
                <a:cs typeface="Verdana"/>
                <a:sym typeface="Verdana"/>
              </a:rPr>
              <a:t>niv. </a:t>
            </a:r>
            <a:r>
              <a:rPr lang="en-US" sz="1800" dirty="0" smtClean="0">
                <a:solidFill>
                  <a:srgbClr val="0000FF"/>
                </a:solidFill>
                <a:latin typeface="Verdana"/>
                <a:ea typeface="Verdana"/>
                <a:cs typeface="Verdana"/>
                <a:sym typeface="Verdana"/>
              </a:rPr>
              <a:t>Reading (soil moisture, ET, remote sensing)</a:t>
            </a:r>
            <a:r>
              <a:rPr lang="en-US" sz="1800" b="0" i="0" u="none" dirty="0" smtClean="0">
                <a:solidFill>
                  <a:srgbClr val="0000FF"/>
                </a:solidFill>
                <a:latin typeface="Verdana"/>
                <a:ea typeface="Verdana"/>
                <a:cs typeface="Verdana"/>
                <a:sym typeface="Verdana"/>
              </a:rPr>
              <a:t>; </a:t>
            </a:r>
            <a:r>
              <a:rPr lang="en-US" sz="1800" b="0" i="0" u="none" dirty="0">
                <a:solidFill>
                  <a:srgbClr val="0000FF"/>
                </a:solidFill>
                <a:latin typeface="Verdana"/>
                <a:ea typeface="Verdana"/>
                <a:cs typeface="Verdana"/>
                <a:sym typeface="Verdana"/>
              </a:rPr>
              <a:t>also relevant for NOAA/NCAR activities</a:t>
            </a:r>
            <a:r>
              <a:rPr lang="en-US" sz="1800" dirty="0">
                <a:solidFill>
                  <a:srgbClr val="0000FF"/>
                </a:solidFill>
                <a:latin typeface="Verdana"/>
                <a:ea typeface="Verdana"/>
                <a:cs typeface="Verdana"/>
                <a:sym typeface="Verdana"/>
              </a:rPr>
              <a:t>, </a:t>
            </a:r>
            <a:r>
              <a:rPr lang="en-US" sz="1800" b="0" i="0" u="none" dirty="0">
                <a:solidFill>
                  <a:srgbClr val="0000FF"/>
                </a:solidFill>
                <a:latin typeface="Verdana"/>
                <a:ea typeface="Verdana"/>
                <a:cs typeface="Verdana"/>
                <a:sym typeface="Verdana"/>
              </a:rPr>
              <a:t>e.g., </a:t>
            </a:r>
            <a:r>
              <a:rPr lang="en-US" sz="1800" b="0" i="0" u="none" dirty="0" smtClean="0">
                <a:solidFill>
                  <a:srgbClr val="0000FF"/>
                </a:solidFill>
                <a:latin typeface="Verdana"/>
                <a:ea typeface="Verdana"/>
                <a:cs typeface="Verdana"/>
                <a:sym typeface="Verdana"/>
              </a:rPr>
              <a:t>A. </a:t>
            </a:r>
            <a:r>
              <a:rPr lang="en-US" sz="1800" b="0" i="0" u="none" dirty="0">
                <a:solidFill>
                  <a:srgbClr val="0000FF"/>
                </a:solidFill>
                <a:latin typeface="Verdana"/>
                <a:ea typeface="Verdana"/>
                <a:cs typeface="Verdana"/>
                <a:sym typeface="Verdana"/>
              </a:rPr>
              <a:t>Berg, </a:t>
            </a:r>
            <a:r>
              <a:rPr lang="en-US" sz="1800" b="0" i="0" u="none" dirty="0" smtClean="0">
                <a:solidFill>
                  <a:srgbClr val="0000FF"/>
                </a:solidFill>
                <a:latin typeface="Verdana"/>
                <a:ea typeface="Verdana"/>
                <a:cs typeface="Verdana"/>
                <a:sym typeface="Verdana"/>
              </a:rPr>
              <a:t>A. </a:t>
            </a:r>
            <a:r>
              <a:rPr lang="en-US" sz="1800" b="0" i="0" u="none" dirty="0" err="1">
                <a:solidFill>
                  <a:srgbClr val="0000FF"/>
                </a:solidFill>
                <a:latin typeface="Verdana"/>
                <a:ea typeface="Verdana"/>
                <a:cs typeface="Verdana"/>
                <a:sym typeface="Verdana"/>
              </a:rPr>
              <a:t>Tawfik</a:t>
            </a:r>
            <a:r>
              <a:rPr lang="en-US" sz="1800" dirty="0">
                <a:solidFill>
                  <a:srgbClr val="0000FF"/>
                </a:solidFill>
                <a:latin typeface="Verdana"/>
                <a:ea typeface="Verdana"/>
                <a:cs typeface="Verdana"/>
                <a:sym typeface="Verdana"/>
              </a:rPr>
              <a:t> (</a:t>
            </a:r>
            <a:r>
              <a:rPr lang="en-US" sz="1800" b="0" i="0" u="none" dirty="0">
                <a:solidFill>
                  <a:srgbClr val="0000FF"/>
                </a:solidFill>
                <a:latin typeface="Verdana"/>
                <a:ea typeface="Verdana"/>
                <a:cs typeface="Verdana"/>
                <a:sym typeface="Verdana"/>
              </a:rPr>
              <a:t>land-atmosphere cou</a:t>
            </a:r>
            <a:r>
              <a:rPr lang="en-US" sz="1800" dirty="0">
                <a:solidFill>
                  <a:srgbClr val="0000FF"/>
                </a:solidFill>
                <a:latin typeface="Verdana"/>
                <a:ea typeface="Verdana"/>
                <a:cs typeface="Verdana"/>
                <a:sym typeface="Verdana"/>
              </a:rPr>
              <a:t>pling/metrics); Best, Lock, Ek (DICE, data mining)</a:t>
            </a:r>
            <a:r>
              <a:rPr lang="en-US" sz="1800" b="0" i="0" u="none" dirty="0">
                <a:solidFill>
                  <a:srgbClr val="0000FF"/>
                </a:solidFill>
                <a:latin typeface="Verdana"/>
                <a:ea typeface="Verdana"/>
                <a:cs typeface="Verdana"/>
                <a:sym typeface="Verdana"/>
              </a:rPr>
              <a:t>, Abramowitz et al (land model be</a:t>
            </a:r>
            <a:r>
              <a:rPr lang="en-US" sz="1800" dirty="0">
                <a:solidFill>
                  <a:srgbClr val="0000FF"/>
                </a:solidFill>
                <a:latin typeface="Verdana"/>
                <a:ea typeface="Verdana"/>
                <a:cs typeface="Verdana"/>
                <a:sym typeface="Verdana"/>
              </a:rPr>
              <a:t>nchmarking</a:t>
            </a:r>
            <a:r>
              <a:rPr lang="en-US" sz="1800" b="0" i="0" u="none" dirty="0">
                <a:solidFill>
                  <a:srgbClr val="0000FF"/>
                </a:solidFill>
                <a:latin typeface="Verdana"/>
                <a:ea typeface="Verdana"/>
                <a:cs typeface="Verdana"/>
                <a:sym typeface="Verdana"/>
              </a:rPr>
              <a:t>)</a:t>
            </a:r>
            <a:r>
              <a:rPr lang="en-US" sz="1800" dirty="0">
                <a:solidFill>
                  <a:srgbClr val="0000FF"/>
                </a:solidFill>
                <a:latin typeface="Verdana"/>
                <a:ea typeface="Verdana"/>
                <a:cs typeface="Verdana"/>
                <a:sym typeface="Verdana"/>
              </a:rPr>
              <a:t>. </a:t>
            </a:r>
            <a:r>
              <a:rPr lang="en-US" sz="1800" b="1" i="0" u="none" dirty="0">
                <a:solidFill>
                  <a:srgbClr val="0000FF"/>
                </a:solidFill>
                <a:latin typeface="Verdana"/>
                <a:ea typeface="Verdana"/>
                <a:cs typeface="Verdana"/>
                <a:sym typeface="Verdana"/>
              </a:rPr>
              <a:t>On-</a:t>
            </a:r>
            <a:r>
              <a:rPr lang="en-US" sz="1800" b="1" i="0" u="none" dirty="0" smtClean="0">
                <a:solidFill>
                  <a:srgbClr val="0000FF"/>
                </a:solidFill>
                <a:latin typeface="Verdana"/>
                <a:ea typeface="Verdana"/>
                <a:cs typeface="Verdana"/>
                <a:sym typeface="Verdana"/>
              </a:rPr>
              <a:t>going? </a:t>
            </a:r>
            <a:r>
              <a:rPr lang="en-US" sz="1800" b="1" dirty="0" smtClean="0">
                <a:solidFill>
                  <a:srgbClr val="0000FF"/>
                </a:solidFill>
                <a:latin typeface="Verdana"/>
                <a:ea typeface="Verdana"/>
                <a:cs typeface="Verdana"/>
                <a:sym typeface="Verdana"/>
              </a:rPr>
              <a:t>YES</a:t>
            </a:r>
            <a:r>
              <a:rPr lang="en-US" sz="1800" b="1" dirty="0">
                <a:solidFill>
                  <a:srgbClr val="0000FF"/>
                </a:solidFill>
                <a:latin typeface="Verdana"/>
                <a:ea typeface="Verdana"/>
                <a:cs typeface="Verdana"/>
                <a:sym typeface="Verdana"/>
              </a:rPr>
              <a:t>!</a:t>
            </a:r>
            <a:endParaRPr b="1" dirty="0">
              <a:solidFill>
                <a:srgbClr val="0000FF"/>
              </a:solidFill>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11</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p:nvPr/>
        </p:nvSpPr>
        <p:spPr>
          <a:xfrm>
            <a:off x="228600" y="0"/>
            <a:ext cx="8686800" cy="709612"/>
          </a:xfrm>
          <a:prstGeom prst="rect">
            <a:avLst/>
          </a:prstGeom>
          <a:noFill/>
          <a:ln>
            <a:noFill/>
          </a:ln>
        </p:spPr>
        <p:txBody>
          <a:bodyPr spcFirstLastPara="1" wrap="square" lIns="90000" tIns="46800" rIns="90000" bIns="46800" anchor="t" anchorCtr="0">
            <a:noAutofit/>
          </a:bodyPr>
          <a:lstStyle/>
          <a:p>
            <a:pPr marL="0" marR="0" lvl="0" indent="0" algn="ctr" rtl="0">
              <a:lnSpc>
                <a:spcPct val="100000"/>
              </a:lnSpc>
              <a:spcBef>
                <a:spcPts val="0"/>
              </a:spcBef>
              <a:spcAft>
                <a:spcPts val="0"/>
              </a:spcAft>
              <a:buClr>
                <a:srgbClr val="000000"/>
              </a:buClr>
              <a:buSzPts val="2000"/>
              <a:buFont typeface="Verdana"/>
              <a:buNone/>
            </a:pPr>
            <a:r>
              <a:rPr lang="en-US" sz="2000" b="1" i="1" u="none">
                <a:solidFill>
                  <a:srgbClr val="000000"/>
                </a:solidFill>
                <a:latin typeface="Verdana"/>
                <a:ea typeface="Verdana"/>
                <a:cs typeface="Verdana"/>
                <a:sym typeface="Verdana"/>
              </a:rPr>
              <a:t>GLASS Issues, Bottlenecks and Discussion Items</a:t>
            </a:r>
            <a:endParaRPr/>
          </a:p>
          <a:p>
            <a:pPr marL="0" marR="0" lvl="0" indent="0" algn="ctr" rtl="0">
              <a:lnSpc>
                <a:spcPct val="100000"/>
              </a:lnSpc>
              <a:spcBef>
                <a:spcPts val="0"/>
              </a:spcBef>
              <a:spcAft>
                <a:spcPts val="0"/>
              </a:spcAft>
              <a:buClr>
                <a:srgbClr val="000000"/>
              </a:buClr>
              <a:buSzPts val="2000"/>
              <a:buFont typeface="Verdana"/>
              <a:buNone/>
            </a:pPr>
            <a:r>
              <a:rPr lang="en-US" sz="2000" b="1" i="1" u="none">
                <a:solidFill>
                  <a:srgbClr val="000000"/>
                </a:solidFill>
                <a:latin typeface="Verdana"/>
                <a:ea typeface="Verdana"/>
                <a:cs typeface="Verdana"/>
                <a:sym typeface="Verdana"/>
              </a:rPr>
              <a:t>Collaborations and Communication with Partners</a:t>
            </a:r>
            <a:endParaRPr/>
          </a:p>
        </p:txBody>
      </p:sp>
      <p:sp>
        <p:nvSpPr>
          <p:cNvPr id="164" name="Shape 164"/>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12</a:t>
            </a:fld>
            <a:endParaRPr/>
          </a:p>
        </p:txBody>
      </p:sp>
      <p:sp>
        <p:nvSpPr>
          <p:cNvPr id="165" name="Shape 165"/>
          <p:cNvSpPr txBox="1"/>
          <p:nvPr/>
        </p:nvSpPr>
        <p:spPr>
          <a:xfrm>
            <a:off x="228600" y="847725"/>
            <a:ext cx="8686800" cy="5292300"/>
          </a:xfrm>
          <a:prstGeom prst="rect">
            <a:avLst/>
          </a:prstGeom>
          <a:noFill/>
          <a:ln>
            <a:noFill/>
          </a:ln>
        </p:spPr>
        <p:txBody>
          <a:bodyPr spcFirstLastPara="1" wrap="square" lIns="91425" tIns="45700" rIns="91425" bIns="45700" anchor="t" anchorCtr="0">
            <a:noAutofit/>
          </a:bodyPr>
          <a:lstStyle/>
          <a:p>
            <a:pPr marL="0" lvl="0" indent="0" rtl="0">
              <a:spcBef>
                <a:spcPts val="0"/>
              </a:spcBef>
              <a:spcAft>
                <a:spcPts val="0"/>
              </a:spcAft>
              <a:buClr>
                <a:schemeClr val="dk1"/>
              </a:buClr>
              <a:buSzPts val="1800"/>
              <a:buFont typeface="Verdana"/>
              <a:buNone/>
            </a:pPr>
            <a:r>
              <a:rPr lang="en-US" sz="1700" b="1" i="1">
                <a:solidFill>
                  <a:srgbClr val="0000FF"/>
                </a:solidFill>
                <a:latin typeface="Verdana"/>
                <a:ea typeface="Verdana"/>
                <a:cs typeface="Verdana"/>
                <a:sym typeface="Verdana"/>
              </a:rPr>
              <a:t>Carry Over from SSG-29/2017 (still relevant):</a:t>
            </a:r>
            <a:endParaRPr sz="1700" b="1" i="1">
              <a:solidFill>
                <a:srgbClr val="0000FF"/>
              </a:solidFill>
              <a:latin typeface="Verdana"/>
              <a:ea typeface="Verdana"/>
              <a:cs typeface="Verdana"/>
              <a:sym typeface="Verdana"/>
            </a:endParaRPr>
          </a:p>
          <a:p>
            <a:pPr marL="0" marR="0" lvl="0" indent="0" algn="l" rtl="0">
              <a:lnSpc>
                <a:spcPct val="100000"/>
              </a:lnSpc>
              <a:spcBef>
                <a:spcPts val="0"/>
              </a:spcBef>
              <a:spcAft>
                <a:spcPts val="0"/>
              </a:spcAft>
              <a:buClr>
                <a:schemeClr val="dk1"/>
              </a:buClr>
              <a:buSzPts val="1800"/>
              <a:buFont typeface="Verdana"/>
              <a:buNone/>
            </a:pPr>
            <a:r>
              <a:rPr lang="en-US" sz="1700" b="1" i="0" u="none">
                <a:solidFill>
                  <a:schemeClr val="dk1"/>
                </a:solidFill>
                <a:latin typeface="Verdana"/>
                <a:ea typeface="Verdana"/>
                <a:cs typeface="Verdana"/>
                <a:sym typeface="Verdana"/>
              </a:rPr>
              <a:t>Interaction with other GEWEX panels and other external groups.  </a:t>
            </a:r>
            <a:r>
              <a:rPr lang="en-US" sz="1700" b="0" i="0" u="none">
                <a:solidFill>
                  <a:schemeClr val="dk1"/>
                </a:solidFill>
                <a:latin typeface="Verdana"/>
                <a:ea typeface="Verdana"/>
                <a:cs typeface="Verdana"/>
                <a:sym typeface="Verdana"/>
              </a:rPr>
              <a:t>GABLS/DICE a good example. Further DICE studies?</a:t>
            </a:r>
            <a:endParaRPr sz="1300"/>
          </a:p>
          <a:p>
            <a:pPr marL="0" marR="0" lvl="0" indent="0" algn="l" rtl="0">
              <a:lnSpc>
                <a:spcPct val="100000"/>
              </a:lnSpc>
              <a:spcBef>
                <a:spcPts val="600"/>
              </a:spcBef>
              <a:spcAft>
                <a:spcPts val="0"/>
              </a:spcAft>
              <a:buClr>
                <a:schemeClr val="dk1"/>
              </a:buClr>
              <a:buSzPts val="1800"/>
              <a:buFont typeface="Verdana"/>
              <a:buNone/>
            </a:pPr>
            <a:r>
              <a:rPr lang="en-US" sz="1700" b="1" i="0" u="none">
                <a:solidFill>
                  <a:schemeClr val="dk1"/>
                </a:solidFill>
                <a:latin typeface="Verdana"/>
                <a:ea typeface="Verdana"/>
                <a:cs typeface="Verdana"/>
                <a:sym typeface="Verdana"/>
              </a:rPr>
              <a:t>How to strengthen GASS activities </a:t>
            </a:r>
            <a:r>
              <a:rPr lang="en-US" sz="1700" b="0" i="0" u="none">
                <a:solidFill>
                  <a:schemeClr val="dk1"/>
                </a:solidFill>
                <a:latin typeface="Verdana"/>
                <a:ea typeface="Verdana"/>
                <a:cs typeface="Verdana"/>
                <a:sym typeface="Verdana"/>
              </a:rPr>
              <a:t>with relevance to GLASS (and vice versa)?  Radiation?</a:t>
            </a:r>
            <a:endParaRPr sz="1300"/>
          </a:p>
          <a:p>
            <a:pPr marL="0" marR="0" lvl="0" indent="0" algn="l" rtl="0">
              <a:lnSpc>
                <a:spcPct val="100000"/>
              </a:lnSpc>
              <a:spcBef>
                <a:spcPts val="600"/>
              </a:spcBef>
              <a:spcAft>
                <a:spcPts val="0"/>
              </a:spcAft>
              <a:buClr>
                <a:schemeClr val="dk1"/>
              </a:buClr>
              <a:buSzPts val="1800"/>
              <a:buFont typeface="Verdana"/>
              <a:buNone/>
            </a:pPr>
            <a:r>
              <a:rPr lang="en-US" sz="1700" b="1" i="0" u="none">
                <a:solidFill>
                  <a:schemeClr val="dk1"/>
                </a:solidFill>
                <a:latin typeface="Verdana"/>
                <a:ea typeface="Verdana"/>
                <a:cs typeface="Verdana"/>
                <a:sym typeface="Verdana"/>
              </a:rPr>
              <a:t>Stronger collaborations with GDAP </a:t>
            </a:r>
            <a:r>
              <a:rPr lang="en-US" sz="1700" b="0" i="0" u="none">
                <a:solidFill>
                  <a:schemeClr val="dk1"/>
                </a:solidFill>
                <a:latin typeface="Verdana"/>
                <a:ea typeface="Verdana"/>
                <a:cs typeface="Verdana"/>
                <a:sym typeface="Verdana"/>
              </a:rPr>
              <a:t>and use of satellite data sets could benefit GLASS benchmarking projects.</a:t>
            </a:r>
            <a:endParaRPr sz="1300"/>
          </a:p>
          <a:p>
            <a:pPr marL="0" marR="0" lvl="0" indent="0" algn="l" rtl="0">
              <a:lnSpc>
                <a:spcPct val="100000"/>
              </a:lnSpc>
              <a:spcBef>
                <a:spcPts val="600"/>
              </a:spcBef>
              <a:spcAft>
                <a:spcPts val="0"/>
              </a:spcAft>
              <a:buClr>
                <a:schemeClr val="dk1"/>
              </a:buClr>
              <a:buSzPts val="1800"/>
              <a:buFont typeface="Verdana"/>
              <a:buNone/>
            </a:pPr>
            <a:r>
              <a:rPr lang="en-US" sz="1700" b="1" i="0" u="none">
                <a:solidFill>
                  <a:schemeClr val="dk1"/>
                </a:solidFill>
                <a:latin typeface="Verdana"/>
                <a:ea typeface="Verdana"/>
                <a:cs typeface="Verdana"/>
                <a:sym typeface="Verdana"/>
              </a:rPr>
              <a:t>GHP</a:t>
            </a:r>
            <a:r>
              <a:rPr lang="en-US" sz="1700" b="0" i="0" u="none">
                <a:solidFill>
                  <a:schemeClr val="dk1"/>
                </a:solidFill>
                <a:latin typeface="Verdana"/>
                <a:ea typeface="Verdana"/>
                <a:cs typeface="Verdana"/>
                <a:sym typeface="Verdana"/>
              </a:rPr>
              <a:t> has been strengthened via the recent (October 2016) joint GHP-GLASS workshop on water management, and joint sessions at GLASS and GHP meetings.</a:t>
            </a:r>
            <a:endParaRPr sz="1300"/>
          </a:p>
          <a:p>
            <a:pPr marL="0" marR="0" lvl="0" indent="0" algn="l" rtl="0">
              <a:lnSpc>
                <a:spcPct val="100000"/>
              </a:lnSpc>
              <a:spcBef>
                <a:spcPts val="600"/>
              </a:spcBef>
              <a:spcAft>
                <a:spcPts val="0"/>
              </a:spcAft>
              <a:buClr>
                <a:schemeClr val="dk1"/>
              </a:buClr>
              <a:buSzPts val="1800"/>
              <a:buFont typeface="Verdana"/>
              <a:buNone/>
            </a:pPr>
            <a:r>
              <a:rPr lang="en-US" sz="1700" b="1" i="0" u="none">
                <a:solidFill>
                  <a:schemeClr val="dk1"/>
                </a:solidFill>
                <a:latin typeface="Verdana"/>
                <a:ea typeface="Verdana"/>
                <a:cs typeface="Verdana"/>
                <a:sym typeface="Verdana"/>
              </a:rPr>
              <a:t>Strengthen interaction with other WCRP groups</a:t>
            </a:r>
            <a:r>
              <a:rPr lang="en-US" sz="1700" b="0" i="0" u="none">
                <a:solidFill>
                  <a:schemeClr val="dk1"/>
                </a:solidFill>
                <a:latin typeface="Verdana"/>
                <a:ea typeface="Verdana"/>
                <a:cs typeface="Verdana"/>
                <a:sym typeface="Verdana"/>
              </a:rPr>
              <a:t>, e.g. CliC (cryosphere/cold season processes).</a:t>
            </a:r>
            <a:endParaRPr sz="1300"/>
          </a:p>
          <a:p>
            <a:pPr marL="0" marR="0" lvl="0" indent="0" algn="l" rtl="0">
              <a:lnSpc>
                <a:spcPct val="100000"/>
              </a:lnSpc>
              <a:spcBef>
                <a:spcPts val="600"/>
              </a:spcBef>
              <a:spcAft>
                <a:spcPts val="0"/>
              </a:spcAft>
              <a:buClr>
                <a:schemeClr val="dk1"/>
              </a:buClr>
              <a:buSzPts val="1800"/>
              <a:buFont typeface="Verdana"/>
              <a:buNone/>
            </a:pPr>
            <a:r>
              <a:rPr lang="en-US" sz="1700" b="1" i="0" u="none">
                <a:solidFill>
                  <a:schemeClr val="dk1"/>
                </a:solidFill>
                <a:latin typeface="Verdana"/>
                <a:ea typeface="Verdana"/>
                <a:cs typeface="Verdana"/>
                <a:sym typeface="Verdana"/>
              </a:rPr>
              <a:t>Strengthen interaction with “outside” groups, e.g. ILEAPS </a:t>
            </a:r>
            <a:r>
              <a:rPr lang="en-US" sz="1700" b="0" i="0" u="none">
                <a:solidFill>
                  <a:schemeClr val="dk1"/>
                </a:solidFill>
                <a:latin typeface="Verdana"/>
                <a:ea typeface="Verdana"/>
                <a:cs typeface="Verdana"/>
                <a:sym typeface="Verdana"/>
              </a:rPr>
              <a:t>(BGC cycles, land-atmosphere chemistry).  Mutual interest in land.</a:t>
            </a:r>
            <a:endParaRPr sz="1300"/>
          </a:p>
          <a:p>
            <a:pPr marL="0" marR="0" lvl="0" indent="0" algn="l" rtl="0">
              <a:lnSpc>
                <a:spcPct val="100000"/>
              </a:lnSpc>
              <a:spcBef>
                <a:spcPts val="600"/>
              </a:spcBef>
              <a:spcAft>
                <a:spcPts val="0"/>
              </a:spcAft>
              <a:buClr>
                <a:schemeClr val="dk1"/>
              </a:buClr>
              <a:buSzPts val="1800"/>
              <a:buFont typeface="Verdana"/>
              <a:buNone/>
            </a:pPr>
            <a:r>
              <a:rPr lang="en-US" sz="1700" b="1" i="0" u="none">
                <a:solidFill>
                  <a:schemeClr val="dk1"/>
                </a:solidFill>
                <a:latin typeface="Verdana"/>
                <a:ea typeface="Verdana"/>
                <a:cs typeface="Verdana"/>
                <a:sym typeface="Verdana"/>
              </a:rPr>
              <a:t>Status of RHP in US.?</a:t>
            </a:r>
            <a:r>
              <a:rPr lang="en-US" sz="1700" b="0" i="0" u="none">
                <a:solidFill>
                  <a:schemeClr val="dk1"/>
                </a:solidFill>
                <a:latin typeface="Verdana"/>
                <a:ea typeface="Verdana"/>
                <a:cs typeface="Verdana"/>
                <a:sym typeface="Verdana"/>
              </a:rPr>
              <a:t> Partner with GHP, others.</a:t>
            </a:r>
            <a:endParaRPr sz="1300"/>
          </a:p>
          <a:p>
            <a:pPr marL="0" marR="0" lvl="0" indent="0" algn="l" rtl="0">
              <a:lnSpc>
                <a:spcPct val="100000"/>
              </a:lnSpc>
              <a:spcBef>
                <a:spcPts val="600"/>
              </a:spcBef>
              <a:spcAft>
                <a:spcPts val="0"/>
              </a:spcAft>
              <a:buClr>
                <a:schemeClr val="dk1"/>
              </a:buClr>
              <a:buSzPts val="1800"/>
              <a:buFont typeface="Verdana"/>
              <a:buNone/>
            </a:pPr>
            <a:r>
              <a:rPr lang="en-US" sz="1700" b="1" i="0" u="none">
                <a:solidFill>
                  <a:schemeClr val="dk1"/>
                </a:solidFill>
                <a:latin typeface="Verdana"/>
                <a:ea typeface="Verdana"/>
                <a:cs typeface="Verdana"/>
                <a:sym typeface="Verdana"/>
              </a:rPr>
              <a:t>Pan-GLASS meeting in 2020?</a:t>
            </a:r>
            <a:r>
              <a:rPr lang="en-US" sz="1700" b="0" i="0" u="none">
                <a:solidFill>
                  <a:schemeClr val="dk1"/>
                </a:solidFill>
                <a:latin typeface="Verdana"/>
                <a:ea typeface="Verdana"/>
                <a:cs typeface="Verdana"/>
                <a:sym typeface="Verdana"/>
              </a:rPr>
              <a:t> Include joint sessions with relevance to GASS, GHP, GDAP, others.</a:t>
            </a:r>
            <a:endParaRPr sz="1300"/>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12</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grpSp>
        <p:nvGrpSpPr>
          <p:cNvPr id="170" name="Shape 170"/>
          <p:cNvGrpSpPr/>
          <p:nvPr/>
        </p:nvGrpSpPr>
        <p:grpSpPr>
          <a:xfrm>
            <a:off x="523875" y="1219200"/>
            <a:ext cx="5191125" cy="4572000"/>
            <a:chOff x="0" y="0"/>
            <a:chExt cx="2147483646" cy="2147483646"/>
          </a:xfrm>
        </p:grpSpPr>
        <p:pic>
          <p:nvPicPr>
            <p:cNvPr id="171" name="Shape 171"/>
            <p:cNvPicPr preferRelativeResize="0"/>
            <p:nvPr/>
          </p:nvPicPr>
          <p:blipFill rotWithShape="1">
            <a:blip r:embed="rId3">
              <a:alphaModFix/>
            </a:blip>
            <a:srcRect l="8701" t="4053" r="9679" b="1990"/>
            <a:stretch/>
          </p:blipFill>
          <p:spPr>
            <a:xfrm>
              <a:off x="0" y="0"/>
              <a:ext cx="2147483646" cy="2147483646"/>
            </a:xfrm>
            <a:prstGeom prst="rect">
              <a:avLst/>
            </a:prstGeom>
            <a:noFill/>
            <a:ln>
              <a:noFill/>
            </a:ln>
          </p:spPr>
        </p:pic>
        <p:sp>
          <p:nvSpPr>
            <p:cNvPr id="172" name="Shape 172"/>
            <p:cNvSpPr txBox="1"/>
            <p:nvPr/>
          </p:nvSpPr>
          <p:spPr>
            <a:xfrm>
              <a:off x="75527554" y="465283426"/>
              <a:ext cx="730200603" cy="16625775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GABLS/DICE</a:t>
              </a:r>
              <a:endParaRPr/>
            </a:p>
          </p:txBody>
        </p:sp>
        <p:sp>
          <p:nvSpPr>
            <p:cNvPr id="173" name="Shape 173"/>
            <p:cNvSpPr txBox="1"/>
            <p:nvPr/>
          </p:nvSpPr>
          <p:spPr>
            <a:xfrm>
              <a:off x="863588461" y="1551703511"/>
              <a:ext cx="486670107" cy="1662823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ILAMB</a:t>
              </a:r>
              <a:endParaRPr/>
            </a:p>
          </p:txBody>
        </p:sp>
        <p:sp>
          <p:nvSpPr>
            <p:cNvPr id="174" name="Shape 174"/>
            <p:cNvSpPr txBox="1"/>
            <p:nvPr/>
          </p:nvSpPr>
          <p:spPr>
            <a:xfrm>
              <a:off x="661981432" y="1288484728"/>
              <a:ext cx="595617662" cy="1662823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PLUMBER</a:t>
              </a:r>
              <a:endParaRPr/>
            </a:p>
          </p:txBody>
        </p:sp>
        <p:sp>
          <p:nvSpPr>
            <p:cNvPr id="175" name="Shape 175"/>
            <p:cNvSpPr txBox="1"/>
            <p:nvPr/>
          </p:nvSpPr>
          <p:spPr>
            <a:xfrm>
              <a:off x="1481562009" y="787406210"/>
              <a:ext cx="486670107" cy="1662823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LUMIP</a:t>
              </a:r>
              <a:endParaRPr/>
            </a:p>
          </p:txBody>
        </p:sp>
        <p:sp>
          <p:nvSpPr>
            <p:cNvPr id="176" name="Shape 176"/>
            <p:cNvSpPr txBox="1"/>
            <p:nvPr/>
          </p:nvSpPr>
          <p:spPr>
            <a:xfrm>
              <a:off x="693501550" y="1682197202"/>
              <a:ext cx="549710733" cy="1662454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LS3MIP</a:t>
              </a:r>
              <a:endParaRPr/>
            </a:p>
          </p:txBody>
        </p:sp>
        <p:sp>
          <p:nvSpPr>
            <p:cNvPr id="177" name="Shape 177"/>
            <p:cNvSpPr txBox="1"/>
            <p:nvPr/>
          </p:nvSpPr>
          <p:spPr>
            <a:xfrm>
              <a:off x="1050615326" y="1797786136"/>
              <a:ext cx="549710733" cy="1662454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SoilWat</a:t>
              </a:r>
              <a:endParaRPr/>
            </a:p>
          </p:txBody>
        </p:sp>
        <p:sp>
          <p:nvSpPr>
            <p:cNvPr id="178" name="Shape 178"/>
            <p:cNvSpPr txBox="1"/>
            <p:nvPr/>
          </p:nvSpPr>
          <p:spPr>
            <a:xfrm>
              <a:off x="1418522703" y="536873116"/>
              <a:ext cx="549705261" cy="1662454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ALMIP2</a:t>
              </a:r>
              <a:endParaRPr/>
            </a:p>
          </p:txBody>
        </p:sp>
        <p:sp>
          <p:nvSpPr>
            <p:cNvPr id="179" name="Shape 179"/>
            <p:cNvSpPr txBox="1"/>
            <p:nvPr/>
          </p:nvSpPr>
          <p:spPr>
            <a:xfrm>
              <a:off x="1292430293" y="393706064"/>
              <a:ext cx="730200603" cy="1662454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Water Mgmt</a:t>
              </a:r>
              <a:endParaRPr/>
            </a:p>
          </p:txBody>
        </p:sp>
      </p:grpSp>
      <p:sp>
        <p:nvSpPr>
          <p:cNvPr id="180" name="Shape 180"/>
          <p:cNvSpPr txBox="1"/>
          <p:nvPr/>
        </p:nvSpPr>
        <p:spPr>
          <a:xfrm>
            <a:off x="228600" y="136525"/>
            <a:ext cx="8686800" cy="460375"/>
          </a:xfrm>
          <a:prstGeom prst="rect">
            <a:avLst/>
          </a:prstGeom>
          <a:noFill/>
          <a:ln>
            <a:noFill/>
          </a:ln>
        </p:spPr>
        <p:txBody>
          <a:bodyPr spcFirstLastPara="1" wrap="square" lIns="90000" tIns="46800" rIns="90000" bIns="46800" anchor="t" anchorCtr="0">
            <a:noAutofit/>
          </a:bodyPr>
          <a:lstStyle/>
          <a:p>
            <a:pPr marL="0" marR="0" lvl="0" indent="0" algn="ctr" rtl="0">
              <a:lnSpc>
                <a:spcPct val="100000"/>
              </a:lnSpc>
              <a:spcBef>
                <a:spcPts val="0"/>
              </a:spcBef>
              <a:spcAft>
                <a:spcPts val="0"/>
              </a:spcAft>
              <a:buClr>
                <a:schemeClr val="dk1"/>
              </a:buClr>
              <a:buSzPts val="2400"/>
              <a:buFont typeface="Verdana"/>
              <a:buNone/>
            </a:pPr>
            <a:r>
              <a:rPr lang="en-US" sz="2400" b="1" i="1" u="none">
                <a:solidFill>
                  <a:schemeClr val="dk1"/>
                </a:solidFill>
                <a:latin typeface="Verdana"/>
                <a:ea typeface="Verdana"/>
                <a:cs typeface="Verdana"/>
                <a:sym typeface="Verdana"/>
              </a:rPr>
              <a:t>GLASS Projects – Benchmarking</a:t>
            </a:r>
            <a:endParaRPr/>
          </a:p>
        </p:txBody>
      </p:sp>
      <p:sp>
        <p:nvSpPr>
          <p:cNvPr id="181" name="Shape 181"/>
          <p:cNvSpPr txBox="1"/>
          <p:nvPr/>
        </p:nvSpPr>
        <p:spPr>
          <a:xfrm>
            <a:off x="8534400" y="6477000"/>
            <a:ext cx="609600" cy="381000"/>
          </a:xfrm>
          <a:prstGeom prst="rect">
            <a:avLst/>
          </a:prstGeom>
          <a:noFill/>
          <a:ln>
            <a:noFill/>
          </a:ln>
        </p:spPr>
        <p:txBody>
          <a:bodyPr spcFirstLastPara="1" wrap="square" lIns="90000" tIns="46800" rIns="90000" bIns="46800" anchor="ctr" anchorCtr="0">
            <a:noAutofit/>
          </a:bodyPr>
          <a:lstStyle/>
          <a:p>
            <a:pPr marL="0" marR="0" lvl="0" indent="0" algn="r" rtl="0">
              <a:lnSpc>
                <a:spcPct val="100000"/>
              </a:lnSpc>
              <a:spcBef>
                <a:spcPts val="0"/>
              </a:spcBef>
              <a:spcAft>
                <a:spcPts val="0"/>
              </a:spcAft>
              <a:buClr>
                <a:srgbClr val="000000"/>
              </a:buClr>
              <a:buSzPts val="1200"/>
              <a:buFont typeface="Verdana"/>
              <a:buNone/>
            </a:pPr>
            <a:fld id="{00000000-1234-1234-1234-123412341234}" type="slidenum">
              <a:rPr lang="en-US" sz="1200" b="1" i="0" u="none">
                <a:solidFill>
                  <a:srgbClr val="000000"/>
                </a:solidFill>
                <a:latin typeface="Verdana"/>
                <a:ea typeface="Verdana"/>
                <a:cs typeface="Verdana"/>
                <a:sym typeface="Verdana"/>
              </a:rPr>
              <a:t>13</a:t>
            </a:fld>
            <a:endParaRPr/>
          </a:p>
        </p:txBody>
      </p:sp>
      <p:sp>
        <p:nvSpPr>
          <p:cNvPr id="182" name="Shape 182"/>
          <p:cNvSpPr txBox="1">
            <a:spLocks noGrp="1"/>
          </p:cNvSpPr>
          <p:nvPr>
            <p:ph type="body" idx="1"/>
          </p:nvPr>
        </p:nvSpPr>
        <p:spPr>
          <a:xfrm>
            <a:off x="6324600" y="1604962"/>
            <a:ext cx="2590800" cy="3968750"/>
          </a:xfrm>
          <a:prstGeom prst="rect">
            <a:avLst/>
          </a:prstGeom>
          <a:noFill/>
          <a:ln>
            <a:noFill/>
          </a:ln>
        </p:spPr>
        <p:txBody>
          <a:bodyPr spcFirstLastPara="1" wrap="square" lIns="0" tIns="0" rIns="0" bIns="0" anchor="t" anchorCtr="0">
            <a:noAutofit/>
          </a:bodyPr>
          <a:lstStyle/>
          <a:p>
            <a:pPr marL="342900" marR="0" lvl="0" indent="-342900" algn="l" rtl="0">
              <a:lnSpc>
                <a:spcPct val="100000"/>
              </a:lnSpc>
              <a:spcBef>
                <a:spcPts val="0"/>
              </a:spcBef>
              <a:spcAft>
                <a:spcPts val="0"/>
              </a:spcAft>
              <a:buClr>
                <a:srgbClr val="000000"/>
              </a:buClr>
              <a:buSzPts val="2000"/>
              <a:buFont typeface="Times New Roman"/>
              <a:buNone/>
            </a:pPr>
            <a:r>
              <a:rPr lang="en-US" sz="2000" b="1" i="0" u="none" strike="noStrike" cap="none">
                <a:solidFill>
                  <a:srgbClr val="000000"/>
                </a:solidFill>
                <a:latin typeface="Arial"/>
                <a:ea typeface="Arial"/>
                <a:cs typeface="Arial"/>
                <a:sym typeface="Arial"/>
              </a:rPr>
              <a:t>Scoring system:</a:t>
            </a:r>
            <a:endParaRPr/>
          </a:p>
          <a:p>
            <a:pPr marL="342900" marR="0" lvl="0" indent="-342900" algn="l" rtl="0">
              <a:lnSpc>
                <a:spcPct val="100000"/>
              </a:lnSpc>
              <a:spcBef>
                <a:spcPts val="1700"/>
              </a:spcBef>
              <a:spcAft>
                <a:spcPts val="0"/>
              </a:spcAft>
              <a:buClr>
                <a:srgbClr val="000000"/>
              </a:buClr>
              <a:buSzPts val="2000"/>
              <a:buFont typeface="Times New Roman"/>
              <a:buNone/>
            </a:pPr>
            <a:r>
              <a:rPr lang="en-US" sz="2000" b="1" i="0" u="none" strike="noStrike" cap="none">
                <a:solidFill>
                  <a:srgbClr val="000000"/>
                </a:solidFill>
                <a:latin typeface="Arial"/>
                <a:ea typeface="Arial"/>
                <a:cs typeface="Arial"/>
                <a:sym typeface="Arial"/>
              </a:rPr>
              <a:t>PALS – </a:t>
            </a:r>
            <a:r>
              <a:rPr lang="en-US" sz="2000" b="1" i="0" u="none" strike="noStrike" cap="none">
                <a:solidFill>
                  <a:srgbClr val="FF6600"/>
                </a:solidFill>
                <a:latin typeface="Arial"/>
                <a:ea typeface="Arial"/>
                <a:cs typeface="Arial"/>
                <a:sym typeface="Arial"/>
              </a:rPr>
              <a:t>orange</a:t>
            </a:r>
            <a:endParaRPr/>
          </a:p>
          <a:p>
            <a:pPr marL="342900" marR="0" lvl="0" indent="-342900" algn="l" rtl="0">
              <a:lnSpc>
                <a:spcPct val="100000"/>
              </a:lnSpc>
              <a:spcBef>
                <a:spcPts val="1700"/>
              </a:spcBef>
              <a:spcAft>
                <a:spcPts val="0"/>
              </a:spcAft>
              <a:buClr>
                <a:srgbClr val="000000"/>
              </a:buClr>
              <a:buSzPts val="2000"/>
              <a:buFont typeface="Times New Roman"/>
              <a:buNone/>
            </a:pPr>
            <a:r>
              <a:rPr lang="en-US" sz="2000" b="1" i="0" u="none" strike="noStrike" cap="none">
                <a:solidFill>
                  <a:srgbClr val="000000"/>
                </a:solidFill>
                <a:latin typeface="Arial"/>
                <a:ea typeface="Arial"/>
                <a:cs typeface="Arial"/>
                <a:sym typeface="Arial"/>
              </a:rPr>
              <a:t>PLUMBER – </a:t>
            </a:r>
            <a:r>
              <a:rPr lang="en-US" sz="2000" b="1" i="0" u="none" strike="noStrike" cap="none">
                <a:solidFill>
                  <a:srgbClr val="008000"/>
                </a:solidFill>
                <a:latin typeface="Arial"/>
                <a:ea typeface="Arial"/>
                <a:cs typeface="Arial"/>
                <a:sym typeface="Arial"/>
              </a:rPr>
              <a:t>green</a:t>
            </a:r>
            <a:endParaRPr/>
          </a:p>
          <a:p>
            <a:pPr marL="342900" marR="0" lvl="0" indent="-342900" algn="l" rtl="0">
              <a:lnSpc>
                <a:spcPct val="100000"/>
              </a:lnSpc>
              <a:spcBef>
                <a:spcPts val="1700"/>
              </a:spcBef>
              <a:spcAft>
                <a:spcPts val="0"/>
              </a:spcAft>
              <a:buClr>
                <a:srgbClr val="000000"/>
              </a:buClr>
              <a:buSzPts val="2000"/>
              <a:buFont typeface="Times New Roman"/>
              <a:buNone/>
            </a:pPr>
            <a:r>
              <a:rPr lang="en-US" sz="2000" b="1" i="0" u="none" strike="noStrike" cap="none">
                <a:solidFill>
                  <a:srgbClr val="000000"/>
                </a:solidFill>
                <a:latin typeface="Arial"/>
                <a:ea typeface="Arial"/>
                <a:cs typeface="Arial"/>
                <a:sym typeface="Arial"/>
              </a:rPr>
              <a:t>ILAMB – </a:t>
            </a:r>
            <a:r>
              <a:rPr lang="en-US" sz="2000" b="1" i="0" u="none" strike="noStrike" cap="none">
                <a:solidFill>
                  <a:srgbClr val="008000"/>
                </a:solidFill>
                <a:latin typeface="Arial"/>
                <a:ea typeface="Arial"/>
                <a:cs typeface="Arial"/>
                <a:sym typeface="Arial"/>
              </a:rPr>
              <a:t>green</a:t>
            </a:r>
            <a:endParaRPr/>
          </a:p>
          <a:p>
            <a:pPr marL="342900" marR="0" lvl="0" indent="-342900" algn="l" rtl="0">
              <a:lnSpc>
                <a:spcPct val="100000"/>
              </a:lnSpc>
              <a:spcBef>
                <a:spcPts val="1700"/>
              </a:spcBef>
              <a:spcAft>
                <a:spcPts val="0"/>
              </a:spcAft>
              <a:buClr>
                <a:srgbClr val="000000"/>
              </a:buClr>
              <a:buSzPts val="2000"/>
              <a:buFont typeface="Times New Roman"/>
              <a:buNone/>
            </a:pPr>
            <a:r>
              <a:rPr lang="en-US" sz="2000" b="1" i="0" u="none" strike="noStrike" cap="none">
                <a:solidFill>
                  <a:srgbClr val="000000"/>
                </a:solidFill>
                <a:latin typeface="Arial"/>
                <a:ea typeface="Arial"/>
                <a:cs typeface="Arial"/>
                <a:sym typeface="Arial"/>
              </a:rPr>
              <a:t>GSWP3 – </a:t>
            </a:r>
            <a:r>
              <a:rPr lang="en-US" sz="2000" b="1" i="0" u="none" strike="noStrike" cap="none">
                <a:solidFill>
                  <a:srgbClr val="FF6600"/>
                </a:solidFill>
                <a:latin typeface="Arial"/>
                <a:ea typeface="Arial"/>
                <a:cs typeface="Arial"/>
                <a:sym typeface="Arial"/>
              </a:rPr>
              <a:t>orange</a:t>
            </a:r>
            <a:endParaRPr/>
          </a:p>
          <a:p>
            <a:pPr marL="342900" marR="0" lvl="0" indent="-342900" algn="l" rtl="0">
              <a:lnSpc>
                <a:spcPct val="100000"/>
              </a:lnSpc>
              <a:spcBef>
                <a:spcPts val="1700"/>
              </a:spcBef>
              <a:spcAft>
                <a:spcPts val="0"/>
              </a:spcAft>
              <a:buClr>
                <a:srgbClr val="000000"/>
              </a:buClr>
              <a:buSzPts val="2000"/>
              <a:buFont typeface="Times New Roman"/>
              <a:buNone/>
            </a:pPr>
            <a:r>
              <a:rPr lang="en-US" sz="2000" b="1" i="0" u="none" strike="noStrike" cap="none">
                <a:solidFill>
                  <a:srgbClr val="000000"/>
                </a:solidFill>
                <a:latin typeface="Arial"/>
                <a:ea typeface="Arial"/>
                <a:cs typeface="Arial"/>
                <a:sym typeface="Arial"/>
              </a:rPr>
              <a:t>LS3MIP – </a:t>
            </a:r>
            <a:r>
              <a:rPr lang="en-US" sz="2000" b="1" i="0" u="none" strike="noStrike" cap="none">
                <a:solidFill>
                  <a:srgbClr val="008000"/>
                </a:solidFill>
                <a:latin typeface="Arial"/>
                <a:ea typeface="Arial"/>
                <a:cs typeface="Arial"/>
                <a:sym typeface="Arial"/>
              </a:rPr>
              <a:t>green</a:t>
            </a:r>
            <a:endParaRPr/>
          </a:p>
          <a:p>
            <a:pPr marL="342900" marR="0" lvl="0" indent="-342900" algn="l" rtl="0">
              <a:lnSpc>
                <a:spcPct val="100000"/>
              </a:lnSpc>
              <a:spcBef>
                <a:spcPts val="1700"/>
              </a:spcBef>
              <a:spcAft>
                <a:spcPts val="0"/>
              </a:spcAft>
              <a:buClr>
                <a:srgbClr val="000000"/>
              </a:buClr>
              <a:buSzPts val="2000"/>
              <a:buFont typeface="Times New Roman"/>
              <a:buNone/>
            </a:pPr>
            <a:r>
              <a:rPr lang="en-US" sz="2000" b="1" i="0" u="none" strike="noStrike" cap="none">
                <a:solidFill>
                  <a:srgbClr val="000000"/>
                </a:solidFill>
                <a:latin typeface="Arial"/>
                <a:ea typeface="Arial"/>
                <a:cs typeface="Arial"/>
                <a:sym typeface="Arial"/>
              </a:rPr>
              <a:t>SoilWat – </a:t>
            </a:r>
            <a:r>
              <a:rPr lang="en-US" sz="2000" b="1" i="0" u="none" strike="noStrike" cap="none">
                <a:solidFill>
                  <a:srgbClr val="008000"/>
                </a:solidFill>
                <a:latin typeface="Arial"/>
                <a:ea typeface="Arial"/>
                <a:cs typeface="Arial"/>
                <a:sym typeface="Arial"/>
              </a:rPr>
              <a:t>green</a:t>
            </a:r>
            <a:endParaRPr/>
          </a:p>
          <a:p>
            <a:pPr marL="342900" marR="0" lvl="0" indent="-342900" algn="l" rtl="0">
              <a:lnSpc>
                <a:spcPct val="100000"/>
              </a:lnSpc>
              <a:spcBef>
                <a:spcPts val="1700"/>
              </a:spcBef>
              <a:spcAft>
                <a:spcPts val="0"/>
              </a:spcAft>
              <a:buClr>
                <a:srgbClr val="000000"/>
              </a:buClr>
              <a:buSzPts val="2000"/>
              <a:buFont typeface="Times New Roman"/>
              <a:buNone/>
            </a:pPr>
            <a:endParaRPr sz="2000" b="1" i="0" u="none" strike="noStrike" cap="none">
              <a:solidFill>
                <a:srgbClr val="000000"/>
              </a:solidFill>
              <a:latin typeface="Arial"/>
              <a:ea typeface="Arial"/>
              <a:cs typeface="Arial"/>
              <a:sym typeface="Arial"/>
            </a:endParaRPr>
          </a:p>
          <a:p>
            <a:pPr marL="342900" marR="0" lvl="0" indent="-342900" algn="l" rtl="0">
              <a:lnSpc>
                <a:spcPct val="100000"/>
              </a:lnSpc>
              <a:spcBef>
                <a:spcPts val="1700"/>
              </a:spcBef>
              <a:spcAft>
                <a:spcPts val="0"/>
              </a:spcAft>
              <a:buClr>
                <a:srgbClr val="000000"/>
              </a:buClr>
              <a:buSzPts val="2000"/>
              <a:buFont typeface="Times New Roman"/>
              <a:buNone/>
            </a:pPr>
            <a:endParaRPr sz="2000" b="1" i="0" u="none" strike="noStrike" cap="none">
              <a:solidFill>
                <a:srgbClr val="000000"/>
              </a:solidFill>
              <a:latin typeface="Arial"/>
              <a:ea typeface="Arial"/>
              <a:cs typeface="Arial"/>
              <a:sym typeface="Arial"/>
            </a:endParaRPr>
          </a:p>
          <a:p>
            <a:pPr marL="342900" marR="0" lvl="0" indent="-342900" algn="l" rtl="0">
              <a:spcBef>
                <a:spcPts val="1700"/>
              </a:spcBef>
              <a:spcAft>
                <a:spcPts val="0"/>
              </a:spcAft>
              <a:buNone/>
            </a:pPr>
            <a:endParaRPr sz="2000" b="1" i="0" u="none">
              <a:solidFill>
                <a:srgbClr val="000000"/>
              </a:solidFill>
              <a:latin typeface="Arial"/>
              <a:ea typeface="Arial"/>
              <a:cs typeface="Arial"/>
              <a:sym typeface="Arial"/>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13</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Shape 187"/>
          <p:cNvSpPr txBox="1"/>
          <p:nvPr/>
        </p:nvSpPr>
        <p:spPr>
          <a:xfrm>
            <a:off x="76200" y="0"/>
            <a:ext cx="8991600" cy="6858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FF"/>
              </a:buClr>
              <a:buSzPts val="2200"/>
              <a:buFont typeface="Verdana"/>
              <a:buNone/>
            </a:pPr>
            <a:r>
              <a:rPr lang="en-US" sz="2200" b="1" i="1" u="none">
                <a:solidFill>
                  <a:srgbClr val="0000FF"/>
                </a:solidFill>
                <a:latin typeface="Verdana"/>
                <a:ea typeface="Verdana"/>
                <a:cs typeface="Verdana"/>
                <a:sym typeface="Verdana"/>
              </a:rPr>
              <a:t>Protocol for analysis of Land Surface models (PALS)</a:t>
            </a:r>
            <a:endParaRPr sz="2200" b="1" i="1" u="none">
              <a:solidFill>
                <a:srgbClr val="0000FF"/>
              </a:solidFill>
              <a:latin typeface="Verdana"/>
              <a:ea typeface="Verdana"/>
              <a:cs typeface="Verdana"/>
              <a:sym typeface="Verdana"/>
            </a:endParaRPr>
          </a:p>
          <a:p>
            <a:pPr marL="0" lvl="0" indent="0" algn="ctr" rtl="0">
              <a:spcBef>
                <a:spcPts val="0"/>
              </a:spcBef>
              <a:spcAft>
                <a:spcPts val="0"/>
              </a:spcAft>
              <a:buClr>
                <a:srgbClr val="0000FF"/>
              </a:buClr>
              <a:buSzPts val="2200"/>
              <a:buFont typeface="Verdana"/>
              <a:buNone/>
            </a:pPr>
            <a:r>
              <a:rPr lang="en-US" sz="2200" b="1">
                <a:solidFill>
                  <a:schemeClr val="dk1"/>
                </a:solidFill>
                <a:latin typeface="Verdana"/>
                <a:ea typeface="Verdana"/>
                <a:cs typeface="Verdana"/>
                <a:sym typeface="Verdana"/>
              </a:rPr>
              <a:t>[What is it?]</a:t>
            </a:r>
            <a:endParaRPr sz="2200" b="1" i="1">
              <a:solidFill>
                <a:srgbClr val="0000FF"/>
              </a:solidFill>
              <a:latin typeface="Verdana"/>
              <a:ea typeface="Verdana"/>
              <a:cs typeface="Verdana"/>
              <a:sym typeface="Verdana"/>
            </a:endParaRPr>
          </a:p>
        </p:txBody>
      </p:sp>
      <p:sp>
        <p:nvSpPr>
          <p:cNvPr id="188" name="Shape 188"/>
          <p:cNvSpPr txBox="1"/>
          <p:nvPr/>
        </p:nvSpPr>
        <p:spPr>
          <a:xfrm>
            <a:off x="228600" y="914400"/>
            <a:ext cx="8686800" cy="5246687"/>
          </a:xfrm>
          <a:prstGeom prst="rect">
            <a:avLst/>
          </a:prstGeom>
          <a:noFill/>
          <a:ln>
            <a:noFill/>
          </a:ln>
        </p:spPr>
        <p:txBody>
          <a:bodyPr spcFirstLastPara="1" wrap="square" lIns="90000" tIns="45000" rIns="90000" bIns="45000" anchor="t" anchorCtr="0">
            <a:noAutofit/>
          </a:bodyPr>
          <a:lstStyle/>
          <a:p>
            <a:pPr marL="342900" marR="0" lvl="0" indent="-342900" algn="l" rtl="0">
              <a:lnSpc>
                <a:spcPct val="100000"/>
              </a:lnSpc>
              <a:spcBef>
                <a:spcPts val="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A web application for automated evaluation and benchmarking of LSMs. PALS hosts Experiments:</a:t>
            </a:r>
            <a:endParaRPr/>
          </a:p>
          <a:p>
            <a:pPr marL="1085850" marR="0" lvl="1" indent="-342900" algn="l" rtl="0">
              <a:lnSpc>
                <a:spcPct val="100000"/>
              </a:lnSpc>
              <a:spcBef>
                <a:spcPts val="600"/>
              </a:spcBef>
              <a:spcAft>
                <a:spcPts val="0"/>
              </a:spcAft>
              <a:buClr>
                <a:srgbClr val="000000"/>
              </a:buClr>
              <a:buSzPts val="2000"/>
              <a:buFont typeface="Arial"/>
              <a:buChar char="•"/>
            </a:pPr>
            <a:r>
              <a:rPr lang="en-US" sz="2000" b="0" i="0" u="none" strike="noStrike" cap="none">
                <a:solidFill>
                  <a:srgbClr val="000000"/>
                </a:solidFill>
                <a:latin typeface="Verdana"/>
                <a:ea typeface="Verdana"/>
                <a:cs typeface="Verdana"/>
                <a:sym typeface="Verdana"/>
              </a:rPr>
              <a:t>Data sets required to drive/force and evaluate a model for an experiment </a:t>
            </a:r>
            <a:endParaRPr/>
          </a:p>
          <a:p>
            <a:pPr marL="1085850" marR="0" lvl="1" indent="-342900" algn="l" rtl="0">
              <a:lnSpc>
                <a:spcPct val="100000"/>
              </a:lnSpc>
              <a:spcBef>
                <a:spcPts val="600"/>
              </a:spcBef>
              <a:spcAft>
                <a:spcPts val="0"/>
              </a:spcAft>
              <a:buClr>
                <a:srgbClr val="000000"/>
              </a:buClr>
              <a:buSzPts val="2000"/>
              <a:buFont typeface="Arial"/>
              <a:buChar char="•"/>
            </a:pPr>
            <a:r>
              <a:rPr lang="en-US" sz="2000" b="0" i="0" u="none" strike="noStrike" cap="none">
                <a:solidFill>
                  <a:srgbClr val="000000"/>
                </a:solidFill>
                <a:latin typeface="Verdana"/>
                <a:ea typeface="Verdana"/>
                <a:cs typeface="Verdana"/>
                <a:sym typeface="Verdana"/>
              </a:rPr>
              <a:t>Users run their models locally upload their model simulations for an experiment (including ancillary files)</a:t>
            </a:r>
            <a:endParaRPr/>
          </a:p>
          <a:p>
            <a:pPr marL="1085850" marR="0" lvl="1" indent="-342900" algn="l" rtl="0">
              <a:lnSpc>
                <a:spcPct val="100000"/>
              </a:lnSpc>
              <a:spcBef>
                <a:spcPts val="600"/>
              </a:spcBef>
              <a:spcAft>
                <a:spcPts val="0"/>
              </a:spcAft>
              <a:buClr>
                <a:srgbClr val="000000"/>
              </a:buClr>
              <a:buSzPts val="2000"/>
              <a:buFont typeface="Arial"/>
              <a:buChar char="•"/>
            </a:pPr>
            <a:r>
              <a:rPr lang="en-US" sz="2000" b="0" i="0" u="none" strike="noStrike" cap="none">
                <a:solidFill>
                  <a:srgbClr val="000000"/>
                </a:solidFill>
                <a:latin typeface="Verdana"/>
                <a:ea typeface="Verdana"/>
                <a:cs typeface="Verdana"/>
                <a:sym typeface="Verdana"/>
              </a:rPr>
              <a:t>PALS automatically runs analysis of the model output, comparing with evaluation data products, other models and empirical benchmarks</a:t>
            </a:r>
            <a:endParaRPr/>
          </a:p>
          <a:p>
            <a:pPr marL="342900" marR="0" lvl="0" indent="-342900" algn="l" rtl="0">
              <a:lnSpc>
                <a:spcPct val="100000"/>
              </a:lnSpc>
              <a:spcBef>
                <a:spcPts val="60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First generation PALS site had around 250 users from 60+ institutions:</a:t>
            </a:r>
            <a:endParaRPr/>
          </a:p>
          <a:p>
            <a:pPr marL="1085850" marR="0" lvl="1" indent="-342900" algn="l" rtl="0">
              <a:lnSpc>
                <a:spcPct val="100000"/>
              </a:lnSpc>
              <a:spcBef>
                <a:spcPts val="600"/>
              </a:spcBef>
              <a:spcAft>
                <a:spcPts val="0"/>
              </a:spcAft>
              <a:buClr>
                <a:srgbClr val="000000"/>
              </a:buClr>
              <a:buSzPts val="2000"/>
              <a:buFont typeface="Arial"/>
              <a:buChar char="•"/>
            </a:pPr>
            <a:r>
              <a:rPr lang="en-US" sz="2000" b="0" i="0" u="none" strike="noStrike" cap="none">
                <a:solidFill>
                  <a:srgbClr val="000000"/>
                </a:solidFill>
                <a:latin typeface="Verdana"/>
                <a:ea typeface="Verdana"/>
                <a:cs typeface="Verdana"/>
                <a:sym typeface="Verdana"/>
              </a:rPr>
              <a:t>Used both for MIPs (e.g. PLUMBER, SavannaMIP) and model development</a:t>
            </a:r>
            <a:endParaRPr/>
          </a:p>
          <a:p>
            <a:pPr marL="1085850" marR="0" lvl="1" indent="-342900" algn="l" rtl="0">
              <a:lnSpc>
                <a:spcPct val="100000"/>
              </a:lnSpc>
              <a:spcBef>
                <a:spcPts val="600"/>
              </a:spcBef>
              <a:spcAft>
                <a:spcPts val="0"/>
              </a:spcAft>
              <a:buClr>
                <a:srgbClr val="000000"/>
              </a:buClr>
              <a:buSzPts val="2000"/>
              <a:buFont typeface="Arial"/>
              <a:buChar char="•"/>
            </a:pPr>
            <a:r>
              <a:rPr lang="en-US" sz="2000" b="0" i="0" u="none" strike="noStrike" cap="none">
                <a:solidFill>
                  <a:srgbClr val="000000"/>
                </a:solidFill>
                <a:latin typeface="Verdana"/>
                <a:ea typeface="Verdana"/>
                <a:cs typeface="Verdana"/>
                <a:sym typeface="Verdana"/>
              </a:rPr>
              <a:t>Currently offline, with second generation in testing &amp; dev</a:t>
            </a:r>
            <a:endParaRPr/>
          </a:p>
          <a:p>
            <a:pPr marL="0" marR="0" lvl="0" indent="0" algn="l" rtl="0">
              <a:lnSpc>
                <a:spcPct val="100000"/>
              </a:lnSpc>
              <a:spcBef>
                <a:spcPts val="0"/>
              </a:spcBef>
              <a:spcAft>
                <a:spcPts val="0"/>
              </a:spcAft>
              <a:buNone/>
            </a:pPr>
            <a:endParaRPr sz="2000" b="0" i="0" u="none" strike="noStrike" cap="none">
              <a:solidFill>
                <a:srgbClr val="000000"/>
              </a:solidFill>
              <a:latin typeface="Verdana"/>
              <a:ea typeface="Verdana"/>
              <a:cs typeface="Verdana"/>
              <a:sym typeface="Verdana"/>
            </a:endParaRPr>
          </a:p>
        </p:txBody>
      </p:sp>
      <p:sp>
        <p:nvSpPr>
          <p:cNvPr id="189" name="Shape 189"/>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14</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14</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Shape 194"/>
          <p:cNvSpPr txBox="1"/>
          <p:nvPr/>
        </p:nvSpPr>
        <p:spPr>
          <a:xfrm>
            <a:off x="228600" y="0"/>
            <a:ext cx="8686800" cy="654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200" b="1" i="1" u="none">
                <a:solidFill>
                  <a:srgbClr val="000000"/>
                </a:solidFill>
                <a:latin typeface="Verdana"/>
                <a:ea typeface="Verdana"/>
                <a:cs typeface="Verdana"/>
                <a:sym typeface="Verdana"/>
              </a:rPr>
              <a:t>PALS: Participants/Institutes/Contributions</a:t>
            </a:r>
            <a:endParaRPr sz="2200" b="1" i="1" u="none">
              <a:solidFill>
                <a:srgbClr val="000000"/>
              </a:solidFill>
              <a:latin typeface="Verdana"/>
              <a:ea typeface="Verdana"/>
              <a:cs typeface="Verdana"/>
              <a:sym typeface="Verdana"/>
            </a:endParaRPr>
          </a:p>
          <a:p>
            <a:pPr marL="0" lvl="0" indent="0" algn="ctr" rtl="0">
              <a:spcBef>
                <a:spcPts val="0"/>
              </a:spcBef>
              <a:spcAft>
                <a:spcPts val="0"/>
              </a:spcAft>
              <a:buClr>
                <a:srgbClr val="0000FF"/>
              </a:buClr>
              <a:buSzPts val="2200"/>
              <a:buFont typeface="Verdana"/>
              <a:buNone/>
            </a:pPr>
            <a:r>
              <a:rPr lang="en-US" sz="2200" b="1">
                <a:solidFill>
                  <a:schemeClr val="dk1"/>
                </a:solidFill>
                <a:latin typeface="Verdana"/>
                <a:ea typeface="Verdana"/>
                <a:cs typeface="Verdana"/>
                <a:sym typeface="Verdana"/>
              </a:rPr>
              <a:t>[What is it?]</a:t>
            </a:r>
            <a:endParaRPr sz="2200" b="1" i="1">
              <a:latin typeface="Verdana"/>
              <a:ea typeface="Verdana"/>
              <a:cs typeface="Verdana"/>
              <a:sym typeface="Verdana"/>
            </a:endParaRPr>
          </a:p>
        </p:txBody>
      </p:sp>
      <p:sp>
        <p:nvSpPr>
          <p:cNvPr id="195" name="Shape 195"/>
          <p:cNvSpPr txBox="1"/>
          <p:nvPr/>
        </p:nvSpPr>
        <p:spPr>
          <a:xfrm>
            <a:off x="228600" y="914400"/>
            <a:ext cx="8686800" cy="5092700"/>
          </a:xfrm>
          <a:prstGeom prst="rect">
            <a:avLst/>
          </a:prstGeom>
          <a:noFill/>
          <a:ln>
            <a:noFill/>
          </a:ln>
        </p:spPr>
        <p:txBody>
          <a:bodyPr spcFirstLastPara="1" wrap="square" lIns="90000" tIns="45000" rIns="90000" bIns="45000" anchor="t" anchorCtr="0">
            <a:noAutofit/>
          </a:bodyPr>
          <a:lstStyle/>
          <a:p>
            <a:pPr marL="457200" marR="0" lvl="0" indent="-457200" algn="l" rtl="0">
              <a:lnSpc>
                <a:spcPct val="100000"/>
              </a:lnSpc>
              <a:spcBef>
                <a:spcPts val="0"/>
              </a:spcBef>
              <a:spcAft>
                <a:spcPts val="0"/>
              </a:spcAft>
              <a:buClr>
                <a:srgbClr val="000000"/>
              </a:buClr>
              <a:buSzPts val="2000"/>
              <a:buFont typeface="Arial"/>
              <a:buAutoNum type="arabicPeriod"/>
            </a:pPr>
            <a:r>
              <a:rPr lang="en-US" sz="2000" b="0" i="0" u="none">
                <a:solidFill>
                  <a:srgbClr val="000000"/>
                </a:solidFill>
                <a:latin typeface="Verdana"/>
                <a:ea typeface="Verdana"/>
                <a:cs typeface="Verdana"/>
                <a:sym typeface="Verdana"/>
              </a:rPr>
              <a:t>Strong initial uptake, users at: UKMO, NASA, NOAA, NCAR, ECMWF, ORNL, CSIRO, BureauMet, USGS, COLA, Yale, Imperial, UExter, Ureading, BostonU, UColorado, UWashington, ColumbiaU, UArizona, UMaryland, Stony Brook, UOklahoma, ANU, MonashU, UNSW, 40+ others, 20+ countries </a:t>
            </a:r>
            <a:endParaRPr/>
          </a:p>
          <a:p>
            <a:pPr marL="457200" marR="0" lvl="0" indent="-457200" algn="l" rtl="0">
              <a:lnSpc>
                <a:spcPct val="100000"/>
              </a:lnSpc>
              <a:spcBef>
                <a:spcPts val="1800"/>
              </a:spcBef>
              <a:spcAft>
                <a:spcPts val="0"/>
              </a:spcAft>
              <a:buClr>
                <a:srgbClr val="000000"/>
              </a:buClr>
              <a:buSzPts val="2000"/>
              <a:buFont typeface="Arial"/>
              <a:buAutoNum type="arabicPeriod"/>
            </a:pPr>
            <a:r>
              <a:rPr lang="en-US" sz="2000" b="0" i="0" u="none">
                <a:solidFill>
                  <a:srgbClr val="000000"/>
                </a:solidFill>
                <a:latin typeface="Verdana"/>
                <a:ea typeface="Verdana"/>
                <a:cs typeface="Verdana"/>
                <a:sym typeface="Verdana"/>
              </a:rPr>
              <a:t>Development, however, has been very slow: only 1 part time developer, sporadic funding (all at UNSW Australia), not managed to get external collaborators yet</a:t>
            </a:r>
            <a:r>
              <a:rPr lang="en-US" sz="2000">
                <a:latin typeface="Verdana"/>
                <a:ea typeface="Verdana"/>
                <a:cs typeface="Verdana"/>
                <a:sym typeface="Verdana"/>
              </a:rPr>
              <a:t>, although collaboration with ILAMB team is great.</a:t>
            </a:r>
            <a:endParaRPr/>
          </a:p>
          <a:p>
            <a:pPr marL="457200" marR="0" lvl="0" indent="-457200" algn="l" rtl="0">
              <a:lnSpc>
                <a:spcPct val="100000"/>
              </a:lnSpc>
              <a:spcBef>
                <a:spcPts val="1800"/>
              </a:spcBef>
              <a:spcAft>
                <a:spcPts val="0"/>
              </a:spcAft>
              <a:buClr>
                <a:srgbClr val="000000"/>
              </a:buClr>
              <a:buSzPts val="2000"/>
              <a:buFont typeface="Arial"/>
              <a:buAutoNum type="arabicPeriod"/>
            </a:pPr>
            <a:r>
              <a:rPr lang="en-US" sz="2000" b="0" i="0" u="none">
                <a:solidFill>
                  <a:srgbClr val="000000"/>
                </a:solidFill>
                <a:latin typeface="Verdana"/>
                <a:ea typeface="Verdana"/>
                <a:cs typeface="Verdana"/>
                <a:sym typeface="Verdana"/>
              </a:rPr>
              <a:t>Second generation PALS system (‘modelevaluation.org’) not specific to LSMs, much more flexible, partly to attract new funding possibilities (e.g. discussing linkage with NSW state govt - air quality modelling)</a:t>
            </a:r>
            <a:endParaRPr/>
          </a:p>
          <a:p>
            <a:pPr marL="0" marR="0" lvl="0" indent="0" algn="l" rtl="0">
              <a:lnSpc>
                <a:spcPct val="100000"/>
              </a:lnSpc>
              <a:spcBef>
                <a:spcPts val="1800"/>
              </a:spcBef>
              <a:spcAft>
                <a:spcPts val="0"/>
              </a:spcAft>
              <a:buNone/>
            </a:pPr>
            <a:endParaRPr/>
          </a:p>
        </p:txBody>
      </p:sp>
      <p:sp>
        <p:nvSpPr>
          <p:cNvPr id="196" name="Shape 196"/>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15</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15</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Shape 201"/>
          <p:cNvSpPr txBox="1"/>
          <p:nvPr/>
        </p:nvSpPr>
        <p:spPr>
          <a:xfrm>
            <a:off x="228600" y="7950"/>
            <a:ext cx="8686800" cy="6462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200" b="1" i="1">
                <a:latin typeface="Verdana"/>
                <a:ea typeface="Verdana"/>
                <a:cs typeface="Verdana"/>
                <a:sym typeface="Verdana"/>
              </a:rPr>
              <a:t>What’s new in </a:t>
            </a:r>
            <a:r>
              <a:rPr lang="en-US" sz="2200" b="1" i="1" u="none">
                <a:solidFill>
                  <a:srgbClr val="000000"/>
                </a:solidFill>
                <a:latin typeface="Verdana"/>
                <a:ea typeface="Verdana"/>
                <a:cs typeface="Verdana"/>
                <a:sym typeface="Verdana"/>
              </a:rPr>
              <a:t>PALS phase 2</a:t>
            </a:r>
            <a:endParaRPr sz="2200" b="1" i="1" u="none">
              <a:solidFill>
                <a:srgbClr val="000000"/>
              </a:solidFill>
              <a:latin typeface="Verdana"/>
              <a:ea typeface="Verdana"/>
              <a:cs typeface="Verdana"/>
              <a:sym typeface="Verdana"/>
            </a:endParaRPr>
          </a:p>
          <a:p>
            <a:pPr marL="0" marR="0" lvl="0" indent="0" algn="ctr" rtl="0">
              <a:lnSpc>
                <a:spcPct val="100000"/>
              </a:lnSpc>
              <a:spcBef>
                <a:spcPts val="0"/>
              </a:spcBef>
              <a:spcAft>
                <a:spcPts val="0"/>
              </a:spcAft>
              <a:buClr>
                <a:srgbClr val="000000"/>
              </a:buClr>
              <a:buSzPts val="2400"/>
              <a:buFont typeface="Verdana"/>
              <a:buNone/>
            </a:pPr>
            <a:r>
              <a:rPr lang="en-US" sz="2200" b="1" u="none">
                <a:solidFill>
                  <a:srgbClr val="000000"/>
                </a:solidFill>
                <a:latin typeface="Verdana"/>
                <a:ea typeface="Verdana"/>
                <a:cs typeface="Verdana"/>
                <a:sym typeface="Verdana"/>
              </a:rPr>
              <a:t>[</a:t>
            </a:r>
            <a:r>
              <a:rPr lang="en-US" sz="2200" b="1">
                <a:latin typeface="Verdana"/>
                <a:ea typeface="Verdana"/>
                <a:cs typeface="Verdana"/>
                <a:sym typeface="Verdana"/>
              </a:rPr>
              <a:t>What is it?</a:t>
            </a:r>
            <a:r>
              <a:rPr lang="en-US" sz="2200" b="1" u="none">
                <a:solidFill>
                  <a:srgbClr val="000000"/>
                </a:solidFill>
                <a:latin typeface="Verdana"/>
                <a:ea typeface="Verdana"/>
                <a:cs typeface="Verdana"/>
                <a:sym typeface="Verdana"/>
              </a:rPr>
              <a:t>]</a:t>
            </a:r>
            <a:endParaRPr sz="2200">
              <a:latin typeface="Verdana"/>
              <a:ea typeface="Verdana"/>
              <a:cs typeface="Verdana"/>
              <a:sym typeface="Verdana"/>
            </a:endParaRPr>
          </a:p>
        </p:txBody>
      </p:sp>
      <p:sp>
        <p:nvSpPr>
          <p:cNvPr id="202" name="Shape 202"/>
          <p:cNvSpPr txBox="1"/>
          <p:nvPr/>
        </p:nvSpPr>
        <p:spPr>
          <a:xfrm>
            <a:off x="152400" y="762000"/>
            <a:ext cx="8839200" cy="93662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000"/>
              <a:buFont typeface="Verdana"/>
              <a:buNone/>
            </a:pPr>
            <a:r>
              <a:rPr lang="en-US" sz="2000" b="0" i="0" u="none">
                <a:solidFill>
                  <a:srgbClr val="000000"/>
                </a:solidFill>
                <a:latin typeface="Verdana"/>
                <a:ea typeface="Verdana"/>
                <a:cs typeface="Verdana"/>
                <a:sym typeface="Verdana"/>
              </a:rPr>
              <a:t>Analysis not specific to particular package / language (e.g. R, Python, NCL, Matlab, Fortran etc all possible) – ILAMB, LVT, PALS</a:t>
            </a:r>
            <a:endParaRPr/>
          </a:p>
        </p:txBody>
      </p:sp>
      <p:sp>
        <p:nvSpPr>
          <p:cNvPr id="203" name="Shape 203"/>
          <p:cNvSpPr txBox="1"/>
          <p:nvPr/>
        </p:nvSpPr>
        <p:spPr>
          <a:xfrm>
            <a:off x="381000" y="1524000"/>
            <a:ext cx="3657600" cy="4400550"/>
          </a:xfrm>
          <a:prstGeom prst="rect">
            <a:avLst/>
          </a:prstGeom>
          <a:noFill/>
          <a:ln w="12700" cap="flat" cmpd="sng">
            <a:solidFill>
              <a:schemeClr val="dk1">
                <a:alpha val="59607"/>
              </a:schemeClr>
            </a:solidFill>
            <a:prstDash val="solid"/>
            <a:miter lim="800000"/>
            <a:headEnd type="none" w="med" len="med"/>
            <a:tailEnd type="none" w="med" len="med"/>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US" sz="1600" b="1" i="0" u="none">
                <a:solidFill>
                  <a:srgbClr val="000000"/>
                </a:solidFill>
                <a:latin typeface="Arial"/>
                <a:ea typeface="Arial"/>
                <a:cs typeface="Arial"/>
                <a:sym typeface="Arial"/>
              </a:rPr>
              <a:t>Information sent to the Analysis Script </a:t>
            </a:r>
            <a:r>
              <a:rPr lang="en-US" sz="1600" b="0" i="0" u="none">
                <a:solidFill>
                  <a:srgbClr val="000000"/>
                </a:solidFill>
                <a:latin typeface="Arial"/>
                <a:ea typeface="Arial"/>
                <a:cs typeface="Arial"/>
                <a:sym typeface="Arial"/>
              </a:rPr>
              <a:t>when a Model Output is uploaded to a given Experiment (including paths, meta-data):</a:t>
            </a:r>
            <a:endParaRPr/>
          </a:p>
          <a:p>
            <a:pPr marL="0" marR="0" lvl="0" indent="0" algn="l" rtl="0">
              <a:lnSpc>
                <a:spcPct val="100000"/>
              </a:lnSpc>
              <a:spcBef>
                <a:spcPts val="1200"/>
              </a:spcBef>
              <a:spcAft>
                <a:spcPts val="0"/>
              </a:spcAft>
              <a:buClr>
                <a:srgbClr val="000000"/>
              </a:buClr>
              <a:buSzPts val="1600"/>
              <a:buFont typeface="Arial"/>
              <a:buChar char="•"/>
            </a:pPr>
            <a:r>
              <a:rPr lang="en-US" sz="1600" b="0" i="0" u="none">
                <a:solidFill>
                  <a:srgbClr val="000000"/>
                </a:solidFill>
                <a:latin typeface="Arial"/>
                <a:ea typeface="Arial"/>
                <a:cs typeface="Arial"/>
                <a:sym typeface="Arial"/>
              </a:rPr>
              <a:t>All </a:t>
            </a:r>
            <a:r>
              <a:rPr lang="en-US" sz="1600" b="1" i="0" u="none">
                <a:solidFill>
                  <a:srgbClr val="000000"/>
                </a:solidFill>
                <a:latin typeface="Arial"/>
                <a:ea typeface="Arial"/>
                <a:cs typeface="Arial"/>
                <a:sym typeface="Arial"/>
              </a:rPr>
              <a:t>Data Sets </a:t>
            </a:r>
            <a:r>
              <a:rPr lang="en-US" sz="1600" b="0" i="0" u="none">
                <a:solidFill>
                  <a:srgbClr val="000000"/>
                </a:solidFill>
                <a:latin typeface="Arial"/>
                <a:ea typeface="Arial"/>
                <a:cs typeface="Arial"/>
                <a:sym typeface="Arial"/>
              </a:rPr>
              <a:t>associated with the Experiment</a:t>
            </a:r>
            <a:endParaRPr/>
          </a:p>
          <a:p>
            <a:pPr marL="0" marR="0" lvl="0" indent="0" algn="l" rtl="0">
              <a:lnSpc>
                <a:spcPct val="100000"/>
              </a:lnSpc>
              <a:spcBef>
                <a:spcPts val="1200"/>
              </a:spcBef>
              <a:spcAft>
                <a:spcPts val="0"/>
              </a:spcAft>
              <a:buClr>
                <a:srgbClr val="000000"/>
              </a:buClr>
              <a:buSzPts val="1600"/>
              <a:buFont typeface="Arial"/>
              <a:buChar char="•"/>
            </a:pPr>
            <a:r>
              <a:rPr lang="en-US" sz="1600" b="0" i="0" u="none">
                <a:solidFill>
                  <a:srgbClr val="000000"/>
                </a:solidFill>
                <a:latin typeface="Arial"/>
                <a:ea typeface="Arial"/>
                <a:cs typeface="Arial"/>
                <a:sym typeface="Arial"/>
              </a:rPr>
              <a:t>All </a:t>
            </a:r>
            <a:r>
              <a:rPr lang="en-US" sz="1600" b="1" i="0" u="none">
                <a:solidFill>
                  <a:srgbClr val="000000"/>
                </a:solidFill>
                <a:latin typeface="Arial"/>
                <a:ea typeface="Arial"/>
                <a:cs typeface="Arial"/>
                <a:sym typeface="Arial"/>
              </a:rPr>
              <a:t>Model Outputs </a:t>
            </a:r>
            <a:r>
              <a:rPr lang="en-US" sz="1600" b="0" i="0" u="none">
                <a:solidFill>
                  <a:srgbClr val="000000"/>
                </a:solidFill>
                <a:latin typeface="Arial"/>
                <a:ea typeface="Arial"/>
                <a:cs typeface="Arial"/>
                <a:sym typeface="Arial"/>
              </a:rPr>
              <a:t>that have been uploaded to the Experiment (within current Workspace)</a:t>
            </a:r>
            <a:endParaRPr/>
          </a:p>
          <a:p>
            <a:pPr marL="0" marR="0" lvl="0" indent="0" algn="l" rtl="0">
              <a:lnSpc>
                <a:spcPct val="100000"/>
              </a:lnSpc>
              <a:spcBef>
                <a:spcPts val="1200"/>
              </a:spcBef>
              <a:spcAft>
                <a:spcPts val="0"/>
              </a:spcAft>
              <a:buClr>
                <a:srgbClr val="000000"/>
              </a:buClr>
              <a:buSzPts val="1600"/>
              <a:buFont typeface="Arial"/>
              <a:buChar char="•"/>
            </a:pPr>
            <a:r>
              <a:rPr lang="en-US" sz="1600" b="0" i="0" u="none">
                <a:solidFill>
                  <a:srgbClr val="000000"/>
                </a:solidFill>
                <a:latin typeface="Arial"/>
                <a:ea typeface="Arial"/>
                <a:cs typeface="Arial"/>
                <a:sym typeface="Arial"/>
              </a:rPr>
              <a:t>Model Output that is being uploaded and is triggering the analysis</a:t>
            </a:r>
            <a:endParaRPr/>
          </a:p>
          <a:p>
            <a:pPr marL="0" marR="0" lvl="0" indent="0" algn="l" rtl="0">
              <a:lnSpc>
                <a:spcPct val="100000"/>
              </a:lnSpc>
              <a:spcBef>
                <a:spcPts val="1200"/>
              </a:spcBef>
              <a:spcAft>
                <a:spcPts val="0"/>
              </a:spcAft>
              <a:buClr>
                <a:srgbClr val="000000"/>
              </a:buClr>
              <a:buSzPts val="1600"/>
              <a:buFont typeface="Arial"/>
              <a:buChar char="•"/>
            </a:pPr>
            <a:r>
              <a:rPr lang="en-US" sz="1600" b="0" i="0" u="none">
                <a:solidFill>
                  <a:srgbClr val="000000"/>
                </a:solidFill>
                <a:latin typeface="Arial"/>
                <a:ea typeface="Arial"/>
                <a:cs typeface="Arial"/>
                <a:sym typeface="Arial"/>
              </a:rPr>
              <a:t>User’s nominated </a:t>
            </a:r>
            <a:r>
              <a:rPr lang="en-US" sz="1600" b="1" i="0" u="none">
                <a:solidFill>
                  <a:srgbClr val="000000"/>
                </a:solidFill>
                <a:latin typeface="Arial"/>
                <a:ea typeface="Arial"/>
                <a:cs typeface="Arial"/>
                <a:sym typeface="Arial"/>
              </a:rPr>
              <a:t>Benchmarks</a:t>
            </a:r>
            <a:r>
              <a:rPr lang="en-US" sz="1600" b="0" i="0" u="none">
                <a:solidFill>
                  <a:srgbClr val="000000"/>
                </a:solidFill>
                <a:latin typeface="Arial"/>
                <a:ea typeface="Arial"/>
                <a:cs typeface="Arial"/>
                <a:sym typeface="Arial"/>
              </a:rPr>
              <a:t> associated with this Model Output</a:t>
            </a:r>
            <a:endParaRPr/>
          </a:p>
        </p:txBody>
      </p:sp>
      <p:sp>
        <p:nvSpPr>
          <p:cNvPr id="204" name="Shape 204"/>
          <p:cNvSpPr txBox="1"/>
          <p:nvPr/>
        </p:nvSpPr>
        <p:spPr>
          <a:xfrm>
            <a:off x="4883150" y="2944812"/>
            <a:ext cx="1116012" cy="1570037"/>
          </a:xfrm>
          <a:prstGeom prst="rect">
            <a:avLst/>
          </a:prstGeom>
          <a:noFill/>
          <a:ln w="12700" cap="flat" cmpd="sng">
            <a:solidFill>
              <a:schemeClr val="dk1"/>
            </a:solidFill>
            <a:prstDash val="solid"/>
            <a:miter lim="800000"/>
            <a:headEnd type="none" w="med" len="med"/>
            <a:tailEnd type="none" w="med" len="med"/>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a:solidFill>
                  <a:srgbClr val="000000"/>
                </a:solidFill>
                <a:latin typeface="Arial"/>
                <a:ea typeface="Arial"/>
                <a:cs typeface="Arial"/>
                <a:sym typeface="Arial"/>
              </a:rPr>
              <a:t>Master Analysis Script</a:t>
            </a:r>
            <a:endParaRPr/>
          </a:p>
          <a:p>
            <a:pPr marL="0" marR="0" lvl="0" indent="0" algn="ctr" rtl="0">
              <a:lnSpc>
                <a:spcPct val="100000"/>
              </a:lnSpc>
              <a:spcBef>
                <a:spcPts val="0"/>
              </a:spcBef>
              <a:spcAft>
                <a:spcPts val="0"/>
              </a:spcAft>
              <a:buClr>
                <a:schemeClr val="lt1"/>
              </a:buClr>
              <a:buSzPts val="1600"/>
              <a:buFont typeface="Arial"/>
              <a:buNone/>
            </a:pPr>
            <a:endParaRPr sz="1600" b="0" i="0" u="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chemeClr val="lt1"/>
              </a:buClr>
              <a:buSzPts val="1600"/>
              <a:buFont typeface="Arial"/>
              <a:buNone/>
            </a:pPr>
            <a:endParaRPr sz="1600" b="0" i="0" u="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600" b="0" i="0" u="none">
              <a:solidFill>
                <a:srgbClr val="000000"/>
              </a:solidFill>
              <a:latin typeface="Arial"/>
              <a:ea typeface="Arial"/>
              <a:cs typeface="Arial"/>
              <a:sym typeface="Arial"/>
            </a:endParaRPr>
          </a:p>
        </p:txBody>
      </p:sp>
      <p:cxnSp>
        <p:nvCxnSpPr>
          <p:cNvPr id="205" name="Shape 205"/>
          <p:cNvCxnSpPr/>
          <p:nvPr/>
        </p:nvCxnSpPr>
        <p:spPr>
          <a:xfrm>
            <a:off x="4038600" y="3724275"/>
            <a:ext cx="844550" cy="6350"/>
          </a:xfrm>
          <a:prstGeom prst="straightConnector1">
            <a:avLst/>
          </a:prstGeom>
          <a:noFill/>
          <a:ln w="38100" cap="flat" cmpd="sng">
            <a:solidFill>
              <a:schemeClr val="dk1"/>
            </a:solidFill>
            <a:prstDash val="solid"/>
            <a:miter lim="800000"/>
            <a:headEnd type="none" w="med" len="med"/>
            <a:tailEnd type="stealth" w="lg" len="lg"/>
          </a:ln>
          <a:effectLst>
            <a:outerShdw blurRad="63500" dist="20000" dir="5400000">
              <a:srgbClr val="808080">
                <a:alpha val="37647"/>
              </a:srgbClr>
            </a:outerShdw>
          </a:effectLst>
        </p:spPr>
      </p:cxnSp>
      <p:pic>
        <p:nvPicPr>
          <p:cNvPr id="206" name="Shape 206"/>
          <p:cNvPicPr preferRelativeResize="0"/>
          <p:nvPr/>
        </p:nvPicPr>
        <p:blipFill rotWithShape="1">
          <a:blip r:embed="rId3">
            <a:alphaModFix/>
          </a:blip>
          <a:srcRect/>
          <a:stretch/>
        </p:blipFill>
        <p:spPr>
          <a:xfrm>
            <a:off x="4883150" y="4030662"/>
            <a:ext cx="1116012" cy="484187"/>
          </a:xfrm>
          <a:prstGeom prst="rect">
            <a:avLst/>
          </a:prstGeom>
          <a:noFill/>
          <a:ln>
            <a:noFill/>
          </a:ln>
        </p:spPr>
      </p:pic>
      <p:pic>
        <p:nvPicPr>
          <p:cNvPr id="207" name="Shape 207"/>
          <p:cNvPicPr preferRelativeResize="0"/>
          <p:nvPr/>
        </p:nvPicPr>
        <p:blipFill rotWithShape="1">
          <a:blip r:embed="rId4">
            <a:alphaModFix/>
          </a:blip>
          <a:srcRect/>
          <a:stretch/>
        </p:blipFill>
        <p:spPr>
          <a:xfrm>
            <a:off x="5243512" y="3771900"/>
            <a:ext cx="442912" cy="333375"/>
          </a:xfrm>
          <a:prstGeom prst="rect">
            <a:avLst/>
          </a:prstGeom>
          <a:noFill/>
          <a:ln>
            <a:noFill/>
          </a:ln>
        </p:spPr>
      </p:pic>
      <p:cxnSp>
        <p:nvCxnSpPr>
          <p:cNvPr id="208" name="Shape 208"/>
          <p:cNvCxnSpPr/>
          <p:nvPr/>
        </p:nvCxnSpPr>
        <p:spPr>
          <a:xfrm rot="10800000" flipH="1">
            <a:off x="5999162" y="1919287"/>
            <a:ext cx="1468437" cy="1811337"/>
          </a:xfrm>
          <a:prstGeom prst="straightConnector1">
            <a:avLst/>
          </a:prstGeom>
          <a:noFill/>
          <a:ln w="38100" cap="flat" cmpd="sng">
            <a:solidFill>
              <a:schemeClr val="dk1"/>
            </a:solidFill>
            <a:prstDash val="solid"/>
            <a:miter lim="800000"/>
            <a:headEnd type="none" w="med" len="med"/>
            <a:tailEnd type="stealth" w="lg" len="lg"/>
          </a:ln>
          <a:effectLst>
            <a:outerShdw blurRad="63500" dist="20000" dir="5400000">
              <a:srgbClr val="808080">
                <a:alpha val="37647"/>
              </a:srgbClr>
            </a:outerShdw>
          </a:effectLst>
        </p:spPr>
      </p:cxnSp>
      <p:pic>
        <p:nvPicPr>
          <p:cNvPr id="209" name="Shape 209" descr="GlobalET.png"/>
          <p:cNvPicPr preferRelativeResize="0"/>
          <p:nvPr/>
        </p:nvPicPr>
        <p:blipFill rotWithShape="1">
          <a:blip r:embed="rId5">
            <a:alphaModFix/>
          </a:blip>
          <a:srcRect/>
          <a:stretch/>
        </p:blipFill>
        <p:spPr>
          <a:xfrm>
            <a:off x="7467600" y="4267200"/>
            <a:ext cx="1089025" cy="730250"/>
          </a:xfrm>
          <a:prstGeom prst="rect">
            <a:avLst/>
          </a:prstGeom>
          <a:noFill/>
          <a:ln>
            <a:noFill/>
          </a:ln>
        </p:spPr>
      </p:pic>
      <p:pic>
        <p:nvPicPr>
          <p:cNvPr id="210" name="Shape 210" descr="f068ad88-22d9-46cf-9ccc-2f598df401cb.png"/>
          <p:cNvPicPr preferRelativeResize="0"/>
          <p:nvPr/>
        </p:nvPicPr>
        <p:blipFill rotWithShape="1">
          <a:blip r:embed="rId6">
            <a:alphaModFix/>
          </a:blip>
          <a:srcRect/>
          <a:stretch/>
        </p:blipFill>
        <p:spPr>
          <a:xfrm>
            <a:off x="7467600" y="2514600"/>
            <a:ext cx="1089025" cy="792162"/>
          </a:xfrm>
          <a:prstGeom prst="rect">
            <a:avLst/>
          </a:prstGeom>
          <a:noFill/>
          <a:ln>
            <a:noFill/>
          </a:ln>
        </p:spPr>
      </p:pic>
      <p:pic>
        <p:nvPicPr>
          <p:cNvPr id="211" name="Shape 211" descr="eca7ab20-cdf4-4399-b69b-b7dadc5ff417.png"/>
          <p:cNvPicPr preferRelativeResize="0"/>
          <p:nvPr/>
        </p:nvPicPr>
        <p:blipFill rotWithShape="1">
          <a:blip r:embed="rId7">
            <a:alphaModFix/>
          </a:blip>
          <a:srcRect/>
          <a:stretch/>
        </p:blipFill>
        <p:spPr>
          <a:xfrm>
            <a:off x="7467600" y="5181600"/>
            <a:ext cx="1089025" cy="792162"/>
          </a:xfrm>
          <a:prstGeom prst="rect">
            <a:avLst/>
          </a:prstGeom>
          <a:noFill/>
          <a:ln>
            <a:noFill/>
          </a:ln>
        </p:spPr>
      </p:pic>
      <p:pic>
        <p:nvPicPr>
          <p:cNvPr id="212" name="Shape 212" descr="52b631da-4fa3-4ddc-933b-04efd2118045.png"/>
          <p:cNvPicPr preferRelativeResize="0"/>
          <p:nvPr/>
        </p:nvPicPr>
        <p:blipFill rotWithShape="1">
          <a:blip r:embed="rId8">
            <a:alphaModFix/>
          </a:blip>
          <a:srcRect/>
          <a:stretch/>
        </p:blipFill>
        <p:spPr>
          <a:xfrm>
            <a:off x="7467600" y="1524000"/>
            <a:ext cx="1089025" cy="792162"/>
          </a:xfrm>
          <a:prstGeom prst="rect">
            <a:avLst/>
          </a:prstGeom>
          <a:noFill/>
          <a:ln>
            <a:noFill/>
          </a:ln>
        </p:spPr>
      </p:pic>
      <p:pic>
        <p:nvPicPr>
          <p:cNvPr id="213" name="Shape 213" descr="4923fc49-c9e3-46ac-90e4-f0699fd304ef.png"/>
          <p:cNvPicPr preferRelativeResize="0"/>
          <p:nvPr/>
        </p:nvPicPr>
        <p:blipFill rotWithShape="1">
          <a:blip r:embed="rId9">
            <a:alphaModFix/>
          </a:blip>
          <a:srcRect/>
          <a:stretch/>
        </p:blipFill>
        <p:spPr>
          <a:xfrm>
            <a:off x="7467600" y="3429000"/>
            <a:ext cx="1089025" cy="792162"/>
          </a:xfrm>
          <a:prstGeom prst="rect">
            <a:avLst/>
          </a:prstGeom>
          <a:noFill/>
          <a:ln>
            <a:noFill/>
          </a:ln>
        </p:spPr>
      </p:pic>
      <p:cxnSp>
        <p:nvCxnSpPr>
          <p:cNvPr id="214" name="Shape 214"/>
          <p:cNvCxnSpPr/>
          <p:nvPr/>
        </p:nvCxnSpPr>
        <p:spPr>
          <a:xfrm rot="10800000" flipH="1">
            <a:off x="5999162" y="2909887"/>
            <a:ext cx="1468437" cy="820737"/>
          </a:xfrm>
          <a:prstGeom prst="straightConnector1">
            <a:avLst/>
          </a:prstGeom>
          <a:noFill/>
          <a:ln w="38100" cap="flat" cmpd="sng">
            <a:solidFill>
              <a:schemeClr val="dk1"/>
            </a:solidFill>
            <a:prstDash val="solid"/>
            <a:miter lim="800000"/>
            <a:headEnd type="none" w="med" len="med"/>
            <a:tailEnd type="stealth" w="lg" len="lg"/>
          </a:ln>
          <a:effectLst>
            <a:outerShdw blurRad="63500" dist="20000" dir="5400000">
              <a:srgbClr val="808080">
                <a:alpha val="37647"/>
              </a:srgbClr>
            </a:outerShdw>
          </a:effectLst>
        </p:spPr>
      </p:cxnSp>
      <p:cxnSp>
        <p:nvCxnSpPr>
          <p:cNvPr id="215" name="Shape 215"/>
          <p:cNvCxnSpPr/>
          <p:nvPr/>
        </p:nvCxnSpPr>
        <p:spPr>
          <a:xfrm>
            <a:off x="5999162" y="3730625"/>
            <a:ext cx="1468437" cy="93662"/>
          </a:xfrm>
          <a:prstGeom prst="straightConnector1">
            <a:avLst/>
          </a:prstGeom>
          <a:noFill/>
          <a:ln w="38100" cap="flat" cmpd="sng">
            <a:solidFill>
              <a:schemeClr val="dk1"/>
            </a:solidFill>
            <a:prstDash val="solid"/>
            <a:miter lim="800000"/>
            <a:headEnd type="none" w="med" len="med"/>
            <a:tailEnd type="stealth" w="lg" len="lg"/>
          </a:ln>
          <a:effectLst>
            <a:outerShdw blurRad="63500" dist="20000" dir="5400000">
              <a:srgbClr val="808080">
                <a:alpha val="37647"/>
              </a:srgbClr>
            </a:outerShdw>
          </a:effectLst>
        </p:spPr>
      </p:cxnSp>
      <p:cxnSp>
        <p:nvCxnSpPr>
          <p:cNvPr id="216" name="Shape 216"/>
          <p:cNvCxnSpPr/>
          <p:nvPr/>
        </p:nvCxnSpPr>
        <p:spPr>
          <a:xfrm>
            <a:off x="5999162" y="3730625"/>
            <a:ext cx="1468437" cy="901700"/>
          </a:xfrm>
          <a:prstGeom prst="straightConnector1">
            <a:avLst/>
          </a:prstGeom>
          <a:noFill/>
          <a:ln w="38100" cap="flat" cmpd="sng">
            <a:solidFill>
              <a:schemeClr val="dk1"/>
            </a:solidFill>
            <a:prstDash val="solid"/>
            <a:miter lim="800000"/>
            <a:headEnd type="none" w="med" len="med"/>
            <a:tailEnd type="stealth" w="lg" len="lg"/>
          </a:ln>
          <a:effectLst>
            <a:outerShdw blurRad="63500" dist="20000" dir="5400000">
              <a:srgbClr val="808080">
                <a:alpha val="37647"/>
              </a:srgbClr>
            </a:outerShdw>
          </a:effectLst>
        </p:spPr>
      </p:cxnSp>
      <p:cxnSp>
        <p:nvCxnSpPr>
          <p:cNvPr id="217" name="Shape 217"/>
          <p:cNvCxnSpPr/>
          <p:nvPr/>
        </p:nvCxnSpPr>
        <p:spPr>
          <a:xfrm>
            <a:off x="5999162" y="3730625"/>
            <a:ext cx="1468437" cy="1846262"/>
          </a:xfrm>
          <a:prstGeom prst="straightConnector1">
            <a:avLst/>
          </a:prstGeom>
          <a:noFill/>
          <a:ln w="38100" cap="flat" cmpd="sng">
            <a:solidFill>
              <a:schemeClr val="dk1"/>
            </a:solidFill>
            <a:prstDash val="solid"/>
            <a:miter lim="800000"/>
            <a:headEnd type="none" w="med" len="med"/>
            <a:tailEnd type="stealth" w="lg" len="lg"/>
          </a:ln>
          <a:effectLst>
            <a:outerShdw blurRad="63500" dist="20000" dir="5400000">
              <a:srgbClr val="808080">
                <a:alpha val="37647"/>
              </a:srgbClr>
            </a:outerShdw>
          </a:effectLst>
        </p:spPr>
      </p:cxnSp>
      <p:sp>
        <p:nvSpPr>
          <p:cNvPr id="218" name="Shape 218"/>
          <p:cNvSpPr txBox="1"/>
          <p:nvPr/>
        </p:nvSpPr>
        <p:spPr>
          <a:xfrm>
            <a:off x="4552950" y="4679950"/>
            <a:ext cx="2108200" cy="646112"/>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a:solidFill>
                  <a:srgbClr val="000000"/>
                </a:solidFill>
                <a:latin typeface="Arial"/>
                <a:ea typeface="Arial"/>
                <a:cs typeface="Arial"/>
                <a:sym typeface="Arial"/>
              </a:rPr>
              <a:t>(Editable by workspace owner)</a:t>
            </a:r>
            <a:endParaRPr/>
          </a:p>
        </p:txBody>
      </p:sp>
      <p:sp>
        <p:nvSpPr>
          <p:cNvPr id="219" name="Shape 219"/>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16</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16</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1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1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1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1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pic>
        <p:nvPicPr>
          <p:cNvPr id="226" name="Shape 226" descr="251c4d44-cc39-4010-8991-1c765e9464f8.png"/>
          <p:cNvPicPr preferRelativeResize="0"/>
          <p:nvPr/>
        </p:nvPicPr>
        <p:blipFill rotWithShape="1">
          <a:blip r:embed="rId3">
            <a:alphaModFix/>
          </a:blip>
          <a:srcRect/>
          <a:stretch/>
        </p:blipFill>
        <p:spPr>
          <a:xfrm>
            <a:off x="457200" y="3733800"/>
            <a:ext cx="4318000" cy="2287587"/>
          </a:xfrm>
          <a:prstGeom prst="rect">
            <a:avLst/>
          </a:prstGeom>
          <a:noFill/>
          <a:ln>
            <a:noFill/>
          </a:ln>
        </p:spPr>
      </p:pic>
      <p:sp>
        <p:nvSpPr>
          <p:cNvPr id="227" name="Shape 227"/>
          <p:cNvSpPr txBox="1"/>
          <p:nvPr/>
        </p:nvSpPr>
        <p:spPr>
          <a:xfrm>
            <a:off x="228600" y="0"/>
            <a:ext cx="8686800" cy="654000"/>
          </a:xfrm>
          <a:prstGeom prst="rect">
            <a:avLst/>
          </a:prstGeom>
          <a:noFill/>
          <a:ln>
            <a:noFill/>
          </a:ln>
        </p:spPr>
        <p:txBody>
          <a:bodyPr spcFirstLastPara="1" wrap="square" lIns="90000" tIns="45000" rIns="90000" bIns="45000" anchor="t" anchorCtr="0">
            <a:noAutofit/>
          </a:bodyPr>
          <a:lstStyle/>
          <a:p>
            <a:pPr marL="0" lvl="0" indent="0" algn="ctr" rtl="0">
              <a:spcBef>
                <a:spcPts val="0"/>
              </a:spcBef>
              <a:spcAft>
                <a:spcPts val="0"/>
              </a:spcAft>
              <a:buClr>
                <a:schemeClr val="dk1"/>
              </a:buClr>
              <a:buSzPts val="2400"/>
              <a:buFont typeface="Verdana"/>
              <a:buNone/>
            </a:pPr>
            <a:r>
              <a:rPr lang="en-US" sz="2200" b="1" i="1">
                <a:solidFill>
                  <a:schemeClr val="dk1"/>
                </a:solidFill>
                <a:latin typeface="Verdana"/>
                <a:ea typeface="Verdana"/>
                <a:cs typeface="Verdana"/>
                <a:sym typeface="Verdana"/>
              </a:rPr>
              <a:t>What’s new in PALS phase 2</a:t>
            </a:r>
            <a:endParaRPr sz="2200" b="1" i="1">
              <a:solidFill>
                <a:schemeClr val="dk1"/>
              </a:solidFill>
              <a:latin typeface="Verdana"/>
              <a:ea typeface="Verdana"/>
              <a:cs typeface="Verdana"/>
              <a:sym typeface="Verdana"/>
            </a:endParaRPr>
          </a:p>
          <a:p>
            <a:pPr marL="0" lvl="0" indent="0" algn="ctr" rtl="0">
              <a:spcBef>
                <a:spcPts val="0"/>
              </a:spcBef>
              <a:spcAft>
                <a:spcPts val="0"/>
              </a:spcAft>
              <a:buClr>
                <a:schemeClr val="dk1"/>
              </a:buClr>
              <a:buSzPts val="2400"/>
              <a:buFont typeface="Verdana"/>
              <a:buNone/>
            </a:pPr>
            <a:r>
              <a:rPr lang="en-US" sz="2200" b="1">
                <a:solidFill>
                  <a:schemeClr val="dk1"/>
                </a:solidFill>
                <a:latin typeface="Verdana"/>
                <a:ea typeface="Verdana"/>
                <a:cs typeface="Verdana"/>
                <a:sym typeface="Verdana"/>
              </a:rPr>
              <a:t>[What is it?]</a:t>
            </a:r>
            <a:endParaRPr sz="2200">
              <a:solidFill>
                <a:schemeClr val="dk1"/>
              </a:solidFill>
              <a:latin typeface="Verdana"/>
              <a:ea typeface="Verdana"/>
              <a:cs typeface="Verdana"/>
              <a:sym typeface="Verdana"/>
            </a:endParaRPr>
          </a:p>
          <a:p>
            <a:pPr marL="0" marR="0" lvl="0" indent="0" algn="ctr" rtl="0">
              <a:lnSpc>
                <a:spcPct val="100000"/>
              </a:lnSpc>
              <a:spcBef>
                <a:spcPts val="0"/>
              </a:spcBef>
              <a:spcAft>
                <a:spcPts val="0"/>
              </a:spcAft>
              <a:buClr>
                <a:srgbClr val="000000"/>
              </a:buClr>
              <a:buSzPts val="2400"/>
              <a:buFont typeface="Verdana"/>
              <a:buNone/>
            </a:pPr>
            <a:endParaRPr sz="2400" b="1" i="1">
              <a:latin typeface="Verdana"/>
              <a:ea typeface="Verdana"/>
              <a:cs typeface="Verdana"/>
              <a:sym typeface="Verdana"/>
            </a:endParaRPr>
          </a:p>
        </p:txBody>
      </p:sp>
      <p:sp>
        <p:nvSpPr>
          <p:cNvPr id="228" name="Shape 228"/>
          <p:cNvSpPr txBox="1"/>
          <p:nvPr/>
        </p:nvSpPr>
        <p:spPr>
          <a:xfrm>
            <a:off x="152400" y="914400"/>
            <a:ext cx="4953000" cy="2988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000"/>
              <a:buFont typeface="Verdana"/>
              <a:buNone/>
            </a:pPr>
            <a:r>
              <a:rPr lang="en-US" sz="2000" b="0" i="0" u="none">
                <a:solidFill>
                  <a:srgbClr val="000000"/>
                </a:solidFill>
                <a:latin typeface="Verdana"/>
                <a:ea typeface="Verdana"/>
                <a:cs typeface="Verdana"/>
                <a:sym typeface="Verdana"/>
              </a:rPr>
              <a:t>Benchmarks </a:t>
            </a:r>
            <a:endParaRPr/>
          </a:p>
          <a:p>
            <a:pPr marL="0" marR="0" lvl="0" indent="0" algn="l" rtl="0">
              <a:lnSpc>
                <a:spcPct val="100000"/>
              </a:lnSpc>
              <a:spcBef>
                <a:spcPts val="1100"/>
              </a:spcBef>
              <a:spcAft>
                <a:spcPts val="0"/>
              </a:spcAft>
              <a:buClr>
                <a:srgbClr val="000000"/>
              </a:buClr>
              <a:buSzPts val="1800"/>
              <a:buFont typeface="Verdana"/>
              <a:buNone/>
            </a:pPr>
            <a:r>
              <a:rPr lang="en-US" sz="1800" b="0" i="0" u="none">
                <a:solidFill>
                  <a:srgbClr val="000000"/>
                </a:solidFill>
                <a:latin typeface="Verdana"/>
                <a:ea typeface="Verdana"/>
                <a:cs typeface="Verdana"/>
                <a:sym typeface="Verdana"/>
              </a:rPr>
              <a:t>Now defined by the user – choice of up to 3 model outputs that has already been submitted to an Experiment:</a:t>
            </a:r>
            <a:endParaRPr/>
          </a:p>
          <a:p>
            <a:pPr marL="0" marR="0" lvl="0" indent="0" algn="l" rtl="0">
              <a:lnSpc>
                <a:spcPct val="100000"/>
              </a:lnSpc>
              <a:spcBef>
                <a:spcPts val="500"/>
              </a:spcBef>
              <a:spcAft>
                <a:spcPts val="0"/>
              </a:spcAft>
              <a:buClr>
                <a:srgbClr val="000000"/>
              </a:buClr>
              <a:buSzPts val="1800"/>
              <a:buFont typeface="Arial"/>
              <a:buChar char="•"/>
            </a:pPr>
            <a:r>
              <a:rPr lang="en-US" sz="1800" b="0" i="0" u="none">
                <a:solidFill>
                  <a:srgbClr val="000000"/>
                </a:solidFill>
                <a:latin typeface="Verdana"/>
                <a:ea typeface="Verdana"/>
                <a:cs typeface="Verdana"/>
                <a:sym typeface="Verdana"/>
              </a:rPr>
              <a:t>Previous model versions</a:t>
            </a:r>
            <a:endParaRPr/>
          </a:p>
          <a:p>
            <a:pPr marL="0" marR="0" lvl="0" indent="0" algn="l" rtl="0">
              <a:lnSpc>
                <a:spcPct val="100000"/>
              </a:lnSpc>
              <a:spcBef>
                <a:spcPts val="500"/>
              </a:spcBef>
              <a:spcAft>
                <a:spcPts val="0"/>
              </a:spcAft>
              <a:buClr>
                <a:srgbClr val="000000"/>
              </a:buClr>
              <a:buSzPts val="1800"/>
              <a:buFont typeface="Arial"/>
              <a:buChar char="•"/>
            </a:pPr>
            <a:r>
              <a:rPr lang="en-US" sz="1800" b="0" i="0" u="none">
                <a:solidFill>
                  <a:srgbClr val="000000"/>
                </a:solidFill>
                <a:latin typeface="Verdana"/>
                <a:ea typeface="Verdana"/>
                <a:cs typeface="Verdana"/>
                <a:sym typeface="Verdana"/>
              </a:rPr>
              <a:t>Other LSMs you’re jealous of</a:t>
            </a:r>
            <a:endParaRPr/>
          </a:p>
          <a:p>
            <a:pPr marL="0" marR="0" lvl="0" indent="0" algn="l" rtl="0">
              <a:lnSpc>
                <a:spcPct val="100000"/>
              </a:lnSpc>
              <a:spcBef>
                <a:spcPts val="500"/>
              </a:spcBef>
              <a:spcAft>
                <a:spcPts val="0"/>
              </a:spcAft>
              <a:buClr>
                <a:srgbClr val="000000"/>
              </a:buClr>
              <a:buSzPts val="1800"/>
              <a:buFont typeface="Arial"/>
              <a:buChar char="•"/>
            </a:pPr>
            <a:r>
              <a:rPr lang="en-US" sz="1800" b="0" i="0" u="none">
                <a:solidFill>
                  <a:srgbClr val="000000"/>
                </a:solidFill>
                <a:latin typeface="Verdana"/>
                <a:ea typeface="Verdana"/>
                <a:cs typeface="Verdana"/>
                <a:sym typeface="Verdana"/>
              </a:rPr>
              <a:t>Empirical benchmarks as before (but are now created and submitted manually)</a:t>
            </a:r>
            <a:endParaRPr/>
          </a:p>
        </p:txBody>
      </p:sp>
      <p:pic>
        <p:nvPicPr>
          <p:cNvPr id="229" name="Shape 229" descr="upload model output.JPG"/>
          <p:cNvPicPr preferRelativeResize="0"/>
          <p:nvPr/>
        </p:nvPicPr>
        <p:blipFill rotWithShape="1">
          <a:blip r:embed="rId4">
            <a:alphaModFix/>
          </a:blip>
          <a:srcRect/>
          <a:stretch/>
        </p:blipFill>
        <p:spPr>
          <a:xfrm>
            <a:off x="5105400" y="838200"/>
            <a:ext cx="3932237" cy="5194300"/>
          </a:xfrm>
          <a:prstGeom prst="rect">
            <a:avLst/>
          </a:prstGeom>
          <a:noFill/>
          <a:ln>
            <a:noFill/>
          </a:ln>
        </p:spPr>
      </p:pic>
      <p:sp>
        <p:nvSpPr>
          <p:cNvPr id="230" name="Shape 230"/>
          <p:cNvSpPr/>
          <p:nvPr/>
        </p:nvSpPr>
        <p:spPr>
          <a:xfrm>
            <a:off x="4876800" y="4267200"/>
            <a:ext cx="4191000" cy="1447800"/>
          </a:xfrm>
          <a:prstGeom prst="ellipse">
            <a:avLst/>
          </a:prstGeom>
          <a:noFill/>
          <a:ln w="50800" cap="flat" cmpd="sng">
            <a:solidFill>
              <a:schemeClr val="accent2"/>
            </a:solidFill>
            <a:prstDash val="solid"/>
            <a:miter lim="800000"/>
            <a:headEnd type="none" w="med" len="med"/>
            <a:tailEnd type="none" w="med" len="med"/>
          </a:ln>
          <a:effectLst>
            <a:outerShdw blurRad="63500" dist="23000" dir="5400000">
              <a:srgbClr val="808080">
                <a:alpha val="3490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chemeClr val="lt1"/>
              </a:solidFill>
              <a:latin typeface="Arial"/>
              <a:ea typeface="Arial"/>
              <a:cs typeface="Arial"/>
              <a:sym typeface="Arial"/>
            </a:endParaRPr>
          </a:p>
        </p:txBody>
      </p:sp>
      <p:sp>
        <p:nvSpPr>
          <p:cNvPr id="231" name="Shape 231"/>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17</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17</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Shape 238"/>
          <p:cNvSpPr txBox="1"/>
          <p:nvPr/>
        </p:nvSpPr>
        <p:spPr>
          <a:xfrm>
            <a:off x="228600" y="914400"/>
            <a:ext cx="8686800" cy="1784350"/>
          </a:xfrm>
          <a:prstGeom prst="rect">
            <a:avLst/>
          </a:prstGeom>
          <a:noFill/>
          <a:ln>
            <a:noFill/>
          </a:ln>
        </p:spPr>
        <p:txBody>
          <a:bodyPr spcFirstLastPara="1" wrap="square" lIns="90000" tIns="45000" rIns="90000" bIns="45000" anchor="t" anchorCtr="0">
            <a:noAutofit/>
          </a:bodyPr>
          <a:lstStyle/>
          <a:p>
            <a:pPr marL="457200" marR="0" lvl="0" indent="-355600" algn="l" rtl="0">
              <a:lnSpc>
                <a:spcPct val="100000"/>
              </a:lnSpc>
              <a:spcBef>
                <a:spcPts val="0"/>
              </a:spcBef>
              <a:spcAft>
                <a:spcPts val="0"/>
              </a:spcAft>
              <a:buSzPts val="2000"/>
              <a:buFont typeface="Verdana"/>
              <a:buChar char="●"/>
            </a:pPr>
            <a:r>
              <a:rPr lang="en-US" sz="2000" b="0" i="0" u="none">
                <a:solidFill>
                  <a:srgbClr val="000000"/>
                </a:solidFill>
                <a:latin typeface="Verdana"/>
                <a:ea typeface="Verdana"/>
                <a:cs typeface="Verdana"/>
                <a:sym typeface="Verdana"/>
              </a:rPr>
              <a:t>System is up, functioning, but still needs thorough testing</a:t>
            </a:r>
            <a:r>
              <a:rPr lang="en-US" sz="2000">
                <a:latin typeface="Verdana"/>
                <a:ea typeface="Verdana"/>
                <a:cs typeface="Verdana"/>
                <a:sym typeface="Verdana"/>
              </a:rPr>
              <a:t>.</a:t>
            </a:r>
            <a:endParaRPr sz="2000">
              <a:latin typeface="Verdana"/>
              <a:ea typeface="Verdana"/>
              <a:cs typeface="Verdana"/>
              <a:sym typeface="Verdana"/>
            </a:endParaRPr>
          </a:p>
          <a:p>
            <a:pPr marL="457200" marR="0" lvl="0" indent="-355600" algn="l" rtl="0">
              <a:lnSpc>
                <a:spcPct val="100000"/>
              </a:lnSpc>
              <a:spcBef>
                <a:spcPts val="1000"/>
              </a:spcBef>
              <a:spcAft>
                <a:spcPts val="0"/>
              </a:spcAft>
              <a:buSzPts val="2000"/>
              <a:buFont typeface="Verdana"/>
              <a:buChar char="●"/>
            </a:pPr>
            <a:r>
              <a:rPr lang="en-US" sz="2000">
                <a:latin typeface="Verdana"/>
                <a:ea typeface="Verdana"/>
                <a:cs typeface="Verdana"/>
                <a:sym typeface="Verdana"/>
              </a:rPr>
              <a:t>Partial funding secured for 2018</a:t>
            </a:r>
            <a:endParaRPr sz="2000">
              <a:latin typeface="Verdana"/>
              <a:ea typeface="Verdana"/>
              <a:cs typeface="Verdana"/>
              <a:sym typeface="Verdana"/>
            </a:endParaRPr>
          </a:p>
          <a:p>
            <a:pPr marL="457200" marR="0" lvl="0" indent="-355600" algn="l" rtl="0">
              <a:lnSpc>
                <a:spcPct val="100000"/>
              </a:lnSpc>
              <a:spcBef>
                <a:spcPts val="1000"/>
              </a:spcBef>
              <a:spcAft>
                <a:spcPts val="0"/>
              </a:spcAft>
              <a:buSzPts val="2000"/>
              <a:buFont typeface="Verdana"/>
              <a:buChar char="●"/>
            </a:pPr>
            <a:r>
              <a:rPr lang="en-US" sz="2000">
                <a:latin typeface="Verdana"/>
                <a:ea typeface="Verdana"/>
                <a:cs typeface="Verdana"/>
                <a:sym typeface="Verdana"/>
              </a:rPr>
              <a:t>PLUMBER2 will be its initiation - planning meeting in May 2018</a:t>
            </a:r>
            <a:endParaRPr/>
          </a:p>
          <a:p>
            <a:pPr marL="457200" marR="0" lvl="0" indent="-355600" algn="l" rtl="0">
              <a:lnSpc>
                <a:spcPct val="100000"/>
              </a:lnSpc>
              <a:spcBef>
                <a:spcPts val="1000"/>
              </a:spcBef>
              <a:spcAft>
                <a:spcPts val="1000"/>
              </a:spcAft>
              <a:buSzPts val="2000"/>
              <a:buFont typeface="Verdana"/>
              <a:buChar char="●"/>
            </a:pPr>
            <a:r>
              <a:rPr lang="en-US" sz="2000" b="0" i="0" u="none" strike="noStrike" cap="none">
                <a:solidFill>
                  <a:srgbClr val="000000"/>
                </a:solidFill>
                <a:latin typeface="Verdana"/>
                <a:ea typeface="Verdana"/>
                <a:cs typeface="Verdana"/>
                <a:sym typeface="Verdana"/>
              </a:rPr>
              <a:t>All source code is public on </a:t>
            </a:r>
            <a:r>
              <a:rPr lang="en-US" sz="2000">
                <a:latin typeface="Verdana"/>
                <a:ea typeface="Verdana"/>
                <a:cs typeface="Verdana"/>
                <a:sym typeface="Verdana"/>
              </a:rPr>
              <a:t>BitBucket</a:t>
            </a:r>
            <a:endParaRPr sz="2000"/>
          </a:p>
        </p:txBody>
      </p:sp>
      <p:sp>
        <p:nvSpPr>
          <p:cNvPr id="239" name="Shape 239"/>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400" b="1" i="1" u="none">
                <a:solidFill>
                  <a:srgbClr val="000000"/>
                </a:solidFill>
                <a:latin typeface="Verdana"/>
                <a:ea typeface="Verdana"/>
                <a:cs typeface="Verdana"/>
                <a:sym typeface="Verdana"/>
              </a:rPr>
              <a:t>PALS: Outline of Future Work </a:t>
            </a:r>
            <a:r>
              <a:rPr lang="en-US" sz="2400" b="1" u="none">
                <a:solidFill>
                  <a:srgbClr val="000000"/>
                </a:solidFill>
                <a:latin typeface="Verdana"/>
                <a:ea typeface="Verdana"/>
                <a:cs typeface="Verdana"/>
                <a:sym typeface="Verdana"/>
              </a:rPr>
              <a:t>[</a:t>
            </a:r>
            <a:r>
              <a:rPr lang="en-US" sz="2400" b="1">
                <a:latin typeface="Verdana"/>
                <a:ea typeface="Verdana"/>
                <a:cs typeface="Verdana"/>
                <a:sym typeface="Verdana"/>
              </a:rPr>
              <a:t>U</a:t>
            </a:r>
            <a:r>
              <a:rPr lang="en-US" sz="2400" b="1" u="none">
                <a:solidFill>
                  <a:srgbClr val="000000"/>
                </a:solidFill>
                <a:latin typeface="Verdana"/>
                <a:ea typeface="Verdana"/>
                <a:cs typeface="Verdana"/>
                <a:sym typeface="Verdana"/>
              </a:rPr>
              <a:t>pdate]</a:t>
            </a:r>
            <a:endParaRPr/>
          </a:p>
        </p:txBody>
      </p:sp>
      <p:pic>
        <p:nvPicPr>
          <p:cNvPr id="240" name="Shape 240" descr="GlobalET.png"/>
          <p:cNvPicPr preferRelativeResize="0"/>
          <p:nvPr/>
        </p:nvPicPr>
        <p:blipFill rotWithShape="1">
          <a:blip r:embed="rId3">
            <a:alphaModFix/>
          </a:blip>
          <a:srcRect/>
          <a:stretch/>
        </p:blipFill>
        <p:spPr>
          <a:xfrm>
            <a:off x="34925" y="2743200"/>
            <a:ext cx="4648199" cy="3114676"/>
          </a:xfrm>
          <a:prstGeom prst="rect">
            <a:avLst/>
          </a:prstGeom>
          <a:noFill/>
          <a:ln>
            <a:noFill/>
          </a:ln>
        </p:spPr>
      </p:pic>
      <p:pic>
        <p:nvPicPr>
          <p:cNvPr id="241" name="Shape 241" descr="f068ad88-22d9-46cf-9ccc-2f598df401cb.png"/>
          <p:cNvPicPr preferRelativeResize="0"/>
          <p:nvPr/>
        </p:nvPicPr>
        <p:blipFill rotWithShape="1">
          <a:blip r:embed="rId4">
            <a:alphaModFix/>
          </a:blip>
          <a:srcRect/>
          <a:stretch/>
        </p:blipFill>
        <p:spPr>
          <a:xfrm>
            <a:off x="4568825" y="2692400"/>
            <a:ext cx="4571999" cy="3325812"/>
          </a:xfrm>
          <a:prstGeom prst="rect">
            <a:avLst/>
          </a:prstGeom>
          <a:noFill/>
          <a:ln>
            <a:noFill/>
          </a:ln>
        </p:spPr>
      </p:pic>
      <p:sp>
        <p:nvSpPr>
          <p:cNvPr id="242" name="Shape 242"/>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18</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18</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Shape 249"/>
          <p:cNvSpPr txBox="1"/>
          <p:nvPr/>
        </p:nvSpPr>
        <p:spPr>
          <a:xfrm>
            <a:off x="228600" y="914400"/>
            <a:ext cx="8813400" cy="1784400"/>
          </a:xfrm>
          <a:prstGeom prst="rect">
            <a:avLst/>
          </a:prstGeom>
          <a:noFill/>
          <a:ln>
            <a:noFill/>
          </a:ln>
        </p:spPr>
        <p:txBody>
          <a:bodyPr spcFirstLastPara="1" wrap="square" lIns="90000" tIns="45000" rIns="90000" bIns="45000" anchor="t" anchorCtr="0">
            <a:noAutofit/>
          </a:bodyPr>
          <a:lstStyle/>
          <a:p>
            <a:pPr marL="457200" marR="0" lvl="0" indent="-355600" algn="l" rtl="0">
              <a:lnSpc>
                <a:spcPct val="100000"/>
              </a:lnSpc>
              <a:spcBef>
                <a:spcPts val="0"/>
              </a:spcBef>
              <a:spcAft>
                <a:spcPts val="0"/>
              </a:spcAft>
              <a:buSzPts val="2000"/>
              <a:buFont typeface="Verdana"/>
              <a:buChar char="●"/>
            </a:pPr>
            <a:r>
              <a:rPr lang="en-US" sz="2000">
                <a:latin typeface="Verdana"/>
                <a:ea typeface="Verdana"/>
                <a:cs typeface="Verdana"/>
                <a:sym typeface="Verdana"/>
              </a:rPr>
              <a:t>Integration of ILAMB into PALS is well advanced (Figure below)</a:t>
            </a:r>
            <a:endParaRPr sz="2000">
              <a:latin typeface="Verdana"/>
              <a:ea typeface="Verdana"/>
              <a:cs typeface="Verdana"/>
              <a:sym typeface="Verdana"/>
            </a:endParaRPr>
          </a:p>
          <a:p>
            <a:pPr marL="457200" lvl="0" indent="-355600" rtl="0">
              <a:spcBef>
                <a:spcPts val="1000"/>
              </a:spcBef>
              <a:spcAft>
                <a:spcPts val="0"/>
              </a:spcAft>
              <a:buClr>
                <a:schemeClr val="dk1"/>
              </a:buClr>
              <a:buSzPts val="2000"/>
              <a:buFont typeface="Verdana"/>
              <a:buChar char="●"/>
            </a:pPr>
            <a:r>
              <a:rPr lang="en-US" sz="2000">
                <a:solidFill>
                  <a:schemeClr val="dk1"/>
                </a:solidFill>
                <a:latin typeface="Verdana"/>
                <a:ea typeface="Verdana"/>
                <a:cs typeface="Verdana"/>
                <a:sym typeface="Verdana"/>
              </a:rPr>
              <a:t>Developing distributed architecture that will allow analysis to be co-located with big model outputs (no need to upload them)</a:t>
            </a:r>
            <a:endParaRPr sz="2000">
              <a:solidFill>
                <a:schemeClr val="dk1"/>
              </a:solidFill>
              <a:latin typeface="Verdana"/>
              <a:ea typeface="Verdana"/>
              <a:cs typeface="Verdana"/>
              <a:sym typeface="Verdana"/>
            </a:endParaRPr>
          </a:p>
          <a:p>
            <a:pPr marL="457200" lvl="0" indent="-355600" rtl="0">
              <a:spcBef>
                <a:spcPts val="1000"/>
              </a:spcBef>
              <a:spcAft>
                <a:spcPts val="1000"/>
              </a:spcAft>
              <a:buClr>
                <a:schemeClr val="dk1"/>
              </a:buClr>
              <a:buSzPts val="2000"/>
              <a:buFont typeface="Verdana"/>
              <a:buChar char="●"/>
            </a:pPr>
            <a:r>
              <a:rPr lang="en-US" sz="2000">
                <a:solidFill>
                  <a:schemeClr val="dk1"/>
                </a:solidFill>
                <a:latin typeface="Verdana"/>
                <a:ea typeface="Verdana"/>
                <a:cs typeface="Verdana"/>
                <a:sym typeface="Verdana"/>
              </a:rPr>
              <a:t>Attempt to be increasingly strict about enforcement of provenance and ancillary data collection</a:t>
            </a:r>
            <a:endParaRPr sz="2000">
              <a:solidFill>
                <a:schemeClr val="dk1"/>
              </a:solidFill>
              <a:latin typeface="Verdana"/>
              <a:ea typeface="Verdana"/>
              <a:cs typeface="Verdana"/>
              <a:sym typeface="Verdana"/>
            </a:endParaRPr>
          </a:p>
        </p:txBody>
      </p:sp>
      <p:sp>
        <p:nvSpPr>
          <p:cNvPr id="250" name="Shape 250"/>
          <p:cNvSpPr txBox="1"/>
          <p:nvPr/>
        </p:nvSpPr>
        <p:spPr>
          <a:xfrm>
            <a:off x="228600" y="136525"/>
            <a:ext cx="8686800" cy="5175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400" b="1" i="1" u="none">
                <a:solidFill>
                  <a:srgbClr val="000000"/>
                </a:solidFill>
                <a:latin typeface="Verdana"/>
                <a:ea typeface="Verdana"/>
                <a:cs typeface="Verdana"/>
                <a:sym typeface="Verdana"/>
              </a:rPr>
              <a:t>PALS: Outline of Future Work </a:t>
            </a:r>
            <a:r>
              <a:rPr lang="en-US" sz="2400" b="1" u="none">
                <a:solidFill>
                  <a:srgbClr val="000000"/>
                </a:solidFill>
                <a:latin typeface="Verdana"/>
                <a:ea typeface="Verdana"/>
                <a:cs typeface="Verdana"/>
                <a:sym typeface="Verdana"/>
              </a:rPr>
              <a:t>[</a:t>
            </a:r>
            <a:r>
              <a:rPr lang="en-US" sz="2400" b="1">
                <a:latin typeface="Verdana"/>
                <a:ea typeface="Verdana"/>
                <a:cs typeface="Verdana"/>
                <a:sym typeface="Verdana"/>
              </a:rPr>
              <a:t>U</a:t>
            </a:r>
            <a:r>
              <a:rPr lang="en-US" sz="2400" b="1" u="none">
                <a:solidFill>
                  <a:srgbClr val="000000"/>
                </a:solidFill>
                <a:latin typeface="Verdana"/>
                <a:ea typeface="Verdana"/>
                <a:cs typeface="Verdana"/>
                <a:sym typeface="Verdana"/>
              </a:rPr>
              <a:t>pdate]</a:t>
            </a:r>
            <a:endParaRPr/>
          </a:p>
        </p:txBody>
      </p:sp>
      <p:sp>
        <p:nvSpPr>
          <p:cNvPr id="251" name="Shape 251"/>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19</a:t>
            </a:fld>
            <a:endParaRPr/>
          </a:p>
        </p:txBody>
      </p:sp>
      <p:pic>
        <p:nvPicPr>
          <p:cNvPr id="252" name="Shape 252"/>
          <p:cNvPicPr preferRelativeResize="0"/>
          <p:nvPr/>
        </p:nvPicPr>
        <p:blipFill>
          <a:blip r:embed="rId3">
            <a:alphaModFix/>
          </a:blip>
          <a:stretch>
            <a:fillRect/>
          </a:stretch>
        </p:blipFill>
        <p:spPr>
          <a:xfrm>
            <a:off x="444300" y="2812900"/>
            <a:ext cx="8381997" cy="3181181"/>
          </a:xfrm>
          <a:prstGeom prst="rect">
            <a:avLst/>
          </a:prstGeom>
          <a:noFill/>
          <a:ln>
            <a:noFill/>
          </a:ln>
        </p:spPr>
      </p:pic>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19</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blip>
          <a:stretch>
            <a:fillRect/>
          </a:stretch>
        </a:blipFill>
        <a:effectLst/>
      </p:bgPr>
    </p:bg>
    <p:spTree>
      <p:nvGrpSpPr>
        <p:cNvPr id="1" name="Shape 61"/>
        <p:cNvGrpSpPr/>
        <p:nvPr/>
      </p:nvGrpSpPr>
      <p:grpSpPr>
        <a:xfrm>
          <a:off x="0" y="0"/>
          <a:ext cx="0" cy="0"/>
          <a:chOff x="0" y="0"/>
          <a:chExt cx="0" cy="0"/>
        </a:xfrm>
      </p:grpSpPr>
      <p:pic>
        <p:nvPicPr>
          <p:cNvPr id="62" name="Shape 62"/>
          <p:cNvPicPr preferRelativeResize="0"/>
          <p:nvPr/>
        </p:nvPicPr>
        <p:blipFill rotWithShape="1">
          <a:blip r:embed="rId4">
            <a:alphaModFix amt="70000"/>
          </a:blip>
          <a:srcRect l="19193" b="13286"/>
          <a:stretch/>
        </p:blipFill>
        <p:spPr>
          <a:xfrm>
            <a:off x="3175" y="731837"/>
            <a:ext cx="9140825" cy="5287962"/>
          </a:xfrm>
          <a:prstGeom prst="rect">
            <a:avLst/>
          </a:prstGeom>
          <a:noFill/>
          <a:ln>
            <a:noFill/>
          </a:ln>
        </p:spPr>
      </p:pic>
      <p:sp>
        <p:nvSpPr>
          <p:cNvPr id="66" name="Shape 66"/>
          <p:cNvSpPr txBox="1"/>
          <p:nvPr/>
        </p:nvSpPr>
        <p:spPr>
          <a:xfrm>
            <a:off x="185737" y="152400"/>
            <a:ext cx="8772525" cy="400050"/>
          </a:xfrm>
          <a:prstGeom prst="rect">
            <a:avLst/>
          </a:prstGeom>
          <a:noFill/>
          <a:ln>
            <a:noFill/>
          </a:ln>
        </p:spPr>
        <p:txBody>
          <a:bodyPr spcFirstLastPara="1" wrap="square" lIns="91425" tIns="45700" rIns="91425" bIns="45700" anchor="t" anchorCtr="0">
            <a:noAutofit/>
          </a:bodyPr>
          <a:lstStyle/>
          <a:p>
            <a:pPr lvl="0" algn="ctr">
              <a:buClr>
                <a:schemeClr val="lt1"/>
              </a:buClr>
              <a:buSzPts val="2400"/>
            </a:pPr>
            <a:r>
              <a:rPr lang="en-US" sz="2400" b="1" i="1" dirty="0">
                <a:solidFill>
                  <a:schemeClr val="tx1"/>
                </a:solidFill>
                <a:latin typeface="Verdana"/>
                <a:ea typeface="Verdana"/>
                <a:cs typeface="Verdana"/>
                <a:sym typeface="Verdana"/>
              </a:rPr>
              <a:t>Global Land/Atmosphere System Study (GLASS)</a:t>
            </a:r>
            <a:endParaRPr lang="en-US" sz="2400" dirty="0">
              <a:solidFill>
                <a:schemeClr val="tx1"/>
              </a:solidFill>
            </a:endParaRPr>
          </a:p>
        </p:txBody>
      </p:sp>
      <p:sp>
        <p:nvSpPr>
          <p:cNvPr id="67" name="Shape 67"/>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2</a:t>
            </a:fld>
            <a:endParaRPr/>
          </a:p>
        </p:txBody>
      </p:sp>
      <p:sp>
        <p:nvSpPr>
          <p:cNvPr id="63" name="Shape 63"/>
          <p:cNvSpPr txBox="1"/>
          <p:nvPr/>
        </p:nvSpPr>
        <p:spPr>
          <a:xfrm>
            <a:off x="-181430" y="2576511"/>
            <a:ext cx="2394406" cy="369291"/>
          </a:xfrm>
          <a:prstGeom prst="rect">
            <a:avLst/>
          </a:prstGeom>
          <a:noFill/>
          <a:ln>
            <a:noFill/>
          </a:ln>
        </p:spPr>
        <p:txBody>
          <a:bodyPr spcFirstLastPara="1" wrap="square" lIns="91425" tIns="45700" rIns="91425" bIns="45700" anchor="t" anchorCtr="0">
            <a:spAutoFit/>
          </a:bodyPr>
          <a:lstStyle/>
          <a:p>
            <a:pPr marL="342900" marR="0" lvl="0" indent="-312737" algn="ctr" rtl="0">
              <a:lnSpc>
                <a:spcPct val="100000"/>
              </a:lnSpc>
              <a:spcBef>
                <a:spcPts val="0"/>
              </a:spcBef>
              <a:spcAft>
                <a:spcPts val="0"/>
              </a:spcAft>
              <a:buClr>
                <a:srgbClr val="0000FF"/>
              </a:buClr>
              <a:buSzPts val="2000"/>
              <a:buFont typeface="Verdana"/>
              <a:buNone/>
            </a:pPr>
            <a:r>
              <a:rPr lang="en-US" sz="1800" b="1" i="1" u="none" dirty="0" smtClean="0">
                <a:solidFill>
                  <a:srgbClr val="0000FF"/>
                </a:solidFill>
                <a:latin typeface="Verdana"/>
                <a:ea typeface="Verdana"/>
                <a:cs typeface="Verdana"/>
                <a:sym typeface="Verdana"/>
              </a:rPr>
              <a:t>Paul </a:t>
            </a:r>
            <a:r>
              <a:rPr lang="en-US" sz="1800" b="1" i="1" u="none" dirty="0" err="1" smtClean="0">
                <a:solidFill>
                  <a:srgbClr val="0000FF"/>
                </a:solidFill>
                <a:latin typeface="Verdana"/>
                <a:ea typeface="Verdana"/>
                <a:cs typeface="Verdana"/>
                <a:sym typeface="Verdana"/>
              </a:rPr>
              <a:t>Dirmeyer</a:t>
            </a:r>
            <a:endParaRPr lang="en-US" sz="1800" b="1" i="1" u="none" dirty="0" smtClean="0">
              <a:solidFill>
                <a:srgbClr val="0000FF"/>
              </a:solidFill>
              <a:latin typeface="Verdana"/>
              <a:ea typeface="Verdana"/>
              <a:cs typeface="Verdana"/>
              <a:sym typeface="Verdana"/>
            </a:endParaRPr>
          </a:p>
        </p:txBody>
      </p:sp>
      <p:pic>
        <p:nvPicPr>
          <p:cNvPr id="2" name="Picture 1" descr="Unknown-1.jpeg"/>
          <p:cNvPicPr>
            <a:picLocks noChangeAspect="1"/>
          </p:cNvPicPr>
          <p:nvPr/>
        </p:nvPicPr>
        <p:blipFill rotWithShape="1">
          <a:blip r:embed="rId5">
            <a:extLst>
              <a:ext uri="{28A0092B-C50C-407E-A947-70E740481C1C}">
                <a14:useLocalDpi xmlns:a14="http://schemas.microsoft.com/office/drawing/2010/main" val="0"/>
              </a:ext>
            </a:extLst>
          </a:blip>
          <a:srcRect t="4577" b="20121"/>
          <a:stretch/>
        </p:blipFill>
        <p:spPr>
          <a:xfrm>
            <a:off x="185737" y="791332"/>
            <a:ext cx="1545466" cy="1828800"/>
          </a:xfrm>
          <a:prstGeom prst="rect">
            <a:avLst/>
          </a:prstGeom>
        </p:spPr>
      </p:pic>
      <p:sp>
        <p:nvSpPr>
          <p:cNvPr id="9" name="Shape 63"/>
          <p:cNvSpPr txBox="1"/>
          <p:nvPr/>
        </p:nvSpPr>
        <p:spPr>
          <a:xfrm>
            <a:off x="1491529" y="3075657"/>
            <a:ext cx="3737428" cy="461624"/>
          </a:xfrm>
          <a:prstGeom prst="rect">
            <a:avLst/>
          </a:prstGeom>
          <a:noFill/>
          <a:ln>
            <a:noFill/>
          </a:ln>
        </p:spPr>
        <p:txBody>
          <a:bodyPr spcFirstLastPara="1" wrap="square" lIns="91425" tIns="45700" rIns="91425" bIns="45700" anchor="t" anchorCtr="0">
            <a:spAutoFit/>
          </a:bodyPr>
          <a:lstStyle/>
          <a:p>
            <a:pPr marL="342900" marR="0" lvl="0" indent="-312737" algn="ctr" rtl="0">
              <a:lnSpc>
                <a:spcPct val="100000"/>
              </a:lnSpc>
              <a:spcBef>
                <a:spcPts val="0"/>
              </a:spcBef>
              <a:spcAft>
                <a:spcPts val="0"/>
              </a:spcAft>
              <a:buClr>
                <a:srgbClr val="0000FF"/>
              </a:buClr>
              <a:buSzPts val="2000"/>
              <a:buFont typeface="Verdana"/>
              <a:buNone/>
            </a:pPr>
            <a:r>
              <a:rPr lang="en-US" sz="2400" b="1" i="0" u="none" dirty="0" smtClean="0">
                <a:latin typeface="Verdana"/>
                <a:ea typeface="Verdana"/>
                <a:cs typeface="Verdana"/>
                <a:sym typeface="Verdana"/>
              </a:rPr>
              <a:t>OUR FOUNDERS!</a:t>
            </a:r>
            <a:endParaRPr sz="2400" dirty="0"/>
          </a:p>
        </p:txBody>
      </p:sp>
      <p:pic>
        <p:nvPicPr>
          <p:cNvPr id="3" name="Picture 2" descr="Unknown-2.jpeg"/>
          <p:cNvPicPr>
            <a:picLocks noChangeAspect="1"/>
          </p:cNvPicPr>
          <p:nvPr/>
        </p:nvPicPr>
        <p:blipFill rotWithShape="1">
          <a:blip r:embed="rId6">
            <a:extLst>
              <a:ext uri="{28A0092B-C50C-407E-A947-70E740481C1C}">
                <a14:useLocalDpi xmlns:a14="http://schemas.microsoft.com/office/drawing/2010/main" val="0"/>
              </a:ext>
            </a:extLst>
          </a:blip>
          <a:srcRect l="20675" t="4947" r="21034" b="13659"/>
          <a:stretch/>
        </p:blipFill>
        <p:spPr>
          <a:xfrm>
            <a:off x="1786919" y="791332"/>
            <a:ext cx="1545466" cy="1828800"/>
          </a:xfrm>
          <a:prstGeom prst="rect">
            <a:avLst/>
          </a:prstGeom>
        </p:spPr>
      </p:pic>
      <p:sp>
        <p:nvSpPr>
          <p:cNvPr id="11" name="Shape 63"/>
          <p:cNvSpPr txBox="1"/>
          <p:nvPr/>
        </p:nvSpPr>
        <p:spPr>
          <a:xfrm>
            <a:off x="1501695" y="2799543"/>
            <a:ext cx="2215244" cy="369292"/>
          </a:xfrm>
          <a:prstGeom prst="rect">
            <a:avLst/>
          </a:prstGeom>
          <a:noFill/>
          <a:ln>
            <a:noFill/>
          </a:ln>
        </p:spPr>
        <p:txBody>
          <a:bodyPr spcFirstLastPara="1" wrap="square" lIns="91425" tIns="45700" rIns="91425" bIns="45700" anchor="t" anchorCtr="0">
            <a:spAutoFit/>
          </a:bodyPr>
          <a:lstStyle/>
          <a:p>
            <a:pPr marL="342900" marR="0" lvl="0" indent="-312737" algn="ctr" rtl="0">
              <a:lnSpc>
                <a:spcPct val="100000"/>
              </a:lnSpc>
              <a:spcBef>
                <a:spcPts val="0"/>
              </a:spcBef>
              <a:spcAft>
                <a:spcPts val="0"/>
              </a:spcAft>
              <a:buClr>
                <a:srgbClr val="0000FF"/>
              </a:buClr>
              <a:buSzPts val="2000"/>
              <a:buFont typeface="Verdana"/>
              <a:buNone/>
            </a:pPr>
            <a:r>
              <a:rPr lang="en-US" sz="1800" b="1" i="1" u="none" dirty="0" smtClean="0">
                <a:solidFill>
                  <a:srgbClr val="0000FF"/>
                </a:solidFill>
                <a:latin typeface="Verdana"/>
                <a:ea typeface="Verdana"/>
                <a:cs typeface="Verdana"/>
                <a:sym typeface="Verdana"/>
              </a:rPr>
              <a:t>Jan </a:t>
            </a:r>
            <a:r>
              <a:rPr lang="en-US" sz="1800" b="1" i="1" u="none" dirty="0" err="1" smtClean="0">
                <a:solidFill>
                  <a:srgbClr val="0000FF"/>
                </a:solidFill>
                <a:latin typeface="Verdana"/>
                <a:ea typeface="Verdana"/>
                <a:cs typeface="Verdana"/>
                <a:sym typeface="Verdana"/>
              </a:rPr>
              <a:t>Polcher</a:t>
            </a:r>
            <a:endParaRPr lang="en-US" sz="1800" b="1" i="1" u="none" dirty="0" smtClean="0">
              <a:solidFill>
                <a:srgbClr val="0000FF"/>
              </a:solidFill>
              <a:latin typeface="Verdana"/>
              <a:ea typeface="Verdana"/>
              <a:cs typeface="Verdana"/>
              <a:sym typeface="Verdana"/>
            </a:endParaRPr>
          </a:p>
        </p:txBody>
      </p:sp>
      <p:sp>
        <p:nvSpPr>
          <p:cNvPr id="5" name="Rectangle 4"/>
          <p:cNvSpPr/>
          <p:nvPr/>
        </p:nvSpPr>
        <p:spPr>
          <a:xfrm>
            <a:off x="6958415" y="3075657"/>
            <a:ext cx="2018501" cy="461665"/>
          </a:xfrm>
          <a:prstGeom prst="rect">
            <a:avLst/>
          </a:prstGeom>
        </p:spPr>
        <p:txBody>
          <a:bodyPr wrap="none">
            <a:spAutoFit/>
          </a:bodyPr>
          <a:lstStyle/>
          <a:p>
            <a:pPr marL="342900" lvl="0" indent="-312737" algn="ctr">
              <a:buClr>
                <a:srgbClr val="0000FF"/>
              </a:buClr>
              <a:buSzPts val="2000"/>
            </a:pPr>
            <a:r>
              <a:rPr lang="en-US" sz="2400" b="1" dirty="0" smtClean="0">
                <a:latin typeface="Verdana"/>
                <a:ea typeface="Verdana"/>
                <a:cs typeface="Verdana"/>
                <a:sym typeface="Verdana"/>
              </a:rPr>
              <a:t>PILPS ERA</a:t>
            </a:r>
            <a:endParaRPr lang="en-US" sz="2400" dirty="0"/>
          </a:p>
        </p:txBody>
      </p:sp>
      <p:sp>
        <p:nvSpPr>
          <p:cNvPr id="15" name="Shape 63"/>
          <p:cNvSpPr txBox="1"/>
          <p:nvPr/>
        </p:nvSpPr>
        <p:spPr>
          <a:xfrm>
            <a:off x="2969373" y="2576511"/>
            <a:ext cx="2387600" cy="369294"/>
          </a:xfrm>
          <a:prstGeom prst="rect">
            <a:avLst/>
          </a:prstGeom>
          <a:noFill/>
          <a:ln>
            <a:noFill/>
          </a:ln>
        </p:spPr>
        <p:txBody>
          <a:bodyPr spcFirstLastPara="1" wrap="square" lIns="91425" tIns="45700" rIns="91425" bIns="45700" anchor="t" anchorCtr="0">
            <a:spAutoFit/>
          </a:bodyPr>
          <a:lstStyle/>
          <a:p>
            <a:pPr marL="342900" marR="0" lvl="0" indent="-312737" algn="ctr" rtl="0">
              <a:lnSpc>
                <a:spcPct val="100000"/>
              </a:lnSpc>
              <a:spcBef>
                <a:spcPts val="0"/>
              </a:spcBef>
              <a:spcAft>
                <a:spcPts val="0"/>
              </a:spcAft>
              <a:buClr>
                <a:srgbClr val="0000FF"/>
              </a:buClr>
              <a:buSzPts val="2000"/>
              <a:buFont typeface="Verdana"/>
              <a:buNone/>
            </a:pPr>
            <a:r>
              <a:rPr lang="en-US" sz="1800" b="1" i="1" u="none" dirty="0" smtClean="0">
                <a:solidFill>
                  <a:srgbClr val="0000FF"/>
                </a:solidFill>
                <a:latin typeface="Verdana"/>
                <a:ea typeface="Verdana"/>
                <a:cs typeface="Verdana"/>
                <a:sym typeface="Verdana"/>
              </a:rPr>
              <a:t>Andy Pitman</a:t>
            </a:r>
          </a:p>
        </p:txBody>
      </p:sp>
      <p:sp>
        <p:nvSpPr>
          <p:cNvPr id="16" name="Shape 63"/>
          <p:cNvSpPr txBox="1"/>
          <p:nvPr/>
        </p:nvSpPr>
        <p:spPr>
          <a:xfrm>
            <a:off x="6596065" y="2576511"/>
            <a:ext cx="2743200" cy="646290"/>
          </a:xfrm>
          <a:prstGeom prst="rect">
            <a:avLst/>
          </a:prstGeom>
          <a:noFill/>
          <a:ln>
            <a:noFill/>
          </a:ln>
        </p:spPr>
        <p:txBody>
          <a:bodyPr spcFirstLastPara="1" wrap="square" lIns="91425" tIns="45700" rIns="91425" bIns="45700" anchor="t" anchorCtr="0">
            <a:spAutoFit/>
          </a:bodyPr>
          <a:lstStyle/>
          <a:p>
            <a:pPr marL="342900" marR="0" lvl="0" indent="-312737" algn="ctr" rtl="0">
              <a:lnSpc>
                <a:spcPct val="100000"/>
              </a:lnSpc>
              <a:spcBef>
                <a:spcPts val="0"/>
              </a:spcBef>
              <a:spcAft>
                <a:spcPts val="0"/>
              </a:spcAft>
              <a:buClr>
                <a:srgbClr val="0000FF"/>
              </a:buClr>
              <a:buSzPts val="2000"/>
              <a:buFont typeface="Verdana"/>
              <a:buNone/>
            </a:pPr>
            <a:r>
              <a:rPr lang="en-US" sz="1800" b="1" i="1" u="none" dirty="0" smtClean="0">
                <a:solidFill>
                  <a:srgbClr val="0000FF"/>
                </a:solidFill>
                <a:latin typeface="Verdana"/>
                <a:ea typeface="Verdana"/>
                <a:cs typeface="Verdana"/>
                <a:sym typeface="Verdana"/>
              </a:rPr>
              <a:t>Ann Henderson-Sellers</a:t>
            </a:r>
          </a:p>
        </p:txBody>
      </p:sp>
      <p:pic>
        <p:nvPicPr>
          <p:cNvPr id="6" name="Picture 5" descr="Unknown-3.jpeg"/>
          <p:cNvPicPr>
            <a:picLocks noChangeAspect="1"/>
          </p:cNvPicPr>
          <p:nvPr/>
        </p:nvPicPr>
        <p:blipFill rotWithShape="1">
          <a:blip r:embed="rId7">
            <a:extLst>
              <a:ext uri="{28A0092B-C50C-407E-A947-70E740481C1C}">
                <a14:useLocalDpi xmlns:a14="http://schemas.microsoft.com/office/drawing/2010/main" val="0"/>
              </a:ext>
            </a:extLst>
          </a:blip>
          <a:srcRect l="13571" t="12020" r="13571" b="12020"/>
          <a:stretch/>
        </p:blipFill>
        <p:spPr>
          <a:xfrm>
            <a:off x="3388101" y="791332"/>
            <a:ext cx="1545466" cy="1828800"/>
          </a:xfrm>
          <a:prstGeom prst="rect">
            <a:avLst/>
          </a:prstGeom>
        </p:spPr>
      </p:pic>
      <p:pic>
        <p:nvPicPr>
          <p:cNvPr id="7" name="Picture 6" descr="Unknown-4.jpeg"/>
          <p:cNvPicPr>
            <a:picLocks noChangeAspect="1"/>
          </p:cNvPicPr>
          <p:nvPr/>
        </p:nvPicPr>
        <p:blipFill rotWithShape="1">
          <a:blip r:embed="rId8">
            <a:extLst>
              <a:ext uri="{28A0092B-C50C-407E-A947-70E740481C1C}">
                <a14:useLocalDpi xmlns:a14="http://schemas.microsoft.com/office/drawing/2010/main" val="0"/>
              </a:ext>
            </a:extLst>
          </a:blip>
          <a:srcRect b="13282"/>
          <a:stretch/>
        </p:blipFill>
        <p:spPr>
          <a:xfrm>
            <a:off x="7194932" y="791332"/>
            <a:ext cx="1545466" cy="1828800"/>
          </a:xfrm>
          <a:prstGeom prst="rect">
            <a:avLst/>
          </a:prstGeom>
        </p:spPr>
      </p:pic>
      <p:pic>
        <p:nvPicPr>
          <p:cNvPr id="4" name="Picture 3" descr="Unknown-6.jpeg"/>
          <p:cNvPicPr>
            <a:picLocks noChangeAspect="1"/>
          </p:cNvPicPr>
          <p:nvPr/>
        </p:nvPicPr>
        <p:blipFill rotWithShape="1">
          <a:blip r:embed="rId9">
            <a:extLst>
              <a:ext uri="{28A0092B-C50C-407E-A947-70E740481C1C}">
                <a14:useLocalDpi xmlns:a14="http://schemas.microsoft.com/office/drawing/2010/main" val="0"/>
              </a:ext>
            </a:extLst>
          </a:blip>
          <a:srcRect l="7390" r="11261"/>
          <a:stretch/>
        </p:blipFill>
        <p:spPr>
          <a:xfrm>
            <a:off x="4989283" y="791332"/>
            <a:ext cx="1487715" cy="1828800"/>
          </a:xfrm>
          <a:prstGeom prst="rect">
            <a:avLst/>
          </a:prstGeom>
        </p:spPr>
      </p:pic>
      <p:sp>
        <p:nvSpPr>
          <p:cNvPr id="17" name="Shape 63"/>
          <p:cNvSpPr txBox="1"/>
          <p:nvPr/>
        </p:nvSpPr>
        <p:spPr>
          <a:xfrm>
            <a:off x="4607381" y="2799543"/>
            <a:ext cx="2215244" cy="369292"/>
          </a:xfrm>
          <a:prstGeom prst="rect">
            <a:avLst/>
          </a:prstGeom>
          <a:noFill/>
          <a:ln>
            <a:noFill/>
          </a:ln>
        </p:spPr>
        <p:txBody>
          <a:bodyPr spcFirstLastPara="1" wrap="square" lIns="91425" tIns="45700" rIns="91425" bIns="45700" anchor="t" anchorCtr="0">
            <a:spAutoFit/>
          </a:bodyPr>
          <a:lstStyle/>
          <a:p>
            <a:pPr marL="342900" marR="0" lvl="0" indent="-312737" algn="ctr" rtl="0">
              <a:lnSpc>
                <a:spcPct val="100000"/>
              </a:lnSpc>
              <a:spcBef>
                <a:spcPts val="0"/>
              </a:spcBef>
              <a:spcAft>
                <a:spcPts val="0"/>
              </a:spcAft>
              <a:buClr>
                <a:srgbClr val="0000FF"/>
              </a:buClr>
              <a:buSzPts val="2000"/>
              <a:buFont typeface="Verdana"/>
              <a:buNone/>
            </a:pPr>
            <a:r>
              <a:rPr lang="en-US" sz="1800" b="1" i="1" u="none" dirty="0" err="1" smtClean="0">
                <a:solidFill>
                  <a:srgbClr val="0000FF"/>
                </a:solidFill>
                <a:latin typeface="Verdana"/>
                <a:ea typeface="Verdana"/>
                <a:cs typeface="Verdana"/>
                <a:sym typeface="Verdana"/>
              </a:rPr>
              <a:t>Taikan</a:t>
            </a:r>
            <a:r>
              <a:rPr lang="en-US" sz="1800" b="1" i="1" u="none" dirty="0" smtClean="0">
                <a:solidFill>
                  <a:srgbClr val="0000FF"/>
                </a:solidFill>
                <a:latin typeface="Verdana"/>
                <a:ea typeface="Verdana"/>
                <a:cs typeface="Verdana"/>
                <a:sym typeface="Verdana"/>
              </a:rPr>
              <a:t> Oki</a:t>
            </a:r>
          </a:p>
        </p:txBody>
      </p:sp>
      <p:sp>
        <p:nvSpPr>
          <p:cNvPr id="12" name="Slide Number Placeholder 1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2</a:t>
            </a:fld>
            <a:endParaRPr lang="uk-UA"/>
          </a:p>
        </p:txBody>
      </p:sp>
      <p:pic>
        <p:nvPicPr>
          <p:cNvPr id="13" name="Picture 12" descr="Gab_Abramowitz.jp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315200" y="3697323"/>
            <a:ext cx="1524000" cy="1358900"/>
          </a:xfrm>
          <a:prstGeom prst="rect">
            <a:avLst/>
          </a:prstGeom>
        </p:spPr>
      </p:pic>
      <p:pic>
        <p:nvPicPr>
          <p:cNvPr id="8" name="Picture 7" descr="Bart.van.den.Hurk.jpeg"/>
          <p:cNvPicPr>
            <a:picLocks noChangeAspect="1"/>
          </p:cNvPicPr>
          <p:nvPr/>
        </p:nvPicPr>
        <p:blipFill rotWithShape="1">
          <a:blip r:embed="rId11">
            <a:extLst>
              <a:ext uri="{28A0092B-C50C-407E-A947-70E740481C1C}">
                <a14:useLocalDpi xmlns:a14="http://schemas.microsoft.com/office/drawing/2010/main" val="0"/>
              </a:ext>
            </a:extLst>
          </a:blip>
          <a:srcRect l="34985" t="5107" r="13699" b="25015"/>
          <a:stretch/>
        </p:blipFill>
        <p:spPr>
          <a:xfrm>
            <a:off x="228600" y="3697323"/>
            <a:ext cx="1491488" cy="1358900"/>
          </a:xfrm>
          <a:prstGeom prst="rect">
            <a:avLst/>
          </a:prstGeom>
        </p:spPr>
      </p:pic>
      <p:pic>
        <p:nvPicPr>
          <p:cNvPr id="14" name="Picture 13" descr="Martin.Best.jpeg"/>
          <p:cNvPicPr>
            <a:picLocks noChangeAspect="1"/>
          </p:cNvPicPr>
          <p:nvPr/>
        </p:nvPicPr>
        <p:blipFill rotWithShape="1">
          <a:blip r:embed="rId12">
            <a:extLst>
              <a:ext uri="{28A0092B-C50C-407E-A947-70E740481C1C}">
                <a14:useLocalDpi xmlns:a14="http://schemas.microsoft.com/office/drawing/2010/main" val="0"/>
              </a:ext>
            </a:extLst>
          </a:blip>
          <a:srcRect l="20032" t="15042" r="22059" b="27199"/>
          <a:stretch/>
        </p:blipFill>
        <p:spPr>
          <a:xfrm>
            <a:off x="1749146" y="3697323"/>
            <a:ext cx="1362456" cy="1358900"/>
          </a:xfrm>
          <a:prstGeom prst="rect">
            <a:avLst/>
          </a:prstGeom>
        </p:spPr>
      </p:pic>
      <p:pic>
        <p:nvPicPr>
          <p:cNvPr id="18" name="Picture 17" descr="Joe_Santanello.jpg"/>
          <p:cNvPicPr>
            <a:picLocks noChangeAspect="1"/>
          </p:cNvPicPr>
          <p:nvPr/>
        </p:nvPicPr>
        <p:blipFill rotWithShape="1">
          <a:blip r:embed="rId13">
            <a:extLst>
              <a:ext uri="{28A0092B-C50C-407E-A947-70E740481C1C}">
                <a14:useLocalDpi xmlns:a14="http://schemas.microsoft.com/office/drawing/2010/main" val="0"/>
              </a:ext>
            </a:extLst>
          </a:blip>
          <a:srcRect b="11542"/>
          <a:stretch/>
        </p:blipFill>
        <p:spPr>
          <a:xfrm>
            <a:off x="3140660" y="3697323"/>
            <a:ext cx="1362456" cy="1365903"/>
          </a:xfrm>
          <a:prstGeom prst="rect">
            <a:avLst/>
          </a:prstGeom>
        </p:spPr>
      </p:pic>
      <p:pic>
        <p:nvPicPr>
          <p:cNvPr id="19" name="Picture 18" descr="Aaron_Boone.gif"/>
          <p:cNvPicPr>
            <a:picLocks noChangeAspect="1"/>
          </p:cNvPicPr>
          <p:nvPr/>
        </p:nvPicPr>
        <p:blipFill rotWithShape="1">
          <a:blip r:embed="rId14">
            <a:extLst>
              <a:ext uri="{28A0092B-C50C-407E-A947-70E740481C1C}">
                <a14:useLocalDpi xmlns:a14="http://schemas.microsoft.com/office/drawing/2010/main" val="0"/>
              </a:ext>
            </a:extLst>
          </a:blip>
          <a:srcRect b="17032"/>
          <a:stretch/>
        </p:blipFill>
        <p:spPr>
          <a:xfrm>
            <a:off x="4532174" y="3697323"/>
            <a:ext cx="1362456" cy="1365904"/>
          </a:xfrm>
          <a:prstGeom prst="rect">
            <a:avLst/>
          </a:prstGeom>
        </p:spPr>
      </p:pic>
      <p:pic>
        <p:nvPicPr>
          <p:cNvPr id="20" name="Picture 19" descr="MikeEk.jpg"/>
          <p:cNvPicPr>
            <a:picLocks noChangeAspect="1"/>
          </p:cNvPicPr>
          <p:nvPr/>
        </p:nvPicPr>
        <p:blipFill rotWithShape="1">
          <a:blip r:embed="rId15">
            <a:extLst>
              <a:ext uri="{28A0092B-C50C-407E-A947-70E740481C1C}">
                <a14:useLocalDpi xmlns:a14="http://schemas.microsoft.com/office/drawing/2010/main" val="0"/>
              </a:ext>
            </a:extLst>
          </a:blip>
          <a:srcRect b="5273"/>
          <a:stretch/>
        </p:blipFill>
        <p:spPr>
          <a:xfrm>
            <a:off x="5923688" y="3697323"/>
            <a:ext cx="1362456" cy="1365902"/>
          </a:xfrm>
          <a:prstGeom prst="rect">
            <a:avLst/>
          </a:prstGeom>
        </p:spPr>
      </p:pic>
      <p:sp>
        <p:nvSpPr>
          <p:cNvPr id="25" name="Shape 63"/>
          <p:cNvSpPr txBox="1"/>
          <p:nvPr/>
        </p:nvSpPr>
        <p:spPr>
          <a:xfrm>
            <a:off x="13394" y="5147065"/>
            <a:ext cx="2199582" cy="307736"/>
          </a:xfrm>
          <a:prstGeom prst="rect">
            <a:avLst/>
          </a:prstGeom>
          <a:noFill/>
          <a:ln>
            <a:noFill/>
          </a:ln>
        </p:spPr>
        <p:txBody>
          <a:bodyPr spcFirstLastPara="1" wrap="square" lIns="91425" tIns="45700" rIns="91425" bIns="45700" anchor="t" anchorCtr="0">
            <a:spAutoFit/>
          </a:bodyPr>
          <a:lstStyle/>
          <a:p>
            <a:pPr marL="342900" marR="0" lvl="0" indent="-312737" algn="ctr" rtl="0">
              <a:lnSpc>
                <a:spcPct val="100000"/>
              </a:lnSpc>
              <a:spcBef>
                <a:spcPts val="0"/>
              </a:spcBef>
              <a:spcAft>
                <a:spcPts val="0"/>
              </a:spcAft>
              <a:buClr>
                <a:srgbClr val="0000FF"/>
              </a:buClr>
              <a:buSzPts val="2000"/>
              <a:buFont typeface="Verdana"/>
              <a:buNone/>
            </a:pPr>
            <a:r>
              <a:rPr lang="en-US" b="1" i="1" u="none" dirty="0" smtClean="0">
                <a:solidFill>
                  <a:srgbClr val="0000FF"/>
                </a:solidFill>
                <a:latin typeface="Verdana"/>
                <a:ea typeface="Verdana"/>
                <a:cs typeface="Verdana"/>
                <a:sym typeface="Verdana"/>
              </a:rPr>
              <a:t>Bart van den </a:t>
            </a:r>
            <a:r>
              <a:rPr lang="en-US" b="1" i="1" u="none" dirty="0" err="1" smtClean="0">
                <a:solidFill>
                  <a:srgbClr val="0000FF"/>
                </a:solidFill>
                <a:latin typeface="Verdana"/>
                <a:ea typeface="Verdana"/>
                <a:cs typeface="Verdana"/>
                <a:sym typeface="Verdana"/>
              </a:rPr>
              <a:t>Hurk</a:t>
            </a:r>
            <a:endParaRPr lang="en-US" b="1" i="1" u="none" dirty="0" smtClean="0">
              <a:solidFill>
                <a:srgbClr val="0000FF"/>
              </a:solidFill>
              <a:latin typeface="Verdana"/>
              <a:ea typeface="Verdana"/>
              <a:cs typeface="Verdana"/>
              <a:sym typeface="Verdana"/>
            </a:endParaRPr>
          </a:p>
        </p:txBody>
      </p:sp>
      <p:sp>
        <p:nvSpPr>
          <p:cNvPr id="26" name="Shape 63"/>
          <p:cNvSpPr txBox="1"/>
          <p:nvPr/>
        </p:nvSpPr>
        <p:spPr>
          <a:xfrm>
            <a:off x="1621850" y="5363007"/>
            <a:ext cx="1630213" cy="307736"/>
          </a:xfrm>
          <a:prstGeom prst="rect">
            <a:avLst/>
          </a:prstGeom>
          <a:noFill/>
          <a:ln>
            <a:noFill/>
          </a:ln>
        </p:spPr>
        <p:txBody>
          <a:bodyPr spcFirstLastPara="1" wrap="square" lIns="91425" tIns="45700" rIns="91425" bIns="45700" anchor="t" anchorCtr="0">
            <a:spAutoFit/>
          </a:bodyPr>
          <a:lstStyle/>
          <a:p>
            <a:pPr marL="342900" marR="0" lvl="0" indent="-312737" algn="ctr" rtl="0">
              <a:lnSpc>
                <a:spcPct val="100000"/>
              </a:lnSpc>
              <a:spcBef>
                <a:spcPts val="0"/>
              </a:spcBef>
              <a:spcAft>
                <a:spcPts val="0"/>
              </a:spcAft>
              <a:buClr>
                <a:srgbClr val="0000FF"/>
              </a:buClr>
              <a:buSzPts val="2000"/>
              <a:buFont typeface="Verdana"/>
              <a:buNone/>
            </a:pPr>
            <a:r>
              <a:rPr lang="en-US" b="1" i="1" u="none" dirty="0" smtClean="0">
                <a:solidFill>
                  <a:srgbClr val="0000FF"/>
                </a:solidFill>
                <a:latin typeface="Verdana"/>
                <a:ea typeface="Verdana"/>
                <a:cs typeface="Verdana"/>
                <a:sym typeface="Verdana"/>
              </a:rPr>
              <a:t>Martin Best</a:t>
            </a:r>
            <a:endParaRPr lang="en-US" b="1" i="1" u="none" dirty="0" smtClean="0">
              <a:solidFill>
                <a:srgbClr val="0000FF"/>
              </a:solidFill>
              <a:latin typeface="Verdana"/>
              <a:ea typeface="Verdana"/>
              <a:cs typeface="Verdana"/>
              <a:sym typeface="Verdana"/>
            </a:endParaRPr>
          </a:p>
        </p:txBody>
      </p:sp>
      <p:sp>
        <p:nvSpPr>
          <p:cNvPr id="27" name="Shape 63"/>
          <p:cNvSpPr txBox="1"/>
          <p:nvPr/>
        </p:nvSpPr>
        <p:spPr>
          <a:xfrm>
            <a:off x="2680843" y="5147065"/>
            <a:ext cx="2213604" cy="307736"/>
          </a:xfrm>
          <a:prstGeom prst="rect">
            <a:avLst/>
          </a:prstGeom>
          <a:noFill/>
          <a:ln>
            <a:noFill/>
          </a:ln>
        </p:spPr>
        <p:txBody>
          <a:bodyPr spcFirstLastPara="1" wrap="square" lIns="91425" tIns="45700" rIns="91425" bIns="45700" anchor="t" anchorCtr="0">
            <a:spAutoFit/>
          </a:bodyPr>
          <a:lstStyle/>
          <a:p>
            <a:pPr marL="342900" marR="0" lvl="0" indent="-312737" algn="ctr" rtl="0">
              <a:lnSpc>
                <a:spcPct val="100000"/>
              </a:lnSpc>
              <a:spcBef>
                <a:spcPts val="0"/>
              </a:spcBef>
              <a:spcAft>
                <a:spcPts val="0"/>
              </a:spcAft>
              <a:buClr>
                <a:srgbClr val="0000FF"/>
              </a:buClr>
              <a:buSzPts val="2000"/>
              <a:buFont typeface="Verdana"/>
              <a:buNone/>
            </a:pPr>
            <a:r>
              <a:rPr lang="en-US" b="1" i="1" u="none" dirty="0" smtClean="0">
                <a:solidFill>
                  <a:srgbClr val="0000FF"/>
                </a:solidFill>
                <a:latin typeface="Verdana"/>
                <a:ea typeface="Verdana"/>
                <a:cs typeface="Verdana"/>
                <a:sym typeface="Verdana"/>
              </a:rPr>
              <a:t>Joe </a:t>
            </a:r>
            <a:r>
              <a:rPr lang="en-US" b="1" i="1" u="none" dirty="0" err="1" smtClean="0">
                <a:solidFill>
                  <a:srgbClr val="0000FF"/>
                </a:solidFill>
                <a:latin typeface="Verdana"/>
                <a:ea typeface="Verdana"/>
                <a:cs typeface="Verdana"/>
                <a:sym typeface="Verdana"/>
              </a:rPr>
              <a:t>Santanello</a:t>
            </a:r>
            <a:endParaRPr lang="en-US" b="1" i="1" u="none" dirty="0" smtClean="0">
              <a:solidFill>
                <a:srgbClr val="0000FF"/>
              </a:solidFill>
              <a:latin typeface="Verdana"/>
              <a:ea typeface="Verdana"/>
              <a:cs typeface="Verdana"/>
              <a:sym typeface="Verdana"/>
            </a:endParaRPr>
          </a:p>
        </p:txBody>
      </p:sp>
      <p:sp>
        <p:nvSpPr>
          <p:cNvPr id="28" name="Shape 63"/>
          <p:cNvSpPr txBox="1"/>
          <p:nvPr/>
        </p:nvSpPr>
        <p:spPr>
          <a:xfrm>
            <a:off x="4415883" y="5363007"/>
            <a:ext cx="1630213" cy="307736"/>
          </a:xfrm>
          <a:prstGeom prst="rect">
            <a:avLst/>
          </a:prstGeom>
          <a:noFill/>
          <a:ln>
            <a:noFill/>
          </a:ln>
        </p:spPr>
        <p:txBody>
          <a:bodyPr spcFirstLastPara="1" wrap="square" lIns="91425" tIns="45700" rIns="91425" bIns="45700" anchor="t" anchorCtr="0">
            <a:spAutoFit/>
          </a:bodyPr>
          <a:lstStyle/>
          <a:p>
            <a:pPr marL="342900" marR="0" lvl="0" indent="-312737" algn="ctr" rtl="0">
              <a:lnSpc>
                <a:spcPct val="100000"/>
              </a:lnSpc>
              <a:spcBef>
                <a:spcPts val="0"/>
              </a:spcBef>
              <a:spcAft>
                <a:spcPts val="0"/>
              </a:spcAft>
              <a:buClr>
                <a:srgbClr val="0000FF"/>
              </a:buClr>
              <a:buSzPts val="2000"/>
              <a:buFont typeface="Verdana"/>
              <a:buNone/>
            </a:pPr>
            <a:r>
              <a:rPr lang="en-US" b="1" i="1" u="none" dirty="0" smtClean="0">
                <a:solidFill>
                  <a:srgbClr val="0000FF"/>
                </a:solidFill>
                <a:latin typeface="Verdana"/>
                <a:ea typeface="Verdana"/>
                <a:cs typeface="Verdana"/>
                <a:sym typeface="Verdana"/>
              </a:rPr>
              <a:t>Aaron Boone</a:t>
            </a:r>
            <a:endParaRPr lang="en-US" b="1" i="1" u="none" dirty="0" smtClean="0">
              <a:solidFill>
                <a:srgbClr val="0000FF"/>
              </a:solidFill>
              <a:latin typeface="Verdana"/>
              <a:ea typeface="Verdana"/>
              <a:cs typeface="Verdana"/>
              <a:sym typeface="Verdana"/>
            </a:endParaRPr>
          </a:p>
        </p:txBody>
      </p:sp>
      <p:sp>
        <p:nvSpPr>
          <p:cNvPr id="29" name="Shape 63"/>
          <p:cNvSpPr txBox="1"/>
          <p:nvPr/>
        </p:nvSpPr>
        <p:spPr>
          <a:xfrm>
            <a:off x="5780958" y="5147065"/>
            <a:ext cx="1630213" cy="307736"/>
          </a:xfrm>
          <a:prstGeom prst="rect">
            <a:avLst/>
          </a:prstGeom>
          <a:noFill/>
          <a:ln>
            <a:noFill/>
          </a:ln>
        </p:spPr>
        <p:txBody>
          <a:bodyPr spcFirstLastPara="1" wrap="square" lIns="91425" tIns="45700" rIns="91425" bIns="45700" anchor="t" anchorCtr="0">
            <a:spAutoFit/>
          </a:bodyPr>
          <a:lstStyle/>
          <a:p>
            <a:pPr marL="342900" marR="0" lvl="0" indent="-312737" algn="ctr" rtl="0">
              <a:lnSpc>
                <a:spcPct val="100000"/>
              </a:lnSpc>
              <a:spcBef>
                <a:spcPts val="0"/>
              </a:spcBef>
              <a:spcAft>
                <a:spcPts val="0"/>
              </a:spcAft>
              <a:buClr>
                <a:srgbClr val="0000FF"/>
              </a:buClr>
              <a:buSzPts val="2000"/>
              <a:buFont typeface="Verdana"/>
              <a:buNone/>
            </a:pPr>
            <a:r>
              <a:rPr lang="en-US" b="1" i="1" u="none" dirty="0" smtClean="0">
                <a:solidFill>
                  <a:srgbClr val="0000FF"/>
                </a:solidFill>
                <a:latin typeface="Verdana"/>
                <a:ea typeface="Verdana"/>
                <a:cs typeface="Verdana"/>
                <a:sym typeface="Verdana"/>
              </a:rPr>
              <a:t>Mike Ek</a:t>
            </a:r>
            <a:endParaRPr lang="en-US" b="1" i="1" u="none" dirty="0" smtClean="0">
              <a:solidFill>
                <a:srgbClr val="0000FF"/>
              </a:solidFill>
              <a:latin typeface="Verdana"/>
              <a:ea typeface="Verdana"/>
              <a:cs typeface="Verdana"/>
              <a:sym typeface="Verdana"/>
            </a:endParaRPr>
          </a:p>
        </p:txBody>
      </p:sp>
      <p:sp>
        <p:nvSpPr>
          <p:cNvPr id="30" name="Shape 63"/>
          <p:cNvSpPr txBox="1"/>
          <p:nvPr/>
        </p:nvSpPr>
        <p:spPr>
          <a:xfrm>
            <a:off x="7143946" y="5363007"/>
            <a:ext cx="2016575" cy="309204"/>
          </a:xfrm>
          <a:prstGeom prst="rect">
            <a:avLst/>
          </a:prstGeom>
          <a:noFill/>
          <a:ln>
            <a:noFill/>
          </a:ln>
        </p:spPr>
        <p:txBody>
          <a:bodyPr spcFirstLastPara="1" wrap="square" lIns="91425" tIns="45700" rIns="91425" bIns="45700" anchor="t" anchorCtr="0">
            <a:spAutoFit/>
          </a:bodyPr>
          <a:lstStyle/>
          <a:p>
            <a:pPr marL="342900" marR="0" lvl="0" indent="-312737" algn="ctr" rtl="0">
              <a:lnSpc>
                <a:spcPct val="100000"/>
              </a:lnSpc>
              <a:spcBef>
                <a:spcPts val="0"/>
              </a:spcBef>
              <a:spcAft>
                <a:spcPts val="0"/>
              </a:spcAft>
              <a:buClr>
                <a:srgbClr val="0000FF"/>
              </a:buClr>
              <a:buSzPts val="2000"/>
              <a:buFont typeface="Verdana"/>
              <a:buNone/>
            </a:pPr>
            <a:r>
              <a:rPr lang="en-US" b="1" i="1" u="none" dirty="0" smtClean="0">
                <a:solidFill>
                  <a:srgbClr val="0000FF"/>
                </a:solidFill>
                <a:latin typeface="Verdana"/>
                <a:ea typeface="Verdana"/>
                <a:cs typeface="Verdana"/>
                <a:sym typeface="Verdana"/>
              </a:rPr>
              <a:t>Gab Abramowitz</a:t>
            </a:r>
            <a:endParaRPr lang="en-US" b="1" i="1" u="none" dirty="0" smtClean="0">
              <a:solidFill>
                <a:srgbClr val="0000FF"/>
              </a:solidFill>
              <a:latin typeface="Verdana"/>
              <a:ea typeface="Verdana"/>
              <a:cs typeface="Verdana"/>
              <a:sym typeface="Verdana"/>
            </a:endParaRPr>
          </a:p>
        </p:txBody>
      </p:sp>
      <p:sp>
        <p:nvSpPr>
          <p:cNvPr id="31" name="Shape 63"/>
          <p:cNvSpPr txBox="1"/>
          <p:nvPr/>
        </p:nvSpPr>
        <p:spPr>
          <a:xfrm>
            <a:off x="1522118" y="5657410"/>
            <a:ext cx="5991052" cy="369291"/>
          </a:xfrm>
          <a:prstGeom prst="rect">
            <a:avLst/>
          </a:prstGeom>
          <a:noFill/>
          <a:ln>
            <a:noFill/>
          </a:ln>
        </p:spPr>
        <p:txBody>
          <a:bodyPr spcFirstLastPara="1" wrap="square" lIns="91425" tIns="45700" rIns="91425" bIns="45700" anchor="t" anchorCtr="0">
            <a:spAutoFit/>
          </a:bodyPr>
          <a:lstStyle/>
          <a:p>
            <a:pPr marL="342900" marR="0" lvl="0" indent="-312737" algn="ctr" rtl="0">
              <a:lnSpc>
                <a:spcPct val="100000"/>
              </a:lnSpc>
              <a:spcBef>
                <a:spcPts val="0"/>
              </a:spcBef>
              <a:spcAft>
                <a:spcPts val="0"/>
              </a:spcAft>
              <a:buClr>
                <a:srgbClr val="0000FF"/>
              </a:buClr>
              <a:buSzPts val="2000"/>
              <a:buFont typeface="Verdana"/>
              <a:buNone/>
            </a:pPr>
            <a:r>
              <a:rPr lang="en-US" sz="1800" b="1" i="0" u="none" dirty="0" smtClean="0">
                <a:latin typeface="Verdana"/>
                <a:ea typeface="Verdana"/>
                <a:cs typeface="Verdana"/>
                <a:sym typeface="Verdana"/>
              </a:rPr>
              <a:t>FORMER/CURRENT CO-CHAIRS</a:t>
            </a:r>
            <a:endParaRPr sz="1800" dirty="0"/>
          </a:p>
        </p:txBody>
      </p:sp>
    </p:spTree>
    <p:extLst>
      <p:ext uri="{BB962C8B-B14F-4D97-AF65-F5344CB8AC3E}">
        <p14:creationId xmlns:p14="http://schemas.microsoft.com/office/powerpoint/2010/main" val="195531924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Shape 259"/>
          <p:cNvSpPr txBox="1"/>
          <p:nvPr/>
        </p:nvSpPr>
        <p:spPr>
          <a:xfrm>
            <a:off x="228600" y="-26987"/>
            <a:ext cx="8686800" cy="76835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FF"/>
              </a:buClr>
              <a:buSzPts val="2200"/>
              <a:buFont typeface="Verdana"/>
              <a:buNone/>
            </a:pPr>
            <a:r>
              <a:rPr lang="en-US" sz="2200" b="1" i="1" u="none">
                <a:solidFill>
                  <a:srgbClr val="0000FF"/>
                </a:solidFill>
                <a:latin typeface="Verdana"/>
                <a:ea typeface="Verdana"/>
                <a:cs typeface="Verdana"/>
                <a:sym typeface="Verdana"/>
              </a:rPr>
              <a:t>The PALS Land sUrface Model Benchmarking Evaluation pRoject (PLUMBER)</a:t>
            </a:r>
            <a:r>
              <a:rPr lang="en-US" sz="2200" b="1" u="none">
                <a:solidFill>
                  <a:srgbClr val="0000FF"/>
                </a:solidFill>
                <a:latin typeface="Verdana"/>
                <a:ea typeface="Verdana"/>
                <a:cs typeface="Verdana"/>
                <a:sym typeface="Verdana"/>
              </a:rPr>
              <a:t> </a:t>
            </a:r>
            <a:r>
              <a:rPr lang="en-US" sz="2200" b="1">
                <a:latin typeface="Verdana"/>
                <a:ea typeface="Verdana"/>
                <a:cs typeface="Verdana"/>
                <a:sym typeface="Verdana"/>
              </a:rPr>
              <a:t>[W</a:t>
            </a:r>
            <a:r>
              <a:rPr lang="en-US" sz="2200" b="1" u="none">
                <a:latin typeface="Verdana"/>
                <a:ea typeface="Verdana"/>
                <a:cs typeface="Verdana"/>
                <a:sym typeface="Verdana"/>
              </a:rPr>
              <a:t>hat is it?]</a:t>
            </a:r>
            <a:endParaRPr/>
          </a:p>
        </p:txBody>
      </p:sp>
      <p:sp>
        <p:nvSpPr>
          <p:cNvPr id="260" name="Shape 260"/>
          <p:cNvSpPr txBox="1"/>
          <p:nvPr/>
        </p:nvSpPr>
        <p:spPr>
          <a:xfrm>
            <a:off x="228600" y="914400"/>
            <a:ext cx="8686800" cy="5014912"/>
          </a:xfrm>
          <a:prstGeom prst="rect">
            <a:avLst/>
          </a:prstGeom>
          <a:noFill/>
          <a:ln>
            <a:noFill/>
          </a:ln>
        </p:spPr>
        <p:txBody>
          <a:bodyPr spcFirstLastPara="1" wrap="square" lIns="90000" tIns="45000" rIns="90000" bIns="45000" anchor="t" anchorCtr="0">
            <a:noAutofit/>
          </a:bodyPr>
          <a:lstStyle/>
          <a:p>
            <a:pPr marL="457200" marR="0" lvl="0" indent="-457200" algn="l" rtl="0">
              <a:lnSpc>
                <a:spcPct val="100000"/>
              </a:lnSpc>
              <a:spcBef>
                <a:spcPts val="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MIP that compared LSMs to benchmarks – i.e. defined performance expectations </a:t>
            </a:r>
            <a:r>
              <a:rPr lang="en-US" sz="2000" b="0" i="1" u="none">
                <a:solidFill>
                  <a:srgbClr val="000000"/>
                </a:solidFill>
                <a:latin typeface="Verdana"/>
                <a:ea typeface="Verdana"/>
                <a:cs typeface="Verdana"/>
                <a:sym typeface="Verdana"/>
              </a:rPr>
              <a:t>a priori</a:t>
            </a:r>
            <a:r>
              <a:rPr lang="en-US" sz="2000" b="0" i="0" u="none">
                <a:solidFill>
                  <a:srgbClr val="000000"/>
                </a:solidFill>
                <a:latin typeface="Verdana"/>
                <a:ea typeface="Verdana"/>
                <a:cs typeface="Verdana"/>
                <a:sym typeface="Verdana"/>
              </a:rPr>
              <a:t>, before simulations are submitted</a:t>
            </a:r>
            <a:endParaRPr/>
          </a:p>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457200" marR="0" lvl="0" indent="-457200" algn="l" rtl="0">
              <a:lnSpc>
                <a:spcPct val="100000"/>
              </a:lnSpc>
              <a:spcBef>
                <a:spcPts val="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Two 1st generation LSMs and 3 empirical models constitute the ‘benchmarks’</a:t>
            </a:r>
            <a:endParaRPr/>
          </a:p>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457200" marR="0" lvl="0" indent="-457200" algn="l" rtl="0">
              <a:lnSpc>
                <a:spcPct val="100000"/>
              </a:lnSpc>
              <a:spcBef>
                <a:spcPts val="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15 LSMs, 20 flux tower sites across 9 IGBP vegetation types / 5 continents, sensible and latent heat flux, 8 metrics. </a:t>
            </a:r>
            <a:endParaRPr/>
          </a:p>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457200" marR="0" lvl="0" indent="-457200" algn="l" rtl="0">
              <a:lnSpc>
                <a:spcPct val="100000"/>
              </a:lnSpc>
              <a:spcBef>
                <a:spcPts val="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Empirical models were only used out-of-sample – they were not compared to LSMs at sites that are used to train them.</a:t>
            </a:r>
            <a:endParaRPr/>
          </a:p>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457200" marR="0" lvl="0" indent="-457200" algn="l" rtl="0">
              <a:lnSpc>
                <a:spcPct val="100000"/>
              </a:lnSpc>
              <a:spcBef>
                <a:spcPts val="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While LSMs perform markedly better than 1st generation LSMs, they perform poorly against empirical models, especially for sensible heat flux</a:t>
            </a:r>
            <a:endParaRPr/>
          </a:p>
        </p:txBody>
      </p:sp>
      <p:sp>
        <p:nvSpPr>
          <p:cNvPr id="261" name="Shape 261"/>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20</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20</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Shape 268"/>
          <p:cNvSpPr txBox="1"/>
          <p:nvPr/>
        </p:nvSpPr>
        <p:spPr>
          <a:xfrm>
            <a:off x="228600" y="0"/>
            <a:ext cx="8686800" cy="654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200" b="1" i="1" u="none">
                <a:solidFill>
                  <a:srgbClr val="000000"/>
                </a:solidFill>
                <a:latin typeface="Verdana"/>
                <a:ea typeface="Verdana"/>
                <a:cs typeface="Verdana"/>
                <a:sym typeface="Verdana"/>
              </a:rPr>
              <a:t>PLUMBER 		</a:t>
            </a:r>
            <a:r>
              <a:rPr lang="en-US" sz="2200" b="1">
                <a:solidFill>
                  <a:schemeClr val="dk1"/>
                </a:solidFill>
                <a:latin typeface="Verdana"/>
                <a:ea typeface="Verdana"/>
                <a:cs typeface="Verdana"/>
                <a:sym typeface="Verdana"/>
              </a:rPr>
              <a:t>[What is it?]</a:t>
            </a:r>
            <a:endParaRPr sz="2200" b="1" u="none">
              <a:solidFill>
                <a:srgbClr val="000000"/>
              </a:solidFill>
              <a:latin typeface="Verdana"/>
              <a:ea typeface="Verdana"/>
              <a:cs typeface="Verdana"/>
              <a:sym typeface="Verdana"/>
            </a:endParaRPr>
          </a:p>
          <a:p>
            <a:pPr marL="0" marR="0" lvl="0" indent="0" algn="ctr" rtl="0">
              <a:lnSpc>
                <a:spcPct val="100000"/>
              </a:lnSpc>
              <a:spcBef>
                <a:spcPts val="0"/>
              </a:spcBef>
              <a:spcAft>
                <a:spcPts val="0"/>
              </a:spcAft>
              <a:buClr>
                <a:srgbClr val="000000"/>
              </a:buClr>
              <a:buSzPts val="2400"/>
              <a:buFont typeface="Verdana"/>
              <a:buNone/>
            </a:pPr>
            <a:r>
              <a:rPr lang="en-US" sz="2200" b="1" i="1" u="none">
                <a:solidFill>
                  <a:srgbClr val="000000"/>
                </a:solidFill>
                <a:latin typeface="Verdana"/>
                <a:ea typeface="Verdana"/>
                <a:cs typeface="Verdana"/>
                <a:sym typeface="Verdana"/>
              </a:rPr>
              <a:t>Participants/Institutes/Contributions</a:t>
            </a:r>
            <a:endParaRPr sz="2200">
              <a:latin typeface="Verdana"/>
              <a:ea typeface="Verdana"/>
              <a:cs typeface="Verdana"/>
              <a:sym typeface="Verdana"/>
            </a:endParaRPr>
          </a:p>
        </p:txBody>
      </p:sp>
      <p:sp>
        <p:nvSpPr>
          <p:cNvPr id="269" name="Shape 269"/>
          <p:cNvSpPr txBox="1"/>
          <p:nvPr/>
        </p:nvSpPr>
        <p:spPr>
          <a:xfrm>
            <a:off x="228600" y="914400"/>
            <a:ext cx="8686800" cy="3168650"/>
          </a:xfrm>
          <a:prstGeom prst="rect">
            <a:avLst/>
          </a:prstGeom>
          <a:noFill/>
          <a:ln>
            <a:noFill/>
          </a:ln>
        </p:spPr>
        <p:txBody>
          <a:bodyPr spcFirstLastPara="1" wrap="square" lIns="90000" tIns="45000" rIns="90000" bIns="45000" anchor="t" anchorCtr="0">
            <a:noAutofit/>
          </a:bodyPr>
          <a:lstStyle/>
          <a:p>
            <a:pPr marL="457200" marR="0" lvl="0" indent="-457200" algn="l" rtl="0">
              <a:lnSpc>
                <a:spcPct val="100000"/>
              </a:lnSpc>
              <a:spcBef>
                <a:spcPts val="0"/>
              </a:spcBef>
              <a:spcAft>
                <a:spcPts val="0"/>
              </a:spcAft>
              <a:buClr>
                <a:srgbClr val="000000"/>
              </a:buClr>
              <a:buSzPts val="2000"/>
              <a:buFont typeface="Arial"/>
              <a:buAutoNum type="arabicPeriod"/>
            </a:pPr>
            <a:r>
              <a:rPr lang="en-US" sz="2000" b="0" i="0" u="none">
                <a:solidFill>
                  <a:srgbClr val="000000"/>
                </a:solidFill>
                <a:latin typeface="Verdana"/>
                <a:ea typeface="Verdana"/>
                <a:cs typeface="Verdana"/>
                <a:sym typeface="Verdana"/>
              </a:rPr>
              <a:t>15 different LSM variants participated, including from UKMO, ECMWF, CNRM, LSCE, NOAA, NASA, COLA, CSIRO.</a:t>
            </a:r>
            <a:endParaRPr/>
          </a:p>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457200" marR="0" lvl="0" indent="-457200" algn="l" rtl="0">
              <a:lnSpc>
                <a:spcPct val="100000"/>
              </a:lnSpc>
              <a:spcBef>
                <a:spcPts val="0"/>
              </a:spcBef>
              <a:spcAft>
                <a:spcPts val="0"/>
              </a:spcAft>
              <a:buClr>
                <a:srgbClr val="000000"/>
              </a:buClr>
              <a:buSzPts val="2000"/>
              <a:buFont typeface="Arial"/>
              <a:buAutoNum type="arabicPeriod"/>
            </a:pPr>
            <a:r>
              <a:rPr lang="en-US" sz="2000" b="0" i="0" u="none">
                <a:solidFill>
                  <a:srgbClr val="000000"/>
                </a:solidFill>
                <a:latin typeface="Verdana"/>
                <a:ea typeface="Verdana"/>
                <a:cs typeface="Verdana"/>
                <a:sym typeface="Verdana"/>
              </a:rPr>
              <a:t>Two papers in JHM (2015, 2016) on PLUMBER work, each with 20+ mostly GL</a:t>
            </a:r>
            <a:r>
              <a:rPr lang="en-US" sz="2000">
                <a:latin typeface="Verdana"/>
                <a:ea typeface="Verdana"/>
                <a:cs typeface="Verdana"/>
                <a:sym typeface="Verdana"/>
              </a:rPr>
              <a:t>ASS </a:t>
            </a:r>
            <a:r>
              <a:rPr lang="en-US" sz="2000" b="0" i="0" u="none">
                <a:solidFill>
                  <a:srgbClr val="000000"/>
                </a:solidFill>
                <a:latin typeface="Verdana"/>
                <a:ea typeface="Verdana"/>
                <a:cs typeface="Verdana"/>
                <a:sym typeface="Verdana"/>
              </a:rPr>
              <a:t>coauthors, lead by Martin Best (UKMO) and Ned Haughton (UNSW) – first has </a:t>
            </a:r>
            <a:r>
              <a:rPr lang="en-US" sz="2000">
                <a:latin typeface="Verdana"/>
                <a:ea typeface="Verdana"/>
                <a:cs typeface="Verdana"/>
                <a:sym typeface="Verdana"/>
              </a:rPr>
              <a:t>60+</a:t>
            </a:r>
            <a:r>
              <a:rPr lang="en-US" sz="2000" b="0" i="0" u="none">
                <a:solidFill>
                  <a:srgbClr val="000000"/>
                </a:solidFill>
                <a:latin typeface="Verdana"/>
                <a:ea typeface="Verdana"/>
                <a:cs typeface="Verdana"/>
                <a:sym typeface="Verdana"/>
              </a:rPr>
              <a:t> cites so far (G Scholar)…</a:t>
            </a:r>
            <a:endParaRPr/>
          </a:p>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457200" marR="0" lvl="0" indent="-457200" algn="l" rtl="0">
              <a:lnSpc>
                <a:spcPct val="100000"/>
              </a:lnSpc>
              <a:spcBef>
                <a:spcPts val="0"/>
              </a:spcBef>
              <a:spcAft>
                <a:spcPts val="0"/>
              </a:spcAft>
              <a:buClr>
                <a:srgbClr val="000000"/>
              </a:buClr>
              <a:buSzPts val="2000"/>
              <a:buFont typeface="Arial"/>
              <a:buAutoNum type="arabicPeriod"/>
            </a:pPr>
            <a:r>
              <a:rPr lang="en-US" sz="2000" b="0" i="0" u="none">
                <a:solidFill>
                  <a:srgbClr val="000000"/>
                </a:solidFill>
                <a:latin typeface="Verdana"/>
                <a:ea typeface="Verdana"/>
                <a:cs typeface="Verdana"/>
                <a:sym typeface="Verdana"/>
              </a:rPr>
              <a:t>Other work (e.g. Ukkola et al, 2016, ERL; Haughton et al, 2017; Nearing et al, submitted) using PLUMBER data continues...</a:t>
            </a:r>
            <a:endParaRPr/>
          </a:p>
          <a:p>
            <a:pPr marL="0" marR="0" lvl="0" indent="0" algn="l" rtl="0">
              <a:lnSpc>
                <a:spcPct val="100000"/>
              </a:lnSpc>
              <a:spcBef>
                <a:spcPts val="0"/>
              </a:spcBef>
              <a:spcAft>
                <a:spcPts val="0"/>
              </a:spcAft>
              <a:buNone/>
            </a:pPr>
            <a:endParaRPr sz="2000" b="0" i="0" u="none">
              <a:solidFill>
                <a:srgbClr val="000000"/>
              </a:solidFill>
              <a:latin typeface="Verdana"/>
              <a:ea typeface="Verdana"/>
              <a:cs typeface="Verdana"/>
              <a:sym typeface="Verdana"/>
            </a:endParaRPr>
          </a:p>
        </p:txBody>
      </p:sp>
      <p:pic>
        <p:nvPicPr>
          <p:cNvPr id="270" name="Shape 270" descr="Screen Shot 2016-12-22 at 4.28.38 PM.png"/>
          <p:cNvPicPr preferRelativeResize="0"/>
          <p:nvPr/>
        </p:nvPicPr>
        <p:blipFill rotWithShape="1">
          <a:blip r:embed="rId3">
            <a:alphaModFix/>
          </a:blip>
          <a:srcRect/>
          <a:stretch/>
        </p:blipFill>
        <p:spPr>
          <a:xfrm>
            <a:off x="3048000" y="4267200"/>
            <a:ext cx="2652712" cy="1676400"/>
          </a:xfrm>
          <a:prstGeom prst="rect">
            <a:avLst/>
          </a:prstGeom>
          <a:noFill/>
          <a:ln>
            <a:noFill/>
          </a:ln>
        </p:spPr>
      </p:pic>
      <p:pic>
        <p:nvPicPr>
          <p:cNvPr id="271" name="Shape 271" descr="Screen Shot 2016-12-22 at 4.29.18 PM.png"/>
          <p:cNvPicPr preferRelativeResize="0"/>
          <p:nvPr/>
        </p:nvPicPr>
        <p:blipFill rotWithShape="1">
          <a:blip r:embed="rId4">
            <a:alphaModFix/>
          </a:blip>
          <a:srcRect/>
          <a:stretch/>
        </p:blipFill>
        <p:spPr>
          <a:xfrm>
            <a:off x="152400" y="4335462"/>
            <a:ext cx="2819400" cy="1608137"/>
          </a:xfrm>
          <a:prstGeom prst="rect">
            <a:avLst/>
          </a:prstGeom>
          <a:noFill/>
          <a:ln>
            <a:noFill/>
          </a:ln>
        </p:spPr>
      </p:pic>
      <p:pic>
        <p:nvPicPr>
          <p:cNvPr id="272" name="Shape 272" descr="Screen Shot 2016-12-23 at 11.15.49 AM.png"/>
          <p:cNvPicPr preferRelativeResize="0"/>
          <p:nvPr/>
        </p:nvPicPr>
        <p:blipFill rotWithShape="1">
          <a:blip r:embed="rId5">
            <a:alphaModFix/>
          </a:blip>
          <a:srcRect/>
          <a:stretch/>
        </p:blipFill>
        <p:spPr>
          <a:xfrm>
            <a:off x="5943600" y="4343400"/>
            <a:ext cx="3048000" cy="1662112"/>
          </a:xfrm>
          <a:prstGeom prst="rect">
            <a:avLst/>
          </a:prstGeom>
          <a:noFill/>
          <a:ln>
            <a:noFill/>
          </a:ln>
        </p:spPr>
      </p:pic>
      <p:sp>
        <p:nvSpPr>
          <p:cNvPr id="273" name="Shape 273"/>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21</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21</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Shape 280"/>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400" b="1" i="1" u="none">
                <a:solidFill>
                  <a:srgbClr val="000000"/>
                </a:solidFill>
                <a:latin typeface="Verdana"/>
                <a:ea typeface="Verdana"/>
                <a:cs typeface="Verdana"/>
                <a:sym typeface="Verdana"/>
              </a:rPr>
              <a:t>Headline result from PLUMBER  </a:t>
            </a:r>
            <a:r>
              <a:rPr lang="en-US" sz="2200" b="1">
                <a:solidFill>
                  <a:schemeClr val="dk1"/>
                </a:solidFill>
                <a:latin typeface="Verdana"/>
                <a:ea typeface="Verdana"/>
                <a:cs typeface="Verdana"/>
                <a:sym typeface="Verdana"/>
              </a:rPr>
              <a:t>[What is it?]</a:t>
            </a:r>
            <a:endParaRPr/>
          </a:p>
        </p:txBody>
      </p:sp>
      <p:pic>
        <p:nvPicPr>
          <p:cNvPr id="281" name="Shape 281" descr="Screen Shot 2015-10-25 at 5.42.01 pm.png"/>
          <p:cNvPicPr preferRelativeResize="0"/>
          <p:nvPr/>
        </p:nvPicPr>
        <p:blipFill rotWithShape="1">
          <a:blip r:embed="rId3">
            <a:alphaModFix/>
          </a:blip>
          <a:srcRect/>
          <a:stretch/>
        </p:blipFill>
        <p:spPr>
          <a:xfrm>
            <a:off x="152400" y="762000"/>
            <a:ext cx="8686800" cy="2538412"/>
          </a:xfrm>
          <a:prstGeom prst="rect">
            <a:avLst/>
          </a:prstGeom>
          <a:noFill/>
          <a:ln>
            <a:noFill/>
          </a:ln>
        </p:spPr>
      </p:pic>
      <p:sp>
        <p:nvSpPr>
          <p:cNvPr id="282" name="Shape 282"/>
          <p:cNvSpPr txBox="1"/>
          <p:nvPr/>
        </p:nvSpPr>
        <p:spPr>
          <a:xfrm>
            <a:off x="228600" y="3352800"/>
            <a:ext cx="8763000" cy="266382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Verdana"/>
              <a:buNone/>
            </a:pPr>
            <a:r>
              <a:rPr lang="en-US" sz="1600" b="0" i="0" u="none">
                <a:solidFill>
                  <a:srgbClr val="000000"/>
                </a:solidFill>
                <a:latin typeface="Verdana"/>
                <a:ea typeface="Verdana"/>
                <a:cs typeface="Verdana"/>
                <a:sym typeface="Verdana"/>
              </a:rPr>
              <a:t>Vertical axis: rank of each LSM (black) against the 5 benchmarks, averaged over:</a:t>
            </a:r>
            <a:endParaRPr/>
          </a:p>
          <a:p>
            <a:pPr marL="0" marR="0" lvl="0" indent="0" algn="l" rtl="0">
              <a:lnSpc>
                <a:spcPct val="100000"/>
              </a:lnSpc>
              <a:spcBef>
                <a:spcPts val="1100"/>
              </a:spcBef>
              <a:spcAft>
                <a:spcPts val="0"/>
              </a:spcAft>
              <a:buClr>
                <a:srgbClr val="000000"/>
              </a:buClr>
              <a:buSzPts val="1600"/>
              <a:buFont typeface="Verdana"/>
              <a:buNone/>
            </a:pPr>
            <a:r>
              <a:rPr lang="en-US" sz="1600" b="0" i="0" u="none">
                <a:solidFill>
                  <a:srgbClr val="000000"/>
                </a:solidFill>
                <a:latin typeface="Verdana"/>
                <a:ea typeface="Verdana"/>
                <a:cs typeface="Verdana"/>
                <a:sym typeface="Verdana"/>
              </a:rPr>
              <a:t>20 Flux tower sites, 4 metrics: bias, correlation, SD, normalised mean error</a:t>
            </a:r>
            <a:endParaRPr/>
          </a:p>
          <a:p>
            <a:pPr marL="0" marR="0" lvl="0" indent="0" algn="l" rtl="0">
              <a:lnSpc>
                <a:spcPct val="100000"/>
              </a:lnSpc>
              <a:spcBef>
                <a:spcPts val="1100"/>
              </a:spcBef>
              <a:spcAft>
                <a:spcPts val="0"/>
              </a:spcAft>
              <a:buClr>
                <a:srgbClr val="000000"/>
              </a:buClr>
              <a:buSzPts val="1600"/>
              <a:buFont typeface="Arial"/>
              <a:buChar char="•"/>
            </a:pPr>
            <a:r>
              <a:rPr lang="en-US" sz="1600" b="0" i="0" u="none">
                <a:solidFill>
                  <a:srgbClr val="000000"/>
                </a:solidFill>
                <a:latin typeface="Verdana"/>
                <a:ea typeface="Verdana"/>
                <a:cs typeface="Verdana"/>
                <a:sym typeface="Verdana"/>
              </a:rPr>
              <a:t>On average, LSMs outperform Penman-Monteith and Manabe bucket</a:t>
            </a:r>
            <a:endParaRPr/>
          </a:p>
          <a:p>
            <a:pPr marL="0" marR="0" lvl="0" indent="0" algn="l" rtl="0">
              <a:lnSpc>
                <a:spcPct val="100000"/>
              </a:lnSpc>
              <a:spcBef>
                <a:spcPts val="1100"/>
              </a:spcBef>
              <a:spcAft>
                <a:spcPts val="0"/>
              </a:spcAft>
              <a:buClr>
                <a:srgbClr val="000000"/>
              </a:buClr>
              <a:buSzPts val="1600"/>
              <a:buFont typeface="Arial"/>
              <a:buChar char="•"/>
            </a:pPr>
            <a:r>
              <a:rPr lang="en-US" sz="1600" b="0" i="0" u="none">
                <a:solidFill>
                  <a:srgbClr val="000000"/>
                </a:solidFill>
                <a:latin typeface="Verdana"/>
                <a:ea typeface="Verdana"/>
                <a:cs typeface="Verdana"/>
                <a:sym typeface="Verdana"/>
              </a:rPr>
              <a:t>On average, LSMs sensible heat prediction is worse than an out-of-sample linear regression against downward SW radiation</a:t>
            </a:r>
            <a:endParaRPr/>
          </a:p>
          <a:p>
            <a:pPr marL="0" marR="0" lvl="0" indent="0" algn="l" rtl="0">
              <a:lnSpc>
                <a:spcPct val="100000"/>
              </a:lnSpc>
              <a:spcBef>
                <a:spcPts val="1100"/>
              </a:spcBef>
              <a:spcAft>
                <a:spcPts val="0"/>
              </a:spcAft>
              <a:buClr>
                <a:srgbClr val="000000"/>
              </a:buClr>
              <a:buSzPts val="1600"/>
              <a:buFont typeface="Arial"/>
              <a:buChar char="•"/>
            </a:pPr>
            <a:r>
              <a:rPr lang="en-US" sz="1600" b="0" i="0" u="none">
                <a:solidFill>
                  <a:srgbClr val="000000"/>
                </a:solidFill>
                <a:latin typeface="Verdana"/>
                <a:ea typeface="Verdana"/>
                <a:cs typeface="Verdana"/>
                <a:sym typeface="Verdana"/>
              </a:rPr>
              <a:t>For all fluxes, models are comfortably beaten by out-of-sample regression against Swdown, Tair and RelHum</a:t>
            </a:r>
            <a:endParaRPr/>
          </a:p>
        </p:txBody>
      </p:sp>
      <p:sp>
        <p:nvSpPr>
          <p:cNvPr id="283" name="Shape 283"/>
          <p:cNvSpPr txBox="1"/>
          <p:nvPr/>
        </p:nvSpPr>
        <p:spPr>
          <a:xfrm>
            <a:off x="7075487" y="762000"/>
            <a:ext cx="2036762" cy="27622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US" sz="1200" b="0" i="0" u="none">
                <a:solidFill>
                  <a:schemeClr val="dk1"/>
                </a:solidFill>
                <a:latin typeface="Arial"/>
                <a:ea typeface="Arial"/>
                <a:cs typeface="Arial"/>
                <a:sym typeface="Arial"/>
              </a:rPr>
              <a:t>After Best et al, 2015, JHM</a:t>
            </a:r>
            <a:endParaRPr/>
          </a:p>
        </p:txBody>
      </p:sp>
      <p:sp>
        <p:nvSpPr>
          <p:cNvPr id="284" name="Shape 284"/>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22</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22</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Shape 289"/>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400" b="1" i="1" u="none">
                <a:solidFill>
                  <a:srgbClr val="000000"/>
                </a:solidFill>
                <a:latin typeface="Verdana"/>
                <a:ea typeface="Verdana"/>
                <a:cs typeface="Verdana"/>
                <a:sym typeface="Verdana"/>
              </a:rPr>
              <a:t>PLUMBER </a:t>
            </a:r>
            <a:r>
              <a:rPr lang="en-US" sz="2400" b="1" u="none">
                <a:solidFill>
                  <a:srgbClr val="000000"/>
                </a:solidFill>
                <a:latin typeface="Verdana"/>
                <a:ea typeface="Verdana"/>
                <a:cs typeface="Verdana"/>
                <a:sym typeface="Verdana"/>
              </a:rPr>
              <a:t>[</a:t>
            </a:r>
            <a:r>
              <a:rPr lang="en-US" sz="2400" b="1">
                <a:latin typeface="Verdana"/>
                <a:ea typeface="Verdana"/>
                <a:cs typeface="Verdana"/>
                <a:sym typeface="Verdana"/>
              </a:rPr>
              <a:t>Update]</a:t>
            </a:r>
            <a:endParaRPr/>
          </a:p>
        </p:txBody>
      </p:sp>
      <p:sp>
        <p:nvSpPr>
          <p:cNvPr id="290" name="Shape 290"/>
          <p:cNvSpPr txBox="1"/>
          <p:nvPr/>
        </p:nvSpPr>
        <p:spPr>
          <a:xfrm>
            <a:off x="115000" y="837475"/>
            <a:ext cx="8800500" cy="516960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000000"/>
              </a:buClr>
              <a:buSzPts val="2000"/>
              <a:buFont typeface="Verdana"/>
              <a:buNone/>
            </a:pPr>
            <a:r>
              <a:rPr lang="en-US" sz="1800">
                <a:latin typeface="Verdana"/>
                <a:ea typeface="Verdana"/>
                <a:cs typeface="Verdana"/>
                <a:sym typeface="Verdana"/>
              </a:rPr>
              <a:t>Recent</a:t>
            </a:r>
            <a:r>
              <a:rPr lang="en-US" sz="1800" b="0" i="0" u="none">
                <a:solidFill>
                  <a:srgbClr val="000000"/>
                </a:solidFill>
                <a:latin typeface="Verdana"/>
                <a:ea typeface="Verdana"/>
                <a:cs typeface="Verdana"/>
                <a:sym typeface="Verdana"/>
              </a:rPr>
              <a:t> paper (Ned Haughton, UNSW</a:t>
            </a:r>
            <a:r>
              <a:rPr lang="en-US" sz="1800">
                <a:latin typeface="Verdana"/>
                <a:ea typeface="Verdana"/>
                <a:cs typeface="Verdana"/>
                <a:sym typeface="Verdana"/>
              </a:rPr>
              <a:t>; GMS, 2017</a:t>
            </a:r>
            <a:r>
              <a:rPr lang="en-US" sz="1800" b="0" i="0" u="none">
                <a:solidFill>
                  <a:srgbClr val="000000"/>
                </a:solidFill>
                <a:latin typeface="Verdana"/>
                <a:ea typeface="Verdana"/>
                <a:cs typeface="Verdana"/>
                <a:sym typeface="Verdana"/>
              </a:rPr>
              <a:t>) </a:t>
            </a:r>
            <a:r>
              <a:rPr lang="en-US" sz="1800">
                <a:latin typeface="Verdana"/>
                <a:ea typeface="Verdana"/>
                <a:cs typeface="Verdana"/>
                <a:sym typeface="Verdana"/>
              </a:rPr>
              <a:t>extended PLUMBER hierarchy of empirical models used for benchmarking.</a:t>
            </a:r>
            <a:endParaRPr sz="1800">
              <a:latin typeface="Verdana"/>
              <a:ea typeface="Verdana"/>
              <a:cs typeface="Verdana"/>
              <a:sym typeface="Verdana"/>
            </a:endParaRPr>
          </a:p>
          <a:p>
            <a:pPr marL="457200" marR="0" lvl="0" indent="-330200" algn="l" rtl="0">
              <a:lnSpc>
                <a:spcPct val="100000"/>
              </a:lnSpc>
              <a:spcBef>
                <a:spcPts val="0"/>
              </a:spcBef>
              <a:spcAft>
                <a:spcPts val="0"/>
              </a:spcAft>
              <a:buSzPts val="1600"/>
              <a:buFont typeface="Verdana"/>
              <a:buChar char="●"/>
            </a:pPr>
            <a:r>
              <a:rPr lang="en-US" sz="1600">
                <a:latin typeface="Verdana"/>
                <a:ea typeface="Verdana"/>
                <a:cs typeface="Verdana"/>
                <a:sym typeface="Verdana"/>
              </a:rPr>
              <a:t>Pink, red, orange are original PLUMBER empirical benchmarks</a:t>
            </a:r>
            <a:endParaRPr sz="1600">
              <a:latin typeface="Verdana"/>
              <a:ea typeface="Verdana"/>
              <a:cs typeface="Verdana"/>
              <a:sym typeface="Verdana"/>
            </a:endParaRPr>
          </a:p>
          <a:p>
            <a:pPr marL="457200" marR="0" lvl="0" indent="-330200" algn="l" rtl="0">
              <a:lnSpc>
                <a:spcPct val="100000"/>
              </a:lnSpc>
              <a:spcBef>
                <a:spcPts val="0"/>
              </a:spcBef>
              <a:spcAft>
                <a:spcPts val="0"/>
              </a:spcAft>
              <a:buSzPts val="1600"/>
              <a:buFont typeface="Verdana"/>
              <a:buChar char="●"/>
            </a:pPr>
            <a:r>
              <a:rPr lang="en-US" sz="1600">
                <a:latin typeface="Verdana"/>
                <a:ea typeface="Verdana"/>
                <a:cs typeface="Verdana"/>
                <a:sym typeface="Verdana"/>
              </a:rPr>
              <a:t>Additional improved 5 empirical models used greater non-linearity, additional inputs and lagged variables, but still no explicit soil or vegetation information</a:t>
            </a:r>
            <a:endParaRPr sz="1600">
              <a:latin typeface="Verdana"/>
              <a:ea typeface="Verdana"/>
              <a:cs typeface="Verdana"/>
              <a:sym typeface="Verdana"/>
            </a:endParaRPr>
          </a:p>
          <a:p>
            <a:pPr marL="457200" marR="0" lvl="0" indent="-330200" algn="l" rtl="0">
              <a:lnSpc>
                <a:spcPct val="100000"/>
              </a:lnSpc>
              <a:spcBef>
                <a:spcPts val="0"/>
              </a:spcBef>
              <a:spcAft>
                <a:spcPts val="0"/>
              </a:spcAft>
              <a:buSzPts val="1600"/>
              <a:buFont typeface="Verdana"/>
              <a:buChar char="●"/>
            </a:pPr>
            <a:r>
              <a:rPr lang="en-US" sz="1600">
                <a:latin typeface="Verdana"/>
                <a:ea typeface="Verdana"/>
                <a:cs typeface="Verdana"/>
                <a:sym typeface="Verdana"/>
              </a:rPr>
              <a:t>Improvements particularly good for distribution-based metrics (extremes)</a:t>
            </a:r>
            <a:endParaRPr sz="1600">
              <a:latin typeface="Verdana"/>
              <a:ea typeface="Verdana"/>
              <a:cs typeface="Verdana"/>
              <a:sym typeface="Verdana"/>
            </a:endParaRPr>
          </a:p>
          <a:p>
            <a:pPr marL="0" marR="0" lvl="0" indent="0" algn="l" rtl="0">
              <a:lnSpc>
                <a:spcPct val="100000"/>
              </a:lnSpc>
              <a:spcBef>
                <a:spcPts val="0"/>
              </a:spcBef>
              <a:spcAft>
                <a:spcPts val="0"/>
              </a:spcAft>
              <a:buClr>
                <a:schemeClr val="lt1"/>
              </a:buClr>
              <a:buSzPts val="1800"/>
              <a:buFont typeface="Arial"/>
              <a:buNone/>
            </a:pPr>
            <a:endParaRPr sz="1800" b="0" i="0" u="none">
              <a:solidFill>
                <a:srgbClr val="000000"/>
              </a:solidFill>
              <a:latin typeface="Verdana"/>
              <a:ea typeface="Verdana"/>
              <a:cs typeface="Verdana"/>
              <a:sym typeface="Verdana"/>
            </a:endParaRPr>
          </a:p>
          <a:p>
            <a:pPr marL="0" marR="0" lvl="0" indent="0" algn="l" rtl="0">
              <a:lnSpc>
                <a:spcPct val="100000"/>
              </a:lnSpc>
              <a:spcBef>
                <a:spcPts val="1800"/>
              </a:spcBef>
              <a:spcAft>
                <a:spcPts val="0"/>
              </a:spcAft>
              <a:buNone/>
            </a:pPr>
            <a:endParaRPr sz="1800" b="0" i="0" u="none">
              <a:solidFill>
                <a:srgbClr val="000000"/>
              </a:solidFill>
              <a:latin typeface="Verdana"/>
              <a:ea typeface="Verdana"/>
              <a:cs typeface="Verdana"/>
              <a:sym typeface="Verdana"/>
            </a:endParaRPr>
          </a:p>
        </p:txBody>
      </p:sp>
      <p:sp>
        <p:nvSpPr>
          <p:cNvPr id="291" name="Shape 291"/>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23</a:t>
            </a:fld>
            <a:endParaRPr/>
          </a:p>
        </p:txBody>
      </p:sp>
      <p:pic>
        <p:nvPicPr>
          <p:cNvPr id="292" name="Shape 292"/>
          <p:cNvPicPr preferRelativeResize="0"/>
          <p:nvPr/>
        </p:nvPicPr>
        <p:blipFill>
          <a:blip r:embed="rId3">
            <a:alphaModFix/>
          </a:blip>
          <a:stretch>
            <a:fillRect/>
          </a:stretch>
        </p:blipFill>
        <p:spPr>
          <a:xfrm>
            <a:off x="658575" y="2490200"/>
            <a:ext cx="7015813" cy="3516875"/>
          </a:xfrm>
          <a:prstGeom prst="rect">
            <a:avLst/>
          </a:prstGeom>
          <a:noFill/>
          <a:ln>
            <a:noFill/>
          </a:ln>
        </p:spPr>
      </p:pic>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23</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Shape 297"/>
          <p:cNvSpPr txBox="1"/>
          <p:nvPr/>
        </p:nvSpPr>
        <p:spPr>
          <a:xfrm>
            <a:off x="228600" y="837475"/>
            <a:ext cx="8686800" cy="456960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None/>
            </a:pPr>
            <a:r>
              <a:rPr lang="en-US" sz="2000">
                <a:latin typeface="Verdana"/>
                <a:ea typeface="Verdana"/>
                <a:cs typeface="Verdana"/>
                <a:sym typeface="Verdana"/>
              </a:rPr>
              <a:t>A second PLUMBER experiment is being to be planned. Several parties (incl non-GLASS) have expressed an interest in contributing new analyses:</a:t>
            </a:r>
            <a:endParaRPr/>
          </a:p>
          <a:p>
            <a:pPr marL="457200" marR="0" lvl="0" indent="-342900" algn="l" rtl="0">
              <a:lnSpc>
                <a:spcPct val="100000"/>
              </a:lnSpc>
              <a:spcBef>
                <a:spcPts val="600"/>
              </a:spcBef>
              <a:spcAft>
                <a:spcPts val="0"/>
              </a:spcAft>
              <a:buSzPts val="1800"/>
              <a:buFont typeface="Verdana"/>
              <a:buChar char="●"/>
            </a:pPr>
            <a:r>
              <a:rPr lang="en-US" sz="1800">
                <a:latin typeface="Verdana"/>
                <a:ea typeface="Verdana"/>
                <a:cs typeface="Verdana"/>
                <a:sym typeface="Verdana"/>
              </a:rPr>
              <a:t>Application of new empirical model hierarchy (earlier slide - Ned Haughton / Gab Abramowitz)</a:t>
            </a:r>
            <a:endParaRPr/>
          </a:p>
          <a:p>
            <a:pPr marL="457200" marR="0" lvl="0" indent="-342900" algn="l" rtl="0">
              <a:lnSpc>
                <a:spcPct val="100000"/>
              </a:lnSpc>
              <a:spcBef>
                <a:spcPts val="1000"/>
              </a:spcBef>
              <a:spcAft>
                <a:spcPts val="0"/>
              </a:spcAft>
              <a:buSzPts val="1800"/>
              <a:buFont typeface="Verdana"/>
              <a:buChar char="●"/>
            </a:pPr>
            <a:r>
              <a:rPr lang="en-US" sz="1800">
                <a:latin typeface="Verdana"/>
                <a:ea typeface="Verdana"/>
                <a:cs typeface="Verdana"/>
                <a:sym typeface="Verdana"/>
              </a:rPr>
              <a:t>Expansion of tower sites to new Fluxnet dataset (~150 sites instead of 20); energy balance closure and quality control tighter than before (Anna Ukkola / Gab Abramowitz)</a:t>
            </a:r>
            <a:endParaRPr/>
          </a:p>
          <a:p>
            <a:pPr marL="457200" marR="0" lvl="0" indent="-342900" algn="l" rtl="0">
              <a:lnSpc>
                <a:spcPct val="100000"/>
              </a:lnSpc>
              <a:spcBef>
                <a:spcPts val="1000"/>
              </a:spcBef>
              <a:spcAft>
                <a:spcPts val="0"/>
              </a:spcAft>
              <a:buSzPts val="1800"/>
              <a:buFont typeface="Verdana"/>
              <a:buChar char="●"/>
            </a:pPr>
            <a:r>
              <a:rPr lang="en-US" sz="1800">
                <a:latin typeface="Verdana"/>
                <a:ea typeface="Verdana"/>
                <a:cs typeface="Verdana"/>
                <a:sym typeface="Verdana"/>
              </a:rPr>
              <a:t>Information theory applications to benchmarking can quantify proportion of information used by LSM (Grey Nearing / Martyn Clark)</a:t>
            </a:r>
            <a:endParaRPr sz="1800">
              <a:latin typeface="Verdana"/>
              <a:ea typeface="Verdana"/>
              <a:cs typeface="Verdana"/>
              <a:sym typeface="Verdana"/>
            </a:endParaRPr>
          </a:p>
          <a:p>
            <a:pPr marL="457200" marR="0" lvl="0" indent="-342900" algn="l" rtl="0">
              <a:lnSpc>
                <a:spcPct val="100000"/>
              </a:lnSpc>
              <a:spcBef>
                <a:spcPts val="1000"/>
              </a:spcBef>
              <a:spcAft>
                <a:spcPts val="0"/>
              </a:spcAft>
              <a:buSzPts val="1800"/>
              <a:buFont typeface="Verdana"/>
              <a:buChar char="●"/>
            </a:pPr>
            <a:r>
              <a:rPr lang="en-US" sz="1800">
                <a:latin typeface="Verdana"/>
                <a:ea typeface="Verdana"/>
                <a:cs typeface="Verdana"/>
                <a:sym typeface="Verdana"/>
              </a:rPr>
              <a:t>latent factor analysis exploring the similarity of LSMs (Sujay Kumar)</a:t>
            </a:r>
            <a:endParaRPr sz="1800">
              <a:latin typeface="Verdana"/>
              <a:ea typeface="Verdana"/>
              <a:cs typeface="Verdana"/>
              <a:sym typeface="Verdana"/>
            </a:endParaRPr>
          </a:p>
          <a:p>
            <a:pPr marL="457200" marR="0" lvl="0" indent="-342900" algn="l" rtl="0">
              <a:lnSpc>
                <a:spcPct val="100000"/>
              </a:lnSpc>
              <a:spcBef>
                <a:spcPts val="1000"/>
              </a:spcBef>
              <a:spcAft>
                <a:spcPts val="0"/>
              </a:spcAft>
              <a:buSzPts val="1800"/>
              <a:buFont typeface="Verdana"/>
              <a:buChar char="●"/>
            </a:pPr>
            <a:r>
              <a:rPr lang="en-US" sz="1800">
                <a:latin typeface="Verdana"/>
                <a:ea typeface="Verdana"/>
                <a:cs typeface="Verdana"/>
                <a:sym typeface="Verdana"/>
              </a:rPr>
              <a:t>PALS / modelevaluation.org coupled to ILAMB will be available to host PLUMBER2.</a:t>
            </a:r>
            <a:endParaRPr sz="1800">
              <a:latin typeface="Verdana"/>
              <a:ea typeface="Verdana"/>
              <a:cs typeface="Verdana"/>
              <a:sym typeface="Verdana"/>
            </a:endParaRPr>
          </a:p>
          <a:p>
            <a:pPr marL="457200" marR="0" lvl="0" indent="-342900" algn="l" rtl="0">
              <a:lnSpc>
                <a:spcPct val="100000"/>
              </a:lnSpc>
              <a:spcBef>
                <a:spcPts val="1000"/>
              </a:spcBef>
              <a:spcAft>
                <a:spcPts val="0"/>
              </a:spcAft>
              <a:buSzPts val="1800"/>
              <a:buFont typeface="Verdana"/>
              <a:buChar char="●"/>
            </a:pPr>
            <a:r>
              <a:rPr lang="en-US" sz="1800">
                <a:latin typeface="Verdana"/>
                <a:ea typeface="Verdana"/>
                <a:cs typeface="Verdana"/>
                <a:sym typeface="Verdana"/>
              </a:rPr>
              <a:t>PLUMBER2 planning meeting scheduled for 5 May before OSC and after GLASS panel meeting in Canmore</a:t>
            </a:r>
            <a:endParaRPr sz="1800">
              <a:latin typeface="Verdana"/>
              <a:ea typeface="Verdana"/>
              <a:cs typeface="Verdana"/>
              <a:sym typeface="Verdana"/>
            </a:endParaRPr>
          </a:p>
          <a:p>
            <a:pPr marL="1200150" marR="0" lvl="1" indent="-330200" algn="l" rtl="0">
              <a:lnSpc>
                <a:spcPct val="100000"/>
              </a:lnSpc>
              <a:spcBef>
                <a:spcPts val="1000"/>
              </a:spcBef>
              <a:spcAft>
                <a:spcPts val="0"/>
              </a:spcAft>
              <a:buClr>
                <a:schemeClr val="lt1"/>
              </a:buClr>
              <a:buSzPts val="2000"/>
              <a:buFont typeface="Arial"/>
              <a:buNone/>
            </a:pPr>
            <a:endParaRPr sz="2000" b="0" i="0" u="none" strike="noStrike" cap="none">
              <a:solidFill>
                <a:srgbClr val="000000"/>
              </a:solidFill>
              <a:latin typeface="Verdana"/>
              <a:ea typeface="Verdana"/>
              <a:cs typeface="Verdana"/>
              <a:sym typeface="Verdana"/>
            </a:endParaRPr>
          </a:p>
          <a:p>
            <a:pPr marL="0" marR="0" lvl="0" indent="0" algn="l" rtl="0">
              <a:lnSpc>
                <a:spcPct val="100000"/>
              </a:lnSpc>
              <a:spcBef>
                <a:spcPts val="0"/>
              </a:spcBef>
              <a:spcAft>
                <a:spcPts val="0"/>
              </a:spcAft>
              <a:buNone/>
            </a:pPr>
            <a:endParaRPr sz="2000" b="0" i="0" u="none">
              <a:solidFill>
                <a:srgbClr val="000000"/>
              </a:solidFill>
              <a:latin typeface="Verdana"/>
              <a:ea typeface="Verdana"/>
              <a:cs typeface="Verdana"/>
              <a:sym typeface="Verdana"/>
            </a:endParaRPr>
          </a:p>
        </p:txBody>
      </p:sp>
      <p:sp>
        <p:nvSpPr>
          <p:cNvPr id="298" name="Shape 298"/>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marL="0" lvl="0" indent="0" algn="ctr" rtl="0">
              <a:spcBef>
                <a:spcPts val="0"/>
              </a:spcBef>
              <a:spcAft>
                <a:spcPts val="0"/>
              </a:spcAft>
              <a:buClr>
                <a:schemeClr val="dk1"/>
              </a:buClr>
              <a:buSzPts val="2400"/>
              <a:buFont typeface="Verdana"/>
              <a:buNone/>
            </a:pPr>
            <a:r>
              <a:rPr lang="en-US" sz="2400" b="1" i="1">
                <a:solidFill>
                  <a:schemeClr val="dk1"/>
                </a:solidFill>
                <a:latin typeface="Verdana"/>
                <a:ea typeface="Verdana"/>
                <a:cs typeface="Verdana"/>
                <a:sym typeface="Verdana"/>
              </a:rPr>
              <a:t>PLUMBER future work </a:t>
            </a:r>
            <a:r>
              <a:rPr lang="en-US" sz="2400" b="1">
                <a:solidFill>
                  <a:schemeClr val="dk1"/>
                </a:solidFill>
                <a:latin typeface="Verdana"/>
                <a:ea typeface="Verdana"/>
                <a:cs typeface="Verdana"/>
                <a:sym typeface="Verdana"/>
              </a:rPr>
              <a:t>[Update]</a:t>
            </a:r>
            <a:endParaRPr/>
          </a:p>
        </p:txBody>
      </p:sp>
      <p:sp>
        <p:nvSpPr>
          <p:cNvPr id="299" name="Shape 299"/>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24</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24</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Shape 304"/>
          <p:cNvSpPr txBox="1"/>
          <p:nvPr/>
        </p:nvSpPr>
        <p:spPr>
          <a:xfrm>
            <a:off x="76200" y="0"/>
            <a:ext cx="8991600" cy="654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FF"/>
              </a:buClr>
              <a:buSzPts val="2100"/>
              <a:buFont typeface="Verdana"/>
              <a:buNone/>
            </a:pPr>
            <a:r>
              <a:rPr lang="en-US" sz="2100" b="1" i="1" u="none">
                <a:solidFill>
                  <a:srgbClr val="0000FF"/>
                </a:solidFill>
                <a:latin typeface="Verdana"/>
                <a:ea typeface="Verdana"/>
                <a:cs typeface="Verdana"/>
                <a:sym typeface="Verdana"/>
              </a:rPr>
              <a:t>International Land Model Benchmarking (ILAMB) Project</a:t>
            </a:r>
            <a:endParaRPr sz="2100" b="1" i="1" u="none">
              <a:solidFill>
                <a:srgbClr val="0000FF"/>
              </a:solidFill>
              <a:latin typeface="Verdana"/>
              <a:ea typeface="Verdana"/>
              <a:cs typeface="Verdana"/>
              <a:sym typeface="Verdana"/>
            </a:endParaRPr>
          </a:p>
          <a:p>
            <a:pPr marL="0" lvl="0" indent="0" algn="ctr" rtl="0">
              <a:spcBef>
                <a:spcPts val="0"/>
              </a:spcBef>
              <a:spcAft>
                <a:spcPts val="0"/>
              </a:spcAft>
              <a:buClr>
                <a:srgbClr val="0000FF"/>
              </a:buClr>
              <a:buSzPts val="2200"/>
              <a:buFont typeface="Verdana"/>
              <a:buNone/>
            </a:pPr>
            <a:r>
              <a:rPr lang="en-US" sz="2200" b="1">
                <a:solidFill>
                  <a:schemeClr val="dk1"/>
                </a:solidFill>
                <a:latin typeface="Verdana"/>
                <a:ea typeface="Verdana"/>
                <a:cs typeface="Verdana"/>
                <a:sym typeface="Verdana"/>
              </a:rPr>
              <a:t>[What is it?]</a:t>
            </a:r>
            <a:endParaRPr sz="2100" b="1" i="1">
              <a:solidFill>
                <a:srgbClr val="0000FF"/>
              </a:solidFill>
              <a:latin typeface="Verdana"/>
              <a:ea typeface="Verdana"/>
              <a:cs typeface="Verdana"/>
              <a:sym typeface="Verdana"/>
            </a:endParaRPr>
          </a:p>
        </p:txBody>
      </p:sp>
      <p:sp>
        <p:nvSpPr>
          <p:cNvPr id="305" name="Shape 305"/>
          <p:cNvSpPr txBox="1"/>
          <p:nvPr/>
        </p:nvSpPr>
        <p:spPr>
          <a:xfrm>
            <a:off x="381000" y="990600"/>
            <a:ext cx="8458200" cy="455295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000000"/>
              </a:buClr>
              <a:buSzPts val="2000"/>
              <a:buFont typeface="Verdana"/>
              <a:buNone/>
            </a:pPr>
            <a:r>
              <a:rPr lang="en-US" sz="2000" b="0" i="0" u="none">
                <a:solidFill>
                  <a:srgbClr val="000000"/>
                </a:solidFill>
                <a:latin typeface="Verdana"/>
                <a:ea typeface="Verdana"/>
                <a:cs typeface="Verdana"/>
                <a:sym typeface="Verdana"/>
              </a:rPr>
              <a:t>Building upon past model evaluation studies, the goals of the International Land Model Benchmarking (ILAMB) project are to:</a:t>
            </a:r>
            <a:endParaRPr/>
          </a:p>
          <a:p>
            <a:pPr marL="0" marR="0" lvl="0" indent="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2000"/>
              <a:buFont typeface="Arial"/>
              <a:buAutoNum type="arabicPeriod"/>
            </a:pPr>
            <a:r>
              <a:rPr lang="en-US" sz="2000" b="0" i="0" u="none">
                <a:solidFill>
                  <a:srgbClr val="000000"/>
                </a:solidFill>
                <a:latin typeface="Verdana"/>
                <a:ea typeface="Verdana"/>
                <a:cs typeface="Verdana"/>
                <a:sym typeface="Verdana"/>
              </a:rPr>
              <a:t>Develop internationally accepted benchmark experiments for land model performance by drawing upon international expertise and collaboration</a:t>
            </a:r>
            <a:endParaRPr/>
          </a:p>
          <a:p>
            <a:pPr marL="0" marR="0" lvl="0" indent="0" algn="l" rtl="0">
              <a:lnSpc>
                <a:spcPct val="100000"/>
              </a:lnSpc>
              <a:spcBef>
                <a:spcPts val="1200"/>
              </a:spcBef>
              <a:spcAft>
                <a:spcPts val="0"/>
              </a:spcAft>
              <a:buClr>
                <a:srgbClr val="000000"/>
              </a:buClr>
              <a:buSzPts val="2000"/>
              <a:buFont typeface="Arial"/>
              <a:buAutoNum type="arabicPeriod"/>
            </a:pPr>
            <a:r>
              <a:rPr lang="en-US" sz="2000" b="0" i="0" u="none">
                <a:solidFill>
                  <a:srgbClr val="000000"/>
                </a:solidFill>
                <a:latin typeface="Verdana"/>
                <a:ea typeface="Verdana"/>
                <a:cs typeface="Verdana"/>
                <a:sym typeface="Verdana"/>
              </a:rPr>
              <a:t>Promote the use of these benchmarks by the international community for model intercomparison</a:t>
            </a:r>
            <a:endParaRPr/>
          </a:p>
          <a:p>
            <a:pPr marL="0" marR="0" lvl="0" indent="0" algn="l" rtl="0">
              <a:lnSpc>
                <a:spcPct val="100000"/>
              </a:lnSpc>
              <a:spcBef>
                <a:spcPts val="1200"/>
              </a:spcBef>
              <a:spcAft>
                <a:spcPts val="0"/>
              </a:spcAft>
              <a:buClr>
                <a:srgbClr val="000000"/>
              </a:buClr>
              <a:buSzPts val="2000"/>
              <a:buFont typeface="Arial"/>
              <a:buAutoNum type="arabicPeriod"/>
            </a:pPr>
            <a:r>
              <a:rPr lang="en-US" sz="2000" b="0" i="0" u="none">
                <a:solidFill>
                  <a:srgbClr val="000000"/>
                </a:solidFill>
                <a:latin typeface="Verdana"/>
                <a:ea typeface="Verdana"/>
                <a:cs typeface="Verdana"/>
                <a:sym typeface="Verdana"/>
              </a:rPr>
              <a:t>Strengthen linkages among experimental, remote sensing, and climate modeling communities in the design of new model tests and new measurement programs</a:t>
            </a:r>
            <a:endParaRPr/>
          </a:p>
          <a:p>
            <a:pPr marL="0" marR="0" lvl="0" indent="0" algn="l" rtl="0">
              <a:lnSpc>
                <a:spcPct val="100000"/>
              </a:lnSpc>
              <a:spcBef>
                <a:spcPts val="1200"/>
              </a:spcBef>
              <a:spcAft>
                <a:spcPts val="0"/>
              </a:spcAft>
              <a:buClr>
                <a:srgbClr val="000000"/>
              </a:buClr>
              <a:buSzPts val="2000"/>
              <a:buFont typeface="Arial"/>
              <a:buAutoNum type="arabicPeriod"/>
            </a:pPr>
            <a:r>
              <a:rPr lang="en-US" sz="2000" b="0" i="0" u="none">
                <a:solidFill>
                  <a:srgbClr val="000000"/>
                </a:solidFill>
                <a:latin typeface="Verdana"/>
                <a:ea typeface="Verdana"/>
                <a:cs typeface="Verdana"/>
                <a:sym typeface="Verdana"/>
              </a:rPr>
              <a:t>Support the design and development of open source benchmarking tools.</a:t>
            </a:r>
            <a:endParaRPr/>
          </a:p>
        </p:txBody>
      </p:sp>
      <p:sp>
        <p:nvSpPr>
          <p:cNvPr id="306" name="Shape 306"/>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25</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25</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Shape 311"/>
          <p:cNvSpPr txBox="1"/>
          <p:nvPr/>
        </p:nvSpPr>
        <p:spPr>
          <a:xfrm>
            <a:off x="228600" y="0"/>
            <a:ext cx="8686800" cy="654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200" b="1" i="1" u="none">
                <a:solidFill>
                  <a:srgbClr val="000000"/>
                </a:solidFill>
                <a:latin typeface="Verdana"/>
                <a:ea typeface="Verdana"/>
                <a:cs typeface="Verdana"/>
                <a:sym typeface="Verdana"/>
              </a:rPr>
              <a:t>ILAMB: Participants/Institutes/Contributions </a:t>
            </a:r>
            <a:endParaRPr sz="2200" b="1" i="1" u="none">
              <a:solidFill>
                <a:srgbClr val="000000"/>
              </a:solidFill>
              <a:latin typeface="Verdana"/>
              <a:ea typeface="Verdana"/>
              <a:cs typeface="Verdana"/>
              <a:sym typeface="Verdana"/>
            </a:endParaRPr>
          </a:p>
          <a:p>
            <a:pPr marL="0" marR="0" lvl="0" indent="0" algn="ctr" rtl="0">
              <a:lnSpc>
                <a:spcPct val="100000"/>
              </a:lnSpc>
              <a:spcBef>
                <a:spcPts val="0"/>
              </a:spcBef>
              <a:spcAft>
                <a:spcPts val="0"/>
              </a:spcAft>
              <a:buClr>
                <a:srgbClr val="000000"/>
              </a:buClr>
              <a:buSzPts val="2400"/>
              <a:buFont typeface="Verdana"/>
              <a:buNone/>
            </a:pPr>
            <a:r>
              <a:rPr lang="en-US" sz="2200" b="1" u="none">
                <a:solidFill>
                  <a:srgbClr val="000000"/>
                </a:solidFill>
                <a:latin typeface="Verdana"/>
                <a:ea typeface="Verdana"/>
                <a:cs typeface="Verdana"/>
                <a:sym typeface="Verdana"/>
              </a:rPr>
              <a:t>[</a:t>
            </a:r>
            <a:r>
              <a:rPr lang="en-US" sz="2200" b="1">
                <a:latin typeface="Verdana"/>
                <a:ea typeface="Verdana"/>
                <a:cs typeface="Verdana"/>
                <a:sym typeface="Verdana"/>
              </a:rPr>
              <a:t>W</a:t>
            </a:r>
            <a:r>
              <a:rPr lang="en-US" sz="2200" b="1" u="none">
                <a:solidFill>
                  <a:srgbClr val="000000"/>
                </a:solidFill>
                <a:latin typeface="Verdana"/>
                <a:ea typeface="Verdana"/>
                <a:cs typeface="Verdana"/>
                <a:sym typeface="Verdana"/>
              </a:rPr>
              <a:t>hat is it?]</a:t>
            </a:r>
            <a:endParaRPr sz="2200">
              <a:latin typeface="Verdana"/>
              <a:ea typeface="Verdana"/>
              <a:cs typeface="Verdana"/>
              <a:sym typeface="Verdana"/>
            </a:endParaRPr>
          </a:p>
        </p:txBody>
      </p:sp>
      <p:sp>
        <p:nvSpPr>
          <p:cNvPr id="312" name="Shape 312"/>
          <p:cNvSpPr txBox="1"/>
          <p:nvPr/>
        </p:nvSpPr>
        <p:spPr>
          <a:xfrm>
            <a:off x="228600" y="914400"/>
            <a:ext cx="8686800" cy="5014912"/>
          </a:xfrm>
          <a:prstGeom prst="rect">
            <a:avLst/>
          </a:prstGeom>
          <a:noFill/>
          <a:ln>
            <a:noFill/>
          </a:ln>
        </p:spPr>
        <p:txBody>
          <a:bodyPr spcFirstLastPara="1" wrap="square" lIns="90000" tIns="45000" rIns="90000" bIns="45000" anchor="t" anchorCtr="0">
            <a:noAutofit/>
          </a:bodyPr>
          <a:lstStyle/>
          <a:p>
            <a:pPr marL="342900" marR="0" lvl="0" indent="-342900" algn="l" rtl="0">
              <a:lnSpc>
                <a:spcPct val="100000"/>
              </a:lnSpc>
              <a:spcBef>
                <a:spcPts val="0"/>
              </a:spcBef>
              <a:spcAft>
                <a:spcPts val="0"/>
              </a:spcAft>
              <a:buClr>
                <a:srgbClr val="000000"/>
              </a:buClr>
              <a:buSzPts val="2000"/>
              <a:buFont typeface="Arial"/>
              <a:buChar char="•"/>
            </a:pPr>
            <a:r>
              <a:rPr lang="en-US" sz="2000" b="0" i="0" u="none" dirty="0">
                <a:solidFill>
                  <a:srgbClr val="000000"/>
                </a:solidFill>
                <a:latin typeface="Verdana"/>
                <a:ea typeface="Verdana"/>
                <a:cs typeface="Verdana"/>
                <a:sym typeface="Verdana"/>
              </a:rPr>
              <a:t>Project is mainly lead/funded through DOE Regional Climate Modeling Program.  Project leadership team includes Forrest Hoffman (ORNL), Jim </a:t>
            </a:r>
            <a:r>
              <a:rPr lang="en-US" sz="2000" b="0" i="0" u="none" dirty="0" err="1">
                <a:solidFill>
                  <a:srgbClr val="000000"/>
                </a:solidFill>
                <a:latin typeface="Verdana"/>
                <a:ea typeface="Verdana"/>
                <a:cs typeface="Verdana"/>
                <a:sym typeface="Verdana"/>
              </a:rPr>
              <a:t>Randerson</a:t>
            </a:r>
            <a:r>
              <a:rPr lang="en-US" sz="2000" b="0" i="0" u="none" dirty="0">
                <a:solidFill>
                  <a:srgbClr val="000000"/>
                </a:solidFill>
                <a:latin typeface="Verdana"/>
                <a:ea typeface="Verdana"/>
                <a:cs typeface="Verdana"/>
                <a:sym typeface="Verdana"/>
              </a:rPr>
              <a:t> (UCI), Bill Riley (LBNL), David Lawrence (NCAR), and Gretchen Keppel-</a:t>
            </a:r>
            <a:r>
              <a:rPr lang="en-US" sz="2000" b="0" i="0" u="none" dirty="0" err="1">
                <a:solidFill>
                  <a:srgbClr val="000000"/>
                </a:solidFill>
                <a:latin typeface="Verdana"/>
                <a:ea typeface="Verdana"/>
                <a:cs typeface="Verdana"/>
                <a:sym typeface="Verdana"/>
              </a:rPr>
              <a:t>Aleks</a:t>
            </a:r>
            <a:r>
              <a:rPr lang="en-US" sz="2000" b="0" i="0" u="none" dirty="0">
                <a:solidFill>
                  <a:srgbClr val="000000"/>
                </a:solidFill>
                <a:latin typeface="Verdana"/>
                <a:ea typeface="Verdana"/>
                <a:cs typeface="Verdana"/>
                <a:sym typeface="Verdana"/>
              </a:rPr>
              <a:t> (U. Michigan).</a:t>
            </a:r>
            <a:endParaRPr dirty="0"/>
          </a:p>
          <a:p>
            <a:pPr marL="342900" marR="0" lvl="0" indent="-342900" algn="l" rtl="0">
              <a:lnSpc>
                <a:spcPct val="100000"/>
              </a:lnSpc>
              <a:spcBef>
                <a:spcPts val="1800"/>
              </a:spcBef>
              <a:spcAft>
                <a:spcPts val="0"/>
              </a:spcAft>
              <a:buClr>
                <a:srgbClr val="000000"/>
              </a:buClr>
              <a:buSzPts val="2000"/>
              <a:buFont typeface="Arial"/>
              <a:buChar char="•"/>
            </a:pPr>
            <a:r>
              <a:rPr lang="en-US" sz="2000" b="0" i="0" u="none" dirty="0">
                <a:solidFill>
                  <a:srgbClr val="000000"/>
                </a:solidFill>
                <a:latin typeface="Verdana"/>
                <a:ea typeface="Verdana"/>
                <a:cs typeface="Verdana"/>
                <a:sym typeface="Verdana"/>
              </a:rPr>
              <a:t>Collaboration with PALS is </a:t>
            </a:r>
            <a:r>
              <a:rPr lang="en-US" sz="2000" dirty="0">
                <a:latin typeface="Verdana"/>
                <a:ea typeface="Verdana"/>
                <a:cs typeface="Verdana"/>
                <a:sym typeface="Verdana"/>
              </a:rPr>
              <a:t>actively underway (see PALS slides)</a:t>
            </a:r>
            <a:endParaRPr dirty="0"/>
          </a:p>
          <a:p>
            <a:pPr marL="342900" marR="0" lvl="0" indent="-342900" algn="l" rtl="0">
              <a:lnSpc>
                <a:spcPct val="100000"/>
              </a:lnSpc>
              <a:spcBef>
                <a:spcPts val="1800"/>
              </a:spcBef>
              <a:spcAft>
                <a:spcPts val="0"/>
              </a:spcAft>
              <a:buClr>
                <a:srgbClr val="000000"/>
              </a:buClr>
              <a:buSzPts val="2000"/>
              <a:buFont typeface="Arial"/>
              <a:buChar char="•"/>
            </a:pPr>
            <a:r>
              <a:rPr lang="en-US" sz="2000" b="0" i="0" u="none" dirty="0">
                <a:solidFill>
                  <a:srgbClr val="000000"/>
                </a:solidFill>
                <a:latin typeface="Verdana"/>
                <a:ea typeface="Verdana"/>
                <a:cs typeface="Verdana"/>
                <a:sym typeface="Verdana"/>
              </a:rPr>
              <a:t>ILAMB is currently being utilized by the international land modeling research community. </a:t>
            </a:r>
            <a:endParaRPr dirty="0"/>
          </a:p>
          <a:p>
            <a:pPr marL="342900" marR="0" lvl="0" indent="-342900" algn="l" rtl="0">
              <a:lnSpc>
                <a:spcPct val="100000"/>
              </a:lnSpc>
              <a:spcBef>
                <a:spcPts val="1800"/>
              </a:spcBef>
              <a:spcAft>
                <a:spcPts val="0"/>
              </a:spcAft>
              <a:buClr>
                <a:srgbClr val="000000"/>
              </a:buClr>
              <a:buSzPts val="2000"/>
              <a:buFont typeface="Arial"/>
              <a:buChar char="•"/>
            </a:pPr>
            <a:r>
              <a:rPr lang="en-US" sz="2000" b="0" i="0" u="none" dirty="0">
                <a:solidFill>
                  <a:srgbClr val="000000"/>
                </a:solidFill>
                <a:latin typeface="Verdana"/>
                <a:ea typeface="Verdana"/>
                <a:cs typeface="Verdana"/>
                <a:sym typeface="Verdana"/>
              </a:rPr>
              <a:t>ILAMB hosted a workshop in May, 2016 at DOE with approximately 50 participants from around the world. The workshop report, </a:t>
            </a:r>
            <a:r>
              <a:rPr lang="en-US" sz="2000" b="0" i="0" u="none" dirty="0" smtClean="0">
                <a:solidFill>
                  <a:srgbClr val="000000"/>
                </a:solidFill>
                <a:latin typeface="Verdana"/>
                <a:ea typeface="Verdana"/>
                <a:cs typeface="Verdana"/>
                <a:sym typeface="Verdana"/>
              </a:rPr>
              <a:t>which was </a:t>
            </a:r>
            <a:r>
              <a:rPr lang="en-US" sz="2000" b="0" i="0" u="none" dirty="0">
                <a:solidFill>
                  <a:srgbClr val="000000"/>
                </a:solidFill>
                <a:latin typeface="Verdana"/>
                <a:ea typeface="Verdana"/>
                <a:cs typeface="Verdana"/>
                <a:sym typeface="Verdana"/>
              </a:rPr>
              <a:t>released in spring 2017, provides a roadmap for land model benchmarking/assessment activities going forward.</a:t>
            </a:r>
            <a:endParaRPr dirty="0"/>
          </a:p>
          <a:p>
            <a:pPr marL="0" marR="0" lvl="0" indent="0" algn="l" rtl="0">
              <a:lnSpc>
                <a:spcPct val="100000"/>
              </a:lnSpc>
              <a:spcBef>
                <a:spcPts val="1800"/>
              </a:spcBef>
              <a:spcAft>
                <a:spcPts val="0"/>
              </a:spcAft>
              <a:buNone/>
            </a:pPr>
            <a:endParaRPr sz="2000" b="0" i="0" u="none" dirty="0">
              <a:solidFill>
                <a:srgbClr val="000000"/>
              </a:solidFill>
              <a:latin typeface="Verdana"/>
              <a:ea typeface="Verdana"/>
              <a:cs typeface="Verdana"/>
              <a:sym typeface="Verdana"/>
            </a:endParaRPr>
          </a:p>
        </p:txBody>
      </p:sp>
      <p:sp>
        <p:nvSpPr>
          <p:cNvPr id="313" name="Shape 313"/>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26</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26</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Shape 318"/>
          <p:cNvSpPr txBox="1"/>
          <p:nvPr/>
        </p:nvSpPr>
        <p:spPr>
          <a:xfrm>
            <a:off x="215900" y="-41275"/>
            <a:ext cx="8686800" cy="76835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200"/>
              <a:buFont typeface="Verdana"/>
              <a:buNone/>
            </a:pPr>
            <a:r>
              <a:rPr lang="en-US" sz="2000" b="1" i="1" u="none" dirty="0">
                <a:solidFill>
                  <a:srgbClr val="000000"/>
                </a:solidFill>
                <a:latin typeface="Verdana"/>
                <a:ea typeface="Verdana"/>
                <a:cs typeface="Verdana"/>
                <a:sym typeface="Verdana"/>
              </a:rPr>
              <a:t>Examples/Samples Of Current Work:</a:t>
            </a:r>
            <a:endParaRPr sz="2000" dirty="0"/>
          </a:p>
          <a:p>
            <a:pPr marL="0" marR="0" lvl="0" indent="0" algn="ctr" rtl="0">
              <a:lnSpc>
                <a:spcPct val="100000"/>
              </a:lnSpc>
              <a:spcBef>
                <a:spcPts val="0"/>
              </a:spcBef>
              <a:spcAft>
                <a:spcPts val="0"/>
              </a:spcAft>
              <a:buClr>
                <a:srgbClr val="000000"/>
              </a:buClr>
              <a:buSzPts val="2200"/>
              <a:buFont typeface="Verdana"/>
              <a:buNone/>
            </a:pPr>
            <a:r>
              <a:rPr lang="en-US" sz="2000" b="1" i="1" u="none" dirty="0">
                <a:solidFill>
                  <a:srgbClr val="000000"/>
                </a:solidFill>
                <a:latin typeface="Verdana"/>
                <a:ea typeface="Verdana"/>
                <a:cs typeface="Verdana"/>
                <a:sym typeface="Verdana"/>
              </a:rPr>
              <a:t>Variables and Visualization within ILAMB </a:t>
            </a:r>
            <a:r>
              <a:rPr lang="en-US" sz="2000" b="1" u="none" dirty="0">
                <a:solidFill>
                  <a:srgbClr val="000000"/>
                </a:solidFill>
                <a:latin typeface="Verdana"/>
                <a:ea typeface="Verdana"/>
                <a:cs typeface="Verdana"/>
                <a:sym typeface="Verdana"/>
              </a:rPr>
              <a:t>[</a:t>
            </a:r>
            <a:r>
              <a:rPr lang="en-US" sz="2000" b="1" dirty="0">
                <a:latin typeface="Verdana"/>
                <a:ea typeface="Verdana"/>
                <a:cs typeface="Verdana"/>
                <a:sym typeface="Verdana"/>
              </a:rPr>
              <a:t>W</a:t>
            </a:r>
            <a:r>
              <a:rPr lang="en-US" sz="2000" b="1" u="none" dirty="0">
                <a:solidFill>
                  <a:srgbClr val="000000"/>
                </a:solidFill>
                <a:latin typeface="Verdana"/>
                <a:ea typeface="Verdana"/>
                <a:cs typeface="Verdana"/>
                <a:sym typeface="Verdana"/>
              </a:rPr>
              <a:t>hat is it?]</a:t>
            </a:r>
            <a:endParaRPr sz="2000" dirty="0"/>
          </a:p>
        </p:txBody>
      </p:sp>
      <p:sp>
        <p:nvSpPr>
          <p:cNvPr id="319" name="Shape 319"/>
          <p:cNvSpPr txBox="1"/>
          <p:nvPr/>
        </p:nvSpPr>
        <p:spPr>
          <a:xfrm>
            <a:off x="152400" y="838200"/>
            <a:ext cx="8907462" cy="5065712"/>
          </a:xfrm>
          <a:prstGeom prst="rect">
            <a:avLst/>
          </a:prstGeom>
          <a:solidFill>
            <a:srgbClr val="FFFFFF"/>
          </a:solidFill>
          <a:ln>
            <a:noFill/>
          </a:ln>
        </p:spPr>
        <p:txBody>
          <a:bodyPr spcFirstLastPara="1" wrap="square" lIns="0" tIns="0" rIns="0" bIns="0" anchor="t" anchorCtr="0">
            <a:noAutofit/>
          </a:bodyPr>
          <a:lstStyle/>
          <a:p>
            <a:pPr marL="242886" marR="0" lvl="0" indent="-211136" algn="l" rtl="0">
              <a:lnSpc>
                <a:spcPct val="100000"/>
              </a:lnSpc>
              <a:spcBef>
                <a:spcPts val="0"/>
              </a:spcBef>
              <a:spcAft>
                <a:spcPts val="0"/>
              </a:spcAft>
              <a:buClr>
                <a:srgbClr val="000000"/>
              </a:buClr>
              <a:buSzPts val="1700"/>
              <a:buFont typeface="Verdana"/>
              <a:buChar char="•"/>
            </a:pPr>
            <a:r>
              <a:rPr lang="en-US" sz="1700" i="0" u="none" dirty="0">
                <a:solidFill>
                  <a:srgbClr val="000000"/>
                </a:solidFill>
                <a:latin typeface="Verdana"/>
                <a:ea typeface="Verdana"/>
                <a:cs typeface="Verdana"/>
                <a:sym typeface="Verdana"/>
              </a:rPr>
              <a:t>Currently integrates analysis of 25 variables in 4 categories from ~60 datasets</a:t>
            </a:r>
            <a:endParaRPr sz="1700" dirty="0">
              <a:latin typeface="Verdana"/>
              <a:ea typeface="Verdana"/>
              <a:cs typeface="Verdana"/>
              <a:sym typeface="Verdana"/>
            </a:endParaRPr>
          </a:p>
          <a:p>
            <a:pPr marL="638175" marR="0" lvl="1" indent="-273050" algn="l" rtl="0">
              <a:lnSpc>
                <a:spcPct val="116666"/>
              </a:lnSpc>
              <a:spcBef>
                <a:spcPts val="600"/>
              </a:spcBef>
              <a:spcAft>
                <a:spcPts val="0"/>
              </a:spcAft>
              <a:buClr>
                <a:srgbClr val="00AF50"/>
              </a:buClr>
              <a:buSzPts val="1700"/>
              <a:buFont typeface="Verdana"/>
              <a:buChar char="–"/>
            </a:pPr>
            <a:r>
              <a:rPr lang="en-US" sz="1700" i="0" u="none" strike="noStrike" cap="none" dirty="0">
                <a:solidFill>
                  <a:srgbClr val="00AF50"/>
                </a:solidFill>
                <a:latin typeface="Verdana"/>
                <a:ea typeface="Verdana"/>
                <a:cs typeface="Verdana"/>
                <a:sym typeface="Verdana"/>
              </a:rPr>
              <a:t>Above ground live biomass, burned area, carbon dioxide, gross primary production, leaf area index, global net ecosystem carbon balance, net ecosystem exchange, ecosystem respiration, soil carbon</a:t>
            </a:r>
            <a:endParaRPr sz="1700" i="0" u="none" strike="noStrike" cap="none" dirty="0">
              <a:solidFill>
                <a:srgbClr val="000000"/>
              </a:solidFill>
              <a:latin typeface="Verdana"/>
              <a:ea typeface="Verdana"/>
              <a:cs typeface="Verdana"/>
              <a:sym typeface="Verdana"/>
            </a:endParaRPr>
          </a:p>
          <a:p>
            <a:pPr marL="638175" marR="0" lvl="1" indent="-273050" algn="l" rtl="0">
              <a:lnSpc>
                <a:spcPct val="116666"/>
              </a:lnSpc>
              <a:spcBef>
                <a:spcPts val="600"/>
              </a:spcBef>
              <a:spcAft>
                <a:spcPts val="0"/>
              </a:spcAft>
              <a:buClr>
                <a:srgbClr val="006FC0"/>
              </a:buClr>
              <a:buSzPts val="1700"/>
              <a:buFont typeface="Verdana"/>
              <a:buChar char="–"/>
            </a:pPr>
            <a:r>
              <a:rPr lang="en-US" sz="1700" i="0" u="none" strike="noStrike" cap="none" dirty="0">
                <a:solidFill>
                  <a:srgbClr val="006FC0"/>
                </a:solidFill>
                <a:latin typeface="Verdana"/>
                <a:ea typeface="Verdana"/>
                <a:cs typeface="Verdana"/>
                <a:sym typeface="Verdana"/>
              </a:rPr>
              <a:t>evapotranspiration, latent heat, sensible heat, runoff, evaporative fraction, terrestrial water storage anomaly</a:t>
            </a:r>
            <a:endParaRPr sz="1700" i="0" u="none" strike="noStrike" cap="none" dirty="0">
              <a:solidFill>
                <a:srgbClr val="000000"/>
              </a:solidFill>
              <a:latin typeface="Verdana"/>
              <a:ea typeface="Verdana"/>
              <a:cs typeface="Verdana"/>
              <a:sym typeface="Verdana"/>
            </a:endParaRPr>
          </a:p>
          <a:p>
            <a:pPr marL="638175" marR="0" lvl="1" indent="-273050" algn="l" rtl="0">
              <a:lnSpc>
                <a:spcPct val="122222"/>
              </a:lnSpc>
              <a:spcBef>
                <a:spcPts val="600"/>
              </a:spcBef>
              <a:spcAft>
                <a:spcPts val="0"/>
              </a:spcAft>
              <a:buClr>
                <a:srgbClr val="FF0000"/>
              </a:buClr>
              <a:buSzPts val="1700"/>
              <a:buFont typeface="Verdana"/>
              <a:buChar char="–"/>
            </a:pPr>
            <a:r>
              <a:rPr lang="en-US" sz="1700" i="0" u="none" strike="noStrike" cap="none" dirty="0">
                <a:solidFill>
                  <a:srgbClr val="FF0000"/>
                </a:solidFill>
                <a:latin typeface="Verdana"/>
                <a:ea typeface="Verdana"/>
                <a:cs typeface="Verdana"/>
                <a:sym typeface="Verdana"/>
              </a:rPr>
              <a:t>albedo, surface upward SW radiation, surface net SW radiation, surface</a:t>
            </a:r>
            <a:endParaRPr sz="1700" i="0" u="none" strike="noStrike" cap="none" dirty="0">
              <a:solidFill>
                <a:srgbClr val="000000"/>
              </a:solidFill>
              <a:latin typeface="Verdana"/>
              <a:ea typeface="Verdana"/>
              <a:cs typeface="Verdana"/>
              <a:sym typeface="Verdana"/>
            </a:endParaRPr>
          </a:p>
          <a:p>
            <a:pPr marL="242886" marR="0" lvl="0" indent="-230186" algn="l" rtl="0">
              <a:lnSpc>
                <a:spcPct val="122222"/>
              </a:lnSpc>
              <a:spcBef>
                <a:spcPts val="0"/>
              </a:spcBef>
              <a:spcAft>
                <a:spcPts val="0"/>
              </a:spcAft>
              <a:buClr>
                <a:srgbClr val="FF0000"/>
              </a:buClr>
              <a:buSzPts val="1800"/>
              <a:buFont typeface="Verdana"/>
              <a:buNone/>
            </a:pPr>
            <a:r>
              <a:rPr lang="en-US" sz="1700" i="0" u="none" dirty="0">
                <a:solidFill>
                  <a:srgbClr val="FF0000"/>
                </a:solidFill>
                <a:latin typeface="Verdana"/>
                <a:ea typeface="Verdana"/>
                <a:cs typeface="Verdana"/>
                <a:sym typeface="Verdana"/>
              </a:rPr>
              <a:t>		</a:t>
            </a:r>
            <a:r>
              <a:rPr lang="en-US" sz="1700" i="0" u="none" dirty="0" smtClean="0">
                <a:solidFill>
                  <a:srgbClr val="FF0000"/>
                </a:solidFill>
                <a:latin typeface="Verdana"/>
                <a:ea typeface="Verdana"/>
                <a:cs typeface="Verdana"/>
                <a:sym typeface="Verdana"/>
              </a:rPr>
              <a:t>upward </a:t>
            </a:r>
            <a:r>
              <a:rPr lang="en-US" sz="1700" i="0" u="none" dirty="0">
                <a:solidFill>
                  <a:srgbClr val="FF0000"/>
                </a:solidFill>
                <a:latin typeface="Verdana"/>
                <a:ea typeface="Verdana"/>
                <a:cs typeface="Verdana"/>
                <a:sym typeface="Verdana"/>
              </a:rPr>
              <a:t>LW radiation, surface net LW radiation, surface net radiation</a:t>
            </a:r>
            <a:endParaRPr sz="1700" i="0" u="none" dirty="0">
              <a:solidFill>
                <a:srgbClr val="000000"/>
              </a:solidFill>
              <a:latin typeface="Verdana"/>
              <a:ea typeface="Verdana"/>
              <a:cs typeface="Verdana"/>
              <a:sym typeface="Verdana"/>
            </a:endParaRPr>
          </a:p>
          <a:p>
            <a:pPr marL="638175" marR="0" lvl="1" indent="-273050" algn="l" rtl="0">
              <a:lnSpc>
                <a:spcPct val="116666"/>
              </a:lnSpc>
              <a:spcBef>
                <a:spcPts val="600"/>
              </a:spcBef>
              <a:spcAft>
                <a:spcPts val="0"/>
              </a:spcAft>
              <a:buClr>
                <a:srgbClr val="7E7E7E"/>
              </a:buClr>
              <a:buSzPts val="1700"/>
              <a:buFont typeface="Verdana"/>
              <a:buChar char="–"/>
            </a:pPr>
            <a:r>
              <a:rPr lang="en-US" sz="1700" i="0" u="none" strike="noStrike" cap="none" dirty="0">
                <a:solidFill>
                  <a:srgbClr val="7E7E7E"/>
                </a:solidFill>
                <a:latin typeface="Verdana"/>
                <a:ea typeface="Verdana"/>
                <a:cs typeface="Verdana"/>
                <a:sym typeface="Verdana"/>
              </a:rPr>
              <a:t>surface air temperature, precipitation, surface relative humidity, surface downward SW radiation, surface downward LW radiation</a:t>
            </a:r>
            <a:endParaRPr sz="1700" i="0" u="none" strike="noStrike" cap="none" dirty="0">
              <a:solidFill>
                <a:srgbClr val="000000"/>
              </a:solidFill>
              <a:latin typeface="Verdana"/>
              <a:ea typeface="Verdana"/>
              <a:cs typeface="Verdana"/>
              <a:sym typeface="Verdana"/>
            </a:endParaRPr>
          </a:p>
          <a:p>
            <a:pPr marL="242886" marR="0" lvl="0" indent="-223836" algn="l" rtl="0">
              <a:lnSpc>
                <a:spcPct val="100000"/>
              </a:lnSpc>
              <a:spcBef>
                <a:spcPts val="600"/>
              </a:spcBef>
              <a:spcAft>
                <a:spcPts val="0"/>
              </a:spcAft>
              <a:buClr>
                <a:srgbClr val="000000"/>
              </a:buClr>
              <a:buSzPts val="1700"/>
              <a:buFont typeface="Verdana"/>
              <a:buChar char="•"/>
            </a:pPr>
            <a:r>
              <a:rPr lang="en-US" sz="1700" i="0" u="none" dirty="0">
                <a:solidFill>
                  <a:srgbClr val="000000"/>
                </a:solidFill>
                <a:latin typeface="Verdana"/>
                <a:ea typeface="Verdana"/>
                <a:cs typeface="Verdana"/>
                <a:sym typeface="Verdana"/>
              </a:rPr>
              <a:t>Graphics and scoring system</a:t>
            </a:r>
            <a:endParaRPr sz="1700" dirty="0">
              <a:latin typeface="Verdana"/>
              <a:ea typeface="Verdana"/>
              <a:cs typeface="Verdana"/>
              <a:sym typeface="Verdana"/>
            </a:endParaRPr>
          </a:p>
          <a:p>
            <a:pPr marL="638175" marR="0" lvl="1" indent="-273050" algn="l" rtl="0">
              <a:lnSpc>
                <a:spcPct val="116666"/>
              </a:lnSpc>
              <a:spcBef>
                <a:spcPts val="600"/>
              </a:spcBef>
              <a:spcAft>
                <a:spcPts val="0"/>
              </a:spcAft>
              <a:buClr>
                <a:srgbClr val="000000"/>
              </a:buClr>
              <a:buSzPts val="1700"/>
              <a:buFont typeface="Verdana"/>
              <a:buChar char="–"/>
            </a:pPr>
            <a:r>
              <a:rPr lang="en-US" sz="1700" i="0" u="none" strike="noStrike" cap="none" dirty="0">
                <a:solidFill>
                  <a:srgbClr val="000000"/>
                </a:solidFill>
                <a:latin typeface="Verdana"/>
                <a:ea typeface="Verdana"/>
                <a:cs typeface="Verdana"/>
                <a:sym typeface="Verdana"/>
              </a:rPr>
              <a:t>annual mean, bias, relative bias, RMSE, seasonal cycle phase, spatial distribution, </a:t>
            </a:r>
            <a:r>
              <a:rPr lang="en-US" sz="1700" i="0" u="none" strike="noStrike" cap="none" dirty="0" err="1">
                <a:solidFill>
                  <a:srgbClr val="000000"/>
                </a:solidFill>
                <a:latin typeface="Verdana"/>
                <a:ea typeface="Verdana"/>
                <a:cs typeface="Verdana"/>
                <a:sym typeface="Verdana"/>
              </a:rPr>
              <a:t>interannual</a:t>
            </a:r>
            <a:r>
              <a:rPr lang="en-US" sz="1700" i="0" u="none" strike="noStrike" cap="none" dirty="0">
                <a:solidFill>
                  <a:srgbClr val="000000"/>
                </a:solidFill>
                <a:latin typeface="Verdana"/>
                <a:ea typeface="Verdana"/>
                <a:cs typeface="Verdana"/>
                <a:sym typeface="Verdana"/>
              </a:rPr>
              <a:t> variability, variable-to-variable</a:t>
            </a:r>
            <a:endParaRPr sz="1700" dirty="0">
              <a:latin typeface="Verdana"/>
              <a:ea typeface="Verdana"/>
              <a:cs typeface="Verdana"/>
              <a:sym typeface="Verdana"/>
            </a:endParaRPr>
          </a:p>
          <a:p>
            <a:pPr marL="638175" marR="0" lvl="1" indent="-273050" algn="l" rtl="0">
              <a:lnSpc>
                <a:spcPct val="116666"/>
              </a:lnSpc>
              <a:spcBef>
                <a:spcPts val="600"/>
              </a:spcBef>
              <a:spcAft>
                <a:spcPts val="0"/>
              </a:spcAft>
              <a:buClr>
                <a:srgbClr val="000000"/>
              </a:buClr>
              <a:buSzPts val="1700"/>
              <a:buFont typeface="Verdana"/>
              <a:buChar char="–"/>
            </a:pPr>
            <a:r>
              <a:rPr lang="en-US" sz="1700" i="0" u="none" strike="noStrike" cap="none" dirty="0">
                <a:solidFill>
                  <a:srgbClr val="000000"/>
                </a:solidFill>
                <a:latin typeface="Verdana"/>
                <a:ea typeface="Verdana"/>
                <a:cs typeface="Verdana"/>
                <a:sym typeface="Verdana"/>
              </a:rPr>
              <a:t>Global maps, time series plots averaged over specific regions, individual measurement sites, functional relationships</a:t>
            </a:r>
            <a:endParaRPr sz="1700" dirty="0">
              <a:latin typeface="Verdana"/>
              <a:ea typeface="Verdana"/>
              <a:cs typeface="Verdana"/>
              <a:sym typeface="Verdana"/>
            </a:endParaRPr>
          </a:p>
        </p:txBody>
      </p:sp>
      <p:sp>
        <p:nvSpPr>
          <p:cNvPr id="320" name="Shape 320"/>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27</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27</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Shape 325"/>
          <p:cNvSpPr txBox="1">
            <a:spLocks noGrp="1"/>
          </p:cNvSpPr>
          <p:nvPr>
            <p:ph type="title"/>
          </p:nvPr>
        </p:nvSpPr>
        <p:spPr>
          <a:xfrm>
            <a:off x="152400" y="-4762"/>
            <a:ext cx="8991600" cy="677862"/>
          </a:xfrm>
          <a:prstGeom prst="rect">
            <a:avLst/>
          </a:prstGeom>
          <a:noFill/>
          <a:ln>
            <a:noFill/>
          </a:ln>
        </p:spPr>
        <p:txBody>
          <a:bodyPr spcFirstLastPara="1" wrap="square" lIns="0" tIns="0" rIns="0" bIns="0" anchor="ctr" anchorCtr="0">
            <a:noAutofit/>
          </a:bodyPr>
          <a:lstStyle/>
          <a:p>
            <a:pPr marL="12700" marR="0" lvl="0" indent="0" algn="ctr" rtl="0">
              <a:lnSpc>
                <a:spcPct val="100000"/>
              </a:lnSpc>
              <a:spcBef>
                <a:spcPts val="0"/>
              </a:spcBef>
              <a:spcAft>
                <a:spcPts val="0"/>
              </a:spcAft>
              <a:buClr>
                <a:srgbClr val="000000"/>
              </a:buClr>
              <a:buSzPts val="2200"/>
              <a:buFont typeface="Times New Roman"/>
              <a:buNone/>
            </a:pPr>
            <a:r>
              <a:rPr lang="en-US" sz="2200" b="1" i="1" u="none" strike="noStrike" cap="none">
                <a:solidFill>
                  <a:srgbClr val="000000"/>
                </a:solidFill>
                <a:latin typeface="Verdana"/>
                <a:ea typeface="Verdana"/>
                <a:cs typeface="Verdana"/>
                <a:sym typeface="Verdana"/>
              </a:rPr>
              <a:t>Examples/Samples Of Current Work: </a:t>
            </a:r>
            <a:br>
              <a:rPr lang="en-US" sz="2200" b="1" i="1" u="none" strike="noStrike" cap="none">
                <a:solidFill>
                  <a:srgbClr val="000000"/>
                </a:solidFill>
                <a:latin typeface="Verdana"/>
                <a:ea typeface="Verdana"/>
                <a:cs typeface="Verdana"/>
                <a:sym typeface="Verdana"/>
              </a:rPr>
            </a:br>
            <a:r>
              <a:rPr lang="en-US" sz="2200" b="1" i="1" u="none" strike="noStrike" cap="none">
                <a:solidFill>
                  <a:srgbClr val="000000"/>
                </a:solidFill>
                <a:latin typeface="Verdana"/>
                <a:ea typeface="Verdana"/>
                <a:cs typeface="Verdana"/>
                <a:sym typeface="Verdana"/>
              </a:rPr>
              <a:t>ILAMB global analysis summary table</a:t>
            </a:r>
            <a:r>
              <a:rPr lang="en-US" sz="2200" b="1" u="none" strike="noStrike" cap="none">
                <a:solidFill>
                  <a:srgbClr val="000000"/>
                </a:solidFill>
                <a:latin typeface="Verdana"/>
                <a:ea typeface="Verdana"/>
                <a:cs typeface="Verdana"/>
                <a:sym typeface="Verdana"/>
              </a:rPr>
              <a:t> [</a:t>
            </a:r>
            <a:r>
              <a:rPr lang="en-US" sz="2200" b="1">
                <a:latin typeface="Verdana"/>
                <a:ea typeface="Verdana"/>
                <a:cs typeface="Verdana"/>
                <a:sym typeface="Verdana"/>
              </a:rPr>
              <a:t>W</a:t>
            </a:r>
            <a:r>
              <a:rPr lang="en-US" sz="2200" b="1" u="none" strike="noStrike" cap="none">
                <a:solidFill>
                  <a:srgbClr val="000000"/>
                </a:solidFill>
                <a:latin typeface="Verdana"/>
                <a:ea typeface="Verdana"/>
                <a:cs typeface="Verdana"/>
                <a:sym typeface="Verdana"/>
              </a:rPr>
              <a:t>hat is it?]</a:t>
            </a:r>
            <a:endParaRPr/>
          </a:p>
        </p:txBody>
      </p:sp>
      <p:sp>
        <p:nvSpPr>
          <p:cNvPr id="326" name="Shape 326"/>
          <p:cNvSpPr txBox="1"/>
          <p:nvPr/>
        </p:nvSpPr>
        <p:spPr>
          <a:xfrm>
            <a:off x="457200" y="762000"/>
            <a:ext cx="8278812" cy="5257800"/>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2400" b="0" i="0" u="none">
              <a:solidFill>
                <a:schemeClr val="lt1"/>
              </a:solidFill>
              <a:latin typeface="Arial"/>
              <a:ea typeface="Arial"/>
              <a:cs typeface="Arial"/>
              <a:sym typeface="Arial"/>
            </a:endParaRPr>
          </a:p>
        </p:txBody>
      </p:sp>
      <p:sp>
        <p:nvSpPr>
          <p:cNvPr id="327" name="Shape 327"/>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28</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28</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pic>
        <p:nvPicPr>
          <p:cNvPr id="332" name="Shape 332" descr="summary.pdf"/>
          <p:cNvPicPr preferRelativeResize="0"/>
          <p:nvPr/>
        </p:nvPicPr>
        <p:blipFill rotWithShape="1">
          <a:blip r:embed="rId3">
            <a:alphaModFix/>
          </a:blip>
          <a:srcRect l="66830"/>
          <a:stretch/>
        </p:blipFill>
        <p:spPr>
          <a:xfrm rot="5400000">
            <a:off x="2514600" y="1425575"/>
            <a:ext cx="2590800" cy="6578600"/>
          </a:xfrm>
          <a:prstGeom prst="rect">
            <a:avLst/>
          </a:prstGeom>
          <a:noFill/>
          <a:ln>
            <a:noFill/>
          </a:ln>
        </p:spPr>
      </p:pic>
      <p:pic>
        <p:nvPicPr>
          <p:cNvPr id="333" name="Shape 333" descr="summary.pdf"/>
          <p:cNvPicPr preferRelativeResize="0"/>
          <p:nvPr/>
        </p:nvPicPr>
        <p:blipFill rotWithShape="1">
          <a:blip r:embed="rId4">
            <a:alphaModFix/>
          </a:blip>
          <a:srcRect l="1768" t="16299" r="63800" b="11302"/>
          <a:stretch/>
        </p:blipFill>
        <p:spPr>
          <a:xfrm rot="5400000">
            <a:off x="2297112" y="-215900"/>
            <a:ext cx="2667000" cy="4775200"/>
          </a:xfrm>
          <a:prstGeom prst="rect">
            <a:avLst/>
          </a:prstGeom>
          <a:noFill/>
          <a:ln>
            <a:noFill/>
          </a:ln>
        </p:spPr>
      </p:pic>
      <p:sp>
        <p:nvSpPr>
          <p:cNvPr id="334" name="Shape 334"/>
          <p:cNvSpPr txBox="1"/>
          <p:nvPr/>
        </p:nvSpPr>
        <p:spPr>
          <a:xfrm>
            <a:off x="0" y="163320"/>
            <a:ext cx="9144000" cy="430500"/>
          </a:xfrm>
          <a:prstGeom prst="rect">
            <a:avLst/>
          </a:prstGeom>
          <a:noFill/>
          <a:ln>
            <a:noFill/>
          </a:ln>
        </p:spPr>
        <p:txBody>
          <a:bodyPr spcFirstLastPara="1" wrap="square" lIns="0" tIns="0" rIns="0" bIns="0" anchor="t" anchorCtr="0">
            <a:noAutofit/>
          </a:bodyPr>
          <a:lstStyle/>
          <a:p>
            <a:pPr marL="12700" marR="0" lvl="0" indent="0" algn="ctr" rtl="0">
              <a:lnSpc>
                <a:spcPct val="100000"/>
              </a:lnSpc>
              <a:spcBef>
                <a:spcPts val="0"/>
              </a:spcBef>
              <a:spcAft>
                <a:spcPts val="0"/>
              </a:spcAft>
              <a:buClr>
                <a:srgbClr val="000000"/>
              </a:buClr>
              <a:buSzPts val="2200"/>
              <a:buFont typeface="Verdana"/>
              <a:buNone/>
            </a:pPr>
            <a:r>
              <a:rPr lang="en-US" sz="2200" b="1" i="1" u="none">
                <a:solidFill>
                  <a:srgbClr val="000000"/>
                </a:solidFill>
                <a:latin typeface="Verdana"/>
                <a:ea typeface="Verdana"/>
                <a:cs typeface="Verdana"/>
                <a:sym typeface="Verdana"/>
              </a:rPr>
              <a:t>ILAMB Examples/Samples</a:t>
            </a:r>
            <a:r>
              <a:rPr lang="en-US" sz="2200" b="1" i="1">
                <a:latin typeface="Verdana"/>
                <a:ea typeface="Verdana"/>
                <a:cs typeface="Verdana"/>
                <a:sym typeface="Verdana"/>
              </a:rPr>
              <a:t> </a:t>
            </a:r>
            <a:r>
              <a:rPr lang="en-US" sz="2200" b="1">
                <a:latin typeface="Verdana"/>
                <a:ea typeface="Verdana"/>
                <a:cs typeface="Verdana"/>
                <a:sym typeface="Verdana"/>
              </a:rPr>
              <a:t>[What is it?]</a:t>
            </a:r>
            <a:endParaRPr/>
          </a:p>
        </p:txBody>
      </p:sp>
      <p:sp>
        <p:nvSpPr>
          <p:cNvPr id="335" name="Shape 335"/>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29</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29</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blip>
          <a:stretch>
            <a:fillRect/>
          </a:stretch>
        </a:blipFill>
        <a:effectLst/>
      </p:bgPr>
    </p:bg>
    <p:spTree>
      <p:nvGrpSpPr>
        <p:cNvPr id="1" name="Shape 73"/>
        <p:cNvGrpSpPr/>
        <p:nvPr/>
      </p:nvGrpSpPr>
      <p:grpSpPr>
        <a:xfrm>
          <a:off x="0" y="0"/>
          <a:ext cx="0" cy="0"/>
          <a:chOff x="0" y="0"/>
          <a:chExt cx="0" cy="0"/>
        </a:xfrm>
      </p:grpSpPr>
      <p:sp>
        <p:nvSpPr>
          <p:cNvPr id="74" name="Shape 74"/>
          <p:cNvSpPr txBox="1"/>
          <p:nvPr/>
        </p:nvSpPr>
        <p:spPr>
          <a:xfrm>
            <a:off x="8534400" y="6477000"/>
            <a:ext cx="609600" cy="381000"/>
          </a:xfrm>
          <a:prstGeom prst="rect">
            <a:avLst/>
          </a:prstGeom>
          <a:noFill/>
          <a:ln>
            <a:noFill/>
          </a:ln>
        </p:spPr>
        <p:txBody>
          <a:bodyPr spcFirstLastPara="1" wrap="square" lIns="90000" tIns="46800" rIns="90000" bIns="46800" anchor="ctr" anchorCtr="0">
            <a:noAutofit/>
          </a:bodyPr>
          <a:lstStyle/>
          <a:p>
            <a:pPr marL="0" marR="0" lvl="0" indent="0" algn="r" rtl="0">
              <a:lnSpc>
                <a:spcPct val="100000"/>
              </a:lnSpc>
              <a:spcBef>
                <a:spcPts val="0"/>
              </a:spcBef>
              <a:spcAft>
                <a:spcPts val="0"/>
              </a:spcAft>
              <a:buClr>
                <a:srgbClr val="000000"/>
              </a:buClr>
              <a:buSzPts val="1200"/>
              <a:buFont typeface="Verdana"/>
              <a:buNone/>
            </a:pPr>
            <a:fld id="{00000000-1234-1234-1234-123412341234}" type="slidenum">
              <a:rPr lang="en-US" sz="1200" b="1" i="0" u="none">
                <a:solidFill>
                  <a:srgbClr val="000000"/>
                </a:solidFill>
                <a:latin typeface="Verdana"/>
                <a:ea typeface="Verdana"/>
                <a:cs typeface="Verdana"/>
                <a:sym typeface="Verdana"/>
              </a:rPr>
              <a:t>3</a:t>
            </a:fld>
            <a:endParaRPr/>
          </a:p>
        </p:txBody>
      </p:sp>
      <p:sp>
        <p:nvSpPr>
          <p:cNvPr id="75" name="Shape 75"/>
          <p:cNvSpPr txBox="1"/>
          <p:nvPr/>
        </p:nvSpPr>
        <p:spPr>
          <a:xfrm>
            <a:off x="228600" y="822325"/>
            <a:ext cx="2514600" cy="4208462"/>
          </a:xfrm>
          <a:prstGeom prst="rect">
            <a:avLst/>
          </a:prstGeom>
          <a:noFill/>
          <a:ln>
            <a:noFill/>
          </a:ln>
        </p:spPr>
        <p:txBody>
          <a:bodyPr spcFirstLastPara="1" wrap="square" lIns="90000" tIns="46800" rIns="90000" bIns="46800" anchor="t" anchorCtr="0">
            <a:noAutofit/>
          </a:bodyPr>
          <a:lstStyle/>
          <a:p>
            <a:pPr marL="0" marR="0" lvl="0" indent="0" algn="ctr" rtl="0">
              <a:lnSpc>
                <a:spcPct val="100000"/>
              </a:lnSpc>
              <a:spcBef>
                <a:spcPts val="0"/>
              </a:spcBef>
              <a:spcAft>
                <a:spcPts val="0"/>
              </a:spcAft>
              <a:buClr>
                <a:srgbClr val="000000"/>
              </a:buClr>
              <a:buSzPts val="1800"/>
              <a:buFont typeface="Verdana"/>
              <a:buNone/>
            </a:pPr>
            <a:r>
              <a:rPr lang="en-US" sz="1800" b="1" i="1" u="none">
                <a:solidFill>
                  <a:srgbClr val="000000"/>
                </a:solidFill>
                <a:latin typeface="Verdana"/>
                <a:ea typeface="Verdana"/>
                <a:cs typeface="Verdana"/>
                <a:sym typeface="Verdana"/>
              </a:rPr>
              <a:t>GEWEX Imperatives</a:t>
            </a:r>
            <a:endParaRPr/>
          </a:p>
          <a:p>
            <a:pPr marL="0" marR="0" lvl="0" indent="0" algn="l" rtl="0">
              <a:lnSpc>
                <a:spcPct val="100000"/>
              </a:lnSpc>
              <a:spcBef>
                <a:spcPts val="0"/>
              </a:spcBef>
              <a:spcAft>
                <a:spcPts val="0"/>
              </a:spcAft>
              <a:buClr>
                <a:srgbClr val="000000"/>
              </a:buClr>
              <a:buSzPts val="1800"/>
              <a:buFont typeface="Verdana"/>
              <a:buNone/>
            </a:pPr>
            <a:r>
              <a:rPr lang="en-US" sz="1800" b="1" i="0" u="none">
                <a:solidFill>
                  <a:srgbClr val="000000"/>
                </a:solidFill>
                <a:latin typeface="Verdana"/>
                <a:ea typeface="Verdana"/>
                <a:cs typeface="Verdana"/>
                <a:sym typeface="Verdana"/>
              </a:rPr>
              <a:t>GEWEX Plans for 2013 and Beyond:</a:t>
            </a:r>
            <a:endParaRPr/>
          </a:p>
          <a:p>
            <a:pPr marL="0" marR="0" lvl="0" indent="0" algn="l" rtl="0">
              <a:lnSpc>
                <a:spcPct val="100000"/>
              </a:lnSpc>
              <a:spcBef>
                <a:spcPts val="0"/>
              </a:spcBef>
              <a:spcAft>
                <a:spcPts val="0"/>
              </a:spcAft>
              <a:buClr>
                <a:schemeClr val="lt1"/>
              </a:buClr>
              <a:buSzPts val="1600"/>
              <a:buFont typeface="Arial"/>
              <a:buNone/>
            </a:pPr>
            <a:endParaRPr sz="1600" b="0" i="0" u="none">
              <a:solidFill>
                <a:srgbClr val="000000"/>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600"/>
              <a:buFont typeface="Verdana"/>
              <a:buNone/>
            </a:pPr>
            <a:r>
              <a:rPr lang="en-US" sz="1600" b="0" i="0" u="none">
                <a:solidFill>
                  <a:srgbClr val="000000"/>
                </a:solidFill>
                <a:latin typeface="Verdana"/>
                <a:ea typeface="Verdana"/>
                <a:cs typeface="Verdana"/>
                <a:sym typeface="Verdana"/>
              </a:rPr>
              <a:t>Diagnostics of stand-alone model components are more straight-forward, but there has been difficulty to establish metrics for coupled systems (e.g., land-atmos.) to quantify strength of the interactions.</a:t>
            </a:r>
            <a:endParaRPr/>
          </a:p>
        </p:txBody>
      </p:sp>
      <p:pic>
        <p:nvPicPr>
          <p:cNvPr id="76" name="Shape 76"/>
          <p:cNvPicPr preferRelativeResize="0"/>
          <p:nvPr/>
        </p:nvPicPr>
        <p:blipFill rotWithShape="1">
          <a:blip r:embed="rId4">
            <a:alphaModFix/>
          </a:blip>
          <a:srcRect l="1688" t="1767" r="1911" b="10938"/>
          <a:stretch/>
        </p:blipFill>
        <p:spPr>
          <a:xfrm>
            <a:off x="2743200" y="822325"/>
            <a:ext cx="6172200" cy="4114800"/>
          </a:xfrm>
          <a:prstGeom prst="rect">
            <a:avLst/>
          </a:prstGeom>
          <a:noFill/>
          <a:ln w="9525" cap="sq" cmpd="sng">
            <a:solidFill>
              <a:srgbClr val="000000"/>
            </a:solidFill>
            <a:prstDash val="solid"/>
            <a:miter lim="800000"/>
            <a:headEnd type="none" w="med" len="med"/>
            <a:tailEnd type="none" w="med" len="med"/>
          </a:ln>
        </p:spPr>
      </p:pic>
      <p:sp>
        <p:nvSpPr>
          <p:cNvPr id="77" name="Shape 77"/>
          <p:cNvSpPr txBox="1"/>
          <p:nvPr/>
        </p:nvSpPr>
        <p:spPr>
          <a:xfrm>
            <a:off x="228600" y="5029200"/>
            <a:ext cx="8812800" cy="94290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000000"/>
              </a:buClr>
              <a:buSzPts val="1400"/>
              <a:buFont typeface="Verdana"/>
              <a:buNone/>
            </a:pPr>
            <a:r>
              <a:rPr lang="en-US" sz="1400" b="1" i="0" u="none">
                <a:solidFill>
                  <a:srgbClr val="000000"/>
                </a:solidFill>
                <a:latin typeface="Verdana"/>
                <a:ea typeface="Verdana"/>
                <a:cs typeface="Verdana"/>
                <a:sym typeface="Verdana"/>
              </a:rPr>
              <a:t>Fig. 3.1. Schematic of the complex interactions between the land surface, atmospheric boundary layer (ABL), and radiation via many variables (temperature, relative humidity, wind and associated turbulence, cloud cover, etc). Adapted from Ek and Holtslag (2004 J. Hydromet., 5, 86-99), courtesy Mike Ek &amp; Kevin Trenberth.</a:t>
            </a:r>
            <a:endParaRPr/>
          </a:p>
        </p:txBody>
      </p:sp>
      <p:sp>
        <p:nvSpPr>
          <p:cNvPr id="78" name="Shape 78"/>
          <p:cNvSpPr txBox="1"/>
          <p:nvPr/>
        </p:nvSpPr>
        <p:spPr>
          <a:xfrm>
            <a:off x="228600" y="95250"/>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400" b="1" i="1" u="none">
                <a:solidFill>
                  <a:srgbClr val="000000"/>
                </a:solidFill>
                <a:latin typeface="Verdana"/>
                <a:ea typeface="Verdana"/>
                <a:cs typeface="Verdana"/>
                <a:sym typeface="Verdana"/>
              </a:rPr>
              <a:t>Complexity of land‐atmosphere Interactions</a:t>
            </a:r>
            <a:endParaRPr/>
          </a:p>
        </p:txBody>
      </p:sp>
      <p:sp>
        <p:nvSpPr>
          <p:cNvPr id="79" name="Shape 79"/>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3</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3</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Shape 340"/>
          <p:cNvSpPr txBox="1"/>
          <p:nvPr/>
        </p:nvSpPr>
        <p:spPr>
          <a:xfrm>
            <a:off x="228600" y="914400"/>
            <a:ext cx="8686800" cy="2552700"/>
          </a:xfrm>
          <a:prstGeom prst="rect">
            <a:avLst/>
          </a:prstGeom>
          <a:noFill/>
          <a:ln>
            <a:noFill/>
          </a:ln>
        </p:spPr>
        <p:txBody>
          <a:bodyPr spcFirstLastPara="1" wrap="square" lIns="90000" tIns="45000" rIns="90000" bIns="45000" anchor="t" anchorCtr="0">
            <a:noAutofit/>
          </a:bodyPr>
          <a:lstStyle/>
          <a:p>
            <a:pPr marL="342900" marR="0" lvl="0" indent="-342900" algn="l" rtl="0">
              <a:lnSpc>
                <a:spcPct val="100000"/>
              </a:lnSpc>
              <a:spcBef>
                <a:spcPts val="0"/>
              </a:spcBef>
              <a:spcAft>
                <a:spcPts val="0"/>
              </a:spcAft>
              <a:buClr>
                <a:srgbClr val="000000"/>
              </a:buClr>
              <a:buSzPts val="2000"/>
              <a:buFont typeface="Arial"/>
              <a:buChar char="•"/>
            </a:pPr>
            <a:r>
              <a:rPr lang="en-US" sz="2000" b="0" i="0" u="none" dirty="0">
                <a:solidFill>
                  <a:srgbClr val="000000"/>
                </a:solidFill>
                <a:latin typeface="Verdana"/>
                <a:ea typeface="Verdana"/>
                <a:cs typeface="Verdana"/>
                <a:sym typeface="Verdana"/>
              </a:rPr>
              <a:t>ILAMB continues to be augmented with new metrics introduced by international collaborators.</a:t>
            </a:r>
            <a:endParaRPr dirty="0"/>
          </a:p>
          <a:p>
            <a:pPr marL="342900" marR="0" lvl="0" indent="-215900" algn="l" rtl="0">
              <a:lnSpc>
                <a:spcPct val="100000"/>
              </a:lnSpc>
              <a:spcBef>
                <a:spcPts val="0"/>
              </a:spcBef>
              <a:spcAft>
                <a:spcPts val="0"/>
              </a:spcAft>
              <a:buClr>
                <a:srgbClr val="000000"/>
              </a:buClr>
              <a:buSzPts val="2000"/>
              <a:buFont typeface="Arial"/>
              <a:buNone/>
            </a:pPr>
            <a:endParaRPr sz="2000" b="0" i="0" u="none" dirty="0">
              <a:solidFill>
                <a:srgbClr val="000000"/>
              </a:solidFill>
              <a:latin typeface="Verdana"/>
              <a:ea typeface="Verdana"/>
              <a:cs typeface="Verdana"/>
              <a:sym typeface="Verdana"/>
            </a:endParaRPr>
          </a:p>
          <a:p>
            <a:pPr marL="342900" marR="0" lvl="0" indent="-342900" algn="l" rtl="0">
              <a:lnSpc>
                <a:spcPct val="100000"/>
              </a:lnSpc>
              <a:spcBef>
                <a:spcPts val="0"/>
              </a:spcBef>
              <a:spcAft>
                <a:spcPts val="0"/>
              </a:spcAft>
              <a:buClr>
                <a:srgbClr val="000000"/>
              </a:buClr>
              <a:buSzPts val="2000"/>
              <a:buFont typeface="Arial"/>
              <a:buChar char="•"/>
            </a:pPr>
            <a:r>
              <a:rPr lang="en-US" sz="2000" b="0" i="0" u="none" dirty="0">
                <a:solidFill>
                  <a:srgbClr val="000000"/>
                </a:solidFill>
                <a:latin typeface="Verdana"/>
                <a:ea typeface="Verdana"/>
                <a:cs typeface="Verdana"/>
                <a:sym typeface="Verdana"/>
              </a:rPr>
              <a:t>ILAMB will </a:t>
            </a:r>
            <a:r>
              <a:rPr lang="en-US" sz="2000" b="0" i="0" u="none" dirty="0" smtClean="0">
                <a:solidFill>
                  <a:srgbClr val="000000"/>
                </a:solidFill>
                <a:latin typeface="Verdana"/>
                <a:ea typeface="Verdana"/>
                <a:cs typeface="Verdana"/>
                <a:sym typeface="Verdana"/>
              </a:rPr>
              <a:t>be utilized </a:t>
            </a:r>
            <a:r>
              <a:rPr lang="en-US" sz="2000" b="0" i="0" u="none" dirty="0">
                <a:solidFill>
                  <a:srgbClr val="000000"/>
                </a:solidFill>
                <a:latin typeface="Verdana"/>
                <a:ea typeface="Verdana"/>
                <a:cs typeface="Verdana"/>
                <a:sym typeface="Verdana"/>
              </a:rPr>
              <a:t>in CMIP6 assessments, including assessments of LS3MIP land-only simulations.</a:t>
            </a:r>
            <a:endParaRPr dirty="0"/>
          </a:p>
          <a:p>
            <a:pPr marL="342900" marR="0" lvl="0" indent="-215900" algn="l" rtl="0">
              <a:lnSpc>
                <a:spcPct val="100000"/>
              </a:lnSpc>
              <a:spcBef>
                <a:spcPts val="0"/>
              </a:spcBef>
              <a:spcAft>
                <a:spcPts val="0"/>
              </a:spcAft>
              <a:buClr>
                <a:srgbClr val="000000"/>
              </a:buClr>
              <a:buSzPts val="2000"/>
              <a:buFont typeface="Arial"/>
              <a:buNone/>
            </a:pPr>
            <a:endParaRPr sz="2000" b="0" i="0" u="none" dirty="0">
              <a:solidFill>
                <a:srgbClr val="000000"/>
              </a:solidFill>
              <a:latin typeface="Verdana"/>
              <a:ea typeface="Verdana"/>
              <a:cs typeface="Verdana"/>
              <a:sym typeface="Verdana"/>
            </a:endParaRPr>
          </a:p>
          <a:p>
            <a:pPr marL="342900" marR="0" lvl="0" indent="-342900" algn="l" rtl="0">
              <a:lnSpc>
                <a:spcPct val="100000"/>
              </a:lnSpc>
              <a:spcBef>
                <a:spcPts val="0"/>
              </a:spcBef>
              <a:spcAft>
                <a:spcPts val="0"/>
              </a:spcAft>
              <a:buClr>
                <a:srgbClr val="000000"/>
              </a:buClr>
              <a:buSzPts val="2000"/>
              <a:buFont typeface="Arial"/>
              <a:buChar char="•"/>
            </a:pPr>
            <a:r>
              <a:rPr lang="en-US" sz="2000" b="0" i="0" u="none" dirty="0">
                <a:solidFill>
                  <a:srgbClr val="000000"/>
                </a:solidFill>
                <a:latin typeface="Verdana"/>
                <a:ea typeface="Verdana"/>
                <a:cs typeface="Verdana"/>
                <a:sym typeface="Verdana"/>
              </a:rPr>
              <a:t>Integration with PALS is being </a:t>
            </a:r>
            <a:r>
              <a:rPr lang="en-US" sz="2000" dirty="0">
                <a:latin typeface="Verdana"/>
                <a:ea typeface="Verdana"/>
                <a:cs typeface="Verdana"/>
                <a:sym typeface="Verdana"/>
              </a:rPr>
              <a:t>actively pursued (see PALS slides</a:t>
            </a:r>
            <a:r>
              <a:rPr lang="en-US" sz="2000" dirty="0" smtClean="0">
                <a:latin typeface="Verdana"/>
                <a:ea typeface="Verdana"/>
                <a:cs typeface="Verdana"/>
                <a:sym typeface="Verdana"/>
              </a:rPr>
              <a:t>).</a:t>
            </a:r>
            <a:endParaRPr dirty="0"/>
          </a:p>
          <a:p>
            <a:pPr marL="342900" marR="0" lvl="0" indent="-342900" algn="l" rtl="0">
              <a:lnSpc>
                <a:spcPct val="100000"/>
              </a:lnSpc>
              <a:spcBef>
                <a:spcPts val="0"/>
              </a:spcBef>
              <a:spcAft>
                <a:spcPts val="0"/>
              </a:spcAft>
              <a:buClr>
                <a:srgbClr val="000000"/>
              </a:buClr>
              <a:buSzPts val="2000"/>
              <a:buFont typeface="Verdana"/>
              <a:buNone/>
            </a:pPr>
            <a:r>
              <a:rPr lang="en-US" sz="2000" b="0" i="0" u="none" dirty="0">
                <a:solidFill>
                  <a:srgbClr val="000000"/>
                </a:solidFill>
                <a:latin typeface="Verdana"/>
                <a:ea typeface="Verdana"/>
                <a:cs typeface="Verdana"/>
                <a:sym typeface="Verdana"/>
              </a:rPr>
              <a:t> </a:t>
            </a:r>
            <a:endParaRPr dirty="0"/>
          </a:p>
        </p:txBody>
      </p:sp>
      <p:sp>
        <p:nvSpPr>
          <p:cNvPr id="341" name="Shape 341"/>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400" b="1" i="1" u="none">
                <a:solidFill>
                  <a:srgbClr val="000000"/>
                </a:solidFill>
                <a:latin typeface="Verdana"/>
                <a:ea typeface="Verdana"/>
                <a:cs typeface="Verdana"/>
                <a:sym typeface="Verdana"/>
              </a:rPr>
              <a:t>ILAMB: Outline of Future Work </a:t>
            </a:r>
            <a:r>
              <a:rPr lang="en-US" sz="2400" b="1" u="none">
                <a:solidFill>
                  <a:srgbClr val="000000"/>
                </a:solidFill>
                <a:latin typeface="Verdana"/>
                <a:ea typeface="Verdana"/>
                <a:cs typeface="Verdana"/>
                <a:sym typeface="Verdana"/>
              </a:rPr>
              <a:t>[</a:t>
            </a:r>
            <a:r>
              <a:rPr lang="en-US" sz="2400" b="1">
                <a:latin typeface="Verdana"/>
                <a:ea typeface="Verdana"/>
                <a:cs typeface="Verdana"/>
                <a:sym typeface="Verdana"/>
              </a:rPr>
              <a:t>U</a:t>
            </a:r>
            <a:r>
              <a:rPr lang="en-US" sz="2400" b="1" u="none">
                <a:solidFill>
                  <a:srgbClr val="000000"/>
                </a:solidFill>
                <a:latin typeface="Verdana"/>
                <a:ea typeface="Verdana"/>
                <a:cs typeface="Verdana"/>
                <a:sym typeface="Verdana"/>
              </a:rPr>
              <a:t>pdate]</a:t>
            </a:r>
            <a:endParaRPr/>
          </a:p>
        </p:txBody>
      </p:sp>
      <p:sp>
        <p:nvSpPr>
          <p:cNvPr id="342" name="Shape 342"/>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30</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30</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9" name="Shape 349"/>
          <p:cNvSpPr txBox="1"/>
          <p:nvPr/>
        </p:nvSpPr>
        <p:spPr>
          <a:xfrm>
            <a:off x="228600" y="136525"/>
            <a:ext cx="8686800" cy="5175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FF"/>
              </a:buClr>
              <a:buSzPts val="2400"/>
              <a:buFont typeface="Verdana"/>
              <a:buNone/>
            </a:pPr>
            <a:r>
              <a:rPr lang="en-US" sz="2400" b="1" i="1" u="none">
                <a:solidFill>
                  <a:srgbClr val="0000FF"/>
                </a:solidFill>
                <a:latin typeface="Verdana"/>
                <a:ea typeface="Verdana"/>
                <a:cs typeface="Verdana"/>
                <a:sym typeface="Verdana"/>
              </a:rPr>
              <a:t>GSWP3 and LS3MIP</a:t>
            </a:r>
            <a:r>
              <a:rPr lang="en-US" sz="2200" b="1">
                <a:solidFill>
                  <a:schemeClr val="dk1"/>
                </a:solidFill>
                <a:latin typeface="Verdana"/>
                <a:ea typeface="Verdana"/>
                <a:cs typeface="Verdana"/>
                <a:sym typeface="Verdana"/>
              </a:rPr>
              <a:t> [What is it?]</a:t>
            </a:r>
            <a:endParaRPr>
              <a:solidFill>
                <a:schemeClr val="dk1"/>
              </a:solidFill>
            </a:endParaRPr>
          </a:p>
          <a:p>
            <a:pPr marL="0" marR="0" lvl="0" indent="0" algn="ctr" rtl="0">
              <a:lnSpc>
                <a:spcPct val="100000"/>
              </a:lnSpc>
              <a:spcBef>
                <a:spcPts val="0"/>
              </a:spcBef>
              <a:spcAft>
                <a:spcPts val="0"/>
              </a:spcAft>
              <a:buClr>
                <a:srgbClr val="0000FF"/>
              </a:buClr>
              <a:buSzPts val="2400"/>
              <a:buFont typeface="Verdana"/>
              <a:buNone/>
            </a:pPr>
            <a:endParaRPr sz="2400" b="1" i="1">
              <a:solidFill>
                <a:srgbClr val="0000FF"/>
              </a:solidFill>
              <a:latin typeface="Verdana"/>
              <a:ea typeface="Verdana"/>
              <a:cs typeface="Verdana"/>
              <a:sym typeface="Verdana"/>
            </a:endParaRPr>
          </a:p>
        </p:txBody>
      </p:sp>
      <p:sp>
        <p:nvSpPr>
          <p:cNvPr id="350" name="Shape 350"/>
          <p:cNvSpPr txBox="1"/>
          <p:nvPr/>
        </p:nvSpPr>
        <p:spPr>
          <a:xfrm>
            <a:off x="228600" y="914400"/>
            <a:ext cx="8686800" cy="4947000"/>
          </a:xfrm>
          <a:prstGeom prst="rect">
            <a:avLst/>
          </a:prstGeom>
          <a:noFill/>
          <a:ln>
            <a:noFill/>
          </a:ln>
        </p:spPr>
        <p:txBody>
          <a:bodyPr spcFirstLastPara="1" wrap="square" lIns="90000" tIns="45000" rIns="90000" bIns="45000" anchor="t" anchorCtr="0">
            <a:noAutofit/>
          </a:bodyPr>
          <a:lstStyle/>
          <a:p>
            <a:pPr marL="457200" lvl="0" indent="-330200" algn="just" rtl="0">
              <a:lnSpc>
                <a:spcPct val="100000"/>
              </a:lnSpc>
              <a:spcBef>
                <a:spcPts val="0"/>
              </a:spcBef>
              <a:spcAft>
                <a:spcPts val="0"/>
              </a:spcAft>
              <a:buClr>
                <a:schemeClr val="dk1"/>
              </a:buClr>
              <a:buSzPts val="1600"/>
              <a:buAutoNum type="arabicPeriod"/>
            </a:pPr>
            <a:r>
              <a:rPr lang="en-US" sz="1600" b="1">
                <a:solidFill>
                  <a:srgbClr val="0000FF"/>
                </a:solidFill>
              </a:rPr>
              <a:t>LS3MIP</a:t>
            </a:r>
            <a:r>
              <a:rPr lang="en-US" sz="1600">
                <a:solidFill>
                  <a:schemeClr val="dk1"/>
                </a:solidFill>
              </a:rPr>
              <a:t>:  Land surface, soil moisture and snow model intercomparison project</a:t>
            </a:r>
            <a:endParaRPr sz="1600">
              <a:solidFill>
                <a:schemeClr val="dk1"/>
              </a:solidFill>
            </a:endParaRPr>
          </a:p>
          <a:p>
            <a:pPr marL="457200" lvl="0" indent="-330200" algn="just" rtl="0">
              <a:lnSpc>
                <a:spcPct val="100000"/>
              </a:lnSpc>
              <a:spcBef>
                <a:spcPts val="0"/>
              </a:spcBef>
              <a:spcAft>
                <a:spcPts val="0"/>
              </a:spcAft>
              <a:buClr>
                <a:schemeClr val="dk1"/>
              </a:buClr>
              <a:buSzPts val="1600"/>
              <a:buAutoNum type="arabicPeriod"/>
            </a:pPr>
            <a:r>
              <a:rPr lang="en-US" sz="1600">
                <a:solidFill>
                  <a:schemeClr val="dk1"/>
                </a:solidFill>
              </a:rPr>
              <a:t>Part of the CMIP6 experiment suite.</a:t>
            </a:r>
            <a:endParaRPr sz="1600">
              <a:solidFill>
                <a:schemeClr val="dk1"/>
              </a:solidFill>
            </a:endParaRPr>
          </a:p>
          <a:p>
            <a:pPr marL="457200" lvl="0" indent="-330200" algn="just" rtl="0">
              <a:lnSpc>
                <a:spcPct val="100000"/>
              </a:lnSpc>
              <a:spcBef>
                <a:spcPts val="0"/>
              </a:spcBef>
              <a:spcAft>
                <a:spcPts val="0"/>
              </a:spcAft>
              <a:buClr>
                <a:schemeClr val="dk1"/>
              </a:buClr>
              <a:buSzPts val="1600"/>
              <a:buAutoNum type="arabicPeriod"/>
            </a:pPr>
            <a:r>
              <a:rPr lang="en-US" sz="1600">
                <a:solidFill>
                  <a:schemeClr val="dk1"/>
                </a:solidFill>
              </a:rPr>
              <a:t>Assess land surface, snow, soil moisture feedbacks on climate variability and climate change, including:</a:t>
            </a:r>
            <a:endParaRPr sz="1600">
              <a:solidFill>
                <a:schemeClr val="dk1"/>
              </a:solidFill>
            </a:endParaRPr>
          </a:p>
          <a:p>
            <a:pPr marL="228600" lvl="0" indent="-330200" algn="just" rtl="0">
              <a:lnSpc>
                <a:spcPct val="100000"/>
              </a:lnSpc>
              <a:spcBef>
                <a:spcPts val="0"/>
              </a:spcBef>
              <a:spcAft>
                <a:spcPts val="0"/>
              </a:spcAft>
              <a:buClr>
                <a:schemeClr val="dk1"/>
              </a:buClr>
              <a:buSzPts val="1600"/>
              <a:buFont typeface="Noto Sans Symbols"/>
              <a:buChar char="●"/>
            </a:pPr>
            <a:r>
              <a:rPr lang="en-US" sz="1600">
                <a:solidFill>
                  <a:schemeClr val="dk1"/>
                </a:solidFill>
              </a:rPr>
              <a:t>land-atmosphere coupling and its impacts (for climate trends, water resources, predictability); </a:t>
            </a:r>
            <a:endParaRPr sz="1600">
              <a:solidFill>
                <a:schemeClr val="dk1"/>
              </a:solidFill>
            </a:endParaRPr>
          </a:p>
          <a:p>
            <a:pPr marL="228600" lvl="0" indent="-330200" algn="just" rtl="0">
              <a:lnSpc>
                <a:spcPct val="100000"/>
              </a:lnSpc>
              <a:spcBef>
                <a:spcPts val="0"/>
              </a:spcBef>
              <a:spcAft>
                <a:spcPts val="0"/>
              </a:spcAft>
              <a:buClr>
                <a:schemeClr val="dk1"/>
              </a:buClr>
              <a:buSzPts val="1600"/>
              <a:buFont typeface="Noto Sans Symbols"/>
              <a:buChar char="●"/>
            </a:pPr>
            <a:r>
              <a:rPr lang="en-US" sz="1600">
                <a:solidFill>
                  <a:schemeClr val="dk1"/>
                </a:solidFill>
              </a:rPr>
              <a:t>linking patterns and trends of ECVs to land model properties and biases; </a:t>
            </a:r>
            <a:endParaRPr sz="1600">
              <a:solidFill>
                <a:schemeClr val="dk1"/>
              </a:solidFill>
            </a:endParaRPr>
          </a:p>
          <a:p>
            <a:pPr marL="228600" lvl="0" indent="-330200" algn="just" rtl="0">
              <a:lnSpc>
                <a:spcPct val="100000"/>
              </a:lnSpc>
              <a:spcBef>
                <a:spcPts val="0"/>
              </a:spcBef>
              <a:spcAft>
                <a:spcPts val="0"/>
              </a:spcAft>
              <a:buClr>
                <a:schemeClr val="dk1"/>
              </a:buClr>
              <a:buSzPts val="1600"/>
              <a:buFont typeface="Noto Sans Symbols"/>
              <a:buChar char="●"/>
            </a:pPr>
            <a:r>
              <a:rPr lang="en-US" sz="1600">
                <a:solidFill>
                  <a:schemeClr val="dk1"/>
                </a:solidFill>
              </a:rPr>
              <a:t>mapping (uncertainty of) water resources over the 20</a:t>
            </a:r>
            <a:r>
              <a:rPr lang="en-US" sz="1600" baseline="30000">
                <a:solidFill>
                  <a:schemeClr val="dk1"/>
                </a:solidFill>
              </a:rPr>
              <a:t>th</a:t>
            </a:r>
            <a:r>
              <a:rPr lang="en-US" sz="1600">
                <a:solidFill>
                  <a:schemeClr val="dk1"/>
                </a:solidFill>
              </a:rPr>
              <a:t> century (and beyond);</a:t>
            </a:r>
            <a:endParaRPr sz="1600">
              <a:solidFill>
                <a:schemeClr val="dk1"/>
              </a:solidFill>
            </a:endParaRPr>
          </a:p>
          <a:p>
            <a:pPr marL="228600" lvl="0" indent="-330200" algn="just" rtl="0">
              <a:lnSpc>
                <a:spcPct val="100000"/>
              </a:lnSpc>
              <a:spcBef>
                <a:spcPts val="0"/>
              </a:spcBef>
              <a:spcAft>
                <a:spcPts val="0"/>
              </a:spcAft>
              <a:buClr>
                <a:schemeClr val="dk1"/>
              </a:buClr>
              <a:buSzPts val="1600"/>
              <a:buFont typeface="Noto Sans Symbols"/>
              <a:buChar char="●"/>
            </a:pPr>
            <a:r>
              <a:rPr lang="en-US" sz="1600">
                <a:solidFill>
                  <a:schemeClr val="dk1"/>
                </a:solidFill>
              </a:rPr>
              <a:t>explore model-dependent land-atmospheric coupling;</a:t>
            </a:r>
            <a:endParaRPr sz="1600">
              <a:solidFill>
                <a:schemeClr val="dk1"/>
              </a:solidFill>
            </a:endParaRPr>
          </a:p>
          <a:p>
            <a:pPr marL="228600" lvl="0" indent="-330200" algn="just" rtl="0">
              <a:lnSpc>
                <a:spcPct val="100000"/>
              </a:lnSpc>
              <a:spcBef>
                <a:spcPts val="0"/>
              </a:spcBef>
              <a:spcAft>
                <a:spcPts val="0"/>
              </a:spcAft>
              <a:buClr>
                <a:schemeClr val="dk1"/>
              </a:buClr>
              <a:buSzPts val="1600"/>
              <a:buFont typeface="Noto Sans Symbols"/>
              <a:buChar char="●"/>
            </a:pPr>
            <a:r>
              <a:rPr lang="en-US" sz="1600">
                <a:solidFill>
                  <a:schemeClr val="dk1"/>
                </a:solidFill>
              </a:rPr>
              <a:t>investigate the ability of climate models to capture observed rates of spring snow cover</a:t>
            </a:r>
            <a:endParaRPr sz="1600">
              <a:solidFill>
                <a:schemeClr val="dk1"/>
              </a:solidFill>
            </a:endParaRPr>
          </a:p>
          <a:p>
            <a:pPr marL="228600" lvl="0" indent="-330200" algn="just" rtl="0">
              <a:lnSpc>
                <a:spcPct val="100000"/>
              </a:lnSpc>
              <a:spcBef>
                <a:spcPts val="0"/>
              </a:spcBef>
              <a:spcAft>
                <a:spcPts val="0"/>
              </a:spcAft>
              <a:buClr>
                <a:schemeClr val="dk1"/>
              </a:buClr>
              <a:buSzPts val="1600"/>
              <a:buFont typeface="Noto Sans Symbols"/>
              <a:buChar char="●"/>
            </a:pPr>
            <a:r>
              <a:rPr lang="en-US" sz="1600">
                <a:solidFill>
                  <a:schemeClr val="dk1"/>
                </a:solidFill>
              </a:rPr>
              <a:t>understand the linkage between snow-albedo feedback and 21st century warming</a:t>
            </a:r>
            <a:endParaRPr sz="1600">
              <a:solidFill>
                <a:schemeClr val="dk1"/>
              </a:solidFill>
            </a:endParaRPr>
          </a:p>
          <a:p>
            <a:pPr marL="0" lvl="0" indent="0" algn="just" rtl="0">
              <a:lnSpc>
                <a:spcPct val="100000"/>
              </a:lnSpc>
              <a:spcBef>
                <a:spcPts val="1000"/>
              </a:spcBef>
              <a:spcAft>
                <a:spcPts val="0"/>
              </a:spcAft>
              <a:buNone/>
            </a:pPr>
            <a:endParaRPr sz="1600">
              <a:solidFill>
                <a:schemeClr val="dk1"/>
              </a:solidFill>
            </a:endParaRPr>
          </a:p>
          <a:p>
            <a:pPr marL="457200" lvl="0" indent="-330200" algn="just" rtl="0">
              <a:lnSpc>
                <a:spcPct val="100000"/>
              </a:lnSpc>
              <a:spcBef>
                <a:spcPts val="1000"/>
              </a:spcBef>
              <a:spcAft>
                <a:spcPts val="0"/>
              </a:spcAft>
              <a:buClr>
                <a:schemeClr val="dk1"/>
              </a:buClr>
              <a:buSzPts val="1600"/>
              <a:buAutoNum type="arabicPeriod"/>
            </a:pPr>
            <a:r>
              <a:rPr lang="en-US" sz="1600">
                <a:solidFill>
                  <a:schemeClr val="dk1"/>
                </a:solidFill>
              </a:rPr>
              <a:t>LS3MIP focuses primarily on the physical system (carbon cycle and vegetation dynamics covered in more depth by CMIP complements C4MIP and LUMIP, respectively)</a:t>
            </a:r>
            <a:endParaRPr sz="1600">
              <a:solidFill>
                <a:schemeClr val="dk1"/>
              </a:solidFill>
            </a:endParaRPr>
          </a:p>
          <a:p>
            <a:pPr marL="457200" lvl="0" indent="-330200" algn="just" rtl="0">
              <a:lnSpc>
                <a:spcPct val="100000"/>
              </a:lnSpc>
              <a:spcBef>
                <a:spcPts val="0"/>
              </a:spcBef>
              <a:spcAft>
                <a:spcPts val="0"/>
              </a:spcAft>
              <a:buClr>
                <a:schemeClr val="dk1"/>
              </a:buClr>
              <a:buSzPts val="1600"/>
              <a:buAutoNum type="arabicPeriod"/>
            </a:pPr>
            <a:r>
              <a:rPr lang="en-US" sz="1600">
                <a:solidFill>
                  <a:schemeClr val="dk1"/>
                </a:solidFill>
              </a:rPr>
              <a:t>Two phases: LMIP (offline) and LFMIP (online, with Feedbacks).</a:t>
            </a:r>
            <a:endParaRPr sz="1600">
              <a:solidFill>
                <a:schemeClr val="dk1"/>
              </a:solidFill>
            </a:endParaRPr>
          </a:p>
          <a:p>
            <a:pPr marL="457200" lvl="0" indent="-330200" algn="just" rtl="0">
              <a:lnSpc>
                <a:spcPct val="100000"/>
              </a:lnSpc>
              <a:spcBef>
                <a:spcPts val="0"/>
              </a:spcBef>
              <a:spcAft>
                <a:spcPts val="0"/>
              </a:spcAft>
              <a:buClr>
                <a:schemeClr val="dk1"/>
              </a:buClr>
              <a:buSzPts val="1600"/>
              <a:buAutoNum type="arabicPeriod"/>
            </a:pPr>
            <a:r>
              <a:rPr lang="en-US" sz="1600">
                <a:solidFill>
                  <a:schemeClr val="dk1"/>
                </a:solidFill>
              </a:rPr>
              <a:t>Compare CMIP6 historical and DECK simulations with observations.</a:t>
            </a:r>
            <a:endParaRPr sz="1600">
              <a:solidFill>
                <a:schemeClr val="dk1"/>
              </a:solidFill>
            </a:endParaRPr>
          </a:p>
          <a:p>
            <a:pPr marL="457200" lvl="0" indent="-330200" algn="just" rtl="0">
              <a:lnSpc>
                <a:spcPct val="100000"/>
              </a:lnSpc>
              <a:spcBef>
                <a:spcPts val="0"/>
              </a:spcBef>
              <a:spcAft>
                <a:spcPts val="0"/>
              </a:spcAft>
              <a:buClr>
                <a:schemeClr val="dk1"/>
              </a:buClr>
              <a:buSzPts val="1600"/>
              <a:buAutoNum type="arabicPeriod"/>
            </a:pPr>
            <a:r>
              <a:rPr lang="en-US" sz="1600">
                <a:solidFill>
                  <a:schemeClr val="dk1"/>
                </a:solidFill>
              </a:rPr>
              <a:t>Examine changes to energy and water cycles through the historical period through to projected futures.</a:t>
            </a:r>
            <a:endParaRPr sz="1600">
              <a:solidFill>
                <a:schemeClr val="dk1"/>
              </a:solidFill>
            </a:endParaRPr>
          </a:p>
          <a:p>
            <a:pPr marL="457200" lvl="0" indent="-330200" algn="just" rtl="0">
              <a:lnSpc>
                <a:spcPct val="100000"/>
              </a:lnSpc>
              <a:spcBef>
                <a:spcPts val="0"/>
              </a:spcBef>
              <a:spcAft>
                <a:spcPts val="0"/>
              </a:spcAft>
              <a:buClr>
                <a:schemeClr val="dk1"/>
              </a:buClr>
              <a:buSzPts val="1600"/>
              <a:buAutoNum type="arabicPeriod"/>
            </a:pPr>
            <a:r>
              <a:rPr lang="en-US" sz="1600">
                <a:solidFill>
                  <a:schemeClr val="dk1"/>
                </a:solidFill>
              </a:rPr>
              <a:t>Coordinated SnowMIP model intercomparisons.</a:t>
            </a:r>
            <a:endParaRPr sz="1600"/>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31</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Shape 356"/>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FF"/>
              </a:buClr>
              <a:buSzPts val="2400"/>
              <a:buFont typeface="Verdana"/>
              <a:buNone/>
            </a:pPr>
            <a:r>
              <a:rPr lang="en-US" sz="2400" b="1" i="1" u="none">
                <a:solidFill>
                  <a:srgbClr val="0000FF"/>
                </a:solidFill>
                <a:latin typeface="Verdana"/>
                <a:ea typeface="Verdana"/>
                <a:cs typeface="Verdana"/>
                <a:sym typeface="Verdana"/>
              </a:rPr>
              <a:t>GSWP3 and LS3MIP</a:t>
            </a:r>
            <a:r>
              <a:rPr lang="en-US" sz="2200" b="1">
                <a:solidFill>
                  <a:schemeClr val="dk1"/>
                </a:solidFill>
                <a:latin typeface="Verdana"/>
                <a:ea typeface="Verdana"/>
                <a:cs typeface="Verdana"/>
                <a:sym typeface="Verdana"/>
              </a:rPr>
              <a:t> [What is it?]</a:t>
            </a:r>
            <a:endParaRPr>
              <a:solidFill>
                <a:schemeClr val="dk1"/>
              </a:solidFill>
            </a:endParaRPr>
          </a:p>
          <a:p>
            <a:pPr marL="0" marR="0" lvl="0" indent="0" algn="ctr" rtl="0">
              <a:lnSpc>
                <a:spcPct val="100000"/>
              </a:lnSpc>
              <a:spcBef>
                <a:spcPts val="0"/>
              </a:spcBef>
              <a:spcAft>
                <a:spcPts val="0"/>
              </a:spcAft>
              <a:buClr>
                <a:srgbClr val="0000FF"/>
              </a:buClr>
              <a:buSzPts val="2400"/>
              <a:buFont typeface="Verdana"/>
              <a:buNone/>
            </a:pPr>
            <a:endParaRPr sz="2400" b="1" i="1">
              <a:solidFill>
                <a:srgbClr val="0000FF"/>
              </a:solidFill>
              <a:latin typeface="Verdana"/>
              <a:ea typeface="Verdana"/>
              <a:cs typeface="Verdana"/>
              <a:sym typeface="Verdana"/>
            </a:endParaRPr>
          </a:p>
        </p:txBody>
      </p:sp>
      <p:pic>
        <p:nvPicPr>
          <p:cNvPr id="357" name="Shape 357"/>
          <p:cNvPicPr preferRelativeResize="0"/>
          <p:nvPr/>
        </p:nvPicPr>
        <p:blipFill rotWithShape="1">
          <a:blip r:embed="rId3">
            <a:alphaModFix/>
          </a:blip>
          <a:srcRect l="1324" t="2197" r="37849" b="31837"/>
          <a:stretch/>
        </p:blipFill>
        <p:spPr>
          <a:xfrm>
            <a:off x="914400" y="1295400"/>
            <a:ext cx="4360862" cy="3509962"/>
          </a:xfrm>
          <a:prstGeom prst="rect">
            <a:avLst/>
          </a:prstGeom>
          <a:noFill/>
          <a:ln>
            <a:noFill/>
          </a:ln>
        </p:spPr>
      </p:pic>
      <p:grpSp>
        <p:nvGrpSpPr>
          <p:cNvPr id="358" name="Shape 358"/>
          <p:cNvGrpSpPr/>
          <p:nvPr/>
        </p:nvGrpSpPr>
        <p:grpSpPr>
          <a:xfrm>
            <a:off x="445729" y="921180"/>
            <a:ext cx="5318554" cy="4305613"/>
            <a:chOff x="0" y="0"/>
            <a:chExt cx="2147483647" cy="2147483647"/>
          </a:xfrm>
        </p:grpSpPr>
        <p:sp>
          <p:nvSpPr>
            <p:cNvPr id="359" name="Shape 359"/>
            <p:cNvSpPr txBox="1"/>
            <p:nvPr/>
          </p:nvSpPr>
          <p:spPr>
            <a:xfrm>
              <a:off x="0" y="0"/>
              <a:ext cx="2147483647" cy="2147483647"/>
            </a:xfrm>
            <a:prstGeom prst="rect">
              <a:avLst/>
            </a:prstGeom>
            <a:noFill/>
            <a:ln w="25400" cap="flat" cmpd="sng">
              <a:solidFill>
                <a:srgbClr val="C00000"/>
              </a:solidFill>
              <a:prstDash val="solid"/>
              <a:miter lim="800000"/>
              <a:headEnd type="none" w="med" len="med"/>
              <a:tailEnd type="none" w="med" len="med"/>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chemeClr val="lt1"/>
                </a:solidFill>
                <a:latin typeface="Arial"/>
                <a:ea typeface="Arial"/>
                <a:cs typeface="Arial"/>
                <a:sym typeface="Arial"/>
              </a:endParaRPr>
            </a:p>
          </p:txBody>
        </p:sp>
        <p:sp>
          <p:nvSpPr>
            <p:cNvPr id="360" name="Shape 360"/>
            <p:cNvSpPr txBox="1"/>
            <p:nvPr/>
          </p:nvSpPr>
          <p:spPr>
            <a:xfrm>
              <a:off x="127701375" y="1578522287"/>
              <a:ext cx="738832171" cy="19002899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600"/>
                <a:buFont typeface="Times New Roman"/>
                <a:buNone/>
              </a:pPr>
              <a:r>
                <a:rPr lang="en-US" sz="1600" b="1" i="0" u="none" strike="noStrike" cap="none">
                  <a:solidFill>
                    <a:srgbClr val="C00000"/>
                  </a:solidFill>
                  <a:latin typeface="Century Gothic"/>
                  <a:ea typeface="Century Gothic"/>
                  <a:cs typeface="Century Gothic"/>
                  <a:sym typeface="Century Gothic"/>
                </a:rPr>
                <a:t>GSWP3</a:t>
              </a:r>
              <a:endParaRPr/>
            </a:p>
            <a:p>
              <a:pPr marL="0" marR="0" lvl="0" indent="0" algn="ctr" rtl="0">
                <a:lnSpc>
                  <a:spcPct val="100000"/>
                </a:lnSpc>
                <a:spcBef>
                  <a:spcPts val="0"/>
                </a:spcBef>
                <a:spcAft>
                  <a:spcPts val="0"/>
                </a:spcAft>
                <a:buClr>
                  <a:srgbClr val="000000"/>
                </a:buClr>
                <a:buSzPts val="400"/>
                <a:buFont typeface="Times New Roman"/>
                <a:buNone/>
              </a:pPr>
              <a:endParaRPr sz="400" b="1" i="0" u="none" strike="noStrike" cap="none">
                <a:solidFill>
                  <a:srgbClr val="C00000"/>
                </a:solidFill>
                <a:latin typeface="Century Gothic"/>
                <a:ea typeface="Century Gothic"/>
                <a:cs typeface="Century Gothic"/>
                <a:sym typeface="Century Gothic"/>
              </a:endParaRPr>
            </a:p>
          </p:txBody>
        </p:sp>
      </p:grpSp>
      <p:sp>
        <p:nvSpPr>
          <p:cNvPr id="361" name="Shape 361"/>
          <p:cNvSpPr txBox="1"/>
          <p:nvPr/>
        </p:nvSpPr>
        <p:spPr>
          <a:xfrm>
            <a:off x="6053137" y="2286000"/>
            <a:ext cx="2792412" cy="304641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a:solidFill>
                  <a:srgbClr val="000000"/>
                </a:solidFill>
                <a:latin typeface="Arial"/>
                <a:ea typeface="Arial"/>
                <a:cs typeface="Arial"/>
                <a:sym typeface="Arial"/>
              </a:rPr>
              <a:t>LS3MIP =</a:t>
            </a:r>
            <a:endParaRPr/>
          </a:p>
          <a:p>
            <a:pPr marL="0" marR="0" lvl="0" indent="0" algn="l" rtl="0">
              <a:lnSpc>
                <a:spcPct val="100000"/>
              </a:lnSpc>
              <a:spcBef>
                <a:spcPts val="0"/>
              </a:spcBef>
              <a:spcAft>
                <a:spcPts val="0"/>
              </a:spcAft>
              <a:buClr>
                <a:schemeClr val="lt1"/>
              </a:buClr>
              <a:buSzPts val="2400"/>
              <a:buFont typeface="Arial"/>
              <a:buNone/>
            </a:pPr>
            <a:endParaRPr sz="2400" b="1" i="0" u="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US" sz="2400" b="1" i="0" u="none">
                <a:solidFill>
                  <a:srgbClr val="000000"/>
                </a:solidFill>
                <a:latin typeface="Arial"/>
                <a:ea typeface="Arial"/>
                <a:cs typeface="Arial"/>
                <a:sym typeface="Arial"/>
              </a:rPr>
              <a:t>LMIP </a:t>
            </a:r>
            <a:endParaRPr/>
          </a:p>
          <a:p>
            <a:pPr marL="0" marR="0" lvl="0" indent="0" algn="l" rtl="0">
              <a:lnSpc>
                <a:spcPct val="100000"/>
              </a:lnSpc>
              <a:spcBef>
                <a:spcPts val="0"/>
              </a:spcBef>
              <a:spcAft>
                <a:spcPts val="0"/>
              </a:spcAft>
              <a:buClr>
                <a:srgbClr val="000000"/>
              </a:buClr>
              <a:buSzPts val="2400"/>
              <a:buFont typeface="Arial"/>
              <a:buNone/>
            </a:pPr>
            <a:r>
              <a:rPr lang="en-US" sz="2400" b="1" i="0" u="none">
                <a:solidFill>
                  <a:srgbClr val="000000"/>
                </a:solidFill>
                <a:latin typeface="Arial"/>
                <a:ea typeface="Arial"/>
                <a:cs typeface="Arial"/>
                <a:sym typeface="Arial"/>
              </a:rPr>
              <a:t>+ LFMIP </a:t>
            </a:r>
            <a:endParaRPr/>
          </a:p>
          <a:p>
            <a:pPr marL="0" marR="0" lvl="0" indent="0" algn="l" rtl="0">
              <a:lnSpc>
                <a:spcPct val="100000"/>
              </a:lnSpc>
              <a:spcBef>
                <a:spcPts val="0"/>
              </a:spcBef>
              <a:spcAft>
                <a:spcPts val="0"/>
              </a:spcAft>
              <a:buClr>
                <a:srgbClr val="000000"/>
              </a:buClr>
              <a:buSzPts val="2400"/>
              <a:buFont typeface="Arial"/>
              <a:buNone/>
            </a:pPr>
            <a:r>
              <a:rPr lang="en-US" sz="2400" b="1" i="0" u="none">
                <a:solidFill>
                  <a:srgbClr val="000000"/>
                </a:solidFill>
                <a:latin typeface="Arial"/>
                <a:ea typeface="Arial"/>
                <a:cs typeface="Arial"/>
                <a:sym typeface="Arial"/>
              </a:rPr>
              <a:t>[+ ESM-SnowMIP]</a:t>
            </a:r>
            <a:endParaRPr/>
          </a:p>
          <a:p>
            <a:pPr marL="0" marR="0" lvl="0" indent="0" algn="l" rtl="0">
              <a:lnSpc>
                <a:spcPct val="100000"/>
              </a:lnSpc>
              <a:spcBef>
                <a:spcPts val="0"/>
              </a:spcBef>
              <a:spcAft>
                <a:spcPts val="0"/>
              </a:spcAft>
              <a:buClr>
                <a:schemeClr val="lt1"/>
              </a:buClr>
              <a:buSzPts val="2400"/>
              <a:buFont typeface="Arial"/>
              <a:buNone/>
            </a:pPr>
            <a:endParaRPr sz="2400" b="1" i="0" u="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2400"/>
              <a:buFont typeface="Arial"/>
              <a:buNone/>
            </a:pPr>
            <a:endParaRPr sz="2400" b="1" i="0" u="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US" sz="2400" b="1" i="0" u="none">
                <a:solidFill>
                  <a:srgbClr val="000000"/>
                </a:solidFill>
                <a:latin typeface="Arial"/>
                <a:ea typeface="Arial"/>
                <a:cs typeface="Arial"/>
                <a:sym typeface="Arial"/>
              </a:rPr>
              <a:t>GEWEX + CLiC</a:t>
            </a:r>
            <a:endParaRPr/>
          </a:p>
        </p:txBody>
      </p:sp>
      <p:sp>
        <p:nvSpPr>
          <p:cNvPr id="362" name="Shape 362"/>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32</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32</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Shape 369"/>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dk1"/>
              </a:buClr>
              <a:buSzPts val="2400"/>
              <a:buFont typeface="Verdana"/>
              <a:buNone/>
            </a:pPr>
            <a:r>
              <a:rPr lang="en-US" sz="2400" b="1" i="1" u="none">
                <a:solidFill>
                  <a:schemeClr val="dk1"/>
                </a:solidFill>
                <a:latin typeface="Verdana"/>
                <a:ea typeface="Verdana"/>
                <a:cs typeface="Verdana"/>
                <a:sym typeface="Verdana"/>
              </a:rPr>
              <a:t>GSWP3 and LMIP goals</a:t>
            </a:r>
            <a:r>
              <a:rPr lang="en-US" sz="2200" b="1">
                <a:solidFill>
                  <a:schemeClr val="dk1"/>
                </a:solidFill>
                <a:latin typeface="Verdana"/>
                <a:ea typeface="Verdana"/>
                <a:cs typeface="Verdana"/>
                <a:sym typeface="Verdana"/>
              </a:rPr>
              <a:t> [What is it?]</a:t>
            </a:r>
            <a:endParaRPr/>
          </a:p>
        </p:txBody>
      </p:sp>
      <p:sp>
        <p:nvSpPr>
          <p:cNvPr id="370" name="Shape 370"/>
          <p:cNvSpPr txBox="1"/>
          <p:nvPr/>
        </p:nvSpPr>
        <p:spPr>
          <a:xfrm>
            <a:off x="228600" y="914400"/>
            <a:ext cx="8686800" cy="2860675"/>
          </a:xfrm>
          <a:prstGeom prst="rect">
            <a:avLst/>
          </a:prstGeom>
          <a:noFill/>
          <a:ln>
            <a:noFill/>
          </a:ln>
        </p:spPr>
        <p:txBody>
          <a:bodyPr spcFirstLastPara="1" wrap="square" lIns="90000" tIns="45000" rIns="90000" bIns="45000" anchor="t" anchorCtr="0">
            <a:noAutofit/>
          </a:bodyPr>
          <a:lstStyle/>
          <a:p>
            <a:pPr marL="457200" marR="0" lvl="0" indent="-457200" algn="l" rtl="0">
              <a:lnSpc>
                <a:spcPct val="100000"/>
              </a:lnSpc>
              <a:spcBef>
                <a:spcPts val="0"/>
              </a:spcBef>
              <a:spcAft>
                <a:spcPts val="0"/>
              </a:spcAft>
              <a:buClr>
                <a:srgbClr val="000000"/>
              </a:buClr>
              <a:buSzPts val="2000"/>
              <a:buFont typeface="Arial"/>
              <a:buAutoNum type="arabicPeriod"/>
            </a:pPr>
            <a:r>
              <a:rPr lang="en-US" sz="2000" b="0" i="0" u="none">
                <a:solidFill>
                  <a:srgbClr val="000000"/>
                </a:solidFill>
                <a:latin typeface="Verdana"/>
                <a:ea typeface="Verdana"/>
                <a:cs typeface="Verdana"/>
                <a:sym typeface="Verdana"/>
              </a:rPr>
              <a:t>Estimation of terrestrial energy/water/carbon balance and variability during 250-years (1850-2100).</a:t>
            </a:r>
            <a:endParaRPr/>
          </a:p>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457200" marR="0" lvl="0" indent="-457200" algn="l" rtl="0">
              <a:lnSpc>
                <a:spcPct val="100000"/>
              </a:lnSpc>
              <a:spcBef>
                <a:spcPts val="0"/>
              </a:spcBef>
              <a:spcAft>
                <a:spcPts val="0"/>
              </a:spcAft>
              <a:buClr>
                <a:srgbClr val="000000"/>
              </a:buClr>
              <a:buSzPts val="2000"/>
              <a:buFont typeface="Arial"/>
              <a:buAutoNum type="arabicPeriod"/>
            </a:pPr>
            <a:r>
              <a:rPr lang="en-US" sz="2000" b="0" i="0" u="none">
                <a:solidFill>
                  <a:srgbClr val="000000"/>
                </a:solidFill>
                <a:latin typeface="Verdana"/>
                <a:ea typeface="Verdana"/>
                <a:cs typeface="Verdana"/>
                <a:sym typeface="Verdana"/>
              </a:rPr>
              <a:t>Evaluation/benchmarking of state-of-the-art land surface schemes of ESMs (GSWP3/LMIP) and additional models of broader fields (GSWP3-ISIMIP).</a:t>
            </a:r>
            <a:endParaRPr/>
          </a:p>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457200" marR="0" lvl="0" indent="-457200" algn="l" rtl="0">
              <a:lnSpc>
                <a:spcPct val="100000"/>
              </a:lnSpc>
              <a:spcBef>
                <a:spcPts val="0"/>
              </a:spcBef>
              <a:spcAft>
                <a:spcPts val="0"/>
              </a:spcAft>
              <a:buClr>
                <a:srgbClr val="0000FF"/>
              </a:buClr>
              <a:buSzPts val="2000"/>
              <a:buFont typeface="Arial"/>
              <a:buAutoNum type="arabicPeriod"/>
            </a:pPr>
            <a:r>
              <a:rPr lang="en-US" sz="2000" b="1" i="1" u="none">
                <a:solidFill>
                  <a:srgbClr val="0000FF"/>
                </a:solidFill>
                <a:latin typeface="Verdana"/>
                <a:ea typeface="Verdana"/>
                <a:cs typeface="Verdana"/>
                <a:sym typeface="Verdana"/>
              </a:rPr>
              <a:t>Data production as a long-term land reanalysis with periodical update (GSWP3)</a:t>
            </a:r>
            <a:r>
              <a:rPr lang="en-US" sz="2000" b="1" i="1">
                <a:solidFill>
                  <a:srgbClr val="0000FF"/>
                </a:solidFill>
                <a:latin typeface="Verdana"/>
                <a:ea typeface="Verdana"/>
                <a:cs typeface="Verdana"/>
                <a:sym typeface="Verdana"/>
              </a:rPr>
              <a:t>.</a:t>
            </a:r>
            <a:endParaRPr b="1" i="1">
              <a:solidFill>
                <a:srgbClr val="0000FF"/>
              </a:solidFill>
            </a:endParaRPr>
          </a:p>
        </p:txBody>
      </p:sp>
      <p:sp>
        <p:nvSpPr>
          <p:cNvPr id="371" name="Shape 371"/>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33</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33</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Shape 376"/>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400" b="1" i="1" u="none">
                <a:solidFill>
                  <a:srgbClr val="000000"/>
                </a:solidFill>
                <a:latin typeface="Verdana"/>
                <a:ea typeface="Verdana"/>
                <a:cs typeface="Verdana"/>
                <a:sym typeface="Verdana"/>
              </a:rPr>
              <a:t>LFMIP</a:t>
            </a:r>
            <a:r>
              <a:rPr lang="en-US" sz="2200" b="1">
                <a:solidFill>
                  <a:schemeClr val="dk1"/>
                </a:solidFill>
                <a:latin typeface="Verdana"/>
                <a:ea typeface="Verdana"/>
                <a:cs typeface="Verdana"/>
                <a:sym typeface="Verdana"/>
              </a:rPr>
              <a:t> [What is it?]</a:t>
            </a:r>
            <a:endParaRPr/>
          </a:p>
        </p:txBody>
      </p:sp>
      <p:sp>
        <p:nvSpPr>
          <p:cNvPr id="377" name="Shape 377"/>
          <p:cNvSpPr txBox="1"/>
          <p:nvPr/>
        </p:nvSpPr>
        <p:spPr>
          <a:xfrm>
            <a:off x="228600" y="914400"/>
            <a:ext cx="8686800" cy="5030787"/>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600"/>
              </a:spcBef>
              <a:spcAft>
                <a:spcPts val="0"/>
              </a:spcAft>
              <a:buClr>
                <a:srgbClr val="000000"/>
              </a:buClr>
              <a:buSzPts val="1800"/>
              <a:buFont typeface="Verdana"/>
              <a:buNone/>
            </a:pPr>
            <a:r>
              <a:rPr lang="en-US" sz="2400" b="0" i="0" u="none" dirty="0" smtClean="0">
                <a:solidFill>
                  <a:srgbClr val="000000"/>
                </a:solidFill>
                <a:latin typeface="Verdana"/>
                <a:ea typeface="Verdana"/>
                <a:cs typeface="Verdana"/>
                <a:sym typeface="Verdana"/>
              </a:rPr>
              <a:t>LFMIP </a:t>
            </a:r>
            <a:r>
              <a:rPr lang="en-US" sz="2400" b="0" i="0" u="none" dirty="0">
                <a:solidFill>
                  <a:srgbClr val="000000"/>
                </a:solidFill>
                <a:latin typeface="Verdana"/>
                <a:ea typeface="Verdana"/>
                <a:cs typeface="Verdana"/>
                <a:sym typeface="Verdana"/>
              </a:rPr>
              <a:t>experiments </a:t>
            </a:r>
            <a:r>
              <a:rPr lang="en-US" sz="2400" b="0" i="0" u="none" dirty="0" smtClean="0">
                <a:solidFill>
                  <a:srgbClr val="000000"/>
                </a:solidFill>
                <a:latin typeface="Verdana"/>
                <a:ea typeface="Verdana"/>
                <a:cs typeface="Verdana"/>
                <a:sym typeface="Verdana"/>
              </a:rPr>
              <a:t>include land</a:t>
            </a:r>
            <a:r>
              <a:rPr lang="en-US" sz="2400" b="0" i="0" u="none" dirty="0">
                <a:solidFill>
                  <a:srgbClr val="000000"/>
                </a:solidFill>
                <a:latin typeface="Verdana"/>
                <a:ea typeface="Verdana"/>
                <a:cs typeface="Verdana"/>
                <a:sym typeface="Verdana"/>
              </a:rPr>
              <a:t>-atmosphere as well as land-atmosphere-ocean coupled simulations, with combinations of prescribed land conditions, sea surface temperatures and smoothed boundary conditions used to asses the roles of land-climate and land-climate-ocean feedbacks on ECVs and seasonal predictability.</a:t>
            </a:r>
            <a:endParaRPr sz="2400" dirty="0"/>
          </a:p>
        </p:txBody>
      </p:sp>
      <p:sp>
        <p:nvSpPr>
          <p:cNvPr id="378" name="Shape 378"/>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34</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34</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Shape 383"/>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400" b="1" i="1" u="none">
                <a:solidFill>
                  <a:srgbClr val="000000"/>
                </a:solidFill>
                <a:latin typeface="Verdana"/>
                <a:ea typeface="Verdana"/>
                <a:cs typeface="Verdana"/>
                <a:sym typeface="Verdana"/>
              </a:rPr>
              <a:t>Participants of LMIP </a:t>
            </a:r>
            <a:r>
              <a:rPr lang="en-US" sz="2200" b="1">
                <a:solidFill>
                  <a:schemeClr val="dk1"/>
                </a:solidFill>
                <a:latin typeface="Verdana"/>
                <a:ea typeface="Verdana"/>
                <a:cs typeface="Verdana"/>
                <a:sym typeface="Verdana"/>
              </a:rPr>
              <a:t> [What is it?]</a:t>
            </a:r>
            <a:endParaRPr/>
          </a:p>
        </p:txBody>
      </p:sp>
      <p:graphicFrame>
        <p:nvGraphicFramePr>
          <p:cNvPr id="384" name="Shape 384"/>
          <p:cNvGraphicFramePr/>
          <p:nvPr/>
        </p:nvGraphicFramePr>
        <p:xfrm>
          <a:off x="139700" y="762000"/>
          <a:ext cx="8851875" cy="5240312"/>
        </p:xfrm>
        <a:graphic>
          <a:graphicData uri="http://schemas.openxmlformats.org/drawingml/2006/table">
            <a:tbl>
              <a:tblPr>
                <a:noFill/>
                <a:tableStyleId>{E0CD7B0D-9BA6-4B8E-A8BA-C07C34999D63}</a:tableStyleId>
              </a:tblPr>
              <a:tblGrid>
                <a:gridCol w="1676400"/>
                <a:gridCol w="3986200"/>
                <a:gridCol w="3189275"/>
              </a:tblGrid>
              <a:tr h="382575">
                <a:tc>
                  <a:txBody>
                    <a:bodyPr/>
                    <a:lstStyle/>
                    <a:p>
                      <a:pPr marL="76200" marR="0" lvl="0" indent="0" algn="l" rtl="0">
                        <a:lnSpc>
                          <a:spcPct val="107000"/>
                        </a:lnSpc>
                        <a:spcBef>
                          <a:spcPts val="0"/>
                        </a:spcBef>
                        <a:spcAft>
                          <a:spcPts val="0"/>
                        </a:spcAft>
                        <a:buClr>
                          <a:srgbClr val="FFFFFF"/>
                        </a:buClr>
                        <a:buSzPts val="1300"/>
                        <a:buFont typeface="Arial"/>
                        <a:buNone/>
                      </a:pPr>
                      <a:r>
                        <a:rPr lang="en-US" sz="1300" b="1" i="0" u="none" strike="noStrike" cap="none">
                          <a:solidFill>
                            <a:srgbClr val="FFFFFF"/>
                          </a:solidFill>
                          <a:latin typeface="Arial"/>
                          <a:ea typeface="Arial"/>
                          <a:cs typeface="Arial"/>
                          <a:sym typeface="Arial"/>
                        </a:rPr>
                        <a:t>Model name</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38100" cap="flat" cmpd="sng">
                      <a:solidFill>
                        <a:schemeClr val="lt1"/>
                      </a:solidFill>
                      <a:prstDash val="solid"/>
                      <a:round/>
                      <a:headEnd type="none" w="med" len="med"/>
                      <a:tailEnd type="none" w="med" len="med"/>
                    </a:lnB>
                    <a:solidFill>
                      <a:schemeClr val="dk1"/>
                    </a:solidFill>
                  </a:tcPr>
                </a:tc>
                <a:tc>
                  <a:txBody>
                    <a:bodyPr/>
                    <a:lstStyle/>
                    <a:p>
                      <a:pPr marL="0" marR="0" lvl="0" indent="0" algn="l" rtl="0">
                        <a:lnSpc>
                          <a:spcPct val="107000"/>
                        </a:lnSpc>
                        <a:spcBef>
                          <a:spcPts val="0"/>
                        </a:spcBef>
                        <a:spcAft>
                          <a:spcPts val="0"/>
                        </a:spcAft>
                        <a:buClr>
                          <a:srgbClr val="FFFFFF"/>
                        </a:buClr>
                        <a:buSzPts val="1300"/>
                        <a:buFont typeface="Arial"/>
                        <a:buNone/>
                      </a:pPr>
                      <a:r>
                        <a:rPr lang="en-US" sz="1300" b="1" i="0" u="none" strike="noStrike" cap="none">
                          <a:solidFill>
                            <a:srgbClr val="FFFFFF"/>
                          </a:solidFill>
                          <a:latin typeface="Arial"/>
                          <a:ea typeface="Arial"/>
                          <a:cs typeface="Arial"/>
                          <a:sym typeface="Arial"/>
                        </a:rPr>
                        <a:t>Institute</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38100" cap="flat" cmpd="sng">
                      <a:solidFill>
                        <a:schemeClr val="lt1"/>
                      </a:solidFill>
                      <a:prstDash val="solid"/>
                      <a:round/>
                      <a:headEnd type="none" w="med" len="med"/>
                      <a:tailEnd type="none" w="med" len="med"/>
                    </a:lnB>
                    <a:solidFill>
                      <a:schemeClr val="dk1"/>
                    </a:solidFill>
                  </a:tcPr>
                </a:tc>
                <a:tc>
                  <a:txBody>
                    <a:bodyPr/>
                    <a:lstStyle/>
                    <a:p>
                      <a:pPr marL="0" marR="0" lvl="0" indent="0" algn="l" rtl="0">
                        <a:lnSpc>
                          <a:spcPct val="107000"/>
                        </a:lnSpc>
                        <a:spcBef>
                          <a:spcPts val="0"/>
                        </a:spcBef>
                        <a:spcAft>
                          <a:spcPts val="0"/>
                        </a:spcAft>
                        <a:buClr>
                          <a:srgbClr val="FFFFFF"/>
                        </a:buClr>
                        <a:buSzPts val="1300"/>
                        <a:buFont typeface="Arial"/>
                        <a:buNone/>
                      </a:pPr>
                      <a:r>
                        <a:rPr lang="en-US" sz="1300" b="1" i="0" u="none" strike="noStrike" cap="none">
                          <a:solidFill>
                            <a:srgbClr val="FFFFFF"/>
                          </a:solidFill>
                          <a:latin typeface="Arial"/>
                          <a:ea typeface="Arial"/>
                          <a:cs typeface="Arial"/>
                          <a:sym typeface="Arial"/>
                        </a:rPr>
                        <a:t>Country</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38100" cap="flat" cmpd="sng">
                      <a:solidFill>
                        <a:schemeClr val="lt1"/>
                      </a:solidFill>
                      <a:prstDash val="solid"/>
                      <a:round/>
                      <a:headEnd type="none" w="med" len="med"/>
                      <a:tailEnd type="none" w="med" len="med"/>
                    </a:lnB>
                    <a:solidFill>
                      <a:schemeClr val="dk1"/>
                    </a:solidFill>
                  </a:tcPr>
                </a:tc>
              </a:tr>
              <a:tr h="3032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ACCESS</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381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CSIRO/Bureau of Meteorology</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381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Australia</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381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r>
              <a:tr h="3032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ACME Land Model</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U.S. Department of Energy</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USA</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r>
              <a:tr h="3032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BCC-CSM2-MR</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BCC,CMA</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China</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r>
              <a:tr h="3032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CanESM</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CCCma</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Canada</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r>
              <a:tr h="3032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CESM</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 NCAR</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USA</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r>
              <a:tr h="3032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CMCC-CM2</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Centro Euro-Mediterraneo sui Cambiamenti Climatici</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Italy</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r>
              <a:tr h="3048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CNRM-CM</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CNRM-CERFACS</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France</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r>
              <a:tr h="3032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EC-Earth</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SMHI and 26 other institutes</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Sweden and 9 other European countries</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r>
              <a:tr h="3032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FGOALS</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LASG, IAP, CAS</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China</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r>
              <a:tr h="3032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GISS</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NASA GISS</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USA</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r>
              <a:tr h="3032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IPSL-CM6</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IPSL</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France</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r>
              <a:tr h="3032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MIROC6-CGCM</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AORI, University of Tokyo</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Japan</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r>
              <a:tr h="3048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MPI-ESM</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Max Planck Institute for Meteorology (MPI-M)</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Germany</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r>
              <a:tr h="3032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MRI-ESM1.x</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Meteorological Research Institute</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Japan</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r>
              <a:tr h="3032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NorESM</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Norwegian Climate Service Centre</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Norway</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r>
              <a:tr h="3032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hadGEM3</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Met Office</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UK</a:t>
                      </a:r>
                      <a:endParaRPr/>
                    </a:p>
                  </a:txBody>
                  <a:tcPr marL="45725" marR="45725" marT="45725" marB="4572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r>
            </a:tbl>
          </a:graphicData>
        </a:graphic>
      </p:graphicFrame>
      <p:sp>
        <p:nvSpPr>
          <p:cNvPr id="385" name="Shape 385"/>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35</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35</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Shape 392"/>
          <p:cNvSpPr txBox="1"/>
          <p:nvPr/>
        </p:nvSpPr>
        <p:spPr>
          <a:xfrm>
            <a:off x="228600" y="914400"/>
            <a:ext cx="8686800" cy="3784600"/>
          </a:xfrm>
          <a:prstGeom prst="rect">
            <a:avLst/>
          </a:prstGeom>
          <a:noFill/>
          <a:ln>
            <a:noFill/>
          </a:ln>
        </p:spPr>
        <p:txBody>
          <a:bodyPr spcFirstLastPara="1" wrap="square" lIns="90000" tIns="45000" rIns="90000" bIns="45000" anchor="t" anchorCtr="0">
            <a:noAutofit/>
          </a:bodyPr>
          <a:lstStyle/>
          <a:p>
            <a:pPr marL="457200" marR="0" lvl="0" indent="-457200" algn="l" rtl="0">
              <a:lnSpc>
                <a:spcPct val="100000"/>
              </a:lnSpc>
              <a:spcBef>
                <a:spcPts val="0"/>
              </a:spcBef>
              <a:spcAft>
                <a:spcPts val="0"/>
              </a:spcAft>
              <a:buClr>
                <a:srgbClr val="000000"/>
              </a:buClr>
              <a:buSzPts val="2000"/>
              <a:buFont typeface="Arial"/>
              <a:buAutoNum type="arabicPeriod"/>
            </a:pPr>
            <a:r>
              <a:rPr lang="en-US" sz="2000" b="0" i="0" u="none">
                <a:solidFill>
                  <a:srgbClr val="000000"/>
                </a:solidFill>
                <a:latin typeface="Verdana"/>
                <a:ea typeface="Verdana"/>
                <a:cs typeface="Verdana"/>
                <a:sym typeface="Verdana"/>
              </a:rPr>
              <a:t>EXP1 Fast-track (1901-2010)</a:t>
            </a:r>
            <a:endParaRPr/>
          </a:p>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457200" marR="0" lvl="0" indent="-457200" algn="l" rtl="0">
              <a:lnSpc>
                <a:spcPct val="100000"/>
              </a:lnSpc>
              <a:spcBef>
                <a:spcPts val="0"/>
              </a:spcBef>
              <a:spcAft>
                <a:spcPts val="0"/>
              </a:spcAft>
              <a:buClr>
                <a:srgbClr val="000000"/>
              </a:buClr>
              <a:buSzPts val="2000"/>
              <a:buFont typeface="Arial"/>
              <a:buAutoNum type="arabicPeriod"/>
            </a:pPr>
            <a:r>
              <a:rPr lang="en-US" sz="2000" b="0" i="0" u="none">
                <a:solidFill>
                  <a:srgbClr val="000000"/>
                </a:solidFill>
                <a:latin typeface="Verdana"/>
                <a:ea typeface="Verdana"/>
                <a:cs typeface="Verdana"/>
                <a:sym typeface="Verdana"/>
              </a:rPr>
              <a:t>Actual Phase of EXP1 will have more participants also from different communities (e.g., LSMs of LS3MIP, hydrological &amp; ecosystem models from ISI-MIP &amp; Trendy)</a:t>
            </a:r>
            <a:endParaRPr/>
          </a:p>
        </p:txBody>
      </p:sp>
      <p:sp>
        <p:nvSpPr>
          <p:cNvPr id="393" name="Shape 393"/>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400" b="1" i="1" u="none">
                <a:solidFill>
                  <a:srgbClr val="000000"/>
                </a:solidFill>
                <a:latin typeface="Verdana"/>
                <a:ea typeface="Verdana"/>
                <a:cs typeface="Verdana"/>
                <a:sym typeface="Verdana"/>
              </a:rPr>
              <a:t>Participants of GSWP3</a:t>
            </a:r>
            <a:r>
              <a:rPr lang="en-US" sz="2200" b="1">
                <a:solidFill>
                  <a:schemeClr val="dk1"/>
                </a:solidFill>
                <a:latin typeface="Verdana"/>
                <a:ea typeface="Verdana"/>
                <a:cs typeface="Verdana"/>
                <a:sym typeface="Verdana"/>
              </a:rPr>
              <a:t> [What is it?]</a:t>
            </a:r>
            <a:endParaRPr/>
          </a:p>
        </p:txBody>
      </p:sp>
      <p:graphicFrame>
        <p:nvGraphicFramePr>
          <p:cNvPr id="394" name="Shape 394"/>
          <p:cNvGraphicFramePr/>
          <p:nvPr/>
        </p:nvGraphicFramePr>
        <p:xfrm>
          <a:off x="139700" y="1431925"/>
          <a:ext cx="8851875" cy="1997691"/>
        </p:xfrm>
        <a:graphic>
          <a:graphicData uri="http://schemas.openxmlformats.org/drawingml/2006/table">
            <a:tbl>
              <a:tblPr>
                <a:noFill/>
                <a:tableStyleId>{E0CD7B0D-9BA6-4B8E-A8BA-C07C34999D63}</a:tableStyleId>
              </a:tblPr>
              <a:tblGrid>
                <a:gridCol w="1676400"/>
                <a:gridCol w="3986200"/>
                <a:gridCol w="3189275"/>
              </a:tblGrid>
              <a:tr h="481000">
                <a:tc>
                  <a:txBody>
                    <a:bodyPr/>
                    <a:lstStyle/>
                    <a:p>
                      <a:pPr marL="76200" marR="0" lvl="0" indent="0" algn="l" rtl="0">
                        <a:lnSpc>
                          <a:spcPct val="107000"/>
                        </a:lnSpc>
                        <a:spcBef>
                          <a:spcPts val="0"/>
                        </a:spcBef>
                        <a:spcAft>
                          <a:spcPts val="0"/>
                        </a:spcAft>
                        <a:buClr>
                          <a:srgbClr val="FFFFFF"/>
                        </a:buClr>
                        <a:buSzPts val="1300"/>
                        <a:buFont typeface="Arial"/>
                        <a:buNone/>
                      </a:pPr>
                      <a:r>
                        <a:rPr lang="en-US" sz="1300" b="1" i="0" u="none" strike="noStrike" cap="none">
                          <a:solidFill>
                            <a:srgbClr val="FFFFFF"/>
                          </a:solidFill>
                          <a:latin typeface="Arial"/>
                          <a:ea typeface="Arial"/>
                          <a:cs typeface="Arial"/>
                          <a:sym typeface="Arial"/>
                        </a:rPr>
                        <a:t>Model name</a:t>
                      </a:r>
                      <a:endParaRPr/>
                    </a:p>
                  </a:txBody>
                  <a:tcPr marL="45725" marR="45725" marT="45675" marB="4567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38100" cap="flat" cmpd="sng">
                      <a:solidFill>
                        <a:schemeClr val="lt1"/>
                      </a:solidFill>
                      <a:prstDash val="solid"/>
                      <a:round/>
                      <a:headEnd type="none" w="med" len="med"/>
                      <a:tailEnd type="none" w="med" len="med"/>
                    </a:lnB>
                    <a:solidFill>
                      <a:schemeClr val="dk1"/>
                    </a:solidFill>
                  </a:tcPr>
                </a:tc>
                <a:tc>
                  <a:txBody>
                    <a:bodyPr/>
                    <a:lstStyle/>
                    <a:p>
                      <a:pPr marL="0" marR="0" lvl="0" indent="0" algn="l" rtl="0">
                        <a:lnSpc>
                          <a:spcPct val="107000"/>
                        </a:lnSpc>
                        <a:spcBef>
                          <a:spcPts val="0"/>
                        </a:spcBef>
                        <a:spcAft>
                          <a:spcPts val="0"/>
                        </a:spcAft>
                        <a:buClr>
                          <a:srgbClr val="FFFFFF"/>
                        </a:buClr>
                        <a:buSzPts val="1300"/>
                        <a:buFont typeface="Arial"/>
                        <a:buNone/>
                      </a:pPr>
                      <a:r>
                        <a:rPr lang="en-US" sz="1300" b="1" i="0" u="none" strike="noStrike" cap="none">
                          <a:solidFill>
                            <a:srgbClr val="FFFFFF"/>
                          </a:solidFill>
                          <a:latin typeface="Arial"/>
                          <a:ea typeface="Arial"/>
                          <a:cs typeface="Arial"/>
                          <a:sym typeface="Arial"/>
                        </a:rPr>
                        <a:t>Institute</a:t>
                      </a:r>
                      <a:endParaRPr/>
                    </a:p>
                  </a:txBody>
                  <a:tcPr marL="45725" marR="45725" marT="45675" marB="4567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38100" cap="flat" cmpd="sng">
                      <a:solidFill>
                        <a:schemeClr val="lt1"/>
                      </a:solidFill>
                      <a:prstDash val="solid"/>
                      <a:round/>
                      <a:headEnd type="none" w="med" len="med"/>
                      <a:tailEnd type="none" w="med" len="med"/>
                    </a:lnB>
                    <a:solidFill>
                      <a:schemeClr val="dk1"/>
                    </a:solidFill>
                  </a:tcPr>
                </a:tc>
                <a:tc>
                  <a:txBody>
                    <a:bodyPr/>
                    <a:lstStyle/>
                    <a:p>
                      <a:pPr marL="0" marR="0" lvl="0" indent="0" algn="l" rtl="0">
                        <a:lnSpc>
                          <a:spcPct val="107000"/>
                        </a:lnSpc>
                        <a:spcBef>
                          <a:spcPts val="0"/>
                        </a:spcBef>
                        <a:spcAft>
                          <a:spcPts val="0"/>
                        </a:spcAft>
                        <a:buClr>
                          <a:srgbClr val="FFFFFF"/>
                        </a:buClr>
                        <a:buSzPts val="1300"/>
                        <a:buFont typeface="Arial"/>
                        <a:buNone/>
                      </a:pPr>
                      <a:r>
                        <a:rPr lang="en-US" sz="1300" b="1" i="0" u="none" strike="noStrike" cap="none">
                          <a:solidFill>
                            <a:srgbClr val="FFFFFF"/>
                          </a:solidFill>
                          <a:latin typeface="Arial"/>
                          <a:ea typeface="Arial"/>
                          <a:cs typeface="Arial"/>
                          <a:sym typeface="Arial"/>
                        </a:rPr>
                        <a:t>Country</a:t>
                      </a:r>
                      <a:endParaRPr/>
                    </a:p>
                  </a:txBody>
                  <a:tcPr marL="45725" marR="45725" marT="45675" marB="4567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38100" cap="flat" cmpd="sng">
                      <a:solidFill>
                        <a:schemeClr val="lt1"/>
                      </a:solidFill>
                      <a:prstDash val="solid"/>
                      <a:round/>
                      <a:headEnd type="none" w="med" len="med"/>
                      <a:tailEnd type="none" w="med" len="med"/>
                    </a:lnB>
                    <a:solidFill>
                      <a:schemeClr val="dk1"/>
                    </a:solidFill>
                  </a:tcPr>
                </a:tc>
              </a:tr>
              <a:tr h="3032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CLM</a:t>
                      </a:r>
                      <a:endParaRPr/>
                    </a:p>
                  </a:txBody>
                  <a:tcPr marL="45725" marR="45725" marT="45675" marB="4567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381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NCAR</a:t>
                      </a:r>
                      <a:endParaRPr/>
                    </a:p>
                  </a:txBody>
                  <a:tcPr marL="45725" marR="45725" marT="45675" marB="4567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381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USA</a:t>
                      </a:r>
                      <a:endParaRPr/>
                    </a:p>
                  </a:txBody>
                  <a:tcPr marL="45725" marR="45725" marT="45675" marB="4567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381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r>
              <a:tr h="3032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ISBA</a:t>
                      </a:r>
                      <a:endParaRPr/>
                    </a:p>
                  </a:txBody>
                  <a:tcPr marL="45725" marR="45725" marT="45675" marB="4567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MeteoFrance</a:t>
                      </a:r>
                      <a:endParaRPr/>
                    </a:p>
                  </a:txBody>
                  <a:tcPr marL="45725" marR="45725" marT="45675" marB="4567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France</a:t>
                      </a:r>
                      <a:endParaRPr/>
                    </a:p>
                  </a:txBody>
                  <a:tcPr marL="45725" marR="45725" marT="45675" marB="4567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r>
              <a:tr h="3032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MATSIRO</a:t>
                      </a:r>
                      <a:endParaRPr/>
                    </a:p>
                  </a:txBody>
                  <a:tcPr marL="45725" marR="45725" marT="45675" marB="4567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University of Tokyo</a:t>
                      </a:r>
                      <a:endParaRPr/>
                    </a:p>
                  </a:txBody>
                  <a:tcPr marL="45725" marR="45725" marT="45675" marB="4567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Japan</a:t>
                      </a:r>
                      <a:endParaRPr/>
                    </a:p>
                  </a:txBody>
                  <a:tcPr marL="45725" marR="45725" marT="45675" marB="4567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r>
              <a:tr h="3032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TESSEL</a:t>
                      </a:r>
                      <a:endParaRPr/>
                    </a:p>
                  </a:txBody>
                  <a:tcPr marL="45725" marR="45725" marT="45675" marB="4567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ECMWF/KNMI</a:t>
                      </a:r>
                      <a:endParaRPr/>
                    </a:p>
                  </a:txBody>
                  <a:tcPr marL="45725" marR="45725" marT="45675" marB="4567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UK/Netherland</a:t>
                      </a:r>
                      <a:endParaRPr/>
                    </a:p>
                  </a:txBody>
                  <a:tcPr marL="45725" marR="45725" marT="45675" marB="4567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E7E7E7"/>
                    </a:solidFill>
                  </a:tcPr>
                </a:tc>
              </a:tr>
              <a:tr h="303200">
                <a:tc>
                  <a:txBody>
                    <a:bodyPr/>
                    <a:lstStyle/>
                    <a:p>
                      <a:pPr marL="7620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WBM</a:t>
                      </a:r>
                      <a:endParaRPr/>
                    </a:p>
                  </a:txBody>
                  <a:tcPr marL="45725" marR="45725" marT="45675" marB="4567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ETH</a:t>
                      </a:r>
                      <a:endParaRPr/>
                    </a:p>
                  </a:txBody>
                  <a:tcPr marL="45725" marR="45725" marT="45675" marB="4567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c>
                  <a:txBody>
                    <a:bodyPr/>
                    <a:lstStyle/>
                    <a:p>
                      <a:pPr marL="0" marR="0" lvl="0" indent="0" algn="l" rtl="0">
                        <a:lnSpc>
                          <a:spcPct val="107000"/>
                        </a:lnSpc>
                        <a:spcBef>
                          <a:spcPts val="0"/>
                        </a:spcBef>
                        <a:spcAft>
                          <a:spcPts val="0"/>
                        </a:spcAft>
                        <a:buClr>
                          <a:srgbClr val="000000"/>
                        </a:buClr>
                        <a:buSzPts val="1300"/>
                        <a:buFont typeface="Arial"/>
                        <a:buNone/>
                      </a:pPr>
                      <a:r>
                        <a:rPr lang="en-US" sz="1300" b="0" i="0" u="none" strike="noStrike" cap="none">
                          <a:solidFill>
                            <a:srgbClr val="000000"/>
                          </a:solidFill>
                          <a:latin typeface="Arial"/>
                          <a:ea typeface="Arial"/>
                          <a:cs typeface="Arial"/>
                          <a:sym typeface="Arial"/>
                        </a:rPr>
                        <a:t>Germany</a:t>
                      </a:r>
                      <a:endParaRPr/>
                    </a:p>
                  </a:txBody>
                  <a:tcPr marL="45725" marR="45725" marT="45675" marB="45675" anchor="ctr">
                    <a:lnL w="12700" cap="flat" cmpd="sng">
                      <a:solidFill>
                        <a:schemeClr val="lt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lt1"/>
                      </a:solidFill>
                      <a:prstDash val="solid"/>
                      <a:round/>
                      <a:headEnd type="none" w="med" len="med"/>
                      <a:tailEnd type="none" w="med" len="med"/>
                    </a:lnT>
                    <a:lnB w="12700" cap="flat" cmpd="sng">
                      <a:solidFill>
                        <a:schemeClr val="lt1"/>
                      </a:solidFill>
                      <a:prstDash val="solid"/>
                      <a:round/>
                      <a:headEnd type="none" w="med" len="med"/>
                      <a:tailEnd type="none" w="med" len="med"/>
                    </a:lnB>
                    <a:solidFill>
                      <a:srgbClr val="CBCBCB"/>
                    </a:solidFill>
                  </a:tcPr>
                </a:tc>
              </a:tr>
            </a:tbl>
          </a:graphicData>
        </a:graphic>
      </p:graphicFrame>
      <p:sp>
        <p:nvSpPr>
          <p:cNvPr id="395" name="Shape 395"/>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36</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36</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Shape 402"/>
          <p:cNvSpPr txBox="1"/>
          <p:nvPr/>
        </p:nvSpPr>
        <p:spPr>
          <a:xfrm>
            <a:off x="228600" y="152400"/>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000"/>
              <a:buFont typeface="Verdana"/>
              <a:buNone/>
            </a:pPr>
            <a:r>
              <a:rPr lang="en-US" sz="2000" b="1" i="1" u="none">
                <a:solidFill>
                  <a:srgbClr val="000000"/>
                </a:solidFill>
                <a:latin typeface="Verdana"/>
                <a:ea typeface="Verdana"/>
                <a:cs typeface="Verdana"/>
                <a:sym typeface="Verdana"/>
              </a:rPr>
              <a:t>GSWP3/LMIP:  </a:t>
            </a:r>
            <a:r>
              <a:rPr lang="en-US" sz="2000" b="1">
                <a:solidFill>
                  <a:schemeClr val="dk1"/>
                </a:solidFill>
                <a:latin typeface="Verdana"/>
                <a:ea typeface="Verdana"/>
                <a:cs typeface="Verdana"/>
                <a:sym typeface="Verdana"/>
              </a:rPr>
              <a:t>[What it is? --previous analysis]</a:t>
            </a:r>
            <a:endParaRPr>
              <a:solidFill>
                <a:schemeClr val="dk1"/>
              </a:solidFill>
            </a:endParaRPr>
          </a:p>
          <a:p>
            <a:pPr marL="0" marR="0" lvl="0" indent="0" algn="ctr" rtl="0">
              <a:lnSpc>
                <a:spcPct val="100000"/>
              </a:lnSpc>
              <a:spcBef>
                <a:spcPts val="0"/>
              </a:spcBef>
              <a:spcAft>
                <a:spcPts val="0"/>
              </a:spcAft>
              <a:buClr>
                <a:srgbClr val="000000"/>
              </a:buClr>
              <a:buSzPts val="2000"/>
              <a:buFont typeface="Verdana"/>
              <a:buNone/>
            </a:pPr>
            <a:endParaRPr sz="2000" b="1" i="1">
              <a:latin typeface="Verdana"/>
              <a:ea typeface="Verdana"/>
              <a:cs typeface="Verdana"/>
              <a:sym typeface="Verdana"/>
            </a:endParaRPr>
          </a:p>
        </p:txBody>
      </p:sp>
      <p:sp>
        <p:nvSpPr>
          <p:cNvPr id="403" name="Shape 403"/>
          <p:cNvSpPr txBox="1"/>
          <p:nvPr/>
        </p:nvSpPr>
        <p:spPr>
          <a:xfrm>
            <a:off x="5181600" y="730250"/>
            <a:ext cx="3962400" cy="706437"/>
          </a:xfrm>
          <a:prstGeom prst="rect">
            <a:avLst/>
          </a:prstGeom>
          <a:noFill/>
          <a:ln>
            <a:noFill/>
          </a:ln>
        </p:spPr>
        <p:txBody>
          <a:bodyPr spcFirstLastPara="1" wrap="square" lIns="90000" tIns="45000" rIns="90000" bIns="45000" anchor="t" anchorCtr="0">
            <a:noAutofit/>
          </a:bodyPr>
          <a:lstStyle/>
          <a:p>
            <a:pPr marL="223836" marR="0" lvl="0" indent="-223836" algn="l" rtl="0">
              <a:lnSpc>
                <a:spcPct val="100000"/>
              </a:lnSpc>
              <a:spcBef>
                <a:spcPts val="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Forcing data (beta version) is being tested/updated. </a:t>
            </a:r>
            <a:endParaRPr/>
          </a:p>
        </p:txBody>
      </p:sp>
      <p:sp>
        <p:nvSpPr>
          <p:cNvPr id="404" name="Shape 404"/>
          <p:cNvSpPr txBox="1"/>
          <p:nvPr/>
        </p:nvSpPr>
        <p:spPr>
          <a:xfrm>
            <a:off x="76200" y="741362"/>
            <a:ext cx="3962400" cy="706437"/>
          </a:xfrm>
          <a:prstGeom prst="rect">
            <a:avLst/>
          </a:prstGeom>
          <a:noFill/>
          <a:ln>
            <a:noFill/>
          </a:ln>
        </p:spPr>
        <p:txBody>
          <a:bodyPr spcFirstLastPara="1" wrap="square" lIns="90000" tIns="45000" rIns="90000" bIns="45000" anchor="t" anchorCtr="0">
            <a:noAutofit/>
          </a:bodyPr>
          <a:lstStyle/>
          <a:p>
            <a:pPr marL="223836" marR="0" lvl="0" indent="-223836" algn="l" rtl="0">
              <a:lnSpc>
                <a:spcPct val="100000"/>
              </a:lnSpc>
              <a:spcBef>
                <a:spcPts val="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EXP1 Fast-track results are being analyzed.</a:t>
            </a:r>
            <a:endParaRPr/>
          </a:p>
        </p:txBody>
      </p:sp>
      <p:grpSp>
        <p:nvGrpSpPr>
          <p:cNvPr id="405" name="Shape 405"/>
          <p:cNvGrpSpPr/>
          <p:nvPr/>
        </p:nvGrpSpPr>
        <p:grpSpPr>
          <a:xfrm>
            <a:off x="0" y="1436687"/>
            <a:ext cx="5334000" cy="4535487"/>
            <a:chOff x="0" y="0"/>
            <a:chExt cx="2147483647" cy="2147483647"/>
          </a:xfrm>
        </p:grpSpPr>
        <p:sp>
          <p:nvSpPr>
            <p:cNvPr id="406" name="Shape 406"/>
            <p:cNvSpPr txBox="1"/>
            <p:nvPr/>
          </p:nvSpPr>
          <p:spPr>
            <a:xfrm>
              <a:off x="0" y="0"/>
              <a:ext cx="2109775141" cy="2147483481"/>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2400" b="0" i="0" u="none">
                <a:solidFill>
                  <a:schemeClr val="lt1"/>
                </a:solidFill>
                <a:latin typeface="Arial"/>
                <a:ea typeface="Arial"/>
                <a:cs typeface="Arial"/>
                <a:sym typeface="Arial"/>
              </a:endParaRPr>
            </a:p>
          </p:txBody>
        </p:sp>
        <p:pic>
          <p:nvPicPr>
            <p:cNvPr id="407" name="Shape 407"/>
            <p:cNvPicPr preferRelativeResize="0"/>
            <p:nvPr/>
          </p:nvPicPr>
          <p:blipFill rotWithShape="1">
            <a:blip r:embed="rId3">
              <a:alphaModFix/>
            </a:blip>
            <a:srcRect/>
            <a:stretch/>
          </p:blipFill>
          <p:spPr>
            <a:xfrm>
              <a:off x="0" y="68919302"/>
              <a:ext cx="987243421" cy="2078564344"/>
            </a:xfrm>
            <a:prstGeom prst="rect">
              <a:avLst/>
            </a:prstGeom>
            <a:noFill/>
            <a:ln>
              <a:noFill/>
            </a:ln>
          </p:spPr>
        </p:pic>
        <p:pic>
          <p:nvPicPr>
            <p:cNvPr id="408" name="Shape 408"/>
            <p:cNvPicPr preferRelativeResize="0"/>
            <p:nvPr/>
          </p:nvPicPr>
          <p:blipFill rotWithShape="1">
            <a:blip r:embed="rId4">
              <a:alphaModFix/>
            </a:blip>
            <a:srcRect l="2470"/>
            <a:stretch/>
          </p:blipFill>
          <p:spPr>
            <a:xfrm>
              <a:off x="920350115" y="221467697"/>
              <a:ext cx="1227133531" cy="1790952150"/>
            </a:xfrm>
            <a:prstGeom prst="rect">
              <a:avLst/>
            </a:prstGeom>
            <a:noFill/>
            <a:ln>
              <a:noFill/>
            </a:ln>
          </p:spPr>
        </p:pic>
      </p:grpSp>
      <p:grpSp>
        <p:nvGrpSpPr>
          <p:cNvPr id="409" name="Shape 409"/>
          <p:cNvGrpSpPr/>
          <p:nvPr/>
        </p:nvGrpSpPr>
        <p:grpSpPr>
          <a:xfrm>
            <a:off x="5240337" y="1447800"/>
            <a:ext cx="3903662" cy="4524375"/>
            <a:chOff x="0" y="0"/>
            <a:chExt cx="2147483647" cy="2147483646"/>
          </a:xfrm>
        </p:grpSpPr>
        <p:pic>
          <p:nvPicPr>
            <p:cNvPr id="410" name="Shape 410"/>
            <p:cNvPicPr preferRelativeResize="0"/>
            <p:nvPr/>
          </p:nvPicPr>
          <p:blipFill rotWithShape="1">
            <a:blip r:embed="rId5">
              <a:alphaModFix/>
            </a:blip>
            <a:srcRect l="-1" r="1384"/>
            <a:stretch/>
          </p:blipFill>
          <p:spPr>
            <a:xfrm>
              <a:off x="0" y="0"/>
              <a:ext cx="2147483647" cy="2147483646"/>
            </a:xfrm>
            <a:prstGeom prst="rect">
              <a:avLst/>
            </a:prstGeom>
            <a:noFill/>
            <a:ln>
              <a:noFill/>
            </a:ln>
          </p:spPr>
        </p:pic>
        <p:sp>
          <p:nvSpPr>
            <p:cNvPr id="411" name="Shape 411"/>
            <p:cNvSpPr txBox="1"/>
            <p:nvPr/>
          </p:nvSpPr>
          <p:spPr>
            <a:xfrm>
              <a:off x="93444106" y="1916911907"/>
              <a:ext cx="1089898401" cy="218515961"/>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000000"/>
                </a:buClr>
                <a:buSzPts val="1200"/>
                <a:buFont typeface="Verdana"/>
                <a:buNone/>
              </a:pPr>
              <a:r>
                <a:rPr lang="en-US" sz="1200" b="0" i="1" u="none">
                  <a:solidFill>
                    <a:srgbClr val="000000"/>
                  </a:solidFill>
                  <a:latin typeface="Verdana"/>
                  <a:ea typeface="Verdana"/>
                  <a:cs typeface="Verdana"/>
                  <a:sym typeface="Verdana"/>
                </a:rPr>
                <a:t>Image courtesy of Dave Lawrence</a:t>
              </a:r>
              <a:endParaRPr/>
            </a:p>
          </p:txBody>
        </p:sp>
        <p:sp>
          <p:nvSpPr>
            <p:cNvPr id="412" name="Shape 412"/>
            <p:cNvSpPr txBox="1"/>
            <p:nvPr/>
          </p:nvSpPr>
          <p:spPr>
            <a:xfrm>
              <a:off x="13972776" y="36168038"/>
              <a:ext cx="1257574864" cy="481488562"/>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000000"/>
                </a:buClr>
                <a:buSzPts val="1200"/>
                <a:buFont typeface="Verdana"/>
                <a:buNone/>
              </a:pPr>
              <a:r>
                <a:rPr lang="en-US" sz="1200" b="0" i="0" u="none">
                  <a:solidFill>
                    <a:srgbClr val="000000"/>
                  </a:solidFill>
                  <a:latin typeface="Verdana"/>
                  <a:ea typeface="Verdana"/>
                  <a:cs typeface="Verdana"/>
                  <a:sym typeface="Verdana"/>
                </a:rPr>
                <a:t>Benchmarking skill gain between model version-up (CLM 4.0 -&gt; 4.5) and switching forcing data (CRUNCEP→GSWP3)</a:t>
              </a:r>
              <a:endParaRPr/>
            </a:p>
          </p:txBody>
        </p:sp>
      </p:grpSp>
      <p:sp>
        <p:nvSpPr>
          <p:cNvPr id="413" name="Shape 413"/>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37</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37</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Shape 418"/>
          <p:cNvSpPr txBox="1"/>
          <p:nvPr/>
        </p:nvSpPr>
        <p:spPr>
          <a:xfrm>
            <a:off x="228600" y="715962"/>
            <a:ext cx="8686800" cy="398462"/>
          </a:xfrm>
          <a:prstGeom prst="rect">
            <a:avLst/>
          </a:prstGeom>
          <a:noFill/>
          <a:ln>
            <a:noFill/>
          </a:ln>
        </p:spPr>
        <p:txBody>
          <a:bodyPr spcFirstLastPara="1" wrap="square" lIns="90000" tIns="45000" rIns="90000" bIns="45000" anchor="t" anchorCtr="0">
            <a:noAutofit/>
          </a:bodyPr>
          <a:lstStyle/>
          <a:p>
            <a:pPr marL="223837" marR="0" lvl="0" indent="-223837" algn="l" rtl="0">
              <a:lnSpc>
                <a:spcPct val="100000"/>
              </a:lnSpc>
              <a:spcBef>
                <a:spcPts val="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Know problems in forcing data</a:t>
            </a:r>
            <a:endParaRPr sz="2000" b="0" i="0" u="none">
              <a:solidFill>
                <a:srgbClr val="000000"/>
              </a:solidFill>
              <a:latin typeface="Verdana"/>
              <a:ea typeface="Verdana"/>
              <a:cs typeface="Verdana"/>
              <a:sym typeface="Verdana"/>
            </a:endParaRPr>
          </a:p>
          <a:p>
            <a:pPr marL="223836" marR="0" lvl="0" indent="-223836" algn="l" rtl="0">
              <a:lnSpc>
                <a:spcPct val="100000"/>
              </a:lnSpc>
              <a:spcBef>
                <a:spcPts val="0"/>
              </a:spcBef>
              <a:spcAft>
                <a:spcPts val="0"/>
              </a:spcAft>
              <a:buClr>
                <a:schemeClr val="lt1"/>
              </a:buClr>
              <a:buSzPts val="2000"/>
              <a:buFont typeface="Verdana"/>
              <a:buChar char="•"/>
            </a:pPr>
            <a:r>
              <a:rPr lang="en-US" sz="2000">
                <a:latin typeface="Verdana"/>
                <a:ea typeface="Verdana"/>
                <a:cs typeface="Verdana"/>
                <a:sym typeface="Verdana"/>
              </a:rPr>
              <a:t>addressed:</a:t>
            </a:r>
            <a:endParaRPr sz="2000">
              <a:latin typeface="Verdana"/>
              <a:ea typeface="Verdana"/>
              <a:cs typeface="Verdana"/>
              <a:sym typeface="Verdana"/>
            </a:endParaRPr>
          </a:p>
        </p:txBody>
      </p:sp>
      <p:sp>
        <p:nvSpPr>
          <p:cNvPr id="419" name="Shape 419"/>
          <p:cNvSpPr txBox="1"/>
          <p:nvPr/>
        </p:nvSpPr>
        <p:spPr>
          <a:xfrm>
            <a:off x="4548187" y="727075"/>
            <a:ext cx="3962400" cy="582612"/>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000000"/>
              </a:buClr>
              <a:buSzPts val="1600"/>
              <a:buFont typeface="Verdana"/>
              <a:buNone/>
            </a:pPr>
            <a:r>
              <a:rPr lang="en-US" sz="1600" b="0" i="0" u="none">
                <a:solidFill>
                  <a:srgbClr val="000000"/>
                </a:solidFill>
                <a:latin typeface="Verdana"/>
                <a:ea typeface="Verdana"/>
                <a:cs typeface="Verdana"/>
                <a:sym typeface="Verdana"/>
              </a:rPr>
              <a:t>Spurious precipitation trend during early 20</a:t>
            </a:r>
            <a:r>
              <a:rPr lang="en-US" sz="1600" b="0" i="0" u="none" baseline="30000">
                <a:solidFill>
                  <a:srgbClr val="000000"/>
                </a:solidFill>
                <a:latin typeface="Verdana"/>
                <a:ea typeface="Verdana"/>
                <a:cs typeface="Verdana"/>
                <a:sym typeface="Verdana"/>
              </a:rPr>
              <a:t>th</a:t>
            </a:r>
            <a:r>
              <a:rPr lang="en-US" sz="1600" b="0" i="0" u="none">
                <a:solidFill>
                  <a:srgbClr val="000000"/>
                </a:solidFill>
                <a:latin typeface="Verdana"/>
                <a:ea typeface="Verdana"/>
                <a:cs typeface="Verdana"/>
                <a:sym typeface="Verdana"/>
              </a:rPr>
              <a:t> century over high latitude</a:t>
            </a:r>
            <a:endParaRPr/>
          </a:p>
        </p:txBody>
      </p:sp>
      <p:grpSp>
        <p:nvGrpSpPr>
          <p:cNvPr id="420" name="Shape 420"/>
          <p:cNvGrpSpPr/>
          <p:nvPr/>
        </p:nvGrpSpPr>
        <p:grpSpPr>
          <a:xfrm>
            <a:off x="220662" y="1411297"/>
            <a:ext cx="8847137" cy="2170102"/>
            <a:chOff x="0" y="0"/>
            <a:chExt cx="2147483647" cy="2147483647"/>
          </a:xfrm>
        </p:grpSpPr>
        <p:pic>
          <p:nvPicPr>
            <p:cNvPr id="421" name="Shape 421" descr="Screen Shot 2015-06-16 at 1.10.28 PM.png"/>
            <p:cNvPicPr preferRelativeResize="0"/>
            <p:nvPr/>
          </p:nvPicPr>
          <p:blipFill rotWithShape="1">
            <a:blip r:embed="rId3">
              <a:alphaModFix/>
            </a:blip>
            <a:srcRect/>
            <a:stretch/>
          </p:blipFill>
          <p:spPr>
            <a:xfrm>
              <a:off x="0" y="337095917"/>
              <a:ext cx="748360070" cy="1810387729"/>
            </a:xfrm>
            <a:prstGeom prst="rect">
              <a:avLst/>
            </a:prstGeom>
            <a:noFill/>
            <a:ln>
              <a:noFill/>
            </a:ln>
          </p:spPr>
        </p:pic>
        <p:pic>
          <p:nvPicPr>
            <p:cNvPr id="422" name="Shape 422" descr="Screen Shot 2015-06-16 at 1.13.00 PM.png"/>
            <p:cNvPicPr preferRelativeResize="0"/>
            <p:nvPr/>
          </p:nvPicPr>
          <p:blipFill rotWithShape="1">
            <a:blip r:embed="rId4">
              <a:alphaModFix/>
            </a:blip>
            <a:srcRect/>
            <a:stretch/>
          </p:blipFill>
          <p:spPr>
            <a:xfrm>
              <a:off x="748360092" y="329048846"/>
              <a:ext cx="681674465" cy="1810387729"/>
            </a:xfrm>
            <a:prstGeom prst="rect">
              <a:avLst/>
            </a:prstGeom>
            <a:noFill/>
            <a:ln>
              <a:noFill/>
            </a:ln>
          </p:spPr>
        </p:pic>
        <p:sp>
          <p:nvSpPr>
            <p:cNvPr id="423" name="Shape 423"/>
            <p:cNvSpPr txBox="1"/>
            <p:nvPr/>
          </p:nvSpPr>
          <p:spPr>
            <a:xfrm>
              <a:off x="0" y="1035959"/>
              <a:ext cx="1430034502" cy="304599189"/>
            </a:xfrm>
            <a:prstGeom prst="rect">
              <a:avLst/>
            </a:prstGeom>
            <a:solidFill>
              <a:schemeClr val="lt1"/>
            </a:soli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3366FF"/>
                </a:buClr>
                <a:buSzPts val="1400"/>
                <a:buFont typeface="Arial"/>
                <a:buNone/>
              </a:pPr>
              <a:r>
                <a:rPr lang="en-US" sz="1400" b="0" i="0" u="none">
                  <a:solidFill>
                    <a:srgbClr val="3366FF"/>
                  </a:solidFill>
                  <a:latin typeface="Arial"/>
                  <a:ea typeface="Arial"/>
                  <a:cs typeface="Arial"/>
                  <a:sym typeface="Arial"/>
                </a:rPr>
                <a:t>GSWP3 (GPCC)   </a:t>
              </a:r>
              <a:r>
                <a:rPr lang="en-US" sz="1400" b="0" i="0" u="none">
                  <a:solidFill>
                    <a:srgbClr val="000000"/>
                  </a:solidFill>
                  <a:latin typeface="Arial"/>
                  <a:ea typeface="Arial"/>
                  <a:cs typeface="Arial"/>
                  <a:sym typeface="Arial"/>
                </a:rPr>
                <a:t>1901-1955 % change in P   </a:t>
              </a:r>
              <a:r>
                <a:rPr lang="en-US" sz="1400" b="0" i="0" u="none">
                  <a:solidFill>
                    <a:srgbClr val="3366FF"/>
                  </a:solidFill>
                  <a:latin typeface="Arial"/>
                  <a:ea typeface="Arial"/>
                  <a:cs typeface="Arial"/>
                  <a:sym typeface="Arial"/>
                </a:rPr>
                <a:t>CRUNCEP (CRU)</a:t>
              </a:r>
              <a:endParaRPr/>
            </a:p>
          </p:txBody>
        </p:sp>
        <p:grpSp>
          <p:nvGrpSpPr>
            <p:cNvPr id="424" name="Shape 424"/>
            <p:cNvGrpSpPr/>
            <p:nvPr/>
          </p:nvGrpSpPr>
          <p:grpSpPr>
            <a:xfrm>
              <a:off x="1429989145" y="0"/>
              <a:ext cx="717494501" cy="2144421626"/>
              <a:chOff x="0" y="0"/>
              <a:chExt cx="2147483647" cy="2147483647"/>
            </a:xfrm>
          </p:grpSpPr>
          <p:pic>
            <p:nvPicPr>
              <p:cNvPr id="425" name="Shape 425" descr="Screen Shot 2015-06-16 at 1.26.14 PM.png"/>
              <p:cNvPicPr preferRelativeResize="0"/>
              <p:nvPr/>
            </p:nvPicPr>
            <p:blipFill rotWithShape="1">
              <a:blip r:embed="rId5">
                <a:alphaModFix/>
              </a:blip>
              <a:srcRect/>
              <a:stretch/>
            </p:blipFill>
            <p:spPr>
              <a:xfrm>
                <a:off x="136315" y="339158154"/>
                <a:ext cx="2147347331" cy="1808325492"/>
              </a:xfrm>
              <a:prstGeom prst="rect">
                <a:avLst/>
              </a:prstGeom>
              <a:noFill/>
              <a:ln>
                <a:noFill/>
              </a:ln>
            </p:spPr>
          </p:pic>
          <p:sp>
            <p:nvSpPr>
              <p:cNvPr id="426" name="Shape 426"/>
              <p:cNvSpPr txBox="1"/>
              <p:nvPr/>
            </p:nvSpPr>
            <p:spPr>
              <a:xfrm>
                <a:off x="0" y="0"/>
                <a:ext cx="2147342878" cy="30518831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n-US" sz="1400" b="0" i="0" u="none">
                    <a:solidFill>
                      <a:schemeClr val="dk1"/>
                    </a:solidFill>
                    <a:latin typeface="Arial"/>
                    <a:ea typeface="Arial"/>
                    <a:cs typeface="Arial"/>
                    <a:sym typeface="Arial"/>
                  </a:rPr>
                  <a:t># of stations per grid box GPCC</a:t>
                </a:r>
                <a:endParaRPr/>
              </a:p>
            </p:txBody>
          </p:sp>
        </p:grpSp>
      </p:grpSp>
      <p:pic>
        <p:nvPicPr>
          <p:cNvPr id="427" name="Shape 427"/>
          <p:cNvPicPr preferRelativeResize="0"/>
          <p:nvPr/>
        </p:nvPicPr>
        <p:blipFill rotWithShape="1">
          <a:blip r:embed="rId6">
            <a:alphaModFix/>
          </a:blip>
          <a:srcRect t="18638" b="27110"/>
          <a:stretch/>
        </p:blipFill>
        <p:spPr>
          <a:xfrm>
            <a:off x="220662" y="3573462"/>
            <a:ext cx="4427537" cy="2401887"/>
          </a:xfrm>
          <a:prstGeom prst="rect">
            <a:avLst/>
          </a:prstGeom>
          <a:noFill/>
          <a:ln>
            <a:noFill/>
          </a:ln>
        </p:spPr>
      </p:pic>
      <p:pic>
        <p:nvPicPr>
          <p:cNvPr id="428" name="Shape 428"/>
          <p:cNvPicPr preferRelativeResize="0"/>
          <p:nvPr/>
        </p:nvPicPr>
        <p:blipFill rotWithShape="1">
          <a:blip r:embed="rId7">
            <a:alphaModFix/>
          </a:blip>
          <a:srcRect l="13113" t="6134" r="50366" b="77658"/>
          <a:stretch/>
        </p:blipFill>
        <p:spPr>
          <a:xfrm>
            <a:off x="4648200" y="3573462"/>
            <a:ext cx="2133600" cy="1227137"/>
          </a:xfrm>
          <a:prstGeom prst="rect">
            <a:avLst/>
          </a:prstGeom>
          <a:noFill/>
          <a:ln>
            <a:noFill/>
          </a:ln>
        </p:spPr>
      </p:pic>
      <p:sp>
        <p:nvSpPr>
          <p:cNvPr id="429" name="Shape 429"/>
          <p:cNvSpPr txBox="1"/>
          <p:nvPr/>
        </p:nvSpPr>
        <p:spPr>
          <a:xfrm>
            <a:off x="4725987" y="4800600"/>
            <a:ext cx="3962400" cy="1076325"/>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000000"/>
              </a:buClr>
              <a:buSzPts val="1600"/>
              <a:buFont typeface="Verdana"/>
              <a:buNone/>
            </a:pPr>
            <a:r>
              <a:rPr lang="en-US" sz="1600" b="0" i="0" u="none">
                <a:solidFill>
                  <a:srgbClr val="000000"/>
                </a:solidFill>
                <a:latin typeface="Verdana"/>
                <a:ea typeface="Verdana"/>
                <a:cs typeface="Verdana"/>
                <a:sym typeface="Verdana"/>
              </a:rPr>
              <a:t>- Significant snow increase causes excessive runoff and snow insulation effect</a:t>
            </a:r>
            <a:endParaRPr/>
          </a:p>
          <a:p>
            <a:pPr marL="0" marR="0" lvl="0" indent="0" algn="l" rtl="0">
              <a:lnSpc>
                <a:spcPct val="100000"/>
              </a:lnSpc>
              <a:spcBef>
                <a:spcPts val="0"/>
              </a:spcBef>
              <a:spcAft>
                <a:spcPts val="0"/>
              </a:spcAft>
              <a:buClr>
                <a:srgbClr val="000000"/>
              </a:buClr>
              <a:buSzPts val="1600"/>
              <a:buFont typeface="Verdana"/>
              <a:buNone/>
            </a:pPr>
            <a:r>
              <a:rPr lang="en-US" sz="1600" b="0" i="0" u="none">
                <a:solidFill>
                  <a:srgbClr val="000000"/>
                </a:solidFill>
                <a:latin typeface="Verdana"/>
                <a:ea typeface="Verdana"/>
                <a:cs typeface="Verdana"/>
                <a:sym typeface="Verdana"/>
              </a:rPr>
              <a:t>- Correcting GPCC dataset</a:t>
            </a:r>
            <a:endParaRPr/>
          </a:p>
        </p:txBody>
      </p:sp>
      <p:sp>
        <p:nvSpPr>
          <p:cNvPr id="430" name="Shape 430"/>
          <p:cNvSpPr txBox="1"/>
          <p:nvPr/>
        </p:nvSpPr>
        <p:spPr>
          <a:xfrm>
            <a:off x="6842125" y="3763962"/>
            <a:ext cx="1387475" cy="8318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600"/>
              <a:buFont typeface="Arial"/>
              <a:buNone/>
            </a:pPr>
            <a:r>
              <a:rPr lang="en-US" sz="1600" b="0" i="1" u="none">
                <a:solidFill>
                  <a:schemeClr val="dk1"/>
                </a:solidFill>
                <a:latin typeface="Arial"/>
                <a:ea typeface="Arial"/>
                <a:cs typeface="Arial"/>
                <a:sym typeface="Arial"/>
              </a:rPr>
              <a:t>Analysis by D. Lawrence, NCAR</a:t>
            </a:r>
            <a:endParaRPr/>
          </a:p>
        </p:txBody>
      </p:sp>
      <p:sp>
        <p:nvSpPr>
          <p:cNvPr id="431" name="Shape 431"/>
          <p:cNvSpPr txBox="1"/>
          <p:nvPr/>
        </p:nvSpPr>
        <p:spPr>
          <a:xfrm>
            <a:off x="228600" y="152400"/>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000"/>
              <a:buFont typeface="Verdana"/>
              <a:buNone/>
            </a:pPr>
            <a:r>
              <a:rPr lang="en-US" sz="2000" b="1" i="1" u="none">
                <a:solidFill>
                  <a:srgbClr val="000000"/>
                </a:solidFill>
                <a:latin typeface="Verdana"/>
                <a:ea typeface="Verdana"/>
                <a:cs typeface="Verdana"/>
                <a:sym typeface="Verdana"/>
              </a:rPr>
              <a:t>GSWP3/LMIP:</a:t>
            </a:r>
            <a:r>
              <a:rPr lang="en-US" sz="2000" b="1" i="1">
                <a:latin typeface="Verdana"/>
                <a:ea typeface="Verdana"/>
                <a:cs typeface="Verdana"/>
                <a:sym typeface="Verdana"/>
              </a:rPr>
              <a:t>  </a:t>
            </a:r>
            <a:r>
              <a:rPr lang="en-US" sz="2000" b="1">
                <a:latin typeface="Verdana"/>
                <a:ea typeface="Verdana"/>
                <a:cs typeface="Verdana"/>
                <a:sym typeface="Verdana"/>
              </a:rPr>
              <a:t>[What it is? --previous analysis]</a:t>
            </a:r>
            <a:endParaRPr/>
          </a:p>
        </p:txBody>
      </p:sp>
      <p:sp>
        <p:nvSpPr>
          <p:cNvPr id="432" name="Shape 432"/>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38</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38</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pic>
        <p:nvPicPr>
          <p:cNvPr id="437" name="Shape 437"/>
          <p:cNvPicPr preferRelativeResize="0"/>
          <p:nvPr/>
        </p:nvPicPr>
        <p:blipFill rotWithShape="1">
          <a:blip r:embed="rId3">
            <a:alphaModFix/>
          </a:blip>
          <a:srcRect t="6140" r="35115" b="36859"/>
          <a:stretch/>
        </p:blipFill>
        <p:spPr>
          <a:xfrm>
            <a:off x="4251325" y="2438400"/>
            <a:ext cx="4892675" cy="3505200"/>
          </a:xfrm>
          <a:prstGeom prst="rect">
            <a:avLst/>
          </a:prstGeom>
          <a:noFill/>
          <a:ln>
            <a:noFill/>
          </a:ln>
        </p:spPr>
      </p:pic>
      <p:sp>
        <p:nvSpPr>
          <p:cNvPr id="438" name="Shape 438"/>
          <p:cNvSpPr txBox="1"/>
          <p:nvPr/>
        </p:nvSpPr>
        <p:spPr>
          <a:xfrm>
            <a:off x="228600" y="914400"/>
            <a:ext cx="8686800" cy="4092575"/>
          </a:xfrm>
          <a:prstGeom prst="rect">
            <a:avLst/>
          </a:prstGeom>
          <a:noFill/>
          <a:ln>
            <a:noFill/>
          </a:ln>
        </p:spPr>
        <p:txBody>
          <a:bodyPr spcFirstLastPara="1" wrap="square" lIns="90000" tIns="45000" rIns="90000" bIns="45000" anchor="t" anchorCtr="0">
            <a:noAutofit/>
          </a:bodyPr>
          <a:lstStyle/>
          <a:p>
            <a:pPr marL="223836" marR="0" lvl="0" indent="-223836" algn="l" rtl="0">
              <a:lnSpc>
                <a:spcPct val="100000"/>
              </a:lnSpc>
              <a:spcBef>
                <a:spcPts val="0"/>
              </a:spcBef>
              <a:spcAft>
                <a:spcPts val="0"/>
              </a:spcAft>
              <a:buClr>
                <a:srgbClr val="000000"/>
              </a:buClr>
              <a:buSzPts val="2000"/>
              <a:buFont typeface="Arial"/>
              <a:buChar char="•"/>
            </a:pPr>
            <a:r>
              <a:rPr lang="en-US" sz="2000" b="1" i="0" u="none">
                <a:solidFill>
                  <a:srgbClr val="0000FF"/>
                </a:solidFill>
                <a:latin typeface="Verdana"/>
                <a:ea typeface="Verdana"/>
                <a:cs typeface="Verdana"/>
                <a:sym typeface="Verdana"/>
              </a:rPr>
              <a:t>Housekeeping</a:t>
            </a:r>
            <a:r>
              <a:rPr lang="en-US" sz="2000" b="0" i="0" u="none">
                <a:solidFill>
                  <a:srgbClr val="000000"/>
                </a:solidFill>
                <a:latin typeface="Verdana"/>
                <a:ea typeface="Verdana"/>
                <a:cs typeface="Verdana"/>
                <a:sym typeface="Verdana"/>
              </a:rPr>
              <a:t> Variable Naming Convention</a:t>
            </a:r>
            <a:endParaRPr/>
          </a:p>
          <a:p>
            <a:pPr marL="966787" marR="0" lvl="1" indent="-223837"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Verdana"/>
                <a:ea typeface="Verdana"/>
                <a:cs typeface="Verdana"/>
                <a:sym typeface="Verdana"/>
              </a:rPr>
              <a:t>Conversion table between ALMA and cf convention</a:t>
            </a:r>
            <a:endParaRPr/>
          </a:p>
          <a:p>
            <a:pPr marL="966787" marR="0" lvl="1" indent="-223837"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Verdana"/>
                <a:ea typeface="Verdana"/>
                <a:cs typeface="Verdana"/>
                <a:sym typeface="Verdana"/>
              </a:rPr>
              <a:t>Update ALMA &amp; Newly defined ~40 cf variables</a:t>
            </a:r>
            <a:endParaRPr/>
          </a:p>
          <a:p>
            <a:pPr marL="966787" marR="0" lvl="1" indent="-223837"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Verdana"/>
                <a:ea typeface="Verdana"/>
                <a:cs typeface="Verdana"/>
                <a:sym typeface="Verdana"/>
              </a:rPr>
              <a:t>New variables, particularly, in cold process and water management</a:t>
            </a:r>
            <a:endParaRPr/>
          </a:p>
          <a:p>
            <a:pPr marL="966787" marR="0" lvl="1" indent="-223837" algn="l" rtl="0">
              <a:lnSpc>
                <a:spcPct val="100000"/>
              </a:lnSpc>
              <a:spcBef>
                <a:spcPts val="0"/>
              </a:spcBef>
              <a:spcAft>
                <a:spcPts val="0"/>
              </a:spcAft>
              <a:buClr>
                <a:srgbClr val="0070C0"/>
              </a:buClr>
              <a:buSzPts val="2000"/>
              <a:buFont typeface="Arial"/>
              <a:buChar char="•"/>
            </a:pPr>
            <a:r>
              <a:rPr lang="en-US" sz="2000" b="0" i="0" u="sng" strike="noStrike" cap="none">
                <a:solidFill>
                  <a:srgbClr val="0070C0"/>
                </a:solidFill>
                <a:latin typeface="Arial"/>
                <a:ea typeface="Arial"/>
                <a:cs typeface="Arial"/>
                <a:sym typeface="Arial"/>
              </a:rPr>
              <a:t>https://goo.gl/DRXSey</a:t>
            </a:r>
            <a:endParaRPr sz="2000" b="0" i="0" u="sng" strike="noStrike" cap="none">
              <a:solidFill>
                <a:srgbClr val="0070C0"/>
              </a:solidFill>
              <a:latin typeface="Verdana"/>
              <a:ea typeface="Verdana"/>
              <a:cs typeface="Verdana"/>
              <a:sym typeface="Verdana"/>
            </a:endParaRPr>
          </a:p>
          <a:p>
            <a:pPr marL="223836" marR="0" lvl="0" indent="-96836"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223837" marR="0" lvl="0" indent="-223837" algn="l" rtl="0">
              <a:lnSpc>
                <a:spcPct val="100000"/>
              </a:lnSpc>
              <a:spcBef>
                <a:spcPts val="0"/>
              </a:spcBef>
              <a:spcAft>
                <a:spcPts val="0"/>
              </a:spcAft>
              <a:buClr>
                <a:srgbClr val="0000FF"/>
              </a:buClr>
              <a:buSzPts val="2000"/>
              <a:buFont typeface="Arial"/>
              <a:buChar char="•"/>
            </a:pPr>
            <a:r>
              <a:rPr lang="en-US" sz="2000" b="1" i="0" u="none">
                <a:solidFill>
                  <a:srgbClr val="0000FF"/>
                </a:solidFill>
                <a:latin typeface="Verdana"/>
                <a:ea typeface="Verdana"/>
                <a:cs typeface="Verdana"/>
                <a:sym typeface="Verdana"/>
              </a:rPr>
              <a:t>Synergy with Other</a:t>
            </a:r>
            <a:endParaRPr sz="2000" b="1">
              <a:solidFill>
                <a:srgbClr val="0000FF"/>
              </a:solidFill>
              <a:latin typeface="Verdana"/>
              <a:ea typeface="Verdana"/>
              <a:cs typeface="Verdana"/>
              <a:sym typeface="Verdana"/>
            </a:endParaRPr>
          </a:p>
          <a:p>
            <a:pPr marL="0" marR="0" lvl="0" indent="0" algn="l" rtl="0">
              <a:lnSpc>
                <a:spcPct val="100000"/>
              </a:lnSpc>
              <a:spcBef>
                <a:spcPts val="0"/>
              </a:spcBef>
              <a:spcAft>
                <a:spcPts val="0"/>
              </a:spcAft>
              <a:buNone/>
            </a:pPr>
            <a:r>
              <a:rPr lang="en-US" sz="2000" b="1" i="0" u="none">
                <a:solidFill>
                  <a:srgbClr val="0000FF"/>
                </a:solidFill>
                <a:latin typeface="Verdana"/>
                <a:ea typeface="Verdana"/>
                <a:cs typeface="Verdana"/>
                <a:sym typeface="Verdana"/>
              </a:rPr>
              <a:t>Projects:</a:t>
            </a:r>
            <a:endParaRPr b="1">
              <a:solidFill>
                <a:srgbClr val="0000FF"/>
              </a:solidFill>
            </a:endParaRPr>
          </a:p>
          <a:p>
            <a:pPr marL="966787" marR="0" lvl="1" indent="-223837"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Verdana"/>
                <a:ea typeface="Verdana"/>
                <a:cs typeface="Verdana"/>
                <a:sym typeface="Verdana"/>
              </a:rPr>
              <a:t>ISIMIP (PIK)</a:t>
            </a:r>
            <a:endParaRPr/>
          </a:p>
          <a:p>
            <a:pPr marL="966787" marR="0" lvl="1" indent="-223837"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Verdana"/>
                <a:ea typeface="Verdana"/>
                <a:cs typeface="Verdana"/>
                <a:sym typeface="Verdana"/>
              </a:rPr>
              <a:t>ESM-SnowMIP (CliC)</a:t>
            </a:r>
            <a:endParaRPr/>
          </a:p>
          <a:p>
            <a:pPr marL="966787" marR="0" lvl="1" indent="-223837"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Verdana"/>
                <a:ea typeface="Verdana"/>
                <a:cs typeface="Verdana"/>
                <a:sym typeface="Verdana"/>
              </a:rPr>
              <a:t>SoilWAT (ISMC)</a:t>
            </a:r>
            <a:endParaRPr/>
          </a:p>
          <a:p>
            <a:pPr marL="966787" marR="0" lvl="1" indent="-223837"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Verdana"/>
                <a:ea typeface="Verdana"/>
                <a:cs typeface="Verdana"/>
                <a:sym typeface="Verdana"/>
              </a:rPr>
              <a:t>PALS (GLASS)</a:t>
            </a:r>
            <a:endParaRPr/>
          </a:p>
          <a:p>
            <a:pPr marL="966787" marR="0" lvl="1" indent="-223837"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Verdana"/>
                <a:ea typeface="Verdana"/>
                <a:cs typeface="Verdana"/>
                <a:sym typeface="Verdana"/>
              </a:rPr>
              <a:t>ILAMB (DoE)</a:t>
            </a:r>
            <a:endParaRPr/>
          </a:p>
        </p:txBody>
      </p:sp>
      <p:sp>
        <p:nvSpPr>
          <p:cNvPr id="439" name="Shape 439"/>
          <p:cNvSpPr txBox="1"/>
          <p:nvPr/>
        </p:nvSpPr>
        <p:spPr>
          <a:xfrm>
            <a:off x="228600" y="152400"/>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000"/>
              <a:buFont typeface="Verdana"/>
              <a:buNone/>
            </a:pPr>
            <a:r>
              <a:rPr lang="en-US" sz="2000" b="1" i="1" u="none">
                <a:solidFill>
                  <a:srgbClr val="000000"/>
                </a:solidFill>
                <a:latin typeface="Verdana"/>
                <a:ea typeface="Verdana"/>
                <a:cs typeface="Verdana"/>
                <a:sym typeface="Verdana"/>
              </a:rPr>
              <a:t>GSWP3/LMIP:</a:t>
            </a:r>
            <a:r>
              <a:rPr lang="en-US" sz="2000" b="1" i="1">
                <a:solidFill>
                  <a:schemeClr val="dk1"/>
                </a:solidFill>
                <a:latin typeface="Verdana"/>
                <a:ea typeface="Verdana"/>
                <a:cs typeface="Verdana"/>
                <a:sym typeface="Verdana"/>
              </a:rPr>
              <a:t>  </a:t>
            </a:r>
            <a:r>
              <a:rPr lang="en-US" sz="2000" b="1">
                <a:solidFill>
                  <a:schemeClr val="dk1"/>
                </a:solidFill>
                <a:latin typeface="Verdana"/>
                <a:ea typeface="Verdana"/>
                <a:cs typeface="Verdana"/>
                <a:sym typeface="Verdana"/>
              </a:rPr>
              <a:t>[What it is?--previous analysis]</a:t>
            </a:r>
            <a:endParaRPr>
              <a:solidFill>
                <a:schemeClr val="dk1"/>
              </a:solidFill>
            </a:endParaRPr>
          </a:p>
          <a:p>
            <a:pPr marL="0" marR="0" lvl="0" indent="0" algn="ctr" rtl="0">
              <a:lnSpc>
                <a:spcPct val="100000"/>
              </a:lnSpc>
              <a:spcBef>
                <a:spcPts val="0"/>
              </a:spcBef>
              <a:spcAft>
                <a:spcPts val="0"/>
              </a:spcAft>
              <a:buClr>
                <a:srgbClr val="000000"/>
              </a:buClr>
              <a:buSzPts val="2000"/>
              <a:buFont typeface="Verdana"/>
              <a:buNone/>
            </a:pPr>
            <a:endParaRPr sz="2000" b="1" i="1">
              <a:latin typeface="Verdana"/>
              <a:ea typeface="Verdana"/>
              <a:cs typeface="Verdana"/>
              <a:sym typeface="Verdana"/>
            </a:endParaRPr>
          </a:p>
        </p:txBody>
      </p:sp>
      <p:sp>
        <p:nvSpPr>
          <p:cNvPr id="440" name="Shape 440"/>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39</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39</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6" name="Shape 86"/>
          <p:cNvSpPr txBox="1"/>
          <p:nvPr/>
        </p:nvSpPr>
        <p:spPr>
          <a:xfrm>
            <a:off x="228600" y="95250"/>
            <a:ext cx="8686800" cy="5175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400" b="1" i="1" u="none">
                <a:solidFill>
                  <a:srgbClr val="000000"/>
                </a:solidFill>
                <a:latin typeface="Verdana"/>
                <a:ea typeface="Verdana"/>
                <a:cs typeface="Verdana"/>
                <a:sym typeface="Verdana"/>
              </a:rPr>
              <a:t>Complexity of land‐atmosphere Interactions</a:t>
            </a:r>
            <a:endParaRPr/>
          </a:p>
        </p:txBody>
      </p:sp>
      <p:pic>
        <p:nvPicPr>
          <p:cNvPr id="87" name="Shape 87"/>
          <p:cNvPicPr preferRelativeResize="0"/>
          <p:nvPr/>
        </p:nvPicPr>
        <p:blipFill>
          <a:blip r:embed="rId3">
            <a:alphaModFix/>
          </a:blip>
          <a:stretch>
            <a:fillRect/>
          </a:stretch>
        </p:blipFill>
        <p:spPr>
          <a:xfrm>
            <a:off x="0" y="612750"/>
            <a:ext cx="9144003" cy="5424624"/>
          </a:xfrm>
          <a:prstGeom prst="rect">
            <a:avLst/>
          </a:prstGeom>
          <a:noFill/>
          <a:ln>
            <a:noFill/>
          </a:ln>
        </p:spPr>
      </p:pic>
      <p:sp>
        <p:nvSpPr>
          <p:cNvPr id="88" name="Shape 88"/>
          <p:cNvSpPr txBox="1"/>
          <p:nvPr/>
        </p:nvSpPr>
        <p:spPr>
          <a:xfrm>
            <a:off x="3364503" y="5668075"/>
            <a:ext cx="5779500" cy="293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a:solidFill>
                  <a:schemeClr val="lt1"/>
                </a:solidFill>
              </a:rPr>
              <a:t>Mike Ek farewell party. 26 Jan 2018. NCEP, College Park, Maryland.</a:t>
            </a:r>
            <a:endParaRPr>
              <a:solidFill>
                <a:schemeClr val="lt1"/>
              </a:solidFill>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4</a:t>
            </a:fld>
            <a:endParaRPr lang="uk-UA"/>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Shape 445"/>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000"/>
              <a:buFont typeface="Verdana"/>
              <a:buNone/>
            </a:pPr>
            <a:r>
              <a:rPr lang="en-US" sz="2000" b="1" i="1" u="none">
                <a:solidFill>
                  <a:srgbClr val="000000"/>
                </a:solidFill>
                <a:latin typeface="Verdana"/>
                <a:ea typeface="Verdana"/>
                <a:cs typeface="Verdana"/>
                <a:sym typeface="Verdana"/>
              </a:rPr>
              <a:t>GSWP3/LMIP: </a:t>
            </a:r>
            <a:r>
              <a:rPr lang="en-US" sz="2000" b="1" i="1">
                <a:latin typeface="Verdana"/>
                <a:ea typeface="Verdana"/>
                <a:cs typeface="Verdana"/>
                <a:sym typeface="Verdana"/>
              </a:rPr>
              <a:t> </a:t>
            </a:r>
            <a:r>
              <a:rPr lang="en-US" sz="2000" b="1">
                <a:latin typeface="Verdana"/>
                <a:ea typeface="Verdana"/>
                <a:cs typeface="Verdana"/>
                <a:sym typeface="Verdana"/>
              </a:rPr>
              <a:t>[Update]</a:t>
            </a:r>
            <a:endParaRPr/>
          </a:p>
        </p:txBody>
      </p:sp>
      <p:sp>
        <p:nvSpPr>
          <p:cNvPr id="446" name="Shape 446"/>
          <p:cNvSpPr txBox="1"/>
          <p:nvPr/>
        </p:nvSpPr>
        <p:spPr>
          <a:xfrm>
            <a:off x="228600" y="762000"/>
            <a:ext cx="8686800" cy="5275500"/>
          </a:xfrm>
          <a:prstGeom prst="rect">
            <a:avLst/>
          </a:prstGeom>
          <a:noFill/>
          <a:ln>
            <a:noFill/>
          </a:ln>
        </p:spPr>
        <p:txBody>
          <a:bodyPr spcFirstLastPara="1" wrap="square" lIns="90000" tIns="45000" rIns="90000" bIns="45000" anchor="t" anchorCtr="0">
            <a:noAutofit/>
          </a:bodyPr>
          <a:lstStyle/>
          <a:p>
            <a:pPr marL="457200" marR="0" lvl="0" indent="-444500" algn="l" rtl="0">
              <a:lnSpc>
                <a:spcPct val="100000"/>
              </a:lnSpc>
              <a:spcBef>
                <a:spcPts val="0"/>
              </a:spcBef>
              <a:spcAft>
                <a:spcPts val="0"/>
              </a:spcAft>
              <a:buClr>
                <a:srgbClr val="000000"/>
              </a:buClr>
              <a:buSzPts val="1800"/>
              <a:buFont typeface="Arial"/>
              <a:buAutoNum type="arabicPeriod"/>
            </a:pPr>
            <a:r>
              <a:rPr lang="en-US" sz="1800" b="1" dirty="0"/>
              <a:t>S</a:t>
            </a:r>
            <a:r>
              <a:rPr lang="en-US" sz="1800" b="1" dirty="0">
                <a:solidFill>
                  <a:schemeClr val="dk1"/>
                </a:solidFill>
              </a:rPr>
              <a:t>tandard forcing data of GSWP3 EXP1</a:t>
            </a:r>
            <a:r>
              <a:rPr lang="en-US" sz="1800" dirty="0">
                <a:solidFill>
                  <a:schemeClr val="dk1"/>
                </a:solidFill>
              </a:rPr>
              <a:t> combines spectral nudging dynamic downscaling and bias correction techniques.</a:t>
            </a:r>
            <a:endParaRPr sz="1800" dirty="0">
              <a:solidFill>
                <a:schemeClr val="dk1"/>
              </a:solidFill>
            </a:endParaRPr>
          </a:p>
          <a:p>
            <a:pPr marL="457200" marR="0" lvl="0" indent="-444500" algn="l" rtl="0">
              <a:lnSpc>
                <a:spcPct val="100000"/>
              </a:lnSpc>
              <a:spcBef>
                <a:spcPts val="0"/>
              </a:spcBef>
              <a:spcAft>
                <a:spcPts val="0"/>
              </a:spcAft>
              <a:buClr>
                <a:srgbClr val="000000"/>
              </a:buClr>
              <a:buSzPts val="1800"/>
              <a:buFont typeface="Arial"/>
              <a:buAutoNum type="arabicPeriod"/>
            </a:pPr>
            <a:r>
              <a:rPr lang="en-US" sz="1800" b="1" dirty="0">
                <a:solidFill>
                  <a:schemeClr val="dk1"/>
                </a:solidFill>
              </a:rPr>
              <a:t>20</a:t>
            </a:r>
            <a:r>
              <a:rPr lang="en-US" sz="1800" b="1" baseline="30000" dirty="0">
                <a:solidFill>
                  <a:schemeClr val="dk1"/>
                </a:solidFill>
              </a:rPr>
              <a:t>Th</a:t>
            </a:r>
            <a:r>
              <a:rPr lang="en-US" sz="1800" b="1" dirty="0">
                <a:solidFill>
                  <a:schemeClr val="dk1"/>
                </a:solidFill>
              </a:rPr>
              <a:t> Century Reanalysis</a:t>
            </a:r>
            <a:r>
              <a:rPr lang="en-US" sz="1800" dirty="0">
                <a:solidFill>
                  <a:schemeClr val="dk1"/>
                </a:solidFill>
              </a:rPr>
              <a:t> is </a:t>
            </a:r>
            <a:r>
              <a:rPr lang="en-US" sz="1800" dirty="0" err="1">
                <a:solidFill>
                  <a:schemeClr val="dk1"/>
                </a:solidFill>
              </a:rPr>
              <a:t>spatio</a:t>
            </a:r>
            <a:r>
              <a:rPr lang="en-US" sz="1800" dirty="0">
                <a:solidFill>
                  <a:schemeClr val="dk1"/>
                </a:solidFill>
              </a:rPr>
              <a:t>-temporally disaggregated to 3-hourly T248 resolution using a global spectral model.</a:t>
            </a:r>
            <a:endParaRPr sz="1800" dirty="0">
              <a:solidFill>
                <a:schemeClr val="dk1"/>
              </a:solidFill>
            </a:endParaRPr>
          </a:p>
          <a:p>
            <a:pPr marL="457200" marR="0" lvl="0" indent="-444500" algn="l" rtl="0">
              <a:lnSpc>
                <a:spcPct val="100000"/>
              </a:lnSpc>
              <a:spcBef>
                <a:spcPts val="0"/>
              </a:spcBef>
              <a:spcAft>
                <a:spcPts val="0"/>
              </a:spcAft>
              <a:buClr>
                <a:srgbClr val="000000"/>
              </a:buClr>
              <a:buSzPts val="1800"/>
              <a:buFont typeface="Arial"/>
              <a:buAutoNum type="arabicPeriod"/>
            </a:pPr>
            <a:r>
              <a:rPr lang="en-US" sz="1800" b="1" dirty="0">
                <a:solidFill>
                  <a:schemeClr val="dk1"/>
                </a:solidFill>
              </a:rPr>
              <a:t>Multiple in-situ measured surface variables</a:t>
            </a:r>
            <a:r>
              <a:rPr lang="en-US" sz="1800" dirty="0">
                <a:solidFill>
                  <a:schemeClr val="dk1"/>
                </a:solidFill>
              </a:rPr>
              <a:t> (i.e., precipitation, short-/long-wave downward radiation, and air temperature) were used to reduce intrinsic biases of the downscaled reanalysis fields.</a:t>
            </a:r>
            <a:endParaRPr sz="1800" dirty="0">
              <a:solidFill>
                <a:schemeClr val="dk1"/>
              </a:solidFill>
            </a:endParaRPr>
          </a:p>
          <a:p>
            <a:pPr marL="457200" marR="0" lvl="0" indent="-444500" algn="l" rtl="0">
              <a:lnSpc>
                <a:spcPct val="100000"/>
              </a:lnSpc>
              <a:spcBef>
                <a:spcPts val="0"/>
              </a:spcBef>
              <a:spcAft>
                <a:spcPts val="0"/>
              </a:spcAft>
              <a:buClr>
                <a:srgbClr val="0000FF"/>
              </a:buClr>
              <a:buSzPts val="1800"/>
              <a:buFont typeface="Arial"/>
              <a:buAutoNum type="arabicPeriod"/>
            </a:pPr>
            <a:r>
              <a:rPr lang="en-US" sz="1800" b="1" i="1" dirty="0">
                <a:solidFill>
                  <a:srgbClr val="0000FF"/>
                </a:solidFill>
              </a:rPr>
              <a:t>Forcing data was frozen and formally released in early July 2017.</a:t>
            </a:r>
            <a:endParaRPr sz="1800" b="1" i="1" dirty="0">
              <a:solidFill>
                <a:srgbClr val="0000FF"/>
              </a:solidFill>
            </a:endParaRPr>
          </a:p>
          <a:p>
            <a:pPr marL="457200" marR="0" lvl="0" indent="-444500" algn="l" rtl="0">
              <a:lnSpc>
                <a:spcPct val="100000"/>
              </a:lnSpc>
              <a:spcBef>
                <a:spcPts val="0"/>
              </a:spcBef>
              <a:spcAft>
                <a:spcPts val="0"/>
              </a:spcAft>
              <a:buClr>
                <a:srgbClr val="000000"/>
              </a:buClr>
              <a:buSzPts val="1800"/>
              <a:buFont typeface="Arial"/>
              <a:buAutoNum type="arabicPeriod"/>
            </a:pPr>
            <a:r>
              <a:rPr lang="en-US" sz="1800" dirty="0">
                <a:solidFill>
                  <a:schemeClr val="dk1"/>
                </a:solidFill>
              </a:rPr>
              <a:t>After the LS3MIP kick-off </a:t>
            </a:r>
            <a:r>
              <a:rPr lang="en-US" sz="1800" dirty="0" err="1">
                <a:solidFill>
                  <a:schemeClr val="dk1"/>
                </a:solidFill>
              </a:rPr>
              <a:t>telecon</a:t>
            </a:r>
            <a:r>
              <a:rPr lang="en-US" sz="1800" dirty="0">
                <a:solidFill>
                  <a:schemeClr val="dk1"/>
                </a:solidFill>
              </a:rPr>
              <a:t> September 2017, </a:t>
            </a:r>
            <a:r>
              <a:rPr lang="en-US" sz="1800" b="1" dirty="0">
                <a:solidFill>
                  <a:schemeClr val="dk1"/>
                </a:solidFill>
              </a:rPr>
              <a:t>several technical issues on GSWP3 forcing V1</a:t>
            </a:r>
            <a:r>
              <a:rPr lang="en-US" sz="1800" dirty="0">
                <a:solidFill>
                  <a:schemeClr val="dk1"/>
                </a:solidFill>
              </a:rPr>
              <a:t> were raised including negative amount of snowfall and missing value over coastline due to land-sea mask mismatch.</a:t>
            </a:r>
            <a:endParaRPr sz="1800" dirty="0">
              <a:solidFill>
                <a:schemeClr val="dk1"/>
              </a:solidFill>
            </a:endParaRPr>
          </a:p>
          <a:p>
            <a:pPr marL="457200" marR="0" lvl="0" indent="-444500" algn="l" rtl="0">
              <a:lnSpc>
                <a:spcPct val="100000"/>
              </a:lnSpc>
              <a:spcBef>
                <a:spcPts val="0"/>
              </a:spcBef>
              <a:spcAft>
                <a:spcPts val="0"/>
              </a:spcAft>
              <a:buClr>
                <a:srgbClr val="000000"/>
              </a:buClr>
              <a:buSzPts val="1800"/>
              <a:buFont typeface="Arial"/>
              <a:buAutoNum type="arabicPeriod"/>
            </a:pPr>
            <a:r>
              <a:rPr lang="en-US" sz="1800" b="1" dirty="0">
                <a:solidFill>
                  <a:schemeClr val="dk1"/>
                </a:solidFill>
              </a:rPr>
              <a:t>GSWP3 V1.1 is being developed to be released in early 2018.</a:t>
            </a:r>
            <a:r>
              <a:rPr lang="en-US" sz="1800" dirty="0">
                <a:solidFill>
                  <a:schemeClr val="dk1"/>
                </a:solidFill>
              </a:rPr>
              <a:t>  The update will include an extended period up to 2014 as well (</a:t>
            </a:r>
            <a:r>
              <a:rPr lang="en-US" sz="1800" dirty="0" err="1">
                <a:solidFill>
                  <a:schemeClr val="dk1"/>
                </a:solidFill>
              </a:rPr>
              <a:t>Hyungjun</a:t>
            </a:r>
            <a:r>
              <a:rPr lang="en-US" sz="1800" dirty="0">
                <a:solidFill>
                  <a:schemeClr val="dk1"/>
                </a:solidFill>
              </a:rPr>
              <a:t> Kim)</a:t>
            </a:r>
            <a:endParaRPr sz="1800" dirty="0">
              <a:solidFill>
                <a:schemeClr val="dk1"/>
              </a:solidFill>
            </a:endParaRPr>
          </a:p>
          <a:p>
            <a:pPr marL="457200" marR="0" lvl="0" indent="-444500" algn="l" rtl="0">
              <a:lnSpc>
                <a:spcPct val="100000"/>
              </a:lnSpc>
              <a:spcBef>
                <a:spcPts val="0"/>
              </a:spcBef>
              <a:spcAft>
                <a:spcPts val="0"/>
              </a:spcAft>
              <a:buClr>
                <a:srgbClr val="000000"/>
              </a:buClr>
              <a:buSzPts val="1800"/>
              <a:buFont typeface="Arial"/>
              <a:buAutoNum type="arabicPeriod"/>
            </a:pPr>
            <a:r>
              <a:rPr lang="en-US" sz="1800" b="1" dirty="0">
                <a:solidFill>
                  <a:schemeClr val="dk1"/>
                </a:solidFill>
              </a:rPr>
              <a:t>Princeton forcing data</a:t>
            </a:r>
            <a:r>
              <a:rPr lang="en-US" sz="1800" dirty="0">
                <a:solidFill>
                  <a:schemeClr val="dk1"/>
                </a:solidFill>
              </a:rPr>
              <a:t> V2 is available online which runs from 1948 until 2016, and V3 will become available later in </a:t>
            </a:r>
            <a:r>
              <a:rPr lang="en-US" sz="1800" dirty="0" smtClean="0">
                <a:solidFill>
                  <a:schemeClr val="dk1"/>
                </a:solidFill>
              </a:rPr>
              <a:t>2017 (</a:t>
            </a:r>
            <a:r>
              <a:rPr lang="en-US" sz="1800" i="1" dirty="0" smtClean="0">
                <a:solidFill>
                  <a:schemeClr val="dk1"/>
                </a:solidFill>
              </a:rPr>
              <a:t>is it?</a:t>
            </a:r>
            <a:r>
              <a:rPr lang="en-US" sz="1800" dirty="0" smtClean="0">
                <a:solidFill>
                  <a:schemeClr val="dk1"/>
                </a:solidFill>
              </a:rPr>
              <a:t>) </a:t>
            </a:r>
            <a:r>
              <a:rPr lang="en-US" sz="1800" dirty="0">
                <a:solidFill>
                  <a:schemeClr val="dk1"/>
                </a:solidFill>
              </a:rPr>
              <a:t>which will have assimilated station data (Justine Sheffield). Recommended versions will possibly change.</a:t>
            </a:r>
            <a:endParaRPr sz="1800" dirty="0">
              <a:solidFill>
                <a:schemeClr val="dk1"/>
              </a:solidFill>
            </a:endParaRPr>
          </a:p>
          <a:p>
            <a:pPr marL="457200" lvl="0" indent="-444500" rtl="0">
              <a:spcBef>
                <a:spcPts val="0"/>
              </a:spcBef>
              <a:spcAft>
                <a:spcPts val="0"/>
              </a:spcAft>
              <a:buClr>
                <a:schemeClr val="dk1"/>
              </a:buClr>
              <a:buSzPts val="1800"/>
              <a:buFont typeface="Arial"/>
              <a:buAutoNum type="arabicPeriod"/>
            </a:pPr>
            <a:r>
              <a:rPr lang="en-US" sz="1800" b="1" dirty="0">
                <a:solidFill>
                  <a:schemeClr val="dk1"/>
                </a:solidFill>
              </a:rPr>
              <a:t>GSWP3-EXP2/EXP3</a:t>
            </a:r>
            <a:r>
              <a:rPr lang="en-US" sz="1800" dirty="0">
                <a:solidFill>
                  <a:schemeClr val="dk1"/>
                </a:solidFill>
              </a:rPr>
              <a:t> will follow after GSWP3-EXP1/LMIP (likely in 2018; also EXP2 depends on CMIP6/</a:t>
            </a:r>
            <a:r>
              <a:rPr lang="en-US" sz="1800" dirty="0" err="1">
                <a:solidFill>
                  <a:schemeClr val="dk1"/>
                </a:solidFill>
              </a:rPr>
              <a:t>ScenarioMIP</a:t>
            </a:r>
            <a:r>
              <a:rPr lang="en-US" sz="1800" dirty="0">
                <a:solidFill>
                  <a:schemeClr val="dk1"/>
                </a:solidFill>
              </a:rPr>
              <a:t>). Data Request of CMIP6-endorsed- MIPs is still being updated.</a:t>
            </a:r>
            <a:endParaRPr sz="1800" i="0" u="none" dirty="0">
              <a:solidFill>
                <a:srgbClr val="000000"/>
              </a:solidFill>
            </a:endParaRPr>
          </a:p>
        </p:txBody>
      </p:sp>
      <p:sp>
        <p:nvSpPr>
          <p:cNvPr id="447" name="Shape 447"/>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40</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40</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Shape 452"/>
          <p:cNvSpPr txBox="1"/>
          <p:nvPr/>
        </p:nvSpPr>
        <p:spPr>
          <a:xfrm>
            <a:off x="228600" y="797150"/>
            <a:ext cx="8686800" cy="5123100"/>
          </a:xfrm>
          <a:prstGeom prst="rect">
            <a:avLst/>
          </a:prstGeom>
          <a:noFill/>
          <a:ln>
            <a:noFill/>
          </a:ln>
        </p:spPr>
        <p:txBody>
          <a:bodyPr spcFirstLastPara="1" wrap="square" lIns="90000" tIns="45000" rIns="90000" bIns="45000" anchor="t" anchorCtr="0">
            <a:noAutofit/>
          </a:bodyPr>
          <a:lstStyle/>
          <a:p>
            <a:pPr marL="342900" marR="0" lvl="0" indent="-330200" algn="l" rtl="0">
              <a:lnSpc>
                <a:spcPct val="100000"/>
              </a:lnSpc>
              <a:spcBef>
                <a:spcPts val="1200"/>
              </a:spcBef>
              <a:spcAft>
                <a:spcPts val="0"/>
              </a:spcAft>
              <a:buClr>
                <a:srgbClr val="000000"/>
              </a:buClr>
              <a:buSzPts val="1800"/>
              <a:buFont typeface="Arial"/>
              <a:buChar char="•"/>
            </a:pPr>
            <a:r>
              <a:rPr lang="en-US" sz="1800" b="1" i="1"/>
              <a:t>H</a:t>
            </a:r>
            <a:r>
              <a:rPr lang="en-US" sz="1800" b="1" i="1">
                <a:solidFill>
                  <a:schemeClr val="dk1"/>
                </a:solidFill>
              </a:rPr>
              <a:t>ow to improve interactions and integration of soil and subsurface processes in present climate models </a:t>
            </a:r>
            <a:r>
              <a:rPr lang="en-US" sz="1800">
                <a:solidFill>
                  <a:schemeClr val="dk1"/>
                </a:solidFill>
              </a:rPr>
              <a:t>and other related activities of GEWEX.</a:t>
            </a:r>
            <a:endParaRPr sz="1800">
              <a:solidFill>
                <a:schemeClr val="dk1"/>
              </a:solidFill>
            </a:endParaRPr>
          </a:p>
          <a:p>
            <a:pPr marL="342900" marR="0" lvl="0" indent="-330200" algn="l" rtl="0">
              <a:lnSpc>
                <a:spcPct val="100000"/>
              </a:lnSpc>
              <a:spcBef>
                <a:spcPts val="1200"/>
              </a:spcBef>
              <a:spcAft>
                <a:spcPts val="0"/>
              </a:spcAft>
              <a:buClr>
                <a:schemeClr val="dk1"/>
              </a:buClr>
              <a:buSzPts val="1800"/>
              <a:buFont typeface="Arial"/>
              <a:buChar char="•"/>
            </a:pPr>
            <a:r>
              <a:rPr lang="en-US" sz="1800" b="1">
                <a:solidFill>
                  <a:schemeClr val="dk1"/>
                </a:solidFill>
              </a:rPr>
              <a:t>Three subprojects</a:t>
            </a:r>
            <a:r>
              <a:rPr lang="en-US" sz="1800">
                <a:solidFill>
                  <a:schemeClr val="dk1"/>
                </a:solidFill>
              </a:rPr>
              <a:t> came of this process that are now all active:</a:t>
            </a:r>
            <a:endParaRPr sz="1800">
              <a:solidFill>
                <a:schemeClr val="dk1"/>
              </a:solidFill>
            </a:endParaRPr>
          </a:p>
          <a:p>
            <a:pPr marL="0" marR="0" lvl="0" indent="0" algn="l" rtl="0">
              <a:lnSpc>
                <a:spcPct val="100000"/>
              </a:lnSpc>
              <a:spcBef>
                <a:spcPts val="1200"/>
              </a:spcBef>
              <a:spcAft>
                <a:spcPts val="0"/>
              </a:spcAft>
              <a:buNone/>
            </a:pPr>
            <a:endParaRPr sz="1800">
              <a:solidFill>
                <a:schemeClr val="dk1"/>
              </a:solidFill>
            </a:endParaRPr>
          </a:p>
          <a:p>
            <a:pPr marL="457200" lvl="0" indent="-342900" algn="just" rtl="0">
              <a:lnSpc>
                <a:spcPct val="115000"/>
              </a:lnSpc>
              <a:spcBef>
                <a:spcPts val="0"/>
              </a:spcBef>
              <a:spcAft>
                <a:spcPts val="0"/>
              </a:spcAft>
              <a:buClr>
                <a:schemeClr val="dk1"/>
              </a:buClr>
              <a:buSzPts val="1800"/>
              <a:buAutoNum type="arabicPeriod"/>
            </a:pPr>
            <a:r>
              <a:rPr lang="en-US" sz="1800" b="1">
                <a:solidFill>
                  <a:schemeClr val="dk1"/>
                </a:solidFill>
              </a:rPr>
              <a:t>A survey of how basic soil processes</a:t>
            </a:r>
            <a:r>
              <a:rPr lang="en-US" sz="1800">
                <a:solidFill>
                  <a:schemeClr val="dk1"/>
                </a:solidFill>
              </a:rPr>
              <a:t> are represented in climate models with emphasis on revisiting the pedotrasnfer functions used to convert soil information to parameters for modeling, led by Harry Vereecken and  Anne Verhoef </a:t>
            </a:r>
            <a:endParaRPr sz="1800">
              <a:solidFill>
                <a:schemeClr val="dk1"/>
              </a:solidFill>
            </a:endParaRPr>
          </a:p>
          <a:p>
            <a:pPr marL="457200" lvl="0" indent="-342900" algn="just" rtl="0">
              <a:lnSpc>
                <a:spcPct val="115000"/>
              </a:lnSpc>
              <a:spcBef>
                <a:spcPts val="0"/>
              </a:spcBef>
              <a:spcAft>
                <a:spcPts val="0"/>
              </a:spcAft>
              <a:buClr>
                <a:schemeClr val="dk1"/>
              </a:buClr>
              <a:buSzPts val="1800"/>
              <a:buAutoNum type="arabicPeriod"/>
            </a:pPr>
            <a:r>
              <a:rPr lang="en-US" sz="1800" b="1">
                <a:solidFill>
                  <a:schemeClr val="dk1"/>
                </a:solidFill>
              </a:rPr>
              <a:t>Soil Parameter MIP, or SP-MIP aims to assess the utility of more resolved soil maps</a:t>
            </a:r>
            <a:r>
              <a:rPr lang="en-US" sz="1800">
                <a:solidFill>
                  <a:schemeClr val="dk1"/>
                </a:solidFill>
              </a:rPr>
              <a:t> and conduct a sensitivity analysis to evaluate several climate models using old and new soil maps and parameters. Led by Lukas Gudmundsson and Matthias Cuntz</a:t>
            </a:r>
            <a:endParaRPr sz="1800">
              <a:solidFill>
                <a:schemeClr val="dk1"/>
              </a:solidFill>
            </a:endParaRPr>
          </a:p>
          <a:p>
            <a:pPr marL="342900" marR="0" lvl="0" indent="-330200" algn="l" rtl="0">
              <a:lnSpc>
                <a:spcPct val="100000"/>
              </a:lnSpc>
              <a:spcBef>
                <a:spcPts val="1200"/>
              </a:spcBef>
              <a:spcAft>
                <a:spcPts val="0"/>
              </a:spcAft>
              <a:buClr>
                <a:srgbClr val="000000"/>
              </a:buClr>
              <a:buSzPts val="1800"/>
              <a:buFont typeface="Arial"/>
              <a:buChar char="•"/>
            </a:pPr>
            <a:r>
              <a:rPr lang="en-US" sz="1800" b="1">
                <a:solidFill>
                  <a:schemeClr val="dk1"/>
                </a:solidFill>
              </a:rPr>
              <a:t>A survey of the groundwater database</a:t>
            </a:r>
            <a:r>
              <a:rPr lang="en-US" sz="1800">
                <a:solidFill>
                  <a:schemeClr val="dk1"/>
                </a:solidFill>
              </a:rPr>
              <a:t> and investigation of strategies for </a:t>
            </a:r>
            <a:r>
              <a:rPr lang="en-US" sz="1800" b="1">
                <a:solidFill>
                  <a:schemeClr val="dk1"/>
                </a:solidFill>
              </a:rPr>
              <a:t>incorporating groundwater in climate models</a:t>
            </a:r>
            <a:r>
              <a:rPr lang="en-US" sz="1800">
                <a:solidFill>
                  <a:schemeClr val="dk1"/>
                </a:solidFill>
              </a:rPr>
              <a:t>, led by Stefan Kollet and Anne van Loon.</a:t>
            </a:r>
            <a:endParaRPr sz="1800"/>
          </a:p>
        </p:txBody>
      </p:sp>
      <p:sp>
        <p:nvSpPr>
          <p:cNvPr id="453" name="Shape 453"/>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FF"/>
              </a:buClr>
              <a:buSzPts val="2400"/>
              <a:buFont typeface="Verdana"/>
              <a:buNone/>
            </a:pPr>
            <a:r>
              <a:rPr lang="en-US" sz="1800" b="1" i="1" u="none">
                <a:solidFill>
                  <a:srgbClr val="0000FF"/>
                </a:solidFill>
                <a:latin typeface="Verdana"/>
                <a:ea typeface="Verdana"/>
                <a:cs typeface="Verdana"/>
                <a:sym typeface="Verdana"/>
              </a:rPr>
              <a:t>New project: GEWEX Soils Initiative (SoilWat)</a:t>
            </a:r>
            <a:r>
              <a:rPr lang="en-US" sz="1800" b="1" u="none">
                <a:latin typeface="Verdana"/>
                <a:ea typeface="Verdana"/>
                <a:cs typeface="Verdana"/>
                <a:sym typeface="Verdana"/>
              </a:rPr>
              <a:t> [What is it?]</a:t>
            </a:r>
            <a:endParaRPr sz="1800"/>
          </a:p>
        </p:txBody>
      </p:sp>
      <p:sp>
        <p:nvSpPr>
          <p:cNvPr id="454" name="Shape 454"/>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41</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41</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Shape 459"/>
          <p:cNvSpPr txBox="1"/>
          <p:nvPr/>
        </p:nvSpPr>
        <p:spPr>
          <a:xfrm>
            <a:off x="228600" y="914400"/>
            <a:ext cx="8686800" cy="5014800"/>
          </a:xfrm>
          <a:prstGeom prst="rect">
            <a:avLst/>
          </a:prstGeom>
          <a:noFill/>
          <a:ln>
            <a:noFill/>
          </a:ln>
        </p:spPr>
        <p:txBody>
          <a:bodyPr spcFirstLastPara="1" wrap="square" lIns="90000" tIns="45000" rIns="90000" bIns="45000" anchor="t" anchorCtr="0">
            <a:noAutofit/>
          </a:bodyPr>
          <a:lstStyle/>
          <a:p>
            <a:pPr marL="285750" lvl="0" indent="-273050" algn="just" rtl="0">
              <a:lnSpc>
                <a:spcPct val="100000"/>
              </a:lnSpc>
              <a:spcBef>
                <a:spcPts val="0"/>
              </a:spcBef>
              <a:spcAft>
                <a:spcPts val="0"/>
              </a:spcAft>
              <a:buClr>
                <a:srgbClr val="000000"/>
              </a:buClr>
              <a:buSzPts val="1800"/>
              <a:buFont typeface="Arial"/>
              <a:buAutoNum type="arabicPeriod"/>
            </a:pPr>
            <a:r>
              <a:rPr lang="en-US" sz="1800" b="1">
                <a:solidFill>
                  <a:schemeClr val="dk1"/>
                </a:solidFill>
              </a:rPr>
              <a:t>“Pedotransfer functions in Earth system sciences; challenges and perspectives” </a:t>
            </a:r>
            <a:r>
              <a:rPr lang="en-US" sz="1800">
                <a:solidFill>
                  <a:schemeClr val="dk1"/>
                </a:solidFill>
              </a:rPr>
              <a:t>workshop at Fall AGU meeting (December 2017)</a:t>
            </a:r>
            <a:endParaRPr sz="1800">
              <a:solidFill>
                <a:schemeClr val="dk1"/>
              </a:solidFill>
            </a:endParaRPr>
          </a:p>
          <a:p>
            <a:pPr marL="285750" lvl="0" indent="-273050" algn="just" rtl="0">
              <a:lnSpc>
                <a:spcPct val="100000"/>
              </a:lnSpc>
              <a:spcBef>
                <a:spcPts val="1000"/>
              </a:spcBef>
              <a:spcAft>
                <a:spcPts val="0"/>
              </a:spcAft>
              <a:buClr>
                <a:srgbClr val="000000"/>
              </a:buClr>
              <a:buSzPts val="1800"/>
              <a:buFont typeface="Arial"/>
              <a:buAutoNum type="arabicPeriod"/>
            </a:pPr>
            <a:r>
              <a:rPr lang="en-US" sz="1800" b="1">
                <a:solidFill>
                  <a:schemeClr val="dk1"/>
                </a:solidFill>
              </a:rPr>
              <a:t>Status of these three subprojects</a:t>
            </a:r>
            <a:r>
              <a:rPr lang="en-US" sz="1800">
                <a:solidFill>
                  <a:schemeClr val="dk1"/>
                </a:solidFill>
              </a:rPr>
              <a:t> (expanded from estimating soil hydraulic properties to other soil characteristics such as thermal properties, solute transport and root water uptake, soil carbon pools and nitrogen mineralization).</a:t>
            </a:r>
            <a:endParaRPr sz="1800">
              <a:solidFill>
                <a:schemeClr val="dk1"/>
              </a:solidFill>
            </a:endParaRPr>
          </a:p>
          <a:p>
            <a:pPr marL="285750" lvl="0" indent="-273050" algn="just" rtl="0">
              <a:lnSpc>
                <a:spcPct val="100000"/>
              </a:lnSpc>
              <a:spcBef>
                <a:spcPts val="1000"/>
              </a:spcBef>
              <a:spcAft>
                <a:spcPts val="1000"/>
              </a:spcAft>
              <a:buClr>
                <a:srgbClr val="000000"/>
              </a:buClr>
              <a:buSzPts val="1800"/>
              <a:buFont typeface="Arial"/>
              <a:buAutoNum type="arabicPeriod"/>
            </a:pPr>
            <a:r>
              <a:rPr lang="en-US" sz="1800">
                <a:solidFill>
                  <a:schemeClr val="dk1"/>
                </a:solidFill>
              </a:rPr>
              <a:t>Six major actions:</a:t>
            </a:r>
            <a:endParaRPr sz="1800"/>
          </a:p>
        </p:txBody>
      </p:sp>
      <p:sp>
        <p:nvSpPr>
          <p:cNvPr id="460" name="Shape 460"/>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400" b="1" i="1" u="none">
                <a:solidFill>
                  <a:srgbClr val="000000"/>
                </a:solidFill>
                <a:latin typeface="Verdana"/>
                <a:ea typeface="Verdana"/>
                <a:cs typeface="Verdana"/>
                <a:sym typeface="Verdana"/>
              </a:rPr>
              <a:t>GEWEX Soils Initiative (SoilWat)</a:t>
            </a:r>
            <a:r>
              <a:rPr lang="en-US" sz="2400" b="1" u="none">
                <a:solidFill>
                  <a:srgbClr val="000000"/>
                </a:solidFill>
                <a:latin typeface="Verdana"/>
                <a:ea typeface="Verdana"/>
                <a:cs typeface="Verdana"/>
                <a:sym typeface="Verdana"/>
              </a:rPr>
              <a:t> </a:t>
            </a:r>
            <a:r>
              <a:rPr lang="en-US" sz="2400" b="1">
                <a:latin typeface="Verdana"/>
                <a:ea typeface="Verdana"/>
                <a:cs typeface="Verdana"/>
                <a:sym typeface="Verdana"/>
              </a:rPr>
              <a:t>[Update]</a:t>
            </a:r>
            <a:endParaRPr/>
          </a:p>
        </p:txBody>
      </p:sp>
      <p:sp>
        <p:nvSpPr>
          <p:cNvPr id="461" name="Shape 461"/>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42</a:t>
            </a:fld>
            <a:endParaRPr/>
          </a:p>
        </p:txBody>
      </p:sp>
      <p:sp>
        <p:nvSpPr>
          <p:cNvPr id="462" name="Shape 462"/>
          <p:cNvSpPr txBox="1"/>
          <p:nvPr/>
        </p:nvSpPr>
        <p:spPr>
          <a:xfrm>
            <a:off x="228600" y="2989400"/>
            <a:ext cx="8686800" cy="3138900"/>
          </a:xfrm>
          <a:prstGeom prst="rect">
            <a:avLst/>
          </a:prstGeom>
          <a:noFill/>
          <a:ln>
            <a:noFill/>
          </a:ln>
        </p:spPr>
        <p:txBody>
          <a:bodyPr spcFirstLastPara="1" wrap="square" lIns="90000" tIns="45000" rIns="90000" bIns="45000" anchor="t" anchorCtr="0">
            <a:noAutofit/>
          </a:bodyPr>
          <a:lstStyle/>
          <a:p>
            <a:pPr marL="285750" lvl="0" indent="-273050" algn="just" rtl="0">
              <a:lnSpc>
                <a:spcPct val="100000"/>
              </a:lnSpc>
              <a:spcBef>
                <a:spcPts val="0"/>
              </a:spcBef>
              <a:spcAft>
                <a:spcPts val="0"/>
              </a:spcAft>
              <a:buClr>
                <a:srgbClr val="000000"/>
              </a:buClr>
              <a:buSzPts val="1800"/>
              <a:buFont typeface="Arial"/>
              <a:buChar char="•"/>
            </a:pPr>
            <a:r>
              <a:rPr lang="en-US" sz="1800">
                <a:solidFill>
                  <a:schemeClr val="dk1"/>
                </a:solidFill>
              </a:rPr>
              <a:t>Role of soil structure</a:t>
            </a:r>
            <a:endParaRPr sz="1800">
              <a:solidFill>
                <a:schemeClr val="dk1"/>
              </a:solidFill>
            </a:endParaRPr>
          </a:p>
          <a:p>
            <a:pPr marL="285750" lvl="0" indent="-273050" algn="just" rtl="0">
              <a:lnSpc>
                <a:spcPct val="100000"/>
              </a:lnSpc>
              <a:spcBef>
                <a:spcPts val="1000"/>
              </a:spcBef>
              <a:spcAft>
                <a:spcPts val="0"/>
              </a:spcAft>
              <a:buClr>
                <a:srgbClr val="000000"/>
              </a:buClr>
              <a:buSzPts val="1800"/>
              <a:buFont typeface="Arial"/>
              <a:buChar char="•"/>
            </a:pPr>
            <a:r>
              <a:rPr lang="en-US" sz="1800">
                <a:solidFill>
                  <a:schemeClr val="dk1"/>
                </a:solidFill>
              </a:rPr>
              <a:t>Infiltration processes, thermal processes, from point to gridscale and upscaling</a:t>
            </a:r>
            <a:endParaRPr sz="1800">
              <a:solidFill>
                <a:schemeClr val="dk1"/>
              </a:solidFill>
            </a:endParaRPr>
          </a:p>
          <a:p>
            <a:pPr marL="285750" lvl="0" indent="-273050" algn="just" rtl="0">
              <a:lnSpc>
                <a:spcPct val="100000"/>
              </a:lnSpc>
              <a:spcBef>
                <a:spcPts val="1000"/>
              </a:spcBef>
              <a:spcAft>
                <a:spcPts val="0"/>
              </a:spcAft>
              <a:buClr>
                <a:srgbClr val="000000"/>
              </a:buClr>
              <a:buSzPts val="1800"/>
              <a:buFont typeface="Arial"/>
              <a:buChar char="•"/>
            </a:pPr>
            <a:r>
              <a:rPr lang="en-US" sz="1800">
                <a:solidFill>
                  <a:schemeClr val="dk1"/>
                </a:solidFill>
              </a:rPr>
              <a:t>“Ksat” in models, but what values of saturation do exist; questions for measures and values</a:t>
            </a:r>
            <a:endParaRPr sz="1800">
              <a:solidFill>
                <a:schemeClr val="dk1"/>
              </a:solidFill>
            </a:endParaRPr>
          </a:p>
          <a:p>
            <a:pPr marL="285750" lvl="0" indent="-273050" algn="just" rtl="0">
              <a:lnSpc>
                <a:spcPct val="100000"/>
              </a:lnSpc>
              <a:spcBef>
                <a:spcPts val="1000"/>
              </a:spcBef>
              <a:spcAft>
                <a:spcPts val="0"/>
              </a:spcAft>
              <a:buClr>
                <a:srgbClr val="000000"/>
              </a:buClr>
              <a:buSzPts val="1800"/>
              <a:buFont typeface="Arial"/>
              <a:buChar char="•"/>
            </a:pPr>
            <a:r>
              <a:rPr lang="en-US" sz="1800">
                <a:solidFill>
                  <a:schemeClr val="dk1"/>
                </a:solidFill>
              </a:rPr>
              <a:t>Biotic, biogeochemical processes PTFs, etc</a:t>
            </a:r>
            <a:endParaRPr sz="1800">
              <a:solidFill>
                <a:schemeClr val="dk1"/>
              </a:solidFill>
            </a:endParaRPr>
          </a:p>
          <a:p>
            <a:pPr marL="285750" lvl="0" indent="-273050" algn="just" rtl="0">
              <a:lnSpc>
                <a:spcPct val="100000"/>
              </a:lnSpc>
              <a:spcBef>
                <a:spcPts val="1000"/>
              </a:spcBef>
              <a:spcAft>
                <a:spcPts val="0"/>
              </a:spcAft>
              <a:buClr>
                <a:srgbClr val="000000"/>
              </a:buClr>
              <a:buSzPts val="1800"/>
              <a:buFont typeface="Arial"/>
              <a:buChar char="•"/>
            </a:pPr>
            <a:r>
              <a:rPr lang="en-US" sz="1800">
                <a:solidFill>
                  <a:schemeClr val="dk1"/>
                </a:solidFill>
              </a:rPr>
              <a:t>Thermal data information; thermal conductivity</a:t>
            </a:r>
            <a:endParaRPr sz="1800">
              <a:solidFill>
                <a:schemeClr val="dk1"/>
              </a:solidFill>
            </a:endParaRPr>
          </a:p>
          <a:p>
            <a:pPr marL="285750" lvl="0" indent="-273050" algn="just" rtl="0">
              <a:lnSpc>
                <a:spcPct val="100000"/>
              </a:lnSpc>
              <a:spcBef>
                <a:spcPts val="1000"/>
              </a:spcBef>
              <a:spcAft>
                <a:spcPts val="0"/>
              </a:spcAft>
              <a:buClr>
                <a:srgbClr val="000000"/>
              </a:buClr>
              <a:buSzPts val="1800"/>
              <a:buFont typeface="Arial"/>
              <a:buChar char="•"/>
            </a:pPr>
            <a:r>
              <a:rPr lang="en-US" sz="1800">
                <a:solidFill>
                  <a:schemeClr val="dk1"/>
                </a:solidFill>
              </a:rPr>
              <a:t>Soil freezing; how to enter soil freezing in LSM.</a:t>
            </a:r>
            <a:endParaRPr sz="1800">
              <a:solidFill>
                <a:schemeClr val="dk1"/>
              </a:solidFill>
            </a:endParaRPr>
          </a:p>
          <a:p>
            <a:pPr marL="0" lvl="0" indent="0" algn="just" rtl="0">
              <a:lnSpc>
                <a:spcPct val="100000"/>
              </a:lnSpc>
              <a:spcBef>
                <a:spcPts val="1000"/>
              </a:spcBef>
              <a:spcAft>
                <a:spcPts val="1000"/>
              </a:spcAft>
              <a:buNone/>
            </a:pPr>
            <a:r>
              <a:rPr lang="en-US" sz="1800">
                <a:solidFill>
                  <a:schemeClr val="dk1"/>
                </a:solidFill>
              </a:rPr>
              <a:t>This effort will be included in some aspects of GLASS land model benchmarking</a:t>
            </a:r>
            <a:endParaRPr sz="1800"/>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42</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grpSp>
        <p:nvGrpSpPr>
          <p:cNvPr id="467" name="Shape 467"/>
          <p:cNvGrpSpPr/>
          <p:nvPr/>
        </p:nvGrpSpPr>
        <p:grpSpPr>
          <a:xfrm>
            <a:off x="523875" y="1219200"/>
            <a:ext cx="5191125" cy="4572000"/>
            <a:chOff x="0" y="0"/>
            <a:chExt cx="2147483646" cy="2147483646"/>
          </a:xfrm>
        </p:grpSpPr>
        <p:sp>
          <p:nvSpPr>
            <p:cNvPr id="468" name="Shape 468"/>
            <p:cNvSpPr txBox="1"/>
            <p:nvPr/>
          </p:nvSpPr>
          <p:spPr>
            <a:xfrm>
              <a:off x="1292430512" y="393705294"/>
              <a:ext cx="633427514" cy="16624819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Water Mgmt</a:t>
              </a:r>
              <a:endParaRPr/>
            </a:p>
          </p:txBody>
        </p:sp>
        <p:pic>
          <p:nvPicPr>
            <p:cNvPr id="469" name="Shape 469"/>
            <p:cNvPicPr preferRelativeResize="0"/>
            <p:nvPr/>
          </p:nvPicPr>
          <p:blipFill rotWithShape="1">
            <a:blip r:embed="rId3">
              <a:alphaModFix/>
            </a:blip>
            <a:srcRect l="8701" t="4053" r="9679" b="1990"/>
            <a:stretch/>
          </p:blipFill>
          <p:spPr>
            <a:xfrm>
              <a:off x="0" y="0"/>
              <a:ext cx="2147483646" cy="2147483646"/>
            </a:xfrm>
            <a:prstGeom prst="rect">
              <a:avLst/>
            </a:prstGeom>
            <a:noFill/>
            <a:ln>
              <a:noFill/>
            </a:ln>
          </p:spPr>
        </p:pic>
        <p:sp>
          <p:nvSpPr>
            <p:cNvPr id="470" name="Shape 470"/>
            <p:cNvSpPr txBox="1"/>
            <p:nvPr/>
          </p:nvSpPr>
          <p:spPr>
            <a:xfrm>
              <a:off x="75527516" y="465283426"/>
              <a:ext cx="723837900" cy="16625775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GABLS/DICE</a:t>
              </a:r>
              <a:endParaRPr/>
            </a:p>
          </p:txBody>
        </p:sp>
        <p:sp>
          <p:nvSpPr>
            <p:cNvPr id="471" name="Shape 471"/>
            <p:cNvSpPr txBox="1"/>
            <p:nvPr/>
          </p:nvSpPr>
          <p:spPr>
            <a:xfrm>
              <a:off x="928605512" y="1551703511"/>
              <a:ext cx="430817337" cy="1662823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ILAMB</a:t>
              </a:r>
              <a:endParaRPr/>
            </a:p>
          </p:txBody>
        </p:sp>
        <p:sp>
          <p:nvSpPr>
            <p:cNvPr id="472" name="Shape 472"/>
            <p:cNvSpPr txBox="1"/>
            <p:nvPr/>
          </p:nvSpPr>
          <p:spPr>
            <a:xfrm>
              <a:off x="661981228" y="1288484728"/>
              <a:ext cx="564618513" cy="1662823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PLUMBER</a:t>
              </a:r>
              <a:endParaRPr/>
            </a:p>
          </p:txBody>
        </p:sp>
        <p:sp>
          <p:nvSpPr>
            <p:cNvPr id="473" name="Shape 473"/>
            <p:cNvSpPr txBox="1"/>
            <p:nvPr/>
          </p:nvSpPr>
          <p:spPr>
            <a:xfrm>
              <a:off x="1481561881" y="787406210"/>
              <a:ext cx="476116287" cy="1662823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LUMIP</a:t>
              </a:r>
              <a:endParaRPr/>
            </a:p>
          </p:txBody>
        </p:sp>
        <p:sp>
          <p:nvSpPr>
            <p:cNvPr id="474" name="Shape 474"/>
            <p:cNvSpPr txBox="1"/>
            <p:nvPr/>
          </p:nvSpPr>
          <p:spPr>
            <a:xfrm>
              <a:off x="693501550" y="1682197202"/>
              <a:ext cx="533912525" cy="1662454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LS3MIP</a:t>
              </a:r>
              <a:endParaRPr/>
            </a:p>
          </p:txBody>
        </p:sp>
        <p:sp>
          <p:nvSpPr>
            <p:cNvPr id="475" name="Shape 475"/>
            <p:cNvSpPr txBox="1"/>
            <p:nvPr/>
          </p:nvSpPr>
          <p:spPr>
            <a:xfrm>
              <a:off x="1050615352" y="1814922294"/>
              <a:ext cx="476116287" cy="1662454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SoilWat</a:t>
              </a:r>
              <a:endParaRPr/>
            </a:p>
          </p:txBody>
        </p:sp>
        <p:sp>
          <p:nvSpPr>
            <p:cNvPr id="476" name="Shape 476"/>
            <p:cNvSpPr txBox="1"/>
            <p:nvPr/>
          </p:nvSpPr>
          <p:spPr>
            <a:xfrm>
              <a:off x="1418522780" y="536873116"/>
              <a:ext cx="564618513" cy="1662454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ALMIP2</a:t>
              </a:r>
              <a:endParaRPr/>
            </a:p>
          </p:txBody>
        </p:sp>
      </p:grpSp>
      <p:sp>
        <p:nvSpPr>
          <p:cNvPr id="477" name="Shape 477"/>
          <p:cNvSpPr txBox="1"/>
          <p:nvPr/>
        </p:nvSpPr>
        <p:spPr>
          <a:xfrm>
            <a:off x="228600" y="136525"/>
            <a:ext cx="8686800" cy="460375"/>
          </a:xfrm>
          <a:prstGeom prst="rect">
            <a:avLst/>
          </a:prstGeom>
          <a:noFill/>
          <a:ln>
            <a:noFill/>
          </a:ln>
        </p:spPr>
        <p:txBody>
          <a:bodyPr spcFirstLastPara="1" wrap="square" lIns="90000" tIns="46800" rIns="90000" bIns="46800" anchor="t" anchorCtr="0">
            <a:noAutofit/>
          </a:bodyPr>
          <a:lstStyle/>
          <a:p>
            <a:pPr marL="0" marR="0" lvl="0" indent="0" algn="ctr" rtl="0">
              <a:lnSpc>
                <a:spcPct val="100000"/>
              </a:lnSpc>
              <a:spcBef>
                <a:spcPts val="0"/>
              </a:spcBef>
              <a:spcAft>
                <a:spcPts val="0"/>
              </a:spcAft>
              <a:buClr>
                <a:schemeClr val="dk1"/>
              </a:buClr>
              <a:buSzPts val="2400"/>
              <a:buFont typeface="Verdana"/>
              <a:buNone/>
            </a:pPr>
            <a:r>
              <a:rPr lang="en-US" sz="2400" b="1" i="1" u="none">
                <a:solidFill>
                  <a:schemeClr val="dk1"/>
                </a:solidFill>
                <a:latin typeface="Verdana"/>
                <a:ea typeface="Verdana"/>
                <a:cs typeface="Verdana"/>
                <a:sym typeface="Verdana"/>
              </a:rPr>
              <a:t>GLASS Projects – Land-Atmosphere Coupling</a:t>
            </a:r>
            <a:endParaRPr/>
          </a:p>
        </p:txBody>
      </p:sp>
      <p:sp>
        <p:nvSpPr>
          <p:cNvPr id="478" name="Shape 478"/>
          <p:cNvSpPr txBox="1">
            <a:spLocks noGrp="1"/>
          </p:cNvSpPr>
          <p:nvPr>
            <p:ph type="body" idx="1"/>
          </p:nvPr>
        </p:nvSpPr>
        <p:spPr>
          <a:xfrm>
            <a:off x="5562600" y="2749550"/>
            <a:ext cx="3581400" cy="1358900"/>
          </a:xfrm>
          <a:prstGeom prst="rect">
            <a:avLst/>
          </a:prstGeom>
          <a:noFill/>
          <a:ln>
            <a:noFill/>
          </a:ln>
        </p:spPr>
        <p:txBody>
          <a:bodyPr spcFirstLastPara="1" wrap="square" lIns="0" tIns="0" rIns="0" bIns="0" anchor="t" anchorCtr="0">
            <a:noAutofit/>
          </a:bodyPr>
          <a:lstStyle/>
          <a:p>
            <a:pPr marL="342900" marR="0" lvl="0" indent="-342900" algn="l" rtl="0">
              <a:lnSpc>
                <a:spcPct val="100000"/>
              </a:lnSpc>
              <a:spcBef>
                <a:spcPts val="0"/>
              </a:spcBef>
              <a:spcAft>
                <a:spcPts val="0"/>
              </a:spcAft>
              <a:buClr>
                <a:srgbClr val="000000"/>
              </a:buClr>
              <a:buSzPts val="2000"/>
              <a:buFont typeface="Times New Roman"/>
              <a:buNone/>
            </a:pPr>
            <a:r>
              <a:rPr lang="en-US" sz="2000" b="1" i="0" u="none">
                <a:solidFill>
                  <a:srgbClr val="000000"/>
                </a:solidFill>
                <a:latin typeface="Arial"/>
                <a:ea typeface="Arial"/>
                <a:cs typeface="Arial"/>
                <a:sym typeface="Arial"/>
              </a:rPr>
              <a:t>Scoring system:</a:t>
            </a:r>
            <a:endParaRPr/>
          </a:p>
          <a:p>
            <a:pPr marL="342900" marR="0" lvl="0" indent="-342900" algn="l" rtl="0">
              <a:lnSpc>
                <a:spcPct val="100000"/>
              </a:lnSpc>
              <a:spcBef>
                <a:spcPts val="1700"/>
              </a:spcBef>
              <a:spcAft>
                <a:spcPts val="0"/>
              </a:spcAft>
              <a:buClr>
                <a:srgbClr val="000000"/>
              </a:buClr>
              <a:buSzPts val="2000"/>
              <a:buFont typeface="Times New Roman"/>
              <a:buNone/>
            </a:pPr>
            <a:r>
              <a:rPr lang="en-US" sz="2000" b="1" i="0" u="none">
                <a:solidFill>
                  <a:srgbClr val="000000"/>
                </a:solidFill>
                <a:latin typeface="Arial"/>
                <a:ea typeface="Arial"/>
                <a:cs typeface="Arial"/>
                <a:sym typeface="Arial"/>
              </a:rPr>
              <a:t>LoCo – </a:t>
            </a:r>
            <a:r>
              <a:rPr lang="en-US" sz="2000" b="1" i="0" u="none">
                <a:solidFill>
                  <a:srgbClr val="008000"/>
                </a:solidFill>
                <a:latin typeface="Arial"/>
                <a:ea typeface="Arial"/>
                <a:cs typeface="Arial"/>
                <a:sym typeface="Arial"/>
              </a:rPr>
              <a:t>green</a:t>
            </a:r>
            <a:endParaRPr/>
          </a:p>
          <a:p>
            <a:pPr marL="342900" marR="0" lvl="0" indent="-342900" algn="l" rtl="0">
              <a:lnSpc>
                <a:spcPct val="100000"/>
              </a:lnSpc>
              <a:spcBef>
                <a:spcPts val="1700"/>
              </a:spcBef>
              <a:spcAft>
                <a:spcPts val="0"/>
              </a:spcAft>
              <a:buClr>
                <a:srgbClr val="000000"/>
              </a:buClr>
              <a:buSzPts val="2000"/>
              <a:buFont typeface="Times New Roman"/>
              <a:buNone/>
            </a:pPr>
            <a:r>
              <a:rPr lang="en-US" sz="2000" b="1" i="0" u="none">
                <a:solidFill>
                  <a:schemeClr val="dk1"/>
                </a:solidFill>
                <a:latin typeface="Arial"/>
                <a:ea typeface="Arial"/>
                <a:cs typeface="Arial"/>
                <a:sym typeface="Arial"/>
              </a:rPr>
              <a:t>GABLS/DICE</a:t>
            </a:r>
            <a:r>
              <a:rPr lang="en-US" sz="2000" b="1" i="0" u="none">
                <a:solidFill>
                  <a:srgbClr val="000000"/>
                </a:solidFill>
                <a:latin typeface="Arial"/>
                <a:ea typeface="Arial"/>
                <a:cs typeface="Arial"/>
                <a:sym typeface="Arial"/>
              </a:rPr>
              <a:t> – </a:t>
            </a:r>
            <a:r>
              <a:rPr lang="en-US" sz="2000" b="1" i="0" u="none">
                <a:solidFill>
                  <a:srgbClr val="008000"/>
                </a:solidFill>
                <a:latin typeface="Arial"/>
                <a:ea typeface="Arial"/>
                <a:cs typeface="Arial"/>
                <a:sym typeface="Arial"/>
              </a:rPr>
              <a:t>green</a:t>
            </a:r>
            <a:r>
              <a:rPr lang="en-US" sz="2000" b="1" i="0" u="none">
                <a:solidFill>
                  <a:schemeClr val="dk1"/>
                </a:solidFill>
                <a:latin typeface="Arial"/>
                <a:ea typeface="Arial"/>
                <a:cs typeface="Arial"/>
                <a:sym typeface="Arial"/>
              </a:rPr>
              <a:t>/</a:t>
            </a:r>
            <a:r>
              <a:rPr lang="en-US" sz="2000" b="1" i="0" u="none">
                <a:solidFill>
                  <a:srgbClr val="FF6600"/>
                </a:solidFill>
                <a:latin typeface="Arial"/>
                <a:ea typeface="Arial"/>
                <a:cs typeface="Arial"/>
                <a:sym typeface="Arial"/>
              </a:rPr>
              <a:t>orange</a:t>
            </a:r>
            <a:endParaRPr/>
          </a:p>
        </p:txBody>
      </p:sp>
      <p:sp>
        <p:nvSpPr>
          <p:cNvPr id="479" name="Shape 479"/>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43</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43</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blip>
          <a:stretch>
            <a:fillRect/>
          </a:stretch>
        </a:blipFill>
        <a:effectLst/>
      </p:bgPr>
    </p:bg>
    <p:spTree>
      <p:nvGrpSpPr>
        <p:cNvPr id="1" name="Shape 483"/>
        <p:cNvGrpSpPr/>
        <p:nvPr/>
      </p:nvGrpSpPr>
      <p:grpSpPr>
        <a:xfrm>
          <a:off x="0" y="0"/>
          <a:ext cx="0" cy="0"/>
          <a:chOff x="0" y="0"/>
          <a:chExt cx="0" cy="0"/>
        </a:xfrm>
      </p:grpSpPr>
      <p:sp>
        <p:nvSpPr>
          <p:cNvPr id="484" name="Shape 484"/>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FF"/>
              </a:buClr>
              <a:buSzPts val="2400"/>
              <a:buFont typeface="Verdana"/>
              <a:buNone/>
            </a:pPr>
            <a:r>
              <a:rPr lang="en-US" sz="2400" b="1" i="1" u="none">
                <a:solidFill>
                  <a:srgbClr val="0000FF"/>
                </a:solidFill>
                <a:latin typeface="Verdana"/>
                <a:ea typeface="Verdana"/>
                <a:cs typeface="Verdana"/>
                <a:sym typeface="Verdana"/>
              </a:rPr>
              <a:t>LoCo:  Project Overview/Goals </a:t>
            </a:r>
            <a:r>
              <a:rPr lang="en-US" sz="2200" b="1">
                <a:solidFill>
                  <a:schemeClr val="dk1"/>
                </a:solidFill>
                <a:latin typeface="Verdana"/>
                <a:ea typeface="Verdana"/>
                <a:cs typeface="Verdana"/>
                <a:sym typeface="Verdana"/>
              </a:rPr>
              <a:t>[What is it?]</a:t>
            </a:r>
            <a:endParaRPr sz="2200">
              <a:solidFill>
                <a:schemeClr val="dk1"/>
              </a:solidFill>
              <a:latin typeface="Verdana"/>
              <a:ea typeface="Verdana"/>
              <a:cs typeface="Verdana"/>
              <a:sym typeface="Verdana"/>
            </a:endParaRPr>
          </a:p>
          <a:p>
            <a:pPr marL="0" marR="0" lvl="0" indent="0" algn="ctr" rtl="0">
              <a:lnSpc>
                <a:spcPct val="100000"/>
              </a:lnSpc>
              <a:spcBef>
                <a:spcPts val="0"/>
              </a:spcBef>
              <a:spcAft>
                <a:spcPts val="0"/>
              </a:spcAft>
              <a:buClr>
                <a:srgbClr val="0000FF"/>
              </a:buClr>
              <a:buSzPts val="2400"/>
              <a:buFont typeface="Verdana"/>
              <a:buNone/>
            </a:pPr>
            <a:endParaRPr sz="2400" b="1" i="1">
              <a:solidFill>
                <a:srgbClr val="0000FF"/>
              </a:solidFill>
              <a:latin typeface="Verdana"/>
              <a:ea typeface="Verdana"/>
              <a:cs typeface="Verdana"/>
              <a:sym typeface="Verdana"/>
            </a:endParaRPr>
          </a:p>
        </p:txBody>
      </p:sp>
      <p:sp>
        <p:nvSpPr>
          <p:cNvPr id="485" name="Shape 485"/>
          <p:cNvSpPr txBox="1"/>
          <p:nvPr/>
        </p:nvSpPr>
        <p:spPr>
          <a:xfrm>
            <a:off x="228600" y="730250"/>
            <a:ext cx="8686800" cy="52926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1" i="0" u="none">
                <a:solidFill>
                  <a:srgbClr val="000000"/>
                </a:solidFill>
                <a:latin typeface="Arial"/>
                <a:ea typeface="Arial"/>
                <a:cs typeface="Arial"/>
                <a:sym typeface="Arial"/>
              </a:rPr>
              <a:t>LoCo WG</a:t>
            </a:r>
            <a:r>
              <a:rPr lang="en-US" sz="1600" b="0" i="0" u="none">
                <a:solidFill>
                  <a:srgbClr val="000000"/>
                </a:solidFill>
                <a:latin typeface="Arial"/>
                <a:ea typeface="Arial"/>
                <a:cs typeface="Arial"/>
                <a:sym typeface="Arial"/>
              </a:rPr>
              <a:t>:  Joe Santanello (NASA/GSFC), Paul Dirmeyer (GMU),</a:t>
            </a:r>
            <a:endParaRPr/>
          </a:p>
          <a:p>
            <a:pPr marL="0" marR="0" lvl="0" indent="0" algn="ctr" rtl="0">
              <a:lnSpc>
                <a:spcPct val="100000"/>
              </a:lnSpc>
              <a:spcBef>
                <a:spcPts val="0"/>
              </a:spcBef>
              <a:spcAft>
                <a:spcPts val="0"/>
              </a:spcAft>
              <a:buClr>
                <a:srgbClr val="000000"/>
              </a:buClr>
              <a:buSzPts val="1600"/>
              <a:buFont typeface="Arial"/>
              <a:buNone/>
            </a:pPr>
            <a:r>
              <a:rPr lang="en-US" sz="1600" b="0" i="0" u="none">
                <a:solidFill>
                  <a:srgbClr val="000000"/>
                </a:solidFill>
                <a:latin typeface="Arial"/>
                <a:ea typeface="Arial"/>
                <a:cs typeface="Arial"/>
                <a:sym typeface="Arial"/>
              </a:rPr>
              <a:t>Kirsten Findell (NOAA/GFDL), Pierre Gentine (Columbia Univ.),</a:t>
            </a:r>
            <a:endParaRPr/>
          </a:p>
          <a:p>
            <a:pPr marL="0" marR="0" lvl="0" indent="0" algn="ctr" rtl="0">
              <a:lnSpc>
                <a:spcPct val="100000"/>
              </a:lnSpc>
              <a:spcBef>
                <a:spcPts val="0"/>
              </a:spcBef>
              <a:spcAft>
                <a:spcPts val="0"/>
              </a:spcAft>
              <a:buClr>
                <a:srgbClr val="000000"/>
              </a:buClr>
              <a:buSzPts val="1600"/>
              <a:buFont typeface="Arial"/>
              <a:buNone/>
            </a:pPr>
            <a:r>
              <a:rPr lang="en-US" sz="1600" b="0" i="0" u="none">
                <a:solidFill>
                  <a:srgbClr val="000000"/>
                </a:solidFill>
                <a:latin typeface="Arial"/>
                <a:ea typeface="Arial"/>
                <a:cs typeface="Arial"/>
                <a:sym typeface="Arial"/>
              </a:rPr>
              <a:t>Benoit Guillod (ETH), Craig Ferguson (SUNY-Albany),</a:t>
            </a:r>
            <a:endParaRPr/>
          </a:p>
          <a:p>
            <a:pPr marL="0" marR="0" lvl="0" indent="0" algn="ctr" rtl="0">
              <a:lnSpc>
                <a:spcPct val="100000"/>
              </a:lnSpc>
              <a:spcBef>
                <a:spcPts val="0"/>
              </a:spcBef>
              <a:spcAft>
                <a:spcPts val="0"/>
              </a:spcAft>
              <a:buClr>
                <a:srgbClr val="000000"/>
              </a:buClr>
              <a:buSzPts val="1600"/>
              <a:buFont typeface="Arial"/>
              <a:buNone/>
            </a:pPr>
            <a:r>
              <a:rPr lang="en-US" sz="1600" b="0" i="0" u="none">
                <a:solidFill>
                  <a:srgbClr val="000000"/>
                </a:solidFill>
                <a:latin typeface="Arial"/>
                <a:ea typeface="Arial"/>
                <a:cs typeface="Arial"/>
                <a:sym typeface="Arial"/>
              </a:rPr>
              <a:t>Josh Roundy (U. Kansas), Ahmed Tawfik (NCAR)</a:t>
            </a:r>
            <a:endParaRPr/>
          </a:p>
          <a:p>
            <a:pPr marL="0" marR="0" lvl="0" indent="0" algn="l" rtl="0">
              <a:lnSpc>
                <a:spcPct val="100000"/>
              </a:lnSpc>
              <a:spcBef>
                <a:spcPts val="1200"/>
              </a:spcBef>
              <a:spcAft>
                <a:spcPts val="0"/>
              </a:spcAft>
              <a:buClr>
                <a:srgbClr val="000000"/>
              </a:buClr>
              <a:buSzPts val="2000"/>
              <a:buFont typeface="Verdana"/>
              <a:buNone/>
            </a:pPr>
            <a:r>
              <a:rPr lang="en-US" sz="2000" b="1" i="0" u="none">
                <a:solidFill>
                  <a:srgbClr val="000000"/>
                </a:solidFill>
                <a:latin typeface="Verdana"/>
                <a:ea typeface="Verdana"/>
                <a:cs typeface="Verdana"/>
                <a:sym typeface="Verdana"/>
              </a:rPr>
              <a:t>LoCo</a:t>
            </a:r>
            <a:r>
              <a:rPr lang="en-US" sz="2000" b="0" i="0" u="none">
                <a:solidFill>
                  <a:srgbClr val="000000"/>
                </a:solidFill>
                <a:latin typeface="Verdana"/>
                <a:ea typeface="Verdana"/>
                <a:cs typeface="Verdana"/>
                <a:sym typeface="Verdana"/>
              </a:rPr>
              <a:t>:  GEWEX-GLASS core theme to understand, model, and predict the role of local land-atmosphere coupling in the evolution of land-atmosphere fluxes and state variables, including clouds.</a:t>
            </a:r>
            <a:endParaRPr/>
          </a:p>
          <a:p>
            <a:pPr marL="0" marR="0" lvl="0" indent="0" algn="l" rtl="0">
              <a:lnSpc>
                <a:spcPct val="100000"/>
              </a:lnSpc>
              <a:spcBef>
                <a:spcPts val="1200"/>
              </a:spcBef>
              <a:spcAft>
                <a:spcPts val="0"/>
              </a:spcAft>
              <a:buClr>
                <a:srgbClr val="000000"/>
              </a:buClr>
              <a:buSzPts val="2000"/>
              <a:buFont typeface="Verdana"/>
              <a:buNone/>
            </a:pPr>
            <a:r>
              <a:rPr lang="en-US" sz="2000" b="0" i="1" u="sng">
                <a:solidFill>
                  <a:srgbClr val="000000"/>
                </a:solidFill>
                <a:latin typeface="Verdana"/>
                <a:ea typeface="Verdana"/>
                <a:cs typeface="Verdana"/>
                <a:sym typeface="Verdana"/>
              </a:rPr>
              <a:t>Answer the following questions:</a:t>
            </a:r>
            <a:endParaRPr/>
          </a:p>
          <a:p>
            <a:pPr marL="0" marR="0" lvl="0" indent="0" algn="l" rtl="0">
              <a:lnSpc>
                <a:spcPct val="100000"/>
              </a:lnSpc>
              <a:spcBef>
                <a:spcPts val="0"/>
              </a:spcBef>
              <a:spcAft>
                <a:spcPts val="0"/>
              </a:spcAft>
              <a:buClr>
                <a:srgbClr val="000000"/>
              </a:buClr>
              <a:buSzPts val="1800"/>
              <a:buFont typeface="Verdana"/>
              <a:buNone/>
            </a:pPr>
            <a:r>
              <a:rPr lang="en-US" sz="1800" b="0" i="0" u="none">
                <a:solidFill>
                  <a:srgbClr val="000000"/>
                </a:solidFill>
                <a:latin typeface="Verdana"/>
                <a:ea typeface="Verdana"/>
                <a:cs typeface="Verdana"/>
                <a:sym typeface="Verdana"/>
              </a:rPr>
              <a:t>1. What role do land-atmosphere interactions (i.e., coupling strength) play in hydrologic extremes and abrupt shifts in regional climate?</a:t>
            </a:r>
            <a:endParaRPr/>
          </a:p>
          <a:p>
            <a:pPr marL="0" marR="0" lvl="0" indent="0" algn="l" rtl="0">
              <a:lnSpc>
                <a:spcPct val="100000"/>
              </a:lnSpc>
              <a:spcBef>
                <a:spcPts val="0"/>
              </a:spcBef>
              <a:spcAft>
                <a:spcPts val="0"/>
              </a:spcAft>
              <a:buClr>
                <a:srgbClr val="000000"/>
              </a:buClr>
              <a:buSzPts val="1800"/>
              <a:buFont typeface="Verdana"/>
              <a:buNone/>
            </a:pPr>
            <a:r>
              <a:rPr lang="en-US" sz="1800" b="0" i="0" u="none">
                <a:solidFill>
                  <a:srgbClr val="000000"/>
                </a:solidFill>
                <a:latin typeface="Verdana"/>
                <a:ea typeface="Verdana"/>
                <a:cs typeface="Verdana"/>
                <a:sym typeface="Verdana"/>
              </a:rPr>
              <a:t>2. What are the trends in regional coupling strength over the period of record?  Where has coupling enhanced (or suppressed) the global warming signal?</a:t>
            </a:r>
            <a:endParaRPr/>
          </a:p>
          <a:p>
            <a:pPr marL="0" marR="0" lvl="0" indent="0" algn="l" rtl="0">
              <a:lnSpc>
                <a:spcPct val="100000"/>
              </a:lnSpc>
              <a:spcBef>
                <a:spcPts val="0"/>
              </a:spcBef>
              <a:spcAft>
                <a:spcPts val="0"/>
              </a:spcAft>
              <a:buClr>
                <a:srgbClr val="000000"/>
              </a:buClr>
              <a:buSzPts val="1800"/>
              <a:buFont typeface="Verdana"/>
              <a:buNone/>
            </a:pPr>
            <a:r>
              <a:rPr lang="en-US" sz="1800" b="0" i="0" u="none">
                <a:solidFill>
                  <a:srgbClr val="000000"/>
                </a:solidFill>
                <a:latin typeface="Verdana"/>
                <a:ea typeface="Verdana"/>
                <a:cs typeface="Verdana"/>
                <a:sym typeface="Verdana"/>
              </a:rPr>
              <a:t>3. How do we measure and benchmark coupling?</a:t>
            </a:r>
            <a:endParaRPr/>
          </a:p>
          <a:p>
            <a:pPr marL="0" marR="0" lvl="0" indent="0" algn="l" rtl="0">
              <a:lnSpc>
                <a:spcPct val="100000"/>
              </a:lnSpc>
              <a:spcBef>
                <a:spcPts val="1200"/>
              </a:spcBef>
              <a:spcAft>
                <a:spcPts val="0"/>
              </a:spcAft>
              <a:buClr>
                <a:srgbClr val="000000"/>
              </a:buClr>
              <a:buSzPts val="1800"/>
              <a:buFont typeface="Arial"/>
              <a:buNone/>
            </a:pPr>
            <a:r>
              <a:rPr lang="en-US" sz="1800" b="0" i="1" u="none">
                <a:solidFill>
                  <a:srgbClr val="000000"/>
                </a:solidFill>
                <a:latin typeface="Arial"/>
                <a:ea typeface="Arial"/>
                <a:cs typeface="Arial"/>
                <a:sym typeface="Arial"/>
              </a:rPr>
              <a:t>LoCo WG continues to grow &amp; support initiatives on L-A coupling, supporting a new generation of L-A coupling leaders–“incubator”! </a:t>
            </a:r>
            <a:endParaRPr/>
          </a:p>
        </p:txBody>
      </p:sp>
      <p:sp>
        <p:nvSpPr>
          <p:cNvPr id="486" name="Shape 486"/>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44</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44</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Shape 491"/>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200" b="1" i="1" u="none">
                <a:solidFill>
                  <a:srgbClr val="000000"/>
                </a:solidFill>
                <a:latin typeface="Verdana"/>
                <a:ea typeface="Verdana"/>
                <a:cs typeface="Verdana"/>
                <a:sym typeface="Verdana"/>
              </a:rPr>
              <a:t>Local Land-Atmosphere Coupling (LoCo) </a:t>
            </a:r>
            <a:r>
              <a:rPr lang="en-US" sz="2200" b="1">
                <a:latin typeface="Verdana"/>
                <a:ea typeface="Verdana"/>
                <a:cs typeface="Verdana"/>
                <a:sym typeface="Verdana"/>
              </a:rPr>
              <a:t>[What is it?]</a:t>
            </a:r>
            <a:endParaRPr sz="2200">
              <a:latin typeface="Verdana"/>
              <a:ea typeface="Verdana"/>
              <a:cs typeface="Verdana"/>
              <a:sym typeface="Verdana"/>
            </a:endParaRPr>
          </a:p>
        </p:txBody>
      </p:sp>
      <p:sp>
        <p:nvSpPr>
          <p:cNvPr id="492" name="Shape 492"/>
          <p:cNvSpPr txBox="1"/>
          <p:nvPr/>
        </p:nvSpPr>
        <p:spPr>
          <a:xfrm>
            <a:off x="228600" y="762000"/>
            <a:ext cx="8686800" cy="5014912"/>
          </a:xfrm>
          <a:prstGeom prst="rect">
            <a:avLst/>
          </a:prstGeom>
          <a:noFill/>
          <a:ln>
            <a:noFill/>
          </a:ln>
        </p:spPr>
        <p:txBody>
          <a:bodyPr spcFirstLastPara="1" wrap="square" lIns="90000" tIns="45000" rIns="90000" bIns="45000" anchor="t" anchorCtr="0">
            <a:noAutofit/>
          </a:bodyPr>
          <a:lstStyle/>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457200" lvl="0" indent="-457200" rtl="0">
              <a:spcBef>
                <a:spcPts val="0"/>
              </a:spcBef>
              <a:spcAft>
                <a:spcPts val="0"/>
              </a:spcAft>
              <a:buClr>
                <a:schemeClr val="dk1"/>
              </a:buClr>
              <a:buSzPts val="2000"/>
              <a:buFont typeface="Arial"/>
              <a:buAutoNum type="arabicPeriod"/>
            </a:pPr>
            <a:r>
              <a:rPr lang="en-US" sz="2000">
                <a:solidFill>
                  <a:schemeClr val="dk1"/>
                </a:solidFill>
              </a:rPr>
              <a:t>The results of offline projects such as PILPS and GSWP are limited by the lack of atmospheric feedback, and GLACE cannot isolate and evaluate the processes implied in the coupling that lead to model development. </a:t>
            </a:r>
            <a:endParaRPr sz="2000">
              <a:solidFill>
                <a:schemeClr val="dk1"/>
              </a:solidFill>
            </a:endParaRPr>
          </a:p>
          <a:p>
            <a:pPr marL="457200" lvl="0" indent="-330200" rtl="0">
              <a:spcBef>
                <a:spcPts val="0"/>
              </a:spcBef>
              <a:spcAft>
                <a:spcPts val="0"/>
              </a:spcAft>
              <a:buClr>
                <a:srgbClr val="000000"/>
              </a:buClr>
              <a:buSzPts val="1100"/>
              <a:buFont typeface="Arial"/>
              <a:buNone/>
            </a:pPr>
            <a:endParaRPr sz="2000">
              <a:solidFill>
                <a:schemeClr val="dk1"/>
              </a:solidFill>
            </a:endParaRPr>
          </a:p>
          <a:p>
            <a:pPr marL="457200" lvl="0" indent="-457200" rtl="0">
              <a:spcBef>
                <a:spcPts val="0"/>
              </a:spcBef>
              <a:spcAft>
                <a:spcPts val="0"/>
              </a:spcAft>
              <a:buClr>
                <a:schemeClr val="dk1"/>
              </a:buClr>
              <a:buSzPts val="2000"/>
              <a:buFont typeface="Arial"/>
              <a:buAutoNum type="arabicPeriod"/>
            </a:pPr>
            <a:r>
              <a:rPr lang="en-US" sz="2000">
                <a:solidFill>
                  <a:schemeClr val="dk1"/>
                </a:solidFill>
              </a:rPr>
              <a:t>To accurately represent the relationship between soil moisture (SM) and precipitation (P) and coupling strength in models, it is necessary to carefully examine and quantify the full series of interactions and feedbacks (i.e., links in the chain) at the process-level, including the planetary boundary layer (PBL) feedback. </a:t>
            </a:r>
            <a:endParaRPr sz="2000">
              <a:solidFill>
                <a:schemeClr val="dk1"/>
              </a:solidFill>
            </a:endParaRPr>
          </a:p>
          <a:p>
            <a:pPr marL="457200" lvl="0" indent="-330200" rtl="0">
              <a:spcBef>
                <a:spcPts val="0"/>
              </a:spcBef>
              <a:spcAft>
                <a:spcPts val="0"/>
              </a:spcAft>
              <a:buClr>
                <a:srgbClr val="000000"/>
              </a:buClr>
              <a:buSzPts val="1100"/>
              <a:buFont typeface="Arial"/>
              <a:buNone/>
            </a:pPr>
            <a:endParaRPr sz="2000">
              <a:solidFill>
                <a:schemeClr val="dk1"/>
              </a:solidFill>
            </a:endParaRPr>
          </a:p>
          <a:p>
            <a:pPr marL="457200" lvl="0" indent="-457200" rtl="0">
              <a:spcBef>
                <a:spcPts val="0"/>
              </a:spcBef>
              <a:spcAft>
                <a:spcPts val="0"/>
              </a:spcAft>
              <a:buClr>
                <a:schemeClr val="dk1"/>
              </a:buClr>
              <a:buSzPts val="2000"/>
              <a:buFont typeface="Arial"/>
              <a:buAutoNum type="arabicPeriod"/>
            </a:pPr>
            <a:r>
              <a:rPr lang="en-US" sz="2000">
                <a:solidFill>
                  <a:schemeClr val="dk1"/>
                </a:solidFill>
              </a:rPr>
              <a:t>To this end, the LoCo initiative and WG was established over a decade ago to focus on development of quantitative process-based metrics/diagnostics of L-A coupling that could be applied equally to observations and models across scales.</a:t>
            </a:r>
            <a:endParaRPr sz="2000">
              <a:solidFill>
                <a:schemeClr val="dk1"/>
              </a:solidFill>
            </a:endParaRPr>
          </a:p>
          <a:p>
            <a:pPr marL="457200" marR="0" lvl="0" indent="-457200" algn="l" rtl="0">
              <a:lnSpc>
                <a:spcPct val="100000"/>
              </a:lnSpc>
              <a:spcBef>
                <a:spcPts val="0"/>
              </a:spcBef>
              <a:spcAft>
                <a:spcPts val="0"/>
              </a:spcAft>
              <a:buClr>
                <a:schemeClr val="lt1"/>
              </a:buClr>
              <a:buSzPts val="2000"/>
              <a:buFont typeface="Arial"/>
              <a:buAutoNum type="arabicPeriod"/>
            </a:pPr>
            <a:endParaRPr sz="2000"/>
          </a:p>
        </p:txBody>
      </p:sp>
      <p:sp>
        <p:nvSpPr>
          <p:cNvPr id="493" name="Shape 493"/>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45</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45</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97"/>
        <p:cNvGrpSpPr/>
        <p:nvPr/>
      </p:nvGrpSpPr>
      <p:grpSpPr>
        <a:xfrm>
          <a:off x="0" y="0"/>
          <a:ext cx="0" cy="0"/>
          <a:chOff x="0" y="0"/>
          <a:chExt cx="0" cy="0"/>
        </a:xfrm>
      </p:grpSpPr>
      <p:sp>
        <p:nvSpPr>
          <p:cNvPr id="498" name="Shape 498"/>
          <p:cNvSpPr txBox="1"/>
          <p:nvPr/>
        </p:nvSpPr>
        <p:spPr>
          <a:xfrm>
            <a:off x="228600" y="0"/>
            <a:ext cx="8686800" cy="654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200" b="1" i="1" u="none" dirty="0" err="1">
                <a:solidFill>
                  <a:srgbClr val="000000"/>
                </a:solidFill>
                <a:latin typeface="Verdana"/>
                <a:ea typeface="Verdana"/>
                <a:cs typeface="Verdana"/>
                <a:sym typeface="Verdana"/>
              </a:rPr>
              <a:t>LoCo</a:t>
            </a:r>
            <a:r>
              <a:rPr lang="en-US" sz="2200" b="1" i="1" u="none" dirty="0">
                <a:solidFill>
                  <a:srgbClr val="000000"/>
                </a:solidFill>
                <a:latin typeface="Verdana"/>
                <a:ea typeface="Verdana"/>
                <a:cs typeface="Verdana"/>
                <a:sym typeface="Verdana"/>
              </a:rPr>
              <a:t>:  Participants/Institutes/Contributions</a:t>
            </a:r>
            <a:endParaRPr sz="2200" b="1" i="1" u="none" dirty="0">
              <a:solidFill>
                <a:srgbClr val="000000"/>
              </a:solidFill>
              <a:latin typeface="Verdana"/>
              <a:ea typeface="Verdana"/>
              <a:cs typeface="Verdana"/>
              <a:sym typeface="Verdana"/>
            </a:endParaRPr>
          </a:p>
          <a:p>
            <a:pPr marL="0" lvl="0" indent="0" algn="ctr" rtl="0">
              <a:spcBef>
                <a:spcPts val="0"/>
              </a:spcBef>
              <a:spcAft>
                <a:spcPts val="0"/>
              </a:spcAft>
              <a:buClr>
                <a:schemeClr val="dk1"/>
              </a:buClr>
              <a:buSzPts val="2400"/>
              <a:buFont typeface="Arial"/>
              <a:buNone/>
            </a:pPr>
            <a:r>
              <a:rPr lang="en-US" sz="2200" b="1" dirty="0">
                <a:solidFill>
                  <a:schemeClr val="dk1"/>
                </a:solidFill>
                <a:latin typeface="Verdana"/>
                <a:ea typeface="Verdana"/>
                <a:cs typeface="Verdana"/>
                <a:sym typeface="Verdana"/>
              </a:rPr>
              <a:t>[What is it?]</a:t>
            </a:r>
            <a:endParaRPr sz="2200" dirty="0">
              <a:solidFill>
                <a:schemeClr val="dk1"/>
              </a:solidFill>
              <a:latin typeface="Verdana"/>
              <a:ea typeface="Verdana"/>
              <a:cs typeface="Verdana"/>
              <a:sym typeface="Verdana"/>
            </a:endParaRPr>
          </a:p>
          <a:p>
            <a:pPr marL="0" marR="0" lvl="0" indent="0" algn="ctr" rtl="0">
              <a:lnSpc>
                <a:spcPct val="100000"/>
              </a:lnSpc>
              <a:spcBef>
                <a:spcPts val="0"/>
              </a:spcBef>
              <a:spcAft>
                <a:spcPts val="0"/>
              </a:spcAft>
              <a:buClr>
                <a:srgbClr val="000000"/>
              </a:buClr>
              <a:buSzPts val="2400"/>
              <a:buFont typeface="Verdana"/>
              <a:buNone/>
            </a:pPr>
            <a:endParaRPr sz="2200" b="1" i="1" dirty="0">
              <a:latin typeface="Verdana"/>
              <a:ea typeface="Verdana"/>
              <a:cs typeface="Verdana"/>
              <a:sym typeface="Verdana"/>
            </a:endParaRPr>
          </a:p>
        </p:txBody>
      </p:sp>
      <p:sp>
        <p:nvSpPr>
          <p:cNvPr id="499" name="Shape 499"/>
          <p:cNvSpPr txBox="1"/>
          <p:nvPr/>
        </p:nvSpPr>
        <p:spPr>
          <a:xfrm>
            <a:off x="228600" y="914400"/>
            <a:ext cx="8686800" cy="4398962"/>
          </a:xfrm>
          <a:prstGeom prst="rect">
            <a:avLst/>
          </a:prstGeom>
          <a:noFill/>
          <a:ln>
            <a:noFill/>
          </a:ln>
        </p:spPr>
        <p:txBody>
          <a:bodyPr spcFirstLastPara="1" wrap="square" lIns="90000" tIns="45000" rIns="90000" bIns="45000" anchor="t" anchorCtr="0">
            <a:noAutofit/>
          </a:bodyPr>
          <a:lstStyle/>
          <a:p>
            <a:pPr marL="457200" marR="0" lvl="0" indent="-457200" algn="l" rtl="0">
              <a:lnSpc>
                <a:spcPct val="100000"/>
              </a:lnSpc>
              <a:spcBef>
                <a:spcPts val="0"/>
              </a:spcBef>
              <a:spcAft>
                <a:spcPts val="0"/>
              </a:spcAft>
              <a:buClr>
                <a:srgbClr val="000000"/>
              </a:buClr>
              <a:buSzPts val="2000"/>
              <a:buFont typeface="Arial"/>
              <a:buAutoNum type="arabicPeriod"/>
            </a:pPr>
            <a:r>
              <a:rPr lang="en-US" sz="2000" b="0" i="0" u="none">
                <a:solidFill>
                  <a:srgbClr val="000000"/>
                </a:solidFill>
                <a:latin typeface="Verdana"/>
                <a:ea typeface="Verdana"/>
                <a:cs typeface="Verdana"/>
                <a:sym typeface="Verdana"/>
              </a:rPr>
              <a:t> The LoCo WG is comprised of ~15 GLASS panel and non-panel members.  It is not meant to be exclusive, and has a high proportion of young scientists who have been motivated by L-A interaction studies.</a:t>
            </a:r>
            <a:endParaRPr/>
          </a:p>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457200" marR="0" lvl="0" indent="-457200" algn="l" rtl="0">
              <a:lnSpc>
                <a:spcPct val="100000"/>
              </a:lnSpc>
              <a:spcBef>
                <a:spcPts val="0"/>
              </a:spcBef>
              <a:spcAft>
                <a:spcPts val="0"/>
              </a:spcAft>
              <a:buClr>
                <a:srgbClr val="000000"/>
              </a:buClr>
              <a:buSzPts val="2000"/>
              <a:buFont typeface="Arial"/>
              <a:buAutoNum type="arabicPeriod"/>
            </a:pPr>
            <a:r>
              <a:rPr lang="en-US" sz="2000" b="0" i="0" u="none">
                <a:solidFill>
                  <a:srgbClr val="000000"/>
                </a:solidFill>
                <a:latin typeface="Verdana"/>
                <a:ea typeface="Verdana"/>
                <a:cs typeface="Verdana"/>
                <a:sym typeface="Verdana"/>
              </a:rPr>
              <a:t>LoCo has closest links with GASS/GABLS and DICE, due to the inherent importance of the PBL and model development focus in each. E.g., Joe and Mike are working on a paper bringing the LoCo metrics to bear on the DICE results.</a:t>
            </a:r>
            <a:endParaRPr/>
          </a:p>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0" marR="0" lvl="0" indent="0" algn="l" rtl="0">
              <a:lnSpc>
                <a:spcPct val="100000"/>
              </a:lnSpc>
              <a:spcBef>
                <a:spcPts val="0"/>
              </a:spcBef>
              <a:spcAft>
                <a:spcPts val="0"/>
              </a:spcAft>
              <a:buNone/>
            </a:pPr>
            <a:endParaRPr/>
          </a:p>
          <a:p>
            <a:pPr marL="0" marR="0" lvl="0" indent="0" algn="l" rtl="0">
              <a:lnSpc>
                <a:spcPct val="100000"/>
              </a:lnSpc>
              <a:spcBef>
                <a:spcPts val="0"/>
              </a:spcBef>
              <a:spcAft>
                <a:spcPts val="0"/>
              </a:spcAft>
              <a:buNone/>
            </a:pPr>
            <a:endParaRPr sz="2000" b="0" i="0" u="none">
              <a:solidFill>
                <a:srgbClr val="000000"/>
              </a:solidFill>
              <a:latin typeface="Verdana"/>
              <a:ea typeface="Verdana"/>
              <a:cs typeface="Verdana"/>
              <a:sym typeface="Verdana"/>
            </a:endParaRPr>
          </a:p>
        </p:txBody>
      </p:sp>
      <p:sp>
        <p:nvSpPr>
          <p:cNvPr id="500" name="Shape 500"/>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46</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46</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blip>
          <a:stretch>
            <a:fillRect/>
          </a:stretch>
        </a:blipFill>
        <a:effectLst/>
      </p:bgPr>
    </p:bg>
    <p:spTree>
      <p:nvGrpSpPr>
        <p:cNvPr id="1" name="Shape 525"/>
        <p:cNvGrpSpPr/>
        <p:nvPr/>
      </p:nvGrpSpPr>
      <p:grpSpPr>
        <a:xfrm>
          <a:off x="0" y="0"/>
          <a:ext cx="0" cy="0"/>
          <a:chOff x="0" y="0"/>
          <a:chExt cx="0" cy="0"/>
        </a:xfrm>
      </p:grpSpPr>
      <p:sp>
        <p:nvSpPr>
          <p:cNvPr id="526" name="Shape 526"/>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algn="ctr">
              <a:buClr>
                <a:srgbClr val="000000"/>
              </a:buClr>
              <a:buSzPts val="2400"/>
            </a:pPr>
            <a:r>
              <a:rPr lang="en-US" sz="2400" b="1" i="1" u="none" dirty="0" err="1">
                <a:solidFill>
                  <a:srgbClr val="000000"/>
                </a:solidFill>
                <a:latin typeface="Verdana"/>
                <a:ea typeface="Verdana"/>
                <a:cs typeface="Verdana"/>
                <a:sym typeface="Verdana"/>
              </a:rPr>
              <a:t>LoCo</a:t>
            </a:r>
            <a:r>
              <a:rPr lang="en-US" sz="2400" b="1" i="1" u="none" dirty="0">
                <a:solidFill>
                  <a:srgbClr val="000000"/>
                </a:solidFill>
                <a:latin typeface="Verdana"/>
                <a:ea typeface="Verdana"/>
                <a:cs typeface="Verdana"/>
                <a:sym typeface="Verdana"/>
              </a:rPr>
              <a:t> Coupling Metrics </a:t>
            </a:r>
            <a:r>
              <a:rPr lang="en-US" sz="2400" b="1" i="1" u="none" dirty="0" smtClean="0">
                <a:solidFill>
                  <a:srgbClr val="000000"/>
                </a:solidFill>
                <a:latin typeface="Verdana"/>
                <a:ea typeface="Verdana"/>
                <a:cs typeface="Verdana"/>
                <a:sym typeface="Verdana"/>
              </a:rPr>
              <a:t>Toolkit </a:t>
            </a:r>
            <a:r>
              <a:rPr lang="en-US" sz="2400" b="1" dirty="0">
                <a:solidFill>
                  <a:schemeClr val="dk1"/>
                </a:solidFill>
                <a:latin typeface="Verdana"/>
                <a:ea typeface="Verdana"/>
                <a:cs typeface="Verdana"/>
                <a:sym typeface="Verdana"/>
              </a:rPr>
              <a:t>[What is it?]</a:t>
            </a:r>
            <a:endParaRPr lang="en-US" sz="2400" dirty="0">
              <a:solidFill>
                <a:schemeClr val="dk1"/>
              </a:solidFill>
              <a:latin typeface="Verdana"/>
              <a:ea typeface="Verdana"/>
              <a:cs typeface="Verdana"/>
              <a:sym typeface="Verdana"/>
            </a:endParaRPr>
          </a:p>
          <a:p>
            <a:pPr marL="0" marR="0" lvl="0" indent="0" algn="ctr" rtl="0">
              <a:lnSpc>
                <a:spcPct val="100000"/>
              </a:lnSpc>
              <a:spcBef>
                <a:spcPts val="0"/>
              </a:spcBef>
              <a:spcAft>
                <a:spcPts val="0"/>
              </a:spcAft>
              <a:buClr>
                <a:srgbClr val="000000"/>
              </a:buClr>
              <a:buSzPts val="2400"/>
              <a:buFont typeface="Verdana"/>
              <a:buNone/>
            </a:pPr>
            <a:endParaRPr sz="2400" dirty="0"/>
          </a:p>
        </p:txBody>
      </p:sp>
      <p:sp>
        <p:nvSpPr>
          <p:cNvPr id="527" name="Shape 527"/>
          <p:cNvSpPr txBox="1"/>
          <p:nvPr/>
        </p:nvSpPr>
        <p:spPr>
          <a:xfrm>
            <a:off x="228600" y="745830"/>
            <a:ext cx="8686800" cy="5282044"/>
          </a:xfrm>
          <a:prstGeom prst="rect">
            <a:avLst/>
          </a:prstGeom>
          <a:noFill/>
          <a:ln>
            <a:noFill/>
          </a:ln>
        </p:spPr>
        <p:txBody>
          <a:bodyPr spcFirstLastPara="1" wrap="square" lIns="90000" tIns="45000" rIns="90000" bIns="45000" anchor="t" anchorCtr="0">
            <a:spAutoFit/>
          </a:bodyPr>
          <a:lstStyle/>
          <a:p>
            <a:pPr marL="215900" marR="0" lvl="0" indent="-215900" algn="l" rtl="0">
              <a:lnSpc>
                <a:spcPct val="100000"/>
              </a:lnSpc>
              <a:spcBef>
                <a:spcPts val="0"/>
              </a:spcBef>
              <a:spcAft>
                <a:spcPts val="0"/>
              </a:spcAft>
              <a:buClr>
                <a:srgbClr val="000000"/>
              </a:buClr>
              <a:buSzPts val="2000"/>
              <a:buFont typeface="Arial"/>
              <a:buChar char="•"/>
            </a:pPr>
            <a:r>
              <a:rPr lang="en-US" sz="2000" b="0" i="0" u="none" dirty="0">
                <a:solidFill>
                  <a:srgbClr val="000000"/>
                </a:solidFill>
                <a:latin typeface="Verdana"/>
                <a:ea typeface="Verdana"/>
                <a:cs typeface="Verdana"/>
                <a:sym typeface="Verdana"/>
              </a:rPr>
              <a:t>Ahmed </a:t>
            </a:r>
            <a:r>
              <a:rPr lang="en-US" sz="2000" b="0" i="0" u="none" dirty="0" err="1">
                <a:solidFill>
                  <a:srgbClr val="000000"/>
                </a:solidFill>
                <a:latin typeface="Verdana"/>
                <a:ea typeface="Verdana"/>
                <a:cs typeface="Verdana"/>
                <a:sym typeface="Verdana"/>
              </a:rPr>
              <a:t>Tawfik</a:t>
            </a:r>
            <a:r>
              <a:rPr lang="en-US" sz="2000" b="0" i="0" u="none" dirty="0">
                <a:solidFill>
                  <a:srgbClr val="000000"/>
                </a:solidFill>
                <a:latin typeface="Verdana"/>
                <a:ea typeface="Verdana"/>
                <a:cs typeface="Verdana"/>
                <a:sym typeface="Verdana"/>
              </a:rPr>
              <a:t> (</a:t>
            </a:r>
            <a:r>
              <a:rPr lang="en-US" sz="2000" b="0" i="0" u="none" dirty="0" smtClean="0">
                <a:solidFill>
                  <a:srgbClr val="000000"/>
                </a:solidFill>
                <a:latin typeface="Verdana"/>
                <a:ea typeface="Verdana"/>
                <a:cs typeface="Verdana"/>
                <a:sym typeface="Verdana"/>
              </a:rPr>
              <a:t>NCAR -&gt; Raleigh, NC State)</a:t>
            </a:r>
            <a:r>
              <a:rPr lang="en-US" sz="2000" b="0" i="0" u="none" dirty="0">
                <a:solidFill>
                  <a:srgbClr val="000000"/>
                </a:solidFill>
                <a:latin typeface="Verdana"/>
                <a:ea typeface="Verdana"/>
                <a:cs typeface="Verdana"/>
                <a:sym typeface="Verdana"/>
              </a:rPr>
              <a:t>:  working on a land-atmosphere (L-A) coupling metrics toolkit written in modular Fortran 90.</a:t>
            </a:r>
            <a:endParaRPr dirty="0"/>
          </a:p>
          <a:p>
            <a:pPr marL="215900" marR="0" lvl="0" indent="-215900" algn="l" rtl="0">
              <a:lnSpc>
                <a:spcPct val="100000"/>
              </a:lnSpc>
              <a:spcBef>
                <a:spcPts val="400"/>
              </a:spcBef>
              <a:spcAft>
                <a:spcPts val="0"/>
              </a:spcAft>
              <a:buClr>
                <a:srgbClr val="000000"/>
              </a:buClr>
              <a:buSzPts val="2000"/>
              <a:buFont typeface="Arial"/>
              <a:buChar char="•"/>
            </a:pPr>
            <a:r>
              <a:rPr lang="en-US" sz="2000" b="0" i="0" u="none" dirty="0">
                <a:solidFill>
                  <a:srgbClr val="000000"/>
                </a:solidFill>
                <a:latin typeface="Verdana"/>
                <a:ea typeface="Verdana"/>
                <a:cs typeface="Verdana"/>
                <a:sym typeface="Verdana"/>
              </a:rPr>
              <a:t>Based on ‘cheat sheet’ compilation of Paul </a:t>
            </a:r>
            <a:r>
              <a:rPr lang="en-US" sz="2000" b="0" i="0" u="none" dirty="0" err="1">
                <a:solidFill>
                  <a:srgbClr val="000000"/>
                </a:solidFill>
                <a:latin typeface="Verdana"/>
                <a:ea typeface="Verdana"/>
                <a:cs typeface="Verdana"/>
                <a:sym typeface="Verdana"/>
              </a:rPr>
              <a:t>Dirmeyer</a:t>
            </a:r>
            <a:r>
              <a:rPr lang="en-US" sz="2000" b="0" i="0" u="none" dirty="0">
                <a:solidFill>
                  <a:srgbClr val="000000"/>
                </a:solidFill>
                <a:latin typeface="Verdana"/>
                <a:ea typeface="Verdana"/>
                <a:cs typeface="Verdana"/>
                <a:sym typeface="Verdana"/>
              </a:rPr>
              <a:t>.</a:t>
            </a:r>
            <a:endParaRPr dirty="0"/>
          </a:p>
          <a:p>
            <a:pPr marL="215900" marR="0" lvl="0" indent="-215900" algn="l" rtl="0">
              <a:lnSpc>
                <a:spcPct val="100000"/>
              </a:lnSpc>
              <a:spcBef>
                <a:spcPts val="400"/>
              </a:spcBef>
              <a:spcAft>
                <a:spcPts val="0"/>
              </a:spcAft>
              <a:buClr>
                <a:srgbClr val="000000"/>
              </a:buClr>
              <a:buSzPts val="2000"/>
              <a:buFont typeface="Arial"/>
              <a:buChar char="•"/>
            </a:pPr>
            <a:r>
              <a:rPr lang="en-US" sz="2000" b="0" i="0" u="none" dirty="0">
                <a:solidFill>
                  <a:srgbClr val="000000"/>
                </a:solidFill>
                <a:latin typeface="Verdana"/>
                <a:ea typeface="Verdana"/>
                <a:cs typeface="Verdana"/>
                <a:sym typeface="Verdana"/>
              </a:rPr>
              <a:t>Allow broader exposure/use of these techniques if metrics are well-documented, relatively standardized, and modular.</a:t>
            </a:r>
            <a:endParaRPr dirty="0"/>
          </a:p>
          <a:p>
            <a:pPr marL="215900" marR="0" lvl="0" indent="-215900" algn="l" rtl="0">
              <a:lnSpc>
                <a:spcPct val="100000"/>
              </a:lnSpc>
              <a:spcAft>
                <a:spcPts val="800"/>
              </a:spcAft>
              <a:buClr>
                <a:srgbClr val="000000"/>
              </a:buClr>
              <a:buSzPts val="2000"/>
              <a:buFont typeface="Arial"/>
              <a:buChar char="•"/>
            </a:pPr>
            <a:r>
              <a:rPr lang="en-US" sz="2000" b="0" i="0" u="none" dirty="0">
                <a:solidFill>
                  <a:srgbClr val="000000"/>
                </a:solidFill>
                <a:latin typeface="Verdana"/>
                <a:ea typeface="Verdana"/>
                <a:cs typeface="Verdana"/>
                <a:sym typeface="Verdana"/>
              </a:rPr>
              <a:t>Release on </a:t>
            </a:r>
            <a:r>
              <a:rPr lang="en-US" sz="2000" b="0" i="0" u="none" dirty="0" err="1">
                <a:solidFill>
                  <a:srgbClr val="000000"/>
                </a:solidFill>
                <a:latin typeface="Verdana"/>
                <a:ea typeface="Verdana"/>
                <a:cs typeface="Verdana"/>
                <a:sym typeface="Verdana"/>
              </a:rPr>
              <a:t>github</a:t>
            </a:r>
            <a:r>
              <a:rPr lang="en-US" sz="2000" b="0" i="0" u="none" dirty="0">
                <a:solidFill>
                  <a:srgbClr val="000000"/>
                </a:solidFill>
                <a:latin typeface="Verdana"/>
                <a:ea typeface="Verdana"/>
                <a:cs typeface="Verdana"/>
                <a:sym typeface="Verdana"/>
              </a:rPr>
              <a:t>, after getting permission from various authors</a:t>
            </a:r>
            <a:r>
              <a:rPr lang="en-US" sz="2000" b="0" i="0" u="none" dirty="0" smtClean="0">
                <a:solidFill>
                  <a:srgbClr val="000000"/>
                </a:solidFill>
                <a:latin typeface="Verdana"/>
                <a:ea typeface="Verdana"/>
                <a:cs typeface="Verdana"/>
                <a:sym typeface="Verdana"/>
              </a:rPr>
              <a:t>.</a:t>
            </a:r>
            <a:endParaRPr dirty="0"/>
          </a:p>
          <a:p>
            <a:pPr marL="215900" marR="0" lvl="0" indent="-215900" algn="l" rtl="0">
              <a:lnSpc>
                <a:spcPct val="100000"/>
              </a:lnSpc>
              <a:spcAft>
                <a:spcPts val="0"/>
              </a:spcAft>
              <a:buClr>
                <a:srgbClr val="000000"/>
              </a:buClr>
              <a:buSzPts val="2000"/>
              <a:buFont typeface="Verdana"/>
              <a:buNone/>
            </a:pPr>
            <a:r>
              <a:rPr lang="en-US" sz="2000" b="1" i="0" u="none" dirty="0" smtClean="0">
                <a:solidFill>
                  <a:srgbClr val="000000"/>
                </a:solidFill>
                <a:latin typeface="Verdana"/>
                <a:ea typeface="Verdana"/>
                <a:cs typeface="Verdana"/>
                <a:sym typeface="Verdana"/>
              </a:rPr>
              <a:t>Metrics (e.g.):</a:t>
            </a:r>
            <a:endParaRPr dirty="0"/>
          </a:p>
          <a:p>
            <a:pPr marL="215900" marR="0" lvl="0" indent="-215900" algn="l" rtl="0">
              <a:lnSpc>
                <a:spcPct val="100000"/>
              </a:lnSpc>
              <a:spcBef>
                <a:spcPts val="0"/>
              </a:spcBef>
              <a:spcAft>
                <a:spcPts val="0"/>
              </a:spcAft>
              <a:buClr>
                <a:srgbClr val="000000"/>
              </a:buClr>
              <a:buSzPts val="1800"/>
              <a:buFont typeface="Arial"/>
              <a:buChar char="•"/>
            </a:pPr>
            <a:r>
              <a:rPr lang="en-US" sz="1800" b="0" i="0" u="none" dirty="0">
                <a:solidFill>
                  <a:srgbClr val="000000"/>
                </a:solidFill>
                <a:latin typeface="Verdana"/>
                <a:ea typeface="Verdana"/>
                <a:cs typeface="Verdana"/>
                <a:sym typeface="Verdana"/>
              </a:rPr>
              <a:t>The Heated Condensation Framework (completed).</a:t>
            </a:r>
            <a:endParaRPr dirty="0"/>
          </a:p>
          <a:p>
            <a:pPr marL="215900" marR="0" lvl="0" indent="-215900" algn="l" rtl="0">
              <a:lnSpc>
                <a:spcPct val="100000"/>
              </a:lnSpc>
              <a:spcBef>
                <a:spcPts val="0"/>
              </a:spcBef>
              <a:spcAft>
                <a:spcPts val="0"/>
              </a:spcAft>
              <a:buClr>
                <a:srgbClr val="000000"/>
              </a:buClr>
              <a:buSzPts val="1800"/>
              <a:buFont typeface="Arial"/>
              <a:buChar char="•"/>
            </a:pPr>
            <a:r>
              <a:rPr lang="en-US" sz="1800" b="0" i="0" u="none" dirty="0">
                <a:solidFill>
                  <a:srgbClr val="000000"/>
                </a:solidFill>
                <a:latin typeface="Verdana"/>
                <a:ea typeface="Verdana"/>
                <a:cs typeface="Verdana"/>
                <a:sym typeface="Verdana"/>
              </a:rPr>
              <a:t>Mixing diagram variables like Entrainment Ratios (completed).</a:t>
            </a:r>
            <a:endParaRPr dirty="0"/>
          </a:p>
          <a:p>
            <a:pPr marL="215900" marR="0" lvl="0" indent="-215900" algn="l" rtl="0">
              <a:lnSpc>
                <a:spcPct val="100000"/>
              </a:lnSpc>
              <a:spcBef>
                <a:spcPts val="0"/>
              </a:spcBef>
              <a:spcAft>
                <a:spcPts val="0"/>
              </a:spcAft>
              <a:buClr>
                <a:srgbClr val="000000"/>
              </a:buClr>
              <a:buSzPts val="1800"/>
              <a:buFont typeface="Arial"/>
              <a:buChar char="•"/>
            </a:pPr>
            <a:r>
              <a:rPr lang="en-US" sz="1800" b="0" i="0" u="none" dirty="0">
                <a:solidFill>
                  <a:srgbClr val="000000"/>
                </a:solidFill>
                <a:latin typeface="Verdana"/>
                <a:ea typeface="Verdana"/>
                <a:cs typeface="Verdana"/>
                <a:sym typeface="Verdana"/>
              </a:rPr>
              <a:t>RH-Tendency from Mike </a:t>
            </a:r>
            <a:r>
              <a:rPr lang="en-US" sz="1800" b="0" i="0" u="none" dirty="0" err="1">
                <a:solidFill>
                  <a:srgbClr val="000000"/>
                </a:solidFill>
                <a:latin typeface="Verdana"/>
                <a:ea typeface="Verdana"/>
                <a:cs typeface="Verdana"/>
                <a:sym typeface="Verdana"/>
              </a:rPr>
              <a:t>Ek's</a:t>
            </a:r>
            <a:r>
              <a:rPr lang="en-US" sz="1800" b="0" i="0" u="none" dirty="0">
                <a:solidFill>
                  <a:srgbClr val="000000"/>
                </a:solidFill>
                <a:latin typeface="Verdana"/>
                <a:ea typeface="Verdana"/>
                <a:cs typeface="Verdana"/>
                <a:sym typeface="Verdana"/>
              </a:rPr>
              <a:t> work (partially completed).</a:t>
            </a:r>
            <a:endParaRPr dirty="0"/>
          </a:p>
          <a:p>
            <a:pPr marL="215900" marR="0" lvl="0" indent="-215900" algn="l" rtl="0">
              <a:lnSpc>
                <a:spcPct val="100000"/>
              </a:lnSpc>
              <a:spcBef>
                <a:spcPts val="0"/>
              </a:spcBef>
              <a:spcAft>
                <a:spcPts val="0"/>
              </a:spcAft>
              <a:buClr>
                <a:srgbClr val="000000"/>
              </a:buClr>
              <a:buSzPts val="1800"/>
              <a:buFont typeface="Arial"/>
              <a:buChar char="•"/>
            </a:pPr>
            <a:r>
              <a:rPr lang="en-US" sz="1800" b="0" i="0" u="none" dirty="0">
                <a:solidFill>
                  <a:srgbClr val="000000"/>
                </a:solidFill>
                <a:latin typeface="Verdana"/>
                <a:ea typeface="Verdana"/>
                <a:cs typeface="Verdana"/>
                <a:sym typeface="Verdana"/>
              </a:rPr>
              <a:t>Intrinsic Biophysical Factors.</a:t>
            </a:r>
            <a:endParaRPr dirty="0"/>
          </a:p>
          <a:p>
            <a:pPr marL="215900" marR="0" lvl="0" indent="-215900" algn="l" rtl="0">
              <a:lnSpc>
                <a:spcPct val="100000"/>
              </a:lnSpc>
              <a:spcBef>
                <a:spcPts val="0"/>
              </a:spcBef>
              <a:spcAft>
                <a:spcPts val="0"/>
              </a:spcAft>
              <a:buClr>
                <a:srgbClr val="000000"/>
              </a:buClr>
              <a:buSzPts val="1800"/>
              <a:buFont typeface="Arial"/>
              <a:buChar char="•"/>
            </a:pPr>
            <a:r>
              <a:rPr lang="en-US" sz="1800" b="0" i="0" u="none" dirty="0">
                <a:solidFill>
                  <a:srgbClr val="000000"/>
                </a:solidFill>
                <a:latin typeface="Verdana"/>
                <a:ea typeface="Verdana"/>
                <a:cs typeface="Verdana"/>
                <a:sym typeface="Verdana"/>
              </a:rPr>
              <a:t>Soil Moisture Memory using lagged auto-correlation (not started yet).</a:t>
            </a:r>
            <a:endParaRPr dirty="0"/>
          </a:p>
          <a:p>
            <a:pPr marL="215900" marR="0" lvl="0" indent="-215900" algn="l" rtl="0">
              <a:lnSpc>
                <a:spcPct val="100000"/>
              </a:lnSpc>
              <a:spcBef>
                <a:spcPts val="0"/>
              </a:spcBef>
              <a:spcAft>
                <a:spcPts val="0"/>
              </a:spcAft>
              <a:buClr>
                <a:srgbClr val="000000"/>
              </a:buClr>
              <a:buSzPts val="1800"/>
              <a:buFont typeface="Arial"/>
              <a:buChar char="•"/>
            </a:pPr>
            <a:r>
              <a:rPr lang="en-US" sz="1800" b="0" i="0" u="none" dirty="0">
                <a:solidFill>
                  <a:srgbClr val="000000"/>
                </a:solidFill>
                <a:latin typeface="Verdana"/>
                <a:ea typeface="Verdana"/>
                <a:cs typeface="Verdana"/>
                <a:sym typeface="Verdana"/>
              </a:rPr>
              <a:t>Terrestrial Coupling Index via Paul's 2011 GRL paper (not started yet).</a:t>
            </a:r>
            <a:endParaRPr dirty="0"/>
          </a:p>
          <a:p>
            <a:pPr marL="215900" marR="0" lvl="0" indent="-215900" algn="l" rtl="0">
              <a:lnSpc>
                <a:spcPct val="100000"/>
              </a:lnSpc>
              <a:spcBef>
                <a:spcPts val="0"/>
              </a:spcBef>
              <a:spcAft>
                <a:spcPts val="0"/>
              </a:spcAft>
              <a:buClr>
                <a:srgbClr val="000000"/>
              </a:buClr>
              <a:buSzPts val="1800"/>
              <a:buFont typeface="Arial"/>
              <a:buChar char="•"/>
            </a:pPr>
            <a:r>
              <a:rPr lang="en-US" sz="1800" b="0" i="0" u="none" dirty="0">
                <a:solidFill>
                  <a:srgbClr val="000000"/>
                </a:solidFill>
                <a:latin typeface="Verdana"/>
                <a:ea typeface="Verdana"/>
                <a:cs typeface="Verdana"/>
                <a:sym typeface="Verdana"/>
              </a:rPr>
              <a:t>CTP-HI-low </a:t>
            </a:r>
            <a:r>
              <a:rPr lang="en-US" sz="1800" b="0" i="0" u="none" dirty="0" err="1">
                <a:solidFill>
                  <a:srgbClr val="000000"/>
                </a:solidFill>
                <a:latin typeface="Verdana"/>
                <a:ea typeface="Verdana"/>
                <a:cs typeface="Verdana"/>
                <a:sym typeface="Verdana"/>
              </a:rPr>
              <a:t>Findell</a:t>
            </a:r>
            <a:r>
              <a:rPr lang="en-US" sz="1800" b="0" i="0" u="none" dirty="0">
                <a:solidFill>
                  <a:srgbClr val="000000"/>
                </a:solidFill>
                <a:latin typeface="Verdana"/>
                <a:ea typeface="Verdana"/>
                <a:cs typeface="Verdana"/>
                <a:sym typeface="Verdana"/>
              </a:rPr>
              <a:t> metrics (not started yet) + Coupled Drought Index (J. Roundy).</a:t>
            </a:r>
            <a:endParaRPr dirty="0"/>
          </a:p>
        </p:txBody>
      </p:sp>
      <p:sp>
        <p:nvSpPr>
          <p:cNvPr id="528" name="Shape 528"/>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47</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47</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blip>
          <a:stretch>
            <a:fillRect/>
          </a:stretch>
        </a:blipFill>
        <a:effectLst/>
      </p:bgPr>
    </p:bg>
    <p:spTree>
      <p:nvGrpSpPr>
        <p:cNvPr id="1" name="Shape 532"/>
        <p:cNvGrpSpPr/>
        <p:nvPr/>
      </p:nvGrpSpPr>
      <p:grpSpPr>
        <a:xfrm>
          <a:off x="0" y="0"/>
          <a:ext cx="0" cy="0"/>
          <a:chOff x="0" y="0"/>
          <a:chExt cx="0" cy="0"/>
        </a:xfrm>
      </p:grpSpPr>
      <p:sp>
        <p:nvSpPr>
          <p:cNvPr id="533" name="Shape 533"/>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1800" b="1" i="1" u="none" dirty="0" err="1">
                <a:solidFill>
                  <a:srgbClr val="000000"/>
                </a:solidFill>
                <a:latin typeface="Verdana"/>
                <a:ea typeface="Verdana"/>
                <a:cs typeface="Verdana"/>
                <a:sym typeface="Verdana"/>
              </a:rPr>
              <a:t>LoCo</a:t>
            </a:r>
            <a:r>
              <a:rPr lang="en-US" sz="1800" b="1" i="1" u="none" dirty="0">
                <a:solidFill>
                  <a:srgbClr val="000000"/>
                </a:solidFill>
                <a:latin typeface="Verdana"/>
                <a:ea typeface="Verdana"/>
                <a:cs typeface="Verdana"/>
                <a:sym typeface="Verdana"/>
              </a:rPr>
              <a:t>:  Connection to GLASS Community </a:t>
            </a:r>
            <a:r>
              <a:rPr lang="en-US" sz="1800" b="1" i="1" u="none" dirty="0" smtClean="0">
                <a:solidFill>
                  <a:srgbClr val="000000"/>
                </a:solidFill>
                <a:latin typeface="Verdana"/>
                <a:ea typeface="Verdana"/>
                <a:cs typeface="Verdana"/>
                <a:sym typeface="Verdana"/>
              </a:rPr>
              <a:t>Projects</a:t>
            </a:r>
            <a:r>
              <a:rPr lang="en-US" sz="1800" b="1" u="none" dirty="0" smtClean="0">
                <a:solidFill>
                  <a:srgbClr val="000000"/>
                </a:solidFill>
                <a:latin typeface="Verdana"/>
                <a:ea typeface="Verdana"/>
                <a:cs typeface="Verdana"/>
                <a:sym typeface="Verdana"/>
              </a:rPr>
              <a:t> [What is it?]</a:t>
            </a:r>
            <a:endParaRPr sz="1800" dirty="0"/>
          </a:p>
        </p:txBody>
      </p:sp>
      <p:sp>
        <p:nvSpPr>
          <p:cNvPr id="534" name="Shape 534"/>
          <p:cNvSpPr txBox="1"/>
          <p:nvPr/>
        </p:nvSpPr>
        <p:spPr>
          <a:xfrm>
            <a:off x="228600" y="822325"/>
            <a:ext cx="8686800" cy="5170487"/>
          </a:xfrm>
          <a:prstGeom prst="rect">
            <a:avLst/>
          </a:prstGeom>
          <a:noFill/>
          <a:ln>
            <a:noFill/>
          </a:ln>
        </p:spPr>
        <p:txBody>
          <a:bodyPr spcFirstLastPara="1" wrap="square" lIns="90000" tIns="45000" rIns="90000" bIns="45000" anchor="t" anchorCtr="0">
            <a:noAutofit/>
          </a:bodyPr>
          <a:lstStyle/>
          <a:p>
            <a:pPr marL="223836" marR="0" lvl="0" indent="-215898" algn="l" rtl="0">
              <a:lnSpc>
                <a:spcPct val="100000"/>
              </a:lnSpc>
              <a:spcBef>
                <a:spcPts val="0"/>
              </a:spcBef>
              <a:spcAft>
                <a:spcPts val="0"/>
              </a:spcAft>
              <a:buClr>
                <a:srgbClr val="000000"/>
              </a:buClr>
              <a:buSzPts val="2000"/>
              <a:buFont typeface="Verdana"/>
              <a:buNone/>
            </a:pPr>
            <a:r>
              <a:rPr lang="en-US" sz="2000" b="0" i="1" u="none">
                <a:solidFill>
                  <a:srgbClr val="000000"/>
                </a:solidFill>
                <a:latin typeface="Verdana"/>
                <a:ea typeface="Verdana"/>
                <a:cs typeface="Verdana"/>
                <a:sym typeface="Verdana"/>
              </a:rPr>
              <a:t>LoCo unique as a WG instead of a MIP, that contributes across projects from different angles and informs on future observing networks.</a:t>
            </a:r>
            <a:endParaRPr/>
          </a:p>
          <a:p>
            <a:pPr marL="223836" marR="0" lvl="0" indent="-215898" algn="l" rtl="0">
              <a:lnSpc>
                <a:spcPct val="100000"/>
              </a:lnSpc>
              <a:spcBef>
                <a:spcPts val="1600"/>
              </a:spcBef>
              <a:spcAft>
                <a:spcPts val="0"/>
              </a:spcAft>
              <a:buClr>
                <a:srgbClr val="000000"/>
              </a:buClr>
              <a:buSzPts val="2000"/>
              <a:buFont typeface="Verdana"/>
              <a:buNone/>
            </a:pPr>
            <a:r>
              <a:rPr lang="en-US" sz="2000" b="1" i="0" u="none">
                <a:solidFill>
                  <a:srgbClr val="000000"/>
                </a:solidFill>
                <a:latin typeface="Verdana"/>
                <a:ea typeface="Verdana"/>
                <a:cs typeface="Verdana"/>
                <a:sym typeface="Verdana"/>
              </a:rPr>
              <a:t>Diagnostics can be used in current GLASS efforts:</a:t>
            </a:r>
            <a:endParaRPr/>
          </a:p>
          <a:p>
            <a:pPr marL="223836" marR="0" lvl="0" indent="-215898" algn="l" rtl="0">
              <a:lnSpc>
                <a:spcPct val="100000"/>
              </a:lnSpc>
              <a:spcBef>
                <a:spcPts val="800"/>
              </a:spcBef>
              <a:spcAft>
                <a:spcPts val="0"/>
              </a:spcAft>
              <a:buClr>
                <a:srgbClr val="000000"/>
              </a:buClr>
              <a:buSzPts val="1800"/>
              <a:buFont typeface="Arial"/>
              <a:buChar char="•"/>
            </a:pPr>
            <a:r>
              <a:rPr lang="en-US" sz="1800" b="0" i="0" u="none">
                <a:solidFill>
                  <a:srgbClr val="000000"/>
                </a:solidFill>
                <a:latin typeface="Verdana"/>
                <a:ea typeface="Verdana"/>
                <a:cs typeface="Verdana"/>
                <a:sym typeface="Verdana"/>
              </a:rPr>
              <a:t>DICE:  1st order quantification of impact of land-PBL coupling in Single Column Model (SCM) framework over SGP; currently focus on one-at-a-time site evaluation of fluxes, PBL, etc.</a:t>
            </a:r>
            <a:endParaRPr/>
          </a:p>
          <a:p>
            <a:pPr marL="223836" marR="0" lvl="0" indent="-215898" algn="l" rtl="0">
              <a:lnSpc>
                <a:spcPct val="100000"/>
              </a:lnSpc>
              <a:spcBef>
                <a:spcPts val="800"/>
              </a:spcBef>
              <a:spcAft>
                <a:spcPts val="0"/>
              </a:spcAft>
              <a:buClr>
                <a:srgbClr val="000000"/>
              </a:buClr>
              <a:buSzPts val="1800"/>
              <a:buFont typeface="Arial"/>
              <a:buChar char="•"/>
            </a:pPr>
            <a:r>
              <a:rPr lang="en-US" sz="1800" b="0" i="0" u="none">
                <a:solidFill>
                  <a:srgbClr val="000000"/>
                </a:solidFill>
                <a:latin typeface="Verdana"/>
                <a:ea typeface="Verdana"/>
                <a:cs typeface="Verdana"/>
                <a:sym typeface="Verdana"/>
              </a:rPr>
              <a:t>PALS/Benchmarking:  Looking ahead to distributed (spatial) benchmarking.  Extend to examining coupled benchmarks (beyond offline).  Single-site first, e.g. other DICE efforts, LoCo-AMMA(?).</a:t>
            </a:r>
            <a:endParaRPr/>
          </a:p>
          <a:p>
            <a:pPr marL="223836" marR="0" lvl="0" indent="-215898" algn="l" rtl="0">
              <a:lnSpc>
                <a:spcPct val="100000"/>
              </a:lnSpc>
              <a:spcBef>
                <a:spcPts val="1600"/>
              </a:spcBef>
              <a:spcAft>
                <a:spcPts val="0"/>
              </a:spcAft>
              <a:buClr>
                <a:srgbClr val="000000"/>
              </a:buClr>
              <a:buSzPts val="2000"/>
              <a:buFont typeface="Verdana"/>
              <a:buNone/>
            </a:pPr>
            <a:r>
              <a:rPr lang="en-US" sz="2000" b="1" i="0" u="none">
                <a:solidFill>
                  <a:srgbClr val="000000"/>
                </a:solidFill>
                <a:latin typeface="Verdana"/>
                <a:ea typeface="Verdana"/>
                <a:cs typeface="Verdana"/>
                <a:sym typeface="Verdana"/>
              </a:rPr>
              <a:t>Observations can be used in current GLASS efforts:</a:t>
            </a:r>
            <a:endParaRPr/>
          </a:p>
          <a:p>
            <a:pPr marL="223836" marR="0" lvl="0" indent="-215898" algn="l" rtl="0">
              <a:lnSpc>
                <a:spcPct val="100000"/>
              </a:lnSpc>
              <a:spcBef>
                <a:spcPts val="800"/>
              </a:spcBef>
              <a:spcAft>
                <a:spcPts val="0"/>
              </a:spcAft>
              <a:buClr>
                <a:srgbClr val="000000"/>
              </a:buClr>
              <a:buSzPts val="1800"/>
              <a:buFont typeface="Arial"/>
              <a:buChar char="•"/>
            </a:pPr>
            <a:r>
              <a:rPr lang="en-US" sz="1800" b="0" i="0" u="none">
                <a:solidFill>
                  <a:srgbClr val="000000"/>
                </a:solidFill>
                <a:latin typeface="Verdana"/>
                <a:ea typeface="Verdana"/>
                <a:cs typeface="Verdana"/>
                <a:sym typeface="Verdana"/>
              </a:rPr>
              <a:t>SMAP:  Launched February 2015. Data available this summer, 9km soil moisture product every 2-3 days, SMAP call for proposals (May)</a:t>
            </a:r>
            <a:endParaRPr/>
          </a:p>
          <a:p>
            <a:pPr marL="223836" marR="0" lvl="0" indent="-215898" algn="l" rtl="0">
              <a:lnSpc>
                <a:spcPct val="100000"/>
              </a:lnSpc>
              <a:spcBef>
                <a:spcPts val="800"/>
              </a:spcBef>
              <a:spcAft>
                <a:spcPts val="0"/>
              </a:spcAft>
              <a:buClr>
                <a:srgbClr val="000000"/>
              </a:buClr>
              <a:buSzPts val="1800"/>
              <a:buFont typeface="Arial"/>
              <a:buChar char="•"/>
            </a:pPr>
            <a:r>
              <a:rPr lang="en-US" sz="1800" b="0" i="0" u="none">
                <a:solidFill>
                  <a:srgbClr val="000000"/>
                </a:solidFill>
                <a:latin typeface="Verdana"/>
                <a:ea typeface="Verdana"/>
                <a:cs typeface="Verdana"/>
                <a:sym typeface="Verdana"/>
              </a:rPr>
              <a:t>PBL Profiling:  Still a ‘gap’ in Earth Observations, COSMIC GPS-RO proposal, ESA abstract (Oct 2015), NASA WG on PBL missions.</a:t>
            </a:r>
            <a:endParaRPr/>
          </a:p>
        </p:txBody>
      </p:sp>
      <p:sp>
        <p:nvSpPr>
          <p:cNvPr id="535" name="Shape 535"/>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48</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48</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Shape 505"/>
          <p:cNvSpPr txBox="1"/>
          <p:nvPr/>
        </p:nvSpPr>
        <p:spPr>
          <a:xfrm>
            <a:off x="228600" y="136525"/>
            <a:ext cx="8686800" cy="5175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200" b="1" i="1" u="none">
                <a:solidFill>
                  <a:srgbClr val="000000"/>
                </a:solidFill>
                <a:latin typeface="Verdana"/>
                <a:ea typeface="Verdana"/>
                <a:cs typeface="Verdana"/>
                <a:sym typeface="Verdana"/>
              </a:rPr>
              <a:t>LoCo  </a:t>
            </a:r>
            <a:r>
              <a:rPr lang="en-US" sz="2200" b="1">
                <a:latin typeface="Verdana"/>
                <a:ea typeface="Verdana"/>
                <a:cs typeface="Verdana"/>
                <a:sym typeface="Verdana"/>
              </a:rPr>
              <a:t>[Update]</a:t>
            </a:r>
            <a:endParaRPr sz="2200">
              <a:latin typeface="Verdana"/>
              <a:ea typeface="Verdana"/>
              <a:cs typeface="Verdana"/>
              <a:sym typeface="Verdana"/>
            </a:endParaRPr>
          </a:p>
        </p:txBody>
      </p:sp>
      <p:sp>
        <p:nvSpPr>
          <p:cNvPr id="506" name="Shape 506"/>
          <p:cNvSpPr txBox="1"/>
          <p:nvPr/>
        </p:nvSpPr>
        <p:spPr>
          <a:xfrm>
            <a:off x="228600" y="914400"/>
            <a:ext cx="8686800" cy="5015304"/>
          </a:xfrm>
          <a:prstGeom prst="rect">
            <a:avLst/>
          </a:prstGeom>
          <a:noFill/>
          <a:ln>
            <a:noFill/>
          </a:ln>
        </p:spPr>
        <p:txBody>
          <a:bodyPr spcFirstLastPara="1" wrap="square" lIns="90000" tIns="45000" rIns="90000" bIns="45000" anchor="t" anchorCtr="0">
            <a:spAutoFit/>
          </a:bodyPr>
          <a:lstStyle/>
          <a:p>
            <a:pPr marL="223837" lvl="0" indent="-223837" rtl="0">
              <a:spcBef>
                <a:spcPts val="0"/>
              </a:spcBef>
              <a:spcAft>
                <a:spcPts val="0"/>
              </a:spcAft>
              <a:buClr>
                <a:schemeClr val="dk1"/>
              </a:buClr>
              <a:buSzPts val="2000"/>
              <a:buChar char="•"/>
            </a:pPr>
            <a:r>
              <a:rPr lang="en-US" sz="2000" dirty="0">
                <a:solidFill>
                  <a:schemeClr val="dk1"/>
                </a:solidFill>
                <a:latin typeface="Verdana"/>
                <a:ea typeface="Verdana"/>
                <a:cs typeface="Verdana"/>
                <a:sym typeface="Verdana"/>
              </a:rPr>
              <a:t>The </a:t>
            </a:r>
            <a:r>
              <a:rPr lang="en-US" sz="2000" dirty="0" err="1">
                <a:solidFill>
                  <a:schemeClr val="dk1"/>
                </a:solidFill>
                <a:latin typeface="Verdana"/>
                <a:ea typeface="Verdana"/>
                <a:cs typeface="Verdana"/>
                <a:sym typeface="Verdana"/>
              </a:rPr>
              <a:t>LoCo</a:t>
            </a:r>
            <a:r>
              <a:rPr lang="en-US" sz="2000" dirty="0">
                <a:solidFill>
                  <a:schemeClr val="dk1"/>
                </a:solidFill>
                <a:latin typeface="Verdana"/>
                <a:ea typeface="Verdana"/>
                <a:cs typeface="Verdana"/>
                <a:sym typeface="Verdana"/>
              </a:rPr>
              <a:t> team led by Joe has submitted a manuscript to BAMS entitled:  “</a:t>
            </a:r>
            <a:r>
              <a:rPr lang="en-US" sz="2000" b="1" dirty="0">
                <a:solidFill>
                  <a:schemeClr val="dk1"/>
                </a:solidFill>
                <a:latin typeface="Verdana"/>
                <a:ea typeface="Verdana"/>
                <a:cs typeface="Verdana"/>
                <a:sym typeface="Verdana"/>
              </a:rPr>
              <a:t>Land-Atmosphere Interactions:  The </a:t>
            </a:r>
            <a:r>
              <a:rPr lang="en-US" sz="2000" b="1" dirty="0" err="1">
                <a:solidFill>
                  <a:schemeClr val="dk1"/>
                </a:solidFill>
                <a:latin typeface="Verdana"/>
                <a:ea typeface="Verdana"/>
                <a:cs typeface="Verdana"/>
                <a:sym typeface="Verdana"/>
              </a:rPr>
              <a:t>LoCo</a:t>
            </a:r>
            <a:r>
              <a:rPr lang="en-US" sz="2000" b="1" dirty="0">
                <a:solidFill>
                  <a:schemeClr val="dk1"/>
                </a:solidFill>
                <a:latin typeface="Verdana"/>
                <a:ea typeface="Verdana"/>
                <a:cs typeface="Verdana"/>
                <a:sym typeface="Verdana"/>
              </a:rPr>
              <a:t> Perspective</a:t>
            </a:r>
            <a:r>
              <a:rPr lang="en-US" sz="2000" dirty="0">
                <a:solidFill>
                  <a:schemeClr val="dk1"/>
                </a:solidFill>
                <a:latin typeface="Verdana"/>
                <a:ea typeface="Verdana"/>
                <a:cs typeface="Verdana"/>
                <a:sym typeface="Verdana"/>
              </a:rPr>
              <a:t>” which was accepted in December 2017.  This paper highlights the first decade of </a:t>
            </a:r>
            <a:r>
              <a:rPr lang="en-US" sz="2000" dirty="0" err="1">
                <a:solidFill>
                  <a:schemeClr val="dk1"/>
                </a:solidFill>
                <a:latin typeface="Verdana"/>
                <a:ea typeface="Verdana"/>
                <a:cs typeface="Verdana"/>
                <a:sym typeface="Verdana"/>
              </a:rPr>
              <a:t>LoCo</a:t>
            </a:r>
            <a:r>
              <a:rPr lang="en-US" sz="2000" dirty="0">
                <a:solidFill>
                  <a:schemeClr val="dk1"/>
                </a:solidFill>
                <a:latin typeface="Verdana"/>
                <a:ea typeface="Verdana"/>
                <a:cs typeface="Verdana"/>
                <a:sym typeface="Verdana"/>
              </a:rPr>
              <a:t> research, including motivation, participants, projects, </a:t>
            </a:r>
            <a:r>
              <a:rPr lang="en-US" sz="2000" dirty="0" err="1">
                <a:solidFill>
                  <a:schemeClr val="dk1"/>
                </a:solidFill>
                <a:latin typeface="Verdana"/>
                <a:ea typeface="Verdana"/>
                <a:cs typeface="Verdana"/>
                <a:sym typeface="Verdana"/>
              </a:rPr>
              <a:t>LoCo</a:t>
            </a:r>
            <a:r>
              <a:rPr lang="en-US" sz="2000" dirty="0">
                <a:solidFill>
                  <a:schemeClr val="dk1"/>
                </a:solidFill>
                <a:latin typeface="Verdana"/>
                <a:ea typeface="Verdana"/>
                <a:cs typeface="Verdana"/>
                <a:sym typeface="Verdana"/>
              </a:rPr>
              <a:t> metrics and applications, collaborations, and future plans</a:t>
            </a:r>
            <a:r>
              <a:rPr lang="en-US" sz="2000" dirty="0" smtClean="0">
                <a:solidFill>
                  <a:schemeClr val="dk1"/>
                </a:solidFill>
                <a:latin typeface="Verdana"/>
                <a:ea typeface="Verdana"/>
                <a:cs typeface="Verdana"/>
                <a:sym typeface="Verdana"/>
              </a:rPr>
              <a:t>. </a:t>
            </a:r>
            <a:r>
              <a:rPr lang="en-US" sz="2000" i="1" dirty="0" smtClean="0">
                <a:solidFill>
                  <a:schemeClr val="dk1"/>
                </a:solidFill>
                <a:latin typeface="Verdana"/>
                <a:ea typeface="Verdana"/>
                <a:cs typeface="Verdana"/>
                <a:sym typeface="Verdana"/>
              </a:rPr>
              <a:t>See last slide.</a:t>
            </a:r>
            <a:endParaRPr i="1" dirty="0">
              <a:solidFill>
                <a:schemeClr val="dk1"/>
              </a:solidFill>
            </a:endParaRPr>
          </a:p>
          <a:p>
            <a:pPr marL="223837" lvl="0" indent="-96837" rtl="0">
              <a:spcBef>
                <a:spcPts val="0"/>
              </a:spcBef>
              <a:spcAft>
                <a:spcPts val="0"/>
              </a:spcAft>
              <a:buClr>
                <a:schemeClr val="dk1"/>
              </a:buClr>
              <a:buSzPts val="2000"/>
              <a:buFont typeface="Arial"/>
              <a:buNone/>
            </a:pPr>
            <a:endParaRPr sz="2000" dirty="0">
              <a:solidFill>
                <a:schemeClr val="dk1"/>
              </a:solidFill>
              <a:latin typeface="Verdana"/>
              <a:ea typeface="Verdana"/>
              <a:cs typeface="Verdana"/>
              <a:sym typeface="Verdana"/>
            </a:endParaRPr>
          </a:p>
          <a:p>
            <a:pPr marL="223837" lvl="0" indent="-223837" rtl="0">
              <a:spcBef>
                <a:spcPts val="0"/>
              </a:spcBef>
              <a:spcAft>
                <a:spcPts val="0"/>
              </a:spcAft>
              <a:buClr>
                <a:schemeClr val="dk1"/>
              </a:buClr>
              <a:buSzPts val="2000"/>
              <a:buChar char="•"/>
            </a:pPr>
            <a:r>
              <a:rPr lang="en-US" sz="2000" dirty="0">
                <a:solidFill>
                  <a:schemeClr val="dk1"/>
                </a:solidFill>
                <a:latin typeface="Verdana"/>
                <a:ea typeface="Verdana"/>
                <a:cs typeface="Verdana"/>
                <a:sym typeface="Verdana"/>
              </a:rPr>
              <a:t>There are many studies and publications from the WG in recent years focused on various metrics, models, and applications (see GEWEX-</a:t>
            </a:r>
            <a:r>
              <a:rPr lang="en-US" sz="2000" dirty="0" err="1">
                <a:solidFill>
                  <a:schemeClr val="dk1"/>
                </a:solidFill>
                <a:latin typeface="Verdana"/>
                <a:ea typeface="Verdana"/>
                <a:cs typeface="Verdana"/>
                <a:sym typeface="Verdana"/>
              </a:rPr>
              <a:t>LoCo</a:t>
            </a:r>
            <a:r>
              <a:rPr lang="en-US" sz="2000" dirty="0">
                <a:solidFill>
                  <a:schemeClr val="dk1"/>
                </a:solidFill>
                <a:latin typeface="Verdana"/>
                <a:ea typeface="Verdana"/>
                <a:cs typeface="Verdana"/>
                <a:sym typeface="Verdana"/>
              </a:rPr>
              <a:t> website and presentations from the panel). </a:t>
            </a:r>
            <a:endParaRPr dirty="0">
              <a:solidFill>
                <a:schemeClr val="dk1"/>
              </a:solidFill>
            </a:endParaRPr>
          </a:p>
          <a:p>
            <a:pPr marL="223837" lvl="0" indent="-96837" rtl="0">
              <a:spcBef>
                <a:spcPts val="0"/>
              </a:spcBef>
              <a:spcAft>
                <a:spcPts val="0"/>
              </a:spcAft>
              <a:buClr>
                <a:schemeClr val="dk1"/>
              </a:buClr>
              <a:buSzPts val="2000"/>
              <a:buFont typeface="Arial"/>
              <a:buNone/>
            </a:pPr>
            <a:endParaRPr sz="2000" dirty="0">
              <a:solidFill>
                <a:schemeClr val="dk1"/>
              </a:solidFill>
              <a:latin typeface="Verdana"/>
              <a:ea typeface="Verdana"/>
              <a:cs typeface="Verdana"/>
              <a:sym typeface="Verdana"/>
            </a:endParaRPr>
          </a:p>
          <a:p>
            <a:pPr marL="223837" lvl="0" indent="-223837">
              <a:buClr>
                <a:schemeClr val="dk1"/>
              </a:buClr>
              <a:buSzPts val="2000"/>
              <a:buChar char="•"/>
            </a:pPr>
            <a:r>
              <a:rPr lang="en-US" sz="2000" dirty="0">
                <a:solidFill>
                  <a:schemeClr val="dk1"/>
                </a:solidFill>
                <a:latin typeface="Verdana"/>
                <a:ea typeface="Verdana"/>
                <a:cs typeface="Verdana"/>
                <a:sym typeface="Verdana"/>
              </a:rPr>
              <a:t>Nice synthesis from Paul can be found </a:t>
            </a:r>
            <a:r>
              <a:rPr lang="en-US" sz="2000" dirty="0" smtClean="0">
                <a:solidFill>
                  <a:schemeClr val="dk1"/>
                </a:solidFill>
                <a:latin typeface="Verdana"/>
                <a:ea typeface="Verdana"/>
                <a:cs typeface="Verdana"/>
                <a:sym typeface="Verdana"/>
              </a:rPr>
              <a:t>here</a:t>
            </a:r>
            <a:r>
              <a:rPr lang="en-US" sz="2000" dirty="0" smtClean="0">
                <a:solidFill>
                  <a:schemeClr val="dk1"/>
                </a:solidFill>
                <a:latin typeface="Verdana"/>
                <a:ea typeface="Verdana"/>
                <a:cs typeface="Verdana"/>
                <a:sym typeface="Verdana"/>
              </a:rPr>
              <a:t>:                    http</a:t>
            </a:r>
            <a:r>
              <a:rPr lang="en-US" sz="2000" dirty="0">
                <a:solidFill>
                  <a:schemeClr val="dk1"/>
                </a:solidFill>
                <a:latin typeface="Verdana"/>
                <a:ea typeface="Verdana"/>
                <a:cs typeface="Verdana"/>
                <a:sym typeface="Verdana"/>
              </a:rPr>
              <a:t>://</a:t>
            </a:r>
            <a:r>
              <a:rPr lang="en-US" sz="2000" dirty="0" err="1">
                <a:solidFill>
                  <a:schemeClr val="dk1"/>
                </a:solidFill>
                <a:latin typeface="Verdana"/>
                <a:ea typeface="Verdana"/>
                <a:cs typeface="Verdana"/>
                <a:sym typeface="Verdana"/>
              </a:rPr>
              <a:t>cola.gmu.edu</a:t>
            </a:r>
            <a:r>
              <a:rPr lang="en-US" sz="2000" dirty="0">
                <a:solidFill>
                  <a:schemeClr val="dk1"/>
                </a:solidFill>
                <a:latin typeface="Verdana"/>
                <a:ea typeface="Verdana"/>
                <a:cs typeface="Verdana"/>
                <a:sym typeface="Verdana"/>
              </a:rPr>
              <a:t>/</a:t>
            </a:r>
            <a:r>
              <a:rPr lang="en-US" sz="2000" dirty="0" err="1">
                <a:solidFill>
                  <a:schemeClr val="dk1"/>
                </a:solidFill>
                <a:latin typeface="Verdana"/>
                <a:ea typeface="Verdana"/>
                <a:cs typeface="Verdana"/>
                <a:sym typeface="Verdana"/>
              </a:rPr>
              <a:t>dirmeyer</a:t>
            </a:r>
            <a:r>
              <a:rPr lang="en-US" sz="2000" dirty="0">
                <a:solidFill>
                  <a:schemeClr val="dk1"/>
                </a:solidFill>
                <a:latin typeface="Verdana"/>
                <a:ea typeface="Verdana"/>
                <a:cs typeface="Verdana"/>
                <a:sym typeface="Verdana"/>
              </a:rPr>
              <a:t>/</a:t>
            </a:r>
            <a:r>
              <a:rPr lang="en-US" sz="2000" dirty="0" err="1">
                <a:solidFill>
                  <a:schemeClr val="dk1"/>
                </a:solidFill>
                <a:latin typeface="Verdana"/>
                <a:ea typeface="Verdana"/>
                <a:cs typeface="Verdana"/>
                <a:sym typeface="Verdana"/>
              </a:rPr>
              <a:t>Coupling_metrics.html</a:t>
            </a:r>
            <a:endParaRPr lang="en-US" sz="2000" dirty="0" smtClean="0">
              <a:solidFill>
                <a:schemeClr val="dk1"/>
              </a:solidFill>
              <a:latin typeface="Verdana"/>
              <a:ea typeface="Verdana"/>
              <a:cs typeface="Verdana"/>
              <a:sym typeface="Verdana"/>
            </a:endParaRPr>
          </a:p>
          <a:p>
            <a:pPr marL="223837" lvl="0" indent="-96837" rtl="0">
              <a:spcBef>
                <a:spcPts val="0"/>
              </a:spcBef>
              <a:spcAft>
                <a:spcPts val="0"/>
              </a:spcAft>
              <a:buClr>
                <a:schemeClr val="dk1"/>
              </a:buClr>
              <a:buSzPts val="2000"/>
              <a:buFont typeface="Arial"/>
              <a:buNone/>
            </a:pPr>
            <a:endParaRPr sz="2000" dirty="0">
              <a:solidFill>
                <a:schemeClr val="dk1"/>
              </a:solidFill>
              <a:latin typeface="Verdana"/>
              <a:ea typeface="Verdana"/>
              <a:cs typeface="Verdana"/>
              <a:sym typeface="Verdana"/>
            </a:endParaRPr>
          </a:p>
          <a:p>
            <a:pPr marL="223837" lvl="0" indent="-223837" rtl="0">
              <a:spcBef>
                <a:spcPts val="0"/>
              </a:spcBef>
              <a:spcAft>
                <a:spcPts val="0"/>
              </a:spcAft>
              <a:buClr>
                <a:schemeClr val="dk1"/>
              </a:buClr>
              <a:buSzPts val="2000"/>
              <a:buChar char="•"/>
            </a:pPr>
            <a:r>
              <a:rPr lang="en-US" sz="2000" dirty="0" err="1">
                <a:solidFill>
                  <a:schemeClr val="dk1"/>
                </a:solidFill>
                <a:latin typeface="Verdana"/>
                <a:ea typeface="Verdana"/>
                <a:cs typeface="Verdana"/>
                <a:sym typeface="Verdana"/>
              </a:rPr>
              <a:t>LoCo</a:t>
            </a:r>
            <a:r>
              <a:rPr lang="en-US" sz="2000" dirty="0">
                <a:solidFill>
                  <a:schemeClr val="dk1"/>
                </a:solidFill>
                <a:latin typeface="Verdana"/>
                <a:ea typeface="Verdana"/>
                <a:cs typeface="Verdana"/>
                <a:sym typeface="Verdana"/>
              </a:rPr>
              <a:t> coupling metrics toolkit from Ahmed can be found here:</a:t>
            </a:r>
            <a:endParaRPr dirty="0">
              <a:solidFill>
                <a:schemeClr val="dk1"/>
              </a:solidFill>
            </a:endParaRPr>
          </a:p>
          <a:p>
            <a:pPr marL="0" lvl="0" indent="0" rtl="0">
              <a:spcBef>
                <a:spcPts val="0"/>
              </a:spcBef>
              <a:spcAft>
                <a:spcPts val="0"/>
              </a:spcAft>
              <a:buClr>
                <a:schemeClr val="dk1"/>
              </a:buClr>
              <a:buFont typeface="Arial"/>
              <a:buNone/>
            </a:pPr>
            <a:r>
              <a:rPr lang="en-US" sz="2000" dirty="0">
                <a:solidFill>
                  <a:schemeClr val="dk1"/>
                </a:solidFill>
                <a:latin typeface="Verdana"/>
                <a:ea typeface="Verdana"/>
                <a:cs typeface="Verdana"/>
                <a:sym typeface="Verdana"/>
              </a:rPr>
              <a:t>   http://</a:t>
            </a:r>
            <a:r>
              <a:rPr lang="en-US" sz="2000" dirty="0" err="1">
                <a:solidFill>
                  <a:schemeClr val="dk1"/>
                </a:solidFill>
                <a:latin typeface="Verdana"/>
                <a:ea typeface="Verdana"/>
                <a:cs typeface="Verdana"/>
                <a:sym typeface="Verdana"/>
              </a:rPr>
              <a:t>www.coupling-metrics.com</a:t>
            </a:r>
            <a:r>
              <a:rPr lang="en-US" sz="2000" dirty="0" smtClean="0">
                <a:solidFill>
                  <a:schemeClr val="dk1"/>
                </a:solidFill>
                <a:latin typeface="Verdana"/>
                <a:ea typeface="Verdana"/>
                <a:cs typeface="Verdana"/>
                <a:sym typeface="Verdana"/>
              </a:rPr>
              <a:t>/</a:t>
            </a:r>
            <a:endParaRPr dirty="0">
              <a:solidFill>
                <a:schemeClr val="dk1"/>
              </a:solidFill>
            </a:endParaRPr>
          </a:p>
        </p:txBody>
      </p:sp>
      <p:sp>
        <p:nvSpPr>
          <p:cNvPr id="507" name="Shape 507"/>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49</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49</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blip>
          <a:stretch>
            <a:fillRect/>
          </a:stretch>
        </a:blipFill>
        <a:effectLst/>
      </p:bgPr>
    </p:bg>
    <p:spTree>
      <p:nvGrpSpPr>
        <p:cNvPr id="1" name="Shape 92"/>
        <p:cNvGrpSpPr/>
        <p:nvPr/>
      </p:nvGrpSpPr>
      <p:grpSpPr>
        <a:xfrm>
          <a:off x="0" y="0"/>
          <a:ext cx="0" cy="0"/>
          <a:chOff x="0" y="0"/>
          <a:chExt cx="0" cy="0"/>
        </a:xfrm>
      </p:grpSpPr>
      <p:sp>
        <p:nvSpPr>
          <p:cNvPr id="93" name="Shape 93"/>
          <p:cNvSpPr txBox="1"/>
          <p:nvPr/>
        </p:nvSpPr>
        <p:spPr>
          <a:xfrm>
            <a:off x="8534400" y="6477000"/>
            <a:ext cx="609600" cy="381000"/>
          </a:xfrm>
          <a:prstGeom prst="rect">
            <a:avLst/>
          </a:prstGeom>
          <a:noFill/>
          <a:ln>
            <a:noFill/>
          </a:ln>
        </p:spPr>
        <p:txBody>
          <a:bodyPr spcFirstLastPara="1" wrap="square" lIns="90000" tIns="46800" rIns="90000" bIns="46800" anchor="ctr" anchorCtr="0">
            <a:noAutofit/>
          </a:bodyPr>
          <a:lstStyle/>
          <a:p>
            <a:pPr marL="0" marR="0" lvl="0" indent="0" algn="r" rtl="0">
              <a:lnSpc>
                <a:spcPct val="100000"/>
              </a:lnSpc>
              <a:spcBef>
                <a:spcPts val="0"/>
              </a:spcBef>
              <a:spcAft>
                <a:spcPts val="0"/>
              </a:spcAft>
              <a:buClr>
                <a:srgbClr val="000000"/>
              </a:buClr>
              <a:buSzPts val="1200"/>
              <a:buFont typeface="Verdana"/>
              <a:buNone/>
            </a:pPr>
            <a:fld id="{00000000-1234-1234-1234-123412341234}" type="slidenum">
              <a:rPr lang="en-US" sz="1200" b="1" i="0" u="none">
                <a:solidFill>
                  <a:srgbClr val="000000"/>
                </a:solidFill>
                <a:latin typeface="Verdana"/>
                <a:ea typeface="Verdana"/>
                <a:cs typeface="Verdana"/>
                <a:sym typeface="Verdana"/>
              </a:rPr>
              <a:t>5</a:t>
            </a:fld>
            <a:endParaRPr/>
          </a:p>
        </p:txBody>
      </p:sp>
      <p:sp>
        <p:nvSpPr>
          <p:cNvPr id="94" name="Shape 94"/>
          <p:cNvSpPr txBox="1"/>
          <p:nvPr/>
        </p:nvSpPr>
        <p:spPr>
          <a:xfrm>
            <a:off x="228600" y="727075"/>
            <a:ext cx="8686800" cy="5367337"/>
          </a:xfrm>
          <a:prstGeom prst="rect">
            <a:avLst/>
          </a:prstGeom>
          <a:noFill/>
          <a:ln>
            <a:noFill/>
          </a:ln>
        </p:spPr>
        <p:txBody>
          <a:bodyPr spcFirstLastPara="1" wrap="square" lIns="90000" tIns="46800" rIns="90000" bIns="46800" anchor="t" anchorCtr="0">
            <a:noAutofit/>
          </a:bodyPr>
          <a:lstStyle/>
          <a:p>
            <a:pPr marL="0" marR="0" lvl="0" indent="0" algn="l" rtl="0">
              <a:lnSpc>
                <a:spcPct val="100000"/>
              </a:lnSpc>
              <a:spcBef>
                <a:spcPts val="0"/>
              </a:spcBef>
              <a:spcAft>
                <a:spcPts val="0"/>
              </a:spcAft>
              <a:buClr>
                <a:srgbClr val="000000"/>
              </a:buClr>
              <a:buSzPts val="1800"/>
              <a:buFont typeface="Verdana"/>
              <a:buNone/>
            </a:pPr>
            <a:r>
              <a:rPr lang="en-US" sz="1800" b="1" i="0" u="none">
                <a:solidFill>
                  <a:srgbClr val="000000"/>
                </a:solidFill>
                <a:latin typeface="Verdana"/>
                <a:ea typeface="Verdana"/>
                <a:cs typeface="Verdana"/>
                <a:sym typeface="Verdana"/>
              </a:rPr>
              <a:t>The GEWEX Vision</a:t>
            </a:r>
            <a:endParaRPr/>
          </a:p>
          <a:p>
            <a:pPr marL="0" marR="0" lvl="0" indent="0" algn="l" rtl="0">
              <a:lnSpc>
                <a:spcPct val="100000"/>
              </a:lnSpc>
              <a:spcBef>
                <a:spcPts val="0"/>
              </a:spcBef>
              <a:spcAft>
                <a:spcPts val="0"/>
              </a:spcAft>
              <a:buClr>
                <a:srgbClr val="000000"/>
              </a:buClr>
              <a:buSzPts val="1600"/>
              <a:buFont typeface="Verdana"/>
              <a:buNone/>
            </a:pPr>
            <a:r>
              <a:rPr lang="en-US" sz="1600" b="0" i="0" u="none">
                <a:solidFill>
                  <a:srgbClr val="000000"/>
                </a:solidFill>
                <a:latin typeface="Verdana"/>
                <a:ea typeface="Verdana"/>
                <a:cs typeface="Verdana"/>
                <a:sym typeface="Verdana"/>
              </a:rPr>
              <a:t>Water and energy are fundamental for life on Earth. Fresh water is a major pressure point for society owing to increasing demand and vagaries of climate.  Extremes of droughts, heat waves and wild fires, as well as floods, heavy rains, and intense storms increasingly threaten to cause havoc as the climate changes.  Other challenges exist on how clouds and aerosols affect energy and climate.  Better observations and analysis of these phenomena, and improving our ability to model and predict them, will contribute to increasing information needed by society and decision makers for future planning.</a:t>
            </a:r>
            <a:endParaRPr/>
          </a:p>
          <a:p>
            <a:pPr marL="0" marR="0" lvl="0" indent="0" algn="l" rtl="0">
              <a:lnSpc>
                <a:spcPct val="100000"/>
              </a:lnSpc>
              <a:spcBef>
                <a:spcPts val="400"/>
              </a:spcBef>
              <a:spcAft>
                <a:spcPts val="0"/>
              </a:spcAft>
              <a:buClr>
                <a:srgbClr val="0000FF"/>
              </a:buClr>
              <a:buSzPts val="1800"/>
              <a:buFont typeface="Verdana"/>
              <a:buNone/>
            </a:pPr>
            <a:r>
              <a:rPr lang="en-US" sz="1800" b="1" i="1" u="none">
                <a:solidFill>
                  <a:srgbClr val="0000FF"/>
                </a:solidFill>
                <a:latin typeface="Verdana"/>
                <a:ea typeface="Verdana"/>
                <a:cs typeface="Verdana"/>
                <a:sym typeface="Verdana"/>
              </a:rPr>
              <a:t>GLASS role:   Better representation of the Earth System by understanding the role of land.</a:t>
            </a:r>
            <a:endParaRPr/>
          </a:p>
          <a:p>
            <a:pPr marL="0" marR="0" lvl="0" indent="0" algn="l" rtl="0">
              <a:lnSpc>
                <a:spcPct val="100000"/>
              </a:lnSpc>
              <a:spcBef>
                <a:spcPts val="0"/>
              </a:spcBef>
              <a:spcAft>
                <a:spcPts val="0"/>
              </a:spcAft>
              <a:buClr>
                <a:schemeClr val="lt1"/>
              </a:buClr>
              <a:buSzPts val="1800"/>
              <a:buFont typeface="Arial"/>
              <a:buNone/>
            </a:pPr>
            <a:endParaRPr sz="1800" b="0" i="0" u="none">
              <a:solidFill>
                <a:srgbClr val="000000"/>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Verdana"/>
              <a:buNone/>
            </a:pPr>
            <a:r>
              <a:rPr lang="en-US" sz="1800" b="1" i="0" u="none">
                <a:solidFill>
                  <a:srgbClr val="000000"/>
                </a:solidFill>
                <a:latin typeface="Verdana"/>
                <a:ea typeface="Verdana"/>
                <a:cs typeface="Verdana"/>
                <a:sym typeface="Verdana"/>
              </a:rPr>
              <a:t>The GEWEX Mission</a:t>
            </a:r>
            <a:endParaRPr/>
          </a:p>
          <a:p>
            <a:pPr marL="0" marR="0" lvl="0" indent="0" algn="l" rtl="0">
              <a:lnSpc>
                <a:spcPct val="100000"/>
              </a:lnSpc>
              <a:spcBef>
                <a:spcPts val="0"/>
              </a:spcBef>
              <a:spcAft>
                <a:spcPts val="0"/>
              </a:spcAft>
              <a:buClr>
                <a:srgbClr val="000000"/>
              </a:buClr>
              <a:buSzPts val="1600"/>
              <a:buFont typeface="Verdana"/>
              <a:buNone/>
            </a:pPr>
            <a:r>
              <a:rPr lang="en-US" sz="1600" b="0" i="0" u="none">
                <a:solidFill>
                  <a:srgbClr val="000000"/>
                </a:solidFill>
                <a:latin typeface="Verdana"/>
                <a:ea typeface="Verdana"/>
                <a:cs typeface="Verdana"/>
                <a:sym typeface="Verdana"/>
              </a:rPr>
              <a:t>To measure and predict global and regional energy and water variations, trends, and extremes, such as heat waves, floods, and droughts, through improved observations and modeling of land, atmosphere, and their interaction, thereby providing the scientific underpinnings of climate services.</a:t>
            </a:r>
            <a:endParaRPr/>
          </a:p>
          <a:p>
            <a:pPr marL="0" marR="0" lvl="0" indent="0" algn="l" rtl="0">
              <a:lnSpc>
                <a:spcPct val="100000"/>
              </a:lnSpc>
              <a:spcBef>
                <a:spcPts val="400"/>
              </a:spcBef>
              <a:spcAft>
                <a:spcPts val="0"/>
              </a:spcAft>
              <a:buClr>
                <a:srgbClr val="0000FF"/>
              </a:buClr>
              <a:buSzPts val="1800"/>
              <a:buFont typeface="Verdana"/>
              <a:buNone/>
            </a:pPr>
            <a:r>
              <a:rPr lang="en-US" sz="1800" b="1" i="1" u="none">
                <a:solidFill>
                  <a:srgbClr val="0000FF"/>
                </a:solidFill>
                <a:latin typeface="Verdana"/>
                <a:ea typeface="Verdana"/>
                <a:cs typeface="Verdana"/>
                <a:sym typeface="Verdana"/>
              </a:rPr>
              <a:t>GLASS role:   Identify and improve modeling of land-surface processes and land-atmosphere interactions to support the GEWEX Mission.</a:t>
            </a:r>
            <a:endParaRPr/>
          </a:p>
        </p:txBody>
      </p:sp>
      <p:sp>
        <p:nvSpPr>
          <p:cNvPr id="95" name="Shape 95"/>
          <p:cNvSpPr txBox="1"/>
          <p:nvPr/>
        </p:nvSpPr>
        <p:spPr>
          <a:xfrm>
            <a:off x="228600" y="98425"/>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400" b="1" i="1" u="none">
                <a:solidFill>
                  <a:srgbClr val="000000"/>
                </a:solidFill>
                <a:latin typeface="Verdana"/>
                <a:ea typeface="Verdana"/>
                <a:cs typeface="Verdana"/>
                <a:sym typeface="Verdana"/>
              </a:rPr>
              <a:t>GLASS Vision and Mission</a:t>
            </a:r>
            <a:endParaRPr/>
          </a:p>
        </p:txBody>
      </p:sp>
      <p:sp>
        <p:nvSpPr>
          <p:cNvPr id="96" name="Shape 96"/>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5</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5</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512" name="Shape 512"/>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200" b="1" i="1" u="none">
                <a:solidFill>
                  <a:srgbClr val="000000"/>
                </a:solidFill>
                <a:latin typeface="Verdana"/>
                <a:ea typeface="Verdana"/>
                <a:cs typeface="Verdana"/>
                <a:sym typeface="Verdana"/>
              </a:rPr>
              <a:t>LoCo</a:t>
            </a:r>
            <a:r>
              <a:rPr lang="en-US" sz="2200" b="1" i="1">
                <a:latin typeface="Verdana"/>
                <a:ea typeface="Verdana"/>
                <a:cs typeface="Verdana"/>
                <a:sym typeface="Verdana"/>
              </a:rPr>
              <a:t> </a:t>
            </a:r>
            <a:r>
              <a:rPr lang="en-US" sz="2200" b="1" i="1" u="none">
                <a:solidFill>
                  <a:srgbClr val="000000"/>
                </a:solidFill>
                <a:latin typeface="Verdana"/>
                <a:ea typeface="Verdana"/>
                <a:cs typeface="Verdana"/>
                <a:sym typeface="Verdana"/>
              </a:rPr>
              <a:t> </a:t>
            </a:r>
            <a:r>
              <a:rPr lang="en-US" sz="2200" b="1">
                <a:latin typeface="Verdana"/>
                <a:ea typeface="Verdana"/>
                <a:cs typeface="Verdana"/>
                <a:sym typeface="Verdana"/>
              </a:rPr>
              <a:t>[Update]</a:t>
            </a:r>
            <a:endParaRPr sz="2200">
              <a:latin typeface="Verdana"/>
              <a:ea typeface="Verdana"/>
              <a:cs typeface="Verdana"/>
              <a:sym typeface="Verdana"/>
            </a:endParaRPr>
          </a:p>
        </p:txBody>
      </p:sp>
      <p:sp>
        <p:nvSpPr>
          <p:cNvPr id="513" name="Shape 513"/>
          <p:cNvSpPr txBox="1"/>
          <p:nvPr/>
        </p:nvSpPr>
        <p:spPr>
          <a:xfrm>
            <a:off x="228600" y="914400"/>
            <a:ext cx="8686800" cy="5014912"/>
          </a:xfrm>
          <a:prstGeom prst="rect">
            <a:avLst/>
          </a:prstGeom>
          <a:noFill/>
          <a:ln>
            <a:noFill/>
          </a:ln>
        </p:spPr>
        <p:txBody>
          <a:bodyPr spcFirstLastPara="1" wrap="square" lIns="90000" tIns="45000" rIns="90000" bIns="45000" anchor="t" anchorCtr="0">
            <a:noAutofit/>
          </a:bodyPr>
          <a:lstStyle/>
          <a:p>
            <a:pPr marL="223837" lvl="0" indent="-223837" rtl="0">
              <a:spcBef>
                <a:spcPts val="0"/>
              </a:spcBef>
              <a:spcAft>
                <a:spcPts val="0"/>
              </a:spcAft>
              <a:buClr>
                <a:schemeClr val="dk1"/>
              </a:buClr>
              <a:buSzPts val="2000"/>
              <a:buChar char="•"/>
            </a:pPr>
            <a:r>
              <a:rPr lang="en-US" sz="2000" b="1" dirty="0">
                <a:solidFill>
                  <a:schemeClr val="dk1"/>
                </a:solidFill>
                <a:latin typeface="Verdana"/>
                <a:ea typeface="Verdana"/>
                <a:cs typeface="Verdana"/>
                <a:sym typeface="Verdana"/>
              </a:rPr>
              <a:t>Observations</a:t>
            </a:r>
            <a:r>
              <a:rPr lang="en-US" sz="2000" dirty="0">
                <a:solidFill>
                  <a:schemeClr val="dk1"/>
                </a:solidFill>
                <a:latin typeface="Verdana"/>
                <a:ea typeface="Verdana"/>
                <a:cs typeface="Verdana"/>
                <a:sym typeface="Verdana"/>
              </a:rPr>
              <a:t> of L-A processes and the need for assessment/improvement continues to be a point of emphasis of the </a:t>
            </a:r>
            <a:r>
              <a:rPr lang="en-US" sz="2000" dirty="0" err="1">
                <a:solidFill>
                  <a:schemeClr val="dk1"/>
                </a:solidFill>
                <a:latin typeface="Verdana"/>
                <a:ea typeface="Verdana"/>
                <a:cs typeface="Verdana"/>
                <a:sym typeface="Verdana"/>
              </a:rPr>
              <a:t>LoCo</a:t>
            </a:r>
            <a:r>
              <a:rPr lang="en-US" sz="2000" dirty="0">
                <a:solidFill>
                  <a:schemeClr val="dk1"/>
                </a:solidFill>
                <a:latin typeface="Verdana"/>
                <a:ea typeface="Verdana"/>
                <a:cs typeface="Verdana"/>
                <a:sym typeface="Verdana"/>
              </a:rPr>
              <a:t> WG</a:t>
            </a:r>
            <a:endParaRPr dirty="0">
              <a:solidFill>
                <a:schemeClr val="dk1"/>
              </a:solidFill>
            </a:endParaRPr>
          </a:p>
          <a:p>
            <a:pPr marL="966787" lvl="1" indent="-223837" rtl="0">
              <a:spcBef>
                <a:spcPts val="0"/>
              </a:spcBef>
              <a:spcAft>
                <a:spcPts val="0"/>
              </a:spcAft>
              <a:buClr>
                <a:schemeClr val="dk1"/>
              </a:buClr>
              <a:buSzPts val="1600"/>
              <a:buChar char="•"/>
            </a:pPr>
            <a:r>
              <a:rPr lang="en-US" sz="1600" dirty="0">
                <a:solidFill>
                  <a:schemeClr val="dk1"/>
                </a:solidFill>
                <a:latin typeface="Verdana"/>
                <a:ea typeface="Verdana"/>
                <a:cs typeface="Verdana"/>
                <a:sym typeface="Verdana"/>
              </a:rPr>
              <a:t>Focused on: PBL, soil moisture, and fluxes. </a:t>
            </a:r>
            <a:endParaRPr dirty="0">
              <a:solidFill>
                <a:schemeClr val="dk1"/>
              </a:solidFill>
            </a:endParaRPr>
          </a:p>
          <a:p>
            <a:pPr marL="966787" lvl="1" indent="-223837" rtl="0">
              <a:spcBef>
                <a:spcPts val="0"/>
              </a:spcBef>
              <a:spcAft>
                <a:spcPts val="0"/>
              </a:spcAft>
              <a:buClr>
                <a:schemeClr val="dk1"/>
              </a:buClr>
              <a:buSzPts val="1600"/>
              <a:buChar char="•"/>
            </a:pPr>
            <a:r>
              <a:rPr lang="en-US" sz="1600" dirty="0">
                <a:solidFill>
                  <a:schemeClr val="dk1"/>
                </a:solidFill>
                <a:latin typeface="Verdana"/>
                <a:ea typeface="Verdana"/>
                <a:cs typeface="Verdana"/>
                <a:sym typeface="Verdana"/>
              </a:rPr>
              <a:t>Field campaigns </a:t>
            </a:r>
            <a:endParaRPr dirty="0">
              <a:solidFill>
                <a:schemeClr val="dk1"/>
              </a:solidFill>
            </a:endParaRPr>
          </a:p>
          <a:p>
            <a:pPr marL="1366837" lvl="2" indent="-223837" rtl="0">
              <a:spcBef>
                <a:spcPts val="0"/>
              </a:spcBef>
              <a:spcAft>
                <a:spcPts val="0"/>
              </a:spcAft>
              <a:buClr>
                <a:schemeClr val="dk1"/>
              </a:buClr>
              <a:buSzPts val="1600"/>
              <a:buChar char="•"/>
            </a:pPr>
            <a:r>
              <a:rPr lang="en-US" sz="1600" dirty="0">
                <a:solidFill>
                  <a:schemeClr val="dk1"/>
                </a:solidFill>
                <a:latin typeface="Verdana"/>
                <a:ea typeface="Verdana"/>
                <a:cs typeface="Verdana"/>
                <a:sym typeface="Verdana"/>
              </a:rPr>
              <a:t>Enhanced Sounding for Local Coupling Studies (ESLCS) @ SGP (Craig, Joe, Pierre) in Summer 2015</a:t>
            </a:r>
            <a:endParaRPr sz="1600" dirty="0">
              <a:solidFill>
                <a:schemeClr val="dk1"/>
              </a:solidFill>
              <a:latin typeface="Verdana"/>
              <a:ea typeface="Verdana"/>
              <a:cs typeface="Verdana"/>
              <a:sym typeface="Verdana"/>
            </a:endParaRPr>
          </a:p>
          <a:p>
            <a:pPr marL="1366837" lvl="2" indent="-223837" rtl="0">
              <a:spcBef>
                <a:spcPts val="0"/>
              </a:spcBef>
              <a:spcAft>
                <a:spcPts val="0"/>
              </a:spcAft>
              <a:buClr>
                <a:schemeClr val="dk1"/>
              </a:buClr>
              <a:buSzPts val="1600"/>
              <a:buChar char="•"/>
            </a:pPr>
            <a:r>
              <a:rPr lang="en-US" sz="1600" dirty="0">
                <a:solidFill>
                  <a:schemeClr val="dk1"/>
                </a:solidFill>
                <a:latin typeface="Verdana"/>
                <a:ea typeface="Verdana"/>
                <a:cs typeface="Verdana"/>
                <a:sym typeface="Verdana"/>
              </a:rPr>
              <a:t>Improved soil moisture and co-located L-A measurements from DOE-ARM (Joe, Pierre)</a:t>
            </a:r>
            <a:endParaRPr dirty="0">
              <a:solidFill>
                <a:schemeClr val="dk1"/>
              </a:solidFill>
            </a:endParaRPr>
          </a:p>
          <a:p>
            <a:pPr marL="1366837" lvl="2" indent="-223837" rtl="0">
              <a:spcBef>
                <a:spcPts val="0"/>
              </a:spcBef>
              <a:spcAft>
                <a:spcPts val="0"/>
              </a:spcAft>
              <a:buClr>
                <a:schemeClr val="dk1"/>
              </a:buClr>
              <a:buSzPts val="1600"/>
              <a:buChar char="•"/>
            </a:pPr>
            <a:r>
              <a:rPr lang="en-US" sz="1600" dirty="0">
                <a:solidFill>
                  <a:schemeClr val="dk1"/>
                </a:solidFill>
                <a:latin typeface="Verdana"/>
                <a:ea typeface="Verdana"/>
                <a:cs typeface="Verdana"/>
                <a:sym typeface="Verdana"/>
              </a:rPr>
              <a:t>NY State </a:t>
            </a:r>
            <a:r>
              <a:rPr lang="en-US" sz="1600" dirty="0" err="1">
                <a:solidFill>
                  <a:schemeClr val="dk1"/>
                </a:solidFill>
                <a:latin typeface="Verdana"/>
                <a:ea typeface="Verdana"/>
                <a:cs typeface="Verdana"/>
                <a:sym typeface="Verdana"/>
              </a:rPr>
              <a:t>Mesonet</a:t>
            </a:r>
            <a:r>
              <a:rPr lang="en-US" sz="1600" dirty="0">
                <a:solidFill>
                  <a:schemeClr val="dk1"/>
                </a:solidFill>
                <a:latin typeface="Verdana"/>
                <a:ea typeface="Verdana"/>
                <a:cs typeface="Verdana"/>
                <a:sym typeface="Verdana"/>
              </a:rPr>
              <a:t> (Craig)</a:t>
            </a:r>
            <a:endParaRPr sz="1600" dirty="0">
              <a:solidFill>
                <a:schemeClr val="dk1"/>
              </a:solidFill>
              <a:latin typeface="Verdana"/>
              <a:ea typeface="Verdana"/>
              <a:cs typeface="Verdana"/>
              <a:sym typeface="Verdana"/>
            </a:endParaRPr>
          </a:p>
          <a:p>
            <a:pPr marL="1366837" lvl="2" indent="-223837" rtl="0">
              <a:spcBef>
                <a:spcPts val="0"/>
              </a:spcBef>
              <a:spcAft>
                <a:spcPts val="0"/>
              </a:spcAft>
              <a:buClr>
                <a:schemeClr val="dk1"/>
              </a:buClr>
              <a:buSzPts val="1600"/>
              <a:buChar char="•"/>
            </a:pPr>
            <a:r>
              <a:rPr lang="en-US" sz="1600" b="1" dirty="0">
                <a:solidFill>
                  <a:schemeClr val="dk1"/>
                </a:solidFill>
                <a:latin typeface="Verdana"/>
                <a:ea typeface="Verdana"/>
                <a:cs typeface="Verdana"/>
                <a:sym typeface="Verdana"/>
              </a:rPr>
              <a:t>Land-Atmosphere Feedback Experiment (</a:t>
            </a:r>
            <a:r>
              <a:rPr lang="en-US" sz="1600" b="1" dirty="0" smtClean="0">
                <a:solidFill>
                  <a:schemeClr val="dk1"/>
                </a:solidFill>
                <a:latin typeface="Verdana"/>
                <a:ea typeface="Verdana"/>
                <a:cs typeface="Verdana"/>
                <a:sym typeface="Verdana"/>
              </a:rPr>
              <a:t>LAFE:  Volker </a:t>
            </a:r>
            <a:r>
              <a:rPr lang="en-US" sz="1600" b="1" dirty="0" err="1">
                <a:solidFill>
                  <a:schemeClr val="dk1"/>
                </a:solidFill>
                <a:latin typeface="Verdana"/>
                <a:ea typeface="Verdana"/>
                <a:cs typeface="Verdana"/>
                <a:sym typeface="Verdana"/>
              </a:rPr>
              <a:t>Wulfmeyer</a:t>
            </a:r>
            <a:r>
              <a:rPr lang="en-US" sz="1600" b="1" dirty="0">
                <a:solidFill>
                  <a:schemeClr val="dk1"/>
                </a:solidFill>
                <a:latin typeface="Verdana"/>
                <a:ea typeface="Verdana"/>
                <a:cs typeface="Verdana"/>
                <a:sym typeface="Verdana"/>
              </a:rPr>
              <a:t>, NASA, NOAA) @ SGP in Summer 2017.  </a:t>
            </a:r>
            <a:endParaRPr sz="1600" b="1" dirty="0">
              <a:solidFill>
                <a:schemeClr val="dk1"/>
              </a:solidFill>
              <a:latin typeface="Verdana"/>
              <a:ea typeface="Verdana"/>
              <a:cs typeface="Verdana"/>
              <a:sym typeface="Verdana"/>
            </a:endParaRPr>
          </a:p>
          <a:p>
            <a:pPr marL="1366837" lvl="2" indent="-223837" rtl="0">
              <a:spcBef>
                <a:spcPts val="0"/>
              </a:spcBef>
              <a:spcAft>
                <a:spcPts val="0"/>
              </a:spcAft>
              <a:buClr>
                <a:schemeClr val="dk1"/>
              </a:buClr>
              <a:buSzPts val="1600"/>
              <a:buChar char="•"/>
            </a:pPr>
            <a:r>
              <a:rPr lang="en-US" sz="1600" b="1" dirty="0">
                <a:solidFill>
                  <a:schemeClr val="dk1"/>
                </a:solidFill>
                <a:latin typeface="Verdana"/>
                <a:ea typeface="Verdana"/>
                <a:cs typeface="Verdana"/>
                <a:sym typeface="Verdana"/>
              </a:rPr>
              <a:t>The North American Monsoon GPS </a:t>
            </a:r>
            <a:r>
              <a:rPr lang="en-US" sz="1600" b="1" dirty="0" err="1">
                <a:solidFill>
                  <a:schemeClr val="dk1"/>
                </a:solidFill>
                <a:latin typeface="Verdana"/>
                <a:ea typeface="Verdana"/>
                <a:cs typeface="Verdana"/>
                <a:sym typeface="Verdana"/>
              </a:rPr>
              <a:t>Hydrometerological</a:t>
            </a:r>
            <a:r>
              <a:rPr lang="en-US" sz="1600" b="1" dirty="0">
                <a:solidFill>
                  <a:schemeClr val="dk1"/>
                </a:solidFill>
                <a:latin typeface="Verdana"/>
                <a:ea typeface="Verdana"/>
                <a:cs typeface="Verdana"/>
                <a:sym typeface="Verdana"/>
              </a:rPr>
              <a:t> Network @ SW US and Mexico, 20 June - 30 September 2017 (B. </a:t>
            </a:r>
            <a:r>
              <a:rPr lang="en-US" sz="1600" b="1" dirty="0" err="1">
                <a:solidFill>
                  <a:schemeClr val="dk1"/>
                </a:solidFill>
                <a:latin typeface="Verdana"/>
                <a:ea typeface="Verdana"/>
                <a:cs typeface="Verdana"/>
                <a:sym typeface="Verdana"/>
              </a:rPr>
              <a:t>Lintner</a:t>
            </a:r>
            <a:r>
              <a:rPr lang="en-US" sz="1600" b="1" dirty="0">
                <a:solidFill>
                  <a:schemeClr val="dk1"/>
                </a:solidFill>
                <a:latin typeface="Verdana"/>
                <a:ea typeface="Verdana"/>
                <a:cs typeface="Verdana"/>
                <a:sym typeface="Verdana"/>
              </a:rPr>
              <a:t>)</a:t>
            </a:r>
            <a:endParaRPr sz="1600" b="1" dirty="0">
              <a:solidFill>
                <a:schemeClr val="dk1"/>
              </a:solidFill>
              <a:latin typeface="Verdana"/>
              <a:ea typeface="Verdana"/>
              <a:cs typeface="Verdana"/>
              <a:sym typeface="Verdana"/>
            </a:endParaRPr>
          </a:p>
          <a:p>
            <a:pPr marL="966787" lvl="1" indent="-223837" rtl="0">
              <a:spcBef>
                <a:spcPts val="0"/>
              </a:spcBef>
              <a:spcAft>
                <a:spcPts val="0"/>
              </a:spcAft>
              <a:buClr>
                <a:schemeClr val="dk1"/>
              </a:buClr>
              <a:buSzPts val="1600"/>
              <a:buChar char="•"/>
            </a:pPr>
            <a:r>
              <a:rPr lang="en-US" sz="1600" dirty="0">
                <a:solidFill>
                  <a:schemeClr val="dk1"/>
                </a:solidFill>
                <a:latin typeface="Verdana"/>
                <a:ea typeface="Verdana"/>
                <a:cs typeface="Verdana"/>
                <a:sym typeface="Verdana"/>
              </a:rPr>
              <a:t>In addition, </a:t>
            </a:r>
            <a:r>
              <a:rPr lang="en-US" sz="1600" b="1" dirty="0">
                <a:solidFill>
                  <a:schemeClr val="dk1"/>
                </a:solidFill>
                <a:latin typeface="Verdana"/>
                <a:ea typeface="Verdana"/>
                <a:cs typeface="Verdana"/>
                <a:sym typeface="Verdana"/>
              </a:rPr>
              <a:t>Joe has received funding for Y2 </a:t>
            </a:r>
            <a:r>
              <a:rPr lang="en-US" sz="1600" dirty="0">
                <a:solidFill>
                  <a:schemeClr val="dk1"/>
                </a:solidFill>
                <a:latin typeface="Verdana"/>
                <a:ea typeface="Verdana"/>
                <a:cs typeface="Verdana"/>
                <a:sym typeface="Verdana"/>
              </a:rPr>
              <a:t>for his Science Task Group at GSFC focused on PBL retrieval from space.  </a:t>
            </a:r>
            <a:endParaRPr dirty="0">
              <a:solidFill>
                <a:schemeClr val="dk1"/>
              </a:solidFill>
            </a:endParaRPr>
          </a:p>
          <a:p>
            <a:pPr marL="0" marR="0" lvl="0" indent="0" algn="l" rtl="0">
              <a:lnSpc>
                <a:spcPct val="100000"/>
              </a:lnSpc>
              <a:spcBef>
                <a:spcPts val="0"/>
              </a:spcBef>
              <a:spcAft>
                <a:spcPts val="0"/>
              </a:spcAft>
              <a:buNone/>
            </a:pPr>
            <a:endParaRPr sz="2000" dirty="0">
              <a:latin typeface="Verdana"/>
              <a:ea typeface="Verdana"/>
              <a:cs typeface="Verdana"/>
              <a:sym typeface="Verdana"/>
            </a:endParaRPr>
          </a:p>
        </p:txBody>
      </p:sp>
      <p:sp>
        <p:nvSpPr>
          <p:cNvPr id="514" name="Shape 514"/>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50</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50</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sp>
        <p:nvSpPr>
          <p:cNvPr id="519" name="Shape 519"/>
          <p:cNvSpPr txBox="1"/>
          <p:nvPr/>
        </p:nvSpPr>
        <p:spPr>
          <a:xfrm>
            <a:off x="228600" y="914400"/>
            <a:ext cx="8686800" cy="4800600"/>
          </a:xfrm>
          <a:prstGeom prst="rect">
            <a:avLst/>
          </a:prstGeom>
          <a:noFill/>
          <a:ln>
            <a:noFill/>
          </a:ln>
        </p:spPr>
        <p:txBody>
          <a:bodyPr spcFirstLastPara="1" wrap="square" lIns="90000" tIns="45000" rIns="90000" bIns="45000" anchor="t" anchorCtr="0">
            <a:noAutofit/>
          </a:bodyPr>
          <a:lstStyle/>
          <a:p>
            <a:pPr marL="0" lvl="0" indent="0" rtl="0">
              <a:spcBef>
                <a:spcPts val="0"/>
              </a:spcBef>
              <a:spcAft>
                <a:spcPts val="0"/>
              </a:spcAft>
              <a:buClr>
                <a:schemeClr val="dk1"/>
              </a:buClr>
              <a:buFont typeface="Arial"/>
              <a:buNone/>
            </a:pPr>
            <a:r>
              <a:rPr lang="en-US" sz="1800" b="1" u="sng">
                <a:solidFill>
                  <a:schemeClr val="dk1"/>
                </a:solidFill>
              </a:rPr>
              <a:t>A three-pronged approach continues to be in place for LoCo development :</a:t>
            </a:r>
            <a:endParaRPr sz="1800">
              <a:solidFill>
                <a:schemeClr val="dk1"/>
              </a:solidFill>
            </a:endParaRPr>
          </a:p>
          <a:p>
            <a:pPr marL="742950" lvl="1" indent="-285750" rtl="0">
              <a:spcBef>
                <a:spcPts val="0"/>
              </a:spcBef>
              <a:spcAft>
                <a:spcPts val="0"/>
              </a:spcAft>
              <a:buClr>
                <a:schemeClr val="dk1"/>
              </a:buClr>
              <a:buFont typeface="Arial"/>
              <a:buNone/>
            </a:pPr>
            <a:r>
              <a:rPr lang="en-US" sz="1800">
                <a:solidFill>
                  <a:schemeClr val="dk1"/>
                </a:solidFill>
              </a:rPr>
              <a:t>a) </a:t>
            </a:r>
            <a:r>
              <a:rPr lang="en-US" sz="1800" b="1">
                <a:solidFill>
                  <a:schemeClr val="dk1"/>
                </a:solidFill>
              </a:rPr>
              <a:t>Continue to follow and broaden the science of LoCo &amp; WG membership</a:t>
            </a:r>
            <a:endParaRPr>
              <a:solidFill>
                <a:schemeClr val="dk1"/>
              </a:solidFill>
            </a:endParaRPr>
          </a:p>
          <a:p>
            <a:pPr marL="1143000" lvl="2" indent="-228600" rtl="0">
              <a:spcBef>
                <a:spcPts val="0"/>
              </a:spcBef>
              <a:spcAft>
                <a:spcPts val="0"/>
              </a:spcAft>
              <a:buClr>
                <a:schemeClr val="dk1"/>
              </a:buClr>
              <a:buFont typeface="Arial"/>
              <a:buNone/>
            </a:pPr>
            <a:r>
              <a:rPr lang="en-US" sz="1800">
                <a:solidFill>
                  <a:schemeClr val="dk1"/>
                </a:solidFill>
              </a:rPr>
              <a:t>Suggestions:  snow, geology, carbon, LULCC, momentum, radiation, fluorescence, monsoon – each are evolving naturally via independent research</a:t>
            </a:r>
            <a:endParaRPr>
              <a:solidFill>
                <a:schemeClr val="dk1"/>
              </a:solidFill>
            </a:endParaRPr>
          </a:p>
          <a:p>
            <a:pPr marL="1143000" lvl="2" indent="-228600" rtl="0">
              <a:spcBef>
                <a:spcPts val="0"/>
              </a:spcBef>
              <a:spcAft>
                <a:spcPts val="0"/>
              </a:spcAft>
              <a:buClr>
                <a:schemeClr val="dk1"/>
              </a:buClr>
              <a:buFont typeface="Arial"/>
              <a:buNone/>
            </a:pPr>
            <a:r>
              <a:rPr lang="en-US" sz="1800">
                <a:solidFill>
                  <a:schemeClr val="dk1"/>
                </a:solidFill>
              </a:rPr>
              <a:t>Observations:  Pushing for new/better measurements of soil moisture (e.g. exploiting SMAP), fluxes, and PBL.  </a:t>
            </a:r>
            <a:r>
              <a:rPr lang="en-US" sz="1800" b="1">
                <a:solidFill>
                  <a:schemeClr val="dk1"/>
                </a:solidFill>
              </a:rPr>
              <a:t>Newly funded NSF project called ‘GRAINEX’ will provide excellent L-A observations over Nebraska focused on irrigation impacts on L-A coupling.</a:t>
            </a:r>
            <a:endParaRPr>
              <a:solidFill>
                <a:schemeClr val="dk1"/>
              </a:solidFill>
            </a:endParaRPr>
          </a:p>
          <a:p>
            <a:pPr marL="742950" lvl="1" indent="-285750" rtl="0">
              <a:spcBef>
                <a:spcPts val="0"/>
              </a:spcBef>
              <a:spcAft>
                <a:spcPts val="0"/>
              </a:spcAft>
              <a:buClr>
                <a:schemeClr val="dk1"/>
              </a:buClr>
              <a:buFont typeface="Arial"/>
              <a:buNone/>
            </a:pPr>
            <a:endParaRPr sz="1800">
              <a:solidFill>
                <a:schemeClr val="dk1"/>
              </a:solidFill>
            </a:endParaRPr>
          </a:p>
          <a:p>
            <a:pPr marL="742950" lvl="1" indent="-285750" rtl="0">
              <a:spcBef>
                <a:spcPts val="0"/>
              </a:spcBef>
              <a:spcAft>
                <a:spcPts val="0"/>
              </a:spcAft>
              <a:buClr>
                <a:schemeClr val="dk1"/>
              </a:buClr>
              <a:buFont typeface="Arial"/>
              <a:buNone/>
            </a:pPr>
            <a:r>
              <a:rPr lang="en-US" sz="1800">
                <a:solidFill>
                  <a:schemeClr val="dk1"/>
                </a:solidFill>
              </a:rPr>
              <a:t>b)  </a:t>
            </a:r>
            <a:r>
              <a:rPr lang="en-US" sz="1800" b="1">
                <a:solidFill>
                  <a:schemeClr val="dk1"/>
                </a:solidFill>
              </a:rPr>
              <a:t>Synthesize what we have now in terms of metrics and message</a:t>
            </a:r>
            <a:endParaRPr>
              <a:solidFill>
                <a:schemeClr val="dk1"/>
              </a:solidFill>
            </a:endParaRPr>
          </a:p>
          <a:p>
            <a:pPr marL="1600200" lvl="3" indent="-228600" rtl="0">
              <a:spcBef>
                <a:spcPts val="0"/>
              </a:spcBef>
              <a:spcAft>
                <a:spcPts val="0"/>
              </a:spcAft>
              <a:buClr>
                <a:schemeClr val="dk1"/>
              </a:buClr>
              <a:buFont typeface="Arial"/>
              <a:buNone/>
            </a:pPr>
            <a:r>
              <a:rPr lang="en-US" sz="1800">
                <a:solidFill>
                  <a:schemeClr val="dk1"/>
                </a:solidFill>
              </a:rPr>
              <a:t>BAMS article designed to provide a foundation for LoCo</a:t>
            </a:r>
            <a:endParaRPr sz="1800">
              <a:solidFill>
                <a:schemeClr val="dk1"/>
              </a:solidFill>
            </a:endParaRPr>
          </a:p>
          <a:p>
            <a:pPr marL="1600200" lvl="3" indent="-228600" rtl="0">
              <a:spcBef>
                <a:spcPts val="0"/>
              </a:spcBef>
              <a:spcAft>
                <a:spcPts val="0"/>
              </a:spcAft>
              <a:buClr>
                <a:schemeClr val="dk1"/>
              </a:buClr>
              <a:buFont typeface="Arial"/>
              <a:buNone/>
            </a:pPr>
            <a:r>
              <a:rPr lang="en-US" sz="1800">
                <a:solidFill>
                  <a:schemeClr val="dk1"/>
                </a:solidFill>
              </a:rPr>
              <a:t>Cheat sheets, CoMeT resources</a:t>
            </a:r>
            <a:endParaRPr>
              <a:solidFill>
                <a:schemeClr val="dk1"/>
              </a:solidFill>
            </a:endParaRPr>
          </a:p>
          <a:p>
            <a:pPr marL="742950" lvl="1" indent="-285750" rtl="0">
              <a:spcBef>
                <a:spcPts val="0"/>
              </a:spcBef>
              <a:spcAft>
                <a:spcPts val="0"/>
              </a:spcAft>
              <a:buClr>
                <a:schemeClr val="dk1"/>
              </a:buClr>
              <a:buFont typeface="Arial"/>
              <a:buNone/>
            </a:pPr>
            <a:r>
              <a:rPr lang="en-US" sz="1800">
                <a:solidFill>
                  <a:schemeClr val="dk1"/>
                </a:solidFill>
              </a:rPr>
              <a:t> </a:t>
            </a:r>
            <a:endParaRPr>
              <a:solidFill>
                <a:schemeClr val="dk1"/>
              </a:solidFill>
            </a:endParaRPr>
          </a:p>
          <a:p>
            <a:pPr marL="742950" lvl="1" indent="-285750" rtl="0">
              <a:spcBef>
                <a:spcPts val="0"/>
              </a:spcBef>
              <a:spcAft>
                <a:spcPts val="0"/>
              </a:spcAft>
              <a:buClr>
                <a:schemeClr val="dk1"/>
              </a:buClr>
              <a:buFont typeface="Arial"/>
              <a:buNone/>
            </a:pPr>
            <a:r>
              <a:rPr lang="en-US" sz="1800">
                <a:solidFill>
                  <a:schemeClr val="dk1"/>
                </a:solidFill>
              </a:rPr>
              <a:t>c) </a:t>
            </a:r>
            <a:r>
              <a:rPr lang="en-US" sz="1800" b="1">
                <a:solidFill>
                  <a:schemeClr val="dk1"/>
                </a:solidFill>
              </a:rPr>
              <a:t>Engage and entrain the operational/model development community</a:t>
            </a:r>
            <a:endParaRPr>
              <a:solidFill>
                <a:schemeClr val="dk1"/>
              </a:solidFill>
            </a:endParaRPr>
          </a:p>
          <a:p>
            <a:pPr marL="1143000" lvl="2" indent="-228600" rtl="0">
              <a:spcBef>
                <a:spcPts val="0"/>
              </a:spcBef>
              <a:spcAft>
                <a:spcPts val="0"/>
              </a:spcAft>
              <a:buClr>
                <a:schemeClr val="dk1"/>
              </a:buClr>
              <a:buFont typeface="Arial"/>
              <a:buNone/>
            </a:pPr>
            <a:r>
              <a:rPr lang="en-US" sz="1800">
                <a:solidFill>
                  <a:schemeClr val="dk1"/>
                </a:solidFill>
              </a:rPr>
              <a:t>CMIP6 variable request – didn’t go well.  Too late, contacts too busy.  Need to be more proactive for next round and new/other MIPs.</a:t>
            </a:r>
            <a:endParaRPr>
              <a:solidFill>
                <a:schemeClr val="dk1"/>
              </a:solidFill>
            </a:endParaRPr>
          </a:p>
          <a:p>
            <a:pPr marL="1143000" lvl="2" indent="-228600" rtl="0">
              <a:spcBef>
                <a:spcPts val="0"/>
              </a:spcBef>
              <a:spcAft>
                <a:spcPts val="0"/>
              </a:spcAft>
              <a:buClr>
                <a:schemeClr val="dk1"/>
              </a:buClr>
              <a:buFont typeface="Arial"/>
              <a:buNone/>
            </a:pPr>
            <a:r>
              <a:rPr lang="en-US" sz="1800">
                <a:solidFill>
                  <a:schemeClr val="dk1"/>
                </a:solidFill>
              </a:rPr>
              <a:t>Mike’s idea for distributed coupled testbeds (inc. PBL)</a:t>
            </a:r>
            <a:endParaRPr sz="1800">
              <a:solidFill>
                <a:schemeClr val="dk1"/>
              </a:solidFill>
            </a:endParaRPr>
          </a:p>
          <a:p>
            <a:pPr marL="1143000" marR="0" lvl="2" indent="-228600" algn="l" rtl="0">
              <a:lnSpc>
                <a:spcPct val="100000"/>
              </a:lnSpc>
              <a:spcBef>
                <a:spcPts val="0"/>
              </a:spcBef>
              <a:spcAft>
                <a:spcPts val="0"/>
              </a:spcAft>
              <a:buClr>
                <a:srgbClr val="000000"/>
              </a:buClr>
              <a:buSzPts val="1800"/>
              <a:buFont typeface="Verdana"/>
              <a:buNone/>
            </a:pPr>
            <a:endParaRPr sz="1800" b="1" u="sng">
              <a:latin typeface="Verdana"/>
              <a:ea typeface="Verdana"/>
              <a:cs typeface="Verdana"/>
              <a:sym typeface="Verdana"/>
            </a:endParaRPr>
          </a:p>
        </p:txBody>
      </p:sp>
      <p:sp>
        <p:nvSpPr>
          <p:cNvPr id="520" name="Shape 520"/>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marL="0" lvl="0" indent="0" algn="ctr" rtl="0">
              <a:spcBef>
                <a:spcPts val="0"/>
              </a:spcBef>
              <a:spcAft>
                <a:spcPts val="0"/>
              </a:spcAft>
              <a:buClr>
                <a:schemeClr val="dk1"/>
              </a:buClr>
              <a:buSzPts val="2400"/>
              <a:buFont typeface="Verdana"/>
              <a:buNone/>
            </a:pPr>
            <a:r>
              <a:rPr lang="en-US" sz="2200" b="1" i="1">
                <a:solidFill>
                  <a:schemeClr val="dk1"/>
                </a:solidFill>
                <a:latin typeface="Verdana"/>
                <a:ea typeface="Verdana"/>
                <a:cs typeface="Verdana"/>
                <a:sym typeface="Verdana"/>
              </a:rPr>
              <a:t>LoCo future work  </a:t>
            </a:r>
            <a:r>
              <a:rPr lang="en-US" sz="2200" b="1">
                <a:solidFill>
                  <a:schemeClr val="dk1"/>
                </a:solidFill>
                <a:latin typeface="Verdana"/>
                <a:ea typeface="Verdana"/>
                <a:cs typeface="Verdana"/>
                <a:sym typeface="Verdana"/>
              </a:rPr>
              <a:t>[Update]</a:t>
            </a:r>
            <a:endParaRPr/>
          </a:p>
        </p:txBody>
      </p:sp>
      <p:sp>
        <p:nvSpPr>
          <p:cNvPr id="521" name="Shape 521"/>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51</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51</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2" name="Shape 542"/>
          <p:cNvSpPr txBox="1"/>
          <p:nvPr/>
        </p:nvSpPr>
        <p:spPr>
          <a:xfrm>
            <a:off x="228600" y="0"/>
            <a:ext cx="8686800" cy="737100"/>
          </a:xfrm>
          <a:prstGeom prst="rect">
            <a:avLst/>
          </a:prstGeom>
          <a:noFill/>
          <a:ln>
            <a:noFill/>
          </a:ln>
        </p:spPr>
        <p:txBody>
          <a:bodyPr spcFirstLastPara="1" wrap="square" lIns="90000" tIns="45000" rIns="90000" bIns="45000" anchor="t" anchorCtr="0">
            <a:noAutofit/>
          </a:bodyPr>
          <a:lstStyle/>
          <a:p>
            <a:pPr marL="0" marR="0" lvl="0" indent="0" algn="ctr" rtl="0">
              <a:spcBef>
                <a:spcPts val="0"/>
              </a:spcBef>
              <a:spcAft>
                <a:spcPts val="0"/>
              </a:spcAft>
              <a:buClr>
                <a:srgbClr val="0000FF"/>
              </a:buClr>
              <a:buSzPts val="2200"/>
              <a:buFont typeface="Verdana"/>
              <a:buNone/>
            </a:pPr>
            <a:r>
              <a:rPr lang="en-US" sz="2200" b="1" i="1" u="none" strike="noStrike" cap="none">
                <a:solidFill>
                  <a:srgbClr val="0000FF"/>
                </a:solidFill>
                <a:latin typeface="Verdana"/>
                <a:ea typeface="Verdana"/>
                <a:cs typeface="Verdana"/>
                <a:sym typeface="Verdana"/>
              </a:rPr>
              <a:t>Diurnal land/atmosphere coupling experiment (DICE)</a:t>
            </a:r>
            <a:endParaRPr/>
          </a:p>
          <a:p>
            <a:pPr marL="0" marR="0" lvl="0" indent="0" algn="ctr" rtl="0">
              <a:spcBef>
                <a:spcPts val="0"/>
              </a:spcBef>
              <a:spcAft>
                <a:spcPts val="0"/>
              </a:spcAft>
              <a:buNone/>
            </a:pPr>
            <a:r>
              <a:rPr lang="en-US" sz="2000" b="1">
                <a:latin typeface="Verdana"/>
                <a:ea typeface="Verdana"/>
                <a:cs typeface="Verdana"/>
                <a:sym typeface="Verdana"/>
              </a:rPr>
              <a:t>[What is it?]</a:t>
            </a:r>
            <a:endParaRPr sz="2000" b="1" u="none" strike="noStrike" cap="none">
              <a:latin typeface="Verdana"/>
              <a:ea typeface="Verdana"/>
              <a:cs typeface="Verdana"/>
              <a:sym typeface="Verdana"/>
            </a:endParaRPr>
          </a:p>
        </p:txBody>
      </p:sp>
      <p:sp>
        <p:nvSpPr>
          <p:cNvPr id="543" name="Shape 543"/>
          <p:cNvSpPr txBox="1"/>
          <p:nvPr/>
        </p:nvSpPr>
        <p:spPr>
          <a:xfrm>
            <a:off x="8534400" y="6477000"/>
            <a:ext cx="609600" cy="381000"/>
          </a:xfrm>
          <a:prstGeom prst="rect">
            <a:avLst/>
          </a:prstGeom>
          <a:noFill/>
          <a:ln>
            <a:noFill/>
          </a:ln>
        </p:spPr>
        <p:txBody>
          <a:bodyPr spcFirstLastPara="1" wrap="square" lIns="90000" tIns="46800" rIns="90000" bIns="46800" anchor="ctr" anchorCtr="0">
            <a:noAutofit/>
          </a:bodyPr>
          <a:lstStyle/>
          <a:p>
            <a:pPr marL="0" marR="0" lvl="0" indent="0" algn="r" rtl="0">
              <a:spcBef>
                <a:spcPts val="0"/>
              </a:spcBef>
              <a:spcAft>
                <a:spcPts val="0"/>
              </a:spcAft>
              <a:buClr>
                <a:srgbClr val="000000"/>
              </a:buClr>
              <a:buSzPts val="1200"/>
              <a:buFont typeface="Verdana"/>
              <a:buNone/>
            </a:pPr>
            <a:fld id="{00000000-1234-1234-1234-123412341234}" type="slidenum">
              <a:rPr lang="en-US" sz="1200" b="1" i="0" u="none" strike="noStrike" cap="none">
                <a:solidFill>
                  <a:srgbClr val="000000"/>
                </a:solidFill>
                <a:latin typeface="Verdana"/>
                <a:ea typeface="Verdana"/>
                <a:cs typeface="Verdana"/>
                <a:sym typeface="Verdana"/>
              </a:rPr>
              <a:t>52</a:t>
            </a:fld>
            <a:endParaRPr sz="1200" b="1" i="0" u="none" strike="noStrike" cap="none">
              <a:solidFill>
                <a:srgbClr val="000000"/>
              </a:solidFill>
              <a:latin typeface="Verdana"/>
              <a:ea typeface="Verdana"/>
              <a:cs typeface="Verdana"/>
              <a:sym typeface="Verdana"/>
            </a:endParaRPr>
          </a:p>
        </p:txBody>
      </p:sp>
      <p:sp>
        <p:nvSpPr>
          <p:cNvPr id="545" name="Shape 545"/>
          <p:cNvSpPr txBox="1"/>
          <p:nvPr/>
        </p:nvSpPr>
        <p:spPr>
          <a:xfrm>
            <a:off x="228600" y="731520"/>
            <a:ext cx="8686800" cy="1198875"/>
          </a:xfrm>
          <a:prstGeom prst="rect">
            <a:avLst/>
          </a:prstGeom>
          <a:noFill/>
          <a:ln>
            <a:noFill/>
          </a:ln>
        </p:spPr>
        <p:txBody>
          <a:bodyPr spcFirstLastPara="1" wrap="square" lIns="90000" tIns="45000" rIns="90000" bIns="45000" anchor="t" anchorCtr="0">
            <a:spAutoFit/>
          </a:bodyPr>
          <a:lstStyle/>
          <a:p>
            <a:pPr marL="166687" marR="0" lvl="0" indent="-166687" algn="l" rtl="0">
              <a:spcBef>
                <a:spcPts val="0"/>
              </a:spcBef>
              <a:spcAft>
                <a:spcPts val="0"/>
              </a:spcAft>
              <a:buClr>
                <a:srgbClr val="000000"/>
              </a:buClr>
              <a:buSzPts val="1800"/>
              <a:buFont typeface="Verdana"/>
              <a:buNone/>
            </a:pPr>
            <a:r>
              <a:rPr lang="en-US" sz="1800" i="1" u="none" strike="noStrike" cap="none" dirty="0" smtClean="0">
                <a:solidFill>
                  <a:srgbClr val="0000FF"/>
                </a:solidFill>
                <a:latin typeface="Verdana"/>
                <a:ea typeface="Verdana"/>
                <a:cs typeface="Verdana"/>
                <a:sym typeface="Verdana"/>
              </a:rPr>
              <a:t>Study </a:t>
            </a:r>
            <a:r>
              <a:rPr lang="en-US" sz="1800" i="1" u="none" strike="noStrike" cap="none" dirty="0">
                <a:solidFill>
                  <a:srgbClr val="0000FF"/>
                </a:solidFill>
                <a:latin typeface="Verdana"/>
                <a:ea typeface="Verdana"/>
                <a:cs typeface="Verdana"/>
                <a:sym typeface="Verdana"/>
              </a:rPr>
              <a:t>the interactions </a:t>
            </a:r>
            <a:r>
              <a:rPr lang="en-US" sz="1800" i="1" u="none" strike="noStrike" cap="none" dirty="0" smtClean="0">
                <a:solidFill>
                  <a:srgbClr val="0000FF"/>
                </a:solidFill>
                <a:latin typeface="Verdana"/>
                <a:ea typeface="Verdana"/>
                <a:cs typeface="Verdana"/>
                <a:sym typeface="Verdana"/>
              </a:rPr>
              <a:t>between land</a:t>
            </a:r>
            <a:r>
              <a:rPr lang="en-US" sz="1800" i="1" u="none" strike="noStrike" cap="none" dirty="0">
                <a:solidFill>
                  <a:srgbClr val="0000FF"/>
                </a:solidFill>
                <a:latin typeface="Verdana"/>
                <a:ea typeface="Verdana"/>
                <a:cs typeface="Verdana"/>
                <a:sym typeface="Verdana"/>
              </a:rPr>
              <a:t>-surface &amp; </a:t>
            </a:r>
            <a:r>
              <a:rPr lang="en-US" sz="1800" i="1" dirty="0" smtClean="0">
                <a:solidFill>
                  <a:srgbClr val="0000FF"/>
                </a:solidFill>
                <a:latin typeface="Verdana"/>
                <a:ea typeface="Verdana"/>
                <a:cs typeface="Verdana"/>
                <a:sym typeface="Verdana"/>
              </a:rPr>
              <a:t>atmos. </a:t>
            </a:r>
            <a:r>
              <a:rPr lang="en-US" sz="1800" i="1" u="none" strike="noStrike" cap="none" dirty="0" smtClean="0">
                <a:solidFill>
                  <a:srgbClr val="0000FF"/>
                </a:solidFill>
                <a:latin typeface="Verdana"/>
                <a:ea typeface="Verdana"/>
                <a:cs typeface="Verdana"/>
                <a:sym typeface="Verdana"/>
              </a:rPr>
              <a:t>boundary </a:t>
            </a:r>
            <a:r>
              <a:rPr lang="en-US" sz="1800" i="1" u="none" strike="noStrike" cap="none" dirty="0">
                <a:solidFill>
                  <a:srgbClr val="0000FF"/>
                </a:solidFill>
                <a:latin typeface="Verdana"/>
                <a:ea typeface="Verdana"/>
                <a:cs typeface="Verdana"/>
                <a:sym typeface="Verdana"/>
              </a:rPr>
              <a:t>layer</a:t>
            </a:r>
            <a:r>
              <a:rPr lang="en-US" sz="1800" i="0" u="none" strike="noStrike" cap="none" dirty="0">
                <a:solidFill>
                  <a:srgbClr val="000000"/>
                </a:solidFill>
                <a:latin typeface="Verdana"/>
                <a:ea typeface="Verdana"/>
                <a:cs typeface="Verdana"/>
                <a:sym typeface="Verdana"/>
              </a:rPr>
              <a:t>.</a:t>
            </a:r>
            <a:endParaRPr dirty="0"/>
          </a:p>
          <a:p>
            <a:pPr marL="166687" marR="0" lvl="0" indent="-166687" algn="l" rtl="0">
              <a:spcBef>
                <a:spcPts val="0"/>
              </a:spcBef>
              <a:spcAft>
                <a:spcPts val="0"/>
              </a:spcAft>
              <a:buClr>
                <a:srgbClr val="000000"/>
              </a:buClr>
              <a:buSzPts val="1800"/>
              <a:buFont typeface="Arial"/>
              <a:buChar char="•"/>
            </a:pPr>
            <a:r>
              <a:rPr lang="en-US" sz="1800" i="0" u="none" strike="noStrike" cap="none" dirty="0">
                <a:solidFill>
                  <a:srgbClr val="000000"/>
                </a:solidFill>
                <a:latin typeface="Verdana"/>
                <a:ea typeface="Verdana"/>
                <a:cs typeface="Verdana"/>
                <a:sym typeface="Verdana"/>
              </a:rPr>
              <a:t>Joint </a:t>
            </a:r>
            <a:r>
              <a:rPr lang="en-US" sz="1800" i="0" u="none" strike="noStrike" cap="none" dirty="0" smtClean="0">
                <a:solidFill>
                  <a:srgbClr val="000000"/>
                </a:solidFill>
                <a:latin typeface="Verdana"/>
                <a:ea typeface="Verdana"/>
                <a:cs typeface="Verdana"/>
                <a:sym typeface="Verdana"/>
              </a:rPr>
              <a:t>GLASS (land) - GASS (PBL/atmos.) project; follow on to </a:t>
            </a:r>
            <a:r>
              <a:rPr lang="en-US" sz="1800" i="1" u="none" strike="noStrike" cap="none" dirty="0" smtClean="0">
                <a:solidFill>
                  <a:srgbClr val="000000"/>
                </a:solidFill>
                <a:latin typeface="Verdana"/>
                <a:ea typeface="Verdana"/>
                <a:cs typeface="Verdana"/>
                <a:sym typeface="Verdana"/>
              </a:rPr>
              <a:t>GEWEX </a:t>
            </a:r>
            <a:r>
              <a:rPr lang="en-US" sz="1800" i="1" u="none" strike="noStrike" cap="none" dirty="0">
                <a:solidFill>
                  <a:srgbClr val="000000"/>
                </a:solidFill>
                <a:latin typeface="Verdana"/>
                <a:ea typeface="Verdana"/>
                <a:cs typeface="Verdana"/>
                <a:sym typeface="Verdana"/>
              </a:rPr>
              <a:t>Atmospheric Boundary Layer Study (GABLS) #2, where land-atmosphere coupling was identified as a important mechanism. </a:t>
            </a:r>
            <a:endParaRPr dirty="0"/>
          </a:p>
        </p:txBody>
      </p:sp>
      <p:sp>
        <p:nvSpPr>
          <p:cNvPr id="546" name="Shape 546"/>
          <p:cNvSpPr/>
          <p:nvPr/>
        </p:nvSpPr>
        <p:spPr>
          <a:xfrm>
            <a:off x="228600" y="3613178"/>
            <a:ext cx="8686800" cy="2359500"/>
          </a:xfrm>
          <a:prstGeom prst="rect">
            <a:avLst/>
          </a:prstGeom>
          <a:noFill/>
          <a:ln>
            <a:noFill/>
          </a:ln>
        </p:spPr>
        <p:txBody>
          <a:bodyPr spcFirstLastPara="1" wrap="square" lIns="91425" tIns="45700" rIns="91425" bIns="45700" anchor="t" anchorCtr="0">
            <a:noAutofit/>
          </a:bodyPr>
          <a:lstStyle/>
          <a:p>
            <a:pPr marL="9525" marR="0" lvl="0" indent="0" algn="l" rtl="0">
              <a:spcBef>
                <a:spcPts val="0"/>
              </a:spcBef>
              <a:spcAft>
                <a:spcPts val="0"/>
              </a:spcAft>
              <a:buNone/>
            </a:pPr>
            <a:r>
              <a:rPr lang="en-US" sz="1600" b="1" i="1" u="sng" strike="noStrike" cap="none" dirty="0">
                <a:solidFill>
                  <a:srgbClr val="000000"/>
                </a:solidFill>
                <a:latin typeface="Verdana"/>
                <a:ea typeface="Verdana"/>
                <a:cs typeface="Verdana"/>
                <a:sym typeface="Verdana"/>
              </a:rPr>
              <a:t>Objective:</a:t>
            </a:r>
            <a:r>
              <a:rPr lang="en-US" sz="1600" b="1" i="1" u="none" strike="noStrike" cap="none" dirty="0">
                <a:solidFill>
                  <a:srgbClr val="000000"/>
                </a:solidFill>
                <a:latin typeface="Verdana"/>
                <a:ea typeface="Verdana"/>
                <a:cs typeface="Verdana"/>
                <a:sym typeface="Verdana"/>
              </a:rPr>
              <a:t>  </a:t>
            </a:r>
            <a:r>
              <a:rPr lang="en-US" sz="1600" b="0" i="0" u="none" strike="noStrike" cap="none" dirty="0">
                <a:solidFill>
                  <a:srgbClr val="000000"/>
                </a:solidFill>
                <a:latin typeface="Verdana"/>
                <a:ea typeface="Verdana"/>
                <a:cs typeface="Verdana"/>
                <a:sym typeface="Verdana"/>
              </a:rPr>
              <a:t>Assess impact of land-atmosphere feedbacks.</a:t>
            </a:r>
            <a:endParaRPr dirty="0"/>
          </a:p>
          <a:p>
            <a:pPr marL="9525" marR="0" lvl="0" indent="0" algn="l" rtl="0">
              <a:spcBef>
                <a:spcPts val="0"/>
              </a:spcBef>
              <a:spcAft>
                <a:spcPts val="0"/>
              </a:spcAft>
              <a:buNone/>
            </a:pPr>
            <a:r>
              <a:rPr lang="en-US" sz="1600" b="0" i="0" u="none" strike="noStrike" cap="none" dirty="0">
                <a:solidFill>
                  <a:srgbClr val="000000"/>
                </a:solidFill>
                <a:latin typeface="Verdana"/>
                <a:ea typeface="Verdana"/>
                <a:cs typeface="Verdana"/>
                <a:sym typeface="Verdana"/>
              </a:rPr>
              <a:t>Stage 1: stand alone land, and single column model (SCM) alone.</a:t>
            </a:r>
            <a:endParaRPr dirty="0"/>
          </a:p>
          <a:p>
            <a:pPr marL="9525" marR="0" lvl="0" indent="0" algn="l" rtl="0">
              <a:spcBef>
                <a:spcPts val="0"/>
              </a:spcBef>
              <a:spcAft>
                <a:spcPts val="0"/>
              </a:spcAft>
              <a:buNone/>
            </a:pPr>
            <a:r>
              <a:rPr lang="en-US" sz="1600" b="0" i="0" u="none" strike="noStrike" cap="none" dirty="0">
                <a:solidFill>
                  <a:srgbClr val="000000"/>
                </a:solidFill>
                <a:latin typeface="Verdana"/>
                <a:ea typeface="Verdana"/>
                <a:cs typeface="Verdana"/>
                <a:sym typeface="Verdana"/>
              </a:rPr>
              <a:t>Stage 2: Coupled land-SCM.</a:t>
            </a:r>
            <a:endParaRPr dirty="0"/>
          </a:p>
          <a:p>
            <a:pPr marL="9525" marR="0" lvl="0" indent="0" algn="l" rtl="0">
              <a:spcBef>
                <a:spcPts val="0"/>
              </a:spcBef>
              <a:spcAft>
                <a:spcPts val="0"/>
              </a:spcAft>
              <a:buNone/>
            </a:pPr>
            <a:r>
              <a:rPr lang="en-US" sz="1600" b="0" i="0" u="none" strike="noStrike" cap="none" dirty="0">
                <a:solidFill>
                  <a:srgbClr val="000000"/>
                </a:solidFill>
                <a:latin typeface="Verdana"/>
                <a:ea typeface="Verdana"/>
                <a:cs typeface="Verdana"/>
                <a:sym typeface="Verdana"/>
              </a:rPr>
              <a:t>Stage 3: Sensitivity of LSMs &amp; SCMs to variations in forcing.</a:t>
            </a:r>
            <a:endParaRPr sz="1600" b="1" i="1" u="none" strike="noStrike" cap="none" dirty="0">
              <a:solidFill>
                <a:srgbClr val="000000"/>
              </a:solidFill>
              <a:latin typeface="Verdana"/>
              <a:ea typeface="Verdana"/>
              <a:cs typeface="Verdana"/>
              <a:sym typeface="Verdana"/>
            </a:endParaRPr>
          </a:p>
          <a:p>
            <a:pPr marL="9525" marR="0" lvl="1" indent="0" algn="l" rtl="0">
              <a:spcBef>
                <a:spcPts val="400"/>
              </a:spcBef>
              <a:spcAft>
                <a:spcPts val="0"/>
              </a:spcAft>
              <a:buNone/>
            </a:pPr>
            <a:r>
              <a:rPr lang="en-US" sz="1600" b="1" i="1" u="sng" strike="noStrike" cap="none" dirty="0">
                <a:solidFill>
                  <a:srgbClr val="000000"/>
                </a:solidFill>
                <a:latin typeface="Verdana"/>
                <a:ea typeface="Verdana"/>
                <a:cs typeface="Verdana"/>
                <a:sym typeface="Verdana"/>
              </a:rPr>
              <a:t>Findings so far</a:t>
            </a:r>
            <a:r>
              <a:rPr lang="en-US" sz="1600" b="0" i="1" u="none" strike="noStrike" cap="none" dirty="0">
                <a:solidFill>
                  <a:srgbClr val="000000"/>
                </a:solidFill>
                <a:latin typeface="Verdana"/>
                <a:ea typeface="Verdana"/>
                <a:cs typeface="Verdana"/>
                <a:sym typeface="Verdana"/>
              </a:rPr>
              <a:t>:  Differences in models’ (LSM+SCM) sensitivity to changes in forcing likely important in GCMs; needs better </a:t>
            </a:r>
            <a:r>
              <a:rPr lang="en-US" sz="1600" b="0" i="1" u="none" strike="noStrike" cap="none" dirty="0" err="1">
                <a:solidFill>
                  <a:srgbClr val="000000"/>
                </a:solidFill>
                <a:latin typeface="Verdana"/>
                <a:ea typeface="Verdana"/>
                <a:cs typeface="Verdana"/>
                <a:sym typeface="Verdana"/>
              </a:rPr>
              <a:t>understooding</a:t>
            </a:r>
            <a:r>
              <a:rPr lang="en-US" sz="1600" b="0" i="1" u="none" strike="noStrike" cap="none" dirty="0">
                <a:solidFill>
                  <a:srgbClr val="000000"/>
                </a:solidFill>
                <a:latin typeface="Verdana"/>
                <a:ea typeface="Verdana"/>
                <a:cs typeface="Verdana"/>
                <a:sym typeface="Verdana"/>
              </a:rPr>
              <a:t>.  Examine further:  surface momentum flux &amp; profiles; large errors in evaporation dominate signal and impact of coupling; nocturnal fluxes/boundary layers, soil-surface coupling</a:t>
            </a:r>
            <a:r>
              <a:rPr lang="en-US" sz="1600" b="0" i="0" u="none" strike="noStrike" cap="none" dirty="0">
                <a:solidFill>
                  <a:srgbClr val="000000"/>
                </a:solidFill>
                <a:latin typeface="Verdana"/>
                <a:ea typeface="Verdana"/>
                <a:cs typeface="Verdana"/>
                <a:sym typeface="Verdana"/>
              </a:rPr>
              <a:t>.</a:t>
            </a:r>
            <a:endParaRPr dirty="0"/>
          </a:p>
          <a:p>
            <a:pPr marL="9525" marR="0" lvl="1" indent="0" algn="l" rtl="0">
              <a:spcBef>
                <a:spcPts val="0"/>
              </a:spcBef>
              <a:spcAft>
                <a:spcPts val="0"/>
              </a:spcAft>
              <a:buNone/>
            </a:pPr>
            <a:r>
              <a:rPr lang="en-US" sz="1600" i="1" dirty="0" smtClean="0">
                <a:solidFill>
                  <a:srgbClr val="0000FF"/>
                </a:solidFill>
                <a:latin typeface="Verdana"/>
                <a:ea typeface="Verdana"/>
                <a:cs typeface="Verdana"/>
                <a:sym typeface="Verdana"/>
              </a:rPr>
              <a:t>GABLS4 or </a:t>
            </a:r>
            <a:r>
              <a:rPr lang="en-US" sz="1600" b="0" i="1" u="none" strike="noStrike" cap="none" dirty="0" smtClean="0">
                <a:solidFill>
                  <a:srgbClr val="0000FF"/>
                </a:solidFill>
                <a:latin typeface="Verdana"/>
                <a:ea typeface="Verdana"/>
                <a:cs typeface="Verdana"/>
                <a:sym typeface="Verdana"/>
              </a:rPr>
              <a:t>“</a:t>
            </a:r>
            <a:r>
              <a:rPr lang="en-US" sz="1600" b="0" i="1" u="none" strike="noStrike" cap="none" dirty="0">
                <a:solidFill>
                  <a:srgbClr val="0000FF"/>
                </a:solidFill>
                <a:latin typeface="Verdana"/>
                <a:ea typeface="Verdana"/>
                <a:cs typeface="Verdana"/>
                <a:sym typeface="Verdana"/>
              </a:rPr>
              <a:t>DICE-over-ice</a:t>
            </a:r>
            <a:r>
              <a:rPr lang="en-US" sz="1600" b="0" i="1" u="none" strike="noStrike" cap="none" dirty="0" smtClean="0">
                <a:solidFill>
                  <a:srgbClr val="0000FF"/>
                </a:solidFill>
                <a:latin typeface="Verdana"/>
                <a:ea typeface="Verdana"/>
                <a:cs typeface="Verdana"/>
                <a:sym typeface="Verdana"/>
              </a:rPr>
              <a:t>”:  Antarctica</a:t>
            </a:r>
            <a:r>
              <a:rPr lang="en-US" sz="1600" b="0" i="1" u="none" strike="noStrike" cap="none" dirty="0">
                <a:solidFill>
                  <a:srgbClr val="0000FF"/>
                </a:solidFill>
                <a:latin typeface="Verdana"/>
                <a:ea typeface="Verdana"/>
                <a:cs typeface="Verdana"/>
                <a:sym typeface="Verdana"/>
              </a:rPr>
              <a:t>, snow/</a:t>
            </a:r>
            <a:r>
              <a:rPr lang="en-US" sz="1600" b="0" i="1" u="none" strike="noStrike" cap="none" dirty="0" smtClean="0">
                <a:solidFill>
                  <a:srgbClr val="0000FF"/>
                </a:solidFill>
                <a:latin typeface="Verdana"/>
                <a:ea typeface="Verdana"/>
                <a:cs typeface="Verdana"/>
                <a:sym typeface="Verdana"/>
              </a:rPr>
              <a:t>ice and strongly stable conditions.</a:t>
            </a:r>
            <a:endParaRPr sz="1600" b="0" i="1" u="none" strike="noStrike" cap="none" dirty="0">
              <a:solidFill>
                <a:srgbClr val="0000FF"/>
              </a:solidFill>
              <a:latin typeface="Verdana"/>
              <a:ea typeface="Verdana"/>
              <a:cs typeface="Verdana"/>
              <a:sym typeface="Verdana"/>
            </a:endParaRPr>
          </a:p>
        </p:txBody>
      </p:sp>
      <p:grpSp>
        <p:nvGrpSpPr>
          <p:cNvPr id="3" name="Group 2"/>
          <p:cNvGrpSpPr/>
          <p:nvPr/>
        </p:nvGrpSpPr>
        <p:grpSpPr>
          <a:xfrm>
            <a:off x="457200" y="1985438"/>
            <a:ext cx="3657600" cy="1600200"/>
            <a:chOff x="5486400" y="1284026"/>
            <a:chExt cx="3429002" cy="1591760"/>
          </a:xfrm>
        </p:grpSpPr>
        <p:pic>
          <p:nvPicPr>
            <p:cNvPr id="544" name="Shape 544"/>
            <p:cNvPicPr preferRelativeResize="0"/>
            <p:nvPr/>
          </p:nvPicPr>
          <p:blipFill rotWithShape="1">
            <a:blip r:embed="rId3">
              <a:alphaModFix/>
            </a:blip>
            <a:srcRect t="16830" b="25144"/>
            <a:stretch/>
          </p:blipFill>
          <p:spPr>
            <a:xfrm>
              <a:off x="5486400" y="1284026"/>
              <a:ext cx="3429002" cy="1591760"/>
            </a:xfrm>
            <a:prstGeom prst="rect">
              <a:avLst/>
            </a:prstGeom>
            <a:noFill/>
            <a:ln w="9525" cap="sq" cmpd="sng">
              <a:solidFill>
                <a:srgbClr val="000000"/>
              </a:solidFill>
              <a:prstDash val="solid"/>
              <a:round/>
              <a:headEnd type="none" w="med" len="med"/>
              <a:tailEnd type="none" w="med" len="med"/>
            </a:ln>
          </p:spPr>
        </p:pic>
        <p:sp>
          <p:nvSpPr>
            <p:cNvPr id="547" name="Shape 547"/>
            <p:cNvSpPr txBox="1"/>
            <p:nvPr/>
          </p:nvSpPr>
          <p:spPr>
            <a:xfrm>
              <a:off x="5648325" y="2278218"/>
              <a:ext cx="3105300" cy="503100"/>
            </a:xfrm>
            <a:prstGeom prst="rect">
              <a:avLst/>
            </a:prstGeom>
            <a:noFill/>
            <a:ln>
              <a:noFill/>
            </a:ln>
          </p:spPr>
          <p:txBody>
            <a:bodyPr spcFirstLastPara="1" wrap="square" lIns="90000" tIns="45000" rIns="90000" bIns="45000" anchor="t" anchorCtr="0">
              <a:noAutofit/>
            </a:bodyPr>
            <a:lstStyle/>
            <a:p>
              <a:pPr marL="0" marR="0" lvl="0" indent="0" algn="ctr" rtl="0">
                <a:lnSpc>
                  <a:spcPct val="115214"/>
                </a:lnSpc>
                <a:spcBef>
                  <a:spcPts val="0"/>
                </a:spcBef>
                <a:spcAft>
                  <a:spcPts val="0"/>
                </a:spcAft>
                <a:buClr>
                  <a:srgbClr val="FFFFFF"/>
                </a:buClr>
                <a:buSzPts val="1400"/>
                <a:buFont typeface="Verdana"/>
                <a:buNone/>
              </a:pPr>
              <a:r>
                <a:rPr lang="en-US" sz="1400" b="1" i="0" u="none" strike="noStrike" cap="none" dirty="0">
                  <a:solidFill>
                    <a:srgbClr val="FFFFFF"/>
                  </a:solidFill>
                  <a:latin typeface="Verdana"/>
                  <a:ea typeface="Verdana"/>
                  <a:cs typeface="Verdana"/>
                  <a:sym typeface="Verdana"/>
                </a:rPr>
                <a:t>CASES-99 Experiment</a:t>
              </a:r>
              <a:endParaRPr sz="1400" b="1" i="0" u="none" strike="noStrike" cap="none" dirty="0">
                <a:solidFill>
                  <a:srgbClr val="FFFFFF"/>
                </a:solidFill>
                <a:latin typeface="Verdana"/>
                <a:ea typeface="Verdana"/>
                <a:cs typeface="Verdana"/>
                <a:sym typeface="Verdana"/>
              </a:endParaRPr>
            </a:p>
            <a:p>
              <a:pPr marL="0" marR="0" lvl="0" indent="0" algn="ctr" rtl="0">
                <a:lnSpc>
                  <a:spcPct val="115214"/>
                </a:lnSpc>
                <a:spcBef>
                  <a:spcPts val="0"/>
                </a:spcBef>
                <a:spcAft>
                  <a:spcPts val="0"/>
                </a:spcAft>
                <a:buClr>
                  <a:srgbClr val="FFFFFF"/>
                </a:buClr>
                <a:buSzPts val="1400"/>
                <a:buFont typeface="Verdana"/>
                <a:buNone/>
              </a:pPr>
              <a:r>
                <a:rPr lang="en-US" sz="1400" b="1" i="0" u="none" strike="noStrike" cap="none" dirty="0">
                  <a:solidFill>
                    <a:srgbClr val="FFFFFF"/>
                  </a:solidFill>
                  <a:latin typeface="Verdana"/>
                  <a:ea typeface="Verdana"/>
                  <a:cs typeface="Verdana"/>
                  <a:sym typeface="Verdana"/>
                </a:rPr>
                <a:t>Southern Great Plains, USA</a:t>
              </a:r>
              <a:endParaRPr dirty="0"/>
            </a:p>
          </p:txBody>
        </p:sp>
        <p:sp>
          <p:nvSpPr>
            <p:cNvPr id="548" name="Shape 548"/>
            <p:cNvSpPr/>
            <p:nvPr/>
          </p:nvSpPr>
          <p:spPr>
            <a:xfrm>
              <a:off x="6156742" y="1303372"/>
              <a:ext cx="2088300" cy="461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200" b="1" i="0" u="none" strike="noStrike" cap="none" dirty="0">
                  <a:solidFill>
                    <a:srgbClr val="000000"/>
                  </a:solidFill>
                  <a:latin typeface="Verdana"/>
                  <a:ea typeface="Verdana"/>
                  <a:cs typeface="Verdana"/>
                  <a:sym typeface="Verdana"/>
                </a:rPr>
                <a:t>Leads: Adrian Lock &amp;</a:t>
              </a:r>
              <a:endParaRPr sz="1200" b="1" i="0" u="none" strike="noStrike" cap="none" dirty="0">
                <a:solidFill>
                  <a:srgbClr val="000000"/>
                </a:solidFill>
                <a:latin typeface="Verdana"/>
                <a:ea typeface="Verdana"/>
                <a:cs typeface="Verdana"/>
                <a:sym typeface="Verdana"/>
              </a:endParaRPr>
            </a:p>
            <a:p>
              <a:pPr marL="0" marR="0" lvl="0" indent="0" algn="ctr" rtl="0">
                <a:spcBef>
                  <a:spcPts val="0"/>
                </a:spcBef>
                <a:spcAft>
                  <a:spcPts val="0"/>
                </a:spcAft>
                <a:buNone/>
              </a:pPr>
              <a:r>
                <a:rPr lang="en-US" sz="1200" b="1" i="0" u="none" strike="noStrike" cap="none" dirty="0">
                  <a:solidFill>
                    <a:srgbClr val="000000"/>
                  </a:solidFill>
                  <a:latin typeface="Verdana"/>
                  <a:ea typeface="Verdana"/>
                  <a:cs typeface="Verdana"/>
                  <a:sym typeface="Verdana"/>
                </a:rPr>
                <a:t>Martin Best (UKMO)</a:t>
              </a:r>
              <a:endParaRPr sz="1200" b="1" i="0" u="none" strike="noStrike" cap="none" dirty="0">
                <a:solidFill>
                  <a:srgbClr val="000000"/>
                </a:solidFill>
                <a:latin typeface="Verdana"/>
                <a:ea typeface="Verdana"/>
                <a:cs typeface="Verdana"/>
                <a:sym typeface="Verdana"/>
              </a:endParaRPr>
            </a:p>
          </p:txBody>
        </p:sp>
      </p:grpSp>
      <p:sp>
        <p:nvSpPr>
          <p:cNvPr id="549" name="Shape 549"/>
          <p:cNvSpPr txBox="1"/>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p>
            <a:pPr marL="0" lvl="0" indent="0" rtl="0">
              <a:spcBef>
                <a:spcPts val="0"/>
              </a:spcBef>
              <a:spcAft>
                <a:spcPts val="0"/>
              </a:spcAft>
              <a:buNone/>
            </a:pPr>
            <a:fld id="{00000000-1234-1234-1234-123412341234}" type="slidenum">
              <a:rPr lang="en-US" sz="1200">
                <a:solidFill>
                  <a:srgbClr val="888888"/>
                </a:solidFill>
                <a:latin typeface="Calibri"/>
                <a:ea typeface="Calibri"/>
                <a:cs typeface="Calibri"/>
                <a:sym typeface="Calibri"/>
              </a:rPr>
              <a:t>52</a:t>
            </a:fld>
            <a:endParaRPr sz="1200">
              <a:solidFill>
                <a:srgbClr val="888888"/>
              </a:solidFill>
              <a:latin typeface="Calibri"/>
              <a:ea typeface="Calibri"/>
              <a:cs typeface="Calibri"/>
              <a:sym typeface="Calibri"/>
            </a:endParaRPr>
          </a:p>
        </p:txBody>
      </p:sp>
      <p:grpSp>
        <p:nvGrpSpPr>
          <p:cNvPr id="550" name="Shape 550"/>
          <p:cNvGrpSpPr/>
          <p:nvPr/>
        </p:nvGrpSpPr>
        <p:grpSpPr>
          <a:xfrm>
            <a:off x="4831503" y="1994783"/>
            <a:ext cx="3433200" cy="1610201"/>
            <a:chOff x="9524999" y="2247706"/>
            <a:chExt cx="3433200" cy="1486093"/>
          </a:xfrm>
        </p:grpSpPr>
        <p:pic>
          <p:nvPicPr>
            <p:cNvPr id="551" name="Shape 551"/>
            <p:cNvPicPr preferRelativeResize="0"/>
            <p:nvPr/>
          </p:nvPicPr>
          <p:blipFill rotWithShape="1">
            <a:blip r:embed="rId4">
              <a:alphaModFix/>
            </a:blip>
            <a:srcRect l="-231" t="46243" r="-231" b="-1"/>
            <a:stretch/>
          </p:blipFill>
          <p:spPr>
            <a:xfrm>
              <a:off x="9525000" y="2256936"/>
              <a:ext cx="3429000" cy="1476863"/>
            </a:xfrm>
            <a:prstGeom prst="rect">
              <a:avLst/>
            </a:prstGeom>
            <a:noFill/>
            <a:ln w="9525" cap="sq" cmpd="sng">
              <a:solidFill>
                <a:srgbClr val="000000"/>
              </a:solidFill>
              <a:prstDash val="solid"/>
              <a:miter lim="800000"/>
              <a:headEnd type="none" w="med" len="med"/>
              <a:tailEnd type="none" w="med" len="med"/>
            </a:ln>
          </p:spPr>
        </p:pic>
        <p:sp>
          <p:nvSpPr>
            <p:cNvPr id="552" name="Shape 552"/>
            <p:cNvSpPr/>
            <p:nvPr/>
          </p:nvSpPr>
          <p:spPr>
            <a:xfrm>
              <a:off x="9756423" y="2247706"/>
              <a:ext cx="2966100" cy="523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400" b="1" i="1" u="none" strike="noStrike" cap="none" dirty="0">
                  <a:solidFill>
                    <a:srgbClr val="FFFFFF"/>
                  </a:solidFill>
                  <a:latin typeface="Verdana"/>
                  <a:ea typeface="Verdana"/>
                  <a:cs typeface="Verdana"/>
                  <a:sym typeface="Verdana"/>
                </a:rPr>
                <a:t>“DICE-Over-Ice” (GABLS4)</a:t>
              </a:r>
              <a:endParaRPr dirty="0"/>
            </a:p>
            <a:p>
              <a:pPr marL="0" marR="0" lvl="0" indent="0" algn="ctr" rtl="0">
                <a:spcBef>
                  <a:spcPts val="0"/>
                </a:spcBef>
                <a:spcAft>
                  <a:spcPts val="0"/>
                </a:spcAft>
                <a:buNone/>
              </a:pPr>
              <a:r>
                <a:rPr lang="en-US" sz="1400" b="1" i="0" u="none" strike="noStrike" cap="none" dirty="0">
                  <a:solidFill>
                    <a:srgbClr val="000000"/>
                  </a:solidFill>
                  <a:latin typeface="Verdana"/>
                  <a:ea typeface="Verdana"/>
                  <a:cs typeface="Verdana"/>
                  <a:sym typeface="Verdana"/>
                </a:rPr>
                <a:t>Dome C - Antarctica</a:t>
              </a:r>
              <a:endParaRPr sz="1400" b="1" i="0" u="none" strike="noStrike" cap="none" dirty="0">
                <a:solidFill>
                  <a:srgbClr val="000000"/>
                </a:solidFill>
                <a:latin typeface="Verdana"/>
                <a:ea typeface="Verdana"/>
                <a:cs typeface="Verdana"/>
                <a:sym typeface="Verdana"/>
              </a:endParaRPr>
            </a:p>
          </p:txBody>
        </p:sp>
        <p:sp>
          <p:nvSpPr>
            <p:cNvPr id="553" name="Shape 553"/>
            <p:cNvSpPr/>
            <p:nvPr/>
          </p:nvSpPr>
          <p:spPr>
            <a:xfrm>
              <a:off x="9524999" y="3087469"/>
              <a:ext cx="34332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200" b="1" i="0" u="none" strike="noStrike" cap="none" dirty="0">
                  <a:solidFill>
                    <a:srgbClr val="000000"/>
                  </a:solidFill>
                  <a:latin typeface="Verdana"/>
                  <a:ea typeface="Verdana"/>
                  <a:cs typeface="Verdana"/>
                  <a:sym typeface="Verdana"/>
                </a:rPr>
                <a:t>Leads: Eric </a:t>
              </a:r>
              <a:r>
                <a:rPr lang="en-US" sz="1200" b="1" i="0" u="none" strike="noStrike" cap="none" dirty="0" err="1">
                  <a:solidFill>
                    <a:srgbClr val="000000"/>
                  </a:solidFill>
                  <a:latin typeface="Verdana"/>
                  <a:ea typeface="Verdana"/>
                  <a:cs typeface="Verdana"/>
                  <a:sym typeface="Verdana"/>
                </a:rPr>
                <a:t>Bazile</a:t>
              </a:r>
              <a:r>
                <a:rPr lang="en-US" sz="1200" b="1" i="0" u="none" strike="noStrike" cap="none" dirty="0">
                  <a:solidFill>
                    <a:srgbClr val="000000"/>
                  </a:solidFill>
                  <a:latin typeface="Verdana"/>
                  <a:ea typeface="Verdana"/>
                  <a:cs typeface="Verdana"/>
                  <a:sym typeface="Verdana"/>
                </a:rPr>
                <a:t>, Fleur </a:t>
              </a:r>
              <a:r>
                <a:rPr lang="en-US" sz="1200" b="1" i="0" u="none" strike="noStrike" cap="none" dirty="0" err="1">
                  <a:solidFill>
                    <a:srgbClr val="000000"/>
                  </a:solidFill>
                  <a:latin typeface="Verdana"/>
                  <a:ea typeface="Verdana"/>
                  <a:cs typeface="Verdana"/>
                  <a:sym typeface="Verdana"/>
                </a:rPr>
                <a:t>Couvreux</a:t>
              </a:r>
              <a:r>
                <a:rPr lang="en-US" sz="1200" b="1" i="0" u="none" strike="noStrike" cap="none" dirty="0">
                  <a:solidFill>
                    <a:srgbClr val="000000"/>
                  </a:solidFill>
                  <a:latin typeface="Verdana"/>
                  <a:ea typeface="Verdana"/>
                  <a:cs typeface="Verdana"/>
                  <a:sym typeface="Verdana"/>
                </a:rPr>
                <a:t>, Patrick Le </a:t>
              </a:r>
              <a:r>
                <a:rPr lang="en-US" sz="1200" b="1" i="0" u="none" strike="noStrike" cap="none" dirty="0" err="1">
                  <a:solidFill>
                    <a:srgbClr val="000000"/>
                  </a:solidFill>
                  <a:latin typeface="Verdana"/>
                  <a:ea typeface="Verdana"/>
                  <a:cs typeface="Verdana"/>
                  <a:sym typeface="Verdana"/>
                </a:rPr>
                <a:t>Moigne</a:t>
              </a:r>
              <a:endParaRPr sz="1200" b="1" i="0" u="none" strike="noStrike" cap="none" dirty="0">
                <a:solidFill>
                  <a:srgbClr val="000000"/>
                </a:solidFill>
                <a:latin typeface="Verdana"/>
                <a:ea typeface="Verdana"/>
                <a:cs typeface="Verdana"/>
                <a:sym typeface="Verdana"/>
              </a:endParaRPr>
            </a:p>
            <a:p>
              <a:pPr marL="0" marR="0" lvl="0" indent="0" algn="ctr" rtl="0">
                <a:spcBef>
                  <a:spcPts val="0"/>
                </a:spcBef>
                <a:spcAft>
                  <a:spcPts val="0"/>
                </a:spcAft>
                <a:buNone/>
              </a:pPr>
              <a:r>
                <a:rPr lang="en-US" sz="1200" b="1" i="0" u="none" strike="noStrike" cap="none" dirty="0">
                  <a:solidFill>
                    <a:srgbClr val="000000"/>
                  </a:solidFill>
                  <a:latin typeface="Verdana"/>
                  <a:ea typeface="Verdana"/>
                  <a:cs typeface="Verdana"/>
                  <a:sym typeface="Verdana"/>
                </a:rPr>
                <a:t>(</a:t>
              </a:r>
              <a:r>
                <a:rPr lang="en-US" sz="1200" b="1" i="0" u="none" strike="noStrike" cap="none" dirty="0" err="1">
                  <a:solidFill>
                    <a:srgbClr val="000000"/>
                  </a:solidFill>
                  <a:latin typeface="Verdana"/>
                  <a:ea typeface="Verdana"/>
                  <a:cs typeface="Verdana"/>
                  <a:sym typeface="Verdana"/>
                </a:rPr>
                <a:t>Météo</a:t>
              </a:r>
              <a:r>
                <a:rPr lang="en-US" sz="1200" b="1" i="0" u="none" strike="noStrike" cap="none" dirty="0">
                  <a:solidFill>
                    <a:srgbClr val="000000"/>
                  </a:solidFill>
                  <a:latin typeface="Verdana"/>
                  <a:ea typeface="Verdana"/>
                  <a:cs typeface="Verdana"/>
                  <a:sym typeface="Verdana"/>
                </a:rPr>
                <a:t>-France, CNRM/GAME)</a:t>
              </a:r>
              <a:endParaRPr sz="1200" b="1" i="0" u="none" strike="noStrike" cap="none" dirty="0">
                <a:solidFill>
                  <a:srgbClr val="000000"/>
                </a:solidFill>
                <a:latin typeface="Verdana"/>
                <a:ea typeface="Verdana"/>
                <a:cs typeface="Verdana"/>
                <a:sym typeface="Verdana"/>
              </a:endParaRPr>
            </a:p>
          </p:txBody>
        </p:sp>
      </p:gr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52</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560" name="Shape 560"/>
          <p:cNvSpPr/>
          <p:nvPr/>
        </p:nvSpPr>
        <p:spPr>
          <a:xfrm>
            <a:off x="0" y="6122987"/>
            <a:ext cx="9144000" cy="735000"/>
          </a:xfrm>
          <a:prstGeom prst="rect">
            <a:avLst/>
          </a:prstGeom>
          <a:solidFill>
            <a:srgbClr val="3366FF">
              <a:alpha val="24710"/>
            </a:srgbClr>
          </a:solidFill>
          <a:ln w="9525" cap="flat" cmpd="sng">
            <a:solidFill>
              <a:srgbClr val="FFFFFF"/>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61" name="Shape 561"/>
          <p:cNvSpPr/>
          <p:nvPr/>
        </p:nvSpPr>
        <p:spPr>
          <a:xfrm>
            <a:off x="0" y="0"/>
            <a:ext cx="9144000" cy="735000"/>
          </a:xfrm>
          <a:prstGeom prst="rect">
            <a:avLst/>
          </a:prstGeom>
          <a:solidFill>
            <a:srgbClr val="3366FF">
              <a:alpha val="24710"/>
            </a:srgbClr>
          </a:solidFill>
          <a:ln w="9525" cap="flat" cmpd="sng">
            <a:solidFill>
              <a:srgbClr val="FFFFFF"/>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562" name="Shape 562"/>
          <p:cNvPicPr preferRelativeResize="0"/>
          <p:nvPr/>
        </p:nvPicPr>
        <p:blipFill rotWithShape="1">
          <a:blip r:embed="rId3">
            <a:alphaModFix amt="50000"/>
          </a:blip>
          <a:srcRect r="4095" b="5873"/>
          <a:stretch/>
        </p:blipFill>
        <p:spPr>
          <a:xfrm>
            <a:off x="228600" y="822960"/>
            <a:ext cx="8686800" cy="5164340"/>
          </a:xfrm>
          <a:prstGeom prst="rect">
            <a:avLst/>
          </a:prstGeom>
          <a:noFill/>
          <a:ln>
            <a:noFill/>
          </a:ln>
        </p:spPr>
      </p:pic>
      <p:grpSp>
        <p:nvGrpSpPr>
          <p:cNvPr id="563" name="Shape 563"/>
          <p:cNvGrpSpPr/>
          <p:nvPr/>
        </p:nvGrpSpPr>
        <p:grpSpPr>
          <a:xfrm>
            <a:off x="0" y="760199"/>
            <a:ext cx="9144000" cy="3673667"/>
            <a:chOff x="0" y="760199"/>
            <a:chExt cx="9144000" cy="3673667"/>
          </a:xfrm>
        </p:grpSpPr>
        <p:grpSp>
          <p:nvGrpSpPr>
            <p:cNvPr id="564" name="Shape 564"/>
            <p:cNvGrpSpPr/>
            <p:nvPr/>
          </p:nvGrpSpPr>
          <p:grpSpPr>
            <a:xfrm>
              <a:off x="7116908" y="3047662"/>
              <a:ext cx="1135500" cy="914400"/>
              <a:chOff x="7175300" y="3106058"/>
              <a:chExt cx="1135500" cy="914400"/>
            </a:xfrm>
          </p:grpSpPr>
          <p:sp>
            <p:nvSpPr>
              <p:cNvPr id="565" name="Shape 565"/>
              <p:cNvSpPr/>
              <p:nvPr/>
            </p:nvSpPr>
            <p:spPr>
              <a:xfrm>
                <a:off x="7285855" y="3106058"/>
                <a:ext cx="914400" cy="914400"/>
              </a:xfrm>
              <a:prstGeom prst="ellipse">
                <a:avLst/>
              </a:prstGeom>
              <a:solidFill>
                <a:srgbClr val="0000FF">
                  <a:alpha val="24710"/>
                </a:srgbClr>
              </a:solidFill>
              <a:ln w="9525" cap="flat" cmpd="sng">
                <a:solidFill>
                  <a:srgbClr val="0000FF">
                    <a:alpha val="24710"/>
                  </a:srgbClr>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66" name="Shape 566"/>
              <p:cNvSpPr txBox="1"/>
              <p:nvPr/>
            </p:nvSpPr>
            <p:spPr>
              <a:xfrm>
                <a:off x="7175300" y="3440148"/>
                <a:ext cx="11355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TOGA-COARE</a:t>
                </a:r>
                <a:endParaRPr/>
              </a:p>
            </p:txBody>
          </p:sp>
        </p:grpSp>
        <p:grpSp>
          <p:nvGrpSpPr>
            <p:cNvPr id="567" name="Shape 567"/>
            <p:cNvGrpSpPr/>
            <p:nvPr/>
          </p:nvGrpSpPr>
          <p:grpSpPr>
            <a:xfrm>
              <a:off x="8229600" y="2937272"/>
              <a:ext cx="914400" cy="914400"/>
              <a:chOff x="8229600" y="2805881"/>
              <a:chExt cx="914400" cy="914400"/>
            </a:xfrm>
          </p:grpSpPr>
          <p:sp>
            <p:nvSpPr>
              <p:cNvPr id="568" name="Shape 568"/>
              <p:cNvSpPr/>
              <p:nvPr/>
            </p:nvSpPr>
            <p:spPr>
              <a:xfrm>
                <a:off x="8229600" y="2805881"/>
                <a:ext cx="914400" cy="914400"/>
              </a:xfrm>
              <a:prstGeom prst="ellipse">
                <a:avLst/>
              </a:prstGeom>
              <a:solidFill>
                <a:srgbClr val="0000FF">
                  <a:alpha val="24710"/>
                </a:srgbClr>
              </a:solidFill>
              <a:ln w="9525" cap="flat" cmpd="sng">
                <a:solidFill>
                  <a:srgbClr val="0000FF">
                    <a:alpha val="24710"/>
                  </a:srgbClr>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69" name="Shape 569"/>
              <p:cNvSpPr txBox="1"/>
              <p:nvPr/>
            </p:nvSpPr>
            <p:spPr>
              <a:xfrm>
                <a:off x="8399602" y="3139971"/>
                <a:ext cx="5745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TIWE</a:t>
                </a:r>
                <a:endParaRPr/>
              </a:p>
            </p:txBody>
          </p:sp>
        </p:grpSp>
        <p:grpSp>
          <p:nvGrpSpPr>
            <p:cNvPr id="570" name="Shape 570"/>
            <p:cNvGrpSpPr/>
            <p:nvPr/>
          </p:nvGrpSpPr>
          <p:grpSpPr>
            <a:xfrm>
              <a:off x="2354980" y="2807666"/>
              <a:ext cx="914400" cy="914400"/>
              <a:chOff x="2267392" y="2807666"/>
              <a:chExt cx="914400" cy="914400"/>
            </a:xfrm>
          </p:grpSpPr>
          <p:sp>
            <p:nvSpPr>
              <p:cNvPr id="571" name="Shape 571"/>
              <p:cNvSpPr/>
              <p:nvPr/>
            </p:nvSpPr>
            <p:spPr>
              <a:xfrm>
                <a:off x="2267392" y="2807666"/>
                <a:ext cx="914400" cy="914400"/>
              </a:xfrm>
              <a:prstGeom prst="ellipse">
                <a:avLst/>
              </a:prstGeom>
              <a:solidFill>
                <a:srgbClr val="0000FF">
                  <a:alpha val="24710"/>
                </a:srgbClr>
              </a:solidFill>
              <a:ln w="9525" cap="flat" cmpd="sng">
                <a:solidFill>
                  <a:srgbClr val="0000FF">
                    <a:alpha val="24710"/>
                  </a:srgbClr>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72" name="Shape 572"/>
              <p:cNvSpPr txBox="1"/>
              <p:nvPr/>
            </p:nvSpPr>
            <p:spPr>
              <a:xfrm>
                <a:off x="2442967" y="3141756"/>
                <a:ext cx="5631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GATE</a:t>
                </a:r>
                <a:endParaRPr/>
              </a:p>
            </p:txBody>
          </p:sp>
        </p:grpSp>
        <p:grpSp>
          <p:nvGrpSpPr>
            <p:cNvPr id="573" name="Shape 573"/>
            <p:cNvGrpSpPr/>
            <p:nvPr/>
          </p:nvGrpSpPr>
          <p:grpSpPr>
            <a:xfrm>
              <a:off x="0" y="2009330"/>
              <a:ext cx="914400" cy="914400"/>
              <a:chOff x="39936" y="2082326"/>
              <a:chExt cx="914400" cy="914400"/>
            </a:xfrm>
          </p:grpSpPr>
          <p:sp>
            <p:nvSpPr>
              <p:cNvPr id="574" name="Shape 574"/>
              <p:cNvSpPr/>
              <p:nvPr/>
            </p:nvSpPr>
            <p:spPr>
              <a:xfrm>
                <a:off x="39936" y="2082326"/>
                <a:ext cx="914400" cy="914400"/>
              </a:xfrm>
              <a:prstGeom prst="ellipse">
                <a:avLst/>
              </a:prstGeom>
              <a:solidFill>
                <a:srgbClr val="0000FF">
                  <a:alpha val="24710"/>
                </a:srgbClr>
              </a:solidFill>
              <a:ln w="9525" cap="flat" cmpd="sng">
                <a:solidFill>
                  <a:srgbClr val="0000FF">
                    <a:alpha val="24710"/>
                  </a:srgbClr>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75" name="Shape 575"/>
              <p:cNvSpPr txBox="1"/>
              <p:nvPr/>
            </p:nvSpPr>
            <p:spPr>
              <a:xfrm>
                <a:off x="97102" y="2339471"/>
                <a:ext cx="800100" cy="400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000" b="1">
                    <a:solidFill>
                      <a:srgbClr val="000000"/>
                    </a:solidFill>
                    <a:latin typeface="Verdana"/>
                    <a:ea typeface="Verdana"/>
                    <a:cs typeface="Verdana"/>
                    <a:sym typeface="Verdana"/>
                  </a:rPr>
                  <a:t>FIRE,</a:t>
                </a:r>
                <a:endParaRPr/>
              </a:p>
              <a:p>
                <a:pPr marL="0" marR="0" lvl="0" indent="0" algn="ctr" rtl="0">
                  <a:spcBef>
                    <a:spcPts val="0"/>
                  </a:spcBef>
                  <a:spcAft>
                    <a:spcPts val="0"/>
                  </a:spcAft>
                  <a:buNone/>
                </a:pPr>
                <a:r>
                  <a:rPr lang="en-US" sz="1000" b="1">
                    <a:solidFill>
                      <a:srgbClr val="000000"/>
                    </a:solidFill>
                    <a:latin typeface="Verdana"/>
                    <a:ea typeface="Verdana"/>
                    <a:cs typeface="Verdana"/>
                    <a:sym typeface="Verdana"/>
                  </a:rPr>
                  <a:t>DYCOMS</a:t>
                </a:r>
                <a:endParaRPr/>
              </a:p>
            </p:txBody>
          </p:sp>
        </p:grpSp>
        <p:grpSp>
          <p:nvGrpSpPr>
            <p:cNvPr id="576" name="Shape 576"/>
            <p:cNvGrpSpPr/>
            <p:nvPr/>
          </p:nvGrpSpPr>
          <p:grpSpPr>
            <a:xfrm>
              <a:off x="768115" y="3519466"/>
              <a:ext cx="914400" cy="914400"/>
              <a:chOff x="841105" y="3855243"/>
              <a:chExt cx="914400" cy="914400"/>
            </a:xfrm>
          </p:grpSpPr>
          <p:sp>
            <p:nvSpPr>
              <p:cNvPr id="577" name="Shape 577"/>
              <p:cNvSpPr/>
              <p:nvPr/>
            </p:nvSpPr>
            <p:spPr>
              <a:xfrm>
                <a:off x="841105" y="3855243"/>
                <a:ext cx="914400" cy="914400"/>
              </a:xfrm>
              <a:prstGeom prst="ellipse">
                <a:avLst/>
              </a:prstGeom>
              <a:solidFill>
                <a:srgbClr val="0000FF">
                  <a:alpha val="24710"/>
                </a:srgbClr>
              </a:solidFill>
              <a:ln w="9525" cap="flat" cmpd="sng">
                <a:solidFill>
                  <a:srgbClr val="0000FF">
                    <a:alpha val="24710"/>
                  </a:srgbClr>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78" name="Shape 578"/>
              <p:cNvSpPr txBox="1"/>
              <p:nvPr/>
            </p:nvSpPr>
            <p:spPr>
              <a:xfrm>
                <a:off x="1033775" y="4189333"/>
                <a:ext cx="5292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EPIC</a:t>
                </a:r>
                <a:endParaRPr/>
              </a:p>
            </p:txBody>
          </p:sp>
        </p:grpSp>
        <p:grpSp>
          <p:nvGrpSpPr>
            <p:cNvPr id="579" name="Shape 579"/>
            <p:cNvGrpSpPr/>
            <p:nvPr/>
          </p:nvGrpSpPr>
          <p:grpSpPr>
            <a:xfrm>
              <a:off x="2279917" y="1848740"/>
              <a:ext cx="914400" cy="914400"/>
              <a:chOff x="2265319" y="1994730"/>
              <a:chExt cx="914400" cy="914400"/>
            </a:xfrm>
          </p:grpSpPr>
          <p:sp>
            <p:nvSpPr>
              <p:cNvPr id="580" name="Shape 580"/>
              <p:cNvSpPr/>
              <p:nvPr/>
            </p:nvSpPr>
            <p:spPr>
              <a:xfrm>
                <a:off x="2265319" y="1994730"/>
                <a:ext cx="914400" cy="914400"/>
              </a:xfrm>
              <a:prstGeom prst="ellipse">
                <a:avLst/>
              </a:prstGeom>
              <a:solidFill>
                <a:srgbClr val="0000FF">
                  <a:alpha val="24710"/>
                </a:srgbClr>
              </a:solidFill>
              <a:ln w="9525" cap="flat" cmpd="sng">
                <a:solidFill>
                  <a:srgbClr val="0000FF">
                    <a:alpha val="24710"/>
                  </a:srgbClr>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81" name="Shape 581"/>
              <p:cNvSpPr txBox="1"/>
              <p:nvPr/>
            </p:nvSpPr>
            <p:spPr>
              <a:xfrm>
                <a:off x="2392942" y="2328820"/>
                <a:ext cx="6591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ASTEX</a:t>
                </a:r>
                <a:endParaRPr/>
              </a:p>
            </p:txBody>
          </p:sp>
        </p:grpSp>
        <p:grpSp>
          <p:nvGrpSpPr>
            <p:cNvPr id="582" name="Shape 582"/>
            <p:cNvGrpSpPr/>
            <p:nvPr/>
          </p:nvGrpSpPr>
          <p:grpSpPr>
            <a:xfrm>
              <a:off x="751492" y="760199"/>
              <a:ext cx="914400" cy="914400"/>
              <a:chOff x="751492" y="643407"/>
              <a:chExt cx="914400" cy="914400"/>
            </a:xfrm>
          </p:grpSpPr>
          <p:sp>
            <p:nvSpPr>
              <p:cNvPr id="583" name="Shape 583"/>
              <p:cNvSpPr/>
              <p:nvPr/>
            </p:nvSpPr>
            <p:spPr>
              <a:xfrm>
                <a:off x="751492" y="643407"/>
                <a:ext cx="914400" cy="914400"/>
              </a:xfrm>
              <a:prstGeom prst="ellipse">
                <a:avLst/>
              </a:prstGeom>
              <a:solidFill>
                <a:srgbClr val="0000FF">
                  <a:alpha val="24710"/>
                </a:srgbClr>
              </a:solidFill>
              <a:ln w="9525" cap="flat" cmpd="sng">
                <a:solidFill>
                  <a:srgbClr val="0000FF">
                    <a:alpha val="24710"/>
                  </a:srgbClr>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84" name="Shape 584"/>
              <p:cNvSpPr txBox="1"/>
              <p:nvPr/>
            </p:nvSpPr>
            <p:spPr>
              <a:xfrm>
                <a:off x="866291" y="977497"/>
                <a:ext cx="6849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SHEBA</a:t>
                </a:r>
                <a:endParaRPr/>
              </a:p>
            </p:txBody>
          </p:sp>
        </p:grpSp>
      </p:grpSp>
      <p:sp>
        <p:nvSpPr>
          <p:cNvPr id="585" name="Shape 585"/>
          <p:cNvSpPr/>
          <p:nvPr/>
        </p:nvSpPr>
        <p:spPr>
          <a:xfrm>
            <a:off x="4572000" y="5229200"/>
            <a:ext cx="4456800" cy="925500"/>
          </a:xfrm>
          <a:prstGeom prst="rect">
            <a:avLst/>
          </a:prstGeom>
          <a:noFill/>
          <a:ln>
            <a:noFill/>
          </a:ln>
        </p:spPr>
        <p:txBody>
          <a:bodyPr spcFirstLastPara="1" wrap="square" lIns="90000" tIns="46800" rIns="90000" bIns="46800" anchor="t" anchorCtr="0">
            <a:noAutofit/>
          </a:bodyPr>
          <a:lstStyle/>
          <a:p>
            <a:pPr marL="0" marR="0" lvl="0" indent="0" algn="ctr" rtl="0">
              <a:spcBef>
                <a:spcPts val="0"/>
              </a:spcBef>
              <a:spcAft>
                <a:spcPts val="0"/>
              </a:spcAft>
              <a:buNone/>
            </a:pPr>
            <a:r>
              <a:rPr lang="en-US" sz="1800" b="1" i="1">
                <a:solidFill>
                  <a:srgbClr val="0000FF"/>
                </a:solidFill>
                <a:latin typeface="Verdana"/>
                <a:ea typeface="Verdana"/>
                <a:cs typeface="Verdana"/>
                <a:sym typeface="Verdana"/>
              </a:rPr>
              <a:t>Land-Surface “Fluxnet”, Tower data sets, Ship measurements, Radiosondes, Aircraft obs.</a:t>
            </a:r>
            <a:endParaRPr sz="1800" b="1" i="1">
              <a:solidFill>
                <a:srgbClr val="0000FF"/>
              </a:solidFill>
              <a:latin typeface="Verdana"/>
              <a:ea typeface="Verdana"/>
              <a:cs typeface="Verdana"/>
              <a:sym typeface="Verdana"/>
            </a:endParaRPr>
          </a:p>
        </p:txBody>
      </p:sp>
      <p:sp>
        <p:nvSpPr>
          <p:cNvPr id="586" name="Shape 586"/>
          <p:cNvSpPr/>
          <p:nvPr/>
        </p:nvSpPr>
        <p:spPr>
          <a:xfrm>
            <a:off x="3260892" y="3696378"/>
            <a:ext cx="26223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i="1">
                <a:solidFill>
                  <a:srgbClr val="0000FF"/>
                </a:solidFill>
                <a:latin typeface="Verdana"/>
                <a:ea typeface="Verdana"/>
                <a:cs typeface="Verdana"/>
                <a:sym typeface="Verdana"/>
              </a:rPr>
              <a:t>Data Mining:</a:t>
            </a:r>
            <a:endParaRPr/>
          </a:p>
          <a:p>
            <a:pPr marL="0" marR="0" lvl="0" indent="0" algn="ctr" rtl="0">
              <a:spcBef>
                <a:spcPts val="0"/>
              </a:spcBef>
              <a:spcAft>
                <a:spcPts val="0"/>
              </a:spcAft>
              <a:buNone/>
            </a:pPr>
            <a:r>
              <a:rPr lang="en-US" sz="1800" b="1" i="1">
                <a:solidFill>
                  <a:srgbClr val="0000FF"/>
                </a:solidFill>
                <a:latin typeface="Verdana"/>
                <a:ea typeface="Verdana"/>
                <a:cs typeface="Verdana"/>
                <a:sym typeface="Verdana"/>
              </a:rPr>
              <a:t>A sampling…</a:t>
            </a:r>
            <a:endParaRPr sz="1800" b="1" i="1">
              <a:solidFill>
                <a:srgbClr val="0000FF"/>
              </a:solidFill>
              <a:latin typeface="Verdana"/>
              <a:ea typeface="Verdana"/>
              <a:cs typeface="Verdana"/>
              <a:sym typeface="Verdana"/>
            </a:endParaRPr>
          </a:p>
        </p:txBody>
      </p:sp>
      <p:grpSp>
        <p:nvGrpSpPr>
          <p:cNvPr id="587" name="Shape 587"/>
          <p:cNvGrpSpPr/>
          <p:nvPr/>
        </p:nvGrpSpPr>
        <p:grpSpPr>
          <a:xfrm>
            <a:off x="0" y="4569596"/>
            <a:ext cx="3131821" cy="2285948"/>
            <a:chOff x="0" y="177801"/>
            <a:chExt cx="4572001" cy="4321263"/>
          </a:xfrm>
        </p:grpSpPr>
        <p:pic>
          <p:nvPicPr>
            <p:cNvPr id="588" name="Shape 588" descr="GCSS-DIME.jpg"/>
            <p:cNvPicPr preferRelativeResize="0"/>
            <p:nvPr/>
          </p:nvPicPr>
          <p:blipFill rotWithShape="1">
            <a:blip r:embed="rId4">
              <a:alphaModFix/>
            </a:blip>
            <a:srcRect/>
            <a:stretch/>
          </p:blipFill>
          <p:spPr>
            <a:xfrm>
              <a:off x="0" y="177801"/>
              <a:ext cx="4572001" cy="3250886"/>
            </a:xfrm>
            <a:prstGeom prst="rect">
              <a:avLst/>
            </a:prstGeom>
            <a:noFill/>
            <a:ln w="9525" cap="flat" cmpd="sng">
              <a:solidFill>
                <a:srgbClr val="000000"/>
              </a:solidFill>
              <a:prstDash val="solid"/>
              <a:round/>
              <a:headEnd type="none" w="med" len="med"/>
              <a:tailEnd type="none" w="med" len="med"/>
            </a:ln>
          </p:spPr>
        </p:pic>
        <p:pic>
          <p:nvPicPr>
            <p:cNvPr id="589" name="Shape 589" descr="GCSS-DIME-2.jpg"/>
            <p:cNvPicPr preferRelativeResize="0"/>
            <p:nvPr/>
          </p:nvPicPr>
          <p:blipFill rotWithShape="1">
            <a:blip r:embed="rId5">
              <a:alphaModFix/>
            </a:blip>
            <a:srcRect/>
            <a:stretch/>
          </p:blipFill>
          <p:spPr>
            <a:xfrm>
              <a:off x="0" y="3404426"/>
              <a:ext cx="4572001" cy="1094638"/>
            </a:xfrm>
            <a:prstGeom prst="rect">
              <a:avLst/>
            </a:prstGeom>
            <a:noFill/>
            <a:ln w="9525" cap="flat" cmpd="sng">
              <a:solidFill>
                <a:srgbClr val="000000"/>
              </a:solidFill>
              <a:prstDash val="solid"/>
              <a:round/>
              <a:headEnd type="none" w="med" len="med"/>
              <a:tailEnd type="none" w="med" len="med"/>
            </a:ln>
          </p:spPr>
        </p:pic>
      </p:grpSp>
      <p:sp>
        <p:nvSpPr>
          <p:cNvPr id="590" name="Shape 590"/>
          <p:cNvSpPr/>
          <p:nvPr/>
        </p:nvSpPr>
        <p:spPr>
          <a:xfrm>
            <a:off x="228600" y="44624"/>
            <a:ext cx="86868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000" b="1" i="1" u="sng">
                <a:solidFill>
                  <a:srgbClr val="0000FF"/>
                </a:solidFill>
                <a:latin typeface="Verdana"/>
                <a:ea typeface="Verdana"/>
                <a:cs typeface="Verdana"/>
                <a:sym typeface="Verdana"/>
              </a:rPr>
              <a:t>Possible Future DICE efforts</a:t>
            </a:r>
            <a:r>
              <a:rPr lang="en-US" sz="2000" b="1" i="1">
                <a:solidFill>
                  <a:srgbClr val="0000FF"/>
                </a:solidFill>
                <a:latin typeface="Verdana"/>
                <a:ea typeface="Verdana"/>
                <a:cs typeface="Verdana"/>
                <a:sym typeface="Verdana"/>
              </a:rPr>
              <a:t>:  </a:t>
            </a:r>
            <a:r>
              <a:rPr lang="en-US" sz="1600" b="1" i="1">
                <a:solidFill>
                  <a:srgbClr val="0000FF"/>
                </a:solidFill>
                <a:latin typeface="Verdana"/>
                <a:ea typeface="Verdana"/>
                <a:cs typeface="Verdana"/>
                <a:sym typeface="Verdana"/>
              </a:rPr>
              <a:t>Field Programs for Model Development (land, ice, even ocean)</a:t>
            </a:r>
            <a:r>
              <a:rPr lang="en-US" sz="1600" b="1">
                <a:solidFill>
                  <a:srgbClr val="0000FF"/>
                </a:solidFill>
                <a:latin typeface="Verdana"/>
                <a:ea typeface="Verdana"/>
                <a:cs typeface="Verdana"/>
                <a:sym typeface="Verdana"/>
              </a:rPr>
              <a:t> </a:t>
            </a:r>
            <a:r>
              <a:rPr lang="en-US" sz="1600" b="1">
                <a:solidFill>
                  <a:srgbClr val="000000"/>
                </a:solidFill>
                <a:latin typeface="Verdana"/>
                <a:ea typeface="Verdana"/>
                <a:cs typeface="Verdana"/>
                <a:sym typeface="Verdana"/>
              </a:rPr>
              <a:t>[Update]</a:t>
            </a:r>
            <a:endParaRPr sz="1600" b="1">
              <a:solidFill>
                <a:srgbClr val="000000"/>
              </a:solidFill>
              <a:latin typeface="Verdana"/>
              <a:ea typeface="Verdana"/>
              <a:cs typeface="Verdana"/>
              <a:sym typeface="Verdana"/>
            </a:endParaRPr>
          </a:p>
        </p:txBody>
      </p:sp>
      <p:sp>
        <p:nvSpPr>
          <p:cNvPr id="591" name="Shape 591"/>
          <p:cNvSpPr/>
          <p:nvPr/>
        </p:nvSpPr>
        <p:spPr>
          <a:xfrm>
            <a:off x="283650" y="5336048"/>
            <a:ext cx="2564400" cy="1477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i="1">
                <a:solidFill>
                  <a:srgbClr val="000000"/>
                </a:solidFill>
                <a:latin typeface="Verdana"/>
                <a:ea typeface="Verdana"/>
                <a:cs typeface="Verdana"/>
                <a:sym typeface="Verdana"/>
              </a:rPr>
              <a:t>Leverage a</a:t>
            </a:r>
            <a:endParaRPr/>
          </a:p>
          <a:p>
            <a:pPr marL="0" marR="0" lvl="0" indent="0" algn="ctr" rtl="0">
              <a:spcBef>
                <a:spcPts val="0"/>
              </a:spcBef>
              <a:spcAft>
                <a:spcPts val="0"/>
              </a:spcAft>
              <a:buNone/>
            </a:pPr>
            <a:r>
              <a:rPr lang="en-US" sz="1800" b="1" i="1">
                <a:solidFill>
                  <a:srgbClr val="000000"/>
                </a:solidFill>
                <a:latin typeface="Verdana"/>
                <a:ea typeface="Verdana"/>
                <a:cs typeface="Verdana"/>
                <a:sym typeface="Verdana"/>
              </a:rPr>
              <a:t>GCSS-DIME-like</a:t>
            </a:r>
            <a:endParaRPr/>
          </a:p>
          <a:p>
            <a:pPr marL="0" marR="0" lvl="0" indent="0" algn="ctr" rtl="0">
              <a:spcBef>
                <a:spcPts val="0"/>
              </a:spcBef>
              <a:spcAft>
                <a:spcPts val="0"/>
              </a:spcAft>
              <a:buNone/>
            </a:pPr>
            <a:r>
              <a:rPr lang="en-US" sz="1800" b="1" i="1">
                <a:solidFill>
                  <a:srgbClr val="000000"/>
                </a:solidFill>
                <a:latin typeface="Verdana"/>
                <a:ea typeface="Verdana"/>
                <a:cs typeface="Verdana"/>
                <a:sym typeface="Verdana"/>
              </a:rPr>
              <a:t>approach with</a:t>
            </a:r>
            <a:endParaRPr/>
          </a:p>
          <a:p>
            <a:pPr marL="0" marR="0" lvl="0" indent="0" algn="ctr" rtl="0">
              <a:spcBef>
                <a:spcPts val="0"/>
              </a:spcBef>
              <a:spcAft>
                <a:spcPts val="0"/>
              </a:spcAft>
              <a:buNone/>
            </a:pPr>
            <a:r>
              <a:rPr lang="en-US" sz="1800" b="1" i="1">
                <a:solidFill>
                  <a:srgbClr val="000000"/>
                </a:solidFill>
                <a:latin typeface="Verdana"/>
                <a:ea typeface="Verdana"/>
                <a:cs typeface="Verdana"/>
                <a:sym typeface="Verdana"/>
              </a:rPr>
              <a:t>many SCM</a:t>
            </a:r>
            <a:endParaRPr/>
          </a:p>
          <a:p>
            <a:pPr marL="0" marR="0" lvl="0" indent="0" algn="ctr" rtl="0">
              <a:spcBef>
                <a:spcPts val="0"/>
              </a:spcBef>
              <a:spcAft>
                <a:spcPts val="0"/>
              </a:spcAft>
              <a:buNone/>
            </a:pPr>
            <a:r>
              <a:rPr lang="en-US" sz="1800" b="1" i="1">
                <a:solidFill>
                  <a:srgbClr val="000000"/>
                </a:solidFill>
                <a:latin typeface="Verdana"/>
                <a:ea typeface="Verdana"/>
                <a:cs typeface="Verdana"/>
                <a:sym typeface="Verdana"/>
              </a:rPr>
              <a:t>data sets</a:t>
            </a:r>
            <a:endParaRPr sz="1800" i="1">
              <a:solidFill>
                <a:srgbClr val="000000"/>
              </a:solidFill>
              <a:latin typeface="Calibri"/>
              <a:ea typeface="Calibri"/>
              <a:cs typeface="Calibri"/>
              <a:sym typeface="Calibri"/>
            </a:endParaRPr>
          </a:p>
        </p:txBody>
      </p:sp>
      <p:grpSp>
        <p:nvGrpSpPr>
          <p:cNvPr id="592" name="Shape 592"/>
          <p:cNvGrpSpPr/>
          <p:nvPr/>
        </p:nvGrpSpPr>
        <p:grpSpPr>
          <a:xfrm>
            <a:off x="726975" y="1321388"/>
            <a:ext cx="7125799" cy="4793780"/>
            <a:chOff x="726975" y="1321388"/>
            <a:chExt cx="7125799" cy="4793780"/>
          </a:xfrm>
        </p:grpSpPr>
        <p:grpSp>
          <p:nvGrpSpPr>
            <p:cNvPr id="593" name="Shape 593"/>
            <p:cNvGrpSpPr/>
            <p:nvPr/>
          </p:nvGrpSpPr>
          <p:grpSpPr>
            <a:xfrm>
              <a:off x="726975" y="1321388"/>
              <a:ext cx="7125799" cy="3792254"/>
              <a:chOff x="726975" y="1321388"/>
              <a:chExt cx="7125799" cy="3792254"/>
            </a:xfrm>
          </p:grpSpPr>
          <p:sp>
            <p:nvSpPr>
              <p:cNvPr id="594" name="Shape 594"/>
              <p:cNvSpPr txBox="1"/>
              <p:nvPr/>
            </p:nvSpPr>
            <p:spPr>
              <a:xfrm>
                <a:off x="7021774" y="4803153"/>
                <a:ext cx="831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Wangara</a:t>
                </a:r>
                <a:endParaRPr sz="1000" b="1">
                  <a:solidFill>
                    <a:srgbClr val="000000"/>
                  </a:solidFill>
                  <a:latin typeface="Verdana"/>
                  <a:ea typeface="Verdana"/>
                  <a:cs typeface="Verdana"/>
                  <a:sym typeface="Verdana"/>
                </a:endParaRPr>
              </a:p>
            </p:txBody>
          </p:sp>
          <p:sp>
            <p:nvSpPr>
              <p:cNvPr id="595" name="Shape 595"/>
              <p:cNvSpPr txBox="1"/>
              <p:nvPr/>
            </p:nvSpPr>
            <p:spPr>
              <a:xfrm>
                <a:off x="3378620" y="2955460"/>
                <a:ext cx="11298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HAPEX-Sahel</a:t>
                </a:r>
                <a:endParaRPr/>
              </a:p>
            </p:txBody>
          </p:sp>
          <p:sp>
            <p:nvSpPr>
              <p:cNvPr id="596" name="Shape 596"/>
              <p:cNvSpPr txBox="1"/>
              <p:nvPr/>
            </p:nvSpPr>
            <p:spPr>
              <a:xfrm>
                <a:off x="3837586" y="1998313"/>
                <a:ext cx="14286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HAPEX-MOBILHY</a:t>
                </a:r>
                <a:endParaRPr/>
              </a:p>
            </p:txBody>
          </p:sp>
          <p:sp>
            <p:nvSpPr>
              <p:cNvPr id="597" name="Shape 597"/>
              <p:cNvSpPr txBox="1"/>
              <p:nvPr/>
            </p:nvSpPr>
            <p:spPr>
              <a:xfrm>
                <a:off x="5277526" y="2664530"/>
                <a:ext cx="7365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LASPEX</a:t>
                </a:r>
                <a:endParaRPr/>
              </a:p>
            </p:txBody>
          </p:sp>
          <p:sp>
            <p:nvSpPr>
              <p:cNvPr id="598" name="Shape 598"/>
              <p:cNvSpPr txBox="1"/>
              <p:nvPr/>
            </p:nvSpPr>
            <p:spPr>
              <a:xfrm>
                <a:off x="3216276" y="1785729"/>
                <a:ext cx="7554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Cabauw</a:t>
                </a:r>
                <a:endParaRPr sz="1000" b="1">
                  <a:solidFill>
                    <a:srgbClr val="000000"/>
                  </a:solidFill>
                  <a:latin typeface="Verdana"/>
                  <a:ea typeface="Verdana"/>
                  <a:cs typeface="Verdana"/>
                  <a:sym typeface="Verdana"/>
                </a:endParaRPr>
              </a:p>
            </p:txBody>
          </p:sp>
          <p:sp>
            <p:nvSpPr>
              <p:cNvPr id="599" name="Shape 599"/>
              <p:cNvSpPr txBox="1"/>
              <p:nvPr/>
            </p:nvSpPr>
            <p:spPr>
              <a:xfrm>
                <a:off x="3122265" y="2202703"/>
                <a:ext cx="6591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EFEDA</a:t>
                </a:r>
                <a:endParaRPr/>
              </a:p>
            </p:txBody>
          </p:sp>
          <p:sp>
            <p:nvSpPr>
              <p:cNvPr id="600" name="Shape 600"/>
              <p:cNvSpPr txBox="1"/>
              <p:nvPr/>
            </p:nvSpPr>
            <p:spPr>
              <a:xfrm>
                <a:off x="3803091" y="1321388"/>
                <a:ext cx="6849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NOPEX</a:t>
                </a:r>
                <a:endParaRPr/>
              </a:p>
            </p:txBody>
          </p:sp>
          <p:sp>
            <p:nvSpPr>
              <p:cNvPr id="601" name="Shape 601"/>
              <p:cNvSpPr txBox="1"/>
              <p:nvPr/>
            </p:nvSpPr>
            <p:spPr>
              <a:xfrm>
                <a:off x="1923446" y="3660841"/>
                <a:ext cx="4797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LBA</a:t>
                </a:r>
                <a:endParaRPr/>
              </a:p>
            </p:txBody>
          </p:sp>
          <p:sp>
            <p:nvSpPr>
              <p:cNvPr id="602" name="Shape 602"/>
              <p:cNvSpPr txBox="1"/>
              <p:nvPr/>
            </p:nvSpPr>
            <p:spPr>
              <a:xfrm>
                <a:off x="4098591" y="1777540"/>
                <a:ext cx="996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Lindenberg</a:t>
                </a:r>
                <a:endParaRPr sz="1000" b="1">
                  <a:solidFill>
                    <a:srgbClr val="000000"/>
                  </a:solidFill>
                  <a:latin typeface="Verdana"/>
                  <a:ea typeface="Verdana"/>
                  <a:cs typeface="Verdana"/>
                  <a:sym typeface="Verdana"/>
                </a:endParaRPr>
              </a:p>
            </p:txBody>
          </p:sp>
          <p:sp>
            <p:nvSpPr>
              <p:cNvPr id="603" name="Shape 603"/>
              <p:cNvSpPr/>
              <p:nvPr/>
            </p:nvSpPr>
            <p:spPr>
              <a:xfrm>
                <a:off x="7386724" y="5022142"/>
                <a:ext cx="91500" cy="91500"/>
              </a:xfrm>
              <a:prstGeom prst="ellipse">
                <a:avLst/>
              </a:prstGeom>
              <a:solidFill>
                <a:srgbClr val="0000FF"/>
              </a:solidFill>
              <a:ln w="9525" cap="flat" cmpd="sng">
                <a:solidFill>
                  <a:srgbClr val="0000FF"/>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04" name="Shape 604"/>
              <p:cNvSpPr/>
              <p:nvPr/>
            </p:nvSpPr>
            <p:spPr>
              <a:xfrm>
                <a:off x="3889551" y="3174448"/>
                <a:ext cx="91500" cy="91500"/>
              </a:xfrm>
              <a:prstGeom prst="ellipse">
                <a:avLst/>
              </a:prstGeom>
              <a:solidFill>
                <a:srgbClr val="0000FF"/>
              </a:solidFill>
              <a:ln w="9525" cap="flat" cmpd="sng">
                <a:solidFill>
                  <a:srgbClr val="0000FF"/>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05" name="Shape 605"/>
              <p:cNvSpPr/>
              <p:nvPr/>
            </p:nvSpPr>
            <p:spPr>
              <a:xfrm>
                <a:off x="5589372" y="2888867"/>
                <a:ext cx="91500" cy="91500"/>
              </a:xfrm>
              <a:prstGeom prst="ellipse">
                <a:avLst/>
              </a:prstGeom>
              <a:solidFill>
                <a:srgbClr val="0000FF"/>
              </a:solidFill>
              <a:ln w="9525" cap="flat" cmpd="sng">
                <a:solidFill>
                  <a:srgbClr val="0000FF"/>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06" name="Shape 606"/>
              <p:cNvSpPr/>
              <p:nvPr/>
            </p:nvSpPr>
            <p:spPr>
              <a:xfrm>
                <a:off x="4077568" y="1858727"/>
                <a:ext cx="91500" cy="91500"/>
              </a:xfrm>
              <a:prstGeom prst="ellipse">
                <a:avLst/>
              </a:prstGeom>
              <a:solidFill>
                <a:srgbClr val="0000FF"/>
              </a:solidFill>
              <a:ln w="9525" cap="flat" cmpd="sng">
                <a:solidFill>
                  <a:srgbClr val="0000FF"/>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07" name="Shape 607"/>
              <p:cNvSpPr/>
              <p:nvPr/>
            </p:nvSpPr>
            <p:spPr>
              <a:xfrm>
                <a:off x="3923404" y="1879734"/>
                <a:ext cx="91500" cy="91500"/>
              </a:xfrm>
              <a:prstGeom prst="ellipse">
                <a:avLst/>
              </a:prstGeom>
              <a:solidFill>
                <a:srgbClr val="0000FF"/>
              </a:solidFill>
              <a:ln w="9525" cap="flat" cmpd="sng">
                <a:solidFill>
                  <a:srgbClr val="0000FF"/>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08" name="Shape 608"/>
              <p:cNvSpPr/>
              <p:nvPr/>
            </p:nvSpPr>
            <p:spPr>
              <a:xfrm>
                <a:off x="4105000" y="1521160"/>
                <a:ext cx="91500" cy="91500"/>
              </a:xfrm>
              <a:prstGeom prst="ellipse">
                <a:avLst/>
              </a:prstGeom>
              <a:solidFill>
                <a:srgbClr val="0000FF"/>
              </a:solidFill>
              <a:ln w="9525" cap="flat" cmpd="sng">
                <a:solidFill>
                  <a:srgbClr val="0000FF"/>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grpSp>
            <p:nvGrpSpPr>
              <p:cNvPr id="609" name="Shape 609"/>
              <p:cNvGrpSpPr/>
              <p:nvPr/>
            </p:nvGrpSpPr>
            <p:grpSpPr>
              <a:xfrm>
                <a:off x="1183585" y="1606973"/>
                <a:ext cx="770100" cy="304079"/>
                <a:chOff x="1183585" y="1606973"/>
                <a:chExt cx="770100" cy="304079"/>
              </a:xfrm>
            </p:grpSpPr>
            <p:sp>
              <p:nvSpPr>
                <p:cNvPr id="610" name="Shape 610"/>
                <p:cNvSpPr txBox="1"/>
                <p:nvPr/>
              </p:nvSpPr>
              <p:spPr>
                <a:xfrm>
                  <a:off x="1183585" y="1606973"/>
                  <a:ext cx="7701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BOREAS</a:t>
                  </a:r>
                  <a:endParaRPr/>
                </a:p>
              </p:txBody>
            </p:sp>
            <p:sp>
              <p:nvSpPr>
                <p:cNvPr id="611" name="Shape 611"/>
                <p:cNvSpPr/>
                <p:nvPr/>
              </p:nvSpPr>
              <p:spPr>
                <a:xfrm>
                  <a:off x="1512923" y="1819552"/>
                  <a:ext cx="91500" cy="91500"/>
                </a:xfrm>
                <a:prstGeom prst="ellipse">
                  <a:avLst/>
                </a:prstGeom>
                <a:solidFill>
                  <a:srgbClr val="0000FF"/>
                </a:solidFill>
                <a:ln w="9525" cap="flat" cmpd="sng">
                  <a:solidFill>
                    <a:srgbClr val="0000FF"/>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grpSp>
          <p:grpSp>
            <p:nvGrpSpPr>
              <p:cNvPr id="612" name="Shape 612"/>
              <p:cNvGrpSpPr/>
              <p:nvPr/>
            </p:nvGrpSpPr>
            <p:grpSpPr>
              <a:xfrm>
                <a:off x="726975" y="2295520"/>
                <a:ext cx="833700" cy="400200"/>
                <a:chOff x="872369" y="2419908"/>
                <a:chExt cx="833700" cy="400200"/>
              </a:xfrm>
            </p:grpSpPr>
            <p:sp>
              <p:nvSpPr>
                <p:cNvPr id="613" name="Shape 613"/>
                <p:cNvSpPr txBox="1"/>
                <p:nvPr/>
              </p:nvSpPr>
              <p:spPr>
                <a:xfrm>
                  <a:off x="872369" y="2419908"/>
                  <a:ext cx="833700" cy="400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CASES</a:t>
                  </a:r>
                  <a:endParaRPr/>
                </a:p>
                <a:p>
                  <a:pPr marL="0" marR="0" lvl="0" indent="0" algn="l" rtl="0">
                    <a:spcBef>
                      <a:spcPts val="0"/>
                    </a:spcBef>
                    <a:spcAft>
                      <a:spcPts val="0"/>
                    </a:spcAft>
                    <a:buNone/>
                  </a:pPr>
                  <a:r>
                    <a:rPr lang="en-US" sz="1000" b="1">
                      <a:solidFill>
                        <a:srgbClr val="000000"/>
                      </a:solidFill>
                      <a:latin typeface="Verdana"/>
                      <a:ea typeface="Verdana"/>
                      <a:cs typeface="Verdana"/>
                      <a:sym typeface="Verdana"/>
                    </a:rPr>
                    <a:t>(DICE-1)</a:t>
                  </a:r>
                  <a:endParaRPr sz="1000" b="1">
                    <a:solidFill>
                      <a:srgbClr val="000000"/>
                    </a:solidFill>
                    <a:latin typeface="Verdana"/>
                    <a:ea typeface="Verdana"/>
                    <a:cs typeface="Verdana"/>
                    <a:sym typeface="Verdana"/>
                  </a:endParaRPr>
                </a:p>
              </p:txBody>
            </p:sp>
            <p:sp>
              <p:nvSpPr>
                <p:cNvPr id="614" name="Shape 614"/>
                <p:cNvSpPr/>
                <p:nvPr/>
              </p:nvSpPr>
              <p:spPr>
                <a:xfrm>
                  <a:off x="1446347" y="2497526"/>
                  <a:ext cx="91500" cy="91500"/>
                </a:xfrm>
                <a:prstGeom prst="ellipse">
                  <a:avLst/>
                </a:prstGeom>
                <a:solidFill>
                  <a:srgbClr val="0000FF"/>
                </a:solidFill>
                <a:ln w="9525" cap="flat" cmpd="sng">
                  <a:solidFill>
                    <a:srgbClr val="0000FF"/>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grpSp>
          <p:grpSp>
            <p:nvGrpSpPr>
              <p:cNvPr id="615" name="Shape 615"/>
              <p:cNvGrpSpPr/>
              <p:nvPr/>
            </p:nvGrpSpPr>
            <p:grpSpPr>
              <a:xfrm>
                <a:off x="1368320" y="2239613"/>
                <a:ext cx="535403" cy="246300"/>
                <a:chOff x="1248392" y="2223709"/>
                <a:chExt cx="535403" cy="246300"/>
              </a:xfrm>
            </p:grpSpPr>
            <p:sp>
              <p:nvSpPr>
                <p:cNvPr id="616" name="Shape 616"/>
                <p:cNvSpPr txBox="1"/>
                <p:nvPr/>
              </p:nvSpPr>
              <p:spPr>
                <a:xfrm>
                  <a:off x="1274695" y="2223709"/>
                  <a:ext cx="5091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FIFE</a:t>
                  </a:r>
                  <a:endParaRPr/>
                </a:p>
              </p:txBody>
            </p:sp>
            <p:sp>
              <p:nvSpPr>
                <p:cNvPr id="617" name="Shape 617"/>
                <p:cNvSpPr/>
                <p:nvPr/>
              </p:nvSpPr>
              <p:spPr>
                <a:xfrm>
                  <a:off x="1248392" y="2314144"/>
                  <a:ext cx="91500" cy="91500"/>
                </a:xfrm>
                <a:prstGeom prst="ellipse">
                  <a:avLst/>
                </a:prstGeom>
                <a:solidFill>
                  <a:srgbClr val="0000FF"/>
                </a:solidFill>
                <a:ln w="9525" cap="flat" cmpd="sng">
                  <a:solidFill>
                    <a:srgbClr val="0000FF"/>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grpSp>
          <p:grpSp>
            <p:nvGrpSpPr>
              <p:cNvPr id="618" name="Shape 618"/>
              <p:cNvGrpSpPr/>
              <p:nvPr/>
            </p:nvGrpSpPr>
            <p:grpSpPr>
              <a:xfrm>
                <a:off x="1158775" y="2422736"/>
                <a:ext cx="565200" cy="416283"/>
                <a:chOff x="764621" y="2685523"/>
                <a:chExt cx="565200" cy="416283"/>
              </a:xfrm>
            </p:grpSpPr>
            <p:sp>
              <p:nvSpPr>
                <p:cNvPr id="619" name="Shape 619"/>
                <p:cNvSpPr txBox="1"/>
                <p:nvPr/>
              </p:nvSpPr>
              <p:spPr>
                <a:xfrm>
                  <a:off x="764621" y="2855506"/>
                  <a:ext cx="5652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IHOP</a:t>
                  </a:r>
                  <a:endParaRPr/>
                </a:p>
              </p:txBody>
            </p:sp>
            <p:sp>
              <p:nvSpPr>
                <p:cNvPr id="620" name="Shape 620"/>
                <p:cNvSpPr/>
                <p:nvPr/>
              </p:nvSpPr>
              <p:spPr>
                <a:xfrm>
                  <a:off x="977448" y="2685523"/>
                  <a:ext cx="91500" cy="91500"/>
                </a:xfrm>
                <a:prstGeom prst="ellipse">
                  <a:avLst/>
                </a:prstGeom>
                <a:solidFill>
                  <a:srgbClr val="0000FF"/>
                </a:solidFill>
                <a:ln w="9525" cap="flat" cmpd="sng">
                  <a:solidFill>
                    <a:srgbClr val="0000FF"/>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grpSp>
          <p:grpSp>
            <p:nvGrpSpPr>
              <p:cNvPr id="621" name="Shape 621"/>
              <p:cNvGrpSpPr/>
              <p:nvPr/>
            </p:nvGrpSpPr>
            <p:grpSpPr>
              <a:xfrm>
                <a:off x="891758" y="2186717"/>
                <a:ext cx="485646" cy="246300"/>
                <a:chOff x="706499" y="1845179"/>
                <a:chExt cx="485646" cy="246300"/>
              </a:xfrm>
            </p:grpSpPr>
            <p:sp>
              <p:nvSpPr>
                <p:cNvPr id="622" name="Shape 622"/>
                <p:cNvSpPr/>
                <p:nvPr/>
              </p:nvSpPr>
              <p:spPr>
                <a:xfrm>
                  <a:off x="1100645" y="1932780"/>
                  <a:ext cx="91500" cy="91500"/>
                </a:xfrm>
                <a:prstGeom prst="ellipse">
                  <a:avLst/>
                </a:prstGeom>
                <a:solidFill>
                  <a:srgbClr val="0000FF"/>
                </a:solidFill>
                <a:ln w="9525" cap="flat" cmpd="sng">
                  <a:solidFill>
                    <a:srgbClr val="0000FF"/>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23" name="Shape 623"/>
                <p:cNvSpPr txBox="1"/>
                <p:nvPr/>
              </p:nvSpPr>
              <p:spPr>
                <a:xfrm>
                  <a:off x="706499" y="1845179"/>
                  <a:ext cx="4668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BLX</a:t>
                  </a:r>
                  <a:endParaRPr/>
                </a:p>
              </p:txBody>
            </p:sp>
          </p:grpSp>
          <p:sp>
            <p:nvSpPr>
              <p:cNvPr id="624" name="Shape 624"/>
              <p:cNvSpPr/>
              <p:nvPr/>
            </p:nvSpPr>
            <p:spPr>
              <a:xfrm>
                <a:off x="3829396" y="2077716"/>
                <a:ext cx="91500" cy="91500"/>
              </a:xfrm>
              <a:prstGeom prst="ellipse">
                <a:avLst/>
              </a:prstGeom>
              <a:solidFill>
                <a:srgbClr val="0000FF"/>
              </a:solidFill>
              <a:ln w="9525" cap="flat" cmpd="sng">
                <a:solidFill>
                  <a:srgbClr val="0000FF"/>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25" name="Shape 625"/>
              <p:cNvSpPr/>
              <p:nvPr/>
            </p:nvSpPr>
            <p:spPr>
              <a:xfrm>
                <a:off x="3704430" y="2288513"/>
                <a:ext cx="91500" cy="91500"/>
              </a:xfrm>
              <a:prstGeom prst="ellipse">
                <a:avLst/>
              </a:prstGeom>
              <a:solidFill>
                <a:srgbClr val="0000FF"/>
              </a:solidFill>
              <a:ln w="9525" cap="flat" cmpd="sng">
                <a:solidFill>
                  <a:srgbClr val="0000FF"/>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26" name="Shape 626"/>
              <p:cNvSpPr/>
              <p:nvPr/>
            </p:nvSpPr>
            <p:spPr>
              <a:xfrm>
                <a:off x="2129592" y="3867004"/>
                <a:ext cx="91500" cy="91500"/>
              </a:xfrm>
              <a:prstGeom prst="ellipse">
                <a:avLst/>
              </a:prstGeom>
              <a:solidFill>
                <a:srgbClr val="0000FF"/>
              </a:solidFill>
              <a:ln w="9525" cap="flat" cmpd="sng">
                <a:solidFill>
                  <a:srgbClr val="0000FF"/>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grpSp>
            <p:nvGrpSpPr>
              <p:cNvPr id="627" name="Shape 627"/>
              <p:cNvGrpSpPr/>
              <p:nvPr/>
            </p:nvGrpSpPr>
            <p:grpSpPr>
              <a:xfrm>
                <a:off x="1185943" y="2016352"/>
                <a:ext cx="473700" cy="313326"/>
                <a:chOff x="1287543" y="2002939"/>
                <a:chExt cx="473700" cy="313326"/>
              </a:xfrm>
            </p:grpSpPr>
            <p:sp>
              <p:nvSpPr>
                <p:cNvPr id="628" name="Shape 628"/>
                <p:cNvSpPr txBox="1"/>
                <p:nvPr/>
              </p:nvSpPr>
              <p:spPr>
                <a:xfrm>
                  <a:off x="1287543" y="2002939"/>
                  <a:ext cx="4737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1">
                      <a:solidFill>
                        <a:srgbClr val="000000"/>
                      </a:solidFill>
                      <a:latin typeface="Verdana"/>
                      <a:ea typeface="Verdana"/>
                      <a:cs typeface="Verdana"/>
                      <a:sym typeface="Verdana"/>
                    </a:rPr>
                    <a:t>SGP</a:t>
                  </a:r>
                  <a:endParaRPr/>
                </a:p>
              </p:txBody>
            </p:sp>
            <p:sp>
              <p:nvSpPr>
                <p:cNvPr id="629" name="Shape 629"/>
                <p:cNvSpPr/>
                <p:nvPr/>
              </p:nvSpPr>
              <p:spPr>
                <a:xfrm>
                  <a:off x="1465602" y="2224765"/>
                  <a:ext cx="91500" cy="91500"/>
                </a:xfrm>
                <a:prstGeom prst="ellipse">
                  <a:avLst/>
                </a:prstGeom>
                <a:solidFill>
                  <a:srgbClr val="0000FF"/>
                </a:solidFill>
                <a:ln w="9525" cap="flat" cmpd="sng">
                  <a:solidFill>
                    <a:srgbClr val="0000FF"/>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grpSp>
        </p:grpSp>
        <p:sp>
          <p:nvSpPr>
            <p:cNvPr id="630" name="Shape 630"/>
            <p:cNvSpPr txBox="1"/>
            <p:nvPr/>
          </p:nvSpPr>
          <p:spPr>
            <a:xfrm>
              <a:off x="3122265" y="5013176"/>
              <a:ext cx="1982400" cy="400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000" b="1">
                  <a:solidFill>
                    <a:srgbClr val="000000"/>
                  </a:solidFill>
                  <a:latin typeface="Verdana"/>
                  <a:ea typeface="Verdana"/>
                  <a:cs typeface="Verdana"/>
                  <a:sym typeface="Verdana"/>
                </a:rPr>
                <a:t>Antarctica/Dome C</a:t>
              </a:r>
              <a:endParaRPr/>
            </a:p>
            <a:p>
              <a:pPr marL="0" marR="0" lvl="0" indent="0" algn="ctr" rtl="0">
                <a:spcBef>
                  <a:spcPts val="0"/>
                </a:spcBef>
                <a:spcAft>
                  <a:spcPts val="0"/>
                </a:spcAft>
                <a:buNone/>
              </a:pPr>
              <a:r>
                <a:rPr lang="en-US" sz="1000" b="1">
                  <a:solidFill>
                    <a:srgbClr val="000000"/>
                  </a:solidFill>
                  <a:latin typeface="Verdana"/>
                  <a:ea typeface="Verdana"/>
                  <a:cs typeface="Verdana"/>
                  <a:sym typeface="Verdana"/>
                </a:rPr>
                <a:t>(GABLS4/DICE-over-ice)</a:t>
              </a:r>
              <a:endParaRPr sz="1000" b="1">
                <a:solidFill>
                  <a:srgbClr val="000000"/>
                </a:solidFill>
                <a:latin typeface="Verdana"/>
                <a:ea typeface="Verdana"/>
                <a:cs typeface="Verdana"/>
                <a:sym typeface="Verdana"/>
              </a:endParaRPr>
            </a:p>
          </p:txBody>
        </p:sp>
        <p:cxnSp>
          <p:nvCxnSpPr>
            <p:cNvPr id="631" name="Shape 631"/>
            <p:cNvCxnSpPr/>
            <p:nvPr/>
          </p:nvCxnSpPr>
          <p:spPr>
            <a:xfrm flipH="1">
              <a:off x="3810900" y="5413768"/>
              <a:ext cx="185400" cy="701400"/>
            </a:xfrm>
            <a:prstGeom prst="straightConnector1">
              <a:avLst/>
            </a:prstGeom>
            <a:noFill/>
            <a:ln w="25400" cap="flat" cmpd="sng">
              <a:solidFill>
                <a:srgbClr val="000000"/>
              </a:solidFill>
              <a:prstDash val="solid"/>
              <a:round/>
              <a:headEnd type="none" w="med" len="med"/>
              <a:tailEnd type="stealth" w="lg" len="lg"/>
            </a:ln>
            <a:effectLst>
              <a:outerShdw blurRad="40000" dist="20000" dir="5400000" rotWithShape="0">
                <a:srgbClr val="000000">
                  <a:alpha val="37650"/>
                </a:srgbClr>
              </a:outerShdw>
            </a:effectLst>
          </p:spPr>
        </p:cxnSp>
      </p:grpSp>
      <p:sp>
        <p:nvSpPr>
          <p:cNvPr id="632" name="Shape 632"/>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200" b="1">
                <a:solidFill>
                  <a:srgbClr val="000000"/>
                </a:solidFill>
                <a:latin typeface="Verdana"/>
                <a:ea typeface="Verdana"/>
                <a:cs typeface="Verdana"/>
                <a:sym typeface="Verdana"/>
              </a:rPr>
              <a:t>53</a:t>
            </a:fld>
            <a:endParaRPr sz="1200" b="1">
              <a:solidFill>
                <a:srgbClr val="000000"/>
              </a:solidFill>
              <a:latin typeface="Verdana"/>
              <a:ea typeface="Verdana"/>
              <a:cs typeface="Verdana"/>
              <a:sym typeface="Verdana"/>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53</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637"/>
        <p:cNvGrpSpPr/>
        <p:nvPr/>
      </p:nvGrpSpPr>
      <p:grpSpPr>
        <a:xfrm>
          <a:off x="0" y="0"/>
          <a:ext cx="0" cy="0"/>
          <a:chOff x="0" y="0"/>
          <a:chExt cx="0" cy="0"/>
        </a:xfrm>
      </p:grpSpPr>
      <p:sp>
        <p:nvSpPr>
          <p:cNvPr id="639" name="Shape 639"/>
          <p:cNvSpPr txBox="1"/>
          <p:nvPr/>
        </p:nvSpPr>
        <p:spPr>
          <a:xfrm>
            <a:off x="199300" y="989100"/>
            <a:ext cx="8557800" cy="48798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US" b="1">
                <a:solidFill>
                  <a:schemeClr val="dk1"/>
                </a:solidFill>
              </a:rPr>
              <a:t>Martin Best (former GLASS co-chair, but we won’t let him go!)</a:t>
            </a:r>
            <a:endParaRPr b="1">
              <a:solidFill>
                <a:schemeClr val="dk1"/>
              </a:solidFill>
            </a:endParaRPr>
          </a:p>
          <a:p>
            <a:pPr marL="0" lvl="0" indent="0" rtl="0">
              <a:lnSpc>
                <a:spcPct val="115000"/>
              </a:lnSpc>
              <a:spcBef>
                <a:spcPts val="0"/>
              </a:spcBef>
              <a:spcAft>
                <a:spcPts val="0"/>
              </a:spcAft>
              <a:buClr>
                <a:schemeClr val="dk1"/>
              </a:buClr>
              <a:buSzPts val="1100"/>
              <a:buFont typeface="Arial"/>
              <a:buNone/>
            </a:pPr>
            <a:r>
              <a:rPr lang="en-US">
                <a:solidFill>
                  <a:schemeClr val="dk1"/>
                </a:solidFill>
              </a:rPr>
              <a:t>•Adrian Lock (UKMO) and I are still trying to write up some DICE papers.</a:t>
            </a:r>
            <a:endParaRPr>
              <a:solidFill>
                <a:schemeClr val="dk1"/>
              </a:solidFill>
            </a:endParaRPr>
          </a:p>
          <a:p>
            <a:pPr marL="0" lvl="0" indent="0" rtl="0">
              <a:lnSpc>
                <a:spcPct val="115000"/>
              </a:lnSpc>
              <a:spcBef>
                <a:spcPts val="0"/>
              </a:spcBef>
              <a:spcAft>
                <a:spcPts val="0"/>
              </a:spcAft>
              <a:buClr>
                <a:schemeClr val="dk1"/>
              </a:buClr>
              <a:buSzPts val="1100"/>
              <a:buFont typeface="Arial"/>
              <a:buNone/>
            </a:pPr>
            <a:r>
              <a:rPr lang="en-US">
                <a:solidFill>
                  <a:schemeClr val="dk1"/>
                </a:solidFill>
              </a:rPr>
              <a:t>•More DICE sites:  careful design needed to ensure you can get some proper results out of it, and not just that the models are different.</a:t>
            </a:r>
            <a:endParaRPr>
              <a:solidFill>
                <a:schemeClr val="dk1"/>
              </a:solidFill>
            </a:endParaRPr>
          </a:p>
          <a:p>
            <a:pPr marL="0" lvl="0" indent="0" rtl="0">
              <a:lnSpc>
                <a:spcPct val="115000"/>
              </a:lnSpc>
              <a:spcBef>
                <a:spcPts val="0"/>
              </a:spcBef>
              <a:spcAft>
                <a:spcPts val="0"/>
              </a:spcAft>
              <a:buClr>
                <a:schemeClr val="dk1"/>
              </a:buClr>
              <a:buSzPts val="1100"/>
              <a:buFont typeface="Arial"/>
              <a:buNone/>
            </a:pPr>
            <a:r>
              <a:rPr lang="en-US">
                <a:solidFill>
                  <a:schemeClr val="dk1"/>
                </a:solidFill>
              </a:rPr>
              <a:t>•</a:t>
            </a:r>
            <a:r>
              <a:rPr lang="en-US" b="1" i="1">
                <a:solidFill>
                  <a:srgbClr val="0000FF"/>
                </a:solidFill>
              </a:rPr>
              <a:t>Need to have good observational dataset with everything co-located.</a:t>
            </a:r>
            <a:endParaRPr b="1" i="1">
              <a:solidFill>
                <a:srgbClr val="0000FF"/>
              </a:solidFill>
            </a:endParaRPr>
          </a:p>
          <a:p>
            <a:pPr marL="0" lvl="0" indent="0" rtl="0">
              <a:lnSpc>
                <a:spcPct val="115000"/>
              </a:lnSpc>
              <a:spcBef>
                <a:spcPts val="0"/>
              </a:spcBef>
              <a:spcAft>
                <a:spcPts val="0"/>
              </a:spcAft>
              <a:buClr>
                <a:schemeClr val="dk1"/>
              </a:buClr>
              <a:buSzPts val="1100"/>
              <a:buFont typeface="Arial"/>
              <a:buNone/>
            </a:pPr>
            <a:r>
              <a:rPr lang="en-US">
                <a:solidFill>
                  <a:schemeClr val="dk1"/>
                </a:solidFill>
              </a:rPr>
              <a:t>•I am hoping that </a:t>
            </a:r>
            <a:r>
              <a:rPr lang="en-US" b="1">
                <a:solidFill>
                  <a:srgbClr val="0000FF"/>
                </a:solidFill>
              </a:rPr>
              <a:t>LIAISE</a:t>
            </a:r>
            <a:r>
              <a:rPr lang="en-US">
                <a:solidFill>
                  <a:schemeClr val="dk1"/>
                </a:solidFill>
              </a:rPr>
              <a:t> can be set up to tackle this…</a:t>
            </a:r>
            <a:endParaRPr>
              <a:solidFill>
                <a:schemeClr val="dk1"/>
              </a:solidFill>
            </a:endParaRPr>
          </a:p>
          <a:p>
            <a:pPr marL="0" lvl="0" indent="0" rtl="0">
              <a:lnSpc>
                <a:spcPct val="115000"/>
              </a:lnSpc>
              <a:spcBef>
                <a:spcPts val="0"/>
              </a:spcBef>
              <a:spcAft>
                <a:spcPts val="0"/>
              </a:spcAft>
              <a:buNone/>
            </a:pPr>
            <a:r>
              <a:rPr lang="en-US">
                <a:solidFill>
                  <a:schemeClr val="dk1"/>
                </a:solidFill>
              </a:rPr>
              <a:t>•We are thinking that some sort of surrogate experiment where we use LES to generate “obs” might be the way to go for the next DICE.</a:t>
            </a:r>
            <a:endParaRPr>
              <a:solidFill>
                <a:schemeClr val="dk1"/>
              </a:solidFill>
            </a:endParaRPr>
          </a:p>
          <a:p>
            <a:pPr marL="0" lvl="0" indent="0" rtl="0">
              <a:lnSpc>
                <a:spcPct val="115000"/>
              </a:lnSpc>
              <a:spcBef>
                <a:spcPts val="400"/>
              </a:spcBef>
              <a:spcAft>
                <a:spcPts val="0"/>
              </a:spcAft>
              <a:buClr>
                <a:schemeClr val="dk1"/>
              </a:buClr>
              <a:buSzPts val="1100"/>
              <a:buFont typeface="Arial"/>
              <a:buNone/>
            </a:pPr>
            <a:endParaRPr>
              <a:solidFill>
                <a:schemeClr val="dk1"/>
              </a:solidFill>
            </a:endParaRPr>
          </a:p>
          <a:p>
            <a:pPr marL="0" lvl="0" indent="0" rtl="0">
              <a:lnSpc>
                <a:spcPct val="115000"/>
              </a:lnSpc>
              <a:spcBef>
                <a:spcPts val="400"/>
              </a:spcBef>
              <a:spcAft>
                <a:spcPts val="0"/>
              </a:spcAft>
              <a:buClr>
                <a:schemeClr val="dk1"/>
              </a:buClr>
              <a:buSzPts val="1100"/>
              <a:buFont typeface="Arial"/>
              <a:buNone/>
            </a:pPr>
            <a:r>
              <a:rPr lang="en-US" b="1">
                <a:solidFill>
                  <a:schemeClr val="dk1"/>
                </a:solidFill>
              </a:rPr>
              <a:t>John Edwards (GLASS-GASS liaison)</a:t>
            </a:r>
            <a:endParaRPr b="1">
              <a:solidFill>
                <a:schemeClr val="dk1"/>
              </a:solidFill>
            </a:endParaRPr>
          </a:p>
          <a:p>
            <a:pPr marL="0" lvl="0" indent="0" rtl="0">
              <a:lnSpc>
                <a:spcPct val="115000"/>
              </a:lnSpc>
              <a:spcBef>
                <a:spcPts val="0"/>
              </a:spcBef>
              <a:spcAft>
                <a:spcPts val="0"/>
              </a:spcAft>
              <a:buClr>
                <a:schemeClr val="dk1"/>
              </a:buClr>
              <a:buSzPts val="1100"/>
              <a:buFont typeface="Arial"/>
              <a:buNone/>
            </a:pPr>
            <a:r>
              <a:rPr lang="en-US">
                <a:solidFill>
                  <a:schemeClr val="dk1"/>
                </a:solidFill>
              </a:rPr>
              <a:t>•Traditionally GABLS (DICE) concentrated on process modelling (~1 day), while PALS/PLUMBER are focused on longer timescales. </a:t>
            </a:r>
            <a:r>
              <a:rPr lang="en-US" b="1" i="1">
                <a:solidFill>
                  <a:srgbClr val="0000FF"/>
                </a:solidFill>
              </a:rPr>
              <a:t>Focus on diurnal cycle, or do we want to go for the seasonal scale too?</a:t>
            </a:r>
            <a:endParaRPr b="1" i="1">
              <a:solidFill>
                <a:srgbClr val="0000FF"/>
              </a:solidFill>
            </a:endParaRPr>
          </a:p>
          <a:p>
            <a:pPr marL="0" lvl="0" indent="0" rtl="0">
              <a:lnSpc>
                <a:spcPct val="115000"/>
              </a:lnSpc>
              <a:spcBef>
                <a:spcPts val="0"/>
              </a:spcBef>
              <a:spcAft>
                <a:spcPts val="0"/>
              </a:spcAft>
              <a:buClr>
                <a:schemeClr val="dk1"/>
              </a:buClr>
              <a:buSzPts val="1100"/>
              <a:buFont typeface="Arial"/>
              <a:buNone/>
            </a:pPr>
            <a:r>
              <a:rPr lang="en-US">
                <a:solidFill>
                  <a:schemeClr val="dk1"/>
                </a:solidFill>
              </a:rPr>
              <a:t>•Need to keep LES studies onboard</a:t>
            </a:r>
            <a:endParaRPr>
              <a:solidFill>
                <a:schemeClr val="dk1"/>
              </a:solidFill>
            </a:endParaRPr>
          </a:p>
          <a:p>
            <a:pPr marL="0" lvl="0" indent="0" rtl="0">
              <a:lnSpc>
                <a:spcPct val="115000"/>
              </a:lnSpc>
              <a:spcBef>
                <a:spcPts val="0"/>
              </a:spcBef>
              <a:spcAft>
                <a:spcPts val="0"/>
              </a:spcAft>
              <a:buClr>
                <a:schemeClr val="dk1"/>
              </a:buClr>
              <a:buSzPts val="1100"/>
              <a:buFont typeface="Arial"/>
              <a:buNone/>
            </a:pPr>
            <a:r>
              <a:rPr lang="en-US">
                <a:solidFill>
                  <a:schemeClr val="dk1"/>
                </a:solidFill>
              </a:rPr>
              <a:t>•Stable boundary layers, heterogeneity</a:t>
            </a:r>
            <a:endParaRPr>
              <a:solidFill>
                <a:schemeClr val="dk1"/>
              </a:solidFill>
            </a:endParaRPr>
          </a:p>
          <a:p>
            <a:pPr marL="0" lvl="0" indent="0" rtl="0">
              <a:lnSpc>
                <a:spcPct val="115000"/>
              </a:lnSpc>
              <a:spcBef>
                <a:spcPts val="0"/>
              </a:spcBef>
              <a:spcAft>
                <a:spcPts val="0"/>
              </a:spcAft>
              <a:buClr>
                <a:schemeClr val="dk1"/>
              </a:buClr>
              <a:buSzPts val="1100"/>
              <a:buFont typeface="Arial"/>
              <a:buNone/>
            </a:pPr>
            <a:r>
              <a:rPr lang="en-US">
                <a:solidFill>
                  <a:schemeClr val="dk1"/>
                </a:solidFill>
              </a:rPr>
              <a:t>•</a:t>
            </a:r>
            <a:r>
              <a:rPr lang="en-US" b="1">
                <a:solidFill>
                  <a:srgbClr val="0000FF"/>
                </a:solidFill>
              </a:rPr>
              <a:t>Shopping list of cases</a:t>
            </a:r>
            <a:r>
              <a:rPr lang="en-US">
                <a:solidFill>
                  <a:schemeClr val="dk1"/>
                </a:solidFill>
              </a:rPr>
              <a:t>:  vegetated site w/nearly saturated soil (simpler hydrology/physiology), snow surface (beyond GABLS4?), very dry soil site, sparsely vegetated site (LIAISE?)--most focus on dense canopies.</a:t>
            </a:r>
            <a:endParaRPr>
              <a:solidFill>
                <a:schemeClr val="dk1"/>
              </a:solidFill>
            </a:endParaRPr>
          </a:p>
          <a:p>
            <a:pPr marL="0" lvl="0" indent="0" rtl="0">
              <a:lnSpc>
                <a:spcPct val="115000"/>
              </a:lnSpc>
              <a:spcBef>
                <a:spcPts val="0"/>
              </a:spcBef>
              <a:spcAft>
                <a:spcPts val="0"/>
              </a:spcAft>
              <a:buClr>
                <a:schemeClr val="dk1"/>
              </a:buClr>
              <a:buSzPts val="1100"/>
              <a:buFont typeface="Arial"/>
              <a:buNone/>
            </a:pPr>
            <a:r>
              <a:rPr lang="en-US">
                <a:solidFill>
                  <a:schemeClr val="dk1"/>
                </a:solidFill>
              </a:rPr>
              <a:t>•Benchmarks with better data or ways of initializing the model, like CASES-99, ARM data.</a:t>
            </a:r>
            <a:endParaRPr>
              <a:solidFill>
                <a:schemeClr val="dk1"/>
              </a:solidFill>
            </a:endParaRPr>
          </a:p>
          <a:p>
            <a:pPr marL="0" lvl="0" indent="0">
              <a:spcBef>
                <a:spcPts val="0"/>
              </a:spcBef>
              <a:spcAft>
                <a:spcPts val="0"/>
              </a:spcAft>
              <a:buNone/>
            </a:pPr>
            <a:endParaRPr/>
          </a:p>
        </p:txBody>
      </p:sp>
      <p:sp>
        <p:nvSpPr>
          <p:cNvPr id="640" name="Shape 640"/>
          <p:cNvSpPr txBox="1"/>
          <p:nvPr/>
        </p:nvSpPr>
        <p:spPr>
          <a:xfrm>
            <a:off x="688725" y="56513"/>
            <a:ext cx="8323500" cy="3810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Clr>
                <a:schemeClr val="dk1"/>
              </a:buClr>
              <a:buSzPts val="1100"/>
              <a:buFont typeface="Arial"/>
              <a:buNone/>
            </a:pPr>
            <a:r>
              <a:rPr lang="en-US" sz="2000" b="1" i="1" dirty="0">
                <a:solidFill>
                  <a:srgbClr val="0000FF"/>
                </a:solidFill>
                <a:latin typeface="Verdana"/>
                <a:ea typeface="Verdana"/>
                <a:cs typeface="Verdana"/>
                <a:sym typeface="Verdana"/>
              </a:rPr>
              <a:t>DICE updates/comments on DICE </a:t>
            </a:r>
            <a:r>
              <a:rPr lang="en-US" sz="2000" b="1" i="1" dirty="0" smtClean="0">
                <a:solidFill>
                  <a:srgbClr val="0000FF"/>
                </a:solidFill>
                <a:latin typeface="Verdana"/>
                <a:ea typeface="Verdana"/>
                <a:cs typeface="Verdana"/>
                <a:sym typeface="Verdana"/>
              </a:rPr>
              <a:t>future</a:t>
            </a:r>
            <a:r>
              <a:rPr lang="en-US" sz="2000" b="1" dirty="0" smtClean="0">
                <a:solidFill>
                  <a:schemeClr val="tx1"/>
                </a:solidFill>
                <a:latin typeface="Verdana"/>
                <a:ea typeface="Verdana"/>
                <a:cs typeface="Verdana"/>
                <a:sym typeface="Verdana"/>
              </a:rPr>
              <a:t> [Update]</a:t>
            </a:r>
            <a:endParaRPr sz="2000" b="1" dirty="0">
              <a:solidFill>
                <a:schemeClr val="tx1"/>
              </a:solidFill>
              <a:latin typeface="Verdana"/>
              <a:ea typeface="Verdana"/>
              <a:cs typeface="Verdana"/>
              <a:sym typeface="Verdana"/>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54</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645"/>
        <p:cNvGrpSpPr/>
        <p:nvPr/>
      </p:nvGrpSpPr>
      <p:grpSpPr>
        <a:xfrm>
          <a:off x="0" y="0"/>
          <a:ext cx="0" cy="0"/>
          <a:chOff x="0" y="0"/>
          <a:chExt cx="0" cy="0"/>
        </a:xfrm>
      </p:grpSpPr>
      <p:sp>
        <p:nvSpPr>
          <p:cNvPr id="647" name="Shape 647"/>
          <p:cNvSpPr/>
          <p:nvPr/>
        </p:nvSpPr>
        <p:spPr>
          <a:xfrm>
            <a:off x="323528" y="1594103"/>
            <a:ext cx="5112600" cy="864000"/>
          </a:xfrm>
          <a:prstGeom prst="rect">
            <a:avLst/>
          </a:prstGeom>
          <a:solidFill>
            <a:srgbClr val="3366FF">
              <a:alpha val="24710"/>
            </a:srgbClr>
          </a:solidFill>
          <a:ln w="9525" cap="flat" cmpd="sng">
            <a:solidFill>
              <a:srgbClr val="FFFFFF"/>
            </a:solidFill>
            <a:prstDash val="solid"/>
            <a:round/>
            <a:headEnd type="none" w="med" len="med"/>
            <a:tailEnd type="non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48" name="Shape 648"/>
          <p:cNvSpPr txBox="1"/>
          <p:nvPr/>
        </p:nvSpPr>
        <p:spPr>
          <a:xfrm>
            <a:off x="323528" y="1556792"/>
            <a:ext cx="5112600" cy="938700"/>
          </a:xfrm>
          <a:prstGeom prst="rect">
            <a:avLst/>
          </a:prstGeom>
          <a:noFill/>
          <a:ln>
            <a:noFill/>
          </a:ln>
        </p:spPr>
        <p:txBody>
          <a:bodyPr spcFirstLastPara="1" wrap="square" lIns="91425" tIns="45700" rIns="91425" bIns="91425" anchor="b" anchorCtr="0">
            <a:noAutofit/>
          </a:bodyPr>
          <a:lstStyle/>
          <a:p>
            <a:pPr marL="0" lvl="0" indent="0" algn="ctr" rtl="0">
              <a:spcBef>
                <a:spcPts val="0"/>
              </a:spcBef>
              <a:spcAft>
                <a:spcPts val="0"/>
              </a:spcAft>
              <a:buNone/>
            </a:pPr>
            <a:r>
              <a:rPr lang="en-US" sz="2400" b="1">
                <a:solidFill>
                  <a:srgbClr val="000000"/>
                </a:solidFill>
                <a:latin typeface="Verdana"/>
                <a:ea typeface="Verdana"/>
                <a:cs typeface="Verdana"/>
                <a:sym typeface="Verdana"/>
              </a:rPr>
              <a:t>NCAR &amp; NOAA Lab (Boulder)</a:t>
            </a:r>
            <a:br>
              <a:rPr lang="en-US" sz="2400" b="1">
                <a:solidFill>
                  <a:srgbClr val="000000"/>
                </a:solidFill>
                <a:latin typeface="Verdana"/>
                <a:ea typeface="Verdana"/>
                <a:cs typeface="Verdana"/>
                <a:sym typeface="Verdana"/>
              </a:rPr>
            </a:br>
            <a:r>
              <a:rPr lang="en-US" sz="2800" b="1">
                <a:solidFill>
                  <a:srgbClr val="000000"/>
                </a:solidFill>
                <a:latin typeface="Verdana"/>
                <a:ea typeface="Verdana"/>
                <a:cs typeface="Verdana"/>
                <a:sym typeface="Verdana"/>
              </a:rPr>
              <a:t>GMTB activities</a:t>
            </a:r>
            <a:endParaRPr sz="2800" b="1">
              <a:solidFill>
                <a:srgbClr val="000000"/>
              </a:solidFill>
              <a:latin typeface="Verdana"/>
              <a:ea typeface="Verdana"/>
              <a:cs typeface="Verdana"/>
              <a:sym typeface="Verdana"/>
            </a:endParaRPr>
          </a:p>
        </p:txBody>
      </p:sp>
      <p:sp>
        <p:nvSpPr>
          <p:cNvPr id="650" name="Shape 650"/>
          <p:cNvSpPr txBox="1"/>
          <p:nvPr/>
        </p:nvSpPr>
        <p:spPr>
          <a:xfrm>
            <a:off x="66775" y="2699015"/>
            <a:ext cx="5238900" cy="1678800"/>
          </a:xfrm>
          <a:prstGeom prst="rect">
            <a:avLst/>
          </a:prstGeom>
          <a:noFill/>
          <a:ln>
            <a:noFill/>
          </a:ln>
        </p:spPr>
        <p:txBody>
          <a:bodyPr spcFirstLastPara="1" wrap="square" lIns="91425" tIns="45700" rIns="91425" bIns="45700" anchor="t" anchorCtr="0">
            <a:noAutofit/>
          </a:bodyPr>
          <a:lstStyle/>
          <a:p>
            <a:pPr marL="514350" lvl="0" indent="-488315" rtl="0">
              <a:spcBef>
                <a:spcPts val="0"/>
              </a:spcBef>
              <a:spcAft>
                <a:spcPts val="0"/>
              </a:spcAft>
              <a:buClr>
                <a:srgbClr val="4F81BD"/>
              </a:buClr>
              <a:buSzPts val="1800"/>
              <a:buFont typeface="Source Sans Pro"/>
              <a:buAutoNum type="arabicPeriod"/>
            </a:pPr>
            <a:r>
              <a:rPr lang="en-US" sz="1800" b="1">
                <a:solidFill>
                  <a:srgbClr val="000000"/>
                </a:solidFill>
                <a:latin typeface="Libre Baskerville"/>
                <a:ea typeface="Libre Baskerville"/>
                <a:cs typeface="Libre Baskerville"/>
                <a:sym typeface="Libre Baskerville"/>
              </a:rPr>
              <a:t>Development and maintenance of testing infrastructure</a:t>
            </a:r>
            <a:endParaRPr sz="1800">
              <a:solidFill>
                <a:srgbClr val="000000"/>
              </a:solidFill>
              <a:latin typeface="Libre Baskerville"/>
              <a:ea typeface="Libre Baskerville"/>
              <a:cs typeface="Libre Baskerville"/>
              <a:sym typeface="Libre Baskerville"/>
            </a:endParaRPr>
          </a:p>
          <a:p>
            <a:pPr marL="788670" lvl="1" indent="-499110" rtl="0">
              <a:spcBef>
                <a:spcPts val="370"/>
              </a:spcBef>
              <a:spcAft>
                <a:spcPts val="0"/>
              </a:spcAft>
              <a:buClr>
                <a:srgbClr val="C0504D"/>
              </a:buClr>
              <a:buSzPts val="1800"/>
              <a:buFont typeface="Noto Sans Symbols"/>
              <a:buChar char="●"/>
            </a:pPr>
            <a:r>
              <a:rPr lang="en-US" sz="1800">
                <a:solidFill>
                  <a:srgbClr val="000000"/>
                </a:solidFill>
                <a:latin typeface="Libre Baskerville"/>
                <a:ea typeface="Libre Baskerville"/>
                <a:cs typeface="Libre Baskerville"/>
                <a:sym typeface="Libre Baskerville"/>
              </a:rPr>
              <a:t>Single column model, global workflow, verification, diagnostics</a:t>
            </a:r>
            <a:endParaRPr sz="1800">
              <a:solidFill>
                <a:srgbClr val="000000"/>
              </a:solidFill>
              <a:latin typeface="Libre Baskerville"/>
              <a:ea typeface="Libre Baskerville"/>
              <a:cs typeface="Libre Baskerville"/>
              <a:sym typeface="Libre Baskerville"/>
            </a:endParaRPr>
          </a:p>
        </p:txBody>
      </p:sp>
      <p:pic>
        <p:nvPicPr>
          <p:cNvPr id="651" name="Shape 651" descr="https://lh5.googleusercontent.com/zuIxNmMdFoTF8SuDuyO8WeftNZNYeB0VD1WiMryQ9N0wvOTG_Wh0PWdMsYqsm1i2ANb2o082uM77Z6-lx1qpENdP4i-XSV9FQym9DUzHFJYGejOUxKrZmvBTV8MHItoCspdnmnEo"/>
          <p:cNvPicPr preferRelativeResize="0"/>
          <p:nvPr/>
        </p:nvPicPr>
        <p:blipFill rotWithShape="1">
          <a:blip r:embed="rId3">
            <a:alphaModFix/>
          </a:blip>
          <a:srcRect/>
          <a:stretch/>
        </p:blipFill>
        <p:spPr>
          <a:xfrm>
            <a:off x="5504450" y="1921644"/>
            <a:ext cx="3433809" cy="3208194"/>
          </a:xfrm>
          <a:prstGeom prst="rect">
            <a:avLst/>
          </a:prstGeom>
          <a:noFill/>
          <a:ln>
            <a:noFill/>
          </a:ln>
        </p:spPr>
      </p:pic>
      <p:sp>
        <p:nvSpPr>
          <p:cNvPr id="652" name="Shape 652"/>
          <p:cNvSpPr txBox="1"/>
          <p:nvPr/>
        </p:nvSpPr>
        <p:spPr>
          <a:xfrm>
            <a:off x="66775" y="4086050"/>
            <a:ext cx="8382000" cy="1986600"/>
          </a:xfrm>
          <a:prstGeom prst="rect">
            <a:avLst/>
          </a:prstGeom>
          <a:noFill/>
          <a:ln>
            <a:noFill/>
          </a:ln>
        </p:spPr>
        <p:txBody>
          <a:bodyPr spcFirstLastPara="1" wrap="square" lIns="91425" tIns="45700" rIns="91425" bIns="45700" anchor="t" anchorCtr="0">
            <a:noAutofit/>
          </a:bodyPr>
          <a:lstStyle/>
          <a:p>
            <a:pPr marL="514350" marR="0" lvl="0" indent="-488315" algn="l" rtl="0">
              <a:spcBef>
                <a:spcPts val="0"/>
              </a:spcBef>
              <a:spcAft>
                <a:spcPts val="0"/>
              </a:spcAft>
              <a:buClr>
                <a:srgbClr val="4F81BD"/>
              </a:buClr>
              <a:buSzPts val="1800"/>
              <a:buFont typeface="Source Sans Pro"/>
              <a:buAutoNum type="arabicPeriod" startAt="2"/>
            </a:pPr>
            <a:r>
              <a:rPr lang="en-US" sz="1800" b="1">
                <a:solidFill>
                  <a:srgbClr val="000000"/>
                </a:solidFill>
                <a:latin typeface="Libre Baskerville"/>
                <a:ea typeface="Libre Baskerville"/>
                <a:cs typeface="Libre Baskerville"/>
                <a:sym typeface="Libre Baskerville"/>
              </a:rPr>
              <a:t>Testing and evaluation</a:t>
            </a:r>
            <a:endParaRPr sz="1800"/>
          </a:p>
          <a:p>
            <a:pPr marL="0" marR="0" lvl="0" indent="0" algn="l" rtl="0">
              <a:spcBef>
                <a:spcPts val="580"/>
              </a:spcBef>
              <a:spcAft>
                <a:spcPts val="0"/>
              </a:spcAft>
              <a:buClr>
                <a:srgbClr val="4F81BD"/>
              </a:buClr>
              <a:buSzPts val="1360"/>
              <a:buFont typeface="Noto Sans Symbols"/>
              <a:buNone/>
            </a:pPr>
            <a:endParaRPr sz="1800" b="1">
              <a:solidFill>
                <a:srgbClr val="000000"/>
              </a:solidFill>
              <a:latin typeface="Libre Baskerville"/>
              <a:ea typeface="Libre Baskerville"/>
              <a:cs typeface="Libre Baskerville"/>
              <a:sym typeface="Libre Baskerville"/>
            </a:endParaRPr>
          </a:p>
          <a:p>
            <a:pPr marL="514350" marR="0" lvl="0" indent="-488315" algn="l" rtl="0">
              <a:spcBef>
                <a:spcPts val="580"/>
              </a:spcBef>
              <a:spcAft>
                <a:spcPts val="0"/>
              </a:spcAft>
              <a:buClr>
                <a:srgbClr val="4F81BD"/>
              </a:buClr>
              <a:buSzPts val="1800"/>
              <a:buFont typeface="Source Sans Pro"/>
              <a:buAutoNum type="arabicPeriod" startAt="2"/>
            </a:pPr>
            <a:r>
              <a:rPr lang="en-US" sz="1800" b="1">
                <a:solidFill>
                  <a:srgbClr val="000000"/>
                </a:solidFill>
                <a:latin typeface="Libre Baskerville"/>
                <a:ea typeface="Libre Baskerville"/>
                <a:cs typeface="Libre Baskerville"/>
                <a:sym typeface="Libre Baskerville"/>
              </a:rPr>
              <a:t>Common Community Physics Package </a:t>
            </a:r>
            <a:r>
              <a:rPr lang="en-US" sz="1800">
                <a:solidFill>
                  <a:srgbClr val="000000"/>
                </a:solidFill>
                <a:latin typeface="Libre Baskerville"/>
                <a:ea typeface="Libre Baskerville"/>
                <a:cs typeface="Libre Baskerville"/>
                <a:sym typeface="Libre Baskerville"/>
              </a:rPr>
              <a:t>	</a:t>
            </a:r>
            <a:endParaRPr sz="1800"/>
          </a:p>
          <a:p>
            <a:pPr marL="788670" marR="0" lvl="1" indent="-499110" algn="l" rtl="0">
              <a:spcBef>
                <a:spcPts val="370"/>
              </a:spcBef>
              <a:spcAft>
                <a:spcPts val="0"/>
              </a:spcAft>
              <a:buClr>
                <a:srgbClr val="C0504D"/>
              </a:buClr>
              <a:buSzPts val="1800"/>
              <a:buFont typeface="Noto Sans Symbols"/>
              <a:buChar char="●"/>
            </a:pPr>
            <a:r>
              <a:rPr lang="en-US" sz="1800" b="0" i="0" u="none" strike="noStrike" cap="none">
                <a:solidFill>
                  <a:srgbClr val="000000"/>
                </a:solidFill>
                <a:latin typeface="Libre Baskerville"/>
                <a:ea typeface="Libre Baskerville"/>
                <a:cs typeface="Libre Baskerville"/>
                <a:sym typeface="Libre Baskerville"/>
              </a:rPr>
              <a:t>A collection of physical parameterizations, grouped in suites, that can be used with multiple dynamic cores</a:t>
            </a:r>
            <a:endParaRPr sz="1800"/>
          </a:p>
          <a:p>
            <a:pPr marL="788670" marR="0" lvl="1" indent="-499110" algn="l" rtl="0">
              <a:spcBef>
                <a:spcPts val="370"/>
              </a:spcBef>
              <a:spcAft>
                <a:spcPts val="0"/>
              </a:spcAft>
              <a:buClr>
                <a:srgbClr val="C0504D"/>
              </a:buClr>
              <a:buSzPts val="1800"/>
              <a:buFont typeface="Noto Sans Symbols"/>
              <a:buChar char="●"/>
            </a:pPr>
            <a:r>
              <a:rPr lang="en-US" sz="1800" b="0" i="0" u="none" strike="noStrike" cap="none">
                <a:solidFill>
                  <a:srgbClr val="000000"/>
                </a:solidFill>
                <a:latin typeface="Libre Baskerville"/>
                <a:ea typeface="Libre Baskerville"/>
                <a:cs typeface="Libre Baskerville"/>
                <a:sym typeface="Libre Baskerville"/>
              </a:rPr>
              <a:t>A framework that enables collaborative development and R2O</a:t>
            </a:r>
            <a:endParaRPr sz="1800" b="0" i="0" u="none" strike="noStrike" cap="none">
              <a:solidFill>
                <a:srgbClr val="000000"/>
              </a:solidFill>
              <a:latin typeface="Libre Baskerville"/>
              <a:ea typeface="Libre Baskerville"/>
              <a:cs typeface="Libre Baskerville"/>
              <a:sym typeface="Libre Baskerville"/>
            </a:endParaRPr>
          </a:p>
        </p:txBody>
      </p:sp>
      <p:sp>
        <p:nvSpPr>
          <p:cNvPr id="653" name="Shape 653"/>
          <p:cNvSpPr txBox="1"/>
          <p:nvPr/>
        </p:nvSpPr>
        <p:spPr>
          <a:xfrm>
            <a:off x="360142" y="730139"/>
            <a:ext cx="8404800" cy="831000"/>
          </a:xfrm>
          <a:prstGeom prst="rect">
            <a:avLst/>
          </a:prstGeom>
          <a:solidFill>
            <a:srgbClr val="EAF1DD">
              <a:alpha val="61960"/>
            </a:srgbClr>
          </a:solidFill>
          <a:ln w="9525" cap="flat" cmpd="sng">
            <a:solidFill>
              <a:srgbClr val="1F497D"/>
            </a:solidFill>
            <a:prstDash val="solid"/>
            <a:round/>
            <a:headEnd type="none" w="med" len="med"/>
            <a:tailEnd type="none" w="med" len="med"/>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600" b="1">
                <a:solidFill>
                  <a:srgbClr val="000000"/>
                </a:solidFill>
                <a:latin typeface="Verdana"/>
                <a:ea typeface="Verdana"/>
                <a:cs typeface="Verdana"/>
                <a:sym typeface="Verdana"/>
              </a:rPr>
              <a:t>The </a:t>
            </a:r>
            <a:r>
              <a:rPr lang="en-US" sz="1600" b="1" u="sng">
                <a:solidFill>
                  <a:srgbClr val="000000"/>
                </a:solidFill>
                <a:latin typeface="Verdana"/>
                <a:ea typeface="Verdana"/>
                <a:cs typeface="Verdana"/>
                <a:sym typeface="Verdana"/>
              </a:rPr>
              <a:t>Global Model Test Bed (GMTB)</a:t>
            </a:r>
            <a:r>
              <a:rPr lang="en-US" sz="1600" b="1">
                <a:solidFill>
                  <a:srgbClr val="000000"/>
                </a:solidFill>
                <a:latin typeface="Verdana"/>
                <a:ea typeface="Verdana"/>
                <a:cs typeface="Verdana"/>
                <a:sym typeface="Verdana"/>
              </a:rPr>
              <a:t> is funded by the NOAA Next-Generation Global Prediction System to foster community involvement in the development of NCEP’s global prediction systems</a:t>
            </a:r>
            <a:endParaRPr/>
          </a:p>
        </p:txBody>
      </p:sp>
      <p:sp>
        <p:nvSpPr>
          <p:cNvPr id="654" name="Shape 654"/>
          <p:cNvSpPr/>
          <p:nvPr/>
        </p:nvSpPr>
        <p:spPr>
          <a:xfrm>
            <a:off x="4860032" y="1484784"/>
            <a:ext cx="3852000" cy="3888300"/>
          </a:xfrm>
          <a:prstGeom prst="ellipse">
            <a:avLst/>
          </a:prstGeom>
          <a:noFill/>
          <a:ln w="50800" cap="flat" cmpd="sng">
            <a:solidFill>
              <a:srgbClr val="FF0000"/>
            </a:solidFill>
            <a:prstDash val="solid"/>
            <a:round/>
            <a:headEnd type="none" w="med" len="med"/>
            <a:tailEnd type="none" w="med" len="med"/>
          </a:ln>
          <a:effectLst>
            <a:outerShdw blurRad="38100" dist="25400" dir="5400000" algn="t" rotWithShape="0">
              <a:srgbClr val="000000">
                <a:alpha val="498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Libre Baskerville"/>
              <a:ea typeface="Libre Baskerville"/>
              <a:cs typeface="Libre Baskerville"/>
              <a:sym typeface="Libre Baskerville"/>
            </a:endParaRPr>
          </a:p>
        </p:txBody>
      </p:sp>
      <p:sp>
        <p:nvSpPr>
          <p:cNvPr id="655" name="Shape 655"/>
          <p:cNvSpPr txBox="1"/>
          <p:nvPr/>
        </p:nvSpPr>
        <p:spPr>
          <a:xfrm>
            <a:off x="228600" y="0"/>
            <a:ext cx="8686800" cy="737100"/>
          </a:xfrm>
          <a:prstGeom prst="rect">
            <a:avLst/>
          </a:prstGeom>
          <a:noFill/>
          <a:ln>
            <a:noFill/>
          </a:ln>
        </p:spPr>
        <p:txBody>
          <a:bodyPr spcFirstLastPara="1" wrap="square" lIns="90000" tIns="45000" rIns="90000" bIns="45000" anchor="t" anchorCtr="0">
            <a:noAutofit/>
          </a:bodyPr>
          <a:lstStyle/>
          <a:p>
            <a:pPr marL="0" marR="0" lvl="0" indent="0" algn="ctr" rtl="0">
              <a:spcBef>
                <a:spcPts val="0"/>
              </a:spcBef>
              <a:spcAft>
                <a:spcPts val="0"/>
              </a:spcAft>
              <a:buClr>
                <a:srgbClr val="0000FF"/>
              </a:buClr>
              <a:buSzPts val="2200"/>
              <a:buFont typeface="Verdana"/>
              <a:buNone/>
            </a:pPr>
            <a:r>
              <a:rPr lang="en-US" sz="1800" b="1" i="1" u="none" strike="noStrike" cap="none" dirty="0">
                <a:solidFill>
                  <a:srgbClr val="0000FF"/>
                </a:solidFill>
                <a:latin typeface="Verdana"/>
                <a:ea typeface="Verdana"/>
                <a:cs typeface="Verdana"/>
                <a:sym typeface="Verdana"/>
              </a:rPr>
              <a:t>Diurnal land/atmosphere coupling experiment (DICE), and other GLASS/</a:t>
            </a:r>
            <a:r>
              <a:rPr lang="en-US" sz="1800" b="1" i="1" dirty="0">
                <a:solidFill>
                  <a:srgbClr val="0000FF"/>
                </a:solidFill>
                <a:latin typeface="Verdana"/>
                <a:ea typeface="Verdana"/>
                <a:cs typeface="Verdana"/>
                <a:sym typeface="Verdana"/>
              </a:rPr>
              <a:t>GASS, related initiatives </a:t>
            </a:r>
            <a:r>
              <a:rPr lang="en-US" sz="1800" b="1" dirty="0">
                <a:latin typeface="Verdana"/>
                <a:ea typeface="Verdana"/>
                <a:cs typeface="Verdana"/>
                <a:sym typeface="Verdana"/>
              </a:rPr>
              <a:t>[Update]</a:t>
            </a:r>
            <a:endParaRPr sz="1800" b="1" u="none" strike="noStrike" cap="none" dirty="0">
              <a:latin typeface="Verdana"/>
              <a:ea typeface="Verdana"/>
              <a:cs typeface="Verdana"/>
              <a:sym typeface="Verdana"/>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55</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4"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659"/>
        <p:cNvGrpSpPr/>
        <p:nvPr/>
      </p:nvGrpSpPr>
      <p:grpSpPr>
        <a:xfrm>
          <a:off x="0" y="0"/>
          <a:ext cx="0" cy="0"/>
          <a:chOff x="0" y="0"/>
          <a:chExt cx="0" cy="0"/>
        </a:xfrm>
      </p:grpSpPr>
      <p:grpSp>
        <p:nvGrpSpPr>
          <p:cNvPr id="660" name="Shape 660"/>
          <p:cNvGrpSpPr/>
          <p:nvPr/>
        </p:nvGrpSpPr>
        <p:grpSpPr>
          <a:xfrm>
            <a:off x="523875" y="1219200"/>
            <a:ext cx="5191125" cy="4572000"/>
            <a:chOff x="0" y="0"/>
            <a:chExt cx="2147483646" cy="2147483646"/>
          </a:xfrm>
        </p:grpSpPr>
        <p:pic>
          <p:nvPicPr>
            <p:cNvPr id="661" name="Shape 661"/>
            <p:cNvPicPr preferRelativeResize="0"/>
            <p:nvPr/>
          </p:nvPicPr>
          <p:blipFill rotWithShape="1">
            <a:blip r:embed="rId3">
              <a:alphaModFix/>
            </a:blip>
            <a:srcRect l="8701" t="4053" r="9679" b="1990"/>
            <a:stretch/>
          </p:blipFill>
          <p:spPr>
            <a:xfrm>
              <a:off x="0" y="0"/>
              <a:ext cx="2147483646" cy="2147483646"/>
            </a:xfrm>
            <a:prstGeom prst="rect">
              <a:avLst/>
            </a:prstGeom>
            <a:noFill/>
            <a:ln>
              <a:noFill/>
            </a:ln>
          </p:spPr>
        </p:pic>
        <p:sp>
          <p:nvSpPr>
            <p:cNvPr id="662" name="Shape 662"/>
            <p:cNvSpPr txBox="1"/>
            <p:nvPr/>
          </p:nvSpPr>
          <p:spPr>
            <a:xfrm>
              <a:off x="75527667" y="465283426"/>
              <a:ext cx="749299499" cy="16625775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GABLS/DICE</a:t>
              </a:r>
              <a:endParaRPr/>
            </a:p>
          </p:txBody>
        </p:sp>
        <p:sp>
          <p:nvSpPr>
            <p:cNvPr id="663" name="Shape 663"/>
            <p:cNvSpPr txBox="1"/>
            <p:nvPr/>
          </p:nvSpPr>
          <p:spPr>
            <a:xfrm>
              <a:off x="863588702" y="1551703511"/>
              <a:ext cx="443293047" cy="1662823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ILAMB</a:t>
              </a:r>
              <a:endParaRPr/>
            </a:p>
          </p:txBody>
        </p:sp>
        <p:sp>
          <p:nvSpPr>
            <p:cNvPr id="664" name="Shape 664"/>
            <p:cNvSpPr txBox="1"/>
            <p:nvPr/>
          </p:nvSpPr>
          <p:spPr>
            <a:xfrm>
              <a:off x="661981940" y="1288484728"/>
              <a:ext cx="659266345" cy="1662823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PLUMBER</a:t>
              </a:r>
              <a:endParaRPr/>
            </a:p>
          </p:txBody>
        </p:sp>
        <p:sp>
          <p:nvSpPr>
            <p:cNvPr id="665" name="Shape 665"/>
            <p:cNvSpPr txBox="1"/>
            <p:nvPr/>
          </p:nvSpPr>
          <p:spPr>
            <a:xfrm>
              <a:off x="1481562136" y="787406210"/>
              <a:ext cx="443293047" cy="1662823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LUMIP</a:t>
              </a:r>
              <a:endParaRPr/>
            </a:p>
          </p:txBody>
        </p:sp>
        <p:sp>
          <p:nvSpPr>
            <p:cNvPr id="666" name="Shape 666"/>
            <p:cNvSpPr txBox="1"/>
            <p:nvPr/>
          </p:nvSpPr>
          <p:spPr>
            <a:xfrm>
              <a:off x="693501496" y="1682197202"/>
              <a:ext cx="506333673" cy="1662454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LS3MIP</a:t>
              </a:r>
              <a:endParaRPr/>
            </a:p>
          </p:txBody>
        </p:sp>
        <p:sp>
          <p:nvSpPr>
            <p:cNvPr id="667" name="Shape 667"/>
            <p:cNvSpPr txBox="1"/>
            <p:nvPr/>
          </p:nvSpPr>
          <p:spPr>
            <a:xfrm>
              <a:off x="1050615342" y="1835362401"/>
              <a:ext cx="506333673" cy="1662454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SoilWat</a:t>
              </a:r>
              <a:endParaRPr/>
            </a:p>
          </p:txBody>
        </p:sp>
        <p:sp>
          <p:nvSpPr>
            <p:cNvPr id="668" name="Shape 668"/>
            <p:cNvSpPr txBox="1"/>
            <p:nvPr/>
          </p:nvSpPr>
          <p:spPr>
            <a:xfrm>
              <a:off x="1418522672" y="536873116"/>
              <a:ext cx="506333673" cy="1662454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ALMIP2</a:t>
              </a:r>
              <a:endParaRPr/>
            </a:p>
          </p:txBody>
        </p:sp>
        <p:sp>
          <p:nvSpPr>
            <p:cNvPr id="669" name="Shape 669"/>
            <p:cNvSpPr txBox="1"/>
            <p:nvPr/>
          </p:nvSpPr>
          <p:spPr>
            <a:xfrm>
              <a:off x="1292430291" y="393706064"/>
              <a:ext cx="749299499" cy="1662454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Water Mgmt</a:t>
              </a:r>
              <a:endParaRPr/>
            </a:p>
          </p:txBody>
        </p:sp>
      </p:grpSp>
      <p:sp>
        <p:nvSpPr>
          <p:cNvPr id="670" name="Shape 670"/>
          <p:cNvSpPr txBox="1"/>
          <p:nvPr/>
        </p:nvSpPr>
        <p:spPr>
          <a:xfrm>
            <a:off x="228600" y="136525"/>
            <a:ext cx="8686800" cy="463550"/>
          </a:xfrm>
          <a:prstGeom prst="rect">
            <a:avLst/>
          </a:prstGeom>
          <a:noFill/>
          <a:ln>
            <a:noFill/>
          </a:ln>
        </p:spPr>
        <p:txBody>
          <a:bodyPr spcFirstLastPara="1" wrap="square" lIns="90000" tIns="46800" rIns="90000" bIns="46800" anchor="t" anchorCtr="0">
            <a:noAutofit/>
          </a:bodyPr>
          <a:lstStyle/>
          <a:p>
            <a:pPr marL="0" marR="0" lvl="0" indent="0" algn="ctr" rtl="0">
              <a:lnSpc>
                <a:spcPct val="100000"/>
              </a:lnSpc>
              <a:spcBef>
                <a:spcPts val="0"/>
              </a:spcBef>
              <a:spcAft>
                <a:spcPts val="0"/>
              </a:spcAft>
              <a:buClr>
                <a:schemeClr val="dk1"/>
              </a:buClr>
              <a:buSzPts val="2400"/>
              <a:buFont typeface="Verdana"/>
              <a:buNone/>
            </a:pPr>
            <a:r>
              <a:rPr lang="en-US" sz="2400" b="1" i="1" u="none">
                <a:solidFill>
                  <a:schemeClr val="dk1"/>
                </a:solidFill>
                <a:latin typeface="Verdana"/>
                <a:ea typeface="Verdana"/>
                <a:cs typeface="Verdana"/>
                <a:sym typeface="Verdana"/>
              </a:rPr>
              <a:t>GLASS Projects – model-data fusion</a:t>
            </a:r>
            <a:endParaRPr/>
          </a:p>
        </p:txBody>
      </p:sp>
      <p:sp>
        <p:nvSpPr>
          <p:cNvPr id="671" name="Shape 671"/>
          <p:cNvSpPr txBox="1">
            <a:spLocks noGrp="1"/>
          </p:cNvSpPr>
          <p:nvPr>
            <p:ph type="body" idx="1"/>
          </p:nvPr>
        </p:nvSpPr>
        <p:spPr>
          <a:xfrm>
            <a:off x="5638800" y="2362200"/>
            <a:ext cx="3505200" cy="2411412"/>
          </a:xfrm>
          <a:prstGeom prst="rect">
            <a:avLst/>
          </a:prstGeom>
          <a:noFill/>
          <a:ln>
            <a:noFill/>
          </a:ln>
        </p:spPr>
        <p:txBody>
          <a:bodyPr spcFirstLastPara="1" wrap="square" lIns="0" tIns="0" rIns="0" bIns="0" anchor="t" anchorCtr="0">
            <a:noAutofit/>
          </a:bodyPr>
          <a:lstStyle/>
          <a:p>
            <a:pPr marL="342900" marR="0" lvl="0" indent="-342900" algn="l" rtl="0">
              <a:lnSpc>
                <a:spcPct val="100000"/>
              </a:lnSpc>
              <a:spcBef>
                <a:spcPts val="0"/>
              </a:spcBef>
              <a:spcAft>
                <a:spcPts val="0"/>
              </a:spcAft>
              <a:buClr>
                <a:srgbClr val="000000"/>
              </a:buClr>
              <a:buSzPts val="2000"/>
              <a:buFont typeface="Times New Roman"/>
              <a:buNone/>
            </a:pPr>
            <a:r>
              <a:rPr lang="en-US" sz="2000" b="1" i="0" u="none">
                <a:solidFill>
                  <a:srgbClr val="000000"/>
                </a:solidFill>
                <a:latin typeface="Arial"/>
                <a:ea typeface="Arial"/>
                <a:cs typeface="Arial"/>
                <a:sym typeface="Arial"/>
              </a:rPr>
              <a:t>Scoring system:</a:t>
            </a:r>
            <a:endParaRPr/>
          </a:p>
          <a:p>
            <a:pPr marL="342900" marR="0" lvl="0" indent="-342900" algn="l" rtl="0">
              <a:lnSpc>
                <a:spcPct val="100000"/>
              </a:lnSpc>
              <a:spcBef>
                <a:spcPts val="1700"/>
              </a:spcBef>
              <a:spcAft>
                <a:spcPts val="0"/>
              </a:spcAft>
              <a:buClr>
                <a:srgbClr val="000000"/>
              </a:buClr>
              <a:buSzPts val="2000"/>
              <a:buFont typeface="Times New Roman"/>
              <a:buNone/>
            </a:pPr>
            <a:r>
              <a:rPr lang="en-US" sz="2000" b="1" i="0" u="none">
                <a:solidFill>
                  <a:srgbClr val="000000"/>
                </a:solidFill>
                <a:latin typeface="Arial"/>
                <a:ea typeface="Arial"/>
                <a:cs typeface="Arial"/>
                <a:sym typeface="Arial"/>
              </a:rPr>
              <a:t>LUMIP – </a:t>
            </a:r>
            <a:r>
              <a:rPr lang="en-US" sz="2000" b="1" i="0" u="none">
                <a:solidFill>
                  <a:srgbClr val="008000"/>
                </a:solidFill>
                <a:latin typeface="Arial"/>
                <a:ea typeface="Arial"/>
                <a:cs typeface="Arial"/>
                <a:sym typeface="Arial"/>
              </a:rPr>
              <a:t>green</a:t>
            </a:r>
            <a:endParaRPr/>
          </a:p>
          <a:p>
            <a:pPr marL="342900" marR="0" lvl="0" indent="-342900" algn="l" rtl="0">
              <a:lnSpc>
                <a:spcPct val="100000"/>
              </a:lnSpc>
              <a:spcBef>
                <a:spcPts val="1700"/>
              </a:spcBef>
              <a:spcAft>
                <a:spcPts val="0"/>
              </a:spcAft>
              <a:buClr>
                <a:srgbClr val="000000"/>
              </a:buClr>
              <a:buSzPts val="2000"/>
              <a:buFont typeface="Times New Roman"/>
              <a:buNone/>
            </a:pPr>
            <a:r>
              <a:rPr lang="en-US" sz="2000" b="1" i="0" u="none">
                <a:solidFill>
                  <a:srgbClr val="000000"/>
                </a:solidFill>
                <a:latin typeface="Arial"/>
                <a:ea typeface="Arial"/>
                <a:cs typeface="Arial"/>
                <a:sym typeface="Arial"/>
              </a:rPr>
              <a:t>PILDAS – </a:t>
            </a:r>
            <a:r>
              <a:rPr lang="en-US" sz="2000" b="1" i="0" u="none">
                <a:solidFill>
                  <a:srgbClr val="FF6600"/>
                </a:solidFill>
                <a:latin typeface="Arial"/>
                <a:ea typeface="Arial"/>
                <a:cs typeface="Arial"/>
                <a:sym typeface="Arial"/>
              </a:rPr>
              <a:t>orange</a:t>
            </a:r>
            <a:r>
              <a:rPr lang="en-US" sz="2000" b="1" i="0" u="none">
                <a:solidFill>
                  <a:schemeClr val="dk1"/>
                </a:solidFill>
                <a:latin typeface="Arial"/>
                <a:ea typeface="Arial"/>
                <a:cs typeface="Arial"/>
                <a:sym typeface="Arial"/>
              </a:rPr>
              <a:t>/</a:t>
            </a:r>
            <a:r>
              <a:rPr lang="en-US" sz="2000" b="1" i="0" u="none">
                <a:solidFill>
                  <a:srgbClr val="FF0000"/>
                </a:solidFill>
                <a:latin typeface="Arial"/>
                <a:ea typeface="Arial"/>
                <a:cs typeface="Arial"/>
                <a:sym typeface="Arial"/>
              </a:rPr>
              <a:t>red</a:t>
            </a:r>
            <a:endParaRPr/>
          </a:p>
          <a:p>
            <a:pPr marL="342900" marR="0" lvl="0" indent="-342900" algn="l" rtl="0">
              <a:lnSpc>
                <a:spcPct val="100000"/>
              </a:lnSpc>
              <a:spcBef>
                <a:spcPts val="1700"/>
              </a:spcBef>
              <a:spcAft>
                <a:spcPts val="0"/>
              </a:spcAft>
              <a:buClr>
                <a:srgbClr val="000000"/>
              </a:buClr>
              <a:buSzPts val="2000"/>
              <a:buFont typeface="Times New Roman"/>
              <a:buNone/>
            </a:pPr>
            <a:r>
              <a:rPr lang="en-US" sz="2000" b="1" i="0" u="none">
                <a:solidFill>
                  <a:srgbClr val="000000"/>
                </a:solidFill>
                <a:latin typeface="Arial"/>
                <a:ea typeface="Arial"/>
                <a:cs typeface="Arial"/>
                <a:sym typeface="Arial"/>
              </a:rPr>
              <a:t>ALMIP2 – </a:t>
            </a:r>
            <a:r>
              <a:rPr lang="en-US" sz="2000" b="1" i="0" u="none">
                <a:solidFill>
                  <a:srgbClr val="008000"/>
                </a:solidFill>
                <a:latin typeface="Arial"/>
                <a:ea typeface="Arial"/>
                <a:cs typeface="Arial"/>
                <a:sym typeface="Arial"/>
              </a:rPr>
              <a:t>green</a:t>
            </a:r>
            <a:endParaRPr/>
          </a:p>
          <a:p>
            <a:pPr marL="342900" marR="0" lvl="0" indent="-342900" algn="l" rtl="0">
              <a:lnSpc>
                <a:spcPct val="100000"/>
              </a:lnSpc>
              <a:spcBef>
                <a:spcPts val="1700"/>
              </a:spcBef>
              <a:spcAft>
                <a:spcPts val="0"/>
              </a:spcAft>
              <a:buClr>
                <a:srgbClr val="000000"/>
              </a:buClr>
              <a:buSzPts val="2000"/>
              <a:buFont typeface="Times New Roman"/>
              <a:buNone/>
            </a:pPr>
            <a:r>
              <a:rPr lang="en-US" sz="2000" b="1" i="0" u="none">
                <a:solidFill>
                  <a:srgbClr val="000000"/>
                </a:solidFill>
                <a:latin typeface="Arial"/>
                <a:ea typeface="Arial"/>
                <a:cs typeface="Arial"/>
                <a:sym typeface="Arial"/>
              </a:rPr>
              <a:t>Human/Water Mgmt – </a:t>
            </a:r>
            <a:r>
              <a:rPr lang="en-US" sz="2000" b="1" i="0" u="none">
                <a:solidFill>
                  <a:srgbClr val="008000"/>
                </a:solidFill>
                <a:latin typeface="Arial"/>
                <a:ea typeface="Arial"/>
                <a:cs typeface="Arial"/>
                <a:sym typeface="Arial"/>
              </a:rPr>
              <a:t>green</a:t>
            </a:r>
            <a:endParaRPr/>
          </a:p>
        </p:txBody>
      </p:sp>
      <p:sp>
        <p:nvSpPr>
          <p:cNvPr id="672" name="Shape 672"/>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56</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56</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676"/>
        <p:cNvGrpSpPr/>
        <p:nvPr/>
      </p:nvGrpSpPr>
      <p:grpSpPr>
        <a:xfrm>
          <a:off x="0" y="0"/>
          <a:ext cx="0" cy="0"/>
          <a:chOff x="0" y="0"/>
          <a:chExt cx="0" cy="0"/>
        </a:xfrm>
      </p:grpSpPr>
      <p:sp>
        <p:nvSpPr>
          <p:cNvPr id="677" name="Shape 677"/>
          <p:cNvSpPr txBox="1"/>
          <p:nvPr/>
        </p:nvSpPr>
        <p:spPr>
          <a:xfrm>
            <a:off x="0" y="0"/>
            <a:ext cx="9144000" cy="654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FF"/>
              </a:buClr>
              <a:buSzPts val="2400"/>
              <a:buFont typeface="Verdana"/>
              <a:buNone/>
            </a:pPr>
            <a:r>
              <a:rPr lang="en-US" sz="2200" b="1" i="1" u="none">
                <a:solidFill>
                  <a:srgbClr val="0000FF"/>
                </a:solidFill>
                <a:latin typeface="Verdana"/>
                <a:ea typeface="Verdana"/>
                <a:cs typeface="Verdana"/>
                <a:sym typeface="Verdana"/>
              </a:rPr>
              <a:t>Land Use Model Intercomparison Project (LUMIP)</a:t>
            </a:r>
            <a:endParaRPr sz="2200" b="1" i="1" u="none">
              <a:solidFill>
                <a:srgbClr val="0000FF"/>
              </a:solidFill>
              <a:latin typeface="Verdana"/>
              <a:ea typeface="Verdana"/>
              <a:cs typeface="Verdana"/>
              <a:sym typeface="Verdana"/>
            </a:endParaRPr>
          </a:p>
          <a:p>
            <a:pPr marL="0" marR="0" lvl="0" indent="0" algn="ctr" rtl="0">
              <a:lnSpc>
                <a:spcPct val="100000"/>
              </a:lnSpc>
              <a:spcBef>
                <a:spcPts val="0"/>
              </a:spcBef>
              <a:spcAft>
                <a:spcPts val="0"/>
              </a:spcAft>
              <a:buClr>
                <a:srgbClr val="0000FF"/>
              </a:buClr>
              <a:buSzPts val="2400"/>
              <a:buFont typeface="Verdana"/>
              <a:buNone/>
            </a:pPr>
            <a:r>
              <a:rPr lang="en-US" sz="2200" b="1">
                <a:latin typeface="Verdana"/>
                <a:ea typeface="Verdana"/>
                <a:cs typeface="Verdana"/>
                <a:sym typeface="Verdana"/>
              </a:rPr>
              <a:t>[What is it?]</a:t>
            </a:r>
            <a:endParaRPr sz="2200" b="1">
              <a:latin typeface="Verdana"/>
              <a:ea typeface="Verdana"/>
              <a:cs typeface="Verdana"/>
              <a:sym typeface="Verdana"/>
            </a:endParaRPr>
          </a:p>
        </p:txBody>
      </p:sp>
      <p:sp>
        <p:nvSpPr>
          <p:cNvPr id="678" name="Shape 678"/>
          <p:cNvSpPr txBox="1"/>
          <p:nvPr/>
        </p:nvSpPr>
        <p:spPr>
          <a:xfrm>
            <a:off x="228600" y="914400"/>
            <a:ext cx="8686800" cy="4092575"/>
          </a:xfrm>
          <a:prstGeom prst="rect">
            <a:avLst/>
          </a:prstGeom>
          <a:noFill/>
          <a:ln>
            <a:noFill/>
          </a:ln>
        </p:spPr>
        <p:txBody>
          <a:bodyPr spcFirstLastPara="1" wrap="square" lIns="90000" tIns="45000" rIns="90000" bIns="45000" anchor="t" anchorCtr="0">
            <a:noAutofit/>
          </a:bodyPr>
          <a:lstStyle/>
          <a:p>
            <a:pPr marL="457200" marR="0" lvl="0" indent="-457200" algn="l" rtl="0">
              <a:lnSpc>
                <a:spcPct val="100000"/>
              </a:lnSpc>
              <a:spcBef>
                <a:spcPts val="0"/>
              </a:spcBef>
              <a:spcAft>
                <a:spcPts val="0"/>
              </a:spcAft>
              <a:buClr>
                <a:srgbClr val="000000"/>
              </a:buClr>
              <a:buSzPts val="2000"/>
              <a:buFont typeface="Arial"/>
              <a:buAutoNum type="arabicPeriod"/>
            </a:pPr>
            <a:r>
              <a:rPr lang="en-US" sz="2000" b="0" i="0" u="none">
                <a:solidFill>
                  <a:srgbClr val="000000"/>
                </a:solidFill>
                <a:latin typeface="Arial"/>
                <a:ea typeface="Arial"/>
                <a:cs typeface="Arial"/>
                <a:sym typeface="Arial"/>
              </a:rPr>
              <a:t>What are the effects of LULCC on climate and biogeochemical cycling (past-future)?  </a:t>
            </a:r>
            <a:endParaRPr/>
          </a:p>
          <a:p>
            <a:pPr marL="457200" marR="0" lvl="0" indent="-457200" algn="l" rtl="0">
              <a:lnSpc>
                <a:spcPct val="100000"/>
              </a:lnSpc>
              <a:spcBef>
                <a:spcPts val="0"/>
              </a:spcBef>
              <a:spcAft>
                <a:spcPts val="0"/>
              </a:spcAft>
              <a:buClr>
                <a:srgbClr val="000000"/>
              </a:buClr>
              <a:buSzPts val="2000"/>
              <a:buFont typeface="Arial"/>
              <a:buAutoNum type="arabicPeriod"/>
            </a:pPr>
            <a:r>
              <a:rPr lang="en-US" sz="2000" b="0" i="0" u="none">
                <a:solidFill>
                  <a:srgbClr val="000000"/>
                </a:solidFill>
                <a:latin typeface="Arial"/>
                <a:ea typeface="Arial"/>
                <a:cs typeface="Arial"/>
                <a:sym typeface="Arial"/>
              </a:rPr>
              <a:t>What are the impacts of land management on surface fluxes of carbon, water, and energy and are there regional land-management strategies with promise to help mitigate against climate change?</a:t>
            </a:r>
            <a:endParaRPr/>
          </a:p>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457200" marR="0" lvl="0" indent="-457200" algn="l" rtl="0">
              <a:lnSpc>
                <a:spcPct val="100000"/>
              </a:lnSpc>
              <a:spcBef>
                <a:spcPts val="0"/>
              </a:spcBef>
              <a:spcAft>
                <a:spcPts val="0"/>
              </a:spcAft>
              <a:buClr>
                <a:srgbClr val="000000"/>
              </a:buClr>
              <a:buSzPts val="2000"/>
              <a:buFont typeface="Arial"/>
              <a:buAutoNum type="arabicPeriod"/>
            </a:pPr>
            <a:r>
              <a:rPr lang="en-US" sz="2000" b="0" i="0" u="none">
                <a:solidFill>
                  <a:srgbClr val="000000"/>
                </a:solidFill>
                <a:latin typeface="Verdana"/>
                <a:ea typeface="Verdana"/>
                <a:cs typeface="Verdana"/>
                <a:sym typeface="Verdana"/>
              </a:rPr>
              <a:t>Three activities: </a:t>
            </a:r>
            <a:endParaRPr sz="2000" b="0" i="0" u="none">
              <a:solidFill>
                <a:srgbClr val="000000"/>
              </a:solidFill>
              <a:latin typeface="Arial"/>
              <a:ea typeface="Arial"/>
              <a:cs typeface="Arial"/>
              <a:sym typeface="Arial"/>
            </a:endParaRPr>
          </a:p>
          <a:p>
            <a:pPr marL="1200150" marR="0" lvl="1" indent="-457200" algn="l" rtl="0">
              <a:lnSpc>
                <a:spcPct val="100000"/>
              </a:lnSpc>
              <a:spcBef>
                <a:spcPts val="0"/>
              </a:spcBef>
              <a:spcAft>
                <a:spcPts val="0"/>
              </a:spcAft>
              <a:buClr>
                <a:srgbClr val="000000"/>
              </a:buClr>
              <a:buSzPts val="2000"/>
              <a:buFont typeface="Arial"/>
              <a:buAutoNum type="arabicPeriod"/>
            </a:pPr>
            <a:r>
              <a:rPr lang="en-US" sz="2000" b="0" i="0" u="none" strike="noStrike" cap="none">
                <a:solidFill>
                  <a:srgbClr val="000000"/>
                </a:solidFill>
                <a:latin typeface="Arial"/>
                <a:ea typeface="Arial"/>
                <a:cs typeface="Arial"/>
                <a:sym typeface="Arial"/>
              </a:rPr>
              <a:t>Development of an updated and expanded historical and future land-use dataset</a:t>
            </a:r>
            <a:endParaRPr/>
          </a:p>
          <a:p>
            <a:pPr marL="1200150" marR="0" lvl="1" indent="-457200" algn="l" rtl="0">
              <a:lnSpc>
                <a:spcPct val="100000"/>
              </a:lnSpc>
              <a:spcBef>
                <a:spcPts val="0"/>
              </a:spcBef>
              <a:spcAft>
                <a:spcPts val="0"/>
              </a:spcAft>
              <a:buClr>
                <a:srgbClr val="000000"/>
              </a:buClr>
              <a:buSzPts val="2000"/>
              <a:buFont typeface="Arial"/>
              <a:buAutoNum type="arabicPeriod"/>
            </a:pPr>
            <a:r>
              <a:rPr lang="en-US" sz="2000" b="0" i="0" u="none" strike="noStrike" cap="none">
                <a:solidFill>
                  <a:srgbClr val="000000"/>
                </a:solidFill>
                <a:latin typeface="Arial"/>
                <a:ea typeface="Arial"/>
                <a:cs typeface="Arial"/>
                <a:sym typeface="Arial"/>
              </a:rPr>
              <a:t>An experimental protocol for specific LUMIP experiments for CMIP6</a:t>
            </a:r>
            <a:endParaRPr/>
          </a:p>
          <a:p>
            <a:pPr marL="1200150" marR="0" lvl="1" indent="-457200" algn="l" rtl="0">
              <a:lnSpc>
                <a:spcPct val="100000"/>
              </a:lnSpc>
              <a:spcBef>
                <a:spcPts val="0"/>
              </a:spcBef>
              <a:spcAft>
                <a:spcPts val="0"/>
              </a:spcAft>
              <a:buClr>
                <a:srgbClr val="000000"/>
              </a:buClr>
              <a:buSzPts val="2000"/>
              <a:buFont typeface="Arial"/>
              <a:buAutoNum type="arabicPeriod"/>
            </a:pPr>
            <a:r>
              <a:rPr lang="en-US" sz="2000" b="0" i="0" u="none" strike="noStrike" cap="none">
                <a:solidFill>
                  <a:srgbClr val="000000"/>
                </a:solidFill>
                <a:latin typeface="Arial"/>
                <a:ea typeface="Arial"/>
                <a:cs typeface="Arial"/>
                <a:sym typeface="Arial"/>
              </a:rPr>
              <a:t>Definition of metrics and diagnostic protocols that quantify model performance, and related sensitivities, with respect to LULCC. </a:t>
            </a:r>
            <a:endParaRPr/>
          </a:p>
        </p:txBody>
      </p:sp>
      <p:sp>
        <p:nvSpPr>
          <p:cNvPr id="679" name="Shape 679"/>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57</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57</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685"/>
        <p:cNvGrpSpPr/>
        <p:nvPr/>
      </p:nvGrpSpPr>
      <p:grpSpPr>
        <a:xfrm>
          <a:off x="0" y="0"/>
          <a:ext cx="0" cy="0"/>
          <a:chOff x="0" y="0"/>
          <a:chExt cx="0" cy="0"/>
        </a:xfrm>
      </p:grpSpPr>
      <p:sp>
        <p:nvSpPr>
          <p:cNvPr id="686" name="Shape 686"/>
          <p:cNvSpPr txBox="1"/>
          <p:nvPr/>
        </p:nvSpPr>
        <p:spPr>
          <a:xfrm>
            <a:off x="228600" y="0"/>
            <a:ext cx="8686800" cy="654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200" b="1" i="1" u="none">
                <a:solidFill>
                  <a:srgbClr val="000000"/>
                </a:solidFill>
                <a:latin typeface="Verdana"/>
                <a:ea typeface="Verdana"/>
                <a:cs typeface="Verdana"/>
                <a:sym typeface="Verdana"/>
              </a:rPr>
              <a:t>LUMIP:  Participants/Institutes/Contributions</a:t>
            </a:r>
            <a:endParaRPr sz="2200" b="1" i="1" u="none">
              <a:solidFill>
                <a:srgbClr val="000000"/>
              </a:solidFill>
              <a:latin typeface="Verdana"/>
              <a:ea typeface="Verdana"/>
              <a:cs typeface="Verdana"/>
              <a:sym typeface="Verdana"/>
            </a:endParaRPr>
          </a:p>
          <a:p>
            <a:pPr marL="0" marR="0" lvl="0" indent="0" algn="ctr" rtl="0">
              <a:lnSpc>
                <a:spcPct val="100000"/>
              </a:lnSpc>
              <a:spcBef>
                <a:spcPts val="0"/>
              </a:spcBef>
              <a:spcAft>
                <a:spcPts val="0"/>
              </a:spcAft>
              <a:buClr>
                <a:srgbClr val="000000"/>
              </a:buClr>
              <a:buSzPts val="2400"/>
              <a:buFont typeface="Verdana"/>
              <a:buNone/>
            </a:pPr>
            <a:r>
              <a:rPr lang="en-US" sz="2200" b="1">
                <a:latin typeface="Verdana"/>
                <a:ea typeface="Verdana"/>
                <a:cs typeface="Verdana"/>
                <a:sym typeface="Verdana"/>
              </a:rPr>
              <a:t>[What is it?]</a:t>
            </a:r>
            <a:endParaRPr sz="2200" b="1">
              <a:latin typeface="Verdana"/>
              <a:ea typeface="Verdana"/>
              <a:cs typeface="Verdana"/>
              <a:sym typeface="Verdana"/>
            </a:endParaRPr>
          </a:p>
        </p:txBody>
      </p:sp>
      <p:sp>
        <p:nvSpPr>
          <p:cNvPr id="687" name="Shape 687"/>
          <p:cNvSpPr txBox="1"/>
          <p:nvPr/>
        </p:nvSpPr>
        <p:spPr>
          <a:xfrm>
            <a:off x="228600" y="914400"/>
            <a:ext cx="8686800" cy="3168650"/>
          </a:xfrm>
          <a:prstGeom prst="rect">
            <a:avLst/>
          </a:prstGeom>
          <a:noFill/>
          <a:ln>
            <a:noFill/>
          </a:ln>
        </p:spPr>
        <p:txBody>
          <a:bodyPr spcFirstLastPara="1" wrap="square" lIns="90000" tIns="45000" rIns="90000" bIns="45000" anchor="t" anchorCtr="0">
            <a:noAutofit/>
          </a:bodyPr>
          <a:lstStyle/>
          <a:p>
            <a:pPr marL="457200" marR="0" lvl="0" indent="-457200" algn="l" rtl="0">
              <a:lnSpc>
                <a:spcPct val="100000"/>
              </a:lnSpc>
              <a:spcBef>
                <a:spcPts val="0"/>
              </a:spcBef>
              <a:spcAft>
                <a:spcPts val="0"/>
              </a:spcAft>
              <a:buClr>
                <a:srgbClr val="000000"/>
              </a:buClr>
              <a:buSzPts val="2000"/>
              <a:buFont typeface="Arial"/>
              <a:buAutoNum type="arabicPeriod"/>
            </a:pPr>
            <a:r>
              <a:rPr lang="en-US" sz="2000" b="0" i="0" u="none">
                <a:solidFill>
                  <a:srgbClr val="000000"/>
                </a:solidFill>
                <a:latin typeface="Verdana"/>
                <a:ea typeface="Verdana"/>
                <a:cs typeface="Verdana"/>
                <a:sym typeface="Verdana"/>
              </a:rPr>
              <a:t>LUMIP SSG: co-leads David Lawrence (NCAR) and George Hurtt (U. Maryland); </a:t>
            </a:r>
            <a:r>
              <a:rPr lang="en-US" sz="2000" b="0" i="0" u="none">
                <a:solidFill>
                  <a:srgbClr val="000000"/>
                </a:solidFill>
                <a:latin typeface="Arial"/>
                <a:ea typeface="Arial"/>
                <a:cs typeface="Arial"/>
                <a:sym typeface="Arial"/>
              </a:rPr>
              <a:t>Almut Arneth (KIT), Victor Brovkin (Max Planck), Kate Calvin (PNNL),  Andrew Jones (LBNL), Chris Jones (Hadley Centre), Peter Lawrence (NCAR), Julia Pongratz (Max Planck), Sonia Seneviratne (ETH-Zurich), Elena Shevliakova (GFDL)</a:t>
            </a:r>
            <a:endParaRPr/>
          </a:p>
          <a:p>
            <a:pPr marL="457200" marR="0" lvl="0" indent="-330200" algn="l" rtl="0">
              <a:lnSpc>
                <a:spcPct val="100000"/>
              </a:lnSpc>
              <a:spcBef>
                <a:spcPts val="0"/>
              </a:spcBef>
              <a:spcAft>
                <a:spcPts val="0"/>
              </a:spcAft>
              <a:buClr>
                <a:schemeClr val="lt1"/>
              </a:buClr>
              <a:buSzPts val="2000"/>
              <a:buFont typeface="Arial"/>
              <a:buNone/>
            </a:pPr>
            <a:endParaRPr sz="2000" b="0" i="0" u="none">
              <a:solidFill>
                <a:srgbClr val="000000"/>
              </a:solidFill>
              <a:latin typeface="Verdana"/>
              <a:ea typeface="Verdana"/>
              <a:cs typeface="Verdana"/>
              <a:sym typeface="Verdana"/>
            </a:endParaRPr>
          </a:p>
          <a:p>
            <a:pPr marL="457200" marR="0" lvl="0" indent="-457200" algn="l" rtl="0">
              <a:lnSpc>
                <a:spcPct val="100000"/>
              </a:lnSpc>
              <a:spcBef>
                <a:spcPts val="0"/>
              </a:spcBef>
              <a:spcAft>
                <a:spcPts val="0"/>
              </a:spcAft>
              <a:buClr>
                <a:srgbClr val="000000"/>
              </a:buClr>
              <a:buSzPts val="2000"/>
              <a:buFont typeface="Arial"/>
              <a:buAutoNum type="arabicPeriod"/>
            </a:pPr>
            <a:r>
              <a:rPr lang="en-US" sz="2000" b="0" i="0" u="none">
                <a:solidFill>
                  <a:srgbClr val="000000"/>
                </a:solidFill>
                <a:latin typeface="Arial"/>
                <a:ea typeface="Arial"/>
                <a:cs typeface="Arial"/>
                <a:sym typeface="Arial"/>
              </a:rPr>
              <a:t>LUMIP is one of the CMIP6 satellite MIPs and therefore is integrated with all CMIP6 activities.  In particular, LUMIP was designed in collaboration with LS3MIP, C4MIP, and DAMIP.  LUMIP is cross-cutting across GEWEX and iLEAPS activities.</a:t>
            </a:r>
            <a:endParaRPr/>
          </a:p>
        </p:txBody>
      </p:sp>
      <p:sp>
        <p:nvSpPr>
          <p:cNvPr id="688" name="Shape 688"/>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58</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58</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692"/>
        <p:cNvGrpSpPr/>
        <p:nvPr/>
      </p:nvGrpSpPr>
      <p:grpSpPr>
        <a:xfrm>
          <a:off x="0" y="0"/>
          <a:ext cx="0" cy="0"/>
          <a:chOff x="0" y="0"/>
          <a:chExt cx="0" cy="0"/>
        </a:xfrm>
      </p:grpSpPr>
      <p:sp>
        <p:nvSpPr>
          <p:cNvPr id="693" name="Shape 693"/>
          <p:cNvSpPr txBox="1"/>
          <p:nvPr/>
        </p:nvSpPr>
        <p:spPr>
          <a:xfrm>
            <a:off x="228600" y="136525"/>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200" b="1" i="1" u="none">
                <a:solidFill>
                  <a:srgbClr val="000000"/>
                </a:solidFill>
                <a:latin typeface="Verdana"/>
                <a:ea typeface="Verdana"/>
                <a:cs typeface="Verdana"/>
                <a:sym typeface="Verdana"/>
              </a:rPr>
              <a:t>LUMIP:  Examples/Samples Of Current Work </a:t>
            </a:r>
            <a:r>
              <a:rPr lang="en-US" sz="2200" b="1" u="none">
                <a:solidFill>
                  <a:srgbClr val="000000"/>
                </a:solidFill>
                <a:latin typeface="Verdana"/>
                <a:ea typeface="Verdana"/>
                <a:cs typeface="Verdana"/>
                <a:sym typeface="Verdana"/>
              </a:rPr>
              <a:t>[update]</a:t>
            </a:r>
            <a:endParaRPr sz="2200">
              <a:latin typeface="Verdana"/>
              <a:ea typeface="Verdana"/>
              <a:cs typeface="Verdana"/>
              <a:sym typeface="Verdana"/>
            </a:endParaRPr>
          </a:p>
        </p:txBody>
      </p:sp>
      <p:sp>
        <p:nvSpPr>
          <p:cNvPr id="694" name="Shape 694"/>
          <p:cNvSpPr txBox="1"/>
          <p:nvPr/>
        </p:nvSpPr>
        <p:spPr>
          <a:xfrm>
            <a:off x="228600" y="914400"/>
            <a:ext cx="8686800" cy="5056341"/>
          </a:xfrm>
          <a:prstGeom prst="rect">
            <a:avLst/>
          </a:prstGeom>
          <a:noFill/>
          <a:ln>
            <a:noFill/>
          </a:ln>
        </p:spPr>
        <p:txBody>
          <a:bodyPr spcFirstLastPara="1" wrap="square" lIns="90000" tIns="45000" rIns="90000" bIns="45000" anchor="t" anchorCtr="0">
            <a:spAutoFit/>
          </a:bodyPr>
          <a:lstStyle/>
          <a:p>
            <a:pPr marL="342900" lvl="0" indent="-342900" rtl="0">
              <a:spcBef>
                <a:spcPts val="0"/>
              </a:spcBef>
              <a:spcAft>
                <a:spcPts val="0"/>
              </a:spcAft>
              <a:buClr>
                <a:schemeClr val="dk1"/>
              </a:buClr>
              <a:buSzPts val="2000"/>
              <a:buChar char="•"/>
            </a:pPr>
            <a:r>
              <a:rPr lang="en-US" sz="2000" dirty="0">
                <a:solidFill>
                  <a:schemeClr val="dk1"/>
                </a:solidFill>
              </a:rPr>
              <a:t>LUMIP is one of the CMIP6 satellite MIPs and therefore is integrated with all CMIP6 activities  </a:t>
            </a:r>
            <a:endParaRPr dirty="0">
              <a:solidFill>
                <a:schemeClr val="dk1"/>
              </a:solidFill>
            </a:endParaRPr>
          </a:p>
          <a:p>
            <a:pPr marL="342900" lvl="0" indent="-342900" rtl="0">
              <a:spcBef>
                <a:spcPts val="1000"/>
              </a:spcBef>
              <a:spcAft>
                <a:spcPts val="0"/>
              </a:spcAft>
              <a:buClr>
                <a:schemeClr val="dk1"/>
              </a:buClr>
              <a:buSzPts val="2000"/>
              <a:buChar char="•"/>
            </a:pPr>
            <a:r>
              <a:rPr lang="en-US" sz="2000" dirty="0">
                <a:solidFill>
                  <a:schemeClr val="dk1"/>
                </a:solidFill>
              </a:rPr>
              <a:t>In particular, LUMIP was designed in collaboration with LS3MIP, C4MIP, and DAMIP.  </a:t>
            </a:r>
            <a:endParaRPr sz="2000" dirty="0">
              <a:solidFill>
                <a:schemeClr val="dk1"/>
              </a:solidFill>
            </a:endParaRPr>
          </a:p>
          <a:p>
            <a:pPr marL="342900" lvl="0" indent="-342900" rtl="0">
              <a:spcBef>
                <a:spcPts val="1000"/>
              </a:spcBef>
              <a:spcAft>
                <a:spcPts val="0"/>
              </a:spcAft>
              <a:buClr>
                <a:schemeClr val="dk1"/>
              </a:buClr>
              <a:buSzPts val="2000"/>
              <a:buChar char="•"/>
            </a:pPr>
            <a:r>
              <a:rPr lang="en-US" sz="2000" dirty="0">
                <a:solidFill>
                  <a:schemeClr val="dk1"/>
                </a:solidFill>
              </a:rPr>
              <a:t>LUMIP is cross-cutting across GEWEX and </a:t>
            </a:r>
            <a:r>
              <a:rPr lang="en-US" sz="2000" dirty="0" err="1">
                <a:solidFill>
                  <a:schemeClr val="dk1"/>
                </a:solidFill>
              </a:rPr>
              <a:t>iLEAPS</a:t>
            </a:r>
            <a:r>
              <a:rPr lang="en-US" sz="2000" dirty="0">
                <a:solidFill>
                  <a:schemeClr val="dk1"/>
                </a:solidFill>
              </a:rPr>
              <a:t> activities</a:t>
            </a:r>
            <a:endParaRPr sz="2000" dirty="0">
              <a:solidFill>
                <a:schemeClr val="dk1"/>
              </a:solidFill>
            </a:endParaRPr>
          </a:p>
          <a:p>
            <a:pPr marL="342900" lvl="0" indent="-342900" rtl="0">
              <a:spcBef>
                <a:spcPts val="1000"/>
              </a:spcBef>
              <a:spcAft>
                <a:spcPts val="0"/>
              </a:spcAft>
              <a:buClr>
                <a:schemeClr val="dk1"/>
              </a:buClr>
              <a:buSzPts val="2000"/>
              <a:buChar char="•"/>
            </a:pPr>
            <a:r>
              <a:rPr lang="en-US" sz="2000" dirty="0">
                <a:solidFill>
                  <a:schemeClr val="dk1"/>
                </a:solidFill>
              </a:rPr>
              <a:t>LUMIP has been presented at many meetings, including AGU, CESM Workshop, ILAMB, and CRESCENDO meetings</a:t>
            </a:r>
            <a:endParaRPr dirty="0">
              <a:solidFill>
                <a:schemeClr val="dk1"/>
              </a:solidFill>
            </a:endParaRPr>
          </a:p>
          <a:p>
            <a:pPr marL="342900" lvl="0" indent="-342900" rtl="0">
              <a:spcBef>
                <a:spcPts val="1000"/>
              </a:spcBef>
              <a:spcAft>
                <a:spcPts val="0"/>
              </a:spcAft>
              <a:buClr>
                <a:schemeClr val="dk1"/>
              </a:buClr>
              <a:buSzPts val="2000"/>
              <a:buChar char="•"/>
            </a:pPr>
            <a:r>
              <a:rPr lang="en-US" sz="2000" dirty="0">
                <a:solidFill>
                  <a:schemeClr val="dk1"/>
                </a:solidFill>
              </a:rPr>
              <a:t>LUH2 (land use datasets) have been made available</a:t>
            </a:r>
            <a:endParaRPr dirty="0">
              <a:solidFill>
                <a:schemeClr val="dk1"/>
              </a:solidFill>
            </a:endParaRPr>
          </a:p>
          <a:p>
            <a:pPr marL="1085850" lvl="1" indent="-342900" rtl="0">
              <a:spcBef>
                <a:spcPts val="1000"/>
              </a:spcBef>
              <a:spcAft>
                <a:spcPts val="0"/>
              </a:spcAft>
              <a:buClr>
                <a:schemeClr val="dk1"/>
              </a:buClr>
              <a:buSzPts val="2000"/>
              <a:buChar char="•"/>
            </a:pPr>
            <a:r>
              <a:rPr lang="en-US" sz="2000" dirty="0">
                <a:solidFill>
                  <a:schemeClr val="dk1"/>
                </a:solidFill>
              </a:rPr>
              <a:t>Historic 850-2014</a:t>
            </a:r>
            <a:endParaRPr dirty="0">
              <a:solidFill>
                <a:schemeClr val="dk1"/>
              </a:solidFill>
            </a:endParaRPr>
          </a:p>
          <a:p>
            <a:pPr marL="1085850" lvl="1" indent="-342900" rtl="0">
              <a:spcBef>
                <a:spcPts val="1000"/>
              </a:spcBef>
              <a:spcAft>
                <a:spcPts val="0"/>
              </a:spcAft>
              <a:buClr>
                <a:schemeClr val="dk1"/>
              </a:buClr>
              <a:buSzPts val="2000"/>
              <a:buChar char="•"/>
            </a:pPr>
            <a:r>
              <a:rPr lang="en-US" sz="2000" dirty="0">
                <a:solidFill>
                  <a:schemeClr val="dk1"/>
                </a:solidFill>
              </a:rPr>
              <a:t>5+ SSP-RCP 2015-2100 datasets have been released</a:t>
            </a:r>
            <a:endParaRPr dirty="0">
              <a:solidFill>
                <a:schemeClr val="dk1"/>
              </a:solidFill>
            </a:endParaRPr>
          </a:p>
          <a:p>
            <a:pPr marL="342900" lvl="0" indent="-342900" rtl="0">
              <a:spcBef>
                <a:spcPts val="1000"/>
              </a:spcBef>
              <a:spcAft>
                <a:spcPts val="0"/>
              </a:spcAft>
              <a:buClr>
                <a:schemeClr val="dk1"/>
              </a:buClr>
              <a:buSzPts val="2000"/>
              <a:buChar char="•"/>
            </a:pPr>
            <a:r>
              <a:rPr lang="en-US" sz="2000" dirty="0">
                <a:solidFill>
                  <a:schemeClr val="dk1"/>
                </a:solidFill>
              </a:rPr>
              <a:t>Coordination of analysis being managed through LUMIP </a:t>
            </a:r>
            <a:r>
              <a:rPr lang="en-US" sz="2000" dirty="0" err="1">
                <a:solidFill>
                  <a:schemeClr val="dk1"/>
                </a:solidFill>
              </a:rPr>
              <a:t>google</a:t>
            </a:r>
            <a:r>
              <a:rPr lang="en-US" sz="2000" dirty="0">
                <a:solidFill>
                  <a:schemeClr val="dk1"/>
                </a:solidFill>
              </a:rPr>
              <a:t> groups</a:t>
            </a:r>
            <a:endParaRPr sz="1800" dirty="0">
              <a:solidFill>
                <a:schemeClr val="dk1"/>
              </a:solidFill>
            </a:endParaRPr>
          </a:p>
          <a:p>
            <a:pPr marL="520700" lvl="1" indent="-230188" rtl="0">
              <a:spcBef>
                <a:spcPts val="1000"/>
              </a:spcBef>
              <a:spcAft>
                <a:spcPts val="0"/>
              </a:spcAft>
              <a:buClr>
                <a:schemeClr val="dk1"/>
              </a:buClr>
              <a:buSzPts val="2000"/>
              <a:buChar char="•"/>
            </a:pPr>
            <a:r>
              <a:rPr lang="en-US" sz="1800" u="sng" dirty="0">
                <a:solidFill>
                  <a:schemeClr val="hlink"/>
                </a:solidFill>
                <a:hlinkClick r:id="rId3"/>
              </a:rPr>
              <a:t>https://docs.google.com/document/d/1YWmSJqg5bGG7QVdEUfqolFQkJ6SjK2nXABXyteQv_yU/edit?usp=</a:t>
            </a:r>
            <a:r>
              <a:rPr lang="en-US" sz="1800" u="sng" dirty="0" smtClean="0">
                <a:solidFill>
                  <a:schemeClr val="hlink"/>
                </a:solidFill>
                <a:hlinkClick r:id="rId3"/>
              </a:rPr>
              <a:t>sharing</a:t>
            </a:r>
            <a:endParaRPr sz="1800" dirty="0">
              <a:solidFill>
                <a:schemeClr val="dk1"/>
              </a:solidFill>
            </a:endParaRPr>
          </a:p>
        </p:txBody>
      </p:sp>
      <p:sp>
        <p:nvSpPr>
          <p:cNvPr id="695" name="Shape 695"/>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59</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59</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blip>
          <a:stretch>
            <a:fillRect/>
          </a:stretch>
        </a:blipFill>
        <a:effectLst/>
      </p:bgPr>
    </p:bg>
    <p:spTree>
      <p:nvGrpSpPr>
        <p:cNvPr id="1" name="Shape 102"/>
        <p:cNvGrpSpPr/>
        <p:nvPr/>
      </p:nvGrpSpPr>
      <p:grpSpPr>
        <a:xfrm>
          <a:off x="0" y="0"/>
          <a:ext cx="0" cy="0"/>
          <a:chOff x="0" y="0"/>
          <a:chExt cx="0" cy="0"/>
        </a:xfrm>
      </p:grpSpPr>
      <p:sp>
        <p:nvSpPr>
          <p:cNvPr id="103" name="Shape 103"/>
          <p:cNvSpPr txBox="1"/>
          <p:nvPr/>
        </p:nvSpPr>
        <p:spPr>
          <a:xfrm>
            <a:off x="228600" y="127000"/>
            <a:ext cx="8686800" cy="460375"/>
          </a:xfrm>
          <a:prstGeom prst="rect">
            <a:avLst/>
          </a:prstGeom>
          <a:noFill/>
          <a:ln>
            <a:noFill/>
          </a:ln>
        </p:spPr>
        <p:txBody>
          <a:bodyPr spcFirstLastPara="1" wrap="square" lIns="90000" tIns="46800" rIns="90000" bIns="468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400" b="1" i="1" u="none">
                <a:solidFill>
                  <a:srgbClr val="000000"/>
                </a:solidFill>
                <a:latin typeface="Verdana"/>
                <a:ea typeface="Verdana"/>
                <a:cs typeface="Verdana"/>
                <a:sym typeface="Verdana"/>
              </a:rPr>
              <a:t>GLASS Structure</a:t>
            </a:r>
            <a:endParaRPr/>
          </a:p>
        </p:txBody>
      </p:sp>
      <p:sp>
        <p:nvSpPr>
          <p:cNvPr id="104" name="Shape 104"/>
          <p:cNvSpPr txBox="1"/>
          <p:nvPr/>
        </p:nvSpPr>
        <p:spPr>
          <a:xfrm>
            <a:off x="8534400" y="6477000"/>
            <a:ext cx="609600" cy="381000"/>
          </a:xfrm>
          <a:prstGeom prst="rect">
            <a:avLst/>
          </a:prstGeom>
          <a:noFill/>
          <a:ln>
            <a:noFill/>
          </a:ln>
        </p:spPr>
        <p:txBody>
          <a:bodyPr spcFirstLastPara="1" wrap="square" lIns="90000" tIns="46800" rIns="90000" bIns="46800" anchor="ctr" anchorCtr="0">
            <a:noAutofit/>
          </a:bodyPr>
          <a:lstStyle/>
          <a:p>
            <a:pPr marL="0" marR="0" lvl="0" indent="0" algn="r" rtl="0">
              <a:lnSpc>
                <a:spcPct val="100000"/>
              </a:lnSpc>
              <a:spcBef>
                <a:spcPts val="0"/>
              </a:spcBef>
              <a:spcAft>
                <a:spcPts val="0"/>
              </a:spcAft>
              <a:buClr>
                <a:srgbClr val="000000"/>
              </a:buClr>
              <a:buSzPts val="1200"/>
              <a:buFont typeface="Verdana"/>
              <a:buNone/>
            </a:pPr>
            <a:fld id="{00000000-1234-1234-1234-123412341234}" type="slidenum">
              <a:rPr lang="en-US" sz="1200" b="1" i="0" u="none">
                <a:solidFill>
                  <a:srgbClr val="000000"/>
                </a:solidFill>
                <a:latin typeface="Verdana"/>
                <a:ea typeface="Verdana"/>
                <a:cs typeface="Verdana"/>
                <a:sym typeface="Verdana"/>
              </a:rPr>
              <a:t>6</a:t>
            </a:fld>
            <a:endParaRPr/>
          </a:p>
        </p:txBody>
      </p:sp>
      <p:sp>
        <p:nvSpPr>
          <p:cNvPr id="105" name="Shape 105"/>
          <p:cNvSpPr txBox="1"/>
          <p:nvPr/>
        </p:nvSpPr>
        <p:spPr>
          <a:xfrm>
            <a:off x="152400" y="923925"/>
            <a:ext cx="3733800" cy="5019675"/>
          </a:xfrm>
          <a:prstGeom prst="rect">
            <a:avLst/>
          </a:prstGeom>
          <a:noFill/>
          <a:ln>
            <a:noFill/>
          </a:ln>
        </p:spPr>
        <p:txBody>
          <a:bodyPr spcFirstLastPara="1" wrap="square" lIns="90000" tIns="46800" rIns="90000" bIns="46800" anchor="t" anchorCtr="0">
            <a:noAutofit/>
          </a:bodyPr>
          <a:lstStyle/>
          <a:p>
            <a:pPr marL="342900" marR="0" lvl="0" indent="-333375" algn="l" rtl="0">
              <a:lnSpc>
                <a:spcPct val="100000"/>
              </a:lnSpc>
              <a:spcBef>
                <a:spcPts val="0"/>
              </a:spcBef>
              <a:spcAft>
                <a:spcPts val="0"/>
              </a:spcAft>
              <a:buClr>
                <a:srgbClr val="000000"/>
              </a:buClr>
              <a:buSzPts val="1600"/>
              <a:buFont typeface="Verdana"/>
              <a:buNone/>
            </a:pPr>
            <a:r>
              <a:rPr lang="en-US" sz="1600" b="1" i="0" u="none">
                <a:solidFill>
                  <a:srgbClr val="000000"/>
                </a:solidFill>
                <a:latin typeface="Verdana"/>
                <a:ea typeface="Verdana"/>
                <a:cs typeface="Verdana"/>
                <a:sym typeface="Verdana"/>
              </a:rPr>
              <a:t>The aim of GLASS is to promote community activities that improve: </a:t>
            </a:r>
            <a:endParaRPr/>
          </a:p>
          <a:p>
            <a:pPr marL="342900" marR="0" lvl="0" indent="-333375" algn="l" rtl="0">
              <a:lnSpc>
                <a:spcPct val="100000"/>
              </a:lnSpc>
              <a:spcBef>
                <a:spcPts val="0"/>
              </a:spcBef>
              <a:spcAft>
                <a:spcPts val="0"/>
              </a:spcAft>
              <a:buClr>
                <a:schemeClr val="lt1"/>
              </a:buClr>
              <a:buSzPts val="1600"/>
              <a:buFont typeface="Arial"/>
              <a:buNone/>
            </a:pPr>
            <a:endParaRPr sz="1600" b="1" i="0" u="none">
              <a:solidFill>
                <a:srgbClr val="000000"/>
              </a:solidFill>
              <a:latin typeface="Verdana"/>
              <a:ea typeface="Verdana"/>
              <a:cs typeface="Verdana"/>
              <a:sym typeface="Verdana"/>
            </a:endParaRPr>
          </a:p>
          <a:p>
            <a:pPr marL="342900" marR="0" lvl="0" indent="-333375" algn="l" rtl="0">
              <a:lnSpc>
                <a:spcPct val="100000"/>
              </a:lnSpc>
              <a:spcBef>
                <a:spcPts val="0"/>
              </a:spcBef>
              <a:spcAft>
                <a:spcPts val="0"/>
              </a:spcAft>
              <a:buClr>
                <a:srgbClr val="3333CC"/>
              </a:buClr>
              <a:buSzPts val="1600"/>
              <a:buFont typeface="Times New Roman"/>
              <a:buAutoNum type="arabicPeriod"/>
            </a:pPr>
            <a:r>
              <a:rPr lang="en-US" sz="1600" b="1" i="0" u="none">
                <a:solidFill>
                  <a:srgbClr val="3333CC"/>
                </a:solidFill>
                <a:latin typeface="Verdana"/>
                <a:ea typeface="Verdana"/>
                <a:cs typeface="Verdana"/>
                <a:sym typeface="Verdana"/>
              </a:rPr>
              <a:t>our best estimates and the model representation of state variables</a:t>
            </a:r>
            <a:endParaRPr/>
          </a:p>
          <a:p>
            <a:pPr marL="342900" marR="0" lvl="0" indent="-333375" algn="l" rtl="0">
              <a:lnSpc>
                <a:spcPct val="100000"/>
              </a:lnSpc>
              <a:spcBef>
                <a:spcPts val="0"/>
              </a:spcBef>
              <a:spcAft>
                <a:spcPts val="0"/>
              </a:spcAft>
              <a:buClr>
                <a:schemeClr val="lt1"/>
              </a:buClr>
              <a:buSzPts val="1600"/>
              <a:buFont typeface="Arial"/>
              <a:buNone/>
            </a:pPr>
            <a:endParaRPr sz="1600" b="1" i="0" u="none">
              <a:solidFill>
                <a:srgbClr val="3333CC"/>
              </a:solidFill>
              <a:latin typeface="Verdana"/>
              <a:ea typeface="Verdana"/>
              <a:cs typeface="Verdana"/>
              <a:sym typeface="Verdana"/>
            </a:endParaRPr>
          </a:p>
          <a:p>
            <a:pPr marL="342900" marR="0" lvl="0" indent="-333375" algn="l" rtl="0">
              <a:lnSpc>
                <a:spcPct val="100000"/>
              </a:lnSpc>
              <a:spcBef>
                <a:spcPts val="0"/>
              </a:spcBef>
              <a:spcAft>
                <a:spcPts val="0"/>
              </a:spcAft>
              <a:buClr>
                <a:srgbClr val="3333CC"/>
              </a:buClr>
              <a:buSzPts val="1600"/>
              <a:buFont typeface="Times New Roman"/>
              <a:buAutoNum type="arabicPeriod"/>
            </a:pPr>
            <a:r>
              <a:rPr lang="en-US" sz="1600" b="1" i="0" u="none">
                <a:solidFill>
                  <a:srgbClr val="3333CC"/>
                </a:solidFill>
                <a:latin typeface="Verdana"/>
                <a:ea typeface="Verdana"/>
                <a:cs typeface="Verdana"/>
                <a:sym typeface="Verdana"/>
              </a:rPr>
              <a:t>our understanding of land/atmosphere feedbacks</a:t>
            </a:r>
            <a:r>
              <a:rPr lang="en-US" sz="1600" b="1" i="0" u="none">
                <a:solidFill>
                  <a:srgbClr val="FFFFFF"/>
                </a:solidFill>
                <a:latin typeface="Verdana"/>
                <a:ea typeface="Verdana"/>
                <a:cs typeface="Verdana"/>
                <a:sym typeface="Verdana"/>
              </a:rPr>
              <a:t> </a:t>
            </a:r>
            <a:endParaRPr/>
          </a:p>
          <a:p>
            <a:pPr marL="342900" marR="0" lvl="0" indent="-333375" algn="l" rtl="0">
              <a:lnSpc>
                <a:spcPct val="100000"/>
              </a:lnSpc>
              <a:spcBef>
                <a:spcPts val="0"/>
              </a:spcBef>
              <a:spcAft>
                <a:spcPts val="0"/>
              </a:spcAft>
              <a:buClr>
                <a:schemeClr val="lt1"/>
              </a:buClr>
              <a:buSzPts val="1600"/>
              <a:buFont typeface="Arial"/>
              <a:buNone/>
            </a:pPr>
            <a:endParaRPr sz="1600" b="1" i="0" u="none">
              <a:solidFill>
                <a:srgbClr val="3333CC"/>
              </a:solidFill>
              <a:latin typeface="Verdana"/>
              <a:ea typeface="Verdana"/>
              <a:cs typeface="Verdana"/>
              <a:sym typeface="Verdana"/>
            </a:endParaRPr>
          </a:p>
          <a:p>
            <a:pPr marL="342900" marR="0" lvl="0" indent="-333375" algn="l" rtl="0">
              <a:lnSpc>
                <a:spcPct val="100000"/>
              </a:lnSpc>
              <a:spcBef>
                <a:spcPts val="0"/>
              </a:spcBef>
              <a:spcAft>
                <a:spcPts val="0"/>
              </a:spcAft>
              <a:buClr>
                <a:srgbClr val="3333CC"/>
              </a:buClr>
              <a:buSzPts val="1600"/>
              <a:buFont typeface="Times New Roman"/>
              <a:buAutoNum type="arabicPeriod"/>
            </a:pPr>
            <a:r>
              <a:rPr lang="en-US" sz="1600" b="1" i="0" u="none">
                <a:solidFill>
                  <a:srgbClr val="3333CC"/>
                </a:solidFill>
                <a:latin typeface="Verdana"/>
                <a:ea typeface="Verdana"/>
                <a:cs typeface="Verdana"/>
                <a:sym typeface="Verdana"/>
              </a:rPr>
              <a:t>our understanding of the role of land surface in predictability</a:t>
            </a:r>
            <a:r>
              <a:rPr lang="en-US" sz="1600" b="1" i="0" u="none">
                <a:solidFill>
                  <a:srgbClr val="FFFFFF"/>
                </a:solidFill>
                <a:latin typeface="Verdana"/>
                <a:ea typeface="Verdana"/>
                <a:cs typeface="Verdana"/>
                <a:sym typeface="Verdana"/>
              </a:rPr>
              <a:t>. </a:t>
            </a:r>
            <a:endParaRPr/>
          </a:p>
          <a:p>
            <a:pPr marL="342900" marR="0" lvl="0" indent="-333375" algn="l" rtl="0">
              <a:lnSpc>
                <a:spcPct val="100000"/>
              </a:lnSpc>
              <a:spcBef>
                <a:spcPts val="0"/>
              </a:spcBef>
              <a:spcAft>
                <a:spcPts val="0"/>
              </a:spcAft>
              <a:buClr>
                <a:schemeClr val="lt1"/>
              </a:buClr>
              <a:buSzPts val="1600"/>
              <a:buFont typeface="Arial"/>
              <a:buNone/>
            </a:pPr>
            <a:endParaRPr sz="1600" b="1" i="0" u="none">
              <a:solidFill>
                <a:srgbClr val="FFFFFF"/>
              </a:solidFill>
              <a:latin typeface="Verdana"/>
              <a:ea typeface="Verdana"/>
              <a:cs typeface="Verdana"/>
              <a:sym typeface="Verdana"/>
            </a:endParaRPr>
          </a:p>
          <a:p>
            <a:pPr marL="342900" marR="0" lvl="0" indent="-333375" algn="l" rtl="0">
              <a:lnSpc>
                <a:spcPct val="100000"/>
              </a:lnSpc>
              <a:spcBef>
                <a:spcPts val="0"/>
              </a:spcBef>
              <a:spcAft>
                <a:spcPts val="0"/>
              </a:spcAft>
              <a:buClr>
                <a:schemeClr val="lt1"/>
              </a:buClr>
              <a:buSzPts val="1600"/>
              <a:buFont typeface="Arial"/>
              <a:buNone/>
            </a:pPr>
            <a:endParaRPr sz="1600" b="1" i="0" u="none">
              <a:solidFill>
                <a:srgbClr val="000000"/>
              </a:solidFill>
              <a:latin typeface="Verdana"/>
              <a:ea typeface="Verdana"/>
              <a:cs typeface="Verdana"/>
              <a:sym typeface="Verdana"/>
            </a:endParaRPr>
          </a:p>
          <a:p>
            <a:pPr marL="342900" marR="0" lvl="0" indent="-333375" algn="l" rtl="0">
              <a:lnSpc>
                <a:spcPct val="100000"/>
              </a:lnSpc>
              <a:spcBef>
                <a:spcPts val="0"/>
              </a:spcBef>
              <a:spcAft>
                <a:spcPts val="0"/>
              </a:spcAft>
              <a:buClr>
                <a:srgbClr val="000000"/>
              </a:buClr>
              <a:buSzPts val="1600"/>
              <a:buFont typeface="Verdana"/>
              <a:buNone/>
            </a:pPr>
            <a:r>
              <a:rPr lang="en-US" sz="1600" b="1" i="0" u="none">
                <a:solidFill>
                  <a:srgbClr val="000000"/>
                </a:solidFill>
                <a:latin typeface="Verdana"/>
                <a:ea typeface="Verdana"/>
                <a:cs typeface="Verdana"/>
                <a:sym typeface="Verdana"/>
              </a:rPr>
              <a:t>To best achieve these aims, GLASS has been re-structured into three elements:</a:t>
            </a:r>
            <a:endParaRPr/>
          </a:p>
        </p:txBody>
      </p:sp>
      <p:cxnSp>
        <p:nvCxnSpPr>
          <p:cNvPr id="106" name="Shape 106"/>
          <p:cNvCxnSpPr/>
          <p:nvPr/>
        </p:nvCxnSpPr>
        <p:spPr>
          <a:xfrm rot="10800000" flipH="1">
            <a:off x="3962400" y="4257675"/>
            <a:ext cx="685800" cy="1085850"/>
          </a:xfrm>
          <a:prstGeom prst="straightConnector1">
            <a:avLst/>
          </a:prstGeom>
          <a:noFill/>
          <a:ln w="57225" cap="sq" cmpd="sng">
            <a:solidFill>
              <a:srgbClr val="990000"/>
            </a:solidFill>
            <a:prstDash val="solid"/>
            <a:miter lim="800000"/>
            <a:headEnd type="none" w="med" len="med"/>
            <a:tailEnd type="triangle" w="lg" len="lg"/>
          </a:ln>
        </p:spPr>
      </p:cxnSp>
      <p:sp>
        <p:nvSpPr>
          <p:cNvPr id="107" name="Shape 107"/>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6</a:t>
            </a:fld>
            <a:endParaRPr/>
          </a:p>
        </p:txBody>
      </p:sp>
      <p:grpSp>
        <p:nvGrpSpPr>
          <p:cNvPr id="108" name="Shape 108"/>
          <p:cNvGrpSpPr/>
          <p:nvPr/>
        </p:nvGrpSpPr>
        <p:grpSpPr>
          <a:xfrm>
            <a:off x="3810000" y="1219200"/>
            <a:ext cx="5191125" cy="4572000"/>
            <a:chOff x="0" y="0"/>
            <a:chExt cx="2147483646" cy="2147483646"/>
          </a:xfrm>
        </p:grpSpPr>
        <p:pic>
          <p:nvPicPr>
            <p:cNvPr id="109" name="Shape 109"/>
            <p:cNvPicPr preferRelativeResize="0"/>
            <p:nvPr/>
          </p:nvPicPr>
          <p:blipFill rotWithShape="1">
            <a:blip r:embed="rId4">
              <a:alphaModFix/>
            </a:blip>
            <a:srcRect l="8701" t="4053" r="9679" b="1990"/>
            <a:stretch/>
          </p:blipFill>
          <p:spPr>
            <a:xfrm>
              <a:off x="0" y="0"/>
              <a:ext cx="2147483646" cy="2147483646"/>
            </a:xfrm>
            <a:prstGeom prst="rect">
              <a:avLst/>
            </a:prstGeom>
            <a:noFill/>
            <a:ln>
              <a:noFill/>
            </a:ln>
          </p:spPr>
        </p:pic>
        <p:sp>
          <p:nvSpPr>
            <p:cNvPr id="110" name="Shape 110"/>
            <p:cNvSpPr txBox="1"/>
            <p:nvPr/>
          </p:nvSpPr>
          <p:spPr>
            <a:xfrm>
              <a:off x="75527582" y="465283426"/>
              <a:ext cx="734978043" cy="16625775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GABLS/DICE</a:t>
              </a:r>
              <a:endParaRPr/>
            </a:p>
          </p:txBody>
        </p:sp>
        <p:sp>
          <p:nvSpPr>
            <p:cNvPr id="111" name="Shape 111"/>
            <p:cNvSpPr txBox="1"/>
            <p:nvPr/>
          </p:nvSpPr>
          <p:spPr>
            <a:xfrm>
              <a:off x="863588619" y="1551703511"/>
              <a:ext cx="462424543" cy="1662823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ILAMB</a:t>
              </a:r>
              <a:endParaRPr/>
            </a:p>
          </p:txBody>
        </p:sp>
        <p:sp>
          <p:nvSpPr>
            <p:cNvPr id="112" name="Shape 112"/>
            <p:cNvSpPr txBox="1"/>
            <p:nvPr/>
          </p:nvSpPr>
          <p:spPr>
            <a:xfrm>
              <a:off x="661981470" y="1288484728"/>
              <a:ext cx="600395103" cy="1662823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PLUMBER</a:t>
              </a:r>
              <a:endParaRPr/>
            </a:p>
          </p:txBody>
        </p:sp>
        <p:sp>
          <p:nvSpPr>
            <p:cNvPr id="113" name="Shape 113"/>
            <p:cNvSpPr txBox="1"/>
            <p:nvPr/>
          </p:nvSpPr>
          <p:spPr>
            <a:xfrm>
              <a:off x="1481562343" y="787406210"/>
              <a:ext cx="416745576" cy="1662823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LUMIP</a:t>
              </a:r>
              <a:endParaRPr/>
            </a:p>
          </p:txBody>
        </p:sp>
        <p:sp>
          <p:nvSpPr>
            <p:cNvPr id="114" name="Shape 114"/>
            <p:cNvSpPr txBox="1"/>
            <p:nvPr/>
          </p:nvSpPr>
          <p:spPr>
            <a:xfrm>
              <a:off x="693500991" y="1682197202"/>
              <a:ext cx="533912525" cy="1662454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LS3MIP</a:t>
              </a:r>
              <a:endParaRPr/>
            </a:p>
          </p:txBody>
        </p:sp>
        <p:sp>
          <p:nvSpPr>
            <p:cNvPr id="115" name="Shape 115"/>
            <p:cNvSpPr txBox="1"/>
            <p:nvPr/>
          </p:nvSpPr>
          <p:spPr>
            <a:xfrm>
              <a:off x="942416967" y="1848442591"/>
              <a:ext cx="506333673" cy="1662454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SoilWat</a:t>
              </a:r>
              <a:endParaRPr/>
            </a:p>
          </p:txBody>
        </p:sp>
        <p:sp>
          <p:nvSpPr>
            <p:cNvPr id="116" name="Shape 116"/>
            <p:cNvSpPr txBox="1"/>
            <p:nvPr/>
          </p:nvSpPr>
          <p:spPr>
            <a:xfrm>
              <a:off x="1418522668" y="536873116"/>
              <a:ext cx="506333673" cy="1662454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ALMIP2</a:t>
              </a:r>
              <a:endParaRPr/>
            </a:p>
          </p:txBody>
        </p:sp>
        <p:sp>
          <p:nvSpPr>
            <p:cNvPr id="117" name="Shape 117"/>
            <p:cNvSpPr txBox="1"/>
            <p:nvPr/>
          </p:nvSpPr>
          <p:spPr>
            <a:xfrm>
              <a:off x="1292430289" y="393706064"/>
              <a:ext cx="734978043" cy="1662454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700"/>
                <a:buFont typeface="Verdana"/>
                <a:buNone/>
              </a:pPr>
              <a:r>
                <a:rPr lang="en-US" sz="1700" b="0" i="0" u="none">
                  <a:solidFill>
                    <a:schemeClr val="dk1"/>
                  </a:solidFill>
                  <a:latin typeface="Verdana"/>
                  <a:ea typeface="Verdana"/>
                  <a:cs typeface="Verdana"/>
                  <a:sym typeface="Verdana"/>
                </a:rPr>
                <a:t>Water Mgmt</a:t>
              </a:r>
              <a:endParaRPr/>
            </a:p>
          </p:txBody>
        </p:sp>
      </p:gr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6</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699"/>
        <p:cNvGrpSpPr/>
        <p:nvPr/>
      </p:nvGrpSpPr>
      <p:grpSpPr>
        <a:xfrm>
          <a:off x="0" y="0"/>
          <a:ext cx="0" cy="0"/>
          <a:chOff x="0" y="0"/>
          <a:chExt cx="0" cy="0"/>
        </a:xfrm>
      </p:grpSpPr>
      <p:sp>
        <p:nvSpPr>
          <p:cNvPr id="700" name="Shape 700"/>
          <p:cNvSpPr txBox="1"/>
          <p:nvPr/>
        </p:nvSpPr>
        <p:spPr>
          <a:xfrm>
            <a:off x="228600" y="0"/>
            <a:ext cx="8686800" cy="706437"/>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FF"/>
              </a:buClr>
              <a:buSzPts val="2000"/>
              <a:buFont typeface="Verdana"/>
              <a:buNone/>
            </a:pPr>
            <a:r>
              <a:rPr lang="en-US" sz="2000" b="1" i="1" u="none" dirty="0">
                <a:solidFill>
                  <a:srgbClr val="0000FF"/>
                </a:solidFill>
                <a:latin typeface="Verdana"/>
                <a:ea typeface="Verdana"/>
                <a:cs typeface="Verdana"/>
                <a:sym typeface="Verdana"/>
              </a:rPr>
              <a:t>Project for the </a:t>
            </a:r>
            <a:r>
              <a:rPr lang="en-US" sz="2000" b="1" i="1" u="none" dirty="0" err="1">
                <a:solidFill>
                  <a:srgbClr val="0000FF"/>
                </a:solidFill>
                <a:latin typeface="Verdana"/>
                <a:ea typeface="Verdana"/>
                <a:cs typeface="Verdana"/>
                <a:sym typeface="Verdana"/>
              </a:rPr>
              <a:t>Intercomparison</a:t>
            </a:r>
            <a:r>
              <a:rPr lang="en-US" sz="2000" b="1" i="1" u="none" dirty="0">
                <a:solidFill>
                  <a:srgbClr val="0000FF"/>
                </a:solidFill>
                <a:latin typeface="Verdana"/>
                <a:ea typeface="Verdana"/>
                <a:cs typeface="Verdana"/>
                <a:sym typeface="Verdana"/>
              </a:rPr>
              <a:t> of Land Data Assimilation Systems (PILDAS)</a:t>
            </a:r>
            <a:r>
              <a:rPr lang="en-US" sz="2000" b="1" u="none" dirty="0">
                <a:latin typeface="Verdana"/>
                <a:ea typeface="Verdana"/>
                <a:cs typeface="Verdana"/>
                <a:sym typeface="Verdana"/>
              </a:rPr>
              <a:t> [what i</a:t>
            </a:r>
            <a:r>
              <a:rPr lang="en-US" sz="2000" b="1" dirty="0">
                <a:latin typeface="Verdana"/>
                <a:ea typeface="Verdana"/>
                <a:cs typeface="Verdana"/>
                <a:sym typeface="Verdana"/>
              </a:rPr>
              <a:t>s/was it?]</a:t>
            </a:r>
            <a:endParaRPr dirty="0"/>
          </a:p>
        </p:txBody>
      </p:sp>
      <p:sp>
        <p:nvSpPr>
          <p:cNvPr id="701" name="Shape 701"/>
          <p:cNvSpPr txBox="1"/>
          <p:nvPr/>
        </p:nvSpPr>
        <p:spPr>
          <a:xfrm>
            <a:off x="228600" y="926125"/>
            <a:ext cx="8686800" cy="3455400"/>
          </a:xfrm>
          <a:prstGeom prst="rect">
            <a:avLst/>
          </a:prstGeom>
          <a:noFill/>
          <a:ln>
            <a:noFill/>
          </a:ln>
        </p:spPr>
        <p:txBody>
          <a:bodyPr spcFirstLastPara="1" wrap="square" lIns="90000" tIns="45000" rIns="90000" bIns="45000" anchor="t" anchorCtr="0">
            <a:noAutofit/>
          </a:bodyPr>
          <a:lstStyle/>
          <a:p>
            <a:pPr marL="457200" marR="0" lvl="0" indent="-457200" algn="l" rtl="0">
              <a:lnSpc>
                <a:spcPct val="100000"/>
              </a:lnSpc>
              <a:spcBef>
                <a:spcPts val="0"/>
              </a:spcBef>
              <a:spcAft>
                <a:spcPts val="0"/>
              </a:spcAft>
              <a:buClr>
                <a:srgbClr val="000000"/>
              </a:buClr>
              <a:buSzPts val="2000"/>
              <a:buFont typeface="Arial"/>
              <a:buAutoNum type="arabicPeriod"/>
            </a:pPr>
            <a:r>
              <a:rPr lang="en-US" sz="2000">
                <a:latin typeface="Verdana"/>
                <a:ea typeface="Verdana"/>
                <a:cs typeface="Verdana"/>
                <a:sym typeface="Verdana"/>
              </a:rPr>
              <a:t>Enable better communication among developers of land data assimilation systems (LDAS).</a:t>
            </a:r>
            <a:endParaRPr sz="2000">
              <a:latin typeface="Verdana"/>
              <a:ea typeface="Verdana"/>
              <a:cs typeface="Verdana"/>
              <a:sym typeface="Verdana"/>
            </a:endParaRPr>
          </a:p>
          <a:p>
            <a:pPr marL="457200" marR="0" lvl="0" indent="-457200" algn="l" rtl="0">
              <a:lnSpc>
                <a:spcPct val="100000"/>
              </a:lnSpc>
              <a:spcBef>
                <a:spcPts val="0"/>
              </a:spcBef>
              <a:spcAft>
                <a:spcPts val="0"/>
              </a:spcAft>
              <a:buClr>
                <a:srgbClr val="000000"/>
              </a:buClr>
              <a:buSzPts val="2000"/>
              <a:buFont typeface="Arial"/>
              <a:buAutoNum type="arabicPeriod"/>
            </a:pPr>
            <a:r>
              <a:rPr lang="en-US" sz="2000">
                <a:latin typeface="Verdana"/>
                <a:ea typeface="Verdana"/>
                <a:cs typeface="Verdana"/>
                <a:sym typeface="Verdana"/>
              </a:rPr>
              <a:t>Develop and test a framework for LDAS comparison and evaluation.</a:t>
            </a:r>
            <a:endParaRPr sz="2000">
              <a:latin typeface="Verdana"/>
              <a:ea typeface="Verdana"/>
              <a:cs typeface="Verdana"/>
              <a:sym typeface="Verdana"/>
            </a:endParaRPr>
          </a:p>
          <a:p>
            <a:pPr marL="457200" marR="0" lvl="0" indent="-457200" algn="l" rtl="0">
              <a:lnSpc>
                <a:spcPct val="100000"/>
              </a:lnSpc>
              <a:spcBef>
                <a:spcPts val="0"/>
              </a:spcBef>
              <a:spcAft>
                <a:spcPts val="0"/>
              </a:spcAft>
              <a:buClr>
                <a:srgbClr val="000000"/>
              </a:buClr>
              <a:buSzPts val="2000"/>
              <a:buFont typeface="Arial"/>
              <a:buAutoNum type="arabicPeriod"/>
            </a:pPr>
            <a:r>
              <a:rPr lang="en-US" sz="2000">
                <a:latin typeface="Verdana"/>
                <a:ea typeface="Verdana"/>
                <a:cs typeface="Verdana"/>
                <a:sym typeface="Verdana"/>
              </a:rPr>
              <a:t>Compare land assimilation methods, e.g. EnKF, EKF, etc.	</a:t>
            </a:r>
            <a:endParaRPr sz="2000">
              <a:latin typeface="Verdana"/>
              <a:ea typeface="Verdana"/>
              <a:cs typeface="Verdana"/>
              <a:sym typeface="Verdana"/>
            </a:endParaRPr>
          </a:p>
          <a:p>
            <a:pPr marL="457200" marR="0" lvl="0" indent="-457200" algn="l" rtl="0">
              <a:lnSpc>
                <a:spcPct val="100000"/>
              </a:lnSpc>
              <a:spcBef>
                <a:spcPts val="0"/>
              </a:spcBef>
              <a:spcAft>
                <a:spcPts val="0"/>
              </a:spcAft>
              <a:buClr>
                <a:srgbClr val="000000"/>
              </a:buClr>
              <a:buSzPts val="2000"/>
              <a:buFont typeface="Arial"/>
              <a:buAutoNum type="arabicPeriod"/>
            </a:pPr>
            <a:r>
              <a:rPr lang="en-US" sz="2000">
                <a:latin typeface="Verdana"/>
                <a:ea typeface="Verdana"/>
                <a:cs typeface="Verdana"/>
                <a:sym typeface="Verdana"/>
              </a:rPr>
              <a:t>Conduct sensitivity studies of assimilation input parameters, such as model and observation errors.	</a:t>
            </a:r>
            <a:endParaRPr sz="2000">
              <a:latin typeface="Verdana"/>
              <a:ea typeface="Verdana"/>
              <a:cs typeface="Verdana"/>
              <a:sym typeface="Verdana"/>
            </a:endParaRPr>
          </a:p>
          <a:p>
            <a:pPr marL="457200" marR="0" lvl="0" indent="-457200" algn="l" rtl="0">
              <a:lnSpc>
                <a:spcPct val="100000"/>
              </a:lnSpc>
              <a:spcBef>
                <a:spcPts val="0"/>
              </a:spcBef>
              <a:spcAft>
                <a:spcPts val="0"/>
              </a:spcAft>
              <a:buClr>
                <a:srgbClr val="000000"/>
              </a:buClr>
              <a:buSzPts val="2000"/>
              <a:buFont typeface="Arial"/>
              <a:buAutoNum type="arabicPeriod"/>
            </a:pPr>
            <a:r>
              <a:rPr lang="en-US" sz="2000">
                <a:latin typeface="Verdana"/>
                <a:ea typeface="Verdana"/>
                <a:cs typeface="Verdana"/>
                <a:sym typeface="Verdana"/>
              </a:rPr>
              <a:t>Provide guidance and priorities for future land assimilation research and applications.</a:t>
            </a:r>
            <a:endParaRPr sz="2000">
              <a:latin typeface="Verdana"/>
              <a:ea typeface="Verdana"/>
              <a:cs typeface="Verdana"/>
              <a:sym typeface="Verdana"/>
            </a:endParaRPr>
          </a:p>
          <a:p>
            <a:pPr marL="457200" marR="0" lvl="0" indent="-457200" algn="l" rtl="0">
              <a:lnSpc>
                <a:spcPct val="100000"/>
              </a:lnSpc>
              <a:spcBef>
                <a:spcPts val="0"/>
              </a:spcBef>
              <a:spcAft>
                <a:spcPts val="0"/>
              </a:spcAft>
              <a:buClr>
                <a:srgbClr val="000000"/>
              </a:buClr>
              <a:buSzPts val="2000"/>
              <a:buFont typeface="Arial"/>
              <a:buAutoNum type="arabicPeriod"/>
            </a:pPr>
            <a:r>
              <a:rPr lang="en-US" sz="2000">
                <a:latin typeface="Verdana"/>
                <a:ea typeface="Verdana"/>
                <a:cs typeface="Verdana"/>
                <a:sym typeface="Verdana"/>
              </a:rPr>
              <a:t>Ultimately, produce enhanced global datasets of land surface fields for model initialization.</a:t>
            </a:r>
            <a:endParaRPr sz="2000">
              <a:latin typeface="Verdana"/>
              <a:ea typeface="Verdana"/>
              <a:cs typeface="Verdana"/>
              <a:sym typeface="Verdana"/>
            </a:endParaRPr>
          </a:p>
        </p:txBody>
      </p:sp>
      <p:sp>
        <p:nvSpPr>
          <p:cNvPr id="702" name="Shape 702"/>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60</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60</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5"/>
          <p:cNvSpPr>
            <a:spLocks noChangeArrowheads="1"/>
          </p:cNvSpPr>
          <p:nvPr/>
        </p:nvSpPr>
        <p:spPr bwMode="auto">
          <a:xfrm>
            <a:off x="0" y="5791200"/>
            <a:ext cx="8382000" cy="1066800"/>
          </a:xfrm>
          <a:prstGeom prst="rect">
            <a:avLst/>
          </a:prstGeom>
          <a:solidFill>
            <a:schemeClr val="bg1"/>
          </a:solidFill>
          <a:ln w="9525">
            <a:solidFill>
              <a:schemeClr val="bg1"/>
            </a:solidFill>
            <a:round/>
            <a:headEnd/>
            <a:tailEnd/>
          </a:ln>
        </p:spPr>
        <p:txBody>
          <a:bodyPr/>
          <a:lstStyle/>
          <a:p>
            <a:endParaRPr lang="en-US" sz="2000">
              <a:latin typeface="Verdana"/>
              <a:cs typeface="Verdana"/>
            </a:endParaRPr>
          </a:p>
        </p:txBody>
      </p:sp>
      <p:pic>
        <p:nvPicPr>
          <p:cNvPr id="113668" name="Picture 2" descr="watergraphic"/>
          <p:cNvPicPr>
            <a:picLocks noChangeArrowheads="1"/>
          </p:cNvPicPr>
          <p:nvPr/>
        </p:nvPicPr>
        <p:blipFill>
          <a:blip r:embed="rId3">
            <a:extLst>
              <a:ext uri="{28A0092B-C50C-407E-A947-70E740481C1C}">
                <a14:useLocalDpi xmlns:a14="http://schemas.microsoft.com/office/drawing/2010/main" val="0"/>
              </a:ext>
            </a:extLst>
          </a:blip>
          <a:srcRect r="54099"/>
          <a:stretch>
            <a:fillRect/>
          </a:stretch>
        </p:blipFill>
        <p:spPr bwMode="auto">
          <a:xfrm>
            <a:off x="3276600" y="822960"/>
            <a:ext cx="22860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87" name="Rectangle 1"/>
          <p:cNvSpPr>
            <a:spLocks noChangeArrowheads="1"/>
          </p:cNvSpPr>
          <p:nvPr/>
        </p:nvSpPr>
        <p:spPr bwMode="auto">
          <a:xfrm>
            <a:off x="3257446" y="3319939"/>
            <a:ext cx="232430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000" b="1" i="1" dirty="0">
                <a:solidFill>
                  <a:schemeClr val="bg1"/>
                </a:solidFill>
                <a:latin typeface="Verdana"/>
                <a:cs typeface="Verdana"/>
              </a:rPr>
              <a:t>C. Peters-</a:t>
            </a:r>
            <a:r>
              <a:rPr lang="en-US" sz="1000" b="1" i="1" dirty="0" err="1">
                <a:solidFill>
                  <a:schemeClr val="bg1"/>
                </a:solidFill>
                <a:latin typeface="Verdana"/>
                <a:cs typeface="Verdana"/>
              </a:rPr>
              <a:t>Lidard</a:t>
            </a:r>
            <a:r>
              <a:rPr lang="en-US" sz="1000" b="1" i="1" dirty="0">
                <a:solidFill>
                  <a:schemeClr val="bg1"/>
                </a:solidFill>
                <a:latin typeface="Verdana"/>
                <a:cs typeface="Verdana"/>
              </a:rPr>
              <a:t> et </a:t>
            </a:r>
            <a:r>
              <a:rPr lang="en-US" sz="1000" b="1" i="1" dirty="0" smtClean="0">
                <a:solidFill>
                  <a:schemeClr val="bg1"/>
                </a:solidFill>
                <a:latin typeface="Verdana"/>
                <a:cs typeface="Verdana"/>
              </a:rPr>
              <a:t>al (</a:t>
            </a:r>
            <a:r>
              <a:rPr lang="en-US" sz="1000" b="1" i="1" dirty="0">
                <a:solidFill>
                  <a:schemeClr val="bg1"/>
                </a:solidFill>
                <a:latin typeface="Verdana"/>
                <a:cs typeface="Verdana"/>
              </a:rPr>
              <a:t>NASA)</a:t>
            </a:r>
          </a:p>
        </p:txBody>
      </p:sp>
      <p:grpSp>
        <p:nvGrpSpPr>
          <p:cNvPr id="24" name="Group 23"/>
          <p:cNvGrpSpPr/>
          <p:nvPr/>
        </p:nvGrpSpPr>
        <p:grpSpPr>
          <a:xfrm>
            <a:off x="215900" y="731520"/>
            <a:ext cx="3060700" cy="2798313"/>
            <a:chOff x="215900" y="731520"/>
            <a:chExt cx="3060700" cy="2798313"/>
          </a:xfrm>
        </p:grpSpPr>
        <p:sp>
          <p:nvSpPr>
            <p:cNvPr id="113678" name="Text Box 4"/>
            <p:cNvSpPr txBox="1">
              <a:spLocks noChangeArrowheads="1"/>
            </p:cNvSpPr>
            <p:nvPr/>
          </p:nvSpPr>
          <p:spPr bwMode="auto">
            <a:xfrm>
              <a:off x="215900" y="2895600"/>
              <a:ext cx="2743200" cy="634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1pPr>
              <a:lvl2pPr marL="742950" indent="-285750">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2pPr>
              <a:lvl3pPr marL="1143000" indent="-228600">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3pPr>
              <a:lvl4pPr marL="1600200" indent="-228600">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4pPr>
              <a:lvl5pPr marL="2057400" indent="-228600">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5pPr>
              <a:lvl6pPr marL="2514600" indent="-228600" algn="r" eaLnBrk="0" fontAlgn="base" hangingPunct="0">
                <a:spcBef>
                  <a:spcPct val="0"/>
                </a:spcBef>
                <a:spcAft>
                  <a:spcPct val="0"/>
                </a:spcAft>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6pPr>
              <a:lvl7pPr marL="2971800" indent="-228600" algn="r" eaLnBrk="0" fontAlgn="base" hangingPunct="0">
                <a:spcBef>
                  <a:spcPct val="0"/>
                </a:spcBef>
                <a:spcAft>
                  <a:spcPct val="0"/>
                </a:spcAft>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7pPr>
              <a:lvl8pPr marL="3429000" indent="-228600" algn="r" eaLnBrk="0" fontAlgn="base" hangingPunct="0">
                <a:spcBef>
                  <a:spcPct val="0"/>
                </a:spcBef>
                <a:spcAft>
                  <a:spcPct val="0"/>
                </a:spcAft>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8pPr>
              <a:lvl9pPr marL="3886200" indent="-228600" algn="r" eaLnBrk="0" fontAlgn="base" hangingPunct="0">
                <a:spcBef>
                  <a:spcPct val="0"/>
                </a:spcBef>
                <a:spcAft>
                  <a:spcPct val="0"/>
                </a:spcAft>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9pPr>
            </a:lstStyle>
            <a:p>
              <a:pPr algn="l">
                <a:lnSpc>
                  <a:spcPts val="1238"/>
                </a:lnSpc>
                <a:buClr>
                  <a:srgbClr val="000000"/>
                </a:buClr>
                <a:buSzPct val="45000"/>
              </a:pPr>
              <a:r>
                <a:rPr lang="en-GB" sz="900" b="1" dirty="0">
                  <a:solidFill>
                    <a:srgbClr val="000000"/>
                  </a:solidFill>
                  <a:latin typeface="Verdana"/>
                  <a:cs typeface="Verdana"/>
                </a:rPr>
                <a:t>Figure 1:</a:t>
              </a:r>
              <a:r>
                <a:rPr lang="en-GB" sz="900" dirty="0">
                  <a:solidFill>
                    <a:srgbClr val="000000"/>
                  </a:solidFill>
                  <a:latin typeface="Verdana"/>
                  <a:cs typeface="Verdana"/>
                </a:rPr>
                <a:t>  </a:t>
              </a:r>
              <a:r>
                <a:rPr lang="en-US" sz="900" dirty="0">
                  <a:solidFill>
                    <a:srgbClr val="000000"/>
                  </a:solidFill>
                  <a:latin typeface="Verdana"/>
                  <a:cs typeface="Verdana"/>
                </a:rPr>
                <a:t>Snow water equivalent (SWE) based on Terra/MODIS and Aqua/AMSR-E.  Future observations will be provided by JPSS/VIIRS and DWSS/MIS</a:t>
              </a:r>
              <a:r>
                <a:rPr lang="en-US" sz="900" dirty="0" smtClean="0">
                  <a:solidFill>
                    <a:srgbClr val="000000"/>
                  </a:solidFill>
                  <a:latin typeface="Verdana"/>
                  <a:cs typeface="Verdana"/>
                </a:rPr>
                <a:t>. </a:t>
              </a:r>
              <a:r>
                <a:rPr lang="en-US" sz="900" dirty="0" err="1" smtClean="0">
                  <a:solidFill>
                    <a:srgbClr val="000000"/>
                  </a:solidFill>
                  <a:latin typeface="Verdana"/>
                  <a:cs typeface="Verdana"/>
                </a:rPr>
                <a:t>Jiarui</a:t>
              </a:r>
              <a:r>
                <a:rPr lang="en-US" sz="900" dirty="0" smtClean="0">
                  <a:solidFill>
                    <a:srgbClr val="000000"/>
                  </a:solidFill>
                  <a:latin typeface="Verdana"/>
                  <a:cs typeface="Verdana"/>
                </a:rPr>
                <a:t> Dong (NCEP)</a:t>
              </a:r>
              <a:endParaRPr lang="en-US" sz="900" dirty="0">
                <a:solidFill>
                  <a:srgbClr val="000000"/>
                </a:solidFill>
                <a:latin typeface="Verdana"/>
                <a:cs typeface="Verdana"/>
              </a:endParaRPr>
            </a:p>
          </p:txBody>
        </p:sp>
        <p:pic>
          <p:nvPicPr>
            <p:cNvPr id="113680" name="Picture 4"/>
            <p:cNvPicPr>
              <a:picLocks noChangeArrowheads="1"/>
            </p:cNvPicPr>
            <p:nvPr/>
          </p:nvPicPr>
          <p:blipFill rotWithShape="1">
            <a:blip r:embed="rId4">
              <a:extLst>
                <a:ext uri="{28A0092B-C50C-407E-A947-70E740481C1C}">
                  <a14:useLocalDpi xmlns:a14="http://schemas.microsoft.com/office/drawing/2010/main" val="0"/>
                </a:ext>
              </a:extLst>
            </a:blip>
            <a:srcRect l="8836" t="50089" r="11058" b="32165"/>
            <a:stretch/>
          </p:blipFill>
          <p:spPr bwMode="auto">
            <a:xfrm>
              <a:off x="228600" y="1066800"/>
              <a:ext cx="27432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 10"/>
            <p:cNvGrpSpPr/>
            <p:nvPr/>
          </p:nvGrpSpPr>
          <p:grpSpPr>
            <a:xfrm>
              <a:off x="2535237" y="1524000"/>
              <a:ext cx="741363" cy="485775"/>
              <a:chOff x="2514600" y="1524000"/>
              <a:chExt cx="817563" cy="485775"/>
            </a:xfrm>
          </p:grpSpPr>
          <p:sp>
            <p:nvSpPr>
              <p:cNvPr id="62" name="Left Brace 61"/>
              <p:cNvSpPr/>
              <p:nvPr/>
            </p:nvSpPr>
            <p:spPr>
              <a:xfrm>
                <a:off x="3048000" y="1524000"/>
                <a:ext cx="284163" cy="485775"/>
              </a:xfrm>
              <a:prstGeom prst="leftBrace">
                <a:avLst/>
              </a:prstGeom>
              <a:ln>
                <a:solidFill>
                  <a:srgbClr val="FFFF00"/>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000">
                  <a:latin typeface="Verdana"/>
                  <a:cs typeface="Verdana"/>
                </a:endParaRPr>
              </a:p>
            </p:txBody>
          </p:sp>
          <p:cxnSp>
            <p:nvCxnSpPr>
              <p:cNvPr id="63" name="Straight Arrow Connector 62"/>
              <p:cNvCxnSpPr>
                <a:endCxn id="62" idx="1"/>
              </p:cNvCxnSpPr>
              <p:nvPr/>
            </p:nvCxnSpPr>
            <p:spPr>
              <a:xfrm flipV="1">
                <a:off x="2514600" y="1766888"/>
                <a:ext cx="533400" cy="214312"/>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136464" y="731520"/>
              <a:ext cx="927473" cy="369332"/>
            </a:xfrm>
            <a:prstGeom prst="rect">
              <a:avLst/>
            </a:prstGeom>
          </p:spPr>
          <p:txBody>
            <a:bodyPr wrap="none">
              <a:spAutoFit/>
            </a:bodyPr>
            <a:lstStyle/>
            <a:p>
              <a:r>
                <a:rPr lang="en-US" sz="1800" b="1" i="1" dirty="0" smtClean="0">
                  <a:latin typeface="Verdana"/>
                  <a:cs typeface="Verdana"/>
                </a:rPr>
                <a:t>Snow</a:t>
              </a:r>
              <a:endParaRPr lang="en-US" sz="1800" dirty="0"/>
            </a:p>
          </p:txBody>
        </p:sp>
      </p:grpSp>
      <p:grpSp>
        <p:nvGrpSpPr>
          <p:cNvPr id="38" name="Group 37"/>
          <p:cNvGrpSpPr/>
          <p:nvPr/>
        </p:nvGrpSpPr>
        <p:grpSpPr>
          <a:xfrm>
            <a:off x="5562600" y="731520"/>
            <a:ext cx="3261360" cy="2954510"/>
            <a:chOff x="5562600" y="731520"/>
            <a:chExt cx="3261360" cy="2954510"/>
          </a:xfrm>
        </p:grpSpPr>
        <p:pic>
          <p:nvPicPr>
            <p:cNvPr id="113670" name="Picture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80760" y="1066800"/>
              <a:ext cx="27432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71" name="Text Box 4"/>
            <p:cNvSpPr txBox="1">
              <a:spLocks noChangeArrowheads="1"/>
            </p:cNvSpPr>
            <p:nvPr/>
          </p:nvSpPr>
          <p:spPr bwMode="auto">
            <a:xfrm>
              <a:off x="6080760" y="2895600"/>
              <a:ext cx="2743200" cy="790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1pPr>
              <a:lvl2pPr marL="742950" indent="-285750">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2pPr>
              <a:lvl3pPr marL="1143000" indent="-228600">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3pPr>
              <a:lvl4pPr marL="1600200" indent="-228600">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4pPr>
              <a:lvl5pPr marL="2057400" indent="-228600">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5pPr>
              <a:lvl6pPr marL="2514600" indent="-228600" algn="r" eaLnBrk="0" fontAlgn="base" hangingPunct="0">
                <a:spcBef>
                  <a:spcPct val="0"/>
                </a:spcBef>
                <a:spcAft>
                  <a:spcPct val="0"/>
                </a:spcAft>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6pPr>
              <a:lvl7pPr marL="2971800" indent="-228600" algn="r" eaLnBrk="0" fontAlgn="base" hangingPunct="0">
                <a:spcBef>
                  <a:spcPct val="0"/>
                </a:spcBef>
                <a:spcAft>
                  <a:spcPct val="0"/>
                </a:spcAft>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7pPr>
              <a:lvl8pPr marL="3429000" indent="-228600" algn="r" eaLnBrk="0" fontAlgn="base" hangingPunct="0">
                <a:spcBef>
                  <a:spcPct val="0"/>
                </a:spcBef>
                <a:spcAft>
                  <a:spcPct val="0"/>
                </a:spcAft>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8pPr>
              <a:lvl9pPr marL="3886200" indent="-228600" algn="r" eaLnBrk="0" fontAlgn="base" hangingPunct="0">
                <a:spcBef>
                  <a:spcPct val="0"/>
                </a:spcBef>
                <a:spcAft>
                  <a:spcPct val="0"/>
                </a:spcAft>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9pPr>
            </a:lstStyle>
            <a:p>
              <a:pPr algn="l">
                <a:lnSpc>
                  <a:spcPts val="1238"/>
                </a:lnSpc>
                <a:buClr>
                  <a:srgbClr val="000000"/>
                </a:buClr>
                <a:buSzPct val="45000"/>
              </a:pPr>
              <a:r>
                <a:rPr lang="en-GB" sz="900" b="1" dirty="0">
                  <a:solidFill>
                    <a:srgbClr val="000000"/>
                  </a:solidFill>
                  <a:latin typeface="Verdana"/>
                  <a:cs typeface="Verdana"/>
                </a:rPr>
                <a:t>Figure 2:</a:t>
              </a:r>
              <a:r>
                <a:rPr lang="en-GB" sz="900" dirty="0">
                  <a:solidFill>
                    <a:srgbClr val="000000"/>
                  </a:solidFill>
                  <a:latin typeface="Verdana"/>
                  <a:cs typeface="Verdana"/>
                </a:rPr>
                <a:t>  </a:t>
              </a:r>
              <a:r>
                <a:rPr lang="en-US" sz="900" dirty="0">
                  <a:solidFill>
                    <a:srgbClr val="000000"/>
                  </a:solidFill>
                  <a:latin typeface="Verdana"/>
                  <a:cs typeface="Verdana"/>
                </a:rPr>
                <a:t>Annual average precipitation from 1998 to 2009 based on TRMM satellite observations. Future observations will be provided by GPM.</a:t>
              </a:r>
            </a:p>
            <a:p>
              <a:pPr algn="l">
                <a:lnSpc>
                  <a:spcPts val="1238"/>
                </a:lnSpc>
                <a:buClr>
                  <a:srgbClr val="000000"/>
                </a:buClr>
                <a:buSzPct val="45000"/>
              </a:pPr>
              <a:endParaRPr lang="en-GB" sz="900" dirty="0">
                <a:solidFill>
                  <a:srgbClr val="000000"/>
                </a:solidFill>
                <a:latin typeface="Verdana"/>
                <a:cs typeface="Verdana"/>
              </a:endParaRPr>
            </a:p>
          </p:txBody>
        </p:sp>
        <p:grpSp>
          <p:nvGrpSpPr>
            <p:cNvPr id="15" name="Group 14"/>
            <p:cNvGrpSpPr/>
            <p:nvPr/>
          </p:nvGrpSpPr>
          <p:grpSpPr>
            <a:xfrm>
              <a:off x="5562600" y="1447800"/>
              <a:ext cx="518160" cy="457200"/>
              <a:chOff x="5562600" y="1524000"/>
              <a:chExt cx="518160" cy="457200"/>
            </a:xfrm>
          </p:grpSpPr>
          <p:cxnSp>
            <p:nvCxnSpPr>
              <p:cNvPr id="25" name="Straight Arrow Connector 24"/>
              <p:cNvCxnSpPr>
                <a:stCxn id="113670" idx="1"/>
                <a:endCxn id="35" idx="1"/>
              </p:cNvCxnSpPr>
              <p:nvPr/>
            </p:nvCxnSpPr>
            <p:spPr>
              <a:xfrm flipH="1" flipV="1">
                <a:off x="5732462" y="1738313"/>
                <a:ext cx="348298" cy="242887"/>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35" name="Right Brace 34"/>
              <p:cNvSpPr/>
              <p:nvPr/>
            </p:nvSpPr>
            <p:spPr>
              <a:xfrm>
                <a:off x="5562600" y="1524000"/>
                <a:ext cx="169862" cy="428625"/>
              </a:xfrm>
              <a:prstGeom prst="rightBrace">
                <a:avLst/>
              </a:prstGeom>
              <a:ln>
                <a:solidFill>
                  <a:srgbClr val="FFFF00"/>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000">
                  <a:latin typeface="Verdana"/>
                  <a:cs typeface="Verdana"/>
                </a:endParaRPr>
              </a:p>
            </p:txBody>
          </p:sp>
        </p:grpSp>
        <p:sp>
          <p:nvSpPr>
            <p:cNvPr id="29" name="Rectangle 28"/>
            <p:cNvSpPr/>
            <p:nvPr/>
          </p:nvSpPr>
          <p:spPr>
            <a:xfrm>
              <a:off x="6508858" y="731520"/>
              <a:ext cx="1854822" cy="369332"/>
            </a:xfrm>
            <a:prstGeom prst="rect">
              <a:avLst/>
            </a:prstGeom>
          </p:spPr>
          <p:txBody>
            <a:bodyPr wrap="none">
              <a:spAutoFit/>
            </a:bodyPr>
            <a:lstStyle/>
            <a:p>
              <a:r>
                <a:rPr lang="en-US" sz="1800" b="1" i="1" dirty="0" smtClean="0">
                  <a:latin typeface="Verdana"/>
                  <a:cs typeface="Verdana"/>
                </a:rPr>
                <a:t>Precipitation</a:t>
              </a:r>
              <a:endParaRPr lang="en-US" sz="1800" dirty="0"/>
            </a:p>
          </p:txBody>
        </p:sp>
      </p:grpSp>
      <p:grpSp>
        <p:nvGrpSpPr>
          <p:cNvPr id="37" name="Group 36"/>
          <p:cNvGrpSpPr/>
          <p:nvPr/>
        </p:nvGrpSpPr>
        <p:grpSpPr>
          <a:xfrm>
            <a:off x="4803775" y="2590800"/>
            <a:ext cx="4020185" cy="4065398"/>
            <a:chOff x="4803775" y="2590800"/>
            <a:chExt cx="4020185" cy="4065398"/>
          </a:xfrm>
        </p:grpSpPr>
        <p:sp>
          <p:nvSpPr>
            <p:cNvPr id="113669" name="Text Box 4"/>
            <p:cNvSpPr txBox="1">
              <a:spLocks noChangeArrowheads="1"/>
            </p:cNvSpPr>
            <p:nvPr/>
          </p:nvSpPr>
          <p:spPr bwMode="auto">
            <a:xfrm>
              <a:off x="6080760" y="5865768"/>
              <a:ext cx="2743200" cy="790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1pPr>
              <a:lvl2pPr marL="742950" indent="-285750">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2pPr>
              <a:lvl3pPr marL="1143000" indent="-228600">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3pPr>
              <a:lvl4pPr marL="1600200" indent="-228600">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4pPr>
              <a:lvl5pPr marL="2057400" indent="-228600">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5pPr>
              <a:lvl6pPr marL="2514600" indent="-228600" algn="r" eaLnBrk="0" fontAlgn="base" hangingPunct="0">
                <a:spcBef>
                  <a:spcPct val="0"/>
                </a:spcBef>
                <a:spcAft>
                  <a:spcPct val="0"/>
                </a:spcAft>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6pPr>
              <a:lvl7pPr marL="2971800" indent="-228600" algn="r" eaLnBrk="0" fontAlgn="base" hangingPunct="0">
                <a:spcBef>
                  <a:spcPct val="0"/>
                </a:spcBef>
                <a:spcAft>
                  <a:spcPct val="0"/>
                </a:spcAft>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7pPr>
              <a:lvl8pPr marL="3429000" indent="-228600" algn="r" eaLnBrk="0" fontAlgn="base" hangingPunct="0">
                <a:spcBef>
                  <a:spcPct val="0"/>
                </a:spcBef>
                <a:spcAft>
                  <a:spcPct val="0"/>
                </a:spcAft>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8pPr>
              <a:lvl9pPr marL="3886200" indent="-228600" algn="r" eaLnBrk="0" fontAlgn="base" hangingPunct="0">
                <a:spcBef>
                  <a:spcPct val="0"/>
                </a:spcBef>
                <a:spcAft>
                  <a:spcPct val="0"/>
                </a:spcAft>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9pPr>
            </a:lstStyle>
            <a:p>
              <a:pPr algn="l">
                <a:lnSpc>
                  <a:spcPts val="1238"/>
                </a:lnSpc>
                <a:buClr>
                  <a:srgbClr val="000000"/>
                </a:buClr>
                <a:buSzPct val="45000"/>
              </a:pPr>
              <a:r>
                <a:rPr lang="en-GB" sz="900" b="1" dirty="0">
                  <a:solidFill>
                    <a:srgbClr val="000000"/>
                  </a:solidFill>
                  <a:latin typeface="Verdana"/>
                  <a:cs typeface="Verdana"/>
                </a:rPr>
                <a:t>Figure 5:</a:t>
              </a:r>
              <a:r>
                <a:rPr lang="en-GB" sz="900" dirty="0">
                  <a:solidFill>
                    <a:srgbClr val="000000"/>
                  </a:solidFill>
                  <a:latin typeface="Verdana"/>
                  <a:cs typeface="Verdana"/>
                </a:rPr>
                <a:t>  </a:t>
              </a:r>
              <a:r>
                <a:rPr lang="en-US" sz="900" dirty="0">
                  <a:solidFill>
                    <a:srgbClr val="000000"/>
                  </a:solidFill>
                  <a:latin typeface="Verdana"/>
                  <a:cs typeface="Verdana"/>
                </a:rPr>
                <a:t>Current lakes and reservoirs monitored by OSTM/Jason-2.  Shown are current height variations relative </a:t>
              </a:r>
              <a:r>
                <a:rPr lang="en-US" sz="900" dirty="0" smtClean="0">
                  <a:solidFill>
                    <a:srgbClr val="000000"/>
                  </a:solidFill>
                  <a:latin typeface="Verdana"/>
                  <a:cs typeface="Verdana"/>
                </a:rPr>
                <a:t>to 10-year</a:t>
              </a:r>
            </a:p>
            <a:p>
              <a:pPr algn="l">
                <a:lnSpc>
                  <a:spcPts val="1238"/>
                </a:lnSpc>
                <a:buClr>
                  <a:srgbClr val="000000"/>
                </a:buClr>
                <a:buSzPct val="45000"/>
              </a:pPr>
              <a:r>
                <a:rPr lang="en-US" sz="900" dirty="0" smtClean="0">
                  <a:solidFill>
                    <a:srgbClr val="000000"/>
                  </a:solidFill>
                  <a:latin typeface="Verdana"/>
                  <a:cs typeface="Verdana"/>
                </a:rPr>
                <a:t>average </a:t>
              </a:r>
              <a:r>
                <a:rPr lang="en-US" sz="900" dirty="0">
                  <a:solidFill>
                    <a:srgbClr val="000000"/>
                  </a:solidFill>
                  <a:latin typeface="Verdana"/>
                  <a:cs typeface="Verdana"/>
                </a:rPr>
                <a:t>levels. </a:t>
              </a:r>
              <a:r>
                <a:rPr lang="en-US" sz="900" dirty="0" smtClean="0">
                  <a:solidFill>
                    <a:srgbClr val="000000"/>
                  </a:solidFill>
                  <a:latin typeface="Verdana"/>
                  <a:cs typeface="Verdana"/>
                </a:rPr>
                <a:t>Future observations</a:t>
              </a:r>
              <a:endParaRPr lang="en-US" sz="900" dirty="0">
                <a:solidFill>
                  <a:srgbClr val="000000"/>
                </a:solidFill>
                <a:latin typeface="Verdana"/>
                <a:cs typeface="Verdana"/>
              </a:endParaRPr>
            </a:p>
            <a:p>
              <a:pPr algn="l">
                <a:lnSpc>
                  <a:spcPts val="1238"/>
                </a:lnSpc>
                <a:buClr>
                  <a:srgbClr val="000000"/>
                </a:buClr>
                <a:buSzPct val="45000"/>
              </a:pPr>
              <a:r>
                <a:rPr lang="en-US" sz="900" dirty="0" smtClean="0">
                  <a:solidFill>
                    <a:srgbClr val="000000"/>
                  </a:solidFill>
                  <a:latin typeface="Verdana"/>
                  <a:cs typeface="Verdana"/>
                </a:rPr>
                <a:t>will be </a:t>
              </a:r>
              <a:r>
                <a:rPr lang="en-US" sz="900" dirty="0">
                  <a:solidFill>
                    <a:srgbClr val="000000"/>
                  </a:solidFill>
                  <a:latin typeface="Verdana"/>
                  <a:cs typeface="Verdana"/>
                </a:rPr>
                <a:t>provided by SWOT.</a:t>
              </a:r>
              <a:endParaRPr lang="en-GB" sz="900" dirty="0">
                <a:solidFill>
                  <a:srgbClr val="000000"/>
                </a:solidFill>
                <a:latin typeface="Verdana"/>
                <a:cs typeface="Verdana"/>
              </a:endParaRPr>
            </a:p>
          </p:txBody>
        </p:sp>
        <p:pic>
          <p:nvPicPr>
            <p:cNvPr id="113672" name="Picture 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80760" y="4038600"/>
              <a:ext cx="27432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ight Brace 25"/>
            <p:cNvSpPr/>
            <p:nvPr/>
          </p:nvSpPr>
          <p:spPr>
            <a:xfrm>
              <a:off x="4803775" y="2590800"/>
              <a:ext cx="152400" cy="304800"/>
            </a:xfrm>
            <a:prstGeom prst="rightBrace">
              <a:avLst/>
            </a:prstGeom>
            <a:ln>
              <a:solidFill>
                <a:srgbClr val="FFFF00"/>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000">
                <a:latin typeface="Verdana"/>
                <a:cs typeface="Verdana"/>
              </a:endParaRPr>
            </a:p>
          </p:txBody>
        </p:sp>
        <p:cxnSp>
          <p:nvCxnSpPr>
            <p:cNvPr id="28" name="Straight Arrow Connector 27"/>
            <p:cNvCxnSpPr>
              <a:endCxn id="26" idx="1"/>
            </p:cNvCxnSpPr>
            <p:nvPr/>
          </p:nvCxnSpPr>
          <p:spPr>
            <a:xfrm flipH="1" flipV="1">
              <a:off x="4956175" y="2743200"/>
              <a:ext cx="1139825" cy="1295400"/>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30" name="Rectangle 29"/>
            <p:cNvSpPr/>
            <p:nvPr/>
          </p:nvSpPr>
          <p:spPr>
            <a:xfrm>
              <a:off x="6431776" y="3669268"/>
              <a:ext cx="2055987" cy="369332"/>
            </a:xfrm>
            <a:prstGeom prst="rect">
              <a:avLst/>
            </a:prstGeom>
          </p:spPr>
          <p:txBody>
            <a:bodyPr wrap="none">
              <a:spAutoFit/>
            </a:bodyPr>
            <a:lstStyle/>
            <a:p>
              <a:r>
                <a:rPr lang="en-US" sz="1800" b="1" i="1" dirty="0" smtClean="0">
                  <a:latin typeface="Verdana"/>
                  <a:cs typeface="Verdana"/>
                </a:rPr>
                <a:t>Surface Water</a:t>
              </a:r>
              <a:endParaRPr lang="en-US" sz="1800" dirty="0"/>
            </a:p>
          </p:txBody>
        </p:sp>
      </p:grpSp>
      <p:grpSp>
        <p:nvGrpSpPr>
          <p:cNvPr id="36" name="Group 35"/>
          <p:cNvGrpSpPr/>
          <p:nvPr/>
        </p:nvGrpSpPr>
        <p:grpSpPr>
          <a:xfrm>
            <a:off x="3048000" y="2819400"/>
            <a:ext cx="2849880" cy="3995559"/>
            <a:chOff x="3048000" y="2819400"/>
            <a:chExt cx="2849880" cy="3995559"/>
          </a:xfrm>
        </p:grpSpPr>
        <p:sp>
          <p:nvSpPr>
            <p:cNvPr id="113666" name="Text Box 4"/>
            <p:cNvSpPr txBox="1">
              <a:spLocks noChangeArrowheads="1"/>
            </p:cNvSpPr>
            <p:nvPr/>
          </p:nvSpPr>
          <p:spPr bwMode="auto">
            <a:xfrm>
              <a:off x="3154680" y="5865768"/>
              <a:ext cx="2743200" cy="949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1pPr>
              <a:lvl2pPr marL="742950" indent="-285750">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2pPr>
              <a:lvl3pPr marL="1143000" indent="-228600">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3pPr>
              <a:lvl4pPr marL="1600200" indent="-228600">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4pPr>
              <a:lvl5pPr marL="2057400" indent="-228600">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5pPr>
              <a:lvl6pPr marL="2514600" indent="-228600" algn="r" eaLnBrk="0" fontAlgn="base" hangingPunct="0">
                <a:spcBef>
                  <a:spcPct val="0"/>
                </a:spcBef>
                <a:spcAft>
                  <a:spcPct val="0"/>
                </a:spcAft>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6pPr>
              <a:lvl7pPr marL="2971800" indent="-228600" algn="r" eaLnBrk="0" fontAlgn="base" hangingPunct="0">
                <a:spcBef>
                  <a:spcPct val="0"/>
                </a:spcBef>
                <a:spcAft>
                  <a:spcPct val="0"/>
                </a:spcAft>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7pPr>
              <a:lvl8pPr marL="3429000" indent="-228600" algn="r" eaLnBrk="0" fontAlgn="base" hangingPunct="0">
                <a:spcBef>
                  <a:spcPct val="0"/>
                </a:spcBef>
                <a:spcAft>
                  <a:spcPct val="0"/>
                </a:spcAft>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8pPr>
              <a:lvl9pPr marL="3886200" indent="-228600" algn="r" eaLnBrk="0" fontAlgn="base" hangingPunct="0">
                <a:spcBef>
                  <a:spcPct val="0"/>
                </a:spcBef>
                <a:spcAft>
                  <a:spcPct val="0"/>
                </a:spcAft>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9pPr>
            </a:lstStyle>
            <a:p>
              <a:pPr algn="l">
                <a:lnSpc>
                  <a:spcPts val="1238"/>
                </a:lnSpc>
                <a:buClr>
                  <a:srgbClr val="000000"/>
                </a:buClr>
                <a:buSzPct val="45000"/>
              </a:pPr>
              <a:r>
                <a:rPr lang="en-GB" sz="900" b="1" dirty="0">
                  <a:solidFill>
                    <a:srgbClr val="000000"/>
                  </a:solidFill>
                  <a:latin typeface="Verdana"/>
                  <a:cs typeface="Verdana"/>
                </a:rPr>
                <a:t>Figure 4:</a:t>
              </a:r>
              <a:r>
                <a:rPr lang="en-GB" sz="900" dirty="0">
                  <a:solidFill>
                    <a:srgbClr val="000000"/>
                  </a:solidFill>
                  <a:latin typeface="Verdana"/>
                  <a:cs typeface="Verdana"/>
                </a:rPr>
                <a:t>  </a:t>
              </a:r>
              <a:r>
                <a:rPr lang="en-US" sz="900" dirty="0">
                  <a:solidFill>
                    <a:srgbClr val="000000"/>
                  </a:solidFill>
                  <a:latin typeface="Verdana"/>
                  <a:cs typeface="Verdana"/>
                </a:rPr>
                <a:t>Changes in annual-average terrestrial water storage </a:t>
              </a:r>
              <a:r>
                <a:rPr lang="en-US" sz="900" dirty="0" smtClean="0">
                  <a:solidFill>
                    <a:srgbClr val="000000"/>
                  </a:solidFill>
                  <a:latin typeface="Verdana"/>
                  <a:cs typeface="Verdana"/>
                </a:rPr>
                <a:t>(sum </a:t>
              </a:r>
              <a:r>
                <a:rPr lang="en-US" sz="900" dirty="0">
                  <a:solidFill>
                    <a:srgbClr val="000000"/>
                  </a:solidFill>
                  <a:latin typeface="Verdana"/>
                  <a:cs typeface="Verdana"/>
                </a:rPr>
                <a:t>of groundwater, soil water, surface water, snow, and </a:t>
              </a:r>
              <a:r>
                <a:rPr lang="en-US" sz="900" dirty="0" smtClean="0">
                  <a:solidFill>
                    <a:srgbClr val="000000"/>
                  </a:solidFill>
                  <a:latin typeface="Verdana"/>
                  <a:cs typeface="Verdana"/>
                </a:rPr>
                <a:t>ice) </a:t>
              </a:r>
              <a:r>
                <a:rPr lang="en-US" sz="900" dirty="0">
                  <a:solidFill>
                    <a:srgbClr val="000000"/>
                  </a:solidFill>
                  <a:latin typeface="Verdana"/>
                  <a:cs typeface="Verdana"/>
                </a:rPr>
                <a:t>between 2009 and 2010, based on GRACE satellite observations.  Future observations will be provided by GRACE-II.</a:t>
              </a:r>
              <a:endParaRPr lang="en-GB" sz="900" dirty="0">
                <a:solidFill>
                  <a:srgbClr val="000000"/>
                </a:solidFill>
                <a:latin typeface="Verdana"/>
                <a:cs typeface="Verdana"/>
              </a:endParaRPr>
            </a:p>
          </p:txBody>
        </p:sp>
        <p:pic>
          <p:nvPicPr>
            <p:cNvPr id="113667" name="Picture 2"/>
            <p:cNvPicPr>
              <a:picLocks noChangeArrowheads="1"/>
            </p:cNvPicPr>
            <p:nvPr/>
          </p:nvPicPr>
          <p:blipFill>
            <a:blip r:embed="rId7">
              <a:extLst>
                <a:ext uri="{28A0092B-C50C-407E-A947-70E740481C1C}">
                  <a14:useLocalDpi xmlns:a14="http://schemas.microsoft.com/office/drawing/2010/main" val="0"/>
                </a:ext>
              </a:extLst>
            </a:blip>
            <a:srcRect l="5000" t="18391" r="12000" b="5659"/>
            <a:stretch>
              <a:fillRect/>
            </a:stretch>
          </p:blipFill>
          <p:spPr bwMode="auto">
            <a:xfrm>
              <a:off x="3154680" y="4038600"/>
              <a:ext cx="27432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Left Brace 18"/>
            <p:cNvSpPr/>
            <p:nvPr/>
          </p:nvSpPr>
          <p:spPr>
            <a:xfrm>
              <a:off x="3048000" y="2819400"/>
              <a:ext cx="228600" cy="747712"/>
            </a:xfrm>
            <a:prstGeom prst="leftBrace">
              <a:avLst>
                <a:gd name="adj1" fmla="val 8333"/>
                <a:gd name="adj2" fmla="val 51132"/>
              </a:avLst>
            </a:prstGeom>
            <a:ln>
              <a:solidFill>
                <a:srgbClr val="FFFF00"/>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000">
                <a:latin typeface="Verdana"/>
                <a:cs typeface="Verdana"/>
              </a:endParaRPr>
            </a:p>
          </p:txBody>
        </p:sp>
        <p:cxnSp>
          <p:nvCxnSpPr>
            <p:cNvPr id="42" name="Straight Arrow Connector 41"/>
            <p:cNvCxnSpPr>
              <a:endCxn id="19" idx="1"/>
            </p:cNvCxnSpPr>
            <p:nvPr/>
          </p:nvCxnSpPr>
          <p:spPr>
            <a:xfrm flipH="1" flipV="1">
              <a:off x="3048000" y="3201720"/>
              <a:ext cx="228600" cy="913080"/>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32" name="Rectangle 31"/>
            <p:cNvSpPr/>
            <p:nvPr/>
          </p:nvSpPr>
          <p:spPr>
            <a:xfrm>
              <a:off x="3121193" y="3669268"/>
              <a:ext cx="2776687" cy="369332"/>
            </a:xfrm>
            <a:prstGeom prst="rect">
              <a:avLst/>
            </a:prstGeom>
          </p:spPr>
          <p:txBody>
            <a:bodyPr wrap="none">
              <a:spAutoFit/>
            </a:bodyPr>
            <a:lstStyle/>
            <a:p>
              <a:r>
                <a:rPr lang="en-US" sz="1800" b="1" i="1" dirty="0" smtClean="0">
                  <a:latin typeface="Verdana"/>
                  <a:cs typeface="Verdana"/>
                </a:rPr>
                <a:t>Terr. Water Storage</a:t>
              </a:r>
              <a:endParaRPr lang="en-US" sz="1800" dirty="0"/>
            </a:p>
          </p:txBody>
        </p:sp>
      </p:grpSp>
      <p:grpSp>
        <p:nvGrpSpPr>
          <p:cNvPr id="39" name="Group 38"/>
          <p:cNvGrpSpPr/>
          <p:nvPr/>
        </p:nvGrpSpPr>
        <p:grpSpPr>
          <a:xfrm>
            <a:off x="228600" y="2057400"/>
            <a:ext cx="3048001" cy="4598798"/>
            <a:chOff x="228600" y="2057400"/>
            <a:chExt cx="3048001" cy="4598798"/>
          </a:xfrm>
        </p:grpSpPr>
        <p:sp>
          <p:nvSpPr>
            <p:cNvPr id="113683" name="Text Box 4"/>
            <p:cNvSpPr txBox="1">
              <a:spLocks noChangeArrowheads="1"/>
            </p:cNvSpPr>
            <p:nvPr/>
          </p:nvSpPr>
          <p:spPr bwMode="auto">
            <a:xfrm>
              <a:off x="228600" y="5865768"/>
              <a:ext cx="2743200" cy="790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1pPr>
              <a:lvl2pPr marL="742950" indent="-285750">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2pPr>
              <a:lvl3pPr marL="1143000" indent="-228600">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3pPr>
              <a:lvl4pPr marL="1600200" indent="-228600">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4pPr>
              <a:lvl5pPr marL="2057400" indent="-228600">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5pPr>
              <a:lvl6pPr marL="2514600" indent="-228600" algn="r" eaLnBrk="0" fontAlgn="base" hangingPunct="0">
                <a:spcBef>
                  <a:spcPct val="0"/>
                </a:spcBef>
                <a:spcAft>
                  <a:spcPct val="0"/>
                </a:spcAft>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6pPr>
              <a:lvl7pPr marL="2971800" indent="-228600" algn="r" eaLnBrk="0" fontAlgn="base" hangingPunct="0">
                <a:spcBef>
                  <a:spcPct val="0"/>
                </a:spcBef>
                <a:spcAft>
                  <a:spcPct val="0"/>
                </a:spcAft>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7pPr>
              <a:lvl8pPr marL="3429000" indent="-228600" algn="r" eaLnBrk="0" fontAlgn="base" hangingPunct="0">
                <a:spcBef>
                  <a:spcPct val="0"/>
                </a:spcBef>
                <a:spcAft>
                  <a:spcPct val="0"/>
                </a:spcAft>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8pPr>
              <a:lvl9pPr marL="3886200" indent="-228600" algn="r" eaLnBrk="0" fontAlgn="base" hangingPunct="0">
                <a:spcBef>
                  <a:spcPct val="0"/>
                </a:spcBef>
                <a:spcAft>
                  <a:spcPct val="0"/>
                </a:spcAft>
                <a:tabLst>
                  <a:tab pos="0" algn="l"/>
                  <a:tab pos="414338" algn="l"/>
                  <a:tab pos="828675" algn="l"/>
                  <a:tab pos="1243013" algn="l"/>
                  <a:tab pos="1657350" algn="l"/>
                  <a:tab pos="2073275" algn="l"/>
                  <a:tab pos="2487613" algn="l"/>
                  <a:tab pos="2901950" algn="l"/>
                  <a:tab pos="3316288" algn="l"/>
                  <a:tab pos="3732213" algn="l"/>
                  <a:tab pos="4146550" algn="l"/>
                  <a:tab pos="4560888" algn="l"/>
                  <a:tab pos="4975225" algn="l"/>
                  <a:tab pos="5391150" algn="l"/>
                  <a:tab pos="5805488" algn="l"/>
                  <a:tab pos="6219825" algn="l"/>
                  <a:tab pos="6634163" algn="l"/>
                  <a:tab pos="7050088" algn="l"/>
                  <a:tab pos="7464425" algn="l"/>
                  <a:tab pos="7878763" algn="l"/>
                  <a:tab pos="8293100" algn="l"/>
                </a:tabLst>
                <a:defRPr sz="2400">
                  <a:solidFill>
                    <a:schemeClr val="tx1"/>
                  </a:solidFill>
                  <a:latin typeface="Arial" charset="0"/>
                  <a:ea typeface="ヒラギノ角ゴ Pro W3" charset="0"/>
                  <a:cs typeface="ヒラギノ角ゴ Pro W3" charset="0"/>
                </a:defRPr>
              </a:lvl9pPr>
            </a:lstStyle>
            <a:p>
              <a:pPr algn="l">
                <a:lnSpc>
                  <a:spcPts val="1238"/>
                </a:lnSpc>
                <a:buClr>
                  <a:srgbClr val="000000"/>
                </a:buClr>
                <a:buSzPct val="45000"/>
              </a:pPr>
              <a:r>
                <a:rPr lang="en-GB" sz="900" b="1" dirty="0">
                  <a:solidFill>
                    <a:srgbClr val="000000"/>
                  </a:solidFill>
                  <a:latin typeface="Verdana"/>
                  <a:cs typeface="Verdana"/>
                </a:rPr>
                <a:t>Figure 3:</a:t>
              </a:r>
              <a:r>
                <a:rPr lang="en-US" sz="900" dirty="0">
                  <a:solidFill>
                    <a:srgbClr val="000000"/>
                  </a:solidFill>
                  <a:latin typeface="Verdana"/>
                  <a:cs typeface="Verdana"/>
                </a:rPr>
                <a:t>  NESDIS “SMOPS” daily product blends soil moisture from a number of sensors, including SMOS, SMAP, ASCAT, AMSR-2</a:t>
              </a:r>
              <a:r>
                <a:rPr lang="en-US" sz="900" dirty="0" smtClean="0">
                  <a:solidFill>
                    <a:srgbClr val="000000"/>
                  </a:solidFill>
                  <a:latin typeface="Verdana"/>
                  <a:cs typeface="Verdana"/>
                </a:rPr>
                <a:t>.  Positive impact on global </a:t>
              </a:r>
              <a:r>
                <a:rPr lang="en-US" sz="900" dirty="0" err="1" smtClean="0">
                  <a:solidFill>
                    <a:srgbClr val="000000"/>
                  </a:solidFill>
                  <a:latin typeface="Verdana"/>
                  <a:cs typeface="Verdana"/>
                </a:rPr>
                <a:t>precip</a:t>
              </a:r>
              <a:r>
                <a:rPr lang="en-US" sz="900" dirty="0" smtClean="0">
                  <a:solidFill>
                    <a:srgbClr val="000000"/>
                  </a:solidFill>
                  <a:latin typeface="Verdana"/>
                  <a:cs typeface="Verdana"/>
                </a:rPr>
                <a:t>. forecasts. </a:t>
              </a:r>
              <a:r>
                <a:rPr lang="en-US" sz="900" dirty="0" err="1" smtClean="0">
                  <a:solidFill>
                    <a:srgbClr val="000000"/>
                  </a:solidFill>
                  <a:latin typeface="Verdana"/>
                  <a:cs typeface="Verdana"/>
                </a:rPr>
                <a:t>Weizhong</a:t>
              </a:r>
              <a:r>
                <a:rPr lang="en-US" sz="900" dirty="0" smtClean="0">
                  <a:solidFill>
                    <a:srgbClr val="000000"/>
                  </a:solidFill>
                  <a:latin typeface="Verdana"/>
                  <a:cs typeface="Verdana"/>
                </a:rPr>
                <a:t> </a:t>
              </a:r>
              <a:r>
                <a:rPr lang="en-US" sz="900" dirty="0" err="1" smtClean="0">
                  <a:solidFill>
                    <a:srgbClr val="000000"/>
                  </a:solidFill>
                  <a:latin typeface="Verdana"/>
                  <a:cs typeface="Verdana"/>
                </a:rPr>
                <a:t>Zeng</a:t>
              </a:r>
              <a:r>
                <a:rPr lang="en-US" sz="900" dirty="0" smtClean="0">
                  <a:solidFill>
                    <a:srgbClr val="000000"/>
                  </a:solidFill>
                  <a:latin typeface="Verdana"/>
                  <a:cs typeface="Verdana"/>
                </a:rPr>
                <a:t> (NCEP), </a:t>
              </a:r>
              <a:r>
                <a:rPr lang="en-US" sz="900" dirty="0" err="1" smtClean="0">
                  <a:solidFill>
                    <a:srgbClr val="000000"/>
                  </a:solidFill>
                  <a:latin typeface="Verdana"/>
                  <a:cs typeface="Verdana"/>
                </a:rPr>
                <a:t>Xiwu</a:t>
              </a:r>
              <a:r>
                <a:rPr lang="en-US" sz="900" dirty="0" smtClean="0">
                  <a:solidFill>
                    <a:srgbClr val="000000"/>
                  </a:solidFill>
                  <a:latin typeface="Verdana"/>
                  <a:cs typeface="Verdana"/>
                </a:rPr>
                <a:t> Zhan (NESDIS). </a:t>
              </a:r>
              <a:endParaRPr lang="en-US" sz="900" dirty="0">
                <a:solidFill>
                  <a:srgbClr val="000000"/>
                </a:solidFill>
                <a:latin typeface="Verdana"/>
                <a:cs typeface="Verdana"/>
              </a:endParaRPr>
            </a:p>
          </p:txBody>
        </p:sp>
        <p:sp>
          <p:nvSpPr>
            <p:cNvPr id="70" name="Left Brace 69"/>
            <p:cNvSpPr/>
            <p:nvPr/>
          </p:nvSpPr>
          <p:spPr>
            <a:xfrm>
              <a:off x="3124200" y="2057400"/>
              <a:ext cx="152401" cy="685800"/>
            </a:xfrm>
            <a:prstGeom prst="leftBrace">
              <a:avLst/>
            </a:prstGeom>
            <a:ln>
              <a:solidFill>
                <a:srgbClr val="FFFF00"/>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2000">
                <a:latin typeface="Verdana"/>
                <a:cs typeface="Verdana"/>
              </a:endParaRPr>
            </a:p>
          </p:txBody>
        </p:sp>
        <p:cxnSp>
          <p:nvCxnSpPr>
            <p:cNvPr id="72" name="Straight Arrow Connector 71"/>
            <p:cNvCxnSpPr>
              <a:endCxn id="70" idx="1"/>
            </p:cNvCxnSpPr>
            <p:nvPr/>
          </p:nvCxnSpPr>
          <p:spPr>
            <a:xfrm flipV="1">
              <a:off x="2514601" y="2400300"/>
              <a:ext cx="609599" cy="1638300"/>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33" name="Rectangle 32"/>
            <p:cNvSpPr/>
            <p:nvPr/>
          </p:nvSpPr>
          <p:spPr>
            <a:xfrm>
              <a:off x="655563" y="3669268"/>
              <a:ext cx="1889274" cy="369332"/>
            </a:xfrm>
            <a:prstGeom prst="rect">
              <a:avLst/>
            </a:prstGeom>
          </p:spPr>
          <p:txBody>
            <a:bodyPr wrap="none">
              <a:spAutoFit/>
            </a:bodyPr>
            <a:lstStyle/>
            <a:p>
              <a:r>
                <a:rPr lang="en-US" sz="1800" b="1" i="1" dirty="0" smtClean="0">
                  <a:latin typeface="Verdana"/>
                  <a:cs typeface="Verdana"/>
                </a:rPr>
                <a:t>Soil Moisture</a:t>
              </a:r>
              <a:endParaRPr lang="en-US" sz="1800" dirty="0"/>
            </a:p>
          </p:txBody>
        </p:sp>
        <p:pic>
          <p:nvPicPr>
            <p:cNvPr id="59" name="Picture 3" descr="smops_example.jpg"/>
            <p:cNvPicPr>
              <a:picLocks/>
            </p:cNvPicPr>
            <p:nvPr/>
          </p:nvPicPr>
          <p:blipFill>
            <a:blip r:embed="rId8">
              <a:extLst>
                <a:ext uri="{28A0092B-C50C-407E-A947-70E740481C1C}">
                  <a14:useLocalDpi xmlns:a14="http://schemas.microsoft.com/office/drawing/2010/main" val="0"/>
                </a:ext>
              </a:extLst>
            </a:blip>
            <a:srcRect l="5389" t="15027" r="4305" b="14743"/>
            <a:stretch>
              <a:fillRect/>
            </a:stretch>
          </p:blipFill>
          <p:spPr bwMode="auto">
            <a:xfrm>
              <a:off x="228600" y="4025900"/>
              <a:ext cx="2743200" cy="1828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sp>
        <p:nvSpPr>
          <p:cNvPr id="2" name="Slide Number Placeholder 1"/>
          <p:cNvSpPr>
            <a:spLocks noGrp="1"/>
          </p:cNvSpPr>
          <p:nvPr>
            <p:ph type="sldNum" sz="quarter" idx="4"/>
          </p:nvPr>
        </p:nvSpPr>
        <p:spPr/>
        <p:txBody>
          <a:bodyPr/>
          <a:lstStyle/>
          <a:p>
            <a:pPr>
              <a:defRPr/>
            </a:pPr>
            <a:fld id="{6255D844-D5DE-B74F-B806-C500CF3C3CBE}" type="slidenum">
              <a:rPr lang="en-US" altLang="en-US" smtClean="0"/>
              <a:pPr>
                <a:defRPr/>
              </a:pPr>
              <a:t>61</a:t>
            </a:fld>
            <a:r>
              <a:rPr lang="en-US" altLang="en-US" smtClean="0"/>
              <a:t>/50</a:t>
            </a:r>
            <a:endParaRPr lang="en-US" altLang="en-US" dirty="0"/>
          </a:p>
        </p:txBody>
      </p:sp>
      <p:grpSp>
        <p:nvGrpSpPr>
          <p:cNvPr id="41" name="Group 40"/>
          <p:cNvGrpSpPr/>
          <p:nvPr/>
        </p:nvGrpSpPr>
        <p:grpSpPr>
          <a:xfrm>
            <a:off x="6080760" y="4020176"/>
            <a:ext cx="2743200" cy="2750230"/>
            <a:chOff x="6080760" y="4020176"/>
            <a:chExt cx="2743200" cy="2750230"/>
          </a:xfrm>
        </p:grpSpPr>
        <p:sp>
          <p:nvSpPr>
            <p:cNvPr id="43" name="Rectangle 42"/>
            <p:cNvSpPr/>
            <p:nvPr/>
          </p:nvSpPr>
          <p:spPr>
            <a:xfrm>
              <a:off x="6080760" y="5856006"/>
              <a:ext cx="2743200" cy="914400"/>
            </a:xfrm>
            <a:prstGeom prst="rect">
              <a:avLst/>
            </a:prstGeom>
            <a:solidFill>
              <a:schemeClr val="bg1"/>
            </a:solidFill>
            <a:ln>
              <a:solidFill>
                <a:schemeClr val="tx1"/>
              </a:solidFill>
            </a:ln>
          </p:spPr>
          <p:txBody>
            <a:bodyPr wrap="square" anchor="ctr" anchorCtr="0">
              <a:spAutoFit/>
            </a:bodyPr>
            <a:lstStyle/>
            <a:p>
              <a:pPr algn="ctr"/>
              <a:r>
                <a:rPr lang="en-US" sz="1400" b="1" i="1" dirty="0">
                  <a:latin typeface="Verdana"/>
                  <a:cs typeface="Verdana"/>
                </a:rPr>
                <a:t>Surface Water &amp; Ocean </a:t>
              </a:r>
              <a:r>
                <a:rPr lang="en-US" sz="1400" b="1" i="1" dirty="0" smtClean="0">
                  <a:latin typeface="Verdana"/>
                  <a:cs typeface="Verdana"/>
                </a:rPr>
                <a:t>Topography (</a:t>
              </a:r>
              <a:r>
                <a:rPr lang="en-US" sz="1400" b="1" i="1" dirty="0" smtClean="0">
                  <a:solidFill>
                    <a:srgbClr val="0000FF"/>
                  </a:solidFill>
                  <a:latin typeface="Verdana"/>
                  <a:cs typeface="Verdana"/>
                </a:rPr>
                <a:t>SWOT</a:t>
              </a:r>
              <a:r>
                <a:rPr lang="en-US" sz="1400" b="1" i="1" dirty="0" smtClean="0">
                  <a:latin typeface="Verdana"/>
                  <a:cs typeface="Verdana"/>
                </a:rPr>
                <a:t>)</a:t>
              </a:r>
              <a:endParaRPr lang="en-US" sz="1400" b="1" i="1" dirty="0">
                <a:latin typeface="Verdana"/>
                <a:cs typeface="Verdana"/>
              </a:endParaRPr>
            </a:p>
          </p:txBody>
        </p:sp>
        <p:pic>
          <p:nvPicPr>
            <p:cNvPr id="44" name="Picture 43" descr="Unknown-1.jpeg"/>
            <p:cNvPicPr>
              <a:picLocks/>
            </p:cNvPicPr>
            <p:nvPr/>
          </p:nvPicPr>
          <p:blipFill>
            <a:blip r:embed="rId9">
              <a:extLst>
                <a:ext uri="{28A0092B-C50C-407E-A947-70E740481C1C}">
                  <a14:useLocalDpi xmlns:a14="http://schemas.microsoft.com/office/drawing/2010/main" val="0"/>
                </a:ext>
              </a:extLst>
            </a:blip>
            <a:stretch>
              <a:fillRect/>
            </a:stretch>
          </p:blipFill>
          <p:spPr>
            <a:xfrm>
              <a:off x="6080760" y="4020176"/>
              <a:ext cx="2743200" cy="1828800"/>
            </a:xfrm>
            <a:prstGeom prst="rect">
              <a:avLst/>
            </a:prstGeom>
            <a:ln>
              <a:solidFill>
                <a:schemeClr val="tx1"/>
              </a:solidFill>
            </a:ln>
          </p:spPr>
        </p:pic>
        <p:pic>
          <p:nvPicPr>
            <p:cNvPr id="45" name="Picture 44" descr="images-3.png"/>
            <p:cNvPicPr>
              <a:picLocks/>
            </p:cNvPicPr>
            <p:nvPr/>
          </p:nvPicPr>
          <p:blipFill rotWithShape="1">
            <a:blip r:embed="rId10">
              <a:extLst>
                <a:ext uri="{28A0092B-C50C-407E-A947-70E740481C1C}">
                  <a14:useLocalDpi xmlns:a14="http://schemas.microsoft.com/office/drawing/2010/main" val="0"/>
                </a:ext>
              </a:extLst>
            </a:blip>
            <a:srcRect l="15918" t="11285" r="15224" b="12551"/>
            <a:stretch/>
          </p:blipFill>
          <p:spPr>
            <a:xfrm>
              <a:off x="8123562" y="4919977"/>
              <a:ext cx="685800" cy="914400"/>
            </a:xfrm>
            <a:prstGeom prst="rect">
              <a:avLst/>
            </a:prstGeom>
          </p:spPr>
        </p:pic>
      </p:grpSp>
      <p:grpSp>
        <p:nvGrpSpPr>
          <p:cNvPr id="46" name="Group 45"/>
          <p:cNvGrpSpPr/>
          <p:nvPr/>
        </p:nvGrpSpPr>
        <p:grpSpPr>
          <a:xfrm>
            <a:off x="3157977" y="4020176"/>
            <a:ext cx="2743201" cy="2750230"/>
            <a:chOff x="3157977" y="4020176"/>
            <a:chExt cx="2743201" cy="2750230"/>
          </a:xfrm>
        </p:grpSpPr>
        <p:sp>
          <p:nvSpPr>
            <p:cNvPr id="47" name="Rectangle 46"/>
            <p:cNvSpPr/>
            <p:nvPr/>
          </p:nvSpPr>
          <p:spPr>
            <a:xfrm>
              <a:off x="3157977" y="5856006"/>
              <a:ext cx="2743200" cy="914400"/>
            </a:xfrm>
            <a:prstGeom prst="rect">
              <a:avLst/>
            </a:prstGeom>
            <a:solidFill>
              <a:schemeClr val="bg1"/>
            </a:solidFill>
            <a:ln>
              <a:solidFill>
                <a:schemeClr val="tx1"/>
              </a:solidFill>
            </a:ln>
          </p:spPr>
          <p:txBody>
            <a:bodyPr wrap="square" anchor="ctr" anchorCtr="0">
              <a:spAutoFit/>
            </a:bodyPr>
            <a:lstStyle/>
            <a:p>
              <a:pPr algn="ctr"/>
              <a:r>
                <a:rPr lang="en-US" sz="1400" b="1" i="1" dirty="0">
                  <a:latin typeface="Verdana"/>
                  <a:cs typeface="Verdana"/>
                </a:rPr>
                <a:t>Gravity Recovery and Climate Experiment  </a:t>
              </a:r>
              <a:r>
                <a:rPr lang="en-US" sz="1400" b="1" i="1" dirty="0" smtClean="0">
                  <a:latin typeface="Verdana"/>
                  <a:cs typeface="Verdana"/>
                </a:rPr>
                <a:t>(</a:t>
              </a:r>
              <a:r>
                <a:rPr lang="en-US" sz="1400" b="1" i="1" dirty="0" smtClean="0">
                  <a:solidFill>
                    <a:srgbClr val="0000FF"/>
                  </a:solidFill>
                  <a:latin typeface="Verdana"/>
                  <a:cs typeface="Verdana"/>
                </a:rPr>
                <a:t>GRACE</a:t>
              </a:r>
              <a:r>
                <a:rPr lang="en-US" sz="1400" b="1" i="1" dirty="0" smtClean="0">
                  <a:latin typeface="Verdana"/>
                  <a:cs typeface="Verdana"/>
                </a:rPr>
                <a:t>)</a:t>
              </a:r>
              <a:endParaRPr lang="en-US" sz="1400" b="1" i="1" dirty="0">
                <a:latin typeface="Verdana"/>
                <a:cs typeface="Verdana"/>
              </a:endParaRPr>
            </a:p>
          </p:txBody>
        </p:sp>
        <p:pic>
          <p:nvPicPr>
            <p:cNvPr id="48" name="Picture 47" descr="19_grace-fo-satellite_768p.jpg"/>
            <p:cNvPicPr>
              <a:picLocks/>
            </p:cNvPicPr>
            <p:nvPr/>
          </p:nvPicPr>
          <p:blipFill>
            <a:blip r:embed="rId11">
              <a:extLst>
                <a:ext uri="{28A0092B-C50C-407E-A947-70E740481C1C}">
                  <a14:useLocalDpi xmlns:a14="http://schemas.microsoft.com/office/drawing/2010/main" val="0"/>
                </a:ext>
              </a:extLst>
            </a:blip>
            <a:stretch>
              <a:fillRect/>
            </a:stretch>
          </p:blipFill>
          <p:spPr>
            <a:xfrm>
              <a:off x="3157978" y="4020176"/>
              <a:ext cx="2743200" cy="1828800"/>
            </a:xfrm>
            <a:prstGeom prst="rect">
              <a:avLst/>
            </a:prstGeom>
            <a:ln>
              <a:solidFill>
                <a:schemeClr val="tx1"/>
              </a:solidFill>
            </a:ln>
          </p:spPr>
        </p:pic>
        <p:pic>
          <p:nvPicPr>
            <p:cNvPr id="49" name="Picture 48" descr="GRACE-satellite.jpg"/>
            <p:cNvPicPr>
              <a:picLocks noChangeAspect="1"/>
            </p:cNvPicPr>
            <p:nvPr/>
          </p:nvPicPr>
          <p:blipFill rotWithShape="1">
            <a:blip r:embed="rId12">
              <a:extLst>
                <a:ext uri="{28A0092B-C50C-407E-A947-70E740481C1C}">
                  <a14:useLocalDpi xmlns:a14="http://schemas.microsoft.com/office/drawing/2010/main" val="0"/>
                </a:ext>
              </a:extLst>
            </a:blip>
            <a:srcRect r="38918" b="76650"/>
            <a:stretch/>
          </p:blipFill>
          <p:spPr>
            <a:xfrm>
              <a:off x="4553080" y="5535132"/>
              <a:ext cx="1333500" cy="299245"/>
            </a:xfrm>
            <a:prstGeom prst="rect">
              <a:avLst/>
            </a:prstGeom>
          </p:spPr>
        </p:pic>
      </p:grpSp>
      <p:grpSp>
        <p:nvGrpSpPr>
          <p:cNvPr id="50" name="Group 49"/>
          <p:cNvGrpSpPr/>
          <p:nvPr/>
        </p:nvGrpSpPr>
        <p:grpSpPr>
          <a:xfrm>
            <a:off x="235195" y="4020176"/>
            <a:ext cx="2743200" cy="2743820"/>
            <a:chOff x="235195" y="4020176"/>
            <a:chExt cx="2743200" cy="2743820"/>
          </a:xfrm>
        </p:grpSpPr>
        <p:pic>
          <p:nvPicPr>
            <p:cNvPr id="51" name="Picture 6"/>
            <p:cNvPicPr>
              <a:picLocks noChangeArrowheads="1"/>
            </p:cNvPicPr>
            <p:nvPr/>
          </p:nvPicPr>
          <p:blipFill>
            <a:blip r:embed="rId13" cstate="print">
              <a:alphaModFix/>
              <a:extLst>
                <a:ext uri="{28A0092B-C50C-407E-A947-70E740481C1C}">
                  <a14:useLocalDpi xmlns:a14="http://schemas.microsoft.com/office/drawing/2010/main" val="0"/>
                </a:ext>
              </a:extLst>
            </a:blip>
            <a:srcRect/>
            <a:stretch>
              <a:fillRect/>
            </a:stretch>
          </p:blipFill>
          <p:spPr bwMode="auto">
            <a:xfrm>
              <a:off x="235195" y="4020176"/>
              <a:ext cx="2743200" cy="18288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52" name="Rectangle 51"/>
            <p:cNvSpPr/>
            <p:nvPr/>
          </p:nvSpPr>
          <p:spPr>
            <a:xfrm>
              <a:off x="235195" y="5849596"/>
              <a:ext cx="2743200" cy="914400"/>
            </a:xfrm>
            <a:prstGeom prst="rect">
              <a:avLst/>
            </a:prstGeom>
            <a:solidFill>
              <a:schemeClr val="bg1"/>
            </a:solidFill>
            <a:ln>
              <a:solidFill>
                <a:schemeClr val="tx1"/>
              </a:solidFill>
            </a:ln>
          </p:spPr>
          <p:txBody>
            <a:bodyPr wrap="square" anchor="ctr" anchorCtr="0">
              <a:spAutoFit/>
            </a:bodyPr>
            <a:lstStyle/>
            <a:p>
              <a:pPr algn="ctr"/>
              <a:r>
                <a:rPr lang="en-US" sz="1400" b="1" i="1" dirty="0" smtClean="0">
                  <a:latin typeface="Verdana"/>
                  <a:cs typeface="Verdana"/>
                </a:rPr>
                <a:t>e.g. Soil Moisture Active</a:t>
              </a:r>
            </a:p>
            <a:p>
              <a:pPr algn="ctr"/>
              <a:r>
                <a:rPr lang="en-US" sz="1400" b="1" i="1" dirty="0" smtClean="0">
                  <a:latin typeface="Verdana"/>
                  <a:cs typeface="Verdana"/>
                </a:rPr>
                <a:t>Passive (</a:t>
              </a:r>
              <a:r>
                <a:rPr lang="en-US" sz="1400" b="1" i="1" dirty="0" smtClean="0">
                  <a:solidFill>
                    <a:srgbClr val="0000FF"/>
                  </a:solidFill>
                  <a:latin typeface="Verdana"/>
                  <a:cs typeface="Verdana"/>
                </a:rPr>
                <a:t>SMAP</a:t>
              </a:r>
              <a:r>
                <a:rPr lang="en-US" sz="1400" b="1" i="1" dirty="0" smtClean="0">
                  <a:latin typeface="Verdana"/>
                  <a:cs typeface="Verdana"/>
                </a:rPr>
                <a:t>)</a:t>
              </a:r>
              <a:endParaRPr lang="en-US" sz="1400" b="1" i="1" dirty="0">
                <a:latin typeface="Verdana"/>
                <a:cs typeface="Verdana"/>
              </a:endParaRPr>
            </a:p>
          </p:txBody>
        </p:sp>
        <p:pic>
          <p:nvPicPr>
            <p:cNvPr id="53" name="Picture 52" descr="SMAP-logo.jpe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4216" y="5149197"/>
              <a:ext cx="685800" cy="685800"/>
            </a:xfrm>
            <a:prstGeom prst="rect">
              <a:avLst/>
            </a:prstGeom>
          </p:spPr>
        </p:pic>
      </p:grpSp>
      <p:grpSp>
        <p:nvGrpSpPr>
          <p:cNvPr id="54" name="Group 53"/>
          <p:cNvGrpSpPr/>
          <p:nvPr/>
        </p:nvGrpSpPr>
        <p:grpSpPr>
          <a:xfrm>
            <a:off x="6080760" y="1066800"/>
            <a:ext cx="2743200" cy="2517805"/>
            <a:chOff x="6080760" y="1066800"/>
            <a:chExt cx="2743200" cy="2517805"/>
          </a:xfrm>
        </p:grpSpPr>
        <p:pic>
          <p:nvPicPr>
            <p:cNvPr id="55" name="Picture 54" descr="gpm_1_lg-1.png"/>
            <p:cNvPicPr>
              <a:picLocks/>
            </p:cNvPicPr>
            <p:nvPr/>
          </p:nvPicPr>
          <p:blipFill rotWithShape="1">
            <a:blip r:embed="rId15">
              <a:extLst>
                <a:ext uri="{28A0092B-C50C-407E-A947-70E740481C1C}">
                  <a14:useLocalDpi xmlns:a14="http://schemas.microsoft.com/office/drawing/2010/main" val="0"/>
                </a:ext>
              </a:extLst>
            </a:blip>
            <a:srcRect l="8333" t="14318" r="8042" b="19604"/>
            <a:stretch/>
          </p:blipFill>
          <p:spPr>
            <a:xfrm>
              <a:off x="6080760" y="1066800"/>
              <a:ext cx="2743200" cy="1828800"/>
            </a:xfrm>
            <a:prstGeom prst="rect">
              <a:avLst/>
            </a:prstGeom>
            <a:ln>
              <a:solidFill>
                <a:schemeClr val="tx1"/>
              </a:solidFill>
            </a:ln>
          </p:spPr>
        </p:pic>
        <p:pic>
          <p:nvPicPr>
            <p:cNvPr id="56" name="Picture 55" descr="GPM Decal 2012_v3.png"/>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542090" y="2209800"/>
              <a:ext cx="1281870" cy="685800"/>
            </a:xfrm>
            <a:prstGeom prst="rect">
              <a:avLst/>
            </a:prstGeom>
          </p:spPr>
        </p:pic>
        <p:sp>
          <p:nvSpPr>
            <p:cNvPr id="57" name="Rectangle 56"/>
            <p:cNvSpPr/>
            <p:nvPr/>
          </p:nvSpPr>
          <p:spPr>
            <a:xfrm>
              <a:off x="6080760" y="2898805"/>
              <a:ext cx="2743200" cy="685800"/>
            </a:xfrm>
            <a:prstGeom prst="rect">
              <a:avLst/>
            </a:prstGeom>
            <a:solidFill>
              <a:schemeClr val="bg1"/>
            </a:solidFill>
            <a:ln>
              <a:solidFill>
                <a:schemeClr val="tx1"/>
              </a:solidFill>
            </a:ln>
          </p:spPr>
          <p:txBody>
            <a:bodyPr wrap="square" anchor="ctr" anchorCtr="0">
              <a:spAutoFit/>
            </a:bodyPr>
            <a:lstStyle/>
            <a:p>
              <a:pPr algn="ctr"/>
              <a:r>
                <a:rPr lang="en-US" sz="1400" b="1" i="1" dirty="0" smtClean="0">
                  <a:latin typeface="Verdana"/>
                  <a:cs typeface="Verdana"/>
                </a:rPr>
                <a:t>e.g. Global </a:t>
              </a:r>
              <a:r>
                <a:rPr lang="en-US" sz="1400" b="1" i="1" dirty="0">
                  <a:latin typeface="Verdana"/>
                  <a:cs typeface="Verdana"/>
                </a:rPr>
                <a:t>Precipitation </a:t>
              </a:r>
              <a:r>
                <a:rPr lang="en-US" sz="1400" b="1" i="1" dirty="0" smtClean="0">
                  <a:latin typeface="Verdana"/>
                  <a:cs typeface="Verdana"/>
                </a:rPr>
                <a:t>Measurement (</a:t>
              </a:r>
              <a:r>
                <a:rPr lang="en-US" sz="1400" b="1" i="1" dirty="0" smtClean="0">
                  <a:solidFill>
                    <a:srgbClr val="0000FF"/>
                  </a:solidFill>
                  <a:latin typeface="Verdana"/>
                  <a:cs typeface="Verdana"/>
                </a:rPr>
                <a:t>GPM</a:t>
              </a:r>
              <a:r>
                <a:rPr lang="en-US" sz="1400" b="1" i="1" dirty="0" smtClean="0">
                  <a:latin typeface="Verdana"/>
                  <a:cs typeface="Verdana"/>
                </a:rPr>
                <a:t>)</a:t>
              </a:r>
              <a:endParaRPr lang="en-US" sz="1400" b="1" i="1" dirty="0">
                <a:latin typeface="Verdana"/>
                <a:cs typeface="Verdana"/>
              </a:endParaRPr>
            </a:p>
          </p:txBody>
        </p:sp>
      </p:grpSp>
      <p:grpSp>
        <p:nvGrpSpPr>
          <p:cNvPr id="60" name="Group 59"/>
          <p:cNvGrpSpPr/>
          <p:nvPr/>
        </p:nvGrpSpPr>
        <p:grpSpPr>
          <a:xfrm>
            <a:off x="235195" y="1066800"/>
            <a:ext cx="2743200" cy="2517805"/>
            <a:chOff x="235195" y="1066800"/>
            <a:chExt cx="2743200" cy="2517805"/>
          </a:xfrm>
        </p:grpSpPr>
        <p:pic>
          <p:nvPicPr>
            <p:cNvPr id="61" name="Picture 60" descr="95038main_modsnow.jpg"/>
            <p:cNvPicPr>
              <a:picLocks/>
            </p:cNvPicPr>
            <p:nvPr/>
          </p:nvPicPr>
          <p:blipFill>
            <a:blip r:embed="rId17">
              <a:extLst>
                <a:ext uri="{28A0092B-C50C-407E-A947-70E740481C1C}">
                  <a14:useLocalDpi xmlns:a14="http://schemas.microsoft.com/office/drawing/2010/main" val="0"/>
                </a:ext>
              </a:extLst>
            </a:blip>
            <a:stretch>
              <a:fillRect/>
            </a:stretch>
          </p:blipFill>
          <p:spPr>
            <a:xfrm>
              <a:off x="235195" y="1066800"/>
              <a:ext cx="2743200" cy="1828800"/>
            </a:xfrm>
            <a:prstGeom prst="rect">
              <a:avLst/>
            </a:prstGeom>
            <a:ln>
              <a:solidFill>
                <a:schemeClr val="tx1"/>
              </a:solidFill>
            </a:ln>
          </p:spPr>
        </p:pic>
        <p:sp>
          <p:nvSpPr>
            <p:cNvPr id="64" name="Rectangle 63"/>
            <p:cNvSpPr/>
            <p:nvPr/>
          </p:nvSpPr>
          <p:spPr>
            <a:xfrm>
              <a:off x="235195" y="2630498"/>
              <a:ext cx="2743200" cy="954107"/>
            </a:xfrm>
            <a:prstGeom prst="rect">
              <a:avLst/>
            </a:prstGeom>
            <a:solidFill>
              <a:schemeClr val="bg1"/>
            </a:solidFill>
            <a:ln>
              <a:solidFill>
                <a:schemeClr val="tx1"/>
              </a:solidFill>
            </a:ln>
          </p:spPr>
          <p:txBody>
            <a:bodyPr wrap="square" anchor="ctr" anchorCtr="0">
              <a:spAutoFit/>
            </a:bodyPr>
            <a:lstStyle/>
            <a:p>
              <a:pPr algn="ctr"/>
              <a:r>
                <a:rPr lang="en-US" sz="1400" b="1" i="1" dirty="0" smtClean="0">
                  <a:latin typeface="Verdana"/>
                  <a:cs typeface="Verdana"/>
                </a:rPr>
                <a:t>e.g. Snow Cover from Moderate Res. Imaging </a:t>
              </a:r>
              <a:r>
                <a:rPr lang="en-US" sz="1400" b="1" i="1" dirty="0" err="1" smtClean="0">
                  <a:latin typeface="Verdana"/>
                  <a:cs typeface="Verdana"/>
                </a:rPr>
                <a:t>Spectroradiometer</a:t>
              </a:r>
              <a:r>
                <a:rPr lang="en-US" sz="1400" b="1" i="1" dirty="0" smtClean="0">
                  <a:latin typeface="Verdana"/>
                  <a:cs typeface="Verdana"/>
                </a:rPr>
                <a:t> (</a:t>
              </a:r>
              <a:r>
                <a:rPr lang="en-US" sz="1400" b="1" i="1" dirty="0" smtClean="0">
                  <a:solidFill>
                    <a:srgbClr val="0000FF"/>
                  </a:solidFill>
                  <a:latin typeface="Verdana"/>
                  <a:cs typeface="Verdana"/>
                </a:rPr>
                <a:t>MODIS</a:t>
              </a:r>
              <a:r>
                <a:rPr lang="en-US" sz="1400" b="1" i="1" dirty="0" smtClean="0">
                  <a:latin typeface="Verdana"/>
                  <a:cs typeface="Verdana"/>
                </a:rPr>
                <a:t>)</a:t>
              </a:r>
              <a:endParaRPr lang="en-US" sz="1400" b="1" i="1" dirty="0">
                <a:latin typeface="Verdana"/>
                <a:cs typeface="Verdana"/>
              </a:endParaRPr>
            </a:p>
          </p:txBody>
        </p:sp>
      </p:grpSp>
      <p:sp>
        <p:nvSpPr>
          <p:cNvPr id="65" name="Shape 700"/>
          <p:cNvSpPr txBox="1"/>
          <p:nvPr/>
        </p:nvSpPr>
        <p:spPr>
          <a:xfrm>
            <a:off x="228600" y="0"/>
            <a:ext cx="8686800" cy="706437"/>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FF"/>
              </a:buClr>
              <a:buSzPts val="2000"/>
              <a:buFont typeface="Verdana"/>
              <a:buNone/>
            </a:pPr>
            <a:r>
              <a:rPr lang="en-US" sz="2000" b="1" i="1" u="none" dirty="0">
                <a:solidFill>
                  <a:srgbClr val="0000FF"/>
                </a:solidFill>
                <a:latin typeface="Verdana"/>
                <a:ea typeface="Verdana"/>
                <a:cs typeface="Verdana"/>
                <a:sym typeface="Verdana"/>
              </a:rPr>
              <a:t>Project for the </a:t>
            </a:r>
            <a:r>
              <a:rPr lang="en-US" sz="2000" b="1" i="1" u="none" dirty="0" err="1">
                <a:solidFill>
                  <a:srgbClr val="0000FF"/>
                </a:solidFill>
                <a:latin typeface="Verdana"/>
                <a:ea typeface="Verdana"/>
                <a:cs typeface="Verdana"/>
                <a:sym typeface="Verdana"/>
              </a:rPr>
              <a:t>Intercomparison</a:t>
            </a:r>
            <a:r>
              <a:rPr lang="en-US" sz="2000" b="1" i="1" u="none" dirty="0">
                <a:solidFill>
                  <a:srgbClr val="0000FF"/>
                </a:solidFill>
                <a:latin typeface="Verdana"/>
                <a:ea typeface="Verdana"/>
                <a:cs typeface="Verdana"/>
                <a:sym typeface="Verdana"/>
              </a:rPr>
              <a:t> of Land Data Assimilation Systems (PILDAS)</a:t>
            </a:r>
            <a:r>
              <a:rPr lang="en-US" sz="2000" b="1" u="none" dirty="0">
                <a:latin typeface="Verdana"/>
                <a:ea typeface="Verdana"/>
                <a:cs typeface="Verdana"/>
                <a:sym typeface="Verdana"/>
              </a:rPr>
              <a:t> [what </a:t>
            </a:r>
            <a:r>
              <a:rPr lang="en-US" sz="2000" b="1" u="none" dirty="0" smtClean="0">
                <a:latin typeface="Verdana"/>
                <a:ea typeface="Verdana"/>
                <a:cs typeface="Verdana"/>
                <a:sym typeface="Verdana"/>
              </a:rPr>
              <a:t>to use, what </a:t>
            </a:r>
            <a:r>
              <a:rPr lang="en-US" sz="2000" b="1" dirty="0" smtClean="0">
                <a:latin typeface="Verdana"/>
                <a:ea typeface="Verdana"/>
                <a:cs typeface="Verdana"/>
                <a:sym typeface="Verdana"/>
              </a:rPr>
              <a:t>it could be]</a:t>
            </a:r>
            <a:endParaRPr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707"/>
        <p:cNvGrpSpPr/>
        <p:nvPr/>
      </p:nvGrpSpPr>
      <p:grpSpPr>
        <a:xfrm>
          <a:off x="0" y="0"/>
          <a:ext cx="0" cy="0"/>
          <a:chOff x="0" y="0"/>
          <a:chExt cx="0" cy="0"/>
        </a:xfrm>
      </p:grpSpPr>
      <p:sp>
        <p:nvSpPr>
          <p:cNvPr id="708" name="Shape 708"/>
          <p:cNvSpPr txBox="1"/>
          <p:nvPr/>
        </p:nvSpPr>
        <p:spPr>
          <a:xfrm>
            <a:off x="216875" y="2910325"/>
            <a:ext cx="8686800" cy="3177000"/>
          </a:xfrm>
          <a:prstGeom prst="rect">
            <a:avLst/>
          </a:prstGeom>
          <a:noFill/>
          <a:ln>
            <a:noFill/>
          </a:ln>
        </p:spPr>
        <p:txBody>
          <a:bodyPr spcFirstLastPara="1" wrap="square" lIns="90000" tIns="45000" rIns="90000" bIns="45000" anchor="t" anchorCtr="0">
            <a:noAutofit/>
          </a:bodyPr>
          <a:lstStyle/>
          <a:p>
            <a:pPr marL="457200" lvl="0" indent="-444500" rtl="0">
              <a:lnSpc>
                <a:spcPct val="100000"/>
              </a:lnSpc>
              <a:spcBef>
                <a:spcPts val="0"/>
              </a:spcBef>
              <a:spcAft>
                <a:spcPts val="0"/>
              </a:spcAft>
              <a:buClr>
                <a:srgbClr val="000000"/>
              </a:buClr>
              <a:buSzPts val="1800"/>
              <a:buFont typeface="Arial"/>
              <a:buChar char="●"/>
            </a:pPr>
            <a:r>
              <a:rPr lang="en-US" sz="1800" i="1" dirty="0" smtClean="0">
                <a:solidFill>
                  <a:srgbClr val="222222"/>
                </a:solidFill>
              </a:rPr>
              <a:t>“Quantify </a:t>
            </a:r>
            <a:r>
              <a:rPr lang="en-US" sz="1800" i="1" dirty="0">
                <a:solidFill>
                  <a:srgbClr val="222222"/>
                </a:solidFill>
              </a:rPr>
              <a:t>if the community needs to spend efforts on DA algorithms </a:t>
            </a:r>
            <a:r>
              <a:rPr lang="en-US" sz="1800" i="1" dirty="0" err="1">
                <a:solidFill>
                  <a:srgbClr val="222222"/>
                </a:solidFill>
              </a:rPr>
              <a:t>vs</a:t>
            </a:r>
            <a:r>
              <a:rPr lang="en-US" sz="1800" i="1" dirty="0">
                <a:solidFill>
                  <a:srgbClr val="222222"/>
                </a:solidFill>
              </a:rPr>
              <a:t> retrievals </a:t>
            </a:r>
            <a:r>
              <a:rPr lang="en-US" sz="1800" i="1" dirty="0" err="1">
                <a:solidFill>
                  <a:srgbClr val="222222"/>
                </a:solidFill>
              </a:rPr>
              <a:t>vs</a:t>
            </a:r>
            <a:r>
              <a:rPr lang="en-US" sz="1800" i="1" dirty="0">
                <a:solidFill>
                  <a:srgbClr val="222222"/>
                </a:solidFill>
              </a:rPr>
              <a:t> models </a:t>
            </a:r>
            <a:r>
              <a:rPr lang="en-US" sz="1800" i="1" dirty="0" smtClean="0">
                <a:solidFill>
                  <a:srgbClr val="222222"/>
                </a:solidFill>
              </a:rPr>
              <a:t>themselves.</a:t>
            </a:r>
            <a:endParaRPr sz="1800" i="1" dirty="0">
              <a:solidFill>
                <a:srgbClr val="222222"/>
              </a:solidFill>
            </a:endParaRPr>
          </a:p>
          <a:p>
            <a:pPr marL="457200" lvl="0" indent="-444500" rtl="0">
              <a:lnSpc>
                <a:spcPct val="100000"/>
              </a:lnSpc>
              <a:spcBef>
                <a:spcPts val="0"/>
              </a:spcBef>
              <a:spcAft>
                <a:spcPts val="0"/>
              </a:spcAft>
              <a:buClr>
                <a:srgbClr val="000000"/>
              </a:buClr>
              <a:buSzPts val="1800"/>
              <a:buFont typeface="Arial"/>
              <a:buChar char="●"/>
            </a:pPr>
            <a:r>
              <a:rPr lang="en-US" sz="1800" i="1" dirty="0">
                <a:solidFill>
                  <a:srgbClr val="222222"/>
                </a:solidFill>
              </a:rPr>
              <a:t>Would be closely related to efforts such as PALS/PLUMBER. Benefit!</a:t>
            </a:r>
            <a:endParaRPr sz="1800" i="1" dirty="0">
              <a:solidFill>
                <a:srgbClr val="222222"/>
              </a:solidFill>
            </a:endParaRPr>
          </a:p>
          <a:p>
            <a:pPr marL="457200" lvl="0" indent="-444500" rtl="0">
              <a:lnSpc>
                <a:spcPct val="100000"/>
              </a:lnSpc>
              <a:spcBef>
                <a:spcPts val="0"/>
              </a:spcBef>
              <a:spcAft>
                <a:spcPts val="0"/>
              </a:spcAft>
              <a:buClr>
                <a:srgbClr val="000000"/>
              </a:buClr>
              <a:buSzPts val="1800"/>
              <a:buFont typeface="Arial"/>
              <a:buChar char="●"/>
            </a:pPr>
            <a:r>
              <a:rPr lang="en-US" sz="1800" i="1" dirty="0">
                <a:solidFill>
                  <a:srgbClr val="222222"/>
                </a:solidFill>
              </a:rPr>
              <a:t>A simpler PILDAS experiment would be to align it with benchmarking projects.  For example, how does a retrieval based benchmark compare to ground-based benchmark? In other words, is there any utility to assimilating these retrievals (less about DA, but the relevant question is whether the community effort needs to be on improving retrievals or DA algorithms).</a:t>
            </a:r>
            <a:endParaRPr sz="1800" i="1" dirty="0">
              <a:solidFill>
                <a:srgbClr val="222222"/>
              </a:solidFill>
            </a:endParaRPr>
          </a:p>
          <a:p>
            <a:pPr marL="457200" lvl="0" indent="-444500" rtl="0">
              <a:lnSpc>
                <a:spcPct val="100000"/>
              </a:lnSpc>
              <a:spcBef>
                <a:spcPts val="0"/>
              </a:spcBef>
              <a:spcAft>
                <a:spcPts val="0"/>
              </a:spcAft>
              <a:buClr>
                <a:srgbClr val="000000"/>
              </a:buClr>
              <a:buSzPts val="1800"/>
              <a:buFont typeface="Arial"/>
              <a:buChar char="●"/>
            </a:pPr>
            <a:r>
              <a:rPr lang="en-US" sz="1800" i="1" dirty="0">
                <a:solidFill>
                  <a:srgbClr val="222222"/>
                </a:solidFill>
              </a:rPr>
              <a:t>Another idea:  stand up a statistical benchmark (based on observations) to see if DA systems can beat that. Less about conforming to all the experiment details (which was another problem with the original PILDAS design)</a:t>
            </a:r>
            <a:r>
              <a:rPr lang="en-US" sz="1800" i="1" dirty="0" smtClean="0">
                <a:solidFill>
                  <a:srgbClr val="222222"/>
                </a:solidFill>
              </a:rPr>
              <a:t>.”</a:t>
            </a:r>
            <a:endParaRPr sz="1800" i="1" dirty="0">
              <a:solidFill>
                <a:srgbClr val="222222"/>
              </a:solidFill>
            </a:endParaRPr>
          </a:p>
        </p:txBody>
      </p:sp>
      <p:sp>
        <p:nvSpPr>
          <p:cNvPr id="710" name="Shape 710"/>
          <p:cNvSpPr txBox="1"/>
          <p:nvPr/>
        </p:nvSpPr>
        <p:spPr>
          <a:xfrm>
            <a:off x="228600" y="0"/>
            <a:ext cx="8686800" cy="7065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FF"/>
              </a:buClr>
              <a:buSzPts val="2000"/>
              <a:buFont typeface="Verdana"/>
              <a:buNone/>
            </a:pPr>
            <a:r>
              <a:rPr lang="en-US" sz="2000" b="1" i="1" u="none">
                <a:solidFill>
                  <a:srgbClr val="0000FF"/>
                </a:solidFill>
                <a:latin typeface="Verdana"/>
                <a:ea typeface="Verdana"/>
                <a:cs typeface="Verdana"/>
                <a:sym typeface="Verdana"/>
              </a:rPr>
              <a:t>Project for the Intercomparison of Land Data Assimilation Systems (PILDAS)</a:t>
            </a:r>
            <a:r>
              <a:rPr lang="en-US" sz="2000" b="1" u="none">
                <a:latin typeface="Verdana"/>
                <a:ea typeface="Verdana"/>
                <a:cs typeface="Verdana"/>
                <a:sym typeface="Verdana"/>
              </a:rPr>
              <a:t> [</a:t>
            </a:r>
            <a:r>
              <a:rPr lang="en-US" sz="2000" b="1">
                <a:latin typeface="Verdana"/>
                <a:ea typeface="Verdana"/>
                <a:cs typeface="Verdana"/>
                <a:sym typeface="Verdana"/>
              </a:rPr>
              <a:t>Update]</a:t>
            </a:r>
            <a:endParaRPr/>
          </a:p>
        </p:txBody>
      </p:sp>
      <p:sp>
        <p:nvSpPr>
          <p:cNvPr id="711" name="Shape 711"/>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62</a:t>
            </a:fld>
            <a:endParaRPr/>
          </a:p>
        </p:txBody>
      </p:sp>
      <p:sp>
        <p:nvSpPr>
          <p:cNvPr id="712" name="Shape 712"/>
          <p:cNvSpPr txBox="1"/>
          <p:nvPr/>
        </p:nvSpPr>
        <p:spPr>
          <a:xfrm>
            <a:off x="228600" y="697525"/>
            <a:ext cx="8686800" cy="2303700"/>
          </a:xfrm>
          <a:prstGeom prst="rect">
            <a:avLst/>
          </a:prstGeom>
          <a:noFill/>
          <a:ln>
            <a:noFill/>
          </a:ln>
        </p:spPr>
        <p:txBody>
          <a:bodyPr spcFirstLastPara="1" wrap="square" lIns="90000" tIns="45000" rIns="90000" bIns="45000" anchor="t" anchorCtr="0">
            <a:noAutofit/>
          </a:bodyPr>
          <a:lstStyle/>
          <a:p>
            <a:pPr marL="457200" marR="0" lvl="0" indent="-444500" rtl="0">
              <a:lnSpc>
                <a:spcPct val="115000"/>
              </a:lnSpc>
              <a:spcBef>
                <a:spcPts val="0"/>
              </a:spcBef>
              <a:spcAft>
                <a:spcPts val="0"/>
              </a:spcAft>
              <a:buClr>
                <a:srgbClr val="000000"/>
              </a:buClr>
              <a:buSzPts val="1800"/>
              <a:buFont typeface="Arial"/>
              <a:buAutoNum type="arabicPeriod"/>
            </a:pPr>
            <a:r>
              <a:rPr lang="en-US" sz="1800" dirty="0"/>
              <a:t>Currently no community-led projects under this sub-theme within GLASS, so PILDAS for lack of activity is on hold.</a:t>
            </a:r>
            <a:endParaRPr sz="1800" dirty="0"/>
          </a:p>
          <a:p>
            <a:pPr marL="457200" marR="0" lvl="0" indent="-444500" rtl="0">
              <a:lnSpc>
                <a:spcPct val="115000"/>
              </a:lnSpc>
              <a:spcBef>
                <a:spcPts val="0"/>
              </a:spcBef>
              <a:spcAft>
                <a:spcPts val="0"/>
              </a:spcAft>
              <a:buClr>
                <a:srgbClr val="000000"/>
              </a:buClr>
              <a:buSzPts val="1800"/>
              <a:buFont typeface="Arial"/>
              <a:buAutoNum type="arabicPeriod"/>
            </a:pPr>
            <a:r>
              <a:rPr lang="en-US" sz="1800" b="1" i="1" dirty="0">
                <a:solidFill>
                  <a:srgbClr val="0000FF"/>
                </a:solidFill>
                <a:highlight>
                  <a:srgbClr val="FFFFFF"/>
                </a:highlight>
              </a:rPr>
              <a:t>C</a:t>
            </a:r>
            <a:r>
              <a:rPr lang="en-US" sz="1800" b="1" dirty="0">
                <a:solidFill>
                  <a:srgbClr val="0000FF"/>
                </a:solidFill>
                <a:highlight>
                  <a:srgbClr val="FFFFFF"/>
                </a:highlight>
              </a:rPr>
              <a:t>learly we need a land DA effort under GLASS; this was endorsed after feedback from WGNE panel and others at the Pan-WCRP meeting in Exeter in October 2017.</a:t>
            </a:r>
            <a:endParaRPr sz="1800" b="1" dirty="0">
              <a:solidFill>
                <a:srgbClr val="0000FF"/>
              </a:solidFill>
            </a:endParaRPr>
          </a:p>
          <a:p>
            <a:pPr marL="457200" marR="0" lvl="0" indent="-444500" rtl="0">
              <a:lnSpc>
                <a:spcPct val="115000"/>
              </a:lnSpc>
              <a:spcBef>
                <a:spcPts val="0"/>
              </a:spcBef>
              <a:spcAft>
                <a:spcPts val="0"/>
              </a:spcAft>
              <a:buClr>
                <a:srgbClr val="000000"/>
              </a:buClr>
              <a:buSzPts val="1800"/>
              <a:buFont typeface="Arial"/>
              <a:buAutoNum type="arabicPeriod"/>
            </a:pPr>
            <a:r>
              <a:rPr lang="en-US" sz="1800" dirty="0"/>
              <a:t>We note there is still enthusiasm to pursue a scaled-down version of PILDAS (</a:t>
            </a:r>
            <a:r>
              <a:rPr lang="en-US" sz="1800" dirty="0" err="1"/>
              <a:t>Sujay</a:t>
            </a:r>
            <a:r>
              <a:rPr lang="en-US" sz="1800" dirty="0"/>
              <a:t> Kumar et al, NASA), </a:t>
            </a:r>
            <a:r>
              <a:rPr lang="en-US" sz="1800" dirty="0" err="1"/>
              <a:t>i.e</a:t>
            </a:r>
            <a:r>
              <a:rPr lang="en-US" sz="1800" dirty="0"/>
              <a:t>:</a:t>
            </a:r>
            <a:endParaRPr sz="1800" dirty="0">
              <a:solidFill>
                <a:srgbClr val="222222"/>
              </a:solidFill>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62</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8"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716"/>
        <p:cNvGrpSpPr/>
        <p:nvPr/>
      </p:nvGrpSpPr>
      <p:grpSpPr>
        <a:xfrm>
          <a:off x="0" y="0"/>
          <a:ext cx="0" cy="0"/>
          <a:chOff x="0" y="0"/>
          <a:chExt cx="0" cy="0"/>
        </a:xfrm>
      </p:grpSpPr>
      <p:sp>
        <p:nvSpPr>
          <p:cNvPr id="717" name="Shape 717"/>
          <p:cNvSpPr txBox="1"/>
          <p:nvPr/>
        </p:nvSpPr>
        <p:spPr>
          <a:xfrm>
            <a:off x="215900" y="2083600"/>
            <a:ext cx="8856600" cy="3877500"/>
          </a:xfrm>
          <a:prstGeom prst="rect">
            <a:avLst/>
          </a:prstGeom>
          <a:noFill/>
          <a:ln>
            <a:noFill/>
          </a:ln>
        </p:spPr>
        <p:txBody>
          <a:bodyPr spcFirstLastPara="1" wrap="square" lIns="90000" tIns="45000" rIns="90000" bIns="45000" anchor="t" anchorCtr="0">
            <a:noAutofit/>
          </a:bodyPr>
          <a:lstStyle/>
          <a:p>
            <a:pPr marL="0" lvl="0" indent="0" algn="just" rtl="0">
              <a:lnSpc>
                <a:spcPct val="100000"/>
              </a:lnSpc>
              <a:spcBef>
                <a:spcPts val="0"/>
              </a:spcBef>
              <a:spcAft>
                <a:spcPts val="0"/>
              </a:spcAft>
              <a:buClr>
                <a:schemeClr val="dk1"/>
              </a:buClr>
              <a:buSzPts val="1100"/>
              <a:buFont typeface="Arial"/>
              <a:buNone/>
            </a:pPr>
            <a:r>
              <a:rPr lang="en-US" sz="1800" b="1" i="1">
                <a:solidFill>
                  <a:srgbClr val="141414"/>
                </a:solidFill>
              </a:rPr>
              <a:t>What is is? </a:t>
            </a:r>
            <a:r>
              <a:rPr lang="en-US" sz="1800">
                <a:solidFill>
                  <a:srgbClr val="141414"/>
                </a:solidFill>
              </a:rPr>
              <a:t>AMMA (African Monsoon Multidisciplinary Analysis) Land Surface Intercomparison Project Phase 2 (ALMIP2)</a:t>
            </a:r>
            <a:endParaRPr sz="1800">
              <a:solidFill>
                <a:srgbClr val="141414"/>
              </a:solidFill>
            </a:endParaRPr>
          </a:p>
          <a:p>
            <a:pPr marL="0" lvl="0" indent="0" algn="just" rtl="0">
              <a:lnSpc>
                <a:spcPct val="100000"/>
              </a:lnSpc>
              <a:spcBef>
                <a:spcPts val="0"/>
              </a:spcBef>
              <a:spcAft>
                <a:spcPts val="0"/>
              </a:spcAft>
              <a:buClr>
                <a:schemeClr val="dk1"/>
              </a:buClr>
              <a:buSzPts val="1100"/>
              <a:buFont typeface="Arial"/>
              <a:buNone/>
            </a:pPr>
            <a:endParaRPr sz="1800">
              <a:solidFill>
                <a:srgbClr val="141414"/>
              </a:solidFill>
            </a:endParaRPr>
          </a:p>
          <a:p>
            <a:pPr marL="457200" lvl="0" indent="-342900" algn="just" rtl="0">
              <a:lnSpc>
                <a:spcPct val="100000"/>
              </a:lnSpc>
              <a:spcBef>
                <a:spcPts val="0"/>
              </a:spcBef>
              <a:spcAft>
                <a:spcPts val="0"/>
              </a:spcAft>
              <a:buClr>
                <a:srgbClr val="141414"/>
              </a:buClr>
              <a:buSzPts val="1800"/>
              <a:buChar char="●"/>
            </a:pPr>
            <a:r>
              <a:rPr lang="en-US" sz="1800">
                <a:solidFill>
                  <a:srgbClr val="141414"/>
                </a:solidFill>
              </a:rPr>
              <a:t>Focused on the local to meso-scale, where the main goal was to improve understanding and modeling of key surface, vegetation and hydrological processes over West Africa, e.g. the subtle hydrology and vegetation processes in the region (large rooting depths, near-surface aquifers, soil crusting, lateral transfer processes, strong runoff variability).</a:t>
            </a:r>
            <a:endParaRPr sz="1800">
              <a:solidFill>
                <a:srgbClr val="141414"/>
              </a:solidFill>
            </a:endParaRPr>
          </a:p>
          <a:p>
            <a:pPr marL="0" lvl="0" indent="0" algn="just" rtl="0">
              <a:lnSpc>
                <a:spcPct val="100000"/>
              </a:lnSpc>
              <a:spcBef>
                <a:spcPts val="0"/>
              </a:spcBef>
              <a:spcAft>
                <a:spcPts val="0"/>
              </a:spcAft>
              <a:buNone/>
            </a:pPr>
            <a:endParaRPr sz="1800">
              <a:solidFill>
                <a:srgbClr val="141414"/>
              </a:solidFill>
            </a:endParaRPr>
          </a:p>
          <a:p>
            <a:pPr marL="457200" lvl="0" indent="-342900" algn="just" rtl="0">
              <a:lnSpc>
                <a:spcPct val="100000"/>
              </a:lnSpc>
              <a:spcBef>
                <a:spcPts val="0"/>
              </a:spcBef>
              <a:spcAft>
                <a:spcPts val="0"/>
              </a:spcAft>
              <a:buClr>
                <a:srgbClr val="141414"/>
              </a:buClr>
              <a:buSzPts val="1800"/>
              <a:buChar char="●"/>
            </a:pPr>
            <a:r>
              <a:rPr lang="en-US" sz="1800">
                <a:solidFill>
                  <a:schemeClr val="dk1"/>
                </a:solidFill>
              </a:rPr>
              <a:t>Missing key processes (many semi-arid) specific to this region : significant interactions with groundwater, endoric processes, lateral fluxes (seasonal ponding), hydrophobic soils (crusting), deep rooting plants (dry season evap, with more memory than currently being modeled?)</a:t>
            </a:r>
            <a:endParaRPr sz="1800"/>
          </a:p>
        </p:txBody>
      </p:sp>
      <p:pic>
        <p:nvPicPr>
          <p:cNvPr id="718" name="Shape 718"/>
          <p:cNvPicPr preferRelativeResize="0"/>
          <p:nvPr/>
        </p:nvPicPr>
        <p:blipFill rotWithShape="1">
          <a:blip r:embed="rId3">
            <a:alphaModFix/>
          </a:blip>
          <a:srcRect/>
          <a:stretch/>
        </p:blipFill>
        <p:spPr>
          <a:xfrm>
            <a:off x="720725" y="747779"/>
            <a:ext cx="4895850" cy="774700"/>
          </a:xfrm>
          <a:prstGeom prst="rect">
            <a:avLst/>
          </a:prstGeom>
          <a:noFill/>
          <a:ln>
            <a:noFill/>
          </a:ln>
        </p:spPr>
      </p:pic>
      <p:pic>
        <p:nvPicPr>
          <p:cNvPr id="719" name="Shape 719"/>
          <p:cNvPicPr preferRelativeResize="0"/>
          <p:nvPr/>
        </p:nvPicPr>
        <p:blipFill rotWithShape="1">
          <a:blip r:embed="rId4">
            <a:alphaModFix/>
          </a:blip>
          <a:srcRect/>
          <a:stretch/>
        </p:blipFill>
        <p:spPr>
          <a:xfrm>
            <a:off x="7835425" y="102400"/>
            <a:ext cx="1071562" cy="976312"/>
          </a:xfrm>
          <a:prstGeom prst="rect">
            <a:avLst/>
          </a:prstGeom>
          <a:noFill/>
          <a:ln>
            <a:noFill/>
          </a:ln>
        </p:spPr>
      </p:pic>
      <p:sp>
        <p:nvSpPr>
          <p:cNvPr id="720" name="Shape 720"/>
          <p:cNvSpPr/>
          <p:nvPr/>
        </p:nvSpPr>
        <p:spPr>
          <a:xfrm>
            <a:off x="5148262" y="1078712"/>
            <a:ext cx="1584300" cy="315900"/>
          </a:xfrm>
          <a:custGeom>
            <a:avLst/>
            <a:gdLst/>
            <a:ahLst/>
            <a:cxnLst/>
            <a:rect l="0" t="0" r="0" b="0"/>
            <a:pathLst>
              <a:path w="120000" h="120000" extrusionOk="0">
                <a:moveTo>
                  <a:pt x="0" y="0"/>
                </a:moveTo>
                <a:lnTo>
                  <a:pt x="333" y="0"/>
                </a:lnTo>
                <a:lnTo>
                  <a:pt x="333" y="333"/>
                </a:lnTo>
                <a:lnTo>
                  <a:pt x="0" y="333"/>
                </a:lnTo>
                <a:lnTo>
                  <a:pt x="0" y="0"/>
                </a:lnTo>
                <a:close/>
              </a:path>
            </a:pathLst>
          </a:cu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FF0000"/>
              </a:buClr>
              <a:buSzPts val="1600"/>
              <a:buFont typeface="Arial"/>
              <a:buNone/>
            </a:pPr>
            <a:r>
              <a:rPr lang="en-US" sz="1600" b="0" i="0" u="none">
                <a:solidFill>
                  <a:srgbClr val="FF0000"/>
                </a:solidFill>
                <a:latin typeface="Arial"/>
                <a:ea typeface="Arial"/>
                <a:cs typeface="Arial"/>
                <a:sym typeface="Arial"/>
              </a:rPr>
              <a:t>Phase2</a:t>
            </a:r>
            <a:endParaRPr/>
          </a:p>
        </p:txBody>
      </p:sp>
      <p:sp>
        <p:nvSpPr>
          <p:cNvPr id="721" name="Shape 721"/>
          <p:cNvSpPr txBox="1"/>
          <p:nvPr/>
        </p:nvSpPr>
        <p:spPr>
          <a:xfrm>
            <a:off x="1223962" y="72237"/>
            <a:ext cx="6696000" cy="4557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FF"/>
              </a:buClr>
              <a:buSzPts val="2400"/>
              <a:buFont typeface="Verdana"/>
              <a:buNone/>
            </a:pPr>
            <a:r>
              <a:rPr lang="en-US" sz="2400" b="1" i="1" u="none">
                <a:solidFill>
                  <a:srgbClr val="0000FF"/>
                </a:solidFill>
                <a:latin typeface="Verdana"/>
                <a:ea typeface="Verdana"/>
                <a:cs typeface="Verdana"/>
                <a:sym typeface="Verdana"/>
              </a:rPr>
              <a:t>ALMIP2 Project</a:t>
            </a:r>
            <a:r>
              <a:rPr lang="en-US" sz="2400" b="1" i="1">
                <a:solidFill>
                  <a:srgbClr val="0000FF"/>
                </a:solidFill>
                <a:latin typeface="Verdana"/>
                <a:ea typeface="Verdana"/>
                <a:cs typeface="Verdana"/>
                <a:sym typeface="Verdana"/>
              </a:rPr>
              <a:t> </a:t>
            </a:r>
            <a:r>
              <a:rPr lang="en-US" sz="2200" b="1" i="1">
                <a:solidFill>
                  <a:schemeClr val="dk1"/>
                </a:solidFill>
                <a:latin typeface="Verdana"/>
                <a:ea typeface="Verdana"/>
                <a:cs typeface="Verdana"/>
                <a:sym typeface="Verdana"/>
              </a:rPr>
              <a:t> </a:t>
            </a:r>
            <a:r>
              <a:rPr lang="en-US" sz="2200" b="1">
                <a:solidFill>
                  <a:schemeClr val="dk1"/>
                </a:solidFill>
                <a:latin typeface="Verdana"/>
                <a:ea typeface="Verdana"/>
                <a:cs typeface="Verdana"/>
                <a:sym typeface="Verdana"/>
              </a:rPr>
              <a:t>[What is it?]</a:t>
            </a:r>
            <a:endParaRPr/>
          </a:p>
        </p:txBody>
      </p:sp>
      <p:sp>
        <p:nvSpPr>
          <p:cNvPr id="722" name="Shape 722"/>
          <p:cNvSpPr txBox="1"/>
          <p:nvPr/>
        </p:nvSpPr>
        <p:spPr>
          <a:xfrm>
            <a:off x="323850" y="1435900"/>
            <a:ext cx="7991400" cy="91290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0000FF"/>
              </a:buClr>
              <a:buSzPts val="1400"/>
              <a:buFont typeface="Verdana"/>
              <a:buNone/>
            </a:pPr>
            <a:r>
              <a:rPr lang="en-US" sz="1400" b="1" i="0" u="none">
                <a:solidFill>
                  <a:srgbClr val="0000FF"/>
                </a:solidFill>
                <a:latin typeface="Verdana"/>
                <a:ea typeface="Verdana"/>
                <a:cs typeface="Verdana"/>
                <a:sym typeface="Verdana"/>
              </a:rPr>
              <a:t>Leads : </a:t>
            </a:r>
            <a:r>
              <a:rPr lang="en-US" sz="1300" b="1" i="0" u="none">
                <a:solidFill>
                  <a:srgbClr val="0000FF"/>
                </a:solidFill>
                <a:latin typeface="Verdana"/>
                <a:ea typeface="Verdana"/>
                <a:cs typeface="Verdana"/>
                <a:sym typeface="Verdana"/>
              </a:rPr>
              <a:t>Aaron Boone (CNRM/Météo-France) and Christophe Peugeot (MSE, Univ. Of Montpellier, France) With J. Demarty &amp; B. Cappelaere (MSE), M. Grippa &amp; L. Kergoat (GET, Toulouse, France)</a:t>
            </a:r>
            <a:endParaRPr/>
          </a:p>
          <a:p>
            <a:pPr marL="0" marR="0" lvl="0" indent="0" algn="l" rtl="0">
              <a:lnSpc>
                <a:spcPct val="100000"/>
              </a:lnSpc>
              <a:spcBef>
                <a:spcPts val="0"/>
              </a:spcBef>
              <a:spcAft>
                <a:spcPts val="0"/>
              </a:spcAft>
              <a:buNone/>
            </a:pPr>
            <a:endParaRPr sz="1300" b="1" i="0" u="none">
              <a:solidFill>
                <a:srgbClr val="0000FF"/>
              </a:solidFill>
              <a:latin typeface="Verdana"/>
              <a:ea typeface="Verdana"/>
              <a:cs typeface="Verdana"/>
              <a:sym typeface="Verdana"/>
            </a:endParaRPr>
          </a:p>
        </p:txBody>
      </p:sp>
      <p:sp>
        <p:nvSpPr>
          <p:cNvPr id="723" name="Shape 723"/>
          <p:cNvSpPr txBox="1"/>
          <p:nvPr/>
        </p:nvSpPr>
        <p:spPr>
          <a:xfrm>
            <a:off x="8534400" y="6404775"/>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endParaRPr dirty="0"/>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63</a:t>
            </a:fld>
            <a:endParaRPr lang="uk-UA"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728"/>
        <p:cNvGrpSpPr/>
        <p:nvPr/>
      </p:nvGrpSpPr>
      <p:grpSpPr>
        <a:xfrm>
          <a:off x="0" y="0"/>
          <a:ext cx="0" cy="0"/>
          <a:chOff x="0" y="0"/>
          <a:chExt cx="0" cy="0"/>
        </a:xfrm>
      </p:grpSpPr>
      <p:sp>
        <p:nvSpPr>
          <p:cNvPr id="730" name="Shape 730"/>
          <p:cNvSpPr txBox="1"/>
          <p:nvPr/>
        </p:nvSpPr>
        <p:spPr>
          <a:xfrm>
            <a:off x="215900" y="1626400"/>
            <a:ext cx="8856600" cy="3877500"/>
          </a:xfrm>
          <a:prstGeom prst="rect">
            <a:avLst/>
          </a:prstGeom>
          <a:noFill/>
          <a:ln>
            <a:noFill/>
          </a:ln>
        </p:spPr>
        <p:txBody>
          <a:bodyPr spcFirstLastPara="1" wrap="square" lIns="90000" tIns="45000" rIns="90000" bIns="45000" anchor="t" anchorCtr="0">
            <a:noAutofit/>
          </a:bodyPr>
          <a:lstStyle/>
          <a:p>
            <a:pPr marL="0" lvl="0" indent="0" algn="just" rtl="0">
              <a:lnSpc>
                <a:spcPct val="100000"/>
              </a:lnSpc>
              <a:spcBef>
                <a:spcPts val="0"/>
              </a:spcBef>
              <a:spcAft>
                <a:spcPts val="0"/>
              </a:spcAft>
              <a:buClr>
                <a:schemeClr val="dk1"/>
              </a:buClr>
              <a:buSzPts val="1100"/>
              <a:buFont typeface="Arial"/>
              <a:buNone/>
            </a:pPr>
            <a:r>
              <a:rPr lang="en-US" sz="1800" b="1" i="1">
                <a:solidFill>
                  <a:schemeClr val="dk1"/>
                </a:solidFill>
              </a:rPr>
              <a:t>Update:</a:t>
            </a:r>
            <a:r>
              <a:rPr lang="en-US" sz="1800">
                <a:solidFill>
                  <a:srgbClr val="141414"/>
                </a:solidFill>
              </a:rPr>
              <a:t>  The ALMIP2 project is spinning down, with a few publications in the works that will be part of a special collection in J. Hydrometeorol.</a:t>
            </a:r>
            <a:endParaRPr sz="1800">
              <a:solidFill>
                <a:srgbClr val="141414"/>
              </a:solidFill>
            </a:endParaRPr>
          </a:p>
          <a:p>
            <a:pPr marL="457200" lvl="0" indent="-342900" algn="just" rtl="0">
              <a:lnSpc>
                <a:spcPct val="100000"/>
              </a:lnSpc>
              <a:spcBef>
                <a:spcPts val="0"/>
              </a:spcBef>
              <a:spcAft>
                <a:spcPts val="0"/>
              </a:spcAft>
              <a:buClr>
                <a:srgbClr val="141414"/>
              </a:buClr>
              <a:buSzPts val="1800"/>
              <a:buChar char="●"/>
            </a:pPr>
            <a:r>
              <a:rPr lang="en-US" sz="1800">
                <a:solidFill>
                  <a:srgbClr val="141414"/>
                </a:solidFill>
              </a:rPr>
              <a:t>As follow on, in addition to GHP links to AMMA, it was suggested that sensitivity to surface forcing could be further investigated by expanding LoCo or DICE (land-atmosphere interaction) for the AMMA region, with details to be determined.</a:t>
            </a:r>
            <a:endParaRPr sz="1800">
              <a:solidFill>
                <a:srgbClr val="141414"/>
              </a:solidFill>
            </a:endParaRPr>
          </a:p>
          <a:p>
            <a:pPr marL="457200" lvl="0" indent="-342900" rtl="0">
              <a:spcBef>
                <a:spcPts val="0"/>
              </a:spcBef>
              <a:spcAft>
                <a:spcPts val="0"/>
              </a:spcAft>
              <a:buClr>
                <a:schemeClr val="dk1"/>
              </a:buClr>
              <a:buSzPts val="1800"/>
              <a:buFont typeface="Noto Sans Symbols"/>
              <a:buChar char="●"/>
            </a:pPr>
            <a:r>
              <a:rPr lang="en-US" sz="1800">
                <a:solidFill>
                  <a:schemeClr val="dk1"/>
                </a:solidFill>
              </a:rPr>
              <a:t>ALMIP2 continues as a French initiative (within AMMA2), heavily dependent on AMMA-CATCH. Some new linked actions in the UK</a:t>
            </a:r>
            <a:endParaRPr sz="1800">
              <a:solidFill>
                <a:schemeClr val="dk1"/>
              </a:solidFill>
            </a:endParaRPr>
          </a:p>
          <a:p>
            <a:pPr marL="457200" lvl="0" indent="-342900" rtl="0">
              <a:spcBef>
                <a:spcPts val="0"/>
              </a:spcBef>
              <a:spcAft>
                <a:spcPts val="0"/>
              </a:spcAft>
              <a:buClr>
                <a:schemeClr val="dk1"/>
              </a:buClr>
              <a:buSzPts val="1800"/>
              <a:buFont typeface="Noto Sans Symbols"/>
              <a:buChar char="●"/>
            </a:pPr>
            <a:r>
              <a:rPr lang="en-US" sz="1800">
                <a:solidFill>
                  <a:schemeClr val="dk1"/>
                </a:solidFill>
              </a:rPr>
              <a:t>Aerosols : impact on water, energy and Carbon budgets (LAND-SAF initiative)</a:t>
            </a:r>
            <a:endParaRPr sz="1800">
              <a:solidFill>
                <a:schemeClr val="dk1"/>
              </a:solidFill>
            </a:endParaRPr>
          </a:p>
          <a:p>
            <a:pPr marL="457200" lvl="0" indent="-342900" rtl="0">
              <a:spcBef>
                <a:spcPts val="0"/>
              </a:spcBef>
              <a:spcAft>
                <a:spcPts val="0"/>
              </a:spcAft>
              <a:buClr>
                <a:schemeClr val="dk1"/>
              </a:buClr>
              <a:buSzPts val="1800"/>
              <a:buFont typeface="Noto Sans Symbols"/>
              <a:buChar char="●"/>
            </a:pPr>
            <a:r>
              <a:rPr lang="en-US" sz="1800">
                <a:solidFill>
                  <a:schemeClr val="dk1"/>
                </a:solidFill>
              </a:rPr>
              <a:t>Initiative to make an African LDAS?</a:t>
            </a:r>
            <a:endParaRPr sz="1800">
              <a:solidFill>
                <a:schemeClr val="dk1"/>
              </a:solidFill>
            </a:endParaRPr>
          </a:p>
          <a:p>
            <a:pPr marL="457200" lvl="0" indent="-342900" rtl="0">
              <a:spcBef>
                <a:spcPts val="0"/>
              </a:spcBef>
              <a:spcAft>
                <a:spcPts val="0"/>
              </a:spcAft>
              <a:buClr>
                <a:schemeClr val="dk1"/>
              </a:buClr>
              <a:buSzPts val="1800"/>
              <a:buFont typeface="Noto Sans Symbols"/>
              <a:buChar char="●"/>
            </a:pPr>
            <a:r>
              <a:rPr lang="en-US" sz="1800">
                <a:solidFill>
                  <a:schemeClr val="dk1"/>
                </a:solidFill>
              </a:rPr>
              <a:t>Longer term:  impact of identified physics in coupled GCMs – memory/feedbacks? Impact on WAM position/strength?  Depends on progress with model development especially concerning endoric and lateral flow hydrological processes.  For now, a possible national (France) Project (proof of concept).</a:t>
            </a:r>
            <a:endParaRPr sz="1800"/>
          </a:p>
        </p:txBody>
      </p:sp>
      <p:pic>
        <p:nvPicPr>
          <p:cNvPr id="731" name="Shape 731"/>
          <p:cNvPicPr preferRelativeResize="0"/>
          <p:nvPr/>
        </p:nvPicPr>
        <p:blipFill rotWithShape="1">
          <a:blip r:embed="rId3">
            <a:alphaModFix/>
          </a:blip>
          <a:srcRect/>
          <a:stretch/>
        </p:blipFill>
        <p:spPr>
          <a:xfrm>
            <a:off x="720725" y="777087"/>
            <a:ext cx="4895850" cy="774700"/>
          </a:xfrm>
          <a:prstGeom prst="rect">
            <a:avLst/>
          </a:prstGeom>
          <a:noFill/>
          <a:ln>
            <a:noFill/>
          </a:ln>
        </p:spPr>
      </p:pic>
      <p:pic>
        <p:nvPicPr>
          <p:cNvPr id="732" name="Shape 732"/>
          <p:cNvPicPr preferRelativeResize="0"/>
          <p:nvPr/>
        </p:nvPicPr>
        <p:blipFill rotWithShape="1">
          <a:blip r:embed="rId4">
            <a:alphaModFix/>
          </a:blip>
          <a:srcRect/>
          <a:stretch/>
        </p:blipFill>
        <p:spPr>
          <a:xfrm>
            <a:off x="7835425" y="102400"/>
            <a:ext cx="1071562" cy="976312"/>
          </a:xfrm>
          <a:prstGeom prst="rect">
            <a:avLst/>
          </a:prstGeom>
          <a:noFill/>
          <a:ln>
            <a:noFill/>
          </a:ln>
        </p:spPr>
      </p:pic>
      <p:sp>
        <p:nvSpPr>
          <p:cNvPr id="733" name="Shape 733"/>
          <p:cNvSpPr/>
          <p:nvPr/>
        </p:nvSpPr>
        <p:spPr>
          <a:xfrm>
            <a:off x="5148262" y="1154912"/>
            <a:ext cx="1584300" cy="315900"/>
          </a:xfrm>
          <a:custGeom>
            <a:avLst/>
            <a:gdLst/>
            <a:ahLst/>
            <a:cxnLst/>
            <a:rect l="0" t="0" r="0" b="0"/>
            <a:pathLst>
              <a:path w="120000" h="120000" extrusionOk="0">
                <a:moveTo>
                  <a:pt x="0" y="0"/>
                </a:moveTo>
                <a:lnTo>
                  <a:pt x="333" y="0"/>
                </a:lnTo>
                <a:lnTo>
                  <a:pt x="333" y="333"/>
                </a:lnTo>
                <a:lnTo>
                  <a:pt x="0" y="333"/>
                </a:lnTo>
                <a:lnTo>
                  <a:pt x="0" y="0"/>
                </a:lnTo>
                <a:close/>
              </a:path>
            </a:pathLst>
          </a:cu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FF0000"/>
              </a:buClr>
              <a:buSzPts val="1600"/>
              <a:buFont typeface="Arial"/>
              <a:buNone/>
            </a:pPr>
            <a:r>
              <a:rPr lang="en-US" sz="1600" b="0" i="0" u="none">
                <a:solidFill>
                  <a:srgbClr val="FF0000"/>
                </a:solidFill>
                <a:latin typeface="Arial"/>
                <a:ea typeface="Arial"/>
                <a:cs typeface="Arial"/>
                <a:sym typeface="Arial"/>
              </a:rPr>
              <a:t>Phase2</a:t>
            </a:r>
            <a:endParaRPr/>
          </a:p>
        </p:txBody>
      </p:sp>
      <p:sp>
        <p:nvSpPr>
          <p:cNvPr id="734" name="Shape 734"/>
          <p:cNvSpPr txBox="1"/>
          <p:nvPr/>
        </p:nvSpPr>
        <p:spPr>
          <a:xfrm>
            <a:off x="1223962" y="72237"/>
            <a:ext cx="6696000" cy="4557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FF"/>
              </a:buClr>
              <a:buSzPts val="2400"/>
              <a:buFont typeface="Verdana"/>
              <a:buNone/>
            </a:pPr>
            <a:r>
              <a:rPr lang="en-US" sz="2400" b="1" i="1" u="none">
                <a:solidFill>
                  <a:srgbClr val="0000FF"/>
                </a:solidFill>
                <a:latin typeface="Verdana"/>
                <a:ea typeface="Verdana"/>
                <a:cs typeface="Verdana"/>
                <a:sym typeface="Verdana"/>
              </a:rPr>
              <a:t>ALMIP2 Project</a:t>
            </a:r>
            <a:r>
              <a:rPr lang="en-US" sz="2400" b="1" i="1">
                <a:solidFill>
                  <a:srgbClr val="0000FF"/>
                </a:solidFill>
                <a:latin typeface="Verdana"/>
                <a:ea typeface="Verdana"/>
                <a:cs typeface="Verdana"/>
                <a:sym typeface="Verdana"/>
              </a:rPr>
              <a:t> </a:t>
            </a:r>
            <a:r>
              <a:rPr lang="en-US" sz="2200" b="1" i="1">
                <a:solidFill>
                  <a:schemeClr val="dk1"/>
                </a:solidFill>
                <a:latin typeface="Verdana"/>
                <a:ea typeface="Verdana"/>
                <a:cs typeface="Verdana"/>
                <a:sym typeface="Verdana"/>
              </a:rPr>
              <a:t> </a:t>
            </a:r>
            <a:r>
              <a:rPr lang="en-US" sz="2200" b="1">
                <a:solidFill>
                  <a:schemeClr val="dk1"/>
                </a:solidFill>
                <a:latin typeface="Verdana"/>
                <a:ea typeface="Verdana"/>
                <a:cs typeface="Verdana"/>
                <a:sym typeface="Verdana"/>
              </a:rPr>
              <a:t>[Update]</a:t>
            </a:r>
            <a:endParaRPr/>
          </a:p>
        </p:txBody>
      </p:sp>
      <p:sp>
        <p:nvSpPr>
          <p:cNvPr id="735" name="Shape 735"/>
          <p:cNvSpPr txBox="1"/>
          <p:nvPr/>
        </p:nvSpPr>
        <p:spPr>
          <a:xfrm>
            <a:off x="8534400" y="6404775"/>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endParaRPr dirty="0"/>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64</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blip>
          <a:stretch>
            <a:fillRect/>
          </a:stretch>
        </a:blipFill>
        <a:effectLst/>
      </p:bgPr>
    </p:bg>
    <p:spTree>
      <p:nvGrpSpPr>
        <p:cNvPr id="1" name="Shape 740"/>
        <p:cNvGrpSpPr/>
        <p:nvPr/>
      </p:nvGrpSpPr>
      <p:grpSpPr>
        <a:xfrm>
          <a:off x="0" y="0"/>
          <a:ext cx="0" cy="0"/>
          <a:chOff x="0" y="0"/>
          <a:chExt cx="0" cy="0"/>
        </a:xfrm>
      </p:grpSpPr>
      <p:sp>
        <p:nvSpPr>
          <p:cNvPr id="741" name="Shape 741"/>
          <p:cNvSpPr txBox="1"/>
          <p:nvPr/>
        </p:nvSpPr>
        <p:spPr>
          <a:xfrm>
            <a:off x="228600" y="144462"/>
            <a:ext cx="8686800" cy="455612"/>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dk1"/>
              </a:buClr>
              <a:buSzPts val="2400"/>
              <a:buFont typeface="Verdana"/>
              <a:buNone/>
            </a:pPr>
            <a:r>
              <a:rPr lang="en-US" sz="2400" b="1" i="1" u="none">
                <a:solidFill>
                  <a:schemeClr val="dk1"/>
                </a:solidFill>
                <a:latin typeface="Verdana"/>
                <a:ea typeface="Verdana"/>
                <a:cs typeface="Verdana"/>
                <a:sym typeface="Verdana"/>
              </a:rPr>
              <a:t>GLASS Connections to Other Projects</a:t>
            </a:r>
            <a:endParaRPr/>
          </a:p>
        </p:txBody>
      </p:sp>
      <p:sp>
        <p:nvSpPr>
          <p:cNvPr id="742" name="Shape 742"/>
          <p:cNvSpPr txBox="1"/>
          <p:nvPr/>
        </p:nvSpPr>
        <p:spPr>
          <a:xfrm>
            <a:off x="252400" y="685800"/>
            <a:ext cx="8747100" cy="5275500"/>
          </a:xfrm>
          <a:prstGeom prst="rect">
            <a:avLst/>
          </a:prstGeom>
          <a:noFill/>
          <a:ln>
            <a:noFill/>
          </a:ln>
        </p:spPr>
        <p:txBody>
          <a:bodyPr spcFirstLastPara="1" wrap="square" lIns="90000" tIns="45000" rIns="90000" bIns="45000" anchor="t" anchorCtr="0">
            <a:noAutofit/>
          </a:bodyPr>
          <a:lstStyle/>
          <a:p>
            <a:pPr marL="342900" marR="0" lvl="0" indent="-342900" algn="l" rtl="0">
              <a:lnSpc>
                <a:spcPct val="100000"/>
              </a:lnSpc>
              <a:spcBef>
                <a:spcPts val="800"/>
              </a:spcBef>
              <a:spcAft>
                <a:spcPts val="0"/>
              </a:spcAft>
              <a:buClr>
                <a:srgbClr val="0000FF"/>
              </a:buClr>
              <a:buSzPts val="1800"/>
              <a:buFont typeface="Verdana"/>
              <a:buNone/>
            </a:pPr>
            <a:r>
              <a:rPr lang="en-US" sz="1600" i="0" u="none">
                <a:solidFill>
                  <a:srgbClr val="0000FF"/>
                </a:solidFill>
              </a:rPr>
              <a:t>GHP</a:t>
            </a:r>
            <a:r>
              <a:rPr lang="en-US" sz="1600" i="0" u="none">
                <a:solidFill>
                  <a:schemeClr val="dk1"/>
                </a:solidFill>
              </a:rPr>
              <a:t>:  land-atmosphere data sets from RHPs for process studies, e.g.:</a:t>
            </a:r>
            <a:endParaRPr sz="1600"/>
          </a:p>
          <a:p>
            <a:pPr marL="342900" marR="0" lvl="0" indent="-342900" algn="l" rtl="0">
              <a:lnSpc>
                <a:spcPct val="100000"/>
              </a:lnSpc>
              <a:spcBef>
                <a:spcPts val="0"/>
              </a:spcBef>
              <a:spcAft>
                <a:spcPts val="0"/>
              </a:spcAft>
              <a:buClr>
                <a:srgbClr val="000000"/>
              </a:buClr>
              <a:buSzPts val="1800"/>
              <a:buFont typeface="Verdana"/>
              <a:buNone/>
            </a:pPr>
            <a:r>
              <a:rPr lang="en-US" sz="1600" i="0" u="none">
                <a:solidFill>
                  <a:srgbClr val="000000"/>
                </a:solidFill>
              </a:rPr>
              <a:t>-&gt; </a:t>
            </a:r>
            <a:r>
              <a:rPr lang="en-US" sz="1600" i="0" u="none">
                <a:solidFill>
                  <a:schemeClr val="dk1"/>
                </a:solidFill>
              </a:rPr>
              <a:t>Hydrological Cycle in the Mediterranean Experiment (HyMeX).</a:t>
            </a:r>
            <a:endParaRPr sz="1600"/>
          </a:p>
          <a:p>
            <a:pPr marL="342900" marR="0" lvl="0" indent="-342900" algn="l" rtl="0">
              <a:lnSpc>
                <a:spcPct val="100000"/>
              </a:lnSpc>
              <a:spcBef>
                <a:spcPts val="0"/>
              </a:spcBef>
              <a:spcAft>
                <a:spcPts val="0"/>
              </a:spcAft>
              <a:buClr>
                <a:srgbClr val="000000"/>
              </a:buClr>
              <a:buSzPts val="1800"/>
              <a:buFont typeface="Verdana"/>
              <a:buNone/>
            </a:pPr>
            <a:r>
              <a:rPr lang="en-US" sz="1600" i="0" u="none">
                <a:solidFill>
                  <a:srgbClr val="000000"/>
                </a:solidFill>
              </a:rPr>
              <a:t>-&gt; Land surface Interactions with the Atmosphere over the Iberian </a:t>
            </a:r>
            <a:r>
              <a:rPr lang="en-US" sz="1600" u="none">
                <a:solidFill>
                  <a:srgbClr val="000000"/>
                </a:solidFill>
              </a:rPr>
              <a:t>Semi-arid Environment (LIAISE) (Iberian Peninsula)</a:t>
            </a:r>
            <a:r>
              <a:rPr lang="en-US" sz="1600"/>
              <a:t>, including </a:t>
            </a:r>
            <a:r>
              <a:rPr lang="en-US" sz="1600">
                <a:solidFill>
                  <a:schemeClr val="dk1"/>
                </a:solidFill>
              </a:rPr>
              <a:t>human effects.</a:t>
            </a:r>
            <a:endParaRPr sz="1600"/>
          </a:p>
          <a:p>
            <a:pPr marL="342900" lvl="0" indent="-342900" rtl="0">
              <a:spcBef>
                <a:spcPts val="0"/>
              </a:spcBef>
              <a:spcAft>
                <a:spcPts val="0"/>
              </a:spcAft>
              <a:buClr>
                <a:schemeClr val="dk1"/>
              </a:buClr>
              <a:buSzPts val="1800"/>
              <a:buFont typeface="Verdana"/>
              <a:buNone/>
            </a:pPr>
            <a:r>
              <a:rPr lang="en-US" sz="1600">
                <a:solidFill>
                  <a:schemeClr val="dk1"/>
                </a:solidFill>
              </a:rPr>
              <a:t>-&gt; Anthropogenic water management: Ebro &amp; Murray-Darling basins? (sufficient obs necessary, including remote sensing), LSM incorporate reservoir, groundwater, irrigation, basin transfer. Joint GHP-GLASS workshop in Gif-sur-Yvette, October 2016; no project specifics yet.</a:t>
            </a:r>
            <a:endParaRPr sz="1600">
              <a:solidFill>
                <a:schemeClr val="dk1"/>
              </a:solidFill>
            </a:endParaRPr>
          </a:p>
          <a:p>
            <a:pPr marL="342900" lvl="0" indent="-342900" rtl="0">
              <a:spcBef>
                <a:spcPts val="0"/>
              </a:spcBef>
              <a:spcAft>
                <a:spcPts val="0"/>
              </a:spcAft>
              <a:buClr>
                <a:schemeClr val="dk1"/>
              </a:buClr>
              <a:buSzPts val="1800"/>
              <a:buFont typeface="Verdana"/>
              <a:buNone/>
            </a:pPr>
            <a:r>
              <a:rPr lang="en-US" sz="1600">
                <a:solidFill>
                  <a:schemeClr val="dk1"/>
                </a:solidFill>
              </a:rPr>
              <a:t>-&gt; Follow-on to ALMIP2?</a:t>
            </a:r>
            <a:endParaRPr sz="1600">
              <a:solidFill>
                <a:schemeClr val="dk1"/>
              </a:solidFill>
            </a:endParaRPr>
          </a:p>
          <a:p>
            <a:pPr marL="0" lvl="0" indent="0" rtl="0">
              <a:spcBef>
                <a:spcPts val="0"/>
              </a:spcBef>
              <a:spcAft>
                <a:spcPts val="0"/>
              </a:spcAft>
              <a:buClr>
                <a:schemeClr val="dk1"/>
              </a:buClr>
              <a:buSzPts val="1800"/>
              <a:buFont typeface="Verdana"/>
              <a:buNone/>
            </a:pPr>
            <a:endParaRPr sz="1600">
              <a:solidFill>
                <a:schemeClr val="dk1"/>
              </a:solidFill>
            </a:endParaRPr>
          </a:p>
          <a:p>
            <a:pPr marL="342900" lvl="0" indent="-342900" rtl="0">
              <a:lnSpc>
                <a:spcPct val="100000"/>
              </a:lnSpc>
              <a:spcBef>
                <a:spcPts val="0"/>
              </a:spcBef>
              <a:spcAft>
                <a:spcPts val="0"/>
              </a:spcAft>
              <a:buClr>
                <a:srgbClr val="0000FF"/>
              </a:buClr>
              <a:buSzPts val="1800"/>
              <a:buFont typeface="Verdana"/>
              <a:buNone/>
            </a:pPr>
            <a:r>
              <a:rPr lang="en-US" sz="1600">
                <a:solidFill>
                  <a:srgbClr val="0000FF"/>
                </a:solidFill>
              </a:rPr>
              <a:t>Monsoons (interactions with CLIVAR):  </a:t>
            </a:r>
            <a:r>
              <a:rPr lang="en-US" sz="1600">
                <a:solidFill>
                  <a:schemeClr val="dk1"/>
                </a:solidFill>
              </a:rPr>
              <a:t>joint initiative of GEWEX &amp; CLIVAR</a:t>
            </a:r>
            <a:endParaRPr sz="1600">
              <a:solidFill>
                <a:schemeClr val="dk1"/>
              </a:solidFill>
            </a:endParaRPr>
          </a:p>
          <a:p>
            <a:pPr marL="342900" lvl="0" indent="-342900" rtl="0">
              <a:lnSpc>
                <a:spcPct val="100000"/>
              </a:lnSpc>
              <a:spcBef>
                <a:spcPts val="0"/>
              </a:spcBef>
              <a:spcAft>
                <a:spcPts val="0"/>
              </a:spcAft>
              <a:buClr>
                <a:schemeClr val="dk1"/>
              </a:buClr>
              <a:buSzPts val="1800"/>
              <a:buFont typeface="Verdana"/>
              <a:buNone/>
            </a:pPr>
            <a:r>
              <a:rPr lang="en-US" sz="1600">
                <a:solidFill>
                  <a:schemeClr val="dk1"/>
                </a:solidFill>
              </a:rPr>
              <a:t>-&gt; Importance of land-atmosphere interactions within monsoons.</a:t>
            </a:r>
            <a:endParaRPr sz="1600">
              <a:solidFill>
                <a:schemeClr val="dk1"/>
              </a:solidFill>
            </a:endParaRPr>
          </a:p>
          <a:p>
            <a:pPr marL="342900" lvl="0" indent="-342900" algn="just" rtl="0">
              <a:lnSpc>
                <a:spcPct val="100000"/>
              </a:lnSpc>
              <a:spcBef>
                <a:spcPts val="800"/>
              </a:spcBef>
              <a:spcAft>
                <a:spcPts val="0"/>
              </a:spcAft>
              <a:buClr>
                <a:srgbClr val="0000FF"/>
              </a:buClr>
              <a:buSzPts val="1800"/>
              <a:buFont typeface="Verdana"/>
              <a:buNone/>
            </a:pPr>
            <a:r>
              <a:rPr lang="en-US" sz="1600">
                <a:solidFill>
                  <a:srgbClr val="0000FF"/>
                </a:solidFill>
              </a:rPr>
              <a:t>Seasonal to Sub-seasonal (S2S):  </a:t>
            </a:r>
            <a:r>
              <a:rPr lang="en-US" sz="1600">
                <a:solidFill>
                  <a:schemeClr val="dk1"/>
                </a:solidFill>
              </a:rPr>
              <a:t>joint initiative of WWRP and WCRP</a:t>
            </a:r>
            <a:endParaRPr sz="1600">
              <a:solidFill>
                <a:schemeClr val="dk1"/>
              </a:solidFill>
            </a:endParaRPr>
          </a:p>
          <a:p>
            <a:pPr marL="342900" lvl="0" indent="-342900" algn="just" rtl="0">
              <a:lnSpc>
                <a:spcPct val="100000"/>
              </a:lnSpc>
              <a:spcBef>
                <a:spcPts val="0"/>
              </a:spcBef>
              <a:spcAft>
                <a:spcPts val="0"/>
              </a:spcAft>
              <a:buClr>
                <a:schemeClr val="dk1"/>
              </a:buClr>
              <a:buSzPts val="1800"/>
              <a:buFont typeface="Verdana"/>
              <a:buNone/>
            </a:pPr>
            <a:r>
              <a:rPr lang="en-US" sz="1600">
                <a:solidFill>
                  <a:schemeClr val="dk1"/>
                </a:solidFill>
              </a:rPr>
              <a:t>-&gt; Potential contribution of land to predictability on the S2S timescales.</a:t>
            </a:r>
            <a:endParaRPr sz="1600">
              <a:solidFill>
                <a:schemeClr val="dk1"/>
              </a:solidFill>
            </a:endParaRPr>
          </a:p>
          <a:p>
            <a:pPr marL="342900" marR="0" lvl="0" indent="-342900" algn="l" rtl="0">
              <a:lnSpc>
                <a:spcPct val="100000"/>
              </a:lnSpc>
              <a:spcBef>
                <a:spcPts val="400"/>
              </a:spcBef>
              <a:spcAft>
                <a:spcPts val="0"/>
              </a:spcAft>
              <a:buClr>
                <a:srgbClr val="0000FF"/>
              </a:buClr>
              <a:buSzPts val="1800"/>
              <a:buFont typeface="Verdana"/>
              <a:buNone/>
            </a:pPr>
            <a:r>
              <a:rPr lang="en-US" sz="1600" u="none">
                <a:solidFill>
                  <a:srgbClr val="0000FF"/>
                </a:solidFill>
              </a:rPr>
              <a:t>ILEAPS:  </a:t>
            </a:r>
            <a:r>
              <a:rPr lang="en-US" sz="1600" u="none">
                <a:solidFill>
                  <a:srgbClr val="000000"/>
                </a:solidFill>
              </a:rPr>
              <a:t>biogeochemical cycles, </a:t>
            </a:r>
            <a:r>
              <a:rPr lang="en-US" sz="1600" i="0" u="none">
                <a:solidFill>
                  <a:srgbClr val="000000"/>
                </a:solidFill>
              </a:rPr>
              <a:t>land-atmosphere chemistry.</a:t>
            </a:r>
            <a:endParaRPr sz="1600"/>
          </a:p>
          <a:p>
            <a:pPr marL="342900" marR="0" lvl="0" indent="-342900" algn="l" rtl="0">
              <a:lnSpc>
                <a:spcPct val="100000"/>
              </a:lnSpc>
              <a:spcBef>
                <a:spcPts val="0"/>
              </a:spcBef>
              <a:spcAft>
                <a:spcPts val="0"/>
              </a:spcAft>
              <a:buClr>
                <a:srgbClr val="0000FF"/>
              </a:buClr>
              <a:buSzPts val="1800"/>
              <a:buFont typeface="Verdana"/>
              <a:buNone/>
            </a:pPr>
            <a:r>
              <a:rPr lang="en-US" sz="1600" i="0" u="none">
                <a:solidFill>
                  <a:srgbClr val="0000FF"/>
                </a:solidFill>
              </a:rPr>
              <a:t>Cold Seasons Process</a:t>
            </a:r>
            <a:r>
              <a:rPr lang="en-US" sz="1600" i="0" u="none">
                <a:solidFill>
                  <a:srgbClr val="000000"/>
                </a:solidFill>
              </a:rPr>
              <a:t>:  </a:t>
            </a:r>
            <a:r>
              <a:rPr lang="en-US" sz="1600" i="0" u="none">
                <a:solidFill>
                  <a:schemeClr val="dk1"/>
                </a:solidFill>
              </a:rPr>
              <a:t>GHP, ILEAPS, CliC, ILEAPS focus on snow, frozen soils/permafrost, tundra, e.g. Saskatchewan &amp; Mackenzie river basins.</a:t>
            </a:r>
            <a:endParaRPr sz="1600"/>
          </a:p>
          <a:p>
            <a:pPr marL="342900" marR="0" lvl="0" indent="-342900" algn="l" rtl="0">
              <a:lnSpc>
                <a:spcPct val="100000"/>
              </a:lnSpc>
              <a:spcBef>
                <a:spcPts val="0"/>
              </a:spcBef>
              <a:spcAft>
                <a:spcPts val="0"/>
              </a:spcAft>
              <a:buClr>
                <a:srgbClr val="0000FF"/>
              </a:buClr>
              <a:buSzPts val="1800"/>
              <a:buFont typeface="Verdana"/>
              <a:buNone/>
            </a:pPr>
            <a:r>
              <a:rPr lang="en-US" sz="1600" i="0" u="none">
                <a:solidFill>
                  <a:srgbClr val="0000FF"/>
                </a:solidFill>
              </a:rPr>
              <a:t>WMAC:  </a:t>
            </a:r>
            <a:r>
              <a:rPr lang="en-US" sz="1600" i="0" u="none">
                <a:solidFill>
                  <a:schemeClr val="dk1"/>
                </a:solidFill>
              </a:rPr>
              <a:t>Promoting model development and coordination across WCRP.</a:t>
            </a:r>
            <a:endParaRPr sz="1600"/>
          </a:p>
          <a:p>
            <a:pPr marL="342900" marR="0" lvl="0" indent="-342900" algn="l" rtl="0">
              <a:lnSpc>
                <a:spcPct val="100000"/>
              </a:lnSpc>
              <a:spcBef>
                <a:spcPts val="0"/>
              </a:spcBef>
              <a:spcAft>
                <a:spcPts val="0"/>
              </a:spcAft>
              <a:buClr>
                <a:srgbClr val="0000FF"/>
              </a:buClr>
              <a:buSzPts val="1800"/>
              <a:buFont typeface="Verdana"/>
              <a:buNone/>
            </a:pPr>
            <a:r>
              <a:rPr lang="en-US" sz="1600" i="0" u="none">
                <a:solidFill>
                  <a:srgbClr val="0000FF"/>
                </a:solidFill>
              </a:rPr>
              <a:t>WGNE:  </a:t>
            </a:r>
            <a:r>
              <a:rPr lang="en-US" sz="1600" i="0" u="none">
                <a:solidFill>
                  <a:schemeClr val="dk1"/>
                </a:solidFill>
              </a:rPr>
              <a:t>Data assimilation &amp; process-level improvement to model physical parameterizations (e.g. PALS/PLUMBER, LoCo</a:t>
            </a:r>
            <a:r>
              <a:rPr lang="en-US" sz="1600">
                <a:solidFill>
                  <a:schemeClr val="dk1"/>
                </a:solidFill>
              </a:rPr>
              <a:t>/</a:t>
            </a:r>
            <a:r>
              <a:rPr lang="en-US" sz="1600" i="0" u="none">
                <a:solidFill>
                  <a:schemeClr val="dk1"/>
                </a:solidFill>
              </a:rPr>
              <a:t>DICE, interested in a new </a:t>
            </a:r>
            <a:r>
              <a:rPr lang="en-US" sz="1600" b="1" i="1"/>
              <a:t>PILDAS</a:t>
            </a:r>
            <a:r>
              <a:rPr lang="en-US" sz="1600" i="0" u="none">
                <a:solidFill>
                  <a:schemeClr val="dk1"/>
                </a:solidFill>
              </a:rPr>
              <a:t>).</a:t>
            </a:r>
            <a:endParaRPr sz="1600"/>
          </a:p>
          <a:p>
            <a:pPr marL="342900" marR="0" lvl="0" indent="-342900" algn="l" rtl="0">
              <a:lnSpc>
                <a:spcPct val="100000"/>
              </a:lnSpc>
              <a:spcBef>
                <a:spcPts val="0"/>
              </a:spcBef>
              <a:spcAft>
                <a:spcPts val="0"/>
              </a:spcAft>
              <a:buClr>
                <a:srgbClr val="0000FF"/>
              </a:buClr>
              <a:buSzPts val="1800"/>
              <a:buFont typeface="Verdana"/>
              <a:buNone/>
            </a:pPr>
            <a:r>
              <a:rPr lang="en-US" sz="1600" i="0" u="none">
                <a:solidFill>
                  <a:srgbClr val="0000FF"/>
                </a:solidFill>
              </a:rPr>
              <a:t>WMO:</a:t>
            </a:r>
            <a:r>
              <a:rPr lang="en-US" sz="1600" i="0" u="none">
                <a:solidFill>
                  <a:schemeClr val="dk1"/>
                </a:solidFill>
              </a:rPr>
              <a:t>  Other working groups, e.g. within WWRP., e.g. </a:t>
            </a:r>
            <a:r>
              <a:rPr lang="en-US" sz="1600">
                <a:solidFill>
                  <a:schemeClr val="dk1"/>
                </a:solidFill>
              </a:rPr>
              <a:t>Year of Polar Prediction (YOPP) project.</a:t>
            </a:r>
            <a:endParaRPr sz="1600"/>
          </a:p>
        </p:txBody>
      </p:sp>
      <p:sp>
        <p:nvSpPr>
          <p:cNvPr id="743" name="Shape 743"/>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65</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65</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747"/>
        <p:cNvGrpSpPr/>
        <p:nvPr/>
      </p:nvGrpSpPr>
      <p:grpSpPr>
        <a:xfrm>
          <a:off x="0" y="0"/>
          <a:ext cx="0" cy="0"/>
          <a:chOff x="0" y="0"/>
          <a:chExt cx="0" cy="0"/>
        </a:xfrm>
      </p:grpSpPr>
      <p:sp>
        <p:nvSpPr>
          <p:cNvPr id="748" name="Shape 748"/>
          <p:cNvSpPr txBox="1"/>
          <p:nvPr/>
        </p:nvSpPr>
        <p:spPr>
          <a:xfrm>
            <a:off x="228600" y="693737"/>
            <a:ext cx="8686800" cy="53657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FF"/>
              </a:buClr>
              <a:buSzPts val="2000"/>
              <a:buFont typeface="Verdana"/>
              <a:buNone/>
            </a:pPr>
            <a:r>
              <a:rPr lang="en-US" sz="2000" b="0" i="1" u="none">
                <a:solidFill>
                  <a:srgbClr val="0000FF"/>
                </a:solidFill>
                <a:latin typeface="Verdana"/>
                <a:ea typeface="Verdana"/>
                <a:cs typeface="Verdana"/>
                <a:sym typeface="Verdana"/>
              </a:rPr>
              <a:t>WCRP engages the international climate research community in a number of Grand Science Challenges through community organized workshops, conferences strategic planning on:</a:t>
            </a:r>
            <a:endParaRPr/>
          </a:p>
          <a:p>
            <a:pPr marL="0" marR="0" lvl="0" indent="0" algn="l" rtl="0">
              <a:lnSpc>
                <a:spcPct val="100000"/>
              </a:lnSpc>
              <a:spcBef>
                <a:spcPts val="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Melting Ice and Global Consequences</a:t>
            </a:r>
            <a:endParaRPr/>
          </a:p>
          <a:p>
            <a:pPr marL="0" marR="0" lvl="0" indent="0" algn="l" rtl="0">
              <a:lnSpc>
                <a:spcPct val="100000"/>
              </a:lnSpc>
              <a:spcBef>
                <a:spcPts val="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Clouds, Circulation and Climate Sensitivity</a:t>
            </a:r>
            <a:endParaRPr/>
          </a:p>
          <a:p>
            <a:pPr marL="0" marR="0" lvl="0" indent="0" algn="l" rtl="0">
              <a:lnSpc>
                <a:spcPct val="100000"/>
              </a:lnSpc>
              <a:spcBef>
                <a:spcPts val="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Carbon Feedbacks in the Climate System</a:t>
            </a:r>
            <a:endParaRPr/>
          </a:p>
          <a:p>
            <a:pPr marL="0" marR="0" lvl="0" indent="0" algn="l" rtl="0">
              <a:lnSpc>
                <a:spcPct val="100000"/>
              </a:lnSpc>
              <a:spcBef>
                <a:spcPts val="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Understanding and Predicting Weather and Climate Extremes</a:t>
            </a:r>
            <a:endParaRPr/>
          </a:p>
          <a:p>
            <a:pPr marL="0" marR="0" lvl="0" indent="0" algn="l" rtl="0">
              <a:lnSpc>
                <a:spcPct val="100000"/>
              </a:lnSpc>
              <a:spcBef>
                <a:spcPts val="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Water for the Food Baskets of the World</a:t>
            </a:r>
            <a:endParaRPr/>
          </a:p>
          <a:p>
            <a:pPr marL="0" marR="0" lvl="0" indent="0" algn="l" rtl="0">
              <a:lnSpc>
                <a:spcPct val="100000"/>
              </a:lnSpc>
              <a:spcBef>
                <a:spcPts val="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Regional Sea-Level Change and Coastal Impacts</a:t>
            </a:r>
            <a:endParaRPr/>
          </a:p>
          <a:p>
            <a:pPr marL="0" marR="0" lvl="0" indent="0" algn="l" rtl="0">
              <a:lnSpc>
                <a:spcPct val="100000"/>
              </a:lnSpc>
              <a:spcBef>
                <a:spcPts val="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Near-term Climate Prediction</a:t>
            </a:r>
            <a:endParaRPr/>
          </a:p>
          <a:p>
            <a:pPr marL="0" marR="0" lvl="0" indent="0" algn="ctr" rtl="0">
              <a:lnSpc>
                <a:spcPct val="100000"/>
              </a:lnSpc>
              <a:spcBef>
                <a:spcPts val="0"/>
              </a:spcBef>
              <a:spcAft>
                <a:spcPts val="0"/>
              </a:spcAft>
              <a:buClr>
                <a:srgbClr val="0000FF"/>
              </a:buClr>
              <a:buSzPts val="1600"/>
              <a:buFont typeface="Verdana"/>
              <a:buNone/>
            </a:pPr>
            <a:r>
              <a:rPr lang="en-US" sz="1600" b="1" i="1" u="none">
                <a:solidFill>
                  <a:srgbClr val="0000FF"/>
                </a:solidFill>
                <a:latin typeface="Verdana"/>
                <a:ea typeface="Verdana"/>
                <a:cs typeface="Verdana"/>
                <a:sym typeface="Verdana"/>
              </a:rPr>
              <a:t>www.wcrp-climate.org/grand-challenges/grand-challenges-overview</a:t>
            </a:r>
            <a:endParaRPr sz="2000" b="0" i="1" u="none">
              <a:solidFill>
                <a:srgbClr val="0000FF"/>
              </a:solidFill>
              <a:latin typeface="Verdana"/>
              <a:ea typeface="Verdana"/>
              <a:cs typeface="Verdana"/>
              <a:sym typeface="Verdana"/>
            </a:endParaRPr>
          </a:p>
          <a:p>
            <a:pPr marL="0" marR="0" lvl="0" indent="0" algn="l" rtl="0">
              <a:lnSpc>
                <a:spcPct val="100000"/>
              </a:lnSpc>
              <a:spcBef>
                <a:spcPts val="800"/>
              </a:spcBef>
              <a:spcAft>
                <a:spcPts val="0"/>
              </a:spcAft>
              <a:buClr>
                <a:srgbClr val="008000"/>
              </a:buClr>
              <a:buSzPts val="2000"/>
              <a:buFont typeface="Verdana"/>
              <a:buNone/>
            </a:pPr>
            <a:r>
              <a:rPr lang="en-US" sz="2000" b="0" i="1" u="none">
                <a:solidFill>
                  <a:srgbClr val="008000"/>
                </a:solidFill>
                <a:latin typeface="Verdana"/>
                <a:ea typeface="Verdana"/>
                <a:cs typeface="Verdana"/>
                <a:sym typeface="Verdana"/>
              </a:rPr>
              <a:t>GEWEX Science Questions related to following research areas:</a:t>
            </a:r>
            <a:endParaRPr/>
          </a:p>
          <a:p>
            <a:pPr marL="0" marR="0" lvl="0" indent="0" algn="l" rtl="0">
              <a:lnSpc>
                <a:spcPct val="100000"/>
              </a:lnSpc>
              <a:spcBef>
                <a:spcPts val="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Observations and Predictions of Precipitation</a:t>
            </a:r>
            <a:endParaRPr/>
          </a:p>
          <a:p>
            <a:pPr marL="0" marR="0" lvl="0" indent="0" algn="l" rtl="0">
              <a:lnSpc>
                <a:spcPct val="100000"/>
              </a:lnSpc>
              <a:spcBef>
                <a:spcPts val="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Global Water Resource Systems</a:t>
            </a:r>
            <a:endParaRPr/>
          </a:p>
          <a:p>
            <a:pPr marL="0" marR="0" lvl="0" indent="0" algn="l" rtl="0">
              <a:lnSpc>
                <a:spcPct val="100000"/>
              </a:lnSpc>
              <a:spcBef>
                <a:spcPts val="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Changes in Extremes</a:t>
            </a:r>
            <a:endParaRPr/>
          </a:p>
          <a:p>
            <a:pPr marL="0" marR="0" lvl="0" indent="0" algn="l" rtl="0">
              <a:lnSpc>
                <a:spcPct val="100000"/>
              </a:lnSpc>
              <a:spcBef>
                <a:spcPts val="0"/>
              </a:spcBef>
              <a:spcAft>
                <a:spcPts val="0"/>
              </a:spcAft>
              <a:buClr>
                <a:srgbClr val="000000"/>
              </a:buClr>
              <a:buSzPts val="2000"/>
              <a:buFont typeface="Arial"/>
              <a:buChar char="•"/>
            </a:pPr>
            <a:r>
              <a:rPr lang="en-US" sz="2000" b="0" i="0" u="none">
                <a:solidFill>
                  <a:srgbClr val="000000"/>
                </a:solidFill>
                <a:latin typeface="Verdana"/>
                <a:ea typeface="Verdana"/>
                <a:cs typeface="Verdana"/>
                <a:sym typeface="Verdana"/>
              </a:rPr>
              <a:t>Water and Energy Cycles and Processes</a:t>
            </a:r>
            <a:endParaRPr/>
          </a:p>
          <a:p>
            <a:pPr marL="0" marR="0" lvl="0" indent="0" algn="ctr" rtl="0">
              <a:lnSpc>
                <a:spcPct val="100000"/>
              </a:lnSpc>
              <a:spcBef>
                <a:spcPts val="0"/>
              </a:spcBef>
              <a:spcAft>
                <a:spcPts val="0"/>
              </a:spcAft>
              <a:buClr>
                <a:srgbClr val="008000"/>
              </a:buClr>
              <a:buSzPts val="1600"/>
              <a:buFont typeface="Verdana"/>
              <a:buNone/>
            </a:pPr>
            <a:r>
              <a:rPr lang="en-US" sz="1600" b="1" i="1" u="none">
                <a:solidFill>
                  <a:srgbClr val="008000"/>
                </a:solidFill>
                <a:latin typeface="Verdana"/>
                <a:ea typeface="Verdana"/>
                <a:cs typeface="Verdana"/>
                <a:sym typeface="Verdana"/>
              </a:rPr>
              <a:t>www.gewex.org/about/science/gewex-science-questions</a:t>
            </a:r>
            <a:endParaRPr/>
          </a:p>
        </p:txBody>
      </p:sp>
      <p:sp>
        <p:nvSpPr>
          <p:cNvPr id="749" name="Shape 749"/>
          <p:cNvSpPr txBox="1"/>
          <p:nvPr/>
        </p:nvSpPr>
        <p:spPr>
          <a:xfrm>
            <a:off x="228600" y="46037"/>
            <a:ext cx="8686800" cy="706437"/>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000"/>
              <a:buFont typeface="Verdana"/>
              <a:buNone/>
            </a:pPr>
            <a:r>
              <a:rPr lang="en-US" sz="2000" b="1" i="1" u="none">
                <a:solidFill>
                  <a:srgbClr val="000000"/>
                </a:solidFill>
                <a:latin typeface="Verdana"/>
                <a:ea typeface="Verdana"/>
                <a:cs typeface="Verdana"/>
                <a:sym typeface="Verdana"/>
              </a:rPr>
              <a:t>WCRP Grand Challenges (GC) and</a:t>
            </a:r>
            <a:endParaRPr/>
          </a:p>
          <a:p>
            <a:pPr marL="0" marR="0" lvl="0" indent="0" algn="ctr" rtl="0">
              <a:lnSpc>
                <a:spcPct val="100000"/>
              </a:lnSpc>
              <a:spcBef>
                <a:spcPts val="0"/>
              </a:spcBef>
              <a:spcAft>
                <a:spcPts val="0"/>
              </a:spcAft>
              <a:buClr>
                <a:srgbClr val="000000"/>
              </a:buClr>
              <a:buSzPts val="2000"/>
              <a:buFont typeface="Verdana"/>
              <a:buNone/>
            </a:pPr>
            <a:r>
              <a:rPr lang="en-US" sz="2000" b="1" i="1" u="none">
                <a:solidFill>
                  <a:srgbClr val="000000"/>
                </a:solidFill>
                <a:latin typeface="Verdana"/>
                <a:ea typeface="Verdana"/>
                <a:cs typeface="Verdana"/>
                <a:sym typeface="Verdana"/>
              </a:rPr>
              <a:t>GEWEX Grand Science Questions (GSQ)</a:t>
            </a:r>
            <a:endParaRPr/>
          </a:p>
        </p:txBody>
      </p:sp>
      <p:sp>
        <p:nvSpPr>
          <p:cNvPr id="750" name="Shape 750"/>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66</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66</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755"/>
        <p:cNvGrpSpPr/>
        <p:nvPr/>
      </p:nvGrpSpPr>
      <p:grpSpPr>
        <a:xfrm>
          <a:off x="0" y="0"/>
          <a:ext cx="0" cy="0"/>
          <a:chOff x="0" y="0"/>
          <a:chExt cx="0" cy="0"/>
        </a:xfrm>
      </p:grpSpPr>
      <p:pic>
        <p:nvPicPr>
          <p:cNvPr id="756" name="Shape 756"/>
          <p:cNvPicPr preferRelativeResize="0"/>
          <p:nvPr/>
        </p:nvPicPr>
        <p:blipFill rotWithShape="1">
          <a:blip r:embed="rId3">
            <a:alphaModFix/>
          </a:blip>
          <a:srcRect/>
          <a:stretch/>
        </p:blipFill>
        <p:spPr>
          <a:xfrm>
            <a:off x="0" y="749300"/>
            <a:ext cx="9144000" cy="5322886"/>
          </a:xfrm>
          <a:prstGeom prst="rect">
            <a:avLst/>
          </a:prstGeom>
          <a:noFill/>
          <a:ln>
            <a:noFill/>
          </a:ln>
        </p:spPr>
      </p:pic>
      <p:sp>
        <p:nvSpPr>
          <p:cNvPr id="757" name="Shape 757"/>
          <p:cNvSpPr txBox="1"/>
          <p:nvPr/>
        </p:nvSpPr>
        <p:spPr>
          <a:xfrm>
            <a:off x="228600" y="46037"/>
            <a:ext cx="8686800" cy="706437"/>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000"/>
              <a:buFont typeface="Verdana"/>
              <a:buNone/>
            </a:pPr>
            <a:r>
              <a:rPr lang="en-US" sz="2000" b="1" i="1" u="none">
                <a:solidFill>
                  <a:srgbClr val="000000"/>
                </a:solidFill>
                <a:latin typeface="Verdana"/>
                <a:ea typeface="Verdana"/>
                <a:cs typeface="Verdana"/>
                <a:sym typeface="Verdana"/>
              </a:rPr>
              <a:t>Alignment with WCRP Grand Challenges (GC) and</a:t>
            </a:r>
            <a:endParaRPr/>
          </a:p>
          <a:p>
            <a:pPr marL="0" marR="0" lvl="0" indent="0" algn="ctr" rtl="0">
              <a:lnSpc>
                <a:spcPct val="100000"/>
              </a:lnSpc>
              <a:spcBef>
                <a:spcPts val="0"/>
              </a:spcBef>
              <a:spcAft>
                <a:spcPts val="0"/>
              </a:spcAft>
              <a:buClr>
                <a:srgbClr val="000000"/>
              </a:buClr>
              <a:buSzPts val="2000"/>
              <a:buFont typeface="Verdana"/>
              <a:buNone/>
            </a:pPr>
            <a:r>
              <a:rPr lang="en-US" sz="2000" b="1" i="1" u="none">
                <a:solidFill>
                  <a:srgbClr val="000000"/>
                </a:solidFill>
                <a:latin typeface="Verdana"/>
                <a:ea typeface="Verdana"/>
                <a:cs typeface="Verdana"/>
                <a:sym typeface="Verdana"/>
              </a:rPr>
              <a:t>GEWEX Science Questions (SQ)</a:t>
            </a:r>
            <a:endParaRPr/>
          </a:p>
        </p:txBody>
      </p:sp>
      <p:sp>
        <p:nvSpPr>
          <p:cNvPr id="758" name="Shape 758"/>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67</a:t>
            </a:fld>
            <a:endParaRPr/>
          </a:p>
        </p:txBody>
      </p:sp>
      <p:cxnSp>
        <p:nvCxnSpPr>
          <p:cNvPr id="759" name="Shape 759"/>
          <p:cNvCxnSpPr/>
          <p:nvPr/>
        </p:nvCxnSpPr>
        <p:spPr>
          <a:xfrm rot="10800000" flipH="1">
            <a:off x="0" y="3292243"/>
            <a:ext cx="705900" cy="4200"/>
          </a:xfrm>
          <a:prstGeom prst="straightConnector1">
            <a:avLst/>
          </a:prstGeom>
          <a:noFill/>
          <a:ln w="9525" cap="flat" cmpd="sng">
            <a:solidFill>
              <a:srgbClr val="FF0000"/>
            </a:solidFill>
            <a:prstDash val="solid"/>
            <a:round/>
            <a:headEnd type="none" w="lg" len="lg"/>
            <a:tailEnd type="none" w="lg" len="lg"/>
          </a:ln>
        </p:spPr>
      </p:cxnSp>
      <p:cxnSp>
        <p:nvCxnSpPr>
          <p:cNvPr id="760" name="Shape 760"/>
          <p:cNvCxnSpPr/>
          <p:nvPr/>
        </p:nvCxnSpPr>
        <p:spPr>
          <a:xfrm rot="10800000" flipH="1">
            <a:off x="0" y="2973993"/>
            <a:ext cx="705900" cy="4200"/>
          </a:xfrm>
          <a:prstGeom prst="straightConnector1">
            <a:avLst/>
          </a:prstGeom>
          <a:noFill/>
          <a:ln w="9525" cap="flat" cmpd="sng">
            <a:solidFill>
              <a:srgbClr val="FF0000"/>
            </a:solidFill>
            <a:prstDash val="solid"/>
            <a:round/>
            <a:headEnd type="none" w="lg" len="lg"/>
            <a:tailEnd type="none" w="lg" len="lg"/>
          </a:ln>
        </p:spPr>
      </p:cxnSp>
      <p:cxnSp>
        <p:nvCxnSpPr>
          <p:cNvPr id="761" name="Shape 761"/>
          <p:cNvCxnSpPr/>
          <p:nvPr/>
        </p:nvCxnSpPr>
        <p:spPr>
          <a:xfrm>
            <a:off x="0" y="4295993"/>
            <a:ext cx="1031100" cy="15900"/>
          </a:xfrm>
          <a:prstGeom prst="straightConnector1">
            <a:avLst/>
          </a:prstGeom>
          <a:noFill/>
          <a:ln w="9525" cap="flat" cmpd="sng">
            <a:solidFill>
              <a:srgbClr val="FF0000"/>
            </a:solidFill>
            <a:prstDash val="solid"/>
            <a:round/>
            <a:headEnd type="none" w="lg" len="lg"/>
            <a:tailEnd type="none" w="lg" len="lg"/>
          </a:ln>
        </p:spPr>
      </p:cxnSp>
      <p:sp>
        <p:nvSpPr>
          <p:cNvPr id="762" name="Shape 762"/>
          <p:cNvSpPr txBox="1"/>
          <p:nvPr/>
        </p:nvSpPr>
        <p:spPr>
          <a:xfrm>
            <a:off x="4088425" y="5722664"/>
            <a:ext cx="483600" cy="3132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US" sz="1600" dirty="0">
                <a:solidFill>
                  <a:schemeClr val="dk1"/>
                </a:solidFill>
              </a:rPr>
              <a:t>✔</a:t>
            </a:r>
            <a:endParaRPr b="1" dirty="0"/>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67</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767"/>
        <p:cNvGrpSpPr/>
        <p:nvPr/>
      </p:nvGrpSpPr>
      <p:grpSpPr>
        <a:xfrm>
          <a:off x="0" y="0"/>
          <a:ext cx="0" cy="0"/>
          <a:chOff x="0" y="0"/>
          <a:chExt cx="0" cy="0"/>
        </a:xfrm>
      </p:grpSpPr>
      <p:sp>
        <p:nvSpPr>
          <p:cNvPr id="768" name="Shape 768"/>
          <p:cNvSpPr txBox="1"/>
          <p:nvPr/>
        </p:nvSpPr>
        <p:spPr>
          <a:xfrm>
            <a:off x="228600" y="-25400"/>
            <a:ext cx="8686800" cy="771525"/>
          </a:xfrm>
          <a:prstGeom prst="rect">
            <a:avLst/>
          </a:prstGeom>
          <a:noFill/>
          <a:ln>
            <a:noFill/>
          </a:ln>
        </p:spPr>
        <p:txBody>
          <a:bodyPr spcFirstLastPara="1" wrap="square" lIns="90000" tIns="46800" rIns="90000" bIns="468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400" b="1" i="1" u="none" dirty="0">
                <a:solidFill>
                  <a:srgbClr val="000000"/>
                </a:solidFill>
                <a:latin typeface="Verdana"/>
                <a:ea typeface="Verdana"/>
                <a:cs typeface="Verdana"/>
                <a:sym typeface="Verdana"/>
              </a:rPr>
              <a:t>K</a:t>
            </a:r>
            <a:r>
              <a:rPr lang="en-US" sz="2400" b="1" i="1" u="none" dirty="0">
                <a:solidFill>
                  <a:schemeClr val="dk1"/>
                </a:solidFill>
                <a:latin typeface="Verdana"/>
                <a:ea typeface="Verdana"/>
                <a:cs typeface="Verdana"/>
                <a:sym typeface="Verdana"/>
              </a:rPr>
              <a:t>ey science questions in the next 5-10 years</a:t>
            </a:r>
            <a:endParaRPr sz="2400" b="1" i="1" dirty="0">
              <a:solidFill>
                <a:schemeClr val="dk1"/>
              </a:solidFill>
              <a:latin typeface="Verdana"/>
              <a:ea typeface="Verdana"/>
              <a:cs typeface="Verdana"/>
              <a:sym typeface="Verdana"/>
            </a:endParaRPr>
          </a:p>
          <a:p>
            <a:pPr marL="0" marR="0" lvl="0" indent="0" algn="ctr" rtl="0">
              <a:lnSpc>
                <a:spcPct val="100000"/>
              </a:lnSpc>
              <a:spcBef>
                <a:spcPts val="0"/>
              </a:spcBef>
              <a:spcAft>
                <a:spcPts val="0"/>
              </a:spcAft>
              <a:buClr>
                <a:srgbClr val="000000"/>
              </a:buClr>
              <a:buSzPts val="2400"/>
              <a:buFont typeface="Verdana"/>
              <a:buNone/>
            </a:pPr>
            <a:r>
              <a:rPr lang="en-US" sz="2000" b="1" i="1" u="none" dirty="0">
                <a:solidFill>
                  <a:schemeClr val="dk1"/>
                </a:solidFill>
                <a:latin typeface="Verdana"/>
                <a:ea typeface="Verdana"/>
                <a:cs typeface="Verdana"/>
                <a:sym typeface="Verdana"/>
              </a:rPr>
              <a:t>(from GLASS </a:t>
            </a:r>
            <a:r>
              <a:rPr lang="en-US" sz="2000" b="1" i="1" u="none" dirty="0" smtClean="0">
                <a:solidFill>
                  <a:schemeClr val="dk1"/>
                </a:solidFill>
                <a:latin typeface="Verdana"/>
                <a:ea typeface="Verdana"/>
                <a:cs typeface="Verdana"/>
                <a:sym typeface="Verdana"/>
              </a:rPr>
              <a:t>for SSG</a:t>
            </a:r>
            <a:r>
              <a:rPr lang="en-US" sz="2000" b="1" i="1" u="none" dirty="0">
                <a:solidFill>
                  <a:schemeClr val="dk1"/>
                </a:solidFill>
                <a:latin typeface="Verdana"/>
                <a:ea typeface="Verdana"/>
                <a:cs typeface="Verdana"/>
                <a:sym typeface="Verdana"/>
              </a:rPr>
              <a:t>-29 Report; still relevant for SSG-30)</a:t>
            </a:r>
            <a:endParaRPr dirty="0"/>
          </a:p>
        </p:txBody>
      </p:sp>
      <p:sp>
        <p:nvSpPr>
          <p:cNvPr id="769" name="Shape 769"/>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68</a:t>
            </a:fld>
            <a:endParaRPr/>
          </a:p>
        </p:txBody>
      </p:sp>
      <p:sp>
        <p:nvSpPr>
          <p:cNvPr id="770" name="Shape 770"/>
          <p:cNvSpPr txBox="1"/>
          <p:nvPr/>
        </p:nvSpPr>
        <p:spPr>
          <a:xfrm>
            <a:off x="228600" y="1008051"/>
            <a:ext cx="8686800" cy="4748100"/>
          </a:xfrm>
          <a:prstGeom prst="rect">
            <a:avLst/>
          </a:prstGeom>
          <a:noFill/>
          <a:ln>
            <a:noFill/>
          </a:ln>
        </p:spPr>
        <p:txBody>
          <a:bodyPr spcFirstLastPara="1" wrap="square" lIns="91425" tIns="45700" rIns="91425" bIns="45700" anchor="t" anchorCtr="0">
            <a:noAutofit/>
          </a:bodyPr>
          <a:lstStyle/>
          <a:p>
            <a:pPr marL="174625" marR="0" lvl="0" indent="-161925" algn="l" rtl="0">
              <a:lnSpc>
                <a:spcPct val="100000"/>
              </a:lnSpc>
              <a:spcBef>
                <a:spcPts val="0"/>
              </a:spcBef>
              <a:spcAft>
                <a:spcPts val="0"/>
              </a:spcAft>
              <a:buClr>
                <a:srgbClr val="000000"/>
              </a:buClr>
              <a:buSzPts val="1400"/>
              <a:buFont typeface="Arial"/>
              <a:buChar char="•"/>
            </a:pPr>
            <a:r>
              <a:rPr lang="en-US" b="1" i="0" u="none">
                <a:solidFill>
                  <a:schemeClr val="dk1"/>
                </a:solidFill>
                <a:latin typeface="Verdana"/>
                <a:ea typeface="Verdana"/>
                <a:cs typeface="Verdana"/>
                <a:sym typeface="Verdana"/>
              </a:rPr>
              <a:t>Land Impact</a:t>
            </a:r>
            <a:r>
              <a:rPr lang="en-US" b="0" i="0" u="none">
                <a:solidFill>
                  <a:schemeClr val="dk1"/>
                </a:solidFill>
                <a:latin typeface="Verdana"/>
                <a:ea typeface="Verdana"/>
                <a:cs typeface="Verdana"/>
                <a:sym typeface="Verdana"/>
              </a:rPr>
              <a:t>:  Explore the impact of the land processes on Seasonal/Drought Prediction, and other high-impact “Earth System events” on society.</a:t>
            </a:r>
            <a:endParaRPr/>
          </a:p>
          <a:p>
            <a:pPr marL="174625" marR="0" lvl="0" indent="-161925" algn="l" rtl="0">
              <a:lnSpc>
                <a:spcPct val="100000"/>
              </a:lnSpc>
              <a:spcBef>
                <a:spcPts val="1600"/>
              </a:spcBef>
              <a:spcAft>
                <a:spcPts val="0"/>
              </a:spcAft>
              <a:buClr>
                <a:srgbClr val="000000"/>
              </a:buClr>
              <a:buSzPts val="1400"/>
              <a:buFont typeface="Arial"/>
              <a:buChar char="•"/>
            </a:pPr>
            <a:r>
              <a:rPr lang="en-US" b="1" i="0" u="none">
                <a:solidFill>
                  <a:schemeClr val="dk1"/>
                </a:solidFill>
                <a:latin typeface="Verdana"/>
                <a:ea typeface="Verdana"/>
                <a:cs typeface="Verdana"/>
                <a:sym typeface="Verdana"/>
              </a:rPr>
              <a:t>Common Interfaces:</a:t>
            </a:r>
            <a:r>
              <a:rPr lang="en-US" b="0" i="0" u="none">
                <a:solidFill>
                  <a:schemeClr val="dk1"/>
                </a:solidFill>
                <a:latin typeface="Verdana"/>
                <a:ea typeface="Verdana"/>
                <a:cs typeface="Verdana"/>
                <a:sym typeface="Verdana"/>
              </a:rPr>
              <a:t>  common modular interface for LSMs (new ALMA), common land-atmosphere coupling modularity, continue improving benchmarking methods/tools/datasets for the community.</a:t>
            </a:r>
            <a:endParaRPr/>
          </a:p>
          <a:p>
            <a:pPr marL="174625" marR="0" lvl="0" indent="-161925" algn="l" rtl="0">
              <a:lnSpc>
                <a:spcPct val="100000"/>
              </a:lnSpc>
              <a:spcBef>
                <a:spcPts val="1600"/>
              </a:spcBef>
              <a:spcAft>
                <a:spcPts val="0"/>
              </a:spcAft>
              <a:buClr>
                <a:srgbClr val="000000"/>
              </a:buClr>
              <a:buSzPts val="1400"/>
              <a:buFont typeface="Arial"/>
              <a:buChar char="•"/>
            </a:pPr>
            <a:r>
              <a:rPr lang="en-US" b="1" i="0" u="none">
                <a:solidFill>
                  <a:schemeClr val="dk1"/>
                </a:solidFill>
                <a:latin typeface="Verdana"/>
                <a:ea typeface="Verdana"/>
                <a:cs typeface="Verdana"/>
                <a:sym typeface="Verdana"/>
              </a:rPr>
              <a:t>(Land) Model Developments/Improvements:  </a:t>
            </a:r>
            <a:r>
              <a:rPr lang="en-US" b="0" i="0" u="none">
                <a:solidFill>
                  <a:schemeClr val="dk1"/>
                </a:solidFill>
                <a:latin typeface="Verdana"/>
                <a:ea typeface="Verdana"/>
                <a:cs typeface="Verdana"/>
                <a:sym typeface="Verdana"/>
              </a:rPr>
              <a:t>Improved cold season processes (interactions between permafrost and greenhouse gas emissions), ground water interactions, anthropogenic processes/water management (irrigation, aquifer uptake, crop harvest, improved LULCC), and the LSM “grey zone” (in anticipation of ever-higher resolution research and NWP applications:  lateral fluxes of mass and energy), improved representation of soils and their highly heterogeneous nature.</a:t>
            </a:r>
            <a:endParaRPr/>
          </a:p>
          <a:p>
            <a:pPr marL="174625" marR="0" lvl="0" indent="-161925" algn="l" rtl="0">
              <a:lnSpc>
                <a:spcPct val="100000"/>
              </a:lnSpc>
              <a:spcBef>
                <a:spcPts val="1600"/>
              </a:spcBef>
              <a:spcAft>
                <a:spcPts val="0"/>
              </a:spcAft>
              <a:buClr>
                <a:srgbClr val="000000"/>
              </a:buClr>
              <a:buSzPts val="1400"/>
              <a:buFont typeface="Arial"/>
              <a:buChar char="•"/>
            </a:pPr>
            <a:r>
              <a:rPr lang="en-US" b="1" i="0" u="none">
                <a:solidFill>
                  <a:schemeClr val="dk1"/>
                </a:solidFill>
                <a:latin typeface="Verdana"/>
                <a:ea typeface="Verdana"/>
                <a:cs typeface="Verdana"/>
                <a:sym typeface="Verdana"/>
              </a:rPr>
              <a:t>How to most effectively improve our Earth System models?  </a:t>
            </a:r>
            <a:r>
              <a:rPr lang="en-US" b="0" i="0" u="none">
                <a:solidFill>
                  <a:schemeClr val="dk1"/>
                </a:solidFill>
                <a:latin typeface="Verdana"/>
                <a:ea typeface="Verdana"/>
                <a:cs typeface="Verdana"/>
                <a:sym typeface="Verdana"/>
              </a:rPr>
              <a:t>Perhaps component-by-component with increasing levels of coupling, building to a fully-coupled system; a thorough “model development hierarchy” with benchmarks at each level.  GLASS activities would be one part of that development chain, e.g. land-only studies and testing (e.g. PALS/PLUMBER), coupled columns (DICE), regional coupling (LoCo), and so on.  This would require an extensive “data mining” effort, and in time a highly multi-discipline, but potentially quite fruitful.</a:t>
            </a:r>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68</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blip>
          <a:stretch>
            <a:fillRect/>
          </a:stretch>
        </a:blipFill>
        <a:effectLst/>
      </p:bgPr>
    </p:bg>
    <p:spTree>
      <p:nvGrpSpPr>
        <p:cNvPr id="1" name="Shape 775"/>
        <p:cNvGrpSpPr/>
        <p:nvPr/>
      </p:nvGrpSpPr>
      <p:grpSpPr>
        <a:xfrm>
          <a:off x="0" y="0"/>
          <a:ext cx="0" cy="0"/>
          <a:chOff x="0" y="0"/>
          <a:chExt cx="0" cy="0"/>
        </a:xfrm>
      </p:grpSpPr>
      <p:sp>
        <p:nvSpPr>
          <p:cNvPr id="776" name="Shape 776"/>
          <p:cNvSpPr txBox="1"/>
          <p:nvPr/>
        </p:nvSpPr>
        <p:spPr>
          <a:xfrm>
            <a:off x="228600" y="136525"/>
            <a:ext cx="8686800" cy="460375"/>
          </a:xfrm>
          <a:prstGeom prst="rect">
            <a:avLst/>
          </a:prstGeom>
          <a:noFill/>
          <a:ln>
            <a:noFill/>
          </a:ln>
        </p:spPr>
        <p:txBody>
          <a:bodyPr spcFirstLastPara="1" wrap="square" lIns="90000" tIns="46800" rIns="90000" bIns="468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400" b="1" i="1" u="none">
                <a:solidFill>
                  <a:srgbClr val="000000"/>
                </a:solidFill>
                <a:latin typeface="Verdana"/>
                <a:ea typeface="Verdana"/>
                <a:cs typeface="Verdana"/>
                <a:sym typeface="Verdana"/>
              </a:rPr>
              <a:t>GLASS Panel Membership</a:t>
            </a:r>
            <a:endParaRPr/>
          </a:p>
        </p:txBody>
      </p:sp>
      <p:sp>
        <p:nvSpPr>
          <p:cNvPr id="777" name="Shape 777"/>
          <p:cNvSpPr txBox="1"/>
          <p:nvPr/>
        </p:nvSpPr>
        <p:spPr>
          <a:xfrm>
            <a:off x="5943600" y="1600200"/>
            <a:ext cx="184150" cy="46196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2400" b="0" i="0" u="none">
              <a:solidFill>
                <a:schemeClr val="lt1"/>
              </a:solidFill>
              <a:latin typeface="Arial"/>
              <a:ea typeface="Arial"/>
              <a:cs typeface="Arial"/>
              <a:sym typeface="Arial"/>
            </a:endParaRPr>
          </a:p>
        </p:txBody>
      </p:sp>
      <p:sp>
        <p:nvSpPr>
          <p:cNvPr id="778" name="Shape 778"/>
          <p:cNvSpPr txBox="1"/>
          <p:nvPr/>
        </p:nvSpPr>
        <p:spPr>
          <a:xfrm>
            <a:off x="304800" y="1207458"/>
            <a:ext cx="5186100" cy="43464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Verdana"/>
              <a:buNone/>
            </a:pPr>
            <a:r>
              <a:rPr lang="en-US" sz="1600" b="0" i="1" u="none" dirty="0">
                <a:solidFill>
                  <a:srgbClr val="000000"/>
                </a:solidFill>
                <a:latin typeface="Verdana"/>
                <a:ea typeface="Verdana"/>
                <a:cs typeface="Verdana"/>
                <a:sym typeface="Verdana"/>
              </a:rPr>
              <a:t>Co-Chairs</a:t>
            </a:r>
            <a:r>
              <a:rPr lang="en-US" sz="1600" b="0" i="0" u="none" dirty="0">
                <a:solidFill>
                  <a:srgbClr val="000000"/>
                </a:solidFill>
                <a:latin typeface="Verdana"/>
                <a:ea typeface="Verdana"/>
                <a:cs typeface="Verdana"/>
                <a:sym typeface="Verdana"/>
              </a:rPr>
              <a:t>:</a:t>
            </a:r>
            <a:endParaRPr dirty="0"/>
          </a:p>
          <a:p>
            <a:pPr marL="0" marR="0" lvl="0" indent="0" algn="l" rtl="0">
              <a:lnSpc>
                <a:spcPct val="100000"/>
              </a:lnSpc>
              <a:spcBef>
                <a:spcPts val="0"/>
              </a:spcBef>
              <a:spcAft>
                <a:spcPts val="0"/>
              </a:spcAft>
              <a:buClr>
                <a:schemeClr val="lt1"/>
              </a:buClr>
              <a:buSzPts val="1600"/>
              <a:buFont typeface="Arial"/>
              <a:buNone/>
            </a:pPr>
            <a:endParaRPr sz="1600" b="0" i="0" u="none" dirty="0">
              <a:solidFill>
                <a:srgbClr val="000000"/>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600"/>
              <a:buFont typeface="Verdana"/>
              <a:buNone/>
            </a:pPr>
            <a:r>
              <a:rPr lang="en-US" sz="1600" b="0" i="0" u="none" dirty="0">
                <a:solidFill>
                  <a:srgbClr val="000000"/>
                </a:solidFill>
                <a:latin typeface="Verdana"/>
                <a:ea typeface="Verdana"/>
                <a:cs typeface="Verdana"/>
                <a:sym typeface="Verdana"/>
              </a:rPr>
              <a:t>Dr. Michael B. Ek</a:t>
            </a:r>
            <a:endParaRPr dirty="0"/>
          </a:p>
          <a:p>
            <a:pPr marL="0" marR="0" lvl="0" indent="0" algn="l" rtl="0">
              <a:lnSpc>
                <a:spcPct val="100000"/>
              </a:lnSpc>
              <a:spcBef>
                <a:spcPts val="0"/>
              </a:spcBef>
              <a:spcAft>
                <a:spcPts val="0"/>
              </a:spcAft>
              <a:buClr>
                <a:srgbClr val="000000"/>
              </a:buClr>
              <a:buSzPts val="1600"/>
              <a:buFont typeface="Verdana"/>
              <a:buNone/>
            </a:pPr>
            <a:r>
              <a:rPr lang="en-US" sz="1600" b="0" i="0" u="none" dirty="0">
                <a:solidFill>
                  <a:srgbClr val="000000"/>
                </a:solidFill>
                <a:latin typeface="Verdana"/>
                <a:ea typeface="Verdana"/>
                <a:cs typeface="Verdana"/>
                <a:sym typeface="Verdana"/>
              </a:rPr>
              <a:t>National Centers for Environmental Prediction</a:t>
            </a:r>
            <a:endParaRPr dirty="0"/>
          </a:p>
          <a:p>
            <a:pPr marL="0" marR="0" lvl="0" indent="0" algn="l" rtl="0">
              <a:lnSpc>
                <a:spcPct val="100000"/>
              </a:lnSpc>
              <a:spcBef>
                <a:spcPts val="0"/>
              </a:spcBef>
              <a:spcAft>
                <a:spcPts val="0"/>
              </a:spcAft>
              <a:buClr>
                <a:srgbClr val="000000"/>
              </a:buClr>
              <a:buSzPts val="1600"/>
              <a:buFont typeface="Verdana"/>
              <a:buNone/>
            </a:pPr>
            <a:r>
              <a:rPr lang="en-US" sz="1600" b="0" i="0" u="none" dirty="0">
                <a:solidFill>
                  <a:srgbClr val="000000"/>
                </a:solidFill>
                <a:latin typeface="Verdana"/>
                <a:ea typeface="Verdana"/>
                <a:cs typeface="Verdana"/>
                <a:sym typeface="Verdana"/>
              </a:rPr>
              <a:t>Environmental Modeling Center, NOAA/NWS</a:t>
            </a:r>
            <a:endParaRPr dirty="0"/>
          </a:p>
          <a:p>
            <a:pPr lvl="0">
              <a:buClr>
                <a:srgbClr val="000000"/>
              </a:buClr>
              <a:buSzPts val="1600"/>
            </a:pPr>
            <a:r>
              <a:rPr lang="en-US" sz="1600" b="0" i="0" u="none" dirty="0">
                <a:solidFill>
                  <a:srgbClr val="000000"/>
                </a:solidFill>
                <a:latin typeface="Verdana"/>
                <a:ea typeface="Verdana"/>
                <a:cs typeface="Verdana"/>
                <a:sym typeface="Verdana"/>
              </a:rPr>
              <a:t>College Park, Maryland, </a:t>
            </a:r>
            <a:r>
              <a:rPr lang="en-US" sz="1600" dirty="0">
                <a:latin typeface="Verdana"/>
                <a:ea typeface="Verdana"/>
                <a:cs typeface="Verdana"/>
                <a:sym typeface="Verdana"/>
              </a:rPr>
              <a:t>USA</a:t>
            </a:r>
          </a:p>
          <a:p>
            <a:pPr lvl="0">
              <a:buClr>
                <a:srgbClr val="000000"/>
              </a:buClr>
              <a:buSzPts val="1600"/>
            </a:pPr>
            <a:r>
              <a:rPr lang="en-US" sz="1600" dirty="0" err="1">
                <a:latin typeface="Verdana"/>
                <a:ea typeface="Verdana"/>
                <a:cs typeface="Verdana"/>
                <a:sym typeface="Verdana"/>
              </a:rPr>
              <a:t>michael.ek@</a:t>
            </a:r>
            <a:r>
              <a:rPr lang="en-US" sz="1600" dirty="0" err="1" smtClean="0">
                <a:latin typeface="Verdana"/>
                <a:ea typeface="Verdana"/>
                <a:cs typeface="Verdana"/>
                <a:sym typeface="Verdana"/>
              </a:rPr>
              <a:t>noaa.gov</a:t>
            </a:r>
            <a:endParaRPr lang="en-US" sz="1600" dirty="0" smtClean="0">
              <a:latin typeface="Verdana"/>
              <a:ea typeface="Verdana"/>
              <a:cs typeface="Verdana"/>
              <a:sym typeface="Verdana"/>
            </a:endParaRPr>
          </a:p>
          <a:p>
            <a:pPr lvl="0">
              <a:buClr>
                <a:srgbClr val="000000"/>
              </a:buClr>
              <a:buSzPts val="1600"/>
            </a:pPr>
            <a:r>
              <a:rPr lang="en-US" sz="1600" dirty="0" err="1" smtClean="0">
                <a:latin typeface="Verdana"/>
                <a:ea typeface="Verdana"/>
                <a:cs typeface="Verdana"/>
                <a:sym typeface="Verdana"/>
              </a:rPr>
              <a:t>ek</a:t>
            </a:r>
            <a:r>
              <a:rPr lang="en-US" sz="1600" dirty="0" err="1">
                <a:latin typeface="Verdana"/>
                <a:ea typeface="Verdana"/>
                <a:cs typeface="Verdana"/>
                <a:sym typeface="Verdana"/>
              </a:rPr>
              <a:t>@</a:t>
            </a:r>
            <a:r>
              <a:rPr lang="en-US" sz="1600" dirty="0" err="1" smtClean="0">
                <a:latin typeface="Verdana"/>
                <a:ea typeface="Verdana"/>
                <a:cs typeface="Verdana"/>
                <a:sym typeface="Verdana"/>
              </a:rPr>
              <a:t>ucar.edu</a:t>
            </a:r>
            <a:r>
              <a:rPr lang="en-US" sz="1600" dirty="0">
                <a:latin typeface="Verdana"/>
                <a:ea typeface="Verdana"/>
                <a:cs typeface="Verdana"/>
                <a:sym typeface="Verdana"/>
              </a:rPr>
              <a:t> </a:t>
            </a:r>
            <a:r>
              <a:rPr lang="en-US" sz="1600" dirty="0" smtClean="0">
                <a:solidFill>
                  <a:schemeClr val="tx1"/>
                </a:solidFill>
                <a:latin typeface="Verdana"/>
                <a:ea typeface="Verdana"/>
                <a:cs typeface="Verdana"/>
                <a:sym typeface="Verdana"/>
              </a:rPr>
              <a:t>(NCAR after 04 February 2018)</a:t>
            </a:r>
            <a:endParaRPr sz="1600" dirty="0" smtClean="0">
              <a:solidFill>
                <a:schemeClr val="tx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600"/>
              <a:buFont typeface="Verdana"/>
              <a:buNone/>
            </a:pPr>
            <a:r>
              <a:rPr lang="en-US" sz="1600" b="0" i="0" u="none" dirty="0" smtClean="0">
                <a:solidFill>
                  <a:srgbClr val="000000"/>
                </a:solidFill>
                <a:latin typeface="Verdana"/>
                <a:ea typeface="Verdana"/>
                <a:cs typeface="Verdana"/>
                <a:sym typeface="Verdana"/>
              </a:rPr>
              <a:t>January 2015-December 2018</a:t>
            </a:r>
            <a:endParaRPr dirty="0" smtClean="0"/>
          </a:p>
          <a:p>
            <a:pPr marL="0" marR="0" lvl="0" indent="0" algn="l" rtl="0">
              <a:lnSpc>
                <a:spcPct val="100000"/>
              </a:lnSpc>
              <a:spcBef>
                <a:spcPts val="0"/>
              </a:spcBef>
              <a:spcAft>
                <a:spcPts val="0"/>
              </a:spcAft>
              <a:buClr>
                <a:schemeClr val="lt1"/>
              </a:buClr>
              <a:buSzPts val="1600"/>
              <a:buFont typeface="Arial"/>
              <a:buNone/>
            </a:pPr>
            <a:endParaRPr sz="1600" b="0" i="0" u="none" dirty="0">
              <a:solidFill>
                <a:srgbClr val="000000"/>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600"/>
              <a:buFont typeface="Verdana"/>
              <a:buNone/>
            </a:pPr>
            <a:r>
              <a:rPr lang="en-US" sz="1600" b="0" i="0" u="none" dirty="0">
                <a:solidFill>
                  <a:srgbClr val="000000"/>
                </a:solidFill>
                <a:latin typeface="Verdana"/>
                <a:ea typeface="Verdana"/>
                <a:cs typeface="Verdana"/>
                <a:sym typeface="Verdana"/>
              </a:rPr>
              <a:t>Dr. Gab Abramowitz</a:t>
            </a:r>
            <a:endParaRPr dirty="0"/>
          </a:p>
          <a:p>
            <a:pPr marL="0" marR="0" lvl="0" indent="0" algn="l" rtl="0">
              <a:lnSpc>
                <a:spcPct val="100000"/>
              </a:lnSpc>
              <a:spcBef>
                <a:spcPts val="0"/>
              </a:spcBef>
              <a:spcAft>
                <a:spcPts val="0"/>
              </a:spcAft>
              <a:buClr>
                <a:srgbClr val="000000"/>
              </a:buClr>
              <a:buSzPts val="1600"/>
              <a:buFont typeface="Verdana"/>
              <a:buNone/>
            </a:pPr>
            <a:r>
              <a:rPr lang="en-US" sz="1600" b="0" i="0" u="none" dirty="0">
                <a:solidFill>
                  <a:srgbClr val="000000"/>
                </a:solidFill>
                <a:latin typeface="Verdana"/>
                <a:ea typeface="Verdana"/>
                <a:cs typeface="Verdana"/>
                <a:sym typeface="Verdana"/>
              </a:rPr>
              <a:t>Senior Lecturer and Postgraduate Coordinator</a:t>
            </a:r>
            <a:endParaRPr dirty="0"/>
          </a:p>
          <a:p>
            <a:pPr marL="0" marR="0" lvl="0" indent="0" algn="l" rtl="0">
              <a:lnSpc>
                <a:spcPct val="100000"/>
              </a:lnSpc>
              <a:spcBef>
                <a:spcPts val="0"/>
              </a:spcBef>
              <a:spcAft>
                <a:spcPts val="0"/>
              </a:spcAft>
              <a:buClr>
                <a:srgbClr val="000000"/>
              </a:buClr>
              <a:buSzPts val="1600"/>
              <a:buFont typeface="Verdana"/>
              <a:buNone/>
            </a:pPr>
            <a:r>
              <a:rPr lang="en-US" sz="1600" b="0" i="0" u="none" dirty="0">
                <a:solidFill>
                  <a:srgbClr val="000000"/>
                </a:solidFill>
                <a:latin typeface="Verdana"/>
                <a:ea typeface="Verdana"/>
                <a:cs typeface="Verdana"/>
                <a:sym typeface="Verdana"/>
              </a:rPr>
              <a:t>Climate Change Research Centre and</a:t>
            </a:r>
            <a:endParaRPr dirty="0"/>
          </a:p>
          <a:p>
            <a:pPr marL="0" marR="0" lvl="0" indent="0" algn="l" rtl="0">
              <a:lnSpc>
                <a:spcPct val="100000"/>
              </a:lnSpc>
              <a:spcBef>
                <a:spcPts val="0"/>
              </a:spcBef>
              <a:spcAft>
                <a:spcPts val="0"/>
              </a:spcAft>
              <a:buClr>
                <a:srgbClr val="000000"/>
              </a:buClr>
              <a:buSzPts val="1600"/>
              <a:buFont typeface="Verdana"/>
              <a:buNone/>
            </a:pPr>
            <a:r>
              <a:rPr lang="en-US" sz="1600" b="0" i="0" u="none" dirty="0">
                <a:solidFill>
                  <a:srgbClr val="000000"/>
                </a:solidFill>
                <a:latin typeface="Verdana"/>
                <a:ea typeface="Verdana"/>
                <a:cs typeface="Verdana"/>
                <a:sym typeface="Verdana"/>
              </a:rPr>
              <a:t>ARC Centre of Excellence for Climate </a:t>
            </a:r>
            <a:r>
              <a:rPr lang="en-US" sz="1600" dirty="0">
                <a:latin typeface="Verdana"/>
                <a:ea typeface="Verdana"/>
                <a:cs typeface="Verdana"/>
                <a:sym typeface="Verdana"/>
              </a:rPr>
              <a:t>Extremes</a:t>
            </a:r>
            <a:endParaRPr dirty="0"/>
          </a:p>
          <a:p>
            <a:pPr marL="0" marR="0" lvl="0" indent="0" algn="l" rtl="0">
              <a:lnSpc>
                <a:spcPct val="100000"/>
              </a:lnSpc>
              <a:spcBef>
                <a:spcPts val="0"/>
              </a:spcBef>
              <a:spcAft>
                <a:spcPts val="0"/>
              </a:spcAft>
              <a:buClr>
                <a:srgbClr val="000000"/>
              </a:buClr>
              <a:buSzPts val="1600"/>
              <a:buFont typeface="Verdana"/>
              <a:buNone/>
            </a:pPr>
            <a:r>
              <a:rPr lang="en-US" sz="1600" b="0" i="0" u="none" dirty="0">
                <a:solidFill>
                  <a:srgbClr val="000000"/>
                </a:solidFill>
                <a:latin typeface="Verdana"/>
                <a:ea typeface="Verdana"/>
                <a:cs typeface="Verdana"/>
                <a:sym typeface="Verdana"/>
              </a:rPr>
              <a:t>UNSW Australia</a:t>
            </a:r>
            <a:endParaRPr dirty="0"/>
          </a:p>
          <a:p>
            <a:pPr marL="0" marR="0" lvl="0" indent="0" algn="l" rtl="0">
              <a:lnSpc>
                <a:spcPct val="100000"/>
              </a:lnSpc>
              <a:spcBef>
                <a:spcPts val="0"/>
              </a:spcBef>
              <a:spcAft>
                <a:spcPts val="0"/>
              </a:spcAft>
              <a:buClr>
                <a:srgbClr val="000000"/>
              </a:buClr>
              <a:buSzPts val="1600"/>
              <a:buFont typeface="Verdana"/>
              <a:buNone/>
            </a:pPr>
            <a:r>
              <a:rPr lang="en-US" sz="1600" b="0" i="0" u="none" dirty="0" err="1">
                <a:solidFill>
                  <a:srgbClr val="000000"/>
                </a:solidFill>
                <a:latin typeface="Verdana"/>
                <a:ea typeface="Verdana"/>
                <a:cs typeface="Verdana"/>
                <a:sym typeface="Verdana"/>
              </a:rPr>
              <a:t>gabsun@gmail.com</a:t>
            </a:r>
            <a:r>
              <a:rPr lang="en-US" sz="1600" b="0" i="0" u="none" dirty="0">
                <a:solidFill>
                  <a:srgbClr val="000000"/>
                </a:solidFill>
                <a:latin typeface="Verdana"/>
                <a:ea typeface="Verdana"/>
                <a:cs typeface="Verdana"/>
                <a:sym typeface="Verdana"/>
              </a:rPr>
              <a:t> / </a:t>
            </a:r>
            <a:r>
              <a:rPr lang="en-US" sz="1600" b="0" i="0" u="none" dirty="0" err="1">
                <a:solidFill>
                  <a:srgbClr val="000000"/>
                </a:solidFill>
                <a:latin typeface="Verdana"/>
                <a:ea typeface="Verdana"/>
                <a:cs typeface="Verdana"/>
                <a:sym typeface="Verdana"/>
              </a:rPr>
              <a:t>gabriel@unsw.edu.au</a:t>
            </a:r>
            <a:endParaRPr dirty="0"/>
          </a:p>
          <a:p>
            <a:pPr marL="0" marR="0" lvl="0" indent="0" algn="l" rtl="0">
              <a:lnSpc>
                <a:spcPct val="100000"/>
              </a:lnSpc>
              <a:spcBef>
                <a:spcPts val="0"/>
              </a:spcBef>
              <a:spcAft>
                <a:spcPts val="0"/>
              </a:spcAft>
              <a:buClr>
                <a:srgbClr val="000000"/>
              </a:buClr>
              <a:buSzPts val="1600"/>
              <a:buFont typeface="Verdana"/>
              <a:buNone/>
            </a:pPr>
            <a:r>
              <a:rPr lang="en-US" sz="1600" b="0" i="0" u="none" dirty="0">
                <a:solidFill>
                  <a:srgbClr val="000000"/>
                </a:solidFill>
                <a:latin typeface="Verdana"/>
                <a:ea typeface="Verdana"/>
                <a:cs typeface="Verdana"/>
                <a:sym typeface="Verdana"/>
              </a:rPr>
              <a:t>January 2017-December 2020</a:t>
            </a:r>
            <a:endParaRPr dirty="0"/>
          </a:p>
        </p:txBody>
      </p:sp>
      <p:sp>
        <p:nvSpPr>
          <p:cNvPr id="779" name="Shape 779"/>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69</a:t>
            </a:fld>
            <a:endParaRPr/>
          </a:p>
        </p:txBody>
      </p:sp>
      <p:sp>
        <p:nvSpPr>
          <p:cNvPr id="780" name="Shape 780"/>
          <p:cNvSpPr txBox="1"/>
          <p:nvPr/>
        </p:nvSpPr>
        <p:spPr>
          <a:xfrm>
            <a:off x="5186100" y="984750"/>
            <a:ext cx="3955800" cy="47976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r>
              <a:rPr lang="en-US" i="1"/>
              <a:t>Members:</a:t>
            </a:r>
            <a:endParaRPr i="1"/>
          </a:p>
          <a:p>
            <a:pPr marL="0" lvl="0" indent="0">
              <a:spcBef>
                <a:spcPts val="0"/>
              </a:spcBef>
              <a:spcAft>
                <a:spcPts val="0"/>
              </a:spcAft>
              <a:buNone/>
            </a:pPr>
            <a:r>
              <a:rPr lang="en-US"/>
              <a:t>Gab Abramowitz, UNSW</a:t>
            </a:r>
            <a:endParaRPr/>
          </a:p>
          <a:p>
            <a:pPr marL="0" lvl="0" indent="0">
              <a:spcBef>
                <a:spcPts val="0"/>
              </a:spcBef>
              <a:spcAft>
                <a:spcPts val="0"/>
              </a:spcAft>
              <a:buNone/>
            </a:pPr>
            <a:r>
              <a:rPr lang="en-US"/>
              <a:t>Eleanor Blyth, CEH</a:t>
            </a:r>
            <a:br>
              <a:rPr lang="en-US"/>
            </a:br>
            <a:r>
              <a:rPr lang="en-US"/>
              <a:t>Aaron Boone, CNRM-Météo France</a:t>
            </a:r>
            <a:br>
              <a:rPr lang="en-US"/>
            </a:br>
            <a:r>
              <a:rPr lang="en-US"/>
              <a:t>Nathan Brunsell, U. Kansas</a:t>
            </a:r>
            <a:br>
              <a:rPr lang="en-US"/>
            </a:br>
            <a:r>
              <a:rPr lang="en-US"/>
              <a:t>Martyn Clark, NCAR</a:t>
            </a:r>
            <a:br>
              <a:rPr lang="en-US"/>
            </a:br>
            <a:r>
              <a:rPr lang="en-US"/>
              <a:t>Paul Dirmeyer, COLA / George Mason Univ.</a:t>
            </a:r>
            <a:br>
              <a:rPr lang="en-US"/>
            </a:br>
            <a:r>
              <a:rPr lang="en-US"/>
              <a:t>John Edwards, UK Met Office</a:t>
            </a:r>
            <a:br>
              <a:rPr lang="en-US"/>
            </a:br>
            <a:r>
              <a:rPr lang="en-US"/>
              <a:t>Michael Ek, NCEP -&gt; NCAR</a:t>
            </a:r>
            <a:endParaRPr/>
          </a:p>
          <a:p>
            <a:pPr marL="0" lvl="0" indent="0" rtl="0">
              <a:spcBef>
                <a:spcPts val="0"/>
              </a:spcBef>
              <a:spcAft>
                <a:spcPts val="0"/>
              </a:spcAft>
              <a:buNone/>
            </a:pPr>
            <a:r>
              <a:rPr lang="en-US"/>
              <a:t>Craig Ferguson, SUNY</a:t>
            </a:r>
            <a:br>
              <a:rPr lang="en-US"/>
            </a:br>
            <a:r>
              <a:rPr lang="en-US"/>
              <a:t>Pierre Gentine, Columbia U</a:t>
            </a:r>
            <a:br>
              <a:rPr lang="en-US"/>
            </a:br>
            <a:r>
              <a:rPr lang="en-US"/>
              <a:t>Chiel van Heerwaarden, Wageningen U</a:t>
            </a:r>
            <a:br>
              <a:rPr lang="en-US"/>
            </a:br>
            <a:r>
              <a:rPr lang="en-US"/>
              <a:t>Hyungjun Kim, U Tokyo</a:t>
            </a:r>
            <a:br>
              <a:rPr lang="en-US"/>
            </a:br>
            <a:r>
              <a:rPr lang="en-US"/>
              <a:t>Sujay Kumar, NASA</a:t>
            </a:r>
            <a:br>
              <a:rPr lang="en-US"/>
            </a:br>
            <a:r>
              <a:rPr lang="en-US"/>
              <a:t>David Lawrence, NCAR</a:t>
            </a:r>
            <a:br>
              <a:rPr lang="en-US"/>
            </a:br>
            <a:r>
              <a:rPr lang="en-US"/>
              <a:t>Aude Lemonsu, CNRM-Météo France</a:t>
            </a:r>
            <a:br>
              <a:rPr lang="en-US"/>
            </a:br>
            <a:r>
              <a:rPr lang="en-US"/>
              <a:t>Lifeng Luo, Michigan State Univ.</a:t>
            </a:r>
            <a:br>
              <a:rPr lang="en-US"/>
            </a:br>
            <a:r>
              <a:rPr lang="en-US"/>
              <a:t>Pere Quintana Seguí, Ebro Observatory</a:t>
            </a:r>
            <a:br>
              <a:rPr lang="en-US"/>
            </a:br>
            <a:r>
              <a:rPr lang="en-US"/>
              <a:t>Joshua Roundy, Univ. Kansas</a:t>
            </a:r>
            <a:br>
              <a:rPr lang="en-US"/>
            </a:br>
            <a:r>
              <a:rPr lang="en-US"/>
              <a:t>Joseph Santanello, NASA</a:t>
            </a:r>
            <a:br>
              <a:rPr lang="en-US"/>
            </a:br>
            <a:r>
              <a:rPr lang="en-US"/>
              <a:t>Ahmed Tawfik, NCAR</a:t>
            </a:r>
            <a:br>
              <a:rPr lang="en-US"/>
            </a:br>
            <a:r>
              <a:rPr lang="en-US"/>
              <a:t>Tomo Yamada, Hokkaido Univ.</a:t>
            </a:r>
            <a:br>
              <a:rPr lang="en-US"/>
            </a:br>
            <a:r>
              <a:rPr lang="en-US"/>
              <a:t>Kun Yang, ITP/CAS</a:t>
            </a:r>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69</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blip>
          <a:stretch>
            <a:fillRect/>
          </a:stretch>
        </a:blipFill>
        <a:effectLst/>
      </p:bgPr>
    </p:bg>
    <p:spTree>
      <p:nvGrpSpPr>
        <p:cNvPr id="1" name="Shape 123"/>
        <p:cNvGrpSpPr/>
        <p:nvPr/>
      </p:nvGrpSpPr>
      <p:grpSpPr>
        <a:xfrm>
          <a:off x="0" y="0"/>
          <a:ext cx="0" cy="0"/>
          <a:chOff x="0" y="0"/>
          <a:chExt cx="0" cy="0"/>
        </a:xfrm>
      </p:grpSpPr>
      <p:sp>
        <p:nvSpPr>
          <p:cNvPr id="124" name="Shape 124"/>
          <p:cNvSpPr/>
          <p:nvPr/>
        </p:nvSpPr>
        <p:spPr>
          <a:xfrm>
            <a:off x="866775" y="374650"/>
            <a:ext cx="7808912" cy="485775"/>
          </a:xfrm>
          <a:custGeom>
            <a:avLst/>
            <a:gdLst/>
            <a:ahLst/>
            <a:cxnLst/>
            <a:rect l="0" t="0" r="0" b="0"/>
            <a:pathLst>
              <a:path w="120000" h="120000" extrusionOk="0">
                <a:moveTo>
                  <a:pt x="0" y="0"/>
                </a:moveTo>
                <a:lnTo>
                  <a:pt x="333" y="0"/>
                </a:lnTo>
                <a:lnTo>
                  <a:pt x="333" y="333"/>
                </a:lnTo>
                <a:lnTo>
                  <a:pt x="0" y="333"/>
                </a:lnTo>
                <a:lnTo>
                  <a:pt x="0" y="0"/>
                </a:lnTo>
                <a:close/>
              </a:path>
            </a:pathLst>
          </a:cu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chemeClr val="lt1"/>
              </a:solidFill>
              <a:latin typeface="Arial"/>
              <a:ea typeface="Arial"/>
              <a:cs typeface="Arial"/>
              <a:sym typeface="Arial"/>
            </a:endParaRPr>
          </a:p>
        </p:txBody>
      </p:sp>
      <p:sp>
        <p:nvSpPr>
          <p:cNvPr id="125" name="Shape 125"/>
          <p:cNvSpPr/>
          <p:nvPr/>
        </p:nvSpPr>
        <p:spPr>
          <a:xfrm>
            <a:off x="8534400" y="6477000"/>
            <a:ext cx="608012" cy="379412"/>
          </a:xfrm>
          <a:custGeom>
            <a:avLst/>
            <a:gdLst/>
            <a:ahLst/>
            <a:cxnLst/>
            <a:rect l="0" t="0" r="0" b="0"/>
            <a:pathLst>
              <a:path w="120000" h="120000" extrusionOk="0">
                <a:moveTo>
                  <a:pt x="0" y="0"/>
                </a:moveTo>
                <a:lnTo>
                  <a:pt x="333" y="0"/>
                </a:lnTo>
                <a:lnTo>
                  <a:pt x="333" y="333"/>
                </a:lnTo>
                <a:lnTo>
                  <a:pt x="0" y="333"/>
                </a:lnTo>
                <a:lnTo>
                  <a:pt x="0" y="0"/>
                </a:lnTo>
                <a:close/>
              </a:path>
            </a:pathLst>
          </a:cu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chemeClr val="lt1"/>
              </a:solidFill>
              <a:latin typeface="Arial"/>
              <a:ea typeface="Arial"/>
              <a:cs typeface="Arial"/>
              <a:sym typeface="Arial"/>
            </a:endParaRPr>
          </a:p>
        </p:txBody>
      </p:sp>
      <p:sp>
        <p:nvSpPr>
          <p:cNvPr id="126" name="Shape 126"/>
          <p:cNvSpPr txBox="1"/>
          <p:nvPr/>
        </p:nvSpPr>
        <p:spPr>
          <a:xfrm>
            <a:off x="71425" y="748075"/>
            <a:ext cx="9072600" cy="5376600"/>
          </a:xfrm>
          <a:prstGeom prst="rect">
            <a:avLst/>
          </a:prstGeom>
          <a:noFill/>
          <a:ln>
            <a:noFill/>
          </a:ln>
        </p:spPr>
        <p:txBody>
          <a:bodyPr spcFirstLastPara="1" wrap="square" lIns="90000" tIns="45000" rIns="90000" bIns="45000" anchor="t" anchorCtr="0">
            <a:noAutofit/>
          </a:bodyPr>
          <a:lstStyle/>
          <a:p>
            <a:pPr marL="1374775" marR="0" lvl="0" indent="-1374775" algn="l" rtl="0">
              <a:lnSpc>
                <a:spcPct val="85000"/>
              </a:lnSpc>
              <a:spcBef>
                <a:spcPts val="0"/>
              </a:spcBef>
              <a:spcAft>
                <a:spcPts val="0"/>
              </a:spcAft>
              <a:buClr>
                <a:srgbClr val="000000"/>
              </a:buClr>
              <a:buSzPts val="1800"/>
              <a:buFont typeface="Verdana"/>
              <a:buNone/>
            </a:pPr>
            <a:r>
              <a:rPr lang="en-US" sz="1800" b="1" i="0" u="none">
                <a:solidFill>
                  <a:srgbClr val="000000"/>
                </a:solidFill>
                <a:latin typeface="Verdana"/>
                <a:ea typeface="Verdana"/>
                <a:cs typeface="Verdana"/>
                <a:sym typeface="Verdana"/>
              </a:rPr>
              <a:t>BENCHMARKING:</a:t>
            </a:r>
            <a:endParaRPr sz="1800">
              <a:latin typeface="Verdana"/>
              <a:ea typeface="Verdana"/>
              <a:cs typeface="Verdana"/>
              <a:sym typeface="Verdana"/>
            </a:endParaRPr>
          </a:p>
          <a:p>
            <a:pPr marL="1374775" marR="0" lvl="0" indent="-1374775" algn="l" rtl="0">
              <a:lnSpc>
                <a:spcPct val="85000"/>
              </a:lnSpc>
              <a:spcBef>
                <a:spcPts val="600"/>
              </a:spcBef>
              <a:spcAft>
                <a:spcPts val="0"/>
              </a:spcAft>
              <a:buClr>
                <a:srgbClr val="0000FF"/>
              </a:buClr>
              <a:buSzPts val="1600"/>
              <a:buFont typeface="Verdana"/>
              <a:buNone/>
            </a:pPr>
            <a:r>
              <a:rPr lang="en-US" sz="1800" b="1" i="0" u="none">
                <a:solidFill>
                  <a:srgbClr val="0000FF"/>
                </a:solidFill>
                <a:latin typeface="Verdana"/>
                <a:ea typeface="Verdana"/>
                <a:cs typeface="Verdana"/>
                <a:sym typeface="Verdana"/>
              </a:rPr>
              <a:t>PALS		</a:t>
            </a:r>
            <a:r>
              <a:rPr lang="en-US" sz="1800" i="0" u="none">
                <a:solidFill>
                  <a:srgbClr val="000000"/>
                </a:solidFill>
                <a:latin typeface="Verdana"/>
                <a:ea typeface="Verdana"/>
                <a:cs typeface="Verdana"/>
                <a:sym typeface="Verdana"/>
              </a:rPr>
              <a:t>Protocol for the Analysis of Land Surface models</a:t>
            </a:r>
            <a:endParaRPr sz="1800">
              <a:latin typeface="Verdana"/>
              <a:ea typeface="Verdana"/>
              <a:cs typeface="Verdana"/>
              <a:sym typeface="Verdana"/>
            </a:endParaRPr>
          </a:p>
          <a:p>
            <a:pPr marL="1374775" marR="0" lvl="0" indent="-1374775" algn="l" rtl="0">
              <a:lnSpc>
                <a:spcPct val="85000"/>
              </a:lnSpc>
              <a:spcBef>
                <a:spcPts val="400"/>
              </a:spcBef>
              <a:spcAft>
                <a:spcPts val="0"/>
              </a:spcAft>
              <a:buClr>
                <a:srgbClr val="0000FF"/>
              </a:buClr>
              <a:buSzPts val="1600"/>
              <a:buFont typeface="Verdana"/>
              <a:buNone/>
            </a:pPr>
            <a:r>
              <a:rPr lang="en-US" sz="1800" b="1" i="0" u="none">
                <a:solidFill>
                  <a:srgbClr val="0000FF"/>
                </a:solidFill>
                <a:latin typeface="Verdana"/>
                <a:ea typeface="Verdana"/>
                <a:cs typeface="Verdana"/>
                <a:sym typeface="Verdana"/>
              </a:rPr>
              <a:t>PLUMBER		</a:t>
            </a:r>
            <a:r>
              <a:rPr lang="en-US" sz="1800" i="0" u="none">
                <a:solidFill>
                  <a:srgbClr val="000000"/>
                </a:solidFill>
                <a:latin typeface="Verdana"/>
                <a:ea typeface="Verdana"/>
                <a:cs typeface="Verdana"/>
                <a:sym typeface="Verdana"/>
              </a:rPr>
              <a:t>PALS Land sUrface Model Benchmarking Evaluation pRoject </a:t>
            </a:r>
            <a:endParaRPr sz="1800" i="0" u="none">
              <a:solidFill>
                <a:srgbClr val="0000FF"/>
              </a:solidFill>
              <a:latin typeface="Verdana"/>
              <a:ea typeface="Verdana"/>
              <a:cs typeface="Verdana"/>
              <a:sym typeface="Verdana"/>
            </a:endParaRPr>
          </a:p>
          <a:p>
            <a:pPr marL="1374775" marR="0" lvl="0" indent="-1374775" algn="l" rtl="0">
              <a:lnSpc>
                <a:spcPct val="85000"/>
              </a:lnSpc>
              <a:spcBef>
                <a:spcPts val="400"/>
              </a:spcBef>
              <a:spcAft>
                <a:spcPts val="0"/>
              </a:spcAft>
              <a:buClr>
                <a:srgbClr val="0000FF"/>
              </a:buClr>
              <a:buSzPts val="1600"/>
              <a:buFont typeface="Verdana"/>
              <a:buNone/>
            </a:pPr>
            <a:r>
              <a:rPr lang="en-US" sz="1800" b="1" i="0" u="none">
                <a:solidFill>
                  <a:srgbClr val="0000FF"/>
                </a:solidFill>
                <a:latin typeface="Verdana"/>
                <a:ea typeface="Verdana"/>
                <a:cs typeface="Verdana"/>
                <a:sym typeface="Verdana"/>
              </a:rPr>
              <a:t>ILAMB		</a:t>
            </a:r>
            <a:r>
              <a:rPr lang="en-US" sz="1800" i="0" u="none">
                <a:solidFill>
                  <a:srgbClr val="000000"/>
                </a:solidFill>
                <a:latin typeface="Verdana"/>
                <a:ea typeface="Verdana"/>
                <a:cs typeface="Verdana"/>
                <a:sym typeface="Verdana"/>
              </a:rPr>
              <a:t>International Land Atmosphere Model Benchmarking activity</a:t>
            </a:r>
            <a:endParaRPr sz="1800">
              <a:latin typeface="Verdana"/>
              <a:ea typeface="Verdana"/>
              <a:cs typeface="Verdana"/>
              <a:sym typeface="Verdana"/>
            </a:endParaRPr>
          </a:p>
          <a:p>
            <a:pPr marL="1374775" marR="0" lvl="0" indent="-1374775" algn="l" rtl="0">
              <a:lnSpc>
                <a:spcPct val="85000"/>
              </a:lnSpc>
              <a:spcBef>
                <a:spcPts val="400"/>
              </a:spcBef>
              <a:spcAft>
                <a:spcPts val="0"/>
              </a:spcAft>
              <a:buClr>
                <a:srgbClr val="0000FF"/>
              </a:buClr>
              <a:buSzPts val="1600"/>
              <a:buFont typeface="Verdana"/>
              <a:buNone/>
            </a:pPr>
            <a:r>
              <a:rPr lang="en-US" sz="1800" b="1" i="0" u="none">
                <a:solidFill>
                  <a:srgbClr val="0000FF"/>
                </a:solidFill>
                <a:latin typeface="Verdana"/>
                <a:ea typeface="Verdana"/>
                <a:cs typeface="Verdana"/>
                <a:sym typeface="Verdana"/>
              </a:rPr>
              <a:t>GSWP3</a:t>
            </a:r>
            <a:r>
              <a:rPr lang="en-US" sz="1800" b="1">
                <a:solidFill>
                  <a:srgbClr val="0000FF"/>
                </a:solidFill>
                <a:latin typeface="Verdana"/>
                <a:ea typeface="Verdana"/>
                <a:cs typeface="Verdana"/>
                <a:sym typeface="Verdana"/>
              </a:rPr>
              <a:t>	</a:t>
            </a:r>
            <a:r>
              <a:rPr lang="en-US" sz="1800" b="1" i="0" u="none">
                <a:solidFill>
                  <a:srgbClr val="000000"/>
                </a:solidFill>
                <a:latin typeface="Verdana"/>
                <a:ea typeface="Verdana"/>
                <a:cs typeface="Verdana"/>
                <a:sym typeface="Verdana"/>
              </a:rPr>
              <a:t>	</a:t>
            </a:r>
            <a:r>
              <a:rPr lang="en-US" sz="1800" i="0" u="none">
                <a:solidFill>
                  <a:srgbClr val="000000"/>
                </a:solidFill>
                <a:latin typeface="Verdana"/>
                <a:ea typeface="Verdana"/>
                <a:cs typeface="Verdana"/>
                <a:sym typeface="Verdana"/>
              </a:rPr>
              <a:t>Global Soil Wetness Project phase 3</a:t>
            </a:r>
            <a:endParaRPr sz="1800">
              <a:latin typeface="Verdana"/>
              <a:ea typeface="Verdana"/>
              <a:cs typeface="Verdana"/>
              <a:sym typeface="Verdana"/>
            </a:endParaRPr>
          </a:p>
          <a:p>
            <a:pPr marL="1374775" marR="0" lvl="0" indent="-1374775" algn="l" rtl="0">
              <a:lnSpc>
                <a:spcPct val="85000"/>
              </a:lnSpc>
              <a:spcBef>
                <a:spcPts val="400"/>
              </a:spcBef>
              <a:spcAft>
                <a:spcPts val="0"/>
              </a:spcAft>
              <a:buClr>
                <a:srgbClr val="0000FF"/>
              </a:buClr>
              <a:buSzPts val="1600"/>
              <a:buFont typeface="Verdana"/>
              <a:buNone/>
            </a:pPr>
            <a:r>
              <a:rPr lang="en-US" sz="1800" b="1" i="0" u="none">
                <a:solidFill>
                  <a:srgbClr val="0000FF"/>
                </a:solidFill>
                <a:latin typeface="Verdana"/>
                <a:ea typeface="Verdana"/>
                <a:cs typeface="Verdana"/>
                <a:sym typeface="Verdana"/>
              </a:rPr>
              <a:t>SoilWat</a:t>
            </a:r>
            <a:r>
              <a:rPr lang="en-US" sz="1800" b="1" i="0" u="none">
                <a:solidFill>
                  <a:srgbClr val="000000"/>
                </a:solidFill>
                <a:latin typeface="Verdana"/>
                <a:ea typeface="Verdana"/>
                <a:cs typeface="Verdana"/>
                <a:sym typeface="Verdana"/>
              </a:rPr>
              <a:t>		</a:t>
            </a:r>
            <a:r>
              <a:rPr lang="en-US" sz="1800" i="0" u="none">
                <a:solidFill>
                  <a:srgbClr val="000000"/>
                </a:solidFill>
                <a:latin typeface="Verdana"/>
                <a:ea typeface="Verdana"/>
                <a:cs typeface="Verdana"/>
                <a:sym typeface="Verdana"/>
              </a:rPr>
              <a:t>GEWEX Soils and Water initiative</a:t>
            </a:r>
            <a:endParaRPr sz="1800">
              <a:latin typeface="Verdana"/>
              <a:ea typeface="Verdana"/>
              <a:cs typeface="Verdana"/>
              <a:sym typeface="Verdana"/>
            </a:endParaRPr>
          </a:p>
          <a:p>
            <a:pPr marL="1374775" marR="0" lvl="0" indent="-1374775" algn="l" rtl="0">
              <a:lnSpc>
                <a:spcPct val="85000"/>
              </a:lnSpc>
              <a:spcBef>
                <a:spcPts val="400"/>
              </a:spcBef>
              <a:spcAft>
                <a:spcPts val="0"/>
              </a:spcAft>
              <a:buClr>
                <a:schemeClr val="lt1"/>
              </a:buClr>
              <a:buSzPts val="1600"/>
              <a:buFont typeface="Arial"/>
              <a:buNone/>
            </a:pPr>
            <a:endParaRPr sz="1800" b="1" i="0" u="none">
              <a:solidFill>
                <a:srgbClr val="0000FF"/>
              </a:solidFill>
              <a:latin typeface="Verdana"/>
              <a:ea typeface="Verdana"/>
              <a:cs typeface="Verdana"/>
              <a:sym typeface="Verdana"/>
            </a:endParaRPr>
          </a:p>
          <a:p>
            <a:pPr marL="1374775" marR="0" lvl="0" indent="-1374775" algn="l" rtl="0">
              <a:lnSpc>
                <a:spcPct val="85000"/>
              </a:lnSpc>
              <a:spcBef>
                <a:spcPts val="400"/>
              </a:spcBef>
              <a:spcAft>
                <a:spcPts val="0"/>
              </a:spcAft>
              <a:buClr>
                <a:srgbClr val="000000"/>
              </a:buClr>
              <a:buSzPts val="1800"/>
              <a:buFont typeface="Verdana"/>
              <a:buNone/>
            </a:pPr>
            <a:r>
              <a:rPr lang="en-US" sz="1800" b="1" i="0" u="none">
                <a:solidFill>
                  <a:srgbClr val="000000"/>
                </a:solidFill>
                <a:latin typeface="Verdana"/>
                <a:ea typeface="Verdana"/>
                <a:cs typeface="Verdana"/>
                <a:sym typeface="Verdana"/>
              </a:rPr>
              <a:t>LAND-ATMOSPHERE INTERACTION:</a:t>
            </a:r>
            <a:endParaRPr sz="1800" b="1" i="0" u="none">
              <a:solidFill>
                <a:srgbClr val="0000FF"/>
              </a:solidFill>
              <a:latin typeface="Verdana"/>
              <a:ea typeface="Verdana"/>
              <a:cs typeface="Verdana"/>
              <a:sym typeface="Verdana"/>
            </a:endParaRPr>
          </a:p>
          <a:p>
            <a:pPr marL="1374775" marR="0" lvl="0" indent="-1374775" algn="l" rtl="0">
              <a:lnSpc>
                <a:spcPct val="85000"/>
              </a:lnSpc>
              <a:spcBef>
                <a:spcPts val="400"/>
              </a:spcBef>
              <a:spcAft>
                <a:spcPts val="0"/>
              </a:spcAft>
              <a:buClr>
                <a:srgbClr val="0000FF"/>
              </a:buClr>
              <a:buSzPts val="1600"/>
              <a:buFont typeface="Verdana"/>
              <a:buNone/>
            </a:pPr>
            <a:r>
              <a:rPr lang="en-US" sz="1800" b="1" i="0" u="none">
                <a:solidFill>
                  <a:srgbClr val="0000FF"/>
                </a:solidFill>
                <a:latin typeface="Verdana"/>
                <a:ea typeface="Verdana"/>
                <a:cs typeface="Verdana"/>
                <a:sym typeface="Verdana"/>
              </a:rPr>
              <a:t>LoCo		</a:t>
            </a:r>
            <a:r>
              <a:rPr lang="en-US" sz="1800" i="0" u="none">
                <a:solidFill>
                  <a:srgbClr val="000000"/>
                </a:solidFill>
                <a:latin typeface="Verdana"/>
                <a:ea typeface="Verdana"/>
                <a:cs typeface="Verdana"/>
                <a:sym typeface="Verdana"/>
              </a:rPr>
              <a:t>Local (land-atmosphere) Coupling</a:t>
            </a:r>
            <a:endParaRPr sz="1800">
              <a:latin typeface="Verdana"/>
              <a:ea typeface="Verdana"/>
              <a:cs typeface="Verdana"/>
              <a:sym typeface="Verdana"/>
            </a:endParaRPr>
          </a:p>
          <a:p>
            <a:pPr marL="1374775" lvl="0" indent="-1374775" rtl="0">
              <a:lnSpc>
                <a:spcPct val="85000"/>
              </a:lnSpc>
              <a:spcBef>
                <a:spcPts val="400"/>
              </a:spcBef>
              <a:spcAft>
                <a:spcPts val="0"/>
              </a:spcAft>
              <a:buClr>
                <a:srgbClr val="0000FF"/>
              </a:buClr>
              <a:buSzPts val="1600"/>
              <a:buFont typeface="Verdana"/>
              <a:buNone/>
            </a:pPr>
            <a:r>
              <a:rPr lang="en-US" sz="1800" b="1">
                <a:solidFill>
                  <a:srgbClr val="0000FF"/>
                </a:solidFill>
                <a:latin typeface="Verdana"/>
                <a:ea typeface="Verdana"/>
                <a:cs typeface="Verdana"/>
                <a:sym typeface="Verdana"/>
              </a:rPr>
              <a:t>LS3MIP		</a:t>
            </a:r>
            <a:r>
              <a:rPr lang="en-US" sz="1800">
                <a:solidFill>
                  <a:schemeClr val="dk1"/>
                </a:solidFill>
                <a:latin typeface="Verdana"/>
                <a:ea typeface="Verdana"/>
                <a:cs typeface="Verdana"/>
                <a:sym typeface="Verdana"/>
              </a:rPr>
              <a:t>Land surface, snow, and soil moisture MIP (CMIP6)</a:t>
            </a:r>
            <a:endParaRPr sz="1800">
              <a:solidFill>
                <a:schemeClr val="dk1"/>
              </a:solidFill>
              <a:latin typeface="Verdana"/>
              <a:ea typeface="Verdana"/>
              <a:cs typeface="Verdana"/>
              <a:sym typeface="Verdana"/>
            </a:endParaRPr>
          </a:p>
          <a:p>
            <a:pPr marL="1374775" lvl="0" indent="-1374775" rtl="0">
              <a:lnSpc>
                <a:spcPct val="85000"/>
              </a:lnSpc>
              <a:spcBef>
                <a:spcPts val="400"/>
              </a:spcBef>
              <a:spcAft>
                <a:spcPts val="0"/>
              </a:spcAft>
              <a:buClr>
                <a:srgbClr val="0000FF"/>
              </a:buClr>
              <a:buSzPts val="1600"/>
              <a:buFont typeface="Verdana"/>
              <a:buNone/>
            </a:pPr>
            <a:r>
              <a:rPr lang="en-US" sz="1800" b="1">
                <a:solidFill>
                  <a:srgbClr val="0000FF"/>
                </a:solidFill>
                <a:latin typeface="Verdana"/>
                <a:ea typeface="Verdana"/>
                <a:cs typeface="Verdana"/>
                <a:sym typeface="Verdana"/>
              </a:rPr>
              <a:t>LUMIP</a:t>
            </a:r>
            <a:r>
              <a:rPr lang="en-US" sz="1800" b="1">
                <a:solidFill>
                  <a:schemeClr val="dk1"/>
                </a:solidFill>
                <a:latin typeface="Verdana"/>
                <a:ea typeface="Verdana"/>
                <a:cs typeface="Verdana"/>
                <a:sym typeface="Verdana"/>
              </a:rPr>
              <a:t>		</a:t>
            </a:r>
            <a:r>
              <a:rPr lang="en-US" sz="1800">
                <a:solidFill>
                  <a:schemeClr val="dk1"/>
                </a:solidFill>
                <a:latin typeface="Verdana"/>
                <a:ea typeface="Verdana"/>
                <a:cs typeface="Verdana"/>
                <a:sym typeface="Verdana"/>
              </a:rPr>
              <a:t>Land Use Model Intercomparison Project</a:t>
            </a:r>
            <a:endParaRPr sz="1800">
              <a:solidFill>
                <a:schemeClr val="dk1"/>
              </a:solidFill>
              <a:latin typeface="Verdana"/>
              <a:ea typeface="Verdana"/>
              <a:cs typeface="Verdana"/>
              <a:sym typeface="Verdana"/>
            </a:endParaRPr>
          </a:p>
          <a:p>
            <a:pPr marL="1374775" marR="0" lvl="0" indent="-1374775" algn="l" rtl="0">
              <a:lnSpc>
                <a:spcPct val="85000"/>
              </a:lnSpc>
              <a:spcBef>
                <a:spcPts val="400"/>
              </a:spcBef>
              <a:spcAft>
                <a:spcPts val="0"/>
              </a:spcAft>
              <a:buClr>
                <a:srgbClr val="0000FF"/>
              </a:buClr>
              <a:buSzPts val="1600"/>
              <a:buFont typeface="Verdana"/>
              <a:buNone/>
            </a:pPr>
            <a:r>
              <a:rPr lang="en-US" sz="1800" b="1" i="0" u="none">
                <a:solidFill>
                  <a:srgbClr val="0000FF"/>
                </a:solidFill>
                <a:latin typeface="Verdana"/>
                <a:ea typeface="Verdana"/>
                <a:cs typeface="Verdana"/>
                <a:sym typeface="Verdana"/>
              </a:rPr>
              <a:t>GABLS/DICE	</a:t>
            </a:r>
            <a:r>
              <a:rPr lang="en-US" sz="1800" i="0" u="none">
                <a:solidFill>
                  <a:srgbClr val="000000"/>
                </a:solidFill>
                <a:latin typeface="Verdana"/>
                <a:ea typeface="Verdana"/>
                <a:cs typeface="Verdana"/>
                <a:sym typeface="Verdana"/>
              </a:rPr>
              <a:t>DIurnal land/atmosphere Coupling Experiment, including GEWEX Atmospheric Boundary Layer Study GABLS4/DICE-over-ICE (Dome C, Antarctica</a:t>
            </a:r>
            <a:r>
              <a:rPr lang="en-US" sz="1800">
                <a:latin typeface="Verdana"/>
                <a:ea typeface="Verdana"/>
                <a:cs typeface="Verdana"/>
                <a:sym typeface="Verdana"/>
              </a:rPr>
              <a:t>)</a:t>
            </a:r>
            <a:endParaRPr sz="1800">
              <a:latin typeface="Verdana"/>
              <a:ea typeface="Verdana"/>
              <a:cs typeface="Verdana"/>
              <a:sym typeface="Verdana"/>
            </a:endParaRPr>
          </a:p>
          <a:p>
            <a:pPr marL="0" marR="0" lvl="0" indent="0" algn="l" rtl="0">
              <a:lnSpc>
                <a:spcPct val="85000"/>
              </a:lnSpc>
              <a:spcBef>
                <a:spcPts val="400"/>
              </a:spcBef>
              <a:spcAft>
                <a:spcPts val="0"/>
              </a:spcAft>
              <a:buClr>
                <a:srgbClr val="0000FF"/>
              </a:buClr>
              <a:buSzPts val="1600"/>
              <a:buFont typeface="Verdana"/>
              <a:buNone/>
            </a:pPr>
            <a:endParaRPr sz="1800">
              <a:latin typeface="Verdana"/>
              <a:ea typeface="Verdana"/>
              <a:cs typeface="Verdana"/>
              <a:sym typeface="Verdana"/>
            </a:endParaRPr>
          </a:p>
          <a:p>
            <a:pPr marL="1374775" marR="0" lvl="0" indent="-1374775" algn="l" rtl="0">
              <a:lnSpc>
                <a:spcPct val="85000"/>
              </a:lnSpc>
              <a:spcBef>
                <a:spcPts val="400"/>
              </a:spcBef>
              <a:spcAft>
                <a:spcPts val="0"/>
              </a:spcAft>
              <a:buClr>
                <a:srgbClr val="0000FF"/>
              </a:buClr>
              <a:buSzPts val="1600"/>
              <a:buFont typeface="Verdana"/>
              <a:buNone/>
            </a:pPr>
            <a:endParaRPr sz="1500">
              <a:latin typeface="Verdana"/>
              <a:ea typeface="Verdana"/>
              <a:cs typeface="Verdana"/>
              <a:sym typeface="Verdana"/>
            </a:endParaRPr>
          </a:p>
        </p:txBody>
      </p:sp>
      <p:sp>
        <p:nvSpPr>
          <p:cNvPr id="127" name="Shape 127"/>
          <p:cNvSpPr txBox="1"/>
          <p:nvPr/>
        </p:nvSpPr>
        <p:spPr>
          <a:xfrm>
            <a:off x="228600" y="93662"/>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400" b="1" i="1" u="none">
                <a:solidFill>
                  <a:srgbClr val="000000"/>
                </a:solidFill>
                <a:latin typeface="Verdana"/>
                <a:ea typeface="Verdana"/>
                <a:cs typeface="Verdana"/>
                <a:sym typeface="Verdana"/>
              </a:rPr>
              <a:t>GLASS Projects</a:t>
            </a:r>
            <a:endParaRPr/>
          </a:p>
        </p:txBody>
      </p:sp>
      <p:sp>
        <p:nvSpPr>
          <p:cNvPr id="128" name="Shape 128"/>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7</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7</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a:alphaModFix amt="70000"/>
            <a:extLst>
              <a:ext uri="{28A0092B-C50C-407E-A947-70E740481C1C}">
                <a14:useLocalDpi xmlns:a14="http://schemas.microsoft.com/office/drawing/2010/main" val="0"/>
              </a:ext>
            </a:extLst>
          </a:blip>
          <a:srcRect/>
          <a:stretch>
            <a:fillRect/>
          </a:stretch>
        </p:blipFill>
        <p:spPr bwMode="auto">
          <a:xfrm>
            <a:off x="0" y="0"/>
            <a:ext cx="9144000" cy="60198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nvGrpSpPr>
          <p:cNvPr id="167938" name="Group 2"/>
          <p:cNvGrpSpPr>
            <a:grpSpLocks/>
          </p:cNvGrpSpPr>
          <p:nvPr/>
        </p:nvGrpSpPr>
        <p:grpSpPr bwMode="auto">
          <a:xfrm>
            <a:off x="3590925" y="1447800"/>
            <a:ext cx="3405188" cy="3316288"/>
            <a:chOff x="3590311" y="1589088"/>
            <a:chExt cx="3406151" cy="3316287"/>
          </a:xfrm>
        </p:grpSpPr>
        <p:pic>
          <p:nvPicPr>
            <p:cNvPr id="167955" name="Picture 3" descr="car-mechanic-cartoon.gif"/>
            <p:cNvPicPr>
              <a:picLocks noChangeAspect="1"/>
            </p:cNvPicPr>
            <p:nvPr/>
          </p:nvPicPr>
          <p:blipFill>
            <a:blip r:embed="rId4">
              <a:extLst>
                <a:ext uri="{28A0092B-C50C-407E-A947-70E740481C1C}">
                  <a14:useLocalDpi xmlns:a14="http://schemas.microsoft.com/office/drawing/2010/main" val="0"/>
                </a:ext>
              </a:extLst>
            </a:blip>
            <a:srcRect l="1704" t="1730" r="755" b="4991"/>
            <a:stretch>
              <a:fillRect/>
            </a:stretch>
          </p:blipFill>
          <p:spPr bwMode="auto">
            <a:xfrm>
              <a:off x="3590311" y="1589088"/>
              <a:ext cx="3406151" cy="3316287"/>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67956" name="Rectangle 5"/>
            <p:cNvSpPr>
              <a:spLocks noChangeArrowheads="1"/>
            </p:cNvSpPr>
            <p:nvPr/>
          </p:nvSpPr>
          <p:spPr bwMode="auto">
            <a:xfrm>
              <a:off x="4876800" y="3629775"/>
              <a:ext cx="19777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000" b="1">
                  <a:solidFill>
                    <a:srgbClr val="FFFFFF"/>
                  </a:solidFill>
                  <a:latin typeface="Verdana" charset="0"/>
                </a:rPr>
                <a:t>Land Models</a:t>
              </a:r>
              <a:endParaRPr lang="en-US" sz="2000"/>
            </a:p>
          </p:txBody>
        </p:sp>
      </p:grpSp>
      <p:sp>
        <p:nvSpPr>
          <p:cNvPr id="167939" name="TextBox 14"/>
          <p:cNvSpPr txBox="1">
            <a:spLocks noChangeArrowheads="1"/>
          </p:cNvSpPr>
          <p:nvPr/>
        </p:nvSpPr>
        <p:spPr bwMode="auto">
          <a:xfrm rot="1614460">
            <a:off x="3817938" y="2930525"/>
            <a:ext cx="11922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i="1">
                <a:solidFill>
                  <a:srgbClr val="FFFFFF"/>
                </a:solidFill>
                <a:latin typeface="Verdana" charset="0"/>
              </a:rPr>
              <a:t>GLASS</a:t>
            </a:r>
          </a:p>
        </p:txBody>
      </p:sp>
      <p:grpSp>
        <p:nvGrpSpPr>
          <p:cNvPr id="6" name="Group 5"/>
          <p:cNvGrpSpPr/>
          <p:nvPr/>
        </p:nvGrpSpPr>
        <p:grpSpPr>
          <a:xfrm>
            <a:off x="5345901" y="4868335"/>
            <a:ext cx="2290762" cy="938213"/>
            <a:chOff x="4553967" y="4868335"/>
            <a:chExt cx="2290762" cy="938213"/>
          </a:xfrm>
        </p:grpSpPr>
        <p:sp>
          <p:nvSpPr>
            <p:cNvPr id="22" name="Rectangular Callout 21"/>
            <p:cNvSpPr/>
            <p:nvPr/>
          </p:nvSpPr>
          <p:spPr bwMode="auto">
            <a:xfrm rot="10800000" flipH="1">
              <a:off x="4553967" y="4868335"/>
              <a:ext cx="2290762" cy="938213"/>
            </a:xfrm>
            <a:prstGeom prst="wedgeRectCallout">
              <a:avLst>
                <a:gd name="adj1" fmla="val -30812"/>
                <a:gd name="adj2" fmla="val 133792"/>
              </a:avLst>
            </a:prstGeom>
            <a:solidFill>
              <a:srgbClr val="008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solidFill>
                  <a:srgbClr val="FFFFFF"/>
                </a:solidFill>
                <a:latin typeface="Arial"/>
                <a:ea typeface="ＭＳ Ｐゴシック"/>
                <a:cs typeface="微软雅黑"/>
              </a:endParaRPr>
            </a:p>
          </p:txBody>
        </p:sp>
        <p:sp>
          <p:nvSpPr>
            <p:cNvPr id="167954" name="TextBox 10"/>
            <p:cNvSpPr txBox="1">
              <a:spLocks noChangeArrowheads="1"/>
            </p:cNvSpPr>
            <p:nvPr/>
          </p:nvSpPr>
          <p:spPr bwMode="auto">
            <a:xfrm>
              <a:off x="4577490" y="4883895"/>
              <a:ext cx="2267238" cy="92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1000"/>
                </a:spcAft>
              </a:pPr>
              <a:r>
                <a:rPr lang="en-US" sz="1800" b="1" dirty="0">
                  <a:solidFill>
                    <a:srgbClr val="FFFFFF"/>
                  </a:solidFill>
                  <a:latin typeface="Verdana" charset="0"/>
                </a:rPr>
                <a:t>Well… at least </a:t>
              </a:r>
              <a:r>
                <a:rPr lang="en-US" sz="1800" b="1" dirty="0" smtClean="0">
                  <a:solidFill>
                    <a:srgbClr val="FFFFFF"/>
                  </a:solidFill>
                  <a:latin typeface="Verdana" charset="0"/>
                </a:rPr>
                <a:t>SEVERAL more </a:t>
              </a:r>
              <a:r>
                <a:rPr lang="en-US" sz="1800" b="1" dirty="0">
                  <a:solidFill>
                    <a:srgbClr val="FFFFFF"/>
                  </a:solidFill>
                  <a:latin typeface="Verdana" charset="0"/>
                </a:rPr>
                <a:t>funding cycles.</a:t>
              </a:r>
            </a:p>
          </p:txBody>
        </p:sp>
      </p:grpSp>
      <p:grpSp>
        <p:nvGrpSpPr>
          <p:cNvPr id="167941" name="Group 26"/>
          <p:cNvGrpSpPr>
            <a:grpSpLocks/>
          </p:cNvGrpSpPr>
          <p:nvPr/>
        </p:nvGrpSpPr>
        <p:grpSpPr bwMode="auto">
          <a:xfrm>
            <a:off x="6594463" y="239394"/>
            <a:ext cx="2403475" cy="1860550"/>
            <a:chOff x="6612781" y="2688813"/>
            <a:chExt cx="2150219" cy="1861152"/>
          </a:xfrm>
        </p:grpSpPr>
        <p:sp>
          <p:nvSpPr>
            <p:cNvPr id="20" name="Oval Callout 19"/>
            <p:cNvSpPr/>
            <p:nvPr/>
          </p:nvSpPr>
          <p:spPr>
            <a:xfrm>
              <a:off x="6612781" y="2688813"/>
              <a:ext cx="2150219" cy="1861152"/>
            </a:xfrm>
            <a:prstGeom prst="wedgeEllipseCallout">
              <a:avLst>
                <a:gd name="adj1" fmla="val -41264"/>
                <a:gd name="adj2" fmla="val 83433"/>
              </a:avLst>
            </a:prstGeom>
            <a:solidFill>
              <a:srgbClr val="3366FF"/>
            </a:solidFill>
            <a:ln>
              <a:solidFill>
                <a:srgbClr val="3366F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solidFill>
                  <a:srgbClr val="FFFFFF"/>
                </a:solidFill>
                <a:latin typeface="Arial"/>
                <a:ea typeface="ＭＳ Ｐゴシック"/>
                <a:cs typeface="微软雅黑"/>
              </a:endParaRPr>
            </a:p>
          </p:txBody>
        </p:sp>
        <p:sp>
          <p:nvSpPr>
            <p:cNvPr id="167952" name="TextBox 8"/>
            <p:cNvSpPr txBox="1">
              <a:spLocks noChangeArrowheads="1"/>
            </p:cNvSpPr>
            <p:nvPr/>
          </p:nvSpPr>
          <p:spPr bwMode="auto">
            <a:xfrm>
              <a:off x="6692386" y="2863941"/>
              <a:ext cx="1991009" cy="1477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ctr">
                <a:buClr>
                  <a:srgbClr val="FFFF00"/>
                </a:buClr>
                <a:buSzPts val="1800"/>
              </a:pPr>
              <a:r>
                <a:rPr lang="en-US" sz="1800" b="1" dirty="0">
                  <a:solidFill>
                    <a:srgbClr val="FFFF00"/>
                  </a:solidFill>
                  <a:latin typeface="Verdana"/>
                  <a:ea typeface="Verdana"/>
                  <a:cs typeface="Verdana"/>
                  <a:sym typeface="Verdana"/>
                </a:rPr>
                <a:t>Ugh! Look at the hydrology in this thing! It’s leaking everywhere!</a:t>
              </a:r>
              <a:endParaRPr lang="en-US" sz="1800" dirty="0"/>
            </a:p>
          </p:txBody>
        </p:sp>
      </p:grpSp>
      <p:grpSp>
        <p:nvGrpSpPr>
          <p:cNvPr id="167942" name="Group 1"/>
          <p:cNvGrpSpPr>
            <a:grpSpLocks/>
          </p:cNvGrpSpPr>
          <p:nvPr/>
        </p:nvGrpSpPr>
        <p:grpSpPr bwMode="auto">
          <a:xfrm>
            <a:off x="221485" y="3875085"/>
            <a:ext cx="3723453" cy="2117725"/>
            <a:chOff x="649769" y="2413598"/>
            <a:chExt cx="3049187" cy="2117727"/>
          </a:xfrm>
        </p:grpSpPr>
        <p:sp>
          <p:nvSpPr>
            <p:cNvPr id="18" name="Rounded Rectangular Callout 17"/>
            <p:cNvSpPr/>
            <p:nvPr/>
          </p:nvSpPr>
          <p:spPr bwMode="auto">
            <a:xfrm rot="5400000">
              <a:off x="1115813" y="1948183"/>
              <a:ext cx="2117727" cy="3048558"/>
            </a:xfrm>
            <a:prstGeom prst="wedgeRoundRectCallout">
              <a:avLst>
                <a:gd name="adj1" fmla="val -23232"/>
                <a:gd name="adj2" fmla="val 56132"/>
                <a:gd name="adj3" fmla="val 16667"/>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solidFill>
                  <a:srgbClr val="FFFFFF"/>
                </a:solidFill>
                <a:cs typeface="微软雅黑" charset="0"/>
              </a:endParaRPr>
            </a:p>
          </p:txBody>
        </p:sp>
        <p:sp>
          <p:nvSpPr>
            <p:cNvPr id="167950" name="TextBox 18"/>
            <p:cNvSpPr txBox="1">
              <a:spLocks noChangeArrowheads="1"/>
            </p:cNvSpPr>
            <p:nvPr/>
          </p:nvSpPr>
          <p:spPr bwMode="auto">
            <a:xfrm>
              <a:off x="649769" y="2447235"/>
              <a:ext cx="3049186" cy="2031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gn="ctr">
                <a:buClr>
                  <a:srgbClr val="000000"/>
                </a:buClr>
                <a:buSzPts val="1800"/>
              </a:pPr>
              <a:r>
                <a:rPr lang="en-US" sz="1800" b="1" i="1" dirty="0" smtClean="0">
                  <a:latin typeface="Verdana"/>
                  <a:ea typeface="Verdana"/>
                  <a:cs typeface="Verdana"/>
                  <a:sym typeface="Verdana"/>
                </a:rPr>
                <a:t>Atmospheric </a:t>
              </a:r>
              <a:r>
                <a:rPr lang="en-US" sz="1800" b="1" i="1" dirty="0" err="1" smtClean="0">
                  <a:latin typeface="Verdana"/>
                  <a:ea typeface="Verdana"/>
                  <a:cs typeface="Verdana"/>
                  <a:sym typeface="Verdana"/>
                </a:rPr>
                <a:t>modellers</a:t>
              </a:r>
              <a:r>
                <a:rPr lang="en-US" sz="1800" b="1" i="1" dirty="0">
                  <a:latin typeface="Verdana"/>
                  <a:ea typeface="Verdana"/>
                  <a:cs typeface="Verdana"/>
                  <a:sym typeface="Verdana"/>
                </a:rPr>
                <a:t>:</a:t>
              </a:r>
              <a:endParaRPr lang="en-US" sz="1800" dirty="0"/>
            </a:p>
            <a:p>
              <a:pPr lvl="0" algn="ctr">
                <a:buClr>
                  <a:srgbClr val="000000"/>
                </a:buClr>
                <a:buSzPts val="1800"/>
              </a:pPr>
              <a:r>
                <a:rPr lang="en-US" sz="1800" b="1" dirty="0">
                  <a:latin typeface="Verdana"/>
                  <a:ea typeface="Verdana"/>
                  <a:cs typeface="Verdana"/>
                  <a:sym typeface="Verdana"/>
                </a:rPr>
                <a:t>But I like it like </a:t>
              </a:r>
              <a:r>
                <a:rPr lang="en-US" sz="1800" b="1" dirty="0" smtClean="0">
                  <a:latin typeface="Verdana"/>
                  <a:ea typeface="Verdana"/>
                  <a:cs typeface="Verdana"/>
                  <a:sym typeface="Verdana"/>
                </a:rPr>
                <a:t>this:</a:t>
              </a:r>
            </a:p>
            <a:p>
              <a:pPr lvl="0" algn="ctr">
                <a:buClr>
                  <a:srgbClr val="000000"/>
                </a:buClr>
                <a:buSzPts val="1800"/>
              </a:pPr>
              <a:r>
                <a:rPr lang="en-US" sz="1800" b="1" dirty="0" smtClean="0">
                  <a:latin typeface="Verdana"/>
                  <a:ea typeface="Verdana"/>
                  <a:cs typeface="Verdana"/>
                  <a:sym typeface="Verdana"/>
                </a:rPr>
                <a:t>I </a:t>
              </a:r>
              <a:r>
                <a:rPr lang="en-US" sz="1800" b="1" dirty="0">
                  <a:latin typeface="Verdana"/>
                  <a:ea typeface="Verdana"/>
                  <a:cs typeface="Verdana"/>
                  <a:sym typeface="Verdana"/>
                </a:rPr>
                <a:t>don’t want to have to recalibrate my driving variables (...what about my forecast metrics..!?) </a:t>
              </a:r>
              <a:r>
                <a:rPr lang="en-US" sz="1800" b="1" dirty="0" smtClean="0">
                  <a:latin typeface="Verdana"/>
                  <a:ea typeface="Verdana"/>
                  <a:cs typeface="Verdana"/>
                  <a:sym typeface="Verdana"/>
                </a:rPr>
                <a:t>How much will </a:t>
              </a:r>
              <a:r>
                <a:rPr lang="en-US" sz="1800" b="1" dirty="0">
                  <a:latin typeface="Verdana"/>
                  <a:ea typeface="Verdana"/>
                  <a:cs typeface="Verdana"/>
                  <a:sym typeface="Verdana"/>
                </a:rPr>
                <a:t>this </a:t>
              </a:r>
              <a:r>
                <a:rPr lang="en-US" sz="1800" b="1" dirty="0" smtClean="0">
                  <a:latin typeface="Verdana"/>
                  <a:ea typeface="Verdana"/>
                  <a:cs typeface="Verdana"/>
                  <a:sym typeface="Verdana"/>
                </a:rPr>
                <a:t>COST?</a:t>
              </a:r>
              <a:r>
                <a:rPr lang="en-US" sz="1800" b="1" dirty="0">
                  <a:latin typeface="Verdana"/>
                  <a:ea typeface="Verdana"/>
                  <a:cs typeface="Verdana"/>
                  <a:sym typeface="Verdana"/>
                </a:rPr>
                <a:t>!</a:t>
              </a:r>
              <a:endParaRPr lang="en-US" sz="1800" dirty="0"/>
            </a:p>
          </p:txBody>
        </p:sp>
      </p:grpSp>
      <p:grpSp>
        <p:nvGrpSpPr>
          <p:cNvPr id="167943" name="Group 19"/>
          <p:cNvGrpSpPr>
            <a:grpSpLocks/>
          </p:cNvGrpSpPr>
          <p:nvPr/>
        </p:nvGrpSpPr>
        <p:grpSpPr bwMode="auto">
          <a:xfrm>
            <a:off x="148998" y="1770400"/>
            <a:ext cx="3252787" cy="1368425"/>
            <a:chOff x="710870" y="2971466"/>
            <a:chExt cx="2139203" cy="1296187"/>
          </a:xfrm>
        </p:grpSpPr>
        <p:sp>
          <p:nvSpPr>
            <p:cNvPr id="16" name="Rectangular Callout 15"/>
            <p:cNvSpPr/>
            <p:nvPr/>
          </p:nvSpPr>
          <p:spPr>
            <a:xfrm rot="16200000" flipH="1">
              <a:off x="1134466" y="2552046"/>
              <a:ext cx="1296187" cy="2135027"/>
            </a:xfrm>
            <a:prstGeom prst="wedgeRectCallout">
              <a:avLst>
                <a:gd name="adj1" fmla="val -1033"/>
                <a:gd name="adj2" fmla="val 77813"/>
              </a:avLst>
            </a:prstGeom>
            <a:solidFill>
              <a:srgbClr val="008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solidFill>
                  <a:srgbClr val="FFFFFF"/>
                </a:solidFill>
                <a:latin typeface="Arial"/>
                <a:ea typeface="ＭＳ Ｐゴシック"/>
                <a:cs typeface="微软雅黑"/>
              </a:endParaRPr>
            </a:p>
          </p:txBody>
        </p:sp>
        <p:sp>
          <p:nvSpPr>
            <p:cNvPr id="167948" name="TextBox 23"/>
            <p:cNvSpPr txBox="1">
              <a:spLocks noChangeArrowheads="1"/>
            </p:cNvSpPr>
            <p:nvPr/>
          </p:nvSpPr>
          <p:spPr bwMode="auto">
            <a:xfrm>
              <a:off x="710870" y="3019336"/>
              <a:ext cx="2139202" cy="1136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1000"/>
                </a:spcAft>
              </a:pPr>
              <a:r>
                <a:rPr lang="en-US" sz="1800" b="1" dirty="0">
                  <a:solidFill>
                    <a:srgbClr val="FFFFFF"/>
                  </a:solidFill>
                  <a:latin typeface="Verdana" charset="0"/>
                </a:rPr>
                <a:t>..and you’re also going to need an atmospheric alignment to get the right interactions.</a:t>
              </a:r>
            </a:p>
          </p:txBody>
        </p:sp>
      </p:grpSp>
      <p:grpSp>
        <p:nvGrpSpPr>
          <p:cNvPr id="167944" name="Group 7"/>
          <p:cNvGrpSpPr>
            <a:grpSpLocks/>
          </p:cNvGrpSpPr>
          <p:nvPr/>
        </p:nvGrpSpPr>
        <p:grpSpPr bwMode="auto">
          <a:xfrm>
            <a:off x="3361926" y="51559"/>
            <a:ext cx="2431127" cy="1215975"/>
            <a:chOff x="2819298" y="367654"/>
            <a:chExt cx="2393611" cy="3014634"/>
          </a:xfrm>
        </p:grpSpPr>
        <p:sp>
          <p:nvSpPr>
            <p:cNvPr id="14" name="Rectangular Callout 13"/>
            <p:cNvSpPr/>
            <p:nvPr/>
          </p:nvSpPr>
          <p:spPr>
            <a:xfrm flipH="1">
              <a:off x="2819298" y="367654"/>
              <a:ext cx="2238219" cy="3014634"/>
            </a:xfrm>
            <a:prstGeom prst="wedgeRectCallout">
              <a:avLst>
                <a:gd name="adj1" fmla="val -28495"/>
                <a:gd name="adj2" fmla="val 106864"/>
              </a:avLst>
            </a:prstGeom>
            <a:solidFill>
              <a:srgbClr val="008000"/>
            </a:solidFill>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latin typeface="Arial"/>
                <a:ea typeface="ＭＳ Ｐゴシック"/>
                <a:cs typeface="微软雅黑"/>
              </a:endParaRPr>
            </a:p>
          </p:txBody>
        </p:sp>
        <p:sp>
          <p:nvSpPr>
            <p:cNvPr id="167946" name="TextBox 9"/>
            <p:cNvSpPr txBox="1">
              <a:spLocks noChangeArrowheads="1"/>
            </p:cNvSpPr>
            <p:nvPr/>
          </p:nvSpPr>
          <p:spPr bwMode="auto">
            <a:xfrm>
              <a:off x="2857501" y="406443"/>
              <a:ext cx="2355408" cy="2975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defRPr sz="2400">
                  <a:solidFill>
                    <a:schemeClr val="bg1"/>
                  </a:solidFill>
                  <a:latin typeface="Arial" charset="0"/>
                  <a:ea typeface="ＭＳ Ｐゴシック" charset="0"/>
                  <a:cs typeface="ＭＳ Ｐゴシック" charset="0"/>
                </a:defRPr>
              </a:lvl1pPr>
              <a:lvl2pPr defTabSz="457200" eaLnBrk="0" hangingPunct="0">
                <a:defRPr sz="2400">
                  <a:solidFill>
                    <a:schemeClr val="bg1"/>
                  </a:solidFill>
                  <a:latin typeface="Arial" charset="0"/>
                  <a:ea typeface="ＭＳ Ｐゴシック" charset="0"/>
                </a:defRPr>
              </a:lvl2pPr>
              <a:lvl3pPr defTabSz="457200" eaLnBrk="0" hangingPunct="0">
                <a:defRPr sz="2400">
                  <a:solidFill>
                    <a:schemeClr val="bg1"/>
                  </a:solidFill>
                  <a:latin typeface="Arial" charset="0"/>
                  <a:ea typeface="ＭＳ Ｐゴシック" charset="0"/>
                </a:defRPr>
              </a:lvl3pPr>
              <a:lvl4pPr defTabSz="457200" eaLnBrk="0" hangingPunct="0">
                <a:defRPr sz="2400">
                  <a:solidFill>
                    <a:schemeClr val="bg1"/>
                  </a:solidFill>
                  <a:latin typeface="Arial" charset="0"/>
                  <a:ea typeface="ＭＳ Ｐゴシック" charset="0"/>
                </a:defRPr>
              </a:lvl4pPr>
              <a:lvl5pPr defTabSz="457200" eaLnBrk="0" hangingPunct="0">
                <a:defRPr sz="2400">
                  <a:solidFill>
                    <a:schemeClr val="bg1"/>
                  </a:solidFill>
                  <a:latin typeface="Arial" charset="0"/>
                  <a:ea typeface="ＭＳ Ｐゴシック" charset="0"/>
                </a:defRPr>
              </a:lvl5pPr>
              <a:lvl6pPr marL="2514600" indent="-228600" eaLnBrk="0" fontAlgn="base" hangingPunct="0">
                <a:spcBef>
                  <a:spcPct val="0"/>
                </a:spcBef>
                <a:spcAft>
                  <a:spcPct val="0"/>
                </a:spcAft>
                <a:buClr>
                  <a:srgbClr val="000000"/>
                </a:buClr>
                <a:buSzPct val="100000"/>
                <a:buFont typeface="Times New Roman" charset="0"/>
                <a:defRPr sz="2400">
                  <a:solidFill>
                    <a:schemeClr val="bg1"/>
                  </a:solidFill>
                  <a:latin typeface="Arial" charset="0"/>
                  <a:ea typeface="ＭＳ Ｐゴシック" charset="0"/>
                </a:defRPr>
              </a:lvl6pPr>
              <a:lvl7pPr marL="2971800" indent="-228600" eaLnBrk="0" fontAlgn="base" hangingPunct="0">
                <a:spcBef>
                  <a:spcPct val="0"/>
                </a:spcBef>
                <a:spcAft>
                  <a:spcPct val="0"/>
                </a:spcAft>
                <a:buClr>
                  <a:srgbClr val="000000"/>
                </a:buClr>
                <a:buSzPct val="100000"/>
                <a:buFont typeface="Times New Roman" charset="0"/>
                <a:defRPr sz="2400">
                  <a:solidFill>
                    <a:schemeClr val="bg1"/>
                  </a:solidFill>
                  <a:latin typeface="Arial" charset="0"/>
                  <a:ea typeface="ＭＳ Ｐゴシック" charset="0"/>
                </a:defRPr>
              </a:lvl7pPr>
              <a:lvl8pPr marL="3429000" indent="-228600" eaLnBrk="0" fontAlgn="base" hangingPunct="0">
                <a:spcBef>
                  <a:spcPct val="0"/>
                </a:spcBef>
                <a:spcAft>
                  <a:spcPct val="0"/>
                </a:spcAft>
                <a:buClr>
                  <a:srgbClr val="000000"/>
                </a:buClr>
                <a:buSzPct val="100000"/>
                <a:buFont typeface="Times New Roman" charset="0"/>
                <a:defRPr sz="2400">
                  <a:solidFill>
                    <a:schemeClr val="bg1"/>
                  </a:solidFill>
                  <a:latin typeface="Arial" charset="0"/>
                  <a:ea typeface="ＭＳ Ｐゴシック" charset="0"/>
                </a:defRPr>
              </a:lvl8pPr>
              <a:lvl9pPr marL="3886200" indent="-228600" eaLnBrk="0" fontAlgn="base" hangingPunct="0">
                <a:spcBef>
                  <a:spcPct val="0"/>
                </a:spcBef>
                <a:spcAft>
                  <a:spcPct val="0"/>
                </a:spcAft>
                <a:buClr>
                  <a:srgbClr val="000000"/>
                </a:buClr>
                <a:buSzPct val="100000"/>
                <a:buFont typeface="Times New Roman" charset="0"/>
                <a:defRPr sz="2400">
                  <a:solidFill>
                    <a:schemeClr val="bg1"/>
                  </a:solidFill>
                  <a:latin typeface="Arial" charset="0"/>
                  <a:ea typeface="ＭＳ Ｐゴシック" charset="0"/>
                </a:defRPr>
              </a:lvl9pPr>
            </a:lstStyle>
            <a:p>
              <a:pPr algn="ctr" eaLnBrk="1" hangingPunct="1">
                <a:spcAft>
                  <a:spcPts val="1000"/>
                </a:spcAft>
              </a:pPr>
              <a:r>
                <a:rPr lang="en-US" sz="1800" b="1" dirty="0">
                  <a:solidFill>
                    <a:srgbClr val="FFFFFF"/>
                  </a:solidFill>
                  <a:latin typeface="Verdana" charset="0"/>
                </a:rPr>
                <a:t>Uh oh!  These surface fluxes don’t look so good. </a:t>
              </a:r>
            </a:p>
          </p:txBody>
        </p:sp>
      </p:grpSp>
      <p:grpSp>
        <p:nvGrpSpPr>
          <p:cNvPr id="5" name="Group 4"/>
          <p:cNvGrpSpPr/>
          <p:nvPr/>
        </p:nvGrpSpPr>
        <p:grpSpPr>
          <a:xfrm>
            <a:off x="6491282" y="2726271"/>
            <a:ext cx="2775276" cy="1084176"/>
            <a:chOff x="6491282" y="2726271"/>
            <a:chExt cx="2775276" cy="1084176"/>
          </a:xfrm>
        </p:grpSpPr>
        <p:sp>
          <p:nvSpPr>
            <p:cNvPr id="26" name="Oval Callout 25"/>
            <p:cNvSpPr/>
            <p:nvPr/>
          </p:nvSpPr>
          <p:spPr bwMode="auto">
            <a:xfrm>
              <a:off x="6594463" y="2726271"/>
              <a:ext cx="2541581" cy="1084176"/>
            </a:xfrm>
            <a:prstGeom prst="wedgeEllipseCallout">
              <a:avLst>
                <a:gd name="adj1" fmla="val -38822"/>
                <a:gd name="adj2" fmla="val 79681"/>
              </a:avLst>
            </a:prstGeom>
            <a:solidFill>
              <a:srgbClr val="3366FF"/>
            </a:solidFill>
            <a:ln>
              <a:solidFill>
                <a:srgbClr val="3366F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solidFill>
                  <a:srgbClr val="FFFFFF"/>
                </a:solidFill>
                <a:latin typeface="Arial"/>
                <a:ea typeface="ＭＳ Ｐゴシック"/>
                <a:cs typeface="微软雅黑"/>
              </a:endParaRPr>
            </a:p>
          </p:txBody>
        </p:sp>
        <p:sp>
          <p:nvSpPr>
            <p:cNvPr id="25" name="Shape 806"/>
            <p:cNvSpPr txBox="1"/>
            <p:nvPr/>
          </p:nvSpPr>
          <p:spPr>
            <a:xfrm>
              <a:off x="6491282" y="2857325"/>
              <a:ext cx="2775276" cy="84567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FFFF00"/>
                </a:buClr>
                <a:buSzPts val="1800"/>
                <a:buFont typeface="Verdana"/>
                <a:buNone/>
              </a:pPr>
              <a:r>
                <a:rPr lang="en-US" sz="1800" b="1" i="0" u="none" dirty="0" smtClean="0">
                  <a:solidFill>
                    <a:srgbClr val="FFFF00"/>
                  </a:solidFill>
                  <a:latin typeface="Verdana"/>
                  <a:ea typeface="Verdana"/>
                  <a:cs typeface="Verdana"/>
                  <a:sym typeface="Verdana"/>
                </a:rPr>
                <a:t>…and its carbon output is way too high... </a:t>
              </a:r>
              <a:endParaRPr dirty="0"/>
            </a:p>
          </p:txBody>
        </p:sp>
      </p:gr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70</a:t>
            </a:fld>
            <a:endParaRPr lang="uk-UA"/>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Shape 505"/>
          <p:cNvSpPr txBox="1"/>
          <p:nvPr/>
        </p:nvSpPr>
        <p:spPr>
          <a:xfrm>
            <a:off x="228600" y="59075"/>
            <a:ext cx="8686800" cy="644877"/>
          </a:xfrm>
          <a:prstGeom prst="rect">
            <a:avLst/>
          </a:prstGeom>
          <a:noFill/>
          <a:ln>
            <a:noFill/>
          </a:ln>
        </p:spPr>
        <p:txBody>
          <a:bodyPr spcFirstLastPara="1" wrap="square" lIns="90000" tIns="45000" rIns="90000" bIns="45000" anchor="t" anchorCtr="0">
            <a:spAutoFit/>
          </a:bodyPr>
          <a:lstStyle/>
          <a:p>
            <a:pPr lvl="0" algn="ctr">
              <a:buClr>
                <a:srgbClr val="000000"/>
              </a:buClr>
              <a:buSzPts val="2400"/>
            </a:pPr>
            <a:r>
              <a:rPr lang="en-US" sz="1800" dirty="0" err="1" smtClean="0">
                <a:solidFill>
                  <a:schemeClr val="dk1"/>
                </a:solidFill>
                <a:latin typeface="Verdana"/>
                <a:ea typeface="Verdana"/>
                <a:cs typeface="Verdana"/>
                <a:sym typeface="Verdana"/>
              </a:rPr>
              <a:t>LoCo</a:t>
            </a:r>
            <a:r>
              <a:rPr lang="en-US" sz="1800" dirty="0" smtClean="0">
                <a:solidFill>
                  <a:schemeClr val="dk1"/>
                </a:solidFill>
                <a:latin typeface="Verdana"/>
                <a:ea typeface="Verdana"/>
                <a:cs typeface="Verdana"/>
                <a:sym typeface="Verdana"/>
              </a:rPr>
              <a:t> team BAMS paper:  “</a:t>
            </a:r>
            <a:r>
              <a:rPr lang="en-US" sz="1800" b="1" dirty="0">
                <a:solidFill>
                  <a:schemeClr val="dk1"/>
                </a:solidFill>
                <a:latin typeface="Verdana"/>
                <a:ea typeface="Verdana"/>
                <a:cs typeface="Verdana"/>
                <a:sym typeface="Verdana"/>
              </a:rPr>
              <a:t>Land-Atmosphere Interactions:  The </a:t>
            </a:r>
            <a:r>
              <a:rPr lang="en-US" sz="1800" b="1" dirty="0" err="1">
                <a:solidFill>
                  <a:schemeClr val="dk1"/>
                </a:solidFill>
                <a:latin typeface="Verdana"/>
                <a:ea typeface="Verdana"/>
                <a:cs typeface="Verdana"/>
                <a:sym typeface="Verdana"/>
              </a:rPr>
              <a:t>LoCo</a:t>
            </a:r>
            <a:r>
              <a:rPr lang="en-US" sz="1800" b="1" dirty="0">
                <a:solidFill>
                  <a:schemeClr val="dk1"/>
                </a:solidFill>
                <a:latin typeface="Verdana"/>
                <a:ea typeface="Verdana"/>
                <a:cs typeface="Verdana"/>
                <a:sym typeface="Verdana"/>
              </a:rPr>
              <a:t> Perspective</a:t>
            </a:r>
            <a:r>
              <a:rPr lang="en-US" sz="1800" dirty="0" smtClean="0">
                <a:solidFill>
                  <a:schemeClr val="dk1"/>
                </a:solidFill>
                <a:latin typeface="Verdana"/>
                <a:ea typeface="Verdana"/>
                <a:cs typeface="Verdana"/>
                <a:sym typeface="Verdana"/>
              </a:rPr>
              <a:t>” by Joe </a:t>
            </a:r>
            <a:r>
              <a:rPr lang="en-US" sz="1800" dirty="0" err="1" smtClean="0">
                <a:solidFill>
                  <a:schemeClr val="dk1"/>
                </a:solidFill>
                <a:latin typeface="Verdana"/>
                <a:ea typeface="Verdana"/>
                <a:cs typeface="Verdana"/>
                <a:sym typeface="Verdana"/>
              </a:rPr>
              <a:t>Santanello</a:t>
            </a:r>
            <a:r>
              <a:rPr lang="en-US" sz="1800" dirty="0" smtClean="0">
                <a:solidFill>
                  <a:schemeClr val="dk1"/>
                </a:solidFill>
                <a:latin typeface="Verdana"/>
                <a:ea typeface="Verdana"/>
                <a:cs typeface="Verdana"/>
                <a:sym typeface="Verdana"/>
              </a:rPr>
              <a:t>, Paul </a:t>
            </a:r>
            <a:r>
              <a:rPr lang="en-US" sz="1800" dirty="0" err="1" smtClean="0">
                <a:solidFill>
                  <a:schemeClr val="dk1"/>
                </a:solidFill>
                <a:latin typeface="Verdana"/>
                <a:ea typeface="Verdana"/>
                <a:cs typeface="Verdana"/>
                <a:sym typeface="Verdana"/>
              </a:rPr>
              <a:t>Dirmeyer</a:t>
            </a:r>
            <a:r>
              <a:rPr lang="en-US" sz="1800" dirty="0" smtClean="0">
                <a:solidFill>
                  <a:schemeClr val="dk1"/>
                </a:solidFill>
                <a:latin typeface="Verdana"/>
                <a:ea typeface="Verdana"/>
                <a:cs typeface="Verdana"/>
                <a:sym typeface="Verdana"/>
              </a:rPr>
              <a:t> et al, 2017.</a:t>
            </a:r>
            <a:endParaRPr sz="1800" dirty="0">
              <a:latin typeface="Verdana"/>
              <a:ea typeface="Verdana"/>
              <a:cs typeface="Verdana"/>
              <a:sym typeface="Verdana"/>
            </a:endParaRPr>
          </a:p>
        </p:txBody>
      </p:sp>
      <p:sp>
        <p:nvSpPr>
          <p:cNvPr id="507" name="Shape 507"/>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71</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71</a:t>
            </a:fld>
            <a:endParaRPr lang="uk-UA"/>
          </a:p>
        </p:txBody>
      </p:sp>
      <p:pic>
        <p:nvPicPr>
          <p:cNvPr id="3" name="LoCo-animation.gif">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587" y="762000"/>
            <a:ext cx="9145588" cy="5278925"/>
          </a:xfrm>
          <a:prstGeom prst="rect">
            <a:avLst/>
          </a:prstGeom>
        </p:spPr>
      </p:pic>
    </p:spTree>
    <p:extLst>
      <p:ext uri="{BB962C8B-B14F-4D97-AF65-F5344CB8AC3E}">
        <p14:creationId xmlns:p14="http://schemas.microsoft.com/office/powerpoint/2010/main" val="7356386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blip>
          <a:stretch>
            <a:fillRect/>
          </a:stretch>
        </a:blipFill>
        <a:effectLst/>
      </p:bgPr>
    </p:bg>
    <p:spTree>
      <p:nvGrpSpPr>
        <p:cNvPr id="1" name="Shape 132"/>
        <p:cNvGrpSpPr/>
        <p:nvPr/>
      </p:nvGrpSpPr>
      <p:grpSpPr>
        <a:xfrm>
          <a:off x="0" y="0"/>
          <a:ext cx="0" cy="0"/>
          <a:chOff x="0" y="0"/>
          <a:chExt cx="0" cy="0"/>
        </a:xfrm>
      </p:grpSpPr>
      <p:sp>
        <p:nvSpPr>
          <p:cNvPr id="133" name="Shape 133"/>
          <p:cNvSpPr/>
          <p:nvPr/>
        </p:nvSpPr>
        <p:spPr>
          <a:xfrm>
            <a:off x="866775" y="374650"/>
            <a:ext cx="7808912" cy="485775"/>
          </a:xfrm>
          <a:custGeom>
            <a:avLst/>
            <a:gdLst/>
            <a:ahLst/>
            <a:cxnLst/>
            <a:rect l="0" t="0" r="0" b="0"/>
            <a:pathLst>
              <a:path w="120000" h="120000" extrusionOk="0">
                <a:moveTo>
                  <a:pt x="0" y="0"/>
                </a:moveTo>
                <a:lnTo>
                  <a:pt x="333" y="0"/>
                </a:lnTo>
                <a:lnTo>
                  <a:pt x="333" y="333"/>
                </a:lnTo>
                <a:lnTo>
                  <a:pt x="0" y="333"/>
                </a:lnTo>
                <a:lnTo>
                  <a:pt x="0" y="0"/>
                </a:lnTo>
                <a:close/>
              </a:path>
            </a:pathLst>
          </a:cu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chemeClr val="lt1"/>
              </a:solidFill>
              <a:latin typeface="Arial"/>
              <a:ea typeface="Arial"/>
              <a:cs typeface="Arial"/>
              <a:sym typeface="Arial"/>
            </a:endParaRPr>
          </a:p>
        </p:txBody>
      </p:sp>
      <p:sp>
        <p:nvSpPr>
          <p:cNvPr id="134" name="Shape 134"/>
          <p:cNvSpPr/>
          <p:nvPr/>
        </p:nvSpPr>
        <p:spPr>
          <a:xfrm>
            <a:off x="8534400" y="6477000"/>
            <a:ext cx="608012" cy="379412"/>
          </a:xfrm>
          <a:custGeom>
            <a:avLst/>
            <a:gdLst/>
            <a:ahLst/>
            <a:cxnLst/>
            <a:rect l="0" t="0" r="0" b="0"/>
            <a:pathLst>
              <a:path w="120000" h="120000" extrusionOk="0">
                <a:moveTo>
                  <a:pt x="0" y="0"/>
                </a:moveTo>
                <a:lnTo>
                  <a:pt x="333" y="0"/>
                </a:lnTo>
                <a:lnTo>
                  <a:pt x="333" y="333"/>
                </a:lnTo>
                <a:lnTo>
                  <a:pt x="0" y="333"/>
                </a:lnTo>
                <a:lnTo>
                  <a:pt x="0" y="0"/>
                </a:lnTo>
                <a:close/>
              </a:path>
            </a:pathLst>
          </a:cu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chemeClr val="lt1"/>
              </a:solidFill>
              <a:latin typeface="Arial"/>
              <a:ea typeface="Arial"/>
              <a:cs typeface="Arial"/>
              <a:sym typeface="Arial"/>
            </a:endParaRPr>
          </a:p>
        </p:txBody>
      </p:sp>
      <p:sp>
        <p:nvSpPr>
          <p:cNvPr id="135" name="Shape 135"/>
          <p:cNvSpPr txBox="1"/>
          <p:nvPr/>
        </p:nvSpPr>
        <p:spPr>
          <a:xfrm>
            <a:off x="228600" y="838200"/>
            <a:ext cx="8712300" cy="5096700"/>
          </a:xfrm>
          <a:prstGeom prst="rect">
            <a:avLst/>
          </a:prstGeom>
          <a:noFill/>
          <a:ln>
            <a:noFill/>
          </a:ln>
        </p:spPr>
        <p:txBody>
          <a:bodyPr spcFirstLastPara="1" wrap="square" lIns="90000" tIns="45000" rIns="90000" bIns="45000" anchor="t" anchorCtr="0">
            <a:noAutofit/>
          </a:bodyPr>
          <a:lstStyle/>
          <a:p>
            <a:pPr marL="0" marR="0" lvl="0" indent="0" algn="l" rtl="0">
              <a:lnSpc>
                <a:spcPct val="90000"/>
              </a:lnSpc>
              <a:spcBef>
                <a:spcPts val="0"/>
              </a:spcBef>
              <a:spcAft>
                <a:spcPts val="0"/>
              </a:spcAft>
              <a:buClr>
                <a:srgbClr val="DC2300"/>
              </a:buClr>
              <a:buSzPts val="1800"/>
              <a:buFont typeface="Verdana"/>
              <a:buNone/>
            </a:pPr>
            <a:r>
              <a:rPr lang="en-US" sz="1800" b="1" i="0" u="none">
                <a:solidFill>
                  <a:srgbClr val="DC2300"/>
                </a:solidFill>
                <a:latin typeface="Verdana"/>
                <a:ea typeface="Verdana"/>
                <a:cs typeface="Verdana"/>
                <a:sym typeface="Verdana"/>
              </a:rPr>
              <a:t>Cross-Cutting projects/actions:</a:t>
            </a:r>
            <a:endParaRPr/>
          </a:p>
          <a:p>
            <a:pPr marL="0" marR="0" lvl="0" indent="0" algn="l" rtl="0">
              <a:lnSpc>
                <a:spcPct val="90000"/>
              </a:lnSpc>
              <a:spcBef>
                <a:spcPts val="600"/>
              </a:spcBef>
              <a:spcAft>
                <a:spcPts val="0"/>
              </a:spcAft>
              <a:buClr>
                <a:srgbClr val="0000FF"/>
              </a:buClr>
              <a:buSzPts val="1800"/>
              <a:buFont typeface="Verdana"/>
              <a:buNone/>
            </a:pPr>
            <a:r>
              <a:rPr lang="en-US" sz="1800" b="1" i="0" u="none">
                <a:solidFill>
                  <a:srgbClr val="0000FF"/>
                </a:solidFill>
                <a:latin typeface="Verdana"/>
                <a:ea typeface="Verdana"/>
                <a:cs typeface="Verdana"/>
                <a:sym typeface="Verdana"/>
              </a:rPr>
              <a:t>PALS, PLUMBER </a:t>
            </a:r>
            <a:r>
              <a:rPr lang="en-US" sz="1800" b="1" i="0" u="none">
                <a:solidFill>
                  <a:srgbClr val="000000"/>
                </a:solidFill>
                <a:latin typeface="Verdana"/>
                <a:ea typeface="Verdana"/>
                <a:cs typeface="Verdana"/>
                <a:sym typeface="Verdana"/>
              </a:rPr>
              <a:t> – </a:t>
            </a:r>
            <a:r>
              <a:rPr lang="en-US" sz="1800">
                <a:latin typeface="Verdana"/>
                <a:ea typeface="Verdana"/>
                <a:cs typeface="Verdana"/>
                <a:sym typeface="Verdana"/>
              </a:rPr>
              <a:t>LSM</a:t>
            </a:r>
            <a:r>
              <a:rPr lang="en-US" sz="1800" b="0" i="0" u="none">
                <a:solidFill>
                  <a:srgbClr val="000000"/>
                </a:solidFill>
                <a:latin typeface="Verdana"/>
                <a:ea typeface="Verdana"/>
                <a:cs typeface="Verdana"/>
                <a:sym typeface="Verdana"/>
              </a:rPr>
              <a:t> benchmarking, links to GSWP3 / LMIP / ILA</a:t>
            </a:r>
            <a:r>
              <a:rPr lang="en-US" sz="1800">
                <a:latin typeface="Verdana"/>
                <a:ea typeface="Verdana"/>
                <a:cs typeface="Verdana"/>
                <a:sym typeface="Verdana"/>
              </a:rPr>
              <a:t>MB</a:t>
            </a:r>
            <a:endParaRPr/>
          </a:p>
          <a:p>
            <a:pPr marL="0" marR="0" lvl="0" indent="0" algn="l" rtl="0">
              <a:lnSpc>
                <a:spcPct val="90000"/>
              </a:lnSpc>
              <a:spcBef>
                <a:spcPts val="0"/>
              </a:spcBef>
              <a:spcAft>
                <a:spcPts val="0"/>
              </a:spcAft>
              <a:buClr>
                <a:srgbClr val="0000FF"/>
              </a:buClr>
              <a:buSzPts val="1800"/>
              <a:buFont typeface="Verdana"/>
              <a:buNone/>
            </a:pPr>
            <a:r>
              <a:rPr lang="en-US" sz="1800" b="1" i="0" u="none">
                <a:solidFill>
                  <a:srgbClr val="0000FF"/>
                </a:solidFill>
                <a:latin typeface="Verdana"/>
                <a:ea typeface="Verdana"/>
                <a:cs typeface="Verdana"/>
                <a:sym typeface="Verdana"/>
              </a:rPr>
              <a:t>GSWP3 </a:t>
            </a:r>
            <a:r>
              <a:rPr lang="en-US" sz="1800" b="0" i="0" u="none">
                <a:solidFill>
                  <a:srgbClr val="000000"/>
                </a:solidFill>
                <a:latin typeface="Verdana"/>
                <a:ea typeface="Verdana"/>
                <a:cs typeface="Verdana"/>
                <a:sym typeface="Verdana"/>
              </a:rPr>
              <a:t>– Links to carbon community (iLeaps), LMIP (CMIP6)</a:t>
            </a:r>
            <a:endParaRPr/>
          </a:p>
          <a:p>
            <a:pPr marL="0" marR="0" lvl="0" indent="0" algn="l" rtl="0">
              <a:lnSpc>
                <a:spcPct val="90000"/>
              </a:lnSpc>
              <a:spcBef>
                <a:spcPts val="0"/>
              </a:spcBef>
              <a:spcAft>
                <a:spcPts val="0"/>
              </a:spcAft>
              <a:buClr>
                <a:srgbClr val="0000FF"/>
              </a:buClr>
              <a:buSzPts val="1800"/>
              <a:buFont typeface="Verdana"/>
              <a:buNone/>
            </a:pPr>
            <a:r>
              <a:rPr lang="en-US" sz="1800" b="1" i="0" u="none">
                <a:solidFill>
                  <a:srgbClr val="0000FF"/>
                </a:solidFill>
                <a:latin typeface="Verdana"/>
                <a:ea typeface="Verdana"/>
                <a:cs typeface="Verdana"/>
                <a:sym typeface="Verdana"/>
              </a:rPr>
              <a:t>LS3MIP</a:t>
            </a:r>
            <a:r>
              <a:rPr lang="en-US" sz="1800" b="1" i="0" u="none">
                <a:solidFill>
                  <a:srgbClr val="000000"/>
                </a:solidFill>
                <a:latin typeface="Verdana"/>
                <a:ea typeface="Verdana"/>
                <a:cs typeface="Verdana"/>
                <a:sym typeface="Verdana"/>
              </a:rPr>
              <a:t> </a:t>
            </a:r>
            <a:r>
              <a:rPr lang="en-US" sz="1800" b="0" i="0" u="none">
                <a:solidFill>
                  <a:srgbClr val="000000"/>
                </a:solidFill>
                <a:latin typeface="Verdana"/>
                <a:ea typeface="Verdana"/>
                <a:cs typeface="Verdana"/>
                <a:sym typeface="Verdana"/>
              </a:rPr>
              <a:t>– (like </a:t>
            </a:r>
            <a:r>
              <a:rPr lang="en-US" sz="1800" b="0" i="0" u="none">
                <a:solidFill>
                  <a:srgbClr val="0000FF"/>
                </a:solidFill>
                <a:latin typeface="Verdana"/>
                <a:ea typeface="Verdana"/>
                <a:cs typeface="Verdana"/>
                <a:sym typeface="Verdana"/>
              </a:rPr>
              <a:t>GLACE-CMIP5</a:t>
            </a:r>
            <a:r>
              <a:rPr lang="en-US" sz="1800" b="0" i="0" u="none">
                <a:solidFill>
                  <a:srgbClr val="000000"/>
                </a:solidFill>
                <a:latin typeface="Verdana"/>
                <a:ea typeface="Verdana"/>
                <a:cs typeface="Verdana"/>
                <a:sym typeface="Verdana"/>
              </a:rPr>
              <a:t>) CMIP6 endor</a:t>
            </a:r>
            <a:r>
              <a:rPr lang="en-US" sz="1800">
                <a:latin typeface="Verdana"/>
                <a:ea typeface="Verdana"/>
                <a:cs typeface="Verdana"/>
                <a:sym typeface="Verdana"/>
              </a:rPr>
              <a:t>sed</a:t>
            </a:r>
            <a:endParaRPr/>
          </a:p>
          <a:p>
            <a:pPr marL="0" marR="0" lvl="0" indent="0" algn="l" rtl="0">
              <a:lnSpc>
                <a:spcPct val="90000"/>
              </a:lnSpc>
              <a:spcBef>
                <a:spcPts val="0"/>
              </a:spcBef>
              <a:spcAft>
                <a:spcPts val="0"/>
              </a:spcAft>
              <a:buClr>
                <a:srgbClr val="0000FF"/>
              </a:buClr>
              <a:buSzPts val="1800"/>
              <a:buFont typeface="Verdana"/>
              <a:buNone/>
            </a:pPr>
            <a:r>
              <a:rPr lang="en-US" sz="1800" b="1" i="0" u="none">
                <a:solidFill>
                  <a:srgbClr val="0000FF"/>
                </a:solidFill>
                <a:latin typeface="Verdana"/>
                <a:ea typeface="Verdana"/>
                <a:cs typeface="Verdana"/>
                <a:sym typeface="Verdana"/>
              </a:rPr>
              <a:t>DICE</a:t>
            </a:r>
            <a:r>
              <a:rPr lang="en-US" sz="1800" b="1" i="0" u="none">
                <a:solidFill>
                  <a:srgbClr val="000000"/>
                </a:solidFill>
                <a:latin typeface="Verdana"/>
                <a:ea typeface="Verdana"/>
                <a:cs typeface="Verdana"/>
                <a:sym typeface="Verdana"/>
              </a:rPr>
              <a:t> </a:t>
            </a:r>
            <a:r>
              <a:rPr lang="en-US" sz="1800" b="0" i="0" u="none">
                <a:solidFill>
                  <a:srgbClr val="000000"/>
                </a:solidFill>
                <a:latin typeface="Verdana"/>
                <a:ea typeface="Verdana"/>
                <a:cs typeface="Verdana"/>
                <a:sym typeface="Verdana"/>
              </a:rPr>
              <a:t>– Land-atmosphere interaction, links to GABLS, </a:t>
            </a:r>
            <a:r>
              <a:rPr lang="en-US" sz="1800" b="0" i="0" u="none">
                <a:solidFill>
                  <a:schemeClr val="dk1"/>
                </a:solidFill>
                <a:latin typeface="Verdana"/>
                <a:ea typeface="Verdana"/>
                <a:cs typeface="Verdana"/>
                <a:sym typeface="Verdana"/>
              </a:rPr>
              <a:t>including GABLS4 “</a:t>
            </a:r>
            <a:r>
              <a:rPr lang="en-US" sz="1800" b="0" i="1" u="none">
                <a:solidFill>
                  <a:schemeClr val="dk1"/>
                </a:solidFill>
                <a:latin typeface="Verdana"/>
                <a:ea typeface="Verdana"/>
                <a:cs typeface="Verdana"/>
                <a:sym typeface="Verdana"/>
              </a:rPr>
              <a:t>DICE-over-ICE”</a:t>
            </a:r>
            <a:r>
              <a:rPr lang="en-US" sz="1800" b="0" i="0" u="none">
                <a:solidFill>
                  <a:schemeClr val="dk1"/>
                </a:solidFill>
                <a:latin typeface="Verdana"/>
                <a:ea typeface="Verdana"/>
                <a:cs typeface="Verdana"/>
                <a:sym typeface="Verdana"/>
              </a:rPr>
              <a:t> – land-atmosphere interaction (stable BL-Antarctica), links to GASS</a:t>
            </a:r>
            <a:endParaRPr sz="1800" b="0" i="0" u="none">
              <a:solidFill>
                <a:srgbClr val="000000"/>
              </a:solidFill>
              <a:latin typeface="Verdana"/>
              <a:ea typeface="Verdana"/>
              <a:cs typeface="Verdana"/>
              <a:sym typeface="Verdana"/>
            </a:endParaRPr>
          </a:p>
          <a:p>
            <a:pPr marL="0" marR="0" lvl="0" indent="0" algn="l" rtl="0">
              <a:lnSpc>
                <a:spcPct val="90000"/>
              </a:lnSpc>
              <a:spcBef>
                <a:spcPts val="0"/>
              </a:spcBef>
              <a:spcAft>
                <a:spcPts val="0"/>
              </a:spcAft>
              <a:buClr>
                <a:srgbClr val="0000FF"/>
              </a:buClr>
              <a:buSzPts val="1800"/>
              <a:buFont typeface="Verdana"/>
              <a:buNone/>
            </a:pPr>
            <a:r>
              <a:rPr lang="en-US" sz="1800" b="1" i="0" u="none">
                <a:solidFill>
                  <a:srgbClr val="0000FF"/>
                </a:solidFill>
                <a:latin typeface="Verdana"/>
                <a:ea typeface="Verdana"/>
                <a:cs typeface="Verdana"/>
                <a:sym typeface="Verdana"/>
              </a:rPr>
              <a:t>LUMIP</a:t>
            </a:r>
            <a:r>
              <a:rPr lang="en-US" sz="1800" b="1" i="0" u="none">
                <a:solidFill>
                  <a:srgbClr val="000000"/>
                </a:solidFill>
                <a:latin typeface="Verdana"/>
                <a:ea typeface="Verdana"/>
                <a:cs typeface="Verdana"/>
                <a:sym typeface="Verdana"/>
              </a:rPr>
              <a:t> </a:t>
            </a:r>
            <a:r>
              <a:rPr lang="en-US" sz="1800" b="0" i="0" u="none">
                <a:solidFill>
                  <a:srgbClr val="000000"/>
                </a:solidFill>
                <a:latin typeface="Verdana"/>
                <a:ea typeface="Verdana"/>
                <a:cs typeface="Verdana"/>
                <a:sym typeface="Verdana"/>
              </a:rPr>
              <a:t>– Land use/change, links to iLeaps, he</a:t>
            </a:r>
            <a:r>
              <a:rPr lang="en-US" sz="1800">
                <a:latin typeface="Verdana"/>
                <a:ea typeface="Verdana"/>
                <a:cs typeface="Verdana"/>
                <a:sym typeface="Verdana"/>
              </a:rPr>
              <a:t>ri</a:t>
            </a:r>
            <a:r>
              <a:rPr lang="en-US" sz="1800" b="0" i="0" u="none">
                <a:solidFill>
                  <a:srgbClr val="000000"/>
                </a:solidFill>
                <a:latin typeface="Verdana"/>
                <a:ea typeface="Verdana"/>
                <a:cs typeface="Verdana"/>
                <a:sym typeface="Verdana"/>
              </a:rPr>
              <a:t>tage of LUCID</a:t>
            </a:r>
            <a:r>
              <a:rPr lang="en-US" sz="1800">
                <a:latin typeface="Verdana"/>
                <a:ea typeface="Verdana"/>
                <a:cs typeface="Verdana"/>
                <a:sym typeface="Verdana"/>
              </a:rPr>
              <a:t>, CMIP6 endorsed</a:t>
            </a:r>
            <a:endParaRPr sz="1800" b="0" i="0" u="none">
              <a:solidFill>
                <a:srgbClr val="000000"/>
              </a:solidFill>
              <a:latin typeface="Verdana"/>
              <a:ea typeface="Verdana"/>
              <a:cs typeface="Verdana"/>
              <a:sym typeface="Verdana"/>
            </a:endParaRPr>
          </a:p>
          <a:p>
            <a:pPr marL="0" lvl="0" indent="0" rtl="0">
              <a:lnSpc>
                <a:spcPct val="90000"/>
              </a:lnSpc>
              <a:spcBef>
                <a:spcPts val="0"/>
              </a:spcBef>
              <a:spcAft>
                <a:spcPts val="0"/>
              </a:spcAft>
              <a:buClr>
                <a:srgbClr val="0000FF"/>
              </a:buClr>
              <a:buSzPts val="1800"/>
              <a:buFont typeface="Verdana"/>
              <a:buNone/>
            </a:pPr>
            <a:r>
              <a:rPr lang="en-US" sz="1800" b="1">
                <a:solidFill>
                  <a:srgbClr val="0000FF"/>
                </a:solidFill>
                <a:latin typeface="Verdana"/>
                <a:ea typeface="Verdana"/>
                <a:cs typeface="Verdana"/>
                <a:sym typeface="Verdana"/>
              </a:rPr>
              <a:t>LoCo</a:t>
            </a:r>
            <a:r>
              <a:rPr lang="en-US" sz="1800" b="1">
                <a:solidFill>
                  <a:schemeClr val="dk1"/>
                </a:solidFill>
                <a:latin typeface="Verdana"/>
                <a:ea typeface="Verdana"/>
                <a:cs typeface="Verdana"/>
                <a:sym typeface="Verdana"/>
              </a:rPr>
              <a:t> </a:t>
            </a:r>
            <a:r>
              <a:rPr lang="en-US" sz="1800">
                <a:solidFill>
                  <a:schemeClr val="dk1"/>
                </a:solidFill>
                <a:latin typeface="Verdana"/>
                <a:ea typeface="Verdana"/>
                <a:cs typeface="Verdana"/>
                <a:sym typeface="Verdana"/>
              </a:rPr>
              <a:t>– SGP testbed, assessment of land-atmosphere coupling diagnostics.</a:t>
            </a:r>
            <a:endParaRPr>
              <a:solidFill>
                <a:schemeClr val="dk1"/>
              </a:solidFill>
            </a:endParaRPr>
          </a:p>
          <a:p>
            <a:pPr marL="0" marR="0" lvl="0" indent="0" algn="l" rtl="0">
              <a:lnSpc>
                <a:spcPct val="90000"/>
              </a:lnSpc>
              <a:spcBef>
                <a:spcPts val="0"/>
              </a:spcBef>
              <a:spcAft>
                <a:spcPts val="0"/>
              </a:spcAft>
              <a:buClr>
                <a:schemeClr val="lt1"/>
              </a:buClr>
              <a:buSzPts val="1800"/>
              <a:buFont typeface="Arial"/>
              <a:buNone/>
            </a:pPr>
            <a:endParaRPr sz="1800" b="1" i="0" u="none">
              <a:solidFill>
                <a:srgbClr val="FF3300"/>
              </a:solidFill>
              <a:latin typeface="Verdana"/>
              <a:ea typeface="Verdana"/>
              <a:cs typeface="Verdana"/>
              <a:sym typeface="Verdana"/>
            </a:endParaRPr>
          </a:p>
          <a:p>
            <a:pPr marL="0" marR="0" lvl="0" indent="0" algn="l" rtl="0">
              <a:lnSpc>
                <a:spcPct val="90000"/>
              </a:lnSpc>
              <a:spcBef>
                <a:spcPts val="0"/>
              </a:spcBef>
              <a:spcAft>
                <a:spcPts val="0"/>
              </a:spcAft>
              <a:buClr>
                <a:srgbClr val="DC2300"/>
              </a:buClr>
              <a:buSzPts val="1800"/>
              <a:buFont typeface="Verdana"/>
              <a:buNone/>
            </a:pPr>
            <a:r>
              <a:rPr lang="en-US" sz="1800" b="1" i="0" u="none">
                <a:solidFill>
                  <a:srgbClr val="DC2300"/>
                </a:solidFill>
                <a:latin typeface="Verdana"/>
                <a:ea typeface="Verdana"/>
                <a:cs typeface="Verdana"/>
                <a:sym typeface="Verdana"/>
              </a:rPr>
              <a:t>Recently launched or to be launched:</a:t>
            </a:r>
            <a:endParaRPr/>
          </a:p>
          <a:p>
            <a:pPr marL="0" marR="0" lvl="0" indent="0" algn="l" rtl="0">
              <a:lnSpc>
                <a:spcPct val="90000"/>
              </a:lnSpc>
              <a:spcBef>
                <a:spcPts val="0"/>
              </a:spcBef>
              <a:spcAft>
                <a:spcPts val="0"/>
              </a:spcAft>
              <a:buClr>
                <a:srgbClr val="0000FF"/>
              </a:buClr>
              <a:buSzPts val="1800"/>
              <a:buFont typeface="Verdana"/>
              <a:buNone/>
            </a:pPr>
            <a:r>
              <a:rPr lang="en-US" sz="1800" b="1" i="0" u="none">
                <a:solidFill>
                  <a:srgbClr val="0000FF"/>
                </a:solidFill>
                <a:latin typeface="Verdana"/>
                <a:ea typeface="Verdana"/>
                <a:cs typeface="Verdana"/>
                <a:sym typeface="Verdana"/>
              </a:rPr>
              <a:t>SoilWat</a:t>
            </a:r>
            <a:r>
              <a:rPr lang="en-US" sz="1800" b="1" i="0" u="none">
                <a:solidFill>
                  <a:srgbClr val="336600"/>
                </a:solidFill>
                <a:latin typeface="Verdana"/>
                <a:ea typeface="Verdana"/>
                <a:cs typeface="Verdana"/>
                <a:sym typeface="Verdana"/>
              </a:rPr>
              <a:t> </a:t>
            </a:r>
            <a:r>
              <a:rPr lang="en-US" sz="1800" b="0" i="0" u="none">
                <a:solidFill>
                  <a:srgbClr val="336600"/>
                </a:solidFill>
                <a:latin typeface="Verdana"/>
                <a:ea typeface="Verdana"/>
                <a:cs typeface="Verdana"/>
                <a:sym typeface="Verdana"/>
              </a:rPr>
              <a:t>- </a:t>
            </a:r>
            <a:r>
              <a:rPr lang="en-US" sz="1800" b="0" i="0" u="none">
                <a:solidFill>
                  <a:srgbClr val="000000"/>
                </a:solidFill>
                <a:latin typeface="Verdana"/>
                <a:ea typeface="Verdana"/>
                <a:cs typeface="Verdana"/>
                <a:sym typeface="Verdana"/>
              </a:rPr>
              <a:t>datasets, improved soil process representation</a:t>
            </a:r>
            <a:r>
              <a:rPr lang="en-US" sz="1800">
                <a:latin typeface="Verdana"/>
                <a:ea typeface="Verdana"/>
                <a:cs typeface="Verdana"/>
                <a:sym typeface="Verdana"/>
              </a:rPr>
              <a:t>, parameter sensitivity understanding - </a:t>
            </a:r>
            <a:r>
              <a:rPr lang="en-US" sz="1800" b="0" i="0" u="none">
                <a:solidFill>
                  <a:srgbClr val="000000"/>
                </a:solidFill>
                <a:latin typeface="Verdana"/>
                <a:ea typeface="Verdana"/>
                <a:cs typeface="Verdana"/>
                <a:sym typeface="Verdana"/>
              </a:rPr>
              <a:t>potential links with GDAP, GHP</a:t>
            </a:r>
            <a:endParaRPr sz="1800" b="0" i="0" u="none">
              <a:solidFill>
                <a:srgbClr val="000000"/>
              </a:solidFill>
              <a:latin typeface="Verdana"/>
              <a:ea typeface="Verdana"/>
              <a:cs typeface="Verdana"/>
              <a:sym typeface="Verdana"/>
            </a:endParaRPr>
          </a:p>
          <a:p>
            <a:pPr marL="0" lvl="0" indent="0" rtl="0">
              <a:lnSpc>
                <a:spcPct val="90000"/>
              </a:lnSpc>
              <a:spcBef>
                <a:spcPts val="600"/>
              </a:spcBef>
              <a:spcAft>
                <a:spcPts val="0"/>
              </a:spcAft>
              <a:buClr>
                <a:srgbClr val="0000FF"/>
              </a:buClr>
              <a:buSzPts val="1800"/>
              <a:buFont typeface="Verdana"/>
              <a:buNone/>
            </a:pPr>
            <a:r>
              <a:rPr lang="en-US" sz="1800" b="1">
                <a:solidFill>
                  <a:srgbClr val="0000FF"/>
                </a:solidFill>
                <a:latin typeface="Verdana"/>
                <a:ea typeface="Verdana"/>
                <a:cs typeface="Verdana"/>
                <a:sym typeface="Verdana"/>
              </a:rPr>
              <a:t>PLUMBER2 </a:t>
            </a:r>
            <a:r>
              <a:rPr lang="en-US" sz="1800" b="1">
                <a:solidFill>
                  <a:schemeClr val="dk1"/>
                </a:solidFill>
                <a:latin typeface="Verdana"/>
                <a:ea typeface="Verdana"/>
                <a:cs typeface="Verdana"/>
                <a:sym typeface="Verdana"/>
              </a:rPr>
              <a:t>– </a:t>
            </a:r>
            <a:r>
              <a:rPr lang="en-US" sz="1800">
                <a:solidFill>
                  <a:schemeClr val="dk1"/>
                </a:solidFill>
                <a:latin typeface="Verdana"/>
                <a:ea typeface="Verdana"/>
                <a:cs typeface="Verdana"/>
                <a:sym typeface="Verdana"/>
              </a:rPr>
              <a:t>as for PLUMBER above</a:t>
            </a:r>
            <a:endParaRPr sz="1800">
              <a:solidFill>
                <a:schemeClr val="dk1"/>
              </a:solidFill>
              <a:latin typeface="Verdana"/>
              <a:ea typeface="Verdana"/>
              <a:cs typeface="Verdana"/>
              <a:sym typeface="Verdana"/>
            </a:endParaRPr>
          </a:p>
          <a:p>
            <a:pPr marL="0" lvl="0" indent="0" rtl="0">
              <a:lnSpc>
                <a:spcPct val="90000"/>
              </a:lnSpc>
              <a:spcBef>
                <a:spcPts val="600"/>
              </a:spcBef>
              <a:spcAft>
                <a:spcPts val="0"/>
              </a:spcAft>
              <a:buClr>
                <a:srgbClr val="0000FF"/>
              </a:buClr>
              <a:buSzPts val="1800"/>
              <a:buFont typeface="Verdana"/>
              <a:buNone/>
            </a:pPr>
            <a:r>
              <a:rPr lang="en-US" sz="1800" b="1">
                <a:solidFill>
                  <a:srgbClr val="0000FF"/>
                </a:solidFill>
                <a:latin typeface="Verdana"/>
                <a:ea typeface="Verdana"/>
                <a:cs typeface="Verdana"/>
                <a:sym typeface="Verdana"/>
              </a:rPr>
              <a:t>PILDAS??? </a:t>
            </a:r>
            <a:r>
              <a:rPr lang="en-US" sz="1800" b="1">
                <a:solidFill>
                  <a:schemeClr val="dk1"/>
                </a:solidFill>
                <a:latin typeface="Verdana"/>
                <a:ea typeface="Verdana"/>
                <a:cs typeface="Verdana"/>
                <a:sym typeface="Verdana"/>
              </a:rPr>
              <a:t>– </a:t>
            </a:r>
            <a:r>
              <a:rPr lang="en-US" sz="1800">
                <a:solidFill>
                  <a:schemeClr val="dk1"/>
                </a:solidFill>
                <a:latin typeface="Verdana"/>
                <a:ea typeface="Verdana"/>
                <a:cs typeface="Verdana"/>
                <a:sym typeface="Verdana"/>
              </a:rPr>
              <a:t>part of a future phase of PLUMBER?</a:t>
            </a:r>
            <a:endParaRPr sz="1800">
              <a:solidFill>
                <a:schemeClr val="dk1"/>
              </a:solidFill>
              <a:latin typeface="Verdana"/>
              <a:ea typeface="Verdana"/>
              <a:cs typeface="Verdana"/>
              <a:sym typeface="Verdana"/>
            </a:endParaRPr>
          </a:p>
          <a:p>
            <a:pPr marL="0" lvl="0" indent="0" rtl="0">
              <a:lnSpc>
                <a:spcPct val="90000"/>
              </a:lnSpc>
              <a:spcBef>
                <a:spcPts val="600"/>
              </a:spcBef>
              <a:spcAft>
                <a:spcPts val="0"/>
              </a:spcAft>
              <a:buClr>
                <a:srgbClr val="0000FF"/>
              </a:buClr>
              <a:buSzPts val="1800"/>
              <a:buFont typeface="Verdana"/>
              <a:buNone/>
            </a:pPr>
            <a:endParaRPr sz="1800">
              <a:solidFill>
                <a:schemeClr val="dk1"/>
              </a:solidFill>
              <a:latin typeface="Verdana"/>
              <a:ea typeface="Verdana"/>
              <a:cs typeface="Verdana"/>
              <a:sym typeface="Verdana"/>
            </a:endParaRPr>
          </a:p>
        </p:txBody>
      </p:sp>
      <p:sp>
        <p:nvSpPr>
          <p:cNvPr id="136" name="Shape 136"/>
          <p:cNvSpPr txBox="1"/>
          <p:nvPr/>
        </p:nvSpPr>
        <p:spPr>
          <a:xfrm>
            <a:off x="228600" y="93662"/>
            <a:ext cx="86868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400"/>
              <a:buFont typeface="Verdana"/>
              <a:buNone/>
            </a:pPr>
            <a:r>
              <a:rPr lang="en-US" sz="2400" b="1" i="1" u="none">
                <a:solidFill>
                  <a:srgbClr val="000000"/>
                </a:solidFill>
                <a:latin typeface="Verdana"/>
                <a:ea typeface="Verdana"/>
                <a:cs typeface="Verdana"/>
                <a:sym typeface="Verdana"/>
              </a:rPr>
              <a:t>GLASS Projects: Cross-cuts</a:t>
            </a:r>
            <a:endParaRPr/>
          </a:p>
        </p:txBody>
      </p:sp>
      <p:sp>
        <p:nvSpPr>
          <p:cNvPr id="137" name="Shape 137"/>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8</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8</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p:nvPr/>
        </p:nvSpPr>
        <p:spPr>
          <a:xfrm>
            <a:off x="0" y="136525"/>
            <a:ext cx="9144000" cy="51752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200"/>
              <a:buFont typeface="Verdana"/>
              <a:buNone/>
            </a:pPr>
            <a:r>
              <a:rPr lang="en-US" sz="2200" b="1" i="1" u="none">
                <a:solidFill>
                  <a:srgbClr val="000000"/>
                </a:solidFill>
                <a:latin typeface="Verdana"/>
                <a:ea typeface="Verdana"/>
                <a:cs typeface="Verdana"/>
                <a:sym typeface="Verdana"/>
              </a:rPr>
              <a:t>GLASS achievements 201</a:t>
            </a:r>
            <a:r>
              <a:rPr lang="en-US" sz="2200" b="1" i="1">
                <a:latin typeface="Verdana"/>
                <a:ea typeface="Verdana"/>
                <a:cs typeface="Verdana"/>
                <a:sym typeface="Verdana"/>
              </a:rPr>
              <a:t>7</a:t>
            </a:r>
            <a:r>
              <a:rPr lang="en-US" sz="2200" b="1" i="1" u="none">
                <a:solidFill>
                  <a:srgbClr val="000000"/>
                </a:solidFill>
                <a:latin typeface="Verdana"/>
                <a:ea typeface="Verdana"/>
                <a:cs typeface="Verdana"/>
                <a:sym typeface="Verdana"/>
              </a:rPr>
              <a:t> – </a:t>
            </a:r>
            <a:r>
              <a:rPr lang="en-US" sz="2200" b="1" i="1">
                <a:latin typeface="Verdana"/>
                <a:ea typeface="Verdana"/>
                <a:cs typeface="Verdana"/>
                <a:sym typeface="Verdana"/>
              </a:rPr>
              <a:t>PLUMBER expansion</a:t>
            </a:r>
            <a:r>
              <a:rPr lang="en-US" sz="2200" b="1" i="1" u="none">
                <a:solidFill>
                  <a:srgbClr val="000000"/>
                </a:solidFill>
                <a:latin typeface="Verdana"/>
                <a:ea typeface="Verdana"/>
                <a:cs typeface="Verdana"/>
                <a:sym typeface="Verdana"/>
              </a:rPr>
              <a:t> </a:t>
            </a:r>
            <a:endParaRPr/>
          </a:p>
        </p:txBody>
      </p:sp>
      <p:sp>
        <p:nvSpPr>
          <p:cNvPr id="143" name="Shape 143"/>
          <p:cNvSpPr txBox="1">
            <a:spLocks noGrp="1"/>
          </p:cNvSpPr>
          <p:nvPr>
            <p:ph type="body" idx="1"/>
          </p:nvPr>
        </p:nvSpPr>
        <p:spPr>
          <a:xfrm>
            <a:off x="304800" y="1295400"/>
            <a:ext cx="8610600" cy="3968750"/>
          </a:xfrm>
          <a:prstGeom prst="rect">
            <a:avLst/>
          </a:prstGeom>
          <a:noFill/>
          <a:ln>
            <a:noFill/>
          </a:ln>
        </p:spPr>
        <p:txBody>
          <a:bodyPr spcFirstLastPara="1" wrap="square" lIns="0" tIns="0" rIns="0" bIns="0" anchor="t" anchorCtr="0">
            <a:noAutofit/>
          </a:bodyPr>
          <a:lstStyle/>
          <a:p>
            <a:pPr marL="342900" marR="0" lvl="0" indent="-34290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Verdana"/>
                <a:ea typeface="Verdana"/>
                <a:cs typeface="Verdana"/>
                <a:sym typeface="Verdana"/>
              </a:rPr>
              <a:t>The PLUMBER benchmarking MIP from 2015 continued into 201</a:t>
            </a:r>
            <a:r>
              <a:rPr lang="en-US">
                <a:latin typeface="Verdana"/>
                <a:ea typeface="Verdana"/>
                <a:cs typeface="Verdana"/>
                <a:sym typeface="Verdana"/>
              </a:rPr>
              <a:t>7</a:t>
            </a:r>
            <a:r>
              <a:rPr lang="en-US" sz="2000" b="0" i="0" u="none" strike="noStrike" cap="none">
                <a:solidFill>
                  <a:srgbClr val="000000"/>
                </a:solidFill>
                <a:latin typeface="Verdana"/>
                <a:ea typeface="Verdana"/>
                <a:cs typeface="Verdana"/>
                <a:sym typeface="Verdana"/>
              </a:rPr>
              <a:t> with new publications and activities</a:t>
            </a:r>
            <a:endParaRPr/>
          </a:p>
          <a:p>
            <a:pPr marL="342900" marR="0" lvl="0" indent="-342900" algn="l" rtl="0">
              <a:lnSpc>
                <a:spcPct val="100000"/>
              </a:lnSpc>
              <a:spcBef>
                <a:spcPts val="2300"/>
              </a:spcBef>
              <a:spcAft>
                <a:spcPts val="0"/>
              </a:spcAft>
              <a:buClr>
                <a:srgbClr val="000000"/>
              </a:buClr>
              <a:buSzPts val="2000"/>
              <a:buFont typeface="Arial"/>
              <a:buChar char="•"/>
            </a:pPr>
            <a:r>
              <a:rPr lang="en-US">
                <a:latin typeface="Verdana"/>
                <a:ea typeface="Verdana"/>
                <a:cs typeface="Verdana"/>
                <a:sym typeface="Verdana"/>
              </a:rPr>
              <a:t>Several external parties are interested in structring and participating in a PLUMBER2 experiment.</a:t>
            </a:r>
            <a:endParaRPr>
              <a:latin typeface="Verdana"/>
              <a:ea typeface="Verdana"/>
              <a:cs typeface="Verdana"/>
              <a:sym typeface="Verdana"/>
            </a:endParaRPr>
          </a:p>
          <a:p>
            <a:pPr marL="342900" marR="0" lvl="0" indent="-342900" algn="l" rtl="0">
              <a:lnSpc>
                <a:spcPct val="100000"/>
              </a:lnSpc>
              <a:spcBef>
                <a:spcPts val="2300"/>
              </a:spcBef>
              <a:spcAft>
                <a:spcPts val="0"/>
              </a:spcAft>
              <a:buClr>
                <a:srgbClr val="000000"/>
              </a:buClr>
              <a:buSzPts val="2000"/>
              <a:buFont typeface="Arial"/>
              <a:buChar char="•"/>
            </a:pPr>
            <a:r>
              <a:rPr lang="en-US">
                <a:latin typeface="Verdana"/>
                <a:ea typeface="Verdana"/>
                <a:cs typeface="Verdana"/>
                <a:sym typeface="Verdana"/>
              </a:rPr>
              <a:t>A PLUMBER2 planning meeting is scheduled after the GLASS panel meeting in Canmore, May 2018.</a:t>
            </a:r>
            <a:endParaRPr>
              <a:latin typeface="Verdana"/>
              <a:ea typeface="Verdana"/>
              <a:cs typeface="Verdana"/>
              <a:sym typeface="Verdana"/>
            </a:endParaRPr>
          </a:p>
          <a:p>
            <a:pPr marL="342900" marR="0" lvl="0" indent="-342900" algn="l" rtl="0">
              <a:lnSpc>
                <a:spcPct val="100000"/>
              </a:lnSpc>
              <a:spcBef>
                <a:spcPts val="2300"/>
              </a:spcBef>
              <a:spcAft>
                <a:spcPts val="0"/>
              </a:spcAft>
              <a:buClr>
                <a:srgbClr val="000000"/>
              </a:buClr>
              <a:buSzPts val="2000"/>
              <a:buFont typeface="Arial"/>
              <a:buChar char="•"/>
            </a:pPr>
            <a:r>
              <a:rPr lang="en-US">
                <a:latin typeface="Verdana"/>
                <a:ea typeface="Verdana"/>
                <a:cs typeface="Verdana"/>
                <a:sym typeface="Verdana"/>
              </a:rPr>
              <a:t>Initial results of bringing ILAMB into the</a:t>
            </a:r>
            <a:r>
              <a:rPr lang="en-US" sz="2000" b="0" i="0" u="none" strike="noStrike" cap="none">
                <a:solidFill>
                  <a:srgbClr val="000000"/>
                </a:solidFill>
                <a:latin typeface="Verdana"/>
                <a:ea typeface="Verdana"/>
                <a:cs typeface="Verdana"/>
                <a:sym typeface="Verdana"/>
              </a:rPr>
              <a:t> PALS </a:t>
            </a:r>
            <a:r>
              <a:rPr lang="en-US">
                <a:latin typeface="Verdana"/>
                <a:ea typeface="Verdana"/>
                <a:cs typeface="Verdana"/>
                <a:sym typeface="Verdana"/>
              </a:rPr>
              <a:t>environment are encouraging, and this work has some funding for the next year to continue. Ideally be used for PLUMBER2</a:t>
            </a:r>
            <a:endParaRPr/>
          </a:p>
        </p:txBody>
      </p:sp>
      <p:sp>
        <p:nvSpPr>
          <p:cNvPr id="144" name="Shape 144"/>
          <p:cNvSpPr txBox="1"/>
          <p:nvPr/>
        </p:nvSpPr>
        <p:spPr>
          <a:xfrm>
            <a:off x="8534400" y="6477000"/>
            <a:ext cx="609600" cy="3810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en-US" sz="1200" b="1" i="0" u="none">
                <a:solidFill>
                  <a:schemeClr val="dk1"/>
                </a:solidFill>
                <a:latin typeface="Verdana"/>
                <a:ea typeface="Verdana"/>
                <a:cs typeface="Verdana"/>
                <a:sym typeface="Verdana"/>
              </a:rPr>
              <a:t>9</a:t>
            </a:fld>
            <a:endParaRPr/>
          </a:p>
        </p:txBody>
      </p:sp>
      <p:sp>
        <p:nvSpPr>
          <p:cNvPr id="2" name="Slide Number Placeholder 1"/>
          <p:cNvSpPr>
            <a:spLocks noGrp="1"/>
          </p:cNvSpPr>
          <p:nvPr>
            <p:ph type="sldNum" idx="12"/>
          </p:nvPr>
        </p:nvSpPr>
        <p:spPr/>
        <p:txBody>
          <a:bodyPr/>
          <a:lstStyle/>
          <a:p>
            <a:pPr marL="0" marR="0" lvl="0" indent="0" algn="r" rtl="0">
              <a:lnSpc>
                <a:spcPct val="100000"/>
              </a:lnSpc>
              <a:spcBef>
                <a:spcPts val="0"/>
              </a:spcBef>
              <a:spcAft>
                <a:spcPts val="0"/>
              </a:spcAft>
              <a:buClr>
                <a:schemeClr val="dk1"/>
              </a:buClr>
              <a:buSzPts val="1200"/>
              <a:buFont typeface="Verdana"/>
              <a:buNone/>
            </a:pPr>
            <a:fld id="{00000000-1234-1234-1234-123412341234}" type="slidenum">
              <a:rPr lang="uk-UA" sz="1200" b="1" i="0" u="none" smtClean="0">
                <a:solidFill>
                  <a:schemeClr val="dk1"/>
                </a:solidFill>
                <a:latin typeface="Verdana"/>
                <a:ea typeface="Verdana"/>
                <a:cs typeface="Verdana"/>
                <a:sym typeface="Verdana"/>
              </a:rPr>
              <a:t>9</a:t>
            </a:fld>
            <a:endParaRPr lang="uk-U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625</TotalTime>
  <Words>8137</Words>
  <Application>Microsoft Macintosh PowerPoint</Application>
  <PresentationFormat>On-screen Show (4:3)</PresentationFormat>
  <Paragraphs>912</Paragraphs>
  <Slides>71</Slides>
  <Notes>71</Notes>
  <HiddenSlides>0</HiddenSlides>
  <MMClips>1</MMClips>
  <ScaleCrop>false</ScaleCrop>
  <HeadingPairs>
    <vt:vector size="4" baseType="variant">
      <vt:variant>
        <vt:lpstr>Theme</vt:lpstr>
      </vt:variant>
      <vt:variant>
        <vt:i4>1</vt:i4>
      </vt:variant>
      <vt:variant>
        <vt:lpstr>Slide Titles</vt:lpstr>
      </vt:variant>
      <vt:variant>
        <vt:i4>71</vt:i4>
      </vt:variant>
    </vt:vector>
  </HeadingPairs>
  <TitlesOfParts>
    <vt:vector size="7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Examples/Samples Of Current Work:  ILAMB global analysis summary table [What is it?]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Michael Bryan Ek</cp:lastModifiedBy>
  <cp:revision>48</cp:revision>
  <dcterms:modified xsi:type="dcterms:W3CDTF">2018-01-30T15:41:45Z</dcterms:modified>
</cp:coreProperties>
</file>