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5984876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5836856" y="5984876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900" smtClean="0">
                <a:solidFill>
                  <a:srgbClr val="064E83"/>
                </a:solidFill>
              </a:rPr>
              <a:pPr defTabSz="457200">
                <a:defRPr/>
              </a:pPr>
              <a:t>July 20, 2017</a:t>
            </a:fld>
            <a:endParaRPr lang="en-US" sz="900" dirty="0" smtClean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5076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defTabSz="457200">
              <a:defRPr/>
            </a:pPr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pPr defTabSz="457200"/>
            <a:fld id="{6B3B0B0F-E794-1244-9699-107C60B9C23A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9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defTabSz="457200">
              <a:defRPr/>
            </a:pPr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pPr defTabSz="457200"/>
            <a:fld id="{E4AB80EA-DB86-D849-B86F-15DAF31F0474}" type="slidenum">
              <a:rPr lang="en-US" smtClean="0"/>
              <a:pPr defTabSz="457200"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4647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Windstorm “Zeus”  (not!)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02" y="889524"/>
            <a:ext cx="8210938" cy="58294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139542" y="3424335"/>
            <a:ext cx="11785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2000" b="1" dirty="0">
                <a:solidFill>
                  <a:prstClr val="black"/>
                </a:solidFill>
                <a:sym typeface="Wingdings 2" panose="05020102010507070707" pitchFamily="18" charset="2"/>
              </a:rPr>
              <a:t></a:t>
            </a:r>
            <a:endParaRPr lang="en-GB" sz="12000" b="1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55108" y="3617635"/>
            <a:ext cx="2485047" cy="1938992"/>
            <a:chOff x="1555108" y="3617635"/>
            <a:chExt cx="2485047" cy="1938992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2444620" y="4058816"/>
              <a:ext cx="1595535" cy="42920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555108" y="3617635"/>
              <a:ext cx="1394934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2000" b="1" dirty="0">
                  <a:solidFill>
                    <a:prstClr val="black"/>
                  </a:solidFill>
                  <a:sym typeface="Wingdings" panose="05000000000000000000" pitchFamily="2" charset="2"/>
                </a:rPr>
                <a:t></a:t>
              </a:r>
              <a:endParaRPr lang="en-GB" sz="12000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860" y="175314"/>
            <a:ext cx="3632859" cy="20446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039310" y="6308255"/>
            <a:ext cx="167225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GB" b="1" dirty="0">
                <a:solidFill>
                  <a:prstClr val="black"/>
                </a:solidFill>
              </a:rPr>
              <a:t>€270M losses</a:t>
            </a:r>
            <a:endParaRPr lang="en-GB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327" y="268560"/>
            <a:ext cx="5903737" cy="369332"/>
          </a:xfrm>
        </p:spPr>
        <p:txBody>
          <a:bodyPr/>
          <a:lstStyle/>
          <a:p>
            <a:r>
              <a:rPr lang="en-GB" dirty="0" smtClean="0"/>
              <a:t>What caused the “jump”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48327" y="936000"/>
            <a:ext cx="8404728" cy="4986000"/>
          </a:xfrm>
        </p:spPr>
        <p:txBody>
          <a:bodyPr/>
          <a:lstStyle/>
          <a:p>
            <a:r>
              <a:rPr lang="en-GB" dirty="0" smtClean="0"/>
              <a:t>Standard increment charts examined (1000mb and 200mb)</a:t>
            </a:r>
          </a:p>
          <a:p>
            <a:pPr lvl="1"/>
            <a:r>
              <a:rPr lang="en-GB" dirty="0" smtClean="0"/>
              <a:t>Values in N Atlantic larger than usual but hard to attribute changes</a:t>
            </a:r>
          </a:p>
          <a:p>
            <a:r>
              <a:rPr lang="en-GB" dirty="0" smtClean="0"/>
              <a:t>Interactive ENS member selection:</a:t>
            </a:r>
          </a:p>
          <a:p>
            <a:pPr lvl="1"/>
            <a:r>
              <a:rPr lang="en-GB" dirty="0" smtClean="0"/>
              <a:t>Traced back the few good members in the “Bad” 00Z 5</a:t>
            </a:r>
            <a:r>
              <a:rPr lang="en-GB" baseline="30000" dirty="0" smtClean="0"/>
              <a:t>th</a:t>
            </a:r>
            <a:r>
              <a:rPr lang="en-GB" dirty="0" smtClean="0"/>
              <a:t> forecasts</a:t>
            </a:r>
          </a:p>
          <a:p>
            <a:pPr lvl="1"/>
            <a:r>
              <a:rPr lang="en-GB" dirty="0" smtClean="0"/>
              <a:t>Unfortunately nothing clearly set these apart from the rest at data time</a:t>
            </a:r>
          </a:p>
          <a:p>
            <a:pPr lvl="1"/>
            <a:r>
              <a:rPr lang="en-GB" dirty="0" smtClean="0"/>
              <a:t>So detailed observation investigations will not provide concrete conclusions</a:t>
            </a:r>
            <a:endParaRPr lang="en-GB" dirty="0"/>
          </a:p>
          <a:p>
            <a:r>
              <a:rPr lang="en-GB" dirty="0" smtClean="0"/>
              <a:t>Need to look at full 3D structure of increments/jets/good members to understand</a:t>
            </a:r>
          </a:p>
          <a:p>
            <a:pPr lvl="1"/>
            <a:r>
              <a:rPr lang="en-GB" dirty="0" smtClean="0"/>
              <a:t>Complex! Seems to be very non-linear</a:t>
            </a:r>
          </a:p>
          <a:p>
            <a:pPr lvl="1"/>
            <a:r>
              <a:rPr lang="en-GB" dirty="0" smtClean="0"/>
              <a:t>New tools for 3D jet core identification now developed – may help</a:t>
            </a:r>
          </a:p>
          <a:p>
            <a:pPr lvl="1"/>
            <a:endParaRPr lang="en-GB" dirty="0"/>
          </a:p>
          <a:p>
            <a:r>
              <a:rPr lang="en-GB" dirty="0" smtClean="0"/>
              <a:t>Is there a resolution limitation (very small storm) ?...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10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74" y="175334"/>
            <a:ext cx="8715883" cy="369332"/>
          </a:xfrm>
        </p:spPr>
        <p:txBody>
          <a:bodyPr/>
          <a:lstStyle/>
          <a:p>
            <a:r>
              <a:rPr lang="en-GB" dirty="0" smtClean="0"/>
              <a:t>“Good” shorter range forecasts compared – </a:t>
            </a:r>
            <a:r>
              <a:rPr lang="en-GB" dirty="0" smtClean="0">
                <a:solidFill>
                  <a:srgbClr val="FF0000"/>
                </a:solidFill>
              </a:rPr>
              <a:t>HRES</a:t>
            </a:r>
            <a:r>
              <a:rPr lang="en-GB" dirty="0" smtClean="0"/>
              <a:t> vs </a:t>
            </a:r>
            <a:r>
              <a:rPr lang="en-GB" dirty="0" smtClean="0">
                <a:solidFill>
                  <a:srgbClr val="FF00FF"/>
                </a:solidFill>
              </a:rPr>
              <a:t>Control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778428"/>
            <a:ext cx="8321040" cy="5882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03569" y="1519443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2mb interval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03569" y="2964795"/>
            <a:ext cx="1575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dirty="0">
                <a:solidFill>
                  <a:prstClr val="black"/>
                </a:solidFill>
              </a:rPr>
              <a:t>HRES has more rapid intensification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4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120872"/>
            <a:ext cx="5903737" cy="369332"/>
          </a:xfrm>
        </p:spPr>
        <p:txBody>
          <a:bodyPr/>
          <a:lstStyle/>
          <a:p>
            <a:r>
              <a:rPr lang="en-GB" dirty="0" smtClean="0"/>
              <a:t>Max Gusts T+3 to T+6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103" y="583591"/>
            <a:ext cx="4461022" cy="3219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81" y="583591"/>
            <a:ext cx="4461022" cy="3219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1708" y="371140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HRES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8280" y="361801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Control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1133" y="4432783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Peak is 10kts stronger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19" y="3987347"/>
            <a:ext cx="3755579" cy="22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34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0183" y="4668488"/>
            <a:ext cx="2278284" cy="1564426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600" u="sng" dirty="0" smtClean="0"/>
              <a:t>Given (1) small cyclone size, and (2) phase of development, correct prediction for specific regions was always going to be very difficult</a:t>
            </a:r>
            <a:endParaRPr lang="en-GB" sz="16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20" b="30670"/>
          <a:stretch/>
        </p:blipFill>
        <p:spPr>
          <a:xfrm>
            <a:off x="383195" y="2279374"/>
            <a:ext cx="5972175" cy="21279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36" b="30867"/>
          <a:stretch/>
        </p:blipFill>
        <p:spPr>
          <a:xfrm>
            <a:off x="406593" y="4512178"/>
            <a:ext cx="6000750" cy="2059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03" b="30656"/>
          <a:stretch/>
        </p:blipFill>
        <p:spPr>
          <a:xfrm>
            <a:off x="349858" y="-5703"/>
            <a:ext cx="6038850" cy="218772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934393" y="784580"/>
            <a:ext cx="5887538" cy="4535565"/>
            <a:chOff x="2934393" y="784580"/>
            <a:chExt cx="5887538" cy="453556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6719" y="784580"/>
              <a:ext cx="2065212" cy="21878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Oval 8"/>
            <p:cNvSpPr/>
            <p:nvPr/>
          </p:nvSpPr>
          <p:spPr>
            <a:xfrm>
              <a:off x="6966065" y="1787072"/>
              <a:ext cx="99753" cy="91440"/>
            </a:xfrm>
            <a:prstGeom prst="ellips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7488103" y="1760584"/>
              <a:ext cx="99753" cy="91440"/>
            </a:xfrm>
            <a:prstGeom prst="ellips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7043650" y="1507210"/>
              <a:ext cx="99753" cy="91440"/>
            </a:xfrm>
            <a:prstGeom prst="ellips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3" name="Straight Connector 12"/>
            <p:cNvCxnSpPr>
              <a:endCxn id="10" idx="3"/>
            </p:cNvCxnSpPr>
            <p:nvPr/>
          </p:nvCxnSpPr>
          <p:spPr>
            <a:xfrm flipV="1">
              <a:off x="3034145" y="1838633"/>
              <a:ext cx="4468566" cy="34815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2"/>
            </p:cNvCxnSpPr>
            <p:nvPr/>
          </p:nvCxnSpPr>
          <p:spPr>
            <a:xfrm flipH="1">
              <a:off x="3158836" y="1832792"/>
              <a:ext cx="3807229" cy="13094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1" idx="2"/>
            </p:cNvCxnSpPr>
            <p:nvPr/>
          </p:nvCxnSpPr>
          <p:spPr>
            <a:xfrm flipH="1" flipV="1">
              <a:off x="2934393" y="906087"/>
              <a:ext cx="4109257" cy="6468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123" y="3339315"/>
              <a:ext cx="1965669" cy="10679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8" name="Group 27"/>
          <p:cNvGrpSpPr/>
          <p:nvPr/>
        </p:nvGrpSpPr>
        <p:grpSpPr>
          <a:xfrm>
            <a:off x="419028" y="374165"/>
            <a:ext cx="2723182" cy="1785218"/>
            <a:chOff x="419028" y="374165"/>
            <a:chExt cx="2723182" cy="178521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0" t="39091" r="50030" b="37333"/>
            <a:stretch/>
          </p:blipFill>
          <p:spPr>
            <a:xfrm>
              <a:off x="419028" y="374165"/>
              <a:ext cx="2723182" cy="1785218"/>
            </a:xfrm>
            <a:prstGeom prst="rect">
              <a:avLst/>
            </a:prstGeom>
            <a:ln w="57150">
              <a:solidFill>
                <a:schemeClr val="accent6"/>
              </a:solidFill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723207" y="4069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b="1" dirty="0" err="1">
                  <a:solidFill>
                    <a:srgbClr val="F79646"/>
                  </a:solidFill>
                </a:rPr>
                <a:t>Leiv</a:t>
              </a:r>
              <a:endParaRPr lang="en-GB" b="1" dirty="0">
                <a:solidFill>
                  <a:srgbClr val="F79646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208713" y="2576945"/>
            <a:ext cx="574196" cy="1897040"/>
            <a:chOff x="3208713" y="2576945"/>
            <a:chExt cx="574196" cy="189704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325091" y="2576945"/>
              <a:ext cx="0" cy="1662545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208713" y="4166208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400" b="1" dirty="0">
                  <a:solidFill>
                    <a:srgbClr val="C00000"/>
                  </a:solidFill>
                </a:rPr>
                <a:t>OBS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52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64" y="273959"/>
            <a:ext cx="7935727" cy="5623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73960"/>
            <a:ext cx="7935727" cy="5623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2" t="51114" r="37048" b="27749"/>
          <a:stretch/>
        </p:blipFill>
        <p:spPr>
          <a:xfrm rot="1846471">
            <a:off x="2107232" y="982731"/>
            <a:ext cx="5143000" cy="43134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939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055716" y="2014467"/>
            <a:ext cx="7780712" cy="1734574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3200" dirty="0" smtClean="0"/>
              <a:t>Study aspects of particular cases following enquiries from users (in this case </a:t>
            </a:r>
            <a:r>
              <a:rPr lang="en-GB" sz="3200" dirty="0" err="1" smtClean="0"/>
              <a:t>Meteo</a:t>
            </a:r>
            <a:r>
              <a:rPr lang="en-GB" sz="3200" dirty="0" smtClean="0"/>
              <a:t>-France)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390" y="175334"/>
            <a:ext cx="7008770" cy="369332"/>
          </a:xfrm>
        </p:spPr>
        <p:txBody>
          <a:bodyPr/>
          <a:lstStyle/>
          <a:p>
            <a:r>
              <a:rPr lang="en-GB" dirty="0" smtClean="0"/>
              <a:t>Dalmatian charts, coloured by max wind attribute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46" y="655353"/>
            <a:ext cx="8605573" cy="554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2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97957" y="175334"/>
            <a:ext cx="5903737" cy="369332"/>
          </a:xfrm>
        </p:spPr>
        <p:txBody>
          <a:bodyPr/>
          <a:lstStyle/>
          <a:p>
            <a:r>
              <a:rPr lang="en-GB" dirty="0" smtClean="0"/>
              <a:t>“Poor” Forecasts from 0Z 5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1" y="594249"/>
            <a:ext cx="8728364" cy="562129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579648" y="3279266"/>
            <a:ext cx="1374737" cy="1018412"/>
            <a:chOff x="3579648" y="3279266"/>
            <a:chExt cx="1374737" cy="101841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27" t="48095" r="30091" b="35813"/>
            <a:stretch/>
          </p:blipFill>
          <p:spPr>
            <a:xfrm>
              <a:off x="3657600" y="3350027"/>
              <a:ext cx="1296785" cy="94765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3579648" y="3279266"/>
              <a:ext cx="7104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400" b="1" dirty="0">
                  <a:solidFill>
                    <a:prstClr val="black"/>
                  </a:solidFill>
                </a:rPr>
                <a:t>0Z 4th</a:t>
              </a:r>
              <a:endParaRPr lang="en-GB" sz="14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53809" y="3616034"/>
            <a:ext cx="2221868" cy="1100559"/>
            <a:chOff x="3853809" y="3616034"/>
            <a:chExt cx="2221868" cy="1100559"/>
          </a:xfrm>
        </p:grpSpPr>
        <p:grpSp>
          <p:nvGrpSpPr>
            <p:cNvPr id="13" name="Group 12"/>
            <p:cNvGrpSpPr/>
            <p:nvPr/>
          </p:nvGrpSpPr>
          <p:grpSpPr>
            <a:xfrm>
              <a:off x="3893128" y="3616034"/>
              <a:ext cx="1701337" cy="1058484"/>
              <a:chOff x="3893128" y="3616034"/>
              <a:chExt cx="1701337" cy="1058484"/>
            </a:xfrm>
          </p:grpSpPr>
          <p:sp>
            <p:nvSpPr>
              <p:cNvPr id="11" name="Right Arrow 10"/>
              <p:cNvSpPr/>
              <p:nvPr/>
            </p:nvSpPr>
            <p:spPr>
              <a:xfrm rot="18241152">
                <a:off x="5054138" y="3940230"/>
                <a:ext cx="864523" cy="216131"/>
              </a:xfrm>
              <a:prstGeom prst="rightArrow">
                <a:avLst>
                  <a:gd name="adj1" fmla="val 43684"/>
                  <a:gd name="adj2" fmla="val 50000"/>
                </a:avLst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18241152">
                <a:off x="3568932" y="4134191"/>
                <a:ext cx="864523" cy="216131"/>
              </a:xfrm>
              <a:prstGeom prst="rightArrow">
                <a:avLst>
                  <a:gd name="adj1" fmla="val 43684"/>
                  <a:gd name="adj2" fmla="val 50000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853809" y="4347261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srgbClr val="FF0000"/>
                  </a:solidFill>
                </a:rPr>
                <a:t>GOOD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90874" y="416870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srgbClr val="00B050"/>
                  </a:solidFill>
                </a:rPr>
                <a:t>BAD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46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9" y="175334"/>
            <a:ext cx="7042021" cy="369332"/>
          </a:xfrm>
        </p:spPr>
        <p:txBody>
          <a:bodyPr/>
          <a:lstStyle/>
          <a:p>
            <a:r>
              <a:rPr lang="en-GB" dirty="0" smtClean="0"/>
              <a:t>Evolution in “</a:t>
            </a:r>
            <a:r>
              <a:rPr lang="en-GB" dirty="0" smtClean="0">
                <a:solidFill>
                  <a:srgbClr val="FF0000"/>
                </a:solidFill>
              </a:rPr>
              <a:t>Good</a:t>
            </a:r>
            <a:r>
              <a:rPr lang="en-GB" dirty="0" smtClean="0"/>
              <a:t>” forecast (300mb jet and </a:t>
            </a:r>
            <a:r>
              <a:rPr lang="en-GB" dirty="0" err="1" smtClean="0"/>
              <a:t>mslp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8" y="703672"/>
            <a:ext cx="8657815" cy="61210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1026" y="6211669"/>
            <a:ext cx="7390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Warm air cyclone crosses jet and develops further as left exit feature, with added input from latent heat release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31" y="544666"/>
            <a:ext cx="5103831" cy="22972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5494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9" y="175334"/>
            <a:ext cx="7042021" cy="369332"/>
          </a:xfrm>
        </p:spPr>
        <p:txBody>
          <a:bodyPr/>
          <a:lstStyle/>
          <a:p>
            <a:r>
              <a:rPr lang="en-GB" dirty="0" smtClean="0"/>
              <a:t>Evolution in “</a:t>
            </a:r>
            <a:r>
              <a:rPr lang="en-GB" dirty="0" smtClean="0">
                <a:solidFill>
                  <a:srgbClr val="00B050"/>
                </a:solidFill>
              </a:rPr>
              <a:t>Bad</a:t>
            </a:r>
            <a:r>
              <a:rPr lang="en-GB" dirty="0" smtClean="0"/>
              <a:t>” forecast (300mb jet and </a:t>
            </a:r>
            <a:r>
              <a:rPr lang="en-GB" dirty="0" err="1" smtClean="0"/>
              <a:t>mslp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8" y="703672"/>
            <a:ext cx="8657815" cy="6121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1026" y="6211669"/>
            <a:ext cx="7390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prstClr val="black"/>
                </a:solidFill>
              </a:rPr>
              <a:t>Cold air cyclone develops afresh, also as left exit feature, but with relatively small input from latent heat release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9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01" y="93992"/>
            <a:ext cx="5903737" cy="36933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Good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" y="611168"/>
            <a:ext cx="5035336" cy="55744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316" y="1576006"/>
            <a:ext cx="4346171" cy="38294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86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53" y="68440"/>
            <a:ext cx="5903737" cy="369332"/>
          </a:xfrm>
        </p:spPr>
        <p:txBody>
          <a:bodyPr/>
          <a:lstStyle/>
          <a:p>
            <a:r>
              <a:rPr lang="en-GB" dirty="0" smtClean="0">
                <a:solidFill>
                  <a:srgbClr val="00AE00"/>
                </a:solidFill>
              </a:rPr>
              <a:t>Bad</a:t>
            </a:r>
            <a:endParaRPr lang="en-GB" dirty="0">
              <a:solidFill>
                <a:srgbClr val="00AE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49" y="607312"/>
            <a:ext cx="5035336" cy="55744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057" y="1563352"/>
            <a:ext cx="4346171" cy="38294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93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4.3_light_blue.potx" id="{5DF975CC-1A98-4276-8049-E01E3834041B}" vid="{AE17BB0E-D833-477C-9F37-6C929F8489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296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Wingdings</vt:lpstr>
      <vt:lpstr>Wingdings 2</vt:lpstr>
      <vt:lpstr>ECMWF Light 4:3 blue</vt:lpstr>
      <vt:lpstr>Windstorm “Zeus”  (not!)</vt:lpstr>
      <vt:lpstr>PowerPoint Presentation</vt:lpstr>
      <vt:lpstr>PowerPoint Presentation</vt:lpstr>
      <vt:lpstr>Dalmatian charts, coloured by max wind attribute</vt:lpstr>
      <vt:lpstr>“Poor” Forecasts from 0Z 5th March</vt:lpstr>
      <vt:lpstr>Evolution in “Good” forecast (300mb jet and mslp)</vt:lpstr>
      <vt:lpstr>Evolution in “Bad” forecast (300mb jet and mslp)</vt:lpstr>
      <vt:lpstr>Good</vt:lpstr>
      <vt:lpstr>Bad</vt:lpstr>
      <vt:lpstr>What caused the “jump” ?</vt:lpstr>
      <vt:lpstr>“Good” shorter range forecasts compared – HRES vs Control</vt:lpstr>
      <vt:lpstr>Max Gusts T+3 to T+6</vt:lpstr>
      <vt:lpstr>Given (1) small cyclone size, and (2) phase of development, correct prediction for specific regions was always going to be very difficult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Windstorm “Zeus”  (not!)</dc:title>
  <dc:creator>Timothy Hewson</dc:creator>
  <cp:lastModifiedBy>Timothy Hewson</cp:lastModifiedBy>
  <cp:revision>1</cp:revision>
  <dcterms:created xsi:type="dcterms:W3CDTF">2017-07-20T10:37:49Z</dcterms:created>
  <dcterms:modified xsi:type="dcterms:W3CDTF">2017-07-20T10:38:24Z</dcterms:modified>
</cp:coreProperties>
</file>