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5" r:id="rId8"/>
    <p:sldId id="262" r:id="rId9"/>
    <p:sldId id="263" r:id="rId10"/>
    <p:sldId id="264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75"/>
    <p:restoredTop sz="94697"/>
  </p:normalViewPr>
  <p:slideViewPr>
    <p:cSldViewPr snapToGrid="0" snapToObjects="1">
      <p:cViewPr varScale="1">
        <p:scale>
          <a:sx n="67" d="100"/>
          <a:sy n="67" d="100"/>
        </p:scale>
        <p:origin x="14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9F0B4-A74B-764C-94B3-7F039F68F1DD}" type="datetimeFigureOut">
              <a:rPr kumimoji="1" lang="zh-CN" altLang="en-US" smtClean="0"/>
              <a:t>2017/11/1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6B24D-C2C4-5E4E-973D-AC8D550E2DD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773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62014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Recent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progress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CAMS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ISSI-BJ International Team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zh-CN" alt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19519" y="3890802"/>
            <a:ext cx="2904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Boqi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Liu</a:t>
            </a:r>
          </a:p>
          <a:p>
            <a:pPr algn="ctr"/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CAMS,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CMA,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China</a:t>
            </a:r>
          </a:p>
        </p:txBody>
      </p:sp>
      <p:sp>
        <p:nvSpPr>
          <p:cNvPr id="6" name="文本框 4"/>
          <p:cNvSpPr txBox="1"/>
          <p:nvPr/>
        </p:nvSpPr>
        <p:spPr>
          <a:xfrm>
            <a:off x="466725" y="4952679"/>
            <a:ext cx="80962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i="1" dirty="0" smtClean="0">
                <a:latin typeface="Arial" charset="0"/>
                <a:ea typeface="Arial" charset="0"/>
                <a:cs typeface="Arial" charset="0"/>
              </a:rPr>
              <a:t>Annotated by Yvan </a:t>
            </a:r>
            <a:r>
              <a:rPr kumimoji="1" lang="nb-NO" altLang="zh-CN" sz="2000" i="1" dirty="0" smtClean="0">
                <a:latin typeface="Arial" charset="0"/>
                <a:ea typeface="Arial" charset="0"/>
                <a:cs typeface="Arial" charset="0"/>
              </a:rPr>
              <a:t>Orsolini</a:t>
            </a:r>
            <a:endParaRPr kumimoji="1" lang="en-US" altLang="zh-CN" sz="2000" i="1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kumimoji="1" lang="en-US" altLang="zh-CN" i="1" dirty="0" smtClean="0">
                <a:latin typeface="Arial" charset="0"/>
                <a:ea typeface="Arial" charset="0"/>
                <a:cs typeface="Arial" charset="0"/>
              </a:rPr>
              <a:t>Following discussions at CAMS,</a:t>
            </a:r>
            <a:r>
              <a:rPr kumimoji="1" lang="zh-CN" altLang="en-US" i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i="1" dirty="0" smtClean="0">
                <a:latin typeface="Arial" charset="0"/>
                <a:ea typeface="Arial" charset="0"/>
                <a:cs typeface="Arial" charset="0"/>
              </a:rPr>
              <a:t>CMA,</a:t>
            </a:r>
            <a:r>
              <a:rPr kumimoji="1" lang="zh-CN" altLang="en-US" i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i="1" dirty="0" smtClean="0">
                <a:latin typeface="Arial" charset="0"/>
                <a:ea typeface="Arial" charset="0"/>
                <a:cs typeface="Arial" charset="0"/>
              </a:rPr>
              <a:t>China (OCT 28, 2017)</a:t>
            </a:r>
          </a:p>
          <a:p>
            <a:pPr algn="ctr"/>
            <a:r>
              <a:rPr kumimoji="1" lang="en-US" altLang="zh-CN" i="1" dirty="0">
                <a:latin typeface="Arial" charset="0"/>
                <a:ea typeface="Arial" charset="0"/>
                <a:cs typeface="Arial" charset="0"/>
              </a:rPr>
              <a:t>w</a:t>
            </a:r>
            <a:r>
              <a:rPr kumimoji="1" lang="en-US" altLang="zh-CN" i="1" dirty="0" smtClean="0">
                <a:latin typeface="Arial" charset="0"/>
                <a:ea typeface="Arial" charset="0"/>
                <a:cs typeface="Arial" charset="0"/>
              </a:rPr>
              <a:t>ith </a:t>
            </a:r>
            <a:r>
              <a:rPr kumimoji="1" lang="en-US" altLang="zh-CN" i="1" dirty="0" err="1" smtClean="0">
                <a:latin typeface="Arial" charset="0"/>
                <a:ea typeface="Arial" charset="0"/>
                <a:cs typeface="Arial" charset="0"/>
              </a:rPr>
              <a:t>Boqi</a:t>
            </a:r>
            <a:r>
              <a:rPr kumimoji="1" lang="en-US" altLang="zh-CN" i="1" dirty="0" smtClean="0">
                <a:latin typeface="Arial" charset="0"/>
                <a:ea typeface="Arial" charset="0"/>
                <a:cs typeface="Arial" charset="0"/>
              </a:rPr>
              <a:t> Liu, </a:t>
            </a:r>
            <a:r>
              <a:rPr kumimoji="1" lang="en-US" altLang="zh-CN" i="1" dirty="0" err="1" smtClean="0">
                <a:latin typeface="Arial" charset="0"/>
                <a:ea typeface="Arial" charset="0"/>
                <a:cs typeface="Arial" charset="0"/>
              </a:rPr>
              <a:t>Congwen</a:t>
            </a:r>
            <a:r>
              <a:rPr kumimoji="1" lang="en-US" altLang="zh-CN" i="1" dirty="0" smtClean="0">
                <a:latin typeface="Arial" charset="0"/>
                <a:ea typeface="Arial" charset="0"/>
                <a:cs typeface="Arial" charset="0"/>
              </a:rPr>
              <a:t> Zhu, </a:t>
            </a:r>
            <a:r>
              <a:rPr kumimoji="1" lang="en-US" altLang="zh-CN" i="1" dirty="0" err="1" smtClean="0">
                <a:latin typeface="Arial" charset="0"/>
                <a:ea typeface="Arial" charset="0"/>
                <a:cs typeface="Arial" charset="0"/>
              </a:rPr>
              <a:t>Zhiyan</a:t>
            </a:r>
            <a:r>
              <a:rPr kumimoji="1" lang="en-US" altLang="zh-CN" i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i="1" dirty="0" err="1" smtClean="0">
                <a:latin typeface="Arial" charset="0"/>
                <a:ea typeface="Arial" charset="0"/>
                <a:cs typeface="Arial" charset="0"/>
              </a:rPr>
              <a:t>Zuo</a:t>
            </a:r>
            <a:endParaRPr kumimoji="1" lang="en-US" altLang="zh-CN" i="1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67355" y="263888"/>
            <a:ext cx="2502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smtClean="0">
                <a:latin typeface="Arial" charset="0"/>
                <a:ea typeface="Arial" charset="0"/>
                <a:cs typeface="Arial" charset="0"/>
              </a:rPr>
              <a:t>Brief</a:t>
            </a:r>
            <a:r>
              <a:rPr kumimoji="1" lang="zh-CN" altLang="en-US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800" dirty="0" smtClean="0">
                <a:latin typeface="Arial" charset="0"/>
                <a:ea typeface="Arial" charset="0"/>
                <a:cs typeface="Arial" charset="0"/>
              </a:rPr>
              <a:t>summary</a:t>
            </a:r>
            <a:endParaRPr kumimoji="1" lang="zh-CN" altLang="en-US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3008" y="1159877"/>
            <a:ext cx="79227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Compared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with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observation,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seasonal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variation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snow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depth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over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HTP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region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ERA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reanalysis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family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is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better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than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that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MERRA2.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Except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ERA-Interim,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snow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depth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other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reanalysis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dataset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is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one-order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magnitude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higher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than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observation.</a:t>
            </a:r>
            <a:r>
              <a:rPr kumimoji="1" lang="zh-CN" alt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ERA-Interim,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magnitude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snow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depth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is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comparable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to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observation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some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days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during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2009-2013.</a:t>
            </a:r>
            <a:endParaRPr kumimoji="1" lang="zh-CN" altLang="en-US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683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12509" y="449628"/>
            <a:ext cx="1903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smtClean="0">
                <a:latin typeface="Arial" charset="0"/>
                <a:ea typeface="Arial" charset="0"/>
                <a:cs typeface="Arial" charset="0"/>
              </a:rPr>
              <a:t>Next</a:t>
            </a:r>
            <a:r>
              <a:rPr kumimoji="1" lang="zh-CN" altLang="en-US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800" dirty="0" smtClean="0">
                <a:latin typeface="Arial" charset="0"/>
                <a:ea typeface="Arial" charset="0"/>
                <a:cs typeface="Arial" charset="0"/>
              </a:rPr>
              <a:t>step?</a:t>
            </a:r>
            <a:endParaRPr kumimoji="1" lang="zh-CN" altLang="en-US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0265" y="972848"/>
            <a:ext cx="8407571" cy="25545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Station-by-station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check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to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identify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spatial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structure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most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evident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bias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between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reanalysis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and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observation,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particular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about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ERA-Interim</a:t>
            </a:r>
            <a:r>
              <a:rPr kumimoji="1" lang="en-US" altLang="zh-CN" sz="2000" dirty="0">
                <a:latin typeface="Arial" charset="0"/>
                <a:ea typeface="Arial" charset="0"/>
                <a:cs typeface="Arial" charset="0"/>
              </a:rPr>
              <a:t>.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See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if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there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is a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altitude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-dependent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biases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.</a:t>
            </a:r>
            <a:endParaRPr kumimoji="1" lang="en-US" altLang="zh-CN" sz="20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Phase-B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Activity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1: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compare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performance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snow-cover-days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(monthly) and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its season statistics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ERA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reanalysis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family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and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MERRA2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with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observation.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Find out more </a:t>
            </a:r>
            <a:r>
              <a:rPr kumimoji="1" lang="en-US" altLang="zh-CN" sz="2000" dirty="0">
                <a:latin typeface="Arial" charset="0"/>
                <a:ea typeface="Arial" charset="0"/>
                <a:cs typeface="Arial" charset="0"/>
              </a:rPr>
              <a:t>about the new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ERA5 : how is snow assimilated , multi-layer snow model ?</a:t>
            </a:r>
            <a:endParaRPr kumimoji="1" lang="zh-CN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0265" y="4345554"/>
            <a:ext cx="840757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Does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definition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“snow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depth”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models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resemble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that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used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observation?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How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to</a:t>
            </a:r>
            <a:r>
              <a:rPr kumimoji="1" lang="zh-CN" alt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define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snow-cover-days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based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SNOW_COVER_FRACTION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model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output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to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make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it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consistent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with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definition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snow-cover-days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observation?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 </a:t>
            </a:r>
            <a:endParaRPr kumimoji="1" lang="en-US" altLang="zh-CN" sz="2000" dirty="0" smtClean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12509" y="3828472"/>
            <a:ext cx="1923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smtClean="0">
                <a:latin typeface="Arial" charset="0"/>
                <a:ea typeface="Arial" charset="0"/>
                <a:cs typeface="Arial" charset="0"/>
              </a:rPr>
              <a:t>Discussion</a:t>
            </a:r>
            <a:endParaRPr kumimoji="1" lang="zh-CN" altLang="en-US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78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12509" y="449628"/>
            <a:ext cx="1903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smtClean="0">
                <a:latin typeface="Arial" charset="0"/>
                <a:ea typeface="Arial" charset="0"/>
                <a:cs typeface="Arial" charset="0"/>
              </a:rPr>
              <a:t>Next</a:t>
            </a:r>
            <a:r>
              <a:rPr kumimoji="1" lang="zh-CN" altLang="en-US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800" dirty="0" smtClean="0">
                <a:latin typeface="Arial" charset="0"/>
                <a:ea typeface="Arial" charset="0"/>
                <a:cs typeface="Arial" charset="0"/>
              </a:rPr>
              <a:t>step?</a:t>
            </a:r>
            <a:endParaRPr kumimoji="1" lang="zh-CN" altLang="en-US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0265" y="972848"/>
            <a:ext cx="8407571" cy="19389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Better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characterise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origin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biases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in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ECMWF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family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re-analyses: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precip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, land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surface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model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changes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assimlation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technique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..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.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en-US" altLang="zh-CN" sz="20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Extend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comparison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re-analyses over Eurasia, to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see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if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ERA5 is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also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nb-NO" altLang="zh-CN" sz="2000" dirty="0" err="1" smtClean="0">
                <a:latin typeface="Arial" charset="0"/>
                <a:ea typeface="Arial" charset="0"/>
                <a:cs typeface="Arial" charset="0"/>
              </a:rPr>
              <a:t>worst</a:t>
            </a:r>
            <a:r>
              <a:rPr kumimoji="1" lang="nb-NO" altLang="zh-CN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en-US" altLang="zh-CN" sz="20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Find out how is snow assimilated in the new ERA5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What is the next step with the snow land data assimilation ?</a:t>
            </a:r>
            <a:endParaRPr kumimoji="1" lang="zh-CN" altLang="en-US" sz="2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457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326" y="147286"/>
            <a:ext cx="8947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Other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tasks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CAMS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ISSI-BJ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International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Team</a:t>
            </a:r>
          </a:p>
          <a:p>
            <a:pPr algn="ctr"/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(from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discussion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March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2017)</a:t>
            </a:r>
            <a:r>
              <a:rPr kumimoji="1" lang="zh-CN" alt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zh-CN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3200" y="1301025"/>
            <a:ext cx="86898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kumimoji="1" lang="en-US" altLang="zh-CN" sz="2000" b="1" dirty="0" smtClean="0">
                <a:latin typeface="Arial" charset="0"/>
                <a:ea typeface="Arial" charset="0"/>
                <a:cs typeface="Arial" charset="0"/>
              </a:rPr>
              <a:t>Active</a:t>
            </a:r>
            <a:r>
              <a:rPr kumimoji="1"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b="1" dirty="0" smtClean="0">
                <a:latin typeface="Arial" charset="0"/>
                <a:ea typeface="Arial" charset="0"/>
                <a:cs typeface="Arial" charset="0"/>
              </a:rPr>
              <a:t>3:</a:t>
            </a:r>
            <a:r>
              <a:rPr kumimoji="1"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b="1" dirty="0" smtClean="0">
                <a:latin typeface="Arial" charset="0"/>
                <a:ea typeface="Arial" charset="0"/>
                <a:cs typeface="Arial" charset="0"/>
              </a:rPr>
              <a:t>INITIALISATION OF SEASONAL FORECAST, VERIFICATION</a:t>
            </a:r>
            <a:endParaRPr kumimoji="1" lang="en-US" altLang="zh-CN" sz="2000" b="1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Spring forecast evaluation for a specific year 2012-2013 (All Team).</a:t>
            </a:r>
          </a:p>
          <a:p>
            <a:pPr marL="285750" indent="-285750">
              <a:buFont typeface="Arial" charset="0"/>
              <a:buChar char="•"/>
            </a:pPr>
            <a:endParaRPr kumimoji="1" lang="en-US" altLang="zh-CN" sz="2000" dirty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charset="2"/>
              <a:buChar char="Ø"/>
            </a:pPr>
            <a:r>
              <a:rPr kumimoji="1" lang="en-US" altLang="zh-CN" sz="2000" b="1" dirty="0" smtClean="0">
                <a:latin typeface="Arial" charset="0"/>
                <a:ea typeface="Arial" charset="0"/>
                <a:cs typeface="Arial" charset="0"/>
              </a:rPr>
              <a:t>Active</a:t>
            </a:r>
            <a:r>
              <a:rPr kumimoji="1"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b="1" dirty="0" smtClean="0">
                <a:latin typeface="Arial" charset="0"/>
                <a:ea typeface="Arial" charset="0"/>
                <a:cs typeface="Arial" charset="0"/>
              </a:rPr>
              <a:t>4:</a:t>
            </a:r>
            <a:r>
              <a:rPr kumimoji="1"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000" b="1" dirty="0" smtClean="0">
                <a:latin typeface="Arial" charset="0"/>
                <a:ea typeface="Arial" charset="0"/>
                <a:cs typeface="Arial" charset="0"/>
              </a:rPr>
              <a:t>FOLLOW-UP PROJECT OPPORTUNITIES</a:t>
            </a:r>
          </a:p>
          <a:p>
            <a:pPr marL="342900" indent="-342900">
              <a:buFont typeface="Arial" charset="0"/>
              <a:buChar char="•"/>
            </a:pPr>
            <a:r>
              <a:rPr kumimoji="1" lang="en-US" altLang="zh-CN" sz="2000" dirty="0" smtClean="0">
                <a:latin typeface="Arial" charset="0"/>
                <a:ea typeface="Arial" charset="0"/>
                <a:cs typeface="Arial" charset="0"/>
              </a:rPr>
              <a:t>Funding opportunities can be searched in a variety of sources (EU-H2020, Belmont, Norway-China bilateral agreement, CMA-ECMWF bilateral, EC-Copernicus-C3S for EU national institutes, etc.)</a:t>
            </a:r>
          </a:p>
        </p:txBody>
      </p:sp>
    </p:spTree>
    <p:extLst>
      <p:ext uri="{BB962C8B-B14F-4D97-AF65-F5344CB8AC3E}">
        <p14:creationId xmlns:p14="http://schemas.microsoft.com/office/powerpoint/2010/main" val="662405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37846" y="2902759"/>
            <a:ext cx="6566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Thanks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your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time,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and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welcome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comments.</a:t>
            </a:r>
            <a:endParaRPr kumimoji="1" lang="zh-CN" altLang="en-US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68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5476" y="19807"/>
            <a:ext cx="6708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Schedule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our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plan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(discussed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March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2017)</a:t>
            </a:r>
            <a:endParaRPr kumimoji="1" lang="zh-CN" alt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7970" y="667000"/>
            <a:ext cx="875123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Activity 1: lead (CAMS) 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EVALUATION WITH SNOW DATA OVER HTP Domain: HTP (0.25x0.25 regular lat-lon 25N 45N 60E-110E)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Surface Variables (tier-1): OROGRAPHY and All snow state variables </a:t>
            </a:r>
            <a:r>
              <a:rPr lang="zh-CN" altLang="en-US" sz="1600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SNOW_DEPTH (GLACIERS-MASKED)</a:t>
            </a: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, SWE (GLACIERS-MASKED), SNOW_COVER_FRACTION, SNOW_TEMPERATURE, SNOW_DENSITY, SNOW_ALBEDO,T2M, TD2M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Atmospheric Variables (tier-2): METEOROLOGICAL FORCING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Period: 2009-2013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Format: NetCDF-4, ASCII-timeseries at Station Location (0UTC)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PHASE-A: SNOW_DEPTH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FOCUS on Snow depth and Specific years: 2009-13, 5-year period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In-situ observations from CMA</a:t>
            </a:r>
            <a:endParaRPr lang="en-US" altLang="zh-CN" sz="1600" dirty="0" smtClean="0">
              <a:solidFill>
                <a:srgbClr val="0432F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Satellite microwave SWE/SNOW_DEPTH/SNOW_DENSITY from ITP (Kun and Tao Che)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ERAINT-land with 1-layer and multi-layer snow, driven by ERAINT, from ECMWF</a:t>
            </a:r>
            <a:endParaRPr lang="en-US" altLang="zh-CN" sz="1600" dirty="0" smtClean="0">
              <a:solidFill>
                <a:srgbClr val="0432F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ERA5 and ERA5-Land driven by ERA5 (2009-2013) </a:t>
            </a:r>
            <a:endParaRPr lang="en-US" altLang="zh-CN" sz="1600" dirty="0" smtClean="0">
              <a:solidFill>
                <a:srgbClr val="0432F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ECMWF Operational Analysis of 2009-13</a:t>
            </a:r>
            <a:endParaRPr lang="en-US" altLang="zh-CN" sz="1600" dirty="0" smtClean="0">
              <a:solidFill>
                <a:srgbClr val="0432F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JRA55 Reanalysis 2009-2013 (Martin)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MERRA2 Reanalysis 2009-2013 (Martin)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PHASE-B: SNOW_COVER_FRACTION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Satellite IMS SNOW_COVER_FRACTION (Nearest point to station, native resolution)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Snow-cover-days and season statistics</a:t>
            </a:r>
            <a:endParaRPr lang="en-US" altLang="zh-CN" sz="16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zh-CN" altLang="en-US" sz="1600" dirty="0" smtClean="0">
                <a:latin typeface="Arial" charset="0"/>
                <a:ea typeface="Arial" charset="0"/>
                <a:cs typeface="Arial" charset="0"/>
              </a:rPr>
              <a:t>Timeline: started on the 1st of March 2017, tier-1 model output by 31st of March, PHASE-A/PHASE-B results by September 2017.</a:t>
            </a:r>
            <a:endParaRPr lang="zh-CN" alt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5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3667" y="220928"/>
            <a:ext cx="3780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What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we’ve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done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by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now?</a:t>
            </a:r>
            <a:endParaRPr kumimoji="1" lang="zh-CN" alt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5648" y="883715"/>
            <a:ext cx="8281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About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data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share: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2017.4: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Uploading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location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information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stations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onto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ECMWF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FTP.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2017.7: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Uploading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in-situ snow depth records over the HTP during 2009-2013 onto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ECMWF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FTP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kumimoji="1" lang="en-US" altLang="zh-CN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123.56.90.200:/</a:t>
            </a:r>
            <a:r>
              <a:rPr kumimoji="1" lang="en-US" altLang="zh-CN" dirty="0" err="1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data_sites_cams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).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0" b="23221"/>
          <a:stretch/>
        </p:blipFill>
        <p:spPr>
          <a:xfrm>
            <a:off x="69213" y="2951855"/>
            <a:ext cx="5234025" cy="292730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4885" t="5665" r="48698" b="18347"/>
          <a:stretch/>
        </p:blipFill>
        <p:spPr>
          <a:xfrm>
            <a:off x="5559136" y="2433289"/>
            <a:ext cx="3327114" cy="429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3667" y="220928"/>
            <a:ext cx="3780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What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we’ve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done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by</a:t>
            </a:r>
            <a:r>
              <a:rPr kumimoji="1" lang="zh-CN" alt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sz="2400" dirty="0" smtClean="0">
                <a:latin typeface="Arial" charset="0"/>
                <a:ea typeface="Arial" charset="0"/>
                <a:cs typeface="Arial" charset="0"/>
              </a:rPr>
              <a:t>now?</a:t>
            </a:r>
            <a:endParaRPr kumimoji="1" lang="zh-CN" alt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5428" y="682593"/>
            <a:ext cx="8281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About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data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comparison: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en-US" altLang="zh-CN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observation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vs.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ERA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Reanalysis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family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(snow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depth)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6" b="6004"/>
          <a:stretch/>
        </p:blipFill>
        <p:spPr>
          <a:xfrm>
            <a:off x="1654067" y="1463102"/>
            <a:ext cx="5648859" cy="457784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36788" y="6157840"/>
            <a:ext cx="7683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Seasonal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evolution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climate-mean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(2009-2013)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observed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en-US" altLang="zh-CN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snow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depth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kumimoji="1" lang="en-US" altLang="zh-CN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units:</a:t>
            </a:r>
            <a:r>
              <a:rPr kumimoji="1" lang="zh-CN" altLang="en-US" dirty="0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err="1" smtClean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rPr>
              <a:t>dm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)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97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3" b="12056"/>
          <a:stretch/>
        </p:blipFill>
        <p:spPr>
          <a:xfrm>
            <a:off x="1130300" y="823607"/>
            <a:ext cx="6870653" cy="548640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0" y="14177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Climate-mean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(2009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to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2013)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seasonal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evolution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snow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depth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over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HTP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(units: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m)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1285" y="130350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JAN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8460" y="255189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APR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2580" y="380027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mtClean="0">
                <a:latin typeface="Arial" charset="0"/>
                <a:ea typeface="Arial" charset="0"/>
                <a:cs typeface="Arial" charset="0"/>
              </a:rPr>
              <a:t>JUL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2579" y="504865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OCT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25038" y="544749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mtClean="0"/>
              <a:t>ERAI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284531" y="561122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mtClean="0"/>
              <a:t>ERA-Land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4857169" y="561122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EC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Oper</a:t>
            </a:r>
            <a:r>
              <a:rPr kumimoji="1" lang="en-US" altLang="zh-CN" dirty="0" smtClean="0"/>
              <a:t>.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Ana.</a:t>
            </a:r>
            <a:endParaRPr kumimoji="1"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6929325" y="56112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mtClean="0"/>
              <a:t>ERA5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1953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6626" y="387705"/>
            <a:ext cx="8646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Time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series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daily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snow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depth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averaged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over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33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GTS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stations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during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2009-2013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Nearest 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grid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point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to station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s,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vs.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ERA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reanalysis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family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" t="16689" r="4710" b="25190"/>
          <a:stretch/>
        </p:blipFill>
        <p:spPr>
          <a:xfrm>
            <a:off x="497089" y="1267238"/>
            <a:ext cx="7847557" cy="496786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16253" y="6235104"/>
            <a:ext cx="5609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ERA-Interim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seems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closest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to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observation.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35946" y="6119336"/>
            <a:ext cx="1808054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400" dirty="0" smtClean="0"/>
              <a:t>Note units: </a:t>
            </a:r>
            <a:r>
              <a:rPr lang="nb-NO" sz="1400" dirty="0" err="1" smtClean="0"/>
              <a:t>factor</a:t>
            </a:r>
            <a:r>
              <a:rPr lang="nb-NO" sz="1400" dirty="0" smtClean="0"/>
              <a:t> 10 </a:t>
            </a:r>
            <a:r>
              <a:rPr lang="nb-NO" sz="1400" dirty="0" err="1" smtClean="0"/>
              <a:t>between</a:t>
            </a:r>
            <a:r>
              <a:rPr lang="nb-NO" sz="1400" dirty="0" smtClean="0"/>
              <a:t> analyses and obs</a:t>
            </a:r>
            <a:endParaRPr lang="nb-NO" sz="1400" dirty="0"/>
          </a:p>
        </p:txBody>
      </p:sp>
    </p:spTree>
    <p:extLst>
      <p:ext uri="{BB962C8B-B14F-4D97-AF65-F5344CB8AC3E}">
        <p14:creationId xmlns:p14="http://schemas.microsoft.com/office/powerpoint/2010/main" val="1435237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9" b="6130"/>
          <a:stretch/>
        </p:blipFill>
        <p:spPr>
          <a:xfrm>
            <a:off x="4842024" y="1012497"/>
            <a:ext cx="4200295" cy="34203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55474" y="0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observation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vs.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ERA-Interim</a:t>
            </a:r>
          </a:p>
          <a:p>
            <a:pPr algn="ctr"/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(horizontal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distribution)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6" b="6004"/>
          <a:stretch/>
        </p:blipFill>
        <p:spPr>
          <a:xfrm>
            <a:off x="306226" y="1014612"/>
            <a:ext cx="4231231" cy="342899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31711" y="646331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observation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5349" y="646331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ERA-Interim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6" b="33431"/>
          <a:stretch/>
        </p:blipFill>
        <p:spPr>
          <a:xfrm>
            <a:off x="1794771" y="4469694"/>
            <a:ext cx="5671149" cy="23499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35946" y="6101829"/>
            <a:ext cx="1808054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400" dirty="0" smtClean="0"/>
              <a:t>ERAINT has </a:t>
            </a:r>
            <a:r>
              <a:rPr lang="nb-NO" sz="1400" dirty="0" err="1" smtClean="0"/>
              <a:t>better</a:t>
            </a:r>
            <a:r>
              <a:rPr lang="nb-NO" sz="1400" dirty="0" smtClean="0"/>
              <a:t> </a:t>
            </a:r>
            <a:r>
              <a:rPr lang="nb-NO" sz="1400" dirty="0" err="1" smtClean="0"/>
              <a:t>agreement</a:t>
            </a:r>
            <a:endParaRPr lang="nb-NO" sz="1400" dirty="0"/>
          </a:p>
        </p:txBody>
      </p:sp>
    </p:spTree>
    <p:extLst>
      <p:ext uri="{BB962C8B-B14F-4D97-AF65-F5344CB8AC3E}">
        <p14:creationId xmlns:p14="http://schemas.microsoft.com/office/powerpoint/2010/main" val="1804399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530" y="326651"/>
            <a:ext cx="8634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About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data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comparison: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en-US" altLang="zh-CN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observation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vs.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MERRA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2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Reanalysis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(snow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depth,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provided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by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Martin)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6" b="6004"/>
          <a:stretch/>
        </p:blipFill>
        <p:spPr>
          <a:xfrm>
            <a:off x="232582" y="1893934"/>
            <a:ext cx="4231231" cy="342899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13300" y="1460517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In-situ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observation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06938" y="1460517"/>
            <a:ext cx="1197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MERRA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90" b="6487"/>
          <a:stretch/>
        </p:blipFill>
        <p:spPr>
          <a:xfrm>
            <a:off x="4676366" y="1893934"/>
            <a:ext cx="4295802" cy="342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47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71" b="25727"/>
          <a:stretch/>
        </p:blipFill>
        <p:spPr>
          <a:xfrm>
            <a:off x="455240" y="1521954"/>
            <a:ext cx="8057025" cy="45842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6626" y="387705"/>
            <a:ext cx="8290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Time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series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of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daily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snow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depth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averaged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over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33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GTS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stations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during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2009-2013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Nearest 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grid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point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to station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s,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vs.</a:t>
            </a:r>
            <a:r>
              <a:rPr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dirty="0" smtClean="0">
                <a:latin typeface="Arial" charset="0"/>
                <a:ea typeface="Arial" charset="0"/>
                <a:cs typeface="Arial" charset="0"/>
              </a:rPr>
              <a:t>MERRA2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35946" y="6119336"/>
            <a:ext cx="1808054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400" dirty="0" smtClean="0"/>
              <a:t>Note units: </a:t>
            </a:r>
            <a:r>
              <a:rPr lang="nb-NO" sz="1400" dirty="0" err="1" smtClean="0"/>
              <a:t>factor</a:t>
            </a:r>
            <a:r>
              <a:rPr lang="nb-NO" sz="1400" dirty="0" smtClean="0"/>
              <a:t> 10 </a:t>
            </a:r>
            <a:r>
              <a:rPr lang="nb-NO" sz="1400" dirty="0" err="1" smtClean="0"/>
              <a:t>between</a:t>
            </a:r>
            <a:r>
              <a:rPr lang="nb-NO" sz="1400" dirty="0" smtClean="0"/>
              <a:t> analyses and obs</a:t>
            </a:r>
            <a:endParaRPr lang="nb-NO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27058"/>
            <a:ext cx="506730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400" dirty="0" smtClean="0"/>
              <a:t>Note: </a:t>
            </a:r>
            <a:r>
              <a:rPr lang="nb-NO" sz="1400" dirty="0" err="1" smtClean="0"/>
              <a:t>seasonal</a:t>
            </a:r>
            <a:r>
              <a:rPr lang="nb-NO" sz="1400" dirty="0" smtClean="0"/>
              <a:t> </a:t>
            </a:r>
            <a:r>
              <a:rPr lang="nb-NO" sz="1400" dirty="0" err="1" smtClean="0"/>
              <a:t>evolution</a:t>
            </a:r>
            <a:r>
              <a:rPr lang="nb-NO" sz="1400" dirty="0" smtClean="0"/>
              <a:t> </a:t>
            </a:r>
            <a:r>
              <a:rPr lang="nb-NO" sz="1400" dirty="0" err="1" smtClean="0"/>
              <a:t>worst</a:t>
            </a:r>
            <a:r>
              <a:rPr lang="nb-NO" sz="1400" dirty="0" smtClean="0"/>
              <a:t> </a:t>
            </a:r>
            <a:r>
              <a:rPr lang="nb-NO" sz="1400" dirty="0" err="1" smtClean="0"/>
              <a:t>than</a:t>
            </a:r>
            <a:r>
              <a:rPr lang="nb-NO" sz="1400" dirty="0" smtClean="0"/>
              <a:t> ECMWF, </a:t>
            </a:r>
            <a:r>
              <a:rPr lang="nb-NO" sz="1400" dirty="0" err="1" smtClean="0"/>
              <a:t>clear</a:t>
            </a:r>
            <a:r>
              <a:rPr lang="nb-NO" sz="1400" dirty="0" smtClean="0"/>
              <a:t> summer </a:t>
            </a:r>
            <a:r>
              <a:rPr lang="nb-NO" sz="1400" dirty="0" err="1" smtClean="0"/>
              <a:t>excess</a:t>
            </a:r>
            <a:endParaRPr lang="nb-NO" sz="1400" dirty="0"/>
          </a:p>
        </p:txBody>
      </p:sp>
    </p:spTree>
    <p:extLst>
      <p:ext uri="{BB962C8B-B14F-4D97-AF65-F5344CB8AC3E}">
        <p14:creationId xmlns:p14="http://schemas.microsoft.com/office/powerpoint/2010/main" val="1086281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359</TotalTime>
  <Words>834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等线</vt:lpstr>
      <vt:lpstr>等线 Light</vt:lpstr>
      <vt:lpstr>Wingdings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Boqi Liu</dc:creator>
  <cp:lastModifiedBy>Yvan Orsolini</cp:lastModifiedBy>
  <cp:revision>57</cp:revision>
  <dcterms:created xsi:type="dcterms:W3CDTF">2017-10-27T09:50:51Z</dcterms:created>
  <dcterms:modified xsi:type="dcterms:W3CDTF">2017-11-01T01:54:16Z</dcterms:modified>
</cp:coreProperties>
</file>