
<file path=[Content_Types].xml><?xml version="1.0" encoding="utf-8"?>
<Types xmlns="http://schemas.openxmlformats.org/package/2006/content-types">
  <Default Extension="xml" ContentType="application/xml"/>
  <Default Extension="jpg" ContentType="image/jpeg"/>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399" r:id="rId2"/>
    <p:sldId id="446" r:id="rId3"/>
    <p:sldId id="484" r:id="rId4"/>
    <p:sldId id="485" r:id="rId5"/>
    <p:sldId id="530" r:id="rId6"/>
    <p:sldId id="532" r:id="rId7"/>
    <p:sldId id="552" r:id="rId8"/>
    <p:sldId id="493" r:id="rId9"/>
    <p:sldId id="558" r:id="rId10"/>
    <p:sldId id="553" r:id="rId11"/>
    <p:sldId id="554" r:id="rId12"/>
    <p:sldId id="555" r:id="rId13"/>
    <p:sldId id="560" r:id="rId14"/>
    <p:sldId id="556" r:id="rId15"/>
    <p:sldId id="557" r:id="rId16"/>
    <p:sldId id="562" r:id="rId17"/>
    <p:sldId id="561" r:id="rId18"/>
    <p:sldId id="559" r:id="rId19"/>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41" autoAdjust="0"/>
    <p:restoredTop sz="91899" autoAdjust="0"/>
  </p:normalViewPr>
  <p:slideViewPr>
    <p:cSldViewPr snapToGrid="0" snapToObjects="1" showGuides="1">
      <p:cViewPr varScale="1">
        <p:scale>
          <a:sx n="70" d="100"/>
          <a:sy n="70" d="100"/>
        </p:scale>
        <p:origin x="-1096" y="-112"/>
      </p:cViewPr>
      <p:guideLst>
        <p:guide orient="horz" pos="2160"/>
        <p:guide pos="383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51A7-8A0E-BC4A-B507-BC9FBEDEB94D}" type="datetime1">
              <a:rPr lang="en-US" smtClean="0"/>
              <a:pPr/>
              <a:t>22/02/17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21363242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BA50B-6875-0F43-A70A-41BA2A188017}" type="datetime1">
              <a:rPr lang="en-US" smtClean="0"/>
              <a:pPr/>
              <a:t>22/02/17</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110220922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And to deliver this, our new</a:t>
            </a:r>
            <a:r>
              <a:rPr lang="en-GB" baseline="0" dirty="0" smtClean="0"/>
              <a:t> ten year strategy is focussing on an Earth system approach, and  the primacy of ensemble prediction with refined resolution to 5 km</a:t>
            </a:r>
            <a:endParaRPr lang="en-GB" dirty="0" smtClean="0"/>
          </a:p>
          <a:p>
            <a:r>
              <a:rPr lang="en-GB" baseline="0" dirty="0" smtClean="0"/>
              <a:t>for modelling and data assimilation,  with scalability at the heart of our developments</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756425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Oceans: from climate to weather"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Developments initiated for long-range forecasting needs (e.g. exploiting ENSO predictability) have included modelling components by the oceanographic and climate community (WAM &amp; NEMO, with a history timeline)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Slide 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47E37C-11A1-4666-BC64-09F1C92F4966}" type="slidenum">
              <a:rPr lang="en-GB" smtClean="0">
                <a:solidFill>
                  <a:prstClr val="black"/>
                </a:solidFill>
                <a:latin typeface="Calibri"/>
              </a:rPr>
              <a:pPr/>
              <a:t>4</a:t>
            </a:fld>
            <a:endParaRPr lang="en-GB">
              <a:solidFill>
                <a:prstClr val="black"/>
              </a:solidFill>
              <a:latin typeface="Calibri"/>
            </a:endParaRPr>
          </a:p>
        </p:txBody>
      </p:sp>
    </p:spTree>
    <p:extLst>
      <p:ext uri="{BB962C8B-B14F-4D97-AF65-F5344CB8AC3E}">
        <p14:creationId xmlns:p14="http://schemas.microsoft.com/office/powerpoint/2010/main" val="2492694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62781F-057D-4A0E-95B6-EABE411E9B6E}" type="slidenum">
              <a:rPr lang="en-US" altLang="en-US" smtClean="0"/>
              <a:pPr/>
              <a:t>6</a:t>
            </a:fld>
            <a:endParaRPr lang="en-US" altLang="en-US"/>
          </a:p>
        </p:txBody>
      </p:sp>
    </p:spTree>
    <p:extLst>
      <p:ext uri="{BB962C8B-B14F-4D97-AF65-F5344CB8AC3E}">
        <p14:creationId xmlns:p14="http://schemas.microsoft.com/office/powerpoint/2010/main" val="2679247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fr-FR">
              <a:latin typeface="Calibri" charset="0"/>
              <a:ea typeface="ＭＳ Ｐゴシック" charset="0"/>
            </a:endParaRPr>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charset="0"/>
                <a:ea typeface="ＭＳ Ｐゴシック" charset="0"/>
                <a:cs typeface="ＭＳ Ｐゴシック" charset="0"/>
              </a:defRPr>
            </a:lvl1pPr>
            <a:lvl2pPr marL="716679" indent="-275646" eaLnBrk="0" hangingPunct="0">
              <a:defRPr sz="2300">
                <a:solidFill>
                  <a:schemeClr val="tx1"/>
                </a:solidFill>
                <a:latin typeface="Times" charset="0"/>
                <a:ea typeface="ＭＳ Ｐゴシック" charset="0"/>
              </a:defRPr>
            </a:lvl2pPr>
            <a:lvl3pPr marL="1102583" indent="-220517" eaLnBrk="0" hangingPunct="0">
              <a:defRPr sz="2300">
                <a:solidFill>
                  <a:schemeClr val="tx1"/>
                </a:solidFill>
                <a:latin typeface="Times" charset="0"/>
                <a:ea typeface="ＭＳ Ｐゴシック" charset="0"/>
              </a:defRPr>
            </a:lvl3pPr>
            <a:lvl4pPr marL="1543616" indent="-220517" eaLnBrk="0" hangingPunct="0">
              <a:defRPr sz="2300">
                <a:solidFill>
                  <a:schemeClr val="tx1"/>
                </a:solidFill>
                <a:latin typeface="Times" charset="0"/>
                <a:ea typeface="ＭＳ Ｐゴシック" charset="0"/>
              </a:defRPr>
            </a:lvl4pPr>
            <a:lvl5pPr marL="1984649" indent="-220517" eaLnBrk="0" hangingPunct="0">
              <a:defRPr sz="2300">
                <a:solidFill>
                  <a:schemeClr val="tx1"/>
                </a:solidFill>
                <a:latin typeface="Times" charset="0"/>
                <a:ea typeface="ＭＳ Ｐゴシック" charset="0"/>
              </a:defRPr>
            </a:lvl5pPr>
            <a:lvl6pPr marL="2425682" indent="-220517" eaLnBrk="0" fontAlgn="base" hangingPunct="0">
              <a:spcBef>
                <a:spcPct val="0"/>
              </a:spcBef>
              <a:spcAft>
                <a:spcPct val="0"/>
              </a:spcAft>
              <a:defRPr sz="2300">
                <a:solidFill>
                  <a:schemeClr val="tx1"/>
                </a:solidFill>
                <a:latin typeface="Times" charset="0"/>
                <a:ea typeface="ＭＳ Ｐゴシック" charset="0"/>
              </a:defRPr>
            </a:lvl6pPr>
            <a:lvl7pPr marL="2866716" indent="-220517" eaLnBrk="0" fontAlgn="base" hangingPunct="0">
              <a:spcBef>
                <a:spcPct val="0"/>
              </a:spcBef>
              <a:spcAft>
                <a:spcPct val="0"/>
              </a:spcAft>
              <a:defRPr sz="2300">
                <a:solidFill>
                  <a:schemeClr val="tx1"/>
                </a:solidFill>
                <a:latin typeface="Times" charset="0"/>
                <a:ea typeface="ＭＳ Ｐゴシック" charset="0"/>
              </a:defRPr>
            </a:lvl7pPr>
            <a:lvl8pPr marL="3307749" indent="-220517" eaLnBrk="0" fontAlgn="base" hangingPunct="0">
              <a:spcBef>
                <a:spcPct val="0"/>
              </a:spcBef>
              <a:spcAft>
                <a:spcPct val="0"/>
              </a:spcAft>
              <a:defRPr sz="2300">
                <a:solidFill>
                  <a:schemeClr val="tx1"/>
                </a:solidFill>
                <a:latin typeface="Times" charset="0"/>
                <a:ea typeface="ＭＳ Ｐゴシック" charset="0"/>
              </a:defRPr>
            </a:lvl8pPr>
            <a:lvl9pPr marL="3748782" indent="-220517" eaLnBrk="0" fontAlgn="base" hangingPunct="0">
              <a:spcBef>
                <a:spcPct val="0"/>
              </a:spcBef>
              <a:spcAft>
                <a:spcPct val="0"/>
              </a:spcAft>
              <a:defRPr sz="2300">
                <a:solidFill>
                  <a:schemeClr val="tx1"/>
                </a:solidFill>
                <a:latin typeface="Times" charset="0"/>
                <a:ea typeface="ＭＳ Ｐゴシック" charset="0"/>
              </a:defRPr>
            </a:lvl9pPr>
          </a:lstStyle>
          <a:p>
            <a:fld id="{31C6A7CE-F565-D547-8357-6715835BE46D}" type="slidenum">
              <a:rPr lang="en-GB" sz="1200"/>
              <a:pPr/>
              <a:t>12</a:t>
            </a:fld>
            <a:endParaRPr lang="en-GB" sz="1200"/>
          </a:p>
        </p:txBody>
      </p:sp>
    </p:spTree>
    <p:extLst>
      <p:ext uri="{BB962C8B-B14F-4D97-AF65-F5344CB8AC3E}">
        <p14:creationId xmlns:p14="http://schemas.microsoft.com/office/powerpoint/2010/main" val="2230125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February 22, 2017</a:t>
            </a:fld>
            <a:endParaRPr kumimoji="0" lang="en-US" sz="900" b="0" i="0" u="none" strike="noStrike" kern="1200" cap="none" spc="0" normalizeH="0" baseline="0" noProof="0" dirty="0" smtClean="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GB" smtClean="0"/>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
        <p:nvSpPr>
          <p:cNvPr id="16" name="Footer Placeholder 11"/>
          <p:cNvSpPr>
            <a:spLocks noGrp="1"/>
          </p:cNvSpPr>
          <p:nvPr>
            <p:ph type="ftr" sz="quarter" idx="3"/>
          </p:nvPr>
        </p:nvSpPr>
        <p:spPr>
          <a:xfrm>
            <a:off x="350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GB" smtClean="0"/>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4582373"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GB" smtClean="0"/>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242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8" name="Date Placeholder 10"/>
          <p:cNvSpPr txBox="1">
            <a:spLocks/>
          </p:cNvSpPr>
          <p:nvPr userDrawn="1"/>
        </p:nvSpPr>
        <p:spPr>
          <a:xfrm>
            <a:off x="8564420" y="6308257"/>
            <a:ext cx="1465181" cy="230657"/>
          </a:xfrm>
          <a:prstGeom prst="rect">
            <a:avLst/>
          </a:prstGeom>
        </p:spPr>
        <p:txBody>
          <a:bodyPr vert="horz" lIns="0" tIns="0" rIns="0" bIns="0" rtlCol="0" anchor="b" anchorCtr="0"/>
          <a:lstStyle>
            <a:lvl1pPr algn="r">
              <a:defRPr>
                <a:solidFill>
                  <a:schemeClr val="bg1"/>
                </a:solidFill>
              </a:defRPr>
            </a:lvl1pPr>
          </a:lstStyle>
          <a:p>
            <a:pPr defTabSz="457200">
              <a:defRPr/>
            </a:pPr>
            <a:r>
              <a:rPr lang="en-US" sz="900" dirty="0" smtClean="0">
                <a:solidFill>
                  <a:prstClr val="white"/>
                </a:solidFill>
              </a:rPr>
              <a:t>October 29, 2014</a:t>
            </a:r>
          </a:p>
        </p:txBody>
      </p:sp>
    </p:spTree>
    <p:extLst>
      <p:ext uri="{BB962C8B-B14F-4D97-AF65-F5344CB8AC3E}">
        <p14:creationId xmlns:p14="http://schemas.microsoft.com/office/powerpoint/2010/main" val="382495594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79072" y="620688"/>
            <a:ext cx="9900312" cy="1143000"/>
          </a:xfrm>
          <a:prstGeom prst="rect">
            <a:avLst/>
          </a:prstGeom>
        </p:spPr>
        <p:txBody>
          <a:bodyPr/>
          <a:lstStyle/>
          <a:p>
            <a:r>
              <a:rPr lang="en-GB" smtClean="0"/>
              <a:t>Click to edit Master title style</a:t>
            </a:r>
            <a:endParaRPr lang="en-GB"/>
          </a:p>
        </p:txBody>
      </p:sp>
      <p:sp>
        <p:nvSpPr>
          <p:cNvPr id="3" name="Date Placeholder 2"/>
          <p:cNvSpPr>
            <a:spLocks noGrp="1"/>
          </p:cNvSpPr>
          <p:nvPr>
            <p:ph type="dt" sz="half" idx="10"/>
          </p:nvPr>
        </p:nvSpPr>
        <p:spPr>
          <a:xfrm>
            <a:off x="9453911" y="6361039"/>
            <a:ext cx="1596246"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11085667" y="6356351"/>
            <a:ext cx="493717" cy="365125"/>
          </a:xfrm>
          <a:prstGeom prst="rect">
            <a:avLst/>
          </a:prstGeom>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2784150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7" name="Picture 6" descr="ECMWF_Master_Logo_RGB_nostrap.png"/>
          <p:cNvPicPr>
            <a:picLocks noChangeAspect="1"/>
          </p:cNvPicPr>
          <p:nvPr userDrawn="1"/>
        </p:nvPicPr>
        <p:blipFill>
          <a:blip r:embed="rId2"/>
          <a:stretch>
            <a:fillRect/>
          </a:stretch>
        </p:blipFill>
        <p:spPr>
          <a:xfrm>
            <a:off x="2157413" y="6307599"/>
            <a:ext cx="1346199" cy="231315"/>
          </a:xfrm>
          <a:prstGeom prst="rect">
            <a:avLst/>
          </a:prstGeom>
        </p:spPr>
      </p:pic>
      <p:sp>
        <p:nvSpPr>
          <p:cNvPr id="9" name="Title 8"/>
          <p:cNvSpPr>
            <a:spLocks noGrp="1"/>
          </p:cNvSpPr>
          <p:nvPr>
            <p:ph type="title"/>
          </p:nvPr>
        </p:nvSpPr>
        <p:spPr>
          <a:xfrm>
            <a:off x="2160000" y="360000"/>
            <a:ext cx="7869600" cy="369332"/>
          </a:xfrm>
          <a:prstGeom prst="rect">
            <a:avLst/>
          </a:prstGeom>
        </p:spPr>
        <p:txBody>
          <a:bodyPr lIns="0" tIns="0" rIns="0" bIns="0"/>
          <a:lstStyle>
            <a:lvl1pPr>
              <a:defRPr sz="2400">
                <a:solidFill>
                  <a:srgbClr val="839DB2"/>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2160000" y="936000"/>
            <a:ext cx="7869601"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chemeClr val="accent1">
                    <a:lumMod val="75000"/>
                  </a:schemeClr>
                </a:solidFill>
              </a:defRPr>
            </a:lvl1pPr>
          </a:lstStyle>
          <a:p>
            <a:pPr defTabSz="457200"/>
            <a:fld id="{6B3B0B0F-E794-1244-9699-107C60B9C23A}" type="slidenum">
              <a:rPr lang="en-US" smtClean="0">
                <a:solidFill>
                  <a:srgbClr val="4F81BD">
                    <a:lumMod val="75000"/>
                  </a:srgbClr>
                </a:solidFill>
                <a:latin typeface="Arial"/>
              </a:rPr>
              <a:pPr defTabSz="457200"/>
              <a:t>‹#›</a:t>
            </a:fld>
            <a:endParaRPr lang="en-US" dirty="0">
              <a:solidFill>
                <a:srgbClr val="4F81BD">
                  <a:lumMod val="75000"/>
                </a:srgbClr>
              </a:solidFill>
              <a:latin typeface="Arial"/>
            </a:endParaRPr>
          </a:p>
        </p:txBody>
      </p:sp>
      <p:sp>
        <p:nvSpPr>
          <p:cNvPr id="16" name="Footer Placeholder 11"/>
          <p:cNvSpPr>
            <a:spLocks noGrp="1"/>
          </p:cNvSpPr>
          <p:nvPr>
            <p:ph type="ftr" sz="quarter" idx="3"/>
          </p:nvPr>
        </p:nvSpPr>
        <p:spPr>
          <a:xfrm>
            <a:off x="3502373" y="6308257"/>
            <a:ext cx="4053639"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defTabSz="457200"/>
            <a:r>
              <a:rPr lang="en-US" smtClean="0">
                <a:solidFill>
                  <a:srgbClr val="4F81BD">
                    <a:lumMod val="75000"/>
                  </a:srgbClr>
                </a:solidFill>
                <a:latin typeface="Arial"/>
              </a:rPr>
              <a:t>European Centre for Medium-Range Weather Forecasts</a:t>
            </a:r>
            <a:endParaRPr lang="en-US" dirty="0">
              <a:solidFill>
                <a:srgbClr val="4F81BD">
                  <a:lumMod val="75000"/>
                </a:srgbClr>
              </a:solidFill>
              <a:latin typeface="Arial"/>
            </a:endParaRPr>
          </a:p>
        </p:txBody>
      </p:sp>
    </p:spTree>
    <p:extLst>
      <p:ext uri="{BB962C8B-B14F-4D97-AF65-F5344CB8AC3E}">
        <p14:creationId xmlns:p14="http://schemas.microsoft.com/office/powerpoint/2010/main" val="1703466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453911" y="6361039"/>
            <a:ext cx="1596246" cy="365125"/>
          </a:xfrm>
          <a:prstGeom prst="rect">
            <a:avLst/>
          </a:prstGeom>
        </p:spPr>
        <p:txBody>
          <a:bodyPr/>
          <a:lstStyle/>
          <a:p>
            <a:fld id="{15362263-9BF0-44F4-9E8C-167CC5996870}" type="datetime1">
              <a:rPr lang="en-GB" smtClean="0"/>
              <a:t>22/02/17</a:t>
            </a:fld>
            <a:endParaRPr lang="en-GB"/>
          </a:p>
        </p:txBody>
      </p:sp>
      <p:sp>
        <p:nvSpPr>
          <p:cNvPr id="4" name="Slide Number Placeholder 3"/>
          <p:cNvSpPr>
            <a:spLocks noGrp="1"/>
          </p:cNvSpPr>
          <p:nvPr>
            <p:ph type="sldNum" sz="quarter" idx="12"/>
          </p:nvPr>
        </p:nvSpPr>
        <p:spPr>
          <a:xfrm>
            <a:off x="11085667" y="6356351"/>
            <a:ext cx="493717" cy="365125"/>
          </a:xfrm>
          <a:prstGeom prst="rect">
            <a:avLst/>
          </a:prstGeom>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17344098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p:nvPicPr>
        <p:blipFill>
          <a:blip r:embed="rId10"/>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65" r:id="rId5"/>
    <p:sldLayoutId id="2147483666" r:id="rId6"/>
    <p:sldLayoutId id="2147483688" r:id="rId7"/>
    <p:sldLayoutId id="2147483700" r:id="rId8"/>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 Id="rId3"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ecmwf.int/en/annual-seminar-2016" TargetMode="Externa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hyperlink" Target="http://library.wmo.int/pmb_ged/wmo_1156_en.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159999" y="1460200"/>
            <a:ext cx="9270331" cy="519800"/>
          </a:xfrm>
        </p:spPr>
        <p:txBody>
          <a:bodyPr/>
          <a:lstStyle/>
          <a:p>
            <a:r>
              <a:rPr lang="zh-TW" altLang="en-US" dirty="0"/>
              <a:t>陆面在天气和气候预测中的作用</a:t>
            </a:r>
            <a:endParaRPr lang="en-US" dirty="0"/>
          </a:p>
        </p:txBody>
      </p:sp>
      <p:sp>
        <p:nvSpPr>
          <p:cNvPr id="7" name="Text Placeholder 6"/>
          <p:cNvSpPr>
            <a:spLocks noGrp="1"/>
          </p:cNvSpPr>
          <p:nvPr>
            <p:ph type="body" sz="quarter" idx="11"/>
          </p:nvPr>
        </p:nvSpPr>
        <p:spPr>
          <a:xfrm>
            <a:off x="2160000" y="1980000"/>
            <a:ext cx="9432582" cy="751488"/>
          </a:xfrm>
        </p:spPr>
        <p:txBody>
          <a:bodyPr/>
          <a:lstStyle/>
          <a:p>
            <a:r>
              <a:rPr lang="en-US" sz="2000" dirty="0" smtClean="0"/>
              <a:t>Land surface </a:t>
            </a:r>
            <a:r>
              <a:rPr lang="en-US" sz="2000" dirty="0"/>
              <a:t>role in weather and climate </a:t>
            </a:r>
            <a:r>
              <a:rPr lang="en-US" sz="2000" dirty="0" smtClean="0"/>
              <a:t>prediction</a:t>
            </a:r>
            <a:r>
              <a:rPr lang="en-US" sz="2000" dirty="0" smtClean="0"/>
              <a:t>: </a:t>
            </a:r>
            <a:r>
              <a:rPr lang="en-US" sz="2000" dirty="0"/>
              <a:t/>
            </a:r>
            <a:br>
              <a:rPr lang="en-US" sz="2000" dirty="0"/>
            </a:br>
            <a:r>
              <a:rPr lang="en-US" sz="1600" i="1" dirty="0" smtClean="0"/>
              <a:t>A </a:t>
            </a:r>
            <a:r>
              <a:rPr lang="en-US" sz="1600" i="1" dirty="0" smtClean="0"/>
              <a:t>boundary-condition past, a coupled present, an environmental monitoring &amp; prediction future?</a:t>
            </a:r>
            <a:endParaRPr lang="en-US" sz="1600" i="1" dirty="0"/>
          </a:p>
        </p:txBody>
      </p:sp>
      <p:sp>
        <p:nvSpPr>
          <p:cNvPr id="8" name="Text Placeholder 7"/>
          <p:cNvSpPr>
            <a:spLocks noGrp="1"/>
          </p:cNvSpPr>
          <p:nvPr>
            <p:ph type="body" sz="quarter" idx="12"/>
          </p:nvPr>
        </p:nvSpPr>
        <p:spPr>
          <a:xfrm>
            <a:off x="2159999" y="4501576"/>
            <a:ext cx="9432582" cy="615553"/>
          </a:xfrm>
        </p:spPr>
        <p:txBody>
          <a:bodyPr/>
          <a:lstStyle/>
          <a:p>
            <a:r>
              <a:rPr lang="en-US" dirty="0" smtClean="0"/>
              <a:t>Presented on </a:t>
            </a:r>
            <a:r>
              <a:rPr lang="en-US" dirty="0" smtClean="0"/>
              <a:t>27 </a:t>
            </a:r>
            <a:r>
              <a:rPr lang="en-US" dirty="0" smtClean="0"/>
              <a:t>February 2017 to </a:t>
            </a:r>
            <a:r>
              <a:rPr lang="en-US" dirty="0" smtClean="0"/>
              <a:t>ISSI </a:t>
            </a:r>
            <a:r>
              <a:rPr lang="en-US" dirty="0" smtClean="0"/>
              <a:t>Beijing, People Republic of </a:t>
            </a:r>
            <a:r>
              <a:rPr lang="en-US" dirty="0" smtClean="0"/>
              <a:t>China</a:t>
            </a:r>
            <a:br>
              <a:rPr lang="en-US" dirty="0" smtClean="0"/>
            </a:br>
            <a:r>
              <a:rPr lang="en-US" dirty="0" smtClean="0"/>
              <a:t> </a:t>
            </a:r>
            <a:r>
              <a:rPr lang="en-US" sz="1800" i="1" dirty="0" smtClean="0"/>
              <a:t>(sub-selection of slides presented at the Chinese Academy of Sciences IAP/ITP)</a:t>
            </a:r>
            <a:endParaRPr lang="en-US" i="1" dirty="0"/>
          </a:p>
        </p:txBody>
      </p:sp>
      <p:sp>
        <p:nvSpPr>
          <p:cNvPr id="9" name="Text Placeholder 8"/>
          <p:cNvSpPr>
            <a:spLocks noGrp="1"/>
          </p:cNvSpPr>
          <p:nvPr>
            <p:ph type="body" sz="quarter" idx="13"/>
          </p:nvPr>
        </p:nvSpPr>
        <p:spPr>
          <a:xfrm>
            <a:off x="2160000" y="5230576"/>
            <a:ext cx="7869600" cy="254771"/>
          </a:xfrm>
        </p:spPr>
        <p:txBody>
          <a:bodyPr/>
          <a:lstStyle/>
          <a:p>
            <a:r>
              <a:rPr lang="en-US" dirty="0" smtClean="0"/>
              <a:t>ECMWF, Earth System </a:t>
            </a:r>
            <a:r>
              <a:rPr lang="en-US" dirty="0" err="1" smtClean="0"/>
              <a:t>Modelling</a:t>
            </a:r>
            <a:r>
              <a:rPr lang="en-US" dirty="0" smtClean="0"/>
              <a:t> Section, Coupled </a:t>
            </a:r>
            <a:r>
              <a:rPr lang="en-US" dirty="0"/>
              <a:t>P</a:t>
            </a:r>
            <a:r>
              <a:rPr lang="en-US" dirty="0" smtClean="0"/>
              <a:t>rocesses Team</a:t>
            </a:r>
            <a:endParaRPr lang="en-US" dirty="0"/>
          </a:p>
        </p:txBody>
      </p:sp>
      <p:sp>
        <p:nvSpPr>
          <p:cNvPr id="10" name="Text Placeholder 9"/>
          <p:cNvSpPr>
            <a:spLocks noGrp="1"/>
          </p:cNvSpPr>
          <p:nvPr>
            <p:ph type="body" sz="quarter" idx="14"/>
          </p:nvPr>
        </p:nvSpPr>
        <p:spPr>
          <a:xfrm>
            <a:off x="2160000" y="5538352"/>
            <a:ext cx="7869600" cy="228268"/>
          </a:xfrm>
        </p:spPr>
        <p:txBody>
          <a:bodyPr/>
          <a:lstStyle/>
          <a:p>
            <a:r>
              <a:rPr lang="en-US" dirty="0" err="1" smtClean="0"/>
              <a:t>gianpaolo.balsamo@ecmwf.int</a:t>
            </a:r>
            <a:endParaRPr lang="en-US" dirty="0"/>
          </a:p>
        </p:txBody>
      </p:sp>
      <p:sp>
        <p:nvSpPr>
          <p:cNvPr id="4" name="Slide Number Placeholder 3"/>
          <p:cNvSpPr>
            <a:spLocks noGrp="1"/>
          </p:cNvSpPr>
          <p:nvPr>
            <p:ph type="sldNum" sz="quarter" idx="4294967295"/>
          </p:nvPr>
        </p:nvSpPr>
        <p:spPr>
          <a:xfrm>
            <a:off x="10029825" y="6308725"/>
            <a:ext cx="2159000" cy="215900"/>
          </a:xfrm>
          <a:prstGeom prst="rect">
            <a:avLst/>
          </a:prstGeom>
        </p:spPr>
        <p:txBody>
          <a:bodyPr/>
          <a:lstStyle/>
          <a:p>
            <a:fld id="{6B3B0B0F-E794-1244-9699-107C60B9C23A}" type="slidenum">
              <a:rPr lang="en-US" smtClean="0"/>
              <a:pPr/>
              <a:t>1</a:t>
            </a:fld>
            <a:endParaRPr lang="en-US" dirty="0"/>
          </a:p>
        </p:txBody>
      </p:sp>
      <p:sp>
        <p:nvSpPr>
          <p:cNvPr id="11" name="TextBox 10"/>
          <p:cNvSpPr txBox="1"/>
          <p:nvPr/>
        </p:nvSpPr>
        <p:spPr>
          <a:xfrm>
            <a:off x="1353471" y="2413168"/>
            <a:ext cx="9904375" cy="1569660"/>
          </a:xfrm>
          <a:prstGeom prst="rect">
            <a:avLst/>
          </a:prstGeom>
          <a:noFill/>
        </p:spPr>
        <p:txBody>
          <a:bodyPr wrap="square" rtlCol="0">
            <a:spAutoFit/>
          </a:bodyPr>
          <a:lstStyle/>
          <a:p>
            <a:pPr algn="ctr"/>
            <a:endParaRPr lang="pt-PT" dirty="0"/>
          </a:p>
          <a:p>
            <a:pPr algn="ctr"/>
            <a:endParaRPr lang="pt-PT" dirty="0" smtClean="0"/>
          </a:p>
          <a:p>
            <a:pPr algn="ctr"/>
            <a:r>
              <a:rPr lang="pt-PT" sz="2000" dirty="0" smtClean="0"/>
              <a:t>Gianpaolo </a:t>
            </a:r>
            <a:r>
              <a:rPr lang="pt-PT" sz="2000" dirty="0" err="1" smtClean="0"/>
              <a:t>Balsamo</a:t>
            </a:r>
            <a:r>
              <a:rPr lang="pt-PT" sz="2000" dirty="0" smtClean="0"/>
              <a:t> </a:t>
            </a:r>
            <a:br>
              <a:rPr lang="pt-PT" sz="2000" dirty="0" smtClean="0"/>
            </a:br>
            <a:r>
              <a:rPr lang="pt-PT" sz="2000" dirty="0" err="1" smtClean="0"/>
              <a:t>with</a:t>
            </a:r>
            <a:r>
              <a:rPr lang="pt-PT" sz="2000" dirty="0"/>
              <a:t> </a:t>
            </a:r>
            <a:r>
              <a:rPr lang="pt-PT" sz="2000" dirty="0" err="1" smtClean="0"/>
              <a:t>contributions</a:t>
            </a:r>
            <a:r>
              <a:rPr lang="pt-PT" sz="2000" dirty="0" smtClean="0"/>
              <a:t> </a:t>
            </a:r>
            <a:r>
              <a:rPr lang="pt-PT" sz="2000" dirty="0" err="1"/>
              <a:t>of</a:t>
            </a:r>
            <a:r>
              <a:rPr lang="pt-PT" sz="2000" dirty="0"/>
              <a:t> </a:t>
            </a:r>
            <a:r>
              <a:rPr lang="pt-PT" sz="2000" dirty="0" err="1" smtClean="0"/>
              <a:t>several</a:t>
            </a:r>
            <a:r>
              <a:rPr lang="pt-PT" sz="2000" dirty="0" smtClean="0"/>
              <a:t> </a:t>
            </a:r>
            <a:r>
              <a:rPr lang="en-GB" sz="2000" dirty="0" smtClean="0"/>
              <a:t>Colleagues acknowledged on the slides </a:t>
            </a:r>
            <a:endParaRPr lang="en-GB" sz="2000" dirty="0"/>
          </a:p>
          <a:p>
            <a:pPr algn="ctr"/>
            <a:endParaRPr lang="pt-PT" sz="2000" dirty="0" smtClean="0"/>
          </a:p>
        </p:txBody>
      </p:sp>
    </p:spTree>
    <p:extLst>
      <p:ext uri="{BB962C8B-B14F-4D97-AF65-F5344CB8AC3E}">
        <p14:creationId xmlns:p14="http://schemas.microsoft.com/office/powerpoint/2010/main" val="324017761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700" b="1" dirty="0" smtClean="0">
                <a:solidFill>
                  <a:srgbClr val="002060"/>
                </a:solidFill>
                <a:latin typeface="Arial" charset="0"/>
                <a:cs typeface="Arial" charset="0"/>
              </a:rPr>
              <a:t>ERA-Interim/Land and follow-on land reanalysis</a:t>
            </a:r>
            <a:endParaRPr lang="fr-FR" sz="2700" b="1" dirty="0">
              <a:solidFill>
                <a:srgbClr val="002060"/>
              </a:solidFill>
              <a:latin typeface="Arial" charset="0"/>
              <a:cs typeface="Arial" charset="0"/>
            </a:endParaRPr>
          </a:p>
        </p:txBody>
      </p:sp>
      <p:sp>
        <p:nvSpPr>
          <p:cNvPr id="3" name="Content Placeholder 2"/>
          <p:cNvSpPr>
            <a:spLocks noGrp="1"/>
          </p:cNvSpPr>
          <p:nvPr>
            <p:ph idx="4294967295"/>
          </p:nvPr>
        </p:nvSpPr>
        <p:spPr>
          <a:xfrm>
            <a:off x="1007173" y="1600201"/>
            <a:ext cx="10572211" cy="4525963"/>
          </a:xfrm>
          <a:prstGeom prst="rect">
            <a:avLst/>
          </a:prstGeom>
        </p:spPr>
        <p:txBody>
          <a:bodyPr>
            <a:normAutofit/>
          </a:bodyPr>
          <a:lstStyle/>
          <a:p>
            <a:r>
              <a:rPr lang="en-GB" sz="2000" dirty="0" smtClean="0">
                <a:solidFill>
                  <a:schemeClr val="tx1">
                    <a:lumMod val="85000"/>
                    <a:lumOff val="15000"/>
                  </a:schemeClr>
                </a:solidFill>
              </a:rPr>
              <a:t>Land surface components of ECMWF systems</a:t>
            </a:r>
          </a:p>
          <a:p>
            <a:pPr marL="457200" indent="-457200">
              <a:buFont typeface="Arial" pitchFamily="34" charset="0"/>
              <a:buChar char="•"/>
            </a:pPr>
            <a:r>
              <a:rPr lang="en-GB" sz="2000" dirty="0" smtClean="0">
                <a:solidFill>
                  <a:schemeClr val="tx1">
                    <a:lumMod val="85000"/>
                    <a:lumOff val="15000"/>
                  </a:schemeClr>
                </a:solidFill>
              </a:rPr>
              <a:t>Motivations for land </a:t>
            </a:r>
            <a:r>
              <a:rPr lang="en-GB" sz="2000" dirty="0" smtClean="0">
                <a:solidFill>
                  <a:schemeClr val="tx1">
                    <a:lumMod val="85000"/>
                    <a:lumOff val="15000"/>
                  </a:schemeClr>
                </a:solidFill>
              </a:rPr>
              <a:t>reanalysis* </a:t>
            </a:r>
            <a:r>
              <a:rPr lang="en-GB" sz="2000" dirty="0" smtClean="0">
                <a:solidFill>
                  <a:schemeClr val="tx1">
                    <a:lumMod val="85000"/>
                    <a:lumOff val="15000"/>
                  </a:schemeClr>
                </a:solidFill>
              </a:rPr>
              <a:t>as support to long-term climate data records </a:t>
            </a:r>
            <a:r>
              <a:rPr lang="en-GB" sz="2000" dirty="0" smtClean="0">
                <a:solidFill>
                  <a:schemeClr val="tx1">
                    <a:lumMod val="85000"/>
                    <a:lumOff val="15000"/>
                  </a:schemeClr>
                </a:solidFill>
              </a:rPr>
              <a:t/>
            </a:r>
            <a:br>
              <a:rPr lang="en-GB" sz="2000" dirty="0" smtClean="0">
                <a:solidFill>
                  <a:schemeClr val="tx1">
                    <a:lumMod val="85000"/>
                    <a:lumOff val="15000"/>
                  </a:schemeClr>
                </a:solidFill>
              </a:rPr>
            </a:br>
            <a:r>
              <a:rPr lang="en-GB" sz="2000" dirty="0" smtClean="0">
                <a:solidFill>
                  <a:schemeClr val="tx1">
                    <a:lumMod val="85000"/>
                    <a:lumOff val="15000"/>
                  </a:schemeClr>
                </a:solidFill>
              </a:rPr>
              <a:t>(</a:t>
            </a:r>
            <a:r>
              <a:rPr lang="en-GB" sz="2000" dirty="0" smtClean="0">
                <a:solidFill>
                  <a:schemeClr val="tx1">
                    <a:lumMod val="85000"/>
                    <a:lumOff val="15000"/>
                  </a:schemeClr>
                </a:solidFill>
              </a:rPr>
              <a:t>e.g. ERA-Interim/Land and follow-on)</a:t>
            </a:r>
            <a:endParaRPr lang="en-GB" sz="2000" dirty="0">
              <a:solidFill>
                <a:schemeClr val="tx1">
                  <a:lumMod val="85000"/>
                  <a:lumOff val="15000"/>
                </a:schemeClr>
              </a:solidFill>
            </a:endParaRPr>
          </a:p>
          <a:p>
            <a:pPr marL="457200" indent="-457200">
              <a:buFont typeface="Arial" pitchFamily="34" charset="0"/>
              <a:buChar char="•"/>
            </a:pPr>
            <a:r>
              <a:rPr lang="en-GB" sz="2000" dirty="0" smtClean="0">
                <a:solidFill>
                  <a:schemeClr val="tx1">
                    <a:lumMod val="85000"/>
                    <a:lumOff val="15000"/>
                  </a:schemeClr>
                </a:solidFill>
              </a:rPr>
              <a:t>Impact of land systems changes (few cases)</a:t>
            </a:r>
          </a:p>
          <a:p>
            <a:pPr marL="457200" indent="-457200">
              <a:buFont typeface="Arial" pitchFamily="34" charset="0"/>
              <a:buChar char="•"/>
            </a:pPr>
            <a:endParaRPr lang="en-GB" sz="2000" dirty="0" smtClean="0">
              <a:solidFill>
                <a:schemeClr val="tx1">
                  <a:lumMod val="85000"/>
                  <a:lumOff val="15000"/>
                </a:schemeClr>
              </a:solidFill>
            </a:endParaRPr>
          </a:p>
          <a:p>
            <a:pPr marL="457200" indent="-457200">
              <a:buFont typeface="Arial" pitchFamily="34" charset="0"/>
              <a:buChar char="•"/>
            </a:pPr>
            <a:endParaRPr lang="en-GB" sz="2000" dirty="0" smtClean="0">
              <a:solidFill>
                <a:schemeClr val="tx1">
                  <a:lumMod val="85000"/>
                  <a:lumOff val="15000"/>
                </a:schemeClr>
              </a:solidFill>
            </a:endParaRPr>
          </a:p>
          <a:p>
            <a:pPr marL="457200" indent="-457200">
              <a:buFont typeface="Arial" pitchFamily="34" charset="0"/>
              <a:buChar char="•"/>
            </a:pPr>
            <a:endParaRPr lang="en-GB" sz="2000" dirty="0">
              <a:solidFill>
                <a:schemeClr val="tx1">
                  <a:lumMod val="85000"/>
                  <a:lumOff val="15000"/>
                </a:schemeClr>
              </a:solidFill>
            </a:endParaRPr>
          </a:p>
          <a:p>
            <a:pPr marL="457200" indent="-457200">
              <a:buFont typeface="Arial" pitchFamily="34" charset="0"/>
              <a:buChar char="•"/>
            </a:pPr>
            <a:endParaRPr lang="en-GB" sz="2000" dirty="0" smtClean="0">
              <a:solidFill>
                <a:schemeClr val="tx1">
                  <a:lumMod val="85000"/>
                  <a:lumOff val="15000"/>
                </a:schemeClr>
              </a:solidFill>
            </a:endParaRPr>
          </a:p>
          <a:p>
            <a:pPr marL="457200" indent="-457200">
              <a:buFont typeface="Arial" pitchFamily="34" charset="0"/>
              <a:buChar char="•"/>
            </a:pPr>
            <a:endParaRPr lang="en-GB" sz="2000" dirty="0">
              <a:solidFill>
                <a:schemeClr val="tx1">
                  <a:lumMod val="85000"/>
                  <a:lumOff val="15000"/>
                </a:schemeClr>
              </a:solidFill>
            </a:endParaRPr>
          </a:p>
          <a:p>
            <a:pPr marL="457200" indent="-457200">
              <a:buFont typeface="Arial" pitchFamily="34" charset="0"/>
              <a:buChar char="•"/>
            </a:pPr>
            <a:endParaRPr lang="en-GB" sz="2000" dirty="0" smtClean="0">
              <a:solidFill>
                <a:schemeClr val="tx1">
                  <a:lumMod val="85000"/>
                  <a:lumOff val="15000"/>
                </a:schemeClr>
              </a:solidFill>
            </a:endParaRPr>
          </a:p>
          <a:p>
            <a:pPr marL="0" indent="0">
              <a:buNone/>
            </a:pPr>
            <a:r>
              <a:rPr lang="en-GB" sz="2000" dirty="0" smtClean="0">
                <a:solidFill>
                  <a:schemeClr val="tx1">
                    <a:lumMod val="85000"/>
                    <a:lumOff val="15000"/>
                  </a:schemeClr>
                </a:solidFill>
              </a:rPr>
              <a:t>*</a:t>
            </a:r>
            <a:r>
              <a:rPr lang="en-GB" sz="1600" dirty="0" smtClean="0">
                <a:solidFill>
                  <a:schemeClr val="tx1">
                    <a:lumMod val="85000"/>
                    <a:lumOff val="15000"/>
                  </a:schemeClr>
                </a:solidFill>
              </a:rPr>
              <a:t>NOTE: ERA-Interim/Land is yet missing a key component and contributio</a:t>
            </a:r>
            <a:r>
              <a:rPr lang="en-GB" sz="1600" dirty="0" smtClean="0">
                <a:solidFill>
                  <a:schemeClr val="tx1">
                    <a:lumMod val="85000"/>
                    <a:lumOff val="15000"/>
                  </a:schemeClr>
                </a:solidFill>
              </a:rPr>
              <a:t>n to limit model errors via the use of</a:t>
            </a:r>
            <a:r>
              <a:rPr lang="en-GB" sz="1600" dirty="0" smtClean="0">
                <a:solidFill>
                  <a:schemeClr val="tx1">
                    <a:lumMod val="85000"/>
                    <a:lumOff val="15000"/>
                  </a:schemeClr>
                </a:solidFill>
              </a:rPr>
              <a:t> </a:t>
            </a:r>
            <a:br>
              <a:rPr lang="en-GB" sz="1600" dirty="0" smtClean="0">
                <a:solidFill>
                  <a:schemeClr val="tx1">
                    <a:lumMod val="85000"/>
                    <a:lumOff val="15000"/>
                  </a:schemeClr>
                </a:solidFill>
              </a:rPr>
            </a:br>
            <a:r>
              <a:rPr lang="en-GB" sz="1600" dirty="0" smtClean="0">
                <a:solidFill>
                  <a:schemeClr val="tx1">
                    <a:lumMod val="85000"/>
                    <a:lumOff val="15000"/>
                  </a:schemeClr>
                </a:solidFill>
              </a:rPr>
              <a:t>Land </a:t>
            </a:r>
            <a:r>
              <a:rPr lang="en-GB" sz="1600" dirty="0" smtClean="0">
                <a:solidFill>
                  <a:schemeClr val="tx1">
                    <a:lumMod val="85000"/>
                    <a:lumOff val="15000"/>
                  </a:schemeClr>
                </a:solidFill>
              </a:rPr>
              <a:t>Data Assimilation System (LDAS</a:t>
            </a:r>
            <a:r>
              <a:rPr lang="en-GB" sz="1600" dirty="0" smtClean="0">
                <a:solidFill>
                  <a:schemeClr val="tx1">
                    <a:lumMod val="85000"/>
                    <a:lumOff val="15000"/>
                  </a:schemeClr>
                </a:solidFill>
              </a:rPr>
              <a:t>), and this is an important perspective </a:t>
            </a:r>
            <a:r>
              <a:rPr lang="en-GB" sz="1600" dirty="0" smtClean="0">
                <a:solidFill>
                  <a:schemeClr val="tx1">
                    <a:lumMod val="85000"/>
                    <a:lumOff val="15000"/>
                  </a:schemeClr>
                </a:solidFill>
              </a:rPr>
              <a:t>for future </a:t>
            </a:r>
            <a:r>
              <a:rPr lang="en-GB" sz="1600" dirty="0" smtClean="0">
                <a:solidFill>
                  <a:schemeClr val="tx1">
                    <a:lumMod val="85000"/>
                    <a:lumOff val="15000"/>
                  </a:schemeClr>
                </a:solidFill>
              </a:rPr>
              <a:t>Land reanalysis</a:t>
            </a:r>
            <a:endParaRPr lang="en-GB" sz="1600" dirty="0" smtClean="0">
              <a:solidFill>
                <a:schemeClr val="tx1">
                  <a:lumMod val="85000"/>
                  <a:lumOff val="15000"/>
                </a:schemeClr>
              </a:solidFill>
            </a:endParaRPr>
          </a:p>
          <a:p>
            <a:pPr marL="457200" indent="-457200">
              <a:buFont typeface="Arial" pitchFamily="34" charset="0"/>
              <a:buChar char="•"/>
            </a:pPr>
            <a:endParaRPr lang="en-GB" sz="2000" dirty="0" smtClean="0">
              <a:solidFill>
                <a:schemeClr val="tx1">
                  <a:lumMod val="85000"/>
                  <a:lumOff val="15000"/>
                </a:schemeClr>
              </a:solidFill>
            </a:endParaRPr>
          </a:p>
          <a:p>
            <a:pPr marL="457200" indent="-457200">
              <a:buFont typeface="Arial" pitchFamily="34" charset="0"/>
              <a:buChar char="•"/>
            </a:pPr>
            <a:endParaRPr lang="en-GB" sz="2000" dirty="0" smtClean="0">
              <a:solidFill>
                <a:schemeClr val="tx1">
                  <a:lumMod val="85000"/>
                  <a:lumOff val="15000"/>
                </a:schemeClr>
              </a:solidFill>
            </a:endParaRPr>
          </a:p>
        </p:txBody>
      </p:sp>
    </p:spTree>
    <p:extLst>
      <p:ext uri="{BB962C8B-B14F-4D97-AF65-F5344CB8AC3E}">
        <p14:creationId xmlns:p14="http://schemas.microsoft.com/office/powerpoint/2010/main" val="35012161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158" y="274638"/>
            <a:ext cx="10476226" cy="850106"/>
          </a:xfrm>
        </p:spPr>
        <p:txBody>
          <a:bodyPr>
            <a:normAutofit/>
          </a:bodyPr>
          <a:lstStyle/>
          <a:p>
            <a:r>
              <a:rPr lang="en-GB" sz="2400" b="1" dirty="0">
                <a:solidFill>
                  <a:srgbClr val="002060"/>
                </a:solidFill>
                <a:latin typeface="Arial" charset="0"/>
                <a:cs typeface="Arial" charset="0"/>
              </a:rPr>
              <a:t>Based on ERA-Interim meteorological forcing and land surface </a:t>
            </a:r>
            <a:r>
              <a:rPr lang="en-GB" sz="2400" b="1" dirty="0" smtClean="0">
                <a:solidFill>
                  <a:srgbClr val="002060"/>
                </a:solidFill>
                <a:latin typeface="Arial" charset="0"/>
                <a:cs typeface="Arial" charset="0"/>
              </a:rPr>
              <a:t>modelling component</a:t>
            </a:r>
            <a:endParaRPr lang="fr-FR" sz="2400" b="1" dirty="0">
              <a:solidFill>
                <a:srgbClr val="002060"/>
              </a:solidFill>
              <a:latin typeface="Arial" charset="0"/>
              <a:cs typeface="Arial" charset="0"/>
            </a:endParaRPr>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159000" y="1196752"/>
            <a:ext cx="8158781" cy="4320480"/>
          </a:xfrm>
          <a:prstGeom prst="rect">
            <a:avLst/>
          </a:prstGeom>
        </p:spPr>
      </p:pic>
      <p:sp>
        <p:nvSpPr>
          <p:cNvPr id="5" name="Content Placeholder 6"/>
          <p:cNvSpPr txBox="1">
            <a:spLocks/>
          </p:cNvSpPr>
          <p:nvPr/>
        </p:nvSpPr>
        <p:spPr bwMode="auto">
          <a:xfrm>
            <a:off x="719216" y="5710945"/>
            <a:ext cx="11326307" cy="584775"/>
          </a:xfrm>
          <a:prstGeom prst="rect">
            <a:avLst/>
          </a:prstGeom>
          <a:solidFill>
            <a:srgbClr val="FFFF99"/>
          </a:solidFill>
          <a:ln w="9525">
            <a:solidFill>
              <a:schemeClr val="tx1"/>
            </a:solidFill>
            <a:miter lim="800000"/>
            <a:headEnd/>
            <a:tailEnd/>
          </a:ln>
          <a:extLst/>
        </p:spPr>
        <p:txBody>
          <a:bodyPr wrap="square">
            <a:spAutoFit/>
          </a:bodyPr>
          <a:lstStyle>
            <a:defPPr>
              <a:defRPr lang="en-US"/>
            </a:defPPr>
            <a:lvl1pPr eaLnBrk="0" hangingPunct="0">
              <a:defRPr sz="1600" b="1">
                <a:solidFill>
                  <a:srgbClr val="FF0000"/>
                </a:solidFill>
                <a:latin typeface="Times" charset="0"/>
                <a:ea typeface="ＭＳ Ｐゴシック" charset="0"/>
              </a:defRPr>
            </a:lvl1pPr>
            <a:lvl2pPr marL="742950" indent="-285750" eaLnBrk="0" hangingPunct="0">
              <a:defRPr sz="4400" b="1">
                <a:solidFill>
                  <a:srgbClr val="004A91"/>
                </a:solidFill>
                <a:latin typeface="Arial" charset="0"/>
                <a:ea typeface="ＭＳ Ｐゴシック" charset="0"/>
              </a:defRPr>
            </a:lvl2pPr>
            <a:lvl3pPr marL="1143000" indent="-228600" eaLnBrk="0" hangingPunct="0">
              <a:defRPr sz="4400" b="1">
                <a:solidFill>
                  <a:srgbClr val="004A91"/>
                </a:solidFill>
                <a:latin typeface="Arial" charset="0"/>
                <a:ea typeface="ＭＳ Ｐゴシック" charset="0"/>
              </a:defRPr>
            </a:lvl3pPr>
            <a:lvl4pPr marL="1600200" indent="-228600" eaLnBrk="0" hangingPunct="0">
              <a:defRPr sz="4400" b="1">
                <a:solidFill>
                  <a:srgbClr val="004A91"/>
                </a:solidFill>
                <a:latin typeface="Arial" charset="0"/>
                <a:ea typeface="ＭＳ Ｐゴシック" charset="0"/>
              </a:defRPr>
            </a:lvl4pPr>
            <a:lvl5pPr marL="2057400" indent="-228600" eaLnBrk="0" hangingPunct="0">
              <a:defRPr sz="4400" b="1">
                <a:solidFill>
                  <a:srgbClr val="004A91"/>
                </a:solidFill>
                <a:latin typeface="Arial" charset="0"/>
                <a:ea typeface="ＭＳ Ｐゴシック" charset="0"/>
              </a:defRPr>
            </a:lvl5pPr>
            <a:lvl6pPr marL="2514600" indent="-228600" eaLnBrk="0" fontAlgn="base" hangingPunct="0">
              <a:spcBef>
                <a:spcPct val="0"/>
              </a:spcBef>
              <a:spcAft>
                <a:spcPct val="0"/>
              </a:spcAft>
              <a:defRPr sz="4400" b="1">
                <a:solidFill>
                  <a:srgbClr val="004A91"/>
                </a:solidFill>
                <a:latin typeface="Arial" charset="0"/>
                <a:ea typeface="ＭＳ Ｐゴシック" charset="0"/>
              </a:defRPr>
            </a:lvl6pPr>
            <a:lvl7pPr marL="2971800" indent="-228600" eaLnBrk="0" fontAlgn="base" hangingPunct="0">
              <a:spcBef>
                <a:spcPct val="0"/>
              </a:spcBef>
              <a:spcAft>
                <a:spcPct val="0"/>
              </a:spcAft>
              <a:defRPr sz="4400" b="1">
                <a:solidFill>
                  <a:srgbClr val="004A91"/>
                </a:solidFill>
                <a:latin typeface="Arial" charset="0"/>
                <a:ea typeface="ＭＳ Ｐゴシック" charset="0"/>
              </a:defRPr>
            </a:lvl7pPr>
            <a:lvl8pPr marL="3429000" indent="-228600" eaLnBrk="0" fontAlgn="base" hangingPunct="0">
              <a:spcBef>
                <a:spcPct val="0"/>
              </a:spcBef>
              <a:spcAft>
                <a:spcPct val="0"/>
              </a:spcAft>
              <a:defRPr sz="4400" b="1">
                <a:solidFill>
                  <a:srgbClr val="004A91"/>
                </a:solidFill>
                <a:latin typeface="Arial" charset="0"/>
                <a:ea typeface="ＭＳ Ｐゴシック" charset="0"/>
              </a:defRPr>
            </a:lvl8pPr>
            <a:lvl9pPr marL="3886200" indent="-228600" eaLnBrk="0" fontAlgn="base" hangingPunct="0">
              <a:spcBef>
                <a:spcPct val="0"/>
              </a:spcBef>
              <a:spcAft>
                <a:spcPct val="0"/>
              </a:spcAft>
              <a:defRPr sz="4400" b="1">
                <a:solidFill>
                  <a:srgbClr val="004A91"/>
                </a:solidFill>
                <a:latin typeface="Arial" charset="0"/>
                <a:ea typeface="ＭＳ Ｐゴシック" charset="0"/>
              </a:defRPr>
            </a:lvl9pPr>
          </a:lstStyle>
          <a:p>
            <a:r>
              <a:rPr lang="en-GB" dirty="0"/>
              <a:t>ERA-Interim/Land forcing for precipitation and radiation was validated </a:t>
            </a:r>
            <a:r>
              <a:rPr lang="en-GB" dirty="0" smtClean="0"/>
              <a:t>along with a simple </a:t>
            </a:r>
            <a:r>
              <a:rPr lang="en-GB" dirty="0"/>
              <a:t>bias correction </a:t>
            </a:r>
            <a:r>
              <a:rPr lang="en-GB" dirty="0" smtClean="0"/>
              <a:t>method using </a:t>
            </a:r>
            <a:r>
              <a:rPr lang="en-GB" dirty="0"/>
              <a:t>GPCPv2.0 monthly </a:t>
            </a:r>
            <a:r>
              <a:rPr lang="en-GB" dirty="0" smtClean="0"/>
              <a:t>precipitation </a:t>
            </a:r>
            <a:r>
              <a:rPr lang="en-GB" dirty="0"/>
              <a:t>(1979-2010</a:t>
            </a:r>
            <a:r>
              <a:rPr lang="en-GB" dirty="0" smtClean="0"/>
              <a:t>)</a:t>
            </a:r>
            <a:r>
              <a:rPr lang="en-US" dirty="0" smtClean="0"/>
              <a:t>    </a:t>
            </a:r>
            <a:endParaRPr lang="en-US" dirty="0"/>
          </a:p>
        </p:txBody>
      </p:sp>
    </p:spTree>
    <p:extLst>
      <p:ext uri="{BB962C8B-B14F-4D97-AF65-F5344CB8AC3E}">
        <p14:creationId xmlns:p14="http://schemas.microsoft.com/office/powerpoint/2010/main" val="337854321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6"/>
          <p:cNvSpPr txBox="1">
            <a:spLocks/>
          </p:cNvSpPr>
          <p:nvPr/>
        </p:nvSpPr>
        <p:spPr bwMode="auto">
          <a:xfrm>
            <a:off x="527244" y="981075"/>
            <a:ext cx="11052140" cy="5876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spcBef>
                <a:spcPct val="20000"/>
              </a:spcBef>
            </a:pPr>
            <a:r>
              <a:rPr lang="en-GB" sz="1400" dirty="0" smtClean="0"/>
              <a:t>ERA</a:t>
            </a:r>
            <a:r>
              <a:rPr lang="en-GB" sz="1400" dirty="0"/>
              <a:t>-Interim/</a:t>
            </a:r>
            <a:r>
              <a:rPr lang="en-GB" sz="1400" dirty="0" smtClean="0"/>
              <a:t>Land integrates land surface modelling improvements with respect to ERA-Interim surface scheme and provided a balanced initial condition for the Monthly/Seasonal Re-Forecasts</a:t>
            </a:r>
            <a:endParaRPr lang="en-US" sz="14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endParaRPr lang="en-US" sz="1600" dirty="0"/>
          </a:p>
          <a:p>
            <a:pPr eaLnBrk="1" hangingPunct="1">
              <a:spcBef>
                <a:spcPct val="20000"/>
              </a:spcBef>
            </a:pPr>
            <a:r>
              <a:rPr lang="en-US" sz="1600" dirty="0"/>
              <a:t/>
            </a:r>
            <a:br>
              <a:rPr lang="en-US" sz="1600" dirty="0"/>
            </a:br>
            <a:r>
              <a:rPr lang="en-US" sz="1600" dirty="0"/>
              <a:t>      </a:t>
            </a:r>
          </a:p>
          <a:p>
            <a:pPr eaLnBrk="1" hangingPunct="1">
              <a:spcBef>
                <a:spcPct val="20000"/>
              </a:spcBef>
            </a:pPr>
            <a:endParaRPr lang="en-GB" sz="1600" dirty="0">
              <a:latin typeface="Arial" charset="0"/>
            </a:endParaRPr>
          </a:p>
        </p:txBody>
      </p:sp>
      <p:sp>
        <p:nvSpPr>
          <p:cNvPr id="38915" name="Title 1"/>
          <p:cNvSpPr>
            <a:spLocks noGrp="1"/>
          </p:cNvSpPr>
          <p:nvPr>
            <p:ph type="title"/>
          </p:nvPr>
        </p:nvSpPr>
        <p:spPr>
          <a:xfrm>
            <a:off x="1510" y="27695"/>
            <a:ext cx="12141509" cy="708025"/>
          </a:xfrm>
        </p:spPr>
        <p:txBody>
          <a:bodyPr>
            <a:noAutofit/>
          </a:bodyPr>
          <a:lstStyle/>
          <a:p>
            <a:r>
              <a:rPr lang="en-GB" sz="2400" b="1" dirty="0">
                <a:solidFill>
                  <a:srgbClr val="002060"/>
                </a:solidFill>
                <a:latin typeface="Arial" charset="0"/>
                <a:cs typeface="Arial" charset="0"/>
              </a:rPr>
              <a:t>ERA-Interim/Land: storages verification</a:t>
            </a:r>
          </a:p>
        </p:txBody>
      </p:sp>
      <p:sp>
        <p:nvSpPr>
          <p:cNvPr id="38916" name="Rectangle 1"/>
          <p:cNvSpPr>
            <a:spLocks noChangeArrowheads="1"/>
          </p:cNvSpPr>
          <p:nvPr/>
        </p:nvSpPr>
        <p:spPr bwMode="auto">
          <a:xfrm>
            <a:off x="1102497" y="6056413"/>
            <a:ext cx="10366849"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GB" sz="1400" b="1" dirty="0">
                <a:solidFill>
                  <a:srgbClr val="4F81BD"/>
                </a:solidFill>
                <a:latin typeface="Calibri" charset="0"/>
                <a:cs typeface="Times New Roman" charset="0"/>
              </a:rPr>
              <a:t>Evolution </a:t>
            </a:r>
            <a:r>
              <a:rPr lang="it-IT" sz="1400" b="1" dirty="0" smtClean="0">
                <a:solidFill>
                  <a:srgbClr val="4F81BD"/>
                </a:solidFill>
                <a:latin typeface="Calibri" charset="0"/>
                <a:cs typeface="Times New Roman" charset="0"/>
              </a:rPr>
              <a:t>of </a:t>
            </a:r>
            <a:r>
              <a:rPr lang="it-IT" sz="1400" b="1" dirty="0" err="1" smtClean="0">
                <a:solidFill>
                  <a:srgbClr val="4F81BD"/>
                </a:solidFill>
                <a:latin typeface="Calibri" charset="0"/>
                <a:cs typeface="Times New Roman" charset="0"/>
              </a:rPr>
              <a:t>snow</a:t>
            </a:r>
            <a:r>
              <a:rPr lang="it-IT" sz="1400" b="1" dirty="0" smtClean="0">
                <a:solidFill>
                  <a:srgbClr val="4F81BD"/>
                </a:solidFill>
                <a:latin typeface="Calibri" charset="0"/>
                <a:cs typeface="Times New Roman" charset="0"/>
              </a:rPr>
              <a:t> </a:t>
            </a:r>
            <a:r>
              <a:rPr lang="it-IT" sz="1400" b="1" dirty="0" err="1" smtClean="0">
                <a:solidFill>
                  <a:srgbClr val="4F81BD"/>
                </a:solidFill>
                <a:latin typeface="Calibri" charset="0"/>
                <a:cs typeface="Times New Roman" charset="0"/>
              </a:rPr>
              <a:t>depth</a:t>
            </a:r>
            <a:r>
              <a:rPr lang="it-IT" sz="1400" b="1" dirty="0" smtClean="0">
                <a:solidFill>
                  <a:srgbClr val="4F81BD"/>
                </a:solidFill>
                <a:latin typeface="Calibri" charset="0"/>
                <a:cs typeface="Times New Roman" charset="0"/>
              </a:rPr>
              <a:t> for a site in </a:t>
            </a:r>
            <a:r>
              <a:rPr lang="en-GB" sz="1400" b="1" dirty="0" smtClean="0">
                <a:solidFill>
                  <a:srgbClr val="4F81BD"/>
                </a:solidFill>
                <a:latin typeface="Calibri" charset="0"/>
                <a:cs typeface="Times New Roman" charset="0"/>
              </a:rPr>
              <a:t>Perm Siberia </a:t>
            </a:r>
            <a:r>
              <a:rPr lang="en-GB" sz="1400" b="1" dirty="0">
                <a:solidFill>
                  <a:srgbClr val="4F81BD"/>
                </a:solidFill>
                <a:latin typeface="Calibri" charset="0"/>
                <a:cs typeface="Times New Roman" charset="0"/>
              </a:rPr>
              <a:t>(58.0N, 56.5E)</a:t>
            </a:r>
            <a:r>
              <a:rPr lang="it-IT" sz="1400" b="1" dirty="0" smtClean="0">
                <a:solidFill>
                  <a:srgbClr val="4F81BD"/>
                </a:solidFill>
                <a:latin typeface="Calibri" charset="0"/>
                <a:cs typeface="Times New Roman" charset="0"/>
              </a:rPr>
              <a:t> </a:t>
            </a:r>
            <a:r>
              <a:rPr lang="en-GB" sz="1400" b="1" dirty="0" smtClean="0">
                <a:solidFill>
                  <a:srgbClr val="66CA42"/>
                </a:solidFill>
                <a:latin typeface="Calibri" charset="0"/>
                <a:cs typeface="Times New Roman" charset="0"/>
              </a:rPr>
              <a:t>ERA-Interim/Land</a:t>
            </a:r>
            <a:r>
              <a:rPr lang="en-GB" sz="1400" b="1" dirty="0" smtClean="0">
                <a:solidFill>
                  <a:srgbClr val="4F81BD"/>
                </a:solidFill>
                <a:latin typeface="Calibri" charset="0"/>
                <a:cs typeface="Times New Roman" charset="0"/>
              </a:rPr>
              <a:t> and </a:t>
            </a:r>
            <a:r>
              <a:rPr lang="en-GB" sz="1400" b="1" dirty="0" smtClean="0">
                <a:solidFill>
                  <a:srgbClr val="003399"/>
                </a:solidFill>
                <a:latin typeface="Calibri" charset="0"/>
                <a:cs typeface="Times New Roman" charset="0"/>
              </a:rPr>
              <a:t>in</a:t>
            </a:r>
            <a:r>
              <a:rPr lang="en-GB" sz="1400" b="1" dirty="0">
                <a:solidFill>
                  <a:srgbClr val="003399"/>
                </a:solidFill>
                <a:latin typeface="Calibri" charset="0"/>
                <a:cs typeface="Times New Roman" charset="0"/>
              </a:rPr>
              <a:t>-situ </a:t>
            </a:r>
            <a:r>
              <a:rPr lang="en-GB" sz="1400" b="1" dirty="0" smtClean="0">
                <a:solidFill>
                  <a:srgbClr val="003399"/>
                </a:solidFill>
                <a:latin typeface="Calibri" charset="0"/>
                <a:cs typeface="Times New Roman" charset="0"/>
              </a:rPr>
              <a:t>observation</a:t>
            </a:r>
            <a:r>
              <a:rPr lang="en-GB" sz="1400" b="1" dirty="0" smtClean="0">
                <a:solidFill>
                  <a:srgbClr val="4F81BD"/>
                </a:solidFill>
                <a:latin typeface="Calibri" charset="0"/>
                <a:cs typeface="Times New Roman" charset="0"/>
              </a:rPr>
              <a:t> between </a:t>
            </a:r>
            <a:r>
              <a:rPr lang="en-GB" sz="1400" b="1" dirty="0">
                <a:solidFill>
                  <a:srgbClr val="4F81BD"/>
                </a:solidFill>
                <a:latin typeface="Calibri" charset="0"/>
                <a:cs typeface="Times New Roman" charset="0"/>
              </a:rPr>
              <a:t>1979 </a:t>
            </a:r>
            <a:r>
              <a:rPr lang="en-GB" sz="1400" b="1" dirty="0" smtClean="0">
                <a:solidFill>
                  <a:srgbClr val="4F81BD"/>
                </a:solidFill>
                <a:latin typeface="Calibri" charset="0"/>
                <a:cs typeface="Times New Roman" charset="0"/>
              </a:rPr>
              <a:t>and 1993.</a:t>
            </a:r>
            <a:endParaRPr lang="it-IT" sz="1400" b="1" dirty="0">
              <a:solidFill>
                <a:srgbClr val="4F81BD"/>
              </a:solidFill>
              <a:latin typeface="Calibri" charset="0"/>
              <a:cs typeface="Times New Roman" charset="0"/>
            </a:endParaRPr>
          </a:p>
        </p:txBody>
      </p:sp>
      <p:sp>
        <p:nvSpPr>
          <p:cNvPr id="9" name="Rectangle 1"/>
          <p:cNvSpPr>
            <a:spLocks noChangeArrowheads="1"/>
          </p:cNvSpPr>
          <p:nvPr/>
        </p:nvSpPr>
        <p:spPr bwMode="auto">
          <a:xfrm>
            <a:off x="1007271" y="3734127"/>
            <a:ext cx="10462339" cy="523220"/>
          </a:xfrm>
          <a:prstGeom prst="rect">
            <a:avLst/>
          </a:prstGeom>
          <a:solidFill>
            <a:schemeClr val="bg1"/>
          </a:solidFill>
          <a:ln w="9525">
            <a:noFill/>
            <a:miter lim="800000"/>
            <a:headEnd/>
            <a:tailEnd/>
          </a:ln>
          <a:effectLst/>
        </p:spPr>
        <p:txBody>
          <a:bodyPr wrap="square" anchor="ctr">
            <a:spAutoFit/>
          </a:bodyPr>
          <a:lstStyle/>
          <a:p>
            <a:pPr eaLnBrk="0" hangingPunct="0">
              <a:defRPr/>
            </a:pPr>
            <a:r>
              <a:rPr lang="en-US" sz="1400" b="1" dirty="0">
                <a:solidFill>
                  <a:srgbClr val="4F81BD"/>
                </a:solidFill>
                <a:latin typeface="Calibri" pitchFamily="34" charset="0"/>
                <a:ea typeface="ＭＳ Ｐゴシック" pitchFamily="34" charset="-128"/>
                <a:cs typeface="Times New Roman" pitchFamily="18" charset="0"/>
              </a:rPr>
              <a:t>Evolution </a:t>
            </a:r>
            <a:r>
              <a:rPr lang="en-US" sz="1400" b="1" dirty="0" smtClean="0">
                <a:solidFill>
                  <a:srgbClr val="4F81BD"/>
                </a:solidFill>
                <a:latin typeface="Calibri" pitchFamily="34" charset="0"/>
                <a:ea typeface="ＭＳ Ｐゴシック" pitchFamily="34" charset="-128"/>
                <a:cs typeface="Times New Roman" pitchFamily="18" charset="0"/>
              </a:rPr>
              <a:t>of soil moisture for a site in </a:t>
            </a:r>
            <a:r>
              <a:rPr lang="en-US" sz="1400" b="1" dirty="0">
                <a:solidFill>
                  <a:srgbClr val="4F81BD"/>
                </a:solidFill>
                <a:latin typeface="Calibri" pitchFamily="34" charset="0"/>
                <a:ea typeface="ＭＳ Ｐゴシック" pitchFamily="34" charset="-128"/>
                <a:cs typeface="Times New Roman" pitchFamily="18" charset="0"/>
              </a:rPr>
              <a:t>Utah </a:t>
            </a:r>
            <a:r>
              <a:rPr lang="en-US" sz="1400" b="1" dirty="0" smtClean="0">
                <a:solidFill>
                  <a:srgbClr val="4F81BD"/>
                </a:solidFill>
                <a:latin typeface="Calibri" pitchFamily="34" charset="0"/>
                <a:ea typeface="ＭＳ Ｐゴシック" pitchFamily="34" charset="-128"/>
                <a:cs typeface="Times New Roman" pitchFamily="18" charset="0"/>
              </a:rPr>
              <a:t>in2010</a:t>
            </a:r>
            <a:r>
              <a:rPr lang="en-US" sz="1400" b="1" dirty="0">
                <a:solidFill>
                  <a:srgbClr val="4F81BD"/>
                </a:solidFill>
                <a:latin typeface="Calibri" pitchFamily="34" charset="0"/>
                <a:ea typeface="ＭＳ Ｐゴシック" pitchFamily="34" charset="-128"/>
                <a:cs typeface="Times New Roman" pitchFamily="18" charset="0"/>
              </a:rPr>
              <a:t>. </a:t>
            </a:r>
            <a:r>
              <a:rPr lang="en-US" sz="1400" b="1" dirty="0" smtClean="0">
                <a:solidFill>
                  <a:srgbClr val="66CA42"/>
                </a:solidFill>
                <a:latin typeface="Calibri" pitchFamily="34" charset="0"/>
                <a:ea typeface="ＭＳ Ｐゴシック" pitchFamily="34" charset="-128"/>
                <a:cs typeface="Times New Roman" pitchFamily="18" charset="0"/>
              </a:rPr>
              <a:t>Observations</a:t>
            </a:r>
            <a:r>
              <a:rPr lang="en-US" sz="1400" b="1" dirty="0" smtClean="0">
                <a:solidFill>
                  <a:srgbClr val="4F81BD"/>
                </a:solidFill>
                <a:latin typeface="Calibri" pitchFamily="34" charset="0"/>
                <a:ea typeface="ＭＳ Ｐゴシック" pitchFamily="34" charset="-128"/>
                <a:cs typeface="Times New Roman" pitchFamily="18" charset="0"/>
              </a:rPr>
              <a:t>, </a:t>
            </a:r>
            <a:r>
              <a:rPr lang="en-US" sz="1400" b="1" dirty="0">
                <a:solidFill>
                  <a:srgbClr val="FF0000"/>
                </a:solidFill>
                <a:latin typeface="Calibri" pitchFamily="34" charset="0"/>
                <a:ea typeface="ＭＳ Ｐゴシック" pitchFamily="34" charset="-128"/>
                <a:cs typeface="Times New Roman" pitchFamily="18" charset="0"/>
              </a:rPr>
              <a:t>ERA-</a:t>
            </a:r>
            <a:r>
              <a:rPr lang="en-US" sz="1400" b="1" dirty="0" smtClean="0">
                <a:solidFill>
                  <a:srgbClr val="FF0000"/>
                </a:solidFill>
                <a:latin typeface="Calibri" pitchFamily="34" charset="0"/>
                <a:ea typeface="ＭＳ Ｐゴシック" pitchFamily="34" charset="-128"/>
                <a:cs typeface="Times New Roman" pitchFamily="18" charset="0"/>
              </a:rPr>
              <a:t>Interim</a:t>
            </a:r>
            <a:r>
              <a:rPr lang="en-US" sz="1400" b="1" dirty="0" smtClean="0">
                <a:solidFill>
                  <a:srgbClr val="4F81BD"/>
                </a:solidFill>
                <a:latin typeface="Calibri" pitchFamily="34" charset="0"/>
                <a:ea typeface="ＭＳ Ｐゴシック" pitchFamily="34" charset="-128"/>
                <a:cs typeface="Times New Roman" pitchFamily="18" charset="0"/>
              </a:rPr>
              <a:t>, </a:t>
            </a:r>
            <a:r>
              <a:rPr lang="en-US" sz="1400" b="1" dirty="0">
                <a:solidFill>
                  <a:srgbClr val="4F81BD"/>
                </a:solidFill>
                <a:latin typeface="Calibri" pitchFamily="34" charset="0"/>
                <a:ea typeface="ＭＳ Ｐゴシック" pitchFamily="34" charset="-128"/>
                <a:cs typeface="Times New Roman" pitchFamily="18" charset="0"/>
              </a:rPr>
              <a:t>and </a:t>
            </a:r>
            <a:r>
              <a:rPr lang="en-US" sz="1400" b="1" dirty="0">
                <a:solidFill>
                  <a:srgbClr val="003399"/>
                </a:solidFill>
                <a:latin typeface="Calibri" pitchFamily="34" charset="0"/>
                <a:ea typeface="ＭＳ Ｐゴシック" pitchFamily="34" charset="-128"/>
                <a:cs typeface="Times New Roman" pitchFamily="18" charset="0"/>
              </a:rPr>
              <a:t>ERA-Interim/</a:t>
            </a:r>
            <a:r>
              <a:rPr lang="en-US" sz="1400" b="1" dirty="0" smtClean="0">
                <a:solidFill>
                  <a:srgbClr val="003399"/>
                </a:solidFill>
                <a:latin typeface="Calibri" pitchFamily="34" charset="0"/>
                <a:ea typeface="ＭＳ Ｐゴシック" pitchFamily="34" charset="-128"/>
                <a:cs typeface="Times New Roman" pitchFamily="18" charset="0"/>
              </a:rPr>
              <a:t>Land</a:t>
            </a:r>
            <a:r>
              <a:rPr lang="en-US" sz="1400" b="1" dirty="0" smtClean="0">
                <a:solidFill>
                  <a:srgbClr val="4F81BD"/>
                </a:solidFill>
                <a:latin typeface="Calibri" pitchFamily="34" charset="0"/>
                <a:ea typeface="ＭＳ Ｐゴシック" pitchFamily="34" charset="-128"/>
                <a:cs typeface="Times New Roman" pitchFamily="18" charset="0"/>
              </a:rPr>
              <a:t>.</a:t>
            </a:r>
            <a:endParaRPr lang="en-GB" sz="1400" b="1" dirty="0">
              <a:solidFill>
                <a:srgbClr val="4F81BD"/>
              </a:solidFill>
              <a:latin typeface="Calibri" pitchFamily="34" charset="0"/>
              <a:ea typeface="ＭＳ Ｐゴシック" pitchFamily="34" charset="-128"/>
              <a:cs typeface="Times New Roman" pitchFamily="18" charset="0"/>
            </a:endParaRPr>
          </a:p>
          <a:p>
            <a:pPr eaLnBrk="0" hangingPunct="0">
              <a:defRPr/>
            </a:pPr>
            <a:endParaRPr lang="en-US" sz="1400" b="1" dirty="0">
              <a:solidFill>
                <a:srgbClr val="4F81BD"/>
              </a:solidFill>
              <a:latin typeface="Calibri" pitchFamily="34" charset="0"/>
              <a:ea typeface="ＭＳ Ｐゴシック" pitchFamily="34" charset="-128"/>
              <a:cs typeface="Times New Roman" pitchFamily="18" charset="0"/>
            </a:endParaRPr>
          </a:p>
        </p:txBody>
      </p:sp>
      <p:pic>
        <p:nvPicPr>
          <p:cNvPr id="3891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6115" y="1772817"/>
            <a:ext cx="9213567"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t="13686"/>
          <a:stretch>
            <a:fillRect/>
          </a:stretch>
        </p:blipFill>
        <p:spPr bwMode="auto">
          <a:xfrm>
            <a:off x="1776115" y="4077073"/>
            <a:ext cx="9213567"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8259199" y="1989139"/>
            <a:ext cx="1326004" cy="289823"/>
          </a:xfrm>
          <a:prstGeom prst="rect">
            <a:avLst/>
          </a:prstGeom>
        </p:spPr>
        <p:txBody>
          <a:bodyPr wrap="none">
            <a:spAutoFit/>
          </a:bodyPr>
          <a:lstStyle/>
          <a:p>
            <a:pPr>
              <a:lnSpc>
                <a:spcPct val="90000"/>
              </a:lnSpc>
            </a:pPr>
            <a:r>
              <a:rPr lang="fr-FR" sz="1400" b="1" dirty="0" err="1" smtClean="0">
                <a:latin typeface="Arial" charset="0"/>
              </a:rPr>
              <a:t>Soil</a:t>
            </a:r>
            <a:r>
              <a:rPr lang="fr-FR" sz="1400" b="1" dirty="0" smtClean="0">
                <a:latin typeface="Arial" charset="0"/>
              </a:rPr>
              <a:t> </a:t>
            </a:r>
            <a:r>
              <a:rPr lang="fr-FR" sz="1400" b="1" dirty="0" err="1" smtClean="0">
                <a:latin typeface="Arial" charset="0"/>
              </a:rPr>
              <a:t>moisture</a:t>
            </a:r>
            <a:endParaRPr lang="fr-FR" sz="1400" b="1" dirty="0">
              <a:latin typeface="Arial" charset="0"/>
            </a:endParaRPr>
          </a:p>
        </p:txBody>
      </p:sp>
      <p:sp>
        <p:nvSpPr>
          <p:cNvPr id="4" name="Rectangle 3"/>
          <p:cNvSpPr/>
          <p:nvPr/>
        </p:nvSpPr>
        <p:spPr>
          <a:xfrm>
            <a:off x="8398069" y="4437064"/>
            <a:ext cx="1695802" cy="289823"/>
          </a:xfrm>
          <a:prstGeom prst="rect">
            <a:avLst/>
          </a:prstGeom>
        </p:spPr>
        <p:txBody>
          <a:bodyPr wrap="square">
            <a:spAutoFit/>
          </a:bodyPr>
          <a:lstStyle/>
          <a:p>
            <a:pPr>
              <a:lnSpc>
                <a:spcPct val="90000"/>
              </a:lnSpc>
              <a:defRPr/>
            </a:pPr>
            <a:r>
              <a:rPr lang="fr-FR" sz="1400" b="1" dirty="0" smtClean="0">
                <a:latin typeface="+mn-lt"/>
                <a:ea typeface="ＭＳ Ｐゴシック" pitchFamily="34" charset="-128"/>
              </a:rPr>
              <a:t>Snow </a:t>
            </a:r>
            <a:r>
              <a:rPr lang="fr-FR" sz="1400" b="1" dirty="0" err="1" smtClean="0">
                <a:latin typeface="+mn-lt"/>
                <a:ea typeface="ＭＳ Ｐゴシック" pitchFamily="34" charset="-128"/>
              </a:rPr>
              <a:t>depth</a:t>
            </a:r>
            <a:endParaRPr lang="fr-FR" sz="1400" b="1" dirty="0">
              <a:latin typeface="+mn-lt"/>
              <a:ea typeface="ＭＳ Ｐゴシック" pitchFamily="34" charset="-128"/>
              <a:cs typeface="+mn-cs"/>
            </a:endParaRPr>
          </a:p>
        </p:txBody>
      </p:sp>
      <p:sp>
        <p:nvSpPr>
          <p:cNvPr id="5" name="Rectangle 4"/>
          <p:cNvSpPr/>
          <p:nvPr/>
        </p:nvSpPr>
        <p:spPr>
          <a:xfrm>
            <a:off x="3118858" y="548681"/>
            <a:ext cx="6814982" cy="307777"/>
          </a:xfrm>
          <a:prstGeom prst="rect">
            <a:avLst/>
          </a:prstGeom>
        </p:spPr>
        <p:txBody>
          <a:bodyPr wrap="square">
            <a:spAutoFit/>
          </a:bodyPr>
          <a:lstStyle/>
          <a:p>
            <a:pPr eaLnBrk="1" hangingPunct="1">
              <a:spcBef>
                <a:spcPct val="20000"/>
              </a:spcBef>
            </a:pPr>
            <a:r>
              <a:rPr lang="en-US" sz="1400" dirty="0" err="1">
                <a:solidFill>
                  <a:srgbClr val="000000"/>
                </a:solidFill>
                <a:latin typeface="Arial" charset="0"/>
              </a:rPr>
              <a:t>Albergel</a:t>
            </a:r>
            <a:r>
              <a:rPr lang="en-US" sz="1400" dirty="0">
                <a:solidFill>
                  <a:srgbClr val="000000"/>
                </a:solidFill>
                <a:latin typeface="Arial" charset="0"/>
              </a:rPr>
              <a:t> et al. (2013 JHM), Balsamo et al. (2013 HESSD)</a:t>
            </a:r>
          </a:p>
        </p:txBody>
      </p:sp>
    </p:spTree>
    <p:extLst>
      <p:ext uri="{BB962C8B-B14F-4D97-AF65-F5344CB8AC3E}">
        <p14:creationId xmlns:p14="http://schemas.microsoft.com/office/powerpoint/2010/main" val="11248941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dirty="0" smtClean="0">
                <a:latin typeface="Arial Black" charset="0"/>
                <a:ea typeface="ＭＳ Ｐゴシック" charset="0"/>
              </a:rPr>
              <a:t>SNOW detection</a:t>
            </a:r>
            <a:endParaRPr lang="en-US" dirty="0">
              <a:latin typeface="Arial Black" charset="0"/>
              <a:ea typeface="ＭＳ Ｐゴシック" charset="0"/>
            </a:endParaRPr>
          </a:p>
        </p:txBody>
      </p:sp>
      <p:sp>
        <p:nvSpPr>
          <p:cNvPr id="46082" name="Content Placeholder 2"/>
          <p:cNvSpPr>
            <a:spLocks noGrp="1"/>
          </p:cNvSpPr>
          <p:nvPr>
            <p:ph idx="4294967295"/>
          </p:nvPr>
        </p:nvSpPr>
        <p:spPr>
          <a:xfrm>
            <a:off x="609442" y="1219201"/>
            <a:ext cx="10813350" cy="4930775"/>
          </a:xfrm>
          <a:prstGeom prst="rect">
            <a:avLst/>
          </a:prstGeom>
        </p:spPr>
        <p:txBody>
          <a:bodyPr/>
          <a:lstStyle/>
          <a:p>
            <a:r>
              <a:rPr lang="en-US">
                <a:latin typeface="Arial" charset="0"/>
                <a:ea typeface="ＭＳ Ｐゴシック" charset="0"/>
              </a:rPr>
              <a:t>SYNOP</a:t>
            </a:r>
          </a:p>
        </p:txBody>
      </p:sp>
      <p:sp>
        <p:nvSpPr>
          <p:cNvPr id="46083"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fr-FR" sz="1200">
                <a:solidFill>
                  <a:schemeClr val="bg1"/>
                </a:solidFill>
                <a:latin typeface="Arial" charset="0"/>
              </a:rPr>
              <a:t>CEN/LGGE, Grenoble 21/11/2013 - G. Balsamo</a:t>
            </a:r>
            <a:endParaRPr lang="en-GB" sz="1200">
              <a:solidFill>
                <a:schemeClr val="bg1"/>
              </a:solidFill>
              <a:latin typeface="Arial" charset="0"/>
            </a:endParaRPr>
          </a:p>
        </p:txBody>
      </p:sp>
      <p:graphicFrame>
        <p:nvGraphicFramePr>
          <p:cNvPr id="46084" name="Object 4"/>
          <p:cNvGraphicFramePr>
            <a:graphicFrameLocks noChangeAspect="1"/>
          </p:cNvGraphicFramePr>
          <p:nvPr/>
        </p:nvGraphicFramePr>
        <p:xfrm>
          <a:off x="4845905" y="188913"/>
          <a:ext cx="7325992" cy="6618287"/>
        </p:xfrm>
        <a:graphic>
          <a:graphicData uri="http://schemas.openxmlformats.org/presentationml/2006/ole">
            <mc:AlternateContent xmlns:mc="http://schemas.openxmlformats.org/markup-compatibility/2006">
              <mc:Choice xmlns:v="urn:schemas-microsoft-com:vml" Requires="v">
                <p:oleObj spid="_x0000_s3078" name="Document" r:id="rId3" imgW="5283006" imgH="6362466" progId="Word.Document.12">
                  <p:embed/>
                </p:oleObj>
              </mc:Choice>
              <mc:Fallback>
                <p:oleObj name="Document" r:id="rId3" imgW="5283006" imgH="6362466" progId="Word.Document.1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5905" y="188913"/>
                        <a:ext cx="7325992" cy="661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6085" name="Picture 4"/>
          <p:cNvPicPr>
            <a:picLocks noChangeAspect="1" noChangeArrowheads="1"/>
          </p:cNvPicPr>
          <p:nvPr/>
        </p:nvPicPr>
        <p:blipFill>
          <a:blip r:embed="rId5">
            <a:extLst>
              <a:ext uri="{28A0092B-C50C-407E-A947-70E740481C1C}">
                <a14:useLocalDpi xmlns:a14="http://schemas.microsoft.com/office/drawing/2010/main" val="0"/>
              </a:ext>
            </a:extLst>
          </a:blip>
          <a:srcRect t="21086"/>
          <a:stretch>
            <a:fillRect/>
          </a:stretch>
        </p:blipFill>
        <p:spPr bwMode="auto">
          <a:xfrm>
            <a:off x="431688" y="1700213"/>
            <a:ext cx="3900001"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6" name="Rectangle 6"/>
          <p:cNvSpPr>
            <a:spLocks noChangeArrowheads="1"/>
          </p:cNvSpPr>
          <p:nvPr/>
        </p:nvSpPr>
        <p:spPr bwMode="auto">
          <a:xfrm>
            <a:off x="431688" y="3141663"/>
            <a:ext cx="4414217"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dirty="0"/>
              <a:t> </a:t>
            </a:r>
            <a:endParaRPr lang="en-US" dirty="0"/>
          </a:p>
          <a:p>
            <a:r>
              <a:rPr lang="en-GB" sz="1400" dirty="0"/>
              <a:t>SDR = Snow Detection Rate (SDR=1 being the best value) measures the fraction of times the snow fields rightly detect the presence of snow divided by the number of times the SYNOP observation detects snow presence (SDR=1 best value)</a:t>
            </a:r>
          </a:p>
          <a:p>
            <a:endParaRPr lang="en-US" sz="1400" dirty="0"/>
          </a:p>
          <a:p>
            <a:r>
              <a:rPr lang="en-GB" sz="1400" dirty="0"/>
              <a:t>FCA = Fraction of Correct Accuracy (FCA=100 being the best value) measures the fraction of times the snow fields rightly detect the presence or absence of snow in agreement with the SYNOP message (divided by the total amount of stations)</a:t>
            </a:r>
            <a:r>
              <a:rPr lang="en-GB" sz="1400" dirty="0" smtClean="0"/>
              <a:t>.</a:t>
            </a:r>
          </a:p>
          <a:p>
            <a:endParaRPr lang="en-GB" sz="1400" dirty="0"/>
          </a:p>
          <a:p>
            <a:r>
              <a:rPr lang="en-GB" sz="1400" dirty="0" smtClean="0"/>
              <a:t>Balsamo et al. (2014, ECMWF SAC TM729)</a:t>
            </a:r>
            <a:endParaRPr lang="en-US" sz="1400" dirty="0"/>
          </a:p>
        </p:txBody>
      </p:sp>
    </p:spTree>
    <p:extLst>
      <p:ext uri="{BB962C8B-B14F-4D97-AF65-F5344CB8AC3E}">
        <p14:creationId xmlns:p14="http://schemas.microsoft.com/office/powerpoint/2010/main" val="298046418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txBox="1">
            <a:spLocks/>
          </p:cNvSpPr>
          <p:nvPr/>
        </p:nvSpPr>
        <p:spPr>
          <a:xfrm>
            <a:off x="526913" y="981075"/>
            <a:ext cx="11661912" cy="503238"/>
          </a:xfrm>
          <a:prstGeom prst="rect">
            <a:avLst/>
          </a:prstGeom>
          <a:solidFill>
            <a:schemeClr val="bg1"/>
          </a:solidFill>
        </p:spPr>
        <p:txBody>
          <a:bodyPr>
            <a:normAutofit/>
          </a:bodyPr>
          <a:lstStyle/>
          <a:p>
            <a:pPr marL="342900" indent="-342900" fontAlgn="auto">
              <a:spcBef>
                <a:spcPct val="20000"/>
              </a:spcBef>
              <a:spcAft>
                <a:spcPts val="0"/>
              </a:spcAft>
              <a:defRPr/>
            </a:pPr>
            <a:r>
              <a:rPr lang="en-GB" sz="1600" dirty="0">
                <a:latin typeface="Arial" pitchFamily="34" charset="0"/>
                <a:ea typeface="+mn-ea"/>
                <a:cs typeface="+mn-cs"/>
              </a:rPr>
              <a:t>The ERA-Interim/Land fluxes  are validated with independent datasets used as benchmarking.</a:t>
            </a:r>
          </a:p>
          <a:p>
            <a:pPr marL="342900" indent="-342900" fontAlgn="auto">
              <a:spcBef>
                <a:spcPct val="20000"/>
              </a:spcBef>
              <a:spcAft>
                <a:spcPts val="0"/>
              </a:spcAft>
              <a:defRPr/>
            </a:pPr>
            <a:endParaRPr lang="en-US" sz="1600" dirty="0">
              <a:latin typeface="Arial" pitchFamily="34" charset="0"/>
              <a:ea typeface="+mn-ea"/>
              <a:cs typeface="+mn-cs"/>
            </a:endParaRPr>
          </a:p>
          <a:p>
            <a:pPr marL="342900" indent="-342900" fontAlgn="auto">
              <a:spcBef>
                <a:spcPct val="20000"/>
              </a:spcBef>
              <a:spcAft>
                <a:spcPts val="0"/>
              </a:spcAft>
              <a:defRPr/>
            </a:pPr>
            <a:endParaRPr lang="en-GB" sz="1600" b="0" dirty="0">
              <a:solidFill>
                <a:schemeClr val="tx1"/>
              </a:solidFill>
              <a:latin typeface="+mn-lt"/>
              <a:ea typeface="+mn-ea"/>
              <a:cs typeface="+mn-cs"/>
            </a:endParaRPr>
          </a:p>
        </p:txBody>
      </p:sp>
      <p:sp>
        <p:nvSpPr>
          <p:cNvPr id="14339" name="Content Placeholder 2"/>
          <p:cNvSpPr>
            <a:spLocks noGrp="1"/>
          </p:cNvSpPr>
          <p:nvPr>
            <p:ph idx="4294967295"/>
          </p:nvPr>
        </p:nvSpPr>
        <p:spPr>
          <a:xfrm>
            <a:off x="0" y="2349500"/>
            <a:ext cx="6060555" cy="4508500"/>
          </a:xfrm>
          <a:prstGeom prst="rect">
            <a:avLst/>
          </a:prstGeom>
        </p:spPr>
        <p:txBody>
          <a:bodyPr/>
          <a:lstStyle/>
          <a:p>
            <a:endParaRPr lang="en-GB" dirty="0">
              <a:latin typeface="Arial" charset="0"/>
            </a:endParaRPr>
          </a:p>
          <a:p>
            <a:endParaRPr lang="en-GB" dirty="0">
              <a:latin typeface="Arial" charset="0"/>
            </a:endParaRPr>
          </a:p>
          <a:p>
            <a:endParaRPr lang="en-GB" dirty="0">
              <a:latin typeface="Arial" charset="0"/>
            </a:endParaRPr>
          </a:p>
          <a:p>
            <a:endParaRPr lang="en-GB" dirty="0">
              <a:latin typeface="Arial" charset="0"/>
            </a:endParaRPr>
          </a:p>
          <a:p>
            <a:endParaRPr lang="en-GB" dirty="0">
              <a:latin typeface="Arial" charset="0"/>
            </a:endParaRPr>
          </a:p>
          <a:p>
            <a:endParaRPr lang="en-GB" dirty="0">
              <a:latin typeface="Arial" charset="0"/>
            </a:endParaRPr>
          </a:p>
          <a:p>
            <a:pPr>
              <a:buFontTx/>
              <a:buNone/>
            </a:pPr>
            <a:endParaRPr lang="en-GB" dirty="0">
              <a:latin typeface="Arial" charset="0"/>
            </a:endParaRPr>
          </a:p>
        </p:txBody>
      </p:sp>
      <p:pic>
        <p:nvPicPr>
          <p:cNvPr id="14340" name="Picture 4" descr="F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6914" y="1340769"/>
            <a:ext cx="4107379" cy="361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Rectangle 1"/>
          <p:cNvSpPr>
            <a:spLocks noChangeArrowheads="1"/>
          </p:cNvSpPr>
          <p:nvPr/>
        </p:nvSpPr>
        <p:spPr bwMode="auto">
          <a:xfrm>
            <a:off x="6718667" y="4493841"/>
            <a:ext cx="5423603"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it-IT" sz="1200" dirty="0">
                <a:solidFill>
                  <a:srgbClr val="4F81BD"/>
                </a:solidFill>
                <a:latin typeface="Calibri" charset="0"/>
                <a:cs typeface="Times New Roman" charset="0"/>
              </a:rPr>
              <a:t>Figure 2: </a:t>
            </a:r>
            <a:r>
              <a:rPr lang="it-IT" sz="1200" dirty="0" smtClean="0">
                <a:solidFill>
                  <a:srgbClr val="4F81BD"/>
                </a:solidFill>
                <a:latin typeface="Calibri" charset="0"/>
                <a:cs typeface="Times New Roman" charset="0"/>
              </a:rPr>
              <a:t>Mean performance measured for the monthly rivers </a:t>
            </a:r>
            <a:r>
              <a:rPr lang="it-IT" sz="1200" dirty="0">
                <a:solidFill>
                  <a:srgbClr val="4F81BD"/>
                </a:solidFill>
                <a:latin typeface="Calibri" charset="0"/>
                <a:cs typeface="Times New Roman" charset="0"/>
              </a:rPr>
              <a:t>discharge </a:t>
            </a:r>
            <a:r>
              <a:rPr lang="it-IT" sz="1200" dirty="0" smtClean="0">
                <a:solidFill>
                  <a:srgbClr val="4F81BD"/>
                </a:solidFill>
                <a:latin typeface="Calibri" charset="0"/>
                <a:cs typeface="Times New Roman" charset="0"/>
              </a:rPr>
              <a:t>verified </a:t>
            </a:r>
            <a:r>
              <a:rPr lang="it-IT" sz="1200" dirty="0">
                <a:solidFill>
                  <a:srgbClr val="4F81BD"/>
                </a:solidFill>
                <a:latin typeface="Calibri" charset="0"/>
                <a:cs typeface="Times New Roman" charset="0"/>
              </a:rPr>
              <a:t>with GRDC </a:t>
            </a:r>
            <a:r>
              <a:rPr lang="it-IT" sz="1200" dirty="0" smtClean="0">
                <a:solidFill>
                  <a:srgbClr val="4F81BD"/>
                </a:solidFill>
                <a:latin typeface="Calibri" charset="0"/>
                <a:cs typeface="Times New Roman" charset="0"/>
              </a:rPr>
              <a:t>observations</a:t>
            </a:r>
            <a:endParaRPr lang="it-IT" sz="3200" b="0" dirty="0">
              <a:solidFill>
                <a:schemeClr val="tx1"/>
              </a:solidFill>
            </a:endParaRPr>
          </a:p>
        </p:txBody>
      </p:sp>
      <p:sp>
        <p:nvSpPr>
          <p:cNvPr id="9" name="Rectangle 1"/>
          <p:cNvSpPr>
            <a:spLocks noChangeArrowheads="1"/>
          </p:cNvSpPr>
          <p:nvPr/>
        </p:nvSpPr>
        <p:spPr bwMode="auto">
          <a:xfrm>
            <a:off x="525261" y="5013177"/>
            <a:ext cx="5260199" cy="461665"/>
          </a:xfrm>
          <a:prstGeom prst="rect">
            <a:avLst/>
          </a:prstGeom>
          <a:solidFill>
            <a:schemeClr val="bg1"/>
          </a:solidFill>
          <a:ln w="9525">
            <a:noFill/>
            <a:miter lim="800000"/>
            <a:headEnd/>
            <a:tailEnd/>
          </a:ln>
          <a:effectLst/>
        </p:spPr>
        <p:txBody>
          <a:bodyPr wrap="square" anchor="ctr">
            <a:spAutoFit/>
          </a:bodyPr>
          <a:lstStyle/>
          <a:p>
            <a:pPr eaLnBrk="0" hangingPunct="0"/>
            <a:r>
              <a:rPr lang="en-GB" sz="1200" dirty="0">
                <a:solidFill>
                  <a:srgbClr val="4F81BD"/>
                </a:solidFill>
                <a:latin typeface="Calibri" charset="0"/>
                <a:cs typeface="Times New Roman" charset="0"/>
              </a:rPr>
              <a:t>Figure </a:t>
            </a:r>
            <a:r>
              <a:rPr lang="en-US" sz="1200" dirty="0">
                <a:solidFill>
                  <a:srgbClr val="4F81BD"/>
                </a:solidFill>
                <a:latin typeface="Calibri" charset="0"/>
                <a:cs typeface="Times New Roman" charset="0"/>
              </a:rPr>
              <a:t>1: Mean </a:t>
            </a:r>
            <a:r>
              <a:rPr lang="en-US" sz="1200" dirty="0" smtClean="0">
                <a:solidFill>
                  <a:srgbClr val="4F81BD"/>
                </a:solidFill>
                <a:latin typeface="Calibri" charset="0"/>
                <a:cs typeface="Times New Roman" charset="0"/>
              </a:rPr>
              <a:t>performance measured over </a:t>
            </a:r>
            <a:r>
              <a:rPr lang="en-US" sz="1200" dirty="0">
                <a:solidFill>
                  <a:srgbClr val="4F81BD"/>
                </a:solidFill>
                <a:latin typeface="Calibri" charset="0"/>
                <a:cs typeface="Times New Roman" charset="0"/>
              </a:rPr>
              <a:t>36 stations with hourly </a:t>
            </a:r>
            <a:r>
              <a:rPr lang="en-US" sz="1200" dirty="0" smtClean="0">
                <a:solidFill>
                  <a:srgbClr val="4F81BD"/>
                </a:solidFill>
                <a:latin typeface="Calibri" charset="0"/>
                <a:cs typeface="Times New Roman" charset="0"/>
              </a:rPr>
              <a:t>Fluxes from </a:t>
            </a:r>
            <a:r>
              <a:rPr lang="en-US" sz="1200" dirty="0">
                <a:solidFill>
                  <a:srgbClr val="4F81BD"/>
                </a:solidFill>
                <a:latin typeface="Calibri" charset="0"/>
                <a:cs typeface="Times New Roman" charset="0"/>
              </a:rPr>
              <a:t>FLUXNET &amp; CEOP </a:t>
            </a:r>
            <a:r>
              <a:rPr lang="en-US" sz="1200" dirty="0" smtClean="0">
                <a:solidFill>
                  <a:srgbClr val="4F81BD"/>
                </a:solidFill>
                <a:latin typeface="Calibri" charset="0"/>
                <a:cs typeface="Times New Roman" charset="0"/>
              </a:rPr>
              <a:t>Observations networks</a:t>
            </a:r>
            <a:endParaRPr lang="en-US" sz="1200" dirty="0">
              <a:solidFill>
                <a:srgbClr val="4F81BD"/>
              </a:solidFill>
              <a:latin typeface="Calibri" charset="0"/>
              <a:cs typeface="Times New Roman" charset="0"/>
            </a:endParaRPr>
          </a:p>
        </p:txBody>
      </p:sp>
      <p:pic>
        <p:nvPicPr>
          <p:cNvPr id="14343" name="Picture 10" descr="F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69997" y="2060849"/>
            <a:ext cx="4862833"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Rectangle 11"/>
          <p:cNvSpPr>
            <a:spLocks noChangeArrowheads="1"/>
          </p:cNvSpPr>
          <p:nvPr/>
        </p:nvSpPr>
        <p:spPr bwMode="auto">
          <a:xfrm>
            <a:off x="6189639" y="1628775"/>
            <a:ext cx="40747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a:t>Validation of </a:t>
            </a:r>
            <a:r>
              <a:rPr lang="en-US" sz="2000" dirty="0">
                <a:solidFill>
                  <a:srgbClr val="00B0F0"/>
                </a:solidFill>
              </a:rPr>
              <a:t>H</a:t>
            </a:r>
            <a:r>
              <a:rPr lang="en-US" sz="2000" baseline="-25000" dirty="0">
                <a:solidFill>
                  <a:srgbClr val="00B0F0"/>
                </a:solidFill>
              </a:rPr>
              <a:t>2</a:t>
            </a:r>
            <a:r>
              <a:rPr lang="en-US" sz="2000" dirty="0">
                <a:solidFill>
                  <a:srgbClr val="00B0F0"/>
                </a:solidFill>
              </a:rPr>
              <a:t>O</a:t>
            </a:r>
            <a:r>
              <a:rPr lang="en-US" sz="2000" dirty="0"/>
              <a:t> / </a:t>
            </a:r>
            <a:r>
              <a:rPr lang="en-US" sz="2000" dirty="0">
                <a:solidFill>
                  <a:srgbClr val="7077FC"/>
                </a:solidFill>
              </a:rPr>
              <a:t>E</a:t>
            </a:r>
            <a:r>
              <a:rPr lang="en-US" sz="2000" dirty="0">
                <a:solidFill>
                  <a:srgbClr val="FF0000"/>
                </a:solidFill>
              </a:rPr>
              <a:t> </a:t>
            </a:r>
            <a:r>
              <a:rPr lang="en-US" sz="2000" dirty="0"/>
              <a:t> / </a:t>
            </a:r>
            <a:r>
              <a:rPr lang="en-US" sz="2000" dirty="0">
                <a:solidFill>
                  <a:srgbClr val="FF6699"/>
                </a:solidFill>
              </a:rPr>
              <a:t>CO</a:t>
            </a:r>
            <a:r>
              <a:rPr lang="en-US" sz="2000" baseline="-25000" dirty="0">
                <a:solidFill>
                  <a:srgbClr val="FF6699"/>
                </a:solidFill>
              </a:rPr>
              <a:t>2</a:t>
            </a:r>
            <a:r>
              <a:rPr lang="en-US" sz="2000" dirty="0">
                <a:solidFill>
                  <a:srgbClr val="FF6699"/>
                </a:solidFill>
              </a:rPr>
              <a:t> </a:t>
            </a:r>
            <a:r>
              <a:rPr lang="en-US" sz="2000" dirty="0"/>
              <a:t>cycles</a:t>
            </a:r>
            <a:endParaRPr lang="en-GB" sz="2000" dirty="0"/>
          </a:p>
        </p:txBody>
      </p:sp>
      <p:sp>
        <p:nvSpPr>
          <p:cNvPr id="14345" name="Rectangle 13"/>
          <p:cNvSpPr>
            <a:spLocks noChangeArrowheads="1"/>
          </p:cNvSpPr>
          <p:nvPr/>
        </p:nvSpPr>
        <p:spPr bwMode="auto">
          <a:xfrm>
            <a:off x="11577268" y="2852739"/>
            <a:ext cx="5205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00B0F0"/>
                </a:solidFill>
              </a:rPr>
              <a:t>H</a:t>
            </a:r>
            <a:r>
              <a:rPr lang="en-US" sz="1400" baseline="-25000">
                <a:solidFill>
                  <a:srgbClr val="00B0F0"/>
                </a:solidFill>
              </a:rPr>
              <a:t>2</a:t>
            </a:r>
            <a:r>
              <a:rPr lang="en-US" sz="1400">
                <a:solidFill>
                  <a:srgbClr val="00B0F0"/>
                </a:solidFill>
              </a:rPr>
              <a:t>O</a:t>
            </a:r>
            <a:r>
              <a:rPr lang="en-US" sz="1400"/>
              <a:t> </a:t>
            </a:r>
            <a:endParaRPr lang="en-GB" sz="1400"/>
          </a:p>
        </p:txBody>
      </p:sp>
      <p:sp>
        <p:nvSpPr>
          <p:cNvPr id="14346" name="Rectangle 14"/>
          <p:cNvSpPr>
            <a:spLocks noChangeArrowheads="1"/>
          </p:cNvSpPr>
          <p:nvPr/>
        </p:nvSpPr>
        <p:spPr bwMode="auto">
          <a:xfrm>
            <a:off x="4644390" y="3648074"/>
            <a:ext cx="5205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dirty="0">
                <a:solidFill>
                  <a:srgbClr val="FF6699"/>
                </a:solidFill>
              </a:rPr>
              <a:t>CO</a:t>
            </a:r>
            <a:r>
              <a:rPr lang="en-US" sz="1400" baseline="-25000" dirty="0">
                <a:solidFill>
                  <a:srgbClr val="FF6699"/>
                </a:solidFill>
              </a:rPr>
              <a:t>2</a:t>
            </a:r>
            <a:endParaRPr lang="en-GB" sz="1400" dirty="0"/>
          </a:p>
        </p:txBody>
      </p:sp>
      <p:sp>
        <p:nvSpPr>
          <p:cNvPr id="14348" name="Rectangle 16"/>
          <p:cNvSpPr>
            <a:spLocks noChangeArrowheads="1"/>
          </p:cNvSpPr>
          <p:nvPr/>
        </p:nvSpPr>
        <p:spPr bwMode="auto">
          <a:xfrm>
            <a:off x="4644390" y="2060849"/>
            <a:ext cx="3044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7077FC"/>
                </a:solidFill>
              </a:rPr>
              <a:t>E</a:t>
            </a:r>
            <a:endParaRPr lang="en-GB" sz="1400"/>
          </a:p>
        </p:txBody>
      </p:sp>
      <p:sp>
        <p:nvSpPr>
          <p:cNvPr id="14352" name="Rectangle 18"/>
          <p:cNvSpPr>
            <a:spLocks noChangeArrowheads="1"/>
          </p:cNvSpPr>
          <p:nvPr/>
        </p:nvSpPr>
        <p:spPr bwMode="auto">
          <a:xfrm>
            <a:off x="4695661" y="3933825"/>
            <a:ext cx="2179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dirty="0">
                <a:solidFill>
                  <a:schemeClr val="tx1"/>
                </a:solidFill>
              </a:rPr>
              <a:t>GEOLAND-2 R&amp;D support</a:t>
            </a:r>
            <a:endParaRPr lang="en-GB" sz="1000" dirty="0">
              <a:solidFill>
                <a:schemeClr val="tx1"/>
              </a:solidFill>
            </a:endParaRPr>
          </a:p>
        </p:txBody>
      </p:sp>
      <p:sp>
        <p:nvSpPr>
          <p:cNvPr id="17" name="Title 1"/>
          <p:cNvSpPr>
            <a:spLocks noGrp="1"/>
          </p:cNvSpPr>
          <p:nvPr>
            <p:ph type="title"/>
          </p:nvPr>
        </p:nvSpPr>
        <p:spPr>
          <a:xfrm>
            <a:off x="378785" y="200696"/>
            <a:ext cx="11579384" cy="708025"/>
          </a:xfrm>
        </p:spPr>
        <p:txBody>
          <a:bodyPr>
            <a:normAutofit fontScale="90000"/>
          </a:bodyPr>
          <a:lstStyle/>
          <a:p>
            <a:r>
              <a:rPr lang="en-GB" sz="2700" b="1" dirty="0">
                <a:solidFill>
                  <a:srgbClr val="002060"/>
                </a:solidFill>
                <a:latin typeface="Arial" charset="0"/>
                <a:cs typeface="Arial" charset="0"/>
              </a:rPr>
              <a:t>ERA-Interim/Land: fluxes verification</a:t>
            </a:r>
            <a:r>
              <a:rPr lang="en-GB" dirty="0" smtClean="0">
                <a:latin typeface="Arial Black" charset="0"/>
                <a:ea typeface="ＭＳ Ｐゴシック" charset="0"/>
              </a:rPr>
              <a:t> </a:t>
            </a:r>
            <a:br>
              <a:rPr lang="en-GB" dirty="0" smtClean="0">
                <a:latin typeface="Arial Black" charset="0"/>
                <a:ea typeface="ＭＳ Ｐゴシック" charset="0"/>
              </a:rPr>
            </a:br>
            <a:endParaRPr lang="en-GB" dirty="0">
              <a:latin typeface="Arial Black" charset="0"/>
              <a:ea typeface="ＭＳ Ｐゴシック" charset="0"/>
            </a:endParaRPr>
          </a:p>
        </p:txBody>
      </p:sp>
    </p:spTree>
    <p:extLst>
      <p:ext uri="{BB962C8B-B14F-4D97-AF65-F5344CB8AC3E}">
        <p14:creationId xmlns:p14="http://schemas.microsoft.com/office/powerpoint/2010/main" val="51406422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
          <p:cNvPicPr>
            <a:picLocks noChangeAspect="1"/>
          </p:cNvPicPr>
          <p:nvPr/>
        </p:nvPicPr>
        <p:blipFill>
          <a:blip r:embed="rId2">
            <a:extLst>
              <a:ext uri="{28A0092B-C50C-407E-A947-70E740481C1C}">
                <a14:useLocalDpi xmlns:a14="http://schemas.microsoft.com/office/drawing/2010/main" val="0"/>
              </a:ext>
            </a:extLst>
          </a:blip>
          <a:srcRect b="-633"/>
          <a:stretch>
            <a:fillRect/>
          </a:stretch>
        </p:blipFill>
        <p:spPr bwMode="auto">
          <a:xfrm>
            <a:off x="976237" y="1314028"/>
            <a:ext cx="10684973" cy="4419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350972" y="2881544"/>
            <a:ext cx="2875541" cy="400105"/>
          </a:xfrm>
          <a:prstGeom prst="rect">
            <a:avLst/>
          </a:prstGeom>
          <a:solidFill>
            <a:schemeClr val="bg1"/>
          </a:solidFill>
          <a:ln>
            <a:solidFill>
              <a:schemeClr val="tx1"/>
            </a:solidFill>
          </a:ln>
        </p:spPr>
        <p:txBody>
          <a:bodyPr wrap="none" lIns="121917" tIns="60958" rIns="121917" bIns="60958">
            <a:spAutoFit/>
          </a:bodyPr>
          <a:lstStyle/>
          <a:p>
            <a:pPr>
              <a:defRPr/>
            </a:pPr>
            <a:r>
              <a:rPr lang="en-GB" b="1" dirty="0">
                <a:cs typeface="Arial" panose="020B0604020202020204" pitchFamily="34" charset="0"/>
              </a:rPr>
              <a:t>72% of – (drying) trends</a:t>
            </a:r>
          </a:p>
        </p:txBody>
      </p:sp>
      <p:sp>
        <p:nvSpPr>
          <p:cNvPr id="9" name="TextBox 8"/>
          <p:cNvSpPr txBox="1"/>
          <p:nvPr/>
        </p:nvSpPr>
        <p:spPr>
          <a:xfrm>
            <a:off x="4846600" y="4866681"/>
            <a:ext cx="2875541" cy="400105"/>
          </a:xfrm>
          <a:prstGeom prst="rect">
            <a:avLst/>
          </a:prstGeom>
          <a:solidFill>
            <a:schemeClr val="bg1"/>
          </a:solidFill>
          <a:ln>
            <a:solidFill>
              <a:schemeClr val="tx1"/>
            </a:solidFill>
          </a:ln>
        </p:spPr>
        <p:txBody>
          <a:bodyPr wrap="none" lIns="121917" tIns="60958" rIns="121917" bIns="60958">
            <a:spAutoFit/>
          </a:bodyPr>
          <a:lstStyle/>
          <a:p>
            <a:pPr>
              <a:defRPr/>
            </a:pPr>
            <a:r>
              <a:rPr lang="en-GB" b="1" dirty="0">
                <a:cs typeface="Arial" panose="020B0604020202020204" pitchFamily="34" charset="0"/>
              </a:rPr>
              <a:t>73% of – (drying) trends</a:t>
            </a:r>
          </a:p>
        </p:txBody>
      </p:sp>
      <p:sp>
        <p:nvSpPr>
          <p:cNvPr id="10" name="TextBox 9"/>
          <p:cNvSpPr txBox="1"/>
          <p:nvPr/>
        </p:nvSpPr>
        <p:spPr>
          <a:xfrm>
            <a:off x="7630184" y="2868936"/>
            <a:ext cx="2875541" cy="400105"/>
          </a:xfrm>
          <a:prstGeom prst="rect">
            <a:avLst/>
          </a:prstGeom>
          <a:solidFill>
            <a:schemeClr val="bg1"/>
          </a:solidFill>
          <a:ln>
            <a:solidFill>
              <a:schemeClr val="tx1"/>
            </a:solidFill>
          </a:ln>
        </p:spPr>
        <p:txBody>
          <a:bodyPr wrap="none" lIns="121917" tIns="60958" rIns="121917" bIns="60958">
            <a:spAutoFit/>
          </a:bodyPr>
          <a:lstStyle/>
          <a:p>
            <a:pPr>
              <a:defRPr/>
            </a:pPr>
            <a:r>
              <a:rPr lang="en-GB" b="1" dirty="0">
                <a:cs typeface="Arial" panose="020B0604020202020204" pitchFamily="34" charset="0"/>
              </a:rPr>
              <a:t>44% of – (drying) trends</a:t>
            </a:r>
          </a:p>
        </p:txBody>
      </p:sp>
      <p:sp>
        <p:nvSpPr>
          <p:cNvPr id="9222" name="TextBox 3"/>
          <p:cNvSpPr txBox="1">
            <a:spLocks noChangeArrowheads="1"/>
          </p:cNvSpPr>
          <p:nvPr/>
        </p:nvSpPr>
        <p:spPr bwMode="auto">
          <a:xfrm>
            <a:off x="781555" y="5970804"/>
            <a:ext cx="10879655" cy="615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just"/>
            <a:r>
              <a:rPr lang="en-GB" sz="1600" dirty="0"/>
              <a:t>1988-2010 trends in monthly surface soil moisture (m</a:t>
            </a:r>
            <a:r>
              <a:rPr lang="en-GB" sz="1600" baseline="30000" dirty="0"/>
              <a:t>3</a:t>
            </a:r>
            <a:r>
              <a:rPr lang="en-GB" sz="1600" dirty="0"/>
              <a:t>m</a:t>
            </a:r>
            <a:r>
              <a:rPr lang="en-GB" sz="1600" baseline="30000" dirty="0"/>
              <a:t>-3</a:t>
            </a:r>
            <a:r>
              <a:rPr lang="en-GB" sz="1600" dirty="0"/>
              <a:t>y</a:t>
            </a:r>
            <a:r>
              <a:rPr lang="en-GB" sz="1600" baseline="30000" dirty="0"/>
              <a:t>-1</a:t>
            </a:r>
            <a:r>
              <a:rPr lang="en-GB" sz="1600" dirty="0"/>
              <a:t>) for a) ERA-Interim/Land, b) MERRA-Land and c) SM-MW (ESA-CCI / ECV). Only significant trends (p=0.005) based on the Mann-Kendall test are shown.</a:t>
            </a:r>
          </a:p>
        </p:txBody>
      </p:sp>
      <p:sp>
        <p:nvSpPr>
          <p:cNvPr id="7" name="TextBox 6"/>
          <p:cNvSpPr txBox="1"/>
          <p:nvPr/>
        </p:nvSpPr>
        <p:spPr>
          <a:xfrm>
            <a:off x="4585011" y="908720"/>
            <a:ext cx="2340354" cy="369332"/>
          </a:xfrm>
          <a:prstGeom prst="rect">
            <a:avLst/>
          </a:prstGeom>
          <a:noFill/>
        </p:spPr>
        <p:txBody>
          <a:bodyPr wrap="none" rtlCol="0">
            <a:spAutoFit/>
          </a:bodyPr>
          <a:lstStyle/>
          <a:p>
            <a:r>
              <a:rPr lang="en-GB" dirty="0" err="1" smtClean="0"/>
              <a:t>Albergel</a:t>
            </a:r>
            <a:r>
              <a:rPr lang="en-GB" dirty="0" smtClean="0"/>
              <a:t> et al. (2013)</a:t>
            </a:r>
            <a:endParaRPr lang="fr-FR" dirty="0"/>
          </a:p>
        </p:txBody>
      </p:sp>
      <p:sp>
        <p:nvSpPr>
          <p:cNvPr id="8" name="Rectangle 2"/>
          <p:cNvSpPr txBox="1">
            <a:spLocks noChangeArrowheads="1"/>
          </p:cNvSpPr>
          <p:nvPr/>
        </p:nvSpPr>
        <p:spPr>
          <a:xfrm>
            <a:off x="609443" y="-122767"/>
            <a:ext cx="11373416" cy="144145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a:lstStyle>
          <a:p>
            <a:pPr algn="l"/>
            <a:r>
              <a:rPr lang="en-GB" altLang="en-US" sz="2400" b="1" dirty="0">
                <a:solidFill>
                  <a:srgbClr val="002060"/>
                </a:solidFill>
                <a:latin typeface="Arial" charset="0"/>
                <a:cs typeface="Arial" charset="0"/>
              </a:rPr>
              <a:t>Combining Land-reanalyses, In-situ, </a:t>
            </a:r>
            <a:br>
              <a:rPr lang="en-GB" altLang="en-US" sz="2400" b="1" dirty="0">
                <a:solidFill>
                  <a:srgbClr val="002060"/>
                </a:solidFill>
                <a:latin typeface="Arial" charset="0"/>
                <a:cs typeface="Arial" charset="0"/>
              </a:rPr>
            </a:br>
            <a:r>
              <a:rPr lang="en-GB" altLang="en-US" sz="2400" b="1" dirty="0">
                <a:solidFill>
                  <a:srgbClr val="002060"/>
                </a:solidFill>
                <a:latin typeface="Arial" charset="0"/>
                <a:cs typeface="Arial" charset="0"/>
              </a:rPr>
              <a:t>Remote-sensing for characterizing drying trends</a:t>
            </a:r>
          </a:p>
        </p:txBody>
      </p:sp>
    </p:spTree>
    <p:extLst>
      <p:ext uri="{BB962C8B-B14F-4D97-AF65-F5344CB8AC3E}">
        <p14:creationId xmlns:p14="http://schemas.microsoft.com/office/powerpoint/2010/main" val="282011024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fr-FR" sz="1200">
                <a:solidFill>
                  <a:schemeClr val="bg1"/>
                </a:solidFill>
                <a:latin typeface="Arial" charset="0"/>
              </a:rPr>
              <a:t>CEN/LGGE, Grenoble 21/11/2013 - G. Balsamo</a:t>
            </a:r>
            <a:endParaRPr lang="en-GB" sz="1200">
              <a:solidFill>
                <a:schemeClr val="bg1"/>
              </a:solidFill>
              <a:latin typeface="Arial" charset="0"/>
            </a:endParaRPr>
          </a:p>
        </p:txBody>
      </p:sp>
      <p:pic>
        <p:nvPicPr>
          <p:cNvPr id="71683" name="Picture 5" descr="Macintosh HD:Users:gpbalsamo:Downloads:pdf_figure:Fig3a.png"/>
          <p:cNvPicPr>
            <a:picLocks noChangeAspect="1" noChangeArrowheads="1"/>
          </p:cNvPicPr>
          <p:nvPr/>
        </p:nvPicPr>
        <p:blipFill>
          <a:blip r:embed="rId2">
            <a:extLst>
              <a:ext uri="{28A0092B-C50C-407E-A947-70E740481C1C}">
                <a14:useLocalDpi xmlns:a14="http://schemas.microsoft.com/office/drawing/2010/main" val="0"/>
              </a:ext>
            </a:extLst>
          </a:blip>
          <a:srcRect l="9677" t="7715" r="8453" b="3978"/>
          <a:stretch>
            <a:fillRect/>
          </a:stretch>
        </p:blipFill>
        <p:spPr bwMode="auto">
          <a:xfrm>
            <a:off x="239122" y="1070429"/>
            <a:ext cx="11805807" cy="567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609443" y="-122767"/>
            <a:ext cx="11373416" cy="144145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a:lstStyle>
          <a:p>
            <a:pPr algn="l"/>
            <a:r>
              <a:rPr lang="en-GB" altLang="en-US" sz="2400" b="1" dirty="0">
                <a:solidFill>
                  <a:srgbClr val="002060"/>
                </a:solidFill>
                <a:latin typeface="Arial" charset="0"/>
                <a:cs typeface="Arial" charset="0"/>
              </a:rPr>
              <a:t>Combining Land-reanalyses, In-situ, </a:t>
            </a:r>
            <a:br>
              <a:rPr lang="en-GB" altLang="en-US" sz="2400" b="1" dirty="0">
                <a:solidFill>
                  <a:srgbClr val="002060"/>
                </a:solidFill>
                <a:latin typeface="Arial" charset="0"/>
                <a:cs typeface="Arial" charset="0"/>
              </a:rPr>
            </a:br>
            <a:r>
              <a:rPr lang="en-GB" altLang="en-US" sz="2400" b="1" dirty="0">
                <a:solidFill>
                  <a:srgbClr val="002060"/>
                </a:solidFill>
                <a:latin typeface="Arial" charset="0"/>
                <a:cs typeface="Arial" charset="0"/>
              </a:rPr>
              <a:t>Remote-sensing for characterizing drying </a:t>
            </a:r>
            <a:r>
              <a:rPr lang="en-GB" altLang="en-US" sz="2400" b="1" dirty="0" smtClean="0">
                <a:solidFill>
                  <a:srgbClr val="002060"/>
                </a:solidFill>
                <a:latin typeface="Arial" charset="0"/>
                <a:cs typeface="Arial" charset="0"/>
              </a:rPr>
              <a:t>trends (what about snow?)</a:t>
            </a:r>
            <a:endParaRPr lang="en-GB" altLang="en-US" sz="2400" b="1" dirty="0">
              <a:solidFill>
                <a:srgbClr val="002060"/>
              </a:solidFill>
              <a:latin typeface="Arial" charset="0"/>
              <a:cs typeface="Arial" charset="0"/>
            </a:endParaRPr>
          </a:p>
        </p:txBody>
      </p:sp>
    </p:spTree>
    <p:extLst>
      <p:ext uri="{BB962C8B-B14F-4D97-AF65-F5344CB8AC3E}">
        <p14:creationId xmlns:p14="http://schemas.microsoft.com/office/powerpoint/2010/main" val="223783962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fr-FR" sz="1200">
                <a:solidFill>
                  <a:schemeClr val="bg1"/>
                </a:solidFill>
                <a:latin typeface="Arial" charset="0"/>
              </a:rPr>
              <a:t>CEN/LGGE, Grenoble 21/11/2013 - G. Balsamo</a:t>
            </a:r>
            <a:endParaRPr lang="en-GB" sz="1200">
              <a:solidFill>
                <a:schemeClr val="bg1"/>
              </a:solidFill>
              <a:latin typeface="Arial" charset="0"/>
            </a:endParaRPr>
          </a:p>
        </p:txBody>
      </p:sp>
      <p:pic>
        <p:nvPicPr>
          <p:cNvPr id="53251" name="Picture 3" descr="trend_winte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0264" y="1196976"/>
            <a:ext cx="7243108" cy="281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2" name="Picture 4" descr="trend_sprin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3961" y="3573463"/>
            <a:ext cx="7843327"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7150356" y="2102276"/>
            <a:ext cx="5038470" cy="830997"/>
          </a:xfrm>
          <a:prstGeom prst="rect">
            <a:avLst/>
          </a:prstGeom>
          <a:solidFill>
            <a:schemeClr val="accent3"/>
          </a:solidFill>
          <a:ln w="9525">
            <a:noFill/>
            <a:miter lim="800000"/>
            <a:headEnd/>
            <a:tailEnd/>
          </a:ln>
          <a:effectLst/>
        </p:spPr>
        <p:txBody>
          <a:bodyPr anchor="ctr">
            <a:spAutoFit/>
          </a:bodyPr>
          <a:lstStyle/>
          <a:p>
            <a:pPr eaLnBrk="0" hangingPunct="0">
              <a:defRPr/>
            </a:pPr>
            <a:r>
              <a:rPr lang="en-US" sz="1200" i="1" dirty="0">
                <a:solidFill>
                  <a:srgbClr val="000000"/>
                </a:solidFill>
                <a:latin typeface="Helvetica" charset="0"/>
                <a:cs typeface="Times New Roman" charset="0"/>
              </a:rPr>
              <a:t>Le test the Mann-Kendall appliqué </a:t>
            </a:r>
            <a:r>
              <a:rPr lang="en-US" sz="1200" i="1" dirty="0">
                <a:solidFill>
                  <a:srgbClr val="000000"/>
                </a:solidFill>
                <a:latin typeface="Helvetica" charset="0"/>
                <a:cs typeface="Times New Roman" charset="0"/>
              </a:rPr>
              <a:t>à</a:t>
            </a:r>
            <a:r>
              <a:rPr lang="en-US" sz="1200" i="1" dirty="0">
                <a:solidFill>
                  <a:srgbClr val="000000"/>
                </a:solidFill>
                <a:latin typeface="Helvetica" charset="0"/>
                <a:cs typeface="Times New Roman" charset="0"/>
              </a:rPr>
              <a:t> la series ERA-Interim/Land </a:t>
            </a:r>
            <a:r>
              <a:rPr lang="en-US" sz="1200" i="1" dirty="0" err="1">
                <a:solidFill>
                  <a:srgbClr val="000000"/>
                </a:solidFill>
                <a:latin typeface="Helvetica" charset="0"/>
                <a:cs typeface="Times New Roman" charset="0"/>
              </a:rPr>
              <a:t>retrouve</a:t>
            </a:r>
            <a:r>
              <a:rPr lang="en-US" sz="1200" i="1" dirty="0">
                <a:solidFill>
                  <a:srgbClr val="000000"/>
                </a:solidFill>
                <a:latin typeface="Helvetica" charset="0"/>
                <a:cs typeface="Times New Roman" charset="0"/>
              </a:rPr>
              <a:t> des trends (p&lt;0.05) pour hivers (DJF) et le </a:t>
            </a:r>
            <a:r>
              <a:rPr lang="en-US" sz="1200" i="1" dirty="0" err="1">
                <a:solidFill>
                  <a:srgbClr val="000000"/>
                </a:solidFill>
                <a:latin typeface="Helvetica" charset="0"/>
                <a:cs typeface="Times New Roman" charset="0"/>
              </a:rPr>
              <a:t>primptemps</a:t>
            </a:r>
            <a:r>
              <a:rPr lang="en-US" sz="1200" i="1" dirty="0">
                <a:solidFill>
                  <a:srgbClr val="000000"/>
                </a:solidFill>
                <a:latin typeface="Helvetica" charset="0"/>
                <a:cs typeface="Times New Roman" charset="0"/>
              </a:rPr>
              <a:t> (MAM) et pour un certain n. de points.</a:t>
            </a:r>
            <a:endParaRPr lang="en-US" sz="1200" i="1" dirty="0">
              <a:solidFill>
                <a:srgbClr val="000000"/>
              </a:solidFill>
              <a:latin typeface="Helvetica" charset="0"/>
              <a:cs typeface="Times New Roman" charset="0"/>
            </a:endParaRPr>
          </a:p>
          <a:p>
            <a:pPr eaLnBrk="0" hangingPunct="0">
              <a:defRPr/>
            </a:pPr>
            <a:endParaRPr lang="en-US" sz="1200" i="1" dirty="0">
              <a:solidFill>
                <a:srgbClr val="000000"/>
              </a:solidFill>
              <a:latin typeface="Helvetica" charset="0"/>
              <a:cs typeface="Times New Roman" charset="0"/>
            </a:endParaRPr>
          </a:p>
        </p:txBody>
      </p:sp>
      <p:sp>
        <p:nvSpPr>
          <p:cNvPr id="53254" name="TextBox 6"/>
          <p:cNvSpPr txBox="1">
            <a:spLocks noChangeArrowheads="1"/>
          </p:cNvSpPr>
          <p:nvPr/>
        </p:nvSpPr>
        <p:spPr bwMode="auto">
          <a:xfrm>
            <a:off x="719480" y="1196976"/>
            <a:ext cx="45015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r>
              <a:rPr lang="en-US"/>
              <a:t>Significant winter trend 1979-2010</a:t>
            </a:r>
          </a:p>
        </p:txBody>
      </p:sp>
      <p:sp>
        <p:nvSpPr>
          <p:cNvPr id="53255" name="TextBox 7"/>
          <p:cNvSpPr txBox="1">
            <a:spLocks noChangeArrowheads="1"/>
          </p:cNvSpPr>
          <p:nvPr/>
        </p:nvSpPr>
        <p:spPr bwMode="auto">
          <a:xfrm>
            <a:off x="5180251" y="3614738"/>
            <a:ext cx="44846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r>
              <a:rPr lang="en-US"/>
              <a:t>Significant spring trend 1979-2010</a:t>
            </a:r>
          </a:p>
        </p:txBody>
      </p:sp>
      <p:sp>
        <p:nvSpPr>
          <p:cNvPr id="10" name="Rectangle 2"/>
          <p:cNvSpPr txBox="1">
            <a:spLocks noChangeArrowheads="1"/>
          </p:cNvSpPr>
          <p:nvPr/>
        </p:nvSpPr>
        <p:spPr>
          <a:xfrm>
            <a:off x="609443" y="-122767"/>
            <a:ext cx="11373416" cy="144145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a:lstStyle>
          <a:p>
            <a:pPr algn="l"/>
            <a:r>
              <a:rPr lang="en-GB" altLang="en-US" sz="2400" b="1" dirty="0" smtClean="0">
                <a:solidFill>
                  <a:srgbClr val="002060"/>
                </a:solidFill>
                <a:latin typeface="Arial" charset="0"/>
                <a:cs typeface="Arial" charset="0"/>
              </a:rPr>
              <a:t>Any </a:t>
            </a:r>
            <a:r>
              <a:rPr lang="en-GB" altLang="en-US" sz="2400" b="1" dirty="0" smtClean="0">
                <a:solidFill>
                  <a:srgbClr val="002060"/>
                </a:solidFill>
                <a:latin typeface="Arial" charset="0"/>
                <a:cs typeface="Arial" charset="0"/>
              </a:rPr>
              <a:t>trends for Snow in </a:t>
            </a:r>
            <a:r>
              <a:rPr lang="en-GB" altLang="en-US" sz="2400" b="1" dirty="0" smtClean="0">
                <a:solidFill>
                  <a:srgbClr val="002060"/>
                </a:solidFill>
                <a:latin typeface="Arial" charset="0"/>
                <a:cs typeface="Arial" charset="0"/>
              </a:rPr>
              <a:t>Land</a:t>
            </a:r>
            <a:r>
              <a:rPr lang="en-GB" altLang="en-US" sz="2400" b="1" dirty="0">
                <a:solidFill>
                  <a:srgbClr val="002060"/>
                </a:solidFill>
                <a:latin typeface="Arial" charset="0"/>
                <a:cs typeface="Arial" charset="0"/>
              </a:rPr>
              <a:t>-</a:t>
            </a:r>
            <a:r>
              <a:rPr lang="en-GB" altLang="en-US" sz="2400" b="1" dirty="0" smtClean="0">
                <a:solidFill>
                  <a:srgbClr val="002060"/>
                </a:solidFill>
                <a:latin typeface="Arial" charset="0"/>
                <a:cs typeface="Arial" charset="0"/>
              </a:rPr>
              <a:t>reanalyses? And are those reliable?</a:t>
            </a:r>
            <a:br>
              <a:rPr lang="en-GB" altLang="en-US" sz="2400" b="1" dirty="0" smtClean="0">
                <a:solidFill>
                  <a:srgbClr val="002060"/>
                </a:solidFill>
                <a:latin typeface="Arial" charset="0"/>
                <a:cs typeface="Arial" charset="0"/>
              </a:rPr>
            </a:br>
            <a:r>
              <a:rPr lang="en-GB" altLang="en-US" sz="2000" i="1" dirty="0" smtClean="0">
                <a:solidFill>
                  <a:srgbClr val="002060"/>
                </a:solidFill>
                <a:latin typeface="Arial" charset="0"/>
                <a:cs typeface="Arial" charset="0"/>
              </a:rPr>
              <a:t>(as presented at LGGE-Grenoble)</a:t>
            </a:r>
            <a:endParaRPr lang="en-GB" altLang="en-US" sz="2000" i="1" dirty="0">
              <a:solidFill>
                <a:srgbClr val="002060"/>
              </a:solidFill>
              <a:latin typeface="Arial" charset="0"/>
              <a:cs typeface="Arial" charset="0"/>
            </a:endParaRPr>
          </a:p>
        </p:txBody>
      </p:sp>
    </p:spTree>
    <p:extLst>
      <p:ext uri="{BB962C8B-B14F-4D97-AF65-F5344CB8AC3E}">
        <p14:creationId xmlns:p14="http://schemas.microsoft.com/office/powerpoint/2010/main" val="294405412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fr-FR" sz="1200">
                <a:solidFill>
                  <a:schemeClr val="bg1"/>
                </a:solidFill>
                <a:latin typeface="Arial" charset="0"/>
              </a:rPr>
              <a:t>CEN/LGGE, Grenoble 21/11/2013 - G. Balsamo</a:t>
            </a:r>
            <a:endParaRPr lang="en-GB" sz="1200">
              <a:solidFill>
                <a:schemeClr val="bg1"/>
              </a:solidFill>
              <a:latin typeface="Arial" charset="0"/>
            </a:endParaRPr>
          </a:p>
        </p:txBody>
      </p:sp>
      <p:pic>
        <p:nvPicPr>
          <p:cNvPr id="41986" name="Picture 4"/>
          <p:cNvPicPr>
            <a:picLocks noChangeAspect="1" noChangeArrowheads="1"/>
          </p:cNvPicPr>
          <p:nvPr/>
        </p:nvPicPr>
        <p:blipFill>
          <a:blip r:embed="rId2">
            <a:extLst>
              <a:ext uri="{28A0092B-C50C-407E-A947-70E740481C1C}">
                <a14:useLocalDpi xmlns:a14="http://schemas.microsoft.com/office/drawing/2010/main" val="0"/>
              </a:ext>
            </a:extLst>
          </a:blip>
          <a:srcRect t="21086"/>
          <a:stretch>
            <a:fillRect/>
          </a:stretch>
        </p:blipFill>
        <p:spPr bwMode="auto">
          <a:xfrm>
            <a:off x="526913" y="2708275"/>
            <a:ext cx="5567499"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itle 1"/>
          <p:cNvSpPr txBox="1">
            <a:spLocks/>
          </p:cNvSpPr>
          <p:nvPr/>
        </p:nvSpPr>
        <p:spPr bwMode="auto">
          <a:xfrm>
            <a:off x="658113" y="304801"/>
            <a:ext cx="1081546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defTabSz="762000" eaLnBrk="0" hangingPunct="0">
              <a:defRPr sz="2400">
                <a:solidFill>
                  <a:schemeClr val="tx1"/>
                </a:solidFill>
                <a:latin typeface="Times" charset="0"/>
                <a:ea typeface="ＭＳ Ｐゴシック" charset="0"/>
                <a:cs typeface="ＭＳ Ｐゴシック" charset="0"/>
              </a:defRPr>
            </a:lvl1pPr>
            <a:lvl2pPr marL="742950" indent="-285750" defTabSz="762000" eaLnBrk="0" hangingPunct="0">
              <a:defRPr sz="2400">
                <a:solidFill>
                  <a:schemeClr val="tx1"/>
                </a:solidFill>
                <a:latin typeface="Times" charset="0"/>
                <a:ea typeface="ＭＳ Ｐゴシック" charset="0"/>
              </a:defRPr>
            </a:lvl2pPr>
            <a:lvl3pPr marL="1143000" indent="-228600" defTabSz="762000" eaLnBrk="0" hangingPunct="0">
              <a:defRPr sz="2400">
                <a:solidFill>
                  <a:schemeClr val="tx1"/>
                </a:solidFill>
                <a:latin typeface="Times" charset="0"/>
                <a:ea typeface="ＭＳ Ｐゴシック" charset="0"/>
              </a:defRPr>
            </a:lvl3pPr>
            <a:lvl4pPr marL="1600200" indent="-228600" defTabSz="762000" eaLnBrk="0" hangingPunct="0">
              <a:defRPr sz="2400">
                <a:solidFill>
                  <a:schemeClr val="tx1"/>
                </a:solidFill>
                <a:latin typeface="Times" charset="0"/>
                <a:ea typeface="ＭＳ Ｐゴシック" charset="0"/>
              </a:defRPr>
            </a:lvl4pPr>
            <a:lvl5pPr marL="2057400" indent="-228600" defTabSz="762000" eaLnBrk="0" hangingPunct="0">
              <a:defRPr sz="2400">
                <a:solidFill>
                  <a:schemeClr val="tx1"/>
                </a:solidFill>
                <a:latin typeface="Times" charset="0"/>
                <a:ea typeface="ＭＳ Ｐゴシック" charset="0"/>
              </a:defRPr>
            </a:lvl5pPr>
            <a:lvl6pPr marL="2514600" indent="-228600" defTabSz="762000" eaLnBrk="0" fontAlgn="base" hangingPunct="0">
              <a:spcBef>
                <a:spcPct val="0"/>
              </a:spcBef>
              <a:spcAft>
                <a:spcPct val="0"/>
              </a:spcAft>
              <a:defRPr sz="2400">
                <a:solidFill>
                  <a:schemeClr val="tx1"/>
                </a:solidFill>
                <a:latin typeface="Times" charset="0"/>
                <a:ea typeface="ＭＳ Ｐゴシック" charset="0"/>
              </a:defRPr>
            </a:lvl6pPr>
            <a:lvl7pPr marL="2971800" indent="-228600" defTabSz="762000" eaLnBrk="0" fontAlgn="base" hangingPunct="0">
              <a:spcBef>
                <a:spcPct val="0"/>
              </a:spcBef>
              <a:spcAft>
                <a:spcPct val="0"/>
              </a:spcAft>
              <a:defRPr sz="2400">
                <a:solidFill>
                  <a:schemeClr val="tx1"/>
                </a:solidFill>
                <a:latin typeface="Times" charset="0"/>
                <a:ea typeface="ＭＳ Ｐゴシック" charset="0"/>
              </a:defRPr>
            </a:lvl7pPr>
            <a:lvl8pPr marL="3429000" indent="-228600" defTabSz="762000" eaLnBrk="0" fontAlgn="base" hangingPunct="0">
              <a:spcBef>
                <a:spcPct val="0"/>
              </a:spcBef>
              <a:spcAft>
                <a:spcPct val="0"/>
              </a:spcAft>
              <a:defRPr sz="2400">
                <a:solidFill>
                  <a:schemeClr val="tx1"/>
                </a:solidFill>
                <a:latin typeface="Times" charset="0"/>
                <a:ea typeface="ＭＳ Ｐゴシック" charset="0"/>
              </a:defRPr>
            </a:lvl8pPr>
            <a:lvl9pPr marL="3886200" indent="-228600" defTabSz="762000" eaLnBrk="0" fontAlgn="base" hangingPunct="0">
              <a:spcBef>
                <a:spcPct val="0"/>
              </a:spcBef>
              <a:spcAft>
                <a:spcPct val="0"/>
              </a:spcAft>
              <a:defRPr sz="2400">
                <a:solidFill>
                  <a:schemeClr val="tx1"/>
                </a:solidFill>
                <a:latin typeface="Times" charset="0"/>
                <a:ea typeface="ＭＳ Ｐゴシック" charset="0"/>
              </a:defRPr>
            </a:lvl9pPr>
          </a:lstStyle>
          <a:p>
            <a:r>
              <a:rPr lang="fr-FR" sz="2800" dirty="0" smtClean="0">
                <a:solidFill>
                  <a:srgbClr val="0F3692"/>
                </a:solidFill>
                <a:latin typeface="Arial Black" charset="0"/>
              </a:rPr>
              <a:t>Surface data Challenge and linkage to </a:t>
            </a:r>
            <a:r>
              <a:rPr lang="fr-FR" sz="2800" dirty="0" err="1" smtClean="0">
                <a:solidFill>
                  <a:srgbClr val="0F3692"/>
                </a:solidFill>
                <a:latin typeface="Arial Black" charset="0"/>
              </a:rPr>
              <a:t>Travel</a:t>
            </a:r>
            <a:r>
              <a:rPr lang="fr-FR" sz="2800" dirty="0">
                <a:solidFill>
                  <a:srgbClr val="0F3692"/>
                </a:solidFill>
                <a:latin typeface="Arial Black" charset="0"/>
              </a:rPr>
              <a:t>-</a:t>
            </a:r>
            <a:r>
              <a:rPr lang="fr-FR" sz="2800" dirty="0" smtClean="0">
                <a:solidFill>
                  <a:srgbClr val="0F3692"/>
                </a:solidFill>
                <a:latin typeface="Arial Black" charset="0"/>
              </a:rPr>
              <a:t>Time</a:t>
            </a:r>
            <a:endParaRPr lang="fr-FR" sz="2800" dirty="0">
              <a:solidFill>
                <a:srgbClr val="0F3692"/>
              </a:solidFill>
              <a:latin typeface="Arial Black" charset="0"/>
            </a:endParaRPr>
          </a:p>
        </p:txBody>
      </p:sp>
      <p:sp>
        <p:nvSpPr>
          <p:cNvPr id="13325" name="Rectangle 3"/>
          <p:cNvSpPr>
            <a:spLocks noChangeArrowheads="1"/>
          </p:cNvSpPr>
          <p:nvPr/>
        </p:nvSpPr>
        <p:spPr bwMode="auto">
          <a:xfrm>
            <a:off x="814705" y="1962300"/>
            <a:ext cx="1036684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lgn="just">
              <a:defRPr/>
            </a:pPr>
            <a:r>
              <a:rPr lang="fr-FR" sz="1200" i="1" dirty="0" smtClean="0">
                <a:solidFill>
                  <a:srgbClr val="000000"/>
                </a:solidFill>
                <a:latin typeface="Helvetica" charset="0"/>
                <a:cs typeface="Times New Roman" charset="0"/>
              </a:rPr>
              <a:t>SYNOP</a:t>
            </a:r>
            <a:r>
              <a:rPr lang="fr-FR" sz="1200" i="1" dirty="0">
                <a:solidFill>
                  <a:srgbClr val="000000"/>
                </a:solidFill>
                <a:latin typeface="Helvetica" charset="0"/>
                <a:cs typeface="Times New Roman" charset="0"/>
              </a:rPr>
              <a:t>/METAR/</a:t>
            </a:r>
            <a:r>
              <a:rPr lang="fr-FR" sz="1200" i="1" dirty="0" smtClean="0">
                <a:solidFill>
                  <a:srgbClr val="000000"/>
                </a:solidFill>
                <a:latin typeface="Helvetica" charset="0"/>
                <a:cs typeface="Times New Roman" charset="0"/>
              </a:rPr>
              <a:t>SHIP surface data </a:t>
            </a:r>
            <a:r>
              <a:rPr lang="fr-FR" sz="1200" i="1" dirty="0" err="1" smtClean="0">
                <a:solidFill>
                  <a:srgbClr val="000000"/>
                </a:solidFill>
                <a:latin typeface="Helvetica" charset="0"/>
                <a:cs typeface="Times New Roman" charset="0"/>
              </a:rPr>
              <a:t>coverage</a:t>
            </a:r>
            <a:r>
              <a:rPr lang="fr-FR" sz="1200" i="1" dirty="0" smtClean="0">
                <a:solidFill>
                  <a:srgbClr val="000000"/>
                </a:solidFill>
                <a:latin typeface="Helvetica" charset="0"/>
                <a:cs typeface="Times New Roman" charset="0"/>
              </a:rPr>
              <a:t> (ECMWF)                              </a:t>
            </a:r>
            <a:r>
              <a:rPr lang="fr-FR" sz="1200" i="1" dirty="0" err="1" smtClean="0">
                <a:solidFill>
                  <a:srgbClr val="000000"/>
                </a:solidFill>
                <a:latin typeface="Helvetica" charset="0"/>
                <a:cs typeface="Times New Roman" charset="0"/>
              </a:rPr>
              <a:t>Travel</a:t>
            </a:r>
            <a:r>
              <a:rPr lang="fr-FR" sz="1200" i="1" dirty="0" smtClean="0">
                <a:solidFill>
                  <a:srgbClr val="000000"/>
                </a:solidFill>
                <a:latin typeface="Helvetica" charset="0"/>
                <a:cs typeface="Times New Roman" charset="0"/>
              </a:rPr>
              <a:t>-Time </a:t>
            </a:r>
            <a:r>
              <a:rPr lang="fr-FR" sz="1200" i="1" dirty="0" err="1" smtClean="0">
                <a:solidFill>
                  <a:srgbClr val="000000"/>
                </a:solidFill>
                <a:latin typeface="Helvetica" charset="0"/>
                <a:cs typeface="Times New Roman" charset="0"/>
              </a:rPr>
              <a:t>from</a:t>
            </a:r>
            <a:r>
              <a:rPr lang="fr-FR" sz="1200" i="1" dirty="0" smtClean="0">
                <a:solidFill>
                  <a:srgbClr val="000000"/>
                </a:solidFill>
                <a:latin typeface="Helvetica" charset="0"/>
                <a:cs typeface="Times New Roman" charset="0"/>
              </a:rPr>
              <a:t> </a:t>
            </a:r>
            <a:r>
              <a:rPr lang="fr-FR" sz="1200" i="1" dirty="0" err="1" smtClean="0">
                <a:solidFill>
                  <a:srgbClr val="000000"/>
                </a:solidFill>
                <a:latin typeface="Helvetica" charset="0"/>
                <a:cs typeface="Times New Roman" charset="0"/>
              </a:rPr>
              <a:t>nearest</a:t>
            </a:r>
            <a:r>
              <a:rPr lang="fr-FR" sz="1200" i="1" dirty="0" smtClean="0">
                <a:solidFill>
                  <a:srgbClr val="000000"/>
                </a:solidFill>
                <a:latin typeface="Helvetica" charset="0"/>
                <a:cs typeface="Times New Roman" charset="0"/>
              </a:rPr>
              <a:t> City &gt;50000 </a:t>
            </a:r>
            <a:r>
              <a:rPr lang="fr-FR" sz="1200" i="1" dirty="0" err="1" smtClean="0">
                <a:solidFill>
                  <a:srgbClr val="000000"/>
                </a:solidFill>
                <a:latin typeface="Helvetica" charset="0"/>
                <a:cs typeface="Times New Roman" charset="0"/>
              </a:rPr>
              <a:t>citizens</a:t>
            </a:r>
            <a:r>
              <a:rPr lang="fr-FR" sz="1200" i="1" dirty="0">
                <a:solidFill>
                  <a:srgbClr val="000000"/>
                </a:solidFill>
                <a:latin typeface="Helvetica" charset="0"/>
                <a:cs typeface="Times New Roman" charset="0"/>
              </a:rPr>
              <a:t>;</a:t>
            </a:r>
            <a:r>
              <a:rPr lang="fr-FR" sz="1200" i="1" dirty="0" smtClean="0">
                <a:solidFill>
                  <a:srgbClr val="000000"/>
                </a:solidFill>
                <a:latin typeface="Helvetica" charset="0"/>
                <a:cs typeface="Times New Roman" charset="0"/>
              </a:rPr>
              <a:t> </a:t>
            </a:r>
            <a:r>
              <a:rPr lang="fr-FR" sz="1200" i="1" dirty="0">
                <a:solidFill>
                  <a:srgbClr val="000000"/>
                </a:solidFill>
                <a:latin typeface="Helvetica" charset="0"/>
                <a:cs typeface="Times New Roman" charset="0"/>
              </a:rPr>
              <a:t>Source</a:t>
            </a:r>
            <a:r>
              <a:rPr lang="fr-FR" sz="1200" i="1" dirty="0">
                <a:solidFill>
                  <a:srgbClr val="000000"/>
                </a:solidFill>
                <a:latin typeface="Helvetica" charset="0"/>
                <a:cs typeface="Times New Roman" charset="0"/>
              </a:rPr>
              <a:t>: JRC, World-Bank)</a:t>
            </a:r>
          </a:p>
          <a:p>
            <a:pPr algn="just">
              <a:defRPr/>
            </a:pPr>
            <a:endParaRPr lang="fr-FR" sz="1200" dirty="0">
              <a:latin typeface="Arial" charset="0"/>
              <a:ea typeface="Times New Roman" charset="0"/>
              <a:cs typeface="Arial" charset="0"/>
            </a:endParaRPr>
          </a:p>
        </p:txBody>
      </p:sp>
      <p:pic>
        <p:nvPicPr>
          <p:cNvPr id="4198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33371" y="2636838"/>
            <a:ext cx="4175096"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30712" y="4508501"/>
            <a:ext cx="421530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01847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5378" y="5343142"/>
            <a:ext cx="10191816" cy="923330"/>
          </a:xfrm>
          <a:prstGeom prst="rect">
            <a:avLst/>
          </a:prstGeom>
        </p:spPr>
        <p:txBody>
          <a:bodyPr wrap="square">
            <a:spAutoFit/>
          </a:bodyPr>
          <a:lstStyle/>
          <a:p>
            <a:pPr algn="ctr"/>
            <a:r>
              <a:rPr lang="en-GB" dirty="0" smtClean="0"/>
              <a:t>ECMWF 2016 Annual Seminar Earth </a:t>
            </a:r>
            <a:r>
              <a:rPr lang="en-GB" dirty="0"/>
              <a:t>system modelling for seamless prediction: </a:t>
            </a:r>
            <a:endParaRPr lang="en-GB" dirty="0" smtClean="0"/>
          </a:p>
          <a:p>
            <a:pPr algn="ctr"/>
            <a:r>
              <a:rPr lang="en-GB" dirty="0" smtClean="0"/>
              <a:t>On </a:t>
            </a:r>
            <a:r>
              <a:rPr lang="en-GB" dirty="0"/>
              <a:t>which processes should we focus to further improve atmospheric predictive skill</a:t>
            </a:r>
            <a:r>
              <a:rPr lang="en-GB" dirty="0" smtClean="0"/>
              <a:t>?</a:t>
            </a:r>
          </a:p>
          <a:p>
            <a:pPr algn="ctr"/>
            <a:r>
              <a:rPr lang="en-GB" dirty="0">
                <a:hlinkClick r:id="rId2"/>
              </a:rPr>
              <a:t>http://www.ecmwf.int/en/annual-seminar-</a:t>
            </a:r>
            <a:r>
              <a:rPr lang="en-GB" dirty="0" smtClean="0">
                <a:hlinkClick r:id="rId2"/>
              </a:rPr>
              <a:t>2016</a:t>
            </a:r>
            <a:r>
              <a:rPr lang="en-GB" dirty="0" smtClean="0"/>
              <a:t> </a:t>
            </a:r>
            <a:endParaRPr lang="en-GB" dirty="0"/>
          </a:p>
        </p:txBody>
      </p:sp>
      <p:sp>
        <p:nvSpPr>
          <p:cNvPr id="5" name="TextBox 4"/>
          <p:cNvSpPr txBox="1"/>
          <p:nvPr/>
        </p:nvSpPr>
        <p:spPr>
          <a:xfrm>
            <a:off x="1143909" y="107921"/>
            <a:ext cx="9578263" cy="584776"/>
          </a:xfrm>
          <a:prstGeom prst="rect">
            <a:avLst/>
          </a:prstGeom>
          <a:noFill/>
        </p:spPr>
        <p:txBody>
          <a:bodyPr wrap="none" rtlCol="0">
            <a:spAutoFit/>
          </a:bodyPr>
          <a:lstStyle/>
          <a:p>
            <a:pPr algn="ctr"/>
            <a:r>
              <a:rPr lang="en-GB" sz="3200" b="1" dirty="0">
                <a:solidFill>
                  <a:srgbClr val="002060"/>
                </a:solidFill>
              </a:rPr>
              <a:t>M</a:t>
            </a:r>
            <a:r>
              <a:rPr lang="en-GB" sz="3200" b="1" dirty="0" smtClean="0">
                <a:solidFill>
                  <a:srgbClr val="002060"/>
                </a:solidFill>
              </a:rPr>
              <a:t>ulti-spheres concept in modelling &amp; prediction</a:t>
            </a:r>
            <a:endParaRPr lang="en-GB" sz="3200" b="1" dirty="0">
              <a:solidFill>
                <a:srgbClr val="00206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2761" y="863568"/>
            <a:ext cx="8615160" cy="4308702"/>
          </a:xfrm>
          <a:prstGeom prst="rect">
            <a:avLst/>
          </a:prstGeom>
        </p:spPr>
      </p:pic>
    </p:spTree>
    <p:extLst>
      <p:ext uri="{BB962C8B-B14F-4D97-AF65-F5344CB8AC3E}">
        <p14:creationId xmlns:p14="http://schemas.microsoft.com/office/powerpoint/2010/main" val="40301928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B3B0B0F-E794-1244-9699-107C60B9C23A}" type="slidenum">
              <a:rPr lang="en-US" smtClean="0">
                <a:solidFill>
                  <a:srgbClr val="4F81BD">
                    <a:lumMod val="75000"/>
                  </a:srgbClr>
                </a:solidFill>
              </a:rPr>
              <a:pPr/>
              <a:t>3</a:t>
            </a:fld>
            <a:endParaRPr lang="en-US" dirty="0">
              <a:solidFill>
                <a:srgbClr val="4F81BD">
                  <a:lumMod val="75000"/>
                </a:srgbClr>
              </a:solidFill>
            </a:endParaRPr>
          </a:p>
        </p:txBody>
      </p:sp>
      <p:sp>
        <p:nvSpPr>
          <p:cNvPr id="5" name="Footer Placeholder 4"/>
          <p:cNvSpPr>
            <a:spLocks noGrp="1"/>
          </p:cNvSpPr>
          <p:nvPr>
            <p:ph type="ftr" sz="quarter" idx="3"/>
          </p:nvPr>
        </p:nvSpPr>
        <p:spPr/>
        <p:txBody>
          <a:bodyPr/>
          <a:lstStyle/>
          <a:p>
            <a:pPr algn="ctr"/>
            <a:r>
              <a:rPr lang="en-US" smtClean="0">
                <a:solidFill>
                  <a:srgbClr val="4F81BD">
                    <a:lumMod val="75000"/>
                  </a:srgbClr>
                </a:solidFill>
              </a:rPr>
              <a:t>European Centre for Medium-Range Weather Forecasts</a:t>
            </a:r>
            <a:endParaRPr lang="en-US" dirty="0">
              <a:solidFill>
                <a:srgbClr val="4F81BD">
                  <a:lumMod val="75000"/>
                </a:srgbClr>
              </a:solidFill>
            </a:endParaRPr>
          </a:p>
        </p:txBody>
      </p:sp>
      <p:pic>
        <p:nvPicPr>
          <p:cNvPr id="7" name="Content Placeholder 22" descr="Gears_0.png"/>
          <p:cNvPicPr>
            <a:picLocks noGrp="1" noChangeAspect="1"/>
          </p:cNvPicPr>
          <p:nvPr>
            <p:ph sz="quarter" idx="14"/>
          </p:nvPr>
        </p:nvPicPr>
        <p:blipFill>
          <a:blip r:embed="rId3"/>
          <a:srcRect/>
          <a:stretch>
            <a:fillRect/>
          </a:stretch>
        </p:blipFill>
        <p:spPr>
          <a:xfrm>
            <a:off x="2935817" y="1340992"/>
            <a:ext cx="4180387" cy="4181475"/>
          </a:xfrm>
        </p:spPr>
      </p:pic>
      <p:cxnSp>
        <p:nvCxnSpPr>
          <p:cNvPr id="13" name="Straight Connector 12"/>
          <p:cNvCxnSpPr/>
          <p:nvPr/>
        </p:nvCxnSpPr>
        <p:spPr>
          <a:xfrm flipH="1">
            <a:off x="7482995" y="2315640"/>
            <a:ext cx="6233" cy="2549459"/>
          </a:xfrm>
          <a:prstGeom prst="line">
            <a:avLst/>
          </a:prstGeom>
          <a:ln w="38100" cap="flat" cmpd="sng" algn="ctr">
            <a:solidFill>
              <a:srgbClr val="0E4F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688098" y="2582401"/>
            <a:ext cx="2675825" cy="2015936"/>
          </a:xfrm>
          <a:prstGeom prst="rect">
            <a:avLst/>
          </a:prstGeom>
          <a:noFill/>
        </p:spPr>
        <p:txBody>
          <a:bodyPr wrap="square" rtlCol="0">
            <a:spAutoFit/>
          </a:bodyPr>
          <a:lstStyle/>
          <a:p>
            <a:pPr algn="ctr">
              <a:lnSpc>
                <a:spcPts val="5000"/>
              </a:lnSpc>
            </a:pPr>
            <a:r>
              <a:rPr lang="en-US" sz="4400" b="1" dirty="0" smtClean="0">
                <a:solidFill>
                  <a:srgbClr val="0E4F66"/>
                </a:solidFill>
                <a:latin typeface="Arial Narrow"/>
                <a:cs typeface="Arial Narrow"/>
              </a:rPr>
              <a:t>ECMWF</a:t>
            </a:r>
          </a:p>
          <a:p>
            <a:pPr algn="ctr">
              <a:lnSpc>
                <a:spcPts val="5000"/>
              </a:lnSpc>
            </a:pPr>
            <a:r>
              <a:rPr lang="en-US" sz="4400" b="1" dirty="0" smtClean="0">
                <a:solidFill>
                  <a:srgbClr val="0E4F66"/>
                </a:solidFill>
                <a:latin typeface="Arial Narrow"/>
                <a:cs typeface="Arial Narrow"/>
              </a:rPr>
              <a:t>STRATEGY</a:t>
            </a:r>
          </a:p>
          <a:p>
            <a:pPr algn="ctr">
              <a:lnSpc>
                <a:spcPts val="5000"/>
              </a:lnSpc>
            </a:pPr>
            <a:r>
              <a:rPr lang="en-US" sz="4400" b="1" dirty="0" smtClean="0">
                <a:solidFill>
                  <a:srgbClr val="0E4F66"/>
                </a:solidFill>
                <a:latin typeface="Arial Narrow"/>
                <a:cs typeface="Arial Narrow"/>
              </a:rPr>
              <a:t>2016-2025</a:t>
            </a:r>
            <a:endParaRPr lang="en-US" sz="4400" b="1" dirty="0">
              <a:solidFill>
                <a:srgbClr val="0E4F66"/>
              </a:solidFill>
              <a:latin typeface="Arial Narrow"/>
              <a:cs typeface="Arial Narrow"/>
            </a:endParaRPr>
          </a:p>
        </p:txBody>
      </p:sp>
      <p:sp>
        <p:nvSpPr>
          <p:cNvPr id="15" name="TextBox 14"/>
          <p:cNvSpPr txBox="1"/>
          <p:nvPr/>
        </p:nvSpPr>
        <p:spPr>
          <a:xfrm>
            <a:off x="7556012" y="2422100"/>
            <a:ext cx="3524738" cy="2336537"/>
          </a:xfrm>
          <a:prstGeom prst="rect">
            <a:avLst/>
          </a:prstGeom>
          <a:noFill/>
        </p:spPr>
        <p:txBody>
          <a:bodyPr wrap="square" rtlCol="0">
            <a:spAutoFit/>
          </a:bodyPr>
          <a:lstStyle/>
          <a:p>
            <a:pPr>
              <a:lnSpc>
                <a:spcPts val="2500"/>
              </a:lnSpc>
            </a:pPr>
            <a:r>
              <a:rPr lang="en-US" sz="2000" b="1" dirty="0" smtClean="0">
                <a:solidFill>
                  <a:srgbClr val="0E4F66"/>
                </a:solidFill>
                <a:latin typeface="Arial Narrow"/>
                <a:cs typeface="Arial Narrow"/>
              </a:rPr>
              <a:t>EARTH SYSTEM APPROACH</a:t>
            </a:r>
          </a:p>
          <a:p>
            <a:pPr>
              <a:lnSpc>
                <a:spcPts val="2500"/>
              </a:lnSpc>
            </a:pPr>
            <a:endParaRPr lang="en-US" sz="2000" b="1" dirty="0" smtClean="0">
              <a:solidFill>
                <a:srgbClr val="0E4F66"/>
              </a:solidFill>
              <a:latin typeface="Arial Narrow"/>
              <a:cs typeface="Arial Narrow"/>
            </a:endParaRPr>
          </a:p>
          <a:p>
            <a:pPr>
              <a:lnSpc>
                <a:spcPts val="2500"/>
              </a:lnSpc>
            </a:pPr>
            <a:r>
              <a:rPr lang="en-US" sz="2000" b="1" dirty="0" smtClean="0">
                <a:solidFill>
                  <a:srgbClr val="0E4F66"/>
                </a:solidFill>
                <a:latin typeface="Arial Narrow"/>
                <a:cs typeface="Arial Narrow"/>
              </a:rPr>
              <a:t>ENSEMBLE MODELLING </a:t>
            </a:r>
            <a:r>
              <a:rPr lang="en-US" sz="2000" b="1" dirty="0">
                <a:solidFill>
                  <a:srgbClr val="0E4F66"/>
                </a:solidFill>
                <a:latin typeface="Arial Narrow"/>
                <a:cs typeface="Arial Narrow"/>
              </a:rPr>
              <a:t>AND </a:t>
            </a:r>
            <a:r>
              <a:rPr lang="en-US" sz="2000" b="1" dirty="0" smtClean="0">
                <a:solidFill>
                  <a:srgbClr val="0E4F66"/>
                </a:solidFill>
                <a:latin typeface="Arial Narrow"/>
                <a:cs typeface="Arial Narrow"/>
              </a:rPr>
              <a:t>ASSIMILATION. GOAL: 5KM</a:t>
            </a:r>
          </a:p>
          <a:p>
            <a:pPr>
              <a:lnSpc>
                <a:spcPts val="2500"/>
              </a:lnSpc>
            </a:pPr>
            <a:endParaRPr lang="en-US" sz="2000" b="1" dirty="0">
              <a:solidFill>
                <a:srgbClr val="0E4F66"/>
              </a:solidFill>
              <a:latin typeface="Arial Narrow"/>
              <a:cs typeface="Arial Narrow"/>
            </a:endParaRPr>
          </a:p>
          <a:p>
            <a:pPr>
              <a:lnSpc>
                <a:spcPts val="2500"/>
              </a:lnSpc>
            </a:pPr>
            <a:r>
              <a:rPr lang="en-US" sz="2000" b="1" dirty="0" smtClean="0">
                <a:solidFill>
                  <a:srgbClr val="0E4F66"/>
                </a:solidFill>
                <a:latin typeface="Arial Narrow"/>
                <a:cs typeface="Arial Narrow"/>
              </a:rPr>
              <a:t>SCALABILITY ACROSS WHOLE NWP CHAIN</a:t>
            </a:r>
          </a:p>
        </p:txBody>
      </p:sp>
    </p:spTree>
    <p:extLst>
      <p:ext uri="{BB962C8B-B14F-4D97-AF65-F5344CB8AC3E}">
        <p14:creationId xmlns:p14="http://schemas.microsoft.com/office/powerpoint/2010/main" val="25529222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defTabSz="457200"/>
            <a:fld id="{6B3B0B0F-E794-1244-9699-107C60B9C23A}" type="slidenum">
              <a:rPr lang="en-US" smtClean="0">
                <a:solidFill>
                  <a:srgbClr val="4F81BD">
                    <a:lumMod val="75000"/>
                  </a:srgbClr>
                </a:solidFill>
                <a:latin typeface="Arial"/>
              </a:rPr>
              <a:pPr defTabSz="457200"/>
              <a:t>4</a:t>
            </a:fld>
            <a:endParaRPr lang="en-US" dirty="0">
              <a:solidFill>
                <a:srgbClr val="4F81BD">
                  <a:lumMod val="75000"/>
                </a:srgbClr>
              </a:solidFill>
              <a:latin typeface="Arial"/>
            </a:endParaRPr>
          </a:p>
        </p:txBody>
      </p:sp>
      <p:sp>
        <p:nvSpPr>
          <p:cNvPr id="2" name="TextBox 1"/>
          <p:cNvSpPr txBox="1"/>
          <p:nvPr/>
        </p:nvSpPr>
        <p:spPr>
          <a:xfrm>
            <a:off x="1408028" y="263189"/>
            <a:ext cx="9773708" cy="1077218"/>
          </a:xfrm>
          <a:prstGeom prst="rect">
            <a:avLst/>
          </a:prstGeom>
          <a:noFill/>
        </p:spPr>
        <p:txBody>
          <a:bodyPr wrap="square" rtlCol="0">
            <a:spAutoFit/>
          </a:bodyPr>
          <a:lstStyle/>
          <a:p>
            <a:r>
              <a:rPr lang="en-GB" sz="3200" b="1" dirty="0" smtClean="0">
                <a:solidFill>
                  <a:srgbClr val="002060"/>
                </a:solidFill>
              </a:rPr>
              <a:t>Natural Land &amp; Human-activity @ECMWF: </a:t>
            </a:r>
            <a:br>
              <a:rPr lang="en-GB" sz="3200" b="1" dirty="0" smtClean="0">
                <a:solidFill>
                  <a:srgbClr val="002060"/>
                </a:solidFill>
              </a:rPr>
            </a:br>
            <a:r>
              <a:rPr lang="en-GB" sz="3200" b="1" dirty="0" smtClean="0">
                <a:solidFill>
                  <a:srgbClr val="002060"/>
                </a:solidFill>
              </a:rPr>
              <a:t>How can/will natural land modelling include LUC</a:t>
            </a:r>
            <a:endParaRPr lang="en-GB" sz="3200" b="1" dirty="0">
              <a:solidFill>
                <a:srgbClr val="002060"/>
              </a:solidFill>
            </a:endParaRPr>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1396244" y="1809750"/>
            <a:ext cx="4863922" cy="4149255"/>
          </a:xfrm>
          <a:prstGeom prst="rect">
            <a:avLst/>
          </a:prstGeom>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6260166" y="1682750"/>
            <a:ext cx="4921570" cy="4276255"/>
          </a:xfrm>
          <a:prstGeom prst="rect">
            <a:avLst/>
          </a:prstGeom>
        </p:spPr>
      </p:pic>
    </p:spTree>
    <p:extLst>
      <p:ext uri="{BB962C8B-B14F-4D97-AF65-F5344CB8AC3E}">
        <p14:creationId xmlns:p14="http://schemas.microsoft.com/office/powerpoint/2010/main" val="41937397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an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4460" y="908721"/>
            <a:ext cx="8711952" cy="4786771"/>
          </a:xfrm>
          <a:prstGeom prst="rect">
            <a:avLst/>
          </a:prstGeom>
        </p:spPr>
      </p:pic>
      <p:sp>
        <p:nvSpPr>
          <p:cNvPr id="5" name="Rectangle 4"/>
          <p:cNvSpPr/>
          <p:nvPr/>
        </p:nvSpPr>
        <p:spPr>
          <a:xfrm>
            <a:off x="2512268" y="5877272"/>
            <a:ext cx="7686600" cy="369332"/>
          </a:xfrm>
          <a:prstGeom prst="rect">
            <a:avLst/>
          </a:prstGeom>
        </p:spPr>
        <p:txBody>
          <a:bodyPr wrap="square">
            <a:spAutoFit/>
          </a:bodyPr>
          <a:lstStyle/>
          <a:p>
            <a:r>
              <a:rPr lang="en-US" dirty="0" err="1"/>
              <a:t>Dirmeyer</a:t>
            </a:r>
            <a:r>
              <a:rPr lang="en-US" dirty="0"/>
              <a:t> et al. 2015: </a:t>
            </a:r>
            <a:r>
              <a:rPr lang="en-US" dirty="0">
                <a:hlinkClick r:id="rId3"/>
              </a:rPr>
              <a:t>http://library.wmo.int/pmb_ged/wmo_1156_en.pdf</a:t>
            </a:r>
            <a:r>
              <a:rPr lang="en-US" dirty="0"/>
              <a:t> </a:t>
            </a:r>
          </a:p>
        </p:txBody>
      </p:sp>
      <p:sp>
        <p:nvSpPr>
          <p:cNvPr id="6" name="Rectangle 2"/>
          <p:cNvSpPr>
            <a:spLocks noGrp="1" noChangeArrowheads="1"/>
          </p:cNvSpPr>
          <p:nvPr>
            <p:ph type="title"/>
          </p:nvPr>
        </p:nvSpPr>
        <p:spPr>
          <a:xfrm>
            <a:off x="1989956" y="276045"/>
            <a:ext cx="8113712" cy="548613"/>
          </a:xfrm>
        </p:spPr>
        <p:txBody>
          <a:bodyPr>
            <a:noAutofit/>
          </a:bodyPr>
          <a:lstStyle/>
          <a:p>
            <a:pPr>
              <a:lnSpc>
                <a:spcPct val="100000"/>
              </a:lnSpc>
              <a:tabLst>
                <a:tab pos="0" algn="l"/>
                <a:tab pos="760413" algn="l"/>
                <a:tab pos="1522413" algn="l"/>
                <a:tab pos="2286000" algn="l"/>
                <a:tab pos="3046413" algn="l"/>
                <a:tab pos="3808413" algn="l"/>
                <a:tab pos="4572000" algn="l"/>
                <a:tab pos="5332413" algn="l"/>
                <a:tab pos="6094413" algn="l"/>
                <a:tab pos="6858000" algn="l"/>
                <a:tab pos="7618413" algn="l"/>
                <a:tab pos="8380413" algn="l"/>
                <a:tab pos="9144000" algn="l"/>
                <a:tab pos="9904413" algn="l"/>
                <a:tab pos="10666413" algn="l"/>
              </a:tabLst>
            </a:pPr>
            <a:r>
              <a:rPr lang="en-GB" dirty="0" smtClean="0"/>
              <a:t>Earth </a:t>
            </a:r>
            <a:r>
              <a:rPr lang="en-GB" dirty="0"/>
              <a:t>surface role in </a:t>
            </a:r>
            <a:r>
              <a:rPr lang="en-GB" dirty="0" smtClean="0"/>
              <a:t>medium-range and S2S</a:t>
            </a:r>
            <a:endParaRPr lang="en-GB" dirty="0"/>
          </a:p>
        </p:txBody>
      </p:sp>
      <p:sp>
        <p:nvSpPr>
          <p:cNvPr id="7" name="TextBox 6"/>
          <p:cNvSpPr txBox="1"/>
          <p:nvPr/>
        </p:nvSpPr>
        <p:spPr>
          <a:xfrm>
            <a:off x="6382444" y="1412776"/>
            <a:ext cx="3888432" cy="2308324"/>
          </a:xfrm>
          <a:prstGeom prst="rect">
            <a:avLst/>
          </a:prstGeom>
          <a:noFill/>
        </p:spPr>
        <p:txBody>
          <a:bodyPr wrap="square" rtlCol="0">
            <a:spAutoFit/>
          </a:bodyPr>
          <a:lstStyle/>
          <a:p>
            <a:r>
              <a:rPr lang="en-US" dirty="0"/>
              <a:t>In order to realize the Land potential models need to represent nature in its:</a:t>
            </a:r>
          </a:p>
          <a:p>
            <a:pPr marL="285750" indent="-285750">
              <a:buFont typeface="Arial"/>
              <a:buChar char="•"/>
            </a:pPr>
            <a:r>
              <a:rPr lang="en-US" b="1" dirty="0">
                <a:solidFill>
                  <a:srgbClr val="FF0000"/>
                </a:solidFill>
              </a:rPr>
              <a:t>Memory</a:t>
            </a:r>
          </a:p>
          <a:p>
            <a:pPr marL="285750" indent="-285750">
              <a:buFont typeface="Arial"/>
              <a:buChar char="•"/>
            </a:pPr>
            <a:r>
              <a:rPr lang="en-US" b="1" dirty="0">
                <a:solidFill>
                  <a:srgbClr val="008000"/>
                </a:solidFill>
              </a:rPr>
              <a:t>Coupling</a:t>
            </a:r>
          </a:p>
          <a:p>
            <a:pPr marL="285750" indent="-285750">
              <a:buFont typeface="Arial"/>
              <a:buChar char="•"/>
            </a:pPr>
            <a:r>
              <a:rPr lang="en-US" b="1" dirty="0">
                <a:solidFill>
                  <a:srgbClr val="3366FF"/>
                </a:solidFill>
              </a:rPr>
              <a:t>Variability</a:t>
            </a:r>
          </a:p>
          <a:p>
            <a:endParaRPr lang="en-US" dirty="0"/>
          </a:p>
          <a:p>
            <a:endParaRPr lang="en-US" dirty="0"/>
          </a:p>
        </p:txBody>
      </p:sp>
    </p:spTree>
    <p:extLst>
      <p:ext uri="{BB962C8B-B14F-4D97-AF65-F5344CB8AC3E}">
        <p14:creationId xmlns:p14="http://schemas.microsoft.com/office/powerpoint/2010/main" val="31295217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1979612" y="0"/>
            <a:ext cx="8229600" cy="1219200"/>
          </a:xfrm>
          <a:prstGeom prst="rect">
            <a:avLst/>
          </a:prstGeom>
        </p:spPr>
        <p:txBody>
          <a:bodyPr/>
          <a:lstStyle/>
          <a:p>
            <a:r>
              <a:rPr lang="en-GB" dirty="0" smtClean="0">
                <a:solidFill>
                  <a:srgbClr val="064E83"/>
                </a:solidFill>
              </a:rPr>
              <a:t>Earth surface </a:t>
            </a:r>
            <a:r>
              <a:rPr lang="en-GB" dirty="0">
                <a:solidFill>
                  <a:srgbClr val="064E83"/>
                </a:solidFill>
              </a:rPr>
              <a:t>role, </a:t>
            </a:r>
            <a:r>
              <a:rPr lang="en-GB" dirty="0" smtClean="0">
                <a:solidFill>
                  <a:srgbClr val="064E83"/>
                </a:solidFill>
              </a:rPr>
              <a:t>observational evidence (snow)</a:t>
            </a:r>
            <a:endParaRPr lang="en-US" altLang="en-US" dirty="0">
              <a:solidFill>
                <a:srgbClr val="064E83"/>
              </a:solidFill>
            </a:endParaRPr>
          </a:p>
        </p:txBody>
      </p:sp>
      <p:sp>
        <p:nvSpPr>
          <p:cNvPr id="66563" name="Rectangle 3"/>
          <p:cNvSpPr>
            <a:spLocks noGrp="1" noChangeArrowheads="1"/>
          </p:cNvSpPr>
          <p:nvPr>
            <p:ph type="body" idx="4294967295"/>
          </p:nvPr>
        </p:nvSpPr>
        <p:spPr>
          <a:xfrm>
            <a:off x="1979612" y="5142971"/>
            <a:ext cx="8229600" cy="1486427"/>
          </a:xfrm>
          <a:prstGeom prst="rect">
            <a:avLst/>
          </a:prstGeom>
        </p:spPr>
        <p:txBody>
          <a:bodyPr/>
          <a:lstStyle/>
          <a:p>
            <a:pPr eaLnBrk="1" hangingPunct="1">
              <a:lnSpc>
                <a:spcPct val="80000"/>
              </a:lnSpc>
            </a:pPr>
            <a:r>
              <a:rPr lang="en-US" altLang="en-US" sz="2000" b="1" dirty="0"/>
              <a:t>Temperature falls/rises about 10K with first snowfall/snowmelt </a:t>
            </a:r>
          </a:p>
          <a:p>
            <a:pPr eaLnBrk="1" hangingPunct="1">
              <a:lnSpc>
                <a:spcPct val="80000"/>
              </a:lnSpc>
            </a:pPr>
            <a:endParaRPr lang="en-US" altLang="en-US" sz="1000" b="1" dirty="0"/>
          </a:p>
          <a:p>
            <a:pPr eaLnBrk="1" hangingPunct="1">
              <a:lnSpc>
                <a:spcPct val="80000"/>
              </a:lnSpc>
            </a:pPr>
            <a:r>
              <a:rPr lang="en-US" altLang="en-US" sz="2000" b="1" i="1" dirty="0">
                <a:solidFill>
                  <a:srgbClr val="A80000"/>
                </a:solidFill>
              </a:rPr>
              <a:t>Snow reflects sunlight; shift to cold stable BL</a:t>
            </a:r>
          </a:p>
          <a:p>
            <a:pPr lvl="1" eaLnBrk="1" hangingPunct="1">
              <a:lnSpc>
                <a:spcPct val="80000"/>
              </a:lnSpc>
            </a:pPr>
            <a:r>
              <a:rPr lang="en-US" altLang="en-US" sz="1800" b="1" i="1" u="sng" dirty="0">
                <a:solidFill>
                  <a:schemeClr val="accent2"/>
                </a:solidFill>
              </a:rPr>
              <a:t>Local climate switch </a:t>
            </a:r>
            <a:r>
              <a:rPr lang="en-US" altLang="en-US" sz="1800" b="1" i="1" dirty="0">
                <a:solidFill>
                  <a:schemeClr val="accent2"/>
                </a:solidFill>
              </a:rPr>
              <a:t>between warm and cold seasons</a:t>
            </a:r>
          </a:p>
          <a:p>
            <a:pPr lvl="1" eaLnBrk="1" hangingPunct="1">
              <a:lnSpc>
                <a:spcPct val="80000"/>
              </a:lnSpc>
            </a:pPr>
            <a:r>
              <a:rPr lang="en-US" altLang="en-US" sz="1800" b="1" i="1" dirty="0">
                <a:solidFill>
                  <a:schemeClr val="accent2"/>
                </a:solidFill>
              </a:rPr>
              <a:t>Winter comes fast with snow</a:t>
            </a:r>
          </a:p>
        </p:txBody>
      </p:sp>
      <p:sp>
        <p:nvSpPr>
          <p:cNvPr id="66565" name="Text Box 5"/>
          <p:cNvSpPr txBox="1">
            <a:spLocks noChangeArrowheads="1"/>
          </p:cNvSpPr>
          <p:nvPr/>
        </p:nvSpPr>
        <p:spPr bwMode="auto">
          <a:xfrm>
            <a:off x="8304212" y="6262685"/>
            <a:ext cx="2286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spcBef>
                <a:spcPct val="50000"/>
              </a:spcBef>
            </a:pPr>
            <a:r>
              <a:rPr lang="en-US" altLang="en-US" sz="1800" i="1" dirty="0"/>
              <a:t>Betts et al. </a:t>
            </a:r>
            <a:r>
              <a:rPr lang="en-US" altLang="en-US" sz="1800" i="1" dirty="0" smtClean="0"/>
              <a:t>2014</a:t>
            </a:r>
            <a:endParaRPr lang="en-US" altLang="en-US" sz="1800" i="1"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612" y="1295400"/>
            <a:ext cx="7696200" cy="3695175"/>
          </a:xfrm>
          <a:prstGeom prst="rect">
            <a:avLst/>
          </a:prstGeom>
        </p:spPr>
      </p:pic>
    </p:spTree>
    <p:extLst>
      <p:ext uri="{BB962C8B-B14F-4D97-AF65-F5344CB8AC3E}">
        <p14:creationId xmlns:p14="http://schemas.microsoft.com/office/powerpoint/2010/main" val="2432956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5" name="Picture 3" descr="F4.png"/>
          <p:cNvPicPr>
            <a:picLocks noChangeAspect="1"/>
          </p:cNvPicPr>
          <p:nvPr/>
        </p:nvPicPr>
        <p:blipFill rotWithShape="1">
          <a:blip r:embed="rId2">
            <a:extLst>
              <a:ext uri="{28A0092B-C50C-407E-A947-70E740481C1C}">
                <a14:useLocalDpi xmlns:a14="http://schemas.microsoft.com/office/drawing/2010/main" val="0"/>
              </a:ext>
            </a:extLst>
          </a:blip>
          <a:srcRect l="33048" t="21499" r="27950" b="59810"/>
          <a:stretch/>
        </p:blipFill>
        <p:spPr bwMode="auto">
          <a:xfrm>
            <a:off x="361626" y="1887542"/>
            <a:ext cx="7620000" cy="196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3" name="Title 1"/>
          <p:cNvSpPr>
            <a:spLocks noGrp="1"/>
          </p:cNvSpPr>
          <p:nvPr>
            <p:ph type="title"/>
          </p:nvPr>
        </p:nvSpPr>
        <p:spPr/>
        <p:txBody>
          <a:bodyPr>
            <a:noAutofit/>
          </a:bodyPr>
          <a:lstStyle/>
          <a:p>
            <a:r>
              <a:rPr lang="en-GB" dirty="0" smtClean="0"/>
              <a:t>Climate improvements from land developments (soil, snow, vegetation)</a:t>
            </a:r>
            <a:endParaRPr lang="en-GB" dirty="0"/>
          </a:p>
        </p:txBody>
      </p:sp>
      <p:sp>
        <p:nvSpPr>
          <p:cNvPr id="90116" name="Slide Number Placeholder 4"/>
          <p:cNvSpPr>
            <a:spLocks noGrp="1"/>
          </p:cNvSpPr>
          <p:nvPr>
            <p:ph type="sldNum" sz="quarter" idx="10"/>
          </p:nvPr>
        </p:nvSpPr>
        <p:spPr>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cs typeface="ＭＳ Ｐゴシック" charset="0"/>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defRPr>
            </a:lvl5pPr>
            <a:lvl6pPr marL="2514600" indent="-228600" defTabSz="449263" eaLnBrk="0" fontAlgn="base" hangingPunct="0">
              <a:lnSpc>
                <a:spcPct val="102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defRPr>
            </a:lvl6pPr>
            <a:lvl7pPr marL="2971800" indent="-228600" defTabSz="449263" eaLnBrk="0" fontAlgn="base" hangingPunct="0">
              <a:lnSpc>
                <a:spcPct val="102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defRPr>
            </a:lvl7pPr>
            <a:lvl8pPr marL="3429000" indent="-228600" defTabSz="449263" eaLnBrk="0" fontAlgn="base" hangingPunct="0">
              <a:lnSpc>
                <a:spcPct val="102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defRPr>
            </a:lvl8pPr>
            <a:lvl9pPr marL="3886200" indent="-228600" defTabSz="449263" eaLnBrk="0" fontAlgn="base" hangingPunct="0">
              <a:lnSpc>
                <a:spcPct val="102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defRPr>
            </a:lvl9pPr>
          </a:lstStyle>
          <a:p>
            <a:r>
              <a:rPr lang="en-GB" sz="1200">
                <a:solidFill>
                  <a:srgbClr val="FFFFFF"/>
                </a:solidFill>
                <a:latin typeface="Arial" charset="0"/>
              </a:rPr>
              <a:t>Slide </a:t>
            </a:r>
            <a:fld id="{7BD75920-54F4-6144-8C40-2656EC2C81E2}" type="slidenum">
              <a:rPr lang="en-GB" sz="1200">
                <a:solidFill>
                  <a:srgbClr val="FFFFFF"/>
                </a:solidFill>
                <a:latin typeface="Arial" charset="0"/>
              </a:rPr>
              <a:pPr/>
              <a:t>7</a:t>
            </a:fld>
            <a:endParaRPr lang="en-GB" sz="1200">
              <a:solidFill>
                <a:srgbClr val="FFFFFF"/>
              </a:solidFill>
              <a:latin typeface="Arial" charset="0"/>
            </a:endParaRPr>
          </a:p>
        </p:txBody>
      </p:sp>
      <p:sp>
        <p:nvSpPr>
          <p:cNvPr id="3" name="Footer Placeholder 2"/>
          <p:cNvSpPr>
            <a:spLocks noGrp="1"/>
          </p:cNvSpPr>
          <p:nvPr>
            <p:ph type="ftr" sz="quarter" idx="3"/>
          </p:nvPr>
        </p:nvSpPr>
        <p:spPr/>
        <p:txBody>
          <a:bodyPr/>
          <a:lstStyle/>
          <a:p>
            <a:pPr>
              <a:defRPr/>
            </a:pPr>
            <a:r>
              <a:rPr lang="en-GB" smtClean="0"/>
              <a:t>European Centre for Medium-Range Weather Forecasts</a:t>
            </a:r>
            <a:endParaRPr lang="en-GB" dirty="0"/>
          </a:p>
        </p:txBody>
      </p:sp>
      <p:sp>
        <p:nvSpPr>
          <p:cNvPr id="7" name="Rectangle 6"/>
          <p:cNvSpPr/>
          <p:nvPr/>
        </p:nvSpPr>
        <p:spPr>
          <a:xfrm>
            <a:off x="2446957" y="4769832"/>
            <a:ext cx="8927890" cy="338554"/>
          </a:xfrm>
          <a:prstGeom prst="rect">
            <a:avLst/>
          </a:prstGeom>
          <a:solidFill>
            <a:schemeClr val="bg1"/>
          </a:solidFill>
        </p:spPr>
        <p:txBody>
          <a:bodyPr>
            <a:spAutoFit/>
          </a:bodyPr>
          <a:lstStyle/>
          <a:p>
            <a:pPr>
              <a:buFont typeface="Times New Roman" pitchFamily="16" charset="0"/>
              <a:buNone/>
              <a:defRPr/>
            </a:pPr>
            <a:r>
              <a:rPr lang="en-GB" sz="1600" dirty="0">
                <a:solidFill>
                  <a:srgbClr val="00B0F0"/>
                </a:solidFill>
                <a:latin typeface="+mn-lt"/>
                <a:ea typeface="+mn-ea"/>
                <a:cs typeface="+mn-cs"/>
              </a:rPr>
              <a:t>            </a:t>
            </a:r>
            <a:r>
              <a:rPr lang="en-GB" sz="1400" b="1" dirty="0">
                <a:solidFill>
                  <a:srgbClr val="00B0F0"/>
                </a:solidFill>
                <a:latin typeface="+mn-lt"/>
                <a:ea typeface="+mn-ea"/>
                <a:cs typeface="+mn-cs"/>
              </a:rPr>
              <a:t>simulations colder than ERA-Interim        </a:t>
            </a:r>
            <a:r>
              <a:rPr lang="en-GB" sz="1400" b="1" dirty="0">
                <a:solidFill>
                  <a:srgbClr val="FF0000"/>
                </a:solidFill>
                <a:latin typeface="+mn-lt"/>
                <a:ea typeface="+mn-ea"/>
                <a:cs typeface="+mn-cs"/>
              </a:rPr>
              <a:t>Warmer than ERA-Interim</a:t>
            </a:r>
          </a:p>
        </p:txBody>
      </p:sp>
      <p:pic>
        <p:nvPicPr>
          <p:cNvPr id="8" name="Picture 3" descr="F4.png"/>
          <p:cNvPicPr>
            <a:picLocks noChangeAspect="1"/>
          </p:cNvPicPr>
          <p:nvPr/>
        </p:nvPicPr>
        <p:blipFill rotWithShape="1">
          <a:blip r:embed="rId2">
            <a:extLst>
              <a:ext uri="{28A0092B-C50C-407E-A947-70E740481C1C}">
                <a14:useLocalDpi xmlns:a14="http://schemas.microsoft.com/office/drawing/2010/main" val="0"/>
              </a:ext>
            </a:extLst>
          </a:blip>
          <a:srcRect l="32924" t="39655" r="47070" b="42604"/>
          <a:stretch/>
        </p:blipFill>
        <p:spPr bwMode="auto">
          <a:xfrm>
            <a:off x="7791726" y="1940728"/>
            <a:ext cx="4234959" cy="186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F4.png"/>
          <p:cNvPicPr>
            <a:picLocks noChangeAspect="1"/>
          </p:cNvPicPr>
          <p:nvPr/>
        </p:nvPicPr>
        <p:blipFill rotWithShape="1">
          <a:blip r:embed="rId2">
            <a:extLst>
              <a:ext uri="{28A0092B-C50C-407E-A947-70E740481C1C}">
                <a14:useLocalDpi xmlns:a14="http://schemas.microsoft.com/office/drawing/2010/main" val="0"/>
              </a:ext>
            </a:extLst>
          </a:blip>
          <a:srcRect l="31100" t="57473" r="27950" b="39152"/>
          <a:stretch/>
        </p:blipFill>
        <p:spPr bwMode="auto">
          <a:xfrm>
            <a:off x="1361972" y="4264152"/>
            <a:ext cx="9161634" cy="354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32114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1218" y="360001"/>
            <a:ext cx="9844083" cy="369332"/>
          </a:xfrm>
        </p:spPr>
        <p:txBody>
          <a:bodyPr/>
          <a:lstStyle/>
          <a:p>
            <a:r>
              <a:rPr lang="en-US" sz="3200" b="1" dirty="0" smtClean="0">
                <a:solidFill>
                  <a:srgbClr val="002060"/>
                </a:solidFill>
                <a:latin typeface="+mn-lt"/>
                <a:ea typeface="+mn-ea"/>
                <a:cs typeface="+mn-cs"/>
              </a:rPr>
              <a:t>Earth surface </a:t>
            </a:r>
            <a:r>
              <a:rPr lang="en-US" sz="3200" b="1" dirty="0" err="1" smtClean="0">
                <a:solidFill>
                  <a:srgbClr val="002060"/>
                </a:solidFill>
                <a:latin typeface="+mn-lt"/>
                <a:ea typeface="+mn-ea"/>
                <a:cs typeface="+mn-cs"/>
              </a:rPr>
              <a:t>modelling</a:t>
            </a:r>
            <a:r>
              <a:rPr lang="en-US" sz="3200" b="1" dirty="0" smtClean="0">
                <a:solidFill>
                  <a:srgbClr val="002060"/>
                </a:solidFill>
                <a:latin typeface="+mn-lt"/>
                <a:ea typeface="+mn-ea"/>
                <a:cs typeface="+mn-cs"/>
              </a:rPr>
              <a:t> components @ECMWF</a:t>
            </a:r>
            <a:endParaRPr lang="en-US" sz="3200" b="1" dirty="0">
              <a:solidFill>
                <a:srgbClr val="002060"/>
              </a:solidFill>
              <a:latin typeface="+mn-lt"/>
              <a:ea typeface="+mn-ea"/>
              <a:cs typeface="+mn-cs"/>
            </a:endParaRPr>
          </a:p>
        </p:txBody>
      </p:sp>
      <p:sp>
        <p:nvSpPr>
          <p:cNvPr id="4" name="Slide Number Placeholder 3"/>
          <p:cNvSpPr>
            <a:spLocks noGrp="1"/>
          </p:cNvSpPr>
          <p:nvPr>
            <p:ph type="sldNum" sz="quarter" idx="10"/>
          </p:nvPr>
        </p:nvSpPr>
        <p:spPr/>
        <p:txBody>
          <a:bodyPr/>
          <a:lstStyle/>
          <a:p>
            <a:pPr defTabSz="457200"/>
            <a:fld id="{6B3B0B0F-E794-1244-9699-107C60B9C23A}" type="slidenum">
              <a:rPr lang="en-US" smtClean="0">
                <a:solidFill>
                  <a:srgbClr val="4F81BD">
                    <a:lumMod val="75000"/>
                  </a:srgbClr>
                </a:solidFill>
                <a:latin typeface="Arial"/>
              </a:rPr>
              <a:pPr defTabSz="457200"/>
              <a:t>8</a:t>
            </a:fld>
            <a:endParaRPr lang="en-US" dirty="0">
              <a:solidFill>
                <a:srgbClr val="4F81BD">
                  <a:lumMod val="75000"/>
                </a:srgbClr>
              </a:solidFill>
              <a:latin typeface="Arial"/>
            </a:endParaRPr>
          </a:p>
        </p:txBody>
      </p:sp>
      <p:sp>
        <p:nvSpPr>
          <p:cNvPr id="5" name="Footer Placeholder 4"/>
          <p:cNvSpPr>
            <a:spLocks noGrp="1"/>
          </p:cNvSpPr>
          <p:nvPr>
            <p:ph type="ftr" sz="quarter" idx="3"/>
          </p:nvPr>
        </p:nvSpPr>
        <p:spPr/>
        <p:txBody>
          <a:bodyPr/>
          <a:lstStyle/>
          <a:p>
            <a:pPr algn="ctr" defTabSz="457200"/>
            <a:r>
              <a:rPr lang="en-US" smtClean="0">
                <a:solidFill>
                  <a:srgbClr val="4F81BD">
                    <a:lumMod val="75000"/>
                  </a:srgbClr>
                </a:solidFill>
                <a:latin typeface="Arial"/>
              </a:rPr>
              <a:t>European Centre for Medium-Range Weather Forecasts</a:t>
            </a:r>
            <a:endParaRPr lang="en-US" dirty="0">
              <a:solidFill>
                <a:srgbClr val="4F81BD">
                  <a:lumMod val="75000"/>
                </a:srgbClr>
              </a:solidFill>
              <a:latin typeface="Arial"/>
            </a:endParaRPr>
          </a:p>
        </p:txBody>
      </p:sp>
      <p:pic>
        <p:nvPicPr>
          <p:cNvPr id="6" name="Picture 5" descr="ECMWF_models_oce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221" y="729333"/>
            <a:ext cx="8947631" cy="2952049"/>
          </a:xfrm>
          <a:prstGeom prst="rect">
            <a:avLst/>
          </a:prstGeom>
        </p:spPr>
      </p:pic>
      <p:pic>
        <p:nvPicPr>
          <p:cNvPr id="7" name="Picture 6" descr="ECMWF_models_l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221" y="3681382"/>
            <a:ext cx="8947631" cy="3176618"/>
          </a:xfrm>
          <a:prstGeom prst="rect">
            <a:avLst/>
          </a:prstGeom>
        </p:spPr>
      </p:pic>
      <p:sp>
        <p:nvSpPr>
          <p:cNvPr id="8" name="Rectangle 7"/>
          <p:cNvSpPr/>
          <p:nvPr/>
        </p:nvSpPr>
        <p:spPr>
          <a:xfrm>
            <a:off x="9629862" y="2432145"/>
            <a:ext cx="2190473" cy="923330"/>
          </a:xfrm>
          <a:prstGeom prst="rect">
            <a:avLst/>
          </a:prstGeom>
        </p:spPr>
        <p:txBody>
          <a:bodyPr wrap="none">
            <a:spAutoFit/>
          </a:bodyPr>
          <a:lstStyle/>
          <a:p>
            <a:r>
              <a:rPr lang="en-GB" dirty="0" smtClean="0"/>
              <a:t>Ocean 3D-Model</a:t>
            </a:r>
          </a:p>
          <a:p>
            <a:r>
              <a:rPr lang="en-GB" dirty="0" smtClean="0"/>
              <a:t>Surface Waves and</a:t>
            </a:r>
            <a:br>
              <a:rPr lang="en-GB" dirty="0" smtClean="0"/>
            </a:br>
            <a:r>
              <a:rPr lang="en-GB" dirty="0" smtClean="0"/>
              <a:t>currents,</a:t>
            </a:r>
            <a:r>
              <a:rPr lang="en-GB" dirty="0"/>
              <a:t> </a:t>
            </a:r>
            <a:r>
              <a:rPr lang="en-GB" dirty="0" smtClean="0"/>
              <a:t>Sea-ice.</a:t>
            </a:r>
            <a:endParaRPr lang="en-US" dirty="0"/>
          </a:p>
        </p:txBody>
      </p:sp>
      <p:sp>
        <p:nvSpPr>
          <p:cNvPr id="9" name="Rectangle 8"/>
          <p:cNvSpPr/>
          <p:nvPr/>
        </p:nvSpPr>
        <p:spPr>
          <a:xfrm>
            <a:off x="9629862" y="5600925"/>
            <a:ext cx="2596910" cy="1200329"/>
          </a:xfrm>
          <a:prstGeom prst="rect">
            <a:avLst/>
          </a:prstGeom>
        </p:spPr>
        <p:txBody>
          <a:bodyPr wrap="none">
            <a:spAutoFit/>
          </a:bodyPr>
          <a:lstStyle/>
          <a:p>
            <a:r>
              <a:rPr lang="en-GB" dirty="0" smtClean="0"/>
              <a:t>Land surface 1D-model</a:t>
            </a:r>
            <a:br>
              <a:rPr lang="en-GB" dirty="0" smtClean="0"/>
            </a:br>
            <a:r>
              <a:rPr lang="en-GB" dirty="0" smtClean="0"/>
              <a:t>soil, snow, vegetation,</a:t>
            </a:r>
            <a:br>
              <a:rPr lang="en-GB" dirty="0" smtClean="0"/>
            </a:br>
            <a:r>
              <a:rPr lang="en-GB" dirty="0" smtClean="0"/>
              <a:t>lakes and coastal water</a:t>
            </a:r>
            <a:br>
              <a:rPr lang="en-GB" dirty="0" smtClean="0"/>
            </a:br>
            <a:r>
              <a:rPr lang="en-GB" dirty="0" smtClean="0"/>
              <a:t>(thermodynamics only). </a:t>
            </a:r>
          </a:p>
        </p:txBody>
      </p:sp>
    </p:spTree>
    <p:extLst>
      <p:ext uri="{BB962C8B-B14F-4D97-AF65-F5344CB8AC3E}">
        <p14:creationId xmlns:p14="http://schemas.microsoft.com/office/powerpoint/2010/main" val="260076368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rotWithShape="1">
          <a:blip r:embed="rId2"/>
          <a:srcRect t="23967" r="15251" b="56993"/>
          <a:stretch/>
        </p:blipFill>
        <p:spPr>
          <a:xfrm>
            <a:off x="1821524" y="3744170"/>
            <a:ext cx="3947935" cy="1305738"/>
          </a:xfrm>
          <a:prstGeom prst="rect">
            <a:avLst/>
          </a:prstGeom>
          <a:ln>
            <a:noFill/>
          </a:ln>
        </p:spPr>
      </p:pic>
      <p:sp>
        <p:nvSpPr>
          <p:cNvPr id="41" name="TextShape 1"/>
          <p:cNvSpPr txBox="1"/>
          <p:nvPr/>
        </p:nvSpPr>
        <p:spPr>
          <a:xfrm>
            <a:off x="2112191" y="1418688"/>
            <a:ext cx="8229627" cy="1145009"/>
          </a:xfrm>
          <a:prstGeom prst="rect">
            <a:avLst/>
          </a:prstGeom>
        </p:spPr>
        <p:txBody>
          <a:bodyPr wrap="none" lIns="0" tIns="0" rIns="0" bIns="0" anchor="ctr"/>
          <a:lstStyle/>
          <a:p>
            <a:pPr algn="ctr"/>
            <a:endParaRPr sz="1633"/>
          </a:p>
        </p:txBody>
      </p:sp>
      <p:sp>
        <p:nvSpPr>
          <p:cNvPr id="42" name="TextShape 2"/>
          <p:cNvSpPr txBox="1"/>
          <p:nvPr/>
        </p:nvSpPr>
        <p:spPr>
          <a:xfrm>
            <a:off x="1969976" y="1418688"/>
            <a:ext cx="8229627" cy="3977484"/>
          </a:xfrm>
          <a:prstGeom prst="rect">
            <a:avLst/>
          </a:prstGeom>
        </p:spPr>
        <p:txBody>
          <a:bodyPr wrap="none" lIns="0" tIns="0" rIns="0" bIns="0"/>
          <a:lstStyle/>
          <a:p>
            <a:endParaRPr sz="1633"/>
          </a:p>
        </p:txBody>
      </p:sp>
      <p:pic>
        <p:nvPicPr>
          <p:cNvPr id="43" name="Picture 42"/>
          <p:cNvPicPr/>
          <p:nvPr/>
        </p:nvPicPr>
        <p:blipFill rotWithShape="1">
          <a:blip r:embed="rId3"/>
          <a:srcRect t="24415" r="15251" b="56993"/>
          <a:stretch/>
        </p:blipFill>
        <p:spPr>
          <a:xfrm>
            <a:off x="1771557" y="1759655"/>
            <a:ext cx="3947935" cy="1275015"/>
          </a:xfrm>
          <a:prstGeom prst="rect">
            <a:avLst/>
          </a:prstGeom>
          <a:ln>
            <a:noFill/>
          </a:ln>
        </p:spPr>
      </p:pic>
      <p:pic>
        <p:nvPicPr>
          <p:cNvPr id="44" name="Picture 43"/>
          <p:cNvPicPr/>
          <p:nvPr/>
        </p:nvPicPr>
        <p:blipFill rotWithShape="1">
          <a:blip r:embed="rId4"/>
          <a:srcRect t="23744" r="14930" b="57217"/>
          <a:stretch/>
        </p:blipFill>
        <p:spPr>
          <a:xfrm>
            <a:off x="6245871" y="1743480"/>
            <a:ext cx="3962909" cy="1305738"/>
          </a:xfrm>
          <a:prstGeom prst="rect">
            <a:avLst/>
          </a:prstGeom>
          <a:ln>
            <a:noFill/>
          </a:ln>
        </p:spPr>
      </p:pic>
      <p:pic>
        <p:nvPicPr>
          <p:cNvPr id="6" name="Picture 5"/>
          <p:cNvPicPr/>
          <p:nvPr/>
        </p:nvPicPr>
        <p:blipFill rotWithShape="1">
          <a:blip r:embed="rId3"/>
          <a:srcRect l="86067" t="9408" r="2721" b="9281"/>
          <a:stretch/>
        </p:blipFill>
        <p:spPr>
          <a:xfrm rot="5400000">
            <a:off x="3641015" y="1328477"/>
            <a:ext cx="426699" cy="3914587"/>
          </a:xfrm>
          <a:prstGeom prst="rect">
            <a:avLst/>
          </a:prstGeom>
          <a:ln>
            <a:noFill/>
          </a:ln>
        </p:spPr>
      </p:pic>
      <p:sp>
        <p:nvSpPr>
          <p:cNvPr id="2" name="TextBox 1"/>
          <p:cNvSpPr txBox="1"/>
          <p:nvPr/>
        </p:nvSpPr>
        <p:spPr>
          <a:xfrm>
            <a:off x="2170958" y="1515958"/>
            <a:ext cx="3548533" cy="343620"/>
          </a:xfrm>
          <a:prstGeom prst="rect">
            <a:avLst/>
          </a:prstGeom>
          <a:noFill/>
        </p:spPr>
        <p:txBody>
          <a:bodyPr wrap="square" rtlCol="0">
            <a:spAutoFit/>
          </a:bodyPr>
          <a:lstStyle/>
          <a:p>
            <a:r>
              <a:rPr lang="en-GB" sz="1600" b="1" dirty="0">
                <a:solidFill>
                  <a:schemeClr val="accent6">
                    <a:lumMod val="50000"/>
                  </a:schemeClr>
                </a:solidFill>
              </a:rPr>
              <a:t>Soil </a:t>
            </a:r>
            <a:r>
              <a:rPr lang="en-GB" sz="1600" b="1" dirty="0" smtClean="0">
                <a:solidFill>
                  <a:schemeClr val="accent6">
                    <a:lumMod val="50000"/>
                  </a:schemeClr>
                </a:solidFill>
              </a:rPr>
              <a:t>processes </a:t>
            </a:r>
            <a:r>
              <a:rPr lang="en-GB" sz="1633" dirty="0" smtClean="0"/>
              <a:t>(winter </a:t>
            </a:r>
            <a:r>
              <a:rPr lang="en-GB" sz="1633" dirty="0"/>
              <a:t>2015-16)</a:t>
            </a:r>
          </a:p>
        </p:txBody>
      </p:sp>
      <p:sp>
        <p:nvSpPr>
          <p:cNvPr id="8" name="TextBox 7"/>
          <p:cNvSpPr txBox="1"/>
          <p:nvPr/>
        </p:nvSpPr>
        <p:spPr>
          <a:xfrm>
            <a:off x="2170958" y="3545922"/>
            <a:ext cx="3598501" cy="343620"/>
          </a:xfrm>
          <a:prstGeom prst="rect">
            <a:avLst/>
          </a:prstGeom>
          <a:noFill/>
        </p:spPr>
        <p:txBody>
          <a:bodyPr wrap="square" rtlCol="0">
            <a:spAutoFit/>
          </a:bodyPr>
          <a:lstStyle/>
          <a:p>
            <a:r>
              <a:rPr lang="en-GB" sz="1600" b="1" dirty="0">
                <a:solidFill>
                  <a:schemeClr val="tx2">
                    <a:lumMod val="60000"/>
                    <a:lumOff val="40000"/>
                  </a:schemeClr>
                </a:solidFill>
              </a:rPr>
              <a:t>Snow </a:t>
            </a:r>
            <a:r>
              <a:rPr lang="en-GB" sz="1600" b="1" dirty="0" smtClean="0">
                <a:solidFill>
                  <a:schemeClr val="tx2">
                    <a:lumMod val="60000"/>
                    <a:lumOff val="40000"/>
                  </a:schemeClr>
                </a:solidFill>
              </a:rPr>
              <a:t>processes </a:t>
            </a:r>
            <a:r>
              <a:rPr lang="en-GB" sz="1633" dirty="0" smtClean="0"/>
              <a:t>(winter </a:t>
            </a:r>
            <a:r>
              <a:rPr lang="en-GB" sz="1633" dirty="0"/>
              <a:t>2015-16)</a:t>
            </a:r>
          </a:p>
        </p:txBody>
      </p:sp>
      <p:pic>
        <p:nvPicPr>
          <p:cNvPr id="11" name="Picture 10"/>
          <p:cNvPicPr/>
          <p:nvPr/>
        </p:nvPicPr>
        <p:blipFill rotWithShape="1">
          <a:blip r:embed="rId2"/>
          <a:srcRect l="85738" t="8736" b="7713"/>
          <a:stretch/>
        </p:blipFill>
        <p:spPr>
          <a:xfrm rot="5400000">
            <a:off x="3699352" y="3302137"/>
            <a:ext cx="560088" cy="4037673"/>
          </a:xfrm>
          <a:prstGeom prst="rect">
            <a:avLst/>
          </a:prstGeom>
          <a:ln>
            <a:noFill/>
          </a:ln>
        </p:spPr>
      </p:pic>
      <p:pic>
        <p:nvPicPr>
          <p:cNvPr id="15" name="Picture 14"/>
          <p:cNvPicPr/>
          <p:nvPr/>
        </p:nvPicPr>
        <p:blipFill rotWithShape="1">
          <a:blip r:embed="rId4"/>
          <a:srcRect l="85729" t="8512" r="420" b="7713"/>
          <a:stretch/>
        </p:blipFill>
        <p:spPr>
          <a:xfrm rot="5400000">
            <a:off x="7954552" y="1230702"/>
            <a:ext cx="545547" cy="4228985"/>
          </a:xfrm>
          <a:prstGeom prst="rect">
            <a:avLst/>
          </a:prstGeom>
          <a:ln>
            <a:noFill/>
          </a:ln>
        </p:spPr>
      </p:pic>
      <p:sp>
        <p:nvSpPr>
          <p:cNvPr id="16" name="TextBox 15"/>
          <p:cNvSpPr txBox="1"/>
          <p:nvPr/>
        </p:nvSpPr>
        <p:spPr>
          <a:xfrm>
            <a:off x="6453058" y="1524760"/>
            <a:ext cx="3548533" cy="343620"/>
          </a:xfrm>
          <a:prstGeom prst="rect">
            <a:avLst/>
          </a:prstGeom>
          <a:noFill/>
        </p:spPr>
        <p:txBody>
          <a:bodyPr wrap="square" rtlCol="0">
            <a:spAutoFit/>
          </a:bodyPr>
          <a:lstStyle/>
          <a:p>
            <a:r>
              <a:rPr lang="en-GB" sz="1600" b="1" dirty="0">
                <a:solidFill>
                  <a:schemeClr val="accent6">
                    <a:lumMod val="50000"/>
                  </a:schemeClr>
                </a:solidFill>
              </a:rPr>
              <a:t>Soil processes</a:t>
            </a:r>
            <a:r>
              <a:rPr lang="en-GB" sz="1633" dirty="0" smtClean="0"/>
              <a:t> </a:t>
            </a:r>
            <a:r>
              <a:rPr lang="en-GB" sz="1633" dirty="0"/>
              <a:t>(summer 2015)</a:t>
            </a:r>
          </a:p>
        </p:txBody>
      </p:sp>
      <p:sp>
        <p:nvSpPr>
          <p:cNvPr id="17" name="TextBox 16"/>
          <p:cNvSpPr txBox="1"/>
          <p:nvPr/>
        </p:nvSpPr>
        <p:spPr>
          <a:xfrm>
            <a:off x="6657297" y="3499121"/>
            <a:ext cx="4439490" cy="343620"/>
          </a:xfrm>
          <a:prstGeom prst="rect">
            <a:avLst/>
          </a:prstGeom>
          <a:noFill/>
        </p:spPr>
        <p:txBody>
          <a:bodyPr wrap="square" rtlCol="0">
            <a:spAutoFit/>
          </a:bodyPr>
          <a:lstStyle/>
          <a:p>
            <a:r>
              <a:rPr lang="en-GB" sz="1600" b="1" dirty="0">
                <a:solidFill>
                  <a:schemeClr val="tx2">
                    <a:lumMod val="60000"/>
                    <a:lumOff val="40000"/>
                  </a:schemeClr>
                </a:solidFill>
              </a:rPr>
              <a:t>Snow </a:t>
            </a:r>
            <a:r>
              <a:rPr lang="en-GB" sz="1600" b="1" dirty="0" smtClean="0">
                <a:solidFill>
                  <a:schemeClr val="tx2">
                    <a:lumMod val="60000"/>
                    <a:lumOff val="40000"/>
                  </a:schemeClr>
                </a:solidFill>
              </a:rPr>
              <a:t>processes </a:t>
            </a:r>
            <a:r>
              <a:rPr lang="en-GB" sz="1633" dirty="0" smtClean="0"/>
              <a:t>(summer </a:t>
            </a:r>
            <a:r>
              <a:rPr lang="en-GB" sz="1633" dirty="0"/>
              <a:t>2015)</a:t>
            </a:r>
          </a:p>
        </p:txBody>
      </p:sp>
      <p:pic>
        <p:nvPicPr>
          <p:cNvPr id="18" name="Picture 17"/>
          <p:cNvPicPr/>
          <p:nvPr/>
        </p:nvPicPr>
        <p:blipFill rotWithShape="1">
          <a:blip r:embed="rId5"/>
          <a:srcRect t="24192" r="14060" b="56768"/>
          <a:stretch/>
        </p:blipFill>
        <p:spPr>
          <a:xfrm>
            <a:off x="6196149" y="3839154"/>
            <a:ext cx="4003454" cy="1305737"/>
          </a:xfrm>
          <a:prstGeom prst="rect">
            <a:avLst/>
          </a:prstGeom>
          <a:ln>
            <a:noFill/>
          </a:ln>
        </p:spPr>
      </p:pic>
      <p:sp>
        <p:nvSpPr>
          <p:cNvPr id="5" name="Title 4"/>
          <p:cNvSpPr>
            <a:spLocks noGrp="1"/>
          </p:cNvSpPr>
          <p:nvPr>
            <p:ph type="title"/>
          </p:nvPr>
        </p:nvSpPr>
        <p:spPr/>
        <p:txBody>
          <a:bodyPr/>
          <a:lstStyle/>
          <a:p>
            <a:r>
              <a:rPr lang="en-GB" sz="3200" b="1" dirty="0" smtClean="0">
                <a:solidFill>
                  <a:srgbClr val="002060"/>
                </a:solidFill>
                <a:latin typeface="+mn-lt"/>
                <a:ea typeface="+mn-ea"/>
                <a:cs typeface="+mn-cs"/>
              </a:rPr>
              <a:t>Relative Soil &amp;Snow </a:t>
            </a:r>
            <a:r>
              <a:rPr lang="en-GB" sz="3200" b="1" dirty="0">
                <a:solidFill>
                  <a:srgbClr val="002060"/>
                </a:solidFill>
                <a:latin typeface="+mn-lt"/>
                <a:ea typeface="+mn-ea"/>
                <a:cs typeface="+mn-cs"/>
              </a:rPr>
              <a:t>forecast impact</a:t>
            </a:r>
            <a:endParaRPr lang="en-GB" sz="3200" b="1" dirty="0">
              <a:solidFill>
                <a:srgbClr val="002060"/>
              </a:solidFill>
              <a:latin typeface="+mn-lt"/>
              <a:ea typeface="+mn-ea"/>
              <a:cs typeface="+mn-cs"/>
            </a:endParaRPr>
          </a:p>
        </p:txBody>
      </p:sp>
      <p:sp>
        <p:nvSpPr>
          <p:cNvPr id="7" name="Text Placeholder 6"/>
          <p:cNvSpPr>
            <a:spLocks noGrp="1"/>
          </p:cNvSpPr>
          <p:nvPr>
            <p:ph sz="quarter" idx="14"/>
          </p:nvPr>
        </p:nvSpPr>
        <p:spPr>
          <a:xfrm>
            <a:off x="1761188" y="5576012"/>
            <a:ext cx="9506484" cy="556979"/>
          </a:xfrm>
        </p:spPr>
        <p:txBody>
          <a:bodyPr/>
          <a:lstStyle/>
          <a:p>
            <a:r>
              <a:rPr lang="en-GB" sz="1814" dirty="0"/>
              <a:t>Soil/Biosphere has major impact (20-30%) propagating, throughout the troposphere</a:t>
            </a:r>
          </a:p>
          <a:p>
            <a:r>
              <a:rPr lang="en-GB" sz="1814" dirty="0"/>
              <a:t>Snow has both NH/SH impact (20-30% winter, 10-20% summer) lower troposphere</a:t>
            </a:r>
          </a:p>
        </p:txBody>
      </p:sp>
      <p:pic>
        <p:nvPicPr>
          <p:cNvPr id="23" name="Picture 22"/>
          <p:cNvPicPr/>
          <p:nvPr/>
        </p:nvPicPr>
        <p:blipFill rotWithShape="1">
          <a:blip r:embed="rId4"/>
          <a:srcRect l="85729" t="8512" r="420" b="7713"/>
          <a:stretch/>
        </p:blipFill>
        <p:spPr>
          <a:xfrm rot="5400000">
            <a:off x="7969913" y="3251808"/>
            <a:ext cx="545547" cy="4228985"/>
          </a:xfrm>
          <a:prstGeom prst="rect">
            <a:avLst/>
          </a:prstGeom>
          <a:ln>
            <a:noFill/>
          </a:ln>
        </p:spPr>
      </p:pic>
    </p:spTree>
    <p:extLst>
      <p:ext uri="{BB962C8B-B14F-4D97-AF65-F5344CB8AC3E}">
        <p14:creationId xmlns:p14="http://schemas.microsoft.com/office/powerpoint/2010/main" val="235818824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CMWF_widescre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ECMWF_widescreen.potx</Template>
  <TotalTime>41376</TotalTime>
  <Words>979</Words>
  <Application>Microsoft Macintosh PowerPoint</Application>
  <PresentationFormat>Custom</PresentationFormat>
  <Paragraphs>139</Paragraphs>
  <Slides>18</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ECMWF_widescreen</vt:lpstr>
      <vt:lpstr>Microsoft Word Document</vt:lpstr>
      <vt:lpstr>PowerPoint Presentation</vt:lpstr>
      <vt:lpstr>PowerPoint Presentation</vt:lpstr>
      <vt:lpstr>PowerPoint Presentation</vt:lpstr>
      <vt:lpstr>PowerPoint Presentation</vt:lpstr>
      <vt:lpstr>Earth surface role in medium-range and S2S</vt:lpstr>
      <vt:lpstr>Earth surface role, observational evidence (snow)</vt:lpstr>
      <vt:lpstr>Climate improvements from land developments (soil, snow, vegetation)</vt:lpstr>
      <vt:lpstr>Earth surface modelling components @ECMWF</vt:lpstr>
      <vt:lpstr>Relative Soil &amp;Snow forecast impact</vt:lpstr>
      <vt:lpstr>ERA-Interim/Land and follow-on land reanalysis</vt:lpstr>
      <vt:lpstr>Based on ERA-Interim meteorological forcing and land surface modelling component</vt:lpstr>
      <vt:lpstr>ERA-Interim/Land: storages verification</vt:lpstr>
      <vt:lpstr>SNOW detection</vt:lpstr>
      <vt:lpstr>ERA-Interim/Land: fluxes verification  </vt:lpstr>
      <vt:lpstr>PowerPoint Presentation</vt:lpstr>
      <vt:lpstr>PowerPoint Presentation</vt:lpstr>
      <vt:lpstr>PowerPoint Presentation</vt:lpstr>
      <vt:lpstr>PowerPoint Presentation</vt:lpstr>
    </vt:vector>
  </TitlesOfParts>
  <Company>ECMWF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Hine</dc:creator>
  <cp:lastModifiedBy>Gianpaolo Balsamo</cp:lastModifiedBy>
  <cp:revision>205</cp:revision>
  <cp:lastPrinted>2016-03-18T07:56:20Z</cp:lastPrinted>
  <dcterms:created xsi:type="dcterms:W3CDTF">2015-03-12T16:04:32Z</dcterms:created>
  <dcterms:modified xsi:type="dcterms:W3CDTF">2017-02-27T07:58:56Z</dcterms:modified>
</cp:coreProperties>
</file>