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56" r:id="rId2"/>
    <p:sldId id="257" r:id="rId3"/>
    <p:sldId id="258" r:id="rId4"/>
    <p:sldId id="276" r:id="rId5"/>
    <p:sldId id="259" r:id="rId6"/>
    <p:sldId id="260" r:id="rId7"/>
    <p:sldId id="262" r:id="rId8"/>
    <p:sldId id="270" r:id="rId9"/>
    <p:sldId id="271" r:id="rId10"/>
    <p:sldId id="274" r:id="rId11"/>
    <p:sldId id="275" r:id="rId12"/>
    <p:sldId id="263" r:id="rId13"/>
    <p:sldId id="264" r:id="rId14"/>
    <p:sldId id="265" r:id="rId15"/>
    <p:sldId id="266" r:id="rId16"/>
    <p:sldId id="277" r:id="rId17"/>
    <p:sldId id="272" r:id="rId18"/>
    <p:sldId id="267" r:id="rId19"/>
    <p:sldId id="268" r:id="rId20"/>
    <p:sldId id="269" r:id="rId21"/>
    <p:sldId id="273" r:id="rId22"/>
  </p:sldIdLst>
  <p:sldSz cx="12188825" cy="6858000"/>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clrMru>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598" autoAdjust="0"/>
  </p:normalViewPr>
  <p:slideViewPr>
    <p:cSldViewPr snapToGrid="0" snapToObjects="1" showGuides="1">
      <p:cViewPr varScale="1">
        <p:scale>
          <a:sx n="96" d="100"/>
          <a:sy n="96" d="100"/>
        </p:scale>
        <p:origin x="86" y="168"/>
      </p:cViewPr>
      <p:guideLst>
        <p:guide orient="horz" pos="2160"/>
        <p:guide pos="3838"/>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a:defRPr sz="1200"/>
            </a:lvl1pPr>
          </a:lstStyle>
          <a:p>
            <a:fld id="{257351A7-8A0E-BC4A-B507-BC9FBEDEB94D}" type="datetime1">
              <a:rPr lang="en-US" smtClean="0"/>
              <a:pPr/>
              <a:t>2/22/2017</a:t>
            </a:fld>
            <a:endParaRPr lang="en-US"/>
          </a:p>
        </p:txBody>
      </p:sp>
      <p:sp>
        <p:nvSpPr>
          <p:cNvPr id="4" name="Footer Placeholder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3461219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3C0BA50B-6875-0F43-A70A-41BA2A188017}" type="datetime1">
              <a:rPr lang="en-US" smtClean="0"/>
              <a:pPr/>
              <a:t>2/22/2017</a:t>
            </a:fld>
            <a:endParaRPr lang="en-US"/>
          </a:p>
        </p:txBody>
      </p:sp>
      <p:sp>
        <p:nvSpPr>
          <p:cNvPr id="4" name="Slide Image Placeholder 3"/>
          <p:cNvSpPr>
            <a:spLocks noGrp="1" noRot="1" noChangeAspect="1"/>
          </p:cNvSpPr>
          <p:nvPr>
            <p:ph type="sldImg" idx="2"/>
          </p:nvPr>
        </p:nvSpPr>
        <p:spPr>
          <a:xfrm>
            <a:off x="88900" y="744538"/>
            <a:ext cx="6616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24829670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076534" y="5984875"/>
            <a:ext cx="1953066"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February 22, 2017</a:t>
            </a:fld>
            <a:endParaRPr kumimoji="0" lang="en-US" sz="900" b="0" i="0" u="none" strike="noStrike" kern="1200" cap="none" spc="0" normalizeH="0" baseline="0" noProof="0" dirty="0" smtClean="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000" y="1294198"/>
            <a:ext cx="786960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smtClean="0"/>
              <a:t>Title of Presentation</a:t>
            </a:r>
          </a:p>
        </p:txBody>
      </p:sp>
      <p:sp>
        <p:nvSpPr>
          <p:cNvPr id="14" name="Text Placeholder 12"/>
          <p:cNvSpPr>
            <a:spLocks noGrp="1"/>
          </p:cNvSpPr>
          <p:nvPr>
            <p:ph type="body" sz="quarter" idx="11" hasCustomPrompt="1"/>
          </p:nvPr>
        </p:nvSpPr>
        <p:spPr>
          <a:xfrm>
            <a:off x="2160000" y="1980000"/>
            <a:ext cx="786960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smtClean="0"/>
              <a:t>Subtitle of Presentation</a:t>
            </a:r>
          </a:p>
        </p:txBody>
      </p:sp>
      <p:sp>
        <p:nvSpPr>
          <p:cNvPr id="15" name="Text Placeholder 12"/>
          <p:cNvSpPr>
            <a:spLocks noGrp="1"/>
          </p:cNvSpPr>
          <p:nvPr>
            <p:ph type="body" sz="quarter" idx="12" hasCustomPrompt="1"/>
          </p:nvPr>
        </p:nvSpPr>
        <p:spPr>
          <a:xfrm>
            <a:off x="2160000" y="2700001"/>
            <a:ext cx="786960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smtClean="0"/>
              <a:t>Author’s Name</a:t>
            </a:r>
          </a:p>
        </p:txBody>
      </p:sp>
      <p:sp>
        <p:nvSpPr>
          <p:cNvPr id="16" name="Text Placeholder 12"/>
          <p:cNvSpPr>
            <a:spLocks noGrp="1"/>
          </p:cNvSpPr>
          <p:nvPr>
            <p:ph type="body" sz="quarter" idx="13" hasCustomPrompt="1"/>
          </p:nvPr>
        </p:nvSpPr>
        <p:spPr>
          <a:xfrm>
            <a:off x="2160000" y="3121224"/>
            <a:ext cx="786960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smtClean="0"/>
              <a:t>Author’s Address</a:t>
            </a:r>
          </a:p>
        </p:txBody>
      </p:sp>
      <p:sp>
        <p:nvSpPr>
          <p:cNvPr id="17" name="Text Placeholder 12"/>
          <p:cNvSpPr>
            <a:spLocks noGrp="1"/>
          </p:cNvSpPr>
          <p:nvPr>
            <p:ph type="body" sz="quarter" idx="14" hasCustomPrompt="1"/>
          </p:nvPr>
        </p:nvSpPr>
        <p:spPr>
          <a:xfrm>
            <a:off x="2160000" y="3429000"/>
            <a:ext cx="7869600"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smtClean="0"/>
              <a:t>email@ddress</a:t>
            </a:r>
            <a:endParaRPr lang="en-GB" dirty="0" smtClean="0"/>
          </a:p>
        </p:txBody>
      </p:sp>
      <p:pic>
        <p:nvPicPr>
          <p:cNvPr id="10" name="Picture 9" descr="ECMWF_Master_Logo_RGB_nostrap.png"/>
          <p:cNvPicPr>
            <a:picLocks noChangeAspect="1"/>
          </p:cNvPicPr>
          <p:nvPr userDrawn="1"/>
        </p:nvPicPr>
        <p:blipFill>
          <a:blip r:embed="rId2"/>
          <a:stretch>
            <a:fillRect/>
          </a:stretch>
        </p:blipFill>
        <p:spPr>
          <a:xfrm>
            <a:off x="2160000" y="5984875"/>
            <a:ext cx="2135591" cy="36695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000" y="360000"/>
            <a:ext cx="7869600"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2159999" y="936000"/>
            <a:ext cx="786960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
        <p:nvSpPr>
          <p:cNvPr id="16" name="Footer Placeholder 11"/>
          <p:cNvSpPr>
            <a:spLocks noGrp="1"/>
          </p:cNvSpPr>
          <p:nvPr>
            <p:ph type="ftr" sz="quarter" idx="3"/>
          </p:nvPr>
        </p:nvSpPr>
        <p:spPr>
          <a:xfrm>
            <a:off x="350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2160001" y="6293597"/>
            <a:ext cx="1342372" cy="23065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000" y="360000"/>
            <a:ext cx="5709600"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3240000" y="936000"/>
            <a:ext cx="570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05F19C50-BC3B-5841-9AFF-3A0443B66067}"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4582373"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3240001" y="6293597"/>
            <a:ext cx="1342372" cy="23065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000" y="360000"/>
            <a:ext cx="10029600"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1080000" y="936000"/>
            <a:ext cx="1002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242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1080000" y="6308254"/>
            <a:ext cx="1342372" cy="230658"/>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6"/>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software.ecmwf.int/wiki/display/ODBAPI/"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software.ecmwf.int/wiki/display/ODBAPI/Reporting+an+issue" TargetMode="External"/><Relationship Id="rId2" Type="http://schemas.openxmlformats.org/officeDocument/2006/relationships/hyperlink" Target="https://software.ecmwf.int/wiki/display/ODBAPI"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software.ecmwf.int/wiki/display/ODBAPI/Aggregate+functions" TargetMode="External"/><Relationship Id="rId2" Type="http://schemas.openxmlformats.org/officeDocument/2006/relationships/hyperlink" Target="https://software.ecmwf.int/wiki/display/ODBAPI/Scalar+function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software.ecmwf.int/wiki/display/ODBAPI/Bitfield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apps.ecmwf.int/odbgov/reporttype/" TargetMode="External"/><Relationship Id="rId2" Type="http://schemas.openxmlformats.org/officeDocument/2006/relationships/hyperlink" Target="http://apps.ecmwf.int/mars-catalogue/"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apps.ecmwf.int/odbgov/reporttype/" TargetMode="External"/><Relationship Id="rId2" Type="http://schemas.openxmlformats.org/officeDocument/2006/relationships/hyperlink" Target="https://software.ecmwf.int/wiki/display/UDOC/MARS+user+documentation" TargetMode="External"/><Relationship Id="rId1" Type="http://schemas.openxmlformats.org/officeDocument/2006/relationships/slideLayout" Target="../slideLayouts/slideLayout2.xml"/><Relationship Id="rId5" Type="http://schemas.openxmlformats.org/officeDocument/2006/relationships/hyperlink" Target="http://apps.ecmwf.int/odbgov/group/" TargetMode="External"/><Relationship Id="rId4" Type="http://schemas.openxmlformats.org/officeDocument/2006/relationships/hyperlink" Target="http://apps.ecmwf.int/odbgov/unionall/"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apps-dev.ecmwf.int/odbgov/varno/"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software.ecmwf.int/wiki/display/ODBAPI/ODB+API+Hom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oftware.ecmwf.int/wiki/display/ODBAPI/Fortran+examples" TargetMode="External"/><Relationship Id="rId2" Type="http://schemas.openxmlformats.org/officeDocument/2006/relationships/hyperlink" Target="https://software.ecmwf.int/wiki/pages/viewpage.action?pageId=61117603"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p:txBody>
          <a:bodyPr/>
          <a:lstStyle/>
          <a:p>
            <a:r>
              <a:rPr lang="en-US" dirty="0" smtClean="0"/>
              <a:t>Introduction to ODB API</a:t>
            </a:r>
            <a:endParaRPr lang="en-US" dirty="0"/>
          </a:p>
        </p:txBody>
      </p:sp>
      <p:sp>
        <p:nvSpPr>
          <p:cNvPr id="11" name="Text Placeholder 10"/>
          <p:cNvSpPr>
            <a:spLocks noGrp="1"/>
          </p:cNvSpPr>
          <p:nvPr>
            <p:ph type="body" sz="quarter" idx="11"/>
          </p:nvPr>
        </p:nvSpPr>
        <p:spPr>
          <a:xfrm>
            <a:off x="2160000" y="1980000"/>
            <a:ext cx="7869600" cy="384721"/>
          </a:xfrm>
        </p:spPr>
        <p:txBody>
          <a:bodyPr/>
          <a:lstStyle/>
          <a:p>
            <a:r>
              <a:rPr lang="en-US" dirty="0">
                <a:hlinkClick r:id="rId2"/>
              </a:rPr>
              <a:t>https://</a:t>
            </a:r>
            <a:r>
              <a:rPr lang="en-US" dirty="0" smtClean="0">
                <a:hlinkClick r:id="rId2"/>
              </a:rPr>
              <a:t>software.ecmwf.int/wiki/display/ODBAPI/</a:t>
            </a:r>
            <a:r>
              <a:rPr lang="en-US" dirty="0" smtClean="0"/>
              <a:t> </a:t>
            </a:r>
            <a:endParaRPr lang="en-US" dirty="0"/>
          </a:p>
        </p:txBody>
      </p:sp>
      <p:sp>
        <p:nvSpPr>
          <p:cNvPr id="12" name="Text Placeholder 11"/>
          <p:cNvSpPr>
            <a:spLocks noGrp="1"/>
          </p:cNvSpPr>
          <p:nvPr>
            <p:ph type="body" sz="quarter" idx="12"/>
          </p:nvPr>
        </p:nvSpPr>
        <p:spPr/>
        <p:txBody>
          <a:bodyPr/>
          <a:lstStyle/>
          <a:p>
            <a:r>
              <a:rPr lang="en-US" dirty="0" smtClean="0"/>
              <a:t>Piotr Kuchta</a:t>
            </a:r>
            <a:endParaRPr lang="en-US" dirty="0"/>
          </a:p>
        </p:txBody>
      </p:sp>
      <p:sp>
        <p:nvSpPr>
          <p:cNvPr id="13" name="Text Placeholder 12"/>
          <p:cNvSpPr>
            <a:spLocks noGrp="1"/>
          </p:cNvSpPr>
          <p:nvPr>
            <p:ph type="body" sz="quarter" idx="13"/>
          </p:nvPr>
        </p:nvSpPr>
        <p:spPr/>
        <p:txBody>
          <a:bodyPr/>
          <a:lstStyle/>
          <a:p>
            <a:endParaRPr lang="en-US"/>
          </a:p>
        </p:txBody>
      </p:sp>
      <p:sp>
        <p:nvSpPr>
          <p:cNvPr id="14" name="Text Placeholder 13"/>
          <p:cNvSpPr>
            <a:spLocks noGrp="1"/>
          </p:cNvSpPr>
          <p:nvPr>
            <p:ph type="body" sz="quarter" idx="14"/>
          </p:nvPr>
        </p:nvSpPr>
        <p:spPr>
          <a:xfrm>
            <a:off x="2160000" y="3429000"/>
            <a:ext cx="7869600" cy="213969"/>
          </a:xfrm>
        </p:spPr>
        <p:txBody>
          <a:bodyPr/>
          <a:lstStyle/>
          <a:p>
            <a:r>
              <a:rPr lang="en-US" dirty="0" smtClean="0"/>
              <a:t>Peter.Kuchta@ecmwf.int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ODB API Command line tools</a:t>
            </a:r>
            <a:endParaRPr lang="en-GB" dirty="0"/>
          </a:p>
        </p:txBody>
      </p:sp>
      <p:sp>
        <p:nvSpPr>
          <p:cNvPr id="3" name="Content Placeholder 2"/>
          <p:cNvSpPr>
            <a:spLocks noGrp="1"/>
          </p:cNvSpPr>
          <p:nvPr>
            <p:ph sz="quarter" idx="14"/>
          </p:nvPr>
        </p:nvSpPr>
        <p:spPr/>
        <p:txBody>
          <a:bodyPr/>
          <a:lstStyle/>
          <a:p>
            <a:r>
              <a:rPr lang="en-GB" dirty="0"/>
              <a:t>At ECMWF:</a:t>
            </a:r>
          </a:p>
          <a:p>
            <a:pPr lvl="1"/>
            <a:r>
              <a:rPr lang="en-GB" dirty="0"/>
              <a:t>$ module load </a:t>
            </a:r>
            <a:r>
              <a:rPr lang="en-GB" dirty="0" err="1"/>
              <a:t>odb_api</a:t>
            </a:r>
            <a:r>
              <a:rPr lang="en-GB" dirty="0"/>
              <a:t>/new</a:t>
            </a:r>
          </a:p>
          <a:p>
            <a:r>
              <a:rPr lang="en-GB" dirty="0"/>
              <a:t>Most tools available via single binary </a:t>
            </a:r>
            <a:r>
              <a:rPr lang="en-GB" dirty="0" err="1"/>
              <a:t>odb</a:t>
            </a:r>
            <a:endParaRPr lang="en-GB" dirty="0"/>
          </a:p>
          <a:p>
            <a:pPr lvl="1"/>
            <a:r>
              <a:rPr lang="en-GB" dirty="0"/>
              <a:t>$ </a:t>
            </a:r>
            <a:r>
              <a:rPr lang="en-GB" dirty="0" err="1"/>
              <a:t>odb</a:t>
            </a:r>
            <a:r>
              <a:rPr lang="en-GB" dirty="0"/>
              <a:t> </a:t>
            </a:r>
            <a:r>
              <a:rPr lang="en-GB" i="1" dirty="0"/>
              <a:t>command</a:t>
            </a:r>
            <a:r>
              <a:rPr lang="en-GB" dirty="0"/>
              <a:t> </a:t>
            </a:r>
            <a:r>
              <a:rPr lang="en-GB" i="1" dirty="0"/>
              <a:t>options</a:t>
            </a:r>
            <a:r>
              <a:rPr lang="en-GB" dirty="0"/>
              <a:t> </a:t>
            </a:r>
            <a:r>
              <a:rPr lang="en-GB" i="1" dirty="0"/>
              <a:t>parameters</a:t>
            </a:r>
          </a:p>
          <a:p>
            <a:r>
              <a:rPr lang="en-GB" dirty="0"/>
              <a:t>Running </a:t>
            </a:r>
            <a:r>
              <a:rPr lang="en-GB" dirty="0" err="1"/>
              <a:t>odb</a:t>
            </a:r>
            <a:r>
              <a:rPr lang="en-GB" dirty="0"/>
              <a:t> without any arguments prints out list of commands</a:t>
            </a:r>
          </a:p>
          <a:p>
            <a:r>
              <a:rPr lang="en-GB" dirty="0"/>
              <a:t>Command help prints detailed help for a given command:</a:t>
            </a:r>
          </a:p>
          <a:p>
            <a:pPr lvl="1"/>
            <a:r>
              <a:rPr lang="en-GB" dirty="0"/>
              <a:t>$ </a:t>
            </a:r>
            <a:r>
              <a:rPr lang="en-GB" dirty="0" err="1"/>
              <a:t>odb</a:t>
            </a:r>
            <a:r>
              <a:rPr lang="en-GB" dirty="0"/>
              <a:t> help </a:t>
            </a:r>
            <a:r>
              <a:rPr lang="en-GB" dirty="0" err="1"/>
              <a:t>sql</a:t>
            </a:r>
            <a:r>
              <a:rPr lang="en-GB" dirty="0"/>
              <a:t>     # print detailed information on </a:t>
            </a:r>
            <a:r>
              <a:rPr lang="en-GB" dirty="0" err="1"/>
              <a:t>sql</a:t>
            </a:r>
            <a:r>
              <a:rPr lang="en-GB" dirty="0"/>
              <a:t> command’s options</a:t>
            </a:r>
          </a:p>
          <a:p>
            <a:r>
              <a:rPr lang="en-GB" dirty="0"/>
              <a:t>Online documentation: </a:t>
            </a:r>
            <a:r>
              <a:rPr lang="en-GB" dirty="0">
                <a:hlinkClick r:id="rId2"/>
              </a:rPr>
              <a:t>https://software.ecmwf.int/wiki/display/ODBAPI</a:t>
            </a:r>
            <a:r>
              <a:rPr lang="en-GB" dirty="0"/>
              <a:t> </a:t>
            </a:r>
          </a:p>
          <a:p>
            <a:r>
              <a:rPr lang="en-GB" dirty="0"/>
              <a:t>Reporting issues: </a:t>
            </a:r>
            <a:r>
              <a:rPr lang="en-GB" dirty="0">
                <a:hlinkClick r:id="rId3"/>
              </a:rPr>
              <a:t>https://software.ecmwf.int/wiki/display/ODBAPI/Reporting+an+issue</a:t>
            </a:r>
            <a:r>
              <a:rPr lang="en-GB" dirty="0"/>
              <a:t> </a:t>
            </a:r>
          </a:p>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10</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32840518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Execute SQL on command line</a:t>
            </a:r>
          </a:p>
        </p:txBody>
      </p:sp>
      <p:sp>
        <p:nvSpPr>
          <p:cNvPr id="3" name="Content Placeholder 2"/>
          <p:cNvSpPr>
            <a:spLocks noGrp="1"/>
          </p:cNvSpPr>
          <p:nvPr>
            <p:ph sz="quarter" idx="14"/>
          </p:nvPr>
        </p:nvSpPr>
        <p:spPr/>
        <p:txBody>
          <a:bodyPr/>
          <a:lstStyle/>
          <a:p>
            <a:r>
              <a:rPr lang="en-GB" dirty="0"/>
              <a:t>SQL can be passed to the tool in a file or directly on command line:</a:t>
            </a:r>
          </a:p>
          <a:p>
            <a:pPr lvl="1"/>
            <a:r>
              <a:rPr lang="en-GB" dirty="0"/>
              <a:t>$ </a:t>
            </a:r>
            <a:r>
              <a:rPr lang="en-GB" dirty="0" err="1"/>
              <a:t>odb</a:t>
            </a:r>
            <a:r>
              <a:rPr lang="en-GB" dirty="0"/>
              <a:t> </a:t>
            </a:r>
            <a:r>
              <a:rPr lang="en-GB" dirty="0" err="1"/>
              <a:t>sql</a:t>
            </a:r>
            <a:r>
              <a:rPr lang="en-GB" dirty="0"/>
              <a:t> </a:t>
            </a:r>
            <a:r>
              <a:rPr lang="en-GB" dirty="0" err="1"/>
              <a:t>query.sql</a:t>
            </a:r>
            <a:r>
              <a:rPr lang="en-GB" dirty="0"/>
              <a:t>                      # </a:t>
            </a:r>
            <a:r>
              <a:rPr lang="en-GB" dirty="0" err="1"/>
              <a:t>query.sql</a:t>
            </a:r>
            <a:r>
              <a:rPr lang="en-GB" dirty="0"/>
              <a:t> is a text file with a SELECT</a:t>
            </a:r>
          </a:p>
          <a:p>
            <a:pPr lvl="1"/>
            <a:r>
              <a:rPr lang="en-GB" dirty="0"/>
              <a:t>$ </a:t>
            </a:r>
            <a:r>
              <a:rPr lang="en-GB" dirty="0" err="1"/>
              <a:t>odb</a:t>
            </a:r>
            <a:r>
              <a:rPr lang="en-GB" dirty="0"/>
              <a:t> </a:t>
            </a:r>
            <a:r>
              <a:rPr lang="en-GB" dirty="0" err="1"/>
              <a:t>sql</a:t>
            </a:r>
            <a:r>
              <a:rPr lang="en-GB" dirty="0"/>
              <a:t> select \* -</a:t>
            </a:r>
            <a:r>
              <a:rPr lang="en-GB" dirty="0" err="1"/>
              <a:t>i</a:t>
            </a:r>
            <a:r>
              <a:rPr lang="en-GB" dirty="0"/>
              <a:t> </a:t>
            </a:r>
            <a:r>
              <a:rPr lang="en-GB" dirty="0" err="1"/>
              <a:t>conv.odb</a:t>
            </a:r>
            <a:r>
              <a:rPr lang="en-GB" dirty="0"/>
              <a:t>  # no FROM clause, input provided with -</a:t>
            </a:r>
            <a:r>
              <a:rPr lang="en-GB" dirty="0" err="1"/>
              <a:t>i</a:t>
            </a:r>
            <a:endParaRPr lang="en-GB" dirty="0"/>
          </a:p>
          <a:p>
            <a:pPr lvl="1"/>
            <a:r>
              <a:rPr lang="en-GB" dirty="0"/>
              <a:t>$ </a:t>
            </a:r>
            <a:r>
              <a:rPr lang="en-GB" dirty="0" err="1"/>
              <a:t>odb</a:t>
            </a:r>
            <a:r>
              <a:rPr lang="en-GB" dirty="0"/>
              <a:t> </a:t>
            </a:r>
            <a:r>
              <a:rPr lang="en-GB" dirty="0" err="1"/>
              <a:t>sql</a:t>
            </a:r>
            <a:r>
              <a:rPr lang="en-GB" dirty="0"/>
              <a:t> ‘select *’ -</a:t>
            </a:r>
            <a:r>
              <a:rPr lang="en-GB" dirty="0" err="1"/>
              <a:t>i</a:t>
            </a:r>
            <a:r>
              <a:rPr lang="en-GB" dirty="0"/>
              <a:t> </a:t>
            </a:r>
            <a:r>
              <a:rPr lang="en-GB" dirty="0" err="1"/>
              <a:t>conv.odb</a:t>
            </a:r>
            <a:r>
              <a:rPr lang="en-GB" dirty="0"/>
              <a:t>  # as above, but SELECT statement quoted</a:t>
            </a:r>
          </a:p>
          <a:p>
            <a:r>
              <a:rPr lang="en-GB" dirty="0"/>
              <a:t>By default result set is printed in a text format to </a:t>
            </a:r>
            <a:r>
              <a:rPr lang="en-GB" dirty="0" err="1"/>
              <a:t>stdout</a:t>
            </a:r>
            <a:endParaRPr lang="en-GB" dirty="0"/>
          </a:p>
          <a:p>
            <a:pPr lvl="1"/>
            <a:r>
              <a:rPr lang="en-GB" dirty="0"/>
              <a:t>-o </a:t>
            </a:r>
            <a:r>
              <a:rPr lang="en-GB" i="1" dirty="0"/>
              <a:t>file</a:t>
            </a:r>
            <a:r>
              <a:rPr lang="en-GB" dirty="0"/>
              <a:t>   sends output to </a:t>
            </a:r>
            <a:r>
              <a:rPr lang="en-GB" i="1" dirty="0"/>
              <a:t>file</a:t>
            </a:r>
          </a:p>
          <a:p>
            <a:pPr lvl="1"/>
            <a:r>
              <a:rPr lang="en-GB" dirty="0"/>
              <a:t>-f </a:t>
            </a:r>
            <a:r>
              <a:rPr lang="en-GB" dirty="0" err="1"/>
              <a:t>odb</a:t>
            </a:r>
            <a:r>
              <a:rPr lang="en-GB" dirty="0"/>
              <a:t>   will produce output in ODB API format</a:t>
            </a:r>
          </a:p>
          <a:p>
            <a:r>
              <a:rPr lang="en-GB" dirty="0"/>
              <a:t>Few more options available, see</a:t>
            </a:r>
          </a:p>
          <a:p>
            <a:pPr lvl="1"/>
            <a:r>
              <a:rPr lang="en-GB" dirty="0"/>
              <a:t>$ </a:t>
            </a:r>
            <a:r>
              <a:rPr lang="en-GB" dirty="0" err="1"/>
              <a:t>odb</a:t>
            </a:r>
            <a:r>
              <a:rPr lang="en-GB" dirty="0"/>
              <a:t> help </a:t>
            </a:r>
            <a:r>
              <a:rPr lang="en-GB" dirty="0" err="1"/>
              <a:t>sql</a:t>
            </a:r>
            <a:endParaRPr lang="en-GB" dirty="0"/>
          </a:p>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11</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29651995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ODB API SQL </a:t>
            </a:r>
            <a:r>
              <a:rPr lang="en-GB" dirty="0" smtClean="0"/>
              <a:t>specifics</a:t>
            </a:r>
            <a:endParaRPr lang="en-GB" dirty="0"/>
          </a:p>
        </p:txBody>
      </p:sp>
      <p:sp>
        <p:nvSpPr>
          <p:cNvPr id="3" name="Content Placeholder 2"/>
          <p:cNvSpPr>
            <a:spLocks noGrp="1"/>
          </p:cNvSpPr>
          <p:nvPr>
            <p:ph sz="quarter" idx="14"/>
          </p:nvPr>
        </p:nvSpPr>
        <p:spPr/>
        <p:txBody>
          <a:bodyPr/>
          <a:lstStyle/>
          <a:p>
            <a:r>
              <a:rPr lang="en-GB" dirty="0"/>
              <a:t>Types</a:t>
            </a:r>
          </a:p>
          <a:p>
            <a:pPr lvl="1"/>
            <a:r>
              <a:rPr lang="en-GB" dirty="0"/>
              <a:t>REAL, single precision (32bits) floating point number,</a:t>
            </a:r>
          </a:p>
          <a:p>
            <a:pPr lvl="1"/>
            <a:r>
              <a:rPr lang="en-GB" dirty="0"/>
              <a:t>STRING, for text columns. Currently limited to 8 characters.</a:t>
            </a:r>
          </a:p>
          <a:p>
            <a:pPr lvl="1"/>
            <a:r>
              <a:rPr lang="en-GB" dirty="0"/>
              <a:t>INTEGER, 32 bits signed integer.</a:t>
            </a:r>
          </a:p>
          <a:p>
            <a:pPr lvl="1"/>
            <a:r>
              <a:rPr lang="en-GB" dirty="0"/>
              <a:t>BITFIELD, for efficient encoding of flags.</a:t>
            </a:r>
          </a:p>
          <a:p>
            <a:pPr lvl="1"/>
            <a:r>
              <a:rPr lang="en-GB" dirty="0"/>
              <a:t>DOUBLE, double precision (64 bits) floating point numbers</a:t>
            </a:r>
            <a:r>
              <a:rPr lang="en-GB" dirty="0" smtClean="0"/>
              <a:t>.</a:t>
            </a:r>
          </a:p>
          <a:p>
            <a:r>
              <a:rPr lang="en-GB" dirty="0" smtClean="0"/>
              <a:t>Scalar functions: </a:t>
            </a:r>
            <a:r>
              <a:rPr lang="en-GB" dirty="0" smtClean="0">
                <a:hlinkClick r:id="rId2"/>
              </a:rPr>
              <a:t>https</a:t>
            </a:r>
            <a:r>
              <a:rPr lang="en-GB" dirty="0">
                <a:hlinkClick r:id="rId2"/>
              </a:rPr>
              <a:t>://</a:t>
            </a:r>
            <a:r>
              <a:rPr lang="en-GB" dirty="0" smtClean="0">
                <a:hlinkClick r:id="rId2"/>
              </a:rPr>
              <a:t>software.ecmwf.int/wiki/display/ODBAPI/Scalar+functions</a:t>
            </a:r>
            <a:endParaRPr lang="en-GB" dirty="0" smtClean="0"/>
          </a:p>
          <a:p>
            <a:r>
              <a:rPr lang="en-GB" dirty="0" smtClean="0"/>
              <a:t>Aggregate functions</a:t>
            </a:r>
            <a:r>
              <a:rPr lang="en-GB" dirty="0"/>
              <a:t>: </a:t>
            </a:r>
            <a:r>
              <a:rPr lang="en-GB" dirty="0">
                <a:hlinkClick r:id="rId3"/>
              </a:rPr>
              <a:t>https://</a:t>
            </a:r>
            <a:r>
              <a:rPr lang="en-GB" dirty="0" smtClean="0">
                <a:hlinkClick r:id="rId3"/>
              </a:rPr>
              <a:t>software.ecmwf.int/wiki/display/ODBAPI/Aggregate+functions</a:t>
            </a:r>
            <a:endParaRPr lang="en-GB" dirty="0" smtClean="0"/>
          </a:p>
          <a:p>
            <a:endParaRPr lang="en-GB" dirty="0"/>
          </a:p>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12</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39998956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ODB API SQL specifics: </a:t>
            </a:r>
            <a:r>
              <a:rPr lang="en-GB" dirty="0" err="1"/>
              <a:t>bitfields</a:t>
            </a:r>
            <a:endParaRPr lang="en-GB" dirty="0"/>
          </a:p>
        </p:txBody>
      </p:sp>
      <p:sp>
        <p:nvSpPr>
          <p:cNvPr id="3" name="Content Placeholder 2"/>
          <p:cNvSpPr>
            <a:spLocks noGrp="1"/>
          </p:cNvSpPr>
          <p:nvPr>
            <p:ph sz="quarter" idx="14"/>
          </p:nvPr>
        </p:nvSpPr>
        <p:spPr/>
        <p:txBody>
          <a:bodyPr/>
          <a:lstStyle/>
          <a:p>
            <a:r>
              <a:rPr lang="en-GB" dirty="0"/>
              <a:t>Output of ‘</a:t>
            </a:r>
            <a:r>
              <a:rPr lang="en-GB" dirty="0" err="1"/>
              <a:t>odb</a:t>
            </a:r>
            <a:r>
              <a:rPr lang="en-GB" dirty="0"/>
              <a:t> header’ contains definitions of </a:t>
            </a:r>
            <a:r>
              <a:rPr lang="en-GB" dirty="0" err="1"/>
              <a:t>bitfields</a:t>
            </a:r>
            <a:r>
              <a:rPr lang="en-GB" dirty="0"/>
              <a:t>:</a:t>
            </a:r>
          </a:p>
          <a:p>
            <a:endParaRPr lang="en-GB" dirty="0" smtClean="0"/>
          </a:p>
          <a:p>
            <a:endParaRPr lang="en-GB" dirty="0"/>
          </a:p>
          <a:p>
            <a:endParaRPr lang="en-GB" dirty="0" smtClean="0"/>
          </a:p>
          <a:p>
            <a:r>
              <a:rPr lang="en-GB" dirty="0"/>
              <a:t>Particular fields of a </a:t>
            </a:r>
            <a:r>
              <a:rPr lang="en-GB" dirty="0" err="1"/>
              <a:t>bitfield</a:t>
            </a:r>
            <a:r>
              <a:rPr lang="en-GB" dirty="0"/>
              <a:t> can be accessed with dot (‘.’)</a:t>
            </a:r>
          </a:p>
          <a:p>
            <a:pPr lvl="1"/>
            <a:r>
              <a:rPr lang="en-GB" dirty="0"/>
              <a:t>select * from “</a:t>
            </a:r>
            <a:r>
              <a:rPr lang="en-GB" dirty="0" err="1"/>
              <a:t>conv.odb</a:t>
            </a:r>
            <a:r>
              <a:rPr lang="en-GB" dirty="0"/>
              <a:t>” where </a:t>
            </a:r>
            <a:r>
              <a:rPr lang="en-GB" dirty="0" err="1"/>
              <a:t>report_status.active</a:t>
            </a:r>
            <a:r>
              <a:rPr lang="en-GB" dirty="0"/>
              <a:t> = 1</a:t>
            </a:r>
          </a:p>
          <a:p>
            <a:pPr lvl="1"/>
            <a:r>
              <a:rPr lang="en-GB" dirty="0"/>
              <a:t>select report_status.* from “</a:t>
            </a:r>
            <a:r>
              <a:rPr lang="en-GB" dirty="0" err="1"/>
              <a:t>conv.odb</a:t>
            </a:r>
            <a:r>
              <a:rPr lang="en-GB" dirty="0"/>
              <a:t>”   # star expands to a list of all </a:t>
            </a:r>
            <a:r>
              <a:rPr lang="en-GB" dirty="0" smtClean="0"/>
              <a:t>fields</a:t>
            </a:r>
          </a:p>
          <a:p>
            <a:r>
              <a:rPr lang="en-GB" dirty="0" smtClean="0"/>
              <a:t>Defining </a:t>
            </a:r>
            <a:r>
              <a:rPr lang="en-GB" dirty="0"/>
              <a:t>tables with </a:t>
            </a:r>
            <a:r>
              <a:rPr lang="en-GB" dirty="0" err="1"/>
              <a:t>bitfields</a:t>
            </a:r>
            <a:r>
              <a:rPr lang="en-GB" dirty="0"/>
              <a:t>:</a:t>
            </a:r>
          </a:p>
          <a:p>
            <a:pPr indent="0">
              <a:buNone/>
            </a:pPr>
            <a:endParaRPr lang="en-GB" dirty="0" smtClean="0"/>
          </a:p>
          <a:p>
            <a:endParaRPr lang="en-GB" dirty="0"/>
          </a:p>
          <a:p>
            <a:r>
              <a:rPr lang="en-GB" dirty="0" smtClean="0">
                <a:hlinkClick r:id="rId2"/>
              </a:rPr>
              <a:t>https</a:t>
            </a:r>
            <a:r>
              <a:rPr lang="en-GB" dirty="0">
                <a:hlinkClick r:id="rId2"/>
              </a:rPr>
              <a:t>://software.ecmwf.int/wiki/display/ODBAPI/Bitfields</a:t>
            </a:r>
            <a:r>
              <a:rPr lang="en-GB" dirty="0"/>
              <a:t> </a:t>
            </a:r>
          </a:p>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13</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
        <p:nvSpPr>
          <p:cNvPr id="6" name="TextBox 5"/>
          <p:cNvSpPr txBox="1"/>
          <p:nvPr/>
        </p:nvSpPr>
        <p:spPr>
          <a:xfrm>
            <a:off x="2160000" y="1367394"/>
            <a:ext cx="41539577" cy="92333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none" rtlCol="0">
            <a:spAutoFit/>
          </a:bodyPr>
          <a:lstStyle/>
          <a:p>
            <a:r>
              <a:rPr lang="en-GB" dirty="0"/>
              <a:t>20. name: </a:t>
            </a:r>
            <a:r>
              <a:rPr lang="en-GB" dirty="0" err="1"/>
              <a:t>report_status@hdr</a:t>
            </a:r>
            <a:r>
              <a:rPr lang="en-GB" dirty="0"/>
              <a:t>, type: BITFIELD [active:1;passive:1;rejected:1;blacklisted:1;use_emiskf_only:1] , codec: constant, value=1.000000</a:t>
            </a:r>
          </a:p>
          <a:p>
            <a:r>
              <a:rPr lang="en-GB" dirty="0"/>
              <a:t>21. name: report_event1@hdr, type: BITFIELD [no_data:1;all_rejected:1;bad_practice:1;rdb_rejected:1;redundant:1;stalt_missing:1;qc_failed:1;overcast_ir:1;thinned:1;latlon_corrected:1;stalt_corrected:1] , codec: constant, value=0.000000</a:t>
            </a:r>
          </a:p>
          <a:p>
            <a:r>
              <a:rPr lang="en-GB" dirty="0"/>
              <a:t>22. name: </a:t>
            </a:r>
            <a:r>
              <a:rPr lang="en-GB" dirty="0" err="1"/>
              <a:t>report_rdbflag@hdr</a:t>
            </a:r>
            <a:r>
              <a:rPr lang="en-GB" dirty="0"/>
              <a:t>, type: BITFIELD [lat_humon:1;lat_qcsub:1;lat_override:1;lat_flag:2;lat_hqc_flag:1;lon_humon:1;lon_qcsub:1;lon_override:1;lon_flag:2;lon_hqc_flag:1;date_humon:1;date_qcsub:1;date_override:1;date_flag:2;date_hqc_flag:1;time_humon:1;time_qcsub:1;time_override:1;time_flag:2;time_hqc_flag:1;stalt_humon:1;stalt_qcsub:1;stalt_override:1;stalt_flag:2;stalt_hqc_flag:1] , codec: constant, value=0.000000</a:t>
            </a:r>
          </a:p>
        </p:txBody>
      </p:sp>
      <p:sp>
        <p:nvSpPr>
          <p:cNvPr id="7" name="TextBox 6"/>
          <p:cNvSpPr txBox="1"/>
          <p:nvPr/>
        </p:nvSpPr>
        <p:spPr>
          <a:xfrm>
            <a:off x="2159998" y="4201060"/>
            <a:ext cx="8033572" cy="64633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GB" dirty="0" smtClean="0"/>
              <a:t>CREATE </a:t>
            </a:r>
            <a:r>
              <a:rPr lang="en-GB" dirty="0"/>
              <a:t>TYPE </a:t>
            </a:r>
            <a:r>
              <a:rPr lang="en-GB" dirty="0" err="1" smtClean="0"/>
              <a:t>my_bitfield_type</a:t>
            </a:r>
            <a:r>
              <a:rPr lang="en-GB" dirty="0" smtClean="0"/>
              <a:t> </a:t>
            </a:r>
            <a:r>
              <a:rPr lang="en-GB" dirty="0"/>
              <a:t>AS </a:t>
            </a:r>
            <a:r>
              <a:rPr lang="en-GB" dirty="0" smtClean="0"/>
              <a:t>(active </a:t>
            </a:r>
            <a:r>
              <a:rPr lang="en-GB" dirty="0"/>
              <a:t>bit1, </a:t>
            </a:r>
            <a:r>
              <a:rPr lang="en-GB" dirty="0" smtClean="0"/>
              <a:t>passive bit2, );</a:t>
            </a:r>
            <a:endParaRPr lang="en-GB" dirty="0"/>
          </a:p>
          <a:p>
            <a:r>
              <a:rPr lang="en-GB" dirty="0" smtClean="0"/>
              <a:t>CREATE </a:t>
            </a:r>
            <a:r>
              <a:rPr lang="en-GB" dirty="0"/>
              <a:t>TABLE foo AS </a:t>
            </a:r>
            <a:r>
              <a:rPr lang="en-GB" dirty="0" smtClean="0"/>
              <a:t>(x INTEGER,</a:t>
            </a:r>
            <a:r>
              <a:rPr lang="en-GB" dirty="0"/>
              <a:t> </a:t>
            </a:r>
            <a:r>
              <a:rPr lang="en-GB" dirty="0" smtClean="0"/>
              <a:t>status </a:t>
            </a:r>
            <a:r>
              <a:rPr lang="en-GB" dirty="0" err="1" smtClean="0"/>
              <a:t>my_bitfield_type</a:t>
            </a:r>
            <a:r>
              <a:rPr lang="en-GB" dirty="0" smtClean="0"/>
              <a:t>) </a:t>
            </a:r>
            <a:r>
              <a:rPr lang="en-GB" dirty="0"/>
              <a:t>ON </a:t>
            </a:r>
            <a:r>
              <a:rPr lang="en-GB" dirty="0" smtClean="0"/>
              <a:t>‘</a:t>
            </a:r>
            <a:r>
              <a:rPr lang="en-GB" dirty="0" err="1" smtClean="0"/>
              <a:t>file.odb</a:t>
            </a:r>
            <a:r>
              <a:rPr lang="en-GB" dirty="0"/>
              <a:t>';</a:t>
            </a:r>
          </a:p>
        </p:txBody>
      </p:sp>
    </p:spTree>
    <p:extLst>
      <p:ext uri="{BB962C8B-B14F-4D97-AF65-F5344CB8AC3E}">
        <p14:creationId xmlns:p14="http://schemas.microsoft.com/office/powerpoint/2010/main" val="5617288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ODB MARS Archive and ODB Governance</a:t>
            </a:r>
          </a:p>
        </p:txBody>
      </p:sp>
      <p:sp>
        <p:nvSpPr>
          <p:cNvPr id="3" name="Content Placeholder 2"/>
          <p:cNvSpPr>
            <a:spLocks noGrp="1"/>
          </p:cNvSpPr>
          <p:nvPr>
            <p:ph sz="quarter" idx="14"/>
          </p:nvPr>
        </p:nvSpPr>
        <p:spPr/>
        <p:txBody>
          <a:bodyPr/>
          <a:lstStyle/>
          <a:p>
            <a:r>
              <a:rPr lang="en-GB" dirty="0"/>
              <a:t>ECMWF operational suite, experiments and Copernicus reanalysis archive observational feedback in MARS</a:t>
            </a:r>
          </a:p>
          <a:p>
            <a:pPr lvl="1"/>
            <a:r>
              <a:rPr lang="en-GB" dirty="0"/>
              <a:t>RETRIEVE, TYPE=OFB/MFB, OBSGROUP=CONV, TARGET=</a:t>
            </a:r>
            <a:r>
              <a:rPr lang="en-GB" dirty="0" err="1"/>
              <a:t>conv.odb</a:t>
            </a:r>
            <a:endParaRPr lang="en-GB" dirty="0"/>
          </a:p>
          <a:p>
            <a:r>
              <a:rPr lang="en-GB" dirty="0"/>
              <a:t>Access via:</a:t>
            </a:r>
          </a:p>
          <a:p>
            <a:pPr lvl="1"/>
            <a:r>
              <a:rPr lang="en-GB" dirty="0"/>
              <a:t>command line MARS client</a:t>
            </a:r>
          </a:p>
          <a:p>
            <a:pPr lvl="1"/>
            <a:r>
              <a:rPr lang="en-GB" dirty="0"/>
              <a:t>MARS Catalogue: </a:t>
            </a:r>
            <a:r>
              <a:rPr lang="en-GB" dirty="0">
                <a:hlinkClick r:id="rId2"/>
              </a:rPr>
              <a:t>http://</a:t>
            </a:r>
            <a:r>
              <a:rPr lang="en-GB" i="1" dirty="0">
                <a:hlinkClick r:id="rId2"/>
              </a:rPr>
              <a:t>apps.</a:t>
            </a:r>
            <a:r>
              <a:rPr lang="en-GB" b="1" i="1" dirty="0">
                <a:hlinkClick r:id="rId2"/>
              </a:rPr>
              <a:t>ecmwf</a:t>
            </a:r>
            <a:r>
              <a:rPr lang="en-GB" i="1" dirty="0">
                <a:hlinkClick r:id="rId2"/>
              </a:rPr>
              <a:t>.int/</a:t>
            </a:r>
            <a:r>
              <a:rPr lang="en-GB" b="1" i="1" dirty="0">
                <a:hlinkClick r:id="rId2"/>
              </a:rPr>
              <a:t>mars</a:t>
            </a:r>
            <a:r>
              <a:rPr lang="en-GB" i="1" dirty="0">
                <a:hlinkClick r:id="rId2"/>
              </a:rPr>
              <a:t>-</a:t>
            </a:r>
            <a:r>
              <a:rPr lang="en-GB" b="1" i="1" dirty="0">
                <a:hlinkClick r:id="rId2"/>
              </a:rPr>
              <a:t>catalogue</a:t>
            </a:r>
            <a:r>
              <a:rPr lang="en-GB" i="1" dirty="0">
                <a:hlinkClick r:id="rId2"/>
              </a:rPr>
              <a:t>/</a:t>
            </a:r>
            <a:r>
              <a:rPr lang="en-GB" i="1" dirty="0"/>
              <a:t> </a:t>
            </a:r>
          </a:p>
          <a:p>
            <a:pPr lvl="1"/>
            <a:r>
              <a:rPr lang="en-GB" dirty="0"/>
              <a:t>ECMWF Web API</a:t>
            </a:r>
          </a:p>
          <a:p>
            <a:pPr lvl="1"/>
            <a:r>
              <a:rPr lang="en-GB" dirty="0" err="1"/>
              <a:t>Metview</a:t>
            </a:r>
            <a:r>
              <a:rPr lang="en-GB" dirty="0"/>
              <a:t> (</a:t>
            </a:r>
            <a:r>
              <a:rPr lang="en-GB" dirty="0" smtClean="0"/>
              <a:t>embedded </a:t>
            </a:r>
            <a:r>
              <a:rPr lang="en-GB" dirty="0"/>
              <a:t>MARS client)</a:t>
            </a:r>
          </a:p>
          <a:p>
            <a:pPr lvl="1"/>
            <a:r>
              <a:rPr lang="en-GB" dirty="0"/>
              <a:t>ODB API since 0.16.0 (experimental)</a:t>
            </a:r>
          </a:p>
          <a:p>
            <a:r>
              <a:rPr lang="en-GB" dirty="0"/>
              <a:t>ODB Governance: </a:t>
            </a:r>
            <a:r>
              <a:rPr lang="en-GB" i="1" dirty="0">
                <a:hlinkClick r:id="rId3"/>
              </a:rPr>
              <a:t>http://apps.ecmwf.int/odbgov/reporttype/</a:t>
            </a:r>
            <a:r>
              <a:rPr lang="en-GB" dirty="0"/>
              <a:t> </a:t>
            </a:r>
          </a:p>
          <a:p>
            <a:pPr lvl="1"/>
            <a:r>
              <a:rPr lang="en-GB" dirty="0"/>
              <a:t>description of codes, column names, units</a:t>
            </a:r>
          </a:p>
          <a:p>
            <a:pPr indent="0">
              <a:buNone/>
            </a:pP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14</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25804088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MARS language</a:t>
            </a:r>
          </a:p>
        </p:txBody>
      </p:sp>
      <p:sp>
        <p:nvSpPr>
          <p:cNvPr id="3" name="Content Placeholder 2"/>
          <p:cNvSpPr>
            <a:spLocks noGrp="1"/>
          </p:cNvSpPr>
          <p:nvPr>
            <p:ph sz="quarter" idx="14"/>
          </p:nvPr>
        </p:nvSpPr>
        <p:spPr/>
        <p:txBody>
          <a:bodyPr/>
          <a:lstStyle/>
          <a:p>
            <a:r>
              <a:rPr lang="en-GB" dirty="0"/>
              <a:t>MARS language can describe data and, optionally, post processing like interpolation (gridded data) or filtering:</a:t>
            </a:r>
          </a:p>
          <a:p>
            <a:pPr lvl="1"/>
            <a:r>
              <a:rPr lang="en-GB" i="1" dirty="0"/>
              <a:t>verb, atr1=v1, atr2=v2, atr3=v3/v4/v5</a:t>
            </a:r>
            <a:endParaRPr lang="en-GB" dirty="0"/>
          </a:p>
          <a:p>
            <a:pPr lvl="1"/>
            <a:r>
              <a:rPr lang="en-GB" dirty="0"/>
              <a:t>For example: RETRIEVE,TYPE=MFB,OBSGROUP=CONV,TARGET=</a:t>
            </a:r>
            <a:r>
              <a:rPr lang="en-GB" dirty="0" err="1"/>
              <a:t>conv.odb</a:t>
            </a:r>
            <a:endParaRPr lang="en-GB" dirty="0"/>
          </a:p>
          <a:p>
            <a:pPr lvl="1"/>
            <a:r>
              <a:rPr lang="en-GB" dirty="0">
                <a:hlinkClick r:id="rId2"/>
              </a:rPr>
              <a:t>https://software.ecmwf.int/wiki/display/UDOC/MARS+user+documentation</a:t>
            </a:r>
            <a:r>
              <a:rPr lang="en-GB" dirty="0"/>
              <a:t> </a:t>
            </a:r>
          </a:p>
          <a:p>
            <a:r>
              <a:rPr lang="en-GB" dirty="0"/>
              <a:t>Keywords and their values relevant for observational feedback data:</a:t>
            </a:r>
          </a:p>
          <a:p>
            <a:pPr lvl="1"/>
            <a:r>
              <a:rPr lang="en-GB" dirty="0"/>
              <a:t>TYPE = OFB / MFB  # Observational Feedback, Monitoring </a:t>
            </a:r>
            <a:r>
              <a:rPr lang="en-GB" dirty="0" smtClean="0"/>
              <a:t>Feedback (or MONDB feedback)</a:t>
            </a:r>
            <a:endParaRPr lang="en-GB" dirty="0"/>
          </a:p>
          <a:p>
            <a:pPr lvl="1"/>
            <a:r>
              <a:rPr lang="en-GB" dirty="0"/>
              <a:t>REPORTYPE = ...</a:t>
            </a:r>
            <a:br>
              <a:rPr lang="en-GB" dirty="0"/>
            </a:br>
            <a:r>
              <a:rPr lang="en-GB" dirty="0">
                <a:hlinkClick r:id="rId3"/>
              </a:rPr>
              <a:t>http://</a:t>
            </a:r>
            <a:r>
              <a:rPr lang="en-GB" dirty="0" smtClean="0">
                <a:hlinkClick r:id="rId3"/>
              </a:rPr>
              <a:t>apps.ecmwf.int/odbgov/reporttype</a:t>
            </a:r>
            <a:r>
              <a:rPr lang="en-GB" dirty="0">
                <a:hlinkClick r:id="rId3"/>
              </a:rPr>
              <a:t>/</a:t>
            </a:r>
            <a:r>
              <a:rPr lang="en-GB" dirty="0"/>
              <a:t> </a:t>
            </a:r>
            <a:br>
              <a:rPr lang="en-GB" dirty="0"/>
            </a:br>
            <a:r>
              <a:rPr lang="en-GB" dirty="0">
                <a:hlinkClick r:id="rId4"/>
              </a:rPr>
              <a:t>http://</a:t>
            </a:r>
            <a:r>
              <a:rPr lang="en-GB" dirty="0" smtClean="0">
                <a:hlinkClick r:id="rId4"/>
              </a:rPr>
              <a:t>apps.ecmwf.int/odbgov/unionall</a:t>
            </a:r>
            <a:r>
              <a:rPr lang="en-GB" dirty="0">
                <a:hlinkClick r:id="rId4"/>
              </a:rPr>
              <a:t>/</a:t>
            </a:r>
            <a:r>
              <a:rPr lang="en-GB" dirty="0"/>
              <a:t>  (all details)</a:t>
            </a:r>
          </a:p>
          <a:p>
            <a:pPr lvl="1"/>
            <a:r>
              <a:rPr lang="en-GB" dirty="0"/>
              <a:t>FILTER = “SELECT … WHERE …”</a:t>
            </a:r>
          </a:p>
          <a:p>
            <a:pPr lvl="1"/>
            <a:r>
              <a:rPr lang="en-GB" dirty="0"/>
              <a:t>OBSGROUP = HIRS/AMSUA/AMSUB/                 (groups of report types)</a:t>
            </a:r>
            <a:br>
              <a:rPr lang="en-GB" dirty="0"/>
            </a:br>
            <a:r>
              <a:rPr lang="en-GB" dirty="0">
                <a:hlinkClick r:id="rId5"/>
              </a:rPr>
              <a:t>http://</a:t>
            </a:r>
            <a:r>
              <a:rPr lang="en-GB" dirty="0" smtClean="0">
                <a:hlinkClick r:id="rId5"/>
              </a:rPr>
              <a:t>apps.ecmwf.int/odbgov/group</a:t>
            </a:r>
            <a:r>
              <a:rPr lang="en-GB" dirty="0">
                <a:hlinkClick r:id="rId5"/>
              </a:rPr>
              <a:t>/</a:t>
            </a:r>
            <a:r>
              <a:rPr lang="en-GB" dirty="0"/>
              <a:t> </a:t>
            </a:r>
          </a:p>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15</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13969693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OFB vs MFB</a:t>
            </a:r>
            <a:endParaRPr lang="en-GB" dirty="0"/>
          </a:p>
        </p:txBody>
      </p:sp>
      <p:sp>
        <p:nvSpPr>
          <p:cNvPr id="3" name="Content Placeholder 2"/>
          <p:cNvSpPr>
            <a:spLocks noGrp="1"/>
          </p:cNvSpPr>
          <p:nvPr>
            <p:ph sz="quarter" idx="14"/>
          </p:nvPr>
        </p:nvSpPr>
        <p:spPr/>
        <p:txBody>
          <a:bodyPr/>
          <a:lstStyle/>
          <a:p>
            <a:r>
              <a:rPr lang="en-GB" dirty="0" smtClean="0"/>
              <a:t>OFB (Observational Feedback)</a:t>
            </a:r>
          </a:p>
          <a:p>
            <a:pPr lvl="1"/>
            <a:r>
              <a:rPr lang="en-GB" dirty="0" smtClean="0"/>
              <a:t>all observations screened by IFS</a:t>
            </a:r>
          </a:p>
          <a:p>
            <a:r>
              <a:rPr lang="en-GB" dirty="0" smtClean="0"/>
              <a:t>MFB (Monitoring or MONDB Feedback)</a:t>
            </a:r>
          </a:p>
          <a:p>
            <a:pPr lvl="1"/>
            <a:r>
              <a:rPr lang="en-GB" dirty="0" err="1" smtClean="0"/>
              <a:t>datum_status.active</a:t>
            </a:r>
            <a:r>
              <a:rPr lang="en-GB" dirty="0" smtClean="0"/>
              <a:t> = 1</a:t>
            </a:r>
            <a:br>
              <a:rPr lang="en-GB" dirty="0" smtClean="0"/>
            </a:br>
            <a:r>
              <a:rPr lang="en-GB" dirty="0" smtClean="0"/>
              <a:t>Observations that made it through screening and were active in 4DVar, ~10% of all</a:t>
            </a:r>
          </a:p>
          <a:p>
            <a:pPr lvl="1"/>
            <a:r>
              <a:rPr lang="en-GB" dirty="0" smtClean="0"/>
              <a:t>Added FSO (Forecast </a:t>
            </a:r>
            <a:r>
              <a:rPr lang="en-GB" dirty="0"/>
              <a:t>S</a:t>
            </a:r>
            <a:r>
              <a:rPr lang="en-GB" dirty="0" smtClean="0"/>
              <a:t>ensitivity towards Observations)</a:t>
            </a:r>
          </a:p>
          <a:p>
            <a:pPr lvl="2"/>
            <a:r>
              <a:rPr lang="en-GB" dirty="0" err="1" smtClean="0"/>
              <a:t>an_sens_obs@body</a:t>
            </a:r>
            <a:r>
              <a:rPr lang="en-GB" dirty="0" smtClean="0"/>
              <a:t> how the observation helped in the analysis</a:t>
            </a:r>
          </a:p>
          <a:p>
            <a:pPr lvl="2"/>
            <a:r>
              <a:rPr lang="en-GB" dirty="0" err="1" smtClean="0"/>
              <a:t>fc_sens_obs@body</a:t>
            </a:r>
            <a:r>
              <a:rPr lang="en-GB" dirty="0" smtClean="0"/>
              <a:t>  how the observation helped in the forecast </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16</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39065106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MARS command line example</a:t>
            </a:r>
          </a:p>
        </p:txBody>
      </p:sp>
      <p:sp>
        <p:nvSpPr>
          <p:cNvPr id="4" name="Slide Number Placeholder 3"/>
          <p:cNvSpPr>
            <a:spLocks noGrp="1"/>
          </p:cNvSpPr>
          <p:nvPr>
            <p:ph type="sldNum" sz="quarter" idx="10"/>
          </p:nvPr>
        </p:nvSpPr>
        <p:spPr/>
        <p:txBody>
          <a:bodyPr/>
          <a:lstStyle/>
          <a:p>
            <a:fld id="{6B3B0B0F-E794-1244-9699-107C60B9C23A}" type="slidenum">
              <a:rPr lang="en-US" smtClean="0"/>
              <a:pPr/>
              <a:t>17</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
        <p:nvSpPr>
          <p:cNvPr id="7" name="Content Placeholder 6"/>
          <p:cNvSpPr>
            <a:spLocks noGrp="1"/>
          </p:cNvSpPr>
          <p:nvPr>
            <p:ph sz="quarter" idx="14"/>
          </p:nvPr>
        </p:nvSpPr>
        <p:spPr/>
        <p:txBody>
          <a:bodyPr/>
          <a:lstStyle/>
          <a:p>
            <a:endParaRPr lang="en-GB" dirty="0"/>
          </a:p>
        </p:txBody>
      </p:sp>
      <p:sp>
        <p:nvSpPr>
          <p:cNvPr id="8" name="TextBox 7"/>
          <p:cNvSpPr txBox="1"/>
          <p:nvPr/>
        </p:nvSpPr>
        <p:spPr>
          <a:xfrm>
            <a:off x="2180789" y="1001027"/>
            <a:ext cx="7647024" cy="923330"/>
          </a:xfrm>
          <a:prstGeom prst="rect">
            <a:avLst/>
          </a:prstGeom>
          <a:solidFill>
            <a:srgbClr val="00B0F0"/>
          </a:solidFill>
        </p:spPr>
        <p:txBody>
          <a:bodyPr wrap="square" rtlCol="0">
            <a:spAutoFit/>
          </a:bodyPr>
          <a:lstStyle/>
          <a:p>
            <a:pPr defTabSz="914400"/>
            <a:r>
              <a:rPr lang="en-GB" b="1" dirty="0" smtClean="0">
                <a:solidFill>
                  <a:prstClr val="black"/>
                </a:solidFill>
                <a:latin typeface="Calibri" panose="020F0502020204030204"/>
              </a:rPr>
              <a:t>Compute standard deviation of forecast departure for all assimilated observations measured by the </a:t>
            </a:r>
            <a:r>
              <a:rPr lang="en-GB" b="1" dirty="0">
                <a:solidFill>
                  <a:prstClr val="black"/>
                </a:solidFill>
                <a:latin typeface="Calibri" panose="020F0502020204030204"/>
              </a:rPr>
              <a:t>AMSU-A instrument on the METOP-A </a:t>
            </a:r>
            <a:r>
              <a:rPr lang="en-GB" b="1" dirty="0" smtClean="0">
                <a:solidFill>
                  <a:prstClr val="black"/>
                </a:solidFill>
                <a:latin typeface="Calibri" panose="020F0502020204030204"/>
              </a:rPr>
              <a:t>satellite for the year 2015, separately for all frequency channels.</a:t>
            </a:r>
            <a:endParaRPr lang="en-GB" b="1" dirty="0">
              <a:solidFill>
                <a:prstClr val="black"/>
              </a:solidFill>
              <a:latin typeface="Calibri" panose="020F0502020204030204"/>
            </a:endParaRPr>
          </a:p>
        </p:txBody>
      </p:sp>
      <p:sp>
        <p:nvSpPr>
          <p:cNvPr id="9" name="TextBox 8"/>
          <p:cNvSpPr txBox="1"/>
          <p:nvPr/>
        </p:nvSpPr>
        <p:spPr>
          <a:xfrm>
            <a:off x="2159998" y="2294743"/>
            <a:ext cx="8057427" cy="1477328"/>
          </a:xfrm>
          <a:prstGeom prst="rect">
            <a:avLst/>
          </a:prstGeom>
          <a:gradFill>
            <a:gsLst>
              <a:gs pos="0">
                <a:srgbClr val="5B9BD5">
                  <a:lumMod val="5000"/>
                  <a:lumOff val="95000"/>
                </a:srgbClr>
              </a:gs>
              <a:gs pos="6000">
                <a:srgbClr val="5B9BD5">
                  <a:lumMod val="45000"/>
                  <a:lumOff val="55000"/>
                </a:srgbClr>
              </a:gs>
              <a:gs pos="83000">
                <a:srgbClr val="5B9BD5">
                  <a:lumMod val="45000"/>
                  <a:lumOff val="55000"/>
                </a:srgbClr>
              </a:gs>
              <a:gs pos="99000">
                <a:srgbClr val="5B9BD5">
                  <a:lumMod val="30000"/>
                  <a:lumOff val="70000"/>
                </a:srgbClr>
              </a:gs>
            </a:gsLst>
            <a:lin ang="5400000" scaled="1"/>
          </a:gra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latin typeface="Calibri" panose="020F0502020204030204"/>
              </a:rPr>
              <a:t>$ mars &lt;&lt;END</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latin typeface="Calibri" panose="020F0502020204030204"/>
              </a:rPr>
              <a:t>retrieve, type = </a:t>
            </a:r>
            <a:r>
              <a:rPr kumimoji="0" lang="en-GB" sz="1800" b="0" i="0" u="none" strike="noStrike" kern="0" cap="none" spc="0" normalizeH="0" baseline="0" noProof="0" dirty="0" err="1" smtClean="0">
                <a:ln>
                  <a:noFill/>
                </a:ln>
                <a:solidFill>
                  <a:prstClr val="black"/>
                </a:solidFill>
                <a:effectLst/>
                <a:uLnTx/>
                <a:uFillTx/>
                <a:latin typeface="Calibri" panose="020F0502020204030204"/>
              </a:rPr>
              <a:t>ofb</a:t>
            </a:r>
            <a:r>
              <a:rPr kumimoji="0" lang="en-GB" sz="1800" b="0" i="0" u="none" strike="noStrike" kern="0" cap="none" spc="0" normalizeH="0" baseline="0" noProof="0" dirty="0" smtClean="0">
                <a:ln>
                  <a:noFill/>
                </a:ln>
                <a:solidFill>
                  <a:prstClr val="black"/>
                </a:solidFill>
                <a:effectLst/>
                <a:uLnTx/>
                <a:uFillTx/>
                <a:latin typeface="Calibri" panose="020F0502020204030204"/>
              </a:rPr>
              <a:t>, </a:t>
            </a:r>
            <a:r>
              <a:rPr kumimoji="0" lang="en-GB" sz="1800" b="0" i="0" u="none" strike="noStrike" kern="0" cap="none" spc="0" normalizeH="0" baseline="0" noProof="0" dirty="0" err="1" smtClean="0">
                <a:ln>
                  <a:noFill/>
                </a:ln>
                <a:solidFill>
                  <a:prstClr val="black"/>
                </a:solidFill>
                <a:effectLst/>
                <a:uLnTx/>
                <a:uFillTx/>
                <a:latin typeface="Calibri" panose="020F0502020204030204"/>
              </a:rPr>
              <a:t>reportype</a:t>
            </a:r>
            <a:r>
              <a:rPr kumimoji="0" lang="en-GB" sz="1800" b="0" i="0" u="none" strike="noStrike" kern="0" cap="none" spc="0" normalizeH="0" baseline="0" noProof="0" dirty="0" smtClean="0">
                <a:ln>
                  <a:noFill/>
                </a:ln>
                <a:solidFill>
                  <a:prstClr val="black"/>
                </a:solidFill>
                <a:effectLst/>
                <a:uLnTx/>
                <a:uFillTx/>
                <a:latin typeface="Calibri" panose="020F0502020204030204"/>
              </a:rPr>
              <a:t> = 1007, date = 20150101/to/20160101,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latin typeface="Calibri" panose="020F0502020204030204"/>
              </a:rPr>
              <a:t>target  = </a:t>
            </a:r>
            <a:r>
              <a:rPr kumimoji="0" lang="en-GB" sz="1800" b="0" i="0" u="none" strike="noStrike" kern="0" cap="none" spc="0" normalizeH="0" baseline="0" noProof="0" dirty="0" err="1" smtClean="0">
                <a:ln>
                  <a:noFill/>
                </a:ln>
                <a:solidFill>
                  <a:prstClr val="black"/>
                </a:solidFill>
                <a:effectLst/>
                <a:uLnTx/>
                <a:uFillTx/>
                <a:latin typeface="Calibri" panose="020F0502020204030204"/>
              </a:rPr>
              <a:t>stdev_by_channel.odb</a:t>
            </a:r>
            <a:r>
              <a:rPr kumimoji="0" lang="en-GB" sz="1800" b="0" i="0" u="none" strike="noStrike" kern="0" cap="none" spc="0" normalizeH="0" baseline="0" noProof="0" dirty="0" smtClean="0">
                <a:ln>
                  <a:noFill/>
                </a:ln>
                <a:solidFill>
                  <a:prstClr val="black"/>
                </a:solidFill>
                <a:effectLst/>
                <a:uLnTx/>
                <a:uFillTx/>
                <a:latin typeface="Calibri" panose="020F0502020204030204"/>
              </a:rPr>
              <a:t>,</a:t>
            </a:r>
            <a:br>
              <a:rPr kumimoji="0" lang="en-GB" sz="1800" b="0" i="0" u="none" strike="noStrike" kern="0" cap="none" spc="0" normalizeH="0" baseline="0" noProof="0" dirty="0" smtClean="0">
                <a:ln>
                  <a:noFill/>
                </a:ln>
                <a:solidFill>
                  <a:prstClr val="black"/>
                </a:solidFill>
                <a:effectLst/>
                <a:uLnTx/>
                <a:uFillTx/>
                <a:latin typeface="Calibri" panose="020F0502020204030204"/>
              </a:rPr>
            </a:br>
            <a:r>
              <a:rPr kumimoji="0" lang="en-GB" sz="1800" b="0" i="0" u="none" strike="noStrike" kern="0" cap="none" spc="0" normalizeH="0" baseline="0" noProof="0" dirty="0" smtClean="0">
                <a:ln>
                  <a:noFill/>
                </a:ln>
                <a:solidFill>
                  <a:prstClr val="black"/>
                </a:solidFill>
                <a:effectLst/>
                <a:uLnTx/>
                <a:uFillTx/>
                <a:latin typeface="Calibri" panose="020F0502020204030204"/>
              </a:rPr>
              <a:t>filter = </a:t>
            </a:r>
            <a:r>
              <a:rPr kumimoji="0" lang="en-GB" sz="1800" b="1" i="0" u="none" strike="noStrike" kern="0" cap="none" spc="0" normalizeH="0" baseline="0" noProof="0" dirty="0" smtClean="0">
                <a:ln>
                  <a:noFill/>
                </a:ln>
                <a:solidFill>
                  <a:prstClr val="black"/>
                </a:solidFill>
                <a:effectLst>
                  <a:glow rad="127000">
                    <a:srgbClr val="FFFF00"/>
                  </a:glow>
                </a:effectLst>
                <a:uLnTx/>
                <a:uFillTx/>
                <a:latin typeface="Calibri" panose="020F0502020204030204"/>
              </a:rPr>
              <a:t>"select vertco_reference_1, </a:t>
            </a:r>
            <a:r>
              <a:rPr kumimoji="0" lang="en-GB" sz="1800" b="1" i="0" u="none" strike="noStrike" kern="0" cap="none" spc="0" normalizeH="0" baseline="0" noProof="0" dirty="0" err="1" smtClean="0">
                <a:ln>
                  <a:noFill/>
                </a:ln>
                <a:solidFill>
                  <a:prstClr val="black"/>
                </a:solidFill>
                <a:effectLst>
                  <a:glow rad="127000">
                    <a:srgbClr val="FFFF00"/>
                  </a:glow>
                </a:effectLst>
                <a:uLnTx/>
                <a:uFillTx/>
                <a:latin typeface="Calibri" panose="020F0502020204030204"/>
              </a:rPr>
              <a:t>stdev</a:t>
            </a:r>
            <a:r>
              <a:rPr kumimoji="0" lang="en-GB" sz="1800" b="1" i="0" u="none" strike="noStrike" kern="0" cap="none" spc="0" normalizeH="0" baseline="0" noProof="0" dirty="0" smtClean="0">
                <a:ln>
                  <a:noFill/>
                </a:ln>
                <a:solidFill>
                  <a:prstClr val="black"/>
                </a:solidFill>
                <a:effectLst>
                  <a:glow rad="127000">
                    <a:srgbClr val="FFFF00"/>
                  </a:glow>
                </a:effectLst>
                <a:uLnTx/>
                <a:uFillTx/>
                <a:latin typeface="Calibri" panose="020F0502020204030204"/>
              </a:rPr>
              <a:t>(</a:t>
            </a:r>
            <a:r>
              <a:rPr kumimoji="0" lang="en-GB" sz="1800" b="1" i="0" u="none" strike="noStrike" kern="0" cap="none" spc="0" normalizeH="0" baseline="0" noProof="0" dirty="0" err="1" smtClean="0">
                <a:ln>
                  <a:noFill/>
                </a:ln>
                <a:solidFill>
                  <a:prstClr val="black"/>
                </a:solidFill>
                <a:effectLst>
                  <a:glow rad="127000">
                    <a:srgbClr val="FFFF00"/>
                  </a:glow>
                </a:effectLst>
                <a:uLnTx/>
                <a:uFillTx/>
                <a:latin typeface="Calibri" panose="020F0502020204030204"/>
              </a:rPr>
              <a:t>fg_depar</a:t>
            </a:r>
            <a:r>
              <a:rPr kumimoji="0" lang="en-GB" sz="1800" b="1" i="0" u="none" strike="noStrike" kern="0" cap="none" spc="0" normalizeH="0" baseline="0" noProof="0" dirty="0" smtClean="0">
                <a:ln>
                  <a:noFill/>
                </a:ln>
                <a:solidFill>
                  <a:prstClr val="black"/>
                </a:solidFill>
                <a:effectLst>
                  <a:glow rad="127000">
                    <a:srgbClr val="FFFF00"/>
                  </a:glow>
                </a:effectLst>
                <a:uLnTx/>
                <a:uFillTx/>
                <a:latin typeface="Calibri" panose="020F0502020204030204"/>
              </a:rPr>
              <a:t>) where </a:t>
            </a:r>
            <a:r>
              <a:rPr kumimoji="0" lang="en-GB" sz="1800" b="1" i="0" u="none" strike="noStrike" kern="0" cap="none" spc="0" normalizeH="0" baseline="0" noProof="0" dirty="0" err="1" smtClean="0">
                <a:ln>
                  <a:noFill/>
                </a:ln>
                <a:solidFill>
                  <a:prstClr val="black"/>
                </a:solidFill>
                <a:effectLst>
                  <a:glow rad="127000">
                    <a:srgbClr val="FFFF00"/>
                  </a:glow>
                </a:effectLst>
                <a:uLnTx/>
                <a:uFillTx/>
                <a:latin typeface="Calibri" panose="020F0502020204030204"/>
              </a:rPr>
              <a:t>datum_status.active</a:t>
            </a:r>
            <a:r>
              <a:rPr kumimoji="0" lang="en-GB" sz="1800" b="1" i="0" u="none" strike="noStrike" kern="0" cap="none" spc="0" normalizeH="0" baseline="0" noProof="0" dirty="0" smtClean="0">
                <a:ln>
                  <a:noFill/>
                </a:ln>
                <a:solidFill>
                  <a:prstClr val="black"/>
                </a:solidFill>
                <a:effectLst>
                  <a:glow rad="127000">
                    <a:srgbClr val="FFFF00"/>
                  </a:glow>
                </a:effectLst>
                <a:uLnTx/>
                <a:uFillTx/>
                <a:latin typeface="Calibri" panose="020F0502020204030204"/>
              </a:rPr>
              <a:t>=1</a:t>
            </a:r>
            <a:r>
              <a:rPr kumimoji="0" lang="en-GB" sz="1800" b="1" i="0" u="none" strike="noStrike" kern="0" cap="none" spc="0" normalizeH="0" baseline="0" noProof="0" dirty="0" smtClean="0">
                <a:ln>
                  <a:noFill/>
                </a:ln>
                <a:solidFill>
                  <a:prstClr val="black"/>
                </a:solidFill>
                <a:effectLst/>
                <a:uLnTx/>
                <a:uFillTx/>
                <a:latin typeface="Calibri" panose="020F0502020204030204"/>
              </a:rPr>
              <a:t>"</a:t>
            </a:r>
            <a:r>
              <a:rPr kumimoji="0" lang="en-GB" sz="1800" b="0" i="0" u="none" strike="noStrike" kern="0" cap="none" spc="0" normalizeH="0" baseline="0" noProof="0" dirty="0" smtClean="0">
                <a:ln>
                  <a:noFill/>
                </a:ln>
                <a:solidFill>
                  <a:prstClr val="black"/>
                </a:solidFill>
                <a:effectLst/>
                <a:uLnTx/>
                <a:uFillTx/>
                <a:latin typeface="Calibri" panose="020F0502020204030204"/>
              </a:rPr>
              <a:t/>
            </a:r>
            <a:br>
              <a:rPr kumimoji="0" lang="en-GB" sz="1800" b="0" i="0" u="none" strike="noStrike" kern="0" cap="none" spc="0" normalizeH="0" baseline="0" noProof="0" dirty="0" smtClean="0">
                <a:ln>
                  <a:noFill/>
                </a:ln>
                <a:solidFill>
                  <a:prstClr val="black"/>
                </a:solidFill>
                <a:effectLst/>
                <a:uLnTx/>
                <a:uFillTx/>
                <a:latin typeface="Calibri" panose="020F0502020204030204"/>
              </a:rPr>
            </a:br>
            <a:r>
              <a:rPr kumimoji="0" lang="en-GB" sz="1800" b="0" i="0" u="none" strike="noStrike" kern="0" cap="none" spc="0" normalizeH="0" baseline="0" noProof="0" dirty="0" smtClean="0">
                <a:ln>
                  <a:noFill/>
                </a:ln>
                <a:solidFill>
                  <a:prstClr val="black"/>
                </a:solidFill>
                <a:effectLst/>
                <a:uLnTx/>
                <a:uFillTx/>
                <a:latin typeface="Calibri" panose="020F0502020204030204"/>
              </a:rPr>
              <a:t>END</a:t>
            </a:r>
          </a:p>
        </p:txBody>
      </p:sp>
      <p:sp>
        <p:nvSpPr>
          <p:cNvPr id="10" name="TextBox 9"/>
          <p:cNvSpPr txBox="1"/>
          <p:nvPr/>
        </p:nvSpPr>
        <p:spPr>
          <a:xfrm>
            <a:off x="2180789" y="4074150"/>
            <a:ext cx="7848811" cy="369332"/>
          </a:xfrm>
          <a:prstGeom prst="rect">
            <a:avLst/>
          </a:prstGeom>
          <a:gradFill>
            <a:gsLst>
              <a:gs pos="0">
                <a:srgbClr val="5B9BD5">
                  <a:lumMod val="5000"/>
                  <a:lumOff val="95000"/>
                </a:srgbClr>
              </a:gs>
              <a:gs pos="11000">
                <a:srgbClr val="5B9BD5">
                  <a:lumMod val="45000"/>
                  <a:lumOff val="55000"/>
                </a:srgbClr>
              </a:gs>
              <a:gs pos="81000">
                <a:srgbClr val="5B9BD5">
                  <a:lumMod val="45000"/>
                  <a:lumOff val="55000"/>
                </a:srgbClr>
              </a:gs>
              <a:gs pos="89000">
                <a:srgbClr val="5B9BD5">
                  <a:lumMod val="30000"/>
                  <a:lumOff val="70000"/>
                </a:srgbClr>
              </a:gs>
            </a:gsLst>
            <a:lin ang="5400000" scaled="1"/>
          </a:gra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latin typeface="Calibri" panose="020F0502020204030204"/>
              </a:rPr>
              <a:t>$ </a:t>
            </a:r>
            <a:r>
              <a:rPr kumimoji="0" lang="en-GB" sz="1800" b="0" i="0" u="none" strike="noStrike" kern="0" cap="none" spc="0" normalizeH="0" baseline="0" noProof="0" dirty="0" err="1" smtClean="0">
                <a:ln>
                  <a:noFill/>
                </a:ln>
                <a:solidFill>
                  <a:prstClr val="black"/>
                </a:solidFill>
                <a:effectLst/>
                <a:uLnTx/>
                <a:uFillTx/>
                <a:latin typeface="Calibri" panose="020F0502020204030204"/>
              </a:rPr>
              <a:t>odb</a:t>
            </a:r>
            <a:r>
              <a:rPr kumimoji="0" lang="en-GB" sz="1800" b="0" i="0" u="none" strike="noStrike" kern="0" cap="none" spc="0" normalizeH="0" baseline="0" noProof="0" dirty="0" smtClean="0">
                <a:ln>
                  <a:noFill/>
                </a:ln>
                <a:solidFill>
                  <a:prstClr val="black"/>
                </a:solidFill>
                <a:effectLst/>
                <a:uLnTx/>
                <a:uFillTx/>
                <a:latin typeface="Calibri" panose="020F0502020204030204"/>
              </a:rPr>
              <a:t> </a:t>
            </a:r>
            <a:r>
              <a:rPr kumimoji="0" lang="en-GB" sz="1800" b="0" i="0" u="none" strike="noStrike" kern="0" cap="none" spc="0" normalizeH="0" baseline="0" noProof="0" dirty="0" err="1" smtClean="0">
                <a:ln>
                  <a:noFill/>
                </a:ln>
                <a:solidFill>
                  <a:prstClr val="black"/>
                </a:solidFill>
                <a:effectLst/>
                <a:uLnTx/>
                <a:uFillTx/>
                <a:latin typeface="Calibri" panose="020F0502020204030204"/>
              </a:rPr>
              <a:t>sql</a:t>
            </a:r>
            <a:r>
              <a:rPr kumimoji="0" lang="en-GB" sz="1800" b="0" i="0" u="none" strike="noStrike" kern="0" cap="none" spc="0" normalizeH="0" baseline="0" noProof="0" dirty="0" smtClean="0">
                <a:ln>
                  <a:noFill/>
                </a:ln>
                <a:solidFill>
                  <a:prstClr val="black"/>
                </a:solidFill>
                <a:effectLst/>
                <a:uLnTx/>
                <a:uFillTx/>
                <a:latin typeface="Calibri" panose="020F0502020204030204"/>
              </a:rPr>
              <a:t> </a:t>
            </a:r>
            <a:r>
              <a:rPr kumimoji="0" lang="en-GB" sz="1800" b="1" i="0" u="none" strike="noStrike" kern="0" cap="none" spc="0" normalizeH="0" baseline="0" noProof="0" dirty="0" smtClean="0">
                <a:ln>
                  <a:noFill/>
                </a:ln>
                <a:solidFill>
                  <a:prstClr val="black"/>
                </a:solidFill>
                <a:effectLst>
                  <a:glow rad="127000">
                    <a:srgbClr val="FFFF00"/>
                  </a:glow>
                </a:effectLst>
                <a:uLnTx/>
                <a:uFillTx/>
                <a:latin typeface="Calibri" panose="020F0502020204030204"/>
              </a:rPr>
              <a:t>select \* order by 2 </a:t>
            </a:r>
            <a:r>
              <a:rPr kumimoji="0" lang="en-GB" sz="1800" b="0" i="0" u="none" strike="noStrike" kern="0" cap="none" spc="0" normalizeH="0" baseline="0" noProof="0" dirty="0" smtClean="0">
                <a:ln>
                  <a:noFill/>
                </a:ln>
                <a:solidFill>
                  <a:prstClr val="black"/>
                </a:solidFill>
                <a:effectLst/>
                <a:uLnTx/>
                <a:uFillTx/>
                <a:latin typeface="Calibri" panose="020F0502020204030204"/>
              </a:rPr>
              <a:t>-</a:t>
            </a:r>
            <a:r>
              <a:rPr kumimoji="0" lang="en-GB" sz="1800" b="0" i="0" u="none" strike="noStrike" kern="0" cap="none" spc="0" normalizeH="0" baseline="0" noProof="0" dirty="0" err="1" smtClean="0">
                <a:ln>
                  <a:noFill/>
                </a:ln>
                <a:solidFill>
                  <a:prstClr val="black"/>
                </a:solidFill>
                <a:effectLst/>
                <a:uLnTx/>
                <a:uFillTx/>
                <a:latin typeface="Calibri" panose="020F0502020204030204"/>
              </a:rPr>
              <a:t>i</a:t>
            </a:r>
            <a:r>
              <a:rPr kumimoji="0" lang="en-GB" sz="1800" b="0" i="0" u="none" strike="noStrike" kern="0" cap="none" spc="0" normalizeH="0" baseline="0" noProof="0" dirty="0" smtClean="0">
                <a:ln>
                  <a:noFill/>
                </a:ln>
                <a:solidFill>
                  <a:prstClr val="black"/>
                </a:solidFill>
                <a:effectLst/>
                <a:uLnTx/>
                <a:uFillTx/>
                <a:latin typeface="Calibri" panose="020F0502020204030204"/>
              </a:rPr>
              <a:t> </a:t>
            </a:r>
            <a:r>
              <a:rPr kumimoji="0" lang="en-GB" sz="1800" b="0" i="0" u="none" strike="noStrike" kern="0" cap="none" spc="0" normalizeH="0" baseline="0" noProof="0" dirty="0" err="1" smtClean="0">
                <a:ln>
                  <a:noFill/>
                </a:ln>
                <a:solidFill>
                  <a:prstClr val="black"/>
                </a:solidFill>
                <a:effectLst/>
                <a:uLnTx/>
                <a:uFillTx/>
                <a:latin typeface="Calibri" panose="020F0502020204030204"/>
              </a:rPr>
              <a:t>stdev_by_channel.odb</a:t>
            </a:r>
            <a:endParaRPr kumimoji="0" lang="en-GB" sz="1800" b="0" i="0" u="none" strike="noStrike" kern="0" cap="none" spc="0" normalizeH="0" baseline="0" noProof="0" dirty="0" smtClean="0">
              <a:ln>
                <a:noFill/>
              </a:ln>
              <a:solidFill>
                <a:prstClr val="black"/>
              </a:solidFill>
              <a:effectLst/>
              <a:uLnTx/>
              <a:uFillTx/>
              <a:latin typeface="Calibri" panose="020F0502020204030204"/>
            </a:endParaRPr>
          </a:p>
        </p:txBody>
      </p:sp>
      <p:sp useBgFill="1">
        <p:nvSpPr>
          <p:cNvPr id="11" name="TextBox 10"/>
          <p:cNvSpPr txBox="1"/>
          <p:nvPr/>
        </p:nvSpPr>
        <p:spPr>
          <a:xfrm>
            <a:off x="4099319" y="4640215"/>
            <a:ext cx="4711041" cy="1200329"/>
          </a:xfrm>
          <a:prstGeom prst="rect">
            <a:avLst/>
          </a:prstGeom>
          <a:ln>
            <a:solidFill>
              <a:srgbClr val="5B9BD5"/>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latin typeface="Calibri" panose="020F0502020204030204"/>
              </a:rPr>
              <a:t>vertco_reference_1@body  </a:t>
            </a:r>
            <a:r>
              <a:rPr kumimoji="0" lang="en-GB" sz="1800" b="0" i="0" u="none" strike="noStrike" kern="0" cap="none" spc="0" normalizeH="0" baseline="0" noProof="0" dirty="0" err="1" smtClean="0">
                <a:ln>
                  <a:noFill/>
                </a:ln>
                <a:solidFill>
                  <a:prstClr val="black"/>
                </a:solidFill>
                <a:effectLst/>
                <a:uLnTx/>
                <a:uFillTx/>
                <a:latin typeface="Calibri" panose="020F0502020204030204"/>
              </a:rPr>
              <a:t>stdev</a:t>
            </a:r>
            <a:r>
              <a:rPr kumimoji="0" lang="en-GB" sz="1800" b="0" i="0" u="none" strike="noStrike" kern="0" cap="none" spc="0" normalizeH="0" baseline="0" noProof="0" dirty="0" smtClean="0">
                <a:ln>
                  <a:noFill/>
                </a:ln>
                <a:solidFill>
                  <a:prstClr val="black"/>
                </a:solidFill>
                <a:effectLst/>
                <a:uLnTx/>
                <a:uFillTx/>
                <a:latin typeface="Calibri" panose="020F0502020204030204"/>
              </a:rPr>
              <a:t>(</a:t>
            </a:r>
            <a:r>
              <a:rPr kumimoji="0" lang="en-GB" sz="1800" b="0" i="0" u="none" strike="noStrike" kern="0" cap="none" spc="0" normalizeH="0" baseline="0" noProof="0" dirty="0" err="1" smtClean="0">
                <a:ln>
                  <a:noFill/>
                </a:ln>
                <a:solidFill>
                  <a:prstClr val="black"/>
                </a:solidFill>
                <a:effectLst/>
                <a:uLnTx/>
                <a:uFillTx/>
                <a:latin typeface="Calibri" panose="020F0502020204030204"/>
              </a:rPr>
              <a:t>fg_depar</a:t>
            </a:r>
            <a:r>
              <a:rPr kumimoji="0" lang="en-GB" sz="1800" b="0" i="0" u="none" strike="noStrike" kern="0" cap="none" spc="0" normalizeH="0" baseline="0" noProof="0" dirty="0" smtClean="0">
                <a:ln>
                  <a:noFill/>
                </a:ln>
                <a:solidFill>
                  <a:prstClr val="black"/>
                </a:solidFill>
                <a:effectLst/>
                <a:uLnTx/>
                <a:uFillTx/>
                <a:latin typeface="Calibri" panose="020F0502020204030204"/>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latin typeface="Calibri" panose="020F0502020204030204"/>
              </a:rPr>
              <a:t>               6                           0.150481</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latin typeface="Calibri" panose="020F0502020204030204"/>
              </a:rPr>
              <a:t>               9                           0.189032</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latin typeface="Calibri" panose="020F0502020204030204"/>
              </a:rPr>
              <a:t>              10                          0.228713</a:t>
            </a:r>
          </a:p>
        </p:txBody>
      </p:sp>
      <p:sp>
        <p:nvSpPr>
          <p:cNvPr id="12" name="Oval Callout 11"/>
          <p:cNvSpPr/>
          <p:nvPr/>
        </p:nvSpPr>
        <p:spPr>
          <a:xfrm>
            <a:off x="9053227" y="1470053"/>
            <a:ext cx="2816432" cy="1722395"/>
          </a:xfrm>
          <a:prstGeom prst="wedgeEllipseCallout">
            <a:avLst>
              <a:gd name="adj1" fmla="val -68373"/>
              <a:gd name="adj2" fmla="val 43540"/>
            </a:avLst>
          </a:prstGeom>
          <a:gradFill rotWithShape="1">
            <a:gsLst>
              <a:gs pos="0">
                <a:srgbClr val="5B9BD5">
                  <a:tint val="100000"/>
                  <a:shade val="100000"/>
                  <a:satMod val="130000"/>
                </a:srgbClr>
              </a:gs>
              <a:gs pos="97000">
                <a:srgbClr val="5B9BD5">
                  <a:tint val="50000"/>
                  <a:shade val="100000"/>
                  <a:satMod val="350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white"/>
                </a:solidFill>
                <a:effectLst/>
                <a:uLnTx/>
                <a:uFillTx/>
                <a:latin typeface="Calibri" panose="020F0502020204030204"/>
                <a:ea typeface="+mn-ea"/>
                <a:cs typeface="+mn-cs"/>
              </a:rPr>
              <a:t>MARS request with embedded SQL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white"/>
                </a:solidFill>
                <a:effectLst/>
                <a:uLnTx/>
                <a:uFillTx/>
                <a:latin typeface="Calibri" panose="020F0502020204030204"/>
                <a:ea typeface="+mn-ea"/>
                <a:cs typeface="+mn-cs"/>
              </a:rPr>
              <a:t>(streaming processing)</a:t>
            </a:r>
          </a:p>
        </p:txBody>
      </p:sp>
      <p:sp>
        <p:nvSpPr>
          <p:cNvPr id="13" name="Oval Callout 12"/>
          <p:cNvSpPr/>
          <p:nvPr/>
        </p:nvSpPr>
        <p:spPr>
          <a:xfrm>
            <a:off x="8631265" y="3489768"/>
            <a:ext cx="2506189" cy="1212928"/>
          </a:xfrm>
          <a:prstGeom prst="wedgeEllipseCallout">
            <a:avLst>
              <a:gd name="adj1" fmla="val -97645"/>
              <a:gd name="adj2" fmla="val 13182"/>
            </a:avLst>
          </a:prstGeom>
          <a:gradFill rotWithShape="1">
            <a:gsLst>
              <a:gs pos="0">
                <a:srgbClr val="5B9BD5">
                  <a:tint val="100000"/>
                  <a:shade val="100000"/>
                  <a:satMod val="130000"/>
                </a:srgbClr>
              </a:gs>
              <a:gs pos="91000">
                <a:srgbClr val="5B9BD5">
                  <a:tint val="50000"/>
                  <a:shade val="100000"/>
                  <a:satMod val="350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white"/>
                </a:solidFill>
                <a:effectLst/>
                <a:uLnTx/>
                <a:uFillTx/>
                <a:latin typeface="Calibri" panose="020F0502020204030204"/>
                <a:ea typeface="+mn-ea"/>
                <a:cs typeface="+mn-cs"/>
              </a:rPr>
              <a:t>SQL on command line</a:t>
            </a:r>
          </a:p>
        </p:txBody>
      </p:sp>
    </p:spTree>
    <p:extLst>
      <p:ext uri="{BB962C8B-B14F-4D97-AF65-F5344CB8AC3E}">
        <p14:creationId xmlns:p14="http://schemas.microsoft.com/office/powerpoint/2010/main" val="29537033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MARS retrieval: server indexing</a:t>
            </a:r>
          </a:p>
        </p:txBody>
      </p:sp>
      <p:sp>
        <p:nvSpPr>
          <p:cNvPr id="3" name="Content Placeholder 2"/>
          <p:cNvSpPr>
            <a:spLocks noGrp="1"/>
          </p:cNvSpPr>
          <p:nvPr>
            <p:ph sz="quarter" idx="14"/>
          </p:nvPr>
        </p:nvSpPr>
        <p:spPr/>
        <p:txBody>
          <a:bodyPr/>
          <a:lstStyle/>
          <a:p>
            <a:r>
              <a:rPr lang="en-GB" dirty="0"/>
              <a:t>MARS keywords used for selecting ODB data to be retrieved correspond to ODB columns used by server index</a:t>
            </a:r>
          </a:p>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18</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pic>
        <p:nvPicPr>
          <p:cNvPr id="6" name="Picture 5"/>
          <p:cNvPicPr>
            <a:picLocks noChangeAspect="1"/>
          </p:cNvPicPr>
          <p:nvPr/>
        </p:nvPicPr>
        <p:blipFill>
          <a:blip r:embed="rId2"/>
          <a:stretch>
            <a:fillRect/>
          </a:stretch>
        </p:blipFill>
        <p:spPr>
          <a:xfrm>
            <a:off x="1311685" y="1697586"/>
            <a:ext cx="9565453" cy="3462828"/>
          </a:xfrm>
          <a:prstGeom prst="rect">
            <a:avLst/>
          </a:prstGeom>
        </p:spPr>
      </p:pic>
    </p:spTree>
    <p:extLst>
      <p:ext uri="{BB962C8B-B14F-4D97-AF65-F5344CB8AC3E}">
        <p14:creationId xmlns:p14="http://schemas.microsoft.com/office/powerpoint/2010/main" val="42784270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MARS retrieval: filtering with SQL</a:t>
            </a:r>
          </a:p>
        </p:txBody>
      </p:sp>
      <p:sp>
        <p:nvSpPr>
          <p:cNvPr id="3" name="Content Placeholder 2"/>
          <p:cNvSpPr>
            <a:spLocks noGrp="1"/>
          </p:cNvSpPr>
          <p:nvPr>
            <p:ph sz="quarter" idx="14"/>
          </p:nvPr>
        </p:nvSpPr>
        <p:spPr/>
        <p:txBody>
          <a:bodyPr/>
          <a:lstStyle/>
          <a:p>
            <a:r>
              <a:rPr lang="en-GB" dirty="0"/>
              <a:t>Keyword FILTER can be used for fine grained filtering with SQL SELECT</a:t>
            </a:r>
          </a:p>
          <a:p>
            <a:r>
              <a:rPr lang="en-GB" dirty="0"/>
              <a:t>Filtering is done on the client, directly on the data coming from the server (no temporary files</a:t>
            </a:r>
            <a:r>
              <a:rPr lang="en-GB" dirty="0" smtClean="0"/>
              <a:t>)</a:t>
            </a:r>
          </a:p>
          <a:p>
            <a:r>
              <a:rPr lang="en-GB" dirty="0" smtClean="0"/>
              <a:t>If you plan to execute many SQL queries on data retrieved from MARS, it is better to retrieve the whole dataset </a:t>
            </a:r>
            <a:r>
              <a:rPr lang="en-GB" dirty="0"/>
              <a:t>(no FILTER</a:t>
            </a:r>
            <a:r>
              <a:rPr lang="en-GB" dirty="0" smtClean="0"/>
              <a:t>) to your local disk and then execute the queries using ‘</a:t>
            </a:r>
            <a:r>
              <a:rPr lang="en-GB" dirty="0" err="1" smtClean="0"/>
              <a:t>odb</a:t>
            </a:r>
            <a:r>
              <a:rPr lang="en-GB" dirty="0" smtClean="0"/>
              <a:t> </a:t>
            </a:r>
            <a:r>
              <a:rPr lang="en-GB" dirty="0" err="1" smtClean="0"/>
              <a:t>sql</a:t>
            </a:r>
            <a:r>
              <a:rPr lang="en-GB" dirty="0" smtClean="0"/>
              <a:t>’</a:t>
            </a:r>
            <a:endParaRPr lang="en-GB" dirty="0"/>
          </a:p>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19</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42683692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sz="quarter" idx="14"/>
          </p:nvPr>
        </p:nvSpPr>
        <p:spPr/>
        <p:txBody>
          <a:bodyPr/>
          <a:lstStyle/>
          <a:p>
            <a:r>
              <a:rPr lang="en-US" dirty="0" smtClean="0"/>
              <a:t>What is ODB API?</a:t>
            </a:r>
          </a:p>
          <a:p>
            <a:r>
              <a:rPr lang="en-US" dirty="0" smtClean="0"/>
              <a:t>Data structure / file format</a:t>
            </a:r>
          </a:p>
          <a:p>
            <a:r>
              <a:rPr lang="en-US" dirty="0" smtClean="0"/>
              <a:t>ODB API SQL</a:t>
            </a:r>
          </a:p>
          <a:p>
            <a:r>
              <a:rPr lang="en-US" dirty="0" smtClean="0"/>
              <a:t>ODB Governance</a:t>
            </a:r>
          </a:p>
          <a:p>
            <a:r>
              <a:rPr lang="en-US" dirty="0" smtClean="0"/>
              <a:t>ODB MARS Archive</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Exercise</a:t>
            </a:r>
          </a:p>
        </p:txBody>
      </p:sp>
      <p:sp>
        <p:nvSpPr>
          <p:cNvPr id="3" name="Content Placeholder 2"/>
          <p:cNvSpPr>
            <a:spLocks noGrp="1"/>
          </p:cNvSpPr>
          <p:nvPr>
            <p:ph sz="quarter" idx="14"/>
          </p:nvPr>
        </p:nvSpPr>
        <p:spPr/>
        <p:txBody>
          <a:bodyPr/>
          <a:lstStyle/>
          <a:p>
            <a:r>
              <a:rPr lang="en-GB" dirty="0" smtClean="0"/>
              <a:t>From yesterday’s 12 UTC operational run find </a:t>
            </a:r>
            <a:r>
              <a:rPr lang="en-GB" dirty="0"/>
              <a:t>out </a:t>
            </a:r>
            <a:r>
              <a:rPr lang="en-GB" dirty="0" smtClean="0"/>
              <a:t>which variables are contained in </a:t>
            </a:r>
            <a:r>
              <a:rPr lang="en-GB" dirty="0"/>
              <a:t>report type “Automatic Land SYNOP</a:t>
            </a:r>
            <a:r>
              <a:rPr lang="en-GB" dirty="0" smtClean="0"/>
              <a:t>” of type Monitoring feedback (MFB).</a:t>
            </a:r>
          </a:p>
          <a:p>
            <a:r>
              <a:rPr lang="en-GB" dirty="0" smtClean="0"/>
              <a:t>What is the range of values of those variables?</a:t>
            </a:r>
            <a:endParaRPr lang="en-GB" dirty="0"/>
          </a:p>
          <a:p>
            <a:r>
              <a:rPr lang="en-GB" dirty="0"/>
              <a:t>Tips:</a:t>
            </a:r>
          </a:p>
          <a:p>
            <a:pPr lvl="1"/>
            <a:r>
              <a:rPr lang="en-GB" dirty="0"/>
              <a:t>Retrieve data with mars</a:t>
            </a:r>
          </a:p>
          <a:p>
            <a:pPr lvl="1"/>
            <a:r>
              <a:rPr lang="en-GB" dirty="0"/>
              <a:t>Numeric code of variable is available in ODB column </a:t>
            </a:r>
            <a:r>
              <a:rPr lang="en-GB" dirty="0" err="1">
                <a:latin typeface="Courier New" panose="02070309020205020404" pitchFamily="49" charset="0"/>
                <a:cs typeface="Courier New" panose="02070309020205020404" pitchFamily="49" charset="0"/>
              </a:rPr>
              <a:t>varno</a:t>
            </a:r>
            <a:r>
              <a:rPr lang="en-GB" dirty="0"/>
              <a:t/>
            </a:r>
            <a:br>
              <a:rPr lang="en-GB" dirty="0"/>
            </a:br>
            <a:r>
              <a:rPr lang="en-GB" dirty="0"/>
              <a:t>See </a:t>
            </a:r>
            <a:r>
              <a:rPr lang="en-GB" dirty="0">
                <a:hlinkClick r:id="rId2"/>
              </a:rPr>
              <a:t>http://apps-dev.ecmwf.int/odbgov/varno/</a:t>
            </a:r>
            <a:r>
              <a:rPr lang="en-GB" dirty="0"/>
              <a:t> for codes &amp; descriptions</a:t>
            </a:r>
          </a:p>
          <a:p>
            <a:pPr lvl="1"/>
            <a:r>
              <a:rPr lang="en-GB" dirty="0"/>
              <a:t>Actual value of the variable (measurement) is in column </a:t>
            </a:r>
            <a:r>
              <a:rPr lang="en-GB" dirty="0" err="1">
                <a:latin typeface="Courier New" panose="02070309020205020404" pitchFamily="49" charset="0"/>
                <a:cs typeface="Courier New" panose="02070309020205020404" pitchFamily="49" charset="0"/>
              </a:rPr>
              <a:t>obsvalue</a:t>
            </a:r>
            <a:endParaRPr lang="en-GB" dirty="0">
              <a:latin typeface="Courier New" panose="02070309020205020404" pitchFamily="49" charset="0"/>
              <a:cs typeface="Courier New" panose="02070309020205020404" pitchFamily="49" charset="0"/>
            </a:endParaRPr>
          </a:p>
          <a:p>
            <a:pPr lvl="1"/>
            <a:r>
              <a:rPr lang="en-GB" dirty="0">
                <a:latin typeface="Courier New" panose="02070309020205020404" pitchFamily="49" charset="0"/>
                <a:cs typeface="Courier New" panose="02070309020205020404" pitchFamily="49" charset="0"/>
              </a:rPr>
              <a:t>module load </a:t>
            </a:r>
            <a:r>
              <a:rPr lang="en-GB" dirty="0" err="1">
                <a:latin typeface="Courier New" panose="02070309020205020404" pitchFamily="49" charset="0"/>
                <a:cs typeface="Courier New" panose="02070309020205020404" pitchFamily="49" charset="0"/>
              </a:rPr>
              <a:t>odb_api</a:t>
            </a:r>
            <a:r>
              <a:rPr lang="en-GB" dirty="0">
                <a:latin typeface="Courier New" panose="02070309020205020404" pitchFamily="49" charset="0"/>
                <a:cs typeface="Courier New" panose="02070309020205020404" pitchFamily="49" charset="0"/>
              </a:rPr>
              <a:t>/new</a:t>
            </a:r>
          </a:p>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20</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14800575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Solution</a:t>
            </a:r>
          </a:p>
        </p:txBody>
      </p:sp>
      <p:sp>
        <p:nvSpPr>
          <p:cNvPr id="4" name="Slide Number Placeholder 3"/>
          <p:cNvSpPr>
            <a:spLocks noGrp="1"/>
          </p:cNvSpPr>
          <p:nvPr>
            <p:ph type="sldNum" sz="quarter" idx="10"/>
          </p:nvPr>
        </p:nvSpPr>
        <p:spPr/>
        <p:txBody>
          <a:bodyPr/>
          <a:lstStyle/>
          <a:p>
            <a:fld id="{6B3B0B0F-E794-1244-9699-107C60B9C23A}" type="slidenum">
              <a:rPr lang="en-US" smtClean="0"/>
              <a:pPr/>
              <a:t>21</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
        <p:nvSpPr>
          <p:cNvPr id="6" name="Content Placeholder 3"/>
          <p:cNvSpPr txBox="1">
            <a:spLocks noGrp="1"/>
          </p:cNvSpPr>
          <p:nvPr>
            <p:ph sz="quarter" idx="14"/>
          </p:nvPr>
        </p:nvSpPr>
        <p:spPr>
          <a:xfrm>
            <a:off x="2159999" y="936000"/>
            <a:ext cx="7869601" cy="5078313"/>
          </a:xfrm>
          <a:prstGeom prst="rect">
            <a:avLst/>
          </a:prstGeom>
          <a:gradFill>
            <a:gsLst>
              <a:gs pos="0">
                <a:schemeClr val="accent1">
                  <a:lumMod val="5000"/>
                  <a:lumOff val="95000"/>
                </a:schemeClr>
              </a:gs>
              <a:gs pos="6000">
                <a:schemeClr val="accent1">
                  <a:lumMod val="45000"/>
                  <a:lumOff val="55000"/>
                </a:schemeClr>
              </a:gs>
              <a:gs pos="83000">
                <a:schemeClr val="accent1">
                  <a:lumMod val="45000"/>
                  <a:lumOff val="55000"/>
                </a:schemeClr>
              </a:gs>
              <a:gs pos="99000">
                <a:schemeClr val="accent1">
                  <a:lumMod val="30000"/>
                  <a:lumOff val="70000"/>
                </a:schemeClr>
              </a:gs>
            </a:gsLst>
            <a:lin ang="5400000" scaled="1"/>
          </a:gradFill>
        </p:spPr>
        <p:txBody>
          <a:bodyPr wrap="square" rtlCol="0">
            <a:spAutoFit/>
          </a:bodyPr>
          <a:lstStyle/>
          <a:p>
            <a:pPr indent="0">
              <a:buNone/>
            </a:pPr>
            <a:r>
              <a:rPr lang="en-GB" dirty="0" smtClean="0"/>
              <a:t>$ mars &lt;&lt;END</a:t>
            </a:r>
            <a:br>
              <a:rPr lang="en-GB" dirty="0" smtClean="0"/>
            </a:br>
            <a:r>
              <a:rPr lang="en-GB" dirty="0" smtClean="0"/>
              <a:t>    retrieve,</a:t>
            </a:r>
            <a:r>
              <a:rPr lang="en-GB" dirty="0"/>
              <a:t/>
            </a:r>
            <a:br>
              <a:rPr lang="en-GB" dirty="0"/>
            </a:br>
            <a:r>
              <a:rPr lang="en-GB" dirty="0" smtClean="0"/>
              <a:t>    class = OD,</a:t>
            </a:r>
            <a:br>
              <a:rPr lang="en-GB" dirty="0" smtClean="0"/>
            </a:br>
            <a:r>
              <a:rPr lang="en-GB" dirty="0" smtClean="0"/>
              <a:t>    type = MFB,</a:t>
            </a:r>
            <a:br>
              <a:rPr lang="en-GB" dirty="0" smtClean="0"/>
            </a:br>
            <a:r>
              <a:rPr lang="en-GB" dirty="0" smtClean="0"/>
              <a:t>    stream = OPER, </a:t>
            </a:r>
            <a:br>
              <a:rPr lang="en-GB" dirty="0" smtClean="0"/>
            </a:br>
            <a:r>
              <a:rPr lang="en-GB" dirty="0" smtClean="0"/>
              <a:t>    </a:t>
            </a:r>
            <a:r>
              <a:rPr lang="en-GB" dirty="0" err="1" smtClean="0"/>
              <a:t>expver</a:t>
            </a:r>
            <a:r>
              <a:rPr lang="en-GB" dirty="0" smtClean="0"/>
              <a:t> = 1,</a:t>
            </a:r>
            <a:r>
              <a:rPr lang="en-GB" dirty="0"/>
              <a:t/>
            </a:r>
            <a:br>
              <a:rPr lang="en-GB" dirty="0"/>
            </a:br>
            <a:r>
              <a:rPr lang="en-GB" dirty="0" smtClean="0"/>
              <a:t>    </a:t>
            </a:r>
            <a:r>
              <a:rPr lang="en-GB" dirty="0" err="1" smtClean="0"/>
              <a:t>reportype</a:t>
            </a:r>
            <a:r>
              <a:rPr lang="en-GB" dirty="0" smtClean="0"/>
              <a:t> </a:t>
            </a:r>
            <a:r>
              <a:rPr lang="en-GB" dirty="0"/>
              <a:t>= </a:t>
            </a:r>
            <a:r>
              <a:rPr lang="en-GB" dirty="0" smtClean="0"/>
              <a:t>Automatic Land SYNOP,</a:t>
            </a:r>
            <a:r>
              <a:rPr lang="en-GB" dirty="0"/>
              <a:t/>
            </a:r>
            <a:br>
              <a:rPr lang="en-GB" dirty="0"/>
            </a:br>
            <a:r>
              <a:rPr lang="en-GB" dirty="0" smtClean="0"/>
              <a:t>    date = -1,</a:t>
            </a:r>
            <a:br>
              <a:rPr lang="en-GB" dirty="0" smtClean="0"/>
            </a:br>
            <a:r>
              <a:rPr lang="en-GB" dirty="0" smtClean="0"/>
              <a:t>    time = 1200,</a:t>
            </a:r>
            <a:br>
              <a:rPr lang="en-GB" dirty="0" smtClean="0"/>
            </a:br>
            <a:r>
              <a:rPr lang="en-GB" dirty="0" smtClean="0"/>
              <a:t>    target </a:t>
            </a:r>
            <a:r>
              <a:rPr lang="en-GB" dirty="0"/>
              <a:t> </a:t>
            </a:r>
            <a:r>
              <a:rPr lang="en-GB" dirty="0" smtClean="0"/>
              <a:t>= </a:t>
            </a:r>
            <a:r>
              <a:rPr lang="en-GB" dirty="0" err="1" smtClean="0"/>
              <a:t>als.odb</a:t>
            </a:r>
            <a:r>
              <a:rPr lang="en-GB" dirty="0"/>
              <a:t/>
            </a:r>
            <a:br>
              <a:rPr lang="en-GB" dirty="0"/>
            </a:br>
            <a:r>
              <a:rPr lang="en-GB" dirty="0" smtClean="0"/>
              <a:t>END</a:t>
            </a:r>
            <a:br>
              <a:rPr lang="en-GB" dirty="0" smtClean="0"/>
            </a:br>
            <a:r>
              <a:rPr lang="en-GB" dirty="0" smtClean="0"/>
              <a:t>$ module load </a:t>
            </a:r>
            <a:r>
              <a:rPr lang="en-GB" dirty="0" err="1" smtClean="0"/>
              <a:t>odb_api</a:t>
            </a:r>
            <a:r>
              <a:rPr lang="en-GB" dirty="0" smtClean="0"/>
              <a:t>/new</a:t>
            </a:r>
            <a:br>
              <a:rPr lang="en-GB" dirty="0" smtClean="0"/>
            </a:br>
            <a:r>
              <a:rPr lang="en-GB" dirty="0" smtClean="0"/>
              <a:t/>
            </a:r>
            <a:br>
              <a:rPr lang="en-GB" dirty="0" smtClean="0"/>
            </a:br>
            <a:r>
              <a:rPr lang="en-GB" dirty="0" smtClean="0"/>
              <a:t># Show list of variables:</a:t>
            </a:r>
            <a:br>
              <a:rPr lang="en-GB" dirty="0" smtClean="0"/>
            </a:br>
            <a:r>
              <a:rPr lang="en-GB" dirty="0" smtClean="0"/>
              <a:t>$ </a:t>
            </a:r>
            <a:r>
              <a:rPr lang="en-GB" dirty="0" err="1" smtClean="0"/>
              <a:t>odb</a:t>
            </a:r>
            <a:r>
              <a:rPr lang="en-GB" dirty="0" smtClean="0"/>
              <a:t> </a:t>
            </a:r>
            <a:r>
              <a:rPr lang="en-GB" dirty="0" err="1" smtClean="0"/>
              <a:t>sql</a:t>
            </a:r>
            <a:r>
              <a:rPr lang="en-GB" dirty="0" smtClean="0"/>
              <a:t> ‘select distinct </a:t>
            </a:r>
            <a:r>
              <a:rPr lang="en-GB" dirty="0" err="1" smtClean="0"/>
              <a:t>varno</a:t>
            </a:r>
            <a:r>
              <a:rPr lang="en-GB" dirty="0" smtClean="0"/>
              <a:t>’ -</a:t>
            </a:r>
            <a:r>
              <a:rPr lang="en-GB" dirty="0" err="1" smtClean="0"/>
              <a:t>i</a:t>
            </a:r>
            <a:r>
              <a:rPr lang="en-GB" dirty="0" smtClean="0"/>
              <a:t>  </a:t>
            </a:r>
            <a:r>
              <a:rPr lang="en-GB" dirty="0" err="1" smtClean="0"/>
              <a:t>als.odb</a:t>
            </a:r>
            <a:r>
              <a:rPr lang="en-GB" dirty="0"/>
              <a:t/>
            </a:r>
            <a:br>
              <a:rPr lang="en-GB" dirty="0"/>
            </a:br>
            <a:r>
              <a:rPr lang="en-GB" dirty="0" smtClean="0"/>
              <a:t/>
            </a:r>
            <a:br>
              <a:rPr lang="en-GB" dirty="0" smtClean="0"/>
            </a:br>
            <a:r>
              <a:rPr lang="en-GB" dirty="0" smtClean="0"/>
              <a:t># List of variables and their ranges:</a:t>
            </a:r>
            <a:br>
              <a:rPr lang="en-GB" dirty="0" smtClean="0"/>
            </a:br>
            <a:r>
              <a:rPr lang="en-GB" dirty="0" smtClean="0"/>
              <a:t>$ </a:t>
            </a:r>
            <a:r>
              <a:rPr lang="en-GB" dirty="0" err="1" smtClean="0"/>
              <a:t>odb</a:t>
            </a:r>
            <a:r>
              <a:rPr lang="en-GB" dirty="0" smtClean="0"/>
              <a:t> </a:t>
            </a:r>
            <a:r>
              <a:rPr lang="en-GB" dirty="0" err="1" smtClean="0"/>
              <a:t>sql</a:t>
            </a:r>
            <a:r>
              <a:rPr lang="en-GB" dirty="0" smtClean="0"/>
              <a:t> ‘select </a:t>
            </a:r>
            <a:r>
              <a:rPr lang="en-GB" dirty="0" err="1" smtClean="0"/>
              <a:t>varno,min</a:t>
            </a:r>
            <a:r>
              <a:rPr lang="en-GB" dirty="0" smtClean="0"/>
              <a:t>(</a:t>
            </a:r>
            <a:r>
              <a:rPr lang="en-GB" dirty="0" err="1" smtClean="0"/>
              <a:t>obsvalue</a:t>
            </a:r>
            <a:r>
              <a:rPr lang="en-GB" dirty="0" smtClean="0"/>
              <a:t>),max(</a:t>
            </a:r>
            <a:r>
              <a:rPr lang="en-GB" dirty="0" err="1" smtClean="0"/>
              <a:t>obsvalue</a:t>
            </a:r>
            <a:r>
              <a:rPr lang="en-GB" dirty="0" smtClean="0"/>
              <a:t>)’ -</a:t>
            </a:r>
            <a:r>
              <a:rPr lang="en-GB" dirty="0" err="1" smtClean="0"/>
              <a:t>i</a:t>
            </a:r>
            <a:r>
              <a:rPr lang="en-GB" dirty="0" smtClean="0"/>
              <a:t> </a:t>
            </a:r>
            <a:r>
              <a:rPr lang="en-GB" dirty="0" err="1" smtClean="0"/>
              <a:t>als.odb</a:t>
            </a:r>
            <a:endParaRPr lang="en-GB" dirty="0"/>
          </a:p>
        </p:txBody>
      </p:sp>
      <p:sp>
        <p:nvSpPr>
          <p:cNvPr id="7" name="Oval Callout 6"/>
          <p:cNvSpPr/>
          <p:nvPr/>
        </p:nvSpPr>
        <p:spPr>
          <a:xfrm>
            <a:off x="7055894" y="746710"/>
            <a:ext cx="4162566" cy="1887955"/>
          </a:xfrm>
          <a:prstGeom prst="wedgeEllipseCallout">
            <a:avLst>
              <a:gd name="adj1" fmla="val -69897"/>
              <a:gd name="adj2" fmla="val 49709"/>
            </a:avLst>
          </a:prstGeom>
          <a:gradFill>
            <a:gsLst>
              <a:gs pos="0">
                <a:schemeClr val="accent1">
                  <a:tint val="100000"/>
                  <a:shade val="100000"/>
                  <a:satMod val="130000"/>
                </a:schemeClr>
              </a:gs>
              <a:gs pos="97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Instead of </a:t>
            </a:r>
            <a:br>
              <a:rPr lang="en-GB" dirty="0" smtClean="0"/>
            </a:br>
            <a:r>
              <a:rPr lang="en-GB" dirty="0" smtClean="0"/>
              <a:t>“Automatic Land SYNOP”</a:t>
            </a:r>
          </a:p>
          <a:p>
            <a:pPr algn="ctr"/>
            <a:r>
              <a:rPr lang="en-GB" dirty="0" smtClean="0"/>
              <a:t>We could put its numeric code: 16001</a:t>
            </a:r>
            <a:endParaRPr lang="en-GB" dirty="0"/>
          </a:p>
        </p:txBody>
      </p:sp>
    </p:spTree>
    <p:extLst>
      <p:ext uri="{BB962C8B-B14F-4D97-AF65-F5344CB8AC3E}">
        <p14:creationId xmlns:p14="http://schemas.microsoft.com/office/powerpoint/2010/main" val="330014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ODB API?</a:t>
            </a:r>
            <a:endParaRPr lang="en-GB" dirty="0"/>
          </a:p>
        </p:txBody>
      </p:sp>
      <p:sp>
        <p:nvSpPr>
          <p:cNvPr id="3" name="Content Placeholder 2"/>
          <p:cNvSpPr>
            <a:spLocks noGrp="1"/>
          </p:cNvSpPr>
          <p:nvPr>
            <p:ph sz="quarter" idx="14"/>
          </p:nvPr>
        </p:nvSpPr>
        <p:spPr/>
        <p:txBody>
          <a:bodyPr/>
          <a:lstStyle/>
          <a:p>
            <a:r>
              <a:rPr lang="en-GB" dirty="0"/>
              <a:t>Software</a:t>
            </a:r>
          </a:p>
          <a:p>
            <a:pPr lvl="1"/>
            <a:r>
              <a:rPr lang="en-GB" b="1" dirty="0" smtClean="0"/>
              <a:t>O</a:t>
            </a:r>
            <a:r>
              <a:rPr lang="en-GB" dirty="0" smtClean="0"/>
              <a:t>bservational </a:t>
            </a:r>
            <a:r>
              <a:rPr lang="en-GB" b="1" dirty="0" err="1" smtClean="0"/>
              <a:t>D</a:t>
            </a:r>
            <a:r>
              <a:rPr lang="en-GB" dirty="0" err="1" smtClean="0"/>
              <a:t>ata</a:t>
            </a:r>
            <a:r>
              <a:rPr lang="en-GB" b="1" dirty="0" err="1" smtClean="0"/>
              <a:t>B</a:t>
            </a:r>
            <a:r>
              <a:rPr lang="en-GB" dirty="0" err="1" smtClean="0"/>
              <a:t>ase</a:t>
            </a:r>
            <a:r>
              <a:rPr lang="en-GB" dirty="0" smtClean="0"/>
              <a:t> </a:t>
            </a:r>
            <a:r>
              <a:rPr lang="en-GB" b="1" dirty="0" smtClean="0"/>
              <a:t>A</a:t>
            </a:r>
            <a:r>
              <a:rPr lang="en-GB" dirty="0" smtClean="0"/>
              <a:t>pplication </a:t>
            </a:r>
            <a:r>
              <a:rPr lang="en-GB" b="1" dirty="0" smtClean="0"/>
              <a:t>P</a:t>
            </a:r>
            <a:r>
              <a:rPr lang="en-GB" dirty="0" smtClean="0"/>
              <a:t>rogramming </a:t>
            </a:r>
            <a:r>
              <a:rPr lang="en-GB" b="1" dirty="0" smtClean="0"/>
              <a:t>I</a:t>
            </a:r>
            <a:r>
              <a:rPr lang="en-GB" dirty="0" smtClean="0"/>
              <a:t>nterface</a:t>
            </a:r>
          </a:p>
          <a:p>
            <a:pPr lvl="1"/>
            <a:r>
              <a:rPr lang="en-GB" dirty="0" smtClean="0"/>
              <a:t>C</a:t>
            </a:r>
            <a:r>
              <a:rPr lang="en-GB" dirty="0"/>
              <a:t>++ library &amp; tools for encoding and processing of </a:t>
            </a:r>
            <a:r>
              <a:rPr lang="en-GB" dirty="0" smtClean="0"/>
              <a:t>observational feedback</a:t>
            </a:r>
            <a:endParaRPr lang="en-GB" dirty="0"/>
          </a:p>
          <a:p>
            <a:pPr lvl="1"/>
            <a:r>
              <a:rPr lang="en-GB" dirty="0"/>
              <a:t>SQL engine </a:t>
            </a:r>
            <a:r>
              <a:rPr lang="en-GB" dirty="0" smtClean="0"/>
              <a:t>for efficient processing of data </a:t>
            </a:r>
            <a:r>
              <a:rPr lang="en-GB" dirty="0"/>
              <a:t>encoded in the </a:t>
            </a:r>
            <a:r>
              <a:rPr lang="en-GB" dirty="0" smtClean="0"/>
              <a:t>format</a:t>
            </a:r>
          </a:p>
          <a:p>
            <a:pPr lvl="1"/>
            <a:r>
              <a:rPr lang="en-GB" dirty="0" smtClean="0"/>
              <a:t>C, Fortran and Python bindings/wrappers to the above</a:t>
            </a:r>
            <a:r>
              <a:rPr lang="en-GB" dirty="0"/>
              <a:t>: </a:t>
            </a:r>
            <a:r>
              <a:rPr lang="en-GB" dirty="0">
                <a:hlinkClick r:id="rId2"/>
              </a:rPr>
              <a:t>https://</a:t>
            </a:r>
            <a:r>
              <a:rPr lang="en-GB" dirty="0" smtClean="0">
                <a:hlinkClick r:id="rId2"/>
              </a:rPr>
              <a:t>software.ecmwf.int/wiki/display/ODBAPI/ODB+API+Home</a:t>
            </a:r>
            <a:r>
              <a:rPr lang="en-GB" dirty="0" smtClean="0"/>
              <a:t> </a:t>
            </a:r>
            <a:endParaRPr lang="en-GB" dirty="0"/>
          </a:p>
          <a:p>
            <a:r>
              <a:rPr lang="en-GB" dirty="0"/>
              <a:t>File format</a:t>
            </a:r>
          </a:p>
          <a:p>
            <a:pPr lvl="1"/>
            <a:r>
              <a:rPr lang="en-GB" dirty="0"/>
              <a:t>file format suitable for archiving and </a:t>
            </a:r>
            <a:r>
              <a:rPr lang="en-GB" dirty="0" smtClean="0"/>
              <a:t>streaming, used for archiving on MARS</a:t>
            </a:r>
            <a:endParaRPr lang="en-GB" dirty="0"/>
          </a:p>
          <a:p>
            <a:r>
              <a:rPr lang="en-GB" dirty="0"/>
              <a:t>Highlights</a:t>
            </a:r>
          </a:p>
          <a:p>
            <a:pPr lvl="1"/>
            <a:r>
              <a:rPr lang="en-GB" dirty="0"/>
              <a:t>E</a:t>
            </a:r>
            <a:r>
              <a:rPr lang="en-GB" dirty="0" smtClean="0"/>
              <a:t>fficient </a:t>
            </a:r>
            <a:r>
              <a:rPr lang="en-GB" dirty="0"/>
              <a:t>processing of large amounts of data (long time series) using small amount of RAM</a:t>
            </a:r>
          </a:p>
          <a:p>
            <a:pPr lvl="1"/>
            <a:r>
              <a:rPr lang="en-GB" dirty="0"/>
              <a:t>Used at ECMWF, </a:t>
            </a:r>
            <a:r>
              <a:rPr lang="en-GB" dirty="0" err="1"/>
              <a:t>MetOffice</a:t>
            </a:r>
            <a:r>
              <a:rPr lang="en-GB" dirty="0"/>
              <a:t>, BoM</a:t>
            </a:r>
            <a:r>
              <a:rPr lang="en-GB" dirty="0" smtClean="0"/>
              <a:t>,…</a:t>
            </a:r>
            <a:endParaRPr lang="en-GB" dirty="0"/>
          </a:p>
          <a:p>
            <a:r>
              <a:rPr lang="en-GB" dirty="0"/>
              <a:t>What it is not</a:t>
            </a:r>
          </a:p>
          <a:p>
            <a:pPr lvl="1"/>
            <a:r>
              <a:rPr lang="en-GB" dirty="0"/>
              <a:t>ODB: </a:t>
            </a:r>
            <a:r>
              <a:rPr lang="en-GB" dirty="0" err="1"/>
              <a:t>incore</a:t>
            </a:r>
            <a:r>
              <a:rPr lang="en-GB" dirty="0"/>
              <a:t>, parallel (MPI) database used by IFS on the ECMWF </a:t>
            </a:r>
            <a:r>
              <a:rPr lang="en-GB" dirty="0" smtClean="0"/>
              <a:t>HPC</a:t>
            </a:r>
            <a:endParaRPr lang="en-GB" dirty="0"/>
          </a:p>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3</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18925567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Observational feedback</a:t>
            </a:r>
            <a:endParaRPr lang="en-GB" dirty="0"/>
          </a:p>
        </p:txBody>
      </p:sp>
      <p:sp>
        <p:nvSpPr>
          <p:cNvPr id="3" name="Content Placeholder 2"/>
          <p:cNvSpPr>
            <a:spLocks noGrp="1"/>
          </p:cNvSpPr>
          <p:nvPr>
            <p:ph sz="quarter" idx="14"/>
          </p:nvPr>
        </p:nvSpPr>
        <p:spPr/>
        <p:txBody>
          <a:bodyPr/>
          <a:lstStyle/>
          <a:p>
            <a:r>
              <a:rPr lang="en-GB" dirty="0"/>
              <a:t>O</a:t>
            </a:r>
            <a:r>
              <a:rPr lang="en-GB" dirty="0" smtClean="0"/>
              <a:t>bservational Feedback is a </a:t>
            </a:r>
            <a:r>
              <a:rPr lang="en-GB" dirty="0"/>
              <a:t>diagnostic information </a:t>
            </a:r>
            <a:r>
              <a:rPr lang="en-GB" dirty="0" smtClean="0"/>
              <a:t>related </a:t>
            </a:r>
            <a:r>
              <a:rPr lang="en-GB" dirty="0"/>
              <a:t>to a given </a:t>
            </a:r>
            <a:r>
              <a:rPr lang="en-GB" dirty="0" smtClean="0"/>
              <a:t>observation produced by the </a:t>
            </a:r>
            <a:r>
              <a:rPr lang="en-GB" dirty="0"/>
              <a:t>screening </a:t>
            </a:r>
            <a:r>
              <a:rPr lang="en-GB" dirty="0" smtClean="0"/>
              <a:t>or </a:t>
            </a:r>
            <a:r>
              <a:rPr lang="en-GB" dirty="0"/>
              <a:t>assimilation </a:t>
            </a:r>
            <a:r>
              <a:rPr lang="en-GB" dirty="0" smtClean="0"/>
              <a:t>system</a:t>
            </a:r>
          </a:p>
          <a:p>
            <a:r>
              <a:rPr lang="en-GB" dirty="0" smtClean="0"/>
              <a:t>Observations </a:t>
            </a:r>
            <a:r>
              <a:rPr lang="en-GB" dirty="0"/>
              <a:t>themselves are input to IFS, </a:t>
            </a:r>
            <a:r>
              <a:rPr lang="en-GB" dirty="0" smtClean="0"/>
              <a:t>the </a:t>
            </a:r>
            <a:r>
              <a:rPr lang="en-GB" dirty="0"/>
              <a:t>"feedback" </a:t>
            </a:r>
            <a:r>
              <a:rPr lang="en-GB" dirty="0" smtClean="0"/>
              <a:t>is IFS output</a:t>
            </a:r>
          </a:p>
          <a:p>
            <a:r>
              <a:rPr lang="en-GB" dirty="0" smtClean="0"/>
              <a:t>Examples:</a:t>
            </a:r>
          </a:p>
          <a:p>
            <a:pPr lvl="1"/>
            <a:r>
              <a:rPr lang="en-GB" b="1" dirty="0" err="1"/>
              <a:t>fg_depar</a:t>
            </a:r>
            <a:r>
              <a:rPr lang="en-GB" dirty="0"/>
              <a:t> </a:t>
            </a:r>
            <a:r>
              <a:rPr lang="en-GB" dirty="0" smtClean="0"/>
              <a:t>is the </a:t>
            </a:r>
            <a:r>
              <a:rPr lang="en-GB" dirty="0"/>
              <a:t>difference between the model prediction of the temperature and the observed </a:t>
            </a:r>
            <a:r>
              <a:rPr lang="en-GB" dirty="0" smtClean="0"/>
              <a:t>temperature, "</a:t>
            </a:r>
            <a:r>
              <a:rPr lang="en-GB" dirty="0"/>
              <a:t>first guess departure" in data assimilation </a:t>
            </a:r>
            <a:r>
              <a:rPr lang="en-GB" dirty="0" smtClean="0"/>
              <a:t>terminology</a:t>
            </a:r>
          </a:p>
          <a:p>
            <a:pPr lvl="1"/>
            <a:r>
              <a:rPr lang="en-GB" b="1" dirty="0" err="1" smtClean="0"/>
              <a:t>datum_status@body</a:t>
            </a:r>
            <a:r>
              <a:rPr lang="en-GB" dirty="0" smtClean="0"/>
              <a:t>  was </a:t>
            </a:r>
            <a:r>
              <a:rPr lang="en-GB" dirty="0"/>
              <a:t>the observation rejected in the screening</a:t>
            </a:r>
            <a:r>
              <a:rPr lang="en-GB" dirty="0" smtClean="0"/>
              <a:t>?</a:t>
            </a:r>
          </a:p>
          <a:p>
            <a:pPr lvl="1"/>
            <a:r>
              <a:rPr lang="en-GB" b="1" dirty="0" smtClean="0"/>
              <a:t>datum_event1@body</a:t>
            </a:r>
            <a:r>
              <a:rPr lang="en-GB" dirty="0" smtClean="0"/>
              <a:t>  </a:t>
            </a:r>
            <a:r>
              <a:rPr lang="en-GB" dirty="0"/>
              <a:t>why was this observation rejected</a:t>
            </a:r>
            <a:r>
              <a:rPr lang="en-GB" dirty="0" smtClean="0"/>
              <a:t>?</a:t>
            </a:r>
          </a:p>
          <a:p>
            <a:pPr lvl="1"/>
            <a:r>
              <a:rPr lang="en-GB" b="1" dirty="0" err="1" smtClean="0"/>
              <a:t>an_depar@body</a:t>
            </a:r>
            <a:r>
              <a:rPr lang="en-GB" dirty="0" smtClean="0"/>
              <a:t>  the </a:t>
            </a:r>
            <a:r>
              <a:rPr lang="en-GB" dirty="0"/>
              <a:t>difference between the observed value and the analysis </a:t>
            </a:r>
            <a:r>
              <a:rPr lang="en-GB" dirty="0" smtClean="0"/>
              <a:t>estimate</a:t>
            </a:r>
          </a:p>
          <a:p>
            <a:pPr lvl="1"/>
            <a:r>
              <a:rPr lang="en-GB" b="1" dirty="0" err="1" smtClean="0"/>
              <a:t>biascorr@body</a:t>
            </a:r>
            <a:r>
              <a:rPr lang="en-GB" dirty="0"/>
              <a:t> </a:t>
            </a:r>
            <a:r>
              <a:rPr lang="en-GB" dirty="0" smtClean="0"/>
              <a:t> the </a:t>
            </a:r>
            <a:r>
              <a:rPr lang="en-GB" dirty="0"/>
              <a:t>bias correction applied to the observation (the bias is estimated during the 4d-Var process</a:t>
            </a:r>
            <a:r>
              <a:rPr lang="en-GB" dirty="0" smtClean="0"/>
              <a:t>)</a:t>
            </a:r>
          </a:p>
          <a:p>
            <a:pPr lvl="1"/>
            <a:r>
              <a:rPr lang="en-GB" b="1" dirty="0" smtClean="0"/>
              <a:t>t2m@modsurf</a:t>
            </a:r>
            <a:r>
              <a:rPr lang="en-GB" dirty="0"/>
              <a:t> </a:t>
            </a:r>
            <a:r>
              <a:rPr lang="en-GB" dirty="0" smtClean="0"/>
              <a:t> what </a:t>
            </a:r>
            <a:r>
              <a:rPr lang="en-GB" dirty="0"/>
              <a:t>was the model 2m temperature at the </a:t>
            </a:r>
            <a:r>
              <a:rPr lang="en-GB" dirty="0" err="1"/>
              <a:t>lat,lon,time</a:t>
            </a:r>
            <a:r>
              <a:rPr lang="en-GB" dirty="0"/>
              <a:t> of the observation (the observation might be for another variable)</a:t>
            </a:r>
          </a:p>
          <a:p>
            <a:pPr lvl="1"/>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474266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ODB API data structure / file format</a:t>
            </a:r>
          </a:p>
        </p:txBody>
      </p:sp>
      <p:sp>
        <p:nvSpPr>
          <p:cNvPr id="3" name="Content Placeholder 2"/>
          <p:cNvSpPr>
            <a:spLocks noGrp="1"/>
          </p:cNvSpPr>
          <p:nvPr>
            <p:ph sz="quarter" idx="14"/>
          </p:nvPr>
        </p:nvSpPr>
        <p:spPr/>
        <p:txBody>
          <a:bodyPr/>
          <a:lstStyle/>
          <a:p>
            <a:r>
              <a:rPr lang="en-GB" dirty="0"/>
              <a:t>Tabular data structure, like a table in a relational database</a:t>
            </a:r>
          </a:p>
          <a:p>
            <a:r>
              <a:rPr lang="en-GB" dirty="0"/>
              <a:t>Line / row oriented</a:t>
            </a:r>
          </a:p>
          <a:p>
            <a:r>
              <a:rPr lang="en-GB" dirty="0"/>
              <a:t>Each file consists of one or more blocks, each block containing:</a:t>
            </a:r>
          </a:p>
          <a:p>
            <a:pPr lvl="1"/>
            <a:r>
              <a:rPr lang="en-GB" dirty="0"/>
              <a:t>Header: column names, types, codec </a:t>
            </a:r>
            <a:r>
              <a:rPr lang="en-GB" dirty="0" smtClean="0"/>
              <a:t>info, values of constant columns</a:t>
            </a:r>
            <a:endParaRPr lang="en-GB" dirty="0"/>
          </a:p>
          <a:p>
            <a:pPr lvl="1"/>
            <a:r>
              <a:rPr lang="en-GB" dirty="0"/>
              <a:t>Data section: packed sequence of rows (customizable, by default 10,000)</a:t>
            </a:r>
          </a:p>
          <a:p>
            <a:pPr lvl="1"/>
            <a:r>
              <a:rPr lang="en-GB" dirty="0"/>
              <a:t>When reading files only one block needs to be unpacked into RAM at a time</a:t>
            </a:r>
          </a:p>
          <a:p>
            <a:r>
              <a:rPr lang="en-GB" dirty="0"/>
              <a:t>The above properties allow for</a:t>
            </a:r>
          </a:p>
          <a:p>
            <a:pPr lvl="1"/>
            <a:r>
              <a:rPr lang="en-GB" dirty="0"/>
              <a:t>Processing files of arbitrary length in constant, small amount of memory</a:t>
            </a:r>
          </a:p>
          <a:p>
            <a:pPr lvl="1"/>
            <a:r>
              <a:rPr lang="en-GB" dirty="0"/>
              <a:t>Data can be appended to existing files / files can be concatenated</a:t>
            </a:r>
          </a:p>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5</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3404889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Data format: blocks</a:t>
            </a:r>
          </a:p>
        </p:txBody>
      </p:sp>
      <p:sp>
        <p:nvSpPr>
          <p:cNvPr id="3" name="Content Placeholder 2"/>
          <p:cNvSpPr>
            <a:spLocks noGrp="1"/>
          </p:cNvSpPr>
          <p:nvPr>
            <p:ph sz="quarter" idx="14"/>
          </p:nvPr>
        </p:nvSpPr>
        <p:spPr/>
        <p:txBody>
          <a:bodyPr/>
          <a:lstStyle/>
          <a:p>
            <a:r>
              <a:rPr lang="en-GB" dirty="0"/>
              <a:t>ODB API file consists of one or more blocks</a:t>
            </a:r>
          </a:p>
          <a:p>
            <a:r>
              <a:rPr lang="en-GB" dirty="0"/>
              <a:t>Each block consists of a header (metadata) and data section</a:t>
            </a:r>
          </a:p>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6</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graphicFrame>
        <p:nvGraphicFramePr>
          <p:cNvPr id="6" name="Content Placeholder 3"/>
          <p:cNvGraphicFramePr>
            <a:graphicFrameLocks/>
          </p:cNvGraphicFramePr>
          <p:nvPr>
            <p:extLst>
              <p:ext uri="{D42A27DB-BD31-4B8C-83A1-F6EECF244321}">
                <p14:modId xmlns:p14="http://schemas.microsoft.com/office/powerpoint/2010/main" val="2475280024"/>
              </p:ext>
            </p:extLst>
          </p:nvPr>
        </p:nvGraphicFramePr>
        <p:xfrm>
          <a:off x="954973" y="1866505"/>
          <a:ext cx="8982258" cy="2494280"/>
        </p:xfrm>
        <a:graphic>
          <a:graphicData uri="http://schemas.openxmlformats.org/drawingml/2006/table">
            <a:tbl>
              <a:tblPr firstRow="1" bandRow="1">
                <a:tableStyleId>{5C22544A-7EE6-4342-B048-85BDC9FD1C3A}</a:tableStyleId>
              </a:tblPr>
              <a:tblGrid>
                <a:gridCol w="1262380"/>
                <a:gridCol w="1084580"/>
                <a:gridCol w="1300480"/>
                <a:gridCol w="1262380"/>
                <a:gridCol w="1084580"/>
                <a:gridCol w="1084580"/>
                <a:gridCol w="1325880"/>
                <a:gridCol w="577398"/>
              </a:tblGrid>
              <a:tr h="370840">
                <a:tc>
                  <a:txBody>
                    <a:bodyPr/>
                    <a:lstStyle/>
                    <a:p>
                      <a:r>
                        <a:rPr lang="en-GB" dirty="0" err="1" smtClean="0"/>
                        <a:t>andate</a:t>
                      </a:r>
                      <a:endParaRPr lang="en-GB" dirty="0" smtClean="0"/>
                    </a:p>
                    <a:p>
                      <a:r>
                        <a:rPr lang="en-GB" dirty="0" smtClean="0"/>
                        <a:t>:integer</a:t>
                      </a:r>
                      <a:endParaRPr lang="en-GB" dirty="0"/>
                    </a:p>
                  </a:txBody>
                  <a:tcPr/>
                </a:tc>
                <a:tc>
                  <a:txBody>
                    <a:bodyPr/>
                    <a:lstStyle/>
                    <a:p>
                      <a:r>
                        <a:rPr lang="en-GB" dirty="0" err="1" smtClean="0"/>
                        <a:t>antime</a:t>
                      </a:r>
                      <a:r>
                        <a:rPr lang="en-GB" dirty="0" smtClean="0"/>
                        <a:t/>
                      </a:r>
                      <a:br>
                        <a:rPr lang="en-GB" dirty="0" smtClean="0"/>
                      </a:br>
                      <a:r>
                        <a:rPr lang="en-GB" dirty="0" smtClean="0"/>
                        <a:t>:integer</a:t>
                      </a:r>
                      <a:endParaRPr lang="en-GB" dirty="0"/>
                    </a:p>
                  </a:txBody>
                  <a:tcPr/>
                </a:tc>
                <a:tc>
                  <a:txBody>
                    <a:bodyPr/>
                    <a:lstStyle/>
                    <a:p>
                      <a:r>
                        <a:rPr lang="en-GB" dirty="0" err="1" smtClean="0"/>
                        <a:t>reportype</a:t>
                      </a:r>
                      <a:r>
                        <a:rPr lang="en-GB" dirty="0" smtClean="0"/>
                        <a:t/>
                      </a:r>
                      <a:br>
                        <a:rPr lang="en-GB" dirty="0" smtClean="0"/>
                      </a:br>
                      <a:r>
                        <a:rPr lang="en-GB" dirty="0" smtClean="0"/>
                        <a:t>:integer</a:t>
                      </a:r>
                      <a:endParaRPr lang="en-GB" dirty="0"/>
                    </a:p>
                  </a:txBody>
                  <a:tcPr/>
                </a:tc>
                <a:tc>
                  <a:txBody>
                    <a:bodyPr/>
                    <a:lstStyle/>
                    <a:p>
                      <a:r>
                        <a:rPr lang="en-GB" dirty="0" smtClean="0"/>
                        <a:t>date</a:t>
                      </a:r>
                      <a:br>
                        <a:rPr lang="en-GB" dirty="0" smtClean="0"/>
                      </a:br>
                      <a:r>
                        <a:rPr lang="en-GB" dirty="0" smtClean="0"/>
                        <a:t>:integer</a:t>
                      </a:r>
                      <a:endParaRPr lang="en-GB" dirty="0"/>
                    </a:p>
                  </a:txBody>
                  <a:tcPr/>
                </a:tc>
                <a:tc>
                  <a:txBody>
                    <a:bodyPr/>
                    <a:lstStyle/>
                    <a:p>
                      <a:r>
                        <a:rPr lang="en-GB" dirty="0" smtClean="0"/>
                        <a:t>time</a:t>
                      </a:r>
                      <a:br>
                        <a:rPr lang="en-GB" dirty="0" smtClean="0"/>
                      </a:br>
                      <a:r>
                        <a:rPr lang="en-GB" dirty="0" smtClean="0"/>
                        <a:t>:integer</a:t>
                      </a:r>
                      <a:endParaRPr lang="en-GB" dirty="0"/>
                    </a:p>
                  </a:txBody>
                  <a:tcPr/>
                </a:tc>
                <a:tc>
                  <a:txBody>
                    <a:bodyPr/>
                    <a:lstStyle/>
                    <a:p>
                      <a:r>
                        <a:rPr lang="en-GB" dirty="0" err="1" smtClean="0"/>
                        <a:t>varno</a:t>
                      </a:r>
                      <a:endParaRPr lang="en-GB" dirty="0" smtClean="0"/>
                    </a:p>
                    <a:p>
                      <a:r>
                        <a:rPr lang="en-GB" dirty="0" smtClean="0"/>
                        <a:t>:integer</a:t>
                      </a:r>
                      <a:endParaRPr lang="en-GB" dirty="0"/>
                    </a:p>
                  </a:txBody>
                  <a:tcPr/>
                </a:tc>
                <a:tc>
                  <a:txBody>
                    <a:bodyPr/>
                    <a:lstStyle/>
                    <a:p>
                      <a:r>
                        <a:rPr lang="en-GB" dirty="0" err="1" smtClean="0"/>
                        <a:t>obsvalue</a:t>
                      </a:r>
                      <a:r>
                        <a:rPr lang="en-GB" dirty="0" smtClean="0"/>
                        <a:t/>
                      </a:r>
                      <a:br>
                        <a:rPr lang="en-GB" dirty="0" smtClean="0"/>
                      </a:br>
                      <a:r>
                        <a:rPr lang="en-GB" dirty="0" smtClean="0"/>
                        <a:t>:real</a:t>
                      </a:r>
                      <a:endParaRPr lang="en-GB" dirty="0"/>
                    </a:p>
                  </a:txBody>
                  <a:tcPr/>
                </a:tc>
                <a:tc>
                  <a:txBody>
                    <a:bodyPr/>
                    <a:lstStyle/>
                    <a:p>
                      <a:r>
                        <a:rPr lang="en-GB" dirty="0" smtClean="0"/>
                        <a:t>….</a:t>
                      </a:r>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101220.00</a:t>
                      </a:r>
                      <a:endParaRPr lang="en-GB" dirty="0"/>
                    </a:p>
                  </a:txBody>
                  <a:tcPr/>
                </a:tc>
                <a:tc>
                  <a:txBody>
                    <a:bodyPr/>
                    <a:lstStyle/>
                    <a:p>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58</a:t>
                      </a:r>
                      <a:endParaRPr lang="en-GB" dirty="0"/>
                    </a:p>
                  </a:txBody>
                  <a:tcPr/>
                </a:tc>
                <a:tc>
                  <a:txBody>
                    <a:bodyPr/>
                    <a:lstStyle/>
                    <a:p>
                      <a:r>
                        <a:rPr lang="en-GB" sz="1800" kern="1200" dirty="0" smtClean="0">
                          <a:solidFill>
                            <a:schemeClr val="dk1"/>
                          </a:solidFill>
                          <a:latin typeface="+mn-lt"/>
                          <a:ea typeface="+mn-ea"/>
                          <a:cs typeface="+mn-cs"/>
                        </a:rPr>
                        <a:t>0.992837</a:t>
                      </a:r>
                      <a:endParaRPr lang="en-GB" dirty="0"/>
                    </a:p>
                  </a:txBody>
                  <a:tcPr/>
                </a:tc>
                <a:tc>
                  <a:txBody>
                    <a:bodyPr/>
                    <a:lstStyle/>
                    <a:p>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100110.00</a:t>
                      </a:r>
                      <a:endParaRPr lang="en-GB" dirty="0"/>
                    </a:p>
                  </a:txBody>
                  <a:tcPr/>
                </a:tc>
                <a:tc>
                  <a:txBody>
                    <a:bodyPr/>
                    <a:lstStyle/>
                    <a:p>
                      <a:endParaRPr lang="en-GB"/>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100870.00</a:t>
                      </a:r>
                      <a:endParaRPr lang="en-GB" dirty="0"/>
                    </a:p>
                  </a:txBody>
                  <a:tcPr/>
                </a:tc>
                <a:tc>
                  <a:txBody>
                    <a:bodyPr/>
                    <a:lstStyle/>
                    <a:p>
                      <a:endParaRPr lang="en-GB"/>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100980.00</a:t>
                      </a:r>
                      <a:endParaRPr lang="en-GB" dirty="0"/>
                    </a:p>
                  </a:txBody>
                  <a:tcPr/>
                </a:tc>
                <a:tc>
                  <a:txBody>
                    <a:bodyPr/>
                    <a:lstStyle/>
                    <a:p>
                      <a:endParaRPr lang="en-GB" dirty="0"/>
                    </a:p>
                  </a:txBody>
                  <a:tcPr/>
                </a:tc>
              </a:tr>
            </a:tbl>
          </a:graphicData>
        </a:graphic>
      </p:graphicFrame>
      <p:graphicFrame>
        <p:nvGraphicFramePr>
          <p:cNvPr id="7" name="Content Placeholder 3"/>
          <p:cNvGraphicFramePr>
            <a:graphicFrameLocks/>
          </p:cNvGraphicFramePr>
          <p:nvPr>
            <p:extLst>
              <p:ext uri="{D42A27DB-BD31-4B8C-83A1-F6EECF244321}">
                <p14:modId xmlns:p14="http://schemas.microsoft.com/office/powerpoint/2010/main" val="156507919"/>
              </p:ext>
            </p:extLst>
          </p:nvPr>
        </p:nvGraphicFramePr>
        <p:xfrm>
          <a:off x="954973" y="4373218"/>
          <a:ext cx="8982258" cy="2538012"/>
        </p:xfrm>
        <a:graphic>
          <a:graphicData uri="http://schemas.openxmlformats.org/drawingml/2006/table">
            <a:tbl>
              <a:tblPr firstRow="1" bandRow="1">
                <a:tableStyleId>{5C22544A-7EE6-4342-B048-85BDC9FD1C3A}</a:tableStyleId>
              </a:tblPr>
              <a:tblGrid>
                <a:gridCol w="1262380"/>
                <a:gridCol w="1084580"/>
                <a:gridCol w="1300480"/>
                <a:gridCol w="1262380"/>
                <a:gridCol w="1084580"/>
                <a:gridCol w="1084580"/>
                <a:gridCol w="1325880"/>
                <a:gridCol w="577398"/>
              </a:tblGrid>
              <a:tr h="683812">
                <a:tc>
                  <a:txBody>
                    <a:bodyPr/>
                    <a:lstStyle/>
                    <a:p>
                      <a:r>
                        <a:rPr lang="en-GB" dirty="0" err="1" smtClean="0"/>
                        <a:t>andate</a:t>
                      </a:r>
                      <a:endParaRPr lang="en-GB" dirty="0" smtClean="0"/>
                    </a:p>
                    <a:p>
                      <a:r>
                        <a:rPr lang="en-GB" dirty="0" smtClean="0"/>
                        <a:t>:integer</a:t>
                      </a:r>
                      <a:endParaRPr lang="en-GB" dirty="0"/>
                    </a:p>
                  </a:txBody>
                  <a:tcPr/>
                </a:tc>
                <a:tc>
                  <a:txBody>
                    <a:bodyPr/>
                    <a:lstStyle/>
                    <a:p>
                      <a:r>
                        <a:rPr lang="en-GB" dirty="0" err="1" smtClean="0"/>
                        <a:t>antime</a:t>
                      </a:r>
                      <a:r>
                        <a:rPr lang="en-GB" dirty="0" smtClean="0"/>
                        <a:t/>
                      </a:r>
                      <a:br>
                        <a:rPr lang="en-GB" dirty="0" smtClean="0"/>
                      </a:br>
                      <a:r>
                        <a:rPr lang="en-GB" dirty="0" smtClean="0"/>
                        <a:t>:integer</a:t>
                      </a:r>
                      <a:endParaRPr lang="en-GB" dirty="0"/>
                    </a:p>
                  </a:txBody>
                  <a:tcPr/>
                </a:tc>
                <a:tc>
                  <a:txBody>
                    <a:bodyPr/>
                    <a:lstStyle/>
                    <a:p>
                      <a:r>
                        <a:rPr lang="en-GB" dirty="0" err="1" smtClean="0"/>
                        <a:t>reportype</a:t>
                      </a:r>
                      <a:r>
                        <a:rPr lang="en-GB" dirty="0" smtClean="0"/>
                        <a:t/>
                      </a:r>
                      <a:br>
                        <a:rPr lang="en-GB" dirty="0" smtClean="0"/>
                      </a:br>
                      <a:r>
                        <a:rPr lang="en-GB" dirty="0" smtClean="0"/>
                        <a:t>:integer</a:t>
                      </a:r>
                      <a:endParaRPr lang="en-GB" dirty="0"/>
                    </a:p>
                  </a:txBody>
                  <a:tcPr/>
                </a:tc>
                <a:tc>
                  <a:txBody>
                    <a:bodyPr/>
                    <a:lstStyle/>
                    <a:p>
                      <a:r>
                        <a:rPr lang="en-GB" dirty="0" smtClean="0"/>
                        <a:t>date</a:t>
                      </a:r>
                      <a:br>
                        <a:rPr lang="en-GB" dirty="0" smtClean="0"/>
                      </a:br>
                      <a:r>
                        <a:rPr lang="en-GB" dirty="0" smtClean="0"/>
                        <a:t>:integer</a:t>
                      </a:r>
                      <a:endParaRPr lang="en-GB" dirty="0"/>
                    </a:p>
                  </a:txBody>
                  <a:tcPr/>
                </a:tc>
                <a:tc>
                  <a:txBody>
                    <a:bodyPr/>
                    <a:lstStyle/>
                    <a:p>
                      <a:r>
                        <a:rPr lang="en-GB" dirty="0" smtClean="0"/>
                        <a:t>time</a:t>
                      </a:r>
                      <a:br>
                        <a:rPr lang="en-GB" dirty="0" smtClean="0"/>
                      </a:br>
                      <a:r>
                        <a:rPr lang="en-GB" dirty="0" smtClean="0"/>
                        <a:t>:integer</a:t>
                      </a:r>
                      <a:endParaRPr lang="en-GB" dirty="0"/>
                    </a:p>
                  </a:txBody>
                  <a:tcPr/>
                </a:tc>
                <a:tc>
                  <a:txBody>
                    <a:bodyPr/>
                    <a:lstStyle/>
                    <a:p>
                      <a:r>
                        <a:rPr lang="en-GB" dirty="0" err="1" smtClean="0"/>
                        <a:t>varno</a:t>
                      </a:r>
                      <a:endParaRPr lang="en-GB" dirty="0" smtClean="0"/>
                    </a:p>
                    <a:p>
                      <a:r>
                        <a:rPr lang="en-GB" dirty="0" smtClean="0"/>
                        <a:t>:integer</a:t>
                      </a:r>
                      <a:endParaRPr lang="en-GB" dirty="0"/>
                    </a:p>
                  </a:txBody>
                  <a:tcPr/>
                </a:tc>
                <a:tc>
                  <a:txBody>
                    <a:bodyPr/>
                    <a:lstStyle/>
                    <a:p>
                      <a:r>
                        <a:rPr lang="en-GB" dirty="0" err="1" smtClean="0"/>
                        <a:t>obsvalue</a:t>
                      </a:r>
                      <a:r>
                        <a:rPr lang="en-GB" dirty="0" smtClean="0"/>
                        <a:t/>
                      </a:r>
                      <a:br>
                        <a:rPr lang="en-GB" dirty="0" smtClean="0"/>
                      </a:br>
                      <a:r>
                        <a:rPr lang="en-GB" dirty="0" smtClean="0"/>
                        <a:t>:real</a:t>
                      </a:r>
                      <a:endParaRPr lang="en-GB" dirty="0"/>
                    </a:p>
                  </a:txBody>
                  <a:tcPr/>
                </a:tc>
                <a:tc>
                  <a:txBody>
                    <a:bodyPr/>
                    <a:lstStyle/>
                    <a:p>
                      <a:r>
                        <a:rPr lang="en-GB" dirty="0" smtClean="0"/>
                        <a:t>….</a:t>
                      </a:r>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101230.00</a:t>
                      </a:r>
                      <a:endParaRPr lang="en-GB" dirty="0"/>
                    </a:p>
                  </a:txBody>
                  <a:tcPr/>
                </a:tc>
                <a:tc>
                  <a:txBody>
                    <a:bodyPr/>
                    <a:lstStyle/>
                    <a:p>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58</a:t>
                      </a:r>
                      <a:endParaRPr lang="en-GB" dirty="0"/>
                    </a:p>
                  </a:txBody>
                  <a:tcPr/>
                </a:tc>
                <a:tc>
                  <a:txBody>
                    <a:bodyPr/>
                    <a:lstStyle/>
                    <a:p>
                      <a:r>
                        <a:rPr lang="en-GB" sz="1800" kern="1200" dirty="0" smtClean="0">
                          <a:solidFill>
                            <a:schemeClr val="dk1"/>
                          </a:solidFill>
                          <a:latin typeface="+mn-lt"/>
                          <a:ea typeface="+mn-ea"/>
                          <a:cs typeface="+mn-cs"/>
                        </a:rPr>
                        <a:t>0.992852</a:t>
                      </a:r>
                      <a:endParaRPr lang="en-GB" dirty="0"/>
                    </a:p>
                  </a:txBody>
                  <a:tcPr/>
                </a:tc>
                <a:tc>
                  <a:txBody>
                    <a:bodyPr/>
                    <a:lstStyle/>
                    <a:p>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100110.00</a:t>
                      </a:r>
                      <a:endParaRPr lang="en-GB" dirty="0"/>
                    </a:p>
                  </a:txBody>
                  <a:tcPr/>
                </a:tc>
                <a:tc>
                  <a:txBody>
                    <a:bodyPr/>
                    <a:lstStyle/>
                    <a:p>
                      <a:endParaRPr lang="en-GB"/>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100860.00</a:t>
                      </a:r>
                      <a:endParaRPr lang="en-GB" dirty="0"/>
                    </a:p>
                  </a:txBody>
                  <a:tcPr/>
                </a:tc>
                <a:tc>
                  <a:txBody>
                    <a:bodyPr/>
                    <a:lstStyle/>
                    <a:p>
                      <a:endParaRPr lang="en-GB"/>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100550.00</a:t>
                      </a:r>
                      <a:endParaRPr lang="en-GB" dirty="0"/>
                    </a:p>
                  </a:txBody>
                  <a:tcPr/>
                </a:tc>
                <a:tc>
                  <a:txBody>
                    <a:bodyPr/>
                    <a:lstStyle/>
                    <a:p>
                      <a:endParaRPr lang="en-GB" dirty="0"/>
                    </a:p>
                  </a:txBody>
                  <a:tcPr/>
                </a:tc>
              </a:tr>
            </a:tbl>
          </a:graphicData>
        </a:graphic>
      </p:graphicFrame>
      <p:sp>
        <p:nvSpPr>
          <p:cNvPr id="8" name="Left Arrow 7"/>
          <p:cNvSpPr/>
          <p:nvPr/>
        </p:nvSpPr>
        <p:spPr>
          <a:xfrm>
            <a:off x="10262917" y="1866505"/>
            <a:ext cx="1090883"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Header</a:t>
            </a:r>
            <a:endParaRPr lang="en-GB" dirty="0"/>
          </a:p>
        </p:txBody>
      </p:sp>
      <p:sp>
        <p:nvSpPr>
          <p:cNvPr id="9" name="Left Arrow 8"/>
          <p:cNvSpPr/>
          <p:nvPr/>
        </p:nvSpPr>
        <p:spPr>
          <a:xfrm>
            <a:off x="10262917" y="4425433"/>
            <a:ext cx="1090883"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Header</a:t>
            </a:r>
            <a:endParaRPr lang="en-GB" dirty="0"/>
          </a:p>
        </p:txBody>
      </p:sp>
      <p:sp>
        <p:nvSpPr>
          <p:cNvPr id="10" name="Left Arrow 9"/>
          <p:cNvSpPr/>
          <p:nvPr/>
        </p:nvSpPr>
        <p:spPr>
          <a:xfrm>
            <a:off x="10251541" y="3069783"/>
            <a:ext cx="1090883"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Data</a:t>
            </a:r>
            <a:endParaRPr lang="en-GB" dirty="0"/>
          </a:p>
        </p:txBody>
      </p:sp>
      <p:sp>
        <p:nvSpPr>
          <p:cNvPr id="11" name="Left Arrow 10"/>
          <p:cNvSpPr/>
          <p:nvPr/>
        </p:nvSpPr>
        <p:spPr>
          <a:xfrm>
            <a:off x="10267461" y="5337585"/>
            <a:ext cx="1090883"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Data</a:t>
            </a:r>
            <a:endParaRPr lang="en-GB" dirty="0"/>
          </a:p>
        </p:txBody>
      </p:sp>
      <p:sp>
        <p:nvSpPr>
          <p:cNvPr id="12" name="Rectangular Callout 11"/>
          <p:cNvSpPr/>
          <p:nvPr/>
        </p:nvSpPr>
        <p:spPr>
          <a:xfrm>
            <a:off x="8499943" y="72755"/>
            <a:ext cx="3465965" cy="1726489"/>
          </a:xfrm>
          <a:prstGeom prst="wedgeRectCallout">
            <a:avLst>
              <a:gd name="adj1" fmla="val -72046"/>
              <a:gd name="adj2" fmla="val 61646"/>
            </a:avLst>
          </a:prstGeom>
          <a:solidFill>
            <a:schemeClr val="bg2">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ODB Governance</a:t>
            </a:r>
          </a:p>
          <a:p>
            <a:pPr algn="ctr"/>
            <a:r>
              <a:rPr lang="en-GB" dirty="0" smtClean="0">
                <a:solidFill>
                  <a:schemeClr val="tx1"/>
                </a:solidFill>
              </a:rPr>
              <a:t>Report type: </a:t>
            </a:r>
          </a:p>
          <a:p>
            <a:pPr algn="ctr"/>
            <a:r>
              <a:rPr lang="en-GB" dirty="0" smtClean="0">
                <a:solidFill>
                  <a:schemeClr val="tx1"/>
                </a:solidFill>
              </a:rPr>
              <a:t>16001 - Automatic Land SYNOP</a:t>
            </a:r>
          </a:p>
          <a:p>
            <a:pPr algn="ctr"/>
            <a:r>
              <a:rPr lang="en-GB" dirty="0" err="1" smtClean="0">
                <a:solidFill>
                  <a:schemeClr val="tx1"/>
                </a:solidFill>
              </a:rPr>
              <a:t>varno</a:t>
            </a:r>
            <a:r>
              <a:rPr lang="en-GB" dirty="0">
                <a:solidFill>
                  <a:schemeClr val="tx1"/>
                </a:solidFill>
              </a:rPr>
              <a:t>:</a:t>
            </a:r>
            <a:r>
              <a:rPr lang="en-GB" dirty="0" smtClean="0">
                <a:solidFill>
                  <a:schemeClr val="tx1"/>
                </a:solidFill>
              </a:rPr>
              <a:t> </a:t>
            </a:r>
          </a:p>
          <a:p>
            <a:pPr algn="ctr"/>
            <a:r>
              <a:rPr lang="en-GB" dirty="0" smtClean="0">
                <a:solidFill>
                  <a:schemeClr val="tx1"/>
                </a:solidFill>
              </a:rPr>
              <a:t>110 - surface pressure,</a:t>
            </a:r>
            <a:br>
              <a:rPr lang="en-GB" dirty="0" smtClean="0">
                <a:solidFill>
                  <a:schemeClr val="tx1"/>
                </a:solidFill>
              </a:rPr>
            </a:br>
            <a:r>
              <a:rPr lang="en-GB" dirty="0" smtClean="0">
                <a:solidFill>
                  <a:schemeClr val="tx1"/>
                </a:solidFill>
              </a:rPr>
              <a:t>58 - 2m relative humidity</a:t>
            </a:r>
            <a:endParaRPr lang="en-GB" dirty="0">
              <a:solidFill>
                <a:schemeClr val="tx1"/>
              </a:solidFill>
            </a:endParaRPr>
          </a:p>
        </p:txBody>
      </p:sp>
    </p:spTree>
    <p:extLst>
      <p:ext uri="{BB962C8B-B14F-4D97-AF65-F5344CB8AC3E}">
        <p14:creationId xmlns:p14="http://schemas.microsoft.com/office/powerpoint/2010/main" val="13481013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Files with heterogeneous metadata</a:t>
            </a:r>
          </a:p>
        </p:txBody>
      </p:sp>
      <p:sp>
        <p:nvSpPr>
          <p:cNvPr id="3" name="Content Placeholder 2"/>
          <p:cNvSpPr>
            <a:spLocks noGrp="1"/>
          </p:cNvSpPr>
          <p:nvPr>
            <p:ph sz="quarter" idx="14"/>
          </p:nvPr>
        </p:nvSpPr>
        <p:spPr/>
        <p:txBody>
          <a:bodyPr/>
          <a:lstStyle/>
          <a:p>
            <a:r>
              <a:rPr lang="en-GB" dirty="0"/>
              <a:t>Over time new columns are added to ODB. When retrieving from MARS data spanning multiple cycles it may happen that part of the retrieved data has more columns than the rest.</a:t>
            </a:r>
          </a:p>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7</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graphicFrame>
        <p:nvGraphicFramePr>
          <p:cNvPr id="6" name="Content Placeholder 3"/>
          <p:cNvGraphicFramePr>
            <a:graphicFrameLocks/>
          </p:cNvGraphicFramePr>
          <p:nvPr>
            <p:extLst>
              <p:ext uri="{D42A27DB-BD31-4B8C-83A1-F6EECF244321}">
                <p14:modId xmlns:p14="http://schemas.microsoft.com/office/powerpoint/2010/main" val="2251425985"/>
              </p:ext>
            </p:extLst>
          </p:nvPr>
        </p:nvGraphicFramePr>
        <p:xfrm>
          <a:off x="1107373" y="4326137"/>
          <a:ext cx="9629140" cy="2494280"/>
        </p:xfrm>
        <a:graphic>
          <a:graphicData uri="http://schemas.openxmlformats.org/drawingml/2006/table">
            <a:tbl>
              <a:tblPr firstRow="1" bandRow="1">
                <a:tableStyleId>{5C22544A-7EE6-4342-B048-85BDC9FD1C3A}</a:tableStyleId>
              </a:tblPr>
              <a:tblGrid>
                <a:gridCol w="1262380"/>
                <a:gridCol w="1084580"/>
                <a:gridCol w="1300480"/>
                <a:gridCol w="1262380"/>
                <a:gridCol w="1084580"/>
                <a:gridCol w="1084580"/>
                <a:gridCol w="1325880"/>
                <a:gridCol w="1224280"/>
              </a:tblGrid>
              <a:tr h="370840">
                <a:tc>
                  <a:txBody>
                    <a:bodyPr/>
                    <a:lstStyle/>
                    <a:p>
                      <a:r>
                        <a:rPr lang="en-GB" dirty="0" err="1" smtClean="0"/>
                        <a:t>andate</a:t>
                      </a:r>
                      <a:endParaRPr lang="en-GB" dirty="0" smtClean="0"/>
                    </a:p>
                    <a:p>
                      <a:r>
                        <a:rPr lang="en-GB" dirty="0" smtClean="0"/>
                        <a:t>:integer</a:t>
                      </a:r>
                      <a:endParaRPr lang="en-GB" dirty="0"/>
                    </a:p>
                  </a:txBody>
                  <a:tcPr/>
                </a:tc>
                <a:tc>
                  <a:txBody>
                    <a:bodyPr/>
                    <a:lstStyle/>
                    <a:p>
                      <a:r>
                        <a:rPr lang="en-GB" dirty="0" err="1" smtClean="0"/>
                        <a:t>antime</a:t>
                      </a:r>
                      <a:r>
                        <a:rPr lang="en-GB" dirty="0" smtClean="0"/>
                        <a:t/>
                      </a:r>
                      <a:br>
                        <a:rPr lang="en-GB" dirty="0" smtClean="0"/>
                      </a:br>
                      <a:r>
                        <a:rPr lang="en-GB" dirty="0" smtClean="0"/>
                        <a:t>:integer</a:t>
                      </a:r>
                      <a:endParaRPr lang="en-GB" dirty="0"/>
                    </a:p>
                  </a:txBody>
                  <a:tcPr/>
                </a:tc>
                <a:tc>
                  <a:txBody>
                    <a:bodyPr/>
                    <a:lstStyle/>
                    <a:p>
                      <a:r>
                        <a:rPr lang="en-GB" dirty="0" err="1" smtClean="0"/>
                        <a:t>reportype</a:t>
                      </a:r>
                      <a:r>
                        <a:rPr lang="en-GB" dirty="0" smtClean="0"/>
                        <a:t/>
                      </a:r>
                      <a:br>
                        <a:rPr lang="en-GB" dirty="0" smtClean="0"/>
                      </a:br>
                      <a:r>
                        <a:rPr lang="en-GB" dirty="0" smtClean="0"/>
                        <a:t>:integer</a:t>
                      </a:r>
                      <a:endParaRPr lang="en-GB" dirty="0"/>
                    </a:p>
                  </a:txBody>
                  <a:tcPr/>
                </a:tc>
                <a:tc>
                  <a:txBody>
                    <a:bodyPr/>
                    <a:lstStyle/>
                    <a:p>
                      <a:r>
                        <a:rPr lang="en-GB" dirty="0" smtClean="0"/>
                        <a:t>date</a:t>
                      </a:r>
                      <a:br>
                        <a:rPr lang="en-GB" dirty="0" smtClean="0"/>
                      </a:br>
                      <a:r>
                        <a:rPr lang="en-GB" dirty="0" smtClean="0"/>
                        <a:t>:integer</a:t>
                      </a:r>
                      <a:endParaRPr lang="en-GB" dirty="0"/>
                    </a:p>
                  </a:txBody>
                  <a:tcPr/>
                </a:tc>
                <a:tc>
                  <a:txBody>
                    <a:bodyPr/>
                    <a:lstStyle/>
                    <a:p>
                      <a:r>
                        <a:rPr lang="en-GB" dirty="0" smtClean="0"/>
                        <a:t>time</a:t>
                      </a:r>
                      <a:br>
                        <a:rPr lang="en-GB" dirty="0" smtClean="0"/>
                      </a:br>
                      <a:r>
                        <a:rPr lang="en-GB" dirty="0" smtClean="0"/>
                        <a:t>:integer</a:t>
                      </a:r>
                      <a:endParaRPr lang="en-GB" dirty="0"/>
                    </a:p>
                  </a:txBody>
                  <a:tcPr/>
                </a:tc>
                <a:tc>
                  <a:txBody>
                    <a:bodyPr/>
                    <a:lstStyle/>
                    <a:p>
                      <a:r>
                        <a:rPr lang="en-GB" dirty="0" err="1" smtClean="0"/>
                        <a:t>varno</a:t>
                      </a:r>
                      <a:endParaRPr lang="en-GB" dirty="0" smtClean="0"/>
                    </a:p>
                    <a:p>
                      <a:r>
                        <a:rPr lang="en-GB" dirty="0" smtClean="0"/>
                        <a:t>:integer</a:t>
                      </a:r>
                      <a:endParaRPr lang="en-GB" dirty="0"/>
                    </a:p>
                  </a:txBody>
                  <a:tcPr/>
                </a:tc>
                <a:tc>
                  <a:txBody>
                    <a:bodyPr/>
                    <a:lstStyle/>
                    <a:p>
                      <a:r>
                        <a:rPr lang="en-GB" dirty="0" err="1" smtClean="0"/>
                        <a:t>obsvalue</a:t>
                      </a:r>
                      <a:r>
                        <a:rPr lang="en-GB" dirty="0" smtClean="0"/>
                        <a:t/>
                      </a:r>
                      <a:br>
                        <a:rPr lang="en-GB" dirty="0" smtClean="0"/>
                      </a:br>
                      <a:r>
                        <a:rPr lang="en-GB" dirty="0" smtClean="0"/>
                        <a:t>:real</a:t>
                      </a:r>
                      <a:endParaRPr lang="en-GB" dirty="0"/>
                    </a:p>
                  </a:txBody>
                  <a:tcPr/>
                </a:tc>
                <a:tc>
                  <a:txBody>
                    <a:bodyPr/>
                    <a:lstStyle/>
                    <a:p>
                      <a:r>
                        <a:rPr lang="en-GB" dirty="0" err="1" smtClean="0"/>
                        <a:t>new_flag</a:t>
                      </a:r>
                      <a:r>
                        <a:rPr lang="en-GB" dirty="0" smtClean="0"/>
                        <a:t/>
                      </a:r>
                      <a:br>
                        <a:rPr lang="en-GB" dirty="0" smtClean="0"/>
                      </a:br>
                      <a:r>
                        <a:rPr lang="en-GB" dirty="0" smtClean="0"/>
                        <a:t>:</a:t>
                      </a:r>
                      <a:r>
                        <a:rPr lang="en-GB" dirty="0" err="1" smtClean="0"/>
                        <a:t>bitfield</a:t>
                      </a:r>
                      <a:endParaRPr lang="en-GB" dirty="0"/>
                    </a:p>
                  </a:txBody>
                  <a:tcPr/>
                </a:tc>
              </a:tr>
              <a:tr h="370840">
                <a:tc>
                  <a:txBody>
                    <a:bodyPr/>
                    <a:lstStyle/>
                    <a:p>
                      <a:r>
                        <a:rPr lang="en-GB" sz="1800" kern="1200" dirty="0" smtClean="0">
                          <a:solidFill>
                            <a:schemeClr val="dk1"/>
                          </a:solidFill>
                          <a:latin typeface="+mn-lt"/>
                          <a:ea typeface="+mn-ea"/>
                          <a:cs typeface="+mn-cs"/>
                        </a:rPr>
                        <a:t>20170109</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20170109</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101230.00</a:t>
                      </a:r>
                      <a:endParaRPr lang="en-GB" dirty="0"/>
                    </a:p>
                  </a:txBody>
                  <a:tcPr/>
                </a:tc>
                <a:tc>
                  <a:txBody>
                    <a:bodyPr/>
                    <a:lstStyle/>
                    <a:p>
                      <a:r>
                        <a:rPr lang="en-GB" dirty="0" smtClean="0"/>
                        <a:t>1</a:t>
                      </a:r>
                      <a:endParaRPr lang="en-GB" dirty="0"/>
                    </a:p>
                  </a:txBody>
                  <a:tcPr/>
                </a:tc>
              </a:tr>
              <a:tr h="370840">
                <a:tc>
                  <a:txBody>
                    <a:bodyPr/>
                    <a:lstStyle/>
                    <a:p>
                      <a:r>
                        <a:rPr lang="en-GB" sz="1800" kern="1200" dirty="0" smtClean="0">
                          <a:solidFill>
                            <a:schemeClr val="dk1"/>
                          </a:solidFill>
                          <a:latin typeface="+mn-lt"/>
                          <a:ea typeface="+mn-ea"/>
                          <a:cs typeface="+mn-cs"/>
                        </a:rPr>
                        <a:t>20170109</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20170109</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58</a:t>
                      </a:r>
                      <a:endParaRPr lang="en-GB" dirty="0"/>
                    </a:p>
                  </a:txBody>
                  <a:tcPr/>
                </a:tc>
                <a:tc>
                  <a:txBody>
                    <a:bodyPr/>
                    <a:lstStyle/>
                    <a:p>
                      <a:r>
                        <a:rPr lang="en-GB" sz="1800" kern="1200" dirty="0" smtClean="0">
                          <a:solidFill>
                            <a:schemeClr val="dk1"/>
                          </a:solidFill>
                          <a:latin typeface="+mn-lt"/>
                          <a:ea typeface="+mn-ea"/>
                          <a:cs typeface="+mn-cs"/>
                        </a:rPr>
                        <a:t>0.992852</a:t>
                      </a:r>
                      <a:endParaRPr lang="en-GB" dirty="0"/>
                    </a:p>
                  </a:txBody>
                  <a:tcPr/>
                </a:tc>
                <a:tc>
                  <a:txBody>
                    <a:bodyPr/>
                    <a:lstStyle/>
                    <a:p>
                      <a:r>
                        <a:rPr lang="en-GB" dirty="0" smtClean="0"/>
                        <a:t>1</a:t>
                      </a:r>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100110.00</a:t>
                      </a:r>
                      <a:endParaRPr lang="en-GB" dirty="0"/>
                    </a:p>
                  </a:txBody>
                  <a:tcPr/>
                </a:tc>
                <a:tc>
                  <a:txBody>
                    <a:bodyPr/>
                    <a:lstStyle/>
                    <a:p>
                      <a:r>
                        <a:rPr lang="en-GB" dirty="0" smtClean="0"/>
                        <a:t>0</a:t>
                      </a:r>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100860.00</a:t>
                      </a:r>
                      <a:endParaRPr lang="en-GB" dirty="0"/>
                    </a:p>
                  </a:txBody>
                  <a:tcPr/>
                </a:tc>
                <a:tc>
                  <a:txBody>
                    <a:bodyPr/>
                    <a:lstStyle/>
                    <a:p>
                      <a:r>
                        <a:rPr lang="en-GB" dirty="0" smtClean="0"/>
                        <a:t>0</a:t>
                      </a:r>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100550.00</a:t>
                      </a:r>
                      <a:endParaRPr lang="en-GB" dirty="0"/>
                    </a:p>
                  </a:txBody>
                  <a:tcPr/>
                </a:tc>
                <a:tc>
                  <a:txBody>
                    <a:bodyPr/>
                    <a:lstStyle/>
                    <a:p>
                      <a:r>
                        <a:rPr lang="en-GB" dirty="0" smtClean="0"/>
                        <a:t>1</a:t>
                      </a:r>
                      <a:endParaRPr lang="en-GB" dirty="0"/>
                    </a:p>
                  </a:txBody>
                  <a:tcPr/>
                </a:tc>
              </a:tr>
            </a:tbl>
          </a:graphicData>
        </a:graphic>
      </p:graphicFrame>
      <p:graphicFrame>
        <p:nvGraphicFramePr>
          <p:cNvPr id="7" name="Content Placeholder 3"/>
          <p:cNvGraphicFramePr>
            <a:graphicFrameLocks/>
          </p:cNvGraphicFramePr>
          <p:nvPr>
            <p:extLst>
              <p:ext uri="{D42A27DB-BD31-4B8C-83A1-F6EECF244321}">
                <p14:modId xmlns:p14="http://schemas.microsoft.com/office/powerpoint/2010/main" val="4151567654"/>
              </p:ext>
            </p:extLst>
          </p:nvPr>
        </p:nvGraphicFramePr>
        <p:xfrm>
          <a:off x="1107372" y="1820106"/>
          <a:ext cx="8404860" cy="2494280"/>
        </p:xfrm>
        <a:graphic>
          <a:graphicData uri="http://schemas.openxmlformats.org/drawingml/2006/table">
            <a:tbl>
              <a:tblPr firstRow="1" bandRow="1">
                <a:tableStyleId>{5C22544A-7EE6-4342-B048-85BDC9FD1C3A}</a:tableStyleId>
              </a:tblPr>
              <a:tblGrid>
                <a:gridCol w="1262380"/>
                <a:gridCol w="1084580"/>
                <a:gridCol w="1300480"/>
                <a:gridCol w="1262380"/>
                <a:gridCol w="1084580"/>
                <a:gridCol w="1084580"/>
                <a:gridCol w="1325880"/>
              </a:tblGrid>
              <a:tr h="370840">
                <a:tc>
                  <a:txBody>
                    <a:bodyPr/>
                    <a:lstStyle/>
                    <a:p>
                      <a:r>
                        <a:rPr lang="en-GB" dirty="0" err="1" smtClean="0"/>
                        <a:t>andate</a:t>
                      </a:r>
                      <a:endParaRPr lang="en-GB" dirty="0" smtClean="0"/>
                    </a:p>
                    <a:p>
                      <a:r>
                        <a:rPr lang="en-GB" dirty="0" smtClean="0"/>
                        <a:t>:integer</a:t>
                      </a:r>
                      <a:endParaRPr lang="en-GB" dirty="0"/>
                    </a:p>
                  </a:txBody>
                  <a:tcPr/>
                </a:tc>
                <a:tc>
                  <a:txBody>
                    <a:bodyPr/>
                    <a:lstStyle/>
                    <a:p>
                      <a:r>
                        <a:rPr lang="en-GB" dirty="0" err="1" smtClean="0"/>
                        <a:t>antime</a:t>
                      </a:r>
                      <a:r>
                        <a:rPr lang="en-GB" dirty="0" smtClean="0"/>
                        <a:t/>
                      </a:r>
                      <a:br>
                        <a:rPr lang="en-GB" dirty="0" smtClean="0"/>
                      </a:br>
                      <a:r>
                        <a:rPr lang="en-GB" dirty="0" smtClean="0"/>
                        <a:t>:integer</a:t>
                      </a:r>
                      <a:endParaRPr lang="en-GB" dirty="0"/>
                    </a:p>
                  </a:txBody>
                  <a:tcPr/>
                </a:tc>
                <a:tc>
                  <a:txBody>
                    <a:bodyPr/>
                    <a:lstStyle/>
                    <a:p>
                      <a:r>
                        <a:rPr lang="en-GB" dirty="0" err="1" smtClean="0"/>
                        <a:t>reportype</a:t>
                      </a:r>
                      <a:r>
                        <a:rPr lang="en-GB" dirty="0" smtClean="0"/>
                        <a:t/>
                      </a:r>
                      <a:br>
                        <a:rPr lang="en-GB" dirty="0" smtClean="0"/>
                      </a:br>
                      <a:r>
                        <a:rPr lang="en-GB" dirty="0" smtClean="0"/>
                        <a:t>:integer</a:t>
                      </a:r>
                      <a:endParaRPr lang="en-GB" dirty="0"/>
                    </a:p>
                  </a:txBody>
                  <a:tcPr/>
                </a:tc>
                <a:tc>
                  <a:txBody>
                    <a:bodyPr/>
                    <a:lstStyle/>
                    <a:p>
                      <a:r>
                        <a:rPr lang="en-GB" dirty="0" smtClean="0"/>
                        <a:t>date</a:t>
                      </a:r>
                      <a:br>
                        <a:rPr lang="en-GB" dirty="0" smtClean="0"/>
                      </a:br>
                      <a:r>
                        <a:rPr lang="en-GB" dirty="0" smtClean="0"/>
                        <a:t>:integer</a:t>
                      </a:r>
                      <a:endParaRPr lang="en-GB" dirty="0"/>
                    </a:p>
                  </a:txBody>
                  <a:tcPr/>
                </a:tc>
                <a:tc>
                  <a:txBody>
                    <a:bodyPr/>
                    <a:lstStyle/>
                    <a:p>
                      <a:r>
                        <a:rPr lang="en-GB" dirty="0" smtClean="0"/>
                        <a:t>time</a:t>
                      </a:r>
                      <a:br>
                        <a:rPr lang="en-GB" dirty="0" smtClean="0"/>
                      </a:br>
                      <a:r>
                        <a:rPr lang="en-GB" dirty="0" smtClean="0"/>
                        <a:t>:integer</a:t>
                      </a:r>
                      <a:endParaRPr lang="en-GB" dirty="0"/>
                    </a:p>
                  </a:txBody>
                  <a:tcPr/>
                </a:tc>
                <a:tc>
                  <a:txBody>
                    <a:bodyPr/>
                    <a:lstStyle/>
                    <a:p>
                      <a:r>
                        <a:rPr lang="en-GB" dirty="0" err="1" smtClean="0"/>
                        <a:t>varno</a:t>
                      </a:r>
                      <a:endParaRPr lang="en-GB" dirty="0" smtClean="0"/>
                    </a:p>
                    <a:p>
                      <a:r>
                        <a:rPr lang="en-GB" dirty="0" smtClean="0"/>
                        <a:t>:integer</a:t>
                      </a:r>
                      <a:endParaRPr lang="en-GB" dirty="0"/>
                    </a:p>
                  </a:txBody>
                  <a:tcPr/>
                </a:tc>
                <a:tc>
                  <a:txBody>
                    <a:bodyPr/>
                    <a:lstStyle/>
                    <a:p>
                      <a:r>
                        <a:rPr lang="en-GB" dirty="0" err="1" smtClean="0"/>
                        <a:t>obsvalue</a:t>
                      </a:r>
                      <a:r>
                        <a:rPr lang="en-GB" dirty="0" smtClean="0"/>
                        <a:t/>
                      </a:r>
                      <a:br>
                        <a:rPr lang="en-GB" dirty="0" smtClean="0"/>
                      </a:br>
                      <a:r>
                        <a:rPr lang="en-GB" dirty="0" smtClean="0"/>
                        <a:t>:real</a:t>
                      </a:r>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101230.00</a:t>
                      </a:r>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58</a:t>
                      </a:r>
                      <a:endParaRPr lang="en-GB" dirty="0"/>
                    </a:p>
                  </a:txBody>
                  <a:tcPr/>
                </a:tc>
                <a:tc>
                  <a:txBody>
                    <a:bodyPr/>
                    <a:lstStyle/>
                    <a:p>
                      <a:r>
                        <a:rPr lang="en-GB" sz="1800" kern="1200" dirty="0" smtClean="0">
                          <a:solidFill>
                            <a:schemeClr val="dk1"/>
                          </a:solidFill>
                          <a:latin typeface="+mn-lt"/>
                          <a:ea typeface="+mn-ea"/>
                          <a:cs typeface="+mn-cs"/>
                        </a:rPr>
                        <a:t>0.992852</a:t>
                      </a:r>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100110.00</a:t>
                      </a:r>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100860.00</a:t>
                      </a:r>
                      <a:endParaRPr lang="en-GB" dirty="0"/>
                    </a:p>
                  </a:txBody>
                  <a:tcPr/>
                </a:tc>
              </a:tr>
              <a:tr h="370840">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120000</a:t>
                      </a:r>
                      <a:endParaRPr lang="en-GB" dirty="0"/>
                    </a:p>
                  </a:txBody>
                  <a:tcPr/>
                </a:tc>
                <a:tc>
                  <a:txBody>
                    <a:bodyPr/>
                    <a:lstStyle/>
                    <a:p>
                      <a:r>
                        <a:rPr lang="en-GB" sz="1800" kern="1200" dirty="0" smtClean="0">
                          <a:solidFill>
                            <a:schemeClr val="dk1"/>
                          </a:solidFill>
                          <a:latin typeface="+mn-lt"/>
                          <a:ea typeface="+mn-ea"/>
                          <a:cs typeface="+mn-cs"/>
                        </a:rPr>
                        <a:t>16001</a:t>
                      </a:r>
                      <a:endParaRPr lang="en-GB" dirty="0"/>
                    </a:p>
                  </a:txBody>
                  <a:tcPr/>
                </a:tc>
                <a:tc>
                  <a:txBody>
                    <a:bodyPr/>
                    <a:lstStyle/>
                    <a:p>
                      <a:r>
                        <a:rPr lang="en-GB" sz="1800" kern="1200" dirty="0" smtClean="0">
                          <a:solidFill>
                            <a:schemeClr val="dk1"/>
                          </a:solidFill>
                          <a:latin typeface="+mn-lt"/>
                          <a:ea typeface="+mn-ea"/>
                          <a:cs typeface="+mn-cs"/>
                        </a:rPr>
                        <a:t>20170108</a:t>
                      </a:r>
                      <a:endParaRPr lang="en-GB" dirty="0"/>
                    </a:p>
                  </a:txBody>
                  <a:tcPr/>
                </a:tc>
                <a:tc>
                  <a:txBody>
                    <a:bodyPr/>
                    <a:lstStyle/>
                    <a:p>
                      <a:r>
                        <a:rPr lang="en-GB" sz="1800" kern="1200" dirty="0" smtClean="0">
                          <a:solidFill>
                            <a:schemeClr val="dk1"/>
                          </a:solidFill>
                          <a:latin typeface="+mn-lt"/>
                          <a:ea typeface="+mn-ea"/>
                          <a:cs typeface="+mn-cs"/>
                        </a:rPr>
                        <a:t>150000</a:t>
                      </a:r>
                      <a:endParaRPr lang="en-GB" dirty="0"/>
                    </a:p>
                  </a:txBody>
                  <a:tcPr/>
                </a:tc>
                <a:tc>
                  <a:txBody>
                    <a:bodyPr/>
                    <a:lstStyle/>
                    <a:p>
                      <a:r>
                        <a:rPr lang="en-GB" dirty="0" smtClean="0"/>
                        <a:t>110</a:t>
                      </a:r>
                      <a:endParaRPr lang="en-GB" dirty="0"/>
                    </a:p>
                  </a:txBody>
                  <a:tcPr/>
                </a:tc>
                <a:tc>
                  <a:txBody>
                    <a:bodyPr/>
                    <a:lstStyle/>
                    <a:p>
                      <a:r>
                        <a:rPr lang="en-GB" sz="1800" kern="1200" dirty="0" smtClean="0">
                          <a:solidFill>
                            <a:schemeClr val="dk1"/>
                          </a:solidFill>
                          <a:latin typeface="+mn-lt"/>
                          <a:ea typeface="+mn-ea"/>
                          <a:cs typeface="+mn-cs"/>
                        </a:rPr>
                        <a:t>100550.00</a:t>
                      </a:r>
                      <a:endParaRPr lang="en-GB" dirty="0"/>
                    </a:p>
                  </a:txBody>
                  <a:tcPr/>
                </a:tc>
              </a:tr>
            </a:tbl>
          </a:graphicData>
        </a:graphic>
      </p:graphicFrame>
    </p:spTree>
    <p:extLst>
      <p:ext uri="{BB962C8B-B14F-4D97-AF65-F5344CB8AC3E}">
        <p14:creationId xmlns:p14="http://schemas.microsoft.com/office/powerpoint/2010/main" val="34896532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 of C, Fortran and Python APIs</a:t>
            </a:r>
            <a:endParaRPr lang="en-GB" dirty="0"/>
          </a:p>
        </p:txBody>
      </p:sp>
      <p:sp>
        <p:nvSpPr>
          <p:cNvPr id="3" name="Content Placeholder 2"/>
          <p:cNvSpPr>
            <a:spLocks noGrp="1"/>
          </p:cNvSpPr>
          <p:nvPr>
            <p:ph sz="quarter" idx="14"/>
          </p:nvPr>
        </p:nvSpPr>
        <p:spPr/>
        <p:txBody>
          <a:bodyPr/>
          <a:lstStyle/>
          <a:p>
            <a:r>
              <a:rPr lang="en-GB" dirty="0"/>
              <a:t>Python API</a:t>
            </a:r>
          </a:p>
          <a:p>
            <a:pPr lvl="1"/>
            <a:r>
              <a:rPr lang="en-GB" dirty="0">
                <a:latin typeface="Courier New" panose="02070309020205020404" pitchFamily="49" charset="0"/>
                <a:cs typeface="Courier New" panose="02070309020205020404" pitchFamily="49" charset="0"/>
              </a:rPr>
              <a:t>import </a:t>
            </a:r>
            <a:r>
              <a:rPr lang="en-GB" dirty="0" err="1">
                <a:latin typeface="Courier New" panose="02070309020205020404" pitchFamily="49" charset="0"/>
                <a:cs typeface="Courier New" panose="02070309020205020404" pitchFamily="49" charset="0"/>
              </a:rPr>
              <a:t>odb</a:t>
            </a:r>
            <a:endParaRPr lang="en-GB" dirty="0">
              <a:latin typeface="Courier New" panose="02070309020205020404" pitchFamily="49" charset="0"/>
              <a:cs typeface="Courier New" panose="02070309020205020404" pitchFamily="49" charset="0"/>
            </a:endParaRPr>
          </a:p>
          <a:p>
            <a:pPr lvl="1"/>
            <a:r>
              <a:rPr lang="en-GB" dirty="0"/>
              <a:t>PEP 249 -- Python Database API Specification v2.0</a:t>
            </a:r>
          </a:p>
          <a:p>
            <a:pPr lvl="1"/>
            <a:r>
              <a:rPr lang="en-GB" dirty="0"/>
              <a:t>Built on top of the new C API</a:t>
            </a:r>
          </a:p>
          <a:p>
            <a:r>
              <a:rPr lang="en-GB" dirty="0"/>
              <a:t>New C/C++ API</a:t>
            </a:r>
          </a:p>
          <a:p>
            <a:pPr lvl="1"/>
            <a:r>
              <a:rPr lang="en-GB" dirty="0"/>
              <a:t>Pure C, can be used from C++ and other languages</a:t>
            </a:r>
          </a:p>
          <a:p>
            <a:pPr lvl="1"/>
            <a:r>
              <a:rPr lang="en-GB" dirty="0"/>
              <a:t>Modelled after sqlite3 API</a:t>
            </a:r>
          </a:p>
          <a:p>
            <a:pPr lvl="1"/>
            <a:r>
              <a:rPr lang="en-GB" dirty="0"/>
              <a:t>C/C++ examples: </a:t>
            </a:r>
            <a:r>
              <a:rPr lang="en-GB" dirty="0">
                <a:hlinkClick r:id="rId2"/>
              </a:rPr>
              <a:t>https://software.ecmwf.int/wiki/pages/viewpage.action?pageId=61117603</a:t>
            </a:r>
            <a:r>
              <a:rPr lang="en-GB" dirty="0"/>
              <a:t> </a:t>
            </a:r>
          </a:p>
          <a:p>
            <a:r>
              <a:rPr lang="en-GB" dirty="0"/>
              <a:t>Fortran</a:t>
            </a:r>
          </a:p>
          <a:p>
            <a:pPr lvl="1"/>
            <a:r>
              <a:rPr lang="en-GB" dirty="0"/>
              <a:t>ISO Bindings / wrappers  (e.g. convert Fortran strings to C) to the new C API </a:t>
            </a:r>
          </a:p>
          <a:p>
            <a:pPr lvl="1"/>
            <a:r>
              <a:rPr lang="en-GB" dirty="0"/>
              <a:t>Uses Fortran 2003 features</a:t>
            </a:r>
          </a:p>
          <a:p>
            <a:pPr lvl="1"/>
            <a:r>
              <a:rPr lang="en-GB" dirty="0">
                <a:hlinkClick r:id="rId3"/>
              </a:rPr>
              <a:t>https://software.ecmwf.int/wiki/display/ODBAPI/Fortran+examples</a:t>
            </a:r>
            <a:r>
              <a:rPr lang="en-GB" dirty="0"/>
              <a:t> </a:t>
            </a:r>
          </a:p>
        </p:txBody>
      </p:sp>
      <p:sp>
        <p:nvSpPr>
          <p:cNvPr id="4" name="Slide Number Placeholder 3"/>
          <p:cNvSpPr>
            <a:spLocks noGrp="1"/>
          </p:cNvSpPr>
          <p:nvPr>
            <p:ph type="sldNum" sz="quarter" idx="10"/>
          </p:nvPr>
        </p:nvSpPr>
        <p:spPr/>
        <p:txBody>
          <a:bodyPr/>
          <a:lstStyle/>
          <a:p>
            <a:fld id="{6B3B0B0F-E794-1244-9699-107C60B9C23A}" type="slidenum">
              <a:rPr lang="en-US" smtClean="0"/>
              <a:pPr/>
              <a:t>8</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5614225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Python script</a:t>
            </a:r>
            <a:endParaRPr lang="en-GB" dirty="0"/>
          </a:p>
        </p:txBody>
      </p:sp>
      <p:sp>
        <p:nvSpPr>
          <p:cNvPr id="3" name="Content Placeholder 2"/>
          <p:cNvSpPr>
            <a:spLocks noGrp="1"/>
          </p:cNvSpPr>
          <p:nvPr>
            <p:ph sz="quarter" idx="14"/>
          </p:nvPr>
        </p:nvSpPr>
        <p:spPr/>
        <p:txBody>
          <a:bodyPr/>
          <a:lstStyle/>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9</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
        <p:nvSpPr>
          <p:cNvPr id="6" name="TextBox 5"/>
          <p:cNvSpPr txBox="1"/>
          <p:nvPr/>
        </p:nvSpPr>
        <p:spPr>
          <a:xfrm>
            <a:off x="2310633" y="1074208"/>
            <a:ext cx="7315283" cy="3139321"/>
          </a:xfrm>
          <a:prstGeom prst="rect">
            <a:avLst/>
          </a:prstGeom>
          <a:noFill/>
          <a:ln>
            <a:solidFill>
              <a:srgbClr val="4F81BD"/>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rPr>
              <a:t>import </a:t>
            </a:r>
            <a:r>
              <a:rPr kumimoji="0" lang="en-GB" sz="1800" b="0" i="0" u="none" strike="noStrike" kern="0" cap="none" spc="0" normalizeH="0" baseline="0" noProof="0" dirty="0" err="1" smtClean="0">
                <a:ln>
                  <a:noFill/>
                </a:ln>
                <a:solidFill>
                  <a:prstClr val="black"/>
                </a:solidFill>
                <a:effectLst/>
                <a:uLnTx/>
                <a:uFillTx/>
              </a:rPr>
              <a:t>odb</a:t>
            </a:r>
            <a:endParaRPr kumimoji="0" lang="en-GB" sz="1800" b="0" i="0" u="none" strike="noStrike" kern="0" cap="none" spc="0" normalizeH="0" baseline="0" noProof="0" dirty="0" smtClean="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rPr>
              <a:t>conn = </a:t>
            </a:r>
            <a:r>
              <a:rPr kumimoji="0" lang="en-GB" sz="1800" b="0" i="0" u="none" strike="noStrike" kern="0" cap="none" spc="0" normalizeH="0" baseline="0" noProof="0" dirty="0" err="1" smtClean="0">
                <a:ln>
                  <a:noFill/>
                </a:ln>
                <a:solidFill>
                  <a:prstClr val="black"/>
                </a:solidFill>
                <a:effectLst/>
                <a:uLnTx/>
                <a:uFillTx/>
              </a:rPr>
              <a:t>odb.connect</a:t>
            </a:r>
            <a:r>
              <a:rPr kumimoji="0" lang="en-GB" sz="1800" b="0" i="0" u="none" strike="noStrike" kern="0" cap="none" spc="0" normalizeH="0" baseline="0" noProof="0" dirty="0" smtClean="0">
                <a:ln>
                  <a:noFill/>
                </a:ln>
                <a:solidFill>
                  <a:prstClr val="black"/>
                </a:solidFill>
                <a:effectLst/>
                <a:uLnTx/>
                <a:uFillTx/>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rPr>
              <a:t>c = </a:t>
            </a:r>
            <a:r>
              <a:rPr kumimoji="0" lang="en-GB" sz="1800" b="0" i="0" u="none" strike="noStrike" kern="0" cap="none" spc="0" normalizeH="0" baseline="0" noProof="0" dirty="0" err="1" smtClean="0">
                <a:ln>
                  <a:noFill/>
                </a:ln>
                <a:solidFill>
                  <a:prstClr val="black"/>
                </a:solidFill>
                <a:effectLst/>
                <a:uLnTx/>
                <a:uFillTx/>
              </a:rPr>
              <a:t>conn.cursor</a:t>
            </a:r>
            <a:r>
              <a:rPr kumimoji="0" lang="en-GB" sz="1800" b="0" i="0" u="none" strike="noStrike" kern="0" cap="none" spc="0" normalizeH="0" baseline="0" noProof="0" dirty="0" smtClean="0">
                <a:ln>
                  <a:noFill/>
                </a:ln>
                <a:solidFill>
                  <a:prstClr val="black"/>
                </a:solidFill>
                <a:effectLst/>
                <a:uLnTx/>
                <a:uFillTx/>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err="1" smtClean="0">
                <a:ln>
                  <a:noFill/>
                </a:ln>
                <a:solidFill>
                  <a:prstClr val="black"/>
                </a:solidFill>
                <a:effectLst/>
                <a:uLnTx/>
                <a:uFillTx/>
              </a:rPr>
              <a:t>c.execute</a:t>
            </a:r>
            <a:r>
              <a:rPr kumimoji="0" lang="en-GB" sz="1800" b="0" i="0" u="none" strike="noStrike" kern="0" cap="none" spc="0" normalizeH="0" baseline="0" noProof="0" dirty="0" smtClean="0">
                <a:ln>
                  <a:noFill/>
                </a:ln>
                <a:solidFill>
                  <a:prstClr val="black"/>
                </a:solidFill>
                <a:effectLst/>
                <a:uLnTx/>
                <a:uFillTx/>
              </a:rPr>
              <a:t>(''</a:t>
            </a:r>
            <a:r>
              <a:rPr kumimoji="0" lang="en-GB" sz="1800" b="1" i="0" u="none" strike="noStrike" kern="0" cap="none" spc="0" normalizeH="0" baseline="0" noProof="0" dirty="0" smtClean="0">
                <a:ln>
                  <a:noFill/>
                </a:ln>
                <a:solidFill>
                  <a:prstClr val="black"/>
                </a:solidFill>
                <a:effectLst>
                  <a:glow rad="127000">
                    <a:srgbClr val="FFFF00"/>
                  </a:glow>
                </a:effectLst>
                <a:uLnTx/>
                <a:uFillTx/>
              </a:rPr>
              <a:t>'CREATE TABLE  foo  AS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prstClr val="black"/>
                </a:solidFill>
                <a:effectLst>
                  <a:glow rad="127000">
                    <a:srgbClr val="FFFF00"/>
                  </a:glow>
                </a:effectLst>
                <a:uLnTx/>
                <a:uFillTx/>
              </a:rPr>
              <a:t>                  ( x INTEGER, y DOUBLE, v STRING)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prstClr val="black"/>
                </a:solidFill>
                <a:effectLst>
                  <a:glow rad="127000">
                    <a:srgbClr val="FFFF00"/>
                  </a:glow>
                </a:effectLst>
                <a:uLnTx/>
                <a:uFillTx/>
              </a:rPr>
              <a:t>                  ON '</a:t>
            </a:r>
            <a:r>
              <a:rPr kumimoji="0" lang="en-GB" sz="1800" b="1" i="0" u="none" strike="noStrike" kern="0" cap="none" spc="0" normalizeH="0" baseline="0" noProof="0" dirty="0" err="1" smtClean="0">
                <a:ln>
                  <a:noFill/>
                </a:ln>
                <a:solidFill>
                  <a:prstClr val="black"/>
                </a:solidFill>
                <a:effectLst>
                  <a:glow rad="127000">
                    <a:srgbClr val="FFFF00"/>
                  </a:glow>
                </a:effectLst>
                <a:uLnTx/>
                <a:uFillTx/>
              </a:rPr>
              <a:t>new_api_example.odb</a:t>
            </a:r>
            <a:r>
              <a:rPr kumimoji="0" lang="en-GB" sz="1800" b="1" i="0" u="none" strike="noStrike" kern="0" cap="none" spc="0" normalizeH="0" baseline="0" noProof="0" dirty="0" smtClean="0">
                <a:ln>
                  <a:noFill/>
                </a:ln>
                <a:solidFill>
                  <a:prstClr val="black"/>
                </a:solidFill>
                <a:effectLst>
                  <a:glow rad="127000">
                    <a:srgbClr val="FFFF00"/>
                  </a:glow>
                </a:effectLst>
                <a:uLnTx/>
                <a:uFillTx/>
              </a:rPr>
              <a:t>'; </a:t>
            </a:r>
            <a:r>
              <a:rPr kumimoji="0" lang="en-GB" sz="1800" b="0" i="0" u="none" strike="noStrike" kern="0" cap="none" spc="0" normalizeH="0" baseline="0" noProof="0" dirty="0" smtClean="0">
                <a:ln>
                  <a:noFill/>
                </a:ln>
                <a:solidFill>
                  <a:prstClr val="black"/>
                </a:solidFill>
                <a:effectLst/>
                <a:uLnTx/>
                <a:uFillTx/>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err="1" smtClean="0">
                <a:ln>
                  <a:noFill/>
                </a:ln>
                <a:solidFill>
                  <a:prstClr val="black"/>
                </a:solidFill>
                <a:effectLst/>
                <a:uLnTx/>
                <a:uFillTx/>
              </a:rPr>
              <a:t>c.executemany</a:t>
            </a:r>
            <a:r>
              <a:rPr kumimoji="0" lang="en-GB" sz="1800" b="0" i="0" u="none" strike="noStrike" kern="0" cap="none" spc="0" normalizeH="0" baseline="0" noProof="0" dirty="0" smtClean="0">
                <a:ln>
                  <a:noFill/>
                </a:ln>
                <a:solidFill>
                  <a:prstClr val="black"/>
                </a:solidFill>
                <a:effectLst/>
                <a:uLnTx/>
                <a:uFillTx/>
              </a:rPr>
              <a:t>(</a:t>
            </a:r>
            <a:r>
              <a:rPr kumimoji="0" lang="en-GB" sz="1800" b="1" i="0" u="none" strike="noStrike" kern="0" cap="none" spc="0" normalizeH="0" baseline="0" noProof="0" dirty="0" smtClean="0">
                <a:ln>
                  <a:noFill/>
                </a:ln>
                <a:solidFill>
                  <a:prstClr val="black"/>
                </a:solidFill>
                <a:effectLst>
                  <a:glow rad="127000">
                    <a:srgbClr val="FFFF00"/>
                  </a:glow>
                </a:effectLst>
                <a:uLnTx/>
                <a:uFillTx/>
              </a:rPr>
              <a:t>'INSERT INTO foo (</a:t>
            </a:r>
            <a:r>
              <a:rPr kumimoji="0" lang="en-GB" sz="1800" b="1" i="0" u="none" strike="noStrike" kern="0" cap="none" spc="0" normalizeH="0" baseline="0" noProof="0" dirty="0" err="1" smtClean="0">
                <a:ln>
                  <a:noFill/>
                </a:ln>
                <a:solidFill>
                  <a:prstClr val="black"/>
                </a:solidFill>
                <a:effectLst>
                  <a:glow rad="127000">
                    <a:srgbClr val="FFFF00"/>
                  </a:glow>
                </a:effectLst>
                <a:uLnTx/>
                <a:uFillTx/>
              </a:rPr>
              <a:t>x,y,v</a:t>
            </a:r>
            <a:r>
              <a:rPr kumimoji="0" lang="en-GB" sz="1800" b="1" i="0" u="none" strike="noStrike" kern="0" cap="none" spc="0" normalizeH="0" baseline="0" noProof="0" dirty="0" smtClean="0">
                <a:ln>
                  <a:noFill/>
                </a:ln>
                <a:solidFill>
                  <a:prstClr val="black"/>
                </a:solidFill>
                <a:effectLst>
                  <a:glow rad="127000">
                    <a:srgbClr val="FFFF00"/>
                  </a:glow>
                </a:effectLst>
                <a:uLnTx/>
                <a:uFillTx/>
              </a:rPr>
              <a:t>) VALUES (?,?,?);</a:t>
            </a:r>
            <a:r>
              <a:rPr kumimoji="0" lang="en-GB" sz="1800" b="0" i="0" u="none" strike="noStrike" kern="0" cap="none" spc="0" normalizeH="0" baseline="0" noProof="0" dirty="0" smtClean="0">
                <a:ln>
                  <a:noFill/>
                </a:ln>
                <a:solidFill>
                  <a:prstClr val="black"/>
                </a:solidFill>
                <a:effectLst/>
                <a:uLnTx/>
                <a:uFillTx/>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rPr>
              <a:t>               [[1, 0.1, '  one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rPr>
              <a:t>                [2, 0.2, '  two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rPr>
              <a:t>                [3, 0.3, '  three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err="1" smtClean="0">
                <a:ln>
                  <a:noFill/>
                </a:ln>
                <a:solidFill>
                  <a:prstClr val="black"/>
                </a:solidFill>
                <a:effectLst/>
                <a:uLnTx/>
                <a:uFillTx/>
              </a:rPr>
              <a:t>conn.commit</a:t>
            </a:r>
            <a:r>
              <a:rPr kumimoji="0" lang="en-GB" sz="1800" b="0" i="0" u="none" strike="noStrike" kern="0" cap="none" spc="0" normalizeH="0" baseline="0" noProof="0" dirty="0" smtClean="0">
                <a:ln>
                  <a:noFill/>
                </a:ln>
                <a:solidFill>
                  <a:prstClr val="black"/>
                </a:solidFill>
                <a:effectLst/>
                <a:uLnTx/>
                <a:uFillTx/>
              </a:rPr>
              <a:t>()</a:t>
            </a:r>
          </a:p>
        </p:txBody>
      </p:sp>
      <p:sp>
        <p:nvSpPr>
          <p:cNvPr id="7" name="TextBox 6"/>
          <p:cNvSpPr txBox="1"/>
          <p:nvPr/>
        </p:nvSpPr>
        <p:spPr>
          <a:xfrm>
            <a:off x="2333044" y="4574555"/>
            <a:ext cx="6650257" cy="923330"/>
          </a:xfrm>
          <a:prstGeom prst="rect">
            <a:avLst/>
          </a:prstGeom>
          <a:noFill/>
          <a:ln>
            <a:solidFill>
              <a:srgbClr val="4F81BD"/>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err="1" smtClean="0">
                <a:ln>
                  <a:noFill/>
                </a:ln>
                <a:solidFill>
                  <a:prstClr val="black"/>
                </a:solidFill>
                <a:effectLst/>
                <a:uLnTx/>
                <a:uFillTx/>
              </a:rPr>
              <a:t>c.execute</a:t>
            </a:r>
            <a:r>
              <a:rPr kumimoji="0" lang="en-GB" sz="1800" b="0" i="0" u="none" strike="noStrike" kern="0" cap="none" spc="0" normalizeH="0" baseline="0" noProof="0" dirty="0" smtClean="0">
                <a:ln>
                  <a:noFill/>
                </a:ln>
                <a:solidFill>
                  <a:prstClr val="black"/>
                </a:solidFill>
                <a:effectLst/>
                <a:uLnTx/>
                <a:uFillTx/>
              </a:rPr>
              <a:t>('</a:t>
            </a:r>
            <a:r>
              <a:rPr kumimoji="0" lang="en-GB" sz="1800" b="1" i="0" u="none" strike="noStrike" kern="0" cap="none" spc="0" normalizeH="0" baseline="0" noProof="0" dirty="0" smtClean="0">
                <a:ln>
                  <a:noFill/>
                </a:ln>
                <a:solidFill>
                  <a:prstClr val="black"/>
                </a:solidFill>
                <a:effectLst>
                  <a:glow rad="127000">
                    <a:srgbClr val="FFFF00"/>
                  </a:glow>
                </a:effectLst>
                <a:uLnTx/>
                <a:uFillTx/>
              </a:rPr>
              <a:t>SELECT * FROM foo</a:t>
            </a:r>
            <a:r>
              <a:rPr kumimoji="0" lang="en-GB" sz="1800" b="0" i="0" u="none" strike="noStrike" kern="0" cap="none" spc="0" normalizeH="0" baseline="0" noProof="0" dirty="0" smtClean="0">
                <a:ln>
                  <a:noFill/>
                </a:ln>
                <a:solidFill>
                  <a:prstClr val="black"/>
                </a:solidFill>
                <a:effectLst/>
                <a:uLnTx/>
                <a:uFillTx/>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rPr>
              <a:t>for row in </a:t>
            </a:r>
            <a:r>
              <a:rPr kumimoji="0" lang="en-GB" sz="1800" b="0" i="0" u="none" strike="noStrike" kern="0" cap="none" spc="0" normalizeH="0" baseline="0" noProof="0" dirty="0" err="1" smtClean="0">
                <a:ln>
                  <a:noFill/>
                </a:ln>
                <a:solidFill>
                  <a:prstClr val="black"/>
                </a:solidFill>
                <a:effectLst/>
                <a:uLnTx/>
                <a:uFillTx/>
              </a:rPr>
              <a:t>c.fetchall</a:t>
            </a:r>
            <a:r>
              <a:rPr kumimoji="0" lang="en-GB" sz="1800" b="0" i="0" u="none" strike="noStrike" kern="0" cap="none" spc="0" normalizeH="0" baseline="0" noProof="0" dirty="0" smtClean="0">
                <a:ln>
                  <a:noFill/>
                </a:ln>
                <a:solidFill>
                  <a:prstClr val="black"/>
                </a:solidFill>
                <a:effectLst/>
                <a:uLnTx/>
                <a:uFillTx/>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rPr>
              <a:t>    print row</a:t>
            </a:r>
          </a:p>
        </p:txBody>
      </p:sp>
      <p:sp>
        <p:nvSpPr>
          <p:cNvPr id="8" name="Oval Callout 7"/>
          <p:cNvSpPr/>
          <p:nvPr/>
        </p:nvSpPr>
        <p:spPr>
          <a:xfrm>
            <a:off x="7703912" y="478520"/>
            <a:ext cx="4412343" cy="1665355"/>
          </a:xfrm>
          <a:prstGeom prst="wedgeEllipseCallout">
            <a:avLst>
              <a:gd name="adj1" fmla="val -98746"/>
              <a:gd name="adj2" fmla="val 33736"/>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latin typeface="Arial"/>
                <a:ea typeface="+mn-ea"/>
                <a:cs typeface="+mn-cs"/>
              </a:rPr>
              <a:t>Define metadata with CREATE TABLE</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latin typeface="Arial"/>
                <a:ea typeface="+mn-ea"/>
                <a:cs typeface="+mn-cs"/>
              </a:rPr>
              <a:t>Associate SQL table with file.</a:t>
            </a:r>
          </a:p>
        </p:txBody>
      </p:sp>
      <p:sp>
        <p:nvSpPr>
          <p:cNvPr id="9" name="Oval Callout 8"/>
          <p:cNvSpPr/>
          <p:nvPr/>
        </p:nvSpPr>
        <p:spPr>
          <a:xfrm>
            <a:off x="7718425" y="2982448"/>
            <a:ext cx="4412343" cy="1514678"/>
          </a:xfrm>
          <a:prstGeom prst="wedgeEllipseCallout">
            <a:avLst>
              <a:gd name="adj1" fmla="val -43394"/>
              <a:gd name="adj2" fmla="val -44231"/>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latin typeface="Arial"/>
                <a:ea typeface="+mn-ea"/>
                <a:cs typeface="+mn-cs"/>
              </a:rPr>
              <a:t>Prepared statement INSERT to insert multiple rows</a:t>
            </a:r>
          </a:p>
        </p:txBody>
      </p:sp>
      <p:sp>
        <p:nvSpPr>
          <p:cNvPr id="10" name="Oval Callout 9"/>
          <p:cNvSpPr/>
          <p:nvPr/>
        </p:nvSpPr>
        <p:spPr>
          <a:xfrm>
            <a:off x="7652794" y="4812014"/>
            <a:ext cx="4412343" cy="1514678"/>
          </a:xfrm>
          <a:prstGeom prst="wedgeEllipseCallout">
            <a:avLst>
              <a:gd name="adj1" fmla="val -116772"/>
              <a:gd name="adj2" fmla="val -44323"/>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latin typeface="Arial"/>
                <a:ea typeface="+mn-ea"/>
                <a:cs typeface="+mn-cs"/>
              </a:rPr>
              <a:t>SELECT data from file associated with SQL table foo.</a:t>
            </a:r>
          </a:p>
        </p:txBody>
      </p:sp>
    </p:spTree>
    <p:extLst>
      <p:ext uri="{BB962C8B-B14F-4D97-AF65-F5344CB8AC3E}">
        <p14:creationId xmlns:p14="http://schemas.microsoft.com/office/powerpoint/2010/main" val="3787238945"/>
      </p:ext>
    </p:extLst>
  </p:cSld>
  <p:clrMapOvr>
    <a:masterClrMapping/>
  </p:clrMapOvr>
  <p:timing>
    <p:tnLst>
      <p:par>
        <p:cTn id="1" dur="indefinite" restart="never" nodeType="tmRoot"/>
      </p:par>
    </p:tnLst>
  </p:timing>
</p:sld>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CMWF_16.9_light_blue.potx" id="{6E553A05-1FF4-41A6-8DCD-4A16C4C52284}" vid="{CB9C2DB0-F904-43F7-8D0F-6F373F3FC06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ECMWF_16.9_light_blue</Template>
  <TotalTime>1262</TotalTime>
  <Words>1782</Words>
  <Application>Microsoft Office PowerPoint</Application>
  <PresentationFormat>Custom</PresentationFormat>
  <Paragraphs>419</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Courier New</vt:lpstr>
      <vt:lpstr>ECMWF Light 16:9 blue</vt:lpstr>
      <vt:lpstr>PowerPoint Presentation</vt:lpstr>
      <vt:lpstr>Overview</vt:lpstr>
      <vt:lpstr>What is ODB API?</vt:lpstr>
      <vt:lpstr>Observational feedback</vt:lpstr>
      <vt:lpstr>ODB API data structure / file format</vt:lpstr>
      <vt:lpstr>Data format: blocks</vt:lpstr>
      <vt:lpstr>Files with heterogeneous metadata</vt:lpstr>
      <vt:lpstr>Overview of C, Fortran and Python APIs</vt:lpstr>
      <vt:lpstr>Example Python script</vt:lpstr>
      <vt:lpstr>ODB API Command line tools</vt:lpstr>
      <vt:lpstr>Execute SQL on command line</vt:lpstr>
      <vt:lpstr>ODB API SQL specifics</vt:lpstr>
      <vt:lpstr>ODB API SQL specifics: bitfields</vt:lpstr>
      <vt:lpstr>ODB MARS Archive and ODB Governance</vt:lpstr>
      <vt:lpstr>MARS language</vt:lpstr>
      <vt:lpstr>OFB vs MFB</vt:lpstr>
      <vt:lpstr>MARS command line example</vt:lpstr>
      <vt:lpstr>MARS retrieval: server indexing</vt:lpstr>
      <vt:lpstr>MARS retrieval: filtering with SQL</vt:lpstr>
      <vt:lpstr>Exercise</vt:lpstr>
      <vt:lpstr>Solution</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Kuchta</dc:creator>
  <cp:lastModifiedBy>Peter Kuchta</cp:lastModifiedBy>
  <cp:revision>27</cp:revision>
  <cp:lastPrinted>2017-02-22T10:51:46Z</cp:lastPrinted>
  <dcterms:created xsi:type="dcterms:W3CDTF">2017-02-20T21:10:45Z</dcterms:created>
  <dcterms:modified xsi:type="dcterms:W3CDTF">2017-02-22T11:53:48Z</dcterms:modified>
</cp:coreProperties>
</file>