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0" r:id="rId1"/>
  </p:sldMasterIdLst>
  <p:notesMasterIdLst>
    <p:notesMasterId r:id="rId30"/>
  </p:notesMasterIdLst>
  <p:handoutMasterIdLst>
    <p:handoutMasterId r:id="rId31"/>
  </p:handoutMasterIdLst>
  <p:sldIdLst>
    <p:sldId id="396" r:id="rId2"/>
    <p:sldId id="477" r:id="rId3"/>
    <p:sldId id="451" r:id="rId4"/>
    <p:sldId id="452" r:id="rId5"/>
    <p:sldId id="468" r:id="rId6"/>
    <p:sldId id="450" r:id="rId7"/>
    <p:sldId id="471" r:id="rId8"/>
    <p:sldId id="484" r:id="rId9"/>
    <p:sldId id="455" r:id="rId10"/>
    <p:sldId id="456" r:id="rId11"/>
    <p:sldId id="475" r:id="rId12"/>
    <p:sldId id="457" r:id="rId13"/>
    <p:sldId id="461" r:id="rId14"/>
    <p:sldId id="459" r:id="rId15"/>
    <p:sldId id="481" r:id="rId16"/>
    <p:sldId id="469" r:id="rId17"/>
    <p:sldId id="473" r:id="rId18"/>
    <p:sldId id="483" r:id="rId19"/>
    <p:sldId id="463" r:id="rId20"/>
    <p:sldId id="464" r:id="rId21"/>
    <p:sldId id="465" r:id="rId22"/>
    <p:sldId id="466" r:id="rId23"/>
    <p:sldId id="467" r:id="rId24"/>
    <p:sldId id="485" r:id="rId25"/>
    <p:sldId id="472" r:id="rId26"/>
    <p:sldId id="474" r:id="rId27"/>
    <p:sldId id="470" r:id="rId28"/>
    <p:sldId id="478" r:id="rId29"/>
  </p:sldIdLst>
  <p:sldSz cx="9144000" cy="6858000" type="screen4x3"/>
  <p:notesSz cx="6794500" cy="9931400"/>
  <p:defaultTextStyle>
    <a:defPPr>
      <a:defRPr lang="en-US"/>
    </a:defPPr>
    <a:lvl1pPr algn="l" rtl="0" eaLnBrk="0" fontAlgn="base" hangingPunct="0">
      <a:spcBef>
        <a:spcPct val="0"/>
      </a:spcBef>
      <a:spcAft>
        <a:spcPct val="0"/>
      </a:spcAft>
      <a:defRPr sz="28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8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8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8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800" kern="1200">
        <a:solidFill>
          <a:schemeClr val="tx1"/>
        </a:solidFill>
        <a:latin typeface="Times New Roman" pitchFamily="18" charset="0"/>
        <a:ea typeface="+mn-ea"/>
        <a:cs typeface="+mn-cs"/>
      </a:defRPr>
    </a:lvl5pPr>
    <a:lvl6pPr marL="2286000" algn="l" defTabSz="914400" rtl="0" eaLnBrk="1" latinLnBrk="0" hangingPunct="1">
      <a:defRPr sz="2800" kern="1200">
        <a:solidFill>
          <a:schemeClr val="tx1"/>
        </a:solidFill>
        <a:latin typeface="Times New Roman" pitchFamily="18" charset="0"/>
        <a:ea typeface="+mn-ea"/>
        <a:cs typeface="+mn-cs"/>
      </a:defRPr>
    </a:lvl6pPr>
    <a:lvl7pPr marL="2743200" algn="l" defTabSz="914400" rtl="0" eaLnBrk="1" latinLnBrk="0" hangingPunct="1">
      <a:defRPr sz="2800" kern="1200">
        <a:solidFill>
          <a:schemeClr val="tx1"/>
        </a:solidFill>
        <a:latin typeface="Times New Roman" pitchFamily="18" charset="0"/>
        <a:ea typeface="+mn-ea"/>
        <a:cs typeface="+mn-cs"/>
      </a:defRPr>
    </a:lvl7pPr>
    <a:lvl8pPr marL="3200400" algn="l" defTabSz="914400" rtl="0" eaLnBrk="1" latinLnBrk="0" hangingPunct="1">
      <a:defRPr sz="2800" kern="1200">
        <a:solidFill>
          <a:schemeClr val="tx1"/>
        </a:solidFill>
        <a:latin typeface="Times New Roman" pitchFamily="18" charset="0"/>
        <a:ea typeface="+mn-ea"/>
        <a:cs typeface="+mn-cs"/>
      </a:defRPr>
    </a:lvl8pPr>
    <a:lvl9pPr marL="3657600" algn="l" defTabSz="914400" rtl="0" eaLnBrk="1" latinLnBrk="0" hangingPunct="1">
      <a:defRPr sz="28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a:srgbClr val="0000FF"/>
    <a:srgbClr val="FF0000"/>
    <a:srgbClr val="3333FF"/>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7" autoAdjust="0"/>
    <p:restoredTop sz="94688" autoAdjust="0"/>
  </p:normalViewPr>
  <p:slideViewPr>
    <p:cSldViewPr>
      <p:cViewPr varScale="1">
        <p:scale>
          <a:sx n="116" d="100"/>
          <a:sy n="116" d="100"/>
        </p:scale>
        <p:origin x="1464"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344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801C50E-B7BC-4157-A630-F9AE70D4DF80}"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GB"/>
        </a:p>
      </dgm:t>
    </dgm:pt>
    <dgm:pt modelId="{50E53931-CFE1-4460-A771-D6B4E7F1C51E}">
      <dgm:prSet/>
      <dgm:spPr/>
      <dgm:t>
        <a:bodyPr/>
        <a:lstStyle/>
        <a:p>
          <a:pPr rtl="0"/>
          <a:r>
            <a:rPr lang="en-GB" b="1" smtClean="0"/>
            <a:t>Type of equation model</a:t>
          </a:r>
          <a:endParaRPr lang="en-GB"/>
        </a:p>
      </dgm:t>
    </dgm:pt>
    <dgm:pt modelId="{5AFFE611-7458-446F-9ADB-5C9AD02F1F8D}" type="parTrans" cxnId="{436BE651-32FE-451D-BE8D-F4ED649391D0}">
      <dgm:prSet/>
      <dgm:spPr/>
      <dgm:t>
        <a:bodyPr/>
        <a:lstStyle/>
        <a:p>
          <a:endParaRPr lang="en-GB"/>
        </a:p>
      </dgm:t>
    </dgm:pt>
    <dgm:pt modelId="{8A8ECAC4-BC44-4971-8CF6-C367A30AD350}" type="sibTrans" cxnId="{436BE651-32FE-451D-BE8D-F4ED649391D0}">
      <dgm:prSet/>
      <dgm:spPr/>
      <dgm:t>
        <a:bodyPr/>
        <a:lstStyle/>
        <a:p>
          <a:endParaRPr lang="en-GB"/>
        </a:p>
      </dgm:t>
    </dgm:pt>
    <dgm:pt modelId="{4D5B7576-E286-41CB-A97E-AF520513E36D}">
      <dgm:prSet/>
      <dgm:spPr/>
      <dgm:t>
        <a:bodyPr/>
        <a:lstStyle/>
        <a:p>
          <a:pPr rtl="0"/>
          <a:r>
            <a:rPr lang="en-GB" b="1" smtClean="0"/>
            <a:t>Hydrostatic/Anelastic/Non-Hydrostatic</a:t>
          </a:r>
          <a:endParaRPr lang="en-GB"/>
        </a:p>
      </dgm:t>
    </dgm:pt>
    <dgm:pt modelId="{23C98DF8-4341-4DB8-A08B-DCDF7F0E15D5}" type="parTrans" cxnId="{8167D3EF-D038-4468-B0EC-F437CE5662A6}">
      <dgm:prSet/>
      <dgm:spPr/>
      <dgm:t>
        <a:bodyPr/>
        <a:lstStyle/>
        <a:p>
          <a:endParaRPr lang="en-GB"/>
        </a:p>
      </dgm:t>
    </dgm:pt>
    <dgm:pt modelId="{52A8C602-D0B0-49D8-81FB-162E44F1306D}" type="sibTrans" cxnId="{8167D3EF-D038-4468-B0EC-F437CE5662A6}">
      <dgm:prSet/>
      <dgm:spPr/>
      <dgm:t>
        <a:bodyPr/>
        <a:lstStyle/>
        <a:p>
          <a:endParaRPr lang="en-GB"/>
        </a:p>
      </dgm:t>
    </dgm:pt>
    <dgm:pt modelId="{60F783B0-757C-4729-A4BB-9954941051FE}">
      <dgm:prSet/>
      <dgm:spPr/>
      <dgm:t>
        <a:bodyPr/>
        <a:lstStyle/>
        <a:p>
          <a:pPr rtl="0"/>
          <a:r>
            <a:rPr lang="en-GB" b="1" smtClean="0"/>
            <a:t>Type of numerical model/resolution/grid</a:t>
          </a:r>
          <a:endParaRPr lang="en-GB"/>
        </a:p>
      </dgm:t>
    </dgm:pt>
    <dgm:pt modelId="{4491B77E-E272-40A6-B71E-BAC931AC218A}" type="parTrans" cxnId="{AC8AF020-D624-4B36-9561-AC603C72FC22}">
      <dgm:prSet/>
      <dgm:spPr/>
      <dgm:t>
        <a:bodyPr/>
        <a:lstStyle/>
        <a:p>
          <a:endParaRPr lang="en-GB"/>
        </a:p>
      </dgm:t>
    </dgm:pt>
    <dgm:pt modelId="{868E0A25-D36A-4295-922D-0B584D050544}" type="sibTrans" cxnId="{AC8AF020-D624-4B36-9561-AC603C72FC22}">
      <dgm:prSet/>
      <dgm:spPr/>
      <dgm:t>
        <a:bodyPr/>
        <a:lstStyle/>
        <a:p>
          <a:endParaRPr lang="en-GB"/>
        </a:p>
      </dgm:t>
    </dgm:pt>
    <dgm:pt modelId="{2A33C31A-928F-422B-9174-8377C9BDB7AE}">
      <dgm:prSet/>
      <dgm:spPr/>
      <dgm:t>
        <a:bodyPr/>
        <a:lstStyle/>
        <a:p>
          <a:pPr rtl="0"/>
          <a:r>
            <a:rPr lang="en-GB" b="1" dirty="0" smtClean="0"/>
            <a:t>LAM: high uniform </a:t>
          </a:r>
          <a:r>
            <a:rPr lang="en-GB" b="1" smtClean="0"/>
            <a:t>resolution &amp; no </a:t>
          </a:r>
          <a:r>
            <a:rPr lang="en-GB" b="1" dirty="0" smtClean="0"/>
            <a:t>pole problem</a:t>
          </a:r>
          <a:endParaRPr lang="en-GB" dirty="0"/>
        </a:p>
      </dgm:t>
    </dgm:pt>
    <dgm:pt modelId="{0BA7B674-3CE8-450C-AC1E-91BE02CE67AC}" type="parTrans" cxnId="{34DDC3B4-4F3E-4CA9-98F6-1DB033F3D9EA}">
      <dgm:prSet/>
      <dgm:spPr/>
      <dgm:t>
        <a:bodyPr/>
        <a:lstStyle/>
        <a:p>
          <a:endParaRPr lang="en-GB"/>
        </a:p>
      </dgm:t>
    </dgm:pt>
    <dgm:pt modelId="{262110F2-B114-4B57-A5A4-944D26DEE4D5}" type="sibTrans" cxnId="{34DDC3B4-4F3E-4CA9-98F6-1DB033F3D9EA}">
      <dgm:prSet/>
      <dgm:spPr/>
      <dgm:t>
        <a:bodyPr/>
        <a:lstStyle/>
        <a:p>
          <a:endParaRPr lang="en-GB"/>
        </a:p>
      </dgm:t>
    </dgm:pt>
    <dgm:pt modelId="{9698B4DA-0842-49F2-AED0-DE20B5E7E4A4}">
      <dgm:prSet/>
      <dgm:spPr/>
      <dgm:t>
        <a:bodyPr/>
        <a:lstStyle/>
        <a:p>
          <a:pPr rtl="0"/>
          <a:r>
            <a:rPr lang="en-GB" b="1" dirty="0" smtClean="0"/>
            <a:t>Global models with</a:t>
          </a:r>
          <a:endParaRPr lang="en-GB" dirty="0"/>
        </a:p>
      </dgm:t>
    </dgm:pt>
    <dgm:pt modelId="{D954CDC0-6924-4968-AE56-91C682721B62}" type="parTrans" cxnId="{FA18D707-7308-436C-99F5-65FC99F078D7}">
      <dgm:prSet/>
      <dgm:spPr/>
      <dgm:t>
        <a:bodyPr/>
        <a:lstStyle/>
        <a:p>
          <a:endParaRPr lang="en-GB"/>
        </a:p>
      </dgm:t>
    </dgm:pt>
    <dgm:pt modelId="{3E7EC80D-8EFD-49E9-8480-B7F020E7D363}" type="sibTrans" cxnId="{FA18D707-7308-436C-99F5-65FC99F078D7}">
      <dgm:prSet/>
      <dgm:spPr/>
      <dgm:t>
        <a:bodyPr/>
        <a:lstStyle/>
        <a:p>
          <a:endParaRPr lang="en-GB"/>
        </a:p>
      </dgm:t>
    </dgm:pt>
    <dgm:pt modelId="{49E5746F-14CB-4CF3-AF49-467CE88E0AFE}">
      <dgm:prSet/>
      <dgm:spPr/>
      <dgm:t>
        <a:bodyPr/>
        <a:lstStyle/>
        <a:p>
          <a:pPr rtl="0"/>
          <a:r>
            <a:rPr lang="en-GB" smtClean="0"/>
            <a:t>Regular lat/lon grids have very high res at poles</a:t>
          </a:r>
          <a:endParaRPr lang="en-GB"/>
        </a:p>
      </dgm:t>
    </dgm:pt>
    <dgm:pt modelId="{F4FEB0BE-50FC-479F-84D9-8E628FD50D96}" type="parTrans" cxnId="{440A20A0-BEF4-459F-AA69-DD9EB4FA21EE}">
      <dgm:prSet/>
      <dgm:spPr/>
      <dgm:t>
        <a:bodyPr/>
        <a:lstStyle/>
        <a:p>
          <a:endParaRPr lang="en-GB"/>
        </a:p>
      </dgm:t>
    </dgm:pt>
    <dgm:pt modelId="{CECD99A5-93D4-41C9-A0F4-DAD7A6519024}" type="sibTrans" cxnId="{440A20A0-BEF4-459F-AA69-DD9EB4FA21EE}">
      <dgm:prSet/>
      <dgm:spPr/>
      <dgm:t>
        <a:bodyPr/>
        <a:lstStyle/>
        <a:p>
          <a:endParaRPr lang="en-GB"/>
        </a:p>
      </dgm:t>
    </dgm:pt>
    <dgm:pt modelId="{DF4908A6-3D83-4A39-8C68-D09D3480785B}">
      <dgm:prSet/>
      <dgm:spPr/>
      <dgm:t>
        <a:bodyPr/>
        <a:lstStyle/>
        <a:p>
          <a:pPr rtl="0"/>
          <a:r>
            <a:rPr lang="en-GB" smtClean="0"/>
            <a:t>Reduced/quasi-uniform/unstructured grids: uniform resolution across the globe </a:t>
          </a:r>
          <a:endParaRPr lang="en-GB"/>
        </a:p>
      </dgm:t>
    </dgm:pt>
    <dgm:pt modelId="{B279A8AD-71B2-451D-8729-74DEF2E49306}" type="parTrans" cxnId="{7FD1022A-E2F6-4A63-9C3B-CEDB7846904F}">
      <dgm:prSet/>
      <dgm:spPr/>
      <dgm:t>
        <a:bodyPr/>
        <a:lstStyle/>
        <a:p>
          <a:endParaRPr lang="en-GB"/>
        </a:p>
      </dgm:t>
    </dgm:pt>
    <dgm:pt modelId="{387A88F4-5962-49C5-9E0B-FC39EBE733C5}" type="sibTrans" cxnId="{7FD1022A-E2F6-4A63-9C3B-CEDB7846904F}">
      <dgm:prSet/>
      <dgm:spPr/>
      <dgm:t>
        <a:bodyPr/>
        <a:lstStyle/>
        <a:p>
          <a:endParaRPr lang="en-GB"/>
        </a:p>
      </dgm:t>
    </dgm:pt>
    <dgm:pt modelId="{A9518A8C-CD9D-4FF0-B0C4-8D413E8D9159}">
      <dgm:prSet/>
      <dgm:spPr/>
      <dgm:t>
        <a:bodyPr/>
        <a:lstStyle/>
        <a:p>
          <a:pPr rtl="0"/>
          <a:r>
            <a:rPr lang="en-GB" b="1" smtClean="0"/>
            <a:t>Computer architecture</a:t>
          </a:r>
          <a:endParaRPr lang="en-GB"/>
        </a:p>
      </dgm:t>
    </dgm:pt>
    <dgm:pt modelId="{9722FBB8-7DEF-42C0-9610-A4B5C030EBAE}" type="parTrans" cxnId="{AA8D9E07-EC81-47B1-9527-D609CDEB164C}">
      <dgm:prSet/>
      <dgm:spPr/>
      <dgm:t>
        <a:bodyPr/>
        <a:lstStyle/>
        <a:p>
          <a:endParaRPr lang="en-GB"/>
        </a:p>
      </dgm:t>
    </dgm:pt>
    <dgm:pt modelId="{605740EF-9760-4A8F-8C2F-76C02959972C}" type="sibTrans" cxnId="{AA8D9E07-EC81-47B1-9527-D609CDEB164C}">
      <dgm:prSet/>
      <dgm:spPr/>
      <dgm:t>
        <a:bodyPr/>
        <a:lstStyle/>
        <a:p>
          <a:endParaRPr lang="en-GB"/>
        </a:p>
      </dgm:t>
    </dgm:pt>
    <dgm:pt modelId="{7B638046-E9CE-4AE6-A70A-524FCF8519F2}">
      <dgm:prSet/>
      <dgm:spPr/>
      <dgm:t>
        <a:bodyPr/>
        <a:lstStyle/>
        <a:p>
          <a:pPr rtl="0"/>
          <a:r>
            <a:rPr lang="en-GB" b="1" dirty="0" smtClean="0"/>
            <a:t>Numerical techniques that use heavily global communication are becoming unaffordable when applied to high resolution forecasts on Massively Parallel Architectures</a:t>
          </a:r>
          <a:endParaRPr lang="en-GB" dirty="0"/>
        </a:p>
      </dgm:t>
    </dgm:pt>
    <dgm:pt modelId="{F0FD5294-536B-4BAF-9FE6-80C63F275E31}" type="parTrans" cxnId="{84443147-A2AE-4650-966D-3CA9A3C200CB}">
      <dgm:prSet/>
      <dgm:spPr/>
      <dgm:t>
        <a:bodyPr/>
        <a:lstStyle/>
        <a:p>
          <a:endParaRPr lang="en-GB"/>
        </a:p>
      </dgm:t>
    </dgm:pt>
    <dgm:pt modelId="{99D5FE98-34AC-4AAB-83F6-5916A3B09D0B}" type="sibTrans" cxnId="{84443147-A2AE-4650-966D-3CA9A3C200CB}">
      <dgm:prSet/>
      <dgm:spPr/>
      <dgm:t>
        <a:bodyPr/>
        <a:lstStyle/>
        <a:p>
          <a:endParaRPr lang="en-GB"/>
        </a:p>
      </dgm:t>
    </dgm:pt>
    <dgm:pt modelId="{8A2B0153-16B8-4155-A86A-E62087787974}" type="pres">
      <dgm:prSet presAssocID="{5801C50E-B7BC-4157-A630-F9AE70D4DF80}" presName="Name0" presStyleCnt="0">
        <dgm:presLayoutVars>
          <dgm:dir/>
          <dgm:animLvl val="lvl"/>
          <dgm:resizeHandles val="exact"/>
        </dgm:presLayoutVars>
      </dgm:prSet>
      <dgm:spPr/>
      <dgm:t>
        <a:bodyPr/>
        <a:lstStyle/>
        <a:p>
          <a:endParaRPr lang="en-GB"/>
        </a:p>
      </dgm:t>
    </dgm:pt>
    <dgm:pt modelId="{15FC5418-15F3-4A00-9C43-CACB7156E193}" type="pres">
      <dgm:prSet presAssocID="{50E53931-CFE1-4460-A771-D6B4E7F1C51E}" presName="linNode" presStyleCnt="0"/>
      <dgm:spPr/>
    </dgm:pt>
    <dgm:pt modelId="{E9F6CCFA-C356-4574-8CD7-C1E82F45E168}" type="pres">
      <dgm:prSet presAssocID="{50E53931-CFE1-4460-A771-D6B4E7F1C51E}" presName="parentText" presStyleLbl="node1" presStyleIdx="0" presStyleCnt="3">
        <dgm:presLayoutVars>
          <dgm:chMax val="1"/>
          <dgm:bulletEnabled val="1"/>
        </dgm:presLayoutVars>
      </dgm:prSet>
      <dgm:spPr/>
      <dgm:t>
        <a:bodyPr/>
        <a:lstStyle/>
        <a:p>
          <a:endParaRPr lang="en-GB"/>
        </a:p>
      </dgm:t>
    </dgm:pt>
    <dgm:pt modelId="{EC59192B-832F-4E4C-B706-30D4DAE2E509}" type="pres">
      <dgm:prSet presAssocID="{50E53931-CFE1-4460-A771-D6B4E7F1C51E}" presName="descendantText" presStyleLbl="alignAccFollowNode1" presStyleIdx="0" presStyleCnt="3">
        <dgm:presLayoutVars>
          <dgm:bulletEnabled val="1"/>
        </dgm:presLayoutVars>
      </dgm:prSet>
      <dgm:spPr/>
      <dgm:t>
        <a:bodyPr/>
        <a:lstStyle/>
        <a:p>
          <a:endParaRPr lang="en-GB"/>
        </a:p>
      </dgm:t>
    </dgm:pt>
    <dgm:pt modelId="{895B6165-0452-407F-A154-BF4DFEAFB9D4}" type="pres">
      <dgm:prSet presAssocID="{8A8ECAC4-BC44-4971-8CF6-C367A30AD350}" presName="sp" presStyleCnt="0"/>
      <dgm:spPr/>
    </dgm:pt>
    <dgm:pt modelId="{48960ED5-D213-43EC-8D99-72D455B9A6F1}" type="pres">
      <dgm:prSet presAssocID="{60F783B0-757C-4729-A4BB-9954941051FE}" presName="linNode" presStyleCnt="0"/>
      <dgm:spPr/>
    </dgm:pt>
    <dgm:pt modelId="{594ADB93-41C6-4ABF-B029-C4829E0C673F}" type="pres">
      <dgm:prSet presAssocID="{60F783B0-757C-4729-A4BB-9954941051FE}" presName="parentText" presStyleLbl="node1" presStyleIdx="1" presStyleCnt="3">
        <dgm:presLayoutVars>
          <dgm:chMax val="1"/>
          <dgm:bulletEnabled val="1"/>
        </dgm:presLayoutVars>
      </dgm:prSet>
      <dgm:spPr/>
      <dgm:t>
        <a:bodyPr/>
        <a:lstStyle/>
        <a:p>
          <a:endParaRPr lang="en-GB"/>
        </a:p>
      </dgm:t>
    </dgm:pt>
    <dgm:pt modelId="{568F6531-314E-48E0-8AE1-3A7691B08BBB}" type="pres">
      <dgm:prSet presAssocID="{60F783B0-757C-4729-A4BB-9954941051FE}" presName="descendantText" presStyleLbl="alignAccFollowNode1" presStyleIdx="1" presStyleCnt="3" custLinFactNeighborX="11825" custLinFactNeighborY="14850">
        <dgm:presLayoutVars>
          <dgm:bulletEnabled val="1"/>
        </dgm:presLayoutVars>
      </dgm:prSet>
      <dgm:spPr/>
      <dgm:t>
        <a:bodyPr/>
        <a:lstStyle/>
        <a:p>
          <a:endParaRPr lang="en-GB"/>
        </a:p>
      </dgm:t>
    </dgm:pt>
    <dgm:pt modelId="{15824E9C-432D-4799-BD31-FF86F853A4F0}" type="pres">
      <dgm:prSet presAssocID="{868E0A25-D36A-4295-922D-0B584D050544}" presName="sp" presStyleCnt="0"/>
      <dgm:spPr/>
    </dgm:pt>
    <dgm:pt modelId="{C96C069C-A1AE-4356-9FD3-BADD2A3FFA6F}" type="pres">
      <dgm:prSet presAssocID="{A9518A8C-CD9D-4FF0-B0C4-8D413E8D9159}" presName="linNode" presStyleCnt="0"/>
      <dgm:spPr/>
    </dgm:pt>
    <dgm:pt modelId="{16F9484A-CDF9-4403-BCC7-D1AC52A8A078}" type="pres">
      <dgm:prSet presAssocID="{A9518A8C-CD9D-4FF0-B0C4-8D413E8D9159}" presName="parentText" presStyleLbl="node1" presStyleIdx="2" presStyleCnt="3">
        <dgm:presLayoutVars>
          <dgm:chMax val="1"/>
          <dgm:bulletEnabled val="1"/>
        </dgm:presLayoutVars>
      </dgm:prSet>
      <dgm:spPr/>
      <dgm:t>
        <a:bodyPr/>
        <a:lstStyle/>
        <a:p>
          <a:endParaRPr lang="en-GB"/>
        </a:p>
      </dgm:t>
    </dgm:pt>
    <dgm:pt modelId="{DB76BCB2-1F60-4CB8-A51F-11B8495C534D}" type="pres">
      <dgm:prSet presAssocID="{A9518A8C-CD9D-4FF0-B0C4-8D413E8D9159}" presName="descendantText" presStyleLbl="alignAccFollowNode1" presStyleIdx="2" presStyleCnt="3">
        <dgm:presLayoutVars>
          <dgm:bulletEnabled val="1"/>
        </dgm:presLayoutVars>
      </dgm:prSet>
      <dgm:spPr/>
      <dgm:t>
        <a:bodyPr/>
        <a:lstStyle/>
        <a:p>
          <a:endParaRPr lang="en-GB"/>
        </a:p>
      </dgm:t>
    </dgm:pt>
  </dgm:ptLst>
  <dgm:cxnLst>
    <dgm:cxn modelId="{EDDADFDF-B718-4AC9-9A5F-631855DE86FD}" type="presOf" srcId="{DF4908A6-3D83-4A39-8C68-D09D3480785B}" destId="{568F6531-314E-48E0-8AE1-3A7691B08BBB}" srcOrd="0" destOrd="3" presId="urn:microsoft.com/office/officeart/2005/8/layout/vList5"/>
    <dgm:cxn modelId="{34DDC3B4-4F3E-4CA9-98F6-1DB033F3D9EA}" srcId="{60F783B0-757C-4729-A4BB-9954941051FE}" destId="{2A33C31A-928F-422B-9174-8377C9BDB7AE}" srcOrd="0" destOrd="0" parTransId="{0BA7B674-3CE8-450C-AC1E-91BE02CE67AC}" sibTransId="{262110F2-B114-4B57-A5A4-944D26DEE4D5}"/>
    <dgm:cxn modelId="{C1ACE9A1-76C9-4672-B78D-08B6546DBA88}" type="presOf" srcId="{2A33C31A-928F-422B-9174-8377C9BDB7AE}" destId="{568F6531-314E-48E0-8AE1-3A7691B08BBB}" srcOrd="0" destOrd="0" presId="urn:microsoft.com/office/officeart/2005/8/layout/vList5"/>
    <dgm:cxn modelId="{DBEAFD26-AD2A-4322-B81A-2B33DE50B354}" type="presOf" srcId="{49E5746F-14CB-4CF3-AF49-467CE88E0AFE}" destId="{568F6531-314E-48E0-8AE1-3A7691B08BBB}" srcOrd="0" destOrd="2" presId="urn:microsoft.com/office/officeart/2005/8/layout/vList5"/>
    <dgm:cxn modelId="{84443147-A2AE-4650-966D-3CA9A3C200CB}" srcId="{A9518A8C-CD9D-4FF0-B0C4-8D413E8D9159}" destId="{7B638046-E9CE-4AE6-A70A-524FCF8519F2}" srcOrd="0" destOrd="0" parTransId="{F0FD5294-536B-4BAF-9FE6-80C63F275E31}" sibTransId="{99D5FE98-34AC-4AAB-83F6-5916A3B09D0B}"/>
    <dgm:cxn modelId="{AA8D9E07-EC81-47B1-9527-D609CDEB164C}" srcId="{5801C50E-B7BC-4157-A630-F9AE70D4DF80}" destId="{A9518A8C-CD9D-4FF0-B0C4-8D413E8D9159}" srcOrd="2" destOrd="0" parTransId="{9722FBB8-7DEF-42C0-9610-A4B5C030EBAE}" sibTransId="{605740EF-9760-4A8F-8C2F-76C02959972C}"/>
    <dgm:cxn modelId="{8167D3EF-D038-4468-B0EC-F437CE5662A6}" srcId="{50E53931-CFE1-4460-A771-D6B4E7F1C51E}" destId="{4D5B7576-E286-41CB-A97E-AF520513E36D}" srcOrd="0" destOrd="0" parTransId="{23C98DF8-4341-4DB8-A08B-DCDF7F0E15D5}" sibTransId="{52A8C602-D0B0-49D8-81FB-162E44F1306D}"/>
    <dgm:cxn modelId="{AC8AF020-D624-4B36-9561-AC603C72FC22}" srcId="{5801C50E-B7BC-4157-A630-F9AE70D4DF80}" destId="{60F783B0-757C-4729-A4BB-9954941051FE}" srcOrd="1" destOrd="0" parTransId="{4491B77E-E272-40A6-B71E-BAC931AC218A}" sibTransId="{868E0A25-D36A-4295-922D-0B584D050544}"/>
    <dgm:cxn modelId="{3011A08E-9A3B-43A6-93DF-89279BC63BDF}" type="presOf" srcId="{5801C50E-B7BC-4157-A630-F9AE70D4DF80}" destId="{8A2B0153-16B8-4155-A86A-E62087787974}" srcOrd="0" destOrd="0" presId="urn:microsoft.com/office/officeart/2005/8/layout/vList5"/>
    <dgm:cxn modelId="{440A20A0-BEF4-459F-AA69-DD9EB4FA21EE}" srcId="{9698B4DA-0842-49F2-AED0-DE20B5E7E4A4}" destId="{49E5746F-14CB-4CF3-AF49-467CE88E0AFE}" srcOrd="0" destOrd="0" parTransId="{F4FEB0BE-50FC-479F-84D9-8E628FD50D96}" sibTransId="{CECD99A5-93D4-41C9-A0F4-DAD7A6519024}"/>
    <dgm:cxn modelId="{623D16B4-9B2A-47CB-95C5-0F4766C89E6B}" type="presOf" srcId="{A9518A8C-CD9D-4FF0-B0C4-8D413E8D9159}" destId="{16F9484A-CDF9-4403-BCC7-D1AC52A8A078}" srcOrd="0" destOrd="0" presId="urn:microsoft.com/office/officeart/2005/8/layout/vList5"/>
    <dgm:cxn modelId="{436BE651-32FE-451D-BE8D-F4ED649391D0}" srcId="{5801C50E-B7BC-4157-A630-F9AE70D4DF80}" destId="{50E53931-CFE1-4460-A771-D6B4E7F1C51E}" srcOrd="0" destOrd="0" parTransId="{5AFFE611-7458-446F-9ADB-5C9AD02F1F8D}" sibTransId="{8A8ECAC4-BC44-4971-8CF6-C367A30AD350}"/>
    <dgm:cxn modelId="{7FD1022A-E2F6-4A63-9C3B-CEDB7846904F}" srcId="{9698B4DA-0842-49F2-AED0-DE20B5E7E4A4}" destId="{DF4908A6-3D83-4A39-8C68-D09D3480785B}" srcOrd="1" destOrd="0" parTransId="{B279A8AD-71B2-451D-8729-74DEF2E49306}" sibTransId="{387A88F4-5962-49C5-9E0B-FC39EBE733C5}"/>
    <dgm:cxn modelId="{787B768A-486B-4947-9004-62D370C8A55B}" type="presOf" srcId="{4D5B7576-E286-41CB-A97E-AF520513E36D}" destId="{EC59192B-832F-4E4C-B706-30D4DAE2E509}" srcOrd="0" destOrd="0" presId="urn:microsoft.com/office/officeart/2005/8/layout/vList5"/>
    <dgm:cxn modelId="{2C086B8D-8AEF-4C6C-A030-C36AE1FBA767}" type="presOf" srcId="{7B638046-E9CE-4AE6-A70A-524FCF8519F2}" destId="{DB76BCB2-1F60-4CB8-A51F-11B8495C534D}" srcOrd="0" destOrd="0" presId="urn:microsoft.com/office/officeart/2005/8/layout/vList5"/>
    <dgm:cxn modelId="{FA18D707-7308-436C-99F5-65FC99F078D7}" srcId="{60F783B0-757C-4729-A4BB-9954941051FE}" destId="{9698B4DA-0842-49F2-AED0-DE20B5E7E4A4}" srcOrd="1" destOrd="0" parTransId="{D954CDC0-6924-4968-AE56-91C682721B62}" sibTransId="{3E7EC80D-8EFD-49E9-8480-B7F020E7D363}"/>
    <dgm:cxn modelId="{51374AB9-2CDF-4897-9FE9-F202795562F6}" type="presOf" srcId="{60F783B0-757C-4729-A4BB-9954941051FE}" destId="{594ADB93-41C6-4ABF-B029-C4829E0C673F}" srcOrd="0" destOrd="0" presId="urn:microsoft.com/office/officeart/2005/8/layout/vList5"/>
    <dgm:cxn modelId="{0E968852-0DB1-4849-A7ED-866FDE6C64E3}" type="presOf" srcId="{9698B4DA-0842-49F2-AED0-DE20B5E7E4A4}" destId="{568F6531-314E-48E0-8AE1-3A7691B08BBB}" srcOrd="0" destOrd="1" presId="urn:microsoft.com/office/officeart/2005/8/layout/vList5"/>
    <dgm:cxn modelId="{D1A1CAB7-EF1A-459A-945F-5555D3C1F9F9}" type="presOf" srcId="{50E53931-CFE1-4460-A771-D6B4E7F1C51E}" destId="{E9F6CCFA-C356-4574-8CD7-C1E82F45E168}" srcOrd="0" destOrd="0" presId="urn:microsoft.com/office/officeart/2005/8/layout/vList5"/>
    <dgm:cxn modelId="{F4B7A5B1-664E-4059-810D-189063F06321}" type="presParOf" srcId="{8A2B0153-16B8-4155-A86A-E62087787974}" destId="{15FC5418-15F3-4A00-9C43-CACB7156E193}" srcOrd="0" destOrd="0" presId="urn:microsoft.com/office/officeart/2005/8/layout/vList5"/>
    <dgm:cxn modelId="{5D16407E-D11B-4834-B657-194C8A2F99F3}" type="presParOf" srcId="{15FC5418-15F3-4A00-9C43-CACB7156E193}" destId="{E9F6CCFA-C356-4574-8CD7-C1E82F45E168}" srcOrd="0" destOrd="0" presId="urn:microsoft.com/office/officeart/2005/8/layout/vList5"/>
    <dgm:cxn modelId="{C41FC896-237A-4895-AD25-F9FA9523DE5D}" type="presParOf" srcId="{15FC5418-15F3-4A00-9C43-CACB7156E193}" destId="{EC59192B-832F-4E4C-B706-30D4DAE2E509}" srcOrd="1" destOrd="0" presId="urn:microsoft.com/office/officeart/2005/8/layout/vList5"/>
    <dgm:cxn modelId="{A72B0912-476B-4CCE-871A-8102323E913C}" type="presParOf" srcId="{8A2B0153-16B8-4155-A86A-E62087787974}" destId="{895B6165-0452-407F-A154-BF4DFEAFB9D4}" srcOrd="1" destOrd="0" presId="urn:microsoft.com/office/officeart/2005/8/layout/vList5"/>
    <dgm:cxn modelId="{E4443364-19FD-4CBD-8473-EB53643703A2}" type="presParOf" srcId="{8A2B0153-16B8-4155-A86A-E62087787974}" destId="{48960ED5-D213-43EC-8D99-72D455B9A6F1}" srcOrd="2" destOrd="0" presId="urn:microsoft.com/office/officeart/2005/8/layout/vList5"/>
    <dgm:cxn modelId="{BAF20E9D-2EC6-4F5F-9C42-E6CEC587A46B}" type="presParOf" srcId="{48960ED5-D213-43EC-8D99-72D455B9A6F1}" destId="{594ADB93-41C6-4ABF-B029-C4829E0C673F}" srcOrd="0" destOrd="0" presId="urn:microsoft.com/office/officeart/2005/8/layout/vList5"/>
    <dgm:cxn modelId="{79554CA6-413F-41F6-9976-9CDDF8A3FA33}" type="presParOf" srcId="{48960ED5-D213-43EC-8D99-72D455B9A6F1}" destId="{568F6531-314E-48E0-8AE1-3A7691B08BBB}" srcOrd="1" destOrd="0" presId="urn:microsoft.com/office/officeart/2005/8/layout/vList5"/>
    <dgm:cxn modelId="{958C6649-02DB-4199-A87E-09BAD2F8209F}" type="presParOf" srcId="{8A2B0153-16B8-4155-A86A-E62087787974}" destId="{15824E9C-432D-4799-BD31-FF86F853A4F0}" srcOrd="3" destOrd="0" presId="urn:microsoft.com/office/officeart/2005/8/layout/vList5"/>
    <dgm:cxn modelId="{C060F6BC-48DE-42DF-80DA-C2ECBDBC2C4B}" type="presParOf" srcId="{8A2B0153-16B8-4155-A86A-E62087787974}" destId="{C96C069C-A1AE-4356-9FD3-BADD2A3FFA6F}" srcOrd="4" destOrd="0" presId="urn:microsoft.com/office/officeart/2005/8/layout/vList5"/>
    <dgm:cxn modelId="{58432916-6C7E-4D9E-9E95-A822CD5624D9}" type="presParOf" srcId="{C96C069C-A1AE-4356-9FD3-BADD2A3FFA6F}" destId="{16F9484A-CDF9-4403-BCC7-D1AC52A8A078}" srcOrd="0" destOrd="0" presId="urn:microsoft.com/office/officeart/2005/8/layout/vList5"/>
    <dgm:cxn modelId="{A78AC944-557F-4C33-B14D-C90FC7EC3BD9}" type="presParOf" srcId="{C96C069C-A1AE-4356-9FD3-BADD2A3FFA6F}" destId="{DB76BCB2-1F60-4CB8-A51F-11B8495C534D}"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1AEEE2C-6672-44AE-AA33-AF1F249429E0}" type="doc">
      <dgm:prSet loTypeId="urn:microsoft.com/office/officeart/2005/8/layout/venn1" loCatId="relationship" qsTypeId="urn:microsoft.com/office/officeart/2005/8/quickstyle/simple1" qsCatId="simple" csTypeId="urn:microsoft.com/office/officeart/2005/8/colors/accent1_2" csCatId="accent1" phldr="1"/>
      <dgm:spPr/>
      <dgm:t>
        <a:bodyPr/>
        <a:lstStyle/>
        <a:p>
          <a:endParaRPr lang="en-GB"/>
        </a:p>
      </dgm:t>
    </dgm:pt>
    <dgm:pt modelId="{8010E6DD-2186-4508-B4D0-94F82CE44ABD}">
      <dgm:prSet custT="1"/>
      <dgm:spPr/>
      <dgm:t>
        <a:bodyPr/>
        <a:lstStyle/>
        <a:p>
          <a:pPr rtl="0"/>
          <a:r>
            <a:rPr lang="en-GB" sz="1600" b="1" u="none" dirty="0" smtClean="0"/>
            <a:t>Hydrostatic approximation</a:t>
          </a:r>
          <a:endParaRPr lang="en-GB" sz="1600" u="none" dirty="0"/>
        </a:p>
      </dgm:t>
    </dgm:pt>
    <dgm:pt modelId="{0003040A-1375-4625-8ACD-608DE456475D}" type="parTrans" cxnId="{FD2BFEB7-2F57-4CDB-A271-6404A8DB5FC8}">
      <dgm:prSet/>
      <dgm:spPr/>
      <dgm:t>
        <a:bodyPr/>
        <a:lstStyle/>
        <a:p>
          <a:endParaRPr lang="en-GB"/>
        </a:p>
      </dgm:t>
    </dgm:pt>
    <dgm:pt modelId="{25EA892C-210C-44A4-B1A1-25688D4B0A88}" type="sibTrans" cxnId="{FD2BFEB7-2F57-4CDB-A271-6404A8DB5FC8}">
      <dgm:prSet/>
      <dgm:spPr/>
      <dgm:t>
        <a:bodyPr/>
        <a:lstStyle/>
        <a:p>
          <a:endParaRPr lang="en-GB"/>
        </a:p>
      </dgm:t>
    </dgm:pt>
    <dgm:pt modelId="{5DE3375B-8415-44C1-9173-977FBBF1AE08}">
      <dgm:prSet custT="1"/>
      <dgm:spPr/>
      <dgm:t>
        <a:bodyPr/>
        <a:lstStyle/>
        <a:p>
          <a:pPr rtl="0"/>
          <a:r>
            <a:rPr lang="en-GB" sz="1400" b="1" dirty="0" smtClean="0">
              <a:solidFill>
                <a:schemeClr val="accent1">
                  <a:lumMod val="50000"/>
                </a:schemeClr>
              </a:solidFill>
            </a:rPr>
            <a:t>The very fast vertically propagating sound waves are filtered ⇒ no stability problems associated with very large acoustic CFL numbers in the vertical</a:t>
          </a:r>
          <a:endParaRPr lang="en-GB" sz="1400" dirty="0">
            <a:solidFill>
              <a:schemeClr val="accent1">
                <a:lumMod val="50000"/>
              </a:schemeClr>
            </a:solidFill>
          </a:endParaRPr>
        </a:p>
      </dgm:t>
    </dgm:pt>
    <dgm:pt modelId="{6A89502C-3D32-4D5B-ADA6-6147C98F2A84}" type="parTrans" cxnId="{44ACF1E5-D23A-4FB9-A0BF-A55EA1AF7CA5}">
      <dgm:prSet/>
      <dgm:spPr/>
      <dgm:t>
        <a:bodyPr/>
        <a:lstStyle/>
        <a:p>
          <a:endParaRPr lang="en-GB"/>
        </a:p>
      </dgm:t>
    </dgm:pt>
    <dgm:pt modelId="{00DF6D7D-7C75-460F-9A4B-89A41466FCB4}" type="sibTrans" cxnId="{44ACF1E5-D23A-4FB9-A0BF-A55EA1AF7CA5}">
      <dgm:prSet/>
      <dgm:spPr/>
      <dgm:t>
        <a:bodyPr/>
        <a:lstStyle/>
        <a:p>
          <a:endParaRPr lang="en-GB"/>
        </a:p>
      </dgm:t>
    </dgm:pt>
    <dgm:pt modelId="{8436564E-A3C7-4459-93E0-ECAE8B0B22B3}">
      <dgm:prSet custT="1"/>
      <dgm:spPr/>
      <dgm:t>
        <a:bodyPr/>
        <a:lstStyle/>
        <a:p>
          <a:pPr rtl="0"/>
          <a:r>
            <a:rPr lang="en-GB" sz="1400" b="1" dirty="0" smtClean="0">
              <a:solidFill>
                <a:schemeClr val="accent1">
                  <a:lumMod val="50000"/>
                </a:schemeClr>
              </a:solidFill>
            </a:rPr>
            <a:t>Not accurate for very fine resolution (see Sylvie’s lectures)</a:t>
          </a:r>
          <a:endParaRPr lang="en-GB" sz="1400" dirty="0">
            <a:solidFill>
              <a:schemeClr val="accent1">
                <a:lumMod val="50000"/>
              </a:schemeClr>
            </a:solidFill>
          </a:endParaRPr>
        </a:p>
      </dgm:t>
    </dgm:pt>
    <dgm:pt modelId="{E3E4D179-141D-4E0D-AD57-DD9A1A596A58}" type="parTrans" cxnId="{0F59EEC3-6D0B-4FD7-8C02-8962A932F9E9}">
      <dgm:prSet/>
      <dgm:spPr/>
      <dgm:t>
        <a:bodyPr/>
        <a:lstStyle/>
        <a:p>
          <a:endParaRPr lang="en-GB"/>
        </a:p>
      </dgm:t>
    </dgm:pt>
    <dgm:pt modelId="{D6D4EECB-534C-4818-999E-052BC01B5D28}" type="sibTrans" cxnId="{0F59EEC3-6D0B-4FD7-8C02-8962A932F9E9}">
      <dgm:prSet/>
      <dgm:spPr/>
      <dgm:t>
        <a:bodyPr/>
        <a:lstStyle/>
        <a:p>
          <a:endParaRPr lang="en-GB"/>
        </a:p>
      </dgm:t>
    </dgm:pt>
    <dgm:pt modelId="{91ADCB1A-9537-4861-AA45-5E512BD8C0B2}">
      <dgm:prSet custT="1"/>
      <dgm:spPr/>
      <dgm:t>
        <a:bodyPr/>
        <a:lstStyle/>
        <a:p>
          <a:pPr rtl="0"/>
          <a:r>
            <a:rPr lang="en-GB" sz="1600" b="1" dirty="0" err="1" smtClean="0"/>
            <a:t>Anelastic</a:t>
          </a:r>
          <a:r>
            <a:rPr lang="en-GB" sz="1600" b="1" dirty="0" smtClean="0"/>
            <a:t> approximation</a:t>
          </a:r>
          <a:endParaRPr lang="en-GB" sz="1600" dirty="0"/>
        </a:p>
      </dgm:t>
    </dgm:pt>
    <dgm:pt modelId="{09FCD6F0-3010-4B45-9CA5-74193296E3FD}" type="parTrans" cxnId="{3C6C8293-21C1-4972-8A83-EE9C248A0436}">
      <dgm:prSet/>
      <dgm:spPr/>
      <dgm:t>
        <a:bodyPr/>
        <a:lstStyle/>
        <a:p>
          <a:endParaRPr lang="en-GB"/>
        </a:p>
      </dgm:t>
    </dgm:pt>
    <dgm:pt modelId="{9A9FD010-1BC0-49A0-9D4D-32ECB9260015}" type="sibTrans" cxnId="{3C6C8293-21C1-4972-8A83-EE9C248A0436}">
      <dgm:prSet/>
      <dgm:spPr/>
      <dgm:t>
        <a:bodyPr/>
        <a:lstStyle/>
        <a:p>
          <a:endParaRPr lang="en-GB"/>
        </a:p>
      </dgm:t>
    </dgm:pt>
    <dgm:pt modelId="{73511F68-5E73-4474-8C25-D67AEFACF246}">
      <dgm:prSet custT="1"/>
      <dgm:spPr/>
      <dgm:t>
        <a:bodyPr/>
        <a:lstStyle/>
        <a:p>
          <a:pPr rtl="0"/>
          <a:r>
            <a:rPr lang="en-GB" sz="1400" b="1" dirty="0" smtClean="0">
              <a:solidFill>
                <a:schemeClr val="accent1">
                  <a:lumMod val="50000"/>
                </a:schemeClr>
              </a:solidFill>
            </a:rPr>
            <a:t>sound waves filtered but unlike hydrostatic it has a prognostic equation for vertical motion</a:t>
          </a:r>
          <a:endParaRPr lang="en-GB" sz="1400" dirty="0">
            <a:solidFill>
              <a:schemeClr val="accent1">
                <a:lumMod val="50000"/>
              </a:schemeClr>
            </a:solidFill>
          </a:endParaRPr>
        </a:p>
      </dgm:t>
    </dgm:pt>
    <dgm:pt modelId="{4F22F0FB-26EC-47D2-A569-20C2C7F66A06}" type="parTrans" cxnId="{C67B6287-185D-4C69-B994-F129146CB7C1}">
      <dgm:prSet/>
      <dgm:spPr/>
      <dgm:t>
        <a:bodyPr/>
        <a:lstStyle/>
        <a:p>
          <a:endParaRPr lang="en-GB"/>
        </a:p>
      </dgm:t>
    </dgm:pt>
    <dgm:pt modelId="{EBACD555-3AE4-4DF6-8CB9-DC8C8D52C230}" type="sibTrans" cxnId="{C67B6287-185D-4C69-B994-F129146CB7C1}">
      <dgm:prSet/>
      <dgm:spPr/>
      <dgm:t>
        <a:bodyPr/>
        <a:lstStyle/>
        <a:p>
          <a:endParaRPr lang="en-GB"/>
        </a:p>
      </dgm:t>
    </dgm:pt>
    <dgm:pt modelId="{7580C30B-C9BE-4E3E-8601-F2A6A9E6B045}">
      <dgm:prSet custT="1"/>
      <dgm:spPr/>
      <dgm:t>
        <a:bodyPr/>
        <a:lstStyle/>
        <a:p>
          <a:pPr rtl="0"/>
          <a:r>
            <a:rPr lang="en-GB" sz="1600" b="1" dirty="0" smtClean="0"/>
            <a:t>Non-hydrostatic (NH) equation model</a:t>
          </a:r>
          <a:endParaRPr lang="en-GB" sz="1600" dirty="0"/>
        </a:p>
      </dgm:t>
    </dgm:pt>
    <dgm:pt modelId="{D5E76B94-3E2C-448D-A333-D3CD51C2FA67}" type="parTrans" cxnId="{84AD556E-A980-4A81-97BB-E70FBD632C07}">
      <dgm:prSet/>
      <dgm:spPr/>
      <dgm:t>
        <a:bodyPr/>
        <a:lstStyle/>
        <a:p>
          <a:endParaRPr lang="en-GB"/>
        </a:p>
      </dgm:t>
    </dgm:pt>
    <dgm:pt modelId="{AAB5B190-5384-4167-9D3A-FE6FEF5A18D4}" type="sibTrans" cxnId="{84AD556E-A980-4A81-97BB-E70FBD632C07}">
      <dgm:prSet/>
      <dgm:spPr/>
      <dgm:t>
        <a:bodyPr/>
        <a:lstStyle/>
        <a:p>
          <a:endParaRPr lang="en-GB"/>
        </a:p>
      </dgm:t>
    </dgm:pt>
    <dgm:pt modelId="{4E924AA9-CDB6-4F37-AC9F-DF5A6DBE5B5A}">
      <dgm:prSet custT="1"/>
      <dgm:spPr/>
      <dgm:t>
        <a:bodyPr/>
        <a:lstStyle/>
        <a:p>
          <a:pPr rtl="0"/>
          <a:r>
            <a:rPr lang="en-GB" sz="1400" b="1" dirty="0" smtClean="0">
              <a:solidFill>
                <a:schemeClr val="accent1">
                  <a:lumMod val="50000"/>
                </a:schemeClr>
              </a:solidFill>
            </a:rPr>
            <a:t>Most accurate description. Must be used for resolutions that can resolve convection explicitly</a:t>
          </a:r>
          <a:endParaRPr lang="en-GB" sz="1400" dirty="0">
            <a:solidFill>
              <a:schemeClr val="accent1">
                <a:lumMod val="50000"/>
              </a:schemeClr>
            </a:solidFill>
          </a:endParaRPr>
        </a:p>
      </dgm:t>
    </dgm:pt>
    <dgm:pt modelId="{579480F8-3B6A-49BD-983F-3F962C607297}" type="parTrans" cxnId="{D69265A2-5F48-4E50-A727-7C16F3D8504A}">
      <dgm:prSet/>
      <dgm:spPr/>
      <dgm:t>
        <a:bodyPr/>
        <a:lstStyle/>
        <a:p>
          <a:endParaRPr lang="en-GB"/>
        </a:p>
      </dgm:t>
    </dgm:pt>
    <dgm:pt modelId="{64883EA1-C4F4-48D3-9A3D-FBB00EE3AF4D}" type="sibTrans" cxnId="{D69265A2-5F48-4E50-A727-7C16F3D8504A}">
      <dgm:prSet/>
      <dgm:spPr/>
      <dgm:t>
        <a:bodyPr/>
        <a:lstStyle/>
        <a:p>
          <a:endParaRPr lang="en-GB"/>
        </a:p>
      </dgm:t>
    </dgm:pt>
    <dgm:pt modelId="{1AC3F8FC-315F-45C2-949B-9C9FE568505F}" type="pres">
      <dgm:prSet presAssocID="{51AEEE2C-6672-44AE-AA33-AF1F249429E0}" presName="compositeShape" presStyleCnt="0">
        <dgm:presLayoutVars>
          <dgm:chMax val="7"/>
          <dgm:dir/>
          <dgm:resizeHandles val="exact"/>
        </dgm:presLayoutVars>
      </dgm:prSet>
      <dgm:spPr/>
      <dgm:t>
        <a:bodyPr/>
        <a:lstStyle/>
        <a:p>
          <a:endParaRPr lang="en-GB"/>
        </a:p>
      </dgm:t>
    </dgm:pt>
    <dgm:pt modelId="{B0A01E48-A253-436D-84A3-3F848CA4B87F}" type="pres">
      <dgm:prSet presAssocID="{8010E6DD-2186-4508-B4D0-94F82CE44ABD}" presName="circ1" presStyleLbl="vennNode1" presStyleIdx="0" presStyleCnt="3" custScaleX="134149" custLinFactNeighborX="3408" custLinFactNeighborY="-4301"/>
      <dgm:spPr/>
      <dgm:t>
        <a:bodyPr/>
        <a:lstStyle/>
        <a:p>
          <a:endParaRPr lang="en-GB"/>
        </a:p>
      </dgm:t>
    </dgm:pt>
    <dgm:pt modelId="{8B7A01DE-1DFC-41A4-9061-C06FD1D40126}" type="pres">
      <dgm:prSet presAssocID="{8010E6DD-2186-4508-B4D0-94F82CE44ABD}" presName="circ1Tx" presStyleLbl="revTx" presStyleIdx="0" presStyleCnt="0">
        <dgm:presLayoutVars>
          <dgm:chMax val="0"/>
          <dgm:chPref val="0"/>
          <dgm:bulletEnabled val="1"/>
        </dgm:presLayoutVars>
      </dgm:prSet>
      <dgm:spPr/>
      <dgm:t>
        <a:bodyPr/>
        <a:lstStyle/>
        <a:p>
          <a:endParaRPr lang="en-GB"/>
        </a:p>
      </dgm:t>
    </dgm:pt>
    <dgm:pt modelId="{CF41A833-EC21-4D25-8915-BF699565776D}" type="pres">
      <dgm:prSet presAssocID="{91ADCB1A-9537-4861-AA45-5E512BD8C0B2}" presName="circ2" presStyleLbl="vennNode1" presStyleIdx="1" presStyleCnt="3" custScaleX="102445" custScaleY="102129" custLinFactNeighborX="-95287" custLinFactNeighborY="2095"/>
      <dgm:spPr/>
      <dgm:t>
        <a:bodyPr/>
        <a:lstStyle/>
        <a:p>
          <a:endParaRPr lang="en-GB"/>
        </a:p>
      </dgm:t>
    </dgm:pt>
    <dgm:pt modelId="{4D76BF67-086E-4B57-A650-045B7B0A5FD0}" type="pres">
      <dgm:prSet presAssocID="{91ADCB1A-9537-4861-AA45-5E512BD8C0B2}" presName="circ2Tx" presStyleLbl="revTx" presStyleIdx="0" presStyleCnt="0">
        <dgm:presLayoutVars>
          <dgm:chMax val="0"/>
          <dgm:chPref val="0"/>
          <dgm:bulletEnabled val="1"/>
        </dgm:presLayoutVars>
      </dgm:prSet>
      <dgm:spPr/>
      <dgm:t>
        <a:bodyPr/>
        <a:lstStyle/>
        <a:p>
          <a:endParaRPr lang="en-GB"/>
        </a:p>
      </dgm:t>
    </dgm:pt>
    <dgm:pt modelId="{753C1E4E-5F0C-4B3F-B94F-8D27A7027977}" type="pres">
      <dgm:prSet presAssocID="{7580C30B-C9BE-4E3E-8601-F2A6A9E6B045}" presName="circ3" presStyleLbl="vennNode1" presStyleIdx="2" presStyleCnt="3" custScaleX="102910" custLinFactX="5853" custLinFactNeighborX="100000" custLinFactNeighborY="953"/>
      <dgm:spPr/>
      <dgm:t>
        <a:bodyPr/>
        <a:lstStyle/>
        <a:p>
          <a:endParaRPr lang="en-GB"/>
        </a:p>
      </dgm:t>
    </dgm:pt>
    <dgm:pt modelId="{5FDB467F-887F-4D5C-B52F-D52A1BAAEB28}" type="pres">
      <dgm:prSet presAssocID="{7580C30B-C9BE-4E3E-8601-F2A6A9E6B045}" presName="circ3Tx" presStyleLbl="revTx" presStyleIdx="0" presStyleCnt="0">
        <dgm:presLayoutVars>
          <dgm:chMax val="0"/>
          <dgm:chPref val="0"/>
          <dgm:bulletEnabled val="1"/>
        </dgm:presLayoutVars>
      </dgm:prSet>
      <dgm:spPr/>
      <dgm:t>
        <a:bodyPr/>
        <a:lstStyle/>
        <a:p>
          <a:endParaRPr lang="en-GB"/>
        </a:p>
      </dgm:t>
    </dgm:pt>
  </dgm:ptLst>
  <dgm:cxnLst>
    <dgm:cxn modelId="{DA7B0C20-30B9-45BA-A47B-645384756E4B}" type="presOf" srcId="{4E924AA9-CDB6-4F37-AC9F-DF5A6DBE5B5A}" destId="{753C1E4E-5F0C-4B3F-B94F-8D27A7027977}" srcOrd="0" destOrd="1" presId="urn:microsoft.com/office/officeart/2005/8/layout/venn1"/>
    <dgm:cxn modelId="{84AD556E-A980-4A81-97BB-E70FBD632C07}" srcId="{51AEEE2C-6672-44AE-AA33-AF1F249429E0}" destId="{7580C30B-C9BE-4E3E-8601-F2A6A9E6B045}" srcOrd="2" destOrd="0" parTransId="{D5E76B94-3E2C-448D-A333-D3CD51C2FA67}" sibTransId="{AAB5B190-5384-4167-9D3A-FE6FEF5A18D4}"/>
    <dgm:cxn modelId="{C67B6287-185D-4C69-B994-F129146CB7C1}" srcId="{91ADCB1A-9537-4861-AA45-5E512BD8C0B2}" destId="{73511F68-5E73-4474-8C25-D67AEFACF246}" srcOrd="0" destOrd="0" parTransId="{4F22F0FB-26EC-47D2-A569-20C2C7F66A06}" sibTransId="{EBACD555-3AE4-4DF6-8CB9-DC8C8D52C230}"/>
    <dgm:cxn modelId="{3C6C8293-21C1-4972-8A83-EE9C248A0436}" srcId="{51AEEE2C-6672-44AE-AA33-AF1F249429E0}" destId="{91ADCB1A-9537-4861-AA45-5E512BD8C0B2}" srcOrd="1" destOrd="0" parTransId="{09FCD6F0-3010-4B45-9CA5-74193296E3FD}" sibTransId="{9A9FD010-1BC0-49A0-9D4D-32ECB9260015}"/>
    <dgm:cxn modelId="{6D3725B2-15F9-402B-854F-607423A6E169}" type="presOf" srcId="{5DE3375B-8415-44C1-9173-977FBBF1AE08}" destId="{B0A01E48-A253-436D-84A3-3F848CA4B87F}" srcOrd="0" destOrd="1" presId="urn:microsoft.com/office/officeart/2005/8/layout/venn1"/>
    <dgm:cxn modelId="{C3DE0EC7-F19D-4F71-8854-3693435404C8}" type="presOf" srcId="{91ADCB1A-9537-4861-AA45-5E512BD8C0B2}" destId="{4D76BF67-086E-4B57-A650-045B7B0A5FD0}" srcOrd="1" destOrd="0" presId="urn:microsoft.com/office/officeart/2005/8/layout/venn1"/>
    <dgm:cxn modelId="{BC1BCEE8-02D3-4049-B9E2-BD4A68CD5CFE}" type="presOf" srcId="{91ADCB1A-9537-4861-AA45-5E512BD8C0B2}" destId="{CF41A833-EC21-4D25-8915-BF699565776D}" srcOrd="0" destOrd="0" presId="urn:microsoft.com/office/officeart/2005/8/layout/venn1"/>
    <dgm:cxn modelId="{FD2BFEB7-2F57-4CDB-A271-6404A8DB5FC8}" srcId="{51AEEE2C-6672-44AE-AA33-AF1F249429E0}" destId="{8010E6DD-2186-4508-B4D0-94F82CE44ABD}" srcOrd="0" destOrd="0" parTransId="{0003040A-1375-4625-8ACD-608DE456475D}" sibTransId="{25EA892C-210C-44A4-B1A1-25688D4B0A88}"/>
    <dgm:cxn modelId="{AF2721A6-63AF-4E21-AD0C-6CD89E9EA365}" type="presOf" srcId="{7580C30B-C9BE-4E3E-8601-F2A6A9E6B045}" destId="{5FDB467F-887F-4D5C-B52F-D52A1BAAEB28}" srcOrd="1" destOrd="0" presId="urn:microsoft.com/office/officeart/2005/8/layout/venn1"/>
    <dgm:cxn modelId="{DF9982F6-52DC-4772-9157-82B10DBE89C7}" type="presOf" srcId="{8436564E-A3C7-4459-93E0-ECAE8B0B22B3}" destId="{8B7A01DE-1DFC-41A4-9061-C06FD1D40126}" srcOrd="1" destOrd="2" presId="urn:microsoft.com/office/officeart/2005/8/layout/venn1"/>
    <dgm:cxn modelId="{44ACF1E5-D23A-4FB9-A0BF-A55EA1AF7CA5}" srcId="{8010E6DD-2186-4508-B4D0-94F82CE44ABD}" destId="{5DE3375B-8415-44C1-9173-977FBBF1AE08}" srcOrd="0" destOrd="0" parTransId="{6A89502C-3D32-4D5B-ADA6-6147C98F2A84}" sibTransId="{00DF6D7D-7C75-460F-9A4B-89A41466FCB4}"/>
    <dgm:cxn modelId="{07C9E6F9-CB9C-44B0-B0FD-25C38576ADE5}" type="presOf" srcId="{4E924AA9-CDB6-4F37-AC9F-DF5A6DBE5B5A}" destId="{5FDB467F-887F-4D5C-B52F-D52A1BAAEB28}" srcOrd="1" destOrd="1" presId="urn:microsoft.com/office/officeart/2005/8/layout/venn1"/>
    <dgm:cxn modelId="{C2A1CEB4-2B1D-4651-94F0-14CA3DE1ED4A}" type="presOf" srcId="{73511F68-5E73-4474-8C25-D67AEFACF246}" destId="{CF41A833-EC21-4D25-8915-BF699565776D}" srcOrd="0" destOrd="1" presId="urn:microsoft.com/office/officeart/2005/8/layout/venn1"/>
    <dgm:cxn modelId="{CF35ED8E-50E6-4538-A75B-5B07233A1A2C}" type="presOf" srcId="{73511F68-5E73-4474-8C25-D67AEFACF246}" destId="{4D76BF67-086E-4B57-A650-045B7B0A5FD0}" srcOrd="1" destOrd="1" presId="urn:microsoft.com/office/officeart/2005/8/layout/venn1"/>
    <dgm:cxn modelId="{887566FD-77A5-43AB-8C54-9CCB25EBD145}" type="presOf" srcId="{5DE3375B-8415-44C1-9173-977FBBF1AE08}" destId="{8B7A01DE-1DFC-41A4-9061-C06FD1D40126}" srcOrd="1" destOrd="1" presId="urn:microsoft.com/office/officeart/2005/8/layout/venn1"/>
    <dgm:cxn modelId="{9D996008-F189-4D32-AB5B-A4C1A3CE9E99}" type="presOf" srcId="{8010E6DD-2186-4508-B4D0-94F82CE44ABD}" destId="{8B7A01DE-1DFC-41A4-9061-C06FD1D40126}" srcOrd="1" destOrd="0" presId="urn:microsoft.com/office/officeart/2005/8/layout/venn1"/>
    <dgm:cxn modelId="{105D4D76-23E1-4A02-8BC8-AE9A37EC3E21}" type="presOf" srcId="{7580C30B-C9BE-4E3E-8601-F2A6A9E6B045}" destId="{753C1E4E-5F0C-4B3F-B94F-8D27A7027977}" srcOrd="0" destOrd="0" presId="urn:microsoft.com/office/officeart/2005/8/layout/venn1"/>
    <dgm:cxn modelId="{D69265A2-5F48-4E50-A727-7C16F3D8504A}" srcId="{7580C30B-C9BE-4E3E-8601-F2A6A9E6B045}" destId="{4E924AA9-CDB6-4F37-AC9F-DF5A6DBE5B5A}" srcOrd="0" destOrd="0" parTransId="{579480F8-3B6A-49BD-983F-3F962C607297}" sibTransId="{64883EA1-C4F4-48D3-9A3D-FBB00EE3AF4D}"/>
    <dgm:cxn modelId="{6DC3FEA4-A566-421E-9976-BC6D5411C7C7}" type="presOf" srcId="{8436564E-A3C7-4459-93E0-ECAE8B0B22B3}" destId="{B0A01E48-A253-436D-84A3-3F848CA4B87F}" srcOrd="0" destOrd="2" presId="urn:microsoft.com/office/officeart/2005/8/layout/venn1"/>
    <dgm:cxn modelId="{7717B288-EDDD-4E06-A742-8C1EC18187BC}" type="presOf" srcId="{8010E6DD-2186-4508-B4D0-94F82CE44ABD}" destId="{B0A01E48-A253-436D-84A3-3F848CA4B87F}" srcOrd="0" destOrd="0" presId="urn:microsoft.com/office/officeart/2005/8/layout/venn1"/>
    <dgm:cxn modelId="{67F0401E-1115-4060-8959-F3B7FA21C28A}" type="presOf" srcId="{51AEEE2C-6672-44AE-AA33-AF1F249429E0}" destId="{1AC3F8FC-315F-45C2-949B-9C9FE568505F}" srcOrd="0" destOrd="0" presId="urn:microsoft.com/office/officeart/2005/8/layout/venn1"/>
    <dgm:cxn modelId="{0F59EEC3-6D0B-4FD7-8C02-8962A932F9E9}" srcId="{8010E6DD-2186-4508-B4D0-94F82CE44ABD}" destId="{8436564E-A3C7-4459-93E0-ECAE8B0B22B3}" srcOrd="1" destOrd="0" parTransId="{E3E4D179-141D-4E0D-AD57-DD9A1A596A58}" sibTransId="{D6D4EECB-534C-4818-999E-052BC01B5D28}"/>
    <dgm:cxn modelId="{509E4495-AE16-420C-8750-44964609FAB5}" type="presParOf" srcId="{1AC3F8FC-315F-45C2-949B-9C9FE568505F}" destId="{B0A01E48-A253-436D-84A3-3F848CA4B87F}" srcOrd="0" destOrd="0" presId="urn:microsoft.com/office/officeart/2005/8/layout/venn1"/>
    <dgm:cxn modelId="{D9022D52-8352-4712-8098-6A2CACDAD149}" type="presParOf" srcId="{1AC3F8FC-315F-45C2-949B-9C9FE568505F}" destId="{8B7A01DE-1DFC-41A4-9061-C06FD1D40126}" srcOrd="1" destOrd="0" presId="urn:microsoft.com/office/officeart/2005/8/layout/venn1"/>
    <dgm:cxn modelId="{C6217B97-B88D-4B6F-B489-EF33BDB2D71A}" type="presParOf" srcId="{1AC3F8FC-315F-45C2-949B-9C9FE568505F}" destId="{CF41A833-EC21-4D25-8915-BF699565776D}" srcOrd="2" destOrd="0" presId="urn:microsoft.com/office/officeart/2005/8/layout/venn1"/>
    <dgm:cxn modelId="{513F6945-CE74-4786-98FB-F7B9D261DE78}" type="presParOf" srcId="{1AC3F8FC-315F-45C2-949B-9C9FE568505F}" destId="{4D76BF67-086E-4B57-A650-045B7B0A5FD0}" srcOrd="3" destOrd="0" presId="urn:microsoft.com/office/officeart/2005/8/layout/venn1"/>
    <dgm:cxn modelId="{6B9DD03E-1D56-445A-8BC2-92F77F0A3A1A}" type="presParOf" srcId="{1AC3F8FC-315F-45C2-949B-9C9FE568505F}" destId="{753C1E4E-5F0C-4B3F-B94F-8D27A7027977}" srcOrd="4" destOrd="0" presId="urn:microsoft.com/office/officeart/2005/8/layout/venn1"/>
    <dgm:cxn modelId="{7E03DCC9-444A-4090-A42F-48AD40F34740}" type="presParOf" srcId="{1AC3F8FC-315F-45C2-949B-9C9FE568505F}" destId="{5FDB467F-887F-4D5C-B52F-D52A1BAAEB28}" srcOrd="5"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3C05FD5-3AE8-45CD-979C-D759BA7C4FA4}" type="doc">
      <dgm:prSet loTypeId="urn:microsoft.com/office/officeart/2005/8/layout/venn1" loCatId="relationship" qsTypeId="urn:microsoft.com/office/officeart/2005/8/quickstyle/simple1" qsCatId="simple" csTypeId="urn:microsoft.com/office/officeart/2005/8/colors/accent1_2" csCatId="accent1" phldr="1"/>
      <dgm:spPr/>
      <dgm:t>
        <a:bodyPr/>
        <a:lstStyle/>
        <a:p>
          <a:endParaRPr lang="en-GB"/>
        </a:p>
      </dgm:t>
    </dgm:pt>
    <dgm:pt modelId="{CF1EED43-8EE9-41C2-8F73-CC5FA84EBC7A}">
      <dgm:prSet/>
      <dgm:spPr/>
      <dgm:t>
        <a:bodyPr/>
        <a:lstStyle/>
        <a:p>
          <a:pPr rtl="0"/>
          <a:r>
            <a:rPr lang="en-GB" sz="1500" b="1" dirty="0" smtClean="0"/>
            <a:t>Mass conservation:</a:t>
          </a:r>
          <a:endParaRPr lang="en-GB" sz="1500" dirty="0"/>
        </a:p>
      </dgm:t>
    </dgm:pt>
    <dgm:pt modelId="{2908B574-4718-4431-81F2-EA316F1935EE}" type="parTrans" cxnId="{D0518211-FEB0-46EB-B24D-D0D4C7B1F0E4}">
      <dgm:prSet/>
      <dgm:spPr/>
      <dgm:t>
        <a:bodyPr/>
        <a:lstStyle/>
        <a:p>
          <a:endParaRPr lang="en-GB"/>
        </a:p>
      </dgm:t>
    </dgm:pt>
    <dgm:pt modelId="{0E8F6EEB-A24C-400F-98B8-3A7452CA3180}" type="sibTrans" cxnId="{D0518211-FEB0-46EB-B24D-D0D4C7B1F0E4}">
      <dgm:prSet/>
      <dgm:spPr/>
      <dgm:t>
        <a:bodyPr/>
        <a:lstStyle/>
        <a:p>
          <a:endParaRPr lang="en-GB"/>
        </a:p>
      </dgm:t>
    </dgm:pt>
    <dgm:pt modelId="{F16A67ED-CF23-4927-88D8-AACC7AF981B4}">
      <dgm:prSet custT="1"/>
      <dgm:spPr/>
      <dgm:t>
        <a:bodyPr/>
        <a:lstStyle/>
        <a:p>
          <a:pPr rtl="0"/>
          <a:r>
            <a:rPr lang="en-GB" sz="1400" b="1" dirty="0" smtClean="0">
              <a:solidFill>
                <a:schemeClr val="accent1">
                  <a:lumMod val="50000"/>
                </a:schemeClr>
              </a:solidFill>
            </a:rPr>
            <a:t>When the equation model is formulated in flux (conservation) form Eulerian time stepping together with some appropriate space discretization e.g. Finite Volume, Spectral Element can be inherently locally and globally mass conserving</a:t>
          </a:r>
          <a:endParaRPr lang="en-GB" sz="1400" dirty="0">
            <a:solidFill>
              <a:schemeClr val="accent1">
                <a:lumMod val="50000"/>
              </a:schemeClr>
            </a:solidFill>
          </a:endParaRPr>
        </a:p>
      </dgm:t>
    </dgm:pt>
    <dgm:pt modelId="{FC3BABEA-FD53-4A00-BCFC-EE4437DAED33}" type="parTrans" cxnId="{2F93291F-06E2-440A-90A3-22AB169E9CD3}">
      <dgm:prSet/>
      <dgm:spPr/>
      <dgm:t>
        <a:bodyPr/>
        <a:lstStyle/>
        <a:p>
          <a:endParaRPr lang="en-GB"/>
        </a:p>
      </dgm:t>
    </dgm:pt>
    <dgm:pt modelId="{B7705E99-C1ED-4BDB-9FA8-079929228EAF}" type="sibTrans" cxnId="{2F93291F-06E2-440A-90A3-22AB169E9CD3}">
      <dgm:prSet/>
      <dgm:spPr/>
      <dgm:t>
        <a:bodyPr/>
        <a:lstStyle/>
        <a:p>
          <a:endParaRPr lang="en-GB"/>
        </a:p>
      </dgm:t>
    </dgm:pt>
    <dgm:pt modelId="{2FAD74DC-A13D-4908-9631-96075B10D505}">
      <dgm:prSet custT="1"/>
      <dgm:spPr/>
      <dgm:t>
        <a:bodyPr/>
        <a:lstStyle/>
        <a:p>
          <a:pPr rtl="0"/>
          <a:r>
            <a:rPr lang="en-GB" sz="1400" b="1" i="0" dirty="0" err="1" smtClean="0">
              <a:solidFill>
                <a:srgbClr val="C00000"/>
              </a:solidFill>
            </a:rPr>
            <a:t>Advective</a:t>
          </a:r>
          <a:r>
            <a:rPr lang="en-GB" sz="1400" b="1" i="0" dirty="0" smtClean="0">
              <a:solidFill>
                <a:srgbClr val="C00000"/>
              </a:solidFill>
            </a:rPr>
            <a:t> CFL must be &lt; 1 for stability and/or accuracy (unlike semi-</a:t>
          </a:r>
          <a:r>
            <a:rPr lang="en-GB" sz="1400" b="1" i="0" dirty="0" err="1" smtClean="0">
              <a:solidFill>
                <a:srgbClr val="C00000"/>
              </a:solidFill>
            </a:rPr>
            <a:t>Lagrangian</a:t>
          </a:r>
          <a:r>
            <a:rPr lang="en-GB" sz="1400" b="1" i="0" dirty="0" smtClean="0">
              <a:solidFill>
                <a:srgbClr val="C00000"/>
              </a:solidFill>
            </a:rPr>
            <a:t> semi-implicit which can run at CFL&gt;1)</a:t>
          </a:r>
          <a:endParaRPr lang="en-GB" sz="1400" i="0" dirty="0">
            <a:solidFill>
              <a:srgbClr val="C00000"/>
            </a:solidFill>
          </a:endParaRPr>
        </a:p>
      </dgm:t>
    </dgm:pt>
    <dgm:pt modelId="{97F2D7CB-6AB3-48D3-9016-C307272BA339}" type="parTrans" cxnId="{40010B99-BAD7-4F00-BCFA-61DE608EBB8D}">
      <dgm:prSet/>
      <dgm:spPr/>
      <dgm:t>
        <a:bodyPr/>
        <a:lstStyle/>
        <a:p>
          <a:endParaRPr lang="en-GB"/>
        </a:p>
      </dgm:t>
    </dgm:pt>
    <dgm:pt modelId="{E044AF12-94DC-4F06-97D3-E44AF015A4AE}" type="sibTrans" cxnId="{40010B99-BAD7-4F00-BCFA-61DE608EBB8D}">
      <dgm:prSet/>
      <dgm:spPr/>
      <dgm:t>
        <a:bodyPr/>
        <a:lstStyle/>
        <a:p>
          <a:endParaRPr lang="en-GB"/>
        </a:p>
      </dgm:t>
    </dgm:pt>
    <dgm:pt modelId="{32871019-2AE7-4D54-935E-EBCCB8528890}">
      <dgm:prSet/>
      <dgm:spPr/>
      <dgm:t>
        <a:bodyPr/>
        <a:lstStyle/>
        <a:p>
          <a:pPr rtl="0"/>
          <a:r>
            <a:rPr lang="en-GB" sz="1700" b="1" smtClean="0"/>
            <a:t>On quasi-uniform and unstructured meshes</a:t>
          </a:r>
          <a:endParaRPr lang="en-GB" sz="1700"/>
        </a:p>
      </dgm:t>
    </dgm:pt>
    <dgm:pt modelId="{05A6949E-55A8-4144-94E6-02F4A9DC7568}" type="parTrans" cxnId="{8A176940-105A-4BA3-A59F-34178D2C0EA6}">
      <dgm:prSet/>
      <dgm:spPr/>
      <dgm:t>
        <a:bodyPr/>
        <a:lstStyle/>
        <a:p>
          <a:endParaRPr lang="en-GB"/>
        </a:p>
      </dgm:t>
    </dgm:pt>
    <dgm:pt modelId="{BF2216BE-CE6D-4255-BE7B-45949CB5A893}" type="sibTrans" cxnId="{8A176940-105A-4BA3-A59F-34178D2C0EA6}">
      <dgm:prSet/>
      <dgm:spPr/>
      <dgm:t>
        <a:bodyPr/>
        <a:lstStyle/>
        <a:p>
          <a:endParaRPr lang="en-GB"/>
        </a:p>
      </dgm:t>
    </dgm:pt>
    <dgm:pt modelId="{2C8C7E21-D7E6-49B0-AA42-C8F43D3E6C37}">
      <dgm:prSet custT="1"/>
      <dgm:spPr/>
      <dgm:t>
        <a:bodyPr/>
        <a:lstStyle/>
        <a:p>
          <a:pPr rtl="0"/>
          <a:r>
            <a:rPr lang="en-GB" sz="1400" b="1" dirty="0" smtClean="0">
              <a:solidFill>
                <a:schemeClr val="accent1">
                  <a:lumMod val="50000"/>
                </a:schemeClr>
              </a:solidFill>
            </a:rPr>
            <a:t>Highly scalable compact stencil explicit methods</a:t>
          </a:r>
          <a:endParaRPr lang="en-GB" sz="1400" dirty="0">
            <a:solidFill>
              <a:schemeClr val="accent1">
                <a:lumMod val="50000"/>
              </a:schemeClr>
            </a:solidFill>
          </a:endParaRPr>
        </a:p>
      </dgm:t>
    </dgm:pt>
    <dgm:pt modelId="{D5A7F9CF-20F6-4D8A-A360-5E0E6B200F8A}" type="parTrans" cxnId="{8CB7851E-ED08-4CDD-B302-3B272382582C}">
      <dgm:prSet/>
      <dgm:spPr/>
      <dgm:t>
        <a:bodyPr/>
        <a:lstStyle/>
        <a:p>
          <a:endParaRPr lang="en-GB"/>
        </a:p>
      </dgm:t>
    </dgm:pt>
    <dgm:pt modelId="{6F61EBDE-1CE6-483C-A9E5-292D209B712A}" type="sibTrans" cxnId="{8CB7851E-ED08-4CDD-B302-3B272382582C}">
      <dgm:prSet/>
      <dgm:spPr/>
      <dgm:t>
        <a:bodyPr/>
        <a:lstStyle/>
        <a:p>
          <a:endParaRPr lang="en-GB"/>
        </a:p>
      </dgm:t>
    </dgm:pt>
    <dgm:pt modelId="{C3232116-122E-41D9-B0CE-CB3436936CF4}">
      <dgm:prSet custT="1"/>
      <dgm:spPr/>
      <dgm:t>
        <a:bodyPr/>
        <a:lstStyle/>
        <a:p>
          <a:pPr rtl="0"/>
          <a:r>
            <a:rPr lang="en-GB" sz="1400" b="1" dirty="0" smtClean="0">
              <a:solidFill>
                <a:schemeClr val="accent1">
                  <a:lumMod val="50000"/>
                </a:schemeClr>
              </a:solidFill>
            </a:rPr>
            <a:t>For implicit schemes scalability depends strongly on elliptic solver (Müller &amp; </a:t>
          </a:r>
          <a:r>
            <a:rPr lang="en-GB" sz="1400" b="1" dirty="0" err="1" smtClean="0">
              <a:solidFill>
                <a:schemeClr val="accent1">
                  <a:lumMod val="50000"/>
                </a:schemeClr>
              </a:solidFill>
            </a:rPr>
            <a:t>Scheichl</a:t>
          </a:r>
          <a:r>
            <a:rPr lang="en-GB" sz="1400" b="1" dirty="0" smtClean="0">
              <a:solidFill>
                <a:schemeClr val="accent1">
                  <a:lumMod val="50000"/>
                </a:schemeClr>
              </a:solidFill>
            </a:rPr>
            <a:t> QJRMS 2013)</a:t>
          </a:r>
          <a:endParaRPr lang="en-GB" sz="1400" dirty="0">
            <a:solidFill>
              <a:schemeClr val="accent1">
                <a:lumMod val="50000"/>
              </a:schemeClr>
            </a:solidFill>
          </a:endParaRPr>
        </a:p>
      </dgm:t>
    </dgm:pt>
    <dgm:pt modelId="{9C753A34-9084-4333-9AF3-AA6DCD4F8F27}" type="parTrans" cxnId="{9A9B41B4-3452-4681-B251-1A94DCDC4B1E}">
      <dgm:prSet/>
      <dgm:spPr/>
      <dgm:t>
        <a:bodyPr/>
        <a:lstStyle/>
        <a:p>
          <a:endParaRPr lang="en-GB"/>
        </a:p>
      </dgm:t>
    </dgm:pt>
    <dgm:pt modelId="{0B593A6B-F770-4895-874C-19CCDBFA05C8}" type="sibTrans" cxnId="{9A9B41B4-3452-4681-B251-1A94DCDC4B1E}">
      <dgm:prSet/>
      <dgm:spPr/>
      <dgm:t>
        <a:bodyPr/>
        <a:lstStyle/>
        <a:p>
          <a:endParaRPr lang="en-GB"/>
        </a:p>
      </dgm:t>
    </dgm:pt>
    <dgm:pt modelId="{D5FA6468-FA5E-439C-975F-E490D70F846C}" type="pres">
      <dgm:prSet presAssocID="{C3C05FD5-3AE8-45CD-979C-D759BA7C4FA4}" presName="compositeShape" presStyleCnt="0">
        <dgm:presLayoutVars>
          <dgm:chMax val="7"/>
          <dgm:dir/>
          <dgm:resizeHandles val="exact"/>
        </dgm:presLayoutVars>
      </dgm:prSet>
      <dgm:spPr/>
      <dgm:t>
        <a:bodyPr/>
        <a:lstStyle/>
        <a:p>
          <a:endParaRPr lang="en-GB"/>
        </a:p>
      </dgm:t>
    </dgm:pt>
    <dgm:pt modelId="{E802D5B2-C207-49F9-A494-7AF90ACA6ECC}" type="pres">
      <dgm:prSet presAssocID="{CF1EED43-8EE9-41C2-8F73-CC5FA84EBC7A}" presName="circ1" presStyleLbl="vennNode1" presStyleIdx="0" presStyleCnt="3" custScaleX="163656" custScaleY="88943" custLinFactNeighborY="-4497"/>
      <dgm:spPr/>
      <dgm:t>
        <a:bodyPr/>
        <a:lstStyle/>
        <a:p>
          <a:endParaRPr lang="en-GB"/>
        </a:p>
      </dgm:t>
    </dgm:pt>
    <dgm:pt modelId="{3BFA492C-FA07-45EB-85FA-9405ECB67F9D}" type="pres">
      <dgm:prSet presAssocID="{CF1EED43-8EE9-41C2-8F73-CC5FA84EBC7A}" presName="circ1Tx" presStyleLbl="revTx" presStyleIdx="0" presStyleCnt="0">
        <dgm:presLayoutVars>
          <dgm:chMax val="0"/>
          <dgm:chPref val="0"/>
          <dgm:bulletEnabled val="1"/>
        </dgm:presLayoutVars>
      </dgm:prSet>
      <dgm:spPr/>
      <dgm:t>
        <a:bodyPr/>
        <a:lstStyle/>
        <a:p>
          <a:endParaRPr lang="en-GB"/>
        </a:p>
      </dgm:t>
    </dgm:pt>
    <dgm:pt modelId="{60E56CBD-5CD8-4F48-B076-87ED7C9FFC6F}" type="pres">
      <dgm:prSet presAssocID="{2FAD74DC-A13D-4908-9631-96075B10D505}" presName="circ2" presStyleLbl="vennNode1" presStyleIdx="1" presStyleCnt="3" custScaleX="142217" custLinFactNeighborX="24748" custLinFactNeighborY="12555"/>
      <dgm:spPr/>
      <dgm:t>
        <a:bodyPr/>
        <a:lstStyle/>
        <a:p>
          <a:endParaRPr lang="en-GB"/>
        </a:p>
      </dgm:t>
    </dgm:pt>
    <dgm:pt modelId="{16FC1C36-BEB3-42FA-BF98-FF366E5342F9}" type="pres">
      <dgm:prSet presAssocID="{2FAD74DC-A13D-4908-9631-96075B10D505}" presName="circ2Tx" presStyleLbl="revTx" presStyleIdx="0" presStyleCnt="0">
        <dgm:presLayoutVars>
          <dgm:chMax val="0"/>
          <dgm:chPref val="0"/>
          <dgm:bulletEnabled val="1"/>
        </dgm:presLayoutVars>
      </dgm:prSet>
      <dgm:spPr/>
      <dgm:t>
        <a:bodyPr/>
        <a:lstStyle/>
        <a:p>
          <a:endParaRPr lang="en-GB"/>
        </a:p>
      </dgm:t>
    </dgm:pt>
    <dgm:pt modelId="{0EAC4E3D-54C5-4C70-BEAF-03EB64326707}" type="pres">
      <dgm:prSet presAssocID="{32871019-2AE7-4D54-935E-EBCCB8528890}" presName="circ3" presStyleLbl="vennNode1" presStyleIdx="2" presStyleCnt="3" custScaleX="129588" custLinFactNeighborX="-19049" custLinFactNeighborY="12555"/>
      <dgm:spPr/>
      <dgm:t>
        <a:bodyPr/>
        <a:lstStyle/>
        <a:p>
          <a:endParaRPr lang="en-GB"/>
        </a:p>
      </dgm:t>
    </dgm:pt>
    <dgm:pt modelId="{4154ED5B-D61F-4305-81F8-BED029FE3890}" type="pres">
      <dgm:prSet presAssocID="{32871019-2AE7-4D54-935E-EBCCB8528890}" presName="circ3Tx" presStyleLbl="revTx" presStyleIdx="0" presStyleCnt="0">
        <dgm:presLayoutVars>
          <dgm:chMax val="0"/>
          <dgm:chPref val="0"/>
          <dgm:bulletEnabled val="1"/>
        </dgm:presLayoutVars>
      </dgm:prSet>
      <dgm:spPr/>
      <dgm:t>
        <a:bodyPr/>
        <a:lstStyle/>
        <a:p>
          <a:endParaRPr lang="en-GB"/>
        </a:p>
      </dgm:t>
    </dgm:pt>
  </dgm:ptLst>
  <dgm:cxnLst>
    <dgm:cxn modelId="{57CD70E5-E6C7-40B7-BCCE-20D925847B01}" type="presOf" srcId="{2FAD74DC-A13D-4908-9631-96075B10D505}" destId="{60E56CBD-5CD8-4F48-B076-87ED7C9FFC6F}" srcOrd="0" destOrd="0" presId="urn:microsoft.com/office/officeart/2005/8/layout/venn1"/>
    <dgm:cxn modelId="{8A176940-105A-4BA3-A59F-34178D2C0EA6}" srcId="{C3C05FD5-3AE8-45CD-979C-D759BA7C4FA4}" destId="{32871019-2AE7-4D54-935E-EBCCB8528890}" srcOrd="2" destOrd="0" parTransId="{05A6949E-55A8-4144-94E6-02F4A9DC7568}" sibTransId="{BF2216BE-CE6D-4255-BE7B-45949CB5A893}"/>
    <dgm:cxn modelId="{D0518211-FEB0-46EB-B24D-D0D4C7B1F0E4}" srcId="{C3C05FD5-3AE8-45CD-979C-D759BA7C4FA4}" destId="{CF1EED43-8EE9-41C2-8F73-CC5FA84EBC7A}" srcOrd="0" destOrd="0" parTransId="{2908B574-4718-4431-81F2-EA316F1935EE}" sibTransId="{0E8F6EEB-A24C-400F-98B8-3A7452CA3180}"/>
    <dgm:cxn modelId="{6049FF06-A783-4668-BAFB-CA6CBDE32CA6}" type="presOf" srcId="{C3C05FD5-3AE8-45CD-979C-D759BA7C4FA4}" destId="{D5FA6468-FA5E-439C-975F-E490D70F846C}" srcOrd="0" destOrd="0" presId="urn:microsoft.com/office/officeart/2005/8/layout/venn1"/>
    <dgm:cxn modelId="{40010B99-BAD7-4F00-BCFA-61DE608EBB8D}" srcId="{C3C05FD5-3AE8-45CD-979C-D759BA7C4FA4}" destId="{2FAD74DC-A13D-4908-9631-96075B10D505}" srcOrd="1" destOrd="0" parTransId="{97F2D7CB-6AB3-48D3-9016-C307272BA339}" sibTransId="{E044AF12-94DC-4F06-97D3-E44AF015A4AE}"/>
    <dgm:cxn modelId="{21D6DA9C-2B43-4241-92F2-4A200D8AFEBD}" type="presOf" srcId="{32871019-2AE7-4D54-935E-EBCCB8528890}" destId="{0EAC4E3D-54C5-4C70-BEAF-03EB64326707}" srcOrd="0" destOrd="0" presId="urn:microsoft.com/office/officeart/2005/8/layout/venn1"/>
    <dgm:cxn modelId="{9C054E6A-3096-4F95-B11A-7E34CE324C8E}" type="presOf" srcId="{F16A67ED-CF23-4927-88D8-AACC7AF981B4}" destId="{E802D5B2-C207-49F9-A494-7AF90ACA6ECC}" srcOrd="0" destOrd="1" presId="urn:microsoft.com/office/officeart/2005/8/layout/venn1"/>
    <dgm:cxn modelId="{34972092-9C20-4994-88A5-B12C97E1A970}" type="presOf" srcId="{CF1EED43-8EE9-41C2-8F73-CC5FA84EBC7A}" destId="{E802D5B2-C207-49F9-A494-7AF90ACA6ECC}" srcOrd="0" destOrd="0" presId="urn:microsoft.com/office/officeart/2005/8/layout/venn1"/>
    <dgm:cxn modelId="{6C804E07-C25E-4350-AD73-F509CE86F00D}" type="presOf" srcId="{C3232116-122E-41D9-B0CE-CB3436936CF4}" destId="{4154ED5B-D61F-4305-81F8-BED029FE3890}" srcOrd="1" destOrd="2" presId="urn:microsoft.com/office/officeart/2005/8/layout/venn1"/>
    <dgm:cxn modelId="{8CB7851E-ED08-4CDD-B302-3B272382582C}" srcId="{32871019-2AE7-4D54-935E-EBCCB8528890}" destId="{2C8C7E21-D7E6-49B0-AA42-C8F43D3E6C37}" srcOrd="0" destOrd="0" parTransId="{D5A7F9CF-20F6-4D8A-A360-5E0E6B200F8A}" sibTransId="{6F61EBDE-1CE6-483C-A9E5-292D209B712A}"/>
    <dgm:cxn modelId="{655FE255-0E63-47E1-8A3C-6139B727A04F}" type="presOf" srcId="{C3232116-122E-41D9-B0CE-CB3436936CF4}" destId="{0EAC4E3D-54C5-4C70-BEAF-03EB64326707}" srcOrd="0" destOrd="2" presId="urn:microsoft.com/office/officeart/2005/8/layout/venn1"/>
    <dgm:cxn modelId="{F6157651-FBD9-49A9-AEBF-B2FF990C3D5E}" type="presOf" srcId="{2FAD74DC-A13D-4908-9631-96075B10D505}" destId="{16FC1C36-BEB3-42FA-BF98-FF366E5342F9}" srcOrd="1" destOrd="0" presId="urn:microsoft.com/office/officeart/2005/8/layout/venn1"/>
    <dgm:cxn modelId="{66791665-A733-4AAE-B8E8-EA1EF6306579}" type="presOf" srcId="{2C8C7E21-D7E6-49B0-AA42-C8F43D3E6C37}" destId="{0EAC4E3D-54C5-4C70-BEAF-03EB64326707}" srcOrd="0" destOrd="1" presId="urn:microsoft.com/office/officeart/2005/8/layout/venn1"/>
    <dgm:cxn modelId="{E7B35803-DBE5-4ED5-B98D-955353932AC0}" type="presOf" srcId="{CF1EED43-8EE9-41C2-8F73-CC5FA84EBC7A}" destId="{3BFA492C-FA07-45EB-85FA-9405ECB67F9D}" srcOrd="1" destOrd="0" presId="urn:microsoft.com/office/officeart/2005/8/layout/venn1"/>
    <dgm:cxn modelId="{2F93291F-06E2-440A-90A3-22AB169E9CD3}" srcId="{CF1EED43-8EE9-41C2-8F73-CC5FA84EBC7A}" destId="{F16A67ED-CF23-4927-88D8-AACC7AF981B4}" srcOrd="0" destOrd="0" parTransId="{FC3BABEA-FD53-4A00-BCFC-EE4437DAED33}" sibTransId="{B7705E99-C1ED-4BDB-9FA8-079929228EAF}"/>
    <dgm:cxn modelId="{7B6A3896-0DA4-4DD1-B950-35B24BBFEC40}" type="presOf" srcId="{32871019-2AE7-4D54-935E-EBCCB8528890}" destId="{4154ED5B-D61F-4305-81F8-BED029FE3890}" srcOrd="1" destOrd="0" presId="urn:microsoft.com/office/officeart/2005/8/layout/venn1"/>
    <dgm:cxn modelId="{A5700F26-94EC-48E4-9740-B19F7FADCB87}" type="presOf" srcId="{F16A67ED-CF23-4927-88D8-AACC7AF981B4}" destId="{3BFA492C-FA07-45EB-85FA-9405ECB67F9D}" srcOrd="1" destOrd="1" presId="urn:microsoft.com/office/officeart/2005/8/layout/venn1"/>
    <dgm:cxn modelId="{9A9B41B4-3452-4681-B251-1A94DCDC4B1E}" srcId="{32871019-2AE7-4D54-935E-EBCCB8528890}" destId="{C3232116-122E-41D9-B0CE-CB3436936CF4}" srcOrd="1" destOrd="0" parTransId="{9C753A34-9084-4333-9AF3-AA6DCD4F8F27}" sibTransId="{0B593A6B-F770-4895-874C-19CCDBFA05C8}"/>
    <dgm:cxn modelId="{F8317A8A-D87A-43A4-8DF1-399CE943F698}" type="presOf" srcId="{2C8C7E21-D7E6-49B0-AA42-C8F43D3E6C37}" destId="{4154ED5B-D61F-4305-81F8-BED029FE3890}" srcOrd="1" destOrd="1" presId="urn:microsoft.com/office/officeart/2005/8/layout/venn1"/>
    <dgm:cxn modelId="{67A25F3D-46B2-4AC0-911B-C7571A33FA89}" type="presParOf" srcId="{D5FA6468-FA5E-439C-975F-E490D70F846C}" destId="{E802D5B2-C207-49F9-A494-7AF90ACA6ECC}" srcOrd="0" destOrd="0" presId="urn:microsoft.com/office/officeart/2005/8/layout/venn1"/>
    <dgm:cxn modelId="{5E09BB76-987F-41B0-96D4-48CB38B696B3}" type="presParOf" srcId="{D5FA6468-FA5E-439C-975F-E490D70F846C}" destId="{3BFA492C-FA07-45EB-85FA-9405ECB67F9D}" srcOrd="1" destOrd="0" presId="urn:microsoft.com/office/officeart/2005/8/layout/venn1"/>
    <dgm:cxn modelId="{1D0AEB77-268C-4ED5-AB5E-F24853706F62}" type="presParOf" srcId="{D5FA6468-FA5E-439C-975F-E490D70F846C}" destId="{60E56CBD-5CD8-4F48-B076-87ED7C9FFC6F}" srcOrd="2" destOrd="0" presId="urn:microsoft.com/office/officeart/2005/8/layout/venn1"/>
    <dgm:cxn modelId="{DA84CD86-4D01-4F1E-B5E7-DEA4091FBA01}" type="presParOf" srcId="{D5FA6468-FA5E-439C-975F-E490D70F846C}" destId="{16FC1C36-BEB3-42FA-BF98-FF366E5342F9}" srcOrd="3" destOrd="0" presId="urn:microsoft.com/office/officeart/2005/8/layout/venn1"/>
    <dgm:cxn modelId="{DC713FE1-F4B9-44E6-B910-3D3D60E415E1}" type="presParOf" srcId="{D5FA6468-FA5E-439C-975F-E490D70F846C}" destId="{0EAC4E3D-54C5-4C70-BEAF-03EB64326707}" srcOrd="4" destOrd="0" presId="urn:microsoft.com/office/officeart/2005/8/layout/venn1"/>
    <dgm:cxn modelId="{59295A8A-129F-46AF-905A-F13915330E86}" type="presParOf" srcId="{D5FA6468-FA5E-439C-975F-E490D70F846C}" destId="{4154ED5B-D61F-4305-81F8-BED029FE3890}" srcOrd="5"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659F90F-4334-4A71-910F-B6CB688DD3E7}"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GB"/>
        </a:p>
      </dgm:t>
    </dgm:pt>
    <dgm:pt modelId="{E8BA3FA8-15B2-4886-8BD9-E220F67ACB5E}">
      <dgm:prSet custT="1"/>
      <dgm:spPr/>
      <dgm:t>
        <a:bodyPr/>
        <a:lstStyle/>
        <a:p>
          <a:pPr rtl="0"/>
          <a:r>
            <a:rPr lang="en-GB" sz="2400" b="1" dirty="0" smtClean="0"/>
            <a:t>NH models</a:t>
          </a:r>
          <a:r>
            <a:rPr lang="en-GB" sz="2400" b="1" i="1" dirty="0" smtClean="0"/>
            <a:t>: acoustic CFL number poses a severe limit to </a:t>
          </a:r>
          <a:r>
            <a:rPr lang="en-GB" sz="2400" b="1" i="1" dirty="0" err="1" smtClean="0"/>
            <a:t>timestep</a:t>
          </a:r>
          <a:r>
            <a:rPr lang="en-GB" sz="2400" b="1" i="1" dirty="0" smtClean="0"/>
            <a:t> due to very fast vertically propagating waves &amp; high</a:t>
          </a:r>
          <a:r>
            <a:rPr lang="en-GB" sz="2400" b="1" dirty="0" smtClean="0"/>
            <a:t> </a:t>
          </a:r>
          <a:r>
            <a:rPr lang="en-GB" sz="2400" b="1" i="1" dirty="0" smtClean="0"/>
            <a:t>vertical resolution </a:t>
          </a:r>
          <a:endParaRPr lang="en-GB" sz="2800" dirty="0"/>
        </a:p>
      </dgm:t>
    </dgm:pt>
    <dgm:pt modelId="{A7DC7D27-8242-401D-A4F6-586EA26ABA43}" type="parTrans" cxnId="{D9B0015F-C682-42A5-8FFF-0BAAE5B931E4}">
      <dgm:prSet/>
      <dgm:spPr/>
      <dgm:t>
        <a:bodyPr/>
        <a:lstStyle/>
        <a:p>
          <a:endParaRPr lang="en-GB"/>
        </a:p>
      </dgm:t>
    </dgm:pt>
    <dgm:pt modelId="{BB7AA5A4-8B82-4BB2-B890-EFB18920D4BF}" type="sibTrans" cxnId="{D9B0015F-C682-42A5-8FFF-0BAAE5B931E4}">
      <dgm:prSet/>
      <dgm:spPr/>
      <dgm:t>
        <a:bodyPr/>
        <a:lstStyle/>
        <a:p>
          <a:endParaRPr lang="en-GB"/>
        </a:p>
      </dgm:t>
    </dgm:pt>
    <dgm:pt modelId="{11DC4E31-184B-440A-A928-BEFEEE97B3E4}">
      <dgm:prSet custT="1"/>
      <dgm:spPr/>
      <dgm:t>
        <a:bodyPr/>
        <a:lstStyle/>
        <a:p>
          <a:pPr rtl="0"/>
          <a:r>
            <a:rPr lang="en-GB" sz="2400" b="1" dirty="0" smtClean="0"/>
            <a:t>Horizontally Explicit, Vertically Implicit schemes:</a:t>
          </a:r>
          <a:endParaRPr lang="en-GB" sz="2400" dirty="0"/>
        </a:p>
      </dgm:t>
    </dgm:pt>
    <dgm:pt modelId="{6C3553F8-6B76-4B96-9E23-AC11A9D18FB1}" type="parTrans" cxnId="{57DF54FE-7FA7-488D-894C-30C9A81C19CA}">
      <dgm:prSet/>
      <dgm:spPr/>
      <dgm:t>
        <a:bodyPr/>
        <a:lstStyle/>
        <a:p>
          <a:endParaRPr lang="en-GB"/>
        </a:p>
      </dgm:t>
    </dgm:pt>
    <dgm:pt modelId="{4A86C636-D5A6-4B81-9EFA-EE595EC0ABD1}" type="sibTrans" cxnId="{57DF54FE-7FA7-488D-894C-30C9A81C19CA}">
      <dgm:prSet/>
      <dgm:spPr/>
      <dgm:t>
        <a:bodyPr/>
        <a:lstStyle/>
        <a:p>
          <a:endParaRPr lang="en-GB"/>
        </a:p>
      </dgm:t>
    </dgm:pt>
    <dgm:pt modelId="{2D2E5281-7661-4DAA-9957-18F6F54F22EC}">
      <dgm:prSet/>
      <dgm:spPr/>
      <dgm:t>
        <a:bodyPr/>
        <a:lstStyle/>
        <a:p>
          <a:pPr rtl="0"/>
          <a:r>
            <a:rPr lang="en-GB" b="1" dirty="0" smtClean="0"/>
            <a:t>Explicit scheme (or split explicit) in the horizontal where CFL is not as large as in the vertical due to coarser resolution</a:t>
          </a:r>
          <a:endParaRPr lang="en-GB" dirty="0"/>
        </a:p>
      </dgm:t>
    </dgm:pt>
    <dgm:pt modelId="{10D24C99-9496-436C-8D74-D3EB62D3820C}" type="parTrans" cxnId="{1ABDCB47-141A-4141-B4E0-75F049C098F2}">
      <dgm:prSet/>
      <dgm:spPr/>
      <dgm:t>
        <a:bodyPr/>
        <a:lstStyle/>
        <a:p>
          <a:endParaRPr lang="en-GB"/>
        </a:p>
      </dgm:t>
    </dgm:pt>
    <dgm:pt modelId="{30CC9D0C-097D-4007-B682-26742656BC59}" type="sibTrans" cxnId="{1ABDCB47-141A-4141-B4E0-75F049C098F2}">
      <dgm:prSet/>
      <dgm:spPr/>
      <dgm:t>
        <a:bodyPr/>
        <a:lstStyle/>
        <a:p>
          <a:endParaRPr lang="en-GB"/>
        </a:p>
      </dgm:t>
    </dgm:pt>
    <dgm:pt modelId="{C126ADFA-E67D-4EC7-8775-F3A36F1D7DB8}">
      <dgm:prSet/>
      <dgm:spPr/>
      <dgm:t>
        <a:bodyPr/>
        <a:lstStyle/>
        <a:p>
          <a:pPr rtl="0"/>
          <a:r>
            <a:rPr lang="en-GB" b="1" smtClean="0"/>
            <a:t>Unconditionally stable implicit scheme for the vertical to deal with high acoustic CFL numbers</a:t>
          </a:r>
          <a:endParaRPr lang="en-GB"/>
        </a:p>
      </dgm:t>
    </dgm:pt>
    <dgm:pt modelId="{2E1611EE-E2B4-4AE4-A5E9-1571BE74C0A1}" type="parTrans" cxnId="{0B88D084-B06C-42C9-AB76-8B7A87DFBDB8}">
      <dgm:prSet/>
      <dgm:spPr/>
      <dgm:t>
        <a:bodyPr/>
        <a:lstStyle/>
        <a:p>
          <a:endParaRPr lang="en-GB"/>
        </a:p>
      </dgm:t>
    </dgm:pt>
    <dgm:pt modelId="{D1C28520-9DF2-4CE0-B700-470D068E165E}" type="sibTrans" cxnId="{0B88D084-B06C-42C9-AB76-8B7A87DFBDB8}">
      <dgm:prSet/>
      <dgm:spPr/>
      <dgm:t>
        <a:bodyPr/>
        <a:lstStyle/>
        <a:p>
          <a:endParaRPr lang="en-GB"/>
        </a:p>
      </dgm:t>
    </dgm:pt>
    <dgm:pt modelId="{1B866306-DB21-4017-8E30-7B5B0A1E856A}" type="pres">
      <dgm:prSet presAssocID="{A659F90F-4334-4A71-910F-B6CB688DD3E7}" presName="Name0" presStyleCnt="0">
        <dgm:presLayoutVars>
          <dgm:dir/>
          <dgm:animLvl val="lvl"/>
          <dgm:resizeHandles val="exact"/>
        </dgm:presLayoutVars>
      </dgm:prSet>
      <dgm:spPr/>
      <dgm:t>
        <a:bodyPr/>
        <a:lstStyle/>
        <a:p>
          <a:endParaRPr lang="en-GB"/>
        </a:p>
      </dgm:t>
    </dgm:pt>
    <dgm:pt modelId="{2A123ED8-7EB0-49BB-9ECD-B262C160E4D5}" type="pres">
      <dgm:prSet presAssocID="{E8BA3FA8-15B2-4886-8BD9-E220F67ACB5E}" presName="linNode" presStyleCnt="0"/>
      <dgm:spPr/>
    </dgm:pt>
    <dgm:pt modelId="{B56D6B14-4352-4E5F-A4C7-61493B441FA7}" type="pres">
      <dgm:prSet presAssocID="{E8BA3FA8-15B2-4886-8BD9-E220F67ACB5E}" presName="parentText" presStyleLbl="node1" presStyleIdx="0" presStyleCnt="2" custScaleX="163557">
        <dgm:presLayoutVars>
          <dgm:chMax val="1"/>
          <dgm:bulletEnabled val="1"/>
        </dgm:presLayoutVars>
      </dgm:prSet>
      <dgm:spPr/>
      <dgm:t>
        <a:bodyPr/>
        <a:lstStyle/>
        <a:p>
          <a:endParaRPr lang="en-GB"/>
        </a:p>
      </dgm:t>
    </dgm:pt>
    <dgm:pt modelId="{8CA762C9-F24E-41FB-B8E1-67037F0F78F3}" type="pres">
      <dgm:prSet presAssocID="{BB7AA5A4-8B82-4BB2-B890-EFB18920D4BF}" presName="sp" presStyleCnt="0"/>
      <dgm:spPr/>
    </dgm:pt>
    <dgm:pt modelId="{A0AB8F19-CFAC-41B5-A351-AFE323CE1E79}" type="pres">
      <dgm:prSet presAssocID="{11DC4E31-184B-440A-A928-BEFEEE97B3E4}" presName="linNode" presStyleCnt="0"/>
      <dgm:spPr/>
    </dgm:pt>
    <dgm:pt modelId="{3EF315CD-00FD-41DA-8A53-A88652EF7243}" type="pres">
      <dgm:prSet presAssocID="{11DC4E31-184B-440A-A928-BEFEEE97B3E4}" presName="parentText" presStyleLbl="node1" presStyleIdx="1" presStyleCnt="2" custScaleY="60298" custLinFactNeighborX="293" custLinFactNeighborY="-2332">
        <dgm:presLayoutVars>
          <dgm:chMax val="1"/>
          <dgm:bulletEnabled val="1"/>
        </dgm:presLayoutVars>
      </dgm:prSet>
      <dgm:spPr/>
      <dgm:t>
        <a:bodyPr/>
        <a:lstStyle/>
        <a:p>
          <a:endParaRPr lang="en-GB"/>
        </a:p>
      </dgm:t>
    </dgm:pt>
    <dgm:pt modelId="{8A527750-FCDF-4323-920F-74BC381F25E6}" type="pres">
      <dgm:prSet presAssocID="{11DC4E31-184B-440A-A928-BEFEEE97B3E4}" presName="descendantText" presStyleLbl="alignAccFollowNode1" presStyleIdx="0" presStyleCnt="1">
        <dgm:presLayoutVars>
          <dgm:bulletEnabled val="1"/>
        </dgm:presLayoutVars>
      </dgm:prSet>
      <dgm:spPr/>
      <dgm:t>
        <a:bodyPr/>
        <a:lstStyle/>
        <a:p>
          <a:endParaRPr lang="en-GB"/>
        </a:p>
      </dgm:t>
    </dgm:pt>
  </dgm:ptLst>
  <dgm:cxnLst>
    <dgm:cxn modelId="{E9135634-7FEB-4273-8C0A-830222D7D8A6}" type="presOf" srcId="{A659F90F-4334-4A71-910F-B6CB688DD3E7}" destId="{1B866306-DB21-4017-8E30-7B5B0A1E856A}" srcOrd="0" destOrd="0" presId="urn:microsoft.com/office/officeart/2005/8/layout/vList5"/>
    <dgm:cxn modelId="{F13ED19E-B594-4F33-8C54-219BEE33943F}" type="presOf" srcId="{2D2E5281-7661-4DAA-9957-18F6F54F22EC}" destId="{8A527750-FCDF-4323-920F-74BC381F25E6}" srcOrd="0" destOrd="0" presId="urn:microsoft.com/office/officeart/2005/8/layout/vList5"/>
    <dgm:cxn modelId="{3C5017A8-3B1E-4A3E-BFF1-E63871A38929}" type="presOf" srcId="{11DC4E31-184B-440A-A928-BEFEEE97B3E4}" destId="{3EF315CD-00FD-41DA-8A53-A88652EF7243}" srcOrd="0" destOrd="0" presId="urn:microsoft.com/office/officeart/2005/8/layout/vList5"/>
    <dgm:cxn modelId="{1ABDCB47-141A-4141-B4E0-75F049C098F2}" srcId="{11DC4E31-184B-440A-A928-BEFEEE97B3E4}" destId="{2D2E5281-7661-4DAA-9957-18F6F54F22EC}" srcOrd="0" destOrd="0" parTransId="{10D24C99-9496-436C-8D74-D3EB62D3820C}" sibTransId="{30CC9D0C-097D-4007-B682-26742656BC59}"/>
    <dgm:cxn modelId="{D9B0015F-C682-42A5-8FFF-0BAAE5B931E4}" srcId="{A659F90F-4334-4A71-910F-B6CB688DD3E7}" destId="{E8BA3FA8-15B2-4886-8BD9-E220F67ACB5E}" srcOrd="0" destOrd="0" parTransId="{A7DC7D27-8242-401D-A4F6-586EA26ABA43}" sibTransId="{BB7AA5A4-8B82-4BB2-B890-EFB18920D4BF}"/>
    <dgm:cxn modelId="{973EA1C2-0A47-454F-94CD-B8FB2D3A424F}" type="presOf" srcId="{C126ADFA-E67D-4EC7-8775-F3A36F1D7DB8}" destId="{8A527750-FCDF-4323-920F-74BC381F25E6}" srcOrd="0" destOrd="1" presId="urn:microsoft.com/office/officeart/2005/8/layout/vList5"/>
    <dgm:cxn modelId="{57DF54FE-7FA7-488D-894C-30C9A81C19CA}" srcId="{A659F90F-4334-4A71-910F-B6CB688DD3E7}" destId="{11DC4E31-184B-440A-A928-BEFEEE97B3E4}" srcOrd="1" destOrd="0" parTransId="{6C3553F8-6B76-4B96-9E23-AC11A9D18FB1}" sibTransId="{4A86C636-D5A6-4B81-9EFA-EE595EC0ABD1}"/>
    <dgm:cxn modelId="{0B88D084-B06C-42C9-AB76-8B7A87DFBDB8}" srcId="{11DC4E31-184B-440A-A928-BEFEEE97B3E4}" destId="{C126ADFA-E67D-4EC7-8775-F3A36F1D7DB8}" srcOrd="1" destOrd="0" parTransId="{2E1611EE-E2B4-4AE4-A5E9-1571BE74C0A1}" sibTransId="{D1C28520-9DF2-4CE0-B700-470D068E165E}"/>
    <dgm:cxn modelId="{F5F96E94-DBB5-4F12-8A00-8C525EC483FB}" type="presOf" srcId="{E8BA3FA8-15B2-4886-8BD9-E220F67ACB5E}" destId="{B56D6B14-4352-4E5F-A4C7-61493B441FA7}" srcOrd="0" destOrd="0" presId="urn:microsoft.com/office/officeart/2005/8/layout/vList5"/>
    <dgm:cxn modelId="{468A1393-D41B-4947-883E-D429B984E825}" type="presParOf" srcId="{1B866306-DB21-4017-8E30-7B5B0A1E856A}" destId="{2A123ED8-7EB0-49BB-9ECD-B262C160E4D5}" srcOrd="0" destOrd="0" presId="urn:microsoft.com/office/officeart/2005/8/layout/vList5"/>
    <dgm:cxn modelId="{E434A107-BBDC-4B7D-9511-5A9661F9D85E}" type="presParOf" srcId="{2A123ED8-7EB0-49BB-9ECD-B262C160E4D5}" destId="{B56D6B14-4352-4E5F-A4C7-61493B441FA7}" srcOrd="0" destOrd="0" presId="urn:microsoft.com/office/officeart/2005/8/layout/vList5"/>
    <dgm:cxn modelId="{675D9AC8-50D5-4179-8166-1C8D9F15F923}" type="presParOf" srcId="{1B866306-DB21-4017-8E30-7B5B0A1E856A}" destId="{8CA762C9-F24E-41FB-B8E1-67037F0F78F3}" srcOrd="1" destOrd="0" presId="urn:microsoft.com/office/officeart/2005/8/layout/vList5"/>
    <dgm:cxn modelId="{59915B1D-4328-4ABA-BED2-1015FCEE028F}" type="presParOf" srcId="{1B866306-DB21-4017-8E30-7B5B0A1E856A}" destId="{A0AB8F19-CFAC-41B5-A351-AFE323CE1E79}" srcOrd="2" destOrd="0" presId="urn:microsoft.com/office/officeart/2005/8/layout/vList5"/>
    <dgm:cxn modelId="{159730F6-7A9E-4967-9CC6-D54E2448EA4A}" type="presParOf" srcId="{A0AB8F19-CFAC-41B5-A351-AFE323CE1E79}" destId="{3EF315CD-00FD-41DA-8A53-A88652EF7243}" srcOrd="0" destOrd="0" presId="urn:microsoft.com/office/officeart/2005/8/layout/vList5"/>
    <dgm:cxn modelId="{DA4A8495-3C83-4CFA-9B8E-D403C45A252F}" type="presParOf" srcId="{A0AB8F19-CFAC-41B5-A351-AFE323CE1E79}" destId="{8A527750-FCDF-4323-920F-74BC381F25E6}"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28A13CB-DC9C-4D9C-8D22-96E3B7CB0935}" type="doc">
      <dgm:prSet loTypeId="urn:microsoft.com/office/officeart/2005/8/layout/process4" loCatId="list" qsTypeId="urn:microsoft.com/office/officeart/2005/8/quickstyle/simple3" qsCatId="simple" csTypeId="urn:microsoft.com/office/officeart/2005/8/colors/accent1_2" csCatId="accent1" phldr="1"/>
      <dgm:spPr/>
      <dgm:t>
        <a:bodyPr/>
        <a:lstStyle/>
        <a:p>
          <a:endParaRPr lang="en-GB"/>
        </a:p>
      </dgm:t>
    </dgm:pt>
    <dgm:pt modelId="{C8253103-C24A-4034-9BD8-16729EAA8D34}">
      <dgm:prSet/>
      <dgm:spPr/>
      <dgm:t>
        <a:bodyPr/>
        <a:lstStyle/>
        <a:p>
          <a:pPr rtl="0"/>
          <a:r>
            <a:rPr lang="en-GB" b="1" dirty="0" smtClean="0"/>
            <a:t>There are many choices of numerical techniques</a:t>
          </a:r>
          <a:endParaRPr lang="en-GB" dirty="0"/>
        </a:p>
      </dgm:t>
    </dgm:pt>
    <dgm:pt modelId="{D7D3C1DF-66B2-4EF0-97BC-FCB65E8B9AE7}" type="parTrans" cxnId="{1474856D-B7EF-4F59-ABDC-6BC78316A360}">
      <dgm:prSet/>
      <dgm:spPr/>
      <dgm:t>
        <a:bodyPr/>
        <a:lstStyle/>
        <a:p>
          <a:endParaRPr lang="en-GB"/>
        </a:p>
      </dgm:t>
    </dgm:pt>
    <dgm:pt modelId="{C20283D5-970A-4AE3-8625-E300AD74994E}" type="sibTrans" cxnId="{1474856D-B7EF-4F59-ABDC-6BC78316A360}">
      <dgm:prSet/>
      <dgm:spPr/>
      <dgm:t>
        <a:bodyPr/>
        <a:lstStyle/>
        <a:p>
          <a:endParaRPr lang="en-GB"/>
        </a:p>
      </dgm:t>
    </dgm:pt>
    <dgm:pt modelId="{EC30C271-854A-4582-BFC7-F13B5DB7B8C9}">
      <dgm:prSet/>
      <dgm:spPr/>
      <dgm:t>
        <a:bodyPr/>
        <a:lstStyle/>
        <a:p>
          <a:pPr rtl="0"/>
          <a:r>
            <a:rPr lang="en-GB" b="1" dirty="0" smtClean="0"/>
            <a:t>What to choose depends on the problem you solve (mathematical formulation, resolution, domain) and the computer architecture you apply your algorithm</a:t>
          </a:r>
          <a:endParaRPr lang="en-GB" dirty="0"/>
        </a:p>
      </dgm:t>
    </dgm:pt>
    <dgm:pt modelId="{8AEB64CA-6458-46AB-8836-90AF5C1D2065}" type="parTrans" cxnId="{1C4661C7-ED6C-4649-B8DE-9EBAD2DC7FAD}">
      <dgm:prSet/>
      <dgm:spPr/>
      <dgm:t>
        <a:bodyPr/>
        <a:lstStyle/>
        <a:p>
          <a:endParaRPr lang="en-GB"/>
        </a:p>
      </dgm:t>
    </dgm:pt>
    <dgm:pt modelId="{003A2AF8-6751-4A37-9C54-F0C409813A28}" type="sibTrans" cxnId="{1C4661C7-ED6C-4649-B8DE-9EBAD2DC7FAD}">
      <dgm:prSet/>
      <dgm:spPr/>
      <dgm:t>
        <a:bodyPr/>
        <a:lstStyle/>
        <a:p>
          <a:endParaRPr lang="en-GB"/>
        </a:p>
      </dgm:t>
    </dgm:pt>
    <dgm:pt modelId="{D6D62C39-28B9-42DD-99B0-D41BA1E7C14D}">
      <dgm:prSet/>
      <dgm:spPr/>
      <dgm:t>
        <a:bodyPr/>
        <a:lstStyle/>
        <a:p>
          <a:pPr rtl="0"/>
          <a:r>
            <a:rPr lang="en-GB" b="1" dirty="0" smtClean="0"/>
            <a:t>Nowadays mainly due to hardware requirements and interest in developing very high resolution systems there is considerable research &amp; development activity in scalable compact stencil Eulerian techniques which are also suited for developing dynamical cores with formal </a:t>
          </a:r>
          <a:r>
            <a:rPr lang="en-GB" b="1" smtClean="0"/>
            <a:t>conservation properties</a:t>
          </a:r>
          <a:endParaRPr lang="en-GB" dirty="0"/>
        </a:p>
      </dgm:t>
    </dgm:pt>
    <dgm:pt modelId="{B02C855A-00E6-4FDA-B41C-DBEDB1C70BC1}" type="parTrans" cxnId="{7782EC91-8889-4AC1-90E5-3878FBC3D810}">
      <dgm:prSet/>
      <dgm:spPr/>
      <dgm:t>
        <a:bodyPr/>
        <a:lstStyle/>
        <a:p>
          <a:endParaRPr lang="en-GB"/>
        </a:p>
      </dgm:t>
    </dgm:pt>
    <dgm:pt modelId="{D969F2FE-4312-4E34-A282-CA10A293ACAC}" type="sibTrans" cxnId="{7782EC91-8889-4AC1-90E5-3878FBC3D810}">
      <dgm:prSet/>
      <dgm:spPr/>
      <dgm:t>
        <a:bodyPr/>
        <a:lstStyle/>
        <a:p>
          <a:endParaRPr lang="en-GB"/>
        </a:p>
      </dgm:t>
    </dgm:pt>
    <dgm:pt modelId="{AF3E37C9-EC47-4617-B287-96D6F1F39555}" type="pres">
      <dgm:prSet presAssocID="{D28A13CB-DC9C-4D9C-8D22-96E3B7CB0935}" presName="Name0" presStyleCnt="0">
        <dgm:presLayoutVars>
          <dgm:dir/>
          <dgm:animLvl val="lvl"/>
          <dgm:resizeHandles val="exact"/>
        </dgm:presLayoutVars>
      </dgm:prSet>
      <dgm:spPr/>
      <dgm:t>
        <a:bodyPr/>
        <a:lstStyle/>
        <a:p>
          <a:endParaRPr lang="en-GB"/>
        </a:p>
      </dgm:t>
    </dgm:pt>
    <dgm:pt modelId="{FB520C4F-D42E-4491-9958-A7D8C858E9BB}" type="pres">
      <dgm:prSet presAssocID="{D6D62C39-28B9-42DD-99B0-D41BA1E7C14D}" presName="boxAndChildren" presStyleCnt="0"/>
      <dgm:spPr/>
    </dgm:pt>
    <dgm:pt modelId="{577E56E6-D4D7-470B-B910-6190AF2C6EFF}" type="pres">
      <dgm:prSet presAssocID="{D6D62C39-28B9-42DD-99B0-D41BA1E7C14D}" presName="parentTextBox" presStyleLbl="node1" presStyleIdx="0" presStyleCnt="3"/>
      <dgm:spPr/>
      <dgm:t>
        <a:bodyPr/>
        <a:lstStyle/>
        <a:p>
          <a:endParaRPr lang="en-GB"/>
        </a:p>
      </dgm:t>
    </dgm:pt>
    <dgm:pt modelId="{4A3595B2-76C7-4EB9-B2B7-167DFEA707F2}" type="pres">
      <dgm:prSet presAssocID="{003A2AF8-6751-4A37-9C54-F0C409813A28}" presName="sp" presStyleCnt="0"/>
      <dgm:spPr/>
    </dgm:pt>
    <dgm:pt modelId="{EFD93766-E1BC-4DF6-B5AB-136F94B2EBA2}" type="pres">
      <dgm:prSet presAssocID="{EC30C271-854A-4582-BFC7-F13B5DB7B8C9}" presName="arrowAndChildren" presStyleCnt="0"/>
      <dgm:spPr/>
    </dgm:pt>
    <dgm:pt modelId="{64290C65-8592-423E-9F97-8CD8173BDFC9}" type="pres">
      <dgm:prSet presAssocID="{EC30C271-854A-4582-BFC7-F13B5DB7B8C9}" presName="parentTextArrow" presStyleLbl="node1" presStyleIdx="1" presStyleCnt="3"/>
      <dgm:spPr/>
      <dgm:t>
        <a:bodyPr/>
        <a:lstStyle/>
        <a:p>
          <a:endParaRPr lang="en-GB"/>
        </a:p>
      </dgm:t>
    </dgm:pt>
    <dgm:pt modelId="{0AF77B15-4680-49D3-BB08-AEA66B287BAF}" type="pres">
      <dgm:prSet presAssocID="{C20283D5-970A-4AE3-8625-E300AD74994E}" presName="sp" presStyleCnt="0"/>
      <dgm:spPr/>
    </dgm:pt>
    <dgm:pt modelId="{4A4A669C-F645-482F-973C-D94D1A68C7C1}" type="pres">
      <dgm:prSet presAssocID="{C8253103-C24A-4034-9BD8-16729EAA8D34}" presName="arrowAndChildren" presStyleCnt="0"/>
      <dgm:spPr/>
    </dgm:pt>
    <dgm:pt modelId="{9B2ABA67-8F46-4399-AFC3-C8BB05A20E5C}" type="pres">
      <dgm:prSet presAssocID="{C8253103-C24A-4034-9BD8-16729EAA8D34}" presName="parentTextArrow" presStyleLbl="node1" presStyleIdx="2" presStyleCnt="3"/>
      <dgm:spPr/>
      <dgm:t>
        <a:bodyPr/>
        <a:lstStyle/>
        <a:p>
          <a:endParaRPr lang="en-GB"/>
        </a:p>
      </dgm:t>
    </dgm:pt>
  </dgm:ptLst>
  <dgm:cxnLst>
    <dgm:cxn modelId="{360FA499-48C5-4AB6-9C18-34E5425F8A86}" type="presOf" srcId="{C8253103-C24A-4034-9BD8-16729EAA8D34}" destId="{9B2ABA67-8F46-4399-AFC3-C8BB05A20E5C}" srcOrd="0" destOrd="0" presId="urn:microsoft.com/office/officeart/2005/8/layout/process4"/>
    <dgm:cxn modelId="{1F09BAA7-384B-41CE-8ECB-54351B4D3D53}" type="presOf" srcId="{D28A13CB-DC9C-4D9C-8D22-96E3B7CB0935}" destId="{AF3E37C9-EC47-4617-B287-96D6F1F39555}" srcOrd="0" destOrd="0" presId="urn:microsoft.com/office/officeart/2005/8/layout/process4"/>
    <dgm:cxn modelId="{7782EC91-8889-4AC1-90E5-3878FBC3D810}" srcId="{D28A13CB-DC9C-4D9C-8D22-96E3B7CB0935}" destId="{D6D62C39-28B9-42DD-99B0-D41BA1E7C14D}" srcOrd="2" destOrd="0" parTransId="{B02C855A-00E6-4FDA-B41C-DBEDB1C70BC1}" sibTransId="{D969F2FE-4312-4E34-A282-CA10A293ACAC}"/>
    <dgm:cxn modelId="{1474856D-B7EF-4F59-ABDC-6BC78316A360}" srcId="{D28A13CB-DC9C-4D9C-8D22-96E3B7CB0935}" destId="{C8253103-C24A-4034-9BD8-16729EAA8D34}" srcOrd="0" destOrd="0" parTransId="{D7D3C1DF-66B2-4EF0-97BC-FCB65E8B9AE7}" sibTransId="{C20283D5-970A-4AE3-8625-E300AD74994E}"/>
    <dgm:cxn modelId="{1C4661C7-ED6C-4649-B8DE-9EBAD2DC7FAD}" srcId="{D28A13CB-DC9C-4D9C-8D22-96E3B7CB0935}" destId="{EC30C271-854A-4582-BFC7-F13B5DB7B8C9}" srcOrd="1" destOrd="0" parTransId="{8AEB64CA-6458-46AB-8836-90AF5C1D2065}" sibTransId="{003A2AF8-6751-4A37-9C54-F0C409813A28}"/>
    <dgm:cxn modelId="{1B8FF5C6-03B2-47E9-A318-D116FC929D12}" type="presOf" srcId="{EC30C271-854A-4582-BFC7-F13B5DB7B8C9}" destId="{64290C65-8592-423E-9F97-8CD8173BDFC9}" srcOrd="0" destOrd="0" presId="urn:microsoft.com/office/officeart/2005/8/layout/process4"/>
    <dgm:cxn modelId="{7CE2ECFF-E173-4CE1-ACC9-A95671C90041}" type="presOf" srcId="{D6D62C39-28B9-42DD-99B0-D41BA1E7C14D}" destId="{577E56E6-D4D7-470B-B910-6190AF2C6EFF}" srcOrd="0" destOrd="0" presId="urn:microsoft.com/office/officeart/2005/8/layout/process4"/>
    <dgm:cxn modelId="{C302B585-549D-4C97-A0DF-BA0249EAE0B3}" type="presParOf" srcId="{AF3E37C9-EC47-4617-B287-96D6F1F39555}" destId="{FB520C4F-D42E-4491-9958-A7D8C858E9BB}" srcOrd="0" destOrd="0" presId="urn:microsoft.com/office/officeart/2005/8/layout/process4"/>
    <dgm:cxn modelId="{C14E0230-023E-4D2D-A975-7E5AEF50E32A}" type="presParOf" srcId="{FB520C4F-D42E-4491-9958-A7D8C858E9BB}" destId="{577E56E6-D4D7-470B-B910-6190AF2C6EFF}" srcOrd="0" destOrd="0" presId="urn:microsoft.com/office/officeart/2005/8/layout/process4"/>
    <dgm:cxn modelId="{A922461E-B422-48BF-9287-9DDB5903950F}" type="presParOf" srcId="{AF3E37C9-EC47-4617-B287-96D6F1F39555}" destId="{4A3595B2-76C7-4EB9-B2B7-167DFEA707F2}" srcOrd="1" destOrd="0" presId="urn:microsoft.com/office/officeart/2005/8/layout/process4"/>
    <dgm:cxn modelId="{BE80918C-7123-495E-A182-AA706D7738D6}" type="presParOf" srcId="{AF3E37C9-EC47-4617-B287-96D6F1F39555}" destId="{EFD93766-E1BC-4DF6-B5AB-136F94B2EBA2}" srcOrd="2" destOrd="0" presId="urn:microsoft.com/office/officeart/2005/8/layout/process4"/>
    <dgm:cxn modelId="{44920898-BDA3-450A-B89A-C34FF6AC3664}" type="presParOf" srcId="{EFD93766-E1BC-4DF6-B5AB-136F94B2EBA2}" destId="{64290C65-8592-423E-9F97-8CD8173BDFC9}" srcOrd="0" destOrd="0" presId="urn:microsoft.com/office/officeart/2005/8/layout/process4"/>
    <dgm:cxn modelId="{3F4377F5-88AD-4634-BAA2-E60DD011E79D}" type="presParOf" srcId="{AF3E37C9-EC47-4617-B287-96D6F1F39555}" destId="{0AF77B15-4680-49D3-BB08-AEA66B287BAF}" srcOrd="3" destOrd="0" presId="urn:microsoft.com/office/officeart/2005/8/layout/process4"/>
    <dgm:cxn modelId="{7FE1422C-5289-4E50-8619-20AB224901D6}" type="presParOf" srcId="{AF3E37C9-EC47-4617-B287-96D6F1F39555}" destId="{4A4A669C-F645-482F-973C-D94D1A68C7C1}" srcOrd="4" destOrd="0" presId="urn:microsoft.com/office/officeart/2005/8/layout/process4"/>
    <dgm:cxn modelId="{E0D2AD6D-A46B-49E6-A05E-73B6BF50C6B6}" type="presParOf" srcId="{4A4A669C-F645-482F-973C-D94D1A68C7C1}" destId="{9B2ABA67-8F46-4399-AFC3-C8BB05A20E5C}"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59192B-832F-4E4C-B706-30D4DAE2E509}">
      <dsp:nvSpPr>
        <dsp:cNvPr id="0" name=""/>
        <dsp:cNvSpPr/>
      </dsp:nvSpPr>
      <dsp:spPr>
        <a:xfrm rot="5400000">
          <a:off x="5062828" y="-1853226"/>
          <a:ext cx="1351587" cy="5401056"/>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30480" rIns="60960" bIns="30480" numCol="1" spcCol="1270" anchor="ctr" anchorCtr="0">
          <a:noAutofit/>
        </a:bodyPr>
        <a:lstStyle/>
        <a:p>
          <a:pPr marL="171450" lvl="1" indent="-171450" algn="l" defTabSz="711200" rtl="0">
            <a:lnSpc>
              <a:spcPct val="90000"/>
            </a:lnSpc>
            <a:spcBef>
              <a:spcPct val="0"/>
            </a:spcBef>
            <a:spcAft>
              <a:spcPct val="15000"/>
            </a:spcAft>
            <a:buChar char="••"/>
          </a:pPr>
          <a:r>
            <a:rPr lang="en-GB" sz="1600" b="1" kern="1200" smtClean="0"/>
            <a:t>Hydrostatic/Anelastic/Non-Hydrostatic</a:t>
          </a:r>
          <a:endParaRPr lang="en-GB" sz="1600" kern="1200"/>
        </a:p>
      </dsp:txBody>
      <dsp:txXfrm rot="-5400000">
        <a:off x="3038094" y="237487"/>
        <a:ext cx="5335077" cy="1219629"/>
      </dsp:txXfrm>
    </dsp:sp>
    <dsp:sp modelId="{E9F6CCFA-C356-4574-8CD7-C1E82F45E168}">
      <dsp:nvSpPr>
        <dsp:cNvPr id="0" name=""/>
        <dsp:cNvSpPr/>
      </dsp:nvSpPr>
      <dsp:spPr>
        <a:xfrm>
          <a:off x="0" y="2559"/>
          <a:ext cx="3038094" cy="168948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36195" rIns="72390" bIns="36195" numCol="1" spcCol="1270" anchor="ctr" anchorCtr="0">
          <a:noAutofit/>
        </a:bodyPr>
        <a:lstStyle/>
        <a:p>
          <a:pPr lvl="0" algn="ctr" defTabSz="844550" rtl="0">
            <a:lnSpc>
              <a:spcPct val="90000"/>
            </a:lnSpc>
            <a:spcBef>
              <a:spcPct val="0"/>
            </a:spcBef>
            <a:spcAft>
              <a:spcPct val="35000"/>
            </a:spcAft>
          </a:pPr>
          <a:r>
            <a:rPr lang="en-GB" sz="1900" b="1" kern="1200" smtClean="0"/>
            <a:t>Type of equation model</a:t>
          </a:r>
          <a:endParaRPr lang="en-GB" sz="1900" kern="1200"/>
        </a:p>
      </dsp:txBody>
      <dsp:txXfrm>
        <a:off x="82474" y="85033"/>
        <a:ext cx="2873146" cy="1524535"/>
      </dsp:txXfrm>
    </dsp:sp>
    <dsp:sp modelId="{568F6531-314E-48E0-8AE1-3A7691B08BBB}">
      <dsp:nvSpPr>
        <dsp:cNvPr id="0" name=""/>
        <dsp:cNvSpPr/>
      </dsp:nvSpPr>
      <dsp:spPr>
        <a:xfrm rot="5400000">
          <a:off x="5062828" y="121442"/>
          <a:ext cx="1351587" cy="5401056"/>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30480" rIns="60960" bIns="30480" numCol="1" spcCol="1270" anchor="ctr" anchorCtr="0">
          <a:noAutofit/>
        </a:bodyPr>
        <a:lstStyle/>
        <a:p>
          <a:pPr marL="171450" lvl="1" indent="-171450" algn="l" defTabSz="711200" rtl="0">
            <a:lnSpc>
              <a:spcPct val="90000"/>
            </a:lnSpc>
            <a:spcBef>
              <a:spcPct val="0"/>
            </a:spcBef>
            <a:spcAft>
              <a:spcPct val="15000"/>
            </a:spcAft>
            <a:buChar char="••"/>
          </a:pPr>
          <a:r>
            <a:rPr lang="en-GB" sz="1600" b="1" kern="1200" dirty="0" smtClean="0"/>
            <a:t>LAM: high uniform </a:t>
          </a:r>
          <a:r>
            <a:rPr lang="en-GB" sz="1600" b="1" kern="1200" smtClean="0"/>
            <a:t>resolution &amp; no </a:t>
          </a:r>
          <a:r>
            <a:rPr lang="en-GB" sz="1600" b="1" kern="1200" dirty="0" smtClean="0"/>
            <a:t>pole problem</a:t>
          </a:r>
          <a:endParaRPr lang="en-GB" sz="1600" kern="1200" dirty="0"/>
        </a:p>
        <a:p>
          <a:pPr marL="171450" lvl="1" indent="-171450" algn="l" defTabSz="711200" rtl="0">
            <a:lnSpc>
              <a:spcPct val="90000"/>
            </a:lnSpc>
            <a:spcBef>
              <a:spcPct val="0"/>
            </a:spcBef>
            <a:spcAft>
              <a:spcPct val="15000"/>
            </a:spcAft>
            <a:buChar char="••"/>
          </a:pPr>
          <a:r>
            <a:rPr lang="en-GB" sz="1600" b="1" kern="1200" dirty="0" smtClean="0"/>
            <a:t>Global models with</a:t>
          </a:r>
          <a:endParaRPr lang="en-GB" sz="1600" kern="1200" dirty="0"/>
        </a:p>
        <a:p>
          <a:pPr marL="342900" lvl="2" indent="-171450" algn="l" defTabSz="711200" rtl="0">
            <a:lnSpc>
              <a:spcPct val="90000"/>
            </a:lnSpc>
            <a:spcBef>
              <a:spcPct val="0"/>
            </a:spcBef>
            <a:spcAft>
              <a:spcPct val="15000"/>
            </a:spcAft>
            <a:buChar char="••"/>
          </a:pPr>
          <a:r>
            <a:rPr lang="en-GB" sz="1600" kern="1200" smtClean="0"/>
            <a:t>Regular lat/lon grids have very high res at poles</a:t>
          </a:r>
          <a:endParaRPr lang="en-GB" sz="1600" kern="1200"/>
        </a:p>
        <a:p>
          <a:pPr marL="342900" lvl="2" indent="-171450" algn="l" defTabSz="711200" rtl="0">
            <a:lnSpc>
              <a:spcPct val="90000"/>
            </a:lnSpc>
            <a:spcBef>
              <a:spcPct val="0"/>
            </a:spcBef>
            <a:spcAft>
              <a:spcPct val="15000"/>
            </a:spcAft>
            <a:buChar char="••"/>
          </a:pPr>
          <a:r>
            <a:rPr lang="en-GB" sz="1600" kern="1200" smtClean="0"/>
            <a:t>Reduced/quasi-uniform/unstructured grids: uniform resolution across the globe </a:t>
          </a:r>
          <a:endParaRPr lang="en-GB" sz="1600" kern="1200"/>
        </a:p>
      </dsp:txBody>
      <dsp:txXfrm rot="-5400000">
        <a:off x="3038094" y="2212156"/>
        <a:ext cx="5335077" cy="1219629"/>
      </dsp:txXfrm>
    </dsp:sp>
    <dsp:sp modelId="{594ADB93-41C6-4ABF-B029-C4829E0C673F}">
      <dsp:nvSpPr>
        <dsp:cNvPr id="0" name=""/>
        <dsp:cNvSpPr/>
      </dsp:nvSpPr>
      <dsp:spPr>
        <a:xfrm>
          <a:off x="0" y="1776518"/>
          <a:ext cx="3038094" cy="168948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36195" rIns="72390" bIns="36195" numCol="1" spcCol="1270" anchor="ctr" anchorCtr="0">
          <a:noAutofit/>
        </a:bodyPr>
        <a:lstStyle/>
        <a:p>
          <a:pPr lvl="0" algn="ctr" defTabSz="844550" rtl="0">
            <a:lnSpc>
              <a:spcPct val="90000"/>
            </a:lnSpc>
            <a:spcBef>
              <a:spcPct val="0"/>
            </a:spcBef>
            <a:spcAft>
              <a:spcPct val="35000"/>
            </a:spcAft>
          </a:pPr>
          <a:r>
            <a:rPr lang="en-GB" sz="1900" b="1" kern="1200" smtClean="0"/>
            <a:t>Type of numerical model/resolution/grid</a:t>
          </a:r>
          <a:endParaRPr lang="en-GB" sz="1900" kern="1200"/>
        </a:p>
      </dsp:txBody>
      <dsp:txXfrm>
        <a:off x="82474" y="1858992"/>
        <a:ext cx="2873146" cy="1524535"/>
      </dsp:txXfrm>
    </dsp:sp>
    <dsp:sp modelId="{DB76BCB2-1F60-4CB8-A51F-11B8495C534D}">
      <dsp:nvSpPr>
        <dsp:cNvPr id="0" name=""/>
        <dsp:cNvSpPr/>
      </dsp:nvSpPr>
      <dsp:spPr>
        <a:xfrm rot="5400000">
          <a:off x="5062828" y="1694690"/>
          <a:ext cx="1351587" cy="5401056"/>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0960" tIns="30480" rIns="60960" bIns="30480" numCol="1" spcCol="1270" anchor="ctr" anchorCtr="0">
          <a:noAutofit/>
        </a:bodyPr>
        <a:lstStyle/>
        <a:p>
          <a:pPr marL="171450" lvl="1" indent="-171450" algn="l" defTabSz="711200" rtl="0">
            <a:lnSpc>
              <a:spcPct val="90000"/>
            </a:lnSpc>
            <a:spcBef>
              <a:spcPct val="0"/>
            </a:spcBef>
            <a:spcAft>
              <a:spcPct val="15000"/>
            </a:spcAft>
            <a:buChar char="••"/>
          </a:pPr>
          <a:r>
            <a:rPr lang="en-GB" sz="1600" b="1" kern="1200" dirty="0" smtClean="0"/>
            <a:t>Numerical techniques that use heavily global communication are becoming unaffordable when applied to high resolution forecasts on Massively Parallel Architectures</a:t>
          </a:r>
          <a:endParaRPr lang="en-GB" sz="1600" kern="1200" dirty="0"/>
        </a:p>
      </dsp:txBody>
      <dsp:txXfrm rot="-5400000">
        <a:off x="3038094" y="3785404"/>
        <a:ext cx="5335077" cy="1219629"/>
      </dsp:txXfrm>
    </dsp:sp>
    <dsp:sp modelId="{16F9484A-CDF9-4403-BCC7-D1AC52A8A078}">
      <dsp:nvSpPr>
        <dsp:cNvPr id="0" name=""/>
        <dsp:cNvSpPr/>
      </dsp:nvSpPr>
      <dsp:spPr>
        <a:xfrm>
          <a:off x="0" y="3550476"/>
          <a:ext cx="3038094" cy="168948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36195" rIns="72390" bIns="36195" numCol="1" spcCol="1270" anchor="ctr" anchorCtr="0">
          <a:noAutofit/>
        </a:bodyPr>
        <a:lstStyle/>
        <a:p>
          <a:pPr lvl="0" algn="ctr" defTabSz="844550" rtl="0">
            <a:lnSpc>
              <a:spcPct val="90000"/>
            </a:lnSpc>
            <a:spcBef>
              <a:spcPct val="0"/>
            </a:spcBef>
            <a:spcAft>
              <a:spcPct val="35000"/>
            </a:spcAft>
          </a:pPr>
          <a:r>
            <a:rPr lang="en-GB" sz="1900" b="1" kern="1200" smtClean="0"/>
            <a:t>Computer architecture</a:t>
          </a:r>
          <a:endParaRPr lang="en-GB" sz="1900" kern="1200"/>
        </a:p>
      </dsp:txBody>
      <dsp:txXfrm>
        <a:off x="82474" y="3632950"/>
        <a:ext cx="2873146" cy="152453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A01E48-A253-436D-84A3-3F848CA4B87F}">
      <dsp:nvSpPr>
        <dsp:cNvPr id="0" name=""/>
        <dsp:cNvSpPr/>
      </dsp:nvSpPr>
      <dsp:spPr>
        <a:xfrm>
          <a:off x="2145365" y="2"/>
          <a:ext cx="4378473" cy="3263888"/>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1">
          <a:noAutofit/>
        </a:bodyPr>
        <a:lstStyle/>
        <a:p>
          <a:pPr lvl="0" algn="l" defTabSz="711200" rtl="0">
            <a:lnSpc>
              <a:spcPct val="90000"/>
            </a:lnSpc>
            <a:spcBef>
              <a:spcPct val="0"/>
            </a:spcBef>
            <a:spcAft>
              <a:spcPct val="35000"/>
            </a:spcAft>
          </a:pPr>
          <a:r>
            <a:rPr lang="en-GB" sz="1600" b="1" u="none" kern="1200" dirty="0" smtClean="0"/>
            <a:t>Hydrostatic approximation</a:t>
          </a:r>
          <a:endParaRPr lang="en-GB" sz="1600" u="none" kern="1200" dirty="0"/>
        </a:p>
        <a:p>
          <a:pPr marL="114300" lvl="1" indent="-114300" algn="l" defTabSz="622300" rtl="0">
            <a:lnSpc>
              <a:spcPct val="90000"/>
            </a:lnSpc>
            <a:spcBef>
              <a:spcPct val="0"/>
            </a:spcBef>
            <a:spcAft>
              <a:spcPct val="15000"/>
            </a:spcAft>
            <a:buChar char="••"/>
          </a:pPr>
          <a:r>
            <a:rPr lang="en-GB" sz="1400" b="1" kern="1200" dirty="0" smtClean="0">
              <a:solidFill>
                <a:schemeClr val="accent1">
                  <a:lumMod val="50000"/>
                </a:schemeClr>
              </a:solidFill>
            </a:rPr>
            <a:t>The very fast vertically propagating sound waves are filtered ⇒ no stability problems associated with very large acoustic CFL numbers in the vertical</a:t>
          </a:r>
          <a:endParaRPr lang="en-GB" sz="1400" kern="1200" dirty="0">
            <a:solidFill>
              <a:schemeClr val="accent1">
                <a:lumMod val="50000"/>
              </a:schemeClr>
            </a:solidFill>
          </a:endParaRPr>
        </a:p>
        <a:p>
          <a:pPr marL="114300" lvl="1" indent="-114300" algn="l" defTabSz="622300" rtl="0">
            <a:lnSpc>
              <a:spcPct val="90000"/>
            </a:lnSpc>
            <a:spcBef>
              <a:spcPct val="0"/>
            </a:spcBef>
            <a:spcAft>
              <a:spcPct val="15000"/>
            </a:spcAft>
            <a:buChar char="••"/>
          </a:pPr>
          <a:r>
            <a:rPr lang="en-GB" sz="1400" b="1" kern="1200" dirty="0" smtClean="0">
              <a:solidFill>
                <a:schemeClr val="accent1">
                  <a:lumMod val="50000"/>
                </a:schemeClr>
              </a:solidFill>
            </a:rPr>
            <a:t>Not accurate for very fine resolution (see Sylvie’s lectures)</a:t>
          </a:r>
          <a:endParaRPr lang="en-GB" sz="1400" kern="1200" dirty="0">
            <a:solidFill>
              <a:schemeClr val="accent1">
                <a:lumMod val="50000"/>
              </a:schemeClr>
            </a:solidFill>
          </a:endParaRPr>
        </a:p>
      </dsp:txBody>
      <dsp:txXfrm>
        <a:off x="2729162" y="571183"/>
        <a:ext cx="3210880" cy="1468749"/>
      </dsp:txXfrm>
    </dsp:sp>
    <dsp:sp modelId="{CF41A833-EC21-4D25-8915-BF699565776D}">
      <dsp:nvSpPr>
        <dsp:cNvPr id="0" name=""/>
        <dsp:cNvSpPr/>
      </dsp:nvSpPr>
      <dsp:spPr>
        <a:xfrm>
          <a:off x="619182" y="2213947"/>
          <a:ext cx="3343690" cy="3333376"/>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1">
          <a:noAutofit/>
        </a:bodyPr>
        <a:lstStyle/>
        <a:p>
          <a:pPr lvl="0" algn="l" defTabSz="711200" rtl="0">
            <a:lnSpc>
              <a:spcPct val="90000"/>
            </a:lnSpc>
            <a:spcBef>
              <a:spcPct val="0"/>
            </a:spcBef>
            <a:spcAft>
              <a:spcPct val="35000"/>
            </a:spcAft>
          </a:pPr>
          <a:r>
            <a:rPr lang="en-GB" sz="1600" b="1" kern="1200" dirty="0" err="1" smtClean="0"/>
            <a:t>Anelastic</a:t>
          </a:r>
          <a:r>
            <a:rPr lang="en-GB" sz="1600" b="1" kern="1200" dirty="0" smtClean="0"/>
            <a:t> approximation</a:t>
          </a:r>
          <a:endParaRPr lang="en-GB" sz="1600" kern="1200" dirty="0"/>
        </a:p>
        <a:p>
          <a:pPr marL="114300" lvl="1" indent="-114300" algn="l" defTabSz="622300" rtl="0">
            <a:lnSpc>
              <a:spcPct val="90000"/>
            </a:lnSpc>
            <a:spcBef>
              <a:spcPct val="0"/>
            </a:spcBef>
            <a:spcAft>
              <a:spcPct val="15000"/>
            </a:spcAft>
            <a:buChar char="••"/>
          </a:pPr>
          <a:r>
            <a:rPr lang="en-GB" sz="1400" b="1" kern="1200" dirty="0" smtClean="0">
              <a:solidFill>
                <a:schemeClr val="accent1">
                  <a:lumMod val="50000"/>
                </a:schemeClr>
              </a:solidFill>
            </a:rPr>
            <a:t>sound waves filtered but unlike hydrostatic it has a prognostic equation for vertical motion</a:t>
          </a:r>
          <a:endParaRPr lang="en-GB" sz="1400" kern="1200" dirty="0">
            <a:solidFill>
              <a:schemeClr val="accent1">
                <a:lumMod val="50000"/>
              </a:schemeClr>
            </a:solidFill>
          </a:endParaRPr>
        </a:p>
      </dsp:txBody>
      <dsp:txXfrm>
        <a:off x="1641794" y="3075069"/>
        <a:ext cx="2006214" cy="1833357"/>
      </dsp:txXfrm>
    </dsp:sp>
    <dsp:sp modelId="{753C1E4E-5F0C-4B3F-B94F-8D27A7027977}">
      <dsp:nvSpPr>
        <dsp:cNvPr id="0" name=""/>
        <dsp:cNvSpPr/>
      </dsp:nvSpPr>
      <dsp:spPr>
        <a:xfrm>
          <a:off x="4821139" y="2211417"/>
          <a:ext cx="3358867" cy="3263888"/>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1">
          <a:noAutofit/>
        </a:bodyPr>
        <a:lstStyle/>
        <a:p>
          <a:pPr lvl="0" algn="l" defTabSz="711200" rtl="0">
            <a:lnSpc>
              <a:spcPct val="90000"/>
            </a:lnSpc>
            <a:spcBef>
              <a:spcPct val="0"/>
            </a:spcBef>
            <a:spcAft>
              <a:spcPct val="35000"/>
            </a:spcAft>
          </a:pPr>
          <a:r>
            <a:rPr lang="en-GB" sz="1600" b="1" kern="1200" dirty="0" smtClean="0"/>
            <a:t>Non-hydrostatic (NH) equation model</a:t>
          </a:r>
          <a:endParaRPr lang="en-GB" sz="1600" kern="1200" dirty="0"/>
        </a:p>
        <a:p>
          <a:pPr marL="114300" lvl="1" indent="-114300" algn="l" defTabSz="622300" rtl="0">
            <a:lnSpc>
              <a:spcPct val="90000"/>
            </a:lnSpc>
            <a:spcBef>
              <a:spcPct val="0"/>
            </a:spcBef>
            <a:spcAft>
              <a:spcPct val="15000"/>
            </a:spcAft>
            <a:buChar char="••"/>
          </a:pPr>
          <a:r>
            <a:rPr lang="en-GB" sz="1400" b="1" kern="1200" dirty="0" smtClean="0">
              <a:solidFill>
                <a:schemeClr val="accent1">
                  <a:lumMod val="50000"/>
                </a:schemeClr>
              </a:solidFill>
            </a:rPr>
            <a:t>Most accurate description. Must be used for resolutions that can resolve convection explicitly</a:t>
          </a:r>
          <a:endParaRPr lang="en-GB" sz="1400" kern="1200" dirty="0">
            <a:solidFill>
              <a:schemeClr val="accent1">
                <a:lumMod val="50000"/>
              </a:schemeClr>
            </a:solidFill>
          </a:endParaRPr>
        </a:p>
      </dsp:txBody>
      <dsp:txXfrm>
        <a:off x="5137432" y="3054588"/>
        <a:ext cx="2015320" cy="179513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802D5B2-C207-49F9-A494-7AF90ACA6ECC}">
      <dsp:nvSpPr>
        <dsp:cNvPr id="0" name=""/>
        <dsp:cNvSpPr/>
      </dsp:nvSpPr>
      <dsp:spPr>
        <a:xfrm>
          <a:off x="1518175" y="98557"/>
          <a:ext cx="5202082" cy="2827203"/>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1">
          <a:noAutofit/>
        </a:bodyPr>
        <a:lstStyle/>
        <a:p>
          <a:pPr lvl="0" algn="l" defTabSz="666750" rtl="0">
            <a:lnSpc>
              <a:spcPct val="90000"/>
            </a:lnSpc>
            <a:spcBef>
              <a:spcPct val="0"/>
            </a:spcBef>
            <a:spcAft>
              <a:spcPct val="35000"/>
            </a:spcAft>
          </a:pPr>
          <a:r>
            <a:rPr lang="en-GB" sz="1500" b="1" kern="1200" dirty="0" smtClean="0"/>
            <a:t>Mass conservation:</a:t>
          </a:r>
          <a:endParaRPr lang="en-GB" sz="1500" kern="1200" dirty="0"/>
        </a:p>
        <a:p>
          <a:pPr marL="114300" lvl="1" indent="-114300" algn="l" defTabSz="622300" rtl="0">
            <a:lnSpc>
              <a:spcPct val="90000"/>
            </a:lnSpc>
            <a:spcBef>
              <a:spcPct val="0"/>
            </a:spcBef>
            <a:spcAft>
              <a:spcPct val="15000"/>
            </a:spcAft>
            <a:buChar char="••"/>
          </a:pPr>
          <a:r>
            <a:rPr lang="en-GB" sz="1400" b="1" kern="1200" dirty="0" smtClean="0">
              <a:solidFill>
                <a:schemeClr val="accent1">
                  <a:lumMod val="50000"/>
                </a:schemeClr>
              </a:solidFill>
            </a:rPr>
            <a:t>When the equation model is formulated in flux (conservation) form Eulerian time stepping together with some appropriate space discretization e.g. Finite Volume, Spectral Element can be inherently locally and globally mass conserving</a:t>
          </a:r>
          <a:endParaRPr lang="en-GB" sz="1400" kern="1200" dirty="0">
            <a:solidFill>
              <a:schemeClr val="accent1">
                <a:lumMod val="50000"/>
              </a:schemeClr>
            </a:solidFill>
          </a:endParaRPr>
        </a:p>
      </dsp:txBody>
      <dsp:txXfrm>
        <a:off x="2211786" y="593317"/>
        <a:ext cx="3814860" cy="1272241"/>
      </dsp:txXfrm>
    </dsp:sp>
    <dsp:sp modelId="{60E56CBD-5CD8-4F48-B076-87ED7C9FFC6F}">
      <dsp:nvSpPr>
        <dsp:cNvPr id="0" name=""/>
        <dsp:cNvSpPr/>
      </dsp:nvSpPr>
      <dsp:spPr>
        <a:xfrm>
          <a:off x="3792539" y="2293939"/>
          <a:ext cx="4520607" cy="3178668"/>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622300" rtl="0">
            <a:lnSpc>
              <a:spcPct val="90000"/>
            </a:lnSpc>
            <a:spcBef>
              <a:spcPct val="0"/>
            </a:spcBef>
            <a:spcAft>
              <a:spcPct val="35000"/>
            </a:spcAft>
          </a:pPr>
          <a:r>
            <a:rPr lang="en-GB" sz="1400" b="1" i="0" kern="1200" dirty="0" err="1" smtClean="0">
              <a:solidFill>
                <a:srgbClr val="C00000"/>
              </a:solidFill>
            </a:rPr>
            <a:t>Advective</a:t>
          </a:r>
          <a:r>
            <a:rPr lang="en-GB" sz="1400" b="1" i="0" kern="1200" dirty="0" smtClean="0">
              <a:solidFill>
                <a:srgbClr val="C00000"/>
              </a:solidFill>
            </a:rPr>
            <a:t> CFL must be &lt; 1 for stability and/or accuracy (unlike semi-</a:t>
          </a:r>
          <a:r>
            <a:rPr lang="en-GB" sz="1400" b="1" i="0" kern="1200" dirty="0" err="1" smtClean="0">
              <a:solidFill>
                <a:srgbClr val="C00000"/>
              </a:solidFill>
            </a:rPr>
            <a:t>Lagrangian</a:t>
          </a:r>
          <a:r>
            <a:rPr lang="en-GB" sz="1400" b="1" i="0" kern="1200" dirty="0" smtClean="0">
              <a:solidFill>
                <a:srgbClr val="C00000"/>
              </a:solidFill>
            </a:rPr>
            <a:t> semi-implicit which can run at CFL&gt;1)</a:t>
          </a:r>
          <a:endParaRPr lang="en-GB" sz="1400" i="0" kern="1200" dirty="0">
            <a:solidFill>
              <a:srgbClr val="C00000"/>
            </a:solidFill>
          </a:endParaRPr>
        </a:p>
      </dsp:txBody>
      <dsp:txXfrm>
        <a:off x="5175091" y="3115095"/>
        <a:ext cx="2712364" cy="1748267"/>
      </dsp:txXfrm>
    </dsp:sp>
    <dsp:sp modelId="{0EAC4E3D-54C5-4C70-BEAF-03EB64326707}">
      <dsp:nvSpPr>
        <dsp:cNvPr id="0" name=""/>
        <dsp:cNvSpPr/>
      </dsp:nvSpPr>
      <dsp:spPr>
        <a:xfrm>
          <a:off x="307155" y="2293939"/>
          <a:ext cx="4119173" cy="3178668"/>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1">
          <a:noAutofit/>
        </a:bodyPr>
        <a:lstStyle/>
        <a:p>
          <a:pPr lvl="0" algn="l" defTabSz="755650" rtl="0">
            <a:lnSpc>
              <a:spcPct val="90000"/>
            </a:lnSpc>
            <a:spcBef>
              <a:spcPct val="0"/>
            </a:spcBef>
            <a:spcAft>
              <a:spcPct val="35000"/>
            </a:spcAft>
          </a:pPr>
          <a:r>
            <a:rPr lang="en-GB" sz="1700" b="1" kern="1200" smtClean="0"/>
            <a:t>On quasi-uniform and unstructured meshes</a:t>
          </a:r>
          <a:endParaRPr lang="en-GB" sz="1700" kern="1200"/>
        </a:p>
        <a:p>
          <a:pPr marL="114300" lvl="1" indent="-114300" algn="l" defTabSz="622300" rtl="0">
            <a:lnSpc>
              <a:spcPct val="90000"/>
            </a:lnSpc>
            <a:spcBef>
              <a:spcPct val="0"/>
            </a:spcBef>
            <a:spcAft>
              <a:spcPct val="15000"/>
            </a:spcAft>
            <a:buChar char="••"/>
          </a:pPr>
          <a:r>
            <a:rPr lang="en-GB" sz="1400" b="1" kern="1200" dirty="0" smtClean="0">
              <a:solidFill>
                <a:schemeClr val="accent1">
                  <a:lumMod val="50000"/>
                </a:schemeClr>
              </a:solidFill>
            </a:rPr>
            <a:t>Highly scalable compact stencil explicit methods</a:t>
          </a:r>
          <a:endParaRPr lang="en-GB" sz="1400" kern="1200" dirty="0">
            <a:solidFill>
              <a:schemeClr val="accent1">
                <a:lumMod val="50000"/>
              </a:schemeClr>
            </a:solidFill>
          </a:endParaRPr>
        </a:p>
        <a:p>
          <a:pPr marL="114300" lvl="1" indent="-114300" algn="l" defTabSz="622300" rtl="0">
            <a:lnSpc>
              <a:spcPct val="90000"/>
            </a:lnSpc>
            <a:spcBef>
              <a:spcPct val="0"/>
            </a:spcBef>
            <a:spcAft>
              <a:spcPct val="15000"/>
            </a:spcAft>
            <a:buChar char="••"/>
          </a:pPr>
          <a:r>
            <a:rPr lang="en-GB" sz="1400" b="1" kern="1200" dirty="0" smtClean="0">
              <a:solidFill>
                <a:schemeClr val="accent1">
                  <a:lumMod val="50000"/>
                </a:schemeClr>
              </a:solidFill>
            </a:rPr>
            <a:t>For implicit schemes scalability depends strongly on elliptic solver (Müller &amp; </a:t>
          </a:r>
          <a:r>
            <a:rPr lang="en-GB" sz="1400" b="1" kern="1200" dirty="0" err="1" smtClean="0">
              <a:solidFill>
                <a:schemeClr val="accent1">
                  <a:lumMod val="50000"/>
                </a:schemeClr>
              </a:solidFill>
            </a:rPr>
            <a:t>Scheichl</a:t>
          </a:r>
          <a:r>
            <a:rPr lang="en-GB" sz="1400" b="1" kern="1200" dirty="0" smtClean="0">
              <a:solidFill>
                <a:schemeClr val="accent1">
                  <a:lumMod val="50000"/>
                </a:schemeClr>
              </a:solidFill>
            </a:rPr>
            <a:t> QJRMS 2013)</a:t>
          </a:r>
          <a:endParaRPr lang="en-GB" sz="1400" kern="1200" dirty="0">
            <a:solidFill>
              <a:schemeClr val="accent1">
                <a:lumMod val="50000"/>
              </a:schemeClr>
            </a:solidFill>
          </a:endParaRPr>
        </a:p>
      </dsp:txBody>
      <dsp:txXfrm>
        <a:off x="695044" y="3115095"/>
        <a:ext cx="2471503" cy="174826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56D6B14-4352-4E5F-A4C7-61493B441FA7}">
      <dsp:nvSpPr>
        <dsp:cNvPr id="0" name=""/>
        <dsp:cNvSpPr/>
      </dsp:nvSpPr>
      <dsp:spPr>
        <a:xfrm>
          <a:off x="0" y="2471"/>
          <a:ext cx="4969015" cy="287764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rtl="0">
            <a:lnSpc>
              <a:spcPct val="90000"/>
            </a:lnSpc>
            <a:spcBef>
              <a:spcPct val="0"/>
            </a:spcBef>
            <a:spcAft>
              <a:spcPct val="35000"/>
            </a:spcAft>
          </a:pPr>
          <a:r>
            <a:rPr lang="en-GB" sz="2400" b="1" kern="1200" dirty="0" smtClean="0"/>
            <a:t>NH models</a:t>
          </a:r>
          <a:r>
            <a:rPr lang="en-GB" sz="2400" b="1" i="1" kern="1200" dirty="0" smtClean="0"/>
            <a:t>: acoustic CFL number poses a severe limit to </a:t>
          </a:r>
          <a:r>
            <a:rPr lang="en-GB" sz="2400" b="1" i="1" kern="1200" dirty="0" err="1" smtClean="0"/>
            <a:t>timestep</a:t>
          </a:r>
          <a:r>
            <a:rPr lang="en-GB" sz="2400" b="1" i="1" kern="1200" dirty="0" smtClean="0"/>
            <a:t> due to very fast vertically propagating waves &amp; high</a:t>
          </a:r>
          <a:r>
            <a:rPr lang="en-GB" sz="2400" b="1" kern="1200" dirty="0" smtClean="0"/>
            <a:t> </a:t>
          </a:r>
          <a:r>
            <a:rPr lang="en-GB" sz="2400" b="1" i="1" kern="1200" dirty="0" smtClean="0"/>
            <a:t>vertical resolution </a:t>
          </a:r>
          <a:endParaRPr lang="en-GB" sz="2800" kern="1200" dirty="0"/>
        </a:p>
      </dsp:txBody>
      <dsp:txXfrm>
        <a:off x="140475" y="142946"/>
        <a:ext cx="4688065" cy="2596697"/>
      </dsp:txXfrm>
    </dsp:sp>
    <dsp:sp modelId="{8A527750-FCDF-4323-920F-74BC381F25E6}">
      <dsp:nvSpPr>
        <dsp:cNvPr id="0" name=""/>
        <dsp:cNvSpPr/>
      </dsp:nvSpPr>
      <dsp:spPr>
        <a:xfrm rot="5400000">
          <a:off x="4587562" y="1474533"/>
          <a:ext cx="2302118" cy="5401056"/>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40005" rIns="80010" bIns="40005" numCol="1" spcCol="1270" anchor="ctr" anchorCtr="0">
          <a:noAutofit/>
        </a:bodyPr>
        <a:lstStyle/>
        <a:p>
          <a:pPr marL="228600" lvl="1" indent="-228600" algn="l" defTabSz="933450" rtl="0">
            <a:lnSpc>
              <a:spcPct val="90000"/>
            </a:lnSpc>
            <a:spcBef>
              <a:spcPct val="0"/>
            </a:spcBef>
            <a:spcAft>
              <a:spcPct val="15000"/>
            </a:spcAft>
            <a:buChar char="••"/>
          </a:pPr>
          <a:r>
            <a:rPr lang="en-GB" sz="2100" b="1" kern="1200" dirty="0" smtClean="0"/>
            <a:t>Explicit scheme (or split explicit) in the horizontal where CFL is not as large as in the vertical due to coarser resolution</a:t>
          </a:r>
          <a:endParaRPr lang="en-GB" sz="2100" kern="1200" dirty="0"/>
        </a:p>
        <a:p>
          <a:pPr marL="228600" lvl="1" indent="-228600" algn="l" defTabSz="933450" rtl="0">
            <a:lnSpc>
              <a:spcPct val="90000"/>
            </a:lnSpc>
            <a:spcBef>
              <a:spcPct val="0"/>
            </a:spcBef>
            <a:spcAft>
              <a:spcPct val="15000"/>
            </a:spcAft>
            <a:buChar char="••"/>
          </a:pPr>
          <a:r>
            <a:rPr lang="en-GB" sz="2100" b="1" kern="1200" smtClean="0"/>
            <a:t>Unconditionally stable implicit scheme for the vertical to deal with high acoustic CFL numbers</a:t>
          </a:r>
          <a:endParaRPr lang="en-GB" sz="2100" kern="1200"/>
        </a:p>
      </dsp:txBody>
      <dsp:txXfrm rot="-5400000">
        <a:off x="3038093" y="3136382"/>
        <a:ext cx="5288676" cy="2077358"/>
      </dsp:txXfrm>
    </dsp:sp>
    <dsp:sp modelId="{3EF315CD-00FD-41DA-8A53-A88652EF7243}">
      <dsp:nvSpPr>
        <dsp:cNvPr id="0" name=""/>
        <dsp:cNvSpPr/>
      </dsp:nvSpPr>
      <dsp:spPr>
        <a:xfrm>
          <a:off x="15825" y="3240372"/>
          <a:ext cx="3038094" cy="173516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rtl="0">
            <a:lnSpc>
              <a:spcPct val="90000"/>
            </a:lnSpc>
            <a:spcBef>
              <a:spcPct val="0"/>
            </a:spcBef>
            <a:spcAft>
              <a:spcPct val="35000"/>
            </a:spcAft>
          </a:pPr>
          <a:r>
            <a:rPr lang="en-GB" sz="2400" b="1" kern="1200" dirty="0" smtClean="0"/>
            <a:t>Horizontally Explicit, Vertically Implicit schemes:</a:t>
          </a:r>
          <a:endParaRPr lang="en-GB" sz="2400" kern="1200" dirty="0"/>
        </a:p>
      </dsp:txBody>
      <dsp:txXfrm>
        <a:off x="100529" y="3325076"/>
        <a:ext cx="2868686" cy="156575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image" Target="../media/image2.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63.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64.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66.wmf"/></Relationships>
</file>

<file path=ppt/drawings/_rels/vmlDrawing13.vml.rels><?xml version="1.0" encoding="UTF-8" standalone="yes"?>
<Relationships xmlns="http://schemas.openxmlformats.org/package/2006/relationships"><Relationship Id="rId3" Type="http://schemas.openxmlformats.org/officeDocument/2006/relationships/image" Target="../media/image71.wmf"/><Relationship Id="rId2" Type="http://schemas.openxmlformats.org/officeDocument/2006/relationships/image" Target="../media/image70.wmf"/><Relationship Id="rId1" Type="http://schemas.openxmlformats.org/officeDocument/2006/relationships/image" Target="../media/image69.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image" Target="../media/image12.wmf"/><Relationship Id="rId1" Type="http://schemas.openxmlformats.org/officeDocument/2006/relationships/image" Target="../media/image11.wmf"/><Relationship Id="rId4" Type="http://schemas.openxmlformats.org/officeDocument/2006/relationships/image" Target="../media/image14.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image" Target="../media/image16.wmf"/><Relationship Id="rId1" Type="http://schemas.openxmlformats.org/officeDocument/2006/relationships/image" Target="../media/image15.wmf"/><Relationship Id="rId4" Type="http://schemas.openxmlformats.org/officeDocument/2006/relationships/image" Target="../media/image18.wmf"/></Relationships>
</file>

<file path=ppt/drawings/_rels/vmlDrawing4.vml.rels><?xml version="1.0" encoding="UTF-8" standalone="yes"?>
<Relationships xmlns="http://schemas.openxmlformats.org/package/2006/relationships"><Relationship Id="rId8" Type="http://schemas.openxmlformats.org/officeDocument/2006/relationships/image" Target="../media/image26.wmf"/><Relationship Id="rId13" Type="http://schemas.openxmlformats.org/officeDocument/2006/relationships/image" Target="../media/image31.wmf"/><Relationship Id="rId3" Type="http://schemas.openxmlformats.org/officeDocument/2006/relationships/image" Target="../media/image21.wmf"/><Relationship Id="rId7" Type="http://schemas.openxmlformats.org/officeDocument/2006/relationships/image" Target="../media/image25.wmf"/><Relationship Id="rId12" Type="http://schemas.openxmlformats.org/officeDocument/2006/relationships/image" Target="../media/image30.wmf"/><Relationship Id="rId2" Type="http://schemas.openxmlformats.org/officeDocument/2006/relationships/image" Target="../media/image20.wmf"/><Relationship Id="rId16" Type="http://schemas.openxmlformats.org/officeDocument/2006/relationships/image" Target="../media/image34.wmf"/><Relationship Id="rId1" Type="http://schemas.openxmlformats.org/officeDocument/2006/relationships/image" Target="../media/image19.wmf"/><Relationship Id="rId6" Type="http://schemas.openxmlformats.org/officeDocument/2006/relationships/image" Target="../media/image24.wmf"/><Relationship Id="rId11" Type="http://schemas.openxmlformats.org/officeDocument/2006/relationships/image" Target="../media/image29.wmf"/><Relationship Id="rId5" Type="http://schemas.openxmlformats.org/officeDocument/2006/relationships/image" Target="../media/image23.wmf"/><Relationship Id="rId15" Type="http://schemas.openxmlformats.org/officeDocument/2006/relationships/image" Target="../media/image33.wmf"/><Relationship Id="rId10" Type="http://schemas.openxmlformats.org/officeDocument/2006/relationships/image" Target="../media/image28.wmf"/><Relationship Id="rId4" Type="http://schemas.openxmlformats.org/officeDocument/2006/relationships/image" Target="../media/image22.wmf"/><Relationship Id="rId9" Type="http://schemas.openxmlformats.org/officeDocument/2006/relationships/image" Target="../media/image27.wmf"/><Relationship Id="rId14" Type="http://schemas.openxmlformats.org/officeDocument/2006/relationships/image" Target="../media/image32.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37.wmf"/><Relationship Id="rId2" Type="http://schemas.openxmlformats.org/officeDocument/2006/relationships/image" Target="../media/image36.wmf"/><Relationship Id="rId1" Type="http://schemas.openxmlformats.org/officeDocument/2006/relationships/image" Target="../media/image35.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40.wmf"/><Relationship Id="rId2" Type="http://schemas.openxmlformats.org/officeDocument/2006/relationships/image" Target="../media/image39.wmf"/><Relationship Id="rId1" Type="http://schemas.openxmlformats.org/officeDocument/2006/relationships/image" Target="../media/image38.wmf"/></Relationships>
</file>

<file path=ppt/drawings/_rels/vmlDrawing7.vml.rels><?xml version="1.0" encoding="UTF-8" standalone="yes"?>
<Relationships xmlns="http://schemas.openxmlformats.org/package/2006/relationships"><Relationship Id="rId8" Type="http://schemas.openxmlformats.org/officeDocument/2006/relationships/image" Target="../media/image50.wmf"/><Relationship Id="rId3" Type="http://schemas.openxmlformats.org/officeDocument/2006/relationships/image" Target="../media/image45.wmf"/><Relationship Id="rId7" Type="http://schemas.openxmlformats.org/officeDocument/2006/relationships/image" Target="../media/image49.wmf"/><Relationship Id="rId2" Type="http://schemas.openxmlformats.org/officeDocument/2006/relationships/image" Target="../media/image44.wmf"/><Relationship Id="rId1" Type="http://schemas.openxmlformats.org/officeDocument/2006/relationships/image" Target="../media/image43.wmf"/><Relationship Id="rId6" Type="http://schemas.openxmlformats.org/officeDocument/2006/relationships/image" Target="../media/image48.wmf"/><Relationship Id="rId5" Type="http://schemas.openxmlformats.org/officeDocument/2006/relationships/image" Target="../media/image47.wmf"/><Relationship Id="rId4" Type="http://schemas.openxmlformats.org/officeDocument/2006/relationships/image" Target="../media/image46.wmf"/></Relationships>
</file>

<file path=ppt/drawings/_rels/vmlDrawing8.vml.rels><?xml version="1.0" encoding="UTF-8" standalone="yes"?>
<Relationships xmlns="http://schemas.openxmlformats.org/package/2006/relationships"><Relationship Id="rId8" Type="http://schemas.openxmlformats.org/officeDocument/2006/relationships/image" Target="../media/image57.wmf"/><Relationship Id="rId3" Type="http://schemas.openxmlformats.org/officeDocument/2006/relationships/image" Target="../media/image49.wmf"/><Relationship Id="rId7" Type="http://schemas.openxmlformats.org/officeDocument/2006/relationships/image" Target="../media/image56.wmf"/><Relationship Id="rId2" Type="http://schemas.openxmlformats.org/officeDocument/2006/relationships/image" Target="../media/image52.wmf"/><Relationship Id="rId1" Type="http://schemas.openxmlformats.org/officeDocument/2006/relationships/image" Target="../media/image51.wmf"/><Relationship Id="rId6" Type="http://schemas.openxmlformats.org/officeDocument/2006/relationships/image" Target="../media/image55.wmf"/><Relationship Id="rId5" Type="http://schemas.openxmlformats.org/officeDocument/2006/relationships/image" Target="../media/image54.wmf"/><Relationship Id="rId4" Type="http://schemas.openxmlformats.org/officeDocument/2006/relationships/image" Target="../media/image53.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wmf"/><Relationship Id="rId1" Type="http://schemas.openxmlformats.org/officeDocument/2006/relationships/image" Target="../media/image58.wmf"/><Relationship Id="rId5" Type="http://schemas.openxmlformats.org/officeDocument/2006/relationships/image" Target="../media/image62.wmf"/><Relationship Id="rId4" Type="http://schemas.openxmlformats.org/officeDocument/2006/relationships/image" Target="../media/image61.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bwMode="auto">
          <a:xfrm>
            <a:off x="1" y="6"/>
            <a:ext cx="2958439" cy="464385"/>
          </a:xfrm>
          <a:prstGeom prst="rect">
            <a:avLst/>
          </a:prstGeom>
          <a:noFill/>
          <a:ln w="9525">
            <a:noFill/>
            <a:miter lim="800000"/>
            <a:headEnd/>
            <a:tailEnd/>
          </a:ln>
          <a:effectLst/>
        </p:spPr>
        <p:txBody>
          <a:bodyPr vert="horz" wrap="square" lIns="91206" tIns="45603" rIns="91206" bIns="45603" numCol="1" anchor="t" anchorCtr="0" compatLnSpc="1">
            <a:prstTxWarp prst="textNoShape">
              <a:avLst/>
            </a:prstTxWarp>
          </a:bodyPr>
          <a:lstStyle>
            <a:lvl1pPr>
              <a:defRPr sz="1200"/>
            </a:lvl1pPr>
          </a:lstStyle>
          <a:p>
            <a:pPr>
              <a:defRPr/>
            </a:pPr>
            <a:endParaRPr lang="en-US"/>
          </a:p>
        </p:txBody>
      </p:sp>
      <p:sp>
        <p:nvSpPr>
          <p:cNvPr id="34819" name="Rectangle 3"/>
          <p:cNvSpPr>
            <a:spLocks noGrp="1" noChangeArrowheads="1"/>
          </p:cNvSpPr>
          <p:nvPr>
            <p:ph type="dt" sz="quarter" idx="1"/>
          </p:nvPr>
        </p:nvSpPr>
        <p:spPr bwMode="auto">
          <a:xfrm>
            <a:off x="3814285" y="6"/>
            <a:ext cx="2958438" cy="464385"/>
          </a:xfrm>
          <a:prstGeom prst="rect">
            <a:avLst/>
          </a:prstGeom>
          <a:noFill/>
          <a:ln w="9525">
            <a:noFill/>
            <a:miter lim="800000"/>
            <a:headEnd/>
            <a:tailEnd/>
          </a:ln>
          <a:effectLst/>
        </p:spPr>
        <p:txBody>
          <a:bodyPr vert="horz" wrap="square" lIns="91206" tIns="45603" rIns="91206" bIns="45603" numCol="1" anchor="t" anchorCtr="0" compatLnSpc="1">
            <a:prstTxWarp prst="textNoShape">
              <a:avLst/>
            </a:prstTxWarp>
          </a:bodyPr>
          <a:lstStyle>
            <a:lvl1pPr algn="r">
              <a:defRPr sz="1200"/>
            </a:lvl1pPr>
          </a:lstStyle>
          <a:p>
            <a:pPr>
              <a:defRPr/>
            </a:pPr>
            <a:endParaRPr lang="en-US"/>
          </a:p>
        </p:txBody>
      </p:sp>
      <p:sp>
        <p:nvSpPr>
          <p:cNvPr id="34820" name="Rectangle 4"/>
          <p:cNvSpPr>
            <a:spLocks noGrp="1" noChangeArrowheads="1"/>
          </p:cNvSpPr>
          <p:nvPr>
            <p:ph type="ftr" sz="quarter" idx="2"/>
          </p:nvPr>
        </p:nvSpPr>
        <p:spPr bwMode="auto">
          <a:xfrm>
            <a:off x="1" y="9448627"/>
            <a:ext cx="2958439" cy="464385"/>
          </a:xfrm>
          <a:prstGeom prst="rect">
            <a:avLst/>
          </a:prstGeom>
          <a:noFill/>
          <a:ln w="9525">
            <a:noFill/>
            <a:miter lim="800000"/>
            <a:headEnd/>
            <a:tailEnd/>
          </a:ln>
          <a:effectLst/>
        </p:spPr>
        <p:txBody>
          <a:bodyPr vert="horz" wrap="square" lIns="91206" tIns="45603" rIns="91206" bIns="45603" numCol="1" anchor="b" anchorCtr="0" compatLnSpc="1">
            <a:prstTxWarp prst="textNoShape">
              <a:avLst/>
            </a:prstTxWarp>
          </a:bodyPr>
          <a:lstStyle>
            <a:lvl1pPr>
              <a:defRPr sz="1200"/>
            </a:lvl1pPr>
          </a:lstStyle>
          <a:p>
            <a:pPr>
              <a:defRPr/>
            </a:pPr>
            <a:endParaRPr lang="en-US"/>
          </a:p>
        </p:txBody>
      </p:sp>
      <p:sp>
        <p:nvSpPr>
          <p:cNvPr id="34821" name="Rectangle 5"/>
          <p:cNvSpPr>
            <a:spLocks noGrp="1" noChangeArrowheads="1"/>
          </p:cNvSpPr>
          <p:nvPr>
            <p:ph type="sldNum" sz="quarter" idx="3"/>
          </p:nvPr>
        </p:nvSpPr>
        <p:spPr bwMode="auto">
          <a:xfrm>
            <a:off x="3814285" y="9448627"/>
            <a:ext cx="2958438" cy="464385"/>
          </a:xfrm>
          <a:prstGeom prst="rect">
            <a:avLst/>
          </a:prstGeom>
          <a:noFill/>
          <a:ln w="9525">
            <a:noFill/>
            <a:miter lim="800000"/>
            <a:headEnd/>
            <a:tailEnd/>
          </a:ln>
          <a:effectLst/>
        </p:spPr>
        <p:txBody>
          <a:bodyPr vert="horz" wrap="square" lIns="91206" tIns="45603" rIns="91206" bIns="45603" numCol="1" anchor="b" anchorCtr="0" compatLnSpc="1">
            <a:prstTxWarp prst="textNoShape">
              <a:avLst/>
            </a:prstTxWarp>
          </a:bodyPr>
          <a:lstStyle>
            <a:lvl1pPr algn="r">
              <a:defRPr sz="1200"/>
            </a:lvl1pPr>
          </a:lstStyle>
          <a:p>
            <a:pPr>
              <a:defRPr/>
            </a:pPr>
            <a:fld id="{92A0C752-DD61-4391-8DB8-6BB8914FB5AE}" type="slidenum">
              <a:rPr lang="en-US"/>
              <a:pPr>
                <a:defRPr/>
              </a:pPr>
              <a:t>‹#›</a:t>
            </a:fld>
            <a:endParaRPr lang="en-US"/>
          </a:p>
        </p:txBody>
      </p:sp>
    </p:spTree>
    <p:extLst>
      <p:ext uri="{BB962C8B-B14F-4D97-AF65-F5344CB8AC3E}">
        <p14:creationId xmlns:p14="http://schemas.microsoft.com/office/powerpoint/2010/main" val="169822907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02" name="Rectangle 2"/>
          <p:cNvSpPr>
            <a:spLocks noGrp="1" noChangeArrowheads="1"/>
          </p:cNvSpPr>
          <p:nvPr>
            <p:ph type="hdr" sz="quarter"/>
          </p:nvPr>
        </p:nvSpPr>
        <p:spPr bwMode="auto">
          <a:xfrm>
            <a:off x="1" y="6"/>
            <a:ext cx="2958439" cy="464385"/>
          </a:xfrm>
          <a:prstGeom prst="rect">
            <a:avLst/>
          </a:prstGeom>
          <a:noFill/>
          <a:ln w="9525">
            <a:noFill/>
            <a:miter lim="800000"/>
            <a:headEnd/>
            <a:tailEnd/>
          </a:ln>
          <a:effectLst/>
        </p:spPr>
        <p:txBody>
          <a:bodyPr vert="horz" wrap="square" lIns="91206" tIns="45603" rIns="91206" bIns="45603" numCol="1" anchor="t" anchorCtr="0" compatLnSpc="1">
            <a:prstTxWarp prst="textNoShape">
              <a:avLst/>
            </a:prstTxWarp>
          </a:bodyPr>
          <a:lstStyle>
            <a:lvl1pPr>
              <a:defRPr sz="1200"/>
            </a:lvl1pPr>
          </a:lstStyle>
          <a:p>
            <a:pPr>
              <a:defRPr/>
            </a:pPr>
            <a:endParaRPr lang="en-GB"/>
          </a:p>
        </p:txBody>
      </p:sp>
      <p:sp>
        <p:nvSpPr>
          <p:cNvPr id="102403" name="Rectangle 3"/>
          <p:cNvSpPr>
            <a:spLocks noGrp="1" noChangeArrowheads="1"/>
          </p:cNvSpPr>
          <p:nvPr>
            <p:ph type="dt" idx="1"/>
          </p:nvPr>
        </p:nvSpPr>
        <p:spPr bwMode="auto">
          <a:xfrm>
            <a:off x="3814285" y="6"/>
            <a:ext cx="2958438" cy="464385"/>
          </a:xfrm>
          <a:prstGeom prst="rect">
            <a:avLst/>
          </a:prstGeom>
          <a:noFill/>
          <a:ln w="9525">
            <a:noFill/>
            <a:miter lim="800000"/>
            <a:headEnd/>
            <a:tailEnd/>
          </a:ln>
          <a:effectLst/>
        </p:spPr>
        <p:txBody>
          <a:bodyPr vert="horz" wrap="square" lIns="91206" tIns="45603" rIns="91206" bIns="45603" numCol="1" anchor="t" anchorCtr="0" compatLnSpc="1">
            <a:prstTxWarp prst="textNoShape">
              <a:avLst/>
            </a:prstTxWarp>
          </a:bodyPr>
          <a:lstStyle>
            <a:lvl1pPr algn="r">
              <a:defRPr sz="1200"/>
            </a:lvl1pPr>
          </a:lstStyle>
          <a:p>
            <a:pPr>
              <a:defRPr/>
            </a:pPr>
            <a:endParaRPr lang="en-GB"/>
          </a:p>
        </p:txBody>
      </p:sp>
      <p:sp>
        <p:nvSpPr>
          <p:cNvPr id="38916" name="Rectangle 4"/>
          <p:cNvSpPr>
            <a:spLocks noGrp="1" noRot="1" noChangeAspect="1" noChangeArrowheads="1" noTextEdit="1"/>
          </p:cNvSpPr>
          <p:nvPr>
            <p:ph type="sldImg" idx="2"/>
          </p:nvPr>
        </p:nvSpPr>
        <p:spPr bwMode="auto">
          <a:xfrm>
            <a:off x="946150" y="773113"/>
            <a:ext cx="4957763" cy="3719512"/>
          </a:xfrm>
          <a:prstGeom prst="rect">
            <a:avLst/>
          </a:prstGeom>
          <a:noFill/>
          <a:ln w="9525">
            <a:solidFill>
              <a:srgbClr val="000000"/>
            </a:solidFill>
            <a:miter lim="800000"/>
            <a:headEnd/>
            <a:tailEnd/>
          </a:ln>
        </p:spPr>
      </p:sp>
      <p:sp>
        <p:nvSpPr>
          <p:cNvPr id="102405" name="Rectangle 5"/>
          <p:cNvSpPr>
            <a:spLocks noGrp="1" noChangeArrowheads="1"/>
          </p:cNvSpPr>
          <p:nvPr>
            <p:ph type="body" sz="quarter" idx="3"/>
          </p:nvPr>
        </p:nvSpPr>
        <p:spPr bwMode="auto">
          <a:xfrm>
            <a:off x="934246" y="4724320"/>
            <a:ext cx="4982634" cy="4492119"/>
          </a:xfrm>
          <a:prstGeom prst="rect">
            <a:avLst/>
          </a:prstGeom>
          <a:noFill/>
          <a:ln w="9525">
            <a:noFill/>
            <a:miter lim="800000"/>
            <a:headEnd/>
            <a:tailEnd/>
          </a:ln>
          <a:effectLst/>
        </p:spPr>
        <p:txBody>
          <a:bodyPr vert="horz" wrap="square" lIns="91206" tIns="45603" rIns="91206" bIns="45603"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102406" name="Rectangle 6"/>
          <p:cNvSpPr>
            <a:spLocks noGrp="1" noChangeArrowheads="1"/>
          </p:cNvSpPr>
          <p:nvPr>
            <p:ph type="ftr" sz="quarter" idx="4"/>
          </p:nvPr>
        </p:nvSpPr>
        <p:spPr bwMode="auto">
          <a:xfrm>
            <a:off x="1" y="9448627"/>
            <a:ext cx="2958439" cy="464385"/>
          </a:xfrm>
          <a:prstGeom prst="rect">
            <a:avLst/>
          </a:prstGeom>
          <a:noFill/>
          <a:ln w="9525">
            <a:noFill/>
            <a:miter lim="800000"/>
            <a:headEnd/>
            <a:tailEnd/>
          </a:ln>
          <a:effectLst/>
        </p:spPr>
        <p:txBody>
          <a:bodyPr vert="horz" wrap="square" lIns="91206" tIns="45603" rIns="91206" bIns="45603" numCol="1" anchor="b" anchorCtr="0" compatLnSpc="1">
            <a:prstTxWarp prst="textNoShape">
              <a:avLst/>
            </a:prstTxWarp>
          </a:bodyPr>
          <a:lstStyle>
            <a:lvl1pPr>
              <a:defRPr sz="1200"/>
            </a:lvl1pPr>
          </a:lstStyle>
          <a:p>
            <a:pPr>
              <a:defRPr/>
            </a:pPr>
            <a:endParaRPr lang="en-GB"/>
          </a:p>
        </p:txBody>
      </p:sp>
      <p:sp>
        <p:nvSpPr>
          <p:cNvPr id="102407" name="Rectangle 7"/>
          <p:cNvSpPr>
            <a:spLocks noGrp="1" noChangeArrowheads="1"/>
          </p:cNvSpPr>
          <p:nvPr>
            <p:ph type="sldNum" sz="quarter" idx="5"/>
          </p:nvPr>
        </p:nvSpPr>
        <p:spPr bwMode="auto">
          <a:xfrm>
            <a:off x="3814285" y="9448627"/>
            <a:ext cx="2958438" cy="464385"/>
          </a:xfrm>
          <a:prstGeom prst="rect">
            <a:avLst/>
          </a:prstGeom>
          <a:noFill/>
          <a:ln w="9525">
            <a:noFill/>
            <a:miter lim="800000"/>
            <a:headEnd/>
            <a:tailEnd/>
          </a:ln>
          <a:effectLst/>
        </p:spPr>
        <p:txBody>
          <a:bodyPr vert="horz" wrap="square" lIns="91206" tIns="45603" rIns="91206" bIns="45603" numCol="1" anchor="b" anchorCtr="0" compatLnSpc="1">
            <a:prstTxWarp prst="textNoShape">
              <a:avLst/>
            </a:prstTxWarp>
          </a:bodyPr>
          <a:lstStyle>
            <a:lvl1pPr algn="r">
              <a:defRPr sz="1200"/>
            </a:lvl1pPr>
          </a:lstStyle>
          <a:p>
            <a:pPr>
              <a:defRPr/>
            </a:pPr>
            <a:fld id="{13C53BA1-61BD-4214-BF2F-89DC7AB86377}" type="slidenum">
              <a:rPr lang="en-GB"/>
              <a:pPr>
                <a:defRPr/>
              </a:pPr>
              <a:t>‹#›</a:t>
            </a:fld>
            <a:endParaRPr lang="en-GB"/>
          </a:p>
        </p:txBody>
      </p:sp>
    </p:spTree>
    <p:extLst>
      <p:ext uri="{BB962C8B-B14F-4D97-AF65-F5344CB8AC3E}">
        <p14:creationId xmlns:p14="http://schemas.microsoft.com/office/powerpoint/2010/main" val="8484630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1788" y="304800"/>
            <a:ext cx="2109787" cy="57912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52425" y="304800"/>
            <a:ext cx="6176963"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352425" y="1066800"/>
            <a:ext cx="4143375" cy="502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066800"/>
            <a:ext cx="4143375" cy="502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bwMode="auto">
          <a:xfrm>
            <a:off x="352425" y="304800"/>
            <a:ext cx="8439150" cy="533400"/>
          </a:xfrm>
          <a:prstGeom prst="rect">
            <a:avLst/>
          </a:prstGeom>
          <a:noFill/>
          <a:ln w="12700">
            <a:noFill/>
            <a:miter lim="800000"/>
            <a:headEnd/>
            <a:tailEnd/>
          </a:ln>
        </p:spPr>
        <p:txBody>
          <a:bodyPr vert="horz" wrap="square" lIns="90487" tIns="44450" rIns="90487" bIns="44450" numCol="1" anchor="ctr" anchorCtr="0" compatLnSpc="1">
            <a:prstTxWarp prst="textNoShape">
              <a:avLst/>
            </a:prstTxWarp>
          </a:bodyPr>
          <a:lstStyle/>
          <a:p>
            <a:pPr lvl="0"/>
            <a:r>
              <a:rPr lang="en-GB" smtClean="0"/>
              <a:t>Click to edit Master title style</a:t>
            </a:r>
          </a:p>
        </p:txBody>
      </p:sp>
      <p:sp>
        <p:nvSpPr>
          <p:cNvPr id="12291" name="Rectangle 3"/>
          <p:cNvSpPr>
            <a:spLocks noGrp="1" noChangeArrowheads="1"/>
          </p:cNvSpPr>
          <p:nvPr>
            <p:ph type="body" idx="1"/>
          </p:nvPr>
        </p:nvSpPr>
        <p:spPr bwMode="auto">
          <a:xfrm>
            <a:off x="352425" y="1066800"/>
            <a:ext cx="8439150" cy="5029200"/>
          </a:xfrm>
          <a:prstGeom prst="rect">
            <a:avLst/>
          </a:prstGeom>
          <a:noFill/>
          <a:ln w="12700">
            <a:noFill/>
            <a:miter lim="800000"/>
            <a:headEnd/>
            <a:tailEnd/>
          </a:ln>
        </p:spPr>
        <p:txBody>
          <a:bodyPr vert="horz" wrap="square" lIns="90487" tIns="44450" rIns="90487" bIns="4445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327684" name="Rectangle 4"/>
          <p:cNvSpPr>
            <a:spLocks noChangeArrowheads="1"/>
          </p:cNvSpPr>
          <p:nvPr/>
        </p:nvSpPr>
        <p:spPr bwMode="auto">
          <a:xfrm>
            <a:off x="6948488" y="6203950"/>
            <a:ext cx="1433512" cy="517525"/>
          </a:xfrm>
          <a:prstGeom prst="rect">
            <a:avLst/>
          </a:prstGeom>
          <a:noFill/>
          <a:ln w="12700">
            <a:noFill/>
            <a:miter lim="800000"/>
            <a:headEnd/>
            <a:tailEnd/>
          </a:ln>
          <a:effectLst/>
        </p:spPr>
        <p:txBody>
          <a:bodyPr wrap="none" lIns="90487" tIns="44450" rIns="90487" bIns="44450">
            <a:spAutoFit/>
          </a:bodyPr>
          <a:lstStyle/>
          <a:p>
            <a:pPr>
              <a:defRPr/>
            </a:pPr>
            <a:r>
              <a:rPr lang="en-GB" sz="2400">
                <a:solidFill>
                  <a:srgbClr val="114FFB"/>
                </a:solidFill>
                <a:latin typeface="Arial Black" pitchFamily="34" charset="0"/>
              </a:rPr>
              <a:t>ECMWF</a:t>
            </a:r>
          </a:p>
        </p:txBody>
      </p:sp>
      <p:sp>
        <p:nvSpPr>
          <p:cNvPr id="327685" name="AutoShape 5"/>
          <p:cNvSpPr>
            <a:spLocks noChangeArrowheads="1"/>
          </p:cNvSpPr>
          <p:nvPr/>
        </p:nvSpPr>
        <p:spPr bwMode="auto">
          <a:xfrm>
            <a:off x="301625" y="6348413"/>
            <a:ext cx="6604000" cy="228600"/>
          </a:xfrm>
          <a:prstGeom prst="parallelogram">
            <a:avLst>
              <a:gd name="adj" fmla="val 56039"/>
            </a:avLst>
          </a:prstGeom>
          <a:solidFill>
            <a:srgbClr val="618FFD"/>
          </a:solidFill>
          <a:ln w="12700">
            <a:noFill/>
            <a:miter lim="800000"/>
            <a:headEnd/>
            <a:tailEnd/>
          </a:ln>
          <a:effectLst/>
        </p:spPr>
        <p:txBody>
          <a:bodyPr wrap="none" anchor="ctr"/>
          <a:lstStyle/>
          <a:p>
            <a:pPr>
              <a:defRPr/>
            </a:pPr>
            <a:endParaRPr lang="en-GB"/>
          </a:p>
        </p:txBody>
      </p:sp>
      <p:sp>
        <p:nvSpPr>
          <p:cNvPr id="327686" name="Rectangle 6"/>
          <p:cNvSpPr>
            <a:spLocks noChangeArrowheads="1"/>
          </p:cNvSpPr>
          <p:nvPr/>
        </p:nvSpPr>
        <p:spPr bwMode="auto">
          <a:xfrm>
            <a:off x="820738" y="6327775"/>
            <a:ext cx="4651465" cy="274434"/>
          </a:xfrm>
          <a:prstGeom prst="rect">
            <a:avLst/>
          </a:prstGeom>
          <a:noFill/>
          <a:ln w="50800">
            <a:noFill/>
            <a:miter lim="800000"/>
            <a:headEnd/>
            <a:tailEnd/>
          </a:ln>
          <a:effectLst/>
        </p:spPr>
        <p:txBody>
          <a:bodyPr wrap="none" lIns="90487" tIns="44450" rIns="90487" bIns="44450">
            <a:spAutoFit/>
          </a:bodyPr>
          <a:lstStyle/>
          <a:p>
            <a:pPr>
              <a:defRPr/>
            </a:pPr>
            <a:r>
              <a:rPr lang="en-GB" sz="1200" b="1" baseline="0" dirty="0" smtClean="0">
                <a:solidFill>
                  <a:srgbClr val="FFFFFF"/>
                </a:solidFill>
                <a:latin typeface="Arial" charset="0"/>
              </a:rPr>
              <a:t>Time stepping schemes</a:t>
            </a:r>
            <a:r>
              <a:rPr lang="en-GB" sz="1200" b="1" dirty="0" smtClean="0">
                <a:solidFill>
                  <a:srgbClr val="FFFFFF"/>
                </a:solidFill>
                <a:latin typeface="Arial" charset="0"/>
              </a:rPr>
              <a:t>  </a:t>
            </a:r>
            <a:r>
              <a:rPr lang="en-GB" sz="1200" b="1" smtClean="0">
                <a:solidFill>
                  <a:srgbClr val="FFFFFF"/>
                </a:solidFill>
                <a:latin typeface="Arial" charset="0"/>
              </a:rPr>
              <a:t>for atmospheric modelling </a:t>
            </a:r>
            <a:r>
              <a:rPr lang="en-GB" sz="1200" b="1" dirty="0">
                <a:solidFill>
                  <a:srgbClr val="FFFFFF"/>
                </a:solidFill>
                <a:latin typeface="Arial" charset="0"/>
              </a:rPr>
              <a:t>Slide </a:t>
            </a:r>
            <a:fld id="{48A13724-088C-4611-AB30-09D181335650}" type="slidenum">
              <a:rPr lang="en-GB" sz="1200" b="1">
                <a:solidFill>
                  <a:srgbClr val="FFFFFF"/>
                </a:solidFill>
                <a:latin typeface="Arial" charset="0"/>
              </a:rPr>
              <a:pPr>
                <a:defRPr/>
              </a:pPr>
              <a:t>‹#›</a:t>
            </a:fld>
            <a:r>
              <a:rPr lang="en-GB" sz="1200" b="1" dirty="0">
                <a:solidFill>
                  <a:srgbClr val="FFFFFF"/>
                </a:solidFill>
                <a:latin typeface="Arial" charset="0"/>
              </a:rPr>
              <a:t> </a:t>
            </a:r>
          </a:p>
        </p:txBody>
      </p:sp>
      <p:pic>
        <p:nvPicPr>
          <p:cNvPr id="12295" name="Picture 7"/>
          <p:cNvPicPr>
            <a:picLocks noChangeArrowheads="1"/>
          </p:cNvPicPr>
          <p:nvPr/>
        </p:nvPicPr>
        <p:blipFill>
          <a:blip r:embed="rId13" cstate="print"/>
          <a:srcRect/>
          <a:stretch>
            <a:fillRect/>
          </a:stretch>
        </p:blipFill>
        <p:spPr bwMode="auto">
          <a:xfrm>
            <a:off x="8375650" y="6257925"/>
            <a:ext cx="534988" cy="409575"/>
          </a:xfrm>
          <a:prstGeom prst="rect">
            <a:avLst/>
          </a:prstGeom>
          <a:noFill/>
          <a:ln w="12700">
            <a:noFill/>
            <a:miter lim="800000"/>
            <a:headEnd/>
            <a:tailEnd/>
          </a:ln>
        </p:spPr>
      </p:pic>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762000" rtl="0" eaLnBrk="0" fontAlgn="base" hangingPunct="0">
        <a:spcBef>
          <a:spcPct val="0"/>
        </a:spcBef>
        <a:spcAft>
          <a:spcPct val="0"/>
        </a:spcAft>
        <a:defRPr sz="2800">
          <a:solidFill>
            <a:srgbClr val="114FFB"/>
          </a:solidFill>
          <a:latin typeface="+mj-lt"/>
          <a:ea typeface="+mj-ea"/>
          <a:cs typeface="+mj-cs"/>
        </a:defRPr>
      </a:lvl1pPr>
      <a:lvl2pPr algn="l" defTabSz="762000" rtl="0" eaLnBrk="0" fontAlgn="base" hangingPunct="0">
        <a:spcBef>
          <a:spcPct val="0"/>
        </a:spcBef>
        <a:spcAft>
          <a:spcPct val="0"/>
        </a:spcAft>
        <a:defRPr sz="2800">
          <a:solidFill>
            <a:srgbClr val="114FFB"/>
          </a:solidFill>
          <a:latin typeface="Arial Black" pitchFamily="34" charset="0"/>
        </a:defRPr>
      </a:lvl2pPr>
      <a:lvl3pPr algn="l" defTabSz="762000" rtl="0" eaLnBrk="0" fontAlgn="base" hangingPunct="0">
        <a:spcBef>
          <a:spcPct val="0"/>
        </a:spcBef>
        <a:spcAft>
          <a:spcPct val="0"/>
        </a:spcAft>
        <a:defRPr sz="2800">
          <a:solidFill>
            <a:srgbClr val="114FFB"/>
          </a:solidFill>
          <a:latin typeface="Arial Black" pitchFamily="34" charset="0"/>
        </a:defRPr>
      </a:lvl3pPr>
      <a:lvl4pPr algn="l" defTabSz="762000" rtl="0" eaLnBrk="0" fontAlgn="base" hangingPunct="0">
        <a:spcBef>
          <a:spcPct val="0"/>
        </a:spcBef>
        <a:spcAft>
          <a:spcPct val="0"/>
        </a:spcAft>
        <a:defRPr sz="2800">
          <a:solidFill>
            <a:srgbClr val="114FFB"/>
          </a:solidFill>
          <a:latin typeface="Arial Black" pitchFamily="34" charset="0"/>
        </a:defRPr>
      </a:lvl4pPr>
      <a:lvl5pPr algn="l" defTabSz="762000" rtl="0" eaLnBrk="0" fontAlgn="base" hangingPunct="0">
        <a:spcBef>
          <a:spcPct val="0"/>
        </a:spcBef>
        <a:spcAft>
          <a:spcPct val="0"/>
        </a:spcAft>
        <a:defRPr sz="2800">
          <a:solidFill>
            <a:srgbClr val="114FFB"/>
          </a:solidFill>
          <a:latin typeface="Arial Black" pitchFamily="34" charset="0"/>
        </a:defRPr>
      </a:lvl5pPr>
      <a:lvl6pPr marL="457200" algn="l" defTabSz="762000" rtl="0" fontAlgn="base">
        <a:spcBef>
          <a:spcPct val="0"/>
        </a:spcBef>
        <a:spcAft>
          <a:spcPct val="0"/>
        </a:spcAft>
        <a:defRPr sz="2800">
          <a:solidFill>
            <a:srgbClr val="114FFB"/>
          </a:solidFill>
          <a:latin typeface="Arial Black" pitchFamily="34" charset="0"/>
        </a:defRPr>
      </a:lvl6pPr>
      <a:lvl7pPr marL="914400" algn="l" defTabSz="762000" rtl="0" fontAlgn="base">
        <a:spcBef>
          <a:spcPct val="0"/>
        </a:spcBef>
        <a:spcAft>
          <a:spcPct val="0"/>
        </a:spcAft>
        <a:defRPr sz="2800">
          <a:solidFill>
            <a:srgbClr val="114FFB"/>
          </a:solidFill>
          <a:latin typeface="Arial Black" pitchFamily="34" charset="0"/>
        </a:defRPr>
      </a:lvl7pPr>
      <a:lvl8pPr marL="1371600" algn="l" defTabSz="762000" rtl="0" fontAlgn="base">
        <a:spcBef>
          <a:spcPct val="0"/>
        </a:spcBef>
        <a:spcAft>
          <a:spcPct val="0"/>
        </a:spcAft>
        <a:defRPr sz="2800">
          <a:solidFill>
            <a:srgbClr val="114FFB"/>
          </a:solidFill>
          <a:latin typeface="Arial Black" pitchFamily="34" charset="0"/>
        </a:defRPr>
      </a:lvl8pPr>
      <a:lvl9pPr marL="1828800" algn="l" defTabSz="762000" rtl="0" fontAlgn="base">
        <a:spcBef>
          <a:spcPct val="0"/>
        </a:spcBef>
        <a:spcAft>
          <a:spcPct val="0"/>
        </a:spcAft>
        <a:defRPr sz="2800">
          <a:solidFill>
            <a:srgbClr val="114FFB"/>
          </a:solidFill>
          <a:latin typeface="Arial Black" pitchFamily="34" charset="0"/>
        </a:defRPr>
      </a:lvl9pPr>
    </p:titleStyle>
    <p:bodyStyle>
      <a:lvl1pPr marL="290513" indent="-290513" algn="l" defTabSz="762000" rtl="0" eaLnBrk="0" fontAlgn="base" hangingPunct="0">
        <a:lnSpc>
          <a:spcPts val="3000"/>
        </a:lnSpc>
        <a:spcBef>
          <a:spcPct val="0"/>
        </a:spcBef>
        <a:spcAft>
          <a:spcPts val="1000"/>
        </a:spcAft>
        <a:buClr>
          <a:schemeClr val="hlink"/>
        </a:buClr>
        <a:buSzPct val="100000"/>
        <a:buFont typeface="Wingdings" pitchFamily="2" charset="2"/>
        <a:buChar char="t"/>
        <a:defRPr sz="2200" b="1">
          <a:solidFill>
            <a:schemeClr val="tx1"/>
          </a:solidFill>
          <a:latin typeface="+mn-lt"/>
          <a:ea typeface="+mn-ea"/>
          <a:cs typeface="+mn-cs"/>
        </a:defRPr>
      </a:lvl1pPr>
      <a:lvl2pPr marL="766763" indent="-285750" algn="l" defTabSz="762000" rtl="0" eaLnBrk="0" fontAlgn="base" hangingPunct="0">
        <a:lnSpc>
          <a:spcPts val="3000"/>
        </a:lnSpc>
        <a:spcBef>
          <a:spcPct val="0"/>
        </a:spcBef>
        <a:spcAft>
          <a:spcPts val="1000"/>
        </a:spcAft>
        <a:buClr>
          <a:schemeClr val="tx1"/>
        </a:buClr>
        <a:buSzPct val="100000"/>
        <a:buFont typeface="Wingdings" pitchFamily="2" charset="2"/>
        <a:buChar char="t"/>
        <a:defRPr sz="2200" b="1">
          <a:solidFill>
            <a:srgbClr val="114FFB"/>
          </a:solidFill>
          <a:latin typeface="+mn-lt"/>
        </a:defRPr>
      </a:lvl2pPr>
      <a:lvl3pPr marL="1300163" indent="-342900" algn="l" defTabSz="762000" rtl="0" eaLnBrk="0" fontAlgn="base" hangingPunct="0">
        <a:lnSpc>
          <a:spcPts val="2600"/>
        </a:lnSpc>
        <a:spcBef>
          <a:spcPct val="0"/>
        </a:spcBef>
        <a:spcAft>
          <a:spcPts val="800"/>
        </a:spcAft>
        <a:buClr>
          <a:schemeClr val="bg2"/>
        </a:buClr>
        <a:buSzPct val="100000"/>
        <a:buFont typeface="Wingdings" pitchFamily="2" charset="2"/>
        <a:buChar char="è"/>
        <a:defRPr sz="2200">
          <a:solidFill>
            <a:srgbClr val="114FFB"/>
          </a:solidFill>
          <a:latin typeface="+mn-lt"/>
        </a:defRPr>
      </a:lvl3pPr>
      <a:lvl4pPr marL="1719263" indent="-228600" algn="l" defTabSz="762000" rtl="0" eaLnBrk="0" fontAlgn="base" hangingPunct="0">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4pPr>
      <a:lvl5pPr marL="2138363" indent="-228600" algn="l" defTabSz="762000" rtl="0" eaLnBrk="0" fontAlgn="base" hangingPunct="0">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5pPr>
      <a:lvl6pPr marL="2595563" indent="-228600" algn="l" defTabSz="762000" rtl="0" fontAlgn="base">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6pPr>
      <a:lvl7pPr marL="3052763" indent="-228600" algn="l" defTabSz="762000" rtl="0" fontAlgn="base">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7pPr>
      <a:lvl8pPr marL="3509963" indent="-228600" algn="l" defTabSz="762000" rtl="0" fontAlgn="base">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8pPr>
      <a:lvl9pPr marL="3967163" indent="-228600" algn="l" defTabSz="762000" rtl="0" fontAlgn="base">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7.wmf"/><Relationship Id="rId3" Type="http://schemas.openxmlformats.org/officeDocument/2006/relationships/oleObject" Target="../embeddings/oleObject8.bin"/><Relationship Id="rId7" Type="http://schemas.openxmlformats.org/officeDocument/2006/relationships/oleObject" Target="../embeddings/oleObject10.bin"/><Relationship Id="rId2" Type="http://schemas.openxmlformats.org/officeDocument/2006/relationships/slideLayout" Target="../slideLayouts/slideLayout6.xml"/><Relationship Id="rId1" Type="http://schemas.openxmlformats.org/officeDocument/2006/relationships/vmlDrawing" Target="../drawings/vmlDrawing3.vml"/><Relationship Id="rId6" Type="http://schemas.openxmlformats.org/officeDocument/2006/relationships/image" Target="../media/image16.wmf"/><Relationship Id="rId11" Type="http://schemas.openxmlformats.org/officeDocument/2006/relationships/image" Target="../media/image100.png"/><Relationship Id="rId5" Type="http://schemas.openxmlformats.org/officeDocument/2006/relationships/oleObject" Target="../embeddings/oleObject9.bin"/><Relationship Id="rId10" Type="http://schemas.openxmlformats.org/officeDocument/2006/relationships/image" Target="../media/image18.wmf"/><Relationship Id="rId4" Type="http://schemas.openxmlformats.org/officeDocument/2006/relationships/image" Target="../media/image15.wmf"/><Relationship Id="rId9" Type="http://schemas.openxmlformats.org/officeDocument/2006/relationships/oleObject" Target="../embeddings/oleObject11.bin"/></Relationships>
</file>

<file path=ppt/slides/_rels/slide11.xml.rels><?xml version="1.0" encoding="UTF-8" standalone="yes"?>
<Relationships xmlns="http://schemas.openxmlformats.org/package/2006/relationships"><Relationship Id="rId8" Type="http://schemas.openxmlformats.org/officeDocument/2006/relationships/oleObject" Target="../embeddings/oleObject15.bin"/><Relationship Id="rId13" Type="http://schemas.openxmlformats.org/officeDocument/2006/relationships/image" Target="../media/image21.wmf"/><Relationship Id="rId18" Type="http://schemas.openxmlformats.org/officeDocument/2006/relationships/oleObject" Target="../embeddings/oleObject23.bin"/><Relationship Id="rId26" Type="http://schemas.openxmlformats.org/officeDocument/2006/relationships/oleObject" Target="../embeddings/oleObject29.bin"/><Relationship Id="rId39" Type="http://schemas.openxmlformats.org/officeDocument/2006/relationships/oleObject" Target="../embeddings/oleObject37.bin"/><Relationship Id="rId3" Type="http://schemas.openxmlformats.org/officeDocument/2006/relationships/oleObject" Target="../embeddings/oleObject12.bin"/><Relationship Id="rId21" Type="http://schemas.openxmlformats.org/officeDocument/2006/relationships/image" Target="../media/image23.wmf"/><Relationship Id="rId34" Type="http://schemas.openxmlformats.org/officeDocument/2006/relationships/image" Target="../media/image27.wmf"/><Relationship Id="rId42" Type="http://schemas.openxmlformats.org/officeDocument/2006/relationships/image" Target="../media/image31.wmf"/><Relationship Id="rId47" Type="http://schemas.openxmlformats.org/officeDocument/2006/relationships/oleObject" Target="../embeddings/oleObject41.bin"/><Relationship Id="rId7" Type="http://schemas.openxmlformats.org/officeDocument/2006/relationships/oleObject" Target="../embeddings/oleObject14.bin"/><Relationship Id="rId12" Type="http://schemas.openxmlformats.org/officeDocument/2006/relationships/oleObject" Target="../embeddings/oleObject19.bin"/><Relationship Id="rId17" Type="http://schemas.openxmlformats.org/officeDocument/2006/relationships/oleObject" Target="../embeddings/oleObject22.bin"/><Relationship Id="rId25" Type="http://schemas.openxmlformats.org/officeDocument/2006/relationships/oleObject" Target="../embeddings/oleObject28.bin"/><Relationship Id="rId33" Type="http://schemas.openxmlformats.org/officeDocument/2006/relationships/oleObject" Target="../embeddings/oleObject34.bin"/><Relationship Id="rId38" Type="http://schemas.openxmlformats.org/officeDocument/2006/relationships/image" Target="../media/image29.wmf"/><Relationship Id="rId46" Type="http://schemas.openxmlformats.org/officeDocument/2006/relationships/image" Target="../media/image33.wmf"/><Relationship Id="rId2" Type="http://schemas.openxmlformats.org/officeDocument/2006/relationships/slideLayout" Target="../slideLayouts/slideLayout2.xml"/><Relationship Id="rId16" Type="http://schemas.openxmlformats.org/officeDocument/2006/relationships/oleObject" Target="../embeddings/oleObject21.bin"/><Relationship Id="rId20" Type="http://schemas.openxmlformats.org/officeDocument/2006/relationships/oleObject" Target="../embeddings/oleObject25.bin"/><Relationship Id="rId29" Type="http://schemas.openxmlformats.org/officeDocument/2006/relationships/oleObject" Target="../embeddings/oleObject32.bin"/><Relationship Id="rId41" Type="http://schemas.openxmlformats.org/officeDocument/2006/relationships/oleObject" Target="../embeddings/oleObject38.bin"/><Relationship Id="rId1" Type="http://schemas.openxmlformats.org/officeDocument/2006/relationships/vmlDrawing" Target="../drawings/vmlDrawing4.vml"/><Relationship Id="rId6" Type="http://schemas.openxmlformats.org/officeDocument/2006/relationships/image" Target="../media/image20.wmf"/><Relationship Id="rId11" Type="http://schemas.openxmlformats.org/officeDocument/2006/relationships/oleObject" Target="../embeddings/oleObject18.bin"/><Relationship Id="rId24" Type="http://schemas.openxmlformats.org/officeDocument/2006/relationships/oleObject" Target="../embeddings/oleObject27.bin"/><Relationship Id="rId32" Type="http://schemas.openxmlformats.org/officeDocument/2006/relationships/image" Target="../media/image26.wmf"/><Relationship Id="rId37" Type="http://schemas.openxmlformats.org/officeDocument/2006/relationships/oleObject" Target="../embeddings/oleObject36.bin"/><Relationship Id="rId40" Type="http://schemas.openxmlformats.org/officeDocument/2006/relationships/image" Target="../media/image30.wmf"/><Relationship Id="rId45" Type="http://schemas.openxmlformats.org/officeDocument/2006/relationships/oleObject" Target="../embeddings/oleObject40.bin"/><Relationship Id="rId5" Type="http://schemas.openxmlformats.org/officeDocument/2006/relationships/oleObject" Target="../embeddings/oleObject13.bin"/><Relationship Id="rId15" Type="http://schemas.openxmlformats.org/officeDocument/2006/relationships/image" Target="../media/image22.wmf"/><Relationship Id="rId23" Type="http://schemas.openxmlformats.org/officeDocument/2006/relationships/image" Target="../media/image24.wmf"/><Relationship Id="rId28" Type="http://schemas.openxmlformats.org/officeDocument/2006/relationships/oleObject" Target="../embeddings/oleObject31.bin"/><Relationship Id="rId36" Type="http://schemas.openxmlformats.org/officeDocument/2006/relationships/image" Target="../media/image28.wmf"/><Relationship Id="rId10" Type="http://schemas.openxmlformats.org/officeDocument/2006/relationships/oleObject" Target="../embeddings/oleObject17.bin"/><Relationship Id="rId19" Type="http://schemas.openxmlformats.org/officeDocument/2006/relationships/oleObject" Target="../embeddings/oleObject24.bin"/><Relationship Id="rId31" Type="http://schemas.openxmlformats.org/officeDocument/2006/relationships/oleObject" Target="../embeddings/oleObject33.bin"/><Relationship Id="rId44" Type="http://schemas.openxmlformats.org/officeDocument/2006/relationships/image" Target="../media/image32.wmf"/><Relationship Id="rId4" Type="http://schemas.openxmlformats.org/officeDocument/2006/relationships/image" Target="../media/image19.wmf"/><Relationship Id="rId9" Type="http://schemas.openxmlformats.org/officeDocument/2006/relationships/oleObject" Target="../embeddings/oleObject16.bin"/><Relationship Id="rId14" Type="http://schemas.openxmlformats.org/officeDocument/2006/relationships/oleObject" Target="../embeddings/oleObject20.bin"/><Relationship Id="rId22" Type="http://schemas.openxmlformats.org/officeDocument/2006/relationships/oleObject" Target="../embeddings/oleObject26.bin"/><Relationship Id="rId27" Type="http://schemas.openxmlformats.org/officeDocument/2006/relationships/oleObject" Target="../embeddings/oleObject30.bin"/><Relationship Id="rId30" Type="http://schemas.openxmlformats.org/officeDocument/2006/relationships/image" Target="../media/image25.wmf"/><Relationship Id="rId35" Type="http://schemas.openxmlformats.org/officeDocument/2006/relationships/oleObject" Target="../embeddings/oleObject35.bin"/><Relationship Id="rId43" Type="http://schemas.openxmlformats.org/officeDocument/2006/relationships/oleObject" Target="../embeddings/oleObject39.bin"/><Relationship Id="rId48" Type="http://schemas.openxmlformats.org/officeDocument/2006/relationships/image" Target="../media/image34.wmf"/></Relationships>
</file>

<file path=ppt/slides/_rels/slide12.xml.rels><?xml version="1.0" encoding="UTF-8" standalone="yes"?>
<Relationships xmlns="http://schemas.openxmlformats.org/package/2006/relationships"><Relationship Id="rId8" Type="http://schemas.openxmlformats.org/officeDocument/2006/relationships/image" Target="../media/image37.wmf"/><Relationship Id="rId3" Type="http://schemas.openxmlformats.org/officeDocument/2006/relationships/oleObject" Target="../embeddings/oleObject42.bin"/><Relationship Id="rId7" Type="http://schemas.openxmlformats.org/officeDocument/2006/relationships/oleObject" Target="../embeddings/oleObject44.bin"/><Relationship Id="rId2" Type="http://schemas.openxmlformats.org/officeDocument/2006/relationships/slideLayout" Target="../slideLayouts/slideLayout6.xml"/><Relationship Id="rId1" Type="http://schemas.openxmlformats.org/officeDocument/2006/relationships/vmlDrawing" Target="../drawings/vmlDrawing5.vml"/><Relationship Id="rId6" Type="http://schemas.openxmlformats.org/officeDocument/2006/relationships/image" Target="../media/image36.wmf"/><Relationship Id="rId5" Type="http://schemas.openxmlformats.org/officeDocument/2006/relationships/oleObject" Target="../embeddings/oleObject43.bin"/><Relationship Id="rId4" Type="http://schemas.openxmlformats.org/officeDocument/2006/relationships/image" Target="../media/image35.wmf"/></Relationships>
</file>

<file path=ppt/slides/_rels/slide13.xml.rels><?xml version="1.0" encoding="UTF-8" standalone="yes"?>
<Relationships xmlns="http://schemas.openxmlformats.org/package/2006/relationships"><Relationship Id="rId8" Type="http://schemas.openxmlformats.org/officeDocument/2006/relationships/image" Target="../media/image40.wmf"/><Relationship Id="rId3" Type="http://schemas.openxmlformats.org/officeDocument/2006/relationships/oleObject" Target="../embeddings/oleObject45.bin"/><Relationship Id="rId7" Type="http://schemas.openxmlformats.org/officeDocument/2006/relationships/oleObject" Target="../embeddings/oleObject47.bin"/><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image" Target="../media/image39.wmf"/><Relationship Id="rId5" Type="http://schemas.openxmlformats.org/officeDocument/2006/relationships/oleObject" Target="../embeddings/oleObject46.bin"/><Relationship Id="rId4" Type="http://schemas.openxmlformats.org/officeDocument/2006/relationships/image" Target="../media/image38.w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45.wmf"/><Relationship Id="rId13" Type="http://schemas.openxmlformats.org/officeDocument/2006/relationships/oleObject" Target="../embeddings/oleObject53.bin"/><Relationship Id="rId18" Type="http://schemas.openxmlformats.org/officeDocument/2006/relationships/image" Target="../media/image50.wmf"/><Relationship Id="rId3" Type="http://schemas.openxmlformats.org/officeDocument/2006/relationships/oleObject" Target="../embeddings/oleObject48.bin"/><Relationship Id="rId7" Type="http://schemas.openxmlformats.org/officeDocument/2006/relationships/oleObject" Target="../embeddings/oleObject50.bin"/><Relationship Id="rId12" Type="http://schemas.openxmlformats.org/officeDocument/2006/relationships/image" Target="../media/image47.wmf"/><Relationship Id="rId17" Type="http://schemas.openxmlformats.org/officeDocument/2006/relationships/oleObject" Target="../embeddings/oleObject55.bin"/><Relationship Id="rId2" Type="http://schemas.openxmlformats.org/officeDocument/2006/relationships/slideLayout" Target="../slideLayouts/slideLayout2.xml"/><Relationship Id="rId16" Type="http://schemas.openxmlformats.org/officeDocument/2006/relationships/image" Target="../media/image49.wmf"/><Relationship Id="rId1" Type="http://schemas.openxmlformats.org/officeDocument/2006/relationships/vmlDrawing" Target="../drawings/vmlDrawing7.vml"/><Relationship Id="rId6" Type="http://schemas.openxmlformats.org/officeDocument/2006/relationships/image" Target="../media/image44.wmf"/><Relationship Id="rId11" Type="http://schemas.openxmlformats.org/officeDocument/2006/relationships/oleObject" Target="../embeddings/oleObject52.bin"/><Relationship Id="rId5" Type="http://schemas.openxmlformats.org/officeDocument/2006/relationships/oleObject" Target="../embeddings/oleObject49.bin"/><Relationship Id="rId15" Type="http://schemas.openxmlformats.org/officeDocument/2006/relationships/oleObject" Target="../embeddings/oleObject54.bin"/><Relationship Id="rId10" Type="http://schemas.openxmlformats.org/officeDocument/2006/relationships/image" Target="../media/image46.wmf"/><Relationship Id="rId4" Type="http://schemas.openxmlformats.org/officeDocument/2006/relationships/image" Target="../media/image43.wmf"/><Relationship Id="rId9" Type="http://schemas.openxmlformats.org/officeDocument/2006/relationships/oleObject" Target="../embeddings/oleObject51.bin"/><Relationship Id="rId14" Type="http://schemas.openxmlformats.org/officeDocument/2006/relationships/image" Target="../media/image48.wmf"/></Relationships>
</file>

<file path=ppt/slides/_rels/slide17.xml.rels><?xml version="1.0" encoding="UTF-8" standalone="yes"?>
<Relationships xmlns="http://schemas.openxmlformats.org/package/2006/relationships"><Relationship Id="rId8" Type="http://schemas.openxmlformats.org/officeDocument/2006/relationships/image" Target="../media/image49.wmf"/><Relationship Id="rId13" Type="http://schemas.openxmlformats.org/officeDocument/2006/relationships/oleObject" Target="../embeddings/oleObject61.bin"/><Relationship Id="rId18" Type="http://schemas.openxmlformats.org/officeDocument/2006/relationships/image" Target="../media/image57.wmf"/><Relationship Id="rId3" Type="http://schemas.openxmlformats.org/officeDocument/2006/relationships/oleObject" Target="../embeddings/oleObject56.bin"/><Relationship Id="rId7" Type="http://schemas.openxmlformats.org/officeDocument/2006/relationships/oleObject" Target="../embeddings/oleObject58.bin"/><Relationship Id="rId12" Type="http://schemas.openxmlformats.org/officeDocument/2006/relationships/image" Target="../media/image54.wmf"/><Relationship Id="rId17" Type="http://schemas.openxmlformats.org/officeDocument/2006/relationships/oleObject" Target="../embeddings/oleObject63.bin"/><Relationship Id="rId2" Type="http://schemas.openxmlformats.org/officeDocument/2006/relationships/slideLayout" Target="../slideLayouts/slideLayout2.xml"/><Relationship Id="rId16" Type="http://schemas.openxmlformats.org/officeDocument/2006/relationships/image" Target="../media/image56.wmf"/><Relationship Id="rId1" Type="http://schemas.openxmlformats.org/officeDocument/2006/relationships/vmlDrawing" Target="../drawings/vmlDrawing8.vml"/><Relationship Id="rId6" Type="http://schemas.openxmlformats.org/officeDocument/2006/relationships/image" Target="../media/image52.wmf"/><Relationship Id="rId11" Type="http://schemas.openxmlformats.org/officeDocument/2006/relationships/oleObject" Target="../embeddings/oleObject60.bin"/><Relationship Id="rId5" Type="http://schemas.openxmlformats.org/officeDocument/2006/relationships/oleObject" Target="../embeddings/oleObject57.bin"/><Relationship Id="rId15" Type="http://schemas.openxmlformats.org/officeDocument/2006/relationships/oleObject" Target="../embeddings/oleObject62.bin"/><Relationship Id="rId10" Type="http://schemas.openxmlformats.org/officeDocument/2006/relationships/image" Target="../media/image53.wmf"/><Relationship Id="rId4" Type="http://schemas.openxmlformats.org/officeDocument/2006/relationships/image" Target="../media/image51.wmf"/><Relationship Id="rId9" Type="http://schemas.openxmlformats.org/officeDocument/2006/relationships/oleObject" Target="../embeddings/oleObject59.bin"/><Relationship Id="rId14" Type="http://schemas.openxmlformats.org/officeDocument/2006/relationships/image" Target="../media/image55.wmf"/></Relationships>
</file>

<file path=ppt/slides/_rels/slide18.xml.rels><?xml version="1.0" encoding="UTF-8" standalone="yes"?>
<Relationships xmlns="http://schemas.openxmlformats.org/package/2006/relationships"><Relationship Id="rId8" Type="http://schemas.openxmlformats.org/officeDocument/2006/relationships/image" Target="../media/image61.wmf"/><Relationship Id="rId3" Type="http://schemas.openxmlformats.org/officeDocument/2006/relationships/oleObject" Target="../embeddings/oleObject64.bin"/><Relationship Id="rId7" Type="http://schemas.openxmlformats.org/officeDocument/2006/relationships/oleObject" Target="../embeddings/oleObject66.bin"/><Relationship Id="rId2" Type="http://schemas.openxmlformats.org/officeDocument/2006/relationships/slideLayout" Target="../slideLayouts/slideLayout2.xml"/><Relationship Id="rId1" Type="http://schemas.openxmlformats.org/officeDocument/2006/relationships/vmlDrawing" Target="../drawings/vmlDrawing9.vml"/><Relationship Id="rId6" Type="http://schemas.openxmlformats.org/officeDocument/2006/relationships/image" Target="../media/image59.wmf"/><Relationship Id="rId5" Type="http://schemas.openxmlformats.org/officeDocument/2006/relationships/oleObject" Target="../embeddings/oleObject65.bin"/><Relationship Id="rId10" Type="http://schemas.openxmlformats.org/officeDocument/2006/relationships/image" Target="../media/image62.wmf"/><Relationship Id="rId4" Type="http://schemas.openxmlformats.org/officeDocument/2006/relationships/image" Target="../media/image58.wmf"/><Relationship Id="rId9" Type="http://schemas.openxmlformats.org/officeDocument/2006/relationships/oleObject" Target="../embeddings/oleObject67.bin"/></Relationships>
</file>

<file path=ppt/slides/_rels/slide19.xml.rels><?xml version="1.0" encoding="UTF-8" standalone="yes"?>
<Relationships xmlns="http://schemas.openxmlformats.org/package/2006/relationships"><Relationship Id="rId8" Type="http://schemas.openxmlformats.org/officeDocument/2006/relationships/oleObject" Target="../embeddings/oleObject68.bin"/><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slideLayout" Target="../slideLayouts/slideLayout2.xml"/><Relationship Id="rId1" Type="http://schemas.openxmlformats.org/officeDocument/2006/relationships/vmlDrawing" Target="../drawings/vmlDrawing10.v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 Id="rId9" Type="http://schemas.openxmlformats.org/officeDocument/2006/relationships/image" Target="../media/image63.wmf"/></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69.bin"/><Relationship Id="rId2" Type="http://schemas.openxmlformats.org/officeDocument/2006/relationships/slideLayout" Target="../slideLayouts/slideLayout2.xml"/><Relationship Id="rId1" Type="http://schemas.openxmlformats.org/officeDocument/2006/relationships/vmlDrawing" Target="../drawings/vmlDrawing11.vml"/><Relationship Id="rId5" Type="http://schemas.openxmlformats.org/officeDocument/2006/relationships/image" Target="../media/image65.png"/><Relationship Id="rId4" Type="http://schemas.openxmlformats.org/officeDocument/2006/relationships/image" Target="../media/image64.wmf"/></Relationships>
</file>

<file path=ppt/slides/_rels/slide23.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slideLayout" Target="../slideLayouts/slideLayout2.xml"/><Relationship Id="rId1" Type="http://schemas.openxmlformats.org/officeDocument/2006/relationships/vmlDrawing" Target="../drawings/vmlDrawing12.vml"/><Relationship Id="rId5" Type="http://schemas.openxmlformats.org/officeDocument/2006/relationships/image" Target="../media/image66.wmf"/><Relationship Id="rId4" Type="http://schemas.openxmlformats.org/officeDocument/2006/relationships/oleObject" Target="../embeddings/oleObject70.bin"/></Relationships>
</file>

<file path=ppt/slides/_rels/slide24.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image" Target="../media/image71.wmf"/><Relationship Id="rId3" Type="http://schemas.openxmlformats.org/officeDocument/2006/relationships/oleObject" Target="../embeddings/oleObject71.bin"/><Relationship Id="rId7" Type="http://schemas.openxmlformats.org/officeDocument/2006/relationships/oleObject" Target="../embeddings/oleObject73.bin"/><Relationship Id="rId2" Type="http://schemas.openxmlformats.org/officeDocument/2006/relationships/slideLayout" Target="../slideLayouts/slideLayout2.xml"/><Relationship Id="rId1" Type="http://schemas.openxmlformats.org/officeDocument/2006/relationships/vmlDrawing" Target="../drawings/vmlDrawing13.vml"/><Relationship Id="rId6" Type="http://schemas.openxmlformats.org/officeDocument/2006/relationships/image" Target="../media/image70.wmf"/><Relationship Id="rId5" Type="http://schemas.openxmlformats.org/officeDocument/2006/relationships/oleObject" Target="../embeddings/oleObject72.bin"/><Relationship Id="rId4" Type="http://schemas.openxmlformats.org/officeDocument/2006/relationships/image" Target="../media/image69.wmf"/></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9.png"/><Relationship Id="rId3" Type="http://schemas.openxmlformats.org/officeDocument/2006/relationships/image" Target="../media/image5.png"/><Relationship Id="rId7" Type="http://schemas.openxmlformats.org/officeDocument/2006/relationships/image" Target="../media/image2.wmf"/><Relationship Id="rId12" Type="http://schemas.openxmlformats.org/officeDocument/2006/relationships/image" Target="../media/image4.w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1.bin"/><Relationship Id="rId11" Type="http://schemas.openxmlformats.org/officeDocument/2006/relationships/oleObject" Target="../embeddings/oleObject3.bin"/><Relationship Id="rId5" Type="http://schemas.openxmlformats.org/officeDocument/2006/relationships/image" Target="../media/image7.png"/><Relationship Id="rId10" Type="http://schemas.openxmlformats.org/officeDocument/2006/relationships/image" Target="../media/image3.wmf"/><Relationship Id="rId4" Type="http://schemas.openxmlformats.org/officeDocument/2006/relationships/image" Target="../media/image6.png"/><Relationship Id="rId9" Type="http://schemas.openxmlformats.org/officeDocument/2006/relationships/oleObject" Target="../embeddings/oleObject2.bin"/><Relationship Id="rId14" Type="http://schemas.openxmlformats.org/officeDocument/2006/relationships/image" Target="../media/image10.png"/></Relationships>
</file>

<file path=ppt/slides/_rels/slide9.xml.rels><?xml version="1.0" encoding="UTF-8" standalone="yes"?>
<Relationships xmlns="http://schemas.openxmlformats.org/package/2006/relationships"><Relationship Id="rId8" Type="http://schemas.openxmlformats.org/officeDocument/2006/relationships/image" Target="../media/image13.wmf"/><Relationship Id="rId3" Type="http://schemas.openxmlformats.org/officeDocument/2006/relationships/oleObject" Target="../embeddings/oleObject4.bin"/><Relationship Id="rId7" Type="http://schemas.openxmlformats.org/officeDocument/2006/relationships/oleObject" Target="../embeddings/oleObject6.bin"/><Relationship Id="rId2" Type="http://schemas.openxmlformats.org/officeDocument/2006/relationships/slideLayout" Target="../slideLayouts/slideLayout6.xml"/><Relationship Id="rId1" Type="http://schemas.openxmlformats.org/officeDocument/2006/relationships/vmlDrawing" Target="../drawings/vmlDrawing2.vml"/><Relationship Id="rId6" Type="http://schemas.openxmlformats.org/officeDocument/2006/relationships/image" Target="../media/image12.wmf"/><Relationship Id="rId5" Type="http://schemas.openxmlformats.org/officeDocument/2006/relationships/oleObject" Target="../embeddings/oleObject5.bin"/><Relationship Id="rId10" Type="http://schemas.openxmlformats.org/officeDocument/2006/relationships/image" Target="../media/image14.wmf"/><Relationship Id="rId4" Type="http://schemas.openxmlformats.org/officeDocument/2006/relationships/image" Target="../media/image11.wmf"/><Relationship Id="rId9" Type="http://schemas.openxmlformats.org/officeDocument/2006/relationships/oleObject" Target="../embeddings/oleObject7.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ctrTitle"/>
          </p:nvPr>
        </p:nvSpPr>
        <p:spPr>
          <a:xfrm>
            <a:off x="467544" y="2132856"/>
            <a:ext cx="8208912" cy="1143000"/>
          </a:xfrm>
        </p:spPr>
        <p:txBody>
          <a:bodyPr/>
          <a:lstStyle/>
          <a:p>
            <a:pPr eaLnBrk="1" hangingPunct="1"/>
            <a:r>
              <a:rPr lang="en-US" dirty="0"/>
              <a:t>T</a:t>
            </a:r>
            <a:r>
              <a:rPr lang="en-US" dirty="0" smtClean="0"/>
              <a:t>ime stepping schemes for atmospheric modelling</a:t>
            </a:r>
          </a:p>
        </p:txBody>
      </p:sp>
      <p:sp>
        <p:nvSpPr>
          <p:cNvPr id="25603" name="Line 3"/>
          <p:cNvSpPr>
            <a:spLocks noChangeShapeType="1"/>
          </p:cNvSpPr>
          <p:nvPr/>
        </p:nvSpPr>
        <p:spPr bwMode="auto">
          <a:xfrm>
            <a:off x="609600" y="1752600"/>
            <a:ext cx="7924800" cy="0"/>
          </a:xfrm>
          <a:prstGeom prst="line">
            <a:avLst/>
          </a:prstGeom>
          <a:noFill/>
          <a:ln w="57150">
            <a:solidFill>
              <a:schemeClr val="bg1"/>
            </a:solidFill>
            <a:round/>
            <a:headEnd/>
            <a:tailEnd/>
          </a:ln>
        </p:spPr>
        <p:txBody>
          <a:bodyPr wrap="none" anchor="ctr"/>
          <a:lstStyle/>
          <a:p>
            <a:endParaRPr lang="en-GB"/>
          </a:p>
        </p:txBody>
      </p:sp>
      <p:sp>
        <p:nvSpPr>
          <p:cNvPr id="25604" name="Text Box 5"/>
          <p:cNvSpPr txBox="1">
            <a:spLocks noChangeArrowheads="1"/>
          </p:cNvSpPr>
          <p:nvPr/>
        </p:nvSpPr>
        <p:spPr bwMode="auto">
          <a:xfrm>
            <a:off x="1259632" y="3740839"/>
            <a:ext cx="6085320" cy="1200329"/>
          </a:xfrm>
          <a:prstGeom prst="rect">
            <a:avLst/>
          </a:prstGeom>
          <a:noFill/>
          <a:ln w="12700">
            <a:noFill/>
            <a:miter lim="800000"/>
            <a:headEnd type="none" w="sm" len="sm"/>
            <a:tailEnd type="none" w="sm" len="sm"/>
          </a:ln>
        </p:spPr>
        <p:txBody>
          <a:bodyPr wrap="none">
            <a:spAutoFit/>
          </a:bodyPr>
          <a:lstStyle/>
          <a:p>
            <a:r>
              <a:rPr lang="en-US" sz="2400" dirty="0"/>
              <a:t>by </a:t>
            </a:r>
            <a:r>
              <a:rPr lang="en-US" sz="2400" dirty="0" err="1" smtClean="0"/>
              <a:t>Michail</a:t>
            </a:r>
            <a:r>
              <a:rPr lang="en-US" sz="2400" dirty="0" smtClean="0"/>
              <a:t> </a:t>
            </a:r>
            <a:r>
              <a:rPr lang="en-US" sz="2400" dirty="0" err="1" smtClean="0"/>
              <a:t>Diamantakis</a:t>
            </a:r>
            <a:r>
              <a:rPr lang="en-US" sz="2400" dirty="0" smtClean="0"/>
              <a:t> </a:t>
            </a:r>
            <a:r>
              <a:rPr lang="en-US" sz="2400" dirty="0"/>
              <a:t>(room </a:t>
            </a:r>
            <a:r>
              <a:rPr lang="en-US" sz="2400" dirty="0" smtClean="0"/>
              <a:t>2107; </a:t>
            </a:r>
            <a:r>
              <a:rPr lang="en-US" sz="2400" dirty="0"/>
              <a:t>ext. </a:t>
            </a:r>
            <a:r>
              <a:rPr lang="en-US" sz="2400" dirty="0" smtClean="0"/>
              <a:t>2402)</a:t>
            </a:r>
          </a:p>
          <a:p>
            <a:r>
              <a:rPr lang="en-US" sz="2400" dirty="0" smtClean="0"/>
              <a:t>            </a:t>
            </a:r>
            <a:r>
              <a:rPr lang="en-US" sz="2000" dirty="0" smtClean="0"/>
              <a:t>michail.diamantakis@ecmwf.int</a:t>
            </a:r>
          </a:p>
          <a:p>
            <a:r>
              <a:rPr lang="en-US" sz="2400" dirty="0" smtClean="0"/>
              <a:t>      </a:t>
            </a:r>
            <a:endParaRPr lang="en-US" sz="20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7" name="Rectangle 2"/>
          <p:cNvSpPr>
            <a:spLocks noGrp="1" noChangeArrowheads="1"/>
          </p:cNvSpPr>
          <p:nvPr>
            <p:ph type="title"/>
          </p:nvPr>
        </p:nvSpPr>
        <p:spPr>
          <a:xfrm>
            <a:off x="323528" y="199728"/>
            <a:ext cx="8646038" cy="492968"/>
          </a:xfrm>
        </p:spPr>
        <p:txBody>
          <a:bodyPr/>
          <a:lstStyle/>
          <a:p>
            <a:pPr eaLnBrk="1" hangingPunct="1"/>
            <a:r>
              <a:rPr lang="en-US" sz="2400" dirty="0" smtClean="0"/>
              <a:t>Explicit Leapfrog time stepping on 1D GW </a:t>
            </a:r>
            <a:r>
              <a:rPr lang="en-US" sz="2400" dirty="0" err="1" smtClean="0"/>
              <a:t>eqn</a:t>
            </a:r>
            <a:endParaRPr lang="en-US" sz="2400" dirty="0" smtClean="0">
              <a:sym typeface="WP Greek Century" pitchFamily="2" charset="2"/>
            </a:endParaRPr>
          </a:p>
        </p:txBody>
      </p:sp>
      <p:sp>
        <p:nvSpPr>
          <p:cNvPr id="3078" name="Text Box 3"/>
          <p:cNvSpPr txBox="1">
            <a:spLocks noChangeArrowheads="1"/>
          </p:cNvSpPr>
          <p:nvPr/>
        </p:nvSpPr>
        <p:spPr bwMode="auto">
          <a:xfrm>
            <a:off x="251520" y="692696"/>
            <a:ext cx="5447325" cy="461665"/>
          </a:xfrm>
          <a:prstGeom prst="rect">
            <a:avLst/>
          </a:prstGeom>
          <a:noFill/>
          <a:ln w="9525">
            <a:noFill/>
            <a:miter lim="800000"/>
            <a:headEnd/>
            <a:tailEnd/>
          </a:ln>
        </p:spPr>
        <p:txBody>
          <a:bodyPr wrap="none">
            <a:spAutoFit/>
          </a:bodyPr>
          <a:lstStyle/>
          <a:p>
            <a:r>
              <a:rPr lang="en-US" sz="2400" dirty="0" smtClean="0">
                <a:solidFill>
                  <a:srgbClr val="C00000"/>
                </a:solidFill>
              </a:rPr>
              <a:t>Three-time-level explicit Leapfrog </a:t>
            </a:r>
            <a:r>
              <a:rPr lang="en-US" sz="2400" dirty="0">
                <a:solidFill>
                  <a:srgbClr val="C00000"/>
                </a:solidFill>
              </a:rPr>
              <a:t>scheme</a:t>
            </a:r>
          </a:p>
        </p:txBody>
      </p:sp>
      <p:sp>
        <p:nvSpPr>
          <p:cNvPr id="3087" name="Text Box 26"/>
          <p:cNvSpPr txBox="1">
            <a:spLocks noChangeArrowheads="1"/>
          </p:cNvSpPr>
          <p:nvPr/>
        </p:nvSpPr>
        <p:spPr bwMode="auto">
          <a:xfrm>
            <a:off x="395537" y="4253026"/>
            <a:ext cx="2592287" cy="400110"/>
          </a:xfrm>
          <a:prstGeom prst="rect">
            <a:avLst/>
          </a:prstGeom>
          <a:noFill/>
          <a:ln w="9525">
            <a:noFill/>
            <a:miter lim="800000"/>
            <a:headEnd/>
            <a:tailEnd/>
          </a:ln>
        </p:spPr>
        <p:txBody>
          <a:bodyPr wrap="square">
            <a:spAutoFit/>
          </a:bodyPr>
          <a:lstStyle/>
          <a:p>
            <a:r>
              <a:rPr lang="en-US" sz="2000" dirty="0" smtClean="0"/>
              <a:t>Von </a:t>
            </a:r>
            <a:r>
              <a:rPr lang="en-US" sz="2000" dirty="0" err="1" smtClean="0"/>
              <a:t>Neuman</a:t>
            </a:r>
            <a:r>
              <a:rPr lang="en-US" sz="2000" dirty="0" smtClean="0"/>
              <a:t> stability</a:t>
            </a:r>
            <a:r>
              <a:rPr lang="en-US" sz="2000" dirty="0"/>
              <a:t>:</a:t>
            </a:r>
          </a:p>
        </p:txBody>
      </p:sp>
      <p:sp>
        <p:nvSpPr>
          <p:cNvPr id="3088" name="Text Box 27"/>
          <p:cNvSpPr txBox="1">
            <a:spLocks noChangeArrowheads="1"/>
          </p:cNvSpPr>
          <p:nvPr/>
        </p:nvSpPr>
        <p:spPr bwMode="auto">
          <a:xfrm>
            <a:off x="611188" y="4869160"/>
            <a:ext cx="8358378" cy="707886"/>
          </a:xfrm>
          <a:prstGeom prst="rect">
            <a:avLst/>
          </a:prstGeom>
          <a:noFill/>
          <a:ln w="9525">
            <a:noFill/>
            <a:miter lim="800000"/>
            <a:headEnd/>
            <a:tailEnd/>
          </a:ln>
        </p:spPr>
        <p:txBody>
          <a:bodyPr wrap="none">
            <a:spAutoFit/>
          </a:bodyPr>
          <a:lstStyle/>
          <a:p>
            <a:r>
              <a:rPr lang="en-US" sz="2000" dirty="0" smtClean="0">
                <a:solidFill>
                  <a:srgbClr val="FF0000"/>
                </a:solidFill>
              </a:rPr>
              <a:t>Solution is a combination of a physical and a “parasitical” computational mode </a:t>
            </a:r>
          </a:p>
          <a:p>
            <a:r>
              <a:rPr lang="en-US" sz="2000" dirty="0">
                <a:solidFill>
                  <a:srgbClr val="FF0000"/>
                </a:solidFill>
              </a:rPr>
              <a:t>w</a:t>
            </a:r>
            <a:r>
              <a:rPr lang="en-US" sz="2000" dirty="0" smtClean="0">
                <a:solidFill>
                  <a:srgbClr val="FF0000"/>
                </a:solidFill>
              </a:rPr>
              <a:t>hich can be damped by use of a time filter, e.g. </a:t>
            </a:r>
            <a:r>
              <a:rPr lang="en-US" sz="2000" dirty="0" err="1" smtClean="0">
                <a:solidFill>
                  <a:srgbClr val="FF0000"/>
                </a:solidFill>
              </a:rPr>
              <a:t>Asselin</a:t>
            </a:r>
            <a:r>
              <a:rPr lang="en-US" sz="2000" dirty="0" smtClean="0">
                <a:solidFill>
                  <a:srgbClr val="FF0000"/>
                </a:solidFill>
              </a:rPr>
              <a:t> filter</a:t>
            </a:r>
          </a:p>
        </p:txBody>
      </p:sp>
      <p:graphicFrame>
        <p:nvGraphicFramePr>
          <p:cNvPr id="4" name="Object 3"/>
          <p:cNvGraphicFramePr>
            <a:graphicFrameLocks noChangeAspect="1"/>
          </p:cNvGraphicFramePr>
          <p:nvPr>
            <p:extLst>
              <p:ext uri="{D42A27DB-BD31-4B8C-83A1-F6EECF244321}">
                <p14:modId xmlns:p14="http://schemas.microsoft.com/office/powerpoint/2010/main" val="16117035"/>
              </p:ext>
            </p:extLst>
          </p:nvPr>
        </p:nvGraphicFramePr>
        <p:xfrm>
          <a:off x="1358900" y="5661025"/>
          <a:ext cx="4356100" cy="360363"/>
        </p:xfrm>
        <a:graphic>
          <a:graphicData uri="http://schemas.openxmlformats.org/presentationml/2006/ole">
            <mc:AlternateContent xmlns:mc="http://schemas.openxmlformats.org/markup-compatibility/2006">
              <mc:Choice xmlns:v="urn:schemas-microsoft-com:vml" Requires="v">
                <p:oleObj spid="_x0000_s91174" name="Equation" r:id="rId3" imgW="2984400" imgH="228600" progId="Equation.3">
                  <p:embed/>
                </p:oleObj>
              </mc:Choice>
              <mc:Fallback>
                <p:oleObj name="Equation" r:id="rId3" imgW="2984400" imgH="228600" progId="Equation.3">
                  <p:embed/>
                  <p:pic>
                    <p:nvPicPr>
                      <p:cNvPr id="0" name=""/>
                      <p:cNvPicPr/>
                      <p:nvPr/>
                    </p:nvPicPr>
                    <p:blipFill>
                      <a:blip r:embed="rId4"/>
                      <a:stretch>
                        <a:fillRect/>
                      </a:stretch>
                    </p:blipFill>
                    <p:spPr>
                      <a:xfrm>
                        <a:off x="1358900" y="5661025"/>
                        <a:ext cx="4356100" cy="360363"/>
                      </a:xfrm>
                      <a:prstGeom prst="rect">
                        <a:avLst/>
                      </a:prstGeom>
                    </p:spPr>
                  </p:pic>
                </p:oleObj>
              </mc:Fallback>
            </mc:AlternateContent>
          </a:graphicData>
        </a:graphic>
      </p:graphicFrame>
      <p:sp>
        <p:nvSpPr>
          <p:cNvPr id="29" name="Text Box 26"/>
          <p:cNvSpPr txBox="1">
            <a:spLocks noChangeArrowheads="1"/>
          </p:cNvSpPr>
          <p:nvPr/>
        </p:nvSpPr>
        <p:spPr bwMode="auto">
          <a:xfrm>
            <a:off x="395536" y="3501008"/>
            <a:ext cx="4537011" cy="400110"/>
          </a:xfrm>
          <a:prstGeom prst="rect">
            <a:avLst/>
          </a:prstGeom>
          <a:noFill/>
          <a:ln w="9525">
            <a:noFill/>
            <a:miter lim="800000"/>
            <a:headEnd/>
            <a:tailEnd/>
          </a:ln>
        </p:spPr>
        <p:txBody>
          <a:bodyPr wrap="none">
            <a:spAutoFit/>
          </a:bodyPr>
          <a:lstStyle/>
          <a:p>
            <a:r>
              <a:rPr lang="en-US" sz="2000" dirty="0" smtClean="0">
                <a:solidFill>
                  <a:schemeClr val="accent1">
                    <a:lumMod val="75000"/>
                  </a:schemeClr>
                </a:solidFill>
              </a:rPr>
              <a:t>Neutral (no damping) + 2</a:t>
            </a:r>
            <a:r>
              <a:rPr lang="en-US" sz="2000" baseline="30000" dirty="0" smtClean="0">
                <a:solidFill>
                  <a:schemeClr val="accent1">
                    <a:lumMod val="75000"/>
                  </a:schemeClr>
                </a:solidFill>
              </a:rPr>
              <a:t>nd</a:t>
            </a:r>
            <a:r>
              <a:rPr lang="en-US" sz="2000" dirty="0" smtClean="0">
                <a:solidFill>
                  <a:schemeClr val="accent1">
                    <a:lumMod val="75000"/>
                  </a:schemeClr>
                </a:solidFill>
              </a:rPr>
              <a:t> order     </a:t>
            </a:r>
            <a:r>
              <a:rPr lang="en-US" sz="2000" dirty="0" smtClean="0"/>
              <a:t>BUT</a:t>
            </a:r>
            <a:r>
              <a:rPr lang="en-US" sz="2000" dirty="0" smtClean="0">
                <a:solidFill>
                  <a:schemeClr val="accent1">
                    <a:lumMod val="75000"/>
                  </a:schemeClr>
                </a:solidFill>
              </a:rPr>
              <a:t> </a:t>
            </a:r>
            <a:endParaRPr lang="en-US" sz="2000" dirty="0">
              <a:solidFill>
                <a:schemeClr val="accent1">
                  <a:lumMod val="75000"/>
                </a:schemeClr>
              </a:solidFill>
            </a:endParaRPr>
          </a:p>
        </p:txBody>
      </p:sp>
      <p:sp>
        <p:nvSpPr>
          <p:cNvPr id="30" name="Text Box 26"/>
          <p:cNvSpPr txBox="1">
            <a:spLocks noChangeArrowheads="1"/>
          </p:cNvSpPr>
          <p:nvPr/>
        </p:nvSpPr>
        <p:spPr bwMode="auto">
          <a:xfrm>
            <a:off x="5364089" y="3501008"/>
            <a:ext cx="3024336" cy="646331"/>
          </a:xfrm>
          <a:prstGeom prst="rect">
            <a:avLst/>
          </a:prstGeom>
          <a:noFill/>
          <a:ln w="9525">
            <a:noFill/>
            <a:miter lim="800000"/>
            <a:headEnd/>
            <a:tailEnd/>
          </a:ln>
        </p:spPr>
        <p:txBody>
          <a:bodyPr wrap="square">
            <a:spAutoFit/>
          </a:bodyPr>
          <a:lstStyle/>
          <a:p>
            <a:r>
              <a:rPr lang="en-US" sz="1800" dirty="0">
                <a:solidFill>
                  <a:srgbClr val="FF0000"/>
                </a:solidFill>
              </a:rPr>
              <a:t>p</a:t>
            </a:r>
            <a:r>
              <a:rPr lang="en-US" sz="1800" dirty="0" smtClean="0">
                <a:solidFill>
                  <a:srgbClr val="FF0000"/>
                </a:solidFill>
              </a:rPr>
              <a:t>hase + dispersion errors + computational mode  </a:t>
            </a:r>
            <a:endParaRPr lang="en-US" sz="1800" dirty="0">
              <a:solidFill>
                <a:srgbClr val="FF0000"/>
              </a:solidFill>
            </a:endParaRPr>
          </a:p>
        </p:txBody>
      </p:sp>
      <p:graphicFrame>
        <p:nvGraphicFramePr>
          <p:cNvPr id="5" name="Object 4"/>
          <p:cNvGraphicFramePr>
            <a:graphicFrameLocks noChangeAspect="1"/>
          </p:cNvGraphicFramePr>
          <p:nvPr>
            <p:extLst>
              <p:ext uri="{D42A27DB-BD31-4B8C-83A1-F6EECF244321}">
                <p14:modId xmlns:p14="http://schemas.microsoft.com/office/powerpoint/2010/main" val="2580339789"/>
              </p:ext>
            </p:extLst>
          </p:nvPr>
        </p:nvGraphicFramePr>
        <p:xfrm>
          <a:off x="4128252" y="1916832"/>
          <a:ext cx="3612100" cy="1612931"/>
        </p:xfrm>
        <a:graphic>
          <a:graphicData uri="http://schemas.openxmlformats.org/presentationml/2006/ole">
            <mc:AlternateContent xmlns:mc="http://schemas.openxmlformats.org/markup-compatibility/2006">
              <mc:Choice xmlns:v="urn:schemas-microsoft-com:vml" Requires="v">
                <p:oleObj spid="_x0000_s91175" name="Equation" r:id="rId5" imgW="1892160" imgH="888840" progId="Equation.3">
                  <p:embed/>
                </p:oleObj>
              </mc:Choice>
              <mc:Fallback>
                <p:oleObj name="Equation" r:id="rId5" imgW="1892160" imgH="888840" progId="Equation.3">
                  <p:embed/>
                  <p:pic>
                    <p:nvPicPr>
                      <p:cNvPr id="0" name=""/>
                      <p:cNvPicPr>
                        <a:picLocks noChangeAspect="1" noChangeArrowheads="1"/>
                      </p:cNvPicPr>
                      <p:nvPr/>
                    </p:nvPicPr>
                    <p:blipFill>
                      <a:blip r:embed="rId6"/>
                      <a:srcRect/>
                      <a:stretch>
                        <a:fillRect/>
                      </a:stretch>
                    </p:blipFill>
                    <p:spPr bwMode="auto">
                      <a:xfrm>
                        <a:off x="4128252" y="1916832"/>
                        <a:ext cx="3612100" cy="1612931"/>
                      </a:xfrm>
                      <a:prstGeom prst="rect">
                        <a:avLst/>
                      </a:prstGeom>
                      <a:solidFill>
                        <a:srgbClr val="FFFFCC"/>
                      </a:solidFill>
                      <a:ln>
                        <a:noFill/>
                      </a:ln>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1024176869"/>
              </p:ext>
            </p:extLst>
          </p:nvPr>
        </p:nvGraphicFramePr>
        <p:xfrm>
          <a:off x="2915816" y="4045248"/>
          <a:ext cx="2227262" cy="823912"/>
        </p:xfrm>
        <a:graphic>
          <a:graphicData uri="http://schemas.openxmlformats.org/presentationml/2006/ole">
            <mc:AlternateContent xmlns:mc="http://schemas.openxmlformats.org/markup-compatibility/2006">
              <mc:Choice xmlns:v="urn:schemas-microsoft-com:vml" Requires="v">
                <p:oleObj spid="_x0000_s91176" name="Equation" r:id="rId7" imgW="1066680" imgH="419040" progId="Equation.3">
                  <p:embed/>
                </p:oleObj>
              </mc:Choice>
              <mc:Fallback>
                <p:oleObj name="Equation" r:id="rId7" imgW="1066680" imgH="419040" progId="Equation.3">
                  <p:embed/>
                  <p:pic>
                    <p:nvPicPr>
                      <p:cNvPr id="0" name=""/>
                      <p:cNvPicPr/>
                      <p:nvPr/>
                    </p:nvPicPr>
                    <p:blipFill>
                      <a:blip r:embed="rId8"/>
                      <a:stretch>
                        <a:fillRect/>
                      </a:stretch>
                    </p:blipFill>
                    <p:spPr>
                      <a:xfrm>
                        <a:off x="2915816" y="4045248"/>
                        <a:ext cx="2227262" cy="823912"/>
                      </a:xfrm>
                      <a:prstGeom prst="rect">
                        <a:avLst/>
                      </a:prstGeom>
                      <a:solidFill>
                        <a:srgbClr val="FFFFCC"/>
                      </a:solidFill>
                    </p:spPr>
                  </p:pic>
                </p:oleObj>
              </mc:Fallback>
            </mc:AlternateContent>
          </a:graphicData>
        </a:graphic>
      </p:graphicFrame>
      <p:graphicFrame>
        <p:nvGraphicFramePr>
          <p:cNvPr id="2" name="Object 1"/>
          <p:cNvGraphicFramePr>
            <a:graphicFrameLocks noChangeAspect="1"/>
          </p:cNvGraphicFramePr>
          <p:nvPr>
            <p:extLst>
              <p:ext uri="{D42A27DB-BD31-4B8C-83A1-F6EECF244321}">
                <p14:modId xmlns:p14="http://schemas.microsoft.com/office/powerpoint/2010/main" val="4027148689"/>
              </p:ext>
            </p:extLst>
          </p:nvPr>
        </p:nvGraphicFramePr>
        <p:xfrm>
          <a:off x="4198282" y="1124744"/>
          <a:ext cx="3542070" cy="663479"/>
        </p:xfrm>
        <a:graphic>
          <a:graphicData uri="http://schemas.openxmlformats.org/presentationml/2006/ole">
            <mc:AlternateContent xmlns:mc="http://schemas.openxmlformats.org/markup-compatibility/2006">
              <mc:Choice xmlns:v="urn:schemas-microsoft-com:vml" Requires="v">
                <p:oleObj spid="_x0000_s91177" name="Equation" r:id="rId9" imgW="2412720" imgH="393480" progId="Equation.3">
                  <p:embed/>
                </p:oleObj>
              </mc:Choice>
              <mc:Fallback>
                <p:oleObj name="Equation" r:id="rId9" imgW="2412720" imgH="393480" progId="Equation.3">
                  <p:embed/>
                  <p:pic>
                    <p:nvPicPr>
                      <p:cNvPr id="0" name=""/>
                      <p:cNvPicPr/>
                      <p:nvPr/>
                    </p:nvPicPr>
                    <p:blipFill>
                      <a:blip r:embed="rId10"/>
                      <a:stretch>
                        <a:fillRect/>
                      </a:stretch>
                    </p:blipFill>
                    <p:spPr>
                      <a:xfrm>
                        <a:off x="4198282" y="1124744"/>
                        <a:ext cx="3542070" cy="663479"/>
                      </a:xfrm>
                      <a:prstGeom prst="rect">
                        <a:avLst/>
                      </a:prstGeom>
                      <a:solidFill>
                        <a:srgbClr val="FFFFCC"/>
                      </a:solidFill>
                    </p:spPr>
                  </p:pic>
                </p:oleObj>
              </mc:Fallback>
            </mc:AlternateContent>
          </a:graphicData>
        </a:graphic>
      </p:graphicFrame>
      <p:sp>
        <p:nvSpPr>
          <p:cNvPr id="3" name="TextBox 2"/>
          <p:cNvSpPr txBox="1"/>
          <p:nvPr/>
        </p:nvSpPr>
        <p:spPr>
          <a:xfrm>
            <a:off x="323528" y="1196752"/>
            <a:ext cx="3228769" cy="400110"/>
          </a:xfrm>
          <a:prstGeom prst="rect">
            <a:avLst/>
          </a:prstGeom>
          <a:noFill/>
        </p:spPr>
        <p:txBody>
          <a:bodyPr wrap="none" rtlCol="0">
            <a:spAutoFit/>
          </a:bodyPr>
          <a:lstStyle/>
          <a:p>
            <a:r>
              <a:rPr lang="en-GB" sz="2000" dirty="0" smtClean="0">
                <a:solidFill>
                  <a:schemeClr val="accent5">
                    <a:lumMod val="75000"/>
                  </a:schemeClr>
                </a:solidFill>
              </a:rPr>
              <a:t>Leapfrog on general problem:</a:t>
            </a:r>
            <a:endParaRPr lang="en-GB" sz="2000" dirty="0">
              <a:solidFill>
                <a:schemeClr val="accent5">
                  <a:lumMod val="75000"/>
                </a:schemeClr>
              </a:solidFill>
            </a:endParaRPr>
          </a:p>
        </p:txBody>
      </p:sp>
      <p:sp>
        <p:nvSpPr>
          <p:cNvPr id="38" name="TextBox 37"/>
          <p:cNvSpPr txBox="1"/>
          <p:nvPr/>
        </p:nvSpPr>
        <p:spPr>
          <a:xfrm>
            <a:off x="323528" y="2524834"/>
            <a:ext cx="3426131" cy="400110"/>
          </a:xfrm>
          <a:prstGeom prst="rect">
            <a:avLst/>
          </a:prstGeom>
          <a:noFill/>
        </p:spPr>
        <p:txBody>
          <a:bodyPr wrap="none" rtlCol="0">
            <a:spAutoFit/>
          </a:bodyPr>
          <a:lstStyle/>
          <a:p>
            <a:r>
              <a:rPr lang="en-GB" sz="2000" dirty="0" smtClean="0">
                <a:solidFill>
                  <a:schemeClr val="accent5">
                    <a:lumMod val="75000"/>
                  </a:schemeClr>
                </a:solidFill>
              </a:rPr>
              <a:t>Leapfrog on 1D GW equations:</a:t>
            </a:r>
            <a:endParaRPr lang="en-GB" sz="2000" dirty="0">
              <a:solidFill>
                <a:schemeClr val="accent5">
                  <a:lumMod val="75000"/>
                </a:schemeClr>
              </a:solidFill>
            </a:endParaRPr>
          </a:p>
        </p:txBody>
      </p:sp>
      <mc:AlternateContent xmlns:mc="http://schemas.openxmlformats.org/markup-compatibility/2006" xmlns:a14="http://schemas.microsoft.com/office/drawing/2010/main">
        <mc:Choice Requires="a14">
          <p:sp>
            <p:nvSpPr>
              <p:cNvPr id="7" name="TextBox 6"/>
              <p:cNvSpPr txBox="1"/>
              <p:nvPr/>
            </p:nvSpPr>
            <p:spPr>
              <a:xfrm>
                <a:off x="5940152" y="5517232"/>
                <a:ext cx="2664296" cy="769441"/>
              </a:xfrm>
              <a:prstGeom prst="rect">
                <a:avLst/>
              </a:prstGeom>
              <a:noFill/>
            </p:spPr>
            <p:txBody>
              <a:bodyPr wrap="square" rtlCol="0">
                <a:spAutoFit/>
              </a:bodyPr>
              <a:lstStyle/>
              <a:p>
                <a:r>
                  <a:rPr lang="en-GB" sz="1600" dirty="0" smtClean="0"/>
                  <a:t>Typical value for global models:  </a:t>
                </a:r>
                <a14:m>
                  <m:oMath xmlns:m="http://schemas.openxmlformats.org/officeDocument/2006/math">
                    <m:r>
                      <a:rPr lang="en-GB" sz="1600" i="1" smtClean="0">
                        <a:latin typeface="Cambria Math"/>
                        <a:ea typeface="Cambria Math"/>
                      </a:rPr>
                      <m:t>𝛾</m:t>
                    </m:r>
                    <m:r>
                      <a:rPr lang="en-GB" sz="1600" b="0" i="1" smtClean="0">
                        <a:latin typeface="Cambria Math"/>
                        <a:ea typeface="Cambria Math"/>
                      </a:rPr>
                      <m:t>=0.06</m:t>
                    </m:r>
                  </m:oMath>
                </a14:m>
                <a:r>
                  <a:rPr lang="en-GB" dirty="0" smtClean="0"/>
                  <a:t>  </a:t>
                </a:r>
                <a:endParaRPr lang="en-GB" dirty="0"/>
              </a:p>
            </p:txBody>
          </p:sp>
        </mc:Choice>
        <mc:Fallback xmlns="">
          <p:sp>
            <p:nvSpPr>
              <p:cNvPr id="7" name="TextBox 6"/>
              <p:cNvSpPr txBox="1">
                <a:spLocks noRot="1" noChangeAspect="1" noMove="1" noResize="1" noEditPoints="1" noAdjustHandles="1" noChangeArrowheads="1" noChangeShapeType="1" noTextEdit="1"/>
              </p:cNvSpPr>
              <p:nvPr/>
            </p:nvSpPr>
            <p:spPr>
              <a:xfrm>
                <a:off x="5940152" y="5517232"/>
                <a:ext cx="2664296" cy="769441"/>
              </a:xfrm>
              <a:prstGeom prst="rect">
                <a:avLst/>
              </a:prstGeom>
              <a:blipFill rotWithShape="1">
                <a:blip r:embed="rId11"/>
                <a:stretch>
                  <a:fillRect l="-1144" t="-2381" b="-4762"/>
                </a:stretch>
              </a:blipFill>
            </p:spPr>
            <p:txBody>
              <a:bodyPr/>
              <a:lstStyle/>
              <a:p>
                <a:r>
                  <a:rPr lang="en-GB">
                    <a:noFill/>
                  </a:rPr>
                  <a:t> </a:t>
                </a:r>
              </a:p>
            </p:txBody>
          </p:sp>
        </mc:Fallback>
      </mc:AlternateContent>
    </p:spTree>
    <p:extLst>
      <p:ext uri="{BB962C8B-B14F-4D97-AF65-F5344CB8AC3E}">
        <p14:creationId xmlns:p14="http://schemas.microsoft.com/office/powerpoint/2010/main" val="19368136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 note on staggering</a:t>
            </a:r>
            <a:endParaRPr lang="en-GB" dirty="0"/>
          </a:p>
        </p:txBody>
      </p:sp>
      <p:sp>
        <p:nvSpPr>
          <p:cNvPr id="3" name="Content Placeholder 2"/>
          <p:cNvSpPr>
            <a:spLocks noGrp="1"/>
          </p:cNvSpPr>
          <p:nvPr>
            <p:ph idx="1"/>
          </p:nvPr>
        </p:nvSpPr>
        <p:spPr>
          <a:xfrm>
            <a:off x="395659" y="994742"/>
            <a:ext cx="8439150" cy="5029200"/>
          </a:xfrm>
        </p:spPr>
        <p:txBody>
          <a:bodyPr/>
          <a:lstStyle/>
          <a:p>
            <a:r>
              <a:rPr lang="en-GB" dirty="0" smtClean="0"/>
              <a:t>The prognostic variables can be</a:t>
            </a:r>
          </a:p>
          <a:p>
            <a:pPr lvl="1"/>
            <a:r>
              <a:rPr lang="en-GB" dirty="0" smtClean="0"/>
              <a:t>On the same location on the grid, i.e. collocated </a:t>
            </a:r>
          </a:p>
          <a:p>
            <a:pPr lvl="1"/>
            <a:endParaRPr lang="en-GB" dirty="0"/>
          </a:p>
          <a:p>
            <a:pPr lvl="1"/>
            <a:endParaRPr lang="en-GB" dirty="0" smtClean="0"/>
          </a:p>
          <a:p>
            <a:pPr lvl="1"/>
            <a:r>
              <a:rPr lang="en-GB" dirty="0" smtClean="0"/>
              <a:t>In between (half way) each other, i.e. staggered</a:t>
            </a:r>
          </a:p>
          <a:p>
            <a:pPr lvl="1"/>
            <a:endParaRPr lang="en-GB" dirty="0"/>
          </a:p>
          <a:p>
            <a:pPr lvl="1"/>
            <a:endParaRPr lang="en-GB" dirty="0" smtClean="0"/>
          </a:p>
          <a:p>
            <a:pPr lvl="2"/>
            <a:r>
              <a:rPr lang="en-GB" sz="2000" dirty="0" smtClean="0"/>
              <a:t>Improved accuracy + dispersion properties</a:t>
            </a:r>
          </a:p>
          <a:p>
            <a:pPr lvl="2"/>
            <a:r>
              <a:rPr lang="en-GB" sz="2000" dirty="0" smtClean="0"/>
              <a:t>On explicit techniques staggering results into a more restrictive  </a:t>
            </a:r>
            <a:r>
              <a:rPr lang="en-GB" sz="2000" dirty="0" err="1" smtClean="0"/>
              <a:t>timestep</a:t>
            </a:r>
            <a:r>
              <a:rPr lang="en-GB" sz="2000" dirty="0" smtClean="0"/>
              <a:t> e.g.:               instead of </a:t>
            </a:r>
          </a:p>
        </p:txBody>
      </p:sp>
      <p:sp>
        <p:nvSpPr>
          <p:cNvPr id="4" name="TextBox 3"/>
          <p:cNvSpPr txBox="1"/>
          <p:nvPr/>
        </p:nvSpPr>
        <p:spPr>
          <a:xfrm>
            <a:off x="1228775" y="1916831"/>
            <a:ext cx="4913709" cy="830997"/>
          </a:xfrm>
          <a:prstGeom prst="rect">
            <a:avLst/>
          </a:prstGeom>
          <a:noFill/>
        </p:spPr>
        <p:txBody>
          <a:bodyPr wrap="square" rtlCol="0">
            <a:spAutoFit/>
          </a:bodyPr>
          <a:lstStyle/>
          <a:p>
            <a:endParaRPr lang="en-GB" sz="1600" dirty="0" smtClean="0">
              <a:solidFill>
                <a:srgbClr val="0000FF"/>
              </a:solidFill>
            </a:endParaRPr>
          </a:p>
          <a:p>
            <a:r>
              <a:rPr lang="en-GB" sz="1600" dirty="0" smtClean="0">
                <a:solidFill>
                  <a:srgbClr val="0000FF"/>
                </a:solidFill>
              </a:rPr>
              <a:t>    x</a:t>
            </a:r>
            <a:r>
              <a:rPr lang="en-GB" sz="1600" dirty="0" smtClean="0"/>
              <a:t>          </a:t>
            </a:r>
            <a:r>
              <a:rPr lang="en-GB" sz="1600" dirty="0" err="1" smtClean="0">
                <a:solidFill>
                  <a:srgbClr val="0000FF"/>
                </a:solidFill>
              </a:rPr>
              <a:t>x</a:t>
            </a:r>
            <a:r>
              <a:rPr lang="en-GB" sz="1600" dirty="0" smtClean="0">
                <a:solidFill>
                  <a:srgbClr val="0000FF"/>
                </a:solidFill>
              </a:rPr>
              <a:t>          </a:t>
            </a:r>
            <a:r>
              <a:rPr lang="en-GB" sz="1600" dirty="0" err="1" smtClean="0">
                <a:solidFill>
                  <a:srgbClr val="0000FF"/>
                </a:solidFill>
              </a:rPr>
              <a:t>x</a:t>
            </a:r>
            <a:r>
              <a:rPr lang="en-GB" sz="1600" dirty="0" smtClean="0">
                <a:solidFill>
                  <a:srgbClr val="0000FF"/>
                </a:solidFill>
              </a:rPr>
              <a:t>          </a:t>
            </a:r>
            <a:r>
              <a:rPr lang="en-GB" sz="1600" dirty="0" err="1" smtClean="0">
                <a:solidFill>
                  <a:srgbClr val="0000FF"/>
                </a:solidFill>
              </a:rPr>
              <a:t>x</a:t>
            </a:r>
            <a:r>
              <a:rPr lang="en-GB" sz="1600" dirty="0" smtClean="0">
                <a:solidFill>
                  <a:srgbClr val="0000FF"/>
                </a:solidFill>
              </a:rPr>
              <a:t>          </a:t>
            </a:r>
            <a:r>
              <a:rPr lang="en-GB" sz="1600" dirty="0" err="1" smtClean="0">
                <a:solidFill>
                  <a:srgbClr val="0000FF"/>
                </a:solidFill>
              </a:rPr>
              <a:t>x</a:t>
            </a:r>
            <a:r>
              <a:rPr lang="en-GB" sz="1600" dirty="0" smtClean="0">
                <a:solidFill>
                  <a:srgbClr val="0000FF"/>
                </a:solidFill>
              </a:rPr>
              <a:t>          </a:t>
            </a:r>
            <a:r>
              <a:rPr lang="en-GB" sz="1600" dirty="0" err="1" smtClean="0">
                <a:solidFill>
                  <a:srgbClr val="0000FF"/>
                </a:solidFill>
              </a:rPr>
              <a:t>x</a:t>
            </a:r>
            <a:r>
              <a:rPr lang="en-GB" sz="1600" dirty="0" smtClean="0">
                <a:solidFill>
                  <a:srgbClr val="0000FF"/>
                </a:solidFill>
              </a:rPr>
              <a:t>          </a:t>
            </a:r>
            <a:r>
              <a:rPr lang="en-GB" sz="1600" dirty="0" err="1" smtClean="0">
                <a:solidFill>
                  <a:srgbClr val="0000FF"/>
                </a:solidFill>
              </a:rPr>
              <a:t>x</a:t>
            </a:r>
            <a:endParaRPr lang="en-GB" sz="1600" dirty="0" smtClean="0">
              <a:solidFill>
                <a:srgbClr val="00B050"/>
              </a:solidFill>
            </a:endParaRPr>
          </a:p>
          <a:p>
            <a:endParaRPr lang="en-GB" sz="1600" dirty="0"/>
          </a:p>
        </p:txBody>
      </p:sp>
      <p:sp>
        <p:nvSpPr>
          <p:cNvPr id="5" name="TextBox 4"/>
          <p:cNvSpPr txBox="1"/>
          <p:nvPr/>
        </p:nvSpPr>
        <p:spPr>
          <a:xfrm>
            <a:off x="1331640" y="3717032"/>
            <a:ext cx="4672136" cy="584775"/>
          </a:xfrm>
          <a:prstGeom prst="rect">
            <a:avLst/>
          </a:prstGeom>
          <a:noFill/>
        </p:spPr>
        <p:txBody>
          <a:bodyPr wrap="square" rtlCol="0">
            <a:spAutoFit/>
          </a:bodyPr>
          <a:lstStyle/>
          <a:p>
            <a:r>
              <a:rPr lang="en-GB" sz="1600" dirty="0" smtClean="0"/>
              <a:t> </a:t>
            </a:r>
            <a:r>
              <a:rPr lang="en-GB" sz="1600" dirty="0">
                <a:solidFill>
                  <a:srgbClr val="00B050"/>
                </a:solidFill>
              </a:rPr>
              <a:t> </a:t>
            </a:r>
            <a:endParaRPr lang="en-GB" sz="1600" dirty="0" smtClean="0">
              <a:solidFill>
                <a:srgbClr val="00B050"/>
              </a:solidFill>
            </a:endParaRPr>
          </a:p>
          <a:p>
            <a:pPr marL="0" lvl="1"/>
            <a:r>
              <a:rPr lang="en-GB" sz="1600" dirty="0" smtClean="0"/>
              <a:t>   </a:t>
            </a:r>
            <a:r>
              <a:rPr lang="en-GB" sz="1600" dirty="0" smtClean="0">
                <a:solidFill>
                  <a:srgbClr val="0000FF"/>
                </a:solidFill>
              </a:rPr>
              <a:t>x</a:t>
            </a:r>
            <a:r>
              <a:rPr lang="en-GB" sz="1600" dirty="0" smtClean="0"/>
              <a:t>    </a:t>
            </a:r>
            <a:r>
              <a:rPr lang="en-GB" sz="1600" dirty="0">
                <a:solidFill>
                  <a:srgbClr val="C00000"/>
                </a:solidFill>
              </a:rPr>
              <a:t>o</a:t>
            </a:r>
            <a:r>
              <a:rPr lang="en-GB" sz="1600" dirty="0"/>
              <a:t>    </a:t>
            </a:r>
            <a:r>
              <a:rPr lang="en-GB" sz="1600" dirty="0">
                <a:solidFill>
                  <a:srgbClr val="0000FF"/>
                </a:solidFill>
              </a:rPr>
              <a:t>x</a:t>
            </a:r>
            <a:r>
              <a:rPr lang="en-GB" sz="1600" dirty="0"/>
              <a:t>    </a:t>
            </a:r>
            <a:r>
              <a:rPr lang="en-GB" sz="1600" dirty="0">
                <a:solidFill>
                  <a:srgbClr val="C00000"/>
                </a:solidFill>
              </a:rPr>
              <a:t>o</a:t>
            </a:r>
            <a:r>
              <a:rPr lang="en-GB" sz="1600" dirty="0"/>
              <a:t>    </a:t>
            </a:r>
            <a:r>
              <a:rPr lang="en-GB" sz="1600" dirty="0">
                <a:solidFill>
                  <a:srgbClr val="0000FF"/>
                </a:solidFill>
              </a:rPr>
              <a:t>x</a:t>
            </a:r>
            <a:r>
              <a:rPr lang="en-GB" sz="1600" dirty="0"/>
              <a:t>    </a:t>
            </a:r>
            <a:r>
              <a:rPr lang="en-GB" sz="1600" dirty="0">
                <a:solidFill>
                  <a:srgbClr val="C00000"/>
                </a:solidFill>
              </a:rPr>
              <a:t>o</a:t>
            </a:r>
            <a:r>
              <a:rPr lang="en-GB" sz="1600" dirty="0"/>
              <a:t>    </a:t>
            </a:r>
            <a:r>
              <a:rPr lang="en-GB" sz="1600" dirty="0">
                <a:solidFill>
                  <a:srgbClr val="0000FF"/>
                </a:solidFill>
              </a:rPr>
              <a:t>x</a:t>
            </a:r>
            <a:r>
              <a:rPr lang="en-GB" sz="1600" dirty="0"/>
              <a:t>    </a:t>
            </a:r>
            <a:r>
              <a:rPr lang="en-GB" sz="1600" dirty="0">
                <a:solidFill>
                  <a:srgbClr val="C00000"/>
                </a:solidFill>
              </a:rPr>
              <a:t>o</a:t>
            </a:r>
            <a:r>
              <a:rPr lang="en-GB" sz="1600" dirty="0"/>
              <a:t>    </a:t>
            </a:r>
            <a:r>
              <a:rPr lang="en-GB" sz="1600" dirty="0">
                <a:solidFill>
                  <a:srgbClr val="0000FF"/>
                </a:solidFill>
              </a:rPr>
              <a:t>x</a:t>
            </a:r>
            <a:r>
              <a:rPr lang="en-GB" sz="1600" dirty="0"/>
              <a:t>    </a:t>
            </a:r>
            <a:r>
              <a:rPr lang="en-GB" sz="1600" dirty="0">
                <a:solidFill>
                  <a:srgbClr val="C00000"/>
                </a:solidFill>
              </a:rPr>
              <a:t>o</a:t>
            </a:r>
            <a:r>
              <a:rPr lang="en-GB" sz="1600" dirty="0"/>
              <a:t>    </a:t>
            </a:r>
            <a:r>
              <a:rPr lang="en-GB" sz="1600" dirty="0">
                <a:solidFill>
                  <a:srgbClr val="0000FF"/>
                </a:solidFill>
              </a:rPr>
              <a:t>x</a:t>
            </a:r>
            <a:r>
              <a:rPr lang="en-GB" sz="1600" dirty="0"/>
              <a:t>    </a:t>
            </a:r>
            <a:r>
              <a:rPr lang="en-GB" sz="1600" dirty="0">
                <a:solidFill>
                  <a:srgbClr val="C00000"/>
                </a:solidFill>
              </a:rPr>
              <a:t>o</a:t>
            </a:r>
            <a:r>
              <a:rPr lang="en-GB" sz="1600" dirty="0"/>
              <a:t>    </a:t>
            </a:r>
            <a:r>
              <a:rPr lang="en-GB" sz="1600" dirty="0" smtClean="0">
                <a:solidFill>
                  <a:srgbClr val="0000FF"/>
                </a:solidFill>
              </a:rPr>
              <a:t>x</a:t>
            </a:r>
            <a:endParaRPr lang="en-GB" sz="1600" dirty="0">
              <a:solidFill>
                <a:srgbClr val="0000FF"/>
              </a:solidFill>
            </a:endParaRPr>
          </a:p>
        </p:txBody>
      </p:sp>
      <p:graphicFrame>
        <p:nvGraphicFramePr>
          <p:cNvPr id="6" name="Object 5"/>
          <p:cNvGraphicFramePr>
            <a:graphicFrameLocks noChangeAspect="1"/>
          </p:cNvGraphicFramePr>
          <p:nvPr>
            <p:extLst>
              <p:ext uri="{D42A27DB-BD31-4B8C-83A1-F6EECF244321}">
                <p14:modId xmlns:p14="http://schemas.microsoft.com/office/powerpoint/2010/main" val="3089163709"/>
              </p:ext>
            </p:extLst>
          </p:nvPr>
        </p:nvGraphicFramePr>
        <p:xfrm>
          <a:off x="1547738" y="3543870"/>
          <a:ext cx="165100" cy="182563"/>
        </p:xfrm>
        <a:graphic>
          <a:graphicData uri="http://schemas.openxmlformats.org/presentationml/2006/ole">
            <mc:AlternateContent xmlns:mc="http://schemas.openxmlformats.org/markup-compatibility/2006">
              <mc:Choice xmlns:v="urn:schemas-microsoft-com:vml" Requires="v">
                <p:oleObj spid="_x0000_s90429" name="Equation" r:id="rId3" imgW="126720" imgH="139680" progId="Equation.3">
                  <p:embed/>
                </p:oleObj>
              </mc:Choice>
              <mc:Fallback>
                <p:oleObj name="Equation" r:id="rId3" imgW="126720" imgH="13968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47738" y="3543870"/>
                        <a:ext cx="1651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1831603587"/>
              </p:ext>
            </p:extLst>
          </p:nvPr>
        </p:nvGraphicFramePr>
        <p:xfrm>
          <a:off x="2158925" y="3543870"/>
          <a:ext cx="165100" cy="182563"/>
        </p:xfrm>
        <a:graphic>
          <a:graphicData uri="http://schemas.openxmlformats.org/presentationml/2006/ole">
            <mc:AlternateContent xmlns:mc="http://schemas.openxmlformats.org/markup-compatibility/2006">
              <mc:Choice xmlns:v="urn:schemas-microsoft-com:vml" Requires="v">
                <p:oleObj spid="_x0000_s90430" name="Equation" r:id="rId5" imgW="126835" imgH="139518" progId="Equation.3">
                  <p:embed/>
                </p:oleObj>
              </mc:Choice>
              <mc:Fallback>
                <p:oleObj name="Equation" r:id="rId5" imgW="126835" imgH="139518"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58925" y="3543870"/>
                        <a:ext cx="1651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3140227194"/>
              </p:ext>
            </p:extLst>
          </p:nvPr>
        </p:nvGraphicFramePr>
        <p:xfrm>
          <a:off x="2773288" y="3551808"/>
          <a:ext cx="165100" cy="182562"/>
        </p:xfrm>
        <a:graphic>
          <a:graphicData uri="http://schemas.openxmlformats.org/presentationml/2006/ole">
            <mc:AlternateContent xmlns:mc="http://schemas.openxmlformats.org/markup-compatibility/2006">
              <mc:Choice xmlns:v="urn:schemas-microsoft-com:vml" Requires="v">
                <p:oleObj spid="_x0000_s90431" name="Equation" r:id="rId7" imgW="126835" imgH="139518" progId="Equation.3">
                  <p:embed/>
                </p:oleObj>
              </mc:Choice>
              <mc:Fallback>
                <p:oleObj name="Equation" r:id="rId7" imgW="126835" imgH="139518"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73288" y="3551808"/>
                        <a:ext cx="1651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1609786530"/>
              </p:ext>
            </p:extLst>
          </p:nvPr>
        </p:nvGraphicFramePr>
        <p:xfrm>
          <a:off x="3398788" y="3551808"/>
          <a:ext cx="165100" cy="182562"/>
        </p:xfrm>
        <a:graphic>
          <a:graphicData uri="http://schemas.openxmlformats.org/presentationml/2006/ole">
            <mc:AlternateContent xmlns:mc="http://schemas.openxmlformats.org/markup-compatibility/2006">
              <mc:Choice xmlns:v="urn:schemas-microsoft-com:vml" Requires="v">
                <p:oleObj spid="_x0000_s90432" name="Equation" r:id="rId8" imgW="126835" imgH="139518" progId="Equation.3">
                  <p:embed/>
                </p:oleObj>
              </mc:Choice>
              <mc:Fallback>
                <p:oleObj name="Equation" r:id="rId8" imgW="126835" imgH="139518"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98788" y="3551808"/>
                        <a:ext cx="1651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4230963112"/>
              </p:ext>
            </p:extLst>
          </p:nvPr>
        </p:nvGraphicFramePr>
        <p:xfrm>
          <a:off x="3975025" y="3551808"/>
          <a:ext cx="165100" cy="182562"/>
        </p:xfrm>
        <a:graphic>
          <a:graphicData uri="http://schemas.openxmlformats.org/presentationml/2006/ole">
            <mc:AlternateContent xmlns:mc="http://schemas.openxmlformats.org/markup-compatibility/2006">
              <mc:Choice xmlns:v="urn:schemas-microsoft-com:vml" Requires="v">
                <p:oleObj spid="_x0000_s90433" name="Equation" r:id="rId9" imgW="126835" imgH="139518" progId="Equation.3">
                  <p:embed/>
                </p:oleObj>
              </mc:Choice>
              <mc:Fallback>
                <p:oleObj name="Equation" r:id="rId9" imgW="126835" imgH="139518"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975025" y="3551808"/>
                        <a:ext cx="1651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1282237312"/>
              </p:ext>
            </p:extLst>
          </p:nvPr>
        </p:nvGraphicFramePr>
        <p:xfrm>
          <a:off x="4573513" y="3551808"/>
          <a:ext cx="165100" cy="182562"/>
        </p:xfrm>
        <a:graphic>
          <a:graphicData uri="http://schemas.openxmlformats.org/presentationml/2006/ole">
            <mc:AlternateContent xmlns:mc="http://schemas.openxmlformats.org/markup-compatibility/2006">
              <mc:Choice xmlns:v="urn:schemas-microsoft-com:vml" Requires="v">
                <p:oleObj spid="_x0000_s90434" name="Equation" r:id="rId10" imgW="126835" imgH="139518" progId="Equation.3">
                  <p:embed/>
                </p:oleObj>
              </mc:Choice>
              <mc:Fallback>
                <p:oleObj name="Equation" r:id="rId10" imgW="126835" imgH="139518"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73513" y="3551808"/>
                        <a:ext cx="1651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1955641396"/>
              </p:ext>
            </p:extLst>
          </p:nvPr>
        </p:nvGraphicFramePr>
        <p:xfrm>
          <a:off x="5220072" y="3574851"/>
          <a:ext cx="165100" cy="182563"/>
        </p:xfrm>
        <a:graphic>
          <a:graphicData uri="http://schemas.openxmlformats.org/presentationml/2006/ole">
            <mc:AlternateContent xmlns:mc="http://schemas.openxmlformats.org/markup-compatibility/2006">
              <mc:Choice xmlns:v="urn:schemas-microsoft-com:vml" Requires="v">
                <p:oleObj spid="_x0000_s90435" name="Equation" r:id="rId11" imgW="126835" imgH="139518" progId="Equation.3">
                  <p:embed/>
                </p:oleObj>
              </mc:Choice>
              <mc:Fallback>
                <p:oleObj name="Equation" r:id="rId11" imgW="126835" imgH="139518"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20072" y="3574851"/>
                        <a:ext cx="1651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3" name="Object 12"/>
          <p:cNvGraphicFramePr>
            <a:graphicFrameLocks noChangeAspect="1"/>
          </p:cNvGraphicFramePr>
          <p:nvPr>
            <p:extLst>
              <p:ext uri="{D42A27DB-BD31-4B8C-83A1-F6EECF244321}">
                <p14:modId xmlns:p14="http://schemas.microsoft.com/office/powerpoint/2010/main" val="3234582346"/>
              </p:ext>
            </p:extLst>
          </p:nvPr>
        </p:nvGraphicFramePr>
        <p:xfrm>
          <a:off x="1836663" y="3501008"/>
          <a:ext cx="165100" cy="266700"/>
        </p:xfrm>
        <a:graphic>
          <a:graphicData uri="http://schemas.openxmlformats.org/presentationml/2006/ole">
            <mc:AlternateContent xmlns:mc="http://schemas.openxmlformats.org/markup-compatibility/2006">
              <mc:Choice xmlns:v="urn:schemas-microsoft-com:vml" Requires="v">
                <p:oleObj spid="_x0000_s90436" name="Equation" r:id="rId12" imgW="126720" imgH="203040" progId="Equation.3">
                  <p:embed/>
                </p:oleObj>
              </mc:Choice>
              <mc:Fallback>
                <p:oleObj name="Equation" r:id="rId12" imgW="126720" imgH="203040" progId="Equation.3">
                  <p:embed/>
                  <p:pic>
                    <p:nvPicPr>
                      <p:cNvPr id="0" nam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836663" y="3501008"/>
                        <a:ext cx="165100"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4" name="Object 13"/>
          <p:cNvGraphicFramePr>
            <a:graphicFrameLocks noChangeAspect="1"/>
          </p:cNvGraphicFramePr>
          <p:nvPr>
            <p:extLst>
              <p:ext uri="{D42A27DB-BD31-4B8C-83A1-F6EECF244321}">
                <p14:modId xmlns:p14="http://schemas.microsoft.com/office/powerpoint/2010/main" val="2589481287"/>
              </p:ext>
            </p:extLst>
          </p:nvPr>
        </p:nvGraphicFramePr>
        <p:xfrm>
          <a:off x="2463725" y="3501008"/>
          <a:ext cx="165100" cy="266700"/>
        </p:xfrm>
        <a:graphic>
          <a:graphicData uri="http://schemas.openxmlformats.org/presentationml/2006/ole">
            <mc:AlternateContent xmlns:mc="http://schemas.openxmlformats.org/markup-compatibility/2006">
              <mc:Choice xmlns:v="urn:schemas-microsoft-com:vml" Requires="v">
                <p:oleObj spid="_x0000_s90437" name="Equation" r:id="rId14" imgW="126835" imgH="202936" progId="Equation.3">
                  <p:embed/>
                </p:oleObj>
              </mc:Choice>
              <mc:Fallback>
                <p:oleObj name="Equation" r:id="rId14" imgW="126835" imgH="202936" progId="Equation.3">
                  <p:embed/>
                  <p:pic>
                    <p:nvPicPr>
                      <p:cNvPr id="0" name=""/>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463725" y="3501008"/>
                        <a:ext cx="165100"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5" name="Object 14"/>
          <p:cNvGraphicFramePr>
            <a:graphicFrameLocks noChangeAspect="1"/>
          </p:cNvGraphicFramePr>
          <p:nvPr>
            <p:extLst>
              <p:ext uri="{D42A27DB-BD31-4B8C-83A1-F6EECF244321}">
                <p14:modId xmlns:p14="http://schemas.microsoft.com/office/powerpoint/2010/main" val="1827700530"/>
              </p:ext>
            </p:extLst>
          </p:nvPr>
        </p:nvGraphicFramePr>
        <p:xfrm>
          <a:off x="3060625" y="3501008"/>
          <a:ext cx="165100" cy="266700"/>
        </p:xfrm>
        <a:graphic>
          <a:graphicData uri="http://schemas.openxmlformats.org/presentationml/2006/ole">
            <mc:AlternateContent xmlns:mc="http://schemas.openxmlformats.org/markup-compatibility/2006">
              <mc:Choice xmlns:v="urn:schemas-microsoft-com:vml" Requires="v">
                <p:oleObj spid="_x0000_s90438" name="Equation" r:id="rId16" imgW="126835" imgH="202936" progId="Equation.3">
                  <p:embed/>
                </p:oleObj>
              </mc:Choice>
              <mc:Fallback>
                <p:oleObj name="Equation" r:id="rId16" imgW="126835" imgH="202936" progId="Equation.3">
                  <p:embed/>
                  <p:pic>
                    <p:nvPicPr>
                      <p:cNvPr id="0" name=""/>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060625" y="3501008"/>
                        <a:ext cx="165100"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6" name="Object 15"/>
          <p:cNvGraphicFramePr>
            <a:graphicFrameLocks noChangeAspect="1"/>
          </p:cNvGraphicFramePr>
          <p:nvPr>
            <p:extLst>
              <p:ext uri="{D42A27DB-BD31-4B8C-83A1-F6EECF244321}">
                <p14:modId xmlns:p14="http://schemas.microsoft.com/office/powerpoint/2010/main" val="1595095652"/>
              </p:ext>
            </p:extLst>
          </p:nvPr>
        </p:nvGraphicFramePr>
        <p:xfrm>
          <a:off x="3687688" y="3501008"/>
          <a:ext cx="165100" cy="266700"/>
        </p:xfrm>
        <a:graphic>
          <a:graphicData uri="http://schemas.openxmlformats.org/presentationml/2006/ole">
            <mc:AlternateContent xmlns:mc="http://schemas.openxmlformats.org/markup-compatibility/2006">
              <mc:Choice xmlns:v="urn:schemas-microsoft-com:vml" Requires="v">
                <p:oleObj spid="_x0000_s90439" name="Equation" r:id="rId17" imgW="126835" imgH="202936" progId="Equation.3">
                  <p:embed/>
                </p:oleObj>
              </mc:Choice>
              <mc:Fallback>
                <p:oleObj name="Equation" r:id="rId17" imgW="126835" imgH="202936" progId="Equation.3">
                  <p:embed/>
                  <p:pic>
                    <p:nvPicPr>
                      <p:cNvPr id="0" name=""/>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687688" y="3501008"/>
                        <a:ext cx="165100"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7" name="Object 16"/>
          <p:cNvGraphicFramePr>
            <a:graphicFrameLocks noChangeAspect="1"/>
          </p:cNvGraphicFramePr>
          <p:nvPr>
            <p:extLst>
              <p:ext uri="{D42A27DB-BD31-4B8C-83A1-F6EECF244321}">
                <p14:modId xmlns:p14="http://schemas.microsoft.com/office/powerpoint/2010/main" val="1362917622"/>
              </p:ext>
            </p:extLst>
          </p:nvPr>
        </p:nvGraphicFramePr>
        <p:xfrm>
          <a:off x="4263950" y="3501008"/>
          <a:ext cx="165100" cy="266700"/>
        </p:xfrm>
        <a:graphic>
          <a:graphicData uri="http://schemas.openxmlformats.org/presentationml/2006/ole">
            <mc:AlternateContent xmlns:mc="http://schemas.openxmlformats.org/markup-compatibility/2006">
              <mc:Choice xmlns:v="urn:schemas-microsoft-com:vml" Requires="v">
                <p:oleObj spid="_x0000_s90440" name="Equation" r:id="rId18" imgW="126835" imgH="202936" progId="Equation.3">
                  <p:embed/>
                </p:oleObj>
              </mc:Choice>
              <mc:Fallback>
                <p:oleObj name="Equation" r:id="rId18" imgW="126835" imgH="202936" progId="Equation.3">
                  <p:embed/>
                  <p:pic>
                    <p:nvPicPr>
                      <p:cNvPr id="0" name=""/>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263950" y="3501008"/>
                        <a:ext cx="165100"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8" name="Object 17"/>
          <p:cNvGraphicFramePr>
            <a:graphicFrameLocks noChangeAspect="1"/>
          </p:cNvGraphicFramePr>
          <p:nvPr>
            <p:extLst>
              <p:ext uri="{D42A27DB-BD31-4B8C-83A1-F6EECF244321}">
                <p14:modId xmlns:p14="http://schemas.microsoft.com/office/powerpoint/2010/main" val="2441775360"/>
              </p:ext>
            </p:extLst>
          </p:nvPr>
        </p:nvGraphicFramePr>
        <p:xfrm>
          <a:off x="4910956" y="3501008"/>
          <a:ext cx="165100" cy="266700"/>
        </p:xfrm>
        <a:graphic>
          <a:graphicData uri="http://schemas.openxmlformats.org/presentationml/2006/ole">
            <mc:AlternateContent xmlns:mc="http://schemas.openxmlformats.org/markup-compatibility/2006">
              <mc:Choice xmlns:v="urn:schemas-microsoft-com:vml" Requires="v">
                <p:oleObj spid="_x0000_s90441" name="Equation" r:id="rId19" imgW="126835" imgH="202936" progId="Equation.3">
                  <p:embed/>
                </p:oleObj>
              </mc:Choice>
              <mc:Fallback>
                <p:oleObj name="Equation" r:id="rId19" imgW="126835" imgH="202936" progId="Equation.3">
                  <p:embed/>
                  <p:pic>
                    <p:nvPicPr>
                      <p:cNvPr id="0" name=""/>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910956" y="3501008"/>
                        <a:ext cx="165100"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20" name="Straight Connector 19"/>
          <p:cNvCxnSpPr/>
          <p:nvPr/>
        </p:nvCxnSpPr>
        <p:spPr bwMode="auto">
          <a:xfrm>
            <a:off x="1340024" y="4149080"/>
            <a:ext cx="4312096"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4" name="Straight Connector 23"/>
          <p:cNvCxnSpPr/>
          <p:nvPr/>
        </p:nvCxnSpPr>
        <p:spPr bwMode="auto">
          <a:xfrm>
            <a:off x="1259632" y="2348880"/>
            <a:ext cx="4392488"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graphicFrame>
        <p:nvGraphicFramePr>
          <p:cNvPr id="35" name="Object 34"/>
          <p:cNvGraphicFramePr>
            <a:graphicFrameLocks noChangeAspect="1"/>
          </p:cNvGraphicFramePr>
          <p:nvPr>
            <p:extLst>
              <p:ext uri="{D42A27DB-BD31-4B8C-83A1-F6EECF244321}">
                <p14:modId xmlns:p14="http://schemas.microsoft.com/office/powerpoint/2010/main" val="1775307536"/>
              </p:ext>
            </p:extLst>
          </p:nvPr>
        </p:nvGraphicFramePr>
        <p:xfrm>
          <a:off x="1403648" y="1972850"/>
          <a:ext cx="347663" cy="265113"/>
        </p:xfrm>
        <a:graphic>
          <a:graphicData uri="http://schemas.openxmlformats.org/presentationml/2006/ole">
            <mc:AlternateContent xmlns:mc="http://schemas.openxmlformats.org/markup-compatibility/2006">
              <mc:Choice xmlns:v="urn:schemas-microsoft-com:vml" Requires="v">
                <p:oleObj spid="_x0000_s90442" name="Equation" r:id="rId20" imgW="266400" imgH="203040" progId="Equation.3">
                  <p:embed/>
                </p:oleObj>
              </mc:Choice>
              <mc:Fallback>
                <p:oleObj name="Equation" r:id="rId20" imgW="266400" imgH="203040" progId="Equation.3">
                  <p:embed/>
                  <p:pic>
                    <p:nvPicPr>
                      <p:cNvPr id="0" name=""/>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1403648" y="1972850"/>
                        <a:ext cx="347663" cy="265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6" name="Object 35"/>
          <p:cNvGraphicFramePr>
            <a:graphicFrameLocks noChangeAspect="1"/>
          </p:cNvGraphicFramePr>
          <p:nvPr>
            <p:extLst>
              <p:ext uri="{D42A27DB-BD31-4B8C-83A1-F6EECF244321}">
                <p14:modId xmlns:p14="http://schemas.microsoft.com/office/powerpoint/2010/main" val="468577889"/>
              </p:ext>
            </p:extLst>
          </p:nvPr>
        </p:nvGraphicFramePr>
        <p:xfrm>
          <a:off x="2008486" y="1972850"/>
          <a:ext cx="347662" cy="265113"/>
        </p:xfrm>
        <a:graphic>
          <a:graphicData uri="http://schemas.openxmlformats.org/presentationml/2006/ole">
            <mc:AlternateContent xmlns:mc="http://schemas.openxmlformats.org/markup-compatibility/2006">
              <mc:Choice xmlns:v="urn:schemas-microsoft-com:vml" Requires="v">
                <p:oleObj spid="_x0000_s90443" name="Equation" r:id="rId22" imgW="266469" imgH="203024" progId="Equation.3">
                  <p:embed/>
                </p:oleObj>
              </mc:Choice>
              <mc:Fallback>
                <p:oleObj name="Equation" r:id="rId22" imgW="266469" imgH="203024" progId="Equation.3">
                  <p:embed/>
                  <p:pic>
                    <p:nvPicPr>
                      <p:cNvPr id="0" name=""/>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2008486" y="1972850"/>
                        <a:ext cx="347662" cy="265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7" name="Object 36"/>
          <p:cNvGraphicFramePr>
            <a:graphicFrameLocks noChangeAspect="1"/>
          </p:cNvGraphicFramePr>
          <p:nvPr>
            <p:extLst>
              <p:ext uri="{D42A27DB-BD31-4B8C-83A1-F6EECF244321}">
                <p14:modId xmlns:p14="http://schemas.microsoft.com/office/powerpoint/2010/main" val="1478422838"/>
              </p:ext>
            </p:extLst>
          </p:nvPr>
        </p:nvGraphicFramePr>
        <p:xfrm>
          <a:off x="2614911" y="1972850"/>
          <a:ext cx="347662" cy="265113"/>
        </p:xfrm>
        <a:graphic>
          <a:graphicData uri="http://schemas.openxmlformats.org/presentationml/2006/ole">
            <mc:AlternateContent xmlns:mc="http://schemas.openxmlformats.org/markup-compatibility/2006">
              <mc:Choice xmlns:v="urn:schemas-microsoft-com:vml" Requires="v">
                <p:oleObj spid="_x0000_s90444" name="Equation" r:id="rId24" imgW="266469" imgH="203024" progId="Equation.3">
                  <p:embed/>
                </p:oleObj>
              </mc:Choice>
              <mc:Fallback>
                <p:oleObj name="Equation" r:id="rId24" imgW="266469" imgH="203024" progId="Equation.3">
                  <p:embed/>
                  <p:pic>
                    <p:nvPicPr>
                      <p:cNvPr id="0" name=""/>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2614911" y="1972850"/>
                        <a:ext cx="347662" cy="265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8" name="Object 37"/>
          <p:cNvGraphicFramePr>
            <a:graphicFrameLocks noChangeAspect="1"/>
          </p:cNvGraphicFramePr>
          <p:nvPr>
            <p:extLst>
              <p:ext uri="{D42A27DB-BD31-4B8C-83A1-F6EECF244321}">
                <p14:modId xmlns:p14="http://schemas.microsoft.com/office/powerpoint/2010/main" val="377264004"/>
              </p:ext>
            </p:extLst>
          </p:nvPr>
        </p:nvGraphicFramePr>
        <p:xfrm>
          <a:off x="3234036" y="1972850"/>
          <a:ext cx="347662" cy="265113"/>
        </p:xfrm>
        <a:graphic>
          <a:graphicData uri="http://schemas.openxmlformats.org/presentationml/2006/ole">
            <mc:AlternateContent xmlns:mc="http://schemas.openxmlformats.org/markup-compatibility/2006">
              <mc:Choice xmlns:v="urn:schemas-microsoft-com:vml" Requires="v">
                <p:oleObj spid="_x0000_s90445" name="Equation" r:id="rId25" imgW="266469" imgH="203024" progId="Equation.3">
                  <p:embed/>
                </p:oleObj>
              </mc:Choice>
              <mc:Fallback>
                <p:oleObj name="Equation" r:id="rId25" imgW="266469" imgH="203024" progId="Equation.3">
                  <p:embed/>
                  <p:pic>
                    <p:nvPicPr>
                      <p:cNvPr id="0" name=""/>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3234036" y="1972850"/>
                        <a:ext cx="347662" cy="265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9" name="Object 38"/>
          <p:cNvGraphicFramePr>
            <a:graphicFrameLocks noChangeAspect="1"/>
          </p:cNvGraphicFramePr>
          <p:nvPr>
            <p:extLst>
              <p:ext uri="{D42A27DB-BD31-4B8C-83A1-F6EECF244321}">
                <p14:modId xmlns:p14="http://schemas.microsoft.com/office/powerpoint/2010/main" val="3722095129"/>
              </p:ext>
            </p:extLst>
          </p:nvPr>
        </p:nvGraphicFramePr>
        <p:xfrm>
          <a:off x="3838873" y="1972850"/>
          <a:ext cx="347663" cy="265113"/>
        </p:xfrm>
        <a:graphic>
          <a:graphicData uri="http://schemas.openxmlformats.org/presentationml/2006/ole">
            <mc:AlternateContent xmlns:mc="http://schemas.openxmlformats.org/markup-compatibility/2006">
              <mc:Choice xmlns:v="urn:schemas-microsoft-com:vml" Requires="v">
                <p:oleObj spid="_x0000_s90446" name="Equation" r:id="rId26" imgW="266469" imgH="203024" progId="Equation.3">
                  <p:embed/>
                </p:oleObj>
              </mc:Choice>
              <mc:Fallback>
                <p:oleObj name="Equation" r:id="rId26" imgW="266469" imgH="203024" progId="Equation.3">
                  <p:embed/>
                  <p:pic>
                    <p:nvPicPr>
                      <p:cNvPr id="0" name=""/>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3838873" y="1972850"/>
                        <a:ext cx="347663" cy="265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0" name="Object 39"/>
          <p:cNvGraphicFramePr>
            <a:graphicFrameLocks noChangeAspect="1"/>
          </p:cNvGraphicFramePr>
          <p:nvPr>
            <p:extLst>
              <p:ext uri="{D42A27DB-BD31-4B8C-83A1-F6EECF244321}">
                <p14:modId xmlns:p14="http://schemas.microsoft.com/office/powerpoint/2010/main" val="235862119"/>
              </p:ext>
            </p:extLst>
          </p:nvPr>
        </p:nvGraphicFramePr>
        <p:xfrm>
          <a:off x="4415136" y="1950625"/>
          <a:ext cx="347662" cy="265113"/>
        </p:xfrm>
        <a:graphic>
          <a:graphicData uri="http://schemas.openxmlformats.org/presentationml/2006/ole">
            <mc:AlternateContent xmlns:mc="http://schemas.openxmlformats.org/markup-compatibility/2006">
              <mc:Choice xmlns:v="urn:schemas-microsoft-com:vml" Requires="v">
                <p:oleObj spid="_x0000_s90447" name="Equation" r:id="rId27" imgW="266469" imgH="203024" progId="Equation.3">
                  <p:embed/>
                </p:oleObj>
              </mc:Choice>
              <mc:Fallback>
                <p:oleObj name="Equation" r:id="rId27" imgW="266469" imgH="203024" progId="Equation.3">
                  <p:embed/>
                  <p:pic>
                    <p:nvPicPr>
                      <p:cNvPr id="0" name=""/>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4415136" y="1950625"/>
                        <a:ext cx="347662" cy="265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1" name="Object 40"/>
          <p:cNvGraphicFramePr>
            <a:graphicFrameLocks noChangeAspect="1"/>
          </p:cNvGraphicFramePr>
          <p:nvPr>
            <p:extLst>
              <p:ext uri="{D42A27DB-BD31-4B8C-83A1-F6EECF244321}">
                <p14:modId xmlns:p14="http://schemas.microsoft.com/office/powerpoint/2010/main" val="2891276336"/>
              </p:ext>
            </p:extLst>
          </p:nvPr>
        </p:nvGraphicFramePr>
        <p:xfrm>
          <a:off x="5004098" y="1950625"/>
          <a:ext cx="347663" cy="265113"/>
        </p:xfrm>
        <a:graphic>
          <a:graphicData uri="http://schemas.openxmlformats.org/presentationml/2006/ole">
            <mc:AlternateContent xmlns:mc="http://schemas.openxmlformats.org/markup-compatibility/2006">
              <mc:Choice xmlns:v="urn:schemas-microsoft-com:vml" Requires="v">
                <p:oleObj spid="_x0000_s90448" name="Equation" r:id="rId28" imgW="266469" imgH="203024" progId="Equation.3">
                  <p:embed/>
                </p:oleObj>
              </mc:Choice>
              <mc:Fallback>
                <p:oleObj name="Equation" r:id="rId28" imgW="266469" imgH="203024" progId="Equation.3">
                  <p:embed/>
                  <p:pic>
                    <p:nvPicPr>
                      <p:cNvPr id="0" name=""/>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5004098" y="1950625"/>
                        <a:ext cx="347663" cy="265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9" name="Object 18"/>
          <p:cNvGraphicFramePr>
            <a:graphicFrameLocks noChangeAspect="1"/>
          </p:cNvGraphicFramePr>
          <p:nvPr>
            <p:extLst>
              <p:ext uri="{D42A27DB-BD31-4B8C-83A1-F6EECF244321}">
                <p14:modId xmlns:p14="http://schemas.microsoft.com/office/powerpoint/2010/main" val="1158009126"/>
              </p:ext>
            </p:extLst>
          </p:nvPr>
        </p:nvGraphicFramePr>
        <p:xfrm>
          <a:off x="1691680" y="2420888"/>
          <a:ext cx="280988" cy="231775"/>
        </p:xfrm>
        <a:graphic>
          <a:graphicData uri="http://schemas.openxmlformats.org/presentationml/2006/ole">
            <mc:AlternateContent xmlns:mc="http://schemas.openxmlformats.org/markup-compatibility/2006">
              <mc:Choice xmlns:v="urn:schemas-microsoft-com:vml" Requires="v">
                <p:oleObj spid="_x0000_s90449" name="Equation" r:id="rId29" imgW="215640" imgH="177480" progId="Equation.3">
                  <p:embed/>
                </p:oleObj>
              </mc:Choice>
              <mc:Fallback>
                <p:oleObj name="Equation" r:id="rId29" imgW="215640" imgH="177480" progId="Equation.3">
                  <p:embed/>
                  <p:pic>
                    <p:nvPicPr>
                      <p:cNvPr id="0" name=""/>
                      <p:cNvPicPr>
                        <a:picLocks noChangeAspect="1" noChangeArrowheads="1"/>
                      </p:cNvPicPr>
                      <p:nvPr/>
                    </p:nvPicPr>
                    <p:blipFill>
                      <a:blip r:embed="rId30"/>
                      <a:srcRect/>
                      <a:stretch>
                        <a:fillRect/>
                      </a:stretch>
                    </p:blipFill>
                    <p:spPr bwMode="auto">
                      <a:xfrm>
                        <a:off x="1691680" y="2420888"/>
                        <a:ext cx="280988"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7" name="Object 26"/>
          <p:cNvGraphicFramePr>
            <a:graphicFrameLocks noChangeAspect="1"/>
          </p:cNvGraphicFramePr>
          <p:nvPr>
            <p:extLst>
              <p:ext uri="{D42A27DB-BD31-4B8C-83A1-F6EECF244321}">
                <p14:modId xmlns:p14="http://schemas.microsoft.com/office/powerpoint/2010/main" val="588476416"/>
              </p:ext>
            </p:extLst>
          </p:nvPr>
        </p:nvGraphicFramePr>
        <p:xfrm>
          <a:off x="2123728" y="4259632"/>
          <a:ext cx="215640" cy="177480"/>
        </p:xfrm>
        <a:graphic>
          <a:graphicData uri="http://schemas.openxmlformats.org/presentationml/2006/ole">
            <mc:AlternateContent xmlns:mc="http://schemas.openxmlformats.org/markup-compatibility/2006">
              <mc:Choice xmlns:v="urn:schemas-microsoft-com:vml" Requires="v">
                <p:oleObj spid="_x0000_s90450" name="Equation" r:id="rId31" imgW="215640" imgH="177480" progId="Equation.3">
                  <p:embed/>
                </p:oleObj>
              </mc:Choice>
              <mc:Fallback>
                <p:oleObj name="Equation" r:id="rId31" imgW="215640" imgH="177480" progId="Equation.3">
                  <p:embed/>
                  <p:pic>
                    <p:nvPicPr>
                      <p:cNvPr id="0" name=""/>
                      <p:cNvPicPr>
                        <a:picLocks noChangeAspect="1" noChangeArrowheads="1"/>
                      </p:cNvPicPr>
                      <p:nvPr/>
                    </p:nvPicPr>
                    <p:blipFill>
                      <a:blip r:embed="rId32"/>
                      <a:srcRect/>
                      <a:stretch>
                        <a:fillRect/>
                      </a:stretch>
                    </p:blipFill>
                    <p:spPr bwMode="auto">
                      <a:xfrm>
                        <a:off x="2123728" y="4259632"/>
                        <a:ext cx="215640" cy="177480"/>
                      </a:xfrm>
                      <a:prstGeom prst="rect">
                        <a:avLst/>
                      </a:prstGeom>
                      <a:noFill/>
                      <a:ln>
                        <a:noFill/>
                      </a:ln>
                    </p:spPr>
                  </p:pic>
                </p:oleObj>
              </mc:Fallback>
            </mc:AlternateContent>
          </a:graphicData>
        </a:graphic>
      </p:graphicFrame>
      <p:graphicFrame>
        <p:nvGraphicFramePr>
          <p:cNvPr id="29" name="Object 28"/>
          <p:cNvGraphicFramePr>
            <a:graphicFrameLocks noChangeAspect="1"/>
          </p:cNvGraphicFramePr>
          <p:nvPr>
            <p:extLst>
              <p:ext uri="{D42A27DB-BD31-4B8C-83A1-F6EECF244321}">
                <p14:modId xmlns:p14="http://schemas.microsoft.com/office/powerpoint/2010/main" val="2728394904"/>
              </p:ext>
            </p:extLst>
          </p:nvPr>
        </p:nvGraphicFramePr>
        <p:xfrm>
          <a:off x="5884044" y="3429001"/>
          <a:ext cx="2792412" cy="1224136"/>
        </p:xfrm>
        <a:graphic>
          <a:graphicData uri="http://schemas.openxmlformats.org/presentationml/2006/ole">
            <mc:AlternateContent xmlns:mc="http://schemas.openxmlformats.org/markup-compatibility/2006">
              <mc:Choice xmlns:v="urn:schemas-microsoft-com:vml" Requires="v">
                <p:oleObj spid="_x0000_s90451" name="Equation" r:id="rId33" imgW="1600200" imgH="863280" progId="Equation.3">
                  <p:embed/>
                </p:oleObj>
              </mc:Choice>
              <mc:Fallback>
                <p:oleObj name="Equation" r:id="rId33" imgW="1600200" imgH="863280" progId="Equation.3">
                  <p:embed/>
                  <p:pic>
                    <p:nvPicPr>
                      <p:cNvPr id="0" name=""/>
                      <p:cNvPicPr>
                        <a:picLocks noChangeAspect="1" noChangeArrowheads="1"/>
                      </p:cNvPicPr>
                      <p:nvPr/>
                    </p:nvPicPr>
                    <p:blipFill>
                      <a:blip r:embed="rId34"/>
                      <a:srcRect/>
                      <a:stretch>
                        <a:fillRect/>
                      </a:stretch>
                    </p:blipFill>
                    <p:spPr bwMode="auto">
                      <a:xfrm>
                        <a:off x="5884044" y="3429001"/>
                        <a:ext cx="2792412" cy="1224136"/>
                      </a:xfrm>
                      <a:prstGeom prst="rect">
                        <a:avLst/>
                      </a:prstGeom>
                      <a:solidFill>
                        <a:srgbClr val="FFFFCC"/>
                      </a:solidFill>
                      <a:ln>
                        <a:noFill/>
                      </a:ln>
                    </p:spPr>
                  </p:pic>
                </p:oleObj>
              </mc:Fallback>
            </mc:AlternateContent>
          </a:graphicData>
        </a:graphic>
      </p:graphicFrame>
      <p:graphicFrame>
        <p:nvGraphicFramePr>
          <p:cNvPr id="30" name="Object 29"/>
          <p:cNvGraphicFramePr>
            <a:graphicFrameLocks noChangeAspect="1"/>
          </p:cNvGraphicFramePr>
          <p:nvPr>
            <p:extLst>
              <p:ext uri="{D42A27DB-BD31-4B8C-83A1-F6EECF244321}">
                <p14:modId xmlns:p14="http://schemas.microsoft.com/office/powerpoint/2010/main" val="1756141245"/>
              </p:ext>
            </p:extLst>
          </p:nvPr>
        </p:nvGraphicFramePr>
        <p:xfrm>
          <a:off x="3347864" y="4293096"/>
          <a:ext cx="216024" cy="226560"/>
        </p:xfrm>
        <a:graphic>
          <a:graphicData uri="http://schemas.openxmlformats.org/presentationml/2006/ole">
            <mc:AlternateContent xmlns:mc="http://schemas.openxmlformats.org/markup-compatibility/2006">
              <mc:Choice xmlns:v="urn:schemas-microsoft-com:vml" Requires="v">
                <p:oleObj spid="_x0000_s90452" name="Equation" r:id="rId35" imgW="126720" imgH="190440" progId="Equation.3">
                  <p:embed/>
                </p:oleObj>
              </mc:Choice>
              <mc:Fallback>
                <p:oleObj name="Equation" r:id="rId35" imgW="126720" imgH="190440" progId="Equation.3">
                  <p:embed/>
                  <p:pic>
                    <p:nvPicPr>
                      <p:cNvPr id="0" name=""/>
                      <p:cNvPicPr>
                        <a:picLocks noChangeAspect="1" noChangeArrowheads="1"/>
                      </p:cNvPicPr>
                      <p:nvPr/>
                    </p:nvPicPr>
                    <p:blipFill>
                      <a:blip r:embed="rId36"/>
                      <a:srcRect/>
                      <a:stretch>
                        <a:fillRect/>
                      </a:stretch>
                    </p:blipFill>
                    <p:spPr bwMode="auto">
                      <a:xfrm>
                        <a:off x="3347864" y="4293096"/>
                        <a:ext cx="216024" cy="226560"/>
                      </a:xfrm>
                      <a:prstGeom prst="rect">
                        <a:avLst/>
                      </a:prstGeom>
                      <a:noFill/>
                      <a:ln>
                        <a:noFill/>
                      </a:ln>
                    </p:spPr>
                  </p:pic>
                </p:oleObj>
              </mc:Fallback>
            </mc:AlternateContent>
          </a:graphicData>
        </a:graphic>
      </p:graphicFrame>
      <p:graphicFrame>
        <p:nvGraphicFramePr>
          <p:cNvPr id="31" name="Object 30"/>
          <p:cNvGraphicFramePr>
            <a:graphicFrameLocks noChangeAspect="1"/>
          </p:cNvGraphicFramePr>
          <p:nvPr>
            <p:extLst>
              <p:ext uri="{D42A27DB-BD31-4B8C-83A1-F6EECF244321}">
                <p14:modId xmlns:p14="http://schemas.microsoft.com/office/powerpoint/2010/main" val="2236868069"/>
              </p:ext>
            </p:extLst>
          </p:nvPr>
        </p:nvGraphicFramePr>
        <p:xfrm>
          <a:off x="3923928" y="4293096"/>
          <a:ext cx="278405" cy="216024"/>
        </p:xfrm>
        <a:graphic>
          <a:graphicData uri="http://schemas.openxmlformats.org/presentationml/2006/ole">
            <mc:AlternateContent xmlns:mc="http://schemas.openxmlformats.org/markup-compatibility/2006">
              <mc:Choice xmlns:v="urn:schemas-microsoft-com:vml" Requires="v">
                <p:oleObj spid="_x0000_s90453" name="Equation" r:id="rId37" imgW="304560" imgH="203040" progId="Equation.3">
                  <p:embed/>
                </p:oleObj>
              </mc:Choice>
              <mc:Fallback>
                <p:oleObj name="Equation" r:id="rId37" imgW="304560" imgH="203040" progId="Equation.3">
                  <p:embed/>
                  <p:pic>
                    <p:nvPicPr>
                      <p:cNvPr id="0" name=""/>
                      <p:cNvPicPr>
                        <a:picLocks noChangeAspect="1" noChangeArrowheads="1"/>
                      </p:cNvPicPr>
                      <p:nvPr/>
                    </p:nvPicPr>
                    <p:blipFill>
                      <a:blip r:embed="rId38"/>
                      <a:srcRect/>
                      <a:stretch>
                        <a:fillRect/>
                      </a:stretch>
                    </p:blipFill>
                    <p:spPr bwMode="auto">
                      <a:xfrm>
                        <a:off x="3923928" y="4293096"/>
                        <a:ext cx="278405" cy="216024"/>
                      </a:xfrm>
                      <a:prstGeom prst="rect">
                        <a:avLst/>
                      </a:prstGeom>
                      <a:noFill/>
                      <a:ln>
                        <a:noFill/>
                      </a:ln>
                    </p:spPr>
                  </p:pic>
                </p:oleObj>
              </mc:Fallback>
            </mc:AlternateContent>
          </a:graphicData>
        </a:graphic>
      </p:graphicFrame>
      <p:graphicFrame>
        <p:nvGraphicFramePr>
          <p:cNvPr id="33" name="Object 32"/>
          <p:cNvGraphicFramePr>
            <a:graphicFrameLocks noChangeAspect="1"/>
          </p:cNvGraphicFramePr>
          <p:nvPr>
            <p:extLst>
              <p:ext uri="{D42A27DB-BD31-4B8C-83A1-F6EECF244321}">
                <p14:modId xmlns:p14="http://schemas.microsoft.com/office/powerpoint/2010/main" val="1424599339"/>
              </p:ext>
            </p:extLst>
          </p:nvPr>
        </p:nvGraphicFramePr>
        <p:xfrm>
          <a:off x="3563888" y="3789040"/>
          <a:ext cx="360040" cy="288032"/>
        </p:xfrm>
        <a:graphic>
          <a:graphicData uri="http://schemas.openxmlformats.org/presentationml/2006/ole">
            <mc:AlternateContent xmlns:mc="http://schemas.openxmlformats.org/markup-compatibility/2006">
              <mc:Choice xmlns:v="urn:schemas-microsoft-com:vml" Requires="v">
                <p:oleObj spid="_x0000_s90454" name="Equation" r:id="rId39" imgW="368280" imgH="393480" progId="Equation.3">
                  <p:embed/>
                </p:oleObj>
              </mc:Choice>
              <mc:Fallback>
                <p:oleObj name="Equation" r:id="rId39" imgW="368280" imgH="393480" progId="Equation.3">
                  <p:embed/>
                  <p:pic>
                    <p:nvPicPr>
                      <p:cNvPr id="0" name=""/>
                      <p:cNvPicPr>
                        <a:picLocks noChangeAspect="1" noChangeArrowheads="1"/>
                      </p:cNvPicPr>
                      <p:nvPr/>
                    </p:nvPicPr>
                    <p:blipFill>
                      <a:blip r:embed="rId40"/>
                      <a:srcRect/>
                      <a:stretch>
                        <a:fillRect/>
                      </a:stretch>
                    </p:blipFill>
                    <p:spPr bwMode="auto">
                      <a:xfrm>
                        <a:off x="3563888" y="3789040"/>
                        <a:ext cx="360040" cy="288032"/>
                      </a:xfrm>
                      <a:prstGeom prst="rect">
                        <a:avLst/>
                      </a:prstGeom>
                      <a:noFill/>
                      <a:ln>
                        <a:noFill/>
                      </a:ln>
                    </p:spPr>
                  </p:pic>
                </p:oleObj>
              </mc:Fallback>
            </mc:AlternateContent>
          </a:graphicData>
        </a:graphic>
      </p:graphicFrame>
      <p:graphicFrame>
        <p:nvGraphicFramePr>
          <p:cNvPr id="34" name="Object 33"/>
          <p:cNvGraphicFramePr>
            <a:graphicFrameLocks noChangeAspect="1"/>
          </p:cNvGraphicFramePr>
          <p:nvPr>
            <p:extLst>
              <p:ext uri="{D42A27DB-BD31-4B8C-83A1-F6EECF244321}">
                <p14:modId xmlns:p14="http://schemas.microsoft.com/office/powerpoint/2010/main" val="1555982391"/>
              </p:ext>
            </p:extLst>
          </p:nvPr>
        </p:nvGraphicFramePr>
        <p:xfrm>
          <a:off x="2987824" y="3789040"/>
          <a:ext cx="347662" cy="288925"/>
        </p:xfrm>
        <a:graphic>
          <a:graphicData uri="http://schemas.openxmlformats.org/presentationml/2006/ole">
            <mc:AlternateContent xmlns:mc="http://schemas.openxmlformats.org/markup-compatibility/2006">
              <mc:Choice xmlns:v="urn:schemas-microsoft-com:vml" Requires="v">
                <p:oleObj spid="_x0000_s90455" name="Equation" r:id="rId41" imgW="355320" imgH="393480" progId="Equation.3">
                  <p:embed/>
                </p:oleObj>
              </mc:Choice>
              <mc:Fallback>
                <p:oleObj name="Equation" r:id="rId41" imgW="355320" imgH="393480" progId="Equation.3">
                  <p:embed/>
                  <p:pic>
                    <p:nvPicPr>
                      <p:cNvPr id="0" name=""/>
                      <p:cNvPicPr>
                        <a:picLocks noChangeAspect="1" noChangeArrowheads="1"/>
                      </p:cNvPicPr>
                      <p:nvPr/>
                    </p:nvPicPr>
                    <p:blipFill>
                      <a:blip r:embed="rId42"/>
                      <a:srcRect/>
                      <a:stretch>
                        <a:fillRect/>
                      </a:stretch>
                    </p:blipFill>
                    <p:spPr bwMode="auto">
                      <a:xfrm>
                        <a:off x="2987824" y="3789040"/>
                        <a:ext cx="347662"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4" name="Object 43"/>
          <p:cNvGraphicFramePr>
            <a:graphicFrameLocks noChangeAspect="1"/>
          </p:cNvGraphicFramePr>
          <p:nvPr>
            <p:extLst>
              <p:ext uri="{D42A27DB-BD31-4B8C-83A1-F6EECF244321}">
                <p14:modId xmlns:p14="http://schemas.microsoft.com/office/powerpoint/2010/main" val="2660058800"/>
              </p:ext>
            </p:extLst>
          </p:nvPr>
        </p:nvGraphicFramePr>
        <p:xfrm>
          <a:off x="4632394" y="5344978"/>
          <a:ext cx="875710" cy="532294"/>
        </p:xfrm>
        <a:graphic>
          <a:graphicData uri="http://schemas.openxmlformats.org/presentationml/2006/ole">
            <mc:AlternateContent xmlns:mc="http://schemas.openxmlformats.org/markup-compatibility/2006">
              <mc:Choice xmlns:v="urn:schemas-microsoft-com:vml" Requires="v">
                <p:oleObj spid="_x0000_s90456" name="Equation" r:id="rId43" imgW="647640" imgH="393480" progId="Equation.3">
                  <p:embed/>
                </p:oleObj>
              </mc:Choice>
              <mc:Fallback>
                <p:oleObj name="Equation" r:id="rId43" imgW="647640" imgH="393480" progId="Equation.3">
                  <p:embed/>
                  <p:pic>
                    <p:nvPicPr>
                      <p:cNvPr id="0" name=""/>
                      <p:cNvPicPr/>
                      <p:nvPr/>
                    </p:nvPicPr>
                    <p:blipFill>
                      <a:blip r:embed="rId44"/>
                      <a:stretch>
                        <a:fillRect/>
                      </a:stretch>
                    </p:blipFill>
                    <p:spPr>
                      <a:xfrm>
                        <a:off x="4632394" y="5344978"/>
                        <a:ext cx="875710" cy="532294"/>
                      </a:xfrm>
                      <a:prstGeom prst="rect">
                        <a:avLst/>
                      </a:prstGeom>
                      <a:solidFill>
                        <a:schemeClr val="bg1"/>
                      </a:solidFill>
                    </p:spPr>
                  </p:pic>
                </p:oleObj>
              </mc:Fallback>
            </mc:AlternateContent>
          </a:graphicData>
        </a:graphic>
      </p:graphicFrame>
      <p:graphicFrame>
        <p:nvGraphicFramePr>
          <p:cNvPr id="45" name="Object 44"/>
          <p:cNvGraphicFramePr>
            <a:graphicFrameLocks noChangeAspect="1"/>
          </p:cNvGraphicFramePr>
          <p:nvPr>
            <p:extLst>
              <p:ext uri="{D42A27DB-BD31-4B8C-83A1-F6EECF244321}">
                <p14:modId xmlns:p14="http://schemas.microsoft.com/office/powerpoint/2010/main" val="3227450295"/>
              </p:ext>
            </p:extLst>
          </p:nvPr>
        </p:nvGraphicFramePr>
        <p:xfrm>
          <a:off x="5868144" y="1916832"/>
          <a:ext cx="2736304" cy="1152128"/>
        </p:xfrm>
        <a:graphic>
          <a:graphicData uri="http://schemas.openxmlformats.org/presentationml/2006/ole">
            <mc:AlternateContent xmlns:mc="http://schemas.openxmlformats.org/markup-compatibility/2006">
              <mc:Choice xmlns:v="urn:schemas-microsoft-com:vml" Requires="v">
                <p:oleObj spid="_x0000_s90457" name="Equation" r:id="rId45" imgW="1498320" imgH="863280" progId="Equation.3">
                  <p:embed/>
                </p:oleObj>
              </mc:Choice>
              <mc:Fallback>
                <p:oleObj name="Equation" r:id="rId45" imgW="1498320" imgH="863280" progId="Equation.3">
                  <p:embed/>
                  <p:pic>
                    <p:nvPicPr>
                      <p:cNvPr id="0" name=""/>
                      <p:cNvPicPr>
                        <a:picLocks noChangeAspect="1" noChangeArrowheads="1"/>
                      </p:cNvPicPr>
                      <p:nvPr/>
                    </p:nvPicPr>
                    <p:blipFill>
                      <a:blip r:embed="rId46"/>
                      <a:srcRect/>
                      <a:stretch>
                        <a:fillRect/>
                      </a:stretch>
                    </p:blipFill>
                    <p:spPr bwMode="auto">
                      <a:xfrm>
                        <a:off x="5868144" y="1916832"/>
                        <a:ext cx="2736304" cy="1152128"/>
                      </a:xfrm>
                      <a:prstGeom prst="rect">
                        <a:avLst/>
                      </a:prstGeom>
                      <a:solidFill>
                        <a:srgbClr val="FFFFCC"/>
                      </a:solidFill>
                      <a:ln>
                        <a:noFill/>
                      </a:ln>
                    </p:spPr>
                  </p:pic>
                </p:oleObj>
              </mc:Fallback>
            </mc:AlternateContent>
          </a:graphicData>
        </a:graphic>
      </p:graphicFrame>
      <p:cxnSp>
        <p:nvCxnSpPr>
          <p:cNvPr id="22" name="Straight Arrow Connector 21"/>
          <p:cNvCxnSpPr/>
          <p:nvPr/>
        </p:nvCxnSpPr>
        <p:spPr bwMode="auto">
          <a:xfrm>
            <a:off x="2339368" y="4365104"/>
            <a:ext cx="216408" cy="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26" name="Straight Arrow Connector 25"/>
          <p:cNvCxnSpPr/>
          <p:nvPr/>
        </p:nvCxnSpPr>
        <p:spPr bwMode="auto">
          <a:xfrm flipH="1">
            <a:off x="1907704" y="4365104"/>
            <a:ext cx="216024" cy="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graphicFrame>
        <p:nvGraphicFramePr>
          <p:cNvPr id="43" name="Object 42"/>
          <p:cNvGraphicFramePr>
            <a:graphicFrameLocks noChangeAspect="1"/>
          </p:cNvGraphicFramePr>
          <p:nvPr>
            <p:extLst>
              <p:ext uri="{D42A27DB-BD31-4B8C-83A1-F6EECF244321}">
                <p14:modId xmlns:p14="http://schemas.microsoft.com/office/powerpoint/2010/main" val="387996687"/>
              </p:ext>
            </p:extLst>
          </p:nvPr>
        </p:nvGraphicFramePr>
        <p:xfrm>
          <a:off x="6793632" y="5345460"/>
          <a:ext cx="874712" cy="531812"/>
        </p:xfrm>
        <a:graphic>
          <a:graphicData uri="http://schemas.openxmlformats.org/presentationml/2006/ole">
            <mc:AlternateContent xmlns:mc="http://schemas.openxmlformats.org/markup-compatibility/2006">
              <mc:Choice xmlns:v="urn:schemas-microsoft-com:vml" Requires="v">
                <p:oleObj spid="_x0000_s90458" name="Equation" r:id="rId47" imgW="647640" imgH="393480" progId="Equation.3">
                  <p:embed/>
                </p:oleObj>
              </mc:Choice>
              <mc:Fallback>
                <p:oleObj name="Equation" r:id="rId47" imgW="647640" imgH="393480" progId="Equation.3">
                  <p:embed/>
                  <p:pic>
                    <p:nvPicPr>
                      <p:cNvPr id="0" name="Object 43"/>
                      <p:cNvPicPr>
                        <a:picLocks noChangeAspect="1" noChangeArrowheads="1"/>
                      </p:cNvPicPr>
                      <p:nvPr/>
                    </p:nvPicPr>
                    <p:blipFill>
                      <a:blip r:embed="rId48"/>
                      <a:srcRect/>
                      <a:stretch>
                        <a:fillRect/>
                      </a:stretch>
                    </p:blipFill>
                    <p:spPr bwMode="auto">
                      <a:xfrm>
                        <a:off x="6793632" y="5345460"/>
                        <a:ext cx="874712" cy="531812"/>
                      </a:xfrm>
                      <a:prstGeom prst="rect">
                        <a:avLst/>
                      </a:prstGeom>
                      <a:solidFill>
                        <a:schemeClr val="bg1"/>
                      </a:solidFill>
                      <a:ln>
                        <a:noFill/>
                      </a:ln>
                    </p:spPr>
                  </p:pic>
                </p:oleObj>
              </mc:Fallback>
            </mc:AlternateContent>
          </a:graphicData>
        </a:graphic>
      </p:graphicFrame>
    </p:spTree>
    <p:extLst>
      <p:ext uri="{BB962C8B-B14F-4D97-AF65-F5344CB8AC3E}">
        <p14:creationId xmlns:p14="http://schemas.microsoft.com/office/powerpoint/2010/main" val="361584285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4" name="Rectangle 2"/>
          <p:cNvSpPr>
            <a:spLocks noGrp="1" noChangeArrowheads="1"/>
          </p:cNvSpPr>
          <p:nvPr>
            <p:ph type="title"/>
          </p:nvPr>
        </p:nvSpPr>
        <p:spPr>
          <a:xfrm>
            <a:off x="304800" y="116632"/>
            <a:ext cx="8587680" cy="797768"/>
          </a:xfrm>
        </p:spPr>
        <p:txBody>
          <a:bodyPr/>
          <a:lstStyle/>
          <a:p>
            <a:pPr eaLnBrk="1" hangingPunct="1"/>
            <a:r>
              <a:rPr lang="en-US" sz="2400" dirty="0" smtClean="0">
                <a:sym typeface="WP Greek Century" pitchFamily="2" charset="2"/>
              </a:rPr>
              <a:t>Enhancing stability: forward-backward integration</a:t>
            </a:r>
          </a:p>
        </p:txBody>
      </p:sp>
      <p:sp>
        <p:nvSpPr>
          <p:cNvPr id="4105" name="Text Box 3"/>
          <p:cNvSpPr txBox="1">
            <a:spLocks noChangeArrowheads="1"/>
          </p:cNvSpPr>
          <p:nvPr/>
        </p:nvSpPr>
        <p:spPr bwMode="auto">
          <a:xfrm>
            <a:off x="448816" y="1027584"/>
            <a:ext cx="8299648" cy="830997"/>
          </a:xfrm>
          <a:prstGeom prst="rect">
            <a:avLst/>
          </a:prstGeom>
          <a:noFill/>
          <a:ln w="9525">
            <a:noFill/>
            <a:miter lim="800000"/>
            <a:headEnd/>
            <a:tailEnd/>
          </a:ln>
        </p:spPr>
        <p:txBody>
          <a:bodyPr wrap="square">
            <a:spAutoFit/>
          </a:bodyPr>
          <a:lstStyle/>
          <a:p>
            <a:r>
              <a:rPr lang="en-US" sz="2400" dirty="0"/>
              <a:t>• </a:t>
            </a:r>
            <a:r>
              <a:rPr lang="en-US" sz="2400" b="1" dirty="0">
                <a:solidFill>
                  <a:srgbClr val="C00000"/>
                </a:solidFill>
              </a:rPr>
              <a:t>Forward-backward</a:t>
            </a:r>
            <a:r>
              <a:rPr lang="en-US" sz="2400" dirty="0">
                <a:solidFill>
                  <a:srgbClr val="C00000"/>
                </a:solidFill>
              </a:rPr>
              <a:t> </a:t>
            </a:r>
            <a:r>
              <a:rPr lang="en-US" sz="2400" dirty="0" smtClean="0">
                <a:solidFill>
                  <a:srgbClr val="C00000"/>
                </a:solidFill>
              </a:rPr>
              <a:t>scheme: </a:t>
            </a:r>
            <a:r>
              <a:rPr lang="en-US" sz="2400" dirty="0" smtClean="0">
                <a:solidFill>
                  <a:schemeClr val="accent1">
                    <a:lumMod val="75000"/>
                  </a:schemeClr>
                </a:solidFill>
              </a:rPr>
              <a:t>a predictor-corrector type scheme </a:t>
            </a:r>
            <a:r>
              <a:rPr lang="en-US" sz="2400" dirty="0">
                <a:solidFill>
                  <a:schemeClr val="accent1">
                    <a:lumMod val="75000"/>
                  </a:schemeClr>
                </a:solidFill>
              </a:rPr>
              <a:t>T</a:t>
            </a:r>
            <a:r>
              <a:rPr lang="en-US" sz="2400" dirty="0" smtClean="0">
                <a:solidFill>
                  <a:schemeClr val="accent1">
                    <a:lumMod val="75000"/>
                  </a:schemeClr>
                </a:solidFill>
              </a:rPr>
              <a:t>he predictor and the corrector are applied on separate equations.</a:t>
            </a:r>
            <a:endParaRPr lang="en-US" sz="2400" dirty="0">
              <a:solidFill>
                <a:schemeClr val="accent1">
                  <a:lumMod val="75000"/>
                </a:schemeClr>
              </a:solidFill>
            </a:endParaRPr>
          </a:p>
        </p:txBody>
      </p:sp>
      <p:graphicFrame>
        <p:nvGraphicFramePr>
          <p:cNvPr id="4099" name="Object 5"/>
          <p:cNvGraphicFramePr>
            <a:graphicFrameLocks noChangeAspect="1"/>
          </p:cNvGraphicFramePr>
          <p:nvPr>
            <p:extLst>
              <p:ext uri="{D42A27DB-BD31-4B8C-83A1-F6EECF244321}">
                <p14:modId xmlns:p14="http://schemas.microsoft.com/office/powerpoint/2010/main" val="3276668708"/>
              </p:ext>
            </p:extLst>
          </p:nvPr>
        </p:nvGraphicFramePr>
        <p:xfrm>
          <a:off x="1259632" y="2370956"/>
          <a:ext cx="3244850" cy="1562100"/>
        </p:xfrm>
        <a:graphic>
          <a:graphicData uri="http://schemas.openxmlformats.org/presentationml/2006/ole">
            <mc:AlternateContent xmlns:mc="http://schemas.openxmlformats.org/markup-compatibility/2006">
              <mc:Choice xmlns:v="urn:schemas-microsoft-com:vml" Requires="v">
                <p:oleObj spid="_x0000_s82297" name="Equation" r:id="rId3" imgW="1790640" imgH="838080" progId="Equation.3">
                  <p:embed/>
                </p:oleObj>
              </mc:Choice>
              <mc:Fallback>
                <p:oleObj name="Equation" r:id="rId3" imgW="1790640" imgH="838080" progId="Equation.3">
                  <p:embed/>
                  <p:pic>
                    <p:nvPicPr>
                      <p:cNvPr id="0" name=""/>
                      <p:cNvPicPr>
                        <a:picLocks noChangeAspect="1" noChangeArrowheads="1"/>
                      </p:cNvPicPr>
                      <p:nvPr/>
                    </p:nvPicPr>
                    <p:blipFill>
                      <a:blip r:embed="rId4"/>
                      <a:srcRect/>
                      <a:stretch>
                        <a:fillRect/>
                      </a:stretch>
                    </p:blipFill>
                    <p:spPr bwMode="auto">
                      <a:xfrm>
                        <a:off x="1259632" y="2370956"/>
                        <a:ext cx="3244850" cy="1562100"/>
                      </a:xfrm>
                      <a:prstGeom prst="rect">
                        <a:avLst/>
                      </a:prstGeom>
                      <a:solidFill>
                        <a:srgbClr val="FFFFCC"/>
                      </a:solidFill>
                      <a:extLst/>
                    </p:spPr>
                  </p:pic>
                </p:oleObj>
              </mc:Fallback>
            </mc:AlternateContent>
          </a:graphicData>
        </a:graphic>
      </p:graphicFrame>
      <p:sp>
        <p:nvSpPr>
          <p:cNvPr id="4106" name="Text Box 6"/>
          <p:cNvSpPr txBox="1">
            <a:spLocks noChangeArrowheads="1"/>
          </p:cNvSpPr>
          <p:nvPr/>
        </p:nvSpPr>
        <p:spPr bwMode="auto">
          <a:xfrm>
            <a:off x="5726906" y="2683768"/>
            <a:ext cx="1149350" cy="457200"/>
          </a:xfrm>
          <a:prstGeom prst="rect">
            <a:avLst/>
          </a:prstGeom>
          <a:noFill/>
          <a:ln w="9525">
            <a:noFill/>
            <a:miter lim="800000"/>
            <a:headEnd/>
            <a:tailEnd/>
          </a:ln>
        </p:spPr>
        <p:txBody>
          <a:bodyPr wrap="none">
            <a:spAutoFit/>
          </a:bodyPr>
          <a:lstStyle/>
          <a:p>
            <a:r>
              <a:rPr lang="en-US" sz="2400" dirty="0" smtClean="0">
                <a:solidFill>
                  <a:schemeClr val="accent1">
                    <a:lumMod val="75000"/>
                  </a:schemeClr>
                </a:solidFill>
              </a:rPr>
              <a:t>forward</a:t>
            </a:r>
            <a:endParaRPr lang="en-US" sz="2400" dirty="0">
              <a:solidFill>
                <a:schemeClr val="accent1">
                  <a:lumMod val="75000"/>
                </a:schemeClr>
              </a:solidFill>
            </a:endParaRPr>
          </a:p>
        </p:txBody>
      </p:sp>
      <p:sp>
        <p:nvSpPr>
          <p:cNvPr id="4107" name="Text Box 7"/>
          <p:cNvSpPr txBox="1">
            <a:spLocks noChangeArrowheads="1"/>
          </p:cNvSpPr>
          <p:nvPr/>
        </p:nvSpPr>
        <p:spPr bwMode="auto">
          <a:xfrm>
            <a:off x="4716016" y="3356992"/>
            <a:ext cx="3744416" cy="461665"/>
          </a:xfrm>
          <a:prstGeom prst="rect">
            <a:avLst/>
          </a:prstGeom>
          <a:noFill/>
          <a:ln w="9525">
            <a:noFill/>
            <a:miter lim="800000"/>
            <a:headEnd/>
            <a:tailEnd/>
          </a:ln>
        </p:spPr>
        <p:txBody>
          <a:bodyPr wrap="square">
            <a:spAutoFit/>
          </a:bodyPr>
          <a:lstStyle/>
          <a:p>
            <a:r>
              <a:rPr lang="en-US" sz="2400" dirty="0">
                <a:solidFill>
                  <a:srgbClr val="FF0000"/>
                </a:solidFill>
              </a:rPr>
              <a:t>b</a:t>
            </a:r>
            <a:r>
              <a:rPr lang="en-US" sz="2400" dirty="0" smtClean="0">
                <a:solidFill>
                  <a:srgbClr val="FF0000"/>
                </a:solidFill>
              </a:rPr>
              <a:t>ackward  (pseudo-implicit)</a:t>
            </a:r>
            <a:endParaRPr lang="en-US" sz="2400" dirty="0">
              <a:solidFill>
                <a:srgbClr val="FF0000"/>
              </a:solidFill>
            </a:endParaRPr>
          </a:p>
        </p:txBody>
      </p:sp>
      <p:sp>
        <p:nvSpPr>
          <p:cNvPr id="4109" name="Text Box 10"/>
          <p:cNvSpPr txBox="1">
            <a:spLocks noChangeArrowheads="1"/>
          </p:cNvSpPr>
          <p:nvPr/>
        </p:nvSpPr>
        <p:spPr bwMode="auto">
          <a:xfrm>
            <a:off x="2915816" y="4293096"/>
            <a:ext cx="5832648" cy="1323439"/>
          </a:xfrm>
          <a:prstGeom prst="rect">
            <a:avLst/>
          </a:prstGeom>
          <a:noFill/>
          <a:ln w="9525">
            <a:noFill/>
            <a:miter lim="800000"/>
            <a:headEnd/>
            <a:tailEnd/>
          </a:ln>
        </p:spPr>
        <p:txBody>
          <a:bodyPr wrap="square">
            <a:spAutoFit/>
          </a:bodyPr>
          <a:lstStyle/>
          <a:p>
            <a:r>
              <a:rPr lang="en-US" sz="2000" u="sng" dirty="0" err="1" smtClean="0">
                <a:solidFill>
                  <a:srgbClr val="0000FF"/>
                </a:solidFill>
              </a:rPr>
              <a:t>Fwd-Bwd</a:t>
            </a:r>
            <a:r>
              <a:rPr lang="en-US" sz="2000" u="sng" dirty="0" smtClean="0">
                <a:solidFill>
                  <a:srgbClr val="0000FF"/>
                </a:solidFill>
              </a:rPr>
              <a:t> versus Leapfrog</a:t>
            </a:r>
            <a:r>
              <a:rPr lang="en-US" sz="2000" dirty="0" smtClean="0">
                <a:solidFill>
                  <a:srgbClr val="0000FF"/>
                </a:solidFill>
              </a:rPr>
              <a:t>:</a:t>
            </a:r>
          </a:p>
          <a:p>
            <a:r>
              <a:rPr lang="en-US" sz="2000" dirty="0" smtClean="0">
                <a:solidFill>
                  <a:srgbClr val="0000FF"/>
                </a:solidFill>
              </a:rPr>
              <a:t>1. Doubles </a:t>
            </a:r>
            <a:r>
              <a:rPr lang="en-US" sz="2000" dirty="0">
                <a:solidFill>
                  <a:srgbClr val="0000FF"/>
                </a:solidFill>
              </a:rPr>
              <a:t>the </a:t>
            </a:r>
            <a:r>
              <a:rPr lang="en-US" sz="2000" dirty="0" smtClean="0">
                <a:solidFill>
                  <a:srgbClr val="0000FF"/>
                </a:solidFill>
              </a:rPr>
              <a:t>leapfrog </a:t>
            </a:r>
            <a:r>
              <a:rPr lang="en-US" sz="2000" dirty="0" err="1" smtClean="0">
                <a:solidFill>
                  <a:srgbClr val="0000FF"/>
                </a:solidFill>
              </a:rPr>
              <a:t>timestep</a:t>
            </a:r>
            <a:endParaRPr lang="en-US" sz="2000" dirty="0" smtClean="0">
              <a:solidFill>
                <a:srgbClr val="0000FF"/>
              </a:solidFill>
            </a:endParaRPr>
          </a:p>
          <a:p>
            <a:r>
              <a:rPr lang="en-US" sz="2000" dirty="0" smtClean="0">
                <a:solidFill>
                  <a:srgbClr val="0000FF"/>
                </a:solidFill>
              </a:rPr>
              <a:t>2. Remains neutral  (no damping)</a:t>
            </a:r>
          </a:p>
          <a:p>
            <a:r>
              <a:rPr lang="en-US" sz="2000" dirty="0" smtClean="0">
                <a:solidFill>
                  <a:srgbClr val="0000FF"/>
                </a:solidFill>
              </a:rPr>
              <a:t>3. Two-time-level scheme </a:t>
            </a:r>
            <a:r>
              <a:rPr lang="en-US" sz="2000" dirty="0" smtClean="0">
                <a:solidFill>
                  <a:srgbClr val="0000FF"/>
                </a:solidFill>
                <a:latin typeface="Cambria Math"/>
                <a:ea typeface="Cambria Math"/>
              </a:rPr>
              <a:t>⇒ no computational mode</a:t>
            </a:r>
            <a:endParaRPr lang="en-US" sz="2000" dirty="0">
              <a:solidFill>
                <a:srgbClr val="0000FF"/>
              </a:solidFill>
            </a:endParaRPr>
          </a:p>
        </p:txBody>
      </p:sp>
      <p:graphicFrame>
        <p:nvGraphicFramePr>
          <p:cNvPr id="4102" name="Object 15"/>
          <p:cNvGraphicFramePr>
            <a:graphicFrameLocks noChangeAspect="1"/>
          </p:cNvGraphicFramePr>
          <p:nvPr/>
        </p:nvGraphicFramePr>
        <p:xfrm>
          <a:off x="4656138" y="3321050"/>
          <a:ext cx="39687" cy="214313"/>
        </p:xfrm>
        <a:graphic>
          <a:graphicData uri="http://schemas.openxmlformats.org/presentationml/2006/ole">
            <mc:AlternateContent xmlns:mc="http://schemas.openxmlformats.org/markup-compatibility/2006">
              <mc:Choice xmlns:v="urn:schemas-microsoft-com:vml" Requires="v">
                <p:oleObj spid="_x0000_s82298" name="Equation" r:id="rId5" imgW="114120" imgH="215640" progId="Equation.3">
                  <p:embed/>
                </p:oleObj>
              </mc:Choice>
              <mc:Fallback>
                <p:oleObj name="Equation" r:id="rId5" imgW="114120" imgH="21564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656138" y="3321050"/>
                        <a:ext cx="39687" cy="2143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 name="Object 1"/>
          <p:cNvGraphicFramePr>
            <a:graphicFrameLocks noChangeAspect="1"/>
          </p:cNvGraphicFramePr>
          <p:nvPr>
            <p:extLst>
              <p:ext uri="{D42A27DB-BD31-4B8C-83A1-F6EECF244321}">
                <p14:modId xmlns:p14="http://schemas.microsoft.com/office/powerpoint/2010/main" val="1724522067"/>
              </p:ext>
            </p:extLst>
          </p:nvPr>
        </p:nvGraphicFramePr>
        <p:xfrm>
          <a:off x="827584" y="4562419"/>
          <a:ext cx="1972951" cy="738789"/>
        </p:xfrm>
        <a:graphic>
          <a:graphicData uri="http://schemas.openxmlformats.org/presentationml/2006/ole">
            <mc:AlternateContent xmlns:mc="http://schemas.openxmlformats.org/markup-compatibility/2006">
              <mc:Choice xmlns:v="urn:schemas-microsoft-com:vml" Requires="v">
                <p:oleObj spid="_x0000_s82299" name="Equation" r:id="rId7" imgW="1054080" imgH="419040" progId="Equation.3">
                  <p:embed/>
                </p:oleObj>
              </mc:Choice>
              <mc:Fallback>
                <p:oleObj name="Equation" r:id="rId7" imgW="1054080" imgH="419040" progId="Equation.3">
                  <p:embed/>
                  <p:pic>
                    <p:nvPicPr>
                      <p:cNvPr id="0" name=""/>
                      <p:cNvPicPr>
                        <a:picLocks noChangeAspect="1" noChangeArrowheads="1"/>
                      </p:cNvPicPr>
                      <p:nvPr/>
                    </p:nvPicPr>
                    <p:blipFill>
                      <a:blip r:embed="rId8"/>
                      <a:srcRect/>
                      <a:stretch>
                        <a:fillRect/>
                      </a:stretch>
                    </p:blipFill>
                    <p:spPr bwMode="auto">
                      <a:xfrm>
                        <a:off x="827584" y="4562419"/>
                        <a:ext cx="1972951" cy="738789"/>
                      </a:xfrm>
                      <a:prstGeom prst="rect">
                        <a:avLst/>
                      </a:prstGeom>
                      <a:solidFill>
                        <a:srgbClr val="FFFFCC"/>
                      </a:solidFill>
                      <a:ln>
                        <a:noFill/>
                      </a:ln>
                      <a:extLst/>
                    </p:spPr>
                  </p:pic>
                </p:oleObj>
              </mc:Fallback>
            </mc:AlternateContent>
          </a:graphicData>
        </a:graphic>
      </p:graphicFrame>
    </p:spTree>
    <p:extLst>
      <p:ext uri="{BB962C8B-B14F-4D97-AF65-F5344CB8AC3E}">
        <p14:creationId xmlns:p14="http://schemas.microsoft.com/office/powerpoint/2010/main" val="173029651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Runge-Kutta</a:t>
            </a:r>
            <a:r>
              <a:rPr lang="en-GB" dirty="0" smtClean="0"/>
              <a:t> RK3 (WRF) scheme</a:t>
            </a:r>
            <a:endParaRPr lang="en-GB" dirty="0"/>
          </a:p>
        </p:txBody>
      </p:sp>
      <p:graphicFrame>
        <p:nvGraphicFramePr>
          <p:cNvPr id="4" name="Content Placeholder 3"/>
          <p:cNvGraphicFramePr>
            <a:graphicFrameLocks noGrp="1" noChangeAspect="1"/>
          </p:cNvGraphicFramePr>
          <p:nvPr>
            <p:ph idx="1"/>
            <p:extLst>
              <p:ext uri="{D42A27DB-BD31-4B8C-83A1-F6EECF244321}">
                <p14:modId xmlns:p14="http://schemas.microsoft.com/office/powerpoint/2010/main" val="3655789528"/>
              </p:ext>
            </p:extLst>
          </p:nvPr>
        </p:nvGraphicFramePr>
        <p:xfrm>
          <a:off x="899592" y="2996952"/>
          <a:ext cx="2214562" cy="1931988"/>
        </p:xfrm>
        <a:graphic>
          <a:graphicData uri="http://schemas.openxmlformats.org/presentationml/2006/ole">
            <mc:AlternateContent xmlns:mc="http://schemas.openxmlformats.org/markup-compatibility/2006">
              <mc:Choice xmlns:v="urn:schemas-microsoft-com:vml" Requires="v">
                <p:oleObj spid="_x0000_s92172" name="Equation" r:id="rId3" imgW="1396800" imgH="1218960" progId="Equation.3">
                  <p:embed/>
                </p:oleObj>
              </mc:Choice>
              <mc:Fallback>
                <p:oleObj name="Equation" r:id="rId3" imgW="1396800" imgH="1218960" progId="Equation.3">
                  <p:embed/>
                  <p:pic>
                    <p:nvPicPr>
                      <p:cNvPr id="0" name="Object 2"/>
                      <p:cNvPicPr>
                        <a:picLocks noChangeAspect="1" noChangeArrowheads="1"/>
                      </p:cNvPicPr>
                      <p:nvPr/>
                    </p:nvPicPr>
                    <p:blipFill>
                      <a:blip r:embed="rId4"/>
                      <a:srcRect/>
                      <a:stretch>
                        <a:fillRect/>
                      </a:stretch>
                    </p:blipFill>
                    <p:spPr bwMode="auto">
                      <a:xfrm>
                        <a:off x="899592" y="2996952"/>
                        <a:ext cx="2214562" cy="1931988"/>
                      </a:xfrm>
                      <a:prstGeom prst="rect">
                        <a:avLst/>
                      </a:prstGeom>
                      <a:solidFill>
                        <a:srgbClr val="FFFFCC"/>
                      </a:solidFill>
                      <a:ln>
                        <a:noFill/>
                      </a:ln>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888500371"/>
              </p:ext>
            </p:extLst>
          </p:nvPr>
        </p:nvGraphicFramePr>
        <p:xfrm>
          <a:off x="3265488" y="3444875"/>
          <a:ext cx="3683000" cy="1122363"/>
        </p:xfrm>
        <a:graphic>
          <a:graphicData uri="http://schemas.openxmlformats.org/presentationml/2006/ole">
            <mc:AlternateContent xmlns:mc="http://schemas.openxmlformats.org/markup-compatibility/2006">
              <mc:Choice xmlns:v="urn:schemas-microsoft-com:vml" Requires="v">
                <p:oleObj spid="_x0000_s92173" name="Equation" r:id="rId5" imgW="2095200" imgH="838080" progId="Equation.DSMT4">
                  <p:embed/>
                </p:oleObj>
              </mc:Choice>
              <mc:Fallback>
                <p:oleObj name="Equation" r:id="rId5" imgW="2095200" imgH="838080" progId="Equation.DSMT4">
                  <p:embed/>
                  <p:pic>
                    <p:nvPicPr>
                      <p:cNvPr id="0" name="Object 3"/>
                      <p:cNvPicPr>
                        <a:picLocks noChangeAspect="1" noChangeArrowheads="1"/>
                      </p:cNvPicPr>
                      <p:nvPr/>
                    </p:nvPicPr>
                    <p:blipFill>
                      <a:blip r:embed="rId6"/>
                      <a:srcRect/>
                      <a:stretch>
                        <a:fillRect/>
                      </a:stretch>
                    </p:blipFill>
                    <p:spPr bwMode="auto">
                      <a:xfrm>
                        <a:off x="3265488" y="3444875"/>
                        <a:ext cx="3683000" cy="1122363"/>
                      </a:xfrm>
                      <a:prstGeom prst="rect">
                        <a:avLst/>
                      </a:prstGeom>
                      <a:solidFill>
                        <a:srgbClr val="FFFFCC"/>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Text Box 10"/>
          <p:cNvSpPr txBox="1">
            <a:spLocks noChangeArrowheads="1"/>
          </p:cNvSpPr>
          <p:nvPr/>
        </p:nvSpPr>
        <p:spPr bwMode="auto">
          <a:xfrm>
            <a:off x="7380312" y="3698448"/>
            <a:ext cx="1656184" cy="738664"/>
          </a:xfrm>
          <a:prstGeom prst="rect">
            <a:avLst/>
          </a:prstGeom>
          <a:noFill/>
          <a:ln w="9525">
            <a:noFill/>
            <a:miter lim="800000"/>
            <a:headEnd/>
            <a:tailEnd/>
          </a:ln>
        </p:spPr>
        <p:txBody>
          <a:bodyPr wrap="square">
            <a:spAutoFit/>
          </a:bodyPr>
          <a:lstStyle/>
          <a:p>
            <a:r>
              <a:rPr lang="en-US" sz="1400" dirty="0" smtClean="0">
                <a:solidFill>
                  <a:srgbClr val="C00000"/>
                </a:solidFill>
              </a:rPr>
              <a:t>A high order FD scheme used to estimate derivatives</a:t>
            </a:r>
            <a:endParaRPr lang="en-US" sz="1600" dirty="0">
              <a:solidFill>
                <a:srgbClr val="C00000"/>
              </a:solidFill>
            </a:endParaRPr>
          </a:p>
        </p:txBody>
      </p:sp>
      <p:sp>
        <p:nvSpPr>
          <p:cNvPr id="9" name="Text Box 10"/>
          <p:cNvSpPr txBox="1">
            <a:spLocks noChangeArrowheads="1"/>
          </p:cNvSpPr>
          <p:nvPr/>
        </p:nvSpPr>
        <p:spPr bwMode="auto">
          <a:xfrm>
            <a:off x="3563888" y="4860449"/>
            <a:ext cx="4680520" cy="584775"/>
          </a:xfrm>
          <a:prstGeom prst="rect">
            <a:avLst/>
          </a:prstGeom>
          <a:noFill/>
          <a:ln w="9525">
            <a:noFill/>
            <a:miter lim="800000"/>
            <a:headEnd/>
            <a:tailEnd/>
          </a:ln>
        </p:spPr>
        <p:txBody>
          <a:bodyPr wrap="square">
            <a:spAutoFit/>
          </a:bodyPr>
          <a:lstStyle/>
          <a:p>
            <a:r>
              <a:rPr lang="en-US" sz="1600" dirty="0" smtClean="0">
                <a:solidFill>
                  <a:schemeClr val="accent6">
                    <a:lumMod val="50000"/>
                  </a:schemeClr>
                </a:solidFill>
              </a:rPr>
              <a:t>Compared with leapfrog </a:t>
            </a:r>
            <a:r>
              <a:rPr lang="en-US" sz="1600" dirty="0">
                <a:solidFill>
                  <a:schemeClr val="accent6">
                    <a:lumMod val="50000"/>
                  </a:schemeClr>
                </a:solidFill>
              </a:rPr>
              <a:t>a</a:t>
            </a:r>
            <a:r>
              <a:rPr lang="en-US" sz="1600" dirty="0" smtClean="0">
                <a:solidFill>
                  <a:schemeClr val="accent6">
                    <a:lumMod val="50000"/>
                  </a:schemeClr>
                </a:solidFill>
              </a:rPr>
              <a:t>lmost doubles (1.62) </a:t>
            </a:r>
            <a:r>
              <a:rPr lang="el-GR" sz="1600" dirty="0" smtClean="0">
                <a:solidFill>
                  <a:schemeClr val="accent6">
                    <a:lumMod val="50000"/>
                  </a:schemeClr>
                </a:solidFill>
                <a:latin typeface="Cambria Math"/>
                <a:ea typeface="Cambria Math"/>
              </a:rPr>
              <a:t>Δ</a:t>
            </a:r>
            <a:r>
              <a:rPr lang="en-GB" sz="1600" dirty="0" smtClean="0">
                <a:solidFill>
                  <a:schemeClr val="accent6">
                    <a:lumMod val="50000"/>
                  </a:schemeClr>
                </a:solidFill>
                <a:latin typeface="Cambria Math"/>
                <a:ea typeface="Cambria Math"/>
              </a:rPr>
              <a:t>t</a:t>
            </a:r>
            <a:r>
              <a:rPr lang="en-US" sz="1600" dirty="0" smtClean="0">
                <a:solidFill>
                  <a:schemeClr val="accent6">
                    <a:lumMod val="50000"/>
                  </a:schemeClr>
                </a:solidFill>
              </a:rPr>
              <a:t> when 3</a:t>
            </a:r>
            <a:r>
              <a:rPr lang="en-US" sz="1600" baseline="30000" dirty="0" smtClean="0">
                <a:solidFill>
                  <a:schemeClr val="accent6">
                    <a:lumMod val="50000"/>
                  </a:schemeClr>
                </a:solidFill>
              </a:rPr>
              <a:t>rd</a:t>
            </a:r>
            <a:r>
              <a:rPr lang="en-US" sz="1600" dirty="0">
                <a:solidFill>
                  <a:schemeClr val="accent6">
                    <a:lumMod val="50000"/>
                  </a:schemeClr>
                </a:solidFill>
              </a:rPr>
              <a:t> </a:t>
            </a:r>
            <a:r>
              <a:rPr lang="en-US" sz="1600" dirty="0" smtClean="0">
                <a:solidFill>
                  <a:schemeClr val="accent6">
                    <a:lumMod val="50000"/>
                  </a:schemeClr>
                </a:solidFill>
              </a:rPr>
              <a:t>order spatial discretization used</a:t>
            </a:r>
            <a:endParaRPr lang="en-US" sz="1800" dirty="0">
              <a:solidFill>
                <a:schemeClr val="accent6">
                  <a:lumMod val="50000"/>
                </a:schemeClr>
              </a:solidFill>
            </a:endParaRPr>
          </a:p>
        </p:txBody>
      </p:sp>
      <p:cxnSp>
        <p:nvCxnSpPr>
          <p:cNvPr id="10" name="Straight Arrow Connector 9"/>
          <p:cNvCxnSpPr/>
          <p:nvPr/>
        </p:nvCxnSpPr>
        <p:spPr bwMode="auto">
          <a:xfrm flipH="1" flipV="1">
            <a:off x="7020272" y="3780603"/>
            <a:ext cx="360040" cy="13937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1" name="Straight Arrow Connector 10"/>
          <p:cNvCxnSpPr/>
          <p:nvPr/>
        </p:nvCxnSpPr>
        <p:spPr bwMode="auto">
          <a:xfrm flipH="1">
            <a:off x="7020272" y="4139788"/>
            <a:ext cx="360040" cy="225316"/>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12" name="Text Box 11"/>
          <p:cNvSpPr txBox="1">
            <a:spLocks noChangeArrowheads="1"/>
          </p:cNvSpPr>
          <p:nvPr/>
        </p:nvSpPr>
        <p:spPr bwMode="auto">
          <a:xfrm>
            <a:off x="378296" y="1050429"/>
            <a:ext cx="8223448" cy="769441"/>
          </a:xfrm>
          <a:prstGeom prst="rect">
            <a:avLst/>
          </a:prstGeom>
          <a:noFill/>
          <a:ln w="9525">
            <a:noFill/>
            <a:miter lim="800000"/>
            <a:headEnd/>
            <a:tailEnd/>
          </a:ln>
        </p:spPr>
        <p:txBody>
          <a:bodyPr wrap="square">
            <a:spAutoFit/>
          </a:bodyPr>
          <a:lstStyle/>
          <a:p>
            <a:r>
              <a:rPr lang="en-US" sz="2400" dirty="0"/>
              <a:t>• </a:t>
            </a:r>
            <a:r>
              <a:rPr lang="en-US" sz="2000" dirty="0" err="1" smtClean="0">
                <a:solidFill>
                  <a:schemeClr val="tx2"/>
                </a:solidFill>
              </a:rPr>
              <a:t>Runge-Kutta</a:t>
            </a:r>
            <a:r>
              <a:rPr lang="en-US" sz="2000" dirty="0" smtClean="0">
                <a:solidFill>
                  <a:schemeClr val="tx2"/>
                </a:solidFill>
              </a:rPr>
              <a:t>  Wicker &amp; </a:t>
            </a:r>
            <a:r>
              <a:rPr lang="en-US" sz="2000" dirty="0" err="1" smtClean="0">
                <a:solidFill>
                  <a:schemeClr val="tx2"/>
                </a:solidFill>
              </a:rPr>
              <a:t>Skamarock</a:t>
            </a:r>
            <a:r>
              <a:rPr lang="en-US" sz="2000" dirty="0" smtClean="0">
                <a:solidFill>
                  <a:schemeClr val="tx2"/>
                </a:solidFill>
              </a:rPr>
              <a:t> (MWR 2002) RK3 scheme:</a:t>
            </a:r>
          </a:p>
          <a:p>
            <a:r>
              <a:rPr lang="en-US" sz="2000" dirty="0">
                <a:solidFill>
                  <a:schemeClr val="tx2"/>
                </a:solidFill>
              </a:rPr>
              <a:t> </a:t>
            </a:r>
            <a:r>
              <a:rPr lang="en-US" sz="2000" dirty="0" smtClean="0">
                <a:solidFill>
                  <a:schemeClr val="tx2"/>
                </a:solidFill>
              </a:rPr>
              <a:t>  - three-stage, two-time-level (2</a:t>
            </a:r>
            <a:r>
              <a:rPr lang="en-US" sz="2000" baseline="30000" dirty="0" smtClean="0">
                <a:solidFill>
                  <a:schemeClr val="tx2"/>
                </a:solidFill>
              </a:rPr>
              <a:t>nd</a:t>
            </a:r>
            <a:r>
              <a:rPr lang="en-US" sz="2000" dirty="0" smtClean="0">
                <a:solidFill>
                  <a:schemeClr val="tx2"/>
                </a:solidFill>
              </a:rPr>
              <a:t> order) scheme from the RK  family</a:t>
            </a:r>
            <a:endParaRPr lang="en-US" sz="2400" dirty="0">
              <a:solidFill>
                <a:schemeClr val="tx2"/>
              </a:solidFill>
            </a:endParaRPr>
          </a:p>
        </p:txBody>
      </p:sp>
      <p:sp>
        <p:nvSpPr>
          <p:cNvPr id="13" name="Text Box 10"/>
          <p:cNvSpPr txBox="1">
            <a:spLocks noChangeArrowheads="1"/>
          </p:cNvSpPr>
          <p:nvPr/>
        </p:nvSpPr>
        <p:spPr bwMode="auto">
          <a:xfrm>
            <a:off x="1331640" y="5507940"/>
            <a:ext cx="6777136" cy="369332"/>
          </a:xfrm>
          <a:prstGeom prst="rect">
            <a:avLst/>
          </a:prstGeom>
          <a:noFill/>
          <a:ln w="9525">
            <a:noFill/>
            <a:miter lim="800000"/>
            <a:headEnd/>
            <a:tailEnd/>
          </a:ln>
        </p:spPr>
        <p:txBody>
          <a:bodyPr wrap="square">
            <a:spAutoFit/>
          </a:bodyPr>
          <a:lstStyle/>
          <a:p>
            <a:r>
              <a:rPr lang="en-US" sz="1800" dirty="0" smtClean="0">
                <a:solidFill>
                  <a:schemeClr val="accent1">
                    <a:lumMod val="75000"/>
                  </a:schemeClr>
                </a:solidFill>
              </a:rPr>
              <a:t>In WRF this is used in combination with time-splitting …</a:t>
            </a:r>
            <a:endParaRPr lang="en-US" sz="1800" dirty="0">
              <a:solidFill>
                <a:schemeClr val="accent1">
                  <a:lumMod val="75000"/>
                </a:schemeClr>
              </a:solidFill>
            </a:endParaRPr>
          </a:p>
        </p:txBody>
      </p:sp>
      <p:graphicFrame>
        <p:nvGraphicFramePr>
          <p:cNvPr id="14" name="Object 13"/>
          <p:cNvGraphicFramePr>
            <a:graphicFrameLocks noChangeAspect="1"/>
          </p:cNvGraphicFramePr>
          <p:nvPr>
            <p:extLst>
              <p:ext uri="{D42A27DB-BD31-4B8C-83A1-F6EECF244321}">
                <p14:modId xmlns:p14="http://schemas.microsoft.com/office/powerpoint/2010/main" val="1421051041"/>
              </p:ext>
            </p:extLst>
          </p:nvPr>
        </p:nvGraphicFramePr>
        <p:xfrm>
          <a:off x="2816225" y="2074863"/>
          <a:ext cx="2633663" cy="633412"/>
        </p:xfrm>
        <a:graphic>
          <a:graphicData uri="http://schemas.openxmlformats.org/presentationml/2006/ole">
            <mc:AlternateContent xmlns:mc="http://schemas.openxmlformats.org/markup-compatibility/2006">
              <mc:Choice xmlns:v="urn:schemas-microsoft-com:vml" Requires="v">
                <p:oleObj spid="_x0000_s92174" name="Equation" r:id="rId7" imgW="1244520" imgH="393480" progId="Equation.3">
                  <p:embed/>
                </p:oleObj>
              </mc:Choice>
              <mc:Fallback>
                <p:oleObj name="Equation" r:id="rId7" imgW="1244520" imgH="393480" progId="Equation.3">
                  <p:embed/>
                  <p:pic>
                    <p:nvPicPr>
                      <p:cNvPr id="0" name=""/>
                      <p:cNvPicPr>
                        <a:picLocks noChangeAspect="1" noChangeArrowheads="1"/>
                      </p:cNvPicPr>
                      <p:nvPr/>
                    </p:nvPicPr>
                    <p:blipFill>
                      <a:blip r:embed="rId8"/>
                      <a:srcRect/>
                      <a:stretch>
                        <a:fillRect/>
                      </a:stretch>
                    </p:blipFill>
                    <p:spPr bwMode="auto">
                      <a:xfrm>
                        <a:off x="2816225" y="2074863"/>
                        <a:ext cx="2633663" cy="633412"/>
                      </a:xfrm>
                      <a:prstGeom prst="rect">
                        <a:avLst/>
                      </a:prstGeom>
                      <a:solidFill>
                        <a:srgbClr val="FFFFCC"/>
                      </a:solidFill>
                      <a:ln>
                        <a:noFill/>
                      </a:ln>
                      <a:extLst/>
                    </p:spPr>
                  </p:pic>
                </p:oleObj>
              </mc:Fallback>
            </mc:AlternateContent>
          </a:graphicData>
        </a:graphic>
      </p:graphicFrame>
    </p:spTree>
    <p:extLst>
      <p:ext uri="{BB962C8B-B14F-4D97-AF65-F5344CB8AC3E}">
        <p14:creationId xmlns:p14="http://schemas.microsoft.com/office/powerpoint/2010/main" val="167600433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Splitting: the motivation</a:t>
            </a:r>
          </a:p>
        </p:txBody>
      </p:sp>
      <p:sp>
        <p:nvSpPr>
          <p:cNvPr id="3" name="Content Placeholder 2"/>
          <p:cNvSpPr>
            <a:spLocks noGrp="1"/>
          </p:cNvSpPr>
          <p:nvPr>
            <p:ph idx="1"/>
          </p:nvPr>
        </p:nvSpPr>
        <p:spPr/>
        <p:txBody>
          <a:bodyPr/>
          <a:lstStyle/>
          <a:p>
            <a:r>
              <a:rPr lang="en-GB" dirty="0" smtClean="0"/>
              <a:t>In an atmospheric model we have motions with </a:t>
            </a:r>
            <a:r>
              <a:rPr lang="en-GB" u="sng" dirty="0" smtClean="0"/>
              <a:t>multiple time-scales</a:t>
            </a:r>
            <a:r>
              <a:rPr lang="en-GB" dirty="0" smtClean="0"/>
              <a:t>: fast and slow processes co-exist</a:t>
            </a:r>
          </a:p>
          <a:p>
            <a:r>
              <a:rPr lang="en-GB" u="sng" dirty="0"/>
              <a:t>E</a:t>
            </a:r>
            <a:r>
              <a:rPr lang="en-GB" u="sng" dirty="0" smtClean="0"/>
              <a:t>xplicit</a:t>
            </a:r>
            <a:r>
              <a:rPr lang="en-GB" dirty="0" smtClean="0"/>
              <a:t> techniques are only </a:t>
            </a:r>
            <a:r>
              <a:rPr lang="en-GB" u="sng" dirty="0" smtClean="0"/>
              <a:t>conditionally stable</a:t>
            </a:r>
            <a:r>
              <a:rPr lang="en-GB" dirty="0" smtClean="0"/>
              <a:t> and impose use of </a:t>
            </a:r>
            <a:r>
              <a:rPr lang="en-GB" u="sng" dirty="0" smtClean="0"/>
              <a:t>small </a:t>
            </a:r>
            <a:r>
              <a:rPr lang="en-GB" u="sng" dirty="0" err="1" smtClean="0"/>
              <a:t>timesteps</a:t>
            </a:r>
            <a:endParaRPr lang="en-GB" u="sng" dirty="0" smtClean="0"/>
          </a:p>
          <a:p>
            <a:r>
              <a:rPr lang="en-GB" dirty="0" smtClean="0"/>
              <a:t>If </a:t>
            </a:r>
            <a:r>
              <a:rPr lang="en-GB" dirty="0"/>
              <a:t>∆</a:t>
            </a:r>
            <a:r>
              <a:rPr lang="en-GB" dirty="0" smtClean="0"/>
              <a:t>t is the longest permissible </a:t>
            </a:r>
            <a:r>
              <a:rPr lang="en-GB" dirty="0" err="1" smtClean="0"/>
              <a:t>timestep</a:t>
            </a:r>
            <a:r>
              <a:rPr lang="en-GB" dirty="0" smtClean="0"/>
              <a:t> for integrating the slow process then ∆t  will be too long for stable integration of the fast process</a:t>
            </a:r>
            <a:endParaRPr lang="en-GB" dirty="0" smtClean="0">
              <a:solidFill>
                <a:srgbClr val="FF0000"/>
              </a:solidFill>
            </a:endParaRPr>
          </a:p>
          <a:p>
            <a:pPr lvl="1"/>
            <a:r>
              <a:rPr lang="en-GB" dirty="0"/>
              <a:t>S</a:t>
            </a:r>
            <a:r>
              <a:rPr lang="en-GB" dirty="0" smtClean="0"/>
              <a:t>plit the integration:</a:t>
            </a:r>
          </a:p>
          <a:p>
            <a:pPr lvl="2"/>
            <a:r>
              <a:rPr lang="en-GB" dirty="0" smtClean="0"/>
              <a:t> integrate slow process with </a:t>
            </a:r>
            <a:r>
              <a:rPr lang="en-GB" dirty="0"/>
              <a:t>∆</a:t>
            </a:r>
            <a:r>
              <a:rPr lang="en-GB" dirty="0" smtClean="0"/>
              <a:t>t </a:t>
            </a:r>
            <a:endParaRPr lang="en-GB" dirty="0"/>
          </a:p>
          <a:p>
            <a:pPr lvl="2"/>
            <a:r>
              <a:rPr lang="en-GB" dirty="0" smtClean="0"/>
              <a:t> integrate fast process with a fraction of it i.e. </a:t>
            </a:r>
            <a:r>
              <a:rPr lang="en-GB" dirty="0"/>
              <a:t>∆</a:t>
            </a:r>
            <a:r>
              <a:rPr lang="en-GB" dirty="0" smtClean="0"/>
              <a:t>t/n</a:t>
            </a:r>
            <a:endParaRPr lang="en-GB" dirty="0"/>
          </a:p>
        </p:txBody>
      </p:sp>
    </p:spTree>
    <p:extLst>
      <p:ext uri="{BB962C8B-B14F-4D97-AF65-F5344CB8AC3E}">
        <p14:creationId xmlns:p14="http://schemas.microsoft.com/office/powerpoint/2010/main" val="273981854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Split-explicit example in a diagram </a:t>
            </a:r>
            <a:endParaRPr lang="en-GB"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88119" y="2388001"/>
            <a:ext cx="3551833" cy="1761079"/>
          </a:xfrm>
        </p:spPr>
      </p:pic>
      <p:pic>
        <p:nvPicPr>
          <p:cNvPr id="6" name="Content Placeholder 4"/>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auto">
          <a:xfrm>
            <a:off x="4476551" y="2420888"/>
            <a:ext cx="3551833" cy="1716941"/>
          </a:xfrm>
          <a:prstGeom prst="rect">
            <a:avLst/>
          </a:prstGeom>
          <a:noFill/>
          <a:ln w="12700">
            <a:noFill/>
            <a:miter lim="800000"/>
            <a:headEnd/>
            <a:tailEnd/>
          </a:ln>
        </p:spPr>
      </p:pic>
      <p:sp>
        <p:nvSpPr>
          <p:cNvPr id="9" name="TextBox 8"/>
          <p:cNvSpPr txBox="1"/>
          <p:nvPr/>
        </p:nvSpPr>
        <p:spPr>
          <a:xfrm>
            <a:off x="1259632" y="1012666"/>
            <a:ext cx="2160240" cy="400110"/>
          </a:xfrm>
          <a:prstGeom prst="rect">
            <a:avLst/>
          </a:prstGeom>
          <a:noFill/>
        </p:spPr>
        <p:txBody>
          <a:bodyPr wrap="square" rtlCol="0">
            <a:spAutoFit/>
          </a:bodyPr>
          <a:lstStyle/>
          <a:p>
            <a:r>
              <a:rPr lang="en-GB" sz="2000" dirty="0" smtClean="0"/>
              <a:t>Split-explicit Euler</a:t>
            </a:r>
            <a:endParaRPr lang="en-GB" sz="2000" dirty="0"/>
          </a:p>
        </p:txBody>
      </p:sp>
      <p:sp>
        <p:nvSpPr>
          <p:cNvPr id="10" name="TextBox 9"/>
          <p:cNvSpPr txBox="1"/>
          <p:nvPr/>
        </p:nvSpPr>
        <p:spPr>
          <a:xfrm>
            <a:off x="5436096" y="1012666"/>
            <a:ext cx="2160240" cy="400110"/>
          </a:xfrm>
          <a:prstGeom prst="rect">
            <a:avLst/>
          </a:prstGeom>
          <a:noFill/>
        </p:spPr>
        <p:txBody>
          <a:bodyPr wrap="square" rtlCol="0">
            <a:spAutoFit/>
          </a:bodyPr>
          <a:lstStyle/>
          <a:p>
            <a:r>
              <a:rPr lang="en-GB" sz="2000" dirty="0" smtClean="0"/>
              <a:t>Split-explicit RK3</a:t>
            </a:r>
            <a:endParaRPr lang="en-GB" sz="2000" dirty="0"/>
          </a:p>
        </p:txBody>
      </p:sp>
      <p:sp>
        <p:nvSpPr>
          <p:cNvPr id="11" name="TextBox 10"/>
          <p:cNvSpPr txBox="1"/>
          <p:nvPr/>
        </p:nvSpPr>
        <p:spPr>
          <a:xfrm>
            <a:off x="2628626" y="4817414"/>
            <a:ext cx="3695849" cy="338554"/>
          </a:xfrm>
          <a:prstGeom prst="rect">
            <a:avLst/>
          </a:prstGeom>
          <a:noFill/>
        </p:spPr>
        <p:txBody>
          <a:bodyPr wrap="square" rtlCol="0">
            <a:spAutoFit/>
          </a:bodyPr>
          <a:lstStyle/>
          <a:p>
            <a:r>
              <a:rPr lang="en-GB" sz="1600" dirty="0">
                <a:solidFill>
                  <a:srgbClr val="FF0000"/>
                </a:solidFill>
              </a:rPr>
              <a:t>n</a:t>
            </a:r>
            <a:r>
              <a:rPr lang="en-GB" sz="1600" dirty="0" smtClean="0">
                <a:solidFill>
                  <a:srgbClr val="FF0000"/>
                </a:solidFill>
              </a:rPr>
              <a:t>-cycles</a:t>
            </a:r>
            <a:r>
              <a:rPr lang="en-GB" sz="1600" dirty="0" smtClean="0"/>
              <a:t>: fast process integrated with </a:t>
            </a:r>
            <a:r>
              <a:rPr lang="el-GR" sz="1600" dirty="0" smtClean="0">
                <a:latin typeface="Cambria Math" panose="02040503050406030204" pitchFamily="18" charset="0"/>
                <a:ea typeface="Cambria Math" panose="02040503050406030204" pitchFamily="18" charset="0"/>
              </a:rPr>
              <a:t>Δ</a:t>
            </a:r>
            <a:r>
              <a:rPr lang="en-GB" sz="1600" dirty="0" smtClean="0">
                <a:latin typeface="Cambria Math" panose="02040503050406030204" pitchFamily="18" charset="0"/>
                <a:ea typeface="Cambria Math" panose="02040503050406030204" pitchFamily="18" charset="0"/>
              </a:rPr>
              <a:t>t/n</a:t>
            </a:r>
            <a:endParaRPr lang="en-GB" sz="1600" dirty="0"/>
          </a:p>
        </p:txBody>
      </p:sp>
      <p:sp>
        <p:nvSpPr>
          <p:cNvPr id="12" name="TextBox 11"/>
          <p:cNvSpPr txBox="1"/>
          <p:nvPr/>
        </p:nvSpPr>
        <p:spPr>
          <a:xfrm>
            <a:off x="588119" y="1772816"/>
            <a:ext cx="3551833" cy="338554"/>
          </a:xfrm>
          <a:prstGeom prst="rect">
            <a:avLst/>
          </a:prstGeom>
          <a:noFill/>
        </p:spPr>
        <p:txBody>
          <a:bodyPr wrap="square" rtlCol="0">
            <a:spAutoFit/>
          </a:bodyPr>
          <a:lstStyle/>
          <a:p>
            <a:r>
              <a:rPr lang="en-GB" sz="1600" dirty="0" smtClean="0">
                <a:solidFill>
                  <a:schemeClr val="accent5">
                    <a:lumMod val="75000"/>
                  </a:schemeClr>
                </a:solidFill>
              </a:rPr>
              <a:t>1-cycle</a:t>
            </a:r>
            <a:r>
              <a:rPr lang="en-GB" sz="1600" dirty="0" smtClean="0"/>
              <a:t>: slow process integrated with </a:t>
            </a:r>
            <a:r>
              <a:rPr lang="el-GR" sz="1600" dirty="0" smtClean="0">
                <a:latin typeface="Cambria Math" panose="02040503050406030204" pitchFamily="18" charset="0"/>
                <a:ea typeface="Cambria Math" panose="02040503050406030204" pitchFamily="18" charset="0"/>
              </a:rPr>
              <a:t>Δ</a:t>
            </a:r>
            <a:r>
              <a:rPr lang="en-GB" sz="1600" dirty="0" smtClean="0">
                <a:latin typeface="Cambria Math" panose="02040503050406030204" pitchFamily="18" charset="0"/>
                <a:ea typeface="Cambria Math" panose="02040503050406030204" pitchFamily="18" charset="0"/>
              </a:rPr>
              <a:t>t</a:t>
            </a:r>
            <a:endParaRPr lang="en-GB" sz="1600" dirty="0"/>
          </a:p>
        </p:txBody>
      </p:sp>
      <p:cxnSp>
        <p:nvCxnSpPr>
          <p:cNvPr id="14" name="Straight Arrow Connector 13"/>
          <p:cNvCxnSpPr>
            <a:stCxn id="12" idx="2"/>
          </p:cNvCxnSpPr>
          <p:nvPr/>
        </p:nvCxnSpPr>
        <p:spPr bwMode="auto">
          <a:xfrm flipH="1">
            <a:off x="1979712" y="2111370"/>
            <a:ext cx="384324" cy="669558"/>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8" name="Straight Arrow Connector 17"/>
          <p:cNvCxnSpPr>
            <a:stCxn id="11" idx="0"/>
            <a:endCxn id="5" idx="2"/>
          </p:cNvCxnSpPr>
          <p:nvPr/>
        </p:nvCxnSpPr>
        <p:spPr bwMode="auto">
          <a:xfrm flipH="1" flipV="1">
            <a:off x="2364036" y="4149080"/>
            <a:ext cx="2112515" cy="668334"/>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20" name="TextBox 19"/>
          <p:cNvSpPr txBox="1"/>
          <p:nvPr/>
        </p:nvSpPr>
        <p:spPr>
          <a:xfrm>
            <a:off x="691951" y="5250686"/>
            <a:ext cx="7575897" cy="584775"/>
          </a:xfrm>
          <a:prstGeom prst="rect">
            <a:avLst/>
          </a:prstGeom>
          <a:noFill/>
        </p:spPr>
        <p:txBody>
          <a:bodyPr wrap="square" rtlCol="0">
            <a:spAutoFit/>
          </a:bodyPr>
          <a:lstStyle/>
          <a:p>
            <a:r>
              <a:rPr lang="en-GB" sz="1600" dirty="0" smtClean="0"/>
              <a:t>(Diagram courtesy of S.J. Lock, ECMWF Seminar proceedings 2013, HEVI time-stepping for NWP and climate models)</a:t>
            </a:r>
            <a:endParaRPr lang="en-GB" sz="1600" dirty="0"/>
          </a:p>
        </p:txBody>
      </p:sp>
      <p:cxnSp>
        <p:nvCxnSpPr>
          <p:cNvPr id="24" name="Straight Arrow Connector 23"/>
          <p:cNvCxnSpPr/>
          <p:nvPr/>
        </p:nvCxnSpPr>
        <p:spPr bwMode="auto">
          <a:xfrm flipV="1">
            <a:off x="4476550" y="4095483"/>
            <a:ext cx="1559893" cy="721931"/>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28" name="TextBox 27"/>
          <p:cNvSpPr txBox="1"/>
          <p:nvPr/>
        </p:nvSpPr>
        <p:spPr>
          <a:xfrm>
            <a:off x="4404543" y="1412776"/>
            <a:ext cx="4343921" cy="830997"/>
          </a:xfrm>
          <a:prstGeom prst="rect">
            <a:avLst/>
          </a:prstGeom>
          <a:noFill/>
        </p:spPr>
        <p:txBody>
          <a:bodyPr wrap="square" rtlCol="0">
            <a:spAutoFit/>
          </a:bodyPr>
          <a:lstStyle/>
          <a:p>
            <a:r>
              <a:rPr lang="en-GB" sz="1600" dirty="0" smtClean="0">
                <a:solidFill>
                  <a:schemeClr val="accent5">
                    <a:lumMod val="75000"/>
                  </a:schemeClr>
                </a:solidFill>
              </a:rPr>
              <a:t>1-cycle/per stage i</a:t>
            </a:r>
            <a:r>
              <a:rPr lang="en-GB" sz="1600" dirty="0" smtClean="0"/>
              <a:t>: slow process integrated with </a:t>
            </a:r>
            <a:r>
              <a:rPr lang="el-GR" sz="1600" dirty="0" smtClean="0">
                <a:latin typeface="Cambria Math" panose="02040503050406030204" pitchFamily="18" charset="0"/>
                <a:ea typeface="Cambria Math" panose="02040503050406030204" pitchFamily="18" charset="0"/>
              </a:rPr>
              <a:t>Δ</a:t>
            </a:r>
            <a:r>
              <a:rPr lang="en-GB" sz="1600" dirty="0" smtClean="0">
                <a:latin typeface="Cambria Math" panose="02040503050406030204" pitchFamily="18" charset="0"/>
                <a:ea typeface="Cambria Math" panose="02040503050406030204" pitchFamily="18" charset="0"/>
              </a:rPr>
              <a:t>t, each stage approximates solution at </a:t>
            </a:r>
            <a:r>
              <a:rPr lang="en-GB" sz="1600" dirty="0" err="1" smtClean="0">
                <a:latin typeface="Cambria Math" panose="02040503050406030204" pitchFamily="18" charset="0"/>
                <a:ea typeface="Cambria Math" panose="02040503050406030204" pitchFamily="18" charset="0"/>
              </a:rPr>
              <a:t>t+</a:t>
            </a:r>
            <a:r>
              <a:rPr lang="en-GB" sz="1600" dirty="0" err="1" smtClean="0"/>
              <a:t>c</a:t>
            </a:r>
            <a:r>
              <a:rPr lang="en-GB" sz="1600" baseline="-25000" dirty="0" err="1" smtClean="0"/>
              <a:t>i</a:t>
            </a:r>
            <a:r>
              <a:rPr lang="en-GB" sz="1600" dirty="0" smtClean="0">
                <a:latin typeface="Cambria Math" panose="02040503050406030204" pitchFamily="18" charset="0"/>
                <a:ea typeface="Cambria Math" panose="02040503050406030204" pitchFamily="18" charset="0"/>
              </a:rPr>
              <a:t> </a:t>
            </a:r>
            <a:r>
              <a:rPr lang="el-GR" sz="1600" dirty="0">
                <a:latin typeface="Cambria Math" panose="02040503050406030204" pitchFamily="18" charset="0"/>
                <a:ea typeface="Cambria Math" panose="02040503050406030204" pitchFamily="18" charset="0"/>
              </a:rPr>
              <a:t>Δ</a:t>
            </a:r>
            <a:r>
              <a:rPr lang="en-GB" sz="1600" dirty="0">
                <a:latin typeface="Cambria Math" panose="02040503050406030204" pitchFamily="18" charset="0"/>
                <a:ea typeface="Cambria Math" panose="02040503050406030204" pitchFamily="18" charset="0"/>
              </a:rPr>
              <a:t>t </a:t>
            </a:r>
            <a:r>
              <a:rPr lang="en-GB" sz="1600" dirty="0" smtClean="0">
                <a:latin typeface="Cambria Math" panose="02040503050406030204" pitchFamily="18" charset="0"/>
                <a:ea typeface="Cambria Math" panose="02040503050406030204" pitchFamily="18" charset="0"/>
              </a:rPr>
              <a:t> where, </a:t>
            </a:r>
            <a:r>
              <a:rPr lang="en-GB" sz="1600" dirty="0" smtClean="0"/>
              <a:t>c</a:t>
            </a:r>
            <a:r>
              <a:rPr lang="en-GB" sz="1600" baseline="-25000" dirty="0" smtClean="0"/>
              <a:t>i</a:t>
            </a:r>
            <a:r>
              <a:rPr lang="en-GB" sz="1600" dirty="0" smtClean="0">
                <a:latin typeface="Cambria Math" panose="02040503050406030204" pitchFamily="18" charset="0"/>
                <a:ea typeface="Cambria Math" panose="02040503050406030204" pitchFamily="18" charset="0"/>
              </a:rPr>
              <a:t>=1/3,1/2,1 the RK3 coefficient</a:t>
            </a:r>
            <a:endParaRPr lang="en-GB" sz="1600" dirty="0"/>
          </a:p>
        </p:txBody>
      </p:sp>
      <p:cxnSp>
        <p:nvCxnSpPr>
          <p:cNvPr id="30" name="Straight Arrow Connector 29"/>
          <p:cNvCxnSpPr>
            <a:stCxn id="28" idx="2"/>
          </p:cNvCxnSpPr>
          <p:nvPr/>
        </p:nvCxnSpPr>
        <p:spPr bwMode="auto">
          <a:xfrm flipH="1">
            <a:off x="5796136" y="2243773"/>
            <a:ext cx="780368" cy="26433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Tree>
    <p:extLst>
      <p:ext uri="{BB962C8B-B14F-4D97-AF65-F5344CB8AC3E}">
        <p14:creationId xmlns:p14="http://schemas.microsoft.com/office/powerpoint/2010/main" val="198670199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Split-explicit forward Euler integration</a:t>
            </a:r>
            <a:endParaRPr lang="en-GB" dirty="0"/>
          </a:p>
        </p:txBody>
      </p:sp>
      <p:graphicFrame>
        <p:nvGraphicFramePr>
          <p:cNvPr id="4" name="Content Placeholder 3"/>
          <p:cNvGraphicFramePr>
            <a:graphicFrameLocks noGrp="1" noChangeAspect="1"/>
          </p:cNvGraphicFramePr>
          <p:nvPr>
            <p:ph idx="1"/>
            <p:extLst>
              <p:ext uri="{D42A27DB-BD31-4B8C-83A1-F6EECF244321}">
                <p14:modId xmlns:p14="http://schemas.microsoft.com/office/powerpoint/2010/main" val="662214453"/>
              </p:ext>
            </p:extLst>
          </p:nvPr>
        </p:nvGraphicFramePr>
        <p:xfrm>
          <a:off x="2771800" y="908720"/>
          <a:ext cx="2232025" cy="728663"/>
        </p:xfrm>
        <a:graphic>
          <a:graphicData uri="http://schemas.openxmlformats.org/presentationml/2006/ole">
            <mc:AlternateContent xmlns:mc="http://schemas.openxmlformats.org/markup-compatibility/2006">
              <mc:Choice xmlns:v="urn:schemas-microsoft-com:vml" Requires="v">
                <p:oleObj spid="_x0000_s89270" name="Equation" r:id="rId3" imgW="1206360" imgH="393480" progId="Equation.3">
                  <p:embed/>
                </p:oleObj>
              </mc:Choice>
              <mc:Fallback>
                <p:oleObj name="Equation" r:id="rId3" imgW="1206360" imgH="393480" progId="Equation.3">
                  <p:embed/>
                  <p:pic>
                    <p:nvPicPr>
                      <p:cNvPr id="0" name=""/>
                      <p:cNvPicPr/>
                      <p:nvPr/>
                    </p:nvPicPr>
                    <p:blipFill>
                      <a:blip r:embed="rId4"/>
                      <a:stretch>
                        <a:fillRect/>
                      </a:stretch>
                    </p:blipFill>
                    <p:spPr>
                      <a:xfrm>
                        <a:off x="2771800" y="908720"/>
                        <a:ext cx="2232025" cy="728663"/>
                      </a:xfrm>
                      <a:prstGeom prst="rect">
                        <a:avLst/>
                      </a:prstGeom>
                      <a:solidFill>
                        <a:schemeClr val="accent3"/>
                      </a:solidFill>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1555347083"/>
              </p:ext>
            </p:extLst>
          </p:nvPr>
        </p:nvGraphicFramePr>
        <p:xfrm>
          <a:off x="1055688" y="2708275"/>
          <a:ext cx="7319962" cy="455613"/>
        </p:xfrm>
        <a:graphic>
          <a:graphicData uri="http://schemas.openxmlformats.org/presentationml/2006/ole">
            <mc:AlternateContent xmlns:mc="http://schemas.openxmlformats.org/markup-compatibility/2006">
              <mc:Choice xmlns:v="urn:schemas-microsoft-com:vml" Requires="v">
                <p:oleObj spid="_x0000_s89271" name="Equation" r:id="rId5" imgW="3873240" imgH="241200" progId="Equation.3">
                  <p:embed/>
                </p:oleObj>
              </mc:Choice>
              <mc:Fallback>
                <p:oleObj name="Equation" r:id="rId5" imgW="3873240" imgH="241200" progId="Equation.3">
                  <p:embed/>
                  <p:pic>
                    <p:nvPicPr>
                      <p:cNvPr id="0" name=""/>
                      <p:cNvPicPr/>
                      <p:nvPr/>
                    </p:nvPicPr>
                    <p:blipFill>
                      <a:blip r:embed="rId6"/>
                      <a:stretch>
                        <a:fillRect/>
                      </a:stretch>
                    </p:blipFill>
                    <p:spPr>
                      <a:xfrm>
                        <a:off x="1055688" y="2708275"/>
                        <a:ext cx="7319962" cy="455613"/>
                      </a:xfrm>
                      <a:prstGeom prst="rect">
                        <a:avLst/>
                      </a:prstGeom>
                      <a:solidFill>
                        <a:srgbClr val="FFFFCC"/>
                      </a:solidFill>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1577682011"/>
              </p:ext>
            </p:extLst>
          </p:nvPr>
        </p:nvGraphicFramePr>
        <p:xfrm>
          <a:off x="457423" y="2205038"/>
          <a:ext cx="6346825" cy="388937"/>
        </p:xfrm>
        <a:graphic>
          <a:graphicData uri="http://schemas.openxmlformats.org/presentationml/2006/ole">
            <mc:AlternateContent xmlns:mc="http://schemas.openxmlformats.org/markup-compatibility/2006">
              <mc:Choice xmlns:v="urn:schemas-microsoft-com:vml" Requires="v">
                <p:oleObj spid="_x0000_s89272" name="Equation" r:id="rId7" imgW="3733560" imgH="228600" progId="Equation.3">
                  <p:embed/>
                </p:oleObj>
              </mc:Choice>
              <mc:Fallback>
                <p:oleObj name="Equation" r:id="rId7" imgW="3733560" imgH="228600" progId="Equation.3">
                  <p:embed/>
                  <p:pic>
                    <p:nvPicPr>
                      <p:cNvPr id="0" name=""/>
                      <p:cNvPicPr/>
                      <p:nvPr/>
                    </p:nvPicPr>
                    <p:blipFill>
                      <a:blip r:embed="rId8"/>
                      <a:stretch>
                        <a:fillRect/>
                      </a:stretch>
                    </p:blipFill>
                    <p:spPr>
                      <a:xfrm>
                        <a:off x="457423" y="2205038"/>
                        <a:ext cx="6346825" cy="388937"/>
                      </a:xfrm>
                      <a:prstGeom prst="rect">
                        <a:avLst/>
                      </a:prstGeom>
                    </p:spPr>
                  </p:pic>
                </p:oleObj>
              </mc:Fallback>
            </mc:AlternateContent>
          </a:graphicData>
        </a:graphic>
      </p:graphicFrame>
      <p:sp>
        <p:nvSpPr>
          <p:cNvPr id="8" name="TextBox 7"/>
          <p:cNvSpPr txBox="1"/>
          <p:nvPr/>
        </p:nvSpPr>
        <p:spPr>
          <a:xfrm>
            <a:off x="1907704" y="2204864"/>
            <a:ext cx="184731" cy="523220"/>
          </a:xfrm>
          <a:prstGeom prst="rect">
            <a:avLst/>
          </a:prstGeom>
          <a:noFill/>
        </p:spPr>
        <p:txBody>
          <a:bodyPr wrap="none" rtlCol="0">
            <a:spAutoFit/>
          </a:bodyPr>
          <a:lstStyle/>
          <a:p>
            <a:endParaRPr lang="en-GB" dirty="0"/>
          </a:p>
        </p:txBody>
      </p:sp>
      <p:sp>
        <p:nvSpPr>
          <p:cNvPr id="10" name="TextBox 9"/>
          <p:cNvSpPr txBox="1"/>
          <p:nvPr/>
        </p:nvSpPr>
        <p:spPr>
          <a:xfrm>
            <a:off x="2323738" y="1834044"/>
            <a:ext cx="184731" cy="523220"/>
          </a:xfrm>
          <a:prstGeom prst="rect">
            <a:avLst/>
          </a:prstGeom>
          <a:noFill/>
        </p:spPr>
        <p:txBody>
          <a:bodyPr wrap="none" rtlCol="0">
            <a:spAutoFit/>
          </a:bodyPr>
          <a:lstStyle/>
          <a:p>
            <a:endParaRPr lang="en-GB" dirty="0"/>
          </a:p>
        </p:txBody>
      </p:sp>
      <p:sp>
        <p:nvSpPr>
          <p:cNvPr id="11" name="TextBox 10"/>
          <p:cNvSpPr txBox="1"/>
          <p:nvPr/>
        </p:nvSpPr>
        <p:spPr>
          <a:xfrm>
            <a:off x="4328948" y="1844824"/>
            <a:ext cx="1971244" cy="338554"/>
          </a:xfrm>
          <a:prstGeom prst="rect">
            <a:avLst/>
          </a:prstGeom>
          <a:noFill/>
        </p:spPr>
        <p:txBody>
          <a:bodyPr wrap="square" rtlCol="0">
            <a:spAutoFit/>
          </a:bodyPr>
          <a:lstStyle/>
          <a:p>
            <a:r>
              <a:rPr lang="en-GB" sz="1600" dirty="0" smtClean="0"/>
              <a:t>Slow forcing term</a:t>
            </a:r>
            <a:endParaRPr lang="en-GB" sz="1600" dirty="0"/>
          </a:p>
        </p:txBody>
      </p:sp>
      <p:sp>
        <p:nvSpPr>
          <p:cNvPr id="12" name="TextBox 11"/>
          <p:cNvSpPr txBox="1"/>
          <p:nvPr/>
        </p:nvSpPr>
        <p:spPr>
          <a:xfrm>
            <a:off x="2416103" y="1844824"/>
            <a:ext cx="1678869" cy="338554"/>
          </a:xfrm>
          <a:prstGeom prst="rect">
            <a:avLst/>
          </a:prstGeom>
          <a:noFill/>
        </p:spPr>
        <p:txBody>
          <a:bodyPr wrap="square" rtlCol="0">
            <a:spAutoFit/>
          </a:bodyPr>
          <a:lstStyle/>
          <a:p>
            <a:r>
              <a:rPr lang="en-GB" sz="1600" dirty="0" smtClean="0"/>
              <a:t>Fast forcing term</a:t>
            </a:r>
            <a:endParaRPr lang="en-GB" sz="1600" dirty="0"/>
          </a:p>
        </p:txBody>
      </p:sp>
      <p:cxnSp>
        <p:nvCxnSpPr>
          <p:cNvPr id="14" name="Straight Arrow Connector 13"/>
          <p:cNvCxnSpPr>
            <a:stCxn id="12" idx="0"/>
          </p:cNvCxnSpPr>
          <p:nvPr/>
        </p:nvCxnSpPr>
        <p:spPr bwMode="auto">
          <a:xfrm flipV="1">
            <a:off x="3255538" y="1467842"/>
            <a:ext cx="306926" cy="376982"/>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28" name="Straight Arrow Connector 27"/>
          <p:cNvCxnSpPr>
            <a:stCxn id="11" idx="0"/>
          </p:cNvCxnSpPr>
          <p:nvPr/>
        </p:nvCxnSpPr>
        <p:spPr bwMode="auto">
          <a:xfrm flipH="1" flipV="1">
            <a:off x="4788024" y="1446356"/>
            <a:ext cx="526546" cy="39846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32" name="TextBox 31"/>
          <p:cNvSpPr txBox="1"/>
          <p:nvPr/>
        </p:nvSpPr>
        <p:spPr>
          <a:xfrm>
            <a:off x="3181163" y="3356992"/>
            <a:ext cx="1678869" cy="338554"/>
          </a:xfrm>
          <a:prstGeom prst="rect">
            <a:avLst/>
          </a:prstGeom>
          <a:noFill/>
        </p:spPr>
        <p:txBody>
          <a:bodyPr wrap="square" rtlCol="0">
            <a:spAutoFit/>
          </a:bodyPr>
          <a:lstStyle/>
          <a:p>
            <a:r>
              <a:rPr lang="en-GB" sz="1600" dirty="0" smtClean="0"/>
              <a:t>Fast term updated </a:t>
            </a:r>
            <a:endParaRPr lang="en-GB" sz="1600" dirty="0"/>
          </a:p>
        </p:txBody>
      </p:sp>
      <p:sp>
        <p:nvSpPr>
          <p:cNvPr id="33" name="TextBox 32"/>
          <p:cNvSpPr txBox="1"/>
          <p:nvPr/>
        </p:nvSpPr>
        <p:spPr>
          <a:xfrm>
            <a:off x="5364088" y="3356992"/>
            <a:ext cx="2880320" cy="338554"/>
          </a:xfrm>
          <a:prstGeom prst="rect">
            <a:avLst/>
          </a:prstGeom>
          <a:noFill/>
        </p:spPr>
        <p:txBody>
          <a:bodyPr wrap="square" rtlCol="0">
            <a:spAutoFit/>
          </a:bodyPr>
          <a:lstStyle/>
          <a:p>
            <a:r>
              <a:rPr lang="en-GB" sz="1600" dirty="0" smtClean="0"/>
              <a:t>Slow term kept constant (stored) </a:t>
            </a:r>
            <a:endParaRPr lang="en-GB" sz="1600" dirty="0"/>
          </a:p>
        </p:txBody>
      </p:sp>
      <p:cxnSp>
        <p:nvCxnSpPr>
          <p:cNvPr id="35" name="Straight Arrow Connector 34"/>
          <p:cNvCxnSpPr/>
          <p:nvPr/>
        </p:nvCxnSpPr>
        <p:spPr bwMode="auto">
          <a:xfrm flipH="1" flipV="1">
            <a:off x="6300192" y="3148169"/>
            <a:ext cx="198022" cy="202349"/>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39" name="Straight Arrow Connector 38"/>
          <p:cNvCxnSpPr>
            <a:cxnSpLocks noChangeAspect="1"/>
          </p:cNvCxnSpPr>
          <p:nvPr/>
        </p:nvCxnSpPr>
        <p:spPr bwMode="auto">
          <a:xfrm flipV="1">
            <a:off x="3994302" y="3148169"/>
            <a:ext cx="278046" cy="20882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graphicFrame>
        <p:nvGraphicFramePr>
          <p:cNvPr id="42" name="Object 41"/>
          <p:cNvGraphicFramePr>
            <a:graphicFrameLocks noChangeAspect="1"/>
          </p:cNvGraphicFramePr>
          <p:nvPr>
            <p:extLst>
              <p:ext uri="{D42A27DB-BD31-4B8C-83A1-F6EECF244321}">
                <p14:modId xmlns:p14="http://schemas.microsoft.com/office/powerpoint/2010/main" val="2425372301"/>
              </p:ext>
            </p:extLst>
          </p:nvPr>
        </p:nvGraphicFramePr>
        <p:xfrm>
          <a:off x="539750" y="3861048"/>
          <a:ext cx="7945438" cy="831850"/>
        </p:xfrm>
        <a:graphic>
          <a:graphicData uri="http://schemas.openxmlformats.org/presentationml/2006/ole">
            <mc:AlternateContent xmlns:mc="http://schemas.openxmlformats.org/markup-compatibility/2006">
              <mc:Choice xmlns:v="urn:schemas-microsoft-com:vml" Requires="v">
                <p:oleObj spid="_x0000_s89273" name="Equation" r:id="rId9" imgW="4965480" imgH="520560" progId="Equation.3">
                  <p:embed/>
                </p:oleObj>
              </mc:Choice>
              <mc:Fallback>
                <p:oleObj name="Equation" r:id="rId9" imgW="4965480" imgH="520560" progId="Equation.3">
                  <p:embed/>
                  <p:pic>
                    <p:nvPicPr>
                      <p:cNvPr id="0" name="Object 4"/>
                      <p:cNvPicPr>
                        <a:picLocks noChangeAspect="1" noChangeArrowheads="1"/>
                      </p:cNvPicPr>
                      <p:nvPr/>
                    </p:nvPicPr>
                    <p:blipFill>
                      <a:blip r:embed="rId10"/>
                      <a:srcRect/>
                      <a:stretch>
                        <a:fillRect/>
                      </a:stretch>
                    </p:blipFill>
                    <p:spPr bwMode="auto">
                      <a:xfrm>
                        <a:off x="539750" y="3861048"/>
                        <a:ext cx="7945438" cy="831850"/>
                      </a:xfrm>
                      <a:prstGeom prst="rect">
                        <a:avLst/>
                      </a:prstGeom>
                      <a:solidFill>
                        <a:srgbClr val="FFFFCC"/>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3" name="Object 42"/>
          <p:cNvGraphicFramePr>
            <a:graphicFrameLocks noChangeAspect="1"/>
          </p:cNvGraphicFramePr>
          <p:nvPr>
            <p:extLst>
              <p:ext uri="{D42A27DB-BD31-4B8C-83A1-F6EECF244321}">
                <p14:modId xmlns:p14="http://schemas.microsoft.com/office/powerpoint/2010/main" val="238980104"/>
              </p:ext>
            </p:extLst>
          </p:nvPr>
        </p:nvGraphicFramePr>
        <p:xfrm>
          <a:off x="611188" y="5172075"/>
          <a:ext cx="5961062" cy="993775"/>
        </p:xfrm>
        <a:graphic>
          <a:graphicData uri="http://schemas.openxmlformats.org/presentationml/2006/ole">
            <mc:AlternateContent xmlns:mc="http://schemas.openxmlformats.org/markup-compatibility/2006">
              <mc:Choice xmlns:v="urn:schemas-microsoft-com:vml" Requires="v">
                <p:oleObj spid="_x0000_s89274" name="Equation" r:id="rId11" imgW="4406760" imgH="685800" progId="Equation.3">
                  <p:embed/>
                </p:oleObj>
              </mc:Choice>
              <mc:Fallback>
                <p:oleObj name="Equation" r:id="rId11" imgW="4406760" imgH="685800" progId="Equation.3">
                  <p:embed/>
                  <p:pic>
                    <p:nvPicPr>
                      <p:cNvPr id="0" name="Object 41"/>
                      <p:cNvPicPr>
                        <a:picLocks noChangeAspect="1" noChangeArrowheads="1"/>
                      </p:cNvPicPr>
                      <p:nvPr/>
                    </p:nvPicPr>
                    <p:blipFill>
                      <a:blip r:embed="rId12"/>
                      <a:srcRect/>
                      <a:stretch>
                        <a:fillRect/>
                      </a:stretch>
                    </p:blipFill>
                    <p:spPr bwMode="auto">
                      <a:xfrm>
                        <a:off x="611188" y="5172075"/>
                        <a:ext cx="5961062" cy="993775"/>
                      </a:xfrm>
                      <a:prstGeom prst="rect">
                        <a:avLst/>
                      </a:prstGeom>
                      <a:solidFill>
                        <a:srgbClr val="FFFFCC"/>
                      </a:solidFill>
                      <a:ln>
                        <a:noFill/>
                      </a:ln>
                    </p:spPr>
                  </p:pic>
                </p:oleObj>
              </mc:Fallback>
            </mc:AlternateContent>
          </a:graphicData>
        </a:graphic>
      </p:graphicFrame>
      <p:graphicFrame>
        <p:nvGraphicFramePr>
          <p:cNvPr id="50" name="Object 49"/>
          <p:cNvGraphicFramePr>
            <a:graphicFrameLocks noChangeAspect="1"/>
          </p:cNvGraphicFramePr>
          <p:nvPr>
            <p:extLst>
              <p:ext uri="{D42A27DB-BD31-4B8C-83A1-F6EECF244321}">
                <p14:modId xmlns:p14="http://schemas.microsoft.com/office/powerpoint/2010/main" val="1356733922"/>
              </p:ext>
            </p:extLst>
          </p:nvPr>
        </p:nvGraphicFramePr>
        <p:xfrm>
          <a:off x="467544" y="3501008"/>
          <a:ext cx="1554163" cy="346075"/>
        </p:xfrm>
        <a:graphic>
          <a:graphicData uri="http://schemas.openxmlformats.org/presentationml/2006/ole">
            <mc:AlternateContent xmlns:mc="http://schemas.openxmlformats.org/markup-compatibility/2006">
              <mc:Choice xmlns:v="urn:schemas-microsoft-com:vml" Requires="v">
                <p:oleObj spid="_x0000_s89275" name="Equation" r:id="rId13" imgW="914400" imgH="203040" progId="Equation.3">
                  <p:embed/>
                </p:oleObj>
              </mc:Choice>
              <mc:Fallback>
                <p:oleObj name="Equation" r:id="rId13" imgW="914400" imgH="203040" progId="Equation.3">
                  <p:embed/>
                  <p:pic>
                    <p:nvPicPr>
                      <p:cNvPr id="0" name="Object 5"/>
                      <p:cNvPicPr>
                        <a:picLocks noChangeAspect="1" noChangeArrowheads="1"/>
                      </p:cNvPicPr>
                      <p:nvPr/>
                    </p:nvPicPr>
                    <p:blipFill>
                      <a:blip r:embed="rId14"/>
                      <a:srcRect/>
                      <a:stretch>
                        <a:fillRect/>
                      </a:stretch>
                    </p:blipFill>
                    <p:spPr bwMode="auto">
                      <a:xfrm>
                        <a:off x="467544" y="3501008"/>
                        <a:ext cx="1554163" cy="34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52" name="Object 51"/>
          <p:cNvGraphicFramePr>
            <a:graphicFrameLocks noChangeAspect="1"/>
          </p:cNvGraphicFramePr>
          <p:nvPr>
            <p:extLst>
              <p:ext uri="{D42A27DB-BD31-4B8C-83A1-F6EECF244321}">
                <p14:modId xmlns:p14="http://schemas.microsoft.com/office/powerpoint/2010/main" val="2044716596"/>
              </p:ext>
            </p:extLst>
          </p:nvPr>
        </p:nvGraphicFramePr>
        <p:xfrm>
          <a:off x="5229225" y="5580063"/>
          <a:ext cx="171450" cy="320675"/>
        </p:xfrm>
        <a:graphic>
          <a:graphicData uri="http://schemas.openxmlformats.org/presentationml/2006/ole">
            <mc:AlternateContent xmlns:mc="http://schemas.openxmlformats.org/markup-compatibility/2006">
              <mc:Choice xmlns:v="urn:schemas-microsoft-com:vml" Requires="v">
                <p:oleObj spid="_x0000_s89276" name="Equation" r:id="rId15" imgW="114120" imgH="215640" progId="Equation.3">
                  <p:embed/>
                </p:oleObj>
              </mc:Choice>
              <mc:Fallback>
                <p:oleObj name="Equation" r:id="rId15" imgW="114120" imgH="215640" progId="Equation.3">
                  <p:embed/>
                  <p:pic>
                    <p:nvPicPr>
                      <p:cNvPr id="0" name="Object 50"/>
                      <p:cNvPicPr>
                        <a:picLocks noChangeAspect="1" noChangeArrowheads="1"/>
                      </p:cNvPicPr>
                      <p:nvPr/>
                    </p:nvPicPr>
                    <p:blipFill>
                      <a:blip r:embed="rId16"/>
                      <a:srcRect/>
                      <a:stretch>
                        <a:fillRect/>
                      </a:stretch>
                    </p:blipFill>
                    <p:spPr bwMode="auto">
                      <a:xfrm>
                        <a:off x="5229225" y="5580063"/>
                        <a:ext cx="171450"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 name="Object 2"/>
          <p:cNvGraphicFramePr>
            <a:graphicFrameLocks noChangeAspect="1"/>
          </p:cNvGraphicFramePr>
          <p:nvPr>
            <p:extLst>
              <p:ext uri="{D42A27DB-BD31-4B8C-83A1-F6EECF244321}">
                <p14:modId xmlns:p14="http://schemas.microsoft.com/office/powerpoint/2010/main" val="1309513032"/>
              </p:ext>
            </p:extLst>
          </p:nvPr>
        </p:nvGraphicFramePr>
        <p:xfrm>
          <a:off x="539552" y="4811715"/>
          <a:ext cx="2600640" cy="324864"/>
        </p:xfrm>
        <a:graphic>
          <a:graphicData uri="http://schemas.openxmlformats.org/presentationml/2006/ole">
            <mc:AlternateContent xmlns:mc="http://schemas.openxmlformats.org/markup-compatibility/2006">
              <mc:Choice xmlns:v="urn:schemas-microsoft-com:vml" Requires="v">
                <p:oleObj spid="_x0000_s89277" name="Equation" r:id="rId17" imgW="1625400" imgH="203040" progId="Equation.3">
                  <p:embed/>
                </p:oleObj>
              </mc:Choice>
              <mc:Fallback>
                <p:oleObj name="Equation" r:id="rId17" imgW="1625400" imgH="203040" progId="Equation.3">
                  <p:embed/>
                  <p:pic>
                    <p:nvPicPr>
                      <p:cNvPr id="0" name="Object 49"/>
                      <p:cNvPicPr>
                        <a:picLocks noChangeAspect="1" noChangeArrowheads="1"/>
                      </p:cNvPicPr>
                      <p:nvPr/>
                    </p:nvPicPr>
                    <p:blipFill>
                      <a:blip r:embed="rId18"/>
                      <a:srcRect/>
                      <a:stretch>
                        <a:fillRect/>
                      </a:stretch>
                    </p:blipFill>
                    <p:spPr bwMode="auto">
                      <a:xfrm>
                        <a:off x="539552" y="4811715"/>
                        <a:ext cx="2600640" cy="324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TextBox 6"/>
          <p:cNvSpPr txBox="1"/>
          <p:nvPr/>
        </p:nvSpPr>
        <p:spPr>
          <a:xfrm>
            <a:off x="6588224" y="5169966"/>
            <a:ext cx="2448272" cy="923330"/>
          </a:xfrm>
          <a:prstGeom prst="rect">
            <a:avLst/>
          </a:prstGeom>
          <a:noFill/>
        </p:spPr>
        <p:txBody>
          <a:bodyPr wrap="square" rtlCol="0">
            <a:spAutoFit/>
          </a:bodyPr>
          <a:lstStyle/>
          <a:p>
            <a:r>
              <a:rPr lang="en-GB" sz="1800" dirty="0">
                <a:solidFill>
                  <a:schemeClr val="accent1">
                    <a:lumMod val="75000"/>
                  </a:schemeClr>
                </a:solidFill>
              </a:rPr>
              <a:t>1</a:t>
            </a:r>
            <a:r>
              <a:rPr lang="en-GB" sz="1800" dirty="0" smtClean="0">
                <a:solidFill>
                  <a:schemeClr val="accent1">
                    <a:lumMod val="75000"/>
                  </a:schemeClr>
                </a:solidFill>
              </a:rPr>
              <a:t>S + n</a:t>
            </a:r>
            <a:r>
              <a:rPr lang="en-GB" sz="1800" baseline="-25000" dirty="0" smtClean="0">
                <a:solidFill>
                  <a:schemeClr val="accent1">
                    <a:lumMod val="75000"/>
                  </a:schemeClr>
                </a:solidFill>
              </a:rPr>
              <a:t>s </a:t>
            </a:r>
            <a:r>
              <a:rPr lang="en-GB" sz="1800" dirty="0" smtClean="0">
                <a:solidFill>
                  <a:schemeClr val="accent1">
                    <a:lumMod val="75000"/>
                  </a:schemeClr>
                </a:solidFill>
              </a:rPr>
              <a:t>F evaluations</a:t>
            </a:r>
          </a:p>
          <a:p>
            <a:r>
              <a:rPr lang="en-GB" sz="1800" dirty="0" smtClean="0"/>
              <a:t>    versus FW-Euler</a:t>
            </a:r>
            <a:endParaRPr lang="en-GB" sz="1800" dirty="0"/>
          </a:p>
          <a:p>
            <a:r>
              <a:rPr lang="en-GB" sz="1800" dirty="0" smtClean="0"/>
              <a:t> </a:t>
            </a:r>
            <a:r>
              <a:rPr lang="en-GB" sz="1800" dirty="0">
                <a:solidFill>
                  <a:srgbClr val="FF0000"/>
                </a:solidFill>
              </a:rPr>
              <a:t>n</a:t>
            </a:r>
            <a:r>
              <a:rPr lang="en-GB" sz="1800" baseline="-25000" dirty="0">
                <a:solidFill>
                  <a:srgbClr val="FF0000"/>
                </a:solidFill>
              </a:rPr>
              <a:t>s</a:t>
            </a:r>
            <a:r>
              <a:rPr lang="en-GB" sz="1800" dirty="0">
                <a:solidFill>
                  <a:srgbClr val="FF0000"/>
                </a:solidFill>
              </a:rPr>
              <a:t> S+ n</a:t>
            </a:r>
            <a:r>
              <a:rPr lang="en-GB" sz="1800" baseline="-25000" dirty="0">
                <a:solidFill>
                  <a:srgbClr val="FF0000"/>
                </a:solidFill>
              </a:rPr>
              <a:t>s</a:t>
            </a:r>
            <a:r>
              <a:rPr lang="en-GB" sz="1800" dirty="0">
                <a:solidFill>
                  <a:srgbClr val="FF0000"/>
                </a:solidFill>
              </a:rPr>
              <a:t> </a:t>
            </a:r>
            <a:r>
              <a:rPr lang="en-GB" sz="1800" dirty="0" smtClean="0">
                <a:solidFill>
                  <a:srgbClr val="FF0000"/>
                </a:solidFill>
              </a:rPr>
              <a:t>F evaluations</a:t>
            </a:r>
            <a:endParaRPr lang="en-GB" sz="1800" dirty="0">
              <a:solidFill>
                <a:srgbClr val="FF0000"/>
              </a:solidFill>
            </a:endParaRPr>
          </a:p>
        </p:txBody>
      </p:sp>
    </p:spTree>
    <p:extLst>
      <p:ext uri="{BB962C8B-B14F-4D97-AF65-F5344CB8AC3E}">
        <p14:creationId xmlns:p14="http://schemas.microsoft.com/office/powerpoint/2010/main" val="302393733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Split-explicit RK3 integration</a:t>
            </a:r>
            <a:endParaRPr lang="en-GB" dirty="0"/>
          </a:p>
        </p:txBody>
      </p:sp>
      <p:graphicFrame>
        <p:nvGraphicFramePr>
          <p:cNvPr id="4" name="Content Placeholder 3"/>
          <p:cNvGraphicFramePr>
            <a:graphicFrameLocks noGrp="1" noChangeAspect="1"/>
          </p:cNvGraphicFramePr>
          <p:nvPr>
            <p:ph idx="1"/>
            <p:extLst>
              <p:ext uri="{D42A27DB-BD31-4B8C-83A1-F6EECF244321}">
                <p14:modId xmlns:p14="http://schemas.microsoft.com/office/powerpoint/2010/main" val="2233188039"/>
              </p:ext>
            </p:extLst>
          </p:nvPr>
        </p:nvGraphicFramePr>
        <p:xfrm>
          <a:off x="2771800" y="908720"/>
          <a:ext cx="2232025" cy="728663"/>
        </p:xfrm>
        <a:graphic>
          <a:graphicData uri="http://schemas.openxmlformats.org/presentationml/2006/ole">
            <mc:AlternateContent xmlns:mc="http://schemas.openxmlformats.org/markup-compatibility/2006">
              <mc:Choice xmlns:v="urn:schemas-microsoft-com:vml" Requires="v">
                <p:oleObj spid="_x0000_s85744" name="Equation" r:id="rId3" imgW="1206360" imgH="393480" progId="Equation.3">
                  <p:embed/>
                </p:oleObj>
              </mc:Choice>
              <mc:Fallback>
                <p:oleObj name="Equation" r:id="rId3" imgW="1206360" imgH="393480" progId="Equation.3">
                  <p:embed/>
                  <p:pic>
                    <p:nvPicPr>
                      <p:cNvPr id="0" name=""/>
                      <p:cNvPicPr/>
                      <p:nvPr/>
                    </p:nvPicPr>
                    <p:blipFill>
                      <a:blip r:embed="rId4"/>
                      <a:stretch>
                        <a:fillRect/>
                      </a:stretch>
                    </p:blipFill>
                    <p:spPr>
                      <a:xfrm>
                        <a:off x="2771800" y="908720"/>
                        <a:ext cx="2232025" cy="728663"/>
                      </a:xfrm>
                      <a:prstGeom prst="rect">
                        <a:avLst/>
                      </a:prstGeom>
                      <a:solidFill>
                        <a:schemeClr val="accent3"/>
                      </a:solidFill>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2898711992"/>
              </p:ext>
            </p:extLst>
          </p:nvPr>
        </p:nvGraphicFramePr>
        <p:xfrm>
          <a:off x="827584" y="2060848"/>
          <a:ext cx="7654925" cy="455612"/>
        </p:xfrm>
        <a:graphic>
          <a:graphicData uri="http://schemas.openxmlformats.org/presentationml/2006/ole">
            <mc:AlternateContent xmlns:mc="http://schemas.openxmlformats.org/markup-compatibility/2006">
              <mc:Choice xmlns:v="urn:schemas-microsoft-com:vml" Requires="v">
                <p:oleObj spid="_x0000_s85745" name="Equation" r:id="rId5" imgW="4051080" imgH="241200" progId="Equation.3">
                  <p:embed/>
                </p:oleObj>
              </mc:Choice>
              <mc:Fallback>
                <p:oleObj name="Equation" r:id="rId5" imgW="4051080" imgH="241200" progId="Equation.3">
                  <p:embed/>
                  <p:pic>
                    <p:nvPicPr>
                      <p:cNvPr id="0" name=""/>
                      <p:cNvPicPr/>
                      <p:nvPr/>
                    </p:nvPicPr>
                    <p:blipFill>
                      <a:blip r:embed="rId6"/>
                      <a:stretch>
                        <a:fillRect/>
                      </a:stretch>
                    </p:blipFill>
                    <p:spPr>
                      <a:xfrm>
                        <a:off x="827584" y="2060848"/>
                        <a:ext cx="7654925" cy="455612"/>
                      </a:xfrm>
                      <a:prstGeom prst="rect">
                        <a:avLst/>
                      </a:prstGeom>
                      <a:solidFill>
                        <a:srgbClr val="FFFFCC"/>
                      </a:solidFill>
                    </p:spPr>
                  </p:pic>
                </p:oleObj>
              </mc:Fallback>
            </mc:AlternateContent>
          </a:graphicData>
        </a:graphic>
      </p:graphicFrame>
      <p:sp>
        <p:nvSpPr>
          <p:cNvPr id="8" name="TextBox 7"/>
          <p:cNvSpPr txBox="1"/>
          <p:nvPr/>
        </p:nvSpPr>
        <p:spPr>
          <a:xfrm>
            <a:off x="1907704" y="2204864"/>
            <a:ext cx="184731" cy="523220"/>
          </a:xfrm>
          <a:prstGeom prst="rect">
            <a:avLst/>
          </a:prstGeom>
          <a:noFill/>
        </p:spPr>
        <p:txBody>
          <a:bodyPr wrap="none" rtlCol="0">
            <a:spAutoFit/>
          </a:bodyPr>
          <a:lstStyle/>
          <a:p>
            <a:endParaRPr lang="en-GB" dirty="0"/>
          </a:p>
        </p:txBody>
      </p:sp>
      <p:sp>
        <p:nvSpPr>
          <p:cNvPr id="10" name="TextBox 9"/>
          <p:cNvSpPr txBox="1"/>
          <p:nvPr/>
        </p:nvSpPr>
        <p:spPr>
          <a:xfrm>
            <a:off x="2323738" y="1834044"/>
            <a:ext cx="184731" cy="523220"/>
          </a:xfrm>
          <a:prstGeom prst="rect">
            <a:avLst/>
          </a:prstGeom>
          <a:noFill/>
        </p:spPr>
        <p:txBody>
          <a:bodyPr wrap="none" rtlCol="0">
            <a:spAutoFit/>
          </a:bodyPr>
          <a:lstStyle/>
          <a:p>
            <a:endParaRPr lang="en-GB" dirty="0"/>
          </a:p>
        </p:txBody>
      </p:sp>
      <p:graphicFrame>
        <p:nvGraphicFramePr>
          <p:cNvPr id="52" name="Object 51"/>
          <p:cNvGraphicFramePr>
            <a:graphicFrameLocks noChangeAspect="1"/>
          </p:cNvGraphicFramePr>
          <p:nvPr>
            <p:extLst>
              <p:ext uri="{D42A27DB-BD31-4B8C-83A1-F6EECF244321}">
                <p14:modId xmlns:p14="http://schemas.microsoft.com/office/powerpoint/2010/main" val="3726624025"/>
              </p:ext>
            </p:extLst>
          </p:nvPr>
        </p:nvGraphicFramePr>
        <p:xfrm>
          <a:off x="5229225" y="5580063"/>
          <a:ext cx="171450" cy="320675"/>
        </p:xfrm>
        <a:graphic>
          <a:graphicData uri="http://schemas.openxmlformats.org/presentationml/2006/ole">
            <mc:AlternateContent xmlns:mc="http://schemas.openxmlformats.org/markup-compatibility/2006">
              <mc:Choice xmlns:v="urn:schemas-microsoft-com:vml" Requires="v">
                <p:oleObj spid="_x0000_s85746" name="Equation" r:id="rId7" imgW="114120" imgH="215640" progId="Equation.3">
                  <p:embed/>
                </p:oleObj>
              </mc:Choice>
              <mc:Fallback>
                <p:oleObj name="Equation" r:id="rId7" imgW="114120" imgH="215640" progId="Equation.3">
                  <p:embed/>
                  <p:pic>
                    <p:nvPicPr>
                      <p:cNvPr id="0" name=""/>
                      <p:cNvPicPr>
                        <a:picLocks noChangeAspect="1" noChangeArrowheads="1"/>
                      </p:cNvPicPr>
                      <p:nvPr/>
                    </p:nvPicPr>
                    <p:blipFill>
                      <a:blip r:embed="rId8"/>
                      <a:srcRect/>
                      <a:stretch>
                        <a:fillRect/>
                      </a:stretch>
                    </p:blipFill>
                    <p:spPr bwMode="auto">
                      <a:xfrm>
                        <a:off x="5229225" y="5580063"/>
                        <a:ext cx="171450"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3" name="Object 12"/>
          <p:cNvGraphicFramePr>
            <a:graphicFrameLocks noChangeAspect="1"/>
          </p:cNvGraphicFramePr>
          <p:nvPr>
            <p:extLst>
              <p:ext uri="{D42A27DB-BD31-4B8C-83A1-F6EECF244321}">
                <p14:modId xmlns:p14="http://schemas.microsoft.com/office/powerpoint/2010/main" val="296744484"/>
              </p:ext>
            </p:extLst>
          </p:nvPr>
        </p:nvGraphicFramePr>
        <p:xfrm>
          <a:off x="479276" y="1743919"/>
          <a:ext cx="5676900" cy="388937"/>
        </p:xfrm>
        <a:graphic>
          <a:graphicData uri="http://schemas.openxmlformats.org/presentationml/2006/ole">
            <mc:AlternateContent xmlns:mc="http://schemas.openxmlformats.org/markup-compatibility/2006">
              <mc:Choice xmlns:v="urn:schemas-microsoft-com:vml" Requires="v">
                <p:oleObj spid="_x0000_s85747" name="Equation" r:id="rId9" imgW="3340080" imgH="228600" progId="Equation.3">
                  <p:embed/>
                </p:oleObj>
              </mc:Choice>
              <mc:Fallback>
                <p:oleObj name="Equation" r:id="rId9" imgW="3340080" imgH="228600" progId="Equation.3">
                  <p:embed/>
                  <p:pic>
                    <p:nvPicPr>
                      <p:cNvPr id="0" name="Object 8"/>
                      <p:cNvPicPr>
                        <a:picLocks noChangeAspect="1" noChangeArrowheads="1"/>
                      </p:cNvPicPr>
                      <p:nvPr/>
                    </p:nvPicPr>
                    <p:blipFill>
                      <a:blip r:embed="rId10"/>
                      <a:srcRect/>
                      <a:stretch>
                        <a:fillRect/>
                      </a:stretch>
                    </p:blipFill>
                    <p:spPr bwMode="auto">
                      <a:xfrm>
                        <a:off x="479276" y="1743919"/>
                        <a:ext cx="5676900" cy="388937"/>
                      </a:xfrm>
                      <a:prstGeom prst="rect">
                        <a:avLst/>
                      </a:prstGeom>
                      <a:noFill/>
                      <a:ln>
                        <a:noFill/>
                      </a:ln>
                    </p:spPr>
                  </p:pic>
                </p:oleObj>
              </mc:Fallback>
            </mc:AlternateContent>
          </a:graphicData>
        </a:graphic>
      </p:graphicFrame>
      <p:graphicFrame>
        <p:nvGraphicFramePr>
          <p:cNvPr id="16" name="Object 15"/>
          <p:cNvGraphicFramePr>
            <a:graphicFrameLocks noChangeAspect="1"/>
          </p:cNvGraphicFramePr>
          <p:nvPr>
            <p:extLst>
              <p:ext uri="{D42A27DB-BD31-4B8C-83A1-F6EECF244321}">
                <p14:modId xmlns:p14="http://schemas.microsoft.com/office/powerpoint/2010/main" val="316422706"/>
              </p:ext>
            </p:extLst>
          </p:nvPr>
        </p:nvGraphicFramePr>
        <p:xfrm>
          <a:off x="827088" y="3068960"/>
          <a:ext cx="7678737" cy="911225"/>
        </p:xfrm>
        <a:graphic>
          <a:graphicData uri="http://schemas.openxmlformats.org/presentationml/2006/ole">
            <mc:AlternateContent xmlns:mc="http://schemas.openxmlformats.org/markup-compatibility/2006">
              <mc:Choice xmlns:v="urn:schemas-microsoft-com:vml" Requires="v">
                <p:oleObj spid="_x0000_s85748" name="Equation" r:id="rId11" imgW="4063680" imgH="482400" progId="Equation.3">
                  <p:embed/>
                </p:oleObj>
              </mc:Choice>
              <mc:Fallback>
                <p:oleObj name="Equation" r:id="rId11" imgW="4063680" imgH="482400" progId="Equation.3">
                  <p:embed/>
                  <p:pic>
                    <p:nvPicPr>
                      <p:cNvPr id="0" name="Object 4"/>
                      <p:cNvPicPr>
                        <a:picLocks noChangeAspect="1" noChangeArrowheads="1"/>
                      </p:cNvPicPr>
                      <p:nvPr/>
                    </p:nvPicPr>
                    <p:blipFill>
                      <a:blip r:embed="rId12"/>
                      <a:srcRect/>
                      <a:stretch>
                        <a:fillRect/>
                      </a:stretch>
                    </p:blipFill>
                    <p:spPr bwMode="auto">
                      <a:xfrm>
                        <a:off x="827088" y="3068960"/>
                        <a:ext cx="7678737" cy="911225"/>
                      </a:xfrm>
                      <a:prstGeom prst="rect">
                        <a:avLst/>
                      </a:prstGeom>
                      <a:solidFill>
                        <a:srgbClr val="FFFFCC"/>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7" name="Object 26"/>
          <p:cNvGraphicFramePr>
            <a:graphicFrameLocks noChangeAspect="1"/>
          </p:cNvGraphicFramePr>
          <p:nvPr>
            <p:extLst>
              <p:ext uri="{D42A27DB-BD31-4B8C-83A1-F6EECF244321}">
                <p14:modId xmlns:p14="http://schemas.microsoft.com/office/powerpoint/2010/main" val="2582499916"/>
              </p:ext>
            </p:extLst>
          </p:nvPr>
        </p:nvGraphicFramePr>
        <p:xfrm>
          <a:off x="827584" y="4581128"/>
          <a:ext cx="7413625" cy="911225"/>
        </p:xfrm>
        <a:graphic>
          <a:graphicData uri="http://schemas.openxmlformats.org/presentationml/2006/ole">
            <mc:AlternateContent xmlns:mc="http://schemas.openxmlformats.org/markup-compatibility/2006">
              <mc:Choice xmlns:v="urn:schemas-microsoft-com:vml" Requires="v">
                <p:oleObj spid="_x0000_s85749" name="Equation" r:id="rId13" imgW="3924000" imgH="482400" progId="Equation.3">
                  <p:embed/>
                </p:oleObj>
              </mc:Choice>
              <mc:Fallback>
                <p:oleObj name="Equation" r:id="rId13" imgW="3924000" imgH="482400" progId="Equation.3">
                  <p:embed/>
                  <p:pic>
                    <p:nvPicPr>
                      <p:cNvPr id="0" name="Object 15"/>
                      <p:cNvPicPr>
                        <a:picLocks noChangeAspect="1" noChangeArrowheads="1"/>
                      </p:cNvPicPr>
                      <p:nvPr/>
                    </p:nvPicPr>
                    <p:blipFill>
                      <a:blip r:embed="rId14"/>
                      <a:srcRect/>
                      <a:stretch>
                        <a:fillRect/>
                      </a:stretch>
                    </p:blipFill>
                    <p:spPr bwMode="auto">
                      <a:xfrm>
                        <a:off x="827584" y="4581128"/>
                        <a:ext cx="7413625" cy="911225"/>
                      </a:xfrm>
                      <a:prstGeom prst="rect">
                        <a:avLst/>
                      </a:prstGeom>
                      <a:solidFill>
                        <a:srgbClr val="FFFFCC"/>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9" name="Object 28"/>
          <p:cNvGraphicFramePr>
            <a:graphicFrameLocks noChangeAspect="1"/>
          </p:cNvGraphicFramePr>
          <p:nvPr>
            <p:extLst>
              <p:ext uri="{D42A27DB-BD31-4B8C-83A1-F6EECF244321}">
                <p14:modId xmlns:p14="http://schemas.microsoft.com/office/powerpoint/2010/main" val="2453508288"/>
              </p:ext>
            </p:extLst>
          </p:nvPr>
        </p:nvGraphicFramePr>
        <p:xfrm>
          <a:off x="486197" y="2708920"/>
          <a:ext cx="5741987" cy="388938"/>
        </p:xfrm>
        <a:graphic>
          <a:graphicData uri="http://schemas.openxmlformats.org/presentationml/2006/ole">
            <mc:AlternateContent xmlns:mc="http://schemas.openxmlformats.org/markup-compatibility/2006">
              <mc:Choice xmlns:v="urn:schemas-microsoft-com:vml" Requires="v">
                <p:oleObj spid="_x0000_s85750" name="Equation" r:id="rId15" imgW="3377880" imgH="228600" progId="Equation.3">
                  <p:embed/>
                </p:oleObj>
              </mc:Choice>
              <mc:Fallback>
                <p:oleObj name="Equation" r:id="rId15" imgW="3377880" imgH="228600" progId="Equation.3">
                  <p:embed/>
                  <p:pic>
                    <p:nvPicPr>
                      <p:cNvPr id="0" name="Object 12"/>
                      <p:cNvPicPr>
                        <a:picLocks noChangeAspect="1" noChangeArrowheads="1"/>
                      </p:cNvPicPr>
                      <p:nvPr/>
                    </p:nvPicPr>
                    <p:blipFill>
                      <a:blip r:embed="rId16"/>
                      <a:srcRect/>
                      <a:stretch>
                        <a:fillRect/>
                      </a:stretch>
                    </p:blipFill>
                    <p:spPr bwMode="auto">
                      <a:xfrm>
                        <a:off x="486197" y="2708920"/>
                        <a:ext cx="5741987" cy="388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0" name="Object 29"/>
          <p:cNvGraphicFramePr>
            <a:graphicFrameLocks noChangeAspect="1"/>
          </p:cNvGraphicFramePr>
          <p:nvPr>
            <p:extLst>
              <p:ext uri="{D42A27DB-BD31-4B8C-83A1-F6EECF244321}">
                <p14:modId xmlns:p14="http://schemas.microsoft.com/office/powerpoint/2010/main" val="450916299"/>
              </p:ext>
            </p:extLst>
          </p:nvPr>
        </p:nvGraphicFramePr>
        <p:xfrm>
          <a:off x="539552" y="4221088"/>
          <a:ext cx="5461000" cy="388938"/>
        </p:xfrm>
        <a:graphic>
          <a:graphicData uri="http://schemas.openxmlformats.org/presentationml/2006/ole">
            <mc:AlternateContent xmlns:mc="http://schemas.openxmlformats.org/markup-compatibility/2006">
              <mc:Choice xmlns:v="urn:schemas-microsoft-com:vml" Requires="v">
                <p:oleObj spid="_x0000_s85751" name="Equation" r:id="rId17" imgW="3213000" imgH="228600" progId="Equation.3">
                  <p:embed/>
                </p:oleObj>
              </mc:Choice>
              <mc:Fallback>
                <p:oleObj name="Equation" r:id="rId17" imgW="3213000" imgH="228600" progId="Equation.3">
                  <p:embed/>
                  <p:pic>
                    <p:nvPicPr>
                      <p:cNvPr id="0" name="Object 28"/>
                      <p:cNvPicPr>
                        <a:picLocks noChangeAspect="1" noChangeArrowheads="1"/>
                      </p:cNvPicPr>
                      <p:nvPr/>
                    </p:nvPicPr>
                    <p:blipFill>
                      <a:blip r:embed="rId18"/>
                      <a:srcRect/>
                      <a:stretch>
                        <a:fillRect/>
                      </a:stretch>
                    </p:blipFill>
                    <p:spPr bwMode="auto">
                      <a:xfrm>
                        <a:off x="539552" y="4221088"/>
                        <a:ext cx="5461000" cy="388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 name="TextBox 2"/>
          <p:cNvSpPr txBox="1"/>
          <p:nvPr/>
        </p:nvSpPr>
        <p:spPr>
          <a:xfrm>
            <a:off x="683568" y="5693186"/>
            <a:ext cx="7272808" cy="400110"/>
          </a:xfrm>
          <a:prstGeom prst="rect">
            <a:avLst/>
          </a:prstGeom>
          <a:noFill/>
        </p:spPr>
        <p:txBody>
          <a:bodyPr wrap="square" rtlCol="0">
            <a:spAutoFit/>
          </a:bodyPr>
          <a:lstStyle/>
          <a:p>
            <a:r>
              <a:rPr lang="en-GB" sz="2000" dirty="0" smtClean="0">
                <a:solidFill>
                  <a:schemeClr val="accent6">
                    <a:lumMod val="50000"/>
                  </a:schemeClr>
                </a:solidFill>
              </a:rPr>
              <a:t>S term is evaluated only once per stage and added at each sub-cycle </a:t>
            </a:r>
            <a:endParaRPr lang="en-GB" sz="2000" dirty="0">
              <a:solidFill>
                <a:schemeClr val="accent6">
                  <a:lumMod val="50000"/>
                </a:schemeClr>
              </a:solidFill>
            </a:endParaRPr>
          </a:p>
        </p:txBody>
      </p:sp>
    </p:spTree>
    <p:extLst>
      <p:ext uri="{BB962C8B-B14F-4D97-AF65-F5344CB8AC3E}">
        <p14:creationId xmlns:p14="http://schemas.microsoft.com/office/powerpoint/2010/main" val="11490973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7" name="Rectangle 2"/>
          <p:cNvSpPr>
            <a:spLocks noGrp="1" noChangeArrowheads="1"/>
          </p:cNvSpPr>
          <p:nvPr>
            <p:ph type="title"/>
          </p:nvPr>
        </p:nvSpPr>
        <p:spPr>
          <a:xfrm>
            <a:off x="144016" y="116632"/>
            <a:ext cx="8892480" cy="533400"/>
          </a:xfrm>
        </p:spPr>
        <p:txBody>
          <a:bodyPr/>
          <a:lstStyle/>
          <a:p>
            <a:pPr eaLnBrk="1" hangingPunct="1"/>
            <a:r>
              <a:rPr lang="en-US" dirty="0" smtClean="0"/>
              <a:t>Leapfrog (3TL) split-explicit </a:t>
            </a:r>
            <a:r>
              <a:rPr lang="en-US" dirty="0" err="1" smtClean="0"/>
              <a:t>fw-bw</a:t>
            </a:r>
            <a:r>
              <a:rPr lang="en-US" dirty="0" smtClean="0"/>
              <a:t> example</a:t>
            </a:r>
            <a:endParaRPr lang="en-US" dirty="0" smtClean="0">
              <a:sym typeface="WP Greek Century" pitchFamily="2" charset="2"/>
            </a:endParaRPr>
          </a:p>
        </p:txBody>
      </p:sp>
      <p:sp>
        <p:nvSpPr>
          <p:cNvPr id="5129" name="Text Box 24"/>
          <p:cNvSpPr txBox="1">
            <a:spLocks noChangeArrowheads="1"/>
          </p:cNvSpPr>
          <p:nvPr/>
        </p:nvSpPr>
        <p:spPr bwMode="auto">
          <a:xfrm>
            <a:off x="2483768" y="620688"/>
            <a:ext cx="1224136" cy="307777"/>
          </a:xfrm>
          <a:prstGeom prst="rect">
            <a:avLst/>
          </a:prstGeom>
          <a:noFill/>
          <a:ln w="9525">
            <a:noFill/>
            <a:miter lim="800000"/>
            <a:headEnd/>
            <a:tailEnd/>
          </a:ln>
        </p:spPr>
        <p:txBody>
          <a:bodyPr wrap="square">
            <a:spAutoFit/>
          </a:bodyPr>
          <a:lstStyle/>
          <a:p>
            <a:r>
              <a:rPr lang="en-US" sz="1400" dirty="0" smtClean="0">
                <a:solidFill>
                  <a:srgbClr val="3333FF"/>
                </a:solidFill>
              </a:rPr>
              <a:t>slow/leapfrog</a:t>
            </a:r>
            <a:endParaRPr lang="en-US" sz="1400" dirty="0">
              <a:solidFill>
                <a:srgbClr val="3333FF"/>
              </a:solidFill>
            </a:endParaRPr>
          </a:p>
        </p:txBody>
      </p:sp>
      <p:graphicFrame>
        <p:nvGraphicFramePr>
          <p:cNvPr id="3" name="Object 2"/>
          <p:cNvGraphicFramePr>
            <a:graphicFrameLocks noChangeAspect="1"/>
          </p:cNvGraphicFramePr>
          <p:nvPr>
            <p:extLst>
              <p:ext uri="{D42A27DB-BD31-4B8C-83A1-F6EECF244321}">
                <p14:modId xmlns:p14="http://schemas.microsoft.com/office/powerpoint/2010/main" val="2376971170"/>
              </p:ext>
            </p:extLst>
          </p:nvPr>
        </p:nvGraphicFramePr>
        <p:xfrm>
          <a:off x="2082899" y="4493220"/>
          <a:ext cx="4505325" cy="1816100"/>
        </p:xfrm>
        <a:graphic>
          <a:graphicData uri="http://schemas.openxmlformats.org/presentationml/2006/ole">
            <mc:AlternateContent xmlns:mc="http://schemas.openxmlformats.org/markup-compatibility/2006">
              <mc:Choice xmlns:v="urn:schemas-microsoft-com:vml" Requires="v">
                <p:oleObj spid="_x0000_s81426" name="Equation" r:id="rId3" imgW="3085920" imgH="1244520" progId="Equation.3">
                  <p:embed/>
                </p:oleObj>
              </mc:Choice>
              <mc:Fallback>
                <p:oleObj name="Equation" r:id="rId3" imgW="3085920" imgH="1244520" progId="Equation.3">
                  <p:embed/>
                  <p:pic>
                    <p:nvPicPr>
                      <p:cNvPr id="0" name=""/>
                      <p:cNvPicPr/>
                      <p:nvPr/>
                    </p:nvPicPr>
                    <p:blipFill>
                      <a:blip r:embed="rId4"/>
                      <a:stretch>
                        <a:fillRect/>
                      </a:stretch>
                    </p:blipFill>
                    <p:spPr>
                      <a:xfrm>
                        <a:off x="2082899" y="4493220"/>
                        <a:ext cx="4505325" cy="1816100"/>
                      </a:xfrm>
                      <a:prstGeom prst="rect">
                        <a:avLst/>
                      </a:prstGeom>
                      <a:solidFill>
                        <a:srgbClr val="FFFFCC"/>
                      </a:solidFill>
                      <a:ln>
                        <a:noFill/>
                      </a:ln>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3265152321"/>
              </p:ext>
            </p:extLst>
          </p:nvPr>
        </p:nvGraphicFramePr>
        <p:xfrm>
          <a:off x="419818" y="2680274"/>
          <a:ext cx="7712075" cy="1165225"/>
        </p:xfrm>
        <a:graphic>
          <a:graphicData uri="http://schemas.openxmlformats.org/presentationml/2006/ole">
            <mc:AlternateContent xmlns:mc="http://schemas.openxmlformats.org/markup-compatibility/2006">
              <mc:Choice xmlns:v="urn:schemas-microsoft-com:vml" Requires="v">
                <p:oleObj spid="_x0000_s81427" name="Equation" r:id="rId5" imgW="5041800" imgH="761760" progId="Equation.3">
                  <p:embed/>
                </p:oleObj>
              </mc:Choice>
              <mc:Fallback>
                <p:oleObj name="Equation" r:id="rId5" imgW="5041800" imgH="761760" progId="Equation.3">
                  <p:embed/>
                  <p:pic>
                    <p:nvPicPr>
                      <p:cNvPr id="0" name=""/>
                      <p:cNvPicPr/>
                      <p:nvPr/>
                    </p:nvPicPr>
                    <p:blipFill>
                      <a:blip r:embed="rId6"/>
                      <a:stretch>
                        <a:fillRect/>
                      </a:stretch>
                    </p:blipFill>
                    <p:spPr>
                      <a:xfrm>
                        <a:off x="419818" y="2680274"/>
                        <a:ext cx="7712075" cy="1165225"/>
                      </a:xfrm>
                      <a:prstGeom prst="rect">
                        <a:avLst/>
                      </a:prstGeom>
                      <a:solidFill>
                        <a:srgbClr val="FFFFCC"/>
                      </a:solidFill>
                    </p:spPr>
                  </p:pic>
                </p:oleObj>
              </mc:Fallback>
            </mc:AlternateContent>
          </a:graphicData>
        </a:graphic>
      </p:graphicFrame>
      <p:sp>
        <p:nvSpPr>
          <p:cNvPr id="14" name="Text Box 24"/>
          <p:cNvSpPr txBox="1">
            <a:spLocks noChangeArrowheads="1"/>
          </p:cNvSpPr>
          <p:nvPr/>
        </p:nvSpPr>
        <p:spPr bwMode="auto">
          <a:xfrm>
            <a:off x="1187624" y="4026550"/>
            <a:ext cx="2016224" cy="338554"/>
          </a:xfrm>
          <a:prstGeom prst="rect">
            <a:avLst/>
          </a:prstGeom>
          <a:noFill/>
          <a:ln w="9525">
            <a:noFill/>
            <a:miter lim="800000"/>
            <a:headEnd/>
            <a:tailEnd/>
          </a:ln>
        </p:spPr>
        <p:txBody>
          <a:bodyPr wrap="square">
            <a:spAutoFit/>
          </a:bodyPr>
          <a:lstStyle/>
          <a:p>
            <a:r>
              <a:rPr lang="en-US" sz="1600" dirty="0" smtClean="0">
                <a:solidFill>
                  <a:srgbClr val="3333FF"/>
                </a:solidFill>
              </a:rPr>
              <a:t>fast F terms updated</a:t>
            </a:r>
            <a:endParaRPr lang="en-US" sz="2000" dirty="0">
              <a:solidFill>
                <a:srgbClr val="3333FF"/>
              </a:solidFill>
            </a:endParaRPr>
          </a:p>
        </p:txBody>
      </p:sp>
      <p:cxnSp>
        <p:nvCxnSpPr>
          <p:cNvPr id="15" name="Straight Arrow Connector 14"/>
          <p:cNvCxnSpPr/>
          <p:nvPr/>
        </p:nvCxnSpPr>
        <p:spPr bwMode="auto">
          <a:xfrm>
            <a:off x="1943708" y="3305354"/>
            <a:ext cx="2391853" cy="267662"/>
          </a:xfrm>
          <a:prstGeom prst="straightConnector1">
            <a:avLst/>
          </a:prstGeom>
          <a:solidFill>
            <a:schemeClr val="accent1"/>
          </a:solidFill>
          <a:ln w="9525" cap="flat" cmpd="sng" algn="ctr">
            <a:solidFill>
              <a:schemeClr val="tx1"/>
            </a:solidFill>
            <a:prstDash val="solid"/>
            <a:round/>
            <a:headEnd type="none" w="med" len="med"/>
            <a:tailEnd type="arrow"/>
          </a:ln>
          <a:effectLst/>
        </p:spPr>
      </p:cxnSp>
      <p:graphicFrame>
        <p:nvGraphicFramePr>
          <p:cNvPr id="2" name="Object 1"/>
          <p:cNvGraphicFramePr>
            <a:graphicFrameLocks noChangeAspect="1"/>
          </p:cNvGraphicFramePr>
          <p:nvPr>
            <p:extLst>
              <p:ext uri="{D42A27DB-BD31-4B8C-83A1-F6EECF244321}">
                <p14:modId xmlns:p14="http://schemas.microsoft.com/office/powerpoint/2010/main" val="3181859495"/>
              </p:ext>
            </p:extLst>
          </p:nvPr>
        </p:nvGraphicFramePr>
        <p:xfrm>
          <a:off x="618059" y="908720"/>
          <a:ext cx="3017837" cy="1319213"/>
        </p:xfrm>
        <a:graphic>
          <a:graphicData uri="http://schemas.openxmlformats.org/presentationml/2006/ole">
            <mc:AlternateContent xmlns:mc="http://schemas.openxmlformats.org/markup-compatibility/2006">
              <mc:Choice xmlns:v="urn:schemas-microsoft-com:vml" Requires="v">
                <p:oleObj spid="_x0000_s81428" name="Equation" r:id="rId7" imgW="1701720" imgH="812520" progId="Equation.3">
                  <p:embed/>
                </p:oleObj>
              </mc:Choice>
              <mc:Fallback>
                <p:oleObj name="Equation" r:id="rId7" imgW="1701720" imgH="812520" progId="Equation.3">
                  <p:embed/>
                  <p:pic>
                    <p:nvPicPr>
                      <p:cNvPr id="0" name=""/>
                      <p:cNvPicPr>
                        <a:picLocks noChangeAspect="1" noChangeArrowheads="1"/>
                      </p:cNvPicPr>
                      <p:nvPr/>
                    </p:nvPicPr>
                    <p:blipFill>
                      <a:blip r:embed="rId8"/>
                      <a:srcRect/>
                      <a:stretch>
                        <a:fillRect/>
                      </a:stretch>
                    </p:blipFill>
                    <p:spPr bwMode="auto">
                      <a:xfrm>
                        <a:off x="618059" y="908720"/>
                        <a:ext cx="3017837" cy="1319213"/>
                      </a:xfrm>
                      <a:prstGeom prst="rect">
                        <a:avLst/>
                      </a:prstGeom>
                      <a:pattFill prst="pct5">
                        <a:fgClr>
                          <a:schemeClr val="bg1"/>
                        </a:fgClr>
                        <a:bgClr>
                          <a:schemeClr val="bg1"/>
                        </a:bgClr>
                      </a:pattFill>
                      <a:ln>
                        <a:noFill/>
                      </a:ln>
                    </p:spPr>
                  </p:pic>
                </p:oleObj>
              </mc:Fallback>
            </mc:AlternateContent>
          </a:graphicData>
        </a:graphic>
      </p:graphicFrame>
      <p:sp>
        <p:nvSpPr>
          <p:cNvPr id="22" name="Text Box 24"/>
          <p:cNvSpPr txBox="1">
            <a:spLocks noChangeArrowheads="1"/>
          </p:cNvSpPr>
          <p:nvPr/>
        </p:nvSpPr>
        <p:spPr bwMode="auto">
          <a:xfrm>
            <a:off x="6948264" y="4077072"/>
            <a:ext cx="2016224" cy="307777"/>
          </a:xfrm>
          <a:prstGeom prst="rect">
            <a:avLst/>
          </a:prstGeom>
          <a:noFill/>
          <a:ln w="9525">
            <a:noFill/>
            <a:miter lim="800000"/>
            <a:headEnd/>
            <a:tailEnd/>
          </a:ln>
        </p:spPr>
        <p:txBody>
          <a:bodyPr wrap="square">
            <a:spAutoFit/>
          </a:bodyPr>
          <a:lstStyle/>
          <a:p>
            <a:r>
              <a:rPr lang="en-US" sz="1400" dirty="0" smtClean="0">
                <a:solidFill>
                  <a:srgbClr val="3333FF"/>
                </a:solidFill>
              </a:rPr>
              <a:t>Slow terms kept constant</a:t>
            </a:r>
            <a:endParaRPr lang="en-US" sz="1800" dirty="0">
              <a:solidFill>
                <a:srgbClr val="3333FF"/>
              </a:solidFill>
            </a:endParaRPr>
          </a:p>
        </p:txBody>
      </p:sp>
      <p:cxnSp>
        <p:nvCxnSpPr>
          <p:cNvPr id="21" name="Straight Arrow Connector 20"/>
          <p:cNvCxnSpPr/>
          <p:nvPr/>
        </p:nvCxnSpPr>
        <p:spPr bwMode="auto">
          <a:xfrm flipV="1">
            <a:off x="3115618" y="3757695"/>
            <a:ext cx="808310" cy="438132"/>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32" name="Text Box 24"/>
          <p:cNvSpPr txBox="1">
            <a:spLocks noChangeArrowheads="1"/>
          </p:cNvSpPr>
          <p:nvPr/>
        </p:nvSpPr>
        <p:spPr bwMode="auto">
          <a:xfrm>
            <a:off x="1331640" y="620688"/>
            <a:ext cx="1152128" cy="307777"/>
          </a:xfrm>
          <a:prstGeom prst="rect">
            <a:avLst/>
          </a:prstGeom>
          <a:noFill/>
          <a:ln w="9525">
            <a:noFill/>
            <a:miter lim="800000"/>
            <a:headEnd/>
            <a:tailEnd/>
          </a:ln>
        </p:spPr>
        <p:txBody>
          <a:bodyPr wrap="square">
            <a:spAutoFit/>
          </a:bodyPr>
          <a:lstStyle/>
          <a:p>
            <a:r>
              <a:rPr lang="en-US" sz="1400" dirty="0">
                <a:solidFill>
                  <a:srgbClr val="FF0000"/>
                </a:solidFill>
              </a:rPr>
              <a:t>f</a:t>
            </a:r>
            <a:r>
              <a:rPr lang="en-US" sz="1400" dirty="0" smtClean="0">
                <a:solidFill>
                  <a:srgbClr val="FF0000"/>
                </a:solidFill>
              </a:rPr>
              <a:t>ast/forward</a:t>
            </a:r>
            <a:endParaRPr lang="en-US" sz="1400" dirty="0">
              <a:solidFill>
                <a:srgbClr val="FF0000"/>
              </a:solidFill>
            </a:endParaRPr>
          </a:p>
        </p:txBody>
      </p:sp>
      <p:sp>
        <p:nvSpPr>
          <p:cNvPr id="4" name="Left-Right Arrow 3"/>
          <p:cNvSpPr/>
          <p:nvPr/>
        </p:nvSpPr>
        <p:spPr bwMode="auto">
          <a:xfrm>
            <a:off x="795572" y="5166481"/>
            <a:ext cx="1112132" cy="448331"/>
          </a:xfrm>
          <a:prstGeom prst="lef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mtClean="0">
              <a:solidFill>
                <a:srgbClr val="000000"/>
              </a:solidFill>
            </a:endParaRPr>
          </a:p>
        </p:txBody>
      </p:sp>
      <p:graphicFrame>
        <p:nvGraphicFramePr>
          <p:cNvPr id="17" name="Object 16"/>
          <p:cNvGraphicFramePr>
            <a:graphicFrameLocks noChangeAspect="1"/>
          </p:cNvGraphicFramePr>
          <p:nvPr>
            <p:extLst>
              <p:ext uri="{D42A27DB-BD31-4B8C-83A1-F6EECF244321}">
                <p14:modId xmlns:p14="http://schemas.microsoft.com/office/powerpoint/2010/main" val="1986637413"/>
              </p:ext>
            </p:extLst>
          </p:nvPr>
        </p:nvGraphicFramePr>
        <p:xfrm>
          <a:off x="4788024" y="957659"/>
          <a:ext cx="2319337" cy="1319213"/>
        </p:xfrm>
        <a:graphic>
          <a:graphicData uri="http://schemas.openxmlformats.org/presentationml/2006/ole">
            <mc:AlternateContent xmlns:mc="http://schemas.openxmlformats.org/markup-compatibility/2006">
              <mc:Choice xmlns:v="urn:schemas-microsoft-com:vml" Requires="v">
                <p:oleObj spid="_x0000_s81429" name="Equation" r:id="rId9" imgW="1307880" imgH="812520" progId="Equation.3">
                  <p:embed/>
                </p:oleObj>
              </mc:Choice>
              <mc:Fallback>
                <p:oleObj name="Equation" r:id="rId9" imgW="1307880" imgH="812520" progId="Equation.3">
                  <p:embed/>
                  <p:pic>
                    <p:nvPicPr>
                      <p:cNvPr id="0" name=""/>
                      <p:cNvPicPr>
                        <a:picLocks noChangeAspect="1" noChangeArrowheads="1"/>
                      </p:cNvPicPr>
                      <p:nvPr/>
                    </p:nvPicPr>
                    <p:blipFill>
                      <a:blip r:embed="rId10"/>
                      <a:srcRect/>
                      <a:stretch>
                        <a:fillRect/>
                      </a:stretch>
                    </p:blipFill>
                    <p:spPr bwMode="auto">
                      <a:xfrm>
                        <a:off x="4788024" y="957659"/>
                        <a:ext cx="2319337" cy="1319213"/>
                      </a:xfrm>
                      <a:prstGeom prst="rect">
                        <a:avLst/>
                      </a:prstGeom>
                      <a:pattFill prst="pct5">
                        <a:fgClr>
                          <a:schemeClr val="bg1"/>
                        </a:fgClr>
                        <a:bgClr>
                          <a:schemeClr val="bg1"/>
                        </a:bgClr>
                      </a:pattFill>
                      <a:ln>
                        <a:noFill/>
                      </a:ln>
                    </p:spPr>
                  </p:pic>
                </p:oleObj>
              </mc:Fallback>
            </mc:AlternateContent>
          </a:graphicData>
        </a:graphic>
      </p:graphicFrame>
      <p:sp>
        <p:nvSpPr>
          <p:cNvPr id="18" name="Text Box 24"/>
          <p:cNvSpPr txBox="1">
            <a:spLocks noChangeArrowheads="1"/>
          </p:cNvSpPr>
          <p:nvPr/>
        </p:nvSpPr>
        <p:spPr bwMode="auto">
          <a:xfrm>
            <a:off x="4067944" y="1412776"/>
            <a:ext cx="648072" cy="369332"/>
          </a:xfrm>
          <a:prstGeom prst="rect">
            <a:avLst/>
          </a:prstGeom>
          <a:noFill/>
          <a:ln w="9525">
            <a:noFill/>
            <a:miter lim="800000"/>
            <a:headEnd/>
            <a:tailEnd/>
          </a:ln>
        </p:spPr>
        <p:txBody>
          <a:bodyPr wrap="square">
            <a:spAutoFit/>
          </a:bodyPr>
          <a:lstStyle/>
          <a:p>
            <a:r>
              <a:rPr lang="en-US" sz="1800" dirty="0" smtClean="0"/>
              <a:t>e.g.</a:t>
            </a:r>
            <a:endParaRPr lang="en-US" sz="2400" dirty="0"/>
          </a:p>
        </p:txBody>
      </p:sp>
      <p:sp>
        <p:nvSpPr>
          <p:cNvPr id="27" name="Text Box 24"/>
          <p:cNvSpPr txBox="1">
            <a:spLocks noChangeArrowheads="1"/>
          </p:cNvSpPr>
          <p:nvPr/>
        </p:nvSpPr>
        <p:spPr bwMode="auto">
          <a:xfrm>
            <a:off x="1475656" y="2185119"/>
            <a:ext cx="936104" cy="307777"/>
          </a:xfrm>
          <a:prstGeom prst="rect">
            <a:avLst/>
          </a:prstGeom>
          <a:noFill/>
          <a:ln w="9525">
            <a:noFill/>
            <a:miter lim="800000"/>
            <a:headEnd/>
            <a:tailEnd/>
          </a:ln>
        </p:spPr>
        <p:txBody>
          <a:bodyPr wrap="square">
            <a:spAutoFit/>
          </a:bodyPr>
          <a:lstStyle/>
          <a:p>
            <a:r>
              <a:rPr lang="en-US" sz="1400" dirty="0">
                <a:solidFill>
                  <a:srgbClr val="FF0000"/>
                </a:solidFill>
              </a:rPr>
              <a:t> </a:t>
            </a:r>
            <a:r>
              <a:rPr lang="en-US" sz="1400" dirty="0" smtClean="0">
                <a:solidFill>
                  <a:srgbClr val="FF0000"/>
                </a:solidFill>
              </a:rPr>
              <a:t>backward</a:t>
            </a:r>
            <a:endParaRPr lang="en-US" sz="1400" dirty="0">
              <a:solidFill>
                <a:srgbClr val="FF0000"/>
              </a:solidFill>
            </a:endParaRPr>
          </a:p>
        </p:txBody>
      </p:sp>
      <p:sp>
        <p:nvSpPr>
          <p:cNvPr id="28" name="Text Box 24"/>
          <p:cNvSpPr txBox="1">
            <a:spLocks noChangeArrowheads="1"/>
          </p:cNvSpPr>
          <p:nvPr/>
        </p:nvSpPr>
        <p:spPr bwMode="auto">
          <a:xfrm>
            <a:off x="2483768" y="2185119"/>
            <a:ext cx="936104" cy="307777"/>
          </a:xfrm>
          <a:prstGeom prst="rect">
            <a:avLst/>
          </a:prstGeom>
          <a:noFill/>
          <a:ln w="9525">
            <a:noFill/>
            <a:miter lim="800000"/>
            <a:headEnd/>
            <a:tailEnd/>
          </a:ln>
        </p:spPr>
        <p:txBody>
          <a:bodyPr wrap="square">
            <a:spAutoFit/>
          </a:bodyPr>
          <a:lstStyle/>
          <a:p>
            <a:r>
              <a:rPr lang="en-US" sz="1400" dirty="0">
                <a:solidFill>
                  <a:srgbClr val="3333FF"/>
                </a:solidFill>
              </a:rPr>
              <a:t> l</a:t>
            </a:r>
            <a:r>
              <a:rPr lang="en-US" sz="1400" dirty="0" smtClean="0">
                <a:solidFill>
                  <a:srgbClr val="3333FF"/>
                </a:solidFill>
              </a:rPr>
              <a:t>eapfrog</a:t>
            </a:r>
            <a:endParaRPr lang="en-US" sz="1400" dirty="0">
              <a:solidFill>
                <a:srgbClr val="3333FF"/>
              </a:solidFill>
            </a:endParaRPr>
          </a:p>
        </p:txBody>
      </p:sp>
      <p:cxnSp>
        <p:nvCxnSpPr>
          <p:cNvPr id="19" name="Straight Arrow Connector 18"/>
          <p:cNvCxnSpPr/>
          <p:nvPr/>
        </p:nvCxnSpPr>
        <p:spPr bwMode="auto">
          <a:xfrm flipH="1" flipV="1">
            <a:off x="7028656" y="3653408"/>
            <a:ext cx="1152129" cy="576064"/>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Tree>
    <p:extLst>
      <p:ext uri="{BB962C8B-B14F-4D97-AF65-F5344CB8AC3E}">
        <p14:creationId xmlns:p14="http://schemas.microsoft.com/office/powerpoint/2010/main" val="104566232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2424" y="304800"/>
            <a:ext cx="8540055" cy="533400"/>
          </a:xfrm>
        </p:spPr>
        <p:txBody>
          <a:bodyPr/>
          <a:lstStyle/>
          <a:p>
            <a:r>
              <a:rPr lang="en-GB" dirty="0" smtClean="0"/>
              <a:t>HEVI schemes</a:t>
            </a:r>
            <a:endParaRPr lang="en-GB"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408392482"/>
              </p:ext>
            </p:extLst>
          </p:nvPr>
        </p:nvGraphicFramePr>
        <p:xfrm>
          <a:off x="352425" y="908720"/>
          <a:ext cx="8439150" cy="53285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4" name="Object 3"/>
          <p:cNvGraphicFramePr>
            <a:graphicFrameLocks noChangeAspect="1"/>
          </p:cNvGraphicFramePr>
          <p:nvPr>
            <p:extLst>
              <p:ext uri="{D42A27DB-BD31-4B8C-83A1-F6EECF244321}">
                <p14:modId xmlns:p14="http://schemas.microsoft.com/office/powerpoint/2010/main" val="1248735433"/>
              </p:ext>
            </p:extLst>
          </p:nvPr>
        </p:nvGraphicFramePr>
        <p:xfrm>
          <a:off x="5436096" y="1844824"/>
          <a:ext cx="3456383" cy="720080"/>
        </p:xfrm>
        <a:graphic>
          <a:graphicData uri="http://schemas.openxmlformats.org/presentationml/2006/ole">
            <mc:AlternateContent xmlns:mc="http://schemas.openxmlformats.org/markup-compatibility/2006">
              <mc:Choice xmlns:v="urn:schemas-microsoft-com:vml" Requires="v">
                <p:oleObj spid="_x0000_s50631" name="Equation" r:id="rId8" imgW="2209680" imgH="393480" progId="Equation.DSMT4">
                  <p:embed/>
                </p:oleObj>
              </mc:Choice>
              <mc:Fallback>
                <p:oleObj name="Equation" r:id="rId8" imgW="2209680" imgH="393480" progId="Equation.DSMT4">
                  <p:embed/>
                  <p:pic>
                    <p:nvPicPr>
                      <p:cNvPr id="0" name=""/>
                      <p:cNvPicPr/>
                      <p:nvPr/>
                    </p:nvPicPr>
                    <p:blipFill>
                      <a:blip r:embed="rId9"/>
                      <a:stretch>
                        <a:fillRect/>
                      </a:stretch>
                    </p:blipFill>
                    <p:spPr>
                      <a:xfrm>
                        <a:off x="5436096" y="1844824"/>
                        <a:ext cx="3456383" cy="720080"/>
                      </a:xfrm>
                      <a:prstGeom prst="rect">
                        <a:avLst/>
                      </a:prstGeom>
                      <a:solidFill>
                        <a:srgbClr val="FFC000"/>
                      </a:solidFill>
                    </p:spPr>
                  </p:pic>
                </p:oleObj>
              </mc:Fallback>
            </mc:AlternateContent>
          </a:graphicData>
        </a:graphic>
      </p:graphicFrame>
    </p:spTree>
    <p:extLst>
      <p:ext uri="{BB962C8B-B14F-4D97-AF65-F5344CB8AC3E}">
        <p14:creationId xmlns:p14="http://schemas.microsoft.com/office/powerpoint/2010/main" val="42139691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0417" y="304800"/>
            <a:ext cx="8540055" cy="533400"/>
          </a:xfrm>
        </p:spPr>
        <p:txBody>
          <a:bodyPr/>
          <a:lstStyle/>
          <a:p>
            <a:r>
              <a:rPr lang="en-GB" dirty="0" smtClean="0"/>
              <a:t>Factors influencing choice of time scheme</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04928930"/>
              </p:ext>
            </p:extLst>
          </p:nvPr>
        </p:nvGraphicFramePr>
        <p:xfrm>
          <a:off x="352425" y="1066800"/>
          <a:ext cx="8439150" cy="52425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5967655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Some HEVI / split-explicit models</a:t>
            </a:r>
            <a:endParaRPr lang="en-GB" dirty="0"/>
          </a:p>
        </p:txBody>
      </p:sp>
      <p:sp>
        <p:nvSpPr>
          <p:cNvPr id="3" name="Content Placeholder 2"/>
          <p:cNvSpPr>
            <a:spLocks noGrp="1"/>
          </p:cNvSpPr>
          <p:nvPr>
            <p:ph idx="1"/>
          </p:nvPr>
        </p:nvSpPr>
        <p:spPr>
          <a:xfrm>
            <a:off x="352425" y="838200"/>
            <a:ext cx="8439150" cy="5399112"/>
          </a:xfrm>
        </p:spPr>
        <p:txBody>
          <a:bodyPr/>
          <a:lstStyle/>
          <a:p>
            <a:r>
              <a:rPr lang="en-GB" dirty="0"/>
              <a:t>ICON (Germany</a:t>
            </a:r>
            <a:r>
              <a:rPr lang="en-GB" dirty="0" smtClean="0"/>
              <a:t>): global NWP model (13km res)</a:t>
            </a:r>
          </a:p>
          <a:p>
            <a:pPr lvl="1"/>
            <a:r>
              <a:rPr lang="en-GB" dirty="0" smtClean="0"/>
              <a:t>forward-backward explicit time-stepping (no splitting) in the horizontal + vertically implicit (midpoint rule)</a:t>
            </a:r>
          </a:p>
          <a:p>
            <a:r>
              <a:rPr lang="en-GB" dirty="0" smtClean="0"/>
              <a:t>EU-COSMO: operational NH LAM </a:t>
            </a:r>
          </a:p>
          <a:p>
            <a:pPr lvl="1"/>
            <a:r>
              <a:rPr lang="en-GB" dirty="0" smtClean="0"/>
              <a:t> [Leapfrog (old model), RK3 (new model)] + split-explicit in the horizontal + Crank-Nicolson in the vertical</a:t>
            </a:r>
          </a:p>
          <a:p>
            <a:r>
              <a:rPr lang="en-GB" dirty="0"/>
              <a:t>NICAM: cloud resolving NH global model (Japan</a:t>
            </a:r>
            <a:r>
              <a:rPr lang="en-GB" dirty="0" smtClean="0"/>
              <a:t>)</a:t>
            </a:r>
          </a:p>
          <a:p>
            <a:pPr lvl="1"/>
            <a:r>
              <a:rPr lang="en-GB" dirty="0" smtClean="0"/>
              <a:t>Split-explicit forward-backward in the horizontal + implicit in vertical</a:t>
            </a:r>
          </a:p>
          <a:p>
            <a:r>
              <a:rPr lang="en-GB" dirty="0" smtClean="0"/>
              <a:t>WRF, MPAS (USA): LAM, Global research &amp; operational</a:t>
            </a:r>
          </a:p>
          <a:p>
            <a:pPr lvl="1"/>
            <a:r>
              <a:rPr lang="en-GB" dirty="0" smtClean="0"/>
              <a:t>Split-explicit RK3 + vertically implicit</a:t>
            </a:r>
            <a:endParaRPr lang="en-GB" dirty="0"/>
          </a:p>
          <a:p>
            <a:endParaRPr lang="en-GB" dirty="0" smtClean="0"/>
          </a:p>
        </p:txBody>
      </p:sp>
    </p:spTree>
    <p:extLst>
      <p:ext uri="{BB962C8B-B14F-4D97-AF65-F5344CB8AC3E}">
        <p14:creationId xmlns:p14="http://schemas.microsoft.com/office/powerpoint/2010/main" val="193171412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2425" y="87288"/>
            <a:ext cx="8439150" cy="533400"/>
          </a:xfrm>
        </p:spPr>
        <p:txBody>
          <a:bodyPr/>
          <a:lstStyle/>
          <a:p>
            <a:r>
              <a:rPr lang="en-GB" dirty="0" smtClean="0"/>
              <a:t>Drawbacks of the split-explicit approach</a:t>
            </a:r>
            <a:endParaRPr lang="en-GB" dirty="0"/>
          </a:p>
        </p:txBody>
      </p:sp>
      <p:sp>
        <p:nvSpPr>
          <p:cNvPr id="3" name="Content Placeholder 2"/>
          <p:cNvSpPr>
            <a:spLocks noGrp="1"/>
          </p:cNvSpPr>
          <p:nvPr>
            <p:ph idx="1"/>
          </p:nvPr>
        </p:nvSpPr>
        <p:spPr>
          <a:xfrm>
            <a:off x="352425" y="692696"/>
            <a:ext cx="8439150" cy="5616624"/>
          </a:xfrm>
        </p:spPr>
        <p:txBody>
          <a:bodyPr/>
          <a:lstStyle/>
          <a:p>
            <a:r>
              <a:rPr lang="en-GB" dirty="0" smtClean="0"/>
              <a:t>In deep global NH models O(100km) there is no much benefit from split-explicit approach in the horizontal</a:t>
            </a:r>
          </a:p>
          <a:p>
            <a:pPr lvl="1"/>
            <a:r>
              <a:rPr lang="en-GB" dirty="0" smtClean="0">
                <a:solidFill>
                  <a:srgbClr val="C00000"/>
                </a:solidFill>
              </a:rPr>
              <a:t>Stratospheric polar jet velocities not far from speed of sound       </a:t>
            </a:r>
            <a:r>
              <a:rPr lang="en-GB" dirty="0" err="1" smtClean="0">
                <a:solidFill>
                  <a:srgbClr val="C00000"/>
                </a:solidFill>
              </a:rPr>
              <a:t>advective</a:t>
            </a:r>
            <a:r>
              <a:rPr lang="en-GB" dirty="0" smtClean="0">
                <a:solidFill>
                  <a:srgbClr val="C00000"/>
                </a:solidFill>
              </a:rPr>
              <a:t> CFL similar magnitude to acoustic</a:t>
            </a:r>
          </a:p>
          <a:p>
            <a:pPr lvl="2"/>
            <a:r>
              <a:rPr lang="en-GB" dirty="0">
                <a:solidFill>
                  <a:srgbClr val="C00000"/>
                </a:solidFill>
              </a:rPr>
              <a:t>N</a:t>
            </a:r>
            <a:r>
              <a:rPr lang="en-GB" dirty="0" smtClean="0">
                <a:solidFill>
                  <a:srgbClr val="C00000"/>
                </a:solidFill>
              </a:rPr>
              <a:t>o significant gain from horizontal splitting which works well when having a fast and a slow process</a:t>
            </a:r>
          </a:p>
          <a:p>
            <a:pPr lvl="1"/>
            <a:r>
              <a:rPr lang="en-GB" dirty="0" smtClean="0">
                <a:solidFill>
                  <a:srgbClr val="C00000"/>
                </a:solidFill>
              </a:rPr>
              <a:t>Splitting needs damping for stabilization</a:t>
            </a:r>
          </a:p>
          <a:p>
            <a:r>
              <a:rPr lang="en-GB" dirty="0" smtClean="0"/>
              <a:t>Alternatives:</a:t>
            </a:r>
          </a:p>
          <a:p>
            <a:pPr lvl="1"/>
            <a:r>
              <a:rPr lang="en-GB" dirty="0" smtClean="0"/>
              <a:t>Implicit Explicit (IMEX) RK (</a:t>
            </a:r>
            <a:r>
              <a:rPr lang="en-GB" sz="2000" dirty="0" smtClean="0"/>
              <a:t>unconditionally stable implicit scheme for fast processes and cheap explicit for slow)</a:t>
            </a:r>
          </a:p>
          <a:p>
            <a:pPr lvl="1"/>
            <a:r>
              <a:rPr lang="en-GB" sz="2000" dirty="0" smtClean="0"/>
              <a:t>IMEX has very general form: HEVI can be written as IMEX</a:t>
            </a:r>
            <a:endParaRPr lang="en-GB" sz="1800" dirty="0" smtClean="0"/>
          </a:p>
        </p:txBody>
      </p:sp>
      <p:sp>
        <p:nvSpPr>
          <p:cNvPr id="4" name="Right Arrow 3"/>
          <p:cNvSpPr/>
          <p:nvPr/>
        </p:nvSpPr>
        <p:spPr bwMode="auto">
          <a:xfrm>
            <a:off x="2123728" y="2080272"/>
            <a:ext cx="360040" cy="268608"/>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800" b="0" i="0" u="none" strike="noStrike" cap="none" normalizeH="0" baseline="0" smtClean="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13877051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IMEX: Blending explicit with implicit</a:t>
            </a:r>
            <a:endParaRPr lang="en-GB" dirty="0"/>
          </a:p>
        </p:txBody>
      </p:sp>
      <p:graphicFrame>
        <p:nvGraphicFramePr>
          <p:cNvPr id="4" name="Content Placeholder 3"/>
          <p:cNvGraphicFramePr>
            <a:graphicFrameLocks noGrp="1" noChangeAspect="1"/>
          </p:cNvGraphicFramePr>
          <p:nvPr>
            <p:ph idx="1"/>
            <p:extLst>
              <p:ext uri="{D42A27DB-BD31-4B8C-83A1-F6EECF244321}">
                <p14:modId xmlns:p14="http://schemas.microsoft.com/office/powerpoint/2010/main" val="2937977782"/>
              </p:ext>
            </p:extLst>
          </p:nvPr>
        </p:nvGraphicFramePr>
        <p:xfrm>
          <a:off x="4241800" y="2584450"/>
          <a:ext cx="658813" cy="1992313"/>
        </p:xfrm>
        <a:graphic>
          <a:graphicData uri="http://schemas.openxmlformats.org/presentationml/2006/ole">
            <mc:AlternateContent xmlns:mc="http://schemas.openxmlformats.org/markup-compatibility/2006">
              <mc:Choice xmlns:v="urn:schemas-microsoft-com:vml" Requires="v">
                <p:oleObj spid="_x0000_s53665" name="Equation" r:id="rId3" imgW="520560" imgH="1574640" progId="Equation.3">
                  <p:embed/>
                </p:oleObj>
              </mc:Choice>
              <mc:Fallback>
                <p:oleObj name="Equation" r:id="rId3" imgW="520560" imgH="1574640" progId="Equation.3">
                  <p:embed/>
                  <p:pic>
                    <p:nvPicPr>
                      <p:cNvPr id="0" name=""/>
                      <p:cNvPicPr/>
                      <p:nvPr/>
                    </p:nvPicPr>
                    <p:blipFill>
                      <a:blip r:embed="rId4"/>
                      <a:stretch>
                        <a:fillRect/>
                      </a:stretch>
                    </p:blipFill>
                    <p:spPr>
                      <a:xfrm>
                        <a:off x="4241800" y="2584450"/>
                        <a:ext cx="658813" cy="1992313"/>
                      </a:xfrm>
                      <a:prstGeom prst="rect">
                        <a:avLst/>
                      </a:prstGeom>
                    </p:spPr>
                  </p:pic>
                </p:oleObj>
              </mc:Fallback>
            </mc:AlternateContent>
          </a:graphicData>
        </a:graphic>
      </p:graphicFrame>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23528" y="1037710"/>
            <a:ext cx="7702486" cy="5127594"/>
          </a:xfrm>
          <a:prstGeom prst="rect">
            <a:avLst/>
          </a:prstGeom>
        </p:spPr>
      </p:pic>
    </p:spTree>
    <p:extLst>
      <p:ext uri="{BB962C8B-B14F-4D97-AF65-F5344CB8AC3E}">
        <p14:creationId xmlns:p14="http://schemas.microsoft.com/office/powerpoint/2010/main" val="220305807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Example of IMEX – ARK2(2,3,2)</a:t>
            </a:r>
            <a:endParaRPr lang="en-GB" dirty="0"/>
          </a:p>
        </p:txBody>
      </p:sp>
      <p:sp>
        <p:nvSpPr>
          <p:cNvPr id="3" name="Content Placeholder 2"/>
          <p:cNvSpPr>
            <a:spLocks noGrp="1"/>
          </p:cNvSpPr>
          <p:nvPr>
            <p:ph idx="1"/>
          </p:nvPr>
        </p:nvSpPr>
        <p:spPr>
          <a:xfrm>
            <a:off x="352425" y="1066800"/>
            <a:ext cx="8439150" cy="5098504"/>
          </a:xfrm>
        </p:spPr>
        <p:txBody>
          <a:bodyPr/>
          <a:lstStyle/>
          <a:p>
            <a:r>
              <a:rPr lang="en-GB" dirty="0" smtClean="0"/>
              <a:t>Giraldo et al (SIAM </a:t>
            </a:r>
            <a:r>
              <a:rPr lang="en-GB" dirty="0" err="1" smtClean="0"/>
              <a:t>J.Sci.Comp</a:t>
            </a:r>
            <a:r>
              <a:rPr lang="en-GB" dirty="0"/>
              <a:t>.</a:t>
            </a:r>
            <a:r>
              <a:rPr lang="en-GB" dirty="0" smtClean="0"/>
              <a:t>, 2013) option in NUMA NH model</a:t>
            </a:r>
            <a:endParaRPr lang="en-GB" dirty="0"/>
          </a:p>
          <a:p>
            <a:endParaRPr lang="en-GB" dirty="0" smtClean="0"/>
          </a:p>
          <a:p>
            <a:endParaRPr lang="en-GB" dirty="0"/>
          </a:p>
          <a:p>
            <a:endParaRPr lang="en-GB" dirty="0" smtClean="0"/>
          </a:p>
          <a:p>
            <a:endParaRPr lang="en-GB" dirty="0"/>
          </a:p>
          <a:p>
            <a:endParaRPr lang="en-GB" dirty="0" smtClean="0"/>
          </a:p>
          <a:p>
            <a:pPr marL="0" indent="0">
              <a:buNone/>
            </a:pPr>
            <a:endParaRPr lang="en-GB" dirty="0" smtClean="0"/>
          </a:p>
          <a:p>
            <a:pPr marL="0" indent="0">
              <a:buNone/>
            </a:pPr>
            <a:endParaRPr lang="en-GB" dirty="0"/>
          </a:p>
          <a:p>
            <a:pPr marL="0" indent="0">
              <a:buNone/>
            </a:pPr>
            <a:r>
              <a:rPr lang="en-GB" sz="1600" dirty="0"/>
              <a:t> </a:t>
            </a:r>
            <a:r>
              <a:rPr lang="en-GB" sz="1600" dirty="0" smtClean="0"/>
              <a:t>                </a:t>
            </a:r>
            <a:endParaRPr lang="en-GB" dirty="0"/>
          </a:p>
          <a:p>
            <a:endParaRPr lang="en-GB" dirty="0"/>
          </a:p>
        </p:txBody>
      </p:sp>
      <p:sp>
        <p:nvSpPr>
          <p:cNvPr id="5" name="TextBox 4"/>
          <p:cNvSpPr txBox="1"/>
          <p:nvPr/>
        </p:nvSpPr>
        <p:spPr>
          <a:xfrm>
            <a:off x="352425" y="5025370"/>
            <a:ext cx="8612063" cy="707886"/>
          </a:xfrm>
          <a:prstGeom prst="rect">
            <a:avLst/>
          </a:prstGeom>
          <a:noFill/>
        </p:spPr>
        <p:txBody>
          <a:bodyPr wrap="square" rtlCol="0">
            <a:spAutoFit/>
          </a:bodyPr>
          <a:lstStyle/>
          <a:p>
            <a:pPr marL="0" indent="0">
              <a:buNone/>
            </a:pPr>
            <a:endParaRPr lang="en-GB" sz="2000" dirty="0" smtClean="0">
              <a:solidFill>
                <a:srgbClr val="3333FF"/>
              </a:solidFill>
            </a:endParaRPr>
          </a:p>
          <a:p>
            <a:pPr marL="342900" indent="-342900">
              <a:buFont typeface="Arial" panose="020B0604020202020204" pitchFamily="34" charset="0"/>
              <a:buChar char="•"/>
            </a:pPr>
            <a:r>
              <a:rPr lang="en-GB" sz="2000" dirty="0" smtClean="0">
                <a:solidFill>
                  <a:srgbClr val="3333FF"/>
                </a:solidFill>
              </a:rPr>
              <a:t>2</a:t>
            </a:r>
            <a:r>
              <a:rPr lang="en-GB" sz="2000" baseline="30000" dirty="0" smtClean="0">
                <a:solidFill>
                  <a:srgbClr val="3333FF"/>
                </a:solidFill>
              </a:rPr>
              <a:t>nd</a:t>
            </a:r>
            <a:r>
              <a:rPr lang="en-GB" sz="2000" dirty="0" smtClean="0">
                <a:solidFill>
                  <a:srgbClr val="3333FF"/>
                </a:solidFill>
              </a:rPr>
              <a:t> order + L-Stable, overall very accurate and stable (Weller et al JCP 2013) </a:t>
            </a:r>
            <a:endParaRPr lang="en-GB" sz="2000" dirty="0">
              <a:solidFill>
                <a:srgbClr val="3333FF"/>
              </a:solidFill>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924569"/>
            <a:ext cx="9144000" cy="2224511"/>
          </a:xfrm>
          <a:prstGeom prst="rect">
            <a:avLst/>
          </a:prstGeom>
        </p:spPr>
      </p:pic>
      <p:graphicFrame>
        <p:nvGraphicFramePr>
          <p:cNvPr id="7" name="Object 6"/>
          <p:cNvGraphicFramePr>
            <a:graphicFrameLocks noChangeAspect="1"/>
          </p:cNvGraphicFramePr>
          <p:nvPr>
            <p:extLst>
              <p:ext uri="{D42A27DB-BD31-4B8C-83A1-F6EECF244321}">
                <p14:modId xmlns:p14="http://schemas.microsoft.com/office/powerpoint/2010/main" val="1291253013"/>
              </p:ext>
            </p:extLst>
          </p:nvPr>
        </p:nvGraphicFramePr>
        <p:xfrm>
          <a:off x="1547664" y="4350618"/>
          <a:ext cx="1619250" cy="590550"/>
        </p:xfrm>
        <a:graphic>
          <a:graphicData uri="http://schemas.openxmlformats.org/presentationml/2006/ole">
            <mc:AlternateContent xmlns:mc="http://schemas.openxmlformats.org/markup-compatibility/2006">
              <mc:Choice xmlns:v="urn:schemas-microsoft-com:vml" Requires="v">
                <p:oleObj spid="_x0000_s86106" name="Equation" r:id="rId4" imgW="1079280" imgH="393480" progId="Equation.DSMT4">
                  <p:embed/>
                </p:oleObj>
              </mc:Choice>
              <mc:Fallback>
                <p:oleObj name="Equation" r:id="rId4" imgW="1079280" imgH="393480" progId="Equation.DSMT4">
                  <p:embed/>
                  <p:pic>
                    <p:nvPicPr>
                      <p:cNvPr id="0" name=""/>
                      <p:cNvPicPr/>
                      <p:nvPr/>
                    </p:nvPicPr>
                    <p:blipFill>
                      <a:blip r:embed="rId5"/>
                      <a:stretch>
                        <a:fillRect/>
                      </a:stretch>
                    </p:blipFill>
                    <p:spPr>
                      <a:xfrm>
                        <a:off x="1547664" y="4350618"/>
                        <a:ext cx="1619250" cy="590550"/>
                      </a:xfrm>
                      <a:prstGeom prst="rect">
                        <a:avLst/>
                      </a:prstGeom>
                      <a:noFill/>
                    </p:spPr>
                  </p:pic>
                </p:oleObj>
              </mc:Fallback>
            </mc:AlternateContent>
          </a:graphicData>
        </a:graphic>
      </p:graphicFrame>
    </p:spTree>
    <p:extLst>
      <p:ext uri="{BB962C8B-B14F-4D97-AF65-F5344CB8AC3E}">
        <p14:creationId xmlns:p14="http://schemas.microsoft.com/office/powerpoint/2010/main" val="259957039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Example of IMEX</a:t>
            </a:r>
            <a:endParaRPr lang="en-GB" dirty="0"/>
          </a:p>
        </p:txBody>
      </p:sp>
      <p:sp>
        <p:nvSpPr>
          <p:cNvPr id="3" name="Content Placeholder 2"/>
          <p:cNvSpPr>
            <a:spLocks noGrp="1"/>
          </p:cNvSpPr>
          <p:nvPr>
            <p:ph idx="1"/>
          </p:nvPr>
        </p:nvSpPr>
        <p:spPr>
          <a:xfrm>
            <a:off x="352425" y="1066800"/>
            <a:ext cx="8439150" cy="5098504"/>
          </a:xfrm>
        </p:spPr>
        <p:txBody>
          <a:bodyPr/>
          <a:lstStyle/>
          <a:p>
            <a:r>
              <a:rPr lang="en-GB" dirty="0" smtClean="0"/>
              <a:t>2</a:t>
            </a:r>
            <a:r>
              <a:rPr lang="en-GB" baseline="30000" dirty="0" smtClean="0"/>
              <a:t>nd</a:t>
            </a:r>
            <a:r>
              <a:rPr lang="en-GB" dirty="0" smtClean="0"/>
              <a:t> order Ulrich &amp; </a:t>
            </a:r>
            <a:r>
              <a:rPr lang="en-GB" dirty="0" err="1" smtClean="0"/>
              <a:t>Jablonowski</a:t>
            </a:r>
            <a:r>
              <a:rPr lang="en-GB" dirty="0" smtClean="0"/>
              <a:t> (MWR, 2012) ‘</a:t>
            </a:r>
            <a:r>
              <a:rPr lang="en-GB" dirty="0" err="1" smtClean="0"/>
              <a:t>Strang</a:t>
            </a:r>
            <a:r>
              <a:rPr lang="en-GB" dirty="0" smtClean="0"/>
              <a:t> carryover’ UJ3(1,3,2) scheme</a:t>
            </a:r>
          </a:p>
          <a:p>
            <a:endParaRPr lang="en-GB" dirty="0"/>
          </a:p>
          <a:p>
            <a:endParaRPr lang="en-GB" dirty="0" smtClean="0"/>
          </a:p>
          <a:p>
            <a:endParaRPr lang="en-GB" dirty="0"/>
          </a:p>
          <a:p>
            <a:endParaRPr lang="en-GB" dirty="0" smtClean="0"/>
          </a:p>
          <a:p>
            <a:endParaRPr lang="en-GB" dirty="0"/>
          </a:p>
          <a:p>
            <a:endParaRPr lang="en-GB" dirty="0" smtClean="0"/>
          </a:p>
          <a:p>
            <a:pPr marL="0" indent="0">
              <a:buNone/>
            </a:pPr>
            <a:endParaRPr lang="en-GB" dirty="0"/>
          </a:p>
          <a:p>
            <a:pPr marL="0" indent="0">
              <a:buNone/>
            </a:pPr>
            <a:r>
              <a:rPr lang="en-GB" sz="1600" dirty="0"/>
              <a:t> </a:t>
            </a:r>
            <a:r>
              <a:rPr lang="en-GB" sz="1600" dirty="0" smtClean="0"/>
              <a:t>                </a:t>
            </a:r>
            <a:endParaRPr lang="en-GB" dirty="0"/>
          </a:p>
          <a:p>
            <a:endParaRPr lang="en-GB"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5577" y="1844825"/>
            <a:ext cx="7306595" cy="3181091"/>
          </a:xfrm>
          <a:prstGeom prst="rect">
            <a:avLst/>
          </a:prstGeom>
        </p:spPr>
      </p:pic>
    </p:spTree>
    <p:extLst>
      <p:ext uri="{BB962C8B-B14F-4D97-AF65-F5344CB8AC3E}">
        <p14:creationId xmlns:p14="http://schemas.microsoft.com/office/powerpoint/2010/main" val="346651707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2425" y="188640"/>
            <a:ext cx="8439150" cy="533400"/>
          </a:xfrm>
        </p:spPr>
        <p:txBody>
          <a:bodyPr/>
          <a:lstStyle/>
          <a:p>
            <a:r>
              <a:rPr lang="en-GB" dirty="0" smtClean="0"/>
              <a:t>Properties of UJ3 scheme</a:t>
            </a:r>
            <a:endParaRPr lang="en-GB" dirty="0"/>
          </a:p>
        </p:txBody>
      </p:sp>
      <p:sp>
        <p:nvSpPr>
          <p:cNvPr id="3" name="Content Placeholder 2"/>
          <p:cNvSpPr>
            <a:spLocks noGrp="1"/>
          </p:cNvSpPr>
          <p:nvPr>
            <p:ph idx="1"/>
          </p:nvPr>
        </p:nvSpPr>
        <p:spPr>
          <a:xfrm>
            <a:off x="352425" y="692696"/>
            <a:ext cx="8439150" cy="5544616"/>
          </a:xfrm>
        </p:spPr>
        <p:txBody>
          <a:bodyPr/>
          <a:lstStyle/>
          <a:p>
            <a:r>
              <a:rPr lang="en-GB" dirty="0" smtClean="0"/>
              <a:t>Explicit part: 3</a:t>
            </a:r>
            <a:r>
              <a:rPr lang="en-GB" baseline="30000" dirty="0" smtClean="0"/>
              <a:t>rd</a:t>
            </a:r>
            <a:r>
              <a:rPr lang="en-GB" dirty="0" smtClean="0"/>
              <a:t> order Strong Stability Preserving (SSP)</a:t>
            </a:r>
          </a:p>
          <a:p>
            <a:pPr lvl="1"/>
            <a:r>
              <a:rPr lang="en-GB" dirty="0" smtClean="0"/>
              <a:t>SSP is a desirable property for a hyperbolic                                      PDE                      which guarantees that a time discretization is TVD for some norm i.e. </a:t>
            </a:r>
          </a:p>
          <a:p>
            <a:r>
              <a:rPr lang="en-GB" dirty="0" smtClean="0"/>
              <a:t>Overall accuracy: 2</a:t>
            </a:r>
            <a:r>
              <a:rPr lang="en-GB" baseline="30000" dirty="0" smtClean="0"/>
              <a:t>nd</a:t>
            </a:r>
            <a:r>
              <a:rPr lang="en-GB" dirty="0" smtClean="0"/>
              <a:t> order accurate + small damping</a:t>
            </a:r>
          </a:p>
          <a:p>
            <a:r>
              <a:rPr lang="en-GB" dirty="0" smtClean="0"/>
              <a:t>Only final stage Y</a:t>
            </a:r>
            <a:r>
              <a:rPr lang="en-GB" baseline="-25000" dirty="0" smtClean="0"/>
              <a:t>6</a:t>
            </a:r>
            <a:r>
              <a:rPr lang="en-GB" dirty="0" smtClean="0"/>
              <a:t>  is  implicit:</a:t>
            </a:r>
          </a:p>
          <a:p>
            <a:endParaRPr lang="en-GB" dirty="0"/>
          </a:p>
          <a:p>
            <a:pPr marL="481013" lvl="1" indent="0">
              <a:buNone/>
            </a:pPr>
            <a:endParaRPr lang="en-GB" dirty="0" smtClean="0"/>
          </a:p>
          <a:p>
            <a:pPr marL="4763" indent="0">
              <a:buNone/>
            </a:pPr>
            <a:r>
              <a:rPr lang="en-GB" sz="2000" dirty="0" smtClean="0"/>
              <a:t>    </a:t>
            </a:r>
            <a:endParaRPr lang="en-GB" sz="1600" dirty="0"/>
          </a:p>
          <a:p>
            <a:pPr marL="4763" indent="0">
              <a:buNone/>
            </a:pPr>
            <a:endParaRPr lang="en-GB" sz="2000" dirty="0" smtClean="0"/>
          </a:p>
          <a:p>
            <a:pPr marL="347663" indent="-342900"/>
            <a:r>
              <a:rPr lang="en-GB" sz="2000" dirty="0" smtClean="0"/>
              <a:t>Has been implemented in research atmospheric model</a:t>
            </a:r>
            <a:endParaRPr lang="en-GB" sz="2000" dirty="0"/>
          </a:p>
          <a:p>
            <a:pPr marL="0" indent="0">
              <a:buNone/>
            </a:pPr>
            <a:endParaRPr lang="en-GB" dirty="0"/>
          </a:p>
        </p:txBody>
      </p:sp>
      <p:graphicFrame>
        <p:nvGraphicFramePr>
          <p:cNvPr id="4" name="Object 3"/>
          <p:cNvGraphicFramePr>
            <a:graphicFrameLocks noChangeAspect="1"/>
          </p:cNvGraphicFramePr>
          <p:nvPr>
            <p:extLst>
              <p:ext uri="{D42A27DB-BD31-4B8C-83A1-F6EECF244321}">
                <p14:modId xmlns:p14="http://schemas.microsoft.com/office/powerpoint/2010/main" val="1982815052"/>
              </p:ext>
            </p:extLst>
          </p:nvPr>
        </p:nvGraphicFramePr>
        <p:xfrm>
          <a:off x="1982376" y="3599644"/>
          <a:ext cx="4533840" cy="1485540"/>
        </p:xfrm>
        <a:graphic>
          <a:graphicData uri="http://schemas.openxmlformats.org/presentationml/2006/ole">
            <mc:AlternateContent xmlns:mc="http://schemas.openxmlformats.org/markup-compatibility/2006">
              <mc:Choice xmlns:v="urn:schemas-microsoft-com:vml" Requires="v">
                <p:oleObj spid="_x0000_s61156" name="Equation" r:id="rId3" imgW="3022560" imgH="990360" progId="Equation.3">
                  <p:embed/>
                </p:oleObj>
              </mc:Choice>
              <mc:Fallback>
                <p:oleObj name="Equation" r:id="rId3" imgW="3022560" imgH="990360" progId="Equation.3">
                  <p:embed/>
                  <p:pic>
                    <p:nvPicPr>
                      <p:cNvPr id="0" name=""/>
                      <p:cNvPicPr/>
                      <p:nvPr/>
                    </p:nvPicPr>
                    <p:blipFill>
                      <a:blip r:embed="rId4"/>
                      <a:stretch>
                        <a:fillRect/>
                      </a:stretch>
                    </p:blipFill>
                    <p:spPr>
                      <a:xfrm>
                        <a:off x="1982376" y="3599644"/>
                        <a:ext cx="4533840" cy="1485540"/>
                      </a:xfrm>
                      <a:prstGeom prst="rect">
                        <a:avLst/>
                      </a:prstGeom>
                      <a:solidFill>
                        <a:srgbClr val="FFFFCC"/>
                      </a:solidFill>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803759461"/>
              </p:ext>
            </p:extLst>
          </p:nvPr>
        </p:nvGraphicFramePr>
        <p:xfrm>
          <a:off x="1933401" y="1629048"/>
          <a:ext cx="1414463" cy="431800"/>
        </p:xfrm>
        <a:graphic>
          <a:graphicData uri="http://schemas.openxmlformats.org/presentationml/2006/ole">
            <mc:AlternateContent xmlns:mc="http://schemas.openxmlformats.org/markup-compatibility/2006">
              <mc:Choice xmlns:v="urn:schemas-microsoft-com:vml" Requires="v">
                <p:oleObj spid="_x0000_s61157" name="Equation" r:id="rId5" imgW="749160" imgH="228600" progId="Equation.DSMT4">
                  <p:embed/>
                </p:oleObj>
              </mc:Choice>
              <mc:Fallback>
                <p:oleObj name="Equation" r:id="rId5" imgW="749160" imgH="228600" progId="Equation.DSMT4">
                  <p:embed/>
                  <p:pic>
                    <p:nvPicPr>
                      <p:cNvPr id="0" name=""/>
                      <p:cNvPicPr/>
                      <p:nvPr/>
                    </p:nvPicPr>
                    <p:blipFill>
                      <a:blip r:embed="rId6"/>
                      <a:stretch>
                        <a:fillRect/>
                      </a:stretch>
                    </p:blipFill>
                    <p:spPr>
                      <a:xfrm>
                        <a:off x="1933401" y="1629048"/>
                        <a:ext cx="1414463" cy="431800"/>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867798386"/>
              </p:ext>
            </p:extLst>
          </p:nvPr>
        </p:nvGraphicFramePr>
        <p:xfrm>
          <a:off x="6588224" y="1989088"/>
          <a:ext cx="1679575" cy="431800"/>
        </p:xfrm>
        <a:graphic>
          <a:graphicData uri="http://schemas.openxmlformats.org/presentationml/2006/ole">
            <mc:AlternateContent xmlns:mc="http://schemas.openxmlformats.org/markup-compatibility/2006">
              <mc:Choice xmlns:v="urn:schemas-microsoft-com:vml" Requires="v">
                <p:oleObj spid="_x0000_s61158" name="Equation" r:id="rId7" imgW="888840" imgH="228600" progId="Equation.DSMT4">
                  <p:embed/>
                </p:oleObj>
              </mc:Choice>
              <mc:Fallback>
                <p:oleObj name="Equation" r:id="rId7" imgW="888840" imgH="228600" progId="Equation.DSMT4">
                  <p:embed/>
                  <p:pic>
                    <p:nvPicPr>
                      <p:cNvPr id="0" name=""/>
                      <p:cNvPicPr/>
                      <p:nvPr/>
                    </p:nvPicPr>
                    <p:blipFill>
                      <a:blip r:embed="rId8"/>
                      <a:stretch>
                        <a:fillRect/>
                      </a:stretch>
                    </p:blipFill>
                    <p:spPr>
                      <a:xfrm>
                        <a:off x="6588224" y="1989088"/>
                        <a:ext cx="1679575" cy="431800"/>
                      </a:xfrm>
                      <a:prstGeom prst="rect">
                        <a:avLst/>
                      </a:prstGeom>
                    </p:spPr>
                  </p:pic>
                </p:oleObj>
              </mc:Fallback>
            </mc:AlternateContent>
          </a:graphicData>
        </a:graphic>
      </p:graphicFrame>
    </p:spTree>
    <p:extLst>
      <p:ext uri="{BB962C8B-B14F-4D97-AF65-F5344CB8AC3E}">
        <p14:creationId xmlns:p14="http://schemas.microsoft.com/office/powerpoint/2010/main" val="367408140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260648"/>
            <a:ext cx="8439150" cy="533400"/>
          </a:xfrm>
        </p:spPr>
        <p:txBody>
          <a:bodyPr/>
          <a:lstStyle/>
          <a:p>
            <a:r>
              <a:rPr lang="en-GB" dirty="0" smtClean="0"/>
              <a:t>Overview</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025521937"/>
              </p:ext>
            </p:extLst>
          </p:nvPr>
        </p:nvGraphicFramePr>
        <p:xfrm>
          <a:off x="352425" y="794048"/>
          <a:ext cx="8439150" cy="53019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5939635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Some references</a:t>
            </a:r>
            <a:endParaRPr lang="en-GB" dirty="0"/>
          </a:p>
        </p:txBody>
      </p:sp>
      <p:sp>
        <p:nvSpPr>
          <p:cNvPr id="3" name="Content Placeholder 2"/>
          <p:cNvSpPr>
            <a:spLocks noGrp="1"/>
          </p:cNvSpPr>
          <p:nvPr>
            <p:ph idx="1"/>
          </p:nvPr>
        </p:nvSpPr>
        <p:spPr>
          <a:xfrm>
            <a:off x="352424" y="1066800"/>
            <a:ext cx="8540055" cy="5242520"/>
          </a:xfrm>
        </p:spPr>
        <p:txBody>
          <a:bodyPr/>
          <a:lstStyle/>
          <a:p>
            <a:r>
              <a:rPr lang="en-GB" dirty="0"/>
              <a:t>Dale </a:t>
            </a:r>
            <a:r>
              <a:rPr lang="en-GB" dirty="0" err="1"/>
              <a:t>Durran’s</a:t>
            </a:r>
            <a:r>
              <a:rPr lang="en-GB" dirty="0"/>
              <a:t> book: “Numerical methods for Wave Equations in Geophysical Fluid Dynamics” (1999)</a:t>
            </a:r>
          </a:p>
          <a:p>
            <a:r>
              <a:rPr lang="en-GB" dirty="0" err="1"/>
              <a:t>Lauritzen</a:t>
            </a:r>
            <a:r>
              <a:rPr lang="en-GB" dirty="0"/>
              <a:t> et al book: Numerical Techniques for Global Atmospheric Models, Springer 2011</a:t>
            </a:r>
          </a:p>
          <a:p>
            <a:r>
              <a:rPr lang="en-GB" dirty="0" smtClean="0"/>
              <a:t>Wicker </a:t>
            </a:r>
            <a:r>
              <a:rPr lang="en-GB" dirty="0"/>
              <a:t>&amp; </a:t>
            </a:r>
            <a:r>
              <a:rPr lang="en-GB" dirty="0" err="1"/>
              <a:t>Skamarock</a:t>
            </a:r>
            <a:r>
              <a:rPr lang="en-GB" dirty="0"/>
              <a:t> (MWR </a:t>
            </a:r>
            <a:r>
              <a:rPr lang="en-GB" dirty="0" smtClean="0"/>
              <a:t>1994): “Efficiency and Accuracy of the </a:t>
            </a:r>
            <a:r>
              <a:rPr lang="en-GB" dirty="0" err="1" smtClean="0"/>
              <a:t>Klemp-Wilhemson</a:t>
            </a:r>
            <a:r>
              <a:rPr lang="en-GB" dirty="0" smtClean="0"/>
              <a:t> Time-Splitting Technique”</a:t>
            </a:r>
          </a:p>
          <a:p>
            <a:r>
              <a:rPr lang="en-GB" dirty="0" smtClean="0"/>
              <a:t>Wicker &amp; </a:t>
            </a:r>
            <a:r>
              <a:rPr lang="en-GB" dirty="0" err="1" smtClean="0"/>
              <a:t>Skamarock</a:t>
            </a:r>
            <a:r>
              <a:rPr lang="en-GB" dirty="0" smtClean="0"/>
              <a:t> (MWR 2001): “Time-Splitting Methods for Elastic Models Using Forward Time Schemes”</a:t>
            </a:r>
          </a:p>
          <a:p>
            <a:r>
              <a:rPr lang="en-GB" dirty="0" smtClean="0"/>
              <a:t>Ulrich &amp; </a:t>
            </a:r>
            <a:r>
              <a:rPr lang="en-GB" dirty="0" err="1" smtClean="0"/>
              <a:t>Jablonowski</a:t>
            </a:r>
            <a:r>
              <a:rPr lang="en-GB" dirty="0" smtClean="0"/>
              <a:t> (MWR 2012): “Operator-Split </a:t>
            </a:r>
            <a:r>
              <a:rPr lang="en-GB" dirty="0" err="1" smtClean="0"/>
              <a:t>Runge-Kutta-Rosenbrock</a:t>
            </a:r>
            <a:r>
              <a:rPr lang="en-GB" dirty="0" smtClean="0"/>
              <a:t> Methods for </a:t>
            </a:r>
            <a:r>
              <a:rPr lang="en-GB" dirty="0" err="1" smtClean="0"/>
              <a:t>Nonhydrostatic</a:t>
            </a:r>
            <a:r>
              <a:rPr lang="en-GB" dirty="0" smtClean="0"/>
              <a:t> Atmospheric</a:t>
            </a:r>
          </a:p>
          <a:p>
            <a:r>
              <a:rPr lang="en-GB" dirty="0" smtClean="0"/>
              <a:t>Lock, Wood, Weller (QJRMS 2014): “Numerical Analyses of </a:t>
            </a:r>
            <a:r>
              <a:rPr lang="en-GB" dirty="0" err="1" smtClean="0"/>
              <a:t>Runge-Kutta</a:t>
            </a:r>
            <a:r>
              <a:rPr lang="en-GB" dirty="0" smtClean="0"/>
              <a:t> implicit-explicit schemes for horizontally …”</a:t>
            </a:r>
          </a:p>
          <a:p>
            <a:pPr marL="0" indent="0">
              <a:buNone/>
            </a:pPr>
            <a:r>
              <a:rPr lang="en-GB" dirty="0" smtClean="0"/>
              <a:t>               </a:t>
            </a:r>
            <a:endParaRPr lang="en-GB" dirty="0"/>
          </a:p>
        </p:txBody>
      </p:sp>
    </p:spTree>
    <p:extLst>
      <p:ext uri="{BB962C8B-B14F-4D97-AF65-F5344CB8AC3E}">
        <p14:creationId xmlns:p14="http://schemas.microsoft.com/office/powerpoint/2010/main" val="344185996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pPr marL="0" indent="0">
              <a:buNone/>
            </a:pPr>
            <a:endParaRPr lang="en-GB" dirty="0"/>
          </a:p>
          <a:p>
            <a:endParaRPr lang="en-GB" dirty="0" smtClean="0"/>
          </a:p>
          <a:p>
            <a:pPr marL="0" indent="0">
              <a:buNone/>
            </a:pPr>
            <a:endParaRPr lang="en-GB" dirty="0" smtClean="0"/>
          </a:p>
          <a:p>
            <a:endParaRPr lang="en-GB" dirty="0"/>
          </a:p>
          <a:p>
            <a:pPr marL="0" indent="0" algn="ctr">
              <a:buNone/>
            </a:pPr>
            <a:r>
              <a:rPr lang="en-GB" sz="3200" dirty="0" smtClean="0"/>
              <a:t>Thank you for your attention!</a:t>
            </a:r>
            <a:endParaRPr lang="en-GB" sz="3200" dirty="0"/>
          </a:p>
        </p:txBody>
      </p:sp>
    </p:spTree>
    <p:extLst>
      <p:ext uri="{BB962C8B-B14F-4D97-AF65-F5344CB8AC3E}">
        <p14:creationId xmlns:p14="http://schemas.microsoft.com/office/powerpoint/2010/main" val="17187780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16632"/>
            <a:ext cx="8640959" cy="533400"/>
          </a:xfrm>
        </p:spPr>
        <p:txBody>
          <a:bodyPr/>
          <a:lstStyle/>
          <a:p>
            <a:r>
              <a:rPr lang="en-GB" dirty="0" smtClean="0"/>
              <a:t>Atmospheric </a:t>
            </a:r>
            <a:r>
              <a:rPr lang="en-GB" dirty="0"/>
              <a:t>model (equation) formulations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759162"/>
              </p:ext>
            </p:extLst>
          </p:nvPr>
        </p:nvGraphicFramePr>
        <p:xfrm>
          <a:off x="352425" y="689992"/>
          <a:ext cx="8439150" cy="56193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503612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304800"/>
            <a:ext cx="8928992" cy="533400"/>
          </a:xfrm>
        </p:spPr>
        <p:txBody>
          <a:bodyPr/>
          <a:lstStyle/>
          <a:p>
            <a:r>
              <a:rPr lang="en-GB" dirty="0" smtClean="0">
                <a:solidFill>
                  <a:srgbClr val="0000FF"/>
                </a:solidFill>
              </a:rPr>
              <a:t>What motions time-stepping should resolve?</a:t>
            </a:r>
            <a:endParaRPr lang="en-GB" dirty="0">
              <a:solidFill>
                <a:srgbClr val="0000FF"/>
              </a:solidFill>
            </a:endParaRPr>
          </a:p>
        </p:txBody>
      </p:sp>
      <p:sp>
        <p:nvSpPr>
          <p:cNvPr id="3" name="Content Placeholder 2"/>
          <p:cNvSpPr>
            <a:spLocks noGrp="1"/>
          </p:cNvSpPr>
          <p:nvPr>
            <p:ph idx="1"/>
          </p:nvPr>
        </p:nvSpPr>
        <p:spPr/>
        <p:txBody>
          <a:bodyPr/>
          <a:lstStyle/>
          <a:p>
            <a:pPr marL="290513" lvl="1" indent="-290513">
              <a:buClr>
                <a:schemeClr val="hlink"/>
              </a:buClr>
            </a:pPr>
            <a:r>
              <a:rPr lang="en-GB" sz="2000" dirty="0" err="1" smtClean="0">
                <a:solidFill>
                  <a:schemeClr val="tx1"/>
                </a:solidFill>
              </a:rPr>
              <a:t>Rossby</a:t>
            </a:r>
            <a:r>
              <a:rPr lang="en-GB" sz="2000" dirty="0" smtClean="0">
                <a:solidFill>
                  <a:schemeClr val="tx1"/>
                </a:solidFill>
              </a:rPr>
              <a:t> waves </a:t>
            </a:r>
            <a:r>
              <a:rPr lang="en-GB" sz="2000" smtClean="0">
                <a:solidFill>
                  <a:schemeClr val="tx1"/>
                </a:solidFill>
              </a:rPr>
              <a:t>&amp; gravity </a:t>
            </a:r>
            <a:r>
              <a:rPr lang="en-GB" sz="2000" dirty="0" smtClean="0">
                <a:solidFill>
                  <a:schemeClr val="tx1"/>
                </a:solidFill>
              </a:rPr>
              <a:t>waves must be resolved – important for good weather predictions </a:t>
            </a:r>
          </a:p>
          <a:p>
            <a:pPr marL="290513" lvl="1" indent="-290513">
              <a:buClr>
                <a:schemeClr val="hlink"/>
              </a:buClr>
            </a:pPr>
            <a:r>
              <a:rPr lang="en-GB" sz="2000" dirty="0">
                <a:solidFill>
                  <a:schemeClr val="tx1"/>
                </a:solidFill>
              </a:rPr>
              <a:t>F</a:t>
            </a:r>
            <a:r>
              <a:rPr lang="en-GB" sz="2000" dirty="0" smtClean="0">
                <a:solidFill>
                  <a:schemeClr val="tx1"/>
                </a:solidFill>
              </a:rPr>
              <a:t>ast acoustic waves can be supressed (damped) – these carry little energy and are not important:</a:t>
            </a:r>
          </a:p>
          <a:p>
            <a:pPr marL="876300" lvl="2">
              <a:buClr>
                <a:schemeClr val="hlink"/>
              </a:buClr>
              <a:buFont typeface="Wingdings" panose="05000000000000000000" pitchFamily="2" charset="2"/>
              <a:buChar char="q"/>
            </a:pPr>
            <a:r>
              <a:rPr lang="en-GB" sz="2000" b="1" dirty="0" smtClean="0">
                <a:solidFill>
                  <a:schemeClr val="accent1">
                    <a:lumMod val="75000"/>
                  </a:schemeClr>
                </a:solidFill>
              </a:rPr>
              <a:t>Ideally an unconditionally stable numerical scheme is needed which damps acoustic modes while is not damping the other significant waves</a:t>
            </a:r>
          </a:p>
          <a:p>
            <a:pPr marL="290513" lvl="1" indent="-290513">
              <a:buClr>
                <a:schemeClr val="hlink"/>
              </a:buClr>
            </a:pPr>
            <a:r>
              <a:rPr lang="en-GB" sz="2000" dirty="0" smtClean="0">
                <a:solidFill>
                  <a:schemeClr val="tx1"/>
                </a:solidFill>
              </a:rPr>
              <a:t>Very high orders of accuracy in time-stepping are not necessary:</a:t>
            </a:r>
          </a:p>
          <a:p>
            <a:pPr marL="876300" lvl="2">
              <a:buClr>
                <a:schemeClr val="hlink"/>
              </a:buClr>
              <a:buFont typeface="Wingdings" panose="05000000000000000000" pitchFamily="2" charset="2"/>
              <a:buChar char="q"/>
            </a:pPr>
            <a:r>
              <a:rPr lang="en-GB" sz="2000" b="1" dirty="0" smtClean="0">
                <a:solidFill>
                  <a:schemeClr val="accent1">
                    <a:lumMod val="75000"/>
                  </a:schemeClr>
                </a:solidFill>
              </a:rPr>
              <a:t>In any model, errors from other model components such as </a:t>
            </a:r>
            <a:r>
              <a:rPr lang="en-GB" sz="2000" b="1" dirty="0" err="1" smtClean="0">
                <a:solidFill>
                  <a:schemeClr val="accent1">
                    <a:lumMod val="75000"/>
                  </a:schemeClr>
                </a:solidFill>
              </a:rPr>
              <a:t>parametrizations</a:t>
            </a:r>
            <a:r>
              <a:rPr lang="en-GB" sz="2000" b="1" dirty="0" smtClean="0">
                <a:solidFill>
                  <a:schemeClr val="accent1">
                    <a:lumMod val="75000"/>
                  </a:schemeClr>
                </a:solidFill>
              </a:rPr>
              <a:t> are usually large enough to make use of very high integration order not a practical option. Usually order 2-3 is sufficient (also depends on space discretization order)</a:t>
            </a:r>
            <a:endParaRPr lang="en-GB" sz="2000" b="1" dirty="0">
              <a:solidFill>
                <a:srgbClr val="0000FF"/>
              </a:solidFill>
            </a:endParaRPr>
          </a:p>
        </p:txBody>
      </p:sp>
    </p:spTree>
    <p:extLst>
      <p:ext uri="{BB962C8B-B14F-4D97-AF65-F5344CB8AC3E}">
        <p14:creationId xmlns:p14="http://schemas.microsoft.com/office/powerpoint/2010/main" val="178210708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2425" y="159296"/>
            <a:ext cx="8439150" cy="533400"/>
          </a:xfrm>
        </p:spPr>
        <p:txBody>
          <a:bodyPr/>
          <a:lstStyle/>
          <a:p>
            <a:r>
              <a:rPr lang="en-GB" dirty="0" smtClean="0"/>
              <a:t>Scalability: an important requirement</a:t>
            </a:r>
            <a:endParaRPr lang="en-GB" dirty="0"/>
          </a:p>
        </p:txBody>
      </p:sp>
      <p:sp>
        <p:nvSpPr>
          <p:cNvPr id="3" name="Content Placeholder 2"/>
          <p:cNvSpPr>
            <a:spLocks noGrp="1"/>
          </p:cNvSpPr>
          <p:nvPr>
            <p:ph idx="1"/>
          </p:nvPr>
        </p:nvSpPr>
        <p:spPr>
          <a:xfrm>
            <a:off x="323528" y="692696"/>
            <a:ext cx="8439150" cy="5472608"/>
          </a:xfrm>
        </p:spPr>
        <p:txBody>
          <a:bodyPr/>
          <a:lstStyle/>
          <a:p>
            <a:r>
              <a:rPr lang="en-GB" dirty="0" smtClean="0"/>
              <a:t>CPU clock-speeds have stagnated - even decreasing ! </a:t>
            </a:r>
          </a:p>
          <a:p>
            <a:pPr lvl="1"/>
            <a:r>
              <a:rPr lang="en-GB" dirty="0" smtClean="0"/>
              <a:t> More and more parallelism the </a:t>
            </a:r>
            <a:r>
              <a:rPr lang="en-GB" dirty="0"/>
              <a:t>only alternative </a:t>
            </a:r>
            <a:r>
              <a:rPr lang="en-GB" dirty="0" smtClean="0"/>
              <a:t>to increase super-computing power </a:t>
            </a:r>
          </a:p>
          <a:p>
            <a:r>
              <a:rPr lang="en-GB" dirty="0" smtClean="0"/>
              <a:t>We want operational NWP solvers to </a:t>
            </a:r>
            <a:r>
              <a:rPr lang="en-GB" dirty="0"/>
              <a:t>scale well </a:t>
            </a:r>
            <a:r>
              <a:rPr lang="en-GB" dirty="0" smtClean="0"/>
              <a:t>when run on very large number of cores ( &gt;O(10</a:t>
            </a:r>
            <a:r>
              <a:rPr lang="en-GB" baseline="30000" dirty="0" smtClean="0"/>
              <a:t>4</a:t>
            </a:r>
            <a:r>
              <a:rPr lang="en-GB" dirty="0" smtClean="0"/>
              <a:t>) )</a:t>
            </a:r>
          </a:p>
          <a:p>
            <a:r>
              <a:rPr lang="en-GB" dirty="0" smtClean="0"/>
              <a:t>For global </a:t>
            </a:r>
            <a:r>
              <a:rPr lang="en-GB" dirty="0" err="1" smtClean="0"/>
              <a:t>lat</a:t>
            </a:r>
            <a:r>
              <a:rPr lang="en-GB" dirty="0" smtClean="0"/>
              <a:t>/</a:t>
            </a:r>
            <a:r>
              <a:rPr lang="en-GB" dirty="0" err="1" smtClean="0"/>
              <a:t>lon</a:t>
            </a:r>
            <a:r>
              <a:rPr lang="en-GB" dirty="0" smtClean="0"/>
              <a:t> grid models </a:t>
            </a:r>
            <a:r>
              <a:rPr lang="en-GB" dirty="0"/>
              <a:t>at convection permitting </a:t>
            </a:r>
            <a:r>
              <a:rPr lang="en-GB" dirty="0" smtClean="0"/>
              <a:t>res: </a:t>
            </a:r>
          </a:p>
          <a:p>
            <a:pPr lvl="1"/>
            <a:r>
              <a:rPr lang="en-GB" sz="2000" dirty="0" smtClean="0"/>
              <a:t>If explicit </a:t>
            </a:r>
            <a:r>
              <a:rPr lang="en-GB" sz="2000" dirty="0" err="1" smtClean="0"/>
              <a:t>timestepping</a:t>
            </a:r>
            <a:r>
              <a:rPr lang="en-GB" sz="2000" dirty="0" smtClean="0"/>
              <a:t> is used: meridian convergence  at poles </a:t>
            </a:r>
            <a:r>
              <a:rPr lang="en-GB" sz="2000" dirty="0" smtClean="0">
                <a:latin typeface="Cambria Math"/>
                <a:ea typeface="Cambria Math"/>
              </a:rPr>
              <a:t>⇒ </a:t>
            </a:r>
            <a:r>
              <a:rPr lang="en-GB" sz="2000" dirty="0" smtClean="0"/>
              <a:t>extremely high res which limits severely ∆t </a:t>
            </a:r>
          </a:p>
          <a:p>
            <a:pPr lvl="1"/>
            <a:r>
              <a:rPr lang="en-GB" sz="2000" dirty="0" smtClean="0"/>
              <a:t>If implicit: grid anisotropy </a:t>
            </a:r>
            <a:r>
              <a:rPr lang="en-GB" sz="2000" dirty="0"/>
              <a:t>near </a:t>
            </a:r>
            <a:r>
              <a:rPr lang="en-GB" sz="2000" dirty="0" smtClean="0"/>
              <a:t>poles leads to poor convergence of elliptic solvers + high communication cost</a:t>
            </a:r>
          </a:p>
          <a:p>
            <a:r>
              <a:rPr lang="en-GB" sz="2000" dirty="0"/>
              <a:t>G</a:t>
            </a:r>
            <a:r>
              <a:rPr lang="en-GB" sz="2000" dirty="0" smtClean="0"/>
              <a:t>lobal spectral </a:t>
            </a:r>
            <a:r>
              <a:rPr lang="en-GB" sz="2000" dirty="0"/>
              <a:t>transform models at convection permitting </a:t>
            </a:r>
            <a:r>
              <a:rPr lang="en-GB" sz="2000" dirty="0" smtClean="0"/>
              <a:t>res:</a:t>
            </a:r>
            <a:endParaRPr lang="en-GB" sz="2000" dirty="0"/>
          </a:p>
          <a:p>
            <a:pPr lvl="1"/>
            <a:r>
              <a:rPr lang="en-GB" sz="2000" dirty="0" smtClean="0">
                <a:solidFill>
                  <a:schemeClr val="accent1">
                    <a:lumMod val="75000"/>
                  </a:schemeClr>
                </a:solidFill>
              </a:rPr>
              <a:t>Don’t scale well mainly due to high communication </a:t>
            </a:r>
            <a:r>
              <a:rPr lang="en-GB" sz="2000" dirty="0">
                <a:solidFill>
                  <a:schemeClr val="accent1">
                    <a:lumMod val="75000"/>
                  </a:schemeClr>
                </a:solidFill>
              </a:rPr>
              <a:t>cost</a:t>
            </a:r>
          </a:p>
          <a:p>
            <a:pPr marL="481013" lvl="1" indent="0">
              <a:buNone/>
            </a:pPr>
            <a:r>
              <a:rPr lang="en-GB" sz="2000" dirty="0" smtClean="0"/>
              <a:t> </a:t>
            </a:r>
          </a:p>
        </p:txBody>
      </p:sp>
    </p:spTree>
    <p:extLst>
      <p:ext uri="{BB962C8B-B14F-4D97-AF65-F5344CB8AC3E}">
        <p14:creationId xmlns:p14="http://schemas.microsoft.com/office/powerpoint/2010/main" val="361022864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6632"/>
            <a:ext cx="9396536" cy="504056"/>
          </a:xfrm>
        </p:spPr>
        <p:txBody>
          <a:bodyPr/>
          <a:lstStyle/>
          <a:p>
            <a:r>
              <a:rPr lang="en-GB" dirty="0" smtClean="0"/>
              <a:t>Eulerian flux-form methods for </a:t>
            </a:r>
            <a:r>
              <a:rPr lang="en-GB" smtClean="0"/>
              <a:t>hyperbolic </a:t>
            </a:r>
            <a:r>
              <a:rPr lang="en-GB" smtClean="0"/>
              <a:t>PDEs</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776425554"/>
              </p:ext>
            </p:extLst>
          </p:nvPr>
        </p:nvGraphicFramePr>
        <p:xfrm>
          <a:off x="352425" y="764704"/>
          <a:ext cx="8439150" cy="54726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4502657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2425" y="116632"/>
            <a:ext cx="8439150" cy="533400"/>
          </a:xfrm>
        </p:spPr>
        <p:txBody>
          <a:bodyPr/>
          <a:lstStyle/>
          <a:p>
            <a:r>
              <a:rPr lang="en-GB" dirty="0" smtClean="0"/>
              <a:t>Common </a:t>
            </a:r>
            <a:r>
              <a:rPr lang="en-GB" dirty="0" err="1" smtClean="0"/>
              <a:t>timestepping</a:t>
            </a:r>
            <a:r>
              <a:rPr lang="en-GB" dirty="0" smtClean="0"/>
              <a:t> schemes</a:t>
            </a:r>
            <a:endParaRPr lang="en-GB" dirty="0"/>
          </a:p>
        </p:txBody>
      </p:sp>
      <p:sp>
        <p:nvSpPr>
          <p:cNvPr id="3" name="Content Placeholder 2"/>
          <p:cNvSpPr>
            <a:spLocks noGrp="1"/>
          </p:cNvSpPr>
          <p:nvPr>
            <p:ph idx="1"/>
          </p:nvPr>
        </p:nvSpPr>
        <p:spPr>
          <a:xfrm>
            <a:off x="352425" y="620688"/>
            <a:ext cx="8439150" cy="5616624"/>
          </a:xfrm>
        </p:spPr>
        <p:txBody>
          <a:bodyPr/>
          <a:lstStyle/>
          <a:p>
            <a:r>
              <a:rPr lang="en-GB" dirty="0" smtClean="0"/>
              <a:t>Schemes typically used (or emerging) in atmospheric modelling</a:t>
            </a:r>
          </a:p>
          <a:p>
            <a:pPr lvl="1"/>
            <a:r>
              <a:rPr lang="en-GB" dirty="0" smtClean="0"/>
              <a:t>Semi-</a:t>
            </a:r>
            <a:r>
              <a:rPr lang="en-GB" dirty="0" err="1" smtClean="0"/>
              <a:t>Lagrangian</a:t>
            </a:r>
            <a:r>
              <a:rPr lang="en-GB" dirty="0" smtClean="0"/>
              <a:t>, semi-implicit</a:t>
            </a:r>
            <a:r>
              <a:rPr lang="en-GB" dirty="0"/>
              <a:t>: unconditionally </a:t>
            </a:r>
            <a:r>
              <a:rPr lang="en-GB" dirty="0" smtClean="0"/>
              <a:t>stable (see next lecture)</a:t>
            </a:r>
          </a:p>
          <a:p>
            <a:pPr lvl="1"/>
            <a:r>
              <a:rPr lang="en-GB" dirty="0" smtClean="0"/>
              <a:t>Flux-form Eulerian (e.g. MPDATA) with semi-implicit </a:t>
            </a:r>
            <a:r>
              <a:rPr lang="en-GB" dirty="0" err="1" smtClean="0"/>
              <a:t>timestepping</a:t>
            </a:r>
            <a:endParaRPr lang="en-GB" dirty="0" smtClean="0"/>
          </a:p>
          <a:p>
            <a:pPr lvl="1"/>
            <a:r>
              <a:rPr lang="en-GB" dirty="0" smtClean="0"/>
              <a:t>Split-explicit</a:t>
            </a:r>
            <a:r>
              <a:rPr lang="en-GB" dirty="0"/>
              <a:t>: </a:t>
            </a:r>
            <a:r>
              <a:rPr lang="en-GB" dirty="0" smtClean="0"/>
              <a:t> “improved efficiency” explicit schemes </a:t>
            </a:r>
          </a:p>
          <a:p>
            <a:pPr lvl="1"/>
            <a:r>
              <a:rPr lang="en-GB" dirty="0" smtClean="0"/>
              <a:t>HEVI</a:t>
            </a:r>
            <a:r>
              <a:rPr lang="en-GB" dirty="0"/>
              <a:t>: Horizontally </a:t>
            </a:r>
            <a:r>
              <a:rPr lang="en-GB" dirty="0" smtClean="0"/>
              <a:t>Explicit </a:t>
            </a:r>
            <a:r>
              <a:rPr lang="en-GB" dirty="0"/>
              <a:t>/ </a:t>
            </a:r>
            <a:r>
              <a:rPr lang="en-GB" dirty="0" smtClean="0"/>
              <a:t>Vertically Implicit</a:t>
            </a:r>
          </a:p>
          <a:p>
            <a:pPr lvl="2"/>
            <a:r>
              <a:rPr lang="en-GB" dirty="0" smtClean="0"/>
              <a:t> </a:t>
            </a:r>
            <a:r>
              <a:rPr lang="en-GB" dirty="0"/>
              <a:t>suitable for NH models as </a:t>
            </a:r>
            <a:r>
              <a:rPr lang="en-GB" dirty="0" smtClean="0"/>
              <a:t>they </a:t>
            </a:r>
            <a:r>
              <a:rPr lang="en-GB" dirty="0"/>
              <a:t>use an implicit &amp; unconditionally stable scheme in the </a:t>
            </a:r>
            <a:r>
              <a:rPr lang="en-GB" dirty="0" smtClean="0"/>
              <a:t>vertical where highest CFL numbers occur</a:t>
            </a:r>
            <a:endParaRPr lang="en-GB" dirty="0"/>
          </a:p>
          <a:p>
            <a:pPr lvl="1"/>
            <a:r>
              <a:rPr lang="en-GB" dirty="0"/>
              <a:t>IMEX: implicit-explicit </a:t>
            </a:r>
            <a:r>
              <a:rPr lang="en-GB" dirty="0" err="1"/>
              <a:t>Runge-Kutta</a:t>
            </a:r>
            <a:r>
              <a:rPr lang="en-GB" dirty="0"/>
              <a:t> </a:t>
            </a:r>
            <a:r>
              <a:rPr lang="en-GB" dirty="0" smtClean="0"/>
              <a:t>schemes</a:t>
            </a:r>
          </a:p>
          <a:p>
            <a:pPr lvl="2"/>
            <a:r>
              <a:rPr lang="en-GB" dirty="0" smtClean="0"/>
              <a:t>Implicit in the fast process, explicit in the slow.</a:t>
            </a:r>
            <a:endParaRPr lang="en-GB" dirty="0"/>
          </a:p>
          <a:p>
            <a:pPr lvl="1"/>
            <a:endParaRPr lang="en-GB" dirty="0"/>
          </a:p>
        </p:txBody>
      </p:sp>
    </p:spTree>
    <p:extLst>
      <p:ext uri="{BB962C8B-B14F-4D97-AF65-F5344CB8AC3E}">
        <p14:creationId xmlns:p14="http://schemas.microsoft.com/office/powerpoint/2010/main" val="343213349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2425" y="116632"/>
            <a:ext cx="8439150" cy="533400"/>
          </a:xfrm>
        </p:spPr>
        <p:txBody>
          <a:bodyPr/>
          <a:lstStyle/>
          <a:p>
            <a:r>
              <a:rPr lang="en-GB" dirty="0" smtClean="0"/>
              <a:t>MPDATA: positive definite advection</a:t>
            </a:r>
            <a:endParaRPr lang="en-GB" dirty="0"/>
          </a:p>
        </p:txBody>
      </p:sp>
      <p:sp>
        <p:nvSpPr>
          <p:cNvPr id="3" name="Content Placeholder 2"/>
          <p:cNvSpPr>
            <a:spLocks noGrp="1"/>
          </p:cNvSpPr>
          <p:nvPr>
            <p:ph idx="1"/>
          </p:nvPr>
        </p:nvSpPr>
        <p:spPr>
          <a:xfrm>
            <a:off x="352425" y="620688"/>
            <a:ext cx="8439150" cy="5616624"/>
          </a:xfrm>
        </p:spPr>
        <p:txBody>
          <a:bodyPr/>
          <a:lstStyle/>
          <a:p>
            <a:pPr marL="0" indent="0">
              <a:buNone/>
            </a:pPr>
            <a:r>
              <a:rPr lang="en-GB" sz="2000" dirty="0" err="1" smtClean="0"/>
              <a:t>Smolarkiewicz</a:t>
            </a:r>
            <a:r>
              <a:rPr lang="en-GB" sz="2000" dirty="0" smtClean="0"/>
              <a:t> &amp; </a:t>
            </a:r>
            <a:r>
              <a:rPr lang="en-GB" sz="2000" dirty="0" err="1" smtClean="0"/>
              <a:t>Margolin</a:t>
            </a:r>
            <a:r>
              <a:rPr lang="en-GB" sz="2000" dirty="0" smtClean="0"/>
              <a:t> (1998)</a:t>
            </a:r>
          </a:p>
          <a:p>
            <a:pPr marL="0" indent="0">
              <a:buNone/>
            </a:pPr>
            <a:r>
              <a:rPr lang="en-GB" sz="2000" dirty="0"/>
              <a:t>U</a:t>
            </a:r>
            <a:r>
              <a:rPr lang="en-GB" sz="2000" dirty="0" smtClean="0"/>
              <a:t>pstream approximation of flux </a:t>
            </a:r>
            <a:r>
              <a:rPr lang="en-GB" sz="2000" dirty="0" err="1" smtClean="0"/>
              <a:t>eqn</a:t>
            </a:r>
            <a:r>
              <a:rPr lang="en-GB" sz="2000" dirty="0" smtClean="0"/>
              <a:t>: </a:t>
            </a:r>
            <a:r>
              <a:rPr lang="en-GB" dirty="0" smtClean="0"/>
              <a:t> </a:t>
            </a:r>
          </a:p>
          <a:p>
            <a:pPr marL="0" indent="0">
              <a:buNone/>
            </a:pPr>
            <a:endParaRPr lang="en-GB" dirty="0" smtClean="0"/>
          </a:p>
          <a:p>
            <a:pPr marL="0" indent="0">
              <a:buNone/>
            </a:pPr>
            <a:endParaRPr lang="en-GB" dirty="0"/>
          </a:p>
          <a:p>
            <a:pPr marL="0" indent="0">
              <a:buNone/>
            </a:pPr>
            <a:endParaRPr lang="en-GB" dirty="0" smtClean="0"/>
          </a:p>
          <a:p>
            <a:pPr marL="0" indent="0">
              <a:buNone/>
            </a:pPr>
            <a:r>
              <a:rPr lang="en-GB" dirty="0" smtClean="0"/>
              <a:t>  </a:t>
            </a:r>
            <a:r>
              <a:rPr lang="en-GB" sz="2000" dirty="0" smtClean="0"/>
              <a:t>MPDATA steps</a:t>
            </a:r>
          </a:p>
          <a:p>
            <a:r>
              <a:rPr lang="en-GB" sz="2000" dirty="0" smtClean="0"/>
              <a:t> Compute 1</a:t>
            </a:r>
            <a:r>
              <a:rPr lang="en-GB" sz="2000" baseline="30000" dirty="0" smtClean="0"/>
              <a:t>st</a:t>
            </a:r>
            <a:r>
              <a:rPr lang="en-GB" sz="2000" dirty="0" smtClean="0"/>
              <a:t> order upstream approximation         from        </a:t>
            </a:r>
            <a:r>
              <a:rPr lang="en-GB" sz="2000" dirty="0" err="1" smtClean="0"/>
              <a:t>etc</a:t>
            </a:r>
            <a:endParaRPr lang="en-GB" sz="2000" dirty="0"/>
          </a:p>
          <a:p>
            <a:r>
              <a:rPr lang="en-GB" sz="2000" dirty="0" smtClean="0"/>
              <a:t>Subtract estimate of error to obtain 2</a:t>
            </a:r>
            <a:r>
              <a:rPr lang="en-GB" sz="2000" baseline="30000" dirty="0" smtClean="0"/>
              <a:t>nd</a:t>
            </a:r>
            <a:r>
              <a:rPr lang="en-GB" sz="2000" dirty="0" smtClean="0"/>
              <a:t> order accuracy </a:t>
            </a:r>
          </a:p>
          <a:p>
            <a:endParaRPr lang="en-GB" sz="2000" dirty="0"/>
          </a:p>
          <a:p>
            <a:pPr marL="0" indent="0">
              <a:buNone/>
            </a:pPr>
            <a:r>
              <a:rPr lang="en-GB" sz="2000" dirty="0" smtClean="0"/>
              <a:t>     where </a:t>
            </a:r>
          </a:p>
          <a:p>
            <a:pPr marL="0" indent="0">
              <a:buNone/>
            </a:pPr>
            <a:r>
              <a:rPr lang="en-GB" sz="2000" dirty="0" smtClean="0"/>
              <a:t>  </a:t>
            </a:r>
            <a:endParaRPr lang="en-GB" sz="2000" dirty="0"/>
          </a:p>
          <a:p>
            <a:pPr marL="0" indent="0">
              <a:buNone/>
            </a:pPr>
            <a:endParaRPr lang="en-GB" dirty="0" smtClean="0"/>
          </a:p>
          <a:p>
            <a:pPr marL="0" indent="0">
              <a:buNone/>
            </a:pPr>
            <a:endParaRPr lang="en-GB" dirty="0" smtClean="0"/>
          </a:p>
          <a:p>
            <a:pPr marL="0" indent="0">
              <a:buNone/>
            </a:pPr>
            <a:endParaRPr lang="en-GB" dirty="0"/>
          </a:p>
          <a:p>
            <a:pPr marL="0" indent="0">
              <a:buNone/>
            </a:pPr>
            <a:endParaRPr lang="en-GB" dirty="0"/>
          </a:p>
          <a:p>
            <a:pPr lvl="1"/>
            <a:endParaRPr lang="en-GB"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9592" y="1683150"/>
            <a:ext cx="6903032" cy="529412"/>
          </a:xfrm>
          <a:prstGeom prst="rect">
            <a:avLst/>
          </a:prstGeom>
          <a:noFill/>
          <a:ln>
            <a:noFill/>
          </a:ln>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32040" y="1035078"/>
            <a:ext cx="2009411" cy="648072"/>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36884" y="2268080"/>
            <a:ext cx="3687517" cy="490909"/>
          </a:xfrm>
          <a:prstGeom prst="rect">
            <a:avLst/>
          </a:prstGeom>
        </p:spPr>
      </p:pic>
      <p:graphicFrame>
        <p:nvGraphicFramePr>
          <p:cNvPr id="7" name="Object 6"/>
          <p:cNvGraphicFramePr>
            <a:graphicFrameLocks noChangeAspect="1"/>
          </p:cNvGraphicFramePr>
          <p:nvPr>
            <p:extLst>
              <p:ext uri="{D42A27DB-BD31-4B8C-83A1-F6EECF244321}">
                <p14:modId xmlns:p14="http://schemas.microsoft.com/office/powerpoint/2010/main" val="51898550"/>
              </p:ext>
            </p:extLst>
          </p:nvPr>
        </p:nvGraphicFramePr>
        <p:xfrm>
          <a:off x="4732212" y="2230013"/>
          <a:ext cx="3962400" cy="528976"/>
        </p:xfrm>
        <a:graphic>
          <a:graphicData uri="http://schemas.openxmlformats.org/presentationml/2006/ole">
            <mc:AlternateContent xmlns:mc="http://schemas.openxmlformats.org/markup-compatibility/2006">
              <mc:Choice xmlns:v="urn:schemas-microsoft-com:vml" Requires="v">
                <p:oleObj spid="_x0000_s84294" name="Equation" r:id="rId6" imgW="2197080" imgH="393480" progId="Equation.3">
                  <p:embed/>
                </p:oleObj>
              </mc:Choice>
              <mc:Fallback>
                <p:oleObj name="Equation" r:id="rId6" imgW="2197080" imgH="393480" progId="Equation.3">
                  <p:embed/>
                  <p:pic>
                    <p:nvPicPr>
                      <p:cNvPr id="0" name=""/>
                      <p:cNvPicPr/>
                      <p:nvPr/>
                    </p:nvPicPr>
                    <p:blipFill>
                      <a:blip r:embed="rId7"/>
                      <a:stretch>
                        <a:fillRect/>
                      </a:stretch>
                    </p:blipFill>
                    <p:spPr>
                      <a:xfrm>
                        <a:off x="4732212" y="2230013"/>
                        <a:ext cx="3962400" cy="528976"/>
                      </a:xfrm>
                      <a:prstGeom prst="rect">
                        <a:avLst/>
                      </a:prstGeom>
                      <a:solidFill>
                        <a:schemeClr val="bg1"/>
                      </a:solidFill>
                    </p:spPr>
                  </p:pic>
                </p:oleObj>
              </mc:Fallback>
            </mc:AlternateContent>
          </a:graphicData>
        </a:graphic>
      </p:graphicFrame>
      <p:pic>
        <p:nvPicPr>
          <p:cNvPr id="8" name="Picture 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987824" y="2725894"/>
            <a:ext cx="4543021" cy="519786"/>
          </a:xfrm>
          <a:prstGeom prst="rect">
            <a:avLst/>
          </a:prstGeom>
        </p:spPr>
      </p:pic>
      <p:graphicFrame>
        <p:nvGraphicFramePr>
          <p:cNvPr id="9" name="Object 8"/>
          <p:cNvGraphicFramePr>
            <a:graphicFrameLocks noChangeAspect="1"/>
          </p:cNvGraphicFramePr>
          <p:nvPr>
            <p:extLst>
              <p:ext uri="{D42A27DB-BD31-4B8C-83A1-F6EECF244321}">
                <p14:modId xmlns:p14="http://schemas.microsoft.com/office/powerpoint/2010/main" val="3004863926"/>
              </p:ext>
            </p:extLst>
          </p:nvPr>
        </p:nvGraphicFramePr>
        <p:xfrm>
          <a:off x="6084987" y="3726805"/>
          <a:ext cx="503237" cy="422275"/>
        </p:xfrm>
        <a:graphic>
          <a:graphicData uri="http://schemas.openxmlformats.org/presentationml/2006/ole">
            <mc:AlternateContent xmlns:mc="http://schemas.openxmlformats.org/markup-compatibility/2006">
              <mc:Choice xmlns:v="urn:schemas-microsoft-com:vml" Requires="v">
                <p:oleObj spid="_x0000_s84295" name="Equation" r:id="rId9" imgW="279360" imgH="241200" progId="Equation.3">
                  <p:embed/>
                </p:oleObj>
              </mc:Choice>
              <mc:Fallback>
                <p:oleObj name="Equation" r:id="rId9" imgW="279360" imgH="241200" progId="Equation.3">
                  <p:embed/>
                  <p:pic>
                    <p:nvPicPr>
                      <p:cNvPr id="0" name=""/>
                      <p:cNvPicPr/>
                      <p:nvPr/>
                    </p:nvPicPr>
                    <p:blipFill>
                      <a:blip r:embed="rId10"/>
                      <a:stretch>
                        <a:fillRect/>
                      </a:stretch>
                    </p:blipFill>
                    <p:spPr>
                      <a:xfrm>
                        <a:off x="6084987" y="3726805"/>
                        <a:ext cx="503237" cy="422275"/>
                      </a:xfrm>
                      <a:prstGeom prst="rect">
                        <a:avLst/>
                      </a:prstGeom>
                      <a:solidFill>
                        <a:schemeClr val="bg1"/>
                      </a:solidFill>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2313643031"/>
              </p:ext>
            </p:extLst>
          </p:nvPr>
        </p:nvGraphicFramePr>
        <p:xfrm>
          <a:off x="7257182" y="3717032"/>
          <a:ext cx="411162" cy="422275"/>
        </p:xfrm>
        <a:graphic>
          <a:graphicData uri="http://schemas.openxmlformats.org/presentationml/2006/ole">
            <mc:AlternateContent xmlns:mc="http://schemas.openxmlformats.org/markup-compatibility/2006">
              <mc:Choice xmlns:v="urn:schemas-microsoft-com:vml" Requires="v">
                <p:oleObj spid="_x0000_s84296" name="Equation" r:id="rId11" imgW="228600" imgH="241200" progId="Equation.3">
                  <p:embed/>
                </p:oleObj>
              </mc:Choice>
              <mc:Fallback>
                <p:oleObj name="Equation" r:id="rId11" imgW="228600" imgH="241200" progId="Equation.3">
                  <p:embed/>
                  <p:pic>
                    <p:nvPicPr>
                      <p:cNvPr id="0" name=""/>
                      <p:cNvPicPr/>
                      <p:nvPr/>
                    </p:nvPicPr>
                    <p:blipFill>
                      <a:blip r:embed="rId12"/>
                      <a:stretch>
                        <a:fillRect/>
                      </a:stretch>
                    </p:blipFill>
                    <p:spPr>
                      <a:xfrm>
                        <a:off x="7257182" y="3717032"/>
                        <a:ext cx="411162" cy="422275"/>
                      </a:xfrm>
                      <a:prstGeom prst="rect">
                        <a:avLst/>
                      </a:prstGeom>
                      <a:solidFill>
                        <a:schemeClr val="bg1"/>
                      </a:solidFill>
                    </p:spPr>
                  </p:pic>
                </p:oleObj>
              </mc:Fallback>
            </mc:AlternateContent>
          </a:graphicData>
        </a:graphic>
      </p:graphicFrame>
      <p:pic>
        <p:nvPicPr>
          <p:cNvPr id="11" name="Picture 10"/>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115616" y="4653136"/>
            <a:ext cx="6273696" cy="558289"/>
          </a:xfrm>
          <a:prstGeom prst="rect">
            <a:avLst/>
          </a:prstGeom>
        </p:spPr>
      </p:pic>
      <p:pic>
        <p:nvPicPr>
          <p:cNvPr id="12" name="Picture 11"/>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1647763" y="5444812"/>
            <a:ext cx="5516525" cy="708000"/>
          </a:xfrm>
          <a:prstGeom prst="rect">
            <a:avLst/>
          </a:prstGeom>
        </p:spPr>
      </p:pic>
    </p:spTree>
    <p:extLst>
      <p:ext uri="{BB962C8B-B14F-4D97-AF65-F5344CB8AC3E}">
        <p14:creationId xmlns:p14="http://schemas.microsoft.com/office/powerpoint/2010/main" val="261942304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Rectangle 2"/>
          <p:cNvSpPr>
            <a:spLocks noGrp="1" noChangeArrowheads="1"/>
          </p:cNvSpPr>
          <p:nvPr>
            <p:ph type="title"/>
          </p:nvPr>
        </p:nvSpPr>
        <p:spPr>
          <a:xfrm>
            <a:off x="395536" y="116632"/>
            <a:ext cx="8276977" cy="643433"/>
          </a:xfrm>
        </p:spPr>
        <p:txBody>
          <a:bodyPr/>
          <a:lstStyle/>
          <a:p>
            <a:pPr eaLnBrk="1" hangingPunct="1"/>
            <a:r>
              <a:rPr lang="en-US" sz="2400" dirty="0" smtClean="0"/>
              <a:t>A simple test model: 1d gravity wave equations </a:t>
            </a:r>
            <a:endParaRPr lang="en-US" dirty="0" smtClean="0"/>
          </a:p>
        </p:txBody>
      </p:sp>
      <p:sp>
        <p:nvSpPr>
          <p:cNvPr id="1030" name="Text Box 4"/>
          <p:cNvSpPr txBox="1">
            <a:spLocks noChangeArrowheads="1"/>
          </p:cNvSpPr>
          <p:nvPr/>
        </p:nvSpPr>
        <p:spPr bwMode="auto">
          <a:xfrm>
            <a:off x="683568" y="3212976"/>
            <a:ext cx="5715026" cy="461665"/>
          </a:xfrm>
          <a:prstGeom prst="rect">
            <a:avLst/>
          </a:prstGeom>
          <a:noFill/>
          <a:ln w="9525">
            <a:noFill/>
            <a:miter lim="800000"/>
            <a:headEnd/>
            <a:tailEnd/>
          </a:ln>
        </p:spPr>
        <p:txBody>
          <a:bodyPr wrap="none">
            <a:spAutoFit/>
          </a:bodyPr>
          <a:lstStyle/>
          <a:p>
            <a:r>
              <a:rPr lang="en-US" sz="2400" dirty="0" smtClean="0"/>
              <a:t>Seeking linear </a:t>
            </a:r>
            <a:r>
              <a:rPr lang="en-US" sz="2400" dirty="0"/>
              <a:t>analytic </a:t>
            </a:r>
            <a:r>
              <a:rPr lang="en-US" sz="2400" dirty="0" smtClean="0"/>
              <a:t>solution of the form:</a:t>
            </a:r>
            <a:endParaRPr lang="en-US" sz="2400" dirty="0"/>
          </a:p>
        </p:txBody>
      </p:sp>
      <p:sp>
        <p:nvSpPr>
          <p:cNvPr id="1031" name="Text Box 6"/>
          <p:cNvSpPr txBox="1">
            <a:spLocks noChangeArrowheads="1"/>
          </p:cNvSpPr>
          <p:nvPr/>
        </p:nvSpPr>
        <p:spPr bwMode="auto">
          <a:xfrm>
            <a:off x="755576" y="4918075"/>
            <a:ext cx="2952328" cy="461665"/>
          </a:xfrm>
          <a:prstGeom prst="rect">
            <a:avLst/>
          </a:prstGeom>
          <a:noFill/>
          <a:ln w="9525">
            <a:noFill/>
            <a:miter lim="800000"/>
            <a:headEnd/>
            <a:tailEnd/>
          </a:ln>
        </p:spPr>
        <p:txBody>
          <a:bodyPr wrap="square">
            <a:spAutoFit/>
          </a:bodyPr>
          <a:lstStyle/>
          <a:p>
            <a:r>
              <a:rPr lang="en-US" sz="2400" dirty="0"/>
              <a:t>i</a:t>
            </a:r>
            <a:r>
              <a:rPr lang="en-US" sz="2400" dirty="0" smtClean="0"/>
              <a:t>mplies a phase </a:t>
            </a:r>
            <a:r>
              <a:rPr lang="en-US" sz="2400" dirty="0"/>
              <a:t>speed:</a:t>
            </a:r>
          </a:p>
        </p:txBody>
      </p:sp>
      <p:graphicFrame>
        <p:nvGraphicFramePr>
          <p:cNvPr id="1028" name="Object 7"/>
          <p:cNvGraphicFramePr>
            <a:graphicFrameLocks noChangeAspect="1"/>
          </p:cNvGraphicFramePr>
          <p:nvPr>
            <p:extLst>
              <p:ext uri="{D42A27DB-BD31-4B8C-83A1-F6EECF244321}">
                <p14:modId xmlns:p14="http://schemas.microsoft.com/office/powerpoint/2010/main" val="1747038021"/>
              </p:ext>
            </p:extLst>
          </p:nvPr>
        </p:nvGraphicFramePr>
        <p:xfrm>
          <a:off x="3817019" y="4800600"/>
          <a:ext cx="2843213" cy="696913"/>
        </p:xfrm>
        <a:graphic>
          <a:graphicData uri="http://schemas.openxmlformats.org/presentationml/2006/ole">
            <mc:AlternateContent xmlns:mc="http://schemas.openxmlformats.org/markup-compatibility/2006">
              <mc:Choice xmlns:v="urn:schemas-microsoft-com:vml" Requires="v">
                <p:oleObj spid="_x0000_s73492" name="Equation" r:id="rId3" imgW="1536480" imgH="393480" progId="Equation.3">
                  <p:embed/>
                </p:oleObj>
              </mc:Choice>
              <mc:Fallback>
                <p:oleObj name="Equation" r:id="rId3" imgW="1536480" imgH="393480" progId="Equation.3">
                  <p:embed/>
                  <p:pic>
                    <p:nvPicPr>
                      <p:cNvPr id="0" name=""/>
                      <p:cNvPicPr>
                        <a:picLocks noChangeAspect="1" noChangeArrowheads="1"/>
                      </p:cNvPicPr>
                      <p:nvPr/>
                    </p:nvPicPr>
                    <p:blipFill>
                      <a:blip r:embed="rId4"/>
                      <a:srcRect/>
                      <a:stretch>
                        <a:fillRect/>
                      </a:stretch>
                    </p:blipFill>
                    <p:spPr bwMode="auto">
                      <a:xfrm>
                        <a:off x="3817019" y="4800600"/>
                        <a:ext cx="2843213" cy="6969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32" name="Text Box 9"/>
          <p:cNvSpPr txBox="1">
            <a:spLocks noChangeArrowheads="1"/>
          </p:cNvSpPr>
          <p:nvPr/>
        </p:nvSpPr>
        <p:spPr bwMode="auto">
          <a:xfrm>
            <a:off x="684213" y="1628775"/>
            <a:ext cx="1800225" cy="519113"/>
          </a:xfrm>
          <a:prstGeom prst="rect">
            <a:avLst/>
          </a:prstGeom>
          <a:noFill/>
          <a:ln w="9525">
            <a:noFill/>
            <a:miter lim="800000"/>
            <a:headEnd/>
            <a:tailEnd/>
          </a:ln>
        </p:spPr>
        <p:txBody>
          <a:bodyPr wrap="none">
            <a:spAutoFit/>
          </a:bodyPr>
          <a:lstStyle/>
          <a:p>
            <a:r>
              <a:rPr lang="en-GB" dirty="0"/>
              <a:t>Linearized:</a:t>
            </a:r>
          </a:p>
        </p:txBody>
      </p:sp>
      <p:graphicFrame>
        <p:nvGraphicFramePr>
          <p:cNvPr id="2" name="Object 1"/>
          <p:cNvGraphicFramePr>
            <a:graphicFrameLocks noChangeAspect="1"/>
          </p:cNvGraphicFramePr>
          <p:nvPr>
            <p:extLst>
              <p:ext uri="{D42A27DB-BD31-4B8C-83A1-F6EECF244321}">
                <p14:modId xmlns:p14="http://schemas.microsoft.com/office/powerpoint/2010/main" val="1614047689"/>
              </p:ext>
            </p:extLst>
          </p:nvPr>
        </p:nvGraphicFramePr>
        <p:xfrm>
          <a:off x="2697163" y="1068388"/>
          <a:ext cx="2054225" cy="1638300"/>
        </p:xfrm>
        <a:graphic>
          <a:graphicData uri="http://schemas.openxmlformats.org/presentationml/2006/ole">
            <mc:AlternateContent xmlns:mc="http://schemas.openxmlformats.org/markup-compatibility/2006">
              <mc:Choice xmlns:v="urn:schemas-microsoft-com:vml" Requires="v">
                <p:oleObj spid="_x0000_s73493" name="Equation" r:id="rId5" imgW="1054080" imgH="838080" progId="Equation.3">
                  <p:embed/>
                </p:oleObj>
              </mc:Choice>
              <mc:Fallback>
                <p:oleObj name="Equation" r:id="rId5" imgW="1054080" imgH="838080" progId="Equation.3">
                  <p:embed/>
                  <p:pic>
                    <p:nvPicPr>
                      <p:cNvPr id="0" name=""/>
                      <p:cNvPicPr>
                        <a:picLocks noChangeAspect="1" noChangeArrowheads="1"/>
                      </p:cNvPicPr>
                      <p:nvPr/>
                    </p:nvPicPr>
                    <p:blipFill>
                      <a:blip r:embed="rId6"/>
                      <a:srcRect/>
                      <a:stretch>
                        <a:fillRect/>
                      </a:stretch>
                    </p:blipFill>
                    <p:spPr bwMode="auto">
                      <a:xfrm>
                        <a:off x="2697163" y="1068388"/>
                        <a:ext cx="2054225" cy="1638300"/>
                      </a:xfrm>
                      <a:prstGeom prst="rect">
                        <a:avLst/>
                      </a:prstGeom>
                      <a:solidFill>
                        <a:srgbClr val="FFFFCC"/>
                      </a:solidFill>
                      <a:ln>
                        <a:noFill/>
                      </a:ln>
                    </p:spPr>
                  </p:pic>
                </p:oleObj>
              </mc:Fallback>
            </mc:AlternateContent>
          </a:graphicData>
        </a:graphic>
      </p:graphicFrame>
      <p:graphicFrame>
        <p:nvGraphicFramePr>
          <p:cNvPr id="3" name="Object 2"/>
          <p:cNvGraphicFramePr>
            <a:graphicFrameLocks noChangeAspect="1"/>
          </p:cNvGraphicFramePr>
          <p:nvPr>
            <p:extLst>
              <p:ext uri="{D42A27DB-BD31-4B8C-83A1-F6EECF244321}">
                <p14:modId xmlns:p14="http://schemas.microsoft.com/office/powerpoint/2010/main" val="801924539"/>
              </p:ext>
            </p:extLst>
          </p:nvPr>
        </p:nvGraphicFramePr>
        <p:xfrm>
          <a:off x="5268646" y="1425476"/>
          <a:ext cx="962558" cy="722412"/>
        </p:xfrm>
        <a:graphic>
          <a:graphicData uri="http://schemas.openxmlformats.org/presentationml/2006/ole">
            <mc:AlternateContent xmlns:mc="http://schemas.openxmlformats.org/markup-compatibility/2006">
              <mc:Choice xmlns:v="urn:schemas-microsoft-com:vml" Requires="v">
                <p:oleObj spid="_x0000_s73494" name="Equation" r:id="rId7" imgW="558720" imgH="431640" progId="Equation.3">
                  <p:embed/>
                </p:oleObj>
              </mc:Choice>
              <mc:Fallback>
                <p:oleObj name="Equation" r:id="rId7" imgW="558720" imgH="431640" progId="Equation.3">
                  <p:embed/>
                  <p:pic>
                    <p:nvPicPr>
                      <p:cNvPr id="0" name=""/>
                      <p:cNvPicPr>
                        <a:picLocks noChangeAspect="1" noChangeArrowheads="1"/>
                      </p:cNvPicPr>
                      <p:nvPr/>
                    </p:nvPicPr>
                    <p:blipFill>
                      <a:blip r:embed="rId8"/>
                      <a:srcRect/>
                      <a:stretch>
                        <a:fillRect/>
                      </a:stretch>
                    </p:blipFill>
                    <p:spPr bwMode="auto">
                      <a:xfrm>
                        <a:off x="5268646" y="1425476"/>
                        <a:ext cx="962558" cy="722412"/>
                      </a:xfrm>
                      <a:prstGeom prst="rect">
                        <a:avLst/>
                      </a:prstGeom>
                      <a:solidFill>
                        <a:srgbClr val="DFE9FF"/>
                      </a:solidFill>
                      <a:ln>
                        <a:noFill/>
                      </a:ln>
                    </p:spPr>
                  </p:pic>
                </p:oleObj>
              </mc:Fallback>
            </mc:AlternateContent>
          </a:graphicData>
        </a:graphic>
      </p:graphicFrame>
      <p:cxnSp>
        <p:nvCxnSpPr>
          <p:cNvPr id="5" name="Straight Arrow Connector 4"/>
          <p:cNvCxnSpPr>
            <a:stCxn id="21" idx="1"/>
          </p:cNvCxnSpPr>
          <p:nvPr/>
        </p:nvCxnSpPr>
        <p:spPr bwMode="auto">
          <a:xfrm flipH="1">
            <a:off x="6156176" y="960120"/>
            <a:ext cx="504055" cy="452656"/>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21" name="Text Box 9"/>
          <p:cNvSpPr txBox="1">
            <a:spLocks noChangeArrowheads="1"/>
          </p:cNvSpPr>
          <p:nvPr/>
        </p:nvSpPr>
        <p:spPr bwMode="auto">
          <a:xfrm>
            <a:off x="6660231" y="760065"/>
            <a:ext cx="2040943" cy="400110"/>
          </a:xfrm>
          <a:prstGeom prst="rect">
            <a:avLst/>
          </a:prstGeom>
          <a:noFill/>
          <a:ln w="9525">
            <a:noFill/>
            <a:miter lim="800000"/>
            <a:headEnd/>
            <a:tailEnd/>
          </a:ln>
        </p:spPr>
        <p:txBody>
          <a:bodyPr wrap="none">
            <a:spAutoFit/>
          </a:bodyPr>
          <a:lstStyle/>
          <a:p>
            <a:r>
              <a:rPr lang="en-GB" sz="2000" dirty="0" smtClean="0">
                <a:solidFill>
                  <a:srgbClr val="FF0000"/>
                </a:solidFill>
              </a:rPr>
              <a:t>Fluid mean depth </a:t>
            </a:r>
            <a:endParaRPr lang="en-GB" sz="2000" dirty="0">
              <a:solidFill>
                <a:srgbClr val="FF0000"/>
              </a:solidFill>
            </a:endParaRPr>
          </a:p>
        </p:txBody>
      </p:sp>
      <p:sp>
        <p:nvSpPr>
          <p:cNvPr id="22" name="Text Box 9"/>
          <p:cNvSpPr txBox="1">
            <a:spLocks noChangeArrowheads="1"/>
          </p:cNvSpPr>
          <p:nvPr/>
        </p:nvSpPr>
        <p:spPr bwMode="auto">
          <a:xfrm>
            <a:off x="6711410" y="2283688"/>
            <a:ext cx="2010487" cy="707886"/>
          </a:xfrm>
          <a:prstGeom prst="rect">
            <a:avLst/>
          </a:prstGeom>
          <a:noFill/>
          <a:ln w="9525">
            <a:noFill/>
            <a:miter lim="800000"/>
            <a:headEnd/>
            <a:tailEnd/>
          </a:ln>
        </p:spPr>
        <p:txBody>
          <a:bodyPr wrap="none">
            <a:spAutoFit/>
          </a:bodyPr>
          <a:lstStyle/>
          <a:p>
            <a:r>
              <a:rPr lang="en-GB" sz="2000" dirty="0" smtClean="0">
                <a:solidFill>
                  <a:srgbClr val="FF0000"/>
                </a:solidFill>
              </a:rPr>
              <a:t>Perturbation from</a:t>
            </a:r>
          </a:p>
          <a:p>
            <a:r>
              <a:rPr lang="en-GB" sz="2000" dirty="0" smtClean="0">
                <a:solidFill>
                  <a:srgbClr val="FF0000"/>
                </a:solidFill>
              </a:rPr>
              <a:t>mean depth </a:t>
            </a:r>
            <a:endParaRPr lang="en-GB" sz="2000" dirty="0">
              <a:solidFill>
                <a:srgbClr val="FF0000"/>
              </a:solidFill>
            </a:endParaRPr>
          </a:p>
        </p:txBody>
      </p:sp>
      <p:cxnSp>
        <p:nvCxnSpPr>
          <p:cNvPr id="15" name="Straight Arrow Connector 14"/>
          <p:cNvCxnSpPr>
            <a:stCxn id="22" idx="1"/>
          </p:cNvCxnSpPr>
          <p:nvPr/>
        </p:nvCxnSpPr>
        <p:spPr bwMode="auto">
          <a:xfrm flipH="1" flipV="1">
            <a:off x="6012160" y="2133600"/>
            <a:ext cx="699250" cy="504031"/>
          </a:xfrm>
          <a:prstGeom prst="straightConnector1">
            <a:avLst/>
          </a:prstGeom>
          <a:solidFill>
            <a:schemeClr val="accent1"/>
          </a:solidFill>
          <a:ln w="9525" cap="flat" cmpd="sng" algn="ctr">
            <a:solidFill>
              <a:schemeClr val="tx1"/>
            </a:solidFill>
            <a:prstDash val="solid"/>
            <a:round/>
            <a:headEnd type="none" w="med" len="med"/>
            <a:tailEnd type="arrow"/>
          </a:ln>
          <a:effectLst/>
        </p:spPr>
      </p:cxnSp>
      <p:graphicFrame>
        <p:nvGraphicFramePr>
          <p:cNvPr id="23" name="Object 22"/>
          <p:cNvGraphicFramePr>
            <a:graphicFrameLocks noChangeAspect="1"/>
          </p:cNvGraphicFramePr>
          <p:nvPr>
            <p:extLst>
              <p:ext uri="{D42A27DB-BD31-4B8C-83A1-F6EECF244321}">
                <p14:modId xmlns:p14="http://schemas.microsoft.com/office/powerpoint/2010/main" val="1888577334"/>
              </p:ext>
            </p:extLst>
          </p:nvPr>
        </p:nvGraphicFramePr>
        <p:xfrm>
          <a:off x="1237245" y="3882228"/>
          <a:ext cx="5999052" cy="540199"/>
        </p:xfrm>
        <a:graphic>
          <a:graphicData uri="http://schemas.openxmlformats.org/presentationml/2006/ole">
            <mc:AlternateContent xmlns:mc="http://schemas.openxmlformats.org/markup-compatibility/2006">
              <mc:Choice xmlns:v="urn:schemas-microsoft-com:vml" Requires="v">
                <p:oleObj spid="_x0000_s73495" name="Equation" r:id="rId9" imgW="2679480" imgH="241200" progId="Equation.3">
                  <p:embed/>
                </p:oleObj>
              </mc:Choice>
              <mc:Fallback>
                <p:oleObj name="Equation" r:id="rId9" imgW="2679480" imgH="241200" progId="Equation.3">
                  <p:embed/>
                  <p:pic>
                    <p:nvPicPr>
                      <p:cNvPr id="0" name=""/>
                      <p:cNvPicPr/>
                      <p:nvPr/>
                    </p:nvPicPr>
                    <p:blipFill>
                      <a:blip r:embed="rId10"/>
                      <a:stretch>
                        <a:fillRect/>
                      </a:stretch>
                    </p:blipFill>
                    <p:spPr>
                      <a:xfrm>
                        <a:off x="1237245" y="3882228"/>
                        <a:ext cx="5999052" cy="540199"/>
                      </a:xfrm>
                      <a:prstGeom prst="rect">
                        <a:avLst/>
                      </a:prstGeom>
                      <a:solidFill>
                        <a:srgbClr val="FFFFCC"/>
                      </a:solidFill>
                    </p:spPr>
                  </p:pic>
                </p:oleObj>
              </mc:Fallback>
            </mc:AlternateContent>
          </a:graphicData>
        </a:graphic>
      </p:graphicFrame>
    </p:spTree>
    <p:extLst>
      <p:ext uri="{BB962C8B-B14F-4D97-AF65-F5344CB8AC3E}">
        <p14:creationId xmlns:p14="http://schemas.microsoft.com/office/powerpoint/2010/main" val="2249837721"/>
      </p:ext>
    </p:extLst>
  </p:cSld>
  <p:clrMapOvr>
    <a:masterClrMapping/>
  </p:clrMapOvr>
  <p:timing>
    <p:tnLst>
      <p:par>
        <p:cTn id="1" dur="indefinite" restart="never" nodeType="tmRoot"/>
      </p:par>
    </p:tnLst>
  </p:timing>
</p:sld>
</file>

<file path=ppt/theme/theme1.xml><?xml version="1.0" encoding="utf-8"?>
<a:theme xmlns:a="http://schemas.openxmlformats.org/drawingml/2006/main" name="Info_content">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Info_content">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Info_content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Info_content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Info_content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Info_content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Info_content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Info_conten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Info_content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74050</TotalTime>
  <Words>1711</Words>
  <Application>Microsoft Office PowerPoint</Application>
  <PresentationFormat>On-screen Show (4:3)</PresentationFormat>
  <Paragraphs>218</Paragraphs>
  <Slides>28</Slides>
  <Notes>0</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28</vt:i4>
      </vt:variant>
    </vt:vector>
  </HeadingPairs>
  <TitlesOfParts>
    <vt:vector size="36" baseType="lpstr">
      <vt:lpstr>Arial</vt:lpstr>
      <vt:lpstr>Arial Black</vt:lpstr>
      <vt:lpstr>Cambria Math</vt:lpstr>
      <vt:lpstr>Times New Roman</vt:lpstr>
      <vt:lpstr>Wingdings</vt:lpstr>
      <vt:lpstr>WP Greek Century</vt:lpstr>
      <vt:lpstr>Info_content</vt:lpstr>
      <vt:lpstr>Equation</vt:lpstr>
      <vt:lpstr>Time stepping schemes for atmospheric modelling</vt:lpstr>
      <vt:lpstr>Factors influencing choice of time scheme</vt:lpstr>
      <vt:lpstr>Atmospheric model (equation) formulations</vt:lpstr>
      <vt:lpstr>What motions time-stepping should resolve?</vt:lpstr>
      <vt:lpstr>Scalability: an important requirement</vt:lpstr>
      <vt:lpstr>Eulerian flux-form methods for hyperbolic PDEs</vt:lpstr>
      <vt:lpstr>Common timestepping schemes</vt:lpstr>
      <vt:lpstr>MPDATA: positive definite advection</vt:lpstr>
      <vt:lpstr>A simple test model: 1d gravity wave equations </vt:lpstr>
      <vt:lpstr>Explicit Leapfrog time stepping on 1D GW eqn</vt:lpstr>
      <vt:lpstr>A note on staggering</vt:lpstr>
      <vt:lpstr>Enhancing stability: forward-backward integration</vt:lpstr>
      <vt:lpstr>Runge-Kutta RK3 (WRF) scheme</vt:lpstr>
      <vt:lpstr>Splitting: the motivation</vt:lpstr>
      <vt:lpstr>Split-explicit example in a diagram </vt:lpstr>
      <vt:lpstr>Split-explicit forward Euler integration</vt:lpstr>
      <vt:lpstr>Split-explicit RK3 integration</vt:lpstr>
      <vt:lpstr>Leapfrog (3TL) split-explicit fw-bw example</vt:lpstr>
      <vt:lpstr>HEVI schemes</vt:lpstr>
      <vt:lpstr>Some HEVI / split-explicit models</vt:lpstr>
      <vt:lpstr>Drawbacks of the split-explicit approach</vt:lpstr>
      <vt:lpstr>IMEX: Blending explicit with implicit</vt:lpstr>
      <vt:lpstr>Example of IMEX – ARK2(2,3,2)</vt:lpstr>
      <vt:lpstr>Example of IMEX</vt:lpstr>
      <vt:lpstr>Properties of UJ3 scheme</vt:lpstr>
      <vt:lpstr>Overview</vt:lpstr>
      <vt:lpstr>Some references</vt:lpstr>
      <vt:lpstr>PowerPoint Presentation</vt:lpstr>
    </vt:vector>
  </TitlesOfParts>
  <Company>ECMWF</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Numerics of Parameterization</dc:title>
  <dc:creator>Michail Diamantakis</dc:creator>
  <cp:lastModifiedBy>Michail Diamantakis</cp:lastModifiedBy>
  <cp:revision>1281</cp:revision>
  <cp:lastPrinted>2017-03-13T10:37:14Z</cp:lastPrinted>
  <dcterms:created xsi:type="dcterms:W3CDTF">2000-05-02T15:54:16Z</dcterms:created>
  <dcterms:modified xsi:type="dcterms:W3CDTF">2017-03-14T12:51:26Z</dcterms:modified>
</cp:coreProperties>
</file>