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690" r:id="rId2"/>
    <p:sldMasterId id="2147483702" r:id="rId3"/>
    <p:sldMasterId id="2147483714" r:id="rId4"/>
    <p:sldMasterId id="2147483726" r:id="rId5"/>
  </p:sldMasterIdLst>
  <p:notesMasterIdLst>
    <p:notesMasterId r:id="rId49"/>
  </p:notesMasterIdLst>
  <p:handoutMasterIdLst>
    <p:handoutMasterId r:id="rId50"/>
  </p:handoutMasterIdLst>
  <p:sldIdLst>
    <p:sldId id="257" r:id="rId6"/>
    <p:sldId id="331" r:id="rId7"/>
    <p:sldId id="376" r:id="rId8"/>
    <p:sldId id="377" r:id="rId9"/>
    <p:sldId id="355" r:id="rId10"/>
    <p:sldId id="375" r:id="rId11"/>
    <p:sldId id="350" r:id="rId12"/>
    <p:sldId id="351" r:id="rId13"/>
    <p:sldId id="352" r:id="rId14"/>
    <p:sldId id="353" r:id="rId15"/>
    <p:sldId id="358" r:id="rId16"/>
    <p:sldId id="311" r:id="rId17"/>
    <p:sldId id="312" r:id="rId18"/>
    <p:sldId id="313" r:id="rId19"/>
    <p:sldId id="314" r:id="rId20"/>
    <p:sldId id="315" r:id="rId21"/>
    <p:sldId id="316" r:id="rId22"/>
    <p:sldId id="317" r:id="rId23"/>
    <p:sldId id="259" r:id="rId24"/>
    <p:sldId id="284" r:id="rId25"/>
    <p:sldId id="285" r:id="rId26"/>
    <p:sldId id="356" r:id="rId27"/>
    <p:sldId id="357" r:id="rId28"/>
    <p:sldId id="318" r:id="rId29"/>
    <p:sldId id="333" r:id="rId30"/>
    <p:sldId id="334" r:id="rId31"/>
    <p:sldId id="343" r:id="rId32"/>
    <p:sldId id="345" r:id="rId33"/>
    <p:sldId id="346" r:id="rId34"/>
    <p:sldId id="365" r:id="rId35"/>
    <p:sldId id="361" r:id="rId36"/>
    <p:sldId id="362" r:id="rId37"/>
    <p:sldId id="363" r:id="rId38"/>
    <p:sldId id="364" r:id="rId39"/>
    <p:sldId id="360" r:id="rId40"/>
    <p:sldId id="367" r:id="rId41"/>
    <p:sldId id="368" r:id="rId42"/>
    <p:sldId id="369" r:id="rId43"/>
    <p:sldId id="370" r:id="rId44"/>
    <p:sldId id="371" r:id="rId45"/>
    <p:sldId id="372" r:id="rId46"/>
    <p:sldId id="373" r:id="rId47"/>
    <p:sldId id="374" r:id="rId48"/>
  </p:sldIdLst>
  <p:sldSz cx="9144000" cy="6858000" type="screen4x3"/>
  <p:notesSz cx="67945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0000"/>
    <a:srgbClr val="0F3692"/>
    <a:srgbClr val="FF763F"/>
    <a:srgbClr val="CCECFF"/>
    <a:srgbClr val="CCFFFF"/>
    <a:srgbClr val="07F90D"/>
    <a:srgbClr val="FE7A90"/>
    <a:srgbClr val="FF7575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58" autoAdjust="0"/>
    <p:restoredTop sz="90956" autoAdjust="0"/>
  </p:normalViewPr>
  <p:slideViewPr>
    <p:cSldViewPr snapToGrid="0">
      <p:cViewPr varScale="1">
        <p:scale>
          <a:sx n="120" d="100"/>
          <a:sy n="120" d="100"/>
        </p:scale>
        <p:origin x="112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8" Type="http://schemas.openxmlformats.org/officeDocument/2006/relationships/slide" Target="slides/slide3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428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17" y="1"/>
            <a:ext cx="294428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10700"/>
            <a:ext cx="294428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17" y="9410700"/>
            <a:ext cx="294428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DBE9AF57-D141-4BD4-8BC4-5C8D09AD15E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2167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428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17" y="1"/>
            <a:ext cx="294428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2950"/>
            <a:ext cx="4949825" cy="3713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934" y="4705350"/>
            <a:ext cx="4982634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10700"/>
            <a:ext cx="294428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17" y="9410700"/>
            <a:ext cx="294428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86" tIns="45543" rIns="91086" bIns="455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2951B400-2455-44B5-A6E9-8E998AE7C37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9058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B400-2455-44B5-A6E9-8E998AE7C37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581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B400-2455-44B5-A6E9-8E998AE7C375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012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1D6AB-609E-45AB-B40A-912C10C31675}" type="slidenum">
              <a:rPr lang="en-GB" smtClean="0">
                <a:solidFill>
                  <a:srgbClr val="000000"/>
                </a:solidFill>
              </a:rPr>
              <a:pPr/>
              <a:t>33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086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1D6AB-609E-45AB-B40A-912C10C31675}" type="slidenum">
              <a:rPr lang="en-GB" smtClean="0">
                <a:solidFill>
                  <a:srgbClr val="000000"/>
                </a:solidFill>
              </a:rPr>
              <a:pPr/>
              <a:t>37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895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ECMWF/EUMETSAT satellite course 2017: Microwave 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80AD2B79-65E2-4AED-A4B1-6ADE64AB587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153FECB7-E010-45EB-AF94-49F649189A5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650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99FA0736-E301-4963-9770-5C3D6B637D8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099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9058B877-8D9E-4B7B-A452-5F31C1856EA4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201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0663" y="304800"/>
            <a:ext cx="2036762" cy="5845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961063" cy="5845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CF5C36E4-32B7-4F68-AA3E-81F6754B24B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380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238EFAC3-5E92-42F1-8EBD-4C813F989C4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463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916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C14AC026-41C7-4CE8-8973-435DB333A427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66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3979863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219200"/>
            <a:ext cx="3979862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EE19C3D7-921B-4687-8CEF-913E7347D273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412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A19AE2A6-AAC4-465C-8891-EBDD53DACAF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236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29071297-A1A3-4A49-A386-498FB845A9D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898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ECMWF/EUMETSAT satellite course 2017: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471A23FC-219B-4F05-903E-C2B6C9B1747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1D1F0A91-EFE4-4B54-92D1-DB749C8E098D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543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153FECB7-E010-45EB-AF94-49F649189A5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2423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99FA0736-E301-4963-9770-5C3D6B637D8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7099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9058B877-8D9E-4B7B-A452-5F31C1856EA4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1850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0663" y="304800"/>
            <a:ext cx="2036762" cy="5845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961063" cy="5845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CF5C36E4-32B7-4F68-AA3E-81F6754B24B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8669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238EFAC3-5E92-42F1-8EBD-4C813F989C4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8053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4538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C14AC026-41C7-4CE8-8973-435DB333A427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4767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3979863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219200"/>
            <a:ext cx="3979862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EE19C3D7-921B-4687-8CEF-913E7347D273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0078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A19AE2A6-AAC4-465C-8891-EBDD53DACAF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98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238EFAC3-5E92-42F1-8EBD-4C813F989C4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4368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29071297-A1A3-4A49-A386-498FB845A9D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7690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1D1F0A91-EFE4-4B54-92D1-DB749C8E098D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4087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153FECB7-E010-45EB-AF94-49F649189A5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0534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99FA0736-E301-4963-9770-5C3D6B637D8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6157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9058B877-8D9E-4B7B-A452-5F31C1856EA4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58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0663" y="304800"/>
            <a:ext cx="2036762" cy="5845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961063" cy="5845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CF5C36E4-32B7-4F68-AA3E-81F6754B24B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63721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 </a:t>
            </a:r>
            <a:fld id="{80AD2B79-65E2-4AED-A4B1-6ADE64AB587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730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 </a:t>
            </a:r>
            <a:fld id="{471A23FC-219B-4F05-903E-C2B6C9B1747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7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11188" y="6356350"/>
            <a:ext cx="4248150" cy="395288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932363" y="6353175"/>
            <a:ext cx="1079500" cy="38893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 </a:t>
            </a:r>
            <a:fld id="{471A23FC-219B-4F05-903E-C2B6C9B1747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295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381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C14AC026-41C7-4CE8-8973-435DB333A427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69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3979863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219200"/>
            <a:ext cx="3979862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EE19C3D7-921B-4687-8CEF-913E7347D273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654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A19AE2A6-AAC4-465C-8891-EBDD53DACAF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454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29071297-A1A3-4A49-A386-498FB845A9D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848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1D1F0A91-EFE4-4B54-92D1-DB749C8E098D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762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1.png"/><Relationship Id="rId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smtClean="0"/>
              <a:t>ECMWF/EUMETSAT satellite course 2017: Microwave 2</a:t>
            </a:r>
            <a:endParaRPr lang="en-GB" dirty="0"/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GB" sz="1200" b="1">
                <a:solidFill>
                  <a:schemeClr val="bg1"/>
                </a:solidFill>
                <a:latin typeface="Arial" charset="0"/>
              </a:rPr>
              <a:t>Slide </a:t>
            </a:r>
            <a:fld id="{009361E1-96EB-4A88-BB71-931575F13C83}" type="slidenum">
              <a:rPr lang="en-GB" sz="1200" b="1">
                <a:solidFill>
                  <a:schemeClr val="bg1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Slide </a:t>
            </a:r>
            <a:fld id="{A2DC0136-0F99-4FF6-8735-C0C974307B1F}" type="slidenum">
              <a:rPr lang="en-GB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sz="1200" b="1">
                <a:solidFill>
                  <a:srgbClr val="FFFFFF"/>
                </a:solidFill>
                <a:latin typeface="Arial" charset="0"/>
              </a:rPr>
              <a:t>Slide </a:t>
            </a:r>
            <a:fld id="{E5FC87BD-4191-4B07-B18B-4F16C492B111}" type="slidenum">
              <a:rPr lang="en-GB" sz="1200" b="1">
                <a:solidFill>
                  <a:srgbClr val="FFFFFF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EB1E6ACD-D129-4074-87A2-874501856C2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91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sz="1200" b="1">
                <a:solidFill>
                  <a:srgbClr val="FFFFFF"/>
                </a:solidFill>
                <a:latin typeface="Arial" charset="0"/>
              </a:rPr>
              <a:t>Slide </a:t>
            </a:r>
            <a:fld id="{E5FC87BD-4191-4B07-B18B-4F16C492B111}" type="slidenum">
              <a:rPr lang="en-GB" sz="1200" b="1">
                <a:solidFill>
                  <a:srgbClr val="FFFFFF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EB1E6ACD-D129-4074-87A2-874501856C2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557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GB" sz="1200" b="1">
                <a:solidFill>
                  <a:srgbClr val="FFFFFF"/>
                </a:solidFill>
                <a:latin typeface="Arial" charset="0"/>
              </a:rPr>
              <a:t>Slide </a:t>
            </a:r>
            <a:fld id="{E5FC87BD-4191-4B07-B18B-4F16C492B111}" type="slidenum">
              <a:rPr lang="en-GB" sz="1200" b="1">
                <a:solidFill>
                  <a:srgbClr val="FFFFFF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EB1E6ACD-D129-4074-87A2-874501856C2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652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GB" sz="1200" b="1">
                <a:solidFill>
                  <a:srgbClr val="FFFFFF"/>
                </a:solidFill>
                <a:latin typeface="Arial" charset="0"/>
              </a:rPr>
              <a:t>Slide </a:t>
            </a:r>
            <a:fld id="{009361E1-96EB-4A88-BB71-931575F13C83}" type="slidenum">
              <a:rPr lang="en-GB" sz="1200" b="1">
                <a:solidFill>
                  <a:srgbClr val="FFFFFF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 </a:t>
            </a:r>
            <a:fld id="{A2DC0136-0F99-4FF6-8735-C0C974307B1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243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2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23.wmf"/><Relationship Id="rId4" Type="http://schemas.openxmlformats.org/officeDocument/2006/relationships/image" Target="../media/image20.wmf"/><Relationship Id="rId9" Type="http://schemas.openxmlformats.org/officeDocument/2006/relationships/oleObject" Target="../embeddings/oleObject13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130425"/>
            <a:ext cx="8064896" cy="1470025"/>
          </a:xfrm>
        </p:spPr>
        <p:txBody>
          <a:bodyPr/>
          <a:lstStyle/>
          <a:p>
            <a:r>
              <a:rPr lang="en-GB" b="1" dirty="0" smtClean="0">
                <a:latin typeface="+mn-lt"/>
              </a:rPr>
              <a:t>Microwave observations in the presence of cloud and precipitation</a:t>
            </a:r>
            <a:endParaRPr lang="en-GB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Alan Geer</a:t>
            </a:r>
          </a:p>
          <a:p>
            <a:r>
              <a:rPr lang="en-GB" sz="2000" b="0" dirty="0" smtClean="0"/>
              <a:t>Thanks to: Bill Bell, Peter Bauer, </a:t>
            </a:r>
            <a:r>
              <a:rPr lang="en-GB" sz="2000" b="0" dirty="0" err="1"/>
              <a:t>F</a:t>
            </a:r>
            <a:r>
              <a:rPr lang="en-GB" sz="2000" b="0" dirty="0" err="1" smtClean="0"/>
              <a:t>abrizio</a:t>
            </a:r>
            <a:r>
              <a:rPr lang="en-GB" sz="2000" b="0" dirty="0" smtClean="0"/>
              <a:t> </a:t>
            </a:r>
            <a:r>
              <a:rPr lang="en-GB" sz="2000" b="0" dirty="0" err="1" smtClean="0"/>
              <a:t>Baordo</a:t>
            </a:r>
            <a:r>
              <a:rPr lang="en-GB" sz="2000" b="0" dirty="0" smtClean="0"/>
              <a:t>, </a:t>
            </a:r>
            <a:r>
              <a:rPr lang="en-GB" sz="2000" b="0" dirty="0" err="1" smtClean="0"/>
              <a:t>Niels</a:t>
            </a:r>
            <a:r>
              <a:rPr lang="en-GB" sz="2000" b="0" dirty="0" smtClean="0"/>
              <a:t> Bormann, </a:t>
            </a:r>
            <a:r>
              <a:rPr lang="en-GB" sz="2000" b="0" dirty="0" err="1" smtClean="0"/>
              <a:t>Katrin</a:t>
            </a:r>
            <a:r>
              <a:rPr lang="en-GB" sz="2000" b="0" dirty="0" smtClean="0"/>
              <a:t> </a:t>
            </a:r>
            <a:r>
              <a:rPr lang="en-GB" sz="2000" b="0" dirty="0" err="1" smtClean="0"/>
              <a:t>Lonitz</a:t>
            </a:r>
            <a:r>
              <a:rPr lang="en-GB" sz="2000" b="0" dirty="0" smtClean="0"/>
              <a:t> and Richard Forbes</a:t>
            </a:r>
            <a:endParaRPr lang="en-GB" sz="20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80AD2B79-65E2-4AED-A4B1-6ADE64AB5879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285" y="69410"/>
            <a:ext cx="8113712" cy="708025"/>
          </a:xfrm>
        </p:spPr>
        <p:txBody>
          <a:bodyPr/>
          <a:lstStyle/>
          <a:p>
            <a:r>
              <a:rPr lang="en-GB" dirty="0" smtClean="0"/>
              <a:t>Sounding channels: </a:t>
            </a:r>
            <a:r>
              <a:rPr lang="en-GB" sz="1800" dirty="0" smtClean="0"/>
              <a:t>temperature, water vapour, cloud and precipitation</a:t>
            </a:r>
            <a:endParaRPr lang="en-GB" sz="1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88" y="1272568"/>
            <a:ext cx="8112124" cy="429894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10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886155" y="2887980"/>
            <a:ext cx="2835636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20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Observed TB [K]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570368" y="686479"/>
            <a:ext cx="3648548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Temperature sounding:</a:t>
            </a:r>
          </a:p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Lower troposphere        Mid troposphere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633743" y="5457655"/>
            <a:ext cx="2362955" cy="644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Cloud (absorption, increases TB)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2922758" y="5546680"/>
            <a:ext cx="2690389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Cloud and rain (absorption, pushes up weighting function altitude, decreases TB)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 flipV="1">
            <a:off x="1466661" y="4409038"/>
            <a:ext cx="153911" cy="11679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H="1" flipV="1">
            <a:off x="2145671" y="4807390"/>
            <a:ext cx="1222218" cy="68806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 flipH="1" flipV="1">
            <a:off x="3902045" y="4807391"/>
            <a:ext cx="280656" cy="66995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 flipH="1" flipV="1">
            <a:off x="5504508" y="4825497"/>
            <a:ext cx="986827" cy="74238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 flipV="1">
            <a:off x="7106970" y="4762124"/>
            <a:ext cx="506994" cy="83291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itle 1"/>
          <p:cNvSpPr txBox="1">
            <a:spLocks/>
          </p:cNvSpPr>
          <p:nvPr/>
        </p:nvSpPr>
        <p:spPr bwMode="auto">
          <a:xfrm>
            <a:off x="1892175" y="3474946"/>
            <a:ext cx="4888871" cy="25508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20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Hydrometeor effect: TB - </a:t>
            </a:r>
            <a:r>
              <a:rPr lang="en-GB" sz="2000" kern="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TBclear</a:t>
            </a:r>
            <a:r>
              <a:rPr lang="en-GB" sz="20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[K]</a:t>
            </a:r>
          </a:p>
        </p:txBody>
      </p:sp>
      <p:sp>
        <p:nvSpPr>
          <p:cNvPr id="35" name="Title 1"/>
          <p:cNvSpPr txBox="1">
            <a:spLocks/>
          </p:cNvSpPr>
          <p:nvPr/>
        </p:nvSpPr>
        <p:spPr bwMode="auto">
          <a:xfrm>
            <a:off x="5709717" y="5599492"/>
            <a:ext cx="2690389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Cloud and snow/ice/</a:t>
            </a:r>
            <a:r>
              <a:rPr lang="en-GB" sz="1600" kern="0" dirty="0" err="1" smtClean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graupel</a:t>
            </a:r>
            <a:r>
              <a:rPr lang="en-GB" sz="1600" kern="0" dirty="0" smtClean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 (absorption and scattering, decreases TB)</a:t>
            </a:r>
          </a:p>
        </p:txBody>
      </p:sp>
      <p:sp>
        <p:nvSpPr>
          <p:cNvPr id="36" name="Title 1"/>
          <p:cNvSpPr txBox="1">
            <a:spLocks/>
          </p:cNvSpPr>
          <p:nvPr/>
        </p:nvSpPr>
        <p:spPr bwMode="auto">
          <a:xfrm>
            <a:off x="4380368" y="703077"/>
            <a:ext cx="3648548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Water vapour sounding:</a:t>
            </a:r>
          </a:p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Mid troposphere        Upper troposphere</a:t>
            </a:r>
          </a:p>
        </p:txBody>
      </p:sp>
    </p:spTree>
    <p:extLst>
      <p:ext uri="{BB962C8B-B14F-4D97-AF65-F5344CB8AC3E}">
        <p14:creationId xmlns:p14="http://schemas.microsoft.com/office/powerpoint/2010/main" val="4041739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Simulating the effect of cloud and precipitation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80AD2B79-65E2-4AED-A4B1-6ADE64AB5879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26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452171" y="934948"/>
            <a:ext cx="1736333" cy="1477328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+mj-lt"/>
              </a:rPr>
              <a:t>Size parameter</a:t>
            </a:r>
          </a:p>
          <a:p>
            <a:endParaRPr lang="en-GB" sz="1800" dirty="0" smtClean="0">
              <a:latin typeface="+mj-lt"/>
            </a:endParaRPr>
          </a:p>
          <a:p>
            <a:endParaRPr lang="en-GB" sz="1800" dirty="0" smtClean="0">
              <a:latin typeface="+mj-lt"/>
            </a:endParaRPr>
          </a:p>
          <a:p>
            <a:endParaRPr lang="en-GB" sz="1800" dirty="0" smtClean="0">
              <a:latin typeface="+mj-lt"/>
            </a:endParaRPr>
          </a:p>
          <a:p>
            <a:endParaRPr lang="en-GB" sz="18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870" y="171236"/>
            <a:ext cx="8258103" cy="708025"/>
          </a:xfrm>
        </p:spPr>
        <p:txBody>
          <a:bodyPr/>
          <a:lstStyle/>
          <a:p>
            <a:r>
              <a:rPr lang="en-GB" dirty="0" smtClean="0"/>
              <a:t>Atmospheric particles and microwave radiation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812" y="1455506"/>
            <a:ext cx="8112125" cy="4930775"/>
          </a:xfrm>
        </p:spPr>
        <p:txBody>
          <a:bodyPr/>
          <a:lstStyle/>
          <a:p>
            <a:pPr>
              <a:buNone/>
            </a:pPr>
            <a:r>
              <a:rPr lang="en-GB" b="0" dirty="0" smtClean="0"/>
              <a:t>30 GHz frequency ↔ 10mm wavelength (</a:t>
            </a:r>
            <a:r>
              <a:rPr lang="el-GR" b="0" dirty="0" smtClean="0">
                <a:latin typeface="Times New Roman"/>
                <a:cs typeface="Times New Roman"/>
              </a:rPr>
              <a:t>λ</a:t>
            </a:r>
            <a:r>
              <a:rPr lang="en-GB" b="0" dirty="0" smtClean="0"/>
              <a:t>)</a:t>
            </a:r>
          </a:p>
          <a:p>
            <a:pPr>
              <a:buNone/>
            </a:pPr>
            <a:endParaRPr lang="en-GB" b="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12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18496" y="2855932"/>
          <a:ext cx="8301520" cy="28651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75380"/>
                <a:gridCol w="2075380"/>
                <a:gridCol w="2075380"/>
                <a:gridCol w="207538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Particle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Size range, 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Size parameter, 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Scattering</a:t>
                      </a:r>
                      <a:r>
                        <a:rPr lang="en-GB" baseline="0" dirty="0" smtClean="0"/>
                        <a:t> solution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Cloud droplets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5 – 50 </a:t>
                      </a:r>
                      <a:r>
                        <a:rPr lang="el-GR" dirty="0" smtClean="0"/>
                        <a:t>μ</a:t>
                      </a:r>
                      <a:r>
                        <a:rPr lang="en-GB" dirty="0" smtClean="0"/>
                        <a:t>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0.003</a:t>
                      </a:r>
                      <a:r>
                        <a:rPr lang="en-GB" baseline="0" dirty="0" smtClean="0"/>
                        <a:t> – 0.03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Rayleigh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Drizzle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~100 </a:t>
                      </a:r>
                      <a:r>
                        <a:rPr lang="el-GR" dirty="0" smtClean="0"/>
                        <a:t>μ</a:t>
                      </a:r>
                      <a:r>
                        <a:rPr lang="en-GB" dirty="0" smtClean="0"/>
                        <a:t>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Rayleigh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Rain drop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0.1 – 3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0.06 – 1.8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Mie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Ice crystals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10 – 100 </a:t>
                      </a:r>
                      <a:r>
                        <a:rPr lang="el-GR" dirty="0" smtClean="0"/>
                        <a:t>μ</a:t>
                      </a:r>
                      <a:r>
                        <a:rPr lang="en-GB" dirty="0" smtClean="0"/>
                        <a:t>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0.006</a:t>
                      </a:r>
                      <a:r>
                        <a:rPr lang="en-GB" baseline="0" dirty="0" smtClean="0"/>
                        <a:t> – 0.06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Rayleigh, DDA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Snow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 – 10 mm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0.6 – 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Mie, DDA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Hailstone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~10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Mie, DDA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6559812" y="1263720"/>
          <a:ext cx="1484102" cy="985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3" name="Equation" r:id="rId3" imgW="520560" imgH="393480" progId="Equation.3">
                  <p:embed/>
                </p:oleObj>
              </mc:Choice>
              <mc:Fallback>
                <p:oleObj name="Equation" r:id="rId3" imgW="520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9812" y="1263720"/>
                        <a:ext cx="1484102" cy="9853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667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697" y="171237"/>
            <a:ext cx="8229047" cy="708025"/>
          </a:xfrm>
        </p:spPr>
        <p:txBody>
          <a:bodyPr/>
          <a:lstStyle/>
          <a:p>
            <a:r>
              <a:rPr lang="en-GB" dirty="0" smtClean="0"/>
              <a:t>Spherical particles interacting with radiation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1" y="967564"/>
            <a:ext cx="5881954" cy="5182412"/>
          </a:xfrm>
        </p:spPr>
        <p:txBody>
          <a:bodyPr/>
          <a:lstStyle/>
          <a:p>
            <a:r>
              <a:rPr lang="en-GB" dirty="0" smtClean="0"/>
              <a:t>Negligible </a:t>
            </a:r>
            <a:r>
              <a:rPr lang="en-GB" dirty="0"/>
              <a:t>scattering </a:t>
            </a:r>
            <a:r>
              <a:rPr lang="en-GB" dirty="0" smtClean="0"/>
              <a:t>(x </a:t>
            </a:r>
            <a:r>
              <a:rPr lang="en-GB" dirty="0"/>
              <a:t>&lt; </a:t>
            </a:r>
            <a:r>
              <a:rPr lang="en-GB" dirty="0" smtClean="0"/>
              <a:t>0.002</a:t>
            </a:r>
            <a:r>
              <a:rPr lang="en-GB" dirty="0"/>
              <a:t>): </a:t>
            </a:r>
          </a:p>
          <a:p>
            <a:pPr lvl="1"/>
            <a:r>
              <a:rPr lang="en-GB" b="0" dirty="0" smtClean="0"/>
              <a:t>at low microwave frequencies, liquid water cloud acts like a gaseous absorber</a:t>
            </a:r>
            <a:endParaRPr lang="en-GB" b="0" dirty="0"/>
          </a:p>
          <a:p>
            <a:r>
              <a:rPr lang="en-GB" dirty="0" smtClean="0"/>
              <a:t>Rayleigh scattering (0.002 &lt; x &lt; 0.2): </a:t>
            </a:r>
          </a:p>
          <a:p>
            <a:pPr lvl="1"/>
            <a:r>
              <a:rPr lang="en-GB" b="0" dirty="0" smtClean="0"/>
              <a:t>an approximate solution for spherical particles much smaller than the wavelength</a:t>
            </a:r>
          </a:p>
          <a:p>
            <a:r>
              <a:rPr lang="en-GB" dirty="0" smtClean="0"/>
              <a:t>Mie scattering (0.2 &lt; x &lt; 2000)</a:t>
            </a:r>
            <a:r>
              <a:rPr lang="en-GB" b="0" dirty="0" smtClean="0"/>
              <a:t>:</a:t>
            </a:r>
          </a:p>
          <a:p>
            <a:pPr lvl="1"/>
            <a:r>
              <a:rPr lang="en-GB" b="0" dirty="0" smtClean="0"/>
              <a:t>a complete solution for the interaction of a plane wave with a dielectric sphere</a:t>
            </a:r>
          </a:p>
          <a:p>
            <a:pPr lvl="1"/>
            <a:r>
              <a:rPr lang="en-GB" b="0" dirty="0" smtClean="0"/>
              <a:t>valid for all x, but depends on a series expansion in Legendre polynomials - can be slow to compute</a:t>
            </a:r>
          </a:p>
          <a:p>
            <a:r>
              <a:rPr lang="en-GB" dirty="0" smtClean="0"/>
              <a:t>Geometric optics (x &gt; 2000):</a:t>
            </a:r>
          </a:p>
          <a:p>
            <a:pPr lvl="1"/>
            <a:r>
              <a:rPr lang="en-GB" b="0" dirty="0" smtClean="0"/>
              <a:t>e.g. the rainbow solution for visible light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12" name="Oval 11"/>
          <p:cNvSpPr/>
          <p:nvPr/>
        </p:nvSpPr>
        <p:spPr bwMode="auto">
          <a:xfrm>
            <a:off x="7584600" y="5212941"/>
            <a:ext cx="801384" cy="801384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20" name="Straight Connector 19"/>
          <p:cNvCxnSpPr>
            <a:stCxn id="12" idx="1"/>
          </p:cNvCxnSpPr>
          <p:nvPr/>
        </p:nvCxnSpPr>
        <p:spPr bwMode="auto">
          <a:xfrm rot="16200000" flipH="1">
            <a:off x="7974224" y="5058036"/>
            <a:ext cx="108671" cy="65320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>
            <a:endCxn id="12" idx="4"/>
          </p:cNvCxnSpPr>
          <p:nvPr/>
        </p:nvCxnSpPr>
        <p:spPr bwMode="auto">
          <a:xfrm rot="5400000">
            <a:off x="7872277" y="5541714"/>
            <a:ext cx="585627" cy="35959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>
            <a:stCxn id="12" idx="4"/>
          </p:cNvCxnSpPr>
          <p:nvPr/>
        </p:nvCxnSpPr>
        <p:spPr bwMode="auto">
          <a:xfrm rot="5400000">
            <a:off x="7718164" y="5952679"/>
            <a:ext cx="205483" cy="32877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8" name="Rectangle 27"/>
          <p:cNvSpPr/>
          <p:nvPr/>
        </p:nvSpPr>
        <p:spPr bwMode="auto">
          <a:xfrm>
            <a:off x="6709025" y="1181528"/>
            <a:ext cx="1818526" cy="1366463"/>
          </a:xfrm>
          <a:prstGeom prst="rect">
            <a:avLst/>
          </a:prstGeo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0" scaled="0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7407667" y="1828802"/>
            <a:ext cx="45719" cy="45719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14" name="Straight Connector 13"/>
          <p:cNvCxnSpPr>
            <a:endCxn id="12" idx="1"/>
          </p:cNvCxnSpPr>
          <p:nvPr/>
        </p:nvCxnSpPr>
        <p:spPr bwMode="auto">
          <a:xfrm>
            <a:off x="6589084" y="5248785"/>
            <a:ext cx="1112876" cy="815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4587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436" y="1244009"/>
            <a:ext cx="8112125" cy="4885350"/>
          </a:xfrm>
        </p:spPr>
        <p:txBody>
          <a:bodyPr/>
          <a:lstStyle/>
          <a:p>
            <a:r>
              <a:rPr lang="en-GB" dirty="0" smtClean="0"/>
              <a:t>Discrete dipole approximation (DDA):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Other solution methods exist, e.g. T-matrix</a:t>
            </a:r>
            <a:endParaRPr lang="en-GB" dirty="0"/>
          </a:p>
        </p:txBody>
      </p:sp>
      <p:sp>
        <p:nvSpPr>
          <p:cNvPr id="19" name="4-Point Star 18"/>
          <p:cNvSpPr/>
          <p:nvPr/>
        </p:nvSpPr>
        <p:spPr bwMode="auto">
          <a:xfrm>
            <a:off x="6372850" y="917111"/>
            <a:ext cx="2250300" cy="2160288"/>
          </a:xfrm>
          <a:prstGeom prst="star4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Non-spherical particles interacting with radiation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14</a:t>
            </a:fld>
            <a:endParaRPr lang="en-GB"/>
          </a:p>
        </p:txBody>
      </p:sp>
      <p:grpSp>
        <p:nvGrpSpPr>
          <p:cNvPr id="169" name="Group 168"/>
          <p:cNvGrpSpPr/>
          <p:nvPr/>
        </p:nvGrpSpPr>
        <p:grpSpPr>
          <a:xfrm>
            <a:off x="6570922" y="3314389"/>
            <a:ext cx="1873167" cy="1963179"/>
            <a:chOff x="2951784" y="1988808"/>
            <a:chExt cx="1873167" cy="1963179"/>
          </a:xfrm>
        </p:grpSpPr>
        <p:sp>
          <p:nvSpPr>
            <p:cNvPr id="12" name="Oval 11"/>
            <p:cNvSpPr/>
            <p:nvPr/>
          </p:nvSpPr>
          <p:spPr bwMode="auto">
            <a:xfrm>
              <a:off x="3851904" y="198880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3851904" y="261889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3851904" y="207882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3851904" y="216883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3851904" y="225884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3851904" y="234885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3851904" y="243886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3851904" y="252888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3941916" y="225884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3941916" y="234885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3941916" y="243886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3941916" y="252888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3941916" y="261889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3941916" y="270890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3761892" y="225884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3761892" y="234885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3761892" y="243886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3761892" y="252888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3761892" y="261889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3851904" y="270890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761892" y="270890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4031928" y="270890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4031928" y="261889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6" name="Oval 35"/>
            <p:cNvSpPr/>
            <p:nvPr/>
          </p:nvSpPr>
          <p:spPr bwMode="auto">
            <a:xfrm>
              <a:off x="3671880" y="270890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3851904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9" name="Oval 38"/>
            <p:cNvSpPr/>
            <p:nvPr/>
          </p:nvSpPr>
          <p:spPr bwMode="auto">
            <a:xfrm>
              <a:off x="3851904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0" name="Oval 39"/>
            <p:cNvSpPr/>
            <p:nvPr/>
          </p:nvSpPr>
          <p:spPr bwMode="auto">
            <a:xfrm>
              <a:off x="3851904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1" name="Oval 40"/>
            <p:cNvSpPr/>
            <p:nvPr/>
          </p:nvSpPr>
          <p:spPr bwMode="auto">
            <a:xfrm>
              <a:off x="3941916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2" name="Oval 41"/>
            <p:cNvSpPr/>
            <p:nvPr/>
          </p:nvSpPr>
          <p:spPr bwMode="auto">
            <a:xfrm>
              <a:off x="3941916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3941916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3941916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3761892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6" name="Oval 45"/>
            <p:cNvSpPr/>
            <p:nvPr/>
          </p:nvSpPr>
          <p:spPr bwMode="auto">
            <a:xfrm>
              <a:off x="3761892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7" name="Oval 46"/>
            <p:cNvSpPr/>
            <p:nvPr/>
          </p:nvSpPr>
          <p:spPr bwMode="auto">
            <a:xfrm>
              <a:off x="3761892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8" name="Oval 47"/>
            <p:cNvSpPr/>
            <p:nvPr/>
          </p:nvSpPr>
          <p:spPr bwMode="auto">
            <a:xfrm>
              <a:off x="3851904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3761892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0" name="Oval 49"/>
            <p:cNvSpPr/>
            <p:nvPr/>
          </p:nvSpPr>
          <p:spPr bwMode="auto">
            <a:xfrm>
              <a:off x="4031928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>
              <a:off x="4031928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2" name="Oval 51"/>
            <p:cNvSpPr/>
            <p:nvPr/>
          </p:nvSpPr>
          <p:spPr bwMode="auto">
            <a:xfrm>
              <a:off x="3671880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3" name="Oval 52"/>
            <p:cNvSpPr/>
            <p:nvPr/>
          </p:nvSpPr>
          <p:spPr bwMode="auto">
            <a:xfrm>
              <a:off x="3581868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4" name="Oval 53"/>
            <p:cNvSpPr/>
            <p:nvPr/>
          </p:nvSpPr>
          <p:spPr bwMode="auto">
            <a:xfrm>
              <a:off x="3581868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5" name="Oval 54"/>
            <p:cNvSpPr/>
            <p:nvPr/>
          </p:nvSpPr>
          <p:spPr bwMode="auto">
            <a:xfrm>
              <a:off x="3581868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6" name="Oval 55"/>
            <p:cNvSpPr/>
            <p:nvPr/>
          </p:nvSpPr>
          <p:spPr bwMode="auto">
            <a:xfrm>
              <a:off x="3671880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7" name="Oval 56"/>
            <p:cNvSpPr/>
            <p:nvPr/>
          </p:nvSpPr>
          <p:spPr bwMode="auto">
            <a:xfrm>
              <a:off x="3671880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3671880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59" name="Oval 58"/>
            <p:cNvSpPr/>
            <p:nvPr/>
          </p:nvSpPr>
          <p:spPr bwMode="auto">
            <a:xfrm>
              <a:off x="3491856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0" name="Oval 59"/>
            <p:cNvSpPr/>
            <p:nvPr/>
          </p:nvSpPr>
          <p:spPr bwMode="auto">
            <a:xfrm>
              <a:off x="3491856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1" name="Oval 60"/>
            <p:cNvSpPr/>
            <p:nvPr/>
          </p:nvSpPr>
          <p:spPr bwMode="auto">
            <a:xfrm>
              <a:off x="3491856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2" name="Oval 61"/>
            <p:cNvSpPr/>
            <p:nvPr/>
          </p:nvSpPr>
          <p:spPr bwMode="auto">
            <a:xfrm>
              <a:off x="3311832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3" name="Oval 62"/>
            <p:cNvSpPr/>
            <p:nvPr/>
          </p:nvSpPr>
          <p:spPr bwMode="auto">
            <a:xfrm>
              <a:off x="3311832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5" name="Oval 64"/>
            <p:cNvSpPr/>
            <p:nvPr/>
          </p:nvSpPr>
          <p:spPr bwMode="auto">
            <a:xfrm>
              <a:off x="3401844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6" name="Oval 65"/>
            <p:cNvSpPr/>
            <p:nvPr/>
          </p:nvSpPr>
          <p:spPr bwMode="auto">
            <a:xfrm>
              <a:off x="3401844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7" name="Oval 66"/>
            <p:cNvSpPr/>
            <p:nvPr/>
          </p:nvSpPr>
          <p:spPr bwMode="auto">
            <a:xfrm>
              <a:off x="3401844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8" name="Oval 67"/>
            <p:cNvSpPr/>
            <p:nvPr/>
          </p:nvSpPr>
          <p:spPr bwMode="auto">
            <a:xfrm>
              <a:off x="3221820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69" name="Oval 68"/>
            <p:cNvSpPr/>
            <p:nvPr/>
          </p:nvSpPr>
          <p:spPr bwMode="auto">
            <a:xfrm>
              <a:off x="3221820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71" name="Oval 70"/>
            <p:cNvSpPr/>
            <p:nvPr/>
          </p:nvSpPr>
          <p:spPr bwMode="auto">
            <a:xfrm>
              <a:off x="3761892" y="315896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72" name="Oval 71"/>
            <p:cNvSpPr/>
            <p:nvPr/>
          </p:nvSpPr>
          <p:spPr bwMode="auto">
            <a:xfrm>
              <a:off x="3761892" y="324897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73" name="Oval 72"/>
            <p:cNvSpPr/>
            <p:nvPr/>
          </p:nvSpPr>
          <p:spPr bwMode="auto">
            <a:xfrm>
              <a:off x="3761892" y="333898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74" name="Oval 73"/>
            <p:cNvSpPr/>
            <p:nvPr/>
          </p:nvSpPr>
          <p:spPr bwMode="auto">
            <a:xfrm>
              <a:off x="3851904" y="315896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75" name="Oval 74"/>
            <p:cNvSpPr/>
            <p:nvPr/>
          </p:nvSpPr>
          <p:spPr bwMode="auto">
            <a:xfrm>
              <a:off x="3851904" y="324897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76" name="Oval 75"/>
            <p:cNvSpPr/>
            <p:nvPr/>
          </p:nvSpPr>
          <p:spPr bwMode="auto">
            <a:xfrm>
              <a:off x="3851904" y="333898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77" name="Oval 76"/>
            <p:cNvSpPr/>
            <p:nvPr/>
          </p:nvSpPr>
          <p:spPr bwMode="auto">
            <a:xfrm>
              <a:off x="3671880" y="315896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0" name="Oval 79"/>
            <p:cNvSpPr/>
            <p:nvPr/>
          </p:nvSpPr>
          <p:spPr bwMode="auto">
            <a:xfrm>
              <a:off x="3851904" y="342900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1" name="Oval 80"/>
            <p:cNvSpPr/>
            <p:nvPr/>
          </p:nvSpPr>
          <p:spPr bwMode="auto">
            <a:xfrm>
              <a:off x="3851904" y="351901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2" name="Oval 81"/>
            <p:cNvSpPr/>
            <p:nvPr/>
          </p:nvSpPr>
          <p:spPr bwMode="auto">
            <a:xfrm>
              <a:off x="3851904" y="360902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3" name="Oval 82"/>
            <p:cNvSpPr/>
            <p:nvPr/>
          </p:nvSpPr>
          <p:spPr bwMode="auto">
            <a:xfrm>
              <a:off x="3941916" y="342900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4" name="Oval 83"/>
            <p:cNvSpPr/>
            <p:nvPr/>
          </p:nvSpPr>
          <p:spPr bwMode="auto">
            <a:xfrm>
              <a:off x="3941916" y="351901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5" name="Oval 84"/>
            <p:cNvSpPr/>
            <p:nvPr/>
          </p:nvSpPr>
          <p:spPr bwMode="auto">
            <a:xfrm>
              <a:off x="3941916" y="360902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6" name="Oval 85"/>
            <p:cNvSpPr/>
            <p:nvPr/>
          </p:nvSpPr>
          <p:spPr bwMode="auto">
            <a:xfrm>
              <a:off x="3761892" y="342900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7" name="Oval 86"/>
            <p:cNvSpPr/>
            <p:nvPr/>
          </p:nvSpPr>
          <p:spPr bwMode="auto">
            <a:xfrm>
              <a:off x="3761892" y="351901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8" name="Oval 87"/>
            <p:cNvSpPr/>
            <p:nvPr/>
          </p:nvSpPr>
          <p:spPr bwMode="auto">
            <a:xfrm>
              <a:off x="3761892" y="360902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89" name="Oval 88"/>
            <p:cNvSpPr/>
            <p:nvPr/>
          </p:nvSpPr>
          <p:spPr bwMode="auto">
            <a:xfrm>
              <a:off x="4031928" y="315896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90" name="Oval 89"/>
            <p:cNvSpPr/>
            <p:nvPr/>
          </p:nvSpPr>
          <p:spPr bwMode="auto">
            <a:xfrm>
              <a:off x="4031928" y="324897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95" name="Oval 94"/>
            <p:cNvSpPr/>
            <p:nvPr/>
          </p:nvSpPr>
          <p:spPr bwMode="auto">
            <a:xfrm>
              <a:off x="3941916" y="3158964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96" name="Oval 95"/>
            <p:cNvSpPr/>
            <p:nvPr/>
          </p:nvSpPr>
          <p:spPr bwMode="auto">
            <a:xfrm>
              <a:off x="3941916" y="324897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97" name="Oval 96"/>
            <p:cNvSpPr/>
            <p:nvPr/>
          </p:nvSpPr>
          <p:spPr bwMode="auto">
            <a:xfrm>
              <a:off x="3941916" y="333898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98" name="Oval 97"/>
            <p:cNvSpPr/>
            <p:nvPr/>
          </p:nvSpPr>
          <p:spPr bwMode="auto">
            <a:xfrm>
              <a:off x="4211952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99" name="Oval 98"/>
            <p:cNvSpPr/>
            <p:nvPr/>
          </p:nvSpPr>
          <p:spPr bwMode="auto">
            <a:xfrm>
              <a:off x="4211952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0" name="Oval 99"/>
            <p:cNvSpPr/>
            <p:nvPr/>
          </p:nvSpPr>
          <p:spPr bwMode="auto">
            <a:xfrm>
              <a:off x="4211952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1" name="Oval 100"/>
            <p:cNvSpPr/>
            <p:nvPr/>
          </p:nvSpPr>
          <p:spPr bwMode="auto">
            <a:xfrm>
              <a:off x="4301964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2" name="Oval 101"/>
            <p:cNvSpPr/>
            <p:nvPr/>
          </p:nvSpPr>
          <p:spPr bwMode="auto">
            <a:xfrm>
              <a:off x="4301964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3" name="Oval 102"/>
            <p:cNvSpPr/>
            <p:nvPr/>
          </p:nvSpPr>
          <p:spPr bwMode="auto">
            <a:xfrm>
              <a:off x="4301964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4" name="Oval 103"/>
            <p:cNvSpPr/>
            <p:nvPr/>
          </p:nvSpPr>
          <p:spPr bwMode="auto">
            <a:xfrm>
              <a:off x="4121940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5" name="Oval 104"/>
            <p:cNvSpPr/>
            <p:nvPr/>
          </p:nvSpPr>
          <p:spPr bwMode="auto">
            <a:xfrm>
              <a:off x="4121940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6" name="Oval 105"/>
            <p:cNvSpPr/>
            <p:nvPr/>
          </p:nvSpPr>
          <p:spPr bwMode="auto">
            <a:xfrm>
              <a:off x="4121940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8" name="Oval 107"/>
            <p:cNvSpPr/>
            <p:nvPr/>
          </p:nvSpPr>
          <p:spPr bwMode="auto">
            <a:xfrm>
              <a:off x="4481988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09" name="Oval 108"/>
            <p:cNvSpPr/>
            <p:nvPr/>
          </p:nvSpPr>
          <p:spPr bwMode="auto">
            <a:xfrm>
              <a:off x="4481988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11" name="Oval 110"/>
            <p:cNvSpPr/>
            <p:nvPr/>
          </p:nvSpPr>
          <p:spPr bwMode="auto">
            <a:xfrm>
              <a:off x="4572000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12" name="Oval 111"/>
            <p:cNvSpPr/>
            <p:nvPr/>
          </p:nvSpPr>
          <p:spPr bwMode="auto">
            <a:xfrm>
              <a:off x="4572000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14" name="Oval 113"/>
            <p:cNvSpPr/>
            <p:nvPr/>
          </p:nvSpPr>
          <p:spPr bwMode="auto">
            <a:xfrm>
              <a:off x="4391976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15" name="Oval 114"/>
            <p:cNvSpPr/>
            <p:nvPr/>
          </p:nvSpPr>
          <p:spPr bwMode="auto">
            <a:xfrm>
              <a:off x="4391976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17" name="Oval 116"/>
            <p:cNvSpPr/>
            <p:nvPr/>
          </p:nvSpPr>
          <p:spPr bwMode="auto">
            <a:xfrm>
              <a:off x="4752024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18" name="Oval 117"/>
            <p:cNvSpPr/>
            <p:nvPr/>
          </p:nvSpPr>
          <p:spPr bwMode="auto">
            <a:xfrm>
              <a:off x="4752024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23" name="Oval 122"/>
            <p:cNvSpPr/>
            <p:nvPr/>
          </p:nvSpPr>
          <p:spPr bwMode="auto">
            <a:xfrm>
              <a:off x="4662012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24" name="Oval 123"/>
            <p:cNvSpPr/>
            <p:nvPr/>
          </p:nvSpPr>
          <p:spPr bwMode="auto">
            <a:xfrm>
              <a:off x="4662012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25" name="Oval 124"/>
            <p:cNvSpPr/>
            <p:nvPr/>
          </p:nvSpPr>
          <p:spPr bwMode="auto">
            <a:xfrm>
              <a:off x="3041796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26" name="Oval 125"/>
            <p:cNvSpPr/>
            <p:nvPr/>
          </p:nvSpPr>
          <p:spPr bwMode="auto">
            <a:xfrm>
              <a:off x="3041796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28" name="Oval 127"/>
            <p:cNvSpPr/>
            <p:nvPr/>
          </p:nvSpPr>
          <p:spPr bwMode="auto">
            <a:xfrm>
              <a:off x="3131808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29" name="Oval 128"/>
            <p:cNvSpPr/>
            <p:nvPr/>
          </p:nvSpPr>
          <p:spPr bwMode="auto">
            <a:xfrm>
              <a:off x="3131808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31" name="Oval 130"/>
            <p:cNvSpPr/>
            <p:nvPr/>
          </p:nvSpPr>
          <p:spPr bwMode="auto">
            <a:xfrm>
              <a:off x="2951784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32" name="Oval 131"/>
            <p:cNvSpPr/>
            <p:nvPr/>
          </p:nvSpPr>
          <p:spPr bwMode="auto">
            <a:xfrm>
              <a:off x="2951784" y="297894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43" name="Oval 142"/>
            <p:cNvSpPr/>
            <p:nvPr/>
          </p:nvSpPr>
          <p:spPr bwMode="auto">
            <a:xfrm>
              <a:off x="3491856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45" name="Oval 144"/>
            <p:cNvSpPr/>
            <p:nvPr/>
          </p:nvSpPr>
          <p:spPr bwMode="auto">
            <a:xfrm>
              <a:off x="3581868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48" name="Oval 147"/>
            <p:cNvSpPr/>
            <p:nvPr/>
          </p:nvSpPr>
          <p:spPr bwMode="auto">
            <a:xfrm>
              <a:off x="4121940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50" name="Oval 149"/>
            <p:cNvSpPr/>
            <p:nvPr/>
          </p:nvSpPr>
          <p:spPr bwMode="auto">
            <a:xfrm>
              <a:off x="4211952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51" name="Oval 150"/>
            <p:cNvSpPr/>
            <p:nvPr/>
          </p:nvSpPr>
          <p:spPr bwMode="auto">
            <a:xfrm>
              <a:off x="4031928" y="288892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52" name="Oval 151"/>
            <p:cNvSpPr/>
            <p:nvPr/>
          </p:nvSpPr>
          <p:spPr bwMode="auto">
            <a:xfrm>
              <a:off x="4031928" y="279891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59" name="Oval 158"/>
            <p:cNvSpPr/>
            <p:nvPr/>
          </p:nvSpPr>
          <p:spPr bwMode="auto">
            <a:xfrm>
              <a:off x="3851904" y="3699036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60" name="Oval 159"/>
            <p:cNvSpPr/>
            <p:nvPr/>
          </p:nvSpPr>
          <p:spPr bwMode="auto">
            <a:xfrm>
              <a:off x="3851904" y="3789048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65" name="Oval 164"/>
            <p:cNvSpPr/>
            <p:nvPr/>
          </p:nvSpPr>
          <p:spPr bwMode="auto">
            <a:xfrm>
              <a:off x="3851904" y="3879060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68" name="Oval 167"/>
            <p:cNvSpPr/>
            <p:nvPr/>
          </p:nvSpPr>
          <p:spPr bwMode="auto">
            <a:xfrm>
              <a:off x="4391976" y="3068952"/>
              <a:ext cx="72927" cy="7292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sp>
        <p:nvSpPr>
          <p:cNvPr id="170" name="Right Arrow 169"/>
          <p:cNvSpPr/>
          <p:nvPr/>
        </p:nvSpPr>
        <p:spPr bwMode="auto">
          <a:xfrm rot="5400000">
            <a:off x="6624085" y="2881423"/>
            <a:ext cx="276447" cy="350874"/>
          </a:xfrm>
          <a:prstGeom prst="rightArrow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20" name="Text Box 7"/>
          <p:cNvSpPr txBox="1">
            <a:spLocks noChangeArrowheads="1"/>
          </p:cNvSpPr>
          <p:nvPr/>
        </p:nvSpPr>
        <p:spPr bwMode="auto">
          <a:xfrm>
            <a:off x="669852" y="1756519"/>
            <a:ext cx="5709682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1. Create a 3D model of a snow or ice particle</a:t>
            </a:r>
            <a:endParaRPr lang="en-GB" sz="1400" b="1" baseline="30000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21" name="Text Box 7"/>
          <p:cNvSpPr txBox="1">
            <a:spLocks noChangeArrowheads="1"/>
          </p:cNvSpPr>
          <p:nvPr/>
        </p:nvSpPr>
        <p:spPr bwMode="auto">
          <a:xfrm>
            <a:off x="648587" y="3652658"/>
            <a:ext cx="5667153" cy="852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2. </a:t>
            </a:r>
            <a:r>
              <a:rPr lang="en-GB" sz="2000" b="1" dirty="0" err="1" smtClean="0">
                <a:solidFill>
                  <a:srgbClr val="000082"/>
                </a:solidFill>
                <a:latin typeface="Arial Unicode MS" pitchFamily="34" charset="-128"/>
              </a:rPr>
              <a:t>Discretise</a:t>
            </a:r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 into many small polarisable points (dipoles). Grid spacing &lt;&lt; wavelength </a:t>
            </a:r>
          </a:p>
          <a:p>
            <a:endParaRPr lang="en-GB" sz="1400" b="1" baseline="30000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22" name="Text Box 7"/>
          <p:cNvSpPr txBox="1">
            <a:spLocks noChangeArrowheads="1"/>
          </p:cNvSpPr>
          <p:nvPr/>
        </p:nvSpPr>
        <p:spPr bwMode="auto">
          <a:xfrm>
            <a:off x="669850" y="5059699"/>
            <a:ext cx="5613992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3. Solve computationally – can be slow </a:t>
            </a:r>
            <a:endParaRPr lang="en-GB" sz="1400" b="1" baseline="30000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159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155938"/>
            <a:ext cx="8113712" cy="708025"/>
          </a:xfrm>
        </p:spPr>
        <p:txBody>
          <a:bodyPr/>
          <a:lstStyle/>
          <a:p>
            <a:r>
              <a:rPr lang="en-GB" dirty="0" smtClean="0"/>
              <a:t>Scattering properties – single particles</a:t>
            </a:r>
            <a:endParaRPr lang="en-GB" dirty="0"/>
          </a:p>
        </p:txBody>
      </p:sp>
      <p:sp>
        <p:nvSpPr>
          <p:cNvPr id="49" name="Content Placeholder 48"/>
          <p:cNvSpPr>
            <a:spLocks noGrp="1"/>
          </p:cNvSpPr>
          <p:nvPr>
            <p:ph idx="1"/>
          </p:nvPr>
        </p:nvSpPr>
        <p:spPr>
          <a:xfrm>
            <a:off x="1414172" y="3466210"/>
            <a:ext cx="7655398" cy="2662496"/>
          </a:xfrm>
        </p:spPr>
        <p:txBody>
          <a:bodyPr/>
          <a:lstStyle/>
          <a:p>
            <a:r>
              <a:rPr lang="en-GB" dirty="0" smtClean="0"/>
              <a:t>Scattering cross-section:            </a:t>
            </a:r>
            <a:r>
              <a:rPr lang="en-GB" b="0" dirty="0" smtClean="0"/>
              <a:t>[m</a:t>
            </a:r>
            <a:r>
              <a:rPr lang="en-GB" b="0" baseline="30000" dirty="0" smtClean="0"/>
              <a:t>2</a:t>
            </a:r>
            <a:r>
              <a:rPr lang="en-GB" b="0" dirty="0" smtClean="0"/>
              <a:t>]   </a:t>
            </a:r>
          </a:p>
          <a:p>
            <a:pPr lvl="1"/>
            <a:r>
              <a:rPr lang="en-GB" b="0" dirty="0" smtClean="0"/>
              <a:t>the amount of scattering as an equivalent “area” </a:t>
            </a:r>
          </a:p>
          <a:p>
            <a:r>
              <a:rPr lang="en-GB" dirty="0" smtClean="0"/>
              <a:t>Absorption cross-section:          </a:t>
            </a:r>
            <a:r>
              <a:rPr lang="en-GB" b="0" dirty="0" smtClean="0"/>
              <a:t>[m</a:t>
            </a:r>
            <a:r>
              <a:rPr lang="en-GB" b="0" baseline="30000" dirty="0" smtClean="0"/>
              <a:t>2</a:t>
            </a:r>
            <a:r>
              <a:rPr lang="en-GB" b="0" dirty="0" smtClean="0"/>
              <a:t>]</a:t>
            </a:r>
          </a:p>
          <a:p>
            <a:pPr lvl="1"/>
            <a:r>
              <a:rPr lang="en-GB" b="0" dirty="0" smtClean="0"/>
              <a:t>particles can absorb as well as scatter radiation</a:t>
            </a:r>
          </a:p>
          <a:p>
            <a:r>
              <a:rPr lang="en-GB" dirty="0" smtClean="0"/>
              <a:t>Scattering phase function:</a:t>
            </a:r>
          </a:p>
          <a:p>
            <a:pPr lvl="1"/>
            <a:r>
              <a:rPr lang="en-GB" b="0" dirty="0" smtClean="0"/>
              <a:t>the amount of scattering in a particular direction (expressed in polar coordinates) 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15</a:t>
            </a:fld>
            <a:endParaRPr lang="en-GB"/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1456660" y="2179671"/>
            <a:ext cx="2828260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4933506" y="2195435"/>
            <a:ext cx="2576624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rot="5400000" flipH="1" flipV="1">
            <a:off x="4561367" y="1346787"/>
            <a:ext cx="719470" cy="34378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4837814" y="1605512"/>
            <a:ext cx="871869" cy="41467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rot="16200000" flipV="1">
            <a:off x="4136065" y="1733103"/>
            <a:ext cx="269360" cy="16303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4898064" y="1935122"/>
            <a:ext cx="1470838" cy="17720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rot="5400000" flipH="1" flipV="1">
            <a:off x="4295552" y="1570073"/>
            <a:ext cx="549351" cy="354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 rot="10800000">
            <a:off x="4104167" y="2020183"/>
            <a:ext cx="148856" cy="2126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6" name="Group 45"/>
          <p:cNvGrpSpPr/>
          <p:nvPr/>
        </p:nvGrpSpPr>
        <p:grpSpPr>
          <a:xfrm flipV="1">
            <a:off x="4097078" y="2317893"/>
            <a:ext cx="2264735" cy="903768"/>
            <a:chOff x="4479851" y="3118883"/>
            <a:chExt cx="2264735" cy="953386"/>
          </a:xfrm>
        </p:grpSpPr>
        <p:cxnSp>
          <p:nvCxnSpPr>
            <p:cNvPr id="40" name="Straight Arrow Connector 39"/>
            <p:cNvCxnSpPr/>
            <p:nvPr/>
          </p:nvCxnSpPr>
          <p:spPr bwMode="auto">
            <a:xfrm rot="5400000" flipH="1" flipV="1">
              <a:off x="4937051" y="3306725"/>
              <a:ext cx="719470" cy="343786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1" name="Straight Arrow Connector 40"/>
            <p:cNvCxnSpPr/>
            <p:nvPr/>
          </p:nvCxnSpPr>
          <p:spPr bwMode="auto">
            <a:xfrm flipV="1">
              <a:off x="5213498" y="3565450"/>
              <a:ext cx="871869" cy="41467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2" name="Straight Arrow Connector 41"/>
            <p:cNvCxnSpPr/>
            <p:nvPr/>
          </p:nvCxnSpPr>
          <p:spPr bwMode="auto">
            <a:xfrm rot="16200000" flipV="1">
              <a:off x="4511749" y="3693041"/>
              <a:ext cx="269360" cy="163033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3" name="Straight Arrow Connector 42"/>
            <p:cNvCxnSpPr/>
            <p:nvPr/>
          </p:nvCxnSpPr>
          <p:spPr bwMode="auto">
            <a:xfrm flipV="1">
              <a:off x="5273748" y="3895060"/>
              <a:ext cx="1470838" cy="177209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4" name="Straight Arrow Connector 43"/>
            <p:cNvCxnSpPr/>
            <p:nvPr/>
          </p:nvCxnSpPr>
          <p:spPr bwMode="auto">
            <a:xfrm rot="5400000" flipH="1" flipV="1">
              <a:off x="4671236" y="3530011"/>
              <a:ext cx="549351" cy="3543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5" name="Straight Arrow Connector 44"/>
            <p:cNvCxnSpPr/>
            <p:nvPr/>
          </p:nvCxnSpPr>
          <p:spPr bwMode="auto">
            <a:xfrm rot="10800000">
              <a:off x="4479851" y="3980121"/>
              <a:ext cx="148856" cy="2126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aphicFrame>
        <p:nvGraphicFramePr>
          <p:cNvPr id="204802" name="Object 2"/>
          <p:cNvGraphicFramePr>
            <a:graphicFrameLocks noChangeAspect="1"/>
          </p:cNvGraphicFramePr>
          <p:nvPr/>
        </p:nvGraphicFramePr>
        <p:xfrm>
          <a:off x="5574434" y="3413047"/>
          <a:ext cx="404812" cy="486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27" name="Equation" r:id="rId3" imgW="190440" imgH="228600" progId="Equation.3">
                  <p:embed/>
                </p:oleObj>
              </mc:Choice>
              <mc:Fallback>
                <p:oleObj name="Equation" r:id="rId3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4434" y="3413047"/>
                        <a:ext cx="404812" cy="486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Oval 52"/>
          <p:cNvSpPr/>
          <p:nvPr/>
        </p:nvSpPr>
        <p:spPr bwMode="auto">
          <a:xfrm>
            <a:off x="4433778" y="2062712"/>
            <a:ext cx="265814" cy="265814"/>
          </a:xfrm>
          <a:prstGeom prst="ellips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graphicFrame>
        <p:nvGraphicFramePr>
          <p:cNvPr id="204804" name="Object 4"/>
          <p:cNvGraphicFramePr>
            <a:graphicFrameLocks noChangeAspect="1"/>
          </p:cNvGraphicFramePr>
          <p:nvPr/>
        </p:nvGraphicFramePr>
        <p:xfrm>
          <a:off x="5552091" y="4261917"/>
          <a:ext cx="404813" cy="48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28" name="Equation" r:id="rId5" imgW="190440" imgH="228600" progId="Equation.3">
                  <p:embed/>
                </p:oleObj>
              </mc:Choice>
              <mc:Fallback>
                <p:oleObj name="Equation" r:id="rId5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2091" y="4261917"/>
                        <a:ext cx="404813" cy="487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05" name="Object 5"/>
          <p:cNvGraphicFramePr>
            <a:graphicFrameLocks noChangeAspect="1"/>
          </p:cNvGraphicFramePr>
          <p:nvPr/>
        </p:nvGraphicFramePr>
        <p:xfrm>
          <a:off x="5536768" y="5181301"/>
          <a:ext cx="1052512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29" name="Equation" r:id="rId7" imgW="495000" imgH="203040" progId="Equation.3">
                  <p:embed/>
                </p:oleObj>
              </mc:Choice>
              <mc:Fallback>
                <p:oleObj name="Equation" r:id="rId7" imgW="4950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6768" y="5181301"/>
                        <a:ext cx="1052512" cy="433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6" name="Straight Arrow Connector 55"/>
          <p:cNvCxnSpPr/>
          <p:nvPr/>
        </p:nvCxnSpPr>
        <p:spPr bwMode="auto">
          <a:xfrm>
            <a:off x="1460204" y="1848105"/>
            <a:ext cx="6057015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/>
          <p:nvPr/>
        </p:nvCxnSpPr>
        <p:spPr bwMode="auto">
          <a:xfrm>
            <a:off x="1442483" y="2542765"/>
            <a:ext cx="6057015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48878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89098" y="1020726"/>
            <a:ext cx="8155172" cy="5129249"/>
          </a:xfrm>
        </p:spPr>
        <p:txBody>
          <a:bodyPr/>
          <a:lstStyle/>
          <a:p>
            <a:pPr lvl="0">
              <a:defRPr/>
            </a:pPr>
            <a:r>
              <a:rPr lang="en-GB" dirty="0" smtClean="0"/>
              <a:t>Sum or average over:</a:t>
            </a:r>
          </a:p>
          <a:p>
            <a:pPr lvl="1">
              <a:defRPr/>
            </a:pPr>
            <a:r>
              <a:rPr lang="en-GB" b="0" dirty="0" smtClean="0"/>
              <a:t>Different orientations (or, in some ice clouds, a preferred orientation)</a:t>
            </a:r>
          </a:p>
          <a:p>
            <a:pPr lvl="1">
              <a:defRPr/>
            </a:pPr>
            <a:r>
              <a:rPr lang="en-GB" b="0" dirty="0" smtClean="0"/>
              <a:t>Size distribution </a:t>
            </a:r>
          </a:p>
          <a:p>
            <a:pPr lvl="1">
              <a:defRPr/>
            </a:pPr>
            <a:r>
              <a:rPr lang="en-GB" b="0" dirty="0" smtClean="0"/>
              <a:t>Particle habits: snow and ice shapes, </a:t>
            </a:r>
            <a:r>
              <a:rPr lang="en-GB" b="0" dirty="0" err="1" smtClean="0"/>
              <a:t>graupel</a:t>
            </a:r>
            <a:r>
              <a:rPr lang="en-GB" b="0" dirty="0" smtClean="0"/>
              <a:t>, cloud drops, rain etc.</a:t>
            </a:r>
          </a:p>
          <a:p>
            <a:pPr lvl="0">
              <a:spcBef>
                <a:spcPts val="1200"/>
              </a:spcBef>
              <a:defRPr/>
            </a:pPr>
            <a:r>
              <a:rPr lang="en-GB" dirty="0" smtClean="0"/>
              <a:t>Extinction coefficient [1/km] :</a:t>
            </a:r>
          </a:p>
          <a:p>
            <a:pPr lvl="0">
              <a:spcBef>
                <a:spcPts val="1200"/>
              </a:spcBef>
              <a:defRPr/>
            </a:pPr>
            <a:r>
              <a:rPr lang="en-GB" dirty="0" smtClean="0"/>
              <a:t>Single scatter </a:t>
            </a:r>
            <a:r>
              <a:rPr lang="en-GB" dirty="0" err="1" smtClean="0"/>
              <a:t>albedo</a:t>
            </a:r>
            <a:r>
              <a:rPr lang="en-GB" dirty="0" smtClean="0"/>
              <a:t>:</a:t>
            </a:r>
          </a:p>
          <a:p>
            <a:pPr lvl="1">
              <a:defRPr/>
            </a:pPr>
            <a:r>
              <a:rPr lang="en-GB" b="0" dirty="0" smtClean="0"/>
              <a:t>Ratio of scattering to extinction</a:t>
            </a:r>
            <a:endParaRPr lang="en-GB" dirty="0" smtClean="0"/>
          </a:p>
          <a:p>
            <a:pPr lvl="0">
              <a:spcBef>
                <a:spcPts val="1200"/>
              </a:spcBef>
              <a:defRPr/>
            </a:pPr>
            <a:r>
              <a:rPr lang="en-GB" dirty="0" smtClean="0"/>
              <a:t>Asymmetry parameter – the average scattering direction</a:t>
            </a:r>
          </a:p>
          <a:p>
            <a:pPr lvl="1">
              <a:defRPr/>
            </a:pPr>
            <a:r>
              <a:rPr lang="en-GB" b="0" dirty="0" smtClean="0"/>
              <a:t>g = 1 → completely forward scattering (~ not scattered at all)</a:t>
            </a:r>
          </a:p>
          <a:p>
            <a:pPr lvl="1">
              <a:defRPr/>
            </a:pPr>
            <a:r>
              <a:rPr lang="en-GB" b="0" dirty="0" smtClean="0"/>
              <a:t>g = 0 → as much forward as back scattering (not necessarily isotropic)</a:t>
            </a:r>
          </a:p>
          <a:p>
            <a:pPr lvl="1">
              <a:defRPr/>
            </a:pPr>
            <a:r>
              <a:rPr lang="en-GB" b="0" dirty="0" smtClean="0"/>
              <a:t>g = -1 → complete back-scattering (physically unlikely)</a:t>
            </a: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145311"/>
            <a:ext cx="8113712" cy="708025"/>
          </a:xfrm>
        </p:spPr>
        <p:txBody>
          <a:bodyPr/>
          <a:lstStyle/>
          <a:p>
            <a:r>
              <a:rPr lang="en-GB" dirty="0" smtClean="0"/>
              <a:t>Scattering properties - bulk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16</a:t>
            </a:fld>
            <a:endParaRPr lang="en-GB"/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5047581" y="2772626"/>
          <a:ext cx="1608399" cy="4677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76" name="Equation" r:id="rId3" imgW="787320" imgH="228600" progId="Equation.3">
                  <p:embed/>
                </p:oleObj>
              </mc:Choice>
              <mc:Fallback>
                <p:oleObj name="Equation" r:id="rId3" imgW="7873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7581" y="2772626"/>
                        <a:ext cx="1608399" cy="46771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5070386" y="3317359"/>
          <a:ext cx="1567349" cy="914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77" name="Equation" r:id="rId5" imgW="825480" imgH="431640" progId="Equation.3">
                  <p:embed/>
                </p:oleObj>
              </mc:Choice>
              <mc:Fallback>
                <p:oleObj name="Equation" r:id="rId5" imgW="8254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0386" y="3317359"/>
                        <a:ext cx="1567349" cy="9140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364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profile_scat_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64060" y="1300485"/>
            <a:ext cx="7016826" cy="412816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006471" y="2089949"/>
            <a:ext cx="1912711" cy="73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400" b="1" dirty="0" smtClean="0">
                <a:latin typeface="Arial Unicode MS" pitchFamily="34" charset="-128"/>
              </a:rPr>
              <a:t>Single </a:t>
            </a:r>
          </a:p>
          <a:p>
            <a:pPr algn="ctr"/>
            <a:r>
              <a:rPr lang="en-GB" sz="1400" b="1" dirty="0" smtClean="0">
                <a:latin typeface="Arial Unicode MS" pitchFamily="34" charset="-128"/>
              </a:rPr>
              <a:t>scatter</a:t>
            </a:r>
          </a:p>
          <a:p>
            <a:pPr algn="ctr"/>
            <a:r>
              <a:rPr lang="en-GB" sz="1400" b="1" dirty="0" err="1" smtClean="0">
                <a:latin typeface="Arial Unicode MS" pitchFamily="34" charset="-128"/>
              </a:rPr>
              <a:t>albedo</a:t>
            </a:r>
            <a:endParaRPr lang="en-GB" sz="1400" b="1" dirty="0" smtClean="0">
              <a:latin typeface="Arial Unicode MS" pitchFamily="34" charset="-128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119885" y="5139304"/>
            <a:ext cx="3133618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600" b="1" dirty="0" smtClean="0">
                <a:latin typeface="Arial Unicode MS" pitchFamily="34" charset="-128"/>
              </a:rPr>
              <a:t>Rain and snow flux  [g m</a:t>
            </a:r>
            <a:r>
              <a:rPr lang="en-GB" sz="1600" b="1" baseline="30000" dirty="0" smtClean="0">
                <a:latin typeface="Arial Unicode MS" pitchFamily="34" charset="-128"/>
              </a:rPr>
              <a:t>2</a:t>
            </a:r>
            <a:r>
              <a:rPr lang="en-GB" sz="1600" b="1" dirty="0" smtClean="0">
                <a:latin typeface="Arial Unicode MS" pitchFamily="34" charset="-128"/>
              </a:rPr>
              <a:t> s</a:t>
            </a:r>
            <a:r>
              <a:rPr lang="en-GB" sz="1600" b="1" baseline="30000" dirty="0" smtClean="0">
                <a:latin typeface="Arial Unicode MS" pitchFamily="34" charset="-128"/>
              </a:rPr>
              <a:t>-1</a:t>
            </a:r>
            <a:r>
              <a:rPr lang="en-GB" sz="1600" b="1" dirty="0" smtClean="0">
                <a:latin typeface="Arial Unicode MS" pitchFamily="34" charset="-128"/>
              </a:rPr>
              <a:t>]</a:t>
            </a:r>
          </a:p>
          <a:p>
            <a:pPr algn="ctr"/>
            <a:r>
              <a:rPr lang="en-GB" sz="1600" b="1" dirty="0" smtClean="0">
                <a:latin typeface="Arial Unicode MS" pitchFamily="34" charset="-128"/>
              </a:rPr>
              <a:t>Cloud mixing ratio [0.1 g kg</a:t>
            </a:r>
            <a:r>
              <a:rPr lang="en-GB" sz="1600" b="1" baseline="30000" dirty="0" smtClean="0">
                <a:latin typeface="Arial Unicode MS" pitchFamily="34" charset="-128"/>
              </a:rPr>
              <a:t>-1</a:t>
            </a:r>
            <a:r>
              <a:rPr lang="en-GB" sz="1600" b="1" dirty="0" smtClean="0">
                <a:latin typeface="Arial Unicode MS" pitchFamily="34" charset="-128"/>
              </a:rPr>
              <a:t>]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000099" y="5164988"/>
            <a:ext cx="2835667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600" b="1" dirty="0" smtClean="0">
                <a:latin typeface="Arial Unicode MS" pitchFamily="34" charset="-128"/>
              </a:rPr>
              <a:t>Extinction coefficient </a:t>
            </a:r>
            <a:r>
              <a:rPr lang="el-GR" sz="1600" b="1" dirty="0" smtClean="0">
                <a:latin typeface="Arial Unicode MS" pitchFamily="34" charset="-128"/>
              </a:rPr>
              <a:t>β</a:t>
            </a:r>
            <a:r>
              <a:rPr lang="en-GB" sz="1600" b="1" baseline="-25000" dirty="0" smtClean="0">
                <a:latin typeface="Arial Unicode MS" pitchFamily="34" charset="-128"/>
              </a:rPr>
              <a:t>e</a:t>
            </a:r>
            <a:r>
              <a:rPr lang="en-GB" sz="1600" b="1" dirty="0" smtClean="0">
                <a:latin typeface="Arial Unicode MS" pitchFamily="34" charset="-128"/>
              </a:rPr>
              <a:t> </a:t>
            </a:r>
          </a:p>
          <a:p>
            <a:pPr algn="ctr"/>
            <a:r>
              <a:rPr lang="en-GB" sz="1600" b="1" dirty="0" smtClean="0">
                <a:latin typeface="Arial Unicode MS" pitchFamily="34" charset="-128"/>
              </a:rPr>
              <a:t>[km</a:t>
            </a:r>
            <a:r>
              <a:rPr lang="en-GB" sz="1600" b="1" baseline="30000" dirty="0" smtClean="0">
                <a:latin typeface="Arial Unicode MS" pitchFamily="34" charset="-128"/>
              </a:rPr>
              <a:t>-1</a:t>
            </a:r>
            <a:r>
              <a:rPr lang="en-GB" sz="1600" b="1" dirty="0" smtClean="0">
                <a:latin typeface="Arial Unicode MS" pitchFamily="34" charset="-128"/>
              </a:rPr>
              <a:t>]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102840" y="3137634"/>
            <a:ext cx="1912711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400" b="1" dirty="0" smtClean="0">
                <a:latin typeface="Arial Unicode MS" pitchFamily="34" charset="-128"/>
              </a:rPr>
              <a:t>Asymmetry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626728" y="2887549"/>
            <a:ext cx="1912711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400" b="1" dirty="0" smtClean="0">
                <a:latin typeface="Arial Unicode MS" pitchFamily="34" charset="-128"/>
              </a:rPr>
              <a:t>Snow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892144" y="4529702"/>
            <a:ext cx="1912711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400" b="1" dirty="0" smtClean="0">
                <a:latin typeface="Arial Unicode MS" pitchFamily="34" charset="-128"/>
              </a:rPr>
              <a:t>Rain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1355100" y="3722304"/>
            <a:ext cx="1912711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400" b="1" dirty="0" smtClean="0">
                <a:latin typeface="Arial Unicode MS" pitchFamily="34" charset="-128"/>
              </a:rPr>
              <a:t>Water cloud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207634" y="1888643"/>
            <a:ext cx="1458930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600" b="1" dirty="0" smtClean="0">
                <a:latin typeface="Arial Unicode MS" pitchFamily="34" charset="-128"/>
              </a:rPr>
              <a:t>Altitude [km]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 rot="5400000" flipH="1" flipV="1">
            <a:off x="5310963" y="1812852"/>
            <a:ext cx="520995" cy="51036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rot="5400000" flipH="1" flipV="1">
            <a:off x="5218814" y="2677634"/>
            <a:ext cx="520995" cy="51036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itle 1"/>
          <p:cNvSpPr txBox="1">
            <a:spLocks/>
          </p:cNvSpPr>
          <p:nvPr/>
        </p:nvSpPr>
        <p:spPr bwMode="auto">
          <a:xfrm>
            <a:off x="483439" y="53165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smtClean="0">
                <a:ln>
                  <a:noFill/>
                </a:ln>
                <a:solidFill>
                  <a:srgbClr val="0F369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Cloud and precipitation at 91 GHz</a:t>
            </a:r>
            <a:br>
              <a:rPr kumimoji="0" lang="en-GB" sz="2800" b="1" i="0" u="none" strike="noStrike" kern="0" cap="none" spc="0" normalizeH="0" baseline="0" noProof="0" smtClean="0">
                <a:ln>
                  <a:noFill/>
                </a:ln>
                <a:solidFill>
                  <a:srgbClr val="0F369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GB" sz="2000" b="1" i="0" u="none" strike="noStrike" kern="0" cap="none" spc="0" normalizeH="0" baseline="0" noProof="0" smtClean="0">
                <a:ln>
                  <a:noFill/>
                </a:ln>
                <a:solidFill>
                  <a:srgbClr val="0F369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Strong scattering in deep convection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F369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1377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91_2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3254" y="1099656"/>
            <a:ext cx="7248049" cy="5057027"/>
          </a:xfrm>
          <a:prstGeom prst="rect">
            <a:avLst/>
          </a:prstGeom>
        </p:spPr>
      </p:pic>
      <p:pic>
        <p:nvPicPr>
          <p:cNvPr id="35" name="Picture 34" descr="91_2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3257" y="1099656"/>
            <a:ext cx="7248049" cy="505702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439" y="53165"/>
            <a:ext cx="8113712" cy="708025"/>
          </a:xfrm>
        </p:spPr>
        <p:txBody>
          <a:bodyPr/>
          <a:lstStyle/>
          <a:p>
            <a:r>
              <a:rPr lang="en-GB" dirty="0" smtClean="0"/>
              <a:t>Cloud and precipitation at 91 GHz</a:t>
            </a:r>
            <a:br>
              <a:rPr lang="en-GB" dirty="0" smtClean="0"/>
            </a:br>
            <a:r>
              <a:rPr lang="en-GB" sz="2000" dirty="0" smtClean="0"/>
              <a:t>Strong scattering in deep convection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638690" y="5240231"/>
            <a:ext cx="582620" cy="288147"/>
          </a:xfrm>
          <a:prstGeom prst="rect">
            <a:avLst/>
          </a:prstGeom>
          <a:solidFill>
            <a:srgbClr val="92D050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400" b="1" dirty="0" smtClean="0">
                <a:latin typeface="+mj-lt"/>
              </a:rPr>
              <a:t>Rain</a:t>
            </a:r>
            <a:endParaRPr lang="en-GB" sz="1400" b="1" dirty="0"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-321214" y="3699594"/>
            <a:ext cx="2498653" cy="288147"/>
          </a:xfrm>
          <a:prstGeom prst="rect">
            <a:avLst/>
          </a:prstGeom>
          <a:solidFill>
            <a:srgbClr val="FFC000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400" b="1" dirty="0" smtClean="0">
                <a:latin typeface="+mj-lt"/>
              </a:rPr>
              <a:t>Snow</a:t>
            </a:r>
            <a:endParaRPr lang="en-GB" sz="1400" b="1" dirty="0"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548153" y="4934881"/>
            <a:ext cx="184577" cy="288147"/>
          </a:xfrm>
          <a:prstGeom prst="rect">
            <a:avLst/>
          </a:prstGeom>
          <a:solidFill>
            <a:srgbClr val="00B0F0"/>
          </a:solidFill>
        </p:spPr>
        <p:txBody>
          <a:bodyPr wrap="square" lIns="0" tIns="36000" rIns="0" bIns="36000" rtlCol="0">
            <a:spAutoFit/>
          </a:bodyPr>
          <a:lstStyle/>
          <a:p>
            <a:pPr algn="ctr"/>
            <a:endParaRPr lang="en-GB" sz="1400" b="1" dirty="0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348601" y="4292751"/>
            <a:ext cx="580255" cy="288147"/>
          </a:xfrm>
          <a:prstGeom prst="rect">
            <a:avLst/>
          </a:prstGeom>
          <a:solidFill>
            <a:srgbClr val="00B0F0"/>
          </a:solidFill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400" b="1" dirty="0" smtClean="0">
                <a:latin typeface="+mj-lt"/>
              </a:rPr>
              <a:t>Cloud</a:t>
            </a:r>
            <a:endParaRPr lang="en-GB" sz="1400" b="1" dirty="0">
              <a:latin typeface="+mj-lt"/>
            </a:endParaRP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5778027" y="824399"/>
            <a:ext cx="2835667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  <a:latin typeface="Arial Unicode MS" pitchFamily="34" charset="-128"/>
              </a:rPr>
              <a:t>SSA</a:t>
            </a:r>
            <a:r>
              <a:rPr lang="en-GB" sz="1600" b="1" dirty="0" smtClean="0">
                <a:latin typeface="Arial Unicode MS" pitchFamily="34" charset="-128"/>
              </a:rPr>
              <a:t> </a:t>
            </a:r>
            <a:r>
              <a:rPr lang="en-GB" sz="1600" b="1" dirty="0" smtClean="0">
                <a:solidFill>
                  <a:srgbClr val="FF0000"/>
                </a:solidFill>
                <a:latin typeface="Arial Unicode MS" pitchFamily="34" charset="-128"/>
              </a:rPr>
              <a:t>[0-1]</a:t>
            </a: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rot="5400000" flipH="1" flipV="1">
            <a:off x="4907224" y="1044977"/>
            <a:ext cx="348248" cy="17215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5778106" y="5779736"/>
            <a:ext cx="2835667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600" b="1" dirty="0" smtClean="0">
                <a:latin typeface="Arial Unicode MS" pitchFamily="34" charset="-128"/>
              </a:rPr>
              <a:t>No. of  emissions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3831064" y="936073"/>
            <a:ext cx="1231187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600" b="1" dirty="0" smtClean="0">
                <a:latin typeface="Arial Unicode MS" pitchFamily="34" charset="-128"/>
              </a:rPr>
              <a:t>To sensor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4877241" y="5672014"/>
            <a:ext cx="1458930" cy="49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400" b="1" dirty="0" smtClean="0">
                <a:latin typeface="Arial Unicode MS" pitchFamily="34" charset="-128"/>
              </a:rPr>
              <a:t>[km]</a:t>
            </a: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 rot="16200000">
            <a:off x="559065" y="1114456"/>
            <a:ext cx="1458930" cy="49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400" b="1" dirty="0" smtClean="0">
                <a:latin typeface="Arial Unicode MS" pitchFamily="34" charset="-128"/>
              </a:rPr>
              <a:t>[km]</a:t>
            </a: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7336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35" y="114796"/>
            <a:ext cx="8113712" cy="708025"/>
          </a:xfrm>
        </p:spPr>
        <p:txBody>
          <a:bodyPr/>
          <a:lstStyle/>
          <a:p>
            <a:r>
              <a:rPr lang="en-GB" i="1" dirty="0" smtClean="0"/>
              <a:t>H</a:t>
            </a:r>
            <a:r>
              <a:rPr lang="en-GB" dirty="0" smtClean="0"/>
              <a:t>() - </a:t>
            </a:r>
            <a:r>
              <a:rPr lang="en-GB" dirty="0" err="1" smtClean="0"/>
              <a:t>radiative</a:t>
            </a:r>
            <a:r>
              <a:rPr lang="en-GB" dirty="0" smtClean="0"/>
              <a:t> transfer model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19</a:t>
            </a:fld>
            <a:endParaRPr lang="en-GB"/>
          </a:p>
        </p:txBody>
      </p:sp>
      <p:grpSp>
        <p:nvGrpSpPr>
          <p:cNvPr id="35" name="Group 34"/>
          <p:cNvGrpSpPr/>
          <p:nvPr/>
        </p:nvGrpSpPr>
        <p:grpSpPr>
          <a:xfrm>
            <a:off x="560120" y="1448790"/>
            <a:ext cx="2491837" cy="3992087"/>
            <a:chOff x="560121" y="1448790"/>
            <a:chExt cx="1387432" cy="3992087"/>
          </a:xfrm>
        </p:grpSpPr>
        <p:cxnSp>
          <p:nvCxnSpPr>
            <p:cNvPr id="7" name="Straight Connector 6"/>
            <p:cNvCxnSpPr/>
            <p:nvPr/>
          </p:nvCxnSpPr>
          <p:spPr bwMode="auto">
            <a:xfrm>
              <a:off x="570016" y="1448790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568037" y="1767444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566058" y="2109849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568037" y="2432462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566058" y="2751116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564079" y="3093521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568037" y="3418115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566058" y="3736769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564079" y="4079174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566058" y="4401787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564079" y="4720441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562100" y="5062846"/>
              <a:ext cx="137753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60121" y="5440877"/>
              <a:ext cx="1377537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7" name="Straight Arrow Connector 36"/>
          <p:cNvCxnSpPr/>
          <p:nvPr/>
        </p:nvCxnSpPr>
        <p:spPr bwMode="auto">
          <a:xfrm rot="5400000" flipH="1" flipV="1">
            <a:off x="-29689" y="2381004"/>
            <a:ext cx="4263243" cy="18288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rot="16200000" flipV="1">
            <a:off x="95003" y="4358244"/>
            <a:ext cx="1543792" cy="59376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 Box 7"/>
          <p:cNvSpPr txBox="1">
            <a:spLocks noChangeArrowheads="1"/>
          </p:cNvSpPr>
          <p:nvPr/>
        </p:nvSpPr>
        <p:spPr bwMode="auto">
          <a:xfrm>
            <a:off x="2617717" y="783391"/>
            <a:ext cx="2259086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latin typeface="Arial Unicode MS" pitchFamily="34" charset="-128"/>
              </a:rPr>
              <a:t>Sensor</a:t>
            </a:r>
          </a:p>
        </p:txBody>
      </p:sp>
      <p:sp>
        <p:nvSpPr>
          <p:cNvPr id="42" name="Text Box 7"/>
          <p:cNvSpPr txBox="1">
            <a:spLocks noChangeArrowheads="1"/>
          </p:cNvSpPr>
          <p:nvPr/>
        </p:nvSpPr>
        <p:spPr bwMode="auto">
          <a:xfrm>
            <a:off x="4066506" y="855024"/>
            <a:ext cx="4733110" cy="5248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b="1" dirty="0" smtClean="0">
                <a:latin typeface="Arial Unicode MS" pitchFamily="34" charset="-128"/>
              </a:rPr>
              <a:t>Given </a:t>
            </a:r>
            <a:r>
              <a:rPr lang="en-GB" sz="2000" b="1" dirty="0" err="1" smtClean="0">
                <a:latin typeface="Arial Unicode MS" pitchFamily="34" charset="-128"/>
              </a:rPr>
              <a:t>p,T</a:t>
            </a:r>
            <a:r>
              <a:rPr lang="en-GB" sz="2000" b="1" dirty="0" smtClean="0">
                <a:latin typeface="Arial Unicode MS" pitchFamily="34" charset="-128"/>
              </a:rPr>
              <a:t>, q, cloud and precipitation on each atmospheric level, we can compute:</a:t>
            </a:r>
          </a:p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GB" sz="2000" dirty="0" smtClean="0">
                <a:latin typeface="Arial Unicode MS" pitchFamily="34" charset="-128"/>
              </a:rPr>
              <a:t> </a:t>
            </a:r>
            <a:r>
              <a:rPr lang="el-GR" sz="2000" i="1" dirty="0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GB" sz="2000" dirty="0" smtClean="0">
                <a:latin typeface="Arial Unicode MS" pitchFamily="34" charset="-128"/>
              </a:rPr>
              <a:t>   	   - </a:t>
            </a:r>
            <a:r>
              <a:rPr lang="en-GB" sz="2000" b="1" dirty="0" smtClean="0">
                <a:latin typeface="Arial Unicode MS" pitchFamily="34" charset="-128"/>
              </a:rPr>
              <a:t>Layer</a:t>
            </a:r>
            <a:r>
              <a:rPr lang="en-GB" sz="2000" dirty="0" smtClean="0">
                <a:latin typeface="Arial Unicode MS" pitchFamily="34" charset="-128"/>
              </a:rPr>
              <a:t> </a:t>
            </a:r>
            <a:r>
              <a:rPr lang="en-GB" sz="2000" b="1" dirty="0" smtClean="0">
                <a:latin typeface="Arial Unicode MS" pitchFamily="34" charset="-128"/>
              </a:rPr>
              <a:t>optical depth</a:t>
            </a:r>
          </a:p>
          <a:p>
            <a:pPr>
              <a:spcAft>
                <a:spcPts val="300"/>
              </a:spcAft>
            </a:pPr>
            <a:r>
              <a:rPr lang="en-GB" sz="2000" dirty="0" smtClean="0">
                <a:latin typeface="Arial Unicode MS" pitchFamily="34" charset="-128"/>
              </a:rPr>
              <a:t>	     (absorption and scattering)</a:t>
            </a:r>
          </a:p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GB" sz="2000" dirty="0" smtClean="0">
                <a:latin typeface="Arial Unicode MS" pitchFamily="34" charset="-128"/>
              </a:rPr>
              <a:t> </a:t>
            </a:r>
            <a:r>
              <a:rPr lang="el-GR" sz="2000" i="1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GB" sz="2000" i="1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GB" sz="2000" dirty="0" smtClean="0">
                <a:latin typeface="Arial Unicode MS" pitchFamily="34" charset="-128"/>
              </a:rPr>
              <a:t>    	   - </a:t>
            </a:r>
            <a:r>
              <a:rPr lang="en-GB" sz="2000" b="1" dirty="0" smtClean="0">
                <a:latin typeface="Arial Unicode MS" pitchFamily="34" charset="-128"/>
              </a:rPr>
              <a:t>Single scattering </a:t>
            </a:r>
            <a:r>
              <a:rPr lang="en-GB" sz="2000" b="1" dirty="0" err="1" smtClean="0">
                <a:latin typeface="Arial Unicode MS" pitchFamily="34" charset="-128"/>
              </a:rPr>
              <a:t>albedo</a:t>
            </a:r>
            <a:endParaRPr lang="en-GB" sz="2000" b="1" dirty="0" smtClean="0">
              <a:latin typeface="Arial Unicode MS" pitchFamily="34" charset="-128"/>
            </a:endParaRPr>
          </a:p>
          <a:p>
            <a:pPr>
              <a:spcAft>
                <a:spcPts val="300"/>
              </a:spcAft>
              <a:buFont typeface="Arial" pitchFamily="34" charset="0"/>
              <a:buChar char="•"/>
            </a:pPr>
            <a:r>
              <a:rPr lang="en-GB" sz="2000" dirty="0" smtClean="0">
                <a:latin typeface="Arial Unicode MS" pitchFamily="34" charset="-128"/>
              </a:rPr>
              <a:t>      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 	   </a:t>
            </a:r>
            <a:r>
              <a:rPr lang="en-GB" sz="2000" dirty="0" smtClean="0">
                <a:latin typeface="Arial Unicode MS" pitchFamily="34" charset="-128"/>
              </a:rPr>
              <a:t>- </a:t>
            </a:r>
            <a:r>
              <a:rPr lang="en-GB" sz="2000" b="1" dirty="0" smtClean="0">
                <a:latin typeface="Arial Unicode MS" pitchFamily="34" charset="-128"/>
              </a:rPr>
              <a:t>Scattering phase function</a:t>
            </a:r>
            <a:r>
              <a:rPr lang="en-GB" sz="2000" dirty="0" smtClean="0">
                <a:latin typeface="Arial Unicode MS" pitchFamily="34" charset="-128"/>
              </a:rPr>
              <a:t>   </a:t>
            </a:r>
          </a:p>
          <a:p>
            <a:pPr>
              <a:spcAft>
                <a:spcPts val="0"/>
              </a:spcAft>
            </a:pPr>
            <a:r>
              <a:rPr lang="en-GB" sz="2000" dirty="0" smtClean="0">
                <a:latin typeface="Arial Unicode MS" pitchFamily="34" charset="-128"/>
              </a:rPr>
              <a:t>          (usually represented only by </a:t>
            </a:r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GB" sz="2000" dirty="0" smtClean="0">
                <a:latin typeface="Arial Unicode MS" pitchFamily="34" charset="-128"/>
              </a:rPr>
              <a:t>,                </a:t>
            </a:r>
          </a:p>
          <a:p>
            <a:pPr>
              <a:spcAft>
                <a:spcPts val="0"/>
              </a:spcAft>
            </a:pPr>
            <a:r>
              <a:rPr lang="en-GB" sz="2000" dirty="0" smtClean="0">
                <a:latin typeface="Arial Unicode MS" pitchFamily="34" charset="-128"/>
              </a:rPr>
              <a:t>           the asymmetry parameter)</a:t>
            </a:r>
          </a:p>
          <a:p>
            <a:r>
              <a:rPr lang="en-GB" sz="2000" b="1" dirty="0" smtClean="0">
                <a:latin typeface="Arial Unicode MS" pitchFamily="34" charset="-128"/>
              </a:rPr>
              <a:t>               = </a:t>
            </a:r>
            <a:r>
              <a:rPr lang="en-GB" sz="1800" dirty="0" smtClean="0">
                <a:latin typeface="Arial Unicode MS" pitchFamily="34" charset="-128"/>
              </a:rPr>
              <a:t>direction vector in solid angle</a:t>
            </a:r>
          </a:p>
          <a:p>
            <a:endParaRPr lang="en-GB" sz="2000" b="1" dirty="0" smtClean="0">
              <a:latin typeface="Arial Unicode MS" pitchFamily="34" charset="-128"/>
            </a:endParaRPr>
          </a:p>
          <a:p>
            <a:endParaRPr lang="en-GB" sz="2000" b="1" dirty="0" smtClean="0">
              <a:latin typeface="Arial Unicode MS" pitchFamily="34" charset="-128"/>
            </a:endParaRPr>
          </a:p>
          <a:p>
            <a:r>
              <a:rPr lang="en-GB" sz="2000" b="1" dirty="0" smtClean="0">
                <a:latin typeface="Arial Unicode MS" pitchFamily="34" charset="-128"/>
              </a:rPr>
              <a:t>Now just solve the equation of </a:t>
            </a:r>
            <a:r>
              <a:rPr lang="en-GB" sz="2000" b="1" dirty="0" err="1" smtClean="0">
                <a:latin typeface="Arial Unicode MS" pitchFamily="34" charset="-128"/>
              </a:rPr>
              <a:t>radiative</a:t>
            </a:r>
            <a:r>
              <a:rPr lang="en-GB" sz="2000" b="1" dirty="0" smtClean="0">
                <a:latin typeface="Arial Unicode MS" pitchFamily="34" charset="-128"/>
              </a:rPr>
              <a:t> transfer (</a:t>
            </a:r>
            <a:r>
              <a:rPr lang="en-GB" sz="2000" dirty="0" err="1" smtClean="0">
                <a:latin typeface="Arial Unicode MS" pitchFamily="34" charset="-128"/>
              </a:rPr>
              <a:t>discretized</a:t>
            </a:r>
            <a:r>
              <a:rPr lang="en-GB" sz="2000" dirty="0" smtClean="0">
                <a:latin typeface="Arial Unicode MS" pitchFamily="34" charset="-128"/>
              </a:rPr>
              <a:t> on the vertical grid):</a:t>
            </a:r>
          </a:p>
          <a:p>
            <a:pPr>
              <a:buFont typeface="Arial" pitchFamily="34" charset="0"/>
              <a:buChar char="•"/>
            </a:pPr>
            <a:endParaRPr lang="en-GB" sz="2000" dirty="0" smtClean="0">
              <a:latin typeface="Arial Unicode MS" pitchFamily="34" charset="-128"/>
            </a:endParaRPr>
          </a:p>
          <a:p>
            <a:endParaRPr lang="en-GB" sz="2000" b="1" dirty="0" smtClean="0">
              <a:latin typeface="Arial Unicode MS" pitchFamily="34" charset="-128"/>
            </a:endParaRPr>
          </a:p>
        </p:txBody>
      </p:sp>
      <p:cxnSp>
        <p:nvCxnSpPr>
          <p:cNvPr id="44" name="Straight Arrow Connector 43"/>
          <p:cNvCxnSpPr/>
          <p:nvPr/>
        </p:nvCxnSpPr>
        <p:spPr bwMode="auto">
          <a:xfrm rot="10800000" flipV="1">
            <a:off x="3028214" y="2446316"/>
            <a:ext cx="973770" cy="1543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49" name="Object 48"/>
          <p:cNvGraphicFramePr>
            <a:graphicFrameLocks noChangeAspect="1"/>
          </p:cNvGraphicFramePr>
          <p:nvPr/>
        </p:nvGraphicFramePr>
        <p:xfrm>
          <a:off x="4064534" y="5427013"/>
          <a:ext cx="4722443" cy="759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2" name="Equation" r:id="rId3" imgW="2997000" imgH="482400" progId="Equation.3">
                  <p:embed/>
                </p:oleObj>
              </mc:Choice>
              <mc:Fallback>
                <p:oleObj name="Equation" r:id="rId3" imgW="2997000" imgH="482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534" y="5427013"/>
                        <a:ext cx="4722443" cy="7599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4268294" y="2899120"/>
          <a:ext cx="920750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3" name="Equation" r:id="rId5" imgW="583920" imgH="241200" progId="Equation.3">
                  <p:embed/>
                </p:oleObj>
              </mc:Choice>
              <mc:Fallback>
                <p:oleObj name="Equation" r:id="rId5" imgW="583920" imgH="241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8294" y="2899120"/>
                        <a:ext cx="920750" cy="379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4848658" y="3859481"/>
          <a:ext cx="269605" cy="3394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4" name="Equation" r:id="rId7" imgW="164880" imgH="203040" progId="Equation.3">
                  <p:embed/>
                </p:oleObj>
              </mc:Choice>
              <mc:Fallback>
                <p:oleObj name="Equation" r:id="rId7" imgW="16488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8658" y="3859481"/>
                        <a:ext cx="269605" cy="33949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100467"/>
            <a:ext cx="8113712" cy="708025"/>
          </a:xfrm>
        </p:spPr>
        <p:txBody>
          <a:bodyPr/>
          <a:lstStyle/>
          <a:p>
            <a:r>
              <a:rPr lang="en-GB" dirty="0"/>
              <a:t>O</a:t>
            </a:r>
            <a:r>
              <a:rPr lang="en-GB" dirty="0" smtClean="0"/>
              <a:t>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8741"/>
            <a:ext cx="8112125" cy="5291235"/>
          </a:xfrm>
        </p:spPr>
        <p:txBody>
          <a:bodyPr/>
          <a:lstStyle/>
          <a:p>
            <a:r>
              <a:rPr lang="en-GB" dirty="0" smtClean="0"/>
              <a:t>Clear-sky microwave (Monday)</a:t>
            </a:r>
          </a:p>
          <a:p>
            <a:pPr lvl="1"/>
            <a:r>
              <a:rPr lang="en-GB" b="0" dirty="0"/>
              <a:t>T</a:t>
            </a:r>
            <a:r>
              <a:rPr lang="en-GB" b="0" dirty="0" smtClean="0"/>
              <a:t>he microwave spectrum</a:t>
            </a:r>
          </a:p>
          <a:p>
            <a:pPr lvl="1"/>
            <a:r>
              <a:rPr lang="en-GB" b="0" dirty="0" smtClean="0"/>
              <a:t>Microwave </a:t>
            </a:r>
            <a:r>
              <a:rPr lang="en-GB" b="0" dirty="0" smtClean="0"/>
              <a:t>instruments</a:t>
            </a:r>
          </a:p>
          <a:p>
            <a:pPr lvl="1"/>
            <a:r>
              <a:rPr lang="en-GB" b="0" dirty="0" smtClean="0"/>
              <a:t>Using microwave for </a:t>
            </a:r>
            <a:r>
              <a:rPr lang="en-GB" b="0" dirty="0" smtClean="0"/>
              <a:t>temperature and humidity sounding; imaging channels for surface properties and total column moisture</a:t>
            </a:r>
            <a:endParaRPr lang="en-GB" b="0" dirty="0" smtClean="0"/>
          </a:p>
          <a:p>
            <a:pPr lvl="1"/>
            <a:r>
              <a:rPr lang="en-GB" b="0" dirty="0" smtClean="0"/>
              <a:t>AMSU-A </a:t>
            </a:r>
            <a:r>
              <a:rPr lang="en-GB" b="0" dirty="0" smtClean="0"/>
              <a:t>channel 5 at </a:t>
            </a:r>
            <a:r>
              <a:rPr lang="en-GB" b="0" dirty="0" smtClean="0"/>
              <a:t>ECMWF</a:t>
            </a:r>
            <a:endParaRPr lang="en-GB" b="0" dirty="0" smtClean="0"/>
          </a:p>
          <a:p>
            <a:r>
              <a:rPr lang="en-GB" dirty="0" smtClean="0"/>
              <a:t>All-sky microwave (today)</a:t>
            </a:r>
          </a:p>
          <a:p>
            <a:pPr lvl="1"/>
            <a:r>
              <a:rPr lang="en-GB" b="0" dirty="0" smtClean="0"/>
              <a:t>Effect of cloud and precipitation on microwave radiation</a:t>
            </a:r>
          </a:p>
          <a:p>
            <a:pPr lvl="1"/>
            <a:r>
              <a:rPr lang="en-GB" b="0" dirty="0" smtClean="0"/>
              <a:t>Modelling the effect of cloud and precipitation:</a:t>
            </a:r>
            <a:endParaRPr lang="en-GB" b="0" dirty="0"/>
          </a:p>
          <a:p>
            <a:pPr lvl="2"/>
            <a:r>
              <a:rPr lang="en-GB" b="0" dirty="0" smtClean="0"/>
              <a:t>Solving </a:t>
            </a:r>
            <a:r>
              <a:rPr lang="en-GB" b="0" dirty="0" smtClean="0"/>
              <a:t>the scattering radiative transfer equation</a:t>
            </a:r>
          </a:p>
          <a:p>
            <a:pPr lvl="1"/>
            <a:r>
              <a:rPr lang="en-GB" b="0" dirty="0" smtClean="0"/>
              <a:t>Clear-sky and all-sky approaches</a:t>
            </a:r>
            <a:endParaRPr lang="en-GB" b="0" dirty="0" smtClean="0"/>
          </a:p>
          <a:p>
            <a:pPr lvl="1"/>
            <a:r>
              <a:rPr lang="en-GB" b="0" dirty="0" smtClean="0"/>
              <a:t>All-sky </a:t>
            </a:r>
            <a:r>
              <a:rPr lang="en-GB" b="0" dirty="0" smtClean="0"/>
              <a:t>assimilation: impact and mechanisms</a:t>
            </a:r>
          </a:p>
          <a:p>
            <a:pPr lvl="1"/>
            <a:r>
              <a:rPr lang="en-GB" b="0" dirty="0" smtClean="0"/>
              <a:t>Case study: diagnosing forecast model errors with all-sky radiances </a:t>
            </a:r>
            <a:endParaRPr lang="en-GB" b="0" dirty="0" smtClean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 </a:t>
            </a:r>
            <a:fld id="{471A23FC-219B-4F05-903E-C2B6C9B17478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9217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80950" y="2315688"/>
            <a:ext cx="8112125" cy="3905539"/>
          </a:xfrm>
        </p:spPr>
        <p:txBody>
          <a:bodyPr/>
          <a:lstStyle/>
          <a:p>
            <a:r>
              <a:rPr lang="en-GB" sz="2400" dirty="0" smtClean="0">
                <a:latin typeface="+mj-lt"/>
                <a:cs typeface="Times New Roman" pitchFamily="18" charset="0"/>
              </a:rPr>
              <a:t>This can be complex to solve:</a:t>
            </a:r>
          </a:p>
          <a:p>
            <a:pPr lvl="1"/>
            <a:r>
              <a:rPr lang="en-GB" sz="2000" b="0" i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GB" sz="2000" b="0" dirty="0" smtClean="0">
                <a:latin typeface="+mj-lt"/>
                <a:cs typeface="Times New Roman" pitchFamily="18" charset="0"/>
              </a:rPr>
              <a:t>, the radiance in one direction, depends on radiance from all other directions: </a:t>
            </a:r>
            <a:r>
              <a:rPr lang="en-GB" sz="2000" b="0" i="1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lang="en-GB" sz="2000" b="0" dirty="0" smtClean="0">
              <a:solidFill>
                <a:srgbClr val="000000"/>
              </a:solidFill>
              <a:latin typeface="+mj-lt"/>
              <a:ea typeface="+mn-ea"/>
              <a:cs typeface="Times New Roman" pitchFamily="18" charset="0"/>
            </a:endParaRPr>
          </a:p>
          <a:p>
            <a:pPr lvl="1"/>
            <a:r>
              <a:rPr lang="en-GB" sz="2000" b="0" dirty="0" smtClean="0">
                <a:solidFill>
                  <a:srgbClr val="000000"/>
                </a:solidFill>
                <a:latin typeface="+mj-lt"/>
                <a:ea typeface="+mn-ea"/>
                <a:cs typeface="Times New Roman" pitchFamily="18" charset="0"/>
              </a:rPr>
              <a:t>and all levels depend on each other</a:t>
            </a:r>
            <a:endParaRPr lang="en-GB" sz="2000" b="0" i="1" dirty="0" smtClean="0">
              <a:solidFill>
                <a:srgbClr val="00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endParaRPr lang="en-GB" sz="2400" dirty="0" smtClean="0">
              <a:solidFill>
                <a:srgbClr val="000000"/>
              </a:solidFill>
              <a:latin typeface="+mj-lt"/>
              <a:cs typeface="Times New Roman" pitchFamily="18" charset="0"/>
            </a:endParaRPr>
          </a:p>
          <a:p>
            <a:r>
              <a:rPr lang="en-GB" sz="240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But in non-scattering atmospheres (no cloud and precipitation) it’s easier:</a:t>
            </a:r>
          </a:p>
          <a:p>
            <a:pPr lvl="1">
              <a:spcBef>
                <a:spcPts val="1200"/>
              </a:spcBef>
            </a:pPr>
            <a:r>
              <a:rPr lang="el-GR" sz="2000" i="1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GB" sz="2000" i="1" baseline="-25000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GB" sz="2000" b="0" dirty="0" smtClean="0">
                <a:latin typeface="+mj-lt"/>
                <a:cs typeface="Times New Roman" pitchFamily="18" charset="0"/>
              </a:rPr>
              <a:t>= 0 , so</a:t>
            </a:r>
            <a:endParaRPr lang="en-GB" sz="2000" b="0" dirty="0" smtClean="0">
              <a:solidFill>
                <a:srgbClr val="000000"/>
              </a:solidFill>
              <a:latin typeface="+mj-lt"/>
              <a:cs typeface="Times New Roman" pitchFamily="18" charset="0"/>
            </a:endParaRPr>
          </a:p>
          <a:p>
            <a:pPr lvl="1"/>
            <a:r>
              <a:rPr lang="en-GB" sz="2000" b="0" dirty="0" smtClean="0">
                <a:solidFill>
                  <a:srgbClr val="000000"/>
                </a:solidFill>
                <a:latin typeface="+mj-lt"/>
                <a:cs typeface="Times New Roman" pitchFamily="18" charset="0"/>
              </a:rPr>
              <a:t>we can do each layer sequentially </a:t>
            </a:r>
          </a:p>
          <a:p>
            <a:pPr lvl="1"/>
            <a:endParaRPr lang="en-GB" sz="2000" dirty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34335" y="114796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smtClean="0">
                <a:ln>
                  <a:noFill/>
                </a:ln>
                <a:solidFill>
                  <a:srgbClr val="0F369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Radiative transfer solvers</a:t>
            </a:r>
            <a:endParaRPr kumimoji="0" lang="en-GB" sz="2800" b="1" i="0" u="none" strike="noStrike" kern="0" cap="none" spc="0" normalizeH="0" baseline="0" noProof="0" dirty="0">
              <a:ln>
                <a:noFill/>
              </a:ln>
              <a:solidFill>
                <a:srgbClr val="0F369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192190" y="522135"/>
            <a:ext cx="2259086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latin typeface="Arial Unicode MS" pitchFamily="34" charset="-128"/>
              </a:rPr>
              <a:t>Scattering phase function</a:t>
            </a:r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 bwMode="auto">
          <a:xfrm rot="10800000" flipV="1">
            <a:off x="5842660" y="876399"/>
            <a:ext cx="349531" cy="4655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1024680" y="1092530"/>
          <a:ext cx="7157146" cy="1152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0" name="Equation" r:id="rId3" imgW="2997000" imgH="482400" progId="Equation.3">
                  <p:embed/>
                </p:oleObj>
              </mc:Choice>
              <mc:Fallback>
                <p:oleObj name="Equation" r:id="rId3" imgW="2997000" imgH="4824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4680" y="1092530"/>
                        <a:ext cx="7157146" cy="11523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2653415" y="5094513"/>
          <a:ext cx="1966490" cy="7357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1" name="Equation" r:id="rId5" imgW="1066680" imgH="431640" progId="Equation.3">
                  <p:embed/>
                </p:oleObj>
              </mc:Choice>
              <mc:Fallback>
                <p:oleObj name="Equation" r:id="rId5" imgW="1066680" imgH="431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3415" y="5094513"/>
                        <a:ext cx="1966490" cy="73579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1" name="Object 5"/>
          <p:cNvGraphicFramePr>
            <a:graphicFrameLocks noChangeAspect="1"/>
          </p:cNvGraphicFramePr>
          <p:nvPr/>
        </p:nvGraphicFramePr>
        <p:xfrm>
          <a:off x="1279525" y="2766950"/>
          <a:ext cx="530126" cy="373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2" name="Equation" r:id="rId7" imgW="317160" imgH="241200" progId="Equation.3">
                  <p:embed/>
                </p:oleObj>
              </mc:Choice>
              <mc:Fallback>
                <p:oleObj name="Equation" r:id="rId7" imgW="317160" imgH="241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9525" y="2766950"/>
                        <a:ext cx="530126" cy="37310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2" name="Object 6"/>
          <p:cNvGraphicFramePr>
            <a:graphicFrameLocks noChangeAspect="1"/>
          </p:cNvGraphicFramePr>
          <p:nvPr/>
        </p:nvGraphicFramePr>
        <p:xfrm>
          <a:off x="3527425" y="3089275"/>
          <a:ext cx="550863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3" name="Equation" r:id="rId9" imgW="330120" imgH="241200" progId="Equation.3">
                  <p:embed/>
                </p:oleObj>
              </mc:Choice>
              <mc:Fallback>
                <p:oleObj name="Equation" r:id="rId9" imgW="330120" imgH="2412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7425" y="3089275"/>
                        <a:ext cx="550863" cy="373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838" y="233548"/>
            <a:ext cx="8113712" cy="708025"/>
          </a:xfrm>
        </p:spPr>
        <p:txBody>
          <a:bodyPr/>
          <a:lstStyle/>
          <a:p>
            <a:r>
              <a:rPr lang="en-GB" dirty="0" smtClean="0"/>
              <a:t>Scattering solvers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1278"/>
            <a:ext cx="8112125" cy="5128698"/>
          </a:xfrm>
        </p:spPr>
        <p:txBody>
          <a:bodyPr/>
          <a:lstStyle/>
          <a:p>
            <a:r>
              <a:rPr lang="en-GB" dirty="0" smtClean="0"/>
              <a:t>Reverse Monte-Carlo </a:t>
            </a:r>
          </a:p>
          <a:p>
            <a:pPr lvl="1"/>
            <a:r>
              <a:rPr lang="en-GB" b="0" dirty="0" smtClean="0"/>
              <a:t>Great for understanding and visualisation</a:t>
            </a:r>
          </a:p>
          <a:p>
            <a:pPr lvl="1"/>
            <a:r>
              <a:rPr lang="en-GB" b="0" dirty="0" smtClean="0"/>
              <a:t>An easy way to do 3D </a:t>
            </a:r>
            <a:r>
              <a:rPr lang="en-GB" b="0" dirty="0" err="1" smtClean="0"/>
              <a:t>radiative</a:t>
            </a:r>
            <a:r>
              <a:rPr lang="en-GB" b="0" dirty="0" smtClean="0"/>
              <a:t> transfer</a:t>
            </a:r>
          </a:p>
          <a:p>
            <a:pPr lvl="1"/>
            <a:r>
              <a:rPr lang="en-GB" b="0" dirty="0" smtClean="0"/>
              <a:t>Much too slow for operational use: many thousands of “photons” are required for convergence to a useful level of accuracy </a:t>
            </a:r>
          </a:p>
          <a:p>
            <a:r>
              <a:rPr lang="en-GB" dirty="0"/>
              <a:t>Accurate but too slow for use in assimilation:</a:t>
            </a:r>
          </a:p>
          <a:p>
            <a:pPr lvl="1"/>
            <a:r>
              <a:rPr lang="en-GB" b="0" dirty="0"/>
              <a:t>DISORT (Discrete ordinates) – a generalisation of the two-stream approach</a:t>
            </a:r>
          </a:p>
          <a:p>
            <a:pPr lvl="1"/>
            <a:r>
              <a:rPr lang="en-GB" b="0" dirty="0"/>
              <a:t>Adding / doubling, SOI (Successive Orders of Interaction</a:t>
            </a:r>
            <a:r>
              <a:rPr lang="en-GB" b="0" dirty="0" smtClean="0"/>
              <a:t>)</a:t>
            </a:r>
            <a:endParaRPr lang="en-GB" dirty="0" smtClean="0"/>
          </a:p>
          <a:p>
            <a:r>
              <a:rPr lang="en-GB" dirty="0" smtClean="0"/>
              <a:t>Two-stream and delta-</a:t>
            </a:r>
            <a:r>
              <a:rPr lang="en-GB" dirty="0" err="1" smtClean="0"/>
              <a:t>Eddington</a:t>
            </a:r>
            <a:r>
              <a:rPr lang="en-GB" dirty="0" smtClean="0"/>
              <a:t> approaches</a:t>
            </a:r>
          </a:p>
          <a:p>
            <a:pPr lvl="1"/>
            <a:r>
              <a:rPr lang="en-GB" b="0" dirty="0" smtClean="0"/>
              <a:t>What we use operationally at ECMWF (in RTTOV-SCATT)</a:t>
            </a:r>
          </a:p>
          <a:p>
            <a:pPr lvl="1"/>
            <a:r>
              <a:rPr lang="en-GB" b="0" dirty="0" smtClean="0"/>
              <a:t>Though quite crude methods, the accuracy is usually more than sufficient: the main R/T error sources in NWP are rarely in the solver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Clear-sky or ‘all-sky’ assimilation?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80AD2B79-65E2-4AED-A4B1-6ADE64AB5879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60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Clear-sky or all-sky assimilation?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dirty="0" smtClean="0"/>
              <a:t>Clear-sky assimilation:</a:t>
            </a:r>
          </a:p>
          <a:p>
            <a:pPr lvl="1"/>
            <a:r>
              <a:rPr lang="en-GB" b="0" dirty="0" smtClean="0"/>
              <a:t>Remove any cloud-contaminated observations</a:t>
            </a:r>
          </a:p>
          <a:p>
            <a:pPr lvl="1"/>
            <a:r>
              <a:rPr lang="en-GB" b="0" dirty="0"/>
              <a:t>D</a:t>
            </a:r>
            <a:r>
              <a:rPr lang="en-GB" b="0" dirty="0" smtClean="0"/>
              <a:t>o not model the effect of cloud on brightness temperatures</a:t>
            </a:r>
          </a:p>
          <a:p>
            <a:pPr lvl="1"/>
            <a:r>
              <a:rPr lang="en-GB" b="0" dirty="0" smtClean="0"/>
              <a:t>Used for temperature sounding channels (e.g. AMSU-A channel 5)</a:t>
            </a:r>
          </a:p>
          <a:p>
            <a:pPr lvl="1"/>
            <a:r>
              <a:rPr lang="en-GB" b="0" dirty="0" smtClean="0"/>
              <a:t>Extract small signals of temperature forecast errors (order 0.1K) that would be swamped by errors from displaced clouds and precipitation (10-100K)</a:t>
            </a:r>
            <a:endParaRPr lang="en-GB" b="0" dirty="0"/>
          </a:p>
          <a:p>
            <a:r>
              <a:rPr lang="en-GB" b="0" dirty="0" smtClean="0"/>
              <a:t>All-sky assimilation</a:t>
            </a:r>
          </a:p>
          <a:p>
            <a:pPr lvl="1"/>
            <a:r>
              <a:rPr lang="en-GB" b="0" dirty="0" smtClean="0"/>
              <a:t>Model the effect of cloud and precipitation on the observations</a:t>
            </a:r>
          </a:p>
          <a:p>
            <a:pPr lvl="1"/>
            <a:r>
              <a:rPr lang="en-GB" b="0" dirty="0" smtClean="0"/>
              <a:t>Assimilate all data, whether clear, cloudy or precipitating</a:t>
            </a:r>
          </a:p>
          <a:p>
            <a:pPr lvl="1"/>
            <a:r>
              <a:rPr lang="en-GB" b="0" dirty="0" smtClean="0"/>
              <a:t>Used for water-vapour sounding and imaging channels</a:t>
            </a:r>
          </a:p>
          <a:p>
            <a:pPr lvl="1"/>
            <a:r>
              <a:rPr lang="en-GB" b="0" dirty="0" smtClean="0"/>
              <a:t>Use the tracing mechanism of 4D-Var to infer the dynamical state from errors in the location/intensity of water vapour, cloud and precipitation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93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Cloud screening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dirty="0" smtClean="0"/>
              <a:t>Use clear-sky </a:t>
            </a:r>
            <a:r>
              <a:rPr lang="en-GB" b="0" dirty="0" err="1" smtClean="0"/>
              <a:t>radiative</a:t>
            </a:r>
            <a:r>
              <a:rPr lang="en-GB" b="0" dirty="0" smtClean="0"/>
              <a:t> transfer but remove situations where the observations are cloudy or precipitating</a:t>
            </a:r>
          </a:p>
          <a:p>
            <a:r>
              <a:rPr lang="en-GB" b="0" dirty="0" smtClean="0"/>
              <a:t>Cloud screening methods:</a:t>
            </a:r>
          </a:p>
          <a:p>
            <a:pPr lvl="1"/>
            <a:r>
              <a:rPr lang="en-GB" b="0" dirty="0" smtClean="0"/>
              <a:t>FG departures in a window channel </a:t>
            </a:r>
          </a:p>
          <a:p>
            <a:pPr lvl="1"/>
            <a:r>
              <a:rPr lang="en-GB" b="0" dirty="0" smtClean="0"/>
              <a:t>Simple LWP or cloud retrieval</a:t>
            </a:r>
          </a:p>
          <a:p>
            <a:pPr lvl="2"/>
            <a:r>
              <a:rPr lang="en-GB" b="0" dirty="0"/>
              <a:t>S</a:t>
            </a:r>
            <a:r>
              <a:rPr lang="en-GB" b="0" dirty="0" smtClean="0"/>
              <a:t>ounders: </a:t>
            </a:r>
            <a:r>
              <a:rPr lang="en-GB" b="0" dirty="0" err="1" smtClean="0"/>
              <a:t>Grody</a:t>
            </a:r>
            <a:r>
              <a:rPr lang="en-GB" b="0" dirty="0" smtClean="0"/>
              <a:t> et al. (2001, JGR)</a:t>
            </a:r>
          </a:p>
          <a:p>
            <a:pPr lvl="2"/>
            <a:r>
              <a:rPr lang="en-GB" b="0" dirty="0" smtClean="0"/>
              <a:t>Imagers: </a:t>
            </a:r>
            <a:r>
              <a:rPr lang="en-GB" b="0" dirty="0" err="1" smtClean="0"/>
              <a:t>Karstens</a:t>
            </a:r>
            <a:r>
              <a:rPr lang="en-GB" b="0" dirty="0" smtClean="0"/>
              <a:t> et al. (1994, Met. Atmos. Phys.)</a:t>
            </a:r>
          </a:p>
          <a:p>
            <a:pPr lvl="2"/>
            <a:r>
              <a:rPr lang="en-GB" b="0" dirty="0" smtClean="0"/>
              <a:t>Imagers: 37 GHz polarisation difference,  Petty and </a:t>
            </a:r>
            <a:r>
              <a:rPr lang="en-GB" b="0" dirty="0" err="1" smtClean="0"/>
              <a:t>Katsaros</a:t>
            </a:r>
            <a:r>
              <a:rPr lang="en-GB" b="0" dirty="0" smtClean="0"/>
              <a:t> (1990, J. App. Met.)</a:t>
            </a:r>
          </a:p>
          <a:p>
            <a:pPr lvl="1"/>
            <a:r>
              <a:rPr lang="en-GB" b="0" dirty="0" smtClean="0"/>
              <a:t>Scattering index (SI)</a:t>
            </a:r>
          </a:p>
          <a:p>
            <a:pPr lvl="2"/>
            <a:r>
              <a:rPr lang="en-GB" b="0" dirty="0" smtClean="0"/>
              <a:t>Over land, or in sounding channels affected by ice/snow  scattering, not cloud absorption: </a:t>
            </a:r>
            <a:r>
              <a:rPr lang="en-GB" b="0" dirty="0" err="1" smtClean="0"/>
              <a:t>Grody</a:t>
            </a:r>
            <a:r>
              <a:rPr lang="en-GB" b="0" dirty="0" smtClean="0"/>
              <a:t> (1991, JGR)</a:t>
            </a:r>
            <a:endParaRPr lang="en-GB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auto">
          <a:xfrm>
            <a:off x="1204111" y="2435382"/>
            <a:ext cx="4046899" cy="380246"/>
          </a:xfrm>
          <a:prstGeom prst="rect">
            <a:avLst/>
          </a:prstGeom>
          <a:noFill/>
          <a:ln w="19050" cap="flat" cmpd="sng" algn="ctr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151532" y="2366579"/>
            <a:ext cx="2779303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Arial Unicode MS" pitchFamily="34" charset="-128"/>
              </a:rPr>
              <a:t>Used for screening AMSU-A channel 5-8 at ECMWF</a:t>
            </a:r>
          </a:p>
        </p:txBody>
      </p:sp>
    </p:spTree>
    <p:extLst>
      <p:ext uri="{BB962C8B-B14F-4D97-AF65-F5344CB8AC3E}">
        <p14:creationId xmlns:p14="http://schemas.microsoft.com/office/powerpoint/2010/main" val="3651528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589" y="197923"/>
            <a:ext cx="8113712" cy="708025"/>
          </a:xfrm>
        </p:spPr>
        <p:txBody>
          <a:bodyPr/>
          <a:lstStyle/>
          <a:p>
            <a:r>
              <a:rPr lang="en-GB" sz="2400" dirty="0" smtClean="0"/>
              <a:t>AMSU-A channel 3 departures for cloud screening</a:t>
            </a:r>
            <a:br>
              <a:rPr lang="en-GB" sz="2400" dirty="0" smtClean="0"/>
            </a:br>
            <a:r>
              <a:rPr lang="en-GB" sz="1800" b="0" dirty="0" smtClean="0"/>
              <a:t>50.3 GHz </a:t>
            </a:r>
            <a:r>
              <a:rPr lang="en-GB" sz="1800" b="0" dirty="0"/>
              <a:t>o</a:t>
            </a:r>
            <a:r>
              <a:rPr lang="en-GB" sz="1800" b="0" dirty="0" smtClean="0"/>
              <a:t>bservation minus clear-sky first guess (bias corrected), ocean surfaces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24" y="1219231"/>
            <a:ext cx="8667750" cy="46248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376063" y="3301711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K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32682" y="5449168"/>
            <a:ext cx="52943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Cloud shows up as a warm emitter over a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radiatively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cold ocean surface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 flipV="1">
            <a:off x="3669475" y="4773881"/>
            <a:ext cx="237507" cy="78377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82524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589" y="197923"/>
            <a:ext cx="8113712" cy="708025"/>
          </a:xfrm>
        </p:spPr>
        <p:txBody>
          <a:bodyPr/>
          <a:lstStyle/>
          <a:p>
            <a:r>
              <a:rPr lang="en-GB" sz="2400" dirty="0" smtClean="0"/>
              <a:t>AMSU-A channel 3 departures for cloud screening</a:t>
            </a:r>
            <a:br>
              <a:rPr lang="en-GB" sz="2400" dirty="0" smtClean="0"/>
            </a:br>
            <a:r>
              <a:rPr lang="en-GB" sz="1800" b="0" dirty="0"/>
              <a:t>50.3 GHz observation minus clear-sky first guess, ocean surfaces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25" y="1219231"/>
            <a:ext cx="8667748" cy="46248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029715" y="5569899"/>
            <a:ext cx="20906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FG departure [K]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4370119" y="1270660"/>
            <a:ext cx="0" cy="432261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531922" y="1280556"/>
            <a:ext cx="0" cy="432261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5500277" y="1886571"/>
            <a:ext cx="1026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3K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limit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22791" y="4594144"/>
            <a:ext cx="23730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Warm tail = cloud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25809" y="2870240"/>
            <a:ext cx="2481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20% of observations removed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>
            <a:off x="4251366" y="3538847"/>
            <a:ext cx="1710048" cy="168629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H="1">
            <a:off x="5985164" y="3572494"/>
            <a:ext cx="544286" cy="127263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59968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589" y="197923"/>
            <a:ext cx="8113712" cy="708025"/>
          </a:xfrm>
        </p:spPr>
        <p:txBody>
          <a:bodyPr/>
          <a:lstStyle/>
          <a:p>
            <a:r>
              <a:rPr lang="en-GB" sz="2400" dirty="0" smtClean="0"/>
              <a:t>AMSU-A channel 3 departures for cloud screening</a:t>
            </a:r>
            <a:br>
              <a:rPr lang="en-GB" sz="2400" dirty="0" smtClean="0"/>
            </a:br>
            <a:r>
              <a:rPr lang="en-GB" sz="1800" b="0" dirty="0" smtClean="0"/>
              <a:t>50.3 GHz </a:t>
            </a:r>
            <a:r>
              <a:rPr lang="en-GB" sz="1800" b="0" dirty="0"/>
              <a:t>o</a:t>
            </a:r>
            <a:r>
              <a:rPr lang="en-GB" sz="1800" b="0" dirty="0" smtClean="0"/>
              <a:t>bservation minus clear-sky first guess (bias corrected), ocean surfaces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84" y="1219230"/>
            <a:ext cx="8683375" cy="46332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471A23FC-219B-4F05-903E-C2B6C9B17478}" type="slidenum">
              <a:rPr lang="en-GB" smtClean="0">
                <a:solidFill>
                  <a:srgbClr val="FFFFFF"/>
                </a:solidFill>
              </a:rPr>
              <a:pPr/>
              <a:t>27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76063" y="3301711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K</a:t>
            </a:r>
            <a:endParaRPr lang="en-GB" sz="2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84" y="1220014"/>
            <a:ext cx="8680862" cy="463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219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Table 1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893145"/>
              </p:ext>
            </p:extLst>
          </p:nvPr>
        </p:nvGraphicFramePr>
        <p:xfrm>
          <a:off x="1463616" y="638356"/>
          <a:ext cx="6300158" cy="5404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0079"/>
                <a:gridCol w="3150079"/>
              </a:tblGrid>
              <a:tr h="426072">
                <a:tc>
                  <a:txBody>
                    <a:bodyPr/>
                    <a:lstStyle/>
                    <a:p>
                      <a:r>
                        <a:rPr lang="en-GB" dirty="0" smtClean="0"/>
                        <a:t>Model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Observations</a:t>
                      </a:r>
                      <a:endParaRPr lang="en-GB" dirty="0"/>
                    </a:p>
                  </a:txBody>
                  <a:tcPr/>
                </a:tc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346" y="-60382"/>
            <a:ext cx="8113712" cy="708025"/>
          </a:xfrm>
        </p:spPr>
        <p:txBody>
          <a:bodyPr/>
          <a:lstStyle/>
          <a:p>
            <a:r>
              <a:rPr lang="en-GB" dirty="0" smtClean="0"/>
              <a:t>Clear-sky assimilation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53B3B612-B7D8-45FC-8824-15CBC72DAD87}" type="slidenum">
              <a:rPr lang="en-GB" smtClean="0"/>
              <a:pPr/>
              <a:t>28</a:t>
            </a:fld>
            <a:endParaRPr lang="en-GB"/>
          </a:p>
        </p:txBody>
      </p:sp>
      <p:grpSp>
        <p:nvGrpSpPr>
          <p:cNvPr id="205" name="Group 204"/>
          <p:cNvGrpSpPr/>
          <p:nvPr/>
        </p:nvGrpSpPr>
        <p:grpSpPr>
          <a:xfrm>
            <a:off x="2369327" y="1259457"/>
            <a:ext cx="1215354" cy="929712"/>
            <a:chOff x="2369327" y="1259457"/>
            <a:chExt cx="1215354" cy="929712"/>
          </a:xfrm>
        </p:grpSpPr>
        <p:cxnSp>
          <p:nvCxnSpPr>
            <p:cNvPr id="57" name="Straight Connector 56"/>
            <p:cNvCxnSpPr/>
            <p:nvPr/>
          </p:nvCxnSpPr>
          <p:spPr bwMode="auto">
            <a:xfrm>
              <a:off x="2369327" y="2189169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58" name="Straight Arrow Connector 57"/>
            <p:cNvCxnSpPr/>
            <p:nvPr/>
          </p:nvCxnSpPr>
          <p:spPr bwMode="auto">
            <a:xfrm flipV="1">
              <a:off x="2734921" y="1420536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59" name="Group 58"/>
            <p:cNvGrpSpPr/>
            <p:nvPr/>
          </p:nvGrpSpPr>
          <p:grpSpPr>
            <a:xfrm rot="1722976">
              <a:off x="3219710" y="1259457"/>
              <a:ext cx="333563" cy="130094"/>
              <a:chOff x="2790825" y="1392865"/>
              <a:chExt cx="585788" cy="223284"/>
            </a:xfrm>
          </p:grpSpPr>
          <p:sp>
            <p:nvSpPr>
              <p:cNvPr id="60" name="Rectangle 59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61" name="Straight Connector 60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2" name="Rectangle 61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sp>
        <p:nvSpPr>
          <p:cNvPr id="102" name="TextBox 101"/>
          <p:cNvSpPr txBox="1"/>
          <p:nvPr/>
        </p:nvSpPr>
        <p:spPr>
          <a:xfrm>
            <a:off x="7944928" y="1337094"/>
            <a:ext cx="668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latin typeface="Wingdings" pitchFamily="2" charset="2"/>
                <a:sym typeface="Wingdings"/>
              </a:rPr>
              <a:t></a:t>
            </a:r>
            <a:endParaRPr lang="en-GB" sz="4800" dirty="0">
              <a:latin typeface="Wingdings" pitchFamily="2" charset="2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8054197" y="2602303"/>
            <a:ext cx="5437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latin typeface="Wingdings" pitchFamily="2" charset="2"/>
                <a:cs typeface="Arial"/>
                <a:sym typeface="Wingdings"/>
              </a:rPr>
              <a:t>×</a:t>
            </a:r>
            <a:endParaRPr lang="en-GB" sz="4800" dirty="0">
              <a:latin typeface="Wingdings" pitchFamily="2" charset="2"/>
            </a:endParaRPr>
          </a:p>
        </p:txBody>
      </p:sp>
      <p:grpSp>
        <p:nvGrpSpPr>
          <p:cNvPr id="204" name="Group 203"/>
          <p:cNvGrpSpPr/>
          <p:nvPr/>
        </p:nvGrpSpPr>
        <p:grpSpPr>
          <a:xfrm>
            <a:off x="5454707" y="1291089"/>
            <a:ext cx="1215354" cy="929712"/>
            <a:chOff x="5454707" y="1299715"/>
            <a:chExt cx="1215354" cy="929712"/>
          </a:xfrm>
        </p:grpSpPr>
        <p:cxnSp>
          <p:nvCxnSpPr>
            <p:cNvPr id="141" name="Straight Connector 140"/>
            <p:cNvCxnSpPr/>
            <p:nvPr/>
          </p:nvCxnSpPr>
          <p:spPr bwMode="auto">
            <a:xfrm>
              <a:off x="5454707" y="2229427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42" name="Straight Arrow Connector 141"/>
            <p:cNvCxnSpPr/>
            <p:nvPr/>
          </p:nvCxnSpPr>
          <p:spPr bwMode="auto">
            <a:xfrm flipV="1">
              <a:off x="5820301" y="1460794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43" name="Group 142"/>
            <p:cNvGrpSpPr/>
            <p:nvPr/>
          </p:nvGrpSpPr>
          <p:grpSpPr>
            <a:xfrm rot="1722976">
              <a:off x="6305090" y="1299715"/>
              <a:ext cx="333563" cy="130094"/>
              <a:chOff x="2790825" y="1392865"/>
              <a:chExt cx="585788" cy="223284"/>
            </a:xfrm>
          </p:grpSpPr>
          <p:sp>
            <p:nvSpPr>
              <p:cNvPr id="145" name="Rectangle 144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46" name="Straight Connector 145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Rectangle 146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48" name="Rectangle 147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grpSp>
        <p:nvGrpSpPr>
          <p:cNvPr id="206" name="Group 205"/>
          <p:cNvGrpSpPr/>
          <p:nvPr/>
        </p:nvGrpSpPr>
        <p:grpSpPr>
          <a:xfrm>
            <a:off x="2360700" y="2518914"/>
            <a:ext cx="1215354" cy="929712"/>
            <a:chOff x="2360700" y="2518914"/>
            <a:chExt cx="1215354" cy="929712"/>
          </a:xfrm>
        </p:grpSpPr>
        <p:cxnSp>
          <p:nvCxnSpPr>
            <p:cNvPr id="151" name="Straight Connector 150"/>
            <p:cNvCxnSpPr/>
            <p:nvPr/>
          </p:nvCxnSpPr>
          <p:spPr bwMode="auto">
            <a:xfrm>
              <a:off x="2360700" y="3448626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52" name="Straight Arrow Connector 151"/>
            <p:cNvCxnSpPr/>
            <p:nvPr/>
          </p:nvCxnSpPr>
          <p:spPr bwMode="auto">
            <a:xfrm flipV="1">
              <a:off x="2726294" y="2679993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53" name="Group 152"/>
            <p:cNvGrpSpPr/>
            <p:nvPr/>
          </p:nvGrpSpPr>
          <p:grpSpPr>
            <a:xfrm rot="1722976">
              <a:off x="3211083" y="2518914"/>
              <a:ext cx="333563" cy="130094"/>
              <a:chOff x="2790825" y="1392865"/>
              <a:chExt cx="585788" cy="223284"/>
            </a:xfrm>
          </p:grpSpPr>
          <p:sp>
            <p:nvSpPr>
              <p:cNvPr id="155" name="Rectangle 154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56" name="Straight Connector 155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57" name="Rectangle 156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58" name="Rectangle 157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grpSp>
        <p:nvGrpSpPr>
          <p:cNvPr id="159" name="Group 158"/>
          <p:cNvGrpSpPr/>
          <p:nvPr/>
        </p:nvGrpSpPr>
        <p:grpSpPr>
          <a:xfrm>
            <a:off x="2360700" y="3735239"/>
            <a:ext cx="1357288" cy="929712"/>
            <a:chOff x="5604228" y="3090322"/>
            <a:chExt cx="1460535" cy="1246825"/>
          </a:xfrm>
        </p:grpSpPr>
        <p:cxnSp>
          <p:nvCxnSpPr>
            <p:cNvPr id="160" name="Straight Connector 159"/>
            <p:cNvCxnSpPr/>
            <p:nvPr/>
          </p:nvCxnSpPr>
          <p:spPr bwMode="auto">
            <a:xfrm>
              <a:off x="5604228" y="4337147"/>
              <a:ext cx="130780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61" name="Straight Arrow Connector 160"/>
            <p:cNvCxnSpPr/>
            <p:nvPr/>
          </p:nvCxnSpPr>
          <p:spPr bwMode="auto">
            <a:xfrm flipV="1">
              <a:off x="5997632" y="3306343"/>
              <a:ext cx="628983" cy="102017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62" name="Group 161"/>
            <p:cNvGrpSpPr/>
            <p:nvPr/>
          </p:nvGrpSpPr>
          <p:grpSpPr>
            <a:xfrm rot="1722976">
              <a:off x="6519298" y="3090322"/>
              <a:ext cx="358937" cy="174468"/>
              <a:chOff x="2790825" y="1392865"/>
              <a:chExt cx="585788" cy="223284"/>
            </a:xfrm>
          </p:grpSpPr>
          <p:sp>
            <p:nvSpPr>
              <p:cNvPr id="164" name="Rectangle 163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65" name="Straight Connector 164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66" name="Rectangle 165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67" name="Rectangle 166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  <p:sp>
          <p:nvSpPr>
            <p:cNvPr id="163" name="Freeform 162"/>
            <p:cNvSpPr/>
            <p:nvPr/>
          </p:nvSpPr>
          <p:spPr bwMode="auto">
            <a:xfrm>
              <a:off x="5678876" y="3644480"/>
              <a:ext cx="1385887" cy="290511"/>
            </a:xfrm>
            <a:custGeom>
              <a:avLst/>
              <a:gdLst>
                <a:gd name="connsiteX0" fmla="*/ 0 w 1166813"/>
                <a:gd name="connsiteY0" fmla="*/ 361950 h 542925"/>
                <a:gd name="connsiteX1" fmla="*/ 0 w 1166813"/>
                <a:gd name="connsiteY1" fmla="*/ 361950 h 542925"/>
                <a:gd name="connsiteX2" fmla="*/ 19050 w 1166813"/>
                <a:gd name="connsiteY2" fmla="*/ 419100 h 542925"/>
                <a:gd name="connsiteX3" fmla="*/ 23813 w 1166813"/>
                <a:gd name="connsiteY3" fmla="*/ 442912 h 542925"/>
                <a:gd name="connsiteX4" fmla="*/ 33338 w 1166813"/>
                <a:gd name="connsiteY4" fmla="*/ 457200 h 542925"/>
                <a:gd name="connsiteX5" fmla="*/ 61913 w 1166813"/>
                <a:gd name="connsiteY5" fmla="*/ 481012 h 542925"/>
                <a:gd name="connsiteX6" fmla="*/ 80963 w 1166813"/>
                <a:gd name="connsiteY6" fmla="*/ 495300 h 542925"/>
                <a:gd name="connsiteX7" fmla="*/ 109538 w 1166813"/>
                <a:gd name="connsiteY7" fmla="*/ 504825 h 542925"/>
                <a:gd name="connsiteX8" fmla="*/ 123825 w 1166813"/>
                <a:gd name="connsiteY8" fmla="*/ 514350 h 542925"/>
                <a:gd name="connsiteX9" fmla="*/ 180975 w 1166813"/>
                <a:gd name="connsiteY9" fmla="*/ 528637 h 542925"/>
                <a:gd name="connsiteX10" fmla="*/ 247650 w 1166813"/>
                <a:gd name="connsiteY10" fmla="*/ 542925 h 542925"/>
                <a:gd name="connsiteX11" fmla="*/ 842963 w 1166813"/>
                <a:gd name="connsiteY11" fmla="*/ 538162 h 542925"/>
                <a:gd name="connsiteX12" fmla="*/ 914400 w 1166813"/>
                <a:gd name="connsiteY12" fmla="*/ 528637 h 542925"/>
                <a:gd name="connsiteX13" fmla="*/ 966788 w 1166813"/>
                <a:gd name="connsiteY13" fmla="*/ 523875 h 542925"/>
                <a:gd name="connsiteX14" fmla="*/ 981075 w 1166813"/>
                <a:gd name="connsiteY14" fmla="*/ 514350 h 542925"/>
                <a:gd name="connsiteX15" fmla="*/ 1023938 w 1166813"/>
                <a:gd name="connsiteY15" fmla="*/ 500062 h 542925"/>
                <a:gd name="connsiteX16" fmla="*/ 1085850 w 1166813"/>
                <a:gd name="connsiteY16" fmla="*/ 476250 h 542925"/>
                <a:gd name="connsiteX17" fmla="*/ 1143000 w 1166813"/>
                <a:gd name="connsiteY17" fmla="*/ 423862 h 542925"/>
                <a:gd name="connsiteX18" fmla="*/ 1157288 w 1166813"/>
                <a:gd name="connsiteY18" fmla="*/ 400050 h 542925"/>
                <a:gd name="connsiteX19" fmla="*/ 1166813 w 1166813"/>
                <a:gd name="connsiteY19" fmla="*/ 352425 h 542925"/>
                <a:gd name="connsiteX20" fmla="*/ 1157288 w 1166813"/>
                <a:gd name="connsiteY20" fmla="*/ 209550 h 542925"/>
                <a:gd name="connsiteX21" fmla="*/ 1147763 w 1166813"/>
                <a:gd name="connsiteY21" fmla="*/ 195262 h 542925"/>
                <a:gd name="connsiteX22" fmla="*/ 1138238 w 1166813"/>
                <a:gd name="connsiteY22" fmla="*/ 176212 h 542925"/>
                <a:gd name="connsiteX23" fmla="*/ 1109663 w 1166813"/>
                <a:gd name="connsiteY23" fmla="*/ 147637 h 542925"/>
                <a:gd name="connsiteX24" fmla="*/ 1071563 w 1166813"/>
                <a:gd name="connsiteY24" fmla="*/ 119062 h 542925"/>
                <a:gd name="connsiteX25" fmla="*/ 1052513 w 1166813"/>
                <a:gd name="connsiteY25" fmla="*/ 114300 h 542925"/>
                <a:gd name="connsiteX26" fmla="*/ 1038225 w 1166813"/>
                <a:gd name="connsiteY26" fmla="*/ 109537 h 542925"/>
                <a:gd name="connsiteX27" fmla="*/ 890588 w 1166813"/>
                <a:gd name="connsiteY27" fmla="*/ 133350 h 542925"/>
                <a:gd name="connsiteX28" fmla="*/ 871538 w 1166813"/>
                <a:gd name="connsiteY28" fmla="*/ 152400 h 542925"/>
                <a:gd name="connsiteX29" fmla="*/ 866775 w 1166813"/>
                <a:gd name="connsiteY29" fmla="*/ 171450 h 542925"/>
                <a:gd name="connsiteX30" fmla="*/ 862013 w 1166813"/>
                <a:gd name="connsiteY30" fmla="*/ 147637 h 542925"/>
                <a:gd name="connsiteX31" fmla="*/ 847725 w 1166813"/>
                <a:gd name="connsiteY31" fmla="*/ 109537 h 542925"/>
                <a:gd name="connsiteX32" fmla="*/ 814388 w 1166813"/>
                <a:gd name="connsiteY32" fmla="*/ 71437 h 542925"/>
                <a:gd name="connsiteX33" fmla="*/ 800100 w 1166813"/>
                <a:gd name="connsiteY33" fmla="*/ 52387 h 542925"/>
                <a:gd name="connsiteX34" fmla="*/ 766763 w 1166813"/>
                <a:gd name="connsiteY34" fmla="*/ 23812 h 542925"/>
                <a:gd name="connsiteX35" fmla="*/ 733425 w 1166813"/>
                <a:gd name="connsiteY35" fmla="*/ 14287 h 542925"/>
                <a:gd name="connsiteX36" fmla="*/ 695325 w 1166813"/>
                <a:gd name="connsiteY36" fmla="*/ 19050 h 542925"/>
                <a:gd name="connsiteX37" fmla="*/ 642938 w 1166813"/>
                <a:gd name="connsiteY37" fmla="*/ 33337 h 542925"/>
                <a:gd name="connsiteX38" fmla="*/ 628650 w 1166813"/>
                <a:gd name="connsiteY38" fmla="*/ 42862 h 542925"/>
                <a:gd name="connsiteX39" fmla="*/ 619125 w 1166813"/>
                <a:gd name="connsiteY39" fmla="*/ 57150 h 542925"/>
                <a:gd name="connsiteX40" fmla="*/ 600075 w 1166813"/>
                <a:gd name="connsiteY40" fmla="*/ 95250 h 542925"/>
                <a:gd name="connsiteX41" fmla="*/ 576263 w 1166813"/>
                <a:gd name="connsiteY41" fmla="*/ 61912 h 542925"/>
                <a:gd name="connsiteX42" fmla="*/ 561975 w 1166813"/>
                <a:gd name="connsiteY42" fmla="*/ 47625 h 542925"/>
                <a:gd name="connsiteX43" fmla="*/ 547688 w 1166813"/>
                <a:gd name="connsiteY43" fmla="*/ 28575 h 542925"/>
                <a:gd name="connsiteX44" fmla="*/ 504825 w 1166813"/>
                <a:gd name="connsiteY44" fmla="*/ 4762 h 542925"/>
                <a:gd name="connsiteX45" fmla="*/ 485775 w 1166813"/>
                <a:gd name="connsiteY45" fmla="*/ 0 h 542925"/>
                <a:gd name="connsiteX46" fmla="*/ 347663 w 1166813"/>
                <a:gd name="connsiteY46" fmla="*/ 4762 h 542925"/>
                <a:gd name="connsiteX47" fmla="*/ 328613 w 1166813"/>
                <a:gd name="connsiteY47" fmla="*/ 14287 h 542925"/>
                <a:gd name="connsiteX48" fmla="*/ 314325 w 1166813"/>
                <a:gd name="connsiteY48" fmla="*/ 19050 h 542925"/>
                <a:gd name="connsiteX49" fmla="*/ 252413 w 1166813"/>
                <a:gd name="connsiteY49" fmla="*/ 42862 h 542925"/>
                <a:gd name="connsiteX50" fmla="*/ 238125 w 1166813"/>
                <a:gd name="connsiteY50" fmla="*/ 52387 h 542925"/>
                <a:gd name="connsiteX51" fmla="*/ 233363 w 1166813"/>
                <a:gd name="connsiteY51" fmla="*/ 71437 h 542925"/>
                <a:gd name="connsiteX52" fmla="*/ 228600 w 1166813"/>
                <a:gd name="connsiteY52" fmla="*/ 85725 h 542925"/>
                <a:gd name="connsiteX53" fmla="*/ 214313 w 1166813"/>
                <a:gd name="connsiteY53" fmla="*/ 76200 h 542925"/>
                <a:gd name="connsiteX54" fmla="*/ 85725 w 1166813"/>
                <a:gd name="connsiteY54" fmla="*/ 76200 h 542925"/>
                <a:gd name="connsiteX55" fmla="*/ 57150 w 1166813"/>
                <a:gd name="connsiteY55" fmla="*/ 100012 h 542925"/>
                <a:gd name="connsiteX56" fmla="*/ 47625 w 1166813"/>
                <a:gd name="connsiteY56" fmla="*/ 114300 h 542925"/>
                <a:gd name="connsiteX57" fmla="*/ 33338 w 1166813"/>
                <a:gd name="connsiteY57" fmla="*/ 133350 h 542925"/>
                <a:gd name="connsiteX58" fmla="*/ 38100 w 1166813"/>
                <a:gd name="connsiteY58" fmla="*/ 190500 h 542925"/>
                <a:gd name="connsiteX59" fmla="*/ 42863 w 1166813"/>
                <a:gd name="connsiteY59" fmla="*/ 209550 h 542925"/>
                <a:gd name="connsiteX60" fmla="*/ 38100 w 1166813"/>
                <a:gd name="connsiteY60" fmla="*/ 276225 h 542925"/>
                <a:gd name="connsiteX61" fmla="*/ 28575 w 1166813"/>
                <a:gd name="connsiteY61" fmla="*/ 295275 h 542925"/>
                <a:gd name="connsiteX62" fmla="*/ 23813 w 1166813"/>
                <a:gd name="connsiteY62" fmla="*/ 309562 h 542925"/>
                <a:gd name="connsiteX63" fmla="*/ 14288 w 1166813"/>
                <a:gd name="connsiteY63" fmla="*/ 333375 h 542925"/>
                <a:gd name="connsiteX64" fmla="*/ 9525 w 1166813"/>
                <a:gd name="connsiteY64" fmla="*/ 352425 h 542925"/>
                <a:gd name="connsiteX65" fmla="*/ 0 w 1166813"/>
                <a:gd name="connsiteY65" fmla="*/ 36195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66813" h="542925">
                  <a:moveTo>
                    <a:pt x="0" y="361950"/>
                  </a:moveTo>
                  <a:lnTo>
                    <a:pt x="0" y="361950"/>
                  </a:lnTo>
                  <a:cubicBezTo>
                    <a:pt x="6350" y="381000"/>
                    <a:pt x="13384" y="399836"/>
                    <a:pt x="19050" y="419100"/>
                  </a:cubicBezTo>
                  <a:cubicBezTo>
                    <a:pt x="21334" y="426866"/>
                    <a:pt x="20971" y="435333"/>
                    <a:pt x="23813" y="442912"/>
                  </a:cubicBezTo>
                  <a:cubicBezTo>
                    <a:pt x="25823" y="448271"/>
                    <a:pt x="29674" y="452803"/>
                    <a:pt x="33338" y="457200"/>
                  </a:cubicBezTo>
                  <a:cubicBezTo>
                    <a:pt x="46418" y="472897"/>
                    <a:pt x="46487" y="469993"/>
                    <a:pt x="61913" y="481012"/>
                  </a:cubicBezTo>
                  <a:cubicBezTo>
                    <a:pt x="68372" y="485626"/>
                    <a:pt x="73863" y="491750"/>
                    <a:pt x="80963" y="495300"/>
                  </a:cubicBezTo>
                  <a:cubicBezTo>
                    <a:pt x="89943" y="499790"/>
                    <a:pt x="101184" y="499256"/>
                    <a:pt x="109538" y="504825"/>
                  </a:cubicBezTo>
                  <a:cubicBezTo>
                    <a:pt x="114300" y="508000"/>
                    <a:pt x="118595" y="512025"/>
                    <a:pt x="123825" y="514350"/>
                  </a:cubicBezTo>
                  <a:cubicBezTo>
                    <a:pt x="149866" y="525924"/>
                    <a:pt x="153744" y="523191"/>
                    <a:pt x="180975" y="528637"/>
                  </a:cubicBezTo>
                  <a:cubicBezTo>
                    <a:pt x="203263" y="533095"/>
                    <a:pt x="247650" y="542925"/>
                    <a:pt x="247650" y="542925"/>
                  </a:cubicBezTo>
                  <a:lnTo>
                    <a:pt x="842963" y="538162"/>
                  </a:lnTo>
                  <a:cubicBezTo>
                    <a:pt x="866981" y="537647"/>
                    <a:pt x="890535" y="531391"/>
                    <a:pt x="914400" y="528637"/>
                  </a:cubicBezTo>
                  <a:cubicBezTo>
                    <a:pt x="931819" y="526627"/>
                    <a:pt x="949325" y="525462"/>
                    <a:pt x="966788" y="523875"/>
                  </a:cubicBezTo>
                  <a:cubicBezTo>
                    <a:pt x="971550" y="520700"/>
                    <a:pt x="975845" y="516675"/>
                    <a:pt x="981075" y="514350"/>
                  </a:cubicBezTo>
                  <a:cubicBezTo>
                    <a:pt x="993298" y="508917"/>
                    <a:pt x="1010683" y="505160"/>
                    <a:pt x="1023938" y="500062"/>
                  </a:cubicBezTo>
                  <a:lnTo>
                    <a:pt x="1085850" y="476250"/>
                  </a:lnTo>
                  <a:cubicBezTo>
                    <a:pt x="1129563" y="432537"/>
                    <a:pt x="1109582" y="448927"/>
                    <a:pt x="1143000" y="423862"/>
                  </a:cubicBezTo>
                  <a:cubicBezTo>
                    <a:pt x="1147763" y="415925"/>
                    <a:pt x="1153148" y="408329"/>
                    <a:pt x="1157288" y="400050"/>
                  </a:cubicBezTo>
                  <a:cubicBezTo>
                    <a:pt x="1163936" y="386754"/>
                    <a:pt x="1165059" y="364702"/>
                    <a:pt x="1166813" y="352425"/>
                  </a:cubicBezTo>
                  <a:cubicBezTo>
                    <a:pt x="1163638" y="304800"/>
                    <a:pt x="1163031" y="256934"/>
                    <a:pt x="1157288" y="209550"/>
                  </a:cubicBezTo>
                  <a:cubicBezTo>
                    <a:pt x="1156599" y="203868"/>
                    <a:pt x="1150603" y="200232"/>
                    <a:pt x="1147763" y="195262"/>
                  </a:cubicBezTo>
                  <a:cubicBezTo>
                    <a:pt x="1144241" y="189098"/>
                    <a:pt x="1142673" y="181756"/>
                    <a:pt x="1138238" y="176212"/>
                  </a:cubicBezTo>
                  <a:cubicBezTo>
                    <a:pt x="1129823" y="165693"/>
                    <a:pt x="1119188" y="157162"/>
                    <a:pt x="1109663" y="147637"/>
                  </a:cubicBezTo>
                  <a:cubicBezTo>
                    <a:pt x="1094860" y="132835"/>
                    <a:pt x="1092862" y="128528"/>
                    <a:pt x="1071563" y="119062"/>
                  </a:cubicBezTo>
                  <a:cubicBezTo>
                    <a:pt x="1065582" y="116404"/>
                    <a:pt x="1058807" y="116098"/>
                    <a:pt x="1052513" y="114300"/>
                  </a:cubicBezTo>
                  <a:cubicBezTo>
                    <a:pt x="1047686" y="112921"/>
                    <a:pt x="1042988" y="111125"/>
                    <a:pt x="1038225" y="109537"/>
                  </a:cubicBezTo>
                  <a:cubicBezTo>
                    <a:pt x="990650" y="111803"/>
                    <a:pt x="933108" y="103586"/>
                    <a:pt x="890588" y="133350"/>
                  </a:cubicBezTo>
                  <a:cubicBezTo>
                    <a:pt x="883231" y="138500"/>
                    <a:pt x="877888" y="146050"/>
                    <a:pt x="871538" y="152400"/>
                  </a:cubicBezTo>
                  <a:cubicBezTo>
                    <a:pt x="869950" y="158750"/>
                    <a:pt x="872629" y="174377"/>
                    <a:pt x="866775" y="171450"/>
                  </a:cubicBezTo>
                  <a:cubicBezTo>
                    <a:pt x="859535" y="167830"/>
                    <a:pt x="863769" y="155539"/>
                    <a:pt x="862013" y="147637"/>
                  </a:cubicBezTo>
                  <a:cubicBezTo>
                    <a:pt x="858024" y="129686"/>
                    <a:pt x="857470" y="125778"/>
                    <a:pt x="847725" y="109537"/>
                  </a:cubicBezTo>
                  <a:cubicBezTo>
                    <a:pt x="807246" y="42071"/>
                    <a:pt x="847327" y="104376"/>
                    <a:pt x="814388" y="71437"/>
                  </a:cubicBezTo>
                  <a:cubicBezTo>
                    <a:pt x="808775" y="65824"/>
                    <a:pt x="805327" y="58361"/>
                    <a:pt x="800100" y="52387"/>
                  </a:cubicBezTo>
                  <a:cubicBezTo>
                    <a:pt x="790988" y="41973"/>
                    <a:pt x="779608" y="30234"/>
                    <a:pt x="766763" y="23812"/>
                  </a:cubicBezTo>
                  <a:cubicBezTo>
                    <a:pt x="759935" y="20398"/>
                    <a:pt x="739522" y="15811"/>
                    <a:pt x="733425" y="14287"/>
                  </a:cubicBezTo>
                  <a:cubicBezTo>
                    <a:pt x="720725" y="15875"/>
                    <a:pt x="707905" y="16691"/>
                    <a:pt x="695325" y="19050"/>
                  </a:cubicBezTo>
                  <a:cubicBezTo>
                    <a:pt x="670773" y="23654"/>
                    <a:pt x="662582" y="26790"/>
                    <a:pt x="642938" y="33337"/>
                  </a:cubicBezTo>
                  <a:cubicBezTo>
                    <a:pt x="638175" y="36512"/>
                    <a:pt x="632697" y="38815"/>
                    <a:pt x="628650" y="42862"/>
                  </a:cubicBezTo>
                  <a:cubicBezTo>
                    <a:pt x="624603" y="46909"/>
                    <a:pt x="622159" y="52296"/>
                    <a:pt x="619125" y="57150"/>
                  </a:cubicBezTo>
                  <a:cubicBezTo>
                    <a:pt x="603058" y="82857"/>
                    <a:pt x="607330" y="73488"/>
                    <a:pt x="600075" y="95250"/>
                  </a:cubicBezTo>
                  <a:cubicBezTo>
                    <a:pt x="559591" y="81754"/>
                    <a:pt x="620720" y="106366"/>
                    <a:pt x="576263" y="61912"/>
                  </a:cubicBezTo>
                  <a:cubicBezTo>
                    <a:pt x="571500" y="57150"/>
                    <a:pt x="566358" y="52739"/>
                    <a:pt x="561975" y="47625"/>
                  </a:cubicBezTo>
                  <a:cubicBezTo>
                    <a:pt x="556809" y="41599"/>
                    <a:pt x="553301" y="34188"/>
                    <a:pt x="547688" y="28575"/>
                  </a:cubicBezTo>
                  <a:cubicBezTo>
                    <a:pt x="534402" y="15289"/>
                    <a:pt x="522434" y="10631"/>
                    <a:pt x="504825" y="4762"/>
                  </a:cubicBezTo>
                  <a:cubicBezTo>
                    <a:pt x="498615" y="2692"/>
                    <a:pt x="492125" y="1587"/>
                    <a:pt x="485775" y="0"/>
                  </a:cubicBezTo>
                  <a:cubicBezTo>
                    <a:pt x="439738" y="1587"/>
                    <a:pt x="393539" y="592"/>
                    <a:pt x="347663" y="4762"/>
                  </a:cubicBezTo>
                  <a:cubicBezTo>
                    <a:pt x="340593" y="5405"/>
                    <a:pt x="335138" y="11490"/>
                    <a:pt x="328613" y="14287"/>
                  </a:cubicBezTo>
                  <a:cubicBezTo>
                    <a:pt x="323999" y="16265"/>
                    <a:pt x="319011" y="17248"/>
                    <a:pt x="314325" y="19050"/>
                  </a:cubicBezTo>
                  <a:cubicBezTo>
                    <a:pt x="246367" y="45188"/>
                    <a:pt x="287522" y="31160"/>
                    <a:pt x="252413" y="42862"/>
                  </a:cubicBezTo>
                  <a:cubicBezTo>
                    <a:pt x="247650" y="46037"/>
                    <a:pt x="241300" y="47624"/>
                    <a:pt x="238125" y="52387"/>
                  </a:cubicBezTo>
                  <a:cubicBezTo>
                    <a:pt x="234494" y="57833"/>
                    <a:pt x="235161" y="65143"/>
                    <a:pt x="233363" y="71437"/>
                  </a:cubicBezTo>
                  <a:cubicBezTo>
                    <a:pt x="231984" y="76264"/>
                    <a:pt x="230188" y="80962"/>
                    <a:pt x="228600" y="85725"/>
                  </a:cubicBezTo>
                  <a:cubicBezTo>
                    <a:pt x="223838" y="82550"/>
                    <a:pt x="219432" y="78760"/>
                    <a:pt x="214313" y="76200"/>
                  </a:cubicBezTo>
                  <a:cubicBezTo>
                    <a:pt x="179375" y="58731"/>
                    <a:pt x="87108" y="76142"/>
                    <a:pt x="85725" y="76200"/>
                  </a:cubicBezTo>
                  <a:cubicBezTo>
                    <a:pt x="71679" y="85564"/>
                    <a:pt x="68607" y="86263"/>
                    <a:pt x="57150" y="100012"/>
                  </a:cubicBezTo>
                  <a:cubicBezTo>
                    <a:pt x="53486" y="104409"/>
                    <a:pt x="50952" y="109642"/>
                    <a:pt x="47625" y="114300"/>
                  </a:cubicBezTo>
                  <a:cubicBezTo>
                    <a:pt x="43012" y="120759"/>
                    <a:pt x="38100" y="127000"/>
                    <a:pt x="33338" y="133350"/>
                  </a:cubicBezTo>
                  <a:cubicBezTo>
                    <a:pt x="34925" y="152400"/>
                    <a:pt x="35729" y="171532"/>
                    <a:pt x="38100" y="190500"/>
                  </a:cubicBezTo>
                  <a:cubicBezTo>
                    <a:pt x="38912" y="196995"/>
                    <a:pt x="42863" y="203005"/>
                    <a:pt x="42863" y="209550"/>
                  </a:cubicBezTo>
                  <a:cubicBezTo>
                    <a:pt x="42863" y="231832"/>
                    <a:pt x="41763" y="254247"/>
                    <a:pt x="38100" y="276225"/>
                  </a:cubicBezTo>
                  <a:cubicBezTo>
                    <a:pt x="36933" y="283228"/>
                    <a:pt x="31372" y="288749"/>
                    <a:pt x="28575" y="295275"/>
                  </a:cubicBezTo>
                  <a:cubicBezTo>
                    <a:pt x="26598" y="299889"/>
                    <a:pt x="25576" y="304862"/>
                    <a:pt x="23813" y="309562"/>
                  </a:cubicBezTo>
                  <a:cubicBezTo>
                    <a:pt x="20811" y="317567"/>
                    <a:pt x="16992" y="325265"/>
                    <a:pt x="14288" y="333375"/>
                  </a:cubicBezTo>
                  <a:cubicBezTo>
                    <a:pt x="12218" y="339585"/>
                    <a:pt x="10945" y="346035"/>
                    <a:pt x="9525" y="352425"/>
                  </a:cubicBezTo>
                  <a:cubicBezTo>
                    <a:pt x="3579" y="379183"/>
                    <a:pt x="1587" y="360363"/>
                    <a:pt x="0" y="36195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cxnSp>
        <p:nvCxnSpPr>
          <p:cNvPr id="169" name="Straight Connector 168"/>
          <p:cNvCxnSpPr/>
          <p:nvPr/>
        </p:nvCxnSpPr>
        <p:spPr bwMode="auto">
          <a:xfrm>
            <a:off x="2291688" y="5881275"/>
            <a:ext cx="12153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170" name="Straight Arrow Connector 169"/>
          <p:cNvCxnSpPr/>
          <p:nvPr/>
        </p:nvCxnSpPr>
        <p:spPr bwMode="auto">
          <a:xfrm flipV="1">
            <a:off x="2657282" y="5112642"/>
            <a:ext cx="584519" cy="7607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71" name="Group 170"/>
          <p:cNvGrpSpPr/>
          <p:nvPr/>
        </p:nvGrpSpPr>
        <p:grpSpPr>
          <a:xfrm rot="1722976">
            <a:off x="3142071" y="4951563"/>
            <a:ext cx="333563" cy="130094"/>
            <a:chOff x="2790825" y="1392865"/>
            <a:chExt cx="585788" cy="223284"/>
          </a:xfrm>
        </p:grpSpPr>
        <p:sp>
          <p:nvSpPr>
            <p:cNvPr id="173" name="Rectangle 172"/>
            <p:cNvSpPr/>
            <p:nvPr/>
          </p:nvSpPr>
          <p:spPr bwMode="auto">
            <a:xfrm>
              <a:off x="3043731" y="1392865"/>
              <a:ext cx="85060" cy="22328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cxnSp>
          <p:nvCxnSpPr>
            <p:cNvPr id="174" name="Straight Connector 173"/>
            <p:cNvCxnSpPr/>
            <p:nvPr/>
          </p:nvCxnSpPr>
          <p:spPr bwMode="auto">
            <a:xfrm>
              <a:off x="2981739" y="1510748"/>
              <a:ext cx="20673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5" name="Rectangle 174"/>
            <p:cNvSpPr/>
            <p:nvPr/>
          </p:nvSpPr>
          <p:spPr bwMode="auto">
            <a:xfrm>
              <a:off x="3186113" y="1471613"/>
              <a:ext cx="190500" cy="80962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76" name="Rectangle 175"/>
            <p:cNvSpPr/>
            <p:nvPr/>
          </p:nvSpPr>
          <p:spPr bwMode="auto">
            <a:xfrm>
              <a:off x="2790825" y="1471613"/>
              <a:ext cx="190500" cy="80962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sp>
        <p:nvSpPr>
          <p:cNvPr id="172" name="Freeform 171"/>
          <p:cNvSpPr/>
          <p:nvPr/>
        </p:nvSpPr>
        <p:spPr bwMode="auto">
          <a:xfrm>
            <a:off x="2361059" y="5364778"/>
            <a:ext cx="1287917" cy="216623"/>
          </a:xfrm>
          <a:custGeom>
            <a:avLst/>
            <a:gdLst>
              <a:gd name="connsiteX0" fmla="*/ 0 w 1166813"/>
              <a:gd name="connsiteY0" fmla="*/ 361950 h 542925"/>
              <a:gd name="connsiteX1" fmla="*/ 0 w 1166813"/>
              <a:gd name="connsiteY1" fmla="*/ 361950 h 542925"/>
              <a:gd name="connsiteX2" fmla="*/ 19050 w 1166813"/>
              <a:gd name="connsiteY2" fmla="*/ 419100 h 542925"/>
              <a:gd name="connsiteX3" fmla="*/ 23813 w 1166813"/>
              <a:gd name="connsiteY3" fmla="*/ 442912 h 542925"/>
              <a:gd name="connsiteX4" fmla="*/ 33338 w 1166813"/>
              <a:gd name="connsiteY4" fmla="*/ 457200 h 542925"/>
              <a:gd name="connsiteX5" fmla="*/ 61913 w 1166813"/>
              <a:gd name="connsiteY5" fmla="*/ 481012 h 542925"/>
              <a:gd name="connsiteX6" fmla="*/ 80963 w 1166813"/>
              <a:gd name="connsiteY6" fmla="*/ 495300 h 542925"/>
              <a:gd name="connsiteX7" fmla="*/ 109538 w 1166813"/>
              <a:gd name="connsiteY7" fmla="*/ 504825 h 542925"/>
              <a:gd name="connsiteX8" fmla="*/ 123825 w 1166813"/>
              <a:gd name="connsiteY8" fmla="*/ 514350 h 542925"/>
              <a:gd name="connsiteX9" fmla="*/ 180975 w 1166813"/>
              <a:gd name="connsiteY9" fmla="*/ 528637 h 542925"/>
              <a:gd name="connsiteX10" fmla="*/ 247650 w 1166813"/>
              <a:gd name="connsiteY10" fmla="*/ 542925 h 542925"/>
              <a:gd name="connsiteX11" fmla="*/ 842963 w 1166813"/>
              <a:gd name="connsiteY11" fmla="*/ 538162 h 542925"/>
              <a:gd name="connsiteX12" fmla="*/ 914400 w 1166813"/>
              <a:gd name="connsiteY12" fmla="*/ 528637 h 542925"/>
              <a:gd name="connsiteX13" fmla="*/ 966788 w 1166813"/>
              <a:gd name="connsiteY13" fmla="*/ 523875 h 542925"/>
              <a:gd name="connsiteX14" fmla="*/ 981075 w 1166813"/>
              <a:gd name="connsiteY14" fmla="*/ 514350 h 542925"/>
              <a:gd name="connsiteX15" fmla="*/ 1023938 w 1166813"/>
              <a:gd name="connsiteY15" fmla="*/ 500062 h 542925"/>
              <a:gd name="connsiteX16" fmla="*/ 1085850 w 1166813"/>
              <a:gd name="connsiteY16" fmla="*/ 476250 h 542925"/>
              <a:gd name="connsiteX17" fmla="*/ 1143000 w 1166813"/>
              <a:gd name="connsiteY17" fmla="*/ 423862 h 542925"/>
              <a:gd name="connsiteX18" fmla="*/ 1157288 w 1166813"/>
              <a:gd name="connsiteY18" fmla="*/ 400050 h 542925"/>
              <a:gd name="connsiteX19" fmla="*/ 1166813 w 1166813"/>
              <a:gd name="connsiteY19" fmla="*/ 352425 h 542925"/>
              <a:gd name="connsiteX20" fmla="*/ 1157288 w 1166813"/>
              <a:gd name="connsiteY20" fmla="*/ 209550 h 542925"/>
              <a:gd name="connsiteX21" fmla="*/ 1147763 w 1166813"/>
              <a:gd name="connsiteY21" fmla="*/ 195262 h 542925"/>
              <a:gd name="connsiteX22" fmla="*/ 1138238 w 1166813"/>
              <a:gd name="connsiteY22" fmla="*/ 176212 h 542925"/>
              <a:gd name="connsiteX23" fmla="*/ 1109663 w 1166813"/>
              <a:gd name="connsiteY23" fmla="*/ 147637 h 542925"/>
              <a:gd name="connsiteX24" fmla="*/ 1071563 w 1166813"/>
              <a:gd name="connsiteY24" fmla="*/ 119062 h 542925"/>
              <a:gd name="connsiteX25" fmla="*/ 1052513 w 1166813"/>
              <a:gd name="connsiteY25" fmla="*/ 114300 h 542925"/>
              <a:gd name="connsiteX26" fmla="*/ 1038225 w 1166813"/>
              <a:gd name="connsiteY26" fmla="*/ 109537 h 542925"/>
              <a:gd name="connsiteX27" fmla="*/ 890588 w 1166813"/>
              <a:gd name="connsiteY27" fmla="*/ 133350 h 542925"/>
              <a:gd name="connsiteX28" fmla="*/ 871538 w 1166813"/>
              <a:gd name="connsiteY28" fmla="*/ 152400 h 542925"/>
              <a:gd name="connsiteX29" fmla="*/ 866775 w 1166813"/>
              <a:gd name="connsiteY29" fmla="*/ 171450 h 542925"/>
              <a:gd name="connsiteX30" fmla="*/ 862013 w 1166813"/>
              <a:gd name="connsiteY30" fmla="*/ 147637 h 542925"/>
              <a:gd name="connsiteX31" fmla="*/ 847725 w 1166813"/>
              <a:gd name="connsiteY31" fmla="*/ 109537 h 542925"/>
              <a:gd name="connsiteX32" fmla="*/ 814388 w 1166813"/>
              <a:gd name="connsiteY32" fmla="*/ 71437 h 542925"/>
              <a:gd name="connsiteX33" fmla="*/ 800100 w 1166813"/>
              <a:gd name="connsiteY33" fmla="*/ 52387 h 542925"/>
              <a:gd name="connsiteX34" fmla="*/ 766763 w 1166813"/>
              <a:gd name="connsiteY34" fmla="*/ 23812 h 542925"/>
              <a:gd name="connsiteX35" fmla="*/ 733425 w 1166813"/>
              <a:gd name="connsiteY35" fmla="*/ 14287 h 542925"/>
              <a:gd name="connsiteX36" fmla="*/ 695325 w 1166813"/>
              <a:gd name="connsiteY36" fmla="*/ 19050 h 542925"/>
              <a:gd name="connsiteX37" fmla="*/ 642938 w 1166813"/>
              <a:gd name="connsiteY37" fmla="*/ 33337 h 542925"/>
              <a:gd name="connsiteX38" fmla="*/ 628650 w 1166813"/>
              <a:gd name="connsiteY38" fmla="*/ 42862 h 542925"/>
              <a:gd name="connsiteX39" fmla="*/ 619125 w 1166813"/>
              <a:gd name="connsiteY39" fmla="*/ 57150 h 542925"/>
              <a:gd name="connsiteX40" fmla="*/ 600075 w 1166813"/>
              <a:gd name="connsiteY40" fmla="*/ 95250 h 542925"/>
              <a:gd name="connsiteX41" fmla="*/ 576263 w 1166813"/>
              <a:gd name="connsiteY41" fmla="*/ 61912 h 542925"/>
              <a:gd name="connsiteX42" fmla="*/ 561975 w 1166813"/>
              <a:gd name="connsiteY42" fmla="*/ 47625 h 542925"/>
              <a:gd name="connsiteX43" fmla="*/ 547688 w 1166813"/>
              <a:gd name="connsiteY43" fmla="*/ 28575 h 542925"/>
              <a:gd name="connsiteX44" fmla="*/ 504825 w 1166813"/>
              <a:gd name="connsiteY44" fmla="*/ 4762 h 542925"/>
              <a:gd name="connsiteX45" fmla="*/ 485775 w 1166813"/>
              <a:gd name="connsiteY45" fmla="*/ 0 h 542925"/>
              <a:gd name="connsiteX46" fmla="*/ 347663 w 1166813"/>
              <a:gd name="connsiteY46" fmla="*/ 4762 h 542925"/>
              <a:gd name="connsiteX47" fmla="*/ 328613 w 1166813"/>
              <a:gd name="connsiteY47" fmla="*/ 14287 h 542925"/>
              <a:gd name="connsiteX48" fmla="*/ 314325 w 1166813"/>
              <a:gd name="connsiteY48" fmla="*/ 19050 h 542925"/>
              <a:gd name="connsiteX49" fmla="*/ 252413 w 1166813"/>
              <a:gd name="connsiteY49" fmla="*/ 42862 h 542925"/>
              <a:gd name="connsiteX50" fmla="*/ 238125 w 1166813"/>
              <a:gd name="connsiteY50" fmla="*/ 52387 h 542925"/>
              <a:gd name="connsiteX51" fmla="*/ 233363 w 1166813"/>
              <a:gd name="connsiteY51" fmla="*/ 71437 h 542925"/>
              <a:gd name="connsiteX52" fmla="*/ 228600 w 1166813"/>
              <a:gd name="connsiteY52" fmla="*/ 85725 h 542925"/>
              <a:gd name="connsiteX53" fmla="*/ 214313 w 1166813"/>
              <a:gd name="connsiteY53" fmla="*/ 76200 h 542925"/>
              <a:gd name="connsiteX54" fmla="*/ 85725 w 1166813"/>
              <a:gd name="connsiteY54" fmla="*/ 76200 h 542925"/>
              <a:gd name="connsiteX55" fmla="*/ 57150 w 1166813"/>
              <a:gd name="connsiteY55" fmla="*/ 100012 h 542925"/>
              <a:gd name="connsiteX56" fmla="*/ 47625 w 1166813"/>
              <a:gd name="connsiteY56" fmla="*/ 114300 h 542925"/>
              <a:gd name="connsiteX57" fmla="*/ 33338 w 1166813"/>
              <a:gd name="connsiteY57" fmla="*/ 133350 h 542925"/>
              <a:gd name="connsiteX58" fmla="*/ 38100 w 1166813"/>
              <a:gd name="connsiteY58" fmla="*/ 190500 h 542925"/>
              <a:gd name="connsiteX59" fmla="*/ 42863 w 1166813"/>
              <a:gd name="connsiteY59" fmla="*/ 209550 h 542925"/>
              <a:gd name="connsiteX60" fmla="*/ 38100 w 1166813"/>
              <a:gd name="connsiteY60" fmla="*/ 276225 h 542925"/>
              <a:gd name="connsiteX61" fmla="*/ 28575 w 1166813"/>
              <a:gd name="connsiteY61" fmla="*/ 295275 h 542925"/>
              <a:gd name="connsiteX62" fmla="*/ 23813 w 1166813"/>
              <a:gd name="connsiteY62" fmla="*/ 309562 h 542925"/>
              <a:gd name="connsiteX63" fmla="*/ 14288 w 1166813"/>
              <a:gd name="connsiteY63" fmla="*/ 333375 h 542925"/>
              <a:gd name="connsiteX64" fmla="*/ 9525 w 1166813"/>
              <a:gd name="connsiteY64" fmla="*/ 352425 h 542925"/>
              <a:gd name="connsiteX65" fmla="*/ 0 w 1166813"/>
              <a:gd name="connsiteY65" fmla="*/ 361950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166813" h="542925">
                <a:moveTo>
                  <a:pt x="0" y="361950"/>
                </a:moveTo>
                <a:lnTo>
                  <a:pt x="0" y="361950"/>
                </a:lnTo>
                <a:cubicBezTo>
                  <a:pt x="6350" y="381000"/>
                  <a:pt x="13384" y="399836"/>
                  <a:pt x="19050" y="419100"/>
                </a:cubicBezTo>
                <a:cubicBezTo>
                  <a:pt x="21334" y="426866"/>
                  <a:pt x="20971" y="435333"/>
                  <a:pt x="23813" y="442912"/>
                </a:cubicBezTo>
                <a:cubicBezTo>
                  <a:pt x="25823" y="448271"/>
                  <a:pt x="29674" y="452803"/>
                  <a:pt x="33338" y="457200"/>
                </a:cubicBezTo>
                <a:cubicBezTo>
                  <a:pt x="46418" y="472897"/>
                  <a:pt x="46487" y="469993"/>
                  <a:pt x="61913" y="481012"/>
                </a:cubicBezTo>
                <a:cubicBezTo>
                  <a:pt x="68372" y="485626"/>
                  <a:pt x="73863" y="491750"/>
                  <a:pt x="80963" y="495300"/>
                </a:cubicBezTo>
                <a:cubicBezTo>
                  <a:pt x="89943" y="499790"/>
                  <a:pt x="101184" y="499256"/>
                  <a:pt x="109538" y="504825"/>
                </a:cubicBezTo>
                <a:cubicBezTo>
                  <a:pt x="114300" y="508000"/>
                  <a:pt x="118595" y="512025"/>
                  <a:pt x="123825" y="514350"/>
                </a:cubicBezTo>
                <a:cubicBezTo>
                  <a:pt x="149866" y="525924"/>
                  <a:pt x="153744" y="523191"/>
                  <a:pt x="180975" y="528637"/>
                </a:cubicBezTo>
                <a:cubicBezTo>
                  <a:pt x="203263" y="533095"/>
                  <a:pt x="247650" y="542925"/>
                  <a:pt x="247650" y="542925"/>
                </a:cubicBezTo>
                <a:lnTo>
                  <a:pt x="842963" y="538162"/>
                </a:lnTo>
                <a:cubicBezTo>
                  <a:pt x="866981" y="537647"/>
                  <a:pt x="890535" y="531391"/>
                  <a:pt x="914400" y="528637"/>
                </a:cubicBezTo>
                <a:cubicBezTo>
                  <a:pt x="931819" y="526627"/>
                  <a:pt x="949325" y="525462"/>
                  <a:pt x="966788" y="523875"/>
                </a:cubicBezTo>
                <a:cubicBezTo>
                  <a:pt x="971550" y="520700"/>
                  <a:pt x="975845" y="516675"/>
                  <a:pt x="981075" y="514350"/>
                </a:cubicBezTo>
                <a:cubicBezTo>
                  <a:pt x="993298" y="508917"/>
                  <a:pt x="1010683" y="505160"/>
                  <a:pt x="1023938" y="500062"/>
                </a:cubicBezTo>
                <a:lnTo>
                  <a:pt x="1085850" y="476250"/>
                </a:lnTo>
                <a:cubicBezTo>
                  <a:pt x="1129563" y="432537"/>
                  <a:pt x="1109582" y="448927"/>
                  <a:pt x="1143000" y="423862"/>
                </a:cubicBezTo>
                <a:cubicBezTo>
                  <a:pt x="1147763" y="415925"/>
                  <a:pt x="1153148" y="408329"/>
                  <a:pt x="1157288" y="400050"/>
                </a:cubicBezTo>
                <a:cubicBezTo>
                  <a:pt x="1163936" y="386754"/>
                  <a:pt x="1165059" y="364702"/>
                  <a:pt x="1166813" y="352425"/>
                </a:cubicBezTo>
                <a:cubicBezTo>
                  <a:pt x="1163638" y="304800"/>
                  <a:pt x="1163031" y="256934"/>
                  <a:pt x="1157288" y="209550"/>
                </a:cubicBezTo>
                <a:cubicBezTo>
                  <a:pt x="1156599" y="203868"/>
                  <a:pt x="1150603" y="200232"/>
                  <a:pt x="1147763" y="195262"/>
                </a:cubicBezTo>
                <a:cubicBezTo>
                  <a:pt x="1144241" y="189098"/>
                  <a:pt x="1142673" y="181756"/>
                  <a:pt x="1138238" y="176212"/>
                </a:cubicBezTo>
                <a:cubicBezTo>
                  <a:pt x="1129823" y="165693"/>
                  <a:pt x="1119188" y="157162"/>
                  <a:pt x="1109663" y="147637"/>
                </a:cubicBezTo>
                <a:cubicBezTo>
                  <a:pt x="1094860" y="132835"/>
                  <a:pt x="1092862" y="128528"/>
                  <a:pt x="1071563" y="119062"/>
                </a:cubicBezTo>
                <a:cubicBezTo>
                  <a:pt x="1065582" y="116404"/>
                  <a:pt x="1058807" y="116098"/>
                  <a:pt x="1052513" y="114300"/>
                </a:cubicBezTo>
                <a:cubicBezTo>
                  <a:pt x="1047686" y="112921"/>
                  <a:pt x="1042988" y="111125"/>
                  <a:pt x="1038225" y="109537"/>
                </a:cubicBezTo>
                <a:cubicBezTo>
                  <a:pt x="990650" y="111803"/>
                  <a:pt x="933108" y="103586"/>
                  <a:pt x="890588" y="133350"/>
                </a:cubicBezTo>
                <a:cubicBezTo>
                  <a:pt x="883231" y="138500"/>
                  <a:pt x="877888" y="146050"/>
                  <a:pt x="871538" y="152400"/>
                </a:cubicBezTo>
                <a:cubicBezTo>
                  <a:pt x="869950" y="158750"/>
                  <a:pt x="872629" y="174377"/>
                  <a:pt x="866775" y="171450"/>
                </a:cubicBezTo>
                <a:cubicBezTo>
                  <a:pt x="859535" y="167830"/>
                  <a:pt x="863769" y="155539"/>
                  <a:pt x="862013" y="147637"/>
                </a:cubicBezTo>
                <a:cubicBezTo>
                  <a:pt x="858024" y="129686"/>
                  <a:pt x="857470" y="125778"/>
                  <a:pt x="847725" y="109537"/>
                </a:cubicBezTo>
                <a:cubicBezTo>
                  <a:pt x="807246" y="42071"/>
                  <a:pt x="847327" y="104376"/>
                  <a:pt x="814388" y="71437"/>
                </a:cubicBezTo>
                <a:cubicBezTo>
                  <a:pt x="808775" y="65824"/>
                  <a:pt x="805327" y="58361"/>
                  <a:pt x="800100" y="52387"/>
                </a:cubicBezTo>
                <a:cubicBezTo>
                  <a:pt x="790988" y="41973"/>
                  <a:pt x="779608" y="30234"/>
                  <a:pt x="766763" y="23812"/>
                </a:cubicBezTo>
                <a:cubicBezTo>
                  <a:pt x="759935" y="20398"/>
                  <a:pt x="739522" y="15811"/>
                  <a:pt x="733425" y="14287"/>
                </a:cubicBezTo>
                <a:cubicBezTo>
                  <a:pt x="720725" y="15875"/>
                  <a:pt x="707905" y="16691"/>
                  <a:pt x="695325" y="19050"/>
                </a:cubicBezTo>
                <a:cubicBezTo>
                  <a:pt x="670773" y="23654"/>
                  <a:pt x="662582" y="26790"/>
                  <a:pt x="642938" y="33337"/>
                </a:cubicBezTo>
                <a:cubicBezTo>
                  <a:pt x="638175" y="36512"/>
                  <a:pt x="632697" y="38815"/>
                  <a:pt x="628650" y="42862"/>
                </a:cubicBezTo>
                <a:cubicBezTo>
                  <a:pt x="624603" y="46909"/>
                  <a:pt x="622159" y="52296"/>
                  <a:pt x="619125" y="57150"/>
                </a:cubicBezTo>
                <a:cubicBezTo>
                  <a:pt x="603058" y="82857"/>
                  <a:pt x="607330" y="73488"/>
                  <a:pt x="600075" y="95250"/>
                </a:cubicBezTo>
                <a:cubicBezTo>
                  <a:pt x="559591" y="81754"/>
                  <a:pt x="620720" y="106366"/>
                  <a:pt x="576263" y="61912"/>
                </a:cubicBezTo>
                <a:cubicBezTo>
                  <a:pt x="571500" y="57150"/>
                  <a:pt x="566358" y="52739"/>
                  <a:pt x="561975" y="47625"/>
                </a:cubicBezTo>
                <a:cubicBezTo>
                  <a:pt x="556809" y="41599"/>
                  <a:pt x="553301" y="34188"/>
                  <a:pt x="547688" y="28575"/>
                </a:cubicBezTo>
                <a:cubicBezTo>
                  <a:pt x="534402" y="15289"/>
                  <a:pt x="522434" y="10631"/>
                  <a:pt x="504825" y="4762"/>
                </a:cubicBezTo>
                <a:cubicBezTo>
                  <a:pt x="498615" y="2692"/>
                  <a:pt x="492125" y="1587"/>
                  <a:pt x="485775" y="0"/>
                </a:cubicBezTo>
                <a:cubicBezTo>
                  <a:pt x="439738" y="1587"/>
                  <a:pt x="393539" y="592"/>
                  <a:pt x="347663" y="4762"/>
                </a:cubicBezTo>
                <a:cubicBezTo>
                  <a:pt x="340593" y="5405"/>
                  <a:pt x="335138" y="11490"/>
                  <a:pt x="328613" y="14287"/>
                </a:cubicBezTo>
                <a:cubicBezTo>
                  <a:pt x="323999" y="16265"/>
                  <a:pt x="319011" y="17248"/>
                  <a:pt x="314325" y="19050"/>
                </a:cubicBezTo>
                <a:cubicBezTo>
                  <a:pt x="246367" y="45188"/>
                  <a:pt x="287522" y="31160"/>
                  <a:pt x="252413" y="42862"/>
                </a:cubicBezTo>
                <a:cubicBezTo>
                  <a:pt x="247650" y="46037"/>
                  <a:pt x="241300" y="47624"/>
                  <a:pt x="238125" y="52387"/>
                </a:cubicBezTo>
                <a:cubicBezTo>
                  <a:pt x="234494" y="57833"/>
                  <a:pt x="235161" y="65143"/>
                  <a:pt x="233363" y="71437"/>
                </a:cubicBezTo>
                <a:cubicBezTo>
                  <a:pt x="231984" y="76264"/>
                  <a:pt x="230188" y="80962"/>
                  <a:pt x="228600" y="85725"/>
                </a:cubicBezTo>
                <a:cubicBezTo>
                  <a:pt x="223838" y="82550"/>
                  <a:pt x="219432" y="78760"/>
                  <a:pt x="214313" y="76200"/>
                </a:cubicBezTo>
                <a:cubicBezTo>
                  <a:pt x="179375" y="58731"/>
                  <a:pt x="87108" y="76142"/>
                  <a:pt x="85725" y="76200"/>
                </a:cubicBezTo>
                <a:cubicBezTo>
                  <a:pt x="71679" y="85564"/>
                  <a:pt x="68607" y="86263"/>
                  <a:pt x="57150" y="100012"/>
                </a:cubicBezTo>
                <a:cubicBezTo>
                  <a:pt x="53486" y="104409"/>
                  <a:pt x="50952" y="109642"/>
                  <a:pt x="47625" y="114300"/>
                </a:cubicBezTo>
                <a:cubicBezTo>
                  <a:pt x="43012" y="120759"/>
                  <a:pt x="38100" y="127000"/>
                  <a:pt x="33338" y="133350"/>
                </a:cubicBezTo>
                <a:cubicBezTo>
                  <a:pt x="34925" y="152400"/>
                  <a:pt x="35729" y="171532"/>
                  <a:pt x="38100" y="190500"/>
                </a:cubicBezTo>
                <a:cubicBezTo>
                  <a:pt x="38912" y="196995"/>
                  <a:pt x="42863" y="203005"/>
                  <a:pt x="42863" y="209550"/>
                </a:cubicBezTo>
                <a:cubicBezTo>
                  <a:pt x="42863" y="231832"/>
                  <a:pt x="41763" y="254247"/>
                  <a:pt x="38100" y="276225"/>
                </a:cubicBezTo>
                <a:cubicBezTo>
                  <a:pt x="36933" y="283228"/>
                  <a:pt x="31372" y="288749"/>
                  <a:pt x="28575" y="295275"/>
                </a:cubicBezTo>
                <a:cubicBezTo>
                  <a:pt x="26598" y="299889"/>
                  <a:pt x="25576" y="304862"/>
                  <a:pt x="23813" y="309562"/>
                </a:cubicBezTo>
                <a:cubicBezTo>
                  <a:pt x="20811" y="317567"/>
                  <a:pt x="16992" y="325265"/>
                  <a:pt x="14288" y="333375"/>
                </a:cubicBezTo>
                <a:cubicBezTo>
                  <a:pt x="12218" y="339585"/>
                  <a:pt x="10945" y="346035"/>
                  <a:pt x="9525" y="352425"/>
                </a:cubicBezTo>
                <a:cubicBezTo>
                  <a:pt x="3579" y="379183"/>
                  <a:pt x="1587" y="360363"/>
                  <a:pt x="0" y="361950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grpSp>
        <p:nvGrpSpPr>
          <p:cNvPr id="177" name="Group 176"/>
          <p:cNvGrpSpPr/>
          <p:nvPr/>
        </p:nvGrpSpPr>
        <p:grpSpPr>
          <a:xfrm>
            <a:off x="5397198" y="2536167"/>
            <a:ext cx="1357288" cy="929712"/>
            <a:chOff x="5604228" y="3090322"/>
            <a:chExt cx="1460535" cy="1246825"/>
          </a:xfrm>
        </p:grpSpPr>
        <p:cxnSp>
          <p:nvCxnSpPr>
            <p:cNvPr id="178" name="Straight Connector 177"/>
            <p:cNvCxnSpPr/>
            <p:nvPr/>
          </p:nvCxnSpPr>
          <p:spPr bwMode="auto">
            <a:xfrm>
              <a:off x="5604228" y="4337147"/>
              <a:ext cx="130780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79" name="Straight Arrow Connector 178"/>
            <p:cNvCxnSpPr/>
            <p:nvPr/>
          </p:nvCxnSpPr>
          <p:spPr bwMode="auto">
            <a:xfrm flipV="1">
              <a:off x="5997632" y="3306343"/>
              <a:ext cx="628983" cy="102017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80" name="Group 179"/>
            <p:cNvGrpSpPr/>
            <p:nvPr/>
          </p:nvGrpSpPr>
          <p:grpSpPr>
            <a:xfrm rot="1722976">
              <a:off x="6519298" y="3090322"/>
              <a:ext cx="358937" cy="174468"/>
              <a:chOff x="2790825" y="1392865"/>
              <a:chExt cx="585788" cy="223284"/>
            </a:xfrm>
          </p:grpSpPr>
          <p:sp>
            <p:nvSpPr>
              <p:cNvPr id="182" name="Rectangle 181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83" name="Straight Connector 182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84" name="Rectangle 183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85" name="Rectangle 184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  <p:sp>
          <p:nvSpPr>
            <p:cNvPr id="181" name="Freeform 180"/>
            <p:cNvSpPr/>
            <p:nvPr/>
          </p:nvSpPr>
          <p:spPr bwMode="auto">
            <a:xfrm>
              <a:off x="5678876" y="3644480"/>
              <a:ext cx="1385887" cy="290511"/>
            </a:xfrm>
            <a:custGeom>
              <a:avLst/>
              <a:gdLst>
                <a:gd name="connsiteX0" fmla="*/ 0 w 1166813"/>
                <a:gd name="connsiteY0" fmla="*/ 361950 h 542925"/>
                <a:gd name="connsiteX1" fmla="*/ 0 w 1166813"/>
                <a:gd name="connsiteY1" fmla="*/ 361950 h 542925"/>
                <a:gd name="connsiteX2" fmla="*/ 19050 w 1166813"/>
                <a:gd name="connsiteY2" fmla="*/ 419100 h 542925"/>
                <a:gd name="connsiteX3" fmla="*/ 23813 w 1166813"/>
                <a:gd name="connsiteY3" fmla="*/ 442912 h 542925"/>
                <a:gd name="connsiteX4" fmla="*/ 33338 w 1166813"/>
                <a:gd name="connsiteY4" fmla="*/ 457200 h 542925"/>
                <a:gd name="connsiteX5" fmla="*/ 61913 w 1166813"/>
                <a:gd name="connsiteY5" fmla="*/ 481012 h 542925"/>
                <a:gd name="connsiteX6" fmla="*/ 80963 w 1166813"/>
                <a:gd name="connsiteY6" fmla="*/ 495300 h 542925"/>
                <a:gd name="connsiteX7" fmla="*/ 109538 w 1166813"/>
                <a:gd name="connsiteY7" fmla="*/ 504825 h 542925"/>
                <a:gd name="connsiteX8" fmla="*/ 123825 w 1166813"/>
                <a:gd name="connsiteY8" fmla="*/ 514350 h 542925"/>
                <a:gd name="connsiteX9" fmla="*/ 180975 w 1166813"/>
                <a:gd name="connsiteY9" fmla="*/ 528637 h 542925"/>
                <a:gd name="connsiteX10" fmla="*/ 247650 w 1166813"/>
                <a:gd name="connsiteY10" fmla="*/ 542925 h 542925"/>
                <a:gd name="connsiteX11" fmla="*/ 842963 w 1166813"/>
                <a:gd name="connsiteY11" fmla="*/ 538162 h 542925"/>
                <a:gd name="connsiteX12" fmla="*/ 914400 w 1166813"/>
                <a:gd name="connsiteY12" fmla="*/ 528637 h 542925"/>
                <a:gd name="connsiteX13" fmla="*/ 966788 w 1166813"/>
                <a:gd name="connsiteY13" fmla="*/ 523875 h 542925"/>
                <a:gd name="connsiteX14" fmla="*/ 981075 w 1166813"/>
                <a:gd name="connsiteY14" fmla="*/ 514350 h 542925"/>
                <a:gd name="connsiteX15" fmla="*/ 1023938 w 1166813"/>
                <a:gd name="connsiteY15" fmla="*/ 500062 h 542925"/>
                <a:gd name="connsiteX16" fmla="*/ 1085850 w 1166813"/>
                <a:gd name="connsiteY16" fmla="*/ 476250 h 542925"/>
                <a:gd name="connsiteX17" fmla="*/ 1143000 w 1166813"/>
                <a:gd name="connsiteY17" fmla="*/ 423862 h 542925"/>
                <a:gd name="connsiteX18" fmla="*/ 1157288 w 1166813"/>
                <a:gd name="connsiteY18" fmla="*/ 400050 h 542925"/>
                <a:gd name="connsiteX19" fmla="*/ 1166813 w 1166813"/>
                <a:gd name="connsiteY19" fmla="*/ 352425 h 542925"/>
                <a:gd name="connsiteX20" fmla="*/ 1157288 w 1166813"/>
                <a:gd name="connsiteY20" fmla="*/ 209550 h 542925"/>
                <a:gd name="connsiteX21" fmla="*/ 1147763 w 1166813"/>
                <a:gd name="connsiteY21" fmla="*/ 195262 h 542925"/>
                <a:gd name="connsiteX22" fmla="*/ 1138238 w 1166813"/>
                <a:gd name="connsiteY22" fmla="*/ 176212 h 542925"/>
                <a:gd name="connsiteX23" fmla="*/ 1109663 w 1166813"/>
                <a:gd name="connsiteY23" fmla="*/ 147637 h 542925"/>
                <a:gd name="connsiteX24" fmla="*/ 1071563 w 1166813"/>
                <a:gd name="connsiteY24" fmla="*/ 119062 h 542925"/>
                <a:gd name="connsiteX25" fmla="*/ 1052513 w 1166813"/>
                <a:gd name="connsiteY25" fmla="*/ 114300 h 542925"/>
                <a:gd name="connsiteX26" fmla="*/ 1038225 w 1166813"/>
                <a:gd name="connsiteY26" fmla="*/ 109537 h 542925"/>
                <a:gd name="connsiteX27" fmla="*/ 890588 w 1166813"/>
                <a:gd name="connsiteY27" fmla="*/ 133350 h 542925"/>
                <a:gd name="connsiteX28" fmla="*/ 871538 w 1166813"/>
                <a:gd name="connsiteY28" fmla="*/ 152400 h 542925"/>
                <a:gd name="connsiteX29" fmla="*/ 866775 w 1166813"/>
                <a:gd name="connsiteY29" fmla="*/ 171450 h 542925"/>
                <a:gd name="connsiteX30" fmla="*/ 862013 w 1166813"/>
                <a:gd name="connsiteY30" fmla="*/ 147637 h 542925"/>
                <a:gd name="connsiteX31" fmla="*/ 847725 w 1166813"/>
                <a:gd name="connsiteY31" fmla="*/ 109537 h 542925"/>
                <a:gd name="connsiteX32" fmla="*/ 814388 w 1166813"/>
                <a:gd name="connsiteY32" fmla="*/ 71437 h 542925"/>
                <a:gd name="connsiteX33" fmla="*/ 800100 w 1166813"/>
                <a:gd name="connsiteY33" fmla="*/ 52387 h 542925"/>
                <a:gd name="connsiteX34" fmla="*/ 766763 w 1166813"/>
                <a:gd name="connsiteY34" fmla="*/ 23812 h 542925"/>
                <a:gd name="connsiteX35" fmla="*/ 733425 w 1166813"/>
                <a:gd name="connsiteY35" fmla="*/ 14287 h 542925"/>
                <a:gd name="connsiteX36" fmla="*/ 695325 w 1166813"/>
                <a:gd name="connsiteY36" fmla="*/ 19050 h 542925"/>
                <a:gd name="connsiteX37" fmla="*/ 642938 w 1166813"/>
                <a:gd name="connsiteY37" fmla="*/ 33337 h 542925"/>
                <a:gd name="connsiteX38" fmla="*/ 628650 w 1166813"/>
                <a:gd name="connsiteY38" fmla="*/ 42862 h 542925"/>
                <a:gd name="connsiteX39" fmla="*/ 619125 w 1166813"/>
                <a:gd name="connsiteY39" fmla="*/ 57150 h 542925"/>
                <a:gd name="connsiteX40" fmla="*/ 600075 w 1166813"/>
                <a:gd name="connsiteY40" fmla="*/ 95250 h 542925"/>
                <a:gd name="connsiteX41" fmla="*/ 576263 w 1166813"/>
                <a:gd name="connsiteY41" fmla="*/ 61912 h 542925"/>
                <a:gd name="connsiteX42" fmla="*/ 561975 w 1166813"/>
                <a:gd name="connsiteY42" fmla="*/ 47625 h 542925"/>
                <a:gd name="connsiteX43" fmla="*/ 547688 w 1166813"/>
                <a:gd name="connsiteY43" fmla="*/ 28575 h 542925"/>
                <a:gd name="connsiteX44" fmla="*/ 504825 w 1166813"/>
                <a:gd name="connsiteY44" fmla="*/ 4762 h 542925"/>
                <a:gd name="connsiteX45" fmla="*/ 485775 w 1166813"/>
                <a:gd name="connsiteY45" fmla="*/ 0 h 542925"/>
                <a:gd name="connsiteX46" fmla="*/ 347663 w 1166813"/>
                <a:gd name="connsiteY46" fmla="*/ 4762 h 542925"/>
                <a:gd name="connsiteX47" fmla="*/ 328613 w 1166813"/>
                <a:gd name="connsiteY47" fmla="*/ 14287 h 542925"/>
                <a:gd name="connsiteX48" fmla="*/ 314325 w 1166813"/>
                <a:gd name="connsiteY48" fmla="*/ 19050 h 542925"/>
                <a:gd name="connsiteX49" fmla="*/ 252413 w 1166813"/>
                <a:gd name="connsiteY49" fmla="*/ 42862 h 542925"/>
                <a:gd name="connsiteX50" fmla="*/ 238125 w 1166813"/>
                <a:gd name="connsiteY50" fmla="*/ 52387 h 542925"/>
                <a:gd name="connsiteX51" fmla="*/ 233363 w 1166813"/>
                <a:gd name="connsiteY51" fmla="*/ 71437 h 542925"/>
                <a:gd name="connsiteX52" fmla="*/ 228600 w 1166813"/>
                <a:gd name="connsiteY52" fmla="*/ 85725 h 542925"/>
                <a:gd name="connsiteX53" fmla="*/ 214313 w 1166813"/>
                <a:gd name="connsiteY53" fmla="*/ 76200 h 542925"/>
                <a:gd name="connsiteX54" fmla="*/ 85725 w 1166813"/>
                <a:gd name="connsiteY54" fmla="*/ 76200 h 542925"/>
                <a:gd name="connsiteX55" fmla="*/ 57150 w 1166813"/>
                <a:gd name="connsiteY55" fmla="*/ 100012 h 542925"/>
                <a:gd name="connsiteX56" fmla="*/ 47625 w 1166813"/>
                <a:gd name="connsiteY56" fmla="*/ 114300 h 542925"/>
                <a:gd name="connsiteX57" fmla="*/ 33338 w 1166813"/>
                <a:gd name="connsiteY57" fmla="*/ 133350 h 542925"/>
                <a:gd name="connsiteX58" fmla="*/ 38100 w 1166813"/>
                <a:gd name="connsiteY58" fmla="*/ 190500 h 542925"/>
                <a:gd name="connsiteX59" fmla="*/ 42863 w 1166813"/>
                <a:gd name="connsiteY59" fmla="*/ 209550 h 542925"/>
                <a:gd name="connsiteX60" fmla="*/ 38100 w 1166813"/>
                <a:gd name="connsiteY60" fmla="*/ 276225 h 542925"/>
                <a:gd name="connsiteX61" fmla="*/ 28575 w 1166813"/>
                <a:gd name="connsiteY61" fmla="*/ 295275 h 542925"/>
                <a:gd name="connsiteX62" fmla="*/ 23813 w 1166813"/>
                <a:gd name="connsiteY62" fmla="*/ 309562 h 542925"/>
                <a:gd name="connsiteX63" fmla="*/ 14288 w 1166813"/>
                <a:gd name="connsiteY63" fmla="*/ 333375 h 542925"/>
                <a:gd name="connsiteX64" fmla="*/ 9525 w 1166813"/>
                <a:gd name="connsiteY64" fmla="*/ 352425 h 542925"/>
                <a:gd name="connsiteX65" fmla="*/ 0 w 1166813"/>
                <a:gd name="connsiteY65" fmla="*/ 36195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66813" h="542925">
                  <a:moveTo>
                    <a:pt x="0" y="361950"/>
                  </a:moveTo>
                  <a:lnTo>
                    <a:pt x="0" y="361950"/>
                  </a:lnTo>
                  <a:cubicBezTo>
                    <a:pt x="6350" y="381000"/>
                    <a:pt x="13384" y="399836"/>
                    <a:pt x="19050" y="419100"/>
                  </a:cubicBezTo>
                  <a:cubicBezTo>
                    <a:pt x="21334" y="426866"/>
                    <a:pt x="20971" y="435333"/>
                    <a:pt x="23813" y="442912"/>
                  </a:cubicBezTo>
                  <a:cubicBezTo>
                    <a:pt x="25823" y="448271"/>
                    <a:pt x="29674" y="452803"/>
                    <a:pt x="33338" y="457200"/>
                  </a:cubicBezTo>
                  <a:cubicBezTo>
                    <a:pt x="46418" y="472897"/>
                    <a:pt x="46487" y="469993"/>
                    <a:pt x="61913" y="481012"/>
                  </a:cubicBezTo>
                  <a:cubicBezTo>
                    <a:pt x="68372" y="485626"/>
                    <a:pt x="73863" y="491750"/>
                    <a:pt x="80963" y="495300"/>
                  </a:cubicBezTo>
                  <a:cubicBezTo>
                    <a:pt x="89943" y="499790"/>
                    <a:pt x="101184" y="499256"/>
                    <a:pt x="109538" y="504825"/>
                  </a:cubicBezTo>
                  <a:cubicBezTo>
                    <a:pt x="114300" y="508000"/>
                    <a:pt x="118595" y="512025"/>
                    <a:pt x="123825" y="514350"/>
                  </a:cubicBezTo>
                  <a:cubicBezTo>
                    <a:pt x="149866" y="525924"/>
                    <a:pt x="153744" y="523191"/>
                    <a:pt x="180975" y="528637"/>
                  </a:cubicBezTo>
                  <a:cubicBezTo>
                    <a:pt x="203263" y="533095"/>
                    <a:pt x="247650" y="542925"/>
                    <a:pt x="247650" y="542925"/>
                  </a:cubicBezTo>
                  <a:lnTo>
                    <a:pt x="842963" y="538162"/>
                  </a:lnTo>
                  <a:cubicBezTo>
                    <a:pt x="866981" y="537647"/>
                    <a:pt x="890535" y="531391"/>
                    <a:pt x="914400" y="528637"/>
                  </a:cubicBezTo>
                  <a:cubicBezTo>
                    <a:pt x="931819" y="526627"/>
                    <a:pt x="949325" y="525462"/>
                    <a:pt x="966788" y="523875"/>
                  </a:cubicBezTo>
                  <a:cubicBezTo>
                    <a:pt x="971550" y="520700"/>
                    <a:pt x="975845" y="516675"/>
                    <a:pt x="981075" y="514350"/>
                  </a:cubicBezTo>
                  <a:cubicBezTo>
                    <a:pt x="993298" y="508917"/>
                    <a:pt x="1010683" y="505160"/>
                    <a:pt x="1023938" y="500062"/>
                  </a:cubicBezTo>
                  <a:lnTo>
                    <a:pt x="1085850" y="476250"/>
                  </a:lnTo>
                  <a:cubicBezTo>
                    <a:pt x="1129563" y="432537"/>
                    <a:pt x="1109582" y="448927"/>
                    <a:pt x="1143000" y="423862"/>
                  </a:cubicBezTo>
                  <a:cubicBezTo>
                    <a:pt x="1147763" y="415925"/>
                    <a:pt x="1153148" y="408329"/>
                    <a:pt x="1157288" y="400050"/>
                  </a:cubicBezTo>
                  <a:cubicBezTo>
                    <a:pt x="1163936" y="386754"/>
                    <a:pt x="1165059" y="364702"/>
                    <a:pt x="1166813" y="352425"/>
                  </a:cubicBezTo>
                  <a:cubicBezTo>
                    <a:pt x="1163638" y="304800"/>
                    <a:pt x="1163031" y="256934"/>
                    <a:pt x="1157288" y="209550"/>
                  </a:cubicBezTo>
                  <a:cubicBezTo>
                    <a:pt x="1156599" y="203868"/>
                    <a:pt x="1150603" y="200232"/>
                    <a:pt x="1147763" y="195262"/>
                  </a:cubicBezTo>
                  <a:cubicBezTo>
                    <a:pt x="1144241" y="189098"/>
                    <a:pt x="1142673" y="181756"/>
                    <a:pt x="1138238" y="176212"/>
                  </a:cubicBezTo>
                  <a:cubicBezTo>
                    <a:pt x="1129823" y="165693"/>
                    <a:pt x="1119188" y="157162"/>
                    <a:pt x="1109663" y="147637"/>
                  </a:cubicBezTo>
                  <a:cubicBezTo>
                    <a:pt x="1094860" y="132835"/>
                    <a:pt x="1092862" y="128528"/>
                    <a:pt x="1071563" y="119062"/>
                  </a:cubicBezTo>
                  <a:cubicBezTo>
                    <a:pt x="1065582" y="116404"/>
                    <a:pt x="1058807" y="116098"/>
                    <a:pt x="1052513" y="114300"/>
                  </a:cubicBezTo>
                  <a:cubicBezTo>
                    <a:pt x="1047686" y="112921"/>
                    <a:pt x="1042988" y="111125"/>
                    <a:pt x="1038225" y="109537"/>
                  </a:cubicBezTo>
                  <a:cubicBezTo>
                    <a:pt x="990650" y="111803"/>
                    <a:pt x="933108" y="103586"/>
                    <a:pt x="890588" y="133350"/>
                  </a:cubicBezTo>
                  <a:cubicBezTo>
                    <a:pt x="883231" y="138500"/>
                    <a:pt x="877888" y="146050"/>
                    <a:pt x="871538" y="152400"/>
                  </a:cubicBezTo>
                  <a:cubicBezTo>
                    <a:pt x="869950" y="158750"/>
                    <a:pt x="872629" y="174377"/>
                    <a:pt x="866775" y="171450"/>
                  </a:cubicBezTo>
                  <a:cubicBezTo>
                    <a:pt x="859535" y="167830"/>
                    <a:pt x="863769" y="155539"/>
                    <a:pt x="862013" y="147637"/>
                  </a:cubicBezTo>
                  <a:cubicBezTo>
                    <a:pt x="858024" y="129686"/>
                    <a:pt x="857470" y="125778"/>
                    <a:pt x="847725" y="109537"/>
                  </a:cubicBezTo>
                  <a:cubicBezTo>
                    <a:pt x="807246" y="42071"/>
                    <a:pt x="847327" y="104376"/>
                    <a:pt x="814388" y="71437"/>
                  </a:cubicBezTo>
                  <a:cubicBezTo>
                    <a:pt x="808775" y="65824"/>
                    <a:pt x="805327" y="58361"/>
                    <a:pt x="800100" y="52387"/>
                  </a:cubicBezTo>
                  <a:cubicBezTo>
                    <a:pt x="790988" y="41973"/>
                    <a:pt x="779608" y="30234"/>
                    <a:pt x="766763" y="23812"/>
                  </a:cubicBezTo>
                  <a:cubicBezTo>
                    <a:pt x="759935" y="20398"/>
                    <a:pt x="739522" y="15811"/>
                    <a:pt x="733425" y="14287"/>
                  </a:cubicBezTo>
                  <a:cubicBezTo>
                    <a:pt x="720725" y="15875"/>
                    <a:pt x="707905" y="16691"/>
                    <a:pt x="695325" y="19050"/>
                  </a:cubicBezTo>
                  <a:cubicBezTo>
                    <a:pt x="670773" y="23654"/>
                    <a:pt x="662582" y="26790"/>
                    <a:pt x="642938" y="33337"/>
                  </a:cubicBezTo>
                  <a:cubicBezTo>
                    <a:pt x="638175" y="36512"/>
                    <a:pt x="632697" y="38815"/>
                    <a:pt x="628650" y="42862"/>
                  </a:cubicBezTo>
                  <a:cubicBezTo>
                    <a:pt x="624603" y="46909"/>
                    <a:pt x="622159" y="52296"/>
                    <a:pt x="619125" y="57150"/>
                  </a:cubicBezTo>
                  <a:cubicBezTo>
                    <a:pt x="603058" y="82857"/>
                    <a:pt x="607330" y="73488"/>
                    <a:pt x="600075" y="95250"/>
                  </a:cubicBezTo>
                  <a:cubicBezTo>
                    <a:pt x="559591" y="81754"/>
                    <a:pt x="620720" y="106366"/>
                    <a:pt x="576263" y="61912"/>
                  </a:cubicBezTo>
                  <a:cubicBezTo>
                    <a:pt x="571500" y="57150"/>
                    <a:pt x="566358" y="52739"/>
                    <a:pt x="561975" y="47625"/>
                  </a:cubicBezTo>
                  <a:cubicBezTo>
                    <a:pt x="556809" y="41599"/>
                    <a:pt x="553301" y="34188"/>
                    <a:pt x="547688" y="28575"/>
                  </a:cubicBezTo>
                  <a:cubicBezTo>
                    <a:pt x="534402" y="15289"/>
                    <a:pt x="522434" y="10631"/>
                    <a:pt x="504825" y="4762"/>
                  </a:cubicBezTo>
                  <a:cubicBezTo>
                    <a:pt x="498615" y="2692"/>
                    <a:pt x="492125" y="1587"/>
                    <a:pt x="485775" y="0"/>
                  </a:cubicBezTo>
                  <a:cubicBezTo>
                    <a:pt x="439738" y="1587"/>
                    <a:pt x="393539" y="592"/>
                    <a:pt x="347663" y="4762"/>
                  </a:cubicBezTo>
                  <a:cubicBezTo>
                    <a:pt x="340593" y="5405"/>
                    <a:pt x="335138" y="11490"/>
                    <a:pt x="328613" y="14287"/>
                  </a:cubicBezTo>
                  <a:cubicBezTo>
                    <a:pt x="323999" y="16265"/>
                    <a:pt x="319011" y="17248"/>
                    <a:pt x="314325" y="19050"/>
                  </a:cubicBezTo>
                  <a:cubicBezTo>
                    <a:pt x="246367" y="45188"/>
                    <a:pt x="287522" y="31160"/>
                    <a:pt x="252413" y="42862"/>
                  </a:cubicBezTo>
                  <a:cubicBezTo>
                    <a:pt x="247650" y="46037"/>
                    <a:pt x="241300" y="47624"/>
                    <a:pt x="238125" y="52387"/>
                  </a:cubicBezTo>
                  <a:cubicBezTo>
                    <a:pt x="234494" y="57833"/>
                    <a:pt x="235161" y="65143"/>
                    <a:pt x="233363" y="71437"/>
                  </a:cubicBezTo>
                  <a:cubicBezTo>
                    <a:pt x="231984" y="76264"/>
                    <a:pt x="230188" y="80962"/>
                    <a:pt x="228600" y="85725"/>
                  </a:cubicBezTo>
                  <a:cubicBezTo>
                    <a:pt x="223838" y="82550"/>
                    <a:pt x="219432" y="78760"/>
                    <a:pt x="214313" y="76200"/>
                  </a:cubicBezTo>
                  <a:cubicBezTo>
                    <a:pt x="179375" y="58731"/>
                    <a:pt x="87108" y="76142"/>
                    <a:pt x="85725" y="76200"/>
                  </a:cubicBezTo>
                  <a:cubicBezTo>
                    <a:pt x="71679" y="85564"/>
                    <a:pt x="68607" y="86263"/>
                    <a:pt x="57150" y="100012"/>
                  </a:cubicBezTo>
                  <a:cubicBezTo>
                    <a:pt x="53486" y="104409"/>
                    <a:pt x="50952" y="109642"/>
                    <a:pt x="47625" y="114300"/>
                  </a:cubicBezTo>
                  <a:cubicBezTo>
                    <a:pt x="43012" y="120759"/>
                    <a:pt x="38100" y="127000"/>
                    <a:pt x="33338" y="133350"/>
                  </a:cubicBezTo>
                  <a:cubicBezTo>
                    <a:pt x="34925" y="152400"/>
                    <a:pt x="35729" y="171532"/>
                    <a:pt x="38100" y="190500"/>
                  </a:cubicBezTo>
                  <a:cubicBezTo>
                    <a:pt x="38912" y="196995"/>
                    <a:pt x="42863" y="203005"/>
                    <a:pt x="42863" y="209550"/>
                  </a:cubicBezTo>
                  <a:cubicBezTo>
                    <a:pt x="42863" y="231832"/>
                    <a:pt x="41763" y="254247"/>
                    <a:pt x="38100" y="276225"/>
                  </a:cubicBezTo>
                  <a:cubicBezTo>
                    <a:pt x="36933" y="283228"/>
                    <a:pt x="31372" y="288749"/>
                    <a:pt x="28575" y="295275"/>
                  </a:cubicBezTo>
                  <a:cubicBezTo>
                    <a:pt x="26598" y="299889"/>
                    <a:pt x="25576" y="304862"/>
                    <a:pt x="23813" y="309562"/>
                  </a:cubicBezTo>
                  <a:cubicBezTo>
                    <a:pt x="20811" y="317567"/>
                    <a:pt x="16992" y="325265"/>
                    <a:pt x="14288" y="333375"/>
                  </a:cubicBezTo>
                  <a:cubicBezTo>
                    <a:pt x="12218" y="339585"/>
                    <a:pt x="10945" y="346035"/>
                    <a:pt x="9525" y="352425"/>
                  </a:cubicBezTo>
                  <a:cubicBezTo>
                    <a:pt x="3579" y="379183"/>
                    <a:pt x="1587" y="360363"/>
                    <a:pt x="0" y="36195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5397199" y="3735238"/>
            <a:ext cx="1357288" cy="929712"/>
            <a:chOff x="5604228" y="3090322"/>
            <a:chExt cx="1460535" cy="1246825"/>
          </a:xfrm>
        </p:grpSpPr>
        <p:cxnSp>
          <p:nvCxnSpPr>
            <p:cNvPr id="187" name="Straight Connector 186"/>
            <p:cNvCxnSpPr/>
            <p:nvPr/>
          </p:nvCxnSpPr>
          <p:spPr bwMode="auto">
            <a:xfrm>
              <a:off x="5604228" y="4337147"/>
              <a:ext cx="130780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88" name="Straight Arrow Connector 187"/>
            <p:cNvCxnSpPr/>
            <p:nvPr/>
          </p:nvCxnSpPr>
          <p:spPr bwMode="auto">
            <a:xfrm flipV="1">
              <a:off x="5997632" y="3306343"/>
              <a:ext cx="628983" cy="102017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89" name="Group 188"/>
            <p:cNvGrpSpPr/>
            <p:nvPr/>
          </p:nvGrpSpPr>
          <p:grpSpPr>
            <a:xfrm rot="1722976">
              <a:off x="6519298" y="3090322"/>
              <a:ext cx="358937" cy="174468"/>
              <a:chOff x="2790825" y="1392865"/>
              <a:chExt cx="585788" cy="223284"/>
            </a:xfrm>
          </p:grpSpPr>
          <p:sp>
            <p:nvSpPr>
              <p:cNvPr id="191" name="Rectangle 190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92" name="Straight Connector 191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3" name="Rectangle 192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94" name="Rectangle 193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  <p:sp>
          <p:nvSpPr>
            <p:cNvPr id="190" name="Freeform 189"/>
            <p:cNvSpPr/>
            <p:nvPr/>
          </p:nvSpPr>
          <p:spPr bwMode="auto">
            <a:xfrm>
              <a:off x="5678876" y="3644480"/>
              <a:ext cx="1385887" cy="290511"/>
            </a:xfrm>
            <a:custGeom>
              <a:avLst/>
              <a:gdLst>
                <a:gd name="connsiteX0" fmla="*/ 0 w 1166813"/>
                <a:gd name="connsiteY0" fmla="*/ 361950 h 542925"/>
                <a:gd name="connsiteX1" fmla="*/ 0 w 1166813"/>
                <a:gd name="connsiteY1" fmla="*/ 361950 h 542925"/>
                <a:gd name="connsiteX2" fmla="*/ 19050 w 1166813"/>
                <a:gd name="connsiteY2" fmla="*/ 419100 h 542925"/>
                <a:gd name="connsiteX3" fmla="*/ 23813 w 1166813"/>
                <a:gd name="connsiteY3" fmla="*/ 442912 h 542925"/>
                <a:gd name="connsiteX4" fmla="*/ 33338 w 1166813"/>
                <a:gd name="connsiteY4" fmla="*/ 457200 h 542925"/>
                <a:gd name="connsiteX5" fmla="*/ 61913 w 1166813"/>
                <a:gd name="connsiteY5" fmla="*/ 481012 h 542925"/>
                <a:gd name="connsiteX6" fmla="*/ 80963 w 1166813"/>
                <a:gd name="connsiteY6" fmla="*/ 495300 h 542925"/>
                <a:gd name="connsiteX7" fmla="*/ 109538 w 1166813"/>
                <a:gd name="connsiteY7" fmla="*/ 504825 h 542925"/>
                <a:gd name="connsiteX8" fmla="*/ 123825 w 1166813"/>
                <a:gd name="connsiteY8" fmla="*/ 514350 h 542925"/>
                <a:gd name="connsiteX9" fmla="*/ 180975 w 1166813"/>
                <a:gd name="connsiteY9" fmla="*/ 528637 h 542925"/>
                <a:gd name="connsiteX10" fmla="*/ 247650 w 1166813"/>
                <a:gd name="connsiteY10" fmla="*/ 542925 h 542925"/>
                <a:gd name="connsiteX11" fmla="*/ 842963 w 1166813"/>
                <a:gd name="connsiteY11" fmla="*/ 538162 h 542925"/>
                <a:gd name="connsiteX12" fmla="*/ 914400 w 1166813"/>
                <a:gd name="connsiteY12" fmla="*/ 528637 h 542925"/>
                <a:gd name="connsiteX13" fmla="*/ 966788 w 1166813"/>
                <a:gd name="connsiteY13" fmla="*/ 523875 h 542925"/>
                <a:gd name="connsiteX14" fmla="*/ 981075 w 1166813"/>
                <a:gd name="connsiteY14" fmla="*/ 514350 h 542925"/>
                <a:gd name="connsiteX15" fmla="*/ 1023938 w 1166813"/>
                <a:gd name="connsiteY15" fmla="*/ 500062 h 542925"/>
                <a:gd name="connsiteX16" fmla="*/ 1085850 w 1166813"/>
                <a:gd name="connsiteY16" fmla="*/ 476250 h 542925"/>
                <a:gd name="connsiteX17" fmla="*/ 1143000 w 1166813"/>
                <a:gd name="connsiteY17" fmla="*/ 423862 h 542925"/>
                <a:gd name="connsiteX18" fmla="*/ 1157288 w 1166813"/>
                <a:gd name="connsiteY18" fmla="*/ 400050 h 542925"/>
                <a:gd name="connsiteX19" fmla="*/ 1166813 w 1166813"/>
                <a:gd name="connsiteY19" fmla="*/ 352425 h 542925"/>
                <a:gd name="connsiteX20" fmla="*/ 1157288 w 1166813"/>
                <a:gd name="connsiteY20" fmla="*/ 209550 h 542925"/>
                <a:gd name="connsiteX21" fmla="*/ 1147763 w 1166813"/>
                <a:gd name="connsiteY21" fmla="*/ 195262 h 542925"/>
                <a:gd name="connsiteX22" fmla="*/ 1138238 w 1166813"/>
                <a:gd name="connsiteY22" fmla="*/ 176212 h 542925"/>
                <a:gd name="connsiteX23" fmla="*/ 1109663 w 1166813"/>
                <a:gd name="connsiteY23" fmla="*/ 147637 h 542925"/>
                <a:gd name="connsiteX24" fmla="*/ 1071563 w 1166813"/>
                <a:gd name="connsiteY24" fmla="*/ 119062 h 542925"/>
                <a:gd name="connsiteX25" fmla="*/ 1052513 w 1166813"/>
                <a:gd name="connsiteY25" fmla="*/ 114300 h 542925"/>
                <a:gd name="connsiteX26" fmla="*/ 1038225 w 1166813"/>
                <a:gd name="connsiteY26" fmla="*/ 109537 h 542925"/>
                <a:gd name="connsiteX27" fmla="*/ 890588 w 1166813"/>
                <a:gd name="connsiteY27" fmla="*/ 133350 h 542925"/>
                <a:gd name="connsiteX28" fmla="*/ 871538 w 1166813"/>
                <a:gd name="connsiteY28" fmla="*/ 152400 h 542925"/>
                <a:gd name="connsiteX29" fmla="*/ 866775 w 1166813"/>
                <a:gd name="connsiteY29" fmla="*/ 171450 h 542925"/>
                <a:gd name="connsiteX30" fmla="*/ 862013 w 1166813"/>
                <a:gd name="connsiteY30" fmla="*/ 147637 h 542925"/>
                <a:gd name="connsiteX31" fmla="*/ 847725 w 1166813"/>
                <a:gd name="connsiteY31" fmla="*/ 109537 h 542925"/>
                <a:gd name="connsiteX32" fmla="*/ 814388 w 1166813"/>
                <a:gd name="connsiteY32" fmla="*/ 71437 h 542925"/>
                <a:gd name="connsiteX33" fmla="*/ 800100 w 1166813"/>
                <a:gd name="connsiteY33" fmla="*/ 52387 h 542925"/>
                <a:gd name="connsiteX34" fmla="*/ 766763 w 1166813"/>
                <a:gd name="connsiteY34" fmla="*/ 23812 h 542925"/>
                <a:gd name="connsiteX35" fmla="*/ 733425 w 1166813"/>
                <a:gd name="connsiteY35" fmla="*/ 14287 h 542925"/>
                <a:gd name="connsiteX36" fmla="*/ 695325 w 1166813"/>
                <a:gd name="connsiteY36" fmla="*/ 19050 h 542925"/>
                <a:gd name="connsiteX37" fmla="*/ 642938 w 1166813"/>
                <a:gd name="connsiteY37" fmla="*/ 33337 h 542925"/>
                <a:gd name="connsiteX38" fmla="*/ 628650 w 1166813"/>
                <a:gd name="connsiteY38" fmla="*/ 42862 h 542925"/>
                <a:gd name="connsiteX39" fmla="*/ 619125 w 1166813"/>
                <a:gd name="connsiteY39" fmla="*/ 57150 h 542925"/>
                <a:gd name="connsiteX40" fmla="*/ 600075 w 1166813"/>
                <a:gd name="connsiteY40" fmla="*/ 95250 h 542925"/>
                <a:gd name="connsiteX41" fmla="*/ 576263 w 1166813"/>
                <a:gd name="connsiteY41" fmla="*/ 61912 h 542925"/>
                <a:gd name="connsiteX42" fmla="*/ 561975 w 1166813"/>
                <a:gd name="connsiteY42" fmla="*/ 47625 h 542925"/>
                <a:gd name="connsiteX43" fmla="*/ 547688 w 1166813"/>
                <a:gd name="connsiteY43" fmla="*/ 28575 h 542925"/>
                <a:gd name="connsiteX44" fmla="*/ 504825 w 1166813"/>
                <a:gd name="connsiteY44" fmla="*/ 4762 h 542925"/>
                <a:gd name="connsiteX45" fmla="*/ 485775 w 1166813"/>
                <a:gd name="connsiteY45" fmla="*/ 0 h 542925"/>
                <a:gd name="connsiteX46" fmla="*/ 347663 w 1166813"/>
                <a:gd name="connsiteY46" fmla="*/ 4762 h 542925"/>
                <a:gd name="connsiteX47" fmla="*/ 328613 w 1166813"/>
                <a:gd name="connsiteY47" fmla="*/ 14287 h 542925"/>
                <a:gd name="connsiteX48" fmla="*/ 314325 w 1166813"/>
                <a:gd name="connsiteY48" fmla="*/ 19050 h 542925"/>
                <a:gd name="connsiteX49" fmla="*/ 252413 w 1166813"/>
                <a:gd name="connsiteY49" fmla="*/ 42862 h 542925"/>
                <a:gd name="connsiteX50" fmla="*/ 238125 w 1166813"/>
                <a:gd name="connsiteY50" fmla="*/ 52387 h 542925"/>
                <a:gd name="connsiteX51" fmla="*/ 233363 w 1166813"/>
                <a:gd name="connsiteY51" fmla="*/ 71437 h 542925"/>
                <a:gd name="connsiteX52" fmla="*/ 228600 w 1166813"/>
                <a:gd name="connsiteY52" fmla="*/ 85725 h 542925"/>
                <a:gd name="connsiteX53" fmla="*/ 214313 w 1166813"/>
                <a:gd name="connsiteY53" fmla="*/ 76200 h 542925"/>
                <a:gd name="connsiteX54" fmla="*/ 85725 w 1166813"/>
                <a:gd name="connsiteY54" fmla="*/ 76200 h 542925"/>
                <a:gd name="connsiteX55" fmla="*/ 57150 w 1166813"/>
                <a:gd name="connsiteY55" fmla="*/ 100012 h 542925"/>
                <a:gd name="connsiteX56" fmla="*/ 47625 w 1166813"/>
                <a:gd name="connsiteY56" fmla="*/ 114300 h 542925"/>
                <a:gd name="connsiteX57" fmla="*/ 33338 w 1166813"/>
                <a:gd name="connsiteY57" fmla="*/ 133350 h 542925"/>
                <a:gd name="connsiteX58" fmla="*/ 38100 w 1166813"/>
                <a:gd name="connsiteY58" fmla="*/ 190500 h 542925"/>
                <a:gd name="connsiteX59" fmla="*/ 42863 w 1166813"/>
                <a:gd name="connsiteY59" fmla="*/ 209550 h 542925"/>
                <a:gd name="connsiteX60" fmla="*/ 38100 w 1166813"/>
                <a:gd name="connsiteY60" fmla="*/ 276225 h 542925"/>
                <a:gd name="connsiteX61" fmla="*/ 28575 w 1166813"/>
                <a:gd name="connsiteY61" fmla="*/ 295275 h 542925"/>
                <a:gd name="connsiteX62" fmla="*/ 23813 w 1166813"/>
                <a:gd name="connsiteY62" fmla="*/ 309562 h 542925"/>
                <a:gd name="connsiteX63" fmla="*/ 14288 w 1166813"/>
                <a:gd name="connsiteY63" fmla="*/ 333375 h 542925"/>
                <a:gd name="connsiteX64" fmla="*/ 9525 w 1166813"/>
                <a:gd name="connsiteY64" fmla="*/ 352425 h 542925"/>
                <a:gd name="connsiteX65" fmla="*/ 0 w 1166813"/>
                <a:gd name="connsiteY65" fmla="*/ 36195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66813" h="542925">
                  <a:moveTo>
                    <a:pt x="0" y="361950"/>
                  </a:moveTo>
                  <a:lnTo>
                    <a:pt x="0" y="361950"/>
                  </a:lnTo>
                  <a:cubicBezTo>
                    <a:pt x="6350" y="381000"/>
                    <a:pt x="13384" y="399836"/>
                    <a:pt x="19050" y="419100"/>
                  </a:cubicBezTo>
                  <a:cubicBezTo>
                    <a:pt x="21334" y="426866"/>
                    <a:pt x="20971" y="435333"/>
                    <a:pt x="23813" y="442912"/>
                  </a:cubicBezTo>
                  <a:cubicBezTo>
                    <a:pt x="25823" y="448271"/>
                    <a:pt x="29674" y="452803"/>
                    <a:pt x="33338" y="457200"/>
                  </a:cubicBezTo>
                  <a:cubicBezTo>
                    <a:pt x="46418" y="472897"/>
                    <a:pt x="46487" y="469993"/>
                    <a:pt x="61913" y="481012"/>
                  </a:cubicBezTo>
                  <a:cubicBezTo>
                    <a:pt x="68372" y="485626"/>
                    <a:pt x="73863" y="491750"/>
                    <a:pt x="80963" y="495300"/>
                  </a:cubicBezTo>
                  <a:cubicBezTo>
                    <a:pt x="89943" y="499790"/>
                    <a:pt x="101184" y="499256"/>
                    <a:pt x="109538" y="504825"/>
                  </a:cubicBezTo>
                  <a:cubicBezTo>
                    <a:pt x="114300" y="508000"/>
                    <a:pt x="118595" y="512025"/>
                    <a:pt x="123825" y="514350"/>
                  </a:cubicBezTo>
                  <a:cubicBezTo>
                    <a:pt x="149866" y="525924"/>
                    <a:pt x="153744" y="523191"/>
                    <a:pt x="180975" y="528637"/>
                  </a:cubicBezTo>
                  <a:cubicBezTo>
                    <a:pt x="203263" y="533095"/>
                    <a:pt x="247650" y="542925"/>
                    <a:pt x="247650" y="542925"/>
                  </a:cubicBezTo>
                  <a:lnTo>
                    <a:pt x="842963" y="538162"/>
                  </a:lnTo>
                  <a:cubicBezTo>
                    <a:pt x="866981" y="537647"/>
                    <a:pt x="890535" y="531391"/>
                    <a:pt x="914400" y="528637"/>
                  </a:cubicBezTo>
                  <a:cubicBezTo>
                    <a:pt x="931819" y="526627"/>
                    <a:pt x="949325" y="525462"/>
                    <a:pt x="966788" y="523875"/>
                  </a:cubicBezTo>
                  <a:cubicBezTo>
                    <a:pt x="971550" y="520700"/>
                    <a:pt x="975845" y="516675"/>
                    <a:pt x="981075" y="514350"/>
                  </a:cubicBezTo>
                  <a:cubicBezTo>
                    <a:pt x="993298" y="508917"/>
                    <a:pt x="1010683" y="505160"/>
                    <a:pt x="1023938" y="500062"/>
                  </a:cubicBezTo>
                  <a:lnTo>
                    <a:pt x="1085850" y="476250"/>
                  </a:lnTo>
                  <a:cubicBezTo>
                    <a:pt x="1129563" y="432537"/>
                    <a:pt x="1109582" y="448927"/>
                    <a:pt x="1143000" y="423862"/>
                  </a:cubicBezTo>
                  <a:cubicBezTo>
                    <a:pt x="1147763" y="415925"/>
                    <a:pt x="1153148" y="408329"/>
                    <a:pt x="1157288" y="400050"/>
                  </a:cubicBezTo>
                  <a:cubicBezTo>
                    <a:pt x="1163936" y="386754"/>
                    <a:pt x="1165059" y="364702"/>
                    <a:pt x="1166813" y="352425"/>
                  </a:cubicBezTo>
                  <a:cubicBezTo>
                    <a:pt x="1163638" y="304800"/>
                    <a:pt x="1163031" y="256934"/>
                    <a:pt x="1157288" y="209550"/>
                  </a:cubicBezTo>
                  <a:cubicBezTo>
                    <a:pt x="1156599" y="203868"/>
                    <a:pt x="1150603" y="200232"/>
                    <a:pt x="1147763" y="195262"/>
                  </a:cubicBezTo>
                  <a:cubicBezTo>
                    <a:pt x="1144241" y="189098"/>
                    <a:pt x="1142673" y="181756"/>
                    <a:pt x="1138238" y="176212"/>
                  </a:cubicBezTo>
                  <a:cubicBezTo>
                    <a:pt x="1129823" y="165693"/>
                    <a:pt x="1119188" y="157162"/>
                    <a:pt x="1109663" y="147637"/>
                  </a:cubicBezTo>
                  <a:cubicBezTo>
                    <a:pt x="1094860" y="132835"/>
                    <a:pt x="1092862" y="128528"/>
                    <a:pt x="1071563" y="119062"/>
                  </a:cubicBezTo>
                  <a:cubicBezTo>
                    <a:pt x="1065582" y="116404"/>
                    <a:pt x="1058807" y="116098"/>
                    <a:pt x="1052513" y="114300"/>
                  </a:cubicBezTo>
                  <a:cubicBezTo>
                    <a:pt x="1047686" y="112921"/>
                    <a:pt x="1042988" y="111125"/>
                    <a:pt x="1038225" y="109537"/>
                  </a:cubicBezTo>
                  <a:cubicBezTo>
                    <a:pt x="990650" y="111803"/>
                    <a:pt x="933108" y="103586"/>
                    <a:pt x="890588" y="133350"/>
                  </a:cubicBezTo>
                  <a:cubicBezTo>
                    <a:pt x="883231" y="138500"/>
                    <a:pt x="877888" y="146050"/>
                    <a:pt x="871538" y="152400"/>
                  </a:cubicBezTo>
                  <a:cubicBezTo>
                    <a:pt x="869950" y="158750"/>
                    <a:pt x="872629" y="174377"/>
                    <a:pt x="866775" y="171450"/>
                  </a:cubicBezTo>
                  <a:cubicBezTo>
                    <a:pt x="859535" y="167830"/>
                    <a:pt x="863769" y="155539"/>
                    <a:pt x="862013" y="147637"/>
                  </a:cubicBezTo>
                  <a:cubicBezTo>
                    <a:pt x="858024" y="129686"/>
                    <a:pt x="857470" y="125778"/>
                    <a:pt x="847725" y="109537"/>
                  </a:cubicBezTo>
                  <a:cubicBezTo>
                    <a:pt x="807246" y="42071"/>
                    <a:pt x="847327" y="104376"/>
                    <a:pt x="814388" y="71437"/>
                  </a:cubicBezTo>
                  <a:cubicBezTo>
                    <a:pt x="808775" y="65824"/>
                    <a:pt x="805327" y="58361"/>
                    <a:pt x="800100" y="52387"/>
                  </a:cubicBezTo>
                  <a:cubicBezTo>
                    <a:pt x="790988" y="41973"/>
                    <a:pt x="779608" y="30234"/>
                    <a:pt x="766763" y="23812"/>
                  </a:cubicBezTo>
                  <a:cubicBezTo>
                    <a:pt x="759935" y="20398"/>
                    <a:pt x="739522" y="15811"/>
                    <a:pt x="733425" y="14287"/>
                  </a:cubicBezTo>
                  <a:cubicBezTo>
                    <a:pt x="720725" y="15875"/>
                    <a:pt x="707905" y="16691"/>
                    <a:pt x="695325" y="19050"/>
                  </a:cubicBezTo>
                  <a:cubicBezTo>
                    <a:pt x="670773" y="23654"/>
                    <a:pt x="662582" y="26790"/>
                    <a:pt x="642938" y="33337"/>
                  </a:cubicBezTo>
                  <a:cubicBezTo>
                    <a:pt x="638175" y="36512"/>
                    <a:pt x="632697" y="38815"/>
                    <a:pt x="628650" y="42862"/>
                  </a:cubicBezTo>
                  <a:cubicBezTo>
                    <a:pt x="624603" y="46909"/>
                    <a:pt x="622159" y="52296"/>
                    <a:pt x="619125" y="57150"/>
                  </a:cubicBezTo>
                  <a:cubicBezTo>
                    <a:pt x="603058" y="82857"/>
                    <a:pt x="607330" y="73488"/>
                    <a:pt x="600075" y="95250"/>
                  </a:cubicBezTo>
                  <a:cubicBezTo>
                    <a:pt x="559591" y="81754"/>
                    <a:pt x="620720" y="106366"/>
                    <a:pt x="576263" y="61912"/>
                  </a:cubicBezTo>
                  <a:cubicBezTo>
                    <a:pt x="571500" y="57150"/>
                    <a:pt x="566358" y="52739"/>
                    <a:pt x="561975" y="47625"/>
                  </a:cubicBezTo>
                  <a:cubicBezTo>
                    <a:pt x="556809" y="41599"/>
                    <a:pt x="553301" y="34188"/>
                    <a:pt x="547688" y="28575"/>
                  </a:cubicBezTo>
                  <a:cubicBezTo>
                    <a:pt x="534402" y="15289"/>
                    <a:pt x="522434" y="10631"/>
                    <a:pt x="504825" y="4762"/>
                  </a:cubicBezTo>
                  <a:cubicBezTo>
                    <a:pt x="498615" y="2692"/>
                    <a:pt x="492125" y="1587"/>
                    <a:pt x="485775" y="0"/>
                  </a:cubicBezTo>
                  <a:cubicBezTo>
                    <a:pt x="439738" y="1587"/>
                    <a:pt x="393539" y="592"/>
                    <a:pt x="347663" y="4762"/>
                  </a:cubicBezTo>
                  <a:cubicBezTo>
                    <a:pt x="340593" y="5405"/>
                    <a:pt x="335138" y="11490"/>
                    <a:pt x="328613" y="14287"/>
                  </a:cubicBezTo>
                  <a:cubicBezTo>
                    <a:pt x="323999" y="16265"/>
                    <a:pt x="319011" y="17248"/>
                    <a:pt x="314325" y="19050"/>
                  </a:cubicBezTo>
                  <a:cubicBezTo>
                    <a:pt x="246367" y="45188"/>
                    <a:pt x="287522" y="31160"/>
                    <a:pt x="252413" y="42862"/>
                  </a:cubicBezTo>
                  <a:cubicBezTo>
                    <a:pt x="247650" y="46037"/>
                    <a:pt x="241300" y="47624"/>
                    <a:pt x="238125" y="52387"/>
                  </a:cubicBezTo>
                  <a:cubicBezTo>
                    <a:pt x="234494" y="57833"/>
                    <a:pt x="235161" y="65143"/>
                    <a:pt x="233363" y="71437"/>
                  </a:cubicBezTo>
                  <a:cubicBezTo>
                    <a:pt x="231984" y="76264"/>
                    <a:pt x="230188" y="80962"/>
                    <a:pt x="228600" y="85725"/>
                  </a:cubicBezTo>
                  <a:cubicBezTo>
                    <a:pt x="223838" y="82550"/>
                    <a:pt x="219432" y="78760"/>
                    <a:pt x="214313" y="76200"/>
                  </a:cubicBezTo>
                  <a:cubicBezTo>
                    <a:pt x="179375" y="58731"/>
                    <a:pt x="87108" y="76142"/>
                    <a:pt x="85725" y="76200"/>
                  </a:cubicBezTo>
                  <a:cubicBezTo>
                    <a:pt x="71679" y="85564"/>
                    <a:pt x="68607" y="86263"/>
                    <a:pt x="57150" y="100012"/>
                  </a:cubicBezTo>
                  <a:cubicBezTo>
                    <a:pt x="53486" y="104409"/>
                    <a:pt x="50952" y="109642"/>
                    <a:pt x="47625" y="114300"/>
                  </a:cubicBezTo>
                  <a:cubicBezTo>
                    <a:pt x="43012" y="120759"/>
                    <a:pt x="38100" y="127000"/>
                    <a:pt x="33338" y="133350"/>
                  </a:cubicBezTo>
                  <a:cubicBezTo>
                    <a:pt x="34925" y="152400"/>
                    <a:pt x="35729" y="171532"/>
                    <a:pt x="38100" y="190500"/>
                  </a:cubicBezTo>
                  <a:cubicBezTo>
                    <a:pt x="38912" y="196995"/>
                    <a:pt x="42863" y="203005"/>
                    <a:pt x="42863" y="209550"/>
                  </a:cubicBezTo>
                  <a:cubicBezTo>
                    <a:pt x="42863" y="231832"/>
                    <a:pt x="41763" y="254247"/>
                    <a:pt x="38100" y="276225"/>
                  </a:cubicBezTo>
                  <a:cubicBezTo>
                    <a:pt x="36933" y="283228"/>
                    <a:pt x="31372" y="288749"/>
                    <a:pt x="28575" y="295275"/>
                  </a:cubicBezTo>
                  <a:cubicBezTo>
                    <a:pt x="26598" y="299889"/>
                    <a:pt x="25576" y="304862"/>
                    <a:pt x="23813" y="309562"/>
                  </a:cubicBezTo>
                  <a:cubicBezTo>
                    <a:pt x="20811" y="317567"/>
                    <a:pt x="16992" y="325265"/>
                    <a:pt x="14288" y="333375"/>
                  </a:cubicBezTo>
                  <a:cubicBezTo>
                    <a:pt x="12218" y="339585"/>
                    <a:pt x="10945" y="346035"/>
                    <a:pt x="9525" y="352425"/>
                  </a:cubicBezTo>
                  <a:cubicBezTo>
                    <a:pt x="3579" y="379183"/>
                    <a:pt x="1587" y="360363"/>
                    <a:pt x="0" y="36195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grpSp>
        <p:nvGrpSpPr>
          <p:cNvPr id="209" name="Group 208"/>
          <p:cNvGrpSpPr/>
          <p:nvPr/>
        </p:nvGrpSpPr>
        <p:grpSpPr>
          <a:xfrm>
            <a:off x="5414452" y="4986068"/>
            <a:ext cx="1215354" cy="929712"/>
            <a:chOff x="5414452" y="4986068"/>
            <a:chExt cx="1215354" cy="929712"/>
          </a:xfrm>
        </p:grpSpPr>
        <p:cxnSp>
          <p:nvCxnSpPr>
            <p:cNvPr id="196" name="Straight Connector 195"/>
            <p:cNvCxnSpPr/>
            <p:nvPr/>
          </p:nvCxnSpPr>
          <p:spPr bwMode="auto">
            <a:xfrm>
              <a:off x="5414452" y="5915780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97" name="Straight Arrow Connector 196"/>
            <p:cNvCxnSpPr/>
            <p:nvPr/>
          </p:nvCxnSpPr>
          <p:spPr bwMode="auto">
            <a:xfrm flipV="1">
              <a:off x="5780046" y="5147147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98" name="Group 197"/>
            <p:cNvGrpSpPr/>
            <p:nvPr/>
          </p:nvGrpSpPr>
          <p:grpSpPr>
            <a:xfrm rot="1722976">
              <a:off x="6264835" y="4986068"/>
              <a:ext cx="333563" cy="130094"/>
              <a:chOff x="2790825" y="1392865"/>
              <a:chExt cx="585788" cy="223284"/>
            </a:xfrm>
          </p:grpSpPr>
          <p:sp>
            <p:nvSpPr>
              <p:cNvPr id="200" name="Rectangle 199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201" name="Straight Connector 200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2" name="Rectangle 201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203" name="Rectangle 202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sp>
        <p:nvSpPr>
          <p:cNvPr id="207" name="TextBox 206"/>
          <p:cNvSpPr txBox="1"/>
          <p:nvPr/>
        </p:nvSpPr>
        <p:spPr>
          <a:xfrm>
            <a:off x="8059950" y="3789873"/>
            <a:ext cx="5437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latin typeface="Wingdings" pitchFamily="2" charset="2"/>
                <a:cs typeface="Arial"/>
                <a:sym typeface="Wingdings"/>
              </a:rPr>
              <a:t>×</a:t>
            </a:r>
            <a:endParaRPr lang="en-GB" sz="4800" dirty="0">
              <a:latin typeface="Wingdings" pitchFamily="2" charset="2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8028317" y="5052203"/>
            <a:ext cx="10118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latin typeface="Wingdings" pitchFamily="2" charset="2"/>
                <a:sym typeface="Wingdings"/>
              </a:rPr>
              <a:t></a:t>
            </a:r>
            <a:r>
              <a:rPr lang="en-GB" sz="4800" dirty="0" smtClean="0">
                <a:latin typeface="+mn-lt"/>
                <a:sym typeface="Wingdings"/>
              </a:rPr>
              <a:t>?</a:t>
            </a:r>
            <a:endParaRPr lang="en-GB" sz="4800" dirty="0">
              <a:latin typeface="+mn-lt"/>
            </a:endParaRPr>
          </a:p>
        </p:txBody>
      </p:sp>
      <p:sp>
        <p:nvSpPr>
          <p:cNvPr id="210" name="Freeform 209"/>
          <p:cNvSpPr/>
          <p:nvPr/>
        </p:nvSpPr>
        <p:spPr bwMode="auto">
          <a:xfrm>
            <a:off x="2359084" y="5362803"/>
            <a:ext cx="1287917" cy="216623"/>
          </a:xfrm>
          <a:custGeom>
            <a:avLst/>
            <a:gdLst>
              <a:gd name="connsiteX0" fmla="*/ 0 w 1166813"/>
              <a:gd name="connsiteY0" fmla="*/ 361950 h 542925"/>
              <a:gd name="connsiteX1" fmla="*/ 0 w 1166813"/>
              <a:gd name="connsiteY1" fmla="*/ 361950 h 542925"/>
              <a:gd name="connsiteX2" fmla="*/ 19050 w 1166813"/>
              <a:gd name="connsiteY2" fmla="*/ 419100 h 542925"/>
              <a:gd name="connsiteX3" fmla="*/ 23813 w 1166813"/>
              <a:gd name="connsiteY3" fmla="*/ 442912 h 542925"/>
              <a:gd name="connsiteX4" fmla="*/ 33338 w 1166813"/>
              <a:gd name="connsiteY4" fmla="*/ 457200 h 542925"/>
              <a:gd name="connsiteX5" fmla="*/ 61913 w 1166813"/>
              <a:gd name="connsiteY5" fmla="*/ 481012 h 542925"/>
              <a:gd name="connsiteX6" fmla="*/ 80963 w 1166813"/>
              <a:gd name="connsiteY6" fmla="*/ 495300 h 542925"/>
              <a:gd name="connsiteX7" fmla="*/ 109538 w 1166813"/>
              <a:gd name="connsiteY7" fmla="*/ 504825 h 542925"/>
              <a:gd name="connsiteX8" fmla="*/ 123825 w 1166813"/>
              <a:gd name="connsiteY8" fmla="*/ 514350 h 542925"/>
              <a:gd name="connsiteX9" fmla="*/ 180975 w 1166813"/>
              <a:gd name="connsiteY9" fmla="*/ 528637 h 542925"/>
              <a:gd name="connsiteX10" fmla="*/ 247650 w 1166813"/>
              <a:gd name="connsiteY10" fmla="*/ 542925 h 542925"/>
              <a:gd name="connsiteX11" fmla="*/ 842963 w 1166813"/>
              <a:gd name="connsiteY11" fmla="*/ 538162 h 542925"/>
              <a:gd name="connsiteX12" fmla="*/ 914400 w 1166813"/>
              <a:gd name="connsiteY12" fmla="*/ 528637 h 542925"/>
              <a:gd name="connsiteX13" fmla="*/ 966788 w 1166813"/>
              <a:gd name="connsiteY13" fmla="*/ 523875 h 542925"/>
              <a:gd name="connsiteX14" fmla="*/ 981075 w 1166813"/>
              <a:gd name="connsiteY14" fmla="*/ 514350 h 542925"/>
              <a:gd name="connsiteX15" fmla="*/ 1023938 w 1166813"/>
              <a:gd name="connsiteY15" fmla="*/ 500062 h 542925"/>
              <a:gd name="connsiteX16" fmla="*/ 1085850 w 1166813"/>
              <a:gd name="connsiteY16" fmla="*/ 476250 h 542925"/>
              <a:gd name="connsiteX17" fmla="*/ 1143000 w 1166813"/>
              <a:gd name="connsiteY17" fmla="*/ 423862 h 542925"/>
              <a:gd name="connsiteX18" fmla="*/ 1157288 w 1166813"/>
              <a:gd name="connsiteY18" fmla="*/ 400050 h 542925"/>
              <a:gd name="connsiteX19" fmla="*/ 1166813 w 1166813"/>
              <a:gd name="connsiteY19" fmla="*/ 352425 h 542925"/>
              <a:gd name="connsiteX20" fmla="*/ 1157288 w 1166813"/>
              <a:gd name="connsiteY20" fmla="*/ 209550 h 542925"/>
              <a:gd name="connsiteX21" fmla="*/ 1147763 w 1166813"/>
              <a:gd name="connsiteY21" fmla="*/ 195262 h 542925"/>
              <a:gd name="connsiteX22" fmla="*/ 1138238 w 1166813"/>
              <a:gd name="connsiteY22" fmla="*/ 176212 h 542925"/>
              <a:gd name="connsiteX23" fmla="*/ 1109663 w 1166813"/>
              <a:gd name="connsiteY23" fmla="*/ 147637 h 542925"/>
              <a:gd name="connsiteX24" fmla="*/ 1071563 w 1166813"/>
              <a:gd name="connsiteY24" fmla="*/ 119062 h 542925"/>
              <a:gd name="connsiteX25" fmla="*/ 1052513 w 1166813"/>
              <a:gd name="connsiteY25" fmla="*/ 114300 h 542925"/>
              <a:gd name="connsiteX26" fmla="*/ 1038225 w 1166813"/>
              <a:gd name="connsiteY26" fmla="*/ 109537 h 542925"/>
              <a:gd name="connsiteX27" fmla="*/ 890588 w 1166813"/>
              <a:gd name="connsiteY27" fmla="*/ 133350 h 542925"/>
              <a:gd name="connsiteX28" fmla="*/ 871538 w 1166813"/>
              <a:gd name="connsiteY28" fmla="*/ 152400 h 542925"/>
              <a:gd name="connsiteX29" fmla="*/ 866775 w 1166813"/>
              <a:gd name="connsiteY29" fmla="*/ 171450 h 542925"/>
              <a:gd name="connsiteX30" fmla="*/ 862013 w 1166813"/>
              <a:gd name="connsiteY30" fmla="*/ 147637 h 542925"/>
              <a:gd name="connsiteX31" fmla="*/ 847725 w 1166813"/>
              <a:gd name="connsiteY31" fmla="*/ 109537 h 542925"/>
              <a:gd name="connsiteX32" fmla="*/ 814388 w 1166813"/>
              <a:gd name="connsiteY32" fmla="*/ 71437 h 542925"/>
              <a:gd name="connsiteX33" fmla="*/ 800100 w 1166813"/>
              <a:gd name="connsiteY33" fmla="*/ 52387 h 542925"/>
              <a:gd name="connsiteX34" fmla="*/ 766763 w 1166813"/>
              <a:gd name="connsiteY34" fmla="*/ 23812 h 542925"/>
              <a:gd name="connsiteX35" fmla="*/ 733425 w 1166813"/>
              <a:gd name="connsiteY35" fmla="*/ 14287 h 542925"/>
              <a:gd name="connsiteX36" fmla="*/ 695325 w 1166813"/>
              <a:gd name="connsiteY36" fmla="*/ 19050 h 542925"/>
              <a:gd name="connsiteX37" fmla="*/ 642938 w 1166813"/>
              <a:gd name="connsiteY37" fmla="*/ 33337 h 542925"/>
              <a:gd name="connsiteX38" fmla="*/ 628650 w 1166813"/>
              <a:gd name="connsiteY38" fmla="*/ 42862 h 542925"/>
              <a:gd name="connsiteX39" fmla="*/ 619125 w 1166813"/>
              <a:gd name="connsiteY39" fmla="*/ 57150 h 542925"/>
              <a:gd name="connsiteX40" fmla="*/ 600075 w 1166813"/>
              <a:gd name="connsiteY40" fmla="*/ 95250 h 542925"/>
              <a:gd name="connsiteX41" fmla="*/ 576263 w 1166813"/>
              <a:gd name="connsiteY41" fmla="*/ 61912 h 542925"/>
              <a:gd name="connsiteX42" fmla="*/ 561975 w 1166813"/>
              <a:gd name="connsiteY42" fmla="*/ 47625 h 542925"/>
              <a:gd name="connsiteX43" fmla="*/ 547688 w 1166813"/>
              <a:gd name="connsiteY43" fmla="*/ 28575 h 542925"/>
              <a:gd name="connsiteX44" fmla="*/ 504825 w 1166813"/>
              <a:gd name="connsiteY44" fmla="*/ 4762 h 542925"/>
              <a:gd name="connsiteX45" fmla="*/ 485775 w 1166813"/>
              <a:gd name="connsiteY45" fmla="*/ 0 h 542925"/>
              <a:gd name="connsiteX46" fmla="*/ 347663 w 1166813"/>
              <a:gd name="connsiteY46" fmla="*/ 4762 h 542925"/>
              <a:gd name="connsiteX47" fmla="*/ 328613 w 1166813"/>
              <a:gd name="connsiteY47" fmla="*/ 14287 h 542925"/>
              <a:gd name="connsiteX48" fmla="*/ 314325 w 1166813"/>
              <a:gd name="connsiteY48" fmla="*/ 19050 h 542925"/>
              <a:gd name="connsiteX49" fmla="*/ 252413 w 1166813"/>
              <a:gd name="connsiteY49" fmla="*/ 42862 h 542925"/>
              <a:gd name="connsiteX50" fmla="*/ 238125 w 1166813"/>
              <a:gd name="connsiteY50" fmla="*/ 52387 h 542925"/>
              <a:gd name="connsiteX51" fmla="*/ 233363 w 1166813"/>
              <a:gd name="connsiteY51" fmla="*/ 71437 h 542925"/>
              <a:gd name="connsiteX52" fmla="*/ 228600 w 1166813"/>
              <a:gd name="connsiteY52" fmla="*/ 85725 h 542925"/>
              <a:gd name="connsiteX53" fmla="*/ 214313 w 1166813"/>
              <a:gd name="connsiteY53" fmla="*/ 76200 h 542925"/>
              <a:gd name="connsiteX54" fmla="*/ 85725 w 1166813"/>
              <a:gd name="connsiteY54" fmla="*/ 76200 h 542925"/>
              <a:gd name="connsiteX55" fmla="*/ 57150 w 1166813"/>
              <a:gd name="connsiteY55" fmla="*/ 100012 h 542925"/>
              <a:gd name="connsiteX56" fmla="*/ 47625 w 1166813"/>
              <a:gd name="connsiteY56" fmla="*/ 114300 h 542925"/>
              <a:gd name="connsiteX57" fmla="*/ 33338 w 1166813"/>
              <a:gd name="connsiteY57" fmla="*/ 133350 h 542925"/>
              <a:gd name="connsiteX58" fmla="*/ 38100 w 1166813"/>
              <a:gd name="connsiteY58" fmla="*/ 190500 h 542925"/>
              <a:gd name="connsiteX59" fmla="*/ 42863 w 1166813"/>
              <a:gd name="connsiteY59" fmla="*/ 209550 h 542925"/>
              <a:gd name="connsiteX60" fmla="*/ 38100 w 1166813"/>
              <a:gd name="connsiteY60" fmla="*/ 276225 h 542925"/>
              <a:gd name="connsiteX61" fmla="*/ 28575 w 1166813"/>
              <a:gd name="connsiteY61" fmla="*/ 295275 h 542925"/>
              <a:gd name="connsiteX62" fmla="*/ 23813 w 1166813"/>
              <a:gd name="connsiteY62" fmla="*/ 309562 h 542925"/>
              <a:gd name="connsiteX63" fmla="*/ 14288 w 1166813"/>
              <a:gd name="connsiteY63" fmla="*/ 333375 h 542925"/>
              <a:gd name="connsiteX64" fmla="*/ 9525 w 1166813"/>
              <a:gd name="connsiteY64" fmla="*/ 352425 h 542925"/>
              <a:gd name="connsiteX65" fmla="*/ 0 w 1166813"/>
              <a:gd name="connsiteY65" fmla="*/ 361950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166813" h="542925">
                <a:moveTo>
                  <a:pt x="0" y="361950"/>
                </a:moveTo>
                <a:lnTo>
                  <a:pt x="0" y="361950"/>
                </a:lnTo>
                <a:cubicBezTo>
                  <a:pt x="6350" y="381000"/>
                  <a:pt x="13384" y="399836"/>
                  <a:pt x="19050" y="419100"/>
                </a:cubicBezTo>
                <a:cubicBezTo>
                  <a:pt x="21334" y="426866"/>
                  <a:pt x="20971" y="435333"/>
                  <a:pt x="23813" y="442912"/>
                </a:cubicBezTo>
                <a:cubicBezTo>
                  <a:pt x="25823" y="448271"/>
                  <a:pt x="29674" y="452803"/>
                  <a:pt x="33338" y="457200"/>
                </a:cubicBezTo>
                <a:cubicBezTo>
                  <a:pt x="46418" y="472897"/>
                  <a:pt x="46487" y="469993"/>
                  <a:pt x="61913" y="481012"/>
                </a:cubicBezTo>
                <a:cubicBezTo>
                  <a:pt x="68372" y="485626"/>
                  <a:pt x="73863" y="491750"/>
                  <a:pt x="80963" y="495300"/>
                </a:cubicBezTo>
                <a:cubicBezTo>
                  <a:pt x="89943" y="499790"/>
                  <a:pt x="101184" y="499256"/>
                  <a:pt x="109538" y="504825"/>
                </a:cubicBezTo>
                <a:cubicBezTo>
                  <a:pt x="114300" y="508000"/>
                  <a:pt x="118595" y="512025"/>
                  <a:pt x="123825" y="514350"/>
                </a:cubicBezTo>
                <a:cubicBezTo>
                  <a:pt x="149866" y="525924"/>
                  <a:pt x="153744" y="523191"/>
                  <a:pt x="180975" y="528637"/>
                </a:cubicBezTo>
                <a:cubicBezTo>
                  <a:pt x="203263" y="533095"/>
                  <a:pt x="247650" y="542925"/>
                  <a:pt x="247650" y="542925"/>
                </a:cubicBezTo>
                <a:lnTo>
                  <a:pt x="842963" y="538162"/>
                </a:lnTo>
                <a:cubicBezTo>
                  <a:pt x="866981" y="537647"/>
                  <a:pt x="890535" y="531391"/>
                  <a:pt x="914400" y="528637"/>
                </a:cubicBezTo>
                <a:cubicBezTo>
                  <a:pt x="931819" y="526627"/>
                  <a:pt x="949325" y="525462"/>
                  <a:pt x="966788" y="523875"/>
                </a:cubicBezTo>
                <a:cubicBezTo>
                  <a:pt x="971550" y="520700"/>
                  <a:pt x="975845" y="516675"/>
                  <a:pt x="981075" y="514350"/>
                </a:cubicBezTo>
                <a:cubicBezTo>
                  <a:pt x="993298" y="508917"/>
                  <a:pt x="1010683" y="505160"/>
                  <a:pt x="1023938" y="500062"/>
                </a:cubicBezTo>
                <a:lnTo>
                  <a:pt x="1085850" y="476250"/>
                </a:lnTo>
                <a:cubicBezTo>
                  <a:pt x="1129563" y="432537"/>
                  <a:pt x="1109582" y="448927"/>
                  <a:pt x="1143000" y="423862"/>
                </a:cubicBezTo>
                <a:cubicBezTo>
                  <a:pt x="1147763" y="415925"/>
                  <a:pt x="1153148" y="408329"/>
                  <a:pt x="1157288" y="400050"/>
                </a:cubicBezTo>
                <a:cubicBezTo>
                  <a:pt x="1163936" y="386754"/>
                  <a:pt x="1165059" y="364702"/>
                  <a:pt x="1166813" y="352425"/>
                </a:cubicBezTo>
                <a:cubicBezTo>
                  <a:pt x="1163638" y="304800"/>
                  <a:pt x="1163031" y="256934"/>
                  <a:pt x="1157288" y="209550"/>
                </a:cubicBezTo>
                <a:cubicBezTo>
                  <a:pt x="1156599" y="203868"/>
                  <a:pt x="1150603" y="200232"/>
                  <a:pt x="1147763" y="195262"/>
                </a:cubicBezTo>
                <a:cubicBezTo>
                  <a:pt x="1144241" y="189098"/>
                  <a:pt x="1142673" y="181756"/>
                  <a:pt x="1138238" y="176212"/>
                </a:cubicBezTo>
                <a:cubicBezTo>
                  <a:pt x="1129823" y="165693"/>
                  <a:pt x="1119188" y="157162"/>
                  <a:pt x="1109663" y="147637"/>
                </a:cubicBezTo>
                <a:cubicBezTo>
                  <a:pt x="1094860" y="132835"/>
                  <a:pt x="1092862" y="128528"/>
                  <a:pt x="1071563" y="119062"/>
                </a:cubicBezTo>
                <a:cubicBezTo>
                  <a:pt x="1065582" y="116404"/>
                  <a:pt x="1058807" y="116098"/>
                  <a:pt x="1052513" y="114300"/>
                </a:cubicBezTo>
                <a:cubicBezTo>
                  <a:pt x="1047686" y="112921"/>
                  <a:pt x="1042988" y="111125"/>
                  <a:pt x="1038225" y="109537"/>
                </a:cubicBezTo>
                <a:cubicBezTo>
                  <a:pt x="990650" y="111803"/>
                  <a:pt x="933108" y="103586"/>
                  <a:pt x="890588" y="133350"/>
                </a:cubicBezTo>
                <a:cubicBezTo>
                  <a:pt x="883231" y="138500"/>
                  <a:pt x="877888" y="146050"/>
                  <a:pt x="871538" y="152400"/>
                </a:cubicBezTo>
                <a:cubicBezTo>
                  <a:pt x="869950" y="158750"/>
                  <a:pt x="872629" y="174377"/>
                  <a:pt x="866775" y="171450"/>
                </a:cubicBezTo>
                <a:cubicBezTo>
                  <a:pt x="859535" y="167830"/>
                  <a:pt x="863769" y="155539"/>
                  <a:pt x="862013" y="147637"/>
                </a:cubicBezTo>
                <a:cubicBezTo>
                  <a:pt x="858024" y="129686"/>
                  <a:pt x="857470" y="125778"/>
                  <a:pt x="847725" y="109537"/>
                </a:cubicBezTo>
                <a:cubicBezTo>
                  <a:pt x="807246" y="42071"/>
                  <a:pt x="847327" y="104376"/>
                  <a:pt x="814388" y="71437"/>
                </a:cubicBezTo>
                <a:cubicBezTo>
                  <a:pt x="808775" y="65824"/>
                  <a:pt x="805327" y="58361"/>
                  <a:pt x="800100" y="52387"/>
                </a:cubicBezTo>
                <a:cubicBezTo>
                  <a:pt x="790988" y="41973"/>
                  <a:pt x="779608" y="30234"/>
                  <a:pt x="766763" y="23812"/>
                </a:cubicBezTo>
                <a:cubicBezTo>
                  <a:pt x="759935" y="20398"/>
                  <a:pt x="739522" y="15811"/>
                  <a:pt x="733425" y="14287"/>
                </a:cubicBezTo>
                <a:cubicBezTo>
                  <a:pt x="720725" y="15875"/>
                  <a:pt x="707905" y="16691"/>
                  <a:pt x="695325" y="19050"/>
                </a:cubicBezTo>
                <a:cubicBezTo>
                  <a:pt x="670773" y="23654"/>
                  <a:pt x="662582" y="26790"/>
                  <a:pt x="642938" y="33337"/>
                </a:cubicBezTo>
                <a:cubicBezTo>
                  <a:pt x="638175" y="36512"/>
                  <a:pt x="632697" y="38815"/>
                  <a:pt x="628650" y="42862"/>
                </a:cubicBezTo>
                <a:cubicBezTo>
                  <a:pt x="624603" y="46909"/>
                  <a:pt x="622159" y="52296"/>
                  <a:pt x="619125" y="57150"/>
                </a:cubicBezTo>
                <a:cubicBezTo>
                  <a:pt x="603058" y="82857"/>
                  <a:pt x="607330" y="73488"/>
                  <a:pt x="600075" y="95250"/>
                </a:cubicBezTo>
                <a:cubicBezTo>
                  <a:pt x="559591" y="81754"/>
                  <a:pt x="620720" y="106366"/>
                  <a:pt x="576263" y="61912"/>
                </a:cubicBezTo>
                <a:cubicBezTo>
                  <a:pt x="571500" y="57150"/>
                  <a:pt x="566358" y="52739"/>
                  <a:pt x="561975" y="47625"/>
                </a:cubicBezTo>
                <a:cubicBezTo>
                  <a:pt x="556809" y="41599"/>
                  <a:pt x="553301" y="34188"/>
                  <a:pt x="547688" y="28575"/>
                </a:cubicBezTo>
                <a:cubicBezTo>
                  <a:pt x="534402" y="15289"/>
                  <a:pt x="522434" y="10631"/>
                  <a:pt x="504825" y="4762"/>
                </a:cubicBezTo>
                <a:cubicBezTo>
                  <a:pt x="498615" y="2692"/>
                  <a:pt x="492125" y="1587"/>
                  <a:pt x="485775" y="0"/>
                </a:cubicBezTo>
                <a:cubicBezTo>
                  <a:pt x="439738" y="1587"/>
                  <a:pt x="393539" y="592"/>
                  <a:pt x="347663" y="4762"/>
                </a:cubicBezTo>
                <a:cubicBezTo>
                  <a:pt x="340593" y="5405"/>
                  <a:pt x="335138" y="11490"/>
                  <a:pt x="328613" y="14287"/>
                </a:cubicBezTo>
                <a:cubicBezTo>
                  <a:pt x="323999" y="16265"/>
                  <a:pt x="319011" y="17248"/>
                  <a:pt x="314325" y="19050"/>
                </a:cubicBezTo>
                <a:cubicBezTo>
                  <a:pt x="246367" y="45188"/>
                  <a:pt x="287522" y="31160"/>
                  <a:pt x="252413" y="42862"/>
                </a:cubicBezTo>
                <a:cubicBezTo>
                  <a:pt x="247650" y="46037"/>
                  <a:pt x="241300" y="47624"/>
                  <a:pt x="238125" y="52387"/>
                </a:cubicBezTo>
                <a:cubicBezTo>
                  <a:pt x="234494" y="57833"/>
                  <a:pt x="235161" y="65143"/>
                  <a:pt x="233363" y="71437"/>
                </a:cubicBezTo>
                <a:cubicBezTo>
                  <a:pt x="231984" y="76264"/>
                  <a:pt x="230188" y="80962"/>
                  <a:pt x="228600" y="85725"/>
                </a:cubicBezTo>
                <a:cubicBezTo>
                  <a:pt x="223838" y="82550"/>
                  <a:pt x="219432" y="78760"/>
                  <a:pt x="214313" y="76200"/>
                </a:cubicBezTo>
                <a:cubicBezTo>
                  <a:pt x="179375" y="58731"/>
                  <a:pt x="87108" y="76142"/>
                  <a:pt x="85725" y="76200"/>
                </a:cubicBezTo>
                <a:cubicBezTo>
                  <a:pt x="71679" y="85564"/>
                  <a:pt x="68607" y="86263"/>
                  <a:pt x="57150" y="100012"/>
                </a:cubicBezTo>
                <a:cubicBezTo>
                  <a:pt x="53486" y="104409"/>
                  <a:pt x="50952" y="109642"/>
                  <a:pt x="47625" y="114300"/>
                </a:cubicBezTo>
                <a:cubicBezTo>
                  <a:pt x="43012" y="120759"/>
                  <a:pt x="38100" y="127000"/>
                  <a:pt x="33338" y="133350"/>
                </a:cubicBezTo>
                <a:cubicBezTo>
                  <a:pt x="34925" y="152400"/>
                  <a:pt x="35729" y="171532"/>
                  <a:pt x="38100" y="190500"/>
                </a:cubicBezTo>
                <a:cubicBezTo>
                  <a:pt x="38912" y="196995"/>
                  <a:pt x="42863" y="203005"/>
                  <a:pt x="42863" y="209550"/>
                </a:cubicBezTo>
                <a:cubicBezTo>
                  <a:pt x="42863" y="231832"/>
                  <a:pt x="41763" y="254247"/>
                  <a:pt x="38100" y="276225"/>
                </a:cubicBezTo>
                <a:cubicBezTo>
                  <a:pt x="36933" y="283228"/>
                  <a:pt x="31372" y="288749"/>
                  <a:pt x="28575" y="295275"/>
                </a:cubicBezTo>
                <a:cubicBezTo>
                  <a:pt x="26598" y="299889"/>
                  <a:pt x="25576" y="304862"/>
                  <a:pt x="23813" y="309562"/>
                </a:cubicBezTo>
                <a:cubicBezTo>
                  <a:pt x="20811" y="317567"/>
                  <a:pt x="16992" y="325265"/>
                  <a:pt x="14288" y="333375"/>
                </a:cubicBezTo>
                <a:cubicBezTo>
                  <a:pt x="12218" y="339585"/>
                  <a:pt x="10945" y="346035"/>
                  <a:pt x="9525" y="352425"/>
                </a:cubicBezTo>
                <a:cubicBezTo>
                  <a:pt x="3579" y="379183"/>
                  <a:pt x="1587" y="360363"/>
                  <a:pt x="0" y="361950"/>
                </a:cubicBezTo>
                <a:close/>
              </a:path>
            </a:pathLst>
          </a:cu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30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3" grpId="0"/>
      <p:bldP spid="172" grpId="0" animBg="1"/>
      <p:bldP spid="172" grpId="1" animBg="1"/>
      <p:bldP spid="207" grpId="0"/>
      <p:bldP spid="208" grpId="0"/>
      <p:bldP spid="2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" name="Table 1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306678"/>
              </p:ext>
            </p:extLst>
          </p:nvPr>
        </p:nvGraphicFramePr>
        <p:xfrm>
          <a:off x="1463616" y="638356"/>
          <a:ext cx="6300158" cy="5404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0079"/>
                <a:gridCol w="3150079"/>
              </a:tblGrid>
              <a:tr h="426072">
                <a:tc>
                  <a:txBody>
                    <a:bodyPr/>
                    <a:lstStyle/>
                    <a:p>
                      <a:r>
                        <a:rPr lang="en-GB" dirty="0" smtClean="0"/>
                        <a:t>Model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Observations</a:t>
                      </a:r>
                      <a:endParaRPr lang="en-GB" dirty="0"/>
                    </a:p>
                  </a:txBody>
                  <a:tcPr/>
                </a:tc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4461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346" y="-60382"/>
            <a:ext cx="8113712" cy="708025"/>
          </a:xfrm>
        </p:spPr>
        <p:txBody>
          <a:bodyPr/>
          <a:lstStyle/>
          <a:p>
            <a:r>
              <a:rPr lang="en-GB" dirty="0" smtClean="0"/>
              <a:t>All-sky assimilation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53B3B612-B7D8-45FC-8824-15CBC72DAD87}" type="slidenum">
              <a:rPr lang="en-GB" smtClean="0"/>
              <a:pPr/>
              <a:t>29</a:t>
            </a:fld>
            <a:endParaRPr lang="en-GB"/>
          </a:p>
        </p:txBody>
      </p:sp>
      <p:grpSp>
        <p:nvGrpSpPr>
          <p:cNvPr id="205" name="Group 204"/>
          <p:cNvGrpSpPr/>
          <p:nvPr/>
        </p:nvGrpSpPr>
        <p:grpSpPr>
          <a:xfrm>
            <a:off x="2369327" y="1259457"/>
            <a:ext cx="1215354" cy="929712"/>
            <a:chOff x="2369327" y="1259457"/>
            <a:chExt cx="1215354" cy="929712"/>
          </a:xfrm>
        </p:grpSpPr>
        <p:cxnSp>
          <p:nvCxnSpPr>
            <p:cNvPr id="57" name="Straight Connector 56"/>
            <p:cNvCxnSpPr/>
            <p:nvPr/>
          </p:nvCxnSpPr>
          <p:spPr bwMode="auto">
            <a:xfrm>
              <a:off x="2369327" y="2189169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58" name="Straight Arrow Connector 57"/>
            <p:cNvCxnSpPr/>
            <p:nvPr/>
          </p:nvCxnSpPr>
          <p:spPr bwMode="auto">
            <a:xfrm flipV="1">
              <a:off x="2734921" y="1420536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59" name="Group 58"/>
            <p:cNvGrpSpPr/>
            <p:nvPr/>
          </p:nvGrpSpPr>
          <p:grpSpPr>
            <a:xfrm rot="1722976">
              <a:off x="3219710" y="1259457"/>
              <a:ext cx="333563" cy="130094"/>
              <a:chOff x="2790825" y="1392865"/>
              <a:chExt cx="585788" cy="223284"/>
            </a:xfrm>
          </p:grpSpPr>
          <p:sp>
            <p:nvSpPr>
              <p:cNvPr id="60" name="Rectangle 59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61" name="Straight Connector 60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2" name="Rectangle 61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sp>
        <p:nvSpPr>
          <p:cNvPr id="102" name="TextBox 101"/>
          <p:cNvSpPr txBox="1"/>
          <p:nvPr/>
        </p:nvSpPr>
        <p:spPr>
          <a:xfrm>
            <a:off x="8065698" y="1276709"/>
            <a:ext cx="668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latin typeface="Wingdings" pitchFamily="2" charset="2"/>
                <a:sym typeface="Wingdings"/>
              </a:rPr>
              <a:t></a:t>
            </a:r>
            <a:endParaRPr lang="en-GB" sz="4800" dirty="0">
              <a:latin typeface="Wingdings" pitchFamily="2" charset="2"/>
            </a:endParaRPr>
          </a:p>
        </p:txBody>
      </p:sp>
      <p:grpSp>
        <p:nvGrpSpPr>
          <p:cNvPr id="204" name="Group 203"/>
          <p:cNvGrpSpPr/>
          <p:nvPr/>
        </p:nvGrpSpPr>
        <p:grpSpPr>
          <a:xfrm>
            <a:off x="5454707" y="1291089"/>
            <a:ext cx="1215354" cy="929712"/>
            <a:chOff x="5454707" y="1299715"/>
            <a:chExt cx="1215354" cy="929712"/>
          </a:xfrm>
        </p:grpSpPr>
        <p:cxnSp>
          <p:nvCxnSpPr>
            <p:cNvPr id="141" name="Straight Connector 140"/>
            <p:cNvCxnSpPr/>
            <p:nvPr/>
          </p:nvCxnSpPr>
          <p:spPr bwMode="auto">
            <a:xfrm>
              <a:off x="5454707" y="2229427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42" name="Straight Arrow Connector 141"/>
            <p:cNvCxnSpPr/>
            <p:nvPr/>
          </p:nvCxnSpPr>
          <p:spPr bwMode="auto">
            <a:xfrm flipV="1">
              <a:off x="5820301" y="1460794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43" name="Group 142"/>
            <p:cNvGrpSpPr/>
            <p:nvPr/>
          </p:nvGrpSpPr>
          <p:grpSpPr>
            <a:xfrm rot="1722976">
              <a:off x="6305090" y="1299715"/>
              <a:ext cx="333563" cy="130094"/>
              <a:chOff x="2790825" y="1392865"/>
              <a:chExt cx="585788" cy="223284"/>
            </a:xfrm>
          </p:grpSpPr>
          <p:sp>
            <p:nvSpPr>
              <p:cNvPr id="145" name="Rectangle 144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46" name="Straight Connector 145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Rectangle 146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48" name="Rectangle 147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grpSp>
        <p:nvGrpSpPr>
          <p:cNvPr id="206" name="Group 205"/>
          <p:cNvGrpSpPr/>
          <p:nvPr/>
        </p:nvGrpSpPr>
        <p:grpSpPr>
          <a:xfrm>
            <a:off x="2360700" y="2518914"/>
            <a:ext cx="1215354" cy="929712"/>
            <a:chOff x="2360700" y="2518914"/>
            <a:chExt cx="1215354" cy="929712"/>
          </a:xfrm>
        </p:grpSpPr>
        <p:cxnSp>
          <p:nvCxnSpPr>
            <p:cNvPr id="151" name="Straight Connector 150"/>
            <p:cNvCxnSpPr/>
            <p:nvPr/>
          </p:nvCxnSpPr>
          <p:spPr bwMode="auto">
            <a:xfrm>
              <a:off x="2360700" y="3448626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52" name="Straight Arrow Connector 151"/>
            <p:cNvCxnSpPr/>
            <p:nvPr/>
          </p:nvCxnSpPr>
          <p:spPr bwMode="auto">
            <a:xfrm flipV="1">
              <a:off x="2726294" y="2679993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53" name="Group 152"/>
            <p:cNvGrpSpPr/>
            <p:nvPr/>
          </p:nvGrpSpPr>
          <p:grpSpPr>
            <a:xfrm rot="1722976">
              <a:off x="3211083" y="2518914"/>
              <a:ext cx="333563" cy="130094"/>
              <a:chOff x="2790825" y="1392865"/>
              <a:chExt cx="585788" cy="223284"/>
            </a:xfrm>
          </p:grpSpPr>
          <p:sp>
            <p:nvSpPr>
              <p:cNvPr id="155" name="Rectangle 154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56" name="Straight Connector 155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57" name="Rectangle 156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58" name="Rectangle 157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grpSp>
        <p:nvGrpSpPr>
          <p:cNvPr id="159" name="Group 158"/>
          <p:cNvGrpSpPr/>
          <p:nvPr/>
        </p:nvGrpSpPr>
        <p:grpSpPr>
          <a:xfrm>
            <a:off x="2360700" y="3735239"/>
            <a:ext cx="1357288" cy="929712"/>
            <a:chOff x="5604228" y="3090322"/>
            <a:chExt cx="1460535" cy="1246825"/>
          </a:xfrm>
        </p:grpSpPr>
        <p:cxnSp>
          <p:nvCxnSpPr>
            <p:cNvPr id="160" name="Straight Connector 159"/>
            <p:cNvCxnSpPr/>
            <p:nvPr/>
          </p:nvCxnSpPr>
          <p:spPr bwMode="auto">
            <a:xfrm>
              <a:off x="5604228" y="4337147"/>
              <a:ext cx="130780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61" name="Straight Arrow Connector 160"/>
            <p:cNvCxnSpPr/>
            <p:nvPr/>
          </p:nvCxnSpPr>
          <p:spPr bwMode="auto">
            <a:xfrm flipV="1">
              <a:off x="5997632" y="3306343"/>
              <a:ext cx="628983" cy="102017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62" name="Group 161"/>
            <p:cNvGrpSpPr/>
            <p:nvPr/>
          </p:nvGrpSpPr>
          <p:grpSpPr>
            <a:xfrm rot="1722976">
              <a:off x="6519298" y="3090322"/>
              <a:ext cx="358937" cy="174468"/>
              <a:chOff x="2790825" y="1392865"/>
              <a:chExt cx="585788" cy="223284"/>
            </a:xfrm>
          </p:grpSpPr>
          <p:sp>
            <p:nvSpPr>
              <p:cNvPr id="164" name="Rectangle 163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65" name="Straight Connector 164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66" name="Rectangle 165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67" name="Rectangle 166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  <p:sp>
          <p:nvSpPr>
            <p:cNvPr id="163" name="Freeform 162"/>
            <p:cNvSpPr/>
            <p:nvPr/>
          </p:nvSpPr>
          <p:spPr bwMode="auto">
            <a:xfrm>
              <a:off x="5678876" y="3644480"/>
              <a:ext cx="1385887" cy="290511"/>
            </a:xfrm>
            <a:custGeom>
              <a:avLst/>
              <a:gdLst>
                <a:gd name="connsiteX0" fmla="*/ 0 w 1166813"/>
                <a:gd name="connsiteY0" fmla="*/ 361950 h 542925"/>
                <a:gd name="connsiteX1" fmla="*/ 0 w 1166813"/>
                <a:gd name="connsiteY1" fmla="*/ 361950 h 542925"/>
                <a:gd name="connsiteX2" fmla="*/ 19050 w 1166813"/>
                <a:gd name="connsiteY2" fmla="*/ 419100 h 542925"/>
                <a:gd name="connsiteX3" fmla="*/ 23813 w 1166813"/>
                <a:gd name="connsiteY3" fmla="*/ 442912 h 542925"/>
                <a:gd name="connsiteX4" fmla="*/ 33338 w 1166813"/>
                <a:gd name="connsiteY4" fmla="*/ 457200 h 542925"/>
                <a:gd name="connsiteX5" fmla="*/ 61913 w 1166813"/>
                <a:gd name="connsiteY5" fmla="*/ 481012 h 542925"/>
                <a:gd name="connsiteX6" fmla="*/ 80963 w 1166813"/>
                <a:gd name="connsiteY6" fmla="*/ 495300 h 542925"/>
                <a:gd name="connsiteX7" fmla="*/ 109538 w 1166813"/>
                <a:gd name="connsiteY7" fmla="*/ 504825 h 542925"/>
                <a:gd name="connsiteX8" fmla="*/ 123825 w 1166813"/>
                <a:gd name="connsiteY8" fmla="*/ 514350 h 542925"/>
                <a:gd name="connsiteX9" fmla="*/ 180975 w 1166813"/>
                <a:gd name="connsiteY9" fmla="*/ 528637 h 542925"/>
                <a:gd name="connsiteX10" fmla="*/ 247650 w 1166813"/>
                <a:gd name="connsiteY10" fmla="*/ 542925 h 542925"/>
                <a:gd name="connsiteX11" fmla="*/ 842963 w 1166813"/>
                <a:gd name="connsiteY11" fmla="*/ 538162 h 542925"/>
                <a:gd name="connsiteX12" fmla="*/ 914400 w 1166813"/>
                <a:gd name="connsiteY12" fmla="*/ 528637 h 542925"/>
                <a:gd name="connsiteX13" fmla="*/ 966788 w 1166813"/>
                <a:gd name="connsiteY13" fmla="*/ 523875 h 542925"/>
                <a:gd name="connsiteX14" fmla="*/ 981075 w 1166813"/>
                <a:gd name="connsiteY14" fmla="*/ 514350 h 542925"/>
                <a:gd name="connsiteX15" fmla="*/ 1023938 w 1166813"/>
                <a:gd name="connsiteY15" fmla="*/ 500062 h 542925"/>
                <a:gd name="connsiteX16" fmla="*/ 1085850 w 1166813"/>
                <a:gd name="connsiteY16" fmla="*/ 476250 h 542925"/>
                <a:gd name="connsiteX17" fmla="*/ 1143000 w 1166813"/>
                <a:gd name="connsiteY17" fmla="*/ 423862 h 542925"/>
                <a:gd name="connsiteX18" fmla="*/ 1157288 w 1166813"/>
                <a:gd name="connsiteY18" fmla="*/ 400050 h 542925"/>
                <a:gd name="connsiteX19" fmla="*/ 1166813 w 1166813"/>
                <a:gd name="connsiteY19" fmla="*/ 352425 h 542925"/>
                <a:gd name="connsiteX20" fmla="*/ 1157288 w 1166813"/>
                <a:gd name="connsiteY20" fmla="*/ 209550 h 542925"/>
                <a:gd name="connsiteX21" fmla="*/ 1147763 w 1166813"/>
                <a:gd name="connsiteY21" fmla="*/ 195262 h 542925"/>
                <a:gd name="connsiteX22" fmla="*/ 1138238 w 1166813"/>
                <a:gd name="connsiteY22" fmla="*/ 176212 h 542925"/>
                <a:gd name="connsiteX23" fmla="*/ 1109663 w 1166813"/>
                <a:gd name="connsiteY23" fmla="*/ 147637 h 542925"/>
                <a:gd name="connsiteX24" fmla="*/ 1071563 w 1166813"/>
                <a:gd name="connsiteY24" fmla="*/ 119062 h 542925"/>
                <a:gd name="connsiteX25" fmla="*/ 1052513 w 1166813"/>
                <a:gd name="connsiteY25" fmla="*/ 114300 h 542925"/>
                <a:gd name="connsiteX26" fmla="*/ 1038225 w 1166813"/>
                <a:gd name="connsiteY26" fmla="*/ 109537 h 542925"/>
                <a:gd name="connsiteX27" fmla="*/ 890588 w 1166813"/>
                <a:gd name="connsiteY27" fmla="*/ 133350 h 542925"/>
                <a:gd name="connsiteX28" fmla="*/ 871538 w 1166813"/>
                <a:gd name="connsiteY28" fmla="*/ 152400 h 542925"/>
                <a:gd name="connsiteX29" fmla="*/ 866775 w 1166813"/>
                <a:gd name="connsiteY29" fmla="*/ 171450 h 542925"/>
                <a:gd name="connsiteX30" fmla="*/ 862013 w 1166813"/>
                <a:gd name="connsiteY30" fmla="*/ 147637 h 542925"/>
                <a:gd name="connsiteX31" fmla="*/ 847725 w 1166813"/>
                <a:gd name="connsiteY31" fmla="*/ 109537 h 542925"/>
                <a:gd name="connsiteX32" fmla="*/ 814388 w 1166813"/>
                <a:gd name="connsiteY32" fmla="*/ 71437 h 542925"/>
                <a:gd name="connsiteX33" fmla="*/ 800100 w 1166813"/>
                <a:gd name="connsiteY33" fmla="*/ 52387 h 542925"/>
                <a:gd name="connsiteX34" fmla="*/ 766763 w 1166813"/>
                <a:gd name="connsiteY34" fmla="*/ 23812 h 542925"/>
                <a:gd name="connsiteX35" fmla="*/ 733425 w 1166813"/>
                <a:gd name="connsiteY35" fmla="*/ 14287 h 542925"/>
                <a:gd name="connsiteX36" fmla="*/ 695325 w 1166813"/>
                <a:gd name="connsiteY36" fmla="*/ 19050 h 542925"/>
                <a:gd name="connsiteX37" fmla="*/ 642938 w 1166813"/>
                <a:gd name="connsiteY37" fmla="*/ 33337 h 542925"/>
                <a:gd name="connsiteX38" fmla="*/ 628650 w 1166813"/>
                <a:gd name="connsiteY38" fmla="*/ 42862 h 542925"/>
                <a:gd name="connsiteX39" fmla="*/ 619125 w 1166813"/>
                <a:gd name="connsiteY39" fmla="*/ 57150 h 542925"/>
                <a:gd name="connsiteX40" fmla="*/ 600075 w 1166813"/>
                <a:gd name="connsiteY40" fmla="*/ 95250 h 542925"/>
                <a:gd name="connsiteX41" fmla="*/ 576263 w 1166813"/>
                <a:gd name="connsiteY41" fmla="*/ 61912 h 542925"/>
                <a:gd name="connsiteX42" fmla="*/ 561975 w 1166813"/>
                <a:gd name="connsiteY42" fmla="*/ 47625 h 542925"/>
                <a:gd name="connsiteX43" fmla="*/ 547688 w 1166813"/>
                <a:gd name="connsiteY43" fmla="*/ 28575 h 542925"/>
                <a:gd name="connsiteX44" fmla="*/ 504825 w 1166813"/>
                <a:gd name="connsiteY44" fmla="*/ 4762 h 542925"/>
                <a:gd name="connsiteX45" fmla="*/ 485775 w 1166813"/>
                <a:gd name="connsiteY45" fmla="*/ 0 h 542925"/>
                <a:gd name="connsiteX46" fmla="*/ 347663 w 1166813"/>
                <a:gd name="connsiteY46" fmla="*/ 4762 h 542925"/>
                <a:gd name="connsiteX47" fmla="*/ 328613 w 1166813"/>
                <a:gd name="connsiteY47" fmla="*/ 14287 h 542925"/>
                <a:gd name="connsiteX48" fmla="*/ 314325 w 1166813"/>
                <a:gd name="connsiteY48" fmla="*/ 19050 h 542925"/>
                <a:gd name="connsiteX49" fmla="*/ 252413 w 1166813"/>
                <a:gd name="connsiteY49" fmla="*/ 42862 h 542925"/>
                <a:gd name="connsiteX50" fmla="*/ 238125 w 1166813"/>
                <a:gd name="connsiteY50" fmla="*/ 52387 h 542925"/>
                <a:gd name="connsiteX51" fmla="*/ 233363 w 1166813"/>
                <a:gd name="connsiteY51" fmla="*/ 71437 h 542925"/>
                <a:gd name="connsiteX52" fmla="*/ 228600 w 1166813"/>
                <a:gd name="connsiteY52" fmla="*/ 85725 h 542925"/>
                <a:gd name="connsiteX53" fmla="*/ 214313 w 1166813"/>
                <a:gd name="connsiteY53" fmla="*/ 76200 h 542925"/>
                <a:gd name="connsiteX54" fmla="*/ 85725 w 1166813"/>
                <a:gd name="connsiteY54" fmla="*/ 76200 h 542925"/>
                <a:gd name="connsiteX55" fmla="*/ 57150 w 1166813"/>
                <a:gd name="connsiteY55" fmla="*/ 100012 h 542925"/>
                <a:gd name="connsiteX56" fmla="*/ 47625 w 1166813"/>
                <a:gd name="connsiteY56" fmla="*/ 114300 h 542925"/>
                <a:gd name="connsiteX57" fmla="*/ 33338 w 1166813"/>
                <a:gd name="connsiteY57" fmla="*/ 133350 h 542925"/>
                <a:gd name="connsiteX58" fmla="*/ 38100 w 1166813"/>
                <a:gd name="connsiteY58" fmla="*/ 190500 h 542925"/>
                <a:gd name="connsiteX59" fmla="*/ 42863 w 1166813"/>
                <a:gd name="connsiteY59" fmla="*/ 209550 h 542925"/>
                <a:gd name="connsiteX60" fmla="*/ 38100 w 1166813"/>
                <a:gd name="connsiteY60" fmla="*/ 276225 h 542925"/>
                <a:gd name="connsiteX61" fmla="*/ 28575 w 1166813"/>
                <a:gd name="connsiteY61" fmla="*/ 295275 h 542925"/>
                <a:gd name="connsiteX62" fmla="*/ 23813 w 1166813"/>
                <a:gd name="connsiteY62" fmla="*/ 309562 h 542925"/>
                <a:gd name="connsiteX63" fmla="*/ 14288 w 1166813"/>
                <a:gd name="connsiteY63" fmla="*/ 333375 h 542925"/>
                <a:gd name="connsiteX64" fmla="*/ 9525 w 1166813"/>
                <a:gd name="connsiteY64" fmla="*/ 352425 h 542925"/>
                <a:gd name="connsiteX65" fmla="*/ 0 w 1166813"/>
                <a:gd name="connsiteY65" fmla="*/ 36195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66813" h="542925">
                  <a:moveTo>
                    <a:pt x="0" y="361950"/>
                  </a:moveTo>
                  <a:lnTo>
                    <a:pt x="0" y="361950"/>
                  </a:lnTo>
                  <a:cubicBezTo>
                    <a:pt x="6350" y="381000"/>
                    <a:pt x="13384" y="399836"/>
                    <a:pt x="19050" y="419100"/>
                  </a:cubicBezTo>
                  <a:cubicBezTo>
                    <a:pt x="21334" y="426866"/>
                    <a:pt x="20971" y="435333"/>
                    <a:pt x="23813" y="442912"/>
                  </a:cubicBezTo>
                  <a:cubicBezTo>
                    <a:pt x="25823" y="448271"/>
                    <a:pt x="29674" y="452803"/>
                    <a:pt x="33338" y="457200"/>
                  </a:cubicBezTo>
                  <a:cubicBezTo>
                    <a:pt x="46418" y="472897"/>
                    <a:pt x="46487" y="469993"/>
                    <a:pt x="61913" y="481012"/>
                  </a:cubicBezTo>
                  <a:cubicBezTo>
                    <a:pt x="68372" y="485626"/>
                    <a:pt x="73863" y="491750"/>
                    <a:pt x="80963" y="495300"/>
                  </a:cubicBezTo>
                  <a:cubicBezTo>
                    <a:pt x="89943" y="499790"/>
                    <a:pt x="101184" y="499256"/>
                    <a:pt x="109538" y="504825"/>
                  </a:cubicBezTo>
                  <a:cubicBezTo>
                    <a:pt x="114300" y="508000"/>
                    <a:pt x="118595" y="512025"/>
                    <a:pt x="123825" y="514350"/>
                  </a:cubicBezTo>
                  <a:cubicBezTo>
                    <a:pt x="149866" y="525924"/>
                    <a:pt x="153744" y="523191"/>
                    <a:pt x="180975" y="528637"/>
                  </a:cubicBezTo>
                  <a:cubicBezTo>
                    <a:pt x="203263" y="533095"/>
                    <a:pt x="247650" y="542925"/>
                    <a:pt x="247650" y="542925"/>
                  </a:cubicBezTo>
                  <a:lnTo>
                    <a:pt x="842963" y="538162"/>
                  </a:lnTo>
                  <a:cubicBezTo>
                    <a:pt x="866981" y="537647"/>
                    <a:pt x="890535" y="531391"/>
                    <a:pt x="914400" y="528637"/>
                  </a:cubicBezTo>
                  <a:cubicBezTo>
                    <a:pt x="931819" y="526627"/>
                    <a:pt x="949325" y="525462"/>
                    <a:pt x="966788" y="523875"/>
                  </a:cubicBezTo>
                  <a:cubicBezTo>
                    <a:pt x="971550" y="520700"/>
                    <a:pt x="975845" y="516675"/>
                    <a:pt x="981075" y="514350"/>
                  </a:cubicBezTo>
                  <a:cubicBezTo>
                    <a:pt x="993298" y="508917"/>
                    <a:pt x="1010683" y="505160"/>
                    <a:pt x="1023938" y="500062"/>
                  </a:cubicBezTo>
                  <a:lnTo>
                    <a:pt x="1085850" y="476250"/>
                  </a:lnTo>
                  <a:cubicBezTo>
                    <a:pt x="1129563" y="432537"/>
                    <a:pt x="1109582" y="448927"/>
                    <a:pt x="1143000" y="423862"/>
                  </a:cubicBezTo>
                  <a:cubicBezTo>
                    <a:pt x="1147763" y="415925"/>
                    <a:pt x="1153148" y="408329"/>
                    <a:pt x="1157288" y="400050"/>
                  </a:cubicBezTo>
                  <a:cubicBezTo>
                    <a:pt x="1163936" y="386754"/>
                    <a:pt x="1165059" y="364702"/>
                    <a:pt x="1166813" y="352425"/>
                  </a:cubicBezTo>
                  <a:cubicBezTo>
                    <a:pt x="1163638" y="304800"/>
                    <a:pt x="1163031" y="256934"/>
                    <a:pt x="1157288" y="209550"/>
                  </a:cubicBezTo>
                  <a:cubicBezTo>
                    <a:pt x="1156599" y="203868"/>
                    <a:pt x="1150603" y="200232"/>
                    <a:pt x="1147763" y="195262"/>
                  </a:cubicBezTo>
                  <a:cubicBezTo>
                    <a:pt x="1144241" y="189098"/>
                    <a:pt x="1142673" y="181756"/>
                    <a:pt x="1138238" y="176212"/>
                  </a:cubicBezTo>
                  <a:cubicBezTo>
                    <a:pt x="1129823" y="165693"/>
                    <a:pt x="1119188" y="157162"/>
                    <a:pt x="1109663" y="147637"/>
                  </a:cubicBezTo>
                  <a:cubicBezTo>
                    <a:pt x="1094860" y="132835"/>
                    <a:pt x="1092862" y="128528"/>
                    <a:pt x="1071563" y="119062"/>
                  </a:cubicBezTo>
                  <a:cubicBezTo>
                    <a:pt x="1065582" y="116404"/>
                    <a:pt x="1058807" y="116098"/>
                    <a:pt x="1052513" y="114300"/>
                  </a:cubicBezTo>
                  <a:cubicBezTo>
                    <a:pt x="1047686" y="112921"/>
                    <a:pt x="1042988" y="111125"/>
                    <a:pt x="1038225" y="109537"/>
                  </a:cubicBezTo>
                  <a:cubicBezTo>
                    <a:pt x="990650" y="111803"/>
                    <a:pt x="933108" y="103586"/>
                    <a:pt x="890588" y="133350"/>
                  </a:cubicBezTo>
                  <a:cubicBezTo>
                    <a:pt x="883231" y="138500"/>
                    <a:pt x="877888" y="146050"/>
                    <a:pt x="871538" y="152400"/>
                  </a:cubicBezTo>
                  <a:cubicBezTo>
                    <a:pt x="869950" y="158750"/>
                    <a:pt x="872629" y="174377"/>
                    <a:pt x="866775" y="171450"/>
                  </a:cubicBezTo>
                  <a:cubicBezTo>
                    <a:pt x="859535" y="167830"/>
                    <a:pt x="863769" y="155539"/>
                    <a:pt x="862013" y="147637"/>
                  </a:cubicBezTo>
                  <a:cubicBezTo>
                    <a:pt x="858024" y="129686"/>
                    <a:pt x="857470" y="125778"/>
                    <a:pt x="847725" y="109537"/>
                  </a:cubicBezTo>
                  <a:cubicBezTo>
                    <a:pt x="807246" y="42071"/>
                    <a:pt x="847327" y="104376"/>
                    <a:pt x="814388" y="71437"/>
                  </a:cubicBezTo>
                  <a:cubicBezTo>
                    <a:pt x="808775" y="65824"/>
                    <a:pt x="805327" y="58361"/>
                    <a:pt x="800100" y="52387"/>
                  </a:cubicBezTo>
                  <a:cubicBezTo>
                    <a:pt x="790988" y="41973"/>
                    <a:pt x="779608" y="30234"/>
                    <a:pt x="766763" y="23812"/>
                  </a:cubicBezTo>
                  <a:cubicBezTo>
                    <a:pt x="759935" y="20398"/>
                    <a:pt x="739522" y="15811"/>
                    <a:pt x="733425" y="14287"/>
                  </a:cubicBezTo>
                  <a:cubicBezTo>
                    <a:pt x="720725" y="15875"/>
                    <a:pt x="707905" y="16691"/>
                    <a:pt x="695325" y="19050"/>
                  </a:cubicBezTo>
                  <a:cubicBezTo>
                    <a:pt x="670773" y="23654"/>
                    <a:pt x="662582" y="26790"/>
                    <a:pt x="642938" y="33337"/>
                  </a:cubicBezTo>
                  <a:cubicBezTo>
                    <a:pt x="638175" y="36512"/>
                    <a:pt x="632697" y="38815"/>
                    <a:pt x="628650" y="42862"/>
                  </a:cubicBezTo>
                  <a:cubicBezTo>
                    <a:pt x="624603" y="46909"/>
                    <a:pt x="622159" y="52296"/>
                    <a:pt x="619125" y="57150"/>
                  </a:cubicBezTo>
                  <a:cubicBezTo>
                    <a:pt x="603058" y="82857"/>
                    <a:pt x="607330" y="73488"/>
                    <a:pt x="600075" y="95250"/>
                  </a:cubicBezTo>
                  <a:cubicBezTo>
                    <a:pt x="559591" y="81754"/>
                    <a:pt x="620720" y="106366"/>
                    <a:pt x="576263" y="61912"/>
                  </a:cubicBezTo>
                  <a:cubicBezTo>
                    <a:pt x="571500" y="57150"/>
                    <a:pt x="566358" y="52739"/>
                    <a:pt x="561975" y="47625"/>
                  </a:cubicBezTo>
                  <a:cubicBezTo>
                    <a:pt x="556809" y="41599"/>
                    <a:pt x="553301" y="34188"/>
                    <a:pt x="547688" y="28575"/>
                  </a:cubicBezTo>
                  <a:cubicBezTo>
                    <a:pt x="534402" y="15289"/>
                    <a:pt x="522434" y="10631"/>
                    <a:pt x="504825" y="4762"/>
                  </a:cubicBezTo>
                  <a:cubicBezTo>
                    <a:pt x="498615" y="2692"/>
                    <a:pt x="492125" y="1587"/>
                    <a:pt x="485775" y="0"/>
                  </a:cubicBezTo>
                  <a:cubicBezTo>
                    <a:pt x="439738" y="1587"/>
                    <a:pt x="393539" y="592"/>
                    <a:pt x="347663" y="4762"/>
                  </a:cubicBezTo>
                  <a:cubicBezTo>
                    <a:pt x="340593" y="5405"/>
                    <a:pt x="335138" y="11490"/>
                    <a:pt x="328613" y="14287"/>
                  </a:cubicBezTo>
                  <a:cubicBezTo>
                    <a:pt x="323999" y="16265"/>
                    <a:pt x="319011" y="17248"/>
                    <a:pt x="314325" y="19050"/>
                  </a:cubicBezTo>
                  <a:cubicBezTo>
                    <a:pt x="246367" y="45188"/>
                    <a:pt x="287522" y="31160"/>
                    <a:pt x="252413" y="42862"/>
                  </a:cubicBezTo>
                  <a:cubicBezTo>
                    <a:pt x="247650" y="46037"/>
                    <a:pt x="241300" y="47624"/>
                    <a:pt x="238125" y="52387"/>
                  </a:cubicBezTo>
                  <a:cubicBezTo>
                    <a:pt x="234494" y="57833"/>
                    <a:pt x="235161" y="65143"/>
                    <a:pt x="233363" y="71437"/>
                  </a:cubicBezTo>
                  <a:cubicBezTo>
                    <a:pt x="231984" y="76264"/>
                    <a:pt x="230188" y="80962"/>
                    <a:pt x="228600" y="85725"/>
                  </a:cubicBezTo>
                  <a:cubicBezTo>
                    <a:pt x="223838" y="82550"/>
                    <a:pt x="219432" y="78760"/>
                    <a:pt x="214313" y="76200"/>
                  </a:cubicBezTo>
                  <a:cubicBezTo>
                    <a:pt x="179375" y="58731"/>
                    <a:pt x="87108" y="76142"/>
                    <a:pt x="85725" y="76200"/>
                  </a:cubicBezTo>
                  <a:cubicBezTo>
                    <a:pt x="71679" y="85564"/>
                    <a:pt x="68607" y="86263"/>
                    <a:pt x="57150" y="100012"/>
                  </a:cubicBezTo>
                  <a:cubicBezTo>
                    <a:pt x="53486" y="104409"/>
                    <a:pt x="50952" y="109642"/>
                    <a:pt x="47625" y="114300"/>
                  </a:cubicBezTo>
                  <a:cubicBezTo>
                    <a:pt x="43012" y="120759"/>
                    <a:pt x="38100" y="127000"/>
                    <a:pt x="33338" y="133350"/>
                  </a:cubicBezTo>
                  <a:cubicBezTo>
                    <a:pt x="34925" y="152400"/>
                    <a:pt x="35729" y="171532"/>
                    <a:pt x="38100" y="190500"/>
                  </a:cubicBezTo>
                  <a:cubicBezTo>
                    <a:pt x="38912" y="196995"/>
                    <a:pt x="42863" y="203005"/>
                    <a:pt x="42863" y="209550"/>
                  </a:cubicBezTo>
                  <a:cubicBezTo>
                    <a:pt x="42863" y="231832"/>
                    <a:pt x="41763" y="254247"/>
                    <a:pt x="38100" y="276225"/>
                  </a:cubicBezTo>
                  <a:cubicBezTo>
                    <a:pt x="36933" y="283228"/>
                    <a:pt x="31372" y="288749"/>
                    <a:pt x="28575" y="295275"/>
                  </a:cubicBezTo>
                  <a:cubicBezTo>
                    <a:pt x="26598" y="299889"/>
                    <a:pt x="25576" y="304862"/>
                    <a:pt x="23813" y="309562"/>
                  </a:cubicBezTo>
                  <a:cubicBezTo>
                    <a:pt x="20811" y="317567"/>
                    <a:pt x="16992" y="325265"/>
                    <a:pt x="14288" y="333375"/>
                  </a:cubicBezTo>
                  <a:cubicBezTo>
                    <a:pt x="12218" y="339585"/>
                    <a:pt x="10945" y="346035"/>
                    <a:pt x="9525" y="352425"/>
                  </a:cubicBezTo>
                  <a:cubicBezTo>
                    <a:pt x="3579" y="379183"/>
                    <a:pt x="1587" y="360363"/>
                    <a:pt x="0" y="36195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cxnSp>
        <p:nvCxnSpPr>
          <p:cNvPr id="169" name="Straight Connector 168"/>
          <p:cNvCxnSpPr/>
          <p:nvPr/>
        </p:nvCxnSpPr>
        <p:spPr bwMode="auto">
          <a:xfrm>
            <a:off x="2291688" y="5881275"/>
            <a:ext cx="121535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170" name="Straight Arrow Connector 169"/>
          <p:cNvCxnSpPr/>
          <p:nvPr/>
        </p:nvCxnSpPr>
        <p:spPr bwMode="auto">
          <a:xfrm flipV="1">
            <a:off x="2657282" y="5112642"/>
            <a:ext cx="584519" cy="7607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71" name="Group 170"/>
          <p:cNvGrpSpPr/>
          <p:nvPr/>
        </p:nvGrpSpPr>
        <p:grpSpPr>
          <a:xfrm rot="1722976">
            <a:off x="3142071" y="4951563"/>
            <a:ext cx="333563" cy="130094"/>
            <a:chOff x="2790825" y="1392865"/>
            <a:chExt cx="585788" cy="223284"/>
          </a:xfrm>
        </p:grpSpPr>
        <p:sp>
          <p:nvSpPr>
            <p:cNvPr id="173" name="Rectangle 172"/>
            <p:cNvSpPr/>
            <p:nvPr/>
          </p:nvSpPr>
          <p:spPr bwMode="auto">
            <a:xfrm>
              <a:off x="3043731" y="1392865"/>
              <a:ext cx="85060" cy="22328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cxnSp>
          <p:nvCxnSpPr>
            <p:cNvPr id="174" name="Straight Connector 173"/>
            <p:cNvCxnSpPr/>
            <p:nvPr/>
          </p:nvCxnSpPr>
          <p:spPr bwMode="auto">
            <a:xfrm>
              <a:off x="2981739" y="1510748"/>
              <a:ext cx="20673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5" name="Rectangle 174"/>
            <p:cNvSpPr/>
            <p:nvPr/>
          </p:nvSpPr>
          <p:spPr bwMode="auto">
            <a:xfrm>
              <a:off x="3186113" y="1471613"/>
              <a:ext cx="190500" cy="80962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176" name="Rectangle 175"/>
            <p:cNvSpPr/>
            <p:nvPr/>
          </p:nvSpPr>
          <p:spPr bwMode="auto">
            <a:xfrm>
              <a:off x="2790825" y="1471613"/>
              <a:ext cx="190500" cy="80962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sp>
        <p:nvSpPr>
          <p:cNvPr id="172" name="Freeform 171"/>
          <p:cNvSpPr/>
          <p:nvPr/>
        </p:nvSpPr>
        <p:spPr bwMode="auto">
          <a:xfrm>
            <a:off x="2361059" y="5364778"/>
            <a:ext cx="1287917" cy="216623"/>
          </a:xfrm>
          <a:custGeom>
            <a:avLst/>
            <a:gdLst>
              <a:gd name="connsiteX0" fmla="*/ 0 w 1166813"/>
              <a:gd name="connsiteY0" fmla="*/ 361950 h 542925"/>
              <a:gd name="connsiteX1" fmla="*/ 0 w 1166813"/>
              <a:gd name="connsiteY1" fmla="*/ 361950 h 542925"/>
              <a:gd name="connsiteX2" fmla="*/ 19050 w 1166813"/>
              <a:gd name="connsiteY2" fmla="*/ 419100 h 542925"/>
              <a:gd name="connsiteX3" fmla="*/ 23813 w 1166813"/>
              <a:gd name="connsiteY3" fmla="*/ 442912 h 542925"/>
              <a:gd name="connsiteX4" fmla="*/ 33338 w 1166813"/>
              <a:gd name="connsiteY4" fmla="*/ 457200 h 542925"/>
              <a:gd name="connsiteX5" fmla="*/ 61913 w 1166813"/>
              <a:gd name="connsiteY5" fmla="*/ 481012 h 542925"/>
              <a:gd name="connsiteX6" fmla="*/ 80963 w 1166813"/>
              <a:gd name="connsiteY6" fmla="*/ 495300 h 542925"/>
              <a:gd name="connsiteX7" fmla="*/ 109538 w 1166813"/>
              <a:gd name="connsiteY7" fmla="*/ 504825 h 542925"/>
              <a:gd name="connsiteX8" fmla="*/ 123825 w 1166813"/>
              <a:gd name="connsiteY8" fmla="*/ 514350 h 542925"/>
              <a:gd name="connsiteX9" fmla="*/ 180975 w 1166813"/>
              <a:gd name="connsiteY9" fmla="*/ 528637 h 542925"/>
              <a:gd name="connsiteX10" fmla="*/ 247650 w 1166813"/>
              <a:gd name="connsiteY10" fmla="*/ 542925 h 542925"/>
              <a:gd name="connsiteX11" fmla="*/ 842963 w 1166813"/>
              <a:gd name="connsiteY11" fmla="*/ 538162 h 542925"/>
              <a:gd name="connsiteX12" fmla="*/ 914400 w 1166813"/>
              <a:gd name="connsiteY12" fmla="*/ 528637 h 542925"/>
              <a:gd name="connsiteX13" fmla="*/ 966788 w 1166813"/>
              <a:gd name="connsiteY13" fmla="*/ 523875 h 542925"/>
              <a:gd name="connsiteX14" fmla="*/ 981075 w 1166813"/>
              <a:gd name="connsiteY14" fmla="*/ 514350 h 542925"/>
              <a:gd name="connsiteX15" fmla="*/ 1023938 w 1166813"/>
              <a:gd name="connsiteY15" fmla="*/ 500062 h 542925"/>
              <a:gd name="connsiteX16" fmla="*/ 1085850 w 1166813"/>
              <a:gd name="connsiteY16" fmla="*/ 476250 h 542925"/>
              <a:gd name="connsiteX17" fmla="*/ 1143000 w 1166813"/>
              <a:gd name="connsiteY17" fmla="*/ 423862 h 542925"/>
              <a:gd name="connsiteX18" fmla="*/ 1157288 w 1166813"/>
              <a:gd name="connsiteY18" fmla="*/ 400050 h 542925"/>
              <a:gd name="connsiteX19" fmla="*/ 1166813 w 1166813"/>
              <a:gd name="connsiteY19" fmla="*/ 352425 h 542925"/>
              <a:gd name="connsiteX20" fmla="*/ 1157288 w 1166813"/>
              <a:gd name="connsiteY20" fmla="*/ 209550 h 542925"/>
              <a:gd name="connsiteX21" fmla="*/ 1147763 w 1166813"/>
              <a:gd name="connsiteY21" fmla="*/ 195262 h 542925"/>
              <a:gd name="connsiteX22" fmla="*/ 1138238 w 1166813"/>
              <a:gd name="connsiteY22" fmla="*/ 176212 h 542925"/>
              <a:gd name="connsiteX23" fmla="*/ 1109663 w 1166813"/>
              <a:gd name="connsiteY23" fmla="*/ 147637 h 542925"/>
              <a:gd name="connsiteX24" fmla="*/ 1071563 w 1166813"/>
              <a:gd name="connsiteY24" fmla="*/ 119062 h 542925"/>
              <a:gd name="connsiteX25" fmla="*/ 1052513 w 1166813"/>
              <a:gd name="connsiteY25" fmla="*/ 114300 h 542925"/>
              <a:gd name="connsiteX26" fmla="*/ 1038225 w 1166813"/>
              <a:gd name="connsiteY26" fmla="*/ 109537 h 542925"/>
              <a:gd name="connsiteX27" fmla="*/ 890588 w 1166813"/>
              <a:gd name="connsiteY27" fmla="*/ 133350 h 542925"/>
              <a:gd name="connsiteX28" fmla="*/ 871538 w 1166813"/>
              <a:gd name="connsiteY28" fmla="*/ 152400 h 542925"/>
              <a:gd name="connsiteX29" fmla="*/ 866775 w 1166813"/>
              <a:gd name="connsiteY29" fmla="*/ 171450 h 542925"/>
              <a:gd name="connsiteX30" fmla="*/ 862013 w 1166813"/>
              <a:gd name="connsiteY30" fmla="*/ 147637 h 542925"/>
              <a:gd name="connsiteX31" fmla="*/ 847725 w 1166813"/>
              <a:gd name="connsiteY31" fmla="*/ 109537 h 542925"/>
              <a:gd name="connsiteX32" fmla="*/ 814388 w 1166813"/>
              <a:gd name="connsiteY32" fmla="*/ 71437 h 542925"/>
              <a:gd name="connsiteX33" fmla="*/ 800100 w 1166813"/>
              <a:gd name="connsiteY33" fmla="*/ 52387 h 542925"/>
              <a:gd name="connsiteX34" fmla="*/ 766763 w 1166813"/>
              <a:gd name="connsiteY34" fmla="*/ 23812 h 542925"/>
              <a:gd name="connsiteX35" fmla="*/ 733425 w 1166813"/>
              <a:gd name="connsiteY35" fmla="*/ 14287 h 542925"/>
              <a:gd name="connsiteX36" fmla="*/ 695325 w 1166813"/>
              <a:gd name="connsiteY36" fmla="*/ 19050 h 542925"/>
              <a:gd name="connsiteX37" fmla="*/ 642938 w 1166813"/>
              <a:gd name="connsiteY37" fmla="*/ 33337 h 542925"/>
              <a:gd name="connsiteX38" fmla="*/ 628650 w 1166813"/>
              <a:gd name="connsiteY38" fmla="*/ 42862 h 542925"/>
              <a:gd name="connsiteX39" fmla="*/ 619125 w 1166813"/>
              <a:gd name="connsiteY39" fmla="*/ 57150 h 542925"/>
              <a:gd name="connsiteX40" fmla="*/ 600075 w 1166813"/>
              <a:gd name="connsiteY40" fmla="*/ 95250 h 542925"/>
              <a:gd name="connsiteX41" fmla="*/ 576263 w 1166813"/>
              <a:gd name="connsiteY41" fmla="*/ 61912 h 542925"/>
              <a:gd name="connsiteX42" fmla="*/ 561975 w 1166813"/>
              <a:gd name="connsiteY42" fmla="*/ 47625 h 542925"/>
              <a:gd name="connsiteX43" fmla="*/ 547688 w 1166813"/>
              <a:gd name="connsiteY43" fmla="*/ 28575 h 542925"/>
              <a:gd name="connsiteX44" fmla="*/ 504825 w 1166813"/>
              <a:gd name="connsiteY44" fmla="*/ 4762 h 542925"/>
              <a:gd name="connsiteX45" fmla="*/ 485775 w 1166813"/>
              <a:gd name="connsiteY45" fmla="*/ 0 h 542925"/>
              <a:gd name="connsiteX46" fmla="*/ 347663 w 1166813"/>
              <a:gd name="connsiteY46" fmla="*/ 4762 h 542925"/>
              <a:gd name="connsiteX47" fmla="*/ 328613 w 1166813"/>
              <a:gd name="connsiteY47" fmla="*/ 14287 h 542925"/>
              <a:gd name="connsiteX48" fmla="*/ 314325 w 1166813"/>
              <a:gd name="connsiteY48" fmla="*/ 19050 h 542925"/>
              <a:gd name="connsiteX49" fmla="*/ 252413 w 1166813"/>
              <a:gd name="connsiteY49" fmla="*/ 42862 h 542925"/>
              <a:gd name="connsiteX50" fmla="*/ 238125 w 1166813"/>
              <a:gd name="connsiteY50" fmla="*/ 52387 h 542925"/>
              <a:gd name="connsiteX51" fmla="*/ 233363 w 1166813"/>
              <a:gd name="connsiteY51" fmla="*/ 71437 h 542925"/>
              <a:gd name="connsiteX52" fmla="*/ 228600 w 1166813"/>
              <a:gd name="connsiteY52" fmla="*/ 85725 h 542925"/>
              <a:gd name="connsiteX53" fmla="*/ 214313 w 1166813"/>
              <a:gd name="connsiteY53" fmla="*/ 76200 h 542925"/>
              <a:gd name="connsiteX54" fmla="*/ 85725 w 1166813"/>
              <a:gd name="connsiteY54" fmla="*/ 76200 h 542925"/>
              <a:gd name="connsiteX55" fmla="*/ 57150 w 1166813"/>
              <a:gd name="connsiteY55" fmla="*/ 100012 h 542925"/>
              <a:gd name="connsiteX56" fmla="*/ 47625 w 1166813"/>
              <a:gd name="connsiteY56" fmla="*/ 114300 h 542925"/>
              <a:gd name="connsiteX57" fmla="*/ 33338 w 1166813"/>
              <a:gd name="connsiteY57" fmla="*/ 133350 h 542925"/>
              <a:gd name="connsiteX58" fmla="*/ 38100 w 1166813"/>
              <a:gd name="connsiteY58" fmla="*/ 190500 h 542925"/>
              <a:gd name="connsiteX59" fmla="*/ 42863 w 1166813"/>
              <a:gd name="connsiteY59" fmla="*/ 209550 h 542925"/>
              <a:gd name="connsiteX60" fmla="*/ 38100 w 1166813"/>
              <a:gd name="connsiteY60" fmla="*/ 276225 h 542925"/>
              <a:gd name="connsiteX61" fmla="*/ 28575 w 1166813"/>
              <a:gd name="connsiteY61" fmla="*/ 295275 h 542925"/>
              <a:gd name="connsiteX62" fmla="*/ 23813 w 1166813"/>
              <a:gd name="connsiteY62" fmla="*/ 309562 h 542925"/>
              <a:gd name="connsiteX63" fmla="*/ 14288 w 1166813"/>
              <a:gd name="connsiteY63" fmla="*/ 333375 h 542925"/>
              <a:gd name="connsiteX64" fmla="*/ 9525 w 1166813"/>
              <a:gd name="connsiteY64" fmla="*/ 352425 h 542925"/>
              <a:gd name="connsiteX65" fmla="*/ 0 w 1166813"/>
              <a:gd name="connsiteY65" fmla="*/ 361950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1166813" h="542925">
                <a:moveTo>
                  <a:pt x="0" y="361950"/>
                </a:moveTo>
                <a:lnTo>
                  <a:pt x="0" y="361950"/>
                </a:lnTo>
                <a:cubicBezTo>
                  <a:pt x="6350" y="381000"/>
                  <a:pt x="13384" y="399836"/>
                  <a:pt x="19050" y="419100"/>
                </a:cubicBezTo>
                <a:cubicBezTo>
                  <a:pt x="21334" y="426866"/>
                  <a:pt x="20971" y="435333"/>
                  <a:pt x="23813" y="442912"/>
                </a:cubicBezTo>
                <a:cubicBezTo>
                  <a:pt x="25823" y="448271"/>
                  <a:pt x="29674" y="452803"/>
                  <a:pt x="33338" y="457200"/>
                </a:cubicBezTo>
                <a:cubicBezTo>
                  <a:pt x="46418" y="472897"/>
                  <a:pt x="46487" y="469993"/>
                  <a:pt x="61913" y="481012"/>
                </a:cubicBezTo>
                <a:cubicBezTo>
                  <a:pt x="68372" y="485626"/>
                  <a:pt x="73863" y="491750"/>
                  <a:pt x="80963" y="495300"/>
                </a:cubicBezTo>
                <a:cubicBezTo>
                  <a:pt x="89943" y="499790"/>
                  <a:pt x="101184" y="499256"/>
                  <a:pt x="109538" y="504825"/>
                </a:cubicBezTo>
                <a:cubicBezTo>
                  <a:pt x="114300" y="508000"/>
                  <a:pt x="118595" y="512025"/>
                  <a:pt x="123825" y="514350"/>
                </a:cubicBezTo>
                <a:cubicBezTo>
                  <a:pt x="149866" y="525924"/>
                  <a:pt x="153744" y="523191"/>
                  <a:pt x="180975" y="528637"/>
                </a:cubicBezTo>
                <a:cubicBezTo>
                  <a:pt x="203263" y="533095"/>
                  <a:pt x="247650" y="542925"/>
                  <a:pt x="247650" y="542925"/>
                </a:cubicBezTo>
                <a:lnTo>
                  <a:pt x="842963" y="538162"/>
                </a:lnTo>
                <a:cubicBezTo>
                  <a:pt x="866981" y="537647"/>
                  <a:pt x="890535" y="531391"/>
                  <a:pt x="914400" y="528637"/>
                </a:cubicBezTo>
                <a:cubicBezTo>
                  <a:pt x="931819" y="526627"/>
                  <a:pt x="949325" y="525462"/>
                  <a:pt x="966788" y="523875"/>
                </a:cubicBezTo>
                <a:cubicBezTo>
                  <a:pt x="971550" y="520700"/>
                  <a:pt x="975845" y="516675"/>
                  <a:pt x="981075" y="514350"/>
                </a:cubicBezTo>
                <a:cubicBezTo>
                  <a:pt x="993298" y="508917"/>
                  <a:pt x="1010683" y="505160"/>
                  <a:pt x="1023938" y="500062"/>
                </a:cubicBezTo>
                <a:lnTo>
                  <a:pt x="1085850" y="476250"/>
                </a:lnTo>
                <a:cubicBezTo>
                  <a:pt x="1129563" y="432537"/>
                  <a:pt x="1109582" y="448927"/>
                  <a:pt x="1143000" y="423862"/>
                </a:cubicBezTo>
                <a:cubicBezTo>
                  <a:pt x="1147763" y="415925"/>
                  <a:pt x="1153148" y="408329"/>
                  <a:pt x="1157288" y="400050"/>
                </a:cubicBezTo>
                <a:cubicBezTo>
                  <a:pt x="1163936" y="386754"/>
                  <a:pt x="1165059" y="364702"/>
                  <a:pt x="1166813" y="352425"/>
                </a:cubicBezTo>
                <a:cubicBezTo>
                  <a:pt x="1163638" y="304800"/>
                  <a:pt x="1163031" y="256934"/>
                  <a:pt x="1157288" y="209550"/>
                </a:cubicBezTo>
                <a:cubicBezTo>
                  <a:pt x="1156599" y="203868"/>
                  <a:pt x="1150603" y="200232"/>
                  <a:pt x="1147763" y="195262"/>
                </a:cubicBezTo>
                <a:cubicBezTo>
                  <a:pt x="1144241" y="189098"/>
                  <a:pt x="1142673" y="181756"/>
                  <a:pt x="1138238" y="176212"/>
                </a:cubicBezTo>
                <a:cubicBezTo>
                  <a:pt x="1129823" y="165693"/>
                  <a:pt x="1119188" y="157162"/>
                  <a:pt x="1109663" y="147637"/>
                </a:cubicBezTo>
                <a:cubicBezTo>
                  <a:pt x="1094860" y="132835"/>
                  <a:pt x="1092862" y="128528"/>
                  <a:pt x="1071563" y="119062"/>
                </a:cubicBezTo>
                <a:cubicBezTo>
                  <a:pt x="1065582" y="116404"/>
                  <a:pt x="1058807" y="116098"/>
                  <a:pt x="1052513" y="114300"/>
                </a:cubicBezTo>
                <a:cubicBezTo>
                  <a:pt x="1047686" y="112921"/>
                  <a:pt x="1042988" y="111125"/>
                  <a:pt x="1038225" y="109537"/>
                </a:cubicBezTo>
                <a:cubicBezTo>
                  <a:pt x="990650" y="111803"/>
                  <a:pt x="933108" y="103586"/>
                  <a:pt x="890588" y="133350"/>
                </a:cubicBezTo>
                <a:cubicBezTo>
                  <a:pt x="883231" y="138500"/>
                  <a:pt x="877888" y="146050"/>
                  <a:pt x="871538" y="152400"/>
                </a:cubicBezTo>
                <a:cubicBezTo>
                  <a:pt x="869950" y="158750"/>
                  <a:pt x="872629" y="174377"/>
                  <a:pt x="866775" y="171450"/>
                </a:cubicBezTo>
                <a:cubicBezTo>
                  <a:pt x="859535" y="167830"/>
                  <a:pt x="863769" y="155539"/>
                  <a:pt x="862013" y="147637"/>
                </a:cubicBezTo>
                <a:cubicBezTo>
                  <a:pt x="858024" y="129686"/>
                  <a:pt x="857470" y="125778"/>
                  <a:pt x="847725" y="109537"/>
                </a:cubicBezTo>
                <a:cubicBezTo>
                  <a:pt x="807246" y="42071"/>
                  <a:pt x="847327" y="104376"/>
                  <a:pt x="814388" y="71437"/>
                </a:cubicBezTo>
                <a:cubicBezTo>
                  <a:pt x="808775" y="65824"/>
                  <a:pt x="805327" y="58361"/>
                  <a:pt x="800100" y="52387"/>
                </a:cubicBezTo>
                <a:cubicBezTo>
                  <a:pt x="790988" y="41973"/>
                  <a:pt x="779608" y="30234"/>
                  <a:pt x="766763" y="23812"/>
                </a:cubicBezTo>
                <a:cubicBezTo>
                  <a:pt x="759935" y="20398"/>
                  <a:pt x="739522" y="15811"/>
                  <a:pt x="733425" y="14287"/>
                </a:cubicBezTo>
                <a:cubicBezTo>
                  <a:pt x="720725" y="15875"/>
                  <a:pt x="707905" y="16691"/>
                  <a:pt x="695325" y="19050"/>
                </a:cubicBezTo>
                <a:cubicBezTo>
                  <a:pt x="670773" y="23654"/>
                  <a:pt x="662582" y="26790"/>
                  <a:pt x="642938" y="33337"/>
                </a:cubicBezTo>
                <a:cubicBezTo>
                  <a:pt x="638175" y="36512"/>
                  <a:pt x="632697" y="38815"/>
                  <a:pt x="628650" y="42862"/>
                </a:cubicBezTo>
                <a:cubicBezTo>
                  <a:pt x="624603" y="46909"/>
                  <a:pt x="622159" y="52296"/>
                  <a:pt x="619125" y="57150"/>
                </a:cubicBezTo>
                <a:cubicBezTo>
                  <a:pt x="603058" y="82857"/>
                  <a:pt x="607330" y="73488"/>
                  <a:pt x="600075" y="95250"/>
                </a:cubicBezTo>
                <a:cubicBezTo>
                  <a:pt x="559591" y="81754"/>
                  <a:pt x="620720" y="106366"/>
                  <a:pt x="576263" y="61912"/>
                </a:cubicBezTo>
                <a:cubicBezTo>
                  <a:pt x="571500" y="57150"/>
                  <a:pt x="566358" y="52739"/>
                  <a:pt x="561975" y="47625"/>
                </a:cubicBezTo>
                <a:cubicBezTo>
                  <a:pt x="556809" y="41599"/>
                  <a:pt x="553301" y="34188"/>
                  <a:pt x="547688" y="28575"/>
                </a:cubicBezTo>
                <a:cubicBezTo>
                  <a:pt x="534402" y="15289"/>
                  <a:pt x="522434" y="10631"/>
                  <a:pt x="504825" y="4762"/>
                </a:cubicBezTo>
                <a:cubicBezTo>
                  <a:pt x="498615" y="2692"/>
                  <a:pt x="492125" y="1587"/>
                  <a:pt x="485775" y="0"/>
                </a:cubicBezTo>
                <a:cubicBezTo>
                  <a:pt x="439738" y="1587"/>
                  <a:pt x="393539" y="592"/>
                  <a:pt x="347663" y="4762"/>
                </a:cubicBezTo>
                <a:cubicBezTo>
                  <a:pt x="340593" y="5405"/>
                  <a:pt x="335138" y="11490"/>
                  <a:pt x="328613" y="14287"/>
                </a:cubicBezTo>
                <a:cubicBezTo>
                  <a:pt x="323999" y="16265"/>
                  <a:pt x="319011" y="17248"/>
                  <a:pt x="314325" y="19050"/>
                </a:cubicBezTo>
                <a:cubicBezTo>
                  <a:pt x="246367" y="45188"/>
                  <a:pt x="287522" y="31160"/>
                  <a:pt x="252413" y="42862"/>
                </a:cubicBezTo>
                <a:cubicBezTo>
                  <a:pt x="247650" y="46037"/>
                  <a:pt x="241300" y="47624"/>
                  <a:pt x="238125" y="52387"/>
                </a:cubicBezTo>
                <a:cubicBezTo>
                  <a:pt x="234494" y="57833"/>
                  <a:pt x="235161" y="65143"/>
                  <a:pt x="233363" y="71437"/>
                </a:cubicBezTo>
                <a:cubicBezTo>
                  <a:pt x="231984" y="76264"/>
                  <a:pt x="230188" y="80962"/>
                  <a:pt x="228600" y="85725"/>
                </a:cubicBezTo>
                <a:cubicBezTo>
                  <a:pt x="223838" y="82550"/>
                  <a:pt x="219432" y="78760"/>
                  <a:pt x="214313" y="76200"/>
                </a:cubicBezTo>
                <a:cubicBezTo>
                  <a:pt x="179375" y="58731"/>
                  <a:pt x="87108" y="76142"/>
                  <a:pt x="85725" y="76200"/>
                </a:cubicBezTo>
                <a:cubicBezTo>
                  <a:pt x="71679" y="85564"/>
                  <a:pt x="68607" y="86263"/>
                  <a:pt x="57150" y="100012"/>
                </a:cubicBezTo>
                <a:cubicBezTo>
                  <a:pt x="53486" y="104409"/>
                  <a:pt x="50952" y="109642"/>
                  <a:pt x="47625" y="114300"/>
                </a:cubicBezTo>
                <a:cubicBezTo>
                  <a:pt x="43012" y="120759"/>
                  <a:pt x="38100" y="127000"/>
                  <a:pt x="33338" y="133350"/>
                </a:cubicBezTo>
                <a:cubicBezTo>
                  <a:pt x="34925" y="152400"/>
                  <a:pt x="35729" y="171532"/>
                  <a:pt x="38100" y="190500"/>
                </a:cubicBezTo>
                <a:cubicBezTo>
                  <a:pt x="38912" y="196995"/>
                  <a:pt x="42863" y="203005"/>
                  <a:pt x="42863" y="209550"/>
                </a:cubicBezTo>
                <a:cubicBezTo>
                  <a:pt x="42863" y="231832"/>
                  <a:pt x="41763" y="254247"/>
                  <a:pt x="38100" y="276225"/>
                </a:cubicBezTo>
                <a:cubicBezTo>
                  <a:pt x="36933" y="283228"/>
                  <a:pt x="31372" y="288749"/>
                  <a:pt x="28575" y="295275"/>
                </a:cubicBezTo>
                <a:cubicBezTo>
                  <a:pt x="26598" y="299889"/>
                  <a:pt x="25576" y="304862"/>
                  <a:pt x="23813" y="309562"/>
                </a:cubicBezTo>
                <a:cubicBezTo>
                  <a:pt x="20811" y="317567"/>
                  <a:pt x="16992" y="325265"/>
                  <a:pt x="14288" y="333375"/>
                </a:cubicBezTo>
                <a:cubicBezTo>
                  <a:pt x="12218" y="339585"/>
                  <a:pt x="10945" y="346035"/>
                  <a:pt x="9525" y="352425"/>
                </a:cubicBezTo>
                <a:cubicBezTo>
                  <a:pt x="3579" y="379183"/>
                  <a:pt x="1587" y="360363"/>
                  <a:pt x="0" y="361950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grpSp>
        <p:nvGrpSpPr>
          <p:cNvPr id="177" name="Group 176"/>
          <p:cNvGrpSpPr/>
          <p:nvPr/>
        </p:nvGrpSpPr>
        <p:grpSpPr>
          <a:xfrm>
            <a:off x="5397198" y="2536167"/>
            <a:ext cx="1357288" cy="929712"/>
            <a:chOff x="5604228" y="3090322"/>
            <a:chExt cx="1460535" cy="1246825"/>
          </a:xfrm>
        </p:grpSpPr>
        <p:cxnSp>
          <p:nvCxnSpPr>
            <p:cNvPr id="178" name="Straight Connector 177"/>
            <p:cNvCxnSpPr/>
            <p:nvPr/>
          </p:nvCxnSpPr>
          <p:spPr bwMode="auto">
            <a:xfrm>
              <a:off x="5604228" y="4337147"/>
              <a:ext cx="130780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79" name="Straight Arrow Connector 178"/>
            <p:cNvCxnSpPr/>
            <p:nvPr/>
          </p:nvCxnSpPr>
          <p:spPr bwMode="auto">
            <a:xfrm flipV="1">
              <a:off x="5997632" y="3306343"/>
              <a:ext cx="628983" cy="102017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80" name="Group 179"/>
            <p:cNvGrpSpPr/>
            <p:nvPr/>
          </p:nvGrpSpPr>
          <p:grpSpPr>
            <a:xfrm rot="1722976">
              <a:off x="6519298" y="3090322"/>
              <a:ext cx="358937" cy="174468"/>
              <a:chOff x="2790825" y="1392865"/>
              <a:chExt cx="585788" cy="223284"/>
            </a:xfrm>
          </p:grpSpPr>
          <p:sp>
            <p:nvSpPr>
              <p:cNvPr id="182" name="Rectangle 181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83" name="Straight Connector 182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84" name="Rectangle 183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85" name="Rectangle 184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  <p:sp>
          <p:nvSpPr>
            <p:cNvPr id="181" name="Freeform 180"/>
            <p:cNvSpPr/>
            <p:nvPr/>
          </p:nvSpPr>
          <p:spPr bwMode="auto">
            <a:xfrm>
              <a:off x="5678876" y="3644480"/>
              <a:ext cx="1385887" cy="290511"/>
            </a:xfrm>
            <a:custGeom>
              <a:avLst/>
              <a:gdLst>
                <a:gd name="connsiteX0" fmla="*/ 0 w 1166813"/>
                <a:gd name="connsiteY0" fmla="*/ 361950 h 542925"/>
                <a:gd name="connsiteX1" fmla="*/ 0 w 1166813"/>
                <a:gd name="connsiteY1" fmla="*/ 361950 h 542925"/>
                <a:gd name="connsiteX2" fmla="*/ 19050 w 1166813"/>
                <a:gd name="connsiteY2" fmla="*/ 419100 h 542925"/>
                <a:gd name="connsiteX3" fmla="*/ 23813 w 1166813"/>
                <a:gd name="connsiteY3" fmla="*/ 442912 h 542925"/>
                <a:gd name="connsiteX4" fmla="*/ 33338 w 1166813"/>
                <a:gd name="connsiteY4" fmla="*/ 457200 h 542925"/>
                <a:gd name="connsiteX5" fmla="*/ 61913 w 1166813"/>
                <a:gd name="connsiteY5" fmla="*/ 481012 h 542925"/>
                <a:gd name="connsiteX6" fmla="*/ 80963 w 1166813"/>
                <a:gd name="connsiteY6" fmla="*/ 495300 h 542925"/>
                <a:gd name="connsiteX7" fmla="*/ 109538 w 1166813"/>
                <a:gd name="connsiteY7" fmla="*/ 504825 h 542925"/>
                <a:gd name="connsiteX8" fmla="*/ 123825 w 1166813"/>
                <a:gd name="connsiteY8" fmla="*/ 514350 h 542925"/>
                <a:gd name="connsiteX9" fmla="*/ 180975 w 1166813"/>
                <a:gd name="connsiteY9" fmla="*/ 528637 h 542925"/>
                <a:gd name="connsiteX10" fmla="*/ 247650 w 1166813"/>
                <a:gd name="connsiteY10" fmla="*/ 542925 h 542925"/>
                <a:gd name="connsiteX11" fmla="*/ 842963 w 1166813"/>
                <a:gd name="connsiteY11" fmla="*/ 538162 h 542925"/>
                <a:gd name="connsiteX12" fmla="*/ 914400 w 1166813"/>
                <a:gd name="connsiteY12" fmla="*/ 528637 h 542925"/>
                <a:gd name="connsiteX13" fmla="*/ 966788 w 1166813"/>
                <a:gd name="connsiteY13" fmla="*/ 523875 h 542925"/>
                <a:gd name="connsiteX14" fmla="*/ 981075 w 1166813"/>
                <a:gd name="connsiteY14" fmla="*/ 514350 h 542925"/>
                <a:gd name="connsiteX15" fmla="*/ 1023938 w 1166813"/>
                <a:gd name="connsiteY15" fmla="*/ 500062 h 542925"/>
                <a:gd name="connsiteX16" fmla="*/ 1085850 w 1166813"/>
                <a:gd name="connsiteY16" fmla="*/ 476250 h 542925"/>
                <a:gd name="connsiteX17" fmla="*/ 1143000 w 1166813"/>
                <a:gd name="connsiteY17" fmla="*/ 423862 h 542925"/>
                <a:gd name="connsiteX18" fmla="*/ 1157288 w 1166813"/>
                <a:gd name="connsiteY18" fmla="*/ 400050 h 542925"/>
                <a:gd name="connsiteX19" fmla="*/ 1166813 w 1166813"/>
                <a:gd name="connsiteY19" fmla="*/ 352425 h 542925"/>
                <a:gd name="connsiteX20" fmla="*/ 1157288 w 1166813"/>
                <a:gd name="connsiteY20" fmla="*/ 209550 h 542925"/>
                <a:gd name="connsiteX21" fmla="*/ 1147763 w 1166813"/>
                <a:gd name="connsiteY21" fmla="*/ 195262 h 542925"/>
                <a:gd name="connsiteX22" fmla="*/ 1138238 w 1166813"/>
                <a:gd name="connsiteY22" fmla="*/ 176212 h 542925"/>
                <a:gd name="connsiteX23" fmla="*/ 1109663 w 1166813"/>
                <a:gd name="connsiteY23" fmla="*/ 147637 h 542925"/>
                <a:gd name="connsiteX24" fmla="*/ 1071563 w 1166813"/>
                <a:gd name="connsiteY24" fmla="*/ 119062 h 542925"/>
                <a:gd name="connsiteX25" fmla="*/ 1052513 w 1166813"/>
                <a:gd name="connsiteY25" fmla="*/ 114300 h 542925"/>
                <a:gd name="connsiteX26" fmla="*/ 1038225 w 1166813"/>
                <a:gd name="connsiteY26" fmla="*/ 109537 h 542925"/>
                <a:gd name="connsiteX27" fmla="*/ 890588 w 1166813"/>
                <a:gd name="connsiteY27" fmla="*/ 133350 h 542925"/>
                <a:gd name="connsiteX28" fmla="*/ 871538 w 1166813"/>
                <a:gd name="connsiteY28" fmla="*/ 152400 h 542925"/>
                <a:gd name="connsiteX29" fmla="*/ 866775 w 1166813"/>
                <a:gd name="connsiteY29" fmla="*/ 171450 h 542925"/>
                <a:gd name="connsiteX30" fmla="*/ 862013 w 1166813"/>
                <a:gd name="connsiteY30" fmla="*/ 147637 h 542925"/>
                <a:gd name="connsiteX31" fmla="*/ 847725 w 1166813"/>
                <a:gd name="connsiteY31" fmla="*/ 109537 h 542925"/>
                <a:gd name="connsiteX32" fmla="*/ 814388 w 1166813"/>
                <a:gd name="connsiteY32" fmla="*/ 71437 h 542925"/>
                <a:gd name="connsiteX33" fmla="*/ 800100 w 1166813"/>
                <a:gd name="connsiteY33" fmla="*/ 52387 h 542925"/>
                <a:gd name="connsiteX34" fmla="*/ 766763 w 1166813"/>
                <a:gd name="connsiteY34" fmla="*/ 23812 h 542925"/>
                <a:gd name="connsiteX35" fmla="*/ 733425 w 1166813"/>
                <a:gd name="connsiteY35" fmla="*/ 14287 h 542925"/>
                <a:gd name="connsiteX36" fmla="*/ 695325 w 1166813"/>
                <a:gd name="connsiteY36" fmla="*/ 19050 h 542925"/>
                <a:gd name="connsiteX37" fmla="*/ 642938 w 1166813"/>
                <a:gd name="connsiteY37" fmla="*/ 33337 h 542925"/>
                <a:gd name="connsiteX38" fmla="*/ 628650 w 1166813"/>
                <a:gd name="connsiteY38" fmla="*/ 42862 h 542925"/>
                <a:gd name="connsiteX39" fmla="*/ 619125 w 1166813"/>
                <a:gd name="connsiteY39" fmla="*/ 57150 h 542925"/>
                <a:gd name="connsiteX40" fmla="*/ 600075 w 1166813"/>
                <a:gd name="connsiteY40" fmla="*/ 95250 h 542925"/>
                <a:gd name="connsiteX41" fmla="*/ 576263 w 1166813"/>
                <a:gd name="connsiteY41" fmla="*/ 61912 h 542925"/>
                <a:gd name="connsiteX42" fmla="*/ 561975 w 1166813"/>
                <a:gd name="connsiteY42" fmla="*/ 47625 h 542925"/>
                <a:gd name="connsiteX43" fmla="*/ 547688 w 1166813"/>
                <a:gd name="connsiteY43" fmla="*/ 28575 h 542925"/>
                <a:gd name="connsiteX44" fmla="*/ 504825 w 1166813"/>
                <a:gd name="connsiteY44" fmla="*/ 4762 h 542925"/>
                <a:gd name="connsiteX45" fmla="*/ 485775 w 1166813"/>
                <a:gd name="connsiteY45" fmla="*/ 0 h 542925"/>
                <a:gd name="connsiteX46" fmla="*/ 347663 w 1166813"/>
                <a:gd name="connsiteY46" fmla="*/ 4762 h 542925"/>
                <a:gd name="connsiteX47" fmla="*/ 328613 w 1166813"/>
                <a:gd name="connsiteY47" fmla="*/ 14287 h 542925"/>
                <a:gd name="connsiteX48" fmla="*/ 314325 w 1166813"/>
                <a:gd name="connsiteY48" fmla="*/ 19050 h 542925"/>
                <a:gd name="connsiteX49" fmla="*/ 252413 w 1166813"/>
                <a:gd name="connsiteY49" fmla="*/ 42862 h 542925"/>
                <a:gd name="connsiteX50" fmla="*/ 238125 w 1166813"/>
                <a:gd name="connsiteY50" fmla="*/ 52387 h 542925"/>
                <a:gd name="connsiteX51" fmla="*/ 233363 w 1166813"/>
                <a:gd name="connsiteY51" fmla="*/ 71437 h 542925"/>
                <a:gd name="connsiteX52" fmla="*/ 228600 w 1166813"/>
                <a:gd name="connsiteY52" fmla="*/ 85725 h 542925"/>
                <a:gd name="connsiteX53" fmla="*/ 214313 w 1166813"/>
                <a:gd name="connsiteY53" fmla="*/ 76200 h 542925"/>
                <a:gd name="connsiteX54" fmla="*/ 85725 w 1166813"/>
                <a:gd name="connsiteY54" fmla="*/ 76200 h 542925"/>
                <a:gd name="connsiteX55" fmla="*/ 57150 w 1166813"/>
                <a:gd name="connsiteY55" fmla="*/ 100012 h 542925"/>
                <a:gd name="connsiteX56" fmla="*/ 47625 w 1166813"/>
                <a:gd name="connsiteY56" fmla="*/ 114300 h 542925"/>
                <a:gd name="connsiteX57" fmla="*/ 33338 w 1166813"/>
                <a:gd name="connsiteY57" fmla="*/ 133350 h 542925"/>
                <a:gd name="connsiteX58" fmla="*/ 38100 w 1166813"/>
                <a:gd name="connsiteY58" fmla="*/ 190500 h 542925"/>
                <a:gd name="connsiteX59" fmla="*/ 42863 w 1166813"/>
                <a:gd name="connsiteY59" fmla="*/ 209550 h 542925"/>
                <a:gd name="connsiteX60" fmla="*/ 38100 w 1166813"/>
                <a:gd name="connsiteY60" fmla="*/ 276225 h 542925"/>
                <a:gd name="connsiteX61" fmla="*/ 28575 w 1166813"/>
                <a:gd name="connsiteY61" fmla="*/ 295275 h 542925"/>
                <a:gd name="connsiteX62" fmla="*/ 23813 w 1166813"/>
                <a:gd name="connsiteY62" fmla="*/ 309562 h 542925"/>
                <a:gd name="connsiteX63" fmla="*/ 14288 w 1166813"/>
                <a:gd name="connsiteY63" fmla="*/ 333375 h 542925"/>
                <a:gd name="connsiteX64" fmla="*/ 9525 w 1166813"/>
                <a:gd name="connsiteY64" fmla="*/ 352425 h 542925"/>
                <a:gd name="connsiteX65" fmla="*/ 0 w 1166813"/>
                <a:gd name="connsiteY65" fmla="*/ 36195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66813" h="542925">
                  <a:moveTo>
                    <a:pt x="0" y="361950"/>
                  </a:moveTo>
                  <a:lnTo>
                    <a:pt x="0" y="361950"/>
                  </a:lnTo>
                  <a:cubicBezTo>
                    <a:pt x="6350" y="381000"/>
                    <a:pt x="13384" y="399836"/>
                    <a:pt x="19050" y="419100"/>
                  </a:cubicBezTo>
                  <a:cubicBezTo>
                    <a:pt x="21334" y="426866"/>
                    <a:pt x="20971" y="435333"/>
                    <a:pt x="23813" y="442912"/>
                  </a:cubicBezTo>
                  <a:cubicBezTo>
                    <a:pt x="25823" y="448271"/>
                    <a:pt x="29674" y="452803"/>
                    <a:pt x="33338" y="457200"/>
                  </a:cubicBezTo>
                  <a:cubicBezTo>
                    <a:pt x="46418" y="472897"/>
                    <a:pt x="46487" y="469993"/>
                    <a:pt x="61913" y="481012"/>
                  </a:cubicBezTo>
                  <a:cubicBezTo>
                    <a:pt x="68372" y="485626"/>
                    <a:pt x="73863" y="491750"/>
                    <a:pt x="80963" y="495300"/>
                  </a:cubicBezTo>
                  <a:cubicBezTo>
                    <a:pt x="89943" y="499790"/>
                    <a:pt x="101184" y="499256"/>
                    <a:pt x="109538" y="504825"/>
                  </a:cubicBezTo>
                  <a:cubicBezTo>
                    <a:pt x="114300" y="508000"/>
                    <a:pt x="118595" y="512025"/>
                    <a:pt x="123825" y="514350"/>
                  </a:cubicBezTo>
                  <a:cubicBezTo>
                    <a:pt x="149866" y="525924"/>
                    <a:pt x="153744" y="523191"/>
                    <a:pt x="180975" y="528637"/>
                  </a:cubicBezTo>
                  <a:cubicBezTo>
                    <a:pt x="203263" y="533095"/>
                    <a:pt x="247650" y="542925"/>
                    <a:pt x="247650" y="542925"/>
                  </a:cubicBezTo>
                  <a:lnTo>
                    <a:pt x="842963" y="538162"/>
                  </a:lnTo>
                  <a:cubicBezTo>
                    <a:pt x="866981" y="537647"/>
                    <a:pt x="890535" y="531391"/>
                    <a:pt x="914400" y="528637"/>
                  </a:cubicBezTo>
                  <a:cubicBezTo>
                    <a:pt x="931819" y="526627"/>
                    <a:pt x="949325" y="525462"/>
                    <a:pt x="966788" y="523875"/>
                  </a:cubicBezTo>
                  <a:cubicBezTo>
                    <a:pt x="971550" y="520700"/>
                    <a:pt x="975845" y="516675"/>
                    <a:pt x="981075" y="514350"/>
                  </a:cubicBezTo>
                  <a:cubicBezTo>
                    <a:pt x="993298" y="508917"/>
                    <a:pt x="1010683" y="505160"/>
                    <a:pt x="1023938" y="500062"/>
                  </a:cubicBezTo>
                  <a:lnTo>
                    <a:pt x="1085850" y="476250"/>
                  </a:lnTo>
                  <a:cubicBezTo>
                    <a:pt x="1129563" y="432537"/>
                    <a:pt x="1109582" y="448927"/>
                    <a:pt x="1143000" y="423862"/>
                  </a:cubicBezTo>
                  <a:cubicBezTo>
                    <a:pt x="1147763" y="415925"/>
                    <a:pt x="1153148" y="408329"/>
                    <a:pt x="1157288" y="400050"/>
                  </a:cubicBezTo>
                  <a:cubicBezTo>
                    <a:pt x="1163936" y="386754"/>
                    <a:pt x="1165059" y="364702"/>
                    <a:pt x="1166813" y="352425"/>
                  </a:cubicBezTo>
                  <a:cubicBezTo>
                    <a:pt x="1163638" y="304800"/>
                    <a:pt x="1163031" y="256934"/>
                    <a:pt x="1157288" y="209550"/>
                  </a:cubicBezTo>
                  <a:cubicBezTo>
                    <a:pt x="1156599" y="203868"/>
                    <a:pt x="1150603" y="200232"/>
                    <a:pt x="1147763" y="195262"/>
                  </a:cubicBezTo>
                  <a:cubicBezTo>
                    <a:pt x="1144241" y="189098"/>
                    <a:pt x="1142673" y="181756"/>
                    <a:pt x="1138238" y="176212"/>
                  </a:cubicBezTo>
                  <a:cubicBezTo>
                    <a:pt x="1129823" y="165693"/>
                    <a:pt x="1119188" y="157162"/>
                    <a:pt x="1109663" y="147637"/>
                  </a:cubicBezTo>
                  <a:cubicBezTo>
                    <a:pt x="1094860" y="132835"/>
                    <a:pt x="1092862" y="128528"/>
                    <a:pt x="1071563" y="119062"/>
                  </a:cubicBezTo>
                  <a:cubicBezTo>
                    <a:pt x="1065582" y="116404"/>
                    <a:pt x="1058807" y="116098"/>
                    <a:pt x="1052513" y="114300"/>
                  </a:cubicBezTo>
                  <a:cubicBezTo>
                    <a:pt x="1047686" y="112921"/>
                    <a:pt x="1042988" y="111125"/>
                    <a:pt x="1038225" y="109537"/>
                  </a:cubicBezTo>
                  <a:cubicBezTo>
                    <a:pt x="990650" y="111803"/>
                    <a:pt x="933108" y="103586"/>
                    <a:pt x="890588" y="133350"/>
                  </a:cubicBezTo>
                  <a:cubicBezTo>
                    <a:pt x="883231" y="138500"/>
                    <a:pt x="877888" y="146050"/>
                    <a:pt x="871538" y="152400"/>
                  </a:cubicBezTo>
                  <a:cubicBezTo>
                    <a:pt x="869950" y="158750"/>
                    <a:pt x="872629" y="174377"/>
                    <a:pt x="866775" y="171450"/>
                  </a:cubicBezTo>
                  <a:cubicBezTo>
                    <a:pt x="859535" y="167830"/>
                    <a:pt x="863769" y="155539"/>
                    <a:pt x="862013" y="147637"/>
                  </a:cubicBezTo>
                  <a:cubicBezTo>
                    <a:pt x="858024" y="129686"/>
                    <a:pt x="857470" y="125778"/>
                    <a:pt x="847725" y="109537"/>
                  </a:cubicBezTo>
                  <a:cubicBezTo>
                    <a:pt x="807246" y="42071"/>
                    <a:pt x="847327" y="104376"/>
                    <a:pt x="814388" y="71437"/>
                  </a:cubicBezTo>
                  <a:cubicBezTo>
                    <a:pt x="808775" y="65824"/>
                    <a:pt x="805327" y="58361"/>
                    <a:pt x="800100" y="52387"/>
                  </a:cubicBezTo>
                  <a:cubicBezTo>
                    <a:pt x="790988" y="41973"/>
                    <a:pt x="779608" y="30234"/>
                    <a:pt x="766763" y="23812"/>
                  </a:cubicBezTo>
                  <a:cubicBezTo>
                    <a:pt x="759935" y="20398"/>
                    <a:pt x="739522" y="15811"/>
                    <a:pt x="733425" y="14287"/>
                  </a:cubicBezTo>
                  <a:cubicBezTo>
                    <a:pt x="720725" y="15875"/>
                    <a:pt x="707905" y="16691"/>
                    <a:pt x="695325" y="19050"/>
                  </a:cubicBezTo>
                  <a:cubicBezTo>
                    <a:pt x="670773" y="23654"/>
                    <a:pt x="662582" y="26790"/>
                    <a:pt x="642938" y="33337"/>
                  </a:cubicBezTo>
                  <a:cubicBezTo>
                    <a:pt x="638175" y="36512"/>
                    <a:pt x="632697" y="38815"/>
                    <a:pt x="628650" y="42862"/>
                  </a:cubicBezTo>
                  <a:cubicBezTo>
                    <a:pt x="624603" y="46909"/>
                    <a:pt x="622159" y="52296"/>
                    <a:pt x="619125" y="57150"/>
                  </a:cubicBezTo>
                  <a:cubicBezTo>
                    <a:pt x="603058" y="82857"/>
                    <a:pt x="607330" y="73488"/>
                    <a:pt x="600075" y="95250"/>
                  </a:cubicBezTo>
                  <a:cubicBezTo>
                    <a:pt x="559591" y="81754"/>
                    <a:pt x="620720" y="106366"/>
                    <a:pt x="576263" y="61912"/>
                  </a:cubicBezTo>
                  <a:cubicBezTo>
                    <a:pt x="571500" y="57150"/>
                    <a:pt x="566358" y="52739"/>
                    <a:pt x="561975" y="47625"/>
                  </a:cubicBezTo>
                  <a:cubicBezTo>
                    <a:pt x="556809" y="41599"/>
                    <a:pt x="553301" y="34188"/>
                    <a:pt x="547688" y="28575"/>
                  </a:cubicBezTo>
                  <a:cubicBezTo>
                    <a:pt x="534402" y="15289"/>
                    <a:pt x="522434" y="10631"/>
                    <a:pt x="504825" y="4762"/>
                  </a:cubicBezTo>
                  <a:cubicBezTo>
                    <a:pt x="498615" y="2692"/>
                    <a:pt x="492125" y="1587"/>
                    <a:pt x="485775" y="0"/>
                  </a:cubicBezTo>
                  <a:cubicBezTo>
                    <a:pt x="439738" y="1587"/>
                    <a:pt x="393539" y="592"/>
                    <a:pt x="347663" y="4762"/>
                  </a:cubicBezTo>
                  <a:cubicBezTo>
                    <a:pt x="340593" y="5405"/>
                    <a:pt x="335138" y="11490"/>
                    <a:pt x="328613" y="14287"/>
                  </a:cubicBezTo>
                  <a:cubicBezTo>
                    <a:pt x="323999" y="16265"/>
                    <a:pt x="319011" y="17248"/>
                    <a:pt x="314325" y="19050"/>
                  </a:cubicBezTo>
                  <a:cubicBezTo>
                    <a:pt x="246367" y="45188"/>
                    <a:pt x="287522" y="31160"/>
                    <a:pt x="252413" y="42862"/>
                  </a:cubicBezTo>
                  <a:cubicBezTo>
                    <a:pt x="247650" y="46037"/>
                    <a:pt x="241300" y="47624"/>
                    <a:pt x="238125" y="52387"/>
                  </a:cubicBezTo>
                  <a:cubicBezTo>
                    <a:pt x="234494" y="57833"/>
                    <a:pt x="235161" y="65143"/>
                    <a:pt x="233363" y="71437"/>
                  </a:cubicBezTo>
                  <a:cubicBezTo>
                    <a:pt x="231984" y="76264"/>
                    <a:pt x="230188" y="80962"/>
                    <a:pt x="228600" y="85725"/>
                  </a:cubicBezTo>
                  <a:cubicBezTo>
                    <a:pt x="223838" y="82550"/>
                    <a:pt x="219432" y="78760"/>
                    <a:pt x="214313" y="76200"/>
                  </a:cubicBezTo>
                  <a:cubicBezTo>
                    <a:pt x="179375" y="58731"/>
                    <a:pt x="87108" y="76142"/>
                    <a:pt x="85725" y="76200"/>
                  </a:cubicBezTo>
                  <a:cubicBezTo>
                    <a:pt x="71679" y="85564"/>
                    <a:pt x="68607" y="86263"/>
                    <a:pt x="57150" y="100012"/>
                  </a:cubicBezTo>
                  <a:cubicBezTo>
                    <a:pt x="53486" y="104409"/>
                    <a:pt x="50952" y="109642"/>
                    <a:pt x="47625" y="114300"/>
                  </a:cubicBezTo>
                  <a:cubicBezTo>
                    <a:pt x="43012" y="120759"/>
                    <a:pt x="38100" y="127000"/>
                    <a:pt x="33338" y="133350"/>
                  </a:cubicBezTo>
                  <a:cubicBezTo>
                    <a:pt x="34925" y="152400"/>
                    <a:pt x="35729" y="171532"/>
                    <a:pt x="38100" y="190500"/>
                  </a:cubicBezTo>
                  <a:cubicBezTo>
                    <a:pt x="38912" y="196995"/>
                    <a:pt x="42863" y="203005"/>
                    <a:pt x="42863" y="209550"/>
                  </a:cubicBezTo>
                  <a:cubicBezTo>
                    <a:pt x="42863" y="231832"/>
                    <a:pt x="41763" y="254247"/>
                    <a:pt x="38100" y="276225"/>
                  </a:cubicBezTo>
                  <a:cubicBezTo>
                    <a:pt x="36933" y="283228"/>
                    <a:pt x="31372" y="288749"/>
                    <a:pt x="28575" y="295275"/>
                  </a:cubicBezTo>
                  <a:cubicBezTo>
                    <a:pt x="26598" y="299889"/>
                    <a:pt x="25576" y="304862"/>
                    <a:pt x="23813" y="309562"/>
                  </a:cubicBezTo>
                  <a:cubicBezTo>
                    <a:pt x="20811" y="317567"/>
                    <a:pt x="16992" y="325265"/>
                    <a:pt x="14288" y="333375"/>
                  </a:cubicBezTo>
                  <a:cubicBezTo>
                    <a:pt x="12218" y="339585"/>
                    <a:pt x="10945" y="346035"/>
                    <a:pt x="9525" y="352425"/>
                  </a:cubicBezTo>
                  <a:cubicBezTo>
                    <a:pt x="3579" y="379183"/>
                    <a:pt x="1587" y="360363"/>
                    <a:pt x="0" y="36195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5397199" y="3735238"/>
            <a:ext cx="1357288" cy="929712"/>
            <a:chOff x="5604228" y="3090322"/>
            <a:chExt cx="1460535" cy="1246825"/>
          </a:xfrm>
        </p:grpSpPr>
        <p:cxnSp>
          <p:nvCxnSpPr>
            <p:cNvPr id="187" name="Straight Connector 186"/>
            <p:cNvCxnSpPr/>
            <p:nvPr/>
          </p:nvCxnSpPr>
          <p:spPr bwMode="auto">
            <a:xfrm>
              <a:off x="5604228" y="4337147"/>
              <a:ext cx="130780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88" name="Straight Arrow Connector 187"/>
            <p:cNvCxnSpPr/>
            <p:nvPr/>
          </p:nvCxnSpPr>
          <p:spPr bwMode="auto">
            <a:xfrm flipV="1">
              <a:off x="5997632" y="3306343"/>
              <a:ext cx="628983" cy="102017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89" name="Group 188"/>
            <p:cNvGrpSpPr/>
            <p:nvPr/>
          </p:nvGrpSpPr>
          <p:grpSpPr>
            <a:xfrm rot="1722976">
              <a:off x="6519298" y="3090322"/>
              <a:ext cx="358937" cy="174468"/>
              <a:chOff x="2790825" y="1392865"/>
              <a:chExt cx="585788" cy="223284"/>
            </a:xfrm>
          </p:grpSpPr>
          <p:sp>
            <p:nvSpPr>
              <p:cNvPr id="191" name="Rectangle 190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192" name="Straight Connector 191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3" name="Rectangle 192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194" name="Rectangle 193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  <p:sp>
          <p:nvSpPr>
            <p:cNvPr id="190" name="Freeform 189"/>
            <p:cNvSpPr/>
            <p:nvPr/>
          </p:nvSpPr>
          <p:spPr bwMode="auto">
            <a:xfrm>
              <a:off x="5678876" y="3644480"/>
              <a:ext cx="1385887" cy="290511"/>
            </a:xfrm>
            <a:custGeom>
              <a:avLst/>
              <a:gdLst>
                <a:gd name="connsiteX0" fmla="*/ 0 w 1166813"/>
                <a:gd name="connsiteY0" fmla="*/ 361950 h 542925"/>
                <a:gd name="connsiteX1" fmla="*/ 0 w 1166813"/>
                <a:gd name="connsiteY1" fmla="*/ 361950 h 542925"/>
                <a:gd name="connsiteX2" fmla="*/ 19050 w 1166813"/>
                <a:gd name="connsiteY2" fmla="*/ 419100 h 542925"/>
                <a:gd name="connsiteX3" fmla="*/ 23813 w 1166813"/>
                <a:gd name="connsiteY3" fmla="*/ 442912 h 542925"/>
                <a:gd name="connsiteX4" fmla="*/ 33338 w 1166813"/>
                <a:gd name="connsiteY4" fmla="*/ 457200 h 542925"/>
                <a:gd name="connsiteX5" fmla="*/ 61913 w 1166813"/>
                <a:gd name="connsiteY5" fmla="*/ 481012 h 542925"/>
                <a:gd name="connsiteX6" fmla="*/ 80963 w 1166813"/>
                <a:gd name="connsiteY6" fmla="*/ 495300 h 542925"/>
                <a:gd name="connsiteX7" fmla="*/ 109538 w 1166813"/>
                <a:gd name="connsiteY7" fmla="*/ 504825 h 542925"/>
                <a:gd name="connsiteX8" fmla="*/ 123825 w 1166813"/>
                <a:gd name="connsiteY8" fmla="*/ 514350 h 542925"/>
                <a:gd name="connsiteX9" fmla="*/ 180975 w 1166813"/>
                <a:gd name="connsiteY9" fmla="*/ 528637 h 542925"/>
                <a:gd name="connsiteX10" fmla="*/ 247650 w 1166813"/>
                <a:gd name="connsiteY10" fmla="*/ 542925 h 542925"/>
                <a:gd name="connsiteX11" fmla="*/ 842963 w 1166813"/>
                <a:gd name="connsiteY11" fmla="*/ 538162 h 542925"/>
                <a:gd name="connsiteX12" fmla="*/ 914400 w 1166813"/>
                <a:gd name="connsiteY12" fmla="*/ 528637 h 542925"/>
                <a:gd name="connsiteX13" fmla="*/ 966788 w 1166813"/>
                <a:gd name="connsiteY13" fmla="*/ 523875 h 542925"/>
                <a:gd name="connsiteX14" fmla="*/ 981075 w 1166813"/>
                <a:gd name="connsiteY14" fmla="*/ 514350 h 542925"/>
                <a:gd name="connsiteX15" fmla="*/ 1023938 w 1166813"/>
                <a:gd name="connsiteY15" fmla="*/ 500062 h 542925"/>
                <a:gd name="connsiteX16" fmla="*/ 1085850 w 1166813"/>
                <a:gd name="connsiteY16" fmla="*/ 476250 h 542925"/>
                <a:gd name="connsiteX17" fmla="*/ 1143000 w 1166813"/>
                <a:gd name="connsiteY17" fmla="*/ 423862 h 542925"/>
                <a:gd name="connsiteX18" fmla="*/ 1157288 w 1166813"/>
                <a:gd name="connsiteY18" fmla="*/ 400050 h 542925"/>
                <a:gd name="connsiteX19" fmla="*/ 1166813 w 1166813"/>
                <a:gd name="connsiteY19" fmla="*/ 352425 h 542925"/>
                <a:gd name="connsiteX20" fmla="*/ 1157288 w 1166813"/>
                <a:gd name="connsiteY20" fmla="*/ 209550 h 542925"/>
                <a:gd name="connsiteX21" fmla="*/ 1147763 w 1166813"/>
                <a:gd name="connsiteY21" fmla="*/ 195262 h 542925"/>
                <a:gd name="connsiteX22" fmla="*/ 1138238 w 1166813"/>
                <a:gd name="connsiteY22" fmla="*/ 176212 h 542925"/>
                <a:gd name="connsiteX23" fmla="*/ 1109663 w 1166813"/>
                <a:gd name="connsiteY23" fmla="*/ 147637 h 542925"/>
                <a:gd name="connsiteX24" fmla="*/ 1071563 w 1166813"/>
                <a:gd name="connsiteY24" fmla="*/ 119062 h 542925"/>
                <a:gd name="connsiteX25" fmla="*/ 1052513 w 1166813"/>
                <a:gd name="connsiteY25" fmla="*/ 114300 h 542925"/>
                <a:gd name="connsiteX26" fmla="*/ 1038225 w 1166813"/>
                <a:gd name="connsiteY26" fmla="*/ 109537 h 542925"/>
                <a:gd name="connsiteX27" fmla="*/ 890588 w 1166813"/>
                <a:gd name="connsiteY27" fmla="*/ 133350 h 542925"/>
                <a:gd name="connsiteX28" fmla="*/ 871538 w 1166813"/>
                <a:gd name="connsiteY28" fmla="*/ 152400 h 542925"/>
                <a:gd name="connsiteX29" fmla="*/ 866775 w 1166813"/>
                <a:gd name="connsiteY29" fmla="*/ 171450 h 542925"/>
                <a:gd name="connsiteX30" fmla="*/ 862013 w 1166813"/>
                <a:gd name="connsiteY30" fmla="*/ 147637 h 542925"/>
                <a:gd name="connsiteX31" fmla="*/ 847725 w 1166813"/>
                <a:gd name="connsiteY31" fmla="*/ 109537 h 542925"/>
                <a:gd name="connsiteX32" fmla="*/ 814388 w 1166813"/>
                <a:gd name="connsiteY32" fmla="*/ 71437 h 542925"/>
                <a:gd name="connsiteX33" fmla="*/ 800100 w 1166813"/>
                <a:gd name="connsiteY33" fmla="*/ 52387 h 542925"/>
                <a:gd name="connsiteX34" fmla="*/ 766763 w 1166813"/>
                <a:gd name="connsiteY34" fmla="*/ 23812 h 542925"/>
                <a:gd name="connsiteX35" fmla="*/ 733425 w 1166813"/>
                <a:gd name="connsiteY35" fmla="*/ 14287 h 542925"/>
                <a:gd name="connsiteX36" fmla="*/ 695325 w 1166813"/>
                <a:gd name="connsiteY36" fmla="*/ 19050 h 542925"/>
                <a:gd name="connsiteX37" fmla="*/ 642938 w 1166813"/>
                <a:gd name="connsiteY37" fmla="*/ 33337 h 542925"/>
                <a:gd name="connsiteX38" fmla="*/ 628650 w 1166813"/>
                <a:gd name="connsiteY38" fmla="*/ 42862 h 542925"/>
                <a:gd name="connsiteX39" fmla="*/ 619125 w 1166813"/>
                <a:gd name="connsiteY39" fmla="*/ 57150 h 542925"/>
                <a:gd name="connsiteX40" fmla="*/ 600075 w 1166813"/>
                <a:gd name="connsiteY40" fmla="*/ 95250 h 542925"/>
                <a:gd name="connsiteX41" fmla="*/ 576263 w 1166813"/>
                <a:gd name="connsiteY41" fmla="*/ 61912 h 542925"/>
                <a:gd name="connsiteX42" fmla="*/ 561975 w 1166813"/>
                <a:gd name="connsiteY42" fmla="*/ 47625 h 542925"/>
                <a:gd name="connsiteX43" fmla="*/ 547688 w 1166813"/>
                <a:gd name="connsiteY43" fmla="*/ 28575 h 542925"/>
                <a:gd name="connsiteX44" fmla="*/ 504825 w 1166813"/>
                <a:gd name="connsiteY44" fmla="*/ 4762 h 542925"/>
                <a:gd name="connsiteX45" fmla="*/ 485775 w 1166813"/>
                <a:gd name="connsiteY45" fmla="*/ 0 h 542925"/>
                <a:gd name="connsiteX46" fmla="*/ 347663 w 1166813"/>
                <a:gd name="connsiteY46" fmla="*/ 4762 h 542925"/>
                <a:gd name="connsiteX47" fmla="*/ 328613 w 1166813"/>
                <a:gd name="connsiteY47" fmla="*/ 14287 h 542925"/>
                <a:gd name="connsiteX48" fmla="*/ 314325 w 1166813"/>
                <a:gd name="connsiteY48" fmla="*/ 19050 h 542925"/>
                <a:gd name="connsiteX49" fmla="*/ 252413 w 1166813"/>
                <a:gd name="connsiteY49" fmla="*/ 42862 h 542925"/>
                <a:gd name="connsiteX50" fmla="*/ 238125 w 1166813"/>
                <a:gd name="connsiteY50" fmla="*/ 52387 h 542925"/>
                <a:gd name="connsiteX51" fmla="*/ 233363 w 1166813"/>
                <a:gd name="connsiteY51" fmla="*/ 71437 h 542925"/>
                <a:gd name="connsiteX52" fmla="*/ 228600 w 1166813"/>
                <a:gd name="connsiteY52" fmla="*/ 85725 h 542925"/>
                <a:gd name="connsiteX53" fmla="*/ 214313 w 1166813"/>
                <a:gd name="connsiteY53" fmla="*/ 76200 h 542925"/>
                <a:gd name="connsiteX54" fmla="*/ 85725 w 1166813"/>
                <a:gd name="connsiteY54" fmla="*/ 76200 h 542925"/>
                <a:gd name="connsiteX55" fmla="*/ 57150 w 1166813"/>
                <a:gd name="connsiteY55" fmla="*/ 100012 h 542925"/>
                <a:gd name="connsiteX56" fmla="*/ 47625 w 1166813"/>
                <a:gd name="connsiteY56" fmla="*/ 114300 h 542925"/>
                <a:gd name="connsiteX57" fmla="*/ 33338 w 1166813"/>
                <a:gd name="connsiteY57" fmla="*/ 133350 h 542925"/>
                <a:gd name="connsiteX58" fmla="*/ 38100 w 1166813"/>
                <a:gd name="connsiteY58" fmla="*/ 190500 h 542925"/>
                <a:gd name="connsiteX59" fmla="*/ 42863 w 1166813"/>
                <a:gd name="connsiteY59" fmla="*/ 209550 h 542925"/>
                <a:gd name="connsiteX60" fmla="*/ 38100 w 1166813"/>
                <a:gd name="connsiteY60" fmla="*/ 276225 h 542925"/>
                <a:gd name="connsiteX61" fmla="*/ 28575 w 1166813"/>
                <a:gd name="connsiteY61" fmla="*/ 295275 h 542925"/>
                <a:gd name="connsiteX62" fmla="*/ 23813 w 1166813"/>
                <a:gd name="connsiteY62" fmla="*/ 309562 h 542925"/>
                <a:gd name="connsiteX63" fmla="*/ 14288 w 1166813"/>
                <a:gd name="connsiteY63" fmla="*/ 333375 h 542925"/>
                <a:gd name="connsiteX64" fmla="*/ 9525 w 1166813"/>
                <a:gd name="connsiteY64" fmla="*/ 352425 h 542925"/>
                <a:gd name="connsiteX65" fmla="*/ 0 w 1166813"/>
                <a:gd name="connsiteY65" fmla="*/ 36195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66813" h="542925">
                  <a:moveTo>
                    <a:pt x="0" y="361950"/>
                  </a:moveTo>
                  <a:lnTo>
                    <a:pt x="0" y="361950"/>
                  </a:lnTo>
                  <a:cubicBezTo>
                    <a:pt x="6350" y="381000"/>
                    <a:pt x="13384" y="399836"/>
                    <a:pt x="19050" y="419100"/>
                  </a:cubicBezTo>
                  <a:cubicBezTo>
                    <a:pt x="21334" y="426866"/>
                    <a:pt x="20971" y="435333"/>
                    <a:pt x="23813" y="442912"/>
                  </a:cubicBezTo>
                  <a:cubicBezTo>
                    <a:pt x="25823" y="448271"/>
                    <a:pt x="29674" y="452803"/>
                    <a:pt x="33338" y="457200"/>
                  </a:cubicBezTo>
                  <a:cubicBezTo>
                    <a:pt x="46418" y="472897"/>
                    <a:pt x="46487" y="469993"/>
                    <a:pt x="61913" y="481012"/>
                  </a:cubicBezTo>
                  <a:cubicBezTo>
                    <a:pt x="68372" y="485626"/>
                    <a:pt x="73863" y="491750"/>
                    <a:pt x="80963" y="495300"/>
                  </a:cubicBezTo>
                  <a:cubicBezTo>
                    <a:pt x="89943" y="499790"/>
                    <a:pt x="101184" y="499256"/>
                    <a:pt x="109538" y="504825"/>
                  </a:cubicBezTo>
                  <a:cubicBezTo>
                    <a:pt x="114300" y="508000"/>
                    <a:pt x="118595" y="512025"/>
                    <a:pt x="123825" y="514350"/>
                  </a:cubicBezTo>
                  <a:cubicBezTo>
                    <a:pt x="149866" y="525924"/>
                    <a:pt x="153744" y="523191"/>
                    <a:pt x="180975" y="528637"/>
                  </a:cubicBezTo>
                  <a:cubicBezTo>
                    <a:pt x="203263" y="533095"/>
                    <a:pt x="247650" y="542925"/>
                    <a:pt x="247650" y="542925"/>
                  </a:cubicBezTo>
                  <a:lnTo>
                    <a:pt x="842963" y="538162"/>
                  </a:lnTo>
                  <a:cubicBezTo>
                    <a:pt x="866981" y="537647"/>
                    <a:pt x="890535" y="531391"/>
                    <a:pt x="914400" y="528637"/>
                  </a:cubicBezTo>
                  <a:cubicBezTo>
                    <a:pt x="931819" y="526627"/>
                    <a:pt x="949325" y="525462"/>
                    <a:pt x="966788" y="523875"/>
                  </a:cubicBezTo>
                  <a:cubicBezTo>
                    <a:pt x="971550" y="520700"/>
                    <a:pt x="975845" y="516675"/>
                    <a:pt x="981075" y="514350"/>
                  </a:cubicBezTo>
                  <a:cubicBezTo>
                    <a:pt x="993298" y="508917"/>
                    <a:pt x="1010683" y="505160"/>
                    <a:pt x="1023938" y="500062"/>
                  </a:cubicBezTo>
                  <a:lnTo>
                    <a:pt x="1085850" y="476250"/>
                  </a:lnTo>
                  <a:cubicBezTo>
                    <a:pt x="1129563" y="432537"/>
                    <a:pt x="1109582" y="448927"/>
                    <a:pt x="1143000" y="423862"/>
                  </a:cubicBezTo>
                  <a:cubicBezTo>
                    <a:pt x="1147763" y="415925"/>
                    <a:pt x="1153148" y="408329"/>
                    <a:pt x="1157288" y="400050"/>
                  </a:cubicBezTo>
                  <a:cubicBezTo>
                    <a:pt x="1163936" y="386754"/>
                    <a:pt x="1165059" y="364702"/>
                    <a:pt x="1166813" y="352425"/>
                  </a:cubicBezTo>
                  <a:cubicBezTo>
                    <a:pt x="1163638" y="304800"/>
                    <a:pt x="1163031" y="256934"/>
                    <a:pt x="1157288" y="209550"/>
                  </a:cubicBezTo>
                  <a:cubicBezTo>
                    <a:pt x="1156599" y="203868"/>
                    <a:pt x="1150603" y="200232"/>
                    <a:pt x="1147763" y="195262"/>
                  </a:cubicBezTo>
                  <a:cubicBezTo>
                    <a:pt x="1144241" y="189098"/>
                    <a:pt x="1142673" y="181756"/>
                    <a:pt x="1138238" y="176212"/>
                  </a:cubicBezTo>
                  <a:cubicBezTo>
                    <a:pt x="1129823" y="165693"/>
                    <a:pt x="1119188" y="157162"/>
                    <a:pt x="1109663" y="147637"/>
                  </a:cubicBezTo>
                  <a:cubicBezTo>
                    <a:pt x="1094860" y="132835"/>
                    <a:pt x="1092862" y="128528"/>
                    <a:pt x="1071563" y="119062"/>
                  </a:cubicBezTo>
                  <a:cubicBezTo>
                    <a:pt x="1065582" y="116404"/>
                    <a:pt x="1058807" y="116098"/>
                    <a:pt x="1052513" y="114300"/>
                  </a:cubicBezTo>
                  <a:cubicBezTo>
                    <a:pt x="1047686" y="112921"/>
                    <a:pt x="1042988" y="111125"/>
                    <a:pt x="1038225" y="109537"/>
                  </a:cubicBezTo>
                  <a:cubicBezTo>
                    <a:pt x="990650" y="111803"/>
                    <a:pt x="933108" y="103586"/>
                    <a:pt x="890588" y="133350"/>
                  </a:cubicBezTo>
                  <a:cubicBezTo>
                    <a:pt x="883231" y="138500"/>
                    <a:pt x="877888" y="146050"/>
                    <a:pt x="871538" y="152400"/>
                  </a:cubicBezTo>
                  <a:cubicBezTo>
                    <a:pt x="869950" y="158750"/>
                    <a:pt x="872629" y="174377"/>
                    <a:pt x="866775" y="171450"/>
                  </a:cubicBezTo>
                  <a:cubicBezTo>
                    <a:pt x="859535" y="167830"/>
                    <a:pt x="863769" y="155539"/>
                    <a:pt x="862013" y="147637"/>
                  </a:cubicBezTo>
                  <a:cubicBezTo>
                    <a:pt x="858024" y="129686"/>
                    <a:pt x="857470" y="125778"/>
                    <a:pt x="847725" y="109537"/>
                  </a:cubicBezTo>
                  <a:cubicBezTo>
                    <a:pt x="807246" y="42071"/>
                    <a:pt x="847327" y="104376"/>
                    <a:pt x="814388" y="71437"/>
                  </a:cubicBezTo>
                  <a:cubicBezTo>
                    <a:pt x="808775" y="65824"/>
                    <a:pt x="805327" y="58361"/>
                    <a:pt x="800100" y="52387"/>
                  </a:cubicBezTo>
                  <a:cubicBezTo>
                    <a:pt x="790988" y="41973"/>
                    <a:pt x="779608" y="30234"/>
                    <a:pt x="766763" y="23812"/>
                  </a:cubicBezTo>
                  <a:cubicBezTo>
                    <a:pt x="759935" y="20398"/>
                    <a:pt x="739522" y="15811"/>
                    <a:pt x="733425" y="14287"/>
                  </a:cubicBezTo>
                  <a:cubicBezTo>
                    <a:pt x="720725" y="15875"/>
                    <a:pt x="707905" y="16691"/>
                    <a:pt x="695325" y="19050"/>
                  </a:cubicBezTo>
                  <a:cubicBezTo>
                    <a:pt x="670773" y="23654"/>
                    <a:pt x="662582" y="26790"/>
                    <a:pt x="642938" y="33337"/>
                  </a:cubicBezTo>
                  <a:cubicBezTo>
                    <a:pt x="638175" y="36512"/>
                    <a:pt x="632697" y="38815"/>
                    <a:pt x="628650" y="42862"/>
                  </a:cubicBezTo>
                  <a:cubicBezTo>
                    <a:pt x="624603" y="46909"/>
                    <a:pt x="622159" y="52296"/>
                    <a:pt x="619125" y="57150"/>
                  </a:cubicBezTo>
                  <a:cubicBezTo>
                    <a:pt x="603058" y="82857"/>
                    <a:pt x="607330" y="73488"/>
                    <a:pt x="600075" y="95250"/>
                  </a:cubicBezTo>
                  <a:cubicBezTo>
                    <a:pt x="559591" y="81754"/>
                    <a:pt x="620720" y="106366"/>
                    <a:pt x="576263" y="61912"/>
                  </a:cubicBezTo>
                  <a:cubicBezTo>
                    <a:pt x="571500" y="57150"/>
                    <a:pt x="566358" y="52739"/>
                    <a:pt x="561975" y="47625"/>
                  </a:cubicBezTo>
                  <a:cubicBezTo>
                    <a:pt x="556809" y="41599"/>
                    <a:pt x="553301" y="34188"/>
                    <a:pt x="547688" y="28575"/>
                  </a:cubicBezTo>
                  <a:cubicBezTo>
                    <a:pt x="534402" y="15289"/>
                    <a:pt x="522434" y="10631"/>
                    <a:pt x="504825" y="4762"/>
                  </a:cubicBezTo>
                  <a:cubicBezTo>
                    <a:pt x="498615" y="2692"/>
                    <a:pt x="492125" y="1587"/>
                    <a:pt x="485775" y="0"/>
                  </a:cubicBezTo>
                  <a:cubicBezTo>
                    <a:pt x="439738" y="1587"/>
                    <a:pt x="393539" y="592"/>
                    <a:pt x="347663" y="4762"/>
                  </a:cubicBezTo>
                  <a:cubicBezTo>
                    <a:pt x="340593" y="5405"/>
                    <a:pt x="335138" y="11490"/>
                    <a:pt x="328613" y="14287"/>
                  </a:cubicBezTo>
                  <a:cubicBezTo>
                    <a:pt x="323999" y="16265"/>
                    <a:pt x="319011" y="17248"/>
                    <a:pt x="314325" y="19050"/>
                  </a:cubicBezTo>
                  <a:cubicBezTo>
                    <a:pt x="246367" y="45188"/>
                    <a:pt x="287522" y="31160"/>
                    <a:pt x="252413" y="42862"/>
                  </a:cubicBezTo>
                  <a:cubicBezTo>
                    <a:pt x="247650" y="46037"/>
                    <a:pt x="241300" y="47624"/>
                    <a:pt x="238125" y="52387"/>
                  </a:cubicBezTo>
                  <a:cubicBezTo>
                    <a:pt x="234494" y="57833"/>
                    <a:pt x="235161" y="65143"/>
                    <a:pt x="233363" y="71437"/>
                  </a:cubicBezTo>
                  <a:cubicBezTo>
                    <a:pt x="231984" y="76264"/>
                    <a:pt x="230188" y="80962"/>
                    <a:pt x="228600" y="85725"/>
                  </a:cubicBezTo>
                  <a:cubicBezTo>
                    <a:pt x="223838" y="82550"/>
                    <a:pt x="219432" y="78760"/>
                    <a:pt x="214313" y="76200"/>
                  </a:cubicBezTo>
                  <a:cubicBezTo>
                    <a:pt x="179375" y="58731"/>
                    <a:pt x="87108" y="76142"/>
                    <a:pt x="85725" y="76200"/>
                  </a:cubicBezTo>
                  <a:cubicBezTo>
                    <a:pt x="71679" y="85564"/>
                    <a:pt x="68607" y="86263"/>
                    <a:pt x="57150" y="100012"/>
                  </a:cubicBezTo>
                  <a:cubicBezTo>
                    <a:pt x="53486" y="104409"/>
                    <a:pt x="50952" y="109642"/>
                    <a:pt x="47625" y="114300"/>
                  </a:cubicBezTo>
                  <a:cubicBezTo>
                    <a:pt x="43012" y="120759"/>
                    <a:pt x="38100" y="127000"/>
                    <a:pt x="33338" y="133350"/>
                  </a:cubicBezTo>
                  <a:cubicBezTo>
                    <a:pt x="34925" y="152400"/>
                    <a:pt x="35729" y="171532"/>
                    <a:pt x="38100" y="190500"/>
                  </a:cubicBezTo>
                  <a:cubicBezTo>
                    <a:pt x="38912" y="196995"/>
                    <a:pt x="42863" y="203005"/>
                    <a:pt x="42863" y="209550"/>
                  </a:cubicBezTo>
                  <a:cubicBezTo>
                    <a:pt x="42863" y="231832"/>
                    <a:pt x="41763" y="254247"/>
                    <a:pt x="38100" y="276225"/>
                  </a:cubicBezTo>
                  <a:cubicBezTo>
                    <a:pt x="36933" y="283228"/>
                    <a:pt x="31372" y="288749"/>
                    <a:pt x="28575" y="295275"/>
                  </a:cubicBezTo>
                  <a:cubicBezTo>
                    <a:pt x="26598" y="299889"/>
                    <a:pt x="25576" y="304862"/>
                    <a:pt x="23813" y="309562"/>
                  </a:cubicBezTo>
                  <a:cubicBezTo>
                    <a:pt x="20811" y="317567"/>
                    <a:pt x="16992" y="325265"/>
                    <a:pt x="14288" y="333375"/>
                  </a:cubicBezTo>
                  <a:cubicBezTo>
                    <a:pt x="12218" y="339585"/>
                    <a:pt x="10945" y="346035"/>
                    <a:pt x="9525" y="352425"/>
                  </a:cubicBezTo>
                  <a:cubicBezTo>
                    <a:pt x="3579" y="379183"/>
                    <a:pt x="1587" y="360363"/>
                    <a:pt x="0" y="36195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  <p:grpSp>
        <p:nvGrpSpPr>
          <p:cNvPr id="209" name="Group 208"/>
          <p:cNvGrpSpPr/>
          <p:nvPr/>
        </p:nvGrpSpPr>
        <p:grpSpPr>
          <a:xfrm>
            <a:off x="5414452" y="4986068"/>
            <a:ext cx="1215354" cy="929712"/>
            <a:chOff x="5414452" y="4986068"/>
            <a:chExt cx="1215354" cy="929712"/>
          </a:xfrm>
        </p:grpSpPr>
        <p:cxnSp>
          <p:nvCxnSpPr>
            <p:cNvPr id="196" name="Straight Connector 195"/>
            <p:cNvCxnSpPr/>
            <p:nvPr/>
          </p:nvCxnSpPr>
          <p:spPr bwMode="auto">
            <a:xfrm>
              <a:off x="5414452" y="5915780"/>
              <a:ext cx="1215354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cxnSp>
        <p:cxnSp>
          <p:nvCxnSpPr>
            <p:cNvPr id="197" name="Straight Arrow Connector 196"/>
            <p:cNvCxnSpPr/>
            <p:nvPr/>
          </p:nvCxnSpPr>
          <p:spPr bwMode="auto">
            <a:xfrm flipV="1">
              <a:off x="5780046" y="5147147"/>
              <a:ext cx="584519" cy="76070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98" name="Group 197"/>
            <p:cNvGrpSpPr/>
            <p:nvPr/>
          </p:nvGrpSpPr>
          <p:grpSpPr>
            <a:xfrm rot="1722976">
              <a:off x="6264835" y="4986068"/>
              <a:ext cx="333563" cy="130094"/>
              <a:chOff x="2790825" y="1392865"/>
              <a:chExt cx="585788" cy="223284"/>
            </a:xfrm>
          </p:grpSpPr>
          <p:sp>
            <p:nvSpPr>
              <p:cNvPr id="200" name="Rectangle 199"/>
              <p:cNvSpPr/>
              <p:nvPr/>
            </p:nvSpPr>
            <p:spPr bwMode="auto">
              <a:xfrm>
                <a:off x="3043731" y="1392865"/>
                <a:ext cx="85060" cy="22328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cxnSp>
            <p:nvCxnSpPr>
              <p:cNvPr id="201" name="Straight Connector 200"/>
              <p:cNvCxnSpPr/>
              <p:nvPr/>
            </p:nvCxnSpPr>
            <p:spPr bwMode="auto">
              <a:xfrm>
                <a:off x="2981739" y="1510748"/>
                <a:ext cx="20673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2" name="Rectangle 201"/>
              <p:cNvSpPr/>
              <p:nvPr/>
            </p:nvSpPr>
            <p:spPr bwMode="auto">
              <a:xfrm>
                <a:off x="3186113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  <p:sp>
            <p:nvSpPr>
              <p:cNvPr id="203" name="Rectangle 202"/>
              <p:cNvSpPr/>
              <p:nvPr/>
            </p:nvSpPr>
            <p:spPr bwMode="auto">
              <a:xfrm>
                <a:off x="2790825" y="1471613"/>
                <a:ext cx="190500" cy="80962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" pitchFamily="18" charset="0"/>
                </a:endParaRPr>
              </a:p>
            </p:txBody>
          </p:sp>
        </p:grpSp>
      </p:grpSp>
      <p:sp>
        <p:nvSpPr>
          <p:cNvPr id="208" name="TextBox 207"/>
          <p:cNvSpPr txBox="1"/>
          <p:nvPr/>
        </p:nvSpPr>
        <p:spPr>
          <a:xfrm>
            <a:off x="8088699" y="5060829"/>
            <a:ext cx="668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latin typeface="Wingdings" pitchFamily="2" charset="2"/>
                <a:sym typeface="Wingdings"/>
              </a:rPr>
              <a:t></a:t>
            </a:r>
            <a:endParaRPr lang="en-GB" sz="4800" dirty="0">
              <a:latin typeface="Wingdings" pitchFamily="2" charset="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111706" y="3815750"/>
            <a:ext cx="668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latin typeface="Wingdings" pitchFamily="2" charset="2"/>
                <a:sym typeface="Wingdings"/>
              </a:rPr>
              <a:t></a:t>
            </a:r>
            <a:endParaRPr lang="en-GB" sz="4800" dirty="0">
              <a:latin typeface="Wingdings" pitchFamily="2" charset="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8051321" y="2547667"/>
            <a:ext cx="668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latin typeface="Wingdings" pitchFamily="2" charset="2"/>
                <a:sym typeface="Wingdings"/>
              </a:rPr>
              <a:t></a:t>
            </a:r>
            <a:endParaRPr lang="en-GB" sz="4800" dirty="0">
              <a:latin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9072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208" grpId="0"/>
      <p:bldP spid="77" grpId="0"/>
      <p:bldP spid="7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Forecast sensitivity (</a:t>
            </a:r>
            <a:r>
              <a:rPr lang="en-US" dirty="0" smtClean="0"/>
              <a:t>FSOI) </a:t>
            </a:r>
            <a:r>
              <a:rPr lang="en-US" dirty="0" smtClean="0"/>
              <a:t>of major observing systems in ECMWF </a:t>
            </a:r>
            <a:r>
              <a:rPr lang="en-US" dirty="0" smtClean="0"/>
              <a:t>operations</a:t>
            </a:r>
            <a:br>
              <a:rPr lang="en-US" dirty="0" smtClean="0"/>
            </a:br>
            <a:r>
              <a:rPr lang="en-US" sz="1800" b="0" dirty="0" smtClean="0"/>
              <a:t>100% = full observing system</a:t>
            </a:r>
            <a:endParaRPr lang="en-US" b="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131" y="1607371"/>
            <a:ext cx="4680374" cy="373953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1705" y="2695087"/>
            <a:ext cx="153442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latin typeface="+mn-lt"/>
              </a:rPr>
              <a:t>Summer 2006</a:t>
            </a:r>
            <a:r>
              <a:rPr lang="en-GB" sz="900" dirty="0">
                <a:latin typeface="+mn-lt"/>
              </a:rPr>
              <a:t> </a:t>
            </a:r>
          </a:p>
          <a:p>
            <a:r>
              <a:rPr lang="en-GB" sz="900" dirty="0">
                <a:latin typeface="+mn-lt"/>
              </a:rPr>
              <a:t>(from </a:t>
            </a:r>
            <a:r>
              <a:rPr lang="en-GB" sz="900" dirty="0" err="1">
                <a:latin typeface="+mn-lt"/>
              </a:rPr>
              <a:t>Cardinali</a:t>
            </a:r>
            <a:r>
              <a:rPr lang="en-GB" sz="900" dirty="0">
                <a:latin typeface="+mn-lt"/>
              </a:rPr>
              <a:t>, 2009)</a:t>
            </a:r>
          </a:p>
          <a:p>
            <a:endParaRPr lang="en-GB" sz="1800" dirty="0">
              <a:latin typeface="+mn-lt"/>
            </a:endParaRPr>
          </a:p>
          <a:p>
            <a:r>
              <a:rPr lang="en-GB" sz="900" dirty="0">
                <a:latin typeface="+mn-lt"/>
              </a:rPr>
              <a:t>Microwave WV 	  6.2 %</a:t>
            </a:r>
          </a:p>
          <a:p>
            <a:r>
              <a:rPr lang="en-GB" sz="900" dirty="0">
                <a:latin typeface="+mn-lt"/>
              </a:rPr>
              <a:t>Microwave T		35.5 %</a:t>
            </a:r>
          </a:p>
          <a:p>
            <a:r>
              <a:rPr lang="en-GB" sz="900" dirty="0">
                <a:latin typeface="+mn-lt"/>
              </a:rPr>
              <a:t>Infrared 		28.0 %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79957" y="2749456"/>
            <a:ext cx="15344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latin typeface="+mn-lt"/>
              </a:rPr>
              <a:t>August 2016</a:t>
            </a:r>
            <a:r>
              <a:rPr lang="en-GB" sz="900" dirty="0">
                <a:latin typeface="+mn-lt"/>
              </a:rPr>
              <a:t> </a:t>
            </a:r>
          </a:p>
          <a:p>
            <a:endParaRPr lang="en-GB" sz="1800" dirty="0">
              <a:latin typeface="+mn-lt"/>
            </a:endParaRPr>
          </a:p>
          <a:p>
            <a:r>
              <a:rPr lang="en-GB" sz="900" dirty="0">
                <a:latin typeface="+mn-lt"/>
              </a:rPr>
              <a:t>Microwave WV 	20.4%</a:t>
            </a:r>
          </a:p>
          <a:p>
            <a:r>
              <a:rPr lang="en-GB" sz="900" dirty="0">
                <a:latin typeface="+mn-lt"/>
              </a:rPr>
              <a:t>Microwave T		20.1 %</a:t>
            </a:r>
          </a:p>
          <a:p>
            <a:r>
              <a:rPr lang="en-GB" sz="900" dirty="0">
                <a:latin typeface="+mn-lt"/>
              </a:rPr>
              <a:t>Infrared 		21.9 %</a:t>
            </a:r>
          </a:p>
        </p:txBody>
      </p:sp>
      <p:sp>
        <p:nvSpPr>
          <p:cNvPr id="9" name="Oval 8"/>
          <p:cNvSpPr/>
          <p:nvPr/>
        </p:nvSpPr>
        <p:spPr>
          <a:xfrm>
            <a:off x="6816506" y="3119107"/>
            <a:ext cx="1613780" cy="264763"/>
          </a:xfrm>
          <a:prstGeom prst="ellipse">
            <a:avLst/>
          </a:prstGeom>
          <a:noFill/>
          <a:ln>
            <a:solidFill>
              <a:srgbClr val="FF07E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0" name="Oval 9"/>
          <p:cNvSpPr/>
          <p:nvPr/>
        </p:nvSpPr>
        <p:spPr>
          <a:xfrm>
            <a:off x="522351" y="3206571"/>
            <a:ext cx="1613780" cy="264763"/>
          </a:xfrm>
          <a:prstGeom prst="ellipse">
            <a:avLst/>
          </a:prstGeom>
          <a:noFill/>
          <a:ln>
            <a:solidFill>
              <a:srgbClr val="FF07E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1" name="Oval 10"/>
          <p:cNvSpPr/>
          <p:nvPr/>
        </p:nvSpPr>
        <p:spPr>
          <a:xfrm>
            <a:off x="2497293" y="3991192"/>
            <a:ext cx="302028" cy="264763"/>
          </a:xfrm>
          <a:prstGeom prst="ellipse">
            <a:avLst/>
          </a:prstGeom>
          <a:noFill/>
          <a:ln>
            <a:solidFill>
              <a:srgbClr val="FF07E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2" name="Oval 11"/>
          <p:cNvSpPr/>
          <p:nvPr/>
        </p:nvSpPr>
        <p:spPr>
          <a:xfrm>
            <a:off x="6450027" y="3076985"/>
            <a:ext cx="302028" cy="264763"/>
          </a:xfrm>
          <a:prstGeom prst="ellipse">
            <a:avLst/>
          </a:prstGeom>
          <a:noFill/>
          <a:ln>
            <a:solidFill>
              <a:srgbClr val="FF07E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546488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 animBg="1"/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</a:t>
            </a:r>
            <a:r>
              <a:rPr lang="en-GB" dirty="0" smtClean="0"/>
              <a:t>ll-sky assimilation: impact and mechanism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80AD2B79-65E2-4AED-A4B1-6ADE64AB5879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19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152400"/>
            <a:ext cx="8113712" cy="708025"/>
          </a:xfrm>
        </p:spPr>
        <p:txBody>
          <a:bodyPr/>
          <a:lstStyle/>
          <a:p>
            <a:r>
              <a:rPr lang="en-GB" dirty="0" smtClean="0"/>
              <a:t>Frontal cloud and precipitation:</a:t>
            </a:r>
            <a:br>
              <a:rPr lang="en-GB" dirty="0" smtClean="0"/>
            </a:br>
            <a:r>
              <a:rPr lang="en-GB" dirty="0" smtClean="0"/>
              <a:t>single-observation example at 190 GHz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31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7" b="55914"/>
          <a:stretch/>
        </p:blipFill>
        <p:spPr>
          <a:xfrm>
            <a:off x="-464624" y="2852381"/>
            <a:ext cx="9945152" cy="41867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1184" y="3216775"/>
            <a:ext cx="1345018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Calibri"/>
              </a:rPr>
              <a:t>GOES 10</a:t>
            </a:r>
            <a:r>
              <a:rPr lang="el-GR" dirty="0" smtClean="0">
                <a:solidFill>
                  <a:srgbClr val="000000"/>
                </a:solidFill>
                <a:latin typeface="Times New Roman"/>
                <a:cs typeface="Times New Roman"/>
              </a:rPr>
              <a:t>μ</a:t>
            </a:r>
            <a:r>
              <a:rPr lang="en-GB" dirty="0" smtClean="0">
                <a:solidFill>
                  <a:srgbClr val="000000"/>
                </a:solidFill>
                <a:latin typeface="Times New Roman"/>
                <a:cs typeface="Times New Roman"/>
              </a:rPr>
              <a:t>m</a:t>
            </a:r>
            <a:endParaRPr lang="en-GB" dirty="0" smtClean="0">
              <a:solidFill>
                <a:srgbClr val="000000"/>
              </a:solidFill>
              <a:latin typeface="Calibri"/>
            </a:endParaRPr>
          </a:p>
          <a:p>
            <a:r>
              <a:rPr lang="en-GB" sz="1100" dirty="0" smtClean="0">
                <a:solidFill>
                  <a:srgbClr val="000000"/>
                </a:solidFill>
                <a:latin typeface="Calibri"/>
              </a:rPr>
              <a:t>Dundee receiving station</a:t>
            </a:r>
            <a:endParaRPr lang="en-GB" sz="1100" dirty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945623" y="3759008"/>
            <a:ext cx="209202" cy="222476"/>
            <a:chOff x="2980364" y="2490497"/>
            <a:chExt cx="209202" cy="222476"/>
          </a:xfrm>
        </p:grpSpPr>
        <p:cxnSp>
          <p:nvCxnSpPr>
            <p:cNvPr id="9" name="Straight Connector 8"/>
            <p:cNvCxnSpPr/>
            <p:nvPr/>
          </p:nvCxnSpPr>
          <p:spPr bwMode="auto">
            <a:xfrm>
              <a:off x="2980364" y="2600927"/>
              <a:ext cx="20920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3089428" y="2490497"/>
              <a:ext cx="464" cy="22247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12" name="Straight Arrow Connector 11"/>
          <p:cNvCxnSpPr/>
          <p:nvPr/>
        </p:nvCxnSpPr>
        <p:spPr bwMode="auto">
          <a:xfrm flipH="1">
            <a:off x="3131389" y="1909267"/>
            <a:ext cx="4154551" cy="19381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6675475" y="1133792"/>
            <a:ext cx="246852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Calibri"/>
              </a:rPr>
              <a:t>08Z, 15 Aug 2013</a:t>
            </a:r>
          </a:p>
          <a:p>
            <a:r>
              <a:rPr lang="en-GB" dirty="0" smtClean="0">
                <a:solidFill>
                  <a:srgbClr val="000000"/>
                </a:solidFill>
                <a:latin typeface="Calibri"/>
              </a:rPr>
              <a:t>47</a:t>
            </a:r>
            <a:r>
              <a:rPr lang="en-GB" dirty="0" smtClean="0">
                <a:solidFill>
                  <a:srgbClr val="000000"/>
                </a:solidFill>
                <a:latin typeface="Times New Roman"/>
                <a:cs typeface="Times New Roman"/>
              </a:rPr>
              <a:t>°</a:t>
            </a:r>
            <a:r>
              <a:rPr lang="en-GB" dirty="0">
                <a:solidFill>
                  <a:srgbClr val="000000"/>
                </a:solidFill>
                <a:latin typeface="Calibri"/>
              </a:rPr>
              <a:t>N</a:t>
            </a:r>
            <a:r>
              <a:rPr lang="en-GB" dirty="0" smtClean="0">
                <a:solidFill>
                  <a:srgbClr val="000000"/>
                </a:solidFill>
                <a:latin typeface="Calibri"/>
              </a:rPr>
              <a:t> 159</a:t>
            </a:r>
            <a:r>
              <a:rPr lang="en-GB" dirty="0" smtClean="0">
                <a:solidFill>
                  <a:srgbClr val="000000"/>
                </a:solidFill>
                <a:latin typeface="Times New Roman"/>
                <a:cs typeface="Times New Roman"/>
              </a:rPr>
              <a:t>°</a:t>
            </a:r>
            <a:r>
              <a:rPr lang="en-GB" dirty="0" smtClean="0">
                <a:solidFill>
                  <a:srgbClr val="000000"/>
                </a:solidFill>
                <a:latin typeface="Calibri"/>
              </a:rPr>
              <a:t>W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949" y="1074756"/>
            <a:ext cx="2322740" cy="1675957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3868877" y="1707148"/>
            <a:ext cx="209202" cy="222476"/>
            <a:chOff x="2980364" y="2490497"/>
            <a:chExt cx="209202" cy="222476"/>
          </a:xfrm>
        </p:grpSpPr>
        <p:cxnSp>
          <p:nvCxnSpPr>
            <p:cNvPr id="18" name="Straight Connector 17"/>
            <p:cNvCxnSpPr/>
            <p:nvPr/>
          </p:nvCxnSpPr>
          <p:spPr bwMode="auto">
            <a:xfrm>
              <a:off x="2980364" y="2600927"/>
              <a:ext cx="20920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3089428" y="2490497"/>
              <a:ext cx="464" cy="22247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20" name="Straight Arrow Connector 19"/>
          <p:cNvCxnSpPr/>
          <p:nvPr/>
        </p:nvCxnSpPr>
        <p:spPr bwMode="auto">
          <a:xfrm flipH="1">
            <a:off x="4074566" y="1476480"/>
            <a:ext cx="2501033" cy="3450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Box 22"/>
          <p:cNvSpPr txBox="1"/>
          <p:nvPr/>
        </p:nvSpPr>
        <p:spPr>
          <a:xfrm>
            <a:off x="214265" y="1202403"/>
            <a:ext cx="246852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000000"/>
                </a:solidFill>
                <a:latin typeface="Calibri"/>
              </a:rPr>
              <a:t>Metop</a:t>
            </a:r>
            <a:r>
              <a:rPr lang="en-GB" dirty="0" smtClean="0">
                <a:solidFill>
                  <a:srgbClr val="000000"/>
                </a:solidFill>
                <a:latin typeface="Calibri"/>
              </a:rPr>
              <a:t>-B MHS </a:t>
            </a:r>
          </a:p>
          <a:p>
            <a:r>
              <a:rPr lang="en-GB" dirty="0" smtClean="0">
                <a:solidFill>
                  <a:srgbClr val="000000"/>
                </a:solidFill>
                <a:latin typeface="Calibri"/>
              </a:rPr>
              <a:t>190 GHz</a:t>
            </a:r>
          </a:p>
        </p:txBody>
      </p:sp>
    </p:spTree>
    <p:extLst>
      <p:ext uri="{BB962C8B-B14F-4D97-AF65-F5344CB8AC3E}">
        <p14:creationId xmlns:p14="http://schemas.microsoft.com/office/powerpoint/2010/main" val="23288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 bwMode="auto">
          <a:xfrm>
            <a:off x="-353683" y="5900468"/>
            <a:ext cx="9946257" cy="107830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834" y="0"/>
            <a:ext cx="8113712" cy="708025"/>
          </a:xfrm>
        </p:spPr>
        <p:txBody>
          <a:bodyPr/>
          <a:lstStyle/>
          <a:p>
            <a:r>
              <a:rPr lang="en-GB" dirty="0" smtClean="0"/>
              <a:t>Frontal cloud and precipitation </a:t>
            </a:r>
            <a:r>
              <a:rPr lang="en-GB" dirty="0"/>
              <a:t>– </a:t>
            </a:r>
            <a:r>
              <a:rPr lang="en-GB" dirty="0" smtClean="0"/>
              <a:t>all observations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32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577" y="3295251"/>
            <a:ext cx="4452652" cy="32127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209" y="418144"/>
            <a:ext cx="4452652" cy="3212779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 bwMode="auto">
          <a:xfrm>
            <a:off x="200351" y="6092691"/>
            <a:ext cx="3419149" cy="36195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39369" y="3196534"/>
            <a:ext cx="3419149" cy="4191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791122" y="4624810"/>
            <a:ext cx="209202" cy="222476"/>
            <a:chOff x="2980364" y="2490497"/>
            <a:chExt cx="209202" cy="222476"/>
          </a:xfrm>
        </p:grpSpPr>
        <p:cxnSp>
          <p:nvCxnSpPr>
            <p:cNvPr id="34" name="Straight Connector 33"/>
            <p:cNvCxnSpPr/>
            <p:nvPr/>
          </p:nvCxnSpPr>
          <p:spPr bwMode="auto">
            <a:xfrm>
              <a:off x="2980364" y="2600927"/>
              <a:ext cx="20920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3089428" y="2490497"/>
              <a:ext cx="464" cy="22247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6" name="Group 35"/>
          <p:cNvGrpSpPr/>
          <p:nvPr/>
        </p:nvGrpSpPr>
        <p:grpSpPr>
          <a:xfrm>
            <a:off x="1763490" y="1728653"/>
            <a:ext cx="209202" cy="222476"/>
            <a:chOff x="2980364" y="2490497"/>
            <a:chExt cx="209202" cy="222476"/>
          </a:xfrm>
        </p:grpSpPr>
        <p:cxnSp>
          <p:nvCxnSpPr>
            <p:cNvPr id="37" name="Straight Connector 36"/>
            <p:cNvCxnSpPr/>
            <p:nvPr/>
          </p:nvCxnSpPr>
          <p:spPr bwMode="auto">
            <a:xfrm>
              <a:off x="2980364" y="2600927"/>
              <a:ext cx="20920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Straight Connector 37"/>
            <p:cNvCxnSpPr/>
            <p:nvPr/>
          </p:nvCxnSpPr>
          <p:spPr bwMode="auto">
            <a:xfrm flipV="1">
              <a:off x="3089428" y="2490497"/>
              <a:ext cx="464" cy="22247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9" name="TextBox 38"/>
          <p:cNvSpPr txBox="1"/>
          <p:nvPr/>
        </p:nvSpPr>
        <p:spPr>
          <a:xfrm>
            <a:off x="387424" y="5569924"/>
            <a:ext cx="115894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000000"/>
                </a:solidFill>
                <a:latin typeface="Calibri"/>
              </a:rPr>
              <a:t>Obs</a:t>
            </a:r>
            <a:endParaRPr lang="en-GB" sz="20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8367" y="2692817"/>
            <a:ext cx="115894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FG </a:t>
            </a:r>
            <a:r>
              <a:rPr lang="en-GB" sz="2000" dirty="0" err="1" smtClean="0">
                <a:solidFill>
                  <a:srgbClr val="000000"/>
                </a:solidFill>
                <a:latin typeface="Calibri"/>
              </a:rPr>
              <a:t>depar</a:t>
            </a:r>
            <a:endParaRPr lang="en-GB" sz="2000" dirty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393149" y="429083"/>
            <a:ext cx="4624102" cy="3212779"/>
            <a:chOff x="4519898" y="3308085"/>
            <a:chExt cx="4624102" cy="3212779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9898" y="3308085"/>
              <a:ext cx="4452652" cy="3212779"/>
            </a:xfrm>
            <a:prstGeom prst="rect">
              <a:avLst/>
            </a:prstGeom>
          </p:spPr>
        </p:pic>
        <p:grpSp>
          <p:nvGrpSpPr>
            <p:cNvPr id="17" name="Group 16"/>
            <p:cNvGrpSpPr/>
            <p:nvPr/>
          </p:nvGrpSpPr>
          <p:grpSpPr>
            <a:xfrm>
              <a:off x="6353464" y="4628448"/>
              <a:ext cx="209202" cy="222476"/>
              <a:chOff x="2980364" y="2490497"/>
              <a:chExt cx="209202" cy="222476"/>
            </a:xfrm>
          </p:grpSpPr>
          <p:cxnSp>
            <p:nvCxnSpPr>
              <p:cNvPr id="18" name="Straight Connector 17"/>
              <p:cNvCxnSpPr/>
              <p:nvPr/>
            </p:nvCxnSpPr>
            <p:spPr bwMode="auto">
              <a:xfrm>
                <a:off x="2980364" y="2600927"/>
                <a:ext cx="209202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" name="Straight Connector 18"/>
              <p:cNvCxnSpPr/>
              <p:nvPr/>
            </p:nvCxnSpPr>
            <p:spPr bwMode="auto">
              <a:xfrm flipV="1">
                <a:off x="3089428" y="2490497"/>
                <a:ext cx="464" cy="222476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1" name="TextBox 40"/>
            <p:cNvSpPr txBox="1"/>
            <p:nvPr/>
          </p:nvSpPr>
          <p:spPr>
            <a:xfrm>
              <a:off x="4978474" y="5563708"/>
              <a:ext cx="2673610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000000"/>
                  </a:solidFill>
                  <a:latin typeface="Calibri"/>
                </a:rPr>
                <a:t>Analysis </a:t>
              </a:r>
              <a:r>
                <a:rPr lang="en-GB" sz="2000" dirty="0" err="1" smtClean="0">
                  <a:solidFill>
                    <a:srgbClr val="000000"/>
                  </a:solidFill>
                  <a:latin typeface="Calibri"/>
                </a:rPr>
                <a:t>depar</a:t>
              </a:r>
              <a:r>
                <a:rPr lang="en-GB" sz="2000" dirty="0" smtClean="0">
                  <a:solidFill>
                    <a:srgbClr val="000000"/>
                  </a:solidFill>
                  <a:latin typeface="Calibri"/>
                </a:rPr>
                <a:t> (all </a:t>
              </a:r>
              <a:r>
                <a:rPr lang="en-GB" sz="2000" dirty="0" err="1" smtClean="0">
                  <a:solidFill>
                    <a:srgbClr val="000000"/>
                  </a:solidFill>
                  <a:latin typeface="Calibri"/>
                </a:rPr>
                <a:t>obs</a:t>
              </a:r>
              <a:r>
                <a:rPr lang="en-GB" sz="2000" dirty="0" smtClean="0">
                  <a:solidFill>
                    <a:srgbClr val="000000"/>
                  </a:solidFill>
                  <a:latin typeface="Calibri"/>
                </a:rPr>
                <a:t>)</a:t>
              </a:r>
              <a:endParaRPr lang="en-GB" sz="2000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596424" y="3757054"/>
              <a:ext cx="54757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000000"/>
                  </a:solidFill>
                  <a:latin typeface="Calibri"/>
                </a:rPr>
                <a:t>[K]</a:t>
              </a:r>
              <a:endParaRPr lang="en-GB" sz="2000" dirty="0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4006317" y="857588"/>
            <a:ext cx="54757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[K]</a:t>
            </a:r>
            <a:endParaRPr lang="en-GB" sz="20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014900" y="3696595"/>
            <a:ext cx="54757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[K]</a:t>
            </a:r>
            <a:endParaRPr lang="en-GB" sz="20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26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 bwMode="auto">
          <a:xfrm>
            <a:off x="-353683" y="5900468"/>
            <a:ext cx="9946257" cy="107830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834" y="0"/>
            <a:ext cx="8113712" cy="708025"/>
          </a:xfrm>
        </p:spPr>
        <p:txBody>
          <a:bodyPr/>
          <a:lstStyle/>
          <a:p>
            <a:r>
              <a:rPr lang="en-GB" dirty="0" smtClean="0"/>
              <a:t>Frontal cloud and precipitation – single all-sky </a:t>
            </a:r>
            <a:r>
              <a:rPr lang="en-GB" dirty="0" err="1" smtClean="0"/>
              <a:t>obs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33</a:t>
            </a:fld>
            <a:endParaRPr lang="en-GB">
              <a:solidFill>
                <a:srgbClr val="FFFFFF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-42577" y="3241410"/>
            <a:ext cx="4605053" cy="3212779"/>
            <a:chOff x="-42577" y="3241410"/>
            <a:chExt cx="4605053" cy="3212779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2577" y="3241410"/>
              <a:ext cx="4452651" cy="3212779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>
              <a:off x="1791122" y="4570969"/>
              <a:ext cx="209202" cy="222476"/>
              <a:chOff x="2980364" y="2490497"/>
              <a:chExt cx="209202" cy="222476"/>
            </a:xfrm>
          </p:grpSpPr>
          <p:cxnSp>
            <p:nvCxnSpPr>
              <p:cNvPr id="9" name="Straight Connector 8"/>
              <p:cNvCxnSpPr/>
              <p:nvPr/>
            </p:nvCxnSpPr>
            <p:spPr bwMode="auto">
              <a:xfrm>
                <a:off x="2980364" y="2600927"/>
                <a:ext cx="209202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Straight Connector 9"/>
              <p:cNvCxnSpPr/>
              <p:nvPr/>
            </p:nvCxnSpPr>
            <p:spPr bwMode="auto">
              <a:xfrm flipV="1">
                <a:off x="3089428" y="2490497"/>
                <a:ext cx="464" cy="222476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2" name="TextBox 41"/>
            <p:cNvSpPr txBox="1"/>
            <p:nvPr/>
          </p:nvSpPr>
          <p:spPr>
            <a:xfrm>
              <a:off x="399152" y="5296289"/>
              <a:ext cx="2068003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800" dirty="0" smtClean="0">
                  <a:solidFill>
                    <a:srgbClr val="000000"/>
                  </a:solidFill>
                  <a:latin typeface="Calibri"/>
                </a:rPr>
                <a:t>AN </a:t>
              </a:r>
              <a:r>
                <a:rPr lang="en-GB" sz="1800" dirty="0" err="1" smtClean="0">
                  <a:solidFill>
                    <a:srgbClr val="000000"/>
                  </a:solidFill>
                  <a:latin typeface="Calibri"/>
                </a:rPr>
                <a:t>dep</a:t>
              </a:r>
              <a:r>
                <a:rPr lang="en-GB" sz="1800" dirty="0" smtClean="0">
                  <a:solidFill>
                    <a:srgbClr val="000000"/>
                  </a:solidFill>
                  <a:latin typeface="Calibri"/>
                </a:rPr>
                <a:t> (single </a:t>
              </a:r>
              <a:r>
                <a:rPr lang="en-GB" sz="1800" dirty="0" err="1" smtClean="0">
                  <a:solidFill>
                    <a:srgbClr val="000000"/>
                  </a:solidFill>
                  <a:latin typeface="Calibri"/>
                </a:rPr>
                <a:t>obs</a:t>
              </a:r>
              <a:r>
                <a:rPr lang="en-GB" sz="1800" dirty="0" smtClean="0">
                  <a:solidFill>
                    <a:srgbClr val="000000"/>
                  </a:solidFill>
                  <a:latin typeface="Calibri"/>
                </a:rPr>
                <a:t>, normal </a:t>
              </a:r>
              <a:r>
                <a:rPr lang="en-GB" sz="1800" dirty="0" err="1" smtClean="0">
                  <a:solidFill>
                    <a:srgbClr val="000000"/>
                  </a:solidFill>
                  <a:latin typeface="Calibri"/>
                </a:rPr>
                <a:t>obs</a:t>
              </a:r>
              <a:r>
                <a:rPr lang="en-GB" sz="1800" dirty="0" smtClean="0">
                  <a:solidFill>
                    <a:srgbClr val="000000"/>
                  </a:solidFill>
                  <a:latin typeface="Calibri"/>
                </a:rPr>
                <a:t> error)</a:t>
              </a:r>
              <a:endParaRPr lang="en-GB" sz="1800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014900" y="3680854"/>
              <a:ext cx="54757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000000"/>
                  </a:solidFill>
                  <a:latin typeface="Calibri"/>
                </a:rPr>
                <a:t>[K]</a:t>
              </a:r>
              <a:endParaRPr lang="en-GB" sz="2000" dirty="0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519898" y="3308085"/>
            <a:ext cx="4624102" cy="3212779"/>
            <a:chOff x="4519898" y="3308085"/>
            <a:chExt cx="4624102" cy="3212779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9898" y="3308085"/>
              <a:ext cx="4452651" cy="3212779"/>
            </a:xfrm>
            <a:prstGeom prst="rect">
              <a:avLst/>
            </a:prstGeom>
          </p:spPr>
        </p:pic>
        <p:grpSp>
          <p:nvGrpSpPr>
            <p:cNvPr id="17" name="Group 16"/>
            <p:cNvGrpSpPr/>
            <p:nvPr/>
          </p:nvGrpSpPr>
          <p:grpSpPr>
            <a:xfrm>
              <a:off x="6353464" y="4628448"/>
              <a:ext cx="209202" cy="222476"/>
              <a:chOff x="2980364" y="2490497"/>
              <a:chExt cx="209202" cy="222476"/>
            </a:xfrm>
          </p:grpSpPr>
          <p:cxnSp>
            <p:nvCxnSpPr>
              <p:cNvPr id="18" name="Straight Connector 17"/>
              <p:cNvCxnSpPr/>
              <p:nvPr/>
            </p:nvCxnSpPr>
            <p:spPr bwMode="auto">
              <a:xfrm>
                <a:off x="2980364" y="2600927"/>
                <a:ext cx="209202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" name="Straight Connector 18"/>
              <p:cNvCxnSpPr/>
              <p:nvPr/>
            </p:nvCxnSpPr>
            <p:spPr bwMode="auto">
              <a:xfrm flipV="1">
                <a:off x="3089428" y="2490497"/>
                <a:ext cx="464" cy="222476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3" name="TextBox 42"/>
            <p:cNvSpPr txBox="1"/>
            <p:nvPr/>
          </p:nvSpPr>
          <p:spPr>
            <a:xfrm>
              <a:off x="8596424" y="3757054"/>
              <a:ext cx="54757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000000"/>
                  </a:solidFill>
                  <a:latin typeface="Calibri"/>
                </a:rPr>
                <a:t>[K]</a:t>
              </a:r>
              <a:endParaRPr lang="en-GB" sz="2000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943475" y="5346611"/>
              <a:ext cx="2914650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800" dirty="0" smtClean="0">
                  <a:solidFill>
                    <a:srgbClr val="000000"/>
                  </a:solidFill>
                  <a:latin typeface="Calibri"/>
                </a:rPr>
                <a:t>AN </a:t>
              </a:r>
              <a:r>
                <a:rPr lang="en-GB" sz="1800" dirty="0" err="1" smtClean="0">
                  <a:solidFill>
                    <a:srgbClr val="000000"/>
                  </a:solidFill>
                  <a:latin typeface="Calibri"/>
                </a:rPr>
                <a:t>dep</a:t>
              </a:r>
              <a:r>
                <a:rPr lang="en-GB" sz="1800" dirty="0" smtClean="0">
                  <a:solidFill>
                    <a:srgbClr val="000000"/>
                  </a:solidFill>
                  <a:latin typeface="Calibri"/>
                </a:rPr>
                <a:t> (single </a:t>
              </a:r>
              <a:r>
                <a:rPr lang="en-GB" sz="1800" dirty="0" err="1" smtClean="0">
                  <a:solidFill>
                    <a:srgbClr val="000000"/>
                  </a:solidFill>
                  <a:latin typeface="Calibri"/>
                </a:rPr>
                <a:t>obs</a:t>
              </a:r>
              <a:r>
                <a:rPr lang="en-GB" sz="1800" dirty="0" smtClean="0">
                  <a:solidFill>
                    <a:srgbClr val="000000"/>
                  </a:solidFill>
                  <a:latin typeface="Calibri"/>
                </a:rPr>
                <a:t>, low </a:t>
              </a:r>
              <a:r>
                <a:rPr lang="en-GB" sz="1800" dirty="0" err="1" smtClean="0">
                  <a:solidFill>
                    <a:srgbClr val="000000"/>
                  </a:solidFill>
                  <a:latin typeface="Calibri"/>
                </a:rPr>
                <a:t>obs</a:t>
              </a:r>
              <a:r>
                <a:rPr lang="en-GB" sz="1800" dirty="0" smtClean="0">
                  <a:solidFill>
                    <a:srgbClr val="000000"/>
                  </a:solidFill>
                  <a:latin typeface="Calibri"/>
                </a:rPr>
                <a:t> error, no </a:t>
              </a:r>
              <a:r>
                <a:rPr lang="en-GB" sz="1800" dirty="0" err="1" smtClean="0">
                  <a:solidFill>
                    <a:srgbClr val="000000"/>
                  </a:solidFill>
                  <a:latin typeface="Calibri"/>
                </a:rPr>
                <a:t>VarQC</a:t>
              </a:r>
              <a:r>
                <a:rPr lang="en-GB" sz="1800" dirty="0" smtClean="0">
                  <a:solidFill>
                    <a:srgbClr val="000000"/>
                  </a:solidFill>
                  <a:latin typeface="Calibri"/>
                </a:rPr>
                <a:t> or </a:t>
              </a:r>
              <a:r>
                <a:rPr lang="en-GB" sz="1800" dirty="0" err="1" smtClean="0">
                  <a:solidFill>
                    <a:srgbClr val="000000"/>
                  </a:solidFill>
                  <a:latin typeface="Calibri"/>
                </a:rPr>
                <a:t>BgQC</a:t>
              </a:r>
              <a:r>
                <a:rPr lang="en-GB" sz="1800" dirty="0" smtClean="0">
                  <a:solidFill>
                    <a:srgbClr val="000000"/>
                  </a:solidFill>
                  <a:latin typeface="Calibri"/>
                </a:rPr>
                <a:t>)</a:t>
              </a:r>
              <a:endParaRPr lang="en-GB" sz="1800" dirty="0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2603806" y="6259918"/>
            <a:ext cx="323627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alibri"/>
              </a:rPr>
              <a:t>25% error reduction (honest!)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302327" y="6257042"/>
            <a:ext cx="323627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alibri"/>
              </a:rPr>
              <a:t>8</a:t>
            </a:r>
            <a:r>
              <a:rPr lang="en-GB" sz="1400" dirty="0">
                <a:solidFill>
                  <a:srgbClr val="000000"/>
                </a:solidFill>
                <a:latin typeface="Calibri"/>
              </a:rPr>
              <a:t>0</a:t>
            </a:r>
            <a:r>
              <a:rPr lang="en-GB" sz="1400" dirty="0" smtClean="0">
                <a:solidFill>
                  <a:srgbClr val="000000"/>
                </a:solidFill>
                <a:latin typeface="Calibri"/>
              </a:rPr>
              <a:t>% error reduction. 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 flipV="1">
            <a:off x="2009955" y="4710023"/>
            <a:ext cx="1837426" cy="15096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Arrow Connector 49"/>
          <p:cNvCxnSpPr/>
          <p:nvPr/>
        </p:nvCxnSpPr>
        <p:spPr bwMode="auto">
          <a:xfrm flipH="1" flipV="1">
            <a:off x="6466937" y="4784785"/>
            <a:ext cx="1837426" cy="15096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" name="Oval 50"/>
          <p:cNvSpPr/>
          <p:nvPr/>
        </p:nvSpPr>
        <p:spPr bwMode="auto">
          <a:xfrm>
            <a:off x="6064370" y="4537493"/>
            <a:ext cx="586595" cy="414069"/>
          </a:xfrm>
          <a:prstGeom prst="ellipse">
            <a:avLst/>
          </a:prstGeom>
          <a:noFill/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022744" y="6435323"/>
            <a:ext cx="323627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alibri"/>
              </a:rPr>
              <a:t>Locally better than full observing system!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209" y="418144"/>
            <a:ext cx="4452652" cy="3212779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 bwMode="auto">
          <a:xfrm>
            <a:off x="39369" y="3196534"/>
            <a:ext cx="3419149" cy="4191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1763490" y="1728653"/>
            <a:ext cx="209202" cy="222476"/>
            <a:chOff x="2980364" y="2490497"/>
            <a:chExt cx="209202" cy="222476"/>
          </a:xfrm>
        </p:grpSpPr>
        <p:cxnSp>
          <p:nvCxnSpPr>
            <p:cNvPr id="55" name="Straight Connector 54"/>
            <p:cNvCxnSpPr/>
            <p:nvPr/>
          </p:nvCxnSpPr>
          <p:spPr bwMode="auto">
            <a:xfrm>
              <a:off x="2980364" y="2600927"/>
              <a:ext cx="20920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Straight Connector 56"/>
            <p:cNvCxnSpPr/>
            <p:nvPr/>
          </p:nvCxnSpPr>
          <p:spPr bwMode="auto">
            <a:xfrm flipV="1">
              <a:off x="3089428" y="2490497"/>
              <a:ext cx="464" cy="22247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8" name="TextBox 57"/>
          <p:cNvSpPr txBox="1"/>
          <p:nvPr/>
        </p:nvSpPr>
        <p:spPr>
          <a:xfrm>
            <a:off x="388367" y="2692817"/>
            <a:ext cx="115894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FG </a:t>
            </a:r>
            <a:r>
              <a:rPr lang="en-GB" sz="2000" dirty="0" err="1" smtClean="0">
                <a:solidFill>
                  <a:srgbClr val="000000"/>
                </a:solidFill>
                <a:latin typeface="Calibri"/>
              </a:rPr>
              <a:t>depar</a:t>
            </a:r>
            <a:endParaRPr lang="en-GB" sz="2000" dirty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4393149" y="429083"/>
            <a:ext cx="4624102" cy="3212779"/>
            <a:chOff x="4519898" y="3308085"/>
            <a:chExt cx="4624102" cy="3212779"/>
          </a:xfrm>
        </p:grpSpPr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9898" y="3308085"/>
              <a:ext cx="4452652" cy="3212779"/>
            </a:xfrm>
            <a:prstGeom prst="rect">
              <a:avLst/>
            </a:prstGeom>
          </p:spPr>
        </p:pic>
        <p:grpSp>
          <p:nvGrpSpPr>
            <p:cNvPr id="61" name="Group 60"/>
            <p:cNvGrpSpPr/>
            <p:nvPr/>
          </p:nvGrpSpPr>
          <p:grpSpPr>
            <a:xfrm>
              <a:off x="6353464" y="4628448"/>
              <a:ext cx="209202" cy="222476"/>
              <a:chOff x="2980364" y="2490497"/>
              <a:chExt cx="209202" cy="222476"/>
            </a:xfrm>
          </p:grpSpPr>
          <p:cxnSp>
            <p:nvCxnSpPr>
              <p:cNvPr id="64" name="Straight Connector 63"/>
              <p:cNvCxnSpPr/>
              <p:nvPr/>
            </p:nvCxnSpPr>
            <p:spPr bwMode="auto">
              <a:xfrm>
                <a:off x="2980364" y="2600927"/>
                <a:ext cx="209202" cy="0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5" name="Straight Connector 64"/>
              <p:cNvCxnSpPr/>
              <p:nvPr/>
            </p:nvCxnSpPr>
            <p:spPr bwMode="auto">
              <a:xfrm flipV="1">
                <a:off x="3089428" y="2490497"/>
                <a:ext cx="464" cy="222476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62" name="TextBox 61"/>
            <p:cNvSpPr txBox="1"/>
            <p:nvPr/>
          </p:nvSpPr>
          <p:spPr>
            <a:xfrm>
              <a:off x="4978474" y="5563708"/>
              <a:ext cx="2673610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000000"/>
                  </a:solidFill>
                  <a:latin typeface="Calibri"/>
                </a:rPr>
                <a:t>Analysis </a:t>
              </a:r>
              <a:r>
                <a:rPr lang="en-GB" sz="2000" dirty="0" err="1" smtClean="0">
                  <a:solidFill>
                    <a:srgbClr val="000000"/>
                  </a:solidFill>
                  <a:latin typeface="Calibri"/>
                </a:rPr>
                <a:t>depar</a:t>
              </a:r>
              <a:r>
                <a:rPr lang="en-GB" sz="2000" dirty="0" smtClean="0">
                  <a:solidFill>
                    <a:srgbClr val="000000"/>
                  </a:solidFill>
                  <a:latin typeface="Calibri"/>
                </a:rPr>
                <a:t> (all </a:t>
              </a:r>
              <a:r>
                <a:rPr lang="en-GB" sz="2000" dirty="0" err="1" smtClean="0">
                  <a:solidFill>
                    <a:srgbClr val="000000"/>
                  </a:solidFill>
                  <a:latin typeface="Calibri"/>
                </a:rPr>
                <a:t>obs</a:t>
              </a:r>
              <a:r>
                <a:rPr lang="en-GB" sz="2000" dirty="0" smtClean="0">
                  <a:solidFill>
                    <a:srgbClr val="000000"/>
                  </a:solidFill>
                  <a:latin typeface="Calibri"/>
                </a:rPr>
                <a:t>)</a:t>
              </a:r>
              <a:endParaRPr lang="en-GB" sz="2000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8596424" y="3757054"/>
              <a:ext cx="54757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000000"/>
                  </a:solidFill>
                  <a:latin typeface="Calibri"/>
                </a:rPr>
                <a:t>[K]</a:t>
              </a:r>
              <a:endParaRPr lang="en-GB" sz="2000" dirty="0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4006317" y="857588"/>
            <a:ext cx="54757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[K]</a:t>
            </a:r>
            <a:endParaRPr lang="en-GB" sz="20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7326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1" grpId="0" animBg="1"/>
      <p:bldP spid="5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90"/>
          <a:stretch/>
        </p:blipFill>
        <p:spPr>
          <a:xfrm>
            <a:off x="1285875" y="3350747"/>
            <a:ext cx="8097031" cy="183671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4" name="Rectangle 33"/>
          <p:cNvSpPr/>
          <p:nvPr/>
        </p:nvSpPr>
        <p:spPr bwMode="auto">
          <a:xfrm>
            <a:off x="1821883" y="4867991"/>
            <a:ext cx="5976396" cy="17442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-812049" y="6050370"/>
            <a:ext cx="11108574" cy="8076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34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13273"/>
          <a:stretch/>
        </p:blipFill>
        <p:spPr>
          <a:xfrm>
            <a:off x="1285875" y="1208100"/>
            <a:ext cx="8097031" cy="206045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-97913"/>
            <a:ext cx="8113712" cy="708025"/>
          </a:xfrm>
        </p:spPr>
        <p:txBody>
          <a:bodyPr/>
          <a:lstStyle/>
          <a:p>
            <a:r>
              <a:rPr lang="en-GB" dirty="0"/>
              <a:t>B) Frontal cloud and precipitation – 190 GHz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2190319" y="1156294"/>
            <a:ext cx="5613991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81" b="13631"/>
          <a:stretch/>
        </p:blipFill>
        <p:spPr>
          <a:xfrm>
            <a:off x="1285876" y="4939695"/>
            <a:ext cx="8097029" cy="1522569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14" name="Straight Connector 13"/>
          <p:cNvCxnSpPr/>
          <p:nvPr/>
        </p:nvCxnSpPr>
        <p:spPr bwMode="auto">
          <a:xfrm>
            <a:off x="2360440" y="1007438"/>
            <a:ext cx="0" cy="31897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2114857" y="717786"/>
            <a:ext cx="246852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alibri"/>
              </a:rPr>
              <a:t>Start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85418" y="830167"/>
            <a:ext cx="328014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alibri"/>
              </a:rPr>
              <a:t>Assimilation window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050" y="1787156"/>
            <a:ext cx="14034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MSLP and</a:t>
            </a:r>
          </a:p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snow column (FG)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4019" y="5336239"/>
            <a:ext cx="246852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MSLP </a:t>
            </a:r>
          </a:p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increment</a:t>
            </a:r>
          </a:p>
        </p:txBody>
      </p:sp>
      <p:cxnSp>
        <p:nvCxnSpPr>
          <p:cNvPr id="19" name="Straight Connector 18"/>
          <p:cNvCxnSpPr/>
          <p:nvPr/>
        </p:nvCxnSpPr>
        <p:spPr bwMode="auto">
          <a:xfrm flipH="1">
            <a:off x="7063575" y="1026543"/>
            <a:ext cx="1459" cy="13195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5796952" y="554227"/>
            <a:ext cx="150563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rgbClr val="000000"/>
                </a:solidFill>
                <a:latin typeface="Calibri"/>
              </a:rPr>
              <a:t>Time of </a:t>
            </a:r>
          </a:p>
          <a:p>
            <a:pPr algn="r"/>
            <a:r>
              <a:rPr lang="en-GB" sz="1400" dirty="0" smtClean="0">
                <a:solidFill>
                  <a:srgbClr val="000000"/>
                </a:solidFill>
                <a:latin typeface="Calibri"/>
              </a:rPr>
              <a:t>observation (08Z)</a:t>
            </a:r>
          </a:p>
        </p:txBody>
      </p:sp>
      <p:cxnSp>
        <p:nvCxnSpPr>
          <p:cNvPr id="20" name="Straight Connector 19"/>
          <p:cNvCxnSpPr/>
          <p:nvPr/>
        </p:nvCxnSpPr>
        <p:spPr bwMode="auto">
          <a:xfrm>
            <a:off x="7599190" y="978863"/>
            <a:ext cx="0" cy="31897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TextBox 23"/>
          <p:cNvSpPr txBox="1"/>
          <p:nvPr/>
        </p:nvSpPr>
        <p:spPr>
          <a:xfrm>
            <a:off x="7422438" y="715989"/>
            <a:ext cx="246852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alibri"/>
              </a:rPr>
              <a:t>End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6827288" y="3663995"/>
            <a:ext cx="563525" cy="563525"/>
          </a:xfrm>
          <a:prstGeom prst="ellipse">
            <a:avLst/>
          </a:prstGeom>
          <a:noFill/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1287" y="3439472"/>
            <a:ext cx="2468525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Snow</a:t>
            </a:r>
          </a:p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column</a:t>
            </a:r>
          </a:p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increment</a:t>
            </a:r>
          </a:p>
        </p:txBody>
      </p:sp>
      <p:sp>
        <p:nvSpPr>
          <p:cNvPr id="23" name="Oval 22"/>
          <p:cNvSpPr/>
          <p:nvPr/>
        </p:nvSpPr>
        <p:spPr bwMode="auto">
          <a:xfrm>
            <a:off x="1475232" y="5397839"/>
            <a:ext cx="563525" cy="563525"/>
          </a:xfrm>
          <a:prstGeom prst="ellipse">
            <a:avLst/>
          </a:prstGeom>
          <a:noFill/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8613747" y="3200779"/>
            <a:ext cx="228328" cy="20665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8269357" y="4811037"/>
            <a:ext cx="633103" cy="226091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6863866" y="2125552"/>
            <a:ext cx="563525" cy="563525"/>
          </a:xfrm>
          <a:prstGeom prst="ellipse">
            <a:avLst/>
          </a:prstGeom>
          <a:noFill/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8692101" y="6394672"/>
            <a:ext cx="633103" cy="226091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948070" y="4144994"/>
            <a:ext cx="5271717" cy="1277796"/>
            <a:chOff x="1948070" y="4144994"/>
            <a:chExt cx="5271717" cy="1277796"/>
          </a:xfrm>
        </p:grpSpPr>
        <p:sp>
          <p:nvSpPr>
            <p:cNvPr id="36" name="TextBox 35"/>
            <p:cNvSpPr txBox="1"/>
            <p:nvPr/>
          </p:nvSpPr>
          <p:spPr>
            <a:xfrm>
              <a:off x="2003731" y="4530038"/>
              <a:ext cx="5216056" cy="5847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0000"/>
                  </a:solidFill>
                  <a:latin typeface="Calibri"/>
                </a:rPr>
                <a:t>Snow reduction at observation time generated by reduction in strength of low pressure area 1000km away, 11h earlier</a:t>
              </a:r>
              <a:endParaRPr lang="en-GB" sz="1600" dirty="0">
                <a:solidFill>
                  <a:srgbClr val="000000"/>
                </a:solidFill>
                <a:latin typeface="Calibri"/>
              </a:endParaRPr>
            </a:p>
          </p:txBody>
        </p:sp>
        <p:cxnSp>
          <p:nvCxnSpPr>
            <p:cNvPr id="13" name="Straight Arrow Connector 12"/>
            <p:cNvCxnSpPr>
              <a:endCxn id="22" idx="3"/>
            </p:cNvCxnSpPr>
            <p:nvPr/>
          </p:nvCxnSpPr>
          <p:spPr bwMode="auto">
            <a:xfrm flipV="1">
              <a:off x="6615485" y="4144994"/>
              <a:ext cx="294329" cy="38724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Straight Arrow Connector 36"/>
            <p:cNvCxnSpPr/>
            <p:nvPr/>
          </p:nvCxnSpPr>
          <p:spPr bwMode="auto">
            <a:xfrm flipH="1">
              <a:off x="1948070" y="5121966"/>
              <a:ext cx="279620" cy="30082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349425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 animBg="1"/>
      <p:bldP spid="29" grpId="0"/>
      <p:bldP spid="23" grpId="0" animBg="1"/>
      <p:bldP spid="32" grpId="0" animBg="1"/>
      <p:bldP spid="32" grpId="1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1" y="188639"/>
            <a:ext cx="3096343" cy="1959337"/>
          </a:xfrm>
        </p:spPr>
        <p:txBody>
          <a:bodyPr/>
          <a:lstStyle/>
          <a:p>
            <a:r>
              <a:rPr lang="en-GB" sz="2400" dirty="0"/>
              <a:t>I</a:t>
            </a:r>
            <a:r>
              <a:rPr lang="en-GB" sz="2400" dirty="0" smtClean="0"/>
              <a:t>mpact of all-sky microwave humidity sounders and imagers </a:t>
            </a:r>
            <a:r>
              <a:rPr lang="en-GB" sz="1600" dirty="0" smtClean="0"/>
              <a:t> -on top of the otherwise full observing system</a:t>
            </a:r>
            <a:br>
              <a:rPr lang="en-GB" sz="1600" dirty="0" smtClean="0"/>
            </a:br>
            <a:r>
              <a:rPr lang="en-GB" sz="1600" dirty="0" smtClean="0"/>
              <a:t/>
            </a:r>
            <a:br>
              <a:rPr lang="en-GB" sz="1600" dirty="0" smtClean="0"/>
            </a:b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35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98102" y="-459432"/>
            <a:ext cx="4994377" cy="735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539552" y="3356992"/>
            <a:ext cx="3456383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r"/>
            <a:r>
              <a:rPr lang="en-GB" sz="1600" b="1" kern="0" dirty="0" smtClean="0">
                <a:solidFill>
                  <a:srgbClr val="000000"/>
                </a:solidFill>
              </a:rPr>
              <a:t>Change in RMS error of vector wind</a:t>
            </a:r>
            <a:r>
              <a:rPr lang="en-GB" sz="1600" kern="0" dirty="0" smtClean="0">
                <a:solidFill>
                  <a:srgbClr val="000000"/>
                </a:solidFill>
              </a:rPr>
              <a:t> </a:t>
            </a:r>
            <a:r>
              <a:rPr lang="en-GB" sz="1600" kern="0" dirty="0">
                <a:solidFill>
                  <a:srgbClr val="000000"/>
                </a:solidFill>
              </a:rPr>
              <a:t>V</a:t>
            </a:r>
            <a:r>
              <a:rPr lang="en-GB" sz="1600" kern="0" dirty="0" smtClean="0">
                <a:solidFill>
                  <a:srgbClr val="000000"/>
                </a:solidFill>
              </a:rPr>
              <a:t>erified against own analysis</a:t>
            </a:r>
          </a:p>
          <a:p>
            <a:pPr algn="r"/>
            <a:endParaRPr lang="en-GB" sz="1600" kern="0" dirty="0">
              <a:solidFill>
                <a:srgbClr val="000000"/>
              </a:solidFill>
            </a:endParaRPr>
          </a:p>
          <a:p>
            <a:pPr algn="r"/>
            <a:r>
              <a:rPr lang="en-GB" sz="1600" kern="0" dirty="0" smtClean="0">
                <a:solidFill>
                  <a:srgbClr val="000000"/>
                </a:solidFill>
              </a:rPr>
              <a:t>Blue = error reduction (good)</a:t>
            </a:r>
          </a:p>
          <a:p>
            <a:pPr algn="r"/>
            <a:endParaRPr lang="en-GB" sz="1600" kern="0" dirty="0" smtClean="0">
              <a:solidFill>
                <a:srgbClr val="000000"/>
              </a:solidFill>
            </a:endParaRPr>
          </a:p>
          <a:p>
            <a:pPr algn="r"/>
            <a:r>
              <a:rPr lang="en-GB" sz="1600" kern="0" dirty="0" smtClean="0">
                <a:solidFill>
                  <a:srgbClr val="000000"/>
                </a:solidFill>
              </a:rPr>
              <a:t>Based on 322 to 360  forecasts</a:t>
            </a:r>
          </a:p>
          <a:p>
            <a:pPr algn="r"/>
            <a:endParaRPr lang="en-GB" sz="1600" kern="0" dirty="0" smtClean="0">
              <a:solidFill>
                <a:srgbClr val="000000"/>
              </a:solidFill>
            </a:endParaRPr>
          </a:p>
          <a:p>
            <a:pPr algn="r"/>
            <a:r>
              <a:rPr lang="en-GB" sz="1600" kern="0" dirty="0" smtClean="0">
                <a:solidFill>
                  <a:srgbClr val="000000"/>
                </a:solidFill>
              </a:rPr>
              <a:t>Cross hatching indicates 95%</a:t>
            </a:r>
          </a:p>
          <a:p>
            <a:pPr algn="r"/>
            <a:r>
              <a:rPr lang="en-GB" sz="1600" kern="0" dirty="0" smtClean="0">
                <a:solidFill>
                  <a:srgbClr val="000000"/>
                </a:solidFill>
              </a:rPr>
              <a:t> confidence</a:t>
            </a:r>
            <a:endParaRPr lang="en-GB" sz="1600" kern="0" dirty="0">
              <a:solidFill>
                <a:srgbClr val="000000"/>
              </a:solidFill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4175185" y="2743202"/>
            <a:ext cx="4097547" cy="1414732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3588589" y="2613804"/>
            <a:ext cx="1354347" cy="29329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534838" y="2378844"/>
            <a:ext cx="305375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1800" dirty="0" smtClean="0">
                <a:solidFill>
                  <a:srgbClr val="000000"/>
                </a:solidFill>
                <a:latin typeface="Calibri"/>
                <a:cs typeface="Latha" pitchFamily="2"/>
              </a:rPr>
              <a:t>2-3% impact on day 4 and 5 dynamical forecasts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8428921" y="526690"/>
            <a:ext cx="1906437" cy="44857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r>
              <a:rPr lang="en-GB" sz="1600" b="1" kern="0" dirty="0" smtClean="0">
                <a:solidFill>
                  <a:srgbClr val="000000"/>
                </a:solidFill>
              </a:rPr>
              <a:t>Bad</a:t>
            </a:r>
            <a:endParaRPr lang="en-GB" sz="1600" b="1" kern="0" dirty="0">
              <a:solidFill>
                <a:srgbClr val="000000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8427413" y="5441212"/>
            <a:ext cx="1906437" cy="44857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r>
              <a:rPr lang="en-GB" sz="1600" b="1" kern="0" dirty="0" smtClean="0">
                <a:solidFill>
                  <a:srgbClr val="000000"/>
                </a:solidFill>
              </a:rPr>
              <a:t>Good</a:t>
            </a:r>
            <a:endParaRPr lang="en-GB" sz="1600" b="1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4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Model moist physics developments supported by all-sky assimilation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238EFAC3-5E92-42F1-8EBD-4C813F989C48}" type="slidenum">
              <a:rPr lang="en-GB" smtClean="0">
                <a:solidFill>
                  <a:srgbClr val="FFFFFF"/>
                </a:solidFill>
              </a:rPr>
              <a:pPr/>
              <a:t>36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55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0"/>
            <a:ext cx="8113712" cy="708025"/>
          </a:xfrm>
        </p:spPr>
        <p:txBody>
          <a:bodyPr/>
          <a:lstStyle/>
          <a:p>
            <a:r>
              <a:rPr lang="en-GB" dirty="0" smtClean="0"/>
              <a:t>Monthly mean biases at 37 GHz </a:t>
            </a:r>
            <a:r>
              <a:rPr lang="en-GB" sz="1400" dirty="0"/>
              <a:t>(</a:t>
            </a:r>
            <a:r>
              <a:rPr lang="en-GB" sz="1400" dirty="0" smtClean="0"/>
              <a:t>sensitive to cloud, water vapour and rain)</a:t>
            </a:r>
            <a:br>
              <a:rPr lang="en-GB" sz="1400" dirty="0" smtClean="0"/>
            </a:br>
            <a:r>
              <a:rPr lang="en-GB" sz="1400" dirty="0" smtClean="0"/>
              <a:t>SSMIS channel 37v, December 2014 – all data over ocean, including observations usually removed by QC </a:t>
            </a:r>
            <a:endParaRPr lang="en-GB" sz="1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06" y="997394"/>
            <a:ext cx="9021778" cy="504661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37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7233720" y="939977"/>
            <a:ext cx="2362955" cy="644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Bias [K]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2717577" y="1801640"/>
            <a:ext cx="2651128" cy="633742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597556" y="4327555"/>
            <a:ext cx="7016407" cy="496431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64055" y="5493747"/>
            <a:ext cx="651662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Lack of </a:t>
            </a:r>
            <a:r>
              <a:rPr lang="en-GB" sz="2000" dirty="0" err="1" smtClean="0">
                <a:solidFill>
                  <a:srgbClr val="000000"/>
                </a:solidFill>
                <a:latin typeface="Calibri"/>
              </a:rPr>
              <a:t>supercooled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 liquid water in cold air outbreaks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3630440" y="4843604"/>
            <a:ext cx="144855" cy="71522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 flipV="1">
            <a:off x="3067616" y="2335794"/>
            <a:ext cx="644305" cy="323057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Oval 13"/>
          <p:cNvSpPr/>
          <p:nvPr/>
        </p:nvSpPr>
        <p:spPr bwMode="auto">
          <a:xfrm>
            <a:off x="1984247" y="3402594"/>
            <a:ext cx="1075824" cy="698625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793430" y="3456914"/>
            <a:ext cx="760463" cy="463237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65696" y="5446971"/>
            <a:ext cx="527213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Diurnal cycle and water content of marine stratocumulus (</a:t>
            </a:r>
            <a:r>
              <a:rPr lang="en-GB" sz="2000" dirty="0" err="1" smtClean="0">
                <a:solidFill>
                  <a:srgbClr val="000000"/>
                </a:solidFill>
                <a:latin typeface="Calibri"/>
              </a:rPr>
              <a:t>Kazumori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 et al., 2015)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 flipV="1">
            <a:off x="4345663" y="3929204"/>
            <a:ext cx="1086418" cy="158284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/>
          <p:nvPr/>
        </p:nvCxnSpPr>
        <p:spPr bwMode="auto">
          <a:xfrm flipH="1" flipV="1">
            <a:off x="2860895" y="4074059"/>
            <a:ext cx="1193550" cy="14727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29357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4" grpId="0" animBg="1"/>
      <p:bldP spid="14" grpId="1" animBg="1"/>
      <p:bldP spid="15" grpId="0" animBg="1"/>
      <p:bldP spid="15" grpId="1" animBg="1"/>
      <p:bldP spid="16" grpId="0"/>
      <p:bldP spid="16" grpId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Cold air outbreaks</a:t>
            </a:r>
            <a:br>
              <a:rPr lang="en-GB" dirty="0" smtClean="0"/>
            </a:br>
            <a:r>
              <a:rPr lang="en-GB" sz="1600" dirty="0" smtClean="0"/>
              <a:t>Thanks to </a:t>
            </a:r>
            <a:r>
              <a:rPr lang="en-GB" sz="1600" dirty="0" err="1" smtClean="0"/>
              <a:t>Katrin</a:t>
            </a:r>
            <a:r>
              <a:rPr lang="en-GB" sz="1600" dirty="0" smtClean="0"/>
              <a:t> </a:t>
            </a:r>
            <a:r>
              <a:rPr lang="en-GB" sz="1600" dirty="0" err="1" smtClean="0"/>
              <a:t>Lonitz</a:t>
            </a:r>
            <a:r>
              <a:rPr lang="en-GB" sz="1600" dirty="0" smtClean="0"/>
              <a:t> and Richard Forbes</a:t>
            </a:r>
            <a:endParaRPr lang="en-GB" sz="16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5"/>
          <a:stretch/>
        </p:blipFill>
        <p:spPr>
          <a:xfrm>
            <a:off x="276131" y="1964602"/>
            <a:ext cx="8605319" cy="347664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38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154725" y="1338330"/>
            <a:ext cx="4943192" cy="644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20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12Z 24</a:t>
            </a:r>
            <a:r>
              <a:rPr lang="en-GB" sz="2000" kern="0" baseline="30000" dirty="0" smtClean="0">
                <a:solidFill>
                  <a:srgbClr val="000000"/>
                </a:solidFill>
                <a:cs typeface="Arial" panose="020B0604020202020204" pitchFamily="34" charset="0"/>
              </a:rPr>
              <a:t>th</a:t>
            </a:r>
            <a:r>
              <a:rPr lang="en-GB" sz="20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August, 2013, 37v FG departure [normalised]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1576841" y="4227969"/>
            <a:ext cx="994344" cy="624688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1901228" y="4897925"/>
            <a:ext cx="126748" cy="70617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965704" y="5573719"/>
            <a:ext cx="527213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Cold air outbreak with large +</a:t>
            </a:r>
            <a:r>
              <a:rPr lang="en-GB" sz="2000" dirty="0" err="1" smtClean="0">
                <a:solidFill>
                  <a:srgbClr val="000000"/>
                </a:solidFill>
                <a:latin typeface="Calibri"/>
              </a:rPr>
              <a:t>ve</a:t>
            </a:r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 FG departures (missing liquid water cloud?)</a:t>
            </a:r>
          </a:p>
        </p:txBody>
      </p:sp>
    </p:spTree>
    <p:extLst>
      <p:ext uri="{BB962C8B-B14F-4D97-AF65-F5344CB8AC3E}">
        <p14:creationId xmlns:p14="http://schemas.microsoft.com/office/powerpoint/2010/main" val="2032095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39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264" y="1013614"/>
            <a:ext cx="4935546" cy="5136362"/>
          </a:xfrm>
        </p:spPr>
      </p:pic>
      <p:sp>
        <p:nvSpPr>
          <p:cNvPr id="6" name="Oval 5"/>
          <p:cNvSpPr/>
          <p:nvPr/>
        </p:nvSpPr>
        <p:spPr bwMode="auto">
          <a:xfrm>
            <a:off x="3849261" y="2299581"/>
            <a:ext cx="994344" cy="624688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3803994" y="4852658"/>
            <a:ext cx="994344" cy="624688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0" y="3094702"/>
            <a:ext cx="2362955" cy="644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IFS model simulates ice, not liquid water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1041149" y="2725093"/>
            <a:ext cx="3051017" cy="44362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1030587" y="3683254"/>
            <a:ext cx="3043472" cy="147722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r>
              <a:rPr lang="en-GB" dirty="0" smtClean="0"/>
              <a:t>Cold air outbreaks</a:t>
            </a:r>
            <a:br>
              <a:rPr lang="en-GB" dirty="0" smtClean="0"/>
            </a:br>
            <a:r>
              <a:rPr lang="en-GB" sz="1600" dirty="0" smtClean="0"/>
              <a:t>Thanks to </a:t>
            </a:r>
            <a:r>
              <a:rPr lang="en-GB" sz="1600" dirty="0" err="1" smtClean="0"/>
              <a:t>Katrin</a:t>
            </a:r>
            <a:r>
              <a:rPr lang="en-GB" sz="1600" dirty="0" smtClean="0"/>
              <a:t> </a:t>
            </a:r>
            <a:r>
              <a:rPr lang="en-GB" sz="1600" dirty="0" err="1" smtClean="0"/>
              <a:t>Lonitz</a:t>
            </a:r>
            <a:r>
              <a:rPr lang="en-GB" sz="1600" dirty="0" smtClean="0"/>
              <a:t> and Richard Forbes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0428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Importance of cloudy and precipitating scenes</a:t>
            </a:r>
            <a:br>
              <a:rPr lang="en-GB" dirty="0" smtClean="0"/>
            </a:br>
            <a:r>
              <a:rPr lang="en-GB" sz="1050" dirty="0"/>
              <a:t>100% = 9 all-sky instruments</a:t>
            </a:r>
            <a:endParaRPr lang="en-GB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2" t="35438" r="25615" b="34472"/>
          <a:stretch/>
        </p:blipFill>
        <p:spPr>
          <a:xfrm>
            <a:off x="1167368" y="1800111"/>
            <a:ext cx="4103836" cy="32380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81780" y="2963532"/>
            <a:ext cx="208203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latin typeface="+mn-lt"/>
              </a:rPr>
              <a:t>Imagers: </a:t>
            </a:r>
            <a:r>
              <a:rPr lang="en-GB" sz="1050" dirty="0">
                <a:latin typeface="+mn-lt"/>
              </a:rPr>
              <a:t>Cloudy and precipitating scenes give more FSO than clear-sky scenes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81780" y="3794806"/>
            <a:ext cx="225052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latin typeface="+mn-lt"/>
              </a:rPr>
              <a:t>Sounders: </a:t>
            </a:r>
            <a:r>
              <a:rPr lang="en-GB" sz="1050" dirty="0">
                <a:latin typeface="+mn-lt"/>
              </a:rPr>
              <a:t>Cloudy and precipitating scenes have same per-</a:t>
            </a:r>
            <a:r>
              <a:rPr lang="en-GB" sz="1050" dirty="0" err="1">
                <a:latin typeface="+mn-lt"/>
              </a:rPr>
              <a:t>obs</a:t>
            </a:r>
            <a:r>
              <a:rPr lang="en-GB" sz="1050" dirty="0">
                <a:latin typeface="+mn-lt"/>
              </a:rPr>
              <a:t> FSO as clear-sky scenes</a:t>
            </a:r>
          </a:p>
        </p:txBody>
      </p:sp>
      <p:sp>
        <p:nvSpPr>
          <p:cNvPr id="12" name="Oval 11"/>
          <p:cNvSpPr/>
          <p:nvPr/>
        </p:nvSpPr>
        <p:spPr>
          <a:xfrm>
            <a:off x="3246507" y="2963533"/>
            <a:ext cx="302028" cy="264763"/>
          </a:xfrm>
          <a:prstGeom prst="ellipse">
            <a:avLst/>
          </a:prstGeom>
          <a:noFill/>
          <a:ln>
            <a:solidFill>
              <a:srgbClr val="FF07E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3" name="Oval 12"/>
          <p:cNvSpPr/>
          <p:nvPr/>
        </p:nvSpPr>
        <p:spPr>
          <a:xfrm>
            <a:off x="2517083" y="3419592"/>
            <a:ext cx="302028" cy="264763"/>
          </a:xfrm>
          <a:prstGeom prst="ellipse">
            <a:avLst/>
          </a:prstGeom>
          <a:noFill/>
          <a:ln>
            <a:solidFill>
              <a:srgbClr val="FF07E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4" name="Oval 13"/>
          <p:cNvSpPr/>
          <p:nvPr/>
        </p:nvSpPr>
        <p:spPr>
          <a:xfrm>
            <a:off x="2832831" y="3866738"/>
            <a:ext cx="302028" cy="264763"/>
          </a:xfrm>
          <a:prstGeom prst="ellipse">
            <a:avLst/>
          </a:prstGeom>
          <a:noFill/>
          <a:ln>
            <a:solidFill>
              <a:srgbClr val="FF07E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5" name="Oval 14"/>
          <p:cNvSpPr/>
          <p:nvPr/>
        </p:nvSpPr>
        <p:spPr>
          <a:xfrm>
            <a:off x="4764807" y="4316646"/>
            <a:ext cx="302028" cy="264763"/>
          </a:xfrm>
          <a:prstGeom prst="ellipse">
            <a:avLst/>
          </a:prstGeom>
          <a:noFill/>
          <a:ln>
            <a:solidFill>
              <a:srgbClr val="FF07E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2291886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40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919"/>
          <a:stretch/>
        </p:blipFill>
        <p:spPr>
          <a:xfrm>
            <a:off x="1927236" y="1067304"/>
            <a:ext cx="4591259" cy="5106734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r>
              <a:rPr lang="en-GB" dirty="0" smtClean="0"/>
              <a:t>Cold air outbreaks</a:t>
            </a:r>
            <a:br>
              <a:rPr lang="en-GB" dirty="0" smtClean="0"/>
            </a:br>
            <a:r>
              <a:rPr lang="en-GB" sz="1600" dirty="0" smtClean="0"/>
              <a:t>Thanks to </a:t>
            </a:r>
            <a:r>
              <a:rPr lang="en-GB" sz="1600" dirty="0" err="1" smtClean="0"/>
              <a:t>Katrin</a:t>
            </a:r>
            <a:r>
              <a:rPr lang="en-GB" sz="1600" dirty="0" smtClean="0"/>
              <a:t> </a:t>
            </a:r>
            <a:r>
              <a:rPr lang="en-GB" sz="1600" dirty="0" err="1" smtClean="0"/>
              <a:t>Lonitz</a:t>
            </a:r>
            <a:r>
              <a:rPr lang="en-GB" sz="1600" dirty="0" smtClean="0"/>
              <a:t> and Richard Forbes</a:t>
            </a:r>
            <a:endParaRPr lang="en-GB" sz="160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6645245" y="3737498"/>
            <a:ext cx="2362955" cy="644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Calipso</a:t>
            </a:r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shows liquid water, not ice in this area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4635375" y="4327556"/>
            <a:ext cx="2942375" cy="73333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 flipH="1" flipV="1">
            <a:off x="4698749" y="2969537"/>
            <a:ext cx="2886547" cy="89478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365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630" y="1219200"/>
            <a:ext cx="7089575" cy="493077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41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3712" y="256674"/>
            <a:ext cx="8478271" cy="708025"/>
          </a:xfrm>
        </p:spPr>
        <p:txBody>
          <a:bodyPr/>
          <a:lstStyle/>
          <a:p>
            <a:r>
              <a:rPr lang="en-GB" dirty="0" smtClean="0"/>
              <a:t>Allow SLW detrainment from shallow convection scheme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600" dirty="0" smtClean="0"/>
              <a:t>Thanks to Richard Forbes and </a:t>
            </a:r>
            <a:r>
              <a:rPr lang="en-GB" sz="1600" dirty="0" err="1" smtClean="0"/>
              <a:t>Katrin</a:t>
            </a:r>
            <a:r>
              <a:rPr lang="en-GB" sz="1600" dirty="0" smtClean="0"/>
              <a:t> </a:t>
            </a:r>
            <a:r>
              <a:rPr lang="en-GB" sz="1600" dirty="0" err="1" smtClean="0"/>
              <a:t>Lonitz</a:t>
            </a:r>
            <a:endParaRPr lang="en-GB" sz="1600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73045" y="3914479"/>
            <a:ext cx="1532735" cy="605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Vertical cross section through CAO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3583858" y="3303639"/>
            <a:ext cx="199103" cy="5456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3574026" y="2969342"/>
            <a:ext cx="1020097" cy="75462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7143135" y="3323303"/>
            <a:ext cx="290052" cy="43016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7155426" y="2989007"/>
            <a:ext cx="1096297" cy="74970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Rectangle 17"/>
          <p:cNvSpPr/>
          <p:nvPr/>
        </p:nvSpPr>
        <p:spPr bwMode="auto">
          <a:xfrm>
            <a:off x="7329948" y="6054213"/>
            <a:ext cx="1681317" cy="14011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5468293" y="1430448"/>
            <a:ext cx="3458424" cy="4327556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pic>
        <p:nvPicPr>
          <p:cNvPr id="15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7120" y="1217690"/>
            <a:ext cx="7089575" cy="493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621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52131"/>
            <a:ext cx="8112125" cy="226491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42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3712" y="304800"/>
            <a:ext cx="8478271" cy="708025"/>
          </a:xfrm>
        </p:spPr>
        <p:txBody>
          <a:bodyPr/>
          <a:lstStyle/>
          <a:p>
            <a:r>
              <a:rPr lang="en-GB" dirty="0" smtClean="0"/>
              <a:t>Cold air outbreak bias also affected SW radiative forcing</a:t>
            </a:r>
            <a:br>
              <a:rPr lang="en-GB" dirty="0" smtClean="0"/>
            </a:br>
            <a:r>
              <a:rPr lang="en-GB" sz="1600" dirty="0" smtClean="0"/>
              <a:t>Thanks to Richard Forbes and </a:t>
            </a:r>
            <a:r>
              <a:rPr lang="en-GB" sz="1600" dirty="0" err="1" smtClean="0"/>
              <a:t>Katrin</a:t>
            </a:r>
            <a:r>
              <a:rPr lang="en-GB" sz="1600" dirty="0" smtClean="0"/>
              <a:t> </a:t>
            </a:r>
            <a:r>
              <a:rPr lang="en-GB" sz="1600" dirty="0" err="1" smtClean="0"/>
              <a:t>Lonitz</a:t>
            </a:r>
            <a:endParaRPr lang="en-GB" sz="1600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46264" y="2153652"/>
            <a:ext cx="3812915" cy="7028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CERES Net TOA SW discrepancy before improvement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1779830" y="3117728"/>
            <a:ext cx="554296" cy="407524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5637956" y="3101686"/>
            <a:ext cx="554296" cy="407524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502976" y="4096297"/>
            <a:ext cx="1488749" cy="407524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672923" y="4092287"/>
            <a:ext cx="1488749" cy="407524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1828800" y="5136059"/>
            <a:ext cx="4247147" cy="675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Just as important in the NH as in the SH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4328453" y="2149643"/>
            <a:ext cx="3812915" cy="7028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CERES Net TOA SW discrepancy after improvement</a:t>
            </a:r>
          </a:p>
        </p:txBody>
      </p:sp>
    </p:spTree>
    <p:extLst>
      <p:ext uri="{BB962C8B-B14F-4D97-AF65-F5344CB8AC3E}">
        <p14:creationId xmlns:p14="http://schemas.microsoft.com/office/powerpoint/2010/main" val="355299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Reasons to assimilate cloud-and precipitation affected data:</a:t>
            </a:r>
          </a:p>
          <a:p>
            <a:pPr marL="823913" lvl="1" indent="-342900">
              <a:buFont typeface="+mj-lt"/>
              <a:buAutoNum type="arabicPeriod"/>
            </a:pPr>
            <a:r>
              <a:rPr lang="en-GB" b="0" dirty="0" smtClean="0"/>
              <a:t>Use more temperature and water vapour information in areas partially affected by cloud, and use it more symmetrically</a:t>
            </a:r>
          </a:p>
          <a:p>
            <a:pPr marL="823913" lvl="1" indent="-342900">
              <a:buFont typeface="+mj-lt"/>
              <a:buAutoNum type="arabicPeriod"/>
            </a:pPr>
            <a:r>
              <a:rPr lang="en-GB" b="0" dirty="0" smtClean="0"/>
              <a:t>Infer </a:t>
            </a:r>
            <a:r>
              <a:rPr lang="en-GB" b="0" dirty="0" smtClean="0"/>
              <a:t>the dynamical state of the atmosphere through 4D-Var tracing </a:t>
            </a:r>
            <a:r>
              <a:rPr lang="en-GB" b="0" dirty="0" smtClean="0"/>
              <a:t>(</a:t>
            </a:r>
            <a:r>
              <a:rPr lang="en-GB" b="0" dirty="0" smtClean="0"/>
              <a:t>or equivalent effect in</a:t>
            </a:r>
            <a:r>
              <a:rPr lang="en-GB" b="0" dirty="0" smtClean="0"/>
              <a:t> </a:t>
            </a:r>
            <a:r>
              <a:rPr lang="en-GB" b="0" dirty="0" smtClean="0"/>
              <a:t>ensemble data assimilation)</a:t>
            </a:r>
          </a:p>
          <a:p>
            <a:pPr marL="823913" lvl="1" indent="-342900">
              <a:buFont typeface="+mj-lt"/>
              <a:buAutoNum type="arabicPeriod"/>
            </a:pPr>
            <a:r>
              <a:rPr lang="en-GB" b="0" dirty="0" smtClean="0"/>
              <a:t>Initialise model</a:t>
            </a:r>
            <a:r>
              <a:rPr lang="en-GB" b="0" dirty="0" smtClean="0"/>
              <a:t> </a:t>
            </a:r>
            <a:r>
              <a:rPr lang="en-GB" b="0" dirty="0" smtClean="0"/>
              <a:t>clouds and </a:t>
            </a:r>
            <a:r>
              <a:rPr lang="en-GB" b="0" dirty="0" smtClean="0"/>
              <a:t>precipitation, important </a:t>
            </a:r>
            <a:r>
              <a:rPr lang="en-GB" b="0" dirty="0" smtClean="0"/>
              <a:t>for short-range forecasting</a:t>
            </a:r>
          </a:p>
          <a:p>
            <a:pPr marL="823913" lvl="1" indent="-342900">
              <a:buFont typeface="+mj-lt"/>
              <a:buAutoNum type="arabicPeriod"/>
            </a:pPr>
            <a:r>
              <a:rPr lang="en-GB" b="0" dirty="0" smtClean="0"/>
              <a:t>Help improve cloud and precipitation in forecast models using the FG departures to highlight errors</a:t>
            </a:r>
            <a:endParaRPr lang="en-GB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43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03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Effect of cloud and precipitation on microwave observations: introduction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80AD2B79-65E2-4AED-A4B1-6ADE64AB5879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16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spectrum"/>
          <p:cNvPicPr>
            <a:picLocks noChangeAspect="1" noChangeArrowheads="1"/>
          </p:cNvPicPr>
          <p:nvPr/>
        </p:nvPicPr>
        <p:blipFill>
          <a:blip r:embed="rId2" cstate="print"/>
          <a:srcRect b="50084"/>
          <a:stretch>
            <a:fillRect/>
          </a:stretch>
        </p:blipFill>
        <p:spPr bwMode="auto">
          <a:xfrm>
            <a:off x="1664638" y="844429"/>
            <a:ext cx="6955372" cy="5324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5824173" y="2039101"/>
            <a:ext cx="3058530" cy="3324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H</a:t>
            </a:r>
            <a:r>
              <a:rPr lang="en-GB" sz="1400" b="1" baseline="-25000" dirty="0">
                <a:solidFill>
                  <a:srgbClr val="000082"/>
                </a:solidFill>
                <a:latin typeface="Arial Unicode MS" pitchFamily="34" charset="-128"/>
              </a:rPr>
              <a:t>2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O Rotation lines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             +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Water vapour </a:t>
            </a:r>
            <a:r>
              <a:rPr lang="en-GB" sz="1400" b="1" dirty="0" smtClean="0">
                <a:solidFill>
                  <a:srgbClr val="000082"/>
                </a:solidFill>
                <a:latin typeface="Arial Unicode MS" pitchFamily="34" charset="-128"/>
              </a:rPr>
              <a:t>continuum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O</a:t>
            </a:r>
            <a:r>
              <a:rPr lang="en-GB" sz="1400" b="1" baseline="-25000" dirty="0">
                <a:solidFill>
                  <a:srgbClr val="000082"/>
                </a:solidFill>
                <a:latin typeface="Arial Unicode MS" pitchFamily="34" charset="-128"/>
              </a:rPr>
              <a:t>2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 Rotation Lines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           +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Dry air continuum</a:t>
            </a:r>
          </a:p>
        </p:txBody>
      </p:sp>
      <p:sp>
        <p:nvSpPr>
          <p:cNvPr id="36868" name="Rectangle 5"/>
          <p:cNvSpPr>
            <a:spLocks noChangeArrowheads="1"/>
          </p:cNvSpPr>
          <p:nvPr/>
        </p:nvSpPr>
        <p:spPr bwMode="auto">
          <a:xfrm>
            <a:off x="472611" y="208980"/>
            <a:ext cx="867138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kumimoji="1" lang="en-GB" sz="2800" b="1" dirty="0">
                <a:solidFill>
                  <a:srgbClr val="618FFD">
                    <a:lumMod val="50000"/>
                  </a:srgbClr>
                </a:solidFill>
                <a:latin typeface="Arial"/>
              </a:rPr>
              <a:t>The </a:t>
            </a:r>
            <a:r>
              <a:rPr kumimoji="1" lang="en-GB" sz="2800" b="1" dirty="0" smtClean="0">
                <a:solidFill>
                  <a:srgbClr val="618FFD">
                    <a:lumMod val="50000"/>
                  </a:srgbClr>
                </a:solidFill>
                <a:latin typeface="Arial"/>
              </a:rPr>
              <a:t>microwave gas absorption spectrum</a:t>
            </a:r>
            <a:endParaRPr kumimoji="1" lang="en-GB" sz="2800" b="1" dirty="0">
              <a:solidFill>
                <a:srgbClr val="618FF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339047" y="1297009"/>
            <a:ext cx="1458930" cy="120097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Absorption coefficient</a:t>
            </a:r>
            <a:r>
              <a:rPr lang="el-GR" sz="2000" b="1" dirty="0" smtClean="0">
                <a:solidFill>
                  <a:srgbClr val="000082"/>
                </a:solidFill>
                <a:latin typeface="Arial Unicode MS" pitchFamily="34" charset="-128"/>
              </a:rPr>
              <a:t>β</a:t>
            </a:r>
            <a:r>
              <a:rPr lang="en-GB" sz="2000" b="1" baseline="-25000" dirty="0" smtClean="0">
                <a:solidFill>
                  <a:srgbClr val="000082"/>
                </a:solidFill>
                <a:latin typeface="Arial Unicode MS" pitchFamily="34" charset="-128"/>
              </a:rPr>
              <a:t>a</a:t>
            </a:r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 [1/km]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053163" y="2661760"/>
            <a:ext cx="1458930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Moist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5205563" y="4540218"/>
            <a:ext cx="1458930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Dry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0" name="Straight Connector 19"/>
          <p:cNvCxnSpPr/>
          <p:nvPr/>
        </p:nvCxnSpPr>
        <p:spPr bwMode="auto">
          <a:xfrm rot="5400000">
            <a:off x="3688418" y="4530905"/>
            <a:ext cx="203427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 rot="5400000">
            <a:off x="1915269" y="4535186"/>
            <a:ext cx="200174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20548" y="5469600"/>
            <a:ext cx="1890445" cy="73866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Symbol" pitchFamily="18" charset="2"/>
              <a:buNone/>
            </a:pPr>
            <a:r>
              <a:rPr lang="en-GB" sz="1400" dirty="0" smtClean="0">
                <a:solidFill>
                  <a:srgbClr val="000000"/>
                </a:solidFill>
                <a:latin typeface="Arial Unicode MS" pitchFamily="34" charset="-128"/>
              </a:rPr>
              <a:t>Moisture sounding:</a:t>
            </a:r>
          </a:p>
          <a:p>
            <a:pPr eaLnBrk="1" hangingPunct="1">
              <a:buFont typeface="Symbol" pitchFamily="18" charset="2"/>
              <a:buNone/>
            </a:pPr>
            <a:r>
              <a:rPr lang="en-GB" sz="1400" dirty="0" smtClean="0">
                <a:solidFill>
                  <a:srgbClr val="000000"/>
                </a:solidFill>
                <a:latin typeface="Arial Unicode MS" pitchFamily="34" charset="-128"/>
              </a:rPr>
              <a:t>22 GHz and 183 GHz water vapour lines </a:t>
            </a:r>
            <a:endParaRPr lang="en-GB" sz="14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 rot="5400000">
            <a:off x="2309964" y="4539466"/>
            <a:ext cx="198976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20548" y="4532938"/>
            <a:ext cx="1736333" cy="73866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Symbol" pitchFamily="18" charset="2"/>
              <a:buNone/>
            </a:pPr>
            <a:r>
              <a:rPr lang="en-GB" sz="1400" dirty="0">
                <a:solidFill>
                  <a:srgbClr val="000000"/>
                </a:solidFill>
                <a:latin typeface="Arial Unicode MS" pitchFamily="34" charset="-128"/>
              </a:rPr>
              <a:t>T</a:t>
            </a:r>
            <a:r>
              <a:rPr lang="en-GB" sz="1400" dirty="0" smtClean="0">
                <a:solidFill>
                  <a:srgbClr val="000000"/>
                </a:solidFill>
                <a:latin typeface="Arial Unicode MS" pitchFamily="34" charset="-128"/>
              </a:rPr>
              <a:t>emperature sounding:</a:t>
            </a:r>
          </a:p>
          <a:p>
            <a:pPr eaLnBrk="1" hangingPunct="1">
              <a:buFont typeface="Symbol" pitchFamily="18" charset="2"/>
              <a:buNone/>
            </a:pPr>
            <a:r>
              <a:rPr lang="en-GB" sz="1400" dirty="0">
                <a:solidFill>
                  <a:srgbClr val="000000"/>
                </a:solidFill>
                <a:latin typeface="Arial Unicode MS" pitchFamily="34" charset="-128"/>
              </a:rPr>
              <a:t>6</a:t>
            </a:r>
            <a:r>
              <a:rPr lang="en-GB" sz="1400" dirty="0" smtClean="0">
                <a:solidFill>
                  <a:srgbClr val="000000"/>
                </a:solidFill>
                <a:latin typeface="Arial Unicode MS" pitchFamily="34" charset="-128"/>
              </a:rPr>
              <a:t>0 GHz oxygen line</a:t>
            </a:r>
            <a:endParaRPr lang="en-GB" sz="14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20548" y="3822307"/>
            <a:ext cx="1736333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Symbol" pitchFamily="18" charset="2"/>
              <a:buNone/>
            </a:pPr>
            <a:r>
              <a:rPr lang="en-GB" sz="1400" dirty="0" smtClean="0">
                <a:solidFill>
                  <a:srgbClr val="000000"/>
                </a:solidFill>
                <a:latin typeface="Arial Unicode MS" pitchFamily="34" charset="-128"/>
              </a:rPr>
              <a:t>“Imaging channels” in the windows</a:t>
            </a:r>
            <a:endParaRPr lang="en-GB" sz="14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cxnSp>
        <p:nvCxnSpPr>
          <p:cNvPr id="25" name="Straight Connector 24"/>
          <p:cNvCxnSpPr/>
          <p:nvPr/>
        </p:nvCxnSpPr>
        <p:spPr bwMode="auto">
          <a:xfrm rot="5400000">
            <a:off x="2701242" y="4530049"/>
            <a:ext cx="201201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rot="5400000">
            <a:off x="1775713" y="4518919"/>
            <a:ext cx="198975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Slide Number Placeholder 2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471A23FC-219B-4F05-903E-C2B6C9B17478}" type="slidenum">
              <a:rPr lang="en-GB" smtClean="0">
                <a:solidFill>
                  <a:srgbClr val="FFFFFF"/>
                </a:solidFill>
              </a:rPr>
              <a:pPr/>
              <a:t>6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 dirty="0">
              <a:solidFill>
                <a:srgbClr val="FFFFFF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 rot="5400000">
            <a:off x="2055334" y="4536148"/>
            <a:ext cx="198975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rot="5400000">
            <a:off x="3383202" y="4528197"/>
            <a:ext cx="198975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15706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626"/>
          <a:stretch/>
        </p:blipFill>
        <p:spPr>
          <a:xfrm>
            <a:off x="488888" y="1272568"/>
            <a:ext cx="8112124" cy="229449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285" y="69410"/>
            <a:ext cx="8113712" cy="708025"/>
          </a:xfrm>
        </p:spPr>
        <p:txBody>
          <a:bodyPr/>
          <a:lstStyle/>
          <a:p>
            <a:r>
              <a:rPr lang="en-GB" dirty="0" smtClean="0"/>
              <a:t>Window channels (“imaging”):</a:t>
            </a:r>
            <a:br>
              <a:rPr lang="en-GB" dirty="0" smtClean="0"/>
            </a:br>
            <a:r>
              <a:rPr lang="en-GB" sz="1800" dirty="0" smtClean="0"/>
              <a:t>surface properties, water vapour, cloud and precipitation</a:t>
            </a:r>
            <a:endParaRPr lang="en-GB" sz="180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886155" y="2887980"/>
            <a:ext cx="2835636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20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Observed TB [K]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1411722" y="1209485"/>
            <a:ext cx="5613991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itle 1"/>
          <p:cNvSpPr txBox="1">
            <a:spLocks/>
          </p:cNvSpPr>
          <p:nvPr/>
        </p:nvSpPr>
        <p:spPr bwMode="auto">
          <a:xfrm>
            <a:off x="2803165" y="777014"/>
            <a:ext cx="3090642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Increasing frequency [GHz]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7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89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-126749" y="6147303"/>
            <a:ext cx="9696262" cy="710697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39" y="-135795"/>
            <a:ext cx="8113712" cy="708025"/>
          </a:xfrm>
        </p:spPr>
        <p:txBody>
          <a:bodyPr/>
          <a:lstStyle/>
          <a:p>
            <a:r>
              <a:rPr lang="en-GB" dirty="0" smtClean="0"/>
              <a:t>Separating the components: 37h GHz </a:t>
            </a:r>
            <a:r>
              <a:rPr lang="en-GB" sz="1600" dirty="0" smtClean="0"/>
              <a:t>(h=horizontal polarisation)</a:t>
            </a:r>
            <a:endParaRPr lang="en-GB" sz="16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38" y="665753"/>
            <a:ext cx="6084643" cy="526694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8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378346" y="624621"/>
            <a:ext cx="1251279" cy="796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TB [K]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7375166" y="614057"/>
            <a:ext cx="1687353" cy="796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TB - TB</a:t>
            </a:r>
            <a:r>
              <a:rPr lang="en-GB" sz="1400" kern="0" baseline="30000" dirty="0" smtClean="0">
                <a:solidFill>
                  <a:srgbClr val="000000"/>
                </a:solidFill>
                <a:cs typeface="Arial" panose="020B0604020202020204" pitchFamily="34" charset="0"/>
              </a:rPr>
              <a:t>CLEAR</a:t>
            </a:r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[K]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-81478" y="3482499"/>
            <a:ext cx="1743183" cy="796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400" kern="0" dirty="0">
                <a:solidFill>
                  <a:srgbClr val="000000"/>
                </a:solidFill>
                <a:cs typeface="Arial" panose="020B0604020202020204" pitchFamily="34" charset="0"/>
              </a:rPr>
              <a:t>TB</a:t>
            </a:r>
            <a:r>
              <a:rPr lang="en-GB" sz="1400" kern="0" baseline="30000" dirty="0">
                <a:solidFill>
                  <a:srgbClr val="000000"/>
                </a:solidFill>
                <a:cs typeface="Arial" panose="020B0604020202020204" pitchFamily="34" charset="0"/>
              </a:rPr>
              <a:t>CLEAR</a:t>
            </a:r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– TB</a:t>
            </a:r>
            <a:r>
              <a:rPr lang="en-GB" sz="1400" kern="0" baseline="30000" dirty="0" smtClean="0">
                <a:solidFill>
                  <a:srgbClr val="000000"/>
                </a:solidFill>
                <a:cs typeface="Arial" panose="020B0604020202020204" pitchFamily="34" charset="0"/>
              </a:rPr>
              <a:t>NO_ATMOSPHERE</a:t>
            </a:r>
          </a:p>
          <a:p>
            <a:pPr algn="ctr"/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[K]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7042089" y="3327080"/>
            <a:ext cx="2382567" cy="796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TB</a:t>
            </a:r>
            <a:r>
              <a:rPr lang="en-GB" sz="1400" kern="0" baseline="30000" dirty="0" smtClean="0">
                <a:solidFill>
                  <a:srgbClr val="000000"/>
                </a:solidFill>
                <a:cs typeface="Arial" panose="020B0604020202020204" pitchFamily="34" charset="0"/>
              </a:rPr>
              <a:t>NO_ATMOSPHERE</a:t>
            </a:r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- 90 </a:t>
            </a:r>
          </a:p>
          <a:p>
            <a:pPr algn="ctr"/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[K]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396847" y="5807732"/>
            <a:ext cx="8303534" cy="796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         TB 	=</a:t>
            </a:r>
            <a:r>
              <a:rPr lang="el-GR" sz="1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TB</a:t>
            </a:r>
            <a:r>
              <a:rPr lang="en-GB" sz="1400" kern="0" baseline="30000" dirty="0" smtClean="0">
                <a:solidFill>
                  <a:srgbClr val="000000"/>
                </a:solidFill>
                <a:cs typeface="Arial" panose="020B0604020202020204" pitchFamily="34" charset="0"/>
              </a:rPr>
              <a:t>HYDROMETEOR</a:t>
            </a:r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	+ </a:t>
            </a:r>
            <a:r>
              <a:rPr lang="el-GR" sz="1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TB</a:t>
            </a:r>
            <a:r>
              <a:rPr lang="en-GB" sz="1400" kern="0" baseline="30000" dirty="0" smtClean="0">
                <a:solidFill>
                  <a:srgbClr val="000000"/>
                </a:solidFill>
                <a:cs typeface="Arial" panose="020B0604020202020204" pitchFamily="34" charset="0"/>
              </a:rPr>
              <a:t>WATER_VAPOUR</a:t>
            </a:r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	+ </a:t>
            </a:r>
            <a:r>
              <a:rPr lang="el-GR" sz="1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TB</a:t>
            </a:r>
            <a:r>
              <a:rPr lang="en-GB" sz="1400" kern="0" baseline="30000" dirty="0" smtClean="0">
                <a:solidFill>
                  <a:srgbClr val="000000"/>
                </a:solidFill>
                <a:cs typeface="Arial" panose="020B0604020202020204" pitchFamily="34" charset="0"/>
              </a:rPr>
              <a:t>WIND_AND_SURFACE_EMIS</a:t>
            </a:r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	+ TB</a:t>
            </a:r>
            <a:r>
              <a:rPr lang="en-GB" sz="1400" kern="0" baseline="30000" dirty="0" smtClean="0">
                <a:solidFill>
                  <a:srgbClr val="000000"/>
                </a:solidFill>
                <a:cs typeface="Arial" panose="020B0604020202020204" pitchFamily="34" charset="0"/>
              </a:rPr>
              <a:t>BASELINE</a:t>
            </a:r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endParaRPr lang="en-GB" sz="1400" kern="0" baseline="30000" dirty="0" smtClean="0">
              <a:solidFill>
                <a:srgbClr val="000000"/>
              </a:solidFill>
              <a:cs typeface="Arial" panose="020B0604020202020204" pitchFamily="34" charset="0"/>
            </a:endParaRPr>
          </a:p>
          <a:p>
            <a:r>
              <a:rPr lang="en-GB" sz="1400" kern="0" baseline="30000" dirty="0">
                <a:solidFill>
                  <a:srgbClr val="000000"/>
                </a:solidFill>
                <a:cs typeface="Arial" panose="020B0604020202020204" pitchFamily="34" charset="0"/>
              </a:rPr>
              <a:t>	</a:t>
            </a:r>
            <a:r>
              <a:rPr lang="en-GB" sz="14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= 80                       	+ 60		+ 30			+ 90		= 260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3376942" y="1520983"/>
            <a:ext cx="199177" cy="208229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417398" y="1528527"/>
            <a:ext cx="199177" cy="208229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3348273" y="4144979"/>
            <a:ext cx="199177" cy="208229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6408344" y="4172139"/>
            <a:ext cx="199177" cy="208229"/>
          </a:xfrm>
          <a:prstGeom prst="ellipse">
            <a:avLst/>
          </a:prstGeom>
          <a:noFill/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614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88" y="1272568"/>
            <a:ext cx="8112124" cy="429894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285" y="69410"/>
            <a:ext cx="8113712" cy="708025"/>
          </a:xfrm>
        </p:spPr>
        <p:txBody>
          <a:bodyPr/>
          <a:lstStyle/>
          <a:p>
            <a:r>
              <a:rPr lang="en-GB" dirty="0" smtClean="0"/>
              <a:t>Window channels (“imaging”):</a:t>
            </a:r>
            <a:br>
              <a:rPr lang="en-GB" dirty="0" smtClean="0"/>
            </a:br>
            <a:r>
              <a:rPr lang="en-GB" sz="1800" dirty="0" smtClean="0"/>
              <a:t>surface properties, water vapour, cloud and precipitation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2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9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886155" y="2887980"/>
            <a:ext cx="2835636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20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Observed TB [K]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1411722" y="1209485"/>
            <a:ext cx="5613991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itle 1"/>
          <p:cNvSpPr txBox="1">
            <a:spLocks/>
          </p:cNvSpPr>
          <p:nvPr/>
        </p:nvSpPr>
        <p:spPr bwMode="auto">
          <a:xfrm>
            <a:off x="2803165" y="777014"/>
            <a:ext cx="3090642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Increasing frequency [GHz]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633743" y="5457655"/>
            <a:ext cx="2362955" cy="644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Rain (absorption, increases TB)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3239631" y="5682482"/>
            <a:ext cx="2156235" cy="63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Cloud (absorption, increases TB)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5736877" y="5499902"/>
            <a:ext cx="2519883" cy="620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1600" kern="0" dirty="0" smtClean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Snow/</a:t>
            </a:r>
            <a:r>
              <a:rPr lang="en-GB" sz="1600" kern="0" dirty="0" err="1" smtClean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graupel</a:t>
            </a:r>
            <a:r>
              <a:rPr lang="en-GB" sz="1600" kern="0" dirty="0" smtClean="0">
                <a:solidFill>
                  <a:srgbClr val="B7C6FE">
                    <a:lumMod val="25000"/>
                  </a:srgbClr>
                </a:solidFill>
                <a:cs typeface="Arial" panose="020B0604020202020204" pitchFamily="34" charset="0"/>
              </a:rPr>
              <a:t>/hail (scattering, decreases TB)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1620572" y="4771178"/>
            <a:ext cx="371191" cy="80576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H="1" flipV="1">
            <a:off x="2127565" y="4689696"/>
            <a:ext cx="1620571" cy="107736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 flipH="1" flipV="1">
            <a:off x="3422211" y="4526735"/>
            <a:ext cx="588475" cy="124032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 flipV="1">
            <a:off x="4734963" y="4689697"/>
            <a:ext cx="344032" cy="107736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 flipV="1">
            <a:off x="4961300" y="4354720"/>
            <a:ext cx="1520982" cy="144855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itle 1"/>
          <p:cNvSpPr txBox="1">
            <a:spLocks/>
          </p:cNvSpPr>
          <p:nvPr/>
        </p:nvSpPr>
        <p:spPr bwMode="auto">
          <a:xfrm>
            <a:off x="1892175" y="3474946"/>
            <a:ext cx="4888871" cy="25508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GB" sz="20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Hydrometeor effect: TB - </a:t>
            </a:r>
            <a:r>
              <a:rPr lang="en-GB" sz="2000" kern="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TBclear</a:t>
            </a:r>
            <a:r>
              <a:rPr lang="en-GB" sz="2000" kern="0" dirty="0" smtClean="0">
                <a:solidFill>
                  <a:srgbClr val="000000"/>
                </a:solidFill>
                <a:cs typeface="Arial" panose="020B0604020202020204" pitchFamily="34" charset="0"/>
              </a:rPr>
              <a:t> [K]</a:t>
            </a:r>
          </a:p>
        </p:txBody>
      </p:sp>
      <p:cxnSp>
        <p:nvCxnSpPr>
          <p:cNvPr id="32" name="Straight Arrow Connector 31"/>
          <p:cNvCxnSpPr/>
          <p:nvPr/>
        </p:nvCxnSpPr>
        <p:spPr bwMode="auto">
          <a:xfrm flipV="1">
            <a:off x="7141677" y="4789285"/>
            <a:ext cx="490395" cy="84951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Arrow Connector 33"/>
          <p:cNvCxnSpPr/>
          <p:nvPr/>
        </p:nvCxnSpPr>
        <p:spPr bwMode="auto">
          <a:xfrm flipV="1">
            <a:off x="1763918" y="4644428"/>
            <a:ext cx="888747" cy="94005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Straight Arrow Connector 35"/>
          <p:cNvCxnSpPr/>
          <p:nvPr/>
        </p:nvCxnSpPr>
        <p:spPr bwMode="auto">
          <a:xfrm flipH="1" flipV="1">
            <a:off x="5803271" y="4780230"/>
            <a:ext cx="784635" cy="81179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99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15927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</Template>
  <TotalTime>37280</TotalTime>
  <Words>2188</Words>
  <Application>Microsoft Office PowerPoint</Application>
  <PresentationFormat>On-screen Show (4:3)</PresentationFormat>
  <Paragraphs>430</Paragraphs>
  <Slides>43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8" baseType="lpstr">
      <vt:lpstr>Arial Unicode MS</vt:lpstr>
      <vt:lpstr>Arial</vt:lpstr>
      <vt:lpstr>Arial Black</vt:lpstr>
      <vt:lpstr>Calibri</vt:lpstr>
      <vt:lpstr>Latha</vt:lpstr>
      <vt:lpstr>Symbol</vt:lpstr>
      <vt:lpstr>Times</vt:lpstr>
      <vt:lpstr>Times New Roman</vt:lpstr>
      <vt:lpstr>Wingdings</vt:lpstr>
      <vt:lpstr>ECMWF</vt:lpstr>
      <vt:lpstr>2_ECMWF</vt:lpstr>
      <vt:lpstr>3_ECMWF</vt:lpstr>
      <vt:lpstr>1_ECMWF</vt:lpstr>
      <vt:lpstr>4_ECMWF</vt:lpstr>
      <vt:lpstr>Equation</vt:lpstr>
      <vt:lpstr>Microwave observations in the presence of cloud and precipitation</vt:lpstr>
      <vt:lpstr>Overview</vt:lpstr>
      <vt:lpstr>Forecast sensitivity (FSOI) of major observing systems in ECMWF operations 100% = full observing system</vt:lpstr>
      <vt:lpstr>Importance of cloudy and precipitating scenes 100% = 9 all-sky instruments</vt:lpstr>
      <vt:lpstr>Effect of cloud and precipitation on microwave observations: introduction</vt:lpstr>
      <vt:lpstr>PowerPoint Presentation</vt:lpstr>
      <vt:lpstr>Window channels (“imaging”): surface properties, water vapour, cloud and precipitation</vt:lpstr>
      <vt:lpstr>Separating the components: 37h GHz (h=horizontal polarisation)</vt:lpstr>
      <vt:lpstr>Window channels (“imaging”): surface properties, water vapour, cloud and precipitation</vt:lpstr>
      <vt:lpstr>Sounding channels: temperature, water vapour, cloud and precipitation</vt:lpstr>
      <vt:lpstr>Simulating the effect of cloud and precipitation</vt:lpstr>
      <vt:lpstr>Atmospheric particles and microwave radiation</vt:lpstr>
      <vt:lpstr>Spherical particles interacting with radiation</vt:lpstr>
      <vt:lpstr>Non-spherical particles interacting with radiation</vt:lpstr>
      <vt:lpstr>Scattering properties – single particles</vt:lpstr>
      <vt:lpstr>Scattering properties - bulk</vt:lpstr>
      <vt:lpstr>PowerPoint Presentation</vt:lpstr>
      <vt:lpstr>Cloud and precipitation at 91 GHz Strong scattering in deep convection</vt:lpstr>
      <vt:lpstr>H() - radiative transfer model</vt:lpstr>
      <vt:lpstr>PowerPoint Presentation</vt:lpstr>
      <vt:lpstr>Scattering solvers</vt:lpstr>
      <vt:lpstr>Clear-sky or ‘all-sky’ assimilation?</vt:lpstr>
      <vt:lpstr>Clear-sky or all-sky assimilation?</vt:lpstr>
      <vt:lpstr>Cloud screening</vt:lpstr>
      <vt:lpstr>AMSU-A channel 3 departures for cloud screening 50.3 GHz observation minus clear-sky first guess (bias corrected), ocean surfaces</vt:lpstr>
      <vt:lpstr>AMSU-A channel 3 departures for cloud screening 50.3 GHz observation minus clear-sky first guess, ocean surfaces</vt:lpstr>
      <vt:lpstr>AMSU-A channel 3 departures for cloud screening 50.3 GHz observation minus clear-sky first guess (bias corrected), ocean surfaces</vt:lpstr>
      <vt:lpstr>Clear-sky assimilation</vt:lpstr>
      <vt:lpstr>All-sky assimilation</vt:lpstr>
      <vt:lpstr>All-sky assimilation: impact and mechanism</vt:lpstr>
      <vt:lpstr>Frontal cloud and precipitation: single-observation example at 190 GHz</vt:lpstr>
      <vt:lpstr>Frontal cloud and precipitation – all observations</vt:lpstr>
      <vt:lpstr>Frontal cloud and precipitation – single all-sky obs</vt:lpstr>
      <vt:lpstr>B) Frontal cloud and precipitation – 190 GHz</vt:lpstr>
      <vt:lpstr>Impact of all-sky microwave humidity sounders and imagers  -on top of the otherwise full observing system  </vt:lpstr>
      <vt:lpstr>Model moist physics developments supported by all-sky assimilation</vt:lpstr>
      <vt:lpstr>Monthly mean biases at 37 GHz (sensitive to cloud, water vapour and rain) SSMIS channel 37v, December 2014 – all data over ocean, including observations usually removed by QC </vt:lpstr>
      <vt:lpstr>Cold air outbreaks Thanks to Katrin Lonitz and Richard Forbes</vt:lpstr>
      <vt:lpstr>Cold air outbreaks Thanks to Katrin Lonitz and Richard Forbes</vt:lpstr>
      <vt:lpstr>Cold air outbreaks Thanks to Katrin Lonitz and Richard Forbes</vt:lpstr>
      <vt:lpstr>Allow SLW detrainment from shallow convection scheme Thanks to Richard Forbes and Katrin Lonitz</vt:lpstr>
      <vt:lpstr>Cold air outbreak bias also affected SW radiative forcing Thanks to Richard Forbes and Katrin Lonitz</vt:lpstr>
      <vt:lpstr>Conclusion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Assimilating microwave observations I. Radiative transfer</dc:title>
  <dc:creator>Alan</dc:creator>
  <cp:lastModifiedBy>Alan Geer</cp:lastModifiedBy>
  <cp:revision>774</cp:revision>
  <cp:lastPrinted>2016-03-15T17:26:55Z</cp:lastPrinted>
  <dcterms:created xsi:type="dcterms:W3CDTF">2012-04-18T16:03:13Z</dcterms:created>
  <dcterms:modified xsi:type="dcterms:W3CDTF">2017-04-05T08:53:01Z</dcterms:modified>
</cp:coreProperties>
</file>