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3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4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0" r:id="rId1"/>
    <p:sldMasterId id="2147483654" r:id="rId2"/>
    <p:sldMasterId id="2147483660" r:id="rId3"/>
    <p:sldMasterId id="2147483665" r:id="rId4"/>
    <p:sldMasterId id="2147483670" r:id="rId5"/>
  </p:sldMasterIdLst>
  <p:notesMasterIdLst>
    <p:notesMasterId r:id="rId53"/>
  </p:notesMasterIdLst>
  <p:handoutMasterIdLst>
    <p:handoutMasterId r:id="rId54"/>
  </p:handoutMasterIdLst>
  <p:sldIdLst>
    <p:sldId id="257" r:id="rId6"/>
    <p:sldId id="330" r:id="rId7"/>
    <p:sldId id="343" r:id="rId8"/>
    <p:sldId id="337" r:id="rId9"/>
    <p:sldId id="258" r:id="rId10"/>
    <p:sldId id="260" r:id="rId11"/>
    <p:sldId id="263" r:id="rId12"/>
    <p:sldId id="345" r:id="rId13"/>
    <p:sldId id="307" r:id="rId14"/>
    <p:sldId id="324" r:id="rId15"/>
    <p:sldId id="325" r:id="rId16"/>
    <p:sldId id="344" r:id="rId17"/>
    <p:sldId id="341" r:id="rId18"/>
    <p:sldId id="326" r:id="rId19"/>
    <p:sldId id="327" r:id="rId20"/>
    <p:sldId id="338" r:id="rId21"/>
    <p:sldId id="329" r:id="rId22"/>
    <p:sldId id="268" r:id="rId23"/>
    <p:sldId id="266" r:id="rId24"/>
    <p:sldId id="269" r:id="rId25"/>
    <p:sldId id="267" r:id="rId26"/>
    <p:sldId id="270" r:id="rId27"/>
    <p:sldId id="300" r:id="rId28"/>
    <p:sldId id="299" r:id="rId29"/>
    <p:sldId id="334" r:id="rId30"/>
    <p:sldId id="332" r:id="rId31"/>
    <p:sldId id="333" r:id="rId32"/>
    <p:sldId id="342" r:id="rId33"/>
    <p:sldId id="311" r:id="rId34"/>
    <p:sldId id="298" r:id="rId35"/>
    <p:sldId id="310" r:id="rId36"/>
    <p:sldId id="309" r:id="rId37"/>
    <p:sldId id="312" r:id="rId38"/>
    <p:sldId id="339" r:id="rId39"/>
    <p:sldId id="313" r:id="rId40"/>
    <p:sldId id="314" r:id="rId41"/>
    <p:sldId id="335" r:id="rId42"/>
    <p:sldId id="315" r:id="rId43"/>
    <p:sldId id="316" r:id="rId44"/>
    <p:sldId id="317" r:id="rId45"/>
    <p:sldId id="318" r:id="rId46"/>
    <p:sldId id="319" r:id="rId47"/>
    <p:sldId id="320" r:id="rId48"/>
    <p:sldId id="321" r:id="rId49"/>
    <p:sldId id="322" r:id="rId50"/>
    <p:sldId id="323" r:id="rId51"/>
    <p:sldId id="331" r:id="rId52"/>
  </p:sldIdLst>
  <p:sldSz cx="9144000" cy="6858000" type="screen4x3"/>
  <p:notesSz cx="6731000" cy="9855200"/>
  <p:defaultTextStyle>
    <a:defPPr>
      <a:defRPr lang="en-GB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CCECFF"/>
    <a:srgbClr val="FF0000"/>
    <a:srgbClr val="CCFFFF"/>
    <a:srgbClr val="07F90D"/>
    <a:srgbClr val="0F3692"/>
    <a:srgbClr val="FE7A90"/>
    <a:srgbClr val="FF7575"/>
    <a:srgbClr val="FF9933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30" autoAdjust="0"/>
    <p:restoredTop sz="90929"/>
  </p:normalViewPr>
  <p:slideViewPr>
    <p:cSldViewPr snapToGrid="0">
      <p:cViewPr varScale="1">
        <p:scale>
          <a:sx n="120" d="100"/>
          <a:sy n="120" d="100"/>
        </p:scale>
        <p:origin x="94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90012" cy="90012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slide" Target="slides/slide45.xml"/><Relationship Id="rId55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41" Type="http://schemas.openxmlformats.org/officeDocument/2006/relationships/slide" Target="slides/slide36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slide" Target="slides/slide44.xml"/><Relationship Id="rId57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slide" Target="slides/slide4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slide" Target="slides/slide43.xml"/><Relationship Id="rId56" Type="http://schemas.openxmlformats.org/officeDocument/2006/relationships/viewProps" Target="viewProps.xml"/><Relationship Id="rId8" Type="http://schemas.openxmlformats.org/officeDocument/2006/relationships/slide" Target="slides/slide3.xml"/><Relationship Id="rId51" Type="http://schemas.openxmlformats.org/officeDocument/2006/relationships/slide" Target="slides/slide46.xml"/><Relationship Id="rId3" Type="http://schemas.openxmlformats.org/officeDocument/2006/relationships/slideMaster" Target="slideMasters/slideMaster3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4.wmf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58.wmf"/><Relationship Id="rId2" Type="http://schemas.openxmlformats.org/officeDocument/2006/relationships/image" Target="../media/image57.wmf"/><Relationship Id="rId1" Type="http://schemas.openxmlformats.org/officeDocument/2006/relationships/image" Target="../media/image56.wmf"/></Relationships>
</file>

<file path=ppt/drawings/_rels/vmlDrawing13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59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wmf"/><Relationship Id="rId1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233" y="1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36244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233" y="936244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DBE9AF57-D141-4BD4-8BC4-5C8D09AD15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1741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4233" y="1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3288" y="739775"/>
            <a:ext cx="4924425" cy="3694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7467" y="4681220"/>
            <a:ext cx="4936067" cy="4434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6244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4233" y="9362440"/>
            <a:ext cx="2916767" cy="492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71" tIns="45235" rIns="90471" bIns="4523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2951B400-2455-44B5-A6E9-8E998AE7C37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7508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361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24445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9585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31D6AB-609E-45AB-B40A-912C10C31675}" type="slidenum">
              <a:rPr lang="en-GB" smtClean="0">
                <a:solidFill>
                  <a:prstClr val="black"/>
                </a:solidFill>
              </a:rPr>
              <a:pPr/>
              <a:t>27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88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58862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51B400-2455-44B5-A6E9-8E998AE7C375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0704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2017: Microwave 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 </a:t>
            </a:r>
            <a:fld id="{80AD2B79-65E2-4AED-A4B1-6ADE64AB5879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506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5359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052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7728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3424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05015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553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31606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53249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387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 </a:t>
            </a:r>
            <a:fld id="{471A23FC-219B-4F05-903E-C2B6C9B174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2578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 </a:t>
            </a:r>
            <a:fld id="{471A23FC-219B-4F05-903E-C2B6C9B17478}" type="slidenum">
              <a:rPr lang="en-GB"/>
              <a:pPr/>
              <a:t>‹#›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2497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193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6011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6787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4932363" y="6353175"/>
            <a:ext cx="1079500" cy="388938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11188" y="6356350"/>
            <a:ext cx="4248150" cy="395288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14060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>
                <a:solidFill>
                  <a:srgbClr val="FFFFFF"/>
                </a:solidFill>
              </a:rPr>
              <a:t>Slide </a:t>
            </a:r>
            <a:fld id="{80AD2B79-65E2-4AED-A4B1-6ADE64AB5879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454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chemeClr val="bg1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chemeClr val="bg1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 smtClean="0"/>
              <a:t> </a:t>
            </a:r>
            <a:fld id="{A2DC0136-0F99-4FF6-8735-C0C974307B1F}" type="slidenum">
              <a:rPr lang="en-GB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9367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4355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5545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3713" y="304800"/>
            <a:ext cx="8113712" cy="708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GB" dirty="0" smtClean="0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12125" cy="49307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</p:txBody>
      </p:sp>
      <p:sp>
        <p:nvSpPr>
          <p:cNvPr id="70661" name="AutoShape 5"/>
          <p:cNvSpPr>
            <a:spLocks noChangeArrowheads="1"/>
          </p:cNvSpPr>
          <p:nvPr/>
        </p:nvSpPr>
        <p:spPr bwMode="auto">
          <a:xfrm>
            <a:off x="468313" y="6356350"/>
            <a:ext cx="5688012" cy="282575"/>
          </a:xfrm>
          <a:prstGeom prst="parallelogram">
            <a:avLst>
              <a:gd name="adj" fmla="val 48739"/>
            </a:avLst>
          </a:prstGeom>
          <a:solidFill>
            <a:srgbClr val="0F369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>
              <a:solidFill>
                <a:srgbClr val="3333FF"/>
              </a:solidFill>
            </a:endParaRPr>
          </a:p>
        </p:txBody>
      </p:sp>
      <p:sp>
        <p:nvSpPr>
          <p:cNvPr id="70663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11188" y="6356350"/>
            <a:ext cx="424815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0664" name="Rectangle 8"/>
          <p:cNvSpPr>
            <a:spLocks noChangeArrowheads="1"/>
          </p:cNvSpPr>
          <p:nvPr/>
        </p:nvSpPr>
        <p:spPr bwMode="auto">
          <a:xfrm>
            <a:off x="5364163" y="5373688"/>
            <a:ext cx="792162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r>
              <a:rPr lang="en-GB" sz="1200" b="1">
                <a:solidFill>
                  <a:srgbClr val="FFFFFF"/>
                </a:solidFill>
                <a:latin typeface="Arial" charset="0"/>
              </a:rPr>
              <a:t>Slide </a:t>
            </a:r>
            <a:fld id="{009361E1-96EB-4A88-BB71-931575F13C83}" type="slidenum">
              <a:rPr lang="en-GB" sz="1200" b="1">
                <a:solidFill>
                  <a:srgbClr val="FFFFFF"/>
                </a:solidFill>
                <a:latin typeface="Arial" charset="0"/>
              </a:rPr>
              <a:pPr/>
              <a:t>‹#›</a:t>
            </a:fld>
            <a:endParaRPr lang="en-GB" sz="1200" b="1">
              <a:solidFill>
                <a:srgbClr val="FFFFFF"/>
              </a:solidFill>
              <a:latin typeface="Arial" charset="0"/>
            </a:endParaRPr>
          </a:p>
        </p:txBody>
      </p:sp>
      <p:pic>
        <p:nvPicPr>
          <p:cNvPr id="70665" name="Picture 9" descr="ECMWF_new_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3663" y="6310313"/>
            <a:ext cx="2084387" cy="374650"/>
          </a:xfrm>
          <a:prstGeom prst="rect">
            <a:avLst/>
          </a:prstGeom>
          <a:noFill/>
        </p:spPr>
      </p:pic>
      <p:sp>
        <p:nvSpPr>
          <p:cNvPr id="7066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32363" y="6353175"/>
            <a:ext cx="1079500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>
                <a:solidFill>
                  <a:srgbClr val="FFFFFF"/>
                </a:solidFill>
              </a:rPr>
              <a:t>Slide </a:t>
            </a:r>
            <a:fld id="{A2DC0136-0F99-4FF6-8735-C0C974307B1F}" type="slidenum">
              <a:rPr lang="en-GB">
                <a:solidFill>
                  <a:srgbClr val="FFFFFF"/>
                </a:solidFill>
              </a:rPr>
              <a:pPr/>
              <a:t>‹#›</a:t>
            </a:fld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+mj-lt"/>
          <a:ea typeface="+mj-ea"/>
          <a:cs typeface="+mj-cs"/>
        </a:defRPr>
      </a:lvl1pPr>
      <a:lvl2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2pPr>
      <a:lvl3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3pPr>
      <a:lvl4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4pPr>
      <a:lvl5pPr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5pPr>
      <a:lvl6pPr marL="4572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6pPr>
      <a:lvl7pPr marL="9144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7pPr>
      <a:lvl8pPr marL="13716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8pPr>
      <a:lvl9pPr marL="1828800" algn="l" defTabSz="762000" rtl="0" eaLnBrk="1" fontAlgn="base" hangingPunct="1">
        <a:spcBef>
          <a:spcPct val="0"/>
        </a:spcBef>
        <a:spcAft>
          <a:spcPct val="0"/>
        </a:spcAft>
        <a:defRPr sz="2800">
          <a:solidFill>
            <a:srgbClr val="0F3692"/>
          </a:solidFill>
          <a:latin typeface="Arial Black" pitchFamily="34" charset="0"/>
        </a:defRPr>
      </a:lvl9pPr>
    </p:titleStyle>
    <p:bodyStyle>
      <a:lvl1pPr marL="290513" indent="-290513" algn="l" defTabSz="762000" rtl="0" eaLnBrk="1" fontAlgn="base" hangingPunct="1">
        <a:lnSpc>
          <a:spcPts val="2500"/>
        </a:lnSpc>
        <a:spcBef>
          <a:spcPct val="0"/>
        </a:spcBef>
        <a:spcAft>
          <a:spcPts val="1000"/>
        </a:spcAft>
        <a:buClr>
          <a:schemeClr val="hlink"/>
        </a:buClr>
        <a:buSzPct val="100000"/>
        <a:buFont typeface="Wingdings" pitchFamily="2" charset="2"/>
        <a:buChar char="l"/>
        <a:defRPr sz="2200" b="1">
          <a:solidFill>
            <a:schemeClr val="tx1"/>
          </a:solidFill>
          <a:latin typeface="+mn-lt"/>
          <a:ea typeface="+mn-ea"/>
          <a:cs typeface="+mn-cs"/>
        </a:defRPr>
      </a:lvl1pPr>
      <a:lvl2pPr marL="766763" indent="-285750" algn="l" defTabSz="762000" rtl="0" eaLnBrk="1" fontAlgn="base" hangingPunct="1">
        <a:spcBef>
          <a:spcPct val="0"/>
        </a:spcBef>
        <a:spcAft>
          <a:spcPts val="1000"/>
        </a:spcAft>
        <a:buClr>
          <a:schemeClr val="tx1"/>
        </a:buClr>
        <a:buSzPct val="100000"/>
        <a:buFont typeface="Arial" charset="0"/>
        <a:buChar char="-"/>
        <a:defRPr b="1">
          <a:solidFill>
            <a:schemeClr val="tx1"/>
          </a:solidFill>
          <a:latin typeface="+mn-lt"/>
        </a:defRPr>
      </a:lvl2pPr>
      <a:lvl3pPr marL="1300163" indent="-3429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§"/>
        <a:defRPr b="1">
          <a:solidFill>
            <a:schemeClr val="tx1"/>
          </a:solidFill>
          <a:latin typeface="+mn-lt"/>
        </a:defRPr>
      </a:lvl3pPr>
      <a:lvl4pPr marL="17192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4pPr>
      <a:lvl5pPr marL="21383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5pPr>
      <a:lvl6pPr marL="25955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6pPr>
      <a:lvl7pPr marL="30527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7pPr>
      <a:lvl8pPr marL="35099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8pPr>
      <a:lvl9pPr marL="3967163" indent="-228600" algn="l" defTabSz="762000" rtl="0" eaLnBrk="1" fontAlgn="base" hangingPunct="1">
        <a:lnSpc>
          <a:spcPts val="2600"/>
        </a:lnSpc>
        <a:spcBef>
          <a:spcPct val="0"/>
        </a:spcBef>
        <a:spcAft>
          <a:spcPts val="800"/>
        </a:spcAft>
        <a:buClr>
          <a:schemeClr val="bg2"/>
        </a:buClr>
        <a:buSzPct val="100000"/>
        <a:buFont typeface="Wingdings" pitchFamily="2" charset="2"/>
        <a:buChar char=""/>
        <a:defRPr sz="22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3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image" Target="../media/image40.png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4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42.wmf"/><Relationship Id="rId4" Type="http://schemas.openxmlformats.org/officeDocument/2006/relationships/oleObject" Target="../embeddings/oleObject6.bin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4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45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8.bin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9.bin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0.bin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1.bin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46.wmf"/><Relationship Id="rId4" Type="http://schemas.openxmlformats.org/officeDocument/2006/relationships/oleObject" Target="../embeddings/oleObject12.bin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0.vml"/><Relationship Id="rId5" Type="http://schemas.openxmlformats.org/officeDocument/2006/relationships/image" Target="../media/image52.wmf"/><Relationship Id="rId4" Type="http://schemas.openxmlformats.org/officeDocument/2006/relationships/oleObject" Target="../embeddings/oleObject13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1.vml"/><Relationship Id="rId5" Type="http://schemas.openxmlformats.org/officeDocument/2006/relationships/image" Target="../media/image54.wmf"/><Relationship Id="rId4" Type="http://schemas.openxmlformats.org/officeDocument/2006/relationships/oleObject" Target="../embeddings/oleObject14.bin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57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56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7" Type="http://schemas.openxmlformats.org/officeDocument/2006/relationships/image" Target="../media/image46.wmf"/><Relationship Id="rId2" Type="http://schemas.openxmlformats.org/officeDocument/2006/relationships/slideLayout" Target="../slideLayouts/slideLayout19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19.bin"/><Relationship Id="rId5" Type="http://schemas.openxmlformats.org/officeDocument/2006/relationships/image" Target="../media/image59.wmf"/><Relationship Id="rId4" Type="http://schemas.openxmlformats.org/officeDocument/2006/relationships/oleObject" Target="../embeddings/oleObject18.bin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M</a:t>
            </a:r>
            <a:r>
              <a:rPr lang="en-GB" b="1" dirty="0" smtClean="0">
                <a:latin typeface="+mn-lt"/>
              </a:rPr>
              <a:t>icrowave observations in clear-sky conditions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Alan Geer</a:t>
            </a:r>
          </a:p>
          <a:p>
            <a:r>
              <a:rPr lang="en-GB" sz="2000" b="0" dirty="0" smtClean="0"/>
              <a:t>Thanks to: Bill Bell, Peter Bauer</a:t>
            </a:r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Content Placeholder 29"/>
          <p:cNvSpPr>
            <a:spLocks noGrp="1"/>
          </p:cNvSpPr>
          <p:nvPr>
            <p:ph idx="1"/>
          </p:nvPr>
        </p:nvSpPr>
        <p:spPr>
          <a:xfrm>
            <a:off x="457200" y="1080653"/>
            <a:ext cx="8112125" cy="5009945"/>
          </a:xfrm>
        </p:spPr>
        <p:txBody>
          <a:bodyPr/>
          <a:lstStyle/>
          <a:p>
            <a:pPr>
              <a:buNone/>
            </a:pPr>
            <a:endParaRPr lang="en-GB" dirty="0" smtClean="0"/>
          </a:p>
          <a:p>
            <a:pPr>
              <a:spcAft>
                <a:spcPts val="600"/>
              </a:spcAft>
              <a:buNone/>
            </a:pPr>
            <a:r>
              <a:rPr lang="en-GB" sz="2000" b="0" dirty="0" smtClean="0"/>
              <a:t>Aperture: D&lt; 30cm     </a:t>
            </a:r>
          </a:p>
          <a:p>
            <a:pPr>
              <a:spcAft>
                <a:spcPts val="600"/>
              </a:spcAft>
              <a:buNone/>
            </a:pPr>
            <a:r>
              <a:rPr lang="en-GB" sz="2000" b="0" dirty="0" smtClean="0"/>
              <a:t>Purpose: temperature and moisture sounding</a:t>
            </a:r>
            <a:endParaRPr lang="en-GB" sz="2000" b="0" dirty="0"/>
          </a:p>
        </p:txBody>
      </p:sp>
      <p:sp>
        <p:nvSpPr>
          <p:cNvPr id="46" name="Parallelogram 45"/>
          <p:cNvSpPr/>
          <p:nvPr/>
        </p:nvSpPr>
        <p:spPr bwMode="auto">
          <a:xfrm rot="2132412">
            <a:off x="5242178" y="1126620"/>
            <a:ext cx="2232229" cy="669851"/>
          </a:xfrm>
          <a:prstGeom prst="parallelogram">
            <a:avLst>
              <a:gd name="adj" fmla="val 84458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3490" name="Rectangle 2"/>
          <p:cNvSpPr>
            <a:spLocks noChangeArrowheads="1"/>
          </p:cNvSpPr>
          <p:nvPr/>
        </p:nvSpPr>
        <p:spPr bwMode="auto">
          <a:xfrm>
            <a:off x="1331913" y="404813"/>
            <a:ext cx="695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kumimoji="1" lang="en-GB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pic>
        <p:nvPicPr>
          <p:cNvPr id="63491" name="Picture 3" descr="AMSU_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35" y="3017299"/>
            <a:ext cx="2409825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2" name="Picture 4" descr="AMSU_A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88347" y="3160174"/>
            <a:ext cx="21526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5" descr="AMSU_B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36272" y="3233199"/>
            <a:ext cx="239077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4" name="Text Box 7"/>
          <p:cNvSpPr txBox="1">
            <a:spLocks noChangeArrowheads="1"/>
          </p:cNvSpPr>
          <p:nvPr/>
        </p:nvSpPr>
        <p:spPr bwMode="auto">
          <a:xfrm>
            <a:off x="1256322" y="2441036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 dirty="0">
                <a:latin typeface="Arial" charset="0"/>
              </a:rPr>
              <a:t>AMSU A1</a:t>
            </a:r>
          </a:p>
        </p:txBody>
      </p:sp>
      <p:sp>
        <p:nvSpPr>
          <p:cNvPr id="63495" name="Text Box 8"/>
          <p:cNvSpPr txBox="1">
            <a:spLocks noChangeArrowheads="1"/>
          </p:cNvSpPr>
          <p:nvPr/>
        </p:nvSpPr>
        <p:spPr bwMode="auto">
          <a:xfrm>
            <a:off x="3848710" y="2441036"/>
            <a:ext cx="1187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>
                <a:latin typeface="Arial" charset="0"/>
              </a:rPr>
              <a:t>AMSU A2</a:t>
            </a:r>
          </a:p>
        </p:txBody>
      </p:sp>
      <p:sp>
        <p:nvSpPr>
          <p:cNvPr id="63496" name="Text Box 9"/>
          <p:cNvSpPr txBox="1">
            <a:spLocks noChangeArrowheads="1"/>
          </p:cNvSpPr>
          <p:nvPr/>
        </p:nvSpPr>
        <p:spPr bwMode="auto">
          <a:xfrm>
            <a:off x="6441097" y="2441036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en-GB" sz="1800">
                <a:latin typeface="Arial" charset="0"/>
              </a:rPr>
              <a:t>AMSU B</a:t>
            </a:r>
          </a:p>
        </p:txBody>
      </p:sp>
      <p:sp>
        <p:nvSpPr>
          <p:cNvPr id="63499" name="Text Box 13"/>
          <p:cNvSpPr txBox="1">
            <a:spLocks noChangeArrowheads="1"/>
          </p:cNvSpPr>
          <p:nvPr/>
        </p:nvSpPr>
        <p:spPr bwMode="auto">
          <a:xfrm>
            <a:off x="776897" y="5465224"/>
            <a:ext cx="2364750" cy="64633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>
                <a:latin typeface="+mj-lt"/>
              </a:rPr>
              <a:t>Channels 3-15 </a:t>
            </a:r>
          </a:p>
          <a:p>
            <a:r>
              <a:rPr lang="en-GB" sz="1800">
                <a:latin typeface="+mj-lt"/>
              </a:rPr>
              <a:t>(50-57 GHz, 89 GHz)</a:t>
            </a:r>
          </a:p>
        </p:txBody>
      </p:sp>
      <p:sp>
        <p:nvSpPr>
          <p:cNvPr id="63500" name="Text Box 14"/>
          <p:cNvSpPr txBox="1">
            <a:spLocks noChangeArrowheads="1"/>
          </p:cNvSpPr>
          <p:nvPr/>
        </p:nvSpPr>
        <p:spPr bwMode="auto">
          <a:xfrm>
            <a:off x="3391510" y="5177886"/>
            <a:ext cx="2444750" cy="641350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>
                <a:latin typeface="+mj-lt"/>
              </a:rPr>
              <a:t>Channels 1&amp;2 </a:t>
            </a:r>
          </a:p>
          <a:p>
            <a:r>
              <a:rPr lang="en-GB" sz="1800" dirty="0">
                <a:latin typeface="+mj-lt"/>
              </a:rPr>
              <a:t>(23.8 GHz, 31.4 GHz)</a:t>
            </a:r>
          </a:p>
        </p:txBody>
      </p:sp>
      <p:sp>
        <p:nvSpPr>
          <p:cNvPr id="63501" name="Text Box 15"/>
          <p:cNvSpPr txBox="1">
            <a:spLocks noChangeArrowheads="1"/>
          </p:cNvSpPr>
          <p:nvPr/>
        </p:nvSpPr>
        <p:spPr bwMode="auto">
          <a:xfrm>
            <a:off x="5856897" y="5177886"/>
            <a:ext cx="2473754" cy="646331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dirty="0">
                <a:latin typeface="+mj-lt"/>
              </a:rPr>
              <a:t>Channels 15-20</a:t>
            </a:r>
          </a:p>
          <a:p>
            <a:r>
              <a:rPr lang="en-GB" sz="1800" dirty="0">
                <a:latin typeface="+mj-lt"/>
              </a:rPr>
              <a:t>(89, 150, 3 </a:t>
            </a:r>
            <a:r>
              <a:rPr lang="en-GB" sz="1800" dirty="0" smtClean="0">
                <a:latin typeface="+mj-lt"/>
              </a:rPr>
              <a:t>× </a:t>
            </a:r>
            <a:r>
              <a:rPr lang="en-GB" sz="1800" dirty="0">
                <a:latin typeface="+mj-lt"/>
              </a:rPr>
              <a:t>183GHz)</a:t>
            </a:r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>
          <a:xfrm>
            <a:off x="493713" y="145311"/>
            <a:ext cx="3695515" cy="1226288"/>
          </a:xfrm>
        </p:spPr>
        <p:txBody>
          <a:bodyPr/>
          <a:lstStyle/>
          <a:p>
            <a:r>
              <a:rPr lang="en-GB" dirty="0" smtClean="0"/>
              <a:t>AMSU: cross track microwave sounder</a:t>
            </a:r>
            <a:endParaRPr lang="en-GB" dirty="0"/>
          </a:p>
        </p:txBody>
      </p:sp>
      <p:sp>
        <p:nvSpPr>
          <p:cNvPr id="61" name="Freeform 60"/>
          <p:cNvSpPr/>
          <p:nvPr/>
        </p:nvSpPr>
        <p:spPr bwMode="auto">
          <a:xfrm>
            <a:off x="6226687" y="629328"/>
            <a:ext cx="808075" cy="1158949"/>
          </a:xfrm>
          <a:custGeom>
            <a:avLst/>
            <a:gdLst>
              <a:gd name="connsiteX0" fmla="*/ 0 w 808075"/>
              <a:gd name="connsiteY0" fmla="*/ 1158949 h 1158949"/>
              <a:gd name="connsiteX1" fmla="*/ 350875 w 808075"/>
              <a:gd name="connsiteY1" fmla="*/ 0 h 1158949"/>
              <a:gd name="connsiteX2" fmla="*/ 808075 w 808075"/>
              <a:gd name="connsiteY2" fmla="*/ 925033 h 1158949"/>
              <a:gd name="connsiteX3" fmla="*/ 0 w 808075"/>
              <a:gd name="connsiteY3" fmla="*/ 1158949 h 11589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08075" h="1158949">
                <a:moveTo>
                  <a:pt x="0" y="1158949"/>
                </a:moveTo>
                <a:lnTo>
                  <a:pt x="350875" y="0"/>
                </a:lnTo>
                <a:lnTo>
                  <a:pt x="808075" y="925033"/>
                </a:lnTo>
                <a:lnTo>
                  <a:pt x="0" y="1158949"/>
                </a:lnTo>
                <a:close/>
              </a:path>
            </a:pathLst>
          </a:custGeom>
          <a:solidFill>
            <a:schemeClr val="bg2">
              <a:lumMod val="50000"/>
              <a:alpha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2" name="Oval 61"/>
          <p:cNvSpPr/>
          <p:nvPr/>
        </p:nvSpPr>
        <p:spPr bwMode="auto">
          <a:xfrm>
            <a:off x="6524400" y="544267"/>
            <a:ext cx="85060" cy="8506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64" name="Straight Connector 63"/>
          <p:cNvCxnSpPr/>
          <p:nvPr/>
        </p:nvCxnSpPr>
        <p:spPr bwMode="auto">
          <a:xfrm flipV="1">
            <a:off x="6423297" y="551641"/>
            <a:ext cx="288124" cy="7780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6" name="Parallelogram 65"/>
          <p:cNvSpPr/>
          <p:nvPr/>
        </p:nvSpPr>
        <p:spPr bwMode="auto">
          <a:xfrm rot="20773621">
            <a:off x="6647995" y="488215"/>
            <a:ext cx="216708" cy="89855"/>
          </a:xfrm>
          <a:prstGeom prst="parallelogram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67" name="Parallelogram 66"/>
          <p:cNvSpPr/>
          <p:nvPr/>
        </p:nvSpPr>
        <p:spPr bwMode="auto">
          <a:xfrm rot="20773621">
            <a:off x="6282412" y="582474"/>
            <a:ext cx="216708" cy="89855"/>
          </a:xfrm>
          <a:prstGeom prst="parallelogram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69" name="Straight Arrow Connector 68"/>
          <p:cNvCxnSpPr/>
          <p:nvPr/>
        </p:nvCxnSpPr>
        <p:spPr bwMode="auto">
          <a:xfrm>
            <a:off x="5960874" y="255651"/>
            <a:ext cx="1427098" cy="80868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0" name="Slide Number Placeholder 6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71" name="Footer Placeholder 7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242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24338" y="1393560"/>
            <a:ext cx="4449762" cy="43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4515" name="Line 4"/>
          <p:cNvSpPr>
            <a:spLocks noChangeShapeType="1"/>
          </p:cNvSpPr>
          <p:nvPr/>
        </p:nvSpPr>
        <p:spPr bwMode="auto">
          <a:xfrm>
            <a:off x="5295900" y="2026972"/>
            <a:ext cx="12065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6" name="Line 5"/>
          <p:cNvSpPr>
            <a:spLocks noChangeShapeType="1"/>
          </p:cNvSpPr>
          <p:nvPr/>
        </p:nvSpPr>
        <p:spPr bwMode="auto">
          <a:xfrm>
            <a:off x="5422900" y="3563672"/>
            <a:ext cx="1562100" cy="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7" name="Line 6"/>
          <p:cNvSpPr>
            <a:spLocks noChangeShapeType="1"/>
          </p:cNvSpPr>
          <p:nvPr/>
        </p:nvSpPr>
        <p:spPr bwMode="auto">
          <a:xfrm>
            <a:off x="5321300" y="3804972"/>
            <a:ext cx="1536700" cy="63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sp>
        <p:nvSpPr>
          <p:cNvPr id="64518" name="Line 7"/>
          <p:cNvSpPr>
            <a:spLocks noChangeShapeType="1"/>
          </p:cNvSpPr>
          <p:nvPr/>
        </p:nvSpPr>
        <p:spPr bwMode="auto">
          <a:xfrm>
            <a:off x="5372100" y="3144572"/>
            <a:ext cx="965200" cy="25400"/>
          </a:xfrm>
          <a:prstGeom prst="line">
            <a:avLst/>
          </a:prstGeom>
          <a:noFill/>
          <a:ln w="12700">
            <a:solidFill>
              <a:schemeClr val="accent2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GB"/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74896" y="1782911"/>
            <a:ext cx="3348038" cy="3671887"/>
            <a:chOff x="1200" y="551"/>
            <a:chExt cx="3532" cy="3337"/>
          </a:xfrm>
        </p:grpSpPr>
        <p:pic>
          <p:nvPicPr>
            <p:cNvPr id="64523" name="Picture 10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200" y="768"/>
              <a:ext cx="3532" cy="3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4524" name="Text Box 11"/>
            <p:cNvSpPr txBox="1">
              <a:spLocks noChangeArrowheads="1"/>
            </p:cNvSpPr>
            <p:nvPr/>
          </p:nvSpPr>
          <p:spPr bwMode="auto">
            <a:xfrm>
              <a:off x="2402" y="551"/>
              <a:ext cx="37" cy="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7658" tIns="8829" rIns="17658" bIns="8829">
              <a:spAutoFit/>
            </a:bodyPr>
            <a:lstStyle/>
            <a:p>
              <a:pPr algn="l" defTabSz="176213"/>
              <a:endParaRPr lang="en-GB" sz="200" b="1">
                <a:solidFill>
                  <a:srgbClr val="000000"/>
                </a:solidFill>
              </a:endParaRPr>
            </a:p>
          </p:txBody>
        </p:sp>
      </p:grpSp>
      <p:sp>
        <p:nvSpPr>
          <p:cNvPr id="64521" name="Rectangle 13"/>
          <p:cNvSpPr>
            <a:spLocks noChangeArrowheads="1"/>
          </p:cNvSpPr>
          <p:nvPr/>
        </p:nvSpPr>
        <p:spPr bwMode="auto">
          <a:xfrm>
            <a:off x="1116013" y="333375"/>
            <a:ext cx="6950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algn="l"/>
            <a:endParaRPr kumimoji="1" lang="en-GB" sz="2000" b="1" dirty="0">
              <a:solidFill>
                <a:schemeClr val="bg2"/>
              </a:solidFill>
              <a:latin typeface="Comic Sans MS" pitchFamily="66" charset="0"/>
            </a:endParaRPr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SSMIS – A conical microwave </a:t>
            </a:r>
            <a:r>
              <a:rPr lang="en-GB" dirty="0" smtClean="0"/>
              <a:t>sounder / imager</a:t>
            </a:r>
            <a:endParaRPr lang="en-GB" dirty="0"/>
          </a:p>
        </p:txBody>
      </p:sp>
      <p:cxnSp>
        <p:nvCxnSpPr>
          <p:cNvPr id="23" name="Straight Arrow Connector 22"/>
          <p:cNvCxnSpPr/>
          <p:nvPr/>
        </p:nvCxnSpPr>
        <p:spPr bwMode="auto">
          <a:xfrm>
            <a:off x="6081823" y="1265274"/>
            <a:ext cx="2030819" cy="15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6695640" y="926857"/>
            <a:ext cx="159420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60 cm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cxnSp>
        <p:nvCxnSpPr>
          <p:cNvPr id="28" name="Straight Arrow Connector 27"/>
          <p:cNvCxnSpPr/>
          <p:nvPr/>
        </p:nvCxnSpPr>
        <p:spPr bwMode="auto">
          <a:xfrm rot="5400000" flipH="1" flipV="1">
            <a:off x="6816437" y="5842660"/>
            <a:ext cx="522514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Arc 28"/>
          <p:cNvSpPr/>
          <p:nvPr/>
        </p:nvSpPr>
        <p:spPr bwMode="auto">
          <a:xfrm>
            <a:off x="6567054" y="5925787"/>
            <a:ext cx="985652" cy="296884"/>
          </a:xfrm>
          <a:prstGeom prst="arc">
            <a:avLst>
              <a:gd name="adj1" fmla="val 1661969"/>
              <a:gd name="adj2" fmla="val 0"/>
            </a:avLst>
          </a:prstGeom>
          <a:noFill/>
          <a:ln w="381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35" name="Straight Connector 34"/>
          <p:cNvCxnSpPr/>
          <p:nvPr/>
        </p:nvCxnSpPr>
        <p:spPr bwMode="auto">
          <a:xfrm rot="16200000" flipV="1">
            <a:off x="5798129" y="3512129"/>
            <a:ext cx="4839193" cy="185255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/>
          <p:cNvCxnSpPr/>
          <p:nvPr/>
        </p:nvCxnSpPr>
        <p:spPr bwMode="auto">
          <a:xfrm rot="5400000">
            <a:off x="6234547" y="2802577"/>
            <a:ext cx="1816924" cy="273133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66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2813560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GMI: imager, targeting </a:t>
            </a:r>
            <a:r>
              <a:rPr lang="en-GB" dirty="0" err="1" smtClean="0"/>
              <a:t>preciptiation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99726" y="3200401"/>
            <a:ext cx="606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1"/>
                </a:solidFill>
                <a:latin typeface="+mj-lt"/>
              </a:rPr>
              <a:t>NOAA</a:t>
            </a:r>
            <a:endParaRPr lang="en-GB" sz="9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23" y="1371600"/>
            <a:ext cx="7800575" cy="427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89900" y="5649433"/>
            <a:ext cx="99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latin typeface="+mj-lt"/>
              </a:rPr>
              <a:t>NASA / JAXA</a:t>
            </a:r>
            <a:endParaRPr lang="en-GB" sz="900" b="1" dirty="0">
              <a:latin typeface="+mj-lt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531422" y="989093"/>
            <a:ext cx="3375980" cy="117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800" b="1" dirty="0" smtClean="0">
                <a:latin typeface="Arial" charset="0"/>
              </a:rPr>
              <a:t>Global precipitation mission: 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charset="0"/>
              </a:rPr>
              <a:t> Launched Feb 2014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charset="0"/>
              </a:rPr>
              <a:t> Precipitation radar at 13 GHz and 36 GHz</a:t>
            </a:r>
            <a:endParaRPr lang="en-GB" sz="1600" dirty="0">
              <a:latin typeface="Arial" charset="0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4786685" y="4913906"/>
            <a:ext cx="2385392" cy="66791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Rectangle 11"/>
          <p:cNvSpPr/>
          <p:nvPr/>
        </p:nvSpPr>
        <p:spPr bwMode="auto">
          <a:xfrm>
            <a:off x="4994744" y="4462007"/>
            <a:ext cx="1771816" cy="499607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927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444" y="209385"/>
            <a:ext cx="8113712" cy="708025"/>
          </a:xfrm>
        </p:spPr>
        <p:txBody>
          <a:bodyPr/>
          <a:lstStyle/>
          <a:p>
            <a:r>
              <a:rPr lang="en-GB" dirty="0" smtClean="0"/>
              <a:t>Field of view size and aperture</a:t>
            </a:r>
            <a:br>
              <a:rPr lang="en-GB" dirty="0" smtClean="0"/>
            </a:br>
            <a:r>
              <a:rPr lang="en-GB" sz="1600" dirty="0" smtClean="0"/>
              <a:t>approximate calculations in a diffraction-limited system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13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1228949" y="1508040"/>
                <a:ext cx="1648848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18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</m:func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=1.22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28949" y="1508040"/>
                <a:ext cx="1648848" cy="693460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Oval 6"/>
          <p:cNvSpPr/>
          <p:nvPr/>
        </p:nvSpPr>
        <p:spPr bwMode="auto">
          <a:xfrm>
            <a:off x="5534108" y="1653871"/>
            <a:ext cx="683813" cy="143124"/>
          </a:xfrm>
          <a:prstGeom prst="ellips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cxnSp>
        <p:nvCxnSpPr>
          <p:cNvPr id="9" name="Straight Connector 8"/>
          <p:cNvCxnSpPr>
            <a:stCxn id="7" idx="2"/>
          </p:cNvCxnSpPr>
          <p:nvPr/>
        </p:nvCxnSpPr>
        <p:spPr bwMode="auto">
          <a:xfrm flipH="1">
            <a:off x="4921857" y="1725433"/>
            <a:ext cx="612251" cy="428575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Connector 10"/>
          <p:cNvCxnSpPr>
            <a:stCxn id="7" idx="6"/>
          </p:cNvCxnSpPr>
          <p:nvPr/>
        </p:nvCxnSpPr>
        <p:spPr bwMode="auto">
          <a:xfrm>
            <a:off x="6217921" y="1725433"/>
            <a:ext cx="667909" cy="432551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61175" y="1084508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 smtClean="0">
                <a:latin typeface="Arial" charset="0"/>
              </a:rPr>
              <a:t>Airy disk size:</a:t>
            </a:r>
            <a:endParaRPr lang="en-GB" sz="1600" dirty="0">
              <a:latin typeface="Arial" charset="0"/>
            </a:endParaRPr>
          </a:p>
        </p:txBody>
      </p:sp>
      <p:sp>
        <p:nvSpPr>
          <p:cNvPr id="25" name="Arc 24"/>
          <p:cNvSpPr/>
          <p:nvPr/>
        </p:nvSpPr>
        <p:spPr bwMode="auto">
          <a:xfrm rot="6366404">
            <a:off x="5793958" y="1644233"/>
            <a:ext cx="379277" cy="487592"/>
          </a:xfrm>
          <a:prstGeom prst="arc">
            <a:avLst/>
          </a:pr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937684" y="208769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l-GR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θ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2744525" y="1523155"/>
            <a:ext cx="10721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 smtClean="0">
                <a:latin typeface="Arial" charset="0"/>
              </a:rPr>
              <a:t>Wavelength</a:t>
            </a:r>
            <a:endParaRPr lang="en-GB" sz="1200" dirty="0">
              <a:latin typeface="Arial" charset="0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>
            <a:off x="5557961" y="1510748"/>
            <a:ext cx="652007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5732275" y="1198477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Straight Arrow Connector 33"/>
          <p:cNvCxnSpPr/>
          <p:nvPr/>
        </p:nvCxnSpPr>
        <p:spPr bwMode="auto">
          <a:xfrm>
            <a:off x="7206707" y="1630017"/>
            <a:ext cx="36932" cy="44686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6" name="Text Box 7"/>
          <p:cNvSpPr txBox="1">
            <a:spLocks noChangeArrowheads="1"/>
          </p:cNvSpPr>
          <p:nvPr/>
        </p:nvSpPr>
        <p:spPr bwMode="auto">
          <a:xfrm>
            <a:off x="7204592" y="330689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Text Box 7"/>
          <p:cNvSpPr txBox="1">
            <a:spLocks noChangeArrowheads="1"/>
          </p:cNvSpPr>
          <p:nvPr/>
        </p:nvSpPr>
        <p:spPr bwMode="auto">
          <a:xfrm>
            <a:off x="5359180" y="1031499"/>
            <a:ext cx="12019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 smtClean="0">
                <a:latin typeface="Arial" charset="0"/>
              </a:rPr>
              <a:t>Aperture size</a:t>
            </a:r>
            <a:endParaRPr lang="en-GB" sz="1200" dirty="0">
              <a:latin typeface="Arial" charset="0"/>
            </a:endParaRPr>
          </a:p>
        </p:txBody>
      </p:sp>
      <p:sp>
        <p:nvSpPr>
          <p:cNvPr id="38" name="Text Box 7"/>
          <p:cNvSpPr txBox="1">
            <a:spLocks noChangeArrowheads="1"/>
          </p:cNvSpPr>
          <p:nvPr/>
        </p:nvSpPr>
        <p:spPr bwMode="auto">
          <a:xfrm>
            <a:off x="7499406" y="3267140"/>
            <a:ext cx="120197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>
                <a:latin typeface="Arial" charset="0"/>
              </a:rPr>
              <a:t>S</a:t>
            </a:r>
            <a:r>
              <a:rPr lang="en-GB" sz="1200" dirty="0" smtClean="0">
                <a:latin typeface="Arial" charset="0"/>
              </a:rPr>
              <a:t>atellite to earth distance</a:t>
            </a:r>
            <a:endParaRPr lang="en-GB" sz="1200" dirty="0">
              <a:latin typeface="Arial" charset="0"/>
            </a:endParaRPr>
          </a:p>
        </p:txBody>
      </p:sp>
      <p:sp>
        <p:nvSpPr>
          <p:cNvPr id="39" name="Text Box 7"/>
          <p:cNvSpPr txBox="1">
            <a:spLocks noChangeArrowheads="1"/>
          </p:cNvSpPr>
          <p:nvPr/>
        </p:nvSpPr>
        <p:spPr bwMode="auto">
          <a:xfrm>
            <a:off x="5463872" y="5533262"/>
            <a:ext cx="12019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200" dirty="0" smtClean="0">
                <a:latin typeface="Arial" charset="0"/>
              </a:rPr>
              <a:t>FOV</a:t>
            </a:r>
            <a:r>
              <a:rPr lang="en-GB" sz="1200" dirty="0" smtClean="0">
                <a:latin typeface="Arial" charset="0"/>
              </a:rPr>
              <a:t> size</a:t>
            </a:r>
            <a:endParaRPr lang="en-GB" sz="1200" dirty="0">
              <a:latin typeface="Arial" charset="0"/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>
            <a:off x="4994744" y="6012512"/>
            <a:ext cx="1819524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43" name="Text Box 7"/>
          <p:cNvSpPr txBox="1">
            <a:spLocks noChangeArrowheads="1"/>
          </p:cNvSpPr>
          <p:nvPr/>
        </p:nvSpPr>
        <p:spPr bwMode="auto">
          <a:xfrm>
            <a:off x="5709746" y="5684338"/>
            <a:ext cx="3438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endParaRPr lang="en-GB" sz="1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Rectangle 43"/>
              <p:cNvSpPr/>
              <p:nvPr/>
            </p:nvSpPr>
            <p:spPr>
              <a:xfrm>
                <a:off x="1365447" y="2161371"/>
                <a:ext cx="1494447" cy="6934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𝑎</m:t>
                      </m:r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2.44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num>
                        <m:den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𝐷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44" name="Rectangle 4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65447" y="2161371"/>
                <a:ext cx="1494447" cy="693460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 Box 7"/>
          <p:cNvSpPr txBox="1">
            <a:spLocks noChangeArrowheads="1"/>
          </p:cNvSpPr>
          <p:nvPr/>
        </p:nvSpPr>
        <p:spPr bwMode="auto">
          <a:xfrm>
            <a:off x="406841" y="3344003"/>
            <a:ext cx="4522967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Arial" charset="0"/>
              </a:rPr>
              <a:t>T-sounder</a:t>
            </a:r>
            <a:r>
              <a:rPr lang="en-GB" sz="1600" b="1" dirty="0" smtClean="0">
                <a:latin typeface="Arial" charset="0"/>
              </a:rPr>
              <a:t>: </a:t>
            </a:r>
            <a:r>
              <a:rPr lang="en-GB" sz="1600" dirty="0" smtClean="0">
                <a:latin typeface="Arial" charset="0"/>
              </a:rPr>
              <a:t>	50 </a:t>
            </a:r>
            <a:r>
              <a:rPr lang="en-GB" sz="1600" dirty="0" smtClean="0">
                <a:latin typeface="Arial" charset="0"/>
              </a:rPr>
              <a:t>GHz:  </a:t>
            </a:r>
            <a:r>
              <a:rPr lang="el-GR" sz="1600" dirty="0" smtClean="0">
                <a:latin typeface="Arial" charset="0"/>
              </a:rPr>
              <a:t>λ</a:t>
            </a:r>
            <a:r>
              <a:rPr lang="en-GB" sz="1600" dirty="0" smtClean="0">
                <a:latin typeface="Arial" charset="0"/>
              </a:rPr>
              <a:t> </a:t>
            </a:r>
            <a:r>
              <a:rPr lang="en-GB" sz="1600" dirty="0">
                <a:latin typeface="Arial" charset="0"/>
              </a:rPr>
              <a:t>≈ </a:t>
            </a:r>
            <a:r>
              <a:rPr lang="en-GB" sz="1600" dirty="0" smtClean="0">
                <a:latin typeface="Arial" charset="0"/>
              </a:rPr>
              <a:t>0.006 </a:t>
            </a:r>
            <a:r>
              <a:rPr lang="en-GB" sz="1600" dirty="0">
                <a:latin typeface="Arial" charset="0"/>
              </a:rPr>
              <a:t>m </a:t>
            </a:r>
            <a:endParaRPr lang="en-GB" sz="1600" dirty="0" smtClean="0">
              <a:latin typeface="Arial" charset="0"/>
            </a:endParaRPr>
          </a:p>
          <a:p>
            <a:pPr algn="l"/>
            <a:r>
              <a:rPr lang="en-GB" sz="1600" dirty="0" smtClean="0">
                <a:latin typeface="Arial" charset="0"/>
              </a:rPr>
              <a:t>(like AMSU-A)	</a:t>
            </a:r>
            <a:r>
              <a:rPr lang="en-GB" sz="1600" dirty="0" smtClean="0">
                <a:latin typeface="Arial" charset="0"/>
              </a:rPr>
              <a:t>satellite altitude 800 km</a:t>
            </a:r>
          </a:p>
          <a:p>
            <a:pPr algn="l"/>
            <a:r>
              <a:rPr lang="en-GB" sz="1600" dirty="0" smtClean="0">
                <a:latin typeface="Arial" charset="0"/>
              </a:rPr>
              <a:t>		aperture 0.3 m</a:t>
            </a:r>
          </a:p>
          <a:p>
            <a:pPr algn="l"/>
            <a:r>
              <a:rPr lang="en-GB" sz="1600" dirty="0" smtClean="0">
                <a:latin typeface="Arial" charset="0"/>
              </a:rPr>
              <a:t>		</a:t>
            </a:r>
            <a:r>
              <a:rPr lang="en-GB" sz="1600" b="1" dirty="0" smtClean="0">
                <a:latin typeface="Arial" charset="0"/>
              </a:rPr>
              <a:t>FOV ≈ 40 km</a:t>
            </a:r>
          </a:p>
          <a:p>
            <a:pPr algn="l"/>
            <a:endParaRPr lang="en-GB" sz="1600" dirty="0">
              <a:latin typeface="Arial" charset="0"/>
            </a:endParaRPr>
          </a:p>
          <a:p>
            <a:r>
              <a:rPr lang="en-GB" sz="1600" b="1" dirty="0" smtClean="0">
                <a:latin typeface="Arial" charset="0"/>
              </a:rPr>
              <a:t>Imager:	</a:t>
            </a:r>
            <a:r>
              <a:rPr lang="en-GB" sz="1600" dirty="0">
                <a:latin typeface="Arial" charset="0"/>
              </a:rPr>
              <a:t>	</a:t>
            </a:r>
            <a:r>
              <a:rPr lang="en-GB" sz="1600" dirty="0" smtClean="0">
                <a:latin typeface="Arial" charset="0"/>
              </a:rPr>
              <a:t>20 </a:t>
            </a:r>
            <a:r>
              <a:rPr lang="en-GB" sz="1600" dirty="0">
                <a:latin typeface="Arial" charset="0"/>
              </a:rPr>
              <a:t>GHz:  </a:t>
            </a:r>
            <a:r>
              <a:rPr lang="el-GR" sz="1600" dirty="0">
                <a:latin typeface="Arial" charset="0"/>
              </a:rPr>
              <a:t>λ</a:t>
            </a:r>
            <a:r>
              <a:rPr lang="en-GB" sz="1600" dirty="0">
                <a:latin typeface="Arial" charset="0"/>
              </a:rPr>
              <a:t> ≈ </a:t>
            </a:r>
            <a:r>
              <a:rPr lang="en-GB" sz="1600" dirty="0" smtClean="0">
                <a:latin typeface="Arial" charset="0"/>
              </a:rPr>
              <a:t>0.016 </a:t>
            </a:r>
            <a:r>
              <a:rPr lang="en-GB" sz="1600" dirty="0">
                <a:latin typeface="Arial" charset="0"/>
              </a:rPr>
              <a:t>m </a:t>
            </a:r>
            <a:endParaRPr lang="en-GB" sz="1600" dirty="0" smtClean="0">
              <a:latin typeface="Arial" charset="0"/>
            </a:endParaRPr>
          </a:p>
          <a:p>
            <a:pPr algn="l"/>
            <a:r>
              <a:rPr lang="en-GB" sz="1600" dirty="0" smtClean="0">
                <a:latin typeface="Arial" charset="0"/>
              </a:rPr>
              <a:t>(like GMI)		</a:t>
            </a:r>
            <a:r>
              <a:rPr lang="en-GB" sz="1600" dirty="0" smtClean="0">
                <a:latin typeface="Arial" charset="0"/>
              </a:rPr>
              <a:t>satellite altitude 400 km</a:t>
            </a:r>
          </a:p>
          <a:p>
            <a:pPr algn="l"/>
            <a:r>
              <a:rPr lang="en-GB" sz="1600" dirty="0">
                <a:latin typeface="Arial" charset="0"/>
              </a:rPr>
              <a:t>	</a:t>
            </a:r>
            <a:r>
              <a:rPr lang="en-GB" sz="1600" dirty="0" smtClean="0">
                <a:latin typeface="Arial" charset="0"/>
              </a:rPr>
              <a:t>	45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° view angle: a=600 km</a:t>
            </a:r>
            <a:endParaRPr lang="en-GB" sz="1600" dirty="0" smtClean="0">
              <a:latin typeface="Arial" charset="0"/>
            </a:endParaRPr>
          </a:p>
          <a:p>
            <a:pPr algn="l"/>
            <a:r>
              <a:rPr lang="en-GB" sz="1600" dirty="0">
                <a:latin typeface="Arial" charset="0"/>
              </a:rPr>
              <a:t>	</a:t>
            </a:r>
            <a:r>
              <a:rPr lang="en-GB" sz="1600" dirty="0" smtClean="0">
                <a:latin typeface="Arial" charset="0"/>
              </a:rPr>
              <a:t>	aperture 1.2 m</a:t>
            </a:r>
          </a:p>
          <a:p>
            <a:r>
              <a:rPr lang="en-GB" sz="1600" dirty="0">
                <a:latin typeface="Arial" charset="0"/>
              </a:rPr>
              <a:t>	</a:t>
            </a:r>
            <a:r>
              <a:rPr lang="en-GB" sz="1600" dirty="0" smtClean="0">
                <a:latin typeface="Arial" charset="0"/>
              </a:rPr>
              <a:t>	</a:t>
            </a:r>
            <a:r>
              <a:rPr lang="en-GB" sz="1600" b="1" dirty="0">
                <a:latin typeface="Arial" charset="0"/>
              </a:rPr>
              <a:t>FOV ≈ </a:t>
            </a:r>
            <a:r>
              <a:rPr lang="en-GB" sz="1600" b="1" dirty="0" smtClean="0">
                <a:latin typeface="Arial" charset="0"/>
              </a:rPr>
              <a:t>20 km</a:t>
            </a:r>
            <a:endParaRPr lang="en-GB" sz="1600" b="1" dirty="0">
              <a:latin typeface="Arial" charset="0"/>
            </a:endParaRPr>
          </a:p>
        </p:txBody>
      </p:sp>
      <p:cxnSp>
        <p:nvCxnSpPr>
          <p:cNvPr id="50" name="Straight Connector 49"/>
          <p:cNvCxnSpPr/>
          <p:nvPr/>
        </p:nvCxnSpPr>
        <p:spPr bwMode="auto">
          <a:xfrm>
            <a:off x="5883965" y="1844703"/>
            <a:ext cx="0" cy="540688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ys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570101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Active microwave: radar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99726" y="3200401"/>
            <a:ext cx="606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>
                <a:solidFill>
                  <a:schemeClr val="bg1"/>
                </a:solidFill>
                <a:latin typeface="+mj-lt"/>
              </a:rPr>
              <a:t>NOAA</a:t>
            </a:r>
            <a:endParaRPr lang="en-GB" sz="9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923" y="1371600"/>
            <a:ext cx="7800575" cy="427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89900" y="5649433"/>
            <a:ext cx="9994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latin typeface="+mj-lt"/>
              </a:rPr>
              <a:t>NASA / JAXA</a:t>
            </a:r>
            <a:endParaRPr lang="en-GB" sz="900" b="1" dirty="0">
              <a:latin typeface="+mj-lt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523471" y="782359"/>
            <a:ext cx="3375980" cy="1172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800" b="1" dirty="0" smtClean="0">
                <a:latin typeface="Arial" charset="0"/>
              </a:rPr>
              <a:t>Global precipitation mission: 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charset="0"/>
              </a:rPr>
              <a:t> Launched Feb 2014</a:t>
            </a:r>
          </a:p>
          <a:p>
            <a:pPr algn="l">
              <a:spcBef>
                <a:spcPts val="100"/>
              </a:spcBef>
              <a:spcAft>
                <a:spcPts val="100"/>
              </a:spcAft>
              <a:buFont typeface="Arial" pitchFamily="34" charset="0"/>
              <a:buChar char="•"/>
            </a:pPr>
            <a:r>
              <a:rPr lang="en-GB" sz="1600" dirty="0" smtClean="0">
                <a:latin typeface="Arial" charset="0"/>
              </a:rPr>
              <a:t> Precipitation radar at 13 GHz and 36 GHz</a:t>
            </a:r>
            <a:endParaRPr lang="en-GB" sz="1600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992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3080" y="145311"/>
            <a:ext cx="8113712" cy="708025"/>
          </a:xfrm>
        </p:spPr>
        <p:txBody>
          <a:bodyPr/>
          <a:lstStyle/>
          <a:p>
            <a:r>
              <a:rPr lang="en-GB" dirty="0" smtClean="0"/>
              <a:t>Frequency allocation and protection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15</a:t>
            </a:fld>
            <a:endParaRPr lang="en-GB"/>
          </a:p>
        </p:txBody>
      </p:sp>
      <p:pic>
        <p:nvPicPr>
          <p:cNvPr id="10" name="Content Placeholder 9" descr="United_States_Frequency_Allocations_Chart_2003_-_The_Radio_Spectru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2546" y="845671"/>
            <a:ext cx="8621846" cy="5516955"/>
          </a:xfrm>
        </p:spPr>
      </p:pic>
      <p:pic>
        <p:nvPicPr>
          <p:cNvPr id="11" name="Picture 10" descr="Radio_Spectrum_cropp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546715"/>
            <a:ext cx="37712378" cy="3718691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cxnSp>
        <p:nvCxnSpPr>
          <p:cNvPr id="13" name="Straight Arrow Connector 12"/>
          <p:cNvCxnSpPr/>
          <p:nvPr/>
        </p:nvCxnSpPr>
        <p:spPr bwMode="auto">
          <a:xfrm rot="10800000" flipV="1">
            <a:off x="4635066" y="914400"/>
            <a:ext cx="945929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47955" y="814042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3 KHz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1550979" y="5609691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30 GHz</a:t>
            </a: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8211056" y="5619590"/>
            <a:ext cx="2175900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600" b="1" dirty="0" smtClean="0">
                <a:latin typeface="Arial Unicode MS" pitchFamily="34" charset="-128"/>
              </a:rPr>
              <a:t>300 GHz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10800000" flipV="1">
            <a:off x="5143726" y="912420"/>
            <a:ext cx="945929" cy="91440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chemeClr val="tx1">
                <a:lumMod val="95000"/>
                <a:lumOff val="5000"/>
              </a:schemeClr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4476615" y="686864"/>
            <a:ext cx="1116664" cy="5238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Earth observation</a:t>
            </a: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5745296" y="684885"/>
            <a:ext cx="1116664" cy="30841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Sky Sports</a:t>
            </a:r>
          </a:p>
        </p:txBody>
      </p:sp>
    </p:spTree>
    <p:extLst>
      <p:ext uri="{BB962C8B-B14F-4D97-AF65-F5344CB8AC3E}">
        <p14:creationId xmlns:p14="http://schemas.microsoft.com/office/powerpoint/2010/main" val="2650328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1.06236E-6 L -1.77413 -1.06236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8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 smtClean="0">
                <a:latin typeface="+mn-lt"/>
              </a:rPr>
              <a:t>Clear-sky observations: earth surface, atmospheric water vapour and temperature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16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1576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spectrum: window channels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6" name="Straight Connector 25"/>
          <p:cNvCxnSpPr/>
          <p:nvPr/>
        </p:nvCxnSpPr>
        <p:spPr bwMode="auto">
          <a:xfrm rot="5400000">
            <a:off x="1807612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17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>
          <a:xfrm>
            <a:off x="1446028" y="6353175"/>
            <a:ext cx="4565835" cy="388938"/>
          </a:xfrm>
        </p:spPr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184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rface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565079"/>
            <a:ext cx="8840750" cy="471843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891" y="160963"/>
            <a:ext cx="8113712" cy="708025"/>
          </a:xfrm>
        </p:spPr>
        <p:txBody>
          <a:bodyPr/>
          <a:lstStyle/>
          <a:p>
            <a:r>
              <a:rPr lang="en-GB" dirty="0" smtClean="0"/>
              <a:t>Observations at 10 GHz</a:t>
            </a:r>
            <a:br>
              <a:rPr lang="en-GB" dirty="0" smtClean="0"/>
            </a:br>
            <a:r>
              <a:rPr lang="en-GB" sz="2000" dirty="0" smtClean="0"/>
              <a:t>v-polarisation from AMSR-E, 55° zenith angle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8210687" y="959675"/>
            <a:ext cx="902491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8352183"/>
              </p:ext>
            </p:extLst>
          </p:nvPr>
        </p:nvGraphicFramePr>
        <p:xfrm>
          <a:off x="1010093" y="5054602"/>
          <a:ext cx="6337005" cy="11074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838354"/>
                <a:gridCol w="1265274"/>
                <a:gridCol w="1233377"/>
              </a:tblGrid>
              <a:tr h="35737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Ocean TB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170 K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-100°C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Land TB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280 K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10°C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b="0" dirty="0" smtClean="0"/>
                        <a:t>Sea ice and Antarctica TB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240 K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0" dirty="0" smtClean="0"/>
                        <a:t>≈ -30°C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Radiation and the earth’s surface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19</a:t>
            </a:fld>
            <a:endParaRPr lang="en-GB"/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1476430" y="4526278"/>
            <a:ext cx="3503488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 rot="16200000" flipH="1">
            <a:off x="1484806" y="2746951"/>
            <a:ext cx="1805418" cy="1691589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rot="5400000" flipH="1" flipV="1">
            <a:off x="3048375" y="2748851"/>
            <a:ext cx="1910993" cy="1561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3128859" y="2777961"/>
            <a:ext cx="1910993" cy="15616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7139323" y="1712587"/>
            <a:ext cx="122790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Emission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78002" y="1703589"/>
            <a:ext cx="197329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Direct reflection</a:t>
            </a: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43721560"/>
              </p:ext>
            </p:extLst>
          </p:nvPr>
        </p:nvGraphicFramePr>
        <p:xfrm>
          <a:off x="4457408" y="2111938"/>
          <a:ext cx="3995459" cy="5799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03" name="Equation" r:id="rId3" imgW="1574640" imgH="228600" progId="Equation.3">
                  <p:embed/>
                </p:oleObj>
              </mc:Choice>
              <mc:Fallback>
                <p:oleObj name="Equation" r:id="rId3" imgW="1574640" imgH="228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57408" y="2111938"/>
                        <a:ext cx="3995459" cy="57998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6" name="Object 4"/>
          <p:cNvGraphicFramePr>
            <a:graphicFrameLocks noChangeAspect="1"/>
          </p:cNvGraphicFramePr>
          <p:nvPr/>
        </p:nvGraphicFramePr>
        <p:xfrm>
          <a:off x="5116870" y="4258967"/>
          <a:ext cx="1339850" cy="574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04" name="Equation" r:id="rId5" imgW="533160" imgH="228600" progId="Equation.3">
                  <p:embed/>
                </p:oleObj>
              </mc:Choice>
              <mc:Fallback>
                <p:oleObj name="Equation" r:id="rId5" imgW="533160" imgH="22860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16870" y="4258967"/>
                        <a:ext cx="1339850" cy="5746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7157" name="Object 5"/>
          <p:cNvGraphicFramePr>
            <a:graphicFrameLocks noChangeAspect="1"/>
          </p:cNvGraphicFramePr>
          <p:nvPr/>
        </p:nvGraphicFramePr>
        <p:xfrm>
          <a:off x="992949" y="2124503"/>
          <a:ext cx="983340" cy="5518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405" name="Equation" r:id="rId7" imgW="406080" imgH="228600" progId="Equation.3">
                  <p:embed/>
                </p:oleObj>
              </mc:Choice>
              <mc:Fallback>
                <p:oleObj name="Equation" r:id="rId7" imgW="406080" imgH="22860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949" y="2124503"/>
                        <a:ext cx="983340" cy="5518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122684" y="3140896"/>
            <a:ext cx="132889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Emissivity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9" name="Straight Arrow Connector 38"/>
          <p:cNvCxnSpPr>
            <a:stCxn id="27" idx="0"/>
          </p:cNvCxnSpPr>
          <p:nvPr/>
        </p:nvCxnSpPr>
        <p:spPr bwMode="auto">
          <a:xfrm rot="5400000" flipH="1" flipV="1">
            <a:off x="5554875" y="2847864"/>
            <a:ext cx="525287" cy="6077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219736"/>
            <a:ext cx="8113712" cy="708025"/>
          </a:xfrm>
        </p:spPr>
        <p:txBody>
          <a:bodyPr/>
          <a:lstStyle/>
          <a:p>
            <a:r>
              <a:rPr lang="en-GB" dirty="0"/>
              <a:t>O</a:t>
            </a:r>
            <a:r>
              <a:rPr lang="en-GB" dirty="0" smtClean="0"/>
              <a:t>verview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7564"/>
            <a:ext cx="8112125" cy="5182412"/>
          </a:xfrm>
        </p:spPr>
        <p:txBody>
          <a:bodyPr/>
          <a:lstStyle/>
          <a:p>
            <a:r>
              <a:rPr lang="en-GB" dirty="0" smtClean="0"/>
              <a:t>General introduction to the microwave (today)</a:t>
            </a:r>
          </a:p>
          <a:p>
            <a:pPr lvl="1"/>
            <a:r>
              <a:rPr lang="en-GB" b="0" dirty="0" smtClean="0"/>
              <a:t>The </a:t>
            </a:r>
            <a:r>
              <a:rPr lang="en-GB" b="0" dirty="0"/>
              <a:t>microwave spectrum</a:t>
            </a:r>
          </a:p>
          <a:p>
            <a:pPr lvl="1"/>
            <a:r>
              <a:rPr lang="en-GB" b="0" dirty="0"/>
              <a:t>Microwave </a:t>
            </a:r>
            <a:r>
              <a:rPr lang="en-GB" b="0" dirty="0" smtClean="0"/>
              <a:t>instruments</a:t>
            </a:r>
            <a:endParaRPr lang="en-GB" dirty="0" smtClean="0"/>
          </a:p>
          <a:p>
            <a:r>
              <a:rPr lang="en-GB" dirty="0" smtClean="0"/>
              <a:t>Clear-sky microwave (today)</a:t>
            </a:r>
          </a:p>
          <a:p>
            <a:pPr lvl="1"/>
            <a:r>
              <a:rPr lang="en-GB" b="0" dirty="0" smtClean="0"/>
              <a:t>Imager channels and the surface, water vapour and temperature sounding</a:t>
            </a:r>
          </a:p>
          <a:p>
            <a:pPr lvl="1"/>
            <a:r>
              <a:rPr lang="en-GB" b="0" dirty="0" smtClean="0"/>
              <a:t>Practical use of AMSU-A channel 5 at ECMWF</a:t>
            </a:r>
          </a:p>
          <a:p>
            <a:r>
              <a:rPr lang="en-GB" dirty="0" smtClean="0"/>
              <a:t>All-sky microwave (Wednesday)</a:t>
            </a:r>
          </a:p>
          <a:p>
            <a:pPr lvl="1"/>
            <a:r>
              <a:rPr lang="en-GB" b="0" dirty="0" smtClean="0"/>
              <a:t>Interaction of particles with microwave radiation</a:t>
            </a:r>
          </a:p>
          <a:p>
            <a:pPr lvl="1"/>
            <a:r>
              <a:rPr lang="en-GB" b="0" dirty="0" smtClean="0"/>
              <a:t>Solving the scattering </a:t>
            </a:r>
            <a:r>
              <a:rPr lang="en-GB" b="0" dirty="0" err="1" smtClean="0"/>
              <a:t>radiative</a:t>
            </a:r>
            <a:r>
              <a:rPr lang="en-GB" b="0" dirty="0" smtClean="0"/>
              <a:t> transfer equation</a:t>
            </a:r>
          </a:p>
          <a:p>
            <a:pPr lvl="1"/>
            <a:r>
              <a:rPr lang="en-GB" b="0" dirty="0" smtClean="0"/>
              <a:t>Cloud screening for clear-sky assimilation</a:t>
            </a:r>
          </a:p>
          <a:p>
            <a:pPr lvl="1"/>
            <a:r>
              <a:rPr lang="en-GB" b="0" dirty="0" smtClean="0"/>
              <a:t>All-sky assimilation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5109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urface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6451" y="0"/>
            <a:ext cx="6431620" cy="3432648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20</a:t>
            </a:fld>
            <a:endParaRPr lang="en-GB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854498" y="404871"/>
            <a:ext cx="2156039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Observed, 10 GHz, v-</a:t>
            </a:r>
            <a:r>
              <a:rPr lang="en-GB" sz="14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14" name="Picture 13" descr="surface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4464" y="3070256"/>
            <a:ext cx="6431620" cy="3432648"/>
          </a:xfrm>
          <a:prstGeom prst="rect">
            <a:avLst/>
          </a:prstGeom>
        </p:spPr>
      </p:pic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6845876" y="3464856"/>
            <a:ext cx="2257028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Surface emissivity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Estimated, 10 GHz, v-</a:t>
            </a:r>
            <a:r>
              <a:rPr lang="en-GB" sz="14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73303" y="5157627"/>
            <a:ext cx="1356189" cy="523982"/>
          </a:xfrm>
          <a:prstGeom prst="rect">
            <a:avLst/>
          </a:prstGeom>
          <a:noFill/>
          <a:ln w="38100" cap="flat" cmpd="sng" algn="ctr">
            <a:solidFill>
              <a:srgbClr val="07F9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881865" y="2032570"/>
            <a:ext cx="1356189" cy="523982"/>
          </a:xfrm>
          <a:prstGeom prst="rect">
            <a:avLst/>
          </a:prstGeom>
          <a:noFill/>
          <a:ln w="38100" cap="flat" cmpd="sng" algn="ctr">
            <a:solidFill>
              <a:srgbClr val="07F90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 smtClean="0"/>
              <a:t>Sea surface emissivity depends on wind speed</a:t>
            </a:r>
            <a:endParaRPr lang="en-GB" sz="2400" dirty="0"/>
          </a:p>
        </p:txBody>
      </p:sp>
      <p:pic>
        <p:nvPicPr>
          <p:cNvPr id="6" name="Content Placeholder 5" descr="ocean_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8702" y="867350"/>
            <a:ext cx="7201827" cy="283134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886972" y="1368929"/>
            <a:ext cx="2257028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Surface emissivity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Modelled, 10 GHz, v-</a:t>
            </a:r>
            <a:r>
              <a:rPr lang="en-GB" sz="14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" name="Content Placeholder 5" descr="ocean_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126716" y="3506096"/>
            <a:ext cx="7201827" cy="283134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6886972" y="4223432"/>
            <a:ext cx="2056653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10m wind speed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First guess [ms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] 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426" y="241005"/>
            <a:ext cx="8113712" cy="708025"/>
          </a:xfrm>
        </p:spPr>
        <p:txBody>
          <a:bodyPr/>
          <a:lstStyle/>
          <a:p>
            <a:pPr algn="r"/>
            <a:r>
              <a:rPr lang="en-GB" dirty="0" smtClean="0"/>
              <a:t>Emissivity physics: oceans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835" y="1059709"/>
            <a:ext cx="8112125" cy="4930775"/>
          </a:xfrm>
        </p:spPr>
        <p:txBody>
          <a:bodyPr/>
          <a:lstStyle/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  <a:p>
            <a:r>
              <a:rPr lang="en-GB" b="0" dirty="0" smtClean="0"/>
              <a:t>Plane water surface: low emissivity - Fresnel equations</a:t>
            </a:r>
          </a:p>
          <a:p>
            <a:r>
              <a:rPr lang="en-GB" b="0" dirty="0" smtClean="0"/>
              <a:t>Macro structure: waves, swell – geometric optics</a:t>
            </a:r>
          </a:p>
          <a:p>
            <a:r>
              <a:rPr lang="en-GB" b="0" dirty="0" smtClean="0"/>
              <a:t>Micro structure, e.g. cm: diffraction from capillary waves</a:t>
            </a:r>
          </a:p>
          <a:p>
            <a:r>
              <a:rPr lang="en-GB" b="0" dirty="0" smtClean="0"/>
              <a:t>Foam: much higher emissivity than water</a:t>
            </a:r>
          </a:p>
          <a:p>
            <a:r>
              <a:rPr lang="en-GB" b="0" dirty="0" smtClean="0"/>
              <a:t>Correction for non-specular reflection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179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64" y="205032"/>
            <a:ext cx="4009942" cy="2750820"/>
          </a:xfrm>
          <a:prstGeom prst="rect">
            <a:avLst/>
          </a:prstGeom>
          <a:noFill/>
          <a:ln w="12700" cap="flat" cmpd="sng">
            <a:noFill/>
            <a:prstDash val="solid"/>
            <a:miter lim="800000"/>
            <a:headEnd/>
            <a:tailEnd/>
          </a:ln>
        </p:spPr>
      </p:pic>
      <p:pic>
        <p:nvPicPr>
          <p:cNvPr id="8" name="Picture 7" descr="big_waves_courtesy_noaa_ocean_explorer_deep_east_200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79031" y="1116418"/>
            <a:ext cx="4779906" cy="281762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316819" y="3742659"/>
            <a:ext cx="13452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chemeClr val="bg1"/>
                </a:solidFill>
                <a:latin typeface="+mj-lt"/>
              </a:rPr>
              <a:t>NOAA Ocean Explorer</a:t>
            </a:r>
            <a:endParaRPr lang="en-GB" sz="9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448" y="134680"/>
            <a:ext cx="8113712" cy="708025"/>
          </a:xfrm>
        </p:spPr>
        <p:txBody>
          <a:bodyPr/>
          <a:lstStyle/>
          <a:p>
            <a:r>
              <a:rPr lang="en-GB" dirty="0" smtClean="0"/>
              <a:t>Ocean surface emission is polarised</a:t>
            </a:r>
            <a:endParaRPr lang="en-GB" dirty="0"/>
          </a:p>
        </p:txBody>
      </p:sp>
      <p:pic>
        <p:nvPicPr>
          <p:cNvPr id="6" name="Content Placeholder 5" descr="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61229" y="786810"/>
            <a:ext cx="5334000" cy="284607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23</a:t>
            </a:fld>
            <a:endParaRPr lang="en-GB"/>
          </a:p>
        </p:txBody>
      </p:sp>
      <p:pic>
        <p:nvPicPr>
          <p:cNvPr id="7" name="Picture 6" descr="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61231" y="3349942"/>
            <a:ext cx="5334000" cy="2846070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967217" y="885241"/>
            <a:ext cx="1386598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</a:p>
          <a:p>
            <a:r>
              <a:rPr lang="en-GB" sz="1600" b="1" dirty="0" smtClean="0">
                <a:solidFill>
                  <a:srgbClr val="000082"/>
                </a:solidFill>
                <a:latin typeface="Arial Unicode MS" pitchFamily="34" charset="-128"/>
              </a:rPr>
              <a:t>10 GHz v-</a:t>
            </a:r>
            <a:r>
              <a:rPr lang="en-GB" sz="16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6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992025" y="5450159"/>
            <a:ext cx="1397819" cy="646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TB [K]</a:t>
            </a:r>
          </a:p>
          <a:p>
            <a:r>
              <a:rPr lang="en-GB" sz="1600" b="1" dirty="0" smtClean="0">
                <a:solidFill>
                  <a:srgbClr val="000082"/>
                </a:solidFill>
                <a:latin typeface="Arial Unicode MS" pitchFamily="34" charset="-128"/>
              </a:rPr>
              <a:t>10 GHz h-</a:t>
            </a:r>
            <a:r>
              <a:rPr lang="en-GB" sz="16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16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293280" y="2933786"/>
            <a:ext cx="2659333" cy="1016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Ocean TB: </a:t>
            </a:r>
          </a:p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~150 K  v-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20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~90 K    h-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endParaRPr lang="en-GB" sz="20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4221127" y="2764465"/>
            <a:ext cx="1967023" cy="63795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10800000" flipV="1">
            <a:off x="4965406" y="3735572"/>
            <a:ext cx="1236923" cy="68757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426" y="241005"/>
            <a:ext cx="8113712" cy="708025"/>
          </a:xfrm>
        </p:spPr>
        <p:txBody>
          <a:bodyPr/>
          <a:lstStyle/>
          <a:p>
            <a:r>
              <a:rPr lang="en-GB" dirty="0" smtClean="0"/>
              <a:t>Land surface emission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67" y="932121"/>
            <a:ext cx="8112125" cy="4930775"/>
          </a:xfrm>
        </p:spPr>
        <p:txBody>
          <a:bodyPr/>
          <a:lstStyle/>
          <a:p>
            <a:r>
              <a:rPr lang="en-GB" b="0" dirty="0" smtClean="0"/>
              <a:t>Emissivity is highly variable in time and space:</a:t>
            </a:r>
          </a:p>
          <a:p>
            <a:pPr lvl="1"/>
            <a:r>
              <a:rPr lang="en-GB" b="0" dirty="0" smtClean="0"/>
              <a:t>Vegetation cover</a:t>
            </a:r>
          </a:p>
          <a:p>
            <a:pPr lvl="1"/>
            <a:r>
              <a:rPr lang="en-GB" b="0" dirty="0" smtClean="0"/>
              <a:t>Surface roughness and composition: sand, rock, earth</a:t>
            </a:r>
          </a:p>
          <a:p>
            <a:pPr lvl="1"/>
            <a:r>
              <a:rPr lang="en-GB" b="0" dirty="0" smtClean="0"/>
              <a:t>Soil moisture</a:t>
            </a:r>
          </a:p>
          <a:p>
            <a:pPr lvl="1"/>
            <a:r>
              <a:rPr lang="en-GB" b="0" dirty="0" smtClean="0"/>
              <a:t>Presence of open water or snow</a:t>
            </a:r>
          </a:p>
          <a:p>
            <a:r>
              <a:rPr lang="en-GB" b="0" dirty="0" smtClean="0"/>
              <a:t>Surface temperature is also hard to deal with:</a:t>
            </a:r>
          </a:p>
          <a:p>
            <a:pPr lvl="1"/>
            <a:r>
              <a:rPr lang="en-GB" b="0" dirty="0" smtClean="0"/>
              <a:t>Varies significantly from day to night</a:t>
            </a:r>
          </a:p>
          <a:p>
            <a:pPr lvl="1"/>
            <a:r>
              <a:rPr lang="en-GB" b="0" dirty="0" smtClean="0"/>
              <a:t>Radiating “skin temperature” is hard to define</a:t>
            </a:r>
          </a:p>
          <a:p>
            <a:pPr lvl="2"/>
            <a:r>
              <a:rPr lang="en-GB" b="0" dirty="0" smtClean="0"/>
              <a:t>May vary with frequency</a:t>
            </a:r>
          </a:p>
          <a:p>
            <a:pPr lvl="2"/>
            <a:r>
              <a:rPr lang="en-GB" b="0" dirty="0" smtClean="0"/>
              <a:t>Radiation might come from some distance below the surface in the case of sand desert</a:t>
            </a:r>
          </a:p>
          <a:p>
            <a:r>
              <a:rPr lang="en-GB" b="0" dirty="0" smtClean="0"/>
              <a:t>Practical solution: emissivity retrievals or emissivity atlases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24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426" y="121735"/>
            <a:ext cx="8113712" cy="708025"/>
          </a:xfrm>
        </p:spPr>
        <p:txBody>
          <a:bodyPr/>
          <a:lstStyle/>
          <a:p>
            <a:r>
              <a:rPr lang="en-GB" dirty="0" smtClean="0"/>
              <a:t>Window channels</a:t>
            </a:r>
            <a:r>
              <a:rPr lang="en-GB" dirty="0"/>
              <a:t>:</a:t>
            </a:r>
            <a:r>
              <a:rPr lang="en-GB" dirty="0" smtClean="0"/>
              <a:t> 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567" y="779229"/>
            <a:ext cx="8112125" cy="5083668"/>
          </a:xfrm>
        </p:spPr>
        <p:txBody>
          <a:bodyPr/>
          <a:lstStyle/>
          <a:p>
            <a:r>
              <a:rPr lang="en-GB" b="0" dirty="0" smtClean="0"/>
              <a:t>Surface emissivity is the most important </a:t>
            </a:r>
            <a:r>
              <a:rPr lang="en-GB" b="0" dirty="0" err="1" smtClean="0"/>
              <a:t>radiative</a:t>
            </a:r>
            <a:r>
              <a:rPr lang="en-GB" b="0" dirty="0" smtClean="0"/>
              <a:t> effect:</a:t>
            </a:r>
          </a:p>
          <a:p>
            <a:pPr lvl="1"/>
            <a:r>
              <a:rPr lang="en-GB" b="0" dirty="0" smtClean="0"/>
              <a:t>Land surfaces ~ 0.9</a:t>
            </a:r>
          </a:p>
          <a:p>
            <a:pPr lvl="2"/>
            <a:r>
              <a:rPr lang="en-GB" b="0" dirty="0" smtClean="0"/>
              <a:t>Moisture, vegetation, surface characteristics</a:t>
            </a:r>
          </a:p>
          <a:p>
            <a:pPr lvl="1"/>
            <a:r>
              <a:rPr lang="en-GB" b="0" dirty="0" smtClean="0"/>
              <a:t>Ocean surfaces ~ 0.3 – 0.6</a:t>
            </a:r>
          </a:p>
          <a:p>
            <a:pPr lvl="2"/>
            <a:r>
              <a:rPr lang="en-GB" b="0" dirty="0" smtClean="0"/>
              <a:t>Polarised</a:t>
            </a:r>
          </a:p>
          <a:p>
            <a:pPr lvl="2"/>
            <a:r>
              <a:rPr lang="en-GB" b="0" dirty="0" smtClean="0"/>
              <a:t>Dependent on sea-state (wind and wave)</a:t>
            </a:r>
          </a:p>
          <a:p>
            <a:r>
              <a:rPr lang="en-GB" b="0" dirty="0" smtClean="0"/>
              <a:t>NWP information content:</a:t>
            </a:r>
          </a:p>
          <a:p>
            <a:pPr lvl="1"/>
            <a:r>
              <a:rPr lang="en-GB" b="0" dirty="0" smtClean="0"/>
              <a:t>Oceans:</a:t>
            </a:r>
          </a:p>
          <a:p>
            <a:pPr lvl="2"/>
            <a:r>
              <a:rPr lang="en-GB" b="0" dirty="0" smtClean="0"/>
              <a:t>Column water vapour, cloud/precipitation, wind speed </a:t>
            </a:r>
          </a:p>
          <a:p>
            <a:pPr lvl="1"/>
            <a:r>
              <a:rPr lang="en-GB" b="0" dirty="0" smtClean="0"/>
              <a:t>Land:</a:t>
            </a:r>
          </a:p>
          <a:p>
            <a:pPr lvl="2"/>
            <a:r>
              <a:rPr lang="en-GB" b="0" dirty="0" smtClean="0"/>
              <a:t>Retrieving emissivity for use with sounding </a:t>
            </a:r>
            <a:r>
              <a:rPr lang="en-GB" b="0" dirty="0" smtClean="0"/>
              <a:t>channels</a:t>
            </a:r>
          </a:p>
          <a:p>
            <a:pPr lvl="2"/>
            <a:r>
              <a:rPr lang="en-GB" b="0" dirty="0" smtClean="0"/>
              <a:t>(Soil moisture)</a:t>
            </a:r>
          </a:p>
          <a:p>
            <a:pPr lvl="1"/>
            <a:r>
              <a:rPr lang="en-GB" b="0" dirty="0"/>
              <a:t>C</a:t>
            </a:r>
            <a:r>
              <a:rPr lang="en-GB" b="0" dirty="0" smtClean="0"/>
              <a:t>loud and precipitation (tomorrow)</a:t>
            </a:r>
            <a:endParaRPr lang="en-GB" b="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2272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spectrum: water vapour channels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183 GHz water vapour line 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26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095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242" y="0"/>
            <a:ext cx="8633637" cy="708025"/>
          </a:xfrm>
        </p:spPr>
        <p:txBody>
          <a:bodyPr/>
          <a:lstStyle/>
          <a:p>
            <a:r>
              <a:rPr lang="en-GB" dirty="0" smtClean="0"/>
              <a:t>SSMIS F-17  183</a:t>
            </a:r>
            <a:r>
              <a:rPr lang="en-GB" dirty="0"/>
              <a:t>+/-</a:t>
            </a:r>
            <a:r>
              <a:rPr lang="en-GB" dirty="0" smtClean="0"/>
              <a:t>1 GHz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915" y="1169584"/>
            <a:ext cx="8189919" cy="4371857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53B3B612-B7D8-45FC-8824-15CBC72DAD87}" type="slidenum">
              <a:rPr lang="en-GB" smtClean="0">
                <a:solidFill>
                  <a:srgbClr val="FFFFFF"/>
                </a:solidFill>
              </a:rPr>
              <a:pPr/>
              <a:t>27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-465826" y="6133381"/>
            <a:ext cx="10550105" cy="724619"/>
          </a:xfrm>
          <a:prstGeom prst="rect">
            <a:avLst/>
          </a:prstGeom>
          <a:solidFill>
            <a:schemeClr val="bg1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 bwMode="auto">
          <a:xfrm>
            <a:off x="6806043" y="552894"/>
            <a:ext cx="2306072" cy="1540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87" tIns="44450" rIns="90487" bIns="44450" numCol="1" anchor="ctr" anchorCtr="0" compatLnSpc="1">
            <a:prstTxWarp prst="textNoShape">
              <a:avLst/>
            </a:prstTxWarp>
          </a:bodyPr>
          <a:lstStyle>
            <a:lvl1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+mj-lt"/>
                <a:ea typeface="+mj-ea"/>
                <a:cs typeface="+mj-cs"/>
              </a:defRPr>
            </a:lvl1pPr>
            <a:lvl2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2pPr>
            <a:lvl3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3pPr>
            <a:lvl4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4pPr>
            <a:lvl5pPr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5pPr>
            <a:lvl6pPr marL="4572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6pPr>
            <a:lvl7pPr marL="9144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7pPr>
            <a:lvl8pPr marL="13716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8pPr>
            <a:lvl9pPr marL="1828800" algn="l" defTabSz="762000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0F3692"/>
                </a:solidFill>
                <a:latin typeface="Arial Black" pitchFamily="34" charset="0"/>
              </a:defRPr>
            </a:lvl9pPr>
          </a:lstStyle>
          <a:p>
            <a:r>
              <a:rPr lang="en-GB" sz="2000" kern="0" dirty="0" smtClean="0"/>
              <a:t>Observed TB [K]</a:t>
            </a:r>
            <a:endParaRPr lang="en-GB" sz="2000" kern="0" dirty="0"/>
          </a:p>
        </p:txBody>
      </p:sp>
      <p:cxnSp>
        <p:nvCxnSpPr>
          <p:cNvPr id="13" name="Straight Arrow Connector 12"/>
          <p:cNvCxnSpPr/>
          <p:nvPr/>
        </p:nvCxnSpPr>
        <p:spPr bwMode="auto">
          <a:xfrm flipV="1">
            <a:off x="3001063" y="3848431"/>
            <a:ext cx="1077956" cy="20769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flipV="1">
            <a:off x="1003282" y="3562184"/>
            <a:ext cx="2050019" cy="188902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 flipH="1" flipV="1">
            <a:off x="4898003" y="4436828"/>
            <a:ext cx="33840" cy="126351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460780" y="5604205"/>
            <a:ext cx="115897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High RH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416409" y="5877909"/>
            <a:ext cx="110126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Low RH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97090" y="5342795"/>
            <a:ext cx="147155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Convection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9285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7811" y="137822"/>
            <a:ext cx="8113712" cy="708025"/>
          </a:xfrm>
        </p:spPr>
        <p:txBody>
          <a:bodyPr/>
          <a:lstStyle/>
          <a:p>
            <a:r>
              <a:rPr lang="en-GB" dirty="0" smtClean="0"/>
              <a:t>Humidity-sounding weighting functions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28</a:t>
            </a:fld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 bwMode="auto">
          <a:xfrm flipV="1">
            <a:off x="2456953" y="1160892"/>
            <a:ext cx="0" cy="446863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226365" y="5502303"/>
            <a:ext cx="4333461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5147977" y="1367143"/>
            <a:ext cx="3813144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High humidity: weighting function high in troposphere</a:t>
            </a:r>
            <a:endParaRPr lang="en-GB" sz="1400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Freeform 11"/>
          <p:cNvSpPr/>
          <p:nvPr/>
        </p:nvSpPr>
        <p:spPr bwMode="auto">
          <a:xfrm>
            <a:off x="2902227" y="1296062"/>
            <a:ext cx="2544419" cy="2261172"/>
          </a:xfrm>
          <a:custGeom>
            <a:avLst/>
            <a:gdLst>
              <a:gd name="connsiteX0" fmla="*/ 0 w 2544419"/>
              <a:gd name="connsiteY0" fmla="*/ 0 h 2261172"/>
              <a:gd name="connsiteX1" fmla="*/ 2544417 w 2544419"/>
              <a:gd name="connsiteY1" fmla="*/ 1097280 h 2261172"/>
              <a:gd name="connsiteX2" fmla="*/ 15902 w 2544419"/>
              <a:gd name="connsiteY2" fmla="*/ 2258170 h 226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4419" h="2261172">
                <a:moveTo>
                  <a:pt x="0" y="0"/>
                </a:moveTo>
                <a:cubicBezTo>
                  <a:pt x="1270883" y="360459"/>
                  <a:pt x="2541767" y="720918"/>
                  <a:pt x="2544417" y="1097280"/>
                </a:cubicBezTo>
                <a:cubicBezTo>
                  <a:pt x="2547067" y="1473642"/>
                  <a:pt x="66260" y="2317805"/>
                  <a:pt x="15902" y="225817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3" name="Freeform 12"/>
          <p:cNvSpPr/>
          <p:nvPr/>
        </p:nvSpPr>
        <p:spPr bwMode="auto">
          <a:xfrm>
            <a:off x="2943309" y="2617304"/>
            <a:ext cx="2544419" cy="2261172"/>
          </a:xfrm>
          <a:custGeom>
            <a:avLst/>
            <a:gdLst>
              <a:gd name="connsiteX0" fmla="*/ 0 w 2544419"/>
              <a:gd name="connsiteY0" fmla="*/ 0 h 2261172"/>
              <a:gd name="connsiteX1" fmla="*/ 2544417 w 2544419"/>
              <a:gd name="connsiteY1" fmla="*/ 1097280 h 2261172"/>
              <a:gd name="connsiteX2" fmla="*/ 15902 w 2544419"/>
              <a:gd name="connsiteY2" fmla="*/ 2258170 h 2261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544419" h="2261172">
                <a:moveTo>
                  <a:pt x="0" y="0"/>
                </a:moveTo>
                <a:cubicBezTo>
                  <a:pt x="1270883" y="360459"/>
                  <a:pt x="2541767" y="720918"/>
                  <a:pt x="2544417" y="1097280"/>
                </a:cubicBezTo>
                <a:cubicBezTo>
                  <a:pt x="2547067" y="1473642"/>
                  <a:pt x="66260" y="2317805"/>
                  <a:pt x="15902" y="2258170"/>
                </a:cubicBezTo>
              </a:path>
            </a:pathLst>
          </a:custGeom>
          <a:noFill/>
          <a:ln w="12700" cap="flat" cmpd="sng" algn="ctr">
            <a:solidFill>
              <a:schemeClr val="tx1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101594" y="3873128"/>
            <a:ext cx="3813144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Low humidity: weighting function lower in troposphere</a:t>
            </a:r>
            <a:endParaRPr lang="en-GB" sz="1400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302148" y="1646764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TB = 230 K (found at approx. 400 </a:t>
            </a:r>
            <a:r>
              <a:rPr lang="en-GB" sz="2000" dirty="0" err="1" smtClean="0">
                <a:solidFill>
                  <a:srgbClr val="000082"/>
                </a:solidFill>
                <a:latin typeface="Arial Unicode MS" pitchFamily="34" charset="-128"/>
              </a:rPr>
              <a:t>hPa</a:t>
            </a:r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n-GB" sz="1400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95522" y="3675672"/>
            <a:ext cx="2035535" cy="132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TB = 265 K (found at approx. </a:t>
            </a:r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700</a:t>
            </a:r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r>
              <a:rPr lang="en-GB" sz="2000" dirty="0" err="1" smtClean="0">
                <a:solidFill>
                  <a:srgbClr val="000082"/>
                </a:solidFill>
                <a:latin typeface="Arial Unicode MS" pitchFamily="34" charset="-128"/>
              </a:rPr>
              <a:t>hPa</a:t>
            </a:r>
            <a:r>
              <a:rPr lang="en-GB" sz="2000" dirty="0" smtClean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n-GB" sz="1400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1231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spectrum: temperature channels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0 GHz oxygen line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29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42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861" y="500721"/>
            <a:ext cx="7508106" cy="277071"/>
          </a:xfrm>
        </p:spPr>
        <p:txBody>
          <a:bodyPr/>
          <a:lstStyle/>
          <a:p>
            <a:pPr algn="ctr"/>
            <a:r>
              <a:rPr lang="en-GB" dirty="0" smtClean="0"/>
              <a:t>FSOI of satellite radiances, August 2016</a:t>
            </a:r>
            <a:br>
              <a:rPr lang="en-GB" dirty="0" smtClean="0"/>
            </a:br>
            <a:r>
              <a:rPr lang="en-GB" sz="900" dirty="0"/>
              <a:t>100% = full operational observing system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-438384" y="6268886"/>
            <a:ext cx="4248150" cy="395288"/>
          </a:xfrm>
        </p:spPr>
        <p:txBody>
          <a:bodyPr/>
          <a:lstStyle/>
          <a:p>
            <a:fld id="{6B3B0B0F-E794-1244-9699-107C60B9C23A}" type="slidenum">
              <a:rPr lang="en-US" smtClean="0">
                <a:solidFill>
                  <a:srgbClr val="FFFFFF"/>
                </a:solidFill>
              </a:rPr>
              <a:pPr/>
              <a:t>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27542" y="5416402"/>
            <a:ext cx="7654077" cy="53086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>
              <a:solidFill>
                <a:srgbClr val="FFFFFF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294967295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85" t="15929" r="18744" b="16488"/>
          <a:stretch/>
        </p:blipFill>
        <p:spPr>
          <a:xfrm>
            <a:off x="747423" y="1096948"/>
            <a:ext cx="3511779" cy="4916491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56277" y="2129623"/>
            <a:ext cx="17616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WV 	20.4%</a:t>
            </a: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Microwave T	</a:t>
            </a:r>
            <a:r>
              <a:rPr lang="en-GB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20.1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 T	</a:t>
            </a:r>
            <a:r>
              <a:rPr lang="en-GB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16.5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9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Infrared WV	</a:t>
            </a:r>
            <a:r>
              <a:rPr lang="en-GB" sz="9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5.4</a:t>
            </a:r>
            <a:r>
              <a:rPr lang="en-GB" sz="9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</a:p>
        </p:txBody>
      </p:sp>
      <p:sp>
        <p:nvSpPr>
          <p:cNvPr id="3" name="Rectangle 2"/>
          <p:cNvSpPr/>
          <p:nvPr/>
        </p:nvSpPr>
        <p:spPr>
          <a:xfrm>
            <a:off x="6182139" y="2026562"/>
            <a:ext cx="2699469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>
                <a:solidFill>
                  <a:srgbClr val="000000"/>
                </a:solidFill>
                <a:latin typeface="Calibri"/>
              </a:rPr>
              <a:t>Microwave instruments together account for </a:t>
            </a:r>
            <a:r>
              <a:rPr lang="en-GB" sz="1400" dirty="0" smtClean="0">
                <a:solidFill>
                  <a:srgbClr val="000000"/>
                </a:solidFill>
                <a:latin typeface="Calibri"/>
              </a:rPr>
              <a:t>40% </a:t>
            </a:r>
            <a:r>
              <a:rPr lang="en-GB" sz="1400" dirty="0">
                <a:solidFill>
                  <a:srgbClr val="000000"/>
                </a:solidFill>
                <a:latin typeface="Calibri"/>
              </a:rPr>
              <a:t>of forecast impact, with “moist” assimilation (WV, cloud, precipitation channels) having nearly as much impact as “dry” assimilation (T channels)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35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689" y="1160890"/>
            <a:ext cx="8061247" cy="4303170"/>
          </a:xfrm>
          <a:prstGeom prst="rect">
            <a:avLst/>
          </a:prstGeom>
        </p:spPr>
      </p:pic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184939" y="-1077"/>
            <a:ext cx="8671389" cy="941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53.6 GHz  </a:t>
            </a:r>
          </a:p>
          <a:p>
            <a:pPr lvl="0"/>
            <a:r>
              <a:rPr kumimoji="1" lang="en-GB" sz="1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SSMIS channel 3: like AMSU-A channel 5, but with a fixed zenith angle</a:t>
            </a:r>
          </a:p>
          <a:p>
            <a:pPr lvl="0"/>
            <a:endParaRPr kumimoji="1" lang="en-GB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7927057" y="1997368"/>
            <a:ext cx="902491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latin typeface="Arial Unicode MS" pitchFamily="34" charset="-128"/>
              </a:rPr>
              <a:t>TB [K]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4828543" y="5329552"/>
            <a:ext cx="2987589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pPr algn="ctr"/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Midlatitude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Rossby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waves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8" name="Straight Arrow Connector 7"/>
          <p:cNvCxnSpPr>
            <a:stCxn id="6" idx="0"/>
          </p:cNvCxnSpPr>
          <p:nvPr/>
        </p:nvCxnSpPr>
        <p:spPr bwMode="auto">
          <a:xfrm rot="16200000" flipV="1">
            <a:off x="5168108" y="4175322"/>
            <a:ext cx="1149429" cy="115903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490705" y="1068145"/>
            <a:ext cx="209993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Deep convection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3" name="Straight Arrow Connector 22"/>
          <p:cNvCxnSpPr>
            <a:stCxn id="21" idx="2"/>
          </p:cNvCxnSpPr>
          <p:nvPr/>
        </p:nvCxnSpPr>
        <p:spPr bwMode="auto">
          <a:xfrm flipH="1">
            <a:off x="3124863" y="1468897"/>
            <a:ext cx="415809" cy="21012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>
            <a:stCxn id="21" idx="2"/>
          </p:cNvCxnSpPr>
          <p:nvPr/>
        </p:nvCxnSpPr>
        <p:spPr bwMode="auto">
          <a:xfrm>
            <a:off x="3540672" y="1468897"/>
            <a:ext cx="896156" cy="19660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Text Box 7"/>
          <p:cNvSpPr txBox="1">
            <a:spLocks noChangeArrowheads="1"/>
          </p:cNvSpPr>
          <p:nvPr/>
        </p:nvSpPr>
        <p:spPr bwMode="auto">
          <a:xfrm>
            <a:off x="2614495" y="5303354"/>
            <a:ext cx="197169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High mountains</a:t>
            </a:r>
            <a:endParaRPr lang="en-GB" sz="1400" b="1" baseline="30000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2" name="Straight Arrow Connector 31"/>
          <p:cNvCxnSpPr>
            <a:stCxn id="31" idx="0"/>
          </p:cNvCxnSpPr>
          <p:nvPr/>
        </p:nvCxnSpPr>
        <p:spPr bwMode="auto">
          <a:xfrm flipH="1" flipV="1">
            <a:off x="2798859" y="3856383"/>
            <a:ext cx="801483" cy="144697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>
            <a:stCxn id="31" idx="0"/>
          </p:cNvCxnSpPr>
          <p:nvPr/>
        </p:nvCxnSpPr>
        <p:spPr bwMode="auto">
          <a:xfrm flipV="1">
            <a:off x="3600342" y="2767054"/>
            <a:ext cx="1901961" cy="25363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Slide Number Placeholder 4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30</a:t>
            </a:fld>
            <a:endParaRPr lang="en-GB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 bwMode="auto">
          <a:xfrm>
            <a:off x="344384" y="260350"/>
            <a:ext cx="8657112" cy="1143000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 </a:t>
            </a:r>
            <a:r>
              <a:rPr lang="en-GB" b="1" dirty="0" smtClean="0"/>
              <a:t>Fine-scale structure in the 60 GHz oxygen line </a:t>
            </a:r>
          </a:p>
        </p:txBody>
      </p:sp>
      <p:pic>
        <p:nvPicPr>
          <p:cNvPr id="44035" name="Picture 3" descr="trans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1052513"/>
            <a:ext cx="5892800" cy="442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 bwMode="auto">
          <a:xfrm>
            <a:off x="2555875" y="1052513"/>
            <a:ext cx="71438" cy="4176712"/>
          </a:xfrm>
          <a:prstGeom prst="rect">
            <a:avLst/>
          </a:prstGeom>
          <a:solidFill>
            <a:schemeClr val="bg1">
              <a:lumMod val="95000"/>
              <a:alpha val="19000"/>
            </a:schemeClr>
          </a:solidFill>
          <a:ln w="28575" cap="flat" cmpd="sng" algn="ctr">
            <a:solidFill>
              <a:schemeClr val="tx1">
                <a:alpha val="2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44037" name="TextBox 10"/>
          <p:cNvSpPr txBox="1">
            <a:spLocks noChangeArrowheads="1"/>
          </p:cNvSpPr>
          <p:nvPr/>
        </p:nvSpPr>
        <p:spPr bwMode="auto">
          <a:xfrm>
            <a:off x="6300788" y="1042597"/>
            <a:ext cx="2500312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>
                <a:solidFill>
                  <a:srgbClr val="0F3692"/>
                </a:solidFill>
                <a:latin typeface="Arial" charset="0"/>
                <a:cs typeface="Arial" charset="0"/>
              </a:rPr>
              <a:t>Level to TOA transmittance</a:t>
            </a:r>
          </a:p>
          <a:p>
            <a:r>
              <a:rPr lang="en-GB" sz="1400" b="1">
                <a:solidFill>
                  <a:srgbClr val="0F3692"/>
                </a:solidFill>
                <a:latin typeface="Arial" charset="0"/>
                <a:cs typeface="Arial" charset="0"/>
              </a:rPr>
              <a:t>from Liebe MPM 92 model</a:t>
            </a:r>
          </a:p>
        </p:txBody>
      </p:sp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6456982" y="1916113"/>
            <a:ext cx="2198687" cy="3170237"/>
            <a:chOff x="6371406" y="1844824"/>
            <a:chExt cx="2198578" cy="3169146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6399197" y="1844824"/>
              <a:ext cx="2170787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2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Narrow lines ~ several MHz</a:t>
              </a:r>
            </a:p>
          </p:txBody>
        </p:sp>
        <p:cxnSp>
          <p:nvCxnSpPr>
            <p:cNvPr id="12" name="Straight Arrow Connector 7"/>
            <p:cNvCxnSpPr>
              <a:cxnSpLocks noChangeShapeType="1"/>
            </p:cNvCxnSpPr>
            <p:nvPr/>
          </p:nvCxnSpPr>
          <p:spPr bwMode="auto">
            <a:xfrm rot="5400000">
              <a:off x="4824028" y="3465004"/>
              <a:ext cx="3096344" cy="1588"/>
            </a:xfrm>
            <a:prstGeom prst="straightConnector1">
              <a:avLst/>
            </a:prstGeom>
            <a:noFill/>
            <a:ln w="28575" algn="ctr">
              <a:solidFill>
                <a:schemeClr val="tx2"/>
              </a:solidFill>
              <a:round/>
              <a:headEnd/>
              <a:tailEnd type="arrow" w="med" len="med"/>
            </a:ln>
          </p:spPr>
        </p:cxnSp>
        <p:sp>
          <p:nvSpPr>
            <p:cNvPr id="13" name="TextBox 8"/>
            <p:cNvSpPr txBox="1">
              <a:spLocks noChangeArrowheads="1"/>
            </p:cNvSpPr>
            <p:nvPr/>
          </p:nvSpPr>
          <p:spPr bwMode="auto">
            <a:xfrm>
              <a:off x="6444208" y="3068960"/>
              <a:ext cx="1885453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GB" sz="14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Increasing pressure</a:t>
              </a:r>
            </a:p>
            <a:p>
              <a:r>
                <a:rPr lang="en-GB" sz="1400" b="1" dirty="0">
                  <a:solidFill>
                    <a:srgbClr val="0F3692"/>
                  </a:solidFill>
                  <a:latin typeface="Arial" charset="0"/>
                  <a:cs typeface="Arial" charset="0"/>
                </a:rPr>
                <a:t>broadening</a:t>
              </a:r>
            </a:p>
          </p:txBody>
        </p:sp>
      </p:grpSp>
      <p:sp>
        <p:nvSpPr>
          <p:cNvPr id="14" name="TextBox 9"/>
          <p:cNvSpPr txBox="1">
            <a:spLocks noChangeArrowheads="1"/>
          </p:cNvSpPr>
          <p:nvPr/>
        </p:nvSpPr>
        <p:spPr bwMode="auto">
          <a:xfrm>
            <a:off x="142504" y="829728"/>
            <a:ext cx="3014662" cy="522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F3692"/>
                </a:solidFill>
                <a:latin typeface="Arial" charset="0"/>
                <a:cs typeface="Arial" charset="0"/>
              </a:rPr>
              <a:t>Typical MW radiometer </a:t>
            </a:r>
            <a:r>
              <a:rPr lang="en-GB" sz="1400" b="1" dirty="0" err="1">
                <a:solidFill>
                  <a:srgbClr val="0F3692"/>
                </a:solidFill>
                <a:latin typeface="Arial" charset="0"/>
                <a:cs typeface="Arial" charset="0"/>
              </a:rPr>
              <a:t>passband</a:t>
            </a:r>
            <a:endParaRPr lang="en-GB" sz="1400" b="1" dirty="0">
              <a:solidFill>
                <a:srgbClr val="0F3692"/>
              </a:solidFill>
              <a:latin typeface="Arial" charset="0"/>
              <a:cs typeface="Arial" charset="0"/>
            </a:endParaRPr>
          </a:p>
          <a:p>
            <a:r>
              <a:rPr lang="en-GB" sz="1400" b="1" dirty="0">
                <a:solidFill>
                  <a:srgbClr val="0F3692"/>
                </a:solidFill>
                <a:latin typeface="Arial" charset="0"/>
                <a:cs typeface="Arial" charset="0"/>
              </a:rPr>
              <a:t>at 54.4 GHz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246909" y="1223158"/>
            <a:ext cx="1235034" cy="7125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Slide Number Placeholder 1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31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27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1" descr="amsuaspectrum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476" y="1085508"/>
            <a:ext cx="7668120" cy="3809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TextBox 3"/>
          <p:cNvSpPr txBox="1">
            <a:spLocks noChangeArrowheads="1"/>
          </p:cNvSpPr>
          <p:nvPr/>
        </p:nvSpPr>
        <p:spPr bwMode="auto">
          <a:xfrm>
            <a:off x="251980" y="4858121"/>
            <a:ext cx="8737641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Channel positions and bandwidths are based on trade-offs aimed at simultaneously optimising </a:t>
            </a:r>
            <a:r>
              <a:rPr lang="en-GB" sz="2000" dirty="0" smtClean="0">
                <a:solidFill>
                  <a:srgbClr val="000000"/>
                </a:solidFill>
                <a:latin typeface="Arial"/>
                <a:cs typeface="Arial" charset="0"/>
              </a:rPr>
              <a:t>:</a:t>
            </a:r>
            <a:endParaRPr lang="en-GB" sz="2000" dirty="0">
              <a:solidFill>
                <a:srgbClr val="000000"/>
              </a:solidFill>
              <a:latin typeface="Arial"/>
              <a:cs typeface="Arial" charset="0"/>
            </a:endParaRPr>
          </a:p>
          <a:p>
            <a:pPr lvl="1"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width of the band (wider bands give lower noise)</a:t>
            </a:r>
          </a:p>
          <a:p>
            <a:pPr lvl="1">
              <a:buFont typeface="Arial" charset="0"/>
              <a:buChar char="•"/>
            </a:pP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</a:t>
            </a:r>
            <a:r>
              <a:rPr lang="en-GB" sz="2000" i="1" dirty="0">
                <a:solidFill>
                  <a:srgbClr val="000000"/>
                </a:solidFill>
                <a:latin typeface="Arial"/>
                <a:cs typeface="Arial" charset="0"/>
              </a:rPr>
              <a:t>flatness</a:t>
            </a:r>
            <a:r>
              <a:rPr lang="en-GB" sz="2000" dirty="0">
                <a:solidFill>
                  <a:srgbClr val="000000"/>
                </a:solidFill>
                <a:latin typeface="Arial"/>
                <a:cs typeface="Arial" charset="0"/>
              </a:rPr>
              <a:t> of optical depth across the band (narrow weighting functions)</a:t>
            </a:r>
            <a:endParaRPr lang="en-GB" sz="2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69962" y="233548"/>
            <a:ext cx="8113712" cy="708025"/>
          </a:xfrm>
        </p:spPr>
        <p:txBody>
          <a:bodyPr/>
          <a:lstStyle/>
          <a:p>
            <a:r>
              <a:rPr lang="en-GB" dirty="0" smtClean="0"/>
              <a:t>AMSU-A 50-60 GHz temperature channels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32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7232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AMSU-A </a:t>
            </a:r>
            <a:r>
              <a:rPr lang="en-GB" b="1" dirty="0" smtClean="0">
                <a:solidFill>
                  <a:srgbClr val="FF0000"/>
                </a:solidFill>
              </a:rPr>
              <a:t>clear-sky</a:t>
            </a:r>
            <a:r>
              <a:rPr lang="en-GB" b="1" dirty="0" smtClean="0"/>
              <a:t> nadir weighting </a:t>
            </a:r>
            <a:r>
              <a:rPr lang="en-GB" b="1" dirty="0" smtClean="0"/>
              <a:t>functions</a:t>
            </a:r>
            <a:br>
              <a:rPr lang="en-GB" b="1" dirty="0" smtClean="0"/>
            </a:br>
            <a:r>
              <a:rPr lang="en-GB" sz="2000" dirty="0" smtClean="0"/>
              <a:t>these are approximately fixed, unlike humidity weighting functions </a:t>
            </a:r>
            <a:endParaRPr lang="en-GB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>
          <a:xfrm>
            <a:off x="4979029" y="6332538"/>
            <a:ext cx="1008062" cy="331787"/>
          </a:xfrm>
        </p:spPr>
        <p:txBody>
          <a:bodyPr/>
          <a:lstStyle/>
          <a:p>
            <a:r>
              <a:rPr lang="en-GB" dirty="0" smtClean="0"/>
              <a:t> </a:t>
            </a:r>
            <a:fld id="{B42FFDDE-007C-420C-81C2-F56EACC33F2F}" type="slidenum">
              <a:rPr lang="en-GB" smtClean="0"/>
              <a:pPr/>
              <a:t>33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64191" y="6334125"/>
            <a:ext cx="4191000" cy="342900"/>
          </a:xfrm>
        </p:spPr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pic>
        <p:nvPicPr>
          <p:cNvPr id="11" name="Picture 10" descr="w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041017" y="1260000"/>
            <a:ext cx="9334500" cy="498062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-3092767" y="1162050"/>
            <a:ext cx="4933950" cy="50863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3203259" y="1266825"/>
            <a:ext cx="2162174" cy="209549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51233" y="3061093"/>
            <a:ext cx="2076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7	     0%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1234" y="3727843"/>
            <a:ext cx="2247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6	     0%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51233" y="4385068"/>
            <a:ext cx="2390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5	     5%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051233" y="4794643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4	    19%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41709" y="5099443"/>
            <a:ext cx="2581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3	     56%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051233" y="5394718"/>
            <a:ext cx="2571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smtClean="0">
                <a:latin typeface="+mn-lt"/>
              </a:rPr>
              <a:t>    2	     92%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051233" y="2213368"/>
            <a:ext cx="2400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+mn-lt"/>
              </a:rPr>
              <a:t>Channel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984682" y="2232418"/>
            <a:ext cx="14763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>
                <a:latin typeface="+mn-lt"/>
              </a:rPr>
              <a:t>Transmittance to space </a:t>
            </a:r>
          </a:p>
        </p:txBody>
      </p:sp>
      <p:cxnSp>
        <p:nvCxnSpPr>
          <p:cNvPr id="21" name="Straight Connector 20"/>
          <p:cNvCxnSpPr/>
          <p:nvPr/>
        </p:nvCxnSpPr>
        <p:spPr bwMode="auto">
          <a:xfrm>
            <a:off x="5189517" y="4572000"/>
            <a:ext cx="111628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oval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775796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>
                <a:latin typeface="+mn-lt"/>
              </a:rPr>
              <a:t>U</a:t>
            </a:r>
            <a:r>
              <a:rPr lang="en-GB" b="1" dirty="0" smtClean="0">
                <a:latin typeface="+mn-lt"/>
              </a:rPr>
              <a:t>se of AMSU-A channel 5 at ECMWF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093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radiances:</a:t>
            </a:r>
            <a:r>
              <a:rPr lang="en-GB" sz="2000" dirty="0" smtClean="0"/>
              <a:t> </a:t>
            </a:r>
            <a:br>
              <a:rPr lang="en-GB" sz="2000" dirty="0" smtClean="0"/>
            </a:br>
            <a:r>
              <a:rPr lang="en-GB" sz="2000" dirty="0" err="1" smtClean="0"/>
              <a:t>Metop</a:t>
            </a:r>
            <a:r>
              <a:rPr lang="en-GB" sz="2000" dirty="0" smtClean="0"/>
              <a:t>-A satellite, 9pm 25/4 to 9am 26/4/2012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35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4383" y="439743"/>
            <a:ext cx="6000750" cy="3202686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6196204" y="849667"/>
            <a:ext cx="217590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Observed TB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7" name="Picture 6" descr="amsua_fg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6265" y="3304551"/>
            <a:ext cx="6000750" cy="3202686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265476" y="3674015"/>
            <a:ext cx="241538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First guess TB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6315259" y="1073504"/>
          <a:ext cx="447875" cy="5771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84" name="Equation" r:id="rId5" imgW="177480" imgH="228600" progId="Equation.3">
                  <p:embed/>
                </p:oleObj>
              </mc:Choice>
              <mc:Fallback>
                <p:oleObj name="Equation" r:id="rId5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15259" y="1073504"/>
                        <a:ext cx="447875" cy="577169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15" name="Object 3"/>
          <p:cNvGraphicFramePr>
            <a:graphicFrameLocks noChangeAspect="1"/>
          </p:cNvGraphicFramePr>
          <p:nvPr/>
        </p:nvGraphicFramePr>
        <p:xfrm>
          <a:off x="6286388" y="4019550"/>
          <a:ext cx="1774825" cy="615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985" name="Equation" r:id="rId7" imgW="660240" imgH="228600" progId="Equation.3">
                  <p:embed/>
                </p:oleObj>
              </mc:Choice>
              <mc:Fallback>
                <p:oleObj name="Equation" r:id="rId7" imgW="66024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86388" y="4019550"/>
                        <a:ext cx="1774825" cy="615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6263497" y="4550810"/>
            <a:ext cx="2415386" cy="12009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 smtClean="0">
                <a:solidFill>
                  <a:srgbClr val="000000"/>
                </a:solidFill>
                <a:latin typeface="Arial Unicode MS" pitchFamily="34" charset="-128"/>
              </a:rPr>
              <a:t>“Clear sky” assumption: no cloud or precipitation </a:t>
            </a:r>
            <a:r>
              <a:rPr lang="en-GB" sz="1800" b="1" dirty="0" err="1" smtClean="0">
                <a:solidFill>
                  <a:srgbClr val="000000"/>
                </a:solidFill>
                <a:latin typeface="Arial Unicode MS" pitchFamily="34" charset="-128"/>
              </a:rPr>
              <a:t>radiative</a:t>
            </a:r>
            <a:r>
              <a:rPr lang="en-GB" sz="1800" b="1" dirty="0" smtClean="0">
                <a:solidFill>
                  <a:srgbClr val="000000"/>
                </a:solidFill>
                <a:latin typeface="Arial Unicode MS" pitchFamily="34" charset="-128"/>
              </a:rPr>
              <a:t> transfer</a:t>
            </a:r>
          </a:p>
        </p:txBody>
      </p:sp>
    </p:spTree>
    <p:extLst>
      <p:ext uri="{BB962C8B-B14F-4D97-AF65-F5344CB8AC3E}">
        <p14:creationId xmlns:p14="http://schemas.microsoft.com/office/powerpoint/2010/main" val="149895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36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5" y="1305271"/>
            <a:ext cx="8562110" cy="4569720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3804225" y="800100"/>
          <a:ext cx="24066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941" name="Equation" r:id="rId4" imgW="952200" imgH="228600" progId="Equation.3">
                  <p:embed/>
                </p:oleObj>
              </mc:Choice>
              <mc:Fallback>
                <p:oleObj name="Equation" r:id="rId4" imgW="952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04225" y="800100"/>
                        <a:ext cx="24066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/>
          <p:nvPr/>
        </p:nvCxnSpPr>
        <p:spPr bwMode="auto">
          <a:xfrm rot="5400000" flipH="1" flipV="1">
            <a:off x="2286004" y="4411685"/>
            <a:ext cx="1935677" cy="8075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130883" y="578584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Scan bias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rot="5400000" flipH="1" flipV="1">
            <a:off x="2487885" y="4397831"/>
            <a:ext cx="1909949" cy="857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2108" y="570073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General “warm” bias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4744194" y="4684814"/>
            <a:ext cx="1341914" cy="76002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241222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37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5" y="1305883"/>
            <a:ext cx="8562109" cy="4568496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correction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52996036"/>
              </p:ext>
            </p:extLst>
          </p:nvPr>
        </p:nvGraphicFramePr>
        <p:xfrm>
          <a:off x="6688138" y="852488"/>
          <a:ext cx="320675" cy="449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44" name="Equation" r:id="rId5" imgW="126720" imgH="177480" progId="Equation.3">
                  <p:embed/>
                </p:oleObj>
              </mc:Choice>
              <mc:Fallback>
                <p:oleObj name="Equation" r:id="rId5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88138" y="852488"/>
                        <a:ext cx="320675" cy="4492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02273" y="5623683"/>
            <a:ext cx="4754825" cy="708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Airmass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correction (layer mean temperature)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flipH="1" flipV="1">
            <a:off x="5284381" y="4944140"/>
            <a:ext cx="691117" cy="72301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1056903" y="5533701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Scan bias correction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flipV="1">
            <a:off x="2670154" y="3848986"/>
            <a:ext cx="1210730" cy="180436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3123163" y="588812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Mean offset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3843279" y="4263656"/>
            <a:ext cx="920107" cy="177600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923921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38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5" y="1305271"/>
            <a:ext cx="8562109" cy="4569720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corrected 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5372245" y="789049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965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245" y="789049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Straight Arrow Connector 11"/>
          <p:cNvCxnSpPr>
            <a:stCxn id="21" idx="2"/>
          </p:cNvCxnSpPr>
          <p:nvPr/>
        </p:nvCxnSpPr>
        <p:spPr bwMode="auto">
          <a:xfrm rot="5400000" flipH="1" flipV="1">
            <a:off x="2551258" y="4019389"/>
            <a:ext cx="2061895" cy="18845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406488" y="595209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Still some scan bias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6068" y="587886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Precipitation and cloud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5100455" y="4756066"/>
            <a:ext cx="1971302" cy="391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149928" y="3954486"/>
            <a:ext cx="1735776" cy="16130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2498" y="559188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The Andes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766587" y="545927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Sea ice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6828314" y="5189517"/>
            <a:ext cx="665017" cy="712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095011" y="5177641"/>
            <a:ext cx="607618" cy="366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237636" y="5599798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Snow and ice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996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39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5" y="1305271"/>
            <a:ext cx="8562109" cy="4569719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corrected 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2" name="Straight Arrow Connector 11"/>
          <p:cNvCxnSpPr>
            <a:stCxn id="21" idx="2"/>
          </p:cNvCxnSpPr>
          <p:nvPr/>
        </p:nvCxnSpPr>
        <p:spPr bwMode="auto">
          <a:xfrm rot="5400000" flipH="1" flipV="1">
            <a:off x="2551258" y="4019389"/>
            <a:ext cx="2061895" cy="1884591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1406488" y="595209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Still some scan bias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5066068" y="587886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Precipitation and cloud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18" name="Straight Arrow Connector 17"/>
          <p:cNvCxnSpPr/>
          <p:nvPr/>
        </p:nvCxnSpPr>
        <p:spPr bwMode="auto">
          <a:xfrm rot="16200000" flipV="1">
            <a:off x="5100455" y="4756066"/>
            <a:ext cx="1971302" cy="39188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 rot="5400000" flipH="1" flipV="1">
            <a:off x="1149928" y="3954486"/>
            <a:ext cx="1735776" cy="16130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262498" y="5591880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The Andes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766587" y="5459272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Sea ice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4" name="Straight Arrow Connector 23"/>
          <p:cNvCxnSpPr/>
          <p:nvPr/>
        </p:nvCxnSpPr>
        <p:spPr bwMode="auto">
          <a:xfrm rot="5400000" flipH="1" flipV="1">
            <a:off x="6828314" y="5189517"/>
            <a:ext cx="665017" cy="7125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9" name="Straight Arrow Connector 28"/>
          <p:cNvCxnSpPr/>
          <p:nvPr/>
        </p:nvCxnSpPr>
        <p:spPr bwMode="auto">
          <a:xfrm rot="5400000" flipH="1" flipV="1">
            <a:off x="4095011" y="5177641"/>
            <a:ext cx="607618" cy="36616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 Box 7"/>
          <p:cNvSpPr txBox="1">
            <a:spLocks noChangeArrowheads="1"/>
          </p:cNvSpPr>
          <p:nvPr/>
        </p:nvSpPr>
        <p:spPr bwMode="auto">
          <a:xfrm>
            <a:off x="3237636" y="5599798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Snow and ice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123759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6387" name="Object 2"/>
          <p:cNvGraphicFramePr>
            <a:graphicFrameLocks noChangeAspect="1"/>
          </p:cNvGraphicFramePr>
          <p:nvPr/>
        </p:nvGraphicFramePr>
        <p:xfrm>
          <a:off x="5372100" y="812740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989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812740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4537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130425"/>
            <a:ext cx="8064896" cy="1470025"/>
          </a:xfrm>
        </p:spPr>
        <p:txBody>
          <a:bodyPr/>
          <a:lstStyle/>
          <a:p>
            <a:r>
              <a:rPr lang="en-GB" b="1" dirty="0" smtClean="0">
                <a:latin typeface="+mn-lt"/>
              </a:rPr>
              <a:t>General introduction to the microwave</a:t>
            </a:r>
            <a:endParaRPr lang="en-GB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sz="2000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dirty="0" smtClean="0"/>
              <a:t>Slide </a:t>
            </a:r>
            <a:fld id="{80AD2B79-65E2-4AED-A4B1-6ADE64AB5879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2238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40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6" y="1305271"/>
            <a:ext cx="8562107" cy="4569719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9070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corrected 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123759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7411" name="Object 2"/>
          <p:cNvGraphicFramePr>
            <a:graphicFrameLocks noChangeAspect="1"/>
          </p:cNvGraphicFramePr>
          <p:nvPr/>
        </p:nvGraphicFramePr>
        <p:xfrm>
          <a:off x="5372101" y="824614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1013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1" y="824614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01242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41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6" y="1305271"/>
            <a:ext cx="8562107" cy="4569718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corrected 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97634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3856" y="127124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active thinning and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VarQC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8435" name="Object 2"/>
          <p:cNvGraphicFramePr>
            <a:graphicFrameLocks noChangeAspect="1"/>
          </p:cNvGraphicFramePr>
          <p:nvPr/>
        </p:nvGraphicFramePr>
        <p:xfrm>
          <a:off x="5372100" y="788988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2037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788988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60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42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7" y="1305271"/>
            <a:ext cx="8562105" cy="4569718"/>
          </a:xfrm>
          <a:prstGeom prst="rect">
            <a:avLst/>
          </a:prstGeom>
        </p:spPr>
      </p:pic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Bias corrected first guess departures [K]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515838" y="976344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blacklisting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513856" y="1271246"/>
            <a:ext cx="4754825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After active thinning and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VarQC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19459" name="Object 2"/>
          <p:cNvGraphicFramePr>
            <a:graphicFrameLocks noChangeAspect="1"/>
          </p:cNvGraphicFramePr>
          <p:nvPr/>
        </p:nvGraphicFramePr>
        <p:xfrm>
          <a:off x="5372100" y="788988"/>
          <a:ext cx="2952750" cy="577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3061" name="Equation" r:id="rId4" imgW="1168200" imgH="228600" progId="Equation.3">
                  <p:embed/>
                </p:oleObj>
              </mc:Choice>
              <mc:Fallback>
                <p:oleObj name="Equation" r:id="rId4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2100" y="788988"/>
                        <a:ext cx="2952750" cy="577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27915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43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7" y="1305271"/>
            <a:ext cx="8562105" cy="4569717"/>
          </a:xfrm>
          <a:prstGeom prst="rect">
            <a:avLst/>
          </a:prstGeom>
        </p:spPr>
      </p:pic>
      <p:graphicFrame>
        <p:nvGraphicFramePr>
          <p:cNvPr id="13314" name="Object 2"/>
          <p:cNvGraphicFramePr>
            <a:graphicFrameLocks noChangeAspect="1"/>
          </p:cNvGraphicFramePr>
          <p:nvPr/>
        </p:nvGraphicFramePr>
        <p:xfrm>
          <a:off x="4586288" y="638175"/>
          <a:ext cx="3243262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085" name="Equation" r:id="rId4" imgW="1282680" imgH="431640" progId="Equation.3">
                  <p:embed/>
                </p:oleObj>
              </mc:Choice>
              <mc:Fallback>
                <p:oleObj name="Equation" r:id="rId4" imgW="1282680" imgH="4316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86288" y="638175"/>
                        <a:ext cx="3243262" cy="1092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754825" cy="1139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Departures normalised by </a:t>
            </a:r>
          </a:p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observation error, 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σ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o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= 0.28K</a:t>
            </a:r>
          </a:p>
          <a:p>
            <a:r>
              <a:rPr lang="en-GB" sz="1400" dirty="0" smtClean="0">
                <a:solidFill>
                  <a:srgbClr val="000082"/>
                </a:solidFill>
                <a:latin typeface="Arial Unicode MS" pitchFamily="34" charset="-128"/>
              </a:rPr>
              <a:t>(Absolute values &lt; 0.5 removed here for visual clarity)</a:t>
            </a:r>
          </a:p>
          <a:p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9552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212" y="0"/>
            <a:ext cx="8113712" cy="708025"/>
          </a:xfrm>
        </p:spPr>
        <p:txBody>
          <a:bodyPr/>
          <a:lstStyle/>
          <a:p>
            <a:r>
              <a:rPr lang="en-GB" b="1" dirty="0" smtClean="0"/>
              <a:t>AMSU-A channel 5 radiances</a:t>
            </a:r>
            <a:endParaRPr lang="en-GB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44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ob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518" y="1305271"/>
            <a:ext cx="8562103" cy="4569717"/>
          </a:xfrm>
          <a:prstGeom prst="rect">
            <a:avLst/>
          </a:prstGeom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29694" y="669564"/>
            <a:ext cx="4303563" cy="1231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Contribution to cost function (as before, low contribution values removed for clarity)</a:t>
            </a:r>
          </a:p>
          <a:p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graphicFrame>
        <p:nvGraphicFramePr>
          <p:cNvPr id="21507" name="Object 2"/>
          <p:cNvGraphicFramePr>
            <a:graphicFrameLocks noChangeAspect="1"/>
          </p:cNvGraphicFramePr>
          <p:nvPr/>
        </p:nvGraphicFramePr>
        <p:xfrm>
          <a:off x="4518788" y="566800"/>
          <a:ext cx="3403600" cy="1189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109" name="Equation" r:id="rId4" imgW="1346040" imgH="469800" progId="Equation.3">
                  <p:embed/>
                </p:oleObj>
              </mc:Choice>
              <mc:Fallback>
                <p:oleObj name="Equation" r:id="rId4" imgW="1346040" imgH="469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8788" y="566800"/>
                        <a:ext cx="3403600" cy="11890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896398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9962" y="174172"/>
            <a:ext cx="8113712" cy="708025"/>
          </a:xfrm>
        </p:spPr>
        <p:txBody>
          <a:bodyPr/>
          <a:lstStyle/>
          <a:p>
            <a:r>
              <a:rPr lang="en-GB" dirty="0" smtClean="0"/>
              <a:t>Now we need to minimise 4D-Var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45</a:t>
            </a:fld>
            <a:endParaRPr lang="en-GB">
              <a:solidFill>
                <a:srgbClr val="FFFFFF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210211" y="1998282"/>
          <a:ext cx="8636906" cy="4883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67" name="Equation" r:id="rId3" imgW="4483080" imgH="253800" progId="Equation.3">
                  <p:embed/>
                </p:oleObj>
              </mc:Choice>
              <mc:Fallback>
                <p:oleObj name="Equation" r:id="rId3" imgW="448308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0211" y="1998282"/>
                        <a:ext cx="8636906" cy="48835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531" name="Object 3"/>
          <p:cNvGraphicFramePr>
            <a:graphicFrameLocks noChangeAspect="1"/>
          </p:cNvGraphicFramePr>
          <p:nvPr/>
        </p:nvGraphicFramePr>
        <p:xfrm>
          <a:off x="350838" y="3454400"/>
          <a:ext cx="7862887" cy="530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68" name="Equation" r:id="rId5" imgW="3759120" imgH="253800" progId="Equation.3">
                  <p:embed/>
                </p:oleObj>
              </mc:Choice>
              <mc:Fallback>
                <p:oleObj name="Equation" r:id="rId5" imgW="3759120" imgH="253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0838" y="3454400"/>
                        <a:ext cx="7862887" cy="530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475012" y="5751229"/>
            <a:ext cx="7873340" cy="5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Health warning - there are a few notational shortcuts and simplifications here… please don’t build an assimilation system based on this slide.</a:t>
            </a: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15880" y="3112945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and its gradient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266399" y="1009015"/>
            <a:ext cx="822445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 Unicode MS" pitchFamily="34" charset="-128"/>
              </a:rPr>
              <a:t>Feed the minimisation algorithm with…</a:t>
            </a:r>
            <a:endParaRPr lang="en-GB" sz="1400" b="1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02026" y="1638425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Cost function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907672" y="276458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What we just calculated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483125" y="4247017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The TL and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adjoint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version of the </a:t>
            </a:r>
            <a:r>
              <a:rPr lang="en-GB" sz="2000" b="1" dirty="0" err="1" smtClean="0">
                <a:solidFill>
                  <a:srgbClr val="000082"/>
                </a:solidFill>
                <a:latin typeface="Arial Unicode MS" pitchFamily="34" charset="-128"/>
              </a:rPr>
              <a:t>radiative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transfer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8" name="Right Brace 17"/>
          <p:cNvSpPr/>
          <p:nvPr/>
        </p:nvSpPr>
        <p:spPr bwMode="auto">
          <a:xfrm rot="16200000" flipH="1">
            <a:off x="6163297" y="118773"/>
            <a:ext cx="273136" cy="4928259"/>
          </a:xfrm>
          <a:prstGeom prst="rightBrace">
            <a:avLst>
              <a:gd name="adj1" fmla="val 8333"/>
              <a:gd name="adj2" fmla="val 49234"/>
            </a:avLst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 bwMode="auto">
          <a:xfrm rot="5400000" flipH="1" flipV="1">
            <a:off x="3919657" y="4120752"/>
            <a:ext cx="331705" cy="7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 flipH="1" flipV="1">
            <a:off x="5461471" y="4130648"/>
            <a:ext cx="331705" cy="7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00045" y="4973395"/>
            <a:ext cx="822445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 Unicode MS" pitchFamily="34" charset="-128"/>
              </a:rPr>
              <a:t>…and it spits out the analysis: </a:t>
            </a:r>
            <a:endParaRPr lang="en-GB" sz="1400" b="1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graphicFrame>
        <p:nvGraphicFramePr>
          <p:cNvPr id="22532" name="Object 4"/>
          <p:cNvGraphicFramePr>
            <a:graphicFrameLocks noChangeAspect="1"/>
          </p:cNvGraphicFramePr>
          <p:nvPr/>
        </p:nvGraphicFramePr>
        <p:xfrm>
          <a:off x="3810743" y="4928631"/>
          <a:ext cx="371475" cy="477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6269" name="Equation" r:id="rId7" imgW="177480" imgH="228600" progId="Equation.3">
                  <p:embed/>
                </p:oleObj>
              </mc:Choice>
              <mc:Fallback>
                <p:oleObj name="Equation" r:id="rId7" imgW="17748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743" y="4928631"/>
                        <a:ext cx="371475" cy="477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72900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26671"/>
            <a:ext cx="8113712" cy="708025"/>
          </a:xfrm>
        </p:spPr>
        <p:txBody>
          <a:bodyPr/>
          <a:lstStyle/>
          <a:p>
            <a:r>
              <a:rPr lang="en-GB" sz="2400" b="1" dirty="0" smtClean="0"/>
              <a:t>What did 4D-Var do with AMSU-A channel 5, and all the other observations in the analysis?</a:t>
            </a:r>
            <a:endParaRPr lang="en-GB" sz="2400" b="1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9129E164-4A90-4C76-ABB8-D8C9079611DE}" type="slidenum">
              <a:rPr lang="en-GB" smtClean="0">
                <a:solidFill>
                  <a:srgbClr val="FFFFFF"/>
                </a:solidFill>
              </a:rPr>
              <a:pPr/>
              <a:t>46</a:t>
            </a:fld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>
              <a:solidFill>
                <a:srgbClr val="FFFFFF"/>
              </a:solidFill>
            </a:endParaRPr>
          </a:p>
        </p:txBody>
      </p:sp>
      <p:pic>
        <p:nvPicPr>
          <p:cNvPr id="5" name="Picture 4" descr="amsua_sca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06455" y="1021278"/>
            <a:ext cx="5043662" cy="4791692"/>
          </a:xfrm>
          <a:prstGeom prst="rect">
            <a:avLst/>
          </a:prstGeom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062047" y="134154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 Unicode MS" pitchFamily="34" charset="-128"/>
              </a:rPr>
              <a:t>Increment [K]</a:t>
            </a:r>
            <a:endParaRPr lang="en-GB" sz="1400" b="1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graphicFrame>
        <p:nvGraphicFramePr>
          <p:cNvPr id="23554" name="Object 2"/>
          <p:cNvGraphicFramePr>
            <a:graphicFrameLocks noChangeAspect="1"/>
          </p:cNvGraphicFramePr>
          <p:nvPr/>
        </p:nvGraphicFramePr>
        <p:xfrm>
          <a:off x="166256" y="1769424"/>
          <a:ext cx="2685856" cy="4318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24" name="Equation" r:id="rId4" imgW="1422360" imgH="228600" progId="Equation.3">
                  <p:embed/>
                </p:oleObj>
              </mc:Choice>
              <mc:Fallback>
                <p:oleObj name="Equation" r:id="rId4" imgW="142236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6256" y="1769424"/>
                        <a:ext cx="2685856" cy="43186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2983873" y="5662182"/>
            <a:ext cx="7460478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00"/>
                </a:solidFill>
                <a:latin typeface="Arial Unicode MS" pitchFamily="34" charset="-128"/>
              </a:rPr>
              <a:t>FG departure [K]</a:t>
            </a:r>
            <a:endParaRPr lang="en-GB" sz="1400" b="1" dirty="0" smtClean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581403" y="4520173"/>
            <a:ext cx="3301340" cy="6469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 smtClean="0">
                <a:solidFill>
                  <a:srgbClr val="000082"/>
                </a:solidFill>
                <a:latin typeface="Arial Unicode MS" pitchFamily="34" charset="-128"/>
              </a:rPr>
              <a:t>1:1 line - if the analysis exactly fitted the observations</a:t>
            </a:r>
          </a:p>
        </p:txBody>
      </p:sp>
      <p:cxnSp>
        <p:nvCxnSpPr>
          <p:cNvPr id="12" name="Straight Arrow Connector 11"/>
          <p:cNvCxnSpPr>
            <a:endCxn id="10" idx="1"/>
          </p:cNvCxnSpPr>
          <p:nvPr/>
        </p:nvCxnSpPr>
        <p:spPr bwMode="auto">
          <a:xfrm>
            <a:off x="4393870" y="4393870"/>
            <a:ext cx="1187533" cy="44979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14" name="Arc 13"/>
          <p:cNvSpPr/>
          <p:nvPr/>
        </p:nvSpPr>
        <p:spPr bwMode="auto">
          <a:xfrm rot="2863653">
            <a:off x="6412675" y="2588821"/>
            <a:ext cx="558141" cy="320634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5" name="Arc 14"/>
          <p:cNvSpPr/>
          <p:nvPr/>
        </p:nvSpPr>
        <p:spPr bwMode="auto">
          <a:xfrm rot="13953699">
            <a:off x="3548742" y="3311236"/>
            <a:ext cx="558141" cy="320634"/>
          </a:xfrm>
          <a:prstGeom prst="arc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arrow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en-GB" smtClean="0">
              <a:solidFill>
                <a:srgbClr val="000000"/>
              </a:solidFill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78032" y="3485040"/>
            <a:ext cx="3077687" cy="64697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1800" b="1" dirty="0" smtClean="0">
                <a:solidFill>
                  <a:srgbClr val="000082"/>
                </a:solidFill>
                <a:latin typeface="Arial Unicode MS" pitchFamily="34" charset="-128"/>
              </a:rPr>
              <a:t>Just a little nudge in the direction of the observations</a:t>
            </a:r>
          </a:p>
        </p:txBody>
      </p:sp>
      <p:graphicFrame>
        <p:nvGraphicFramePr>
          <p:cNvPr id="23556" name="Object 2"/>
          <p:cNvGraphicFramePr>
            <a:graphicFrameLocks noChangeAspect="1"/>
          </p:cNvGraphicFramePr>
          <p:nvPr/>
        </p:nvGraphicFramePr>
        <p:xfrm>
          <a:off x="5265222" y="5645997"/>
          <a:ext cx="2524991" cy="494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7225" name="Equation" r:id="rId6" imgW="1168200" imgH="228600" progId="Equation.3">
                  <p:embed/>
                </p:oleObj>
              </mc:Choice>
              <mc:Fallback>
                <p:oleObj name="Equation" r:id="rId6" imgW="11682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65222" y="5645997"/>
                        <a:ext cx="2524991" cy="4941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71033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34679"/>
            <a:ext cx="8113712" cy="708025"/>
          </a:xfrm>
        </p:spPr>
        <p:txBody>
          <a:bodyPr/>
          <a:lstStyle/>
          <a:p>
            <a:r>
              <a:rPr lang="en-GB" dirty="0" smtClean="0"/>
              <a:t>Summary: clear-sky microwave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50605"/>
            <a:ext cx="8112125" cy="5299371"/>
          </a:xfrm>
        </p:spPr>
        <p:txBody>
          <a:bodyPr/>
          <a:lstStyle/>
          <a:p>
            <a:r>
              <a:rPr lang="en-GB" dirty="0" smtClean="0"/>
              <a:t>“Imaging” (window) channels:</a:t>
            </a:r>
          </a:p>
          <a:p>
            <a:pPr lvl="1"/>
            <a:r>
              <a:rPr lang="en-GB" sz="1600" b="0" dirty="0" smtClean="0"/>
              <a:t>In window regions and less-intense lines, e.g. 22 GHz water vapour line</a:t>
            </a:r>
          </a:p>
          <a:p>
            <a:pPr lvl="1"/>
            <a:r>
              <a:rPr lang="en-GB" sz="1600" b="0" dirty="0" smtClean="0"/>
              <a:t>Sensitive to skin temperature, wind speed, sea ice, column water vapour</a:t>
            </a:r>
          </a:p>
          <a:p>
            <a:r>
              <a:rPr lang="en-GB" dirty="0" smtClean="0"/>
              <a:t>Water vapour sounding channels:</a:t>
            </a:r>
          </a:p>
          <a:p>
            <a:pPr lvl="1"/>
            <a:r>
              <a:rPr lang="en-GB" sz="1600" b="0" dirty="0" smtClean="0"/>
              <a:t>183 GHz water vapour line</a:t>
            </a:r>
          </a:p>
          <a:p>
            <a:pPr lvl="1"/>
            <a:r>
              <a:rPr lang="en-GB" sz="1600" b="0" dirty="0" smtClean="0"/>
              <a:t>Sensitive to broad-layer tropospheric humidity</a:t>
            </a:r>
          </a:p>
          <a:p>
            <a:r>
              <a:rPr lang="en-GB" dirty="0" smtClean="0"/>
              <a:t>Temperature sounding channels:</a:t>
            </a:r>
          </a:p>
          <a:p>
            <a:pPr lvl="1"/>
            <a:r>
              <a:rPr lang="en-GB" sz="1600" b="0" dirty="0" smtClean="0"/>
              <a:t>60 GHz oxygen line</a:t>
            </a:r>
          </a:p>
          <a:p>
            <a:pPr lvl="1"/>
            <a:r>
              <a:rPr lang="en-GB" sz="1600" b="0" dirty="0" smtClean="0"/>
              <a:t>Sensitive to broad-layer temperature, with multiple channels to cover from troposphere to stratosphere</a:t>
            </a:r>
          </a:p>
          <a:p>
            <a:pPr marL="481013" lvl="1" indent="0">
              <a:buNone/>
            </a:pPr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47</a:t>
            </a:fld>
            <a:endParaRPr lang="en-GB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360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92075" tIns="46038" rIns="92075" bIns="46038" anchor="ctr">
            <a:spAutoFit/>
          </a:bodyPr>
          <a:lstStyle/>
          <a:p>
            <a:endParaRPr lang="en-GB"/>
          </a:p>
        </p:txBody>
      </p:sp>
      <p:pic>
        <p:nvPicPr>
          <p:cNvPr id="88067" name="Picture 3" descr="eum_e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7575" y="1674813"/>
            <a:ext cx="4454525" cy="3705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84138" y="977900"/>
            <a:ext cx="13843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Visible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0.56-0.71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5708650" y="1057275"/>
            <a:ext cx="18494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Microwave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AMSR-E channel 37v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8</a:t>
            </a:r>
            <a:r>
              <a:rPr lang="en-US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108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m (37 GHz v-</a:t>
            </a:r>
            <a:r>
              <a:rPr lang="en-GB" sz="1200" b="1" dirty="0" err="1">
                <a:solidFill>
                  <a:srgbClr val="000082"/>
                </a:solidFill>
                <a:latin typeface="Arial Unicode MS" pitchFamily="34" charset="-128"/>
              </a:rPr>
              <a:t>pol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)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72" name="Picture 8" descr="2008_8_24_1200_MSG2_1_S4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60500" y="0"/>
            <a:ext cx="3427413" cy="342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3" name="Text Box 9"/>
          <p:cNvSpPr txBox="1">
            <a:spLocks noChangeArrowheads="1"/>
          </p:cNvSpPr>
          <p:nvPr/>
        </p:nvSpPr>
        <p:spPr bwMode="auto">
          <a:xfrm>
            <a:off x="8491538" y="5054600"/>
            <a:ext cx="6524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TB [K]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88074" name="Text Box 10"/>
          <p:cNvSpPr txBox="1">
            <a:spLocks noChangeArrowheads="1"/>
          </p:cNvSpPr>
          <p:nvPr/>
        </p:nvSpPr>
        <p:spPr bwMode="auto">
          <a:xfrm>
            <a:off x="5337544" y="5709684"/>
            <a:ext cx="3062177" cy="73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800" b="1" dirty="0" smtClean="0">
                <a:solidFill>
                  <a:srgbClr val="000082"/>
                </a:solidFill>
                <a:latin typeface="Arial Unicode MS" pitchFamily="34" charset="-128"/>
              </a:rPr>
              <a:t>Window channels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24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th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August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2008 at around 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12UTC</a:t>
            </a:r>
            <a:endParaRPr lang="el-GR" sz="14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88068" name="Picture 4" descr="2008_8_24_1200_MSG2_10_S4_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2400" y="3441700"/>
            <a:ext cx="3441700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6988" y="4738688"/>
            <a:ext cx="14684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>
                <a:solidFill>
                  <a:srgbClr val="000082"/>
                </a:solidFill>
                <a:latin typeface="Arial Unicode MS" pitchFamily="34" charset="-128"/>
              </a:rPr>
              <a:t>Infrared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SEVIRI channel 10</a:t>
            </a:r>
          </a:p>
          <a:p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</a:rPr>
              <a:t>11-13 </a:t>
            </a:r>
            <a:r>
              <a:rPr lang="el-GR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μ</a:t>
            </a:r>
            <a:r>
              <a:rPr lang="en-GB" sz="1200" b="1" dirty="0">
                <a:solidFill>
                  <a:srgbClr val="00008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m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1150700" y="3336089"/>
            <a:ext cx="1397285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r>
              <a:rPr lang="en-GB" sz="700" b="1" dirty="0" smtClean="0">
                <a:solidFill>
                  <a:srgbClr val="000082"/>
                </a:solidFill>
                <a:latin typeface="Arial Unicode MS" pitchFamily="34" charset="-128"/>
              </a:rPr>
              <a:t>from Dundee Satellite Receiving Station, © </a:t>
            </a:r>
            <a:r>
              <a:rPr lang="en-GB" sz="700" b="1" dirty="0" err="1" smtClean="0">
                <a:solidFill>
                  <a:srgbClr val="000082"/>
                </a:solidFill>
                <a:latin typeface="Arial Unicode MS" pitchFamily="34" charset="-128"/>
              </a:rPr>
              <a:t>Eumetsat</a:t>
            </a:r>
            <a:endParaRPr lang="el-GR" sz="7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13" y="140416"/>
            <a:ext cx="8113712" cy="708025"/>
          </a:xfrm>
        </p:spPr>
        <p:txBody>
          <a:bodyPr/>
          <a:lstStyle/>
          <a:p>
            <a:r>
              <a:rPr lang="en-GB" b="1" dirty="0" smtClean="0"/>
              <a:t>Where is the microwave?</a:t>
            </a:r>
            <a:endParaRPr lang="en-GB" b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spectrum_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1922" y="1502853"/>
            <a:ext cx="8071677" cy="3171015"/>
          </a:xfrm>
          <a:prstGeom prst="rect">
            <a:avLst/>
          </a:prstGeom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6976749" y="3216073"/>
            <a:ext cx="1500411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dirty="0" smtClean="0">
                <a:solidFill>
                  <a:srgbClr val="000082"/>
                </a:solidFill>
                <a:latin typeface="Arial Unicode MS" pitchFamily="34" charset="-128"/>
              </a:rPr>
              <a:t>Planck function  </a:t>
            </a:r>
            <a:endParaRPr lang="el-GR" sz="1400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6919290" y="1846676"/>
            <a:ext cx="89928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T = 6000K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4349042" y="1793594"/>
            <a:ext cx="1341714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T = 290K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 rot="16200000">
            <a:off x="-817148" y="2668610"/>
            <a:ext cx="2540760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dirty="0" smtClean="0">
                <a:latin typeface="Arial Unicode MS" pitchFamily="34" charset="-128"/>
              </a:rPr>
              <a:t>Normalised radiance</a:t>
            </a:r>
            <a:endParaRPr lang="el-GR" sz="1200" dirty="0">
              <a:latin typeface="Arial Unicode MS" pitchFamily="34" charset="-128"/>
            </a:endParaRPr>
          </a:p>
        </p:txBody>
      </p:sp>
      <p:sp>
        <p:nvSpPr>
          <p:cNvPr id="11" name="Text Box 7"/>
          <p:cNvSpPr txBox="1">
            <a:spLocks noChangeArrowheads="1"/>
          </p:cNvSpPr>
          <p:nvPr/>
        </p:nvSpPr>
        <p:spPr bwMode="auto">
          <a:xfrm>
            <a:off x="7806366" y="4074467"/>
            <a:ext cx="1275990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800" dirty="0" smtClean="0">
                <a:latin typeface="Arial Unicode MS" pitchFamily="34" charset="-128"/>
              </a:rPr>
              <a:t>Frequency</a:t>
            </a:r>
            <a:endParaRPr lang="el-GR" sz="1800" dirty="0">
              <a:latin typeface="Arial Unicode MS" pitchFamily="34" charset="-128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816640" y="4463173"/>
            <a:ext cx="1404231" cy="369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800" dirty="0" smtClean="0">
                <a:latin typeface="Arial Unicode MS" pitchFamily="34" charset="-128"/>
              </a:rPr>
              <a:t>Wavelength</a:t>
            </a:r>
            <a:endParaRPr lang="el-GR" sz="1800" dirty="0">
              <a:latin typeface="Arial Unicode MS" pitchFamily="34" charset="-128"/>
            </a:endParaRPr>
          </a:p>
        </p:txBody>
      </p:sp>
      <p:sp>
        <p:nvSpPr>
          <p:cNvPr id="13" name="Text Box 7"/>
          <p:cNvSpPr txBox="1">
            <a:spLocks noChangeArrowheads="1"/>
          </p:cNvSpPr>
          <p:nvPr/>
        </p:nvSpPr>
        <p:spPr bwMode="auto">
          <a:xfrm>
            <a:off x="1064806" y="4410089"/>
            <a:ext cx="58509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 smtClean="0">
                <a:latin typeface="Arial Unicode MS" pitchFamily="34" charset="-128"/>
              </a:rPr>
              <a:t>10m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2583670" y="4428927"/>
            <a:ext cx="687689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 smtClean="0">
                <a:latin typeface="Arial Unicode MS" pitchFamily="34" charset="-128"/>
              </a:rPr>
              <a:t>10cm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123081" y="4447764"/>
            <a:ext cx="642805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 smtClean="0">
                <a:latin typeface="Arial Unicode MS" pitchFamily="34" charset="-128"/>
              </a:rPr>
              <a:t>1mm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5621396" y="4466600"/>
            <a:ext cx="698909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 smtClean="0">
                <a:latin typeface="Arial Unicode MS" pitchFamily="34" charset="-128"/>
              </a:rPr>
              <a:t>10</a:t>
            </a:r>
            <a:r>
              <a:rPr lang="el-GR" sz="1600" dirty="0" smtClean="0">
                <a:latin typeface="Arial Unicode MS" pitchFamily="34" charset="-128"/>
              </a:rPr>
              <a:t>μ</a:t>
            </a:r>
            <a:r>
              <a:rPr lang="en-GB" sz="1600" dirty="0" smtClean="0">
                <a:latin typeface="Arial Unicode MS" pitchFamily="34" charset="-128"/>
              </a:rPr>
              <a:t>m</a:t>
            </a:r>
            <a:endParaRPr lang="el-GR" sz="1600" dirty="0">
              <a:latin typeface="Arial Unicode MS" pitchFamily="34" charset="-128"/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7109436" y="4464888"/>
            <a:ext cx="756617" cy="339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600" dirty="0" smtClean="0">
                <a:latin typeface="Arial Unicode MS" pitchFamily="34" charset="-128"/>
              </a:rPr>
              <a:t>0.1</a:t>
            </a:r>
            <a:r>
              <a:rPr lang="el-GR" sz="1600" dirty="0" smtClean="0">
                <a:latin typeface="Arial Unicode MS" pitchFamily="34" charset="-128"/>
              </a:rPr>
              <a:t>μ</a:t>
            </a:r>
            <a:r>
              <a:rPr lang="en-GB" sz="1600" dirty="0" smtClean="0">
                <a:latin typeface="Arial Unicode MS" pitchFamily="34" charset="-128"/>
              </a:rPr>
              <a:t>m</a:t>
            </a:r>
            <a:endParaRPr lang="el-GR" sz="1600" dirty="0">
              <a:latin typeface="Arial Unicode MS" pitchFamily="34" charset="-128"/>
            </a:endParaRPr>
          </a:p>
        </p:txBody>
      </p:sp>
      <p:cxnSp>
        <p:nvCxnSpPr>
          <p:cNvPr id="19" name="Straight Arrow Connector 18"/>
          <p:cNvCxnSpPr/>
          <p:nvPr/>
        </p:nvCxnSpPr>
        <p:spPr bwMode="auto">
          <a:xfrm>
            <a:off x="2784296" y="5311751"/>
            <a:ext cx="1674688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2931580" y="5307363"/>
            <a:ext cx="141224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Microwave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1" name="Straight Arrow Connector 20"/>
          <p:cNvCxnSpPr/>
          <p:nvPr/>
        </p:nvCxnSpPr>
        <p:spPr bwMode="auto">
          <a:xfrm>
            <a:off x="974332" y="4991548"/>
            <a:ext cx="3361362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1470855" y="4987160"/>
            <a:ext cx="857607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Radio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5" name="Straight Arrow Connector 24"/>
          <p:cNvCxnSpPr/>
          <p:nvPr/>
        </p:nvCxnSpPr>
        <p:spPr bwMode="auto">
          <a:xfrm>
            <a:off x="4457271" y="4991547"/>
            <a:ext cx="2210657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5143432" y="4985449"/>
            <a:ext cx="1070806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Infrared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8" name="Straight Arrow Connector 27"/>
          <p:cNvCxnSpPr/>
          <p:nvPr/>
        </p:nvCxnSpPr>
        <p:spPr bwMode="auto">
          <a:xfrm>
            <a:off x="6996701" y="4993136"/>
            <a:ext cx="1806539" cy="158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29" name="Text Box 7"/>
          <p:cNvSpPr txBox="1">
            <a:spLocks noChangeArrowheads="1"/>
          </p:cNvSpPr>
          <p:nvPr/>
        </p:nvSpPr>
        <p:spPr bwMode="auto">
          <a:xfrm>
            <a:off x="7354387" y="4994010"/>
            <a:ext cx="1330492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Ultraviolet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32" name="Straight Arrow Connector 31"/>
          <p:cNvCxnSpPr/>
          <p:nvPr/>
        </p:nvCxnSpPr>
        <p:spPr bwMode="auto">
          <a:xfrm flipV="1">
            <a:off x="6667930" y="5332175"/>
            <a:ext cx="368157" cy="12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chemeClr val="accent5">
                <a:lumMod val="25000"/>
              </a:schemeClr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sp>
        <p:nvSpPr>
          <p:cNvPr id="33" name="Text Box 7"/>
          <p:cNvSpPr txBox="1">
            <a:spLocks noChangeArrowheads="1"/>
          </p:cNvSpPr>
          <p:nvPr/>
        </p:nvSpPr>
        <p:spPr bwMode="auto">
          <a:xfrm>
            <a:off x="6400268" y="5346746"/>
            <a:ext cx="944169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Visible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35" name="Rectangle 34"/>
          <p:cNvSpPr/>
          <p:nvPr/>
        </p:nvSpPr>
        <p:spPr bwMode="auto">
          <a:xfrm>
            <a:off x="2784297" y="1787704"/>
            <a:ext cx="1674687" cy="3904180"/>
          </a:xfrm>
          <a:prstGeom prst="rect">
            <a:avLst/>
          </a:prstGeom>
          <a:solidFill>
            <a:srgbClr val="FFC000">
              <a:alpha val="40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pic>
        <p:nvPicPr>
          <p:cNvPr id="31" name="Picture 8" descr="2008_8_24_1200_MSG2_1_S4_gri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03692" y="769544"/>
            <a:ext cx="856229" cy="856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2008_8_24_1200_MSG2_10_S4_gri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2016" y="755208"/>
            <a:ext cx="838202" cy="8382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" descr="eum_ex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70379" y="756696"/>
            <a:ext cx="1030429" cy="857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spectrum_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206" y="780835"/>
            <a:ext cx="7468375" cy="2934004"/>
          </a:xfrm>
          <a:prstGeom prst="rect">
            <a:avLst/>
          </a:prstGeom>
        </p:spPr>
      </p:pic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8100819" y="891180"/>
            <a:ext cx="899285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T = 6000K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5979049" y="1995733"/>
            <a:ext cx="1341714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T = 290K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13" name="Picture 12" descr="spectrum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83495" y="3399033"/>
            <a:ext cx="7468373" cy="2934004"/>
          </a:xfrm>
          <a:prstGeom prst="rect">
            <a:avLst/>
          </a:prstGeom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19861" y="1175433"/>
            <a:ext cx="1344920" cy="1416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Planck </a:t>
            </a:r>
          </a:p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Function</a:t>
            </a:r>
          </a:p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Radiance</a:t>
            </a:r>
          </a:p>
          <a:p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W m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sr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9" name="Text Box 7"/>
          <p:cNvSpPr txBox="1">
            <a:spLocks noChangeArrowheads="1"/>
          </p:cNvSpPr>
          <p:nvPr/>
        </p:nvSpPr>
        <p:spPr bwMode="auto">
          <a:xfrm>
            <a:off x="405400" y="3803905"/>
            <a:ext cx="1111843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Flux</a:t>
            </a:r>
          </a:p>
          <a:p>
            <a:pPr algn="ctr"/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W m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0" name="Text Box 7"/>
          <p:cNvSpPr txBox="1">
            <a:spLocks noChangeArrowheads="1"/>
          </p:cNvSpPr>
          <p:nvPr/>
        </p:nvSpPr>
        <p:spPr bwMode="auto">
          <a:xfrm>
            <a:off x="6216269" y="4665302"/>
            <a:ext cx="1418658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radiance × 6.28 </a:t>
            </a:r>
            <a:r>
              <a:rPr lang="en-GB" sz="1200" b="1" dirty="0" err="1" smtClean="0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1" name="Text Box 7"/>
          <p:cNvSpPr txBox="1">
            <a:spLocks noChangeArrowheads="1"/>
          </p:cNvSpPr>
          <p:nvPr/>
        </p:nvSpPr>
        <p:spPr bwMode="auto">
          <a:xfrm>
            <a:off x="7436650" y="3869690"/>
            <a:ext cx="1643079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radiance × 6×10</a:t>
            </a:r>
            <a:r>
              <a:rPr lang="en-GB" sz="12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-5</a:t>
            </a:r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r>
              <a:rPr lang="en-GB" sz="1200" b="1" dirty="0" err="1" smtClean="0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3780890" y="1017141"/>
            <a:ext cx="1664413" cy="4777483"/>
          </a:xfrm>
          <a:prstGeom prst="rect">
            <a:avLst/>
          </a:prstGeom>
          <a:solidFill>
            <a:srgbClr val="FFC000">
              <a:alpha val="23000"/>
            </a:srgb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4270751" y="2424581"/>
            <a:ext cx="1556516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Deep space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T = 2.7K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4529477" y="5192590"/>
            <a:ext cx="1556516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Deep space</a:t>
            </a:r>
          </a:p>
          <a:p>
            <a:pPr algn="ctr"/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radiance × 6.28 </a:t>
            </a:r>
            <a:r>
              <a:rPr lang="en-GB" sz="1200" b="1" dirty="0" err="1" smtClean="0">
                <a:solidFill>
                  <a:srgbClr val="000082"/>
                </a:solidFill>
                <a:latin typeface="Arial Unicode MS" pitchFamily="34" charset="-128"/>
              </a:rPr>
              <a:t>sr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pic>
        <p:nvPicPr>
          <p:cNvPr id="16" name="Picture 15" descr="spectrum_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43179" y="6142233"/>
            <a:ext cx="7468373" cy="2934003"/>
          </a:xfrm>
          <a:prstGeom prst="rect">
            <a:avLst/>
          </a:prstGeom>
        </p:spPr>
      </p:pic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236964" y="6858000"/>
            <a:ext cx="1545296" cy="8008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Flux</a:t>
            </a:r>
          </a:p>
          <a:p>
            <a:pPr algn="ctr"/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10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-12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W m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-2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 Hz</a:t>
            </a:r>
            <a:r>
              <a:rPr lang="en-GB" sz="1400" b="1" baseline="30000" dirty="0" smtClean="0">
                <a:solidFill>
                  <a:srgbClr val="000082"/>
                </a:solidFill>
                <a:latin typeface="Arial Unicode MS" pitchFamily="34" charset="-128"/>
              </a:rPr>
              <a:t>-1</a:t>
            </a: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278571" y="8742160"/>
            <a:ext cx="1824217" cy="308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 smtClean="0">
                <a:latin typeface="Arial Unicode MS" pitchFamily="34" charset="-128"/>
              </a:rPr>
              <a:t>Frequency [10</a:t>
            </a:r>
            <a:r>
              <a:rPr lang="en-GB" sz="1400" b="1" baseline="30000" dirty="0" smtClean="0">
                <a:latin typeface="Arial Unicode MS" pitchFamily="34" charset="-128"/>
              </a:rPr>
              <a:t>3</a:t>
            </a:r>
            <a:r>
              <a:rPr lang="en-GB" sz="1400" b="1" dirty="0" smtClean="0">
                <a:latin typeface="Arial Unicode MS" pitchFamily="34" charset="-128"/>
              </a:rPr>
              <a:t> THz]</a:t>
            </a:r>
            <a:endParaRPr lang="el-GR" sz="1400" b="1" dirty="0"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4338610" y="7965440"/>
            <a:ext cx="828753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Solar</a:t>
            </a:r>
            <a:r>
              <a:rPr lang="en-GB" sz="1200" b="1" dirty="0" smtClean="0">
                <a:solidFill>
                  <a:srgbClr val="000082"/>
                </a:solidFill>
                <a:latin typeface="Arial Unicode MS" pitchFamily="34" charset="-128"/>
              </a:rPr>
              <a:t> </a:t>
            </a:r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2215769" y="7294202"/>
            <a:ext cx="1341714" cy="400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Terrestrial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71A23FC-219B-4F05-903E-C2B6C9B17478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26" name="Rectangle 25"/>
          <p:cNvSpPr/>
          <p:nvPr/>
        </p:nvSpPr>
        <p:spPr bwMode="auto">
          <a:xfrm>
            <a:off x="-628650" y="-419100"/>
            <a:ext cx="11068050" cy="127635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165" y="130140"/>
            <a:ext cx="8113712" cy="708025"/>
          </a:xfrm>
        </p:spPr>
        <p:txBody>
          <a:bodyPr/>
          <a:lstStyle/>
          <a:p>
            <a:r>
              <a:rPr lang="en-GB" dirty="0" smtClean="0"/>
              <a:t>How much energy is there?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 bwMode="auto">
          <a:xfrm>
            <a:off x="343849" y="6642202"/>
            <a:ext cx="6108700" cy="215798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1860698" y="6379535"/>
            <a:ext cx="574158" cy="24454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 flipV="1">
            <a:off x="652007" y="2520564"/>
            <a:ext cx="421420" cy="43732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grpSp>
        <p:nvGrpSpPr>
          <p:cNvPr id="41" name="Group 40"/>
          <p:cNvGrpSpPr/>
          <p:nvPr/>
        </p:nvGrpSpPr>
        <p:grpSpPr>
          <a:xfrm>
            <a:off x="406842" y="4508390"/>
            <a:ext cx="1119809" cy="691763"/>
            <a:chOff x="565868" y="4548146"/>
            <a:chExt cx="1119809" cy="691763"/>
          </a:xfrm>
        </p:grpSpPr>
        <p:cxnSp>
          <p:nvCxnSpPr>
            <p:cNvPr id="30" name="Straight Arrow Connector 29"/>
            <p:cNvCxnSpPr/>
            <p:nvPr/>
          </p:nvCxnSpPr>
          <p:spPr bwMode="auto">
            <a:xfrm flipH="1" flipV="1">
              <a:off x="565868" y="4644887"/>
              <a:ext cx="421420" cy="43732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1" name="Straight Arrow Connector 30"/>
            <p:cNvCxnSpPr/>
            <p:nvPr/>
          </p:nvCxnSpPr>
          <p:spPr bwMode="auto">
            <a:xfrm flipV="1">
              <a:off x="1098606" y="4921857"/>
              <a:ext cx="587071" cy="104693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2" name="Straight Arrow Connector 31"/>
            <p:cNvCxnSpPr/>
            <p:nvPr/>
          </p:nvCxnSpPr>
          <p:spPr bwMode="auto">
            <a:xfrm flipH="1" flipV="1">
              <a:off x="580445" y="4993419"/>
              <a:ext cx="432022" cy="8216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 flipH="1" flipV="1">
              <a:off x="779227" y="4635610"/>
              <a:ext cx="274321" cy="3776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4" name="Straight Arrow Connector 33"/>
            <p:cNvCxnSpPr/>
            <p:nvPr/>
          </p:nvCxnSpPr>
          <p:spPr bwMode="auto">
            <a:xfrm flipV="1">
              <a:off x="1070776" y="4548146"/>
              <a:ext cx="121920" cy="442624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5" name="Straight Arrow Connector 34"/>
            <p:cNvCxnSpPr/>
            <p:nvPr/>
          </p:nvCxnSpPr>
          <p:spPr bwMode="auto">
            <a:xfrm flipV="1">
              <a:off x="1119809" y="4611757"/>
              <a:ext cx="478403" cy="46780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0" name="Parallelogram 39"/>
            <p:cNvSpPr/>
            <p:nvPr/>
          </p:nvSpPr>
          <p:spPr bwMode="auto">
            <a:xfrm>
              <a:off x="715617" y="4905954"/>
              <a:ext cx="683813" cy="333955"/>
            </a:xfrm>
            <a:prstGeom prst="parallelogram">
              <a:avLst>
                <a:gd name="adj" fmla="val 84524"/>
              </a:avLst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Brightness temperature (TB)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219201"/>
            <a:ext cx="7382786" cy="4728376"/>
          </a:xfrm>
        </p:spPr>
        <p:txBody>
          <a:bodyPr/>
          <a:lstStyle/>
          <a:p>
            <a:r>
              <a:rPr lang="en-GB" b="0" dirty="0" smtClean="0"/>
              <a:t>Radiance that would be produced by black-body radiation of a specified temperature TB (Planck function)</a:t>
            </a:r>
          </a:p>
          <a:p>
            <a:endParaRPr lang="en-GB" b="0" dirty="0"/>
          </a:p>
          <a:p>
            <a:r>
              <a:rPr lang="en-GB" b="0" dirty="0" smtClean="0"/>
              <a:t>In the microwave, we can use Rayleigh-Jeans approximation:</a:t>
            </a:r>
          </a:p>
          <a:p>
            <a:endParaRPr lang="en-GB" b="0" dirty="0"/>
          </a:p>
          <a:p>
            <a:endParaRPr lang="en-GB" b="0" dirty="0" smtClean="0"/>
          </a:p>
          <a:p>
            <a:endParaRPr lang="en-GB" b="0" dirty="0"/>
          </a:p>
          <a:p>
            <a:r>
              <a:rPr lang="en-GB" b="0" dirty="0" smtClean="0"/>
              <a:t>Convert radiance (a non-intuitive quantity) into the “radiant temperature” </a:t>
            </a:r>
            <a:endParaRPr lang="en-GB" b="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ECMWF/EUMETSAT satellite course 2017: Microwave 1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/>
              <a:t> </a:t>
            </a:r>
            <a:fld id="{471A23FC-219B-4F05-903E-C2B6C9B17478}" type="slidenum">
              <a:rPr lang="en-GB" smtClean="0"/>
              <a:pPr/>
              <a:t>8</a:t>
            </a:fld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56817" y="3686697"/>
                <a:ext cx="2031903" cy="68974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>
                  <a:spcAft>
                    <a:spcPts val="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r>
                        <a:rPr lang="en-GB" sz="1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GB" sz="1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8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num>
                        <m:den>
                          <m:sSup>
                            <m:sSupPr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𝜆</m:t>
                              </m:r>
                            </m:e>
                            <m:sup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sup>
                          </m:sSup>
                        </m:den>
                      </m:f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sSub>
                        <m:sSubPr>
                          <m:ctrlPr>
                            <a:rPr lang="en-GB" sz="18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GB" sz="18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6817" y="3686697"/>
                <a:ext cx="2031903" cy="68974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264257" y="3851562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 smtClean="0">
                <a:latin typeface="Arial" charset="0"/>
              </a:rPr>
              <a:t>Radiance</a:t>
            </a:r>
            <a:endParaRPr lang="en-GB" sz="16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835717" y="3836986"/>
            <a:ext cx="370724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en-GB" sz="1600" dirty="0" smtClean="0">
                <a:latin typeface="Arial" charset="0"/>
              </a:rPr>
              <a:t>Brightness temperature</a:t>
            </a:r>
            <a:endParaRPr lang="en-GB" sz="1600" dirty="0">
              <a:latin typeface="Arial" charset="0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2313830" y="4031311"/>
            <a:ext cx="341906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 flipH="1" flipV="1">
            <a:off x="4444779" y="4007457"/>
            <a:ext cx="446599" cy="132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36369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spectrum"/>
          <p:cNvPicPr>
            <a:picLocks noChangeAspect="1" noChangeArrowheads="1"/>
          </p:cNvPicPr>
          <p:nvPr/>
        </p:nvPicPr>
        <p:blipFill>
          <a:blip r:embed="rId2" cstate="print"/>
          <a:srcRect b="50084"/>
          <a:stretch>
            <a:fillRect/>
          </a:stretch>
        </p:blipFill>
        <p:spPr bwMode="auto">
          <a:xfrm>
            <a:off x="1664638" y="844429"/>
            <a:ext cx="6955372" cy="5324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5824173" y="2039101"/>
            <a:ext cx="3058530" cy="33246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2075" tIns="46038" rIns="92075" bIns="46038">
            <a:spAutoFit/>
          </a:bodyPr>
          <a:lstStyle/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H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O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Water vapour </a:t>
            </a:r>
            <a:r>
              <a:rPr lang="en-GB" sz="1400" b="1" dirty="0" smtClean="0">
                <a:solidFill>
                  <a:srgbClr val="000082"/>
                </a:solidFill>
                <a:latin typeface="Arial Unicode MS" pitchFamily="34" charset="-128"/>
              </a:rPr>
              <a:t>continuum</a:t>
            </a:r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n-GB" sz="1400" b="1" dirty="0">
              <a:solidFill>
                <a:srgbClr val="000082"/>
              </a:solidFill>
              <a:latin typeface="Arial Unicode MS" pitchFamily="34" charset="-128"/>
            </a:endParaRP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O</a:t>
            </a:r>
            <a:r>
              <a:rPr lang="en-GB" sz="1400" b="1" baseline="-25000" dirty="0">
                <a:solidFill>
                  <a:srgbClr val="000082"/>
                </a:solidFill>
                <a:latin typeface="Arial Unicode MS" pitchFamily="34" charset="-128"/>
              </a:rPr>
              <a:t>2</a:t>
            </a:r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 Rotation Lines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           +</a:t>
            </a:r>
          </a:p>
          <a:p>
            <a:r>
              <a:rPr lang="en-GB" sz="1400" b="1" dirty="0">
                <a:solidFill>
                  <a:srgbClr val="000082"/>
                </a:solidFill>
                <a:latin typeface="Arial Unicode MS" pitchFamily="34" charset="-128"/>
              </a:rPr>
              <a:t>	Dry air continuum</a:t>
            </a:r>
          </a:p>
        </p:txBody>
      </p:sp>
      <p:sp>
        <p:nvSpPr>
          <p:cNvPr id="36868" name="Rectangle 5"/>
          <p:cNvSpPr>
            <a:spLocks noChangeArrowheads="1"/>
          </p:cNvSpPr>
          <p:nvPr/>
        </p:nvSpPr>
        <p:spPr bwMode="auto">
          <a:xfrm>
            <a:off x="472611" y="208980"/>
            <a:ext cx="8671389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kumimoji="1" lang="en-GB" sz="2800" b="1" dirty="0">
                <a:solidFill>
                  <a:srgbClr val="618FFD">
                    <a:lumMod val="50000"/>
                  </a:srgbClr>
                </a:solidFill>
                <a:latin typeface="Arial"/>
              </a:rPr>
              <a:t>The </a:t>
            </a:r>
            <a:r>
              <a:rPr kumimoji="1" lang="en-GB" sz="2800" b="1" dirty="0" smtClean="0">
                <a:solidFill>
                  <a:srgbClr val="618FFD">
                    <a:lumMod val="50000"/>
                  </a:srgbClr>
                </a:solidFill>
                <a:latin typeface="Arial"/>
              </a:rPr>
              <a:t>microwave spectrum</a:t>
            </a:r>
            <a:endParaRPr kumimoji="1" lang="en-GB" sz="2800" b="1" dirty="0">
              <a:solidFill>
                <a:srgbClr val="618FFD">
                  <a:lumMod val="50000"/>
                </a:srgbClr>
              </a:solidFill>
              <a:latin typeface="Arial"/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339047" y="1297009"/>
            <a:ext cx="1458930" cy="120097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Absorption coefficient</a:t>
            </a:r>
            <a:r>
              <a:rPr lang="el-GR" sz="2000" b="1" dirty="0" smtClean="0">
                <a:solidFill>
                  <a:srgbClr val="000082"/>
                </a:solidFill>
                <a:latin typeface="Arial Unicode MS" pitchFamily="34" charset="-128"/>
              </a:rPr>
              <a:t>β</a:t>
            </a:r>
            <a:r>
              <a:rPr lang="en-GB" sz="2000" b="1" baseline="-25000" dirty="0" smtClean="0">
                <a:solidFill>
                  <a:srgbClr val="000082"/>
                </a:solidFill>
                <a:latin typeface="Arial Unicode MS" pitchFamily="34" charset="-128"/>
              </a:rPr>
              <a:t>a</a:t>
            </a:r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 [1/km]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53163" y="2661760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Moist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5205563" y="4540218"/>
            <a:ext cx="1458930" cy="585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2075" tIns="46038" rIns="92075" bIns="46038">
            <a:spAutoFit/>
          </a:bodyPr>
          <a:lstStyle/>
          <a:p>
            <a:r>
              <a:rPr lang="en-GB" sz="2000" b="1" dirty="0" smtClean="0">
                <a:solidFill>
                  <a:srgbClr val="000082"/>
                </a:solidFill>
                <a:latin typeface="Arial Unicode MS" pitchFamily="34" charset="-128"/>
              </a:rPr>
              <a:t>Dry</a:t>
            </a:r>
            <a:endParaRPr lang="en-GB" sz="1400" b="1" dirty="0" smtClean="0">
              <a:solidFill>
                <a:srgbClr val="000082"/>
              </a:solidFill>
              <a:latin typeface="Arial Unicode MS" pitchFamily="34" charset="-128"/>
            </a:endParaRPr>
          </a:p>
          <a:p>
            <a:endParaRPr lang="el-GR" sz="1200" b="1" dirty="0">
              <a:solidFill>
                <a:srgbClr val="000082"/>
              </a:solidFill>
              <a:latin typeface="Arial Unicode MS" pitchFamily="34" charset="-128"/>
            </a:endParaRPr>
          </a:p>
        </p:txBody>
      </p:sp>
      <p:cxnSp>
        <p:nvCxnSpPr>
          <p:cNvPr id="20" name="Straight Connector 19"/>
          <p:cNvCxnSpPr/>
          <p:nvPr/>
        </p:nvCxnSpPr>
        <p:spPr bwMode="auto">
          <a:xfrm rot="5400000">
            <a:off x="3688418" y="4530905"/>
            <a:ext cx="203427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1" name="Straight Connector 20"/>
          <p:cNvCxnSpPr/>
          <p:nvPr/>
        </p:nvCxnSpPr>
        <p:spPr bwMode="auto">
          <a:xfrm rot="5400000">
            <a:off x="1915269" y="4535186"/>
            <a:ext cx="2001744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20548" y="5469600"/>
            <a:ext cx="1890445" cy="738664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Moisture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22 GHz and 183 GHz water vapour lines 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2" name="Straight Connector 21"/>
          <p:cNvCxnSpPr/>
          <p:nvPr/>
        </p:nvCxnSpPr>
        <p:spPr bwMode="auto">
          <a:xfrm rot="5400000">
            <a:off x="2309964" y="4539466"/>
            <a:ext cx="1989762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20548" y="4532938"/>
            <a:ext cx="1736333" cy="73866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T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emperature sounding:</a:t>
            </a:r>
          </a:p>
          <a:p>
            <a:pPr eaLnBrk="1" hangingPunct="1">
              <a:buFont typeface="Symbol" pitchFamily="18" charset="2"/>
              <a:buNone/>
            </a:pPr>
            <a:r>
              <a:rPr lang="en-GB" sz="1400" dirty="0">
                <a:solidFill>
                  <a:srgbClr val="000000"/>
                </a:solidFill>
                <a:latin typeface="Arial Unicode MS" pitchFamily="34" charset="-128"/>
              </a:rPr>
              <a:t>6</a:t>
            </a: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0 GHz oxygen line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0548" y="3822307"/>
            <a:ext cx="173633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eaLnBrk="1" hangingPunct="1">
              <a:buFont typeface="Symbol" pitchFamily="18" charset="2"/>
              <a:buNone/>
            </a:pPr>
            <a:r>
              <a:rPr lang="en-GB" sz="1400" dirty="0" smtClean="0">
                <a:solidFill>
                  <a:srgbClr val="000000"/>
                </a:solidFill>
                <a:latin typeface="Arial Unicode MS" pitchFamily="34" charset="-128"/>
              </a:rPr>
              <a:t>“Imaging channels” in the windows</a:t>
            </a:r>
            <a:endParaRPr lang="en-GB" sz="1400" dirty="0">
              <a:solidFill>
                <a:srgbClr val="000000"/>
              </a:solidFill>
              <a:latin typeface="Arial Unicode MS" pitchFamily="34" charset="-128"/>
            </a:endParaRPr>
          </a:p>
        </p:txBody>
      </p:sp>
      <p:cxnSp>
        <p:nvCxnSpPr>
          <p:cNvPr id="25" name="Straight Connector 24"/>
          <p:cNvCxnSpPr/>
          <p:nvPr/>
        </p:nvCxnSpPr>
        <p:spPr bwMode="auto">
          <a:xfrm rot="5400000">
            <a:off x="2701242" y="4530049"/>
            <a:ext cx="201201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Straight Connector 25"/>
          <p:cNvCxnSpPr/>
          <p:nvPr/>
        </p:nvCxnSpPr>
        <p:spPr bwMode="auto">
          <a:xfrm rot="5400000">
            <a:off x="1775713" y="4518919"/>
            <a:ext cx="1989759" cy="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accent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Slide </a:t>
            </a:r>
            <a:fld id="{471A23FC-219B-4F05-903E-C2B6C9B17478}" type="slidenum">
              <a:rPr lang="en-GB" smtClean="0">
                <a:solidFill>
                  <a:srgbClr val="FFFFFF"/>
                </a:solidFill>
              </a:rPr>
              <a:pPr/>
              <a:t>9</a:t>
            </a:fld>
            <a:endParaRPr lang="en-GB">
              <a:solidFill>
                <a:srgbClr val="FFFFFF"/>
              </a:solidFill>
            </a:endParaRP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ECMWF/EUMETSAT satellite course 2017: Microwave 1</a:t>
            </a:r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3630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23" grpId="0" animBg="1"/>
      <p:bldP spid="24" grpId="0" animBg="1"/>
    </p:bldLst>
  </p:timing>
</p:sld>
</file>

<file path=ppt/theme/theme1.xml><?xml version="1.0" encoding="utf-8"?>
<a:theme xmlns:a="http://schemas.openxmlformats.org/drawingml/2006/main" name="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ECMWF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Committe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mmitte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mmitte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ECMWF</Template>
  <TotalTime>31751</TotalTime>
  <Words>1926</Words>
  <Application>Microsoft Office PowerPoint</Application>
  <PresentationFormat>On-screen Show (4:3)</PresentationFormat>
  <Paragraphs>525</Paragraphs>
  <Slides>47</Slides>
  <Notes>6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5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47</vt:i4>
      </vt:variant>
    </vt:vector>
  </HeadingPairs>
  <TitlesOfParts>
    <vt:vector size="63" baseType="lpstr">
      <vt:lpstr>Arial Unicode MS</vt:lpstr>
      <vt:lpstr>Arial</vt:lpstr>
      <vt:lpstr>Arial Black</vt:lpstr>
      <vt:lpstr>Calibri</vt:lpstr>
      <vt:lpstr>Cambria Math</vt:lpstr>
      <vt:lpstr>Comic Sans MS</vt:lpstr>
      <vt:lpstr>Symbol</vt:lpstr>
      <vt:lpstr>Times</vt:lpstr>
      <vt:lpstr>Times New Roman</vt:lpstr>
      <vt:lpstr>Wingdings</vt:lpstr>
      <vt:lpstr>ECMWF</vt:lpstr>
      <vt:lpstr>1_ECMWF</vt:lpstr>
      <vt:lpstr>2_ECMWF</vt:lpstr>
      <vt:lpstr>3_ECMWF</vt:lpstr>
      <vt:lpstr>4_ECMWF</vt:lpstr>
      <vt:lpstr>Equation</vt:lpstr>
      <vt:lpstr>Microwave observations in clear-sky conditions</vt:lpstr>
      <vt:lpstr>Overview</vt:lpstr>
      <vt:lpstr>FSOI of satellite radiances, August 2016 100% = full operational observing system</vt:lpstr>
      <vt:lpstr>General introduction to the microwave</vt:lpstr>
      <vt:lpstr>PowerPoint Presentation</vt:lpstr>
      <vt:lpstr>Where is the microwave?</vt:lpstr>
      <vt:lpstr>How much energy is there?</vt:lpstr>
      <vt:lpstr>Brightness temperature (TB)</vt:lpstr>
      <vt:lpstr>PowerPoint Presentation</vt:lpstr>
      <vt:lpstr>AMSU: cross track microwave sounder</vt:lpstr>
      <vt:lpstr>SSMIS – A conical microwave sounder / imager</vt:lpstr>
      <vt:lpstr>GMI: imager, targeting preciptiation</vt:lpstr>
      <vt:lpstr>Field of view size and aperture approximate calculations in a diffraction-limited system</vt:lpstr>
      <vt:lpstr>Active microwave: radar</vt:lpstr>
      <vt:lpstr>Frequency allocation and protection</vt:lpstr>
      <vt:lpstr>Clear-sky observations: earth surface, atmospheric water vapour and temperature</vt:lpstr>
      <vt:lpstr>PowerPoint Presentation</vt:lpstr>
      <vt:lpstr>Observations at 10 GHz v-polarisation from AMSR-E, 55° zenith angle </vt:lpstr>
      <vt:lpstr>Radiation and the earth’s surface</vt:lpstr>
      <vt:lpstr>PowerPoint Presentation</vt:lpstr>
      <vt:lpstr>Sea surface emissivity depends on wind speed</vt:lpstr>
      <vt:lpstr>Emissivity physics: oceans</vt:lpstr>
      <vt:lpstr>Ocean surface emission is polarised</vt:lpstr>
      <vt:lpstr>Land surface emission</vt:lpstr>
      <vt:lpstr>Window channels: summary</vt:lpstr>
      <vt:lpstr>PowerPoint Presentation</vt:lpstr>
      <vt:lpstr>SSMIS F-17  183+/-1 GHz</vt:lpstr>
      <vt:lpstr>Humidity-sounding weighting functions</vt:lpstr>
      <vt:lpstr>PowerPoint Presentation</vt:lpstr>
      <vt:lpstr>PowerPoint Presentation</vt:lpstr>
      <vt:lpstr> Fine-scale structure in the 60 GHz oxygen line </vt:lpstr>
      <vt:lpstr>AMSU-A 50-60 GHz temperature channels</vt:lpstr>
      <vt:lpstr>AMSU-A clear-sky nadir weighting functions these are approximately fixed, unlike humidity weighting functions </vt:lpstr>
      <vt:lpstr>Use of AMSU-A channel 5 at ECMWF</vt:lpstr>
      <vt:lpstr>AMSU-A channel 5 radiances:  Metop-A satellite, 9pm 25/4 to 9am 26/4/2012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AMSU-A channel 5 radiances</vt:lpstr>
      <vt:lpstr>Now we need to minimise 4D-Var</vt:lpstr>
      <vt:lpstr>What did 4D-Var do with AMSU-A channel 5, and all the other observations in the analysis?</vt:lpstr>
      <vt:lpstr>Summary: clear-sky microwave</vt:lpstr>
    </vt:vector>
  </TitlesOfParts>
  <Company>ECMWF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Assimilating microwave observations I. Radiative transfer</dc:title>
  <dc:creator>Alan</dc:creator>
  <cp:lastModifiedBy>Alan Geer</cp:lastModifiedBy>
  <cp:revision>755</cp:revision>
  <cp:lastPrinted>2014-03-17T16:45:38Z</cp:lastPrinted>
  <dcterms:created xsi:type="dcterms:W3CDTF">2012-04-18T16:03:13Z</dcterms:created>
  <dcterms:modified xsi:type="dcterms:W3CDTF">2017-04-03T10:18:40Z</dcterms:modified>
</cp:coreProperties>
</file>