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700" r:id="rId2"/>
  </p:sldMasterIdLst>
  <p:notesMasterIdLst>
    <p:notesMasterId r:id="rId32"/>
  </p:notesMasterIdLst>
  <p:handoutMasterIdLst>
    <p:handoutMasterId r:id="rId33"/>
  </p:handoutMasterIdLst>
  <p:sldIdLst>
    <p:sldId id="298" r:id="rId3"/>
    <p:sldId id="316" r:id="rId4"/>
    <p:sldId id="315" r:id="rId5"/>
    <p:sldId id="325" r:id="rId6"/>
    <p:sldId id="331" r:id="rId7"/>
    <p:sldId id="324" r:id="rId8"/>
    <p:sldId id="333" r:id="rId9"/>
    <p:sldId id="334" r:id="rId10"/>
    <p:sldId id="286" r:id="rId11"/>
    <p:sldId id="283" r:id="rId12"/>
    <p:sldId id="339" r:id="rId13"/>
    <p:sldId id="288" r:id="rId14"/>
    <p:sldId id="292" r:id="rId15"/>
    <p:sldId id="349" r:id="rId16"/>
    <p:sldId id="289" r:id="rId17"/>
    <p:sldId id="340" r:id="rId18"/>
    <p:sldId id="341" r:id="rId19"/>
    <p:sldId id="342" r:id="rId20"/>
    <p:sldId id="343" r:id="rId21"/>
    <p:sldId id="345" r:id="rId22"/>
    <p:sldId id="352" r:id="rId23"/>
    <p:sldId id="346" r:id="rId24"/>
    <p:sldId id="351" r:id="rId25"/>
    <p:sldId id="350" r:id="rId26"/>
    <p:sldId id="353" r:id="rId27"/>
    <p:sldId id="354" r:id="rId28"/>
    <p:sldId id="305" r:id="rId29"/>
    <p:sldId id="306" r:id="rId30"/>
    <p:sldId id="328" r:id="rId31"/>
  </p:sldIdLst>
  <p:sldSz cx="9144000" cy="6858000" type="screen4x3"/>
  <p:notesSz cx="6718300" cy="9855200"/>
  <p:defaultTextStyle>
    <a:defPPr>
      <a:defRPr lang="en-US"/>
    </a:defPPr>
    <a:lvl1pPr algn="l" rtl="0" eaLnBrk="0" fontAlgn="base" hangingPunct="0">
      <a:spcBef>
        <a:spcPct val="0"/>
      </a:spcBef>
      <a:spcAft>
        <a:spcPct val="0"/>
      </a:spcAft>
      <a:defRPr sz="2800" kern="1200">
        <a:solidFill>
          <a:schemeClr val="tx1"/>
        </a:solidFill>
        <a:latin typeface="Times New Roman" panose="02020603050405020304" pitchFamily="18" charset="0"/>
        <a:ea typeface="MS PGothic" panose="020B0600070205080204" pitchFamily="34" charset="-128"/>
        <a:cs typeface="+mn-cs"/>
      </a:defRPr>
    </a:lvl1pPr>
    <a:lvl2pPr marL="457200" algn="l" rtl="0" eaLnBrk="0" fontAlgn="base" hangingPunct="0">
      <a:spcBef>
        <a:spcPct val="0"/>
      </a:spcBef>
      <a:spcAft>
        <a:spcPct val="0"/>
      </a:spcAft>
      <a:defRPr sz="2800" kern="1200">
        <a:solidFill>
          <a:schemeClr val="tx1"/>
        </a:solidFill>
        <a:latin typeface="Times New Roman"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2800" kern="1200">
        <a:solidFill>
          <a:schemeClr val="tx1"/>
        </a:solidFill>
        <a:latin typeface="Times New Roman"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2800" kern="1200">
        <a:solidFill>
          <a:schemeClr val="tx1"/>
        </a:solidFill>
        <a:latin typeface="Times New Roman"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2800"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2800"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2800"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2800"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2800" kern="1200">
        <a:solidFill>
          <a:schemeClr val="tx1"/>
        </a:solidFill>
        <a:latin typeface="Times New Roman" panose="02020603050405020304" pitchFamily="18"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DDDDDD"/>
    <a:srgbClr val="CCFFFF"/>
    <a:srgbClr val="376092"/>
    <a:srgbClr val="008000"/>
    <a:srgbClr val="FFFF00"/>
    <a:srgbClr val="CC33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77" autoAdjust="0"/>
    <p:restoredTop sz="94660"/>
  </p:normalViewPr>
  <p:slideViewPr>
    <p:cSldViewPr>
      <p:cViewPr varScale="1">
        <p:scale>
          <a:sx n="119" d="100"/>
          <a:sy n="119" d="100"/>
        </p:scale>
        <p:origin x="1302"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37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54.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65.wmf"/><Relationship Id="rId2" Type="http://schemas.openxmlformats.org/officeDocument/2006/relationships/image" Target="../media/image64.wmf"/><Relationship Id="rId1" Type="http://schemas.openxmlformats.org/officeDocument/2006/relationships/image" Target="../media/image63.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68.wmf"/><Relationship Id="rId2" Type="http://schemas.openxmlformats.org/officeDocument/2006/relationships/image" Target="../media/image67.wmf"/><Relationship Id="rId1" Type="http://schemas.openxmlformats.org/officeDocument/2006/relationships/image" Target="../media/image66.wmf"/><Relationship Id="rId4" Type="http://schemas.openxmlformats.org/officeDocument/2006/relationships/image" Target="../media/image69.w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12.wmf"/><Relationship Id="rId3" Type="http://schemas.openxmlformats.org/officeDocument/2006/relationships/image" Target="../media/image7.wmf"/><Relationship Id="rId7" Type="http://schemas.openxmlformats.org/officeDocument/2006/relationships/image" Target="../media/image11.wmf"/><Relationship Id="rId2" Type="http://schemas.openxmlformats.org/officeDocument/2006/relationships/image" Target="../media/image6.wmf"/><Relationship Id="rId1" Type="http://schemas.openxmlformats.org/officeDocument/2006/relationships/image" Target="../media/image5.wmf"/><Relationship Id="rId6" Type="http://schemas.openxmlformats.org/officeDocument/2006/relationships/image" Target="../media/image10.wmf"/><Relationship Id="rId5" Type="http://schemas.openxmlformats.org/officeDocument/2006/relationships/image" Target="../media/image9.wmf"/><Relationship Id="rId4"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4.wmf"/><Relationship Id="rId7" Type="http://schemas.openxmlformats.org/officeDocument/2006/relationships/image" Target="../media/image18.wmf"/><Relationship Id="rId2" Type="http://schemas.openxmlformats.org/officeDocument/2006/relationships/image" Target="../media/image13.wmf"/><Relationship Id="rId1" Type="http://schemas.openxmlformats.org/officeDocument/2006/relationships/image" Target="../media/image9.wmf"/><Relationship Id="rId6" Type="http://schemas.openxmlformats.org/officeDocument/2006/relationships/image" Target="../media/image17.wmf"/><Relationship Id="rId5" Type="http://schemas.openxmlformats.org/officeDocument/2006/relationships/image" Target="../media/image16.wmf"/><Relationship Id="rId4" Type="http://schemas.openxmlformats.org/officeDocument/2006/relationships/image" Target="../media/image15.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2.wmf"/><Relationship Id="rId7" Type="http://schemas.openxmlformats.org/officeDocument/2006/relationships/image" Target="../media/image5.wmf"/><Relationship Id="rId2" Type="http://schemas.openxmlformats.org/officeDocument/2006/relationships/image" Target="../media/image21.emf"/><Relationship Id="rId1" Type="http://schemas.openxmlformats.org/officeDocument/2006/relationships/image" Target="../media/image20.wmf"/><Relationship Id="rId6" Type="http://schemas.openxmlformats.org/officeDocument/2006/relationships/image" Target="../media/image25.wmf"/><Relationship Id="rId5" Type="http://schemas.openxmlformats.org/officeDocument/2006/relationships/image" Target="../media/image24.wmf"/><Relationship Id="rId4" Type="http://schemas.openxmlformats.org/officeDocument/2006/relationships/image" Target="../media/image23.wmf"/></Relationships>
</file>

<file path=ppt/drawings/_rels/vmlDrawing5.vml.rels><?xml version="1.0" encoding="UTF-8" standalone="yes"?>
<Relationships xmlns="http://schemas.openxmlformats.org/package/2006/relationships"><Relationship Id="rId8" Type="http://schemas.openxmlformats.org/officeDocument/2006/relationships/image" Target="../media/image15.wmf"/><Relationship Id="rId3" Type="http://schemas.openxmlformats.org/officeDocument/2006/relationships/image" Target="../media/image5.wmf"/><Relationship Id="rId7" Type="http://schemas.openxmlformats.org/officeDocument/2006/relationships/image" Target="../media/image30.wmf"/><Relationship Id="rId2" Type="http://schemas.openxmlformats.org/officeDocument/2006/relationships/image" Target="../media/image27.wmf"/><Relationship Id="rId1" Type="http://schemas.openxmlformats.org/officeDocument/2006/relationships/image" Target="../media/image26.wmf"/><Relationship Id="rId6" Type="http://schemas.openxmlformats.org/officeDocument/2006/relationships/image" Target="../media/image29.wmf"/><Relationship Id="rId5" Type="http://schemas.openxmlformats.org/officeDocument/2006/relationships/image" Target="../media/image28.wmf"/><Relationship Id="rId4" Type="http://schemas.openxmlformats.org/officeDocument/2006/relationships/image" Target="../media/image6.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33.wmf"/><Relationship Id="rId1" Type="http://schemas.openxmlformats.org/officeDocument/2006/relationships/image" Target="../media/image32.wmf"/><Relationship Id="rId4" Type="http://schemas.openxmlformats.org/officeDocument/2006/relationships/image" Target="../media/image15.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image" Target="../media/image35.wmf"/><Relationship Id="rId1" Type="http://schemas.openxmlformats.org/officeDocument/2006/relationships/image" Target="../media/image34.wmf"/><Relationship Id="rId4" Type="http://schemas.openxmlformats.org/officeDocument/2006/relationships/image" Target="../media/image37.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3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bwMode="auto">
          <a:xfrm>
            <a:off x="0" y="0"/>
            <a:ext cx="2911263" cy="492760"/>
          </a:xfrm>
          <a:prstGeom prst="rect">
            <a:avLst/>
          </a:prstGeom>
          <a:noFill/>
          <a:ln w="9525">
            <a:noFill/>
            <a:miter lim="800000"/>
            <a:headEnd/>
            <a:tailEnd/>
          </a:ln>
          <a:effectLst/>
        </p:spPr>
        <p:txBody>
          <a:bodyPr vert="horz" wrap="square" lIns="90398" tIns="45199" rIns="90398" bIns="45199" numCol="1" anchor="t" anchorCtr="0" compatLnSpc="1">
            <a:prstTxWarp prst="textNoShape">
              <a:avLst/>
            </a:prstTxWarp>
          </a:bodyPr>
          <a:lstStyle>
            <a:lvl1pPr>
              <a:defRPr sz="1200">
                <a:latin typeface="Times New Roman" pitchFamily="18" charset="0"/>
                <a:ea typeface="+mn-ea"/>
                <a:cs typeface="+mn-cs"/>
              </a:defRPr>
            </a:lvl1pPr>
          </a:lstStyle>
          <a:p>
            <a:pPr>
              <a:defRPr/>
            </a:pPr>
            <a:endParaRPr lang="en-GB"/>
          </a:p>
        </p:txBody>
      </p:sp>
      <p:sp>
        <p:nvSpPr>
          <p:cNvPr id="58371" name="Rectangle 3"/>
          <p:cNvSpPr>
            <a:spLocks noGrp="1" noChangeArrowheads="1"/>
          </p:cNvSpPr>
          <p:nvPr>
            <p:ph type="dt" sz="quarter" idx="1"/>
          </p:nvPr>
        </p:nvSpPr>
        <p:spPr bwMode="auto">
          <a:xfrm>
            <a:off x="3807037" y="0"/>
            <a:ext cx="2911263" cy="492760"/>
          </a:xfrm>
          <a:prstGeom prst="rect">
            <a:avLst/>
          </a:prstGeom>
          <a:noFill/>
          <a:ln w="9525">
            <a:noFill/>
            <a:miter lim="800000"/>
            <a:headEnd/>
            <a:tailEnd/>
          </a:ln>
          <a:effectLst/>
        </p:spPr>
        <p:txBody>
          <a:bodyPr vert="horz" wrap="square" lIns="90398" tIns="45199" rIns="90398" bIns="45199" numCol="1" anchor="t" anchorCtr="0" compatLnSpc="1">
            <a:prstTxWarp prst="textNoShape">
              <a:avLst/>
            </a:prstTxWarp>
          </a:bodyPr>
          <a:lstStyle>
            <a:lvl1pPr algn="r">
              <a:defRPr sz="1200">
                <a:latin typeface="Times New Roman" pitchFamily="18" charset="0"/>
                <a:ea typeface="+mn-ea"/>
                <a:cs typeface="+mn-cs"/>
              </a:defRPr>
            </a:lvl1pPr>
          </a:lstStyle>
          <a:p>
            <a:pPr>
              <a:defRPr/>
            </a:pPr>
            <a:endParaRPr lang="en-GB"/>
          </a:p>
        </p:txBody>
      </p:sp>
      <p:sp>
        <p:nvSpPr>
          <p:cNvPr id="58372" name="Rectangle 4"/>
          <p:cNvSpPr>
            <a:spLocks noGrp="1" noChangeArrowheads="1"/>
          </p:cNvSpPr>
          <p:nvPr>
            <p:ph type="ftr" sz="quarter" idx="2"/>
          </p:nvPr>
        </p:nvSpPr>
        <p:spPr bwMode="auto">
          <a:xfrm>
            <a:off x="0" y="9362440"/>
            <a:ext cx="2911263" cy="492760"/>
          </a:xfrm>
          <a:prstGeom prst="rect">
            <a:avLst/>
          </a:prstGeom>
          <a:noFill/>
          <a:ln w="9525">
            <a:noFill/>
            <a:miter lim="800000"/>
            <a:headEnd/>
            <a:tailEnd/>
          </a:ln>
          <a:effectLst/>
        </p:spPr>
        <p:txBody>
          <a:bodyPr vert="horz" wrap="square" lIns="90398" tIns="45199" rIns="90398" bIns="45199" numCol="1" anchor="b" anchorCtr="0" compatLnSpc="1">
            <a:prstTxWarp prst="textNoShape">
              <a:avLst/>
            </a:prstTxWarp>
          </a:bodyPr>
          <a:lstStyle>
            <a:lvl1pPr>
              <a:defRPr sz="1200">
                <a:latin typeface="Times New Roman" pitchFamily="18" charset="0"/>
                <a:ea typeface="+mn-ea"/>
                <a:cs typeface="+mn-cs"/>
              </a:defRPr>
            </a:lvl1pPr>
          </a:lstStyle>
          <a:p>
            <a:pPr>
              <a:defRPr/>
            </a:pPr>
            <a:endParaRPr lang="en-GB"/>
          </a:p>
        </p:txBody>
      </p:sp>
      <p:sp>
        <p:nvSpPr>
          <p:cNvPr id="58373" name="Rectangle 5"/>
          <p:cNvSpPr>
            <a:spLocks noGrp="1" noChangeArrowheads="1"/>
          </p:cNvSpPr>
          <p:nvPr>
            <p:ph type="sldNum" sz="quarter" idx="3"/>
          </p:nvPr>
        </p:nvSpPr>
        <p:spPr bwMode="auto">
          <a:xfrm>
            <a:off x="3807037" y="9362440"/>
            <a:ext cx="2911263" cy="492760"/>
          </a:xfrm>
          <a:prstGeom prst="rect">
            <a:avLst/>
          </a:prstGeom>
          <a:noFill/>
          <a:ln w="9525">
            <a:noFill/>
            <a:miter lim="800000"/>
            <a:headEnd/>
            <a:tailEnd/>
          </a:ln>
          <a:effectLst/>
        </p:spPr>
        <p:txBody>
          <a:bodyPr vert="horz" wrap="square" lIns="90398" tIns="45199" rIns="90398" bIns="45199" numCol="1" anchor="b" anchorCtr="0" compatLnSpc="1">
            <a:prstTxWarp prst="textNoShape">
              <a:avLst/>
            </a:prstTxWarp>
          </a:bodyPr>
          <a:lstStyle>
            <a:lvl1pPr algn="r">
              <a:defRPr sz="1200"/>
            </a:lvl1pPr>
          </a:lstStyle>
          <a:p>
            <a:fld id="{C2D3CB25-030E-448B-9492-0784DD9ABAF0}" type="slidenum">
              <a:rPr lang="en-GB" altLang="en-US"/>
              <a:pPr/>
              <a:t>‹#›</a:t>
            </a:fld>
            <a:endParaRPr lang="en-GB" altLang="en-US"/>
          </a:p>
        </p:txBody>
      </p:sp>
    </p:spTree>
    <p:extLst>
      <p:ext uri="{BB962C8B-B14F-4D97-AF65-F5344CB8AC3E}">
        <p14:creationId xmlns:p14="http://schemas.microsoft.com/office/powerpoint/2010/main" val="37353110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11263" cy="492760"/>
          </a:xfrm>
          <a:prstGeom prst="rect">
            <a:avLst/>
          </a:prstGeom>
          <a:noFill/>
          <a:ln w="9525">
            <a:noFill/>
            <a:miter lim="800000"/>
            <a:headEnd/>
            <a:tailEnd/>
          </a:ln>
          <a:effectLst/>
        </p:spPr>
        <p:txBody>
          <a:bodyPr vert="horz" wrap="square" lIns="90398" tIns="45199" rIns="90398" bIns="45199" numCol="1" anchor="t" anchorCtr="0" compatLnSpc="1">
            <a:prstTxWarp prst="textNoShape">
              <a:avLst/>
            </a:prstTxWarp>
          </a:bodyPr>
          <a:lstStyle>
            <a:lvl1pPr>
              <a:defRPr sz="1200">
                <a:latin typeface="Times New Roman" pitchFamily="18" charset="0"/>
                <a:ea typeface="+mn-ea"/>
                <a:cs typeface="+mn-cs"/>
              </a:defRPr>
            </a:lvl1pPr>
          </a:lstStyle>
          <a:p>
            <a:pPr>
              <a:defRPr/>
            </a:pPr>
            <a:endParaRPr lang="en-US"/>
          </a:p>
        </p:txBody>
      </p:sp>
      <p:sp>
        <p:nvSpPr>
          <p:cNvPr id="3075" name="Rectangle 3"/>
          <p:cNvSpPr>
            <a:spLocks noGrp="1" noChangeArrowheads="1"/>
          </p:cNvSpPr>
          <p:nvPr>
            <p:ph type="dt" idx="1"/>
          </p:nvPr>
        </p:nvSpPr>
        <p:spPr bwMode="auto">
          <a:xfrm>
            <a:off x="3807037" y="0"/>
            <a:ext cx="2911263" cy="492760"/>
          </a:xfrm>
          <a:prstGeom prst="rect">
            <a:avLst/>
          </a:prstGeom>
          <a:noFill/>
          <a:ln w="9525">
            <a:noFill/>
            <a:miter lim="800000"/>
            <a:headEnd/>
            <a:tailEnd/>
          </a:ln>
          <a:effectLst/>
        </p:spPr>
        <p:txBody>
          <a:bodyPr vert="horz" wrap="square" lIns="90398" tIns="45199" rIns="90398" bIns="45199" numCol="1" anchor="t" anchorCtr="0" compatLnSpc="1">
            <a:prstTxWarp prst="textNoShape">
              <a:avLst/>
            </a:prstTxWarp>
          </a:bodyPr>
          <a:lstStyle>
            <a:lvl1pPr algn="r">
              <a:defRPr sz="1200">
                <a:latin typeface="Times New Roman" pitchFamily="18" charset="0"/>
                <a:ea typeface="+mn-ea"/>
                <a:cs typeface="+mn-cs"/>
              </a:defRPr>
            </a:lvl1pPr>
          </a:lstStyle>
          <a:p>
            <a:pPr>
              <a:defRPr/>
            </a:pPr>
            <a:endParaRPr lang="en-US"/>
          </a:p>
        </p:txBody>
      </p:sp>
      <p:sp>
        <p:nvSpPr>
          <p:cNvPr id="44036" name="Rectangle 4"/>
          <p:cNvSpPr>
            <a:spLocks noGrp="1" noRot="1" noChangeAspect="1" noChangeArrowheads="1" noTextEdit="1"/>
          </p:cNvSpPr>
          <p:nvPr>
            <p:ph type="sldImg" idx="2"/>
          </p:nvPr>
        </p:nvSpPr>
        <p:spPr bwMode="auto">
          <a:xfrm>
            <a:off x="895350" y="739775"/>
            <a:ext cx="4927600" cy="36957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895774" y="4681220"/>
            <a:ext cx="4926753" cy="4434840"/>
          </a:xfrm>
          <a:prstGeom prst="rect">
            <a:avLst/>
          </a:prstGeom>
          <a:noFill/>
          <a:ln w="9525">
            <a:noFill/>
            <a:miter lim="800000"/>
            <a:headEnd/>
            <a:tailEnd/>
          </a:ln>
          <a:effectLst/>
        </p:spPr>
        <p:txBody>
          <a:bodyPr vert="horz" wrap="square" lIns="90398" tIns="45199" rIns="90398" bIns="4519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9362440"/>
            <a:ext cx="2911263" cy="492760"/>
          </a:xfrm>
          <a:prstGeom prst="rect">
            <a:avLst/>
          </a:prstGeom>
          <a:noFill/>
          <a:ln w="9525">
            <a:noFill/>
            <a:miter lim="800000"/>
            <a:headEnd/>
            <a:tailEnd/>
          </a:ln>
          <a:effectLst/>
        </p:spPr>
        <p:txBody>
          <a:bodyPr vert="horz" wrap="square" lIns="90398" tIns="45199" rIns="90398" bIns="45199" numCol="1" anchor="b" anchorCtr="0" compatLnSpc="1">
            <a:prstTxWarp prst="textNoShape">
              <a:avLst/>
            </a:prstTxWarp>
          </a:bodyPr>
          <a:lstStyle>
            <a:lvl1pPr>
              <a:defRPr sz="1200">
                <a:latin typeface="Times New Roman" pitchFamily="18" charset="0"/>
                <a:ea typeface="+mn-ea"/>
                <a:cs typeface="+mn-cs"/>
              </a:defRPr>
            </a:lvl1pPr>
          </a:lstStyle>
          <a:p>
            <a:pPr>
              <a:defRPr/>
            </a:pPr>
            <a:endParaRPr lang="en-US"/>
          </a:p>
        </p:txBody>
      </p:sp>
      <p:sp>
        <p:nvSpPr>
          <p:cNvPr id="3079" name="Rectangle 7"/>
          <p:cNvSpPr>
            <a:spLocks noGrp="1" noChangeArrowheads="1"/>
          </p:cNvSpPr>
          <p:nvPr>
            <p:ph type="sldNum" sz="quarter" idx="5"/>
          </p:nvPr>
        </p:nvSpPr>
        <p:spPr bwMode="auto">
          <a:xfrm>
            <a:off x="3807037" y="9362440"/>
            <a:ext cx="2911263" cy="492760"/>
          </a:xfrm>
          <a:prstGeom prst="rect">
            <a:avLst/>
          </a:prstGeom>
          <a:noFill/>
          <a:ln w="9525">
            <a:noFill/>
            <a:miter lim="800000"/>
            <a:headEnd/>
            <a:tailEnd/>
          </a:ln>
          <a:effectLst/>
        </p:spPr>
        <p:txBody>
          <a:bodyPr vert="horz" wrap="square" lIns="90398" tIns="45199" rIns="90398" bIns="45199" numCol="1" anchor="b" anchorCtr="0" compatLnSpc="1">
            <a:prstTxWarp prst="textNoShape">
              <a:avLst/>
            </a:prstTxWarp>
          </a:bodyPr>
          <a:lstStyle>
            <a:lvl1pPr algn="r">
              <a:defRPr sz="1200"/>
            </a:lvl1pPr>
          </a:lstStyle>
          <a:p>
            <a:fld id="{9A6978DA-3A0F-4DEE-B321-3707A67E0252}" type="slidenum">
              <a:rPr lang="en-US" altLang="en-US"/>
              <a:pPr/>
              <a:t>‹#›</a:t>
            </a:fld>
            <a:endParaRPr lang="en-US" altLang="en-US"/>
          </a:p>
        </p:txBody>
      </p:sp>
    </p:spTree>
    <p:extLst>
      <p:ext uri="{BB962C8B-B14F-4D97-AF65-F5344CB8AC3E}">
        <p14:creationId xmlns:p14="http://schemas.microsoft.com/office/powerpoint/2010/main" val="239583903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ＭＳ Ｐゴシック" charset="0"/>
      </a:defRPr>
    </a:lvl1pPr>
    <a:lvl2pPr marL="457200"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Extra term represents</a:t>
            </a:r>
            <a:r>
              <a:rPr lang="en-GB" baseline="0" dirty="0" smtClean="0"/>
              <a:t> near surface wind induced by large eddies in the free convection regime. When surface is heated this extra term guarantees a finite surface wind forcing in the transfer </a:t>
            </a:r>
            <a:r>
              <a:rPr lang="en-GB" baseline="0" dirty="0" err="1" smtClean="0"/>
              <a:t>lauw</a:t>
            </a:r>
            <a:r>
              <a:rPr lang="en-GB" baseline="0" dirty="0" smtClean="0"/>
              <a:t> even for vanishing u and v</a:t>
            </a:r>
            <a:endParaRPr lang="en-GB" dirty="0"/>
          </a:p>
        </p:txBody>
      </p:sp>
      <p:sp>
        <p:nvSpPr>
          <p:cNvPr id="4" name="Slide Number Placeholder 3"/>
          <p:cNvSpPr>
            <a:spLocks noGrp="1"/>
          </p:cNvSpPr>
          <p:nvPr>
            <p:ph type="sldNum" sz="quarter" idx="10"/>
          </p:nvPr>
        </p:nvSpPr>
        <p:spPr/>
        <p:txBody>
          <a:bodyPr/>
          <a:lstStyle/>
          <a:p>
            <a:fld id="{9A6978DA-3A0F-4DEE-B321-3707A67E0252}" type="slidenum">
              <a:rPr lang="en-US" altLang="en-US" smtClean="0"/>
              <a:pPr/>
              <a:t>7</a:t>
            </a:fld>
            <a:endParaRPr lang="en-US" altLang="en-US"/>
          </a:p>
        </p:txBody>
      </p:sp>
    </p:spTree>
    <p:extLst>
      <p:ext uri="{BB962C8B-B14F-4D97-AF65-F5344CB8AC3E}">
        <p14:creationId xmlns:p14="http://schemas.microsoft.com/office/powerpoint/2010/main" val="30587298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integration</a:t>
            </a:r>
            <a:r>
              <a:rPr lang="en-GB" baseline="0" dirty="0" smtClean="0"/>
              <a:t> constants that we saw so far z0m, </a:t>
            </a:r>
            <a:r>
              <a:rPr lang="en-GB" baseline="0" dirty="0" err="1" smtClean="0"/>
              <a:t>etc</a:t>
            </a:r>
            <a:r>
              <a:rPr lang="en-GB" baseline="0" dirty="0" smtClean="0"/>
              <a:t> are called roughness length because they are related to the small scale </a:t>
            </a:r>
            <a:r>
              <a:rPr lang="en-GB" baseline="0" dirty="0" err="1" smtClean="0"/>
              <a:t>inhomogeneities</a:t>
            </a:r>
            <a:r>
              <a:rPr lang="en-GB" baseline="0" dirty="0" smtClean="0"/>
              <a:t> of the surface that determine the air surface transfer</a:t>
            </a:r>
            <a:endParaRPr lang="en-GB" dirty="0"/>
          </a:p>
        </p:txBody>
      </p:sp>
      <p:sp>
        <p:nvSpPr>
          <p:cNvPr id="4" name="Slide Number Placeholder 3"/>
          <p:cNvSpPr>
            <a:spLocks noGrp="1"/>
          </p:cNvSpPr>
          <p:nvPr>
            <p:ph type="sldNum" sz="quarter" idx="10"/>
          </p:nvPr>
        </p:nvSpPr>
        <p:spPr/>
        <p:txBody>
          <a:bodyPr/>
          <a:lstStyle/>
          <a:p>
            <a:fld id="{9A6978DA-3A0F-4DEE-B321-3707A67E0252}" type="slidenum">
              <a:rPr lang="en-US" altLang="en-US" smtClean="0"/>
              <a:pPr/>
              <a:t>12</a:t>
            </a:fld>
            <a:endParaRPr lang="en-US" altLang="en-US"/>
          </a:p>
        </p:txBody>
      </p:sp>
    </p:spTree>
    <p:extLst>
      <p:ext uri="{BB962C8B-B14F-4D97-AF65-F5344CB8AC3E}">
        <p14:creationId xmlns:p14="http://schemas.microsoft.com/office/powerpoint/2010/main" val="10695884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At</a:t>
            </a:r>
            <a:r>
              <a:rPr lang="en-GB" baseline="0" dirty="0" smtClean="0"/>
              <a:t> low wind speed the sea surface becomes aerodynamically smooth and the sea surface roughness scales with the kinematic viscosity</a:t>
            </a:r>
          </a:p>
          <a:p>
            <a:r>
              <a:rPr lang="en-GB" baseline="0" dirty="0" smtClean="0"/>
              <a:t>At high wind speed the </a:t>
            </a:r>
            <a:r>
              <a:rPr lang="en-GB" baseline="0" dirty="0" err="1" smtClean="0"/>
              <a:t>charnock</a:t>
            </a:r>
            <a:r>
              <a:rPr lang="en-GB" baseline="0" dirty="0" smtClean="0"/>
              <a:t> parameter is used. For heat and moisture the smooth surface parameterization is retained even in high wind speed </a:t>
            </a:r>
            <a:r>
              <a:rPr lang="en-GB" baseline="0" dirty="0" err="1" smtClean="0"/>
              <a:t>cond</a:t>
            </a:r>
            <a:r>
              <a:rPr lang="en-GB" baseline="0" dirty="0" smtClean="0"/>
              <a:t> because </a:t>
            </a:r>
            <a:r>
              <a:rPr lang="en-GB" baseline="0" dirty="0" err="1" smtClean="0"/>
              <a:t>obs</a:t>
            </a:r>
            <a:r>
              <a:rPr lang="en-GB" baseline="0" dirty="0" smtClean="0"/>
              <a:t> suggest that the transfer coefficients for heat and moisture have very little </a:t>
            </a:r>
            <a:r>
              <a:rPr lang="en-GB" baseline="0" dirty="0" err="1" smtClean="0"/>
              <a:t>dep</a:t>
            </a:r>
            <a:r>
              <a:rPr lang="en-GB" baseline="0" dirty="0" smtClean="0"/>
              <a:t> on wind </a:t>
            </a:r>
            <a:r>
              <a:rPr lang="en-GB" baseline="0" dirty="0" err="1" smtClean="0"/>
              <a:t>speedabove</a:t>
            </a:r>
            <a:r>
              <a:rPr lang="en-GB" baseline="0" dirty="0" smtClean="0"/>
              <a:t> 4m/s</a:t>
            </a:r>
            <a:endParaRPr lang="en-GB" dirty="0"/>
          </a:p>
        </p:txBody>
      </p:sp>
      <p:sp>
        <p:nvSpPr>
          <p:cNvPr id="4" name="Slide Number Placeholder 3"/>
          <p:cNvSpPr>
            <a:spLocks noGrp="1"/>
          </p:cNvSpPr>
          <p:nvPr>
            <p:ph type="sldNum" sz="quarter" idx="10"/>
          </p:nvPr>
        </p:nvSpPr>
        <p:spPr/>
        <p:txBody>
          <a:bodyPr/>
          <a:lstStyle/>
          <a:p>
            <a:fld id="{9A6978DA-3A0F-4DEE-B321-3707A67E0252}" type="slidenum">
              <a:rPr lang="en-US" altLang="en-US" smtClean="0"/>
              <a:pPr/>
              <a:t>13</a:t>
            </a:fld>
            <a:endParaRPr lang="en-US" altLang="en-US"/>
          </a:p>
        </p:txBody>
      </p:sp>
    </p:spTree>
    <p:extLst>
      <p:ext uri="{BB962C8B-B14F-4D97-AF65-F5344CB8AC3E}">
        <p14:creationId xmlns:p14="http://schemas.microsoft.com/office/powerpoint/2010/main" val="22934507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smtClean="0"/>
          </a:p>
        </p:txBody>
      </p:sp>
      <p:sp>
        <p:nvSpPr>
          <p:cNvPr id="4" name="Slide Number Placeholder 3"/>
          <p:cNvSpPr>
            <a:spLocks noGrp="1"/>
          </p:cNvSpPr>
          <p:nvPr>
            <p:ph type="sldNum" sz="quarter" idx="5"/>
          </p:nvPr>
        </p:nvSpPr>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489D4766-2ADE-4ED0-B747-B4BEC3A7E379}" type="slidenum">
              <a:rPr lang="en-GB" altLang="en-US">
                <a:solidFill>
                  <a:prstClr val="black"/>
                </a:solidFill>
                <a:latin typeface="Calibri" panose="020F0502020204030204" pitchFamily="34" charset="0"/>
              </a:rPr>
              <a:pPr eaLnBrk="1" hangingPunct="1"/>
              <a:t>16</a:t>
            </a:fld>
            <a:endParaRPr lang="en-GB" altLang="en-US">
              <a:solidFill>
                <a:prstClr val="black"/>
              </a:solidFill>
              <a:latin typeface="Calibri" panose="020F0502020204030204" pitchFamily="34" charset="0"/>
            </a:endParaRPr>
          </a:p>
        </p:txBody>
      </p:sp>
    </p:spTree>
    <p:extLst>
      <p:ext uri="{BB962C8B-B14F-4D97-AF65-F5344CB8AC3E}">
        <p14:creationId xmlns:p14="http://schemas.microsoft.com/office/powerpoint/2010/main" val="34901195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a:xfrm>
            <a:off x="1371600" y="1143000"/>
            <a:ext cx="4114800" cy="3086100"/>
          </a:xfrm>
          <a:ln/>
        </p:spPr>
      </p:sp>
      <p:sp>
        <p:nvSpPr>
          <p:cNvPr id="5123" name="Notes Placeholder 2"/>
          <p:cNvSpPr>
            <a:spLocks noGrp="1"/>
          </p:cNvSpPr>
          <p:nvPr>
            <p:ph type="body" idx="1"/>
          </p:nvPr>
        </p:nvSpPr>
        <p:spPr>
          <a:noFill/>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err="1" smtClean="0"/>
              <a:t>e.g</a:t>
            </a:r>
            <a:r>
              <a:rPr lang="en-GB" sz="1200" dirty="0" smtClean="0"/>
              <a:t> of partition of surface stress in the </a:t>
            </a:r>
            <a:r>
              <a:rPr lang="en-GB" sz="1200" dirty="0" err="1" smtClean="0"/>
              <a:t>ecwmf</a:t>
            </a:r>
            <a:r>
              <a:rPr lang="en-GB" sz="1200" dirty="0" smtClean="0"/>
              <a:t> model – it</a:t>
            </a:r>
            <a:r>
              <a:rPr lang="en-GB" sz="1200" baseline="0" dirty="0" smtClean="0"/>
              <a:t> is considered that the </a:t>
            </a:r>
            <a:r>
              <a:rPr lang="en-GB" sz="1200" baseline="0" dirty="0" err="1" smtClean="0"/>
              <a:t>subgrid</a:t>
            </a:r>
            <a:r>
              <a:rPr lang="en-GB" sz="1200" baseline="0" dirty="0" smtClean="0"/>
              <a:t> drag is due to different processes, so the total drag is represented by various schemes. There are two main components of the </a:t>
            </a:r>
            <a:r>
              <a:rPr lang="en-GB" sz="1200" baseline="0" dirty="0" err="1" smtClean="0"/>
              <a:t>subgrid</a:t>
            </a:r>
            <a:r>
              <a:rPr lang="en-GB" sz="1200" baseline="0" dirty="0" smtClean="0"/>
              <a:t> drag:  a component from the turbulence scheme, which represents drag exerted on the flow by elements of the surface with scales less than 5km, and a component from the </a:t>
            </a:r>
            <a:r>
              <a:rPr lang="en-GB" sz="1200" baseline="0" dirty="0" err="1" smtClean="0"/>
              <a:t>subgrid</a:t>
            </a:r>
            <a:r>
              <a:rPr lang="en-GB" sz="1200" baseline="0" dirty="0" smtClean="0"/>
              <a:t> orography scheme which represents drag put on the flow by orography with scales between 5km and the model resolution. Each of these two components can be further broken down in two new components. The drag which is due to vegetation or land use drag is represented through the turbulence scheme itself. While the drag due to </a:t>
            </a:r>
            <a:r>
              <a:rPr lang="en-GB" sz="1200" baseline="0" dirty="0" err="1" smtClean="0"/>
              <a:t>subgrid</a:t>
            </a:r>
            <a:r>
              <a:rPr lang="en-GB" sz="1200" baseline="0" dirty="0" smtClean="0"/>
              <a:t> orography with scales less than 5 km is represented in our model through the TOFD scheme – in other models the roughness of land use is increased over orography – orographic envelope or </a:t>
            </a:r>
            <a:r>
              <a:rPr lang="en-GB" sz="1200" baseline="0" dirty="0" err="1" smtClean="0"/>
              <a:t>enhacement</a:t>
            </a:r>
            <a:r>
              <a:rPr lang="en-GB" sz="1200" baseline="0" dirty="0" smtClean="0"/>
              <a:t> of roughness.</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baseline="0" dirty="0" smtClean="0"/>
              <a:t>The SGO scheme represents drag associated with gravity waves, and with the blocking of the flow at low levels by the </a:t>
            </a:r>
            <a:r>
              <a:rPr lang="en-GB" sz="1200" baseline="0" dirty="0" err="1" smtClean="0"/>
              <a:t>subgrid</a:t>
            </a:r>
            <a:r>
              <a:rPr lang="en-GB" sz="1200" baseline="0" dirty="0" smtClean="0"/>
              <a:t> orography. If you think of a </a:t>
            </a:r>
            <a:r>
              <a:rPr lang="en-GB" sz="1200" baseline="0" dirty="0" err="1" smtClean="0"/>
              <a:t>subgrid</a:t>
            </a:r>
            <a:r>
              <a:rPr lang="en-GB" sz="1200" baseline="0" dirty="0" smtClean="0"/>
              <a:t> mountain, a part of the flow at low levels does not have enough momentum to go over the mountain and goes around it – this the effect parameterized by the blocking component of the scheme – while air at higher levels has enough can go over the mountain and excites gravity waves that propagate and break at higher levels – and this effect is parameterized with the GWD component of the scheme</a:t>
            </a:r>
            <a:endParaRPr lang="en-GB" sz="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dirty="0" smtClean="0"/>
          </a:p>
          <a:p>
            <a:endParaRPr lang="en-GB" altLang="en-US" dirty="0" smtClean="0"/>
          </a:p>
        </p:txBody>
      </p:sp>
    </p:spTree>
    <p:extLst>
      <p:ext uri="{BB962C8B-B14F-4D97-AF65-F5344CB8AC3E}">
        <p14:creationId xmlns:p14="http://schemas.microsoft.com/office/powerpoint/2010/main" val="21323112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Well, the representation of surface drag in models has in fact received little attention compared to other processes such as clouds, radiation, etc. Until recently, there were papers looking the impacts of one or other type of drag,  most of them at the impact of orographic gravity wave drag actually, but no real focus on surface stress and how well the models reproduce it, if they agree etc….</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Things started to change in past couple of years. </a:t>
            </a:r>
            <a:r>
              <a:rPr lang="en-GB" sz="1200" dirty="0" smtClean="0"/>
              <a:t>More recently following an initial comparison </a:t>
            </a:r>
            <a:r>
              <a:rPr lang="en-GB" sz="1200" dirty="0" err="1" smtClean="0"/>
              <a:t>betwen</a:t>
            </a:r>
            <a:r>
              <a:rPr lang="en-GB" sz="1200" dirty="0" smtClean="0"/>
              <a:t> </a:t>
            </a:r>
            <a:r>
              <a:rPr lang="en-GB" sz="1200" dirty="0" err="1" smtClean="0"/>
              <a:t>ec</a:t>
            </a:r>
            <a:r>
              <a:rPr lang="en-GB" sz="1200" dirty="0" smtClean="0"/>
              <a:t> and </a:t>
            </a:r>
            <a:r>
              <a:rPr lang="en-GB" sz="1200" dirty="0" err="1" smtClean="0"/>
              <a:t>uk</a:t>
            </a:r>
            <a:r>
              <a:rPr lang="en-GB" sz="1200" dirty="0" smtClean="0"/>
              <a:t> of the stresses,  </a:t>
            </a:r>
            <a:r>
              <a:rPr lang="en-GB" baseline="0" dirty="0" err="1" smtClean="0"/>
              <a:t>wgne</a:t>
            </a:r>
            <a:r>
              <a:rPr lang="en-GB" baseline="0" dirty="0" smtClean="0"/>
              <a:t> </a:t>
            </a:r>
            <a:r>
              <a:rPr lang="en-GB" baseline="0" dirty="0" err="1" smtClean="0"/>
              <a:t>intercomparison</a:t>
            </a:r>
            <a:endParaRPr lang="en-GB"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the </a:t>
            </a:r>
            <a:r>
              <a:rPr lang="en-GB" sz="1200" dirty="0" err="1" smtClean="0"/>
              <a:t>wgne</a:t>
            </a:r>
            <a:r>
              <a:rPr lang="en-GB" sz="1200" dirty="0" smtClean="0"/>
              <a:t> drag project - agreement over water, much less agreement over land, </a:t>
            </a:r>
            <a:endParaRPr lang="en-CA" altLang="en-US" sz="500" dirty="0" smtClean="0"/>
          </a:p>
          <a:p>
            <a:pPr eaLnBrk="1" hangingPunct="1">
              <a:buFont typeface="Arial" panose="020B0604020202020204" pitchFamily="34" charset="0"/>
              <a:buChar char="•"/>
            </a:pPr>
            <a:r>
              <a:rPr lang="en-CA" altLang="en-US" dirty="0" smtClean="0"/>
              <a:t>for models at comparable resolution, total (physics) torques look very similar (more than expected, according to some participants)</a:t>
            </a:r>
          </a:p>
          <a:p>
            <a:pPr eaLnBrk="1" hangingPunct="1"/>
            <a:endParaRPr lang="en-CA" altLang="en-US" sz="500" dirty="0" smtClean="0"/>
          </a:p>
          <a:p>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dirty="0" smtClean="0"/>
          </a:p>
          <a:p>
            <a:endParaRPr lang="en-GB" dirty="0"/>
          </a:p>
        </p:txBody>
      </p:sp>
      <p:sp>
        <p:nvSpPr>
          <p:cNvPr id="4" name="Slide Number Placeholder 3"/>
          <p:cNvSpPr>
            <a:spLocks noGrp="1"/>
          </p:cNvSpPr>
          <p:nvPr>
            <p:ph type="sldNum" sz="quarter" idx="10"/>
          </p:nvPr>
        </p:nvSpPr>
        <p:spPr/>
        <p:txBody>
          <a:bodyPr/>
          <a:lstStyle/>
          <a:p>
            <a:fld id="{8AEAC698-A86F-4420-BFFE-BE4CA818D464}" type="slidenum">
              <a:rPr lang="en-GB" smtClean="0"/>
              <a:t>23</a:t>
            </a:fld>
            <a:endParaRPr lang="en-GB"/>
          </a:p>
        </p:txBody>
      </p:sp>
    </p:spTree>
    <p:extLst>
      <p:ext uri="{BB962C8B-B14F-4D97-AF65-F5344CB8AC3E}">
        <p14:creationId xmlns:p14="http://schemas.microsoft.com/office/powerpoint/2010/main" val="32110642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US"/>
              <a:t>training course: boundary layer; surface layer</a:t>
            </a:r>
          </a:p>
        </p:txBody>
      </p:sp>
    </p:spTree>
    <p:extLst>
      <p:ext uri="{BB962C8B-B14F-4D97-AF65-F5344CB8AC3E}">
        <p14:creationId xmlns:p14="http://schemas.microsoft.com/office/powerpoint/2010/main" val="23572234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US"/>
              <a:t>training course: boundary layer; surface layer</a:t>
            </a:r>
          </a:p>
        </p:txBody>
      </p:sp>
    </p:spTree>
    <p:extLst>
      <p:ext uri="{BB962C8B-B14F-4D97-AF65-F5344CB8AC3E}">
        <p14:creationId xmlns:p14="http://schemas.microsoft.com/office/powerpoint/2010/main" val="37745238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0"/>
            <a:ext cx="2133600" cy="60960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81000" y="0"/>
            <a:ext cx="624840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US"/>
              <a:t>training course: boundary layer; surface layer</a:t>
            </a:r>
          </a:p>
        </p:txBody>
      </p:sp>
    </p:spTree>
    <p:extLst>
      <p:ext uri="{BB962C8B-B14F-4D97-AF65-F5344CB8AC3E}">
        <p14:creationId xmlns:p14="http://schemas.microsoft.com/office/powerpoint/2010/main" val="28437674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381000" y="0"/>
            <a:ext cx="8534400" cy="457200"/>
          </a:xfrm>
        </p:spPr>
        <p:txBody>
          <a:bodyPr/>
          <a:lstStyle/>
          <a:p>
            <a:r>
              <a:rPr lang="en-US" smtClean="0"/>
              <a:t>Click to edit Master title style</a:t>
            </a:r>
            <a:endParaRPr lang="en-GB"/>
          </a:p>
        </p:txBody>
      </p:sp>
      <p:sp>
        <p:nvSpPr>
          <p:cNvPr id="3" name="Content Placeholder 2"/>
          <p:cNvSpPr>
            <a:spLocks noGrp="1"/>
          </p:cNvSpPr>
          <p:nvPr>
            <p:ph sz="quarter" idx="1"/>
          </p:nvPr>
        </p:nvSpPr>
        <p:spPr>
          <a:xfrm>
            <a:off x="685800" y="838200"/>
            <a:ext cx="3810000" cy="2552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8200" y="838200"/>
            <a:ext cx="3810000" cy="2552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685800" y="3543300"/>
            <a:ext cx="3810000" cy="2552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Content Placeholder 5"/>
          <p:cNvSpPr>
            <a:spLocks noGrp="1"/>
          </p:cNvSpPr>
          <p:nvPr>
            <p:ph sz="quarter" idx="4"/>
          </p:nvPr>
        </p:nvSpPr>
        <p:spPr>
          <a:xfrm>
            <a:off x="4648200" y="3543300"/>
            <a:ext cx="3810000" cy="2552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US"/>
              <a:t>training course: boundary layer; surface layer</a:t>
            </a:r>
          </a:p>
        </p:txBody>
      </p:sp>
    </p:spTree>
    <p:extLst>
      <p:ext uri="{BB962C8B-B14F-4D97-AF65-F5344CB8AC3E}">
        <p14:creationId xmlns:p14="http://schemas.microsoft.com/office/powerpoint/2010/main" val="18382421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038228D9-5FE7-4762-8432-F92310B39C57}" type="datetimeFigureOut">
              <a:rPr lang="en-US">
                <a:solidFill>
                  <a:prstClr val="black">
                    <a:tint val="75000"/>
                  </a:prstClr>
                </a:solidFill>
              </a:rPr>
              <a:pPr>
                <a:defRPr/>
              </a:pPr>
              <a:t>3/16/2017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5C02CCD2-D56A-4E29-A1D9-4A08740B07DB}" type="slidenum">
              <a:rPr lang="en-GB" altLang="en-US"/>
              <a:pPr/>
              <a:t>‹#›</a:t>
            </a:fld>
            <a:endParaRPr lang="en-GB" altLang="en-US"/>
          </a:p>
        </p:txBody>
      </p:sp>
    </p:spTree>
    <p:extLst>
      <p:ext uri="{BB962C8B-B14F-4D97-AF65-F5344CB8AC3E}">
        <p14:creationId xmlns:p14="http://schemas.microsoft.com/office/powerpoint/2010/main" val="41139897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solidFill>
                  <a:srgbClr val="0000CC"/>
                </a:solidFill>
                <a:latin typeface="Arial" pitchFamily="34" charset="0"/>
                <a:cs typeface="Arial" pitchFamily="34" charset="0"/>
              </a:defRPr>
            </a:lvl1pPr>
          </a:lstStyle>
          <a:p>
            <a:r>
              <a:rPr lang="en-US" smtClean="0"/>
              <a:t>Click to edit Master title style</a:t>
            </a:r>
            <a:endParaRPr lang="en-GB"/>
          </a:p>
        </p:txBody>
      </p:sp>
      <p:sp>
        <p:nvSpPr>
          <p:cNvPr id="3" name="Content Placeholder 2"/>
          <p:cNvSpPr>
            <a:spLocks noGrp="1"/>
          </p:cNvSpPr>
          <p:nvPr>
            <p:ph idx="1"/>
          </p:nvPr>
        </p:nvSpPr>
        <p:spPr/>
        <p:txBody>
          <a:bodyPr/>
          <a:lstStyle>
            <a:lvl1pPr>
              <a:defRPr sz="2000">
                <a:latin typeface="Arial" pitchFamily="34" charset="0"/>
                <a:cs typeface="Arial" pitchFamily="34" charset="0"/>
              </a:defRPr>
            </a:lvl1pPr>
            <a:lvl2pPr>
              <a:defRPr sz="1800">
                <a:latin typeface="Arial" pitchFamily="34" charset="0"/>
                <a:cs typeface="Arial" pitchFamily="34" charset="0"/>
              </a:defRPr>
            </a:lvl2pPr>
            <a:lvl3pPr>
              <a:defRPr sz="1600">
                <a:latin typeface="Arial" pitchFamily="34" charset="0"/>
                <a:cs typeface="Arial" pitchFamily="34" charset="0"/>
              </a:defRPr>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Footer Placeholder 4"/>
          <p:cNvSpPr>
            <a:spLocks noGrp="1"/>
          </p:cNvSpPr>
          <p:nvPr>
            <p:ph type="ftr" sz="quarter" idx="10"/>
          </p:nvPr>
        </p:nvSpPr>
        <p:spPr/>
        <p:txBody>
          <a:bodyPr/>
          <a:lstStyle>
            <a:lvl1pPr>
              <a:defRPr/>
            </a:lvl1pPr>
          </a:lstStyle>
          <a:p>
            <a:pPr>
              <a:defRPr/>
            </a:pPr>
            <a:endParaRPr lang="en-GB">
              <a:solidFill>
                <a:prstClr val="black">
                  <a:tint val="75000"/>
                </a:prstClr>
              </a:solidFill>
            </a:endParaRPr>
          </a:p>
        </p:txBody>
      </p:sp>
      <p:sp>
        <p:nvSpPr>
          <p:cNvPr id="5" name="Slide Number Placeholder 5"/>
          <p:cNvSpPr>
            <a:spLocks noGrp="1"/>
          </p:cNvSpPr>
          <p:nvPr>
            <p:ph type="sldNum" sz="quarter" idx="11"/>
          </p:nvPr>
        </p:nvSpPr>
        <p:spPr/>
        <p:txBody>
          <a:bodyPr/>
          <a:lstStyle>
            <a:lvl1pPr>
              <a:defRPr/>
            </a:lvl1pPr>
          </a:lstStyle>
          <a:p>
            <a:fld id="{DB13D95F-CC99-4F7B-A071-AA0B6A222670}" type="slidenum">
              <a:rPr lang="en-GB" altLang="en-US"/>
              <a:pPr/>
              <a:t>‹#›</a:t>
            </a:fld>
            <a:endParaRPr lang="en-GB" altLang="en-US"/>
          </a:p>
        </p:txBody>
      </p:sp>
    </p:spTree>
    <p:extLst>
      <p:ext uri="{BB962C8B-B14F-4D97-AF65-F5344CB8AC3E}">
        <p14:creationId xmlns:p14="http://schemas.microsoft.com/office/powerpoint/2010/main" val="29794680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03ECA5B-9B82-44CF-BA70-DAE30702381B}" type="datetimeFigureOut">
              <a:rPr lang="en-US">
                <a:solidFill>
                  <a:prstClr val="black">
                    <a:tint val="75000"/>
                  </a:prstClr>
                </a:solidFill>
              </a:rPr>
              <a:pPr>
                <a:defRPr/>
              </a:pPr>
              <a:t>3/16/2017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31AC7F41-8F82-43E3-948D-C4389DDFD6C4}" type="slidenum">
              <a:rPr lang="en-GB" altLang="en-US"/>
              <a:pPr/>
              <a:t>‹#›</a:t>
            </a:fld>
            <a:endParaRPr lang="en-GB" altLang="en-US"/>
          </a:p>
        </p:txBody>
      </p:sp>
    </p:spTree>
    <p:extLst>
      <p:ext uri="{BB962C8B-B14F-4D97-AF65-F5344CB8AC3E}">
        <p14:creationId xmlns:p14="http://schemas.microsoft.com/office/powerpoint/2010/main" val="3461310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9A75A274-E6C4-4166-8095-C33C4D1C4AB1}" type="datetimeFigureOut">
              <a:rPr lang="en-US">
                <a:solidFill>
                  <a:prstClr val="black">
                    <a:tint val="75000"/>
                  </a:prstClr>
                </a:solidFill>
              </a:rPr>
              <a:pPr>
                <a:defRPr/>
              </a:pPr>
              <a:t>3/16/2017</a:t>
            </a:fld>
            <a:endParaRPr lang="en-GB">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fld id="{6AA83189-0D8A-4291-9272-D57F7F62E6C4}" type="slidenum">
              <a:rPr lang="en-GB" altLang="en-US"/>
              <a:pPr/>
              <a:t>‹#›</a:t>
            </a:fld>
            <a:endParaRPr lang="en-GB" altLang="en-US"/>
          </a:p>
        </p:txBody>
      </p:sp>
    </p:spTree>
    <p:extLst>
      <p:ext uri="{BB962C8B-B14F-4D97-AF65-F5344CB8AC3E}">
        <p14:creationId xmlns:p14="http://schemas.microsoft.com/office/powerpoint/2010/main" val="21795611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F15809C3-A8F8-4A8D-A764-56D6F451D211}" type="datetimeFigureOut">
              <a:rPr lang="en-US">
                <a:solidFill>
                  <a:prstClr val="black">
                    <a:tint val="75000"/>
                  </a:prstClr>
                </a:solidFill>
              </a:rPr>
              <a:pPr>
                <a:defRPr/>
              </a:pPr>
              <a:t>3/16/2017</a:t>
            </a:fld>
            <a:endParaRPr lang="en-GB">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fld id="{E5A475F3-D6A8-407D-9C8B-479D70C1B520}" type="slidenum">
              <a:rPr lang="en-GB" altLang="en-US"/>
              <a:pPr/>
              <a:t>‹#›</a:t>
            </a:fld>
            <a:endParaRPr lang="en-GB" altLang="en-US"/>
          </a:p>
        </p:txBody>
      </p:sp>
    </p:spTree>
    <p:extLst>
      <p:ext uri="{BB962C8B-B14F-4D97-AF65-F5344CB8AC3E}">
        <p14:creationId xmlns:p14="http://schemas.microsoft.com/office/powerpoint/2010/main" val="8810371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BDE1BAFA-078F-4013-A139-0C21BB571C29}" type="datetimeFigureOut">
              <a:rPr lang="en-US">
                <a:solidFill>
                  <a:prstClr val="black">
                    <a:tint val="75000"/>
                  </a:prstClr>
                </a:solidFill>
              </a:rPr>
              <a:pPr>
                <a:defRPr/>
              </a:pPr>
              <a:t>3/16/2017</a:t>
            </a:fld>
            <a:endParaRPr lang="en-GB">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fld id="{9F760CF7-F33E-41DA-81E2-18320A4D186F}" type="slidenum">
              <a:rPr lang="en-GB" altLang="en-US"/>
              <a:pPr/>
              <a:t>‹#›</a:t>
            </a:fld>
            <a:endParaRPr lang="en-GB" altLang="en-US"/>
          </a:p>
        </p:txBody>
      </p:sp>
    </p:spTree>
    <p:extLst>
      <p:ext uri="{BB962C8B-B14F-4D97-AF65-F5344CB8AC3E}">
        <p14:creationId xmlns:p14="http://schemas.microsoft.com/office/powerpoint/2010/main" val="23603964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extBox 10"/>
          <p:cNvSpPr txBox="1">
            <a:spLocks noChangeArrowheads="1"/>
          </p:cNvSpPr>
          <p:nvPr userDrawn="1"/>
        </p:nvSpPr>
        <p:spPr bwMode="auto">
          <a:xfrm>
            <a:off x="428625" y="714375"/>
            <a:ext cx="37147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buFont typeface="Arial" charset="0"/>
              <a:buNone/>
              <a:defRPr/>
            </a:pPr>
            <a:endParaRPr lang="en-GB" sz="2000" smtClean="0">
              <a:solidFill>
                <a:prstClr val="black"/>
              </a:solidFill>
              <a:ea typeface="+mn-ea"/>
              <a:cs typeface="Arial" charset="0"/>
            </a:endParaRPr>
          </a:p>
          <a:p>
            <a:pPr eaLnBrk="1" hangingPunct="1">
              <a:buFont typeface="Arial" charset="0"/>
              <a:buNone/>
              <a:defRPr/>
            </a:pPr>
            <a:endParaRPr lang="en-GB" sz="2000" smtClean="0">
              <a:solidFill>
                <a:prstClr val="black"/>
              </a:solidFill>
              <a:ea typeface="+mn-ea"/>
              <a:cs typeface="Arial" charset="0"/>
            </a:endParaRPr>
          </a:p>
        </p:txBody>
      </p:sp>
    </p:spTree>
    <p:extLst>
      <p:ext uri="{BB962C8B-B14F-4D97-AF65-F5344CB8AC3E}">
        <p14:creationId xmlns:p14="http://schemas.microsoft.com/office/powerpoint/2010/main" val="38572907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400">
                <a:solidFill>
                  <a:srgbClr val="376092"/>
                </a:solidFill>
                <a:latin typeface="Arial" panose="020B0604020202020204" pitchFamily="34" charset="0"/>
                <a:cs typeface="Arial" panose="020B0604020202020204" pitchFamily="34" charset="0"/>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sz="2000">
                <a:latin typeface="Arial" panose="020B0604020202020204" pitchFamily="34" charset="0"/>
                <a:cs typeface="Arial" panose="020B0604020202020204" pitchFamily="34" charset="0"/>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Rectangle 5"/>
          <p:cNvSpPr>
            <a:spLocks noGrp="1" noChangeArrowheads="1"/>
          </p:cNvSpPr>
          <p:nvPr>
            <p:ph type="ftr" sz="quarter" idx="10"/>
          </p:nvPr>
        </p:nvSpPr>
        <p:spPr>
          <a:ln/>
        </p:spPr>
        <p:txBody>
          <a:bodyPr/>
          <a:lstStyle>
            <a:lvl1pPr>
              <a:defRPr/>
            </a:lvl1pPr>
          </a:lstStyle>
          <a:p>
            <a:pPr>
              <a:defRPr/>
            </a:pPr>
            <a:r>
              <a:rPr lang="en-US"/>
              <a:t>training course: boundary layer; surface layer</a:t>
            </a:r>
          </a:p>
        </p:txBody>
      </p:sp>
    </p:spTree>
    <p:extLst>
      <p:ext uri="{BB962C8B-B14F-4D97-AF65-F5344CB8AC3E}">
        <p14:creationId xmlns:p14="http://schemas.microsoft.com/office/powerpoint/2010/main" val="26298537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6"/>
          <p:cNvSpPr>
            <a:spLocks noGrp="1"/>
          </p:cNvSpPr>
          <p:nvPr>
            <p:ph type="sldNum" sz="quarter" idx="10"/>
          </p:nvPr>
        </p:nvSpPr>
        <p:spPr/>
        <p:txBody>
          <a:bodyPr/>
          <a:lstStyle>
            <a:lvl1pPr>
              <a:defRPr/>
            </a:lvl1pPr>
          </a:lstStyle>
          <a:p>
            <a:fld id="{8D4F9E52-9584-401F-A811-EDCC330609A1}" type="slidenum">
              <a:rPr lang="en-GB" altLang="en-US"/>
              <a:pPr/>
              <a:t>‹#›</a:t>
            </a:fld>
            <a:endParaRPr lang="en-GB" altLang="en-US"/>
          </a:p>
        </p:txBody>
      </p:sp>
    </p:spTree>
    <p:extLst>
      <p:ext uri="{BB962C8B-B14F-4D97-AF65-F5344CB8AC3E}">
        <p14:creationId xmlns:p14="http://schemas.microsoft.com/office/powerpoint/2010/main" val="34386541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6E545A2-B3EA-4CE0-BC4F-770B24DC3EAD}" type="datetimeFigureOut">
              <a:rPr lang="en-US">
                <a:solidFill>
                  <a:prstClr val="black">
                    <a:tint val="75000"/>
                  </a:prstClr>
                </a:solidFill>
              </a:rPr>
              <a:pPr>
                <a:defRPr/>
              </a:pPr>
              <a:t>3/16/2017</a:t>
            </a:fld>
            <a:endParaRPr lang="en-GB">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fld id="{2741BEF0-24F6-434D-8E32-79817944F476}" type="slidenum">
              <a:rPr lang="en-GB" altLang="en-US"/>
              <a:pPr/>
              <a:t>‹#›</a:t>
            </a:fld>
            <a:endParaRPr lang="en-GB" altLang="en-US"/>
          </a:p>
        </p:txBody>
      </p:sp>
    </p:spTree>
    <p:extLst>
      <p:ext uri="{BB962C8B-B14F-4D97-AF65-F5344CB8AC3E}">
        <p14:creationId xmlns:p14="http://schemas.microsoft.com/office/powerpoint/2010/main" val="24503696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78173DE0-FBF0-48C3-92C6-D9E46789CFDF}" type="datetimeFigureOut">
              <a:rPr lang="en-US">
                <a:solidFill>
                  <a:prstClr val="black">
                    <a:tint val="75000"/>
                  </a:prstClr>
                </a:solidFill>
              </a:rPr>
              <a:pPr>
                <a:defRPr/>
              </a:pPr>
              <a:t>3/16/2017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68295B02-DB64-47B2-9B7C-05F33915780D}" type="slidenum">
              <a:rPr lang="en-GB" altLang="en-US"/>
              <a:pPr/>
              <a:t>‹#›</a:t>
            </a:fld>
            <a:endParaRPr lang="en-GB" altLang="en-US"/>
          </a:p>
        </p:txBody>
      </p:sp>
    </p:spTree>
    <p:extLst>
      <p:ext uri="{BB962C8B-B14F-4D97-AF65-F5344CB8AC3E}">
        <p14:creationId xmlns:p14="http://schemas.microsoft.com/office/powerpoint/2010/main" val="6414071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12FBEE16-671C-4914-BF00-DBA3BC208398}" type="datetimeFigureOut">
              <a:rPr lang="en-US">
                <a:solidFill>
                  <a:prstClr val="black">
                    <a:tint val="75000"/>
                  </a:prstClr>
                </a:solidFill>
              </a:rPr>
              <a:pPr>
                <a:defRPr/>
              </a:pPr>
              <a:t>3/16/2017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6CAAEDF8-64B8-4F80-A6DD-CF199A3D971C}" type="slidenum">
              <a:rPr lang="en-GB" altLang="en-US"/>
              <a:pPr/>
              <a:t>‹#›</a:t>
            </a:fld>
            <a:endParaRPr lang="en-GB" altLang="en-US"/>
          </a:p>
        </p:txBody>
      </p:sp>
    </p:spTree>
    <p:extLst>
      <p:ext uri="{BB962C8B-B14F-4D97-AF65-F5344CB8AC3E}">
        <p14:creationId xmlns:p14="http://schemas.microsoft.com/office/powerpoint/2010/main" val="229154021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15" name="Rectangle 4"/>
          <p:cNvSpPr>
            <a:spLocks noGrp="1" noChangeArrowheads="1"/>
          </p:cNvSpPr>
          <p:nvPr>
            <p:ph type="title"/>
          </p:nvPr>
        </p:nvSpPr>
        <p:spPr bwMode="auto">
          <a:xfrm>
            <a:off x="344488" y="114300"/>
            <a:ext cx="8429625" cy="647700"/>
          </a:xfrm>
          <a:prstGeom prst="rect">
            <a:avLst/>
          </a:prstGeom>
          <a:noFill/>
          <a:ln w="12700">
            <a:noFill/>
            <a:miter lim="800000"/>
            <a:headEnd/>
            <a:tailEnd/>
          </a:ln>
        </p:spPr>
        <p:txBody>
          <a:bodyPr/>
          <a:lstStyle/>
          <a:p>
            <a:pPr lvl="0"/>
            <a:r>
              <a:rPr lang="en-US" smtClean="0"/>
              <a:t>Click to edit Master title style</a:t>
            </a:r>
            <a:endParaRPr lang="en-US" dirty="0"/>
          </a:p>
        </p:txBody>
      </p:sp>
      <p:sp>
        <p:nvSpPr>
          <p:cNvPr id="6" name="Content Placeholder 5"/>
          <p:cNvSpPr>
            <a:spLocks noGrp="1" noChangeArrowheads="1"/>
          </p:cNvSpPr>
          <p:nvPr>
            <p:ph idx="1"/>
          </p:nvPr>
        </p:nvSpPr>
        <p:spPr bwMode="auto">
          <a:xfrm>
            <a:off x="344488" y="1143000"/>
            <a:ext cx="8447087" cy="4953000"/>
          </a:xfrm>
          <a:prstGeom prst="rect">
            <a:avLst/>
          </a:prstGeom>
          <a:noFill/>
          <a:ln w="12700">
            <a:noFill/>
            <a:miter lim="800000"/>
            <a:headEnd/>
            <a:tailEnd/>
          </a:ln>
        </p:spPr>
        <p:txBody>
          <a:bodyPr lIns="0" tIns="0" rIns="0" bIns="0"/>
          <a:lstStyle>
            <a:lvl1pPr marL="268288" indent="-268288">
              <a:lnSpc>
                <a:spcPts val="2400"/>
              </a:lnSpc>
              <a:spcAft>
                <a:spcPts val="600"/>
              </a:spcAft>
              <a:buClr>
                <a:srgbClr val="3366FF"/>
              </a:buClr>
              <a:buSzPct val="110000"/>
              <a:buFont typeface="Lucida Grande CE"/>
              <a:buChar char="●"/>
              <a:defRPr sz="2000" b="0">
                <a:solidFill>
                  <a:schemeClr val="tx1"/>
                </a:solidFill>
              </a:defRPr>
            </a:lvl1pPr>
            <a:lvl2pPr marL="536575" indent="-268288">
              <a:lnSpc>
                <a:spcPts val="2400"/>
              </a:lnSpc>
              <a:spcAft>
                <a:spcPts val="600"/>
              </a:spcAft>
              <a:buClr>
                <a:srgbClr val="0000FF"/>
              </a:buClr>
              <a:buFont typeface="Lucida Grande"/>
              <a:buChar char="–"/>
              <a:defRPr sz="2000" b="0">
                <a:solidFill>
                  <a:schemeClr val="tx1"/>
                </a:solidFill>
              </a:defRPr>
            </a:lvl2pPr>
            <a:lvl3pPr marL="806450" indent="-269875">
              <a:lnSpc>
                <a:spcPts val="2400"/>
              </a:lnSpc>
              <a:spcAft>
                <a:spcPts val="600"/>
              </a:spcAft>
              <a:buClr>
                <a:schemeClr val="tx1"/>
              </a:buClr>
              <a:buFont typeface="Lucida Grande"/>
              <a:buChar char="●"/>
              <a:defRPr sz="2000" b="0">
                <a:solidFill>
                  <a:schemeClr val="tx1"/>
                </a:solidFill>
              </a:defRPr>
            </a:lvl3pPr>
          </a:lstStyle>
          <a:p>
            <a:pPr lvl="0"/>
            <a:r>
              <a:rPr lang="en-US" noProof="0" dirty="0" smtClean="0"/>
              <a:t>Click to edit Master text styles</a:t>
            </a:r>
          </a:p>
          <a:p>
            <a:pPr lvl="1"/>
            <a:r>
              <a:rPr lang="en-US" noProof="0" dirty="0" smtClean="0"/>
              <a:t>Second level</a:t>
            </a:r>
          </a:p>
          <a:p>
            <a:pPr lvl="2"/>
            <a:r>
              <a:rPr lang="en-US" noProof="0" dirty="0" smtClean="0"/>
              <a:t>Third level</a:t>
            </a:r>
          </a:p>
        </p:txBody>
      </p:sp>
    </p:spTree>
    <p:extLst>
      <p:ext uri="{BB962C8B-B14F-4D97-AF65-F5344CB8AC3E}">
        <p14:creationId xmlns:p14="http://schemas.microsoft.com/office/powerpoint/2010/main" val="28242053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US"/>
              <a:t>training course: boundary layer; surface layer</a:t>
            </a:r>
          </a:p>
        </p:txBody>
      </p:sp>
    </p:spTree>
    <p:extLst>
      <p:ext uri="{BB962C8B-B14F-4D97-AF65-F5344CB8AC3E}">
        <p14:creationId xmlns:p14="http://schemas.microsoft.com/office/powerpoint/2010/main" val="42339557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838200"/>
            <a:ext cx="38100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838200"/>
            <a:ext cx="38100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US"/>
              <a:t>training course: boundary layer; surface layer</a:t>
            </a:r>
          </a:p>
        </p:txBody>
      </p:sp>
    </p:spTree>
    <p:extLst>
      <p:ext uri="{BB962C8B-B14F-4D97-AF65-F5344CB8AC3E}">
        <p14:creationId xmlns:p14="http://schemas.microsoft.com/office/powerpoint/2010/main" val="2387423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US"/>
              <a:t>training course: boundary layer; surface layer</a:t>
            </a:r>
          </a:p>
        </p:txBody>
      </p:sp>
    </p:spTree>
    <p:extLst>
      <p:ext uri="{BB962C8B-B14F-4D97-AF65-F5344CB8AC3E}">
        <p14:creationId xmlns:p14="http://schemas.microsoft.com/office/powerpoint/2010/main" val="13370760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latin typeface="Arial" panose="020B0604020202020204" pitchFamily="34" charset="0"/>
                <a:cs typeface="Arial" panose="020B0604020202020204" pitchFamily="34" charset="0"/>
              </a:defRPr>
            </a:lvl1pPr>
          </a:lstStyle>
          <a:p>
            <a:r>
              <a:rPr lang="en-US" dirty="0" smtClean="0"/>
              <a:t>Click to edit Master title style</a:t>
            </a:r>
            <a:endParaRPr lang="en-GB" dirty="0"/>
          </a:p>
        </p:txBody>
      </p:sp>
      <p:sp>
        <p:nvSpPr>
          <p:cNvPr id="3" name="Rectangle 2"/>
          <p:cNvSpPr>
            <a:spLocks noGrp="1" noChangeArrowheads="1"/>
          </p:cNvSpPr>
          <p:nvPr>
            <p:ph type="ftr" sz="quarter" idx="10"/>
          </p:nvPr>
        </p:nvSpPr>
        <p:spPr/>
        <p:txBody>
          <a:bodyPr/>
          <a:lstStyle>
            <a:lvl1pPr>
              <a:defRPr>
                <a:latin typeface="Calibri" pitchFamily="34" charset="0"/>
              </a:defRPr>
            </a:lvl1pPr>
          </a:lstStyle>
          <a:p>
            <a:pPr>
              <a:defRPr/>
            </a:pPr>
            <a:r>
              <a:rPr lang="en-US"/>
              <a:t>training course: boundary layer; surface layer</a:t>
            </a:r>
          </a:p>
        </p:txBody>
      </p:sp>
    </p:spTree>
    <p:extLst>
      <p:ext uri="{BB962C8B-B14F-4D97-AF65-F5344CB8AC3E}">
        <p14:creationId xmlns:p14="http://schemas.microsoft.com/office/powerpoint/2010/main" val="34355422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US"/>
              <a:t>training course: boundary layer; surface layer</a:t>
            </a:r>
          </a:p>
        </p:txBody>
      </p:sp>
    </p:spTree>
    <p:extLst>
      <p:ext uri="{BB962C8B-B14F-4D97-AF65-F5344CB8AC3E}">
        <p14:creationId xmlns:p14="http://schemas.microsoft.com/office/powerpoint/2010/main" val="13185065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training course: boundary layer; surface layer</a:t>
            </a:r>
          </a:p>
        </p:txBody>
      </p:sp>
    </p:spTree>
    <p:extLst>
      <p:ext uri="{BB962C8B-B14F-4D97-AF65-F5344CB8AC3E}">
        <p14:creationId xmlns:p14="http://schemas.microsoft.com/office/powerpoint/2010/main" val="42938998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training course: boundary layer; surface layer</a:t>
            </a:r>
          </a:p>
        </p:txBody>
      </p:sp>
    </p:spTree>
    <p:extLst>
      <p:ext uri="{BB962C8B-B14F-4D97-AF65-F5344CB8AC3E}">
        <p14:creationId xmlns:p14="http://schemas.microsoft.com/office/powerpoint/2010/main" val="29663454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1000" y="0"/>
            <a:ext cx="8534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1029" name="Rectangle 5"/>
          <p:cNvSpPr>
            <a:spLocks noGrp="1" noChangeArrowheads="1"/>
          </p:cNvSpPr>
          <p:nvPr>
            <p:ph type="ftr" sz="quarter" idx="3"/>
          </p:nvPr>
        </p:nvSpPr>
        <p:spPr bwMode="auto">
          <a:xfrm>
            <a:off x="2268538" y="6524625"/>
            <a:ext cx="4535487"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Times New Roman" pitchFamily="18" charset="0"/>
                <a:ea typeface="+mn-ea"/>
                <a:cs typeface="+mn-cs"/>
              </a:defRPr>
            </a:lvl1pPr>
          </a:lstStyle>
          <a:p>
            <a:pPr>
              <a:defRPr/>
            </a:pPr>
            <a:r>
              <a:rPr lang="en-US"/>
              <a:t>training course: boundary layer; surface layer</a:t>
            </a:r>
          </a:p>
        </p:txBody>
      </p:sp>
      <p:sp>
        <p:nvSpPr>
          <p:cNvPr id="1028" name="Rectangle 8"/>
          <p:cNvSpPr>
            <a:spLocks noGrp="1" noChangeArrowheads="1"/>
          </p:cNvSpPr>
          <p:nvPr>
            <p:ph type="body" idx="1"/>
          </p:nvPr>
        </p:nvSpPr>
        <p:spPr bwMode="auto">
          <a:xfrm>
            <a:off x="685800" y="838200"/>
            <a:ext cx="7772400" cy="525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smtClean="0"/>
              <a:t>Click to edit Master text styles</a:t>
            </a:r>
          </a:p>
          <a:p>
            <a:pPr lvl="1"/>
            <a:r>
              <a:rPr lang="en-GB" altLang="en-US" dirty="0" smtClean="0"/>
              <a:t>Second level</a:t>
            </a:r>
          </a:p>
          <a:p>
            <a:pPr lvl="2"/>
            <a:r>
              <a:rPr lang="en-GB" altLang="en-US" dirty="0" smtClean="0"/>
              <a:t>Third level</a:t>
            </a:r>
          </a:p>
          <a:p>
            <a:pPr lvl="3"/>
            <a:r>
              <a:rPr lang="en-GB" altLang="en-US" dirty="0" smtClean="0"/>
              <a:t>Fourth level</a:t>
            </a:r>
          </a:p>
          <a:p>
            <a:pPr lvl="4"/>
            <a:r>
              <a:rPr lang="en-GB" altLang="en-US" dirty="0" smtClean="0"/>
              <a:t>Fifth level</a:t>
            </a:r>
          </a:p>
        </p:txBody>
      </p:sp>
      <p:pic>
        <p:nvPicPr>
          <p:cNvPr id="2" name="Picture 6"/>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23813" y="6597650"/>
            <a:ext cx="1104900" cy="20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9" r:id="rId6"/>
    <p:sldLayoutId id="2147483693" r:id="rId7"/>
    <p:sldLayoutId id="2147483694" r:id="rId8"/>
    <p:sldLayoutId id="2147483695" r:id="rId9"/>
    <p:sldLayoutId id="2147483696" r:id="rId10"/>
    <p:sldLayoutId id="2147483697" r:id="rId11"/>
    <p:sldLayoutId id="2147483698" r:id="rId12"/>
  </p:sldLayoutIdLst>
  <p:hf sldNum="0" hdr="0" dt="0"/>
  <p:txStyles>
    <p:titleStyle>
      <a:lvl1pPr algn="ctr" rtl="0" eaLnBrk="0" fontAlgn="base" hangingPunct="0">
        <a:spcBef>
          <a:spcPct val="0"/>
        </a:spcBef>
        <a:spcAft>
          <a:spcPct val="0"/>
        </a:spcAft>
        <a:defRPr sz="2400" b="0">
          <a:solidFill>
            <a:srgbClr val="FF0000"/>
          </a:solidFill>
          <a:latin typeface="Arial" panose="020B0604020202020204" pitchFamily="34" charset="0"/>
          <a:ea typeface="MS PGothic" pitchFamily="34" charset="-128"/>
          <a:cs typeface="Arial" panose="020B0604020202020204" pitchFamily="34" charset="0"/>
        </a:defRPr>
      </a:lvl1pPr>
      <a:lvl2pPr algn="ctr" rtl="0" eaLnBrk="0" fontAlgn="base" hangingPunct="0">
        <a:spcBef>
          <a:spcPct val="0"/>
        </a:spcBef>
        <a:spcAft>
          <a:spcPct val="0"/>
        </a:spcAft>
        <a:defRPr sz="2800" b="1">
          <a:solidFill>
            <a:srgbClr val="FF0000"/>
          </a:solidFill>
          <a:latin typeface="Times New Roman" pitchFamily="18" charset="0"/>
          <a:ea typeface="MS PGothic" pitchFamily="34" charset="-128"/>
          <a:cs typeface="ＭＳ Ｐゴシック" charset="0"/>
        </a:defRPr>
      </a:lvl2pPr>
      <a:lvl3pPr algn="ctr" rtl="0" eaLnBrk="0" fontAlgn="base" hangingPunct="0">
        <a:spcBef>
          <a:spcPct val="0"/>
        </a:spcBef>
        <a:spcAft>
          <a:spcPct val="0"/>
        </a:spcAft>
        <a:defRPr sz="2800" b="1">
          <a:solidFill>
            <a:srgbClr val="FF0000"/>
          </a:solidFill>
          <a:latin typeface="Times New Roman" pitchFamily="18" charset="0"/>
          <a:ea typeface="MS PGothic" pitchFamily="34" charset="-128"/>
          <a:cs typeface="ＭＳ Ｐゴシック" charset="0"/>
        </a:defRPr>
      </a:lvl3pPr>
      <a:lvl4pPr algn="ctr" rtl="0" eaLnBrk="0" fontAlgn="base" hangingPunct="0">
        <a:spcBef>
          <a:spcPct val="0"/>
        </a:spcBef>
        <a:spcAft>
          <a:spcPct val="0"/>
        </a:spcAft>
        <a:defRPr sz="2800" b="1">
          <a:solidFill>
            <a:srgbClr val="FF0000"/>
          </a:solidFill>
          <a:latin typeface="Times New Roman" pitchFamily="18" charset="0"/>
          <a:ea typeface="MS PGothic" pitchFamily="34" charset="-128"/>
          <a:cs typeface="ＭＳ Ｐゴシック" charset="0"/>
        </a:defRPr>
      </a:lvl4pPr>
      <a:lvl5pPr algn="ctr" rtl="0" eaLnBrk="0" fontAlgn="base" hangingPunct="0">
        <a:spcBef>
          <a:spcPct val="0"/>
        </a:spcBef>
        <a:spcAft>
          <a:spcPct val="0"/>
        </a:spcAft>
        <a:defRPr sz="2800" b="1">
          <a:solidFill>
            <a:srgbClr val="FF0000"/>
          </a:solidFill>
          <a:latin typeface="Times New Roman" pitchFamily="18" charset="0"/>
          <a:ea typeface="MS PGothic" pitchFamily="34" charset="-128"/>
          <a:cs typeface="ＭＳ Ｐゴシック" charset="0"/>
        </a:defRPr>
      </a:lvl5pPr>
      <a:lvl6pPr marL="457200" algn="ctr" rtl="0" eaLnBrk="0" fontAlgn="base" hangingPunct="0">
        <a:spcBef>
          <a:spcPct val="0"/>
        </a:spcBef>
        <a:spcAft>
          <a:spcPct val="0"/>
        </a:spcAft>
        <a:defRPr sz="2800" b="1">
          <a:solidFill>
            <a:srgbClr val="FF0000"/>
          </a:solidFill>
          <a:latin typeface="Times New Roman" pitchFamily="18" charset="0"/>
        </a:defRPr>
      </a:lvl6pPr>
      <a:lvl7pPr marL="914400" algn="ctr" rtl="0" eaLnBrk="0" fontAlgn="base" hangingPunct="0">
        <a:spcBef>
          <a:spcPct val="0"/>
        </a:spcBef>
        <a:spcAft>
          <a:spcPct val="0"/>
        </a:spcAft>
        <a:defRPr sz="2800" b="1">
          <a:solidFill>
            <a:srgbClr val="FF0000"/>
          </a:solidFill>
          <a:latin typeface="Times New Roman" pitchFamily="18" charset="0"/>
        </a:defRPr>
      </a:lvl7pPr>
      <a:lvl8pPr marL="1371600" algn="ctr" rtl="0" eaLnBrk="0" fontAlgn="base" hangingPunct="0">
        <a:spcBef>
          <a:spcPct val="0"/>
        </a:spcBef>
        <a:spcAft>
          <a:spcPct val="0"/>
        </a:spcAft>
        <a:defRPr sz="2800" b="1">
          <a:solidFill>
            <a:srgbClr val="FF0000"/>
          </a:solidFill>
          <a:latin typeface="Times New Roman" pitchFamily="18" charset="0"/>
        </a:defRPr>
      </a:lvl8pPr>
      <a:lvl9pPr marL="1828800" algn="ctr" rtl="0" eaLnBrk="0" fontAlgn="base" hangingPunct="0">
        <a:spcBef>
          <a:spcPct val="0"/>
        </a:spcBef>
        <a:spcAft>
          <a:spcPct val="0"/>
        </a:spcAft>
        <a:defRPr sz="2800" b="1">
          <a:solidFill>
            <a:srgbClr val="FF0000"/>
          </a:solidFill>
          <a:latin typeface="Times New Roman" pitchFamily="18" charset="0"/>
        </a:defRPr>
      </a:lvl9pPr>
    </p:titleStyle>
    <p:bodyStyle>
      <a:lvl1pPr marL="342900" indent="-342900" algn="l" rtl="0" eaLnBrk="0" fontAlgn="base" hangingPunct="0">
        <a:spcBef>
          <a:spcPct val="20000"/>
        </a:spcBef>
        <a:spcAft>
          <a:spcPct val="0"/>
        </a:spcAft>
        <a:buChar char="•"/>
        <a:defRPr sz="2000" b="0">
          <a:solidFill>
            <a:schemeClr val="tx1"/>
          </a:solidFill>
          <a:latin typeface="Arial" panose="020B0604020202020204" pitchFamily="34" charset="0"/>
          <a:ea typeface="MS PGothic" pitchFamily="34" charset="-128"/>
          <a:cs typeface="Arial" panose="020B0604020202020204" pitchFamily="34" charset="0"/>
        </a:defRPr>
      </a:lvl1pPr>
      <a:lvl2pPr marL="742950" indent="-285750" algn="l" rtl="0" eaLnBrk="0" fontAlgn="base" hangingPunct="0">
        <a:spcBef>
          <a:spcPct val="20000"/>
        </a:spcBef>
        <a:spcAft>
          <a:spcPct val="0"/>
        </a:spcAft>
        <a:buChar char="–"/>
        <a:defRPr sz="1800" b="1">
          <a:solidFill>
            <a:schemeClr val="accent2"/>
          </a:solidFill>
          <a:latin typeface="Arial" panose="020B0604020202020204" pitchFamily="34" charset="0"/>
          <a:ea typeface="MS PGothic" pitchFamily="34" charset="-128"/>
          <a:cs typeface="Arial" panose="020B0604020202020204" pitchFamily="34" charset="0"/>
        </a:defRPr>
      </a:lvl2pPr>
      <a:lvl3pPr marL="1143000" indent="-228600" algn="l" rtl="0" eaLnBrk="0" fontAlgn="base" hangingPunct="0">
        <a:spcBef>
          <a:spcPct val="20000"/>
        </a:spcBef>
        <a:spcAft>
          <a:spcPct val="0"/>
        </a:spcAft>
        <a:buChar char="•"/>
        <a:defRPr b="1">
          <a:solidFill>
            <a:schemeClr val="tx1"/>
          </a:solidFill>
          <a:latin typeface="+mn-lt"/>
          <a:ea typeface="MS PGothic" pitchFamily="34" charset="-128"/>
        </a:defRPr>
      </a:lvl3pPr>
      <a:lvl4pPr marL="1600200" indent="-228600" algn="l" rtl="0" eaLnBrk="0" fontAlgn="base" hangingPunct="0">
        <a:spcBef>
          <a:spcPct val="20000"/>
        </a:spcBef>
        <a:spcAft>
          <a:spcPct val="0"/>
        </a:spcAft>
        <a:buChar char="–"/>
        <a:defRPr>
          <a:solidFill>
            <a:schemeClr val="tx1"/>
          </a:solidFill>
          <a:latin typeface="+mn-lt"/>
          <a:ea typeface="MS PGothic" pitchFamily="34" charset="-128"/>
        </a:defRPr>
      </a:lvl4pPr>
      <a:lvl5pPr marL="2057400" indent="-228600" algn="l" rtl="0" eaLnBrk="0" fontAlgn="base" hangingPunct="0">
        <a:spcBef>
          <a:spcPct val="20000"/>
        </a:spcBef>
        <a:spcAft>
          <a:spcPct val="0"/>
        </a:spcAft>
        <a:buChar char="»"/>
        <a:defRPr b="1" i="1">
          <a:solidFill>
            <a:schemeClr val="tx1"/>
          </a:solidFill>
          <a:latin typeface="+mn-lt"/>
          <a:ea typeface="MS PGothic" pitchFamily="34" charset="-128"/>
        </a:defRPr>
      </a:lvl5pPr>
      <a:lvl6pPr marL="2514600" indent="-228600" algn="l" rtl="0" eaLnBrk="0" fontAlgn="base" hangingPunct="0">
        <a:spcBef>
          <a:spcPct val="20000"/>
        </a:spcBef>
        <a:spcAft>
          <a:spcPct val="0"/>
        </a:spcAft>
        <a:buChar char="»"/>
        <a:defRPr b="1" i="1">
          <a:solidFill>
            <a:schemeClr val="tx1"/>
          </a:solidFill>
          <a:latin typeface="+mn-lt"/>
        </a:defRPr>
      </a:lvl6pPr>
      <a:lvl7pPr marL="2971800" indent="-228600" algn="l" rtl="0" eaLnBrk="0" fontAlgn="base" hangingPunct="0">
        <a:spcBef>
          <a:spcPct val="20000"/>
        </a:spcBef>
        <a:spcAft>
          <a:spcPct val="0"/>
        </a:spcAft>
        <a:buChar char="»"/>
        <a:defRPr b="1" i="1">
          <a:solidFill>
            <a:schemeClr val="tx1"/>
          </a:solidFill>
          <a:latin typeface="+mn-lt"/>
        </a:defRPr>
      </a:lvl7pPr>
      <a:lvl8pPr marL="3429000" indent="-228600" algn="l" rtl="0" eaLnBrk="0" fontAlgn="base" hangingPunct="0">
        <a:spcBef>
          <a:spcPct val="20000"/>
        </a:spcBef>
        <a:spcAft>
          <a:spcPct val="0"/>
        </a:spcAft>
        <a:buChar char="»"/>
        <a:defRPr b="1" i="1">
          <a:solidFill>
            <a:schemeClr val="tx1"/>
          </a:solidFill>
          <a:latin typeface="+mn-lt"/>
        </a:defRPr>
      </a:lvl8pPr>
      <a:lvl9pPr marL="3886200" indent="-228600" algn="l" rtl="0" eaLnBrk="0" fontAlgn="base" hangingPunct="0">
        <a:spcBef>
          <a:spcPct val="20000"/>
        </a:spcBef>
        <a:spcAft>
          <a:spcPct val="0"/>
        </a:spcAft>
        <a:buChar char="»"/>
        <a:defRPr b="1"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GB" altLang="en-US" smtClean="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sp>
        <p:nvSpPr>
          <p:cNvPr id="4" name="Date Placeholder 3"/>
          <p:cNvSpPr>
            <a:spLocks noGrp="1"/>
          </p:cNvSpPr>
          <p:nvPr>
            <p:ph type="dt" sz="half" idx="2"/>
          </p:nvPr>
        </p:nvSpPr>
        <p:spPr>
          <a:xfrm>
            <a:off x="457200" y="6492875"/>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eaLnBrk="1" hangingPunct="1">
              <a:defRPr/>
            </a:pPr>
            <a:fld id="{AA2E8DD4-F795-4E97-B604-0D69D60004E6}" type="datetimeFigureOut">
              <a:rPr lang="en-US">
                <a:solidFill>
                  <a:prstClr val="black">
                    <a:tint val="75000"/>
                  </a:prstClr>
                </a:solidFill>
                <a:ea typeface="+mn-ea"/>
              </a:rPr>
              <a:pPr eaLnBrk="1" hangingPunct="1">
                <a:defRPr/>
              </a:pPr>
              <a:t>3/16/2017</a:t>
            </a:fld>
            <a:endParaRPr lang="en-GB">
              <a:solidFill>
                <a:prstClr val="black">
                  <a:tint val="75000"/>
                </a:prstClr>
              </a:solidFill>
              <a:ea typeface="+mn-ea"/>
            </a:endParaRPr>
          </a:p>
        </p:txBody>
      </p:sp>
      <p:sp>
        <p:nvSpPr>
          <p:cNvPr id="5" name="Footer Placeholder 4"/>
          <p:cNvSpPr>
            <a:spLocks noGrp="1"/>
          </p:cNvSpPr>
          <p:nvPr>
            <p:ph type="ftr" sz="quarter" idx="3"/>
          </p:nvPr>
        </p:nvSpPr>
        <p:spPr>
          <a:xfrm>
            <a:off x="3124200" y="6492875"/>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eaLnBrk="1" hangingPunct="1">
              <a:defRPr/>
            </a:pPr>
            <a:endParaRPr lang="en-GB">
              <a:solidFill>
                <a:prstClr val="black">
                  <a:tint val="75000"/>
                </a:prstClr>
              </a:solidFill>
              <a:ea typeface="+mn-ea"/>
            </a:endParaRPr>
          </a:p>
        </p:txBody>
      </p:sp>
      <p:sp>
        <p:nvSpPr>
          <p:cNvPr id="6" name="Slide Number Placeholder 5"/>
          <p:cNvSpPr>
            <a:spLocks noGrp="1"/>
          </p:cNvSpPr>
          <p:nvPr>
            <p:ph type="sldNum" sz="quarter" idx="4"/>
          </p:nvPr>
        </p:nvSpPr>
        <p:spPr>
          <a:xfrm>
            <a:off x="6553200" y="6492875"/>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anose="020F0502020204030204" pitchFamily="34" charset="0"/>
              </a:defRPr>
            </a:lvl1pPr>
          </a:lstStyle>
          <a:p>
            <a:pPr eaLnBrk="1" hangingPunct="1"/>
            <a:fld id="{8BE1F0A1-C6D4-4490-8B00-C4220F320ECB}" type="slidenum">
              <a:rPr lang="en-GB" altLang="en-US" smtClean="0">
                <a:ea typeface="+mn-ea"/>
              </a:rPr>
              <a:pPr eaLnBrk="1" hangingPunct="1"/>
              <a:t>‹#›</a:t>
            </a:fld>
            <a:endParaRPr lang="en-GB" altLang="en-US" smtClean="0">
              <a:ea typeface="+mn-ea"/>
            </a:endParaRPr>
          </a:p>
        </p:txBody>
      </p:sp>
      <p:sp>
        <p:nvSpPr>
          <p:cNvPr id="1032" name="Rectangle 6"/>
          <p:cNvSpPr>
            <a:spLocks noChangeArrowheads="1"/>
          </p:cNvSpPr>
          <p:nvPr userDrawn="1"/>
        </p:nvSpPr>
        <p:spPr bwMode="auto">
          <a:xfrm>
            <a:off x="515938" y="6488113"/>
            <a:ext cx="51212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0487" tIns="44450" rIns="90487" bIns="44450">
            <a:spAutoFit/>
          </a:bodyPr>
          <a:lstStyle>
            <a:lvl1pPr eaLnBrk="0" hangingPunct="0">
              <a:tabLst>
                <a:tab pos="2689225" algn="l"/>
              </a:tabLst>
              <a:defRPr>
                <a:solidFill>
                  <a:schemeClr val="tx1"/>
                </a:solidFill>
                <a:latin typeface="Arial" panose="020B0604020202020204" pitchFamily="34" charset="0"/>
              </a:defRPr>
            </a:lvl1pPr>
            <a:lvl2pPr marL="742950" indent="-285750" eaLnBrk="0" hangingPunct="0">
              <a:tabLst>
                <a:tab pos="2689225" algn="l"/>
              </a:tabLst>
              <a:defRPr>
                <a:solidFill>
                  <a:schemeClr val="tx1"/>
                </a:solidFill>
                <a:latin typeface="Arial" panose="020B0604020202020204" pitchFamily="34" charset="0"/>
              </a:defRPr>
            </a:lvl2pPr>
            <a:lvl3pPr marL="1143000" indent="-228600" eaLnBrk="0" hangingPunct="0">
              <a:tabLst>
                <a:tab pos="2689225" algn="l"/>
              </a:tabLst>
              <a:defRPr>
                <a:solidFill>
                  <a:schemeClr val="tx1"/>
                </a:solidFill>
                <a:latin typeface="Arial" panose="020B0604020202020204" pitchFamily="34" charset="0"/>
              </a:defRPr>
            </a:lvl3pPr>
            <a:lvl4pPr marL="1600200" indent="-228600" eaLnBrk="0" hangingPunct="0">
              <a:tabLst>
                <a:tab pos="2689225" algn="l"/>
              </a:tabLst>
              <a:defRPr>
                <a:solidFill>
                  <a:schemeClr val="tx1"/>
                </a:solidFill>
                <a:latin typeface="Arial" panose="020B0604020202020204" pitchFamily="34" charset="0"/>
              </a:defRPr>
            </a:lvl4pPr>
            <a:lvl5pPr marL="2057400" indent="-228600" eaLnBrk="0" hangingPunct="0">
              <a:tabLst>
                <a:tab pos="2689225"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2689225"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2689225"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2689225"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2689225" algn="l"/>
              </a:tabLst>
              <a:defRPr>
                <a:solidFill>
                  <a:schemeClr val="tx1"/>
                </a:solidFill>
                <a:latin typeface="Arial" panose="020B0604020202020204" pitchFamily="34" charset="0"/>
              </a:defRPr>
            </a:lvl9pPr>
          </a:lstStyle>
          <a:p>
            <a:r>
              <a:rPr lang="en-US" altLang="en-US" sz="1200" smtClean="0">
                <a:solidFill>
                  <a:srgbClr val="FFFFFF"/>
                </a:solidFill>
                <a:latin typeface="Calibri" panose="020F0502020204030204" pitchFamily="34" charset="0"/>
                <a:ea typeface="+mn-ea"/>
              </a:rPr>
              <a:t>Seminar MPI, 27</a:t>
            </a:r>
            <a:r>
              <a:rPr lang="en-US" altLang="en-US" sz="1200" baseline="30000" smtClean="0">
                <a:solidFill>
                  <a:srgbClr val="FFFFFF"/>
                </a:solidFill>
                <a:latin typeface="Calibri" panose="020F0502020204030204" pitchFamily="34" charset="0"/>
                <a:ea typeface="+mn-ea"/>
              </a:rPr>
              <a:t>th</a:t>
            </a:r>
            <a:r>
              <a:rPr lang="en-US" altLang="en-US" sz="1200" smtClean="0">
                <a:solidFill>
                  <a:srgbClr val="FFFFFF"/>
                </a:solidFill>
                <a:latin typeface="Calibri" panose="020F0502020204030204" pitchFamily="34" charset="0"/>
                <a:ea typeface="+mn-ea"/>
              </a:rPr>
              <a:t> of October 2014</a:t>
            </a:r>
          </a:p>
        </p:txBody>
      </p:sp>
      <p:pic>
        <p:nvPicPr>
          <p:cNvPr id="1033" name="Picture 9"/>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6883400" y="6456363"/>
            <a:ext cx="1895475"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61628018"/>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29.wmf"/><Relationship Id="rId3" Type="http://schemas.openxmlformats.org/officeDocument/2006/relationships/oleObject" Target="../embeddings/oleObject35.bin"/><Relationship Id="rId7" Type="http://schemas.openxmlformats.org/officeDocument/2006/relationships/oleObject" Target="../embeddings/oleObject37.bin"/><Relationship Id="rId2" Type="http://schemas.openxmlformats.org/officeDocument/2006/relationships/slideLayout" Target="../slideLayouts/slideLayout6.xml"/><Relationship Id="rId1" Type="http://schemas.openxmlformats.org/officeDocument/2006/relationships/vmlDrawing" Target="../drawings/vmlDrawing7.vml"/><Relationship Id="rId6" Type="http://schemas.openxmlformats.org/officeDocument/2006/relationships/image" Target="../media/image33.wmf"/><Relationship Id="rId5" Type="http://schemas.openxmlformats.org/officeDocument/2006/relationships/oleObject" Target="../embeddings/oleObject36.bin"/><Relationship Id="rId10" Type="http://schemas.openxmlformats.org/officeDocument/2006/relationships/image" Target="../media/image15.wmf"/><Relationship Id="rId4" Type="http://schemas.openxmlformats.org/officeDocument/2006/relationships/image" Target="../media/image32.wmf"/><Relationship Id="rId9" Type="http://schemas.openxmlformats.org/officeDocument/2006/relationships/oleObject" Target="../embeddings/oleObject38.bin"/></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41.bin"/><Relationship Id="rId3" Type="http://schemas.openxmlformats.org/officeDocument/2006/relationships/notesSlide" Target="../notesSlides/notesSlide2.xml"/><Relationship Id="rId7" Type="http://schemas.openxmlformats.org/officeDocument/2006/relationships/image" Target="../media/image35.wmf"/><Relationship Id="rId2" Type="http://schemas.openxmlformats.org/officeDocument/2006/relationships/slideLayout" Target="../slideLayouts/slideLayout6.xml"/><Relationship Id="rId1" Type="http://schemas.openxmlformats.org/officeDocument/2006/relationships/vmlDrawing" Target="../drawings/vmlDrawing8.vml"/><Relationship Id="rId6" Type="http://schemas.openxmlformats.org/officeDocument/2006/relationships/oleObject" Target="../embeddings/oleObject40.bin"/><Relationship Id="rId11" Type="http://schemas.openxmlformats.org/officeDocument/2006/relationships/image" Target="../media/image37.wmf"/><Relationship Id="rId5" Type="http://schemas.openxmlformats.org/officeDocument/2006/relationships/image" Target="../media/image34.wmf"/><Relationship Id="rId10" Type="http://schemas.openxmlformats.org/officeDocument/2006/relationships/oleObject" Target="../embeddings/oleObject42.bin"/><Relationship Id="rId4" Type="http://schemas.openxmlformats.org/officeDocument/2006/relationships/oleObject" Target="../embeddings/oleObject39.bin"/><Relationship Id="rId9" Type="http://schemas.openxmlformats.org/officeDocument/2006/relationships/image" Target="../media/image36.wmf"/></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vmlDrawing" Target="../drawings/vmlDrawing9.vml"/><Relationship Id="rId5" Type="http://schemas.openxmlformats.org/officeDocument/2006/relationships/image" Target="../media/image38.wmf"/><Relationship Id="rId4" Type="http://schemas.openxmlformats.org/officeDocument/2006/relationships/oleObject" Target="../embeddings/oleObject43.bin"/></Relationships>
</file>

<file path=ppt/slides/_rels/slide1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39.png"/><Relationship Id="rId1" Type="http://schemas.openxmlformats.org/officeDocument/2006/relationships/slideLayout" Target="../slideLayouts/slideLayout6.xml"/><Relationship Id="rId4" Type="http://schemas.openxmlformats.org/officeDocument/2006/relationships/image" Target="../media/image42.png"/></Relationships>
</file>

<file path=ppt/slides/_rels/slide1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1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4.wmf"/><Relationship Id="rId5" Type="http://schemas.openxmlformats.org/officeDocument/2006/relationships/oleObject" Target="../embeddings/oleObject2.bin"/><Relationship Id="rId4" Type="http://schemas.openxmlformats.org/officeDocument/2006/relationships/image" Target="../media/image3.w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54.wmf"/><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oleObject" Target="../embeddings/oleObject44.bin"/><Relationship Id="rId5" Type="http://schemas.openxmlformats.org/officeDocument/2006/relationships/image" Target="../media/image56.png"/><Relationship Id="rId4" Type="http://schemas.openxmlformats.org/officeDocument/2006/relationships/image" Target="../media/image55.png"/></Relationships>
</file>

<file path=ppt/slides/_rels/slide2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image" Target="../media/image65.wmf"/><Relationship Id="rId3" Type="http://schemas.openxmlformats.org/officeDocument/2006/relationships/oleObject" Target="../embeddings/oleObject45.bin"/><Relationship Id="rId7" Type="http://schemas.openxmlformats.org/officeDocument/2006/relationships/oleObject" Target="../embeddings/oleObject47.bin"/><Relationship Id="rId2" Type="http://schemas.openxmlformats.org/officeDocument/2006/relationships/slideLayout" Target="../slideLayouts/slideLayout7.xml"/><Relationship Id="rId1" Type="http://schemas.openxmlformats.org/officeDocument/2006/relationships/vmlDrawing" Target="../drawings/vmlDrawing11.vml"/><Relationship Id="rId6" Type="http://schemas.openxmlformats.org/officeDocument/2006/relationships/image" Target="../media/image64.wmf"/><Relationship Id="rId5" Type="http://schemas.openxmlformats.org/officeDocument/2006/relationships/oleObject" Target="../embeddings/oleObject46.bin"/><Relationship Id="rId4" Type="http://schemas.openxmlformats.org/officeDocument/2006/relationships/image" Target="../media/image63.wmf"/></Relationships>
</file>

<file path=ppt/slides/_rels/slide28.xml.rels><?xml version="1.0" encoding="UTF-8" standalone="yes"?>
<Relationships xmlns="http://schemas.openxmlformats.org/package/2006/relationships"><Relationship Id="rId8" Type="http://schemas.openxmlformats.org/officeDocument/2006/relationships/image" Target="../media/image68.wmf"/><Relationship Id="rId3" Type="http://schemas.openxmlformats.org/officeDocument/2006/relationships/oleObject" Target="../embeddings/oleObject48.bin"/><Relationship Id="rId7" Type="http://schemas.openxmlformats.org/officeDocument/2006/relationships/oleObject" Target="../embeddings/oleObject50.bin"/><Relationship Id="rId2" Type="http://schemas.openxmlformats.org/officeDocument/2006/relationships/slideLayout" Target="../slideLayouts/slideLayout7.xml"/><Relationship Id="rId1" Type="http://schemas.openxmlformats.org/officeDocument/2006/relationships/vmlDrawing" Target="../drawings/vmlDrawing12.vml"/><Relationship Id="rId6" Type="http://schemas.openxmlformats.org/officeDocument/2006/relationships/image" Target="../media/image67.wmf"/><Relationship Id="rId11" Type="http://schemas.openxmlformats.org/officeDocument/2006/relationships/image" Target="../media/image70.png"/><Relationship Id="rId5" Type="http://schemas.openxmlformats.org/officeDocument/2006/relationships/oleObject" Target="../embeddings/oleObject49.bin"/><Relationship Id="rId10" Type="http://schemas.openxmlformats.org/officeDocument/2006/relationships/image" Target="../media/image69.wmf"/><Relationship Id="rId4" Type="http://schemas.openxmlformats.org/officeDocument/2006/relationships/image" Target="../media/image66.wmf"/><Relationship Id="rId9" Type="http://schemas.openxmlformats.org/officeDocument/2006/relationships/oleObject" Target="../embeddings/oleObject51.bin"/></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6.xml"/><Relationship Id="rId6" Type="http://schemas.openxmlformats.org/officeDocument/2006/relationships/image" Target="../media/image85.png"/><Relationship Id="rId5" Type="http://schemas.openxmlformats.org/officeDocument/2006/relationships/image" Target="../media/image8.png"/><Relationship Id="rId10" Type="http://schemas.openxmlformats.org/officeDocument/2006/relationships/image" Target="../media/image12.png"/><Relationship Id="rId4" Type="http://schemas.openxmlformats.org/officeDocument/2006/relationships/image" Target="../media/image7.png"/><Relationship Id="rId9" Type="http://schemas.openxmlformats.org/officeDocument/2006/relationships/image" Target="../media/image11.png"/></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6.bin"/><Relationship Id="rId13" Type="http://schemas.openxmlformats.org/officeDocument/2006/relationships/oleObject" Target="../embeddings/oleObject8.bin"/><Relationship Id="rId18" Type="http://schemas.openxmlformats.org/officeDocument/2006/relationships/image" Target="../media/image11.wmf"/><Relationship Id="rId3" Type="http://schemas.openxmlformats.org/officeDocument/2006/relationships/image" Target="../media/image21.png"/><Relationship Id="rId21" Type="http://schemas.openxmlformats.org/officeDocument/2006/relationships/image" Target="../media/image12.wmf"/><Relationship Id="rId7" Type="http://schemas.openxmlformats.org/officeDocument/2006/relationships/image" Target="../media/image6.wmf"/><Relationship Id="rId12" Type="http://schemas.openxmlformats.org/officeDocument/2006/relationships/image" Target="../media/image22.png"/><Relationship Id="rId17" Type="http://schemas.openxmlformats.org/officeDocument/2006/relationships/oleObject" Target="../embeddings/oleObject10.bin"/><Relationship Id="rId2" Type="http://schemas.openxmlformats.org/officeDocument/2006/relationships/slideLayout" Target="../slideLayouts/slideLayout6.xml"/><Relationship Id="rId16" Type="http://schemas.openxmlformats.org/officeDocument/2006/relationships/image" Target="../media/image10.wmf"/><Relationship Id="rId20" Type="http://schemas.openxmlformats.org/officeDocument/2006/relationships/oleObject" Target="../embeddings/oleObject11.bin"/><Relationship Id="rId1" Type="http://schemas.openxmlformats.org/officeDocument/2006/relationships/vmlDrawing" Target="../drawings/vmlDrawing2.vml"/><Relationship Id="rId6" Type="http://schemas.openxmlformats.org/officeDocument/2006/relationships/oleObject" Target="../embeddings/oleObject5.bin"/><Relationship Id="rId11" Type="http://schemas.openxmlformats.org/officeDocument/2006/relationships/image" Target="../media/image8.wmf"/><Relationship Id="rId5" Type="http://schemas.openxmlformats.org/officeDocument/2006/relationships/image" Target="../media/image5.wmf"/><Relationship Id="rId15" Type="http://schemas.openxmlformats.org/officeDocument/2006/relationships/oleObject" Target="../embeddings/oleObject9.bin"/><Relationship Id="rId23" Type="http://schemas.openxmlformats.org/officeDocument/2006/relationships/image" Target="../media/image25.png"/><Relationship Id="rId10" Type="http://schemas.openxmlformats.org/officeDocument/2006/relationships/oleObject" Target="../embeddings/oleObject7.bin"/><Relationship Id="rId19" Type="http://schemas.openxmlformats.org/officeDocument/2006/relationships/image" Target="../media/image23.png"/><Relationship Id="rId4" Type="http://schemas.openxmlformats.org/officeDocument/2006/relationships/oleObject" Target="../embeddings/oleObject4.bin"/><Relationship Id="rId9" Type="http://schemas.openxmlformats.org/officeDocument/2006/relationships/image" Target="../media/image7.wmf"/><Relationship Id="rId14" Type="http://schemas.openxmlformats.org/officeDocument/2006/relationships/image" Target="../media/image9.wmf"/><Relationship Id="rId22" Type="http://schemas.openxmlformats.org/officeDocument/2006/relationships/image" Target="../media/image24.png"/></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14.bin"/><Relationship Id="rId13" Type="http://schemas.openxmlformats.org/officeDocument/2006/relationships/image" Target="../media/image16.wmf"/><Relationship Id="rId3" Type="http://schemas.openxmlformats.org/officeDocument/2006/relationships/oleObject" Target="../embeddings/oleObject12.bin"/><Relationship Id="rId7" Type="http://schemas.openxmlformats.org/officeDocument/2006/relationships/image" Target="../media/image13.wmf"/><Relationship Id="rId12" Type="http://schemas.openxmlformats.org/officeDocument/2006/relationships/oleObject" Target="../embeddings/oleObject16.bin"/><Relationship Id="rId17" Type="http://schemas.openxmlformats.org/officeDocument/2006/relationships/image" Target="../media/image18.wmf"/><Relationship Id="rId2" Type="http://schemas.openxmlformats.org/officeDocument/2006/relationships/slideLayout" Target="../slideLayouts/slideLayout6.xml"/><Relationship Id="rId16" Type="http://schemas.openxmlformats.org/officeDocument/2006/relationships/oleObject" Target="../embeddings/oleObject18.bin"/><Relationship Id="rId1" Type="http://schemas.openxmlformats.org/officeDocument/2006/relationships/vmlDrawing" Target="../drawings/vmlDrawing3.vml"/><Relationship Id="rId6" Type="http://schemas.openxmlformats.org/officeDocument/2006/relationships/oleObject" Target="../embeddings/oleObject13.bin"/><Relationship Id="rId11" Type="http://schemas.openxmlformats.org/officeDocument/2006/relationships/image" Target="../media/image15.wmf"/><Relationship Id="rId5" Type="http://schemas.openxmlformats.org/officeDocument/2006/relationships/image" Target="../media/image32.png"/><Relationship Id="rId15" Type="http://schemas.openxmlformats.org/officeDocument/2006/relationships/image" Target="../media/image17.wmf"/><Relationship Id="rId10" Type="http://schemas.openxmlformats.org/officeDocument/2006/relationships/oleObject" Target="../embeddings/oleObject15.bin"/><Relationship Id="rId4" Type="http://schemas.openxmlformats.org/officeDocument/2006/relationships/image" Target="../media/image9.wmf"/><Relationship Id="rId9" Type="http://schemas.openxmlformats.org/officeDocument/2006/relationships/image" Target="../media/image14.wmf"/><Relationship Id="rId14" Type="http://schemas.openxmlformats.org/officeDocument/2006/relationships/oleObject" Target="../embeddings/oleObject17.bin"/></Relationships>
</file>

<file path=ppt/slides/_rels/slide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21.bin"/><Relationship Id="rId13" Type="http://schemas.openxmlformats.org/officeDocument/2006/relationships/image" Target="../media/image24.wmf"/><Relationship Id="rId18" Type="http://schemas.openxmlformats.org/officeDocument/2006/relationships/image" Target="../media/image40.png"/><Relationship Id="rId3" Type="http://schemas.openxmlformats.org/officeDocument/2006/relationships/notesSlide" Target="../notesSlides/notesSlide1.xml"/><Relationship Id="rId7" Type="http://schemas.openxmlformats.org/officeDocument/2006/relationships/image" Target="../media/image21.emf"/><Relationship Id="rId12" Type="http://schemas.openxmlformats.org/officeDocument/2006/relationships/oleObject" Target="../embeddings/oleObject23.bin"/><Relationship Id="rId17" Type="http://schemas.openxmlformats.org/officeDocument/2006/relationships/image" Target="../media/image5.wmf"/><Relationship Id="rId2" Type="http://schemas.openxmlformats.org/officeDocument/2006/relationships/slideLayout" Target="../slideLayouts/slideLayout6.xml"/><Relationship Id="rId16" Type="http://schemas.openxmlformats.org/officeDocument/2006/relationships/oleObject" Target="../embeddings/oleObject25.bin"/><Relationship Id="rId1" Type="http://schemas.openxmlformats.org/officeDocument/2006/relationships/vmlDrawing" Target="../drawings/vmlDrawing4.vml"/><Relationship Id="rId6" Type="http://schemas.openxmlformats.org/officeDocument/2006/relationships/oleObject" Target="../embeddings/oleObject20.bin"/><Relationship Id="rId11" Type="http://schemas.openxmlformats.org/officeDocument/2006/relationships/image" Target="../media/image23.wmf"/><Relationship Id="rId5" Type="http://schemas.openxmlformats.org/officeDocument/2006/relationships/image" Target="../media/image20.wmf"/><Relationship Id="rId15" Type="http://schemas.openxmlformats.org/officeDocument/2006/relationships/image" Target="../media/image25.wmf"/><Relationship Id="rId10" Type="http://schemas.openxmlformats.org/officeDocument/2006/relationships/oleObject" Target="../embeddings/oleObject22.bin"/><Relationship Id="rId4" Type="http://schemas.openxmlformats.org/officeDocument/2006/relationships/oleObject" Target="../embeddings/oleObject19.bin"/><Relationship Id="rId9" Type="http://schemas.openxmlformats.org/officeDocument/2006/relationships/image" Target="../media/image22.wmf"/><Relationship Id="rId14" Type="http://schemas.openxmlformats.org/officeDocument/2006/relationships/oleObject" Target="../embeddings/oleObject24.bin"/></Relationships>
</file>

<file path=ppt/slides/_rels/slide8.xml.rels><?xml version="1.0" encoding="UTF-8" standalone="yes"?>
<Relationships xmlns="http://schemas.openxmlformats.org/package/2006/relationships"><Relationship Id="rId8" Type="http://schemas.openxmlformats.org/officeDocument/2006/relationships/image" Target="../media/image5.wmf"/><Relationship Id="rId13" Type="http://schemas.openxmlformats.org/officeDocument/2006/relationships/oleObject" Target="../embeddings/oleObject31.bin"/><Relationship Id="rId18" Type="http://schemas.openxmlformats.org/officeDocument/2006/relationships/image" Target="../media/image15.wmf"/><Relationship Id="rId3" Type="http://schemas.openxmlformats.org/officeDocument/2006/relationships/oleObject" Target="../embeddings/oleObject26.bin"/><Relationship Id="rId7" Type="http://schemas.openxmlformats.org/officeDocument/2006/relationships/oleObject" Target="../embeddings/oleObject28.bin"/><Relationship Id="rId12" Type="http://schemas.openxmlformats.org/officeDocument/2006/relationships/image" Target="../media/image28.wmf"/><Relationship Id="rId17" Type="http://schemas.openxmlformats.org/officeDocument/2006/relationships/oleObject" Target="../embeddings/oleObject33.bin"/><Relationship Id="rId2" Type="http://schemas.openxmlformats.org/officeDocument/2006/relationships/slideLayout" Target="../slideLayouts/slideLayout6.xml"/><Relationship Id="rId16" Type="http://schemas.openxmlformats.org/officeDocument/2006/relationships/image" Target="../media/image30.wmf"/><Relationship Id="rId20" Type="http://schemas.openxmlformats.org/officeDocument/2006/relationships/image" Target="../media/image47.png"/><Relationship Id="rId1" Type="http://schemas.openxmlformats.org/officeDocument/2006/relationships/vmlDrawing" Target="../drawings/vmlDrawing5.vml"/><Relationship Id="rId6" Type="http://schemas.openxmlformats.org/officeDocument/2006/relationships/image" Target="../media/image27.wmf"/><Relationship Id="rId11" Type="http://schemas.openxmlformats.org/officeDocument/2006/relationships/oleObject" Target="../embeddings/oleObject30.bin"/><Relationship Id="rId5" Type="http://schemas.openxmlformats.org/officeDocument/2006/relationships/oleObject" Target="../embeddings/oleObject27.bin"/><Relationship Id="rId15" Type="http://schemas.openxmlformats.org/officeDocument/2006/relationships/oleObject" Target="../embeddings/oleObject32.bin"/><Relationship Id="rId10" Type="http://schemas.openxmlformats.org/officeDocument/2006/relationships/image" Target="../media/image6.wmf"/><Relationship Id="rId19" Type="http://schemas.openxmlformats.org/officeDocument/2006/relationships/image" Target="../media/image46.png"/><Relationship Id="rId4" Type="http://schemas.openxmlformats.org/officeDocument/2006/relationships/image" Target="../media/image26.wmf"/><Relationship Id="rId9" Type="http://schemas.openxmlformats.org/officeDocument/2006/relationships/oleObject" Target="../embeddings/oleObject29.bin"/><Relationship Id="rId14" Type="http://schemas.openxmlformats.org/officeDocument/2006/relationships/image" Target="../media/image29.w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Layout" Target="../slideLayouts/slideLayout6.xml"/><Relationship Id="rId1" Type="http://schemas.openxmlformats.org/officeDocument/2006/relationships/vmlDrawing" Target="../drawings/vmlDrawing6.vml"/><Relationship Id="rId4" Type="http://schemas.openxmlformats.org/officeDocument/2006/relationships/image" Target="../media/image31.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Footer Placeholder 3"/>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1400" smtClean="0"/>
              <a:t>training course: boundary layer; surface layer</a:t>
            </a:r>
          </a:p>
        </p:txBody>
      </p:sp>
      <p:sp>
        <p:nvSpPr>
          <p:cNvPr id="3075" name="Rectangle 2"/>
          <p:cNvSpPr>
            <a:spLocks noGrp="1" noChangeArrowheads="1"/>
          </p:cNvSpPr>
          <p:nvPr>
            <p:ph type="title"/>
          </p:nvPr>
        </p:nvSpPr>
        <p:spPr/>
        <p:txBody>
          <a:bodyPr/>
          <a:lstStyle/>
          <a:p>
            <a:r>
              <a:rPr lang="en-GB" altLang="en-US" sz="2400" dirty="0" smtClean="0">
                <a:solidFill>
                  <a:schemeClr val="tx1"/>
                </a:solidFill>
              </a:rPr>
              <a:t>Parameterization of surface fluxes: Outline</a:t>
            </a:r>
          </a:p>
        </p:txBody>
      </p:sp>
      <p:sp>
        <p:nvSpPr>
          <p:cNvPr id="3076" name="Rectangle 3"/>
          <p:cNvSpPr>
            <a:spLocks noGrp="1" noChangeArrowheads="1"/>
          </p:cNvSpPr>
          <p:nvPr>
            <p:ph type="body" idx="1"/>
          </p:nvPr>
        </p:nvSpPr>
        <p:spPr>
          <a:xfrm>
            <a:off x="685800" y="838200"/>
            <a:ext cx="8458200" cy="5257800"/>
          </a:xfrm>
        </p:spPr>
        <p:txBody>
          <a:bodyPr/>
          <a:lstStyle/>
          <a:p>
            <a:r>
              <a:rPr lang="en-GB" altLang="en-US" dirty="0" smtClean="0">
                <a:solidFill>
                  <a:srgbClr val="0000FF"/>
                </a:solidFill>
              </a:rPr>
              <a:t>Surface layer formulation according to </a:t>
            </a:r>
            <a:r>
              <a:rPr lang="en-GB" altLang="en-US" dirty="0" err="1" smtClean="0">
                <a:solidFill>
                  <a:srgbClr val="0000FF"/>
                </a:solidFill>
              </a:rPr>
              <a:t>Monin</a:t>
            </a:r>
            <a:r>
              <a:rPr lang="en-GB" altLang="en-US" dirty="0" smtClean="0">
                <a:solidFill>
                  <a:srgbClr val="0000FF"/>
                </a:solidFill>
              </a:rPr>
              <a:t> </a:t>
            </a:r>
            <a:r>
              <a:rPr lang="en-GB" altLang="en-US" dirty="0" err="1" smtClean="0">
                <a:solidFill>
                  <a:srgbClr val="0000FF"/>
                </a:solidFill>
              </a:rPr>
              <a:t>Obukhov</a:t>
            </a:r>
            <a:r>
              <a:rPr lang="en-GB" altLang="en-US" dirty="0">
                <a:solidFill>
                  <a:srgbClr val="0000FF"/>
                </a:solidFill>
              </a:rPr>
              <a:t> </a:t>
            </a:r>
            <a:r>
              <a:rPr lang="en-GB" altLang="en-US" dirty="0" smtClean="0">
                <a:solidFill>
                  <a:srgbClr val="0000FF"/>
                </a:solidFill>
              </a:rPr>
              <a:t>(MO) similarity</a:t>
            </a:r>
          </a:p>
          <a:p>
            <a:r>
              <a:rPr lang="en-GB" altLang="en-US" dirty="0" smtClean="0"/>
              <a:t>Roughness lengths </a:t>
            </a:r>
            <a:endParaRPr lang="en-GB" altLang="en-US" dirty="0"/>
          </a:p>
          <a:p>
            <a:r>
              <a:rPr lang="en-GB" altLang="en-US" dirty="0" smtClean="0"/>
              <a:t>Representation of the different sources of surface stress</a:t>
            </a:r>
          </a:p>
          <a:p>
            <a:r>
              <a:rPr lang="en-GB" altLang="en-US" dirty="0" smtClean="0"/>
              <a:t>Impacts of the surface stress on the large-scale circulation</a:t>
            </a:r>
          </a:p>
          <a:p>
            <a:pPr lvl="1"/>
            <a:endParaRPr lang="en-GB" altLang="en-US" sz="2000" dirty="0" smtClean="0">
              <a:solidFill>
                <a:srgbClr val="376092"/>
              </a:solidFill>
            </a:endParaRPr>
          </a:p>
          <a:p>
            <a:pPr lvl="1"/>
            <a:endParaRPr lang="en-GB" altLang="en-US" sz="20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Footer Placeholder 2"/>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1400" smtClean="0"/>
              <a:t>training course: boundary layer; surface layer</a:t>
            </a:r>
          </a:p>
        </p:txBody>
      </p:sp>
      <p:sp>
        <p:nvSpPr>
          <p:cNvPr id="18435" name="Rectangle 2"/>
          <p:cNvSpPr>
            <a:spLocks noGrp="1" noChangeArrowheads="1"/>
          </p:cNvSpPr>
          <p:nvPr>
            <p:ph type="title"/>
          </p:nvPr>
        </p:nvSpPr>
        <p:spPr>
          <a:xfrm>
            <a:off x="542925" y="0"/>
            <a:ext cx="8129588" cy="457200"/>
          </a:xfrm>
        </p:spPr>
        <p:txBody>
          <a:bodyPr/>
          <a:lstStyle/>
          <a:p>
            <a:r>
              <a:rPr lang="en-US" altLang="en-US" sz="2400" dirty="0" smtClean="0"/>
              <a:t>Surface fluxes: Summary</a:t>
            </a:r>
            <a:endParaRPr lang="en-GB" altLang="en-US" sz="2400" dirty="0" smtClean="0"/>
          </a:p>
        </p:txBody>
      </p:sp>
      <p:sp>
        <p:nvSpPr>
          <p:cNvPr id="18437" name="Text Box 6"/>
          <p:cNvSpPr txBox="1">
            <a:spLocks noChangeArrowheads="1"/>
          </p:cNvSpPr>
          <p:nvPr/>
        </p:nvSpPr>
        <p:spPr bwMode="auto">
          <a:xfrm>
            <a:off x="441325" y="650875"/>
            <a:ext cx="8093075" cy="4678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pPr>
              <a:buSzPct val="120000"/>
              <a:buFontTx/>
              <a:buChar char="•"/>
            </a:pPr>
            <a:r>
              <a:rPr lang="en-GB" altLang="en-US" sz="1800" dirty="0" smtClean="0">
                <a:latin typeface="Arial" panose="020B0604020202020204" pitchFamily="34" charset="0"/>
                <a:cs typeface="Arial" panose="020B0604020202020204" pitchFamily="34" charset="0"/>
              </a:rPr>
              <a:t> MO-similarity </a:t>
            </a:r>
            <a:r>
              <a:rPr lang="en-GB" altLang="en-US" sz="1800" dirty="0">
                <a:latin typeface="Arial" panose="020B0604020202020204" pitchFamily="34" charset="0"/>
                <a:cs typeface="Arial" panose="020B0604020202020204" pitchFamily="34" charset="0"/>
              </a:rPr>
              <a:t>provides solid basis for </a:t>
            </a:r>
            <a:r>
              <a:rPr lang="en-GB" altLang="en-US" sz="1800" dirty="0" err="1">
                <a:latin typeface="Arial" panose="020B0604020202020204" pitchFamily="34" charset="0"/>
                <a:cs typeface="Arial" panose="020B0604020202020204" pitchFamily="34" charset="0"/>
              </a:rPr>
              <a:t>parametrization</a:t>
            </a:r>
            <a:r>
              <a:rPr lang="en-GB" altLang="en-US" sz="1800" dirty="0">
                <a:latin typeface="Arial" panose="020B0604020202020204" pitchFamily="34" charset="0"/>
                <a:cs typeface="Arial" panose="020B0604020202020204" pitchFamily="34" charset="0"/>
              </a:rPr>
              <a:t> of surface </a:t>
            </a:r>
            <a:r>
              <a:rPr lang="en-GB" altLang="en-US" sz="1800" dirty="0" smtClean="0">
                <a:latin typeface="Arial" panose="020B0604020202020204" pitchFamily="34" charset="0"/>
                <a:cs typeface="Arial" panose="020B0604020202020204" pitchFamily="34" charset="0"/>
              </a:rPr>
              <a:t>fluxes</a:t>
            </a:r>
          </a:p>
          <a:p>
            <a:pPr>
              <a:buSzPct val="120000"/>
              <a:buFontTx/>
              <a:buChar char="•"/>
            </a:pPr>
            <a:endParaRPr lang="en-GB" altLang="en-US" sz="1000" dirty="0" smtClean="0">
              <a:latin typeface="Arial" panose="020B0604020202020204" pitchFamily="34" charset="0"/>
              <a:cs typeface="Arial" panose="020B0604020202020204" pitchFamily="34" charset="0"/>
            </a:endParaRPr>
          </a:p>
          <a:p>
            <a:pPr>
              <a:buSzPct val="120000"/>
              <a:buFontTx/>
              <a:buChar char="•"/>
            </a:pPr>
            <a:r>
              <a:rPr lang="en-GB" altLang="en-US" sz="1800" dirty="0" smtClean="0">
                <a:latin typeface="Arial" panose="020B0604020202020204" pitchFamily="34" charset="0"/>
                <a:cs typeface="Arial" panose="020B0604020202020204" pitchFamily="34" charset="0"/>
              </a:rPr>
              <a:t> Numerical procedure: </a:t>
            </a:r>
          </a:p>
          <a:p>
            <a:pPr>
              <a:buSzPct val="120000"/>
              <a:buFontTx/>
              <a:buChar char="•"/>
            </a:pPr>
            <a:endParaRPr lang="en-GB" altLang="en-US" sz="1800" dirty="0" smtClean="0">
              <a:latin typeface="Arial" panose="020B0604020202020204" pitchFamily="34" charset="0"/>
              <a:cs typeface="Arial" panose="020B0604020202020204" pitchFamily="34" charset="0"/>
            </a:endParaRPr>
          </a:p>
          <a:p>
            <a:pPr marL="914400" lvl="1" indent="-457200">
              <a:buSzPct val="120000"/>
              <a:buFont typeface="+mj-lt"/>
              <a:buAutoNum type="arabicPeriod"/>
            </a:pPr>
            <a:r>
              <a:rPr lang="en-GB" altLang="en-US" sz="1800" dirty="0" smtClean="0">
                <a:latin typeface="Arial" panose="020B0604020202020204" pitchFamily="34" charset="0"/>
                <a:cs typeface="Arial" panose="020B0604020202020204" pitchFamily="34" charset="0"/>
              </a:rPr>
              <a:t>Compute bulk Richardson number: </a:t>
            </a:r>
          </a:p>
          <a:p>
            <a:pPr marL="914400" lvl="1" indent="-457200">
              <a:buSzPct val="120000"/>
              <a:buFont typeface="+mj-lt"/>
              <a:buAutoNum type="arabicPeriod"/>
            </a:pPr>
            <a:endParaRPr lang="en-GB" altLang="en-US" sz="1800" dirty="0" smtClean="0">
              <a:latin typeface="Arial" panose="020B0604020202020204" pitchFamily="34" charset="0"/>
              <a:cs typeface="Arial" panose="020B0604020202020204" pitchFamily="34" charset="0"/>
            </a:endParaRPr>
          </a:p>
          <a:p>
            <a:pPr marL="914400" lvl="1" indent="-457200">
              <a:buSzPct val="120000"/>
              <a:buFont typeface="+mj-lt"/>
              <a:buAutoNum type="arabicPeriod"/>
            </a:pPr>
            <a:endParaRPr lang="en-GB" altLang="en-US" sz="1800" dirty="0" smtClean="0">
              <a:latin typeface="Arial" panose="020B0604020202020204" pitchFamily="34" charset="0"/>
              <a:cs typeface="Arial" panose="020B0604020202020204" pitchFamily="34" charset="0"/>
            </a:endParaRPr>
          </a:p>
          <a:p>
            <a:pPr marL="914400" lvl="1" indent="-457200">
              <a:buSzPct val="120000"/>
              <a:buFont typeface="+mj-lt"/>
              <a:buAutoNum type="arabicPeriod"/>
            </a:pPr>
            <a:r>
              <a:rPr lang="en-GB" altLang="en-US" sz="1800" dirty="0" smtClean="0">
                <a:latin typeface="Arial" panose="020B0604020202020204" pitchFamily="34" charset="0"/>
                <a:cs typeface="Arial" panose="020B0604020202020204" pitchFamily="34" charset="0"/>
              </a:rPr>
              <a:t>Solve iteratively for z/L:</a:t>
            </a:r>
          </a:p>
          <a:p>
            <a:pPr marL="914400" lvl="1" indent="-457200">
              <a:buSzPct val="120000"/>
              <a:buFont typeface="+mj-lt"/>
              <a:buAutoNum type="arabicPeriod"/>
            </a:pPr>
            <a:endParaRPr lang="en-GB" altLang="en-US" sz="1800" dirty="0" smtClean="0">
              <a:latin typeface="Arial" panose="020B0604020202020204" pitchFamily="34" charset="0"/>
              <a:cs typeface="Arial" panose="020B0604020202020204" pitchFamily="34" charset="0"/>
            </a:endParaRPr>
          </a:p>
          <a:p>
            <a:pPr marL="914400" lvl="1" indent="-457200">
              <a:buSzPct val="120000"/>
              <a:buFont typeface="+mj-lt"/>
              <a:buAutoNum type="arabicPeriod"/>
            </a:pPr>
            <a:endParaRPr lang="en-GB" altLang="en-US" sz="1800" dirty="0">
              <a:latin typeface="Arial" panose="020B0604020202020204" pitchFamily="34" charset="0"/>
              <a:cs typeface="Arial" panose="020B0604020202020204" pitchFamily="34" charset="0"/>
            </a:endParaRPr>
          </a:p>
          <a:p>
            <a:pPr marL="914400" lvl="1" indent="-457200">
              <a:buSzPct val="120000"/>
              <a:buFont typeface="+mj-lt"/>
              <a:buAutoNum type="arabicPeriod"/>
            </a:pPr>
            <a:r>
              <a:rPr lang="en-GB" altLang="en-US" sz="1800" dirty="0" smtClean="0">
                <a:latin typeface="Arial" panose="020B0604020202020204" pitchFamily="34" charset="0"/>
                <a:cs typeface="Arial" panose="020B0604020202020204" pitchFamily="34" charset="0"/>
              </a:rPr>
              <a:t>Compute transfer coefficients: </a:t>
            </a:r>
          </a:p>
          <a:p>
            <a:pPr marL="914400" lvl="1" indent="-457200">
              <a:buSzPct val="120000"/>
              <a:buFont typeface="+mj-lt"/>
              <a:buAutoNum type="arabicPeriod"/>
            </a:pPr>
            <a:endParaRPr lang="en-GB" altLang="en-US" sz="1800" dirty="0" smtClean="0">
              <a:latin typeface="Arial" panose="020B0604020202020204" pitchFamily="34" charset="0"/>
              <a:cs typeface="Arial" panose="020B0604020202020204" pitchFamily="34" charset="0"/>
            </a:endParaRPr>
          </a:p>
          <a:p>
            <a:pPr marL="914400" lvl="1" indent="-457200">
              <a:buSzPct val="120000"/>
              <a:buFont typeface="+mj-lt"/>
              <a:buAutoNum type="arabicPeriod"/>
            </a:pPr>
            <a:endParaRPr lang="en-GB" altLang="en-US" sz="1800" dirty="0" smtClean="0">
              <a:latin typeface="Arial" panose="020B0604020202020204" pitchFamily="34" charset="0"/>
              <a:cs typeface="Arial" panose="020B0604020202020204" pitchFamily="34" charset="0"/>
            </a:endParaRPr>
          </a:p>
          <a:p>
            <a:pPr marL="914400" lvl="1" indent="-457200">
              <a:buSzPct val="120000"/>
              <a:buFont typeface="+mj-lt"/>
              <a:buAutoNum type="arabicPeriod"/>
            </a:pPr>
            <a:endParaRPr lang="en-GB" altLang="en-US" sz="1800" dirty="0">
              <a:latin typeface="Arial" panose="020B0604020202020204" pitchFamily="34" charset="0"/>
              <a:cs typeface="Arial" panose="020B0604020202020204" pitchFamily="34" charset="0"/>
            </a:endParaRPr>
          </a:p>
          <a:p>
            <a:pPr marL="914400" lvl="1" indent="-457200">
              <a:buSzPct val="120000"/>
              <a:buFont typeface="+mj-lt"/>
              <a:buAutoNum type="arabicPeriod"/>
            </a:pPr>
            <a:r>
              <a:rPr lang="en-GB" altLang="en-US" sz="1800" dirty="0" smtClean="0">
                <a:latin typeface="Arial" panose="020B0604020202020204" pitchFamily="34" charset="0"/>
                <a:cs typeface="Arial" panose="020B0604020202020204" pitchFamily="34" charset="0"/>
              </a:rPr>
              <a:t>Use expression for fluxes in solver: </a:t>
            </a:r>
          </a:p>
          <a:p>
            <a:pPr marL="914400" lvl="1" indent="-457200">
              <a:buSzPct val="120000"/>
              <a:buFont typeface="+mj-lt"/>
              <a:buAutoNum type="arabicPeriod"/>
            </a:pPr>
            <a:endParaRPr lang="en-GB" altLang="en-US" sz="1800" dirty="0">
              <a:latin typeface="Arial" panose="020B0604020202020204" pitchFamily="34" charset="0"/>
              <a:cs typeface="Arial" panose="020B0604020202020204" pitchFamily="34" charset="0"/>
            </a:endParaRPr>
          </a:p>
          <a:p>
            <a:pPr marL="914400" lvl="1" indent="-457200">
              <a:buSzPct val="120000"/>
              <a:buFont typeface="+mj-lt"/>
              <a:buAutoNum type="arabicPeriod"/>
            </a:pPr>
            <a:endParaRPr lang="en-GB" altLang="en-US" sz="1800" dirty="0">
              <a:latin typeface="Arial" panose="020B0604020202020204" pitchFamily="34" charset="0"/>
              <a:cs typeface="Arial" panose="020B0604020202020204" pitchFamily="34" charset="0"/>
            </a:endParaRPr>
          </a:p>
        </p:txBody>
      </p:sp>
      <p:sp>
        <p:nvSpPr>
          <p:cNvPr id="18438" name="Text Box 7"/>
          <p:cNvSpPr txBox="1">
            <a:spLocks noChangeArrowheads="1"/>
          </p:cNvSpPr>
          <p:nvPr/>
        </p:nvSpPr>
        <p:spPr bwMode="auto">
          <a:xfrm>
            <a:off x="312738" y="5050969"/>
            <a:ext cx="855027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pPr>
              <a:buFontTx/>
              <a:buChar char="•"/>
            </a:pPr>
            <a:r>
              <a:rPr lang="en-GB" altLang="en-US" sz="2000" dirty="0" smtClean="0">
                <a:solidFill>
                  <a:srgbClr val="0000FF"/>
                </a:solidFill>
                <a:latin typeface="Arial" panose="020B0604020202020204" pitchFamily="34" charset="0"/>
                <a:cs typeface="Arial" panose="020B0604020202020204" pitchFamily="34" charset="0"/>
              </a:rPr>
              <a:t> Surface </a:t>
            </a:r>
            <a:r>
              <a:rPr lang="en-GB" altLang="en-US" sz="2000" dirty="0">
                <a:solidFill>
                  <a:srgbClr val="0000FF"/>
                </a:solidFill>
                <a:latin typeface="Arial" panose="020B0604020202020204" pitchFamily="34" charset="0"/>
                <a:cs typeface="Arial" panose="020B0604020202020204" pitchFamily="34" charset="0"/>
              </a:rPr>
              <a:t>roughness lengths are crucial aspect of formulation.</a:t>
            </a:r>
          </a:p>
          <a:p>
            <a:pPr>
              <a:buFontTx/>
              <a:buChar char="•"/>
            </a:pPr>
            <a:r>
              <a:rPr lang="en-GB" altLang="en-US" sz="2000" dirty="0" smtClean="0">
                <a:solidFill>
                  <a:srgbClr val="0000FF"/>
                </a:solidFill>
                <a:latin typeface="Arial" panose="020B0604020202020204" pitchFamily="34" charset="0"/>
                <a:cs typeface="Arial" panose="020B0604020202020204" pitchFamily="34" charset="0"/>
              </a:rPr>
              <a:t> Transfer </a:t>
            </a:r>
            <a:r>
              <a:rPr lang="en-GB" altLang="en-US" sz="2000" dirty="0">
                <a:solidFill>
                  <a:srgbClr val="0000FF"/>
                </a:solidFill>
                <a:latin typeface="Arial" panose="020B0604020202020204" pitchFamily="34" charset="0"/>
                <a:cs typeface="Arial" panose="020B0604020202020204" pitchFamily="34" charset="0"/>
              </a:rPr>
              <a:t>coefficients are typically 0.001 over sea and 0.01 over land, mainly due to surface roughness.</a:t>
            </a:r>
          </a:p>
        </p:txBody>
      </p:sp>
      <p:graphicFrame>
        <p:nvGraphicFramePr>
          <p:cNvPr id="7" name="Object 4"/>
          <p:cNvGraphicFramePr>
            <a:graphicFrameLocks noChangeAspect="1"/>
          </p:cNvGraphicFramePr>
          <p:nvPr>
            <p:extLst>
              <p:ext uri="{D42A27DB-BD31-4B8C-83A1-F6EECF244321}">
                <p14:modId xmlns:p14="http://schemas.microsoft.com/office/powerpoint/2010/main" val="956345212"/>
              </p:ext>
            </p:extLst>
          </p:nvPr>
        </p:nvGraphicFramePr>
        <p:xfrm>
          <a:off x="5186451" y="1411928"/>
          <a:ext cx="1810455" cy="790239"/>
        </p:xfrm>
        <a:graphic>
          <a:graphicData uri="http://schemas.openxmlformats.org/presentationml/2006/ole">
            <mc:AlternateContent xmlns:mc="http://schemas.openxmlformats.org/markup-compatibility/2006">
              <mc:Choice xmlns:v="urn:schemas-microsoft-com:vml" Requires="v">
                <p:oleObj spid="_x0000_s18870" name="Equation" r:id="rId3" imgW="1041120" imgH="431640" progId="Equation.3">
                  <p:embed/>
                </p:oleObj>
              </mc:Choice>
              <mc:Fallback>
                <p:oleObj name="Equation" r:id="rId3" imgW="1041120" imgH="431640" progId="Equation.3">
                  <p:embed/>
                  <p:pic>
                    <p:nvPicPr>
                      <p:cNvPr id="0" name=""/>
                      <p:cNvPicPr>
                        <a:picLocks noChangeAspect="1" noChangeArrowheads="1"/>
                      </p:cNvPicPr>
                      <p:nvPr/>
                    </p:nvPicPr>
                    <p:blipFill>
                      <a:blip r:embed="rId4"/>
                      <a:srcRect/>
                      <a:stretch>
                        <a:fillRect/>
                      </a:stretch>
                    </p:blipFill>
                    <p:spPr bwMode="auto">
                      <a:xfrm>
                        <a:off x="5186451" y="1411928"/>
                        <a:ext cx="1810455" cy="790239"/>
                      </a:xfrm>
                      <a:prstGeom prst="rect">
                        <a:avLst/>
                      </a:prstGeom>
                      <a:noFill/>
                      <a:ln>
                        <a:noFill/>
                      </a:ln>
                      <a:effectLst/>
                      <a:extLst/>
                    </p:spPr>
                  </p:pic>
                </p:oleObj>
              </mc:Fallback>
            </mc:AlternateContent>
          </a:graphicData>
        </a:graphic>
      </p:graphicFrame>
      <p:graphicFrame>
        <p:nvGraphicFramePr>
          <p:cNvPr id="8" name="Object 4"/>
          <p:cNvGraphicFramePr>
            <a:graphicFrameLocks noChangeAspect="1"/>
          </p:cNvGraphicFramePr>
          <p:nvPr>
            <p:extLst>
              <p:ext uri="{D42A27DB-BD31-4B8C-83A1-F6EECF244321}">
                <p14:modId xmlns:p14="http://schemas.microsoft.com/office/powerpoint/2010/main" val="1932409780"/>
              </p:ext>
            </p:extLst>
          </p:nvPr>
        </p:nvGraphicFramePr>
        <p:xfrm>
          <a:off x="5186451" y="2255422"/>
          <a:ext cx="2804368" cy="693148"/>
        </p:xfrm>
        <a:graphic>
          <a:graphicData uri="http://schemas.openxmlformats.org/presentationml/2006/ole">
            <mc:AlternateContent xmlns:mc="http://schemas.openxmlformats.org/markup-compatibility/2006">
              <mc:Choice xmlns:v="urn:schemas-microsoft-com:vml" Requires="v">
                <p:oleObj spid="_x0000_s18871" name="Equation" r:id="rId5" imgW="1676160" imgH="393480" progId="Equation.3">
                  <p:embed/>
                </p:oleObj>
              </mc:Choice>
              <mc:Fallback>
                <p:oleObj name="Equation" r:id="rId5" imgW="1676160" imgH="393480" progId="Equation.3">
                  <p:embed/>
                  <p:pic>
                    <p:nvPicPr>
                      <p:cNvPr id="0" name=""/>
                      <p:cNvPicPr>
                        <a:picLocks noChangeAspect="1" noChangeArrowheads="1"/>
                      </p:cNvPicPr>
                      <p:nvPr/>
                    </p:nvPicPr>
                    <p:blipFill>
                      <a:blip r:embed="rId6"/>
                      <a:srcRect/>
                      <a:stretch>
                        <a:fillRect/>
                      </a:stretch>
                    </p:blipFill>
                    <p:spPr bwMode="auto">
                      <a:xfrm>
                        <a:off x="5186451" y="2255422"/>
                        <a:ext cx="2804368" cy="693148"/>
                      </a:xfrm>
                      <a:prstGeom prst="rect">
                        <a:avLst/>
                      </a:prstGeom>
                      <a:noFill/>
                      <a:ln>
                        <a:noFill/>
                      </a:ln>
                      <a:effectLst/>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1189956035"/>
              </p:ext>
            </p:extLst>
          </p:nvPr>
        </p:nvGraphicFramePr>
        <p:xfrm>
          <a:off x="5018523" y="3110501"/>
          <a:ext cx="3956765" cy="1060370"/>
        </p:xfrm>
        <a:graphic>
          <a:graphicData uri="http://schemas.openxmlformats.org/presentationml/2006/ole">
            <mc:AlternateContent xmlns:mc="http://schemas.openxmlformats.org/markup-compatibility/2006">
              <mc:Choice xmlns:v="urn:schemas-microsoft-com:vml" Requires="v">
                <p:oleObj spid="_x0000_s18872" name="Equation" r:id="rId7" imgW="2692080" imgH="723600" progId="Equation.3">
                  <p:embed/>
                </p:oleObj>
              </mc:Choice>
              <mc:Fallback>
                <p:oleObj name="Equation" r:id="rId7" imgW="2692080" imgH="723600" progId="Equation.3">
                  <p:embed/>
                  <p:pic>
                    <p:nvPicPr>
                      <p:cNvPr id="0" name=""/>
                      <p:cNvPicPr/>
                      <p:nvPr/>
                    </p:nvPicPr>
                    <p:blipFill>
                      <a:blip r:embed="rId8"/>
                      <a:stretch>
                        <a:fillRect/>
                      </a:stretch>
                    </p:blipFill>
                    <p:spPr>
                      <a:xfrm>
                        <a:off x="5018523" y="3110501"/>
                        <a:ext cx="3956765" cy="106037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957118418"/>
              </p:ext>
            </p:extLst>
          </p:nvPr>
        </p:nvGraphicFramePr>
        <p:xfrm>
          <a:off x="5198769" y="4364546"/>
          <a:ext cx="2559368" cy="395849"/>
        </p:xfrm>
        <a:graphic>
          <a:graphicData uri="http://schemas.openxmlformats.org/presentationml/2006/ole">
            <mc:AlternateContent xmlns:mc="http://schemas.openxmlformats.org/markup-compatibility/2006">
              <mc:Choice xmlns:v="urn:schemas-microsoft-com:vml" Requires="v">
                <p:oleObj spid="_x0000_s18873" name="Equation" r:id="rId9" imgW="1549080" imgH="241200" progId="Equation.3">
                  <p:embed/>
                </p:oleObj>
              </mc:Choice>
              <mc:Fallback>
                <p:oleObj name="Equation" r:id="rId9" imgW="1549080" imgH="241200" progId="Equation.3">
                  <p:embed/>
                  <p:pic>
                    <p:nvPicPr>
                      <p:cNvPr id="0" name=""/>
                      <p:cNvPicPr/>
                      <p:nvPr/>
                    </p:nvPicPr>
                    <p:blipFill>
                      <a:blip r:embed="rId10"/>
                      <a:stretch>
                        <a:fillRect/>
                      </a:stretch>
                    </p:blipFill>
                    <p:spPr>
                      <a:xfrm>
                        <a:off x="5198769" y="4364546"/>
                        <a:ext cx="2559368" cy="395849"/>
                      </a:xfrm>
                      <a:prstGeom prst="rect">
                        <a:avLst/>
                      </a:prstGeom>
                    </p:spPr>
                  </p:pic>
                </p:oleObj>
              </mc:Fallback>
            </mc:AlternateContent>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Footer Placeholder 3"/>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1400" smtClean="0"/>
              <a:t>training course: boundary layer; surface layer</a:t>
            </a:r>
          </a:p>
        </p:txBody>
      </p:sp>
      <p:sp>
        <p:nvSpPr>
          <p:cNvPr id="3075" name="Rectangle 2"/>
          <p:cNvSpPr>
            <a:spLocks noGrp="1" noChangeArrowheads="1"/>
          </p:cNvSpPr>
          <p:nvPr>
            <p:ph type="title"/>
          </p:nvPr>
        </p:nvSpPr>
        <p:spPr/>
        <p:txBody>
          <a:bodyPr/>
          <a:lstStyle/>
          <a:p>
            <a:r>
              <a:rPr lang="en-GB" altLang="en-US" sz="2400" dirty="0" smtClean="0">
                <a:solidFill>
                  <a:schemeClr val="tx1"/>
                </a:solidFill>
              </a:rPr>
              <a:t>Parameterization of surface fluxes: Outline</a:t>
            </a:r>
          </a:p>
        </p:txBody>
      </p:sp>
      <p:sp>
        <p:nvSpPr>
          <p:cNvPr id="3076" name="Rectangle 3"/>
          <p:cNvSpPr>
            <a:spLocks noGrp="1" noChangeArrowheads="1"/>
          </p:cNvSpPr>
          <p:nvPr>
            <p:ph type="body" idx="1"/>
          </p:nvPr>
        </p:nvSpPr>
        <p:spPr>
          <a:xfrm>
            <a:off x="685800" y="838200"/>
            <a:ext cx="8229600" cy="5257800"/>
          </a:xfrm>
        </p:spPr>
        <p:txBody>
          <a:bodyPr/>
          <a:lstStyle/>
          <a:p>
            <a:r>
              <a:rPr lang="en-GB" altLang="en-US" dirty="0" smtClean="0"/>
              <a:t>Surface layer formulation according to </a:t>
            </a:r>
            <a:r>
              <a:rPr lang="en-GB" altLang="en-US" dirty="0" err="1" smtClean="0"/>
              <a:t>Monin</a:t>
            </a:r>
            <a:r>
              <a:rPr lang="en-GB" altLang="en-US" dirty="0" smtClean="0"/>
              <a:t> </a:t>
            </a:r>
            <a:r>
              <a:rPr lang="en-GB" altLang="en-US" dirty="0" err="1" smtClean="0"/>
              <a:t>Obukhov</a:t>
            </a:r>
            <a:r>
              <a:rPr lang="en-GB" altLang="en-US" dirty="0"/>
              <a:t> </a:t>
            </a:r>
            <a:r>
              <a:rPr lang="en-GB" altLang="en-US" dirty="0" smtClean="0"/>
              <a:t>(MO) similarity</a:t>
            </a:r>
          </a:p>
          <a:p>
            <a:r>
              <a:rPr lang="en-GB" altLang="en-US" dirty="0" smtClean="0">
                <a:solidFill>
                  <a:schemeClr val="accent2"/>
                </a:solidFill>
              </a:rPr>
              <a:t>Roughness lengths </a:t>
            </a:r>
            <a:endParaRPr lang="en-GB" altLang="en-US" dirty="0">
              <a:solidFill>
                <a:schemeClr val="accent2"/>
              </a:solidFill>
            </a:endParaRPr>
          </a:p>
          <a:p>
            <a:r>
              <a:rPr lang="en-GB" altLang="en-US" dirty="0" smtClean="0"/>
              <a:t>Representation of the different sources of surface stress</a:t>
            </a:r>
          </a:p>
          <a:p>
            <a:r>
              <a:rPr lang="en-GB" altLang="en-US" dirty="0" smtClean="0"/>
              <a:t>Impacts of the surface stress on the large-scale circulation</a:t>
            </a:r>
          </a:p>
          <a:p>
            <a:pPr lvl="1"/>
            <a:endParaRPr lang="en-GB" altLang="en-US" sz="2000" dirty="0" smtClean="0">
              <a:solidFill>
                <a:srgbClr val="376092"/>
              </a:solidFill>
            </a:endParaRPr>
          </a:p>
          <a:p>
            <a:pPr lvl="1"/>
            <a:endParaRPr lang="en-GB" altLang="en-US" sz="2000" dirty="0" smtClean="0"/>
          </a:p>
        </p:txBody>
      </p:sp>
    </p:spTree>
    <p:extLst>
      <p:ext uri="{BB962C8B-B14F-4D97-AF65-F5344CB8AC3E}">
        <p14:creationId xmlns:p14="http://schemas.microsoft.com/office/powerpoint/2010/main" val="10525220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oter Placeholder 2"/>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1400" smtClean="0"/>
              <a:t>training course: boundary layer; surface layer</a:t>
            </a:r>
          </a:p>
        </p:txBody>
      </p:sp>
      <p:sp>
        <p:nvSpPr>
          <p:cNvPr id="20483" name="Rectangle 1026"/>
          <p:cNvSpPr>
            <a:spLocks noGrp="1" noChangeArrowheads="1"/>
          </p:cNvSpPr>
          <p:nvPr>
            <p:ph type="title"/>
          </p:nvPr>
        </p:nvSpPr>
        <p:spPr/>
        <p:txBody>
          <a:bodyPr/>
          <a:lstStyle/>
          <a:p>
            <a:r>
              <a:rPr lang="en-GB" altLang="en-US" sz="2400" smtClean="0"/>
              <a:t>Surface roughness length (definition)</a:t>
            </a:r>
          </a:p>
        </p:txBody>
      </p:sp>
      <p:sp>
        <p:nvSpPr>
          <p:cNvPr id="20484" name="Text Box 1027"/>
          <p:cNvSpPr txBox="1">
            <a:spLocks noChangeArrowheads="1"/>
          </p:cNvSpPr>
          <p:nvPr/>
        </p:nvSpPr>
        <p:spPr bwMode="auto">
          <a:xfrm>
            <a:off x="228600" y="1524000"/>
            <a:ext cx="502920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pPr>
              <a:buFontTx/>
              <a:buChar char="•"/>
            </a:pPr>
            <a:r>
              <a:rPr lang="en-GB" altLang="en-US" sz="1800" dirty="0" smtClean="0">
                <a:latin typeface="Arial" panose="020B0604020202020204" pitchFamily="34" charset="0"/>
                <a:cs typeface="Arial" panose="020B0604020202020204" pitchFamily="34" charset="0"/>
              </a:rPr>
              <a:t> Surface </a:t>
            </a:r>
            <a:r>
              <a:rPr lang="en-GB" altLang="en-US" sz="1800" dirty="0">
                <a:latin typeface="Arial" panose="020B0604020202020204" pitchFamily="34" charset="0"/>
                <a:cs typeface="Arial" panose="020B0604020202020204" pitchFamily="34" charset="0"/>
              </a:rPr>
              <a:t>roughness length is defined on the basis of logarithmic profile.</a:t>
            </a:r>
          </a:p>
          <a:p>
            <a:pPr>
              <a:buFontTx/>
              <a:buChar char="•"/>
            </a:pPr>
            <a:r>
              <a:rPr lang="en-GB" altLang="en-US" sz="1800" dirty="0" smtClean="0">
                <a:latin typeface="Arial" panose="020B0604020202020204" pitchFamily="34" charset="0"/>
                <a:cs typeface="Arial" panose="020B0604020202020204" pitchFamily="34" charset="0"/>
              </a:rPr>
              <a:t> For </a:t>
            </a:r>
            <a:r>
              <a:rPr lang="en-GB" altLang="en-US" sz="1800" dirty="0">
                <a:latin typeface="Arial" panose="020B0604020202020204" pitchFamily="34" charset="0"/>
                <a:cs typeface="Arial" panose="020B0604020202020204" pitchFamily="34" charset="0"/>
              </a:rPr>
              <a:t>z/L small, profiles are logarithmic.</a:t>
            </a:r>
          </a:p>
          <a:p>
            <a:pPr>
              <a:buFontTx/>
              <a:buChar char="•"/>
            </a:pPr>
            <a:r>
              <a:rPr lang="en-GB" altLang="en-US" sz="1800" dirty="0" smtClean="0">
                <a:latin typeface="Arial" panose="020B0604020202020204" pitchFamily="34" charset="0"/>
                <a:cs typeface="Arial" panose="020B0604020202020204" pitchFamily="34" charset="0"/>
              </a:rPr>
              <a:t> Roughness </a:t>
            </a:r>
            <a:r>
              <a:rPr lang="en-GB" altLang="en-US" sz="1800" dirty="0">
                <a:latin typeface="Arial" panose="020B0604020202020204" pitchFamily="34" charset="0"/>
                <a:cs typeface="Arial" panose="020B0604020202020204" pitchFamily="34" charset="0"/>
              </a:rPr>
              <a:t>length is defined by intersection with ordinate.  </a:t>
            </a:r>
          </a:p>
        </p:txBody>
      </p:sp>
      <p:sp>
        <p:nvSpPr>
          <p:cNvPr id="20485" name="Line 1029"/>
          <p:cNvSpPr>
            <a:spLocks noChangeShapeType="1"/>
          </p:cNvSpPr>
          <p:nvPr/>
        </p:nvSpPr>
        <p:spPr bwMode="auto">
          <a:xfrm>
            <a:off x="6142038" y="4343400"/>
            <a:ext cx="1905000" cy="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20486" name="Line 1030"/>
          <p:cNvSpPr>
            <a:spLocks noChangeShapeType="1"/>
          </p:cNvSpPr>
          <p:nvPr/>
        </p:nvSpPr>
        <p:spPr bwMode="auto">
          <a:xfrm flipV="1">
            <a:off x="6142038" y="2057400"/>
            <a:ext cx="0" cy="228600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graphicFrame>
        <p:nvGraphicFramePr>
          <p:cNvPr id="20487" name="Object 1031"/>
          <p:cNvGraphicFramePr>
            <a:graphicFrameLocks noChangeAspect="1"/>
          </p:cNvGraphicFramePr>
          <p:nvPr>
            <p:extLst>
              <p:ext uri="{D42A27DB-BD31-4B8C-83A1-F6EECF244321}">
                <p14:modId xmlns:p14="http://schemas.microsoft.com/office/powerpoint/2010/main" val="1198014510"/>
              </p:ext>
            </p:extLst>
          </p:nvPr>
        </p:nvGraphicFramePr>
        <p:xfrm>
          <a:off x="5907088" y="1646238"/>
          <a:ext cx="292100" cy="306387"/>
        </p:xfrm>
        <a:graphic>
          <a:graphicData uri="http://schemas.openxmlformats.org/presentationml/2006/ole">
            <mc:AlternateContent xmlns:mc="http://schemas.openxmlformats.org/markup-compatibility/2006">
              <mc:Choice xmlns:v="urn:schemas-microsoft-com:vml" Requires="v">
                <p:oleObj spid="_x0000_s21026" name="Equation" r:id="rId4" imgW="126720" imgH="126720" progId="Equation.3">
                  <p:embed/>
                </p:oleObj>
              </mc:Choice>
              <mc:Fallback>
                <p:oleObj name="Equation" r:id="rId4" imgW="126720" imgH="126720" progId="Equation.3">
                  <p:embed/>
                  <p:pic>
                    <p:nvPicPr>
                      <p:cNvPr id="0" name="Object 1031"/>
                      <p:cNvPicPr>
                        <a:picLocks noChangeAspect="1" noChangeArrowheads="1"/>
                      </p:cNvPicPr>
                      <p:nvPr/>
                    </p:nvPicPr>
                    <p:blipFill>
                      <a:blip r:embed="rId5"/>
                      <a:srcRect/>
                      <a:stretch>
                        <a:fillRect/>
                      </a:stretch>
                    </p:blipFill>
                    <p:spPr bwMode="auto">
                      <a:xfrm>
                        <a:off x="5907088" y="1646238"/>
                        <a:ext cx="292100" cy="306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20488" name="Line 1032"/>
          <p:cNvSpPr>
            <a:spLocks noChangeShapeType="1"/>
          </p:cNvSpPr>
          <p:nvPr/>
        </p:nvSpPr>
        <p:spPr bwMode="auto">
          <a:xfrm>
            <a:off x="6142038" y="2286000"/>
            <a:ext cx="76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489" name="Line 1033"/>
          <p:cNvSpPr>
            <a:spLocks noChangeShapeType="1"/>
          </p:cNvSpPr>
          <p:nvPr/>
        </p:nvSpPr>
        <p:spPr bwMode="auto">
          <a:xfrm>
            <a:off x="6142038" y="2895600"/>
            <a:ext cx="76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490" name="Line 1034"/>
          <p:cNvSpPr>
            <a:spLocks noChangeShapeType="1"/>
          </p:cNvSpPr>
          <p:nvPr/>
        </p:nvSpPr>
        <p:spPr bwMode="auto">
          <a:xfrm>
            <a:off x="6142038" y="3505200"/>
            <a:ext cx="76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491" name="Line 1035"/>
          <p:cNvSpPr>
            <a:spLocks noChangeShapeType="1"/>
          </p:cNvSpPr>
          <p:nvPr/>
        </p:nvSpPr>
        <p:spPr bwMode="auto">
          <a:xfrm>
            <a:off x="6142038" y="4038600"/>
            <a:ext cx="76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492" name="Text Box 1036"/>
          <p:cNvSpPr txBox="1">
            <a:spLocks noChangeArrowheads="1"/>
          </p:cNvSpPr>
          <p:nvPr/>
        </p:nvSpPr>
        <p:spPr bwMode="auto">
          <a:xfrm>
            <a:off x="5608638" y="2133600"/>
            <a:ext cx="457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GB" altLang="en-US" sz="1800"/>
              <a:t>10</a:t>
            </a:r>
          </a:p>
        </p:txBody>
      </p:sp>
      <p:sp>
        <p:nvSpPr>
          <p:cNvPr id="20493" name="Text Box 1038"/>
          <p:cNvSpPr txBox="1">
            <a:spLocks noChangeArrowheads="1"/>
          </p:cNvSpPr>
          <p:nvPr/>
        </p:nvSpPr>
        <p:spPr bwMode="auto">
          <a:xfrm>
            <a:off x="5608638" y="3276600"/>
            <a:ext cx="533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GB" altLang="en-US" sz="1800"/>
              <a:t>0.1</a:t>
            </a:r>
          </a:p>
        </p:txBody>
      </p:sp>
      <p:sp>
        <p:nvSpPr>
          <p:cNvPr id="20494" name="Text Box 1039"/>
          <p:cNvSpPr txBox="1">
            <a:spLocks noChangeArrowheads="1"/>
          </p:cNvSpPr>
          <p:nvPr/>
        </p:nvSpPr>
        <p:spPr bwMode="auto">
          <a:xfrm>
            <a:off x="5608638" y="3886200"/>
            <a:ext cx="609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GB" altLang="en-US" sz="1800"/>
              <a:t>0.01</a:t>
            </a:r>
          </a:p>
        </p:txBody>
      </p:sp>
      <p:sp>
        <p:nvSpPr>
          <p:cNvPr id="20495" name="Text Box 1040"/>
          <p:cNvSpPr txBox="1">
            <a:spLocks noChangeArrowheads="1"/>
          </p:cNvSpPr>
          <p:nvPr/>
        </p:nvSpPr>
        <p:spPr bwMode="auto">
          <a:xfrm>
            <a:off x="5608638" y="2743200"/>
            <a:ext cx="457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GB" altLang="en-US" sz="1800"/>
              <a:t>1</a:t>
            </a:r>
          </a:p>
        </p:txBody>
      </p:sp>
      <p:sp>
        <p:nvSpPr>
          <p:cNvPr id="20496" name="Line 1041"/>
          <p:cNvSpPr>
            <a:spLocks noChangeShapeType="1"/>
          </p:cNvSpPr>
          <p:nvPr/>
        </p:nvSpPr>
        <p:spPr bwMode="auto">
          <a:xfrm flipH="1">
            <a:off x="6142038" y="2057400"/>
            <a:ext cx="1524000" cy="1676400"/>
          </a:xfrm>
          <a:prstGeom prst="line">
            <a:avLst/>
          </a:prstGeom>
          <a:noFill/>
          <a:ln w="28575">
            <a:solidFill>
              <a:schemeClr val="accent2"/>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497" name="Text Box 1042"/>
          <p:cNvSpPr txBox="1">
            <a:spLocks noChangeArrowheads="1"/>
          </p:cNvSpPr>
          <p:nvPr/>
        </p:nvSpPr>
        <p:spPr bwMode="auto">
          <a:xfrm>
            <a:off x="8107363" y="4156075"/>
            <a:ext cx="4048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GB" altLang="en-US" sz="2400"/>
              <a:t>U</a:t>
            </a:r>
          </a:p>
        </p:txBody>
      </p:sp>
      <p:sp>
        <p:nvSpPr>
          <p:cNvPr id="20498" name="Line 1045"/>
          <p:cNvSpPr>
            <a:spLocks noChangeShapeType="1"/>
          </p:cNvSpPr>
          <p:nvPr/>
        </p:nvSpPr>
        <p:spPr bwMode="auto">
          <a:xfrm flipH="1">
            <a:off x="6218238" y="3733800"/>
            <a:ext cx="6096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graphicFrame>
        <p:nvGraphicFramePr>
          <p:cNvPr id="20499" name="Object 1046"/>
          <p:cNvGraphicFramePr>
            <a:graphicFrameLocks noChangeAspect="1"/>
          </p:cNvGraphicFramePr>
          <p:nvPr/>
        </p:nvGraphicFramePr>
        <p:xfrm>
          <a:off x="6932613" y="3429000"/>
          <a:ext cx="525462" cy="550863"/>
        </p:xfrm>
        <a:graphic>
          <a:graphicData uri="http://schemas.openxmlformats.org/presentationml/2006/ole">
            <mc:AlternateContent xmlns:mc="http://schemas.openxmlformats.org/markup-compatibility/2006">
              <mc:Choice xmlns:v="urn:schemas-microsoft-com:vml" Requires="v">
                <p:oleObj spid="_x0000_s21027" name="Equation" r:id="rId6" imgW="228600" imgH="228600" progId="Equation.3">
                  <p:embed/>
                </p:oleObj>
              </mc:Choice>
              <mc:Fallback>
                <p:oleObj name="Equation" r:id="rId6" imgW="228600" imgH="228600" progId="Equation.3">
                  <p:embed/>
                  <p:pic>
                    <p:nvPicPr>
                      <p:cNvPr id="0" name="Object 104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32613" y="3429000"/>
                        <a:ext cx="525462" cy="550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20500" name="Text Box 1047"/>
          <p:cNvSpPr txBox="1">
            <a:spLocks noChangeArrowheads="1"/>
          </p:cNvSpPr>
          <p:nvPr/>
        </p:nvSpPr>
        <p:spPr bwMode="auto">
          <a:xfrm>
            <a:off x="3429000" y="838200"/>
            <a:ext cx="2220480" cy="400110"/>
          </a:xfrm>
          <a:prstGeom prst="rect">
            <a:avLst/>
          </a:prstGeom>
          <a:solidFill>
            <a:schemeClr val="bg1">
              <a:lumMod val="95000"/>
            </a:schemeClr>
          </a:solidFill>
          <a:ln>
            <a:noFill/>
          </a:ln>
          <a:extLst/>
        </p:spPr>
        <p:txBody>
          <a:bodyPr wrap="none">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GB" altLang="en-US" sz="2000" dirty="0">
                <a:solidFill>
                  <a:srgbClr val="0000FF"/>
                </a:solidFill>
                <a:latin typeface="Arial" panose="020B0604020202020204" pitchFamily="34" charset="0"/>
                <a:cs typeface="Arial" panose="020B0604020202020204" pitchFamily="34" charset="0"/>
              </a:rPr>
              <a:t>Example for wind</a:t>
            </a:r>
            <a:r>
              <a:rPr lang="en-GB" altLang="en-US" sz="2000" dirty="0">
                <a:latin typeface="Calibri" panose="020F0502020204030204" pitchFamily="34" charset="0"/>
              </a:rPr>
              <a:t>:</a:t>
            </a:r>
          </a:p>
        </p:txBody>
      </p:sp>
      <p:graphicFrame>
        <p:nvGraphicFramePr>
          <p:cNvPr id="20501" name="Object 1050"/>
          <p:cNvGraphicFramePr>
            <a:graphicFrameLocks noChangeAspect="1"/>
          </p:cNvGraphicFramePr>
          <p:nvPr>
            <p:extLst>
              <p:ext uri="{D42A27DB-BD31-4B8C-83A1-F6EECF244321}">
                <p14:modId xmlns:p14="http://schemas.microsoft.com/office/powerpoint/2010/main" val="2048000082"/>
              </p:ext>
            </p:extLst>
          </p:nvPr>
        </p:nvGraphicFramePr>
        <p:xfrm>
          <a:off x="6927850" y="1066800"/>
          <a:ext cx="2216150" cy="1030288"/>
        </p:xfrm>
        <a:graphic>
          <a:graphicData uri="http://schemas.openxmlformats.org/presentationml/2006/ole">
            <mc:AlternateContent xmlns:mc="http://schemas.openxmlformats.org/markup-compatibility/2006">
              <mc:Choice xmlns:v="urn:schemas-microsoft-com:vml" Requires="v">
                <p:oleObj spid="_x0000_s21028" name="Equation" r:id="rId8" imgW="927000" imgH="431640" progId="Equation.3">
                  <p:embed/>
                </p:oleObj>
              </mc:Choice>
              <mc:Fallback>
                <p:oleObj name="Equation" r:id="rId8" imgW="927000" imgH="431640" progId="Equation.3">
                  <p:embed/>
                  <p:pic>
                    <p:nvPicPr>
                      <p:cNvPr id="0" name="Object 1050"/>
                      <p:cNvPicPr>
                        <a:picLocks noChangeAspect="1" noChangeArrowheads="1"/>
                      </p:cNvPicPr>
                      <p:nvPr/>
                    </p:nvPicPr>
                    <p:blipFill>
                      <a:blip r:embed="rId9"/>
                      <a:srcRect/>
                      <a:stretch>
                        <a:fillRect/>
                      </a:stretch>
                    </p:blipFill>
                    <p:spPr bwMode="auto">
                      <a:xfrm>
                        <a:off x="6927850" y="1066800"/>
                        <a:ext cx="2216150" cy="1030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grpSp>
        <p:nvGrpSpPr>
          <p:cNvPr id="20502" name="Group 1057"/>
          <p:cNvGrpSpPr>
            <a:grpSpLocks/>
          </p:cNvGrpSpPr>
          <p:nvPr/>
        </p:nvGrpSpPr>
        <p:grpSpPr bwMode="auto">
          <a:xfrm>
            <a:off x="304800" y="4038600"/>
            <a:ext cx="4359275" cy="1716088"/>
            <a:chOff x="192" y="2544"/>
            <a:chExt cx="2746" cy="1081"/>
          </a:xfrm>
        </p:grpSpPr>
        <p:graphicFrame>
          <p:nvGraphicFramePr>
            <p:cNvPr id="20504" name="Object 1051"/>
            <p:cNvGraphicFramePr>
              <a:graphicFrameLocks noChangeAspect="1"/>
            </p:cNvGraphicFramePr>
            <p:nvPr>
              <p:extLst>
                <p:ext uri="{D42A27DB-BD31-4B8C-83A1-F6EECF244321}">
                  <p14:modId xmlns:p14="http://schemas.microsoft.com/office/powerpoint/2010/main" val="4171005445"/>
                </p:ext>
              </p:extLst>
            </p:nvPr>
          </p:nvGraphicFramePr>
          <p:xfrm>
            <a:off x="596" y="2976"/>
            <a:ext cx="1721" cy="649"/>
          </p:xfrm>
          <a:graphic>
            <a:graphicData uri="http://schemas.openxmlformats.org/presentationml/2006/ole">
              <mc:AlternateContent xmlns:mc="http://schemas.openxmlformats.org/markup-compatibility/2006">
                <mc:Choice xmlns:v="urn:schemas-microsoft-com:vml" Requires="v">
                  <p:oleObj spid="_x0000_s21029" name="Equation" r:id="rId10" imgW="1143000" imgH="431640" progId="Equation.3">
                    <p:embed/>
                  </p:oleObj>
                </mc:Choice>
                <mc:Fallback>
                  <p:oleObj name="Equation" r:id="rId10" imgW="1143000" imgH="431640" progId="Equation.3">
                    <p:embed/>
                    <p:pic>
                      <p:nvPicPr>
                        <p:cNvPr id="0" name="Object 1051"/>
                        <p:cNvPicPr>
                          <a:picLocks noChangeAspect="1" noChangeArrowheads="1"/>
                        </p:cNvPicPr>
                        <p:nvPr/>
                      </p:nvPicPr>
                      <p:blipFill>
                        <a:blip r:embed="rId11"/>
                        <a:srcRect/>
                        <a:stretch>
                          <a:fillRect/>
                        </a:stretch>
                      </p:blipFill>
                      <p:spPr bwMode="auto">
                        <a:xfrm>
                          <a:off x="596" y="2976"/>
                          <a:ext cx="1721" cy="6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20505" name="Text Box 1053"/>
            <p:cNvSpPr txBox="1">
              <a:spLocks noChangeArrowheads="1"/>
            </p:cNvSpPr>
            <p:nvPr/>
          </p:nvSpPr>
          <p:spPr bwMode="auto">
            <a:xfrm>
              <a:off x="192" y="2544"/>
              <a:ext cx="2746"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GB" altLang="en-US" sz="1800" dirty="0">
                  <a:solidFill>
                    <a:srgbClr val="0000FF"/>
                  </a:solidFill>
                  <a:latin typeface="Arial" panose="020B0604020202020204" pitchFamily="34" charset="0"/>
                  <a:cs typeface="Arial" panose="020B0604020202020204" pitchFamily="34" charset="0"/>
                </a:rPr>
                <a:t>Often displacement height is used to obtain U=0 for z=0:</a:t>
              </a:r>
            </a:p>
          </p:txBody>
        </p:sp>
      </p:grpSp>
      <p:sp>
        <p:nvSpPr>
          <p:cNvPr id="20503" name="Text Box 1056"/>
          <p:cNvSpPr txBox="1">
            <a:spLocks noChangeArrowheads="1"/>
          </p:cNvSpPr>
          <p:nvPr/>
        </p:nvSpPr>
        <p:spPr bwMode="auto">
          <a:xfrm>
            <a:off x="4479925" y="4953000"/>
            <a:ext cx="4664075" cy="1077913"/>
          </a:xfrm>
          <a:prstGeom prst="rect">
            <a:avLst/>
          </a:prstGeom>
          <a:solidFill>
            <a:schemeClr val="bg1">
              <a:lumMod val="95000"/>
            </a:schemeClr>
          </a:solidFill>
          <a:ln>
            <a:noFill/>
          </a:ln>
          <a:extLst/>
        </p:spPr>
        <p:txBody>
          <a:bodyPr>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pPr>
              <a:buFontTx/>
              <a:buChar char="•"/>
            </a:pPr>
            <a:r>
              <a:rPr lang="en-GB" altLang="en-US" sz="2000" dirty="0">
                <a:solidFill>
                  <a:srgbClr val="376092"/>
                </a:solidFill>
                <a:latin typeface="Calibri" panose="020F0502020204030204" pitchFamily="34" charset="0"/>
              </a:rPr>
              <a:t> </a:t>
            </a:r>
            <a:r>
              <a:rPr lang="en-GB" altLang="en-US" sz="2000" dirty="0">
                <a:latin typeface="Calibri" panose="020F0502020204030204" pitchFamily="34" charset="0"/>
              </a:rPr>
              <a:t>Roughness lengths for momentum, heat and moisture are not the same.</a:t>
            </a:r>
          </a:p>
          <a:p>
            <a:pPr>
              <a:buFontTx/>
              <a:buChar char="•"/>
            </a:pPr>
            <a:r>
              <a:rPr lang="en-GB" altLang="en-US" sz="2000" dirty="0">
                <a:latin typeface="Calibri" panose="020F0502020204030204" pitchFamily="34" charset="0"/>
              </a:rPr>
              <a:t>Roughness lengths are surface properties</a:t>
            </a:r>
            <a:r>
              <a:rPr lang="en-GB" altLang="en-US" sz="2400" dirty="0"/>
              <a:t>.</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Footer Placeholder 2"/>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1400" smtClean="0"/>
              <a:t>training course: boundary layer; surface layer</a:t>
            </a:r>
          </a:p>
        </p:txBody>
      </p:sp>
      <p:sp>
        <p:nvSpPr>
          <p:cNvPr id="27651" name="Rectangle 2"/>
          <p:cNvSpPr>
            <a:spLocks noGrp="1" noChangeArrowheads="1"/>
          </p:cNvSpPr>
          <p:nvPr>
            <p:ph type="title"/>
          </p:nvPr>
        </p:nvSpPr>
        <p:spPr/>
        <p:txBody>
          <a:bodyPr/>
          <a:lstStyle/>
          <a:p>
            <a:pPr>
              <a:defRPr/>
            </a:pPr>
            <a:r>
              <a:rPr lang="en-GB" sz="2400" kern="1200" dirty="0"/>
              <a:t>Roughness lengths over the ocean</a:t>
            </a:r>
          </a:p>
        </p:txBody>
      </p:sp>
      <p:sp>
        <p:nvSpPr>
          <p:cNvPr id="27652" name="Text Box 3"/>
          <p:cNvSpPr txBox="1">
            <a:spLocks noChangeArrowheads="1"/>
          </p:cNvSpPr>
          <p:nvPr/>
        </p:nvSpPr>
        <p:spPr bwMode="auto">
          <a:xfrm>
            <a:off x="350548" y="846138"/>
            <a:ext cx="801687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GB" altLang="en-US" sz="1800" dirty="0">
                <a:latin typeface="Arial" panose="020B0604020202020204" pitchFamily="34" charset="0"/>
                <a:cs typeface="Arial" panose="020B0604020202020204" pitchFamily="34" charset="0"/>
              </a:rPr>
              <a:t>Roughness lengths are determined by molecular diffusion and ocean wave interaction e.g. </a:t>
            </a:r>
          </a:p>
        </p:txBody>
      </p:sp>
      <p:graphicFrame>
        <p:nvGraphicFramePr>
          <p:cNvPr id="27653" name="Object 6"/>
          <p:cNvGraphicFramePr>
            <a:graphicFrameLocks noChangeAspect="1"/>
          </p:cNvGraphicFramePr>
          <p:nvPr/>
        </p:nvGraphicFramePr>
        <p:xfrm>
          <a:off x="833438" y="1752600"/>
          <a:ext cx="6115050" cy="2511425"/>
        </p:xfrm>
        <a:graphic>
          <a:graphicData uri="http://schemas.openxmlformats.org/presentationml/2006/ole">
            <mc:AlternateContent xmlns:mc="http://schemas.openxmlformats.org/markup-compatibility/2006">
              <mc:Choice xmlns:v="urn:schemas-microsoft-com:vml" Requires="v">
                <p:oleObj spid="_x0000_s27774" name="Equation" r:id="rId4" imgW="3276600" imgH="1346200" progId="Equation.DSMT4">
                  <p:embed/>
                </p:oleObj>
              </mc:Choice>
              <mc:Fallback>
                <p:oleObj name="Equation" r:id="rId4" imgW="3276600" imgH="1346200" progId="Equation.DSMT4">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3438" y="1752600"/>
                        <a:ext cx="6115050" cy="2511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7654" name="Text Box 7"/>
          <p:cNvSpPr txBox="1">
            <a:spLocks noChangeArrowheads="1"/>
          </p:cNvSpPr>
          <p:nvPr/>
        </p:nvSpPr>
        <p:spPr bwMode="auto">
          <a:xfrm>
            <a:off x="512763" y="4652963"/>
            <a:ext cx="778827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GB" altLang="en-US" sz="1800" dirty="0">
                <a:solidFill>
                  <a:srgbClr val="0000FF"/>
                </a:solidFill>
                <a:latin typeface="Arial" panose="020B0604020202020204" pitchFamily="34" charset="0"/>
                <a:cs typeface="Arial" panose="020B0604020202020204" pitchFamily="34" charset="0"/>
              </a:rPr>
              <a:t>Current version of ECMWF model uses an ocean wave model to provide sea-state dependent </a:t>
            </a:r>
            <a:r>
              <a:rPr lang="en-GB" altLang="en-US" sz="1800" dirty="0" err="1">
                <a:solidFill>
                  <a:srgbClr val="0000FF"/>
                </a:solidFill>
                <a:latin typeface="Arial" panose="020B0604020202020204" pitchFamily="34" charset="0"/>
                <a:cs typeface="Arial" panose="020B0604020202020204" pitchFamily="34" charset="0"/>
              </a:rPr>
              <a:t>Charnock</a:t>
            </a:r>
            <a:r>
              <a:rPr lang="en-GB" altLang="en-US" sz="1800" dirty="0">
                <a:solidFill>
                  <a:srgbClr val="0000FF"/>
                </a:solidFill>
                <a:latin typeface="Arial" panose="020B0604020202020204" pitchFamily="34" charset="0"/>
                <a:cs typeface="Arial" panose="020B0604020202020204" pitchFamily="34" charset="0"/>
              </a:rPr>
              <a:t> parameter.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Sensitivity to changes in surface drag over ocean</a:t>
            </a:r>
            <a:endParaRPr lang="en-GB" dirty="0"/>
          </a:p>
        </p:txBody>
      </p:sp>
      <p:sp>
        <p:nvSpPr>
          <p:cNvPr id="3" name="Footer Placeholder 2"/>
          <p:cNvSpPr>
            <a:spLocks noGrp="1"/>
          </p:cNvSpPr>
          <p:nvPr>
            <p:ph type="ftr" sz="quarter" idx="10"/>
          </p:nvPr>
        </p:nvSpPr>
        <p:spPr/>
        <p:txBody>
          <a:bodyPr/>
          <a:lstStyle/>
          <a:p>
            <a:pPr>
              <a:defRPr/>
            </a:pPr>
            <a:r>
              <a:rPr lang="en-US" smtClean="0"/>
              <a:t>training course: boundary layer; surface layer</a:t>
            </a:r>
            <a:endParaRPr lang="en-US"/>
          </a:p>
        </p:txBody>
      </p:sp>
      <p:sp>
        <p:nvSpPr>
          <p:cNvPr id="4" name="TextBox 3"/>
          <p:cNvSpPr txBox="1"/>
          <p:nvPr/>
        </p:nvSpPr>
        <p:spPr>
          <a:xfrm>
            <a:off x="1331640" y="908720"/>
            <a:ext cx="1075936" cy="369332"/>
          </a:xfrm>
          <a:prstGeom prst="rect">
            <a:avLst/>
          </a:prstGeom>
          <a:noFill/>
        </p:spPr>
        <p:txBody>
          <a:bodyPr wrap="none" rtlCol="0">
            <a:spAutoFit/>
          </a:bodyPr>
          <a:lstStyle/>
          <a:p>
            <a:r>
              <a:rPr lang="en-GB" sz="1800" dirty="0" smtClean="0">
                <a:latin typeface="Arial" panose="020B0604020202020204" pitchFamily="34" charset="0"/>
                <a:cs typeface="Arial" panose="020B0604020202020204" pitchFamily="34" charset="0"/>
              </a:rPr>
              <a:t>C</a:t>
            </a:r>
            <a:r>
              <a:rPr lang="en-GB" sz="1800" baseline="-25000" dirty="0" smtClean="0">
                <a:latin typeface="Arial" panose="020B0604020202020204" pitchFamily="34" charset="0"/>
                <a:cs typeface="Arial" panose="020B0604020202020204" pitchFamily="34" charset="0"/>
              </a:rPr>
              <a:t>M</a:t>
            </a:r>
            <a:r>
              <a:rPr lang="en-GB" sz="1800" dirty="0" smtClean="0">
                <a:latin typeface="Arial" panose="020B0604020202020204" pitchFamily="34" charset="0"/>
                <a:cs typeface="Arial" panose="020B0604020202020204" pitchFamily="34" charset="0"/>
              </a:rPr>
              <a:t>+10%</a:t>
            </a:r>
            <a:endParaRPr lang="en-GB" sz="1800" dirty="0">
              <a:latin typeface="Arial" panose="020B0604020202020204" pitchFamily="34" charset="0"/>
              <a:cs typeface="Arial" panose="020B0604020202020204" pitchFamily="34" charset="0"/>
            </a:endParaRPr>
          </a:p>
        </p:txBody>
      </p:sp>
      <p:sp>
        <p:nvSpPr>
          <p:cNvPr id="5" name="TextBox 4"/>
          <p:cNvSpPr txBox="1"/>
          <p:nvPr/>
        </p:nvSpPr>
        <p:spPr>
          <a:xfrm>
            <a:off x="6156176" y="908720"/>
            <a:ext cx="1018227" cy="369332"/>
          </a:xfrm>
          <a:prstGeom prst="rect">
            <a:avLst/>
          </a:prstGeom>
          <a:noFill/>
        </p:spPr>
        <p:txBody>
          <a:bodyPr wrap="none" rtlCol="0">
            <a:spAutoFit/>
          </a:bodyPr>
          <a:lstStyle/>
          <a:p>
            <a:r>
              <a:rPr lang="en-GB" sz="1800" dirty="0" smtClean="0">
                <a:latin typeface="Arial" panose="020B0604020202020204" pitchFamily="34" charset="0"/>
                <a:cs typeface="Arial" panose="020B0604020202020204" pitchFamily="34" charset="0"/>
              </a:rPr>
              <a:t>C</a:t>
            </a:r>
            <a:r>
              <a:rPr lang="en-GB" sz="1800" baseline="-25000" dirty="0" smtClean="0">
                <a:latin typeface="Arial" panose="020B0604020202020204" pitchFamily="34" charset="0"/>
                <a:cs typeface="Arial" panose="020B0604020202020204" pitchFamily="34" charset="0"/>
              </a:rPr>
              <a:t>M</a:t>
            </a:r>
            <a:r>
              <a:rPr lang="en-GB" sz="1800" dirty="0" smtClean="0">
                <a:latin typeface="Arial" panose="020B0604020202020204" pitchFamily="34" charset="0"/>
                <a:cs typeface="Arial" panose="020B0604020202020204" pitchFamily="34" charset="0"/>
              </a:rPr>
              <a:t>-10%</a:t>
            </a:r>
            <a:endParaRPr lang="en-GB" sz="1800" dirty="0">
              <a:latin typeface="Arial" panose="020B0604020202020204" pitchFamily="34" charset="0"/>
              <a:cs typeface="Arial" panose="020B0604020202020204" pitchFamily="34" charset="0"/>
            </a:endParaRPr>
          </a:p>
        </p:txBody>
      </p:sp>
      <p:pic>
        <p:nvPicPr>
          <p:cNvPr id="6" name="Picture 5"/>
          <p:cNvPicPr>
            <a:picLocks noChangeAspect="1"/>
          </p:cNvPicPr>
          <p:nvPr/>
        </p:nvPicPr>
        <p:blipFill>
          <a:blip r:embed="rId2"/>
          <a:stretch>
            <a:fillRect/>
          </a:stretch>
        </p:blipFill>
        <p:spPr>
          <a:xfrm>
            <a:off x="5217373" y="1556792"/>
            <a:ext cx="3685973" cy="2683905"/>
          </a:xfrm>
          <a:prstGeom prst="rect">
            <a:avLst/>
          </a:prstGeom>
        </p:spPr>
      </p:pic>
      <p:pic>
        <p:nvPicPr>
          <p:cNvPr id="7" name="Picture 6"/>
          <p:cNvPicPr>
            <a:picLocks noChangeAspect="1"/>
          </p:cNvPicPr>
          <p:nvPr/>
        </p:nvPicPr>
        <p:blipFill>
          <a:blip r:embed="rId3"/>
          <a:stretch>
            <a:fillRect/>
          </a:stretch>
        </p:blipFill>
        <p:spPr>
          <a:xfrm>
            <a:off x="4322570" y="620688"/>
            <a:ext cx="427421" cy="4022100"/>
          </a:xfrm>
          <a:prstGeom prst="rect">
            <a:avLst/>
          </a:prstGeom>
        </p:spPr>
      </p:pic>
      <p:pic>
        <p:nvPicPr>
          <p:cNvPr id="8" name="Picture 7"/>
          <p:cNvPicPr>
            <a:picLocks noChangeAspect="1"/>
          </p:cNvPicPr>
          <p:nvPr/>
        </p:nvPicPr>
        <p:blipFill>
          <a:blip r:embed="rId4"/>
          <a:stretch>
            <a:fillRect/>
          </a:stretch>
        </p:blipFill>
        <p:spPr>
          <a:xfrm>
            <a:off x="376645" y="1761561"/>
            <a:ext cx="3588035" cy="2417903"/>
          </a:xfrm>
          <a:prstGeom prst="rect">
            <a:avLst/>
          </a:prstGeom>
        </p:spPr>
      </p:pic>
      <p:sp>
        <p:nvSpPr>
          <p:cNvPr id="9" name="TextBox 8"/>
          <p:cNvSpPr txBox="1"/>
          <p:nvPr/>
        </p:nvSpPr>
        <p:spPr>
          <a:xfrm>
            <a:off x="1547664" y="5545058"/>
            <a:ext cx="6707927" cy="369332"/>
          </a:xfrm>
          <a:prstGeom prst="rect">
            <a:avLst/>
          </a:prstGeom>
          <a:noFill/>
        </p:spPr>
        <p:txBody>
          <a:bodyPr wrap="none" rtlCol="0">
            <a:spAutoFit/>
          </a:bodyPr>
          <a:lstStyle/>
          <a:p>
            <a:r>
              <a:rPr lang="en-GB" sz="1800" dirty="0" smtClean="0">
                <a:solidFill>
                  <a:srgbClr val="0000FF"/>
                </a:solidFill>
                <a:latin typeface="Arial" panose="020B0604020202020204" pitchFamily="34" charset="0"/>
                <a:cs typeface="Arial" panose="020B0604020202020204" pitchFamily="34" charset="0"/>
              </a:rPr>
              <a:t>Extremely sensitive to small changes in the transfer coefficients </a:t>
            </a:r>
            <a:endParaRPr lang="en-GB" sz="1800" dirty="0">
              <a:solidFill>
                <a:srgbClr val="0000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430213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Footer Placeholder 2"/>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1400" dirty="0" smtClean="0"/>
              <a:t>training course: boundary layer; surface layer</a:t>
            </a:r>
          </a:p>
        </p:txBody>
      </p:sp>
      <p:sp>
        <p:nvSpPr>
          <p:cNvPr id="21507" name="Rectangle 2"/>
          <p:cNvSpPr>
            <a:spLocks noGrp="1" noChangeArrowheads="1"/>
          </p:cNvSpPr>
          <p:nvPr>
            <p:ph type="title"/>
          </p:nvPr>
        </p:nvSpPr>
        <p:spPr/>
        <p:txBody>
          <a:bodyPr/>
          <a:lstStyle/>
          <a:p>
            <a:r>
              <a:rPr lang="en-GB" altLang="en-US" sz="2400" dirty="0" smtClean="0"/>
              <a:t>Roughness length over land</a:t>
            </a:r>
          </a:p>
        </p:txBody>
      </p:sp>
      <p:sp>
        <p:nvSpPr>
          <p:cNvPr id="21508" name="Text Box 3"/>
          <p:cNvSpPr txBox="1">
            <a:spLocks noChangeArrowheads="1"/>
          </p:cNvSpPr>
          <p:nvPr/>
        </p:nvSpPr>
        <p:spPr bwMode="auto">
          <a:xfrm>
            <a:off x="304800" y="838200"/>
            <a:ext cx="4916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GB" altLang="en-US" sz="1800" dirty="0">
                <a:latin typeface="Arial" panose="020B0604020202020204" pitchFamily="34" charset="0"/>
                <a:cs typeface="Arial" panose="020B0604020202020204" pitchFamily="34" charset="0"/>
              </a:rPr>
              <a:t>Geographical fields based on land use tables: </a:t>
            </a:r>
          </a:p>
        </p:txBody>
      </p:sp>
      <p:pic>
        <p:nvPicPr>
          <p:cNvPr id="21532" name="Picture 2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14905" y="1400492"/>
            <a:ext cx="3829095" cy="28668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533" name="TextBox 6"/>
          <p:cNvSpPr txBox="1">
            <a:spLocks noChangeArrowheads="1"/>
          </p:cNvSpPr>
          <p:nvPr/>
        </p:nvSpPr>
        <p:spPr bwMode="auto">
          <a:xfrm>
            <a:off x="7227619" y="4331038"/>
            <a:ext cx="1890712"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GB" altLang="en-US" sz="1000" dirty="0" err="1"/>
              <a:t>Llanthony</a:t>
            </a:r>
            <a:r>
              <a:rPr lang="en-GB" altLang="en-US" sz="1000" dirty="0"/>
              <a:t> valley, S. Wales</a:t>
            </a:r>
          </a:p>
        </p:txBody>
      </p:sp>
      <p:sp>
        <p:nvSpPr>
          <p:cNvPr id="8" name="Text Box 10"/>
          <p:cNvSpPr txBox="1">
            <a:spLocks noChangeArrowheads="1"/>
          </p:cNvSpPr>
          <p:nvPr/>
        </p:nvSpPr>
        <p:spPr bwMode="auto">
          <a:xfrm>
            <a:off x="390584" y="5353704"/>
            <a:ext cx="801161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GB" altLang="en-US" sz="1800" dirty="0" smtClean="0">
                <a:latin typeface="Arial" panose="020B0604020202020204" pitchFamily="34" charset="0"/>
                <a:cs typeface="Arial" panose="020B0604020202020204" pitchFamily="34" charset="0"/>
              </a:rPr>
              <a:t>Many models use orographic roughness enhancement to represent drag from sub-grid orography. ECMWF also use used this before 2006 with roughness lengths up to a maximum of 100 m. </a:t>
            </a:r>
            <a:endParaRPr lang="en-GB" altLang="en-US" sz="1800" dirty="0">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3"/>
          <a:stretch>
            <a:fillRect/>
          </a:stretch>
        </p:blipFill>
        <p:spPr>
          <a:xfrm>
            <a:off x="260790" y="1400492"/>
            <a:ext cx="4762279" cy="3797955"/>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4"/>
          <p:cNvPicPr>
            <a:picLocks noChangeAspect="1" noChangeArrowheads="1"/>
          </p:cNvPicPr>
          <p:nvPr/>
        </p:nvPicPr>
        <p:blipFill>
          <a:blip r:embed="rId3">
            <a:extLst>
              <a:ext uri="{28A0092B-C50C-407E-A947-70E740481C1C}">
                <a14:useLocalDpi xmlns:a14="http://schemas.microsoft.com/office/drawing/2010/main" val="0"/>
              </a:ext>
            </a:extLst>
          </a:blip>
          <a:srcRect t="22092" r="21336"/>
          <a:stretch>
            <a:fillRect/>
          </a:stretch>
        </p:blipFill>
        <p:spPr bwMode="auto">
          <a:xfrm>
            <a:off x="236538" y="1382713"/>
            <a:ext cx="5289550" cy="2406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196" name="Title 1"/>
          <p:cNvSpPr>
            <a:spLocks noGrp="1"/>
          </p:cNvSpPr>
          <p:nvPr>
            <p:ph type="title"/>
          </p:nvPr>
        </p:nvSpPr>
        <p:spPr>
          <a:xfrm>
            <a:off x="457200" y="-289035"/>
            <a:ext cx="8686800" cy="1143001"/>
          </a:xfrm>
        </p:spPr>
        <p:txBody>
          <a:bodyPr/>
          <a:lstStyle/>
          <a:p>
            <a:r>
              <a:rPr lang="en-GB" altLang="en-US" sz="2400" dirty="0" smtClean="0">
                <a:solidFill>
                  <a:schemeClr val="tx1"/>
                </a:solidFill>
              </a:rPr>
              <a:t>Longstanding near-surface wind (short-range) forecast errors</a:t>
            </a:r>
          </a:p>
        </p:txBody>
      </p:sp>
      <p:sp>
        <p:nvSpPr>
          <p:cNvPr id="8197" name="TextBox 4"/>
          <p:cNvSpPr txBox="1">
            <a:spLocks noChangeArrowheads="1"/>
          </p:cNvSpPr>
          <p:nvPr/>
        </p:nvSpPr>
        <p:spPr bwMode="auto">
          <a:xfrm>
            <a:off x="808038" y="941388"/>
            <a:ext cx="365132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800" dirty="0" smtClean="0">
                <a:solidFill>
                  <a:prstClr val="black"/>
                </a:solidFill>
                <a:latin typeface="Calibri" panose="020F0502020204030204" pitchFamily="34" charset="0"/>
                <a:ea typeface="+mn-ea"/>
              </a:rPr>
              <a:t>10m wind speed bias/</a:t>
            </a:r>
            <a:r>
              <a:rPr lang="en-GB" altLang="en-US" sz="1800" dirty="0" err="1" smtClean="0">
                <a:solidFill>
                  <a:prstClr val="black"/>
                </a:solidFill>
                <a:latin typeface="Calibri" panose="020F0502020204030204" pitchFamily="34" charset="0"/>
                <a:ea typeface="+mn-ea"/>
              </a:rPr>
              <a:t>st</a:t>
            </a:r>
            <a:r>
              <a:rPr lang="en-GB" altLang="en-US" sz="1800" dirty="0" smtClean="0">
                <a:solidFill>
                  <a:prstClr val="black"/>
                </a:solidFill>
                <a:latin typeface="Calibri" panose="020F0502020204030204" pitchFamily="34" charset="0"/>
                <a:ea typeface="+mn-ea"/>
              </a:rPr>
              <a:t> </a:t>
            </a:r>
            <a:r>
              <a:rPr lang="en-GB" altLang="en-US" sz="1800" dirty="0" err="1" smtClean="0">
                <a:solidFill>
                  <a:prstClr val="black"/>
                </a:solidFill>
                <a:latin typeface="Calibri" panose="020F0502020204030204" pitchFamily="34" charset="0"/>
                <a:ea typeface="+mn-ea"/>
              </a:rPr>
              <a:t>dev</a:t>
            </a:r>
            <a:r>
              <a:rPr lang="en-GB" altLang="en-US" sz="1800" dirty="0" smtClean="0">
                <a:solidFill>
                  <a:prstClr val="black"/>
                </a:solidFill>
                <a:latin typeface="Calibri" panose="020F0502020204030204" pitchFamily="34" charset="0"/>
                <a:ea typeface="+mn-ea"/>
              </a:rPr>
              <a:t> - Europe</a:t>
            </a:r>
          </a:p>
        </p:txBody>
      </p:sp>
      <p:sp>
        <p:nvSpPr>
          <p:cNvPr id="8199" name="TextBox 8"/>
          <p:cNvSpPr txBox="1">
            <a:spLocks noChangeArrowheads="1"/>
          </p:cNvSpPr>
          <p:nvPr/>
        </p:nvSpPr>
        <p:spPr bwMode="auto">
          <a:xfrm>
            <a:off x="4259263" y="2433638"/>
            <a:ext cx="8509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800" smtClean="0">
                <a:solidFill>
                  <a:srgbClr val="0000FF"/>
                </a:solidFill>
                <a:ea typeface="+mn-ea"/>
              </a:rPr>
              <a:t>0 UTC</a:t>
            </a:r>
          </a:p>
        </p:txBody>
      </p:sp>
      <p:sp>
        <p:nvSpPr>
          <p:cNvPr id="8200" name="TextBox 13"/>
          <p:cNvSpPr txBox="1">
            <a:spLocks noChangeArrowheads="1"/>
          </p:cNvSpPr>
          <p:nvPr/>
        </p:nvSpPr>
        <p:spPr bwMode="auto">
          <a:xfrm>
            <a:off x="4195763" y="3141663"/>
            <a:ext cx="9794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800" smtClean="0">
                <a:solidFill>
                  <a:srgbClr val="FF0000"/>
                </a:solidFill>
                <a:ea typeface="+mn-ea"/>
              </a:rPr>
              <a:t>12 UTC</a:t>
            </a:r>
          </a:p>
        </p:txBody>
      </p:sp>
      <p:sp>
        <p:nvSpPr>
          <p:cNvPr id="7177" name="TextBox 10"/>
          <p:cNvSpPr txBox="1">
            <a:spLocks noChangeArrowheads="1"/>
          </p:cNvSpPr>
          <p:nvPr/>
        </p:nvSpPr>
        <p:spPr bwMode="auto">
          <a:xfrm>
            <a:off x="5876927" y="2078206"/>
            <a:ext cx="326707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indent="0" eaLnBrk="1" hangingPunct="1">
              <a:defRPr/>
            </a:pPr>
            <a:r>
              <a:rPr lang="en-GB" sz="1800" dirty="0" smtClean="0">
                <a:solidFill>
                  <a:srgbClr val="0000FF"/>
                </a:solidFill>
                <a:latin typeface="Arial" panose="020B0604020202020204" pitchFamily="34" charset="0"/>
                <a:ea typeface="+mn-ea"/>
                <a:cs typeface="Arial" panose="020B0604020202020204" pitchFamily="34" charset="0"/>
              </a:rPr>
              <a:t>Main cause: the values of the roughness length for momentum</a:t>
            </a:r>
          </a:p>
          <a:p>
            <a:pPr eaLnBrk="1" hangingPunct="1">
              <a:buFontTx/>
              <a:buChar char="-"/>
              <a:defRPr/>
            </a:pPr>
            <a:endParaRPr lang="en-GB" sz="1800" dirty="0" smtClean="0">
              <a:solidFill>
                <a:srgbClr val="0000FF"/>
              </a:solidFill>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7433961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1863" y="2380258"/>
            <a:ext cx="1944687" cy="820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0"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1863" y="3366096"/>
            <a:ext cx="204470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4213" y="2337396"/>
            <a:ext cx="4040187" cy="3405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Oval 11"/>
          <p:cNvSpPr/>
          <p:nvPr/>
        </p:nvSpPr>
        <p:spPr>
          <a:xfrm>
            <a:off x="1042988" y="3200996"/>
            <a:ext cx="3681412" cy="10287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9223" name="TextBox 12"/>
          <p:cNvSpPr txBox="1">
            <a:spLocks noChangeArrowheads="1"/>
          </p:cNvSpPr>
          <p:nvPr/>
        </p:nvSpPr>
        <p:spPr bwMode="auto">
          <a:xfrm>
            <a:off x="323850" y="1700808"/>
            <a:ext cx="5339603"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2000" i="1" dirty="0">
                <a:latin typeface="Calibri" panose="020F0502020204030204" pitchFamily="34" charset="0"/>
                <a:cs typeface="Arial" panose="020B0604020202020204" pitchFamily="34" charset="0"/>
              </a:rPr>
              <a:t>Forecast 10m winds error compared to </a:t>
            </a:r>
            <a:r>
              <a:rPr lang="en-GB" altLang="en-US" sz="2000" i="1" dirty="0" err="1">
                <a:latin typeface="Calibri" panose="020F0502020204030204" pitchFamily="34" charset="0"/>
                <a:cs typeface="Arial" panose="020B0604020202020204" pitchFamily="34" charset="0"/>
              </a:rPr>
              <a:t>synop</a:t>
            </a:r>
            <a:r>
              <a:rPr lang="en-GB" altLang="en-US" sz="2000" i="1" dirty="0">
                <a:latin typeface="Calibri" panose="020F0502020204030204" pitchFamily="34" charset="0"/>
                <a:cs typeface="Arial" panose="020B0604020202020204" pitchFamily="34" charset="0"/>
              </a:rPr>
              <a:t> obs.</a:t>
            </a:r>
          </a:p>
          <a:p>
            <a:pPr eaLnBrk="1" hangingPunct="1"/>
            <a:r>
              <a:rPr lang="en-GB" altLang="en-US" sz="2000" i="1" dirty="0">
                <a:latin typeface="Calibri" panose="020F0502020204030204" pitchFamily="34" charset="0"/>
                <a:cs typeface="Arial" panose="020B0604020202020204" pitchFamily="34" charset="0"/>
              </a:rPr>
              <a:t>     (daytime – T511 L91 analysis run August 2010)</a:t>
            </a:r>
          </a:p>
        </p:txBody>
      </p:sp>
      <p:sp>
        <p:nvSpPr>
          <p:cNvPr id="9224" name="TextBox 13"/>
          <p:cNvSpPr txBox="1">
            <a:spLocks noChangeArrowheads="1"/>
          </p:cNvSpPr>
          <p:nvPr/>
        </p:nvSpPr>
        <p:spPr bwMode="auto">
          <a:xfrm>
            <a:off x="4859338" y="4590058"/>
            <a:ext cx="459581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800" dirty="0">
                <a:solidFill>
                  <a:srgbClr val="0000FF"/>
                </a:solidFill>
                <a:cs typeface="Arial" panose="020B0604020202020204" pitchFamily="34" charset="0"/>
              </a:rPr>
              <a:t>The roughness length for momentum </a:t>
            </a:r>
          </a:p>
          <a:p>
            <a:pPr eaLnBrk="1" hangingPunct="1"/>
            <a:r>
              <a:rPr lang="en-GB" altLang="en-US" sz="1800" dirty="0">
                <a:solidFill>
                  <a:srgbClr val="0000FF"/>
                </a:solidFill>
                <a:cs typeface="Arial" panose="020B0604020202020204" pitchFamily="34" charset="0"/>
              </a:rPr>
              <a:t>is increased for 10 vegetation types</a:t>
            </a:r>
          </a:p>
        </p:txBody>
      </p:sp>
      <p:sp>
        <p:nvSpPr>
          <p:cNvPr id="9225" name="TextBox 1"/>
          <p:cNvSpPr txBox="1">
            <a:spLocks noChangeArrowheads="1"/>
          </p:cNvSpPr>
          <p:nvPr/>
        </p:nvSpPr>
        <p:spPr bwMode="auto">
          <a:xfrm>
            <a:off x="3125624" y="6180542"/>
            <a:ext cx="577247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2000" i="1" dirty="0">
                <a:latin typeface="Calibri" panose="020F0502020204030204" pitchFamily="34" charset="0"/>
              </a:rPr>
              <a:t>Sandu et al, ECMWF RD Memo 11104, Newsletter 130</a:t>
            </a:r>
          </a:p>
        </p:txBody>
      </p:sp>
      <p:sp>
        <p:nvSpPr>
          <p:cNvPr id="3" name="Oval 2"/>
          <p:cNvSpPr/>
          <p:nvPr/>
        </p:nvSpPr>
        <p:spPr>
          <a:xfrm>
            <a:off x="7596188" y="3366096"/>
            <a:ext cx="576262" cy="431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 name="Title 1"/>
          <p:cNvSpPr>
            <a:spLocks noGrp="1"/>
          </p:cNvSpPr>
          <p:nvPr>
            <p:ph type="title"/>
          </p:nvPr>
        </p:nvSpPr>
        <p:spPr/>
        <p:txBody>
          <a:bodyPr/>
          <a:lstStyle/>
          <a:p>
            <a:r>
              <a:rPr lang="en-GB" dirty="0" smtClean="0">
                <a:solidFill>
                  <a:schemeClr val="tx1"/>
                </a:solidFill>
              </a:rPr>
              <a:t>Derivation of a new roughness length table</a:t>
            </a:r>
            <a:endParaRPr lang="en-GB" dirty="0">
              <a:solidFill>
                <a:schemeClr val="tx1"/>
              </a:solidFill>
            </a:endParaRPr>
          </a:p>
        </p:txBody>
      </p:sp>
      <p:sp>
        <p:nvSpPr>
          <p:cNvPr id="5" name="Content Placeholder 4"/>
          <p:cNvSpPr>
            <a:spLocks noGrp="1"/>
          </p:cNvSpPr>
          <p:nvPr>
            <p:ph idx="1"/>
          </p:nvPr>
        </p:nvSpPr>
        <p:spPr>
          <a:xfrm>
            <a:off x="400050" y="800100"/>
            <a:ext cx="7772400" cy="5257800"/>
          </a:xfrm>
        </p:spPr>
        <p:txBody>
          <a:bodyPr/>
          <a:lstStyle/>
          <a:p>
            <a:pPr marL="0" indent="0">
              <a:buNone/>
            </a:pPr>
            <a:r>
              <a:rPr lang="en-GB" altLang="en-US" dirty="0"/>
              <a:t>The 10m winds are mainly controlled by the roughness length values and are generally overestimated by the model. </a:t>
            </a:r>
          </a:p>
          <a:p>
            <a:endParaRPr lang="en-GB" dirty="0">
              <a:solidFill>
                <a:srgbClr val="376092"/>
              </a:solidFill>
            </a:endParaRPr>
          </a:p>
        </p:txBody>
      </p:sp>
    </p:spTree>
    <p:extLst>
      <p:ext uri="{BB962C8B-B14F-4D97-AF65-F5344CB8AC3E}">
        <p14:creationId xmlns:p14="http://schemas.microsoft.com/office/powerpoint/2010/main" val="27374805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smtClean="0"/>
              <a:t>training course: boundary layer; surface layer</a:t>
            </a:r>
            <a:endParaRPr lang="en-US"/>
          </a:p>
        </p:txBody>
      </p:sp>
      <p:sp>
        <p:nvSpPr>
          <p:cNvPr id="5" name="Title 4"/>
          <p:cNvSpPr>
            <a:spLocks noGrp="1"/>
          </p:cNvSpPr>
          <p:nvPr>
            <p:ph type="title"/>
          </p:nvPr>
        </p:nvSpPr>
        <p:spPr>
          <a:xfrm>
            <a:off x="395536" y="322489"/>
            <a:ext cx="8534400" cy="457200"/>
          </a:xfrm>
        </p:spPr>
        <p:txBody>
          <a:bodyPr/>
          <a:lstStyle/>
          <a:p>
            <a:pPr eaLnBrk="1" hangingPunct="1"/>
            <a:r>
              <a:rPr lang="en-GB" altLang="en-US" dirty="0">
                <a:solidFill>
                  <a:schemeClr val="tx1"/>
                </a:solidFill>
                <a:cs typeface="Arial" panose="020B0604020202020204" pitchFamily="34" charset="0"/>
              </a:rPr>
              <a:t>Derivation of a new roughness length table</a:t>
            </a:r>
            <a:br>
              <a:rPr lang="en-GB" altLang="en-US" dirty="0">
                <a:solidFill>
                  <a:schemeClr val="tx1"/>
                </a:solidFill>
                <a:cs typeface="Arial" panose="020B0604020202020204" pitchFamily="34" charset="0"/>
              </a:rPr>
            </a:br>
            <a:r>
              <a:rPr lang="en-GB" altLang="en-US" sz="900" dirty="0">
                <a:solidFill>
                  <a:schemeClr val="tx1"/>
                </a:solidFill>
              </a:rPr>
              <a:t/>
            </a:r>
            <a:br>
              <a:rPr lang="en-GB" altLang="en-US" sz="900" dirty="0">
                <a:solidFill>
                  <a:schemeClr val="tx1"/>
                </a:solidFill>
              </a:rPr>
            </a:br>
            <a:endParaRPr lang="en-GB" dirty="0">
              <a:solidFill>
                <a:schemeClr val="tx1"/>
              </a:solidFill>
            </a:endParaRPr>
          </a:p>
        </p:txBody>
      </p:sp>
      <p:pic>
        <p:nvPicPr>
          <p:cNvPr id="6"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3875" y="1762125"/>
            <a:ext cx="4200525" cy="3538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b="1906"/>
          <a:stretch>
            <a:fillRect/>
          </a:stretch>
        </p:blipFill>
        <p:spPr bwMode="auto">
          <a:xfrm>
            <a:off x="4932363" y="1693863"/>
            <a:ext cx="3889375" cy="360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12"/>
          <p:cNvSpPr txBox="1">
            <a:spLocks noChangeArrowheads="1"/>
          </p:cNvSpPr>
          <p:nvPr/>
        </p:nvSpPr>
        <p:spPr bwMode="auto">
          <a:xfrm>
            <a:off x="2075747" y="678397"/>
            <a:ext cx="5339603"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2000" i="1" dirty="0">
                <a:latin typeface="Calibri" panose="020F0502020204030204" pitchFamily="34" charset="0"/>
                <a:cs typeface="Arial" panose="020B0604020202020204" pitchFamily="34" charset="0"/>
              </a:rPr>
              <a:t>Forecast 10m winds error compared to </a:t>
            </a:r>
            <a:r>
              <a:rPr lang="en-GB" altLang="en-US" sz="2000" i="1" dirty="0" err="1">
                <a:latin typeface="Calibri" panose="020F0502020204030204" pitchFamily="34" charset="0"/>
                <a:cs typeface="Arial" panose="020B0604020202020204" pitchFamily="34" charset="0"/>
              </a:rPr>
              <a:t>synop</a:t>
            </a:r>
            <a:r>
              <a:rPr lang="en-GB" altLang="en-US" sz="2000" i="1" dirty="0">
                <a:latin typeface="Calibri" panose="020F0502020204030204" pitchFamily="34" charset="0"/>
                <a:cs typeface="Arial" panose="020B0604020202020204" pitchFamily="34" charset="0"/>
              </a:rPr>
              <a:t> obs.</a:t>
            </a:r>
          </a:p>
          <a:p>
            <a:pPr eaLnBrk="1" hangingPunct="1"/>
            <a:r>
              <a:rPr lang="en-GB" altLang="en-US" sz="2000" i="1" dirty="0">
                <a:latin typeface="Calibri" panose="020F0502020204030204" pitchFamily="34" charset="0"/>
                <a:cs typeface="Arial" panose="020B0604020202020204" pitchFamily="34" charset="0"/>
              </a:rPr>
              <a:t>     (daytime – T511 L91 analysis run August 2010)</a:t>
            </a:r>
          </a:p>
        </p:txBody>
      </p:sp>
      <p:sp>
        <p:nvSpPr>
          <p:cNvPr id="9" name="Oval 8"/>
          <p:cNvSpPr/>
          <p:nvPr/>
        </p:nvSpPr>
        <p:spPr>
          <a:xfrm>
            <a:off x="323850" y="2708275"/>
            <a:ext cx="8820150" cy="115252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0" name="TextBox 1"/>
          <p:cNvSpPr txBox="1">
            <a:spLocks noChangeArrowheads="1"/>
          </p:cNvSpPr>
          <p:nvPr/>
        </p:nvSpPr>
        <p:spPr bwMode="auto">
          <a:xfrm>
            <a:off x="2267744" y="1435100"/>
            <a:ext cx="81785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2400" dirty="0"/>
              <a:t>OLD</a:t>
            </a:r>
          </a:p>
        </p:txBody>
      </p:sp>
      <p:sp>
        <p:nvSpPr>
          <p:cNvPr id="11" name="TextBox 12"/>
          <p:cNvSpPr txBox="1">
            <a:spLocks noChangeArrowheads="1"/>
          </p:cNvSpPr>
          <p:nvPr/>
        </p:nvSpPr>
        <p:spPr bwMode="auto">
          <a:xfrm>
            <a:off x="6733381" y="1412875"/>
            <a:ext cx="90281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2400"/>
              <a:t>NEW</a:t>
            </a:r>
          </a:p>
        </p:txBody>
      </p:sp>
      <p:sp>
        <p:nvSpPr>
          <p:cNvPr id="12" name="TextBox 13"/>
          <p:cNvSpPr txBox="1">
            <a:spLocks noChangeArrowheads="1"/>
          </p:cNvSpPr>
          <p:nvPr/>
        </p:nvSpPr>
        <p:spPr bwMode="auto">
          <a:xfrm>
            <a:off x="251520" y="5512534"/>
            <a:ext cx="1022191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800" dirty="0">
                <a:solidFill>
                  <a:srgbClr val="0000FF"/>
                </a:solidFill>
                <a:cs typeface="Arial" panose="020B0604020202020204" pitchFamily="34" charset="0"/>
              </a:rPr>
              <a:t>The 10 wind errors are reduced for the types for which the roughness was changed</a:t>
            </a:r>
          </a:p>
        </p:txBody>
      </p:sp>
    </p:spTree>
    <p:extLst>
      <p:ext uri="{BB962C8B-B14F-4D97-AF65-F5344CB8AC3E}">
        <p14:creationId xmlns:p14="http://schemas.microsoft.com/office/powerpoint/2010/main" val="9512891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71683" y="4508500"/>
            <a:ext cx="5803755" cy="2088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267" name="Rectangle 1"/>
          <p:cNvSpPr>
            <a:spLocks noChangeArrowheads="1"/>
          </p:cNvSpPr>
          <p:nvPr/>
        </p:nvSpPr>
        <p:spPr bwMode="auto">
          <a:xfrm>
            <a:off x="871683" y="106885"/>
            <a:ext cx="716734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2400" dirty="0">
                <a:cs typeface="Arial" panose="020B0604020202020204" pitchFamily="34" charset="0"/>
              </a:rPr>
              <a:t>Impact on 10m wind speed in short range </a:t>
            </a:r>
            <a:r>
              <a:rPr lang="en-GB" altLang="en-US" sz="2400" dirty="0" smtClean="0">
                <a:cs typeface="Arial" panose="020B0604020202020204" pitchFamily="34" charset="0"/>
              </a:rPr>
              <a:t>forecasts</a:t>
            </a:r>
            <a:endParaRPr lang="en-GB" altLang="en-US" sz="2400" dirty="0">
              <a:cs typeface="Arial" panose="020B0604020202020204" pitchFamily="34" charset="0"/>
            </a:endParaRPr>
          </a:p>
        </p:txBody>
      </p:sp>
      <p:sp>
        <p:nvSpPr>
          <p:cNvPr id="11268" name="TextBox 4"/>
          <p:cNvSpPr txBox="1">
            <a:spLocks noChangeArrowheads="1"/>
          </p:cNvSpPr>
          <p:nvPr/>
        </p:nvSpPr>
        <p:spPr bwMode="auto">
          <a:xfrm>
            <a:off x="2108200" y="4133850"/>
            <a:ext cx="397647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2000" i="1" dirty="0">
                <a:latin typeface="Calibri" panose="020F0502020204030204" pitchFamily="34" charset="0"/>
              </a:rPr>
              <a:t>10m wind speed bias/</a:t>
            </a:r>
            <a:r>
              <a:rPr lang="en-GB" altLang="en-US" sz="2000" i="1" dirty="0" err="1">
                <a:latin typeface="Calibri" panose="020F0502020204030204" pitchFamily="34" charset="0"/>
              </a:rPr>
              <a:t>st</a:t>
            </a:r>
            <a:r>
              <a:rPr lang="en-GB" altLang="en-US" sz="2000" i="1" dirty="0">
                <a:latin typeface="Calibri" panose="020F0502020204030204" pitchFamily="34" charset="0"/>
              </a:rPr>
              <a:t> </a:t>
            </a:r>
            <a:r>
              <a:rPr lang="en-GB" altLang="en-US" sz="2000" i="1" dirty="0" err="1">
                <a:latin typeface="Calibri" panose="020F0502020204030204" pitchFamily="34" charset="0"/>
              </a:rPr>
              <a:t>dev</a:t>
            </a:r>
            <a:r>
              <a:rPr lang="en-GB" altLang="en-US" sz="2000" i="1" dirty="0">
                <a:latin typeface="Calibri" panose="020F0502020204030204" pitchFamily="34" charset="0"/>
              </a:rPr>
              <a:t> - Europe</a:t>
            </a:r>
          </a:p>
        </p:txBody>
      </p:sp>
      <p:sp>
        <p:nvSpPr>
          <p:cNvPr id="11269" name="TextBox 8"/>
          <p:cNvSpPr txBox="1">
            <a:spLocks noChangeArrowheads="1"/>
          </p:cNvSpPr>
          <p:nvPr/>
        </p:nvSpPr>
        <p:spPr bwMode="auto">
          <a:xfrm>
            <a:off x="5827545" y="5497984"/>
            <a:ext cx="79335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2000" dirty="0">
                <a:solidFill>
                  <a:srgbClr val="0000FF"/>
                </a:solidFill>
                <a:latin typeface="Calibri" panose="020F0502020204030204" pitchFamily="34" charset="0"/>
              </a:rPr>
              <a:t>0 UTC</a:t>
            </a:r>
          </a:p>
        </p:txBody>
      </p:sp>
      <p:sp>
        <p:nvSpPr>
          <p:cNvPr id="11270" name="TextBox 13"/>
          <p:cNvSpPr txBox="1">
            <a:spLocks noChangeArrowheads="1"/>
          </p:cNvSpPr>
          <p:nvPr/>
        </p:nvSpPr>
        <p:spPr bwMode="auto">
          <a:xfrm>
            <a:off x="5697703" y="6124635"/>
            <a:ext cx="92320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2000" dirty="0">
                <a:solidFill>
                  <a:srgbClr val="FF0000"/>
                </a:solidFill>
                <a:latin typeface="Calibri" panose="020F0502020204030204" pitchFamily="34" charset="0"/>
              </a:rPr>
              <a:t>12 UTC</a:t>
            </a:r>
          </a:p>
        </p:txBody>
      </p:sp>
      <p:pic>
        <p:nvPicPr>
          <p:cNvPr id="1127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1413" y="1120775"/>
            <a:ext cx="6367462" cy="301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272" name="TextBox 2"/>
          <p:cNvSpPr txBox="1">
            <a:spLocks noChangeArrowheads="1"/>
          </p:cNvSpPr>
          <p:nvPr/>
        </p:nvSpPr>
        <p:spPr bwMode="auto">
          <a:xfrm>
            <a:off x="3393607" y="601663"/>
            <a:ext cx="129554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2000" i="1" dirty="0">
                <a:cs typeface="Arial" panose="020B0604020202020204" pitchFamily="34" charset="0"/>
              </a:rPr>
              <a:t>FC - OBS</a:t>
            </a:r>
          </a:p>
        </p:txBody>
      </p:sp>
      <p:sp>
        <p:nvSpPr>
          <p:cNvPr id="11273" name="TextBox 3"/>
          <p:cNvSpPr txBox="1">
            <a:spLocks noChangeArrowheads="1"/>
          </p:cNvSpPr>
          <p:nvPr/>
        </p:nvSpPr>
        <p:spPr bwMode="auto">
          <a:xfrm>
            <a:off x="328613" y="1520825"/>
            <a:ext cx="73565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2000">
                <a:latin typeface="Calibri" panose="020F0502020204030204" pitchFamily="34" charset="0"/>
              </a:rPr>
              <a:t>0UTC</a:t>
            </a:r>
          </a:p>
        </p:txBody>
      </p:sp>
      <p:sp>
        <p:nvSpPr>
          <p:cNvPr id="11274" name="TextBox 13"/>
          <p:cNvSpPr txBox="1">
            <a:spLocks noChangeArrowheads="1"/>
          </p:cNvSpPr>
          <p:nvPr/>
        </p:nvSpPr>
        <p:spPr bwMode="auto">
          <a:xfrm>
            <a:off x="354013" y="2924175"/>
            <a:ext cx="86549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2000">
                <a:latin typeface="Calibri" panose="020F0502020204030204" pitchFamily="34" charset="0"/>
              </a:rPr>
              <a:t>12UTC</a:t>
            </a:r>
          </a:p>
        </p:txBody>
      </p:sp>
      <p:sp>
        <p:nvSpPr>
          <p:cNvPr id="11275" name="TextBox 5"/>
          <p:cNvSpPr txBox="1">
            <a:spLocks noChangeArrowheads="1"/>
          </p:cNvSpPr>
          <p:nvPr/>
        </p:nvSpPr>
        <p:spPr bwMode="auto">
          <a:xfrm>
            <a:off x="2422525" y="827088"/>
            <a:ext cx="61908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2000">
                <a:latin typeface="Calibri" panose="020F0502020204030204" pitchFamily="34" charset="0"/>
              </a:rPr>
              <a:t>OLD</a:t>
            </a:r>
          </a:p>
        </p:txBody>
      </p:sp>
      <p:sp>
        <p:nvSpPr>
          <p:cNvPr id="11276" name="TextBox 15"/>
          <p:cNvSpPr txBox="1">
            <a:spLocks noChangeArrowheads="1"/>
          </p:cNvSpPr>
          <p:nvPr/>
        </p:nvSpPr>
        <p:spPr bwMode="auto">
          <a:xfrm>
            <a:off x="5572125" y="819150"/>
            <a:ext cx="70243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2000">
                <a:latin typeface="Calibri" panose="020F0502020204030204" pitchFamily="34" charset="0"/>
              </a:rPr>
              <a:t>NEW</a:t>
            </a:r>
          </a:p>
        </p:txBody>
      </p:sp>
      <p:cxnSp>
        <p:nvCxnSpPr>
          <p:cNvPr id="12" name="Straight Arrow Connector 11"/>
          <p:cNvCxnSpPr/>
          <p:nvPr/>
        </p:nvCxnSpPr>
        <p:spPr>
          <a:xfrm flipH="1">
            <a:off x="5443538" y="5016500"/>
            <a:ext cx="1231900" cy="88265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278" name="TextBox 14"/>
          <p:cNvSpPr txBox="1">
            <a:spLocks noChangeArrowheads="1"/>
          </p:cNvSpPr>
          <p:nvPr/>
        </p:nvSpPr>
        <p:spPr bwMode="auto">
          <a:xfrm>
            <a:off x="6804025" y="4508500"/>
            <a:ext cx="252095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800" dirty="0">
                <a:solidFill>
                  <a:srgbClr val="0000FF"/>
                </a:solidFill>
                <a:cs typeface="Arial" panose="020B0604020202020204" pitchFamily="34" charset="0"/>
              </a:rPr>
              <a:t>Implementation of the new table, Nov. 2011</a:t>
            </a:r>
          </a:p>
        </p:txBody>
      </p:sp>
    </p:spTree>
    <p:extLst>
      <p:ext uri="{BB962C8B-B14F-4D97-AF65-F5344CB8AC3E}">
        <p14:creationId xmlns:p14="http://schemas.microsoft.com/office/powerpoint/2010/main" val="39684286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Footer Placeholder 2"/>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1400" smtClean="0"/>
              <a:t>training course: boundary layer; surface layer</a:t>
            </a:r>
          </a:p>
        </p:txBody>
      </p:sp>
      <p:sp>
        <p:nvSpPr>
          <p:cNvPr id="4099" name="Rectangle 2"/>
          <p:cNvSpPr>
            <a:spLocks noGrp="1" noChangeArrowheads="1"/>
          </p:cNvSpPr>
          <p:nvPr>
            <p:ph type="title"/>
          </p:nvPr>
        </p:nvSpPr>
        <p:spPr/>
        <p:txBody>
          <a:bodyPr/>
          <a:lstStyle/>
          <a:p>
            <a:r>
              <a:rPr lang="en-US" altLang="en-US" sz="2400" dirty="0" smtClean="0"/>
              <a:t>Mixing across steep gradients</a:t>
            </a:r>
          </a:p>
        </p:txBody>
      </p:sp>
      <p:sp>
        <p:nvSpPr>
          <p:cNvPr id="4100" name="Line 3"/>
          <p:cNvSpPr>
            <a:spLocks noChangeShapeType="1"/>
          </p:cNvSpPr>
          <p:nvPr/>
        </p:nvSpPr>
        <p:spPr bwMode="auto">
          <a:xfrm>
            <a:off x="152400" y="4240560"/>
            <a:ext cx="23622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4101" name="Freeform 4"/>
          <p:cNvSpPr>
            <a:spLocks/>
          </p:cNvSpPr>
          <p:nvPr/>
        </p:nvSpPr>
        <p:spPr bwMode="auto">
          <a:xfrm>
            <a:off x="685800" y="2564160"/>
            <a:ext cx="1371600" cy="1676400"/>
          </a:xfrm>
          <a:custGeom>
            <a:avLst/>
            <a:gdLst>
              <a:gd name="T0" fmla="*/ 2147483647 w 864"/>
              <a:gd name="T1" fmla="*/ 0 h 1056"/>
              <a:gd name="T2" fmla="*/ 2147483647 w 864"/>
              <a:gd name="T3" fmla="*/ 2147483647 h 1056"/>
              <a:gd name="T4" fmla="*/ 2147483647 w 864"/>
              <a:gd name="T5" fmla="*/ 2147483647 h 1056"/>
              <a:gd name="T6" fmla="*/ 0 w 864"/>
              <a:gd name="T7" fmla="*/ 2147483647 h 1056"/>
              <a:gd name="T8" fmla="*/ 0 60000 65536"/>
              <a:gd name="T9" fmla="*/ 0 60000 65536"/>
              <a:gd name="T10" fmla="*/ 0 60000 65536"/>
              <a:gd name="T11" fmla="*/ 0 60000 65536"/>
              <a:gd name="T12" fmla="*/ 0 w 864"/>
              <a:gd name="T13" fmla="*/ 0 h 1056"/>
              <a:gd name="T14" fmla="*/ 864 w 864"/>
              <a:gd name="T15" fmla="*/ 1056 h 1056"/>
            </a:gdLst>
            <a:ahLst/>
            <a:cxnLst>
              <a:cxn ang="T8">
                <a:pos x="T0" y="T1"/>
              </a:cxn>
              <a:cxn ang="T9">
                <a:pos x="T2" y="T3"/>
              </a:cxn>
              <a:cxn ang="T10">
                <a:pos x="T4" y="T5"/>
              </a:cxn>
              <a:cxn ang="T11">
                <a:pos x="T6" y="T7"/>
              </a:cxn>
            </a:cxnLst>
            <a:rect l="T12" t="T13" r="T14" b="T15"/>
            <a:pathLst>
              <a:path w="864" h="1056">
                <a:moveTo>
                  <a:pt x="864" y="0"/>
                </a:moveTo>
                <a:cubicBezTo>
                  <a:pt x="824" y="152"/>
                  <a:pt x="784" y="304"/>
                  <a:pt x="720" y="432"/>
                </a:cubicBezTo>
                <a:cubicBezTo>
                  <a:pt x="656" y="560"/>
                  <a:pt x="600" y="664"/>
                  <a:pt x="480" y="768"/>
                </a:cubicBezTo>
                <a:cubicBezTo>
                  <a:pt x="360" y="872"/>
                  <a:pt x="80" y="1008"/>
                  <a:pt x="0" y="1056"/>
                </a:cubicBezTo>
              </a:path>
            </a:pathLst>
          </a:custGeom>
          <a:noFill/>
          <a:ln w="28575" cmpd="sng">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4102" name="Line 5"/>
          <p:cNvSpPr>
            <a:spLocks noChangeShapeType="1"/>
          </p:cNvSpPr>
          <p:nvPr/>
        </p:nvSpPr>
        <p:spPr bwMode="auto">
          <a:xfrm>
            <a:off x="3048000" y="4240560"/>
            <a:ext cx="2362200" cy="158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4103" name="Freeform 6"/>
          <p:cNvSpPr>
            <a:spLocks/>
          </p:cNvSpPr>
          <p:nvPr/>
        </p:nvSpPr>
        <p:spPr bwMode="auto">
          <a:xfrm>
            <a:off x="3771900" y="2945160"/>
            <a:ext cx="723900" cy="1295400"/>
          </a:xfrm>
          <a:custGeom>
            <a:avLst/>
            <a:gdLst>
              <a:gd name="T0" fmla="*/ 2147483647 w 456"/>
              <a:gd name="T1" fmla="*/ 2147483647 h 816"/>
              <a:gd name="T2" fmla="*/ 2147483647 w 456"/>
              <a:gd name="T3" fmla="*/ 2147483647 h 816"/>
              <a:gd name="T4" fmla="*/ 2147483647 w 456"/>
              <a:gd name="T5" fmla="*/ 0 h 816"/>
              <a:gd name="T6" fmla="*/ 0 60000 65536"/>
              <a:gd name="T7" fmla="*/ 0 60000 65536"/>
              <a:gd name="T8" fmla="*/ 0 60000 65536"/>
              <a:gd name="T9" fmla="*/ 0 w 456"/>
              <a:gd name="T10" fmla="*/ 0 h 816"/>
              <a:gd name="T11" fmla="*/ 456 w 456"/>
              <a:gd name="T12" fmla="*/ 816 h 816"/>
            </a:gdLst>
            <a:ahLst/>
            <a:cxnLst>
              <a:cxn ang="T6">
                <a:pos x="T0" y="T1"/>
              </a:cxn>
              <a:cxn ang="T7">
                <a:pos x="T2" y="T3"/>
              </a:cxn>
              <a:cxn ang="T8">
                <a:pos x="T4" y="T5"/>
              </a:cxn>
            </a:cxnLst>
            <a:rect l="T9" t="T10" r="T11" b="T12"/>
            <a:pathLst>
              <a:path w="456" h="816">
                <a:moveTo>
                  <a:pt x="456" y="816"/>
                </a:moveTo>
                <a:cubicBezTo>
                  <a:pt x="300" y="812"/>
                  <a:pt x="144" y="808"/>
                  <a:pt x="72" y="672"/>
                </a:cubicBezTo>
                <a:cubicBezTo>
                  <a:pt x="0" y="536"/>
                  <a:pt x="32" y="112"/>
                  <a:pt x="24" y="0"/>
                </a:cubicBezTo>
              </a:path>
            </a:pathLst>
          </a:custGeom>
          <a:noFill/>
          <a:ln w="28575" cmpd="sng">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4104" name="Line 7"/>
          <p:cNvSpPr>
            <a:spLocks noChangeShapeType="1"/>
          </p:cNvSpPr>
          <p:nvPr/>
        </p:nvSpPr>
        <p:spPr bwMode="auto">
          <a:xfrm>
            <a:off x="3810000" y="2945160"/>
            <a:ext cx="457200" cy="0"/>
          </a:xfrm>
          <a:prstGeom prst="line">
            <a:avLst/>
          </a:prstGeom>
          <a:noFill/>
          <a:ln w="28575">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4105" name="Line 8"/>
          <p:cNvSpPr>
            <a:spLocks noChangeShapeType="1"/>
          </p:cNvSpPr>
          <p:nvPr/>
        </p:nvSpPr>
        <p:spPr bwMode="auto">
          <a:xfrm flipV="1">
            <a:off x="4267200" y="2183160"/>
            <a:ext cx="381000" cy="762000"/>
          </a:xfrm>
          <a:prstGeom prst="line">
            <a:avLst/>
          </a:prstGeom>
          <a:noFill/>
          <a:ln w="28575">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4106" name="Text Box 9"/>
          <p:cNvSpPr txBox="1">
            <a:spLocks noChangeArrowheads="1"/>
          </p:cNvSpPr>
          <p:nvPr/>
        </p:nvSpPr>
        <p:spPr bwMode="auto">
          <a:xfrm>
            <a:off x="457200" y="1268760"/>
            <a:ext cx="12971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2000" dirty="0">
                <a:latin typeface="Arial" panose="020B0604020202020204" pitchFamily="34" charset="0"/>
                <a:cs typeface="Arial" panose="020B0604020202020204" pitchFamily="34" charset="0"/>
              </a:rPr>
              <a:t>Stable BL</a:t>
            </a:r>
          </a:p>
        </p:txBody>
      </p:sp>
      <p:sp>
        <p:nvSpPr>
          <p:cNvPr id="4107" name="Text Box 10"/>
          <p:cNvSpPr txBox="1">
            <a:spLocks noChangeArrowheads="1"/>
          </p:cNvSpPr>
          <p:nvPr/>
        </p:nvSpPr>
        <p:spPr bwMode="auto">
          <a:xfrm>
            <a:off x="3352800" y="1268760"/>
            <a:ext cx="196560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2000">
                <a:latin typeface="Arial" panose="020B0604020202020204" pitchFamily="34" charset="0"/>
                <a:cs typeface="Arial" panose="020B0604020202020204" pitchFamily="34" charset="0"/>
              </a:rPr>
              <a:t>Dry mixed layer</a:t>
            </a:r>
          </a:p>
        </p:txBody>
      </p:sp>
      <p:graphicFrame>
        <p:nvGraphicFramePr>
          <p:cNvPr id="4108" name="Object 11"/>
          <p:cNvGraphicFramePr>
            <a:graphicFrameLocks noChangeAspect="1"/>
          </p:cNvGraphicFramePr>
          <p:nvPr>
            <p:extLst>
              <p:ext uri="{D42A27DB-BD31-4B8C-83A1-F6EECF244321}">
                <p14:modId xmlns:p14="http://schemas.microsoft.com/office/powerpoint/2010/main" val="617538000"/>
              </p:ext>
            </p:extLst>
          </p:nvPr>
        </p:nvGraphicFramePr>
        <p:xfrm>
          <a:off x="2057400" y="2640360"/>
          <a:ext cx="280988" cy="393700"/>
        </p:xfrm>
        <a:graphic>
          <a:graphicData uri="http://schemas.openxmlformats.org/presentationml/2006/ole">
            <mc:AlternateContent xmlns:mc="http://schemas.openxmlformats.org/markup-compatibility/2006">
              <mc:Choice xmlns:v="urn:schemas-microsoft-com:vml" Requires="v">
                <p:oleObj spid="_x0000_s4516" name="Equation" r:id="rId3" imgW="126720" imgH="177480" progId="Equation.3">
                  <p:embed/>
                </p:oleObj>
              </mc:Choice>
              <mc:Fallback>
                <p:oleObj name="Equation" r:id="rId3" imgW="126720" imgH="177480" progId="Equation.3">
                  <p:embed/>
                  <p:pic>
                    <p:nvPicPr>
                      <p:cNvPr id="0" name="Object 11"/>
                      <p:cNvPicPr>
                        <a:picLocks noChangeAspect="1" noChangeArrowheads="1"/>
                      </p:cNvPicPr>
                      <p:nvPr/>
                    </p:nvPicPr>
                    <p:blipFill>
                      <a:blip r:embed="rId4"/>
                      <a:srcRect/>
                      <a:stretch>
                        <a:fillRect/>
                      </a:stretch>
                    </p:blipFill>
                    <p:spPr bwMode="auto">
                      <a:xfrm>
                        <a:off x="2057400" y="2640360"/>
                        <a:ext cx="280988" cy="393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graphicFrame>
        <p:nvGraphicFramePr>
          <p:cNvPr id="4109" name="Object 12"/>
          <p:cNvGraphicFramePr>
            <a:graphicFrameLocks noChangeAspect="1"/>
          </p:cNvGraphicFramePr>
          <p:nvPr>
            <p:extLst>
              <p:ext uri="{D42A27DB-BD31-4B8C-83A1-F6EECF244321}">
                <p14:modId xmlns:p14="http://schemas.microsoft.com/office/powerpoint/2010/main" val="2728623131"/>
              </p:ext>
            </p:extLst>
          </p:nvPr>
        </p:nvGraphicFramePr>
        <p:xfrm>
          <a:off x="4648200" y="2259360"/>
          <a:ext cx="280988" cy="393700"/>
        </p:xfrm>
        <a:graphic>
          <a:graphicData uri="http://schemas.openxmlformats.org/presentationml/2006/ole">
            <mc:AlternateContent xmlns:mc="http://schemas.openxmlformats.org/markup-compatibility/2006">
              <mc:Choice xmlns:v="urn:schemas-microsoft-com:vml" Requires="v">
                <p:oleObj spid="_x0000_s4517" name="Equation" r:id="rId5" imgW="126725" imgH="177415" progId="Equation.3">
                  <p:embed/>
                </p:oleObj>
              </mc:Choice>
              <mc:Fallback>
                <p:oleObj name="Equation" r:id="rId5" imgW="126725" imgH="177415" progId="Equation.3">
                  <p:embed/>
                  <p:pic>
                    <p:nvPicPr>
                      <p:cNvPr id="0" name="Object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48200" y="2259360"/>
                        <a:ext cx="280988" cy="393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4110" name="Line 13"/>
          <p:cNvSpPr>
            <a:spLocks noChangeShapeType="1"/>
          </p:cNvSpPr>
          <p:nvPr/>
        </p:nvSpPr>
        <p:spPr bwMode="auto">
          <a:xfrm>
            <a:off x="4191000" y="4011960"/>
            <a:ext cx="0" cy="457200"/>
          </a:xfrm>
          <a:prstGeom prst="line">
            <a:avLst/>
          </a:prstGeom>
          <a:noFill/>
          <a:ln w="28575">
            <a:solidFill>
              <a:srgbClr val="008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4111" name="Line 14"/>
          <p:cNvSpPr>
            <a:spLocks noChangeShapeType="1"/>
          </p:cNvSpPr>
          <p:nvPr/>
        </p:nvSpPr>
        <p:spPr bwMode="auto">
          <a:xfrm>
            <a:off x="4114800" y="2716560"/>
            <a:ext cx="0" cy="457200"/>
          </a:xfrm>
          <a:prstGeom prst="line">
            <a:avLst/>
          </a:prstGeom>
          <a:noFill/>
          <a:ln w="28575">
            <a:solidFill>
              <a:srgbClr val="008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4112" name="Line 15"/>
          <p:cNvSpPr>
            <a:spLocks noChangeShapeType="1"/>
          </p:cNvSpPr>
          <p:nvPr/>
        </p:nvSpPr>
        <p:spPr bwMode="auto">
          <a:xfrm>
            <a:off x="1371600" y="3630960"/>
            <a:ext cx="0" cy="457200"/>
          </a:xfrm>
          <a:prstGeom prst="line">
            <a:avLst/>
          </a:prstGeom>
          <a:noFill/>
          <a:ln w="28575">
            <a:solidFill>
              <a:srgbClr val="008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4113" name="Line 16"/>
          <p:cNvSpPr>
            <a:spLocks noChangeShapeType="1"/>
          </p:cNvSpPr>
          <p:nvPr/>
        </p:nvSpPr>
        <p:spPr bwMode="auto">
          <a:xfrm>
            <a:off x="6096000" y="4240560"/>
            <a:ext cx="2362200" cy="158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4114" name="Freeform 17"/>
          <p:cNvSpPr>
            <a:spLocks/>
          </p:cNvSpPr>
          <p:nvPr/>
        </p:nvSpPr>
        <p:spPr bwMode="auto">
          <a:xfrm>
            <a:off x="6819900" y="2945160"/>
            <a:ext cx="723900" cy="1295400"/>
          </a:xfrm>
          <a:custGeom>
            <a:avLst/>
            <a:gdLst>
              <a:gd name="T0" fmla="*/ 2147483647 w 456"/>
              <a:gd name="T1" fmla="*/ 2147483647 h 816"/>
              <a:gd name="T2" fmla="*/ 2147483647 w 456"/>
              <a:gd name="T3" fmla="*/ 2147483647 h 816"/>
              <a:gd name="T4" fmla="*/ 2147483647 w 456"/>
              <a:gd name="T5" fmla="*/ 0 h 816"/>
              <a:gd name="T6" fmla="*/ 0 60000 65536"/>
              <a:gd name="T7" fmla="*/ 0 60000 65536"/>
              <a:gd name="T8" fmla="*/ 0 60000 65536"/>
              <a:gd name="T9" fmla="*/ 0 w 456"/>
              <a:gd name="T10" fmla="*/ 0 h 816"/>
              <a:gd name="T11" fmla="*/ 456 w 456"/>
              <a:gd name="T12" fmla="*/ 816 h 816"/>
            </a:gdLst>
            <a:ahLst/>
            <a:cxnLst>
              <a:cxn ang="T6">
                <a:pos x="T0" y="T1"/>
              </a:cxn>
              <a:cxn ang="T7">
                <a:pos x="T2" y="T3"/>
              </a:cxn>
              <a:cxn ang="T8">
                <a:pos x="T4" y="T5"/>
              </a:cxn>
            </a:cxnLst>
            <a:rect l="T9" t="T10" r="T11" b="T12"/>
            <a:pathLst>
              <a:path w="456" h="816">
                <a:moveTo>
                  <a:pt x="456" y="816"/>
                </a:moveTo>
                <a:cubicBezTo>
                  <a:pt x="300" y="812"/>
                  <a:pt x="144" y="808"/>
                  <a:pt x="72" y="672"/>
                </a:cubicBezTo>
                <a:cubicBezTo>
                  <a:pt x="0" y="536"/>
                  <a:pt x="32" y="112"/>
                  <a:pt x="24" y="0"/>
                </a:cubicBezTo>
              </a:path>
            </a:pathLst>
          </a:custGeom>
          <a:noFill/>
          <a:ln w="28575" cmpd="sng">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4115" name="Line 18"/>
          <p:cNvSpPr>
            <a:spLocks noChangeShapeType="1"/>
          </p:cNvSpPr>
          <p:nvPr/>
        </p:nvSpPr>
        <p:spPr bwMode="auto">
          <a:xfrm>
            <a:off x="7086600" y="2487960"/>
            <a:ext cx="457200" cy="0"/>
          </a:xfrm>
          <a:prstGeom prst="line">
            <a:avLst/>
          </a:prstGeom>
          <a:noFill/>
          <a:ln w="28575">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4116" name="Line 19"/>
          <p:cNvSpPr>
            <a:spLocks noChangeShapeType="1"/>
          </p:cNvSpPr>
          <p:nvPr/>
        </p:nvSpPr>
        <p:spPr bwMode="auto">
          <a:xfrm flipV="1">
            <a:off x="7543800" y="1725960"/>
            <a:ext cx="381000" cy="762000"/>
          </a:xfrm>
          <a:prstGeom prst="line">
            <a:avLst/>
          </a:prstGeom>
          <a:noFill/>
          <a:ln w="28575">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4117" name="Text Box 20"/>
          <p:cNvSpPr txBox="1">
            <a:spLocks noChangeArrowheads="1"/>
          </p:cNvSpPr>
          <p:nvPr/>
        </p:nvSpPr>
        <p:spPr bwMode="auto">
          <a:xfrm>
            <a:off x="6400800" y="1268760"/>
            <a:ext cx="136928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2000">
                <a:latin typeface="Arial" panose="020B0604020202020204" pitchFamily="34" charset="0"/>
                <a:cs typeface="Arial" panose="020B0604020202020204" pitchFamily="34" charset="0"/>
              </a:rPr>
              <a:t>Cloudy BL</a:t>
            </a:r>
          </a:p>
        </p:txBody>
      </p:sp>
      <p:graphicFrame>
        <p:nvGraphicFramePr>
          <p:cNvPr id="4118" name="Object 21"/>
          <p:cNvGraphicFramePr>
            <a:graphicFrameLocks noChangeAspect="1"/>
          </p:cNvGraphicFramePr>
          <p:nvPr>
            <p:extLst>
              <p:ext uri="{D42A27DB-BD31-4B8C-83A1-F6EECF244321}">
                <p14:modId xmlns:p14="http://schemas.microsoft.com/office/powerpoint/2010/main" val="1315813496"/>
              </p:ext>
            </p:extLst>
          </p:nvPr>
        </p:nvGraphicFramePr>
        <p:xfrm>
          <a:off x="7696200" y="2259360"/>
          <a:ext cx="280988" cy="393700"/>
        </p:xfrm>
        <a:graphic>
          <a:graphicData uri="http://schemas.openxmlformats.org/presentationml/2006/ole">
            <mc:AlternateContent xmlns:mc="http://schemas.openxmlformats.org/markup-compatibility/2006">
              <mc:Choice xmlns:v="urn:schemas-microsoft-com:vml" Requires="v">
                <p:oleObj spid="_x0000_s4518" name="Equation" r:id="rId7" imgW="126725" imgH="177415" progId="Equation.3">
                  <p:embed/>
                </p:oleObj>
              </mc:Choice>
              <mc:Fallback>
                <p:oleObj name="Equation" r:id="rId7" imgW="126725" imgH="177415" progId="Equation.3">
                  <p:embed/>
                  <p:pic>
                    <p:nvPicPr>
                      <p:cNvPr id="0" name="Object 2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96200" y="2259360"/>
                        <a:ext cx="280988" cy="393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4119" name="Line 22"/>
          <p:cNvSpPr>
            <a:spLocks noChangeShapeType="1"/>
          </p:cNvSpPr>
          <p:nvPr/>
        </p:nvSpPr>
        <p:spPr bwMode="auto">
          <a:xfrm>
            <a:off x="7239000" y="4011960"/>
            <a:ext cx="0" cy="457200"/>
          </a:xfrm>
          <a:prstGeom prst="line">
            <a:avLst/>
          </a:prstGeom>
          <a:noFill/>
          <a:ln w="28575">
            <a:solidFill>
              <a:srgbClr val="008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4120" name="Line 23"/>
          <p:cNvSpPr>
            <a:spLocks noChangeShapeType="1"/>
          </p:cNvSpPr>
          <p:nvPr/>
        </p:nvSpPr>
        <p:spPr bwMode="auto">
          <a:xfrm>
            <a:off x="7315200" y="2259360"/>
            <a:ext cx="0" cy="457200"/>
          </a:xfrm>
          <a:prstGeom prst="line">
            <a:avLst/>
          </a:prstGeom>
          <a:noFill/>
          <a:ln w="28575">
            <a:solidFill>
              <a:srgbClr val="008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4121" name="Line 24"/>
          <p:cNvSpPr>
            <a:spLocks noChangeShapeType="1"/>
          </p:cNvSpPr>
          <p:nvPr/>
        </p:nvSpPr>
        <p:spPr bwMode="auto">
          <a:xfrm flipV="1">
            <a:off x="6858000" y="2487960"/>
            <a:ext cx="228600" cy="457200"/>
          </a:xfrm>
          <a:prstGeom prst="line">
            <a:avLst/>
          </a:prstGeom>
          <a:noFill/>
          <a:ln w="28575">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4122" name="Text Box 25"/>
          <p:cNvSpPr txBox="1">
            <a:spLocks noChangeArrowheads="1"/>
          </p:cNvSpPr>
          <p:nvPr/>
        </p:nvSpPr>
        <p:spPr bwMode="auto">
          <a:xfrm>
            <a:off x="457200" y="4808885"/>
            <a:ext cx="8075240" cy="707886"/>
          </a:xfrm>
          <a:prstGeom prst="rect">
            <a:avLst/>
          </a:prstGeom>
          <a:noFill/>
          <a:ln>
            <a:noFill/>
          </a:ln>
          <a:extLst/>
        </p:spPr>
        <p:txBody>
          <a:bodyPr wrap="square">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2000" dirty="0">
                <a:solidFill>
                  <a:srgbClr val="0000FF"/>
                </a:solidFill>
                <a:latin typeface="Arial" panose="020B0604020202020204" pitchFamily="34" charset="0"/>
                <a:cs typeface="Arial" panose="020B0604020202020204" pitchFamily="34" charset="0"/>
              </a:rPr>
              <a:t>Surface flux </a:t>
            </a:r>
            <a:r>
              <a:rPr lang="en-US" altLang="en-US" sz="2000" dirty="0" err="1">
                <a:solidFill>
                  <a:srgbClr val="0000FF"/>
                </a:solidFill>
                <a:latin typeface="Arial" panose="020B0604020202020204" pitchFamily="34" charset="0"/>
                <a:cs typeface="Arial" panose="020B0604020202020204" pitchFamily="34" charset="0"/>
              </a:rPr>
              <a:t>parametrization</a:t>
            </a:r>
            <a:r>
              <a:rPr lang="en-US" altLang="en-US" sz="2000" dirty="0">
                <a:solidFill>
                  <a:srgbClr val="0000FF"/>
                </a:solidFill>
                <a:latin typeface="Arial" panose="020B0604020202020204" pitchFamily="34" charset="0"/>
                <a:cs typeface="Arial" panose="020B0604020202020204" pitchFamily="34" charset="0"/>
              </a:rPr>
              <a:t> is sensitive because of large gradients near the surface.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Footer Placeholder 3"/>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1400" smtClean="0"/>
              <a:t>training course: boundary layer; surface layer</a:t>
            </a:r>
          </a:p>
        </p:txBody>
      </p:sp>
      <p:sp>
        <p:nvSpPr>
          <p:cNvPr id="3075" name="Rectangle 2"/>
          <p:cNvSpPr>
            <a:spLocks noGrp="1" noChangeArrowheads="1"/>
          </p:cNvSpPr>
          <p:nvPr>
            <p:ph type="title"/>
          </p:nvPr>
        </p:nvSpPr>
        <p:spPr/>
        <p:txBody>
          <a:bodyPr/>
          <a:lstStyle/>
          <a:p>
            <a:r>
              <a:rPr lang="en-GB" altLang="en-US" sz="2400" dirty="0" smtClean="0">
                <a:solidFill>
                  <a:schemeClr val="tx1"/>
                </a:solidFill>
              </a:rPr>
              <a:t>Parameterization of surface fluxes: Outline</a:t>
            </a:r>
          </a:p>
        </p:txBody>
      </p:sp>
      <p:sp>
        <p:nvSpPr>
          <p:cNvPr id="3076" name="Rectangle 3"/>
          <p:cNvSpPr>
            <a:spLocks noGrp="1" noChangeArrowheads="1"/>
          </p:cNvSpPr>
          <p:nvPr>
            <p:ph type="body" idx="1"/>
          </p:nvPr>
        </p:nvSpPr>
        <p:spPr>
          <a:xfrm>
            <a:off x="685800" y="838200"/>
            <a:ext cx="8229600" cy="5257800"/>
          </a:xfrm>
        </p:spPr>
        <p:txBody>
          <a:bodyPr/>
          <a:lstStyle/>
          <a:p>
            <a:r>
              <a:rPr lang="en-GB" altLang="en-US" dirty="0" smtClean="0"/>
              <a:t>Surface layer formulation according to </a:t>
            </a:r>
            <a:r>
              <a:rPr lang="en-GB" altLang="en-US" dirty="0" err="1" smtClean="0"/>
              <a:t>Monin</a:t>
            </a:r>
            <a:r>
              <a:rPr lang="en-GB" altLang="en-US" dirty="0" smtClean="0"/>
              <a:t> </a:t>
            </a:r>
            <a:r>
              <a:rPr lang="en-GB" altLang="en-US" dirty="0" err="1" smtClean="0"/>
              <a:t>Obukhov</a:t>
            </a:r>
            <a:r>
              <a:rPr lang="en-GB" altLang="en-US" dirty="0"/>
              <a:t> </a:t>
            </a:r>
            <a:r>
              <a:rPr lang="en-GB" altLang="en-US" dirty="0" smtClean="0"/>
              <a:t>(MO) similarity</a:t>
            </a:r>
          </a:p>
          <a:p>
            <a:r>
              <a:rPr lang="en-GB" altLang="en-US" dirty="0" smtClean="0"/>
              <a:t>Roughness lengths </a:t>
            </a:r>
            <a:endParaRPr lang="en-GB" altLang="en-US" dirty="0"/>
          </a:p>
          <a:p>
            <a:r>
              <a:rPr lang="en-GB" altLang="en-US" dirty="0" smtClean="0">
                <a:solidFill>
                  <a:srgbClr val="0000FF"/>
                </a:solidFill>
              </a:rPr>
              <a:t>Representation of the different sources of surface stress</a:t>
            </a:r>
          </a:p>
          <a:p>
            <a:r>
              <a:rPr lang="en-GB" altLang="en-US" dirty="0" smtClean="0"/>
              <a:t>Impacts of the surface stress on the large-scale circulation</a:t>
            </a:r>
          </a:p>
          <a:p>
            <a:pPr lvl="1"/>
            <a:endParaRPr lang="en-GB" altLang="en-US" sz="2000" dirty="0" smtClean="0">
              <a:solidFill>
                <a:srgbClr val="376092"/>
              </a:solidFill>
            </a:endParaRPr>
          </a:p>
          <a:p>
            <a:pPr lvl="1"/>
            <a:endParaRPr lang="en-GB" altLang="en-US" sz="2000" dirty="0" smtClean="0"/>
          </a:p>
        </p:txBody>
      </p:sp>
    </p:spTree>
    <p:extLst>
      <p:ext uri="{BB962C8B-B14F-4D97-AF65-F5344CB8AC3E}">
        <p14:creationId xmlns:p14="http://schemas.microsoft.com/office/powerpoint/2010/main" val="421113010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3" name="Title 2062"/>
          <p:cNvSpPr>
            <a:spLocks noGrp="1"/>
          </p:cNvSpPr>
          <p:nvPr>
            <p:ph type="title"/>
          </p:nvPr>
        </p:nvSpPr>
        <p:spPr>
          <a:xfrm>
            <a:off x="902717" y="366868"/>
            <a:ext cx="7921487" cy="303610"/>
          </a:xfrm>
          <a:extLst>
            <a:ext uri="{909E8E84-426E-40dd-AFC4-6F175D3DCCD1}"/>
            <a:ext uri="{91240B29-F687-4f45-9708-019B960494DF}"/>
            <a:ext uri="{AF507438-7753-43e0-B8FC-AC1667EBCBE1}"/>
            <a:ext uri="{FAA26D3D-D897-4be2-8F04-BA451C77F1D7}"/>
          </a:extLst>
        </p:spPr>
        <p:txBody>
          <a:bodyPr>
            <a:noAutofit/>
          </a:bodyPr>
          <a:lstStyle/>
          <a:p>
            <a:pPr>
              <a:defRPr/>
            </a:pPr>
            <a:r>
              <a:rPr lang="en-GB" dirty="0" err="1" smtClean="0">
                <a:solidFill>
                  <a:schemeClr val="tx1"/>
                </a:solidFill>
              </a:rPr>
              <a:t>Subgrid</a:t>
            </a:r>
            <a:r>
              <a:rPr lang="en-GB" dirty="0" smtClean="0">
                <a:solidFill>
                  <a:schemeClr val="tx1"/>
                </a:solidFill>
              </a:rPr>
              <a:t> drag (stress) mechanisms </a:t>
            </a:r>
            <a:r>
              <a:rPr lang="en-GB" dirty="0">
                <a:solidFill>
                  <a:schemeClr val="tx1"/>
                </a:solidFill>
              </a:rPr>
              <a:t>in the ECMWF model </a:t>
            </a:r>
          </a:p>
        </p:txBody>
      </p:sp>
      <p:pic>
        <p:nvPicPr>
          <p:cNvPr id="409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7733" y="1731223"/>
            <a:ext cx="2842366" cy="2306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2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61545" y="2736010"/>
            <a:ext cx="4524101" cy="1338328"/>
          </a:xfrm>
          <a:prstGeom prst="rect">
            <a:avLst/>
          </a:prstGeom>
          <a:solidFill>
            <a:schemeClr val="bg1"/>
          </a:solidFill>
          <a:ln w="9525">
            <a:solidFill>
              <a:schemeClr val="bg1"/>
            </a:solidFill>
            <a:miter lim="800000"/>
            <a:headEnd/>
            <a:tailEnd/>
          </a:ln>
        </p:spPr>
      </p:pic>
      <p:sp>
        <p:nvSpPr>
          <p:cNvPr id="4102" name="Rectangle 27"/>
          <p:cNvSpPr>
            <a:spLocks noChangeArrowheads="1"/>
          </p:cNvSpPr>
          <p:nvPr/>
        </p:nvSpPr>
        <p:spPr bwMode="auto">
          <a:xfrm>
            <a:off x="8193614" y="3237948"/>
            <a:ext cx="108296" cy="13935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sz="2400">
                <a:solidFill>
                  <a:schemeClr val="accent2"/>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accent2"/>
                </a:solidFill>
                <a:latin typeface="Times New Roman" panose="02020603050405020304" pitchFamily="18" charset="0"/>
                <a:ea typeface="MS PGothic" panose="020B0600070205080204" pitchFamily="34" charset="-128"/>
              </a:defRPr>
            </a:lvl2pPr>
            <a:lvl3pPr marL="1143000" indent="-228600">
              <a:spcBef>
                <a:spcPct val="20000"/>
              </a:spcBef>
              <a:buChar char="•"/>
              <a:defRPr sz="2000">
                <a:solidFill>
                  <a:schemeClr val="accent2"/>
                </a:solidFill>
                <a:latin typeface="Times New Roman" panose="02020603050405020304" pitchFamily="18" charset="0"/>
                <a:ea typeface="MS PGothic" panose="020B0600070205080204" pitchFamily="34" charset="-128"/>
              </a:defRPr>
            </a:lvl3pPr>
            <a:lvl4pPr marL="1600200" indent="-228600">
              <a:spcBef>
                <a:spcPct val="20000"/>
              </a:spcBef>
              <a:buChar char="–"/>
              <a:defRPr sz="2000">
                <a:solidFill>
                  <a:schemeClr val="accent2"/>
                </a:solidFill>
                <a:latin typeface="Times New Roman" panose="02020603050405020304" pitchFamily="18" charset="0"/>
                <a:ea typeface="MS PGothic" panose="020B0600070205080204" pitchFamily="34" charset="-128"/>
              </a:defRPr>
            </a:lvl4pPr>
            <a:lvl5pPr marL="2057400" indent="-228600">
              <a:spcBef>
                <a:spcPct val="20000"/>
              </a:spcBef>
              <a:buChar char="»"/>
              <a:defRPr sz="2000">
                <a:solidFill>
                  <a:schemeClr val="accent2"/>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accent2"/>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accent2"/>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accent2"/>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accent2"/>
                </a:solidFill>
                <a:latin typeface="Times New Roman" panose="02020603050405020304" pitchFamily="18" charset="0"/>
                <a:ea typeface="MS PGothic" panose="020B0600070205080204" pitchFamily="34" charset="-128"/>
              </a:defRPr>
            </a:lvl9pPr>
          </a:lstStyle>
          <a:p>
            <a:pPr>
              <a:spcBef>
                <a:spcPct val="0"/>
              </a:spcBef>
              <a:buFontTx/>
              <a:buNone/>
            </a:pPr>
            <a:endParaRPr lang="en-GB" altLang="en-US" sz="1500" b="1"/>
          </a:p>
        </p:txBody>
      </p:sp>
      <p:sp>
        <p:nvSpPr>
          <p:cNvPr id="4103" name="Rectangle 28"/>
          <p:cNvSpPr>
            <a:spLocks noChangeArrowheads="1"/>
          </p:cNvSpPr>
          <p:nvPr/>
        </p:nvSpPr>
        <p:spPr bwMode="auto">
          <a:xfrm>
            <a:off x="6718679" y="3848256"/>
            <a:ext cx="109555" cy="13797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sz="2400">
                <a:solidFill>
                  <a:schemeClr val="accent2"/>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accent2"/>
                </a:solidFill>
                <a:latin typeface="Times New Roman" panose="02020603050405020304" pitchFamily="18" charset="0"/>
                <a:ea typeface="MS PGothic" panose="020B0600070205080204" pitchFamily="34" charset="-128"/>
              </a:defRPr>
            </a:lvl2pPr>
            <a:lvl3pPr marL="1143000" indent="-228600">
              <a:spcBef>
                <a:spcPct val="20000"/>
              </a:spcBef>
              <a:buChar char="•"/>
              <a:defRPr sz="2000">
                <a:solidFill>
                  <a:schemeClr val="accent2"/>
                </a:solidFill>
                <a:latin typeface="Times New Roman" panose="02020603050405020304" pitchFamily="18" charset="0"/>
                <a:ea typeface="MS PGothic" panose="020B0600070205080204" pitchFamily="34" charset="-128"/>
              </a:defRPr>
            </a:lvl3pPr>
            <a:lvl4pPr marL="1600200" indent="-228600">
              <a:spcBef>
                <a:spcPct val="20000"/>
              </a:spcBef>
              <a:buChar char="–"/>
              <a:defRPr sz="2000">
                <a:solidFill>
                  <a:schemeClr val="accent2"/>
                </a:solidFill>
                <a:latin typeface="Times New Roman" panose="02020603050405020304" pitchFamily="18" charset="0"/>
                <a:ea typeface="MS PGothic" panose="020B0600070205080204" pitchFamily="34" charset="-128"/>
              </a:defRPr>
            </a:lvl4pPr>
            <a:lvl5pPr marL="2057400" indent="-228600">
              <a:spcBef>
                <a:spcPct val="20000"/>
              </a:spcBef>
              <a:buChar char="»"/>
              <a:defRPr sz="2000">
                <a:solidFill>
                  <a:schemeClr val="accent2"/>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accent2"/>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accent2"/>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accent2"/>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accent2"/>
                </a:solidFill>
                <a:latin typeface="Times New Roman" panose="02020603050405020304" pitchFamily="18" charset="0"/>
                <a:ea typeface="MS PGothic" panose="020B0600070205080204" pitchFamily="34" charset="-128"/>
              </a:defRPr>
            </a:lvl9pPr>
          </a:lstStyle>
          <a:p>
            <a:pPr>
              <a:spcBef>
                <a:spcPct val="0"/>
              </a:spcBef>
              <a:buFontTx/>
              <a:buNone/>
            </a:pPr>
            <a:endParaRPr lang="en-GB" altLang="en-US" sz="1500" b="1"/>
          </a:p>
        </p:txBody>
      </p:sp>
      <p:sp>
        <p:nvSpPr>
          <p:cNvPr id="4104" name="Rectangle 31"/>
          <p:cNvSpPr>
            <a:spLocks noChangeArrowheads="1"/>
          </p:cNvSpPr>
          <p:nvPr/>
        </p:nvSpPr>
        <p:spPr bwMode="auto">
          <a:xfrm>
            <a:off x="8976518" y="2891773"/>
            <a:ext cx="167482" cy="1062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sz="2400">
                <a:solidFill>
                  <a:schemeClr val="accent2"/>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accent2"/>
                </a:solidFill>
                <a:latin typeface="Times New Roman" panose="02020603050405020304" pitchFamily="18" charset="0"/>
                <a:ea typeface="MS PGothic" panose="020B0600070205080204" pitchFamily="34" charset="-128"/>
              </a:defRPr>
            </a:lvl2pPr>
            <a:lvl3pPr marL="1143000" indent="-228600">
              <a:spcBef>
                <a:spcPct val="20000"/>
              </a:spcBef>
              <a:buChar char="•"/>
              <a:defRPr sz="2000">
                <a:solidFill>
                  <a:schemeClr val="accent2"/>
                </a:solidFill>
                <a:latin typeface="Times New Roman" panose="02020603050405020304" pitchFamily="18" charset="0"/>
                <a:ea typeface="MS PGothic" panose="020B0600070205080204" pitchFamily="34" charset="-128"/>
              </a:defRPr>
            </a:lvl3pPr>
            <a:lvl4pPr marL="1600200" indent="-228600">
              <a:spcBef>
                <a:spcPct val="20000"/>
              </a:spcBef>
              <a:buChar char="–"/>
              <a:defRPr sz="2000">
                <a:solidFill>
                  <a:schemeClr val="accent2"/>
                </a:solidFill>
                <a:latin typeface="Times New Roman" panose="02020603050405020304" pitchFamily="18" charset="0"/>
                <a:ea typeface="MS PGothic" panose="020B0600070205080204" pitchFamily="34" charset="-128"/>
              </a:defRPr>
            </a:lvl4pPr>
            <a:lvl5pPr marL="2057400" indent="-228600">
              <a:spcBef>
                <a:spcPct val="20000"/>
              </a:spcBef>
              <a:buChar char="»"/>
              <a:defRPr sz="2000">
                <a:solidFill>
                  <a:schemeClr val="accent2"/>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accent2"/>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accent2"/>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accent2"/>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accent2"/>
                </a:solidFill>
                <a:latin typeface="Times New Roman" panose="02020603050405020304" pitchFamily="18" charset="0"/>
                <a:ea typeface="MS PGothic" panose="020B0600070205080204" pitchFamily="34" charset="-128"/>
              </a:defRPr>
            </a:lvl9pPr>
          </a:lstStyle>
          <a:p>
            <a:pPr>
              <a:spcBef>
                <a:spcPct val="0"/>
              </a:spcBef>
              <a:buFontTx/>
              <a:buNone/>
            </a:pPr>
            <a:endParaRPr lang="en-GB" altLang="en-US" sz="1500" b="1"/>
          </a:p>
        </p:txBody>
      </p:sp>
      <p:sp>
        <p:nvSpPr>
          <p:cNvPr id="4105" name="Rectangle 32"/>
          <p:cNvSpPr>
            <a:spLocks noChangeArrowheads="1"/>
          </p:cNvSpPr>
          <p:nvPr/>
        </p:nvSpPr>
        <p:spPr bwMode="auto">
          <a:xfrm>
            <a:off x="5146338" y="3486170"/>
            <a:ext cx="149852" cy="18074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sz="2400">
                <a:solidFill>
                  <a:schemeClr val="accent2"/>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accent2"/>
                </a:solidFill>
                <a:latin typeface="Times New Roman" panose="02020603050405020304" pitchFamily="18" charset="0"/>
                <a:ea typeface="MS PGothic" panose="020B0600070205080204" pitchFamily="34" charset="-128"/>
              </a:defRPr>
            </a:lvl2pPr>
            <a:lvl3pPr marL="1143000" indent="-228600">
              <a:spcBef>
                <a:spcPct val="20000"/>
              </a:spcBef>
              <a:buChar char="•"/>
              <a:defRPr sz="2000">
                <a:solidFill>
                  <a:schemeClr val="accent2"/>
                </a:solidFill>
                <a:latin typeface="Times New Roman" panose="02020603050405020304" pitchFamily="18" charset="0"/>
                <a:ea typeface="MS PGothic" panose="020B0600070205080204" pitchFamily="34" charset="-128"/>
              </a:defRPr>
            </a:lvl3pPr>
            <a:lvl4pPr marL="1600200" indent="-228600">
              <a:spcBef>
                <a:spcPct val="20000"/>
              </a:spcBef>
              <a:buChar char="–"/>
              <a:defRPr sz="2000">
                <a:solidFill>
                  <a:schemeClr val="accent2"/>
                </a:solidFill>
                <a:latin typeface="Times New Roman" panose="02020603050405020304" pitchFamily="18" charset="0"/>
                <a:ea typeface="MS PGothic" panose="020B0600070205080204" pitchFamily="34" charset="-128"/>
              </a:defRPr>
            </a:lvl4pPr>
            <a:lvl5pPr marL="2057400" indent="-228600">
              <a:spcBef>
                <a:spcPct val="20000"/>
              </a:spcBef>
              <a:buChar char="»"/>
              <a:defRPr sz="2000">
                <a:solidFill>
                  <a:schemeClr val="accent2"/>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accent2"/>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accent2"/>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accent2"/>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accent2"/>
                </a:solidFill>
                <a:latin typeface="Times New Roman" panose="02020603050405020304" pitchFamily="18" charset="0"/>
                <a:ea typeface="MS PGothic" panose="020B0600070205080204" pitchFamily="34" charset="-128"/>
              </a:defRPr>
            </a:lvl9pPr>
          </a:lstStyle>
          <a:p>
            <a:pPr>
              <a:spcBef>
                <a:spcPct val="0"/>
              </a:spcBef>
              <a:buFontTx/>
              <a:buNone/>
            </a:pPr>
            <a:endParaRPr lang="en-GB" altLang="en-US" sz="1500" b="1"/>
          </a:p>
        </p:txBody>
      </p:sp>
      <p:graphicFrame>
        <p:nvGraphicFramePr>
          <p:cNvPr id="4106" name="Object 35"/>
          <p:cNvGraphicFramePr>
            <a:graphicFrameLocks noChangeAspect="1"/>
          </p:cNvGraphicFramePr>
          <p:nvPr>
            <p:extLst/>
          </p:nvPr>
        </p:nvGraphicFramePr>
        <p:xfrm>
          <a:off x="8440314" y="3018681"/>
          <a:ext cx="347689" cy="326993"/>
        </p:xfrm>
        <a:graphic>
          <a:graphicData uri="http://schemas.openxmlformats.org/presentationml/2006/ole">
            <mc:AlternateContent xmlns:mc="http://schemas.openxmlformats.org/markup-compatibility/2006">
              <mc:Choice xmlns:v="urn:schemas-microsoft-com:vml" Requires="v">
                <p:oleObj spid="_x0000_s50186" name="Equation" r:id="rId6" imgW="228600" imgH="241300" progId="Equation.3">
                  <p:embed/>
                </p:oleObj>
              </mc:Choice>
              <mc:Fallback>
                <p:oleObj name="Equation" r:id="rId6" imgW="228600" imgH="2413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440314" y="3018681"/>
                        <a:ext cx="347689" cy="326993"/>
                      </a:xfrm>
                      <a:prstGeom prst="rect">
                        <a:avLst/>
                      </a:prstGeom>
                      <a:noFill/>
                      <a:ln>
                        <a:noFill/>
                      </a:ln>
                      <a:effectLst/>
                      <a:extLst/>
                    </p:spPr>
                  </p:pic>
                </p:oleObj>
              </mc:Fallback>
            </mc:AlternateContent>
          </a:graphicData>
        </a:graphic>
      </p:graphicFrame>
      <p:sp>
        <p:nvSpPr>
          <p:cNvPr id="4107" name="Line 37"/>
          <p:cNvSpPr>
            <a:spLocks noChangeShapeType="1"/>
          </p:cNvSpPr>
          <p:nvPr/>
        </p:nvSpPr>
        <p:spPr bwMode="auto">
          <a:xfrm>
            <a:off x="8457009" y="2950955"/>
            <a:ext cx="0" cy="464966"/>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sz="1350"/>
          </a:p>
        </p:txBody>
      </p:sp>
      <p:sp>
        <p:nvSpPr>
          <p:cNvPr id="4108" name="Rectangle 47"/>
          <p:cNvSpPr>
            <a:spLocks noChangeArrowheads="1"/>
          </p:cNvSpPr>
          <p:nvPr/>
        </p:nvSpPr>
        <p:spPr bwMode="auto">
          <a:xfrm>
            <a:off x="5144080" y="3417310"/>
            <a:ext cx="142296" cy="146250"/>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2400">
                <a:solidFill>
                  <a:schemeClr val="accent2"/>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accent2"/>
                </a:solidFill>
                <a:latin typeface="Times New Roman" panose="02020603050405020304" pitchFamily="18" charset="0"/>
                <a:ea typeface="MS PGothic" panose="020B0600070205080204" pitchFamily="34" charset="-128"/>
              </a:defRPr>
            </a:lvl2pPr>
            <a:lvl3pPr marL="1143000" indent="-228600">
              <a:spcBef>
                <a:spcPct val="20000"/>
              </a:spcBef>
              <a:buChar char="•"/>
              <a:defRPr sz="2000">
                <a:solidFill>
                  <a:schemeClr val="accent2"/>
                </a:solidFill>
                <a:latin typeface="Times New Roman" panose="02020603050405020304" pitchFamily="18" charset="0"/>
                <a:ea typeface="MS PGothic" panose="020B0600070205080204" pitchFamily="34" charset="-128"/>
              </a:defRPr>
            </a:lvl3pPr>
            <a:lvl4pPr marL="1600200" indent="-228600">
              <a:spcBef>
                <a:spcPct val="20000"/>
              </a:spcBef>
              <a:buChar char="–"/>
              <a:defRPr sz="2000">
                <a:solidFill>
                  <a:schemeClr val="accent2"/>
                </a:solidFill>
                <a:latin typeface="Times New Roman" panose="02020603050405020304" pitchFamily="18" charset="0"/>
                <a:ea typeface="MS PGothic" panose="020B0600070205080204" pitchFamily="34" charset="-128"/>
              </a:defRPr>
            </a:lvl4pPr>
            <a:lvl5pPr marL="2057400" indent="-228600">
              <a:spcBef>
                <a:spcPct val="20000"/>
              </a:spcBef>
              <a:buChar char="»"/>
              <a:defRPr sz="2000">
                <a:solidFill>
                  <a:schemeClr val="accent2"/>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accent2"/>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accent2"/>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accent2"/>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accent2"/>
                </a:solidFill>
                <a:latin typeface="Times New Roman" panose="02020603050405020304" pitchFamily="18" charset="0"/>
                <a:ea typeface="MS PGothic" panose="020B0600070205080204" pitchFamily="34" charset="-128"/>
              </a:defRPr>
            </a:lvl9pPr>
          </a:lstStyle>
          <a:p>
            <a:pPr>
              <a:spcBef>
                <a:spcPct val="0"/>
              </a:spcBef>
              <a:buFontTx/>
              <a:buNone/>
            </a:pPr>
            <a:endParaRPr lang="en-GB" altLang="en-US" sz="1500" b="1"/>
          </a:p>
        </p:txBody>
      </p:sp>
      <p:sp>
        <p:nvSpPr>
          <p:cNvPr id="4109" name="Rectangle 48"/>
          <p:cNvSpPr>
            <a:spLocks noChangeArrowheads="1"/>
          </p:cNvSpPr>
          <p:nvPr/>
        </p:nvSpPr>
        <p:spPr bwMode="auto">
          <a:xfrm>
            <a:off x="5151638" y="3425585"/>
            <a:ext cx="134740" cy="137973"/>
          </a:xfrm>
          <a:prstGeom prst="rect">
            <a:avLst/>
          </a:prstGeom>
          <a:solidFill>
            <a:schemeClr val="bg1"/>
          </a:solidFill>
          <a:ln w="9525">
            <a:solidFill>
              <a:schemeClr val="bg1"/>
            </a:solidFill>
            <a:miter lim="800000"/>
            <a:headEnd/>
            <a:tailEnd/>
          </a:ln>
        </p:spPr>
        <p:txBody>
          <a:bodyPr wrap="none" anchor="ctr"/>
          <a:lstStyle>
            <a:lvl1pPr>
              <a:spcBef>
                <a:spcPct val="20000"/>
              </a:spcBef>
              <a:buChar char="•"/>
              <a:defRPr sz="2400">
                <a:solidFill>
                  <a:schemeClr val="accent2"/>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accent2"/>
                </a:solidFill>
                <a:latin typeface="Times New Roman" panose="02020603050405020304" pitchFamily="18" charset="0"/>
                <a:ea typeface="MS PGothic" panose="020B0600070205080204" pitchFamily="34" charset="-128"/>
              </a:defRPr>
            </a:lvl2pPr>
            <a:lvl3pPr marL="1143000" indent="-228600">
              <a:spcBef>
                <a:spcPct val="20000"/>
              </a:spcBef>
              <a:buChar char="•"/>
              <a:defRPr sz="2000">
                <a:solidFill>
                  <a:schemeClr val="accent2"/>
                </a:solidFill>
                <a:latin typeface="Times New Roman" panose="02020603050405020304" pitchFamily="18" charset="0"/>
                <a:ea typeface="MS PGothic" panose="020B0600070205080204" pitchFamily="34" charset="-128"/>
              </a:defRPr>
            </a:lvl3pPr>
            <a:lvl4pPr marL="1600200" indent="-228600">
              <a:spcBef>
                <a:spcPct val="20000"/>
              </a:spcBef>
              <a:buChar char="–"/>
              <a:defRPr sz="2000">
                <a:solidFill>
                  <a:schemeClr val="accent2"/>
                </a:solidFill>
                <a:latin typeface="Times New Roman" panose="02020603050405020304" pitchFamily="18" charset="0"/>
                <a:ea typeface="MS PGothic" panose="020B0600070205080204" pitchFamily="34" charset="-128"/>
              </a:defRPr>
            </a:lvl4pPr>
            <a:lvl5pPr marL="2057400" indent="-228600">
              <a:spcBef>
                <a:spcPct val="20000"/>
              </a:spcBef>
              <a:buChar char="»"/>
              <a:defRPr sz="2000">
                <a:solidFill>
                  <a:schemeClr val="accent2"/>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accent2"/>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accent2"/>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accent2"/>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accent2"/>
                </a:solidFill>
                <a:latin typeface="Times New Roman" panose="02020603050405020304" pitchFamily="18" charset="0"/>
                <a:ea typeface="MS PGothic" panose="020B0600070205080204" pitchFamily="34" charset="-128"/>
              </a:defRPr>
            </a:lvl9pPr>
          </a:lstStyle>
          <a:p>
            <a:pPr>
              <a:spcBef>
                <a:spcPct val="0"/>
              </a:spcBef>
              <a:buFontTx/>
              <a:buNone/>
            </a:pPr>
            <a:endParaRPr lang="en-GB" altLang="en-US" sz="1500" b="1"/>
          </a:p>
        </p:txBody>
      </p:sp>
      <p:sp>
        <p:nvSpPr>
          <p:cNvPr id="4110" name="Text Box 29"/>
          <p:cNvSpPr txBox="1">
            <a:spLocks noChangeArrowheads="1"/>
          </p:cNvSpPr>
          <p:nvPr/>
        </p:nvSpPr>
        <p:spPr bwMode="auto">
          <a:xfrm>
            <a:off x="8394784" y="3479085"/>
            <a:ext cx="4208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accent2"/>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accent2"/>
                </a:solidFill>
                <a:latin typeface="Times New Roman" panose="02020603050405020304" pitchFamily="18" charset="0"/>
                <a:ea typeface="MS PGothic" panose="020B0600070205080204" pitchFamily="34" charset="-128"/>
              </a:defRPr>
            </a:lvl2pPr>
            <a:lvl3pPr marL="1143000" indent="-228600">
              <a:spcBef>
                <a:spcPct val="20000"/>
              </a:spcBef>
              <a:buChar char="•"/>
              <a:defRPr sz="2000">
                <a:solidFill>
                  <a:schemeClr val="accent2"/>
                </a:solidFill>
                <a:latin typeface="Times New Roman" panose="02020603050405020304" pitchFamily="18" charset="0"/>
                <a:ea typeface="MS PGothic" panose="020B0600070205080204" pitchFamily="34" charset="-128"/>
              </a:defRPr>
            </a:lvl3pPr>
            <a:lvl4pPr marL="1600200" indent="-228600">
              <a:spcBef>
                <a:spcPct val="20000"/>
              </a:spcBef>
              <a:buChar char="–"/>
              <a:defRPr sz="2000">
                <a:solidFill>
                  <a:schemeClr val="accent2"/>
                </a:solidFill>
                <a:latin typeface="Times New Roman" panose="02020603050405020304" pitchFamily="18" charset="0"/>
                <a:ea typeface="MS PGothic" panose="020B0600070205080204" pitchFamily="34" charset="-128"/>
              </a:defRPr>
            </a:lvl4pPr>
            <a:lvl5pPr marL="2057400" indent="-228600">
              <a:spcBef>
                <a:spcPct val="20000"/>
              </a:spcBef>
              <a:buChar char="»"/>
              <a:defRPr sz="2000">
                <a:solidFill>
                  <a:schemeClr val="accent2"/>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accent2"/>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accent2"/>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accent2"/>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accent2"/>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1">
                <a:solidFill>
                  <a:schemeClr val="tx1"/>
                </a:solidFill>
              </a:rPr>
              <a:t>z</a:t>
            </a:r>
            <a:r>
              <a:rPr lang="en-GB" altLang="en-US" sz="1200" b="1" baseline="-25000">
                <a:solidFill>
                  <a:schemeClr val="tx1"/>
                </a:solidFill>
              </a:rPr>
              <a:t>blk</a:t>
            </a:r>
          </a:p>
        </p:txBody>
      </p:sp>
      <p:sp>
        <p:nvSpPr>
          <p:cNvPr id="4111" name="Rectangle 49"/>
          <p:cNvSpPr>
            <a:spLocks noChangeArrowheads="1"/>
          </p:cNvSpPr>
          <p:nvPr/>
        </p:nvSpPr>
        <p:spPr bwMode="auto">
          <a:xfrm>
            <a:off x="8210556" y="3286228"/>
            <a:ext cx="117112" cy="129694"/>
          </a:xfrm>
          <a:prstGeom prst="rect">
            <a:avLst/>
          </a:prstGeom>
          <a:solidFill>
            <a:schemeClr val="bg1"/>
          </a:solidFill>
          <a:ln w="9525">
            <a:solidFill>
              <a:schemeClr val="bg1"/>
            </a:solidFill>
            <a:miter lim="800000"/>
            <a:headEnd/>
            <a:tailEnd/>
          </a:ln>
        </p:spPr>
        <p:txBody>
          <a:bodyPr wrap="none" anchor="ctr"/>
          <a:lstStyle>
            <a:lvl1pPr>
              <a:spcBef>
                <a:spcPct val="20000"/>
              </a:spcBef>
              <a:buChar char="•"/>
              <a:defRPr sz="2400">
                <a:solidFill>
                  <a:schemeClr val="accent2"/>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accent2"/>
                </a:solidFill>
                <a:latin typeface="Times New Roman" panose="02020603050405020304" pitchFamily="18" charset="0"/>
                <a:ea typeface="MS PGothic" panose="020B0600070205080204" pitchFamily="34" charset="-128"/>
              </a:defRPr>
            </a:lvl2pPr>
            <a:lvl3pPr marL="1143000" indent="-228600">
              <a:spcBef>
                <a:spcPct val="20000"/>
              </a:spcBef>
              <a:buChar char="•"/>
              <a:defRPr sz="2000">
                <a:solidFill>
                  <a:schemeClr val="accent2"/>
                </a:solidFill>
                <a:latin typeface="Times New Roman" panose="02020603050405020304" pitchFamily="18" charset="0"/>
                <a:ea typeface="MS PGothic" panose="020B0600070205080204" pitchFamily="34" charset="-128"/>
              </a:defRPr>
            </a:lvl3pPr>
            <a:lvl4pPr marL="1600200" indent="-228600">
              <a:spcBef>
                <a:spcPct val="20000"/>
              </a:spcBef>
              <a:buChar char="–"/>
              <a:defRPr sz="2000">
                <a:solidFill>
                  <a:schemeClr val="accent2"/>
                </a:solidFill>
                <a:latin typeface="Times New Roman" panose="02020603050405020304" pitchFamily="18" charset="0"/>
                <a:ea typeface="MS PGothic" panose="020B0600070205080204" pitchFamily="34" charset="-128"/>
              </a:defRPr>
            </a:lvl4pPr>
            <a:lvl5pPr marL="2057400" indent="-228600">
              <a:spcBef>
                <a:spcPct val="20000"/>
              </a:spcBef>
              <a:buChar char="»"/>
              <a:defRPr sz="2000">
                <a:solidFill>
                  <a:schemeClr val="accent2"/>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accent2"/>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accent2"/>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accent2"/>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accent2"/>
                </a:solidFill>
                <a:latin typeface="Times New Roman" panose="02020603050405020304" pitchFamily="18" charset="0"/>
                <a:ea typeface="MS PGothic" panose="020B0600070205080204" pitchFamily="34" charset="-128"/>
              </a:defRPr>
            </a:lvl9pPr>
          </a:lstStyle>
          <a:p>
            <a:pPr>
              <a:spcBef>
                <a:spcPct val="0"/>
              </a:spcBef>
              <a:buFontTx/>
              <a:buNone/>
            </a:pPr>
            <a:endParaRPr lang="en-GB" altLang="en-US" sz="1500" b="1"/>
          </a:p>
        </p:txBody>
      </p:sp>
      <p:sp>
        <p:nvSpPr>
          <p:cNvPr id="4112" name="Text Box 25"/>
          <p:cNvSpPr txBox="1">
            <a:spLocks noChangeArrowheads="1"/>
          </p:cNvSpPr>
          <p:nvPr/>
        </p:nvSpPr>
        <p:spPr bwMode="auto">
          <a:xfrm>
            <a:off x="8111702" y="3029163"/>
            <a:ext cx="28516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accent2"/>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accent2"/>
                </a:solidFill>
                <a:latin typeface="Times New Roman" panose="02020603050405020304" pitchFamily="18" charset="0"/>
                <a:ea typeface="MS PGothic" panose="020B0600070205080204" pitchFamily="34" charset="-128"/>
              </a:defRPr>
            </a:lvl2pPr>
            <a:lvl3pPr marL="1143000" indent="-228600">
              <a:spcBef>
                <a:spcPct val="20000"/>
              </a:spcBef>
              <a:buChar char="•"/>
              <a:defRPr sz="2000">
                <a:solidFill>
                  <a:schemeClr val="accent2"/>
                </a:solidFill>
                <a:latin typeface="Times New Roman" panose="02020603050405020304" pitchFamily="18" charset="0"/>
                <a:ea typeface="MS PGothic" panose="020B0600070205080204" pitchFamily="34" charset="-128"/>
              </a:defRPr>
            </a:lvl3pPr>
            <a:lvl4pPr marL="1600200" indent="-228600">
              <a:spcBef>
                <a:spcPct val="20000"/>
              </a:spcBef>
              <a:buChar char="–"/>
              <a:defRPr sz="2000">
                <a:solidFill>
                  <a:schemeClr val="accent2"/>
                </a:solidFill>
                <a:latin typeface="Times New Roman" panose="02020603050405020304" pitchFamily="18" charset="0"/>
                <a:ea typeface="MS PGothic" panose="020B0600070205080204" pitchFamily="34" charset="-128"/>
              </a:defRPr>
            </a:lvl4pPr>
            <a:lvl5pPr marL="2057400" indent="-228600">
              <a:spcBef>
                <a:spcPct val="20000"/>
              </a:spcBef>
              <a:buChar char="»"/>
              <a:defRPr sz="2000">
                <a:solidFill>
                  <a:schemeClr val="accent2"/>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accent2"/>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accent2"/>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accent2"/>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accent2"/>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1" dirty="0">
                <a:solidFill>
                  <a:schemeClr val="tx1"/>
                </a:solidFill>
              </a:rPr>
              <a:t>h</a:t>
            </a:r>
          </a:p>
        </p:txBody>
      </p:sp>
      <p:sp>
        <p:nvSpPr>
          <p:cNvPr id="4113" name="Rectangle 50"/>
          <p:cNvSpPr>
            <a:spLocks noChangeArrowheads="1"/>
          </p:cNvSpPr>
          <p:nvPr/>
        </p:nvSpPr>
        <p:spPr bwMode="auto">
          <a:xfrm>
            <a:off x="6710234" y="3738891"/>
            <a:ext cx="133481" cy="162807"/>
          </a:xfrm>
          <a:prstGeom prst="rect">
            <a:avLst/>
          </a:prstGeom>
          <a:solidFill>
            <a:schemeClr val="bg1"/>
          </a:solidFill>
          <a:ln w="9525">
            <a:solidFill>
              <a:schemeClr val="bg1"/>
            </a:solidFill>
            <a:miter lim="800000"/>
            <a:headEnd/>
            <a:tailEnd/>
          </a:ln>
        </p:spPr>
        <p:txBody>
          <a:bodyPr wrap="none" anchor="ctr"/>
          <a:lstStyle>
            <a:lvl1pPr>
              <a:spcBef>
                <a:spcPct val="20000"/>
              </a:spcBef>
              <a:buChar char="•"/>
              <a:defRPr sz="2400">
                <a:solidFill>
                  <a:schemeClr val="accent2"/>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accent2"/>
                </a:solidFill>
                <a:latin typeface="Times New Roman" panose="02020603050405020304" pitchFamily="18" charset="0"/>
                <a:ea typeface="MS PGothic" panose="020B0600070205080204" pitchFamily="34" charset="-128"/>
              </a:defRPr>
            </a:lvl2pPr>
            <a:lvl3pPr marL="1143000" indent="-228600">
              <a:spcBef>
                <a:spcPct val="20000"/>
              </a:spcBef>
              <a:buChar char="•"/>
              <a:defRPr sz="2000">
                <a:solidFill>
                  <a:schemeClr val="accent2"/>
                </a:solidFill>
                <a:latin typeface="Times New Roman" panose="02020603050405020304" pitchFamily="18" charset="0"/>
                <a:ea typeface="MS PGothic" panose="020B0600070205080204" pitchFamily="34" charset="-128"/>
              </a:defRPr>
            </a:lvl3pPr>
            <a:lvl4pPr marL="1600200" indent="-228600">
              <a:spcBef>
                <a:spcPct val="20000"/>
              </a:spcBef>
              <a:buChar char="–"/>
              <a:defRPr sz="2000">
                <a:solidFill>
                  <a:schemeClr val="accent2"/>
                </a:solidFill>
                <a:latin typeface="Times New Roman" panose="02020603050405020304" pitchFamily="18" charset="0"/>
                <a:ea typeface="MS PGothic" panose="020B0600070205080204" pitchFamily="34" charset="-128"/>
              </a:defRPr>
            </a:lvl4pPr>
            <a:lvl5pPr marL="2057400" indent="-228600">
              <a:spcBef>
                <a:spcPct val="20000"/>
              </a:spcBef>
              <a:buChar char="»"/>
              <a:defRPr sz="2000">
                <a:solidFill>
                  <a:schemeClr val="accent2"/>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accent2"/>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accent2"/>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accent2"/>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accent2"/>
                </a:solidFill>
                <a:latin typeface="Times New Roman" panose="02020603050405020304" pitchFamily="18" charset="0"/>
                <a:ea typeface="MS PGothic" panose="020B0600070205080204" pitchFamily="34" charset="-128"/>
              </a:defRPr>
            </a:lvl9pPr>
          </a:lstStyle>
          <a:p>
            <a:pPr>
              <a:spcBef>
                <a:spcPct val="0"/>
              </a:spcBef>
              <a:buFontTx/>
              <a:buNone/>
            </a:pPr>
            <a:endParaRPr lang="en-GB" altLang="en-US" sz="1500" b="1" dirty="0"/>
          </a:p>
        </p:txBody>
      </p:sp>
      <p:sp>
        <p:nvSpPr>
          <p:cNvPr id="4115" name="Line 37"/>
          <p:cNvSpPr>
            <a:spLocks noChangeShapeType="1"/>
          </p:cNvSpPr>
          <p:nvPr/>
        </p:nvSpPr>
        <p:spPr bwMode="auto">
          <a:xfrm>
            <a:off x="8476059" y="3350893"/>
            <a:ext cx="0" cy="682961"/>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sz="1350"/>
          </a:p>
        </p:txBody>
      </p:sp>
      <p:cxnSp>
        <p:nvCxnSpPr>
          <p:cNvPr id="9" name="Curved Connector 8"/>
          <p:cNvCxnSpPr/>
          <p:nvPr/>
        </p:nvCxnSpPr>
        <p:spPr>
          <a:xfrm rot="5400000" flipH="1" flipV="1">
            <a:off x="7025481" y="2438865"/>
            <a:ext cx="478680" cy="427136"/>
          </a:xfrm>
          <a:prstGeom prst="curvedConnector3">
            <a:avLst>
              <a:gd name="adj1" fmla="val 50000"/>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Curved Connector 32"/>
          <p:cNvCxnSpPr/>
          <p:nvPr/>
        </p:nvCxnSpPr>
        <p:spPr>
          <a:xfrm rot="5400000" flipH="1" flipV="1">
            <a:off x="7351263" y="1911827"/>
            <a:ext cx="628391" cy="374145"/>
          </a:xfrm>
          <a:prstGeom prst="curvedConnector3">
            <a:avLst>
              <a:gd name="adj1" fmla="val 50000"/>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7505178" y="2065839"/>
            <a:ext cx="1473480" cy="338554"/>
          </a:xfrm>
          <a:prstGeom prst="rect">
            <a:avLst/>
          </a:prstGeom>
          <a:noFill/>
        </p:spPr>
        <p:txBody>
          <a:bodyPr wrap="none" rtlCol="0">
            <a:spAutoFit/>
          </a:bodyPr>
          <a:lstStyle/>
          <a:p>
            <a:r>
              <a:rPr lang="en-GB" sz="1600" dirty="0" smtClean="0">
                <a:solidFill>
                  <a:srgbClr val="FF0000"/>
                </a:solidFill>
                <a:latin typeface="Arial" panose="020B0604020202020204" pitchFamily="34" charset="0"/>
                <a:cs typeface="Arial" panose="020B0604020202020204" pitchFamily="34" charset="0"/>
              </a:rPr>
              <a:t>Gravity waves</a:t>
            </a:r>
            <a:endParaRPr lang="en-GB" sz="1600" dirty="0">
              <a:solidFill>
                <a:srgbClr val="FF0000"/>
              </a:solidFill>
              <a:latin typeface="Arial" panose="020B0604020202020204" pitchFamily="34" charset="0"/>
              <a:cs typeface="Arial" panose="020B0604020202020204" pitchFamily="34" charset="0"/>
            </a:endParaRPr>
          </a:p>
        </p:txBody>
      </p:sp>
      <p:sp>
        <p:nvSpPr>
          <p:cNvPr id="28" name="TextBox 27"/>
          <p:cNvSpPr txBox="1"/>
          <p:nvPr/>
        </p:nvSpPr>
        <p:spPr>
          <a:xfrm>
            <a:off x="6710234" y="3766870"/>
            <a:ext cx="1845377" cy="338554"/>
          </a:xfrm>
          <a:prstGeom prst="rect">
            <a:avLst/>
          </a:prstGeom>
          <a:noFill/>
        </p:spPr>
        <p:txBody>
          <a:bodyPr wrap="none" rtlCol="0">
            <a:spAutoFit/>
          </a:bodyPr>
          <a:lstStyle/>
          <a:p>
            <a:r>
              <a:rPr lang="en-GB" sz="1600" dirty="0" smtClean="0">
                <a:solidFill>
                  <a:srgbClr val="FF0000"/>
                </a:solidFill>
                <a:latin typeface="Arial" panose="020B0604020202020204" pitchFamily="34" charset="0"/>
                <a:cs typeface="Arial" panose="020B0604020202020204" pitchFamily="34" charset="0"/>
              </a:rPr>
              <a:t>Low level blocking</a:t>
            </a:r>
            <a:endParaRPr lang="en-GB" sz="1600" dirty="0">
              <a:solidFill>
                <a:srgbClr val="FF0000"/>
              </a:solidFill>
              <a:latin typeface="Arial" panose="020B0604020202020204" pitchFamily="34" charset="0"/>
              <a:cs typeface="Arial" panose="020B0604020202020204" pitchFamily="34" charset="0"/>
            </a:endParaRPr>
          </a:p>
        </p:txBody>
      </p:sp>
      <p:sp>
        <p:nvSpPr>
          <p:cNvPr id="29" name="TextBox 28"/>
          <p:cNvSpPr txBox="1"/>
          <p:nvPr/>
        </p:nvSpPr>
        <p:spPr>
          <a:xfrm>
            <a:off x="779228" y="1163525"/>
            <a:ext cx="3339376" cy="430887"/>
          </a:xfrm>
          <a:prstGeom prst="rect">
            <a:avLst/>
          </a:prstGeom>
          <a:noFill/>
        </p:spPr>
        <p:txBody>
          <a:bodyPr wrap="none" rtlCol="0">
            <a:spAutoFit/>
          </a:bodyPr>
          <a:lstStyle/>
          <a:p>
            <a:r>
              <a:rPr lang="en-GB" sz="2200" dirty="0" smtClean="0">
                <a:solidFill>
                  <a:srgbClr val="0000FF"/>
                </a:solidFill>
                <a:latin typeface="Arial" panose="020B0604020202020204" pitchFamily="34" charset="0"/>
                <a:cs typeface="Arial" panose="020B0604020202020204" pitchFamily="34" charset="0"/>
              </a:rPr>
              <a:t>Scales smaller than 5 km</a:t>
            </a:r>
            <a:endParaRPr lang="en-GB" sz="2200" dirty="0">
              <a:solidFill>
                <a:srgbClr val="0000FF"/>
              </a:solidFill>
              <a:latin typeface="Arial" panose="020B0604020202020204" pitchFamily="34" charset="0"/>
              <a:cs typeface="Arial" panose="020B0604020202020204" pitchFamily="34" charset="0"/>
            </a:endParaRPr>
          </a:p>
        </p:txBody>
      </p:sp>
      <p:sp>
        <p:nvSpPr>
          <p:cNvPr id="49" name="TextBox 48"/>
          <p:cNvSpPr txBox="1"/>
          <p:nvPr/>
        </p:nvSpPr>
        <p:spPr>
          <a:xfrm>
            <a:off x="5144080" y="1155519"/>
            <a:ext cx="3151825" cy="430887"/>
          </a:xfrm>
          <a:prstGeom prst="rect">
            <a:avLst/>
          </a:prstGeom>
          <a:noFill/>
        </p:spPr>
        <p:txBody>
          <a:bodyPr wrap="none" rtlCol="0">
            <a:spAutoFit/>
          </a:bodyPr>
          <a:lstStyle/>
          <a:p>
            <a:r>
              <a:rPr lang="en-GB" sz="2200" dirty="0" smtClean="0">
                <a:solidFill>
                  <a:srgbClr val="0000FF"/>
                </a:solidFill>
                <a:latin typeface="Arial" panose="020B0604020202020204" pitchFamily="34" charset="0"/>
                <a:cs typeface="Arial" panose="020B0604020202020204" pitchFamily="34" charset="0"/>
              </a:rPr>
              <a:t>Scales larger than 5 km</a:t>
            </a:r>
            <a:endParaRPr lang="en-GB" sz="2200" dirty="0">
              <a:solidFill>
                <a:srgbClr val="0000FF"/>
              </a:solidFill>
              <a:latin typeface="Arial" panose="020B0604020202020204" pitchFamily="34" charset="0"/>
              <a:cs typeface="Arial" panose="020B0604020202020204" pitchFamily="34" charset="0"/>
            </a:endParaRPr>
          </a:p>
        </p:txBody>
      </p:sp>
      <p:sp>
        <p:nvSpPr>
          <p:cNvPr id="30" name="Rectangle 29"/>
          <p:cNvSpPr/>
          <p:nvPr/>
        </p:nvSpPr>
        <p:spPr>
          <a:xfrm>
            <a:off x="-110455" y="4212122"/>
            <a:ext cx="4572000" cy="1862048"/>
          </a:xfrm>
          <a:prstGeom prst="rect">
            <a:avLst/>
          </a:prstGeom>
        </p:spPr>
        <p:txBody>
          <a:bodyPr>
            <a:spAutoFit/>
          </a:bodyPr>
          <a:lstStyle/>
          <a:p>
            <a:pPr lvl="2">
              <a:spcBef>
                <a:spcPct val="0"/>
              </a:spcBef>
              <a:buFontTx/>
              <a:buAutoNum type="alphaLcParenR"/>
            </a:pPr>
            <a:r>
              <a:rPr lang="en-GB" altLang="en-US" sz="1400" b="1" dirty="0">
                <a:solidFill>
                  <a:srgbClr val="0000FF"/>
                </a:solidFill>
                <a:latin typeface="Arial" panose="020B0604020202020204" pitchFamily="34" charset="0"/>
                <a:cs typeface="Arial" panose="020B0604020202020204" pitchFamily="34" charset="0"/>
              </a:rPr>
              <a:t>Turbulent Drag - TURB</a:t>
            </a:r>
            <a:r>
              <a:rPr lang="en-GB" altLang="en-US" sz="1400" dirty="0">
                <a:latin typeface="Arial" panose="020B0604020202020204" pitchFamily="34" charset="0"/>
                <a:cs typeface="Arial" panose="020B0604020202020204" pitchFamily="34" charset="0"/>
              </a:rPr>
              <a:t>: Traditional MO transfer law with roughness for land use and vegetation</a:t>
            </a:r>
          </a:p>
          <a:p>
            <a:pPr lvl="2">
              <a:spcBef>
                <a:spcPct val="0"/>
              </a:spcBef>
              <a:buFontTx/>
              <a:buAutoNum type="alphaLcParenR"/>
            </a:pPr>
            <a:endParaRPr lang="en-GB" altLang="en-US" sz="1400" dirty="0">
              <a:solidFill>
                <a:srgbClr val="009900"/>
              </a:solidFill>
              <a:latin typeface="Arial" panose="020B0604020202020204" pitchFamily="34" charset="0"/>
              <a:cs typeface="Arial" panose="020B0604020202020204" pitchFamily="34" charset="0"/>
            </a:endParaRPr>
          </a:p>
          <a:p>
            <a:pPr lvl="2">
              <a:spcBef>
                <a:spcPct val="0"/>
              </a:spcBef>
              <a:buFontTx/>
              <a:buAutoNum type="alphaLcParenR"/>
            </a:pPr>
            <a:r>
              <a:rPr lang="en-GB" altLang="en-US" sz="1400" b="1" dirty="0">
                <a:solidFill>
                  <a:srgbClr val="008000"/>
                </a:solidFill>
                <a:latin typeface="Arial" panose="020B0604020202020204" pitchFamily="34" charset="0"/>
                <a:cs typeface="Arial" panose="020B0604020202020204" pitchFamily="34" charset="0"/>
              </a:rPr>
              <a:t>Turbulent Orographic Form Drag -TOFD </a:t>
            </a:r>
            <a:r>
              <a:rPr lang="en-GB" altLang="en-US" sz="1400" dirty="0">
                <a:solidFill>
                  <a:srgbClr val="008000"/>
                </a:solidFill>
                <a:latin typeface="Arial" panose="020B0604020202020204" pitchFamily="34" charset="0"/>
                <a:cs typeface="Arial" panose="020B0604020202020204" pitchFamily="34" charset="0"/>
              </a:rPr>
              <a:t>: </a:t>
            </a:r>
            <a:r>
              <a:rPr lang="en-GB" altLang="en-US" sz="1400" dirty="0">
                <a:latin typeface="Arial" panose="020B0604020202020204" pitchFamily="34" charset="0"/>
                <a:cs typeface="Arial" panose="020B0604020202020204" pitchFamily="34" charset="0"/>
              </a:rPr>
              <a:t>drag from small scale orography (</a:t>
            </a:r>
            <a:r>
              <a:rPr lang="en-GB" altLang="en-US" sz="1400" dirty="0" err="1">
                <a:latin typeface="Arial" panose="020B0604020202020204" pitchFamily="34" charset="0"/>
                <a:cs typeface="Arial" panose="020B0604020202020204" pitchFamily="34" charset="0"/>
              </a:rPr>
              <a:t>Beljaars</a:t>
            </a:r>
            <a:r>
              <a:rPr lang="en-GB" altLang="en-US" sz="1400" dirty="0">
                <a:latin typeface="Arial" panose="020B0604020202020204" pitchFamily="34" charset="0"/>
                <a:cs typeface="Arial" panose="020B0604020202020204" pitchFamily="34" charset="0"/>
              </a:rPr>
              <a:t> et al. 2004); Other models use orographic enhancement of roughness. </a:t>
            </a:r>
          </a:p>
        </p:txBody>
      </p:sp>
      <p:sp>
        <p:nvSpPr>
          <p:cNvPr id="31" name="Rectangle 30"/>
          <p:cNvSpPr/>
          <p:nvPr/>
        </p:nvSpPr>
        <p:spPr>
          <a:xfrm>
            <a:off x="3617952" y="4255998"/>
            <a:ext cx="5629743" cy="1815882"/>
          </a:xfrm>
          <a:prstGeom prst="rect">
            <a:avLst/>
          </a:prstGeom>
        </p:spPr>
        <p:txBody>
          <a:bodyPr wrap="square">
            <a:spAutoFit/>
          </a:bodyPr>
          <a:lstStyle/>
          <a:p>
            <a:pPr marL="1071563" lvl="1">
              <a:spcBef>
                <a:spcPct val="0"/>
              </a:spcBef>
              <a:buFont typeface="+mj-lt"/>
              <a:buAutoNum type="alphaLcParenR"/>
            </a:pPr>
            <a:r>
              <a:rPr lang="en-GB" altLang="en-US" sz="1400" b="1" dirty="0" smtClean="0">
                <a:solidFill>
                  <a:srgbClr val="FF0000"/>
                </a:solidFill>
                <a:latin typeface="Arial" panose="020B0604020202020204" pitchFamily="34" charset="0"/>
                <a:cs typeface="Arial" panose="020B0604020202020204" pitchFamily="34" charset="0"/>
              </a:rPr>
              <a:t> Gravity </a:t>
            </a:r>
            <a:r>
              <a:rPr lang="en-GB" altLang="en-US" sz="1400" b="1" dirty="0">
                <a:solidFill>
                  <a:srgbClr val="FF0000"/>
                </a:solidFill>
                <a:latin typeface="Arial" panose="020B0604020202020204" pitchFamily="34" charset="0"/>
                <a:cs typeface="Arial" panose="020B0604020202020204" pitchFamily="34" charset="0"/>
              </a:rPr>
              <a:t>Wave Drag - GWD </a:t>
            </a:r>
            <a:r>
              <a:rPr lang="en-GB" altLang="en-US" sz="1400" dirty="0">
                <a:latin typeface="Arial" panose="020B0604020202020204" pitchFamily="34" charset="0"/>
                <a:cs typeface="Arial" panose="020B0604020202020204" pitchFamily="34" charset="0"/>
              </a:rPr>
              <a:t>: gravity waves are excited by the  “effective” </a:t>
            </a:r>
            <a:r>
              <a:rPr lang="en-GB" altLang="en-US" sz="1400" dirty="0" smtClean="0">
                <a:latin typeface="Arial" panose="020B0604020202020204" pitchFamily="34" charset="0"/>
                <a:cs typeface="Arial" panose="020B0604020202020204" pitchFamily="34" charset="0"/>
              </a:rPr>
              <a:t>sub-grid  </a:t>
            </a:r>
            <a:r>
              <a:rPr lang="en-GB" altLang="en-US" sz="1400" dirty="0">
                <a:latin typeface="Arial" panose="020B0604020202020204" pitchFamily="34" charset="0"/>
                <a:cs typeface="Arial" panose="020B0604020202020204" pitchFamily="34" charset="0"/>
              </a:rPr>
              <a:t>mountain height, i.e. height where the flow has enough momentum to go over  the mountain</a:t>
            </a:r>
          </a:p>
          <a:p>
            <a:pPr marL="728663" lvl="1" indent="0">
              <a:spcBef>
                <a:spcPct val="0"/>
              </a:spcBef>
              <a:buNone/>
            </a:pPr>
            <a:endParaRPr lang="en-GB" altLang="en-US" sz="1400" dirty="0">
              <a:latin typeface="Arial" panose="020B0604020202020204" pitchFamily="34" charset="0"/>
              <a:cs typeface="Arial" panose="020B0604020202020204" pitchFamily="34" charset="0"/>
            </a:endParaRPr>
          </a:p>
          <a:p>
            <a:pPr marL="1071563" lvl="1">
              <a:spcBef>
                <a:spcPct val="0"/>
              </a:spcBef>
              <a:buAutoNum type="alphaLcParenR" startAt="2"/>
            </a:pPr>
            <a:r>
              <a:rPr lang="en-GB" altLang="en-US" sz="1400" b="1" dirty="0" smtClean="0">
                <a:solidFill>
                  <a:srgbClr val="FF0000"/>
                </a:solidFill>
                <a:latin typeface="Arial" panose="020B0604020202020204" pitchFamily="34" charset="0"/>
                <a:cs typeface="Arial" panose="020B0604020202020204" pitchFamily="34" charset="0"/>
              </a:rPr>
              <a:t> Orographic </a:t>
            </a:r>
            <a:r>
              <a:rPr lang="en-GB" altLang="en-US" sz="1400" b="1" dirty="0">
                <a:solidFill>
                  <a:srgbClr val="FF0000"/>
                </a:solidFill>
                <a:latin typeface="Arial" panose="020B0604020202020204" pitchFamily="34" charset="0"/>
                <a:cs typeface="Arial" panose="020B0604020202020204" pitchFamily="34" charset="0"/>
              </a:rPr>
              <a:t>low level blocking - BLOCK </a:t>
            </a:r>
            <a:r>
              <a:rPr lang="en-GB" altLang="en-US" sz="1400" dirty="0">
                <a:latin typeface="Arial" panose="020B0604020202020204" pitchFamily="34" charset="0"/>
                <a:cs typeface="Arial" panose="020B0604020202020204" pitchFamily="34" charset="0"/>
              </a:rPr>
              <a:t>: strong drag at lower levels where the flow is forced   around the mountain</a:t>
            </a:r>
          </a:p>
        </p:txBody>
      </p:sp>
    </p:spTree>
    <p:extLst>
      <p:ext uri="{BB962C8B-B14F-4D97-AF65-F5344CB8AC3E}">
        <p14:creationId xmlns:p14="http://schemas.microsoft.com/office/powerpoint/2010/main" val="22476754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762" y="148788"/>
            <a:ext cx="8695943" cy="857250"/>
          </a:xfrm>
        </p:spPr>
        <p:txBody>
          <a:bodyPr>
            <a:normAutofit/>
          </a:bodyPr>
          <a:lstStyle/>
          <a:p>
            <a:r>
              <a:rPr lang="en-GB" dirty="0">
                <a:solidFill>
                  <a:schemeClr val="tx1"/>
                </a:solidFill>
              </a:rPr>
              <a:t>An illustration of the surface stress from the different schemes (</a:t>
            </a:r>
            <a:r>
              <a:rPr lang="en-GB" dirty="0" smtClean="0">
                <a:solidFill>
                  <a:schemeClr val="tx1"/>
                </a:solidFill>
              </a:rPr>
              <a:t>u-component)</a:t>
            </a:r>
            <a:endParaRPr lang="en-GB" dirty="0">
              <a:solidFill>
                <a:schemeClr val="tx1"/>
              </a:solidFill>
            </a:endParaRPr>
          </a:p>
        </p:txBody>
      </p:sp>
      <p:sp>
        <p:nvSpPr>
          <p:cNvPr id="12" name="TextBox 11"/>
          <p:cNvSpPr txBox="1"/>
          <p:nvPr/>
        </p:nvSpPr>
        <p:spPr>
          <a:xfrm>
            <a:off x="5868144" y="5085184"/>
            <a:ext cx="708848" cy="1015663"/>
          </a:xfrm>
          <a:prstGeom prst="rect">
            <a:avLst/>
          </a:prstGeom>
          <a:noFill/>
        </p:spPr>
        <p:txBody>
          <a:bodyPr wrap="none" rtlCol="0">
            <a:spAutoFit/>
          </a:bodyPr>
          <a:lstStyle/>
          <a:p>
            <a:r>
              <a:rPr lang="en-GB" sz="1500" dirty="0">
                <a:latin typeface="Arial" panose="020B0604020202020204" pitchFamily="34" charset="0"/>
                <a:cs typeface="Arial" panose="020B0604020202020204" pitchFamily="34" charset="0"/>
              </a:rPr>
              <a:t>Total</a:t>
            </a:r>
          </a:p>
          <a:p>
            <a:r>
              <a:rPr lang="en-GB" sz="1500" dirty="0">
                <a:solidFill>
                  <a:srgbClr val="0000FF"/>
                </a:solidFill>
                <a:latin typeface="Arial" panose="020B0604020202020204" pitchFamily="34" charset="0"/>
                <a:cs typeface="Arial" panose="020B0604020202020204" pitchFamily="34" charset="0"/>
              </a:rPr>
              <a:t>TURB</a:t>
            </a:r>
          </a:p>
          <a:p>
            <a:r>
              <a:rPr lang="en-GB" sz="1500" dirty="0">
                <a:solidFill>
                  <a:srgbClr val="00B050"/>
                </a:solidFill>
                <a:latin typeface="Arial" panose="020B0604020202020204" pitchFamily="34" charset="0"/>
                <a:cs typeface="Arial" panose="020B0604020202020204" pitchFamily="34" charset="0"/>
              </a:rPr>
              <a:t>TOFD</a:t>
            </a:r>
          </a:p>
          <a:p>
            <a:r>
              <a:rPr lang="en-GB" sz="1500" dirty="0">
                <a:solidFill>
                  <a:srgbClr val="FF0000"/>
                </a:solidFill>
                <a:latin typeface="Arial" panose="020B0604020202020204" pitchFamily="34" charset="0"/>
                <a:cs typeface="Arial" panose="020B0604020202020204" pitchFamily="34" charset="0"/>
              </a:rPr>
              <a:t>SO</a:t>
            </a:r>
          </a:p>
        </p:txBody>
      </p:sp>
      <p:sp>
        <p:nvSpPr>
          <p:cNvPr id="3" name="TextBox 2"/>
          <p:cNvSpPr txBox="1"/>
          <p:nvPr/>
        </p:nvSpPr>
        <p:spPr>
          <a:xfrm>
            <a:off x="686614" y="1003076"/>
            <a:ext cx="2887265" cy="307777"/>
          </a:xfrm>
          <a:prstGeom prst="rect">
            <a:avLst/>
          </a:prstGeom>
          <a:solidFill>
            <a:schemeClr val="bg1"/>
          </a:solidFill>
        </p:spPr>
        <p:txBody>
          <a:bodyPr wrap="none" rtlCol="0">
            <a:spAutoFit/>
          </a:bodyPr>
          <a:lstStyle/>
          <a:p>
            <a:r>
              <a:rPr lang="en-GB" sz="1400" dirty="0">
                <a:solidFill>
                  <a:srgbClr val="0000FF"/>
                </a:solidFill>
                <a:latin typeface="Arial" panose="020B0604020202020204" pitchFamily="34" charset="0"/>
                <a:cs typeface="Arial" panose="020B0604020202020204" pitchFamily="34" charset="0"/>
              </a:rPr>
              <a:t>u</a:t>
            </a:r>
            <a:r>
              <a:rPr lang="en-GB" sz="1400" dirty="0" smtClean="0">
                <a:solidFill>
                  <a:srgbClr val="0000FF"/>
                </a:solidFill>
                <a:latin typeface="Arial" panose="020B0604020202020204" pitchFamily="34" charset="0"/>
                <a:cs typeface="Arial" panose="020B0604020202020204" pitchFamily="34" charset="0"/>
              </a:rPr>
              <a:t>-component TURB stress (N/m2)</a:t>
            </a:r>
            <a:endParaRPr lang="en-GB" sz="1400" dirty="0">
              <a:solidFill>
                <a:srgbClr val="0000FF"/>
              </a:solidFill>
              <a:latin typeface="Arial" panose="020B0604020202020204" pitchFamily="34" charset="0"/>
              <a:cs typeface="Arial" panose="020B0604020202020204" pitchFamily="34" charset="0"/>
            </a:endParaRPr>
          </a:p>
        </p:txBody>
      </p:sp>
      <p:sp>
        <p:nvSpPr>
          <p:cNvPr id="13" name="TextBox 12"/>
          <p:cNvSpPr txBox="1"/>
          <p:nvPr/>
        </p:nvSpPr>
        <p:spPr>
          <a:xfrm>
            <a:off x="3571718" y="1006078"/>
            <a:ext cx="2882392" cy="307777"/>
          </a:xfrm>
          <a:prstGeom prst="rect">
            <a:avLst/>
          </a:prstGeom>
          <a:solidFill>
            <a:schemeClr val="bg1"/>
          </a:solidFill>
        </p:spPr>
        <p:txBody>
          <a:bodyPr wrap="none" rtlCol="0">
            <a:spAutoFit/>
          </a:bodyPr>
          <a:lstStyle/>
          <a:p>
            <a:r>
              <a:rPr lang="en-GB" sz="1400" dirty="0" smtClean="0">
                <a:solidFill>
                  <a:srgbClr val="00B050"/>
                </a:solidFill>
                <a:latin typeface="Arial" panose="020B0604020202020204" pitchFamily="34" charset="0"/>
                <a:cs typeface="Arial" panose="020B0604020202020204" pitchFamily="34" charset="0"/>
              </a:rPr>
              <a:t>u-component TOFD stress (N/m2)</a:t>
            </a:r>
            <a:endParaRPr lang="en-GB" sz="1400" dirty="0">
              <a:solidFill>
                <a:srgbClr val="00B050"/>
              </a:solidFill>
              <a:latin typeface="Arial" panose="020B0604020202020204" pitchFamily="34" charset="0"/>
              <a:cs typeface="Arial" panose="020B0604020202020204" pitchFamily="34" charset="0"/>
            </a:endParaRPr>
          </a:p>
        </p:txBody>
      </p:sp>
      <p:sp>
        <p:nvSpPr>
          <p:cNvPr id="16" name="TextBox 15"/>
          <p:cNvSpPr txBox="1"/>
          <p:nvPr/>
        </p:nvSpPr>
        <p:spPr>
          <a:xfrm>
            <a:off x="6397746" y="999008"/>
            <a:ext cx="2661306" cy="307777"/>
          </a:xfrm>
          <a:prstGeom prst="rect">
            <a:avLst/>
          </a:prstGeom>
          <a:solidFill>
            <a:schemeClr val="bg1"/>
          </a:solidFill>
        </p:spPr>
        <p:txBody>
          <a:bodyPr wrap="none" rtlCol="0">
            <a:spAutoFit/>
          </a:bodyPr>
          <a:lstStyle/>
          <a:p>
            <a:r>
              <a:rPr lang="en-GB" sz="1400" dirty="0" smtClean="0">
                <a:solidFill>
                  <a:srgbClr val="FF0000"/>
                </a:solidFill>
                <a:latin typeface="Arial" panose="020B0604020202020204" pitchFamily="34" charset="0"/>
                <a:cs typeface="Arial" panose="020B0604020202020204" pitchFamily="34" charset="0"/>
              </a:rPr>
              <a:t>u-component SO stress (N/m2)</a:t>
            </a:r>
            <a:endParaRPr lang="en-GB" sz="1400" dirty="0">
              <a:solidFill>
                <a:srgbClr val="FF0000"/>
              </a:solidFill>
              <a:latin typeface="Arial" panose="020B0604020202020204" pitchFamily="34" charset="0"/>
              <a:cs typeface="Arial" panose="020B0604020202020204" pitchFamily="34" charset="0"/>
            </a:endParaRPr>
          </a:p>
        </p:txBody>
      </p:sp>
      <p:pic>
        <p:nvPicPr>
          <p:cNvPr id="17" name="Picture 16"/>
          <p:cNvPicPr>
            <a:picLocks noChangeAspect="1"/>
          </p:cNvPicPr>
          <p:nvPr/>
        </p:nvPicPr>
        <p:blipFill>
          <a:blip r:embed="rId2"/>
          <a:stretch>
            <a:fillRect/>
          </a:stretch>
        </p:blipFill>
        <p:spPr>
          <a:xfrm>
            <a:off x="476240" y="1334330"/>
            <a:ext cx="8480359" cy="2467260"/>
          </a:xfrm>
          <a:prstGeom prst="rect">
            <a:avLst/>
          </a:prstGeom>
        </p:spPr>
      </p:pic>
      <p:pic>
        <p:nvPicPr>
          <p:cNvPr id="18" name="Picture 17"/>
          <p:cNvPicPr>
            <a:picLocks noChangeAspect="1"/>
          </p:cNvPicPr>
          <p:nvPr/>
        </p:nvPicPr>
        <p:blipFill>
          <a:blip r:embed="rId3"/>
          <a:stretch>
            <a:fillRect/>
          </a:stretch>
        </p:blipFill>
        <p:spPr>
          <a:xfrm>
            <a:off x="3230257" y="4064352"/>
            <a:ext cx="2708081" cy="2471517"/>
          </a:xfrm>
          <a:prstGeom prst="rect">
            <a:avLst/>
          </a:prstGeom>
        </p:spPr>
      </p:pic>
      <p:sp>
        <p:nvSpPr>
          <p:cNvPr id="4" name="TextBox 3"/>
          <p:cNvSpPr txBox="1"/>
          <p:nvPr/>
        </p:nvSpPr>
        <p:spPr>
          <a:xfrm>
            <a:off x="6667099" y="4623519"/>
            <a:ext cx="2122599" cy="1200329"/>
          </a:xfrm>
          <a:prstGeom prst="rect">
            <a:avLst/>
          </a:prstGeom>
          <a:noFill/>
        </p:spPr>
        <p:txBody>
          <a:bodyPr wrap="square" rtlCol="0">
            <a:spAutoFit/>
          </a:bodyPr>
          <a:lstStyle/>
          <a:p>
            <a:r>
              <a:rPr lang="en-GB" sz="1800" dirty="0" smtClean="0">
                <a:solidFill>
                  <a:srgbClr val="0000FF"/>
                </a:solidFill>
                <a:latin typeface="Arial" panose="020B0604020202020204" pitchFamily="34" charset="0"/>
                <a:cs typeface="Arial" panose="020B0604020202020204" pitchFamily="34" charset="0"/>
              </a:rPr>
              <a:t>Similar zonal average but different zonal distribution</a:t>
            </a:r>
            <a:endParaRPr lang="en-GB" sz="1800" dirty="0">
              <a:solidFill>
                <a:srgbClr val="0000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1579909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3"/>
          <p:cNvSpPr>
            <a:spLocks noChangeArrowheads="1"/>
          </p:cNvSpPr>
          <p:nvPr/>
        </p:nvSpPr>
        <p:spPr bwMode="auto">
          <a:xfrm>
            <a:off x="768847" y="6256849"/>
            <a:ext cx="8285162"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kumimoji="1"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CA" altLang="en-US" sz="1800"/>
          </a:p>
        </p:txBody>
      </p:sp>
      <p:sp>
        <p:nvSpPr>
          <p:cNvPr id="21506" name="TextBox 10"/>
          <p:cNvSpPr txBox="1">
            <a:spLocks noChangeArrowheads="1"/>
          </p:cNvSpPr>
          <p:nvPr/>
        </p:nvSpPr>
        <p:spPr bwMode="auto">
          <a:xfrm>
            <a:off x="2095072" y="815347"/>
            <a:ext cx="1753429" cy="419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34" charset="-128"/>
              </a:defRPr>
            </a:lvl9pPr>
          </a:lstStyle>
          <a:p>
            <a:pPr eaLnBrk="1" hangingPunct="1">
              <a:lnSpc>
                <a:spcPct val="118000"/>
              </a:lnSpc>
              <a:buClr>
                <a:srgbClr val="FFFFFF"/>
              </a:buClr>
            </a:pPr>
            <a:r>
              <a:rPr lang="en-GB" altLang="en-US" sz="1800" dirty="0" smtClean="0">
                <a:cs typeface="Arial" panose="020B0604020202020204" pitchFamily="34" charset="0"/>
              </a:rPr>
              <a:t>PBL over </a:t>
            </a:r>
            <a:r>
              <a:rPr lang="en-GB" altLang="en-US" sz="1800" dirty="0">
                <a:cs typeface="Arial" panose="020B0604020202020204" pitchFamily="34" charset="0"/>
              </a:rPr>
              <a:t>water</a:t>
            </a:r>
            <a:endParaRPr lang="en-US" altLang="en-US" sz="1800" dirty="0">
              <a:cs typeface="Arial" panose="020B0604020202020204" pitchFamily="34" charset="0"/>
            </a:endParaRPr>
          </a:p>
        </p:txBody>
      </p:sp>
      <p:cxnSp>
        <p:nvCxnSpPr>
          <p:cNvPr id="21507" name="Straight Arrow Connector 5"/>
          <p:cNvCxnSpPr>
            <a:cxnSpLocks noChangeShapeType="1"/>
          </p:cNvCxnSpPr>
          <p:nvPr/>
        </p:nvCxnSpPr>
        <p:spPr bwMode="auto">
          <a:xfrm flipH="1">
            <a:off x="6550025" y="1441450"/>
            <a:ext cx="838200" cy="685800"/>
          </a:xfrm>
          <a:prstGeom prst="straightConnector1">
            <a:avLst/>
          </a:prstGeom>
          <a:noFill/>
          <a:ln w="28575">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7" name="Straight Arrow Connector 6"/>
          <p:cNvCxnSpPr/>
          <p:nvPr/>
        </p:nvCxnSpPr>
        <p:spPr bwMode="auto">
          <a:xfrm flipH="1">
            <a:off x="6321425" y="1441450"/>
            <a:ext cx="838200" cy="685800"/>
          </a:xfrm>
          <a:prstGeom prst="straightConnector1">
            <a:avLst/>
          </a:prstGeom>
          <a:solidFill>
            <a:srgbClr val="00B8FF"/>
          </a:solidFill>
          <a:ln w="28575" cap="flat" cmpd="sng" algn="ctr">
            <a:solidFill>
              <a:schemeClr val="bg1">
                <a:lumMod val="65000"/>
              </a:schemeClr>
            </a:solidFill>
            <a:prstDash val="solid"/>
            <a:round/>
            <a:headEnd type="none" w="med" len="med"/>
            <a:tailEnd type="arrow"/>
          </a:ln>
          <a:effectLst/>
        </p:spPr>
      </p:cxnSp>
      <p:pic>
        <p:nvPicPr>
          <p:cNvPr id="21510" name="Picture 2" descr="http://collaboration.cmc.ec.gc.ca/science/rpn/drag_project/figures_compare/torque_PBL_water_winter_00-24.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2125" y="1195195"/>
            <a:ext cx="4521200" cy="4243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http://collaboration.cmc.ec.gc.ca/science/rpn/drag_project/figures_compare/torque_physics_land_winter_00-24.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3850" y="1195194"/>
            <a:ext cx="4496975" cy="4243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10"/>
          <p:cNvSpPr txBox="1">
            <a:spLocks noChangeArrowheads="1"/>
          </p:cNvSpPr>
          <p:nvPr/>
        </p:nvSpPr>
        <p:spPr bwMode="auto">
          <a:xfrm>
            <a:off x="5790474" y="841966"/>
            <a:ext cx="2281394" cy="419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34" charset="-128"/>
              </a:defRPr>
            </a:lvl9pPr>
          </a:lstStyle>
          <a:p>
            <a:pPr eaLnBrk="1" hangingPunct="1">
              <a:lnSpc>
                <a:spcPct val="118000"/>
              </a:lnSpc>
              <a:buClr>
                <a:srgbClr val="FFFFFF"/>
              </a:buClr>
            </a:pPr>
            <a:r>
              <a:rPr lang="en-GB" altLang="en-US" sz="1800" dirty="0" smtClean="0">
                <a:cs typeface="Arial" panose="020B0604020202020204" pitchFamily="34" charset="0"/>
              </a:rPr>
              <a:t>PBL+SGO over land</a:t>
            </a:r>
            <a:endParaRPr lang="en-US" altLang="en-US" sz="1800" dirty="0">
              <a:cs typeface="Arial" panose="020B0604020202020204" pitchFamily="34" charset="0"/>
            </a:endParaRPr>
          </a:p>
        </p:txBody>
      </p:sp>
      <p:sp>
        <p:nvSpPr>
          <p:cNvPr id="2" name="Title 1"/>
          <p:cNvSpPr>
            <a:spLocks noGrp="1"/>
          </p:cNvSpPr>
          <p:nvPr>
            <p:ph type="title"/>
          </p:nvPr>
        </p:nvSpPr>
        <p:spPr/>
        <p:txBody>
          <a:bodyPr/>
          <a:lstStyle/>
          <a:p>
            <a:r>
              <a:rPr lang="en-GB" dirty="0" smtClean="0">
                <a:solidFill>
                  <a:schemeClr val="tx1"/>
                </a:solidFill>
              </a:rPr>
              <a:t>WGNE Drag project – comparison of surface stress</a:t>
            </a:r>
            <a:endParaRPr lang="en-GB" dirty="0">
              <a:solidFill>
                <a:schemeClr val="tx1"/>
              </a:solidFill>
            </a:endParaRPr>
          </a:p>
        </p:txBody>
      </p:sp>
      <p:sp>
        <p:nvSpPr>
          <p:cNvPr id="5" name="TextBox 4"/>
          <p:cNvSpPr txBox="1"/>
          <p:nvPr/>
        </p:nvSpPr>
        <p:spPr>
          <a:xfrm>
            <a:off x="8169944" y="2067942"/>
            <a:ext cx="1135636" cy="1015663"/>
          </a:xfrm>
          <a:prstGeom prst="rect">
            <a:avLst/>
          </a:prstGeom>
          <a:noFill/>
        </p:spPr>
        <p:txBody>
          <a:bodyPr wrap="square" rtlCol="0">
            <a:spAutoFit/>
          </a:bodyPr>
          <a:lstStyle/>
          <a:p>
            <a:r>
              <a:rPr lang="en-GB" sz="2000" dirty="0" smtClean="0">
                <a:solidFill>
                  <a:srgbClr val="0000FF"/>
                </a:solidFill>
                <a:latin typeface="Arial" panose="020B0604020202020204" pitchFamily="34" charset="0"/>
                <a:cs typeface="Arial" panose="020B0604020202020204" pitchFamily="34" charset="0"/>
              </a:rPr>
              <a:t>Major NWP models</a:t>
            </a:r>
            <a:endParaRPr lang="en-GB" sz="2000" dirty="0">
              <a:solidFill>
                <a:srgbClr val="0000FF"/>
              </a:solidFill>
              <a:latin typeface="Arial" panose="020B0604020202020204" pitchFamily="34" charset="0"/>
              <a:cs typeface="Arial" panose="020B0604020202020204" pitchFamily="34" charset="0"/>
            </a:endParaRPr>
          </a:p>
        </p:txBody>
      </p:sp>
      <p:cxnSp>
        <p:nvCxnSpPr>
          <p:cNvPr id="12" name="Straight Arrow Connector 11"/>
          <p:cNvCxnSpPr/>
          <p:nvPr/>
        </p:nvCxnSpPr>
        <p:spPr>
          <a:xfrm>
            <a:off x="8126569" y="2253802"/>
            <a:ext cx="12879" cy="507116"/>
          </a:xfrm>
          <a:prstGeom prst="straightConnector1">
            <a:avLst/>
          </a:prstGeom>
          <a:ln w="38100">
            <a:solidFill>
              <a:srgbClr val="0000FF"/>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3683358" y="2884867"/>
            <a:ext cx="10733" cy="273145"/>
          </a:xfrm>
          <a:prstGeom prst="straightConnector1">
            <a:avLst/>
          </a:prstGeom>
          <a:ln w="38100">
            <a:solidFill>
              <a:srgbClr val="0000FF"/>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1556530" y="2575774"/>
            <a:ext cx="10733" cy="360353"/>
          </a:xfrm>
          <a:prstGeom prst="straightConnector1">
            <a:avLst/>
          </a:prstGeom>
          <a:ln w="38100">
            <a:solidFill>
              <a:srgbClr val="0000FF"/>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1677333" y="5385926"/>
            <a:ext cx="5933034" cy="400110"/>
          </a:xfrm>
          <a:prstGeom prst="rect">
            <a:avLst/>
          </a:prstGeom>
          <a:noFill/>
        </p:spPr>
        <p:txBody>
          <a:bodyPr wrap="none" rtlCol="0">
            <a:spAutoFit/>
          </a:bodyPr>
          <a:lstStyle/>
          <a:p>
            <a:r>
              <a:rPr lang="en-GB" sz="2000" dirty="0" smtClean="0">
                <a:solidFill>
                  <a:srgbClr val="0000FF"/>
                </a:solidFill>
                <a:latin typeface="Arial" panose="020B0604020202020204" pitchFamily="34" charset="0"/>
                <a:cs typeface="Arial" panose="020B0604020202020204" pitchFamily="34" charset="0"/>
              </a:rPr>
              <a:t>Much better agreement over water than over land !</a:t>
            </a:r>
            <a:endParaRPr lang="en-GB" sz="2000" dirty="0">
              <a:solidFill>
                <a:srgbClr val="0000FF"/>
              </a:solidFill>
              <a:latin typeface="Arial" panose="020B0604020202020204" pitchFamily="34" charset="0"/>
              <a:cs typeface="Arial" panose="020B0604020202020204" pitchFamily="34" charset="0"/>
            </a:endParaRPr>
          </a:p>
        </p:txBody>
      </p:sp>
      <p:sp>
        <p:nvSpPr>
          <p:cNvPr id="20" name="Rectangle 19"/>
          <p:cNvSpPr/>
          <p:nvPr/>
        </p:nvSpPr>
        <p:spPr>
          <a:xfrm>
            <a:off x="882165" y="5861942"/>
            <a:ext cx="7079086" cy="923330"/>
          </a:xfrm>
          <a:prstGeom prst="rect">
            <a:avLst/>
          </a:prstGeom>
        </p:spPr>
        <p:txBody>
          <a:bodyPr wrap="square">
            <a:spAutoFit/>
          </a:bodyPr>
          <a:lstStyle/>
          <a:p>
            <a:r>
              <a:rPr lang="en-CA" altLang="en-US" sz="1600" b="1" dirty="0">
                <a:latin typeface="Arial" panose="020B0604020202020204" pitchFamily="34" charset="0"/>
                <a:cs typeface="Arial" panose="020B0604020202020204" pitchFamily="34" charset="0"/>
              </a:rPr>
              <a:t>___________________________________</a:t>
            </a:r>
          </a:p>
          <a:p>
            <a:r>
              <a:rPr lang="en-CA" altLang="en-US" sz="1600" dirty="0" smtClean="0">
                <a:latin typeface="Arial" panose="020B0604020202020204" pitchFamily="34" charset="0"/>
                <a:cs typeface="Arial" panose="020B0604020202020204" pitchFamily="34" charset="0"/>
              </a:rPr>
              <a:t>Link to Drag Project website* (A. </a:t>
            </a:r>
            <a:r>
              <a:rPr lang="en-CA" altLang="en-US" sz="1600" dirty="0" err="1" smtClean="0">
                <a:latin typeface="Arial" panose="020B0604020202020204" pitchFamily="34" charset="0"/>
                <a:cs typeface="Arial" panose="020B0604020202020204" pitchFamily="34" charset="0"/>
              </a:rPr>
              <a:t>Zadra</a:t>
            </a:r>
            <a:r>
              <a:rPr lang="en-CA" altLang="en-US" sz="1600" dirty="0">
                <a:latin typeface="Arial" panose="020B0604020202020204" pitchFamily="34" charset="0"/>
                <a:cs typeface="Arial" panose="020B0604020202020204" pitchFamily="34" charset="0"/>
              </a:rPr>
              <a:t> </a:t>
            </a:r>
            <a:r>
              <a:rPr lang="en-CA" altLang="en-US" sz="1600" dirty="0" smtClean="0">
                <a:latin typeface="Arial" panose="020B0604020202020204" pitchFamily="34" charset="0"/>
                <a:cs typeface="Arial" panose="020B0604020202020204" pitchFamily="34" charset="0"/>
              </a:rPr>
              <a:t>and J</a:t>
            </a:r>
            <a:r>
              <a:rPr lang="en-CA" altLang="en-US" sz="1600" dirty="0">
                <a:latin typeface="Arial" panose="020B0604020202020204" pitchFamily="34" charset="0"/>
                <a:cs typeface="Arial" panose="020B0604020202020204" pitchFamily="34" charset="0"/>
              </a:rPr>
              <a:t>. </a:t>
            </a:r>
            <a:r>
              <a:rPr lang="en-CA" altLang="en-US" sz="1600" dirty="0" err="1" smtClean="0">
                <a:latin typeface="Arial" panose="020B0604020202020204" pitchFamily="34" charset="0"/>
                <a:cs typeface="Arial" panose="020B0604020202020204" pitchFamily="34" charset="0"/>
              </a:rPr>
              <a:t>Bacmeister</a:t>
            </a:r>
            <a:r>
              <a:rPr lang="en-CA" altLang="en-US" sz="1600" dirty="0" smtClean="0">
                <a:latin typeface="Arial" panose="020B0604020202020204" pitchFamily="34" charset="0"/>
                <a:cs typeface="Arial" panose="020B0604020202020204" pitchFamily="34" charset="0"/>
              </a:rPr>
              <a:t>):</a:t>
            </a:r>
          </a:p>
          <a:p>
            <a:endParaRPr lang="en-CA" altLang="en-US" sz="600" b="1" dirty="0">
              <a:latin typeface="Arial" panose="020B0604020202020204" pitchFamily="34" charset="0"/>
              <a:cs typeface="Arial" panose="020B0604020202020204" pitchFamily="34" charset="0"/>
            </a:endParaRPr>
          </a:p>
          <a:p>
            <a:r>
              <a:rPr lang="en-CA" altLang="en-US" sz="1600" i="1" dirty="0">
                <a:latin typeface="Arial" panose="020B0604020202020204" pitchFamily="34" charset="0"/>
                <a:cs typeface="Arial" panose="020B0604020202020204" pitchFamily="34" charset="0"/>
              </a:rPr>
              <a:t>http://collaboration.cmc.ec.gc.ca/science/rpn/drag_project/index.html</a:t>
            </a:r>
          </a:p>
        </p:txBody>
      </p:sp>
      <p:sp>
        <p:nvSpPr>
          <p:cNvPr id="21" name="TextBox 20"/>
          <p:cNvSpPr txBox="1"/>
          <p:nvPr/>
        </p:nvSpPr>
        <p:spPr>
          <a:xfrm>
            <a:off x="7565960" y="4519859"/>
            <a:ext cx="1103187" cy="400110"/>
          </a:xfrm>
          <a:prstGeom prst="rect">
            <a:avLst/>
          </a:prstGeom>
          <a:noFill/>
        </p:spPr>
        <p:txBody>
          <a:bodyPr wrap="none" rtlCol="0">
            <a:spAutoFit/>
          </a:bodyPr>
          <a:lstStyle/>
          <a:p>
            <a:r>
              <a:rPr lang="en-GB" sz="2000" dirty="0" smtClean="0"/>
              <a:t>Jan 2012</a:t>
            </a:r>
            <a:endParaRPr lang="en-GB" sz="2000" dirty="0"/>
          </a:p>
        </p:txBody>
      </p:sp>
    </p:spTree>
    <p:extLst>
      <p:ext uri="{BB962C8B-B14F-4D97-AF65-F5344CB8AC3E}">
        <p14:creationId xmlns:p14="http://schemas.microsoft.com/office/powerpoint/2010/main" val="383254074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Footer Placeholder 3"/>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1400" smtClean="0"/>
              <a:t>training course: boundary layer; surface layer</a:t>
            </a:r>
          </a:p>
        </p:txBody>
      </p:sp>
      <p:sp>
        <p:nvSpPr>
          <p:cNvPr id="3075" name="Rectangle 2"/>
          <p:cNvSpPr>
            <a:spLocks noGrp="1" noChangeArrowheads="1"/>
          </p:cNvSpPr>
          <p:nvPr>
            <p:ph type="title"/>
          </p:nvPr>
        </p:nvSpPr>
        <p:spPr/>
        <p:txBody>
          <a:bodyPr/>
          <a:lstStyle/>
          <a:p>
            <a:r>
              <a:rPr lang="en-GB" altLang="en-US" sz="2400" dirty="0" smtClean="0">
                <a:solidFill>
                  <a:schemeClr val="tx1"/>
                </a:solidFill>
              </a:rPr>
              <a:t>Parameterization of surface fluxes: Outline</a:t>
            </a:r>
          </a:p>
        </p:txBody>
      </p:sp>
      <p:sp>
        <p:nvSpPr>
          <p:cNvPr id="3076" name="Rectangle 3"/>
          <p:cNvSpPr>
            <a:spLocks noGrp="1" noChangeArrowheads="1"/>
          </p:cNvSpPr>
          <p:nvPr>
            <p:ph type="body" idx="1"/>
          </p:nvPr>
        </p:nvSpPr>
        <p:spPr>
          <a:xfrm>
            <a:off x="685800" y="838200"/>
            <a:ext cx="8229600" cy="5257800"/>
          </a:xfrm>
        </p:spPr>
        <p:txBody>
          <a:bodyPr/>
          <a:lstStyle/>
          <a:p>
            <a:r>
              <a:rPr lang="en-GB" altLang="en-US" dirty="0" smtClean="0"/>
              <a:t>Surface layer formulation according to </a:t>
            </a:r>
            <a:r>
              <a:rPr lang="en-GB" altLang="en-US" dirty="0" err="1" smtClean="0"/>
              <a:t>Monin</a:t>
            </a:r>
            <a:r>
              <a:rPr lang="en-GB" altLang="en-US" dirty="0" smtClean="0"/>
              <a:t> </a:t>
            </a:r>
            <a:r>
              <a:rPr lang="en-GB" altLang="en-US" dirty="0" err="1" smtClean="0"/>
              <a:t>Obukhov</a:t>
            </a:r>
            <a:r>
              <a:rPr lang="en-GB" altLang="en-US" dirty="0"/>
              <a:t> </a:t>
            </a:r>
            <a:r>
              <a:rPr lang="en-GB" altLang="en-US" dirty="0" smtClean="0"/>
              <a:t>(MO) similarity</a:t>
            </a:r>
          </a:p>
          <a:p>
            <a:r>
              <a:rPr lang="en-GB" altLang="en-US" dirty="0" smtClean="0"/>
              <a:t>Roughness lengths </a:t>
            </a:r>
            <a:endParaRPr lang="en-GB" altLang="en-US" dirty="0"/>
          </a:p>
          <a:p>
            <a:r>
              <a:rPr lang="en-GB" altLang="en-US" dirty="0" smtClean="0"/>
              <a:t>Representation of the different sources of surface stress</a:t>
            </a:r>
          </a:p>
          <a:p>
            <a:r>
              <a:rPr lang="en-GB" altLang="en-US" dirty="0" smtClean="0">
                <a:solidFill>
                  <a:srgbClr val="0000FF"/>
                </a:solidFill>
              </a:rPr>
              <a:t>Impacts of the surface stress on the large-scale circulation</a:t>
            </a:r>
          </a:p>
          <a:p>
            <a:pPr lvl="1"/>
            <a:endParaRPr lang="en-GB" altLang="en-US" sz="2000" dirty="0" smtClean="0">
              <a:solidFill>
                <a:srgbClr val="376092"/>
              </a:solidFill>
            </a:endParaRPr>
          </a:p>
          <a:p>
            <a:pPr lvl="1"/>
            <a:endParaRPr lang="en-GB" altLang="en-US" sz="2000" dirty="0" smtClean="0"/>
          </a:p>
        </p:txBody>
      </p:sp>
    </p:spTree>
    <p:extLst>
      <p:ext uri="{BB962C8B-B14F-4D97-AF65-F5344CB8AC3E}">
        <p14:creationId xmlns:p14="http://schemas.microsoft.com/office/powerpoint/2010/main" val="306922246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2046910" y="1060650"/>
            <a:ext cx="4365795" cy="4350611"/>
          </a:xfrm>
          <a:prstGeom prst="rect">
            <a:avLst/>
          </a:prstGeom>
        </p:spPr>
      </p:pic>
      <p:sp>
        <p:nvSpPr>
          <p:cNvPr id="16" name="Rectangle 15"/>
          <p:cNvSpPr/>
          <p:nvPr/>
        </p:nvSpPr>
        <p:spPr>
          <a:xfrm>
            <a:off x="2624834" y="948332"/>
            <a:ext cx="1149867" cy="400110"/>
          </a:xfrm>
          <a:prstGeom prst="rect">
            <a:avLst/>
          </a:prstGeom>
          <a:solidFill>
            <a:schemeClr val="bg1"/>
          </a:solidFill>
        </p:spPr>
        <p:txBody>
          <a:bodyPr wrap="none">
            <a:spAutoFit/>
          </a:bodyPr>
          <a:lstStyle/>
          <a:p>
            <a:r>
              <a:rPr lang="en-GB" sz="2000" dirty="0" smtClean="0">
                <a:solidFill>
                  <a:srgbClr val="00B050"/>
                </a:solidFill>
                <a:latin typeface="Arial" panose="020B0604020202020204" pitchFamily="34" charset="0"/>
                <a:cs typeface="Arial" panose="020B0604020202020204" pitchFamily="34" charset="0"/>
              </a:rPr>
              <a:t>H-TOFD</a:t>
            </a:r>
            <a:endParaRPr lang="en-GB" sz="2000" dirty="0">
              <a:solidFill>
                <a:srgbClr val="00B050"/>
              </a:solidFill>
              <a:latin typeface="Arial" panose="020B0604020202020204" pitchFamily="34" charset="0"/>
              <a:cs typeface="Arial" panose="020B0604020202020204" pitchFamily="34" charset="0"/>
            </a:endParaRPr>
          </a:p>
        </p:txBody>
      </p:sp>
      <p:sp>
        <p:nvSpPr>
          <p:cNvPr id="17" name="Rectangle 16"/>
          <p:cNvSpPr/>
          <p:nvPr/>
        </p:nvSpPr>
        <p:spPr>
          <a:xfrm>
            <a:off x="4587762" y="881680"/>
            <a:ext cx="1326004" cy="400110"/>
          </a:xfrm>
          <a:prstGeom prst="rect">
            <a:avLst/>
          </a:prstGeom>
          <a:solidFill>
            <a:schemeClr val="bg1"/>
          </a:solidFill>
        </p:spPr>
        <p:txBody>
          <a:bodyPr wrap="none">
            <a:spAutoFit/>
          </a:bodyPr>
          <a:lstStyle/>
          <a:p>
            <a:r>
              <a:rPr lang="en-GB" sz="2000" dirty="0" smtClean="0">
                <a:solidFill>
                  <a:srgbClr val="FF0000"/>
                </a:solidFill>
                <a:latin typeface="Arial" panose="020B0604020202020204" pitchFamily="34" charset="0"/>
                <a:cs typeface="Arial" panose="020B0604020202020204" pitchFamily="34" charset="0"/>
              </a:rPr>
              <a:t>H-BLOCK</a:t>
            </a:r>
            <a:endParaRPr lang="en-GB" sz="2000" dirty="0">
              <a:solidFill>
                <a:srgbClr val="FF0000"/>
              </a:solidFill>
              <a:latin typeface="Arial" panose="020B0604020202020204" pitchFamily="34" charset="0"/>
              <a:cs typeface="Arial" panose="020B0604020202020204" pitchFamily="34" charset="0"/>
            </a:endParaRPr>
          </a:p>
        </p:txBody>
      </p:sp>
      <p:sp>
        <p:nvSpPr>
          <p:cNvPr id="18" name="TextBox 17"/>
          <p:cNvSpPr txBox="1"/>
          <p:nvPr/>
        </p:nvSpPr>
        <p:spPr>
          <a:xfrm>
            <a:off x="161835" y="1807276"/>
            <a:ext cx="1828800" cy="707886"/>
          </a:xfrm>
          <a:prstGeom prst="rect">
            <a:avLst/>
          </a:prstGeom>
          <a:noFill/>
        </p:spPr>
        <p:txBody>
          <a:bodyPr wrap="square" rtlCol="0">
            <a:spAutoFit/>
          </a:bodyPr>
          <a:lstStyle/>
          <a:p>
            <a:r>
              <a:rPr lang="en-GB" sz="2000" dirty="0" smtClean="0">
                <a:latin typeface="Arial" panose="020B0604020202020204" pitchFamily="34" charset="0"/>
                <a:cs typeface="Arial" panose="020B0604020202020204" pitchFamily="34" charset="0"/>
              </a:rPr>
              <a:t>Mean </a:t>
            </a:r>
            <a:r>
              <a:rPr lang="en-GB" sz="2000" dirty="0">
                <a:latin typeface="Arial" panose="020B0604020202020204" pitchFamily="34" charset="0"/>
                <a:cs typeface="Arial" panose="020B0604020202020204" pitchFamily="34" charset="0"/>
              </a:rPr>
              <a:t>c</a:t>
            </a:r>
            <a:r>
              <a:rPr lang="en-GB" sz="2000" dirty="0" smtClean="0">
                <a:latin typeface="Arial" panose="020B0604020202020204" pitchFamily="34" charset="0"/>
                <a:cs typeface="Arial" panose="020B0604020202020204" pitchFamily="34" charset="0"/>
              </a:rPr>
              <a:t>hange in SP +6h</a:t>
            </a:r>
            <a:endParaRPr lang="en-GB" sz="2000" dirty="0">
              <a:latin typeface="Arial" panose="020B0604020202020204" pitchFamily="34" charset="0"/>
              <a:cs typeface="Arial" panose="020B0604020202020204" pitchFamily="34" charset="0"/>
            </a:endParaRPr>
          </a:p>
        </p:txBody>
      </p:sp>
      <p:sp>
        <p:nvSpPr>
          <p:cNvPr id="19" name="TextBox 18"/>
          <p:cNvSpPr txBox="1"/>
          <p:nvPr/>
        </p:nvSpPr>
        <p:spPr>
          <a:xfrm>
            <a:off x="168985" y="3930151"/>
            <a:ext cx="2079415" cy="707886"/>
          </a:xfrm>
          <a:prstGeom prst="rect">
            <a:avLst/>
          </a:prstGeom>
          <a:noFill/>
        </p:spPr>
        <p:txBody>
          <a:bodyPr wrap="none" rtlCol="0">
            <a:spAutoFit/>
          </a:bodyPr>
          <a:lstStyle/>
          <a:p>
            <a:r>
              <a:rPr lang="en-GB" sz="2000" dirty="0" smtClean="0">
                <a:latin typeface="Arial" panose="020B0604020202020204" pitchFamily="34" charset="0"/>
                <a:cs typeface="Arial" panose="020B0604020202020204" pitchFamily="34" charset="0"/>
              </a:rPr>
              <a:t>Mean change in </a:t>
            </a:r>
          </a:p>
          <a:p>
            <a:r>
              <a:rPr lang="en-GB" sz="2000" dirty="0" smtClean="0">
                <a:latin typeface="Arial" panose="020B0604020202020204" pitchFamily="34" charset="0"/>
                <a:cs typeface="Arial" panose="020B0604020202020204" pitchFamily="34" charset="0"/>
              </a:rPr>
              <a:t>SP +24h</a:t>
            </a:r>
            <a:endParaRPr lang="en-GB" sz="2000" dirty="0">
              <a:latin typeface="Arial" panose="020B0604020202020204" pitchFamily="34" charset="0"/>
              <a:cs typeface="Arial" panose="020B0604020202020204" pitchFamily="34" charset="0"/>
            </a:endParaRPr>
          </a:p>
        </p:txBody>
      </p:sp>
      <p:sp>
        <p:nvSpPr>
          <p:cNvPr id="14" name="TextBox 13"/>
          <p:cNvSpPr txBox="1"/>
          <p:nvPr/>
        </p:nvSpPr>
        <p:spPr>
          <a:xfrm>
            <a:off x="6099069" y="5022442"/>
            <a:ext cx="3344125" cy="1815882"/>
          </a:xfrm>
          <a:prstGeom prst="rect">
            <a:avLst/>
          </a:prstGeom>
          <a:noFill/>
        </p:spPr>
        <p:txBody>
          <a:bodyPr wrap="square" rtlCol="0">
            <a:spAutoFit/>
          </a:bodyPr>
          <a:lstStyle/>
          <a:p>
            <a:r>
              <a:rPr lang="en-GB" sz="1600" dirty="0" smtClean="0">
                <a:solidFill>
                  <a:srgbClr val="0000FF"/>
                </a:solidFill>
                <a:latin typeface="Arial" panose="020B0604020202020204" pitchFamily="34" charset="0"/>
                <a:cs typeface="Arial" panose="020B0604020202020204" pitchFamily="34" charset="0"/>
              </a:rPr>
              <a:t>Local response in SP, through  geostrophic balance. The </a:t>
            </a:r>
            <a:r>
              <a:rPr lang="en-GB" sz="1600" dirty="0" err="1" smtClean="0">
                <a:solidFill>
                  <a:srgbClr val="0000FF"/>
                </a:solidFill>
                <a:latin typeface="Arial" panose="020B0604020202020204" pitchFamily="34" charset="0"/>
                <a:cs typeface="Arial" panose="020B0604020202020204" pitchFamily="34" charset="0"/>
              </a:rPr>
              <a:t>meridional</a:t>
            </a:r>
            <a:r>
              <a:rPr lang="en-GB" sz="1600" dirty="0" smtClean="0">
                <a:solidFill>
                  <a:srgbClr val="0000FF"/>
                </a:solidFill>
                <a:latin typeface="Arial" panose="020B0604020202020204" pitchFamily="34" charset="0"/>
                <a:cs typeface="Arial" panose="020B0604020202020204" pitchFamily="34" charset="0"/>
              </a:rPr>
              <a:t> pressure gradient is induced by a deceleration of the mid-latitude </a:t>
            </a:r>
            <a:r>
              <a:rPr lang="en-GB" sz="1600" dirty="0" err="1" smtClean="0">
                <a:solidFill>
                  <a:srgbClr val="0000FF"/>
                </a:solidFill>
                <a:latin typeface="Arial" panose="020B0604020202020204" pitchFamily="34" charset="0"/>
                <a:cs typeface="Arial" panose="020B0604020202020204" pitchFamily="34" charset="0"/>
              </a:rPr>
              <a:t>westerlies</a:t>
            </a:r>
            <a:endParaRPr lang="en-GB" sz="1600" dirty="0" smtClean="0">
              <a:solidFill>
                <a:srgbClr val="0000FF"/>
              </a:solidFill>
              <a:latin typeface="Arial" panose="020B0604020202020204" pitchFamily="34" charset="0"/>
              <a:cs typeface="Arial" panose="020B0604020202020204" pitchFamily="34" charset="0"/>
            </a:endParaRPr>
          </a:p>
          <a:p>
            <a:endParaRPr lang="en-GB" sz="1600" dirty="0">
              <a:solidFill>
                <a:srgbClr val="0000FF"/>
              </a:solidFill>
              <a:latin typeface="Arial" panose="020B0604020202020204" pitchFamily="34" charset="0"/>
              <a:cs typeface="Arial" panose="020B0604020202020204" pitchFamily="34" charset="0"/>
            </a:endParaRPr>
          </a:p>
          <a:p>
            <a:r>
              <a:rPr lang="en-GB" sz="1600" dirty="0" smtClean="0">
                <a:solidFill>
                  <a:srgbClr val="0000FF"/>
                </a:solidFill>
                <a:latin typeface="Arial" panose="020B0604020202020204" pitchFamily="34" charset="0"/>
                <a:cs typeface="Arial" panose="020B0604020202020204" pitchFamily="34" charset="0"/>
              </a:rPr>
              <a:t> </a:t>
            </a:r>
            <a:r>
              <a:rPr lang="en-GB" sz="1600" i="1" dirty="0" smtClean="0">
                <a:latin typeface="Arial" panose="020B0604020202020204" pitchFamily="34" charset="0"/>
                <a:cs typeface="Arial" panose="020B0604020202020204" pitchFamily="34" charset="0"/>
              </a:rPr>
              <a:t>corroborates </a:t>
            </a:r>
            <a:r>
              <a:rPr lang="en-GB" sz="1600" i="1" dirty="0" err="1" smtClean="0">
                <a:latin typeface="Arial" panose="020B0604020202020204" pitchFamily="34" charset="0"/>
                <a:cs typeface="Arial" panose="020B0604020202020204" pitchFamily="34" charset="0"/>
              </a:rPr>
              <a:t>Zadra</a:t>
            </a:r>
            <a:r>
              <a:rPr lang="en-GB" sz="1600" i="1" dirty="0" smtClean="0">
                <a:latin typeface="Arial" panose="020B0604020202020204" pitchFamily="34" charset="0"/>
                <a:cs typeface="Arial" panose="020B0604020202020204" pitchFamily="34" charset="0"/>
              </a:rPr>
              <a:t> et al 2003</a:t>
            </a:r>
            <a:endParaRPr lang="en-GB" sz="1600" i="1" dirty="0">
              <a:latin typeface="Arial" panose="020B0604020202020204" pitchFamily="34" charset="0"/>
              <a:cs typeface="Arial" panose="020B0604020202020204" pitchFamily="34" charset="0"/>
            </a:endParaRPr>
          </a:p>
        </p:txBody>
      </p:sp>
      <p:sp>
        <p:nvSpPr>
          <p:cNvPr id="3" name="Snip Same Side Corner Rectangle 2"/>
          <p:cNvSpPr/>
          <p:nvPr/>
        </p:nvSpPr>
        <p:spPr>
          <a:xfrm rot="16351011">
            <a:off x="5308746" y="3795303"/>
            <a:ext cx="689647" cy="629094"/>
          </a:xfrm>
          <a:prstGeom prst="snip2SameRect">
            <a:avLst>
              <a:gd name="adj1" fmla="val 50000"/>
              <a:gd name="adj2" fmla="val 0"/>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Snip Same Side Corner Rectangle 19"/>
          <p:cNvSpPr/>
          <p:nvPr/>
        </p:nvSpPr>
        <p:spPr>
          <a:xfrm rot="5400000">
            <a:off x="4505179" y="3708423"/>
            <a:ext cx="689647" cy="629031"/>
          </a:xfrm>
          <a:prstGeom prst="snip2SameRect">
            <a:avLst>
              <a:gd name="adj1" fmla="val 50000"/>
              <a:gd name="adj2" fmla="val 0"/>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p:cNvSpPr txBox="1"/>
          <p:nvPr/>
        </p:nvSpPr>
        <p:spPr>
          <a:xfrm>
            <a:off x="5250764" y="5034176"/>
            <a:ext cx="530786" cy="369332"/>
          </a:xfrm>
          <a:prstGeom prst="rect">
            <a:avLst/>
          </a:prstGeom>
          <a:noFill/>
        </p:spPr>
        <p:txBody>
          <a:bodyPr wrap="none" rtlCol="0">
            <a:spAutoFit/>
          </a:bodyPr>
          <a:lstStyle/>
          <a:p>
            <a:r>
              <a:rPr lang="en-GB" dirty="0" err="1" smtClean="0"/>
              <a:t>hPa</a:t>
            </a:r>
            <a:endParaRPr lang="en-GB" dirty="0"/>
          </a:p>
        </p:txBody>
      </p:sp>
      <p:sp>
        <p:nvSpPr>
          <p:cNvPr id="4" name="Title 3"/>
          <p:cNvSpPr>
            <a:spLocks noGrp="1"/>
          </p:cNvSpPr>
          <p:nvPr>
            <p:ph type="title"/>
          </p:nvPr>
        </p:nvSpPr>
        <p:spPr>
          <a:xfrm>
            <a:off x="372289" y="258568"/>
            <a:ext cx="8534400" cy="457200"/>
          </a:xfrm>
        </p:spPr>
        <p:txBody>
          <a:bodyPr/>
          <a:lstStyle/>
          <a:p>
            <a:r>
              <a:rPr lang="en-GB" sz="2200" dirty="0" smtClean="0">
                <a:solidFill>
                  <a:schemeClr val="tx1"/>
                </a:solidFill>
              </a:rPr>
              <a:t>Changing the TOFD </a:t>
            </a:r>
            <a:r>
              <a:rPr lang="en-GB" sz="2200" dirty="0">
                <a:solidFill>
                  <a:schemeClr val="tx1"/>
                </a:solidFill>
              </a:rPr>
              <a:t>and low level blocking </a:t>
            </a:r>
            <a:r>
              <a:rPr lang="en-GB" sz="2200" dirty="0" smtClean="0">
                <a:solidFill>
                  <a:schemeClr val="tx1"/>
                </a:solidFill>
              </a:rPr>
              <a:t>strength </a:t>
            </a:r>
            <a:br>
              <a:rPr lang="en-GB" sz="2200" dirty="0" smtClean="0">
                <a:solidFill>
                  <a:schemeClr val="tx1"/>
                </a:solidFill>
              </a:rPr>
            </a:br>
            <a:r>
              <a:rPr lang="en-GB" sz="2200" dirty="0" smtClean="0">
                <a:solidFill>
                  <a:schemeClr val="tx1"/>
                </a:solidFill>
              </a:rPr>
              <a:t>impacts the forecast from the very short range</a:t>
            </a:r>
            <a:endParaRPr lang="en-GB" sz="2200" dirty="0">
              <a:solidFill>
                <a:schemeClr val="tx1"/>
              </a:solidFill>
            </a:endParaRPr>
          </a:p>
        </p:txBody>
      </p:sp>
      <p:sp>
        <p:nvSpPr>
          <p:cNvPr id="21" name="TextBox 20"/>
          <p:cNvSpPr txBox="1"/>
          <p:nvPr/>
        </p:nvSpPr>
        <p:spPr>
          <a:xfrm>
            <a:off x="6228184" y="4638037"/>
            <a:ext cx="2590774" cy="338554"/>
          </a:xfrm>
          <a:prstGeom prst="rect">
            <a:avLst/>
          </a:prstGeom>
          <a:noFill/>
        </p:spPr>
        <p:txBody>
          <a:bodyPr wrap="none" rtlCol="0">
            <a:spAutoFit/>
          </a:bodyPr>
          <a:lstStyle/>
          <a:p>
            <a:r>
              <a:rPr lang="en-GB" sz="1600" i="1" dirty="0" smtClean="0">
                <a:latin typeface="Arial" panose="020B0604020202020204" pitchFamily="34" charset="0"/>
                <a:cs typeface="Arial" panose="020B0604020202020204" pitchFamily="34" charset="0"/>
              </a:rPr>
              <a:t>Sandu et al. 2016, JAMES</a:t>
            </a:r>
            <a:endParaRPr lang="en-GB" sz="16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3593985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srcRect b="50812"/>
          <a:stretch/>
        </p:blipFill>
        <p:spPr>
          <a:xfrm>
            <a:off x="2051720" y="1135273"/>
            <a:ext cx="4763895" cy="2293727"/>
          </a:xfrm>
          <a:prstGeom prst="rect">
            <a:avLst/>
          </a:prstGeom>
        </p:spPr>
      </p:pic>
      <p:sp>
        <p:nvSpPr>
          <p:cNvPr id="14" name="TextBox 13"/>
          <p:cNvSpPr txBox="1"/>
          <p:nvPr/>
        </p:nvSpPr>
        <p:spPr>
          <a:xfrm>
            <a:off x="1555366" y="3957572"/>
            <a:ext cx="7296874" cy="1938992"/>
          </a:xfrm>
          <a:prstGeom prst="rect">
            <a:avLst/>
          </a:prstGeom>
          <a:noFill/>
        </p:spPr>
        <p:txBody>
          <a:bodyPr wrap="square" rtlCol="0">
            <a:spAutoFit/>
          </a:bodyPr>
          <a:lstStyle/>
          <a:p>
            <a:r>
              <a:rPr lang="en-GB" sz="1600" dirty="0" smtClean="0">
                <a:solidFill>
                  <a:srgbClr val="0000FF"/>
                </a:solidFill>
                <a:latin typeface="Arial" panose="020B0604020202020204" pitchFamily="34" charset="0"/>
                <a:cs typeface="Arial" panose="020B0604020202020204" pitchFamily="34" charset="0"/>
              </a:rPr>
              <a:t>Fine balance between improving and degrading the forecast!</a:t>
            </a:r>
          </a:p>
          <a:p>
            <a:endParaRPr lang="en-GB" sz="800" dirty="0" smtClean="0">
              <a:solidFill>
                <a:srgbClr val="0000FF"/>
              </a:solidFill>
              <a:latin typeface="Arial" panose="020B0604020202020204" pitchFamily="34" charset="0"/>
              <a:cs typeface="Arial" panose="020B0604020202020204" pitchFamily="34" charset="0"/>
            </a:endParaRPr>
          </a:p>
          <a:p>
            <a:r>
              <a:rPr lang="en-GB" sz="1600" dirty="0" smtClean="0">
                <a:solidFill>
                  <a:srgbClr val="0000FF"/>
                </a:solidFill>
                <a:latin typeface="Arial" panose="020B0604020202020204" pitchFamily="34" charset="0"/>
                <a:cs typeface="Arial" panose="020B0604020202020204" pitchFamily="34" charset="0"/>
              </a:rPr>
              <a:t>It matters how the drag is partitioned between the two schemes</a:t>
            </a:r>
          </a:p>
          <a:p>
            <a:endParaRPr lang="en-GB" sz="800" dirty="0" smtClean="0">
              <a:solidFill>
                <a:srgbClr val="0000FF"/>
              </a:solidFill>
              <a:latin typeface="Arial" panose="020B0604020202020204" pitchFamily="34" charset="0"/>
              <a:cs typeface="Arial" panose="020B0604020202020204" pitchFamily="34" charset="0"/>
            </a:endParaRPr>
          </a:p>
          <a:p>
            <a:r>
              <a:rPr lang="en-GB" sz="1600" dirty="0" smtClean="0">
                <a:solidFill>
                  <a:srgbClr val="0000FF"/>
                </a:solidFill>
                <a:latin typeface="Arial" panose="020B0604020202020204" pitchFamily="34" charset="0"/>
                <a:cs typeface="Arial" panose="020B0604020202020204" pitchFamily="34" charset="0"/>
              </a:rPr>
              <a:t>Quasi-</a:t>
            </a:r>
            <a:r>
              <a:rPr lang="en-GB" sz="1600" dirty="0" err="1" smtClean="0">
                <a:solidFill>
                  <a:srgbClr val="0000FF"/>
                </a:solidFill>
                <a:latin typeface="Arial" panose="020B0604020202020204" pitchFamily="34" charset="0"/>
                <a:cs typeface="Arial" panose="020B0604020202020204" pitchFamily="34" charset="0"/>
              </a:rPr>
              <a:t>indentical</a:t>
            </a:r>
            <a:r>
              <a:rPr lang="en-GB" sz="1600" dirty="0" smtClean="0">
                <a:solidFill>
                  <a:srgbClr val="0000FF"/>
                </a:solidFill>
                <a:latin typeface="Arial" panose="020B0604020202020204" pitchFamily="34" charset="0"/>
                <a:cs typeface="Arial" panose="020B0604020202020204" pitchFamily="34" charset="0"/>
              </a:rPr>
              <a:t> response for H-TOFD at 16km</a:t>
            </a:r>
          </a:p>
          <a:p>
            <a:endParaRPr lang="en-GB" sz="800" dirty="0" smtClean="0">
              <a:solidFill>
                <a:srgbClr val="0000FF"/>
              </a:solidFill>
              <a:latin typeface="Arial" panose="020B0604020202020204" pitchFamily="34" charset="0"/>
              <a:cs typeface="Arial" panose="020B0604020202020204" pitchFamily="34" charset="0"/>
            </a:endParaRPr>
          </a:p>
          <a:p>
            <a:r>
              <a:rPr lang="en-GB" sz="1600" dirty="0" smtClean="0">
                <a:solidFill>
                  <a:srgbClr val="0000FF"/>
                </a:solidFill>
                <a:latin typeface="Arial" panose="020B0604020202020204" pitchFamily="34" charset="0"/>
                <a:cs typeface="Arial" panose="020B0604020202020204" pitchFamily="34" charset="0"/>
              </a:rPr>
              <a:t>The trouble won’t go away with high resolution anytime soon</a:t>
            </a:r>
            <a:r>
              <a:rPr lang="en-GB" sz="1600" dirty="0" smtClean="0">
                <a:solidFill>
                  <a:srgbClr val="0000FF"/>
                </a:solidFill>
                <a:latin typeface="Arial" panose="020B0604020202020204" pitchFamily="34" charset="0"/>
                <a:cs typeface="Arial" panose="020B0604020202020204" pitchFamily="34" charset="0"/>
              </a:rPr>
              <a:t>!</a:t>
            </a:r>
          </a:p>
          <a:p>
            <a:endParaRPr lang="en-GB" sz="1600" dirty="0">
              <a:solidFill>
                <a:srgbClr val="0000FF"/>
              </a:solidFill>
              <a:latin typeface="Arial" panose="020B0604020202020204" pitchFamily="34" charset="0"/>
              <a:cs typeface="Arial" panose="020B0604020202020204" pitchFamily="34" charset="0"/>
            </a:endParaRPr>
          </a:p>
          <a:p>
            <a:endParaRPr lang="en-GB" sz="1600" dirty="0">
              <a:solidFill>
                <a:srgbClr val="0000FF"/>
              </a:solidFill>
              <a:latin typeface="Arial" panose="020B0604020202020204" pitchFamily="34" charset="0"/>
              <a:cs typeface="Arial" panose="020B0604020202020204" pitchFamily="34" charset="0"/>
            </a:endParaRPr>
          </a:p>
        </p:txBody>
      </p:sp>
      <p:sp>
        <p:nvSpPr>
          <p:cNvPr id="17" name="Rectangle 16"/>
          <p:cNvSpPr/>
          <p:nvPr/>
        </p:nvSpPr>
        <p:spPr>
          <a:xfrm>
            <a:off x="3041957" y="2828169"/>
            <a:ext cx="1326004" cy="400110"/>
          </a:xfrm>
          <a:prstGeom prst="rect">
            <a:avLst/>
          </a:prstGeom>
          <a:solidFill>
            <a:schemeClr val="bg1"/>
          </a:solidFill>
        </p:spPr>
        <p:txBody>
          <a:bodyPr wrap="none">
            <a:spAutoFit/>
          </a:bodyPr>
          <a:lstStyle/>
          <a:p>
            <a:r>
              <a:rPr lang="en-GB" sz="2000" dirty="0" smtClean="0">
                <a:solidFill>
                  <a:srgbClr val="FF0000"/>
                </a:solidFill>
                <a:latin typeface="Arial" panose="020B0604020202020204" pitchFamily="34" charset="0"/>
                <a:cs typeface="Arial" panose="020B0604020202020204" pitchFamily="34" charset="0"/>
              </a:rPr>
              <a:t>H-BLOCK</a:t>
            </a:r>
            <a:endParaRPr lang="en-GB" sz="2000" dirty="0">
              <a:solidFill>
                <a:srgbClr val="FF0000"/>
              </a:solidFill>
              <a:latin typeface="Arial" panose="020B0604020202020204" pitchFamily="34" charset="0"/>
              <a:cs typeface="Arial" panose="020B0604020202020204" pitchFamily="34" charset="0"/>
            </a:endParaRPr>
          </a:p>
        </p:txBody>
      </p:sp>
      <p:sp>
        <p:nvSpPr>
          <p:cNvPr id="18" name="Rectangle 17"/>
          <p:cNvSpPr/>
          <p:nvPr/>
        </p:nvSpPr>
        <p:spPr>
          <a:xfrm>
            <a:off x="4923456" y="1584570"/>
            <a:ext cx="1149867" cy="400110"/>
          </a:xfrm>
          <a:prstGeom prst="rect">
            <a:avLst/>
          </a:prstGeom>
          <a:solidFill>
            <a:schemeClr val="bg1"/>
          </a:solidFill>
        </p:spPr>
        <p:txBody>
          <a:bodyPr wrap="none">
            <a:spAutoFit/>
          </a:bodyPr>
          <a:lstStyle/>
          <a:p>
            <a:r>
              <a:rPr lang="en-GB" sz="2000" dirty="0" smtClean="0">
                <a:latin typeface="Arial" panose="020B0604020202020204" pitchFamily="34" charset="0"/>
                <a:cs typeface="Arial" panose="020B0604020202020204" pitchFamily="34" charset="0"/>
              </a:rPr>
              <a:t>H-TOFD</a:t>
            </a:r>
            <a:endParaRPr lang="en-GB" sz="2000" dirty="0">
              <a:latin typeface="Arial" panose="020B0604020202020204" pitchFamily="34" charset="0"/>
              <a:cs typeface="Arial" panose="020B0604020202020204" pitchFamily="34" charset="0"/>
            </a:endParaRPr>
          </a:p>
        </p:txBody>
      </p:sp>
      <p:sp>
        <p:nvSpPr>
          <p:cNvPr id="20" name="TextBox 19"/>
          <p:cNvSpPr txBox="1"/>
          <p:nvPr/>
        </p:nvSpPr>
        <p:spPr>
          <a:xfrm>
            <a:off x="2758368" y="605390"/>
            <a:ext cx="3350597" cy="400110"/>
          </a:xfrm>
          <a:prstGeom prst="rect">
            <a:avLst/>
          </a:prstGeom>
          <a:solidFill>
            <a:schemeClr val="bg1"/>
          </a:solidFill>
        </p:spPr>
        <p:txBody>
          <a:bodyPr wrap="none" rtlCol="0">
            <a:spAutoFit/>
          </a:bodyPr>
          <a:lstStyle/>
          <a:p>
            <a:r>
              <a:rPr lang="en-GB" sz="2000" dirty="0" smtClean="0">
                <a:latin typeface="Arial" panose="020B0604020202020204" pitchFamily="34" charset="0"/>
                <a:cs typeface="Arial" panose="020B0604020202020204" pitchFamily="34" charset="0"/>
              </a:rPr>
              <a:t>Change in RMSE Z 500hPa</a:t>
            </a:r>
            <a:endParaRPr lang="en-GB" sz="2000" dirty="0">
              <a:latin typeface="Arial" panose="020B0604020202020204" pitchFamily="34" charset="0"/>
              <a:cs typeface="Arial" panose="020B0604020202020204" pitchFamily="34" charset="0"/>
            </a:endParaRPr>
          </a:p>
        </p:txBody>
      </p:sp>
      <p:sp>
        <p:nvSpPr>
          <p:cNvPr id="2" name="TextBox 1"/>
          <p:cNvSpPr txBox="1"/>
          <p:nvPr/>
        </p:nvSpPr>
        <p:spPr>
          <a:xfrm>
            <a:off x="3722967" y="3524570"/>
            <a:ext cx="1713931" cy="338554"/>
          </a:xfrm>
          <a:prstGeom prst="rect">
            <a:avLst/>
          </a:prstGeom>
          <a:noFill/>
        </p:spPr>
        <p:txBody>
          <a:bodyPr wrap="none" rtlCol="0">
            <a:spAutoFit/>
          </a:bodyPr>
          <a:lstStyle/>
          <a:p>
            <a:r>
              <a:rPr lang="en-GB" sz="1600" dirty="0" smtClean="0">
                <a:latin typeface="Arial" panose="020B0604020202020204" pitchFamily="34" charset="0"/>
                <a:cs typeface="Arial" panose="020B0604020202020204" pitchFamily="34" charset="0"/>
              </a:rPr>
              <a:t>Lead time (days)</a:t>
            </a:r>
            <a:endParaRPr lang="en-GB" sz="1600" dirty="0">
              <a:latin typeface="Arial" panose="020B0604020202020204" pitchFamily="34" charset="0"/>
              <a:cs typeface="Arial" panose="020B0604020202020204" pitchFamily="34" charset="0"/>
            </a:endParaRPr>
          </a:p>
        </p:txBody>
      </p:sp>
      <p:sp>
        <p:nvSpPr>
          <p:cNvPr id="3" name="Title 2"/>
          <p:cNvSpPr>
            <a:spLocks noGrp="1"/>
          </p:cNvSpPr>
          <p:nvPr>
            <p:ph type="title"/>
          </p:nvPr>
        </p:nvSpPr>
        <p:spPr>
          <a:xfrm>
            <a:off x="350916" y="149501"/>
            <a:ext cx="8534400" cy="457200"/>
          </a:xfrm>
        </p:spPr>
        <p:txBody>
          <a:bodyPr/>
          <a:lstStyle/>
          <a:p>
            <a:r>
              <a:rPr lang="en-GB" dirty="0">
                <a:solidFill>
                  <a:schemeClr val="tx1"/>
                </a:solidFill>
              </a:rPr>
              <a:t>Impact on medium range forecasts</a:t>
            </a:r>
            <a:br>
              <a:rPr lang="en-GB" dirty="0">
                <a:solidFill>
                  <a:schemeClr val="tx1"/>
                </a:solidFill>
              </a:rPr>
            </a:br>
            <a:endParaRPr lang="en-GB" dirty="0">
              <a:solidFill>
                <a:schemeClr val="tx1"/>
              </a:solidFill>
            </a:endParaRPr>
          </a:p>
        </p:txBody>
      </p:sp>
      <p:sp>
        <p:nvSpPr>
          <p:cNvPr id="4" name="TextBox 3"/>
          <p:cNvSpPr txBox="1"/>
          <p:nvPr/>
        </p:nvSpPr>
        <p:spPr>
          <a:xfrm>
            <a:off x="491395" y="5573398"/>
            <a:ext cx="8161209" cy="646331"/>
          </a:xfrm>
          <a:prstGeom prst="rect">
            <a:avLst/>
          </a:prstGeom>
          <a:noFill/>
        </p:spPr>
        <p:txBody>
          <a:bodyPr wrap="none" rtlCol="0">
            <a:spAutoFit/>
          </a:bodyPr>
          <a:lstStyle/>
          <a:p>
            <a:r>
              <a:rPr lang="en-GB" sz="1800" dirty="0" smtClean="0">
                <a:latin typeface="Arial" panose="020B0604020202020204" pitchFamily="34" charset="0"/>
                <a:cs typeface="Arial" panose="020B0604020202020204" pitchFamily="34" charset="0"/>
              </a:rPr>
              <a:t>Changes in surface stress also affect longer timescales (seasonal to climate)</a:t>
            </a:r>
          </a:p>
          <a:p>
            <a:r>
              <a:rPr lang="en-GB" sz="1800" dirty="0" smtClean="0">
                <a:latin typeface="Arial" panose="020B0604020202020204" pitchFamily="34" charset="0"/>
                <a:cs typeface="Arial" panose="020B0604020202020204" pitchFamily="34" charset="0"/>
              </a:rPr>
              <a:t>See </a:t>
            </a:r>
            <a:r>
              <a:rPr lang="en-GB" sz="1800" dirty="0" err="1" smtClean="0">
                <a:latin typeface="Arial" panose="020B0604020202020204" pitchFamily="34" charset="0"/>
                <a:cs typeface="Arial" panose="020B0604020202020204" pitchFamily="34" charset="0"/>
              </a:rPr>
              <a:t>Sigmond</a:t>
            </a:r>
            <a:r>
              <a:rPr lang="en-GB" sz="1800" dirty="0" smtClean="0">
                <a:latin typeface="Arial" panose="020B0604020202020204" pitchFamily="34" charset="0"/>
                <a:cs typeface="Arial" panose="020B0604020202020204" pitchFamily="34" charset="0"/>
              </a:rPr>
              <a:t> and </a:t>
            </a:r>
            <a:r>
              <a:rPr lang="en-GB" sz="1800" dirty="0" err="1" smtClean="0">
                <a:latin typeface="Arial" panose="020B0604020202020204" pitchFamily="34" charset="0"/>
                <a:cs typeface="Arial" panose="020B0604020202020204" pitchFamily="34" charset="0"/>
              </a:rPr>
              <a:t>Scinocca</a:t>
            </a:r>
            <a:r>
              <a:rPr lang="en-GB" sz="1800" dirty="0" smtClean="0">
                <a:latin typeface="Arial" panose="020B0604020202020204" pitchFamily="34" charset="0"/>
                <a:cs typeface="Arial" panose="020B0604020202020204" pitchFamily="34" charset="0"/>
              </a:rPr>
              <a:t>, 2010, Sandu et al. 2016, </a:t>
            </a:r>
            <a:r>
              <a:rPr lang="en-GB" sz="1800" dirty="0" err="1" smtClean="0">
                <a:latin typeface="Arial" panose="020B0604020202020204" pitchFamily="34" charset="0"/>
                <a:cs typeface="Arial" panose="020B0604020202020204" pitchFamily="34" charset="0"/>
              </a:rPr>
              <a:t>Pithan</a:t>
            </a:r>
            <a:r>
              <a:rPr lang="en-GB" sz="1800" dirty="0" smtClean="0">
                <a:latin typeface="Arial" panose="020B0604020202020204" pitchFamily="34" charset="0"/>
                <a:cs typeface="Arial" panose="020B0604020202020204" pitchFamily="34" charset="0"/>
              </a:rPr>
              <a:t> et al., 2015,2016</a:t>
            </a:r>
            <a:endParaRPr lang="en-GB"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3181795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3554" name="Footer Placeholder 1"/>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1400" smtClean="0"/>
              <a:t>training course: boundary layer; surface layer</a:t>
            </a:r>
          </a:p>
        </p:txBody>
      </p:sp>
      <p:graphicFrame>
        <p:nvGraphicFramePr>
          <p:cNvPr id="23555" name="Object 2"/>
          <p:cNvGraphicFramePr>
            <a:graphicFrameLocks noChangeAspect="1"/>
          </p:cNvGraphicFramePr>
          <p:nvPr>
            <p:extLst>
              <p:ext uri="{D42A27DB-BD31-4B8C-83A1-F6EECF244321}">
                <p14:modId xmlns:p14="http://schemas.microsoft.com/office/powerpoint/2010/main" val="1696419743"/>
              </p:ext>
            </p:extLst>
          </p:nvPr>
        </p:nvGraphicFramePr>
        <p:xfrm>
          <a:off x="2620963" y="1600200"/>
          <a:ext cx="3719512" cy="1039813"/>
        </p:xfrm>
        <a:graphic>
          <a:graphicData uri="http://schemas.openxmlformats.org/presentationml/2006/ole">
            <mc:AlternateContent xmlns:mc="http://schemas.openxmlformats.org/markup-compatibility/2006">
              <mc:Choice xmlns:v="urn:schemas-microsoft-com:vml" Requires="v">
                <p:oleObj spid="_x0000_s23959" name="Equation" r:id="rId3" imgW="1498320" imgH="419040" progId="Equation.3">
                  <p:embed/>
                </p:oleObj>
              </mc:Choice>
              <mc:Fallback>
                <p:oleObj name="Equation" r:id="rId3" imgW="1498320" imgH="419040" progId="Equation.3">
                  <p:embed/>
                  <p:pic>
                    <p:nvPicPr>
                      <p:cNvPr id="0" name="Object 2"/>
                      <p:cNvPicPr>
                        <a:picLocks noChangeAspect="1" noChangeArrowheads="1"/>
                      </p:cNvPicPr>
                      <p:nvPr/>
                    </p:nvPicPr>
                    <p:blipFill>
                      <a:blip r:embed="rId4"/>
                      <a:srcRect/>
                      <a:stretch>
                        <a:fillRect/>
                      </a:stretch>
                    </p:blipFill>
                    <p:spPr bwMode="auto">
                      <a:xfrm>
                        <a:off x="2620963" y="1600200"/>
                        <a:ext cx="3719512" cy="1039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23556" name="Text Box 3"/>
          <p:cNvSpPr txBox="1">
            <a:spLocks noChangeArrowheads="1"/>
          </p:cNvSpPr>
          <p:nvPr/>
        </p:nvSpPr>
        <p:spPr bwMode="auto">
          <a:xfrm>
            <a:off x="1146175" y="873125"/>
            <a:ext cx="63865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pPr eaLnBrk="1" hangingPunct="1"/>
            <a:r>
              <a:rPr lang="en-GB" altLang="en-US" sz="2000" b="1">
                <a:solidFill>
                  <a:srgbClr val="376092"/>
                </a:solidFill>
                <a:latin typeface="Calibri" panose="020F0502020204030204" pitchFamily="34" charset="0"/>
              </a:rPr>
              <a:t>Orographic form drag (simplified Wood and Mason, 1993):</a:t>
            </a:r>
            <a:endParaRPr lang="en-US" altLang="en-US" sz="2000" b="1">
              <a:solidFill>
                <a:srgbClr val="376092"/>
              </a:solidFill>
              <a:latin typeface="Calibri" panose="020F0502020204030204" pitchFamily="34" charset="0"/>
            </a:endParaRPr>
          </a:p>
        </p:txBody>
      </p:sp>
      <p:sp>
        <p:nvSpPr>
          <p:cNvPr id="23557" name="Text Box 4"/>
          <p:cNvSpPr txBox="1">
            <a:spLocks noChangeArrowheads="1"/>
          </p:cNvSpPr>
          <p:nvPr/>
        </p:nvSpPr>
        <p:spPr bwMode="auto">
          <a:xfrm>
            <a:off x="4043363" y="2695575"/>
            <a:ext cx="21145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pPr eaLnBrk="1" hangingPunct="1"/>
            <a:r>
              <a:rPr lang="en-GB" altLang="en-US" sz="2000" b="1">
                <a:solidFill>
                  <a:srgbClr val="376092"/>
                </a:solidFill>
                <a:latin typeface="Calibri" panose="020F0502020204030204" pitchFamily="34" charset="0"/>
              </a:rPr>
              <a:t>Shape parameters</a:t>
            </a:r>
          </a:p>
        </p:txBody>
      </p:sp>
      <p:graphicFrame>
        <p:nvGraphicFramePr>
          <p:cNvPr id="23558" name="Object 5"/>
          <p:cNvGraphicFramePr>
            <a:graphicFrameLocks noChangeAspect="1"/>
          </p:cNvGraphicFramePr>
          <p:nvPr/>
        </p:nvGraphicFramePr>
        <p:xfrm>
          <a:off x="3427413" y="2743200"/>
          <a:ext cx="515937" cy="1828800"/>
        </p:xfrm>
        <a:graphic>
          <a:graphicData uri="http://schemas.openxmlformats.org/presentationml/2006/ole">
            <mc:AlternateContent xmlns:mc="http://schemas.openxmlformats.org/markup-compatibility/2006">
              <mc:Choice xmlns:v="urn:schemas-microsoft-com:vml" Requires="v">
                <p:oleObj spid="_x0000_s23960" name="Equation" r:id="rId5" imgW="317362" imgH="1129810" progId="Equation.3">
                  <p:embed/>
                </p:oleObj>
              </mc:Choice>
              <mc:Fallback>
                <p:oleObj name="Equation" r:id="rId5" imgW="317362" imgH="1129810"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27413" y="2743200"/>
                        <a:ext cx="515937" cy="1828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graphicFrame>
        <p:nvGraphicFramePr>
          <p:cNvPr id="23559" name="Object 6"/>
          <p:cNvGraphicFramePr>
            <a:graphicFrameLocks noChangeAspect="1"/>
          </p:cNvGraphicFramePr>
          <p:nvPr/>
        </p:nvGraphicFramePr>
        <p:xfrm>
          <a:off x="3505200" y="5486400"/>
          <a:ext cx="2111375" cy="598488"/>
        </p:xfrm>
        <a:graphic>
          <a:graphicData uri="http://schemas.openxmlformats.org/presentationml/2006/ole">
            <mc:AlternateContent xmlns:mc="http://schemas.openxmlformats.org/markup-compatibility/2006">
              <mc:Choice xmlns:v="urn:schemas-microsoft-com:vml" Requires="v">
                <p:oleObj spid="_x0000_s23961" name="Equation" r:id="rId7" imgW="850531" imgH="241195" progId="Equation.3">
                  <p:embed/>
                </p:oleObj>
              </mc:Choice>
              <mc:Fallback>
                <p:oleObj name="Equation" r:id="rId7" imgW="850531" imgH="241195" progId="Equation.3">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05200" y="5486400"/>
                        <a:ext cx="2111375" cy="598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23560" name="Text Box 7"/>
          <p:cNvSpPr txBox="1">
            <a:spLocks noChangeArrowheads="1"/>
          </p:cNvSpPr>
          <p:nvPr/>
        </p:nvSpPr>
        <p:spPr bwMode="auto">
          <a:xfrm>
            <a:off x="1371600" y="5105400"/>
            <a:ext cx="43815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pPr eaLnBrk="1" hangingPunct="1"/>
            <a:r>
              <a:rPr lang="en-GB" altLang="en-US" sz="2000" b="1">
                <a:solidFill>
                  <a:srgbClr val="376092"/>
                </a:solidFill>
                <a:latin typeface="Calibri" panose="020F0502020204030204" pitchFamily="34" charset="0"/>
              </a:rPr>
              <a:t>Vertical distribution (Wood et al, 2001):</a:t>
            </a:r>
            <a:endParaRPr lang="en-US" altLang="en-US" sz="2000" b="1">
              <a:solidFill>
                <a:srgbClr val="376092"/>
              </a:solidFill>
              <a:latin typeface="Calibri" panose="020F0502020204030204" pitchFamily="34" charset="0"/>
            </a:endParaRPr>
          </a:p>
        </p:txBody>
      </p:sp>
      <p:sp>
        <p:nvSpPr>
          <p:cNvPr id="23561" name="Rectangle 8"/>
          <p:cNvSpPr>
            <a:spLocks noChangeArrowheads="1"/>
          </p:cNvSpPr>
          <p:nvPr/>
        </p:nvSpPr>
        <p:spPr bwMode="auto">
          <a:xfrm>
            <a:off x="381001" y="0"/>
            <a:ext cx="865549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GB" altLang="en-US" sz="2400" b="1" dirty="0" smtClean="0">
                <a:solidFill>
                  <a:srgbClr val="376092"/>
                </a:solidFill>
                <a:latin typeface="Calibri" panose="020F0502020204030204" pitchFamily="34" charset="0"/>
              </a:rPr>
              <a:t>Since 2006 used “Turbulent Orographic Form Drag (TOFD)” implemented as a tendency (or flux divergence) on model levels</a:t>
            </a:r>
            <a:endParaRPr lang="en-GB" altLang="en-US" sz="2400" b="1" dirty="0">
              <a:solidFill>
                <a:srgbClr val="376092"/>
              </a:solidFill>
              <a:latin typeface="Calibri" panose="020F0502020204030204" pitchFamily="34" charset="0"/>
            </a:endParaRPr>
          </a:p>
        </p:txBody>
      </p:sp>
      <p:sp>
        <p:nvSpPr>
          <p:cNvPr id="23562" name="Text Box 4"/>
          <p:cNvSpPr txBox="1">
            <a:spLocks noChangeArrowheads="1"/>
          </p:cNvSpPr>
          <p:nvPr/>
        </p:nvSpPr>
        <p:spPr bwMode="auto">
          <a:xfrm>
            <a:off x="4043363" y="3068638"/>
            <a:ext cx="18589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pPr eaLnBrk="1" hangingPunct="1"/>
            <a:r>
              <a:rPr lang="en-GB" altLang="en-US" sz="2000" b="1">
                <a:solidFill>
                  <a:srgbClr val="376092"/>
                </a:solidFill>
                <a:latin typeface="Calibri" panose="020F0502020204030204" pitchFamily="34" charset="0"/>
              </a:rPr>
              <a:t>Drag coefficient</a:t>
            </a:r>
          </a:p>
        </p:txBody>
      </p:sp>
      <p:sp>
        <p:nvSpPr>
          <p:cNvPr id="23563" name="Text Box 4"/>
          <p:cNvSpPr txBox="1">
            <a:spLocks noChangeArrowheads="1"/>
          </p:cNvSpPr>
          <p:nvPr/>
        </p:nvSpPr>
        <p:spPr bwMode="auto">
          <a:xfrm>
            <a:off x="4043363" y="3429000"/>
            <a:ext cx="19018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pPr eaLnBrk="1" hangingPunct="1"/>
            <a:r>
              <a:rPr lang="en-GB" altLang="en-US" sz="2000" b="1">
                <a:solidFill>
                  <a:srgbClr val="376092"/>
                </a:solidFill>
                <a:latin typeface="Calibri" panose="020F0502020204030204" pitchFamily="34" charset="0"/>
              </a:rPr>
              <a:t>Silhouette slope</a:t>
            </a:r>
          </a:p>
        </p:txBody>
      </p:sp>
      <p:sp>
        <p:nvSpPr>
          <p:cNvPr id="23564" name="Text Box 4"/>
          <p:cNvSpPr txBox="1">
            <a:spLocks noChangeArrowheads="1"/>
          </p:cNvSpPr>
          <p:nvPr/>
        </p:nvSpPr>
        <p:spPr bwMode="auto">
          <a:xfrm>
            <a:off x="4024313" y="3821113"/>
            <a:ext cx="14509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pPr eaLnBrk="1" hangingPunct="1"/>
            <a:r>
              <a:rPr lang="en-GB" altLang="en-US" sz="2000" b="1">
                <a:solidFill>
                  <a:srgbClr val="376092"/>
                </a:solidFill>
                <a:latin typeface="Calibri" panose="020F0502020204030204" pitchFamily="34" charset="0"/>
              </a:rPr>
              <a:t>Wind speed</a:t>
            </a:r>
          </a:p>
        </p:txBody>
      </p:sp>
      <p:sp>
        <p:nvSpPr>
          <p:cNvPr id="23565" name="Text Box 4"/>
          <p:cNvSpPr txBox="1">
            <a:spLocks noChangeArrowheads="1"/>
          </p:cNvSpPr>
          <p:nvPr/>
        </p:nvSpPr>
        <p:spPr bwMode="auto">
          <a:xfrm>
            <a:off x="3995738" y="4179888"/>
            <a:ext cx="20447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pPr eaLnBrk="1" hangingPunct="1"/>
            <a:r>
              <a:rPr lang="en-GB" altLang="en-US" sz="2000" b="1">
                <a:solidFill>
                  <a:srgbClr val="376092"/>
                </a:solidFill>
                <a:latin typeface="Calibri" panose="020F0502020204030204" pitchFamily="34" charset="0"/>
              </a:rPr>
              <a:t>Reference height </a:t>
            </a:r>
            <a:endParaRPr lang="en-US" altLang="en-US" sz="2000" b="1">
              <a:solidFill>
                <a:srgbClr val="376092"/>
              </a:solidFill>
              <a:latin typeface="Calibri" panose="020F05020202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4578" name="Footer Placeholder 1"/>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1400" smtClean="0"/>
              <a:t>training course: boundary layer; surface layer</a:t>
            </a:r>
          </a:p>
        </p:txBody>
      </p:sp>
      <p:graphicFrame>
        <p:nvGraphicFramePr>
          <p:cNvPr id="24579" name="Object 2"/>
          <p:cNvGraphicFramePr>
            <a:graphicFrameLocks noChangeAspect="1"/>
          </p:cNvGraphicFramePr>
          <p:nvPr/>
        </p:nvGraphicFramePr>
        <p:xfrm>
          <a:off x="4402138" y="839788"/>
          <a:ext cx="4572000" cy="912812"/>
        </p:xfrm>
        <a:graphic>
          <a:graphicData uri="http://schemas.openxmlformats.org/presentationml/2006/ole">
            <mc:AlternateContent xmlns:mc="http://schemas.openxmlformats.org/markup-compatibility/2006">
              <mc:Choice xmlns:v="urn:schemas-microsoft-com:vml" Requires="v">
                <p:oleObj spid="_x0000_s25068" name="Equation" r:id="rId3" imgW="2159000" imgH="431800" progId="Equation.3">
                  <p:embed/>
                </p:oleObj>
              </mc:Choice>
              <mc:Fallback>
                <p:oleObj name="Equation" r:id="rId3" imgW="2159000" imgH="431800"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02138" y="839788"/>
                        <a:ext cx="4572000" cy="912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4580" name="Text Box 3"/>
          <p:cNvSpPr txBox="1">
            <a:spLocks noChangeArrowheads="1"/>
          </p:cNvSpPr>
          <p:nvPr/>
        </p:nvSpPr>
        <p:spPr bwMode="auto">
          <a:xfrm>
            <a:off x="3810000" y="1752600"/>
            <a:ext cx="12080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pPr eaLnBrk="1" hangingPunct="1"/>
            <a:r>
              <a:rPr lang="en-GB" altLang="en-US" sz="2000" b="1">
                <a:solidFill>
                  <a:srgbClr val="376092"/>
                </a:solidFill>
                <a:latin typeface="Calibri" panose="020F0502020204030204" pitchFamily="34" charset="0"/>
              </a:rPr>
              <a:t>Assume:  </a:t>
            </a:r>
            <a:endParaRPr lang="en-US" altLang="en-US" sz="2000" b="1">
              <a:solidFill>
                <a:srgbClr val="376092"/>
              </a:solidFill>
              <a:latin typeface="Calibri" panose="020F0502020204030204" pitchFamily="34" charset="0"/>
            </a:endParaRPr>
          </a:p>
        </p:txBody>
      </p:sp>
      <p:graphicFrame>
        <p:nvGraphicFramePr>
          <p:cNvPr id="24581" name="Object 4"/>
          <p:cNvGraphicFramePr>
            <a:graphicFrameLocks noChangeAspect="1"/>
          </p:cNvGraphicFramePr>
          <p:nvPr/>
        </p:nvGraphicFramePr>
        <p:xfrm>
          <a:off x="5334000" y="1752600"/>
          <a:ext cx="1254125" cy="541338"/>
        </p:xfrm>
        <a:graphic>
          <a:graphicData uri="http://schemas.openxmlformats.org/presentationml/2006/ole">
            <mc:AlternateContent xmlns:mc="http://schemas.openxmlformats.org/markup-compatibility/2006">
              <mc:Choice xmlns:v="urn:schemas-microsoft-com:vml" Requires="v">
                <p:oleObj spid="_x0000_s25069" name="Equation" r:id="rId5" imgW="558558" imgH="241195" progId="Equation.3">
                  <p:embed/>
                </p:oleObj>
              </mc:Choice>
              <mc:Fallback>
                <p:oleObj name="Equation" r:id="rId5" imgW="558558" imgH="241195" progId="Equation.3">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34000" y="1752600"/>
                        <a:ext cx="1254125" cy="54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4582" name="Object 5"/>
          <p:cNvGraphicFramePr>
            <a:graphicFrameLocks noChangeAspect="1"/>
          </p:cNvGraphicFramePr>
          <p:nvPr/>
        </p:nvGraphicFramePr>
        <p:xfrm>
          <a:off x="5410200" y="2362200"/>
          <a:ext cx="2286000" cy="1025525"/>
        </p:xfrm>
        <a:graphic>
          <a:graphicData uri="http://schemas.openxmlformats.org/presentationml/2006/ole">
            <mc:AlternateContent xmlns:mc="http://schemas.openxmlformats.org/markup-compatibility/2006">
              <mc:Choice xmlns:v="urn:schemas-microsoft-com:vml" Requires="v">
                <p:oleObj spid="_x0000_s25070" name="Equation" r:id="rId7" imgW="1104421" imgH="495085" progId="Equation.3">
                  <p:embed/>
                </p:oleObj>
              </mc:Choice>
              <mc:Fallback>
                <p:oleObj name="Equation" r:id="rId7" imgW="1104421" imgH="495085" progId="Equation.3">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10200" y="2362200"/>
                        <a:ext cx="2286000" cy="102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4583" name="Text Box 6"/>
          <p:cNvSpPr txBox="1">
            <a:spLocks noChangeArrowheads="1"/>
          </p:cNvSpPr>
          <p:nvPr/>
        </p:nvSpPr>
        <p:spPr bwMode="auto">
          <a:xfrm>
            <a:off x="2209800" y="4953000"/>
            <a:ext cx="2871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pPr eaLnBrk="1" hangingPunct="1"/>
            <a:r>
              <a:rPr lang="en-GB" altLang="en-US" sz="2000" b="1">
                <a:solidFill>
                  <a:srgbClr val="376092"/>
                </a:solidFill>
                <a:latin typeface="Calibri" panose="020F0502020204030204" pitchFamily="34" charset="0"/>
              </a:rPr>
              <a:t>Write flux divergence as: </a:t>
            </a:r>
            <a:endParaRPr lang="en-US" altLang="en-US" sz="2000" b="1">
              <a:solidFill>
                <a:srgbClr val="376092"/>
              </a:solidFill>
              <a:latin typeface="Calibri" panose="020F0502020204030204" pitchFamily="34" charset="0"/>
            </a:endParaRPr>
          </a:p>
        </p:txBody>
      </p:sp>
      <p:sp>
        <p:nvSpPr>
          <p:cNvPr id="24584" name="Text Box 7"/>
          <p:cNvSpPr txBox="1">
            <a:spLocks noChangeArrowheads="1"/>
          </p:cNvSpPr>
          <p:nvPr/>
        </p:nvSpPr>
        <p:spPr bwMode="auto">
          <a:xfrm>
            <a:off x="0" y="11113"/>
            <a:ext cx="8459788"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pPr eaLnBrk="1" hangingPunct="1"/>
            <a:r>
              <a:rPr lang="en-GB" altLang="en-US" sz="2400" b="1">
                <a:solidFill>
                  <a:srgbClr val="376092"/>
                </a:solidFill>
                <a:latin typeface="Calibri" panose="020F0502020204030204" pitchFamily="34" charset="0"/>
              </a:rPr>
              <a:t>Parameterization of flux divergence with a continuous orographic spectrum: </a:t>
            </a:r>
            <a:endParaRPr lang="en-US" altLang="en-US" sz="2400" b="1">
              <a:solidFill>
                <a:srgbClr val="376092"/>
              </a:solidFill>
              <a:latin typeface="Calibri" panose="020F0502020204030204" pitchFamily="34" charset="0"/>
            </a:endParaRPr>
          </a:p>
        </p:txBody>
      </p:sp>
      <p:graphicFrame>
        <p:nvGraphicFramePr>
          <p:cNvPr id="24585" name="Object 8"/>
          <p:cNvGraphicFramePr>
            <a:graphicFrameLocks noChangeAspect="1"/>
          </p:cNvGraphicFramePr>
          <p:nvPr/>
        </p:nvGraphicFramePr>
        <p:xfrm>
          <a:off x="2339975" y="5189538"/>
          <a:ext cx="5761038" cy="1014412"/>
        </p:xfrm>
        <a:graphic>
          <a:graphicData uri="http://schemas.openxmlformats.org/presentationml/2006/ole">
            <mc:AlternateContent xmlns:mc="http://schemas.openxmlformats.org/markup-compatibility/2006">
              <mc:Choice xmlns:v="urn:schemas-microsoft-com:vml" Requires="v">
                <p:oleObj spid="_x0000_s25071" name="Equation" r:id="rId9" imgW="2806700" imgH="495300" progId="Equation.3">
                  <p:embed/>
                </p:oleObj>
              </mc:Choice>
              <mc:Fallback>
                <p:oleObj name="Equation" r:id="rId9" imgW="2806700" imgH="495300" progId="Equation.3">
                  <p:embed/>
                  <p:pic>
                    <p:nvPicPr>
                      <p:cNvPr id="0" name="Object 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339975" y="5189538"/>
                        <a:ext cx="5761038"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24586" name="Picture 9" descr="sample_spectra"/>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0" y="914400"/>
            <a:ext cx="3810000" cy="297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7" name="Line 10"/>
          <p:cNvSpPr>
            <a:spLocks noChangeShapeType="1"/>
          </p:cNvSpPr>
          <p:nvPr/>
        </p:nvSpPr>
        <p:spPr bwMode="auto">
          <a:xfrm flipV="1">
            <a:off x="3124200" y="3733800"/>
            <a:ext cx="0" cy="228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24588" name="Text Box 11"/>
          <p:cNvSpPr txBox="1">
            <a:spLocks noChangeArrowheads="1"/>
          </p:cNvSpPr>
          <p:nvPr/>
        </p:nvSpPr>
        <p:spPr bwMode="auto">
          <a:xfrm>
            <a:off x="2955925" y="4000500"/>
            <a:ext cx="7747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GB" altLang="en-US" sz="1800" b="1">
                <a:solidFill>
                  <a:srgbClr val="FF3300"/>
                </a:solidFill>
              </a:rPr>
              <a:t>100 m</a:t>
            </a:r>
          </a:p>
        </p:txBody>
      </p:sp>
      <p:sp>
        <p:nvSpPr>
          <p:cNvPr id="24589" name="Line 12"/>
          <p:cNvSpPr>
            <a:spLocks noChangeShapeType="1"/>
          </p:cNvSpPr>
          <p:nvPr/>
        </p:nvSpPr>
        <p:spPr bwMode="auto">
          <a:xfrm flipV="1">
            <a:off x="2057400" y="3733800"/>
            <a:ext cx="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24590" name="Text Box 13"/>
          <p:cNvSpPr txBox="1">
            <a:spLocks noChangeArrowheads="1"/>
          </p:cNvSpPr>
          <p:nvPr/>
        </p:nvSpPr>
        <p:spPr bwMode="auto">
          <a:xfrm>
            <a:off x="1676400" y="3962400"/>
            <a:ext cx="889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GB" altLang="en-US" sz="1800" b="1">
                <a:solidFill>
                  <a:srgbClr val="FF3300"/>
                </a:solidFill>
              </a:rPr>
              <a:t>1000 m</a:t>
            </a:r>
          </a:p>
        </p:txBody>
      </p:sp>
      <p:sp>
        <p:nvSpPr>
          <p:cNvPr id="24591" name="Text Box 14"/>
          <p:cNvSpPr txBox="1">
            <a:spLocks noChangeArrowheads="1"/>
          </p:cNvSpPr>
          <p:nvPr/>
        </p:nvSpPr>
        <p:spPr bwMode="auto">
          <a:xfrm>
            <a:off x="4643438" y="6203950"/>
            <a:ext cx="45005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GB" altLang="en-US" sz="1400">
                <a:latin typeface="Calibri" panose="020F0502020204030204" pitchFamily="34" charset="0"/>
              </a:rPr>
              <a:t>Beljaars, Brown and Wood, 2004, QJRMS, 130, 1327–1347</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Footer Placeholder 2"/>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1400" smtClean="0"/>
              <a:t>training course: boundary layer; surface layer</a:t>
            </a:r>
          </a:p>
        </p:txBody>
      </p:sp>
      <p:sp>
        <p:nvSpPr>
          <p:cNvPr id="36867" name="Text Box 4"/>
          <p:cNvSpPr txBox="1">
            <a:spLocks noChangeArrowheads="1"/>
          </p:cNvSpPr>
          <p:nvPr/>
        </p:nvSpPr>
        <p:spPr bwMode="auto">
          <a:xfrm>
            <a:off x="3995738" y="2552700"/>
            <a:ext cx="1289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2000" b="1">
                <a:solidFill>
                  <a:srgbClr val="376092"/>
                </a:solidFill>
                <a:latin typeface="Calibri" panose="020F0502020204030204" pitchFamily="34" charset="0"/>
              </a:rPr>
              <a:t>Thank you</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bwMode="auto">
          <a:xfrm>
            <a:off x="2843808" y="1010693"/>
            <a:ext cx="3364905" cy="690115"/>
          </a:xfrm>
          <a:prstGeom prst="rect">
            <a:avLst/>
          </a:prstGeom>
          <a:solidFill>
            <a:srgbClr val="DDDDDD"/>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800" b="0" i="0" u="none" strike="noStrike" cap="none" normalizeH="0" baseline="0" smtClean="0">
              <a:ln>
                <a:noFill/>
              </a:ln>
              <a:solidFill>
                <a:srgbClr val="DDDDDD"/>
              </a:solidFill>
              <a:effectLst/>
              <a:latin typeface="Times New Roman" pitchFamily="18" charset="0"/>
            </a:endParaRPr>
          </a:p>
        </p:txBody>
      </p:sp>
      <p:sp>
        <p:nvSpPr>
          <p:cNvPr id="5122" name="Footer Placeholder 2"/>
          <p:cNvSpPr>
            <a:spLocks noGrp="1"/>
          </p:cNvSpPr>
          <p:nvPr>
            <p:ph type="ftr" sz="quarter" idx="10"/>
          </p:nvPr>
        </p:nvSpPr>
        <p:spPr>
          <a:xfrm>
            <a:off x="2284428" y="6524625"/>
            <a:ext cx="4535487" cy="3333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1400" dirty="0" smtClean="0"/>
              <a:t>training course: boundary layer; surface layer</a:t>
            </a:r>
          </a:p>
        </p:txBody>
      </p:sp>
      <p:sp>
        <p:nvSpPr>
          <p:cNvPr id="5123" name="Rectangle 2"/>
          <p:cNvSpPr>
            <a:spLocks noGrp="1" noChangeArrowheads="1"/>
          </p:cNvSpPr>
          <p:nvPr>
            <p:ph type="title"/>
          </p:nvPr>
        </p:nvSpPr>
        <p:spPr>
          <a:xfrm>
            <a:off x="0" y="0"/>
            <a:ext cx="9144000" cy="908050"/>
          </a:xfrm>
        </p:spPr>
        <p:txBody>
          <a:bodyPr/>
          <a:lstStyle/>
          <a:p>
            <a:r>
              <a:rPr lang="en-US" altLang="en-US" sz="2400" dirty="0" smtClean="0"/>
              <a:t>Why is the finite difference formulation in the surface layer different from the other layers? </a:t>
            </a:r>
          </a:p>
        </p:txBody>
      </p:sp>
      <p:sp>
        <p:nvSpPr>
          <p:cNvPr id="5124" name="Line 6"/>
          <p:cNvSpPr>
            <a:spLocks noChangeShapeType="1"/>
          </p:cNvSpPr>
          <p:nvPr/>
        </p:nvSpPr>
        <p:spPr bwMode="auto">
          <a:xfrm>
            <a:off x="6669088" y="3683975"/>
            <a:ext cx="18288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5125" name="Line 7"/>
          <p:cNvSpPr>
            <a:spLocks noChangeShapeType="1"/>
          </p:cNvSpPr>
          <p:nvPr/>
        </p:nvSpPr>
        <p:spPr bwMode="auto">
          <a:xfrm>
            <a:off x="6669088" y="4674575"/>
            <a:ext cx="1828800" cy="0"/>
          </a:xfrm>
          <a:prstGeom prst="line">
            <a:avLst/>
          </a:prstGeom>
          <a:noFill/>
          <a:ln w="28575">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5126" name="Text Box 9"/>
          <p:cNvSpPr txBox="1">
            <a:spLocks noChangeArrowheads="1"/>
          </p:cNvSpPr>
          <p:nvPr/>
        </p:nvSpPr>
        <p:spPr bwMode="auto">
          <a:xfrm>
            <a:off x="4932363" y="3518875"/>
            <a:ext cx="15113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1800" dirty="0">
                <a:latin typeface="Calibri" panose="020F0502020204030204" pitchFamily="34" charset="0"/>
              </a:rPr>
              <a:t>model level 1</a:t>
            </a:r>
            <a:endParaRPr lang="en-US" altLang="en-US" sz="2400" dirty="0">
              <a:latin typeface="Calibri" panose="020F0502020204030204" pitchFamily="34" charset="0"/>
            </a:endParaRPr>
          </a:p>
        </p:txBody>
      </p:sp>
      <p:sp>
        <p:nvSpPr>
          <p:cNvPr id="5127" name="Text Box 10"/>
          <p:cNvSpPr txBox="1">
            <a:spLocks noChangeArrowheads="1"/>
          </p:cNvSpPr>
          <p:nvPr/>
        </p:nvSpPr>
        <p:spPr bwMode="auto">
          <a:xfrm>
            <a:off x="4994275" y="4441212"/>
            <a:ext cx="1214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1800">
                <a:latin typeface="Calibri" panose="020F0502020204030204" pitchFamily="34" charset="0"/>
              </a:rPr>
              <a:t>Surface</a:t>
            </a:r>
            <a:endParaRPr lang="en-US" altLang="en-US" sz="2400">
              <a:latin typeface="Calibri" panose="020F0502020204030204" pitchFamily="34" charset="0"/>
            </a:endParaRPr>
          </a:p>
        </p:txBody>
      </p:sp>
      <p:sp>
        <p:nvSpPr>
          <p:cNvPr id="5128" name="Line 6"/>
          <p:cNvSpPr>
            <a:spLocks noChangeShapeType="1"/>
          </p:cNvSpPr>
          <p:nvPr/>
        </p:nvSpPr>
        <p:spPr bwMode="auto">
          <a:xfrm>
            <a:off x="6588125" y="2007575"/>
            <a:ext cx="18288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5129" name="Text Box 8"/>
          <p:cNvSpPr txBox="1">
            <a:spLocks noChangeArrowheads="1"/>
          </p:cNvSpPr>
          <p:nvPr/>
        </p:nvSpPr>
        <p:spPr bwMode="auto">
          <a:xfrm>
            <a:off x="7906544" y="1589559"/>
            <a:ext cx="6477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2000" dirty="0"/>
              <a:t> φ</a:t>
            </a:r>
            <a:r>
              <a:rPr lang="en-US" altLang="en-US" sz="2000" baseline="-25000" dirty="0"/>
              <a:t>2</a:t>
            </a:r>
          </a:p>
        </p:txBody>
      </p:sp>
      <p:sp>
        <p:nvSpPr>
          <p:cNvPr id="5130" name="Text Box 9"/>
          <p:cNvSpPr txBox="1">
            <a:spLocks noChangeArrowheads="1"/>
          </p:cNvSpPr>
          <p:nvPr/>
        </p:nvSpPr>
        <p:spPr bwMode="auto">
          <a:xfrm>
            <a:off x="4930775" y="1842475"/>
            <a:ext cx="15128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1800">
                <a:latin typeface="Calibri" panose="020F0502020204030204" pitchFamily="34" charset="0"/>
              </a:rPr>
              <a:t>model level 2</a:t>
            </a:r>
            <a:endParaRPr lang="en-US" altLang="en-US" sz="2400">
              <a:latin typeface="Calibri" panose="020F0502020204030204" pitchFamily="34" charset="0"/>
            </a:endParaRPr>
          </a:p>
        </p:txBody>
      </p:sp>
      <p:sp>
        <p:nvSpPr>
          <p:cNvPr id="5131" name="Line 7"/>
          <p:cNvSpPr>
            <a:spLocks noChangeShapeType="1"/>
          </p:cNvSpPr>
          <p:nvPr/>
        </p:nvSpPr>
        <p:spPr bwMode="auto">
          <a:xfrm>
            <a:off x="6732588" y="2799737"/>
            <a:ext cx="1828800" cy="0"/>
          </a:xfrm>
          <a:prstGeom prst="line">
            <a:avLst/>
          </a:prstGeom>
          <a:noFill/>
          <a:ln w="28575">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5132" name="Text Box 10"/>
          <p:cNvSpPr txBox="1">
            <a:spLocks noChangeArrowheads="1"/>
          </p:cNvSpPr>
          <p:nvPr/>
        </p:nvSpPr>
        <p:spPr bwMode="auto">
          <a:xfrm>
            <a:off x="4924425" y="2583837"/>
            <a:ext cx="1447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1800">
                <a:latin typeface="Calibri" panose="020F0502020204030204" pitchFamily="34" charset="0"/>
              </a:rPr>
              <a:t>Flux level 1.5</a:t>
            </a:r>
            <a:endParaRPr lang="en-US" altLang="en-US" sz="2400">
              <a:latin typeface="Calibri" panose="020F0502020204030204" pitchFamily="34" charset="0"/>
            </a:endParaRPr>
          </a:p>
        </p:txBody>
      </p:sp>
      <p:sp>
        <p:nvSpPr>
          <p:cNvPr id="5134" name="Line 20"/>
          <p:cNvSpPr>
            <a:spLocks noChangeShapeType="1"/>
          </p:cNvSpPr>
          <p:nvPr/>
        </p:nvSpPr>
        <p:spPr bwMode="auto">
          <a:xfrm>
            <a:off x="6794500" y="2640987"/>
            <a:ext cx="0" cy="381000"/>
          </a:xfrm>
          <a:prstGeom prst="line">
            <a:avLst/>
          </a:prstGeom>
          <a:noFill/>
          <a:ln w="2857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5135" name="Text Box 8"/>
          <p:cNvSpPr txBox="1">
            <a:spLocks noChangeArrowheads="1"/>
          </p:cNvSpPr>
          <p:nvPr/>
        </p:nvSpPr>
        <p:spPr bwMode="auto">
          <a:xfrm>
            <a:off x="6794500" y="2425087"/>
            <a:ext cx="7588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2000"/>
              <a:t> F</a:t>
            </a:r>
            <a:r>
              <a:rPr lang="en-US" altLang="en-US" sz="2000" baseline="-25000"/>
              <a:t>1.5</a:t>
            </a:r>
          </a:p>
        </p:txBody>
      </p:sp>
      <p:sp>
        <p:nvSpPr>
          <p:cNvPr id="5136" name="Line 20"/>
          <p:cNvSpPr>
            <a:spLocks noChangeShapeType="1"/>
          </p:cNvSpPr>
          <p:nvPr/>
        </p:nvSpPr>
        <p:spPr bwMode="auto">
          <a:xfrm>
            <a:off x="6723063" y="4225312"/>
            <a:ext cx="0" cy="381000"/>
          </a:xfrm>
          <a:prstGeom prst="line">
            <a:avLst/>
          </a:prstGeom>
          <a:noFill/>
          <a:ln w="2857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5137" name="Text Box 8"/>
          <p:cNvSpPr txBox="1">
            <a:spLocks noChangeArrowheads="1"/>
          </p:cNvSpPr>
          <p:nvPr/>
        </p:nvSpPr>
        <p:spPr bwMode="auto">
          <a:xfrm>
            <a:off x="6669111" y="4153875"/>
            <a:ext cx="7588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2000" dirty="0"/>
              <a:t> </a:t>
            </a:r>
            <a:r>
              <a:rPr lang="en-US" altLang="en-US" sz="2000" dirty="0" smtClean="0"/>
              <a:t>F</a:t>
            </a:r>
            <a:r>
              <a:rPr lang="en-US" altLang="en-US" sz="2000" baseline="-25000" dirty="0" smtClean="0"/>
              <a:t>0</a:t>
            </a:r>
            <a:r>
              <a:rPr lang="el-GR" altLang="en-US" sz="2000" baseline="-25000" dirty="0" smtClean="0"/>
              <a:t>φ</a:t>
            </a:r>
            <a:endParaRPr lang="en-US" altLang="en-US" sz="2000" baseline="-25000" dirty="0"/>
          </a:p>
        </p:txBody>
      </p:sp>
      <p:sp>
        <p:nvSpPr>
          <p:cNvPr id="5138" name="Freeform 39"/>
          <p:cNvSpPr>
            <a:spLocks/>
          </p:cNvSpPr>
          <p:nvPr/>
        </p:nvSpPr>
        <p:spPr bwMode="auto">
          <a:xfrm flipH="1">
            <a:off x="7434263" y="1993287"/>
            <a:ext cx="944562" cy="2686050"/>
          </a:xfrm>
          <a:custGeom>
            <a:avLst/>
            <a:gdLst>
              <a:gd name="T0" fmla="*/ 0 w 711200"/>
              <a:gd name="T1" fmla="*/ 0 h 2685143"/>
              <a:gd name="T2" fmla="*/ 8713302 w 711200"/>
              <a:gd name="T3" fmla="*/ 2229704 h 2685143"/>
              <a:gd name="T4" fmla="*/ 28463536 w 711200"/>
              <a:gd name="T5" fmla="*/ 2696049 h 2685143"/>
              <a:gd name="T6" fmla="*/ 0 60000 65536"/>
              <a:gd name="T7" fmla="*/ 0 60000 65536"/>
              <a:gd name="T8" fmla="*/ 0 60000 65536"/>
              <a:gd name="T9" fmla="*/ 0 w 711200"/>
              <a:gd name="T10" fmla="*/ 0 h 2685143"/>
              <a:gd name="T11" fmla="*/ 711200 w 711200"/>
              <a:gd name="T12" fmla="*/ 2685143 h 2685143"/>
            </a:gdLst>
            <a:ahLst/>
            <a:cxnLst>
              <a:cxn ang="T6">
                <a:pos x="T0" y="T1"/>
              </a:cxn>
              <a:cxn ang="T7">
                <a:pos x="T2" y="T3"/>
              </a:cxn>
              <a:cxn ang="T8">
                <a:pos x="T4" y="T5"/>
              </a:cxn>
            </a:cxnLst>
            <a:rect l="T9" t="T10" r="T11" b="T12"/>
            <a:pathLst>
              <a:path w="711200" h="2685143">
                <a:moveTo>
                  <a:pt x="0" y="0"/>
                </a:moveTo>
                <a:cubicBezTo>
                  <a:pt x="49590" y="886580"/>
                  <a:pt x="99181" y="1773161"/>
                  <a:pt x="217714" y="2220685"/>
                </a:cubicBezTo>
                <a:cubicBezTo>
                  <a:pt x="336247" y="2668209"/>
                  <a:pt x="523723" y="2676676"/>
                  <a:pt x="711200" y="2685143"/>
                </a:cubicBezTo>
              </a:path>
            </a:pathLst>
          </a:custGeom>
          <a:noFill/>
          <a:ln w="31750" cap="flat" cmpd="sng">
            <a:solidFill>
              <a:srgbClr val="FF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140" name="Text Box 8"/>
          <p:cNvSpPr txBox="1">
            <a:spLocks noChangeArrowheads="1"/>
          </p:cNvSpPr>
          <p:nvPr/>
        </p:nvSpPr>
        <p:spPr bwMode="auto">
          <a:xfrm>
            <a:off x="7802563" y="3290275"/>
            <a:ext cx="7588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2000"/>
              <a:t> φ</a:t>
            </a:r>
            <a:r>
              <a:rPr lang="en-US" altLang="en-US" sz="2000" baseline="-25000"/>
              <a:t>1</a:t>
            </a:r>
          </a:p>
        </p:txBody>
      </p:sp>
      <p:sp>
        <p:nvSpPr>
          <p:cNvPr id="5141" name="Text Box 8"/>
          <p:cNvSpPr txBox="1">
            <a:spLocks noChangeArrowheads="1"/>
          </p:cNvSpPr>
          <p:nvPr/>
        </p:nvSpPr>
        <p:spPr bwMode="auto">
          <a:xfrm>
            <a:off x="7154863" y="4225312"/>
            <a:ext cx="7588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2000"/>
              <a:t> φ</a:t>
            </a:r>
            <a:r>
              <a:rPr lang="en-US" altLang="en-US" sz="2000" baseline="-25000"/>
              <a:t>s</a:t>
            </a:r>
          </a:p>
        </p:txBody>
      </p:sp>
      <mc:AlternateContent xmlns:mc="http://schemas.openxmlformats.org/markup-compatibility/2006" xmlns:a14="http://schemas.microsoft.com/office/drawing/2010/main">
        <mc:Choice Requires="a14">
          <p:sp>
            <p:nvSpPr>
              <p:cNvPr id="3" name="TextBox 2"/>
              <p:cNvSpPr txBox="1"/>
              <p:nvPr/>
            </p:nvSpPr>
            <p:spPr>
              <a:xfrm>
                <a:off x="3240459" y="1010693"/>
                <a:ext cx="1706168" cy="620554"/>
              </a:xfrm>
              <a:prstGeom prst="rect">
                <a:avLst/>
              </a:prstGeom>
              <a:noFill/>
            </p:spPr>
            <p:txBody>
              <a:bodyPr wrap="square" lIns="0" tIns="0" rIns="0" bIns="0" rtlCol="0">
                <a:spAutoFit/>
              </a:bodyPr>
              <a:lstStyle/>
              <a:p>
                <a:r>
                  <a:rPr lang="en-GB" sz="2000" dirty="0" smtClean="0">
                    <a:latin typeface="Cambria Math" panose="02040503050406030204" pitchFamily="18" charset="0"/>
                    <a:ea typeface="Cambria Math" panose="02040503050406030204" pitchFamily="18" charset="0"/>
                  </a:rPr>
                  <a:t>F=</a:t>
                </a:r>
                <a:r>
                  <a:rPr lang="el-GR" sz="2000" dirty="0" smtClean="0">
                    <a:latin typeface="Cambria Math" panose="02040503050406030204" pitchFamily="18" charset="0"/>
                    <a:ea typeface="Cambria Math" panose="02040503050406030204" pitchFamily="18" charset="0"/>
                  </a:rPr>
                  <a:t>ρ</a:t>
                </a:r>
                <a:r>
                  <a:rPr lang="en-GB" sz="2000" dirty="0" smtClean="0">
                    <a:latin typeface="Cambria Math" panose="02040503050406030204" pitchFamily="18" charset="0"/>
                    <a:ea typeface="Cambria Math" panose="02040503050406030204" pitchFamily="18" charset="0"/>
                  </a:rPr>
                  <a:t>K(z)</a:t>
                </a:r>
                <a14:m>
                  <m:oMath xmlns:m="http://schemas.openxmlformats.org/officeDocument/2006/math">
                    <m:f>
                      <m:fPr>
                        <m:ctrlPr>
                          <a:rPr lang="en-GB" i="1" smtClean="0">
                            <a:latin typeface="Cambria Math" panose="02040503050406030204" pitchFamily="18" charset="0"/>
                          </a:rPr>
                        </m:ctrlPr>
                      </m:fPr>
                      <m:num>
                        <m:r>
                          <a:rPr lang="en-GB" b="0" i="1" smtClean="0">
                            <a:latin typeface="Cambria Math" panose="02040503050406030204" pitchFamily="18" charset="0"/>
                          </a:rPr>
                          <m:t>𝑑</m:t>
                        </m:r>
                        <m:r>
                          <m:rPr>
                            <m:sty m:val="p"/>
                          </m:rPr>
                          <a:rPr lang="el-GR" b="0" i="1" smtClean="0">
                            <a:latin typeface="Cambria Math" panose="02040503050406030204" pitchFamily="18" charset="0"/>
                          </a:rPr>
                          <m:t>φ</m:t>
                        </m:r>
                      </m:num>
                      <m:den>
                        <m:r>
                          <a:rPr lang="en-GB" b="0" i="1" smtClean="0">
                            <a:latin typeface="Cambria Math" panose="02040503050406030204" pitchFamily="18" charset="0"/>
                          </a:rPr>
                          <m:t>𝑑𝑧</m:t>
                        </m:r>
                      </m:den>
                    </m:f>
                  </m:oMath>
                </a14:m>
                <a:endParaRPr lang="en-GB" dirty="0"/>
              </a:p>
            </p:txBody>
          </p:sp>
        </mc:Choice>
        <mc:Fallback xmlns="">
          <p:sp>
            <p:nvSpPr>
              <p:cNvPr id="3" name="TextBox 2"/>
              <p:cNvSpPr txBox="1">
                <a:spLocks noRot="1" noChangeAspect="1" noMove="1" noResize="1" noEditPoints="1" noAdjustHandles="1" noChangeArrowheads="1" noChangeShapeType="1" noTextEdit="1"/>
              </p:cNvSpPr>
              <p:nvPr/>
            </p:nvSpPr>
            <p:spPr>
              <a:xfrm>
                <a:off x="3240459" y="1010693"/>
                <a:ext cx="1706168" cy="620554"/>
              </a:xfrm>
              <a:prstGeom prst="rect">
                <a:avLst/>
              </a:prstGeom>
              <a:blipFill rotWithShape="0">
                <a:blip r:embed="rId2"/>
                <a:stretch>
                  <a:fillRect l="-9319" b="-294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 name="TextBox 3"/>
              <p:cNvSpPr txBox="1"/>
              <p:nvPr/>
            </p:nvSpPr>
            <p:spPr>
              <a:xfrm>
                <a:off x="215268" y="2259783"/>
                <a:ext cx="2664296" cy="410433"/>
              </a:xfrm>
              <a:prstGeom prst="rect">
                <a:avLst/>
              </a:prstGeom>
              <a:noFill/>
            </p:spPr>
            <p:txBody>
              <a:bodyPr wrap="square" lIns="0" tIns="0" rIns="0" bIns="0" rtlCol="0">
                <a:spAutoFit/>
              </a:bodyPr>
              <a:lstStyle/>
              <a:p>
                <a:r>
                  <a:rPr lang="en-GB" sz="2000" b="0" dirty="0" smtClean="0">
                    <a:latin typeface="Cambria Math" panose="02040503050406030204" pitchFamily="18" charset="0"/>
                    <a:ea typeface="Cambria Math" panose="02040503050406030204" pitchFamily="18" charset="0"/>
                  </a:rPr>
                  <a:t>F</a:t>
                </a:r>
                <a:r>
                  <a:rPr lang="en-GB" sz="2000" b="0" baseline="-25000" dirty="0" smtClean="0">
                    <a:latin typeface="Cambria Math" panose="02040503050406030204" pitchFamily="18" charset="0"/>
                    <a:ea typeface="Cambria Math" panose="02040503050406030204" pitchFamily="18" charset="0"/>
                  </a:rPr>
                  <a:t>1.5 </a:t>
                </a:r>
                <a:r>
                  <a:rPr lang="en-GB" sz="2000" b="0" dirty="0" smtClean="0">
                    <a:latin typeface="Cambria Math" panose="02040503050406030204" pitchFamily="18" charset="0"/>
                    <a:ea typeface="Cambria Math" panose="02040503050406030204" pitchFamily="18" charset="0"/>
                  </a:rPr>
                  <a:t>= </a:t>
                </a:r>
                <a:r>
                  <a:rPr lang="el-GR" sz="2000" b="0" dirty="0" smtClean="0">
                    <a:latin typeface="Cambria Math" panose="02040503050406030204" pitchFamily="18" charset="0"/>
                    <a:ea typeface="Cambria Math" panose="02040503050406030204" pitchFamily="18" charset="0"/>
                  </a:rPr>
                  <a:t>ρ</a:t>
                </a:r>
                <a:r>
                  <a:rPr lang="en-GB" sz="2000" b="0" dirty="0" smtClean="0">
                    <a:latin typeface="Cambria Math" panose="02040503050406030204" pitchFamily="18" charset="0"/>
                    <a:ea typeface="Cambria Math" panose="02040503050406030204" pitchFamily="18" charset="0"/>
                  </a:rPr>
                  <a:t>K(z</a:t>
                </a:r>
                <a:r>
                  <a:rPr lang="en-GB" sz="2000" b="0" baseline="-25000" dirty="0" smtClean="0">
                    <a:latin typeface="Cambria Math" panose="02040503050406030204" pitchFamily="18" charset="0"/>
                    <a:ea typeface="Cambria Math" panose="02040503050406030204" pitchFamily="18" charset="0"/>
                  </a:rPr>
                  <a:t>1.5</a:t>
                </a:r>
                <a:r>
                  <a:rPr lang="en-GB" sz="2000" b="0" dirty="0" smtClean="0">
                    <a:latin typeface="Cambria Math" panose="02040503050406030204" pitchFamily="18" charset="0"/>
                    <a:ea typeface="Cambria Math" panose="02040503050406030204" pitchFamily="18" charset="0"/>
                  </a:rPr>
                  <a:t>) </a:t>
                </a:r>
                <a14:m>
                  <m:oMath xmlns:m="http://schemas.openxmlformats.org/officeDocument/2006/math">
                    <m:f>
                      <m:fPr>
                        <m:ctrlPr>
                          <a:rPr lang="en-GB" sz="2000" b="0" i="1" smtClean="0">
                            <a:latin typeface="Cambria Math" panose="02040503050406030204" pitchFamily="18" charset="0"/>
                            <a:ea typeface="Cambria Math" panose="02040503050406030204" pitchFamily="18" charset="0"/>
                          </a:rPr>
                        </m:ctrlPr>
                      </m:fPr>
                      <m:num>
                        <m:r>
                          <m:rPr>
                            <m:sty m:val="p"/>
                          </m:rPr>
                          <a:rPr lang="el-GR" sz="2000" b="0" i="1" smtClean="0">
                            <a:latin typeface="Cambria Math" panose="02040503050406030204" pitchFamily="18" charset="0"/>
                            <a:ea typeface="Cambria Math" panose="02040503050406030204" pitchFamily="18" charset="0"/>
                          </a:rPr>
                          <m:t>φ</m:t>
                        </m:r>
                        <m:r>
                          <a:rPr lang="en-GB" sz="2000" b="0" i="1" baseline="-25000" smtClean="0">
                            <a:latin typeface="Cambria Math" panose="02040503050406030204" pitchFamily="18" charset="0"/>
                            <a:ea typeface="Cambria Math" panose="02040503050406030204" pitchFamily="18" charset="0"/>
                          </a:rPr>
                          <m:t>2</m:t>
                        </m:r>
                        <m:r>
                          <a:rPr lang="en-GB" sz="2000" b="0" i="1" smtClean="0">
                            <a:latin typeface="Cambria Math" panose="02040503050406030204" pitchFamily="18" charset="0"/>
                            <a:ea typeface="Cambria Math" panose="02040503050406030204" pitchFamily="18" charset="0"/>
                          </a:rPr>
                          <m:t>−</m:t>
                        </m:r>
                        <m:r>
                          <m:rPr>
                            <m:sty m:val="p"/>
                          </m:rPr>
                          <a:rPr lang="el-GR" sz="2000" b="0" i="1" smtClean="0">
                            <a:latin typeface="Cambria Math" panose="02040503050406030204" pitchFamily="18" charset="0"/>
                            <a:ea typeface="Cambria Math" panose="02040503050406030204" pitchFamily="18" charset="0"/>
                          </a:rPr>
                          <m:t>φ</m:t>
                        </m:r>
                        <m:r>
                          <a:rPr lang="en-GB" sz="2000" b="0" i="1" baseline="-25000" smtClean="0">
                            <a:latin typeface="Cambria Math" panose="02040503050406030204" pitchFamily="18" charset="0"/>
                            <a:ea typeface="Cambria Math" panose="02040503050406030204" pitchFamily="18" charset="0"/>
                          </a:rPr>
                          <m:t>1</m:t>
                        </m:r>
                      </m:num>
                      <m:den>
                        <m:r>
                          <a:rPr lang="en-GB" sz="2000" b="0" i="1" smtClean="0">
                            <a:latin typeface="Cambria Math" panose="02040503050406030204" pitchFamily="18" charset="0"/>
                            <a:ea typeface="Cambria Math" panose="02040503050406030204" pitchFamily="18" charset="0"/>
                          </a:rPr>
                          <m:t>𝑧</m:t>
                        </m:r>
                        <m:r>
                          <a:rPr lang="en-GB" sz="2000" b="0" i="1" baseline="-25000" smtClean="0">
                            <a:latin typeface="Cambria Math" panose="02040503050406030204" pitchFamily="18" charset="0"/>
                            <a:ea typeface="Cambria Math" panose="02040503050406030204" pitchFamily="18" charset="0"/>
                          </a:rPr>
                          <m:t>2</m:t>
                        </m:r>
                        <m:r>
                          <a:rPr lang="en-GB" sz="2000" b="0" i="1" smtClean="0">
                            <a:latin typeface="Cambria Math" panose="02040503050406030204" pitchFamily="18" charset="0"/>
                            <a:ea typeface="Cambria Math" panose="02040503050406030204" pitchFamily="18" charset="0"/>
                          </a:rPr>
                          <m:t>−</m:t>
                        </m:r>
                        <m:r>
                          <a:rPr lang="en-GB" sz="2000" b="0" i="1" smtClean="0">
                            <a:latin typeface="Cambria Math" panose="02040503050406030204" pitchFamily="18" charset="0"/>
                            <a:ea typeface="Cambria Math" panose="02040503050406030204" pitchFamily="18" charset="0"/>
                          </a:rPr>
                          <m:t>𝑧</m:t>
                        </m:r>
                        <m:r>
                          <a:rPr lang="en-GB" sz="2000" b="0" i="1" baseline="-25000" smtClean="0">
                            <a:latin typeface="Cambria Math" panose="02040503050406030204" pitchFamily="18" charset="0"/>
                            <a:ea typeface="Cambria Math" panose="02040503050406030204" pitchFamily="18" charset="0"/>
                          </a:rPr>
                          <m:t>1</m:t>
                        </m:r>
                      </m:den>
                    </m:f>
                    <m:r>
                      <a:rPr lang="en-GB" sz="2000" b="0" i="1" smtClean="0">
                        <a:latin typeface="Cambria Math" panose="02040503050406030204" pitchFamily="18" charset="0"/>
                        <a:ea typeface="Cambria Math" panose="02040503050406030204" pitchFamily="18" charset="0"/>
                      </a:rPr>
                      <m:t> </m:t>
                    </m:r>
                  </m:oMath>
                </a14:m>
                <a:endParaRPr lang="en-GB" sz="2000" dirty="0">
                  <a:latin typeface="Cambria Math" panose="02040503050406030204" pitchFamily="18" charset="0"/>
                  <a:ea typeface="Cambria Math" panose="02040503050406030204" pitchFamily="18" charset="0"/>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215268" y="2259783"/>
                <a:ext cx="2664296" cy="410433"/>
              </a:xfrm>
              <a:prstGeom prst="rect">
                <a:avLst/>
              </a:prstGeom>
              <a:blipFill rotWithShape="0">
                <a:blip r:embed="rId3"/>
                <a:stretch>
                  <a:fillRect l="-5721" t="-11940" b="-23881"/>
                </a:stretch>
              </a:blipFill>
            </p:spPr>
            <p:txBody>
              <a:bodyPr/>
              <a:lstStyle/>
              <a:p>
                <a:r>
                  <a:rPr lang="en-GB">
                    <a:noFill/>
                  </a:rPr>
                  <a:t> </a:t>
                </a:r>
              </a:p>
            </p:txBody>
          </p:sp>
        </mc:Fallback>
      </mc:AlternateContent>
      <p:sp>
        <p:nvSpPr>
          <p:cNvPr id="5" name="TextBox 4"/>
          <p:cNvSpPr txBox="1"/>
          <p:nvPr/>
        </p:nvSpPr>
        <p:spPr>
          <a:xfrm>
            <a:off x="107504" y="1804360"/>
            <a:ext cx="2769797" cy="338554"/>
          </a:xfrm>
          <a:prstGeom prst="rect">
            <a:avLst/>
          </a:prstGeom>
          <a:noFill/>
        </p:spPr>
        <p:txBody>
          <a:bodyPr wrap="none" rtlCol="0">
            <a:spAutoFit/>
          </a:bodyPr>
          <a:lstStyle/>
          <a:p>
            <a:r>
              <a:rPr lang="en-GB" sz="1600" dirty="0">
                <a:solidFill>
                  <a:srgbClr val="0000FF"/>
                </a:solidFill>
                <a:latin typeface="Arial" panose="020B0604020202020204" pitchFamily="34" charset="0"/>
                <a:cs typeface="Arial" panose="020B0604020202020204" pitchFamily="34" charset="0"/>
              </a:rPr>
              <a:t>Finite difference formulation:</a:t>
            </a:r>
          </a:p>
        </p:txBody>
      </p:sp>
      <p:sp>
        <p:nvSpPr>
          <p:cNvPr id="27" name="TextBox 26"/>
          <p:cNvSpPr txBox="1"/>
          <p:nvPr/>
        </p:nvSpPr>
        <p:spPr>
          <a:xfrm>
            <a:off x="107504" y="2824366"/>
            <a:ext cx="2502608" cy="338554"/>
          </a:xfrm>
          <a:prstGeom prst="rect">
            <a:avLst/>
          </a:prstGeom>
          <a:noFill/>
        </p:spPr>
        <p:txBody>
          <a:bodyPr wrap="none" rtlCol="0">
            <a:spAutoFit/>
          </a:bodyPr>
          <a:lstStyle/>
          <a:p>
            <a:r>
              <a:rPr lang="en-GB" sz="1600" dirty="0" smtClean="0">
                <a:solidFill>
                  <a:srgbClr val="0000FF"/>
                </a:solidFill>
                <a:latin typeface="Arial" panose="020B0604020202020204" pitchFamily="34" charset="0"/>
                <a:cs typeface="Arial" panose="020B0604020202020204" pitchFamily="34" charset="0"/>
              </a:rPr>
              <a:t>In surface layer integrate:</a:t>
            </a:r>
            <a:endParaRPr lang="en-GB" sz="1600" dirty="0">
              <a:solidFill>
                <a:srgbClr val="0000FF"/>
              </a:solidFill>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6" name="TextBox 5"/>
              <p:cNvSpPr txBox="1"/>
              <p:nvPr/>
            </p:nvSpPr>
            <p:spPr>
              <a:xfrm>
                <a:off x="199162" y="3237331"/>
                <a:ext cx="2161104" cy="476797"/>
              </a:xfrm>
              <a:prstGeom prst="rect">
                <a:avLst/>
              </a:prstGeom>
              <a:noFill/>
            </p:spPr>
            <p:txBody>
              <a:bodyPr wrap="none" lIns="0" tIns="0" rIns="0" bIns="0" rtlCol="0">
                <a:spAutoFit/>
              </a:bodyPr>
              <a:lstStyle/>
              <a:p>
                <a:r>
                  <a:rPr lang="el-GR" sz="2000" dirty="0" smtClean="0">
                    <a:latin typeface="Cambria Math" panose="02040503050406030204" pitchFamily="18" charset="0"/>
                    <a:ea typeface="Cambria Math" panose="02040503050406030204" pitchFamily="18" charset="0"/>
                  </a:rPr>
                  <a:t>φ</a:t>
                </a:r>
                <a:r>
                  <a:rPr lang="en-GB" sz="2000" baseline="-25000" dirty="0" smtClean="0">
                    <a:latin typeface="Cambria Math" panose="02040503050406030204" pitchFamily="18" charset="0"/>
                    <a:ea typeface="Cambria Math" panose="02040503050406030204" pitchFamily="18" charset="0"/>
                  </a:rPr>
                  <a:t>1</a:t>
                </a:r>
                <a:r>
                  <a:rPr lang="en-GB" sz="2000" dirty="0" smtClean="0">
                    <a:latin typeface="Cambria Math" panose="02040503050406030204" pitchFamily="18" charset="0"/>
                    <a:ea typeface="Cambria Math" panose="02040503050406030204" pitchFamily="18" charset="0"/>
                  </a:rPr>
                  <a:t>- </a:t>
                </a:r>
                <a:r>
                  <a:rPr lang="el-GR" sz="2000" dirty="0" smtClean="0">
                    <a:latin typeface="Cambria Math" panose="02040503050406030204" pitchFamily="18" charset="0"/>
                    <a:ea typeface="Cambria Math" panose="02040503050406030204" pitchFamily="18" charset="0"/>
                  </a:rPr>
                  <a:t>φ</a:t>
                </a:r>
                <a:r>
                  <a:rPr lang="en-GB" sz="2000" baseline="-25000" dirty="0" smtClean="0">
                    <a:latin typeface="Cambria Math" panose="02040503050406030204" pitchFamily="18" charset="0"/>
                    <a:ea typeface="Cambria Math" panose="02040503050406030204" pitchFamily="18" charset="0"/>
                  </a:rPr>
                  <a:t>s</a:t>
                </a:r>
                <a:r>
                  <a:rPr lang="en-GB" sz="2000" dirty="0" smtClean="0">
                    <a:latin typeface="Cambria Math" panose="02040503050406030204" pitchFamily="18" charset="0"/>
                    <a:ea typeface="Cambria Math" panose="02040503050406030204" pitchFamily="18" charset="0"/>
                  </a:rPr>
                  <a:t>= </a:t>
                </a:r>
                <a14:m>
                  <m:oMath xmlns:m="http://schemas.openxmlformats.org/officeDocument/2006/math">
                    <m:nary>
                      <m:naryPr>
                        <m:limLoc m:val="undOvr"/>
                        <m:ctrlPr>
                          <a:rPr lang="en-GB" sz="2000" i="1" smtClean="0">
                            <a:latin typeface="Cambria Math" panose="02040503050406030204" pitchFamily="18" charset="0"/>
                            <a:ea typeface="Cambria Math" panose="02040503050406030204" pitchFamily="18" charset="0"/>
                          </a:rPr>
                        </m:ctrlPr>
                      </m:naryPr>
                      <m:sub>
                        <m:r>
                          <m:rPr>
                            <m:brk m:alnAt="24"/>
                          </m:rPr>
                          <a:rPr lang="en-GB" sz="2000" b="0" i="1" smtClean="0">
                            <a:latin typeface="Cambria Math" panose="02040503050406030204" pitchFamily="18" charset="0"/>
                            <a:ea typeface="Cambria Math" panose="02040503050406030204" pitchFamily="18" charset="0"/>
                          </a:rPr>
                          <m:t>𝑧</m:t>
                        </m:r>
                        <m:r>
                          <a:rPr lang="en-GB" sz="2000" b="0" i="1" baseline="-25000" smtClean="0">
                            <a:latin typeface="Cambria Math" panose="02040503050406030204" pitchFamily="18" charset="0"/>
                            <a:ea typeface="Cambria Math" panose="02040503050406030204" pitchFamily="18" charset="0"/>
                          </a:rPr>
                          <m:t>𝑜</m:t>
                        </m:r>
                        <m:r>
                          <m:rPr>
                            <m:sty m:val="p"/>
                          </m:rPr>
                          <a:rPr lang="el-GR" sz="2000" b="0" i="1" baseline="-25000" smtClean="0">
                            <a:latin typeface="Cambria Math" panose="02040503050406030204" pitchFamily="18" charset="0"/>
                            <a:ea typeface="Cambria Math" panose="02040503050406030204" pitchFamily="18" charset="0"/>
                          </a:rPr>
                          <m:t>φ</m:t>
                        </m:r>
                      </m:sub>
                      <m:sup>
                        <m:r>
                          <a:rPr lang="en-GB" sz="2000" b="0" i="1" smtClean="0">
                            <a:latin typeface="Cambria Math" panose="02040503050406030204" pitchFamily="18" charset="0"/>
                            <a:ea typeface="Cambria Math" panose="02040503050406030204" pitchFamily="18" charset="0"/>
                          </a:rPr>
                          <m:t>𝑧</m:t>
                        </m:r>
                        <m:r>
                          <a:rPr lang="en-GB" sz="2000" b="0" i="1" baseline="-25000" smtClean="0">
                            <a:latin typeface="Cambria Math" panose="02040503050406030204" pitchFamily="18" charset="0"/>
                            <a:ea typeface="Cambria Math" panose="02040503050406030204" pitchFamily="18" charset="0"/>
                          </a:rPr>
                          <m:t>1</m:t>
                        </m:r>
                      </m:sup>
                      <m:e>
                        <m:f>
                          <m:fPr>
                            <m:ctrlPr>
                              <a:rPr lang="en-GB" sz="2000" i="1" smtClean="0">
                                <a:latin typeface="Cambria Math" panose="02040503050406030204" pitchFamily="18" charset="0"/>
                                <a:ea typeface="Cambria Math" panose="02040503050406030204" pitchFamily="18" charset="0"/>
                              </a:rPr>
                            </m:ctrlPr>
                          </m:fPr>
                          <m:num>
                            <m:r>
                              <a:rPr lang="en-GB" sz="2000" b="0" i="1" smtClean="0">
                                <a:latin typeface="Cambria Math" panose="02040503050406030204" pitchFamily="18" charset="0"/>
                                <a:ea typeface="Cambria Math" panose="02040503050406030204" pitchFamily="18" charset="0"/>
                              </a:rPr>
                              <m:t>𝐹</m:t>
                            </m:r>
                            <m:r>
                              <a:rPr lang="en-GB" sz="2000" b="0" i="1" baseline="-25000" smtClean="0">
                                <a:latin typeface="Cambria Math" panose="02040503050406030204" pitchFamily="18" charset="0"/>
                                <a:ea typeface="Cambria Math" panose="02040503050406030204" pitchFamily="18" charset="0"/>
                              </a:rPr>
                              <m:t>0</m:t>
                            </m:r>
                            <m:r>
                              <m:rPr>
                                <m:sty m:val="p"/>
                              </m:rPr>
                              <a:rPr lang="el-GR" sz="2000" b="0" i="1" baseline="-25000" smtClean="0">
                                <a:latin typeface="Cambria Math" panose="02040503050406030204" pitchFamily="18" charset="0"/>
                                <a:ea typeface="Cambria Math" panose="02040503050406030204" pitchFamily="18" charset="0"/>
                              </a:rPr>
                              <m:t>φ</m:t>
                            </m:r>
                          </m:num>
                          <m:den>
                            <m:r>
                              <m:rPr>
                                <m:sty m:val="p"/>
                              </m:rPr>
                              <a:rPr lang="el-GR" sz="2000" i="1" smtClean="0">
                                <a:latin typeface="Cambria Math" panose="02040503050406030204" pitchFamily="18" charset="0"/>
                                <a:ea typeface="Cambria Math" panose="02040503050406030204" pitchFamily="18" charset="0"/>
                              </a:rPr>
                              <m:t>ρ</m:t>
                            </m:r>
                            <m:r>
                              <a:rPr lang="en-GB" sz="2000" b="0" i="1" smtClean="0">
                                <a:latin typeface="Cambria Math" panose="02040503050406030204" pitchFamily="18" charset="0"/>
                                <a:ea typeface="Cambria Math" panose="02040503050406030204" pitchFamily="18" charset="0"/>
                              </a:rPr>
                              <m:t>𝐾</m:t>
                            </m:r>
                            <m:r>
                              <a:rPr lang="en-GB" sz="2000" b="0" i="1" smtClean="0">
                                <a:latin typeface="Cambria Math" panose="02040503050406030204" pitchFamily="18" charset="0"/>
                                <a:ea typeface="Cambria Math" panose="02040503050406030204" pitchFamily="18" charset="0"/>
                              </a:rPr>
                              <m:t>(</m:t>
                            </m:r>
                            <m:r>
                              <a:rPr lang="en-GB" sz="2000" b="0" i="1" smtClean="0">
                                <a:latin typeface="Cambria Math" panose="02040503050406030204" pitchFamily="18" charset="0"/>
                                <a:ea typeface="Cambria Math" panose="02040503050406030204" pitchFamily="18" charset="0"/>
                              </a:rPr>
                              <m:t>𝑧</m:t>
                            </m:r>
                            <m:r>
                              <a:rPr lang="en-GB" sz="2000" b="0" i="1" smtClean="0">
                                <a:latin typeface="Cambria Math" panose="02040503050406030204" pitchFamily="18" charset="0"/>
                                <a:ea typeface="Cambria Math" panose="02040503050406030204" pitchFamily="18" charset="0"/>
                              </a:rPr>
                              <m:t>)</m:t>
                            </m:r>
                          </m:den>
                        </m:f>
                        <m:r>
                          <a:rPr lang="en-GB" sz="2000" b="0" i="1" smtClean="0">
                            <a:latin typeface="Cambria Math" panose="02040503050406030204" pitchFamily="18" charset="0"/>
                            <a:ea typeface="Cambria Math" panose="02040503050406030204" pitchFamily="18" charset="0"/>
                          </a:rPr>
                          <m:t> </m:t>
                        </m:r>
                      </m:e>
                    </m:nary>
                  </m:oMath>
                </a14:m>
                <a:r>
                  <a:rPr lang="en-GB" sz="2000" dirty="0" smtClean="0">
                    <a:latin typeface="Cambria Math" panose="02040503050406030204" pitchFamily="18" charset="0"/>
                    <a:ea typeface="Cambria Math" panose="02040503050406030204" pitchFamily="18" charset="0"/>
                  </a:rPr>
                  <a:t>dz</a:t>
                </a:r>
              </a:p>
            </p:txBody>
          </p:sp>
        </mc:Choice>
        <mc:Fallback xmlns="">
          <p:sp>
            <p:nvSpPr>
              <p:cNvPr id="6" name="TextBox 5"/>
              <p:cNvSpPr txBox="1">
                <a:spLocks noRot="1" noChangeAspect="1" noMove="1" noResize="1" noEditPoints="1" noAdjustHandles="1" noChangeArrowheads="1" noChangeShapeType="1" noTextEdit="1"/>
              </p:cNvSpPr>
              <p:nvPr/>
            </p:nvSpPr>
            <p:spPr>
              <a:xfrm>
                <a:off x="199162" y="3237331"/>
                <a:ext cx="2161104" cy="476797"/>
              </a:xfrm>
              <a:prstGeom prst="rect">
                <a:avLst/>
              </a:prstGeom>
              <a:blipFill rotWithShape="0">
                <a:blip r:embed="rId4"/>
                <a:stretch>
                  <a:fillRect l="-7345" t="-129487" r="-6215" b="-18461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1386240" y="4793389"/>
                <a:ext cx="2007320" cy="300660"/>
              </a:xfrm>
              <a:prstGeom prst="rect">
                <a:avLst/>
              </a:prstGeom>
              <a:noFill/>
            </p:spPr>
            <p:txBody>
              <a:bodyPr wrap="square" lIns="0" tIns="0" rIns="0" bIns="0" rtlCol="0">
                <a:spAutoFit/>
              </a:bodyPr>
              <a:lstStyle/>
              <a:p>
                <a:pPr/>
                <a14:m>
                  <m:oMathPara xmlns:m="http://schemas.openxmlformats.org/officeDocument/2006/math">
                    <m:oMathParaPr>
                      <m:jc m:val="left"/>
                    </m:oMathParaPr>
                    <m:oMath xmlns:m="http://schemas.openxmlformats.org/officeDocument/2006/math">
                      <m:r>
                        <a:rPr lang="en-GB" sz="2000" b="0" i="1" smtClean="0">
                          <a:latin typeface="Cambria Math" panose="02040503050406030204" pitchFamily="18" charset="0"/>
                        </a:rPr>
                        <m:t>𝐾</m:t>
                      </m:r>
                      <m:d>
                        <m:dPr>
                          <m:ctrlPr>
                            <a:rPr lang="en-GB" sz="2000" b="0" i="1" smtClean="0">
                              <a:latin typeface="Cambria Math" panose="02040503050406030204" pitchFamily="18" charset="0"/>
                            </a:rPr>
                          </m:ctrlPr>
                        </m:dPr>
                        <m:e>
                          <m:r>
                            <a:rPr lang="en-GB" sz="2000" b="0" i="1" smtClean="0">
                              <a:latin typeface="Cambria Math" panose="02040503050406030204" pitchFamily="18" charset="0"/>
                            </a:rPr>
                            <m:t>𝑧</m:t>
                          </m:r>
                        </m:e>
                      </m:d>
                      <m:r>
                        <a:rPr lang="en-GB" sz="2000" b="0" i="1" smtClean="0">
                          <a:latin typeface="Cambria Math" panose="02040503050406030204" pitchFamily="18" charset="0"/>
                        </a:rPr>
                        <m:t>=</m:t>
                      </m:r>
                      <m:r>
                        <m:rPr>
                          <m:sty m:val="p"/>
                        </m:rPr>
                        <a:rPr lang="el-GR" sz="2000" b="0" i="1" smtClean="0">
                          <a:latin typeface="Cambria Math" panose="02040503050406030204" pitchFamily="18" charset="0"/>
                        </a:rPr>
                        <m:t>κ</m:t>
                      </m:r>
                      <m:r>
                        <a:rPr lang="en-GB" sz="2000" b="0" i="1" smtClean="0">
                          <a:latin typeface="Cambria Math" panose="02040503050406030204" pitchFamily="18" charset="0"/>
                        </a:rPr>
                        <m:t>𝑧</m:t>
                      </m:r>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𝑢</m:t>
                          </m:r>
                        </m:e>
                        <m:sub>
                          <m:r>
                            <a:rPr lang="en-GB" sz="2000" b="0" i="1" smtClean="0">
                              <a:latin typeface="Cambria Math" panose="02040503050406030204" pitchFamily="18" charset="0"/>
                            </a:rPr>
                            <m:t>∗</m:t>
                          </m:r>
                        </m:sub>
                      </m:sSub>
                    </m:oMath>
                  </m:oMathPara>
                </a14:m>
                <a:endParaRPr lang="en-GB" sz="2000" baseline="-25000" dirty="0"/>
              </a:p>
            </p:txBody>
          </p:sp>
        </mc:Choice>
        <mc:Fallback xmlns="">
          <p:sp>
            <p:nvSpPr>
              <p:cNvPr id="8" name="TextBox 7"/>
              <p:cNvSpPr txBox="1">
                <a:spLocks noRot="1" noChangeAspect="1" noMove="1" noResize="1" noEditPoints="1" noAdjustHandles="1" noChangeArrowheads="1" noChangeShapeType="1" noTextEdit="1"/>
              </p:cNvSpPr>
              <p:nvPr/>
            </p:nvSpPr>
            <p:spPr>
              <a:xfrm>
                <a:off x="1386240" y="4793389"/>
                <a:ext cx="2007320" cy="300660"/>
              </a:xfrm>
              <a:prstGeom prst="rect">
                <a:avLst/>
              </a:prstGeom>
              <a:blipFill rotWithShape="0">
                <a:blip r:embed="rId5"/>
                <a:stretch>
                  <a:fillRect l="-4242" b="-14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6043192" y="5166698"/>
                <a:ext cx="2676247" cy="684567"/>
              </a:xfrm>
              <a:prstGeom prst="rect">
                <a:avLst/>
              </a:prstGeom>
              <a:noFill/>
            </p:spPr>
            <p:txBody>
              <a:bodyPr wrap="square" lIns="0" tIns="0" rIns="0" bIns="0" rtlCol="0">
                <a:spAutoFit/>
              </a:bodyPr>
              <a:lstStyle/>
              <a:p>
                <a:r>
                  <a:rPr lang="el-GR" sz="2400" dirty="0" smtClean="0">
                    <a:latin typeface="Cambria Math" panose="02040503050406030204" pitchFamily="18" charset="0"/>
                    <a:ea typeface="Cambria Math" panose="02040503050406030204" pitchFamily="18" charset="0"/>
                  </a:rPr>
                  <a:t>φ</a:t>
                </a:r>
                <a:r>
                  <a:rPr lang="en-GB" sz="2400" baseline="-25000" dirty="0" smtClean="0">
                    <a:latin typeface="Cambria Math" panose="02040503050406030204" pitchFamily="18" charset="0"/>
                    <a:ea typeface="Cambria Math" panose="02040503050406030204" pitchFamily="18" charset="0"/>
                  </a:rPr>
                  <a:t>1</a:t>
                </a:r>
                <a:r>
                  <a:rPr lang="en-GB" sz="2400" dirty="0" smtClean="0">
                    <a:latin typeface="Cambria Math" panose="02040503050406030204" pitchFamily="18" charset="0"/>
                    <a:ea typeface="Cambria Math" panose="02040503050406030204" pitchFamily="18" charset="0"/>
                  </a:rPr>
                  <a:t>- </a:t>
                </a:r>
                <a:r>
                  <a:rPr lang="el-GR" sz="2400" dirty="0" smtClean="0">
                    <a:latin typeface="Cambria Math" panose="02040503050406030204" pitchFamily="18" charset="0"/>
                    <a:ea typeface="Cambria Math" panose="02040503050406030204" pitchFamily="18" charset="0"/>
                  </a:rPr>
                  <a:t>φ</a:t>
                </a:r>
                <a:r>
                  <a:rPr lang="en-GB" sz="2400" baseline="-25000" dirty="0" smtClean="0">
                    <a:latin typeface="Cambria Math" panose="02040503050406030204" pitchFamily="18" charset="0"/>
                    <a:ea typeface="Cambria Math" panose="02040503050406030204" pitchFamily="18" charset="0"/>
                  </a:rPr>
                  <a:t>s</a:t>
                </a:r>
                <a:r>
                  <a:rPr lang="en-GB" sz="2400" dirty="0" smtClean="0">
                    <a:latin typeface="Cambria Math" panose="02040503050406030204" pitchFamily="18" charset="0"/>
                    <a:ea typeface="Cambria Math" panose="02040503050406030204" pitchFamily="18" charset="0"/>
                  </a:rPr>
                  <a:t> </a:t>
                </a:r>
                <a:r>
                  <a:rPr lang="en-GB" sz="2000" dirty="0" smtClean="0">
                    <a:latin typeface="Cambria Math" panose="02040503050406030204" pitchFamily="18" charset="0"/>
                    <a:ea typeface="Cambria Math" panose="02040503050406030204" pitchFamily="18" charset="0"/>
                  </a:rPr>
                  <a:t>=</a:t>
                </a:r>
                <a14:m>
                  <m:oMath xmlns:m="http://schemas.openxmlformats.org/officeDocument/2006/math">
                    <m:f>
                      <m:fPr>
                        <m:ctrlPr>
                          <a:rPr lang="en-GB" i="1">
                            <a:solidFill>
                              <a:srgbClr val="000000"/>
                            </a:solidFill>
                            <a:latin typeface="Cambria Math" panose="02040503050406030204" pitchFamily="18" charset="0"/>
                            <a:ea typeface="Cambria Math" panose="02040503050406030204" pitchFamily="18" charset="0"/>
                          </a:rPr>
                        </m:ctrlPr>
                      </m:fPr>
                      <m:num>
                        <m:r>
                          <a:rPr lang="en-GB" i="1">
                            <a:solidFill>
                              <a:srgbClr val="000000"/>
                            </a:solidFill>
                            <a:latin typeface="Cambria Math" panose="02040503050406030204" pitchFamily="18" charset="0"/>
                            <a:ea typeface="Cambria Math" panose="02040503050406030204" pitchFamily="18" charset="0"/>
                          </a:rPr>
                          <m:t>𝐹</m:t>
                        </m:r>
                        <m:r>
                          <a:rPr lang="en-GB" b="0" i="1" baseline="-25000" smtClean="0">
                            <a:solidFill>
                              <a:srgbClr val="000000"/>
                            </a:solidFill>
                            <a:latin typeface="Cambria Math" panose="02040503050406030204" pitchFamily="18" charset="0"/>
                            <a:ea typeface="Cambria Math" panose="02040503050406030204" pitchFamily="18" charset="0"/>
                          </a:rPr>
                          <m:t>0</m:t>
                        </m:r>
                        <m:r>
                          <m:rPr>
                            <m:sty m:val="p"/>
                          </m:rPr>
                          <a:rPr lang="el-GR" b="0" i="1" baseline="-25000" smtClean="0">
                            <a:solidFill>
                              <a:srgbClr val="000000"/>
                            </a:solidFill>
                            <a:latin typeface="Cambria Math" panose="02040503050406030204" pitchFamily="18" charset="0"/>
                            <a:ea typeface="Cambria Math" panose="02040503050406030204" pitchFamily="18" charset="0"/>
                          </a:rPr>
                          <m:t>φ</m:t>
                        </m:r>
                      </m:num>
                      <m:den>
                        <m:r>
                          <m:rPr>
                            <m:sty m:val="p"/>
                          </m:rPr>
                          <a:rPr lang="el-GR" i="1">
                            <a:solidFill>
                              <a:srgbClr val="000000"/>
                            </a:solidFill>
                            <a:latin typeface="Cambria Math" panose="02040503050406030204" pitchFamily="18" charset="0"/>
                            <a:ea typeface="Cambria Math" panose="02040503050406030204" pitchFamily="18" charset="0"/>
                          </a:rPr>
                          <m:t>ρ</m:t>
                        </m:r>
                        <m:sSub>
                          <m:sSubPr>
                            <m:ctrlPr>
                              <a:rPr lang="en-GB" b="0" i="1" smtClean="0">
                                <a:latin typeface="Cambria Math" panose="02040503050406030204" pitchFamily="18" charset="0"/>
                              </a:rPr>
                            </m:ctrlPr>
                          </m:sSubPr>
                          <m:e>
                            <m:r>
                              <m:rPr>
                                <m:sty m:val="p"/>
                              </m:rPr>
                              <a:rPr lang="el-GR" b="0" i="1" smtClean="0">
                                <a:latin typeface="Cambria Math" panose="02040503050406030204" pitchFamily="18" charset="0"/>
                              </a:rPr>
                              <m:t>κ</m:t>
                            </m:r>
                            <m:r>
                              <a:rPr lang="en-GB" b="0" i="1" smtClean="0">
                                <a:latin typeface="Cambria Math" panose="02040503050406030204" pitchFamily="18" charset="0"/>
                              </a:rPr>
                              <m:t>𝑢</m:t>
                            </m:r>
                          </m:e>
                          <m:sub>
                            <m:r>
                              <a:rPr lang="en-GB" b="0" i="1" smtClean="0">
                                <a:latin typeface="Cambria Math" panose="02040503050406030204" pitchFamily="18" charset="0"/>
                              </a:rPr>
                              <m:t>∗</m:t>
                            </m:r>
                          </m:sub>
                        </m:sSub>
                      </m:den>
                    </m:f>
                  </m:oMath>
                </a14:m>
                <a:r>
                  <a:rPr lang="en-GB" sz="2000" dirty="0" smtClean="0">
                    <a:latin typeface="Cambria Math" panose="02040503050406030204" pitchFamily="18" charset="0"/>
                    <a:ea typeface="Cambria Math" panose="02040503050406030204" pitchFamily="18" charset="0"/>
                  </a:rPr>
                  <a:t> </a:t>
                </a:r>
                <a:r>
                  <a:rPr lang="en-GB" sz="2000" dirty="0" err="1" smtClean="0">
                    <a:latin typeface="Cambria Math" panose="02040503050406030204" pitchFamily="18" charset="0"/>
                    <a:ea typeface="Cambria Math" panose="02040503050406030204" pitchFamily="18" charset="0"/>
                  </a:rPr>
                  <a:t>ln</a:t>
                </a:r>
                <a:r>
                  <a:rPr lang="en-GB" sz="2000" dirty="0" smtClean="0">
                    <a:latin typeface="Cambria Math" panose="02040503050406030204" pitchFamily="18" charset="0"/>
                    <a:ea typeface="Cambria Math" panose="02040503050406030204" pitchFamily="18" charset="0"/>
                  </a:rPr>
                  <a:t> (</a:t>
                </a:r>
                <a14:m>
                  <m:oMath xmlns:m="http://schemas.openxmlformats.org/officeDocument/2006/math">
                    <m:f>
                      <m:fPr>
                        <m:ctrlPr>
                          <a:rPr lang="en-GB" sz="2400" i="1" smtClean="0">
                            <a:latin typeface="Cambria Math" panose="02040503050406030204" pitchFamily="18" charset="0"/>
                            <a:ea typeface="Cambria Math" panose="02040503050406030204" pitchFamily="18" charset="0"/>
                          </a:rPr>
                        </m:ctrlPr>
                      </m:fPr>
                      <m:num>
                        <m:r>
                          <a:rPr lang="en-GB" sz="2400" b="0" i="1" smtClean="0">
                            <a:latin typeface="Cambria Math" panose="02040503050406030204" pitchFamily="18" charset="0"/>
                            <a:ea typeface="Cambria Math" panose="02040503050406030204" pitchFamily="18" charset="0"/>
                          </a:rPr>
                          <m:t>𝑧</m:t>
                        </m:r>
                        <m:r>
                          <a:rPr lang="en-GB" sz="2400" b="0" i="1" baseline="-25000" smtClean="0">
                            <a:latin typeface="Cambria Math" panose="02040503050406030204" pitchFamily="18" charset="0"/>
                            <a:ea typeface="Cambria Math" panose="02040503050406030204" pitchFamily="18" charset="0"/>
                          </a:rPr>
                          <m:t>1</m:t>
                        </m:r>
                      </m:num>
                      <m:den>
                        <m:r>
                          <a:rPr lang="en-GB" sz="2400" b="0" i="1" smtClean="0">
                            <a:latin typeface="Cambria Math" panose="02040503050406030204" pitchFamily="18" charset="0"/>
                            <a:ea typeface="Cambria Math" panose="02040503050406030204" pitchFamily="18" charset="0"/>
                          </a:rPr>
                          <m:t>𝑧</m:t>
                        </m:r>
                        <m:r>
                          <a:rPr lang="en-GB" sz="2400" b="0" i="1" baseline="-25000" smtClean="0">
                            <a:latin typeface="Cambria Math" panose="02040503050406030204" pitchFamily="18" charset="0"/>
                            <a:ea typeface="Cambria Math" panose="02040503050406030204" pitchFamily="18" charset="0"/>
                          </a:rPr>
                          <m:t>𝑜</m:t>
                        </m:r>
                        <m:r>
                          <m:rPr>
                            <m:sty m:val="p"/>
                          </m:rPr>
                          <a:rPr lang="el-GR" sz="2400" b="0" i="1" baseline="-25000" smtClean="0">
                            <a:latin typeface="Cambria Math" panose="02040503050406030204" pitchFamily="18" charset="0"/>
                            <a:ea typeface="Cambria Math" panose="02040503050406030204" pitchFamily="18" charset="0"/>
                          </a:rPr>
                          <m:t>φ</m:t>
                        </m:r>
                      </m:den>
                    </m:f>
                  </m:oMath>
                </a14:m>
                <a:r>
                  <a:rPr lang="en-GB" sz="2000" dirty="0" smtClean="0">
                    <a:latin typeface="Cambria Math" panose="02040503050406030204" pitchFamily="18" charset="0"/>
                    <a:ea typeface="Cambria Math" panose="02040503050406030204" pitchFamily="18" charset="0"/>
                  </a:rPr>
                  <a:t> ) </a:t>
                </a:r>
                <a:endParaRPr lang="en-GB" sz="2000" dirty="0"/>
              </a:p>
            </p:txBody>
          </p:sp>
        </mc:Choice>
        <mc:Fallback xmlns="">
          <p:sp>
            <p:nvSpPr>
              <p:cNvPr id="10" name="TextBox 9"/>
              <p:cNvSpPr txBox="1">
                <a:spLocks noRot="1" noChangeAspect="1" noMove="1" noResize="1" noEditPoints="1" noAdjustHandles="1" noChangeArrowheads="1" noChangeShapeType="1" noTextEdit="1"/>
              </p:cNvSpPr>
              <p:nvPr/>
            </p:nvSpPr>
            <p:spPr>
              <a:xfrm>
                <a:off x="6043192" y="5166698"/>
                <a:ext cx="2676247" cy="684567"/>
              </a:xfrm>
              <a:prstGeom prst="rect">
                <a:avLst/>
              </a:prstGeom>
              <a:blipFill rotWithShape="0">
                <a:blip r:embed="rId6"/>
                <a:stretch>
                  <a:fillRect l="-6834" r="-387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8" name="TextBox 27"/>
              <p:cNvSpPr txBox="1"/>
              <p:nvPr/>
            </p:nvSpPr>
            <p:spPr>
              <a:xfrm>
                <a:off x="1379344" y="4026321"/>
                <a:ext cx="2332113" cy="476797"/>
              </a:xfrm>
              <a:prstGeom prst="rect">
                <a:avLst/>
              </a:prstGeom>
              <a:noFill/>
            </p:spPr>
            <p:txBody>
              <a:bodyPr wrap="none" lIns="0" tIns="0" rIns="0" bIns="0" rtlCol="0">
                <a:spAutoFit/>
              </a:bodyPr>
              <a:lstStyle/>
              <a:p>
                <a:r>
                  <a:rPr lang="el-GR" sz="2000" dirty="0" smtClean="0">
                    <a:latin typeface="Cambria Math" panose="02040503050406030204" pitchFamily="18" charset="0"/>
                    <a:ea typeface="Cambria Math" panose="02040503050406030204" pitchFamily="18" charset="0"/>
                  </a:rPr>
                  <a:t>φ</a:t>
                </a:r>
                <a:r>
                  <a:rPr lang="en-GB" sz="2000" baseline="-25000" dirty="0" smtClean="0">
                    <a:latin typeface="Cambria Math" panose="02040503050406030204" pitchFamily="18" charset="0"/>
                    <a:ea typeface="Cambria Math" panose="02040503050406030204" pitchFamily="18" charset="0"/>
                  </a:rPr>
                  <a:t>1</a:t>
                </a:r>
                <a:r>
                  <a:rPr lang="en-GB" sz="2000" dirty="0" smtClean="0">
                    <a:latin typeface="Cambria Math" panose="02040503050406030204" pitchFamily="18" charset="0"/>
                    <a:ea typeface="Cambria Math" panose="02040503050406030204" pitchFamily="18" charset="0"/>
                  </a:rPr>
                  <a:t>- </a:t>
                </a:r>
                <a:r>
                  <a:rPr lang="el-GR" sz="2000" dirty="0" smtClean="0">
                    <a:latin typeface="Cambria Math" panose="02040503050406030204" pitchFamily="18" charset="0"/>
                    <a:ea typeface="Cambria Math" panose="02040503050406030204" pitchFamily="18" charset="0"/>
                  </a:rPr>
                  <a:t>φ</a:t>
                </a:r>
                <a:r>
                  <a:rPr lang="en-GB" sz="2000" baseline="-25000" dirty="0" smtClean="0">
                    <a:latin typeface="Cambria Math" panose="02040503050406030204" pitchFamily="18" charset="0"/>
                    <a:ea typeface="Cambria Math" panose="02040503050406030204" pitchFamily="18" charset="0"/>
                  </a:rPr>
                  <a:t>s</a:t>
                </a:r>
                <a:r>
                  <a:rPr lang="en-GB" sz="2000" dirty="0" smtClean="0">
                    <a:latin typeface="Cambria Math" panose="02040503050406030204" pitchFamily="18" charset="0"/>
                    <a:ea typeface="Cambria Math" panose="02040503050406030204" pitchFamily="18" charset="0"/>
                  </a:rPr>
                  <a:t> ≈ </a:t>
                </a:r>
                <a14:m>
                  <m:oMath xmlns:m="http://schemas.openxmlformats.org/officeDocument/2006/math">
                    <m:f>
                      <m:fPr>
                        <m:ctrlPr>
                          <a:rPr lang="en-GB" sz="2000" i="1" smtClean="0">
                            <a:latin typeface="Cambria Math" panose="02040503050406030204" pitchFamily="18" charset="0"/>
                            <a:ea typeface="Cambria Math" panose="02040503050406030204" pitchFamily="18" charset="0"/>
                          </a:rPr>
                        </m:ctrlPr>
                      </m:fPr>
                      <m:num>
                        <m:r>
                          <a:rPr lang="en-GB" sz="2000" b="0" i="1" smtClean="0">
                            <a:latin typeface="Cambria Math" panose="02040503050406030204" pitchFamily="18" charset="0"/>
                            <a:ea typeface="Cambria Math" panose="02040503050406030204" pitchFamily="18" charset="0"/>
                          </a:rPr>
                          <m:t>𝐹</m:t>
                        </m:r>
                        <m:r>
                          <a:rPr lang="en-GB" sz="2000" b="0" i="1" baseline="-25000" smtClean="0">
                            <a:latin typeface="Cambria Math" panose="02040503050406030204" pitchFamily="18" charset="0"/>
                            <a:ea typeface="Cambria Math" panose="02040503050406030204" pitchFamily="18" charset="0"/>
                          </a:rPr>
                          <m:t>0</m:t>
                        </m:r>
                      </m:num>
                      <m:den>
                        <m:r>
                          <m:rPr>
                            <m:sty m:val="p"/>
                          </m:rPr>
                          <a:rPr lang="el-GR" sz="2000" i="1" smtClean="0">
                            <a:latin typeface="Cambria Math" panose="02040503050406030204" pitchFamily="18" charset="0"/>
                            <a:ea typeface="Cambria Math" panose="02040503050406030204" pitchFamily="18" charset="0"/>
                          </a:rPr>
                          <m:t>ρ</m:t>
                        </m:r>
                      </m:den>
                    </m:f>
                    <m:nary>
                      <m:naryPr>
                        <m:limLoc m:val="undOvr"/>
                        <m:ctrlPr>
                          <a:rPr lang="en-GB" sz="2000" i="1" smtClean="0">
                            <a:latin typeface="Cambria Math" panose="02040503050406030204" pitchFamily="18" charset="0"/>
                            <a:ea typeface="Cambria Math" panose="02040503050406030204" pitchFamily="18" charset="0"/>
                          </a:rPr>
                        </m:ctrlPr>
                      </m:naryPr>
                      <m:sub>
                        <m:r>
                          <m:rPr>
                            <m:brk m:alnAt="24"/>
                          </m:rPr>
                          <a:rPr lang="en-GB" sz="2000" b="0" i="1" smtClean="0">
                            <a:latin typeface="Cambria Math" panose="02040503050406030204" pitchFamily="18" charset="0"/>
                            <a:ea typeface="Cambria Math" panose="02040503050406030204" pitchFamily="18" charset="0"/>
                          </a:rPr>
                          <m:t>𝑧</m:t>
                        </m:r>
                        <m:r>
                          <a:rPr lang="en-GB" sz="2000" b="0" i="1" baseline="-25000" smtClean="0">
                            <a:latin typeface="Cambria Math" panose="02040503050406030204" pitchFamily="18" charset="0"/>
                            <a:ea typeface="Cambria Math" panose="02040503050406030204" pitchFamily="18" charset="0"/>
                          </a:rPr>
                          <m:t>0</m:t>
                        </m:r>
                        <m:r>
                          <m:rPr>
                            <m:sty m:val="p"/>
                          </m:rPr>
                          <a:rPr lang="el-GR" sz="2000" b="0" i="1" baseline="-25000" smtClean="0">
                            <a:latin typeface="Cambria Math" panose="02040503050406030204" pitchFamily="18" charset="0"/>
                            <a:ea typeface="Cambria Math" panose="02040503050406030204" pitchFamily="18" charset="0"/>
                          </a:rPr>
                          <m:t>φ</m:t>
                        </m:r>
                      </m:sub>
                      <m:sup>
                        <m:r>
                          <a:rPr lang="en-GB" sz="2000" b="0" i="1" smtClean="0">
                            <a:latin typeface="Cambria Math" panose="02040503050406030204" pitchFamily="18" charset="0"/>
                            <a:ea typeface="Cambria Math" panose="02040503050406030204" pitchFamily="18" charset="0"/>
                          </a:rPr>
                          <m:t>𝑧</m:t>
                        </m:r>
                        <m:r>
                          <a:rPr lang="en-GB" sz="2000" b="0" i="1" baseline="-25000" smtClean="0">
                            <a:latin typeface="Cambria Math" panose="02040503050406030204" pitchFamily="18" charset="0"/>
                            <a:ea typeface="Cambria Math" panose="02040503050406030204" pitchFamily="18" charset="0"/>
                          </a:rPr>
                          <m:t>1</m:t>
                        </m:r>
                      </m:sup>
                      <m:e>
                        <m:f>
                          <m:fPr>
                            <m:ctrlPr>
                              <a:rPr lang="en-GB" sz="2000" i="1" smtClean="0">
                                <a:latin typeface="Cambria Math" panose="02040503050406030204" pitchFamily="18" charset="0"/>
                                <a:ea typeface="Cambria Math" panose="02040503050406030204" pitchFamily="18" charset="0"/>
                              </a:rPr>
                            </m:ctrlPr>
                          </m:fPr>
                          <m:num>
                            <m:r>
                              <a:rPr lang="en-GB" sz="2000" b="0" i="1" smtClean="0">
                                <a:latin typeface="Cambria Math" panose="02040503050406030204" pitchFamily="18" charset="0"/>
                                <a:ea typeface="Cambria Math" panose="02040503050406030204" pitchFamily="18" charset="0"/>
                              </a:rPr>
                              <m:t>1</m:t>
                            </m:r>
                          </m:num>
                          <m:den>
                            <m:r>
                              <a:rPr lang="en-GB" sz="2000" b="0" i="1" smtClean="0">
                                <a:latin typeface="Cambria Math" panose="02040503050406030204" pitchFamily="18" charset="0"/>
                                <a:ea typeface="Cambria Math" panose="02040503050406030204" pitchFamily="18" charset="0"/>
                              </a:rPr>
                              <m:t>𝐾</m:t>
                            </m:r>
                            <m:r>
                              <a:rPr lang="en-GB" sz="2000" b="0" i="1" smtClean="0">
                                <a:latin typeface="Cambria Math" panose="02040503050406030204" pitchFamily="18" charset="0"/>
                                <a:ea typeface="Cambria Math" panose="02040503050406030204" pitchFamily="18" charset="0"/>
                              </a:rPr>
                              <m:t>(</m:t>
                            </m:r>
                            <m:r>
                              <a:rPr lang="en-GB" sz="2000" b="0" i="1" smtClean="0">
                                <a:latin typeface="Cambria Math" panose="02040503050406030204" pitchFamily="18" charset="0"/>
                                <a:ea typeface="Cambria Math" panose="02040503050406030204" pitchFamily="18" charset="0"/>
                              </a:rPr>
                              <m:t>𝑧</m:t>
                            </m:r>
                            <m:r>
                              <a:rPr lang="en-GB" sz="2000" b="0" i="1" smtClean="0">
                                <a:latin typeface="Cambria Math" panose="02040503050406030204" pitchFamily="18" charset="0"/>
                                <a:ea typeface="Cambria Math" panose="02040503050406030204" pitchFamily="18" charset="0"/>
                              </a:rPr>
                              <m:t>)</m:t>
                            </m:r>
                          </m:den>
                        </m:f>
                      </m:e>
                    </m:nary>
                  </m:oMath>
                </a14:m>
                <a:r>
                  <a:rPr lang="en-GB" sz="2000" dirty="0" smtClean="0">
                    <a:latin typeface="Cambria Math" panose="02040503050406030204" pitchFamily="18" charset="0"/>
                    <a:ea typeface="Cambria Math" panose="02040503050406030204" pitchFamily="18" charset="0"/>
                  </a:rPr>
                  <a:t> dz</a:t>
                </a:r>
              </a:p>
            </p:txBody>
          </p:sp>
        </mc:Choice>
        <mc:Fallback xmlns="">
          <p:sp>
            <p:nvSpPr>
              <p:cNvPr id="28" name="TextBox 27"/>
              <p:cNvSpPr txBox="1">
                <a:spLocks noRot="1" noChangeAspect="1" noMove="1" noResize="1" noEditPoints="1" noAdjustHandles="1" noChangeArrowheads="1" noChangeShapeType="1" noTextEdit="1"/>
              </p:cNvSpPr>
              <p:nvPr/>
            </p:nvSpPr>
            <p:spPr>
              <a:xfrm>
                <a:off x="1379344" y="4026321"/>
                <a:ext cx="2332113" cy="476797"/>
              </a:xfrm>
              <a:prstGeom prst="rect">
                <a:avLst/>
              </a:prstGeom>
              <a:blipFill rotWithShape="0">
                <a:blip r:embed="rId7"/>
                <a:stretch>
                  <a:fillRect l="-6527" t="-127848" r="-5744" b="-18101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9" name="TextBox 28"/>
              <p:cNvSpPr txBox="1"/>
              <p:nvPr/>
            </p:nvSpPr>
            <p:spPr>
              <a:xfrm>
                <a:off x="2633886" y="5282305"/>
                <a:ext cx="3320816" cy="569515"/>
              </a:xfrm>
              <a:prstGeom prst="rect">
                <a:avLst/>
              </a:prstGeom>
              <a:noFill/>
            </p:spPr>
            <p:txBody>
              <a:bodyPr wrap="square" lIns="0" tIns="0" rIns="0" bIns="0" rtlCol="0">
                <a:spAutoFit/>
              </a:bodyPr>
              <a:lstStyle/>
              <a:p>
                <a:r>
                  <a:rPr lang="el-GR" sz="2400" dirty="0" smtClean="0">
                    <a:latin typeface="Cambria Math" panose="02040503050406030204" pitchFamily="18" charset="0"/>
                    <a:ea typeface="Cambria Math" panose="02040503050406030204" pitchFamily="18" charset="0"/>
                  </a:rPr>
                  <a:t>φ</a:t>
                </a:r>
                <a:r>
                  <a:rPr lang="en-GB" sz="2400" baseline="-25000" dirty="0" smtClean="0">
                    <a:latin typeface="Cambria Math" panose="02040503050406030204" pitchFamily="18" charset="0"/>
                    <a:ea typeface="Cambria Math" panose="02040503050406030204" pitchFamily="18" charset="0"/>
                  </a:rPr>
                  <a:t>1</a:t>
                </a:r>
                <a:r>
                  <a:rPr lang="en-GB" sz="2400" dirty="0" smtClean="0">
                    <a:latin typeface="Cambria Math" panose="02040503050406030204" pitchFamily="18" charset="0"/>
                    <a:ea typeface="Cambria Math" panose="02040503050406030204" pitchFamily="18" charset="0"/>
                  </a:rPr>
                  <a:t>- </a:t>
                </a:r>
                <a:r>
                  <a:rPr lang="el-GR" sz="2400" dirty="0" smtClean="0">
                    <a:latin typeface="Cambria Math" panose="02040503050406030204" pitchFamily="18" charset="0"/>
                    <a:ea typeface="Cambria Math" panose="02040503050406030204" pitchFamily="18" charset="0"/>
                  </a:rPr>
                  <a:t>φ</a:t>
                </a:r>
                <a:r>
                  <a:rPr lang="en-GB" sz="2400" baseline="-25000" dirty="0" smtClean="0">
                    <a:latin typeface="Cambria Math" panose="02040503050406030204" pitchFamily="18" charset="0"/>
                    <a:ea typeface="Cambria Math" panose="02040503050406030204" pitchFamily="18" charset="0"/>
                  </a:rPr>
                  <a:t>s</a:t>
                </a:r>
                <a:r>
                  <a:rPr lang="en-GB" sz="2000" dirty="0" smtClean="0">
                    <a:latin typeface="Cambria Math" panose="02040503050406030204" pitchFamily="18" charset="0"/>
                    <a:ea typeface="Cambria Math" panose="02040503050406030204" pitchFamily="18" charset="0"/>
                  </a:rPr>
                  <a:t> </a:t>
                </a:r>
                <a:r>
                  <a:rPr lang="en-GB" sz="2400" dirty="0" smtClean="0">
                    <a:latin typeface="Cambria Math" panose="02040503050406030204" pitchFamily="18" charset="0"/>
                    <a:ea typeface="Cambria Math" panose="02040503050406030204" pitchFamily="18" charset="0"/>
                  </a:rPr>
                  <a:t>≈ </a:t>
                </a:r>
                <a14:m>
                  <m:oMath xmlns:m="http://schemas.openxmlformats.org/officeDocument/2006/math">
                    <m:f>
                      <m:fPr>
                        <m:ctrlPr>
                          <a:rPr lang="en-GB" sz="2400" i="1" smtClean="0">
                            <a:latin typeface="Cambria Math" panose="02040503050406030204" pitchFamily="18" charset="0"/>
                            <a:ea typeface="Cambria Math" panose="02040503050406030204" pitchFamily="18" charset="0"/>
                          </a:rPr>
                        </m:ctrlPr>
                      </m:fPr>
                      <m:num>
                        <m:r>
                          <a:rPr lang="en-GB" sz="2400" b="0" i="1" smtClean="0">
                            <a:latin typeface="Cambria Math" panose="02040503050406030204" pitchFamily="18" charset="0"/>
                            <a:ea typeface="Cambria Math" panose="02040503050406030204" pitchFamily="18" charset="0"/>
                          </a:rPr>
                          <m:t>𝐹</m:t>
                        </m:r>
                        <m:r>
                          <a:rPr lang="en-GB" sz="2400" b="0" i="1" baseline="-25000" smtClean="0">
                            <a:latin typeface="Cambria Math" panose="02040503050406030204" pitchFamily="18" charset="0"/>
                            <a:ea typeface="Cambria Math" panose="02040503050406030204" pitchFamily="18" charset="0"/>
                          </a:rPr>
                          <m:t>0</m:t>
                        </m:r>
                        <m:r>
                          <m:rPr>
                            <m:sty m:val="p"/>
                          </m:rPr>
                          <a:rPr lang="el-GR" sz="2400" b="0" i="1" baseline="-25000" smtClean="0">
                            <a:latin typeface="Cambria Math" panose="02040503050406030204" pitchFamily="18" charset="0"/>
                            <a:ea typeface="Cambria Math" panose="02040503050406030204" pitchFamily="18" charset="0"/>
                          </a:rPr>
                          <m:t>φ</m:t>
                        </m:r>
                      </m:num>
                      <m:den>
                        <m:r>
                          <m:rPr>
                            <m:sty m:val="p"/>
                          </m:rPr>
                          <a:rPr lang="el-GR" sz="2400" i="1" smtClean="0">
                            <a:latin typeface="Cambria Math" panose="02040503050406030204" pitchFamily="18" charset="0"/>
                            <a:ea typeface="Cambria Math" panose="02040503050406030204" pitchFamily="18" charset="0"/>
                          </a:rPr>
                          <m:t>ρκ</m:t>
                        </m:r>
                        <m:sSub>
                          <m:sSubPr>
                            <m:ctrlPr>
                              <a:rPr lang="en-GB" sz="2400" i="1">
                                <a:latin typeface="Cambria Math" panose="02040503050406030204" pitchFamily="18" charset="0"/>
                              </a:rPr>
                            </m:ctrlPr>
                          </m:sSubPr>
                          <m:e>
                            <m:r>
                              <a:rPr lang="en-GB" sz="2400" i="1">
                                <a:latin typeface="Cambria Math" panose="02040503050406030204" pitchFamily="18" charset="0"/>
                              </a:rPr>
                              <m:t>𝑢</m:t>
                            </m:r>
                          </m:e>
                          <m:sub>
                            <m:r>
                              <a:rPr lang="en-GB" sz="2400" i="1">
                                <a:latin typeface="Cambria Math" panose="02040503050406030204" pitchFamily="18" charset="0"/>
                              </a:rPr>
                              <m:t>∗</m:t>
                            </m:r>
                          </m:sub>
                        </m:sSub>
                      </m:den>
                    </m:f>
                  </m:oMath>
                </a14:m>
                <a:r>
                  <a:rPr lang="en-GB" sz="2000" dirty="0" smtClean="0">
                    <a:latin typeface="Cambria Math" panose="02040503050406030204" pitchFamily="18" charset="0"/>
                    <a:ea typeface="Cambria Math" panose="02040503050406030204" pitchFamily="18" charset="0"/>
                  </a:rPr>
                  <a:t> </a:t>
                </a:r>
                <a:r>
                  <a:rPr lang="en-GB" sz="2400" dirty="0" smtClean="0">
                    <a:latin typeface="Cambria Math" panose="02040503050406030204" pitchFamily="18" charset="0"/>
                    <a:ea typeface="Cambria Math" panose="02040503050406030204" pitchFamily="18" charset="0"/>
                  </a:rPr>
                  <a:t> </a:t>
                </a:r>
                <a14:m>
                  <m:oMath xmlns:m="http://schemas.openxmlformats.org/officeDocument/2006/math">
                    <m:nary>
                      <m:naryPr>
                        <m:limLoc m:val="undOvr"/>
                        <m:ctrlPr>
                          <a:rPr lang="en-GB" sz="2400" i="1">
                            <a:solidFill>
                              <a:srgbClr val="000000"/>
                            </a:solidFill>
                            <a:latin typeface="Cambria Math" panose="02040503050406030204" pitchFamily="18" charset="0"/>
                            <a:ea typeface="Cambria Math" panose="02040503050406030204" pitchFamily="18" charset="0"/>
                          </a:rPr>
                        </m:ctrlPr>
                      </m:naryPr>
                      <m:sub>
                        <m:r>
                          <m:rPr>
                            <m:brk m:alnAt="24"/>
                          </m:rPr>
                          <a:rPr lang="en-GB" sz="2400" i="1">
                            <a:solidFill>
                              <a:srgbClr val="000000"/>
                            </a:solidFill>
                            <a:latin typeface="Cambria Math" panose="02040503050406030204" pitchFamily="18" charset="0"/>
                            <a:ea typeface="Cambria Math" panose="02040503050406030204" pitchFamily="18" charset="0"/>
                          </a:rPr>
                          <m:t>𝑧</m:t>
                        </m:r>
                        <m:r>
                          <a:rPr lang="en-GB" sz="2400" b="0" i="1" baseline="-25000" smtClean="0">
                            <a:solidFill>
                              <a:srgbClr val="000000"/>
                            </a:solidFill>
                            <a:latin typeface="Cambria Math" panose="02040503050406030204" pitchFamily="18" charset="0"/>
                            <a:ea typeface="Cambria Math" panose="02040503050406030204" pitchFamily="18" charset="0"/>
                          </a:rPr>
                          <m:t>0</m:t>
                        </m:r>
                        <m:r>
                          <m:rPr>
                            <m:sty m:val="p"/>
                          </m:rPr>
                          <a:rPr lang="el-GR" sz="2400" b="0" i="1" baseline="-25000" smtClean="0">
                            <a:solidFill>
                              <a:srgbClr val="000000"/>
                            </a:solidFill>
                            <a:latin typeface="Cambria Math" panose="02040503050406030204" pitchFamily="18" charset="0"/>
                            <a:ea typeface="Cambria Math" panose="02040503050406030204" pitchFamily="18" charset="0"/>
                          </a:rPr>
                          <m:t>φ</m:t>
                        </m:r>
                      </m:sub>
                      <m:sup>
                        <m:r>
                          <a:rPr lang="en-GB" sz="2400" i="1">
                            <a:solidFill>
                              <a:srgbClr val="000000"/>
                            </a:solidFill>
                            <a:latin typeface="Cambria Math" panose="02040503050406030204" pitchFamily="18" charset="0"/>
                            <a:ea typeface="Cambria Math" panose="02040503050406030204" pitchFamily="18" charset="0"/>
                          </a:rPr>
                          <m:t>𝑧</m:t>
                        </m:r>
                        <m:r>
                          <a:rPr lang="en-GB" sz="2400" i="1" baseline="-25000">
                            <a:solidFill>
                              <a:srgbClr val="000000"/>
                            </a:solidFill>
                            <a:latin typeface="Cambria Math" panose="02040503050406030204" pitchFamily="18" charset="0"/>
                            <a:ea typeface="Cambria Math" panose="02040503050406030204" pitchFamily="18" charset="0"/>
                          </a:rPr>
                          <m:t>1</m:t>
                        </m:r>
                      </m:sup>
                      <m:e>
                        <m:f>
                          <m:fPr>
                            <m:ctrlPr>
                              <a:rPr lang="en-GB" sz="2400" i="1">
                                <a:solidFill>
                                  <a:srgbClr val="000000"/>
                                </a:solidFill>
                                <a:latin typeface="Cambria Math" panose="02040503050406030204" pitchFamily="18" charset="0"/>
                                <a:ea typeface="Cambria Math" panose="02040503050406030204" pitchFamily="18" charset="0"/>
                              </a:rPr>
                            </m:ctrlPr>
                          </m:fPr>
                          <m:num>
                            <m:r>
                              <a:rPr lang="en-GB" sz="2400" b="0" i="1" smtClean="0">
                                <a:solidFill>
                                  <a:srgbClr val="000000"/>
                                </a:solidFill>
                                <a:latin typeface="Cambria Math" panose="02040503050406030204" pitchFamily="18" charset="0"/>
                                <a:ea typeface="Cambria Math" panose="02040503050406030204" pitchFamily="18" charset="0"/>
                              </a:rPr>
                              <m:t>𝑑𝑧</m:t>
                            </m:r>
                          </m:num>
                          <m:den>
                            <m:r>
                              <a:rPr lang="en-GB" sz="2400" i="1">
                                <a:solidFill>
                                  <a:srgbClr val="000000"/>
                                </a:solidFill>
                                <a:latin typeface="Cambria Math" panose="02040503050406030204" pitchFamily="18" charset="0"/>
                                <a:ea typeface="Cambria Math" panose="02040503050406030204" pitchFamily="18" charset="0"/>
                              </a:rPr>
                              <m:t>𝑧</m:t>
                            </m:r>
                          </m:den>
                        </m:f>
                      </m:e>
                    </m:nary>
                    <m:r>
                      <a:rPr lang="en-GB" sz="2400" b="0" i="1">
                        <a:solidFill>
                          <a:srgbClr val="000000"/>
                        </a:solidFill>
                        <a:latin typeface="Cambria Math" panose="02040503050406030204" pitchFamily="18" charset="0"/>
                        <a:ea typeface="Cambria Math" panose="02040503050406030204" pitchFamily="18" charset="0"/>
                      </a:rPr>
                      <m:t>  </m:t>
                    </m:r>
                    <m:r>
                      <a:rPr lang="en-GB" sz="2400" b="0" i="1" smtClean="0">
                        <a:solidFill>
                          <a:srgbClr val="000000"/>
                        </a:solidFill>
                        <a:latin typeface="Cambria Math" panose="02040503050406030204" pitchFamily="18" charset="0"/>
                        <a:ea typeface="Cambria Math" panose="02040503050406030204" pitchFamily="18" charset="0"/>
                      </a:rPr>
                      <m:t>    ⇒</m:t>
                    </m:r>
                  </m:oMath>
                </a14:m>
                <a:r>
                  <a:rPr lang="en-GB" sz="2000" dirty="0" smtClean="0">
                    <a:latin typeface="Cambria Math" panose="02040503050406030204" pitchFamily="18" charset="0"/>
                    <a:ea typeface="Cambria Math" panose="02040503050406030204" pitchFamily="18" charset="0"/>
                  </a:rPr>
                  <a:t>  </a:t>
                </a:r>
              </a:p>
            </p:txBody>
          </p:sp>
        </mc:Choice>
        <mc:Fallback xmlns="">
          <p:sp>
            <p:nvSpPr>
              <p:cNvPr id="29" name="TextBox 28"/>
              <p:cNvSpPr txBox="1">
                <a:spLocks noRot="1" noChangeAspect="1" noMove="1" noResize="1" noEditPoints="1" noAdjustHandles="1" noChangeArrowheads="1" noChangeShapeType="1" noTextEdit="1"/>
              </p:cNvSpPr>
              <p:nvPr/>
            </p:nvSpPr>
            <p:spPr>
              <a:xfrm>
                <a:off x="2633886" y="5282305"/>
                <a:ext cx="3320816" cy="569515"/>
              </a:xfrm>
              <a:prstGeom prst="rect">
                <a:avLst/>
              </a:prstGeom>
              <a:blipFill rotWithShape="0">
                <a:blip r:embed="rId8"/>
                <a:stretch>
                  <a:fillRect l="-5505" t="-5376" b="-8602"/>
                </a:stretch>
              </a:blipFill>
            </p:spPr>
            <p:txBody>
              <a:bodyPr/>
              <a:lstStyle/>
              <a:p>
                <a:r>
                  <a:rPr lang="en-GB">
                    <a:noFill/>
                  </a:rPr>
                  <a:t> </a:t>
                </a:r>
              </a:p>
            </p:txBody>
          </p:sp>
        </mc:Fallback>
      </mc:AlternateContent>
      <p:sp>
        <p:nvSpPr>
          <p:cNvPr id="30" name="TextBox 29"/>
          <p:cNvSpPr txBox="1"/>
          <p:nvPr/>
        </p:nvSpPr>
        <p:spPr>
          <a:xfrm>
            <a:off x="181587" y="3957889"/>
            <a:ext cx="1225637" cy="584775"/>
          </a:xfrm>
          <a:prstGeom prst="rect">
            <a:avLst/>
          </a:prstGeom>
          <a:noFill/>
        </p:spPr>
        <p:txBody>
          <a:bodyPr wrap="square" rtlCol="0">
            <a:spAutoFit/>
          </a:bodyPr>
          <a:lstStyle/>
          <a:p>
            <a:r>
              <a:rPr lang="en-GB" sz="1600" dirty="0" smtClean="0">
                <a:solidFill>
                  <a:srgbClr val="0000FF"/>
                </a:solidFill>
                <a:latin typeface="Arial" panose="020B0604020202020204" pitchFamily="34" charset="0"/>
                <a:cs typeface="Arial" panose="020B0604020202020204" pitchFamily="34" charset="0"/>
              </a:rPr>
              <a:t>Constant flux layer:</a:t>
            </a:r>
            <a:endParaRPr lang="en-GB" sz="1600" dirty="0">
              <a:solidFill>
                <a:srgbClr val="0000FF"/>
              </a:solidFill>
              <a:latin typeface="Arial" panose="020B0604020202020204" pitchFamily="34" charset="0"/>
              <a:cs typeface="Arial" panose="020B0604020202020204" pitchFamily="34" charset="0"/>
            </a:endParaRPr>
          </a:p>
        </p:txBody>
      </p:sp>
      <p:sp>
        <p:nvSpPr>
          <p:cNvPr id="31" name="TextBox 30"/>
          <p:cNvSpPr txBox="1"/>
          <p:nvPr/>
        </p:nvSpPr>
        <p:spPr>
          <a:xfrm>
            <a:off x="136943" y="4656704"/>
            <a:ext cx="1410473" cy="584775"/>
          </a:xfrm>
          <a:prstGeom prst="rect">
            <a:avLst/>
          </a:prstGeom>
          <a:noFill/>
        </p:spPr>
        <p:txBody>
          <a:bodyPr wrap="square" rtlCol="0">
            <a:spAutoFit/>
          </a:bodyPr>
          <a:lstStyle/>
          <a:p>
            <a:r>
              <a:rPr lang="en-GB" sz="1600" dirty="0" smtClean="0">
                <a:solidFill>
                  <a:srgbClr val="0000FF"/>
                </a:solidFill>
                <a:latin typeface="Arial" panose="020B0604020202020204" pitchFamily="34" charset="0"/>
                <a:cs typeface="Arial" panose="020B0604020202020204" pitchFamily="34" charset="0"/>
              </a:rPr>
              <a:t>In neutral flow: </a:t>
            </a:r>
            <a:endParaRPr lang="en-GB" sz="1600" dirty="0">
              <a:solidFill>
                <a:srgbClr val="0000FF"/>
              </a:solidFill>
              <a:latin typeface="Arial" panose="020B0604020202020204" pitchFamily="34" charset="0"/>
              <a:cs typeface="Arial" panose="020B0604020202020204" pitchFamily="34" charset="0"/>
            </a:endParaRPr>
          </a:p>
        </p:txBody>
      </p:sp>
      <p:sp>
        <p:nvSpPr>
          <p:cNvPr id="32" name="Text Box 8"/>
          <p:cNvSpPr txBox="1">
            <a:spLocks noChangeArrowheads="1"/>
          </p:cNvSpPr>
          <p:nvPr/>
        </p:nvSpPr>
        <p:spPr bwMode="auto">
          <a:xfrm>
            <a:off x="8395589" y="1758657"/>
            <a:ext cx="6477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2000" dirty="0"/>
              <a:t> </a:t>
            </a:r>
            <a:r>
              <a:rPr lang="en-US" altLang="en-US" sz="2000" dirty="0" smtClean="0"/>
              <a:t>z</a:t>
            </a:r>
            <a:r>
              <a:rPr lang="en-US" altLang="en-US" sz="2000" baseline="-25000" dirty="0" smtClean="0"/>
              <a:t>2</a:t>
            </a:r>
            <a:endParaRPr lang="en-US" altLang="en-US" sz="2000" baseline="-25000" dirty="0"/>
          </a:p>
        </p:txBody>
      </p:sp>
      <p:sp>
        <p:nvSpPr>
          <p:cNvPr id="33" name="Text Box 8"/>
          <p:cNvSpPr txBox="1">
            <a:spLocks noChangeArrowheads="1"/>
          </p:cNvSpPr>
          <p:nvPr/>
        </p:nvSpPr>
        <p:spPr bwMode="auto">
          <a:xfrm>
            <a:off x="8425942" y="3412378"/>
            <a:ext cx="6477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2000" dirty="0"/>
              <a:t> </a:t>
            </a:r>
            <a:r>
              <a:rPr lang="en-US" altLang="en-US" sz="2000" dirty="0" smtClean="0"/>
              <a:t>z</a:t>
            </a:r>
            <a:r>
              <a:rPr lang="en-US" altLang="en-US" sz="2000" baseline="-25000" dirty="0"/>
              <a:t>1</a:t>
            </a:r>
          </a:p>
        </p:txBody>
      </p:sp>
      <mc:AlternateContent xmlns:mc="http://schemas.openxmlformats.org/markup-compatibility/2006" xmlns:a14="http://schemas.microsoft.com/office/drawing/2010/main">
        <mc:Choice Requires="a14">
          <p:sp>
            <p:nvSpPr>
              <p:cNvPr id="34" name="TextBox 33"/>
              <p:cNvSpPr txBox="1"/>
              <p:nvPr/>
            </p:nvSpPr>
            <p:spPr>
              <a:xfrm>
                <a:off x="21546" y="5847452"/>
                <a:ext cx="2716681" cy="738664"/>
              </a:xfrm>
              <a:prstGeom prst="rect">
                <a:avLst/>
              </a:prstGeom>
              <a:noFill/>
            </p:spPr>
            <p:txBody>
              <a:bodyPr wrap="square" rtlCol="0">
                <a:spAutoFit/>
              </a:bodyPr>
              <a:lstStyle/>
              <a:p>
                <a14:m>
                  <m:oMath xmlns:m="http://schemas.openxmlformats.org/officeDocument/2006/math">
                    <m:r>
                      <m:rPr>
                        <m:sty m:val="p"/>
                      </m:rPr>
                      <a:rPr lang="el-GR" sz="1400" i="1" smtClean="0">
                        <a:solidFill>
                          <a:schemeClr val="tx1"/>
                        </a:solidFill>
                        <a:latin typeface="Cambria Math" panose="02040503050406030204" pitchFamily="18" charset="0"/>
                      </a:rPr>
                      <m:t>κ</m:t>
                    </m:r>
                  </m:oMath>
                </a14:m>
                <a:r>
                  <a:rPr lang="en-GB" sz="1400" dirty="0" smtClean="0">
                    <a:solidFill>
                      <a:schemeClr val="tx1"/>
                    </a:solidFill>
                    <a:latin typeface="Arial" panose="020B0604020202020204" pitchFamily="34" charset="0"/>
                    <a:cs typeface="Arial" panose="020B0604020202020204" pitchFamily="34" charset="0"/>
                  </a:rPr>
                  <a:t>  : Von Karman constant (0.4)</a:t>
                </a:r>
              </a:p>
              <a:p>
                <a:r>
                  <a:rPr lang="en-GB" sz="1400" dirty="0">
                    <a:solidFill>
                      <a:schemeClr val="tx1"/>
                    </a:solidFill>
                    <a:latin typeface="Arial" panose="020B0604020202020204" pitchFamily="34" charset="0"/>
                    <a:cs typeface="Arial" panose="020B0604020202020204" pitchFamily="34" charset="0"/>
                  </a:rPr>
                  <a:t>u</a:t>
                </a:r>
                <a:r>
                  <a:rPr lang="en-GB" sz="1400" baseline="-25000" dirty="0" smtClean="0">
                    <a:solidFill>
                      <a:schemeClr val="tx1"/>
                    </a:solidFill>
                    <a:latin typeface="Arial" panose="020B0604020202020204" pitchFamily="34" charset="0"/>
                    <a:cs typeface="Arial" panose="020B0604020202020204" pitchFamily="34" charset="0"/>
                  </a:rPr>
                  <a:t>*</a:t>
                </a:r>
                <a:r>
                  <a:rPr lang="en-GB" sz="1400" dirty="0" smtClean="0">
                    <a:solidFill>
                      <a:schemeClr val="tx1"/>
                    </a:solidFill>
                    <a:latin typeface="Arial" panose="020B0604020202020204" pitchFamily="34" charset="0"/>
                    <a:cs typeface="Arial" panose="020B0604020202020204" pitchFamily="34" charset="0"/>
                  </a:rPr>
                  <a:t> : Friction velocity</a:t>
                </a:r>
              </a:p>
              <a:p>
                <a:r>
                  <a:rPr lang="el-GR" sz="1400" dirty="0" smtClean="0">
                    <a:solidFill>
                      <a:schemeClr val="tx1"/>
                    </a:solidFill>
                    <a:latin typeface="Arial" panose="020B0604020202020204" pitchFamily="34" charset="0"/>
                    <a:cs typeface="Arial" panose="020B0604020202020204" pitchFamily="34" charset="0"/>
                  </a:rPr>
                  <a:t>ρ</a:t>
                </a:r>
                <a:r>
                  <a:rPr lang="en-GB" sz="1400" dirty="0" smtClean="0">
                    <a:solidFill>
                      <a:schemeClr val="tx1"/>
                    </a:solidFill>
                    <a:latin typeface="Arial" panose="020B0604020202020204" pitchFamily="34" charset="0"/>
                    <a:cs typeface="Arial" panose="020B0604020202020204" pitchFamily="34" charset="0"/>
                  </a:rPr>
                  <a:t>  : Density</a:t>
                </a:r>
                <a:endParaRPr lang="en-GB" sz="1400" dirty="0">
                  <a:solidFill>
                    <a:schemeClr val="tx1"/>
                  </a:solidFill>
                  <a:latin typeface="Arial" panose="020B0604020202020204" pitchFamily="34" charset="0"/>
                  <a:cs typeface="Arial" panose="020B0604020202020204" pitchFamily="34" charset="0"/>
                </a:endParaRPr>
              </a:p>
            </p:txBody>
          </p:sp>
        </mc:Choice>
        <mc:Fallback xmlns="">
          <p:sp>
            <p:nvSpPr>
              <p:cNvPr id="34" name="TextBox 33"/>
              <p:cNvSpPr txBox="1">
                <a:spLocks noRot="1" noChangeAspect="1" noMove="1" noResize="1" noEditPoints="1" noAdjustHandles="1" noChangeArrowheads="1" noChangeShapeType="1" noTextEdit="1"/>
              </p:cNvSpPr>
              <p:nvPr/>
            </p:nvSpPr>
            <p:spPr>
              <a:xfrm>
                <a:off x="21546" y="5847452"/>
                <a:ext cx="2716681" cy="738664"/>
              </a:xfrm>
              <a:prstGeom prst="rect">
                <a:avLst/>
              </a:prstGeom>
              <a:blipFill rotWithShape="0">
                <a:blip r:embed="rId9"/>
                <a:stretch>
                  <a:fillRect l="-674" t="-1653" b="-8264"/>
                </a:stretch>
              </a:blipFill>
            </p:spPr>
            <p:txBody>
              <a:bodyPr/>
              <a:lstStyle/>
              <a:p>
                <a:r>
                  <a:rPr lang="en-GB">
                    <a:noFill/>
                  </a:rPr>
                  <a:t> </a:t>
                </a:r>
              </a:p>
            </p:txBody>
          </p:sp>
        </mc:Fallback>
      </mc:AlternateContent>
      <p:cxnSp>
        <p:nvCxnSpPr>
          <p:cNvPr id="7" name="Straight Arrow Connector 6"/>
          <p:cNvCxnSpPr/>
          <p:nvPr/>
        </p:nvCxnSpPr>
        <p:spPr bwMode="auto">
          <a:xfrm flipV="1">
            <a:off x="6449192" y="5709344"/>
            <a:ext cx="0" cy="38395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9" name="TextBox 8"/>
          <p:cNvSpPr txBox="1"/>
          <p:nvPr/>
        </p:nvSpPr>
        <p:spPr>
          <a:xfrm>
            <a:off x="6186394" y="6062180"/>
            <a:ext cx="761299" cy="369332"/>
          </a:xfrm>
          <a:prstGeom prst="rect">
            <a:avLst/>
          </a:prstGeom>
          <a:noFill/>
        </p:spPr>
        <p:txBody>
          <a:bodyPr wrap="none" rtlCol="0">
            <a:spAutoFit/>
          </a:bodyPr>
          <a:lstStyle/>
          <a:p>
            <a:r>
              <a:rPr lang="en-GB" sz="1800" dirty="0" err="1" smtClean="0">
                <a:latin typeface="Calibri" panose="020F0502020204030204" pitchFamily="34" charset="0"/>
              </a:rPr>
              <a:t>u,v,T,q</a:t>
            </a:r>
            <a:endParaRPr lang="en-GB" sz="1800" dirty="0">
              <a:latin typeface="Calibri" panose="020F0502020204030204" pitchFamily="34" charset="0"/>
            </a:endParaRPr>
          </a:p>
        </p:txBody>
      </p:sp>
      <mc:AlternateContent xmlns:mc="http://schemas.openxmlformats.org/markup-compatibility/2006" xmlns:a14="http://schemas.microsoft.com/office/drawing/2010/main">
        <mc:Choice Requires="a14">
          <p:sp>
            <p:nvSpPr>
              <p:cNvPr id="37" name="TextBox 36"/>
              <p:cNvSpPr txBox="1"/>
              <p:nvPr/>
            </p:nvSpPr>
            <p:spPr>
              <a:xfrm>
                <a:off x="5057272" y="1185125"/>
                <a:ext cx="1484298" cy="298608"/>
              </a:xfrm>
              <a:prstGeom prst="rect">
                <a:avLst/>
              </a:prstGeom>
              <a:noFill/>
            </p:spPr>
            <p:txBody>
              <a:bodyPr wrap="square" lIns="0" tIns="0" rIns="0" bIns="0" rtlCol="0">
                <a:spAutoFit/>
              </a:bodyPr>
              <a:lstStyle/>
              <a:p>
                <a:r>
                  <a:rPr lang="en-GB" sz="1800" dirty="0" smtClean="0">
                    <a:latin typeface="Cambria Math" panose="02040503050406030204" pitchFamily="18" charset="0"/>
                    <a:ea typeface="Cambria Math" panose="02040503050406030204" pitchFamily="18" charset="0"/>
                  </a:rPr>
                  <a:t>(F=</a:t>
                </a:r>
                <a14:m>
                  <m:oMath xmlns:m="http://schemas.openxmlformats.org/officeDocument/2006/math">
                    <m:acc>
                      <m:accPr>
                        <m:chr m:val="̅"/>
                        <m:ctrlPr>
                          <a:rPr lang="en-GB" sz="1800" i="1" smtClean="0">
                            <a:latin typeface="Cambria Math" panose="02040503050406030204" pitchFamily="18" charset="0"/>
                          </a:rPr>
                        </m:ctrlPr>
                      </m:accPr>
                      <m:e>
                        <m:r>
                          <a:rPr lang="en-GB" sz="1800" b="0" i="1" smtClean="0">
                            <a:latin typeface="Cambria Math" panose="02040503050406030204" pitchFamily="18" charset="0"/>
                          </a:rPr>
                          <m:t>𝑤</m:t>
                        </m:r>
                        <m:r>
                          <a:rPr lang="en-GB" sz="1800" b="0" i="1" smtClean="0">
                            <a:latin typeface="Cambria Math" panose="02040503050406030204" pitchFamily="18" charset="0"/>
                          </a:rPr>
                          <m:t>′</m:t>
                        </m:r>
                        <m:r>
                          <a:rPr lang="en-GB" sz="1800" b="0" i="1" smtClean="0">
                            <a:latin typeface="Cambria Math" panose="02040503050406030204" pitchFamily="18" charset="0"/>
                            <a:ea typeface="Cambria Math" panose="02040503050406030204" pitchFamily="18" charset="0"/>
                          </a:rPr>
                          <m:t>𝜑</m:t>
                        </m:r>
                        <m:r>
                          <a:rPr lang="en-GB" sz="1800" b="0" i="1" smtClean="0">
                            <a:latin typeface="Cambria Math" panose="02040503050406030204" pitchFamily="18" charset="0"/>
                            <a:ea typeface="Cambria Math" panose="02040503050406030204" pitchFamily="18" charset="0"/>
                          </a:rPr>
                          <m:t>′</m:t>
                        </m:r>
                      </m:e>
                    </m:acc>
                  </m:oMath>
                </a14:m>
                <a:r>
                  <a:rPr lang="en-GB" sz="1800" dirty="0" smtClean="0"/>
                  <a:t>)</a:t>
                </a:r>
                <a:endParaRPr lang="en-GB" sz="1800" dirty="0"/>
              </a:p>
            </p:txBody>
          </p:sp>
        </mc:Choice>
        <mc:Fallback xmlns="">
          <p:sp>
            <p:nvSpPr>
              <p:cNvPr id="37" name="TextBox 36"/>
              <p:cNvSpPr txBox="1">
                <a:spLocks noRot="1" noChangeAspect="1" noMove="1" noResize="1" noEditPoints="1" noAdjustHandles="1" noChangeArrowheads="1" noChangeShapeType="1" noTextEdit="1"/>
              </p:cNvSpPr>
              <p:nvPr/>
            </p:nvSpPr>
            <p:spPr>
              <a:xfrm>
                <a:off x="5057272" y="1185125"/>
                <a:ext cx="1484298" cy="298608"/>
              </a:xfrm>
              <a:prstGeom prst="rect">
                <a:avLst/>
              </a:prstGeom>
              <a:blipFill rotWithShape="0">
                <a:blip r:embed="rId10"/>
                <a:stretch>
                  <a:fillRect l="-9877" t="-20408" b="-48980"/>
                </a:stretch>
              </a:blipFill>
            </p:spPr>
            <p:txBody>
              <a:bodyPr/>
              <a:lstStyle/>
              <a:p>
                <a:r>
                  <a:rPr lang="en-GB">
                    <a:noFill/>
                  </a:rPr>
                  <a:t> </a:t>
                </a:r>
              </a:p>
            </p:txBody>
          </p:sp>
        </mc:Fallback>
      </mc:AlternateContent>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642418" y="4749800"/>
            <a:ext cx="7560195" cy="1625270"/>
          </a:xfrm>
          <a:prstGeom prst="rect">
            <a:avLst/>
          </a:prstGeom>
          <a:solidFill>
            <a:srgbClr val="DDDDDD"/>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800" b="0" i="0" u="none" strike="noStrike" cap="none" normalizeH="0" baseline="0" smtClean="0">
              <a:ln>
                <a:noFill/>
              </a:ln>
              <a:solidFill>
                <a:srgbClr val="CCFFFF"/>
              </a:solidFill>
              <a:effectLst/>
              <a:latin typeface="Times New Roman" pitchFamily="18" charset="0"/>
            </a:endParaRPr>
          </a:p>
        </p:txBody>
      </p:sp>
      <p:sp>
        <p:nvSpPr>
          <p:cNvPr id="6146" name="Footer Placeholder 2"/>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1400" smtClean="0"/>
              <a:t>training course: boundary layer; surface layer</a:t>
            </a:r>
          </a:p>
        </p:txBody>
      </p:sp>
      <p:sp>
        <p:nvSpPr>
          <p:cNvPr id="6147" name="Rectangle 2"/>
          <p:cNvSpPr>
            <a:spLocks noGrp="1" noChangeArrowheads="1"/>
          </p:cNvSpPr>
          <p:nvPr>
            <p:ph type="title"/>
          </p:nvPr>
        </p:nvSpPr>
        <p:spPr>
          <a:xfrm>
            <a:off x="0" y="0"/>
            <a:ext cx="9144000" cy="609600"/>
          </a:xfrm>
        </p:spPr>
        <p:txBody>
          <a:bodyPr/>
          <a:lstStyle/>
          <a:p>
            <a:r>
              <a:rPr lang="en-US" altLang="en-US" dirty="0"/>
              <a:t>L</a:t>
            </a:r>
            <a:r>
              <a:rPr lang="en-US" altLang="en-US" sz="2400" dirty="0" smtClean="0"/>
              <a:t>og-profiles are directly related to neutral transfer laws </a:t>
            </a:r>
          </a:p>
        </p:txBody>
      </p:sp>
      <mc:AlternateContent xmlns:mc="http://schemas.openxmlformats.org/markup-compatibility/2006" xmlns:a14="http://schemas.microsoft.com/office/drawing/2010/main">
        <mc:Choice Requires="a14">
          <p:sp>
            <p:nvSpPr>
              <p:cNvPr id="6164" name="Text Box 38"/>
              <p:cNvSpPr txBox="1">
                <a:spLocks noChangeArrowheads="1"/>
              </p:cNvSpPr>
              <p:nvPr/>
            </p:nvSpPr>
            <p:spPr bwMode="auto">
              <a:xfrm>
                <a:off x="909638" y="4729850"/>
                <a:ext cx="3165354" cy="40011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none">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GB" altLang="en-US" sz="2000" dirty="0" smtClean="0">
                    <a:solidFill>
                      <a:srgbClr val="0000FF"/>
                    </a:solidFill>
                    <a:latin typeface="Arial" panose="020B0604020202020204" pitchFamily="34" charset="0"/>
                    <a:cs typeface="Arial" panose="020B0604020202020204" pitchFamily="34" charset="0"/>
                  </a:rPr>
                  <a:t>Neutral </a:t>
                </a:r>
                <a:r>
                  <a:rPr lang="en-GB" altLang="en-US" sz="2000" dirty="0">
                    <a:solidFill>
                      <a:srgbClr val="0000FF"/>
                    </a:solidFill>
                    <a:latin typeface="Arial" panose="020B0604020202020204" pitchFamily="34" charset="0"/>
                    <a:cs typeface="Arial" panose="020B0604020202020204" pitchFamily="34" charset="0"/>
                  </a:rPr>
                  <a:t>t</a:t>
                </a:r>
                <a:r>
                  <a:rPr lang="en-GB" altLang="en-US" sz="2000" dirty="0" smtClean="0">
                    <a:solidFill>
                      <a:srgbClr val="0000FF"/>
                    </a:solidFill>
                    <a:latin typeface="Arial" panose="020B0604020202020204" pitchFamily="34" charset="0"/>
                    <a:cs typeface="Arial" panose="020B0604020202020204" pitchFamily="34" charset="0"/>
                  </a:rPr>
                  <a:t>ransfer law for </a:t>
                </a:r>
                <a14:m>
                  <m:oMath xmlns:m="http://schemas.openxmlformats.org/officeDocument/2006/math">
                    <m:r>
                      <m:rPr>
                        <m:sty m:val="p"/>
                      </m:rPr>
                      <a:rPr lang="el-GR" altLang="en-US" sz="2000" b="0" i="0" smtClean="0">
                        <a:solidFill>
                          <a:srgbClr val="0000FF"/>
                        </a:solidFill>
                        <a:latin typeface="Cambria Math" panose="02040503050406030204" pitchFamily="18" charset="0"/>
                      </a:rPr>
                      <m:t>φ</m:t>
                    </m:r>
                  </m:oMath>
                </a14:m>
                <a:r>
                  <a:rPr lang="en-GB" altLang="en-US" sz="2000" dirty="0" smtClean="0">
                    <a:solidFill>
                      <a:srgbClr val="0000FF"/>
                    </a:solidFill>
                    <a:latin typeface="Arial" panose="020B0604020202020204" pitchFamily="34" charset="0"/>
                    <a:cs typeface="Arial" panose="020B0604020202020204" pitchFamily="34" charset="0"/>
                  </a:rPr>
                  <a:t> </a:t>
                </a:r>
                <a:r>
                  <a:rPr lang="en-GB" altLang="en-US" sz="2000" dirty="0">
                    <a:solidFill>
                      <a:srgbClr val="0000FF"/>
                    </a:solidFill>
                    <a:latin typeface="Arial" panose="020B0604020202020204" pitchFamily="34" charset="0"/>
                    <a:cs typeface="Arial" panose="020B0604020202020204" pitchFamily="34" charset="0"/>
                  </a:rPr>
                  <a:t>:</a:t>
                </a:r>
              </a:p>
            </p:txBody>
          </p:sp>
        </mc:Choice>
        <mc:Fallback xmlns="">
          <p:sp>
            <p:nvSpPr>
              <p:cNvPr id="6164" name="Text Box 38"/>
              <p:cNvSpPr txBox="1">
                <a:spLocks noRot="1" noChangeAspect="1" noMove="1" noResize="1" noEditPoints="1" noAdjustHandles="1" noChangeArrowheads="1" noChangeShapeType="1" noTextEdit="1"/>
              </p:cNvSpPr>
              <p:nvPr/>
            </p:nvSpPr>
            <p:spPr bwMode="auto">
              <a:xfrm>
                <a:off x="909638" y="4729850"/>
                <a:ext cx="3165354" cy="400110"/>
              </a:xfrm>
              <a:prstGeom prst="rect">
                <a:avLst/>
              </a:prstGeom>
              <a:blipFill rotWithShape="0">
                <a:blip r:embed="rId3"/>
                <a:stretch>
                  <a:fillRect l="-1927" t="-7576" r="-1541" b="-2727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noFill/>
                  </a:rPr>
                  <a:t> </a:t>
                </a:r>
              </a:p>
            </p:txBody>
          </p:sp>
        </mc:Fallback>
      </mc:AlternateContent>
      <p:sp>
        <p:nvSpPr>
          <p:cNvPr id="23" name="Line 5"/>
          <p:cNvSpPr>
            <a:spLocks noChangeShapeType="1"/>
          </p:cNvSpPr>
          <p:nvPr/>
        </p:nvSpPr>
        <p:spPr bwMode="auto">
          <a:xfrm>
            <a:off x="5841112" y="1340768"/>
            <a:ext cx="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24" name="Line 6"/>
          <p:cNvSpPr>
            <a:spLocks noChangeShapeType="1"/>
          </p:cNvSpPr>
          <p:nvPr/>
        </p:nvSpPr>
        <p:spPr bwMode="auto">
          <a:xfrm>
            <a:off x="5612512" y="1721768"/>
            <a:ext cx="18288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25" name="Line 7"/>
          <p:cNvSpPr>
            <a:spLocks noChangeShapeType="1"/>
          </p:cNvSpPr>
          <p:nvPr/>
        </p:nvSpPr>
        <p:spPr bwMode="auto">
          <a:xfrm>
            <a:off x="5612512" y="2712368"/>
            <a:ext cx="18288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26" name="Text Box 8"/>
          <p:cNvSpPr txBox="1">
            <a:spLocks noChangeArrowheads="1"/>
          </p:cNvSpPr>
          <p:nvPr/>
        </p:nvSpPr>
        <p:spPr bwMode="auto">
          <a:xfrm>
            <a:off x="7365112" y="1569368"/>
            <a:ext cx="15287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2000" dirty="0"/>
              <a:t> U</a:t>
            </a:r>
            <a:r>
              <a:rPr lang="en-US" altLang="en-US" sz="2000" baseline="-25000" dirty="0"/>
              <a:t>1</a:t>
            </a:r>
            <a:r>
              <a:rPr lang="en-US" altLang="en-US" sz="2000" dirty="0"/>
              <a:t>, V</a:t>
            </a:r>
            <a:r>
              <a:rPr lang="en-US" altLang="en-US" sz="2000" baseline="-25000" dirty="0"/>
              <a:t>1</a:t>
            </a:r>
            <a:r>
              <a:rPr lang="en-US" altLang="en-US" sz="2000" dirty="0"/>
              <a:t>, </a:t>
            </a:r>
            <a:r>
              <a:rPr lang="el-GR" altLang="en-US" sz="2000" dirty="0"/>
              <a:t>θ</a:t>
            </a:r>
            <a:r>
              <a:rPr lang="en-US" altLang="en-US" sz="2000" baseline="-25000" dirty="0"/>
              <a:t>1</a:t>
            </a:r>
            <a:r>
              <a:rPr lang="en-US" altLang="en-US" sz="2000" dirty="0"/>
              <a:t>,q</a:t>
            </a:r>
            <a:r>
              <a:rPr lang="en-US" altLang="en-US" sz="2000" baseline="-25000" dirty="0"/>
              <a:t>1</a:t>
            </a:r>
          </a:p>
        </p:txBody>
      </p:sp>
      <p:sp>
        <p:nvSpPr>
          <p:cNvPr id="27" name="Text Box 9"/>
          <p:cNvSpPr txBox="1">
            <a:spLocks noChangeArrowheads="1"/>
          </p:cNvSpPr>
          <p:nvPr/>
        </p:nvSpPr>
        <p:spPr bwMode="auto">
          <a:xfrm>
            <a:off x="5460112" y="1340768"/>
            <a:ext cx="1987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1800">
                <a:latin typeface="Calibri" panose="020F0502020204030204" pitchFamily="34" charset="0"/>
              </a:rPr>
              <a:t>Lowest model level</a:t>
            </a:r>
            <a:endParaRPr lang="en-US" altLang="en-US" sz="2400">
              <a:latin typeface="Calibri" panose="020F0502020204030204" pitchFamily="34" charset="0"/>
            </a:endParaRPr>
          </a:p>
        </p:txBody>
      </p:sp>
      <p:sp>
        <p:nvSpPr>
          <p:cNvPr id="28" name="Text Box 10"/>
          <p:cNvSpPr txBox="1">
            <a:spLocks noChangeArrowheads="1"/>
          </p:cNvSpPr>
          <p:nvPr/>
        </p:nvSpPr>
        <p:spPr bwMode="auto">
          <a:xfrm>
            <a:off x="5460112" y="2712368"/>
            <a:ext cx="1987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1800">
                <a:latin typeface="Calibri" panose="020F0502020204030204" pitchFamily="34" charset="0"/>
              </a:rPr>
              <a:t>Surface</a:t>
            </a:r>
            <a:endParaRPr lang="en-US" altLang="en-US" sz="2400">
              <a:latin typeface="Calibri" panose="020F0502020204030204" pitchFamily="34" charset="0"/>
            </a:endParaRPr>
          </a:p>
        </p:txBody>
      </p:sp>
      <p:sp>
        <p:nvSpPr>
          <p:cNvPr id="29" name="Text Box 11"/>
          <p:cNvSpPr txBox="1">
            <a:spLocks noChangeArrowheads="1"/>
          </p:cNvSpPr>
          <p:nvPr/>
        </p:nvSpPr>
        <p:spPr bwMode="auto">
          <a:xfrm>
            <a:off x="7441312" y="2483768"/>
            <a:ext cx="1371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2000"/>
              <a:t>0, 0,</a:t>
            </a:r>
            <a:r>
              <a:rPr lang="el-GR" altLang="en-US" sz="2000"/>
              <a:t> θ</a:t>
            </a:r>
            <a:r>
              <a:rPr lang="en-US" altLang="en-US" sz="2000" baseline="-25000"/>
              <a:t>s</a:t>
            </a:r>
            <a:r>
              <a:rPr lang="en-US" altLang="en-US" sz="2000"/>
              <a:t>, q</a:t>
            </a:r>
            <a:r>
              <a:rPr lang="en-US" altLang="en-US" sz="2000" baseline="-25000"/>
              <a:t>s</a:t>
            </a:r>
          </a:p>
        </p:txBody>
      </p:sp>
      <p:sp>
        <p:nvSpPr>
          <p:cNvPr id="30" name="Line 12"/>
          <p:cNvSpPr>
            <a:spLocks noChangeShapeType="1"/>
          </p:cNvSpPr>
          <p:nvPr/>
        </p:nvSpPr>
        <p:spPr bwMode="auto">
          <a:xfrm>
            <a:off x="5383912" y="1721768"/>
            <a:ext cx="0" cy="9906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31" name="Text Box 13"/>
          <p:cNvSpPr txBox="1">
            <a:spLocks noChangeArrowheads="1"/>
          </p:cNvSpPr>
          <p:nvPr/>
        </p:nvSpPr>
        <p:spPr bwMode="auto">
          <a:xfrm>
            <a:off x="5079112" y="1950368"/>
            <a:ext cx="379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2000"/>
              <a:t>z</a:t>
            </a:r>
            <a:r>
              <a:rPr lang="en-US" altLang="en-US" sz="2000" baseline="-25000"/>
              <a:t>1</a:t>
            </a:r>
          </a:p>
        </p:txBody>
      </p:sp>
      <p:sp>
        <p:nvSpPr>
          <p:cNvPr id="32" name="Line 18"/>
          <p:cNvSpPr>
            <a:spLocks noChangeShapeType="1"/>
          </p:cNvSpPr>
          <p:nvPr/>
        </p:nvSpPr>
        <p:spPr bwMode="auto">
          <a:xfrm>
            <a:off x="6755512" y="2255168"/>
            <a:ext cx="0" cy="381000"/>
          </a:xfrm>
          <a:prstGeom prst="line">
            <a:avLst/>
          </a:prstGeom>
          <a:noFill/>
          <a:ln w="2857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graphicFrame>
        <p:nvGraphicFramePr>
          <p:cNvPr id="33" name="Object 19"/>
          <p:cNvGraphicFramePr>
            <a:graphicFrameLocks noChangeAspect="1"/>
          </p:cNvGraphicFramePr>
          <p:nvPr>
            <p:extLst>
              <p:ext uri="{D42A27DB-BD31-4B8C-83A1-F6EECF244321}">
                <p14:modId xmlns:p14="http://schemas.microsoft.com/office/powerpoint/2010/main" val="4201987977"/>
              </p:ext>
            </p:extLst>
          </p:nvPr>
        </p:nvGraphicFramePr>
        <p:xfrm>
          <a:off x="6544375" y="1909093"/>
          <a:ext cx="325437" cy="295275"/>
        </p:xfrm>
        <a:graphic>
          <a:graphicData uri="http://schemas.openxmlformats.org/presentationml/2006/ole">
            <mc:AlternateContent xmlns:mc="http://schemas.openxmlformats.org/markup-compatibility/2006">
              <mc:Choice xmlns:v="urn:schemas-microsoft-com:vml" Requires="v">
                <p:oleObj spid="_x0000_s51255" name="Equation" r:id="rId4" imgW="126780" imgH="114102" progId="Equation.3">
                  <p:embed/>
                </p:oleObj>
              </mc:Choice>
              <mc:Fallback>
                <p:oleObj name="Equation" r:id="rId4" imgW="126780" imgH="114102"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44375" y="1909093"/>
                        <a:ext cx="325437" cy="295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34" name="Line 20"/>
          <p:cNvSpPr>
            <a:spLocks noChangeShapeType="1"/>
          </p:cNvSpPr>
          <p:nvPr/>
        </p:nvSpPr>
        <p:spPr bwMode="auto">
          <a:xfrm>
            <a:off x="7136512" y="2255168"/>
            <a:ext cx="0" cy="381000"/>
          </a:xfrm>
          <a:prstGeom prst="line">
            <a:avLst/>
          </a:prstGeom>
          <a:noFill/>
          <a:ln w="2857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graphicFrame>
        <p:nvGraphicFramePr>
          <p:cNvPr id="35" name="Object 21"/>
          <p:cNvGraphicFramePr>
            <a:graphicFrameLocks noChangeAspect="1"/>
          </p:cNvGraphicFramePr>
          <p:nvPr>
            <p:extLst>
              <p:ext uri="{D42A27DB-BD31-4B8C-83A1-F6EECF244321}">
                <p14:modId xmlns:p14="http://schemas.microsoft.com/office/powerpoint/2010/main" val="2920786271"/>
              </p:ext>
            </p:extLst>
          </p:nvPr>
        </p:nvGraphicFramePr>
        <p:xfrm>
          <a:off x="6941250" y="1909093"/>
          <a:ext cx="295275" cy="293688"/>
        </p:xfrm>
        <a:graphic>
          <a:graphicData uri="http://schemas.openxmlformats.org/presentationml/2006/ole">
            <mc:AlternateContent xmlns:mc="http://schemas.openxmlformats.org/markup-compatibility/2006">
              <mc:Choice xmlns:v="urn:schemas-microsoft-com:vml" Requires="v">
                <p:oleObj spid="_x0000_s51256" name="Equation" r:id="rId6" imgW="114102" imgH="114102" progId="Equation.DSMT4">
                  <p:embed/>
                </p:oleObj>
              </mc:Choice>
              <mc:Fallback>
                <p:oleObj name="Equation" r:id="rId6" imgW="114102" imgH="114102" progId="Equation.DSMT4">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41250" y="1909093"/>
                        <a:ext cx="295275" cy="293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36" name="Line 18"/>
          <p:cNvSpPr>
            <a:spLocks noChangeShapeType="1"/>
          </p:cNvSpPr>
          <p:nvPr/>
        </p:nvSpPr>
        <p:spPr bwMode="auto">
          <a:xfrm>
            <a:off x="6303075" y="2250406"/>
            <a:ext cx="0" cy="381000"/>
          </a:xfrm>
          <a:prstGeom prst="line">
            <a:avLst/>
          </a:prstGeom>
          <a:noFill/>
          <a:ln w="2857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37" name="Line 18"/>
          <p:cNvSpPr>
            <a:spLocks noChangeShapeType="1"/>
          </p:cNvSpPr>
          <p:nvPr/>
        </p:nvSpPr>
        <p:spPr bwMode="auto">
          <a:xfrm>
            <a:off x="5942712" y="2250406"/>
            <a:ext cx="0" cy="381000"/>
          </a:xfrm>
          <a:prstGeom prst="line">
            <a:avLst/>
          </a:prstGeom>
          <a:noFill/>
          <a:ln w="2857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graphicFrame>
        <p:nvGraphicFramePr>
          <p:cNvPr id="38" name="Object 19"/>
          <p:cNvGraphicFramePr>
            <a:graphicFrameLocks noChangeAspect="1"/>
          </p:cNvGraphicFramePr>
          <p:nvPr>
            <p:extLst>
              <p:ext uri="{D42A27DB-BD31-4B8C-83A1-F6EECF244321}">
                <p14:modId xmlns:p14="http://schemas.microsoft.com/office/powerpoint/2010/main" val="1176514355"/>
              </p:ext>
            </p:extLst>
          </p:nvPr>
        </p:nvGraphicFramePr>
        <p:xfrm>
          <a:off x="5749925" y="1730375"/>
          <a:ext cx="423863" cy="642938"/>
        </p:xfrm>
        <a:graphic>
          <a:graphicData uri="http://schemas.openxmlformats.org/presentationml/2006/ole">
            <mc:AlternateContent xmlns:mc="http://schemas.openxmlformats.org/markup-compatibility/2006">
              <mc:Choice xmlns:v="urn:schemas-microsoft-com:vml" Requires="v">
                <p:oleObj spid="_x0000_s51257" name="Equation" r:id="rId8" imgW="164880" imgH="228600" progId="Equation.3">
                  <p:embed/>
                </p:oleObj>
              </mc:Choice>
              <mc:Fallback>
                <p:oleObj name="Equation" r:id="rId8" imgW="164880" imgH="228600" progId="Equation.3">
                  <p:embed/>
                  <p:pic>
                    <p:nvPicPr>
                      <p:cNvPr id="0" name=""/>
                      <p:cNvPicPr>
                        <a:picLocks noChangeAspect="1" noChangeArrowheads="1"/>
                      </p:cNvPicPr>
                      <p:nvPr/>
                    </p:nvPicPr>
                    <p:blipFill>
                      <a:blip r:embed="rId9"/>
                      <a:srcRect/>
                      <a:stretch>
                        <a:fillRect/>
                      </a:stretch>
                    </p:blipFill>
                    <p:spPr bwMode="auto">
                      <a:xfrm>
                        <a:off x="5749925" y="1730375"/>
                        <a:ext cx="423863"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9" name="Object 19"/>
          <p:cNvGraphicFramePr>
            <a:graphicFrameLocks noChangeAspect="1"/>
          </p:cNvGraphicFramePr>
          <p:nvPr>
            <p:extLst>
              <p:ext uri="{D42A27DB-BD31-4B8C-83A1-F6EECF244321}">
                <p14:modId xmlns:p14="http://schemas.microsoft.com/office/powerpoint/2010/main" val="270658770"/>
              </p:ext>
            </p:extLst>
          </p:nvPr>
        </p:nvGraphicFramePr>
        <p:xfrm>
          <a:off x="6103050" y="1710656"/>
          <a:ext cx="422275" cy="679450"/>
        </p:xfrm>
        <a:graphic>
          <a:graphicData uri="http://schemas.openxmlformats.org/presentationml/2006/ole">
            <mc:AlternateContent xmlns:mc="http://schemas.openxmlformats.org/markup-compatibility/2006">
              <mc:Choice xmlns:v="urn:schemas-microsoft-com:vml" Requires="v">
                <p:oleObj spid="_x0000_s51258" name="Equation" r:id="rId10" imgW="164880" imgH="241200" progId="Equation.3">
                  <p:embed/>
                </p:oleObj>
              </mc:Choice>
              <mc:Fallback>
                <p:oleObj name="Equation" r:id="rId10" imgW="164880" imgH="241200" progId="Equation.3">
                  <p:embed/>
                  <p:pic>
                    <p:nvPicPr>
                      <p:cNvPr id="0" name=""/>
                      <p:cNvPicPr>
                        <a:picLocks noChangeAspect="1" noChangeArrowheads="1"/>
                      </p:cNvPicPr>
                      <p:nvPr/>
                    </p:nvPicPr>
                    <p:blipFill>
                      <a:blip r:embed="rId11"/>
                      <a:srcRect/>
                      <a:stretch>
                        <a:fillRect/>
                      </a:stretch>
                    </p:blipFill>
                    <p:spPr bwMode="auto">
                      <a:xfrm>
                        <a:off x="6103050" y="1710656"/>
                        <a:ext cx="422275" cy="6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mc:AlternateContent xmlns:mc="http://schemas.openxmlformats.org/markup-compatibility/2006" xmlns:a14="http://schemas.microsoft.com/office/drawing/2010/main">
        <mc:Choice Requires="a14">
          <p:sp>
            <p:nvSpPr>
              <p:cNvPr id="43" name="Text Box 38"/>
              <p:cNvSpPr txBox="1">
                <a:spLocks noChangeArrowheads="1"/>
              </p:cNvSpPr>
              <p:nvPr/>
            </p:nvSpPr>
            <p:spPr bwMode="auto">
              <a:xfrm>
                <a:off x="623895" y="872829"/>
                <a:ext cx="2219005" cy="369332"/>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none">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GB" altLang="en-US" sz="1800" dirty="0" smtClean="0">
                    <a:solidFill>
                      <a:srgbClr val="0000FF"/>
                    </a:solidFill>
                    <a:latin typeface="Arial" panose="020B0604020202020204" pitchFamily="34" charset="0"/>
                    <a:cs typeface="Arial" panose="020B0604020202020204" pitchFamily="34" charset="0"/>
                  </a:rPr>
                  <a:t>The log-profile for </a:t>
                </a:r>
                <a14:m>
                  <m:oMath xmlns:m="http://schemas.openxmlformats.org/officeDocument/2006/math">
                    <m:r>
                      <a:rPr lang="el-GR" altLang="en-US" sz="1800" b="0" i="1" smtClean="0">
                        <a:solidFill>
                          <a:srgbClr val="0000FF"/>
                        </a:solidFill>
                        <a:latin typeface="Cambria Math" panose="02040503050406030204" pitchFamily="18" charset="0"/>
                      </a:rPr>
                      <m:t>𝜑</m:t>
                    </m:r>
                  </m:oMath>
                </a14:m>
                <a:endParaRPr lang="en-GB" altLang="en-US" sz="1800" dirty="0">
                  <a:solidFill>
                    <a:srgbClr val="0000FF"/>
                  </a:solidFill>
                  <a:latin typeface="Arial" panose="020B0604020202020204" pitchFamily="34" charset="0"/>
                  <a:cs typeface="Arial" panose="020B0604020202020204" pitchFamily="34" charset="0"/>
                </a:endParaRPr>
              </a:p>
            </p:txBody>
          </p:sp>
        </mc:Choice>
        <mc:Fallback xmlns="">
          <p:sp>
            <p:nvSpPr>
              <p:cNvPr id="43" name="Text Box 38"/>
              <p:cNvSpPr txBox="1">
                <a:spLocks noRot="1" noChangeAspect="1" noMove="1" noResize="1" noEditPoints="1" noAdjustHandles="1" noChangeArrowheads="1" noChangeShapeType="1" noTextEdit="1"/>
              </p:cNvSpPr>
              <p:nvPr/>
            </p:nvSpPr>
            <p:spPr bwMode="auto">
              <a:xfrm>
                <a:off x="623895" y="872829"/>
                <a:ext cx="2219005" cy="369332"/>
              </a:xfrm>
              <a:prstGeom prst="rect">
                <a:avLst/>
              </a:prstGeom>
              <a:blipFill rotWithShape="0">
                <a:blip r:embed="rId12"/>
                <a:stretch>
                  <a:fillRect l="-2198" t="-8197" b="-24590"/>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noFill/>
                  </a:rPr>
                  <a:t> </a:t>
                </a:r>
              </a:p>
            </p:txBody>
          </p:sp>
        </mc:Fallback>
      </mc:AlternateContent>
      <p:graphicFrame>
        <p:nvGraphicFramePr>
          <p:cNvPr id="3" name="Object 2"/>
          <p:cNvGraphicFramePr>
            <a:graphicFrameLocks noChangeAspect="1"/>
          </p:cNvGraphicFramePr>
          <p:nvPr>
            <p:extLst>
              <p:ext uri="{D42A27DB-BD31-4B8C-83A1-F6EECF244321}">
                <p14:modId xmlns:p14="http://schemas.microsoft.com/office/powerpoint/2010/main" val="3768966630"/>
              </p:ext>
            </p:extLst>
          </p:nvPr>
        </p:nvGraphicFramePr>
        <p:xfrm>
          <a:off x="2981325" y="4154488"/>
          <a:ext cx="317500" cy="595312"/>
        </p:xfrm>
        <a:graphic>
          <a:graphicData uri="http://schemas.openxmlformats.org/presentationml/2006/ole">
            <mc:AlternateContent xmlns:mc="http://schemas.openxmlformats.org/markup-compatibility/2006">
              <mc:Choice xmlns:v="urn:schemas-microsoft-com:vml" Requires="v">
                <p:oleObj spid="_x0000_s51259" name="Equation" r:id="rId13" imgW="114120" imgH="215640" progId="Equation.3">
                  <p:embed/>
                </p:oleObj>
              </mc:Choice>
              <mc:Fallback>
                <p:oleObj name="Equation" r:id="rId13" imgW="114120" imgH="215640" progId="Equation.3">
                  <p:embed/>
                  <p:pic>
                    <p:nvPicPr>
                      <p:cNvPr id="0" name=""/>
                      <p:cNvPicPr/>
                      <p:nvPr/>
                    </p:nvPicPr>
                    <p:blipFill>
                      <a:blip r:embed="rId14"/>
                      <a:stretch>
                        <a:fillRect/>
                      </a:stretch>
                    </p:blipFill>
                    <p:spPr>
                      <a:xfrm>
                        <a:off x="2981325" y="4154488"/>
                        <a:ext cx="317500" cy="595312"/>
                      </a:xfrm>
                      <a:prstGeom prst="rect">
                        <a:avLst/>
                      </a:prstGeom>
                    </p:spPr>
                  </p:pic>
                </p:oleObj>
              </mc:Fallback>
            </mc:AlternateContent>
          </a:graphicData>
        </a:graphic>
      </p:graphicFrame>
      <p:graphicFrame>
        <p:nvGraphicFramePr>
          <p:cNvPr id="41" name="Object 40"/>
          <p:cNvGraphicFramePr>
            <a:graphicFrameLocks noChangeAspect="1"/>
          </p:cNvGraphicFramePr>
          <p:nvPr>
            <p:extLst>
              <p:ext uri="{D42A27DB-BD31-4B8C-83A1-F6EECF244321}">
                <p14:modId xmlns:p14="http://schemas.microsoft.com/office/powerpoint/2010/main" val="3368941254"/>
              </p:ext>
            </p:extLst>
          </p:nvPr>
        </p:nvGraphicFramePr>
        <p:xfrm>
          <a:off x="664573" y="1282383"/>
          <a:ext cx="2825318" cy="790206"/>
        </p:xfrm>
        <a:graphic>
          <a:graphicData uri="http://schemas.openxmlformats.org/presentationml/2006/ole">
            <mc:AlternateContent xmlns:mc="http://schemas.openxmlformats.org/markup-compatibility/2006">
              <mc:Choice xmlns:v="urn:schemas-microsoft-com:vml" Requires="v">
                <p:oleObj spid="_x0000_s51260" name="Equation" r:id="rId15" imgW="1587240" imgH="444240" progId="Equation.3">
                  <p:embed/>
                </p:oleObj>
              </mc:Choice>
              <mc:Fallback>
                <p:oleObj name="Equation" r:id="rId15" imgW="1587240" imgH="444240" progId="Equation.3">
                  <p:embed/>
                  <p:pic>
                    <p:nvPicPr>
                      <p:cNvPr id="0" name=""/>
                      <p:cNvPicPr/>
                      <p:nvPr/>
                    </p:nvPicPr>
                    <p:blipFill>
                      <a:blip r:embed="rId16"/>
                      <a:stretch>
                        <a:fillRect/>
                      </a:stretch>
                    </p:blipFill>
                    <p:spPr>
                      <a:xfrm>
                        <a:off x="664573" y="1282383"/>
                        <a:ext cx="2825318" cy="790206"/>
                      </a:xfrm>
                      <a:prstGeom prst="rect">
                        <a:avLst/>
                      </a:prstGeom>
                    </p:spPr>
                  </p:pic>
                </p:oleObj>
              </mc:Fallback>
            </mc:AlternateContent>
          </a:graphicData>
        </a:graphic>
      </p:graphicFrame>
      <p:graphicFrame>
        <p:nvGraphicFramePr>
          <p:cNvPr id="44" name="Object 43"/>
          <p:cNvGraphicFramePr>
            <a:graphicFrameLocks noChangeAspect="1"/>
          </p:cNvGraphicFramePr>
          <p:nvPr>
            <p:extLst>
              <p:ext uri="{D42A27DB-BD31-4B8C-83A1-F6EECF244321}">
                <p14:modId xmlns:p14="http://schemas.microsoft.com/office/powerpoint/2010/main" val="2094300528"/>
              </p:ext>
            </p:extLst>
          </p:nvPr>
        </p:nvGraphicFramePr>
        <p:xfrm>
          <a:off x="1370013" y="2611438"/>
          <a:ext cx="3179762" cy="1673225"/>
        </p:xfrm>
        <a:graphic>
          <a:graphicData uri="http://schemas.openxmlformats.org/presentationml/2006/ole">
            <mc:AlternateContent xmlns:mc="http://schemas.openxmlformats.org/markup-compatibility/2006">
              <mc:Choice xmlns:v="urn:schemas-microsoft-com:vml" Requires="v">
                <p:oleObj spid="_x0000_s51261" name="Equation" r:id="rId17" imgW="1815840" imgH="952200" progId="Equation.DSMT4">
                  <p:embed/>
                </p:oleObj>
              </mc:Choice>
              <mc:Fallback>
                <p:oleObj name="Equation" r:id="rId17" imgW="1815840" imgH="952200" progId="Equation.DSMT4">
                  <p:embed/>
                  <p:pic>
                    <p:nvPicPr>
                      <p:cNvPr id="0" name=""/>
                      <p:cNvPicPr/>
                      <p:nvPr/>
                    </p:nvPicPr>
                    <p:blipFill>
                      <a:blip r:embed="rId18"/>
                      <a:stretch>
                        <a:fillRect/>
                      </a:stretch>
                    </p:blipFill>
                    <p:spPr>
                      <a:xfrm>
                        <a:off x="1370013" y="2611438"/>
                        <a:ext cx="3179762" cy="1673225"/>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40" name="Text Box 38"/>
              <p:cNvSpPr txBox="1">
                <a:spLocks noChangeArrowheads="1"/>
              </p:cNvSpPr>
              <p:nvPr/>
            </p:nvSpPr>
            <p:spPr bwMode="auto">
              <a:xfrm>
                <a:off x="529627" y="2191670"/>
                <a:ext cx="3719681" cy="646331"/>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GB" altLang="en-US" sz="1800" dirty="0" smtClean="0">
                    <a:solidFill>
                      <a:srgbClr val="0000FF"/>
                    </a:solidFill>
                    <a:latin typeface="Arial" panose="020B0604020202020204" pitchFamily="34" charset="0"/>
                    <a:cs typeface="Arial" panose="020B0604020202020204" pitchFamily="34" charset="0"/>
                  </a:rPr>
                  <a:t>The log-profile for wind relates  </a:t>
                </a:r>
                <a14:m>
                  <m:oMath xmlns:m="http://schemas.openxmlformats.org/officeDocument/2006/math">
                    <m:d>
                      <m:dPr>
                        <m:begChr m:val="|"/>
                        <m:endChr m:val="|"/>
                        <m:ctrlPr>
                          <a:rPr lang="en-GB" altLang="en-US" sz="1800" i="1" smtClean="0">
                            <a:solidFill>
                              <a:srgbClr val="0000FF"/>
                            </a:solidFill>
                            <a:latin typeface="Cambria Math" panose="02040503050406030204" pitchFamily="18" charset="0"/>
                          </a:rPr>
                        </m:ctrlPr>
                      </m:dPr>
                      <m:e>
                        <m:r>
                          <m:rPr>
                            <m:sty m:val="p"/>
                          </m:rPr>
                          <a:rPr lang="en-GB" altLang="en-US" sz="1800" b="0" i="1">
                            <a:solidFill>
                              <a:srgbClr val="0000FF"/>
                            </a:solidFill>
                            <a:latin typeface="Cambria Math" panose="02040503050406030204" pitchFamily="18" charset="0"/>
                          </a:rPr>
                          <m:t>U</m:t>
                        </m:r>
                      </m:e>
                    </m:d>
                    <m:r>
                      <a:rPr lang="en-GB" altLang="en-US" sz="1800" b="0">
                        <a:solidFill>
                          <a:srgbClr val="0000FF"/>
                        </a:solidFill>
                        <a:latin typeface="Cambria Math" panose="02040503050406030204" pitchFamily="18" charset="0"/>
                      </a:rPr>
                      <m:t> </m:t>
                    </m:r>
                    <m:r>
                      <m:rPr>
                        <m:sty m:val="p"/>
                      </m:rPr>
                      <a:rPr lang="en-GB" altLang="en-US" sz="1800" b="0" i="1">
                        <a:solidFill>
                          <a:srgbClr val="0000FF"/>
                        </a:solidFill>
                        <a:latin typeface="Cambria Math" panose="02040503050406030204" pitchFamily="18" charset="0"/>
                      </a:rPr>
                      <m:t>to</m:t>
                    </m:r>
                  </m:oMath>
                </a14:m>
                <a:r>
                  <a:rPr lang="en-GB" altLang="en-US" sz="1800" dirty="0" smtClean="0">
                    <a:solidFill>
                      <a:srgbClr val="0000FF"/>
                    </a:solidFill>
                    <a:latin typeface="Arial" panose="020B0604020202020204" pitchFamily="34" charset="0"/>
                    <a:cs typeface="Arial" panose="020B0604020202020204" pitchFamily="34" charset="0"/>
                  </a:rPr>
                  <a:t> u</a:t>
                </a:r>
                <a:r>
                  <a:rPr lang="en-GB" altLang="en-US" sz="1800" baseline="-25000" dirty="0" smtClean="0">
                    <a:solidFill>
                      <a:srgbClr val="0000FF"/>
                    </a:solidFill>
                    <a:latin typeface="Arial" panose="020B0604020202020204" pitchFamily="34" charset="0"/>
                    <a:cs typeface="Arial" panose="020B0604020202020204" pitchFamily="34" charset="0"/>
                  </a:rPr>
                  <a:t>* </a:t>
                </a:r>
                <a:r>
                  <a:rPr lang="en-GB" altLang="en-US" sz="1800" dirty="0" smtClean="0">
                    <a:solidFill>
                      <a:srgbClr val="0000FF"/>
                    </a:solidFill>
                    <a:latin typeface="Arial" panose="020B0604020202020204" pitchFamily="34" charset="0"/>
                    <a:cs typeface="Arial" panose="020B0604020202020204" pitchFamily="34" charset="0"/>
                  </a:rPr>
                  <a:t> </a:t>
                </a:r>
                <a:r>
                  <a:rPr lang="en-GB" altLang="en-US" sz="1800" baseline="-25000" dirty="0" smtClean="0">
                    <a:solidFill>
                      <a:srgbClr val="0000FF"/>
                    </a:solidFill>
                    <a:latin typeface="Arial" panose="020B0604020202020204" pitchFamily="34" charset="0"/>
                    <a:cs typeface="Arial" panose="020B0604020202020204" pitchFamily="34" charset="0"/>
                  </a:rPr>
                  <a:t> </a:t>
                </a:r>
                <a:endParaRPr lang="en-GB" altLang="en-US" sz="1800" baseline="-25000" dirty="0">
                  <a:solidFill>
                    <a:srgbClr val="0000FF"/>
                  </a:solidFill>
                  <a:latin typeface="Arial" panose="020B0604020202020204" pitchFamily="34" charset="0"/>
                  <a:cs typeface="Arial" panose="020B0604020202020204" pitchFamily="34" charset="0"/>
                </a:endParaRPr>
              </a:p>
            </p:txBody>
          </p:sp>
        </mc:Choice>
        <mc:Fallback xmlns="">
          <p:sp>
            <p:nvSpPr>
              <p:cNvPr id="40" name="Text Box 38"/>
              <p:cNvSpPr txBox="1">
                <a:spLocks noRot="1" noChangeAspect="1" noMove="1" noResize="1" noEditPoints="1" noAdjustHandles="1" noChangeArrowheads="1" noChangeShapeType="1" noTextEdit="1"/>
              </p:cNvSpPr>
              <p:nvPr/>
            </p:nvSpPr>
            <p:spPr bwMode="auto">
              <a:xfrm>
                <a:off x="529627" y="2191670"/>
                <a:ext cx="3719681" cy="646331"/>
              </a:xfrm>
              <a:prstGeom prst="rect">
                <a:avLst/>
              </a:prstGeom>
              <a:blipFill rotWithShape="0">
                <a:blip r:embed="rId19"/>
                <a:stretch>
                  <a:fillRect l="-1475" t="-5660" b="-1415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noFill/>
                  </a:rPr>
                  <a:t> </a:t>
                </a:r>
              </a:p>
            </p:txBody>
          </p:sp>
        </mc:Fallback>
      </mc:AlternateContent>
      <p:graphicFrame>
        <p:nvGraphicFramePr>
          <p:cNvPr id="42" name="Object 41"/>
          <p:cNvGraphicFramePr>
            <a:graphicFrameLocks noChangeAspect="1"/>
          </p:cNvGraphicFramePr>
          <p:nvPr>
            <p:extLst>
              <p:ext uri="{D42A27DB-BD31-4B8C-83A1-F6EECF244321}">
                <p14:modId xmlns:p14="http://schemas.microsoft.com/office/powerpoint/2010/main" val="1189424776"/>
              </p:ext>
            </p:extLst>
          </p:nvPr>
        </p:nvGraphicFramePr>
        <p:xfrm>
          <a:off x="909638" y="5053013"/>
          <a:ext cx="7292975" cy="898525"/>
        </p:xfrm>
        <a:graphic>
          <a:graphicData uri="http://schemas.openxmlformats.org/presentationml/2006/ole">
            <mc:AlternateContent xmlns:mc="http://schemas.openxmlformats.org/markup-compatibility/2006">
              <mc:Choice xmlns:v="urn:schemas-microsoft-com:vml" Requires="v">
                <p:oleObj spid="_x0000_s51262" name="Equation" r:id="rId20" imgW="3797280" imgH="469800" progId="Equation.3">
                  <p:embed/>
                </p:oleObj>
              </mc:Choice>
              <mc:Fallback>
                <p:oleObj name="Equation" r:id="rId20" imgW="3797280" imgH="469800" progId="Equation.3">
                  <p:embed/>
                  <p:pic>
                    <p:nvPicPr>
                      <p:cNvPr id="0" name=""/>
                      <p:cNvPicPr/>
                      <p:nvPr/>
                    </p:nvPicPr>
                    <p:blipFill>
                      <a:blip r:embed="rId21"/>
                      <a:stretch>
                        <a:fillRect/>
                      </a:stretch>
                    </p:blipFill>
                    <p:spPr>
                      <a:xfrm>
                        <a:off x="909638" y="5053013"/>
                        <a:ext cx="7292975" cy="898525"/>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45" name="Text Box 38"/>
              <p:cNvSpPr txBox="1">
                <a:spLocks noChangeArrowheads="1"/>
              </p:cNvSpPr>
              <p:nvPr/>
            </p:nvSpPr>
            <p:spPr bwMode="auto">
              <a:xfrm>
                <a:off x="1708693" y="5855879"/>
                <a:ext cx="5673541" cy="40011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none">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14:m>
                  <m:oMath xmlns:m="http://schemas.openxmlformats.org/officeDocument/2006/math">
                    <m:r>
                      <a:rPr lang="en-GB" altLang="en-US" sz="2000" b="1" i="1" smtClean="0">
                        <a:solidFill>
                          <a:srgbClr val="0000FF"/>
                        </a:solidFill>
                        <a:latin typeface="Cambria Math" panose="02040503050406030204" pitchFamily="18" charset="0"/>
                      </a:rPr>
                      <m:t>𝑪</m:t>
                    </m:r>
                    <m:r>
                      <m:rPr>
                        <m:sty m:val="p"/>
                      </m:rPr>
                      <a:rPr lang="el-GR" altLang="en-US" sz="2000" b="1" i="1" baseline="-25000" smtClean="0">
                        <a:solidFill>
                          <a:srgbClr val="0000FF"/>
                        </a:solidFill>
                        <a:latin typeface="Cambria Math" panose="02040503050406030204" pitchFamily="18" charset="0"/>
                      </a:rPr>
                      <m:t>φ</m:t>
                    </m:r>
                    <m:r>
                      <a:rPr lang="en-GB" altLang="en-US" sz="2000" b="1" i="1" baseline="-25000" smtClean="0">
                        <a:solidFill>
                          <a:srgbClr val="0000FF"/>
                        </a:solidFill>
                        <a:latin typeface="Cambria Math" panose="02040503050406030204" pitchFamily="18" charset="0"/>
                      </a:rPr>
                      <m:t>𝒏</m:t>
                    </m:r>
                  </m:oMath>
                </a14:m>
                <a:r>
                  <a:rPr lang="en-GB" altLang="en-US" sz="2000" b="1" baseline="-25000" dirty="0" smtClean="0">
                    <a:solidFill>
                      <a:srgbClr val="0000FF"/>
                    </a:solidFill>
                    <a:latin typeface="Calibri" panose="020F0502020204030204" pitchFamily="34" charset="0"/>
                  </a:rPr>
                  <a:t> </a:t>
                </a:r>
                <a:r>
                  <a:rPr lang="en-GB" altLang="en-US" sz="2000" dirty="0" smtClean="0">
                    <a:solidFill>
                      <a:srgbClr val="0000FF"/>
                    </a:solidFill>
                    <a:latin typeface="Arial" panose="020B0604020202020204" pitchFamily="34" charset="0"/>
                    <a:cs typeface="Arial" panose="020B0604020202020204" pitchFamily="34" charset="0"/>
                  </a:rPr>
                  <a:t>is called the neutral transfer coefficient for </a:t>
                </a:r>
                <a14:m>
                  <m:oMath xmlns:m="http://schemas.openxmlformats.org/officeDocument/2006/math">
                    <m:r>
                      <a:rPr lang="el-GR" altLang="en-US" sz="2000" b="1" i="1" dirty="0" smtClean="0">
                        <a:solidFill>
                          <a:srgbClr val="0000FF"/>
                        </a:solidFill>
                        <a:latin typeface="Cambria Math" panose="02040503050406030204" pitchFamily="18" charset="0"/>
                      </a:rPr>
                      <m:t>𝝋</m:t>
                    </m:r>
                  </m:oMath>
                </a14:m>
                <a:r>
                  <a:rPr lang="en-GB" altLang="en-US" sz="2000" b="1" dirty="0" smtClean="0">
                    <a:solidFill>
                      <a:srgbClr val="0000FF"/>
                    </a:solidFill>
                    <a:latin typeface="Calibri" panose="020F0502020204030204" pitchFamily="34" charset="0"/>
                  </a:rPr>
                  <a:t> </a:t>
                </a:r>
                <a:endParaRPr lang="en-GB" altLang="en-US" sz="2000" b="1" dirty="0">
                  <a:solidFill>
                    <a:srgbClr val="0000FF"/>
                  </a:solidFill>
                  <a:latin typeface="Calibri" panose="020F0502020204030204" pitchFamily="34" charset="0"/>
                </a:endParaRPr>
              </a:p>
            </p:txBody>
          </p:sp>
        </mc:Choice>
        <mc:Fallback xmlns="">
          <p:sp>
            <p:nvSpPr>
              <p:cNvPr id="45" name="Text Box 38"/>
              <p:cNvSpPr txBox="1">
                <a:spLocks noRot="1" noChangeAspect="1" noMove="1" noResize="1" noEditPoints="1" noAdjustHandles="1" noChangeArrowheads="1" noChangeShapeType="1" noTextEdit="1"/>
              </p:cNvSpPr>
              <p:nvPr/>
            </p:nvSpPr>
            <p:spPr bwMode="auto">
              <a:xfrm>
                <a:off x="1708693" y="5855879"/>
                <a:ext cx="5673541" cy="400110"/>
              </a:xfrm>
              <a:prstGeom prst="rect">
                <a:avLst/>
              </a:prstGeom>
              <a:blipFill rotWithShape="0">
                <a:blip r:embed="rId22"/>
                <a:stretch>
                  <a:fillRect t="-10769" b="-26154"/>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6" name="TextBox 45"/>
              <p:cNvSpPr txBox="1"/>
              <p:nvPr/>
            </p:nvSpPr>
            <p:spPr>
              <a:xfrm>
                <a:off x="5575835" y="3603877"/>
                <a:ext cx="2956605" cy="738664"/>
              </a:xfrm>
              <a:prstGeom prst="rect">
                <a:avLst/>
              </a:prstGeom>
              <a:noFill/>
            </p:spPr>
            <p:txBody>
              <a:bodyPr wrap="square" rtlCol="0">
                <a:spAutoFit/>
              </a:bodyPr>
              <a:lstStyle/>
              <a:p>
                <a14:m>
                  <m:oMath xmlns:m="http://schemas.openxmlformats.org/officeDocument/2006/math">
                    <m:r>
                      <m:rPr>
                        <m:sty m:val="p"/>
                      </m:rPr>
                      <a:rPr lang="el-GR" sz="1400" i="1" smtClean="0">
                        <a:solidFill>
                          <a:schemeClr val="tx1"/>
                        </a:solidFill>
                        <a:latin typeface="Cambria Math" panose="02040503050406030204" pitchFamily="18" charset="0"/>
                      </a:rPr>
                      <m:t>τ</m:t>
                    </m:r>
                    <m:r>
                      <a:rPr lang="en-GB" sz="1400" b="0" i="1" baseline="-25000" smtClean="0">
                        <a:solidFill>
                          <a:schemeClr val="tx1"/>
                        </a:solidFill>
                        <a:latin typeface="Cambria Math" panose="02040503050406030204" pitchFamily="18" charset="0"/>
                      </a:rPr>
                      <m:t>𝑥</m:t>
                    </m:r>
                    <m:r>
                      <a:rPr lang="en-GB" sz="1400" b="0" i="1" baseline="-25000" smtClean="0">
                        <a:solidFill>
                          <a:schemeClr val="tx1"/>
                        </a:solidFill>
                        <a:latin typeface="Cambria Math" panose="02040503050406030204" pitchFamily="18" charset="0"/>
                      </a:rPr>
                      <m:t>,</m:t>
                    </m:r>
                    <m:r>
                      <a:rPr lang="en-GB" sz="1400" b="0" i="1" baseline="-25000" smtClean="0">
                        <a:solidFill>
                          <a:schemeClr val="tx1"/>
                        </a:solidFill>
                        <a:latin typeface="Cambria Math" panose="02040503050406030204" pitchFamily="18" charset="0"/>
                      </a:rPr>
                      <m:t>𝑦</m:t>
                    </m:r>
                  </m:oMath>
                </a14:m>
                <a:r>
                  <a:rPr lang="en-GB" sz="1400" baseline="-25000" dirty="0" smtClean="0">
                    <a:solidFill>
                      <a:schemeClr val="tx1"/>
                    </a:solidFill>
                    <a:latin typeface="Arial" panose="020B0604020202020204" pitchFamily="34" charset="0"/>
                    <a:cs typeface="Arial" panose="020B0604020202020204" pitchFamily="34" charset="0"/>
                  </a:rPr>
                  <a:t>  </a:t>
                </a:r>
                <a:r>
                  <a:rPr lang="en-GB" sz="1400" dirty="0" smtClean="0">
                    <a:solidFill>
                      <a:schemeClr val="tx1"/>
                    </a:solidFill>
                    <a:latin typeface="Arial" panose="020B0604020202020204" pitchFamily="34" charset="0"/>
                    <a:cs typeface="Arial" panose="020B0604020202020204" pitchFamily="34" charset="0"/>
                  </a:rPr>
                  <a:t>: Surface stress components</a:t>
                </a:r>
              </a:p>
              <a:p>
                <a:r>
                  <a:rPr lang="en-GB" sz="1400" dirty="0">
                    <a:solidFill>
                      <a:schemeClr val="tx1"/>
                    </a:solidFill>
                    <a:latin typeface="Arial" panose="020B0604020202020204" pitchFamily="34" charset="0"/>
                    <a:cs typeface="Arial" panose="020B0604020202020204" pitchFamily="34" charset="0"/>
                  </a:rPr>
                  <a:t>H</a:t>
                </a:r>
                <a:r>
                  <a:rPr lang="en-GB" sz="1400" dirty="0" smtClean="0">
                    <a:solidFill>
                      <a:schemeClr val="tx1"/>
                    </a:solidFill>
                    <a:latin typeface="Arial" panose="020B0604020202020204" pitchFamily="34" charset="0"/>
                    <a:cs typeface="Arial" panose="020B0604020202020204" pitchFamily="34" charset="0"/>
                  </a:rPr>
                  <a:t>      : Sensible heat flux</a:t>
                </a:r>
              </a:p>
              <a:p>
                <a:r>
                  <a:rPr lang="en-GB" sz="1400" dirty="0">
                    <a:solidFill>
                      <a:schemeClr val="tx1"/>
                    </a:solidFill>
                    <a:latin typeface="Arial" panose="020B0604020202020204" pitchFamily="34" charset="0"/>
                    <a:cs typeface="Arial" panose="020B0604020202020204" pitchFamily="34" charset="0"/>
                  </a:rPr>
                  <a:t>E</a:t>
                </a:r>
                <a:r>
                  <a:rPr lang="en-GB" sz="1400" dirty="0" smtClean="0">
                    <a:solidFill>
                      <a:schemeClr val="tx1"/>
                    </a:solidFill>
                    <a:latin typeface="Arial" panose="020B0604020202020204" pitchFamily="34" charset="0"/>
                    <a:cs typeface="Arial" panose="020B0604020202020204" pitchFamily="34" charset="0"/>
                  </a:rPr>
                  <a:t>      : Water vapour flux</a:t>
                </a:r>
                <a:endParaRPr lang="en-GB" sz="1400" dirty="0">
                  <a:solidFill>
                    <a:schemeClr val="tx1"/>
                  </a:solidFill>
                  <a:latin typeface="Arial" panose="020B0604020202020204" pitchFamily="34" charset="0"/>
                  <a:cs typeface="Arial" panose="020B0604020202020204" pitchFamily="34" charset="0"/>
                </a:endParaRPr>
              </a:p>
            </p:txBody>
          </p:sp>
        </mc:Choice>
        <mc:Fallback xmlns="">
          <p:sp>
            <p:nvSpPr>
              <p:cNvPr id="46" name="TextBox 45"/>
              <p:cNvSpPr txBox="1">
                <a:spLocks noRot="1" noChangeAspect="1" noMove="1" noResize="1" noEditPoints="1" noAdjustHandles="1" noChangeArrowheads="1" noChangeShapeType="1" noTextEdit="1"/>
              </p:cNvSpPr>
              <p:nvPr/>
            </p:nvSpPr>
            <p:spPr>
              <a:xfrm>
                <a:off x="5575835" y="3603877"/>
                <a:ext cx="2956605" cy="738664"/>
              </a:xfrm>
              <a:prstGeom prst="rect">
                <a:avLst/>
              </a:prstGeom>
              <a:blipFill rotWithShape="0">
                <a:blip r:embed="rId23"/>
                <a:stretch>
                  <a:fillRect l="-619" t="-1653" b="-8264"/>
                </a:stretch>
              </a:blipFill>
            </p:spPr>
            <p:txBody>
              <a:bodyPr/>
              <a:lstStyle/>
              <a:p>
                <a:r>
                  <a:rPr lang="en-GB">
                    <a:noFill/>
                  </a:rPr>
                  <a:t> </a:t>
                </a:r>
              </a:p>
            </p:txBody>
          </p:sp>
        </mc:Fallback>
      </mc:AlternateContent>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323528" y="3427876"/>
            <a:ext cx="8570347" cy="2809436"/>
          </a:xfrm>
          <a:prstGeom prst="rect">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800" b="0" i="0" u="none" strike="noStrike" cap="none" normalizeH="0" baseline="0" smtClean="0">
              <a:ln>
                <a:noFill/>
              </a:ln>
              <a:solidFill>
                <a:schemeClr val="tx1"/>
              </a:solidFill>
              <a:effectLst/>
              <a:latin typeface="Times New Roman" pitchFamily="18" charset="0"/>
            </a:endParaRPr>
          </a:p>
        </p:txBody>
      </p:sp>
      <p:sp>
        <p:nvSpPr>
          <p:cNvPr id="6146" name="Footer Placeholder 2"/>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1400" smtClean="0"/>
              <a:t>training course: boundary layer; surface layer</a:t>
            </a:r>
          </a:p>
        </p:txBody>
      </p:sp>
      <p:sp>
        <p:nvSpPr>
          <p:cNvPr id="6147" name="Rectangle 2"/>
          <p:cNvSpPr>
            <a:spLocks noGrp="1" noChangeArrowheads="1"/>
          </p:cNvSpPr>
          <p:nvPr>
            <p:ph type="title"/>
          </p:nvPr>
        </p:nvSpPr>
        <p:spPr>
          <a:xfrm>
            <a:off x="510050" y="97251"/>
            <a:ext cx="8208912" cy="609600"/>
          </a:xfrm>
        </p:spPr>
        <p:txBody>
          <a:bodyPr/>
          <a:lstStyle/>
          <a:p>
            <a:r>
              <a:rPr lang="en-US" altLang="en-US" sz="2400" dirty="0" smtClean="0"/>
              <a:t>MO similarity profiles are not limited to neutral transfer laws</a:t>
            </a:r>
          </a:p>
        </p:txBody>
      </p:sp>
      <p:sp>
        <p:nvSpPr>
          <p:cNvPr id="43" name="Text Box 38"/>
          <p:cNvSpPr txBox="1">
            <a:spLocks noChangeArrowheads="1"/>
          </p:cNvSpPr>
          <p:nvPr/>
        </p:nvSpPr>
        <p:spPr bwMode="auto">
          <a:xfrm>
            <a:off x="323528" y="906878"/>
            <a:ext cx="319831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GB" altLang="en-US" sz="1800" dirty="0" smtClean="0">
                <a:solidFill>
                  <a:srgbClr val="0000FF"/>
                </a:solidFill>
                <a:latin typeface="Arial" panose="020B0604020202020204" pitchFamily="34" charset="0"/>
                <a:cs typeface="Arial" panose="020B0604020202020204" pitchFamily="34" charset="0"/>
              </a:rPr>
              <a:t>neutral conditions: log-profile </a:t>
            </a:r>
            <a:endParaRPr lang="en-GB" altLang="en-US" sz="1800" dirty="0">
              <a:solidFill>
                <a:srgbClr val="0000FF"/>
              </a:solidFill>
              <a:latin typeface="Arial" panose="020B0604020202020204" pitchFamily="34" charset="0"/>
              <a:cs typeface="Arial" panose="020B0604020202020204" pitchFamily="34" charset="0"/>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4007551725"/>
              </p:ext>
            </p:extLst>
          </p:nvPr>
        </p:nvGraphicFramePr>
        <p:xfrm>
          <a:off x="2981325" y="4586536"/>
          <a:ext cx="317500" cy="595312"/>
        </p:xfrm>
        <a:graphic>
          <a:graphicData uri="http://schemas.openxmlformats.org/presentationml/2006/ole">
            <mc:AlternateContent xmlns:mc="http://schemas.openxmlformats.org/markup-compatibility/2006">
              <mc:Choice xmlns:v="urn:schemas-microsoft-com:vml" Requires="v">
                <p:oleObj spid="_x0000_s45879" name="Equation" r:id="rId3" imgW="114120" imgH="215640" progId="Equation.3">
                  <p:embed/>
                </p:oleObj>
              </mc:Choice>
              <mc:Fallback>
                <p:oleObj name="Equation" r:id="rId3" imgW="114120" imgH="215640" progId="Equation.3">
                  <p:embed/>
                  <p:pic>
                    <p:nvPicPr>
                      <p:cNvPr id="0" name=""/>
                      <p:cNvPicPr/>
                      <p:nvPr/>
                    </p:nvPicPr>
                    <p:blipFill>
                      <a:blip r:embed="rId4"/>
                      <a:stretch>
                        <a:fillRect/>
                      </a:stretch>
                    </p:blipFill>
                    <p:spPr>
                      <a:xfrm>
                        <a:off x="2981325" y="4586536"/>
                        <a:ext cx="317500" cy="595312"/>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40" name="Text Box 38"/>
              <p:cNvSpPr txBox="1">
                <a:spLocks noChangeArrowheads="1"/>
              </p:cNvSpPr>
              <p:nvPr/>
            </p:nvSpPr>
            <p:spPr bwMode="auto">
              <a:xfrm>
                <a:off x="820788" y="5454251"/>
                <a:ext cx="7985200" cy="646331"/>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GB" altLang="en-US" sz="1800" dirty="0" smtClean="0">
                    <a:solidFill>
                      <a:srgbClr val="0000FF"/>
                    </a:solidFill>
                    <a:latin typeface="Arial" panose="020B0604020202020204" pitchFamily="34" charset="0"/>
                    <a:cs typeface="Arial" panose="020B0604020202020204" pitchFamily="34" charset="0"/>
                  </a:rPr>
                  <a:t>The non-neutral transfer laws are simply obtained by replacing the log-term by the log+</a:t>
                </a:r>
                <a:r>
                  <a:rPr lang="el-GR" altLang="en-US" sz="1800" dirty="0" smtClean="0">
                    <a:solidFill>
                      <a:srgbClr val="0000FF"/>
                    </a:solidFill>
                    <a:latin typeface="Arial" panose="020B0604020202020204" pitchFamily="34" charset="0"/>
                    <a:cs typeface="Arial" panose="020B0604020202020204" pitchFamily="34" charset="0"/>
                  </a:rPr>
                  <a:t>ψ</a:t>
                </a:r>
                <a:r>
                  <a:rPr lang="en-GB" altLang="en-US" sz="1800" dirty="0" smtClean="0">
                    <a:solidFill>
                      <a:srgbClr val="0000FF"/>
                    </a:solidFill>
                    <a:latin typeface="Arial" panose="020B0604020202020204" pitchFamily="34" charset="0"/>
                    <a:cs typeface="Arial" panose="020B0604020202020204" pitchFamily="34" charset="0"/>
                  </a:rPr>
                  <a:t> term. The </a:t>
                </a:r>
                <a14:m>
                  <m:oMath xmlns:m="http://schemas.openxmlformats.org/officeDocument/2006/math">
                    <m:r>
                      <a:rPr lang="el-GR" altLang="en-US" sz="1800" b="0" i="1" smtClean="0">
                        <a:solidFill>
                          <a:srgbClr val="0000FF"/>
                        </a:solidFill>
                        <a:latin typeface="Cambria Math" panose="02040503050406030204" pitchFamily="18" charset="0"/>
                      </a:rPr>
                      <m:t>𝜓</m:t>
                    </m:r>
                  </m:oMath>
                </a14:m>
                <a:r>
                  <a:rPr lang="en-GB" altLang="en-US" sz="1800" dirty="0" smtClean="0">
                    <a:solidFill>
                      <a:srgbClr val="0000FF"/>
                    </a:solidFill>
                    <a:latin typeface="Arial" panose="020B0604020202020204" pitchFamily="34" charset="0"/>
                    <a:cs typeface="Arial" panose="020B0604020202020204" pitchFamily="34" charset="0"/>
                  </a:rPr>
                  <a:t>(z/L) functions are observationally based. </a:t>
                </a:r>
                <a:endParaRPr lang="en-GB" altLang="en-US" sz="1800" dirty="0">
                  <a:solidFill>
                    <a:srgbClr val="0000FF"/>
                  </a:solidFill>
                  <a:latin typeface="Arial" panose="020B0604020202020204" pitchFamily="34" charset="0"/>
                  <a:cs typeface="Arial" panose="020B0604020202020204" pitchFamily="34" charset="0"/>
                </a:endParaRPr>
              </a:p>
            </p:txBody>
          </p:sp>
        </mc:Choice>
        <mc:Fallback xmlns="">
          <p:sp>
            <p:nvSpPr>
              <p:cNvPr id="40" name="Text Box 38"/>
              <p:cNvSpPr txBox="1">
                <a:spLocks noRot="1" noChangeAspect="1" noMove="1" noResize="1" noEditPoints="1" noAdjustHandles="1" noChangeArrowheads="1" noChangeShapeType="1" noTextEdit="1"/>
              </p:cNvSpPr>
              <p:nvPr/>
            </p:nvSpPr>
            <p:spPr bwMode="auto">
              <a:xfrm>
                <a:off x="820788" y="5454251"/>
                <a:ext cx="7985200" cy="646331"/>
              </a:xfrm>
              <a:prstGeom prst="rect">
                <a:avLst/>
              </a:prstGeom>
              <a:blipFill rotWithShape="0">
                <a:blip r:embed="rId5"/>
                <a:stretch>
                  <a:fillRect l="-687" t="-5660" b="-1415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noFill/>
                  </a:rPr>
                  <a:t> </a:t>
                </a:r>
              </a:p>
            </p:txBody>
          </p:sp>
        </mc:Fallback>
      </mc:AlternateContent>
      <p:graphicFrame>
        <p:nvGraphicFramePr>
          <p:cNvPr id="47" name="Object 46"/>
          <p:cNvGraphicFramePr>
            <a:graphicFrameLocks noChangeAspect="1"/>
          </p:cNvGraphicFramePr>
          <p:nvPr>
            <p:extLst>
              <p:ext uri="{D42A27DB-BD31-4B8C-83A1-F6EECF244321}">
                <p14:modId xmlns:p14="http://schemas.microsoft.com/office/powerpoint/2010/main" val="571786301"/>
              </p:ext>
            </p:extLst>
          </p:nvPr>
        </p:nvGraphicFramePr>
        <p:xfrm>
          <a:off x="508000" y="1289679"/>
          <a:ext cx="2463800" cy="835025"/>
        </p:xfrm>
        <a:graphic>
          <a:graphicData uri="http://schemas.openxmlformats.org/presentationml/2006/ole">
            <mc:AlternateContent xmlns:mc="http://schemas.openxmlformats.org/markup-compatibility/2006">
              <mc:Choice xmlns:v="urn:schemas-microsoft-com:vml" Requires="v">
                <p:oleObj spid="_x0000_s45880" name="Equation" r:id="rId6" imgW="1384200" imgH="469800" progId="Equation.3">
                  <p:embed/>
                </p:oleObj>
              </mc:Choice>
              <mc:Fallback>
                <p:oleObj name="Equation" r:id="rId6" imgW="1384200" imgH="469800" progId="Equation.3">
                  <p:embed/>
                  <p:pic>
                    <p:nvPicPr>
                      <p:cNvPr id="0" name=""/>
                      <p:cNvPicPr/>
                      <p:nvPr/>
                    </p:nvPicPr>
                    <p:blipFill>
                      <a:blip r:embed="rId7"/>
                      <a:stretch>
                        <a:fillRect/>
                      </a:stretch>
                    </p:blipFill>
                    <p:spPr>
                      <a:xfrm>
                        <a:off x="508000" y="1289679"/>
                        <a:ext cx="2463800" cy="835025"/>
                      </a:xfrm>
                      <a:prstGeom prst="rect">
                        <a:avLst/>
                      </a:prstGeom>
                    </p:spPr>
                  </p:pic>
                </p:oleObj>
              </mc:Fallback>
            </mc:AlternateContent>
          </a:graphicData>
        </a:graphic>
      </p:graphicFrame>
      <p:sp>
        <p:nvSpPr>
          <p:cNvPr id="48" name="Text Box 38"/>
          <p:cNvSpPr txBox="1">
            <a:spLocks noChangeArrowheads="1"/>
          </p:cNvSpPr>
          <p:nvPr/>
        </p:nvSpPr>
        <p:spPr bwMode="auto">
          <a:xfrm>
            <a:off x="4188613" y="897669"/>
            <a:ext cx="489749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GB" altLang="en-US" sz="1800" dirty="0" smtClean="0">
                <a:solidFill>
                  <a:srgbClr val="0000FF"/>
                </a:solidFill>
                <a:latin typeface="Arial" panose="020B0604020202020204" pitchFamily="34" charset="0"/>
                <a:cs typeface="Arial" panose="020B0604020202020204" pitchFamily="34" charset="0"/>
              </a:rPr>
              <a:t>non-neutral: log-profile + MO stability function </a:t>
            </a:r>
            <a:endParaRPr lang="en-GB" altLang="en-US" sz="1800" dirty="0">
              <a:solidFill>
                <a:srgbClr val="0000FF"/>
              </a:solidFill>
              <a:latin typeface="Arial" panose="020B0604020202020204" pitchFamily="34" charset="0"/>
              <a:cs typeface="Arial" panose="020B0604020202020204" pitchFamily="34" charset="0"/>
            </a:endParaRPr>
          </a:p>
        </p:txBody>
      </p:sp>
      <p:graphicFrame>
        <p:nvGraphicFramePr>
          <p:cNvPr id="49" name="Object 48"/>
          <p:cNvGraphicFramePr>
            <a:graphicFrameLocks noChangeAspect="1"/>
          </p:cNvGraphicFramePr>
          <p:nvPr>
            <p:extLst>
              <p:ext uri="{D42A27DB-BD31-4B8C-83A1-F6EECF244321}">
                <p14:modId xmlns:p14="http://schemas.microsoft.com/office/powerpoint/2010/main" val="1057658734"/>
              </p:ext>
            </p:extLst>
          </p:nvPr>
        </p:nvGraphicFramePr>
        <p:xfrm>
          <a:off x="4963318" y="1214019"/>
          <a:ext cx="3681413" cy="903287"/>
        </p:xfrm>
        <a:graphic>
          <a:graphicData uri="http://schemas.openxmlformats.org/presentationml/2006/ole">
            <mc:AlternateContent xmlns:mc="http://schemas.openxmlformats.org/markup-compatibility/2006">
              <mc:Choice xmlns:v="urn:schemas-microsoft-com:vml" Requires="v">
                <p:oleObj spid="_x0000_s45881" name="Equation" r:id="rId8" imgW="2070000" imgH="507960" progId="Equation.3">
                  <p:embed/>
                </p:oleObj>
              </mc:Choice>
              <mc:Fallback>
                <p:oleObj name="Equation" r:id="rId8" imgW="2070000" imgH="507960" progId="Equation.3">
                  <p:embed/>
                  <p:pic>
                    <p:nvPicPr>
                      <p:cNvPr id="0" name=""/>
                      <p:cNvPicPr/>
                      <p:nvPr/>
                    </p:nvPicPr>
                    <p:blipFill>
                      <a:blip r:embed="rId9"/>
                      <a:stretch>
                        <a:fillRect/>
                      </a:stretch>
                    </p:blipFill>
                    <p:spPr>
                      <a:xfrm>
                        <a:off x="4963318" y="1214019"/>
                        <a:ext cx="3681413" cy="903287"/>
                      </a:xfrm>
                      <a:prstGeom prst="rect">
                        <a:avLst/>
                      </a:prstGeom>
                    </p:spPr>
                  </p:pic>
                </p:oleObj>
              </mc:Fallback>
            </mc:AlternateContent>
          </a:graphicData>
        </a:graphic>
      </p:graphicFrame>
      <p:graphicFrame>
        <p:nvGraphicFramePr>
          <p:cNvPr id="50" name="Object 49"/>
          <p:cNvGraphicFramePr>
            <a:graphicFrameLocks noChangeAspect="1"/>
          </p:cNvGraphicFramePr>
          <p:nvPr>
            <p:extLst>
              <p:ext uri="{D42A27DB-BD31-4B8C-83A1-F6EECF244321}">
                <p14:modId xmlns:p14="http://schemas.microsoft.com/office/powerpoint/2010/main" val="2022359212"/>
              </p:ext>
            </p:extLst>
          </p:nvPr>
        </p:nvGraphicFramePr>
        <p:xfrm>
          <a:off x="2627784" y="3427876"/>
          <a:ext cx="2976563" cy="460375"/>
        </p:xfrm>
        <a:graphic>
          <a:graphicData uri="http://schemas.openxmlformats.org/presentationml/2006/ole">
            <mc:AlternateContent xmlns:mc="http://schemas.openxmlformats.org/markup-compatibility/2006">
              <mc:Choice xmlns:v="urn:schemas-microsoft-com:vml" Requires="v">
                <p:oleObj spid="_x0000_s45882" name="Equation" r:id="rId10" imgW="1549080" imgH="241200" progId="Equation.3">
                  <p:embed/>
                </p:oleObj>
              </mc:Choice>
              <mc:Fallback>
                <p:oleObj name="Equation" r:id="rId10" imgW="1549080" imgH="241200" progId="Equation.3">
                  <p:embed/>
                  <p:pic>
                    <p:nvPicPr>
                      <p:cNvPr id="0" name=""/>
                      <p:cNvPicPr/>
                      <p:nvPr/>
                    </p:nvPicPr>
                    <p:blipFill>
                      <a:blip r:embed="rId11"/>
                      <a:stretch>
                        <a:fillRect/>
                      </a:stretch>
                    </p:blipFill>
                    <p:spPr>
                      <a:xfrm>
                        <a:off x="2627784" y="3427876"/>
                        <a:ext cx="2976563" cy="460375"/>
                      </a:xfrm>
                      <a:prstGeom prst="rect">
                        <a:avLst/>
                      </a:prstGeom>
                    </p:spPr>
                  </p:pic>
                </p:oleObj>
              </mc:Fallback>
            </mc:AlternateContent>
          </a:graphicData>
        </a:graphic>
      </p:graphicFrame>
      <p:graphicFrame>
        <p:nvGraphicFramePr>
          <p:cNvPr id="51" name="Object 50"/>
          <p:cNvGraphicFramePr>
            <a:graphicFrameLocks noChangeAspect="1"/>
          </p:cNvGraphicFramePr>
          <p:nvPr>
            <p:extLst>
              <p:ext uri="{D42A27DB-BD31-4B8C-83A1-F6EECF244321}">
                <p14:modId xmlns:p14="http://schemas.microsoft.com/office/powerpoint/2010/main" val="1068003068"/>
              </p:ext>
            </p:extLst>
          </p:nvPr>
        </p:nvGraphicFramePr>
        <p:xfrm>
          <a:off x="415086" y="4037872"/>
          <a:ext cx="2217737" cy="1114425"/>
        </p:xfrm>
        <a:graphic>
          <a:graphicData uri="http://schemas.openxmlformats.org/presentationml/2006/ole">
            <mc:AlternateContent xmlns:mc="http://schemas.openxmlformats.org/markup-compatibility/2006">
              <mc:Choice xmlns:v="urn:schemas-microsoft-com:vml" Requires="v">
                <p:oleObj spid="_x0000_s45883" name="Equation" r:id="rId12" imgW="1307880" imgH="660240" progId="Equation.3">
                  <p:embed/>
                </p:oleObj>
              </mc:Choice>
              <mc:Fallback>
                <p:oleObj name="Equation" r:id="rId12" imgW="1307880" imgH="660240" progId="Equation.3">
                  <p:embed/>
                  <p:pic>
                    <p:nvPicPr>
                      <p:cNvPr id="0" name=""/>
                      <p:cNvPicPr/>
                      <p:nvPr/>
                    </p:nvPicPr>
                    <p:blipFill>
                      <a:blip r:embed="rId13"/>
                      <a:stretch>
                        <a:fillRect/>
                      </a:stretch>
                    </p:blipFill>
                    <p:spPr>
                      <a:xfrm>
                        <a:off x="415086" y="4037872"/>
                        <a:ext cx="2217737" cy="1114425"/>
                      </a:xfrm>
                      <a:prstGeom prst="rect">
                        <a:avLst/>
                      </a:prstGeom>
                    </p:spPr>
                  </p:pic>
                </p:oleObj>
              </mc:Fallback>
            </mc:AlternateContent>
          </a:graphicData>
        </a:graphic>
      </p:graphicFrame>
      <p:graphicFrame>
        <p:nvGraphicFramePr>
          <p:cNvPr id="52" name="Object 51"/>
          <p:cNvGraphicFramePr>
            <a:graphicFrameLocks noChangeAspect="1"/>
          </p:cNvGraphicFramePr>
          <p:nvPr>
            <p:extLst>
              <p:ext uri="{D42A27DB-BD31-4B8C-83A1-F6EECF244321}">
                <p14:modId xmlns:p14="http://schemas.microsoft.com/office/powerpoint/2010/main" val="3740110776"/>
              </p:ext>
            </p:extLst>
          </p:nvPr>
        </p:nvGraphicFramePr>
        <p:xfrm>
          <a:off x="4205288" y="4037261"/>
          <a:ext cx="4721225" cy="1265237"/>
        </p:xfrm>
        <a:graphic>
          <a:graphicData uri="http://schemas.openxmlformats.org/presentationml/2006/ole">
            <mc:AlternateContent xmlns:mc="http://schemas.openxmlformats.org/markup-compatibility/2006">
              <mc:Choice xmlns:v="urn:schemas-microsoft-com:vml" Requires="v">
                <p:oleObj spid="_x0000_s45884" name="Equation" r:id="rId14" imgW="2692080" imgH="723600" progId="Equation.3">
                  <p:embed/>
                </p:oleObj>
              </mc:Choice>
              <mc:Fallback>
                <p:oleObj name="Equation" r:id="rId14" imgW="2692080" imgH="723600" progId="Equation.3">
                  <p:embed/>
                  <p:pic>
                    <p:nvPicPr>
                      <p:cNvPr id="0" name=""/>
                      <p:cNvPicPr/>
                      <p:nvPr/>
                    </p:nvPicPr>
                    <p:blipFill>
                      <a:blip r:embed="rId15"/>
                      <a:stretch>
                        <a:fillRect/>
                      </a:stretch>
                    </p:blipFill>
                    <p:spPr>
                      <a:xfrm>
                        <a:off x="4205288" y="4037261"/>
                        <a:ext cx="4721225" cy="1265237"/>
                      </a:xfrm>
                      <a:prstGeom prst="rect">
                        <a:avLst/>
                      </a:prstGeom>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3564127226"/>
              </p:ext>
            </p:extLst>
          </p:nvPr>
        </p:nvGraphicFramePr>
        <p:xfrm>
          <a:off x="7231073" y="2529327"/>
          <a:ext cx="1539875" cy="744537"/>
        </p:xfrm>
        <a:graphic>
          <a:graphicData uri="http://schemas.openxmlformats.org/presentationml/2006/ole">
            <mc:AlternateContent xmlns:mc="http://schemas.openxmlformats.org/markup-compatibility/2006">
              <mc:Choice xmlns:v="urn:schemas-microsoft-com:vml" Requires="v">
                <p:oleObj spid="_x0000_s45885" name="Equation" r:id="rId16" imgW="965160" imgH="469800" progId="Equation.3">
                  <p:embed/>
                </p:oleObj>
              </mc:Choice>
              <mc:Fallback>
                <p:oleObj name="Equation" r:id="rId16" imgW="965160" imgH="469800" progId="Equation.3">
                  <p:embed/>
                  <p:pic>
                    <p:nvPicPr>
                      <p:cNvPr id="0" name=""/>
                      <p:cNvPicPr/>
                      <p:nvPr/>
                    </p:nvPicPr>
                    <p:blipFill>
                      <a:blip r:embed="rId17"/>
                      <a:stretch>
                        <a:fillRect/>
                      </a:stretch>
                    </p:blipFill>
                    <p:spPr>
                      <a:xfrm>
                        <a:off x="7231073" y="2529327"/>
                        <a:ext cx="1539875" cy="744537"/>
                      </a:xfrm>
                      <a:prstGeom prst="rect">
                        <a:avLst/>
                      </a:prstGeom>
                    </p:spPr>
                  </p:pic>
                </p:oleObj>
              </mc:Fallback>
            </mc:AlternateContent>
          </a:graphicData>
        </a:graphic>
      </p:graphicFrame>
      <p:sp>
        <p:nvSpPr>
          <p:cNvPr id="16" name="Text Box 38"/>
          <p:cNvSpPr txBox="1">
            <a:spLocks noChangeArrowheads="1"/>
          </p:cNvSpPr>
          <p:nvPr/>
        </p:nvSpPr>
        <p:spPr bwMode="auto">
          <a:xfrm>
            <a:off x="7097729" y="2219394"/>
            <a:ext cx="186461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GB" altLang="en-US" sz="1800" dirty="0" err="1" smtClean="0">
                <a:solidFill>
                  <a:srgbClr val="0000FF"/>
                </a:solidFill>
                <a:latin typeface="Arial" panose="020B0604020202020204" pitchFamily="34" charset="0"/>
                <a:cs typeface="Arial" panose="020B0604020202020204" pitchFamily="34" charset="0"/>
              </a:rPr>
              <a:t>Obukhov</a:t>
            </a:r>
            <a:r>
              <a:rPr lang="en-GB" altLang="en-US" sz="1800" dirty="0" smtClean="0">
                <a:solidFill>
                  <a:srgbClr val="0000FF"/>
                </a:solidFill>
                <a:latin typeface="Arial" panose="020B0604020202020204" pitchFamily="34" charset="0"/>
                <a:cs typeface="Arial" panose="020B0604020202020204" pitchFamily="34" charset="0"/>
              </a:rPr>
              <a:t> length:</a:t>
            </a:r>
            <a:endParaRPr lang="en-GB" altLang="en-US" sz="1800" dirty="0">
              <a:solidFill>
                <a:srgbClr val="0000FF"/>
              </a:solidFill>
              <a:latin typeface="Arial" panose="020B0604020202020204" pitchFamily="34" charset="0"/>
              <a:cs typeface="Arial" panose="020B0604020202020204" pitchFamily="34" charset="0"/>
            </a:endParaRPr>
          </a:p>
        </p:txBody>
      </p:sp>
      <p:sp>
        <p:nvSpPr>
          <p:cNvPr id="17" name="Line 18"/>
          <p:cNvSpPr>
            <a:spLocks noChangeShapeType="1"/>
          </p:cNvSpPr>
          <p:nvPr/>
        </p:nvSpPr>
        <p:spPr bwMode="auto">
          <a:xfrm>
            <a:off x="6012160" y="2124704"/>
            <a:ext cx="0" cy="1681136"/>
          </a:xfrm>
          <a:prstGeom prst="line">
            <a:avLst/>
          </a:prstGeom>
          <a:noFill/>
          <a:ln w="2857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18" name="Line 18"/>
          <p:cNvSpPr>
            <a:spLocks noChangeShapeType="1"/>
          </p:cNvSpPr>
          <p:nvPr/>
        </p:nvSpPr>
        <p:spPr bwMode="auto">
          <a:xfrm flipH="1">
            <a:off x="1619672" y="2138173"/>
            <a:ext cx="0" cy="1597745"/>
          </a:xfrm>
          <a:prstGeom prst="line">
            <a:avLst/>
          </a:prstGeom>
          <a:noFill/>
          <a:ln w="2857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Tree>
    <p:extLst>
      <p:ext uri="{BB962C8B-B14F-4D97-AF65-F5344CB8AC3E}">
        <p14:creationId xmlns:p14="http://schemas.microsoft.com/office/powerpoint/2010/main" val="36042289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Footer Placeholder 2"/>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1400" smtClean="0"/>
              <a:t>training course: boundary layer; surface layer</a:t>
            </a:r>
          </a:p>
        </p:txBody>
      </p:sp>
      <p:pic>
        <p:nvPicPr>
          <p:cNvPr id="13315" name="Picture 2" descr="fig_2_2"/>
          <p:cNvPicPr>
            <a:picLocks noChangeAspect="1" noChangeArrowheads="1"/>
          </p:cNvPicPr>
          <p:nvPr/>
        </p:nvPicPr>
        <p:blipFill>
          <a:blip r:embed="rId2">
            <a:extLst>
              <a:ext uri="{28A0092B-C50C-407E-A947-70E740481C1C}">
                <a14:useLocalDpi xmlns:a14="http://schemas.microsoft.com/office/drawing/2010/main" val="0"/>
              </a:ext>
            </a:extLst>
          </a:blip>
          <a:srcRect l="10376" t="50626" r="4539" b="-383"/>
          <a:stretch>
            <a:fillRect/>
          </a:stretch>
        </p:blipFill>
        <p:spPr bwMode="auto">
          <a:xfrm rot="60000">
            <a:off x="4763" y="730176"/>
            <a:ext cx="4338637" cy="4991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6" name="Picture 3" descr="fig_2_2"/>
          <p:cNvPicPr>
            <a:picLocks noChangeAspect="1" noChangeArrowheads="1"/>
          </p:cNvPicPr>
          <p:nvPr/>
        </p:nvPicPr>
        <p:blipFill>
          <a:blip r:embed="rId2">
            <a:extLst>
              <a:ext uri="{28A0092B-C50C-407E-A947-70E740481C1C}">
                <a14:useLocalDpi xmlns:a14="http://schemas.microsoft.com/office/drawing/2010/main" val="0"/>
              </a:ext>
            </a:extLst>
          </a:blip>
          <a:srcRect l="8690" t="-2" r="3452" b="50047"/>
          <a:stretch>
            <a:fillRect/>
          </a:stretch>
        </p:blipFill>
        <p:spPr bwMode="auto">
          <a:xfrm rot="60000">
            <a:off x="4683125" y="731243"/>
            <a:ext cx="4460875" cy="4991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7" name="Rectangle 4"/>
          <p:cNvSpPr>
            <a:spLocks noGrp="1" noChangeArrowheads="1"/>
          </p:cNvSpPr>
          <p:nvPr>
            <p:ph type="title"/>
          </p:nvPr>
        </p:nvSpPr>
        <p:spPr/>
        <p:txBody>
          <a:bodyPr/>
          <a:lstStyle/>
          <a:p>
            <a:r>
              <a:rPr lang="en-US" altLang="en-US" sz="2400" smtClean="0"/>
              <a:t>MO wind profile functions applied to observations</a:t>
            </a:r>
          </a:p>
        </p:txBody>
      </p:sp>
      <p:sp>
        <p:nvSpPr>
          <p:cNvPr id="13318" name="Text Box 5"/>
          <p:cNvSpPr txBox="1">
            <a:spLocks noChangeArrowheads="1"/>
          </p:cNvSpPr>
          <p:nvPr/>
        </p:nvSpPr>
        <p:spPr bwMode="auto">
          <a:xfrm>
            <a:off x="1717866" y="489595"/>
            <a:ext cx="91242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2000" dirty="0">
                <a:solidFill>
                  <a:srgbClr val="0000FF"/>
                </a:solidFill>
                <a:latin typeface="Arial" panose="020B0604020202020204" pitchFamily="34" charset="0"/>
                <a:cs typeface="Arial" panose="020B0604020202020204" pitchFamily="34" charset="0"/>
              </a:rPr>
              <a:t>Stable</a:t>
            </a:r>
          </a:p>
        </p:txBody>
      </p:sp>
      <p:sp>
        <p:nvSpPr>
          <p:cNvPr id="13319" name="Text Box 6"/>
          <p:cNvSpPr txBox="1">
            <a:spLocks noChangeArrowheads="1"/>
          </p:cNvSpPr>
          <p:nvPr/>
        </p:nvSpPr>
        <p:spPr bwMode="auto">
          <a:xfrm>
            <a:off x="1295400" y="1447800"/>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endParaRPr lang="en-GB" altLang="en-US" sz="2400">
              <a:solidFill>
                <a:schemeClr val="accent2"/>
              </a:solidFill>
            </a:endParaRPr>
          </a:p>
        </p:txBody>
      </p:sp>
      <p:sp>
        <p:nvSpPr>
          <p:cNvPr id="13320" name="Rectangle 7"/>
          <p:cNvSpPr>
            <a:spLocks noChangeArrowheads="1"/>
          </p:cNvSpPr>
          <p:nvPr/>
        </p:nvSpPr>
        <p:spPr bwMode="auto">
          <a:xfrm>
            <a:off x="6400800" y="464480"/>
            <a:ext cx="119776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2000" dirty="0">
                <a:solidFill>
                  <a:srgbClr val="0000FF"/>
                </a:solidFill>
                <a:latin typeface="Arial" panose="020B0604020202020204" pitchFamily="34" charset="0"/>
                <a:cs typeface="Arial" panose="020B0604020202020204" pitchFamily="34" charset="0"/>
              </a:rPr>
              <a:t>Unstable</a:t>
            </a:r>
          </a:p>
        </p:txBody>
      </p:sp>
      <p:sp>
        <p:nvSpPr>
          <p:cNvPr id="10" name="Text Box 48"/>
          <p:cNvSpPr txBox="1">
            <a:spLocks noChangeArrowheads="1"/>
          </p:cNvSpPr>
          <p:nvPr/>
        </p:nvSpPr>
        <p:spPr bwMode="auto">
          <a:xfrm>
            <a:off x="179512" y="5660717"/>
            <a:ext cx="9141123"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1400" dirty="0" smtClean="0">
                <a:solidFill>
                  <a:srgbClr val="0000FF"/>
                </a:solidFill>
                <a:latin typeface="Arial" panose="020B0604020202020204" pitchFamily="34" charset="0"/>
                <a:cs typeface="Arial" panose="020B0604020202020204" pitchFamily="34" charset="0"/>
              </a:rPr>
              <a:t>Wind profiles extrapolated from the 10 m level upward using empirical </a:t>
            </a:r>
            <a:r>
              <a:rPr lang="el-GR" altLang="en-US" sz="1400" dirty="0" smtClean="0">
                <a:solidFill>
                  <a:srgbClr val="0000FF"/>
                </a:solidFill>
                <a:latin typeface="Arial" panose="020B0604020202020204" pitchFamily="34" charset="0"/>
                <a:cs typeface="Arial" panose="020B0604020202020204" pitchFamily="34" charset="0"/>
              </a:rPr>
              <a:t>ψ</a:t>
            </a:r>
            <a:r>
              <a:rPr lang="en-GB" altLang="en-US" sz="1400" dirty="0" smtClean="0">
                <a:solidFill>
                  <a:srgbClr val="0000FF"/>
                </a:solidFill>
                <a:latin typeface="Arial" panose="020B0604020202020204" pitchFamily="34" charset="0"/>
                <a:cs typeface="Arial" panose="020B0604020202020204" pitchFamily="34" charset="0"/>
              </a:rPr>
              <a:t>-functions (curves). Data is grouped in different stability classes according to L</a:t>
            </a:r>
            <a:r>
              <a:rPr lang="en-GB" altLang="en-US" sz="1400" dirty="0">
                <a:solidFill>
                  <a:srgbClr val="0000FF"/>
                </a:solidFill>
                <a:latin typeface="Arial" panose="020B0604020202020204" pitchFamily="34" charset="0"/>
                <a:cs typeface="Arial" panose="020B0604020202020204" pitchFamily="34" charset="0"/>
              </a:rPr>
              <a:t>. </a:t>
            </a:r>
            <a:r>
              <a:rPr lang="en-GB" altLang="en-US" sz="1400" dirty="0" smtClean="0">
                <a:solidFill>
                  <a:srgbClr val="0000FF"/>
                </a:solidFill>
                <a:latin typeface="Arial" panose="020B0604020202020204" pitchFamily="34" charset="0"/>
                <a:cs typeface="Arial" panose="020B0604020202020204" pitchFamily="34" charset="0"/>
              </a:rPr>
              <a:t>The dots with horizontal bars indicate the range of observations at each level and stability class. The vertical axis is logarithmic, so a neutral profile, e.g.  |L|→ infinite,  will give a straight line (</a:t>
            </a:r>
            <a:r>
              <a:rPr lang="en-GB" altLang="en-US" sz="1400" dirty="0" err="1" smtClean="0">
                <a:solidFill>
                  <a:srgbClr val="0000FF"/>
                </a:solidFill>
                <a:latin typeface="Arial" panose="020B0604020202020204" pitchFamily="34" charset="0"/>
                <a:cs typeface="Arial" panose="020B0604020202020204" pitchFamily="34" charset="0"/>
              </a:rPr>
              <a:t>Holtslag</a:t>
            </a:r>
            <a:r>
              <a:rPr lang="en-GB" altLang="en-US" sz="1400" dirty="0" smtClean="0">
                <a:solidFill>
                  <a:srgbClr val="0000FF"/>
                </a:solidFill>
                <a:latin typeface="Arial" panose="020B0604020202020204" pitchFamily="34" charset="0"/>
                <a:cs typeface="Arial" panose="020B0604020202020204" pitchFamily="34" charset="0"/>
              </a:rPr>
              <a:t> </a:t>
            </a:r>
            <a:r>
              <a:rPr lang="en-GB" altLang="en-US" sz="1400" dirty="0">
                <a:solidFill>
                  <a:srgbClr val="0000FF"/>
                </a:solidFill>
                <a:latin typeface="Arial" panose="020B0604020202020204" pitchFamily="34" charset="0"/>
                <a:cs typeface="Arial" panose="020B0604020202020204" pitchFamily="34" charset="0"/>
              </a:rPr>
              <a:t>1984, BLM, 29, 225-250)</a:t>
            </a:r>
          </a:p>
          <a:p>
            <a:endParaRPr lang="en-US" altLang="en-US" sz="1600" dirty="0">
              <a:solidFill>
                <a:srgbClr val="0000FF"/>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ooter Placeholder 2"/>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1400" smtClean="0"/>
              <a:t>training course: boundary layer; surface layer</a:t>
            </a:r>
          </a:p>
        </p:txBody>
      </p:sp>
      <p:sp>
        <p:nvSpPr>
          <p:cNvPr id="29699" name="Rectangle 2"/>
          <p:cNvSpPr>
            <a:spLocks noGrp="1" noChangeArrowheads="1"/>
          </p:cNvSpPr>
          <p:nvPr>
            <p:ph type="title"/>
          </p:nvPr>
        </p:nvSpPr>
        <p:spPr/>
        <p:txBody>
          <a:bodyPr/>
          <a:lstStyle/>
          <a:p>
            <a:r>
              <a:rPr lang="en-US" altLang="en-US" sz="2400" smtClean="0"/>
              <a:t>Low wind speeds and the limit of free convection</a:t>
            </a:r>
          </a:p>
        </p:txBody>
      </p:sp>
      <p:sp>
        <p:nvSpPr>
          <p:cNvPr id="29700" name="Text Box 3"/>
          <p:cNvSpPr txBox="1">
            <a:spLocks noChangeArrowheads="1"/>
          </p:cNvSpPr>
          <p:nvPr/>
        </p:nvSpPr>
        <p:spPr bwMode="auto">
          <a:xfrm>
            <a:off x="240041" y="641241"/>
            <a:ext cx="7924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1800" dirty="0">
                <a:solidFill>
                  <a:srgbClr val="0000FF"/>
                </a:solidFill>
                <a:latin typeface="Arial" panose="020B0604020202020204" pitchFamily="34" charset="0"/>
                <a:cs typeface="Arial" panose="020B0604020202020204" pitchFamily="34" charset="0"/>
              </a:rPr>
              <a:t>At zero wind speed, coupling with the surface disappears e.g. </a:t>
            </a:r>
          </a:p>
          <a:p>
            <a:r>
              <a:rPr lang="en-US" altLang="en-US" sz="1800" dirty="0">
                <a:solidFill>
                  <a:srgbClr val="0000FF"/>
                </a:solidFill>
                <a:latin typeface="Arial" panose="020B0604020202020204" pitchFamily="34" charset="0"/>
                <a:cs typeface="Arial" panose="020B0604020202020204" pitchFamily="34" charset="0"/>
              </a:rPr>
              <a:t>for </a:t>
            </a:r>
            <a:r>
              <a:rPr lang="en-US" altLang="en-US" sz="1800" dirty="0" smtClean="0">
                <a:solidFill>
                  <a:srgbClr val="0000FF"/>
                </a:solidFill>
                <a:latin typeface="Arial" panose="020B0604020202020204" pitchFamily="34" charset="0"/>
                <a:cs typeface="Arial" panose="020B0604020202020204" pitchFamily="34" charset="0"/>
              </a:rPr>
              <a:t>evaporation and heat flux:</a:t>
            </a:r>
            <a:endParaRPr lang="en-US" altLang="en-US" sz="1800" dirty="0">
              <a:solidFill>
                <a:srgbClr val="0000FF"/>
              </a:solidFill>
              <a:latin typeface="Arial" panose="020B0604020202020204" pitchFamily="34" charset="0"/>
              <a:cs typeface="Arial" panose="020B0604020202020204" pitchFamily="34" charset="0"/>
            </a:endParaRPr>
          </a:p>
        </p:txBody>
      </p:sp>
      <p:sp>
        <p:nvSpPr>
          <p:cNvPr id="29701" name="Line 4"/>
          <p:cNvSpPr>
            <a:spLocks noChangeShapeType="1"/>
          </p:cNvSpPr>
          <p:nvPr/>
        </p:nvSpPr>
        <p:spPr bwMode="auto">
          <a:xfrm>
            <a:off x="5334000" y="1295400"/>
            <a:ext cx="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29702" name="Line 5"/>
          <p:cNvSpPr>
            <a:spLocks noChangeShapeType="1"/>
          </p:cNvSpPr>
          <p:nvPr/>
        </p:nvSpPr>
        <p:spPr bwMode="auto">
          <a:xfrm>
            <a:off x="5105400" y="1676400"/>
            <a:ext cx="18288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29703" name="Line 6"/>
          <p:cNvSpPr>
            <a:spLocks noChangeShapeType="1"/>
          </p:cNvSpPr>
          <p:nvPr/>
        </p:nvSpPr>
        <p:spPr bwMode="auto">
          <a:xfrm>
            <a:off x="5105400" y="2667000"/>
            <a:ext cx="18288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29704" name="Text Box 7"/>
          <p:cNvSpPr txBox="1">
            <a:spLocks noChangeArrowheads="1"/>
          </p:cNvSpPr>
          <p:nvPr/>
        </p:nvSpPr>
        <p:spPr bwMode="auto">
          <a:xfrm>
            <a:off x="6858000" y="1524000"/>
            <a:ext cx="140455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2000" dirty="0" smtClean="0"/>
              <a:t>U</a:t>
            </a:r>
            <a:r>
              <a:rPr lang="en-US" altLang="en-US" sz="2000" baseline="-25000" dirty="0" smtClean="0"/>
              <a:t>1</a:t>
            </a:r>
            <a:r>
              <a:rPr lang="en-US" altLang="en-US" sz="2000" dirty="0" smtClean="0"/>
              <a:t>,V</a:t>
            </a:r>
            <a:r>
              <a:rPr lang="en-US" altLang="en-US" sz="2000" baseline="-25000" dirty="0" smtClean="0"/>
              <a:t>1</a:t>
            </a:r>
            <a:r>
              <a:rPr lang="en-US" altLang="en-US" sz="2000" dirty="0" smtClean="0"/>
              <a:t>,</a:t>
            </a:r>
            <a:r>
              <a:rPr lang="el-GR" altLang="en-US" sz="2000" dirty="0"/>
              <a:t> </a:t>
            </a:r>
            <a:r>
              <a:rPr lang="el-GR" altLang="en-US" sz="2000" dirty="0" smtClean="0"/>
              <a:t>θ</a:t>
            </a:r>
            <a:r>
              <a:rPr lang="en-US" altLang="en-US" sz="2000" baseline="-25000" dirty="0" smtClean="0"/>
              <a:t>1</a:t>
            </a:r>
            <a:r>
              <a:rPr lang="en-US" altLang="en-US" sz="2000" dirty="0" smtClean="0"/>
              <a:t>,q</a:t>
            </a:r>
            <a:r>
              <a:rPr lang="en-US" altLang="en-US" sz="2000" baseline="-25000" dirty="0" smtClean="0"/>
              <a:t>1</a:t>
            </a:r>
            <a:endParaRPr lang="en-US" altLang="en-US" sz="2000" baseline="-25000" dirty="0"/>
          </a:p>
        </p:txBody>
      </p:sp>
      <p:sp>
        <p:nvSpPr>
          <p:cNvPr id="29705" name="Text Box 8"/>
          <p:cNvSpPr txBox="1">
            <a:spLocks noChangeArrowheads="1"/>
          </p:cNvSpPr>
          <p:nvPr/>
        </p:nvSpPr>
        <p:spPr bwMode="auto">
          <a:xfrm>
            <a:off x="4953000" y="1295400"/>
            <a:ext cx="1987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1800">
                <a:latin typeface="Calibri" panose="020F0502020204030204" pitchFamily="34" charset="0"/>
              </a:rPr>
              <a:t>Lowest model level</a:t>
            </a:r>
            <a:endParaRPr lang="en-US" altLang="en-US" sz="2400">
              <a:latin typeface="Calibri" panose="020F0502020204030204" pitchFamily="34" charset="0"/>
            </a:endParaRPr>
          </a:p>
        </p:txBody>
      </p:sp>
      <p:sp>
        <p:nvSpPr>
          <p:cNvPr id="29706" name="Text Box 9"/>
          <p:cNvSpPr txBox="1">
            <a:spLocks noChangeArrowheads="1"/>
          </p:cNvSpPr>
          <p:nvPr/>
        </p:nvSpPr>
        <p:spPr bwMode="auto">
          <a:xfrm>
            <a:off x="4953000" y="2667000"/>
            <a:ext cx="1987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1800">
                <a:latin typeface="Calibri" panose="020F0502020204030204" pitchFamily="34" charset="0"/>
              </a:rPr>
              <a:t>Surface</a:t>
            </a:r>
          </a:p>
        </p:txBody>
      </p:sp>
      <p:sp>
        <p:nvSpPr>
          <p:cNvPr id="29707" name="Text Box 10"/>
          <p:cNvSpPr txBox="1">
            <a:spLocks noChangeArrowheads="1"/>
          </p:cNvSpPr>
          <p:nvPr/>
        </p:nvSpPr>
        <p:spPr bwMode="auto">
          <a:xfrm>
            <a:off x="6934200" y="2438400"/>
            <a:ext cx="1371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2000" dirty="0" smtClean="0"/>
              <a:t>0 </a:t>
            </a:r>
            <a:r>
              <a:rPr lang="el-GR" altLang="en-US" sz="2000" dirty="0" smtClean="0"/>
              <a:t>θ</a:t>
            </a:r>
            <a:r>
              <a:rPr lang="en-GB" altLang="en-US" sz="1600" dirty="0" smtClean="0"/>
              <a:t>s</a:t>
            </a:r>
            <a:r>
              <a:rPr lang="en-GB" altLang="en-US" sz="2000" dirty="0" smtClean="0"/>
              <a:t> </a:t>
            </a:r>
            <a:r>
              <a:rPr lang="en-US" altLang="en-US" sz="2000" dirty="0" err="1" smtClean="0"/>
              <a:t>q</a:t>
            </a:r>
            <a:r>
              <a:rPr lang="en-US" altLang="en-US" sz="2000" baseline="-25000" dirty="0" err="1" smtClean="0"/>
              <a:t>s</a:t>
            </a:r>
            <a:endParaRPr lang="en-US" altLang="en-US" sz="2000" baseline="-25000" dirty="0"/>
          </a:p>
        </p:txBody>
      </p:sp>
      <p:sp>
        <p:nvSpPr>
          <p:cNvPr id="29708" name="Line 11"/>
          <p:cNvSpPr>
            <a:spLocks noChangeShapeType="1"/>
          </p:cNvSpPr>
          <p:nvPr/>
        </p:nvSpPr>
        <p:spPr bwMode="auto">
          <a:xfrm>
            <a:off x="4876800" y="1676400"/>
            <a:ext cx="0" cy="9906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29709" name="Text Box 12"/>
          <p:cNvSpPr txBox="1">
            <a:spLocks noChangeArrowheads="1"/>
          </p:cNvSpPr>
          <p:nvPr/>
        </p:nvSpPr>
        <p:spPr bwMode="auto">
          <a:xfrm>
            <a:off x="4572000" y="1905000"/>
            <a:ext cx="379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2000"/>
              <a:t>z</a:t>
            </a:r>
            <a:r>
              <a:rPr lang="en-US" altLang="en-US" sz="2000" baseline="-25000"/>
              <a:t>1</a:t>
            </a:r>
          </a:p>
        </p:txBody>
      </p:sp>
      <p:graphicFrame>
        <p:nvGraphicFramePr>
          <p:cNvPr id="29710" name="Object 14"/>
          <p:cNvGraphicFramePr>
            <a:graphicFrameLocks noChangeAspect="1"/>
          </p:cNvGraphicFramePr>
          <p:nvPr/>
        </p:nvGraphicFramePr>
        <p:xfrm>
          <a:off x="4286250" y="2330450"/>
          <a:ext cx="112713" cy="214313"/>
        </p:xfrm>
        <a:graphic>
          <a:graphicData uri="http://schemas.openxmlformats.org/presentationml/2006/ole">
            <mc:AlternateContent xmlns:mc="http://schemas.openxmlformats.org/markup-compatibility/2006">
              <mc:Choice xmlns:v="urn:schemas-microsoft-com:vml" Requires="v">
                <p:oleObj spid="_x0000_s46894" name="Equation" r:id="rId4" imgW="114151" imgH="215619" progId="Equation.3">
                  <p:embed/>
                </p:oleObj>
              </mc:Choice>
              <mc:Fallback>
                <p:oleObj name="Equation" r:id="rId4" imgW="114151" imgH="215619"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86250" y="2330450"/>
                        <a:ext cx="112713" cy="214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graphicFrame>
        <p:nvGraphicFramePr>
          <p:cNvPr id="29711" name="Object 15"/>
          <p:cNvGraphicFramePr>
            <a:graphicFrameLocks noChangeAspect="1"/>
          </p:cNvGraphicFramePr>
          <p:nvPr/>
        </p:nvGraphicFramePr>
        <p:xfrm>
          <a:off x="0" y="4953000"/>
          <a:ext cx="6091238" cy="917575"/>
        </p:xfrm>
        <a:graphic>
          <a:graphicData uri="http://schemas.openxmlformats.org/presentationml/2006/ole">
            <mc:AlternateContent xmlns:mc="http://schemas.openxmlformats.org/markup-compatibility/2006">
              <mc:Choice xmlns:v="urn:schemas-microsoft-com:vml" Requires="v">
                <p:oleObj spid="_x0000_s46895" name="Chart" r:id="rId6" imgW="7213600" imgH="1092200" progId="MSGraph.Chart.8">
                  <p:embed followColorScheme="full"/>
                </p:oleObj>
              </mc:Choice>
              <mc:Fallback>
                <p:oleObj name="Chart" r:id="rId6" imgW="7213600" imgH="1092200" progId="MSGraph.Chart.8">
                  <p:embed followColorScheme="full"/>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4953000"/>
                        <a:ext cx="6091238" cy="917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29712" name="Line 21"/>
          <p:cNvSpPr>
            <a:spLocks noChangeShapeType="1"/>
          </p:cNvSpPr>
          <p:nvPr/>
        </p:nvSpPr>
        <p:spPr bwMode="auto">
          <a:xfrm>
            <a:off x="6629400" y="2209800"/>
            <a:ext cx="0" cy="381000"/>
          </a:xfrm>
          <a:prstGeom prst="line">
            <a:avLst/>
          </a:prstGeom>
          <a:noFill/>
          <a:ln w="2857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graphicFrame>
        <p:nvGraphicFramePr>
          <p:cNvPr id="29713" name="Object 22"/>
          <p:cNvGraphicFramePr>
            <a:graphicFrameLocks noChangeAspect="1"/>
          </p:cNvGraphicFramePr>
          <p:nvPr>
            <p:extLst>
              <p:ext uri="{D42A27DB-BD31-4B8C-83A1-F6EECF244321}">
                <p14:modId xmlns:p14="http://schemas.microsoft.com/office/powerpoint/2010/main" val="452802688"/>
              </p:ext>
            </p:extLst>
          </p:nvPr>
        </p:nvGraphicFramePr>
        <p:xfrm>
          <a:off x="6434138" y="1863725"/>
          <a:ext cx="295275" cy="293688"/>
        </p:xfrm>
        <a:graphic>
          <a:graphicData uri="http://schemas.openxmlformats.org/presentationml/2006/ole">
            <mc:AlternateContent xmlns:mc="http://schemas.openxmlformats.org/markup-compatibility/2006">
              <mc:Choice xmlns:v="urn:schemas-microsoft-com:vml" Requires="v">
                <p:oleObj spid="_x0000_s46896" name="Equation" r:id="rId8" imgW="114120" imgH="114120" progId="Equation.3">
                  <p:embed/>
                </p:oleObj>
              </mc:Choice>
              <mc:Fallback>
                <p:oleObj name="Equation" r:id="rId8" imgW="114120" imgH="114120" progId="Equation.3">
                  <p:embed/>
                  <p:pic>
                    <p:nvPicPr>
                      <p:cNvPr id="0" name=""/>
                      <p:cNvPicPr>
                        <a:picLocks noChangeAspect="1" noChangeArrowheads="1"/>
                      </p:cNvPicPr>
                      <p:nvPr/>
                    </p:nvPicPr>
                    <p:blipFill>
                      <a:blip r:embed="rId9"/>
                      <a:srcRect/>
                      <a:stretch>
                        <a:fillRect/>
                      </a:stretch>
                    </p:blipFill>
                    <p:spPr bwMode="auto">
                      <a:xfrm>
                        <a:off x="6434138" y="1863725"/>
                        <a:ext cx="295275" cy="293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graphicFrame>
        <p:nvGraphicFramePr>
          <p:cNvPr id="29714" name="Object 26"/>
          <p:cNvGraphicFramePr>
            <a:graphicFrameLocks noChangeAspect="1"/>
          </p:cNvGraphicFramePr>
          <p:nvPr>
            <p:extLst>
              <p:ext uri="{D42A27DB-BD31-4B8C-83A1-F6EECF244321}">
                <p14:modId xmlns:p14="http://schemas.microsoft.com/office/powerpoint/2010/main" val="1540873078"/>
              </p:ext>
            </p:extLst>
          </p:nvPr>
        </p:nvGraphicFramePr>
        <p:xfrm>
          <a:off x="240041" y="1368194"/>
          <a:ext cx="2837281" cy="500526"/>
        </p:xfrm>
        <a:graphic>
          <a:graphicData uri="http://schemas.openxmlformats.org/presentationml/2006/ole">
            <mc:AlternateContent xmlns:mc="http://schemas.openxmlformats.org/markup-compatibility/2006">
              <mc:Choice xmlns:v="urn:schemas-microsoft-com:vml" Requires="v">
                <p:oleObj spid="_x0000_s46897" name="Equation" r:id="rId10" imgW="1358640" imgH="228600" progId="Equation.3">
                  <p:embed/>
                </p:oleObj>
              </mc:Choice>
              <mc:Fallback>
                <p:oleObj name="Equation" r:id="rId10" imgW="1358640" imgH="228600" progId="Equation.3">
                  <p:embed/>
                  <p:pic>
                    <p:nvPicPr>
                      <p:cNvPr id="0" name=""/>
                      <p:cNvPicPr>
                        <a:picLocks noChangeAspect="1" noChangeArrowheads="1"/>
                      </p:cNvPicPr>
                      <p:nvPr/>
                    </p:nvPicPr>
                    <p:blipFill>
                      <a:blip r:embed="rId11"/>
                      <a:srcRect/>
                      <a:stretch>
                        <a:fillRect/>
                      </a:stretch>
                    </p:blipFill>
                    <p:spPr bwMode="auto">
                      <a:xfrm>
                        <a:off x="240041" y="1368194"/>
                        <a:ext cx="2837281" cy="500526"/>
                      </a:xfrm>
                      <a:prstGeom prst="rect">
                        <a:avLst/>
                      </a:prstGeom>
                      <a:noFill/>
                      <a:ln>
                        <a:noFill/>
                      </a:ln>
                      <a:effectLst/>
                      <a:extLst/>
                    </p:spPr>
                  </p:pic>
                </p:oleObj>
              </mc:Fallback>
            </mc:AlternateContent>
          </a:graphicData>
        </a:graphic>
      </p:graphicFrame>
      <p:graphicFrame>
        <p:nvGraphicFramePr>
          <p:cNvPr id="29715" name="Object 27"/>
          <p:cNvGraphicFramePr>
            <a:graphicFrameLocks noChangeAspect="1"/>
          </p:cNvGraphicFramePr>
          <p:nvPr>
            <p:extLst>
              <p:ext uri="{D42A27DB-BD31-4B8C-83A1-F6EECF244321}">
                <p14:modId xmlns:p14="http://schemas.microsoft.com/office/powerpoint/2010/main" val="1925029192"/>
              </p:ext>
            </p:extLst>
          </p:nvPr>
        </p:nvGraphicFramePr>
        <p:xfrm>
          <a:off x="268177" y="3683509"/>
          <a:ext cx="3852937" cy="1598857"/>
        </p:xfrm>
        <a:graphic>
          <a:graphicData uri="http://schemas.openxmlformats.org/presentationml/2006/ole">
            <mc:AlternateContent xmlns:mc="http://schemas.openxmlformats.org/markup-compatibility/2006">
              <mc:Choice xmlns:v="urn:schemas-microsoft-com:vml" Requires="v">
                <p:oleObj spid="_x0000_s46898" name="Equation" r:id="rId12" imgW="2120760" imgH="838080" progId="Equation.3">
                  <p:embed/>
                </p:oleObj>
              </mc:Choice>
              <mc:Fallback>
                <p:oleObj name="Equation" r:id="rId12" imgW="2120760" imgH="838080" progId="Equation.3">
                  <p:embed/>
                  <p:pic>
                    <p:nvPicPr>
                      <p:cNvPr id="0" name=""/>
                      <p:cNvPicPr>
                        <a:picLocks noChangeAspect="1" noChangeArrowheads="1"/>
                      </p:cNvPicPr>
                      <p:nvPr/>
                    </p:nvPicPr>
                    <p:blipFill>
                      <a:blip r:embed="rId13"/>
                      <a:srcRect/>
                      <a:stretch>
                        <a:fillRect/>
                      </a:stretch>
                    </p:blipFill>
                    <p:spPr bwMode="auto">
                      <a:xfrm>
                        <a:off x="268177" y="3683509"/>
                        <a:ext cx="3852937" cy="1598857"/>
                      </a:xfrm>
                      <a:prstGeom prst="rect">
                        <a:avLst/>
                      </a:prstGeom>
                      <a:noFill/>
                      <a:ln>
                        <a:noFill/>
                      </a:ln>
                      <a:effectLst/>
                      <a:extLst/>
                    </p:spPr>
                  </p:pic>
                </p:oleObj>
              </mc:Fallback>
            </mc:AlternateContent>
          </a:graphicData>
        </a:graphic>
      </p:graphicFrame>
      <p:sp>
        <p:nvSpPr>
          <p:cNvPr id="29716" name="Line 28"/>
          <p:cNvSpPr>
            <a:spLocks noChangeShapeType="1"/>
          </p:cNvSpPr>
          <p:nvPr/>
        </p:nvSpPr>
        <p:spPr bwMode="auto">
          <a:xfrm>
            <a:off x="5791200" y="5867400"/>
            <a:ext cx="24384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29717" name="Text Box 29"/>
          <p:cNvSpPr txBox="1">
            <a:spLocks noChangeArrowheads="1"/>
          </p:cNvSpPr>
          <p:nvPr/>
        </p:nvSpPr>
        <p:spPr bwMode="auto">
          <a:xfrm>
            <a:off x="5791200" y="5805488"/>
            <a:ext cx="1987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1800">
                <a:latin typeface="Calibri" panose="020F0502020204030204" pitchFamily="34" charset="0"/>
              </a:rPr>
              <a:t>Surface</a:t>
            </a:r>
          </a:p>
        </p:txBody>
      </p:sp>
      <p:sp>
        <p:nvSpPr>
          <p:cNvPr id="29718" name="Freeform 30"/>
          <p:cNvSpPr>
            <a:spLocks/>
          </p:cNvSpPr>
          <p:nvPr/>
        </p:nvSpPr>
        <p:spPr bwMode="auto">
          <a:xfrm>
            <a:off x="5791200" y="4102100"/>
            <a:ext cx="2438400" cy="88900"/>
          </a:xfrm>
          <a:custGeom>
            <a:avLst/>
            <a:gdLst>
              <a:gd name="T0" fmla="*/ 0 w 1536"/>
              <a:gd name="T1" fmla="*/ 2147483647 h 56"/>
              <a:gd name="T2" fmla="*/ 2147483647 w 1536"/>
              <a:gd name="T3" fmla="*/ 2147483647 h 56"/>
              <a:gd name="T4" fmla="*/ 2147483647 w 1536"/>
              <a:gd name="T5" fmla="*/ 2147483647 h 56"/>
              <a:gd name="T6" fmla="*/ 2147483647 w 1536"/>
              <a:gd name="T7" fmla="*/ 2147483647 h 56"/>
              <a:gd name="T8" fmla="*/ 2147483647 w 1536"/>
              <a:gd name="T9" fmla="*/ 2147483647 h 56"/>
              <a:gd name="T10" fmla="*/ 2147483647 w 1536"/>
              <a:gd name="T11" fmla="*/ 2147483647 h 56"/>
              <a:gd name="T12" fmla="*/ 0 60000 65536"/>
              <a:gd name="T13" fmla="*/ 0 60000 65536"/>
              <a:gd name="T14" fmla="*/ 0 60000 65536"/>
              <a:gd name="T15" fmla="*/ 0 60000 65536"/>
              <a:gd name="T16" fmla="*/ 0 60000 65536"/>
              <a:gd name="T17" fmla="*/ 0 60000 65536"/>
              <a:gd name="T18" fmla="*/ 0 w 1536"/>
              <a:gd name="T19" fmla="*/ 0 h 56"/>
              <a:gd name="T20" fmla="*/ 1536 w 1536"/>
              <a:gd name="T21" fmla="*/ 56 h 56"/>
            </a:gdLst>
            <a:ahLst/>
            <a:cxnLst>
              <a:cxn ang="T12">
                <a:pos x="T0" y="T1"/>
              </a:cxn>
              <a:cxn ang="T13">
                <a:pos x="T2" y="T3"/>
              </a:cxn>
              <a:cxn ang="T14">
                <a:pos x="T4" y="T5"/>
              </a:cxn>
              <a:cxn ang="T15">
                <a:pos x="T6" y="T7"/>
              </a:cxn>
              <a:cxn ang="T16">
                <a:pos x="T8" y="T9"/>
              </a:cxn>
              <a:cxn ang="T17">
                <a:pos x="T10" y="T11"/>
              </a:cxn>
            </a:cxnLst>
            <a:rect l="T18" t="T19" r="T20" b="T21"/>
            <a:pathLst>
              <a:path w="1536" h="56">
                <a:moveTo>
                  <a:pt x="0" y="8"/>
                </a:moveTo>
                <a:cubicBezTo>
                  <a:pt x="8" y="4"/>
                  <a:pt x="16" y="0"/>
                  <a:pt x="96" y="8"/>
                </a:cubicBezTo>
                <a:cubicBezTo>
                  <a:pt x="176" y="16"/>
                  <a:pt x="352" y="56"/>
                  <a:pt x="480" y="56"/>
                </a:cubicBezTo>
                <a:cubicBezTo>
                  <a:pt x="608" y="56"/>
                  <a:pt x="736" y="8"/>
                  <a:pt x="864" y="8"/>
                </a:cubicBezTo>
                <a:cubicBezTo>
                  <a:pt x="992" y="8"/>
                  <a:pt x="1136" y="56"/>
                  <a:pt x="1248" y="56"/>
                </a:cubicBezTo>
                <a:cubicBezTo>
                  <a:pt x="1360" y="56"/>
                  <a:pt x="1488" y="16"/>
                  <a:pt x="1536" y="8"/>
                </a:cubicBezTo>
              </a:path>
            </a:pathLst>
          </a:custGeom>
          <a:noFill/>
          <a:ln w="28575" cmpd="sng">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29719" name="Line 31"/>
          <p:cNvSpPr>
            <a:spLocks noChangeShapeType="1"/>
          </p:cNvSpPr>
          <p:nvPr/>
        </p:nvSpPr>
        <p:spPr bwMode="auto">
          <a:xfrm>
            <a:off x="5638800" y="4267200"/>
            <a:ext cx="0" cy="16002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29720" name="Text Box 32"/>
          <p:cNvSpPr txBox="1">
            <a:spLocks noChangeArrowheads="1"/>
          </p:cNvSpPr>
          <p:nvPr/>
        </p:nvSpPr>
        <p:spPr bwMode="auto">
          <a:xfrm>
            <a:off x="5334000" y="4800600"/>
            <a:ext cx="3111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2000"/>
              <a:t>h</a:t>
            </a:r>
            <a:endParaRPr lang="en-US" altLang="en-US" sz="2000" baseline="-25000"/>
          </a:p>
        </p:txBody>
      </p:sp>
      <p:sp>
        <p:nvSpPr>
          <p:cNvPr id="29721" name="Text Box 33"/>
          <p:cNvSpPr txBox="1">
            <a:spLocks noChangeArrowheads="1"/>
          </p:cNvSpPr>
          <p:nvPr/>
        </p:nvSpPr>
        <p:spPr bwMode="auto">
          <a:xfrm>
            <a:off x="5932488" y="3810000"/>
            <a:ext cx="1600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1800">
                <a:latin typeface="Calibri" panose="020F0502020204030204" pitchFamily="34" charset="0"/>
              </a:rPr>
              <a:t>inversion</a:t>
            </a:r>
          </a:p>
        </p:txBody>
      </p:sp>
      <p:sp>
        <p:nvSpPr>
          <p:cNvPr id="29722" name="Freeform 34"/>
          <p:cNvSpPr>
            <a:spLocks/>
          </p:cNvSpPr>
          <p:nvPr/>
        </p:nvSpPr>
        <p:spPr bwMode="auto">
          <a:xfrm>
            <a:off x="5791200" y="4432300"/>
            <a:ext cx="1117600" cy="1181100"/>
          </a:xfrm>
          <a:custGeom>
            <a:avLst/>
            <a:gdLst>
              <a:gd name="T0" fmla="*/ 2147483647 w 704"/>
              <a:gd name="T1" fmla="*/ 2147483647 h 744"/>
              <a:gd name="T2" fmla="*/ 2147483647 w 704"/>
              <a:gd name="T3" fmla="*/ 2147483647 h 744"/>
              <a:gd name="T4" fmla="*/ 0 w 704"/>
              <a:gd name="T5" fmla="*/ 2147483647 h 744"/>
              <a:gd name="T6" fmla="*/ 2147483647 w 704"/>
              <a:gd name="T7" fmla="*/ 2147483647 h 744"/>
              <a:gd name="T8" fmla="*/ 2147483647 w 704"/>
              <a:gd name="T9" fmla="*/ 2147483647 h 744"/>
              <a:gd name="T10" fmla="*/ 2147483647 w 704"/>
              <a:gd name="T11" fmla="*/ 2147483647 h 744"/>
              <a:gd name="T12" fmla="*/ 2147483647 w 704"/>
              <a:gd name="T13" fmla="*/ 2147483647 h 744"/>
              <a:gd name="T14" fmla="*/ 0 60000 65536"/>
              <a:gd name="T15" fmla="*/ 0 60000 65536"/>
              <a:gd name="T16" fmla="*/ 0 60000 65536"/>
              <a:gd name="T17" fmla="*/ 0 60000 65536"/>
              <a:gd name="T18" fmla="*/ 0 60000 65536"/>
              <a:gd name="T19" fmla="*/ 0 60000 65536"/>
              <a:gd name="T20" fmla="*/ 0 60000 65536"/>
              <a:gd name="T21" fmla="*/ 0 w 704"/>
              <a:gd name="T22" fmla="*/ 0 h 744"/>
              <a:gd name="T23" fmla="*/ 704 w 704"/>
              <a:gd name="T24" fmla="*/ 744 h 7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04" h="744">
                <a:moveTo>
                  <a:pt x="432" y="40"/>
                </a:moveTo>
                <a:cubicBezTo>
                  <a:pt x="300" y="20"/>
                  <a:pt x="168" y="0"/>
                  <a:pt x="96" y="40"/>
                </a:cubicBezTo>
                <a:cubicBezTo>
                  <a:pt x="24" y="80"/>
                  <a:pt x="0" y="184"/>
                  <a:pt x="0" y="280"/>
                </a:cubicBezTo>
                <a:cubicBezTo>
                  <a:pt x="0" y="376"/>
                  <a:pt x="16" y="544"/>
                  <a:pt x="96" y="616"/>
                </a:cubicBezTo>
                <a:cubicBezTo>
                  <a:pt x="176" y="688"/>
                  <a:pt x="384" y="744"/>
                  <a:pt x="480" y="712"/>
                </a:cubicBezTo>
                <a:cubicBezTo>
                  <a:pt x="576" y="680"/>
                  <a:pt x="640" y="512"/>
                  <a:pt x="672" y="424"/>
                </a:cubicBezTo>
                <a:cubicBezTo>
                  <a:pt x="704" y="336"/>
                  <a:pt x="672" y="224"/>
                  <a:pt x="672" y="184"/>
                </a:cubicBezTo>
              </a:path>
            </a:pathLst>
          </a:custGeom>
          <a:noFill/>
          <a:ln w="9525">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29723" name="Line 35"/>
          <p:cNvSpPr>
            <a:spLocks noChangeShapeType="1"/>
          </p:cNvSpPr>
          <p:nvPr/>
        </p:nvSpPr>
        <p:spPr bwMode="auto">
          <a:xfrm flipH="1" flipV="1">
            <a:off x="6781800" y="4648200"/>
            <a:ext cx="76200" cy="76200"/>
          </a:xfrm>
          <a:prstGeom prst="line">
            <a:avLst/>
          </a:prstGeom>
          <a:noFill/>
          <a:ln w="952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29724" name="Freeform 36"/>
          <p:cNvSpPr>
            <a:spLocks/>
          </p:cNvSpPr>
          <p:nvPr/>
        </p:nvSpPr>
        <p:spPr bwMode="auto">
          <a:xfrm>
            <a:off x="7302500" y="4648200"/>
            <a:ext cx="1092200" cy="939800"/>
          </a:xfrm>
          <a:custGeom>
            <a:avLst/>
            <a:gdLst>
              <a:gd name="T0" fmla="*/ 2147483647 w 688"/>
              <a:gd name="T1" fmla="*/ 0 h 592"/>
              <a:gd name="T2" fmla="*/ 2147483647 w 688"/>
              <a:gd name="T3" fmla="*/ 2147483647 h 592"/>
              <a:gd name="T4" fmla="*/ 2147483647 w 688"/>
              <a:gd name="T5" fmla="*/ 2147483647 h 592"/>
              <a:gd name="T6" fmla="*/ 2147483647 w 688"/>
              <a:gd name="T7" fmla="*/ 2147483647 h 592"/>
              <a:gd name="T8" fmla="*/ 2147483647 w 688"/>
              <a:gd name="T9" fmla="*/ 2147483647 h 592"/>
              <a:gd name="T10" fmla="*/ 2147483647 w 688"/>
              <a:gd name="T11" fmla="*/ 2147483647 h 592"/>
              <a:gd name="T12" fmla="*/ 2147483647 w 688"/>
              <a:gd name="T13" fmla="*/ 2147483647 h 592"/>
              <a:gd name="T14" fmla="*/ 0 60000 65536"/>
              <a:gd name="T15" fmla="*/ 0 60000 65536"/>
              <a:gd name="T16" fmla="*/ 0 60000 65536"/>
              <a:gd name="T17" fmla="*/ 0 60000 65536"/>
              <a:gd name="T18" fmla="*/ 0 60000 65536"/>
              <a:gd name="T19" fmla="*/ 0 60000 65536"/>
              <a:gd name="T20" fmla="*/ 0 60000 65536"/>
              <a:gd name="T21" fmla="*/ 0 w 688"/>
              <a:gd name="T22" fmla="*/ 0 h 592"/>
              <a:gd name="T23" fmla="*/ 688 w 688"/>
              <a:gd name="T24" fmla="*/ 592 h 5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8" h="592">
                <a:moveTo>
                  <a:pt x="584" y="0"/>
                </a:moveTo>
                <a:cubicBezTo>
                  <a:pt x="628" y="52"/>
                  <a:pt x="672" y="104"/>
                  <a:pt x="680" y="192"/>
                </a:cubicBezTo>
                <a:cubicBezTo>
                  <a:pt x="688" y="280"/>
                  <a:pt x="680" y="464"/>
                  <a:pt x="632" y="528"/>
                </a:cubicBezTo>
                <a:cubicBezTo>
                  <a:pt x="584" y="592"/>
                  <a:pt x="488" y="584"/>
                  <a:pt x="392" y="576"/>
                </a:cubicBezTo>
                <a:cubicBezTo>
                  <a:pt x="296" y="568"/>
                  <a:pt x="112" y="552"/>
                  <a:pt x="56" y="480"/>
                </a:cubicBezTo>
                <a:cubicBezTo>
                  <a:pt x="0" y="408"/>
                  <a:pt x="32" y="216"/>
                  <a:pt x="56" y="144"/>
                </a:cubicBezTo>
                <a:cubicBezTo>
                  <a:pt x="80" y="72"/>
                  <a:pt x="176" y="64"/>
                  <a:pt x="200" y="48"/>
                </a:cubicBezTo>
              </a:path>
            </a:pathLst>
          </a:custGeom>
          <a:noFill/>
          <a:ln w="9525">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29725" name="Line 37"/>
          <p:cNvSpPr>
            <a:spLocks noChangeShapeType="1"/>
          </p:cNvSpPr>
          <p:nvPr/>
        </p:nvSpPr>
        <p:spPr bwMode="auto">
          <a:xfrm>
            <a:off x="7620000" y="4724400"/>
            <a:ext cx="76200" cy="0"/>
          </a:xfrm>
          <a:prstGeom prst="line">
            <a:avLst/>
          </a:prstGeom>
          <a:noFill/>
          <a:ln w="952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29726" name="Freeform 38"/>
          <p:cNvSpPr>
            <a:spLocks/>
          </p:cNvSpPr>
          <p:nvPr/>
        </p:nvSpPr>
        <p:spPr bwMode="auto">
          <a:xfrm>
            <a:off x="5765800" y="5562600"/>
            <a:ext cx="266700" cy="228600"/>
          </a:xfrm>
          <a:custGeom>
            <a:avLst/>
            <a:gdLst>
              <a:gd name="T0" fmla="*/ 2147483647 w 168"/>
              <a:gd name="T1" fmla="*/ 0 h 144"/>
              <a:gd name="T2" fmla="*/ 2147483647 w 168"/>
              <a:gd name="T3" fmla="*/ 2147483647 h 144"/>
              <a:gd name="T4" fmla="*/ 2147483647 w 168"/>
              <a:gd name="T5" fmla="*/ 2147483647 h 144"/>
              <a:gd name="T6" fmla="*/ 2147483647 w 168"/>
              <a:gd name="T7" fmla="*/ 2147483647 h 144"/>
              <a:gd name="T8" fmla="*/ 2147483647 w 168"/>
              <a:gd name="T9" fmla="*/ 2147483647 h 144"/>
              <a:gd name="T10" fmla="*/ 2147483647 w 168"/>
              <a:gd name="T11" fmla="*/ 2147483647 h 144"/>
              <a:gd name="T12" fmla="*/ 0 60000 65536"/>
              <a:gd name="T13" fmla="*/ 0 60000 65536"/>
              <a:gd name="T14" fmla="*/ 0 60000 65536"/>
              <a:gd name="T15" fmla="*/ 0 60000 65536"/>
              <a:gd name="T16" fmla="*/ 0 60000 65536"/>
              <a:gd name="T17" fmla="*/ 0 60000 65536"/>
              <a:gd name="T18" fmla="*/ 0 w 168"/>
              <a:gd name="T19" fmla="*/ 0 h 144"/>
              <a:gd name="T20" fmla="*/ 168 w 168"/>
              <a:gd name="T21" fmla="*/ 144 h 144"/>
            </a:gdLst>
            <a:ahLst/>
            <a:cxnLst>
              <a:cxn ang="T12">
                <a:pos x="T0" y="T1"/>
              </a:cxn>
              <a:cxn ang="T13">
                <a:pos x="T2" y="T3"/>
              </a:cxn>
              <a:cxn ang="T14">
                <a:pos x="T4" y="T5"/>
              </a:cxn>
              <a:cxn ang="T15">
                <a:pos x="T6" y="T7"/>
              </a:cxn>
              <a:cxn ang="T16">
                <a:pos x="T8" y="T9"/>
              </a:cxn>
              <a:cxn ang="T17">
                <a:pos x="T10" y="T11"/>
              </a:cxn>
            </a:cxnLst>
            <a:rect l="T18" t="T19" r="T20" b="T21"/>
            <a:pathLst>
              <a:path w="168" h="144">
                <a:moveTo>
                  <a:pt x="112" y="0"/>
                </a:moveTo>
                <a:cubicBezTo>
                  <a:pt x="132" y="16"/>
                  <a:pt x="152" y="32"/>
                  <a:pt x="160" y="48"/>
                </a:cubicBezTo>
                <a:cubicBezTo>
                  <a:pt x="168" y="64"/>
                  <a:pt x="168" y="80"/>
                  <a:pt x="160" y="96"/>
                </a:cubicBezTo>
                <a:cubicBezTo>
                  <a:pt x="152" y="112"/>
                  <a:pt x="136" y="144"/>
                  <a:pt x="112" y="144"/>
                </a:cubicBezTo>
                <a:cubicBezTo>
                  <a:pt x="88" y="144"/>
                  <a:pt x="32" y="112"/>
                  <a:pt x="16" y="96"/>
                </a:cubicBezTo>
                <a:cubicBezTo>
                  <a:pt x="0" y="80"/>
                  <a:pt x="16" y="56"/>
                  <a:pt x="16" y="48"/>
                </a:cubicBezTo>
              </a:path>
            </a:pathLst>
          </a:custGeom>
          <a:noFill/>
          <a:ln w="9525">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29727" name="Freeform 39"/>
          <p:cNvSpPr>
            <a:spLocks/>
          </p:cNvSpPr>
          <p:nvPr/>
        </p:nvSpPr>
        <p:spPr bwMode="auto">
          <a:xfrm>
            <a:off x="6172200" y="5613400"/>
            <a:ext cx="254000" cy="203200"/>
          </a:xfrm>
          <a:custGeom>
            <a:avLst/>
            <a:gdLst>
              <a:gd name="T0" fmla="*/ 0 w 160"/>
              <a:gd name="T1" fmla="*/ 2147483647 h 128"/>
              <a:gd name="T2" fmla="*/ 2147483647 w 160"/>
              <a:gd name="T3" fmla="*/ 2147483647 h 128"/>
              <a:gd name="T4" fmla="*/ 2147483647 w 160"/>
              <a:gd name="T5" fmla="*/ 2147483647 h 128"/>
              <a:gd name="T6" fmla="*/ 2147483647 w 160"/>
              <a:gd name="T7" fmla="*/ 2147483647 h 128"/>
              <a:gd name="T8" fmla="*/ 2147483647 w 160"/>
              <a:gd name="T9" fmla="*/ 2147483647 h 128"/>
              <a:gd name="T10" fmla="*/ 0 60000 65536"/>
              <a:gd name="T11" fmla="*/ 0 60000 65536"/>
              <a:gd name="T12" fmla="*/ 0 60000 65536"/>
              <a:gd name="T13" fmla="*/ 0 60000 65536"/>
              <a:gd name="T14" fmla="*/ 0 60000 65536"/>
              <a:gd name="T15" fmla="*/ 0 w 160"/>
              <a:gd name="T16" fmla="*/ 0 h 128"/>
              <a:gd name="T17" fmla="*/ 160 w 160"/>
              <a:gd name="T18" fmla="*/ 128 h 128"/>
            </a:gdLst>
            <a:ahLst/>
            <a:cxnLst>
              <a:cxn ang="T10">
                <a:pos x="T0" y="T1"/>
              </a:cxn>
              <a:cxn ang="T11">
                <a:pos x="T2" y="T3"/>
              </a:cxn>
              <a:cxn ang="T12">
                <a:pos x="T4" y="T5"/>
              </a:cxn>
              <a:cxn ang="T13">
                <a:pos x="T6" y="T7"/>
              </a:cxn>
              <a:cxn ang="T14">
                <a:pos x="T8" y="T9"/>
              </a:cxn>
            </a:cxnLst>
            <a:rect l="T15" t="T16" r="T17" b="T18"/>
            <a:pathLst>
              <a:path w="160" h="128">
                <a:moveTo>
                  <a:pt x="0" y="64"/>
                </a:moveTo>
                <a:cubicBezTo>
                  <a:pt x="12" y="44"/>
                  <a:pt x="24" y="24"/>
                  <a:pt x="48" y="16"/>
                </a:cubicBezTo>
                <a:cubicBezTo>
                  <a:pt x="72" y="8"/>
                  <a:pt x="128" y="0"/>
                  <a:pt x="144" y="16"/>
                </a:cubicBezTo>
                <a:cubicBezTo>
                  <a:pt x="160" y="32"/>
                  <a:pt x="160" y="96"/>
                  <a:pt x="144" y="112"/>
                </a:cubicBezTo>
                <a:cubicBezTo>
                  <a:pt x="128" y="128"/>
                  <a:pt x="64" y="112"/>
                  <a:pt x="48" y="112"/>
                </a:cubicBezTo>
              </a:path>
            </a:pathLst>
          </a:custGeom>
          <a:noFill/>
          <a:ln w="9525">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29728" name="Freeform 40"/>
          <p:cNvSpPr>
            <a:spLocks/>
          </p:cNvSpPr>
          <p:nvPr/>
        </p:nvSpPr>
        <p:spPr bwMode="auto">
          <a:xfrm>
            <a:off x="6705600" y="5562600"/>
            <a:ext cx="330200" cy="254000"/>
          </a:xfrm>
          <a:custGeom>
            <a:avLst/>
            <a:gdLst>
              <a:gd name="T0" fmla="*/ 2147483647 w 208"/>
              <a:gd name="T1" fmla="*/ 0 h 160"/>
              <a:gd name="T2" fmla="*/ 2147483647 w 208"/>
              <a:gd name="T3" fmla="*/ 2147483647 h 160"/>
              <a:gd name="T4" fmla="*/ 2147483647 w 208"/>
              <a:gd name="T5" fmla="*/ 2147483647 h 160"/>
              <a:gd name="T6" fmla="*/ 2147483647 w 208"/>
              <a:gd name="T7" fmla="*/ 2147483647 h 160"/>
              <a:gd name="T8" fmla="*/ 0 w 208"/>
              <a:gd name="T9" fmla="*/ 2147483647 h 160"/>
              <a:gd name="T10" fmla="*/ 0 60000 65536"/>
              <a:gd name="T11" fmla="*/ 0 60000 65536"/>
              <a:gd name="T12" fmla="*/ 0 60000 65536"/>
              <a:gd name="T13" fmla="*/ 0 60000 65536"/>
              <a:gd name="T14" fmla="*/ 0 60000 65536"/>
              <a:gd name="T15" fmla="*/ 0 w 208"/>
              <a:gd name="T16" fmla="*/ 0 h 160"/>
              <a:gd name="T17" fmla="*/ 208 w 208"/>
              <a:gd name="T18" fmla="*/ 160 h 160"/>
            </a:gdLst>
            <a:ahLst/>
            <a:cxnLst>
              <a:cxn ang="T10">
                <a:pos x="T0" y="T1"/>
              </a:cxn>
              <a:cxn ang="T11">
                <a:pos x="T2" y="T3"/>
              </a:cxn>
              <a:cxn ang="T12">
                <a:pos x="T4" y="T5"/>
              </a:cxn>
              <a:cxn ang="T13">
                <a:pos x="T6" y="T7"/>
              </a:cxn>
              <a:cxn ang="T14">
                <a:pos x="T8" y="T9"/>
              </a:cxn>
            </a:cxnLst>
            <a:rect l="T15" t="T16" r="T17" b="T18"/>
            <a:pathLst>
              <a:path w="208" h="160">
                <a:moveTo>
                  <a:pt x="48" y="0"/>
                </a:moveTo>
                <a:cubicBezTo>
                  <a:pt x="112" y="12"/>
                  <a:pt x="176" y="24"/>
                  <a:pt x="192" y="48"/>
                </a:cubicBezTo>
                <a:cubicBezTo>
                  <a:pt x="208" y="72"/>
                  <a:pt x="168" y="128"/>
                  <a:pt x="144" y="144"/>
                </a:cubicBezTo>
                <a:cubicBezTo>
                  <a:pt x="120" y="160"/>
                  <a:pt x="72" y="152"/>
                  <a:pt x="48" y="144"/>
                </a:cubicBezTo>
                <a:cubicBezTo>
                  <a:pt x="24" y="136"/>
                  <a:pt x="8" y="104"/>
                  <a:pt x="0" y="96"/>
                </a:cubicBezTo>
              </a:path>
            </a:pathLst>
          </a:custGeom>
          <a:noFill/>
          <a:ln w="9525">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29729" name="Freeform 41"/>
          <p:cNvSpPr>
            <a:spLocks/>
          </p:cNvSpPr>
          <p:nvPr/>
        </p:nvSpPr>
        <p:spPr bwMode="auto">
          <a:xfrm>
            <a:off x="7137400" y="5537200"/>
            <a:ext cx="330200" cy="279400"/>
          </a:xfrm>
          <a:custGeom>
            <a:avLst/>
            <a:gdLst>
              <a:gd name="T0" fmla="*/ 2147483647 w 208"/>
              <a:gd name="T1" fmla="*/ 2147483647 h 176"/>
              <a:gd name="T2" fmla="*/ 2147483647 w 208"/>
              <a:gd name="T3" fmla="*/ 2147483647 h 176"/>
              <a:gd name="T4" fmla="*/ 2147483647 w 208"/>
              <a:gd name="T5" fmla="*/ 2147483647 h 176"/>
              <a:gd name="T6" fmla="*/ 2147483647 w 208"/>
              <a:gd name="T7" fmla="*/ 2147483647 h 176"/>
              <a:gd name="T8" fmla="*/ 2147483647 w 208"/>
              <a:gd name="T9" fmla="*/ 2147483647 h 176"/>
              <a:gd name="T10" fmla="*/ 0 60000 65536"/>
              <a:gd name="T11" fmla="*/ 0 60000 65536"/>
              <a:gd name="T12" fmla="*/ 0 60000 65536"/>
              <a:gd name="T13" fmla="*/ 0 60000 65536"/>
              <a:gd name="T14" fmla="*/ 0 60000 65536"/>
              <a:gd name="T15" fmla="*/ 0 w 208"/>
              <a:gd name="T16" fmla="*/ 0 h 176"/>
              <a:gd name="T17" fmla="*/ 208 w 208"/>
              <a:gd name="T18" fmla="*/ 176 h 176"/>
            </a:gdLst>
            <a:ahLst/>
            <a:cxnLst>
              <a:cxn ang="T10">
                <a:pos x="T0" y="T1"/>
              </a:cxn>
              <a:cxn ang="T11">
                <a:pos x="T2" y="T3"/>
              </a:cxn>
              <a:cxn ang="T12">
                <a:pos x="T4" y="T5"/>
              </a:cxn>
              <a:cxn ang="T13">
                <a:pos x="T6" y="T7"/>
              </a:cxn>
              <a:cxn ang="T14">
                <a:pos x="T8" y="T9"/>
              </a:cxn>
            </a:cxnLst>
            <a:rect l="T15" t="T16" r="T17" b="T18"/>
            <a:pathLst>
              <a:path w="208" h="176">
                <a:moveTo>
                  <a:pt x="208" y="160"/>
                </a:moveTo>
                <a:cubicBezTo>
                  <a:pt x="200" y="96"/>
                  <a:pt x="192" y="32"/>
                  <a:pt x="160" y="16"/>
                </a:cubicBezTo>
                <a:cubicBezTo>
                  <a:pt x="128" y="0"/>
                  <a:pt x="32" y="40"/>
                  <a:pt x="16" y="64"/>
                </a:cubicBezTo>
                <a:cubicBezTo>
                  <a:pt x="0" y="88"/>
                  <a:pt x="48" y="144"/>
                  <a:pt x="64" y="160"/>
                </a:cubicBezTo>
                <a:cubicBezTo>
                  <a:pt x="80" y="176"/>
                  <a:pt x="104" y="160"/>
                  <a:pt x="112" y="160"/>
                </a:cubicBezTo>
              </a:path>
            </a:pathLst>
          </a:custGeom>
          <a:noFill/>
          <a:ln w="9525">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29730" name="Freeform 42"/>
          <p:cNvSpPr>
            <a:spLocks/>
          </p:cNvSpPr>
          <p:nvPr/>
        </p:nvSpPr>
        <p:spPr bwMode="auto">
          <a:xfrm>
            <a:off x="7620000" y="5638800"/>
            <a:ext cx="254000" cy="165100"/>
          </a:xfrm>
          <a:custGeom>
            <a:avLst/>
            <a:gdLst>
              <a:gd name="T0" fmla="*/ 2147483647 w 160"/>
              <a:gd name="T1" fmla="*/ 0 h 104"/>
              <a:gd name="T2" fmla="*/ 0 w 160"/>
              <a:gd name="T3" fmla="*/ 2147483647 h 104"/>
              <a:gd name="T4" fmla="*/ 2147483647 w 160"/>
              <a:gd name="T5" fmla="*/ 2147483647 h 104"/>
              <a:gd name="T6" fmla="*/ 2147483647 w 160"/>
              <a:gd name="T7" fmla="*/ 2147483647 h 104"/>
              <a:gd name="T8" fmla="*/ 2147483647 w 160"/>
              <a:gd name="T9" fmla="*/ 2147483647 h 104"/>
              <a:gd name="T10" fmla="*/ 0 60000 65536"/>
              <a:gd name="T11" fmla="*/ 0 60000 65536"/>
              <a:gd name="T12" fmla="*/ 0 60000 65536"/>
              <a:gd name="T13" fmla="*/ 0 60000 65536"/>
              <a:gd name="T14" fmla="*/ 0 60000 65536"/>
              <a:gd name="T15" fmla="*/ 0 w 160"/>
              <a:gd name="T16" fmla="*/ 0 h 104"/>
              <a:gd name="T17" fmla="*/ 160 w 160"/>
              <a:gd name="T18" fmla="*/ 104 h 104"/>
            </a:gdLst>
            <a:ahLst/>
            <a:cxnLst>
              <a:cxn ang="T10">
                <a:pos x="T0" y="T1"/>
              </a:cxn>
              <a:cxn ang="T11">
                <a:pos x="T2" y="T3"/>
              </a:cxn>
              <a:cxn ang="T12">
                <a:pos x="T4" y="T5"/>
              </a:cxn>
              <a:cxn ang="T13">
                <a:pos x="T6" y="T7"/>
              </a:cxn>
              <a:cxn ang="T14">
                <a:pos x="T8" y="T9"/>
              </a:cxn>
            </a:cxnLst>
            <a:rect l="T15" t="T16" r="T17" b="T18"/>
            <a:pathLst>
              <a:path w="160" h="104">
                <a:moveTo>
                  <a:pt x="48" y="0"/>
                </a:moveTo>
                <a:cubicBezTo>
                  <a:pt x="24" y="16"/>
                  <a:pt x="0" y="32"/>
                  <a:pt x="0" y="48"/>
                </a:cubicBezTo>
                <a:cubicBezTo>
                  <a:pt x="0" y="64"/>
                  <a:pt x="24" y="88"/>
                  <a:pt x="48" y="96"/>
                </a:cubicBezTo>
                <a:cubicBezTo>
                  <a:pt x="72" y="104"/>
                  <a:pt x="128" y="104"/>
                  <a:pt x="144" y="96"/>
                </a:cubicBezTo>
                <a:cubicBezTo>
                  <a:pt x="160" y="88"/>
                  <a:pt x="152" y="68"/>
                  <a:pt x="144" y="48"/>
                </a:cubicBezTo>
              </a:path>
            </a:pathLst>
          </a:custGeom>
          <a:noFill/>
          <a:ln w="9525">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29731" name="Line 43"/>
          <p:cNvSpPr>
            <a:spLocks noChangeShapeType="1"/>
          </p:cNvSpPr>
          <p:nvPr/>
        </p:nvSpPr>
        <p:spPr bwMode="auto">
          <a:xfrm flipV="1">
            <a:off x="5791200" y="5562600"/>
            <a:ext cx="76200" cy="76200"/>
          </a:xfrm>
          <a:prstGeom prst="line">
            <a:avLst/>
          </a:prstGeom>
          <a:noFill/>
          <a:ln w="952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29732" name="Line 44"/>
          <p:cNvSpPr>
            <a:spLocks noChangeShapeType="1"/>
          </p:cNvSpPr>
          <p:nvPr/>
        </p:nvSpPr>
        <p:spPr bwMode="auto">
          <a:xfrm>
            <a:off x="6248400" y="5791200"/>
            <a:ext cx="0" cy="0"/>
          </a:xfrm>
          <a:prstGeom prst="line">
            <a:avLst/>
          </a:prstGeom>
          <a:noFill/>
          <a:ln w="952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29733" name="Line 45"/>
          <p:cNvSpPr>
            <a:spLocks noChangeShapeType="1"/>
          </p:cNvSpPr>
          <p:nvPr/>
        </p:nvSpPr>
        <p:spPr bwMode="auto">
          <a:xfrm flipH="1">
            <a:off x="6705600" y="5562600"/>
            <a:ext cx="76200" cy="0"/>
          </a:xfrm>
          <a:prstGeom prst="line">
            <a:avLst/>
          </a:prstGeom>
          <a:noFill/>
          <a:ln w="952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29734" name="Line 46"/>
          <p:cNvSpPr>
            <a:spLocks noChangeShapeType="1"/>
          </p:cNvSpPr>
          <p:nvPr/>
        </p:nvSpPr>
        <p:spPr bwMode="auto">
          <a:xfrm>
            <a:off x="7315200" y="5791200"/>
            <a:ext cx="0" cy="0"/>
          </a:xfrm>
          <a:prstGeom prst="line">
            <a:avLst/>
          </a:prstGeom>
          <a:noFill/>
          <a:ln w="952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29735" name="Line 47"/>
          <p:cNvSpPr>
            <a:spLocks noChangeShapeType="1"/>
          </p:cNvSpPr>
          <p:nvPr/>
        </p:nvSpPr>
        <p:spPr bwMode="auto">
          <a:xfrm>
            <a:off x="7696200" y="5638800"/>
            <a:ext cx="76200" cy="0"/>
          </a:xfrm>
          <a:prstGeom prst="line">
            <a:avLst/>
          </a:prstGeom>
          <a:noFill/>
          <a:ln w="952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29736" name="Text Box 48"/>
          <p:cNvSpPr txBox="1">
            <a:spLocks noChangeArrowheads="1"/>
          </p:cNvSpPr>
          <p:nvPr/>
        </p:nvSpPr>
        <p:spPr bwMode="auto">
          <a:xfrm>
            <a:off x="203200" y="2940571"/>
            <a:ext cx="413067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1800" dirty="0">
                <a:solidFill>
                  <a:srgbClr val="0000FF"/>
                </a:solidFill>
                <a:latin typeface="Arial" panose="020B0604020202020204" pitchFamily="34" charset="0"/>
                <a:cs typeface="Arial" panose="020B0604020202020204" pitchFamily="34" charset="0"/>
              </a:rPr>
              <a:t>Extension of MO similarity with free convection velocity:</a:t>
            </a:r>
          </a:p>
        </p:txBody>
      </p:sp>
      <p:graphicFrame>
        <p:nvGraphicFramePr>
          <p:cNvPr id="29737" name="Object 49"/>
          <p:cNvGraphicFramePr>
            <a:graphicFrameLocks noChangeAspect="1"/>
          </p:cNvGraphicFramePr>
          <p:nvPr>
            <p:extLst>
              <p:ext uri="{D42A27DB-BD31-4B8C-83A1-F6EECF244321}">
                <p14:modId xmlns:p14="http://schemas.microsoft.com/office/powerpoint/2010/main" val="3971145975"/>
              </p:ext>
            </p:extLst>
          </p:nvPr>
        </p:nvGraphicFramePr>
        <p:xfrm>
          <a:off x="245552" y="2057020"/>
          <a:ext cx="2974032" cy="497500"/>
        </p:xfrm>
        <a:graphic>
          <a:graphicData uri="http://schemas.openxmlformats.org/presentationml/2006/ole">
            <mc:AlternateContent xmlns:mc="http://schemas.openxmlformats.org/markup-compatibility/2006">
              <mc:Choice xmlns:v="urn:schemas-microsoft-com:vml" Requires="v">
                <p:oleObj spid="_x0000_s46899" name="Equation" r:id="rId14" imgW="1498320" imgH="241200" progId="Equation.3">
                  <p:embed/>
                </p:oleObj>
              </mc:Choice>
              <mc:Fallback>
                <p:oleObj name="Equation" r:id="rId14" imgW="1498320" imgH="241200" progId="Equation.3">
                  <p:embed/>
                  <p:pic>
                    <p:nvPicPr>
                      <p:cNvPr id="0" name=""/>
                      <p:cNvPicPr>
                        <a:picLocks noChangeAspect="1" noChangeArrowheads="1"/>
                      </p:cNvPicPr>
                      <p:nvPr/>
                    </p:nvPicPr>
                    <p:blipFill>
                      <a:blip r:embed="rId15"/>
                      <a:srcRect/>
                      <a:stretch>
                        <a:fillRect/>
                      </a:stretch>
                    </p:blipFill>
                    <p:spPr bwMode="auto">
                      <a:xfrm>
                        <a:off x="245552" y="2057020"/>
                        <a:ext cx="2974032" cy="497500"/>
                      </a:xfrm>
                      <a:prstGeom prst="rect">
                        <a:avLst/>
                      </a:prstGeom>
                      <a:noFill/>
                      <a:ln>
                        <a:noFill/>
                      </a:ln>
                      <a:effectLst/>
                      <a:extLst/>
                    </p:spPr>
                  </p:pic>
                </p:oleObj>
              </mc:Fallback>
            </mc:AlternateContent>
          </a:graphicData>
        </a:graphic>
      </p:graphicFrame>
      <p:sp>
        <p:nvSpPr>
          <p:cNvPr id="29738" name="Line 50"/>
          <p:cNvSpPr>
            <a:spLocks noChangeShapeType="1"/>
          </p:cNvSpPr>
          <p:nvPr/>
        </p:nvSpPr>
        <p:spPr bwMode="auto">
          <a:xfrm>
            <a:off x="6248400" y="2209800"/>
            <a:ext cx="0" cy="381000"/>
          </a:xfrm>
          <a:prstGeom prst="line">
            <a:avLst/>
          </a:prstGeom>
          <a:noFill/>
          <a:ln w="2857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graphicFrame>
        <p:nvGraphicFramePr>
          <p:cNvPr id="29739" name="Object 51"/>
          <p:cNvGraphicFramePr>
            <a:graphicFrameLocks noChangeAspect="1"/>
          </p:cNvGraphicFramePr>
          <p:nvPr/>
        </p:nvGraphicFramePr>
        <p:xfrm>
          <a:off x="6037263" y="1863725"/>
          <a:ext cx="325437" cy="295275"/>
        </p:xfrm>
        <a:graphic>
          <a:graphicData uri="http://schemas.openxmlformats.org/presentationml/2006/ole">
            <mc:AlternateContent xmlns:mc="http://schemas.openxmlformats.org/markup-compatibility/2006">
              <mc:Choice xmlns:v="urn:schemas-microsoft-com:vml" Requires="v">
                <p:oleObj spid="_x0000_s46900" name="Equation" r:id="rId16" imgW="126780" imgH="114102" progId="Equation.3">
                  <p:embed/>
                </p:oleObj>
              </mc:Choice>
              <mc:Fallback>
                <p:oleObj name="Equation" r:id="rId16" imgW="126780" imgH="114102" progId="Equation.3">
                  <p:embed/>
                  <p:pic>
                    <p:nvPicPr>
                      <p:cNvPr id="0" name=""/>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037263" y="1863725"/>
                        <a:ext cx="325437" cy="295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29740" name="TextBox 43"/>
          <p:cNvSpPr txBox="1">
            <a:spLocks noChangeArrowheads="1"/>
          </p:cNvSpPr>
          <p:nvPr/>
        </p:nvSpPr>
        <p:spPr bwMode="auto">
          <a:xfrm>
            <a:off x="5867400" y="6178550"/>
            <a:ext cx="3279775" cy="30777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GB" altLang="en-US" sz="1400" i="1" dirty="0" err="1">
                <a:latin typeface="Arial" panose="020B0604020202020204" pitchFamily="34" charset="0"/>
                <a:cs typeface="Arial" panose="020B0604020202020204" pitchFamily="34" charset="0"/>
              </a:rPr>
              <a:t>Beljaars</a:t>
            </a:r>
            <a:r>
              <a:rPr lang="en-GB" altLang="en-US" sz="1400" i="1" dirty="0">
                <a:latin typeface="Arial" panose="020B0604020202020204" pitchFamily="34" charset="0"/>
                <a:cs typeface="Arial" panose="020B0604020202020204" pitchFamily="34" charset="0"/>
              </a:rPr>
              <a:t> 1995, QJRMS, 121,  255-270.</a:t>
            </a:r>
          </a:p>
        </p:txBody>
      </p:sp>
      <mc:AlternateContent xmlns:mc="http://schemas.openxmlformats.org/markup-compatibility/2006" xmlns:a14="http://schemas.microsoft.com/office/drawing/2010/main">
        <mc:Choice Requires="a14">
          <p:sp>
            <p:nvSpPr>
              <p:cNvPr id="46" name="TextBox 45"/>
              <p:cNvSpPr txBox="1"/>
              <p:nvPr/>
            </p:nvSpPr>
            <p:spPr>
              <a:xfrm>
                <a:off x="34320" y="5904798"/>
                <a:ext cx="4838700" cy="523220"/>
              </a:xfrm>
              <a:prstGeom prst="rect">
                <a:avLst/>
              </a:prstGeom>
              <a:noFill/>
            </p:spPr>
            <p:txBody>
              <a:bodyPr wrap="square" rtlCol="0">
                <a:spAutoFit/>
              </a:bodyPr>
              <a:lstStyle/>
              <a:p>
                <a14:m>
                  <m:oMath xmlns:m="http://schemas.openxmlformats.org/officeDocument/2006/math">
                    <m:r>
                      <m:rPr>
                        <m:sty m:val="p"/>
                      </m:rPr>
                      <a:rPr lang="en-GB" sz="1400" i="1" smtClean="0">
                        <a:solidFill>
                          <a:schemeClr val="tx1"/>
                        </a:solidFill>
                        <a:latin typeface="Cambria Math" panose="02040503050406030204" pitchFamily="18" charset="0"/>
                      </a:rPr>
                      <m:t>c</m:t>
                    </m:r>
                    <m:r>
                      <a:rPr lang="en-GB" sz="1400" b="0" i="1" baseline="-25000" smtClean="0">
                        <a:solidFill>
                          <a:schemeClr val="tx1"/>
                        </a:solidFill>
                        <a:latin typeface="Cambria Math" panose="02040503050406030204" pitchFamily="18" charset="0"/>
                      </a:rPr>
                      <m:t>𝑝</m:t>
                    </m:r>
                  </m:oMath>
                </a14:m>
                <a:r>
                  <a:rPr lang="en-GB" sz="1400" baseline="-25000" dirty="0" smtClean="0">
                    <a:solidFill>
                      <a:schemeClr val="tx1"/>
                    </a:solidFill>
                    <a:latin typeface="Calibri" panose="020F0502020204030204" pitchFamily="34" charset="0"/>
                  </a:rPr>
                  <a:t>  </a:t>
                </a:r>
                <a:r>
                  <a:rPr lang="en-GB" sz="1400" dirty="0" smtClean="0">
                    <a:solidFill>
                      <a:schemeClr val="tx1"/>
                    </a:solidFill>
                    <a:latin typeface="Calibri" panose="020F0502020204030204" pitchFamily="34" charset="0"/>
                  </a:rPr>
                  <a:t>: </a:t>
                </a:r>
                <a:r>
                  <a:rPr lang="en-GB" sz="1400" dirty="0">
                    <a:solidFill>
                      <a:schemeClr val="tx1"/>
                    </a:solidFill>
                    <a:latin typeface="Calibri" panose="020F0502020204030204" pitchFamily="34" charset="0"/>
                  </a:rPr>
                  <a:t>A</a:t>
                </a:r>
                <a:r>
                  <a:rPr lang="en-GB" sz="1400" dirty="0" smtClean="0">
                    <a:solidFill>
                      <a:schemeClr val="tx1"/>
                    </a:solidFill>
                    <a:latin typeface="Calibri" panose="020F0502020204030204" pitchFamily="34" charset="0"/>
                  </a:rPr>
                  <a:t>ir specific heat at constant pressure </a:t>
                </a:r>
              </a:p>
              <a:p>
                <a:r>
                  <a:rPr lang="en-GB" sz="1400" dirty="0">
                    <a:solidFill>
                      <a:schemeClr val="tx1"/>
                    </a:solidFill>
                    <a:latin typeface="Calibri" panose="020F0502020204030204" pitchFamily="34" charset="0"/>
                  </a:rPr>
                  <a:t>w</a:t>
                </a:r>
                <a:r>
                  <a:rPr lang="en-GB" sz="1400" baseline="-25000" dirty="0" smtClean="0">
                    <a:solidFill>
                      <a:schemeClr val="tx1"/>
                    </a:solidFill>
                    <a:latin typeface="Calibri" panose="020F0502020204030204" pitchFamily="34" charset="0"/>
                  </a:rPr>
                  <a:t>*</a:t>
                </a:r>
                <a:r>
                  <a:rPr lang="en-GB" sz="1400" dirty="0" smtClean="0">
                    <a:solidFill>
                      <a:schemeClr val="tx1"/>
                    </a:solidFill>
                    <a:latin typeface="Calibri" panose="020F0502020204030204" pitchFamily="34" charset="0"/>
                  </a:rPr>
                  <a:t> : Free convection velocity scale (typically 0.5-1 m/s)</a:t>
                </a:r>
              </a:p>
            </p:txBody>
          </p:sp>
        </mc:Choice>
        <mc:Fallback xmlns="">
          <p:sp>
            <p:nvSpPr>
              <p:cNvPr id="46" name="TextBox 45"/>
              <p:cNvSpPr txBox="1">
                <a:spLocks noRot="1" noChangeAspect="1" noMove="1" noResize="1" noEditPoints="1" noAdjustHandles="1" noChangeArrowheads="1" noChangeShapeType="1" noTextEdit="1"/>
              </p:cNvSpPr>
              <p:nvPr/>
            </p:nvSpPr>
            <p:spPr>
              <a:xfrm>
                <a:off x="34320" y="5904798"/>
                <a:ext cx="4838700" cy="523220"/>
              </a:xfrm>
              <a:prstGeom prst="rect">
                <a:avLst/>
              </a:prstGeom>
              <a:blipFill rotWithShape="0">
                <a:blip r:embed="rId18"/>
                <a:stretch>
                  <a:fillRect l="-378" t="-2353" b="-11765"/>
                </a:stretch>
              </a:blipFill>
            </p:spPr>
            <p:txBody>
              <a:bodyPr/>
              <a:lstStyle/>
              <a:p>
                <a:r>
                  <a:rPr lang="en-GB">
                    <a:noFill/>
                  </a:rPr>
                  <a:t> </a:t>
                </a:r>
              </a:p>
            </p:txBody>
          </p:sp>
        </mc:Fallback>
      </mc:AlternateContent>
      <p:sp>
        <p:nvSpPr>
          <p:cNvPr id="47" name="Line 11"/>
          <p:cNvSpPr>
            <a:spLocks noChangeShapeType="1"/>
          </p:cNvSpPr>
          <p:nvPr/>
        </p:nvSpPr>
        <p:spPr bwMode="auto">
          <a:xfrm flipH="1">
            <a:off x="8397503" y="5529424"/>
            <a:ext cx="5811" cy="3556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48" name="Text Box 12"/>
          <p:cNvSpPr txBox="1">
            <a:spLocks noChangeArrowheads="1"/>
          </p:cNvSpPr>
          <p:nvPr/>
        </p:nvSpPr>
        <p:spPr bwMode="auto">
          <a:xfrm>
            <a:off x="8388424" y="5516562"/>
            <a:ext cx="379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2000" dirty="0"/>
              <a:t>z</a:t>
            </a:r>
            <a:r>
              <a:rPr lang="en-US" altLang="en-US" sz="2000" baseline="-25000" dirty="0"/>
              <a:t>1</a:t>
            </a:r>
          </a:p>
        </p:txBody>
      </p:sp>
    </p:spTree>
    <p:extLst>
      <p:ext uri="{BB962C8B-B14F-4D97-AF65-F5344CB8AC3E}">
        <p14:creationId xmlns:p14="http://schemas.microsoft.com/office/powerpoint/2010/main" val="14817072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3113484" y="589088"/>
            <a:ext cx="2917032" cy="555754"/>
          </a:xfrm>
          <a:prstGeom prst="rect">
            <a:avLst/>
          </a:prstGeom>
          <a:solidFill>
            <a:schemeClr val="bg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800" b="0" i="0" u="none" strike="noStrike" cap="none" normalizeH="0" baseline="0" smtClean="0">
              <a:ln>
                <a:noFill/>
              </a:ln>
              <a:solidFill>
                <a:schemeClr val="accent2">
                  <a:lumMod val="20000"/>
                  <a:lumOff val="80000"/>
                </a:schemeClr>
              </a:solidFill>
              <a:effectLst/>
              <a:latin typeface="Times New Roman" pitchFamily="18" charset="0"/>
            </a:endParaRPr>
          </a:p>
        </p:txBody>
      </p:sp>
      <p:sp>
        <p:nvSpPr>
          <p:cNvPr id="14338" name="Footer Placeholder 2"/>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1400" smtClean="0"/>
              <a:t>training course: boundary layer; surface layer</a:t>
            </a:r>
          </a:p>
        </p:txBody>
      </p:sp>
      <p:sp>
        <p:nvSpPr>
          <p:cNvPr id="14339" name="Rectangle 2"/>
          <p:cNvSpPr>
            <a:spLocks noGrp="1" noChangeArrowheads="1"/>
          </p:cNvSpPr>
          <p:nvPr>
            <p:ph type="title"/>
          </p:nvPr>
        </p:nvSpPr>
        <p:spPr>
          <a:xfrm>
            <a:off x="381000" y="0"/>
            <a:ext cx="8382000" cy="457200"/>
          </a:xfrm>
        </p:spPr>
        <p:txBody>
          <a:bodyPr/>
          <a:lstStyle/>
          <a:p>
            <a:r>
              <a:rPr lang="en-US" altLang="en-US" sz="2400" smtClean="0"/>
              <a:t>Transfer coefficients</a:t>
            </a:r>
          </a:p>
        </p:txBody>
      </p:sp>
      <p:sp>
        <p:nvSpPr>
          <p:cNvPr id="14351" name="Text Box 3"/>
          <p:cNvSpPr txBox="1">
            <a:spLocks noChangeArrowheads="1"/>
          </p:cNvSpPr>
          <p:nvPr/>
        </p:nvSpPr>
        <p:spPr bwMode="auto">
          <a:xfrm>
            <a:off x="157157" y="1219660"/>
            <a:ext cx="7924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1800" dirty="0">
                <a:solidFill>
                  <a:srgbClr val="0000FF"/>
                </a:solidFill>
                <a:latin typeface="Arial" panose="020B0604020202020204" pitchFamily="34" charset="0"/>
                <a:cs typeface="Arial" panose="020B0604020202020204" pitchFamily="34" charset="0"/>
              </a:rPr>
              <a:t>Surface fluxes can be written explicitly as:</a:t>
            </a:r>
          </a:p>
        </p:txBody>
      </p:sp>
      <p:sp>
        <p:nvSpPr>
          <p:cNvPr id="14352" name="Line 4"/>
          <p:cNvSpPr>
            <a:spLocks noChangeShapeType="1"/>
          </p:cNvSpPr>
          <p:nvPr/>
        </p:nvSpPr>
        <p:spPr bwMode="auto">
          <a:xfrm>
            <a:off x="5528526" y="1351548"/>
            <a:ext cx="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14353" name="Line 5"/>
          <p:cNvSpPr>
            <a:spLocks noChangeShapeType="1"/>
          </p:cNvSpPr>
          <p:nvPr/>
        </p:nvSpPr>
        <p:spPr bwMode="auto">
          <a:xfrm>
            <a:off x="5299926" y="1732548"/>
            <a:ext cx="18288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14354" name="Line 6"/>
          <p:cNvSpPr>
            <a:spLocks noChangeShapeType="1"/>
          </p:cNvSpPr>
          <p:nvPr/>
        </p:nvSpPr>
        <p:spPr bwMode="auto">
          <a:xfrm>
            <a:off x="5299926" y="2723148"/>
            <a:ext cx="18288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14355" name="Text Box 7"/>
          <p:cNvSpPr txBox="1">
            <a:spLocks noChangeArrowheads="1"/>
          </p:cNvSpPr>
          <p:nvPr/>
        </p:nvSpPr>
        <p:spPr bwMode="auto">
          <a:xfrm>
            <a:off x="7052526" y="1580148"/>
            <a:ext cx="1355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2000"/>
              <a:t>U</a:t>
            </a:r>
            <a:r>
              <a:rPr lang="en-US" altLang="en-US" sz="2000" baseline="-25000"/>
              <a:t>1</a:t>
            </a:r>
            <a:r>
              <a:rPr lang="en-US" altLang="en-US" sz="2000"/>
              <a:t>,V</a:t>
            </a:r>
            <a:r>
              <a:rPr lang="en-US" altLang="en-US" sz="2000" baseline="-25000"/>
              <a:t>1</a:t>
            </a:r>
            <a:r>
              <a:rPr lang="en-US" altLang="en-US" sz="2000"/>
              <a:t>,T</a:t>
            </a:r>
            <a:r>
              <a:rPr lang="en-US" altLang="en-US" sz="2000" baseline="-25000"/>
              <a:t>1</a:t>
            </a:r>
            <a:r>
              <a:rPr lang="en-US" altLang="en-US" sz="2000"/>
              <a:t>,q</a:t>
            </a:r>
            <a:r>
              <a:rPr lang="en-US" altLang="en-US" sz="2000" baseline="-25000"/>
              <a:t>1</a:t>
            </a:r>
          </a:p>
        </p:txBody>
      </p:sp>
      <p:sp>
        <p:nvSpPr>
          <p:cNvPr id="14356" name="Text Box 8"/>
          <p:cNvSpPr txBox="1">
            <a:spLocks noChangeArrowheads="1"/>
          </p:cNvSpPr>
          <p:nvPr/>
        </p:nvSpPr>
        <p:spPr bwMode="auto">
          <a:xfrm>
            <a:off x="5147526" y="1351548"/>
            <a:ext cx="1987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1800" dirty="0"/>
              <a:t>Lowest model level</a:t>
            </a:r>
            <a:endParaRPr lang="en-US" altLang="en-US" sz="2400" dirty="0"/>
          </a:p>
        </p:txBody>
      </p:sp>
      <p:sp>
        <p:nvSpPr>
          <p:cNvPr id="14357" name="Text Box 9"/>
          <p:cNvSpPr txBox="1">
            <a:spLocks noChangeArrowheads="1"/>
          </p:cNvSpPr>
          <p:nvPr/>
        </p:nvSpPr>
        <p:spPr bwMode="auto">
          <a:xfrm>
            <a:off x="5147526" y="2723148"/>
            <a:ext cx="1987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1800"/>
              <a:t>Surface</a:t>
            </a:r>
            <a:endParaRPr lang="en-US" altLang="en-US" sz="2400"/>
          </a:p>
        </p:txBody>
      </p:sp>
      <p:sp>
        <p:nvSpPr>
          <p:cNvPr id="14358" name="Text Box 10"/>
          <p:cNvSpPr txBox="1">
            <a:spLocks noChangeArrowheads="1"/>
          </p:cNvSpPr>
          <p:nvPr/>
        </p:nvSpPr>
        <p:spPr bwMode="auto">
          <a:xfrm>
            <a:off x="7128726" y="2494548"/>
            <a:ext cx="1371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2000"/>
              <a:t>0, 0, T</a:t>
            </a:r>
            <a:r>
              <a:rPr lang="en-US" altLang="en-US" sz="2000" baseline="-25000"/>
              <a:t>s</a:t>
            </a:r>
            <a:r>
              <a:rPr lang="en-US" altLang="en-US" sz="2000"/>
              <a:t>, q</a:t>
            </a:r>
            <a:r>
              <a:rPr lang="en-US" altLang="en-US" sz="2000" baseline="-25000"/>
              <a:t>s</a:t>
            </a:r>
          </a:p>
        </p:txBody>
      </p:sp>
      <p:sp>
        <p:nvSpPr>
          <p:cNvPr id="14359" name="Line 11"/>
          <p:cNvSpPr>
            <a:spLocks noChangeShapeType="1"/>
          </p:cNvSpPr>
          <p:nvPr/>
        </p:nvSpPr>
        <p:spPr bwMode="auto">
          <a:xfrm>
            <a:off x="5071326" y="1732548"/>
            <a:ext cx="0" cy="9906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14360" name="Text Box 12"/>
          <p:cNvSpPr txBox="1">
            <a:spLocks noChangeArrowheads="1"/>
          </p:cNvSpPr>
          <p:nvPr/>
        </p:nvSpPr>
        <p:spPr bwMode="auto">
          <a:xfrm>
            <a:off x="4766526" y="1961148"/>
            <a:ext cx="379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2000"/>
              <a:t>z</a:t>
            </a:r>
            <a:r>
              <a:rPr lang="en-US" altLang="en-US" sz="2000" baseline="-25000"/>
              <a:t>1</a:t>
            </a:r>
          </a:p>
        </p:txBody>
      </p:sp>
      <p:sp>
        <p:nvSpPr>
          <p:cNvPr id="14361" name="Line 13"/>
          <p:cNvSpPr>
            <a:spLocks noChangeShapeType="1"/>
          </p:cNvSpPr>
          <p:nvPr/>
        </p:nvSpPr>
        <p:spPr bwMode="auto">
          <a:xfrm>
            <a:off x="5528526" y="2265948"/>
            <a:ext cx="0" cy="381000"/>
          </a:xfrm>
          <a:prstGeom prst="line">
            <a:avLst/>
          </a:prstGeom>
          <a:noFill/>
          <a:ln w="2857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graphicFrame>
        <p:nvGraphicFramePr>
          <p:cNvPr id="14362" name="Object 16"/>
          <p:cNvGraphicFramePr>
            <a:graphicFrameLocks noChangeAspect="1"/>
          </p:cNvGraphicFramePr>
          <p:nvPr>
            <p:extLst>
              <p:ext uri="{D42A27DB-BD31-4B8C-83A1-F6EECF244321}">
                <p14:modId xmlns:p14="http://schemas.microsoft.com/office/powerpoint/2010/main" val="2770661496"/>
              </p:ext>
            </p:extLst>
          </p:nvPr>
        </p:nvGraphicFramePr>
        <p:xfrm>
          <a:off x="5376126" y="1732548"/>
          <a:ext cx="422275" cy="598488"/>
        </p:xfrm>
        <a:graphic>
          <a:graphicData uri="http://schemas.openxmlformats.org/presentationml/2006/ole">
            <mc:AlternateContent xmlns:mc="http://schemas.openxmlformats.org/markup-compatibility/2006">
              <mc:Choice xmlns:v="urn:schemas-microsoft-com:vml" Requires="v">
                <p:oleObj spid="_x0000_s49114" name="Equation" r:id="rId3" imgW="165028" imgH="228501" progId="Equation.3">
                  <p:embed/>
                </p:oleObj>
              </mc:Choice>
              <mc:Fallback>
                <p:oleObj name="Equation" r:id="rId3" imgW="165028" imgH="228501"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76126" y="1732548"/>
                        <a:ext cx="422275" cy="598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14363" name="Line 17"/>
          <p:cNvSpPr>
            <a:spLocks noChangeShapeType="1"/>
          </p:cNvSpPr>
          <p:nvPr/>
        </p:nvSpPr>
        <p:spPr bwMode="auto">
          <a:xfrm>
            <a:off x="5909526" y="2265948"/>
            <a:ext cx="0" cy="381000"/>
          </a:xfrm>
          <a:prstGeom prst="line">
            <a:avLst/>
          </a:prstGeom>
          <a:noFill/>
          <a:ln w="2857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graphicFrame>
        <p:nvGraphicFramePr>
          <p:cNvPr id="14364" name="Object 18"/>
          <p:cNvGraphicFramePr>
            <a:graphicFrameLocks noChangeAspect="1"/>
          </p:cNvGraphicFramePr>
          <p:nvPr>
            <p:extLst>
              <p:ext uri="{D42A27DB-BD31-4B8C-83A1-F6EECF244321}">
                <p14:modId xmlns:p14="http://schemas.microsoft.com/office/powerpoint/2010/main" val="2523295354"/>
              </p:ext>
            </p:extLst>
          </p:nvPr>
        </p:nvGraphicFramePr>
        <p:xfrm>
          <a:off x="5757126" y="1732548"/>
          <a:ext cx="423863" cy="627063"/>
        </p:xfrm>
        <a:graphic>
          <a:graphicData uri="http://schemas.openxmlformats.org/presentationml/2006/ole">
            <mc:AlternateContent xmlns:mc="http://schemas.openxmlformats.org/markup-compatibility/2006">
              <mc:Choice xmlns:v="urn:schemas-microsoft-com:vml" Requires="v">
                <p:oleObj spid="_x0000_s49115" name="Equation" r:id="rId5" imgW="164957" imgH="241091" progId="Equation.3">
                  <p:embed/>
                </p:oleObj>
              </mc:Choice>
              <mc:Fallback>
                <p:oleObj name="Equation" r:id="rId5" imgW="164957" imgH="241091"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57126" y="1732548"/>
                        <a:ext cx="423863" cy="627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14365" name="Line 19"/>
          <p:cNvSpPr>
            <a:spLocks noChangeShapeType="1"/>
          </p:cNvSpPr>
          <p:nvPr/>
        </p:nvSpPr>
        <p:spPr bwMode="auto">
          <a:xfrm>
            <a:off x="6442926" y="2265948"/>
            <a:ext cx="0" cy="381000"/>
          </a:xfrm>
          <a:prstGeom prst="line">
            <a:avLst/>
          </a:prstGeom>
          <a:noFill/>
          <a:ln w="2857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graphicFrame>
        <p:nvGraphicFramePr>
          <p:cNvPr id="14366" name="Object 20"/>
          <p:cNvGraphicFramePr>
            <a:graphicFrameLocks noChangeAspect="1"/>
          </p:cNvGraphicFramePr>
          <p:nvPr>
            <p:extLst>
              <p:ext uri="{D42A27DB-BD31-4B8C-83A1-F6EECF244321}">
                <p14:modId xmlns:p14="http://schemas.microsoft.com/office/powerpoint/2010/main" val="44479026"/>
              </p:ext>
            </p:extLst>
          </p:nvPr>
        </p:nvGraphicFramePr>
        <p:xfrm>
          <a:off x="6231789" y="1919873"/>
          <a:ext cx="325438" cy="295275"/>
        </p:xfrm>
        <a:graphic>
          <a:graphicData uri="http://schemas.openxmlformats.org/presentationml/2006/ole">
            <mc:AlternateContent xmlns:mc="http://schemas.openxmlformats.org/markup-compatibility/2006">
              <mc:Choice xmlns:v="urn:schemas-microsoft-com:vml" Requires="v">
                <p:oleObj spid="_x0000_s49116" name="Equation" r:id="rId7" imgW="126780" imgH="114102" progId="Equation.3">
                  <p:embed/>
                </p:oleObj>
              </mc:Choice>
              <mc:Fallback>
                <p:oleObj name="Equation" r:id="rId7" imgW="126780" imgH="114102"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231789" y="1919873"/>
                        <a:ext cx="325438" cy="295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14367" name="Line 21"/>
          <p:cNvSpPr>
            <a:spLocks noChangeShapeType="1"/>
          </p:cNvSpPr>
          <p:nvPr/>
        </p:nvSpPr>
        <p:spPr bwMode="auto">
          <a:xfrm>
            <a:off x="6823926" y="2265948"/>
            <a:ext cx="0" cy="381000"/>
          </a:xfrm>
          <a:prstGeom prst="line">
            <a:avLst/>
          </a:prstGeom>
          <a:noFill/>
          <a:ln w="2857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graphicFrame>
        <p:nvGraphicFramePr>
          <p:cNvPr id="14368" name="Object 22"/>
          <p:cNvGraphicFramePr>
            <a:graphicFrameLocks noChangeAspect="1"/>
          </p:cNvGraphicFramePr>
          <p:nvPr>
            <p:extLst>
              <p:ext uri="{D42A27DB-BD31-4B8C-83A1-F6EECF244321}">
                <p14:modId xmlns:p14="http://schemas.microsoft.com/office/powerpoint/2010/main" val="3762666804"/>
              </p:ext>
            </p:extLst>
          </p:nvPr>
        </p:nvGraphicFramePr>
        <p:xfrm>
          <a:off x="6628664" y="1919873"/>
          <a:ext cx="295275" cy="293688"/>
        </p:xfrm>
        <a:graphic>
          <a:graphicData uri="http://schemas.openxmlformats.org/presentationml/2006/ole">
            <mc:AlternateContent xmlns:mc="http://schemas.openxmlformats.org/markup-compatibility/2006">
              <mc:Choice xmlns:v="urn:schemas-microsoft-com:vml" Requires="v">
                <p:oleObj spid="_x0000_s49117" name="Equation" r:id="rId9" imgW="114102" imgH="114102" progId="Equation.DSMT4">
                  <p:embed/>
                </p:oleObj>
              </mc:Choice>
              <mc:Fallback>
                <p:oleObj name="Equation" r:id="rId9" imgW="114102" imgH="114102" progId="Equation.DSMT4">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628664" y="1919873"/>
                        <a:ext cx="295275" cy="293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14346" name="Line 53"/>
          <p:cNvSpPr>
            <a:spLocks noChangeShapeType="1"/>
          </p:cNvSpPr>
          <p:nvPr/>
        </p:nvSpPr>
        <p:spPr bwMode="auto">
          <a:xfrm flipH="1">
            <a:off x="1797042" y="4838992"/>
            <a:ext cx="471496" cy="791285"/>
          </a:xfrm>
          <a:prstGeom prst="line">
            <a:avLst/>
          </a:prstGeom>
          <a:noFill/>
          <a:ln w="38100">
            <a:solidFill>
              <a:srgbClr val="008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4347" name="Line 55"/>
          <p:cNvSpPr>
            <a:spLocks noChangeShapeType="1"/>
          </p:cNvSpPr>
          <p:nvPr/>
        </p:nvSpPr>
        <p:spPr bwMode="auto">
          <a:xfrm>
            <a:off x="3419872" y="5410200"/>
            <a:ext cx="117401" cy="184797"/>
          </a:xfrm>
          <a:prstGeom prst="line">
            <a:avLst/>
          </a:prstGeom>
          <a:noFill/>
          <a:ln w="38100">
            <a:solidFill>
              <a:srgbClr val="008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4348" name="Line 56"/>
          <p:cNvSpPr>
            <a:spLocks noChangeShapeType="1"/>
          </p:cNvSpPr>
          <p:nvPr/>
        </p:nvSpPr>
        <p:spPr bwMode="auto">
          <a:xfrm flipH="1">
            <a:off x="3654449" y="5229200"/>
            <a:ext cx="341486" cy="362604"/>
          </a:xfrm>
          <a:prstGeom prst="line">
            <a:avLst/>
          </a:prstGeom>
          <a:noFill/>
          <a:ln w="38100">
            <a:solidFill>
              <a:srgbClr val="008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graphicFrame>
        <p:nvGraphicFramePr>
          <p:cNvPr id="34" name="Object 26"/>
          <p:cNvGraphicFramePr>
            <a:graphicFrameLocks noChangeAspect="1"/>
          </p:cNvGraphicFramePr>
          <p:nvPr>
            <p:extLst>
              <p:ext uri="{D42A27DB-BD31-4B8C-83A1-F6EECF244321}">
                <p14:modId xmlns:p14="http://schemas.microsoft.com/office/powerpoint/2010/main" val="2576507866"/>
              </p:ext>
            </p:extLst>
          </p:nvPr>
        </p:nvGraphicFramePr>
        <p:xfrm>
          <a:off x="543463" y="1653706"/>
          <a:ext cx="3001642" cy="1878660"/>
        </p:xfrm>
        <a:graphic>
          <a:graphicData uri="http://schemas.openxmlformats.org/presentationml/2006/ole">
            <mc:AlternateContent xmlns:mc="http://schemas.openxmlformats.org/markup-compatibility/2006">
              <mc:Choice xmlns:v="urn:schemas-microsoft-com:vml" Requires="v">
                <p:oleObj spid="_x0000_s49118" name="Equation" r:id="rId11" imgW="1574640" imgH="939600" progId="Equation.3">
                  <p:embed/>
                </p:oleObj>
              </mc:Choice>
              <mc:Fallback>
                <p:oleObj name="Equation" r:id="rId11" imgW="1574640" imgH="939600" progId="Equation.3">
                  <p:embed/>
                  <p:pic>
                    <p:nvPicPr>
                      <p:cNvPr id="0" name=""/>
                      <p:cNvPicPr>
                        <a:picLocks noChangeAspect="1" noChangeArrowheads="1"/>
                      </p:cNvPicPr>
                      <p:nvPr/>
                    </p:nvPicPr>
                    <p:blipFill>
                      <a:blip r:embed="rId12"/>
                      <a:srcRect/>
                      <a:stretch>
                        <a:fillRect/>
                      </a:stretch>
                    </p:blipFill>
                    <p:spPr bwMode="auto">
                      <a:xfrm>
                        <a:off x="543463" y="1653706"/>
                        <a:ext cx="3001642" cy="1878660"/>
                      </a:xfrm>
                      <a:prstGeom prst="rect">
                        <a:avLst/>
                      </a:prstGeom>
                      <a:noFill/>
                      <a:ln>
                        <a:noFill/>
                      </a:ln>
                      <a:effectLst/>
                      <a:extLst/>
                    </p:spPr>
                  </p:pic>
                </p:oleObj>
              </mc:Fallback>
            </mc:AlternateContent>
          </a:graphicData>
        </a:graphic>
      </p:graphicFrame>
      <p:graphicFrame>
        <p:nvGraphicFramePr>
          <p:cNvPr id="35" name="Object 34"/>
          <p:cNvGraphicFramePr>
            <a:graphicFrameLocks noChangeAspect="1"/>
          </p:cNvGraphicFramePr>
          <p:nvPr>
            <p:extLst>
              <p:ext uri="{D42A27DB-BD31-4B8C-83A1-F6EECF244321}">
                <p14:modId xmlns:p14="http://schemas.microsoft.com/office/powerpoint/2010/main" val="31135833"/>
              </p:ext>
            </p:extLst>
          </p:nvPr>
        </p:nvGraphicFramePr>
        <p:xfrm>
          <a:off x="2073275" y="4132263"/>
          <a:ext cx="4721225" cy="1265237"/>
        </p:xfrm>
        <a:graphic>
          <a:graphicData uri="http://schemas.openxmlformats.org/presentationml/2006/ole">
            <mc:AlternateContent xmlns:mc="http://schemas.openxmlformats.org/markup-compatibility/2006">
              <mc:Choice xmlns:v="urn:schemas-microsoft-com:vml" Requires="v">
                <p:oleObj spid="_x0000_s49119" name="Equation" r:id="rId13" imgW="2692080" imgH="723600" progId="Equation.3">
                  <p:embed/>
                </p:oleObj>
              </mc:Choice>
              <mc:Fallback>
                <p:oleObj name="Equation" r:id="rId13" imgW="2692080" imgH="723600" progId="Equation.3">
                  <p:embed/>
                  <p:pic>
                    <p:nvPicPr>
                      <p:cNvPr id="0" name=""/>
                      <p:cNvPicPr/>
                      <p:nvPr/>
                    </p:nvPicPr>
                    <p:blipFill>
                      <a:blip r:embed="rId14"/>
                      <a:stretch>
                        <a:fillRect/>
                      </a:stretch>
                    </p:blipFill>
                    <p:spPr>
                      <a:xfrm>
                        <a:off x="2073275" y="4132263"/>
                        <a:ext cx="4721225" cy="1265237"/>
                      </a:xfrm>
                      <a:prstGeom prst="rect">
                        <a:avLst/>
                      </a:prstGeom>
                    </p:spPr>
                  </p:pic>
                </p:oleObj>
              </mc:Fallback>
            </mc:AlternateContent>
          </a:graphicData>
        </a:graphic>
      </p:graphicFrame>
      <p:graphicFrame>
        <p:nvGraphicFramePr>
          <p:cNvPr id="36" name="Object 27"/>
          <p:cNvGraphicFramePr>
            <a:graphicFrameLocks noChangeAspect="1"/>
          </p:cNvGraphicFramePr>
          <p:nvPr>
            <p:extLst>
              <p:ext uri="{D42A27DB-BD31-4B8C-83A1-F6EECF244321}">
                <p14:modId xmlns:p14="http://schemas.microsoft.com/office/powerpoint/2010/main" val="3494665667"/>
              </p:ext>
            </p:extLst>
          </p:nvPr>
        </p:nvGraphicFramePr>
        <p:xfrm>
          <a:off x="543463" y="3547092"/>
          <a:ext cx="3668497" cy="507490"/>
        </p:xfrm>
        <a:graphic>
          <a:graphicData uri="http://schemas.openxmlformats.org/presentationml/2006/ole">
            <mc:AlternateContent xmlns:mc="http://schemas.openxmlformats.org/markup-compatibility/2006">
              <mc:Choice xmlns:v="urn:schemas-microsoft-com:vml" Requires="v">
                <p:oleObj spid="_x0000_s49120" name="Equation" r:id="rId15" imgW="2120760" imgH="279360" progId="Equation.3">
                  <p:embed/>
                </p:oleObj>
              </mc:Choice>
              <mc:Fallback>
                <p:oleObj name="Equation" r:id="rId15" imgW="2120760" imgH="279360" progId="Equation.3">
                  <p:embed/>
                  <p:pic>
                    <p:nvPicPr>
                      <p:cNvPr id="0" name=""/>
                      <p:cNvPicPr>
                        <a:picLocks noChangeAspect="1" noChangeArrowheads="1"/>
                      </p:cNvPicPr>
                      <p:nvPr/>
                    </p:nvPicPr>
                    <p:blipFill>
                      <a:blip r:embed="rId16"/>
                      <a:srcRect/>
                      <a:stretch>
                        <a:fillRect/>
                      </a:stretch>
                    </p:blipFill>
                    <p:spPr bwMode="auto">
                      <a:xfrm>
                        <a:off x="543463" y="3547092"/>
                        <a:ext cx="3668497" cy="507490"/>
                      </a:xfrm>
                      <a:prstGeom prst="rect">
                        <a:avLst/>
                      </a:prstGeom>
                      <a:noFill/>
                      <a:ln>
                        <a:noFill/>
                      </a:ln>
                      <a:effectLst/>
                      <a:extLst/>
                    </p:spPr>
                  </p:pic>
                </p:oleObj>
              </mc:Fallback>
            </mc:AlternateContent>
          </a:graphicData>
        </a:graphic>
      </p:graphicFrame>
      <p:graphicFrame>
        <p:nvGraphicFramePr>
          <p:cNvPr id="30" name="Object 29"/>
          <p:cNvGraphicFramePr>
            <a:graphicFrameLocks noChangeAspect="1"/>
          </p:cNvGraphicFramePr>
          <p:nvPr>
            <p:extLst>
              <p:ext uri="{D42A27DB-BD31-4B8C-83A1-F6EECF244321}">
                <p14:modId xmlns:p14="http://schemas.microsoft.com/office/powerpoint/2010/main" val="813903563"/>
              </p:ext>
            </p:extLst>
          </p:nvPr>
        </p:nvGraphicFramePr>
        <p:xfrm>
          <a:off x="3167115" y="630366"/>
          <a:ext cx="2976563" cy="460375"/>
        </p:xfrm>
        <a:graphic>
          <a:graphicData uri="http://schemas.openxmlformats.org/presentationml/2006/ole">
            <mc:AlternateContent xmlns:mc="http://schemas.openxmlformats.org/markup-compatibility/2006">
              <mc:Choice xmlns:v="urn:schemas-microsoft-com:vml" Requires="v">
                <p:oleObj spid="_x0000_s49121" name="Equation" r:id="rId17" imgW="1549080" imgH="241200" progId="Equation.3">
                  <p:embed/>
                </p:oleObj>
              </mc:Choice>
              <mc:Fallback>
                <p:oleObj name="Equation" r:id="rId17" imgW="1549080" imgH="241200" progId="Equation.3">
                  <p:embed/>
                  <p:pic>
                    <p:nvPicPr>
                      <p:cNvPr id="0" name=""/>
                      <p:cNvPicPr/>
                      <p:nvPr/>
                    </p:nvPicPr>
                    <p:blipFill>
                      <a:blip r:embed="rId18"/>
                      <a:stretch>
                        <a:fillRect/>
                      </a:stretch>
                    </p:blipFill>
                    <p:spPr>
                      <a:xfrm>
                        <a:off x="3167115" y="630366"/>
                        <a:ext cx="2976563" cy="460375"/>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3" name="TextBox 2"/>
              <p:cNvSpPr txBox="1"/>
              <p:nvPr/>
            </p:nvSpPr>
            <p:spPr>
              <a:xfrm>
                <a:off x="1173149" y="5665006"/>
                <a:ext cx="949491" cy="878446"/>
              </a:xfrm>
              <a:prstGeom prst="rect">
                <a:avLst/>
              </a:prstGeom>
              <a:solidFill>
                <a:srgbClr val="DDDDDD"/>
              </a:solid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1600" i="1" smtClean="0">
                          <a:latin typeface="Cambria Math" panose="02040503050406030204" pitchFamily="18" charset="0"/>
                          <a:ea typeface="Cambria Math" panose="02040503050406030204" pitchFamily="18" charset="0"/>
                        </a:rPr>
                        <m:t>𝜑</m:t>
                      </m:r>
                      <m:r>
                        <a:rPr lang="en-GB" sz="1600" b="0" i="1" smtClean="0">
                          <a:latin typeface="Cambria Math" panose="02040503050406030204" pitchFamily="18" charset="0"/>
                          <a:ea typeface="Cambria Math" panose="02040503050406030204" pitchFamily="18" charset="0"/>
                        </a:rPr>
                        <m:t>=</m:t>
                      </m:r>
                      <m:d>
                        <m:dPr>
                          <m:begChr m:val="{"/>
                          <m:endChr m:val=""/>
                          <m:ctrlPr>
                            <a:rPr lang="en-GB" sz="1600" b="0" i="1" smtClean="0">
                              <a:latin typeface="Cambria Math" panose="02040503050406030204" pitchFamily="18" charset="0"/>
                              <a:ea typeface="Cambria Math" panose="02040503050406030204" pitchFamily="18" charset="0"/>
                            </a:rPr>
                          </m:ctrlPr>
                        </m:dPr>
                        <m:e>
                          <m:eqArr>
                            <m:eqArrPr>
                              <m:ctrlPr>
                                <a:rPr lang="en-GB" sz="1600" b="0" i="1" smtClean="0">
                                  <a:latin typeface="Cambria Math" panose="02040503050406030204" pitchFamily="18" charset="0"/>
                                  <a:ea typeface="Cambria Math" panose="02040503050406030204" pitchFamily="18" charset="0"/>
                                </a:rPr>
                              </m:ctrlPr>
                            </m:eqArrPr>
                            <m:e>
                              <m:r>
                                <a:rPr lang="en-GB" sz="1600" b="0" i="1" smtClean="0">
                                  <a:latin typeface="Cambria Math" panose="02040503050406030204" pitchFamily="18" charset="0"/>
                                  <a:ea typeface="Cambria Math" panose="02040503050406030204" pitchFamily="18" charset="0"/>
                                </a:rPr>
                                <m:t>𝑀</m:t>
                              </m:r>
                            </m:e>
                            <m:e>
                              <m:r>
                                <a:rPr lang="en-GB" sz="1600" b="0" i="1" smtClean="0">
                                  <a:latin typeface="Cambria Math" panose="02040503050406030204" pitchFamily="18" charset="0"/>
                                  <a:ea typeface="Cambria Math" panose="02040503050406030204" pitchFamily="18" charset="0"/>
                                </a:rPr>
                                <m:t>𝐻</m:t>
                              </m:r>
                            </m:e>
                            <m:e>
                              <m:r>
                                <a:rPr lang="en-GB" sz="1600" b="0" i="1" smtClean="0">
                                  <a:latin typeface="Cambria Math" panose="02040503050406030204" pitchFamily="18" charset="0"/>
                                  <a:ea typeface="Cambria Math" panose="02040503050406030204" pitchFamily="18" charset="0"/>
                                </a:rPr>
                                <m:t>𝐸</m:t>
                              </m:r>
                            </m:e>
                          </m:eqArr>
                        </m:e>
                      </m:d>
                    </m:oMath>
                  </m:oMathPara>
                </a14:m>
                <a:endParaRPr lang="en-GB" sz="1600" dirty="0"/>
              </a:p>
            </p:txBody>
          </p:sp>
        </mc:Choice>
        <mc:Fallback xmlns="">
          <p:sp>
            <p:nvSpPr>
              <p:cNvPr id="3" name="TextBox 2"/>
              <p:cNvSpPr txBox="1">
                <a:spLocks noRot="1" noChangeAspect="1" noMove="1" noResize="1" noEditPoints="1" noAdjustHandles="1" noChangeArrowheads="1" noChangeShapeType="1" noTextEdit="1"/>
              </p:cNvSpPr>
              <p:nvPr/>
            </p:nvSpPr>
            <p:spPr>
              <a:xfrm>
                <a:off x="1173149" y="5665006"/>
                <a:ext cx="949491" cy="878446"/>
              </a:xfrm>
              <a:prstGeom prst="rect">
                <a:avLst/>
              </a:prstGeom>
              <a:blipFill rotWithShape="0">
                <a:blip r:embed="rId19"/>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7" name="TextBox 36"/>
              <p:cNvSpPr txBox="1"/>
              <p:nvPr/>
            </p:nvSpPr>
            <p:spPr>
              <a:xfrm>
                <a:off x="3167115" y="5665006"/>
                <a:ext cx="958916" cy="878446"/>
              </a:xfrm>
              <a:prstGeom prst="rect">
                <a:avLst/>
              </a:prstGeom>
              <a:solidFill>
                <a:srgbClr val="DDDDDD"/>
              </a:solid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1600" i="1" smtClean="0">
                          <a:latin typeface="Cambria Math" panose="02040503050406030204" pitchFamily="18" charset="0"/>
                          <a:ea typeface="Cambria Math" panose="02040503050406030204" pitchFamily="18" charset="0"/>
                        </a:rPr>
                        <m:t>𝜑</m:t>
                      </m:r>
                      <m:r>
                        <a:rPr lang="en-GB" sz="1600" b="0" i="1" smtClean="0">
                          <a:latin typeface="Cambria Math" panose="02040503050406030204" pitchFamily="18" charset="0"/>
                          <a:ea typeface="Cambria Math" panose="02040503050406030204" pitchFamily="18" charset="0"/>
                        </a:rPr>
                        <m:t>=</m:t>
                      </m:r>
                      <m:d>
                        <m:dPr>
                          <m:begChr m:val="{"/>
                          <m:endChr m:val=""/>
                          <m:ctrlPr>
                            <a:rPr lang="en-GB" sz="1600" b="0" i="1" smtClean="0">
                              <a:latin typeface="Cambria Math" panose="02040503050406030204" pitchFamily="18" charset="0"/>
                              <a:ea typeface="Cambria Math" panose="02040503050406030204" pitchFamily="18" charset="0"/>
                            </a:rPr>
                          </m:ctrlPr>
                        </m:dPr>
                        <m:e>
                          <m:eqArr>
                            <m:eqArrPr>
                              <m:ctrlPr>
                                <a:rPr lang="en-GB" sz="1600" b="0" i="1" smtClean="0">
                                  <a:latin typeface="Cambria Math" panose="02040503050406030204" pitchFamily="18" charset="0"/>
                                  <a:ea typeface="Cambria Math" panose="02040503050406030204" pitchFamily="18" charset="0"/>
                                </a:rPr>
                              </m:ctrlPr>
                            </m:eqArrPr>
                            <m:e>
                              <m:r>
                                <a:rPr lang="en-GB" sz="1600" b="0" i="1" smtClean="0">
                                  <a:latin typeface="Cambria Math" panose="02040503050406030204" pitchFamily="18" charset="0"/>
                                  <a:ea typeface="Cambria Math" panose="02040503050406030204" pitchFamily="18" charset="0"/>
                                </a:rPr>
                                <m:t>𝑚</m:t>
                              </m:r>
                            </m:e>
                            <m:e>
                              <m:r>
                                <a:rPr lang="en-GB" sz="1600" b="0" i="1" smtClean="0">
                                  <a:latin typeface="Cambria Math" panose="02040503050406030204" pitchFamily="18" charset="0"/>
                                  <a:ea typeface="Cambria Math" panose="02040503050406030204" pitchFamily="18" charset="0"/>
                                </a:rPr>
                                <m:t>h</m:t>
                              </m:r>
                            </m:e>
                            <m:e>
                              <m:r>
                                <a:rPr lang="en-GB" sz="1600" b="0" i="1" smtClean="0">
                                  <a:latin typeface="Cambria Math" panose="02040503050406030204" pitchFamily="18" charset="0"/>
                                  <a:ea typeface="Cambria Math" panose="02040503050406030204" pitchFamily="18" charset="0"/>
                                </a:rPr>
                                <m:t>𝑞</m:t>
                              </m:r>
                            </m:e>
                          </m:eqArr>
                        </m:e>
                      </m:d>
                    </m:oMath>
                  </m:oMathPara>
                </a14:m>
                <a:endParaRPr lang="en-GB" sz="1600" dirty="0"/>
              </a:p>
            </p:txBody>
          </p:sp>
        </mc:Choice>
        <mc:Fallback xmlns="">
          <p:sp>
            <p:nvSpPr>
              <p:cNvPr id="37" name="TextBox 36"/>
              <p:cNvSpPr txBox="1">
                <a:spLocks noRot="1" noChangeAspect="1" noMove="1" noResize="1" noEditPoints="1" noAdjustHandles="1" noChangeArrowheads="1" noChangeShapeType="1" noTextEdit="1"/>
              </p:cNvSpPr>
              <p:nvPr/>
            </p:nvSpPr>
            <p:spPr>
              <a:xfrm>
                <a:off x="3167115" y="5665006"/>
                <a:ext cx="958916" cy="878446"/>
              </a:xfrm>
              <a:prstGeom prst="rect">
                <a:avLst/>
              </a:prstGeom>
              <a:blipFill rotWithShape="0">
                <a:blip r:embed="rId20"/>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40186742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Footer Placeholder 2"/>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US" altLang="en-US" sz="1400" smtClean="0"/>
              <a:t>training course: boundary layer; surface layer</a:t>
            </a:r>
          </a:p>
        </p:txBody>
      </p:sp>
      <p:sp>
        <p:nvSpPr>
          <p:cNvPr id="15363" name="Rectangle 2"/>
          <p:cNvSpPr>
            <a:spLocks noGrp="1" noChangeArrowheads="1"/>
          </p:cNvSpPr>
          <p:nvPr>
            <p:ph type="title"/>
          </p:nvPr>
        </p:nvSpPr>
        <p:spPr>
          <a:xfrm>
            <a:off x="304800" y="0"/>
            <a:ext cx="8229600" cy="457200"/>
          </a:xfrm>
        </p:spPr>
        <p:txBody>
          <a:bodyPr/>
          <a:lstStyle/>
          <a:p>
            <a:r>
              <a:rPr lang="en-GB" altLang="en-US" sz="2400" smtClean="0"/>
              <a:t>Numerical procedure: The Richardson number</a:t>
            </a:r>
          </a:p>
        </p:txBody>
      </p:sp>
      <p:sp>
        <p:nvSpPr>
          <p:cNvPr id="15366" name="Text Box 3"/>
          <p:cNvSpPr txBox="1">
            <a:spLocks noChangeArrowheads="1"/>
          </p:cNvSpPr>
          <p:nvPr/>
        </p:nvSpPr>
        <p:spPr bwMode="auto">
          <a:xfrm>
            <a:off x="593725" y="955675"/>
            <a:ext cx="801687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GB" altLang="en-US" sz="1800" dirty="0">
                <a:latin typeface="Arial" panose="020B0604020202020204" pitchFamily="34" charset="0"/>
                <a:cs typeface="Arial" panose="020B0604020202020204" pitchFamily="34" charset="0"/>
              </a:rPr>
              <a:t>The expressions for surface fluxes are implicit </a:t>
            </a:r>
            <a:r>
              <a:rPr lang="en-GB" altLang="en-US" sz="1800" dirty="0" err="1">
                <a:latin typeface="Arial" panose="020B0604020202020204" pitchFamily="34" charset="0"/>
                <a:cs typeface="Arial" panose="020B0604020202020204" pitchFamily="34" charset="0"/>
              </a:rPr>
              <a:t>i.e</a:t>
            </a:r>
            <a:r>
              <a:rPr lang="en-GB" altLang="en-US" sz="1800" dirty="0">
                <a:latin typeface="Arial" panose="020B0604020202020204" pitchFamily="34" charset="0"/>
                <a:cs typeface="Arial" panose="020B0604020202020204" pitchFamily="34" charset="0"/>
              </a:rPr>
              <a:t> they contain the </a:t>
            </a:r>
            <a:r>
              <a:rPr lang="en-GB" altLang="en-US" sz="1800" dirty="0" err="1">
                <a:latin typeface="Arial" panose="020B0604020202020204" pitchFamily="34" charset="0"/>
                <a:cs typeface="Arial" panose="020B0604020202020204" pitchFamily="34" charset="0"/>
              </a:rPr>
              <a:t>Obukhov</a:t>
            </a:r>
            <a:r>
              <a:rPr lang="en-GB" altLang="en-US" sz="1800" dirty="0">
                <a:latin typeface="Arial" panose="020B0604020202020204" pitchFamily="34" charset="0"/>
                <a:cs typeface="Arial" panose="020B0604020202020204" pitchFamily="34" charset="0"/>
              </a:rPr>
              <a:t> length which depends on fluxes. </a:t>
            </a:r>
            <a:r>
              <a:rPr lang="en-GB" altLang="en-US" sz="1800" dirty="0">
                <a:solidFill>
                  <a:srgbClr val="0000FF"/>
                </a:solidFill>
                <a:latin typeface="Arial" panose="020B0604020202020204" pitchFamily="34" charset="0"/>
                <a:cs typeface="Arial" panose="020B0604020202020204" pitchFamily="34" charset="0"/>
              </a:rPr>
              <a:t>The stability parameter z/L can be computed from the bulk Richardson number by solving the following relation: </a:t>
            </a:r>
          </a:p>
        </p:txBody>
      </p:sp>
      <p:graphicFrame>
        <p:nvGraphicFramePr>
          <p:cNvPr id="15367" name="Object 4"/>
          <p:cNvGraphicFramePr>
            <a:graphicFrameLocks noChangeAspect="1"/>
          </p:cNvGraphicFramePr>
          <p:nvPr>
            <p:extLst>
              <p:ext uri="{D42A27DB-BD31-4B8C-83A1-F6EECF244321}">
                <p14:modId xmlns:p14="http://schemas.microsoft.com/office/powerpoint/2010/main" val="2427438868"/>
              </p:ext>
            </p:extLst>
          </p:nvPr>
        </p:nvGraphicFramePr>
        <p:xfrm>
          <a:off x="1125537" y="2169872"/>
          <a:ext cx="6588125" cy="1025525"/>
        </p:xfrm>
        <a:graphic>
          <a:graphicData uri="http://schemas.openxmlformats.org/presentationml/2006/ole">
            <mc:AlternateContent xmlns:mc="http://schemas.openxmlformats.org/markup-compatibility/2006">
              <mc:Choice xmlns:v="urn:schemas-microsoft-com:vml" Requires="v">
                <p:oleObj spid="_x0000_s15492" name="Equation" r:id="rId3" imgW="2920680" imgH="431640" progId="Equation.3">
                  <p:embed/>
                </p:oleObj>
              </mc:Choice>
              <mc:Fallback>
                <p:oleObj name="Equation" r:id="rId3" imgW="2920680" imgH="431640" progId="Equation.3">
                  <p:embed/>
                  <p:pic>
                    <p:nvPicPr>
                      <p:cNvPr id="0" name="Object 4"/>
                      <p:cNvPicPr>
                        <a:picLocks noChangeAspect="1" noChangeArrowheads="1"/>
                      </p:cNvPicPr>
                      <p:nvPr/>
                    </p:nvPicPr>
                    <p:blipFill>
                      <a:blip r:embed="rId4"/>
                      <a:srcRect/>
                      <a:stretch>
                        <a:fillRect/>
                      </a:stretch>
                    </p:blipFill>
                    <p:spPr bwMode="auto">
                      <a:xfrm>
                        <a:off x="1125537" y="2169872"/>
                        <a:ext cx="6588125" cy="1025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15365" name="Text Box 5"/>
          <p:cNvSpPr txBox="1">
            <a:spLocks noChangeArrowheads="1"/>
          </p:cNvSpPr>
          <p:nvPr/>
        </p:nvSpPr>
        <p:spPr bwMode="auto">
          <a:xfrm>
            <a:off x="626335" y="3747084"/>
            <a:ext cx="588327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anose="02020603050405020304" pitchFamily="18" charset="0"/>
                <a:ea typeface="MS PGothic" panose="020B0600070205080204" pitchFamily="34" charset="-128"/>
              </a:defRPr>
            </a:lvl1pPr>
            <a:lvl2pPr>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r>
              <a:rPr lang="en-GB" altLang="en-US" sz="1800" dirty="0">
                <a:latin typeface="Arial" panose="020B0604020202020204" pitchFamily="34" charset="0"/>
                <a:cs typeface="Arial" panose="020B0604020202020204" pitchFamily="34" charset="0"/>
              </a:rPr>
              <a:t>This relation can be solved: </a:t>
            </a:r>
          </a:p>
          <a:p>
            <a:pPr lvl="1">
              <a:buFontTx/>
              <a:buChar char="•"/>
            </a:pPr>
            <a:r>
              <a:rPr lang="en-GB" altLang="en-US" sz="1800" dirty="0">
                <a:latin typeface="Arial" panose="020B0604020202020204" pitchFamily="34" charset="0"/>
                <a:cs typeface="Arial" panose="020B0604020202020204" pitchFamily="34" charset="0"/>
              </a:rPr>
              <a:t>Iteratively;</a:t>
            </a:r>
          </a:p>
          <a:p>
            <a:pPr lvl="1">
              <a:buFontTx/>
              <a:buChar char="•"/>
            </a:pPr>
            <a:r>
              <a:rPr lang="en-GB" altLang="en-US" sz="1800" dirty="0">
                <a:latin typeface="Arial" panose="020B0604020202020204" pitchFamily="34" charset="0"/>
                <a:cs typeface="Arial" panose="020B0604020202020204" pitchFamily="34" charset="0"/>
              </a:rPr>
              <a:t>Approximated with empirical functions; </a:t>
            </a:r>
          </a:p>
          <a:p>
            <a:pPr lvl="1">
              <a:buFontTx/>
              <a:buChar char="•"/>
            </a:pPr>
            <a:r>
              <a:rPr lang="en-GB" altLang="en-US" sz="1800" dirty="0">
                <a:latin typeface="Arial" panose="020B0604020202020204" pitchFamily="34" charset="0"/>
                <a:cs typeface="Arial" panose="020B0604020202020204" pitchFamily="34" charset="0"/>
              </a:rPr>
              <a:t>Tabulated.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12594</TotalTime>
  <Words>2272</Words>
  <Application>Microsoft Office PowerPoint</Application>
  <PresentationFormat>On-screen Show (4:3)</PresentationFormat>
  <Paragraphs>287</Paragraphs>
  <Slides>29</Slides>
  <Notes>6</Notes>
  <HiddenSlides>2</HiddenSlides>
  <MMClips>0</MMClips>
  <ScaleCrop>false</ScaleCrop>
  <HeadingPairs>
    <vt:vector size="8" baseType="variant">
      <vt:variant>
        <vt:lpstr>Fonts Used</vt:lpstr>
      </vt:variant>
      <vt:variant>
        <vt:i4>8</vt:i4>
      </vt:variant>
      <vt:variant>
        <vt:lpstr>Theme</vt:lpstr>
      </vt:variant>
      <vt:variant>
        <vt:i4>2</vt:i4>
      </vt:variant>
      <vt:variant>
        <vt:lpstr>Embedded OLE Servers</vt:lpstr>
      </vt:variant>
      <vt:variant>
        <vt:i4>2</vt:i4>
      </vt:variant>
      <vt:variant>
        <vt:lpstr>Slide Titles</vt:lpstr>
      </vt:variant>
      <vt:variant>
        <vt:i4>29</vt:i4>
      </vt:variant>
    </vt:vector>
  </HeadingPairs>
  <TitlesOfParts>
    <vt:vector size="41" baseType="lpstr">
      <vt:lpstr>MS PGothic</vt:lpstr>
      <vt:lpstr>MS PGothic</vt:lpstr>
      <vt:lpstr>Arial</vt:lpstr>
      <vt:lpstr>Calibri</vt:lpstr>
      <vt:lpstr>Cambria Math</vt:lpstr>
      <vt:lpstr>Lucida Grande</vt:lpstr>
      <vt:lpstr>Lucida Grande CE</vt:lpstr>
      <vt:lpstr>Times New Roman</vt:lpstr>
      <vt:lpstr>Default Design</vt:lpstr>
      <vt:lpstr>Office Theme</vt:lpstr>
      <vt:lpstr>Equation</vt:lpstr>
      <vt:lpstr>Chart</vt:lpstr>
      <vt:lpstr>Parameterization of surface fluxes: Outline</vt:lpstr>
      <vt:lpstr>Mixing across steep gradients</vt:lpstr>
      <vt:lpstr>Why is the finite difference formulation in the surface layer different from the other layers? </vt:lpstr>
      <vt:lpstr>Log-profiles are directly related to neutral transfer laws </vt:lpstr>
      <vt:lpstr>MO similarity profiles are not limited to neutral transfer laws</vt:lpstr>
      <vt:lpstr>MO wind profile functions applied to observations</vt:lpstr>
      <vt:lpstr>Low wind speeds and the limit of free convection</vt:lpstr>
      <vt:lpstr>Transfer coefficients</vt:lpstr>
      <vt:lpstr>Numerical procedure: The Richardson number</vt:lpstr>
      <vt:lpstr>Surface fluxes: Summary</vt:lpstr>
      <vt:lpstr>Parameterization of surface fluxes: Outline</vt:lpstr>
      <vt:lpstr>Surface roughness length (definition)</vt:lpstr>
      <vt:lpstr>Roughness lengths over the ocean</vt:lpstr>
      <vt:lpstr>Sensitivity to changes in surface drag over ocean</vt:lpstr>
      <vt:lpstr>Roughness length over land</vt:lpstr>
      <vt:lpstr>Longstanding near-surface wind (short-range) forecast errors</vt:lpstr>
      <vt:lpstr>Derivation of a new roughness length table</vt:lpstr>
      <vt:lpstr>Derivation of a new roughness length table  </vt:lpstr>
      <vt:lpstr>PowerPoint Presentation</vt:lpstr>
      <vt:lpstr>Parameterization of surface fluxes: Outline</vt:lpstr>
      <vt:lpstr>Subgrid drag (stress) mechanisms in the ECMWF model </vt:lpstr>
      <vt:lpstr>An illustration of the surface stress from the different schemes (u-component)</vt:lpstr>
      <vt:lpstr>WGNE Drag project – comparison of surface stress</vt:lpstr>
      <vt:lpstr>Parameterization of surface fluxes: Outline</vt:lpstr>
      <vt:lpstr>Changing the TOFD and low level blocking strength  impacts the forecast from the very short range</vt:lpstr>
      <vt:lpstr>Impact on medium range forecasts </vt:lpstr>
      <vt:lpstr>PowerPoint Presentation</vt:lpstr>
      <vt:lpstr>PowerPoint Presentation</vt:lpstr>
      <vt:lpstr>PowerPoint Presentation</vt:lpstr>
    </vt:vector>
  </TitlesOfParts>
  <Company>ECMWF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Beljaars</dc:creator>
  <cp:lastModifiedBy>Irina Sandu</cp:lastModifiedBy>
  <cp:revision>251</cp:revision>
  <cp:lastPrinted>2015-04-15T16:00:04Z</cp:lastPrinted>
  <dcterms:created xsi:type="dcterms:W3CDTF">2001-04-18T14:02:40Z</dcterms:created>
  <dcterms:modified xsi:type="dcterms:W3CDTF">2017-03-16T14:04:31Z</dcterms:modified>
</cp:coreProperties>
</file>