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5"/>
  </p:notesMasterIdLst>
  <p:handoutMasterIdLst>
    <p:handoutMasterId r:id="rId36"/>
  </p:handoutMasterIdLst>
  <p:sldIdLst>
    <p:sldId id="441" r:id="rId2"/>
    <p:sldId id="526" r:id="rId3"/>
    <p:sldId id="493" r:id="rId4"/>
    <p:sldId id="534" r:id="rId5"/>
    <p:sldId id="535" r:id="rId6"/>
    <p:sldId id="536" r:id="rId7"/>
    <p:sldId id="542" r:id="rId8"/>
    <p:sldId id="546" r:id="rId9"/>
    <p:sldId id="547" r:id="rId10"/>
    <p:sldId id="576" r:id="rId11"/>
    <p:sldId id="571" r:id="rId12"/>
    <p:sldId id="570" r:id="rId13"/>
    <p:sldId id="553" r:id="rId14"/>
    <p:sldId id="554" r:id="rId15"/>
    <p:sldId id="555" r:id="rId16"/>
    <p:sldId id="556" r:id="rId17"/>
    <p:sldId id="557" r:id="rId18"/>
    <p:sldId id="558" r:id="rId19"/>
    <p:sldId id="559" r:id="rId20"/>
    <p:sldId id="560" r:id="rId21"/>
    <p:sldId id="563" r:id="rId22"/>
    <p:sldId id="564" r:id="rId23"/>
    <p:sldId id="569" r:id="rId24"/>
    <p:sldId id="572" r:id="rId25"/>
    <p:sldId id="573" r:id="rId26"/>
    <p:sldId id="574" r:id="rId27"/>
    <p:sldId id="575" r:id="rId28"/>
    <p:sldId id="565" r:id="rId29"/>
    <p:sldId id="527" r:id="rId30"/>
    <p:sldId id="566" r:id="rId31"/>
    <p:sldId id="495" r:id="rId32"/>
    <p:sldId id="567" r:id="rId33"/>
    <p:sldId id="568" r:id="rId34"/>
  </p:sldIdLst>
  <p:sldSz cx="12188825" cy="6858000"/>
  <p:notesSz cx="6794500" cy="9906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641" autoAdjust="0"/>
    <p:restoredTop sz="81214" autoAdjust="0"/>
  </p:normalViewPr>
  <p:slideViewPr>
    <p:cSldViewPr snapToGrid="0" snapToObjects="1" showGuides="1">
      <p:cViewPr varScale="1">
        <p:scale>
          <a:sx n="32" d="100"/>
          <a:sy n="32" d="100"/>
        </p:scale>
        <p:origin x="528" y="60"/>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8" Type="http://schemas.openxmlformats.org/officeDocument/2006/relationships/image" Target="../media/image22.wmf"/><Relationship Id="rId3" Type="http://schemas.openxmlformats.org/officeDocument/2006/relationships/image" Target="../media/image17.wmf"/><Relationship Id="rId7" Type="http://schemas.openxmlformats.org/officeDocument/2006/relationships/image" Target="../media/image21.wmf"/><Relationship Id="rId2" Type="http://schemas.openxmlformats.org/officeDocument/2006/relationships/image" Target="../media/image16.wmf"/><Relationship Id="rId1" Type="http://schemas.openxmlformats.org/officeDocument/2006/relationships/image" Target="../media/image15.wmf"/><Relationship Id="rId6" Type="http://schemas.openxmlformats.org/officeDocument/2006/relationships/image" Target="../media/image20.wmf"/><Relationship Id="rId5" Type="http://schemas.openxmlformats.org/officeDocument/2006/relationships/image" Target="../media/image19.wmf"/><Relationship Id="rId4" Type="http://schemas.openxmlformats.org/officeDocument/2006/relationships/image" Target="../media/image18.wmf"/><Relationship Id="rId9" Type="http://schemas.openxmlformats.org/officeDocument/2006/relationships/image" Target="../media/image23.wmf"/></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30.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44.wmf"/><Relationship Id="rId1" Type="http://schemas.openxmlformats.org/officeDocument/2006/relationships/image" Target="../media/image43.w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54.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5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8645" y="0"/>
            <a:ext cx="2944283" cy="495300"/>
          </a:xfrm>
          <a:prstGeom prst="rect">
            <a:avLst/>
          </a:prstGeom>
        </p:spPr>
        <p:txBody>
          <a:bodyPr vert="horz" lIns="91440" tIns="45720" rIns="91440" bIns="45720" rtlCol="0"/>
          <a:lstStyle>
            <a:lvl1pPr algn="r">
              <a:defRPr sz="1200"/>
            </a:lvl1pPr>
          </a:lstStyle>
          <a:p>
            <a:fld id="{257351A7-8A0E-BC4A-B507-BC9FBEDEB94D}" type="datetime1">
              <a:rPr lang="en-US" smtClean="0"/>
              <a:pPr/>
              <a:t>3/20/2017</a:t>
            </a:fld>
            <a:endParaRPr lang="en-US"/>
          </a:p>
        </p:txBody>
      </p:sp>
      <p:sp>
        <p:nvSpPr>
          <p:cNvPr id="4" name="Footer Placeholder 3"/>
          <p:cNvSpPr>
            <a:spLocks noGrp="1"/>
          </p:cNvSpPr>
          <p:nvPr>
            <p:ph type="ftr" sz="quarter" idx="2"/>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8645" y="9408981"/>
            <a:ext cx="2944283" cy="4953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213632424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4283" cy="4953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48645" y="0"/>
            <a:ext cx="2944283" cy="495300"/>
          </a:xfrm>
          <a:prstGeom prst="rect">
            <a:avLst/>
          </a:prstGeom>
        </p:spPr>
        <p:txBody>
          <a:bodyPr vert="horz" lIns="91440" tIns="45720" rIns="91440" bIns="45720" rtlCol="0"/>
          <a:lstStyle>
            <a:lvl1pPr algn="r">
              <a:defRPr sz="1200"/>
            </a:lvl1pPr>
          </a:lstStyle>
          <a:p>
            <a:fld id="{3C0BA50B-6875-0F43-A70A-41BA2A188017}" type="datetime1">
              <a:rPr lang="en-US" smtClean="0"/>
              <a:pPr/>
              <a:t>3/20/2017</a:t>
            </a:fld>
            <a:endParaRPr lang="en-US"/>
          </a:p>
        </p:txBody>
      </p:sp>
      <p:sp>
        <p:nvSpPr>
          <p:cNvPr id="4" name="Slide Image Placeholder 3"/>
          <p:cNvSpPr>
            <a:spLocks noGrp="1" noRot="1" noChangeAspect="1"/>
          </p:cNvSpPr>
          <p:nvPr>
            <p:ph type="sldImg" idx="2"/>
          </p:nvPr>
        </p:nvSpPr>
        <p:spPr>
          <a:xfrm>
            <a:off x="96838" y="742950"/>
            <a:ext cx="6600825" cy="3714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450" y="4705350"/>
            <a:ext cx="5435600" cy="44577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9408981"/>
            <a:ext cx="2944283" cy="4953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48645" y="9408981"/>
            <a:ext cx="2944283" cy="4953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110220922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1202"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369085AC-7765-4F94-9BD4-8E33C924C5B5}" type="slidenum">
              <a:rPr lang="en-GB" altLang="en-US" sz="1200">
                <a:solidFill>
                  <a:srgbClr val="000000"/>
                </a:solidFill>
              </a:rPr>
              <a:pPr/>
              <a:t>2</a:t>
            </a:fld>
            <a:endParaRPr lang="en-GB" altLang="en-US" sz="1200">
              <a:solidFill>
                <a:srgbClr val="000000"/>
              </a:solidFill>
            </a:endParaRPr>
          </a:p>
        </p:txBody>
      </p:sp>
      <p:sp>
        <p:nvSpPr>
          <p:cNvPr id="51203" name="Rectangle 1"/>
          <p:cNvSpPr>
            <a:spLocks noGrp="1" noRot="1" noChangeAspect="1" noChangeArrowheads="1" noTextEdit="1"/>
          </p:cNvSpPr>
          <p:nvPr>
            <p:ph type="sldImg"/>
          </p:nvPr>
        </p:nvSpPr>
        <p:spPr>
          <a:xfrm>
            <a:off x="71438" y="739775"/>
            <a:ext cx="6575425" cy="3700463"/>
          </a:xfrm>
          <a:ln/>
        </p:spPr>
      </p:sp>
      <p:sp>
        <p:nvSpPr>
          <p:cNvPr id="51204" name="Rectangle 2"/>
          <p:cNvSpPr>
            <a:spLocks noGrp="1" noChangeArrowheads="1"/>
          </p:cNvSpPr>
          <p:nvPr>
            <p:ph type="body" idx="1"/>
          </p:nvPr>
        </p:nvSpPr>
        <p:spPr>
          <a:xfrm>
            <a:off x="893763" y="4686300"/>
            <a:ext cx="4930775"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dirty="0" smtClean="0">
              <a:latin typeface="Times New Roman" panose="02020603050405020304" pitchFamily="18" charset="0"/>
            </a:endParaRPr>
          </a:p>
        </p:txBody>
      </p:sp>
    </p:spTree>
    <p:extLst>
      <p:ext uri="{BB962C8B-B14F-4D97-AF65-F5344CB8AC3E}">
        <p14:creationId xmlns:p14="http://schemas.microsoft.com/office/powerpoint/2010/main" val="33101650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a:lstStyle>
            <a:lvl1pPr>
              <a:defRPr sz="1300">
                <a:solidFill>
                  <a:schemeClr val="tx1"/>
                </a:solidFill>
                <a:latin typeface="Arial" charset="0"/>
                <a:ea typeface="ＭＳ Ｐゴシック" charset="0"/>
              </a:defRPr>
            </a:lvl1pPr>
            <a:lvl2pPr marL="776383" indent="-298609">
              <a:defRPr sz="1300">
                <a:solidFill>
                  <a:schemeClr val="tx1"/>
                </a:solidFill>
                <a:latin typeface="Arial" charset="0"/>
                <a:ea typeface="ＭＳ Ｐゴシック" charset="0"/>
              </a:defRPr>
            </a:lvl2pPr>
            <a:lvl3pPr marL="1194435" indent="-238887">
              <a:defRPr sz="1300">
                <a:solidFill>
                  <a:schemeClr val="tx1"/>
                </a:solidFill>
                <a:latin typeface="Arial" charset="0"/>
                <a:ea typeface="ＭＳ Ｐゴシック" charset="0"/>
              </a:defRPr>
            </a:lvl3pPr>
            <a:lvl4pPr marL="1672209" indent="-238887">
              <a:defRPr sz="1300">
                <a:solidFill>
                  <a:schemeClr val="tx1"/>
                </a:solidFill>
                <a:latin typeface="Arial" charset="0"/>
                <a:ea typeface="ＭＳ Ｐゴシック" charset="0"/>
              </a:defRPr>
            </a:lvl4pPr>
            <a:lvl5pPr marL="2149983" indent="-238887">
              <a:defRPr sz="1300">
                <a:solidFill>
                  <a:schemeClr val="tx1"/>
                </a:solidFill>
                <a:latin typeface="Arial" charset="0"/>
                <a:ea typeface="ＭＳ Ｐゴシック" charset="0"/>
              </a:defRPr>
            </a:lvl5pPr>
            <a:lvl6pPr marL="2627757" indent="-238887" eaLnBrk="0" fontAlgn="base" hangingPunct="0">
              <a:spcBef>
                <a:spcPct val="30000"/>
              </a:spcBef>
              <a:spcAft>
                <a:spcPct val="0"/>
              </a:spcAft>
              <a:defRPr sz="1300">
                <a:solidFill>
                  <a:schemeClr val="tx1"/>
                </a:solidFill>
                <a:latin typeface="Arial" charset="0"/>
                <a:ea typeface="ＭＳ Ｐゴシック" charset="0"/>
              </a:defRPr>
            </a:lvl6pPr>
            <a:lvl7pPr marL="3105531" indent="-238887" eaLnBrk="0" fontAlgn="base" hangingPunct="0">
              <a:spcBef>
                <a:spcPct val="30000"/>
              </a:spcBef>
              <a:spcAft>
                <a:spcPct val="0"/>
              </a:spcAft>
              <a:defRPr sz="1300">
                <a:solidFill>
                  <a:schemeClr val="tx1"/>
                </a:solidFill>
                <a:latin typeface="Arial" charset="0"/>
                <a:ea typeface="ＭＳ Ｐゴシック" charset="0"/>
              </a:defRPr>
            </a:lvl7pPr>
            <a:lvl8pPr marL="3583305" indent="-238887" eaLnBrk="0" fontAlgn="base" hangingPunct="0">
              <a:spcBef>
                <a:spcPct val="30000"/>
              </a:spcBef>
              <a:spcAft>
                <a:spcPct val="0"/>
              </a:spcAft>
              <a:defRPr sz="1300">
                <a:solidFill>
                  <a:schemeClr val="tx1"/>
                </a:solidFill>
                <a:latin typeface="Arial" charset="0"/>
                <a:ea typeface="ＭＳ Ｐゴシック" charset="0"/>
              </a:defRPr>
            </a:lvl8pPr>
            <a:lvl9pPr marL="4061079" indent="-238887" eaLnBrk="0" fontAlgn="base" hangingPunct="0">
              <a:spcBef>
                <a:spcPct val="30000"/>
              </a:spcBef>
              <a:spcAft>
                <a:spcPct val="0"/>
              </a:spcAft>
              <a:defRPr sz="1300">
                <a:solidFill>
                  <a:schemeClr val="tx1"/>
                </a:solidFill>
                <a:latin typeface="Arial" charset="0"/>
                <a:ea typeface="ＭＳ Ｐゴシック" charset="0"/>
              </a:defRPr>
            </a:lvl9pPr>
          </a:lstStyle>
          <a:p>
            <a:fld id="{01AC304B-839B-034B-B99A-7C05156814C8}" type="slidenum">
              <a:rPr lang="en-US"/>
              <a:pPr/>
              <a:t>20</a:t>
            </a:fld>
            <a:endParaRPr lang="en-US"/>
          </a:p>
        </p:txBody>
      </p:sp>
      <p:sp>
        <p:nvSpPr>
          <p:cNvPr id="22531" name="Rectangle 7"/>
          <p:cNvSpPr txBox="1">
            <a:spLocks noGrp="1" noChangeArrowheads="1"/>
          </p:cNvSpPr>
          <p:nvPr/>
        </p:nvSpPr>
        <p:spPr bwMode="auto">
          <a:xfrm>
            <a:off x="4021294" y="9702765"/>
            <a:ext cx="3076364" cy="5107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5555" tIns="47777" rIns="95555" bIns="47777" anchor="b"/>
          <a:lstStyle>
            <a:lvl1pPr>
              <a:defRPr sz="1200">
                <a:solidFill>
                  <a:schemeClr val="tx1"/>
                </a:solidFill>
                <a:latin typeface="Arial" charset="0"/>
                <a:ea typeface="ＭＳ Ｐゴシック" charset="0"/>
              </a:defRPr>
            </a:lvl1pPr>
            <a:lvl2pPr marL="742950" indent="-285750">
              <a:defRPr sz="1200">
                <a:solidFill>
                  <a:schemeClr val="tx1"/>
                </a:solidFill>
                <a:latin typeface="Arial" charset="0"/>
                <a:ea typeface="ＭＳ Ｐゴシック" charset="0"/>
              </a:defRPr>
            </a:lvl2pPr>
            <a:lvl3pPr marL="1143000" indent="-228600">
              <a:defRPr sz="1200">
                <a:solidFill>
                  <a:schemeClr val="tx1"/>
                </a:solidFill>
                <a:latin typeface="Arial" charset="0"/>
                <a:ea typeface="ＭＳ Ｐゴシック" charset="0"/>
              </a:defRPr>
            </a:lvl3pPr>
            <a:lvl4pPr marL="1600200" indent="-228600">
              <a:defRPr sz="1200">
                <a:solidFill>
                  <a:schemeClr val="tx1"/>
                </a:solidFill>
                <a:latin typeface="Arial" charset="0"/>
                <a:ea typeface="ＭＳ Ｐゴシック" charset="0"/>
              </a:defRPr>
            </a:lvl4pPr>
            <a:lvl5pPr marL="2057400" indent="-228600">
              <a:defRPr sz="1200">
                <a:solidFill>
                  <a:schemeClr val="tx1"/>
                </a:solidFill>
                <a:latin typeface="Arial" charset="0"/>
                <a:ea typeface="ＭＳ Ｐゴシック" charset="0"/>
              </a:defRPr>
            </a:lvl5pPr>
            <a:lvl6pPr marL="2514600" indent="-228600" eaLnBrk="0" fontAlgn="base" hangingPunct="0">
              <a:spcBef>
                <a:spcPct val="30000"/>
              </a:spcBef>
              <a:spcAft>
                <a:spcPct val="0"/>
              </a:spcAft>
              <a:defRPr sz="1200">
                <a:solidFill>
                  <a:schemeClr val="tx1"/>
                </a:solidFill>
                <a:latin typeface="Arial" charset="0"/>
                <a:ea typeface="ＭＳ Ｐゴシック" charset="0"/>
              </a:defRPr>
            </a:lvl6pPr>
            <a:lvl7pPr marL="2971800" indent="-228600" eaLnBrk="0" fontAlgn="base" hangingPunct="0">
              <a:spcBef>
                <a:spcPct val="30000"/>
              </a:spcBef>
              <a:spcAft>
                <a:spcPct val="0"/>
              </a:spcAft>
              <a:defRPr sz="1200">
                <a:solidFill>
                  <a:schemeClr val="tx1"/>
                </a:solidFill>
                <a:latin typeface="Arial" charset="0"/>
                <a:ea typeface="ＭＳ Ｐゴシック" charset="0"/>
              </a:defRPr>
            </a:lvl7pPr>
            <a:lvl8pPr marL="3429000" indent="-228600" eaLnBrk="0" fontAlgn="base" hangingPunct="0">
              <a:spcBef>
                <a:spcPct val="30000"/>
              </a:spcBef>
              <a:spcAft>
                <a:spcPct val="0"/>
              </a:spcAft>
              <a:defRPr sz="1200">
                <a:solidFill>
                  <a:schemeClr val="tx1"/>
                </a:solidFill>
                <a:latin typeface="Arial" charset="0"/>
                <a:ea typeface="ＭＳ Ｐゴシック" charset="0"/>
              </a:defRPr>
            </a:lvl8pPr>
            <a:lvl9pPr marL="3886200" indent="-228600" eaLnBrk="0" fontAlgn="base" hangingPunct="0">
              <a:spcBef>
                <a:spcPct val="30000"/>
              </a:spcBef>
              <a:spcAft>
                <a:spcPct val="0"/>
              </a:spcAft>
              <a:defRPr sz="1200">
                <a:solidFill>
                  <a:schemeClr val="tx1"/>
                </a:solidFill>
                <a:latin typeface="Arial" charset="0"/>
                <a:ea typeface="ＭＳ Ｐゴシック" charset="0"/>
              </a:defRPr>
            </a:lvl9pPr>
          </a:lstStyle>
          <a:p>
            <a:pPr algn="r"/>
            <a:fld id="{1D301905-55F0-6746-B15B-6EA8C32897FA}" type="slidenum">
              <a:rPr lang="en-US"/>
              <a:pPr algn="r"/>
              <a:t>20</a:t>
            </a:fld>
            <a:endParaRPr lang="en-US"/>
          </a:p>
        </p:txBody>
      </p:sp>
      <p:sp>
        <p:nvSpPr>
          <p:cNvPr id="22532" name="Rectangle 2"/>
          <p:cNvSpPr>
            <a:spLocks noGrp="1" noRot="1" noChangeAspect="1" noChangeArrowheads="1" noTextEdit="1"/>
          </p:cNvSpPr>
          <p:nvPr>
            <p:ph type="sldImg"/>
          </p:nvPr>
        </p:nvSpPr>
        <p:spPr>
          <a:ln/>
        </p:spPr>
      </p:sp>
      <p:sp>
        <p:nvSpPr>
          <p:cNvPr id="22533" name="Rectangle 3"/>
          <p:cNvSpPr>
            <a:spLocks noGrp="1" noChangeArrowheads="1"/>
          </p:cNvSpPr>
          <p:nvPr>
            <p:ph type="body" idx="1"/>
          </p:nvPr>
        </p:nvSpPr>
        <p:spPr>
          <a:noFill/>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 uri="{FAA26D3D-D897-4be2-8F04-BA451C77F1D7}">
              <ma14:placeholderFlag xmlns:ma14="http://schemas.microsoft.com/office/mac/drawingml/2011/main" xmlns="" val="1"/>
            </a:ext>
          </a:extLst>
        </p:spPr>
        <p:txBody>
          <a:bodyPr/>
          <a:lstStyle/>
          <a:p>
            <a:pPr eaLnBrk="1" hangingPunct="1"/>
            <a:endParaRPr lang="en-GB"/>
          </a:p>
        </p:txBody>
      </p:sp>
    </p:spTree>
    <p:extLst>
      <p:ext uri="{BB962C8B-B14F-4D97-AF65-F5344CB8AC3E}">
        <p14:creationId xmlns:p14="http://schemas.microsoft.com/office/powerpoint/2010/main" val="235737961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4754"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17D90DCF-5125-4AD5-BDA2-CDB768C146FF}" type="slidenum">
              <a:rPr lang="en-GB" altLang="en-US" sz="1200">
                <a:solidFill>
                  <a:srgbClr val="000000"/>
                </a:solidFill>
              </a:rPr>
              <a:pPr/>
              <a:t>23</a:t>
            </a:fld>
            <a:endParaRPr lang="en-GB" altLang="en-US" sz="1200">
              <a:solidFill>
                <a:srgbClr val="000000"/>
              </a:solidFill>
            </a:endParaRPr>
          </a:p>
        </p:txBody>
      </p:sp>
      <p:sp>
        <p:nvSpPr>
          <p:cNvPr id="74755" name="Text Box 1"/>
          <p:cNvSpPr txBox="1">
            <a:spLocks noChangeArrowheads="1"/>
          </p:cNvSpPr>
          <p:nvPr/>
        </p:nvSpPr>
        <p:spPr bwMode="auto">
          <a:xfrm>
            <a:off x="892175" y="739775"/>
            <a:ext cx="4933950" cy="3700463"/>
          </a:xfrm>
          <a:prstGeom prst="rect">
            <a:avLst/>
          </a:prstGeom>
          <a:solidFill>
            <a:srgbClr val="FFFFFF"/>
          </a:solidFill>
          <a:ln w="9525">
            <a:solidFill>
              <a:srgbClr val="000000"/>
            </a:solidFill>
            <a:miter lim="800000"/>
            <a:headEnd/>
            <a:tailEnd/>
          </a:ln>
        </p:spPr>
        <p:txBody>
          <a:bodyPr wrap="none"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p>
        </p:txBody>
      </p:sp>
      <p:sp>
        <p:nvSpPr>
          <p:cNvPr id="74756" name="Rectangle 2"/>
          <p:cNvSpPr>
            <a:spLocks noGrp="1" noChangeArrowheads="1"/>
          </p:cNvSpPr>
          <p:nvPr>
            <p:ph type="body"/>
          </p:nvPr>
        </p:nvSpPr>
        <p:spPr>
          <a:xfrm>
            <a:off x="893763" y="4686300"/>
            <a:ext cx="4930775" cy="44418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wrap="none" anchor="ctr"/>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313314233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9FE64FC-1D76-FD49-BE63-03AA0635F644}" type="slidenum">
              <a:rPr lang="en-US" smtClean="0"/>
              <a:pPr>
                <a:defRPr/>
              </a:pPr>
              <a:t>24</a:t>
            </a:fld>
            <a:endParaRPr lang="en-US"/>
          </a:p>
        </p:txBody>
      </p:sp>
    </p:spTree>
    <p:extLst>
      <p:ext uri="{BB962C8B-B14F-4D97-AF65-F5344CB8AC3E}">
        <p14:creationId xmlns:p14="http://schemas.microsoft.com/office/powerpoint/2010/main" val="38792732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Multilayer:</a:t>
            </a:r>
            <a:r>
              <a:rPr lang="en-US" sz="1200" kern="1200" baseline="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Model_equivalent</a:t>
            </a:r>
            <a:r>
              <a:rPr lang="es-ES_tradnl" sz="1200" kern="1200" dirty="0" smtClean="0">
                <a:solidFill>
                  <a:schemeClr val="tx1"/>
                </a:solidFill>
                <a:latin typeface="+mn-lt"/>
                <a:ea typeface="+mn-ea"/>
                <a:cs typeface="+mn-cs"/>
              </a:rPr>
              <a:t>[obs.50cm] : (12.5*L6+25*L7)/37.5</a:t>
            </a:r>
          </a:p>
          <a:p>
            <a:r>
              <a:rPr lang="es-ES_tradnl" sz="1200" kern="1200" dirty="0" smtClean="0">
                <a:solidFill>
                  <a:schemeClr val="tx1"/>
                </a:solidFill>
                <a:latin typeface="+mn-lt"/>
                <a:ea typeface="+mn-ea"/>
                <a:cs typeface="+mn-cs"/>
              </a:rPr>
              <a:t>4 </a:t>
            </a:r>
            <a:r>
              <a:rPr lang="es-ES_tradnl" sz="1200" kern="1200" dirty="0" err="1" smtClean="0">
                <a:solidFill>
                  <a:schemeClr val="tx1"/>
                </a:solidFill>
                <a:latin typeface="+mn-lt"/>
                <a:ea typeface="+mn-ea"/>
                <a:cs typeface="+mn-cs"/>
              </a:rPr>
              <a:t>Layers</a:t>
            </a:r>
            <a:r>
              <a:rPr lang="es-ES_tradnl" sz="1200" kern="1200" dirty="0" smtClean="0">
                <a:solidFill>
                  <a:schemeClr val="tx1"/>
                </a:solidFill>
                <a:latin typeface="+mn-lt"/>
                <a:ea typeface="+mn-ea"/>
                <a:cs typeface="+mn-cs"/>
              </a:rPr>
              <a:t>:</a:t>
            </a:r>
            <a:r>
              <a:rPr lang="es-ES_tradnl" sz="1200" kern="1200" baseline="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Model_equivalent</a:t>
            </a:r>
            <a:r>
              <a:rPr lang="es-ES_tradnl" sz="1200" kern="1200" dirty="0" smtClean="0">
                <a:solidFill>
                  <a:schemeClr val="tx1"/>
                </a:solidFill>
                <a:latin typeface="+mn-lt"/>
                <a:ea typeface="+mn-ea"/>
                <a:cs typeface="+mn-cs"/>
              </a:rPr>
              <a:t>[obs.50cm] : (31.5*L2+14*L3)/45.5</a:t>
            </a:r>
          </a:p>
          <a:p>
            <a:r>
              <a:rPr lang="es-ES_tradnl" sz="1200" kern="1200" dirty="0" smtClean="0">
                <a:solidFill>
                  <a:schemeClr val="tx1"/>
                </a:solidFill>
                <a:latin typeface="+mn-lt"/>
                <a:ea typeface="+mn-ea"/>
                <a:cs typeface="+mn-cs"/>
              </a:rPr>
              <a:t>**</a:t>
            </a:r>
            <a:r>
              <a:rPr lang="es-ES_tradnl" sz="1200" kern="1200" dirty="0" err="1" smtClean="0">
                <a:solidFill>
                  <a:schemeClr val="tx1"/>
                </a:solidFill>
                <a:latin typeface="+mn-lt"/>
                <a:ea typeface="+mn-ea"/>
                <a:cs typeface="+mn-cs"/>
              </a:rPr>
              <a:t>Evaluation</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over</a:t>
            </a:r>
            <a:r>
              <a:rPr lang="es-ES_tradnl" sz="1200" kern="1200" dirty="0" smtClean="0">
                <a:solidFill>
                  <a:schemeClr val="tx1"/>
                </a:solidFill>
                <a:latin typeface="+mn-lt"/>
                <a:ea typeface="+mn-ea"/>
                <a:cs typeface="+mn-cs"/>
              </a:rPr>
              <a:t> 2014</a:t>
            </a:r>
          </a:p>
          <a:p>
            <a:r>
              <a:rPr lang="es-ES_tradnl" sz="1200" kern="1200" dirty="0" err="1" smtClean="0">
                <a:solidFill>
                  <a:schemeClr val="tx1"/>
                </a:solidFill>
                <a:latin typeface="+mn-lt"/>
                <a:ea typeface="+mn-ea"/>
                <a:cs typeface="+mn-cs"/>
              </a:rPr>
              <a:t>R_multilayer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bigger</a:t>
            </a:r>
            <a:r>
              <a:rPr lang="es-ES_tradnl" sz="1200" kern="1200" dirty="0" smtClean="0">
                <a:solidFill>
                  <a:schemeClr val="tx1"/>
                </a:solidFill>
                <a:latin typeface="+mn-lt"/>
                <a:ea typeface="+mn-ea"/>
                <a:cs typeface="+mn-cs"/>
              </a:rPr>
              <a:t>(</a:t>
            </a:r>
            <a:r>
              <a:rPr lang="es-ES_tradnl" sz="1200" kern="1200" dirty="0" err="1" smtClean="0">
                <a:solidFill>
                  <a:schemeClr val="tx1"/>
                </a:solidFill>
                <a:latin typeface="+mn-lt"/>
                <a:ea typeface="+mn-ea"/>
                <a:cs typeface="+mn-cs"/>
              </a:rPr>
              <a:t>better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than</a:t>
            </a:r>
            <a:r>
              <a:rPr lang="es-ES_tradnl" sz="1200" kern="1200" dirty="0" smtClean="0">
                <a:solidFill>
                  <a:schemeClr val="tx1"/>
                </a:solidFill>
                <a:latin typeface="+mn-lt"/>
                <a:ea typeface="+mn-ea"/>
                <a:cs typeface="+mn-cs"/>
              </a:rPr>
              <a:t> R_4_layers </a:t>
            </a:r>
            <a:r>
              <a:rPr lang="es-ES_tradnl" sz="1200" kern="1200" dirty="0" err="1" smtClean="0">
                <a:solidFill>
                  <a:schemeClr val="tx1"/>
                </a:solidFill>
                <a:latin typeface="+mn-lt"/>
                <a:ea typeface="+mn-ea"/>
                <a:cs typeface="+mn-cs"/>
              </a:rPr>
              <a:t>for</a:t>
            </a:r>
            <a:r>
              <a:rPr lang="es-ES_tradnl" sz="1200" kern="1200" dirty="0" smtClean="0">
                <a:solidFill>
                  <a:schemeClr val="tx1"/>
                </a:solidFill>
                <a:latin typeface="+mn-lt"/>
                <a:ea typeface="+mn-ea"/>
                <a:cs typeface="+mn-cs"/>
              </a:rPr>
              <a:t> 64 </a:t>
            </a:r>
            <a:r>
              <a:rPr lang="es-ES_tradnl" sz="1200" kern="1200" dirty="0" err="1" smtClean="0">
                <a:solidFill>
                  <a:schemeClr val="tx1"/>
                </a:solidFill>
                <a:latin typeface="+mn-lt"/>
                <a:ea typeface="+mn-ea"/>
                <a:cs typeface="+mn-cs"/>
              </a:rPr>
              <a:t>stations</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out</a:t>
            </a:r>
            <a:r>
              <a:rPr lang="es-ES_tradnl" sz="1200" kern="1200" dirty="0" smtClean="0">
                <a:solidFill>
                  <a:schemeClr val="tx1"/>
                </a:solidFill>
                <a:latin typeface="+mn-lt"/>
                <a:ea typeface="+mn-ea"/>
                <a:cs typeface="+mn-cs"/>
              </a:rPr>
              <a:t> of 72</a:t>
            </a:r>
          </a:p>
          <a:p>
            <a:r>
              <a:rPr lang="es-ES_tradnl" sz="1200" kern="1200" dirty="0" err="1" smtClean="0">
                <a:solidFill>
                  <a:schemeClr val="tx1"/>
                </a:solidFill>
                <a:latin typeface="+mn-lt"/>
                <a:ea typeface="+mn-ea"/>
                <a:cs typeface="+mn-cs"/>
              </a:rPr>
              <a:t>RMSD_multilayer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smaller</a:t>
            </a:r>
            <a:r>
              <a:rPr lang="es-ES_tradnl" sz="1200" kern="1200" dirty="0" smtClean="0">
                <a:solidFill>
                  <a:schemeClr val="tx1"/>
                </a:solidFill>
                <a:latin typeface="+mn-lt"/>
                <a:ea typeface="+mn-ea"/>
                <a:cs typeface="+mn-cs"/>
              </a:rPr>
              <a:t>(</a:t>
            </a:r>
            <a:r>
              <a:rPr lang="es-ES_tradnl" sz="1200" kern="1200" dirty="0" err="1" smtClean="0">
                <a:solidFill>
                  <a:schemeClr val="tx1"/>
                </a:solidFill>
                <a:latin typeface="+mn-lt"/>
                <a:ea typeface="+mn-ea"/>
                <a:cs typeface="+mn-cs"/>
              </a:rPr>
              <a:t>better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than</a:t>
            </a:r>
            <a:r>
              <a:rPr lang="es-ES_tradnl" sz="1200" kern="1200" dirty="0" smtClean="0">
                <a:solidFill>
                  <a:schemeClr val="tx1"/>
                </a:solidFill>
                <a:latin typeface="+mn-lt"/>
                <a:ea typeface="+mn-ea"/>
                <a:cs typeface="+mn-cs"/>
              </a:rPr>
              <a:t> RMSD_4_layers </a:t>
            </a:r>
            <a:r>
              <a:rPr lang="es-ES_tradnl" sz="1200" kern="1200" dirty="0" err="1" smtClean="0">
                <a:solidFill>
                  <a:schemeClr val="tx1"/>
                </a:solidFill>
                <a:latin typeface="+mn-lt"/>
                <a:ea typeface="+mn-ea"/>
                <a:cs typeface="+mn-cs"/>
              </a:rPr>
              <a:t>for</a:t>
            </a:r>
            <a:r>
              <a:rPr lang="es-ES_tradnl" sz="1200" kern="1200" dirty="0" smtClean="0">
                <a:solidFill>
                  <a:schemeClr val="tx1"/>
                </a:solidFill>
                <a:latin typeface="+mn-lt"/>
                <a:ea typeface="+mn-ea"/>
                <a:cs typeface="+mn-cs"/>
              </a:rPr>
              <a:t> 60 </a:t>
            </a:r>
            <a:r>
              <a:rPr lang="es-ES_tradnl" sz="1200" kern="1200" dirty="0" err="1" smtClean="0">
                <a:solidFill>
                  <a:schemeClr val="tx1"/>
                </a:solidFill>
                <a:latin typeface="+mn-lt"/>
                <a:ea typeface="+mn-ea"/>
                <a:cs typeface="+mn-cs"/>
              </a:rPr>
              <a:t>stations</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out</a:t>
            </a:r>
            <a:r>
              <a:rPr lang="es-ES_tradnl" sz="1200" kern="1200" dirty="0" smtClean="0">
                <a:solidFill>
                  <a:schemeClr val="tx1"/>
                </a:solidFill>
                <a:latin typeface="+mn-lt"/>
                <a:ea typeface="+mn-ea"/>
                <a:cs typeface="+mn-cs"/>
              </a:rPr>
              <a:t> of 72</a:t>
            </a:r>
          </a:p>
          <a:p>
            <a:r>
              <a:rPr lang="es-ES_tradnl" sz="1200" kern="1200" dirty="0" err="1" smtClean="0">
                <a:solidFill>
                  <a:schemeClr val="tx1"/>
                </a:solidFill>
                <a:latin typeface="+mn-lt"/>
                <a:ea typeface="+mn-ea"/>
                <a:cs typeface="+mn-cs"/>
              </a:rPr>
              <a:t>ubRMSD_multilayer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smaller</a:t>
            </a:r>
            <a:r>
              <a:rPr lang="es-ES_tradnl" sz="1200" kern="1200" dirty="0" smtClean="0">
                <a:solidFill>
                  <a:schemeClr val="tx1"/>
                </a:solidFill>
                <a:latin typeface="+mn-lt"/>
                <a:ea typeface="+mn-ea"/>
                <a:cs typeface="+mn-cs"/>
              </a:rPr>
              <a:t>(</a:t>
            </a:r>
            <a:r>
              <a:rPr lang="es-ES_tradnl" sz="1200" kern="1200" dirty="0" err="1" smtClean="0">
                <a:solidFill>
                  <a:schemeClr val="tx1"/>
                </a:solidFill>
                <a:latin typeface="+mn-lt"/>
                <a:ea typeface="+mn-ea"/>
                <a:cs typeface="+mn-cs"/>
              </a:rPr>
              <a:t>better</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than</a:t>
            </a:r>
            <a:r>
              <a:rPr lang="es-ES_tradnl" sz="1200" kern="1200" dirty="0" smtClean="0">
                <a:solidFill>
                  <a:schemeClr val="tx1"/>
                </a:solidFill>
                <a:latin typeface="+mn-lt"/>
                <a:ea typeface="+mn-ea"/>
                <a:cs typeface="+mn-cs"/>
              </a:rPr>
              <a:t> ubRMSD_4_layers </a:t>
            </a:r>
            <a:r>
              <a:rPr lang="es-ES_tradnl" sz="1200" kern="1200" dirty="0" err="1" smtClean="0">
                <a:solidFill>
                  <a:schemeClr val="tx1"/>
                </a:solidFill>
                <a:latin typeface="+mn-lt"/>
                <a:ea typeface="+mn-ea"/>
                <a:cs typeface="+mn-cs"/>
              </a:rPr>
              <a:t>for</a:t>
            </a:r>
            <a:r>
              <a:rPr lang="es-ES_tradnl" sz="1200" kern="1200" dirty="0" smtClean="0">
                <a:solidFill>
                  <a:schemeClr val="tx1"/>
                </a:solidFill>
                <a:latin typeface="+mn-lt"/>
                <a:ea typeface="+mn-ea"/>
                <a:cs typeface="+mn-cs"/>
              </a:rPr>
              <a:t> 60 </a:t>
            </a:r>
            <a:r>
              <a:rPr lang="es-ES_tradnl" sz="1200" kern="1200" dirty="0" err="1" smtClean="0">
                <a:solidFill>
                  <a:schemeClr val="tx1"/>
                </a:solidFill>
                <a:latin typeface="+mn-lt"/>
                <a:ea typeface="+mn-ea"/>
                <a:cs typeface="+mn-cs"/>
              </a:rPr>
              <a:t>stations</a:t>
            </a:r>
            <a:r>
              <a:rPr lang="es-ES_tradnl" sz="1200" kern="1200" dirty="0" smtClean="0">
                <a:solidFill>
                  <a:schemeClr val="tx1"/>
                </a:solidFill>
                <a:latin typeface="+mn-lt"/>
                <a:ea typeface="+mn-ea"/>
                <a:cs typeface="+mn-cs"/>
              </a:rPr>
              <a:t> </a:t>
            </a:r>
            <a:r>
              <a:rPr lang="es-ES_tradnl" sz="1200" kern="1200" dirty="0" err="1" smtClean="0">
                <a:solidFill>
                  <a:schemeClr val="tx1"/>
                </a:solidFill>
                <a:latin typeface="+mn-lt"/>
                <a:ea typeface="+mn-ea"/>
                <a:cs typeface="+mn-cs"/>
              </a:rPr>
              <a:t>out</a:t>
            </a:r>
            <a:r>
              <a:rPr lang="es-ES_tradnl" sz="1200" kern="1200" dirty="0" smtClean="0">
                <a:solidFill>
                  <a:schemeClr val="tx1"/>
                </a:solidFill>
                <a:latin typeface="+mn-lt"/>
                <a:ea typeface="+mn-ea"/>
                <a:cs typeface="+mn-cs"/>
              </a:rPr>
              <a:t> of 72</a:t>
            </a:r>
            <a:endParaRPr lang="en-US" dirty="0"/>
          </a:p>
        </p:txBody>
      </p:sp>
      <p:sp>
        <p:nvSpPr>
          <p:cNvPr id="4" name="Slide Number Placeholder 3"/>
          <p:cNvSpPr>
            <a:spLocks noGrp="1"/>
          </p:cNvSpPr>
          <p:nvPr>
            <p:ph type="sldNum" sz="quarter" idx="10"/>
          </p:nvPr>
        </p:nvSpPr>
        <p:spPr/>
        <p:txBody>
          <a:bodyPr/>
          <a:lstStyle/>
          <a:p>
            <a:pPr>
              <a:defRPr/>
            </a:pPr>
            <a:fld id="{F9FE64FC-1D76-FD49-BE63-03AA0635F644}" type="slidenum">
              <a:rPr lang="en-US" smtClean="0"/>
              <a:pPr>
                <a:defRPr/>
              </a:pPr>
              <a:t>25</a:t>
            </a:fld>
            <a:endParaRPr lang="en-US"/>
          </a:p>
        </p:txBody>
      </p:sp>
    </p:spTree>
    <p:extLst>
      <p:ext uri="{BB962C8B-B14F-4D97-AF65-F5344CB8AC3E}">
        <p14:creationId xmlns:p14="http://schemas.microsoft.com/office/powerpoint/2010/main" val="35045243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Anomaly correlation</a:t>
            </a:r>
            <a:r>
              <a:rPr lang="en-US" baseline="0" dirty="0" smtClean="0"/>
              <a:t> calculated as </a:t>
            </a:r>
            <a:r>
              <a:rPr lang="en-US" baseline="0" dirty="0" err="1" smtClean="0"/>
              <a:t>centred</a:t>
            </a:r>
            <a:r>
              <a:rPr lang="en-US" baseline="0" dirty="0" smtClean="0"/>
              <a:t> reduce on a 1-month sliding window for the period 1988-2014. </a:t>
            </a:r>
          </a:p>
          <a:p>
            <a:r>
              <a:rPr lang="en-US" baseline="0" dirty="0" smtClean="0"/>
              <a:t>Shown is the difference between the experiment (ge8f 0-1 cm depth of top soil) and ga89 (control 41r1).</a:t>
            </a:r>
          </a:p>
          <a:p>
            <a:endParaRPr lang="en-US" dirty="0"/>
          </a:p>
        </p:txBody>
      </p:sp>
      <p:sp>
        <p:nvSpPr>
          <p:cNvPr id="4" name="Slide Number Placeholder 3"/>
          <p:cNvSpPr>
            <a:spLocks noGrp="1"/>
          </p:cNvSpPr>
          <p:nvPr>
            <p:ph type="sldNum" sz="quarter" idx="10"/>
          </p:nvPr>
        </p:nvSpPr>
        <p:spPr/>
        <p:txBody>
          <a:bodyPr/>
          <a:lstStyle/>
          <a:p>
            <a:pPr>
              <a:defRPr/>
            </a:pPr>
            <a:fld id="{F9FE64FC-1D76-FD49-BE63-03AA0635F644}" type="slidenum">
              <a:rPr lang="en-US" smtClean="0"/>
              <a:pPr>
                <a:defRPr/>
              </a:pPr>
              <a:t>26</a:t>
            </a:fld>
            <a:endParaRPr lang="en-US"/>
          </a:p>
        </p:txBody>
      </p:sp>
    </p:spTree>
    <p:extLst>
      <p:ext uri="{BB962C8B-B14F-4D97-AF65-F5344CB8AC3E}">
        <p14:creationId xmlns:p14="http://schemas.microsoft.com/office/powerpoint/2010/main" val="10874903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F9FE64FC-1D76-FD49-BE63-03AA0635F644}" type="slidenum">
              <a:rPr lang="en-US" smtClean="0"/>
              <a:pPr>
                <a:defRPr/>
              </a:pPr>
              <a:t>27</a:t>
            </a:fld>
            <a:endParaRPr lang="en-US"/>
          </a:p>
        </p:txBody>
      </p:sp>
    </p:spTree>
    <p:extLst>
      <p:ext uri="{BB962C8B-B14F-4D97-AF65-F5344CB8AC3E}">
        <p14:creationId xmlns:p14="http://schemas.microsoft.com/office/powerpoint/2010/main" val="326261835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fld id="{A846A161-2740-4E95-9B23-113FEC9FC041}" type="slidenum">
              <a:rPr lang="en-GB" altLang="en-US" sz="1200">
                <a:solidFill>
                  <a:srgbClr val="000000"/>
                </a:solidFill>
              </a:rPr>
              <a:pPr/>
              <a:t>29</a:t>
            </a:fld>
            <a:endParaRPr lang="en-GB" altLang="en-US" sz="1200">
              <a:solidFill>
                <a:srgbClr val="000000"/>
              </a:solidFill>
            </a:endParaRPr>
          </a:p>
        </p:txBody>
      </p:sp>
      <p:sp>
        <p:nvSpPr>
          <p:cNvPr id="78851" name="Rectangle 2"/>
          <p:cNvSpPr>
            <a:spLocks noGrp="1" noRot="1" noChangeAspect="1" noChangeArrowheads="1" noTextEdit="1"/>
          </p:cNvSpPr>
          <p:nvPr>
            <p:ph type="sldImg"/>
          </p:nvPr>
        </p:nvSpPr>
        <p:spPr>
          <a:xfrm>
            <a:off x="71438" y="739775"/>
            <a:ext cx="6575425" cy="3700463"/>
          </a:xfrm>
          <a:ln/>
        </p:spPr>
      </p:sp>
      <p:sp>
        <p:nvSpPr>
          <p:cNvPr id="78852" name="Rectangle 3"/>
          <p:cNvSpPr>
            <a:spLocks noGrp="1" noChangeArrowheads="1"/>
          </p:cNvSpPr>
          <p:nvPr>
            <p:ph type="body" idx="1"/>
          </p:nvPr>
        </p:nvSpPr>
        <p:spPr>
          <a:xfrm>
            <a:off x="895350" y="4686300"/>
            <a:ext cx="4927600" cy="4441825"/>
          </a:xfrm>
          <a:solidFill>
            <a:srgbClr val="FFFFFF"/>
          </a:solidFill>
          <a:ln>
            <a:solidFill>
              <a:srgbClr val="000000"/>
            </a:solidFill>
            <a:miter lim="800000"/>
          </a:ln>
        </p:spPr>
        <p:txBody>
          <a:bodyPr lIns="91575" tIns="45787" rIns="91575" bIns="45787"/>
          <a:lstStyle/>
          <a:p>
            <a:endParaRPr lang="en-US" altLang="en-US" smtClean="0">
              <a:latin typeface="Times New Roman" panose="02020603050405020304" pitchFamily="18" charset="0"/>
            </a:endParaRPr>
          </a:p>
        </p:txBody>
      </p:sp>
    </p:spTree>
    <p:extLst>
      <p:ext uri="{BB962C8B-B14F-4D97-AF65-F5344CB8AC3E}">
        <p14:creationId xmlns:p14="http://schemas.microsoft.com/office/powerpoint/2010/main" val="2851405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2D03270C-FB42-C54A-AC71-B4EEB4FA7F12}" type="slidenum">
              <a:rPr lang="en-US" smtClean="0"/>
              <a:pPr/>
              <a:t>30</a:t>
            </a:fld>
            <a:endParaRPr lang="en-US"/>
          </a:p>
        </p:txBody>
      </p:sp>
    </p:spTree>
    <p:extLst>
      <p:ext uri="{BB962C8B-B14F-4D97-AF65-F5344CB8AC3E}">
        <p14:creationId xmlns:p14="http://schemas.microsoft.com/office/powerpoint/2010/main" val="20630355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9810" name="Rectangle 10"/>
          <p:cNvSpPr>
            <a:spLocks noGrp="1" noChangeArrowheads="1"/>
          </p:cNvSpPr>
          <p:nvPr>
            <p:ph type="sldNum" sz="quarter" idx="5"/>
          </p:nvPr>
        </p:nvSpPr>
        <p:spPr bwMode="auto">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eaLnBrk="0" hangingPunct="0">
              <a:defRPr sz="2300">
                <a:solidFill>
                  <a:schemeClr val="tx1"/>
                </a:solidFill>
                <a:latin typeface="Times" charset="0"/>
                <a:ea typeface="ＭＳ Ｐゴシック" charset="0"/>
                <a:cs typeface="ＭＳ Ｐゴシック" charset="0"/>
              </a:defRPr>
            </a:lvl1pPr>
            <a:lvl2pPr marL="716679" indent="-275646" eaLnBrk="0" hangingPunct="0">
              <a:defRPr sz="2300">
                <a:solidFill>
                  <a:schemeClr val="tx1"/>
                </a:solidFill>
                <a:latin typeface="Times" charset="0"/>
                <a:ea typeface="ＭＳ Ｐゴシック" charset="0"/>
              </a:defRPr>
            </a:lvl2pPr>
            <a:lvl3pPr marL="1102583" indent="-220517" eaLnBrk="0" hangingPunct="0">
              <a:defRPr sz="2300">
                <a:solidFill>
                  <a:schemeClr val="tx1"/>
                </a:solidFill>
                <a:latin typeface="Times" charset="0"/>
                <a:ea typeface="ＭＳ Ｐゴシック" charset="0"/>
              </a:defRPr>
            </a:lvl3pPr>
            <a:lvl4pPr marL="1543616" indent="-220517" eaLnBrk="0" hangingPunct="0">
              <a:defRPr sz="2300">
                <a:solidFill>
                  <a:schemeClr val="tx1"/>
                </a:solidFill>
                <a:latin typeface="Times" charset="0"/>
                <a:ea typeface="ＭＳ Ｐゴシック" charset="0"/>
              </a:defRPr>
            </a:lvl4pPr>
            <a:lvl5pPr marL="1984649" indent="-220517" eaLnBrk="0" hangingPunct="0">
              <a:defRPr sz="2300">
                <a:solidFill>
                  <a:schemeClr val="tx1"/>
                </a:solidFill>
                <a:latin typeface="Times" charset="0"/>
                <a:ea typeface="ＭＳ Ｐゴシック" charset="0"/>
              </a:defRPr>
            </a:lvl5pPr>
            <a:lvl6pPr marL="2425682" indent="-220517" eaLnBrk="0" fontAlgn="base" hangingPunct="0">
              <a:spcBef>
                <a:spcPct val="0"/>
              </a:spcBef>
              <a:spcAft>
                <a:spcPct val="0"/>
              </a:spcAft>
              <a:defRPr sz="2300">
                <a:solidFill>
                  <a:schemeClr val="tx1"/>
                </a:solidFill>
                <a:latin typeface="Times" charset="0"/>
                <a:ea typeface="ＭＳ Ｐゴシック" charset="0"/>
              </a:defRPr>
            </a:lvl6pPr>
            <a:lvl7pPr marL="2866716" indent="-220517" eaLnBrk="0" fontAlgn="base" hangingPunct="0">
              <a:spcBef>
                <a:spcPct val="0"/>
              </a:spcBef>
              <a:spcAft>
                <a:spcPct val="0"/>
              </a:spcAft>
              <a:defRPr sz="2300">
                <a:solidFill>
                  <a:schemeClr val="tx1"/>
                </a:solidFill>
                <a:latin typeface="Times" charset="0"/>
                <a:ea typeface="ＭＳ Ｐゴシック" charset="0"/>
              </a:defRPr>
            </a:lvl7pPr>
            <a:lvl8pPr marL="3307749" indent="-220517" eaLnBrk="0" fontAlgn="base" hangingPunct="0">
              <a:spcBef>
                <a:spcPct val="0"/>
              </a:spcBef>
              <a:spcAft>
                <a:spcPct val="0"/>
              </a:spcAft>
              <a:defRPr sz="2300">
                <a:solidFill>
                  <a:schemeClr val="tx1"/>
                </a:solidFill>
                <a:latin typeface="Times" charset="0"/>
                <a:ea typeface="ＭＳ Ｐゴシック" charset="0"/>
              </a:defRPr>
            </a:lvl8pPr>
            <a:lvl9pPr marL="3748782" indent="-220517" eaLnBrk="0" fontAlgn="base" hangingPunct="0">
              <a:spcBef>
                <a:spcPct val="0"/>
              </a:spcBef>
              <a:spcAft>
                <a:spcPct val="0"/>
              </a:spcAft>
              <a:defRPr sz="2300">
                <a:solidFill>
                  <a:schemeClr val="tx1"/>
                </a:solidFill>
                <a:latin typeface="Times" charset="0"/>
                <a:ea typeface="ＭＳ Ｐゴシック" charset="0"/>
              </a:defRPr>
            </a:lvl9pPr>
          </a:lstStyle>
          <a:p>
            <a:fld id="{2B84C94C-86D2-8D47-B95E-1C1FA7F09020}" type="slidenum">
              <a:rPr lang="en-GB" sz="1200"/>
              <a:pPr/>
              <a:t>32</a:t>
            </a:fld>
            <a:endParaRPr lang="en-GB" sz="1200"/>
          </a:p>
        </p:txBody>
      </p:sp>
      <p:sp>
        <p:nvSpPr>
          <p:cNvPr id="119811" name="Rectangle 2"/>
          <p:cNvSpPr>
            <a:spLocks noGrp="1" noRot="1" noChangeAspect="1" noChangeArrowheads="1" noTextEdit="1"/>
          </p:cNvSpPr>
          <p:nvPr>
            <p:ph type="sldImg"/>
          </p:nvPr>
        </p:nvSpPr>
        <p:spPr bwMode="auto">
          <a:xfrm>
            <a:off x="647700" y="633413"/>
            <a:ext cx="5626100" cy="3165475"/>
          </a:xfrm>
          <a:noFill/>
          <a:ln>
            <a:solidFill>
              <a:srgbClr val="000000"/>
            </a:solidFill>
            <a:miter lim="800000"/>
            <a:headEnd/>
            <a:tailEnd/>
          </a:ln>
          <a:extLst>
            <a:ext uri="{909E8E84-426E-40dd-AFC4-6F175D3DCCD1}">
              <a14:hiddenFill xmlns="" xmlns:a14="http://schemas.microsoft.com/office/drawing/2010/main">
                <a:solidFill>
                  <a:srgbClr val="FFFFFF"/>
                </a:solidFill>
              </a14:hiddenFill>
            </a:ext>
            <a:ext uri="{FAA26D3D-D897-4be2-8F04-BA451C77F1D7}">
              <ma14:placeholderFlag xmlns="" xmlns:ma14="http://schemas.microsoft.com/office/mac/drawingml/2011/main" val="1"/>
            </a:ext>
          </a:extLst>
        </p:spPr>
      </p:sp>
      <p:sp>
        <p:nvSpPr>
          <p:cNvPr id="119812" name="Rectangle 3"/>
          <p:cNvSpPr>
            <a:spLocks noGrp="1" noChangeArrowheads="1"/>
          </p:cNvSpPr>
          <p:nvPr>
            <p:ph type="body" idx="1"/>
          </p:nvPr>
        </p:nvSpPr>
        <p:spPr bwMode="auto">
          <a:xfrm>
            <a:off x="692209" y="4009566"/>
            <a:ext cx="5537675" cy="3798821"/>
          </a:xfrm>
          <a:noFill/>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wrap="square" numCol="1" anchor="t" anchorCtr="0" compatLnSpc="1">
            <a:prstTxWarp prst="textNoShape">
              <a:avLst/>
            </a:prstTxWarp>
          </a:bodyPr>
          <a:lstStyle/>
          <a:p>
            <a:pPr eaLnBrk="1" hangingPunct="1">
              <a:spcBef>
                <a:spcPct val="0"/>
              </a:spcBef>
            </a:pPr>
            <a:endParaRPr lang="en-US">
              <a:latin typeface="Calibri" charset="0"/>
              <a:ea typeface="ＭＳ Ｐゴシック" charset="0"/>
            </a:endParaRPr>
          </a:p>
        </p:txBody>
      </p:sp>
    </p:spTree>
    <p:extLst>
      <p:ext uri="{BB962C8B-B14F-4D97-AF65-F5344CB8AC3E}">
        <p14:creationId xmlns:p14="http://schemas.microsoft.com/office/powerpoint/2010/main" val="9581964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5298" name="Rectangle 7"/>
          <p:cNvSpPr>
            <a:spLocks noGrp="1" noChangeArrowheads="1"/>
          </p:cNvSpPr>
          <p:nvPr>
            <p:ph type="sldNum" sz="quarter"/>
          </p:nvPr>
        </p:nvSpPr>
        <p:spPr>
          <a:noFill/>
        </p:spPr>
        <p:txBody>
          <a:bodyPr/>
          <a:lstStyle/>
          <a:p>
            <a:pPr>
              <a:buFont typeface="Times New Roman" pitchFamily="18" charset="0"/>
              <a:buNone/>
            </a:pPr>
            <a:fld id="{D26D7E5E-FAC1-4FFE-8854-E4778913CFBA}" type="slidenum">
              <a:rPr lang="en-GB" smtClean="0">
                <a:latin typeface="Times New Roman" pitchFamily="18" charset="0"/>
              </a:rPr>
              <a:pPr>
                <a:buFont typeface="Times New Roman" pitchFamily="18" charset="0"/>
                <a:buNone/>
              </a:pPr>
              <a:t>8</a:t>
            </a:fld>
            <a:endParaRPr lang="en-GB" smtClean="0">
              <a:latin typeface="Times New Roman" pitchFamily="18" charset="0"/>
            </a:endParaRPr>
          </a:p>
        </p:txBody>
      </p:sp>
      <p:sp>
        <p:nvSpPr>
          <p:cNvPr id="55299" name="Text Box 1"/>
          <p:cNvSpPr txBox="1">
            <a:spLocks noChangeArrowheads="1"/>
          </p:cNvSpPr>
          <p:nvPr/>
        </p:nvSpPr>
        <p:spPr bwMode="auto">
          <a:xfrm>
            <a:off x="1308100" y="503873"/>
            <a:ext cx="7239000" cy="2519363"/>
          </a:xfrm>
          <a:prstGeom prst="rect">
            <a:avLst/>
          </a:prstGeom>
          <a:solidFill>
            <a:srgbClr val="FFFFFF"/>
          </a:solidFill>
          <a:ln w="9525">
            <a:solidFill>
              <a:srgbClr val="000000"/>
            </a:solidFill>
            <a:miter lim="800000"/>
            <a:headEnd/>
            <a:tailEnd/>
          </a:ln>
        </p:spPr>
        <p:txBody>
          <a:bodyPr wrap="none" anchor="ctr"/>
          <a:lstStyle/>
          <a:p>
            <a:endParaRPr lang="en-US">
              <a:ea typeface="DejaVu Sans" charset="0"/>
              <a:cs typeface="DejaVu Sans" charset="0"/>
            </a:endParaRPr>
          </a:p>
        </p:txBody>
      </p:sp>
      <p:sp>
        <p:nvSpPr>
          <p:cNvPr id="55300" name="Rectangle 2"/>
          <p:cNvSpPr>
            <a:spLocks noGrp="1" noChangeArrowheads="1"/>
          </p:cNvSpPr>
          <p:nvPr>
            <p:ph type="body"/>
          </p:nvPr>
        </p:nvSpPr>
        <p:spPr>
          <a:xfrm>
            <a:off x="1312864" y="3191193"/>
            <a:ext cx="7229475" cy="302323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148796706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6322" name="Rectangle 7"/>
          <p:cNvSpPr>
            <a:spLocks noGrp="1" noChangeArrowheads="1"/>
          </p:cNvSpPr>
          <p:nvPr>
            <p:ph type="sldNum" sz="quarter"/>
          </p:nvPr>
        </p:nvSpPr>
        <p:spPr>
          <a:noFill/>
        </p:spPr>
        <p:txBody>
          <a:bodyPr/>
          <a:lstStyle/>
          <a:p>
            <a:pPr>
              <a:buFont typeface="Times New Roman" pitchFamily="18" charset="0"/>
              <a:buNone/>
            </a:pPr>
            <a:fld id="{81C1A571-49C5-416B-AB6E-7917DAD7E16F}" type="slidenum">
              <a:rPr lang="en-GB" smtClean="0">
                <a:latin typeface="Times New Roman" pitchFamily="18" charset="0"/>
              </a:rPr>
              <a:pPr>
                <a:buFont typeface="Times New Roman" pitchFamily="18" charset="0"/>
                <a:buNone/>
              </a:pPr>
              <a:t>9</a:t>
            </a:fld>
            <a:endParaRPr lang="en-GB" smtClean="0">
              <a:latin typeface="Times New Roman" pitchFamily="18" charset="0"/>
            </a:endParaRPr>
          </a:p>
        </p:txBody>
      </p:sp>
      <p:sp>
        <p:nvSpPr>
          <p:cNvPr id="56323" name="Text Box 1"/>
          <p:cNvSpPr txBox="1">
            <a:spLocks noChangeArrowheads="1"/>
          </p:cNvSpPr>
          <p:nvPr/>
        </p:nvSpPr>
        <p:spPr bwMode="auto">
          <a:xfrm>
            <a:off x="1308100" y="503873"/>
            <a:ext cx="7239000" cy="2519363"/>
          </a:xfrm>
          <a:prstGeom prst="rect">
            <a:avLst/>
          </a:prstGeom>
          <a:solidFill>
            <a:srgbClr val="FFFFFF"/>
          </a:solidFill>
          <a:ln w="9525">
            <a:solidFill>
              <a:srgbClr val="000000"/>
            </a:solidFill>
            <a:miter lim="800000"/>
            <a:headEnd/>
            <a:tailEnd/>
          </a:ln>
        </p:spPr>
        <p:txBody>
          <a:bodyPr wrap="none" anchor="ctr"/>
          <a:lstStyle/>
          <a:p>
            <a:endParaRPr lang="en-US">
              <a:ea typeface="DejaVu Sans" charset="0"/>
              <a:cs typeface="DejaVu Sans" charset="0"/>
            </a:endParaRPr>
          </a:p>
        </p:txBody>
      </p:sp>
      <p:sp>
        <p:nvSpPr>
          <p:cNvPr id="56324" name="Rectangle 2"/>
          <p:cNvSpPr>
            <a:spLocks noGrp="1" noChangeArrowheads="1"/>
          </p:cNvSpPr>
          <p:nvPr>
            <p:ph type="body"/>
          </p:nvPr>
        </p:nvSpPr>
        <p:spPr>
          <a:xfrm>
            <a:off x="1312864" y="3191193"/>
            <a:ext cx="7229475" cy="302323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6492618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7106" name="Rectangle 7"/>
          <p:cNvSpPr>
            <a:spLocks noGrp="1" noChangeArrowheads="1"/>
          </p:cNvSpPr>
          <p:nvPr>
            <p:ph type="sldNum" sz="quarter"/>
          </p:nvPr>
        </p:nvSpPr>
        <p:spPr>
          <a:noFill/>
        </p:spPr>
        <p:txBody>
          <a:bodyPr/>
          <a:lstStyle/>
          <a:p>
            <a:pPr>
              <a:buFont typeface="Times New Roman" pitchFamily="18" charset="0"/>
              <a:buNone/>
            </a:pPr>
            <a:fld id="{F560F6F4-FD3D-420D-A7F0-3E401A2C900C}" type="slidenum">
              <a:rPr lang="en-GB" smtClean="0">
                <a:latin typeface="Times New Roman" pitchFamily="18" charset="0"/>
              </a:rPr>
              <a:pPr>
                <a:buFont typeface="Times New Roman" pitchFamily="18" charset="0"/>
                <a:buNone/>
              </a:pPr>
              <a:t>10</a:t>
            </a:fld>
            <a:endParaRPr lang="en-GB" smtClean="0">
              <a:latin typeface="Times New Roman" pitchFamily="18" charset="0"/>
            </a:endParaRPr>
          </a:p>
        </p:txBody>
      </p:sp>
      <p:sp>
        <p:nvSpPr>
          <p:cNvPr id="47107" name="Text Box 1"/>
          <p:cNvSpPr txBox="1">
            <a:spLocks noChangeArrowheads="1"/>
          </p:cNvSpPr>
          <p:nvPr/>
        </p:nvSpPr>
        <p:spPr bwMode="auto">
          <a:xfrm>
            <a:off x="1308100" y="503873"/>
            <a:ext cx="7239000" cy="2519363"/>
          </a:xfrm>
          <a:prstGeom prst="rect">
            <a:avLst/>
          </a:prstGeom>
          <a:solidFill>
            <a:srgbClr val="FFFFFF"/>
          </a:solidFill>
          <a:ln w="9525">
            <a:solidFill>
              <a:srgbClr val="000000"/>
            </a:solidFill>
            <a:miter lim="800000"/>
            <a:headEnd/>
            <a:tailEnd/>
          </a:ln>
        </p:spPr>
        <p:txBody>
          <a:bodyPr wrap="none" anchor="ctr"/>
          <a:lstStyle/>
          <a:p>
            <a:endParaRPr lang="en-US">
              <a:ea typeface="DejaVu Sans" charset="0"/>
              <a:cs typeface="DejaVu Sans" charset="0"/>
            </a:endParaRPr>
          </a:p>
        </p:txBody>
      </p:sp>
      <p:sp>
        <p:nvSpPr>
          <p:cNvPr id="47108" name="Rectangle 2"/>
          <p:cNvSpPr>
            <a:spLocks noGrp="1" noChangeArrowheads="1"/>
          </p:cNvSpPr>
          <p:nvPr>
            <p:ph type="body"/>
          </p:nvPr>
        </p:nvSpPr>
        <p:spPr>
          <a:xfrm>
            <a:off x="1312864" y="3191193"/>
            <a:ext cx="7229475" cy="302323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73238848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7"/>
          <p:cNvSpPr>
            <a:spLocks noGrp="1" noChangeArrowheads="1"/>
          </p:cNvSpPr>
          <p:nvPr>
            <p:ph type="sldNum" sz="quarter" idx="5"/>
          </p:nvPr>
        </p:nvSpPr>
        <p:spPr>
          <a:noFill/>
        </p:spPr>
        <p:txBody>
          <a:bodyPr/>
          <a:lstStyle/>
          <a:p>
            <a:fld id="{42E01A66-1B8F-4FF7-8EFA-370496BF5232}" type="slidenum">
              <a:rPr lang="en-US" smtClean="0">
                <a:latin typeface="Times New Roman" pitchFamily="18" charset="0"/>
              </a:rPr>
              <a:pPr/>
              <a:t>11</a:t>
            </a:fld>
            <a:endParaRPr lang="en-US" smtClean="0">
              <a:latin typeface="Times New Roman" pitchFamily="18" charset="0"/>
            </a:endParaRPr>
          </a:p>
        </p:txBody>
      </p:sp>
      <p:sp>
        <p:nvSpPr>
          <p:cNvPr id="63491" name="Rectangle 2"/>
          <p:cNvSpPr>
            <a:spLocks noGrp="1" noRot="1" noChangeAspect="1" noChangeArrowheads="1" noTextEdit="1"/>
          </p:cNvSpPr>
          <p:nvPr>
            <p:ph type="sldImg"/>
          </p:nvPr>
        </p:nvSpPr>
        <p:spPr>
          <a:ln/>
        </p:spPr>
      </p:sp>
      <p:sp>
        <p:nvSpPr>
          <p:cNvPr id="63492" name="Rectangle 3"/>
          <p:cNvSpPr>
            <a:spLocks noGrp="1" noChangeArrowheads="1"/>
          </p:cNvSpPr>
          <p:nvPr>
            <p:ph type="body" idx="1"/>
          </p:nvPr>
        </p:nvSpPr>
        <p:spPr>
          <a:xfrm>
            <a:off x="895350" y="4679044"/>
            <a:ext cx="4927600" cy="4431859"/>
          </a:xfrm>
          <a:noFill/>
          <a:ln/>
        </p:spPr>
        <p:txBody>
          <a:bodyPr lIns="90462" tIns="45231" rIns="90462" bIns="45231"/>
          <a:lstStyle/>
          <a:p>
            <a:endParaRPr lang="en-GB" smtClean="0">
              <a:latin typeface="Times New Roman" pitchFamily="18" charset="0"/>
            </a:endParaRPr>
          </a:p>
        </p:txBody>
      </p:sp>
    </p:spTree>
    <p:extLst>
      <p:ext uri="{BB962C8B-B14F-4D97-AF65-F5344CB8AC3E}">
        <p14:creationId xmlns:p14="http://schemas.microsoft.com/office/powerpoint/2010/main" val="2582916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p:spPr>
        <p:txBody>
          <a:bodyPr/>
          <a:lstStyle/>
          <a:p>
            <a:fld id="{F99298BD-A274-428D-8595-8F1872A43CCC}" type="slidenum">
              <a:rPr lang="en-US" smtClean="0">
                <a:latin typeface="Times New Roman" pitchFamily="18" charset="0"/>
              </a:rPr>
              <a:pPr/>
              <a:t>13</a:t>
            </a:fld>
            <a:endParaRPr lang="en-US" smtClean="0">
              <a:latin typeface="Times New Roman" pitchFamily="18" charset="0"/>
            </a:endParaRPr>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xfrm>
            <a:off x="896939" y="4679044"/>
            <a:ext cx="4924425" cy="4431859"/>
          </a:xfrm>
          <a:noFill/>
          <a:ln/>
        </p:spPr>
        <p:txBody>
          <a:bodyPr lIns="91575" tIns="45787" rIns="91575" bIns="45787"/>
          <a:lstStyle/>
          <a:p>
            <a:endParaRPr lang="en-GB" smtClean="0">
              <a:latin typeface="Times New Roman" pitchFamily="18" charset="0"/>
            </a:endParaRPr>
          </a:p>
        </p:txBody>
      </p:sp>
    </p:spTree>
    <p:extLst>
      <p:ext uri="{BB962C8B-B14F-4D97-AF65-F5344CB8AC3E}">
        <p14:creationId xmlns:p14="http://schemas.microsoft.com/office/powerpoint/2010/main" val="34273496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7"/>
          <p:cNvSpPr>
            <a:spLocks noGrp="1" noChangeArrowheads="1"/>
          </p:cNvSpPr>
          <p:nvPr>
            <p:ph type="sldNum" sz="quarter" idx="5"/>
          </p:nvPr>
        </p:nvSpPr>
        <p:spPr>
          <a:noFill/>
        </p:spPr>
        <p:txBody>
          <a:bodyPr/>
          <a:lstStyle/>
          <a:p>
            <a:fld id="{760BDF61-BFCC-41A8-82CA-DEBBFB8C2E3A}" type="slidenum">
              <a:rPr lang="en-US" smtClean="0">
                <a:latin typeface="Times New Roman" pitchFamily="18" charset="0"/>
              </a:rPr>
              <a:pPr/>
              <a:t>14</a:t>
            </a:fld>
            <a:endParaRPr lang="en-US" smtClean="0">
              <a:latin typeface="Times New Roman" pitchFamily="18" charset="0"/>
            </a:endParaRPr>
          </a:p>
        </p:txBody>
      </p:sp>
      <p:sp>
        <p:nvSpPr>
          <p:cNvPr id="75779" name="Rectangle 2"/>
          <p:cNvSpPr>
            <a:spLocks noGrp="1" noRot="1" noChangeAspect="1" noChangeArrowheads="1" noTextEdit="1"/>
          </p:cNvSpPr>
          <p:nvPr>
            <p:ph type="sldImg"/>
          </p:nvPr>
        </p:nvSpPr>
        <p:spPr>
          <a:ln/>
        </p:spPr>
      </p:sp>
      <p:sp>
        <p:nvSpPr>
          <p:cNvPr id="75780" name="Rectangle 3"/>
          <p:cNvSpPr>
            <a:spLocks noGrp="1" noChangeArrowheads="1"/>
          </p:cNvSpPr>
          <p:nvPr>
            <p:ph type="body" idx="1"/>
          </p:nvPr>
        </p:nvSpPr>
        <p:spPr>
          <a:xfrm>
            <a:off x="896939" y="4679044"/>
            <a:ext cx="4924425" cy="4431859"/>
          </a:xfrm>
          <a:noFill/>
          <a:ln/>
        </p:spPr>
        <p:txBody>
          <a:bodyPr lIns="91575" tIns="45787" rIns="91575" bIns="45787"/>
          <a:lstStyle/>
          <a:p>
            <a:endParaRPr lang="en-GB" smtClean="0">
              <a:latin typeface="Times New Roman" pitchFamily="18" charset="0"/>
            </a:endParaRPr>
          </a:p>
        </p:txBody>
      </p:sp>
    </p:spTree>
    <p:extLst>
      <p:ext uri="{BB962C8B-B14F-4D97-AF65-F5344CB8AC3E}">
        <p14:creationId xmlns:p14="http://schemas.microsoft.com/office/powerpoint/2010/main" val="3132622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1922" name="Rectangle 7"/>
          <p:cNvSpPr>
            <a:spLocks noGrp="1" noChangeArrowheads="1"/>
          </p:cNvSpPr>
          <p:nvPr>
            <p:ph type="sldNum" sz="quarter"/>
          </p:nvPr>
        </p:nvSpPr>
        <p:spPr>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a:lstStyle>
            <a:lvl1pPr>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cs typeface="ＭＳ Ｐゴシック" charset="0"/>
              </a:defRPr>
            </a:lvl1pPr>
            <a:lvl2pPr marL="776383" indent="-298609">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2pPr>
            <a:lvl3pPr marL="1194435" indent="-238887">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3pPr>
            <a:lvl4pPr marL="1672209" indent="-238887">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4pPr>
            <a:lvl5pPr marL="2149983" indent="-238887">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5pPr>
            <a:lvl6pPr marL="2627757" indent="-238887" defTabSz="469480" eaLnBrk="0" fontAlgn="base" hangingPunct="0">
              <a:lnSpc>
                <a:spcPct val="102000"/>
              </a:lnSpc>
              <a:spcBef>
                <a:spcPct val="0"/>
              </a:spcBef>
              <a:spcAft>
                <a:spcPct val="0"/>
              </a:spcAft>
              <a:buClr>
                <a:srgbClr val="000000"/>
              </a:buClr>
              <a:buSzPct val="100000"/>
              <a:buFont typeface="Times New Roman" charset="0"/>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6pPr>
            <a:lvl7pPr marL="3105531" indent="-238887" defTabSz="469480" eaLnBrk="0" fontAlgn="base" hangingPunct="0">
              <a:lnSpc>
                <a:spcPct val="102000"/>
              </a:lnSpc>
              <a:spcBef>
                <a:spcPct val="0"/>
              </a:spcBef>
              <a:spcAft>
                <a:spcPct val="0"/>
              </a:spcAft>
              <a:buClr>
                <a:srgbClr val="000000"/>
              </a:buClr>
              <a:buSzPct val="100000"/>
              <a:buFont typeface="Times New Roman" charset="0"/>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7pPr>
            <a:lvl8pPr marL="3583305" indent="-238887" defTabSz="469480" eaLnBrk="0" fontAlgn="base" hangingPunct="0">
              <a:lnSpc>
                <a:spcPct val="102000"/>
              </a:lnSpc>
              <a:spcBef>
                <a:spcPct val="0"/>
              </a:spcBef>
              <a:spcAft>
                <a:spcPct val="0"/>
              </a:spcAft>
              <a:buClr>
                <a:srgbClr val="000000"/>
              </a:buClr>
              <a:buSzPct val="100000"/>
              <a:buFont typeface="Times New Roman" charset="0"/>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8pPr>
            <a:lvl9pPr marL="4061079" indent="-238887" defTabSz="469480" eaLnBrk="0" fontAlgn="base" hangingPunct="0">
              <a:lnSpc>
                <a:spcPct val="102000"/>
              </a:lnSpc>
              <a:spcBef>
                <a:spcPct val="0"/>
              </a:spcBef>
              <a:spcAft>
                <a:spcPct val="0"/>
              </a:spcAft>
              <a:buClr>
                <a:srgbClr val="000000"/>
              </a:buClr>
              <a:buSzPct val="100000"/>
              <a:buFont typeface="Times New Roman" charset="0"/>
              <a:tabLst>
                <a:tab pos="0" algn="l"/>
                <a:tab pos="955548" algn="l"/>
                <a:tab pos="1911096" algn="l"/>
                <a:tab pos="2866644" algn="l"/>
                <a:tab pos="3822192" algn="l"/>
                <a:tab pos="4777740" algn="l"/>
                <a:tab pos="5733288" algn="l"/>
                <a:tab pos="6688836" algn="l"/>
                <a:tab pos="7644384" algn="l"/>
                <a:tab pos="8599932" algn="l"/>
                <a:tab pos="9555480" algn="l"/>
                <a:tab pos="10511028" algn="l"/>
              </a:tabLst>
              <a:defRPr sz="2500">
                <a:solidFill>
                  <a:schemeClr val="bg1"/>
                </a:solidFill>
                <a:latin typeface="Times New Roman" charset="0"/>
                <a:ea typeface="ＭＳ Ｐゴシック" charset="0"/>
              </a:defRPr>
            </a:lvl9pPr>
          </a:lstStyle>
          <a:p>
            <a:fld id="{A02841C8-67C8-204D-834C-E471F184EFEF}" type="slidenum">
              <a:rPr lang="en-GB" sz="1300">
                <a:solidFill>
                  <a:srgbClr val="000000"/>
                </a:solidFill>
              </a:rPr>
              <a:pPr/>
              <a:t>18</a:t>
            </a:fld>
            <a:endParaRPr lang="en-GB" sz="1300">
              <a:solidFill>
                <a:srgbClr val="000000"/>
              </a:solidFill>
            </a:endParaRPr>
          </a:p>
        </p:txBody>
      </p:sp>
      <p:sp>
        <p:nvSpPr>
          <p:cNvPr id="81923" name="Text Box 1"/>
          <p:cNvSpPr txBox="1">
            <a:spLocks noChangeArrowheads="1"/>
          </p:cNvSpPr>
          <p:nvPr/>
        </p:nvSpPr>
        <p:spPr bwMode="auto">
          <a:xfrm>
            <a:off x="942772" y="765820"/>
            <a:ext cx="5213758" cy="3830739"/>
          </a:xfrm>
          <a:prstGeom prst="rect">
            <a:avLst/>
          </a:prstGeom>
          <a:solidFill>
            <a:srgbClr val="FFFFFF"/>
          </a:solidFill>
          <a:ln w="9525">
            <a:solidFill>
              <a:srgbClr val="000000"/>
            </a:solidFill>
            <a:miter lim="800000"/>
            <a:headEnd/>
            <a:tailEnd/>
          </a:ln>
        </p:spPr>
        <p:txBody>
          <a:bodyPr wrap="none" lIns="95555" tIns="47777" rIns="95555" bIns="47777" anchor="ctr"/>
          <a:lstStyle>
            <a:lvl1pPr>
              <a:defRPr sz="2400">
                <a:solidFill>
                  <a:schemeClr val="bg1"/>
                </a:solidFill>
                <a:latin typeface="Times New Roman" charset="0"/>
                <a:ea typeface="ＭＳ Ｐゴシック" charset="0"/>
                <a:cs typeface="ＭＳ Ｐゴシック" charset="0"/>
              </a:defRPr>
            </a:lvl1pPr>
            <a:lvl2pPr marL="742950" indent="-285750">
              <a:defRPr sz="2400">
                <a:solidFill>
                  <a:schemeClr val="bg1"/>
                </a:solidFill>
                <a:latin typeface="Times New Roman" charset="0"/>
                <a:ea typeface="ＭＳ Ｐゴシック" charset="0"/>
              </a:defRPr>
            </a:lvl2pPr>
            <a:lvl3pPr marL="1143000" indent="-228600">
              <a:defRPr sz="2400">
                <a:solidFill>
                  <a:schemeClr val="bg1"/>
                </a:solidFill>
                <a:latin typeface="Times New Roman" charset="0"/>
                <a:ea typeface="ＭＳ Ｐゴシック" charset="0"/>
              </a:defRPr>
            </a:lvl3pPr>
            <a:lvl4pPr marL="1600200" indent="-228600">
              <a:defRPr sz="2400">
                <a:solidFill>
                  <a:schemeClr val="bg1"/>
                </a:solidFill>
                <a:latin typeface="Times New Roman" charset="0"/>
                <a:ea typeface="ＭＳ Ｐゴシック" charset="0"/>
              </a:defRPr>
            </a:lvl4pPr>
            <a:lvl5pPr marL="2057400" indent="-228600">
              <a:defRPr sz="2400">
                <a:solidFill>
                  <a:schemeClr val="bg1"/>
                </a:solidFill>
                <a:latin typeface="Times New Roman" charset="0"/>
                <a:ea typeface="ＭＳ Ｐゴシック" charset="0"/>
              </a:defRPr>
            </a:lvl5pPr>
            <a:lvl6pPr marL="25146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endParaRPr lang="en-US"/>
          </a:p>
        </p:txBody>
      </p:sp>
      <p:sp>
        <p:nvSpPr>
          <p:cNvPr id="81924" name="Rectangle 2"/>
          <p:cNvSpPr>
            <a:spLocks noGrp="1" noChangeArrowheads="1"/>
          </p:cNvSpPr>
          <p:nvPr>
            <p:ph type="body"/>
          </p:nvPr>
        </p:nvSpPr>
        <p:spPr>
          <a:xfrm>
            <a:off x="944451" y="4851283"/>
            <a:ext cx="5210403" cy="4598201"/>
          </a:xfrm>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 uri="{FAA26D3D-D897-4be2-8F04-BA451C77F1D7}">
              <ma14:placeholderFlag xmlns:ma14="http://schemas.microsoft.com/office/mac/drawingml/2011/main" xmlns="" val="1"/>
            </a:ext>
          </a:extLst>
        </p:spPr>
        <p:txBody>
          <a:bodyPr wrap="none" anchor="ctr"/>
          <a:lstStyle/>
          <a:p>
            <a:endParaRPr lang="en-US">
              <a:latin typeface="Times New Roman" charset="0"/>
            </a:endParaRPr>
          </a:p>
        </p:txBody>
      </p:sp>
    </p:spTree>
    <p:extLst>
      <p:ext uri="{BB962C8B-B14F-4D97-AF65-F5344CB8AC3E}">
        <p14:creationId xmlns:p14="http://schemas.microsoft.com/office/powerpoint/2010/main" val="37775460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4274" name="Rectangle 7"/>
          <p:cNvSpPr>
            <a:spLocks noGrp="1" noChangeArrowheads="1"/>
          </p:cNvSpPr>
          <p:nvPr>
            <p:ph type="sldNum" sz="quarter"/>
          </p:nvPr>
        </p:nvSpPr>
        <p:spPr>
          <a:noFill/>
        </p:spPr>
        <p:txBody>
          <a:bodyPr/>
          <a:lstStyle/>
          <a:p>
            <a:pPr>
              <a:buFont typeface="Times New Roman" pitchFamily="18" charset="0"/>
              <a:buNone/>
            </a:pPr>
            <a:fld id="{B716CAFD-8E1E-4C7D-8323-F5CCB713A391}" type="slidenum">
              <a:rPr lang="en-GB" smtClean="0">
                <a:latin typeface="Times New Roman" pitchFamily="18" charset="0"/>
              </a:rPr>
              <a:pPr>
                <a:buFont typeface="Times New Roman" pitchFamily="18" charset="0"/>
                <a:buNone/>
              </a:pPr>
              <a:t>19</a:t>
            </a:fld>
            <a:endParaRPr lang="en-GB" smtClean="0">
              <a:latin typeface="Times New Roman" pitchFamily="18" charset="0"/>
            </a:endParaRPr>
          </a:p>
        </p:txBody>
      </p:sp>
      <p:sp>
        <p:nvSpPr>
          <p:cNvPr id="54275" name="Text Box 1"/>
          <p:cNvSpPr txBox="1">
            <a:spLocks noChangeArrowheads="1"/>
          </p:cNvSpPr>
          <p:nvPr/>
        </p:nvSpPr>
        <p:spPr bwMode="auto">
          <a:xfrm>
            <a:off x="1308100" y="503873"/>
            <a:ext cx="7239000" cy="2519363"/>
          </a:xfrm>
          <a:prstGeom prst="rect">
            <a:avLst/>
          </a:prstGeom>
          <a:solidFill>
            <a:srgbClr val="FFFFFF"/>
          </a:solidFill>
          <a:ln w="9525">
            <a:solidFill>
              <a:srgbClr val="000000"/>
            </a:solidFill>
            <a:miter lim="800000"/>
            <a:headEnd/>
            <a:tailEnd/>
          </a:ln>
        </p:spPr>
        <p:txBody>
          <a:bodyPr wrap="none" anchor="ctr"/>
          <a:lstStyle/>
          <a:p>
            <a:endParaRPr lang="en-US">
              <a:ea typeface="DejaVu Sans" charset="0"/>
              <a:cs typeface="DejaVu Sans" charset="0"/>
            </a:endParaRPr>
          </a:p>
        </p:txBody>
      </p:sp>
      <p:sp>
        <p:nvSpPr>
          <p:cNvPr id="54276" name="Rectangle 2"/>
          <p:cNvSpPr>
            <a:spLocks noGrp="1" noChangeArrowheads="1"/>
          </p:cNvSpPr>
          <p:nvPr>
            <p:ph type="body"/>
          </p:nvPr>
        </p:nvSpPr>
        <p:spPr>
          <a:xfrm>
            <a:off x="1312864" y="3191193"/>
            <a:ext cx="7229475" cy="3023235"/>
          </a:xfrm>
          <a:noFill/>
          <a:ln/>
        </p:spPr>
        <p:txBody>
          <a:bodyPr wrap="none" anchor="ctr"/>
          <a:lstStyle/>
          <a:p>
            <a:endParaRPr lang="en-US" smtClean="0">
              <a:latin typeface="Times New Roman" pitchFamily="18" charset="0"/>
            </a:endParaRPr>
          </a:p>
        </p:txBody>
      </p:sp>
    </p:spTree>
    <p:extLst>
      <p:ext uri="{BB962C8B-B14F-4D97-AF65-F5344CB8AC3E}">
        <p14:creationId xmlns:p14="http://schemas.microsoft.com/office/powerpoint/2010/main" val="33684925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8076534" y="5984875"/>
            <a:ext cx="1953066"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 </a:t>
            </a:r>
            <a:fld id="{D4C56AD5-C73F-B44A-96CB-E8BE2C5CB95A}" type="datetime4">
              <a:rPr kumimoji="0" lang="en-US" sz="900" b="0" i="0" u="none" strike="noStrike" kern="1200" cap="none" spc="0" normalizeH="0" baseline="0" noProof="0" smtClean="0">
                <a:ln>
                  <a:noFill/>
                </a:ln>
                <a:solidFill>
                  <a:srgbClr val="064E83"/>
                </a:solidFill>
                <a:effectLst/>
                <a:uLnTx/>
                <a:uFillTx/>
                <a:latin typeface="+mn-lt"/>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March 20, 2017</a:t>
            </a:fld>
            <a:endParaRPr kumimoji="0" lang="en-US" sz="900" b="0" i="0" u="none" strike="noStrike" kern="1200" cap="none" spc="0" normalizeH="0" baseline="0" noProof="0" dirty="0" smtClean="0">
              <a:ln>
                <a:noFill/>
              </a:ln>
              <a:solidFill>
                <a:srgbClr val="064E83"/>
              </a:solidFill>
              <a:effectLst/>
              <a:uLnTx/>
              <a:uFillTx/>
              <a:latin typeface="+mn-lt"/>
              <a:ea typeface="+mn-ea"/>
              <a:cs typeface="+mn-cs"/>
            </a:endParaRPr>
          </a:p>
        </p:txBody>
      </p:sp>
      <p:sp>
        <p:nvSpPr>
          <p:cNvPr id="13" name="Text Placeholder 12"/>
          <p:cNvSpPr>
            <a:spLocks noGrp="1"/>
          </p:cNvSpPr>
          <p:nvPr>
            <p:ph type="body" sz="quarter" idx="10" hasCustomPrompt="1"/>
          </p:nvPr>
        </p:nvSpPr>
        <p:spPr>
          <a:xfrm>
            <a:off x="2160000" y="1294198"/>
            <a:ext cx="7869600" cy="519800"/>
          </a:xfrm>
          <a:prstGeom prst="rect">
            <a:avLst/>
          </a:prstGeom>
        </p:spPr>
        <p:txBody>
          <a:bodyPr vert="horz"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4" name="Text Placeholder 12"/>
          <p:cNvSpPr>
            <a:spLocks noGrp="1"/>
          </p:cNvSpPr>
          <p:nvPr>
            <p:ph type="body" sz="quarter" idx="11" hasCustomPrompt="1"/>
          </p:nvPr>
        </p:nvSpPr>
        <p:spPr>
          <a:xfrm>
            <a:off x="2160000" y="1980000"/>
            <a:ext cx="7869600" cy="382156"/>
          </a:xfrm>
          <a:prstGeom prst="rect">
            <a:avLst/>
          </a:prstGeom>
        </p:spPr>
        <p:txBody>
          <a:bodyPr vert="horz" wrap="square" lIns="0" tIns="0" rIns="0" bIns="0">
            <a:spAutoFit/>
          </a:bodyPr>
          <a:lstStyle>
            <a:lvl1pPr marL="0" indent="0">
              <a:lnSpc>
                <a:spcPts val="3000"/>
              </a:lnSpc>
              <a:spcBef>
                <a:spcPts val="0"/>
              </a:spcBef>
              <a:buNone/>
              <a:defRPr sz="2400">
                <a:solidFill>
                  <a:srgbClr val="064E83"/>
                </a:solidFill>
              </a:defRPr>
            </a:lvl1pPr>
          </a:lstStyle>
          <a:p>
            <a:pPr lvl="0"/>
            <a:r>
              <a:rPr lang="en-GB" dirty="0" smtClean="0"/>
              <a:t>Subtitle of Presentation</a:t>
            </a:r>
          </a:p>
        </p:txBody>
      </p:sp>
      <p:sp>
        <p:nvSpPr>
          <p:cNvPr id="15" name="Text Placeholder 12"/>
          <p:cNvSpPr>
            <a:spLocks noGrp="1"/>
          </p:cNvSpPr>
          <p:nvPr>
            <p:ph type="body" sz="quarter" idx="12" hasCustomPrompt="1"/>
          </p:nvPr>
        </p:nvSpPr>
        <p:spPr>
          <a:xfrm>
            <a:off x="2160000" y="2700001"/>
            <a:ext cx="7869600"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2160000" y="3121224"/>
            <a:ext cx="7869600"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2160000" y="3429000"/>
            <a:ext cx="7869600" cy="228268"/>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10" name="Picture 9" descr="ECMWF_Master_Logo_RGB_nostrap.png"/>
          <p:cNvPicPr>
            <a:picLocks noChangeAspect="1"/>
          </p:cNvPicPr>
          <p:nvPr userDrawn="1"/>
        </p:nvPicPr>
        <p:blipFill>
          <a:blip r:embed="rId2"/>
          <a:stretch>
            <a:fillRect/>
          </a:stretch>
        </p:blipFill>
        <p:spPr>
          <a:xfrm>
            <a:off x="2160000" y="5984875"/>
            <a:ext cx="2135591" cy="366955"/>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658113" y="304800"/>
            <a:ext cx="10813350" cy="706438"/>
          </a:xfrm>
          <a:prstGeom prst="rect">
            <a:avLst/>
          </a:prstGeom>
        </p:spPr>
        <p:txBody>
          <a:bodyPr/>
          <a:lstStyle/>
          <a:p>
            <a:r>
              <a:rPr lang="en-US" smtClean="0"/>
              <a:t>Click to edit Master title style</a:t>
            </a:r>
            <a:endParaRPr lang="en-GB"/>
          </a:p>
        </p:txBody>
      </p:sp>
      <p:sp>
        <p:nvSpPr>
          <p:cNvPr id="3" name="Text Placeholder 2"/>
          <p:cNvSpPr>
            <a:spLocks noGrp="1"/>
          </p:cNvSpPr>
          <p:nvPr>
            <p:ph type="body" sz="half" idx="1"/>
          </p:nvPr>
        </p:nvSpPr>
        <p:spPr>
          <a:xfrm>
            <a:off x="609442" y="1219200"/>
            <a:ext cx="5302985" cy="49291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quarter" idx="2"/>
          </p:nvPr>
        </p:nvSpPr>
        <p:spPr>
          <a:xfrm>
            <a:off x="6115574" y="1219200"/>
            <a:ext cx="5305102" cy="2387600"/>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Content Placeholder 4"/>
          <p:cNvSpPr>
            <a:spLocks noGrp="1"/>
          </p:cNvSpPr>
          <p:nvPr>
            <p:ph sz="quarter" idx="3"/>
          </p:nvPr>
        </p:nvSpPr>
        <p:spPr>
          <a:xfrm>
            <a:off x="6115574" y="3759200"/>
            <a:ext cx="5305102" cy="2389188"/>
          </a:xfrm>
          <a:prstGeom prst="rect">
            <a:avLst/>
          </a:prstGeo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Rectangle 4"/>
          <p:cNvSpPr>
            <a:spLocks noGrp="1" noChangeArrowheads="1"/>
          </p:cNvSpPr>
          <p:nvPr>
            <p:ph type="ftr" idx="10"/>
          </p:nvPr>
        </p:nvSpPr>
        <p:spPr>
          <a:xfrm>
            <a:off x="814705" y="6356350"/>
            <a:ext cx="5660608" cy="393700"/>
          </a:xfrm>
          <a:prstGeom prst="rect">
            <a:avLst/>
          </a:prstGeom>
          <a:ln/>
        </p:spPr>
        <p:txBody>
          <a:bodyPr/>
          <a:lstStyle>
            <a:lvl1pPr>
              <a:defRPr/>
            </a:lvl1pPr>
          </a:lstStyle>
          <a:p>
            <a:pPr>
              <a:defRPr/>
            </a:pPr>
            <a:r>
              <a:rPr lang="en-GB" smtClean="0"/>
              <a:t>PA Surface I of III - traning course 2017</a:t>
            </a:r>
            <a:endParaRPr lang="en-GB"/>
          </a:p>
        </p:txBody>
      </p:sp>
      <p:sp>
        <p:nvSpPr>
          <p:cNvPr id="7" name="Rectangle 7"/>
          <p:cNvSpPr>
            <a:spLocks noGrp="1" noChangeArrowheads="1"/>
          </p:cNvSpPr>
          <p:nvPr>
            <p:ph type="sldNum" idx="11"/>
          </p:nvPr>
        </p:nvSpPr>
        <p:spPr>
          <a:xfrm>
            <a:off x="6574771" y="6353175"/>
            <a:ext cx="1436842" cy="471488"/>
          </a:xfrm>
          <a:prstGeom prst="rect">
            <a:avLst/>
          </a:prstGeom>
          <a:ln/>
        </p:spPr>
        <p:txBody>
          <a:bodyPr/>
          <a:lstStyle>
            <a:lvl1pPr>
              <a:defRPr/>
            </a:lvl1pPr>
          </a:lstStyle>
          <a:p>
            <a:r>
              <a:rPr lang="en-GB" altLang="en-US"/>
              <a:t>Slide </a:t>
            </a:r>
            <a:fld id="{5D02461E-2A7C-46EF-A2F5-1B583BB18BC9}" type="slidenum">
              <a:rPr lang="en-GB" altLang="en-US"/>
              <a:pPr/>
              <a:t>‹#›</a:t>
            </a:fld>
            <a:endParaRPr lang="en-GB" altLang="en-US"/>
          </a:p>
        </p:txBody>
      </p:sp>
    </p:spTree>
    <p:extLst>
      <p:ext uri="{BB962C8B-B14F-4D97-AF65-F5344CB8AC3E}">
        <p14:creationId xmlns:p14="http://schemas.microsoft.com/office/powerpoint/2010/main" val="5624119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58113" y="304800"/>
            <a:ext cx="10813350" cy="706438"/>
          </a:xfrm>
          <a:prstGeom prst="rect">
            <a:avLst/>
          </a:prstGeom>
        </p:spPr>
        <p:txBody>
          <a:bodyPr/>
          <a:lstStyle/>
          <a:p>
            <a:r>
              <a:rPr lang="en-US" smtClean="0"/>
              <a:t>Click to edit Master title style</a:t>
            </a:r>
            <a:endParaRPr lang="en-GB"/>
          </a:p>
        </p:txBody>
      </p:sp>
      <p:sp>
        <p:nvSpPr>
          <p:cNvPr id="3" name="Rectangle 4"/>
          <p:cNvSpPr>
            <a:spLocks noGrp="1" noChangeArrowheads="1"/>
          </p:cNvSpPr>
          <p:nvPr>
            <p:ph type="ftr" idx="10"/>
          </p:nvPr>
        </p:nvSpPr>
        <p:spPr>
          <a:xfrm>
            <a:off x="814705" y="6356350"/>
            <a:ext cx="5660608" cy="393700"/>
          </a:xfrm>
          <a:prstGeom prst="rect">
            <a:avLst/>
          </a:prstGeom>
          <a:ln/>
        </p:spPr>
        <p:txBody>
          <a:bodyPr/>
          <a:lstStyle>
            <a:lvl1pPr>
              <a:defRPr/>
            </a:lvl1pPr>
          </a:lstStyle>
          <a:p>
            <a:pPr>
              <a:defRPr/>
            </a:pPr>
            <a:r>
              <a:rPr lang="en-GB" smtClean="0"/>
              <a:t>PA Surface III of III - traning course 2016</a:t>
            </a:r>
            <a:endParaRPr lang="en-GB"/>
          </a:p>
        </p:txBody>
      </p:sp>
      <p:sp>
        <p:nvSpPr>
          <p:cNvPr id="4" name="Rectangle 7"/>
          <p:cNvSpPr>
            <a:spLocks noGrp="1" noChangeArrowheads="1"/>
          </p:cNvSpPr>
          <p:nvPr>
            <p:ph type="sldNum" idx="11"/>
          </p:nvPr>
        </p:nvSpPr>
        <p:spPr>
          <a:xfrm>
            <a:off x="6574771" y="6353175"/>
            <a:ext cx="1436842" cy="471488"/>
          </a:xfrm>
          <a:prstGeom prst="rect">
            <a:avLst/>
          </a:prstGeom>
          <a:ln/>
        </p:spPr>
        <p:txBody>
          <a:bodyPr/>
          <a:lstStyle>
            <a:lvl1pPr>
              <a:defRPr/>
            </a:lvl1pPr>
          </a:lstStyle>
          <a:p>
            <a:pPr>
              <a:defRPr/>
            </a:pPr>
            <a:r>
              <a:rPr lang="en-GB"/>
              <a:t>Slide </a:t>
            </a:r>
            <a:fld id="{B766067F-C9F8-47F3-974E-26933F4D07CC}" type="slidenum">
              <a:rPr lang="en-GB"/>
              <a:pPr>
                <a:defRPr/>
              </a:pPr>
              <a:t>‹#›</a:t>
            </a:fld>
            <a:endParaRPr lang="en-GB"/>
          </a:p>
        </p:txBody>
      </p:sp>
    </p:spTree>
    <p:extLst>
      <p:ext uri="{BB962C8B-B14F-4D97-AF65-F5344CB8AC3E}">
        <p14:creationId xmlns:p14="http://schemas.microsoft.com/office/powerpoint/2010/main" val="37577918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559323" y="385797"/>
            <a:ext cx="11104035" cy="604805"/>
          </a:xfrm>
          <a:prstGeom prst="rect">
            <a:avLst/>
          </a:prstGeom>
        </p:spPr>
        <p:txBody>
          <a:bodyPr anchor="t"/>
          <a:lstStyle/>
          <a:p>
            <a:r>
              <a:rPr lang="de-DE" smtClean="0"/>
              <a:t>Mastertitelformat bearbeiten</a:t>
            </a:r>
            <a:endParaRPr lang="de-DE" dirty="0"/>
          </a:p>
        </p:txBody>
      </p:sp>
      <p:sp>
        <p:nvSpPr>
          <p:cNvPr id="4" name="Datumsplatzhalter 3"/>
          <p:cNvSpPr>
            <a:spLocks noGrp="1"/>
          </p:cNvSpPr>
          <p:nvPr>
            <p:ph type="dt" sz="half" idx="10"/>
          </p:nvPr>
        </p:nvSpPr>
        <p:spPr>
          <a:xfrm>
            <a:off x="609442" y="6550156"/>
            <a:ext cx="1083481" cy="307844"/>
          </a:xfrm>
          <a:prstGeom prst="rect">
            <a:avLst/>
          </a:prstGeom>
        </p:spPr>
        <p:txBody>
          <a:bodyPr/>
          <a:lstStyle/>
          <a:p>
            <a:fld id="{2CFE9C7B-4B36-3740-ACEA-0240D45EE125}" type="datetime1">
              <a:rPr lang="de-DE" smtClean="0"/>
              <a:pPr/>
              <a:t>20.03.2017</a:t>
            </a:fld>
            <a:endParaRPr lang="de-DE"/>
          </a:p>
        </p:txBody>
      </p:sp>
      <p:sp>
        <p:nvSpPr>
          <p:cNvPr id="5" name="Fußzeilenplatzhalter 4"/>
          <p:cNvSpPr>
            <a:spLocks noGrp="1"/>
          </p:cNvSpPr>
          <p:nvPr>
            <p:ph type="ftr" sz="quarter" idx="11"/>
          </p:nvPr>
        </p:nvSpPr>
        <p:spPr>
          <a:xfrm>
            <a:off x="1692922" y="6550156"/>
            <a:ext cx="7613854" cy="307844"/>
          </a:xfrm>
          <a:prstGeom prst="rect">
            <a:avLst/>
          </a:prstGeom>
        </p:spPr>
        <p:txBody>
          <a:bodyPr/>
          <a:lstStyle/>
          <a:p>
            <a:endParaRPr lang="de-DE" dirty="0"/>
          </a:p>
        </p:txBody>
      </p:sp>
      <p:sp>
        <p:nvSpPr>
          <p:cNvPr id="13" name="Inhaltsplatzhalter 2"/>
          <p:cNvSpPr>
            <a:spLocks noGrp="1"/>
          </p:cNvSpPr>
          <p:nvPr>
            <p:ph idx="1"/>
          </p:nvPr>
        </p:nvSpPr>
        <p:spPr>
          <a:xfrm>
            <a:off x="558108" y="1181102"/>
            <a:ext cx="11105250" cy="5115991"/>
          </a:xfrm>
          <a:prstGeom prst="rect">
            <a:avLst/>
          </a:prstGeom>
        </p:spPr>
        <p:txBody>
          <a:bodyPr/>
          <a:lstStyle>
            <a:lvl1pPr>
              <a:defRPr>
                <a:solidFill>
                  <a:srgbClr val="404040"/>
                </a:solidFill>
              </a:defRPr>
            </a:lvl1pPr>
            <a:lvl2pPr>
              <a:defRPr>
                <a:solidFill>
                  <a:srgbClr val="404040"/>
                </a:solidFill>
              </a:defRPr>
            </a:lvl2pPr>
            <a:lvl3pPr>
              <a:defRPr>
                <a:solidFill>
                  <a:srgbClr val="404040"/>
                </a:solidFill>
              </a:defRPr>
            </a:lvl3pPr>
            <a:lvl4pPr>
              <a:defRPr>
                <a:solidFill>
                  <a:srgbClr val="404040"/>
                </a:solidFill>
              </a:defRPr>
            </a:lvl4pPr>
            <a:lvl5pPr>
              <a:defRPr>
                <a:solidFill>
                  <a:srgbClr val="404040"/>
                </a:solidFill>
              </a:defRPr>
            </a:lvl5pPr>
          </a:lstStyle>
          <a:p>
            <a:pPr lvl="0"/>
            <a:r>
              <a:rPr lang="de-DE" smtClean="0"/>
              <a:t>Mastertextformat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pic>
        <p:nvPicPr>
          <p:cNvPr id="16" name="Bild 15" descr="HG_LOGO_S_ENG_RGB.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325654" y="6512842"/>
            <a:ext cx="911587" cy="302236"/>
          </a:xfrm>
          <a:prstGeom prst="rect">
            <a:avLst/>
          </a:prstGeom>
        </p:spPr>
      </p:pic>
      <p:pic>
        <p:nvPicPr>
          <p:cNvPr id="15" name="Bild 14" descr="AWI_WortBildmarke_Farbe_RGB.png"/>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0134786" y="417663"/>
            <a:ext cx="1454228" cy="486839"/>
          </a:xfrm>
          <a:prstGeom prst="rect">
            <a:avLst/>
          </a:prstGeom>
        </p:spPr>
      </p:pic>
      <p:cxnSp>
        <p:nvCxnSpPr>
          <p:cNvPr id="10" name="Gerade Verbindung 9"/>
          <p:cNvCxnSpPr/>
          <p:nvPr userDrawn="1"/>
        </p:nvCxnSpPr>
        <p:spPr>
          <a:xfrm>
            <a:off x="558107" y="996905"/>
            <a:ext cx="11146070" cy="0"/>
          </a:xfrm>
          <a:prstGeom prst="line">
            <a:avLst/>
          </a:prstGeom>
          <a:ln w="3175" cmpd="sng">
            <a:solidFill>
              <a:schemeClr val="tx1">
                <a:lumMod val="75000"/>
                <a:lumOff val="25000"/>
              </a:schemeClr>
            </a:solidFill>
          </a:ln>
          <a:effectLst/>
        </p:spPr>
        <p:style>
          <a:lnRef idx="2">
            <a:schemeClr val="accent1"/>
          </a:lnRef>
          <a:fillRef idx="0">
            <a:schemeClr val="accent1"/>
          </a:fillRef>
          <a:effectRef idx="1">
            <a:schemeClr val="accent1"/>
          </a:effectRef>
          <a:fontRef idx="minor">
            <a:schemeClr val="tx1"/>
          </a:fontRef>
        </p:style>
      </p:cxnSp>
      <p:grpSp>
        <p:nvGrpSpPr>
          <p:cNvPr id="11" name="Gruppierung 10"/>
          <p:cNvGrpSpPr/>
          <p:nvPr userDrawn="1"/>
        </p:nvGrpSpPr>
        <p:grpSpPr>
          <a:xfrm>
            <a:off x="12114293" y="2084654"/>
            <a:ext cx="85181" cy="671247"/>
            <a:chOff x="6286375" y="1956861"/>
            <a:chExt cx="63902" cy="527154"/>
          </a:xfrm>
        </p:grpSpPr>
        <p:sp>
          <p:nvSpPr>
            <p:cNvPr id="12" name="Rechteck 11"/>
            <p:cNvSpPr/>
            <p:nvPr/>
          </p:nvSpPr>
          <p:spPr>
            <a:xfrm>
              <a:off x="6286375" y="1956861"/>
              <a:ext cx="63902" cy="175718"/>
            </a:xfrm>
            <a:prstGeom prst="rect">
              <a:avLst/>
            </a:prstGeom>
            <a:solidFill>
              <a:srgbClr val="14131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4" name="Rechteck 13"/>
            <p:cNvSpPr/>
            <p:nvPr/>
          </p:nvSpPr>
          <p:spPr>
            <a:xfrm>
              <a:off x="6286375" y="2132579"/>
              <a:ext cx="63902" cy="175718"/>
            </a:xfrm>
            <a:prstGeom prst="rect">
              <a:avLst/>
            </a:prstGeom>
            <a:solidFill>
              <a:srgbClr val="86121C"/>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sp>
          <p:nvSpPr>
            <p:cNvPr id="17" name="Rechteck 16"/>
            <p:cNvSpPr/>
            <p:nvPr/>
          </p:nvSpPr>
          <p:spPr>
            <a:xfrm>
              <a:off x="6286375" y="2308297"/>
              <a:ext cx="63902" cy="175718"/>
            </a:xfrm>
            <a:prstGeom prst="rect">
              <a:avLst/>
            </a:prstGeom>
            <a:solidFill>
              <a:srgbClr val="E99423"/>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p>
          </p:txBody>
        </p:sp>
      </p:grpSp>
    </p:spTree>
    <p:extLst>
      <p:ext uri="{BB962C8B-B14F-4D97-AF65-F5344CB8AC3E}">
        <p14:creationId xmlns:p14="http://schemas.microsoft.com/office/powerpoint/2010/main" val="36171886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GB"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422372" y="6308255"/>
            <a:ext cx="4053639" cy="230657"/>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US" dirty="0" smtClean="0"/>
              <a:t>European Centre for Medium-Range Weather Forecasts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8_Title Slide">
    <p:spTree>
      <p:nvGrpSpPr>
        <p:cNvPr id="1" name=""/>
        <p:cNvGrpSpPr/>
        <p:nvPr/>
      </p:nvGrpSpPr>
      <p:grpSpPr>
        <a:xfrm>
          <a:off x="0" y="0"/>
          <a:ext cx="0" cy="0"/>
          <a:chOff x="0" y="0"/>
          <a:chExt cx="0" cy="0"/>
        </a:xfrm>
      </p:grpSpPr>
      <p:sp>
        <p:nvSpPr>
          <p:cNvPr id="8" name="Date Placeholder 10"/>
          <p:cNvSpPr txBox="1">
            <a:spLocks/>
          </p:cNvSpPr>
          <p:nvPr userDrawn="1"/>
        </p:nvSpPr>
        <p:spPr>
          <a:xfrm>
            <a:off x="8564420" y="6308257"/>
            <a:ext cx="1465181" cy="230657"/>
          </a:xfrm>
          <a:prstGeom prst="rect">
            <a:avLst/>
          </a:prstGeom>
        </p:spPr>
        <p:txBody>
          <a:bodyPr vert="horz" lIns="0" tIns="0" rIns="0" bIns="0" rtlCol="0" anchor="b" anchorCtr="0"/>
          <a:lstStyle>
            <a:lvl1pPr algn="r">
              <a:defRPr>
                <a:solidFill>
                  <a:schemeClr val="bg1"/>
                </a:solidFill>
              </a:defRPr>
            </a:lvl1pPr>
          </a:lstStyle>
          <a:p>
            <a:pPr defTabSz="457200">
              <a:defRPr/>
            </a:pPr>
            <a:r>
              <a:rPr lang="en-US" sz="900" dirty="0" smtClean="0">
                <a:solidFill>
                  <a:prstClr val="white"/>
                </a:solidFill>
              </a:rPr>
              <a:t>October 29, 2014</a:t>
            </a:r>
          </a:p>
        </p:txBody>
      </p:sp>
    </p:spTree>
    <p:extLst>
      <p:ext uri="{BB962C8B-B14F-4D97-AF65-F5344CB8AC3E}">
        <p14:creationId xmlns:p14="http://schemas.microsoft.com/office/powerpoint/2010/main" val="382495594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9453911" y="6361039"/>
            <a:ext cx="1596246" cy="365125"/>
          </a:xfrm>
          <a:prstGeom prst="rect">
            <a:avLst/>
          </a:prstGeom>
        </p:spPr>
        <p:txBody>
          <a:bodyPr/>
          <a:lstStyle/>
          <a:p>
            <a:fld id="{15362263-9BF0-44F4-9E8C-167CC5996870}" type="datetime1">
              <a:rPr lang="en-GB" smtClean="0"/>
              <a:t>20/03/2017</a:t>
            </a:fld>
            <a:endParaRPr lang="en-GB"/>
          </a:p>
        </p:txBody>
      </p:sp>
      <p:sp>
        <p:nvSpPr>
          <p:cNvPr id="4" name="Slide Number Placeholder 3"/>
          <p:cNvSpPr>
            <a:spLocks noGrp="1"/>
          </p:cNvSpPr>
          <p:nvPr>
            <p:ph type="sldNum" sz="quarter" idx="12"/>
          </p:nvPr>
        </p:nvSpPr>
        <p:spPr>
          <a:xfrm>
            <a:off x="11085667" y="6356351"/>
            <a:ext cx="493717" cy="365125"/>
          </a:xfrm>
          <a:prstGeom prst="rect">
            <a:avLst/>
          </a:prstGeom>
        </p:spPr>
        <p:txBody>
          <a:bodyPr/>
          <a:lstStyle/>
          <a:p>
            <a:fld id="{1E6F7D49-625A-4DC0-89B0-0AC14CBD2779}" type="slidenum">
              <a:rPr lang="en-GB" smtClean="0"/>
              <a:t>‹#›</a:t>
            </a:fld>
            <a:endParaRPr lang="en-GB"/>
          </a:p>
        </p:txBody>
      </p:sp>
    </p:spTree>
    <p:extLst>
      <p:ext uri="{BB962C8B-B14F-4D97-AF65-F5344CB8AC3E}">
        <p14:creationId xmlns:p14="http://schemas.microsoft.com/office/powerpoint/2010/main" val="41262785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itle Slide">
    <p:spTree>
      <p:nvGrpSpPr>
        <p:cNvPr id="1" name=""/>
        <p:cNvGrpSpPr/>
        <p:nvPr/>
      </p:nvGrpSpPr>
      <p:grpSpPr>
        <a:xfrm>
          <a:off x="0" y="0"/>
          <a:ext cx="0" cy="0"/>
          <a:chOff x="0" y="0"/>
          <a:chExt cx="0" cy="0"/>
        </a:xfrm>
      </p:grpSpPr>
      <p:sp>
        <p:nvSpPr>
          <p:cNvPr id="5" name="PlaceHolder 1"/>
          <p:cNvSpPr>
            <a:spLocks noGrp="1"/>
          </p:cNvSpPr>
          <p:nvPr>
            <p:ph type="title"/>
          </p:nvPr>
        </p:nvSpPr>
        <p:spPr>
          <a:xfrm>
            <a:off x="609404" y="273352"/>
            <a:ext cx="10968827" cy="1145335"/>
          </a:xfrm>
          <a:prstGeom prst="rect">
            <a:avLst/>
          </a:prstGeom>
        </p:spPr>
        <p:txBody>
          <a:bodyPr wrap="none" lIns="0" tIns="0" rIns="0" bIns="0" anchor="ctr"/>
          <a:lstStyle/>
          <a:p>
            <a:pPr algn="ctr"/>
            <a:endParaRPr/>
          </a:p>
        </p:txBody>
      </p:sp>
      <p:sp>
        <p:nvSpPr>
          <p:cNvPr id="6" name="PlaceHolder 2"/>
          <p:cNvSpPr>
            <a:spLocks noGrp="1"/>
          </p:cNvSpPr>
          <p:nvPr>
            <p:ph type="subTitle"/>
          </p:nvPr>
        </p:nvSpPr>
        <p:spPr>
          <a:xfrm>
            <a:off x="609404" y="1604841"/>
            <a:ext cx="10968827" cy="3977811"/>
          </a:xfrm>
          <a:prstGeom prst="rect">
            <a:avLst/>
          </a:prstGeom>
        </p:spPr>
        <p:txBody>
          <a:bodyPr wrap="none" lIns="0" tIns="0" rIns="0" bIns="0" anchor="ctr"/>
          <a:lstStyle/>
          <a:p>
            <a:pPr algn="ctr"/>
            <a:endParaRPr/>
          </a:p>
        </p:txBody>
      </p:sp>
    </p:spTree>
    <p:extLst>
      <p:ext uri="{BB962C8B-B14F-4D97-AF65-F5344CB8AC3E}">
        <p14:creationId xmlns:p14="http://schemas.microsoft.com/office/powerpoint/2010/main" val="10716612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cSld name="Title, Content">
    <p:spTree>
      <p:nvGrpSpPr>
        <p:cNvPr id="1" name=""/>
        <p:cNvGrpSpPr/>
        <p:nvPr/>
      </p:nvGrpSpPr>
      <p:grpSpPr>
        <a:xfrm>
          <a:off x="0" y="0"/>
          <a:ext cx="0" cy="0"/>
          <a:chOff x="0" y="0"/>
          <a:chExt cx="0" cy="0"/>
        </a:xfrm>
      </p:grpSpPr>
      <p:sp>
        <p:nvSpPr>
          <p:cNvPr id="7" name="PlaceHolder 1"/>
          <p:cNvSpPr>
            <a:spLocks noGrp="1"/>
          </p:cNvSpPr>
          <p:nvPr>
            <p:ph type="title"/>
          </p:nvPr>
        </p:nvSpPr>
        <p:spPr>
          <a:xfrm>
            <a:off x="609404" y="273352"/>
            <a:ext cx="10968827" cy="1145335"/>
          </a:xfrm>
          <a:prstGeom prst="rect">
            <a:avLst/>
          </a:prstGeom>
        </p:spPr>
        <p:txBody>
          <a:bodyPr wrap="none" lIns="0" tIns="0" rIns="0" bIns="0" anchor="ctr"/>
          <a:lstStyle/>
          <a:p>
            <a:pPr algn="ctr"/>
            <a:endParaRPr/>
          </a:p>
        </p:txBody>
      </p:sp>
      <p:sp>
        <p:nvSpPr>
          <p:cNvPr id="8" name="PlaceHolder 2"/>
          <p:cNvSpPr>
            <a:spLocks noGrp="1"/>
          </p:cNvSpPr>
          <p:nvPr>
            <p:ph type="body"/>
          </p:nvPr>
        </p:nvSpPr>
        <p:spPr>
          <a:xfrm>
            <a:off x="609404" y="1604841"/>
            <a:ext cx="10968827" cy="3977484"/>
          </a:xfrm>
          <a:prstGeom prst="rect">
            <a:avLst/>
          </a:prstGeom>
        </p:spPr>
        <p:txBody>
          <a:bodyPr wrap="none" lIns="0" tIns="0" rIns="0" bIns="0"/>
          <a:lstStyle/>
          <a:p>
            <a:endParaRPr/>
          </a:p>
        </p:txBody>
      </p:sp>
    </p:spTree>
    <p:extLst>
      <p:ext uri="{BB962C8B-B14F-4D97-AF65-F5344CB8AC3E}">
        <p14:creationId xmlns:p14="http://schemas.microsoft.com/office/powerpoint/2010/main" val="23687089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1679072" y="1600201"/>
            <a:ext cx="9900312" cy="4525963"/>
          </a:xfrm>
          <a:prstGeom prst="rect">
            <a:avLst/>
          </a:prstGeom>
        </p:spPr>
        <p:txBody>
          <a:bodyPr>
            <a:normAutofit/>
          </a:bodyPr>
          <a:lstStyle>
            <a:lvl1pPr>
              <a:defRPr sz="2400"/>
            </a:lvl1pPr>
            <a:lvl2pPr>
              <a:spcBef>
                <a:spcPts val="432"/>
              </a:spcBef>
              <a:defRPr sz="2000"/>
            </a:lvl2pPr>
            <a:lvl3pPr>
              <a:spcBef>
                <a:spcPts val="432"/>
              </a:spcBef>
              <a:defRPr sz="1800"/>
            </a:lvl3pPr>
            <a:lvl4pPr>
              <a:spcBef>
                <a:spcPts val="432"/>
              </a:spcBef>
              <a:defRPr sz="1600"/>
            </a:lvl4pPr>
            <a:lvl5pPr>
              <a:spcBef>
                <a:spcPts val="432"/>
              </a:spcBef>
              <a:defRPr sz="1400"/>
            </a:lvl5pPr>
          </a:lstStyle>
          <a:p>
            <a:pPr lvl="0"/>
            <a:r>
              <a:rPr lang="en-US" noProof="0" smtClean="0"/>
              <a:t>Cliquez pour modifier les styles du texte du masque</a:t>
            </a:r>
          </a:p>
          <a:p>
            <a:pPr lvl="1"/>
            <a:r>
              <a:rPr lang="en-US" noProof="0" smtClean="0"/>
              <a:t>Deuxième niveau</a:t>
            </a:r>
          </a:p>
          <a:p>
            <a:pPr lvl="2"/>
            <a:r>
              <a:rPr lang="en-US" noProof="0" smtClean="0"/>
              <a:t>Troisième niveau</a:t>
            </a:r>
          </a:p>
          <a:p>
            <a:pPr lvl="3"/>
            <a:r>
              <a:rPr lang="en-US" noProof="0" smtClean="0"/>
              <a:t>Quatrième niveau</a:t>
            </a:r>
          </a:p>
          <a:p>
            <a:pPr lvl="4"/>
            <a:r>
              <a:rPr lang="en-US" noProof="0" smtClean="0"/>
              <a:t>Cinquième niveau</a:t>
            </a:r>
            <a:endParaRPr lang="en-US" noProof="0"/>
          </a:p>
        </p:txBody>
      </p:sp>
      <p:sp>
        <p:nvSpPr>
          <p:cNvPr id="10" name="Titre 9"/>
          <p:cNvSpPr>
            <a:spLocks noGrp="1"/>
          </p:cNvSpPr>
          <p:nvPr>
            <p:ph type="title"/>
          </p:nvPr>
        </p:nvSpPr>
        <p:spPr>
          <a:xfrm>
            <a:off x="1103158" y="274638"/>
            <a:ext cx="10476226" cy="1143000"/>
          </a:xfrm>
          <a:prstGeom prst="rect">
            <a:avLst/>
          </a:prstGeom>
        </p:spPr>
        <p:txBody>
          <a:bodyPr/>
          <a:lstStyle/>
          <a:p>
            <a:r>
              <a:rPr lang="en-US" noProof="0" smtClean="0"/>
              <a:t>Cliquez pour modifier le style du titre</a:t>
            </a:r>
            <a:endParaRPr lang="en-US" noProof="0"/>
          </a:p>
        </p:txBody>
      </p:sp>
      <p:sp>
        <p:nvSpPr>
          <p:cNvPr id="4" name="Espace réservé du numéro de diapositive 7"/>
          <p:cNvSpPr>
            <a:spLocks noGrp="1"/>
          </p:cNvSpPr>
          <p:nvPr>
            <p:ph type="sldNum" sz="quarter" idx="10"/>
          </p:nvPr>
        </p:nvSpPr>
        <p:spPr>
          <a:xfrm>
            <a:off x="11085667" y="6356351"/>
            <a:ext cx="493717" cy="365125"/>
          </a:xfrm>
          <a:prstGeom prst="rect">
            <a:avLst/>
          </a:prstGeom>
        </p:spPr>
        <p:txBody>
          <a:bodyPr/>
          <a:lstStyle>
            <a:lvl1pPr>
              <a:defRPr/>
            </a:lvl1pPr>
          </a:lstStyle>
          <a:p>
            <a:pPr>
              <a:defRPr/>
            </a:pPr>
            <a:fld id="{D5FCDBF8-50FE-9148-B48C-D14189F3DEE8}" type="slidenum">
              <a:rPr lang="de-DE"/>
              <a:pPr>
                <a:defRPr/>
              </a:pPr>
              <a:t>‹#›</a:t>
            </a:fld>
            <a:endParaRPr lang="de-DE"/>
          </a:p>
        </p:txBody>
      </p:sp>
      <p:sp>
        <p:nvSpPr>
          <p:cNvPr id="5" name="Footer Placeholder 5"/>
          <p:cNvSpPr>
            <a:spLocks noGrp="1" noChangeArrowheads="1"/>
          </p:cNvSpPr>
          <p:nvPr>
            <p:ph type="ftr" sz="quarter" idx="11"/>
          </p:nvPr>
        </p:nvSpPr>
        <p:spPr>
          <a:xfrm>
            <a:off x="3406946" y="6613525"/>
            <a:ext cx="6813892" cy="196850"/>
          </a:xfrm>
          <a:prstGeom prst="rect">
            <a:avLst/>
          </a:prstGeom>
        </p:spPr>
        <p:txBody>
          <a:bodyPr/>
          <a:lstStyle>
            <a:lvl1pPr algn="ctr">
              <a:defRPr b="0"/>
            </a:lvl1pPr>
          </a:lstStyle>
          <a:p>
            <a:pPr>
              <a:defRPr/>
            </a:pPr>
            <a:r>
              <a:rPr lang="fr-FR" smtClean="0"/>
              <a:t>CAHMDA-VI-HEPEX-DAFOH-III, UoT, Austin, 9/9/2014</a:t>
            </a:r>
            <a:endParaRPr lang="en-US"/>
          </a:p>
        </p:txBody>
      </p:sp>
    </p:spTree>
    <p:extLst>
      <p:ext uri="{BB962C8B-B14F-4D97-AF65-F5344CB8AC3E}">
        <p14:creationId xmlns:p14="http://schemas.microsoft.com/office/powerpoint/2010/main" val="369490773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p:nvPicPr>
        <p:blipFill>
          <a:blip r:embed="rId14"/>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1" r:id="rId4"/>
    <p:sldLayoutId id="2147483665" r:id="rId5"/>
    <p:sldLayoutId id="2147483669" r:id="rId6"/>
    <p:sldLayoutId id="2147483673" r:id="rId7"/>
    <p:sldLayoutId id="2147483674" r:id="rId8"/>
    <p:sldLayoutId id="2147483675" r:id="rId9"/>
    <p:sldLayoutId id="2147483676" r:id="rId10"/>
    <p:sldLayoutId id="2147483677" r:id="rId11"/>
    <p:sldLayoutId id="2147483678" r:id="rId12"/>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oleObject" Target="../embeddings/oleObject3.bin"/><Relationship Id="rId13" Type="http://schemas.openxmlformats.org/officeDocument/2006/relationships/image" Target="../media/image19.wmf"/><Relationship Id="rId18" Type="http://schemas.openxmlformats.org/officeDocument/2006/relationships/oleObject" Target="../embeddings/oleObject8.bin"/><Relationship Id="rId3" Type="http://schemas.openxmlformats.org/officeDocument/2006/relationships/notesSlide" Target="../notesSlides/notesSlide4.xml"/><Relationship Id="rId21" Type="http://schemas.openxmlformats.org/officeDocument/2006/relationships/image" Target="../media/image23.wmf"/><Relationship Id="rId7" Type="http://schemas.openxmlformats.org/officeDocument/2006/relationships/image" Target="../media/image16.wmf"/><Relationship Id="rId12" Type="http://schemas.openxmlformats.org/officeDocument/2006/relationships/oleObject" Target="../embeddings/oleObject5.bin"/><Relationship Id="rId17" Type="http://schemas.openxmlformats.org/officeDocument/2006/relationships/image" Target="../media/image21.wmf"/><Relationship Id="rId2" Type="http://schemas.openxmlformats.org/officeDocument/2006/relationships/slideLayout" Target="../slideLayouts/slideLayout2.xml"/><Relationship Id="rId16" Type="http://schemas.openxmlformats.org/officeDocument/2006/relationships/oleObject" Target="../embeddings/oleObject7.bin"/><Relationship Id="rId20" Type="http://schemas.openxmlformats.org/officeDocument/2006/relationships/oleObject" Target="../embeddings/oleObject9.bin"/><Relationship Id="rId1" Type="http://schemas.openxmlformats.org/officeDocument/2006/relationships/vmlDrawing" Target="../drawings/vmlDrawing1.vml"/><Relationship Id="rId6" Type="http://schemas.openxmlformats.org/officeDocument/2006/relationships/oleObject" Target="../embeddings/oleObject2.bin"/><Relationship Id="rId11" Type="http://schemas.openxmlformats.org/officeDocument/2006/relationships/image" Target="../media/image18.wmf"/><Relationship Id="rId5" Type="http://schemas.openxmlformats.org/officeDocument/2006/relationships/image" Target="../media/image15.wmf"/><Relationship Id="rId15" Type="http://schemas.openxmlformats.org/officeDocument/2006/relationships/image" Target="../media/image20.wmf"/><Relationship Id="rId10" Type="http://schemas.openxmlformats.org/officeDocument/2006/relationships/oleObject" Target="../embeddings/oleObject4.bin"/><Relationship Id="rId19" Type="http://schemas.openxmlformats.org/officeDocument/2006/relationships/image" Target="../media/image22.wmf"/><Relationship Id="rId4" Type="http://schemas.openxmlformats.org/officeDocument/2006/relationships/oleObject" Target="../embeddings/oleObject1.bin"/><Relationship Id="rId9" Type="http://schemas.openxmlformats.org/officeDocument/2006/relationships/image" Target="../media/image17.wmf"/><Relationship Id="rId14" Type="http://schemas.openxmlformats.org/officeDocument/2006/relationships/oleObject" Target="../embeddings/oleObject6.bin"/></Relationships>
</file>

<file path=ppt/slides/_rels/slide11.xml.rels><?xml version="1.0" encoding="UTF-8" standalone="yes"?>
<Relationships xmlns="http://schemas.openxmlformats.org/package/2006/relationships"><Relationship Id="rId8" Type="http://schemas.openxmlformats.org/officeDocument/2006/relationships/oleObject" Target="../embeddings/oleObject12.bin"/><Relationship Id="rId3" Type="http://schemas.openxmlformats.org/officeDocument/2006/relationships/notesSlide" Target="../notesSlides/notesSlide5.xml"/><Relationship Id="rId7" Type="http://schemas.openxmlformats.org/officeDocument/2006/relationships/image" Target="../media/image25.w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11.bin"/><Relationship Id="rId5" Type="http://schemas.openxmlformats.org/officeDocument/2006/relationships/image" Target="../media/image24.wmf"/><Relationship Id="rId4" Type="http://schemas.openxmlformats.org/officeDocument/2006/relationships/oleObject" Target="../embeddings/oleObject10.bin"/><Relationship Id="rId9" Type="http://schemas.openxmlformats.org/officeDocument/2006/relationships/image" Target="../media/image26.wmf"/></Relationships>
</file>

<file path=ppt/slides/_rels/slide12.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1.xml"/><Relationship Id="rId1" Type="http://schemas.openxmlformats.org/officeDocument/2006/relationships/vmlDrawing" Target="../drawings/vmlDrawing3.vml"/><Relationship Id="rId6" Type="http://schemas.openxmlformats.org/officeDocument/2006/relationships/image" Target="../media/image28.wmf"/><Relationship Id="rId5" Type="http://schemas.openxmlformats.org/officeDocument/2006/relationships/oleObject" Target="../embeddings/oleObject13.bin"/><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7.xml"/><Relationship Id="rId7" Type="http://schemas.openxmlformats.org/officeDocument/2006/relationships/image" Target="../media/image32.png"/><Relationship Id="rId2" Type="http://schemas.openxmlformats.org/officeDocument/2006/relationships/slideLayout" Target="../slideLayouts/slideLayout2.xml"/><Relationship Id="rId1" Type="http://schemas.openxmlformats.org/officeDocument/2006/relationships/vmlDrawing" Target="../drawings/vmlDrawing4.vml"/><Relationship Id="rId6" Type="http://schemas.openxmlformats.org/officeDocument/2006/relationships/image" Target="../media/image31.png"/><Relationship Id="rId5" Type="http://schemas.openxmlformats.org/officeDocument/2006/relationships/image" Target="../media/image30.wmf"/><Relationship Id="rId4" Type="http://schemas.openxmlformats.org/officeDocument/2006/relationships/oleObject" Target="../embeddings/oleObject14.bin"/></Relationships>
</file>

<file path=ppt/slides/_rels/slide15.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4.png"/><Relationship Id="rId7" Type="http://schemas.openxmlformats.org/officeDocument/2006/relationships/image" Target="../media/image38.png"/><Relationship Id="rId2" Type="http://schemas.openxmlformats.org/officeDocument/2006/relationships/image" Target="../media/image33.png"/><Relationship Id="rId1" Type="http://schemas.openxmlformats.org/officeDocument/2006/relationships/slideLayout" Target="../slideLayouts/slideLayout2.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2.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15.bin"/><Relationship Id="rId7" Type="http://schemas.openxmlformats.org/officeDocument/2006/relationships/image" Target="../media/image27.png"/><Relationship Id="rId2" Type="http://schemas.openxmlformats.org/officeDocument/2006/relationships/slideLayout" Target="../slideLayouts/slideLayout11.xml"/><Relationship Id="rId1" Type="http://schemas.openxmlformats.org/officeDocument/2006/relationships/vmlDrawing" Target="../drawings/vmlDrawing5.vml"/><Relationship Id="rId6" Type="http://schemas.openxmlformats.org/officeDocument/2006/relationships/image" Target="../media/image44.wmf"/><Relationship Id="rId5" Type="http://schemas.openxmlformats.org/officeDocument/2006/relationships/oleObject" Target="../embeddings/oleObject16.bin"/><Relationship Id="rId4" Type="http://schemas.openxmlformats.org/officeDocument/2006/relationships/image" Target="../media/image43.wmf"/></Relationships>
</file>

<file path=ppt/slides/_rels/slide18.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8.xml"/><Relationship Id="rId1" Type="http://schemas.openxmlformats.org/officeDocument/2006/relationships/slideLayout" Target="../slideLayouts/slideLayout11.xml"/><Relationship Id="rId4" Type="http://schemas.openxmlformats.org/officeDocument/2006/relationships/image" Target="../media/image45.jpe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9.xml"/><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3" Type="http://schemas.openxmlformats.org/officeDocument/2006/relationships/hyperlink" Target="http://lakemodel.net/" TargetMode="Externa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_rels/slide2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notesSlide" Target="../notesSlides/notesSlide12.xml"/><Relationship Id="rId7" Type="http://schemas.openxmlformats.org/officeDocument/2006/relationships/image" Target="../media/image56.jpg"/><Relationship Id="rId2" Type="http://schemas.openxmlformats.org/officeDocument/2006/relationships/slideLayout" Target="../slideLayouts/slideLayout6.xml"/><Relationship Id="rId1" Type="http://schemas.openxmlformats.org/officeDocument/2006/relationships/vmlDrawing" Target="../drawings/vmlDrawing6.vml"/><Relationship Id="rId6" Type="http://schemas.openxmlformats.org/officeDocument/2006/relationships/image" Target="../media/image55.gif"/><Relationship Id="rId5" Type="http://schemas.openxmlformats.org/officeDocument/2006/relationships/image" Target="../media/image54.emf"/><Relationship Id="rId4" Type="http://schemas.openxmlformats.org/officeDocument/2006/relationships/oleObject" Target="../embeddings/oleObject17.bin"/></Relationships>
</file>

<file path=ppt/slides/_rels/slide25.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26.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1.png"/></Relationships>
</file>

<file path=ppt/slides/_rels/slide27.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notesSlide" Target="../notesSlides/notesSlide15.xml"/><Relationship Id="rId7" Type="http://schemas.openxmlformats.org/officeDocument/2006/relationships/image" Target="../media/image62.jpeg"/><Relationship Id="rId2" Type="http://schemas.openxmlformats.org/officeDocument/2006/relationships/slideLayout" Target="../slideLayouts/slideLayout6.xml"/><Relationship Id="rId1" Type="http://schemas.openxmlformats.org/officeDocument/2006/relationships/vmlDrawing" Target="../drawings/vmlDrawing7.vml"/><Relationship Id="rId6" Type="http://schemas.openxmlformats.org/officeDocument/2006/relationships/image" Target="../media/image57.png"/><Relationship Id="rId5" Type="http://schemas.openxmlformats.org/officeDocument/2006/relationships/image" Target="../media/image54.emf"/><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4.xml"/><Relationship Id="rId4" Type="http://schemas.openxmlformats.org/officeDocument/2006/relationships/image" Target="../media/image66.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7.xml"/><Relationship Id="rId1" Type="http://schemas.openxmlformats.org/officeDocument/2006/relationships/slideLayout" Target="../slideLayouts/slideLayout12.xml"/><Relationship Id="rId4" Type="http://schemas.openxmlformats.org/officeDocument/2006/relationships/image" Target="../media/image68.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9.emf"/><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71.png"/><Relationship Id="rId4" Type="http://schemas.openxmlformats.org/officeDocument/2006/relationships/image" Target="../media/image70.emf"/></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xml"/><Relationship Id="rId1" Type="http://schemas.openxmlformats.org/officeDocument/2006/relationships/slideLayout" Target="../slideLayouts/slideLayout11.xml"/><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a:xfrm>
            <a:off x="2159999" y="781237"/>
            <a:ext cx="10028825" cy="1032761"/>
          </a:xfrm>
        </p:spPr>
        <p:txBody>
          <a:bodyPr/>
          <a:lstStyle/>
          <a:p>
            <a:r>
              <a:rPr lang="en-US" dirty="0" smtClean="0"/>
              <a:t>Parameterization of continental surfaces </a:t>
            </a:r>
            <a:r>
              <a:rPr lang="en-US" dirty="0"/>
              <a:t>in </a:t>
            </a:r>
            <a:r>
              <a:rPr lang="en-US" dirty="0" smtClean="0"/>
              <a:t>coupled </a:t>
            </a:r>
            <a:r>
              <a:rPr lang="en-US" dirty="0"/>
              <a:t>Earth </a:t>
            </a:r>
            <a:r>
              <a:rPr lang="en-US" dirty="0" smtClean="0"/>
              <a:t>System Modelling: part III</a:t>
            </a:r>
            <a:endParaRPr lang="en-US" dirty="0"/>
          </a:p>
        </p:txBody>
      </p:sp>
      <p:sp>
        <p:nvSpPr>
          <p:cNvPr id="3" name="Text Placeholder 2"/>
          <p:cNvSpPr>
            <a:spLocks noGrp="1"/>
          </p:cNvSpPr>
          <p:nvPr>
            <p:ph type="body" sz="quarter" idx="11"/>
          </p:nvPr>
        </p:nvSpPr>
        <p:spPr>
          <a:xfrm>
            <a:off x="2159999" y="1980000"/>
            <a:ext cx="8875631" cy="358560"/>
          </a:xfrm>
        </p:spPr>
        <p:txBody>
          <a:bodyPr/>
          <a:lstStyle/>
          <a:p>
            <a:r>
              <a:rPr lang="en-US" smtClean="0"/>
              <a:t>How surface </a:t>
            </a:r>
            <a:r>
              <a:rPr lang="en-US" dirty="0" smtClean="0"/>
              <a:t>processes influence Earth System predictability?</a:t>
            </a:r>
            <a:endParaRPr lang="en-US" dirty="0"/>
          </a:p>
        </p:txBody>
      </p:sp>
      <p:sp>
        <p:nvSpPr>
          <p:cNvPr id="4" name="Text Placeholder 3"/>
          <p:cNvSpPr>
            <a:spLocks noGrp="1"/>
          </p:cNvSpPr>
          <p:nvPr>
            <p:ph type="body" sz="quarter" idx="12"/>
          </p:nvPr>
        </p:nvSpPr>
        <p:spPr>
          <a:xfrm>
            <a:off x="2160000" y="2700001"/>
            <a:ext cx="7869600" cy="615553"/>
          </a:xfrm>
        </p:spPr>
        <p:txBody>
          <a:bodyPr/>
          <a:lstStyle/>
          <a:p>
            <a:r>
              <a:rPr lang="en-US" dirty="0" smtClean="0"/>
              <a:t>Gianpaolo Balsamo</a:t>
            </a:r>
            <a:br>
              <a:rPr lang="en-US" dirty="0" smtClean="0"/>
            </a:br>
            <a:endParaRPr lang="en-US" dirty="0"/>
          </a:p>
        </p:txBody>
      </p:sp>
      <p:sp>
        <p:nvSpPr>
          <p:cNvPr id="5" name="Text Placeholder 4"/>
          <p:cNvSpPr>
            <a:spLocks noGrp="1"/>
          </p:cNvSpPr>
          <p:nvPr>
            <p:ph type="body" sz="quarter" idx="13"/>
          </p:nvPr>
        </p:nvSpPr>
        <p:spPr>
          <a:xfrm>
            <a:off x="2160000" y="3121224"/>
            <a:ext cx="7869600" cy="239040"/>
          </a:xfrm>
        </p:spPr>
        <p:txBody>
          <a:bodyPr/>
          <a:lstStyle/>
          <a:p>
            <a:r>
              <a:rPr lang="en-US" dirty="0"/>
              <a:t>Coupling Processes Team, Earth System Model Section</a:t>
            </a:r>
          </a:p>
        </p:txBody>
      </p:sp>
      <p:sp>
        <p:nvSpPr>
          <p:cNvPr id="6" name="Text Placeholder 5"/>
          <p:cNvSpPr>
            <a:spLocks noGrp="1"/>
          </p:cNvSpPr>
          <p:nvPr>
            <p:ph type="body" sz="quarter" idx="14"/>
          </p:nvPr>
        </p:nvSpPr>
        <p:spPr/>
        <p:txBody>
          <a:bodyPr/>
          <a:lstStyle/>
          <a:p>
            <a:r>
              <a:rPr lang="en-US" dirty="0" err="1"/>
              <a:t>g</a:t>
            </a:r>
            <a:r>
              <a:rPr lang="en-US" dirty="0" err="1" smtClean="0"/>
              <a:t>ianpaolo.balsamo@ecmwf.int</a:t>
            </a:r>
            <a:endParaRPr lang="en-US" dirty="0"/>
          </a:p>
        </p:txBody>
      </p:sp>
    </p:spTree>
    <p:extLst>
      <p:ext uri="{BB962C8B-B14F-4D97-AF65-F5344CB8AC3E}">
        <p14:creationId xmlns:p14="http://schemas.microsoft.com/office/powerpoint/2010/main" val="82410665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7" name="Rectangle 1"/>
          <p:cNvSpPr>
            <a:spLocks noChangeArrowheads="1"/>
          </p:cNvSpPr>
          <p:nvPr/>
        </p:nvSpPr>
        <p:spPr bwMode="auto">
          <a:xfrm>
            <a:off x="7135812" y="1066800"/>
            <a:ext cx="3378200" cy="4216400"/>
          </a:xfrm>
          <a:prstGeom prst="rect">
            <a:avLst/>
          </a:prstGeom>
          <a:gradFill rotWithShape="0">
            <a:gsLst>
              <a:gs pos="0">
                <a:srgbClr val="66FFFF"/>
              </a:gs>
              <a:gs pos="100000">
                <a:srgbClr val="000066"/>
              </a:gs>
            </a:gsLst>
            <a:lin ang="5400000" scaled="1"/>
          </a:gradFill>
          <a:ln w="12600">
            <a:solidFill>
              <a:srgbClr val="000000"/>
            </a:solidFill>
            <a:miter lim="800000"/>
            <a:headEnd/>
            <a:tailEnd/>
          </a:ln>
          <a:effectLst>
            <a:outerShdw dist="107933" dir="2700000" algn="ctr" rotWithShape="0">
              <a:srgbClr val="919191">
                <a:alpha val="50027"/>
              </a:srgbClr>
            </a:outerShdw>
          </a:effectLst>
        </p:spPr>
        <p:txBody>
          <a:bodyPr wrap="none" anchor="ctr"/>
          <a:lstStyle/>
          <a:p>
            <a:pPr>
              <a:buFont typeface="Times New Roman" pitchFamily="16" charset="0"/>
              <a:buNone/>
              <a:defRPr/>
            </a:pPr>
            <a:endParaRPr lang="en-GB">
              <a:latin typeface="Times New Roman" pitchFamily="16" charset="0"/>
            </a:endParaRPr>
          </a:p>
        </p:txBody>
      </p:sp>
      <p:sp>
        <p:nvSpPr>
          <p:cNvPr id="1038" name="Rectangle 2"/>
          <p:cNvSpPr>
            <a:spLocks noGrp="1" noChangeArrowheads="1"/>
          </p:cNvSpPr>
          <p:nvPr>
            <p:ph type="title"/>
          </p:nvPr>
        </p:nvSpPr>
        <p:spPr>
          <a:xfrm>
            <a:off x="301624" y="180975"/>
            <a:ext cx="8113712" cy="708025"/>
          </a:xfrm>
        </p:spPr>
        <p:txBody>
          <a:bodyPr/>
          <a:lstStyle/>
          <a:p>
            <a:pPr>
              <a:lnSpc>
                <a:spcPct val="100000"/>
              </a:lnSpc>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a:solidFill>
                  <a:schemeClr val="tx1"/>
                </a:solidFill>
              </a:rPr>
              <a:t>Schematics for the Energy flow</a:t>
            </a:r>
          </a:p>
        </p:txBody>
      </p:sp>
      <p:grpSp>
        <p:nvGrpSpPr>
          <p:cNvPr id="1039" name="Group 3"/>
          <p:cNvGrpSpPr>
            <a:grpSpLocks/>
          </p:cNvGrpSpPr>
          <p:nvPr/>
        </p:nvGrpSpPr>
        <p:grpSpPr bwMode="auto">
          <a:xfrm>
            <a:off x="1770063" y="996950"/>
            <a:ext cx="5330825" cy="4648200"/>
            <a:chOff x="156" y="628"/>
            <a:chExt cx="3358" cy="2928"/>
          </a:xfrm>
        </p:grpSpPr>
        <p:sp>
          <p:nvSpPr>
            <p:cNvPr id="1053" name="AutoShape 4"/>
            <p:cNvSpPr>
              <a:spLocks noChangeArrowheads="1"/>
            </p:cNvSpPr>
            <p:nvPr/>
          </p:nvSpPr>
          <p:spPr bwMode="auto">
            <a:xfrm>
              <a:off x="156" y="1902"/>
              <a:ext cx="2983" cy="917"/>
            </a:xfrm>
            <a:prstGeom prst="cube">
              <a:avLst>
                <a:gd name="adj" fmla="val 72630"/>
              </a:avLst>
            </a:prstGeom>
            <a:solidFill>
              <a:srgbClr val="993300"/>
            </a:solidFill>
            <a:ln w="9360">
              <a:solidFill>
                <a:srgbClr val="000000"/>
              </a:solidFill>
              <a:miter lim="800000"/>
              <a:headEnd/>
              <a:tailEnd/>
            </a:ln>
          </p:spPr>
          <p:txBody>
            <a:bodyPr wrap="none" anchor="ctr"/>
            <a:lstStyle/>
            <a:p>
              <a:endParaRPr lang="en-US"/>
            </a:p>
          </p:txBody>
        </p:sp>
        <p:sp>
          <p:nvSpPr>
            <p:cNvPr id="1054" name="Line 5"/>
            <p:cNvSpPr>
              <a:spLocks noChangeShapeType="1"/>
            </p:cNvSpPr>
            <p:nvPr/>
          </p:nvSpPr>
          <p:spPr bwMode="auto">
            <a:xfrm>
              <a:off x="1320" y="2820"/>
              <a:ext cx="9" cy="712"/>
            </a:xfrm>
            <a:prstGeom prst="line">
              <a:avLst/>
            </a:prstGeom>
            <a:noFill/>
            <a:ln w="9525">
              <a:noFill/>
              <a:round/>
              <a:headEnd/>
              <a:tailEnd/>
            </a:ln>
          </p:spPr>
          <p:txBody>
            <a:bodyPr/>
            <a:lstStyle/>
            <a:p>
              <a:endParaRPr lang="en-GB"/>
            </a:p>
          </p:txBody>
        </p:sp>
        <p:sp>
          <p:nvSpPr>
            <p:cNvPr id="1055" name="Line 6"/>
            <p:cNvSpPr>
              <a:spLocks noChangeShapeType="1"/>
            </p:cNvSpPr>
            <p:nvPr/>
          </p:nvSpPr>
          <p:spPr bwMode="auto">
            <a:xfrm>
              <a:off x="1260" y="2820"/>
              <a:ext cx="1" cy="737"/>
            </a:xfrm>
            <a:prstGeom prst="line">
              <a:avLst/>
            </a:prstGeom>
            <a:noFill/>
            <a:ln w="57240">
              <a:solidFill>
                <a:srgbClr val="663300"/>
              </a:solidFill>
              <a:miter lim="800000"/>
              <a:headEnd/>
              <a:tailEnd type="triangle" w="med" len="med"/>
            </a:ln>
          </p:spPr>
          <p:txBody>
            <a:bodyPr/>
            <a:lstStyle/>
            <a:p>
              <a:endParaRPr lang="en-GB"/>
            </a:p>
          </p:txBody>
        </p:sp>
        <p:sp>
          <p:nvSpPr>
            <p:cNvPr id="1056" name="Text Box 7"/>
            <p:cNvSpPr txBox="1">
              <a:spLocks noChangeArrowheads="1"/>
            </p:cNvSpPr>
            <p:nvPr/>
          </p:nvSpPr>
          <p:spPr bwMode="auto">
            <a:xfrm>
              <a:off x="1342" y="3017"/>
              <a:ext cx="239" cy="251"/>
            </a:xfrm>
            <a:prstGeom prst="rect">
              <a:avLst/>
            </a:prstGeom>
            <a:noFill/>
            <a:ln w="9525">
              <a:noFill/>
              <a:round/>
              <a:headEnd/>
              <a:tailEnd/>
            </a:ln>
          </p:spPr>
          <p:txBody>
            <a:bodyPr wrap="none" lIns="90000" tIns="46800" rIns="90000" bIns="46800" anchor="ctr">
              <a:spAutoFit/>
            </a:bodyPr>
            <a:lstStyle/>
            <a:p>
              <a:pPr algn="ctr">
                <a:spcBef>
                  <a:spcPts val="1250"/>
                </a:spcBef>
                <a:buClr>
                  <a:srgbClr val="FF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FF0000"/>
                  </a:solidFill>
                </a:rPr>
                <a:t>G</a:t>
              </a:r>
            </a:p>
          </p:txBody>
        </p:sp>
        <p:sp>
          <p:nvSpPr>
            <p:cNvPr id="1057" name="Line 8"/>
            <p:cNvSpPr>
              <a:spLocks noChangeShapeType="1"/>
            </p:cNvSpPr>
            <p:nvPr/>
          </p:nvSpPr>
          <p:spPr bwMode="auto">
            <a:xfrm flipH="1">
              <a:off x="2496" y="773"/>
              <a:ext cx="842" cy="1431"/>
            </a:xfrm>
            <a:prstGeom prst="line">
              <a:avLst/>
            </a:prstGeom>
            <a:noFill/>
            <a:ln w="76320">
              <a:solidFill>
                <a:srgbClr val="FF0000"/>
              </a:solidFill>
              <a:miter lim="800000"/>
              <a:headEnd/>
              <a:tailEnd type="triangle" w="med" len="med"/>
            </a:ln>
          </p:spPr>
          <p:txBody>
            <a:bodyPr/>
            <a:lstStyle/>
            <a:p>
              <a:endParaRPr lang="en-GB"/>
            </a:p>
          </p:txBody>
        </p:sp>
        <p:sp>
          <p:nvSpPr>
            <p:cNvPr id="1058" name="Line 9"/>
            <p:cNvSpPr>
              <a:spLocks noChangeShapeType="1"/>
            </p:cNvSpPr>
            <p:nvPr/>
          </p:nvSpPr>
          <p:spPr bwMode="auto">
            <a:xfrm flipH="1" flipV="1">
              <a:off x="2163" y="827"/>
              <a:ext cx="336" cy="1364"/>
            </a:xfrm>
            <a:prstGeom prst="line">
              <a:avLst/>
            </a:prstGeom>
            <a:noFill/>
            <a:ln w="57240">
              <a:solidFill>
                <a:srgbClr val="FF0000"/>
              </a:solidFill>
              <a:miter lim="800000"/>
              <a:headEnd/>
              <a:tailEnd type="triangle" w="med" len="med"/>
            </a:ln>
          </p:spPr>
          <p:txBody>
            <a:bodyPr/>
            <a:lstStyle/>
            <a:p>
              <a:endParaRPr lang="en-GB"/>
            </a:p>
          </p:txBody>
        </p:sp>
        <p:graphicFrame>
          <p:nvGraphicFramePr>
            <p:cNvPr id="1031" name="Object 10"/>
            <p:cNvGraphicFramePr>
              <a:graphicFrameLocks noChangeAspect="1"/>
            </p:cNvGraphicFramePr>
            <p:nvPr/>
          </p:nvGraphicFramePr>
          <p:xfrm>
            <a:off x="3284" y="915"/>
            <a:ext cx="229" cy="270"/>
          </p:xfrm>
          <a:graphic>
            <a:graphicData uri="http://schemas.openxmlformats.org/presentationml/2006/ole">
              <mc:AlternateContent xmlns:mc="http://schemas.openxmlformats.org/markup-compatibility/2006">
                <mc:Choice xmlns:v="urn:schemas-microsoft-com:vml" Requires="v">
                  <p:oleObj spid="_x0000_s32788" r:id="rId4" imgW="291960" imgH="234720" progId="">
                    <p:embed/>
                  </p:oleObj>
                </mc:Choice>
                <mc:Fallback>
                  <p:oleObj r:id="rId4" imgW="291960" imgH="234720" progId="">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284" y="915"/>
                          <a:ext cx="229" cy="27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032" name="Object 11"/>
            <p:cNvGraphicFramePr>
              <a:graphicFrameLocks noChangeAspect="1"/>
            </p:cNvGraphicFramePr>
            <p:nvPr/>
          </p:nvGraphicFramePr>
          <p:xfrm>
            <a:off x="2405" y="840"/>
            <a:ext cx="310" cy="270"/>
          </p:xfrm>
          <a:graphic>
            <a:graphicData uri="http://schemas.openxmlformats.org/presentationml/2006/ole">
              <mc:AlternateContent xmlns:mc="http://schemas.openxmlformats.org/markup-compatibility/2006">
                <mc:Choice xmlns:v="urn:schemas-microsoft-com:vml" Requires="v">
                  <p:oleObj spid="_x0000_s32789" r:id="rId6" imgW="389880" imgH="234720" progId="">
                    <p:embed/>
                  </p:oleObj>
                </mc:Choice>
                <mc:Fallback>
                  <p:oleObj r:id="rId6" imgW="389880" imgH="234720" progId="">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405" y="840"/>
                          <a:ext cx="310" cy="27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59" name="Line 12"/>
            <p:cNvSpPr>
              <a:spLocks noChangeShapeType="1"/>
            </p:cNvSpPr>
            <p:nvPr/>
          </p:nvSpPr>
          <p:spPr bwMode="auto">
            <a:xfrm>
              <a:off x="3257" y="1869"/>
              <a:ext cx="1" cy="274"/>
            </a:xfrm>
            <a:prstGeom prst="line">
              <a:avLst/>
            </a:prstGeom>
            <a:noFill/>
            <a:ln w="9360">
              <a:solidFill>
                <a:srgbClr val="000000"/>
              </a:solidFill>
              <a:miter lim="800000"/>
              <a:headEnd type="triangle" w="med" len="med"/>
              <a:tailEnd type="triangle" w="med" len="med"/>
            </a:ln>
          </p:spPr>
          <p:txBody>
            <a:bodyPr/>
            <a:lstStyle/>
            <a:p>
              <a:endParaRPr lang="en-GB"/>
            </a:p>
          </p:txBody>
        </p:sp>
        <p:sp>
          <p:nvSpPr>
            <p:cNvPr id="1060" name="Text Box 13"/>
            <p:cNvSpPr txBox="1">
              <a:spLocks noChangeArrowheads="1"/>
            </p:cNvSpPr>
            <p:nvPr/>
          </p:nvSpPr>
          <p:spPr bwMode="auto">
            <a:xfrm>
              <a:off x="3285" y="1867"/>
              <a:ext cx="230" cy="251"/>
            </a:xfrm>
            <a:prstGeom prst="rect">
              <a:avLst/>
            </a:prstGeom>
            <a:noFill/>
            <a:ln w="9525">
              <a:noFill/>
              <a:round/>
              <a:headEnd/>
              <a:tailEnd/>
            </a:ln>
          </p:spPr>
          <p:txBody>
            <a:bodyPr wrap="none" lIns="90000" tIns="46800" rIns="90000" bIns="46800" anchor="ctr">
              <a:spAutoFit/>
            </a:bodyPr>
            <a:lstStyle/>
            <a:p>
              <a:pPr algn="ctr">
                <a:spcBef>
                  <a:spcPts val="1250"/>
                </a:spcBef>
                <a:buClr>
                  <a:srgbClr val="0099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009900"/>
                  </a:solidFill>
                </a:rPr>
                <a:t>D</a:t>
              </a:r>
            </a:p>
          </p:txBody>
        </p:sp>
        <p:grpSp>
          <p:nvGrpSpPr>
            <p:cNvPr id="1061" name="Group 14"/>
            <p:cNvGrpSpPr>
              <a:grpSpLocks/>
            </p:cNvGrpSpPr>
            <p:nvPr/>
          </p:nvGrpSpPr>
          <p:grpSpPr bwMode="auto">
            <a:xfrm>
              <a:off x="1134" y="943"/>
              <a:ext cx="161" cy="1219"/>
              <a:chOff x="1134" y="943"/>
              <a:chExt cx="161" cy="1219"/>
            </a:xfrm>
          </p:grpSpPr>
          <p:grpSp>
            <p:nvGrpSpPr>
              <p:cNvPr id="1072" name="Group 15"/>
              <p:cNvGrpSpPr>
                <a:grpSpLocks/>
              </p:cNvGrpSpPr>
              <p:nvPr/>
            </p:nvGrpSpPr>
            <p:grpSpPr bwMode="auto">
              <a:xfrm>
                <a:off x="1150" y="943"/>
                <a:ext cx="145" cy="609"/>
                <a:chOff x="1150" y="943"/>
                <a:chExt cx="145" cy="609"/>
              </a:xfrm>
            </p:grpSpPr>
            <p:cxnSp>
              <p:nvCxnSpPr>
                <p:cNvPr id="1075" name="AutoShape 16"/>
                <p:cNvCxnSpPr>
                  <a:cxnSpLocks noChangeShapeType="1"/>
                </p:cNvCxnSpPr>
                <p:nvPr/>
              </p:nvCxnSpPr>
              <p:spPr bwMode="auto">
                <a:xfrm>
                  <a:off x="1166" y="943"/>
                  <a:ext cx="129" cy="309"/>
                </a:xfrm>
                <a:prstGeom prst="curvedConnector3">
                  <a:avLst>
                    <a:gd name="adj1" fmla="val 50000"/>
                  </a:avLst>
                </a:prstGeom>
                <a:noFill/>
                <a:ln w="38160">
                  <a:solidFill>
                    <a:srgbClr val="FF0000"/>
                  </a:solidFill>
                  <a:miter lim="800000"/>
                  <a:headEnd/>
                  <a:tailEnd/>
                </a:ln>
              </p:spPr>
            </p:cxnSp>
            <p:cxnSp>
              <p:nvCxnSpPr>
                <p:cNvPr id="1076" name="AutoShape 17"/>
                <p:cNvCxnSpPr>
                  <a:cxnSpLocks noChangeShapeType="1"/>
                </p:cNvCxnSpPr>
                <p:nvPr/>
              </p:nvCxnSpPr>
              <p:spPr bwMode="auto">
                <a:xfrm flipH="1">
                  <a:off x="1150" y="1253"/>
                  <a:ext cx="146" cy="300"/>
                </a:xfrm>
                <a:prstGeom prst="curvedConnector3">
                  <a:avLst>
                    <a:gd name="adj1" fmla="val 50000"/>
                  </a:avLst>
                </a:prstGeom>
                <a:noFill/>
                <a:ln w="38160">
                  <a:solidFill>
                    <a:srgbClr val="FF0000"/>
                  </a:solidFill>
                  <a:miter lim="800000"/>
                  <a:headEnd/>
                  <a:tailEnd/>
                </a:ln>
              </p:spPr>
            </p:cxnSp>
          </p:grpSp>
          <p:cxnSp>
            <p:nvCxnSpPr>
              <p:cNvPr id="1073" name="AutoShape 18"/>
              <p:cNvCxnSpPr>
                <a:cxnSpLocks noChangeShapeType="1"/>
              </p:cNvCxnSpPr>
              <p:nvPr/>
            </p:nvCxnSpPr>
            <p:spPr bwMode="auto">
              <a:xfrm>
                <a:off x="1150" y="1553"/>
                <a:ext cx="129" cy="309"/>
              </a:xfrm>
              <a:prstGeom prst="curvedConnector3">
                <a:avLst>
                  <a:gd name="adj1" fmla="val 50000"/>
                </a:avLst>
              </a:prstGeom>
              <a:noFill/>
              <a:ln w="38160">
                <a:solidFill>
                  <a:srgbClr val="FF0000"/>
                </a:solidFill>
                <a:miter lim="800000"/>
                <a:headEnd/>
                <a:tailEnd/>
              </a:ln>
            </p:spPr>
          </p:cxnSp>
          <p:cxnSp>
            <p:nvCxnSpPr>
              <p:cNvPr id="1074" name="AutoShape 19"/>
              <p:cNvCxnSpPr>
                <a:cxnSpLocks noChangeShapeType="1"/>
              </p:cNvCxnSpPr>
              <p:nvPr/>
            </p:nvCxnSpPr>
            <p:spPr bwMode="auto">
              <a:xfrm flipH="1">
                <a:off x="1134" y="1863"/>
                <a:ext cx="146" cy="300"/>
              </a:xfrm>
              <a:prstGeom prst="curvedConnector3">
                <a:avLst>
                  <a:gd name="adj1" fmla="val 50000"/>
                </a:avLst>
              </a:prstGeom>
              <a:noFill/>
              <a:ln w="38160">
                <a:solidFill>
                  <a:srgbClr val="FF0000"/>
                </a:solidFill>
                <a:miter lim="800000"/>
                <a:headEnd/>
                <a:tailEnd type="triangle" w="med" len="med"/>
              </a:ln>
            </p:spPr>
          </p:cxnSp>
        </p:grpSp>
        <p:grpSp>
          <p:nvGrpSpPr>
            <p:cNvPr id="1062" name="Group 20"/>
            <p:cNvGrpSpPr>
              <a:grpSpLocks/>
            </p:cNvGrpSpPr>
            <p:nvPr/>
          </p:nvGrpSpPr>
          <p:grpSpPr bwMode="auto">
            <a:xfrm>
              <a:off x="853" y="936"/>
              <a:ext cx="161" cy="1219"/>
              <a:chOff x="853" y="936"/>
              <a:chExt cx="161" cy="1219"/>
            </a:xfrm>
          </p:grpSpPr>
          <p:grpSp>
            <p:nvGrpSpPr>
              <p:cNvPr id="1067" name="Group 21"/>
              <p:cNvGrpSpPr>
                <a:grpSpLocks/>
              </p:cNvGrpSpPr>
              <p:nvPr/>
            </p:nvGrpSpPr>
            <p:grpSpPr bwMode="auto">
              <a:xfrm>
                <a:off x="869" y="936"/>
                <a:ext cx="145" cy="609"/>
                <a:chOff x="869" y="936"/>
                <a:chExt cx="145" cy="609"/>
              </a:xfrm>
            </p:grpSpPr>
            <p:cxnSp>
              <p:nvCxnSpPr>
                <p:cNvPr id="1070" name="AutoShape 22"/>
                <p:cNvCxnSpPr>
                  <a:cxnSpLocks noChangeShapeType="1"/>
                </p:cNvCxnSpPr>
                <p:nvPr/>
              </p:nvCxnSpPr>
              <p:spPr bwMode="auto">
                <a:xfrm>
                  <a:off x="757" y="629"/>
                  <a:ext cx="129" cy="309"/>
                </a:xfrm>
                <a:prstGeom prst="curvedConnector3">
                  <a:avLst>
                    <a:gd name="adj1" fmla="val 50000"/>
                  </a:avLst>
                </a:prstGeom>
                <a:noFill/>
                <a:ln w="57240">
                  <a:solidFill>
                    <a:srgbClr val="FF0000"/>
                  </a:solidFill>
                  <a:miter lim="800000"/>
                  <a:headEnd/>
                  <a:tailEnd/>
                </a:ln>
              </p:spPr>
            </p:cxnSp>
            <p:cxnSp>
              <p:nvCxnSpPr>
                <p:cNvPr id="1071" name="AutoShape 23"/>
                <p:cNvCxnSpPr>
                  <a:cxnSpLocks noChangeShapeType="1"/>
                </p:cNvCxnSpPr>
                <p:nvPr/>
              </p:nvCxnSpPr>
              <p:spPr bwMode="auto">
                <a:xfrm flipH="1">
                  <a:off x="723" y="947"/>
                  <a:ext cx="146" cy="300"/>
                </a:xfrm>
                <a:prstGeom prst="curvedConnector3">
                  <a:avLst>
                    <a:gd name="adj1" fmla="val 50000"/>
                  </a:avLst>
                </a:prstGeom>
                <a:noFill/>
                <a:ln w="57240">
                  <a:solidFill>
                    <a:srgbClr val="FF0000"/>
                  </a:solidFill>
                  <a:miter lim="800000"/>
                  <a:headEnd/>
                  <a:tailEnd/>
                </a:ln>
              </p:spPr>
            </p:cxnSp>
          </p:grpSp>
          <p:cxnSp>
            <p:nvCxnSpPr>
              <p:cNvPr id="1068" name="AutoShape 24"/>
              <p:cNvCxnSpPr>
                <a:cxnSpLocks noChangeShapeType="1"/>
              </p:cNvCxnSpPr>
              <p:nvPr/>
            </p:nvCxnSpPr>
            <p:spPr bwMode="auto">
              <a:xfrm>
                <a:off x="741" y="1239"/>
                <a:ext cx="129" cy="309"/>
              </a:xfrm>
              <a:prstGeom prst="curvedConnector3">
                <a:avLst>
                  <a:gd name="adj1" fmla="val 50000"/>
                </a:avLst>
              </a:prstGeom>
              <a:noFill/>
              <a:ln w="57240">
                <a:solidFill>
                  <a:srgbClr val="FF0000"/>
                </a:solidFill>
                <a:miter lim="800000"/>
                <a:headEnd/>
                <a:tailEnd/>
              </a:ln>
            </p:spPr>
          </p:cxnSp>
          <p:cxnSp>
            <p:nvCxnSpPr>
              <p:cNvPr id="1069" name="AutoShape 25"/>
              <p:cNvCxnSpPr>
                <a:cxnSpLocks noChangeShapeType="1"/>
              </p:cNvCxnSpPr>
              <p:nvPr/>
            </p:nvCxnSpPr>
            <p:spPr bwMode="auto">
              <a:xfrm flipH="1">
                <a:off x="707" y="1557"/>
                <a:ext cx="146" cy="300"/>
              </a:xfrm>
              <a:prstGeom prst="curvedConnector3">
                <a:avLst>
                  <a:gd name="adj1" fmla="val 50000"/>
                </a:avLst>
              </a:prstGeom>
              <a:noFill/>
              <a:ln w="57240">
                <a:solidFill>
                  <a:srgbClr val="FF0000"/>
                </a:solidFill>
                <a:miter lim="800000"/>
                <a:headEnd/>
                <a:tailEnd type="triangle" w="med" len="med"/>
              </a:ln>
            </p:spPr>
          </p:cxnSp>
        </p:grpSp>
        <p:graphicFrame>
          <p:nvGraphicFramePr>
            <p:cNvPr id="1033" name="Object 26"/>
            <p:cNvGraphicFramePr>
              <a:graphicFrameLocks noChangeAspect="1"/>
            </p:cNvGraphicFramePr>
            <p:nvPr/>
          </p:nvGraphicFramePr>
          <p:xfrm>
            <a:off x="992" y="628"/>
            <a:ext cx="378" cy="283"/>
          </p:xfrm>
          <a:graphic>
            <a:graphicData uri="http://schemas.openxmlformats.org/presentationml/2006/ole">
              <mc:AlternateContent xmlns:mc="http://schemas.openxmlformats.org/markup-compatibility/2006">
                <mc:Choice xmlns:v="urn:schemas-microsoft-com:vml" Requires="v">
                  <p:oleObj spid="_x0000_s32790" r:id="rId8" imgW="472320" imgH="234720" progId="">
                    <p:embed/>
                  </p:oleObj>
                </mc:Choice>
                <mc:Fallback>
                  <p:oleObj r:id="rId8" imgW="472320" imgH="234720" progId="">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92" y="628"/>
                          <a:ext cx="378" cy="283"/>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034" name="Object 27"/>
            <p:cNvGraphicFramePr>
              <a:graphicFrameLocks noChangeAspect="1"/>
            </p:cNvGraphicFramePr>
            <p:nvPr/>
          </p:nvGraphicFramePr>
          <p:xfrm>
            <a:off x="419" y="1371"/>
            <a:ext cx="460" cy="270"/>
          </p:xfrm>
          <a:graphic>
            <a:graphicData uri="http://schemas.openxmlformats.org/presentationml/2006/ole">
              <mc:AlternateContent xmlns:mc="http://schemas.openxmlformats.org/markup-compatibility/2006">
                <mc:Choice xmlns:v="urn:schemas-microsoft-com:vml" Requires="v">
                  <p:oleObj spid="_x0000_s32791" r:id="rId10" imgW="557640" imgH="234720" progId="">
                    <p:embed/>
                  </p:oleObj>
                </mc:Choice>
                <mc:Fallback>
                  <p:oleObj r:id="rId10" imgW="557640" imgH="234720" progId="">
                    <p:embed/>
                    <p:pic>
                      <p:nvPicPr>
                        <p:cNvPr id="0" name=""/>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19" y="1371"/>
                          <a:ext cx="460" cy="27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63" name="Line 28"/>
            <p:cNvSpPr>
              <a:spLocks noChangeShapeType="1"/>
            </p:cNvSpPr>
            <p:nvPr/>
          </p:nvSpPr>
          <p:spPr bwMode="auto">
            <a:xfrm>
              <a:off x="1559" y="1191"/>
              <a:ext cx="2" cy="937"/>
            </a:xfrm>
            <a:prstGeom prst="line">
              <a:avLst/>
            </a:prstGeom>
            <a:noFill/>
            <a:ln w="57240">
              <a:solidFill>
                <a:srgbClr val="000099"/>
              </a:solidFill>
              <a:miter lim="800000"/>
              <a:headEnd type="triangle" w="med" len="med"/>
              <a:tailEnd/>
            </a:ln>
          </p:spPr>
          <p:txBody>
            <a:bodyPr/>
            <a:lstStyle/>
            <a:p>
              <a:endParaRPr lang="en-GB"/>
            </a:p>
          </p:txBody>
        </p:sp>
        <p:sp>
          <p:nvSpPr>
            <p:cNvPr id="1064" name="Line 29"/>
            <p:cNvSpPr>
              <a:spLocks noChangeShapeType="1"/>
            </p:cNvSpPr>
            <p:nvPr/>
          </p:nvSpPr>
          <p:spPr bwMode="auto">
            <a:xfrm>
              <a:off x="1847" y="1392"/>
              <a:ext cx="1" cy="737"/>
            </a:xfrm>
            <a:prstGeom prst="line">
              <a:avLst/>
            </a:prstGeom>
            <a:noFill/>
            <a:ln w="57240">
              <a:solidFill>
                <a:srgbClr val="000099"/>
              </a:solidFill>
              <a:miter lim="800000"/>
              <a:headEnd type="triangle" w="med" len="med"/>
              <a:tailEnd/>
            </a:ln>
          </p:spPr>
          <p:txBody>
            <a:bodyPr/>
            <a:lstStyle/>
            <a:p>
              <a:endParaRPr lang="en-GB"/>
            </a:p>
          </p:txBody>
        </p:sp>
        <p:sp>
          <p:nvSpPr>
            <p:cNvPr id="1065" name="Text Box 30"/>
            <p:cNvSpPr txBox="1">
              <a:spLocks noChangeArrowheads="1"/>
            </p:cNvSpPr>
            <p:nvPr/>
          </p:nvSpPr>
          <p:spPr bwMode="auto">
            <a:xfrm>
              <a:off x="1404" y="832"/>
              <a:ext cx="239" cy="251"/>
            </a:xfrm>
            <a:prstGeom prst="rect">
              <a:avLst/>
            </a:prstGeom>
            <a:noFill/>
            <a:ln w="9525">
              <a:noFill/>
              <a:round/>
              <a:headEnd/>
              <a:tailEnd/>
            </a:ln>
          </p:spPr>
          <p:txBody>
            <a:bodyPr wrap="none" lIns="90000" tIns="46800" rIns="90000" bIns="46800" anchor="ctr">
              <a:spAutoFit/>
            </a:bodyPr>
            <a:lstStyle/>
            <a:p>
              <a:pPr algn="ctr">
                <a:spcBef>
                  <a:spcPts val="1250"/>
                </a:spcBef>
                <a:buClr>
                  <a:srgbClr val="00009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000099"/>
                  </a:solidFill>
                </a:rPr>
                <a:t>H</a:t>
              </a:r>
            </a:p>
          </p:txBody>
        </p:sp>
        <p:sp>
          <p:nvSpPr>
            <p:cNvPr id="1066" name="Text Box 31"/>
            <p:cNvSpPr txBox="1">
              <a:spLocks noChangeArrowheads="1"/>
            </p:cNvSpPr>
            <p:nvPr/>
          </p:nvSpPr>
          <p:spPr bwMode="auto">
            <a:xfrm>
              <a:off x="1676" y="1072"/>
              <a:ext cx="327" cy="251"/>
            </a:xfrm>
            <a:prstGeom prst="rect">
              <a:avLst/>
            </a:prstGeom>
            <a:noFill/>
            <a:ln w="9525">
              <a:noFill/>
              <a:round/>
              <a:headEnd/>
              <a:tailEnd/>
            </a:ln>
          </p:spPr>
          <p:txBody>
            <a:bodyPr wrap="none" lIns="90000" tIns="46800" rIns="90000" bIns="46800" anchor="ctr">
              <a:spAutoFit/>
            </a:bodyPr>
            <a:lstStyle/>
            <a:p>
              <a:pPr algn="ctr">
                <a:spcBef>
                  <a:spcPts val="1250"/>
                </a:spcBef>
                <a:buClr>
                  <a:srgbClr val="000099"/>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2000" b="1">
                  <a:solidFill>
                    <a:srgbClr val="000099"/>
                  </a:solidFill>
                </a:rPr>
                <a:t>LE</a:t>
              </a:r>
            </a:p>
          </p:txBody>
        </p:sp>
      </p:grpSp>
      <p:grpSp>
        <p:nvGrpSpPr>
          <p:cNvPr id="7" name="Group 32"/>
          <p:cNvGrpSpPr>
            <a:grpSpLocks/>
          </p:cNvGrpSpPr>
          <p:nvPr/>
        </p:nvGrpSpPr>
        <p:grpSpPr bwMode="auto">
          <a:xfrm>
            <a:off x="7397750" y="1136651"/>
            <a:ext cx="2901949" cy="3968751"/>
            <a:chOff x="3701" y="716"/>
            <a:chExt cx="1828" cy="2500"/>
          </a:xfrm>
        </p:grpSpPr>
        <p:sp>
          <p:nvSpPr>
            <p:cNvPr id="1041" name="Line 33"/>
            <p:cNvSpPr>
              <a:spLocks noChangeShapeType="1"/>
            </p:cNvSpPr>
            <p:nvPr/>
          </p:nvSpPr>
          <p:spPr bwMode="auto">
            <a:xfrm>
              <a:off x="3745" y="1843"/>
              <a:ext cx="1260" cy="1"/>
            </a:xfrm>
            <a:prstGeom prst="line">
              <a:avLst/>
            </a:prstGeom>
            <a:noFill/>
            <a:ln w="152280">
              <a:solidFill>
                <a:srgbClr val="663300"/>
              </a:solidFill>
              <a:miter lim="800000"/>
              <a:headEnd/>
              <a:tailEnd/>
            </a:ln>
          </p:spPr>
          <p:txBody>
            <a:bodyPr/>
            <a:lstStyle/>
            <a:p>
              <a:endParaRPr lang="en-GB"/>
            </a:p>
          </p:txBody>
        </p:sp>
        <p:sp>
          <p:nvSpPr>
            <p:cNvPr id="1042" name="Line 34"/>
            <p:cNvSpPr>
              <a:spLocks noChangeShapeType="1"/>
            </p:cNvSpPr>
            <p:nvPr/>
          </p:nvSpPr>
          <p:spPr bwMode="auto">
            <a:xfrm>
              <a:off x="3874" y="1886"/>
              <a:ext cx="1" cy="276"/>
            </a:xfrm>
            <a:prstGeom prst="line">
              <a:avLst/>
            </a:prstGeom>
            <a:noFill/>
            <a:ln w="76320">
              <a:solidFill>
                <a:srgbClr val="CC9900"/>
              </a:solidFill>
              <a:miter lim="800000"/>
              <a:headEnd/>
              <a:tailEnd type="triangle" w="med" len="med"/>
            </a:ln>
          </p:spPr>
          <p:txBody>
            <a:bodyPr/>
            <a:lstStyle/>
            <a:p>
              <a:endParaRPr lang="en-GB"/>
            </a:p>
          </p:txBody>
        </p:sp>
        <p:sp>
          <p:nvSpPr>
            <p:cNvPr id="1043" name="Line 35"/>
            <p:cNvSpPr>
              <a:spLocks noChangeShapeType="1"/>
            </p:cNvSpPr>
            <p:nvPr/>
          </p:nvSpPr>
          <p:spPr bwMode="auto">
            <a:xfrm>
              <a:off x="3712" y="2986"/>
              <a:ext cx="1260" cy="1"/>
            </a:xfrm>
            <a:prstGeom prst="line">
              <a:avLst/>
            </a:prstGeom>
            <a:noFill/>
            <a:ln w="152280">
              <a:solidFill>
                <a:srgbClr val="663300"/>
              </a:solidFill>
              <a:miter lim="800000"/>
              <a:headEnd/>
              <a:tailEnd/>
            </a:ln>
          </p:spPr>
          <p:txBody>
            <a:bodyPr/>
            <a:lstStyle/>
            <a:p>
              <a:endParaRPr lang="en-GB"/>
            </a:p>
          </p:txBody>
        </p:sp>
        <p:sp>
          <p:nvSpPr>
            <p:cNvPr id="1044" name="Line 36"/>
            <p:cNvSpPr>
              <a:spLocks noChangeShapeType="1"/>
            </p:cNvSpPr>
            <p:nvPr/>
          </p:nvSpPr>
          <p:spPr bwMode="auto">
            <a:xfrm>
              <a:off x="4123" y="1033"/>
              <a:ext cx="1" cy="793"/>
            </a:xfrm>
            <a:prstGeom prst="line">
              <a:avLst/>
            </a:prstGeom>
            <a:noFill/>
            <a:ln w="76320">
              <a:solidFill>
                <a:srgbClr val="FFFF00"/>
              </a:solidFill>
              <a:miter lim="800000"/>
              <a:headEnd/>
              <a:tailEnd type="triangle" w="med" len="med"/>
            </a:ln>
          </p:spPr>
          <p:txBody>
            <a:bodyPr/>
            <a:lstStyle/>
            <a:p>
              <a:endParaRPr lang="en-GB"/>
            </a:p>
          </p:txBody>
        </p:sp>
        <p:sp>
          <p:nvSpPr>
            <p:cNvPr id="1045" name="Line 37"/>
            <p:cNvSpPr>
              <a:spLocks noChangeShapeType="1"/>
            </p:cNvSpPr>
            <p:nvPr/>
          </p:nvSpPr>
          <p:spPr bwMode="auto">
            <a:xfrm>
              <a:off x="4373" y="1208"/>
              <a:ext cx="1" cy="604"/>
            </a:xfrm>
            <a:prstGeom prst="line">
              <a:avLst/>
            </a:prstGeom>
            <a:noFill/>
            <a:ln w="76320">
              <a:solidFill>
                <a:srgbClr val="FC0128"/>
              </a:solidFill>
              <a:miter lim="800000"/>
              <a:headEnd type="triangle" w="med" len="med"/>
              <a:tailEnd/>
            </a:ln>
          </p:spPr>
          <p:txBody>
            <a:bodyPr/>
            <a:lstStyle/>
            <a:p>
              <a:endParaRPr lang="en-GB"/>
            </a:p>
          </p:txBody>
        </p:sp>
        <p:sp>
          <p:nvSpPr>
            <p:cNvPr id="1046" name="Line 38"/>
            <p:cNvSpPr>
              <a:spLocks noChangeShapeType="1"/>
            </p:cNvSpPr>
            <p:nvPr/>
          </p:nvSpPr>
          <p:spPr bwMode="auto">
            <a:xfrm>
              <a:off x="4709" y="1420"/>
              <a:ext cx="1" cy="376"/>
            </a:xfrm>
            <a:prstGeom prst="line">
              <a:avLst/>
            </a:prstGeom>
            <a:noFill/>
            <a:ln w="76320">
              <a:solidFill>
                <a:srgbClr val="000099"/>
              </a:solidFill>
              <a:miter lim="800000"/>
              <a:headEnd type="triangle" w="med" len="med"/>
              <a:tailEnd/>
            </a:ln>
          </p:spPr>
          <p:txBody>
            <a:bodyPr/>
            <a:lstStyle/>
            <a:p>
              <a:endParaRPr lang="en-GB"/>
            </a:p>
          </p:txBody>
        </p:sp>
        <p:graphicFrame>
          <p:nvGraphicFramePr>
            <p:cNvPr id="1027" name="Object 39"/>
            <p:cNvGraphicFramePr>
              <a:graphicFrameLocks noChangeAspect="1"/>
            </p:cNvGraphicFramePr>
            <p:nvPr/>
          </p:nvGraphicFramePr>
          <p:xfrm>
            <a:off x="3701" y="741"/>
            <a:ext cx="222" cy="239"/>
          </p:xfrm>
          <a:graphic>
            <a:graphicData uri="http://schemas.openxmlformats.org/presentationml/2006/ole">
              <mc:AlternateContent xmlns:mc="http://schemas.openxmlformats.org/markup-compatibility/2006">
                <mc:Choice xmlns:v="urn:schemas-microsoft-com:vml" Requires="v">
                  <p:oleObj spid="_x0000_s32792" r:id="rId12" imgW="217080" imgH="178200" progId="">
                    <p:embed/>
                  </p:oleObj>
                </mc:Choice>
                <mc:Fallback>
                  <p:oleObj r:id="rId12" imgW="217080" imgH="178200" progId="">
                    <p:embed/>
                    <p:pic>
                      <p:nvPicPr>
                        <p:cNvPr id="0" name=""/>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3701" y="741"/>
                          <a:ext cx="222" cy="239"/>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028" name="Object 40"/>
            <p:cNvGraphicFramePr>
              <a:graphicFrameLocks noChangeAspect="1"/>
            </p:cNvGraphicFramePr>
            <p:nvPr/>
          </p:nvGraphicFramePr>
          <p:xfrm>
            <a:off x="3995" y="716"/>
            <a:ext cx="273" cy="310"/>
          </p:xfrm>
          <a:graphic>
            <a:graphicData uri="http://schemas.openxmlformats.org/presentationml/2006/ole">
              <mc:AlternateContent xmlns:mc="http://schemas.openxmlformats.org/markup-compatibility/2006">
                <mc:Choice xmlns:v="urn:schemas-microsoft-com:vml" Requires="v">
                  <p:oleObj spid="_x0000_s32793" r:id="rId14" imgW="282960" imgH="213840" progId="">
                    <p:embed/>
                  </p:oleObj>
                </mc:Choice>
                <mc:Fallback>
                  <p:oleObj r:id="rId14" imgW="282960" imgH="213840" progId="">
                    <p:embed/>
                    <p:pic>
                      <p:nvPicPr>
                        <p:cNvPr id="0" name=""/>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3995" y="716"/>
                          <a:ext cx="273" cy="310"/>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029" name="Object 41"/>
            <p:cNvGraphicFramePr>
              <a:graphicFrameLocks noChangeAspect="1"/>
            </p:cNvGraphicFramePr>
            <p:nvPr/>
          </p:nvGraphicFramePr>
          <p:xfrm>
            <a:off x="4295" y="744"/>
            <a:ext cx="258" cy="222"/>
          </p:xfrm>
          <a:graphic>
            <a:graphicData uri="http://schemas.openxmlformats.org/presentationml/2006/ole">
              <mc:AlternateContent xmlns:mc="http://schemas.openxmlformats.org/markup-compatibility/2006">
                <mc:Choice xmlns:v="urn:schemas-microsoft-com:vml" Requires="v">
                  <p:oleObj spid="_x0000_s32794" r:id="rId16" imgW="242640" imgH="178200" progId="">
                    <p:embed/>
                  </p:oleObj>
                </mc:Choice>
                <mc:Fallback>
                  <p:oleObj r:id="rId16" imgW="242640" imgH="178200" progId="">
                    <p:embed/>
                    <p:pic>
                      <p:nvPicPr>
                        <p:cNvPr id="0" name=""/>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4295" y="744"/>
                          <a:ext cx="258" cy="22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graphicFrame>
          <p:nvGraphicFramePr>
            <p:cNvPr id="1030" name="Object 42"/>
            <p:cNvGraphicFramePr>
              <a:graphicFrameLocks noChangeAspect="1"/>
            </p:cNvGraphicFramePr>
            <p:nvPr/>
          </p:nvGraphicFramePr>
          <p:xfrm>
            <a:off x="4572" y="754"/>
            <a:ext cx="360" cy="222"/>
          </p:xfrm>
          <a:graphic>
            <a:graphicData uri="http://schemas.openxmlformats.org/presentationml/2006/ole">
              <mc:AlternateContent xmlns:mc="http://schemas.openxmlformats.org/markup-compatibility/2006">
                <mc:Choice xmlns:v="urn:schemas-microsoft-com:vml" Requires="v">
                  <p:oleObj spid="_x0000_s32795" r:id="rId18" imgW="317160" imgH="178200" progId="">
                    <p:embed/>
                  </p:oleObj>
                </mc:Choice>
                <mc:Fallback>
                  <p:oleObj r:id="rId18" imgW="317160" imgH="178200" progId="">
                    <p:embed/>
                    <p:pic>
                      <p:nvPicPr>
                        <p:cNvPr id="0" name=""/>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4572" y="754"/>
                          <a:ext cx="360" cy="222"/>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
          <p:nvSpPr>
            <p:cNvPr id="1047" name="Line 43"/>
            <p:cNvSpPr>
              <a:spLocks noChangeShapeType="1"/>
            </p:cNvSpPr>
            <p:nvPr/>
          </p:nvSpPr>
          <p:spPr bwMode="auto">
            <a:xfrm flipH="1">
              <a:off x="3874" y="3028"/>
              <a:ext cx="3" cy="188"/>
            </a:xfrm>
            <a:prstGeom prst="line">
              <a:avLst/>
            </a:prstGeom>
            <a:noFill/>
            <a:ln w="76320">
              <a:solidFill>
                <a:srgbClr val="CC9900"/>
              </a:solidFill>
              <a:miter lim="800000"/>
              <a:headEnd type="triangle" w="med" len="med"/>
              <a:tailEnd/>
            </a:ln>
          </p:spPr>
          <p:txBody>
            <a:bodyPr/>
            <a:lstStyle/>
            <a:p>
              <a:endParaRPr lang="en-GB"/>
            </a:p>
          </p:txBody>
        </p:sp>
        <p:sp>
          <p:nvSpPr>
            <p:cNvPr id="1048" name="Line 44"/>
            <p:cNvSpPr>
              <a:spLocks noChangeShapeType="1"/>
            </p:cNvSpPr>
            <p:nvPr/>
          </p:nvSpPr>
          <p:spPr bwMode="auto">
            <a:xfrm>
              <a:off x="4125" y="2536"/>
              <a:ext cx="1" cy="415"/>
            </a:xfrm>
            <a:prstGeom prst="line">
              <a:avLst/>
            </a:prstGeom>
            <a:noFill/>
            <a:ln w="76320">
              <a:solidFill>
                <a:srgbClr val="FFFF00"/>
              </a:solidFill>
              <a:miter lim="800000"/>
              <a:headEnd type="triangle" w="med" len="med"/>
              <a:tailEnd/>
            </a:ln>
          </p:spPr>
          <p:txBody>
            <a:bodyPr/>
            <a:lstStyle/>
            <a:p>
              <a:endParaRPr lang="en-GB"/>
            </a:p>
          </p:txBody>
        </p:sp>
        <p:sp>
          <p:nvSpPr>
            <p:cNvPr id="1049" name="Line 45"/>
            <p:cNvSpPr>
              <a:spLocks noChangeShapeType="1"/>
            </p:cNvSpPr>
            <p:nvPr/>
          </p:nvSpPr>
          <p:spPr bwMode="auto">
            <a:xfrm>
              <a:off x="4408" y="2694"/>
              <a:ext cx="1" cy="265"/>
            </a:xfrm>
            <a:prstGeom prst="line">
              <a:avLst/>
            </a:prstGeom>
            <a:noFill/>
            <a:ln w="76320">
              <a:solidFill>
                <a:srgbClr val="FC0128"/>
              </a:solidFill>
              <a:miter lim="800000"/>
              <a:headEnd/>
              <a:tailEnd type="triangle" w="med" len="med"/>
            </a:ln>
          </p:spPr>
          <p:txBody>
            <a:bodyPr/>
            <a:lstStyle/>
            <a:p>
              <a:endParaRPr lang="en-GB"/>
            </a:p>
          </p:txBody>
        </p:sp>
        <p:sp>
          <p:nvSpPr>
            <p:cNvPr id="1050" name="Line 46"/>
            <p:cNvSpPr>
              <a:spLocks noChangeShapeType="1"/>
            </p:cNvSpPr>
            <p:nvPr/>
          </p:nvSpPr>
          <p:spPr bwMode="auto">
            <a:xfrm flipH="1">
              <a:off x="4710" y="2807"/>
              <a:ext cx="3" cy="145"/>
            </a:xfrm>
            <a:prstGeom prst="line">
              <a:avLst/>
            </a:prstGeom>
            <a:noFill/>
            <a:ln w="76320">
              <a:solidFill>
                <a:srgbClr val="000099"/>
              </a:solidFill>
              <a:miter lim="800000"/>
              <a:headEnd/>
              <a:tailEnd type="triangle" w="med" len="med"/>
            </a:ln>
          </p:spPr>
          <p:txBody>
            <a:bodyPr/>
            <a:lstStyle/>
            <a:p>
              <a:endParaRPr lang="en-GB"/>
            </a:p>
          </p:txBody>
        </p:sp>
        <p:sp>
          <p:nvSpPr>
            <p:cNvPr id="1051" name="Text Box 47"/>
            <p:cNvSpPr txBox="1">
              <a:spLocks noChangeArrowheads="1"/>
            </p:cNvSpPr>
            <p:nvPr/>
          </p:nvSpPr>
          <p:spPr bwMode="auto">
            <a:xfrm>
              <a:off x="5050" y="1221"/>
              <a:ext cx="381" cy="234"/>
            </a:xfrm>
            <a:prstGeom prst="rect">
              <a:avLst/>
            </a:prstGeom>
            <a:noFill/>
            <a:ln w="9525">
              <a:noFill/>
              <a:round/>
              <a:headEnd/>
              <a:tailEnd/>
            </a:ln>
          </p:spPr>
          <p:txBody>
            <a:bodyPr wrap="none" lIns="90000" tIns="46800" rIns="90000" bIns="46800" anchor="ctr">
              <a:spAutoFit/>
            </a:bodyPr>
            <a:lstStyle/>
            <a:p>
              <a:pPr algn="ctr">
                <a:spcBef>
                  <a:spcPts val="1500"/>
                </a:spcBef>
                <a:buClr>
                  <a:srgbClr val="FF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FF0000"/>
                  </a:solidFill>
                </a:rPr>
                <a:t>Day</a:t>
              </a:r>
            </a:p>
          </p:txBody>
        </p:sp>
        <p:sp>
          <p:nvSpPr>
            <p:cNvPr id="1052" name="Text Box 48"/>
            <p:cNvSpPr txBox="1">
              <a:spLocks noChangeArrowheads="1"/>
            </p:cNvSpPr>
            <p:nvPr/>
          </p:nvSpPr>
          <p:spPr bwMode="auto">
            <a:xfrm>
              <a:off x="5043" y="2337"/>
              <a:ext cx="486" cy="234"/>
            </a:xfrm>
            <a:prstGeom prst="rect">
              <a:avLst/>
            </a:prstGeom>
            <a:noFill/>
            <a:ln w="9525">
              <a:noFill/>
              <a:round/>
              <a:headEnd/>
              <a:tailEnd/>
            </a:ln>
          </p:spPr>
          <p:txBody>
            <a:bodyPr wrap="none" lIns="90000" tIns="46800" rIns="90000" bIns="46800" anchor="ctr">
              <a:spAutoFit/>
            </a:bodyPr>
            <a:lstStyle/>
            <a:p>
              <a:pPr algn="ctr">
                <a:spcBef>
                  <a:spcPts val="1500"/>
                </a:spcBef>
                <a:buClr>
                  <a:srgbClr val="FF00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a:solidFill>
                    <a:srgbClr val="FF0000"/>
                  </a:solidFill>
                </a:rPr>
                <a:t>Night</a:t>
              </a:r>
            </a:p>
          </p:txBody>
        </p:sp>
      </p:grpSp>
      <p:graphicFrame>
        <p:nvGraphicFramePr>
          <p:cNvPr id="1026" name="Object 49"/>
          <p:cNvGraphicFramePr>
            <a:graphicFrameLocks noChangeAspect="1"/>
          </p:cNvGraphicFramePr>
          <p:nvPr/>
        </p:nvGraphicFramePr>
        <p:xfrm>
          <a:off x="3667126" y="5164139"/>
          <a:ext cx="6357937" cy="1277937"/>
        </p:xfrm>
        <a:graphic>
          <a:graphicData uri="http://schemas.openxmlformats.org/presentationml/2006/ole">
            <mc:AlternateContent xmlns:mc="http://schemas.openxmlformats.org/markup-compatibility/2006">
              <mc:Choice xmlns:v="urn:schemas-microsoft-com:vml" Requires="v">
                <p:oleObj spid="_x0000_s32796" r:id="rId20" imgW="1955520" imgH="393480" progId="">
                  <p:embed/>
                </p:oleObj>
              </mc:Choice>
              <mc:Fallback>
                <p:oleObj r:id="rId20" imgW="1955520" imgH="393480" progId="">
                  <p:embed/>
                  <p:pic>
                    <p:nvPicPr>
                      <p:cNvPr id="0" name=""/>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3667126" y="5164139"/>
                        <a:ext cx="6357937" cy="1277937"/>
                      </a:xfrm>
                      <a:prstGeom prst="rect">
                        <a:avLst/>
                      </a:prstGeom>
                      <a:noFill/>
                      <a:extLst>
                        <a:ext uri="{909E8E84-426E-40DD-AFC4-6F175D3DCCD1}">
                          <a14:hiddenFill xmlns:a14="http://schemas.microsoft.com/office/drawing/2010/main">
                            <a:blipFill dpi="0" rotWithShape="0">
                              <a:blip/>
                              <a:srcRect/>
                              <a:stretch>
                                <a:fillRect/>
                              </a:stretch>
                            </a:blipFill>
                          </a14:hiddenFill>
                        </a:ext>
                      </a:extLst>
                    </p:spPr>
                  </p:pic>
                </p:oleObj>
              </mc:Fallback>
            </mc:AlternateContent>
          </a:graphicData>
        </a:graphic>
      </p:graphicFrame>
    </p:spTree>
    <p:extLst>
      <p:ext uri="{BB962C8B-B14F-4D97-AF65-F5344CB8AC3E}">
        <p14:creationId xmlns:p14="http://schemas.microsoft.com/office/powerpoint/2010/main" val="2777938838"/>
      </p:ext>
    </p:extLst>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fill="hold" nodeType="afterEffect">
                                  <p:stCondLst>
                                    <p:cond delay="2000"/>
                                  </p:stCondLst>
                                  <p:childTnLst>
                                    <p:set>
                                      <p:cBhvr additive="repl">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078" name="Rectangle 2"/>
          <p:cNvSpPr>
            <a:spLocks noGrp="1" noChangeArrowheads="1"/>
          </p:cNvSpPr>
          <p:nvPr>
            <p:ph type="title"/>
          </p:nvPr>
        </p:nvSpPr>
        <p:spPr/>
        <p:txBody>
          <a:bodyPr/>
          <a:lstStyle/>
          <a:p>
            <a:r>
              <a:rPr lang="en-US" dirty="0" smtClean="0"/>
              <a:t>HTESSEL skin temperature equation</a:t>
            </a:r>
          </a:p>
        </p:txBody>
      </p:sp>
      <p:sp>
        <p:nvSpPr>
          <p:cNvPr id="520195" name="Rectangle 3"/>
          <p:cNvSpPr>
            <a:spLocks noGrp="1" noChangeArrowheads="1"/>
          </p:cNvSpPr>
          <p:nvPr>
            <p:ph type="body" idx="4294967295"/>
          </p:nvPr>
        </p:nvSpPr>
        <p:spPr>
          <a:xfrm>
            <a:off x="1992313" y="3486150"/>
            <a:ext cx="5800725" cy="522288"/>
          </a:xfrm>
          <a:prstGeom prst="rect">
            <a:avLst/>
          </a:prstGeom>
        </p:spPr>
        <p:txBody>
          <a:bodyPr/>
          <a:lstStyle/>
          <a:p>
            <a:r>
              <a:rPr lang="en-GB" sz="2800" dirty="0" smtClean="0">
                <a:solidFill>
                  <a:schemeClr val="tx1"/>
                </a:solidFill>
              </a:rPr>
              <a:t>Grid-box quantities</a:t>
            </a:r>
          </a:p>
        </p:txBody>
      </p:sp>
      <p:graphicFrame>
        <p:nvGraphicFramePr>
          <p:cNvPr id="3074" name="Object 4"/>
          <p:cNvGraphicFramePr>
            <a:graphicFrameLocks noChangeAspect="1"/>
          </p:cNvGraphicFramePr>
          <p:nvPr/>
        </p:nvGraphicFramePr>
        <p:xfrm>
          <a:off x="2441575" y="1147763"/>
          <a:ext cx="4564062" cy="2214562"/>
        </p:xfrm>
        <a:graphic>
          <a:graphicData uri="http://schemas.openxmlformats.org/presentationml/2006/ole">
            <mc:AlternateContent xmlns:mc="http://schemas.openxmlformats.org/markup-compatibility/2006">
              <mc:Choice xmlns:v="urn:schemas-microsoft-com:vml" Requires="v">
                <p:oleObj spid="_x0000_s33800" name="Equation" r:id="rId4" imgW="2145960" imgH="1041120" progId="Equation.DSMT4">
                  <p:embed/>
                </p:oleObj>
              </mc:Choice>
              <mc:Fallback>
                <p:oleObj name="Equation" r:id="rId4" imgW="2145960" imgH="1041120" progId="Equation.DSMT4">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1575" y="1147763"/>
                        <a:ext cx="4564062" cy="221456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520197" name="Object 5"/>
          <p:cNvGraphicFramePr>
            <a:graphicFrameLocks noChangeAspect="1"/>
          </p:cNvGraphicFramePr>
          <p:nvPr/>
        </p:nvGraphicFramePr>
        <p:xfrm>
          <a:off x="2236788" y="4002088"/>
          <a:ext cx="2316163" cy="2406650"/>
        </p:xfrm>
        <a:graphic>
          <a:graphicData uri="http://schemas.openxmlformats.org/presentationml/2006/ole">
            <mc:AlternateContent xmlns:mc="http://schemas.openxmlformats.org/markup-compatibility/2006">
              <mc:Choice xmlns:v="urn:schemas-microsoft-com:vml" Requires="v">
                <p:oleObj spid="_x0000_s33801" name="Equation" r:id="rId6" imgW="1244520" imgH="1295280" progId="Equation.3">
                  <p:embed/>
                </p:oleObj>
              </mc:Choice>
              <mc:Fallback>
                <p:oleObj name="Equation" r:id="rId6" imgW="1244520" imgH="1295280" progId="Equation.3">
                  <p:embed/>
                  <p:pic>
                    <p:nvPicPr>
                      <p:cNvPr id="0" name=""/>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236788" y="4002088"/>
                        <a:ext cx="2316163" cy="2406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aphicFrame>
        <p:nvGraphicFramePr>
          <p:cNvPr id="8" name="Object 3"/>
          <p:cNvGraphicFramePr>
            <a:graphicFrameLocks noChangeAspect="1"/>
          </p:cNvGraphicFramePr>
          <p:nvPr/>
        </p:nvGraphicFramePr>
        <p:xfrm>
          <a:off x="5950396" y="3355976"/>
          <a:ext cx="4509164" cy="2962919"/>
        </p:xfrm>
        <a:graphic>
          <a:graphicData uri="http://schemas.openxmlformats.org/presentationml/2006/ole">
            <mc:AlternateContent xmlns:mc="http://schemas.openxmlformats.org/markup-compatibility/2006">
              <mc:Choice xmlns:v="urn:schemas-microsoft-com:vml" Requires="v">
                <p:oleObj spid="_x0000_s33802" name="Equation" r:id="rId8" imgW="2705040" imgH="2031840" progId="Equation.3">
                  <p:embed/>
                </p:oleObj>
              </mc:Choice>
              <mc:Fallback>
                <p:oleObj name="Equation" r:id="rId8" imgW="2705040" imgH="2031840" progId="Equation.3">
                  <p:embed/>
                  <p:pic>
                    <p:nvPicPr>
                      <p:cNvPr id="0" name=""/>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5950396" y="3355976"/>
                        <a:ext cx="4509164" cy="2962919"/>
                      </a:xfrm>
                      <a:prstGeom prst="rect">
                        <a:avLst/>
                      </a:prstGeom>
                      <a:noFill/>
                      <a:extLst/>
                    </p:spPr>
                  </p:pic>
                </p:oleObj>
              </mc:Fallback>
            </mc:AlternateContent>
          </a:graphicData>
        </a:graphic>
      </p:graphicFrame>
      <p:sp>
        <p:nvSpPr>
          <p:cNvPr id="9" name="Rectangle 2"/>
          <p:cNvSpPr txBox="1">
            <a:spLocks noChangeArrowheads="1"/>
          </p:cNvSpPr>
          <p:nvPr/>
        </p:nvSpPr>
        <p:spPr bwMode="auto">
          <a:xfrm>
            <a:off x="7005638" y="2611904"/>
            <a:ext cx="3453923" cy="706438"/>
          </a:xfrm>
          <a:prstGeom prst="rect">
            <a:avLst/>
          </a:prstGeom>
          <a:noFill/>
          <a:ln w="9525">
            <a:noFill/>
            <a:round/>
            <a:headEnd/>
            <a:tailEnd/>
          </a:ln>
        </p:spPr>
        <p:txBody>
          <a:bodyPr vert="horz" wrap="square" lIns="90360" tIns="44280" rIns="90360" bIns="44280" numCol="1" anchor="ctr" anchorCtr="0" compatLnSpc="1">
            <a:prstTxWarp prst="textNoShape">
              <a:avLst/>
            </a:prstTxWarp>
          </a:bodyPr>
          <a:lstStyle>
            <a:lvl1pPr algn="l" defTabSz="449263" rtl="0" eaLnBrk="0" fontAlgn="base" hangingPunct="0">
              <a:lnSpc>
                <a:spcPct val="104000"/>
              </a:lnSpc>
              <a:spcBef>
                <a:spcPct val="0"/>
              </a:spcBef>
              <a:spcAft>
                <a:spcPct val="0"/>
              </a:spcAft>
              <a:buClr>
                <a:srgbClr val="0F3692"/>
              </a:buClr>
              <a:buSzPct val="100000"/>
              <a:buFont typeface="Arial Black" pitchFamily="34" charset="0"/>
              <a:defRPr sz="2800">
                <a:solidFill>
                  <a:srgbClr val="0F3692"/>
                </a:solidFill>
                <a:latin typeface="+mj-lt"/>
                <a:ea typeface="+mj-ea"/>
                <a:cs typeface="+mj-cs"/>
              </a:defRPr>
            </a:lvl1pPr>
            <a:lvl2pPr algn="l" defTabSz="449263" rtl="0" eaLnBrk="0" fontAlgn="base" hangingPunct="0">
              <a:lnSpc>
                <a:spcPct val="104000"/>
              </a:lnSpc>
              <a:spcBef>
                <a:spcPct val="0"/>
              </a:spcBef>
              <a:spcAft>
                <a:spcPct val="0"/>
              </a:spcAft>
              <a:buClr>
                <a:srgbClr val="0F3692"/>
              </a:buClr>
              <a:buSzPct val="100000"/>
              <a:buFont typeface="Arial Black" pitchFamily="34" charset="0"/>
              <a:defRPr sz="2800">
                <a:solidFill>
                  <a:srgbClr val="0F3692"/>
                </a:solidFill>
                <a:latin typeface="Arial Black" charset="0"/>
                <a:ea typeface="DejaVu Sans" charset="0"/>
                <a:cs typeface="DejaVu Sans" charset="0"/>
              </a:defRPr>
            </a:lvl2pPr>
            <a:lvl3pPr algn="l" defTabSz="449263" rtl="0" eaLnBrk="0" fontAlgn="base" hangingPunct="0">
              <a:lnSpc>
                <a:spcPct val="104000"/>
              </a:lnSpc>
              <a:spcBef>
                <a:spcPct val="0"/>
              </a:spcBef>
              <a:spcAft>
                <a:spcPct val="0"/>
              </a:spcAft>
              <a:buClr>
                <a:srgbClr val="0F3692"/>
              </a:buClr>
              <a:buSzPct val="100000"/>
              <a:buFont typeface="Arial Black" pitchFamily="34" charset="0"/>
              <a:defRPr sz="2800">
                <a:solidFill>
                  <a:srgbClr val="0F3692"/>
                </a:solidFill>
                <a:latin typeface="Arial Black" charset="0"/>
                <a:ea typeface="DejaVu Sans" charset="0"/>
                <a:cs typeface="DejaVu Sans" charset="0"/>
              </a:defRPr>
            </a:lvl3pPr>
            <a:lvl4pPr algn="l" defTabSz="449263" rtl="0" eaLnBrk="0" fontAlgn="base" hangingPunct="0">
              <a:lnSpc>
                <a:spcPct val="104000"/>
              </a:lnSpc>
              <a:spcBef>
                <a:spcPct val="0"/>
              </a:spcBef>
              <a:spcAft>
                <a:spcPct val="0"/>
              </a:spcAft>
              <a:buClr>
                <a:srgbClr val="0F3692"/>
              </a:buClr>
              <a:buSzPct val="100000"/>
              <a:buFont typeface="Arial Black" pitchFamily="34" charset="0"/>
              <a:defRPr sz="2800">
                <a:solidFill>
                  <a:srgbClr val="0F3692"/>
                </a:solidFill>
                <a:latin typeface="Arial Black" charset="0"/>
                <a:ea typeface="DejaVu Sans" charset="0"/>
                <a:cs typeface="DejaVu Sans" charset="0"/>
              </a:defRPr>
            </a:lvl4pPr>
            <a:lvl5pPr algn="l" defTabSz="449263" rtl="0" eaLnBrk="0" fontAlgn="base" hangingPunct="0">
              <a:lnSpc>
                <a:spcPct val="104000"/>
              </a:lnSpc>
              <a:spcBef>
                <a:spcPct val="0"/>
              </a:spcBef>
              <a:spcAft>
                <a:spcPct val="0"/>
              </a:spcAft>
              <a:buClr>
                <a:srgbClr val="0F3692"/>
              </a:buClr>
              <a:buSzPct val="100000"/>
              <a:buFont typeface="Arial Black" pitchFamily="34" charset="0"/>
              <a:defRPr sz="2800">
                <a:solidFill>
                  <a:srgbClr val="0F3692"/>
                </a:solidFill>
                <a:latin typeface="Arial Black" charset="0"/>
                <a:ea typeface="DejaVu Sans" charset="0"/>
                <a:cs typeface="DejaVu Sans" charset="0"/>
              </a:defRPr>
            </a:lvl5pPr>
            <a:lvl6pPr marL="457200" algn="l" defTabSz="449263" rtl="0" eaLnBrk="0" fontAlgn="base" hangingPunct="0">
              <a:lnSpc>
                <a:spcPct val="104000"/>
              </a:lnSpc>
              <a:spcBef>
                <a:spcPct val="0"/>
              </a:spcBef>
              <a:spcAft>
                <a:spcPct val="0"/>
              </a:spcAft>
              <a:buClr>
                <a:srgbClr val="0F3692"/>
              </a:buClr>
              <a:buSzPct val="100000"/>
              <a:buFont typeface="Arial Black" charset="0"/>
              <a:defRPr sz="2800">
                <a:solidFill>
                  <a:srgbClr val="0F3692"/>
                </a:solidFill>
                <a:latin typeface="Arial Black" charset="0"/>
                <a:ea typeface="DejaVu Sans" charset="0"/>
                <a:cs typeface="DejaVu Sans" charset="0"/>
              </a:defRPr>
            </a:lvl6pPr>
            <a:lvl7pPr marL="914400" algn="l" defTabSz="449263" rtl="0" eaLnBrk="0" fontAlgn="base" hangingPunct="0">
              <a:lnSpc>
                <a:spcPct val="104000"/>
              </a:lnSpc>
              <a:spcBef>
                <a:spcPct val="0"/>
              </a:spcBef>
              <a:spcAft>
                <a:spcPct val="0"/>
              </a:spcAft>
              <a:buClr>
                <a:srgbClr val="0F3692"/>
              </a:buClr>
              <a:buSzPct val="100000"/>
              <a:buFont typeface="Arial Black" charset="0"/>
              <a:defRPr sz="2800">
                <a:solidFill>
                  <a:srgbClr val="0F3692"/>
                </a:solidFill>
                <a:latin typeface="Arial Black" charset="0"/>
                <a:ea typeface="DejaVu Sans" charset="0"/>
                <a:cs typeface="DejaVu Sans" charset="0"/>
              </a:defRPr>
            </a:lvl7pPr>
            <a:lvl8pPr marL="1371600" algn="l" defTabSz="449263" rtl="0" eaLnBrk="0" fontAlgn="base" hangingPunct="0">
              <a:lnSpc>
                <a:spcPct val="104000"/>
              </a:lnSpc>
              <a:spcBef>
                <a:spcPct val="0"/>
              </a:spcBef>
              <a:spcAft>
                <a:spcPct val="0"/>
              </a:spcAft>
              <a:buClr>
                <a:srgbClr val="0F3692"/>
              </a:buClr>
              <a:buSzPct val="100000"/>
              <a:buFont typeface="Arial Black" charset="0"/>
              <a:defRPr sz="2800">
                <a:solidFill>
                  <a:srgbClr val="0F3692"/>
                </a:solidFill>
                <a:latin typeface="Arial Black" charset="0"/>
                <a:ea typeface="DejaVu Sans" charset="0"/>
                <a:cs typeface="DejaVu Sans" charset="0"/>
              </a:defRPr>
            </a:lvl8pPr>
            <a:lvl9pPr marL="1828800" algn="l" defTabSz="449263" rtl="0" eaLnBrk="0" fontAlgn="base" hangingPunct="0">
              <a:lnSpc>
                <a:spcPct val="104000"/>
              </a:lnSpc>
              <a:spcBef>
                <a:spcPct val="0"/>
              </a:spcBef>
              <a:spcAft>
                <a:spcPct val="0"/>
              </a:spcAft>
              <a:buClr>
                <a:srgbClr val="0F3692"/>
              </a:buClr>
              <a:buSzPct val="100000"/>
              <a:buFont typeface="Arial Black" charset="0"/>
              <a:defRPr sz="2800">
                <a:solidFill>
                  <a:srgbClr val="0F3692"/>
                </a:solidFill>
                <a:latin typeface="Arial Black" charset="0"/>
                <a:ea typeface="DejaVu Sans" charset="0"/>
                <a:cs typeface="DejaVu Sans" charset="0"/>
              </a:defRPr>
            </a:lvl9pPr>
          </a:lstStyle>
          <a:p>
            <a:r>
              <a:rPr lang="en-US" kern="0" dirty="0">
                <a:solidFill>
                  <a:schemeClr val="tx1"/>
                </a:solidFill>
              </a:rPr>
              <a:t>Ground heat flux</a:t>
            </a:r>
          </a:p>
        </p:txBody>
      </p:sp>
    </p:spTree>
    <p:extLst>
      <p:ext uri="{BB962C8B-B14F-4D97-AF65-F5344CB8AC3E}">
        <p14:creationId xmlns:p14="http://schemas.microsoft.com/office/powerpoint/2010/main" val="106854641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019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499"/>
                                          </p:stCondLst>
                                        </p:cTn>
                                        <p:tgtEl>
                                          <p:spTgt spid="52019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499"/>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0195" grpId="0" build="p"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21508" name="Rectangle 2"/>
          <p:cNvSpPr>
            <a:spLocks noGrp="1" noChangeArrowheads="1"/>
          </p:cNvSpPr>
          <p:nvPr>
            <p:ph type="title"/>
          </p:nvPr>
        </p:nvSpPr>
        <p:spPr/>
        <p:txBody>
          <a:bodyPr/>
          <a:lstStyle/>
          <a:p>
            <a:r>
              <a:rPr lang="en-GB" dirty="0" smtClean="0"/>
              <a:t>HTESSEL heat transfer</a:t>
            </a:r>
          </a:p>
        </p:txBody>
      </p:sp>
      <p:sp>
        <p:nvSpPr>
          <p:cNvPr id="526339" name="Rectangle 3"/>
          <p:cNvSpPr>
            <a:spLocks noGrp="1" noChangeArrowheads="1"/>
          </p:cNvSpPr>
          <p:nvPr>
            <p:ph type="body" idx="4294967295"/>
          </p:nvPr>
        </p:nvSpPr>
        <p:spPr>
          <a:xfrm>
            <a:off x="1979613" y="1219201"/>
            <a:ext cx="4556125" cy="4930775"/>
          </a:xfrm>
          <a:prstGeom prst="rect">
            <a:avLst/>
          </a:prstGeom>
        </p:spPr>
        <p:txBody>
          <a:bodyPr/>
          <a:lstStyle/>
          <a:p>
            <a:r>
              <a:rPr lang="en-GB" sz="2800" dirty="0" smtClean="0">
                <a:solidFill>
                  <a:schemeClr val="tx1"/>
                </a:solidFill>
              </a:rPr>
              <a:t>Solution of heat transfer equation with the soil discretized in </a:t>
            </a:r>
            <a:r>
              <a:rPr lang="en-GB" sz="2800" dirty="0" smtClean="0">
                <a:solidFill>
                  <a:srgbClr val="009900"/>
                </a:solidFill>
              </a:rPr>
              <a:t>4 layers</a:t>
            </a:r>
            <a:r>
              <a:rPr lang="en-GB" sz="2800" dirty="0" smtClean="0">
                <a:solidFill>
                  <a:schemeClr val="tx1"/>
                </a:solidFill>
              </a:rPr>
              <a:t>, depths 7, 21, 72, and 189 cm.</a:t>
            </a:r>
          </a:p>
          <a:p>
            <a:r>
              <a:rPr lang="en-GB" sz="2800" dirty="0" smtClean="0">
                <a:solidFill>
                  <a:srgbClr val="009900"/>
                </a:solidFill>
              </a:rPr>
              <a:t>No-flux </a:t>
            </a:r>
            <a:r>
              <a:rPr lang="en-GB" sz="2800" dirty="0" smtClean="0">
                <a:solidFill>
                  <a:schemeClr val="tx1"/>
                </a:solidFill>
              </a:rPr>
              <a:t>bottom boundary condition</a:t>
            </a:r>
          </a:p>
          <a:p>
            <a:r>
              <a:rPr lang="en-GB" sz="2800" dirty="0" smtClean="0">
                <a:solidFill>
                  <a:schemeClr val="tx1"/>
                </a:solidFill>
              </a:rPr>
              <a:t>Heat conductivity dependent on soil water</a:t>
            </a:r>
          </a:p>
          <a:p>
            <a:r>
              <a:rPr lang="en-GB" sz="2800" dirty="0" smtClean="0">
                <a:solidFill>
                  <a:schemeClr val="tx1"/>
                </a:solidFill>
              </a:rPr>
              <a:t>Thermal effects of </a:t>
            </a:r>
            <a:r>
              <a:rPr lang="en-GB" sz="2800" dirty="0" smtClean="0">
                <a:solidFill>
                  <a:srgbClr val="009900"/>
                </a:solidFill>
              </a:rPr>
              <a:t>soil water phase change</a:t>
            </a:r>
          </a:p>
        </p:txBody>
      </p:sp>
      <p:pic>
        <p:nvPicPr>
          <p:cNvPr id="526340" name="Picture 4" descr="sfc_model_sketch"/>
          <p:cNvPicPr>
            <a:picLocks noChangeAspect="1" noChangeArrowheads="1"/>
          </p:cNvPicPr>
          <p:nvPr/>
        </p:nvPicPr>
        <p:blipFill>
          <a:blip r:embed="rId2" cstate="print"/>
          <a:srcRect/>
          <a:stretch>
            <a:fillRect/>
          </a:stretch>
        </p:blipFill>
        <p:spPr bwMode="auto">
          <a:xfrm>
            <a:off x="7642226" y="979489"/>
            <a:ext cx="2859087" cy="4560887"/>
          </a:xfrm>
          <a:prstGeom prst="rect">
            <a:avLst/>
          </a:prstGeom>
          <a:noFill/>
          <a:ln w="9525">
            <a:noFill/>
            <a:miter lim="800000"/>
            <a:headEnd/>
            <a:tailEnd/>
          </a:ln>
        </p:spPr>
      </p:pic>
      <p:grpSp>
        <p:nvGrpSpPr>
          <p:cNvPr id="2" name="Group 1"/>
          <p:cNvGrpSpPr/>
          <p:nvPr/>
        </p:nvGrpSpPr>
        <p:grpSpPr>
          <a:xfrm>
            <a:off x="7580312" y="3475039"/>
            <a:ext cx="3086100" cy="3079769"/>
            <a:chOff x="6057900" y="3475038"/>
            <a:chExt cx="3086100" cy="3079769"/>
          </a:xfrm>
        </p:grpSpPr>
        <p:sp>
          <p:nvSpPr>
            <p:cNvPr id="21511" name="Text Box 5"/>
            <p:cNvSpPr txBox="1">
              <a:spLocks noChangeArrowheads="1"/>
            </p:cNvSpPr>
            <p:nvPr/>
          </p:nvSpPr>
          <p:spPr bwMode="auto">
            <a:xfrm>
              <a:off x="6261100" y="4699000"/>
              <a:ext cx="2324100" cy="369332"/>
            </a:xfrm>
            <a:prstGeom prst="rect">
              <a:avLst/>
            </a:prstGeom>
            <a:solidFill>
              <a:schemeClr val="bg1"/>
            </a:solidFill>
            <a:ln w="12700">
              <a:solidFill>
                <a:srgbClr val="663300"/>
              </a:solidFill>
              <a:miter lim="800000"/>
              <a:headEnd/>
              <a:tailEnd/>
            </a:ln>
          </p:spPr>
          <p:txBody>
            <a:bodyPr>
              <a:spAutoFit/>
            </a:bodyPr>
            <a:lstStyle/>
            <a:p>
              <a:pPr>
                <a:spcBef>
                  <a:spcPct val="50000"/>
                </a:spcBef>
              </a:pPr>
              <a:r>
                <a:rPr lang="en-GB" b="1"/>
                <a:t>↓</a:t>
              </a:r>
              <a:r>
                <a:rPr lang="en-GB"/>
                <a:t> </a:t>
              </a:r>
              <a:r>
                <a:rPr lang="en-GB">
                  <a:solidFill>
                    <a:schemeClr val="accent1"/>
                  </a:solidFill>
                  <a:latin typeface="Arial" charset="0"/>
                </a:rPr>
                <a:t>10.6</a:t>
              </a:r>
              <a:r>
                <a:rPr lang="en-GB">
                  <a:latin typeface="Arial" charset="0"/>
                </a:rPr>
                <a:t> ~ </a:t>
              </a:r>
              <a:r>
                <a:rPr lang="en-GB">
                  <a:solidFill>
                    <a:srgbClr val="FF0000"/>
                  </a:solidFill>
                  <a:latin typeface="Arial" charset="0"/>
                </a:rPr>
                <a:t>55.8</a:t>
              </a:r>
              <a:r>
                <a:rPr lang="en-GB">
                  <a:latin typeface="Arial" charset="0"/>
                </a:rPr>
                <a:t> d</a:t>
              </a:r>
            </a:p>
          </p:txBody>
        </p:sp>
        <p:sp>
          <p:nvSpPr>
            <p:cNvPr id="21512" name="Rectangle 6"/>
            <p:cNvSpPr>
              <a:spLocks noChangeArrowheads="1"/>
            </p:cNvSpPr>
            <p:nvPr/>
          </p:nvSpPr>
          <p:spPr bwMode="auto">
            <a:xfrm>
              <a:off x="6280150" y="3475038"/>
              <a:ext cx="1593850" cy="369332"/>
            </a:xfrm>
            <a:prstGeom prst="rect">
              <a:avLst/>
            </a:prstGeom>
            <a:solidFill>
              <a:schemeClr val="bg1"/>
            </a:solidFill>
            <a:ln w="12700">
              <a:solidFill>
                <a:srgbClr val="000099"/>
              </a:solidFill>
              <a:miter lim="800000"/>
              <a:headEnd/>
              <a:tailEnd/>
            </a:ln>
          </p:spPr>
          <p:txBody>
            <a:bodyPr>
              <a:spAutoFit/>
            </a:bodyPr>
            <a:lstStyle/>
            <a:p>
              <a:r>
                <a:rPr lang="en-GB" b="1" dirty="0"/>
                <a:t>↓</a:t>
              </a:r>
              <a:r>
                <a:rPr lang="en-GB" dirty="0">
                  <a:solidFill>
                    <a:schemeClr val="accent1"/>
                  </a:solidFill>
                </a:rPr>
                <a:t>0.1</a:t>
              </a:r>
              <a:r>
                <a:rPr lang="en-GB" dirty="0"/>
                <a:t>~</a:t>
              </a:r>
              <a:r>
                <a:rPr lang="en-GB" dirty="0">
                  <a:solidFill>
                    <a:srgbClr val="FF0000"/>
                  </a:solidFill>
                </a:rPr>
                <a:t>0.6</a:t>
              </a:r>
              <a:r>
                <a:rPr lang="en-GB" dirty="0"/>
                <a:t> d</a:t>
              </a:r>
            </a:p>
          </p:txBody>
        </p:sp>
        <p:sp>
          <p:nvSpPr>
            <p:cNvPr id="21513" name="Rectangle 7"/>
            <p:cNvSpPr>
              <a:spLocks noChangeArrowheads="1"/>
            </p:cNvSpPr>
            <p:nvPr/>
          </p:nvSpPr>
          <p:spPr bwMode="auto">
            <a:xfrm>
              <a:off x="6264275" y="4062413"/>
              <a:ext cx="1332416" cy="369332"/>
            </a:xfrm>
            <a:prstGeom prst="rect">
              <a:avLst/>
            </a:prstGeom>
            <a:solidFill>
              <a:schemeClr val="bg1"/>
            </a:solidFill>
            <a:ln w="12700">
              <a:solidFill>
                <a:srgbClr val="663300"/>
              </a:solidFill>
              <a:miter lim="800000"/>
              <a:headEnd/>
              <a:tailEnd/>
            </a:ln>
          </p:spPr>
          <p:txBody>
            <a:bodyPr wrap="none">
              <a:spAutoFit/>
            </a:bodyPr>
            <a:lstStyle/>
            <a:p>
              <a:r>
                <a:rPr lang="en-GB" b="1"/>
                <a:t>↓</a:t>
              </a:r>
              <a:r>
                <a:rPr lang="en-GB"/>
                <a:t> </a:t>
              </a:r>
              <a:r>
                <a:rPr lang="en-GB">
                  <a:solidFill>
                    <a:schemeClr val="accent1"/>
                  </a:solidFill>
                </a:rPr>
                <a:t>1.1</a:t>
              </a:r>
              <a:r>
                <a:rPr lang="en-GB"/>
                <a:t>~</a:t>
              </a:r>
              <a:r>
                <a:rPr lang="en-GB">
                  <a:solidFill>
                    <a:srgbClr val="FF0000"/>
                  </a:solidFill>
                </a:rPr>
                <a:t>5.8</a:t>
              </a:r>
              <a:r>
                <a:rPr lang="en-GB"/>
                <a:t> d</a:t>
              </a:r>
            </a:p>
          </p:txBody>
        </p:sp>
        <p:sp>
          <p:nvSpPr>
            <p:cNvPr id="21514" name="Text Box 8"/>
            <p:cNvSpPr txBox="1">
              <a:spLocks noChangeArrowheads="1"/>
            </p:cNvSpPr>
            <p:nvPr/>
          </p:nvSpPr>
          <p:spPr bwMode="auto">
            <a:xfrm>
              <a:off x="6057900" y="5600700"/>
              <a:ext cx="3086100" cy="954107"/>
            </a:xfrm>
            <a:prstGeom prst="rect">
              <a:avLst/>
            </a:prstGeom>
            <a:noFill/>
            <a:ln w="12700">
              <a:noFill/>
              <a:miter lim="800000"/>
              <a:headEnd/>
              <a:tailEnd/>
            </a:ln>
          </p:spPr>
          <p:txBody>
            <a:bodyPr>
              <a:spAutoFit/>
            </a:bodyPr>
            <a:lstStyle/>
            <a:p>
              <a:pPr>
                <a:spcBef>
                  <a:spcPct val="50000"/>
                </a:spcBef>
              </a:pPr>
              <a:r>
                <a:rPr lang="en-GB" dirty="0"/>
                <a:t>Time-scale for downward heat transfers in  </a:t>
              </a:r>
              <a:r>
                <a:rPr lang="en-GB" dirty="0">
                  <a:solidFill>
                    <a:schemeClr val="accent1"/>
                  </a:solidFill>
                </a:rPr>
                <a:t>wet</a:t>
              </a:r>
              <a:r>
                <a:rPr lang="en-GB" dirty="0"/>
                <a:t>/</a:t>
              </a:r>
              <a:r>
                <a:rPr lang="en-GB" dirty="0">
                  <a:solidFill>
                    <a:srgbClr val="FF0000"/>
                  </a:solidFill>
                </a:rPr>
                <a:t>dry</a:t>
              </a:r>
              <a:r>
                <a:rPr lang="en-GB" dirty="0"/>
                <a:t> soil</a:t>
              </a:r>
              <a:r>
                <a:rPr lang="en-GB" sz="2000" dirty="0"/>
                <a:t> </a:t>
              </a:r>
            </a:p>
          </p:txBody>
        </p:sp>
      </p:grpSp>
    </p:spTree>
    <p:extLst>
      <p:ext uri="{BB962C8B-B14F-4D97-AF65-F5344CB8AC3E}">
        <p14:creationId xmlns:p14="http://schemas.microsoft.com/office/powerpoint/2010/main" val="71104830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52633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26339">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26339">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526339">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499"/>
                                          </p:stCondLst>
                                        </p:cTn>
                                        <p:tgtEl>
                                          <p:spTgt spid="52634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6339" grpId="0" build="p"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2"/>
          <p:cNvSpPr>
            <a:spLocks noGrp="1" noChangeArrowheads="1"/>
          </p:cNvSpPr>
          <p:nvPr>
            <p:ph type="title"/>
          </p:nvPr>
        </p:nvSpPr>
        <p:spPr/>
        <p:txBody>
          <a:bodyPr/>
          <a:lstStyle/>
          <a:p>
            <a:r>
              <a:rPr lang="en-US" dirty="0" smtClean="0">
                <a:solidFill>
                  <a:schemeClr val="tx1"/>
                </a:solidFill>
              </a:rPr>
              <a:t>Schematics of the water flow</a:t>
            </a:r>
          </a:p>
        </p:txBody>
      </p:sp>
      <p:pic>
        <p:nvPicPr>
          <p:cNvPr id="8198" name="Picture 3" descr="hillel_82_17_1"/>
          <p:cNvPicPr>
            <a:picLocks noChangeAspect="1" noChangeArrowheads="1"/>
          </p:cNvPicPr>
          <p:nvPr/>
        </p:nvPicPr>
        <p:blipFill>
          <a:blip r:embed="rId4" cstate="print"/>
          <a:srcRect/>
          <a:stretch>
            <a:fillRect/>
          </a:stretch>
        </p:blipFill>
        <p:spPr bwMode="auto">
          <a:xfrm>
            <a:off x="1852612" y="1258889"/>
            <a:ext cx="4597400" cy="4987925"/>
          </a:xfrm>
          <a:prstGeom prst="rect">
            <a:avLst/>
          </a:prstGeom>
          <a:noFill/>
          <a:ln w="9525">
            <a:noFill/>
            <a:miter lim="800000"/>
            <a:headEnd/>
            <a:tailEnd/>
          </a:ln>
        </p:spPr>
      </p:pic>
      <p:graphicFrame>
        <p:nvGraphicFramePr>
          <p:cNvPr id="544772" name="Object 4"/>
          <p:cNvGraphicFramePr>
            <a:graphicFrameLocks noChangeAspect="1"/>
          </p:cNvGraphicFramePr>
          <p:nvPr/>
        </p:nvGraphicFramePr>
        <p:xfrm>
          <a:off x="6464301" y="1103313"/>
          <a:ext cx="3851275" cy="1649412"/>
        </p:xfrm>
        <a:graphic>
          <a:graphicData uri="http://schemas.openxmlformats.org/presentationml/2006/ole">
            <mc:AlternateContent xmlns:mc="http://schemas.openxmlformats.org/markup-compatibility/2006">
              <mc:Choice xmlns:v="urn:schemas-microsoft-com:vml" Requires="v">
                <p:oleObj spid="_x0000_s29704" name="Equation" r:id="rId5" imgW="2666880" imgH="1143000" progId="Equation.3">
                  <p:embed/>
                </p:oleObj>
              </mc:Choice>
              <mc:Fallback>
                <p:oleObj name="Equation" r:id="rId5" imgW="2666880" imgH="11430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64301" y="1103313"/>
                        <a:ext cx="3851275" cy="1649412"/>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199" name="Text Box 5"/>
          <p:cNvSpPr txBox="1">
            <a:spLocks noChangeArrowheads="1"/>
          </p:cNvSpPr>
          <p:nvPr/>
        </p:nvSpPr>
        <p:spPr bwMode="auto">
          <a:xfrm>
            <a:off x="3802062" y="6280151"/>
            <a:ext cx="1231900" cy="366713"/>
          </a:xfrm>
          <a:prstGeom prst="rect">
            <a:avLst/>
          </a:prstGeom>
          <a:noFill/>
          <a:ln w="9525">
            <a:noFill/>
            <a:miter lim="800000"/>
            <a:headEnd/>
            <a:tailEnd/>
          </a:ln>
        </p:spPr>
        <p:txBody>
          <a:bodyPr wrap="none" anchor="ctr">
            <a:spAutoFit/>
          </a:bodyPr>
          <a:lstStyle/>
          <a:p>
            <a:pPr algn="ctr">
              <a:spcBef>
                <a:spcPct val="50000"/>
              </a:spcBef>
            </a:pPr>
            <a:r>
              <a:rPr lang="en-US" b="1">
                <a:latin typeface="Times New Roman" pitchFamily="18" charset="0"/>
              </a:rPr>
              <a:t>Hillel 1982</a:t>
            </a:r>
            <a:endParaRPr lang="en-US" b="1">
              <a:solidFill>
                <a:srgbClr val="FF0000"/>
              </a:solidFill>
              <a:latin typeface="Times New Roman" pitchFamily="18" charset="0"/>
            </a:endParaRPr>
          </a:p>
        </p:txBody>
      </p:sp>
      <p:sp>
        <p:nvSpPr>
          <p:cNvPr id="544774" name="Text Box 6"/>
          <p:cNvSpPr txBox="1">
            <a:spLocks noChangeArrowheads="1"/>
          </p:cNvSpPr>
          <p:nvPr/>
        </p:nvSpPr>
        <p:spPr bwMode="auto">
          <a:xfrm>
            <a:off x="6477000" y="4351339"/>
            <a:ext cx="3962400" cy="1912937"/>
          </a:xfrm>
          <a:prstGeom prst="rect">
            <a:avLst/>
          </a:prstGeom>
          <a:noFill/>
          <a:ln w="9525">
            <a:noFill/>
            <a:miter lim="800000"/>
            <a:headEnd/>
            <a:tailEnd/>
          </a:ln>
        </p:spPr>
        <p:txBody>
          <a:bodyPr wrap="none" anchor="ctr">
            <a:spAutoFit/>
          </a:bodyPr>
          <a:lstStyle/>
          <a:p>
            <a:pPr>
              <a:spcBef>
                <a:spcPct val="50000"/>
              </a:spcBef>
            </a:pPr>
            <a:r>
              <a:rPr lang="en-US" sz="2000" b="1">
                <a:solidFill>
                  <a:srgbClr val="009900"/>
                </a:solidFill>
                <a:latin typeface="Times New Roman" pitchFamily="18" charset="0"/>
              </a:rPr>
              <a:t>Root extraction </a:t>
            </a:r>
          </a:p>
          <a:p>
            <a:pPr>
              <a:lnSpc>
                <a:spcPct val="60000"/>
              </a:lnSpc>
              <a:spcBef>
                <a:spcPct val="50000"/>
              </a:spcBef>
            </a:pPr>
            <a:r>
              <a:rPr lang="en-US" b="1">
                <a:latin typeface="Times New Roman" pitchFamily="18" charset="0"/>
              </a:rPr>
              <a:t>The amount of water transported</a:t>
            </a:r>
          </a:p>
          <a:p>
            <a:pPr>
              <a:lnSpc>
                <a:spcPct val="60000"/>
              </a:lnSpc>
              <a:spcBef>
                <a:spcPct val="50000"/>
              </a:spcBef>
            </a:pPr>
            <a:r>
              <a:rPr lang="en-US" b="1">
                <a:latin typeface="Times New Roman" pitchFamily="18" charset="0"/>
              </a:rPr>
              <a:t>from the root system up to the stomata</a:t>
            </a:r>
          </a:p>
          <a:p>
            <a:pPr>
              <a:lnSpc>
                <a:spcPct val="60000"/>
              </a:lnSpc>
              <a:spcBef>
                <a:spcPct val="50000"/>
              </a:spcBef>
            </a:pPr>
            <a:r>
              <a:rPr lang="en-US" b="1">
                <a:latin typeface="Times New Roman" pitchFamily="18" charset="0"/>
              </a:rPr>
              <a:t>(due to the difference in the osmotic</a:t>
            </a:r>
          </a:p>
          <a:p>
            <a:pPr>
              <a:lnSpc>
                <a:spcPct val="60000"/>
              </a:lnSpc>
              <a:spcBef>
                <a:spcPct val="50000"/>
              </a:spcBef>
            </a:pPr>
            <a:r>
              <a:rPr lang="en-US" b="1">
                <a:latin typeface="Times New Roman" pitchFamily="18" charset="0"/>
              </a:rPr>
              <a:t>pressure) and then available for</a:t>
            </a:r>
          </a:p>
          <a:p>
            <a:pPr>
              <a:lnSpc>
                <a:spcPct val="60000"/>
              </a:lnSpc>
              <a:spcBef>
                <a:spcPct val="50000"/>
              </a:spcBef>
            </a:pPr>
            <a:r>
              <a:rPr lang="en-US" b="1">
                <a:latin typeface="Times New Roman" pitchFamily="18" charset="0"/>
              </a:rPr>
              <a:t>transpiration</a:t>
            </a:r>
          </a:p>
        </p:txBody>
      </p:sp>
      <p:sp>
        <p:nvSpPr>
          <p:cNvPr id="544775" name="Text Box 7"/>
          <p:cNvSpPr txBox="1">
            <a:spLocks noChangeArrowheads="1"/>
          </p:cNvSpPr>
          <p:nvPr/>
        </p:nvSpPr>
        <p:spPr bwMode="auto">
          <a:xfrm>
            <a:off x="6497638" y="3135304"/>
            <a:ext cx="4168775" cy="954107"/>
          </a:xfrm>
          <a:prstGeom prst="rect">
            <a:avLst/>
          </a:prstGeom>
          <a:noFill/>
          <a:ln w="9525">
            <a:noFill/>
            <a:miter lim="800000"/>
            <a:headEnd/>
            <a:tailEnd/>
          </a:ln>
        </p:spPr>
        <p:txBody>
          <a:bodyPr anchor="ctr">
            <a:spAutoFit/>
          </a:bodyPr>
          <a:lstStyle/>
          <a:p>
            <a:pPr>
              <a:lnSpc>
                <a:spcPct val="60000"/>
              </a:lnSpc>
              <a:spcBef>
                <a:spcPct val="50000"/>
              </a:spcBef>
            </a:pPr>
            <a:r>
              <a:rPr lang="en-US" sz="2000" b="1">
                <a:latin typeface="Times New Roman" pitchFamily="18" charset="0"/>
              </a:rPr>
              <a:t>Boundary conditions</a:t>
            </a:r>
            <a:r>
              <a:rPr lang="en-US" sz="2000" b="1">
                <a:solidFill>
                  <a:srgbClr val="000099"/>
                </a:solidFill>
                <a:latin typeface="Times New Roman" pitchFamily="18" charset="0"/>
              </a:rPr>
              <a:t>:</a:t>
            </a:r>
            <a:endParaRPr lang="en-US" sz="2000" b="1">
              <a:solidFill>
                <a:srgbClr val="FF0000"/>
              </a:solidFill>
              <a:latin typeface="Times New Roman" pitchFamily="18" charset="0"/>
            </a:endParaRPr>
          </a:p>
          <a:p>
            <a:pPr>
              <a:lnSpc>
                <a:spcPct val="60000"/>
              </a:lnSpc>
              <a:spcBef>
                <a:spcPct val="50000"/>
              </a:spcBef>
            </a:pPr>
            <a:r>
              <a:rPr lang="en-US" sz="2000" b="1">
                <a:solidFill>
                  <a:srgbClr val="009900"/>
                </a:solidFill>
                <a:latin typeface="Times New Roman" pitchFamily="18" charset="0"/>
              </a:rPr>
              <a:t>Top	</a:t>
            </a:r>
            <a:r>
              <a:rPr lang="en-US" sz="2000" b="1">
                <a:latin typeface="Times New Roman" pitchFamily="18" charset="0"/>
              </a:rPr>
              <a:t>See later</a:t>
            </a:r>
          </a:p>
          <a:p>
            <a:pPr>
              <a:lnSpc>
                <a:spcPct val="60000"/>
              </a:lnSpc>
              <a:spcBef>
                <a:spcPct val="50000"/>
              </a:spcBef>
            </a:pPr>
            <a:r>
              <a:rPr lang="en-US" sz="2000" b="1">
                <a:solidFill>
                  <a:srgbClr val="009900"/>
                </a:solidFill>
                <a:latin typeface="Times New Roman" pitchFamily="18" charset="0"/>
              </a:rPr>
              <a:t>Bottom</a:t>
            </a:r>
            <a:r>
              <a:rPr lang="en-US" sz="2000" b="1">
                <a:latin typeface="Times New Roman" pitchFamily="18" charset="0"/>
              </a:rPr>
              <a:t>	Free drainage or bed rock </a:t>
            </a:r>
            <a:endParaRPr lang="en-US" sz="2000" b="1">
              <a:solidFill>
                <a:srgbClr val="FF0000"/>
              </a:solidFill>
              <a:latin typeface="Times New Roman" pitchFamily="18" charset="0"/>
            </a:endParaRPr>
          </a:p>
        </p:txBody>
      </p:sp>
    </p:spTree>
    <p:extLst>
      <p:ext uri="{BB962C8B-B14F-4D97-AF65-F5344CB8AC3E}">
        <p14:creationId xmlns:p14="http://schemas.microsoft.com/office/powerpoint/2010/main" val="146430823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499"/>
                                          </p:stCondLst>
                                        </p:cTn>
                                        <p:tgtEl>
                                          <p:spTgt spid="54477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54477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54477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4774" grpId="0" autoUpdateAnimBg="0"/>
      <p:bldP spid="544775"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21" name="Rectangle 2"/>
          <p:cNvSpPr>
            <a:spLocks noGrp="1" noChangeArrowheads="1"/>
          </p:cNvSpPr>
          <p:nvPr>
            <p:ph type="title"/>
          </p:nvPr>
        </p:nvSpPr>
        <p:spPr/>
        <p:txBody>
          <a:bodyPr/>
          <a:lstStyle/>
          <a:p>
            <a:r>
              <a:rPr lang="en-US" smtClean="0"/>
              <a:t>Soil water flux</a:t>
            </a:r>
          </a:p>
        </p:txBody>
      </p:sp>
      <p:graphicFrame>
        <p:nvGraphicFramePr>
          <p:cNvPr id="9218" name="Object 3"/>
          <p:cNvGraphicFramePr>
            <a:graphicFrameLocks noChangeAspect="1"/>
          </p:cNvGraphicFramePr>
          <p:nvPr/>
        </p:nvGraphicFramePr>
        <p:xfrm>
          <a:off x="1884363" y="1169989"/>
          <a:ext cx="3546475" cy="1284287"/>
        </p:xfrm>
        <a:graphic>
          <a:graphicData uri="http://schemas.openxmlformats.org/presentationml/2006/ole">
            <mc:AlternateContent xmlns:mc="http://schemas.openxmlformats.org/markup-compatibility/2006">
              <mc:Choice xmlns:v="urn:schemas-microsoft-com:vml" Requires="v">
                <p:oleObj spid="_x0000_s30727" name="Equation" r:id="rId4" imgW="2489040" imgH="901440" progId="Equation.3">
                  <p:embed/>
                </p:oleObj>
              </mc:Choice>
              <mc:Fallback>
                <p:oleObj name="Equation" r:id="rId4" imgW="2489040" imgH="90144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84363" y="1169989"/>
                        <a:ext cx="3546475" cy="1284287"/>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9222" name="Text Box 4"/>
          <p:cNvSpPr txBox="1">
            <a:spLocks noChangeArrowheads="1"/>
          </p:cNvSpPr>
          <p:nvPr/>
        </p:nvSpPr>
        <p:spPr bwMode="auto">
          <a:xfrm>
            <a:off x="5708651" y="1612901"/>
            <a:ext cx="1474787" cy="396875"/>
          </a:xfrm>
          <a:prstGeom prst="rect">
            <a:avLst/>
          </a:prstGeom>
          <a:noFill/>
          <a:ln w="9525">
            <a:noFill/>
            <a:miter lim="800000"/>
            <a:headEnd/>
            <a:tailEnd/>
          </a:ln>
        </p:spPr>
        <p:txBody>
          <a:bodyPr wrap="none" anchor="ctr">
            <a:spAutoFit/>
          </a:bodyPr>
          <a:lstStyle/>
          <a:p>
            <a:pPr algn="ctr">
              <a:spcBef>
                <a:spcPct val="50000"/>
              </a:spcBef>
            </a:pPr>
            <a:r>
              <a:rPr lang="en-US" sz="2000" b="1">
                <a:solidFill>
                  <a:srgbClr val="009900"/>
                </a:solidFill>
                <a:latin typeface="Times New Roman" pitchFamily="18" charset="0"/>
              </a:rPr>
              <a:t>Darcy’s law</a:t>
            </a:r>
            <a:endParaRPr lang="en-US" b="1">
              <a:solidFill>
                <a:srgbClr val="FF0000"/>
              </a:solidFill>
              <a:latin typeface="Times New Roman" pitchFamily="18" charset="0"/>
            </a:endParaRPr>
          </a:p>
        </p:txBody>
      </p:sp>
      <p:grpSp>
        <p:nvGrpSpPr>
          <p:cNvPr id="9223" name="Group 5"/>
          <p:cNvGrpSpPr>
            <a:grpSpLocks/>
          </p:cNvGrpSpPr>
          <p:nvPr/>
        </p:nvGrpSpPr>
        <p:grpSpPr bwMode="auto">
          <a:xfrm>
            <a:off x="2171700" y="2544763"/>
            <a:ext cx="4138612" cy="3594100"/>
            <a:chOff x="393" y="1667"/>
            <a:chExt cx="2607" cy="2264"/>
          </a:xfrm>
        </p:grpSpPr>
        <p:pic>
          <p:nvPicPr>
            <p:cNvPr id="9234" name="Picture 6" descr="mahrt_pan_84_2"/>
            <p:cNvPicPr>
              <a:picLocks noChangeAspect="1" noChangeArrowheads="1"/>
            </p:cNvPicPr>
            <p:nvPr/>
          </p:nvPicPr>
          <p:blipFill>
            <a:blip r:embed="rId6" cstate="print"/>
            <a:srcRect/>
            <a:stretch>
              <a:fillRect/>
            </a:stretch>
          </p:blipFill>
          <p:spPr bwMode="auto">
            <a:xfrm>
              <a:off x="393" y="1667"/>
              <a:ext cx="2384" cy="2264"/>
            </a:xfrm>
            <a:prstGeom prst="rect">
              <a:avLst/>
            </a:prstGeom>
            <a:noFill/>
            <a:ln w="9525">
              <a:noFill/>
              <a:miter lim="800000"/>
              <a:headEnd/>
              <a:tailEnd/>
            </a:ln>
          </p:spPr>
        </p:pic>
        <p:sp>
          <p:nvSpPr>
            <p:cNvPr id="9235" name="Freeform 7"/>
            <p:cNvSpPr>
              <a:spLocks/>
            </p:cNvSpPr>
            <p:nvPr/>
          </p:nvSpPr>
          <p:spPr bwMode="auto">
            <a:xfrm>
              <a:off x="1230" y="1776"/>
              <a:ext cx="888" cy="1494"/>
            </a:xfrm>
            <a:custGeom>
              <a:avLst/>
              <a:gdLst>
                <a:gd name="T0" fmla="*/ 0 w 888"/>
                <a:gd name="T1" fmla="*/ 1494 h 1494"/>
                <a:gd name="T2" fmla="*/ 228 w 888"/>
                <a:gd name="T3" fmla="*/ 780 h 1494"/>
                <a:gd name="T4" fmla="*/ 636 w 888"/>
                <a:gd name="T5" fmla="*/ 216 h 1494"/>
                <a:gd name="T6" fmla="*/ 888 w 888"/>
                <a:gd name="T7" fmla="*/ 0 h 1494"/>
                <a:gd name="T8" fmla="*/ 0 60000 65536"/>
                <a:gd name="T9" fmla="*/ 0 60000 65536"/>
                <a:gd name="T10" fmla="*/ 0 60000 65536"/>
                <a:gd name="T11" fmla="*/ 0 60000 65536"/>
                <a:gd name="T12" fmla="*/ 0 w 888"/>
                <a:gd name="T13" fmla="*/ 0 h 1494"/>
                <a:gd name="T14" fmla="*/ 888 w 888"/>
                <a:gd name="T15" fmla="*/ 1494 h 1494"/>
              </a:gdLst>
              <a:ahLst/>
              <a:cxnLst>
                <a:cxn ang="T8">
                  <a:pos x="T0" y="T1"/>
                </a:cxn>
                <a:cxn ang="T9">
                  <a:pos x="T2" y="T3"/>
                </a:cxn>
                <a:cxn ang="T10">
                  <a:pos x="T4" y="T5"/>
                </a:cxn>
                <a:cxn ang="T11">
                  <a:pos x="T6" y="T7"/>
                </a:cxn>
              </a:cxnLst>
              <a:rect l="T12" t="T13" r="T14" b="T15"/>
              <a:pathLst>
                <a:path w="888" h="1494">
                  <a:moveTo>
                    <a:pt x="0" y="1494"/>
                  </a:moveTo>
                  <a:cubicBezTo>
                    <a:pt x="61" y="1243"/>
                    <a:pt x="122" y="993"/>
                    <a:pt x="228" y="780"/>
                  </a:cubicBezTo>
                  <a:cubicBezTo>
                    <a:pt x="334" y="567"/>
                    <a:pt x="526" y="346"/>
                    <a:pt x="636" y="216"/>
                  </a:cubicBezTo>
                  <a:cubicBezTo>
                    <a:pt x="746" y="86"/>
                    <a:pt x="851" y="33"/>
                    <a:pt x="888" y="0"/>
                  </a:cubicBezTo>
                </a:path>
              </a:pathLst>
            </a:custGeom>
            <a:noFill/>
            <a:ln w="25400" cap="flat" cmpd="sng">
              <a:solidFill>
                <a:srgbClr val="FF0000"/>
              </a:solidFill>
              <a:prstDash val="solid"/>
              <a:round/>
              <a:headEnd/>
              <a:tailEnd/>
            </a:ln>
          </p:spPr>
          <p:txBody>
            <a:bodyPr wrap="none" anchor="ctr"/>
            <a:lstStyle/>
            <a:p>
              <a:endParaRPr lang="en-GB"/>
            </a:p>
          </p:txBody>
        </p:sp>
        <p:sp>
          <p:nvSpPr>
            <p:cNvPr id="9236" name="Line 8"/>
            <p:cNvSpPr>
              <a:spLocks noChangeShapeType="1"/>
            </p:cNvSpPr>
            <p:nvPr/>
          </p:nvSpPr>
          <p:spPr bwMode="auto">
            <a:xfrm flipV="1">
              <a:off x="1410" y="2682"/>
              <a:ext cx="0" cy="624"/>
            </a:xfrm>
            <a:prstGeom prst="line">
              <a:avLst/>
            </a:prstGeom>
            <a:noFill/>
            <a:ln w="9525">
              <a:solidFill>
                <a:srgbClr val="FF0000"/>
              </a:solidFill>
              <a:prstDash val="sysDot"/>
              <a:round/>
              <a:headEnd/>
              <a:tailEnd/>
            </a:ln>
          </p:spPr>
          <p:txBody>
            <a:bodyPr wrap="none" anchor="ctr"/>
            <a:lstStyle/>
            <a:p>
              <a:endParaRPr lang="en-GB"/>
            </a:p>
          </p:txBody>
        </p:sp>
        <p:sp>
          <p:nvSpPr>
            <p:cNvPr id="9237" name="Line 9"/>
            <p:cNvSpPr>
              <a:spLocks noChangeShapeType="1"/>
            </p:cNvSpPr>
            <p:nvPr/>
          </p:nvSpPr>
          <p:spPr bwMode="auto">
            <a:xfrm flipV="1">
              <a:off x="2058" y="1812"/>
              <a:ext cx="0" cy="1476"/>
            </a:xfrm>
            <a:prstGeom prst="line">
              <a:avLst/>
            </a:prstGeom>
            <a:noFill/>
            <a:ln w="9525">
              <a:solidFill>
                <a:srgbClr val="FF0000"/>
              </a:solidFill>
              <a:prstDash val="sysDot"/>
              <a:round/>
              <a:headEnd/>
              <a:tailEnd/>
            </a:ln>
          </p:spPr>
          <p:txBody>
            <a:bodyPr wrap="none" anchor="ctr"/>
            <a:lstStyle/>
            <a:p>
              <a:endParaRPr lang="en-GB"/>
            </a:p>
          </p:txBody>
        </p:sp>
        <p:sp>
          <p:nvSpPr>
            <p:cNvPr id="9238" name="Line 10"/>
            <p:cNvSpPr>
              <a:spLocks noChangeShapeType="1"/>
            </p:cNvSpPr>
            <p:nvPr/>
          </p:nvSpPr>
          <p:spPr bwMode="auto">
            <a:xfrm>
              <a:off x="2322" y="2700"/>
              <a:ext cx="84" cy="0"/>
            </a:xfrm>
            <a:prstGeom prst="line">
              <a:avLst/>
            </a:prstGeom>
            <a:noFill/>
            <a:ln w="28575">
              <a:solidFill>
                <a:srgbClr val="FF0000"/>
              </a:solidFill>
              <a:round/>
              <a:headEnd/>
              <a:tailEnd/>
            </a:ln>
          </p:spPr>
          <p:txBody>
            <a:bodyPr wrap="none" anchor="ctr"/>
            <a:lstStyle/>
            <a:p>
              <a:endParaRPr lang="en-GB"/>
            </a:p>
          </p:txBody>
        </p:sp>
        <p:sp>
          <p:nvSpPr>
            <p:cNvPr id="9239" name="Line 11"/>
            <p:cNvSpPr>
              <a:spLocks noChangeShapeType="1"/>
            </p:cNvSpPr>
            <p:nvPr/>
          </p:nvSpPr>
          <p:spPr bwMode="auto">
            <a:xfrm>
              <a:off x="2316" y="1794"/>
              <a:ext cx="84" cy="0"/>
            </a:xfrm>
            <a:prstGeom prst="line">
              <a:avLst/>
            </a:prstGeom>
            <a:noFill/>
            <a:ln w="28575">
              <a:solidFill>
                <a:srgbClr val="FF0000"/>
              </a:solidFill>
              <a:round/>
              <a:headEnd/>
              <a:tailEnd/>
            </a:ln>
          </p:spPr>
          <p:txBody>
            <a:bodyPr wrap="none" anchor="ctr"/>
            <a:lstStyle/>
            <a:p>
              <a:endParaRPr lang="en-GB"/>
            </a:p>
          </p:txBody>
        </p:sp>
        <p:sp>
          <p:nvSpPr>
            <p:cNvPr id="9240" name="Line 12"/>
            <p:cNvSpPr>
              <a:spLocks noChangeShapeType="1"/>
            </p:cNvSpPr>
            <p:nvPr/>
          </p:nvSpPr>
          <p:spPr bwMode="auto">
            <a:xfrm>
              <a:off x="2376" y="1800"/>
              <a:ext cx="0" cy="918"/>
            </a:xfrm>
            <a:prstGeom prst="line">
              <a:avLst/>
            </a:prstGeom>
            <a:noFill/>
            <a:ln w="9525">
              <a:solidFill>
                <a:srgbClr val="FF0000"/>
              </a:solidFill>
              <a:round/>
              <a:headEnd type="triangle" w="med" len="med"/>
              <a:tailEnd type="triangle" w="med" len="med"/>
            </a:ln>
          </p:spPr>
          <p:txBody>
            <a:bodyPr wrap="none" anchor="ctr"/>
            <a:lstStyle/>
            <a:p>
              <a:endParaRPr lang="en-GB"/>
            </a:p>
          </p:txBody>
        </p:sp>
        <p:sp>
          <p:nvSpPr>
            <p:cNvPr id="9241" name="Text Box 13"/>
            <p:cNvSpPr txBox="1">
              <a:spLocks noChangeArrowheads="1"/>
            </p:cNvSpPr>
            <p:nvPr/>
          </p:nvSpPr>
          <p:spPr bwMode="auto">
            <a:xfrm>
              <a:off x="2362" y="2047"/>
              <a:ext cx="638" cy="346"/>
            </a:xfrm>
            <a:prstGeom prst="rect">
              <a:avLst/>
            </a:prstGeom>
            <a:noFill/>
            <a:ln w="9525">
              <a:noFill/>
              <a:miter lim="800000"/>
              <a:headEnd/>
              <a:tailEnd/>
            </a:ln>
          </p:spPr>
          <p:txBody>
            <a:bodyPr wrap="none" anchor="ctr">
              <a:spAutoFit/>
            </a:bodyPr>
            <a:lstStyle/>
            <a:p>
              <a:pPr algn="ctr">
                <a:spcBef>
                  <a:spcPct val="50000"/>
                </a:spcBef>
              </a:pPr>
              <a:r>
                <a:rPr lang="en-US" sz="1200" b="1">
                  <a:solidFill>
                    <a:srgbClr val="FF0000"/>
                  </a:solidFill>
                  <a:latin typeface="Times New Roman" pitchFamily="18" charset="0"/>
                </a:rPr>
                <a:t>&gt; 3 orders of</a:t>
              </a:r>
            </a:p>
            <a:p>
              <a:pPr algn="ctr">
                <a:spcBef>
                  <a:spcPct val="50000"/>
                </a:spcBef>
              </a:pPr>
              <a:r>
                <a:rPr lang="en-US" sz="1200" b="1">
                  <a:solidFill>
                    <a:srgbClr val="FF0000"/>
                  </a:solidFill>
                  <a:latin typeface="Times New Roman" pitchFamily="18" charset="0"/>
                </a:rPr>
                <a:t> magnitude</a:t>
              </a:r>
              <a:endParaRPr lang="en-US" b="1">
                <a:solidFill>
                  <a:srgbClr val="FF0000"/>
                </a:solidFill>
                <a:latin typeface="Times New Roman" pitchFamily="18" charset="0"/>
              </a:endParaRPr>
            </a:p>
          </p:txBody>
        </p:sp>
      </p:grpSp>
      <p:grpSp>
        <p:nvGrpSpPr>
          <p:cNvPr id="9224" name="Group 14"/>
          <p:cNvGrpSpPr>
            <a:grpSpLocks/>
          </p:cNvGrpSpPr>
          <p:nvPr/>
        </p:nvGrpSpPr>
        <p:grpSpPr bwMode="auto">
          <a:xfrm>
            <a:off x="6813551" y="1954213"/>
            <a:ext cx="3576637" cy="4221162"/>
            <a:chOff x="3333" y="1231"/>
            <a:chExt cx="2253" cy="2659"/>
          </a:xfrm>
        </p:grpSpPr>
        <p:pic>
          <p:nvPicPr>
            <p:cNvPr id="9226" name="Picture 15" descr="mahrt_pan_84_3"/>
            <p:cNvPicPr>
              <a:picLocks noChangeAspect="1" noChangeArrowheads="1"/>
            </p:cNvPicPr>
            <p:nvPr/>
          </p:nvPicPr>
          <p:blipFill>
            <a:blip r:embed="rId7" cstate="print"/>
            <a:srcRect/>
            <a:stretch>
              <a:fillRect/>
            </a:stretch>
          </p:blipFill>
          <p:spPr bwMode="auto">
            <a:xfrm>
              <a:off x="3333" y="1231"/>
              <a:ext cx="1889" cy="2659"/>
            </a:xfrm>
            <a:prstGeom prst="rect">
              <a:avLst/>
            </a:prstGeom>
            <a:noFill/>
            <a:ln w="9525">
              <a:noFill/>
              <a:miter lim="800000"/>
              <a:headEnd/>
              <a:tailEnd/>
            </a:ln>
          </p:spPr>
        </p:pic>
        <p:sp>
          <p:nvSpPr>
            <p:cNvPr id="9227" name="Freeform 16"/>
            <p:cNvSpPr>
              <a:spLocks/>
            </p:cNvSpPr>
            <p:nvPr/>
          </p:nvSpPr>
          <p:spPr bwMode="auto">
            <a:xfrm>
              <a:off x="4038" y="1305"/>
              <a:ext cx="768" cy="1953"/>
            </a:xfrm>
            <a:custGeom>
              <a:avLst/>
              <a:gdLst>
                <a:gd name="T0" fmla="*/ 0 w 768"/>
                <a:gd name="T1" fmla="*/ 1953 h 1953"/>
                <a:gd name="T2" fmla="*/ 114 w 768"/>
                <a:gd name="T3" fmla="*/ 1347 h 1953"/>
                <a:gd name="T4" fmla="*/ 336 w 768"/>
                <a:gd name="T5" fmla="*/ 681 h 1953"/>
                <a:gd name="T6" fmla="*/ 714 w 768"/>
                <a:gd name="T7" fmla="*/ 87 h 1953"/>
                <a:gd name="T8" fmla="*/ 660 w 768"/>
                <a:gd name="T9" fmla="*/ 159 h 1953"/>
                <a:gd name="T10" fmla="*/ 0 60000 65536"/>
                <a:gd name="T11" fmla="*/ 0 60000 65536"/>
                <a:gd name="T12" fmla="*/ 0 60000 65536"/>
                <a:gd name="T13" fmla="*/ 0 60000 65536"/>
                <a:gd name="T14" fmla="*/ 0 60000 65536"/>
                <a:gd name="T15" fmla="*/ 0 w 768"/>
                <a:gd name="T16" fmla="*/ 0 h 1953"/>
                <a:gd name="T17" fmla="*/ 768 w 768"/>
                <a:gd name="T18" fmla="*/ 1953 h 1953"/>
              </a:gdLst>
              <a:ahLst/>
              <a:cxnLst>
                <a:cxn ang="T10">
                  <a:pos x="T0" y="T1"/>
                </a:cxn>
                <a:cxn ang="T11">
                  <a:pos x="T2" y="T3"/>
                </a:cxn>
                <a:cxn ang="T12">
                  <a:pos x="T4" y="T5"/>
                </a:cxn>
                <a:cxn ang="T13">
                  <a:pos x="T6" y="T7"/>
                </a:cxn>
                <a:cxn ang="T14">
                  <a:pos x="T8" y="T9"/>
                </a:cxn>
              </a:cxnLst>
              <a:rect l="T15" t="T16" r="T17" b="T18"/>
              <a:pathLst>
                <a:path w="768" h="1953">
                  <a:moveTo>
                    <a:pt x="0" y="1953"/>
                  </a:moveTo>
                  <a:cubicBezTo>
                    <a:pt x="29" y="1756"/>
                    <a:pt x="58" y="1559"/>
                    <a:pt x="114" y="1347"/>
                  </a:cubicBezTo>
                  <a:cubicBezTo>
                    <a:pt x="170" y="1135"/>
                    <a:pt x="236" y="891"/>
                    <a:pt x="336" y="681"/>
                  </a:cubicBezTo>
                  <a:cubicBezTo>
                    <a:pt x="436" y="471"/>
                    <a:pt x="660" y="174"/>
                    <a:pt x="714" y="87"/>
                  </a:cubicBezTo>
                  <a:cubicBezTo>
                    <a:pt x="768" y="0"/>
                    <a:pt x="714" y="79"/>
                    <a:pt x="660" y="159"/>
                  </a:cubicBezTo>
                </a:path>
              </a:pathLst>
            </a:custGeom>
            <a:noFill/>
            <a:ln w="25400" cap="flat" cmpd="sng">
              <a:solidFill>
                <a:srgbClr val="FF0000"/>
              </a:solidFill>
              <a:prstDash val="solid"/>
              <a:round/>
              <a:headEnd/>
              <a:tailEnd/>
            </a:ln>
          </p:spPr>
          <p:txBody>
            <a:bodyPr wrap="none" anchor="ctr"/>
            <a:lstStyle/>
            <a:p>
              <a:endParaRPr lang="en-GB"/>
            </a:p>
          </p:txBody>
        </p:sp>
        <p:sp>
          <p:nvSpPr>
            <p:cNvPr id="9228" name="Line 17"/>
            <p:cNvSpPr>
              <a:spLocks noChangeShapeType="1"/>
            </p:cNvSpPr>
            <p:nvPr/>
          </p:nvSpPr>
          <p:spPr bwMode="auto">
            <a:xfrm flipV="1">
              <a:off x="4140" y="2742"/>
              <a:ext cx="0" cy="624"/>
            </a:xfrm>
            <a:prstGeom prst="line">
              <a:avLst/>
            </a:prstGeom>
            <a:noFill/>
            <a:ln w="9525">
              <a:solidFill>
                <a:srgbClr val="FF0000"/>
              </a:solidFill>
              <a:prstDash val="sysDot"/>
              <a:round/>
              <a:headEnd/>
              <a:tailEnd/>
            </a:ln>
          </p:spPr>
          <p:txBody>
            <a:bodyPr wrap="none" anchor="ctr"/>
            <a:lstStyle/>
            <a:p>
              <a:endParaRPr lang="en-GB"/>
            </a:p>
          </p:txBody>
        </p:sp>
        <p:sp>
          <p:nvSpPr>
            <p:cNvPr id="9229" name="Line 18"/>
            <p:cNvSpPr>
              <a:spLocks noChangeShapeType="1"/>
            </p:cNvSpPr>
            <p:nvPr/>
          </p:nvSpPr>
          <p:spPr bwMode="auto">
            <a:xfrm flipV="1">
              <a:off x="4608" y="1602"/>
              <a:ext cx="6" cy="1764"/>
            </a:xfrm>
            <a:prstGeom prst="line">
              <a:avLst/>
            </a:prstGeom>
            <a:noFill/>
            <a:ln w="9525">
              <a:solidFill>
                <a:srgbClr val="FF0000"/>
              </a:solidFill>
              <a:prstDash val="sysDot"/>
              <a:round/>
              <a:headEnd/>
              <a:tailEnd/>
            </a:ln>
          </p:spPr>
          <p:txBody>
            <a:bodyPr wrap="none" anchor="ctr"/>
            <a:lstStyle/>
            <a:p>
              <a:endParaRPr lang="en-GB"/>
            </a:p>
          </p:txBody>
        </p:sp>
        <p:sp>
          <p:nvSpPr>
            <p:cNvPr id="9230" name="Line 19"/>
            <p:cNvSpPr>
              <a:spLocks noChangeShapeType="1"/>
            </p:cNvSpPr>
            <p:nvPr/>
          </p:nvSpPr>
          <p:spPr bwMode="auto">
            <a:xfrm>
              <a:off x="4860" y="1596"/>
              <a:ext cx="8" cy="1162"/>
            </a:xfrm>
            <a:prstGeom prst="line">
              <a:avLst/>
            </a:prstGeom>
            <a:noFill/>
            <a:ln w="9525">
              <a:solidFill>
                <a:srgbClr val="FF0000"/>
              </a:solidFill>
              <a:round/>
              <a:headEnd type="triangle" w="med" len="med"/>
              <a:tailEnd type="triangle" w="med" len="med"/>
            </a:ln>
          </p:spPr>
          <p:txBody>
            <a:bodyPr wrap="none" anchor="ctr"/>
            <a:lstStyle/>
            <a:p>
              <a:endParaRPr lang="en-GB"/>
            </a:p>
          </p:txBody>
        </p:sp>
        <p:sp>
          <p:nvSpPr>
            <p:cNvPr id="9231" name="Line 20"/>
            <p:cNvSpPr>
              <a:spLocks noChangeShapeType="1"/>
            </p:cNvSpPr>
            <p:nvPr/>
          </p:nvSpPr>
          <p:spPr bwMode="auto">
            <a:xfrm>
              <a:off x="4776" y="1602"/>
              <a:ext cx="84" cy="0"/>
            </a:xfrm>
            <a:prstGeom prst="line">
              <a:avLst/>
            </a:prstGeom>
            <a:noFill/>
            <a:ln w="28575">
              <a:solidFill>
                <a:srgbClr val="FF0000"/>
              </a:solidFill>
              <a:round/>
              <a:headEnd/>
              <a:tailEnd/>
            </a:ln>
          </p:spPr>
          <p:txBody>
            <a:bodyPr wrap="none" anchor="ctr"/>
            <a:lstStyle/>
            <a:p>
              <a:endParaRPr lang="en-GB"/>
            </a:p>
          </p:txBody>
        </p:sp>
        <p:sp>
          <p:nvSpPr>
            <p:cNvPr id="9232" name="Line 21"/>
            <p:cNvSpPr>
              <a:spLocks noChangeShapeType="1"/>
            </p:cNvSpPr>
            <p:nvPr/>
          </p:nvSpPr>
          <p:spPr bwMode="auto">
            <a:xfrm>
              <a:off x="4800" y="2748"/>
              <a:ext cx="84" cy="0"/>
            </a:xfrm>
            <a:prstGeom prst="line">
              <a:avLst/>
            </a:prstGeom>
            <a:noFill/>
            <a:ln w="28575">
              <a:solidFill>
                <a:srgbClr val="FF0000"/>
              </a:solidFill>
              <a:round/>
              <a:headEnd/>
              <a:tailEnd/>
            </a:ln>
          </p:spPr>
          <p:txBody>
            <a:bodyPr wrap="none" anchor="ctr"/>
            <a:lstStyle/>
            <a:p>
              <a:endParaRPr lang="en-GB"/>
            </a:p>
          </p:txBody>
        </p:sp>
        <p:sp>
          <p:nvSpPr>
            <p:cNvPr id="9233" name="Text Box 22"/>
            <p:cNvSpPr txBox="1">
              <a:spLocks noChangeArrowheads="1"/>
            </p:cNvSpPr>
            <p:nvPr/>
          </p:nvSpPr>
          <p:spPr bwMode="auto">
            <a:xfrm>
              <a:off x="4948" y="2041"/>
              <a:ext cx="638" cy="346"/>
            </a:xfrm>
            <a:prstGeom prst="rect">
              <a:avLst/>
            </a:prstGeom>
            <a:noFill/>
            <a:ln w="9525">
              <a:noFill/>
              <a:miter lim="800000"/>
              <a:headEnd/>
              <a:tailEnd/>
            </a:ln>
          </p:spPr>
          <p:txBody>
            <a:bodyPr wrap="none" anchor="ctr">
              <a:spAutoFit/>
            </a:bodyPr>
            <a:lstStyle/>
            <a:p>
              <a:pPr algn="ctr">
                <a:spcBef>
                  <a:spcPct val="50000"/>
                </a:spcBef>
              </a:pPr>
              <a:r>
                <a:rPr lang="en-US" sz="1200" b="1">
                  <a:solidFill>
                    <a:srgbClr val="FF0000"/>
                  </a:solidFill>
                  <a:latin typeface="Times New Roman" pitchFamily="18" charset="0"/>
                </a:rPr>
                <a:t>&gt; 6 orders of</a:t>
              </a:r>
            </a:p>
            <a:p>
              <a:pPr algn="ctr">
                <a:spcBef>
                  <a:spcPct val="50000"/>
                </a:spcBef>
              </a:pPr>
              <a:r>
                <a:rPr lang="en-US" sz="1200" b="1">
                  <a:solidFill>
                    <a:srgbClr val="FF0000"/>
                  </a:solidFill>
                  <a:latin typeface="Times New Roman" pitchFamily="18" charset="0"/>
                </a:rPr>
                <a:t> magnitude</a:t>
              </a:r>
              <a:endParaRPr lang="en-US" b="1">
                <a:solidFill>
                  <a:srgbClr val="FF0000"/>
                </a:solidFill>
                <a:latin typeface="Times New Roman" pitchFamily="18" charset="0"/>
              </a:endParaRPr>
            </a:p>
          </p:txBody>
        </p:sp>
      </p:grpSp>
      <p:sp>
        <p:nvSpPr>
          <p:cNvPr id="9225" name="Text Box 23"/>
          <p:cNvSpPr txBox="1">
            <a:spLocks noChangeArrowheads="1"/>
          </p:cNvSpPr>
          <p:nvPr/>
        </p:nvSpPr>
        <p:spPr bwMode="auto">
          <a:xfrm>
            <a:off x="5287962" y="6011863"/>
            <a:ext cx="1747838" cy="304800"/>
          </a:xfrm>
          <a:prstGeom prst="rect">
            <a:avLst/>
          </a:prstGeom>
          <a:noFill/>
          <a:ln w="9525">
            <a:noFill/>
            <a:miter lim="800000"/>
            <a:headEnd/>
            <a:tailEnd/>
          </a:ln>
        </p:spPr>
        <p:txBody>
          <a:bodyPr wrap="none" anchor="ctr">
            <a:spAutoFit/>
          </a:bodyPr>
          <a:lstStyle/>
          <a:p>
            <a:pPr algn="ctr">
              <a:spcBef>
                <a:spcPct val="50000"/>
              </a:spcBef>
            </a:pPr>
            <a:r>
              <a:rPr lang="en-US" sz="1400" b="1">
                <a:latin typeface="Times New Roman" pitchFamily="18" charset="0"/>
              </a:rPr>
              <a:t>Mahrt and Pan 1984</a:t>
            </a:r>
            <a:endParaRPr lang="en-US" b="1">
              <a:solidFill>
                <a:srgbClr val="FF0000"/>
              </a:solidFill>
              <a:latin typeface="Times New Roman" pitchFamily="18" charset="0"/>
            </a:endParaRPr>
          </a:p>
        </p:txBody>
      </p:sp>
    </p:spTree>
    <p:extLst>
      <p:ext uri="{BB962C8B-B14F-4D97-AF65-F5344CB8AC3E}">
        <p14:creationId xmlns:p14="http://schemas.microsoft.com/office/powerpoint/2010/main" val="367167847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00" name="Rectangle 2"/>
          <p:cNvSpPr>
            <a:spLocks noGrp="1" noChangeArrowheads="1"/>
          </p:cNvSpPr>
          <p:nvPr>
            <p:ph type="title"/>
          </p:nvPr>
        </p:nvSpPr>
        <p:spPr/>
        <p:txBody>
          <a:bodyPr/>
          <a:lstStyle/>
          <a:p>
            <a:r>
              <a:rPr lang="en-GB" dirty="0" smtClean="0"/>
              <a:t>HTESSEL hydrology scheme</a:t>
            </a:r>
          </a:p>
        </p:txBody>
      </p:sp>
      <p:sp>
        <p:nvSpPr>
          <p:cNvPr id="29701" name="Rectangle 3"/>
          <p:cNvSpPr>
            <a:spLocks noGrp="1" noChangeArrowheads="1"/>
          </p:cNvSpPr>
          <p:nvPr>
            <p:ph type="body" idx="4294967295"/>
          </p:nvPr>
        </p:nvSpPr>
        <p:spPr>
          <a:xfrm>
            <a:off x="1979613" y="1219201"/>
            <a:ext cx="8112125" cy="1501775"/>
          </a:xfrm>
          <a:prstGeom prst="rect">
            <a:avLst/>
          </a:prstGeom>
        </p:spPr>
        <p:txBody>
          <a:bodyPr/>
          <a:lstStyle/>
          <a:p>
            <a:r>
              <a:rPr lang="en-GB" sz="2000" dirty="0">
                <a:solidFill>
                  <a:schemeClr val="tx1"/>
                </a:solidFill>
              </a:rPr>
              <a:t>A spatially variable hydrology scheme is being tested following Van den </a:t>
            </a:r>
            <a:r>
              <a:rPr lang="en-GB" sz="2000" dirty="0" err="1">
                <a:solidFill>
                  <a:schemeClr val="tx1"/>
                </a:solidFill>
              </a:rPr>
              <a:t>Hurk</a:t>
            </a:r>
            <a:r>
              <a:rPr lang="en-GB" sz="2000" dirty="0">
                <a:solidFill>
                  <a:schemeClr val="tx1"/>
                </a:solidFill>
              </a:rPr>
              <a:t> and </a:t>
            </a:r>
            <a:r>
              <a:rPr lang="en-GB" sz="2000" dirty="0" err="1">
                <a:solidFill>
                  <a:schemeClr val="tx1"/>
                </a:solidFill>
              </a:rPr>
              <a:t>Viterbo</a:t>
            </a:r>
            <a:r>
              <a:rPr lang="en-GB" sz="2000" dirty="0">
                <a:solidFill>
                  <a:schemeClr val="tx1"/>
                </a:solidFill>
              </a:rPr>
              <a:t> 2003</a:t>
            </a:r>
          </a:p>
          <a:p>
            <a:r>
              <a:rPr lang="en-GB" sz="2000" dirty="0">
                <a:solidFill>
                  <a:schemeClr val="tx1"/>
                </a:solidFill>
              </a:rPr>
              <a:t>Use of a the Digital Soil Map of World (DSMW) 2003</a:t>
            </a:r>
          </a:p>
          <a:p>
            <a:r>
              <a:rPr lang="en-GB" sz="2000" dirty="0">
                <a:solidFill>
                  <a:schemeClr val="tx1"/>
                </a:solidFill>
              </a:rPr>
              <a:t>Infiltration based on Van </a:t>
            </a:r>
            <a:r>
              <a:rPr lang="en-GB" sz="2000" dirty="0" err="1">
                <a:solidFill>
                  <a:schemeClr val="tx1"/>
                </a:solidFill>
              </a:rPr>
              <a:t>Genuchten</a:t>
            </a:r>
            <a:r>
              <a:rPr lang="en-GB" sz="2000" dirty="0">
                <a:solidFill>
                  <a:schemeClr val="tx1"/>
                </a:solidFill>
              </a:rPr>
              <a:t> 1980 and Surface runoff generation based on D</a:t>
            </a:r>
            <a:r>
              <a:rPr lang="en-US" sz="2000" dirty="0">
                <a:solidFill>
                  <a:schemeClr val="tx1"/>
                </a:solidFill>
                <a:cs typeface="Arial" charset="0"/>
              </a:rPr>
              <a:t>ü</a:t>
            </a:r>
            <a:r>
              <a:rPr lang="en-GB" sz="2000" dirty="0" err="1">
                <a:solidFill>
                  <a:schemeClr val="tx1"/>
                </a:solidFill>
              </a:rPr>
              <a:t>menil</a:t>
            </a:r>
            <a:r>
              <a:rPr lang="en-GB" sz="2000" dirty="0">
                <a:solidFill>
                  <a:schemeClr val="tx1"/>
                </a:solidFill>
              </a:rPr>
              <a:t> and </a:t>
            </a:r>
            <a:r>
              <a:rPr lang="en-GB" sz="2000" dirty="0" err="1">
                <a:solidFill>
                  <a:schemeClr val="tx1"/>
                </a:solidFill>
              </a:rPr>
              <a:t>Todini</a:t>
            </a:r>
            <a:r>
              <a:rPr lang="en-GB" sz="2000" dirty="0">
                <a:solidFill>
                  <a:schemeClr val="tx1"/>
                </a:solidFill>
              </a:rPr>
              <a:t> 1992</a:t>
            </a:r>
          </a:p>
          <a:p>
            <a:endParaRPr lang="en-GB" sz="2000" dirty="0">
              <a:solidFill>
                <a:schemeClr val="tx1"/>
              </a:solidFill>
            </a:endParaRPr>
          </a:p>
          <a:p>
            <a:endParaRPr lang="en-GB" sz="2000" dirty="0">
              <a:solidFill>
                <a:schemeClr val="tx1"/>
              </a:solidFill>
            </a:endParaRPr>
          </a:p>
        </p:txBody>
      </p:sp>
      <p:sp>
        <p:nvSpPr>
          <p:cNvPr id="29702" name="Rectangle 4"/>
          <p:cNvSpPr>
            <a:spLocks noChangeArrowheads="1"/>
          </p:cNvSpPr>
          <p:nvPr/>
        </p:nvSpPr>
        <p:spPr bwMode="auto">
          <a:xfrm>
            <a:off x="3960812" y="6035675"/>
            <a:ext cx="3566104" cy="369332"/>
          </a:xfrm>
          <a:prstGeom prst="rect">
            <a:avLst/>
          </a:prstGeom>
          <a:noFill/>
          <a:ln w="12700">
            <a:noFill/>
            <a:miter lim="800000"/>
            <a:headEnd/>
            <a:tailEnd/>
          </a:ln>
        </p:spPr>
        <p:txBody>
          <a:bodyPr wrap="none">
            <a:spAutoFit/>
          </a:bodyPr>
          <a:lstStyle/>
          <a:p>
            <a:r>
              <a:rPr lang="en-GB" b="1"/>
              <a:t>Van den Hurk and Viterbo 2003</a:t>
            </a:r>
          </a:p>
        </p:txBody>
      </p:sp>
      <p:pic>
        <p:nvPicPr>
          <p:cNvPr id="29703" name="Picture 5" descr="todini1"/>
          <p:cNvPicPr>
            <a:picLocks noChangeAspect="1" noChangeArrowheads="1"/>
          </p:cNvPicPr>
          <p:nvPr/>
        </p:nvPicPr>
        <p:blipFill>
          <a:blip r:embed="rId2" cstate="print"/>
          <a:srcRect/>
          <a:stretch>
            <a:fillRect/>
          </a:stretch>
        </p:blipFill>
        <p:spPr bwMode="auto">
          <a:xfrm>
            <a:off x="7426326" y="3154363"/>
            <a:ext cx="2338387" cy="1014412"/>
          </a:xfrm>
          <a:prstGeom prst="rect">
            <a:avLst/>
          </a:prstGeom>
          <a:noFill/>
          <a:ln w="9525">
            <a:noFill/>
            <a:miter lim="800000"/>
            <a:headEnd/>
            <a:tailEnd/>
          </a:ln>
        </p:spPr>
      </p:pic>
      <p:pic>
        <p:nvPicPr>
          <p:cNvPr id="29704" name="Picture 6" descr="todini2"/>
          <p:cNvPicPr>
            <a:picLocks noChangeAspect="1" noChangeArrowheads="1"/>
          </p:cNvPicPr>
          <p:nvPr/>
        </p:nvPicPr>
        <p:blipFill>
          <a:blip r:embed="rId3" cstate="print"/>
          <a:srcRect/>
          <a:stretch>
            <a:fillRect/>
          </a:stretch>
        </p:blipFill>
        <p:spPr bwMode="auto">
          <a:xfrm>
            <a:off x="7729537" y="4070351"/>
            <a:ext cx="1854200" cy="715963"/>
          </a:xfrm>
          <a:prstGeom prst="rect">
            <a:avLst/>
          </a:prstGeom>
          <a:noFill/>
          <a:ln w="9525">
            <a:noFill/>
            <a:miter lim="800000"/>
            <a:headEnd/>
            <a:tailEnd/>
          </a:ln>
        </p:spPr>
      </p:pic>
      <p:pic>
        <p:nvPicPr>
          <p:cNvPr id="29705" name="Picture 7" descr="todini3a"/>
          <p:cNvPicPr>
            <a:picLocks noChangeAspect="1" noChangeArrowheads="1"/>
          </p:cNvPicPr>
          <p:nvPr/>
        </p:nvPicPr>
        <p:blipFill>
          <a:blip r:embed="rId4" cstate="print"/>
          <a:srcRect/>
          <a:stretch>
            <a:fillRect/>
          </a:stretch>
        </p:blipFill>
        <p:spPr bwMode="auto">
          <a:xfrm>
            <a:off x="7677150" y="4694238"/>
            <a:ext cx="1471612" cy="773112"/>
          </a:xfrm>
          <a:prstGeom prst="rect">
            <a:avLst/>
          </a:prstGeom>
          <a:noFill/>
          <a:ln w="9525">
            <a:noFill/>
            <a:miter lim="800000"/>
            <a:headEnd/>
            <a:tailEnd/>
          </a:ln>
        </p:spPr>
      </p:pic>
      <p:pic>
        <p:nvPicPr>
          <p:cNvPr id="29706" name="Picture 8" descr="todini3b"/>
          <p:cNvPicPr>
            <a:picLocks noChangeAspect="1" noChangeArrowheads="1"/>
          </p:cNvPicPr>
          <p:nvPr/>
        </p:nvPicPr>
        <p:blipFill>
          <a:blip r:embed="rId5" cstate="print"/>
          <a:srcRect/>
          <a:stretch>
            <a:fillRect/>
          </a:stretch>
        </p:blipFill>
        <p:spPr bwMode="auto">
          <a:xfrm>
            <a:off x="7948612" y="5211763"/>
            <a:ext cx="2717800" cy="760412"/>
          </a:xfrm>
          <a:prstGeom prst="rect">
            <a:avLst/>
          </a:prstGeom>
          <a:noFill/>
          <a:ln w="9525">
            <a:noFill/>
            <a:miter lim="800000"/>
            <a:headEnd/>
            <a:tailEnd/>
          </a:ln>
        </p:spPr>
      </p:pic>
      <p:pic>
        <p:nvPicPr>
          <p:cNvPr id="29707" name="Picture 9" descr="mvg2"/>
          <p:cNvPicPr>
            <a:picLocks noChangeAspect="1" noChangeArrowheads="1"/>
          </p:cNvPicPr>
          <p:nvPr/>
        </p:nvPicPr>
        <p:blipFill>
          <a:blip r:embed="rId6" cstate="print"/>
          <a:srcRect/>
          <a:stretch>
            <a:fillRect/>
          </a:stretch>
        </p:blipFill>
        <p:spPr bwMode="auto">
          <a:xfrm>
            <a:off x="2111376" y="3294064"/>
            <a:ext cx="2376487" cy="757237"/>
          </a:xfrm>
          <a:prstGeom prst="rect">
            <a:avLst/>
          </a:prstGeom>
          <a:noFill/>
          <a:ln w="9525">
            <a:noFill/>
            <a:miter lim="800000"/>
            <a:headEnd/>
            <a:tailEnd/>
          </a:ln>
        </p:spPr>
      </p:pic>
      <p:pic>
        <p:nvPicPr>
          <p:cNvPr id="29708" name="Picture 10" descr="mvg1"/>
          <p:cNvPicPr>
            <a:picLocks noChangeAspect="1" noChangeArrowheads="1"/>
          </p:cNvPicPr>
          <p:nvPr/>
        </p:nvPicPr>
        <p:blipFill>
          <a:blip r:embed="rId7" cstate="print"/>
          <a:srcRect/>
          <a:stretch>
            <a:fillRect/>
          </a:stretch>
        </p:blipFill>
        <p:spPr bwMode="auto">
          <a:xfrm>
            <a:off x="4540250" y="3292475"/>
            <a:ext cx="3092450" cy="712788"/>
          </a:xfrm>
          <a:prstGeom prst="rect">
            <a:avLst/>
          </a:prstGeom>
          <a:noFill/>
          <a:ln w="9525">
            <a:noFill/>
            <a:miter lim="800000"/>
            <a:headEnd/>
            <a:tailEnd/>
          </a:ln>
        </p:spPr>
      </p:pic>
      <p:pic>
        <p:nvPicPr>
          <p:cNvPr id="29709" name="Picture 11" descr="van_genuchten_table"/>
          <p:cNvPicPr>
            <a:picLocks noChangeAspect="1" noChangeArrowheads="1"/>
          </p:cNvPicPr>
          <p:nvPr/>
        </p:nvPicPr>
        <p:blipFill>
          <a:blip r:embed="rId8" cstate="print"/>
          <a:srcRect/>
          <a:stretch>
            <a:fillRect/>
          </a:stretch>
        </p:blipFill>
        <p:spPr bwMode="auto">
          <a:xfrm>
            <a:off x="2070100" y="4008439"/>
            <a:ext cx="4959350" cy="2047875"/>
          </a:xfrm>
          <a:prstGeom prst="rect">
            <a:avLst/>
          </a:prstGeom>
          <a:noFill/>
          <a:ln w="9525">
            <a:noFill/>
            <a:miter lim="800000"/>
            <a:headEnd/>
            <a:tailEnd/>
          </a:ln>
        </p:spPr>
      </p:pic>
    </p:spTree>
    <p:extLst>
      <p:ext uri="{BB962C8B-B14F-4D97-AF65-F5344CB8AC3E}">
        <p14:creationId xmlns:p14="http://schemas.microsoft.com/office/powerpoint/2010/main" val="13714737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4" name="Rectangle 2"/>
          <p:cNvSpPr>
            <a:spLocks noGrp="1" noChangeArrowheads="1"/>
          </p:cNvSpPr>
          <p:nvPr>
            <p:ph type="title"/>
          </p:nvPr>
        </p:nvSpPr>
        <p:spPr/>
        <p:txBody>
          <a:bodyPr/>
          <a:lstStyle/>
          <a:p>
            <a:r>
              <a:rPr lang="en-GB" dirty="0" smtClean="0"/>
              <a:t>HTESSEL hydrology scheme(2)</a:t>
            </a:r>
          </a:p>
        </p:txBody>
      </p:sp>
      <p:pic>
        <p:nvPicPr>
          <p:cNvPr id="30725" name="Picture 3" descr="soiltype_globe1"/>
          <p:cNvPicPr>
            <a:picLocks noChangeAspect="1" noChangeArrowheads="1"/>
          </p:cNvPicPr>
          <p:nvPr/>
        </p:nvPicPr>
        <p:blipFill>
          <a:blip r:embed="rId2" cstate="print"/>
          <a:srcRect/>
          <a:stretch>
            <a:fillRect/>
          </a:stretch>
        </p:blipFill>
        <p:spPr bwMode="auto">
          <a:xfrm>
            <a:off x="1997075" y="1535114"/>
            <a:ext cx="5600700" cy="4511675"/>
          </a:xfrm>
          <a:prstGeom prst="rect">
            <a:avLst/>
          </a:prstGeom>
          <a:noFill/>
          <a:ln w="9525">
            <a:noFill/>
            <a:miter lim="800000"/>
            <a:headEnd/>
            <a:tailEnd/>
          </a:ln>
        </p:spPr>
      </p:pic>
      <p:pic>
        <p:nvPicPr>
          <p:cNvPr id="30726" name="Picture 4" descr="D"/>
          <p:cNvPicPr>
            <a:picLocks noChangeAspect="1" noChangeArrowheads="1"/>
          </p:cNvPicPr>
          <p:nvPr/>
        </p:nvPicPr>
        <p:blipFill>
          <a:blip r:embed="rId3" cstate="print"/>
          <a:srcRect/>
          <a:stretch>
            <a:fillRect/>
          </a:stretch>
        </p:blipFill>
        <p:spPr bwMode="auto">
          <a:xfrm>
            <a:off x="7156450" y="1203326"/>
            <a:ext cx="3509962" cy="2708275"/>
          </a:xfrm>
          <a:prstGeom prst="rect">
            <a:avLst/>
          </a:prstGeom>
          <a:noFill/>
          <a:ln w="9525">
            <a:noFill/>
            <a:miter lim="800000"/>
            <a:headEnd/>
            <a:tailEnd/>
          </a:ln>
        </p:spPr>
      </p:pic>
      <p:pic>
        <p:nvPicPr>
          <p:cNvPr id="30727" name="Picture 5" descr="K"/>
          <p:cNvPicPr>
            <a:picLocks noChangeAspect="1" noChangeArrowheads="1"/>
          </p:cNvPicPr>
          <p:nvPr/>
        </p:nvPicPr>
        <p:blipFill>
          <a:blip r:embed="rId4" cstate="print"/>
          <a:srcRect/>
          <a:stretch>
            <a:fillRect/>
          </a:stretch>
        </p:blipFill>
        <p:spPr bwMode="auto">
          <a:xfrm>
            <a:off x="7159626" y="3562350"/>
            <a:ext cx="3519487" cy="2787650"/>
          </a:xfrm>
          <a:prstGeom prst="rect">
            <a:avLst/>
          </a:prstGeom>
          <a:noFill/>
          <a:ln w="9525">
            <a:noFill/>
            <a:miter lim="800000"/>
            <a:headEnd/>
            <a:tailEnd/>
          </a:ln>
        </p:spPr>
      </p:pic>
      <p:sp>
        <p:nvSpPr>
          <p:cNvPr id="30728" name="Text Box 6"/>
          <p:cNvSpPr txBox="1">
            <a:spLocks noChangeArrowheads="1"/>
          </p:cNvSpPr>
          <p:nvPr/>
        </p:nvSpPr>
        <p:spPr bwMode="auto">
          <a:xfrm>
            <a:off x="2170112" y="5956301"/>
            <a:ext cx="8496300" cy="366713"/>
          </a:xfrm>
          <a:prstGeom prst="rect">
            <a:avLst/>
          </a:prstGeom>
          <a:noFill/>
          <a:ln w="12700">
            <a:noFill/>
            <a:miter lim="800000"/>
            <a:headEnd/>
            <a:tailEnd/>
          </a:ln>
        </p:spPr>
        <p:txBody>
          <a:bodyPr>
            <a:spAutoFit/>
          </a:bodyPr>
          <a:lstStyle/>
          <a:p>
            <a:pPr>
              <a:spcBef>
                <a:spcPct val="50000"/>
              </a:spcBef>
            </a:pPr>
            <a:r>
              <a:rPr lang="en-GB" b="1">
                <a:latin typeface="Arial" charset="0"/>
              </a:rPr>
              <a:t>Dominant soil type from FAO2003 (at native resolution of ~ 10 km)</a:t>
            </a:r>
          </a:p>
        </p:txBody>
      </p:sp>
      <p:sp>
        <p:nvSpPr>
          <p:cNvPr id="30729" name="Text Box 7"/>
          <p:cNvSpPr txBox="1">
            <a:spLocks noChangeArrowheads="1"/>
          </p:cNvSpPr>
          <p:nvPr/>
        </p:nvSpPr>
        <p:spPr bwMode="auto">
          <a:xfrm>
            <a:off x="1979612" y="1143000"/>
            <a:ext cx="5753100" cy="336550"/>
          </a:xfrm>
          <a:prstGeom prst="rect">
            <a:avLst/>
          </a:prstGeom>
          <a:noFill/>
          <a:ln w="12700">
            <a:noFill/>
            <a:miter lim="800000"/>
            <a:headEnd/>
            <a:tailEnd/>
          </a:ln>
        </p:spPr>
        <p:txBody>
          <a:bodyPr>
            <a:spAutoFit/>
          </a:bodyPr>
          <a:lstStyle/>
          <a:p>
            <a:pPr>
              <a:spcBef>
                <a:spcPct val="50000"/>
              </a:spcBef>
            </a:pPr>
            <a:r>
              <a:rPr lang="en-GB" sz="1600" b="1">
                <a:solidFill>
                  <a:srgbClr val="FF0000"/>
                </a:solidFill>
                <a:latin typeface="Arial" charset="0"/>
                <a:cs typeface="Arial" charset="0"/>
              </a:rPr>
              <a:t>█</a:t>
            </a:r>
            <a:r>
              <a:rPr lang="en-GB" sz="1600" b="1">
                <a:latin typeface="Arial" charset="0"/>
              </a:rPr>
              <a:t>coarse </a:t>
            </a:r>
            <a:r>
              <a:rPr lang="en-GB" sz="1600" b="1">
                <a:solidFill>
                  <a:srgbClr val="FF9900"/>
                </a:solidFill>
                <a:latin typeface="Arial" charset="0"/>
              </a:rPr>
              <a:t>█</a:t>
            </a:r>
            <a:r>
              <a:rPr lang="en-GB" sz="1600" b="1">
                <a:latin typeface="Arial" charset="0"/>
              </a:rPr>
              <a:t>medium </a:t>
            </a:r>
            <a:r>
              <a:rPr lang="en-GB" sz="1600" b="1">
                <a:solidFill>
                  <a:srgbClr val="00FF00"/>
                </a:solidFill>
                <a:latin typeface="Arial" charset="0"/>
              </a:rPr>
              <a:t>█</a:t>
            </a:r>
            <a:r>
              <a:rPr lang="en-GB" sz="1600" b="1">
                <a:latin typeface="Arial" charset="0"/>
              </a:rPr>
              <a:t>med-fine </a:t>
            </a:r>
            <a:r>
              <a:rPr lang="en-GB" sz="1600" b="1">
                <a:solidFill>
                  <a:srgbClr val="66FFFF"/>
                </a:solidFill>
                <a:latin typeface="Arial" charset="0"/>
              </a:rPr>
              <a:t>█</a:t>
            </a:r>
            <a:r>
              <a:rPr lang="en-GB" sz="1600" b="1">
                <a:latin typeface="Arial" charset="0"/>
              </a:rPr>
              <a:t>fine </a:t>
            </a:r>
            <a:r>
              <a:rPr lang="en-GB" sz="1600" b="1">
                <a:solidFill>
                  <a:schemeClr val="accent1"/>
                </a:solidFill>
                <a:latin typeface="Arial" charset="0"/>
              </a:rPr>
              <a:t>█</a:t>
            </a:r>
            <a:r>
              <a:rPr lang="en-GB" sz="1600" b="1">
                <a:latin typeface="Arial" charset="0"/>
              </a:rPr>
              <a:t>very-fine </a:t>
            </a:r>
            <a:r>
              <a:rPr lang="en-GB" sz="1600" b="1">
                <a:solidFill>
                  <a:srgbClr val="000099"/>
                </a:solidFill>
                <a:latin typeface="Arial" charset="0"/>
              </a:rPr>
              <a:t>█</a:t>
            </a:r>
            <a:r>
              <a:rPr lang="en-GB" sz="1600" b="1">
                <a:latin typeface="Arial" charset="0"/>
              </a:rPr>
              <a:t>organic</a:t>
            </a:r>
          </a:p>
        </p:txBody>
      </p:sp>
      <p:sp>
        <p:nvSpPr>
          <p:cNvPr id="30730" name="Rectangle 8"/>
          <p:cNvSpPr>
            <a:spLocks noChangeArrowheads="1"/>
          </p:cNvSpPr>
          <p:nvPr/>
        </p:nvSpPr>
        <p:spPr bwMode="auto">
          <a:xfrm>
            <a:off x="7704137" y="1222376"/>
            <a:ext cx="1771650" cy="366713"/>
          </a:xfrm>
          <a:prstGeom prst="rect">
            <a:avLst/>
          </a:prstGeom>
          <a:noFill/>
          <a:ln w="12700">
            <a:noFill/>
            <a:miter lim="800000"/>
            <a:headEnd/>
            <a:tailEnd/>
          </a:ln>
        </p:spPr>
        <p:txBody>
          <a:bodyPr wrap="none">
            <a:spAutoFit/>
          </a:bodyPr>
          <a:lstStyle/>
          <a:p>
            <a:r>
              <a:rPr lang="en-GB" b="1">
                <a:latin typeface="Arial" charset="0"/>
              </a:rPr>
              <a:t>Soil Diffusivity</a:t>
            </a:r>
          </a:p>
        </p:txBody>
      </p:sp>
      <p:sp>
        <p:nvSpPr>
          <p:cNvPr id="30731" name="Rectangle 9"/>
          <p:cNvSpPr>
            <a:spLocks noChangeArrowheads="1"/>
          </p:cNvSpPr>
          <p:nvPr/>
        </p:nvSpPr>
        <p:spPr bwMode="auto">
          <a:xfrm>
            <a:off x="7716837" y="3597276"/>
            <a:ext cx="2051050" cy="366713"/>
          </a:xfrm>
          <a:prstGeom prst="rect">
            <a:avLst/>
          </a:prstGeom>
          <a:noFill/>
          <a:ln w="12700">
            <a:noFill/>
            <a:miter lim="800000"/>
            <a:headEnd/>
            <a:tailEnd/>
          </a:ln>
        </p:spPr>
        <p:txBody>
          <a:bodyPr wrap="none">
            <a:spAutoFit/>
          </a:bodyPr>
          <a:lstStyle/>
          <a:p>
            <a:r>
              <a:rPr lang="en-GB" b="1">
                <a:latin typeface="Arial" charset="0"/>
              </a:rPr>
              <a:t>Soil Conductivity</a:t>
            </a:r>
          </a:p>
        </p:txBody>
      </p:sp>
      <p:sp>
        <p:nvSpPr>
          <p:cNvPr id="30732" name="Line 10"/>
          <p:cNvSpPr>
            <a:spLocks noChangeShapeType="1"/>
          </p:cNvSpPr>
          <p:nvPr/>
        </p:nvSpPr>
        <p:spPr bwMode="auto">
          <a:xfrm flipH="1">
            <a:off x="9104312" y="1816100"/>
            <a:ext cx="317500" cy="330200"/>
          </a:xfrm>
          <a:prstGeom prst="line">
            <a:avLst/>
          </a:prstGeom>
          <a:noFill/>
          <a:ln w="12700">
            <a:solidFill>
              <a:schemeClr val="tx1"/>
            </a:solidFill>
            <a:round/>
            <a:headEnd/>
            <a:tailEnd type="triangle" w="med" len="med"/>
          </a:ln>
        </p:spPr>
        <p:txBody>
          <a:bodyPr wrap="none" anchor="ctr"/>
          <a:lstStyle/>
          <a:p>
            <a:endParaRPr lang="en-GB"/>
          </a:p>
        </p:txBody>
      </p:sp>
      <p:sp>
        <p:nvSpPr>
          <p:cNvPr id="30733" name="Line 11"/>
          <p:cNvSpPr>
            <a:spLocks noChangeShapeType="1"/>
          </p:cNvSpPr>
          <p:nvPr/>
        </p:nvSpPr>
        <p:spPr bwMode="auto">
          <a:xfrm flipH="1">
            <a:off x="9142412" y="4267200"/>
            <a:ext cx="317500" cy="330200"/>
          </a:xfrm>
          <a:prstGeom prst="line">
            <a:avLst/>
          </a:prstGeom>
          <a:noFill/>
          <a:ln w="12700">
            <a:solidFill>
              <a:schemeClr val="tx1"/>
            </a:solidFill>
            <a:round/>
            <a:headEnd/>
            <a:tailEnd type="triangle" w="med" len="med"/>
          </a:ln>
        </p:spPr>
        <p:txBody>
          <a:bodyPr wrap="none" anchor="ctr"/>
          <a:lstStyle/>
          <a:p>
            <a:endParaRPr lang="en-GB"/>
          </a:p>
        </p:txBody>
      </p:sp>
      <p:sp>
        <p:nvSpPr>
          <p:cNvPr id="30734" name="Text Box 12"/>
          <p:cNvSpPr txBox="1">
            <a:spLocks noChangeArrowheads="1"/>
          </p:cNvSpPr>
          <p:nvPr/>
        </p:nvSpPr>
        <p:spPr bwMode="auto">
          <a:xfrm>
            <a:off x="9447212" y="4051300"/>
            <a:ext cx="736600" cy="304800"/>
          </a:xfrm>
          <a:prstGeom prst="rect">
            <a:avLst/>
          </a:prstGeom>
          <a:noFill/>
          <a:ln w="12700">
            <a:noFill/>
            <a:miter lim="800000"/>
            <a:headEnd/>
            <a:tailEnd/>
          </a:ln>
        </p:spPr>
        <p:txBody>
          <a:bodyPr>
            <a:spAutoFit/>
          </a:bodyPr>
          <a:lstStyle/>
          <a:p>
            <a:pPr>
              <a:spcBef>
                <a:spcPct val="50000"/>
              </a:spcBef>
            </a:pPr>
            <a:r>
              <a:rPr lang="en-GB" sz="1400"/>
              <a:t>control</a:t>
            </a:r>
          </a:p>
        </p:txBody>
      </p:sp>
      <p:sp>
        <p:nvSpPr>
          <p:cNvPr id="30735" name="Text Box 13"/>
          <p:cNvSpPr txBox="1">
            <a:spLocks noChangeArrowheads="1"/>
          </p:cNvSpPr>
          <p:nvPr/>
        </p:nvSpPr>
        <p:spPr bwMode="auto">
          <a:xfrm>
            <a:off x="9409112" y="1638300"/>
            <a:ext cx="736600" cy="304800"/>
          </a:xfrm>
          <a:prstGeom prst="rect">
            <a:avLst/>
          </a:prstGeom>
          <a:noFill/>
          <a:ln w="12700">
            <a:noFill/>
            <a:miter lim="800000"/>
            <a:headEnd/>
            <a:tailEnd/>
          </a:ln>
        </p:spPr>
        <p:txBody>
          <a:bodyPr>
            <a:spAutoFit/>
          </a:bodyPr>
          <a:lstStyle/>
          <a:p>
            <a:pPr>
              <a:spcBef>
                <a:spcPct val="50000"/>
              </a:spcBef>
            </a:pPr>
            <a:r>
              <a:rPr lang="en-GB" sz="1400"/>
              <a:t>control</a:t>
            </a:r>
          </a:p>
        </p:txBody>
      </p:sp>
    </p:spTree>
    <p:extLst>
      <p:ext uri="{BB962C8B-B14F-4D97-AF65-F5344CB8AC3E}">
        <p14:creationId xmlns:p14="http://schemas.microsoft.com/office/powerpoint/2010/main" val="204124328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6" name="Rectangle 2"/>
          <p:cNvSpPr>
            <a:spLocks noGrp="1" noChangeArrowheads="1"/>
          </p:cNvSpPr>
          <p:nvPr>
            <p:ph type="title"/>
          </p:nvPr>
        </p:nvSpPr>
        <p:spPr/>
        <p:txBody>
          <a:bodyPr/>
          <a:lstStyle/>
          <a:p>
            <a:r>
              <a:rPr lang="en-GB" dirty="0" smtClean="0">
                <a:solidFill>
                  <a:schemeClr val="tx1"/>
                </a:solidFill>
              </a:rPr>
              <a:t>HTESSEL soil water equations</a:t>
            </a:r>
          </a:p>
        </p:txBody>
      </p:sp>
      <p:graphicFrame>
        <p:nvGraphicFramePr>
          <p:cNvPr id="10242" name="Object 3"/>
          <p:cNvGraphicFramePr>
            <a:graphicFrameLocks noChangeAspect="1"/>
          </p:cNvGraphicFramePr>
          <p:nvPr/>
        </p:nvGraphicFramePr>
        <p:xfrm>
          <a:off x="2690813" y="1165225"/>
          <a:ext cx="5121275" cy="2903538"/>
        </p:xfrm>
        <a:graphic>
          <a:graphicData uri="http://schemas.openxmlformats.org/presentationml/2006/ole">
            <mc:AlternateContent xmlns:mc="http://schemas.openxmlformats.org/markup-compatibility/2006">
              <mc:Choice xmlns:v="urn:schemas-microsoft-com:vml" Requires="v">
                <p:oleObj spid="_x0000_s31756" name="Equation" r:id="rId3" imgW="2603160" imgH="1473120" progId="Equation.3">
                  <p:embed/>
                </p:oleObj>
              </mc:Choice>
              <mc:Fallback>
                <p:oleObj name="Equation" r:id="rId3" imgW="2603160" imgH="1473120" progId="Equation.3">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690813" y="1165225"/>
                        <a:ext cx="5121275" cy="2903538"/>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247" name="Text Box 4"/>
          <p:cNvSpPr txBox="1">
            <a:spLocks noChangeArrowheads="1"/>
          </p:cNvSpPr>
          <p:nvPr/>
        </p:nvSpPr>
        <p:spPr bwMode="auto">
          <a:xfrm>
            <a:off x="5438776" y="4899025"/>
            <a:ext cx="566737" cy="336550"/>
          </a:xfrm>
          <a:prstGeom prst="rect">
            <a:avLst/>
          </a:prstGeom>
          <a:noFill/>
          <a:ln w="9525">
            <a:noFill/>
            <a:miter lim="800000"/>
            <a:headEnd/>
            <a:tailEnd/>
          </a:ln>
        </p:spPr>
        <p:txBody>
          <a:bodyPr>
            <a:spAutoFit/>
          </a:bodyPr>
          <a:lstStyle/>
          <a:p>
            <a:pPr>
              <a:spcBef>
                <a:spcPct val="50000"/>
              </a:spcBef>
            </a:pPr>
            <a:r>
              <a:rPr lang="en-GB" sz="1600" b="1">
                <a:solidFill>
                  <a:srgbClr val="FF0000"/>
                </a:solidFill>
                <a:latin typeface="Times New Roman" pitchFamily="18" charset="0"/>
              </a:rPr>
              <a:t>D</a:t>
            </a:r>
            <a:r>
              <a:rPr lang="en-GB" sz="1600" b="1" baseline="-25000">
                <a:solidFill>
                  <a:srgbClr val="FF0000"/>
                </a:solidFill>
                <a:latin typeface="Times New Roman" pitchFamily="18" charset="0"/>
              </a:rPr>
              <a:t>j</a:t>
            </a:r>
            <a:endParaRPr lang="en-GB" sz="1600" b="1">
              <a:solidFill>
                <a:srgbClr val="FF0000"/>
              </a:solidFill>
              <a:latin typeface="Times New Roman" pitchFamily="18" charset="0"/>
            </a:endParaRPr>
          </a:p>
        </p:txBody>
      </p:sp>
      <p:sp>
        <p:nvSpPr>
          <p:cNvPr id="10248" name="Rectangle 5"/>
          <p:cNvSpPr>
            <a:spLocks noChangeArrowheads="1"/>
          </p:cNvSpPr>
          <p:nvPr/>
        </p:nvSpPr>
        <p:spPr bwMode="auto">
          <a:xfrm>
            <a:off x="2530475" y="4659314"/>
            <a:ext cx="2667000" cy="757237"/>
          </a:xfrm>
          <a:prstGeom prst="rect">
            <a:avLst/>
          </a:prstGeom>
          <a:solidFill>
            <a:schemeClr val="folHlink"/>
          </a:solidFill>
          <a:ln w="9525">
            <a:noFill/>
            <a:miter lim="800000"/>
            <a:headEnd/>
            <a:tailEnd/>
          </a:ln>
        </p:spPr>
        <p:txBody>
          <a:bodyPr wrap="none" anchor="ctr"/>
          <a:lstStyle/>
          <a:p>
            <a:endParaRPr lang="en-GB"/>
          </a:p>
        </p:txBody>
      </p:sp>
      <p:sp>
        <p:nvSpPr>
          <p:cNvPr id="10249" name="Rectangle 6"/>
          <p:cNvSpPr>
            <a:spLocks noChangeArrowheads="1"/>
          </p:cNvSpPr>
          <p:nvPr/>
        </p:nvSpPr>
        <p:spPr bwMode="auto">
          <a:xfrm>
            <a:off x="2530475" y="5410200"/>
            <a:ext cx="2667000" cy="927100"/>
          </a:xfrm>
          <a:prstGeom prst="rect">
            <a:avLst/>
          </a:prstGeom>
          <a:solidFill>
            <a:srgbClr val="DDDDDD"/>
          </a:solidFill>
          <a:ln w="9525">
            <a:noFill/>
            <a:miter lim="800000"/>
            <a:headEnd/>
            <a:tailEnd/>
          </a:ln>
        </p:spPr>
        <p:txBody>
          <a:bodyPr wrap="none" anchor="ctr"/>
          <a:lstStyle/>
          <a:p>
            <a:endParaRPr lang="en-GB"/>
          </a:p>
        </p:txBody>
      </p:sp>
      <p:sp>
        <p:nvSpPr>
          <p:cNvPr id="10250" name="Rectangle 7"/>
          <p:cNvSpPr>
            <a:spLocks noChangeArrowheads="1"/>
          </p:cNvSpPr>
          <p:nvPr/>
        </p:nvSpPr>
        <p:spPr bwMode="auto">
          <a:xfrm>
            <a:off x="2527300" y="4178300"/>
            <a:ext cx="2667000" cy="477838"/>
          </a:xfrm>
          <a:prstGeom prst="rect">
            <a:avLst/>
          </a:prstGeom>
          <a:solidFill>
            <a:srgbClr val="DDDDDD"/>
          </a:solidFill>
          <a:ln w="9525">
            <a:noFill/>
            <a:miter lim="800000"/>
            <a:headEnd/>
            <a:tailEnd/>
          </a:ln>
        </p:spPr>
        <p:txBody>
          <a:bodyPr wrap="none" anchor="ctr"/>
          <a:lstStyle/>
          <a:p>
            <a:endParaRPr lang="en-GB"/>
          </a:p>
        </p:txBody>
      </p:sp>
      <p:sp>
        <p:nvSpPr>
          <p:cNvPr id="10251" name="Line 8"/>
          <p:cNvSpPr>
            <a:spLocks noChangeShapeType="1"/>
          </p:cNvSpPr>
          <p:nvPr/>
        </p:nvSpPr>
        <p:spPr bwMode="auto">
          <a:xfrm flipH="1">
            <a:off x="5399087" y="4645025"/>
            <a:ext cx="1588" cy="776288"/>
          </a:xfrm>
          <a:prstGeom prst="line">
            <a:avLst/>
          </a:prstGeom>
          <a:noFill/>
          <a:ln w="28575">
            <a:solidFill>
              <a:srgbClr val="FF0000"/>
            </a:solidFill>
            <a:round/>
            <a:headEnd type="triangle" w="med" len="med"/>
            <a:tailEnd type="triangle" w="med" len="med"/>
          </a:ln>
        </p:spPr>
        <p:txBody>
          <a:bodyPr wrap="none" anchor="ctr"/>
          <a:lstStyle/>
          <a:p>
            <a:endParaRPr lang="en-GB"/>
          </a:p>
        </p:txBody>
      </p:sp>
      <p:sp>
        <p:nvSpPr>
          <p:cNvPr id="10252" name="Text Box 9"/>
          <p:cNvSpPr txBox="1">
            <a:spLocks noChangeArrowheads="1"/>
          </p:cNvSpPr>
          <p:nvPr/>
        </p:nvSpPr>
        <p:spPr bwMode="auto">
          <a:xfrm>
            <a:off x="5456238" y="4219575"/>
            <a:ext cx="512763" cy="336550"/>
          </a:xfrm>
          <a:prstGeom prst="rect">
            <a:avLst/>
          </a:prstGeom>
          <a:noFill/>
          <a:ln w="9525">
            <a:noFill/>
            <a:miter lim="800000"/>
            <a:headEnd/>
            <a:tailEnd/>
          </a:ln>
        </p:spPr>
        <p:txBody>
          <a:bodyPr>
            <a:spAutoFit/>
          </a:bodyPr>
          <a:lstStyle/>
          <a:p>
            <a:pPr>
              <a:spcBef>
                <a:spcPct val="50000"/>
              </a:spcBef>
            </a:pPr>
            <a:r>
              <a:rPr lang="en-GB" sz="1600" b="1">
                <a:solidFill>
                  <a:srgbClr val="FF0000"/>
                </a:solidFill>
                <a:latin typeface="Times New Roman" pitchFamily="18" charset="0"/>
              </a:rPr>
              <a:t>j-1</a:t>
            </a:r>
          </a:p>
        </p:txBody>
      </p:sp>
      <p:sp>
        <p:nvSpPr>
          <p:cNvPr id="10253" name="Text Box 10"/>
          <p:cNvSpPr txBox="1">
            <a:spLocks noChangeArrowheads="1"/>
          </p:cNvSpPr>
          <p:nvPr/>
        </p:nvSpPr>
        <p:spPr bwMode="auto">
          <a:xfrm>
            <a:off x="5434013" y="5767388"/>
            <a:ext cx="512763" cy="336550"/>
          </a:xfrm>
          <a:prstGeom prst="rect">
            <a:avLst/>
          </a:prstGeom>
          <a:noFill/>
          <a:ln w="9525">
            <a:noFill/>
            <a:miter lim="800000"/>
            <a:headEnd/>
            <a:tailEnd/>
          </a:ln>
        </p:spPr>
        <p:txBody>
          <a:bodyPr>
            <a:spAutoFit/>
          </a:bodyPr>
          <a:lstStyle/>
          <a:p>
            <a:pPr>
              <a:spcBef>
                <a:spcPct val="50000"/>
              </a:spcBef>
            </a:pPr>
            <a:r>
              <a:rPr lang="en-GB" sz="1600" b="1">
                <a:solidFill>
                  <a:srgbClr val="FF0000"/>
                </a:solidFill>
                <a:latin typeface="Times New Roman" pitchFamily="18" charset="0"/>
              </a:rPr>
              <a:t>j+1</a:t>
            </a:r>
          </a:p>
        </p:txBody>
      </p:sp>
      <p:sp>
        <p:nvSpPr>
          <p:cNvPr id="10254" name="Line 11"/>
          <p:cNvSpPr>
            <a:spLocks noChangeShapeType="1"/>
          </p:cNvSpPr>
          <p:nvPr/>
        </p:nvSpPr>
        <p:spPr bwMode="auto">
          <a:xfrm flipH="1">
            <a:off x="2794001" y="5183188"/>
            <a:ext cx="1587" cy="622300"/>
          </a:xfrm>
          <a:prstGeom prst="line">
            <a:avLst/>
          </a:prstGeom>
          <a:noFill/>
          <a:ln w="28575">
            <a:solidFill>
              <a:srgbClr val="FF0000"/>
            </a:solidFill>
            <a:round/>
            <a:headEnd/>
            <a:tailEnd type="triangle" w="med" len="med"/>
          </a:ln>
        </p:spPr>
        <p:txBody>
          <a:bodyPr wrap="none" anchor="ctr"/>
          <a:lstStyle/>
          <a:p>
            <a:endParaRPr lang="en-GB"/>
          </a:p>
        </p:txBody>
      </p:sp>
      <p:sp>
        <p:nvSpPr>
          <p:cNvPr id="10255" name="Text Box 12"/>
          <p:cNvSpPr txBox="1">
            <a:spLocks noChangeArrowheads="1"/>
          </p:cNvSpPr>
          <p:nvPr/>
        </p:nvSpPr>
        <p:spPr bwMode="auto">
          <a:xfrm>
            <a:off x="3022601" y="5227638"/>
            <a:ext cx="814387" cy="336550"/>
          </a:xfrm>
          <a:prstGeom prst="rect">
            <a:avLst/>
          </a:prstGeom>
          <a:noFill/>
          <a:ln w="9525">
            <a:noFill/>
            <a:miter lim="800000"/>
            <a:headEnd/>
            <a:tailEnd/>
          </a:ln>
        </p:spPr>
        <p:txBody>
          <a:bodyPr>
            <a:spAutoFit/>
          </a:bodyPr>
          <a:lstStyle/>
          <a:p>
            <a:pPr>
              <a:spcBef>
                <a:spcPct val="50000"/>
              </a:spcBef>
            </a:pPr>
            <a:r>
              <a:rPr lang="en-GB" sz="1600" b="1">
                <a:solidFill>
                  <a:srgbClr val="FF0000"/>
                </a:solidFill>
                <a:latin typeface="Times New Roman" pitchFamily="18" charset="0"/>
              </a:rPr>
              <a:t>F</a:t>
            </a:r>
            <a:r>
              <a:rPr lang="en-GB" sz="1600" b="1" baseline="-25000">
                <a:solidFill>
                  <a:srgbClr val="FF0000"/>
                </a:solidFill>
                <a:latin typeface="Times New Roman" pitchFamily="18" charset="0"/>
              </a:rPr>
              <a:t>j+1/2</a:t>
            </a:r>
            <a:endParaRPr lang="en-GB" sz="1600" b="1">
              <a:solidFill>
                <a:srgbClr val="FF0000"/>
              </a:solidFill>
              <a:latin typeface="Times New Roman" pitchFamily="18" charset="0"/>
            </a:endParaRPr>
          </a:p>
        </p:txBody>
      </p:sp>
      <p:sp>
        <p:nvSpPr>
          <p:cNvPr id="10256" name="Line 13"/>
          <p:cNvSpPr>
            <a:spLocks noChangeShapeType="1"/>
          </p:cNvSpPr>
          <p:nvPr/>
        </p:nvSpPr>
        <p:spPr bwMode="auto">
          <a:xfrm>
            <a:off x="2786062" y="4313239"/>
            <a:ext cx="1588" cy="630237"/>
          </a:xfrm>
          <a:prstGeom prst="line">
            <a:avLst/>
          </a:prstGeom>
          <a:noFill/>
          <a:ln w="28575">
            <a:solidFill>
              <a:srgbClr val="FF0000"/>
            </a:solidFill>
            <a:round/>
            <a:headEnd/>
            <a:tailEnd type="triangle" w="med" len="med"/>
          </a:ln>
        </p:spPr>
        <p:txBody>
          <a:bodyPr wrap="none" anchor="ctr"/>
          <a:lstStyle/>
          <a:p>
            <a:endParaRPr lang="en-GB"/>
          </a:p>
        </p:txBody>
      </p:sp>
      <p:sp>
        <p:nvSpPr>
          <p:cNvPr id="10257" name="Text Box 14"/>
          <p:cNvSpPr txBox="1">
            <a:spLocks noChangeArrowheads="1"/>
          </p:cNvSpPr>
          <p:nvPr/>
        </p:nvSpPr>
        <p:spPr bwMode="auto">
          <a:xfrm>
            <a:off x="2957512" y="4451350"/>
            <a:ext cx="814388" cy="336550"/>
          </a:xfrm>
          <a:prstGeom prst="rect">
            <a:avLst/>
          </a:prstGeom>
          <a:noFill/>
          <a:ln w="9525">
            <a:noFill/>
            <a:miter lim="800000"/>
            <a:headEnd/>
            <a:tailEnd/>
          </a:ln>
        </p:spPr>
        <p:txBody>
          <a:bodyPr>
            <a:spAutoFit/>
          </a:bodyPr>
          <a:lstStyle/>
          <a:p>
            <a:pPr>
              <a:spcBef>
                <a:spcPct val="50000"/>
              </a:spcBef>
            </a:pPr>
            <a:r>
              <a:rPr lang="en-GB" sz="1600" b="1">
                <a:solidFill>
                  <a:srgbClr val="FF0000"/>
                </a:solidFill>
                <a:latin typeface="Times New Roman" pitchFamily="18" charset="0"/>
              </a:rPr>
              <a:t>F</a:t>
            </a:r>
            <a:r>
              <a:rPr lang="en-GB" sz="1600" b="1" baseline="-25000">
                <a:solidFill>
                  <a:srgbClr val="FF0000"/>
                </a:solidFill>
                <a:latin typeface="Times New Roman" pitchFamily="18" charset="0"/>
              </a:rPr>
              <a:t>j-1/2</a:t>
            </a:r>
            <a:endParaRPr lang="en-GB" sz="1600" b="1">
              <a:solidFill>
                <a:srgbClr val="FF0000"/>
              </a:solidFill>
              <a:latin typeface="Times New Roman" pitchFamily="18" charset="0"/>
            </a:endParaRPr>
          </a:p>
        </p:txBody>
      </p:sp>
      <p:graphicFrame>
        <p:nvGraphicFramePr>
          <p:cNvPr id="10243" name="Object 15"/>
          <p:cNvGraphicFramePr>
            <a:graphicFrameLocks noChangeAspect="1"/>
          </p:cNvGraphicFramePr>
          <p:nvPr/>
        </p:nvGraphicFramePr>
        <p:xfrm>
          <a:off x="3795712" y="4808539"/>
          <a:ext cx="317500" cy="415925"/>
        </p:xfrm>
        <a:graphic>
          <a:graphicData uri="http://schemas.openxmlformats.org/presentationml/2006/ole">
            <mc:AlternateContent xmlns:mc="http://schemas.openxmlformats.org/markup-compatibility/2006">
              <mc:Choice xmlns:v="urn:schemas-microsoft-com:vml" Requires="v">
                <p:oleObj spid="_x0000_s31757" name="Equation" r:id="rId5" imgW="177480" imgH="241200" progId="Equation.3">
                  <p:embed/>
                </p:oleObj>
              </mc:Choice>
              <mc:Fallback>
                <p:oleObj name="Equation" r:id="rId5" imgW="177480" imgH="24120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5712" y="4808539"/>
                        <a:ext cx="317500" cy="4159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549904" name="Picture 16" descr="sfc_model_sketch"/>
          <p:cNvPicPr>
            <a:picLocks noChangeAspect="1" noChangeArrowheads="1"/>
          </p:cNvPicPr>
          <p:nvPr/>
        </p:nvPicPr>
        <p:blipFill>
          <a:blip r:embed="rId7" cstate="print"/>
          <a:srcRect/>
          <a:stretch>
            <a:fillRect/>
          </a:stretch>
        </p:blipFill>
        <p:spPr bwMode="auto">
          <a:xfrm>
            <a:off x="7642226" y="979489"/>
            <a:ext cx="2859087" cy="4560887"/>
          </a:xfrm>
          <a:prstGeom prst="rect">
            <a:avLst/>
          </a:prstGeom>
          <a:noFill/>
          <a:ln w="9525">
            <a:noFill/>
            <a:miter lim="800000"/>
            <a:headEnd/>
            <a:tailEnd/>
          </a:ln>
        </p:spPr>
      </p:pic>
      <p:sp>
        <p:nvSpPr>
          <p:cNvPr id="10259" name="Text Box 17"/>
          <p:cNvSpPr txBox="1">
            <a:spLocks noChangeArrowheads="1"/>
          </p:cNvSpPr>
          <p:nvPr/>
        </p:nvSpPr>
        <p:spPr bwMode="auto">
          <a:xfrm>
            <a:off x="7783512" y="4699000"/>
            <a:ext cx="2324100" cy="369332"/>
          </a:xfrm>
          <a:prstGeom prst="rect">
            <a:avLst/>
          </a:prstGeom>
          <a:solidFill>
            <a:schemeClr val="bg1"/>
          </a:solidFill>
          <a:ln w="12700">
            <a:solidFill>
              <a:srgbClr val="663300"/>
            </a:solidFill>
            <a:miter lim="800000"/>
            <a:headEnd/>
            <a:tailEnd/>
          </a:ln>
        </p:spPr>
        <p:txBody>
          <a:bodyPr>
            <a:spAutoFit/>
          </a:bodyPr>
          <a:lstStyle/>
          <a:p>
            <a:pPr>
              <a:spcBef>
                <a:spcPct val="50000"/>
              </a:spcBef>
            </a:pPr>
            <a:r>
              <a:rPr lang="en-GB" b="1"/>
              <a:t>↓</a:t>
            </a:r>
            <a:r>
              <a:rPr lang="en-GB"/>
              <a:t> </a:t>
            </a:r>
            <a:r>
              <a:rPr lang="en-GB">
                <a:solidFill>
                  <a:schemeClr val="accent1"/>
                </a:solidFill>
                <a:latin typeface="Arial" charset="0"/>
              </a:rPr>
              <a:t>11.7</a:t>
            </a:r>
            <a:r>
              <a:rPr lang="en-GB">
                <a:latin typeface="Arial" charset="0"/>
              </a:rPr>
              <a:t> ~ </a:t>
            </a:r>
            <a:r>
              <a:rPr lang="en-GB">
                <a:solidFill>
                  <a:srgbClr val="FF0000"/>
                </a:solidFill>
                <a:latin typeface="Arial" charset="0"/>
              </a:rPr>
              <a:t>&gt;&gt;</a:t>
            </a:r>
            <a:r>
              <a:rPr lang="en-GB">
                <a:latin typeface="Arial" charset="0"/>
              </a:rPr>
              <a:t> d</a:t>
            </a:r>
          </a:p>
        </p:txBody>
      </p:sp>
      <p:sp>
        <p:nvSpPr>
          <p:cNvPr id="10260" name="Rectangle 18"/>
          <p:cNvSpPr>
            <a:spLocks noChangeArrowheads="1"/>
          </p:cNvSpPr>
          <p:nvPr/>
        </p:nvSpPr>
        <p:spPr bwMode="auto">
          <a:xfrm>
            <a:off x="7802562" y="3475038"/>
            <a:ext cx="1758950" cy="369332"/>
          </a:xfrm>
          <a:prstGeom prst="rect">
            <a:avLst/>
          </a:prstGeom>
          <a:solidFill>
            <a:schemeClr val="bg1"/>
          </a:solidFill>
          <a:ln w="12700">
            <a:solidFill>
              <a:srgbClr val="000099"/>
            </a:solidFill>
            <a:miter lim="800000"/>
            <a:headEnd/>
            <a:tailEnd/>
          </a:ln>
        </p:spPr>
        <p:txBody>
          <a:bodyPr>
            <a:spAutoFit/>
          </a:bodyPr>
          <a:lstStyle/>
          <a:p>
            <a:r>
              <a:rPr lang="en-GB" b="1"/>
              <a:t>↓</a:t>
            </a:r>
            <a:r>
              <a:rPr lang="en-GB">
                <a:solidFill>
                  <a:schemeClr val="accent1"/>
                </a:solidFill>
              </a:rPr>
              <a:t>0.1</a:t>
            </a:r>
            <a:r>
              <a:rPr lang="en-GB"/>
              <a:t>~</a:t>
            </a:r>
            <a:r>
              <a:rPr lang="en-GB">
                <a:solidFill>
                  <a:srgbClr val="FF0000"/>
                </a:solidFill>
              </a:rPr>
              <a:t>19.7</a:t>
            </a:r>
            <a:r>
              <a:rPr lang="en-GB"/>
              <a:t> d</a:t>
            </a:r>
          </a:p>
        </p:txBody>
      </p:sp>
      <p:sp>
        <p:nvSpPr>
          <p:cNvPr id="10261" name="Rectangle 19"/>
          <p:cNvSpPr>
            <a:spLocks noChangeArrowheads="1"/>
          </p:cNvSpPr>
          <p:nvPr/>
        </p:nvSpPr>
        <p:spPr bwMode="auto">
          <a:xfrm>
            <a:off x="7786688" y="4062413"/>
            <a:ext cx="1588897" cy="369332"/>
          </a:xfrm>
          <a:prstGeom prst="rect">
            <a:avLst/>
          </a:prstGeom>
          <a:solidFill>
            <a:schemeClr val="bg1"/>
          </a:solidFill>
          <a:ln w="12700">
            <a:solidFill>
              <a:srgbClr val="663300"/>
            </a:solidFill>
            <a:miter lim="800000"/>
            <a:headEnd/>
            <a:tailEnd/>
          </a:ln>
        </p:spPr>
        <p:txBody>
          <a:bodyPr wrap="none">
            <a:spAutoFit/>
          </a:bodyPr>
          <a:lstStyle/>
          <a:p>
            <a:r>
              <a:rPr lang="en-GB" b="1"/>
              <a:t>↓</a:t>
            </a:r>
            <a:r>
              <a:rPr lang="en-GB"/>
              <a:t> </a:t>
            </a:r>
            <a:r>
              <a:rPr lang="en-GB">
                <a:solidFill>
                  <a:schemeClr val="accent1"/>
                </a:solidFill>
              </a:rPr>
              <a:t>1.2</a:t>
            </a:r>
            <a:r>
              <a:rPr lang="en-GB"/>
              <a:t>~</a:t>
            </a:r>
            <a:r>
              <a:rPr lang="en-GB">
                <a:solidFill>
                  <a:srgbClr val="FF0000"/>
                </a:solidFill>
              </a:rPr>
              <a:t>195.9</a:t>
            </a:r>
            <a:r>
              <a:rPr lang="en-GB"/>
              <a:t> d</a:t>
            </a:r>
          </a:p>
        </p:txBody>
      </p:sp>
      <p:sp>
        <p:nvSpPr>
          <p:cNvPr id="10262" name="Text Box 20"/>
          <p:cNvSpPr txBox="1">
            <a:spLocks noChangeArrowheads="1"/>
          </p:cNvSpPr>
          <p:nvPr/>
        </p:nvSpPr>
        <p:spPr bwMode="auto">
          <a:xfrm>
            <a:off x="7580312" y="5600701"/>
            <a:ext cx="3086100" cy="954107"/>
          </a:xfrm>
          <a:prstGeom prst="rect">
            <a:avLst/>
          </a:prstGeom>
          <a:noFill/>
          <a:ln w="12700">
            <a:noFill/>
            <a:miter lim="800000"/>
            <a:headEnd/>
            <a:tailEnd/>
          </a:ln>
        </p:spPr>
        <p:txBody>
          <a:bodyPr>
            <a:spAutoFit/>
          </a:bodyPr>
          <a:lstStyle/>
          <a:p>
            <a:pPr>
              <a:spcBef>
                <a:spcPct val="50000"/>
              </a:spcBef>
            </a:pPr>
            <a:r>
              <a:rPr lang="en-GB"/>
              <a:t>Time-scale for downward water transfers in  </a:t>
            </a:r>
            <a:r>
              <a:rPr lang="en-GB">
                <a:solidFill>
                  <a:schemeClr val="accent1"/>
                </a:solidFill>
              </a:rPr>
              <a:t>wet</a:t>
            </a:r>
            <a:r>
              <a:rPr lang="en-GB"/>
              <a:t>/</a:t>
            </a:r>
            <a:r>
              <a:rPr lang="en-GB">
                <a:solidFill>
                  <a:srgbClr val="FF0000"/>
                </a:solidFill>
              </a:rPr>
              <a:t>dry</a:t>
            </a:r>
            <a:r>
              <a:rPr lang="en-GB"/>
              <a:t> soil</a:t>
            </a:r>
            <a:r>
              <a:rPr lang="en-GB" sz="2000"/>
              <a:t> </a:t>
            </a:r>
          </a:p>
        </p:txBody>
      </p:sp>
    </p:spTree>
    <p:extLst>
      <p:ext uri="{BB962C8B-B14F-4D97-AF65-F5344CB8AC3E}">
        <p14:creationId xmlns:p14="http://schemas.microsoft.com/office/powerpoint/2010/main" val="28284838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9" name="Rectangle 1"/>
          <p:cNvSpPr>
            <a:spLocks noChangeArrowheads="1"/>
          </p:cNvSpPr>
          <p:nvPr/>
        </p:nvSpPr>
        <p:spPr bwMode="auto">
          <a:xfrm>
            <a:off x="1522412" y="5805488"/>
            <a:ext cx="9144000" cy="1052512"/>
          </a:xfrm>
          <a:prstGeom prst="rect">
            <a:avLst/>
          </a:prstGeom>
          <a:solidFill>
            <a:srgbClr val="FFFFFF"/>
          </a:solidFill>
          <a:ln w="12600">
            <a:solidFill>
              <a:srgbClr val="FFFFFF"/>
            </a:solidFill>
            <a:miter lim="800000"/>
            <a:headEnd/>
            <a:tailEnd/>
          </a:ln>
        </p:spPr>
        <p:txBody>
          <a:bodyPr wrap="none" anchor="ctr"/>
          <a:lstStyle/>
          <a:p>
            <a:endParaRPr lang="en-US"/>
          </a:p>
        </p:txBody>
      </p:sp>
      <p:sp>
        <p:nvSpPr>
          <p:cNvPr id="80900" name="Rectangle 2"/>
          <p:cNvSpPr>
            <a:spLocks noGrp="1" noChangeArrowheads="1"/>
          </p:cNvSpPr>
          <p:nvPr>
            <p:ph type="title"/>
          </p:nvPr>
        </p:nvSpPr>
        <p:spPr>
          <a:xfrm>
            <a:off x="2016125" y="304801"/>
            <a:ext cx="8542783" cy="708025"/>
          </a:xfrm>
        </p:spPr>
        <p:txBody>
          <a:bodyPr/>
          <a:lstStyle/>
          <a:p>
            <a:pPr>
              <a:lnSpc>
                <a:spcPct val="100000"/>
              </a:lnSpc>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smtClean="0">
                <a:solidFill>
                  <a:schemeClr val="tx1"/>
                </a:solidFill>
                <a:latin typeface="Arial Black" charset="0"/>
              </a:rPr>
              <a:t>Modelling inland water bodies</a:t>
            </a:r>
            <a:endParaRPr lang="en-GB" dirty="0">
              <a:solidFill>
                <a:schemeClr val="tx1"/>
              </a:solidFill>
              <a:latin typeface="Arial Black" charset="0"/>
            </a:endParaRPr>
          </a:p>
        </p:txBody>
      </p:sp>
      <p:pic>
        <p:nvPicPr>
          <p:cNvPr id="3686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78388" y="3012732"/>
            <a:ext cx="2350220" cy="3634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pic>
      <p:sp>
        <p:nvSpPr>
          <p:cNvPr id="80908" name="Rectangle 22"/>
          <p:cNvSpPr>
            <a:spLocks noChangeArrowheads="1"/>
          </p:cNvSpPr>
          <p:nvPr/>
        </p:nvSpPr>
        <p:spPr bwMode="auto">
          <a:xfrm>
            <a:off x="2263452" y="3013141"/>
            <a:ext cx="3614936" cy="25922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round/>
                <a:headEnd/>
                <a:tailEnd/>
              </a14:hiddenLine>
            </a:ext>
          </a:extLst>
        </p:spPr>
        <p:txBody>
          <a:bodyPr lIns="90000" tIns="46800" rIns="90000" bIns="46800"/>
          <a:lstStyle/>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b="1" dirty="0">
                <a:solidFill>
                  <a:srgbClr val="FF0000"/>
                </a:solidFill>
                <a:latin typeface="Arial" charset="0"/>
              </a:rPr>
              <a:t>HTESSEL </a:t>
            </a:r>
          </a:p>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dirty="0">
                <a:solidFill>
                  <a:srgbClr val="FF0000"/>
                </a:solidFill>
                <a:latin typeface="Arial" charset="0"/>
              </a:rPr>
              <a:t>H</a:t>
            </a:r>
            <a:r>
              <a:rPr lang="en-GB" sz="1400" dirty="0">
                <a:latin typeface="Arial" charset="0"/>
              </a:rPr>
              <a:t>ydrology</a:t>
            </a:r>
            <a:r>
              <a:rPr lang="en-GB" sz="1400" dirty="0">
                <a:solidFill>
                  <a:srgbClr val="FF0000"/>
                </a:solidFill>
                <a:latin typeface="Arial" charset="0"/>
              </a:rPr>
              <a:t> - T</a:t>
            </a:r>
            <a:r>
              <a:rPr lang="en-GB" sz="1400" dirty="0">
                <a:solidFill>
                  <a:srgbClr val="000000"/>
                </a:solidFill>
                <a:latin typeface="Arial" charset="0"/>
              </a:rPr>
              <a:t>iled </a:t>
            </a:r>
            <a:r>
              <a:rPr lang="en-GB" sz="1400" dirty="0">
                <a:solidFill>
                  <a:srgbClr val="FF0000"/>
                </a:solidFill>
                <a:latin typeface="Arial" charset="0"/>
              </a:rPr>
              <a:t>E</a:t>
            </a:r>
            <a:r>
              <a:rPr lang="en-GB" sz="1400" dirty="0">
                <a:solidFill>
                  <a:srgbClr val="000000"/>
                </a:solidFill>
                <a:latin typeface="Arial" charset="0"/>
              </a:rPr>
              <a:t>CMWF </a:t>
            </a:r>
          </a:p>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dirty="0">
                <a:solidFill>
                  <a:srgbClr val="FF0000"/>
                </a:solidFill>
                <a:latin typeface="Arial" charset="0"/>
              </a:rPr>
              <a:t>S</a:t>
            </a:r>
            <a:r>
              <a:rPr lang="en-GB" sz="1400" dirty="0">
                <a:solidFill>
                  <a:srgbClr val="000000"/>
                </a:solidFill>
                <a:latin typeface="Arial" charset="0"/>
              </a:rPr>
              <a:t>cheme for </a:t>
            </a:r>
            <a:r>
              <a:rPr lang="en-GB" sz="1400" dirty="0">
                <a:solidFill>
                  <a:srgbClr val="FF0000"/>
                </a:solidFill>
                <a:latin typeface="Arial" charset="0"/>
              </a:rPr>
              <a:t>S</a:t>
            </a:r>
            <a:r>
              <a:rPr lang="en-GB" sz="1400" dirty="0">
                <a:solidFill>
                  <a:srgbClr val="000000"/>
                </a:solidFill>
                <a:latin typeface="Arial" charset="0"/>
              </a:rPr>
              <a:t>urface </a:t>
            </a:r>
            <a:r>
              <a:rPr lang="en-GB" sz="1400" dirty="0">
                <a:solidFill>
                  <a:srgbClr val="FF0000"/>
                </a:solidFill>
                <a:latin typeface="Arial" charset="0"/>
              </a:rPr>
              <a:t>E</a:t>
            </a:r>
            <a:r>
              <a:rPr lang="en-GB" sz="1400" dirty="0">
                <a:solidFill>
                  <a:srgbClr val="000000"/>
                </a:solidFill>
                <a:latin typeface="Arial" charset="0"/>
              </a:rPr>
              <a:t>xchanges over </a:t>
            </a:r>
            <a:r>
              <a:rPr lang="en-GB" sz="1400" dirty="0">
                <a:solidFill>
                  <a:srgbClr val="FF0000"/>
                </a:solidFill>
                <a:latin typeface="Arial" charset="0"/>
              </a:rPr>
              <a:t>L</a:t>
            </a:r>
            <a:r>
              <a:rPr lang="en-GB" sz="1400" dirty="0">
                <a:solidFill>
                  <a:srgbClr val="000000"/>
                </a:solidFill>
                <a:latin typeface="Arial" charset="0"/>
              </a:rPr>
              <a:t>and</a:t>
            </a:r>
          </a:p>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dirty="0">
                <a:solidFill>
                  <a:srgbClr val="000000"/>
                </a:solidFill>
                <a:latin typeface="Arial" charset="0"/>
              </a:rPr>
              <a:t>                           </a:t>
            </a:r>
            <a:r>
              <a:rPr lang="en-GB" sz="2000" dirty="0">
                <a:solidFill>
                  <a:srgbClr val="000000"/>
                </a:solidFill>
                <a:latin typeface="Arial" charset="0"/>
              </a:rPr>
              <a:t>+</a:t>
            </a:r>
            <a:endParaRPr lang="en-GB" sz="1400" dirty="0">
              <a:solidFill>
                <a:srgbClr val="000000"/>
              </a:solidFill>
              <a:latin typeface="Arial" charset="0"/>
            </a:endParaRPr>
          </a:p>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b="1" dirty="0" err="1">
                <a:solidFill>
                  <a:schemeClr val="accent1">
                    <a:lumMod val="75000"/>
                  </a:schemeClr>
                </a:solidFill>
                <a:latin typeface="Arial" charset="0"/>
              </a:rPr>
              <a:t>FLake</a:t>
            </a:r>
            <a:r>
              <a:rPr lang="en-GB" sz="1400" b="1" dirty="0">
                <a:solidFill>
                  <a:schemeClr val="accent1">
                    <a:lumMod val="75000"/>
                  </a:schemeClr>
                </a:solidFill>
                <a:latin typeface="Arial" charset="0"/>
              </a:rPr>
              <a:t> </a:t>
            </a:r>
          </a:p>
          <a:p>
            <a:pPr>
              <a:lnSpc>
                <a:spcPts val="2500"/>
              </a:lnSpc>
              <a:spcAft>
                <a:spcPts val="1000"/>
              </a:spcAft>
              <a:buClr>
                <a:srgbClr val="FC0128"/>
              </a:buClr>
              <a:tabLst>
                <a:tab pos="288925" algn="l"/>
                <a:tab pos="1203325" algn="l"/>
                <a:tab pos="2117725" algn="l"/>
                <a:tab pos="3032125" algn="l"/>
                <a:tab pos="3946525" algn="l"/>
                <a:tab pos="4860925" algn="l"/>
                <a:tab pos="5775325" algn="l"/>
                <a:tab pos="6689725" algn="l"/>
                <a:tab pos="7604125" algn="l"/>
                <a:tab pos="8518525" algn="l"/>
                <a:tab pos="9432925" algn="l"/>
                <a:tab pos="10347325" algn="l"/>
              </a:tabLst>
            </a:pPr>
            <a:r>
              <a:rPr lang="en-GB" sz="1400" dirty="0">
                <a:solidFill>
                  <a:schemeClr val="accent1">
                    <a:lumMod val="75000"/>
                  </a:schemeClr>
                </a:solidFill>
                <a:latin typeface="Arial" charset="0"/>
              </a:rPr>
              <a:t>F</a:t>
            </a:r>
            <a:r>
              <a:rPr lang="en-GB" sz="1400" dirty="0">
                <a:solidFill>
                  <a:srgbClr val="000000"/>
                </a:solidFill>
                <a:latin typeface="Arial" charset="0"/>
              </a:rPr>
              <a:t>resh water </a:t>
            </a:r>
            <a:r>
              <a:rPr lang="en-GB" sz="1400" dirty="0">
                <a:solidFill>
                  <a:schemeClr val="accent1">
                    <a:lumMod val="75000"/>
                  </a:schemeClr>
                </a:solidFill>
                <a:latin typeface="Arial" charset="0"/>
              </a:rPr>
              <a:t>Lake</a:t>
            </a:r>
            <a:r>
              <a:rPr lang="en-GB" sz="1400" dirty="0">
                <a:solidFill>
                  <a:srgbClr val="000000"/>
                </a:solidFill>
                <a:latin typeface="Arial" charset="0"/>
              </a:rPr>
              <a:t> scheme</a:t>
            </a:r>
          </a:p>
        </p:txBody>
      </p:sp>
      <p:grpSp>
        <p:nvGrpSpPr>
          <p:cNvPr id="21" name="Group 36"/>
          <p:cNvGrpSpPr>
            <a:grpSpLocks/>
          </p:cNvGrpSpPr>
          <p:nvPr/>
        </p:nvGrpSpPr>
        <p:grpSpPr bwMode="auto">
          <a:xfrm>
            <a:off x="8398670" y="2996953"/>
            <a:ext cx="2243138" cy="3672407"/>
            <a:chOff x="4331" y="1021"/>
            <a:chExt cx="1413" cy="2677"/>
          </a:xfrm>
        </p:grpSpPr>
        <p:sp>
          <p:nvSpPr>
            <p:cNvPr id="22" name="Rectangle 3"/>
            <p:cNvSpPr>
              <a:spLocks noChangeArrowheads="1"/>
            </p:cNvSpPr>
            <p:nvPr/>
          </p:nvSpPr>
          <p:spPr bwMode="auto">
            <a:xfrm>
              <a:off x="4331" y="1021"/>
              <a:ext cx="1361" cy="2677"/>
            </a:xfrm>
            <a:prstGeom prst="rect">
              <a:avLst/>
            </a:prstGeom>
            <a:solidFill>
              <a:schemeClr val="bg2">
                <a:alpha val="14902"/>
              </a:schemeClr>
            </a:solidFill>
            <a:ln w="12700">
              <a:solidFill>
                <a:schemeClr val="tx1"/>
              </a:solidFill>
              <a:miter lim="800000"/>
              <a:headEnd/>
              <a:tailEnd/>
            </a:ln>
          </p:spPr>
          <p:txBody>
            <a:bodyPr wrap="none" anchor="ctr"/>
            <a:lstStyle/>
            <a:p>
              <a:pPr eaLnBrk="0" hangingPunct="0"/>
              <a:endParaRPr lang="en-US"/>
            </a:p>
          </p:txBody>
        </p:sp>
        <p:sp>
          <p:nvSpPr>
            <p:cNvPr id="23" name="Rectangle 9"/>
            <p:cNvSpPr>
              <a:spLocks noChangeArrowheads="1"/>
            </p:cNvSpPr>
            <p:nvPr/>
          </p:nvSpPr>
          <p:spPr bwMode="auto">
            <a:xfrm>
              <a:off x="4352" y="1066"/>
              <a:ext cx="1392" cy="940"/>
            </a:xfrm>
            <a:prstGeom prst="rect">
              <a:avLst/>
            </a:prstGeom>
            <a:noFill/>
            <a:ln w="9525">
              <a:noFill/>
              <a:miter lim="800000"/>
              <a:headEnd/>
              <a:tailEnd/>
            </a:ln>
          </p:spPr>
          <p:txBody>
            <a:bodyPr/>
            <a:lstStyle/>
            <a:p>
              <a:pPr marL="290513" indent="-290513" defTabSz="762000" eaLnBrk="0" hangingPunct="0">
                <a:lnSpc>
                  <a:spcPts val="2500"/>
                </a:lnSpc>
                <a:spcAft>
                  <a:spcPts val="1000"/>
                </a:spcAft>
                <a:buClr>
                  <a:schemeClr val="hlink"/>
                </a:buClr>
                <a:buSzPct val="100000"/>
                <a:buFont typeface="Wingdings" pitchFamily="2" charset="2"/>
                <a:buChar char="l"/>
              </a:pPr>
              <a:r>
                <a:rPr lang="en-US" sz="1300" b="1" dirty="0">
                  <a:solidFill>
                    <a:srgbClr val="FF0000"/>
                  </a:solidFill>
                  <a:latin typeface="Arial" pitchFamily="34" charset="0"/>
                </a:rPr>
                <a:t>Lake tile </a:t>
              </a:r>
              <a:br>
                <a:rPr lang="en-US" sz="1300" b="1" dirty="0">
                  <a:solidFill>
                    <a:srgbClr val="FF0000"/>
                  </a:solidFill>
                  <a:latin typeface="Arial" pitchFamily="34" charset="0"/>
                </a:rPr>
              </a:br>
              <a:r>
                <a:rPr lang="en-US" sz="1000" b="1" dirty="0" err="1">
                  <a:latin typeface="Arial" pitchFamily="34" charset="0"/>
                </a:rPr>
                <a:t>Mironov</a:t>
              </a:r>
              <a:r>
                <a:rPr lang="en-US" sz="1000" b="1" dirty="0">
                  <a:latin typeface="Arial" pitchFamily="34" charset="0"/>
                </a:rPr>
                <a:t> et al (2010), </a:t>
              </a:r>
              <a:br>
                <a:rPr lang="en-US" sz="1000" b="1" dirty="0">
                  <a:latin typeface="Arial" pitchFamily="34" charset="0"/>
                </a:rPr>
              </a:br>
              <a:r>
                <a:rPr lang="en-US" sz="1000" b="1" dirty="0">
                  <a:latin typeface="Arial" pitchFamily="34" charset="0"/>
                </a:rPr>
                <a:t>Dutra et al. (2010), </a:t>
              </a:r>
              <a:br>
                <a:rPr lang="en-US" sz="1000" b="1" dirty="0">
                  <a:latin typeface="Arial" pitchFamily="34" charset="0"/>
                </a:rPr>
              </a:br>
              <a:r>
                <a:rPr lang="en-US" sz="1000" b="1" dirty="0">
                  <a:latin typeface="Arial" pitchFamily="34" charset="0"/>
                </a:rPr>
                <a:t>Balsamo et al. (2010, 2012, 2013)</a:t>
              </a:r>
            </a:p>
            <a:p>
              <a:pPr marL="766763" lvl="1" indent="-285750" defTabSz="762000" eaLnBrk="0" hangingPunct="0">
                <a:spcAft>
                  <a:spcPts val="1000"/>
                </a:spcAft>
                <a:buClr>
                  <a:schemeClr val="tx1"/>
                </a:buClr>
                <a:buSzPct val="100000"/>
              </a:pPr>
              <a:r>
                <a:rPr lang="en-US" sz="1000" dirty="0">
                  <a:latin typeface="Arial" pitchFamily="34" charset="0"/>
                </a:rPr>
                <a:t>Extra tile (9) to account</a:t>
              </a:r>
              <a:br>
                <a:rPr lang="en-US" sz="1000" dirty="0">
                  <a:latin typeface="Arial" pitchFamily="34" charset="0"/>
                </a:rPr>
              </a:br>
              <a:r>
                <a:rPr lang="en-US" sz="1000" dirty="0">
                  <a:latin typeface="Arial" pitchFamily="34" charset="0"/>
                </a:rPr>
                <a:t>for sub-grid lakes</a:t>
              </a:r>
            </a:p>
          </p:txBody>
        </p:sp>
        <p:sp>
          <p:nvSpPr>
            <p:cNvPr id="25" name="AutoShape 10"/>
            <p:cNvSpPr>
              <a:spLocks noChangeArrowheads="1"/>
            </p:cNvSpPr>
            <p:nvPr/>
          </p:nvSpPr>
          <p:spPr bwMode="auto">
            <a:xfrm>
              <a:off x="4649" y="3190"/>
              <a:ext cx="797" cy="456"/>
            </a:xfrm>
            <a:custGeom>
              <a:avLst/>
              <a:gdLst>
                <a:gd name="T0" fmla="*/ 697 w 21600"/>
                <a:gd name="T1" fmla="*/ 228 h 21600"/>
                <a:gd name="T2" fmla="*/ 399 w 21600"/>
                <a:gd name="T3" fmla="*/ 456 h 21600"/>
                <a:gd name="T4" fmla="*/ 100 w 21600"/>
                <a:gd name="T5" fmla="*/ 228 h 21600"/>
                <a:gd name="T6" fmla="*/ 399 w 21600"/>
                <a:gd name="T7" fmla="*/ 0 h 21600"/>
                <a:gd name="T8" fmla="*/ 0 60000 65536"/>
                <a:gd name="T9" fmla="*/ 0 60000 65536"/>
                <a:gd name="T10" fmla="*/ 0 60000 65536"/>
                <a:gd name="T11" fmla="*/ 0 60000 65536"/>
                <a:gd name="T12" fmla="*/ 4499 w 21600"/>
                <a:gd name="T13" fmla="*/ 4500 h 21600"/>
                <a:gd name="T14" fmla="*/ 17101 w 21600"/>
                <a:gd name="T15" fmla="*/ 17100 h 21600"/>
              </a:gdLst>
              <a:ahLst/>
              <a:cxnLst>
                <a:cxn ang="T8">
                  <a:pos x="T0" y="T1"/>
                </a:cxn>
                <a:cxn ang="T9">
                  <a:pos x="T2" y="T3"/>
                </a:cxn>
                <a:cxn ang="T10">
                  <a:pos x="T4" y="T5"/>
                </a:cxn>
                <a:cxn ang="T11">
                  <a:pos x="T6" y="T7"/>
                </a:cxn>
              </a:cxnLst>
              <a:rect l="T12" t="T13" r="T14" b="T15"/>
              <a:pathLst>
                <a:path w="21600" h="21600">
                  <a:moveTo>
                    <a:pt x="0" y="0"/>
                  </a:moveTo>
                  <a:lnTo>
                    <a:pt x="5400" y="21600"/>
                  </a:lnTo>
                  <a:lnTo>
                    <a:pt x="16200" y="21600"/>
                  </a:lnTo>
                  <a:lnTo>
                    <a:pt x="21600" y="0"/>
                  </a:lnTo>
                  <a:close/>
                </a:path>
              </a:pathLst>
            </a:custGeom>
            <a:solidFill>
              <a:schemeClr val="accent1"/>
            </a:solidFill>
            <a:ln w="12700">
              <a:solidFill>
                <a:schemeClr val="tx1"/>
              </a:solidFill>
              <a:miter lim="800000"/>
              <a:headEnd/>
              <a:tailEnd/>
            </a:ln>
          </p:spPr>
          <p:txBody>
            <a:bodyPr wrap="none" anchor="ctr"/>
            <a:lstStyle/>
            <a:p>
              <a:endParaRPr lang="en-GB"/>
            </a:p>
          </p:txBody>
        </p:sp>
        <p:sp>
          <p:nvSpPr>
            <p:cNvPr id="27" name="Line 11"/>
            <p:cNvSpPr>
              <a:spLocks noChangeShapeType="1"/>
            </p:cNvSpPr>
            <p:nvPr/>
          </p:nvSpPr>
          <p:spPr bwMode="auto">
            <a:xfrm>
              <a:off x="4678" y="3278"/>
              <a:ext cx="720" cy="0"/>
            </a:xfrm>
            <a:prstGeom prst="line">
              <a:avLst/>
            </a:prstGeom>
            <a:noFill/>
            <a:ln w="12700">
              <a:solidFill>
                <a:schemeClr val="tx1"/>
              </a:solidFill>
              <a:round/>
              <a:headEnd/>
              <a:tailEnd/>
            </a:ln>
          </p:spPr>
          <p:txBody>
            <a:bodyPr wrap="none" anchor="ctr"/>
            <a:lstStyle/>
            <a:p>
              <a:endParaRPr lang="en-GB"/>
            </a:p>
          </p:txBody>
        </p:sp>
        <p:pic>
          <p:nvPicPr>
            <p:cNvPr id="28" name="Picture 27" descr="CraterLake05_aerial_crater_lake_mount_scott_12-10-05_med"/>
            <p:cNvPicPr>
              <a:picLocks noChangeAspect="1" noChangeArrowheads="1"/>
            </p:cNvPicPr>
            <p:nvPr/>
          </p:nvPicPr>
          <p:blipFill>
            <a:blip r:embed="rId4" cstate="print"/>
            <a:srcRect/>
            <a:stretch>
              <a:fillRect/>
            </a:stretch>
          </p:blipFill>
          <p:spPr bwMode="auto">
            <a:xfrm>
              <a:off x="4513" y="2850"/>
              <a:ext cx="1015" cy="323"/>
            </a:xfrm>
            <a:prstGeom prst="rect">
              <a:avLst/>
            </a:prstGeom>
            <a:noFill/>
            <a:effectLst>
              <a:outerShdw dist="35921" dir="2700000" algn="ctr" rotWithShape="0">
                <a:srgbClr val="808080"/>
              </a:outerShdw>
            </a:effectLst>
          </p:spPr>
        </p:pic>
      </p:grpSp>
      <p:sp>
        <p:nvSpPr>
          <p:cNvPr id="30" name="Subtitle 2"/>
          <p:cNvSpPr txBox="1">
            <a:spLocks/>
          </p:cNvSpPr>
          <p:nvPr/>
        </p:nvSpPr>
        <p:spPr>
          <a:xfrm>
            <a:off x="2133972" y="1124744"/>
            <a:ext cx="7920881" cy="1656184"/>
          </a:xfrm>
          <a:prstGeom prst="rect">
            <a:avLst/>
          </a:prstGeom>
        </p:spPr>
        <p:txBody>
          <a:bodyPr/>
          <a:lstStyle>
            <a:lvl1pPr marL="290513" indent="-290513" algn="l" defTabSz="762000" rtl="0" eaLnBrk="0" fontAlgn="base" hangingPunct="0">
              <a:lnSpc>
                <a:spcPts val="2500"/>
              </a:lnSpc>
              <a:spcBef>
                <a:spcPct val="0"/>
              </a:spcBef>
              <a:spcAft>
                <a:spcPts val="1000"/>
              </a:spcAft>
              <a:buClr>
                <a:schemeClr val="hlink"/>
              </a:buClr>
              <a:buSzPct val="100000"/>
              <a:buFont typeface="Wingdings" pitchFamily="2" charset="2"/>
              <a:buChar char="l"/>
              <a:defRPr sz="2200" b="1">
                <a:solidFill>
                  <a:schemeClr val="tx1"/>
                </a:solidFill>
                <a:latin typeface="+mn-lt"/>
                <a:ea typeface="+mn-ea"/>
                <a:cs typeface="+mn-cs"/>
              </a:defRPr>
            </a:lvl1pPr>
            <a:lvl2pPr marL="766763" indent="-285750" algn="l" defTabSz="762000" rtl="0" eaLnBrk="0" fontAlgn="base" hangingPunct="0">
              <a:spcBef>
                <a:spcPct val="0"/>
              </a:spcBef>
              <a:spcAft>
                <a:spcPts val="1000"/>
              </a:spcAft>
              <a:buClr>
                <a:schemeClr val="tx1"/>
              </a:buClr>
              <a:buSzPct val="100000"/>
              <a:buFont typeface="Arial" pitchFamily="34" charset="0"/>
              <a:buChar char="-"/>
              <a:defRPr b="1">
                <a:solidFill>
                  <a:schemeClr val="tx1"/>
                </a:solidFill>
                <a:latin typeface="+mn-lt"/>
              </a:defRPr>
            </a:lvl2pPr>
            <a:lvl3pPr marL="1300163" indent="-342900" algn="l" defTabSz="762000" rtl="0" eaLnBrk="0" fontAlgn="base" hangingPunct="0">
              <a:lnSpc>
                <a:spcPts val="2600"/>
              </a:lnSpc>
              <a:spcBef>
                <a:spcPct val="0"/>
              </a:spcBef>
              <a:spcAft>
                <a:spcPts val="800"/>
              </a:spcAft>
              <a:buClr>
                <a:schemeClr val="bg2"/>
              </a:buClr>
              <a:buSzPct val="100000"/>
              <a:buFont typeface="Wingdings" pitchFamily="2" charset="2"/>
              <a:buChar char="§"/>
              <a:defRPr b="1">
                <a:solidFill>
                  <a:schemeClr val="tx1"/>
                </a:solidFill>
                <a:latin typeface="+mn-lt"/>
              </a:defRPr>
            </a:lvl3pPr>
            <a:lvl4pPr marL="17192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4pPr>
            <a:lvl5pPr marL="21383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5pPr>
            <a:lvl6pPr marL="25955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6pPr>
            <a:lvl7pPr marL="30527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7pPr>
            <a:lvl8pPr marL="35099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8pPr>
            <a:lvl9pPr marL="3967163" indent="-228600" algn="l" defTabSz="762000" rtl="0" eaLnBrk="0" fontAlgn="base" hangingPunct="0">
              <a:lnSpc>
                <a:spcPts val="2600"/>
              </a:lnSpc>
              <a:spcBef>
                <a:spcPct val="0"/>
              </a:spcBef>
              <a:spcAft>
                <a:spcPts val="800"/>
              </a:spcAft>
              <a:buClr>
                <a:schemeClr val="bg2"/>
              </a:buClr>
              <a:buSzPct val="100000"/>
              <a:buFont typeface="Wingdings" pitchFamily="2" charset="2"/>
              <a:buChar char=""/>
              <a:defRPr sz="2200" b="1">
                <a:solidFill>
                  <a:schemeClr val="tx1"/>
                </a:solidFill>
                <a:latin typeface="+mn-lt"/>
              </a:defRPr>
            </a:lvl9pPr>
          </a:lstStyle>
          <a:p>
            <a:pPr marL="0" indent="0">
              <a:buNone/>
            </a:pPr>
            <a:r>
              <a:rPr lang="en-GB" sz="1600" b="0" dirty="0"/>
              <a:t>A representation of </a:t>
            </a:r>
            <a:r>
              <a:rPr lang="en-GB" sz="1600" dirty="0">
                <a:solidFill>
                  <a:srgbClr val="FF0000"/>
                </a:solidFill>
              </a:rPr>
              <a:t>inland water bodies and coastal areas</a:t>
            </a:r>
            <a:r>
              <a:rPr lang="en-GB" sz="1600" b="0" dirty="0"/>
              <a:t> in NWP models is essential to simulate large contrasts of albedo, roughness and heat storage</a:t>
            </a:r>
          </a:p>
          <a:p>
            <a:pPr marL="0" indent="0">
              <a:buNone/>
            </a:pPr>
            <a:r>
              <a:rPr lang="en-GB" sz="1600" b="0" dirty="0"/>
              <a:t>A lake and shallow coastal waters </a:t>
            </a:r>
            <a:r>
              <a:rPr lang="en-GB" sz="1600" b="0" dirty="0" err="1"/>
              <a:t>parametrization</a:t>
            </a:r>
            <a:r>
              <a:rPr lang="en-GB" sz="1600" b="0" dirty="0"/>
              <a:t> scheme has been introduced in the ECMWF Integrated Forecasting System combining</a:t>
            </a:r>
          </a:p>
        </p:txBody>
      </p:sp>
    </p:spTree>
    <p:extLst>
      <p:ext uri="{BB962C8B-B14F-4D97-AF65-F5344CB8AC3E}">
        <p14:creationId xmlns:p14="http://schemas.microsoft.com/office/powerpoint/2010/main" val="200692007"/>
      </p:ext>
    </p:extLst>
  </p:cSld>
  <p:clrMapOvr>
    <a:masterClrMapping/>
  </p:clrMapOvr>
  <p:transition>
    <p:check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8" name="Rectangle 1"/>
          <p:cNvSpPr>
            <a:spLocks noGrp="1" noChangeArrowheads="1"/>
          </p:cNvSpPr>
          <p:nvPr>
            <p:ph type="title"/>
          </p:nvPr>
        </p:nvSpPr>
        <p:spPr>
          <a:xfrm>
            <a:off x="2016125" y="304801"/>
            <a:ext cx="8113712" cy="708025"/>
          </a:xfrm>
        </p:spPr>
        <p:txBody>
          <a:bodyPr/>
          <a:lstStyle/>
          <a:p>
            <a:pPr>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a:solidFill>
                  <a:schemeClr val="tx1"/>
                </a:solidFill>
              </a:rPr>
              <a:t>Inland water bodies fraction</a:t>
            </a:r>
          </a:p>
        </p:txBody>
      </p:sp>
      <p:sp>
        <p:nvSpPr>
          <p:cNvPr id="26630" name="Text Box 3"/>
          <p:cNvSpPr txBox="1">
            <a:spLocks noChangeArrowheads="1"/>
          </p:cNvSpPr>
          <p:nvPr/>
        </p:nvSpPr>
        <p:spPr bwMode="auto">
          <a:xfrm>
            <a:off x="3978868" y="5529245"/>
            <a:ext cx="4246973" cy="371513"/>
          </a:xfrm>
          <a:prstGeom prst="rect">
            <a:avLst/>
          </a:prstGeom>
          <a:noFill/>
          <a:ln w="9525">
            <a:noFill/>
            <a:round/>
            <a:headEnd/>
            <a:tailEnd/>
          </a:ln>
        </p:spPr>
        <p:txBody>
          <a:bodyPr wrap="none" lIns="90000" tIns="46800" rIns="90000" bIns="46800" anchor="ctr">
            <a:spAutoFit/>
          </a:bodyPr>
          <a:lstStyle/>
          <a:p>
            <a:pPr algn="ctr">
              <a:buClr>
                <a:srgbClr val="0099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9900"/>
                </a:solidFill>
              </a:rPr>
              <a:t>Aggregated from GLOBCOVER 300m</a:t>
            </a:r>
          </a:p>
        </p:txBody>
      </p:sp>
      <p:pic>
        <p:nvPicPr>
          <p:cNvPr id="7" name="Picture 6" descr="lakes_subgrid_costal_waters_cover_T2179_climate.v009.pn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565636" y="1340768"/>
            <a:ext cx="9002916" cy="4142311"/>
          </a:xfrm>
          <a:prstGeom prst="rect">
            <a:avLst/>
          </a:prstGeom>
        </p:spPr>
      </p:pic>
    </p:spTree>
    <p:extLst>
      <p:ext uri="{BB962C8B-B14F-4D97-AF65-F5344CB8AC3E}">
        <p14:creationId xmlns:p14="http://schemas.microsoft.com/office/powerpoint/2010/main" val="2669200631"/>
      </p:ext>
    </p:extLst>
  </p:cSld>
  <p:clrMapOvr>
    <a:masterClrMapping/>
  </p:clrMapOvr>
  <p:transition>
    <p:checke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16125" y="1151466"/>
            <a:ext cx="7686675" cy="5706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7" name="Rectangle 1"/>
          <p:cNvSpPr>
            <a:spLocks noGrp="1" noChangeArrowheads="1"/>
          </p:cNvSpPr>
          <p:nvPr>
            <p:ph type="title"/>
          </p:nvPr>
        </p:nvSpPr>
        <p:spPr>
          <a:xfrm>
            <a:off x="2016125" y="304801"/>
            <a:ext cx="8113712" cy="708025"/>
          </a:xfrm>
        </p:spPr>
        <p:txBody>
          <a:bodyPr/>
          <a:lstStyle/>
          <a:p>
            <a:pPr>
              <a:lnSpc>
                <a:spcPct val="100000"/>
              </a:lnSpc>
              <a:buClr>
                <a:srgbClr val="00AE00"/>
              </a:buClr>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defRPr/>
            </a:pPr>
            <a:r>
              <a:rPr lang="en-GB" sz="2000" dirty="0">
                <a:solidFill>
                  <a:srgbClr val="00AE00"/>
                </a:solidFill>
                <a:effectLst>
                  <a:outerShdw blurRad="38100" dist="38100" dir="2700000" algn="tl">
                    <a:srgbClr val="C0C0C0"/>
                  </a:outerShdw>
                </a:effectLst>
              </a:rPr>
              <a:t>Today’s satellite images are very informative</a:t>
            </a:r>
            <a:br>
              <a:rPr lang="en-GB" sz="2000" dirty="0">
                <a:solidFill>
                  <a:srgbClr val="00AE00"/>
                </a:solidFill>
                <a:effectLst>
                  <a:outerShdw blurRad="38100" dist="38100" dir="2700000" algn="tl">
                    <a:srgbClr val="C0C0C0"/>
                  </a:outerShdw>
                </a:effectLst>
              </a:rPr>
            </a:br>
            <a:r>
              <a:rPr lang="en-GB" sz="2000" dirty="0">
                <a:solidFill>
                  <a:srgbClr val="00AE00"/>
                </a:solidFill>
                <a:effectLst>
                  <a:outerShdw blurRad="38100" dist="38100" dir="2700000" algn="tl">
                    <a:srgbClr val="C0C0C0"/>
                  </a:outerShdw>
                </a:effectLst>
              </a:rPr>
              <a:t>not only about natural land surface…</a:t>
            </a:r>
          </a:p>
        </p:txBody>
      </p:sp>
    </p:spTree>
    <p:extLst>
      <p:ext uri="{BB962C8B-B14F-4D97-AF65-F5344CB8AC3E}">
        <p14:creationId xmlns:p14="http://schemas.microsoft.com/office/powerpoint/2010/main" val="3668746108"/>
      </p:ext>
    </p:extLst>
  </p:cSld>
  <p:clrMapOvr>
    <a:masterClrMapping/>
  </p:clrMapOvr>
  <p:transition>
    <p:checke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4" name="Rectangle 2"/>
          <p:cNvSpPr>
            <a:spLocks noGrp="1" noChangeArrowheads="1"/>
          </p:cNvSpPr>
          <p:nvPr>
            <p:ph type="title" idx="4294967295"/>
          </p:nvPr>
        </p:nvSpPr>
        <p:spPr>
          <a:xfrm>
            <a:off x="1845940" y="0"/>
            <a:ext cx="8820472" cy="685800"/>
          </a:xfrm>
          <a:prstGeom prst="rect">
            <a:avLst/>
          </a:prstGeom>
          <a:ln w="6350">
            <a:solidFill>
              <a:schemeClr val="bg1"/>
            </a:solidFill>
            <a:miter lim="800000"/>
            <a:headEnd/>
            <a:tailEnd/>
          </a:ln>
        </p:spPr>
        <p:txBody>
          <a:bodyPr/>
          <a:lstStyle/>
          <a:p>
            <a:pPr eaLnBrk="1" hangingPunct="1"/>
            <a:r>
              <a:rPr lang="en-US" kern="1200" dirty="0" smtClean="0">
                <a:solidFill>
                  <a:schemeClr val="tx1"/>
                </a:solidFill>
              </a:rPr>
              <a:t>Water bodies heat storage</a:t>
            </a:r>
            <a:endParaRPr lang="en-US" kern="1200" dirty="0">
              <a:solidFill>
                <a:schemeClr val="tx1"/>
              </a:solidFill>
            </a:endParaRPr>
          </a:p>
        </p:txBody>
      </p:sp>
      <p:sp>
        <p:nvSpPr>
          <p:cNvPr id="187395" name="Rectangle 3"/>
          <p:cNvSpPr>
            <a:spLocks noGrp="1" noChangeArrowheads="1"/>
          </p:cNvSpPr>
          <p:nvPr>
            <p:ph type="body" idx="4294967295"/>
          </p:nvPr>
        </p:nvSpPr>
        <p:spPr>
          <a:xfrm>
            <a:off x="1598612" y="762001"/>
            <a:ext cx="9067800" cy="5821363"/>
          </a:xfrm>
          <a:prstGeom prst="rect">
            <a:avLst/>
          </a:prstGeom>
        </p:spPr>
        <p:txBody>
          <a:bodyPr/>
          <a:lstStyle/>
          <a:p>
            <a:pPr eaLnBrk="1" hangingPunct="1">
              <a:lnSpc>
                <a:spcPct val="120000"/>
              </a:lnSpc>
            </a:pPr>
            <a:r>
              <a:rPr lang="en-GB" sz="1600" dirty="0"/>
              <a:t>All inland water bodies are important energy storage drastically changing sensible heat flux</a:t>
            </a:r>
          </a:p>
          <a:p>
            <a:pPr eaLnBrk="1" hangingPunct="1">
              <a:lnSpc>
                <a:spcPct val="120000"/>
              </a:lnSpc>
            </a:pPr>
            <a:r>
              <a:rPr lang="en-GB" sz="1600" dirty="0" err="1">
                <a:solidFill>
                  <a:schemeClr val="tx1">
                    <a:lumMod val="75000"/>
                    <a:lumOff val="25000"/>
                  </a:schemeClr>
                </a:solidFill>
              </a:rPr>
              <a:t>FLake</a:t>
            </a:r>
            <a:r>
              <a:rPr lang="en-GB" sz="1600" dirty="0">
                <a:solidFill>
                  <a:schemeClr val="tx1">
                    <a:lumMod val="75000"/>
                    <a:lumOff val="25000"/>
                  </a:schemeClr>
                </a:solidFill>
              </a:rPr>
              <a:t> (</a:t>
            </a:r>
            <a:r>
              <a:rPr lang="en-GB" sz="1600" dirty="0" err="1">
                <a:solidFill>
                  <a:schemeClr val="tx1">
                    <a:lumMod val="75000"/>
                    <a:lumOff val="25000"/>
                  </a:schemeClr>
                </a:solidFill>
              </a:rPr>
              <a:t>Mironov</a:t>
            </a:r>
            <a:r>
              <a:rPr lang="en-GB" sz="1600" dirty="0">
                <a:solidFill>
                  <a:schemeClr val="tx1">
                    <a:lumMod val="75000"/>
                    <a:lumOff val="25000"/>
                  </a:schemeClr>
                </a:solidFill>
              </a:rPr>
              <a:t> et al. 2010, BER)  </a:t>
            </a:r>
            <a:r>
              <a:rPr lang="en-GB" sz="1600" dirty="0">
                <a:solidFill>
                  <a:schemeClr val="tx1">
                    <a:lumMod val="75000"/>
                    <a:lumOff val="25000"/>
                  </a:schemeClr>
                </a:solidFill>
                <a:hlinkClick r:id="rId3"/>
              </a:rPr>
              <a:t>http://lakemodel.net</a:t>
            </a:r>
            <a:r>
              <a:rPr lang="en-GB" sz="1600" dirty="0">
                <a:solidFill>
                  <a:schemeClr val="tx1">
                    <a:lumMod val="75000"/>
                    <a:lumOff val="25000"/>
                  </a:schemeClr>
                </a:solidFill>
              </a:rPr>
              <a:t> a two-layer bulk model based on a self-similar parametric representation of the evolving temperature profile within lake water and ice</a:t>
            </a:r>
          </a:p>
          <a:p>
            <a:pPr eaLnBrk="1" hangingPunct="1">
              <a:lnSpc>
                <a:spcPct val="120000"/>
              </a:lnSpc>
            </a:pPr>
            <a:r>
              <a:rPr lang="en-GB" sz="1600" dirty="0">
                <a:solidFill>
                  <a:schemeClr val="tx1">
                    <a:lumMod val="75000"/>
                    <a:lumOff val="25000"/>
                  </a:schemeClr>
                </a:solidFill>
              </a:rPr>
              <a:t>Introduced in the IFS by Dutra et al. (2010,BER), Balsamo et al. (2010,BER; 2012,TELLUS)</a:t>
            </a:r>
          </a:p>
        </p:txBody>
      </p:sp>
      <p:sp>
        <p:nvSpPr>
          <p:cNvPr id="8" name="Cube 7"/>
          <p:cNvSpPr/>
          <p:nvPr/>
        </p:nvSpPr>
        <p:spPr bwMode="auto">
          <a:xfrm>
            <a:off x="2133972" y="3717032"/>
            <a:ext cx="1152128" cy="1584176"/>
          </a:xfrm>
          <a:prstGeom prst="cube">
            <a:avLst/>
          </a:prstGeom>
          <a:gradFill flip="none" rotWithShape="1">
            <a:gsLst>
              <a:gs pos="0">
                <a:schemeClr val="accent1">
                  <a:lumMod val="40000"/>
                  <a:lumOff val="60000"/>
                </a:schemeClr>
              </a:gs>
              <a:gs pos="100000">
                <a:schemeClr val="accent1">
                  <a:lumMod val="75000"/>
                </a:schemeClr>
              </a:gs>
              <a:gs pos="50000">
                <a:schemeClr val="accent1">
                  <a:lumMod val="40000"/>
                  <a:lumOff val="60000"/>
                </a:schemeClr>
              </a:gs>
            </a:gsLst>
            <a:lin ang="16200000" scaled="0"/>
            <a:tileRect/>
          </a:gra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latin typeface="Times" pitchFamily="18" charset="0"/>
            </a:endParaRPr>
          </a:p>
        </p:txBody>
      </p:sp>
      <p:sp>
        <p:nvSpPr>
          <p:cNvPr id="9" name="Cube 8"/>
          <p:cNvSpPr/>
          <p:nvPr/>
        </p:nvSpPr>
        <p:spPr bwMode="auto">
          <a:xfrm>
            <a:off x="2133972" y="5301208"/>
            <a:ext cx="1152128" cy="720080"/>
          </a:xfrm>
          <a:prstGeom prst="cube">
            <a:avLst/>
          </a:prstGeom>
          <a:solidFill>
            <a:schemeClr val="accent1">
              <a:lumMod val="5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latin typeface="Times" pitchFamily="18" charset="0"/>
            </a:endParaRPr>
          </a:p>
        </p:txBody>
      </p:sp>
      <p:sp>
        <p:nvSpPr>
          <p:cNvPr id="10" name="Up Arrow 9"/>
          <p:cNvSpPr/>
          <p:nvPr/>
        </p:nvSpPr>
        <p:spPr bwMode="auto">
          <a:xfrm>
            <a:off x="2349996" y="5013176"/>
            <a:ext cx="216024" cy="576064"/>
          </a:xfrm>
          <a:prstGeom prst="up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latin typeface="Times" pitchFamily="18" charset="0"/>
            </a:endParaRPr>
          </a:p>
        </p:txBody>
      </p:sp>
      <p:sp>
        <p:nvSpPr>
          <p:cNvPr id="11" name="Up Arrow 10"/>
          <p:cNvSpPr/>
          <p:nvPr/>
        </p:nvSpPr>
        <p:spPr bwMode="auto">
          <a:xfrm flipV="1">
            <a:off x="2638028" y="5013176"/>
            <a:ext cx="216024" cy="576064"/>
          </a:xfrm>
          <a:prstGeom prst="upArrow">
            <a:avLst/>
          </a:prstGeom>
          <a:solidFill>
            <a:srgbClr val="FF0000"/>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latin typeface="Times" pitchFamily="18" charset="0"/>
            </a:endParaRPr>
          </a:p>
        </p:txBody>
      </p:sp>
      <p:sp>
        <p:nvSpPr>
          <p:cNvPr id="12" name="Quad Arrow 11"/>
          <p:cNvSpPr/>
          <p:nvPr/>
        </p:nvSpPr>
        <p:spPr bwMode="auto">
          <a:xfrm>
            <a:off x="2349996" y="3501008"/>
            <a:ext cx="792088" cy="360040"/>
          </a:xfrm>
          <a:prstGeom prst="quadArrow">
            <a:avLst/>
          </a:prstGeom>
          <a:solidFill>
            <a:schemeClr val="accent1">
              <a:lumMod val="60000"/>
              <a:lumOff val="40000"/>
            </a:schemeClr>
          </a:solid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defTabSz="914400" eaLnBrk="0" fontAlgn="base" hangingPunct="0">
              <a:spcBef>
                <a:spcPct val="0"/>
              </a:spcBef>
              <a:spcAft>
                <a:spcPct val="0"/>
              </a:spcAft>
            </a:pPr>
            <a:endParaRPr lang="en-US" sz="2400">
              <a:latin typeface="Times" pitchFamily="18" charset="0"/>
            </a:endParaRPr>
          </a:p>
        </p:txBody>
      </p:sp>
      <p:pic>
        <p:nvPicPr>
          <p:cNvPr id="14" name="Picture 57" descr="Description: Macintosh HD 2:Users:gpbalsamo:Downloads:imagesforhdr:image.jpe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870276" y="3446851"/>
            <a:ext cx="2679452" cy="177260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15" name="Picture 58" descr="Description: Macintosh HD 2:Users:gpbalsamo:Downloads:imagesforhdr:image_1.jpe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534572" y="3518858"/>
            <a:ext cx="2471220" cy="169253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17" name="Rectangle 5"/>
          <p:cNvSpPr>
            <a:spLocks noChangeArrowheads="1"/>
          </p:cNvSpPr>
          <p:nvPr/>
        </p:nvSpPr>
        <p:spPr bwMode="auto">
          <a:xfrm>
            <a:off x="5003209" y="5485347"/>
            <a:ext cx="4763612" cy="646331"/>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txBody>
          <a:bodyPr wrap="square" anchor="ctr">
            <a:spAutoFit/>
          </a:bodyPr>
          <a:lstStyle/>
          <a:p>
            <a:pPr algn="just"/>
            <a:r>
              <a:rPr lang="fr-FR" sz="1200" i="1" dirty="0">
                <a:solidFill>
                  <a:srgbClr val="000000"/>
                </a:solidFill>
                <a:latin typeface="Helvetica" charset="0"/>
                <a:cs typeface="Times New Roman" charset="0"/>
              </a:rPr>
              <a:t>The </a:t>
            </a:r>
            <a:r>
              <a:rPr lang="fr-FR" sz="1200" i="1" dirty="0" err="1">
                <a:solidFill>
                  <a:srgbClr val="000000"/>
                </a:solidFill>
                <a:latin typeface="Helvetica" charset="0"/>
                <a:cs typeface="Times New Roman" charset="0"/>
              </a:rPr>
              <a:t>relationship</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between</a:t>
            </a:r>
            <a:r>
              <a:rPr lang="fr-FR" sz="1200" i="1" dirty="0">
                <a:solidFill>
                  <a:srgbClr val="000000"/>
                </a:solidFill>
                <a:latin typeface="Helvetica" charset="0"/>
                <a:cs typeface="Times New Roman" charset="0"/>
              </a:rPr>
              <a:t> the </a:t>
            </a:r>
            <a:r>
              <a:rPr lang="fr-FR" sz="1200" i="1" dirty="0" err="1">
                <a:solidFill>
                  <a:srgbClr val="000000"/>
                </a:solidFill>
                <a:latin typeface="Helvetica" charset="0"/>
                <a:cs typeface="Times New Roman" charset="0"/>
              </a:rPr>
              <a:t>lake</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temperature</a:t>
            </a:r>
            <a:r>
              <a:rPr lang="fr-FR" sz="1200" i="1" dirty="0">
                <a:solidFill>
                  <a:srgbClr val="000000"/>
                </a:solidFill>
                <a:latin typeface="Helvetica" charset="0"/>
                <a:cs typeface="Times New Roman" charset="0"/>
              </a:rPr>
              <a:t> (as </a:t>
            </a:r>
            <a:r>
              <a:rPr lang="fr-FR" sz="1200" i="1" dirty="0" err="1">
                <a:solidFill>
                  <a:srgbClr val="000000"/>
                </a:solidFill>
                <a:latin typeface="Helvetica" charset="0"/>
                <a:cs typeface="Times New Roman" charset="0"/>
              </a:rPr>
              <a:t>observed</a:t>
            </a:r>
            <a:r>
              <a:rPr lang="fr-FR" sz="1200" i="1" dirty="0">
                <a:solidFill>
                  <a:srgbClr val="000000"/>
                </a:solidFill>
                <a:latin typeface="Helvetica" charset="0"/>
                <a:cs typeface="Times New Roman" charset="0"/>
              </a:rPr>
              <a:t> by MODIS) and the </a:t>
            </a:r>
            <a:r>
              <a:rPr lang="fr-FR" sz="1200" i="1" dirty="0" err="1">
                <a:solidFill>
                  <a:srgbClr val="000000"/>
                </a:solidFill>
                <a:latin typeface="Helvetica" charset="0"/>
                <a:cs typeface="Times New Roman" charset="0"/>
              </a:rPr>
              <a:t>lake</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depth</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can</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be</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used</a:t>
            </a:r>
            <a:r>
              <a:rPr lang="fr-FR" sz="1200" i="1" dirty="0">
                <a:solidFill>
                  <a:srgbClr val="000000"/>
                </a:solidFill>
                <a:latin typeface="Helvetica" charset="0"/>
                <a:cs typeface="Times New Roman" charset="0"/>
              </a:rPr>
              <a:t> to </a:t>
            </a:r>
            <a:r>
              <a:rPr lang="fr-FR" sz="1200" i="1" dirty="0" err="1">
                <a:solidFill>
                  <a:srgbClr val="000000"/>
                </a:solidFill>
                <a:latin typeface="Helvetica" charset="0"/>
                <a:cs typeface="Times New Roman" charset="0"/>
              </a:rPr>
              <a:t>infer</a:t>
            </a:r>
            <a:r>
              <a:rPr lang="fr-FR" sz="1200" i="1" dirty="0">
                <a:solidFill>
                  <a:srgbClr val="000000"/>
                </a:solidFill>
                <a:latin typeface="Helvetica" charset="0"/>
                <a:cs typeface="Times New Roman" charset="0"/>
              </a:rPr>
              <a:t> the </a:t>
            </a:r>
            <a:r>
              <a:rPr lang="fr-FR" sz="1200" i="1" dirty="0" err="1">
                <a:solidFill>
                  <a:srgbClr val="000000"/>
                </a:solidFill>
                <a:latin typeface="Helvetica" charset="0"/>
                <a:cs typeface="Times New Roman" charset="0"/>
              </a:rPr>
              <a:t>lake</a:t>
            </a:r>
            <a:r>
              <a:rPr lang="fr-FR" sz="1200" i="1" dirty="0">
                <a:solidFill>
                  <a:srgbClr val="000000"/>
                </a:solidFill>
                <a:latin typeface="Helvetica" charset="0"/>
                <a:cs typeface="Times New Roman" charset="0"/>
              </a:rPr>
              <a:t> </a:t>
            </a:r>
            <a:r>
              <a:rPr lang="fr-FR" sz="1200" i="1" dirty="0" err="1">
                <a:solidFill>
                  <a:srgbClr val="000000"/>
                </a:solidFill>
                <a:latin typeface="Helvetica" charset="0"/>
                <a:cs typeface="Times New Roman" charset="0"/>
              </a:rPr>
              <a:t>depth</a:t>
            </a:r>
            <a:r>
              <a:rPr lang="fr-FR" sz="1200" i="1" dirty="0">
                <a:solidFill>
                  <a:srgbClr val="000000"/>
                </a:solidFill>
                <a:latin typeface="Helvetica" charset="0"/>
                <a:cs typeface="Times New Roman" charset="0"/>
              </a:rPr>
              <a:t> in an inversion </a:t>
            </a:r>
            <a:r>
              <a:rPr lang="fr-FR" sz="1200" i="1" dirty="0" err="1">
                <a:solidFill>
                  <a:srgbClr val="000000"/>
                </a:solidFill>
                <a:latin typeface="Helvetica" charset="0"/>
                <a:cs typeface="Times New Roman" charset="0"/>
              </a:rPr>
              <a:t>procedure</a:t>
            </a:r>
            <a:r>
              <a:rPr lang="fr-FR" sz="1200" i="1" dirty="0">
                <a:solidFill>
                  <a:srgbClr val="000000"/>
                </a:solidFill>
                <a:latin typeface="Helvetica" charset="0"/>
                <a:cs typeface="Times New Roman" charset="0"/>
              </a:rPr>
              <a:t> (Balsamo et al. 2010 BER)</a:t>
            </a:r>
            <a:endParaRPr lang="fr-FR" dirty="0">
              <a:latin typeface="Arial" charset="0"/>
              <a:ea typeface="Times New Roman" charset="0"/>
              <a:cs typeface="Arial" charset="0"/>
            </a:endParaRPr>
          </a:p>
        </p:txBody>
      </p:sp>
      <p:sp>
        <p:nvSpPr>
          <p:cNvPr id="20" name="Rectangle 11"/>
          <p:cNvSpPr>
            <a:spLocks noChangeArrowheads="1"/>
          </p:cNvSpPr>
          <p:nvPr/>
        </p:nvSpPr>
        <p:spPr bwMode="auto">
          <a:xfrm>
            <a:off x="4942284" y="2708921"/>
            <a:ext cx="5220072" cy="105413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p>
            <a:pPr defTabSz="762000" eaLnBrk="0" hangingPunct="0">
              <a:lnSpc>
                <a:spcPts val="2500"/>
              </a:lnSpc>
              <a:spcAft>
                <a:spcPts val="1000"/>
              </a:spcAft>
              <a:buClr>
                <a:schemeClr val="hlink"/>
              </a:buClr>
              <a:buSzPct val="100000"/>
            </a:pPr>
            <a:r>
              <a:rPr lang="en-GB" sz="1600" dirty="0">
                <a:solidFill>
                  <a:srgbClr val="000000"/>
                </a:solidFill>
                <a:latin typeface="Arial" charset="0"/>
              </a:rPr>
              <a:t>Lake depth is a scalar for lake temperature annual cycle</a:t>
            </a:r>
            <a:br>
              <a:rPr lang="en-GB" sz="1600" dirty="0">
                <a:solidFill>
                  <a:srgbClr val="000000"/>
                </a:solidFill>
                <a:latin typeface="Arial" charset="0"/>
              </a:rPr>
            </a:br>
            <a:endParaRPr lang="en-GB" sz="1600" dirty="0">
              <a:solidFill>
                <a:srgbClr val="000000"/>
              </a:solidFill>
              <a:latin typeface="Arial" charset="0"/>
            </a:endParaRPr>
          </a:p>
        </p:txBody>
      </p:sp>
      <p:pic>
        <p:nvPicPr>
          <p:cNvPr id="21" name="Picture 5"/>
          <p:cNvPicPr>
            <a:picLocks noChangeAspect="1" noChangeArrowheads="1"/>
          </p:cNvPicPr>
          <p:nvPr/>
        </p:nvPicPr>
        <p:blipFill>
          <a:blip r:embed="rId6" cstate="print">
            <a:alphaModFix amt="0"/>
            <a:extLst>
              <a:ext uri="{28A0092B-C50C-407E-A947-70E740481C1C}">
                <a14:useLocalDpi xmlns:a14="http://schemas.microsoft.com/office/drawing/2010/main" val="0"/>
              </a:ext>
            </a:extLst>
          </a:blip>
          <a:srcRect t="14561" r="14725"/>
          <a:stretch>
            <a:fillRect/>
          </a:stretch>
        </p:blipFill>
        <p:spPr bwMode="auto">
          <a:xfrm>
            <a:off x="1917949" y="1712944"/>
            <a:ext cx="491877" cy="396845"/>
          </a:xfrm>
          <a:prstGeom prst="rect">
            <a:avLst/>
          </a:prstGeom>
          <a:solidFill>
            <a:srgbClr val="FFFFFF">
              <a:alpha val="0"/>
            </a:srgbClr>
          </a:solidFill>
          <a:ln>
            <a:noFill/>
          </a:ln>
          <a:extLs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2268928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16126" y="-28607"/>
            <a:ext cx="8650287" cy="708025"/>
          </a:xfrm>
        </p:spPr>
        <p:txBody>
          <a:bodyPr/>
          <a:lstStyle/>
          <a:p>
            <a:r>
              <a:rPr lang="en-GB" dirty="0"/>
              <a:t>I</a:t>
            </a:r>
            <a:r>
              <a:rPr lang="en-GB" dirty="0" smtClean="0"/>
              <a:t>mpact of lakes in NWP forecasts</a:t>
            </a:r>
            <a:endParaRPr lang="en-GB" dirty="0"/>
          </a:p>
        </p:txBody>
      </p:sp>
      <p:sp>
        <p:nvSpPr>
          <p:cNvPr id="10" name="Content Placeholder 9"/>
          <p:cNvSpPr>
            <a:spLocks noGrp="1"/>
          </p:cNvSpPr>
          <p:nvPr>
            <p:ph idx="4294967295"/>
          </p:nvPr>
        </p:nvSpPr>
        <p:spPr>
          <a:xfrm>
            <a:off x="1979612" y="1219200"/>
            <a:ext cx="8110538" cy="4929188"/>
          </a:xfrm>
          <a:prstGeom prst="rect">
            <a:avLst/>
          </a:prstGeom>
        </p:spPr>
        <p:txBody>
          <a:bodyPr/>
          <a:lstStyle/>
          <a:p>
            <a:pPr>
              <a:buNone/>
            </a:pPr>
            <a:endParaRPr lang="en-GB" dirty="0"/>
          </a:p>
        </p:txBody>
      </p:sp>
      <p:pic>
        <p:nvPicPr>
          <p:cNvPr id="71682" name="Picture 2"/>
          <p:cNvPicPr>
            <a:picLocks noChangeAspect="1" noChangeArrowheads="1"/>
          </p:cNvPicPr>
          <p:nvPr/>
        </p:nvPicPr>
        <p:blipFill>
          <a:blip r:embed="rId2" cstate="print"/>
          <a:srcRect t="3490" b="4678"/>
          <a:stretch>
            <a:fillRect/>
          </a:stretch>
        </p:blipFill>
        <p:spPr bwMode="auto">
          <a:xfrm>
            <a:off x="1701925" y="1067028"/>
            <a:ext cx="3524631" cy="2289964"/>
          </a:xfrm>
          <a:prstGeom prst="rect">
            <a:avLst/>
          </a:prstGeom>
          <a:solidFill>
            <a:srgbClr val="FFFFFF"/>
          </a:solidFill>
          <a:ln w="9525">
            <a:noFill/>
            <a:miter lim="800000"/>
            <a:headEnd/>
            <a:tailEnd/>
          </a:ln>
        </p:spPr>
      </p:pic>
      <p:pic>
        <p:nvPicPr>
          <p:cNvPr id="71684" name="Picture 4"/>
          <p:cNvPicPr>
            <a:picLocks noChangeAspect="1" noChangeArrowheads="1"/>
          </p:cNvPicPr>
          <p:nvPr/>
        </p:nvPicPr>
        <p:blipFill>
          <a:blip r:embed="rId3" cstate="print"/>
          <a:srcRect t="3198"/>
          <a:stretch>
            <a:fillRect/>
          </a:stretch>
        </p:blipFill>
        <p:spPr bwMode="auto">
          <a:xfrm>
            <a:off x="1773931" y="3274715"/>
            <a:ext cx="3352800" cy="2292189"/>
          </a:xfrm>
          <a:prstGeom prst="rect">
            <a:avLst/>
          </a:prstGeom>
          <a:solidFill>
            <a:srgbClr val="FFFFFF"/>
          </a:solidFill>
          <a:ln w="9525">
            <a:noFill/>
            <a:miter lim="800000"/>
            <a:headEnd/>
            <a:tailEnd/>
          </a:ln>
        </p:spPr>
      </p:pic>
      <p:pic>
        <p:nvPicPr>
          <p:cNvPr id="71685" name="Picture 5"/>
          <p:cNvPicPr>
            <a:picLocks noChangeAspect="1" noChangeArrowheads="1"/>
          </p:cNvPicPr>
          <p:nvPr/>
        </p:nvPicPr>
        <p:blipFill>
          <a:blip r:embed="rId4" cstate="print"/>
          <a:srcRect/>
          <a:stretch>
            <a:fillRect/>
          </a:stretch>
        </p:blipFill>
        <p:spPr bwMode="auto">
          <a:xfrm>
            <a:off x="4829844" y="3211056"/>
            <a:ext cx="3352800" cy="2367915"/>
          </a:xfrm>
          <a:prstGeom prst="rect">
            <a:avLst/>
          </a:prstGeom>
          <a:solidFill>
            <a:srgbClr val="FFFFFF"/>
          </a:solidFill>
          <a:ln w="9525">
            <a:noFill/>
            <a:miter lim="800000"/>
            <a:headEnd/>
            <a:tailEnd/>
          </a:ln>
        </p:spPr>
      </p:pic>
      <p:sp>
        <p:nvSpPr>
          <p:cNvPr id="22" name="Rectangle 21"/>
          <p:cNvSpPr/>
          <p:nvPr/>
        </p:nvSpPr>
        <p:spPr>
          <a:xfrm>
            <a:off x="2061964" y="5362946"/>
            <a:ext cx="2592288" cy="523220"/>
          </a:xfrm>
          <a:prstGeom prst="rect">
            <a:avLst/>
          </a:prstGeom>
          <a:solidFill>
            <a:schemeClr val="bg1"/>
          </a:solidFill>
        </p:spPr>
        <p:txBody>
          <a:bodyPr wrap="square">
            <a:spAutoFit/>
          </a:bodyPr>
          <a:lstStyle/>
          <a:p>
            <a:pPr>
              <a:buFont typeface="Times New Roman" pitchFamily="16" charset="0"/>
              <a:buNone/>
              <a:defRPr/>
            </a:pPr>
            <a:r>
              <a:rPr lang="en-GB" sz="1400" b="1" dirty="0">
                <a:solidFill>
                  <a:srgbClr val="00B0F0"/>
                </a:solidFill>
              </a:rPr>
              <a:t>Cooling 2m temperature     </a:t>
            </a:r>
            <a:br>
              <a:rPr lang="en-GB" sz="1400" b="1" dirty="0">
                <a:solidFill>
                  <a:srgbClr val="00B0F0"/>
                </a:solidFill>
              </a:rPr>
            </a:br>
            <a:r>
              <a:rPr lang="en-GB" sz="1400" b="1" dirty="0">
                <a:solidFill>
                  <a:srgbClr val="FF0000"/>
                </a:solidFill>
              </a:rPr>
              <a:t>Warming 2m temperature</a:t>
            </a:r>
          </a:p>
        </p:txBody>
      </p:sp>
      <p:sp>
        <p:nvSpPr>
          <p:cNvPr id="24" name="Rectangle 23"/>
          <p:cNvSpPr/>
          <p:nvPr/>
        </p:nvSpPr>
        <p:spPr>
          <a:xfrm>
            <a:off x="5302325" y="5343782"/>
            <a:ext cx="2591569" cy="523220"/>
          </a:xfrm>
          <a:prstGeom prst="rect">
            <a:avLst/>
          </a:prstGeom>
          <a:solidFill>
            <a:schemeClr val="bg1"/>
          </a:solidFill>
        </p:spPr>
        <p:txBody>
          <a:bodyPr wrap="square">
            <a:spAutoFit/>
          </a:bodyPr>
          <a:lstStyle/>
          <a:p>
            <a:pPr>
              <a:buFont typeface="Times New Roman" pitchFamily="16" charset="0"/>
              <a:buNone/>
              <a:defRPr/>
            </a:pPr>
            <a:r>
              <a:rPr lang="en-GB" sz="1400" b="1" dirty="0">
                <a:solidFill>
                  <a:srgbClr val="00B0F0"/>
                </a:solidFill>
              </a:rPr>
              <a:t>Improves 2m temperature     </a:t>
            </a:r>
            <a:br>
              <a:rPr lang="en-GB" sz="1400" b="1" dirty="0">
                <a:solidFill>
                  <a:srgbClr val="00B0F0"/>
                </a:solidFill>
              </a:rPr>
            </a:br>
            <a:r>
              <a:rPr lang="en-GB" sz="1400" b="1" dirty="0">
                <a:solidFill>
                  <a:srgbClr val="FF0000"/>
                </a:solidFill>
              </a:rPr>
              <a:t>Degrades 2m temperature</a:t>
            </a:r>
          </a:p>
        </p:txBody>
      </p:sp>
      <p:sp>
        <p:nvSpPr>
          <p:cNvPr id="25" name="Rectangle 24"/>
          <p:cNvSpPr/>
          <p:nvPr/>
        </p:nvSpPr>
        <p:spPr>
          <a:xfrm>
            <a:off x="1990128" y="3212976"/>
            <a:ext cx="5832476" cy="338554"/>
          </a:xfrm>
          <a:prstGeom prst="rect">
            <a:avLst/>
          </a:prstGeom>
          <a:solidFill>
            <a:schemeClr val="bg1"/>
          </a:solidFill>
        </p:spPr>
        <p:txBody>
          <a:bodyPr>
            <a:spAutoFit/>
          </a:bodyPr>
          <a:lstStyle/>
          <a:p>
            <a:pPr>
              <a:buFont typeface="Times New Roman" pitchFamily="16" charset="0"/>
              <a:buNone/>
              <a:defRPr/>
            </a:pPr>
            <a:r>
              <a:rPr lang="en-GB" sz="1600" dirty="0"/>
              <a:t>            </a:t>
            </a:r>
            <a:r>
              <a:rPr lang="en-GB" sz="1400" b="1" dirty="0"/>
              <a:t>   Forecast sensitivity		  Forecast impact	</a:t>
            </a:r>
          </a:p>
        </p:txBody>
      </p:sp>
      <p:sp>
        <p:nvSpPr>
          <p:cNvPr id="26" name="Rectangle 25"/>
          <p:cNvSpPr/>
          <p:nvPr/>
        </p:nvSpPr>
        <p:spPr>
          <a:xfrm>
            <a:off x="2094876" y="1321024"/>
            <a:ext cx="1119217" cy="307777"/>
          </a:xfrm>
          <a:prstGeom prst="rect">
            <a:avLst/>
          </a:prstGeom>
          <a:solidFill>
            <a:schemeClr val="bg1"/>
          </a:solidFill>
        </p:spPr>
        <p:txBody>
          <a:bodyPr wrap="square">
            <a:spAutoFit/>
          </a:bodyPr>
          <a:lstStyle/>
          <a:p>
            <a:r>
              <a:rPr lang="en-GB" sz="1400" b="1" dirty="0">
                <a:solidFill>
                  <a:srgbClr val="00B050"/>
                </a:solidFill>
              </a:rPr>
              <a:t>Lake cover</a:t>
            </a:r>
          </a:p>
        </p:txBody>
      </p:sp>
      <p:sp>
        <p:nvSpPr>
          <p:cNvPr id="28" name="Content Placeholder 2"/>
          <p:cNvSpPr txBox="1">
            <a:spLocks/>
          </p:cNvSpPr>
          <p:nvPr/>
        </p:nvSpPr>
        <p:spPr bwMode="auto">
          <a:xfrm>
            <a:off x="4870276" y="1196754"/>
            <a:ext cx="5796136" cy="1728191"/>
          </a:xfrm>
          <a:prstGeom prst="rect">
            <a:avLst/>
          </a:prstGeom>
          <a:noFill/>
          <a:ln w="12700">
            <a:noFill/>
            <a:miter lim="800000"/>
            <a:headEnd/>
            <a:tailEnd/>
          </a:ln>
        </p:spPr>
        <p:txBody>
          <a:bodyPr vert="horz" wrap="square" lIns="90487" tIns="44450" rIns="90487" bIns="44450" numCol="1" anchor="t" anchorCtr="0" compatLnSpc="1">
            <a:prstTxWarp prst="textNoShape">
              <a:avLst/>
            </a:prstTxWarp>
          </a:bodyPr>
          <a:lstStyle/>
          <a:p>
            <a:pPr marL="290513" indent="-290513" defTabSz="762000" eaLnBrk="0" fontAlgn="base" hangingPunct="0">
              <a:lnSpc>
                <a:spcPts val="2500"/>
              </a:lnSpc>
              <a:spcBef>
                <a:spcPct val="0"/>
              </a:spcBef>
              <a:spcAft>
                <a:spcPts val="1000"/>
              </a:spcAft>
              <a:buClr>
                <a:schemeClr val="hlink"/>
              </a:buClr>
              <a:buSzPct val="100000"/>
              <a:buFont typeface="Wingdings" pitchFamily="2" charset="2"/>
              <a:buChar char="l"/>
              <a:defRPr/>
            </a:pPr>
            <a:r>
              <a:rPr lang="en-GB" sz="1400" b="1" kern="0" dirty="0"/>
              <a:t>Forecasts sensitivity and impact of lakes is shown to produce a spring-cooling on lake areas with benefit on the temperatures f</a:t>
            </a:r>
            <a:r>
              <a:rPr lang="en-GB" sz="1400" b="1" kern="0" dirty="0" err="1"/>
              <a:t>orecasts</a:t>
            </a:r>
            <a:r>
              <a:rPr lang="en-GB" sz="1400" b="1" kern="0" dirty="0"/>
              <a:t> (day-2 (48-hour forecast) at 2m.</a:t>
            </a:r>
          </a:p>
          <a:p>
            <a:pPr marL="290513" indent="-290513" defTabSz="762000" eaLnBrk="0" fontAlgn="base" hangingPunct="0">
              <a:lnSpc>
                <a:spcPts val="2500"/>
              </a:lnSpc>
              <a:spcBef>
                <a:spcPct val="0"/>
              </a:spcBef>
              <a:spcAft>
                <a:spcPts val="1000"/>
              </a:spcAft>
              <a:buClr>
                <a:schemeClr val="hlink"/>
              </a:buClr>
              <a:buSzPct val="100000"/>
              <a:buFont typeface="Wingdings" pitchFamily="2" charset="2"/>
              <a:buChar char="l"/>
              <a:defRPr/>
            </a:pPr>
            <a:r>
              <a:rPr lang="en-GB" sz="1400" b="1" kern="0" dirty="0"/>
              <a:t>The lake surface temperatures are verified with MODIS LSTs</a:t>
            </a:r>
            <a:br>
              <a:rPr lang="en-GB" sz="1400" b="1" kern="0" dirty="0"/>
            </a:br>
            <a:r>
              <a:rPr lang="en-GB" sz="1400" b="1" kern="0" dirty="0"/>
              <a:t>as indicative of the heat-storage accuracy of the lake model</a:t>
            </a:r>
          </a:p>
        </p:txBody>
      </p:sp>
      <p:sp>
        <p:nvSpPr>
          <p:cNvPr id="3" name="Rectangle 2"/>
          <p:cNvSpPr/>
          <p:nvPr/>
        </p:nvSpPr>
        <p:spPr>
          <a:xfrm>
            <a:off x="3142084" y="476672"/>
            <a:ext cx="7254552" cy="412934"/>
          </a:xfrm>
          <a:prstGeom prst="rect">
            <a:avLst/>
          </a:prstGeom>
        </p:spPr>
        <p:txBody>
          <a:bodyPr wrap="square">
            <a:spAutoFit/>
          </a:bodyPr>
          <a:lstStyle/>
          <a:p>
            <a:pPr defTabSz="762000" eaLnBrk="0" hangingPunct="0">
              <a:lnSpc>
                <a:spcPts val="2500"/>
              </a:lnSpc>
              <a:spcAft>
                <a:spcPts val="1000"/>
              </a:spcAft>
              <a:buClr>
                <a:schemeClr val="hlink"/>
              </a:buClr>
              <a:buSzPct val="100000"/>
              <a:defRPr/>
            </a:pPr>
            <a:r>
              <a:rPr lang="en-GB" sz="1600" dirty="0">
                <a:solidFill>
                  <a:srgbClr val="000000"/>
                </a:solidFill>
                <a:latin typeface="Arial" charset="0"/>
              </a:rPr>
              <a:t>Balsamo et al. (2012, TELLUS-A) and ECMWF TM 648</a:t>
            </a:r>
          </a:p>
        </p:txBody>
      </p:sp>
      <p:pic>
        <p:nvPicPr>
          <p:cNvPr id="15" name="Picture 14" descr="LakeT_vs_Modis_Balsamoetl2011_TM648.png"/>
          <p:cNvPicPr>
            <a:picLocks noChangeAspect="1"/>
          </p:cNvPicPr>
          <p:nvPr/>
        </p:nvPicPr>
        <p:blipFill>
          <a:blip r:embed="rId5" cstate="print"/>
          <a:stretch>
            <a:fillRect/>
          </a:stretch>
        </p:blipFill>
        <p:spPr>
          <a:xfrm>
            <a:off x="7810232" y="3212976"/>
            <a:ext cx="2856181" cy="2808312"/>
          </a:xfrm>
          <a:prstGeom prst="rect">
            <a:avLst/>
          </a:prstGeom>
        </p:spPr>
      </p:pic>
    </p:spTree>
    <p:extLst>
      <p:ext uri="{BB962C8B-B14F-4D97-AF65-F5344CB8AC3E}">
        <p14:creationId xmlns:p14="http://schemas.microsoft.com/office/powerpoint/2010/main" val="240003973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701925" y="3933057"/>
            <a:ext cx="8467159" cy="1169551"/>
          </a:xfrm>
          <a:prstGeom prst="rect">
            <a:avLst/>
          </a:prstGeom>
        </p:spPr>
        <p:txBody>
          <a:bodyPr wrap="square">
            <a:spAutoFit/>
          </a:bodyPr>
          <a:lstStyle/>
          <a:p>
            <a:r>
              <a:rPr lang="en-GB" sz="1400" dirty="0"/>
              <a:t>Lakes are </a:t>
            </a:r>
            <a:r>
              <a:rPr lang="en-GB" sz="1400" dirty="0" smtClean="0"/>
              <a:t>the last newly </a:t>
            </a:r>
            <a:r>
              <a:rPr lang="en-GB" sz="1400" dirty="0"/>
              <a:t>added tile to ECMWF land surface scheme that went in operational use on the 12</a:t>
            </a:r>
            <a:r>
              <a:rPr lang="en-GB" sz="1400" baseline="30000" dirty="0"/>
              <a:t>th</a:t>
            </a:r>
            <a:r>
              <a:rPr lang="en-GB" sz="1400" dirty="0"/>
              <a:t> of May 2015. </a:t>
            </a:r>
            <a:r>
              <a:rPr lang="en-GB" sz="1400" dirty="0" smtClean="0"/>
              <a:t> The </a:t>
            </a:r>
            <a:r>
              <a:rPr lang="en-GB" sz="1400" dirty="0"/>
              <a:t>importance of lakes and their temperature and ice conditions in generating clouds and storms can be appreciated </a:t>
            </a:r>
            <a:r>
              <a:rPr lang="en-GB" sz="1400" dirty="0" smtClean="0"/>
              <a:t>in the video here</a:t>
            </a:r>
            <a:r>
              <a:rPr lang="en-GB" sz="1400" dirty="0"/>
              <a:t>:</a:t>
            </a:r>
          </a:p>
          <a:p>
            <a:endParaRPr lang="en-GB" sz="1400" dirty="0"/>
          </a:p>
          <a:p>
            <a:r>
              <a:rPr lang="en-GB" sz="1400" dirty="0"/>
              <a:t>http://time.com/9480/great-lakes-frozen-time-lapse-video/</a:t>
            </a:r>
          </a:p>
        </p:txBody>
      </p:sp>
    </p:spTree>
    <p:extLst>
      <p:ext uri="{BB962C8B-B14F-4D97-AF65-F5344CB8AC3E}">
        <p14:creationId xmlns:p14="http://schemas.microsoft.com/office/powerpoint/2010/main" val="353758716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Slide Number Placeholder 4"/>
          <p:cNvSpPr>
            <a:spLocks noGrp="1"/>
          </p:cNvSpPr>
          <p:nvPr>
            <p:ph type="sldNum" sz="quarter" idx="4294967295"/>
          </p:nvPr>
        </p:nvSpPr>
        <p:spPr>
          <a:xfrm>
            <a:off x="6454775" y="6353175"/>
            <a:ext cx="1077912" cy="471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r>
              <a:rPr lang="en-GB" altLang="en-US" sz="1200">
                <a:solidFill>
                  <a:srgbClr val="FFFFFF"/>
                </a:solidFill>
                <a:latin typeface="Arial" panose="020B0604020202020204" pitchFamily="34" charset="0"/>
              </a:rPr>
              <a:t>Slide </a:t>
            </a:r>
            <a:fld id="{682FCAC1-24A0-462D-9565-786C99E40D77}" type="slidenum">
              <a:rPr lang="en-GB" altLang="en-US" sz="1200">
                <a:solidFill>
                  <a:srgbClr val="FFFFFF"/>
                </a:solidFill>
                <a:latin typeface="Arial" panose="020B0604020202020204" pitchFamily="34" charset="0"/>
              </a:rPr>
              <a:pPr/>
              <a:t>23</a:t>
            </a:fld>
            <a:endParaRPr lang="en-GB" altLang="en-US" sz="1200">
              <a:solidFill>
                <a:srgbClr val="FFFFFF"/>
              </a:solidFill>
              <a:latin typeface="Arial" panose="020B0604020202020204" pitchFamily="34" charset="0"/>
            </a:endParaRPr>
          </a:p>
        </p:txBody>
      </p:sp>
      <p:sp>
        <p:nvSpPr>
          <p:cNvPr id="34820" name="Rectangle 1"/>
          <p:cNvSpPr>
            <a:spLocks noGrp="1" noChangeArrowheads="1"/>
          </p:cNvSpPr>
          <p:nvPr>
            <p:ph type="title"/>
          </p:nvPr>
        </p:nvSpPr>
        <p:spPr>
          <a:xfrm>
            <a:off x="2016125" y="304801"/>
            <a:ext cx="8113712" cy="708025"/>
          </a:xfrm>
        </p:spPr>
        <p:txBody>
          <a:bodyPr/>
          <a:lstStyle/>
          <a:p>
            <a:pPr>
              <a:lnSpc>
                <a:spcPct val="100000"/>
              </a:lnSpc>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altLang="en-US" dirty="0" smtClean="0"/>
              <a:t>ECMWF surface model milestones</a:t>
            </a:r>
          </a:p>
        </p:txBody>
      </p:sp>
      <p:sp>
        <p:nvSpPr>
          <p:cNvPr id="34821" name="Rectangle 2"/>
          <p:cNvSpPr>
            <a:spLocks noGrp="1" noChangeArrowheads="1"/>
          </p:cNvSpPr>
          <p:nvPr>
            <p:ph type="body" idx="4294967295"/>
          </p:nvPr>
        </p:nvSpPr>
        <p:spPr>
          <a:xfrm>
            <a:off x="1990726" y="981075"/>
            <a:ext cx="8112125" cy="5327650"/>
          </a:xfrm>
          <a:prstGeom prst="rect">
            <a:avLst/>
          </a:prstGeom>
        </p:spPr>
        <p:txBody>
          <a:bodyPr/>
          <a:lstStyle/>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Vegetation based evaporation				1989</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CY48 (4 layers + …)					1993 / ERA15</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Initial conditions for soil water				1994</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Stable BL/soil water freezing				1996</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Albedo of snow forests					1996</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OI increments of soil water				1999</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TESSEL, new snow and sea ice			2000 / ERA40</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HTESSEL, revised soil hydrology			2007 </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HTESSEL+SNOW, revised snow			2009</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HTESSEL+SNOW+LAI, seasonal vegetation	2010</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CHTESSEL (carbon-land surface)			2012</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LAKETESSEL (addition of lake tile)			2015</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endParaRPr lang="en-GB" altLang="en-US" sz="2000" dirty="0">
              <a:solidFill>
                <a:schemeClr val="tx1"/>
              </a:solidFill>
            </a:endParaRP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r>
              <a:rPr lang="en-GB" altLang="en-US" sz="2000" dirty="0" smtClean="0">
                <a:solidFill>
                  <a:schemeClr val="tx1"/>
                </a:solidFill>
              </a:rPr>
              <a:t>…what is next?</a:t>
            </a: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endParaRPr lang="en-GB" altLang="en-US" sz="2000" dirty="0" smtClean="0">
              <a:solidFill>
                <a:schemeClr val="tx1"/>
              </a:solidFill>
            </a:endParaRPr>
          </a:p>
          <a:p>
            <a:pPr>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endParaRPr lang="en-GB" altLang="en-US" sz="2000" dirty="0" smtClean="0">
              <a:solidFill>
                <a:schemeClr val="tx1"/>
              </a:solidFill>
            </a:endParaRPr>
          </a:p>
          <a:p>
            <a:pPr>
              <a:buNone/>
              <a:tabLst>
                <a:tab pos="758825" algn="l"/>
                <a:tab pos="1520825" algn="l"/>
                <a:tab pos="2282825" algn="l"/>
                <a:tab pos="3044825" algn="l"/>
                <a:tab pos="3806825" algn="l"/>
                <a:tab pos="4568825" algn="l"/>
                <a:tab pos="5330825" algn="l"/>
                <a:tab pos="6092825" algn="l"/>
                <a:tab pos="6854825" algn="l"/>
                <a:tab pos="7616825" algn="l"/>
                <a:tab pos="8378825" algn="l"/>
                <a:tab pos="9140825" algn="l"/>
                <a:tab pos="9902825" algn="l"/>
                <a:tab pos="10664825" algn="l"/>
              </a:tabLst>
            </a:pPr>
            <a:endParaRPr lang="en-GB" altLang="en-US" sz="2000" dirty="0" smtClean="0">
              <a:solidFill>
                <a:schemeClr val="tx1"/>
              </a:solidFill>
            </a:endParaRPr>
          </a:p>
        </p:txBody>
      </p:sp>
    </p:spTree>
    <p:extLst>
      <p:ext uri="{BB962C8B-B14F-4D97-AF65-F5344CB8AC3E}">
        <p14:creationId xmlns:p14="http://schemas.microsoft.com/office/powerpoint/2010/main" val="1102386644"/>
      </p:ext>
    </p:extLst>
  </p:cSld>
  <p:clrMapOvr>
    <a:masterClrMapping/>
  </p:clrMapOvr>
  <p:transition>
    <p:checke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1"/>
          <p:cNvSpPr>
            <a:spLocks noChangeArrowheads="1"/>
          </p:cNvSpPr>
          <p:nvPr/>
        </p:nvSpPr>
        <p:spPr bwMode="auto">
          <a:xfrm>
            <a:off x="7245580" y="2708276"/>
            <a:ext cx="2520294" cy="144463"/>
          </a:xfrm>
          <a:prstGeom prst="rect">
            <a:avLst/>
          </a:prstGeom>
          <a:solidFill>
            <a:srgbClr val="FF6600"/>
          </a:solidFill>
          <a:ln w="9525">
            <a:solidFill>
              <a:srgbClr val="000000"/>
            </a:solidFill>
            <a:round/>
            <a:headEnd/>
            <a:tailEnd/>
          </a:ln>
        </p:spPr>
        <p:txBody>
          <a:bodyPr/>
          <a:lstStyle/>
          <a:p>
            <a:endParaRPr lang="en-GB"/>
          </a:p>
        </p:txBody>
      </p:sp>
      <p:sp>
        <p:nvSpPr>
          <p:cNvPr id="14338" name="Freeform 30"/>
          <p:cNvSpPr>
            <a:spLocks/>
          </p:cNvSpPr>
          <p:nvPr/>
        </p:nvSpPr>
        <p:spPr bwMode="auto">
          <a:xfrm>
            <a:off x="17724584" y="5516563"/>
            <a:ext cx="23278" cy="279400"/>
          </a:xfrm>
          <a:custGeom>
            <a:avLst/>
            <a:gdLst>
              <a:gd name="T0" fmla="*/ 0 w 14812"/>
              <a:gd name="T1" fmla="*/ 280274 h 236292"/>
              <a:gd name="T2" fmla="*/ 23912 w 14812"/>
              <a:gd name="T3" fmla="*/ 0 h 236292"/>
              <a:gd name="T4" fmla="*/ 0 60000 65536"/>
              <a:gd name="T5" fmla="*/ 0 60000 65536"/>
            </a:gdLst>
            <a:ahLst/>
            <a:cxnLst>
              <a:cxn ang="T4">
                <a:pos x="T0" y="T1"/>
              </a:cxn>
              <a:cxn ang="T5">
                <a:pos x="T2" y="T3"/>
              </a:cxn>
            </a:cxnLst>
            <a:rect l="0" t="0" r="r" b="b"/>
            <a:pathLst>
              <a:path w="14812" h="236292">
                <a:moveTo>
                  <a:pt x="0" y="236292"/>
                </a:moveTo>
                <a:cubicBezTo>
                  <a:pt x="16402" y="39450"/>
                  <a:pt x="14767" y="118351"/>
                  <a:pt x="14767" y="0"/>
                </a:cubicBez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4339" name="TextBox 81"/>
          <p:cNvSpPr txBox="1">
            <a:spLocks noChangeArrowheads="1"/>
          </p:cNvSpPr>
          <p:nvPr/>
        </p:nvSpPr>
        <p:spPr bwMode="auto">
          <a:xfrm>
            <a:off x="7150355" y="3790826"/>
            <a:ext cx="2418719" cy="28931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u="sng" dirty="0">
                <a:solidFill>
                  <a:schemeClr val="tx1"/>
                </a:solidFill>
                <a:latin typeface="Arial" charset="0"/>
                <a:cs typeface="Arial" charset="0"/>
              </a:rPr>
              <a:t>10-layers:</a:t>
            </a:r>
          </a:p>
          <a:p>
            <a:r>
              <a:rPr lang="en-US" sz="1400" b="1" dirty="0">
                <a:solidFill>
                  <a:srgbClr val="FF0000"/>
                </a:solidFill>
              </a:rPr>
              <a:t># 0-1 cm</a:t>
            </a:r>
          </a:p>
          <a:p>
            <a:r>
              <a:rPr lang="en-US" sz="1400" b="1" dirty="0">
                <a:solidFill>
                  <a:srgbClr val="FF0000"/>
                </a:solidFill>
              </a:rPr>
              <a:t># 1-3 cm</a:t>
            </a:r>
          </a:p>
          <a:p>
            <a:r>
              <a:rPr lang="en-US" sz="1400" b="1" dirty="0">
                <a:solidFill>
                  <a:srgbClr val="FF0000"/>
                </a:solidFill>
              </a:rPr>
              <a:t># 3-7 cm</a:t>
            </a:r>
          </a:p>
          <a:p>
            <a:r>
              <a:rPr lang="en-US" sz="1400" dirty="0"/>
              <a:t># 7-15 cm</a:t>
            </a:r>
          </a:p>
          <a:p>
            <a:r>
              <a:rPr lang="en-US" sz="1400" dirty="0"/>
              <a:t># 15-25 cm</a:t>
            </a:r>
          </a:p>
          <a:p>
            <a:r>
              <a:rPr lang="en-US" sz="1400" dirty="0"/>
              <a:t># 25-50 cm</a:t>
            </a:r>
          </a:p>
          <a:p>
            <a:r>
              <a:rPr lang="en-US" sz="1400" dirty="0"/>
              <a:t># 50-100 </a:t>
            </a:r>
            <a:r>
              <a:rPr lang="en-US" sz="1400" dirty="0" smtClean="0"/>
              <a:t>cm</a:t>
            </a:r>
          </a:p>
          <a:p>
            <a:endParaRPr lang="en-US" sz="1400" dirty="0"/>
          </a:p>
          <a:p>
            <a:r>
              <a:rPr lang="en-US" sz="1400" dirty="0"/>
              <a:t># 100-200 cm</a:t>
            </a:r>
          </a:p>
          <a:p>
            <a:r>
              <a:rPr lang="en-US" sz="1400" dirty="0"/>
              <a:t># 200-400 cm</a:t>
            </a:r>
          </a:p>
          <a:p>
            <a:r>
              <a:rPr lang="en-US" sz="1400" b="1" dirty="0">
                <a:solidFill>
                  <a:srgbClr val="008000"/>
                </a:solidFill>
              </a:rPr>
              <a:t># 400-800 cm</a:t>
            </a:r>
            <a:endParaRPr lang="en-US" sz="1400" b="1" dirty="0">
              <a:solidFill>
                <a:srgbClr val="008000"/>
              </a:solidFill>
              <a:latin typeface="Arial" charset="0"/>
              <a:cs typeface="Arial" charset="0"/>
            </a:endParaRPr>
          </a:p>
          <a:p>
            <a:endParaRPr lang="en-US" sz="1400" dirty="0">
              <a:solidFill>
                <a:schemeClr val="tx1"/>
              </a:solidFill>
              <a:latin typeface="Arial" charset="0"/>
              <a:cs typeface="Arial" charset="0"/>
            </a:endParaRPr>
          </a:p>
        </p:txBody>
      </p:sp>
      <p:graphicFrame>
        <p:nvGraphicFramePr>
          <p:cNvPr id="14340" name="Object 6"/>
          <p:cNvGraphicFramePr>
            <a:graphicFrameLocks noChangeAspect="1"/>
          </p:cNvGraphicFramePr>
          <p:nvPr/>
        </p:nvGraphicFramePr>
        <p:xfrm>
          <a:off x="17460070" y="3644900"/>
          <a:ext cx="495171" cy="482600"/>
        </p:xfrm>
        <a:graphic>
          <a:graphicData uri="http://schemas.openxmlformats.org/presentationml/2006/ole">
            <mc:AlternateContent xmlns:mc="http://schemas.openxmlformats.org/markup-compatibility/2006">
              <mc:Choice xmlns:v="urn:schemas-microsoft-com:vml" Requires="v">
                <p:oleObj spid="_x0000_s34820" name="Equation" r:id="rId4" imgW="190500" imgH="241300" progId="Equation.3">
                  <p:embed/>
                </p:oleObj>
              </mc:Choice>
              <mc:Fallback>
                <p:oleObj name="Equation" r:id="rId4" imgW="1905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60070" y="3644900"/>
                        <a:ext cx="495171" cy="48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4341" name="Left Brace 71684"/>
          <p:cNvSpPr>
            <a:spLocks/>
          </p:cNvSpPr>
          <p:nvPr/>
        </p:nvSpPr>
        <p:spPr bwMode="auto">
          <a:xfrm flipH="1">
            <a:off x="4678732" y="2708275"/>
            <a:ext cx="480358" cy="1081088"/>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2" name="Rectangle 41"/>
          <p:cNvSpPr>
            <a:spLocks noChangeArrowheads="1"/>
          </p:cNvSpPr>
          <p:nvPr/>
        </p:nvSpPr>
        <p:spPr bwMode="auto">
          <a:xfrm>
            <a:off x="7245580" y="2852738"/>
            <a:ext cx="2520294" cy="279400"/>
          </a:xfrm>
          <a:prstGeom prst="rect">
            <a:avLst/>
          </a:prstGeom>
          <a:solidFill>
            <a:srgbClr val="FF6600"/>
          </a:solidFill>
          <a:ln w="9525">
            <a:solidFill>
              <a:srgbClr val="000000"/>
            </a:solidFill>
            <a:round/>
            <a:headEnd/>
            <a:tailEnd/>
          </a:ln>
        </p:spPr>
        <p:txBody>
          <a:bodyPr/>
          <a:lstStyle/>
          <a:p>
            <a:endParaRPr lang="en-GB"/>
          </a:p>
        </p:txBody>
      </p:sp>
      <p:sp>
        <p:nvSpPr>
          <p:cNvPr id="14343" name="Rectangle 41"/>
          <p:cNvSpPr>
            <a:spLocks noChangeArrowheads="1"/>
          </p:cNvSpPr>
          <p:nvPr/>
        </p:nvSpPr>
        <p:spPr bwMode="auto">
          <a:xfrm>
            <a:off x="7245580" y="3141663"/>
            <a:ext cx="2520294" cy="639762"/>
          </a:xfrm>
          <a:prstGeom prst="rect">
            <a:avLst/>
          </a:prstGeom>
          <a:solidFill>
            <a:srgbClr val="FF6600"/>
          </a:solidFill>
          <a:ln w="9525">
            <a:solidFill>
              <a:srgbClr val="000000"/>
            </a:solidFill>
            <a:round/>
            <a:headEnd/>
            <a:tailEnd/>
          </a:ln>
        </p:spPr>
        <p:txBody>
          <a:bodyPr/>
          <a:lstStyle/>
          <a:p>
            <a:endParaRPr lang="en-GB"/>
          </a:p>
        </p:txBody>
      </p:sp>
      <p:sp>
        <p:nvSpPr>
          <p:cNvPr id="14344" name="Rectangle 41"/>
          <p:cNvSpPr>
            <a:spLocks noChangeArrowheads="1"/>
          </p:cNvSpPr>
          <p:nvPr/>
        </p:nvSpPr>
        <p:spPr bwMode="auto">
          <a:xfrm>
            <a:off x="2063213" y="2708275"/>
            <a:ext cx="2520293" cy="1081088"/>
          </a:xfrm>
          <a:prstGeom prst="rect">
            <a:avLst/>
          </a:prstGeom>
          <a:solidFill>
            <a:srgbClr val="FF6600"/>
          </a:solidFill>
          <a:ln w="9525">
            <a:solidFill>
              <a:srgbClr val="000000"/>
            </a:solidFill>
            <a:round/>
            <a:headEnd/>
            <a:tailEnd/>
          </a:ln>
        </p:spPr>
        <p:txBody>
          <a:bodyPr/>
          <a:lstStyle/>
          <a:p>
            <a:endParaRPr lang="en-GB"/>
          </a:p>
        </p:txBody>
      </p:sp>
      <p:sp>
        <p:nvSpPr>
          <p:cNvPr id="14345" name="TextBox 81"/>
          <p:cNvSpPr txBox="1">
            <a:spLocks noChangeArrowheads="1"/>
          </p:cNvSpPr>
          <p:nvPr/>
        </p:nvSpPr>
        <p:spPr bwMode="auto">
          <a:xfrm>
            <a:off x="2044168" y="3816624"/>
            <a:ext cx="2418721" cy="20313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u="sng" dirty="0">
                <a:solidFill>
                  <a:schemeClr val="tx1"/>
                </a:solidFill>
                <a:latin typeface="Arial" charset="0"/>
                <a:cs typeface="Arial" charset="0"/>
              </a:rPr>
              <a:t>4-layers:</a:t>
            </a:r>
          </a:p>
          <a:p>
            <a:r>
              <a:rPr lang="en-US" sz="1400" b="1" dirty="0">
                <a:solidFill>
                  <a:srgbClr val="FF0000"/>
                </a:solidFill>
              </a:rPr>
              <a:t># 0-7 </a:t>
            </a:r>
            <a:r>
              <a:rPr lang="en-US" sz="1400" b="1" dirty="0" smtClean="0">
                <a:solidFill>
                  <a:srgbClr val="FF0000"/>
                </a:solidFill>
              </a:rPr>
              <a:t>cm</a:t>
            </a:r>
            <a:endParaRPr lang="en-US" sz="1400" b="1" dirty="0">
              <a:solidFill>
                <a:srgbClr val="FF0000"/>
              </a:solidFill>
            </a:endParaRPr>
          </a:p>
          <a:p>
            <a:r>
              <a:rPr lang="en-US" sz="1400" dirty="0"/>
              <a:t># 7-28 </a:t>
            </a:r>
            <a:r>
              <a:rPr lang="en-US" sz="1400" dirty="0" smtClean="0"/>
              <a:t>cm</a:t>
            </a:r>
          </a:p>
          <a:p>
            <a:endParaRPr lang="en-US" sz="1400" dirty="0"/>
          </a:p>
          <a:p>
            <a:r>
              <a:rPr lang="en-US" sz="1400" dirty="0"/>
              <a:t># 28-100 </a:t>
            </a:r>
            <a:r>
              <a:rPr lang="en-US" sz="1400" dirty="0" smtClean="0"/>
              <a:t>cm</a:t>
            </a:r>
          </a:p>
          <a:p>
            <a:endParaRPr lang="en-US" sz="1400" dirty="0"/>
          </a:p>
          <a:p>
            <a:endParaRPr lang="en-US" sz="1400" dirty="0" smtClean="0"/>
          </a:p>
          <a:p>
            <a:endParaRPr lang="en-US" sz="1400" dirty="0"/>
          </a:p>
          <a:p>
            <a:r>
              <a:rPr lang="en-US" sz="1400" dirty="0"/>
              <a:t># 100-289 cm</a:t>
            </a:r>
          </a:p>
        </p:txBody>
      </p:sp>
      <p:sp>
        <p:nvSpPr>
          <p:cNvPr id="14346" name="TextBox 81"/>
          <p:cNvSpPr txBox="1">
            <a:spLocks noChangeArrowheads="1"/>
          </p:cNvSpPr>
          <p:nvPr/>
        </p:nvSpPr>
        <p:spPr bwMode="auto">
          <a:xfrm>
            <a:off x="5159090" y="3068639"/>
            <a:ext cx="2416604"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a:solidFill>
                  <a:schemeClr val="tx1"/>
                </a:solidFill>
                <a:latin typeface="Arial" charset="0"/>
                <a:cs typeface="Arial" charset="0"/>
              </a:rPr>
              <a:t>7 cm</a:t>
            </a:r>
            <a:endParaRPr lang="en-US" sz="1400"/>
          </a:p>
        </p:txBody>
      </p:sp>
      <p:sp>
        <p:nvSpPr>
          <p:cNvPr id="14347" name="TextBox 81"/>
          <p:cNvSpPr txBox="1">
            <a:spLocks noChangeArrowheads="1"/>
          </p:cNvSpPr>
          <p:nvPr/>
        </p:nvSpPr>
        <p:spPr bwMode="auto">
          <a:xfrm>
            <a:off x="10220838" y="2679701"/>
            <a:ext cx="768151"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a:solidFill>
                  <a:schemeClr val="tx1"/>
                </a:solidFill>
                <a:latin typeface="Arial" charset="0"/>
                <a:cs typeface="Arial" charset="0"/>
              </a:rPr>
              <a:t>1 cm</a:t>
            </a:r>
            <a:br>
              <a:rPr lang="en-US" sz="1400">
                <a:solidFill>
                  <a:schemeClr val="tx1"/>
                </a:solidFill>
                <a:latin typeface="Arial" charset="0"/>
                <a:cs typeface="Arial" charset="0"/>
              </a:rPr>
            </a:br>
            <a:r>
              <a:rPr lang="en-US" sz="1400">
                <a:solidFill>
                  <a:schemeClr val="tx1"/>
                </a:solidFill>
                <a:latin typeface="Arial" charset="0"/>
                <a:cs typeface="Arial" charset="0"/>
              </a:rPr>
              <a:t>2 cm</a:t>
            </a:r>
            <a:br>
              <a:rPr lang="en-US" sz="1400">
                <a:solidFill>
                  <a:schemeClr val="tx1"/>
                </a:solidFill>
                <a:latin typeface="Arial" charset="0"/>
                <a:cs typeface="Arial" charset="0"/>
              </a:rPr>
            </a:br>
            <a:endParaRPr lang="en-US" sz="1400">
              <a:solidFill>
                <a:schemeClr val="tx1"/>
              </a:solidFill>
              <a:latin typeface="Arial" charset="0"/>
              <a:cs typeface="Arial" charset="0"/>
            </a:endParaRPr>
          </a:p>
          <a:p>
            <a:r>
              <a:rPr lang="en-US" sz="1400">
                <a:solidFill>
                  <a:schemeClr val="tx1"/>
                </a:solidFill>
                <a:latin typeface="Arial" charset="0"/>
                <a:cs typeface="Arial" charset="0"/>
              </a:rPr>
              <a:t>4cm</a:t>
            </a:r>
          </a:p>
        </p:txBody>
      </p:sp>
      <p:sp>
        <p:nvSpPr>
          <p:cNvPr id="14348" name="Left Brace 71684"/>
          <p:cNvSpPr>
            <a:spLocks/>
          </p:cNvSpPr>
          <p:nvPr/>
        </p:nvSpPr>
        <p:spPr bwMode="auto">
          <a:xfrm flipH="1">
            <a:off x="9933047" y="3213101"/>
            <a:ext cx="385133" cy="576263"/>
          </a:xfrm>
          <a:prstGeom prst="leftBrace">
            <a:avLst>
              <a:gd name="adj1" fmla="val 8255"/>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9" name="Left Brace 71684"/>
          <p:cNvSpPr>
            <a:spLocks/>
          </p:cNvSpPr>
          <p:nvPr/>
        </p:nvSpPr>
        <p:spPr bwMode="auto">
          <a:xfrm flipH="1">
            <a:off x="9933047" y="2924176"/>
            <a:ext cx="395714" cy="288925"/>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50" name="Left Brace 71684"/>
          <p:cNvSpPr>
            <a:spLocks/>
          </p:cNvSpPr>
          <p:nvPr/>
        </p:nvSpPr>
        <p:spPr bwMode="auto">
          <a:xfrm flipH="1">
            <a:off x="9933047" y="2708275"/>
            <a:ext cx="385133" cy="215900"/>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51" name="Oval 1"/>
          <p:cNvSpPr>
            <a:spLocks noChangeArrowheads="1"/>
          </p:cNvSpPr>
          <p:nvPr/>
        </p:nvSpPr>
        <p:spPr bwMode="auto">
          <a:xfrm>
            <a:off x="8398863" y="3212976"/>
            <a:ext cx="287792" cy="217488"/>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sp>
        <p:nvSpPr>
          <p:cNvPr id="17" name="Title 4"/>
          <p:cNvSpPr txBox="1">
            <a:spLocks/>
          </p:cNvSpPr>
          <p:nvPr/>
        </p:nvSpPr>
        <p:spPr>
          <a:xfrm>
            <a:off x="1007173" y="299120"/>
            <a:ext cx="10766795" cy="609600"/>
          </a:xfrm>
          <a:prstGeom prst="rect">
            <a:avLst/>
          </a:prstGeom>
        </p:spPr>
        <p:txBody>
          <a:bodyPr/>
          <a:lstStyle>
            <a:lvl1pPr algn="ctr" rtl="0" eaLnBrk="0" fontAlgn="base" hangingPunct="0">
              <a:spcBef>
                <a:spcPct val="0"/>
              </a:spcBef>
              <a:spcAft>
                <a:spcPct val="0"/>
              </a:spcAft>
              <a:defRPr sz="2800">
                <a:solidFill>
                  <a:srgbClr val="CC3300"/>
                </a:solidFill>
                <a:latin typeface="+mj-lt"/>
                <a:ea typeface="MS PGothic" pitchFamily="34" charset="-128"/>
                <a:cs typeface="MS PGothic" charset="0"/>
              </a:defRPr>
            </a:lvl1pPr>
            <a:lvl2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2800">
                <a:solidFill>
                  <a:srgbClr val="CC3300"/>
                </a:solidFill>
                <a:latin typeface="Times New Roman" pitchFamily="18" charset="0"/>
              </a:defRPr>
            </a:lvl6pPr>
            <a:lvl7pPr marL="914400" algn="ctr" rtl="0" eaLnBrk="0" fontAlgn="base" hangingPunct="0">
              <a:spcBef>
                <a:spcPct val="0"/>
              </a:spcBef>
              <a:spcAft>
                <a:spcPct val="0"/>
              </a:spcAft>
              <a:defRPr sz="2800">
                <a:solidFill>
                  <a:srgbClr val="CC3300"/>
                </a:solidFill>
                <a:latin typeface="Times New Roman" pitchFamily="18" charset="0"/>
              </a:defRPr>
            </a:lvl7pPr>
            <a:lvl8pPr marL="1371600" algn="ctr" rtl="0" eaLnBrk="0" fontAlgn="base" hangingPunct="0">
              <a:spcBef>
                <a:spcPct val="0"/>
              </a:spcBef>
              <a:spcAft>
                <a:spcPct val="0"/>
              </a:spcAft>
              <a:defRPr sz="2800">
                <a:solidFill>
                  <a:srgbClr val="CC3300"/>
                </a:solidFill>
                <a:latin typeface="Times New Roman" pitchFamily="18" charset="0"/>
              </a:defRPr>
            </a:lvl8pPr>
            <a:lvl9pPr marL="1828800" algn="ctr" rtl="0" eaLnBrk="0" fontAlgn="base" hangingPunct="0">
              <a:spcBef>
                <a:spcPct val="0"/>
              </a:spcBef>
              <a:spcAft>
                <a:spcPct val="0"/>
              </a:spcAft>
              <a:defRPr sz="2800">
                <a:solidFill>
                  <a:srgbClr val="CC3300"/>
                </a:solidFill>
                <a:latin typeface="Times New Roman" pitchFamily="18" charset="0"/>
              </a:defRPr>
            </a:lvl9pPr>
          </a:lstStyle>
          <a:p>
            <a:pPr>
              <a:defRPr/>
            </a:pPr>
            <a:r>
              <a:rPr lang="en-US" sz="2400" b="1" dirty="0" smtClean="0">
                <a:solidFill>
                  <a:srgbClr val="002060"/>
                </a:solidFill>
                <a:latin typeface="Arial" charset="0"/>
                <a:ea typeface="+mj-ea"/>
                <a:cs typeface="Arial" charset="0"/>
              </a:rPr>
              <a:t>An enhanced soil </a:t>
            </a:r>
            <a:r>
              <a:rPr lang="en-US" sz="2400" b="1" dirty="0">
                <a:solidFill>
                  <a:srgbClr val="002060"/>
                </a:solidFill>
                <a:latin typeface="Arial" charset="0"/>
                <a:ea typeface="+mj-ea"/>
                <a:cs typeface="Arial" charset="0"/>
              </a:rPr>
              <a:t>vertical </a:t>
            </a:r>
            <a:r>
              <a:rPr lang="en-US" sz="2400" b="1" dirty="0" smtClean="0">
                <a:solidFill>
                  <a:srgbClr val="002060"/>
                </a:solidFill>
                <a:latin typeface="Arial" charset="0"/>
                <a:ea typeface="+mj-ea"/>
                <a:cs typeface="Arial" charset="0"/>
              </a:rPr>
              <a:t>resolution</a:t>
            </a:r>
            <a:endParaRPr lang="en-US" sz="2400" b="1" dirty="0">
              <a:solidFill>
                <a:srgbClr val="002060"/>
              </a:solidFill>
              <a:latin typeface="Arial" charset="0"/>
              <a:ea typeface="+mj-ea"/>
              <a:cs typeface="Arial" charset="0"/>
            </a:endParaRPr>
          </a:p>
        </p:txBody>
      </p:sp>
      <p:sp>
        <p:nvSpPr>
          <p:cNvPr id="20" name="Oval 1"/>
          <p:cNvSpPr>
            <a:spLocks noChangeArrowheads="1"/>
          </p:cNvSpPr>
          <p:nvPr/>
        </p:nvSpPr>
        <p:spPr bwMode="auto">
          <a:xfrm>
            <a:off x="8398068" y="2707456"/>
            <a:ext cx="191806" cy="14548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3" name="Picture 2" descr="metop01.gif"/>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246240" y="884317"/>
            <a:ext cx="3743441" cy="1392555"/>
          </a:xfrm>
          <a:prstGeom prst="rect">
            <a:avLst/>
          </a:prstGeom>
        </p:spPr>
      </p:pic>
      <p:pic>
        <p:nvPicPr>
          <p:cNvPr id="4" name="Picture 3" descr="sM.jpg"/>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837853" y="3861048"/>
            <a:ext cx="1888300" cy="1800200"/>
          </a:xfrm>
          <a:prstGeom prst="rect">
            <a:avLst/>
          </a:prstGeom>
        </p:spPr>
      </p:pic>
      <p:pic>
        <p:nvPicPr>
          <p:cNvPr id="5" name="Picture 4"/>
          <p:cNvPicPr>
            <a:picLocks noChangeAspect="1"/>
          </p:cNvPicPr>
          <p:nvPr/>
        </p:nvPicPr>
        <p:blipFill>
          <a:blip r:embed="rId8"/>
          <a:stretch>
            <a:fillRect/>
          </a:stretch>
        </p:blipFill>
        <p:spPr>
          <a:xfrm flipH="1" flipV="1">
            <a:off x="8302083" y="1916832"/>
            <a:ext cx="287957" cy="648072"/>
          </a:xfrm>
          <a:prstGeom prst="rect">
            <a:avLst/>
          </a:prstGeom>
        </p:spPr>
      </p:pic>
      <p:sp>
        <p:nvSpPr>
          <p:cNvPr id="25" name="Rectangle 41"/>
          <p:cNvSpPr>
            <a:spLocks noChangeArrowheads="1"/>
          </p:cNvSpPr>
          <p:nvPr/>
        </p:nvSpPr>
        <p:spPr bwMode="auto">
          <a:xfrm>
            <a:off x="1487101" y="4077072"/>
            <a:ext cx="479928" cy="62016"/>
          </a:xfrm>
          <a:prstGeom prst="rect">
            <a:avLst/>
          </a:prstGeom>
          <a:solidFill>
            <a:srgbClr val="FF6600"/>
          </a:solidFill>
          <a:ln w="9525">
            <a:solidFill>
              <a:srgbClr val="000000"/>
            </a:solidFill>
            <a:round/>
            <a:headEnd/>
            <a:tailEnd/>
          </a:ln>
        </p:spPr>
        <p:txBody>
          <a:bodyPr/>
          <a:lstStyle/>
          <a:p>
            <a:endParaRPr lang="en-GB"/>
          </a:p>
        </p:txBody>
      </p:sp>
      <p:sp>
        <p:nvSpPr>
          <p:cNvPr id="26" name="Rectangle 41"/>
          <p:cNvSpPr>
            <a:spLocks noChangeArrowheads="1"/>
          </p:cNvSpPr>
          <p:nvPr/>
        </p:nvSpPr>
        <p:spPr bwMode="auto">
          <a:xfrm>
            <a:off x="1487101" y="4149080"/>
            <a:ext cx="479928" cy="186048"/>
          </a:xfrm>
          <a:prstGeom prst="rect">
            <a:avLst/>
          </a:prstGeom>
          <a:solidFill>
            <a:srgbClr val="FFB00E"/>
          </a:solidFill>
          <a:ln w="9525">
            <a:solidFill>
              <a:srgbClr val="000000"/>
            </a:solidFill>
            <a:round/>
            <a:headEnd/>
            <a:tailEnd/>
          </a:ln>
        </p:spPr>
        <p:txBody>
          <a:bodyPr/>
          <a:lstStyle/>
          <a:p>
            <a:endParaRPr lang="en-GB"/>
          </a:p>
        </p:txBody>
      </p:sp>
      <p:sp>
        <p:nvSpPr>
          <p:cNvPr id="27" name="Rectangle 41"/>
          <p:cNvSpPr>
            <a:spLocks noChangeArrowheads="1"/>
          </p:cNvSpPr>
          <p:nvPr/>
        </p:nvSpPr>
        <p:spPr bwMode="auto">
          <a:xfrm>
            <a:off x="1487101" y="4338944"/>
            <a:ext cx="479928" cy="746241"/>
          </a:xfrm>
          <a:prstGeom prst="rect">
            <a:avLst/>
          </a:prstGeom>
          <a:solidFill>
            <a:srgbClr val="FFB00E"/>
          </a:solidFill>
          <a:ln w="9525">
            <a:solidFill>
              <a:srgbClr val="000000"/>
            </a:solidFill>
            <a:round/>
            <a:headEnd/>
            <a:tailEnd/>
          </a:ln>
        </p:spPr>
        <p:txBody>
          <a:bodyPr/>
          <a:lstStyle/>
          <a:p>
            <a:endParaRPr lang="en-GB"/>
          </a:p>
        </p:txBody>
      </p:sp>
      <p:sp>
        <p:nvSpPr>
          <p:cNvPr id="28" name="Rectangle 41"/>
          <p:cNvSpPr>
            <a:spLocks noChangeArrowheads="1"/>
          </p:cNvSpPr>
          <p:nvPr/>
        </p:nvSpPr>
        <p:spPr bwMode="auto">
          <a:xfrm>
            <a:off x="1487101" y="5040560"/>
            <a:ext cx="479928" cy="1340768"/>
          </a:xfrm>
          <a:prstGeom prst="rect">
            <a:avLst/>
          </a:prstGeom>
          <a:solidFill>
            <a:srgbClr val="FFB00E"/>
          </a:solidFill>
          <a:ln w="9525">
            <a:solidFill>
              <a:srgbClr val="000000"/>
            </a:solidFill>
            <a:round/>
            <a:headEnd/>
            <a:tailEnd/>
          </a:ln>
        </p:spPr>
        <p:txBody>
          <a:bodyPr/>
          <a:lstStyle/>
          <a:p>
            <a:endParaRPr lang="en-GB"/>
          </a:p>
        </p:txBody>
      </p:sp>
      <p:sp>
        <p:nvSpPr>
          <p:cNvPr id="29" name="TextBox 9"/>
          <p:cNvSpPr txBox="1">
            <a:spLocks noChangeArrowheads="1"/>
          </p:cNvSpPr>
          <p:nvPr/>
        </p:nvSpPr>
        <p:spPr bwMode="auto">
          <a:xfrm>
            <a:off x="719215" y="1196752"/>
            <a:ext cx="5759140" cy="83099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r>
              <a:rPr lang="en-GB" sz="1600" b="0" dirty="0" smtClean="0">
                <a:latin typeface="Calibri" charset="0"/>
              </a:rPr>
              <a:t>The model bias in </a:t>
            </a:r>
            <a:r>
              <a:rPr lang="en-GB" sz="1600" b="0" dirty="0" err="1" smtClean="0">
                <a:latin typeface="Calibri" charset="0"/>
              </a:rPr>
              <a:t>Tskin</a:t>
            </a:r>
            <a:r>
              <a:rPr lang="en-GB" sz="1600" b="0" dirty="0" smtClean="0">
                <a:latin typeface="Calibri" charset="0"/>
              </a:rPr>
              <a:t> amplitude shown by </a:t>
            </a:r>
            <a:br>
              <a:rPr lang="en-GB" sz="1600" b="0" dirty="0" smtClean="0">
                <a:latin typeface="Calibri" charset="0"/>
              </a:rPr>
            </a:br>
            <a:r>
              <a:rPr lang="en-GB" sz="1600" b="0" i="1" u="sng" dirty="0" err="1" smtClean="0">
                <a:latin typeface="Calibri" charset="0"/>
              </a:rPr>
              <a:t>Trigo</a:t>
            </a:r>
            <a:r>
              <a:rPr lang="en-GB" sz="1600" b="0" i="1" u="sng" dirty="0" smtClean="0">
                <a:latin typeface="Calibri" charset="0"/>
              </a:rPr>
              <a:t> et al. (2015) </a:t>
            </a:r>
            <a:r>
              <a:rPr lang="en-GB" sz="1600" b="0" dirty="0" smtClean="0">
                <a:latin typeface="Calibri" charset="0"/>
              </a:rPr>
              <a:t>motivated the development of an enhanced soil vertical discretisation to improve the match with satellite products.</a:t>
            </a:r>
            <a:endParaRPr lang="en-GB" sz="1600" b="0" dirty="0">
              <a:latin typeface="Calibri" charset="0"/>
            </a:endParaRPr>
          </a:p>
        </p:txBody>
      </p:sp>
    </p:spTree>
    <p:extLst>
      <p:ext uri="{BB962C8B-B14F-4D97-AF65-F5344CB8AC3E}">
        <p14:creationId xmlns:p14="http://schemas.microsoft.com/office/powerpoint/2010/main" val="180895203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soil_temperature_50cm.jpg"/>
          <p:cNvPicPr>
            <a:picLocks noChangeAspect="1"/>
          </p:cNvPicPr>
          <p:nvPr/>
        </p:nvPicPr>
        <p:blipFill rotWithShape="1">
          <a:blip r:embed="rId3">
            <a:extLst>
              <a:ext uri="{28A0092B-C50C-407E-A947-70E740481C1C}">
                <a14:useLocalDpi xmlns:a14="http://schemas.microsoft.com/office/drawing/2010/main" val="0"/>
              </a:ext>
            </a:extLst>
          </a:blip>
          <a:srcRect l="57799" b="54614"/>
          <a:stretch/>
        </p:blipFill>
        <p:spPr>
          <a:xfrm>
            <a:off x="7438212" y="1775063"/>
            <a:ext cx="3551470" cy="2622730"/>
          </a:xfrm>
          <a:prstGeom prst="rect">
            <a:avLst/>
          </a:prstGeom>
        </p:spPr>
      </p:pic>
      <p:sp>
        <p:nvSpPr>
          <p:cNvPr id="5" name="Title 4"/>
          <p:cNvSpPr>
            <a:spLocks noGrp="1"/>
          </p:cNvSpPr>
          <p:nvPr>
            <p:ph type="title"/>
          </p:nvPr>
        </p:nvSpPr>
        <p:spPr>
          <a:xfrm>
            <a:off x="1007173" y="404664"/>
            <a:ext cx="10766795" cy="609600"/>
          </a:xfrm>
        </p:spPr>
        <p:txBody>
          <a:bodyPr>
            <a:noAutofit/>
          </a:bodyPr>
          <a:lstStyle/>
          <a:p>
            <a:pPr>
              <a:defRPr/>
            </a:pPr>
            <a:r>
              <a:rPr lang="en-US" dirty="0"/>
              <a:t>Impact of soil vertical resolution on soil temperature</a:t>
            </a:r>
            <a:br>
              <a:rPr lang="en-US" dirty="0"/>
            </a:br>
            <a:endParaRPr lang="en-US" dirty="0"/>
          </a:p>
        </p:txBody>
      </p:sp>
      <p:sp>
        <p:nvSpPr>
          <p:cNvPr id="2" name="TextBox 1"/>
          <p:cNvSpPr txBox="1"/>
          <p:nvPr/>
        </p:nvSpPr>
        <p:spPr>
          <a:xfrm>
            <a:off x="527244" y="5445224"/>
            <a:ext cx="11422294" cy="923330"/>
          </a:xfrm>
          <a:prstGeom prst="rect">
            <a:avLst/>
          </a:prstGeom>
          <a:noFill/>
        </p:spPr>
        <p:txBody>
          <a:bodyPr wrap="square" rtlCol="0">
            <a:spAutoFit/>
          </a:bodyPr>
          <a:lstStyle/>
          <a:p>
            <a:r>
              <a:rPr lang="en-US" dirty="0"/>
              <a:t>C</a:t>
            </a:r>
            <a:r>
              <a:rPr lang="en-US" sz="1800" dirty="0" smtClean="0"/>
              <a:t>orrelation with in-situ soil temperature validate the usefulness of increase soil vertical resolution for monthly timescale (0.50 cm deep). Research work will continue using satellite skin temperature data (2</a:t>
            </a:r>
            <a:r>
              <a:rPr lang="en-US" sz="1800" baseline="30000" dirty="0" smtClean="0"/>
              <a:t>nd</a:t>
            </a:r>
            <a:r>
              <a:rPr lang="en-US" sz="1800" dirty="0" smtClean="0"/>
              <a:t> visit of René </a:t>
            </a:r>
            <a:r>
              <a:rPr lang="en-US" sz="1800" dirty="0" err="1" smtClean="0"/>
              <a:t>Orth</a:t>
            </a:r>
            <a:r>
              <a:rPr lang="en-US" sz="1800" dirty="0" smtClean="0"/>
              <a:t> ETH).</a:t>
            </a:r>
            <a:endParaRPr lang="en-US" sz="1800" dirty="0"/>
          </a:p>
        </p:txBody>
      </p:sp>
      <p:sp>
        <p:nvSpPr>
          <p:cNvPr id="7" name="Right Arrow 6"/>
          <p:cNvSpPr/>
          <p:nvPr/>
        </p:nvSpPr>
        <p:spPr>
          <a:xfrm>
            <a:off x="9645882" y="2492896"/>
            <a:ext cx="575914" cy="360040"/>
          </a:xfrm>
          <a:prstGeom prst="rightArrow">
            <a:avLst/>
          </a:prstGeom>
          <a:solidFill>
            <a:srgbClr val="008000"/>
          </a:solid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7150255" y="4581129"/>
            <a:ext cx="5375197" cy="1169551"/>
          </a:xfrm>
          <a:prstGeom prst="rect">
            <a:avLst/>
          </a:prstGeom>
          <a:noFill/>
        </p:spPr>
        <p:txBody>
          <a:bodyPr wrap="square" rtlCol="0">
            <a:spAutoFit/>
          </a:bodyPr>
          <a:lstStyle/>
          <a:p>
            <a:r>
              <a:rPr lang="en-US" sz="1400" dirty="0" smtClean="0"/>
              <a:t>Improved match to deep soil temperature </a:t>
            </a:r>
          </a:p>
          <a:p>
            <a:r>
              <a:rPr lang="en-US" sz="1400" dirty="0" smtClean="0"/>
              <a:t>(shown is correlation and RMSD)</a:t>
            </a:r>
          </a:p>
          <a:p>
            <a:endParaRPr lang="en-US" sz="1400" dirty="0" smtClean="0"/>
          </a:p>
          <a:p>
            <a:r>
              <a:rPr lang="en-US" sz="1400" dirty="0" smtClean="0"/>
              <a:t/>
            </a:r>
            <a:br>
              <a:rPr lang="en-US" sz="1400" dirty="0" smtClean="0"/>
            </a:br>
            <a:endParaRPr lang="en-US" sz="1400" dirty="0"/>
          </a:p>
        </p:txBody>
      </p:sp>
      <p:pic>
        <p:nvPicPr>
          <p:cNvPr id="9" name="Picture 8" descr="Max_skin_temperature_difference_1cm_7cm_toplayer_Jul2014 copy.png"/>
          <p:cNvPicPr>
            <a:picLocks noChangeAspect="1"/>
          </p:cNvPicPr>
          <p:nvPr/>
        </p:nvPicPr>
        <p:blipFill rotWithShape="1">
          <a:blip r:embed="rId4">
            <a:extLst>
              <a:ext uri="{28A0092B-C50C-407E-A947-70E740481C1C}">
                <a14:useLocalDpi xmlns:a14="http://schemas.microsoft.com/office/drawing/2010/main" val="0"/>
              </a:ext>
            </a:extLst>
          </a:blip>
          <a:srcRect t="27185"/>
          <a:stretch/>
        </p:blipFill>
        <p:spPr>
          <a:xfrm>
            <a:off x="527244" y="1412777"/>
            <a:ext cx="5735255" cy="2420888"/>
          </a:xfrm>
          <a:prstGeom prst="rect">
            <a:avLst/>
          </a:prstGeom>
        </p:spPr>
      </p:pic>
      <p:sp>
        <p:nvSpPr>
          <p:cNvPr id="10" name="Rectangle 9"/>
          <p:cNvSpPr/>
          <p:nvPr/>
        </p:nvSpPr>
        <p:spPr>
          <a:xfrm>
            <a:off x="719215" y="980728"/>
            <a:ext cx="3695618" cy="369332"/>
          </a:xfrm>
          <a:prstGeom prst="rect">
            <a:avLst/>
          </a:prstGeom>
        </p:spPr>
        <p:txBody>
          <a:bodyPr wrap="none">
            <a:spAutoFit/>
          </a:bodyPr>
          <a:lstStyle/>
          <a:p>
            <a:r>
              <a:rPr lang="en-US" dirty="0" smtClean="0"/>
              <a:t>Sensitivity Max </a:t>
            </a:r>
            <a:r>
              <a:rPr lang="en-US" dirty="0" err="1" smtClean="0"/>
              <a:t>Tskin</a:t>
            </a:r>
            <a:r>
              <a:rPr lang="en-US" dirty="0" smtClean="0"/>
              <a:t> for July 2014</a:t>
            </a:r>
            <a:endParaRPr lang="en-US" dirty="0"/>
          </a:p>
        </p:txBody>
      </p:sp>
      <p:sp>
        <p:nvSpPr>
          <p:cNvPr id="13" name="Rectangle 12"/>
          <p:cNvSpPr/>
          <p:nvPr/>
        </p:nvSpPr>
        <p:spPr>
          <a:xfrm>
            <a:off x="623229" y="3789040"/>
            <a:ext cx="3939638" cy="1477328"/>
          </a:xfrm>
          <a:prstGeom prst="rect">
            <a:avLst/>
          </a:prstGeom>
        </p:spPr>
        <p:txBody>
          <a:bodyPr wrap="none">
            <a:spAutoFit/>
          </a:bodyPr>
          <a:lstStyle/>
          <a:p>
            <a:r>
              <a:rPr lang="en-US" dirty="0" smtClean="0"/>
              <a:t>Higher T-max at the L-A interface </a:t>
            </a:r>
          </a:p>
          <a:p>
            <a:r>
              <a:rPr lang="en-US" dirty="0" smtClean="0"/>
              <a:t>up to 3 degrees warmer </a:t>
            </a:r>
            <a:r>
              <a:rPr lang="en-US" dirty="0"/>
              <a:t>o</a:t>
            </a:r>
            <a:r>
              <a:rPr lang="en-US" dirty="0" smtClean="0"/>
              <a:t>n bare soil</a:t>
            </a:r>
          </a:p>
          <a:p>
            <a:r>
              <a:rPr lang="en-US" dirty="0" smtClean="0"/>
              <a:t>(without symmetric effect on </a:t>
            </a:r>
            <a:r>
              <a:rPr lang="en-US" dirty="0" err="1" smtClean="0"/>
              <a:t>Tmin</a:t>
            </a:r>
            <a:r>
              <a:rPr lang="en-US" dirty="0" smtClean="0"/>
              <a:t>!)</a:t>
            </a:r>
          </a:p>
          <a:p>
            <a:r>
              <a:rPr lang="en-US" dirty="0" smtClean="0"/>
              <a:t>Offline simulations with </a:t>
            </a:r>
            <a:r>
              <a:rPr lang="en-US" b="1" dirty="0">
                <a:solidFill>
                  <a:srgbClr val="008000"/>
                </a:solidFill>
              </a:rPr>
              <a:t>10-layer soil</a:t>
            </a:r>
          </a:p>
          <a:p>
            <a:r>
              <a:rPr lang="en-US" dirty="0" smtClean="0"/>
              <a:t>Compared to </a:t>
            </a:r>
            <a:r>
              <a:rPr lang="en-US" b="1" dirty="0" smtClean="0">
                <a:solidFill>
                  <a:srgbClr val="FF0000"/>
                </a:solidFill>
              </a:rPr>
              <a:t>4-layer soils</a:t>
            </a:r>
            <a:endParaRPr lang="en-US" b="1" dirty="0">
              <a:solidFill>
                <a:srgbClr val="FF0000"/>
              </a:solidFill>
            </a:endParaRPr>
          </a:p>
        </p:txBody>
      </p:sp>
      <p:sp>
        <p:nvSpPr>
          <p:cNvPr id="14" name="Rectangle 13"/>
          <p:cNvSpPr/>
          <p:nvPr/>
        </p:nvSpPr>
        <p:spPr>
          <a:xfrm>
            <a:off x="6478355" y="908721"/>
            <a:ext cx="3379689" cy="1200329"/>
          </a:xfrm>
          <a:prstGeom prst="rect">
            <a:avLst/>
          </a:prstGeom>
        </p:spPr>
        <p:txBody>
          <a:bodyPr wrap="none">
            <a:spAutoFit/>
          </a:bodyPr>
          <a:lstStyle/>
          <a:p>
            <a:r>
              <a:rPr lang="en-US" dirty="0" smtClean="0"/>
              <a:t>In-situ validation at 50cm depth </a:t>
            </a:r>
            <a:br>
              <a:rPr lang="en-US" dirty="0" smtClean="0"/>
            </a:br>
            <a:r>
              <a:rPr lang="en-US" dirty="0" smtClean="0"/>
              <a:t>(on 2014, 64 stations)</a:t>
            </a:r>
          </a:p>
          <a:p>
            <a:r>
              <a:rPr lang="en-US" dirty="0"/>
              <a:t>Results by Clément </a:t>
            </a:r>
            <a:r>
              <a:rPr lang="en-US" dirty="0" err="1"/>
              <a:t>Albergel</a:t>
            </a:r>
            <a:endParaRPr lang="en-US" dirty="0"/>
          </a:p>
          <a:p>
            <a:endParaRPr lang="en-US" dirty="0"/>
          </a:p>
        </p:txBody>
      </p:sp>
      <p:sp>
        <p:nvSpPr>
          <p:cNvPr id="11" name="Rectangle 10"/>
          <p:cNvSpPr/>
          <p:nvPr/>
        </p:nvSpPr>
        <p:spPr>
          <a:xfrm>
            <a:off x="8398068" y="4365104"/>
            <a:ext cx="1519166" cy="369332"/>
          </a:xfrm>
          <a:prstGeom prst="rect">
            <a:avLst/>
          </a:prstGeom>
        </p:spPr>
        <p:txBody>
          <a:bodyPr wrap="none">
            <a:spAutoFit/>
          </a:bodyPr>
          <a:lstStyle/>
          <a:p>
            <a:r>
              <a:rPr lang="en-US" b="1" dirty="0">
                <a:solidFill>
                  <a:srgbClr val="FF0000"/>
                </a:solidFill>
              </a:rPr>
              <a:t>4-layer soils</a:t>
            </a:r>
          </a:p>
        </p:txBody>
      </p:sp>
      <p:sp>
        <p:nvSpPr>
          <p:cNvPr id="12" name="Rectangle 11"/>
          <p:cNvSpPr/>
          <p:nvPr/>
        </p:nvSpPr>
        <p:spPr>
          <a:xfrm rot="16200000">
            <a:off x="6507075" y="2147018"/>
            <a:ext cx="1394735" cy="646331"/>
          </a:xfrm>
          <a:prstGeom prst="rect">
            <a:avLst/>
          </a:prstGeom>
        </p:spPr>
        <p:txBody>
          <a:bodyPr wrap="square">
            <a:spAutoFit/>
          </a:bodyPr>
          <a:lstStyle/>
          <a:p>
            <a:r>
              <a:rPr lang="en-US" b="1" dirty="0">
                <a:solidFill>
                  <a:srgbClr val="008000"/>
                </a:solidFill>
              </a:rPr>
              <a:t>10-layer soil</a:t>
            </a:r>
          </a:p>
        </p:txBody>
      </p:sp>
    </p:spTree>
    <p:extLst>
      <p:ext uri="{BB962C8B-B14F-4D97-AF65-F5344CB8AC3E}">
        <p14:creationId xmlns:p14="http://schemas.microsoft.com/office/powerpoint/2010/main" val="30544928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map_diff_multilayer.jpg"/>
          <p:cNvPicPr>
            <a:picLocks noChangeAspect="1"/>
          </p:cNvPicPr>
          <p:nvPr/>
        </p:nvPicPr>
        <p:blipFill>
          <a:blip r:embed="rId3">
            <a:extLst>
              <a:ext uri="{28A0092B-C50C-407E-A947-70E740481C1C}">
                <a14:useLocalDpi xmlns:a14="http://schemas.microsoft.com/office/drawing/2010/main" val="0"/>
              </a:ext>
            </a:extLst>
          </a:blip>
          <a:srcRect l="56209" t="33604" r="15930" b="39948"/>
          <a:stretch>
            <a:fillRect/>
          </a:stretch>
        </p:blipFill>
        <p:spPr bwMode="auto">
          <a:xfrm>
            <a:off x="623231" y="1412776"/>
            <a:ext cx="7966843" cy="338420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6386" name="Picture 3" descr="density_plots_multilayer.png"/>
          <p:cNvPicPr>
            <a:picLocks noChangeAspect="1"/>
          </p:cNvPicPr>
          <p:nvPr/>
        </p:nvPicPr>
        <p:blipFill>
          <a:blip r:embed="rId4">
            <a:extLst>
              <a:ext uri="{28A0092B-C50C-407E-A947-70E740481C1C}">
                <a14:useLocalDpi xmlns:a14="http://schemas.microsoft.com/office/drawing/2010/main" val="0"/>
              </a:ext>
            </a:extLst>
          </a:blip>
          <a:srcRect l="50221" t="9863" r="29352"/>
          <a:stretch>
            <a:fillRect/>
          </a:stretch>
        </p:blipFill>
        <p:spPr bwMode="auto">
          <a:xfrm>
            <a:off x="8302083" y="1340769"/>
            <a:ext cx="3743408" cy="29955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 name="Title 4"/>
          <p:cNvSpPr>
            <a:spLocks noGrp="1"/>
          </p:cNvSpPr>
          <p:nvPr>
            <p:ph type="title"/>
          </p:nvPr>
        </p:nvSpPr>
        <p:spPr>
          <a:xfrm>
            <a:off x="623230" y="299120"/>
            <a:ext cx="11565595" cy="609600"/>
          </a:xfrm>
        </p:spPr>
        <p:txBody>
          <a:bodyPr>
            <a:noAutofit/>
          </a:bodyPr>
          <a:lstStyle/>
          <a:p>
            <a:pPr>
              <a:defRPr/>
            </a:pPr>
            <a:r>
              <a:rPr lang="en-US" dirty="0"/>
              <a:t>Impact of soil vertical resolution for satellite soil moisture</a:t>
            </a:r>
            <a:br>
              <a:rPr lang="en-US" dirty="0"/>
            </a:br>
            <a:endParaRPr lang="en-US" dirty="0"/>
          </a:p>
        </p:txBody>
      </p:sp>
      <p:sp>
        <p:nvSpPr>
          <p:cNvPr id="2" name="TextBox 1"/>
          <p:cNvSpPr txBox="1"/>
          <p:nvPr/>
        </p:nvSpPr>
        <p:spPr>
          <a:xfrm>
            <a:off x="527244" y="5445224"/>
            <a:ext cx="11422294" cy="646331"/>
          </a:xfrm>
          <a:prstGeom prst="rect">
            <a:avLst/>
          </a:prstGeom>
          <a:noFill/>
        </p:spPr>
        <p:txBody>
          <a:bodyPr wrap="square" rtlCol="0">
            <a:spAutoFit/>
          </a:bodyPr>
          <a:lstStyle/>
          <a:p>
            <a:r>
              <a:rPr lang="en-US" sz="1800" dirty="0" smtClean="0"/>
              <a:t>Anomaly correlation (1988-2014) measured with ESA-CCI soil moisture remote sensing (multi-sensor) product. This provide a global validation of the usefulness of increase soil vertical resolution.</a:t>
            </a:r>
            <a:endParaRPr lang="en-US" sz="1800" dirty="0"/>
          </a:p>
        </p:txBody>
      </p:sp>
      <p:sp>
        <p:nvSpPr>
          <p:cNvPr id="3" name="Right Arrow 2"/>
          <p:cNvSpPr/>
          <p:nvPr/>
        </p:nvSpPr>
        <p:spPr>
          <a:xfrm>
            <a:off x="4846599" y="4797152"/>
            <a:ext cx="3071541" cy="360040"/>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ight Arrow 6"/>
          <p:cNvSpPr/>
          <p:nvPr/>
        </p:nvSpPr>
        <p:spPr>
          <a:xfrm>
            <a:off x="10413767" y="4077072"/>
            <a:ext cx="575914" cy="360040"/>
          </a:xfrm>
          <a:prstGeom prst="rightArrow">
            <a:avLst/>
          </a:prstGeom>
          <a:solidFill>
            <a:schemeClr val="tx1"/>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 name="TextBox 3"/>
          <p:cNvSpPr txBox="1"/>
          <p:nvPr/>
        </p:nvSpPr>
        <p:spPr>
          <a:xfrm>
            <a:off x="8206097" y="4581128"/>
            <a:ext cx="3839427" cy="738664"/>
          </a:xfrm>
          <a:prstGeom prst="rect">
            <a:avLst/>
          </a:prstGeom>
          <a:noFill/>
        </p:spPr>
        <p:txBody>
          <a:bodyPr wrap="square" rtlCol="0">
            <a:spAutoFit/>
          </a:bodyPr>
          <a:lstStyle/>
          <a:p>
            <a:r>
              <a:rPr lang="en-US" sz="1400" dirty="0" smtClean="0"/>
              <a:t>Globally Improved match to satellite soil moisture (shown is ΔACC calculate on 1-month running mean)</a:t>
            </a:r>
          </a:p>
        </p:txBody>
      </p:sp>
      <p:sp>
        <p:nvSpPr>
          <p:cNvPr id="6" name="Rectangle 5"/>
          <p:cNvSpPr/>
          <p:nvPr/>
        </p:nvSpPr>
        <p:spPr>
          <a:xfrm>
            <a:off x="1007173" y="1052736"/>
            <a:ext cx="9180462" cy="338554"/>
          </a:xfrm>
          <a:prstGeom prst="rect">
            <a:avLst/>
          </a:prstGeom>
        </p:spPr>
        <p:txBody>
          <a:bodyPr wrap="none">
            <a:spAutoFit/>
          </a:bodyPr>
          <a:lstStyle/>
          <a:p>
            <a:r>
              <a:rPr lang="en-US" sz="1600" dirty="0" smtClean="0"/>
              <a:t>Impact on Anomaly Correlation with ESA</a:t>
            </a:r>
            <a:r>
              <a:rPr lang="en-US" sz="1600" dirty="0"/>
              <a:t>-CCI </a:t>
            </a:r>
            <a:r>
              <a:rPr lang="en-US" sz="1600" dirty="0" smtClean="0"/>
              <a:t>satellite soil moisture (courtesy of Clément </a:t>
            </a:r>
            <a:r>
              <a:rPr lang="en-US" sz="1600" dirty="0" err="1" smtClean="0"/>
              <a:t>Albergel</a:t>
            </a:r>
            <a:r>
              <a:rPr lang="en-US" sz="1600" dirty="0" smtClean="0"/>
              <a:t>) </a:t>
            </a:r>
            <a:endParaRPr lang="en-US" sz="1600" dirty="0"/>
          </a:p>
        </p:txBody>
      </p:sp>
    </p:spTree>
    <p:extLst>
      <p:ext uri="{BB962C8B-B14F-4D97-AF65-F5344CB8AC3E}">
        <p14:creationId xmlns:p14="http://schemas.microsoft.com/office/powerpoint/2010/main" val="251682242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41"/>
          <p:cNvSpPr>
            <a:spLocks noChangeArrowheads="1"/>
          </p:cNvSpPr>
          <p:nvPr/>
        </p:nvSpPr>
        <p:spPr bwMode="auto">
          <a:xfrm>
            <a:off x="7245580" y="2708276"/>
            <a:ext cx="2520294" cy="144463"/>
          </a:xfrm>
          <a:prstGeom prst="rect">
            <a:avLst/>
          </a:prstGeom>
          <a:solidFill>
            <a:schemeClr val="bg1">
              <a:lumMod val="95000"/>
            </a:schemeClr>
          </a:solidFill>
          <a:ln w="9525">
            <a:solidFill>
              <a:srgbClr val="000000"/>
            </a:solidFill>
            <a:round/>
            <a:headEnd/>
            <a:tailEnd/>
          </a:ln>
        </p:spPr>
        <p:txBody>
          <a:bodyPr/>
          <a:lstStyle/>
          <a:p>
            <a:endParaRPr lang="en-GB"/>
          </a:p>
        </p:txBody>
      </p:sp>
      <p:sp>
        <p:nvSpPr>
          <p:cNvPr id="14338" name="Freeform 30"/>
          <p:cNvSpPr>
            <a:spLocks/>
          </p:cNvSpPr>
          <p:nvPr/>
        </p:nvSpPr>
        <p:spPr bwMode="auto">
          <a:xfrm>
            <a:off x="17724584" y="5516563"/>
            <a:ext cx="23278" cy="279400"/>
          </a:xfrm>
          <a:custGeom>
            <a:avLst/>
            <a:gdLst>
              <a:gd name="T0" fmla="*/ 0 w 14812"/>
              <a:gd name="T1" fmla="*/ 280274 h 236292"/>
              <a:gd name="T2" fmla="*/ 23912 w 14812"/>
              <a:gd name="T3" fmla="*/ 0 h 236292"/>
              <a:gd name="T4" fmla="*/ 0 60000 65536"/>
              <a:gd name="T5" fmla="*/ 0 60000 65536"/>
            </a:gdLst>
            <a:ahLst/>
            <a:cxnLst>
              <a:cxn ang="T4">
                <a:pos x="T0" y="T1"/>
              </a:cxn>
              <a:cxn ang="T5">
                <a:pos x="T2" y="T3"/>
              </a:cxn>
            </a:cxnLst>
            <a:rect l="0" t="0" r="r" b="b"/>
            <a:pathLst>
              <a:path w="14812" h="236292">
                <a:moveTo>
                  <a:pt x="0" y="236292"/>
                </a:moveTo>
                <a:cubicBezTo>
                  <a:pt x="16402" y="39450"/>
                  <a:pt x="14767" y="118351"/>
                  <a:pt x="14767" y="0"/>
                </a:cubicBezTo>
              </a:path>
            </a:pathLst>
          </a:cu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a:lstStyle/>
          <a:p>
            <a:endParaRPr lang="en-US"/>
          </a:p>
        </p:txBody>
      </p:sp>
      <p:sp>
        <p:nvSpPr>
          <p:cNvPr id="14339" name="TextBox 81"/>
          <p:cNvSpPr txBox="1">
            <a:spLocks noChangeArrowheads="1"/>
          </p:cNvSpPr>
          <p:nvPr/>
        </p:nvSpPr>
        <p:spPr bwMode="auto">
          <a:xfrm>
            <a:off x="7188708" y="4313239"/>
            <a:ext cx="2418719" cy="3077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u="sng" dirty="0">
                <a:solidFill>
                  <a:schemeClr val="tx1"/>
                </a:solidFill>
                <a:latin typeface="Arial" charset="0"/>
                <a:cs typeface="Arial" charset="0"/>
              </a:rPr>
              <a:t>5</a:t>
            </a:r>
            <a:r>
              <a:rPr lang="en-US" sz="1400" u="sng" dirty="0" smtClean="0">
                <a:solidFill>
                  <a:schemeClr val="tx1"/>
                </a:solidFill>
                <a:latin typeface="Arial" charset="0"/>
                <a:cs typeface="Arial" charset="0"/>
              </a:rPr>
              <a:t>-layers:</a:t>
            </a:r>
            <a:endParaRPr lang="en-US" sz="1400" u="sng" dirty="0">
              <a:solidFill>
                <a:schemeClr val="tx1"/>
              </a:solidFill>
              <a:latin typeface="Arial" charset="0"/>
              <a:cs typeface="Arial" charset="0"/>
            </a:endParaRPr>
          </a:p>
        </p:txBody>
      </p:sp>
      <p:graphicFrame>
        <p:nvGraphicFramePr>
          <p:cNvPr id="14340" name="Object 6"/>
          <p:cNvGraphicFramePr>
            <a:graphicFrameLocks noChangeAspect="1"/>
          </p:cNvGraphicFramePr>
          <p:nvPr/>
        </p:nvGraphicFramePr>
        <p:xfrm>
          <a:off x="17460070" y="3644900"/>
          <a:ext cx="495171" cy="482600"/>
        </p:xfrm>
        <a:graphic>
          <a:graphicData uri="http://schemas.openxmlformats.org/presentationml/2006/ole">
            <mc:AlternateContent xmlns:mc="http://schemas.openxmlformats.org/markup-compatibility/2006">
              <mc:Choice xmlns:v="urn:schemas-microsoft-com:vml" Requires="v">
                <p:oleObj spid="_x0000_s35844" name="Equation" r:id="rId4" imgW="190500" imgH="241300" progId="Equation.3">
                  <p:embed/>
                </p:oleObj>
              </mc:Choice>
              <mc:Fallback>
                <p:oleObj name="Equation" r:id="rId4" imgW="190500" imgH="241300" progId="Equation.3">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460070" y="3644900"/>
                        <a:ext cx="495171" cy="4826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oleObj>
              </mc:Fallback>
            </mc:AlternateContent>
          </a:graphicData>
        </a:graphic>
      </p:graphicFrame>
      <p:sp>
        <p:nvSpPr>
          <p:cNvPr id="14341" name="Left Brace 71684"/>
          <p:cNvSpPr>
            <a:spLocks/>
          </p:cNvSpPr>
          <p:nvPr/>
        </p:nvSpPr>
        <p:spPr bwMode="auto">
          <a:xfrm flipH="1">
            <a:off x="4678732" y="2708275"/>
            <a:ext cx="480358" cy="1631568"/>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2" name="Rectangle 41"/>
          <p:cNvSpPr>
            <a:spLocks noChangeArrowheads="1"/>
          </p:cNvSpPr>
          <p:nvPr/>
        </p:nvSpPr>
        <p:spPr bwMode="auto">
          <a:xfrm>
            <a:off x="7245580" y="2852738"/>
            <a:ext cx="2520294" cy="279400"/>
          </a:xfrm>
          <a:prstGeom prst="rect">
            <a:avLst/>
          </a:prstGeom>
          <a:solidFill>
            <a:schemeClr val="bg1">
              <a:lumMod val="95000"/>
            </a:schemeClr>
          </a:solidFill>
          <a:ln w="9525">
            <a:solidFill>
              <a:srgbClr val="000000"/>
            </a:solidFill>
            <a:round/>
            <a:headEnd/>
            <a:tailEnd/>
          </a:ln>
        </p:spPr>
        <p:txBody>
          <a:bodyPr/>
          <a:lstStyle/>
          <a:p>
            <a:endParaRPr lang="en-GB"/>
          </a:p>
        </p:txBody>
      </p:sp>
      <p:sp>
        <p:nvSpPr>
          <p:cNvPr id="14343" name="Rectangle 41"/>
          <p:cNvSpPr>
            <a:spLocks noChangeArrowheads="1"/>
          </p:cNvSpPr>
          <p:nvPr/>
        </p:nvSpPr>
        <p:spPr bwMode="auto">
          <a:xfrm>
            <a:off x="7245580" y="3141663"/>
            <a:ext cx="2520294" cy="639762"/>
          </a:xfrm>
          <a:prstGeom prst="rect">
            <a:avLst/>
          </a:prstGeom>
          <a:solidFill>
            <a:schemeClr val="bg1"/>
          </a:solidFill>
          <a:ln w="9525">
            <a:solidFill>
              <a:srgbClr val="000000"/>
            </a:solidFill>
            <a:round/>
            <a:headEnd/>
            <a:tailEnd/>
          </a:ln>
        </p:spPr>
        <p:txBody>
          <a:bodyPr/>
          <a:lstStyle/>
          <a:p>
            <a:endParaRPr lang="en-GB"/>
          </a:p>
        </p:txBody>
      </p:sp>
      <p:sp>
        <p:nvSpPr>
          <p:cNvPr id="14344" name="Rectangle 41"/>
          <p:cNvSpPr>
            <a:spLocks noChangeArrowheads="1"/>
          </p:cNvSpPr>
          <p:nvPr/>
        </p:nvSpPr>
        <p:spPr bwMode="auto">
          <a:xfrm>
            <a:off x="2063213" y="2708274"/>
            <a:ext cx="2520293" cy="1631569"/>
          </a:xfrm>
          <a:prstGeom prst="rect">
            <a:avLst/>
          </a:prstGeom>
          <a:solidFill>
            <a:schemeClr val="bg1">
              <a:lumMod val="95000"/>
            </a:schemeClr>
          </a:solidFill>
          <a:ln w="9525">
            <a:solidFill>
              <a:srgbClr val="000000"/>
            </a:solidFill>
            <a:round/>
            <a:headEnd/>
            <a:tailEnd/>
          </a:ln>
        </p:spPr>
        <p:txBody>
          <a:bodyPr/>
          <a:lstStyle/>
          <a:p>
            <a:endParaRPr lang="en-GB"/>
          </a:p>
        </p:txBody>
      </p:sp>
      <p:sp>
        <p:nvSpPr>
          <p:cNvPr id="14345" name="TextBox 81"/>
          <p:cNvSpPr txBox="1">
            <a:spLocks noChangeArrowheads="1"/>
          </p:cNvSpPr>
          <p:nvPr/>
        </p:nvSpPr>
        <p:spPr bwMode="auto">
          <a:xfrm>
            <a:off x="2044168" y="4339844"/>
            <a:ext cx="2418721"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u="sng" dirty="0">
                <a:solidFill>
                  <a:schemeClr val="tx1"/>
                </a:solidFill>
                <a:latin typeface="Arial" charset="0"/>
                <a:cs typeface="Arial" charset="0"/>
              </a:rPr>
              <a:t>1</a:t>
            </a:r>
            <a:r>
              <a:rPr lang="en-US" sz="1400" u="sng" dirty="0" smtClean="0">
                <a:solidFill>
                  <a:schemeClr val="tx1"/>
                </a:solidFill>
                <a:latin typeface="Arial" charset="0"/>
                <a:cs typeface="Arial" charset="0"/>
              </a:rPr>
              <a:t>-layers</a:t>
            </a:r>
            <a:r>
              <a:rPr lang="en-US" sz="1400" u="sng" dirty="0">
                <a:solidFill>
                  <a:schemeClr val="tx1"/>
                </a:solidFill>
                <a:latin typeface="Arial" charset="0"/>
                <a:cs typeface="Arial" charset="0"/>
              </a:rPr>
              <a:t>:</a:t>
            </a:r>
          </a:p>
          <a:p>
            <a:r>
              <a:rPr lang="en-US" sz="1400" b="1" dirty="0">
                <a:solidFill>
                  <a:srgbClr val="FF0000"/>
                </a:solidFill>
              </a:rPr>
              <a:t># </a:t>
            </a:r>
            <a:r>
              <a:rPr lang="en-US" sz="1400" b="1" dirty="0" smtClean="0">
                <a:solidFill>
                  <a:srgbClr val="FF0000"/>
                </a:solidFill>
              </a:rPr>
              <a:t>0-X cm</a:t>
            </a:r>
            <a:endParaRPr lang="en-US" sz="1400" b="1" dirty="0">
              <a:solidFill>
                <a:srgbClr val="FF0000"/>
              </a:solidFill>
            </a:endParaRPr>
          </a:p>
        </p:txBody>
      </p:sp>
      <p:sp>
        <p:nvSpPr>
          <p:cNvPr id="14346" name="TextBox 81"/>
          <p:cNvSpPr txBox="1">
            <a:spLocks noChangeArrowheads="1"/>
          </p:cNvSpPr>
          <p:nvPr/>
        </p:nvSpPr>
        <p:spPr bwMode="auto">
          <a:xfrm>
            <a:off x="5159090" y="3325833"/>
            <a:ext cx="2416604" cy="3079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dirty="0" smtClean="0">
                <a:solidFill>
                  <a:schemeClr val="tx1"/>
                </a:solidFill>
                <a:latin typeface="Arial" charset="0"/>
                <a:cs typeface="Arial" charset="0"/>
              </a:rPr>
              <a:t>variable</a:t>
            </a:r>
            <a:endParaRPr lang="en-US" sz="1400" dirty="0"/>
          </a:p>
        </p:txBody>
      </p:sp>
      <p:sp>
        <p:nvSpPr>
          <p:cNvPr id="14347" name="TextBox 81"/>
          <p:cNvSpPr txBox="1">
            <a:spLocks noChangeArrowheads="1"/>
          </p:cNvSpPr>
          <p:nvPr/>
        </p:nvSpPr>
        <p:spPr bwMode="auto">
          <a:xfrm>
            <a:off x="10220838" y="2679701"/>
            <a:ext cx="1169418" cy="95410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dirty="0" smtClean="0">
                <a:solidFill>
                  <a:schemeClr val="tx1"/>
                </a:solidFill>
                <a:latin typeface="Arial" charset="0"/>
                <a:cs typeface="Arial" charset="0"/>
              </a:rPr>
              <a:t>10 </a:t>
            </a:r>
            <a:r>
              <a:rPr lang="en-US" sz="1400" dirty="0">
                <a:solidFill>
                  <a:schemeClr val="tx1"/>
                </a:solidFill>
                <a:latin typeface="Arial" charset="0"/>
                <a:cs typeface="Arial" charset="0"/>
              </a:rPr>
              <a:t>cm</a:t>
            </a:r>
            <a:br>
              <a:rPr lang="en-US" sz="1400" dirty="0">
                <a:solidFill>
                  <a:schemeClr val="tx1"/>
                </a:solidFill>
                <a:latin typeface="Arial" charset="0"/>
                <a:cs typeface="Arial" charset="0"/>
              </a:rPr>
            </a:br>
            <a:r>
              <a:rPr lang="en-US" sz="1400" dirty="0" smtClean="0">
                <a:solidFill>
                  <a:schemeClr val="tx1"/>
                </a:solidFill>
                <a:latin typeface="Arial" charset="0"/>
                <a:cs typeface="Arial" charset="0"/>
              </a:rPr>
              <a:t>20 </a:t>
            </a:r>
            <a:r>
              <a:rPr lang="en-US" sz="1400" dirty="0">
                <a:solidFill>
                  <a:schemeClr val="tx1"/>
                </a:solidFill>
                <a:latin typeface="Arial" charset="0"/>
                <a:cs typeface="Arial" charset="0"/>
              </a:rPr>
              <a:t>cm</a:t>
            </a:r>
            <a:br>
              <a:rPr lang="en-US" sz="1400" dirty="0">
                <a:solidFill>
                  <a:schemeClr val="tx1"/>
                </a:solidFill>
                <a:latin typeface="Arial" charset="0"/>
                <a:cs typeface="Arial" charset="0"/>
              </a:rPr>
            </a:br>
            <a:endParaRPr lang="en-US" sz="1400" dirty="0">
              <a:solidFill>
                <a:schemeClr val="tx1"/>
              </a:solidFill>
              <a:latin typeface="Arial" charset="0"/>
              <a:cs typeface="Arial" charset="0"/>
            </a:endParaRPr>
          </a:p>
          <a:p>
            <a:r>
              <a:rPr lang="en-US" sz="1400" dirty="0" smtClean="0">
                <a:solidFill>
                  <a:schemeClr val="tx1"/>
                </a:solidFill>
                <a:latin typeface="Arial" charset="0"/>
                <a:cs typeface="Arial" charset="0"/>
              </a:rPr>
              <a:t>variable</a:t>
            </a:r>
            <a:endParaRPr lang="en-US" sz="1400" dirty="0">
              <a:solidFill>
                <a:schemeClr val="tx1"/>
              </a:solidFill>
              <a:latin typeface="Arial" charset="0"/>
              <a:cs typeface="Arial" charset="0"/>
            </a:endParaRPr>
          </a:p>
        </p:txBody>
      </p:sp>
      <p:sp>
        <p:nvSpPr>
          <p:cNvPr id="14348" name="Left Brace 71684"/>
          <p:cNvSpPr>
            <a:spLocks/>
          </p:cNvSpPr>
          <p:nvPr/>
        </p:nvSpPr>
        <p:spPr bwMode="auto">
          <a:xfrm flipH="1">
            <a:off x="9933047" y="3213101"/>
            <a:ext cx="385133" cy="576263"/>
          </a:xfrm>
          <a:prstGeom prst="leftBrace">
            <a:avLst>
              <a:gd name="adj1" fmla="val 8255"/>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49" name="Left Brace 71684"/>
          <p:cNvSpPr>
            <a:spLocks/>
          </p:cNvSpPr>
          <p:nvPr/>
        </p:nvSpPr>
        <p:spPr bwMode="auto">
          <a:xfrm flipH="1">
            <a:off x="9933047" y="2924176"/>
            <a:ext cx="395714" cy="288925"/>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4350" name="Left Brace 71684"/>
          <p:cNvSpPr>
            <a:spLocks/>
          </p:cNvSpPr>
          <p:nvPr/>
        </p:nvSpPr>
        <p:spPr bwMode="auto">
          <a:xfrm flipH="1">
            <a:off x="9933047" y="2708275"/>
            <a:ext cx="385133" cy="215900"/>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17" name="Title 4"/>
          <p:cNvSpPr txBox="1">
            <a:spLocks/>
          </p:cNvSpPr>
          <p:nvPr/>
        </p:nvSpPr>
        <p:spPr>
          <a:xfrm>
            <a:off x="1007173" y="299120"/>
            <a:ext cx="10766795" cy="609600"/>
          </a:xfrm>
          <a:prstGeom prst="rect">
            <a:avLst/>
          </a:prstGeom>
        </p:spPr>
        <p:txBody>
          <a:bodyPr/>
          <a:lstStyle>
            <a:lvl1pPr algn="ctr" rtl="0" eaLnBrk="0" fontAlgn="base" hangingPunct="0">
              <a:spcBef>
                <a:spcPct val="0"/>
              </a:spcBef>
              <a:spcAft>
                <a:spcPct val="0"/>
              </a:spcAft>
              <a:defRPr sz="2800">
                <a:solidFill>
                  <a:srgbClr val="CC3300"/>
                </a:solidFill>
                <a:latin typeface="+mj-lt"/>
                <a:ea typeface="MS PGothic" pitchFamily="34" charset="-128"/>
                <a:cs typeface="MS PGothic" charset="0"/>
              </a:defRPr>
            </a:lvl1pPr>
            <a:lvl2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2800">
                <a:solidFill>
                  <a:srgbClr val="CC3300"/>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2800">
                <a:solidFill>
                  <a:srgbClr val="CC3300"/>
                </a:solidFill>
                <a:latin typeface="Times New Roman" pitchFamily="18" charset="0"/>
              </a:defRPr>
            </a:lvl6pPr>
            <a:lvl7pPr marL="914400" algn="ctr" rtl="0" eaLnBrk="0" fontAlgn="base" hangingPunct="0">
              <a:spcBef>
                <a:spcPct val="0"/>
              </a:spcBef>
              <a:spcAft>
                <a:spcPct val="0"/>
              </a:spcAft>
              <a:defRPr sz="2800">
                <a:solidFill>
                  <a:srgbClr val="CC3300"/>
                </a:solidFill>
                <a:latin typeface="Times New Roman" pitchFamily="18" charset="0"/>
              </a:defRPr>
            </a:lvl7pPr>
            <a:lvl8pPr marL="1371600" algn="ctr" rtl="0" eaLnBrk="0" fontAlgn="base" hangingPunct="0">
              <a:spcBef>
                <a:spcPct val="0"/>
              </a:spcBef>
              <a:spcAft>
                <a:spcPct val="0"/>
              </a:spcAft>
              <a:defRPr sz="2800">
                <a:solidFill>
                  <a:srgbClr val="CC3300"/>
                </a:solidFill>
                <a:latin typeface="Times New Roman" pitchFamily="18" charset="0"/>
              </a:defRPr>
            </a:lvl8pPr>
            <a:lvl9pPr marL="1828800" algn="ctr" rtl="0" eaLnBrk="0" fontAlgn="base" hangingPunct="0">
              <a:spcBef>
                <a:spcPct val="0"/>
              </a:spcBef>
              <a:spcAft>
                <a:spcPct val="0"/>
              </a:spcAft>
              <a:defRPr sz="2800">
                <a:solidFill>
                  <a:srgbClr val="CC3300"/>
                </a:solidFill>
                <a:latin typeface="Times New Roman" pitchFamily="18" charset="0"/>
              </a:defRPr>
            </a:lvl9pPr>
          </a:lstStyle>
          <a:p>
            <a:pPr>
              <a:defRPr/>
            </a:pPr>
            <a:r>
              <a:rPr lang="en-US" sz="2400" b="1" dirty="0" smtClean="0">
                <a:solidFill>
                  <a:srgbClr val="002060"/>
                </a:solidFill>
                <a:latin typeface="Arial" charset="0"/>
                <a:ea typeface="+mj-ea"/>
                <a:cs typeface="Arial" charset="0"/>
              </a:rPr>
              <a:t>An enhanced snow vertical resolution</a:t>
            </a:r>
            <a:endParaRPr lang="en-US" sz="2400" b="1" dirty="0">
              <a:solidFill>
                <a:srgbClr val="002060"/>
              </a:solidFill>
              <a:latin typeface="Arial" charset="0"/>
              <a:ea typeface="+mj-ea"/>
              <a:cs typeface="Arial" charset="0"/>
            </a:endParaRPr>
          </a:p>
        </p:txBody>
      </p:sp>
      <p:sp>
        <p:nvSpPr>
          <p:cNvPr id="20" name="Oval 1"/>
          <p:cNvSpPr>
            <a:spLocks noChangeArrowheads="1"/>
          </p:cNvSpPr>
          <p:nvPr/>
        </p:nvSpPr>
        <p:spPr bwMode="auto">
          <a:xfrm>
            <a:off x="8398068" y="2707456"/>
            <a:ext cx="191806" cy="145480"/>
          </a:xfrm>
          <a:prstGeom prst="ellipse">
            <a:avLst/>
          </a:prstGeom>
          <a:solidFill>
            <a:schemeClr val="accent1"/>
          </a:solidFill>
          <a:ln w="9525">
            <a:solidFill>
              <a:schemeClr val="tx1"/>
            </a:solidFill>
            <a:round/>
            <a:headEnd/>
            <a:tailEn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a:p>
        </p:txBody>
      </p:sp>
      <p:pic>
        <p:nvPicPr>
          <p:cNvPr id="5" name="Picture 4"/>
          <p:cNvPicPr>
            <a:picLocks noChangeAspect="1"/>
          </p:cNvPicPr>
          <p:nvPr/>
        </p:nvPicPr>
        <p:blipFill>
          <a:blip r:embed="rId6"/>
          <a:stretch>
            <a:fillRect/>
          </a:stretch>
        </p:blipFill>
        <p:spPr>
          <a:xfrm flipH="1" flipV="1">
            <a:off x="8361748" y="2092590"/>
            <a:ext cx="287957" cy="648072"/>
          </a:xfrm>
          <a:prstGeom prst="rect">
            <a:avLst/>
          </a:prstGeom>
        </p:spPr>
      </p:pic>
      <p:sp>
        <p:nvSpPr>
          <p:cNvPr id="29" name="TextBox 9"/>
          <p:cNvSpPr txBox="1">
            <a:spLocks noChangeArrowheads="1"/>
          </p:cNvSpPr>
          <p:nvPr/>
        </p:nvSpPr>
        <p:spPr bwMode="auto">
          <a:xfrm>
            <a:off x="719215" y="1196752"/>
            <a:ext cx="5759140" cy="107721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2400" b="1">
                <a:solidFill>
                  <a:schemeClr val="tx1"/>
                </a:solidFill>
                <a:latin typeface="Arial" charset="0"/>
                <a:ea typeface="ＭＳ Ｐゴシック" charset="0"/>
                <a:cs typeface="ＭＳ Ｐゴシック" charset="0"/>
              </a:defRPr>
            </a:lvl1pPr>
            <a:lvl2pPr marL="742950" indent="-285750" eaLnBrk="0" hangingPunct="0">
              <a:defRPr sz="2400" b="1">
                <a:solidFill>
                  <a:schemeClr val="tx1"/>
                </a:solidFill>
                <a:latin typeface="Arial" charset="0"/>
                <a:ea typeface="ＭＳ Ｐゴシック" charset="0"/>
              </a:defRPr>
            </a:lvl2pPr>
            <a:lvl3pPr marL="1143000" indent="-228600" eaLnBrk="0" hangingPunct="0">
              <a:defRPr sz="2400" b="1">
                <a:solidFill>
                  <a:schemeClr val="tx1"/>
                </a:solidFill>
                <a:latin typeface="Arial" charset="0"/>
                <a:ea typeface="ＭＳ Ｐゴシック" charset="0"/>
              </a:defRPr>
            </a:lvl3pPr>
            <a:lvl4pPr marL="1600200" indent="-228600" eaLnBrk="0" hangingPunct="0">
              <a:defRPr sz="2400" b="1">
                <a:solidFill>
                  <a:schemeClr val="tx1"/>
                </a:solidFill>
                <a:latin typeface="Arial" charset="0"/>
                <a:ea typeface="ＭＳ Ｐゴシック" charset="0"/>
              </a:defRPr>
            </a:lvl4pPr>
            <a:lvl5pPr marL="2057400" indent="-228600" eaLnBrk="0" hangingPunct="0">
              <a:defRPr sz="2400" b="1">
                <a:solidFill>
                  <a:schemeClr val="tx1"/>
                </a:solidFill>
                <a:latin typeface="Arial" charset="0"/>
                <a:ea typeface="ＭＳ Ｐゴシック" charset="0"/>
              </a:defRPr>
            </a:lvl5pPr>
            <a:lvl6pPr marL="2514600" indent="-228600" eaLnBrk="0" fontAlgn="base" hangingPunct="0">
              <a:spcBef>
                <a:spcPct val="0"/>
              </a:spcBef>
              <a:spcAft>
                <a:spcPct val="0"/>
              </a:spcAft>
              <a:defRPr sz="2400" b="1">
                <a:solidFill>
                  <a:schemeClr val="tx1"/>
                </a:solidFill>
                <a:latin typeface="Arial" charset="0"/>
                <a:ea typeface="ＭＳ Ｐゴシック" charset="0"/>
              </a:defRPr>
            </a:lvl6pPr>
            <a:lvl7pPr marL="2971800" indent="-228600" eaLnBrk="0" fontAlgn="base" hangingPunct="0">
              <a:spcBef>
                <a:spcPct val="0"/>
              </a:spcBef>
              <a:spcAft>
                <a:spcPct val="0"/>
              </a:spcAft>
              <a:defRPr sz="2400" b="1">
                <a:solidFill>
                  <a:schemeClr val="tx1"/>
                </a:solidFill>
                <a:latin typeface="Arial" charset="0"/>
                <a:ea typeface="ＭＳ Ｐゴシック" charset="0"/>
              </a:defRPr>
            </a:lvl7pPr>
            <a:lvl8pPr marL="3429000" indent="-228600" eaLnBrk="0" fontAlgn="base" hangingPunct="0">
              <a:spcBef>
                <a:spcPct val="0"/>
              </a:spcBef>
              <a:spcAft>
                <a:spcPct val="0"/>
              </a:spcAft>
              <a:defRPr sz="2400" b="1">
                <a:solidFill>
                  <a:schemeClr val="tx1"/>
                </a:solidFill>
                <a:latin typeface="Arial" charset="0"/>
                <a:ea typeface="ＭＳ Ｐゴシック" charset="0"/>
              </a:defRPr>
            </a:lvl8pPr>
            <a:lvl9pPr marL="3886200" indent="-228600" eaLnBrk="0" fontAlgn="base" hangingPunct="0">
              <a:spcBef>
                <a:spcPct val="0"/>
              </a:spcBef>
              <a:spcAft>
                <a:spcPct val="0"/>
              </a:spcAft>
              <a:defRPr sz="2400" b="1">
                <a:solidFill>
                  <a:schemeClr val="tx1"/>
                </a:solidFill>
                <a:latin typeface="Arial" charset="0"/>
                <a:ea typeface="ＭＳ Ｐゴシック" charset="0"/>
              </a:defRPr>
            </a:lvl9pPr>
          </a:lstStyle>
          <a:p>
            <a:pPr eaLnBrk="1" hangingPunct="1"/>
            <a:r>
              <a:rPr lang="en-GB" sz="1600" b="0" dirty="0" smtClean="0">
                <a:latin typeface="Calibri" charset="0"/>
              </a:rPr>
              <a:t>The snow temperature representation in a 5-layer scheme can take into account the coupling to the atmosphere and to the underlying soils with dedicated timescale that can better represent accumulation and melting.</a:t>
            </a:r>
            <a:endParaRPr lang="en-GB" sz="1600" b="0" dirty="0">
              <a:latin typeface="Calibri" charset="0"/>
            </a:endParaRPr>
          </a:p>
        </p:txBody>
      </p:sp>
      <p:sp>
        <p:nvSpPr>
          <p:cNvPr id="30" name="Rectangle 41"/>
          <p:cNvSpPr>
            <a:spLocks noChangeArrowheads="1"/>
          </p:cNvSpPr>
          <p:nvPr/>
        </p:nvSpPr>
        <p:spPr bwMode="auto">
          <a:xfrm>
            <a:off x="7249866" y="3789364"/>
            <a:ext cx="2520294" cy="279400"/>
          </a:xfrm>
          <a:prstGeom prst="rect">
            <a:avLst/>
          </a:prstGeom>
          <a:solidFill>
            <a:schemeClr val="bg1">
              <a:lumMod val="95000"/>
            </a:schemeClr>
          </a:solidFill>
          <a:ln w="9525">
            <a:solidFill>
              <a:srgbClr val="000000"/>
            </a:solidFill>
            <a:round/>
            <a:headEnd/>
            <a:tailEnd/>
          </a:ln>
        </p:spPr>
        <p:txBody>
          <a:bodyPr/>
          <a:lstStyle/>
          <a:p>
            <a:endParaRPr lang="en-GB"/>
          </a:p>
        </p:txBody>
      </p:sp>
      <p:sp>
        <p:nvSpPr>
          <p:cNvPr id="31" name="Rectangle 41"/>
          <p:cNvSpPr>
            <a:spLocks noChangeArrowheads="1"/>
          </p:cNvSpPr>
          <p:nvPr/>
        </p:nvSpPr>
        <p:spPr bwMode="auto">
          <a:xfrm>
            <a:off x="7269644" y="4095922"/>
            <a:ext cx="2520294" cy="144463"/>
          </a:xfrm>
          <a:prstGeom prst="rect">
            <a:avLst/>
          </a:prstGeom>
          <a:solidFill>
            <a:schemeClr val="bg1">
              <a:lumMod val="95000"/>
            </a:schemeClr>
          </a:solidFill>
          <a:ln w="9525">
            <a:solidFill>
              <a:srgbClr val="000000"/>
            </a:solidFill>
            <a:round/>
            <a:headEnd/>
            <a:tailEnd/>
          </a:ln>
        </p:spPr>
        <p:txBody>
          <a:bodyPr/>
          <a:lstStyle/>
          <a:p>
            <a:endParaRPr lang="en-GB"/>
          </a:p>
        </p:txBody>
      </p:sp>
      <p:sp>
        <p:nvSpPr>
          <p:cNvPr id="32" name="Left Brace 71684"/>
          <p:cNvSpPr>
            <a:spLocks/>
          </p:cNvSpPr>
          <p:nvPr/>
        </p:nvSpPr>
        <p:spPr bwMode="auto">
          <a:xfrm flipH="1">
            <a:off x="9957110" y="3807159"/>
            <a:ext cx="385133" cy="187325"/>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33" name="Left Brace 71684"/>
          <p:cNvSpPr>
            <a:spLocks/>
          </p:cNvSpPr>
          <p:nvPr/>
        </p:nvSpPr>
        <p:spPr bwMode="auto">
          <a:xfrm flipH="1">
            <a:off x="9981174" y="4023727"/>
            <a:ext cx="385133" cy="187325"/>
          </a:xfrm>
          <a:prstGeom prst="leftBrace">
            <a:avLst>
              <a:gd name="adj1" fmla="val 8278"/>
              <a:gd name="adj2" fmla="val 50000"/>
            </a:avLst>
          </a:prstGeom>
          <a:noFill/>
          <a:ln w="9525">
            <a:solidFill>
              <a:schemeClr val="tx1"/>
            </a:solidFill>
            <a:round/>
            <a:headEnd/>
            <a:tailEnd/>
          </a:ln>
          <a:extLst>
            <a:ext uri="{909E8E84-426E-40dd-AFC4-6F175D3DCCD1}">
              <a14:hiddenFill xmlns="" xmlns:a14="http://schemas.microsoft.com/office/drawing/2010/main">
                <a:solidFill>
                  <a:srgbClr val="FFFFFF"/>
                </a:solidFill>
              </a14:hiddenFill>
            </a:ext>
          </a:extLst>
        </p:spPr>
        <p:txBody>
          <a:bodyPr/>
          <a:lstStyle/>
          <a:p>
            <a:endParaRPr lang="en-US"/>
          </a:p>
        </p:txBody>
      </p:sp>
      <p:sp>
        <p:nvSpPr>
          <p:cNvPr id="34" name="TextBox 81"/>
          <p:cNvSpPr txBox="1">
            <a:spLocks noChangeArrowheads="1"/>
          </p:cNvSpPr>
          <p:nvPr/>
        </p:nvSpPr>
        <p:spPr bwMode="auto">
          <a:xfrm>
            <a:off x="10301954" y="3662382"/>
            <a:ext cx="1169418" cy="52322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a:defRPr sz="2400">
                <a:solidFill>
                  <a:schemeClr val="accent2"/>
                </a:solidFill>
                <a:latin typeface="Times New Roman" charset="0"/>
                <a:ea typeface="MS PGothic" charset="0"/>
                <a:cs typeface="MS PGothic" charset="0"/>
              </a:defRPr>
            </a:lvl1pPr>
            <a:lvl2pPr marL="742950" indent="-285750">
              <a:defRPr sz="2400">
                <a:solidFill>
                  <a:schemeClr val="accent2"/>
                </a:solidFill>
                <a:latin typeface="Times New Roman" charset="0"/>
                <a:ea typeface="MS PGothic" charset="0"/>
                <a:cs typeface="MS PGothic" charset="0"/>
              </a:defRPr>
            </a:lvl2pPr>
            <a:lvl3pPr marL="1143000" indent="-228600">
              <a:defRPr sz="2400">
                <a:solidFill>
                  <a:schemeClr val="accent2"/>
                </a:solidFill>
                <a:latin typeface="Times New Roman" charset="0"/>
                <a:ea typeface="MS PGothic" charset="0"/>
                <a:cs typeface="MS PGothic" charset="0"/>
              </a:defRPr>
            </a:lvl3pPr>
            <a:lvl4pPr marL="1600200" indent="-228600">
              <a:defRPr sz="2400">
                <a:solidFill>
                  <a:schemeClr val="accent2"/>
                </a:solidFill>
                <a:latin typeface="Times New Roman" charset="0"/>
                <a:ea typeface="MS PGothic" charset="0"/>
                <a:cs typeface="MS PGothic" charset="0"/>
              </a:defRPr>
            </a:lvl4pPr>
            <a:lvl5pPr marL="2057400" indent="-228600">
              <a:defRPr sz="2400">
                <a:solidFill>
                  <a:schemeClr val="accent2"/>
                </a:solidFill>
                <a:latin typeface="Times New Roman" charset="0"/>
                <a:ea typeface="MS PGothic" charset="0"/>
                <a:cs typeface="MS PGothic" charset="0"/>
              </a:defRPr>
            </a:lvl5pPr>
            <a:lvl6pPr marL="25146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6pPr>
            <a:lvl7pPr marL="29718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7pPr>
            <a:lvl8pPr marL="34290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8pPr>
            <a:lvl9pPr marL="3886200" indent="-228600" eaLnBrk="0" fontAlgn="base" hangingPunct="0">
              <a:spcBef>
                <a:spcPct val="0"/>
              </a:spcBef>
              <a:spcAft>
                <a:spcPct val="0"/>
              </a:spcAft>
              <a:defRPr sz="2400">
                <a:solidFill>
                  <a:schemeClr val="accent2"/>
                </a:solidFill>
                <a:latin typeface="Times New Roman" charset="0"/>
                <a:ea typeface="MS PGothic" charset="0"/>
                <a:cs typeface="MS PGothic" charset="0"/>
              </a:defRPr>
            </a:lvl9pPr>
          </a:lstStyle>
          <a:p>
            <a:r>
              <a:rPr lang="en-US" sz="1400" dirty="0">
                <a:solidFill>
                  <a:schemeClr val="tx1"/>
                </a:solidFill>
                <a:latin typeface="Arial" charset="0"/>
                <a:cs typeface="Arial" charset="0"/>
              </a:rPr>
              <a:t>2</a:t>
            </a:r>
            <a:r>
              <a:rPr lang="en-US" sz="1400" dirty="0" smtClean="0">
                <a:solidFill>
                  <a:schemeClr val="tx1"/>
                </a:solidFill>
                <a:latin typeface="Arial" charset="0"/>
                <a:cs typeface="Arial" charset="0"/>
              </a:rPr>
              <a:t>0 </a:t>
            </a:r>
            <a:r>
              <a:rPr lang="en-US" sz="1400" dirty="0">
                <a:solidFill>
                  <a:schemeClr val="tx1"/>
                </a:solidFill>
                <a:latin typeface="Arial" charset="0"/>
                <a:cs typeface="Arial" charset="0"/>
              </a:rPr>
              <a:t>cm</a:t>
            </a:r>
            <a:br>
              <a:rPr lang="en-US" sz="1400" dirty="0">
                <a:solidFill>
                  <a:schemeClr val="tx1"/>
                </a:solidFill>
                <a:latin typeface="Arial" charset="0"/>
                <a:cs typeface="Arial" charset="0"/>
              </a:rPr>
            </a:br>
            <a:r>
              <a:rPr lang="en-US" sz="1400" dirty="0">
                <a:solidFill>
                  <a:schemeClr val="tx1"/>
                </a:solidFill>
                <a:latin typeface="Arial" charset="0"/>
                <a:cs typeface="Arial" charset="0"/>
              </a:rPr>
              <a:t>1</a:t>
            </a:r>
            <a:r>
              <a:rPr lang="en-US" sz="1400" dirty="0" smtClean="0">
                <a:solidFill>
                  <a:schemeClr val="tx1"/>
                </a:solidFill>
                <a:latin typeface="Arial" charset="0"/>
                <a:cs typeface="Arial" charset="0"/>
              </a:rPr>
              <a:t>0 cm</a:t>
            </a:r>
            <a:endParaRPr lang="en-US" sz="1400" dirty="0">
              <a:solidFill>
                <a:schemeClr val="tx1"/>
              </a:solidFill>
              <a:latin typeface="Arial" charset="0"/>
              <a:cs typeface="Arial" charset="0"/>
            </a:endParaRPr>
          </a:p>
        </p:txBody>
      </p:sp>
      <p:pic>
        <p:nvPicPr>
          <p:cNvPr id="2" name="Picture 1"/>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7956170" y="1105069"/>
            <a:ext cx="1091578" cy="1025494"/>
          </a:xfrm>
          <a:prstGeom prst="rect">
            <a:avLst/>
          </a:prstGeom>
        </p:spPr>
      </p:pic>
      <p:pic>
        <p:nvPicPr>
          <p:cNvPr id="35" name="Picture 34"/>
          <p:cNvPicPr/>
          <p:nvPr/>
        </p:nvPicPr>
        <p:blipFill>
          <a:blip r:embed="rId8">
            <a:extLst>
              <a:ext uri="{28A0092B-C50C-407E-A947-70E740481C1C}">
                <a14:useLocalDpi xmlns:a14="http://schemas.microsoft.com/office/drawing/2010/main" val="0"/>
              </a:ext>
            </a:extLst>
          </a:blip>
          <a:stretch>
            <a:fillRect/>
          </a:stretch>
        </p:blipFill>
        <p:spPr>
          <a:xfrm>
            <a:off x="6932780" y="4673915"/>
            <a:ext cx="3495040" cy="2184085"/>
          </a:xfrm>
          <a:prstGeom prst="rect">
            <a:avLst/>
          </a:prstGeom>
        </p:spPr>
      </p:pic>
      <p:sp>
        <p:nvSpPr>
          <p:cNvPr id="6" name="Rectangle 5"/>
          <p:cNvSpPr/>
          <p:nvPr/>
        </p:nvSpPr>
        <p:spPr>
          <a:xfrm>
            <a:off x="719215" y="4863064"/>
            <a:ext cx="6092825" cy="1569660"/>
          </a:xfrm>
          <a:prstGeom prst="rect">
            <a:avLst/>
          </a:prstGeom>
        </p:spPr>
        <p:txBody>
          <a:bodyPr>
            <a:spAutoFit/>
          </a:bodyPr>
          <a:lstStyle/>
          <a:p>
            <a:pPr marL="540385" algn="just">
              <a:lnSpc>
                <a:spcPct val="120000"/>
              </a:lnSpc>
              <a:spcAft>
                <a:spcPts val="600"/>
              </a:spcAft>
            </a:pPr>
            <a:r>
              <a:rPr lang="en-GB" sz="1600" dirty="0">
                <a:latin typeface="Calibri" charset="0"/>
                <a:ea typeface="ＭＳ Ｐゴシック" charset="0"/>
                <a:cs typeface="ＭＳ Ｐゴシック" charset="0"/>
              </a:rPr>
              <a:t>Simulations of Snow Water Equivalent (SWE- mm) for the 2003/04 winter season at the Fraser open site (USA Rocky mountains) comparing observations (red circles) with </a:t>
            </a:r>
            <a:r>
              <a:rPr lang="en-GB" sz="1600" b="1" dirty="0" smtClean="0">
                <a:latin typeface="Calibri" charset="0"/>
                <a:ea typeface="ＭＳ Ｐゴシック" charset="0"/>
                <a:cs typeface="ＭＳ Ｐゴシック" charset="0"/>
              </a:rPr>
              <a:t>current</a:t>
            </a:r>
            <a:r>
              <a:rPr lang="en-GB" sz="1600" dirty="0" smtClean="0">
                <a:latin typeface="Calibri" charset="0"/>
                <a:ea typeface="ＭＳ Ｐゴシック" charset="0"/>
                <a:cs typeface="ＭＳ Ｐゴシック" charset="0"/>
              </a:rPr>
              <a:t> 1-layer model (</a:t>
            </a:r>
            <a:r>
              <a:rPr lang="en-GB" sz="1600" dirty="0">
                <a:latin typeface="Calibri" charset="0"/>
                <a:ea typeface="ＭＳ Ｐゴシック" charset="0"/>
                <a:cs typeface="ＭＳ Ｐゴシック" charset="0"/>
              </a:rPr>
              <a:t>BASE-black), 5-layers </a:t>
            </a:r>
            <a:r>
              <a:rPr lang="en-GB" sz="1600" b="1" dirty="0" smtClean="0">
                <a:solidFill>
                  <a:srgbClr val="00B050"/>
                </a:solidFill>
                <a:latin typeface="Calibri" charset="0"/>
                <a:ea typeface="ＭＳ Ｐゴシック" charset="0"/>
                <a:cs typeface="ＭＳ Ｐゴシック" charset="0"/>
              </a:rPr>
              <a:t>new</a:t>
            </a:r>
            <a:r>
              <a:rPr lang="en-GB" sz="1600" dirty="0" smtClean="0">
                <a:latin typeface="Calibri" charset="0"/>
                <a:ea typeface="ＭＳ Ｐゴシック" charset="0"/>
                <a:cs typeface="ＭＳ Ｐゴシック" charset="0"/>
              </a:rPr>
              <a:t> snow </a:t>
            </a:r>
            <a:r>
              <a:rPr lang="en-GB" sz="1600" dirty="0">
                <a:latin typeface="Calibri" charset="0"/>
                <a:ea typeface="ＭＳ Ｐゴシック" charset="0"/>
                <a:cs typeface="ＭＳ Ｐゴシック" charset="0"/>
              </a:rPr>
              <a:t>model (</a:t>
            </a:r>
            <a:r>
              <a:rPr lang="en-GB" sz="1600" dirty="0" smtClean="0">
                <a:latin typeface="Calibri" charset="0"/>
                <a:ea typeface="ＭＳ Ｐゴシック" charset="0"/>
                <a:cs typeface="ＭＳ Ｐゴシック" charset="0"/>
              </a:rPr>
              <a:t>ML5-green). </a:t>
            </a:r>
            <a:endParaRPr lang="en-GB" sz="1600" dirty="0">
              <a:latin typeface="Calibri" charset="0"/>
              <a:ea typeface="ＭＳ Ｐゴシック" charset="0"/>
              <a:cs typeface="ＭＳ Ｐゴシック" charset="0"/>
            </a:endParaRPr>
          </a:p>
        </p:txBody>
      </p:sp>
      <p:sp>
        <p:nvSpPr>
          <p:cNvPr id="7" name="Rectangle 6"/>
          <p:cNvSpPr/>
          <p:nvPr/>
        </p:nvSpPr>
        <p:spPr>
          <a:xfrm>
            <a:off x="9186616" y="4383261"/>
            <a:ext cx="2249334" cy="369332"/>
          </a:xfrm>
          <a:prstGeom prst="rect">
            <a:avLst/>
          </a:prstGeom>
        </p:spPr>
        <p:txBody>
          <a:bodyPr wrap="none">
            <a:spAutoFit/>
          </a:bodyPr>
          <a:lstStyle/>
          <a:p>
            <a:r>
              <a:rPr lang="en-US" dirty="0" smtClean="0"/>
              <a:t>from Emanuel Dutra</a:t>
            </a:r>
            <a:endParaRPr lang="en-US" dirty="0"/>
          </a:p>
        </p:txBody>
      </p:sp>
    </p:spTree>
    <p:extLst>
      <p:ext uri="{BB962C8B-B14F-4D97-AF65-F5344CB8AC3E}">
        <p14:creationId xmlns:p14="http://schemas.microsoft.com/office/powerpoint/2010/main" val="3003345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xmlns:p14="http://schemas.microsoft.com/office/powerpoint/2010/main" spd="slow"/>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b="1" dirty="0">
                <a:solidFill>
                  <a:srgbClr val="002060"/>
                </a:solidFill>
                <a:latin typeface="+mn-lt"/>
                <a:ea typeface="+mn-ea"/>
                <a:cs typeface="+mn-cs"/>
              </a:rPr>
              <a:t>Lakes 3</a:t>
            </a:r>
            <a:r>
              <a:rPr lang="en-US" sz="3200" b="1" dirty="0" smtClean="0">
                <a:solidFill>
                  <a:srgbClr val="002060"/>
                </a:solidFill>
                <a:latin typeface="+mn-lt"/>
                <a:ea typeface="+mn-ea"/>
                <a:cs typeface="+mn-cs"/>
              </a:rPr>
              <a:t>M Challenges</a:t>
            </a:r>
            <a:r>
              <a:rPr lang="en-US" sz="3200" b="1" dirty="0">
                <a:solidFill>
                  <a:srgbClr val="002060"/>
                </a:solidFill>
                <a:latin typeface="+mn-lt"/>
                <a:ea typeface="+mn-ea"/>
                <a:cs typeface="+mn-cs"/>
              </a:rPr>
              <a:t/>
            </a:r>
            <a:br>
              <a:rPr lang="en-US" sz="3200" b="1" dirty="0">
                <a:solidFill>
                  <a:srgbClr val="002060"/>
                </a:solidFill>
                <a:latin typeface="+mn-lt"/>
                <a:ea typeface="+mn-ea"/>
                <a:cs typeface="+mn-cs"/>
              </a:rPr>
            </a:br>
            <a:r>
              <a:rPr lang="en-US" sz="3200" b="1" dirty="0">
                <a:solidFill>
                  <a:srgbClr val="002060"/>
                </a:solidFill>
                <a:latin typeface="+mn-lt"/>
                <a:ea typeface="+mn-ea"/>
                <a:cs typeface="+mn-cs"/>
              </a:rPr>
              <a:t>Mapping, Monitoring, </a:t>
            </a:r>
            <a:r>
              <a:rPr lang="en-US" sz="3200" b="1" dirty="0" smtClean="0">
                <a:solidFill>
                  <a:srgbClr val="002060"/>
                </a:solidFill>
                <a:latin typeface="+mn-lt"/>
                <a:ea typeface="+mn-ea"/>
                <a:cs typeface="+mn-cs"/>
              </a:rPr>
              <a:t>and</a:t>
            </a:r>
            <a:br>
              <a:rPr lang="en-US" sz="3200" b="1" dirty="0" smtClean="0">
                <a:solidFill>
                  <a:srgbClr val="002060"/>
                </a:solidFill>
                <a:latin typeface="+mn-lt"/>
                <a:ea typeface="+mn-ea"/>
                <a:cs typeface="+mn-cs"/>
              </a:rPr>
            </a:br>
            <a:r>
              <a:rPr lang="en-US" sz="3200" b="1" dirty="0" err="1" smtClean="0">
                <a:solidFill>
                  <a:srgbClr val="002060"/>
                </a:solidFill>
                <a:latin typeface="+mn-lt"/>
                <a:ea typeface="+mn-ea"/>
                <a:cs typeface="+mn-cs"/>
              </a:rPr>
              <a:t>Modelling</a:t>
            </a:r>
            <a:r>
              <a:rPr lang="en-US" sz="3200" b="1" dirty="0" smtClean="0">
                <a:solidFill>
                  <a:srgbClr val="002060"/>
                </a:solidFill>
                <a:latin typeface="+mn-lt"/>
                <a:ea typeface="+mn-ea"/>
                <a:cs typeface="+mn-cs"/>
              </a:rPr>
              <a:t> for </a:t>
            </a:r>
            <a:r>
              <a:rPr lang="en-US" sz="3200" b="1" dirty="0">
                <a:solidFill>
                  <a:srgbClr val="002060"/>
                </a:solidFill>
                <a:latin typeface="+mn-lt"/>
                <a:ea typeface="+mn-ea"/>
                <a:cs typeface="+mn-cs"/>
              </a:rPr>
              <a:t>Prediction</a:t>
            </a:r>
          </a:p>
        </p:txBody>
      </p:sp>
      <p:sp>
        <p:nvSpPr>
          <p:cNvPr id="4" name="Slide Number Placeholder 3"/>
          <p:cNvSpPr>
            <a:spLocks noGrp="1"/>
          </p:cNvSpPr>
          <p:nvPr>
            <p:ph type="sldNum" sz="quarter" idx="10"/>
          </p:nvPr>
        </p:nvSpPr>
        <p:spPr/>
        <p:txBody>
          <a:bodyPr/>
          <a:lstStyle/>
          <a:p>
            <a:fld id="{E4AB80EA-DB86-D849-B86F-15DAF31F0474}" type="slidenum">
              <a:rPr lang="en-US" smtClean="0"/>
              <a:pPr/>
              <a:t>28</a:t>
            </a:fld>
            <a:endParaRPr lang="en-US" dirty="0"/>
          </a:p>
        </p:txBody>
      </p:sp>
      <p:pic>
        <p:nvPicPr>
          <p:cNvPr id="8" name="Picture 7" descr="Lake_NWP_Balsamo_Belward_20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56139" y="0"/>
            <a:ext cx="5832685" cy="6858000"/>
          </a:xfrm>
          <a:prstGeom prst="rect">
            <a:avLst/>
          </a:prstGeom>
        </p:spPr>
      </p:pic>
      <p:pic>
        <p:nvPicPr>
          <p:cNvPr id="9" name="Content Placeholder 5"/>
          <p:cNvPicPr>
            <a:picLocks noGrp="1" noChangeAspect="1"/>
          </p:cNvPicPr>
          <p:nvPr>
            <p:ph sz="quarter" idx="14"/>
          </p:nvPr>
        </p:nvPicPr>
        <p:blipFill rotWithShape="1">
          <a:blip r:embed="rId3">
            <a:extLst>
              <a:ext uri="{28A0092B-C50C-407E-A947-70E740481C1C}">
                <a14:useLocalDpi xmlns:a14="http://schemas.microsoft.com/office/drawing/2010/main" val="0"/>
              </a:ext>
            </a:extLst>
          </a:blip>
          <a:srcRect t="34066"/>
          <a:stretch/>
        </p:blipFill>
        <p:spPr>
          <a:xfrm>
            <a:off x="484029" y="3855994"/>
            <a:ext cx="2680222" cy="2370565"/>
          </a:xfrm>
        </p:spPr>
      </p:pic>
      <p:sp>
        <p:nvSpPr>
          <p:cNvPr id="10" name="TextBox 9"/>
          <p:cNvSpPr txBox="1"/>
          <p:nvPr/>
        </p:nvSpPr>
        <p:spPr>
          <a:xfrm>
            <a:off x="677763" y="3191448"/>
            <a:ext cx="2701743" cy="584776"/>
          </a:xfrm>
          <a:prstGeom prst="rect">
            <a:avLst/>
          </a:prstGeom>
          <a:noFill/>
        </p:spPr>
        <p:txBody>
          <a:bodyPr wrap="square" rtlCol="0">
            <a:spAutoFit/>
          </a:bodyPr>
          <a:lstStyle/>
          <a:p>
            <a:r>
              <a:rPr lang="en-US" sz="1600" dirty="0" smtClean="0"/>
              <a:t>OSI-SAF Satellite Ice </a:t>
            </a:r>
            <a:br>
              <a:rPr lang="en-US" sz="1600" dirty="0" smtClean="0"/>
            </a:br>
            <a:r>
              <a:rPr lang="en-US" sz="1600" dirty="0" smtClean="0"/>
              <a:t>cover 18 April 2016</a:t>
            </a:r>
          </a:p>
        </p:txBody>
      </p:sp>
      <p:pic>
        <p:nvPicPr>
          <p:cNvPr id="11" name="Picture 10"/>
          <p:cNvPicPr>
            <a:picLocks noChangeAspect="1"/>
          </p:cNvPicPr>
          <p:nvPr/>
        </p:nvPicPr>
        <p:blipFill rotWithShape="1">
          <a:blip r:embed="rId4">
            <a:extLst>
              <a:ext uri="{28A0092B-C50C-407E-A947-70E740481C1C}">
                <a14:useLocalDpi xmlns:a14="http://schemas.microsoft.com/office/drawing/2010/main" val="0"/>
              </a:ext>
            </a:extLst>
          </a:blip>
          <a:srcRect t="33445"/>
          <a:stretch/>
        </p:blipFill>
        <p:spPr>
          <a:xfrm>
            <a:off x="3164251" y="3837779"/>
            <a:ext cx="2844273" cy="2506047"/>
          </a:xfrm>
          <a:prstGeom prst="rect">
            <a:avLst/>
          </a:prstGeom>
        </p:spPr>
      </p:pic>
      <p:sp>
        <p:nvSpPr>
          <p:cNvPr id="12" name="TextBox 11"/>
          <p:cNvSpPr txBox="1"/>
          <p:nvPr/>
        </p:nvSpPr>
        <p:spPr>
          <a:xfrm>
            <a:off x="3164251" y="3185946"/>
            <a:ext cx="3191888" cy="584776"/>
          </a:xfrm>
          <a:prstGeom prst="rect">
            <a:avLst/>
          </a:prstGeom>
          <a:noFill/>
        </p:spPr>
        <p:txBody>
          <a:bodyPr wrap="square" rtlCol="0">
            <a:spAutoFit/>
          </a:bodyPr>
          <a:lstStyle/>
          <a:p>
            <a:r>
              <a:rPr lang="en-US" sz="1600" dirty="0" smtClean="0"/>
              <a:t>ECMWF IFS Lake Ice Cover (Ladoga melting faster)</a:t>
            </a:r>
          </a:p>
        </p:txBody>
      </p:sp>
      <p:sp>
        <p:nvSpPr>
          <p:cNvPr id="13" name="TextBox 12"/>
          <p:cNvSpPr txBox="1"/>
          <p:nvPr/>
        </p:nvSpPr>
        <p:spPr>
          <a:xfrm>
            <a:off x="677763" y="1507251"/>
            <a:ext cx="5004974" cy="1569660"/>
          </a:xfrm>
          <a:prstGeom prst="rect">
            <a:avLst/>
          </a:prstGeom>
          <a:noFill/>
        </p:spPr>
        <p:txBody>
          <a:bodyPr wrap="square" rtlCol="0">
            <a:spAutoFit/>
          </a:bodyPr>
          <a:lstStyle/>
          <a:p>
            <a:r>
              <a:rPr lang="en-US" sz="1600" dirty="0" smtClean="0"/>
              <a:t>Interactive lakes became operational at ECMWF</a:t>
            </a:r>
            <a:br>
              <a:rPr lang="en-US" sz="1600" dirty="0" smtClean="0"/>
            </a:br>
            <a:r>
              <a:rPr lang="en-US" sz="1600" dirty="0" smtClean="0"/>
              <a:t>On May 2015 in every day Forecasts</a:t>
            </a:r>
          </a:p>
          <a:p>
            <a:endParaRPr lang="en-US" sz="1600" dirty="0"/>
          </a:p>
          <a:p>
            <a:r>
              <a:rPr lang="en-US" sz="1600" dirty="0" smtClean="0"/>
              <a:t>Here a case </a:t>
            </a:r>
            <a:r>
              <a:rPr lang="en-US" sz="1600" dirty="0"/>
              <a:t>Study of 18 April 2016: The Largest </a:t>
            </a:r>
            <a:r>
              <a:rPr lang="en-US" sz="1600" dirty="0" smtClean="0"/>
              <a:t>European Lakes</a:t>
            </a:r>
            <a:r>
              <a:rPr lang="en-US" sz="1600" dirty="0"/>
              <a:t>: Lake </a:t>
            </a:r>
            <a:r>
              <a:rPr lang="en-US" sz="1600" dirty="0" err="1"/>
              <a:t>Lagoda</a:t>
            </a:r>
            <a:r>
              <a:rPr lang="en-US" sz="1600" dirty="0"/>
              <a:t> &amp; Lake Onega </a:t>
            </a:r>
            <a:br>
              <a:rPr lang="en-US" sz="1600" dirty="0"/>
            </a:br>
            <a:endParaRPr lang="en-US" sz="1600" dirty="0"/>
          </a:p>
        </p:txBody>
      </p:sp>
    </p:spTree>
    <p:extLst>
      <p:ext uri="{BB962C8B-B14F-4D97-AF65-F5344CB8AC3E}">
        <p14:creationId xmlns:p14="http://schemas.microsoft.com/office/powerpoint/2010/main" val="31370581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1026"/>
          <p:cNvSpPr>
            <a:spLocks noGrp="1" noChangeArrowheads="1"/>
          </p:cNvSpPr>
          <p:nvPr>
            <p:ph type="title"/>
          </p:nvPr>
        </p:nvSpPr>
        <p:spPr>
          <a:xfrm>
            <a:off x="2160000" y="360000"/>
            <a:ext cx="8604982" cy="409938"/>
          </a:xfrm>
        </p:spPr>
        <p:txBody>
          <a:bodyPr/>
          <a:lstStyle/>
          <a:p>
            <a:r>
              <a:rPr lang="en-US" altLang="en-US" dirty="0" smtClean="0"/>
              <a:t>Strategy for surface model development at ECMWF (applied)</a:t>
            </a:r>
            <a:endParaRPr lang="en-US" altLang="en-US" dirty="0" smtClean="0">
              <a:solidFill>
                <a:schemeClr val="hlink"/>
              </a:solidFill>
            </a:endParaRPr>
          </a:p>
        </p:txBody>
      </p:sp>
      <p:grpSp>
        <p:nvGrpSpPr>
          <p:cNvPr id="2" name="Group 1028"/>
          <p:cNvGrpSpPr>
            <a:grpSpLocks/>
          </p:cNvGrpSpPr>
          <p:nvPr/>
        </p:nvGrpSpPr>
        <p:grpSpPr bwMode="auto">
          <a:xfrm>
            <a:off x="1827212" y="1436688"/>
            <a:ext cx="2362200" cy="1600200"/>
            <a:chOff x="192" y="864"/>
            <a:chExt cx="1488" cy="1008"/>
          </a:xfrm>
          <a:solidFill>
            <a:srgbClr val="3366FF"/>
          </a:solidFill>
        </p:grpSpPr>
        <p:sp>
          <p:nvSpPr>
            <p:cNvPr id="86046" name="AutoShape 1029"/>
            <p:cNvSpPr>
              <a:spLocks noChangeArrowheads="1"/>
            </p:cNvSpPr>
            <p:nvPr/>
          </p:nvSpPr>
          <p:spPr bwMode="auto">
            <a:xfrm>
              <a:off x="192" y="864"/>
              <a:ext cx="1488" cy="1008"/>
            </a:xfrm>
            <a:prstGeom prst="cube">
              <a:avLst>
                <a:gd name="adj" fmla="val 25000"/>
              </a:avLst>
            </a:prstGeom>
            <a:grpFill/>
            <a:ln w="12700">
              <a:solidFill>
                <a:schemeClr val="tx1"/>
              </a:solidFill>
              <a:miter lim="800000"/>
              <a:headEnd/>
              <a:tailEnd/>
            </a:ln>
          </p:spPr>
          <p:txBody>
            <a:bodyPr wrap="none" anchor="ctr"/>
            <a:lstStyle/>
            <a:p>
              <a:pPr>
                <a:buFont typeface="Times New Roman" charset="0"/>
                <a:buNone/>
                <a:defRPr/>
              </a:pPr>
              <a:endParaRPr lang="en-US">
                <a:latin typeface="Times New Roman" charset="0"/>
                <a:ea typeface="ＭＳ Ｐゴシック" charset="0"/>
                <a:cs typeface="ＭＳ Ｐゴシック" charset="0"/>
              </a:endParaRPr>
            </a:p>
          </p:txBody>
        </p:sp>
        <p:sp>
          <p:nvSpPr>
            <p:cNvPr id="86047" name="Text Box 1030"/>
            <p:cNvSpPr txBox="1">
              <a:spLocks noChangeArrowheads="1"/>
            </p:cNvSpPr>
            <p:nvPr/>
          </p:nvSpPr>
          <p:spPr bwMode="auto">
            <a:xfrm>
              <a:off x="384" y="1200"/>
              <a:ext cx="912" cy="523"/>
            </a:xfrm>
            <a:prstGeom prst="rect">
              <a:avLst/>
            </a:prstGeom>
            <a:grp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charset="0"/>
                  <a:ea typeface="ＭＳ Ｐゴシック" charset="0"/>
                  <a:cs typeface="ＭＳ Ｐゴシック" charset="0"/>
                </a:defRPr>
              </a:lvl1pPr>
              <a:lvl2pPr marL="742950" indent="-285750">
                <a:defRPr sz="2400">
                  <a:solidFill>
                    <a:schemeClr val="bg1"/>
                  </a:solidFill>
                  <a:latin typeface="Times New Roman" charset="0"/>
                  <a:ea typeface="ＭＳ Ｐゴシック" charset="0"/>
                </a:defRPr>
              </a:lvl2pPr>
              <a:lvl3pPr marL="1143000" indent="-228600">
                <a:defRPr sz="2400">
                  <a:solidFill>
                    <a:schemeClr val="bg1"/>
                  </a:solidFill>
                  <a:latin typeface="Times New Roman" charset="0"/>
                  <a:ea typeface="ＭＳ Ｐゴシック" charset="0"/>
                </a:defRPr>
              </a:lvl3pPr>
              <a:lvl4pPr marL="1600200" indent="-228600">
                <a:defRPr sz="2400">
                  <a:solidFill>
                    <a:schemeClr val="bg1"/>
                  </a:solidFill>
                  <a:latin typeface="Times New Roman" charset="0"/>
                  <a:ea typeface="ＭＳ Ｐゴシック" charset="0"/>
                </a:defRPr>
              </a:lvl4pPr>
              <a:lvl5pPr marL="2057400" indent="-228600">
                <a:defRPr sz="2400">
                  <a:solidFill>
                    <a:schemeClr val="bg1"/>
                  </a:solidFill>
                  <a:latin typeface="Times New Roman" charset="0"/>
                  <a:ea typeface="ＭＳ Ｐゴシック" charset="0"/>
                </a:defRPr>
              </a:lvl5pPr>
              <a:lvl6pPr marL="25146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6pPr>
              <a:lvl7pPr marL="29718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7pPr>
              <a:lvl8pPr marL="34290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8pPr>
              <a:lvl9pPr marL="3886200" indent="-228600" defTabSz="449263" eaLnBrk="0" fontAlgn="base" hangingPunct="0">
                <a:lnSpc>
                  <a:spcPct val="102000"/>
                </a:lnSpc>
                <a:spcBef>
                  <a:spcPct val="0"/>
                </a:spcBef>
                <a:spcAft>
                  <a:spcPct val="0"/>
                </a:spcAft>
                <a:buClr>
                  <a:srgbClr val="000000"/>
                </a:buClr>
                <a:buSzPct val="100000"/>
                <a:buFont typeface="Times New Roman" charset="0"/>
                <a:defRPr sz="2400">
                  <a:solidFill>
                    <a:schemeClr val="bg1"/>
                  </a:solidFill>
                  <a:latin typeface="Times New Roman" charset="0"/>
                  <a:ea typeface="ＭＳ Ｐゴシック" charset="0"/>
                </a:defRPr>
              </a:lvl9pPr>
            </a:lstStyle>
            <a:p>
              <a:pPr>
                <a:spcBef>
                  <a:spcPct val="50000"/>
                </a:spcBef>
                <a:buFont typeface="Times New Roman" charset="0"/>
                <a:buNone/>
                <a:defRPr/>
              </a:pPr>
              <a:r>
                <a:rPr lang="en-US">
                  <a:solidFill>
                    <a:schemeClr val="tx1"/>
                  </a:solidFill>
                </a:rPr>
                <a:t>Site runs </a:t>
              </a:r>
              <a:br>
                <a:rPr lang="en-US">
                  <a:solidFill>
                    <a:schemeClr val="tx1"/>
                  </a:solidFill>
                </a:rPr>
              </a:br>
              <a:r>
                <a:rPr lang="en-US">
                  <a:solidFill>
                    <a:schemeClr val="tx1"/>
                  </a:solidFill>
                </a:rPr>
                <a:t> (Offline)</a:t>
              </a:r>
            </a:p>
          </p:txBody>
        </p:sp>
      </p:grpSp>
      <p:grpSp>
        <p:nvGrpSpPr>
          <p:cNvPr id="3" name="Group 1031"/>
          <p:cNvGrpSpPr>
            <a:grpSpLocks/>
          </p:cNvGrpSpPr>
          <p:nvPr/>
        </p:nvGrpSpPr>
        <p:grpSpPr bwMode="auto">
          <a:xfrm>
            <a:off x="3427412" y="2179638"/>
            <a:ext cx="2362200" cy="1600200"/>
            <a:chOff x="1200" y="1527"/>
            <a:chExt cx="1488" cy="1008"/>
          </a:xfrm>
        </p:grpSpPr>
        <p:sp>
          <p:nvSpPr>
            <p:cNvPr id="38941" name="AutoShape 1032"/>
            <p:cNvSpPr>
              <a:spLocks noChangeArrowheads="1"/>
            </p:cNvSpPr>
            <p:nvPr/>
          </p:nvSpPr>
          <p:spPr bwMode="auto">
            <a:xfrm>
              <a:off x="1200" y="1527"/>
              <a:ext cx="1488" cy="1008"/>
            </a:xfrm>
            <a:prstGeom prst="cube">
              <a:avLst>
                <a:gd name="adj" fmla="val 25000"/>
              </a:avLst>
            </a:prstGeom>
            <a:solidFill>
              <a:srgbClr val="66FF33"/>
            </a:solidFill>
            <a:ln w="12700">
              <a:solidFill>
                <a:schemeClr val="tx1"/>
              </a:solidFill>
              <a:miter lim="800000"/>
              <a:headEnd/>
              <a:tailEnd/>
            </a:ln>
          </p:spPr>
          <p:txBody>
            <a:bodyPr wrap="none"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solidFill>
                  <a:schemeClr val="tx1"/>
                </a:solidFill>
              </a:endParaRPr>
            </a:p>
          </p:txBody>
        </p:sp>
        <p:sp>
          <p:nvSpPr>
            <p:cNvPr id="38942" name="Text Box 1033"/>
            <p:cNvSpPr txBox="1">
              <a:spLocks noChangeArrowheads="1"/>
            </p:cNvSpPr>
            <p:nvPr/>
          </p:nvSpPr>
          <p:spPr bwMode="auto">
            <a:xfrm>
              <a:off x="1392" y="1911"/>
              <a:ext cx="1056" cy="523"/>
            </a:xfrm>
            <a:prstGeom prst="rect">
              <a:avLst/>
            </a:prstGeom>
            <a:solidFill>
              <a:srgbClr val="66FF33"/>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spcBef>
                  <a:spcPct val="50000"/>
                </a:spcBef>
              </a:pPr>
              <a:r>
                <a:rPr lang="en-US" altLang="en-US">
                  <a:solidFill>
                    <a:schemeClr val="tx1"/>
                  </a:solidFill>
                </a:rPr>
                <a:t>2D runs</a:t>
              </a:r>
              <a:br>
                <a:rPr lang="en-US" altLang="en-US">
                  <a:solidFill>
                    <a:schemeClr val="tx1"/>
                  </a:solidFill>
                </a:rPr>
              </a:br>
              <a:r>
                <a:rPr lang="en-US" altLang="en-US">
                  <a:solidFill>
                    <a:schemeClr val="tx1"/>
                  </a:solidFill>
                </a:rPr>
                <a:t>  (Offline)</a:t>
              </a:r>
            </a:p>
          </p:txBody>
        </p:sp>
      </p:grpSp>
      <p:grpSp>
        <p:nvGrpSpPr>
          <p:cNvPr id="4" name="Group 1034"/>
          <p:cNvGrpSpPr>
            <a:grpSpLocks/>
          </p:cNvGrpSpPr>
          <p:nvPr/>
        </p:nvGrpSpPr>
        <p:grpSpPr bwMode="auto">
          <a:xfrm>
            <a:off x="4951412" y="2789238"/>
            <a:ext cx="2362200" cy="1600200"/>
            <a:chOff x="2208" y="2256"/>
            <a:chExt cx="1488" cy="1008"/>
          </a:xfrm>
        </p:grpSpPr>
        <p:sp>
          <p:nvSpPr>
            <p:cNvPr id="38939" name="AutoShape 1035"/>
            <p:cNvSpPr>
              <a:spLocks noChangeArrowheads="1"/>
            </p:cNvSpPr>
            <p:nvPr/>
          </p:nvSpPr>
          <p:spPr bwMode="auto">
            <a:xfrm>
              <a:off x="2208" y="2256"/>
              <a:ext cx="1488" cy="1008"/>
            </a:xfrm>
            <a:prstGeom prst="cube">
              <a:avLst>
                <a:gd name="adj" fmla="val 25000"/>
              </a:avLst>
            </a:prstGeom>
            <a:solidFill>
              <a:srgbClr val="C98428"/>
            </a:solidFill>
            <a:ln w="12700">
              <a:solidFill>
                <a:schemeClr val="tx1"/>
              </a:solidFill>
              <a:miter lim="800000"/>
              <a:headEnd/>
              <a:tailEnd/>
            </a:ln>
          </p:spPr>
          <p:txBody>
            <a:bodyPr wrap="none"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solidFill>
                  <a:schemeClr val="tx1"/>
                </a:solidFill>
              </a:endParaRPr>
            </a:p>
          </p:txBody>
        </p:sp>
        <p:sp>
          <p:nvSpPr>
            <p:cNvPr id="38940" name="Text Box 1036"/>
            <p:cNvSpPr txBox="1">
              <a:spLocks noChangeArrowheads="1"/>
            </p:cNvSpPr>
            <p:nvPr/>
          </p:nvSpPr>
          <p:spPr bwMode="auto">
            <a:xfrm>
              <a:off x="2400" y="2640"/>
              <a:ext cx="1056" cy="523"/>
            </a:xfrm>
            <a:prstGeom prst="rect">
              <a:avLst/>
            </a:prstGeom>
            <a:solidFill>
              <a:srgbClr val="C98428"/>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spcBef>
                  <a:spcPct val="50000"/>
                </a:spcBef>
              </a:pPr>
              <a:r>
                <a:rPr lang="en-US" altLang="en-US">
                  <a:solidFill>
                    <a:schemeClr val="tx1"/>
                  </a:solidFill>
                </a:rPr>
                <a:t>Global (Offline)</a:t>
              </a:r>
            </a:p>
          </p:txBody>
        </p:sp>
      </p:grpSp>
      <p:grpSp>
        <p:nvGrpSpPr>
          <p:cNvPr id="5" name="Group 1037"/>
          <p:cNvGrpSpPr>
            <a:grpSpLocks/>
          </p:cNvGrpSpPr>
          <p:nvPr/>
        </p:nvGrpSpPr>
        <p:grpSpPr bwMode="auto">
          <a:xfrm>
            <a:off x="6475412" y="3398838"/>
            <a:ext cx="2362200" cy="1600200"/>
            <a:chOff x="3072" y="2784"/>
            <a:chExt cx="1488" cy="1008"/>
          </a:xfrm>
        </p:grpSpPr>
        <p:sp>
          <p:nvSpPr>
            <p:cNvPr id="38937" name="AutoShape 1038"/>
            <p:cNvSpPr>
              <a:spLocks noChangeArrowheads="1"/>
            </p:cNvSpPr>
            <p:nvPr/>
          </p:nvSpPr>
          <p:spPr bwMode="auto">
            <a:xfrm>
              <a:off x="3072" y="2784"/>
              <a:ext cx="1488" cy="1008"/>
            </a:xfrm>
            <a:prstGeom prst="cube">
              <a:avLst>
                <a:gd name="adj" fmla="val 25000"/>
              </a:avLst>
            </a:prstGeom>
            <a:solidFill>
              <a:srgbClr val="993300"/>
            </a:solidFill>
            <a:ln w="12700">
              <a:solidFill>
                <a:schemeClr val="tx1"/>
              </a:solidFill>
              <a:miter lim="800000"/>
              <a:headEnd/>
              <a:tailEnd/>
            </a:ln>
          </p:spPr>
          <p:txBody>
            <a:bodyPr wrap="none"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solidFill>
                  <a:schemeClr val="tx1"/>
                </a:solidFill>
              </a:endParaRPr>
            </a:p>
          </p:txBody>
        </p:sp>
        <p:sp>
          <p:nvSpPr>
            <p:cNvPr id="38938" name="Text Box 1039"/>
            <p:cNvSpPr txBox="1">
              <a:spLocks noChangeArrowheads="1"/>
            </p:cNvSpPr>
            <p:nvPr/>
          </p:nvSpPr>
          <p:spPr bwMode="auto">
            <a:xfrm>
              <a:off x="3216" y="3216"/>
              <a:ext cx="1056" cy="523"/>
            </a:xfrm>
            <a:prstGeom prst="rect">
              <a:avLst/>
            </a:prstGeom>
            <a:solidFill>
              <a:srgbClr val="993300"/>
            </a:solidFill>
            <a:ln>
              <a:noFill/>
            </a:ln>
            <a:extLs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spcBef>
                  <a:spcPct val="50000"/>
                </a:spcBef>
              </a:pPr>
              <a:r>
                <a:rPr lang="en-US" altLang="en-US">
                  <a:solidFill>
                    <a:schemeClr val="tx1"/>
                  </a:solidFill>
                </a:rPr>
                <a:t>Coupled</a:t>
              </a:r>
              <a:br>
                <a:rPr lang="en-US" altLang="en-US">
                  <a:solidFill>
                    <a:schemeClr val="tx1"/>
                  </a:solidFill>
                </a:rPr>
              </a:br>
              <a:r>
                <a:rPr lang="en-US" altLang="en-US">
                  <a:solidFill>
                    <a:schemeClr val="tx1"/>
                  </a:solidFill>
                </a:rPr>
                <a:t>  GCM</a:t>
              </a:r>
            </a:p>
          </p:txBody>
        </p:sp>
      </p:grpSp>
      <p:grpSp>
        <p:nvGrpSpPr>
          <p:cNvPr id="6" name="Group 1043"/>
          <p:cNvGrpSpPr>
            <a:grpSpLocks/>
          </p:cNvGrpSpPr>
          <p:nvPr/>
        </p:nvGrpSpPr>
        <p:grpSpPr bwMode="auto">
          <a:xfrm>
            <a:off x="1728787" y="1357314"/>
            <a:ext cx="1603376" cy="5089525"/>
            <a:chOff x="130" y="814"/>
            <a:chExt cx="1010" cy="3054"/>
          </a:xfrm>
        </p:grpSpPr>
        <p:sp>
          <p:nvSpPr>
            <p:cNvPr id="38935" name="Line 1044"/>
            <p:cNvSpPr>
              <a:spLocks noChangeShapeType="1"/>
            </p:cNvSpPr>
            <p:nvPr/>
          </p:nvSpPr>
          <p:spPr bwMode="auto">
            <a:xfrm>
              <a:off x="130" y="814"/>
              <a:ext cx="0" cy="3054"/>
            </a:xfrm>
            <a:prstGeom prst="line">
              <a:avLst/>
            </a:prstGeom>
            <a:noFill/>
            <a:ln w="76200">
              <a:solidFill>
                <a:schemeClr val="tx1"/>
              </a:solidFill>
              <a:prstDash val="dash"/>
              <a:round/>
              <a:headEnd/>
              <a:tailEnd type="triangle" w="med" len="med"/>
            </a:ln>
            <a:effectLst>
              <a:outerShdw dist="107763" dir="2700000" algn="ctr" rotWithShape="0">
                <a:schemeClr val="bg2">
                  <a:alpha val="50000"/>
                </a:schemeClr>
              </a:outerShdw>
            </a:effectLst>
            <a:extLst>
              <a:ext uri="{909E8E84-426E-40DD-AFC4-6F175D3DCCD1}">
                <a14:hiddenFill xmlns:a14="http://schemas.microsoft.com/office/drawing/2010/main">
                  <a:noFill/>
                </a14:hiddenFill>
              </a:ext>
            </a:extLst>
          </p:spPr>
          <p:txBody>
            <a:bodyPr wrap="none" anchor="ctr"/>
            <a:lstStyle/>
            <a:p>
              <a:endParaRPr lang="en-GB"/>
            </a:p>
          </p:txBody>
        </p:sp>
        <p:sp>
          <p:nvSpPr>
            <p:cNvPr id="38936" name="Text Box 1045"/>
            <p:cNvSpPr txBox="1">
              <a:spLocks noChangeArrowheads="1"/>
            </p:cNvSpPr>
            <p:nvPr/>
          </p:nvSpPr>
          <p:spPr bwMode="auto">
            <a:xfrm>
              <a:off x="207" y="3544"/>
              <a:ext cx="933" cy="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a:solidFill>
                    <a:schemeClr val="tx1"/>
                  </a:solidFill>
                </a:rPr>
                <a:t>Generality</a:t>
              </a:r>
            </a:p>
          </p:txBody>
        </p:sp>
      </p:grpSp>
      <p:grpSp>
        <p:nvGrpSpPr>
          <p:cNvPr id="7" name="Group 1046"/>
          <p:cNvGrpSpPr>
            <a:grpSpLocks/>
          </p:cNvGrpSpPr>
          <p:nvPr/>
        </p:nvGrpSpPr>
        <p:grpSpPr bwMode="auto">
          <a:xfrm>
            <a:off x="1712913" y="1341438"/>
            <a:ext cx="8824913" cy="582612"/>
            <a:chOff x="120" y="804"/>
            <a:chExt cx="5559" cy="367"/>
          </a:xfrm>
        </p:grpSpPr>
        <p:sp>
          <p:nvSpPr>
            <p:cNvPr id="38933" name="Line 1047"/>
            <p:cNvSpPr>
              <a:spLocks noChangeShapeType="1"/>
            </p:cNvSpPr>
            <p:nvPr/>
          </p:nvSpPr>
          <p:spPr bwMode="auto">
            <a:xfrm>
              <a:off x="120" y="804"/>
              <a:ext cx="5559" cy="0"/>
            </a:xfrm>
            <a:prstGeom prst="line">
              <a:avLst/>
            </a:prstGeom>
            <a:noFill/>
            <a:ln w="76200">
              <a:solidFill>
                <a:schemeClr val="tx1"/>
              </a:solidFill>
              <a:prstDash val="dash"/>
              <a:round/>
              <a:headEnd/>
              <a:tailEnd type="triangle" w="med" len="med"/>
            </a:ln>
            <a:effectLst>
              <a:outerShdw dist="107763" dir="2700000" algn="ctr" rotWithShape="0">
                <a:schemeClr val="bg2">
                  <a:alpha val="50000"/>
                </a:schemeClr>
              </a:outerShdw>
            </a:effectLst>
            <a:extLst>
              <a:ext uri="{909E8E84-426E-40DD-AFC4-6F175D3DCCD1}">
                <a14:hiddenFill xmlns:a14="http://schemas.microsoft.com/office/drawing/2010/main">
                  <a:noFill/>
                </a14:hiddenFill>
              </a:ext>
            </a:extLst>
          </p:spPr>
          <p:txBody>
            <a:bodyPr wrap="none" anchor="ctr"/>
            <a:lstStyle/>
            <a:p>
              <a:endParaRPr lang="en-GB"/>
            </a:p>
          </p:txBody>
        </p:sp>
        <p:sp>
          <p:nvSpPr>
            <p:cNvPr id="38934" name="Text Box 1048"/>
            <p:cNvSpPr txBox="1">
              <a:spLocks noChangeArrowheads="1"/>
            </p:cNvSpPr>
            <p:nvPr/>
          </p:nvSpPr>
          <p:spPr bwMode="auto">
            <a:xfrm>
              <a:off x="4138" y="883"/>
              <a:ext cx="1428" cy="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a:solidFill>
                    <a:schemeClr val="tx1"/>
                  </a:solidFill>
                </a:rPr>
                <a:t>Complexity/Cost</a:t>
              </a:r>
            </a:p>
          </p:txBody>
        </p:sp>
      </p:grpSp>
      <p:grpSp>
        <p:nvGrpSpPr>
          <p:cNvPr id="8" name="Group 1055"/>
          <p:cNvGrpSpPr>
            <a:grpSpLocks/>
          </p:cNvGrpSpPr>
          <p:nvPr/>
        </p:nvGrpSpPr>
        <p:grpSpPr bwMode="auto">
          <a:xfrm>
            <a:off x="2208212" y="4008438"/>
            <a:ext cx="8153400" cy="2311400"/>
            <a:chOff x="384" y="2796"/>
            <a:chExt cx="5136" cy="1456"/>
          </a:xfrm>
        </p:grpSpPr>
        <p:sp>
          <p:nvSpPr>
            <p:cNvPr id="38924" name="Rectangle 1027"/>
            <p:cNvSpPr>
              <a:spLocks noChangeArrowheads="1"/>
            </p:cNvSpPr>
            <p:nvPr/>
          </p:nvSpPr>
          <p:spPr bwMode="auto">
            <a:xfrm>
              <a:off x="1137" y="3380"/>
              <a:ext cx="116" cy="2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solidFill>
                  <a:schemeClr val="tx1"/>
                </a:solidFill>
              </a:endParaRPr>
            </a:p>
          </p:txBody>
        </p:sp>
        <p:grpSp>
          <p:nvGrpSpPr>
            <p:cNvPr id="38925" name="Group 1040"/>
            <p:cNvGrpSpPr>
              <a:grpSpLocks/>
            </p:cNvGrpSpPr>
            <p:nvPr/>
          </p:nvGrpSpPr>
          <p:grpSpPr bwMode="auto">
            <a:xfrm>
              <a:off x="4032" y="2796"/>
              <a:ext cx="1488" cy="1008"/>
              <a:chOff x="4224" y="3312"/>
              <a:chExt cx="1488" cy="1008"/>
            </a:xfrm>
          </p:grpSpPr>
          <p:sp>
            <p:nvSpPr>
              <p:cNvPr id="38931" name="AutoShape 1041"/>
              <p:cNvSpPr>
                <a:spLocks noChangeArrowheads="1"/>
              </p:cNvSpPr>
              <p:nvPr/>
            </p:nvSpPr>
            <p:spPr bwMode="auto">
              <a:xfrm>
                <a:off x="4224" y="3312"/>
                <a:ext cx="1488" cy="1008"/>
              </a:xfrm>
              <a:prstGeom prst="cube">
                <a:avLst>
                  <a:gd name="adj" fmla="val 25000"/>
                </a:avLst>
              </a:prstGeom>
              <a:solidFill>
                <a:srgbClr val="FF0000"/>
              </a:solidFill>
              <a:ln w="12700">
                <a:solidFill>
                  <a:schemeClr val="tx1"/>
                </a:solidFill>
                <a:miter lim="800000"/>
                <a:headEnd/>
                <a:tailEnd/>
              </a:ln>
            </p:spPr>
            <p:txBody>
              <a:bodyPr wrap="none" anchor="ct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US" altLang="en-US">
                  <a:solidFill>
                    <a:schemeClr val="tx1"/>
                  </a:solidFill>
                </a:endParaRPr>
              </a:p>
            </p:txBody>
          </p:sp>
          <p:sp>
            <p:nvSpPr>
              <p:cNvPr id="38932" name="Text Box 1042"/>
              <p:cNvSpPr txBox="1">
                <a:spLocks noChangeArrowheads="1"/>
              </p:cNvSpPr>
              <p:nvPr/>
            </p:nvSpPr>
            <p:spPr bwMode="auto">
              <a:xfrm>
                <a:off x="4368" y="3696"/>
                <a:ext cx="1196" cy="5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pPr>
                  <a:spcBef>
                    <a:spcPct val="50000"/>
                  </a:spcBef>
                </a:pPr>
                <a:r>
                  <a:rPr lang="en-US" altLang="en-US">
                    <a:solidFill>
                      <a:schemeClr val="tx1"/>
                    </a:solidFill>
                  </a:rPr>
                  <a:t>Coupled GCM + DA</a:t>
                </a:r>
              </a:p>
            </p:txBody>
          </p:sp>
        </p:grpSp>
        <p:sp>
          <p:nvSpPr>
            <p:cNvPr id="38926" name="Rectangle 1049"/>
            <p:cNvSpPr>
              <a:spLocks noChangeArrowheads="1"/>
            </p:cNvSpPr>
            <p:nvPr/>
          </p:nvSpPr>
          <p:spPr bwMode="auto">
            <a:xfrm>
              <a:off x="1344" y="3660"/>
              <a:ext cx="898" cy="5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endParaRPr lang="en-GB" altLang="en-US" sz="1800" dirty="0">
                <a:solidFill>
                  <a:schemeClr val="tx1"/>
                </a:solidFill>
              </a:endParaRPr>
            </a:p>
            <a:p>
              <a:r>
                <a:rPr lang="en-GB" altLang="en-US" sz="1800" dirty="0" err="1">
                  <a:solidFill>
                    <a:schemeClr val="tx1"/>
                  </a:solidFill>
                </a:rPr>
                <a:t>RhoneAGG</a:t>
              </a:r>
              <a:r>
                <a:rPr lang="en-GB" altLang="en-US" sz="1800" dirty="0">
                  <a:solidFill>
                    <a:schemeClr val="tx1"/>
                  </a:solidFill>
                </a:rPr>
                <a:t> AMMA</a:t>
              </a:r>
              <a:endParaRPr lang="en-US" altLang="en-US" sz="1800" dirty="0">
                <a:solidFill>
                  <a:schemeClr val="tx1"/>
                </a:solidFill>
              </a:endParaRPr>
            </a:p>
          </p:txBody>
        </p:sp>
        <p:sp>
          <p:nvSpPr>
            <p:cNvPr id="38927" name="Rectangle 1050"/>
            <p:cNvSpPr>
              <a:spLocks noChangeArrowheads="1"/>
            </p:cNvSpPr>
            <p:nvPr/>
          </p:nvSpPr>
          <p:spPr bwMode="auto">
            <a:xfrm>
              <a:off x="384" y="3072"/>
              <a:ext cx="1728" cy="9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sz="1800" u="sng" dirty="0">
                  <a:solidFill>
                    <a:schemeClr val="tx1"/>
                  </a:solidFill>
                  <a:latin typeface="ヒラギノ明朝 ProN W3" pitchFamily="-84" charset="-128"/>
                </a:rPr>
                <a:t>Examples:</a:t>
              </a:r>
            </a:p>
            <a:p>
              <a:r>
                <a:rPr lang="en-GB" altLang="en-US" sz="1800" dirty="0">
                  <a:solidFill>
                    <a:schemeClr val="tx1"/>
                  </a:solidFill>
                </a:rPr>
                <a:t>SEBEX</a:t>
              </a:r>
            </a:p>
            <a:p>
              <a:r>
                <a:rPr lang="en-GB" altLang="en-US" sz="1800" dirty="0">
                  <a:solidFill>
                    <a:schemeClr val="tx1"/>
                  </a:solidFill>
                </a:rPr>
                <a:t>BERMS</a:t>
              </a:r>
            </a:p>
            <a:p>
              <a:r>
                <a:rPr lang="en-GB" altLang="en-US" sz="1800" dirty="0">
                  <a:solidFill>
                    <a:schemeClr val="tx1"/>
                  </a:solidFill>
                </a:rPr>
                <a:t>SNOWMIP2</a:t>
              </a:r>
              <a:br>
                <a:rPr lang="en-GB" altLang="en-US" sz="1800" dirty="0">
                  <a:solidFill>
                    <a:schemeClr val="tx1"/>
                  </a:solidFill>
                </a:rPr>
              </a:br>
              <a:r>
                <a:rPr lang="en-GB" altLang="en-US" sz="1800" dirty="0">
                  <a:solidFill>
                    <a:schemeClr val="tx1"/>
                  </a:solidFill>
                </a:rPr>
                <a:t>FLUXNET</a:t>
              </a:r>
              <a:endParaRPr lang="en-US" altLang="en-US" sz="1800" dirty="0">
                <a:solidFill>
                  <a:schemeClr val="tx1"/>
                </a:solidFill>
              </a:endParaRPr>
            </a:p>
          </p:txBody>
        </p:sp>
        <p:sp>
          <p:nvSpPr>
            <p:cNvPr id="38928" name="Rectangle 1051"/>
            <p:cNvSpPr>
              <a:spLocks noChangeArrowheads="1"/>
            </p:cNvSpPr>
            <p:nvPr/>
          </p:nvSpPr>
          <p:spPr bwMode="auto">
            <a:xfrm>
              <a:off x="2304" y="3840"/>
              <a:ext cx="593"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sz="1800">
                  <a:solidFill>
                    <a:schemeClr val="tx1"/>
                  </a:solidFill>
                </a:rPr>
                <a:t>GSWP2</a:t>
              </a:r>
              <a:endParaRPr lang="en-US" altLang="en-US" sz="1800">
                <a:solidFill>
                  <a:schemeClr val="tx1"/>
                </a:solidFill>
              </a:endParaRPr>
            </a:p>
          </p:txBody>
        </p:sp>
        <p:sp>
          <p:nvSpPr>
            <p:cNvPr id="38929" name="Rectangle 1052"/>
            <p:cNvSpPr>
              <a:spLocks noChangeArrowheads="1"/>
            </p:cNvSpPr>
            <p:nvPr/>
          </p:nvSpPr>
          <p:spPr bwMode="auto">
            <a:xfrm>
              <a:off x="3216" y="3792"/>
              <a:ext cx="674"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sz="1800">
                  <a:solidFill>
                    <a:schemeClr val="tx1"/>
                  </a:solidFill>
                </a:rPr>
                <a:t>GLACE2</a:t>
              </a:r>
              <a:endParaRPr lang="en-US" altLang="en-US" sz="1800">
                <a:solidFill>
                  <a:schemeClr val="tx1"/>
                </a:solidFill>
              </a:endParaRPr>
            </a:p>
          </p:txBody>
        </p:sp>
        <p:sp>
          <p:nvSpPr>
            <p:cNvPr id="38930" name="Rectangle 1053"/>
            <p:cNvSpPr>
              <a:spLocks noChangeArrowheads="1"/>
            </p:cNvSpPr>
            <p:nvPr/>
          </p:nvSpPr>
          <p:spPr bwMode="auto">
            <a:xfrm>
              <a:off x="4080" y="3792"/>
              <a:ext cx="1393" cy="4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none">
              <a:spAutoFit/>
            </a:bodyPr>
            <a:lstStyle>
              <a:lvl1pPr>
                <a:defRPr sz="2400">
                  <a:solidFill>
                    <a:schemeClr val="bg1"/>
                  </a:solidFill>
                  <a:latin typeface="Times New Roman" panose="02020603050405020304" pitchFamily="18" charset="0"/>
                  <a:ea typeface="MS PGothic" panose="020B0600070205080204" pitchFamily="34" charset="-128"/>
                </a:defRPr>
              </a:lvl1pPr>
              <a:lvl2pPr marL="742950" indent="-285750">
                <a:defRPr sz="2400">
                  <a:solidFill>
                    <a:schemeClr val="bg1"/>
                  </a:solidFill>
                  <a:latin typeface="Times New Roman" panose="02020603050405020304" pitchFamily="18" charset="0"/>
                  <a:ea typeface="MS PGothic" panose="020B0600070205080204" pitchFamily="34" charset="-128"/>
                </a:defRPr>
              </a:lvl2pPr>
              <a:lvl3pPr marL="1143000" indent="-228600">
                <a:defRPr sz="2400">
                  <a:solidFill>
                    <a:schemeClr val="bg1"/>
                  </a:solidFill>
                  <a:latin typeface="Times New Roman" panose="02020603050405020304" pitchFamily="18" charset="0"/>
                  <a:ea typeface="MS PGothic" panose="020B0600070205080204" pitchFamily="34" charset="-128"/>
                </a:defRPr>
              </a:lvl3pPr>
              <a:lvl4pPr marL="1600200" indent="-228600">
                <a:defRPr sz="2400">
                  <a:solidFill>
                    <a:schemeClr val="bg1"/>
                  </a:solidFill>
                  <a:latin typeface="Times New Roman" panose="02020603050405020304" pitchFamily="18" charset="0"/>
                  <a:ea typeface="MS PGothic" panose="020B0600070205080204" pitchFamily="34" charset="-128"/>
                </a:defRPr>
              </a:lvl4pPr>
              <a:lvl5pPr marL="2057400" indent="-228600">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defRPr sz="2400">
                  <a:solidFill>
                    <a:schemeClr val="bg1"/>
                  </a:solidFill>
                  <a:latin typeface="Times New Roman" panose="02020603050405020304" pitchFamily="18" charset="0"/>
                  <a:ea typeface="MS PGothic" panose="020B0600070205080204" pitchFamily="34" charset="-128"/>
                </a:defRPr>
              </a:lvl9pPr>
            </a:lstStyle>
            <a:p>
              <a:r>
                <a:rPr lang="en-GB" altLang="en-US" sz="1800">
                  <a:solidFill>
                    <a:schemeClr val="tx1"/>
                  </a:solidFill>
                </a:rPr>
                <a:t>ERA40, ERA-Interim</a:t>
              </a:r>
            </a:p>
            <a:p>
              <a:r>
                <a:rPr lang="en-GB" altLang="en-US" sz="1800">
                  <a:solidFill>
                    <a:schemeClr val="tx1"/>
                  </a:solidFill>
                </a:rPr>
                <a:t>ERA-Clim</a:t>
              </a:r>
              <a:endParaRPr lang="en-US" altLang="en-US" sz="1800">
                <a:solidFill>
                  <a:schemeClr val="tx1"/>
                </a:solidFill>
              </a:endParaRPr>
            </a:p>
          </p:txBody>
        </p:sp>
      </p:grpSp>
      <p:sp>
        <p:nvSpPr>
          <p:cNvPr id="38922" name="Slide Number Placeholder 31"/>
          <p:cNvSpPr>
            <a:spLocks noGrp="1"/>
          </p:cNvSpPr>
          <p:nvPr>
            <p:ph type="sldNum" sz="quarter" idx="4294967295"/>
          </p:nvPr>
        </p:nvSpPr>
        <p:spPr>
          <a:xfrm>
            <a:off x="6454775" y="6353175"/>
            <a:ext cx="1077912" cy="471488"/>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1pPr>
            <a:lvl2pPr marL="742950" indent="-28575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2pPr>
            <a:lvl3pPr marL="11430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3pPr>
            <a:lvl4pPr marL="16002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4pPr>
            <a:lvl5pPr marL="2057400" indent="-22860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5pPr>
            <a:lvl6pPr marL="25146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6pPr>
            <a:lvl7pPr marL="29718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7pPr>
            <a:lvl8pPr marL="34290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8pPr>
            <a:lvl9pPr marL="3886200" indent="-228600" defTabSz="449263" eaLnBrk="0" fontAlgn="base" hangingPunct="0">
              <a:lnSpc>
                <a:spcPct val="102000"/>
              </a:lnSpc>
              <a:spcBef>
                <a:spcPct val="0"/>
              </a:spcBef>
              <a:spcAft>
                <a:spcPct val="0"/>
              </a:spcAft>
              <a:buClr>
                <a:srgbClr val="000000"/>
              </a:buClr>
              <a:buSzPct val="100000"/>
              <a:buFont typeface="Times New Roman" panose="02020603050405020304" pitchFamily="18"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chemeClr val="bg1"/>
                </a:solidFill>
                <a:latin typeface="Times New Roman" panose="02020603050405020304" pitchFamily="18" charset="0"/>
                <a:ea typeface="MS PGothic" panose="020B0600070205080204" pitchFamily="34" charset="-128"/>
              </a:defRPr>
            </a:lvl9pPr>
          </a:lstStyle>
          <a:p>
            <a:r>
              <a:rPr lang="en-GB" altLang="en-US" sz="1200">
                <a:solidFill>
                  <a:srgbClr val="FFFFFF"/>
                </a:solidFill>
                <a:latin typeface="Arial" panose="020B0604020202020204" pitchFamily="34" charset="0"/>
              </a:rPr>
              <a:t>Slide </a:t>
            </a:r>
            <a:fld id="{A9BF39FA-6A67-488E-B31D-2C31934CA342}" type="slidenum">
              <a:rPr lang="en-GB" altLang="en-US" sz="1200">
                <a:solidFill>
                  <a:srgbClr val="FFFFFF"/>
                </a:solidFill>
                <a:latin typeface="Arial" panose="020B0604020202020204" pitchFamily="34" charset="0"/>
              </a:rPr>
              <a:pPr/>
              <a:t>29</a:t>
            </a:fld>
            <a:endParaRPr lang="en-GB" altLang="en-US" sz="1200">
              <a:solidFill>
                <a:srgbClr val="FFFFFF"/>
              </a:solidFill>
              <a:latin typeface="Arial" panose="020B0604020202020204" pitchFamily="34" charset="0"/>
            </a:endParaRPr>
          </a:p>
        </p:txBody>
      </p:sp>
    </p:spTree>
    <p:extLst>
      <p:ext uri="{BB962C8B-B14F-4D97-AF65-F5344CB8AC3E}">
        <p14:creationId xmlns:p14="http://schemas.microsoft.com/office/powerpoint/2010/main" val="393802226"/>
      </p:ext>
    </p:extLst>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par>
                    <p:cTn id="19" fill="hold" nodeType="clickPar">
                      <p:stCondLst>
                        <p:cond delay="indefinite"/>
                      </p:stCondLst>
                      <p:childTnLst>
                        <p:par>
                          <p:cTn id="20" fill="hold" nodeType="withGroup">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nodeType="clickPar">
                      <p:stCondLst>
                        <p:cond delay="indefinite"/>
                      </p:stCondLst>
                      <p:childTnLst>
                        <p:par>
                          <p:cTn id="24" fill="hold" nodeType="withGroup">
                            <p:stCondLst>
                              <p:cond delay="0"/>
                            </p:stCondLst>
                            <p:childTnLst>
                              <p:par>
                                <p:cTn id="25" presetID="1" presetClass="entr" presetSubtype="0" fill="hold" nodeType="clickEffect">
                                  <p:stCondLst>
                                    <p:cond delay="0"/>
                                  </p:stCondLst>
                                  <p:childTnLst>
                                    <p:set>
                                      <p:cBhvr>
                                        <p:cTn id="26" dur="1" fill="hold">
                                          <p:stCondLst>
                                            <p:cond delay="0"/>
                                          </p:stCondLst>
                                        </p:cTn>
                                        <p:tgtEl>
                                          <p:spTgt spid="7"/>
                                        </p:tgtEl>
                                        <p:attrNameLst>
                                          <p:attrName>style.visibility</p:attrName>
                                        </p:attrNameLst>
                                      </p:cBhvr>
                                      <p:to>
                                        <p:strVal val="visible"/>
                                      </p:to>
                                    </p:set>
                                  </p:childTnLst>
                                </p:cTn>
                              </p:par>
                            </p:childTnLst>
                          </p:cTn>
                        </p:par>
                        <p:par>
                          <p:cTn id="27" fill="hold" nodeType="afterGroup">
                            <p:stCondLst>
                              <p:cond delay="0"/>
                            </p:stCondLst>
                            <p:childTnLst>
                              <p:par>
                                <p:cTn id="28" presetID="1" presetClass="entr" presetSubtype="0" fill="hold" nodeType="after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Context</a:t>
            </a:r>
            <a:endParaRPr lang="en-GB" dirty="0"/>
          </a:p>
        </p:txBody>
      </p:sp>
      <p:sp>
        <p:nvSpPr>
          <p:cNvPr id="3" name="Content Placeholder 2"/>
          <p:cNvSpPr>
            <a:spLocks noGrp="1"/>
          </p:cNvSpPr>
          <p:nvPr>
            <p:ph sz="quarter" idx="14"/>
          </p:nvPr>
        </p:nvSpPr>
        <p:spPr/>
        <p:txBody>
          <a:bodyPr/>
          <a:lstStyle/>
          <a:p>
            <a:r>
              <a:rPr lang="en-GB" dirty="0" smtClean="0">
                <a:solidFill>
                  <a:schemeClr val="bg1">
                    <a:lumMod val="65000"/>
                  </a:schemeClr>
                </a:solidFill>
              </a:rPr>
              <a:t>Why Numerical Weather Prediction had to embrace Earth System Modelling?</a:t>
            </a:r>
          </a:p>
          <a:p>
            <a:pPr lvl="1"/>
            <a:r>
              <a:rPr lang="en-GB" dirty="0" smtClean="0">
                <a:solidFill>
                  <a:schemeClr val="bg1">
                    <a:lumMod val="65000"/>
                  </a:schemeClr>
                </a:solidFill>
              </a:rPr>
              <a:t>It is much nicer and represent nature better? Do we gain?</a:t>
            </a:r>
          </a:p>
          <a:p>
            <a:r>
              <a:rPr lang="en-GB" dirty="0" smtClean="0">
                <a:solidFill>
                  <a:schemeClr val="bg1">
                    <a:lumMod val="65000"/>
                  </a:schemeClr>
                </a:solidFill>
              </a:rPr>
              <a:t>Biosphere, Hydrosphere, Cryosphere, and Atmosphere: Do they all matter the same?</a:t>
            </a:r>
          </a:p>
          <a:p>
            <a:pPr lvl="1"/>
            <a:r>
              <a:rPr lang="en-GB" dirty="0" smtClean="0">
                <a:solidFill>
                  <a:schemeClr val="bg1">
                    <a:lumMod val="65000"/>
                  </a:schemeClr>
                </a:solidFill>
              </a:rPr>
              <a:t>Can we attempt a quantitative evaluation? What are the caveats?</a:t>
            </a:r>
          </a:p>
          <a:p>
            <a:r>
              <a:rPr lang="en-GB" dirty="0">
                <a:solidFill>
                  <a:schemeClr val="bg1">
                    <a:lumMod val="65000"/>
                  </a:schemeClr>
                </a:solidFill>
              </a:rPr>
              <a:t>D</a:t>
            </a:r>
            <a:r>
              <a:rPr lang="en-GB" dirty="0" smtClean="0">
                <a:solidFill>
                  <a:schemeClr val="bg1">
                    <a:lumMod val="65000"/>
                  </a:schemeClr>
                </a:solidFill>
              </a:rPr>
              <a:t>iurnal and Seasonal amplitude improvements</a:t>
            </a:r>
          </a:p>
          <a:p>
            <a:pPr lvl="1"/>
            <a:r>
              <a:rPr lang="en-GB" dirty="0" smtClean="0">
                <a:solidFill>
                  <a:schemeClr val="bg1">
                    <a:lumMod val="65000"/>
                  </a:schemeClr>
                </a:solidFill>
              </a:rPr>
              <a:t>How much are they drivers to accurate predictions?</a:t>
            </a:r>
          </a:p>
          <a:p>
            <a:r>
              <a:rPr lang="en-GB" dirty="0" smtClean="0"/>
              <a:t>What else is in the “hat” and where do we need (r)evolutionary ideas?</a:t>
            </a:r>
          </a:p>
          <a:p>
            <a:pPr lvl="1"/>
            <a:r>
              <a:rPr lang="en-GB" dirty="0" smtClean="0"/>
              <a:t>Bridging gaps between modelling communities.</a:t>
            </a:r>
          </a:p>
          <a:p>
            <a:pPr lvl="1"/>
            <a:r>
              <a:rPr lang="en-GB" dirty="0" smtClean="0"/>
              <a:t>Bringing new EO data to guide model development</a:t>
            </a:r>
          </a:p>
          <a:p>
            <a:r>
              <a:rPr lang="en-GB" dirty="0"/>
              <a:t>R</a:t>
            </a:r>
            <a:r>
              <a:rPr lang="en-GB" dirty="0" smtClean="0"/>
              <a:t>oadmap to Global Environmental Monitoring and Prediction </a:t>
            </a:r>
          </a:p>
          <a:p>
            <a:pPr lvl="1"/>
            <a:r>
              <a:rPr lang="en-GB" dirty="0" smtClean="0"/>
              <a:t>If we can imagine it, probably we can do it?</a:t>
            </a:r>
          </a:p>
        </p:txBody>
      </p:sp>
      <p:sp>
        <p:nvSpPr>
          <p:cNvPr id="4" name="Slide Number Placeholder 3"/>
          <p:cNvSpPr>
            <a:spLocks noGrp="1"/>
          </p:cNvSpPr>
          <p:nvPr>
            <p:ph type="sldNum" sz="quarter" idx="10"/>
          </p:nvPr>
        </p:nvSpPr>
        <p:spPr/>
        <p:txBody>
          <a:bodyPr/>
          <a:lstStyle/>
          <a:p>
            <a:fld id="{E4AB80EA-DB86-D849-B86F-15DAF31F0474}" type="slidenum">
              <a:rPr lang="en-US" smtClean="0"/>
              <a:pPr/>
              <a:t>3</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343332706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486080" y="24428"/>
            <a:ext cx="11104035" cy="604805"/>
          </a:xfrm>
        </p:spPr>
        <p:txBody>
          <a:bodyPr/>
          <a:lstStyle/>
          <a:p>
            <a:r>
              <a:rPr lang="de-DE" sz="3200" b="1" dirty="0" err="1" smtClean="0">
                <a:solidFill>
                  <a:srgbClr val="002060"/>
                </a:solidFill>
                <a:latin typeface="+mn-lt"/>
                <a:ea typeface="+mn-ea"/>
                <a:cs typeface="+mn-cs"/>
              </a:rPr>
              <a:t>Using</a:t>
            </a:r>
            <a:r>
              <a:rPr lang="de-DE" sz="3200" b="1" dirty="0" smtClean="0">
                <a:solidFill>
                  <a:srgbClr val="002060"/>
                </a:solidFill>
                <a:latin typeface="+mn-lt"/>
                <a:ea typeface="+mn-ea"/>
                <a:cs typeface="+mn-cs"/>
              </a:rPr>
              <a:t> </a:t>
            </a:r>
            <a:r>
              <a:rPr lang="de-DE" sz="3200" b="1" dirty="0" err="1">
                <a:solidFill>
                  <a:srgbClr val="002060"/>
                </a:solidFill>
                <a:latin typeface="+mn-lt"/>
                <a:ea typeface="+mn-ea"/>
                <a:cs typeface="+mn-cs"/>
              </a:rPr>
              <a:t>models</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as</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tool</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for</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process</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understanding</a:t>
            </a:r>
            <a:r>
              <a:rPr lang="de-DE" sz="3200" b="1" dirty="0" smtClean="0">
                <a:solidFill>
                  <a:srgbClr val="002060"/>
                </a:solidFill>
                <a:latin typeface="+mn-lt"/>
                <a:ea typeface="+mn-ea"/>
                <a:cs typeface="+mn-cs"/>
              </a:rPr>
              <a:t>: </a:t>
            </a:r>
            <a:br>
              <a:rPr lang="de-DE" sz="3200" b="1" dirty="0" smtClean="0">
                <a:solidFill>
                  <a:srgbClr val="002060"/>
                </a:solidFill>
                <a:latin typeface="+mn-lt"/>
                <a:ea typeface="+mn-ea"/>
                <a:cs typeface="+mn-cs"/>
              </a:rPr>
            </a:br>
            <a:r>
              <a:rPr lang="de-DE" sz="3200" b="1" dirty="0" smtClean="0">
                <a:solidFill>
                  <a:srgbClr val="002060"/>
                </a:solidFill>
                <a:latin typeface="+mn-lt"/>
                <a:ea typeface="+mn-ea"/>
                <a:cs typeface="+mn-cs"/>
              </a:rPr>
              <a:t>The </a:t>
            </a:r>
            <a:r>
              <a:rPr lang="de-DE" sz="3200" b="1" dirty="0" err="1" smtClean="0">
                <a:solidFill>
                  <a:srgbClr val="002060"/>
                </a:solidFill>
                <a:latin typeface="+mn-lt"/>
                <a:ea typeface="+mn-ea"/>
                <a:cs typeface="+mn-cs"/>
              </a:rPr>
              <a:t>need</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of</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observations</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for</a:t>
            </a:r>
            <a:r>
              <a:rPr lang="de-DE" sz="3200" b="1" dirty="0" smtClean="0">
                <a:solidFill>
                  <a:srgbClr val="002060"/>
                </a:solidFill>
                <a:latin typeface="+mn-lt"/>
                <a:ea typeface="+mn-ea"/>
                <a:cs typeface="+mn-cs"/>
              </a:rPr>
              <a:t> </a:t>
            </a:r>
            <a:r>
              <a:rPr lang="de-DE" sz="3200" b="1" dirty="0" err="1" smtClean="0">
                <a:solidFill>
                  <a:srgbClr val="002060"/>
                </a:solidFill>
                <a:latin typeface="+mn-lt"/>
                <a:ea typeface="+mn-ea"/>
                <a:cs typeface="+mn-cs"/>
              </a:rPr>
              <a:t>validation</a:t>
            </a:r>
            <a:r>
              <a:rPr lang="de-DE" sz="3200" b="1" dirty="0" smtClean="0">
                <a:solidFill>
                  <a:srgbClr val="002060"/>
                </a:solidFill>
                <a:latin typeface="+mn-lt"/>
                <a:ea typeface="+mn-ea"/>
                <a:cs typeface="+mn-cs"/>
              </a:rPr>
              <a:t> </a:t>
            </a:r>
            <a:endParaRPr lang="de-DE" sz="3200" b="1" dirty="0">
              <a:solidFill>
                <a:srgbClr val="002060"/>
              </a:solidFill>
              <a:latin typeface="+mn-lt"/>
              <a:ea typeface="+mn-ea"/>
              <a:cs typeface="+mn-cs"/>
            </a:endParaRPr>
          </a:p>
        </p:txBody>
      </p:sp>
      <p:sp>
        <p:nvSpPr>
          <p:cNvPr id="4" name="Textfeld 3"/>
          <p:cNvSpPr txBox="1"/>
          <p:nvPr/>
        </p:nvSpPr>
        <p:spPr>
          <a:xfrm>
            <a:off x="4785165" y="6566908"/>
            <a:ext cx="184618" cy="369332"/>
          </a:xfrm>
          <a:prstGeom prst="rect">
            <a:avLst/>
          </a:prstGeom>
          <a:noFill/>
        </p:spPr>
        <p:txBody>
          <a:bodyPr wrap="none" rtlCol="0">
            <a:spAutoFit/>
          </a:bodyPr>
          <a:lstStyle/>
          <a:p>
            <a:endParaRPr lang="de-DE" dirty="0"/>
          </a:p>
        </p:txBody>
      </p:sp>
      <p:sp>
        <p:nvSpPr>
          <p:cNvPr id="17" name="Textfeld 16"/>
          <p:cNvSpPr txBox="1"/>
          <p:nvPr/>
        </p:nvSpPr>
        <p:spPr>
          <a:xfrm>
            <a:off x="835297" y="1257300"/>
            <a:ext cx="5823551" cy="400110"/>
          </a:xfrm>
          <a:prstGeom prst="rect">
            <a:avLst/>
          </a:prstGeom>
          <a:noFill/>
        </p:spPr>
        <p:txBody>
          <a:bodyPr wrap="square" rtlCol="0">
            <a:spAutoFit/>
          </a:bodyPr>
          <a:lstStyle/>
          <a:p>
            <a:pPr algn="ctr"/>
            <a:r>
              <a:rPr lang="de-DE" sz="2000" b="1" dirty="0" err="1" smtClean="0">
                <a:solidFill>
                  <a:srgbClr val="404040"/>
                </a:solidFill>
              </a:rPr>
              <a:t>Coupled</a:t>
            </a:r>
            <a:r>
              <a:rPr lang="de-DE" sz="2000" b="1" dirty="0" smtClean="0">
                <a:solidFill>
                  <a:srgbClr val="404040"/>
                </a:solidFill>
              </a:rPr>
              <a:t> Single </a:t>
            </a:r>
            <a:r>
              <a:rPr lang="de-DE" sz="2000" b="1" dirty="0" err="1" smtClean="0">
                <a:solidFill>
                  <a:srgbClr val="404040"/>
                </a:solidFill>
              </a:rPr>
              <a:t>Column</a:t>
            </a:r>
            <a:r>
              <a:rPr lang="de-DE" sz="2000" b="1" dirty="0" smtClean="0">
                <a:solidFill>
                  <a:srgbClr val="404040"/>
                </a:solidFill>
              </a:rPr>
              <a:t> </a:t>
            </a:r>
            <a:r>
              <a:rPr lang="de-DE" sz="2000" b="1" dirty="0" err="1" smtClean="0">
                <a:solidFill>
                  <a:srgbClr val="404040"/>
                </a:solidFill>
              </a:rPr>
              <a:t>Modelling</a:t>
            </a:r>
            <a:endParaRPr lang="de-DE" sz="2000" b="1" dirty="0">
              <a:solidFill>
                <a:srgbClr val="404040"/>
              </a:solidFill>
            </a:endParaRPr>
          </a:p>
        </p:txBody>
      </p:sp>
      <p:pic>
        <p:nvPicPr>
          <p:cNvPr id="3" name="Bild 2"/>
          <p:cNvPicPr>
            <a:picLocks noChangeAspect="1"/>
          </p:cNvPicPr>
          <p:nvPr/>
        </p:nvPicPr>
        <p:blipFill>
          <a:blip r:embed="rId3"/>
          <a:stretch>
            <a:fillRect/>
          </a:stretch>
        </p:blipFill>
        <p:spPr>
          <a:xfrm>
            <a:off x="682939" y="1635348"/>
            <a:ext cx="6200790" cy="5300892"/>
          </a:xfrm>
          <a:prstGeom prst="rect">
            <a:avLst/>
          </a:prstGeom>
        </p:spPr>
      </p:pic>
      <p:sp>
        <p:nvSpPr>
          <p:cNvPr id="6" name="Textfeld 16"/>
          <p:cNvSpPr txBox="1"/>
          <p:nvPr/>
        </p:nvSpPr>
        <p:spPr>
          <a:xfrm>
            <a:off x="6365274" y="1238708"/>
            <a:ext cx="5823551" cy="400110"/>
          </a:xfrm>
          <a:prstGeom prst="rect">
            <a:avLst/>
          </a:prstGeom>
          <a:noFill/>
        </p:spPr>
        <p:txBody>
          <a:bodyPr wrap="square" rtlCol="0">
            <a:spAutoFit/>
          </a:bodyPr>
          <a:lstStyle/>
          <a:p>
            <a:pPr algn="ctr"/>
            <a:r>
              <a:rPr lang="de-DE" sz="2000" b="1" dirty="0" smtClean="0">
                <a:solidFill>
                  <a:srgbClr val="404040"/>
                </a:solidFill>
              </a:rPr>
              <a:t>Observation Towers (e.g. Dome-C)</a:t>
            </a:r>
            <a:endParaRPr lang="de-DE" sz="2000" b="1" dirty="0">
              <a:solidFill>
                <a:srgbClr val="404040"/>
              </a:solidFill>
            </a:endParaRPr>
          </a:p>
        </p:txBody>
      </p:sp>
      <p:pic>
        <p:nvPicPr>
          <p:cNvPr id="5" name="Picture 4"/>
          <p:cNvPicPr>
            <a:picLocks noChangeAspect="1"/>
          </p:cNvPicPr>
          <p:nvPr/>
        </p:nvPicPr>
        <p:blipFill>
          <a:blip r:embed="rId4"/>
          <a:stretch>
            <a:fillRect/>
          </a:stretch>
        </p:blipFill>
        <p:spPr>
          <a:xfrm>
            <a:off x="7400499" y="1657410"/>
            <a:ext cx="4174733" cy="5200590"/>
          </a:xfrm>
          <a:prstGeom prst="rect">
            <a:avLst/>
          </a:prstGeom>
        </p:spPr>
      </p:pic>
      <p:sp>
        <p:nvSpPr>
          <p:cNvPr id="8" name="TextBox 7"/>
          <p:cNvSpPr txBox="1"/>
          <p:nvPr/>
        </p:nvSpPr>
        <p:spPr>
          <a:xfrm>
            <a:off x="2780591" y="918746"/>
            <a:ext cx="6249728" cy="338554"/>
          </a:xfrm>
          <a:prstGeom prst="rect">
            <a:avLst/>
          </a:prstGeom>
          <a:noFill/>
        </p:spPr>
        <p:txBody>
          <a:bodyPr wrap="none" rtlCol="0">
            <a:spAutoFit/>
          </a:bodyPr>
          <a:lstStyle/>
          <a:p>
            <a:r>
              <a:rPr lang="en-GB" sz="1600" b="1" dirty="0" smtClean="0"/>
              <a:t>(from APPLICATE Courtesy of Peter Bauer and Thomas Jung)</a:t>
            </a:r>
            <a:endParaRPr lang="en-GB" sz="1600" b="1" dirty="0"/>
          </a:p>
        </p:txBody>
      </p:sp>
    </p:spTree>
    <p:extLst>
      <p:ext uri="{BB962C8B-B14F-4D97-AF65-F5344CB8AC3E}">
        <p14:creationId xmlns:p14="http://schemas.microsoft.com/office/powerpoint/2010/main" val="96256839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Perspectives</a:t>
            </a:r>
            <a:endParaRPr lang="en-US" dirty="0"/>
          </a:p>
        </p:txBody>
      </p:sp>
      <p:sp>
        <p:nvSpPr>
          <p:cNvPr id="3" name="Content Placeholder 2"/>
          <p:cNvSpPr>
            <a:spLocks noGrp="1"/>
          </p:cNvSpPr>
          <p:nvPr>
            <p:ph sz="quarter" idx="14"/>
          </p:nvPr>
        </p:nvSpPr>
        <p:spPr/>
        <p:txBody>
          <a:bodyPr/>
          <a:lstStyle/>
          <a:p>
            <a:r>
              <a:rPr lang="en-US" dirty="0" smtClean="0"/>
              <a:t>Efforts to improve diurnal and seasonal cycles of surface state variables has transferred into weather and climate improvements and this it will continue (doing things better may not sound attractive but it pays off!)</a:t>
            </a:r>
          </a:p>
          <a:p>
            <a:r>
              <a:rPr lang="en-US" dirty="0" smtClean="0"/>
              <a:t>Surface complexity is needed and permitted by the overall skill of the atmospheric processes.</a:t>
            </a:r>
          </a:p>
          <a:p>
            <a:r>
              <a:rPr lang="en-US" dirty="0" smtClean="0"/>
              <a:t>Surface representation requirements for higher resolution will not saturate at a given scale.</a:t>
            </a:r>
          </a:p>
          <a:p>
            <a:r>
              <a:rPr lang="en-US" dirty="0" smtClean="0"/>
              <a:t>Earth-Observation from Satellites provide guidance for improving processes (not only useful in the data assimilation step, but also in the model development phase) and justify complexity.</a:t>
            </a:r>
          </a:p>
          <a:p>
            <a:r>
              <a:rPr lang="en-US" dirty="0" smtClean="0"/>
              <a:t>In-situ data will provide guidance on process-level fidelity of a scheme. That cannot be expected at global scale and therefore in-situ data will always be a crucial part of verification.</a:t>
            </a:r>
          </a:p>
          <a:p>
            <a:r>
              <a:rPr lang="en-US" dirty="0" smtClean="0"/>
              <a:t>Human influence on the surface (such as urbanization, irrigation) is yet to be represented in many models that can no longer assume natural surfaces to be static (priority not only at ECMWF).</a:t>
            </a:r>
          </a:p>
        </p:txBody>
      </p:sp>
      <p:sp>
        <p:nvSpPr>
          <p:cNvPr id="4" name="Slide Number Placeholder 3"/>
          <p:cNvSpPr>
            <a:spLocks noGrp="1"/>
          </p:cNvSpPr>
          <p:nvPr>
            <p:ph type="sldNum" sz="quarter" idx="10"/>
          </p:nvPr>
        </p:nvSpPr>
        <p:spPr/>
        <p:txBody>
          <a:bodyPr/>
          <a:lstStyle/>
          <a:p>
            <a:fld id="{E4AB80EA-DB86-D849-B86F-15DAF31F0474}" type="slidenum">
              <a:rPr lang="en-US" smtClean="0"/>
              <a:pPr/>
              <a:t>31</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427102530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4"/>
          <p:cNvSpPr>
            <a:spLocks noGrp="1" noChangeArrowheads="1"/>
          </p:cNvSpPr>
          <p:nvPr>
            <p:ph type="title"/>
          </p:nvPr>
        </p:nvSpPr>
        <p:spPr>
          <a:xfrm>
            <a:off x="1917700" y="181419"/>
            <a:ext cx="8507412" cy="1143000"/>
          </a:xfrm>
        </p:spPr>
        <p:txBody>
          <a:bodyPr>
            <a:normAutofit/>
          </a:bodyPr>
          <a:lstStyle/>
          <a:p>
            <a:r>
              <a:rPr lang="en-GB" b="1" dirty="0" smtClean="0">
                <a:solidFill>
                  <a:srgbClr val="002060"/>
                </a:solidFill>
              </a:rPr>
              <a:t>Motivation </a:t>
            </a:r>
            <a:r>
              <a:rPr lang="en-GB" b="1" dirty="0">
                <a:solidFill>
                  <a:srgbClr val="002060"/>
                </a:solidFill>
              </a:rPr>
              <a:t>for enhancing urban </a:t>
            </a:r>
            <a:r>
              <a:rPr lang="en-GB" b="1" dirty="0" smtClean="0">
                <a:solidFill>
                  <a:srgbClr val="002060"/>
                </a:solidFill>
              </a:rPr>
              <a:t>modelling @ECMWF</a:t>
            </a:r>
            <a:endParaRPr lang="en-GB" b="1" dirty="0">
              <a:solidFill>
                <a:srgbClr val="002060"/>
              </a:solidFill>
            </a:endParaRPr>
          </a:p>
        </p:txBody>
      </p:sp>
      <p:sp>
        <p:nvSpPr>
          <p:cNvPr id="2" name="Rectangle 1"/>
          <p:cNvSpPr/>
          <p:nvPr/>
        </p:nvSpPr>
        <p:spPr>
          <a:xfrm>
            <a:off x="285769" y="5716444"/>
            <a:ext cx="8568952" cy="444224"/>
          </a:xfrm>
          <a:prstGeom prst="rect">
            <a:avLst/>
          </a:prstGeom>
        </p:spPr>
        <p:txBody>
          <a:bodyPr wrap="square">
            <a:spAutoFit/>
          </a:bodyPr>
          <a:lstStyle/>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GB" sz="1400" dirty="0">
                <a:solidFill>
                  <a:srgbClr val="000000"/>
                </a:solidFill>
                <a:latin typeface="Arial" charset="0"/>
              </a:rPr>
              <a:t>Urban area (a, in %, from ECOCLIMAP, </a:t>
            </a:r>
            <a:r>
              <a:rPr lang="en-GB" sz="1400" dirty="0" smtClean="0">
                <a:solidFill>
                  <a:srgbClr val="000000"/>
                </a:solidFill>
                <a:latin typeface="Arial" charset="0"/>
              </a:rPr>
              <a:t/>
            </a:r>
            <a:br>
              <a:rPr lang="en-GB" sz="1400" dirty="0" smtClean="0">
                <a:solidFill>
                  <a:srgbClr val="000000"/>
                </a:solidFill>
                <a:latin typeface="Arial" charset="0"/>
              </a:rPr>
            </a:br>
            <a:r>
              <a:rPr lang="en-GB" sz="1400" dirty="0" smtClean="0">
                <a:solidFill>
                  <a:srgbClr val="000000"/>
                </a:solidFill>
                <a:latin typeface="Arial" charset="0"/>
              </a:rPr>
              <a:t>Masson </a:t>
            </a:r>
            <a:r>
              <a:rPr lang="en-GB" sz="1400" dirty="0">
                <a:solidFill>
                  <a:srgbClr val="000000"/>
                </a:solidFill>
                <a:latin typeface="Arial" charset="0"/>
              </a:rPr>
              <a:t>et al., 2003</a:t>
            </a:r>
            <a:r>
              <a:rPr lang="en-GB" sz="1400" dirty="0" smtClean="0">
                <a:solidFill>
                  <a:srgbClr val="000000"/>
                </a:solidFill>
                <a:latin typeface="Arial" charset="0"/>
              </a:rPr>
              <a:t>)</a:t>
            </a:r>
            <a:endParaRPr lang="en-GB" sz="1400" dirty="0">
              <a:solidFill>
                <a:srgbClr val="000000"/>
              </a:solidFill>
              <a:latin typeface="Arial" charset="0"/>
            </a:endParaRPr>
          </a:p>
        </p:txBody>
      </p:sp>
      <p:sp>
        <p:nvSpPr>
          <p:cNvPr id="43" name="Rectangle 7"/>
          <p:cNvSpPr>
            <a:spLocks noChangeArrowheads="1"/>
          </p:cNvSpPr>
          <p:nvPr/>
        </p:nvSpPr>
        <p:spPr bwMode="auto">
          <a:xfrm>
            <a:off x="911045" y="854006"/>
            <a:ext cx="11277779" cy="1619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Lst>
        </p:spPr>
        <p:txBody>
          <a:bodyPr lIns="90360" tIns="44280" rIns="90360" bIns="44280"/>
          <a:lstStyle/>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fr-FR" sz="1600" dirty="0" err="1" smtClean="0">
                <a:solidFill>
                  <a:srgbClr val="000000"/>
                </a:solidFill>
                <a:latin typeface="Arial" charset="0"/>
              </a:rPr>
              <a:t>Urban</a:t>
            </a:r>
            <a:r>
              <a:rPr lang="fr-FR" sz="1600" dirty="0" smtClean="0">
                <a:solidFill>
                  <a:srgbClr val="000000"/>
                </a:solidFill>
                <a:latin typeface="Arial" charset="0"/>
              </a:rPr>
              <a:t> areas are important for the </a:t>
            </a:r>
            <a:r>
              <a:rPr lang="fr-FR" sz="1600" dirty="0" err="1" smtClean="0">
                <a:solidFill>
                  <a:srgbClr val="000000"/>
                </a:solidFill>
                <a:latin typeface="Arial" charset="0"/>
              </a:rPr>
              <a:t>accurate</a:t>
            </a:r>
            <a:r>
              <a:rPr lang="fr-FR" sz="1600" dirty="0" smtClean="0">
                <a:solidFill>
                  <a:srgbClr val="000000"/>
                </a:solidFill>
                <a:latin typeface="Arial" charset="0"/>
              </a:rPr>
              <a:t> </a:t>
            </a:r>
            <a:r>
              <a:rPr lang="fr-FR" sz="1600" dirty="0" err="1" smtClean="0">
                <a:solidFill>
                  <a:srgbClr val="000000"/>
                </a:solidFill>
                <a:latin typeface="Arial" charset="0"/>
              </a:rPr>
              <a:t>prediction</a:t>
            </a:r>
            <a:r>
              <a:rPr lang="fr-FR" sz="1600" dirty="0" smtClean="0">
                <a:solidFill>
                  <a:srgbClr val="000000"/>
                </a:solidFill>
                <a:latin typeface="Arial" charset="0"/>
              </a:rPr>
              <a:t> of </a:t>
            </a:r>
            <a:r>
              <a:rPr lang="fr-FR" sz="1600" dirty="0" err="1" smtClean="0">
                <a:solidFill>
                  <a:srgbClr val="000000"/>
                </a:solidFill>
                <a:latin typeface="Arial" charset="0"/>
              </a:rPr>
              <a:t>extreme</a:t>
            </a:r>
            <a:r>
              <a:rPr lang="fr-FR" sz="1600" dirty="0" smtClean="0">
                <a:solidFill>
                  <a:srgbClr val="000000"/>
                </a:solidFill>
                <a:latin typeface="Arial" charset="0"/>
              </a:rPr>
              <a:t> </a:t>
            </a:r>
            <a:r>
              <a:rPr lang="fr-FR" sz="1600" dirty="0" err="1" smtClean="0">
                <a:solidFill>
                  <a:srgbClr val="000000"/>
                </a:solidFill>
                <a:latin typeface="Arial" charset="0"/>
              </a:rPr>
              <a:t>events</a:t>
            </a:r>
            <a:r>
              <a:rPr lang="fr-FR" sz="1600" dirty="0" smtClean="0">
                <a:solidFill>
                  <a:srgbClr val="000000"/>
                </a:solidFill>
                <a:latin typeface="Arial" charset="0"/>
              </a:rPr>
              <a:t> </a:t>
            </a:r>
            <a:r>
              <a:rPr lang="fr-FR" sz="1600" dirty="0" err="1" smtClean="0">
                <a:solidFill>
                  <a:srgbClr val="000000"/>
                </a:solidFill>
                <a:latin typeface="Arial" charset="0"/>
              </a:rPr>
              <a:t>such</a:t>
            </a:r>
            <a:r>
              <a:rPr lang="fr-FR" sz="1600" dirty="0" smtClean="0">
                <a:solidFill>
                  <a:srgbClr val="000000"/>
                </a:solidFill>
                <a:latin typeface="Arial" charset="0"/>
              </a:rPr>
              <a:t> as </a:t>
            </a:r>
            <a:r>
              <a:rPr lang="fr-FR" sz="1600" dirty="0" err="1" smtClean="0">
                <a:solidFill>
                  <a:srgbClr val="000000"/>
                </a:solidFill>
                <a:latin typeface="Arial" charset="0"/>
              </a:rPr>
              <a:t>heatwaves</a:t>
            </a:r>
            <a:r>
              <a:rPr lang="fr-FR" sz="1600" dirty="0" smtClean="0">
                <a:solidFill>
                  <a:srgbClr val="000000"/>
                </a:solidFill>
                <a:latin typeface="Arial" charset="0"/>
              </a:rPr>
              <a:t> and </a:t>
            </a:r>
            <a:r>
              <a:rPr lang="fr-FR" sz="1600" dirty="0" err="1" smtClean="0">
                <a:solidFill>
                  <a:srgbClr val="000000"/>
                </a:solidFill>
                <a:latin typeface="Arial" charset="0"/>
              </a:rPr>
              <a:t>urban</a:t>
            </a:r>
            <a:r>
              <a:rPr lang="fr-FR" sz="1600" dirty="0" smtClean="0">
                <a:solidFill>
                  <a:srgbClr val="000000"/>
                </a:solidFill>
                <a:latin typeface="Arial" charset="0"/>
              </a:rPr>
              <a:t> </a:t>
            </a:r>
            <a:r>
              <a:rPr lang="fr-FR" sz="1600" dirty="0" err="1" smtClean="0">
                <a:solidFill>
                  <a:srgbClr val="000000"/>
                </a:solidFill>
                <a:latin typeface="Arial" charset="0"/>
              </a:rPr>
              <a:t>flooding</a:t>
            </a:r>
            <a:r>
              <a:rPr lang="fr-FR" sz="1600" dirty="0">
                <a:solidFill>
                  <a:srgbClr val="000000"/>
                </a:solidFill>
                <a:latin typeface="Arial" charset="0"/>
              </a:rPr>
              <a:t> </a:t>
            </a:r>
            <a:r>
              <a:rPr lang="fr-FR" sz="1600" dirty="0" smtClean="0">
                <a:solidFill>
                  <a:srgbClr val="000000"/>
                </a:solidFill>
                <a:latin typeface="Arial" charset="0"/>
              </a:rPr>
              <a:t>and </a:t>
            </a:r>
            <a:r>
              <a:rPr lang="fr-FR" sz="1600" dirty="0" err="1" smtClean="0">
                <a:solidFill>
                  <a:srgbClr val="000000"/>
                </a:solidFill>
                <a:latin typeface="Arial" charset="0"/>
              </a:rPr>
              <a:t>need</a:t>
            </a:r>
            <a:r>
              <a:rPr lang="fr-FR" sz="1600" dirty="0" smtClean="0">
                <a:solidFill>
                  <a:srgbClr val="000000"/>
                </a:solidFill>
                <a:latin typeface="Arial" charset="0"/>
              </a:rPr>
              <a:t> to </a:t>
            </a:r>
            <a:r>
              <a:rPr lang="fr-FR" sz="1600" dirty="0" err="1" smtClean="0">
                <a:solidFill>
                  <a:srgbClr val="000000"/>
                </a:solidFill>
                <a:latin typeface="Arial" charset="0"/>
              </a:rPr>
              <a:t>be</a:t>
            </a:r>
            <a:r>
              <a:rPr lang="fr-FR" sz="1600" dirty="0" smtClean="0">
                <a:solidFill>
                  <a:srgbClr val="000000"/>
                </a:solidFill>
                <a:latin typeface="Arial" charset="0"/>
              </a:rPr>
              <a:t> </a:t>
            </a:r>
            <a:r>
              <a:rPr lang="fr-FR" sz="1600" dirty="0" err="1" smtClean="0">
                <a:solidFill>
                  <a:srgbClr val="000000"/>
                </a:solidFill>
                <a:latin typeface="Arial" charset="0"/>
              </a:rPr>
              <a:t>represented</a:t>
            </a:r>
            <a:r>
              <a:rPr lang="fr-FR" sz="1600" dirty="0" smtClean="0">
                <a:solidFill>
                  <a:srgbClr val="000000"/>
                </a:solidFill>
                <a:latin typeface="Arial" charset="0"/>
              </a:rPr>
              <a:t> in ECMWF model.</a:t>
            </a:r>
          </a:p>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US" sz="1600" dirty="0" smtClean="0"/>
              <a:t>Best </a:t>
            </a:r>
            <a:r>
              <a:rPr lang="en-US" sz="1600" dirty="0"/>
              <a:t>and </a:t>
            </a:r>
            <a:r>
              <a:rPr lang="en-US" sz="1600" dirty="0" err="1"/>
              <a:t>Grimmond</a:t>
            </a:r>
            <a:r>
              <a:rPr lang="en-US" sz="1600" dirty="0"/>
              <a:t> (2015) </a:t>
            </a:r>
            <a:r>
              <a:rPr lang="en-US" sz="1600" dirty="0" smtClean="0"/>
              <a:t>suggested </a:t>
            </a:r>
            <a:r>
              <a:rPr lang="en-US" sz="1600" dirty="0"/>
              <a:t>that simple models may be well adapted to global </a:t>
            </a:r>
            <a:r>
              <a:rPr lang="en-US" sz="1600" dirty="0" smtClean="0"/>
              <a:t>applications</a:t>
            </a:r>
          </a:p>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US" sz="1600" dirty="0" smtClean="0">
                <a:solidFill>
                  <a:srgbClr val="000000"/>
                </a:solidFill>
                <a:latin typeface="Arial" charset="0"/>
              </a:rPr>
              <a:t>Users lives urban areas and look at the forecast for urban locations.</a:t>
            </a:r>
          </a:p>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US" sz="1600" dirty="0" smtClean="0">
                <a:solidFill>
                  <a:srgbClr val="000000"/>
                </a:solidFill>
                <a:latin typeface="Arial" charset="0"/>
              </a:rPr>
              <a:t>Urban maps combined with emission factors can provide first guess CO2 anthropogenic fluxes </a:t>
            </a:r>
            <a:endParaRPr lang="fr-FR" sz="1600" dirty="0" smtClean="0">
              <a:solidFill>
                <a:srgbClr val="000000"/>
              </a:solidFill>
              <a:latin typeface="Arial" charset="0"/>
            </a:endParaRPr>
          </a:p>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endParaRPr lang="fr-FR" sz="1400" dirty="0">
              <a:solidFill>
                <a:srgbClr val="000000"/>
              </a:solidFill>
              <a:latin typeface="Arial" charset="0"/>
            </a:endParaRPr>
          </a:p>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endParaRPr lang="fr-FR" sz="1400" dirty="0">
              <a:solidFill>
                <a:srgbClr val="000000"/>
              </a:solidFill>
              <a:latin typeface="Arial" charset="0"/>
            </a:endParaRPr>
          </a:p>
        </p:txBody>
      </p:sp>
      <p:sp>
        <p:nvSpPr>
          <p:cNvPr id="8" name="Rectangle 7"/>
          <p:cNvSpPr/>
          <p:nvPr/>
        </p:nvSpPr>
        <p:spPr>
          <a:xfrm>
            <a:off x="4570245" y="5696308"/>
            <a:ext cx="4046321" cy="444224"/>
          </a:xfrm>
          <a:prstGeom prst="rect">
            <a:avLst/>
          </a:prstGeom>
        </p:spPr>
        <p:txBody>
          <a:bodyPr wrap="square">
            <a:spAutoFit/>
          </a:bodyPr>
          <a:lstStyle/>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GB" sz="1400" dirty="0" smtClean="0">
                <a:solidFill>
                  <a:srgbClr val="000000"/>
                </a:solidFill>
                <a:latin typeface="Arial" charset="0"/>
              </a:rPr>
              <a:t>Number of ECMWF </a:t>
            </a:r>
            <a:r>
              <a:rPr lang="en-GB" sz="1400" dirty="0" err="1" smtClean="0">
                <a:solidFill>
                  <a:srgbClr val="000000"/>
                </a:solidFill>
                <a:latin typeface="Arial" charset="0"/>
              </a:rPr>
              <a:t>Meteograms</a:t>
            </a:r>
            <a:r>
              <a:rPr lang="en-GB" sz="1400" dirty="0" smtClean="0">
                <a:solidFill>
                  <a:srgbClr val="000000"/>
                </a:solidFill>
                <a:latin typeface="Arial" charset="0"/>
              </a:rPr>
              <a:t> </a:t>
            </a:r>
            <a:br>
              <a:rPr lang="en-GB" sz="1400" dirty="0" smtClean="0">
                <a:solidFill>
                  <a:srgbClr val="000000"/>
                </a:solidFill>
                <a:latin typeface="Arial" charset="0"/>
              </a:rPr>
            </a:br>
            <a:r>
              <a:rPr lang="en-GB" sz="1400" dirty="0" smtClean="0">
                <a:solidFill>
                  <a:srgbClr val="000000"/>
                </a:solidFill>
                <a:latin typeface="Arial" charset="0"/>
              </a:rPr>
              <a:t>product requests</a:t>
            </a:r>
            <a:r>
              <a:rPr lang="en-GB" sz="1400" dirty="0">
                <a:solidFill>
                  <a:srgbClr val="000000"/>
                </a:solidFill>
                <a:latin typeface="Arial" charset="0"/>
              </a:rPr>
              <a:t> </a:t>
            </a:r>
            <a:r>
              <a:rPr lang="en-GB" sz="1400" dirty="0" smtClean="0">
                <a:solidFill>
                  <a:srgbClr val="000000"/>
                </a:solidFill>
                <a:latin typeface="Arial" charset="0"/>
              </a:rPr>
              <a:t>from Member-States</a:t>
            </a:r>
          </a:p>
        </p:txBody>
      </p:sp>
      <p:pic>
        <p:nvPicPr>
          <p:cNvPr id="5" name="Picture 4" descr="meteogram_EU.pdf"/>
          <p:cNvPicPr>
            <a:picLocks noChangeAspect="1"/>
          </p:cNvPicPr>
          <p:nvPr/>
        </p:nvPicPr>
        <p:blipFill rotWithShape="1">
          <a:blip r:embed="rId3">
            <a:extLst>
              <a:ext uri="{28A0092B-C50C-407E-A947-70E740481C1C}">
                <a14:useLocalDpi xmlns:a14="http://schemas.microsoft.com/office/drawing/2010/main" val="0"/>
              </a:ext>
            </a:extLst>
          </a:blip>
          <a:srcRect l="20950" t="3755" r="19655" b="6739"/>
          <a:stretch/>
        </p:blipFill>
        <p:spPr>
          <a:xfrm>
            <a:off x="4460092" y="2426838"/>
            <a:ext cx="3407257" cy="3269470"/>
          </a:xfrm>
          <a:prstGeom prst="rect">
            <a:avLst/>
          </a:prstGeom>
        </p:spPr>
      </p:pic>
      <p:pic>
        <p:nvPicPr>
          <p:cNvPr id="6" name="Picture 5" descr="urban_EU.pdf"/>
          <p:cNvPicPr>
            <a:picLocks noChangeAspect="1"/>
          </p:cNvPicPr>
          <p:nvPr/>
        </p:nvPicPr>
        <p:blipFill rotWithShape="1">
          <a:blip r:embed="rId4">
            <a:extLst>
              <a:ext uri="{28A0092B-C50C-407E-A947-70E740481C1C}">
                <a14:useLocalDpi xmlns:a14="http://schemas.microsoft.com/office/drawing/2010/main" val="0"/>
              </a:ext>
            </a:extLst>
          </a:blip>
          <a:srcRect l="21690" t="5848" r="18933" b="6721"/>
          <a:stretch/>
        </p:blipFill>
        <p:spPr>
          <a:xfrm>
            <a:off x="911046" y="2428012"/>
            <a:ext cx="3296331" cy="3268296"/>
          </a:xfrm>
          <a:prstGeom prst="rect">
            <a:avLst/>
          </a:prstGeom>
        </p:spPr>
      </p:pic>
      <p:pic>
        <p:nvPicPr>
          <p:cNvPr id="9" name="Picture 2" descr="http://edgar.jrc.ec.europa.eu/img/part/co2_map_big.png"/>
          <p:cNvPicPr>
            <a:picLocks noChangeAspect="1" noChangeArrowheads="1"/>
          </p:cNvPicPr>
          <p:nvPr/>
        </p:nvPicPr>
        <p:blipFill rotWithShape="1">
          <a:blip r:embed="rId5">
            <a:extLst>
              <a:ext uri="{28A0092B-C50C-407E-A947-70E740481C1C}">
                <a14:useLocalDpi xmlns:a14="http://schemas.microsoft.com/office/drawing/2010/main" val="0"/>
              </a:ext>
            </a:extLst>
          </a:blip>
          <a:srcRect l="41763" t="12769" r="35590" b="52340"/>
          <a:stretch/>
        </p:blipFill>
        <p:spPr bwMode="auto">
          <a:xfrm>
            <a:off x="8616566" y="2743994"/>
            <a:ext cx="2841261" cy="2510196"/>
          </a:xfrm>
          <a:prstGeom prst="rect">
            <a:avLst/>
          </a:prstGeom>
          <a:noFill/>
          <a:ln>
            <a:solidFill>
              <a:schemeClr val="bg1">
                <a:lumMod val="85000"/>
              </a:schemeClr>
            </a:solidFill>
          </a:ln>
          <a:extLst>
            <a:ext uri="{909E8E84-426E-40dd-AFC4-6F175D3DCCD1}">
              <a14:hiddenFill xmlns="" xmlns:a14="http://schemas.microsoft.com/office/drawing/2010/main">
                <a:solidFill>
                  <a:srgbClr val="FFFFFF"/>
                </a:solidFill>
              </a14:hiddenFill>
            </a:ext>
          </a:extLst>
        </p:spPr>
      </p:pic>
      <p:pic>
        <p:nvPicPr>
          <p:cNvPr id="10" name="Picture 2" descr="http://edgar.jrc.ec.europa.eu/img/part/co2_map_big.png"/>
          <p:cNvPicPr>
            <a:picLocks noChangeAspect="1" noChangeArrowheads="1"/>
          </p:cNvPicPr>
          <p:nvPr/>
        </p:nvPicPr>
        <p:blipFill rotWithShape="1">
          <a:blip r:embed="rId5">
            <a:extLst>
              <a:ext uri="{28A0092B-C50C-407E-A947-70E740481C1C}">
                <a14:useLocalDpi xmlns:a14="http://schemas.microsoft.com/office/drawing/2010/main" val="0"/>
              </a:ext>
            </a:extLst>
          </a:blip>
          <a:srcRect t="59425" r="80872"/>
          <a:stretch/>
        </p:blipFill>
        <p:spPr bwMode="auto">
          <a:xfrm>
            <a:off x="11003937" y="4680930"/>
            <a:ext cx="1331159" cy="1459602"/>
          </a:xfrm>
          <a:prstGeom prst="rect">
            <a:avLst/>
          </a:prstGeom>
          <a:noFill/>
          <a:extLst>
            <a:ext uri="{909E8E84-426E-40dd-AFC4-6F175D3DCCD1}">
              <a14:hiddenFill xmlns="" xmlns:a14="http://schemas.microsoft.com/office/drawing/2010/main">
                <a:solidFill>
                  <a:srgbClr val="FFFFFF"/>
                </a:solidFill>
              </a14:hiddenFill>
            </a:ext>
          </a:extLst>
        </p:spPr>
      </p:pic>
      <p:sp>
        <p:nvSpPr>
          <p:cNvPr id="11" name="Rectangle 10"/>
          <p:cNvSpPr/>
          <p:nvPr/>
        </p:nvSpPr>
        <p:spPr>
          <a:xfrm>
            <a:off x="8616566" y="5626596"/>
            <a:ext cx="4046321" cy="444224"/>
          </a:xfrm>
          <a:prstGeom prst="rect">
            <a:avLst/>
          </a:prstGeom>
        </p:spPr>
        <p:txBody>
          <a:bodyPr wrap="square">
            <a:spAutoFit/>
          </a:bodyPr>
          <a:lstStyle/>
          <a:p>
            <a:pPr marL="284163" indent="-284163">
              <a:lnSpc>
                <a:spcPct val="80000"/>
              </a:lnSpc>
              <a:spcAft>
                <a:spcPts val="1000"/>
              </a:spcAft>
              <a:buClr>
                <a:srgbClr val="FC0128"/>
              </a:buClr>
              <a:buSzPct val="100000"/>
              <a:buFont typeface="Wingdings" charset="0"/>
              <a:buChar char=""/>
              <a:tabLst>
                <a:tab pos="284163" algn="l"/>
                <a:tab pos="731838" algn="l"/>
                <a:tab pos="1181100" algn="l"/>
                <a:tab pos="1630363" algn="l"/>
                <a:tab pos="2079625" algn="l"/>
                <a:tab pos="2528888" algn="l"/>
                <a:tab pos="2978150" algn="l"/>
                <a:tab pos="3427413" algn="l"/>
                <a:tab pos="3876675" algn="l"/>
                <a:tab pos="4325938" algn="l"/>
                <a:tab pos="4775200" algn="l"/>
                <a:tab pos="5224463" algn="l"/>
                <a:tab pos="5673725" algn="l"/>
                <a:tab pos="6122988" algn="l"/>
                <a:tab pos="6572250" algn="l"/>
                <a:tab pos="7021513" algn="l"/>
                <a:tab pos="7470775" algn="l"/>
                <a:tab pos="7920038" algn="l"/>
                <a:tab pos="8369300" algn="l"/>
                <a:tab pos="8818563" algn="l"/>
                <a:tab pos="9267825" algn="l"/>
              </a:tabLst>
            </a:pPr>
            <a:r>
              <a:rPr lang="en-GB" sz="1400" dirty="0" smtClean="0">
                <a:solidFill>
                  <a:srgbClr val="000000"/>
                </a:solidFill>
                <a:latin typeface="Arial" charset="0"/>
              </a:rPr>
              <a:t>EDGAR 4.2</a:t>
            </a:r>
            <a:br>
              <a:rPr lang="en-GB" sz="1400" dirty="0" smtClean="0">
                <a:solidFill>
                  <a:srgbClr val="000000"/>
                </a:solidFill>
                <a:latin typeface="Arial" charset="0"/>
              </a:rPr>
            </a:br>
            <a:r>
              <a:rPr lang="en-GB" sz="1400" dirty="0" smtClean="0">
                <a:solidFill>
                  <a:srgbClr val="000000"/>
                </a:solidFill>
                <a:latin typeface="Arial" charset="0"/>
              </a:rPr>
              <a:t>CO2 Human Emissions</a:t>
            </a:r>
          </a:p>
        </p:txBody>
      </p:sp>
    </p:spTree>
    <p:extLst>
      <p:ext uri="{BB962C8B-B14F-4D97-AF65-F5344CB8AC3E}">
        <p14:creationId xmlns:p14="http://schemas.microsoft.com/office/powerpoint/2010/main" val="3010930593"/>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Closing remarks</a:t>
            </a:r>
            <a:endParaRPr lang="en-GB" dirty="0"/>
          </a:p>
        </p:txBody>
      </p:sp>
      <p:sp>
        <p:nvSpPr>
          <p:cNvPr id="3" name="Content Placeholder 2"/>
          <p:cNvSpPr>
            <a:spLocks noGrp="1"/>
          </p:cNvSpPr>
          <p:nvPr>
            <p:ph sz="quarter" idx="14"/>
          </p:nvPr>
        </p:nvSpPr>
        <p:spPr/>
        <p:txBody>
          <a:bodyPr/>
          <a:lstStyle/>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a:p>
          <a:p>
            <a:endParaRPr lang="en-GB" dirty="0" smtClean="0"/>
          </a:p>
          <a:p>
            <a:endParaRPr lang="en-GB" dirty="0" smtClean="0"/>
          </a:p>
          <a:p>
            <a:pPr indent="0">
              <a:buNone/>
            </a:pPr>
            <a:r>
              <a:rPr lang="en-US" dirty="0"/>
              <a:t>Surface-state (in the Biosphere, Cryosphere and Hydrosphere compartments) and near-surface atmospheric variables are likely to gain importance as forecasts products per-se.</a:t>
            </a:r>
          </a:p>
          <a:p>
            <a:endParaRPr lang="en-GB" dirty="0"/>
          </a:p>
        </p:txBody>
      </p:sp>
      <p:sp>
        <p:nvSpPr>
          <p:cNvPr id="4" name="Slide Number Placeholder 3"/>
          <p:cNvSpPr>
            <a:spLocks noGrp="1"/>
          </p:cNvSpPr>
          <p:nvPr>
            <p:ph type="sldNum" sz="quarter" idx="10"/>
          </p:nvPr>
        </p:nvSpPr>
        <p:spPr/>
        <p:txBody>
          <a:bodyPr/>
          <a:lstStyle/>
          <a:p>
            <a:fld id="{6B3B0B0F-E794-1244-9699-107C60B9C23A}" type="slidenum">
              <a:rPr lang="en-US" smtClean="0"/>
              <a:pPr/>
              <a:t>33</a:t>
            </a:fld>
            <a:endParaRPr lang="en-US" dirty="0"/>
          </a:p>
        </p:txBody>
      </p:sp>
      <p:sp>
        <p:nvSpPr>
          <p:cNvPr id="5" name="Footer Placeholder 4"/>
          <p:cNvSpPr>
            <a:spLocks noGrp="1"/>
          </p:cNvSpPr>
          <p:nvPr>
            <p:ph type="ftr" sz="quarter" idx="3"/>
          </p:nvPr>
        </p:nvSpPr>
        <p:spPr/>
        <p:txBody>
          <a:bodyPr/>
          <a:lstStyle/>
          <a:p>
            <a:pPr algn="ctr"/>
            <a:r>
              <a:rPr lang="en-US" smtClean="0"/>
              <a:t>European Centre for Medium-Range Weather Forecasts</a:t>
            </a:r>
            <a:endParaRPr lang="en-US" dirty="0"/>
          </a:p>
        </p:txBody>
      </p:sp>
    </p:spTree>
    <p:extLst>
      <p:ext uri="{BB962C8B-B14F-4D97-AF65-F5344CB8AC3E}">
        <p14:creationId xmlns:p14="http://schemas.microsoft.com/office/powerpoint/2010/main" val="7586944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2060"/>
                </a:solidFill>
                <a:latin typeface="Arial" charset="0"/>
                <a:cs typeface="Arial" charset="0"/>
              </a:rPr>
              <a:t>Coupling and diurnal cycle: vegetation</a:t>
            </a:r>
          </a:p>
        </p:txBody>
      </p:sp>
      <p:pic>
        <p:nvPicPr>
          <p:cNvPr id="5" name="Content Placeholder 4" descr="day_night.png"/>
          <p:cNvPicPr>
            <a:picLocks noGrp="1" noChangeAspect="1"/>
          </p:cNvPicPr>
          <p:nvPr>
            <p:ph idx="4294967295"/>
          </p:nvPr>
        </p:nvPicPr>
        <p:blipFill>
          <a:blip r:embed="rId2" cstate="print">
            <a:extLst>
              <a:ext uri="{28A0092B-C50C-407E-A947-70E740481C1C}">
                <a14:useLocalDpi xmlns:a14="http://schemas.microsoft.com/office/drawing/2010/main" val="0"/>
              </a:ext>
            </a:extLst>
          </a:blip>
          <a:srcRect t="742" b="742"/>
          <a:stretch>
            <a:fillRect/>
          </a:stretch>
        </p:blipFill>
        <p:spPr>
          <a:xfrm>
            <a:off x="2782044" y="1556793"/>
            <a:ext cx="7427168" cy="4525963"/>
          </a:xfrm>
          <a:prstGeom prst="rect">
            <a:avLst/>
          </a:prstGeom>
        </p:spPr>
      </p:pic>
      <p:sp>
        <p:nvSpPr>
          <p:cNvPr id="15" name="Freeform 14"/>
          <p:cNvSpPr/>
          <p:nvPr/>
        </p:nvSpPr>
        <p:spPr>
          <a:xfrm>
            <a:off x="4150196" y="1628800"/>
            <a:ext cx="2232248" cy="3240360"/>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flipV="1">
            <a:off x="4150196" y="4869160"/>
            <a:ext cx="2232248" cy="1152128"/>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8" name="Straight Connector 17"/>
          <p:cNvCxnSpPr>
            <a:stCxn id="5" idx="0"/>
            <a:endCxn id="5" idx="2"/>
          </p:cNvCxnSpPr>
          <p:nvPr/>
        </p:nvCxnSpPr>
        <p:spPr>
          <a:xfrm>
            <a:off x="6495628" y="1556793"/>
            <a:ext cx="0" cy="4525963"/>
          </a:xfrm>
          <a:prstGeom prst="line">
            <a:avLst/>
          </a:prstGeom>
          <a:ln>
            <a:solidFill>
              <a:schemeClr val="bg1">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9" name="Freeform 18"/>
          <p:cNvSpPr/>
          <p:nvPr/>
        </p:nvSpPr>
        <p:spPr>
          <a:xfrm flipH="1" flipV="1">
            <a:off x="6598468" y="4855792"/>
            <a:ext cx="2295872" cy="1237504"/>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1" name="Curved Connector 20"/>
          <p:cNvCxnSpPr/>
          <p:nvPr/>
        </p:nvCxnSpPr>
        <p:spPr>
          <a:xfrm rot="16200000" flipH="1">
            <a:off x="6346440" y="2312876"/>
            <a:ext cx="3240360" cy="1872208"/>
          </a:xfrm>
          <a:prstGeom prst="curvedConnector3">
            <a:avLst>
              <a:gd name="adj1" fmla="val 8331"/>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a:stCxn id="16" idx="2"/>
            <a:endCxn id="19" idx="2"/>
          </p:cNvCxnSpPr>
          <p:nvPr/>
        </p:nvCxnSpPr>
        <p:spPr>
          <a:xfrm flipV="1">
            <a:off x="4150196" y="4855792"/>
            <a:ext cx="4744144" cy="13368"/>
          </a:xfrm>
          <a:prstGeom prst="straightConnector1">
            <a:avLst/>
          </a:prstGeom>
          <a:ln w="38100" cmpd="sng">
            <a:solidFill>
              <a:schemeClr val="accent5">
                <a:lumMod val="40000"/>
                <a:lumOff val="60000"/>
              </a:schemeClr>
            </a:solidFill>
            <a:prstDash val="dot"/>
            <a:headEnd type="arrow"/>
            <a:tailEnd type="arrow"/>
          </a:ln>
        </p:spPr>
        <p:style>
          <a:lnRef idx="2">
            <a:schemeClr val="accent1"/>
          </a:lnRef>
          <a:fillRef idx="0">
            <a:schemeClr val="accent1"/>
          </a:fillRef>
          <a:effectRef idx="1">
            <a:schemeClr val="accent1"/>
          </a:effectRef>
          <a:fontRef idx="minor">
            <a:schemeClr val="tx1"/>
          </a:fontRef>
        </p:style>
      </p:cxnSp>
      <p:sp>
        <p:nvSpPr>
          <p:cNvPr id="30" name="Rectangle 29"/>
          <p:cNvSpPr/>
          <p:nvPr/>
        </p:nvSpPr>
        <p:spPr>
          <a:xfrm>
            <a:off x="2854053" y="1628800"/>
            <a:ext cx="723275" cy="369332"/>
          </a:xfrm>
          <a:prstGeom prst="rect">
            <a:avLst/>
          </a:prstGeom>
        </p:spPr>
        <p:txBody>
          <a:bodyPr wrap="none">
            <a:spAutoFit/>
          </a:bodyPr>
          <a:lstStyle/>
          <a:p>
            <a:r>
              <a:rPr lang="en-GB" dirty="0">
                <a:solidFill>
                  <a:schemeClr val="bg1">
                    <a:lumMod val="95000"/>
                  </a:schemeClr>
                </a:solidFill>
              </a:rPr>
              <a:t>Night</a:t>
            </a:r>
            <a:endParaRPr lang="en-US" dirty="0">
              <a:solidFill>
                <a:schemeClr val="bg1">
                  <a:lumMod val="95000"/>
                </a:schemeClr>
              </a:solidFill>
            </a:endParaRPr>
          </a:p>
        </p:txBody>
      </p:sp>
      <p:sp>
        <p:nvSpPr>
          <p:cNvPr id="31" name="Rectangle 30"/>
          <p:cNvSpPr/>
          <p:nvPr/>
        </p:nvSpPr>
        <p:spPr>
          <a:xfrm>
            <a:off x="9478789" y="1556792"/>
            <a:ext cx="595035" cy="369332"/>
          </a:xfrm>
          <a:prstGeom prst="rect">
            <a:avLst/>
          </a:prstGeom>
        </p:spPr>
        <p:txBody>
          <a:bodyPr wrap="none">
            <a:spAutoFit/>
          </a:bodyPr>
          <a:lstStyle/>
          <a:p>
            <a:r>
              <a:rPr lang="en-GB" dirty="0">
                <a:solidFill>
                  <a:schemeClr val="bg1">
                    <a:lumMod val="95000"/>
                  </a:schemeClr>
                </a:solidFill>
              </a:rPr>
              <a:t>Day</a:t>
            </a:r>
            <a:endParaRPr lang="en-US" dirty="0">
              <a:solidFill>
                <a:schemeClr val="bg1">
                  <a:lumMod val="95000"/>
                </a:schemeClr>
              </a:solidFill>
            </a:endParaRPr>
          </a:p>
        </p:txBody>
      </p:sp>
    </p:spTree>
    <p:extLst>
      <p:ext uri="{BB962C8B-B14F-4D97-AF65-F5344CB8AC3E}">
        <p14:creationId xmlns:p14="http://schemas.microsoft.com/office/powerpoint/2010/main" val="4224262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2060"/>
                </a:solidFill>
                <a:latin typeface="Arial" charset="0"/>
                <a:cs typeface="Arial" charset="0"/>
              </a:rPr>
              <a:t>Coupling and diurnal cycle: lakes</a:t>
            </a:r>
          </a:p>
        </p:txBody>
      </p:sp>
      <p:pic>
        <p:nvPicPr>
          <p:cNvPr id="4" name="Content Placeholder 3" descr="21535257.jpg"/>
          <p:cNvPicPr>
            <a:picLocks noGrp="1" noChangeAspect="1"/>
          </p:cNvPicPr>
          <p:nvPr>
            <p:ph idx="4294967295"/>
          </p:nvPr>
        </p:nvPicPr>
        <p:blipFill>
          <a:blip r:embed="rId2">
            <a:extLst>
              <a:ext uri="{28A0092B-C50C-407E-A947-70E740481C1C}">
                <a14:useLocalDpi xmlns:a14="http://schemas.microsoft.com/office/drawing/2010/main" val="0"/>
              </a:ext>
            </a:extLst>
          </a:blip>
          <a:srcRect l="16866" r="16866"/>
          <a:stretch>
            <a:fillRect/>
          </a:stretch>
        </p:blipFill>
        <p:spPr>
          <a:xfrm flipH="1">
            <a:off x="2277988" y="1628801"/>
            <a:ext cx="8064896" cy="4525963"/>
          </a:xfrm>
          <a:prstGeom prst="rect">
            <a:avLst/>
          </a:prstGeom>
        </p:spPr>
      </p:pic>
      <p:cxnSp>
        <p:nvCxnSpPr>
          <p:cNvPr id="5" name="Curved Connector 4"/>
          <p:cNvCxnSpPr/>
          <p:nvPr/>
        </p:nvCxnSpPr>
        <p:spPr>
          <a:xfrm rot="16200000" flipH="1">
            <a:off x="4474232" y="3248980"/>
            <a:ext cx="3456384" cy="216024"/>
          </a:xfrm>
          <a:prstGeom prst="curvedConnector3">
            <a:avLst>
              <a:gd name="adj1" fmla="val 50000"/>
            </a:avLst>
          </a:prstGeom>
          <a:ln w="76200" cmpd="sng">
            <a:solidFill>
              <a:srgbClr val="FF0000"/>
            </a:solidFill>
          </a:ln>
        </p:spPr>
        <p:style>
          <a:lnRef idx="2">
            <a:schemeClr val="accent1"/>
          </a:lnRef>
          <a:fillRef idx="0">
            <a:schemeClr val="accent1"/>
          </a:fillRef>
          <a:effectRef idx="1">
            <a:schemeClr val="accent1"/>
          </a:effectRef>
          <a:fontRef idx="minor">
            <a:schemeClr val="tx1"/>
          </a:fontRef>
        </p:style>
      </p:cxnSp>
      <p:sp>
        <p:nvSpPr>
          <p:cNvPr id="9" name="Freeform 8"/>
          <p:cNvSpPr/>
          <p:nvPr/>
        </p:nvSpPr>
        <p:spPr>
          <a:xfrm>
            <a:off x="5806380" y="1628800"/>
            <a:ext cx="288032" cy="3384376"/>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1" name="Freeform 10"/>
          <p:cNvSpPr/>
          <p:nvPr/>
        </p:nvSpPr>
        <p:spPr>
          <a:xfrm flipH="1" flipV="1">
            <a:off x="6094412" y="5013176"/>
            <a:ext cx="216024" cy="1080120"/>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2" name="Freeform 11"/>
          <p:cNvSpPr/>
          <p:nvPr/>
        </p:nvSpPr>
        <p:spPr>
          <a:xfrm flipV="1">
            <a:off x="5806380" y="5013176"/>
            <a:ext cx="288032" cy="1008112"/>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3" name="Straight Arrow Connector 12"/>
          <p:cNvCxnSpPr>
            <a:stCxn id="9" idx="2"/>
            <a:endCxn id="11" idx="2"/>
          </p:cNvCxnSpPr>
          <p:nvPr/>
        </p:nvCxnSpPr>
        <p:spPr>
          <a:xfrm>
            <a:off x="5806380" y="5013176"/>
            <a:ext cx="504056" cy="0"/>
          </a:xfrm>
          <a:prstGeom prst="straightConnector1">
            <a:avLst/>
          </a:prstGeom>
          <a:ln w="38100" cmpd="sng">
            <a:solidFill>
              <a:schemeClr val="accent5">
                <a:lumMod val="40000"/>
                <a:lumOff val="60000"/>
              </a:schemeClr>
            </a:solidFill>
            <a:prstDash val="dot"/>
            <a:headEnd type="arrow"/>
            <a:tailEnd type="arrow"/>
          </a:ln>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a:off x="6094412" y="1556793"/>
            <a:ext cx="0" cy="4525963"/>
          </a:xfrm>
          <a:prstGeom prst="line">
            <a:avLst/>
          </a:prstGeom>
          <a:ln>
            <a:solidFill>
              <a:schemeClr val="bg1">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23" name="Rectangle 22"/>
          <p:cNvSpPr/>
          <p:nvPr/>
        </p:nvSpPr>
        <p:spPr>
          <a:xfrm>
            <a:off x="9550797" y="1700808"/>
            <a:ext cx="723275" cy="369332"/>
          </a:xfrm>
          <a:prstGeom prst="rect">
            <a:avLst/>
          </a:prstGeom>
        </p:spPr>
        <p:txBody>
          <a:bodyPr wrap="none">
            <a:spAutoFit/>
          </a:bodyPr>
          <a:lstStyle/>
          <a:p>
            <a:r>
              <a:rPr lang="en-GB" dirty="0">
                <a:solidFill>
                  <a:schemeClr val="bg1">
                    <a:lumMod val="95000"/>
                  </a:schemeClr>
                </a:solidFill>
              </a:rPr>
              <a:t>Night</a:t>
            </a:r>
            <a:endParaRPr lang="en-US" dirty="0">
              <a:solidFill>
                <a:schemeClr val="bg1">
                  <a:lumMod val="95000"/>
                </a:schemeClr>
              </a:solidFill>
            </a:endParaRPr>
          </a:p>
        </p:txBody>
      </p:sp>
      <p:sp>
        <p:nvSpPr>
          <p:cNvPr id="24" name="Rectangle 23"/>
          <p:cNvSpPr/>
          <p:nvPr/>
        </p:nvSpPr>
        <p:spPr>
          <a:xfrm>
            <a:off x="2422005" y="1772816"/>
            <a:ext cx="595035" cy="369332"/>
          </a:xfrm>
          <a:prstGeom prst="rect">
            <a:avLst/>
          </a:prstGeom>
        </p:spPr>
        <p:txBody>
          <a:bodyPr wrap="none">
            <a:spAutoFit/>
          </a:bodyPr>
          <a:lstStyle/>
          <a:p>
            <a:r>
              <a:rPr lang="en-GB" dirty="0">
                <a:solidFill>
                  <a:schemeClr val="bg1">
                    <a:lumMod val="95000"/>
                  </a:schemeClr>
                </a:solidFill>
              </a:rPr>
              <a:t>Day</a:t>
            </a:r>
            <a:endParaRPr lang="en-US" dirty="0">
              <a:solidFill>
                <a:schemeClr val="bg1">
                  <a:lumMod val="95000"/>
                </a:schemeClr>
              </a:solidFill>
            </a:endParaRPr>
          </a:p>
        </p:txBody>
      </p:sp>
    </p:spTree>
    <p:extLst>
      <p:ext uri="{BB962C8B-B14F-4D97-AF65-F5344CB8AC3E}">
        <p14:creationId xmlns:p14="http://schemas.microsoft.com/office/powerpoint/2010/main" val="2240072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solidFill>
                  <a:srgbClr val="002060"/>
                </a:solidFill>
                <a:latin typeface="Arial" charset="0"/>
                <a:cs typeface="Arial" charset="0"/>
              </a:rPr>
              <a:t>Coupling and diurnal cycle: snow and ice</a:t>
            </a:r>
          </a:p>
        </p:txBody>
      </p:sp>
      <p:pic>
        <p:nvPicPr>
          <p:cNvPr id="6" name="Content Placeholder 5" descr="DomeC.jpg"/>
          <p:cNvPicPr>
            <a:picLocks noGrp="1" noChangeAspect="1"/>
          </p:cNvPicPr>
          <p:nvPr>
            <p:ph idx="4294967295"/>
          </p:nvPr>
        </p:nvPicPr>
        <p:blipFill>
          <a:blip r:embed="rId2">
            <a:extLst>
              <a:ext uri="{28A0092B-C50C-407E-A947-70E740481C1C}">
                <a14:useLocalDpi xmlns:a14="http://schemas.microsoft.com/office/drawing/2010/main" val="0"/>
              </a:ext>
            </a:extLst>
          </a:blip>
          <a:srcRect t="8508" b="8508"/>
          <a:stretch>
            <a:fillRect/>
          </a:stretch>
        </p:blipFill>
        <p:spPr>
          <a:xfrm>
            <a:off x="2133972" y="1538958"/>
            <a:ext cx="8110538" cy="4482331"/>
          </a:xfrm>
          <a:prstGeom prst="rect">
            <a:avLst/>
          </a:prstGeom>
        </p:spPr>
      </p:pic>
      <p:sp>
        <p:nvSpPr>
          <p:cNvPr id="8" name="Rectangle 7"/>
          <p:cNvSpPr/>
          <p:nvPr/>
        </p:nvSpPr>
        <p:spPr>
          <a:xfrm>
            <a:off x="2139697" y="1531642"/>
            <a:ext cx="3816424" cy="4489646"/>
          </a:xfrm>
          <a:prstGeom prst="rect">
            <a:avLst/>
          </a:prstGeom>
          <a:solidFill>
            <a:schemeClr val="tx2">
              <a:lumMod val="75000"/>
              <a:alpha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9" name="Freeform 8"/>
          <p:cNvSpPr/>
          <p:nvPr/>
        </p:nvSpPr>
        <p:spPr>
          <a:xfrm>
            <a:off x="3867889" y="1544217"/>
            <a:ext cx="1872208" cy="3240360"/>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0" name="Freeform 9"/>
          <p:cNvSpPr/>
          <p:nvPr/>
        </p:nvSpPr>
        <p:spPr>
          <a:xfrm flipV="1">
            <a:off x="3795881" y="4784577"/>
            <a:ext cx="1944216" cy="1224136"/>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1" name="Straight Connector 10"/>
          <p:cNvCxnSpPr/>
          <p:nvPr/>
        </p:nvCxnSpPr>
        <p:spPr>
          <a:xfrm>
            <a:off x="5956121" y="1472210"/>
            <a:ext cx="0" cy="4525963"/>
          </a:xfrm>
          <a:prstGeom prst="line">
            <a:avLst/>
          </a:prstGeom>
          <a:ln>
            <a:solidFill>
              <a:schemeClr val="bg1">
                <a:lumMod val="75000"/>
              </a:schemeClr>
            </a:solidFill>
            <a:prstDash val="sysDash"/>
          </a:ln>
        </p:spPr>
        <p:style>
          <a:lnRef idx="2">
            <a:schemeClr val="accent1"/>
          </a:lnRef>
          <a:fillRef idx="0">
            <a:schemeClr val="accent1"/>
          </a:fillRef>
          <a:effectRef idx="1">
            <a:schemeClr val="accent1"/>
          </a:effectRef>
          <a:fontRef idx="minor">
            <a:schemeClr val="tx1"/>
          </a:fontRef>
        </p:style>
      </p:cxnSp>
      <p:sp>
        <p:nvSpPr>
          <p:cNvPr id="12" name="Freeform 11"/>
          <p:cNvSpPr/>
          <p:nvPr/>
        </p:nvSpPr>
        <p:spPr>
          <a:xfrm flipH="1">
            <a:off x="6028129" y="1544217"/>
            <a:ext cx="1656184" cy="3240360"/>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3" name="Freeform 12"/>
          <p:cNvSpPr/>
          <p:nvPr/>
        </p:nvSpPr>
        <p:spPr>
          <a:xfrm flipH="1" flipV="1">
            <a:off x="6028129" y="4784577"/>
            <a:ext cx="1584176" cy="1224136"/>
          </a:xfrm>
          <a:custGeom>
            <a:avLst/>
            <a:gdLst>
              <a:gd name="connsiteX0" fmla="*/ 1724526 w 1724526"/>
              <a:gd name="connsiteY0" fmla="*/ 0 h 3769895"/>
              <a:gd name="connsiteX1" fmla="*/ 1390316 w 1724526"/>
              <a:gd name="connsiteY1" fmla="*/ 2673684 h 3769895"/>
              <a:gd name="connsiteX2" fmla="*/ 0 w 1724526"/>
              <a:gd name="connsiteY2" fmla="*/ 3769895 h 3769895"/>
            </a:gdLst>
            <a:ahLst/>
            <a:cxnLst>
              <a:cxn ang="0">
                <a:pos x="connsiteX0" y="connsiteY0"/>
              </a:cxn>
              <a:cxn ang="0">
                <a:pos x="connsiteX1" y="connsiteY1"/>
              </a:cxn>
              <a:cxn ang="0">
                <a:pos x="connsiteX2" y="connsiteY2"/>
              </a:cxn>
            </a:cxnLst>
            <a:rect l="l" t="t" r="r" b="b"/>
            <a:pathLst>
              <a:path w="1724526" h="3769895">
                <a:moveTo>
                  <a:pt x="1724526" y="0"/>
                </a:moveTo>
                <a:cubicBezTo>
                  <a:pt x="1701131" y="1022684"/>
                  <a:pt x="1677737" y="2045368"/>
                  <a:pt x="1390316" y="2673684"/>
                </a:cubicBezTo>
                <a:cubicBezTo>
                  <a:pt x="1102895" y="3302000"/>
                  <a:pt x="278509" y="3589421"/>
                  <a:pt x="0" y="3769895"/>
                </a:cubicBezTo>
              </a:path>
            </a:pathLst>
          </a:custGeom>
          <a:ln w="762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15" name="Straight Arrow Connector 14"/>
          <p:cNvCxnSpPr>
            <a:stCxn id="10" idx="2"/>
            <a:endCxn id="12" idx="2"/>
          </p:cNvCxnSpPr>
          <p:nvPr/>
        </p:nvCxnSpPr>
        <p:spPr>
          <a:xfrm>
            <a:off x="3795881" y="4784577"/>
            <a:ext cx="3888432" cy="0"/>
          </a:xfrm>
          <a:prstGeom prst="straightConnector1">
            <a:avLst/>
          </a:prstGeom>
          <a:ln w="38100" cmpd="sng">
            <a:solidFill>
              <a:schemeClr val="accent5">
                <a:lumMod val="40000"/>
                <a:lumOff val="60000"/>
              </a:schemeClr>
            </a:solidFill>
            <a:prstDash val="dot"/>
            <a:headEnd type="arrow"/>
            <a:tailEnd type="arrow"/>
          </a:ln>
        </p:spPr>
        <p:style>
          <a:lnRef idx="2">
            <a:schemeClr val="accent1"/>
          </a:lnRef>
          <a:fillRef idx="0">
            <a:schemeClr val="accent1"/>
          </a:fillRef>
          <a:effectRef idx="1">
            <a:schemeClr val="accent1"/>
          </a:effectRef>
          <a:fontRef idx="minor">
            <a:schemeClr val="tx1"/>
          </a:fontRef>
        </p:style>
      </p:cxnSp>
      <p:sp>
        <p:nvSpPr>
          <p:cNvPr id="18" name="Rectangle 17"/>
          <p:cNvSpPr/>
          <p:nvPr/>
        </p:nvSpPr>
        <p:spPr>
          <a:xfrm>
            <a:off x="8980458" y="1544217"/>
            <a:ext cx="595035" cy="369332"/>
          </a:xfrm>
          <a:prstGeom prst="rect">
            <a:avLst/>
          </a:prstGeom>
        </p:spPr>
        <p:txBody>
          <a:bodyPr wrap="none">
            <a:spAutoFit/>
          </a:bodyPr>
          <a:lstStyle/>
          <a:p>
            <a:r>
              <a:rPr lang="en-GB" dirty="0">
                <a:solidFill>
                  <a:schemeClr val="bg1">
                    <a:lumMod val="95000"/>
                  </a:schemeClr>
                </a:solidFill>
              </a:rPr>
              <a:t>Day</a:t>
            </a:r>
            <a:endParaRPr lang="en-US" dirty="0">
              <a:solidFill>
                <a:schemeClr val="bg1">
                  <a:lumMod val="95000"/>
                </a:schemeClr>
              </a:solidFill>
            </a:endParaRPr>
          </a:p>
        </p:txBody>
      </p:sp>
      <p:sp>
        <p:nvSpPr>
          <p:cNvPr id="19" name="Rectangle 18"/>
          <p:cNvSpPr/>
          <p:nvPr/>
        </p:nvSpPr>
        <p:spPr>
          <a:xfrm>
            <a:off x="2211706" y="1544217"/>
            <a:ext cx="723275" cy="369332"/>
          </a:xfrm>
          <a:prstGeom prst="rect">
            <a:avLst/>
          </a:prstGeom>
        </p:spPr>
        <p:txBody>
          <a:bodyPr wrap="none">
            <a:spAutoFit/>
          </a:bodyPr>
          <a:lstStyle/>
          <a:p>
            <a:r>
              <a:rPr lang="en-GB" dirty="0">
                <a:solidFill>
                  <a:schemeClr val="bg1">
                    <a:lumMod val="95000"/>
                  </a:schemeClr>
                </a:solidFill>
              </a:rPr>
              <a:t>Night</a:t>
            </a:r>
            <a:endParaRPr lang="en-US" dirty="0">
              <a:solidFill>
                <a:schemeClr val="bg1">
                  <a:lumMod val="95000"/>
                </a:schemeClr>
              </a:solidFill>
            </a:endParaRPr>
          </a:p>
        </p:txBody>
      </p:sp>
    </p:spTree>
    <p:extLst>
      <p:ext uri="{BB962C8B-B14F-4D97-AF65-F5344CB8AC3E}">
        <p14:creationId xmlns:p14="http://schemas.microsoft.com/office/powerpoint/2010/main" val="21631689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Bare ground fraction</a:t>
            </a:r>
          </a:p>
        </p:txBody>
      </p:sp>
      <p:pic>
        <p:nvPicPr>
          <p:cNvPr id="6" name="Picture 20"/>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016631" y="1412776"/>
            <a:ext cx="7979785" cy="4042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6"/>
          <p:cNvPicPr>
            <a:picLocks noChangeAspect="1"/>
          </p:cNvPicPr>
          <p:nvPr/>
        </p:nvPicPr>
        <p:blipFill>
          <a:blip r:embed="rId3"/>
          <a:stretch>
            <a:fillRect/>
          </a:stretch>
        </p:blipFill>
        <p:spPr>
          <a:xfrm>
            <a:off x="2016126" y="1011238"/>
            <a:ext cx="7980290" cy="304750"/>
          </a:xfrm>
          <a:prstGeom prst="rect">
            <a:avLst/>
          </a:prstGeom>
        </p:spPr>
      </p:pic>
      <p:sp>
        <p:nvSpPr>
          <p:cNvPr id="8" name="Text Box 2"/>
          <p:cNvSpPr txBox="1">
            <a:spLocks noChangeArrowheads="1"/>
          </p:cNvSpPr>
          <p:nvPr/>
        </p:nvSpPr>
        <p:spPr bwMode="auto">
          <a:xfrm>
            <a:off x="4164914" y="5465549"/>
            <a:ext cx="3682716" cy="648512"/>
          </a:xfrm>
          <a:prstGeom prst="rect">
            <a:avLst/>
          </a:prstGeom>
          <a:noFill/>
          <a:ln w="9525">
            <a:noFill/>
            <a:round/>
            <a:headEnd/>
            <a:tailEnd/>
          </a:ln>
        </p:spPr>
        <p:txBody>
          <a:bodyPr wrap="none" lIns="90000" tIns="46800" rIns="90000" bIns="46800" anchor="ctr">
            <a:spAutoFit/>
          </a:bodyPr>
          <a:lstStyle/>
          <a:p>
            <a:pPr algn="ctr">
              <a:buClr>
                <a:srgbClr val="0099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9900"/>
                </a:solidFill>
              </a:rPr>
              <a:t>Calculated from GLCC 1km</a:t>
            </a:r>
            <a:br>
              <a:rPr lang="en-GB" b="1" dirty="0">
                <a:solidFill>
                  <a:srgbClr val="009900"/>
                </a:solidFill>
              </a:rPr>
            </a:br>
            <a:r>
              <a:rPr lang="en-GB" b="1" dirty="0">
                <a:solidFill>
                  <a:srgbClr val="009900"/>
                </a:solidFill>
              </a:rPr>
              <a:t>and assigned vegetation covers</a:t>
            </a:r>
          </a:p>
        </p:txBody>
      </p:sp>
    </p:spTree>
    <p:extLst>
      <p:ext uri="{BB962C8B-B14F-4D97-AF65-F5344CB8AC3E}">
        <p14:creationId xmlns:p14="http://schemas.microsoft.com/office/powerpoint/2010/main" val="15754879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2" name="Rectangle 1"/>
          <p:cNvSpPr>
            <a:spLocks noGrp="1" noChangeArrowheads="1"/>
          </p:cNvSpPr>
          <p:nvPr>
            <p:ph type="title"/>
          </p:nvPr>
        </p:nvSpPr>
        <p:spPr>
          <a:xfrm>
            <a:off x="2016125" y="304801"/>
            <a:ext cx="8113712" cy="708025"/>
          </a:xfrm>
        </p:spPr>
        <p:txBody>
          <a:bodyPr/>
          <a:lstStyle/>
          <a:p>
            <a:pPr>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a:solidFill>
                  <a:schemeClr val="tx1"/>
                </a:solidFill>
              </a:rPr>
              <a:t>High and Low vegetation fractions</a:t>
            </a:r>
          </a:p>
        </p:txBody>
      </p:sp>
      <p:sp>
        <p:nvSpPr>
          <p:cNvPr id="27653" name="Text Box 2"/>
          <p:cNvSpPr txBox="1">
            <a:spLocks noChangeArrowheads="1"/>
          </p:cNvSpPr>
          <p:nvPr/>
        </p:nvSpPr>
        <p:spPr bwMode="auto">
          <a:xfrm>
            <a:off x="4427444" y="4453217"/>
            <a:ext cx="3285171" cy="371513"/>
          </a:xfrm>
          <a:prstGeom prst="rect">
            <a:avLst/>
          </a:prstGeom>
          <a:noFill/>
          <a:ln w="9525">
            <a:noFill/>
            <a:round/>
            <a:headEnd/>
            <a:tailEnd/>
          </a:ln>
        </p:spPr>
        <p:txBody>
          <a:bodyPr wrap="none" lIns="90000" tIns="46800" rIns="90000" bIns="46800" anchor="ctr">
            <a:spAutoFit/>
          </a:bodyPr>
          <a:lstStyle/>
          <a:p>
            <a:pPr algn="ctr">
              <a:buClr>
                <a:srgbClr val="0099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9900"/>
                </a:solidFill>
              </a:rPr>
              <a:t>Aggregated from GLCC 1km</a:t>
            </a:r>
          </a:p>
        </p:txBody>
      </p:sp>
      <p:pic>
        <p:nvPicPr>
          <p:cNvPr id="27654" name="Picture 3"/>
          <p:cNvPicPr>
            <a:picLocks noChangeAspect="1" noChangeArrowheads="1"/>
          </p:cNvPicPr>
          <p:nvPr/>
        </p:nvPicPr>
        <p:blipFill>
          <a:blip r:embed="rId3" cstate="print"/>
          <a:srcRect/>
          <a:stretch>
            <a:fillRect/>
          </a:stretch>
        </p:blipFill>
        <p:spPr bwMode="auto">
          <a:xfrm>
            <a:off x="6070029" y="1710793"/>
            <a:ext cx="4565462" cy="2540831"/>
          </a:xfrm>
          <a:prstGeom prst="rect">
            <a:avLst/>
          </a:prstGeom>
          <a:noFill/>
          <a:ln w="9525">
            <a:noFill/>
            <a:round/>
            <a:headEnd/>
            <a:tailEnd/>
          </a:ln>
        </p:spPr>
      </p:pic>
      <p:pic>
        <p:nvPicPr>
          <p:cNvPr id="7" name="Picture 2"/>
          <p:cNvPicPr>
            <a:picLocks noChangeAspect="1" noChangeArrowheads="1"/>
          </p:cNvPicPr>
          <p:nvPr/>
        </p:nvPicPr>
        <p:blipFill>
          <a:blip r:embed="rId4" cstate="print"/>
          <a:srcRect/>
          <a:stretch>
            <a:fillRect/>
          </a:stretch>
        </p:blipFill>
        <p:spPr bwMode="auto">
          <a:xfrm>
            <a:off x="1522412" y="1710793"/>
            <a:ext cx="4572000" cy="2540831"/>
          </a:xfrm>
          <a:prstGeom prst="rect">
            <a:avLst/>
          </a:prstGeom>
          <a:noFill/>
          <a:ln w="9525">
            <a:noFill/>
            <a:round/>
            <a:headEnd/>
            <a:tailEnd/>
          </a:ln>
        </p:spPr>
      </p:pic>
    </p:spTree>
    <p:extLst>
      <p:ext uri="{BB962C8B-B14F-4D97-AF65-F5344CB8AC3E}">
        <p14:creationId xmlns:p14="http://schemas.microsoft.com/office/powerpoint/2010/main" val="1978905083"/>
      </p:ext>
    </p:extLst>
  </p:cSld>
  <p:clrMapOvr>
    <a:masterClrMapping/>
  </p:clrMapOvr>
  <p:transition>
    <p:checke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6" name="Rectangle 1"/>
          <p:cNvSpPr>
            <a:spLocks noGrp="1" noChangeArrowheads="1"/>
          </p:cNvSpPr>
          <p:nvPr>
            <p:ph type="title"/>
          </p:nvPr>
        </p:nvSpPr>
        <p:spPr>
          <a:xfrm>
            <a:off x="2016125" y="304801"/>
            <a:ext cx="8113712" cy="708025"/>
          </a:xfrm>
        </p:spPr>
        <p:txBody>
          <a:bodyPr/>
          <a:lstStyle/>
          <a:p>
            <a:pPr>
              <a:tabLst>
                <a:tab pos="0" algn="l"/>
                <a:tab pos="760413" algn="l"/>
                <a:tab pos="1522413" algn="l"/>
                <a:tab pos="2286000" algn="l"/>
                <a:tab pos="3046413" algn="l"/>
                <a:tab pos="3808413" algn="l"/>
                <a:tab pos="4572000" algn="l"/>
                <a:tab pos="5332413" algn="l"/>
                <a:tab pos="6094413" algn="l"/>
                <a:tab pos="6858000" algn="l"/>
                <a:tab pos="7618413" algn="l"/>
                <a:tab pos="8380413" algn="l"/>
                <a:tab pos="9144000" algn="l"/>
                <a:tab pos="9904413" algn="l"/>
                <a:tab pos="10666413" algn="l"/>
              </a:tabLst>
            </a:pPr>
            <a:r>
              <a:rPr lang="en-GB" dirty="0">
                <a:solidFill>
                  <a:schemeClr val="tx1"/>
                </a:solidFill>
              </a:rPr>
              <a:t>High and Low vegetation types</a:t>
            </a:r>
          </a:p>
        </p:txBody>
      </p:sp>
      <p:sp>
        <p:nvSpPr>
          <p:cNvPr id="28677" name="Text Box 2"/>
          <p:cNvSpPr txBox="1">
            <a:spLocks noChangeArrowheads="1"/>
          </p:cNvSpPr>
          <p:nvPr/>
        </p:nvSpPr>
        <p:spPr bwMode="auto">
          <a:xfrm>
            <a:off x="4087656" y="4381209"/>
            <a:ext cx="3285171" cy="371513"/>
          </a:xfrm>
          <a:prstGeom prst="rect">
            <a:avLst/>
          </a:prstGeom>
          <a:noFill/>
          <a:ln w="9525">
            <a:noFill/>
            <a:round/>
            <a:headEnd/>
            <a:tailEnd/>
          </a:ln>
        </p:spPr>
        <p:txBody>
          <a:bodyPr wrap="none" lIns="90000" tIns="46800" rIns="90000" bIns="46800" anchor="ctr">
            <a:spAutoFit/>
          </a:bodyPr>
          <a:lstStyle/>
          <a:p>
            <a:pPr algn="ctr">
              <a:buClr>
                <a:srgbClr val="009900"/>
              </a:buCl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b="1" dirty="0">
                <a:solidFill>
                  <a:srgbClr val="009900"/>
                </a:solidFill>
              </a:rPr>
              <a:t>Aggregated from GLCC 1km</a:t>
            </a:r>
          </a:p>
        </p:txBody>
      </p:sp>
      <p:pic>
        <p:nvPicPr>
          <p:cNvPr id="28678" name="Picture 3"/>
          <p:cNvPicPr>
            <a:picLocks noChangeAspect="1" noChangeArrowheads="1"/>
          </p:cNvPicPr>
          <p:nvPr/>
        </p:nvPicPr>
        <p:blipFill>
          <a:blip r:embed="rId3" cstate="print"/>
          <a:srcRect/>
          <a:stretch>
            <a:fillRect/>
          </a:stretch>
        </p:blipFill>
        <p:spPr bwMode="auto">
          <a:xfrm>
            <a:off x="1594420" y="1634184"/>
            <a:ext cx="4427984" cy="2375189"/>
          </a:xfrm>
          <a:prstGeom prst="rect">
            <a:avLst/>
          </a:prstGeom>
          <a:noFill/>
          <a:ln w="9525">
            <a:noFill/>
            <a:round/>
            <a:headEnd/>
            <a:tailEnd/>
          </a:ln>
        </p:spPr>
      </p:pic>
      <p:pic>
        <p:nvPicPr>
          <p:cNvPr id="7" name="Picture 3"/>
          <p:cNvPicPr>
            <a:picLocks noChangeAspect="1" noChangeArrowheads="1"/>
          </p:cNvPicPr>
          <p:nvPr/>
        </p:nvPicPr>
        <p:blipFill>
          <a:blip r:embed="rId4" cstate="print"/>
          <a:srcRect/>
          <a:stretch>
            <a:fillRect/>
          </a:stretch>
        </p:blipFill>
        <p:spPr bwMode="auto">
          <a:xfrm>
            <a:off x="6045392" y="1634184"/>
            <a:ext cx="4513517" cy="2375189"/>
          </a:xfrm>
          <a:prstGeom prst="rect">
            <a:avLst/>
          </a:prstGeom>
          <a:noFill/>
          <a:ln w="9525">
            <a:noFill/>
            <a:round/>
            <a:headEnd/>
            <a:tailEnd/>
          </a:ln>
        </p:spPr>
      </p:pic>
    </p:spTree>
    <p:extLst>
      <p:ext uri="{BB962C8B-B14F-4D97-AF65-F5344CB8AC3E}">
        <p14:creationId xmlns:p14="http://schemas.microsoft.com/office/powerpoint/2010/main" val="1089935843"/>
      </p:ext>
    </p:extLst>
  </p:cSld>
  <p:clrMapOvr>
    <a:masterClrMapping/>
  </p:clrMapOvr>
  <p:transition>
    <p:checke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ECMWF_widescree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ECMWF_widescreen.potx</Template>
  <TotalTime>18765</TotalTime>
  <Words>1637</Words>
  <Application>Microsoft Office PowerPoint</Application>
  <PresentationFormat>Custom</PresentationFormat>
  <Paragraphs>286</Paragraphs>
  <Slides>33</Slides>
  <Notes>18</Notes>
  <HiddenSlides>0</HiddenSlides>
  <MMClips>0</MMClips>
  <ScaleCrop>false</ScaleCrop>
  <HeadingPairs>
    <vt:vector size="8" baseType="variant">
      <vt:variant>
        <vt:lpstr>Fonts Used</vt:lpstr>
      </vt:variant>
      <vt:variant>
        <vt:i4>11</vt:i4>
      </vt:variant>
      <vt:variant>
        <vt:lpstr>Theme</vt:lpstr>
      </vt:variant>
      <vt:variant>
        <vt:i4>1</vt:i4>
      </vt:variant>
      <vt:variant>
        <vt:lpstr>Embedded OLE Servers</vt:lpstr>
      </vt:variant>
      <vt:variant>
        <vt:i4>1</vt:i4>
      </vt:variant>
      <vt:variant>
        <vt:lpstr>Slide Titles</vt:lpstr>
      </vt:variant>
      <vt:variant>
        <vt:i4>33</vt:i4>
      </vt:variant>
    </vt:vector>
  </HeadingPairs>
  <TitlesOfParts>
    <vt:vector size="46" baseType="lpstr">
      <vt:lpstr>ＭＳ Ｐゴシック</vt:lpstr>
      <vt:lpstr>ＭＳ Ｐゴシック</vt:lpstr>
      <vt:lpstr>Arial</vt:lpstr>
      <vt:lpstr>Arial Black</vt:lpstr>
      <vt:lpstr>Calibri</vt:lpstr>
      <vt:lpstr>DejaVu Sans</vt:lpstr>
      <vt:lpstr>Helvetica</vt:lpstr>
      <vt:lpstr>Times</vt:lpstr>
      <vt:lpstr>Times New Roman</vt:lpstr>
      <vt:lpstr>Wingdings</vt:lpstr>
      <vt:lpstr>ヒラギノ明朝 ProN W3</vt:lpstr>
      <vt:lpstr>ECMWF_widescreen</vt:lpstr>
      <vt:lpstr>Equation</vt:lpstr>
      <vt:lpstr>PowerPoint Presentation</vt:lpstr>
      <vt:lpstr>Today’s satellite images are very informative not only about natural land surface…</vt:lpstr>
      <vt:lpstr>Context</vt:lpstr>
      <vt:lpstr>Coupling and diurnal cycle: vegetation</vt:lpstr>
      <vt:lpstr>Coupling and diurnal cycle: lakes</vt:lpstr>
      <vt:lpstr>Coupling and diurnal cycle: snow and ice</vt:lpstr>
      <vt:lpstr>Bare ground fraction</vt:lpstr>
      <vt:lpstr>High and Low vegetation fractions</vt:lpstr>
      <vt:lpstr>High and Low vegetation types</vt:lpstr>
      <vt:lpstr>Schematics for the Energy flow</vt:lpstr>
      <vt:lpstr>HTESSEL skin temperature equation</vt:lpstr>
      <vt:lpstr>HTESSEL heat transfer</vt:lpstr>
      <vt:lpstr>Schematics of the water flow</vt:lpstr>
      <vt:lpstr>Soil water flux</vt:lpstr>
      <vt:lpstr>HTESSEL hydrology scheme</vt:lpstr>
      <vt:lpstr>HTESSEL hydrology scheme(2)</vt:lpstr>
      <vt:lpstr>HTESSEL soil water equations</vt:lpstr>
      <vt:lpstr>Modelling inland water bodies</vt:lpstr>
      <vt:lpstr>Inland water bodies fraction</vt:lpstr>
      <vt:lpstr>Water bodies heat storage</vt:lpstr>
      <vt:lpstr>Impact of lakes in NWP forecasts</vt:lpstr>
      <vt:lpstr>PowerPoint Presentation</vt:lpstr>
      <vt:lpstr>ECMWF surface model milestones</vt:lpstr>
      <vt:lpstr>PowerPoint Presentation</vt:lpstr>
      <vt:lpstr>Impact of soil vertical resolution on soil temperature </vt:lpstr>
      <vt:lpstr>Impact of soil vertical resolution for satellite soil moisture </vt:lpstr>
      <vt:lpstr>PowerPoint Presentation</vt:lpstr>
      <vt:lpstr>Lakes 3M Challenges Mapping, Monitoring, and Modelling for Prediction</vt:lpstr>
      <vt:lpstr>Strategy for surface model development at ECMWF (applied)</vt:lpstr>
      <vt:lpstr>Using models as tool for process understanding:  The need of observations for validation </vt:lpstr>
      <vt:lpstr>Perspectives</vt:lpstr>
      <vt:lpstr>Motivation for enhancing urban modelling @ECMWF</vt:lpstr>
      <vt:lpstr>Closing remarks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Robert Hine</dc:creator>
  <cp:lastModifiedBy>Gianpaolo Balsamo</cp:lastModifiedBy>
  <cp:revision>287</cp:revision>
  <cp:lastPrinted>2016-09-06T19:43:49Z</cp:lastPrinted>
  <dcterms:created xsi:type="dcterms:W3CDTF">2015-03-12T16:04:32Z</dcterms:created>
  <dcterms:modified xsi:type="dcterms:W3CDTF">2017-03-20T12:34:30Z</dcterms:modified>
</cp:coreProperties>
</file>