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441" r:id="rId2"/>
    <p:sldId id="529" r:id="rId3"/>
    <p:sldId id="458" r:id="rId4"/>
    <p:sldId id="531" r:id="rId5"/>
    <p:sldId id="532" r:id="rId6"/>
    <p:sldId id="533" r:id="rId7"/>
    <p:sldId id="534" r:id="rId8"/>
    <p:sldId id="455" r:id="rId9"/>
    <p:sldId id="456" r:id="rId10"/>
    <p:sldId id="502" r:id="rId11"/>
    <p:sldId id="485" r:id="rId12"/>
    <p:sldId id="488" r:id="rId13"/>
    <p:sldId id="489" r:id="rId14"/>
    <p:sldId id="497" r:id="rId15"/>
    <p:sldId id="501" r:id="rId16"/>
    <p:sldId id="516" r:id="rId17"/>
    <p:sldId id="508" r:id="rId18"/>
    <p:sldId id="517" r:id="rId19"/>
    <p:sldId id="526" r:id="rId20"/>
    <p:sldId id="513" r:id="rId21"/>
    <p:sldId id="515" r:id="rId22"/>
    <p:sldId id="474" r:id="rId23"/>
    <p:sldId id="470" r:id="rId24"/>
    <p:sldId id="471" r:id="rId25"/>
    <p:sldId id="472" r:id="rId26"/>
    <p:sldId id="473" r:id="rId27"/>
    <p:sldId id="527" r:id="rId28"/>
    <p:sldId id="492" r:id="rId29"/>
    <p:sldId id="482" r:id="rId30"/>
    <p:sldId id="491" r:id="rId31"/>
    <p:sldId id="525" r:id="rId32"/>
    <p:sldId id="530" r:id="rId33"/>
  </p:sldIdLst>
  <p:sldSz cx="12188825" cy="6858000"/>
  <p:notesSz cx="6794500" cy="9906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frameSlides="1"/>
  <p:clrMru>
    <a:srgbClr val="064E83"/>
    <a:srgbClr val="6C8AAF"/>
    <a:srgbClr val="2E3F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641" autoAdjust="0"/>
    <p:restoredTop sz="91899" autoAdjust="0"/>
  </p:normalViewPr>
  <p:slideViewPr>
    <p:cSldViewPr snapToGrid="0" snapToObjects="1" showGuides="1">
      <p:cViewPr varScale="1">
        <p:scale>
          <a:sx n="64" d="100"/>
          <a:sy n="64" d="100"/>
        </p:scale>
        <p:origin x="432" y="78"/>
      </p:cViewPr>
      <p:guideLst>
        <p:guide orient="horz" pos="2160"/>
        <p:guide pos="383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nasa\vol_home_pa\pad\climaterun(1)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nasa\vol_home_pa\pad\climaterun(1)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nasa\vol_home_pa\pad\climaterun(1)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nasa\vol_home_pa\pad\climaterun(1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T2m NH forecast skill impairement </a:t>
            </a:r>
            <a:br>
              <a:rPr lang="en-US"/>
            </a:br>
            <a:r>
              <a:rPr lang="en-US"/>
              <a:t>for process suppression </a:t>
            </a:r>
          </a:p>
          <a:p>
            <a:pPr>
              <a:defRPr/>
            </a:pPr>
            <a:r>
              <a:rPr lang="en-US"/>
              <a:t>(based on RMSE)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6.6069334653404102E-2"/>
          <c:y val="0.146666666666667"/>
          <c:w val="0.76370542827529697"/>
          <c:h val="0.794357640077599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Sheet1!$A$28</c:f>
              <c:strCache>
                <c:ptCount val="1"/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Sheet1!$B$1:$G$1</c:f>
              <c:strCache>
                <c:ptCount val="6"/>
                <c:pt idx="0">
                  <c:v>fully_coupled</c:v>
                </c:pt>
                <c:pt idx="1">
                  <c:v>no_surface</c:v>
                </c:pt>
                <c:pt idx="2">
                  <c:v>no_soil</c:v>
                </c:pt>
                <c:pt idx="3">
                  <c:v>no_snow</c:v>
                </c:pt>
                <c:pt idx="4">
                  <c:v>no_lake</c:v>
                </c:pt>
                <c:pt idx="5">
                  <c:v>no_seaice</c:v>
                </c:pt>
              </c:strCache>
            </c:strRef>
          </c:cat>
          <c:val>
            <c:numRef>
              <c:f>Sheet1!$B$28:$G$28</c:f>
              <c:numCache>
                <c:formatCode>0%</c:formatCode>
                <c:ptCount val="6"/>
                <c:pt idx="0">
                  <c:v>1</c:v>
                </c:pt>
                <c:pt idx="1">
                  <c:v>0.7</c:v>
                </c:pt>
                <c:pt idx="2">
                  <c:v>0.82</c:v>
                </c:pt>
                <c:pt idx="3">
                  <c:v>0.82</c:v>
                </c:pt>
                <c:pt idx="4">
                  <c:v>0.99</c:v>
                </c:pt>
                <c:pt idx="5">
                  <c:v>0.96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58962328"/>
        <c:axId val="458959584"/>
      </c:barChart>
      <c:catAx>
        <c:axId val="4589623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58959584"/>
        <c:crosses val="autoZero"/>
        <c:auto val="1"/>
        <c:lblAlgn val="ctr"/>
        <c:lblOffset val="100"/>
        <c:noMultiLvlLbl val="0"/>
      </c:catAx>
      <c:valAx>
        <c:axId val="458959584"/>
        <c:scaling>
          <c:orientation val="minMax"/>
          <c:max val="1.2"/>
        </c:scaling>
        <c:delete val="0"/>
        <c:axPos val="l"/>
        <c:numFmt formatCode="0%" sourceLinked="1"/>
        <c:majorTickMark val="out"/>
        <c:minorTickMark val="none"/>
        <c:tickLblPos val="nextTo"/>
        <c:crossAx val="4589623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NH surface pressure forecast skill impairement for process suppression </a:t>
            </a:r>
          </a:p>
          <a:p>
            <a:pPr>
              <a:defRPr/>
            </a:pPr>
            <a:r>
              <a:rPr lang="en-US"/>
              <a:t>(based on RMSE)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6.6069334653404102E-2"/>
          <c:y val="0.146666666666667"/>
          <c:w val="0.76370542827529697"/>
          <c:h val="0.794357640077599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Sheet1!$A$29</c:f>
              <c:strCache>
                <c:ptCount val="1"/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Sheet1!$B$1:$G$1</c:f>
              <c:strCache>
                <c:ptCount val="6"/>
                <c:pt idx="0">
                  <c:v>fully_coupled</c:v>
                </c:pt>
                <c:pt idx="1">
                  <c:v>no_surface</c:v>
                </c:pt>
                <c:pt idx="2">
                  <c:v>no_soil</c:v>
                </c:pt>
                <c:pt idx="3">
                  <c:v>no_snow</c:v>
                </c:pt>
                <c:pt idx="4">
                  <c:v>no_lake</c:v>
                </c:pt>
                <c:pt idx="5">
                  <c:v>no_seaice</c:v>
                </c:pt>
              </c:strCache>
            </c:strRef>
          </c:cat>
          <c:val>
            <c:numRef>
              <c:f>Sheet1!$B$29:$G$29</c:f>
              <c:numCache>
                <c:formatCode>0%</c:formatCode>
                <c:ptCount val="6"/>
                <c:pt idx="0">
                  <c:v>1</c:v>
                </c:pt>
                <c:pt idx="1">
                  <c:v>0.92</c:v>
                </c:pt>
                <c:pt idx="2">
                  <c:v>0.95</c:v>
                </c:pt>
                <c:pt idx="3">
                  <c:v>0.98</c:v>
                </c:pt>
                <c:pt idx="4">
                  <c:v>0.99</c:v>
                </c:pt>
                <c:pt idx="5">
                  <c:v>0.99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50136480"/>
        <c:axId val="450136872"/>
      </c:barChart>
      <c:catAx>
        <c:axId val="4501364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50136872"/>
        <c:crosses val="autoZero"/>
        <c:auto val="1"/>
        <c:lblAlgn val="ctr"/>
        <c:lblOffset val="100"/>
        <c:noMultiLvlLbl val="0"/>
      </c:catAx>
      <c:valAx>
        <c:axId val="450136872"/>
        <c:scaling>
          <c:orientation val="minMax"/>
          <c:max val="1.2"/>
          <c:min val="0"/>
        </c:scaling>
        <c:delete val="0"/>
        <c:axPos val="l"/>
        <c:numFmt formatCode="0%" sourceLinked="1"/>
        <c:majorTickMark val="out"/>
        <c:minorTickMark val="none"/>
        <c:tickLblPos val="nextTo"/>
        <c:crossAx val="45013648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T2m climate skill impairement </a:t>
            </a:r>
            <a:br>
              <a:rPr lang="en-US"/>
            </a:br>
            <a:r>
              <a:rPr lang="en-US"/>
              <a:t>for process suppression </a:t>
            </a:r>
          </a:p>
          <a:p>
            <a:pPr>
              <a:defRPr/>
            </a:pPr>
            <a:r>
              <a:rPr lang="en-US"/>
              <a:t>(based on RMSE)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6.6069334653404102E-2"/>
          <c:y val="0.146666666666667"/>
          <c:w val="0.76370542827529697"/>
          <c:h val="0.794357640077599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Sheet1!$A$26</c:f>
              <c:strCache>
                <c:ptCount val="1"/>
                <c:pt idx="0">
                  <c:v>sfc2T_erai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Sheet1!$B$1:$G$1</c:f>
              <c:strCache>
                <c:ptCount val="6"/>
                <c:pt idx="0">
                  <c:v>fully_coupled</c:v>
                </c:pt>
                <c:pt idx="1">
                  <c:v>no_surface</c:v>
                </c:pt>
                <c:pt idx="2">
                  <c:v>no_soil</c:v>
                </c:pt>
                <c:pt idx="3">
                  <c:v>no_snow</c:v>
                </c:pt>
                <c:pt idx="4">
                  <c:v>no_lake</c:v>
                </c:pt>
                <c:pt idx="5">
                  <c:v>no_seaice</c:v>
                </c:pt>
              </c:strCache>
            </c:strRef>
          </c:cat>
          <c:val>
            <c:numRef>
              <c:f>Sheet1!$B$26:$G$26</c:f>
              <c:numCache>
                <c:formatCode>0%</c:formatCode>
                <c:ptCount val="6"/>
                <c:pt idx="0">
                  <c:v>1</c:v>
                </c:pt>
                <c:pt idx="1">
                  <c:v>0.21459738199127332</c:v>
                </c:pt>
                <c:pt idx="2">
                  <c:v>0.2942616263258091</c:v>
                </c:pt>
                <c:pt idx="3">
                  <c:v>0.54729387961557918</c:v>
                </c:pt>
                <c:pt idx="4">
                  <c:v>0.55373592630501545</c:v>
                </c:pt>
                <c:pt idx="5">
                  <c:v>0.5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50135304"/>
        <c:axId val="450136088"/>
      </c:barChart>
      <c:catAx>
        <c:axId val="4501353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50136088"/>
        <c:crosses val="autoZero"/>
        <c:auto val="1"/>
        <c:lblAlgn val="ctr"/>
        <c:lblOffset val="100"/>
        <c:noMultiLvlLbl val="0"/>
      </c:catAx>
      <c:valAx>
        <c:axId val="450136088"/>
        <c:scaling>
          <c:orientation val="minMax"/>
        </c:scaling>
        <c:delete val="0"/>
        <c:axPos val="l"/>
        <c:numFmt formatCode="0%" sourceLinked="1"/>
        <c:majorTickMark val="out"/>
        <c:minorTickMark val="none"/>
        <c:tickLblPos val="nextTo"/>
        <c:crossAx val="45013530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NH wind @700 hPa climate skill impairement </a:t>
            </a:r>
            <a:br>
              <a:rPr lang="en-US"/>
            </a:br>
            <a:r>
              <a:rPr lang="en-US"/>
              <a:t>for process suppression </a:t>
            </a:r>
          </a:p>
          <a:p>
            <a:pPr>
              <a:defRPr/>
            </a:pPr>
            <a:r>
              <a:rPr lang="en-US"/>
              <a:t>(based on RMSE)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6.6069334653404102E-2"/>
          <c:y val="0.146666666666667"/>
          <c:w val="0.76370542827529697"/>
          <c:h val="0.794357640077599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Sheet1!$A$12</c:f>
              <c:strCache>
                <c:ptCount val="1"/>
                <c:pt idx="0">
                  <c:v>erai_pl700_nh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Sheet1!$B$1:$G$1</c:f>
              <c:strCache>
                <c:ptCount val="6"/>
                <c:pt idx="0">
                  <c:v>fully_coupled</c:v>
                </c:pt>
                <c:pt idx="1">
                  <c:v>no_surface</c:v>
                </c:pt>
                <c:pt idx="2">
                  <c:v>no_soil</c:v>
                </c:pt>
                <c:pt idx="3">
                  <c:v>no_snow</c:v>
                </c:pt>
                <c:pt idx="4">
                  <c:v>no_lake</c:v>
                </c:pt>
                <c:pt idx="5">
                  <c:v>no_seaice</c:v>
                </c:pt>
              </c:strCache>
            </c:strRef>
          </c:cat>
          <c:val>
            <c:numRef>
              <c:f>Sheet1!$B$12:$G$12</c:f>
              <c:numCache>
                <c:formatCode>0%</c:formatCode>
                <c:ptCount val="6"/>
                <c:pt idx="0">
                  <c:v>1</c:v>
                </c:pt>
                <c:pt idx="1">
                  <c:v>0.3324339622641509</c:v>
                </c:pt>
                <c:pt idx="2">
                  <c:v>0.35591542657060127</c:v>
                </c:pt>
                <c:pt idx="3">
                  <c:v>0.7660545805011667</c:v>
                </c:pt>
                <c:pt idx="4">
                  <c:v>0.6936250065613353</c:v>
                </c:pt>
                <c:pt idx="5">
                  <c:v>0.74176934519632887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54916392"/>
        <c:axId val="454917568"/>
      </c:barChart>
      <c:catAx>
        <c:axId val="4549163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54917568"/>
        <c:crosses val="autoZero"/>
        <c:auto val="1"/>
        <c:lblAlgn val="ctr"/>
        <c:lblOffset val="100"/>
        <c:noMultiLvlLbl val="0"/>
      </c:catAx>
      <c:valAx>
        <c:axId val="454917568"/>
        <c:scaling>
          <c:orientation val="minMax"/>
        </c:scaling>
        <c:delete val="0"/>
        <c:axPos val="l"/>
        <c:numFmt formatCode="0%" sourceLinked="1"/>
        <c:majorTickMark val="out"/>
        <c:minorTickMark val="none"/>
        <c:tickLblPos val="nextTo"/>
        <c:crossAx val="4549163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351A7-8A0E-BC4A-B507-BC9FBEDEB94D}" type="datetime1">
              <a:rPr lang="en-US" smtClean="0"/>
              <a:pPr/>
              <a:t>3/20/2017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FFE683-3A33-1F4A-90D8-528147015F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3242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0BA50B-6875-0F43-A70A-41BA2A188017}" type="datetime1">
              <a:rPr lang="en-US" smtClean="0"/>
              <a:pPr/>
              <a:t>3/20/2017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6838" y="742950"/>
            <a:ext cx="6600825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03270C-FB42-C54A-AC71-B4EEB4FA7F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20922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530CB9BD-CDDC-48A2-92F4-37F91848BBFE}" type="slidenum">
              <a:rPr lang="fr-FR" altLang="en-US" sz="1200">
                <a:solidFill>
                  <a:schemeClr val="tx1"/>
                </a:solidFill>
                <a:latin typeface="Times" panose="02020603050405020304" pitchFamily="18" charset="0"/>
              </a:rPr>
              <a:pPr/>
              <a:t>2</a:t>
            </a:fld>
            <a:endParaRPr lang="fr-FR" altLang="en-US" sz="1200">
              <a:solidFill>
                <a:schemeClr val="tx1"/>
              </a:solidFill>
              <a:latin typeface="Times" panose="02020603050405020304" pitchFamily="18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9375" y="744538"/>
            <a:ext cx="6561138" cy="3692525"/>
          </a:xfrm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687888"/>
            <a:ext cx="4924425" cy="443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  <p:txBody>
          <a:bodyPr lIns="90683" tIns="45340" rIns="90683" bIns="45340"/>
          <a:lstStyle/>
          <a:p>
            <a:pPr eaLnBrk="1" hangingPunct="1"/>
            <a:endParaRPr lang="fr-FR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32793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62781F-057D-4A0E-95B6-EABE411E9B6E}" type="slidenum">
              <a:rPr lang="en-US" altLang="en-US" smtClean="0"/>
              <a:pPr/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67375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10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3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16679" indent="-275646" eaLnBrk="0" hangingPunct="0">
              <a:defRPr sz="23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02583" indent="-220517" eaLnBrk="0" hangingPunct="0">
              <a:defRPr sz="23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543616" indent="-220517" eaLnBrk="0" hangingPunct="0">
              <a:defRPr sz="23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1984649" indent="-220517" eaLnBrk="0" hangingPunct="0">
              <a:defRPr sz="23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425682" indent="-220517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866716" indent="-220517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307749" indent="-220517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748782" indent="-220517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2B84C94C-86D2-8D47-B95E-1C1FA7F09020}" type="slidenum">
              <a:rPr lang="en-GB" sz="1200"/>
              <a:pPr/>
              <a:t>31</a:t>
            </a:fld>
            <a:endParaRPr lang="en-GB" sz="1200"/>
          </a:p>
        </p:txBody>
      </p:sp>
      <p:sp>
        <p:nvSpPr>
          <p:cNvPr id="1198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2588" y="685800"/>
            <a:ext cx="6092825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1981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696"/>
            <a:ext cx="5486400" cy="411538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53138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And to deliver this, our new</a:t>
            </a:r>
            <a:r>
              <a:rPr lang="en-GB" baseline="0" dirty="0" smtClean="0"/>
              <a:t> ten year strategy is focussing on an Earth system approach, and  the primacy of ensemble prediction with refined resolution to 5 km</a:t>
            </a:r>
            <a:endParaRPr lang="en-GB" dirty="0" smtClean="0"/>
          </a:p>
          <a:p>
            <a:r>
              <a:rPr lang="en-GB" baseline="0" dirty="0" smtClean="0"/>
              <a:t>for modelling and data assimilation,  with scalability at the heart of our developments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3270C-FB42-C54A-AC71-B4EEB4FA7F12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9211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Oceans: from climate to weather"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Developments initiated for long-range forecasting needs (e.g. exploiting ENSO predictability) have included modelling components by the oceanographic and climate community (WAM &amp; NEMO, with a history timeline)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Slide 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7E37C-11A1-4666-BC64-09F1C92F4966}" type="slidenum">
              <a:rPr lang="en-GB" smtClean="0">
                <a:solidFill>
                  <a:prstClr val="black"/>
                </a:solidFill>
                <a:latin typeface="Calibri"/>
              </a:rPr>
              <a:pPr/>
              <a:t>6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672610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Oceans: from climate to weather"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Developments initiated for long-range forecasting needs (e.g. exploiting ENSO predictability) have included modelling components by the oceanographic and climate community (WAM &amp; NEMO, with a history timeline)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Slide 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7E37C-11A1-4666-BC64-09F1C92F4966}" type="slidenum">
              <a:rPr lang="en-GB" smtClean="0">
                <a:solidFill>
                  <a:prstClr val="black"/>
                </a:solidFill>
                <a:latin typeface="Calibri"/>
              </a:rPr>
              <a:pPr/>
              <a:t>7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375429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5E400FE8-D650-4066-AA3C-4D5E3F8709FD}" type="slidenum">
              <a:rPr lang="en-GB" smtClean="0">
                <a:latin typeface="Times New Roman" pitchFamily="18" charset="0"/>
                <a:ea typeface="DejaVu Sans"/>
                <a:cs typeface="DejaVu Sans"/>
              </a:rPr>
              <a:pPr>
                <a:buFont typeface="Times New Roman" pitchFamily="18" charset="0"/>
                <a:buNone/>
              </a:pPr>
              <a:t>8</a:t>
            </a:fld>
            <a:endParaRPr lang="en-GB" smtClean="0">
              <a:latin typeface="Times New Roman" pitchFamily="18" charset="0"/>
              <a:ea typeface="DejaVu Sans"/>
              <a:cs typeface="DejaVu Sans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6838" y="741363"/>
            <a:ext cx="6600825" cy="3714750"/>
          </a:xfrm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0" y="4705989"/>
            <a:ext cx="5436242" cy="4457380"/>
          </a:xfrm>
          <a:noFill/>
          <a:ln/>
        </p:spPr>
        <p:txBody>
          <a:bodyPr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70866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5E400FE8-D650-4066-AA3C-4D5E3F8709FD}" type="slidenum">
              <a:rPr lang="en-GB" smtClean="0">
                <a:latin typeface="Times New Roman" pitchFamily="18" charset="0"/>
                <a:ea typeface="DejaVu Sans"/>
                <a:cs typeface="DejaVu Sans"/>
              </a:rPr>
              <a:pPr>
                <a:buFont typeface="Times New Roman" pitchFamily="18" charset="0"/>
                <a:buNone/>
              </a:pPr>
              <a:t>9</a:t>
            </a:fld>
            <a:endParaRPr lang="en-GB" smtClean="0">
              <a:latin typeface="Times New Roman" pitchFamily="18" charset="0"/>
              <a:ea typeface="DejaVu Sans"/>
              <a:cs typeface="DejaVu Sans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6838" y="741363"/>
            <a:ext cx="6600825" cy="3714750"/>
          </a:xfrm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0" y="4705989"/>
            <a:ext cx="5436242" cy="4457380"/>
          </a:xfrm>
          <a:noFill/>
          <a:ln/>
        </p:spPr>
        <p:txBody>
          <a:bodyPr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38984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fr-FR">
              <a:latin typeface="Calibri" charset="0"/>
            </a:endParaRPr>
          </a:p>
        </p:txBody>
      </p:sp>
      <p:sp>
        <p:nvSpPr>
          <p:cNvPr id="65539" name="Slide Number Placeholder 3"/>
          <p:cNvSpPr>
            <a:spLocks noGrp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882066" algn="l"/>
                <a:tab pos="1764133" algn="l"/>
                <a:tab pos="2646199" algn="l"/>
                <a:tab pos="3528265" algn="l"/>
                <a:tab pos="4410332" algn="l"/>
                <a:tab pos="5292398" algn="l"/>
                <a:tab pos="6174465" algn="l"/>
                <a:tab pos="7056531" algn="l"/>
                <a:tab pos="7938597" algn="l"/>
                <a:tab pos="8820664" algn="l"/>
                <a:tab pos="9702730" algn="l"/>
              </a:tabLst>
              <a:defRPr sz="23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16679" indent="-275646">
              <a:tabLst>
                <a:tab pos="0" algn="l"/>
                <a:tab pos="882066" algn="l"/>
                <a:tab pos="1764133" algn="l"/>
                <a:tab pos="2646199" algn="l"/>
                <a:tab pos="3528265" algn="l"/>
                <a:tab pos="4410332" algn="l"/>
                <a:tab pos="5292398" algn="l"/>
                <a:tab pos="6174465" algn="l"/>
                <a:tab pos="7056531" algn="l"/>
                <a:tab pos="7938597" algn="l"/>
                <a:tab pos="8820664" algn="l"/>
                <a:tab pos="9702730" algn="l"/>
              </a:tabLst>
              <a:defRPr sz="23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02583" indent="-220517">
              <a:tabLst>
                <a:tab pos="0" algn="l"/>
                <a:tab pos="882066" algn="l"/>
                <a:tab pos="1764133" algn="l"/>
                <a:tab pos="2646199" algn="l"/>
                <a:tab pos="3528265" algn="l"/>
                <a:tab pos="4410332" algn="l"/>
                <a:tab pos="5292398" algn="l"/>
                <a:tab pos="6174465" algn="l"/>
                <a:tab pos="7056531" algn="l"/>
                <a:tab pos="7938597" algn="l"/>
                <a:tab pos="8820664" algn="l"/>
                <a:tab pos="9702730" algn="l"/>
              </a:tabLst>
              <a:defRPr sz="23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543616" indent="-220517">
              <a:tabLst>
                <a:tab pos="0" algn="l"/>
                <a:tab pos="882066" algn="l"/>
                <a:tab pos="1764133" algn="l"/>
                <a:tab pos="2646199" algn="l"/>
                <a:tab pos="3528265" algn="l"/>
                <a:tab pos="4410332" algn="l"/>
                <a:tab pos="5292398" algn="l"/>
                <a:tab pos="6174465" algn="l"/>
                <a:tab pos="7056531" algn="l"/>
                <a:tab pos="7938597" algn="l"/>
                <a:tab pos="8820664" algn="l"/>
                <a:tab pos="9702730" algn="l"/>
              </a:tabLst>
              <a:defRPr sz="23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1984649" indent="-220517">
              <a:tabLst>
                <a:tab pos="0" algn="l"/>
                <a:tab pos="882066" algn="l"/>
                <a:tab pos="1764133" algn="l"/>
                <a:tab pos="2646199" algn="l"/>
                <a:tab pos="3528265" algn="l"/>
                <a:tab pos="4410332" algn="l"/>
                <a:tab pos="5292398" algn="l"/>
                <a:tab pos="6174465" algn="l"/>
                <a:tab pos="7056531" algn="l"/>
                <a:tab pos="7938597" algn="l"/>
                <a:tab pos="8820664" algn="l"/>
                <a:tab pos="9702730" algn="l"/>
              </a:tabLst>
              <a:defRPr sz="23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425682" indent="-220517" defTabSz="433377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882066" algn="l"/>
                <a:tab pos="1764133" algn="l"/>
                <a:tab pos="2646199" algn="l"/>
                <a:tab pos="3528265" algn="l"/>
                <a:tab pos="4410332" algn="l"/>
                <a:tab pos="5292398" algn="l"/>
                <a:tab pos="6174465" algn="l"/>
                <a:tab pos="7056531" algn="l"/>
                <a:tab pos="7938597" algn="l"/>
                <a:tab pos="8820664" algn="l"/>
                <a:tab pos="9702730" algn="l"/>
              </a:tabLst>
              <a:defRPr sz="23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866716" indent="-220517" defTabSz="433377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882066" algn="l"/>
                <a:tab pos="1764133" algn="l"/>
                <a:tab pos="2646199" algn="l"/>
                <a:tab pos="3528265" algn="l"/>
                <a:tab pos="4410332" algn="l"/>
                <a:tab pos="5292398" algn="l"/>
                <a:tab pos="6174465" algn="l"/>
                <a:tab pos="7056531" algn="l"/>
                <a:tab pos="7938597" algn="l"/>
                <a:tab pos="8820664" algn="l"/>
                <a:tab pos="9702730" algn="l"/>
              </a:tabLst>
              <a:defRPr sz="23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307749" indent="-220517" defTabSz="433377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882066" algn="l"/>
                <a:tab pos="1764133" algn="l"/>
                <a:tab pos="2646199" algn="l"/>
                <a:tab pos="3528265" algn="l"/>
                <a:tab pos="4410332" algn="l"/>
                <a:tab pos="5292398" algn="l"/>
                <a:tab pos="6174465" algn="l"/>
                <a:tab pos="7056531" algn="l"/>
                <a:tab pos="7938597" algn="l"/>
                <a:tab pos="8820664" algn="l"/>
                <a:tab pos="9702730" algn="l"/>
              </a:tabLst>
              <a:defRPr sz="23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748782" indent="-220517" defTabSz="433377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882066" algn="l"/>
                <a:tab pos="1764133" algn="l"/>
                <a:tab pos="2646199" algn="l"/>
                <a:tab pos="3528265" algn="l"/>
                <a:tab pos="4410332" algn="l"/>
                <a:tab pos="5292398" algn="l"/>
                <a:tab pos="6174465" algn="l"/>
                <a:tab pos="7056531" algn="l"/>
                <a:tab pos="7938597" algn="l"/>
                <a:tab pos="8820664" algn="l"/>
                <a:tab pos="9702730" algn="l"/>
              </a:tabLst>
              <a:defRPr sz="23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D5FF634B-8BB4-5A49-8014-1B02C2EF9793}" type="slidenum">
              <a:rPr lang="en-GB" sz="1200">
                <a:solidFill>
                  <a:schemeClr val="tx1"/>
                </a:solidFill>
                <a:latin typeface="Times" charset="0"/>
              </a:rPr>
              <a:pPr/>
              <a:t>10</a:t>
            </a:fld>
            <a:endParaRPr lang="en-GB" sz="1200">
              <a:solidFill>
                <a:schemeClr val="tx1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13622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EF6A1A-E8A3-EC49-8ACF-A85B756E999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1992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62781F-057D-4A0E-95B6-EABE411E9B6E}" type="slidenum">
              <a:rPr lang="en-US" altLang="en-US" smtClean="0"/>
              <a:pPr/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9247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/>
          <p:cNvSpPr txBox="1">
            <a:spLocks/>
          </p:cNvSpPr>
          <p:nvPr userDrawn="1"/>
        </p:nvSpPr>
        <p:spPr>
          <a:xfrm>
            <a:off x="8076534" y="5984875"/>
            <a:ext cx="1953066" cy="3651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64E8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© ECMWF </a:t>
            </a:r>
            <a:fld id="{D4C56AD5-C73F-B44A-96CB-E8BE2C5CB95A}" type="datetime4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064E8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March 20, 2017</a:t>
            </a:fld>
            <a:endParaRPr kumimoji="0" lang="en-US" sz="900" b="0" i="0" u="none" strike="noStrike" kern="1200" cap="none" spc="0" normalizeH="0" baseline="0" noProof="0" dirty="0" smtClean="0">
              <a:ln>
                <a:noFill/>
              </a:ln>
              <a:solidFill>
                <a:srgbClr val="064E8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2160000" y="1294198"/>
            <a:ext cx="7869600" cy="519800"/>
          </a:xfrm>
          <a:prstGeom prst="rect">
            <a:avLst/>
          </a:prstGeom>
        </p:spPr>
        <p:txBody>
          <a:bodyPr vert="horz" lIns="0" tIns="0" rIns="0" bIns="0" anchor="b" anchorCtr="0">
            <a:sp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buNone/>
              <a:defRPr sz="3600" b="1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Title of Presentation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2160000" y="1980000"/>
            <a:ext cx="7869600" cy="382156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Subtitle of Presentation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2160000" y="2700001"/>
            <a:ext cx="7869600" cy="307777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20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Author’s Name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2160000" y="3121224"/>
            <a:ext cx="7869600" cy="254771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6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Author’s Address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2160000" y="3429000"/>
            <a:ext cx="7869600" cy="22826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err="1" smtClean="0"/>
              <a:t>email@ddress</a:t>
            </a:r>
            <a:endParaRPr lang="en-GB" dirty="0" smtClean="0"/>
          </a:p>
        </p:txBody>
      </p:sp>
      <p:pic>
        <p:nvPicPr>
          <p:cNvPr id="10" name="Picture 9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60000" y="5984875"/>
            <a:ext cx="2135591" cy="36695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57413" y="6307599"/>
            <a:ext cx="1346199" cy="231315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160000" y="360000"/>
            <a:ext cx="7869600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839DB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2160000" y="936000"/>
            <a:ext cx="7869601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29600" y="6308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defTabSz="457200"/>
            <a:fld id="{6B3B0B0F-E794-1244-9699-107C60B9C23A}" type="slidenum">
              <a:rPr lang="en-US" smtClean="0">
                <a:solidFill>
                  <a:srgbClr val="4F81BD">
                    <a:lumMod val="75000"/>
                  </a:srgbClr>
                </a:solidFill>
                <a:latin typeface="Arial"/>
              </a:rPr>
              <a:pPr defTabSz="457200"/>
              <a:t>‹#›</a:t>
            </a:fld>
            <a:endParaRPr lang="en-US" dirty="0">
              <a:solidFill>
                <a:srgbClr val="4F81BD">
                  <a:lumMod val="75000"/>
                </a:srgbClr>
              </a:solidFill>
              <a:latin typeface="Arial"/>
            </a:endParaRP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3502373" y="6308257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algn="ctr" defTabSz="457200"/>
            <a:r>
              <a:rPr lang="en-US" smtClean="0">
                <a:solidFill>
                  <a:srgbClr val="4F81BD">
                    <a:lumMod val="75000"/>
                  </a:srgbClr>
                </a:solidFill>
                <a:latin typeface="Arial"/>
              </a:rPr>
              <a:t>European Centre for Medium-Range Weather Forecasts</a:t>
            </a:r>
            <a:endParaRPr lang="en-US" dirty="0">
              <a:solidFill>
                <a:srgbClr val="4F81BD">
                  <a:lumMod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83099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160000" y="360000"/>
            <a:ext cx="7869600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2159999" y="936000"/>
            <a:ext cx="7869601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29600" y="6308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3502372" y="6308255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 dirty="0" smtClean="0"/>
              <a:t>European Centre for Medium-Range Weather Forecasts</a:t>
            </a:r>
            <a:endParaRPr lang="en-US" dirty="0"/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60001" y="6293597"/>
            <a:ext cx="1342372" cy="23065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de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240000" y="360000"/>
            <a:ext cx="5709600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3240000" y="936000"/>
            <a:ext cx="5709600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29600" y="6308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05F19C50-BC3B-5841-9AFF-3A0443B6606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8564419" y="6308255"/>
            <a:ext cx="1465181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October 29, 2014</a:t>
            </a: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582373" y="6308255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 dirty="0" smtClean="0"/>
              <a:t>European Centre for Medium-Range Weather Forecasts</a:t>
            </a:r>
            <a:endParaRPr lang="en-US" dirty="0"/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40001" y="6293597"/>
            <a:ext cx="1342372" cy="23065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80000" y="360000"/>
            <a:ext cx="10029600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1080000" y="936000"/>
            <a:ext cx="10029600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29600" y="6308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E4AB80EA-DB86-D849-B86F-15DAF31F047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8564419" y="6308255"/>
            <a:ext cx="1465181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October 29, 2014</a:t>
            </a: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422372" y="6308255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 dirty="0" smtClean="0"/>
              <a:t>European Centre for Medium-Range Weather Forecasts</a:t>
            </a:r>
            <a:endParaRPr lang="en-US" dirty="0"/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0000" y="6308254"/>
            <a:ext cx="1342372" cy="23065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10"/>
          <p:cNvSpPr txBox="1">
            <a:spLocks/>
          </p:cNvSpPr>
          <p:nvPr userDrawn="1"/>
        </p:nvSpPr>
        <p:spPr>
          <a:xfrm>
            <a:off x="8564420" y="6308257"/>
            <a:ext cx="1465181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defTabSz="457200">
              <a:defRPr/>
            </a:pPr>
            <a:r>
              <a:rPr lang="en-US" sz="900" dirty="0" smtClean="0">
                <a:solidFill>
                  <a:prstClr val="white"/>
                </a:solidFill>
              </a:rPr>
              <a:t>October 29, 2014</a:t>
            </a:r>
          </a:p>
        </p:txBody>
      </p:sp>
    </p:spTree>
    <p:extLst>
      <p:ext uri="{BB962C8B-B14F-4D97-AF65-F5344CB8AC3E}">
        <p14:creationId xmlns:p14="http://schemas.microsoft.com/office/powerpoint/2010/main" val="3824955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9453911" y="6361039"/>
            <a:ext cx="1596246" cy="365125"/>
          </a:xfrm>
          <a:prstGeom prst="rect">
            <a:avLst/>
          </a:prstGeom>
        </p:spPr>
        <p:txBody>
          <a:bodyPr/>
          <a:lstStyle/>
          <a:p>
            <a:fld id="{15362263-9BF0-44F4-9E8C-167CC5996870}" type="datetime1">
              <a:rPr lang="en-GB" smtClean="0"/>
              <a:t>20/03/2017</a:t>
            </a:fld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085667" y="6356351"/>
            <a:ext cx="493717" cy="365125"/>
          </a:xfrm>
          <a:prstGeom prst="rect">
            <a:avLst/>
          </a:prstGeom>
        </p:spPr>
        <p:txBody>
          <a:bodyPr/>
          <a:lstStyle/>
          <a:p>
            <a:fld id="{1E6F7D49-625A-4DC0-89B0-0AC14CBD27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6278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404" y="273352"/>
            <a:ext cx="10968827" cy="1145335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04" y="1604841"/>
            <a:ext cx="10968827" cy="3977811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107166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04" y="273352"/>
            <a:ext cx="10968827" cy="1145335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09404" y="1604841"/>
            <a:ext cx="10968827" cy="3977484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68708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679072" y="1600201"/>
            <a:ext cx="9900312" cy="45259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  <a:lvl2pPr>
              <a:spcBef>
                <a:spcPts val="432"/>
              </a:spcBef>
              <a:defRPr sz="2000"/>
            </a:lvl2pPr>
            <a:lvl3pPr>
              <a:spcBef>
                <a:spcPts val="432"/>
              </a:spcBef>
              <a:defRPr sz="1800"/>
            </a:lvl3pPr>
            <a:lvl4pPr>
              <a:spcBef>
                <a:spcPts val="432"/>
              </a:spcBef>
              <a:defRPr sz="1600"/>
            </a:lvl4pPr>
            <a:lvl5pPr>
              <a:spcBef>
                <a:spcPts val="432"/>
              </a:spcBef>
              <a:defRPr sz="1400"/>
            </a:lvl5pPr>
          </a:lstStyle>
          <a:p>
            <a:pPr lvl="0"/>
            <a:r>
              <a:rPr lang="en-US" noProof="0" smtClean="0"/>
              <a:t>Cliquez pour modifier les styles du texte du masque</a:t>
            </a:r>
          </a:p>
          <a:p>
            <a:pPr lvl="1"/>
            <a:r>
              <a:rPr lang="en-US" noProof="0" smtClean="0"/>
              <a:t>Deuxième niveau</a:t>
            </a:r>
          </a:p>
          <a:p>
            <a:pPr lvl="2"/>
            <a:r>
              <a:rPr lang="en-US" noProof="0" smtClean="0"/>
              <a:t>Troisième niveau</a:t>
            </a:r>
          </a:p>
          <a:p>
            <a:pPr lvl="3"/>
            <a:r>
              <a:rPr lang="en-US" noProof="0" smtClean="0"/>
              <a:t>Quatrième niveau</a:t>
            </a:r>
          </a:p>
          <a:p>
            <a:pPr lvl="4"/>
            <a:r>
              <a:rPr lang="en-US" noProof="0" smtClean="0"/>
              <a:t>Cinquième niveau</a:t>
            </a:r>
            <a:endParaRPr lang="en-US" noProof="0"/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1103158" y="274638"/>
            <a:ext cx="10476226" cy="1143000"/>
          </a:xfrm>
          <a:prstGeom prst="rect">
            <a:avLst/>
          </a:prstGeom>
        </p:spPr>
        <p:txBody>
          <a:bodyPr/>
          <a:lstStyle/>
          <a:p>
            <a:r>
              <a:rPr lang="en-US" noProof="0" smtClean="0"/>
              <a:t>Cliquez pour modifier le style du titre</a:t>
            </a:r>
            <a:endParaRPr lang="en-US" noProof="0"/>
          </a:p>
        </p:txBody>
      </p:sp>
      <p:sp>
        <p:nvSpPr>
          <p:cNvPr id="4" name="Espace réservé du numéro de diapositive 7"/>
          <p:cNvSpPr>
            <a:spLocks noGrp="1"/>
          </p:cNvSpPr>
          <p:nvPr>
            <p:ph type="sldNum" sz="quarter" idx="10"/>
          </p:nvPr>
        </p:nvSpPr>
        <p:spPr>
          <a:xfrm>
            <a:off x="11085667" y="6356351"/>
            <a:ext cx="49371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FCDBF8-50FE-9148-B48C-D14189F3DEE8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06946" y="6613525"/>
            <a:ext cx="6813892" cy="196850"/>
          </a:xfrm>
          <a:prstGeom prst="rect">
            <a:avLst/>
          </a:prstGeom>
        </p:spPr>
        <p:txBody>
          <a:bodyPr/>
          <a:lstStyle>
            <a:lvl1pPr algn="ctr">
              <a:defRPr b="0"/>
            </a:lvl1pPr>
          </a:lstStyle>
          <a:p>
            <a:pPr>
              <a:defRPr/>
            </a:pPr>
            <a:r>
              <a:rPr lang="fr-FR" smtClean="0"/>
              <a:t>CAHMDA-VI-HEPEX-DAFOH-III, UoT, Austin, 9/9/2014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907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werPoint_strip2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0"/>
            <a:ext cx="18288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1" r:id="rId4"/>
    <p:sldLayoutId id="2147483665" r:id="rId5"/>
    <p:sldLayoutId id="2147483669" r:id="rId6"/>
    <p:sldLayoutId id="2147483673" r:id="rId7"/>
    <p:sldLayoutId id="2147483674" r:id="rId8"/>
    <p:sldLayoutId id="2147483675" r:id="rId9"/>
    <p:sldLayoutId id="2147483676" r:id="rId10"/>
  </p:sldLayoutIdLst>
  <p:hf hdr="0" dt="0"/>
  <p:txStyles>
    <p:titleStyle>
      <a:lvl1pPr algn="l" defTabSz="457200" rtl="0" eaLnBrk="1" latinLnBrk="0" hangingPunct="1">
        <a:lnSpc>
          <a:spcPts val="28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wmo.int/pmb_ged/wmo_1156_en.pdf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14.jpe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3.jpeg"/><Relationship Id="rId5" Type="http://schemas.openxmlformats.org/officeDocument/2006/relationships/image" Target="../media/image12.emf"/><Relationship Id="rId4" Type="http://schemas.openxmlformats.org/officeDocument/2006/relationships/oleObject" Target="../embeddings/oleObject3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gianpaolo.balsamo@ecmwf.int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7.jpg"/><Relationship Id="rId4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38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jfa29pq6NF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ecmwf.int/en/annual-seminar-2016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1.jp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jpg"/><Relationship Id="rId5" Type="http://schemas.openxmlformats.org/officeDocument/2006/relationships/image" Target="../media/image9.emf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4.jpeg"/><Relationship Id="rId12" Type="http://schemas.openxmlformats.org/officeDocument/2006/relationships/image" Target="../media/image19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.emf"/><Relationship Id="rId11" Type="http://schemas.openxmlformats.org/officeDocument/2006/relationships/image" Target="../media/image18.jpeg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7.jpeg"/><Relationship Id="rId4" Type="http://schemas.openxmlformats.org/officeDocument/2006/relationships/image" Target="../media/image13.jpeg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159999" y="781237"/>
            <a:ext cx="10028825" cy="1032761"/>
          </a:xfrm>
        </p:spPr>
        <p:txBody>
          <a:bodyPr/>
          <a:lstStyle/>
          <a:p>
            <a:r>
              <a:rPr lang="en-US" dirty="0" smtClean="0"/>
              <a:t>Parameterization of continental surfaces </a:t>
            </a:r>
            <a:r>
              <a:rPr lang="en-US" dirty="0"/>
              <a:t>in </a:t>
            </a:r>
            <a:r>
              <a:rPr lang="en-US" dirty="0" smtClean="0"/>
              <a:t>coupled </a:t>
            </a:r>
            <a:r>
              <a:rPr lang="en-US" dirty="0"/>
              <a:t>Earth </a:t>
            </a:r>
            <a:r>
              <a:rPr lang="en-US" dirty="0" smtClean="0"/>
              <a:t>System </a:t>
            </a:r>
            <a:r>
              <a:rPr lang="en-US" dirty="0" smtClean="0"/>
              <a:t>Modelling: part I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159999" y="1980000"/>
            <a:ext cx="8875631" cy="382156"/>
          </a:xfrm>
        </p:spPr>
        <p:txBody>
          <a:bodyPr/>
          <a:lstStyle/>
          <a:p>
            <a:r>
              <a:rPr lang="en-US" dirty="0" smtClean="0"/>
              <a:t>Which surface processes influence Earth System predictability?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2160000" y="2700001"/>
            <a:ext cx="7869600" cy="615553"/>
          </a:xfrm>
        </p:spPr>
        <p:txBody>
          <a:bodyPr/>
          <a:lstStyle/>
          <a:p>
            <a:r>
              <a:rPr lang="en-US" dirty="0" smtClean="0"/>
              <a:t>Gianpaolo Balsamo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2160000" y="3121224"/>
            <a:ext cx="7869600" cy="239040"/>
          </a:xfrm>
        </p:spPr>
        <p:txBody>
          <a:bodyPr/>
          <a:lstStyle/>
          <a:p>
            <a:r>
              <a:rPr lang="en-US" dirty="0"/>
              <a:t>Coupling Processes Team, Earth System Model Section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/>
              <a:t>g</a:t>
            </a:r>
            <a:r>
              <a:rPr lang="en-US" dirty="0" err="1" smtClean="0"/>
              <a:t>ianpaolo.balsamo@ecmwf.int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4106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Content Placeholder 2"/>
          <p:cNvSpPr txBox="1">
            <a:spLocks/>
          </p:cNvSpPr>
          <p:nvPr/>
        </p:nvSpPr>
        <p:spPr bwMode="auto">
          <a:xfrm>
            <a:off x="1804987" y="1035580"/>
            <a:ext cx="8897937" cy="317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  <a:buFontTx/>
              <a:buChar char="•"/>
            </a:pPr>
            <a:r>
              <a:rPr lang="fr-FR" sz="1600" b="1" dirty="0" err="1">
                <a:solidFill>
                  <a:schemeClr val="tx1"/>
                </a:solidFill>
                <a:latin typeface="Arial" charset="0"/>
              </a:rPr>
              <a:t>Numerical</a:t>
            </a:r>
            <a:r>
              <a:rPr lang="fr-FR" sz="1600" b="1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fr-FR" sz="1600" b="1" dirty="0" err="1">
                <a:solidFill>
                  <a:schemeClr val="tx1"/>
                </a:solidFill>
                <a:latin typeface="Arial" charset="0"/>
              </a:rPr>
              <a:t>Weather</a:t>
            </a:r>
            <a:r>
              <a:rPr lang="fr-FR" sz="1600" b="1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fr-FR" sz="1600" b="1" dirty="0" err="1">
                <a:solidFill>
                  <a:schemeClr val="tx1"/>
                </a:solidFill>
                <a:latin typeface="Arial" charset="0"/>
              </a:rPr>
              <a:t>Prediction</a:t>
            </a:r>
            <a:r>
              <a:rPr lang="fr-FR" sz="1600" b="1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fr-FR" sz="1600" b="1" dirty="0" err="1">
                <a:solidFill>
                  <a:schemeClr val="tx1"/>
                </a:solidFill>
                <a:latin typeface="Arial" charset="0"/>
              </a:rPr>
              <a:t>models</a:t>
            </a:r>
            <a:r>
              <a:rPr lang="fr-FR" sz="1600" b="1" dirty="0">
                <a:solidFill>
                  <a:schemeClr val="tx1"/>
                </a:solidFill>
                <a:latin typeface="Arial" charset="0"/>
              </a:rPr>
              <a:t> have </a:t>
            </a:r>
            <a:r>
              <a:rPr lang="fr-FR" sz="1600" b="1" dirty="0" err="1">
                <a:solidFill>
                  <a:schemeClr val="tx1"/>
                </a:solidFill>
                <a:latin typeface="Arial" charset="0"/>
              </a:rPr>
              <a:t>considerably</a:t>
            </a:r>
            <a:r>
              <a:rPr lang="fr-FR" sz="1600" b="1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fr-FR" sz="1600" b="1" dirty="0" err="1">
                <a:solidFill>
                  <a:schemeClr val="tx1"/>
                </a:solidFill>
                <a:latin typeface="Arial" charset="0"/>
              </a:rPr>
              <a:t>evolved</a:t>
            </a:r>
            <a:r>
              <a:rPr lang="fr-FR" sz="1600" b="1" dirty="0">
                <a:solidFill>
                  <a:schemeClr val="tx1"/>
                </a:solidFill>
                <a:latin typeface="Arial" charset="0"/>
              </a:rPr>
              <a:t> over time </a:t>
            </a:r>
            <a:r>
              <a:rPr lang="fr-FR" sz="1600" b="1" dirty="0" err="1">
                <a:solidFill>
                  <a:schemeClr val="tx1"/>
                </a:solidFill>
                <a:latin typeface="Arial" charset="0"/>
              </a:rPr>
              <a:t>with</a:t>
            </a:r>
            <a:r>
              <a:rPr lang="fr-FR" sz="1600" b="1" dirty="0">
                <a:solidFill>
                  <a:schemeClr val="tx1"/>
                </a:solidFill>
                <a:latin typeface="Arial" charset="0"/>
              </a:rPr>
              <a:t> respect to how </a:t>
            </a:r>
            <a:r>
              <a:rPr lang="fr-FR" sz="1600" b="1" dirty="0" err="1">
                <a:solidFill>
                  <a:schemeClr val="tx1"/>
                </a:solidFill>
                <a:latin typeface="Arial" charset="0"/>
              </a:rPr>
              <a:t>they</a:t>
            </a:r>
            <a:r>
              <a:rPr lang="fr-FR" sz="1600" b="1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fr-FR" sz="1600" b="1" dirty="0" err="1">
                <a:solidFill>
                  <a:schemeClr val="tx1"/>
                </a:solidFill>
                <a:latin typeface="Arial" charset="0"/>
              </a:rPr>
              <a:t>represent</a:t>
            </a:r>
            <a:r>
              <a:rPr lang="fr-FR" sz="1600" b="1" dirty="0">
                <a:solidFill>
                  <a:schemeClr val="tx1"/>
                </a:solidFill>
                <a:latin typeface="Arial" charset="0"/>
              </a:rPr>
              <a:t> the land surface and </a:t>
            </a:r>
            <a:r>
              <a:rPr lang="fr-FR" sz="1600" b="1" dirty="0" err="1">
                <a:solidFill>
                  <a:schemeClr val="tx1"/>
                </a:solidFill>
                <a:latin typeface="Arial" charset="0"/>
              </a:rPr>
              <a:t>its</a:t>
            </a:r>
            <a:r>
              <a:rPr lang="fr-FR" sz="1600" b="1" dirty="0">
                <a:solidFill>
                  <a:schemeClr val="tx1"/>
                </a:solidFill>
                <a:latin typeface="Arial" charset="0"/>
              </a:rPr>
              <a:t> interaction </a:t>
            </a:r>
            <a:r>
              <a:rPr lang="fr-FR" sz="1600" b="1" dirty="0" err="1">
                <a:solidFill>
                  <a:schemeClr val="tx1"/>
                </a:solidFill>
                <a:latin typeface="Arial" charset="0"/>
              </a:rPr>
              <a:t>with</a:t>
            </a:r>
            <a:r>
              <a:rPr lang="fr-FR" sz="1600" b="1" dirty="0">
                <a:solidFill>
                  <a:schemeClr val="tx1"/>
                </a:solidFill>
                <a:latin typeface="Arial" charset="0"/>
              </a:rPr>
              <a:t> the </a:t>
            </a:r>
            <a:r>
              <a:rPr lang="fr-FR" sz="1600" b="1" dirty="0" err="1">
                <a:solidFill>
                  <a:schemeClr val="tx1"/>
                </a:solidFill>
                <a:latin typeface="Arial" charset="0"/>
              </a:rPr>
              <a:t>atmosphere</a:t>
            </a:r>
            <a:endParaRPr lang="fr-FR" sz="1600" b="1" dirty="0">
              <a:solidFill>
                <a:schemeClr val="tx1"/>
              </a:solidFill>
              <a:latin typeface="Arial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  <a:buFontTx/>
              <a:buChar char="•"/>
            </a:pPr>
            <a:endParaRPr lang="en-GB" sz="1700" b="1" dirty="0">
              <a:solidFill>
                <a:schemeClr val="tx1"/>
              </a:solidFill>
              <a:latin typeface="Arial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  <a:buFontTx/>
              <a:buChar char="•"/>
            </a:pPr>
            <a:endParaRPr lang="en-GB" sz="1700" b="1" dirty="0">
              <a:solidFill>
                <a:schemeClr val="tx1"/>
              </a:solidFill>
              <a:latin typeface="Arial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  <a:buFontTx/>
              <a:buChar char="•"/>
            </a:pPr>
            <a:endParaRPr lang="en-GB" sz="1700" b="1" dirty="0">
              <a:solidFill>
                <a:schemeClr val="tx1"/>
              </a:solidFill>
              <a:latin typeface="Arial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  <a:buFontTx/>
              <a:buChar char="•"/>
            </a:pPr>
            <a:endParaRPr lang="en-GB" sz="1700" b="1" dirty="0">
              <a:solidFill>
                <a:schemeClr val="tx1"/>
              </a:solidFill>
              <a:latin typeface="Arial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  <a:buFontTx/>
              <a:buChar char="•"/>
            </a:pPr>
            <a:endParaRPr lang="en-GB" sz="1700" b="1" dirty="0">
              <a:solidFill>
                <a:schemeClr val="tx1"/>
              </a:solidFill>
              <a:latin typeface="Arial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  <a:buFontTx/>
              <a:buChar char="•"/>
            </a:pPr>
            <a:endParaRPr lang="en-GB" sz="1700" b="1" dirty="0">
              <a:solidFill>
                <a:schemeClr val="tx1"/>
              </a:solidFill>
              <a:latin typeface="Arial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  <a:buFontTx/>
              <a:buChar char="•"/>
            </a:pPr>
            <a:endParaRPr lang="en-GB" sz="1700" b="1" dirty="0">
              <a:solidFill>
                <a:schemeClr val="tx1"/>
              </a:solidFill>
              <a:latin typeface="Arial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  <a:buFontTx/>
              <a:buChar char="•"/>
            </a:pPr>
            <a:endParaRPr lang="en-GB" sz="1700" b="1" dirty="0">
              <a:solidFill>
                <a:schemeClr val="tx1"/>
              </a:solidFill>
              <a:latin typeface="Arial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  <a:buFontTx/>
              <a:buChar char="•"/>
            </a:pPr>
            <a:endParaRPr lang="en-GB" sz="1700" b="1" dirty="0">
              <a:solidFill>
                <a:schemeClr val="tx1"/>
              </a:solidFill>
              <a:latin typeface="Arial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  <a:buFontTx/>
              <a:buChar char="•"/>
            </a:pPr>
            <a:endParaRPr lang="en-GB" sz="1700" b="1" dirty="0">
              <a:solidFill>
                <a:schemeClr val="tx1"/>
              </a:solidFill>
              <a:latin typeface="Arial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  <a:buFontTx/>
              <a:buChar char="•"/>
            </a:pPr>
            <a:endParaRPr lang="en-GB" sz="1700" b="1" dirty="0">
              <a:solidFill>
                <a:schemeClr val="tx1"/>
              </a:solidFill>
              <a:latin typeface="Arial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  <a:buFontTx/>
              <a:buChar char="•"/>
            </a:pPr>
            <a:endParaRPr lang="en-GB" sz="1700" b="1" dirty="0">
              <a:solidFill>
                <a:schemeClr val="tx1"/>
              </a:solidFill>
              <a:latin typeface="Arial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</a:pPr>
            <a:r>
              <a:rPr lang="fr-FR" sz="1700" b="1" dirty="0">
                <a:solidFill>
                  <a:schemeClr val="tx1"/>
                </a:solidFill>
                <a:latin typeface="Arial" charset="0"/>
              </a:rPr>
              <a:t>						</a:t>
            </a:r>
            <a:endParaRPr lang="fr-FR" sz="1600" b="1" dirty="0">
              <a:solidFill>
                <a:schemeClr val="tx1"/>
              </a:solidFill>
              <a:latin typeface="Arial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  <a:buFontTx/>
              <a:buChar char="•"/>
            </a:pPr>
            <a:endParaRPr lang="fr-FR" sz="1600" b="1" dirty="0">
              <a:solidFill>
                <a:schemeClr val="tx1"/>
              </a:solidFill>
              <a:latin typeface="Arial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  <a:buFontTx/>
              <a:buChar char="•"/>
            </a:pPr>
            <a:endParaRPr lang="fr-FR" sz="1600" b="1" dirty="0">
              <a:solidFill>
                <a:schemeClr val="tx1"/>
              </a:solidFill>
              <a:latin typeface="Arial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  <a:buFontTx/>
              <a:buChar char="•"/>
            </a:pPr>
            <a:endParaRPr lang="fr-FR" sz="1600" b="1" dirty="0">
              <a:solidFill>
                <a:schemeClr val="tx1"/>
              </a:solidFill>
              <a:latin typeface="Arial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</a:pPr>
            <a:endParaRPr lang="fr-FR" sz="1600" b="1" dirty="0">
              <a:solidFill>
                <a:schemeClr val="tx1"/>
              </a:solidFill>
              <a:latin typeface="Arial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</a:pPr>
            <a:endParaRPr lang="fr-FR" sz="1600" b="1" dirty="0">
              <a:solidFill>
                <a:schemeClr val="tx1"/>
              </a:solidFill>
              <a:latin typeface="Arial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</a:pPr>
            <a:endParaRPr lang="fr-FR" sz="1600" b="1" dirty="0">
              <a:solidFill>
                <a:schemeClr val="tx1"/>
              </a:solidFill>
              <a:latin typeface="Arial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</a:pPr>
            <a:endParaRPr lang="fr-FR" sz="1600" b="1" dirty="0">
              <a:solidFill>
                <a:schemeClr val="tx1"/>
              </a:solidFill>
              <a:latin typeface="Arial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</a:pPr>
            <a:endParaRPr lang="fr-FR" sz="1600" b="1" dirty="0">
              <a:solidFill>
                <a:schemeClr val="tx1"/>
              </a:solidFill>
              <a:latin typeface="Arial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</a:pPr>
            <a:endParaRPr lang="fr-FR" sz="1600" b="1" dirty="0">
              <a:solidFill>
                <a:schemeClr val="tx1"/>
              </a:solidFill>
              <a:latin typeface="Arial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</a:pPr>
            <a:endParaRPr lang="fr-FR" sz="1600" b="1" dirty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64515" name="Picture 22" descr="headline_seeps_score_extratropics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7" t="17908"/>
          <a:stretch>
            <a:fillRect/>
          </a:stretch>
        </p:blipFill>
        <p:spPr bwMode="auto">
          <a:xfrm>
            <a:off x="2137750" y="4133860"/>
            <a:ext cx="3832225" cy="184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4516" name="Straight Connector 19"/>
          <p:cNvCxnSpPr>
            <a:cxnSpLocks noChangeShapeType="1"/>
          </p:cNvCxnSpPr>
          <p:nvPr/>
        </p:nvCxnSpPr>
        <p:spPr bwMode="auto">
          <a:xfrm flipV="1">
            <a:off x="2426674" y="4610110"/>
            <a:ext cx="3327400" cy="1090613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02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7178" y="1780119"/>
            <a:ext cx="3495675" cy="1921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64518" name="TextBox 21"/>
          <p:cNvSpPr txBox="1">
            <a:spLocks noChangeArrowheads="1"/>
          </p:cNvSpPr>
          <p:nvPr/>
        </p:nvSpPr>
        <p:spPr bwMode="auto">
          <a:xfrm>
            <a:off x="1865758" y="3701812"/>
            <a:ext cx="4320729" cy="261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1400" b="1" dirty="0" err="1">
                <a:solidFill>
                  <a:srgbClr val="1F3692"/>
                </a:solidFill>
                <a:latin typeface="Arial" charset="0"/>
              </a:rPr>
              <a:t>Precipitation</a:t>
            </a:r>
            <a:r>
              <a:rPr lang="fr-FR" sz="1400" b="1" dirty="0">
                <a:solidFill>
                  <a:srgbClr val="1F3692"/>
                </a:solidFill>
                <a:latin typeface="Arial" charset="0"/>
              </a:rPr>
              <a:t> </a:t>
            </a:r>
            <a:r>
              <a:rPr lang="fr-FR" sz="1400" b="1" dirty="0" err="1">
                <a:solidFill>
                  <a:srgbClr val="1F3692"/>
                </a:solidFill>
                <a:latin typeface="Arial" charset="0"/>
              </a:rPr>
              <a:t>forecasts</a:t>
            </a:r>
            <a:r>
              <a:rPr lang="fr-FR" sz="1400" b="1" dirty="0">
                <a:solidFill>
                  <a:srgbClr val="1F3692"/>
                </a:solidFill>
                <a:latin typeface="Arial" charset="0"/>
              </a:rPr>
              <a:t> </a:t>
            </a:r>
            <a:r>
              <a:rPr lang="fr-FR" sz="1400" b="1" dirty="0" err="1">
                <a:solidFill>
                  <a:srgbClr val="1F3692"/>
                </a:solidFill>
                <a:latin typeface="Arial" charset="0"/>
              </a:rPr>
              <a:t>improvements</a:t>
            </a:r>
            <a:r>
              <a:rPr lang="fr-FR" sz="1400" b="1" dirty="0">
                <a:solidFill>
                  <a:srgbClr val="1F3692"/>
                </a:solidFill>
                <a:latin typeface="Arial" charset="0"/>
              </a:rPr>
              <a:t> support </a:t>
            </a:r>
            <a:br>
              <a:rPr lang="fr-FR" sz="1400" b="1" dirty="0">
                <a:solidFill>
                  <a:srgbClr val="1F3692"/>
                </a:solidFill>
                <a:latin typeface="Arial" charset="0"/>
              </a:rPr>
            </a:br>
            <a:r>
              <a:rPr lang="fr-FR" sz="1400" b="1" u="sng" dirty="0">
                <a:solidFill>
                  <a:srgbClr val="1F3692"/>
                </a:solidFill>
                <a:latin typeface="Arial" charset="0"/>
              </a:rPr>
              <a:t>(1 </a:t>
            </a:r>
            <a:r>
              <a:rPr lang="fr-FR" sz="1400" b="1" u="sng" dirty="0" err="1">
                <a:solidFill>
                  <a:srgbClr val="1F3692"/>
                </a:solidFill>
                <a:latin typeface="Arial" charset="0"/>
              </a:rPr>
              <a:t>day</a:t>
            </a:r>
            <a:r>
              <a:rPr lang="fr-FR" sz="1400" b="1" u="sng" dirty="0">
                <a:solidFill>
                  <a:srgbClr val="1F3692"/>
                </a:solidFill>
                <a:latin typeface="Arial" charset="0"/>
              </a:rPr>
              <a:t>/</a:t>
            </a:r>
            <a:r>
              <a:rPr lang="fr-FR" sz="1400" b="1" u="sng" dirty="0" err="1">
                <a:solidFill>
                  <a:srgbClr val="1F3692"/>
                </a:solidFill>
                <a:latin typeface="Arial" charset="0"/>
              </a:rPr>
              <a:t>decade</a:t>
            </a:r>
            <a:r>
              <a:rPr lang="fr-FR" sz="1400" b="1" u="sng" dirty="0">
                <a:solidFill>
                  <a:srgbClr val="1F3692"/>
                </a:solidFill>
                <a:latin typeface="Arial" charset="0"/>
              </a:rPr>
              <a:t> in </a:t>
            </a:r>
            <a:r>
              <a:rPr lang="fr-FR" sz="1400" b="1" u="sng" dirty="0" err="1">
                <a:solidFill>
                  <a:srgbClr val="1F3692"/>
                </a:solidFill>
                <a:latin typeface="Arial" charset="0"/>
              </a:rPr>
              <a:t>skill</a:t>
            </a:r>
            <a:r>
              <a:rPr lang="fr-FR" sz="1400" b="1" u="sng" dirty="0">
                <a:solidFill>
                  <a:srgbClr val="1F3692"/>
                </a:solidFill>
                <a:latin typeface="Arial" charset="0"/>
              </a:rPr>
              <a:t> gain) </a:t>
            </a:r>
            <a:r>
              <a:rPr lang="fr-FR" sz="1400" b="1" u="sng" dirty="0" err="1">
                <a:solidFill>
                  <a:srgbClr val="1F3692"/>
                </a:solidFill>
                <a:latin typeface="Arial" charset="0"/>
              </a:rPr>
              <a:t>refined</a:t>
            </a:r>
            <a:r>
              <a:rPr lang="fr-FR" sz="1400" b="1" u="sng" dirty="0">
                <a:solidFill>
                  <a:srgbClr val="1F3692"/>
                </a:solidFill>
                <a:latin typeface="Arial" charset="0"/>
              </a:rPr>
              <a:t> </a:t>
            </a:r>
            <a:r>
              <a:rPr lang="fr-FR" sz="1400" b="1" u="sng" dirty="0" err="1">
                <a:solidFill>
                  <a:srgbClr val="1F3692"/>
                </a:solidFill>
                <a:latin typeface="Arial" charset="0"/>
              </a:rPr>
              <a:t>LSMs</a:t>
            </a:r>
            <a:r>
              <a:rPr lang="fr-FR" sz="1400" b="1" u="sng" dirty="0">
                <a:solidFill>
                  <a:srgbClr val="1F3692"/>
                </a:solidFill>
                <a:latin typeface="Arial" charset="0"/>
              </a:rPr>
              <a:t/>
            </a:r>
            <a:br>
              <a:rPr lang="fr-FR" sz="1400" b="1" u="sng" dirty="0">
                <a:solidFill>
                  <a:srgbClr val="1F3692"/>
                </a:solidFill>
                <a:latin typeface="Arial" charset="0"/>
              </a:rPr>
            </a:br>
            <a:endParaRPr lang="en-GB" sz="1200" b="1" dirty="0">
              <a:solidFill>
                <a:srgbClr val="1F3692"/>
              </a:solidFill>
              <a:latin typeface="Arial" charset="0"/>
            </a:endParaRPr>
          </a:p>
          <a:p>
            <a:pPr algn="ctr" eaLnBrk="1" hangingPunct="1"/>
            <a:r>
              <a:rPr lang="en-GB" sz="1200" b="1" dirty="0">
                <a:solidFill>
                  <a:srgbClr val="1F3692"/>
                </a:solidFill>
                <a:latin typeface="Arial" charset="0"/>
              </a:rPr>
              <a:t/>
            </a:r>
            <a:br>
              <a:rPr lang="en-GB" sz="1200" b="1" dirty="0">
                <a:solidFill>
                  <a:srgbClr val="1F3692"/>
                </a:solidFill>
                <a:latin typeface="Arial" charset="0"/>
              </a:rPr>
            </a:br>
            <a:endParaRPr lang="en-GB" sz="1200" b="1" dirty="0">
              <a:solidFill>
                <a:srgbClr val="1F3692"/>
              </a:solidFill>
              <a:latin typeface="Arial" charset="0"/>
            </a:endParaRPr>
          </a:p>
          <a:p>
            <a:pPr algn="ctr" eaLnBrk="1" hangingPunct="1"/>
            <a:r>
              <a:rPr lang="en-GB" sz="1200" b="1" dirty="0">
                <a:solidFill>
                  <a:srgbClr val="1F3692"/>
                </a:solidFill>
                <a:latin typeface="Arial" charset="0"/>
              </a:rPr>
              <a:t/>
            </a:r>
            <a:br>
              <a:rPr lang="en-GB" sz="1200" b="1" dirty="0">
                <a:solidFill>
                  <a:srgbClr val="1F3692"/>
                </a:solidFill>
                <a:latin typeface="Arial" charset="0"/>
              </a:rPr>
            </a:br>
            <a:endParaRPr lang="en-GB" sz="1200" b="1" dirty="0">
              <a:solidFill>
                <a:srgbClr val="1F3692"/>
              </a:solidFill>
              <a:latin typeface="Arial" charset="0"/>
            </a:endParaRPr>
          </a:p>
          <a:p>
            <a:pPr algn="ctr" eaLnBrk="1" hangingPunct="1"/>
            <a:endParaRPr lang="en-GB" sz="1200" b="1" dirty="0">
              <a:solidFill>
                <a:srgbClr val="1F3692"/>
              </a:solidFill>
              <a:latin typeface="Arial" charset="0"/>
            </a:endParaRPr>
          </a:p>
          <a:p>
            <a:pPr algn="ctr" eaLnBrk="1" hangingPunct="1"/>
            <a:r>
              <a:rPr lang="en-GB" sz="1200" b="1" dirty="0">
                <a:solidFill>
                  <a:srgbClr val="1F3692"/>
                </a:solidFill>
                <a:latin typeface="Arial" charset="0"/>
              </a:rPr>
              <a:t/>
            </a:r>
            <a:br>
              <a:rPr lang="en-GB" sz="1200" b="1" dirty="0">
                <a:solidFill>
                  <a:srgbClr val="1F3692"/>
                </a:solidFill>
                <a:latin typeface="Arial" charset="0"/>
              </a:rPr>
            </a:br>
            <a:r>
              <a:rPr lang="en-GB" sz="1200" b="1" dirty="0">
                <a:solidFill>
                  <a:srgbClr val="1F3692"/>
                </a:solidFill>
                <a:latin typeface="Arial" charset="0"/>
              </a:rPr>
              <a:t/>
            </a:r>
            <a:br>
              <a:rPr lang="en-GB" sz="1200" b="1" dirty="0">
                <a:solidFill>
                  <a:srgbClr val="1F3692"/>
                </a:solidFill>
                <a:latin typeface="Arial" charset="0"/>
              </a:rPr>
            </a:br>
            <a:r>
              <a:rPr lang="en-GB" sz="1200" b="1" dirty="0">
                <a:solidFill>
                  <a:srgbClr val="1F3692"/>
                </a:solidFill>
                <a:latin typeface="Arial" charset="0"/>
              </a:rPr>
              <a:t/>
            </a:r>
            <a:br>
              <a:rPr lang="en-GB" sz="1200" b="1" dirty="0">
                <a:solidFill>
                  <a:srgbClr val="1F3692"/>
                </a:solidFill>
                <a:latin typeface="Arial" charset="0"/>
              </a:rPr>
            </a:br>
            <a:endParaRPr lang="en-GB" sz="1200" b="1" dirty="0">
              <a:solidFill>
                <a:srgbClr val="1F3692"/>
              </a:solidFill>
              <a:latin typeface="Arial" charset="0"/>
            </a:endParaRPr>
          </a:p>
          <a:p>
            <a:pPr eaLnBrk="1" hangingPunct="1"/>
            <a:r>
              <a:rPr lang="en-GB" sz="1000" dirty="0">
                <a:solidFill>
                  <a:srgbClr val="1F3692"/>
                </a:solidFill>
                <a:latin typeface="Arial" charset="0"/>
              </a:rPr>
              <a:t>               ECMWF headline score for precipitation: M. </a:t>
            </a:r>
            <a:r>
              <a:rPr lang="en-GB" sz="1000" dirty="0" err="1">
                <a:solidFill>
                  <a:srgbClr val="1F3692"/>
                </a:solidFill>
                <a:latin typeface="Arial" charset="0"/>
              </a:rPr>
              <a:t>Rodwell</a:t>
            </a:r>
            <a:r>
              <a:rPr lang="en-GB" sz="1000" dirty="0">
                <a:solidFill>
                  <a:srgbClr val="1F3692"/>
                </a:solidFill>
                <a:latin typeface="Arial" charset="0"/>
              </a:rPr>
              <a:t>, R. Forbes</a:t>
            </a:r>
          </a:p>
        </p:txBody>
      </p:sp>
      <p:cxnSp>
        <p:nvCxnSpPr>
          <p:cNvPr id="64519" name="Straight Connector 20"/>
          <p:cNvCxnSpPr>
            <a:cxnSpLocks noChangeShapeType="1"/>
          </p:cNvCxnSpPr>
          <p:nvPr/>
        </p:nvCxnSpPr>
        <p:spPr bwMode="auto">
          <a:xfrm flipV="1">
            <a:off x="2310787" y="4610110"/>
            <a:ext cx="0" cy="1152525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4520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water and Carbon cycle</a:t>
            </a:r>
          </a:p>
        </p:txBody>
      </p:sp>
      <p:pic>
        <p:nvPicPr>
          <p:cNvPr id="1025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6488" y="1780119"/>
            <a:ext cx="3932237" cy="1921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64522" name="Rectangle 1"/>
          <p:cNvSpPr>
            <a:spLocks noChangeArrowheads="1"/>
          </p:cNvSpPr>
          <p:nvPr/>
        </p:nvSpPr>
        <p:spPr bwMode="auto">
          <a:xfrm>
            <a:off x="6186488" y="3701812"/>
            <a:ext cx="3932237" cy="2460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</a:pPr>
            <a:r>
              <a:rPr lang="fr-FR" sz="1200" i="1">
                <a:solidFill>
                  <a:srgbClr val="000000"/>
                </a:solidFill>
                <a:latin typeface="Helvetica" charset="0"/>
                <a:cs typeface="Times New Roman" charset="0"/>
              </a:rPr>
              <a:t>CO2 budget (from ESA – BIOMASS mission report)</a:t>
            </a:r>
          </a:p>
        </p:txBody>
      </p:sp>
      <p:sp>
        <p:nvSpPr>
          <p:cNvPr id="64523" name="Rectangle 14"/>
          <p:cNvSpPr>
            <a:spLocks noChangeArrowheads="1"/>
          </p:cNvSpPr>
          <p:nvPr/>
        </p:nvSpPr>
        <p:spPr bwMode="auto">
          <a:xfrm>
            <a:off x="1861525" y="5014922"/>
            <a:ext cx="68480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fr-FR" i="1" dirty="0">
                <a:solidFill>
                  <a:srgbClr val="000000"/>
                </a:solidFill>
                <a:latin typeface="Helvetica" charset="0"/>
                <a:cs typeface="Times New Roman" charset="0"/>
              </a:rPr>
              <a:t>3day</a:t>
            </a:r>
            <a:endParaRPr lang="fr-FR" dirty="0"/>
          </a:p>
        </p:txBody>
      </p:sp>
      <p:sp>
        <p:nvSpPr>
          <p:cNvPr id="64524" name="Rectangle 15"/>
          <p:cNvSpPr>
            <a:spLocks noChangeArrowheads="1"/>
          </p:cNvSpPr>
          <p:nvPr/>
        </p:nvSpPr>
        <p:spPr bwMode="auto">
          <a:xfrm>
            <a:off x="1861525" y="4224347"/>
            <a:ext cx="68480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fr-FR" i="1" dirty="0">
                <a:solidFill>
                  <a:srgbClr val="000000"/>
                </a:solidFill>
                <a:latin typeface="Helvetica" charset="0"/>
                <a:cs typeface="Times New Roman" charset="0"/>
              </a:rPr>
              <a:t>4day</a:t>
            </a:r>
            <a:endParaRPr lang="fr-FR" dirty="0"/>
          </a:p>
        </p:txBody>
      </p:sp>
      <p:sp>
        <p:nvSpPr>
          <p:cNvPr id="64525" name="Rectangle 16"/>
          <p:cNvSpPr>
            <a:spLocks noChangeArrowheads="1"/>
          </p:cNvSpPr>
          <p:nvPr/>
        </p:nvSpPr>
        <p:spPr bwMode="auto">
          <a:xfrm>
            <a:off x="1861525" y="5795972"/>
            <a:ext cx="68480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fr-FR" i="1" dirty="0">
                <a:solidFill>
                  <a:srgbClr val="000000"/>
                </a:solidFill>
                <a:latin typeface="Helvetica" charset="0"/>
                <a:cs typeface="Times New Roman" charset="0"/>
              </a:rPr>
              <a:t>2day</a:t>
            </a:r>
            <a:endParaRPr lang="fr-FR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 bwMode="auto">
          <a:xfrm>
            <a:off x="5914900" y="4133859"/>
            <a:ext cx="4788024" cy="1592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9pPr>
          </a:lstStyle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  <a:buFontTx/>
              <a:buChar char="•"/>
              <a:defRPr/>
            </a:pPr>
            <a:r>
              <a:rPr lang="fr-FR" sz="1600" b="1" dirty="0">
                <a:latin typeface="Arial" pitchFamily="34" charset="0"/>
              </a:rPr>
              <a:t>The </a:t>
            </a:r>
            <a:r>
              <a:rPr lang="fr-FR" sz="1600" b="1" dirty="0" err="1">
                <a:latin typeface="Arial" pitchFamily="34" charset="0"/>
              </a:rPr>
              <a:t>needs</a:t>
            </a:r>
            <a:r>
              <a:rPr lang="fr-FR" sz="1600" b="1" dirty="0">
                <a:latin typeface="Arial" pitchFamily="34" charset="0"/>
              </a:rPr>
              <a:t> of unification of NWP and </a:t>
            </a:r>
            <a:r>
              <a:rPr lang="fr-FR" sz="1600" b="1" dirty="0" err="1">
                <a:latin typeface="Arial" pitchFamily="34" charset="0"/>
              </a:rPr>
              <a:t>Climate</a:t>
            </a:r>
            <a:r>
              <a:rPr lang="fr-FR" sz="1600" b="1" dirty="0">
                <a:latin typeface="Arial" pitchFamily="34" charset="0"/>
              </a:rPr>
              <a:t> model are a driver to </a:t>
            </a:r>
            <a:r>
              <a:rPr lang="fr-FR" sz="1600" b="1" dirty="0" err="1">
                <a:latin typeface="Arial" pitchFamily="34" charset="0"/>
              </a:rPr>
              <a:t>develop</a:t>
            </a:r>
            <a:r>
              <a:rPr lang="fr-FR" sz="1600" b="1" dirty="0">
                <a:latin typeface="Arial" pitchFamily="34" charset="0"/>
              </a:rPr>
              <a:t> land surface </a:t>
            </a:r>
            <a:r>
              <a:rPr lang="fr-FR" sz="1600" b="1" dirty="0" err="1">
                <a:latin typeface="Arial" pitchFamily="34" charset="0"/>
              </a:rPr>
              <a:t>schemes</a:t>
            </a:r>
            <a:r>
              <a:rPr lang="fr-FR" sz="1600" b="1" dirty="0">
                <a:latin typeface="Arial" pitchFamily="34" charset="0"/>
              </a:rPr>
              <a:t> </a:t>
            </a:r>
            <a:r>
              <a:rPr lang="fr-FR" sz="1600" b="1" dirty="0" err="1">
                <a:latin typeface="Arial" pitchFamily="34" charset="0"/>
              </a:rPr>
              <a:t>with</a:t>
            </a:r>
            <a:r>
              <a:rPr lang="fr-FR" sz="1600" b="1" dirty="0">
                <a:latin typeface="Arial" pitchFamily="34" charset="0"/>
              </a:rPr>
              <a:t> </a:t>
            </a:r>
            <a:r>
              <a:rPr lang="fr-FR" sz="1600" b="1" dirty="0" err="1">
                <a:latin typeface="Arial" pitchFamily="34" charset="0"/>
              </a:rPr>
              <a:t>increased</a:t>
            </a:r>
            <a:r>
              <a:rPr lang="fr-FR" sz="1600" b="1" dirty="0">
                <a:latin typeface="Arial" pitchFamily="34" charset="0"/>
              </a:rPr>
              <a:t> </a:t>
            </a:r>
            <a:r>
              <a:rPr lang="fr-FR" sz="1600" b="1" dirty="0" err="1">
                <a:latin typeface="Arial" pitchFamily="34" charset="0"/>
              </a:rPr>
              <a:t>realism</a:t>
            </a:r>
            <a:endParaRPr lang="fr-FR" sz="1600" b="1" dirty="0">
              <a:latin typeface="Arial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  <a:buFontTx/>
              <a:buChar char="•"/>
              <a:defRPr/>
            </a:pPr>
            <a:endParaRPr lang="fr-FR" sz="1600" b="1" dirty="0">
              <a:latin typeface="Arial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  <a:defRPr/>
            </a:pPr>
            <a:r>
              <a:rPr lang="fr-FR" sz="1600" b="1" dirty="0">
                <a:latin typeface="Arial" pitchFamily="34" charset="0"/>
              </a:rPr>
              <a:t>	</a:t>
            </a:r>
            <a:r>
              <a:rPr lang="fr-FR" sz="1600" b="1" dirty="0" err="1">
                <a:solidFill>
                  <a:srgbClr val="FF0000"/>
                </a:solidFill>
                <a:latin typeface="Arial" pitchFamily="34" charset="0"/>
              </a:rPr>
              <a:t>Evolving</a:t>
            </a:r>
            <a:r>
              <a:rPr lang="fr-FR" sz="1600" b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fr-FR" sz="1600" b="1" dirty="0" err="1">
                <a:solidFill>
                  <a:srgbClr val="FF0000"/>
                </a:solidFill>
                <a:latin typeface="Arial" pitchFamily="34" charset="0"/>
              </a:rPr>
              <a:t>towards</a:t>
            </a:r>
            <a:r>
              <a:rPr lang="fr-FR" sz="1600" b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fr-FR" sz="1600" b="1" dirty="0" err="1">
                <a:solidFill>
                  <a:srgbClr val="FF0000"/>
                </a:solidFill>
                <a:latin typeface="Arial" pitchFamily="34" charset="0"/>
              </a:rPr>
              <a:t>Earth</a:t>
            </a:r>
            <a:r>
              <a:rPr lang="fr-FR" sz="1600" b="1" dirty="0">
                <a:solidFill>
                  <a:srgbClr val="FF0000"/>
                </a:solidFill>
                <a:latin typeface="Arial" pitchFamily="34" charset="0"/>
              </a:rPr>
              <a:t> System </a:t>
            </a:r>
            <a:r>
              <a:rPr lang="fr-FR" sz="1600" b="1" dirty="0" err="1">
                <a:solidFill>
                  <a:srgbClr val="FF0000"/>
                </a:solidFill>
                <a:latin typeface="Arial" pitchFamily="34" charset="0"/>
              </a:rPr>
              <a:t>Models</a:t>
            </a:r>
            <a:endParaRPr lang="fr-FR" sz="1600" b="1" dirty="0">
              <a:solidFill>
                <a:srgbClr val="FF0000"/>
              </a:solidFill>
              <a:latin typeface="Arial" pitchFamily="34" charset="0"/>
            </a:endParaRPr>
          </a:p>
          <a:p>
            <a:pPr lvl="8" defTabSz="914400"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  <a:buFontTx/>
              <a:buChar char="•"/>
              <a:defRPr/>
            </a:pPr>
            <a:endParaRPr lang="fr-FR" sz="1600" b="1" dirty="0">
              <a:latin typeface="Arial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  <a:buFontTx/>
              <a:buChar char="•"/>
              <a:defRPr/>
            </a:pPr>
            <a:r>
              <a:rPr lang="fr-FR" sz="1600" b="1" dirty="0" err="1">
                <a:latin typeface="Arial" pitchFamily="34" charset="0"/>
              </a:rPr>
              <a:t>E</a:t>
            </a:r>
            <a:r>
              <a:rPr lang="fr-FR" sz="1600" b="1" dirty="0" err="1" smtClean="0">
                <a:latin typeface="Arial" pitchFamily="34" charset="0"/>
              </a:rPr>
              <a:t>nhanced</a:t>
            </a:r>
            <a:r>
              <a:rPr lang="fr-FR" sz="1600" b="1" dirty="0" smtClean="0">
                <a:latin typeface="Arial" pitchFamily="34" charset="0"/>
              </a:rPr>
              <a:t> </a:t>
            </a:r>
            <a:r>
              <a:rPr lang="fr-FR" sz="1600" b="1" dirty="0" err="1" smtClean="0">
                <a:latin typeface="Arial" pitchFamily="34" charset="0"/>
              </a:rPr>
              <a:t>Earth</a:t>
            </a:r>
            <a:r>
              <a:rPr lang="fr-FR" sz="1600" b="1" dirty="0" smtClean="0">
                <a:latin typeface="Arial" pitchFamily="34" charset="0"/>
              </a:rPr>
              <a:t> </a:t>
            </a:r>
            <a:r>
              <a:rPr lang="fr-FR" sz="1600" b="1" dirty="0">
                <a:latin typeface="Arial" pitchFamily="34" charset="0"/>
              </a:rPr>
              <a:t>surface </a:t>
            </a:r>
            <a:r>
              <a:rPr lang="fr-FR" sz="1600" b="1" dirty="0" err="1" smtClean="0">
                <a:latin typeface="Arial" pitchFamily="34" charset="0"/>
              </a:rPr>
              <a:t>complexity</a:t>
            </a:r>
            <a:r>
              <a:rPr lang="fr-FR" sz="1600" b="1" dirty="0" smtClean="0">
                <a:latin typeface="Arial" pitchFamily="34" charset="0"/>
              </a:rPr>
              <a:t> </a:t>
            </a:r>
            <a:r>
              <a:rPr lang="fr-FR" sz="1600" b="1" dirty="0" err="1" smtClean="0">
                <a:latin typeface="Arial" pitchFamily="34" charset="0"/>
              </a:rPr>
              <a:t>is</a:t>
            </a:r>
            <a:r>
              <a:rPr lang="fr-FR" sz="1600" b="1" dirty="0" smtClean="0">
                <a:latin typeface="Arial" pitchFamily="34" charset="0"/>
              </a:rPr>
              <a:t> </a:t>
            </a:r>
            <a:r>
              <a:rPr lang="fr-FR" sz="1600" b="1" dirty="0" err="1" smtClean="0">
                <a:latin typeface="Arial" pitchFamily="34" charset="0"/>
              </a:rPr>
              <a:t>supported</a:t>
            </a:r>
            <a:r>
              <a:rPr lang="fr-FR" sz="1600" b="1" dirty="0" smtClean="0">
                <a:latin typeface="Arial" pitchFamily="34" charset="0"/>
              </a:rPr>
              <a:t> by </a:t>
            </a:r>
            <a:r>
              <a:rPr lang="fr-FR" sz="1600" b="1" dirty="0" err="1" smtClean="0">
                <a:latin typeface="Arial" pitchFamily="34" charset="0"/>
              </a:rPr>
              <a:t>quality</a:t>
            </a:r>
            <a:r>
              <a:rPr lang="fr-FR" sz="1600" b="1" dirty="0" smtClean="0">
                <a:latin typeface="Arial" pitchFamily="34" charset="0"/>
              </a:rPr>
              <a:t> of </a:t>
            </a:r>
            <a:r>
              <a:rPr lang="fr-FR" sz="1600" b="1" dirty="0" err="1" smtClean="0">
                <a:latin typeface="Arial" pitchFamily="34" charset="0"/>
              </a:rPr>
              <a:t>atmospheric</a:t>
            </a:r>
            <a:r>
              <a:rPr lang="fr-FR" sz="1600" b="1" dirty="0" smtClean="0">
                <a:latin typeface="Arial" pitchFamily="34" charset="0"/>
              </a:rPr>
              <a:t> forcing</a:t>
            </a:r>
            <a:endParaRPr lang="fr-FR" sz="1600" b="1" dirty="0">
              <a:latin typeface="Arial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  <a:buFontTx/>
              <a:buChar char="•"/>
              <a:defRPr/>
            </a:pPr>
            <a:endParaRPr lang="fr-FR" sz="1600" b="1" dirty="0">
              <a:latin typeface="Arial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  <a:defRPr/>
            </a:pPr>
            <a:endParaRPr lang="fr-FR" sz="1600" b="1" dirty="0">
              <a:latin typeface="Arial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  <a:defRPr/>
            </a:pPr>
            <a:endParaRPr lang="fr-FR" sz="1600" b="1" dirty="0">
              <a:latin typeface="Arial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  <a:defRPr/>
            </a:pPr>
            <a:endParaRPr lang="fr-FR" sz="1600" b="1" dirty="0">
              <a:latin typeface="Arial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  <a:defRPr/>
            </a:pPr>
            <a:endParaRPr lang="fr-FR" sz="1600" b="1" dirty="0">
              <a:latin typeface="Arial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  <a:defRPr/>
            </a:pPr>
            <a:endParaRPr lang="fr-FR" sz="1600" b="1" dirty="0">
              <a:latin typeface="Arial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  <a:defRPr/>
            </a:pPr>
            <a:endParaRPr lang="fr-FR" sz="1600" b="1" dirty="0">
              <a:latin typeface="Arial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  <a:defRPr/>
            </a:pPr>
            <a:endParaRPr lang="fr-FR" sz="1600" b="1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1184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9999" y="360000"/>
            <a:ext cx="8122687" cy="369332"/>
          </a:xfrm>
        </p:spPr>
        <p:txBody>
          <a:bodyPr/>
          <a:lstStyle/>
          <a:p>
            <a:r>
              <a:rPr lang="en-GB" dirty="0" smtClean="0"/>
              <a:t>Impact of Earth Surface in Global Environmental prediction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2159999" y="936000"/>
            <a:ext cx="7869601" cy="2186762"/>
          </a:xfrm>
        </p:spPr>
        <p:txBody>
          <a:bodyPr/>
          <a:lstStyle/>
          <a:p>
            <a:r>
              <a:rPr lang="en-GB" dirty="0" smtClean="0"/>
              <a:t>The surface is characterized by many slow processes</a:t>
            </a:r>
          </a:p>
          <a:p>
            <a:r>
              <a:rPr lang="en-GB" dirty="0" smtClean="0"/>
              <a:t>A slow process makes initial condition a priority: they need to be accurate to extract predictability from the modelling components</a:t>
            </a:r>
          </a:p>
          <a:p>
            <a:r>
              <a:rPr lang="en-GB" dirty="0" smtClean="0"/>
              <a:t>Can we say all surface predictability rely on initial condition accuracy?</a:t>
            </a:r>
          </a:p>
          <a:p>
            <a:r>
              <a:rPr lang="en-GB" dirty="0" smtClean="0"/>
              <a:t>What is the value of surface process representation in models?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mtClean="0"/>
              <a:t>European Centre for Medium-Range Weather Forecasts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159999" y="3244334"/>
            <a:ext cx="77119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rgbClr val="064E83"/>
                </a:solidFill>
                <a:latin typeface="+mj-lt"/>
                <a:ea typeface="+mj-ea"/>
                <a:cs typeface="+mj-cs"/>
              </a:rPr>
              <a:t>Value of </a:t>
            </a:r>
            <a:r>
              <a:rPr lang="en-GB" sz="2400" dirty="0">
                <a:solidFill>
                  <a:srgbClr val="064E83"/>
                </a:solidFill>
                <a:latin typeface="+mj-lt"/>
                <a:ea typeface="+mj-ea"/>
                <a:cs typeface="+mj-cs"/>
              </a:rPr>
              <a:t>Earth S</a:t>
            </a:r>
            <a:r>
              <a:rPr lang="en-GB" sz="2400" dirty="0" smtClean="0">
                <a:solidFill>
                  <a:srgbClr val="064E83"/>
                </a:solidFill>
                <a:latin typeface="+mj-lt"/>
                <a:ea typeface="+mj-ea"/>
                <a:cs typeface="+mj-cs"/>
              </a:rPr>
              <a:t>urface Global </a:t>
            </a:r>
            <a:r>
              <a:rPr lang="en-GB" sz="2400" dirty="0">
                <a:solidFill>
                  <a:srgbClr val="064E83"/>
                </a:solidFill>
                <a:latin typeface="+mj-lt"/>
                <a:ea typeface="+mj-ea"/>
                <a:cs typeface="+mj-cs"/>
              </a:rPr>
              <a:t>Environmental prediction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159998" y="3913746"/>
            <a:ext cx="7869601" cy="2186762"/>
          </a:xfrm>
          <a:prstGeom prst="rect">
            <a:avLst/>
          </a:prstGeom>
        </p:spPr>
        <p:txBody>
          <a:bodyPr lIns="0" tIns="0" rIns="0" bIns="0"/>
          <a:lstStyle>
            <a:lvl1pPr marL="0" indent="-180000" algn="l" defTabSz="457200" rtl="0" eaLnBrk="1" latinLnBrk="0" hangingPunct="1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0000" indent="-270000" algn="l" defTabSz="457200" rtl="0" eaLnBrk="1" latinLnBrk="0" hangingPunct="1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0000" indent="-270000" algn="l" defTabSz="457200" rtl="0" eaLnBrk="1" latinLnBrk="0" hangingPunct="1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buFont typeface="Arial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0000" indent="-270000" algn="l" defTabSz="457200" rtl="0" eaLnBrk="1" latinLnBrk="0" hangingPunct="1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buFont typeface="Arial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10000" indent="-270000" algn="l" defTabSz="457200" rtl="0" eaLnBrk="1" latinLnBrk="0" hangingPunct="1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buFont typeface="Arial"/>
              <a:buChar char="»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The surface is where we live and it sustains all human activities.</a:t>
            </a:r>
          </a:p>
          <a:p>
            <a:r>
              <a:rPr lang="en-GB" dirty="0" smtClean="0"/>
              <a:t>Forecasting the surface state has value per se (e.g. floods, droughts, biomass-anomalies, sea-state, ice &amp; snow conditions all matters for users).</a:t>
            </a:r>
          </a:p>
          <a:p>
            <a:r>
              <a:rPr lang="en-GB" dirty="0" smtClean="0"/>
              <a:t>Most importantly better surface can sustain medium/extended range skill.</a:t>
            </a:r>
          </a:p>
          <a:p>
            <a:r>
              <a:rPr lang="en-GB" dirty="0" smtClean="0"/>
              <a:t>But can we prove it experimentally? And which surface process does what?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7768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an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4460" y="908721"/>
            <a:ext cx="8711952" cy="478677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512268" y="5877272"/>
            <a:ext cx="7686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Dirmeyer</a:t>
            </a:r>
            <a:r>
              <a:rPr lang="en-US" dirty="0"/>
              <a:t> et al. 2015: </a:t>
            </a:r>
            <a:r>
              <a:rPr lang="en-US" dirty="0">
                <a:hlinkClick r:id="rId3"/>
              </a:rPr>
              <a:t>http://library.wmo.int/pmb_ged/wmo_1156_en.pdf</a:t>
            </a:r>
            <a:r>
              <a:rPr lang="en-US" dirty="0"/>
              <a:t> 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989956" y="276045"/>
            <a:ext cx="8113712" cy="54861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</a:pPr>
            <a:r>
              <a:rPr lang="en-GB" dirty="0" smtClean="0"/>
              <a:t>Earth </a:t>
            </a:r>
            <a:r>
              <a:rPr lang="en-GB" dirty="0"/>
              <a:t>surface role in </a:t>
            </a:r>
            <a:r>
              <a:rPr lang="en-GB" dirty="0" smtClean="0"/>
              <a:t>medium-range and S2S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382444" y="1412776"/>
            <a:ext cx="38884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 order to realize the Land potential models need to represent nature in its:</a:t>
            </a: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FF0000"/>
                </a:solidFill>
              </a:rPr>
              <a:t>Memory</a:t>
            </a: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008000"/>
                </a:solidFill>
              </a:rPr>
              <a:t>Coupling</a:t>
            </a: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3366FF"/>
                </a:solidFill>
              </a:rPr>
              <a:t>Variability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4872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989956" y="116633"/>
            <a:ext cx="8113712" cy="70802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</a:pPr>
            <a:r>
              <a:rPr lang="en-GB" dirty="0" smtClean="0"/>
              <a:t>Earth surface role, experimental evidence (soil moisture)</a:t>
            </a:r>
            <a:endParaRPr lang="en-GB" dirty="0"/>
          </a:p>
        </p:txBody>
      </p:sp>
      <p:grpSp>
        <p:nvGrpSpPr>
          <p:cNvPr id="9" name="Group 8"/>
          <p:cNvGrpSpPr/>
          <p:nvPr/>
        </p:nvGrpSpPr>
        <p:grpSpPr>
          <a:xfrm>
            <a:off x="5841876" y="2276872"/>
            <a:ext cx="5337958" cy="3672408"/>
            <a:chOff x="4319464" y="2852936"/>
            <a:chExt cx="5337958" cy="3672408"/>
          </a:xfrm>
        </p:grpSpPr>
        <p:pic>
          <p:nvPicPr>
            <p:cNvPr id="2" name="Picture 1" descr="muller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64496" y="3394262"/>
              <a:ext cx="4644008" cy="3131082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4319464" y="2852936"/>
              <a:ext cx="533795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/>
                <a:t>Mueller and </a:t>
              </a:r>
              <a:r>
                <a:rPr lang="en-US" sz="1600" dirty="0" err="1"/>
                <a:t>Seneviratne</a:t>
              </a:r>
              <a:r>
                <a:rPr lang="en-US" sz="1600" dirty="0"/>
                <a:t> 2012 PNAS</a:t>
              </a:r>
            </a:p>
            <a:p>
              <a:r>
                <a:rPr lang="en-US" sz="1600" dirty="0"/>
                <a:t>Hot-Days correlation with 3-month antecedent P deficit </a:t>
              </a:r>
            </a:p>
          </p:txBody>
        </p:sp>
      </p:grpSp>
      <p:pic>
        <p:nvPicPr>
          <p:cNvPr id="3" name="Picture 2" descr="95684main_sciencefig1_lg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9956" y="1462146"/>
            <a:ext cx="3960440" cy="290295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917948" y="958090"/>
            <a:ext cx="4824536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err="1"/>
              <a:t>Koster</a:t>
            </a:r>
            <a:r>
              <a:rPr lang="en-US" sz="1600" dirty="0"/>
              <a:t> et al. 2004 Science</a:t>
            </a:r>
          </a:p>
          <a:p>
            <a:r>
              <a:rPr lang="en-US" sz="1600" dirty="0"/>
              <a:t>Land-coupling (SM-T) in Northern Hemisphere JJA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328354" y="5817318"/>
            <a:ext cx="1017928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err="1"/>
              <a:t>Albergel</a:t>
            </a:r>
            <a:r>
              <a:rPr lang="en-US" sz="1600" dirty="0"/>
              <a:t> et al. 2013JHM show dominance of significant drying trends for soil moisture in both reanalysis and satellite-based soil moisture dataset, with possibly larger areas of land surface predictability</a:t>
            </a:r>
          </a:p>
        </p:txBody>
      </p:sp>
    </p:spTree>
    <p:extLst>
      <p:ext uri="{BB962C8B-B14F-4D97-AF65-F5344CB8AC3E}">
        <p14:creationId xmlns:p14="http://schemas.microsoft.com/office/powerpoint/2010/main" val="2791584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979612" y="0"/>
            <a:ext cx="8229600" cy="12192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>
                <a:solidFill>
                  <a:srgbClr val="064E83"/>
                </a:solidFill>
              </a:rPr>
              <a:t>Earth surface </a:t>
            </a:r>
            <a:r>
              <a:rPr lang="en-GB" dirty="0">
                <a:solidFill>
                  <a:srgbClr val="064E83"/>
                </a:solidFill>
              </a:rPr>
              <a:t>role, </a:t>
            </a:r>
            <a:r>
              <a:rPr lang="en-GB" dirty="0" smtClean="0">
                <a:solidFill>
                  <a:srgbClr val="064E83"/>
                </a:solidFill>
              </a:rPr>
              <a:t>observational evidence (snow)</a:t>
            </a:r>
            <a:endParaRPr lang="en-US" altLang="en-US" dirty="0">
              <a:solidFill>
                <a:srgbClr val="064E83"/>
              </a:solidFill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979612" y="5142971"/>
            <a:ext cx="8229600" cy="1486427"/>
          </a:xfrm>
          <a:prstGeom prst="rect">
            <a:avLst/>
          </a:prstGeo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000" b="1" dirty="0"/>
              <a:t>Temperature falls/rises about 10K with first snowfall/snowmelt </a:t>
            </a:r>
          </a:p>
          <a:p>
            <a:pPr eaLnBrk="1" hangingPunct="1">
              <a:lnSpc>
                <a:spcPct val="80000"/>
              </a:lnSpc>
            </a:pPr>
            <a:endParaRPr lang="en-US" altLang="en-US" sz="1000" b="1" dirty="0"/>
          </a:p>
          <a:p>
            <a:pPr eaLnBrk="1" hangingPunct="1">
              <a:lnSpc>
                <a:spcPct val="80000"/>
              </a:lnSpc>
            </a:pPr>
            <a:r>
              <a:rPr lang="en-US" altLang="en-US" sz="2000" b="1" i="1" dirty="0">
                <a:solidFill>
                  <a:srgbClr val="A80000"/>
                </a:solidFill>
              </a:rPr>
              <a:t>Snow reflects sunlight; shift to cold stable BL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1800" b="1" i="1" u="sng" dirty="0">
                <a:solidFill>
                  <a:schemeClr val="accent2"/>
                </a:solidFill>
              </a:rPr>
              <a:t>Local climate switch </a:t>
            </a:r>
            <a:r>
              <a:rPr lang="en-US" altLang="en-US" sz="1800" b="1" i="1" dirty="0">
                <a:solidFill>
                  <a:schemeClr val="accent2"/>
                </a:solidFill>
              </a:rPr>
              <a:t>between warm and cold seasons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1800" b="1" i="1" dirty="0">
                <a:solidFill>
                  <a:schemeClr val="accent2"/>
                </a:solidFill>
              </a:rPr>
              <a:t>Winter comes fast with snow</a:t>
            </a:r>
          </a:p>
        </p:txBody>
      </p:sp>
      <p:sp>
        <p:nvSpPr>
          <p:cNvPr id="66565" name="Text Box 5"/>
          <p:cNvSpPr txBox="1">
            <a:spLocks noChangeArrowheads="1"/>
          </p:cNvSpPr>
          <p:nvPr/>
        </p:nvSpPr>
        <p:spPr bwMode="auto">
          <a:xfrm>
            <a:off x="8304212" y="6262685"/>
            <a:ext cx="2286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800" i="1" dirty="0"/>
              <a:t>Betts et al. </a:t>
            </a:r>
            <a:r>
              <a:rPr lang="en-US" altLang="en-US" sz="1800" i="1" dirty="0" smtClean="0"/>
              <a:t>2014</a:t>
            </a:r>
            <a:endParaRPr lang="en-US" altLang="en-US" sz="1800" i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612" y="1295400"/>
            <a:ext cx="7696200" cy="3695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71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309946" y="100737"/>
            <a:ext cx="8229600" cy="12192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>
                <a:solidFill>
                  <a:srgbClr val="064E83"/>
                </a:solidFill>
              </a:rPr>
              <a:t>Earth surface </a:t>
            </a:r>
            <a:r>
              <a:rPr lang="en-GB" dirty="0">
                <a:solidFill>
                  <a:srgbClr val="064E83"/>
                </a:solidFill>
              </a:rPr>
              <a:t>role</a:t>
            </a:r>
            <a:r>
              <a:rPr lang="en-GB" dirty="0" smtClean="0">
                <a:solidFill>
                  <a:srgbClr val="064E83"/>
                </a:solidFill>
              </a:rPr>
              <a:t>, literature (sea-ice)</a:t>
            </a:r>
            <a:endParaRPr lang="en-US" altLang="en-US" dirty="0">
              <a:solidFill>
                <a:srgbClr val="064E83"/>
              </a:solidFill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62635" y="1549401"/>
            <a:ext cx="9070679" cy="1486427"/>
          </a:xfrm>
          <a:prstGeom prst="rect">
            <a:avLst/>
          </a:prstGeo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000" b="1" dirty="0"/>
              <a:t>Temperature falls/rises about 10K with first snowfall/snowmelt </a:t>
            </a:r>
          </a:p>
          <a:p>
            <a:pPr eaLnBrk="1" hangingPunct="1">
              <a:lnSpc>
                <a:spcPct val="80000"/>
              </a:lnSpc>
            </a:pPr>
            <a:endParaRPr lang="en-US" altLang="en-US" sz="1000" b="1" dirty="0"/>
          </a:p>
          <a:p>
            <a:pPr>
              <a:lnSpc>
                <a:spcPct val="80000"/>
              </a:lnSpc>
            </a:pPr>
            <a:r>
              <a:rPr lang="en-GB" altLang="en-US" sz="2000" b="1" i="1" dirty="0">
                <a:solidFill>
                  <a:schemeClr val="accent2"/>
                </a:solidFill>
              </a:rPr>
              <a:t>“Arctic  sea  ice </a:t>
            </a:r>
            <a:r>
              <a:rPr lang="en-GB" altLang="en-US" sz="2000" b="1" i="1" dirty="0" smtClean="0">
                <a:solidFill>
                  <a:schemeClr val="accent2"/>
                </a:solidFill>
              </a:rPr>
              <a:t>…has </a:t>
            </a:r>
            <a:r>
              <a:rPr lang="en-GB" altLang="en-US" sz="2000" b="1" i="1" dirty="0">
                <a:solidFill>
                  <a:schemeClr val="accent2"/>
                </a:solidFill>
              </a:rPr>
              <a:t>strong feedback effects on the other components of the climate </a:t>
            </a:r>
            <a:r>
              <a:rPr lang="en-GB" altLang="en-US" sz="2000" b="1" i="1" dirty="0" smtClean="0">
                <a:solidFill>
                  <a:schemeClr val="accent2"/>
                </a:solidFill>
              </a:rPr>
              <a:t>system</a:t>
            </a:r>
            <a:r>
              <a:rPr lang="en-GB" altLang="en-US" sz="2000" b="1" i="1" dirty="0">
                <a:solidFill>
                  <a:schemeClr val="accent2"/>
                </a:solidFill>
              </a:rPr>
              <a:t>”</a:t>
            </a:r>
            <a:endParaRPr lang="en-GB" altLang="en-US" sz="2000" b="1" i="1" dirty="0" smtClean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endParaRPr lang="en-US" altLang="en-US" sz="2000" b="1" i="1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r>
              <a:rPr lang="en-GB" altLang="en-US" sz="2000" b="1" i="1" dirty="0" err="1" smtClean="0">
                <a:solidFill>
                  <a:srgbClr val="A80000"/>
                </a:solidFill>
              </a:rPr>
              <a:t>Vihma</a:t>
            </a:r>
            <a:r>
              <a:rPr lang="en-GB" altLang="en-US" sz="2000" b="1" i="1" dirty="0" smtClean="0">
                <a:solidFill>
                  <a:srgbClr val="A80000"/>
                </a:solidFill>
              </a:rPr>
              <a:t> 2014, Survey in Geophysics</a:t>
            </a:r>
          </a:p>
          <a:p>
            <a:pPr>
              <a:lnSpc>
                <a:spcPct val="80000"/>
              </a:lnSpc>
            </a:pPr>
            <a:endParaRPr lang="en-GB" altLang="en-US" sz="2000" b="1" i="1" dirty="0" smtClean="0">
              <a:solidFill>
                <a:srgbClr val="A80000"/>
              </a:solidFill>
            </a:endParaRPr>
          </a:p>
          <a:p>
            <a:pPr>
              <a:lnSpc>
                <a:spcPct val="80000"/>
              </a:lnSpc>
            </a:pPr>
            <a:endParaRPr lang="en-GB" altLang="en-US" sz="2000" b="1" i="1" dirty="0" smtClean="0">
              <a:solidFill>
                <a:srgbClr val="A80000"/>
              </a:solidFill>
            </a:endParaRPr>
          </a:p>
          <a:p>
            <a:pPr>
              <a:lnSpc>
                <a:spcPct val="80000"/>
              </a:lnSpc>
            </a:pPr>
            <a:r>
              <a:rPr lang="en-GB" altLang="en-US" sz="1800" b="1" i="1" dirty="0" smtClean="0">
                <a:solidFill>
                  <a:schemeClr val="accent2"/>
                </a:solidFill>
              </a:rPr>
              <a:t>“Arctic  </a:t>
            </a:r>
            <a:r>
              <a:rPr lang="en-GB" altLang="en-US" sz="1800" b="1" i="1" dirty="0">
                <a:solidFill>
                  <a:schemeClr val="accent2"/>
                </a:solidFill>
              </a:rPr>
              <a:t>sea  ice  change  includes  global  scale  impacts,  as</a:t>
            </a:r>
          </a:p>
          <a:p>
            <a:pPr>
              <a:lnSpc>
                <a:spcPct val="80000"/>
              </a:lnSpc>
            </a:pPr>
            <a:r>
              <a:rPr lang="en-GB" altLang="en-US" sz="1800" b="1" i="1" dirty="0">
                <a:solidFill>
                  <a:schemeClr val="accent2"/>
                </a:solidFill>
              </a:rPr>
              <a:t>well  as  regionally  changing  interaction  mechanisms  and</a:t>
            </a:r>
          </a:p>
          <a:p>
            <a:pPr>
              <a:lnSpc>
                <a:spcPct val="80000"/>
              </a:lnSpc>
            </a:pPr>
            <a:r>
              <a:rPr lang="en-GB" altLang="en-US" sz="1800" b="1" i="1" dirty="0" smtClean="0">
                <a:solidFill>
                  <a:schemeClr val="accent2"/>
                </a:solidFill>
              </a:rPr>
              <a:t>Trends”</a:t>
            </a:r>
          </a:p>
          <a:p>
            <a:pPr>
              <a:lnSpc>
                <a:spcPct val="80000"/>
              </a:lnSpc>
            </a:pPr>
            <a:endParaRPr lang="en-GB" altLang="en-US" sz="1800" b="1" i="1" dirty="0" smtClean="0">
              <a:solidFill>
                <a:srgbClr val="A80000"/>
              </a:solidFill>
            </a:endParaRPr>
          </a:p>
          <a:p>
            <a:pPr>
              <a:lnSpc>
                <a:spcPct val="80000"/>
              </a:lnSpc>
            </a:pPr>
            <a:r>
              <a:rPr lang="en-GB" altLang="en-US" sz="1800" b="1" i="1" dirty="0" err="1" smtClean="0">
                <a:solidFill>
                  <a:srgbClr val="A80000"/>
                </a:solidFill>
              </a:rPr>
              <a:t>Doscher</a:t>
            </a:r>
            <a:r>
              <a:rPr lang="en-GB" altLang="en-US" sz="1800" b="1" i="1" dirty="0" smtClean="0">
                <a:solidFill>
                  <a:srgbClr val="A80000"/>
                </a:solidFill>
              </a:rPr>
              <a:t> </a:t>
            </a:r>
            <a:r>
              <a:rPr lang="en-GB" altLang="en-US" sz="1800" b="1" i="1" dirty="0">
                <a:solidFill>
                  <a:srgbClr val="A80000"/>
                </a:solidFill>
              </a:rPr>
              <a:t>et al. 2014, ACP</a:t>
            </a:r>
          </a:p>
          <a:p>
            <a:pPr>
              <a:lnSpc>
                <a:spcPct val="80000"/>
              </a:lnSpc>
            </a:pPr>
            <a:endParaRPr lang="en-US" altLang="en-US" sz="1800" b="1" i="1" dirty="0" smtClean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695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Weather forecasts </a:t>
            </a:r>
            <a:r>
              <a:rPr lang="en-GB" dirty="0"/>
              <a:t>impact </a:t>
            </a:r>
            <a:r>
              <a:rPr lang="en-GB" dirty="0" smtClean="0"/>
              <a:t>of soil/snow processes improved </a:t>
            </a:r>
            <a:r>
              <a:rPr lang="en-GB" dirty="0"/>
              <a:t>representation</a:t>
            </a:r>
          </a:p>
        </p:txBody>
      </p:sp>
      <p:sp>
        <p:nvSpPr>
          <p:cNvPr id="89092" name="Slide Number Placeholder 4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GB" sz="1200">
                <a:solidFill>
                  <a:srgbClr val="FFFFFF"/>
                </a:solidFill>
                <a:latin typeface="Arial" charset="0"/>
              </a:rPr>
              <a:t>Slide </a:t>
            </a:r>
            <a:fld id="{E01A2F13-15AA-2640-8D0C-07C0E83BB9C0}" type="slidenum">
              <a:rPr lang="en-GB" sz="1200">
                <a:solidFill>
                  <a:srgbClr val="FFFFFF"/>
                </a:solidFill>
                <a:latin typeface="Arial" charset="0"/>
              </a:rPr>
              <a:pPr/>
              <a:t>16</a:t>
            </a:fld>
            <a:endParaRPr lang="en-GB" sz="120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89091" name="Picture 3" descr="F3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00" t="41915" r="28738" b="34917"/>
          <a:stretch/>
        </p:blipFill>
        <p:spPr bwMode="auto">
          <a:xfrm>
            <a:off x="4352092" y="2039615"/>
            <a:ext cx="7880920" cy="2130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5203629" y="4136264"/>
            <a:ext cx="7774608" cy="338554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buFont typeface="Times New Roman" pitchFamily="16" charset="0"/>
              <a:buNone/>
              <a:defRPr/>
            </a:pPr>
            <a:r>
              <a:rPr lang="en-GB" sz="1600" dirty="0">
                <a:solidFill>
                  <a:srgbClr val="00B0F0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en-GB" sz="1400" b="1" dirty="0">
                <a:solidFill>
                  <a:srgbClr val="00B0F0"/>
                </a:solidFill>
                <a:latin typeface="+mn-lt"/>
                <a:ea typeface="+mn-ea"/>
                <a:cs typeface="+mn-cs"/>
              </a:rPr>
              <a:t>Improving </a:t>
            </a:r>
            <a:r>
              <a:rPr lang="en-GB" sz="1400" b="1" dirty="0" smtClean="0">
                <a:solidFill>
                  <a:srgbClr val="00B0F0"/>
                </a:solidFill>
                <a:latin typeface="+mn-lt"/>
                <a:ea typeface="+mn-ea"/>
                <a:cs typeface="+mn-cs"/>
              </a:rPr>
              <a:t>2m temperature     </a:t>
            </a:r>
            <a:r>
              <a:rPr lang="en-GB" sz="1400" b="1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Degrade 2m temperature</a:t>
            </a:r>
          </a:p>
        </p:txBody>
      </p:sp>
      <p:sp>
        <p:nvSpPr>
          <p:cNvPr id="8" name="Rectangle 7"/>
          <p:cNvSpPr/>
          <p:nvPr/>
        </p:nvSpPr>
        <p:spPr>
          <a:xfrm>
            <a:off x="5349749" y="1402724"/>
            <a:ext cx="8350192" cy="563562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buFont typeface="Times New Roman" pitchFamily="16" charset="0"/>
              <a:buNone/>
              <a:defRPr/>
            </a:pPr>
            <a:r>
              <a:rPr lang="en-GB" sz="1600" dirty="0">
                <a:solidFill>
                  <a:srgbClr val="00B0F0"/>
                </a:solidFill>
                <a:latin typeface="+mn-lt"/>
                <a:ea typeface="+mn-ea"/>
                <a:cs typeface="+mn-cs"/>
              </a:rPr>
              <a:t>            </a:t>
            </a:r>
            <a:endParaRPr lang="en-GB" sz="1400" b="1" dirty="0">
              <a:solidFill>
                <a:srgbClr val="00B0F0"/>
              </a:solidFill>
              <a:latin typeface="+mn-lt"/>
              <a:ea typeface="+mn-ea"/>
              <a:cs typeface="+mn-cs"/>
            </a:endParaRPr>
          </a:p>
          <a:p>
            <a:pPr>
              <a:buFont typeface="Times New Roman" pitchFamily="16" charset="0"/>
              <a:buNone/>
              <a:defRPr/>
            </a:pPr>
            <a:r>
              <a:rPr lang="en-GB" sz="1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Forecast </a:t>
            </a:r>
            <a:r>
              <a:rPr lang="en-GB" sz="1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Impact (+36-hour forecast, mean error at 2m temperature)</a:t>
            </a:r>
            <a:endParaRPr lang="en-GB" sz="1400" b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mtClean="0"/>
              <a:t>European Centre for Medium-Range Weather Forecasts</a:t>
            </a:r>
            <a:endParaRPr lang="en-US" dirty="0"/>
          </a:p>
        </p:txBody>
      </p:sp>
      <p:grpSp>
        <p:nvGrpSpPr>
          <p:cNvPr id="9" name="Group 33"/>
          <p:cNvGrpSpPr>
            <a:grpSpLocks/>
          </p:cNvGrpSpPr>
          <p:nvPr/>
        </p:nvGrpSpPr>
        <p:grpSpPr bwMode="auto">
          <a:xfrm>
            <a:off x="99544" y="1268414"/>
            <a:ext cx="2399266" cy="4968875"/>
            <a:chOff x="1610" y="799"/>
            <a:chExt cx="1497" cy="3130"/>
          </a:xfrm>
        </p:grpSpPr>
        <p:graphicFrame>
          <p:nvGraphicFramePr>
            <p:cNvPr id="10" name="Object 2"/>
            <p:cNvGraphicFramePr>
              <a:graphicFrameLocks noChangeAspect="1"/>
            </p:cNvGraphicFramePr>
            <p:nvPr>
              <p:extLst/>
            </p:nvPr>
          </p:nvGraphicFramePr>
          <p:xfrm>
            <a:off x="1701" y="2341"/>
            <a:ext cx="1315" cy="15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448" name="Slide" r:id="rId4" imgW="4572165" imgH="3428869" progId="PowerPoint.Slide.8">
                    <p:embed/>
                  </p:oleObj>
                </mc:Choice>
                <mc:Fallback>
                  <p:oleObj name="Slide" r:id="rId4" imgW="4572165" imgH="3428869" progId="PowerPoint.Slide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l="7549" r="7494" b="-9967"/>
                        <a:stretch>
                          <a:fillRect/>
                        </a:stretch>
                      </p:blipFill>
                      <p:spPr bwMode="auto">
                        <a:xfrm>
                          <a:off x="1701" y="2341"/>
                          <a:ext cx="1315" cy="1588"/>
                        </a:xfrm>
                        <a:prstGeom prst="rect">
                          <a:avLst/>
                        </a:prstGeom>
                        <a:noFill/>
                        <a:ln w="12700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" name="Rectangle 6"/>
            <p:cNvSpPr>
              <a:spLocks noChangeArrowheads="1"/>
            </p:cNvSpPr>
            <p:nvPr/>
          </p:nvSpPr>
          <p:spPr bwMode="auto">
            <a:xfrm>
              <a:off x="1610" y="799"/>
              <a:ext cx="1497" cy="15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290513" indent="-290513" defTabSz="762000">
                <a:lnSpc>
                  <a:spcPts val="2500"/>
                </a:lnSpc>
                <a:spcAft>
                  <a:spcPts val="1000"/>
                </a:spcAft>
                <a:buClr>
                  <a:schemeClr val="hlink"/>
                </a:buClr>
                <a:buFont typeface="Wingdings" pitchFamily="2" charset="2"/>
                <a:buChar char="l"/>
              </a:pPr>
              <a:r>
                <a:rPr lang="en-US" sz="1200" b="1" dirty="0">
                  <a:solidFill>
                    <a:srgbClr val="FF0000"/>
                  </a:solidFill>
                  <a:latin typeface="Arial" pitchFamily="34" charset="0"/>
                </a:rPr>
                <a:t>H</a:t>
              </a:r>
              <a:r>
                <a:rPr lang="en-US" sz="1200" dirty="0">
                  <a:solidFill>
                    <a:schemeClr val="tx1"/>
                  </a:solidFill>
                  <a:latin typeface="Arial" pitchFamily="34" charset="0"/>
                </a:rPr>
                <a:t>ydrology-</a:t>
              </a:r>
              <a:r>
                <a:rPr lang="en-US" sz="1200" b="1" dirty="0">
                  <a:solidFill>
                    <a:srgbClr val="FF0000"/>
                  </a:solidFill>
                  <a:latin typeface="Arial" pitchFamily="34" charset="0"/>
                </a:rPr>
                <a:t>TESSEL</a:t>
              </a:r>
            </a:p>
            <a:p>
              <a:pPr marL="766763" lvl="1" indent="-285750" defTabSz="762000">
                <a:spcAft>
                  <a:spcPts val="1000"/>
                </a:spcAft>
                <a:buClr>
                  <a:schemeClr val="tx1"/>
                </a:buClr>
                <a:buFont typeface="Arial" pitchFamily="34" charset="0"/>
                <a:buNone/>
              </a:pPr>
              <a:r>
                <a:rPr lang="en-US" sz="1000" dirty="0">
                  <a:solidFill>
                    <a:schemeClr val="tx1"/>
                  </a:solidFill>
                  <a:latin typeface="Arial" pitchFamily="34" charset="0"/>
                </a:rPr>
                <a:t>Balsamo et al. (2009)</a:t>
              </a:r>
              <a:br>
                <a:rPr lang="en-US" sz="1000" dirty="0">
                  <a:solidFill>
                    <a:schemeClr val="tx1"/>
                  </a:solidFill>
                  <a:latin typeface="Arial" pitchFamily="34" charset="0"/>
                </a:rPr>
              </a:br>
              <a:r>
                <a:rPr lang="en-US" sz="1000" dirty="0">
                  <a:solidFill>
                    <a:schemeClr val="tx1"/>
                  </a:solidFill>
                  <a:latin typeface="Arial" pitchFamily="34" charset="0"/>
                </a:rPr>
                <a:t>van den </a:t>
              </a:r>
              <a:r>
                <a:rPr lang="en-US" sz="1000" dirty="0" err="1">
                  <a:solidFill>
                    <a:schemeClr val="tx1"/>
                  </a:solidFill>
                  <a:latin typeface="Arial" pitchFamily="34" charset="0"/>
                </a:rPr>
                <a:t>Hurk</a:t>
              </a:r>
              <a:r>
                <a:rPr lang="en-US" sz="1000" dirty="0">
                  <a:solidFill>
                    <a:schemeClr val="tx1"/>
                  </a:solidFill>
                  <a:latin typeface="Arial" pitchFamily="34" charset="0"/>
                </a:rPr>
                <a:t> and </a:t>
              </a:r>
              <a:r>
                <a:rPr lang="en-US" sz="1000" dirty="0" err="1">
                  <a:solidFill>
                    <a:schemeClr val="tx1"/>
                  </a:solidFill>
                  <a:latin typeface="Arial" pitchFamily="34" charset="0"/>
                </a:rPr>
                <a:t>Viterbo</a:t>
              </a:r>
              <a:r>
                <a:rPr lang="en-US" sz="1000" dirty="0">
                  <a:solidFill>
                    <a:schemeClr val="tx1"/>
                  </a:solidFill>
                  <a:latin typeface="Arial" pitchFamily="34" charset="0"/>
                </a:rPr>
                <a:t> (2003)</a:t>
              </a:r>
            </a:p>
            <a:p>
              <a:pPr marL="766763" lvl="1" indent="-285750" defTabSz="762000">
                <a:spcAft>
                  <a:spcPts val="1000"/>
                </a:spcAft>
                <a:buClr>
                  <a:schemeClr val="tx1"/>
                </a:buClr>
                <a:buFont typeface="Arial" pitchFamily="34" charset="0"/>
                <a:buNone/>
              </a:pPr>
              <a:r>
                <a:rPr lang="en-US" sz="1000" dirty="0">
                  <a:solidFill>
                    <a:schemeClr val="tx1"/>
                  </a:solidFill>
                  <a:latin typeface="Arial" pitchFamily="34" charset="0"/>
                </a:rPr>
                <a:t>Global Soil Texture (FAO)</a:t>
              </a:r>
            </a:p>
            <a:p>
              <a:pPr marL="766763" lvl="1" indent="-285750" defTabSz="762000">
                <a:spcAft>
                  <a:spcPts val="1000"/>
                </a:spcAft>
                <a:buClr>
                  <a:schemeClr val="tx1"/>
                </a:buClr>
                <a:buFont typeface="Arial" pitchFamily="34" charset="0"/>
                <a:buNone/>
              </a:pPr>
              <a:r>
                <a:rPr lang="en-US" sz="1000" dirty="0">
                  <a:solidFill>
                    <a:schemeClr val="tx1"/>
                  </a:solidFill>
                  <a:latin typeface="Arial" pitchFamily="34" charset="0"/>
                </a:rPr>
                <a:t>New hydraulic properties</a:t>
              </a:r>
            </a:p>
            <a:p>
              <a:pPr marL="766763" lvl="1" indent="-285750" defTabSz="762000">
                <a:spcAft>
                  <a:spcPts val="1000"/>
                </a:spcAft>
                <a:buClr>
                  <a:schemeClr val="tx1"/>
                </a:buClr>
                <a:buFont typeface="Arial" pitchFamily="34" charset="0"/>
                <a:buNone/>
              </a:pPr>
              <a:r>
                <a:rPr lang="en-US" sz="1000" dirty="0">
                  <a:solidFill>
                    <a:schemeClr val="tx1"/>
                  </a:solidFill>
                  <a:latin typeface="Arial" pitchFamily="34" charset="0"/>
                </a:rPr>
                <a:t> Variable Infiltration capacity &amp; surface runoff revision</a:t>
              </a:r>
            </a:p>
          </p:txBody>
        </p:sp>
      </p:grpSp>
      <p:grpSp>
        <p:nvGrpSpPr>
          <p:cNvPr id="12" name="Group 35"/>
          <p:cNvGrpSpPr>
            <a:grpSpLocks/>
          </p:cNvGrpSpPr>
          <p:nvPr/>
        </p:nvGrpSpPr>
        <p:grpSpPr bwMode="auto">
          <a:xfrm>
            <a:off x="2248295" y="1266850"/>
            <a:ext cx="2524928" cy="4970463"/>
            <a:chOff x="2880" y="798"/>
            <a:chExt cx="1361" cy="3131"/>
          </a:xfrm>
        </p:grpSpPr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2880" y="798"/>
              <a:ext cx="1361" cy="15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290513" indent="-290513" defTabSz="762000">
                <a:lnSpc>
                  <a:spcPts val="2500"/>
                </a:lnSpc>
                <a:spcAft>
                  <a:spcPts val="1000"/>
                </a:spcAft>
                <a:buClr>
                  <a:schemeClr val="hlink"/>
                </a:buClr>
                <a:buFont typeface="Wingdings" pitchFamily="2" charset="2"/>
                <a:buChar char="l"/>
              </a:pPr>
              <a:r>
                <a:rPr lang="en-US" sz="1200" b="1" dirty="0">
                  <a:solidFill>
                    <a:srgbClr val="FF0000"/>
                  </a:solidFill>
                  <a:latin typeface="Arial" pitchFamily="34" charset="0"/>
                </a:rPr>
                <a:t>NEW SNOW</a:t>
              </a:r>
            </a:p>
            <a:p>
              <a:pPr marL="766763" lvl="1" indent="-285750" defTabSz="762000">
                <a:spcAft>
                  <a:spcPts val="1000"/>
                </a:spcAft>
                <a:buClr>
                  <a:schemeClr val="tx1"/>
                </a:buClr>
                <a:buFont typeface="Arial" pitchFamily="34" charset="0"/>
                <a:buNone/>
              </a:pPr>
              <a:r>
                <a:rPr lang="en-US" sz="1000" dirty="0">
                  <a:solidFill>
                    <a:schemeClr val="tx1"/>
                  </a:solidFill>
                  <a:latin typeface="Arial" pitchFamily="34" charset="0"/>
                </a:rPr>
                <a:t>Dutra et al. (2010)</a:t>
              </a:r>
            </a:p>
            <a:p>
              <a:pPr marL="766763" lvl="1" indent="-285750" defTabSz="762000">
                <a:spcAft>
                  <a:spcPts val="1000"/>
                </a:spcAft>
                <a:buClr>
                  <a:schemeClr val="tx1"/>
                </a:buClr>
                <a:buFont typeface="Arial" pitchFamily="34" charset="0"/>
                <a:buNone/>
              </a:pPr>
              <a:r>
                <a:rPr lang="en-US" sz="1000" dirty="0">
                  <a:solidFill>
                    <a:schemeClr val="tx1"/>
                  </a:solidFill>
                  <a:latin typeface="Arial" pitchFamily="34" charset="0"/>
                </a:rPr>
                <a:t>Revised snow density</a:t>
              </a:r>
            </a:p>
            <a:p>
              <a:pPr marL="766763" lvl="1" indent="-285750" defTabSz="762000">
                <a:spcAft>
                  <a:spcPts val="1000"/>
                </a:spcAft>
                <a:buClr>
                  <a:schemeClr val="tx1"/>
                </a:buClr>
                <a:buFont typeface="Arial" pitchFamily="34" charset="0"/>
                <a:buNone/>
              </a:pPr>
              <a:r>
                <a:rPr lang="en-US" sz="1000" dirty="0">
                  <a:solidFill>
                    <a:schemeClr val="tx1"/>
                  </a:solidFill>
                  <a:latin typeface="Arial" pitchFamily="34" charset="0"/>
                </a:rPr>
                <a:t>Liquid water reservoir</a:t>
              </a:r>
            </a:p>
            <a:p>
              <a:pPr marL="766763" lvl="1" indent="-285750" defTabSz="762000">
                <a:spcAft>
                  <a:spcPts val="1000"/>
                </a:spcAft>
                <a:buClr>
                  <a:schemeClr val="tx1"/>
                </a:buClr>
                <a:buFont typeface="Arial" pitchFamily="34" charset="0"/>
                <a:buNone/>
              </a:pPr>
              <a:r>
                <a:rPr lang="en-US" sz="1000" dirty="0">
                  <a:solidFill>
                    <a:schemeClr val="tx1"/>
                  </a:solidFill>
                  <a:latin typeface="Arial" pitchFamily="34" charset="0"/>
                </a:rPr>
                <a:t>Revision of Albedo </a:t>
              </a:r>
              <a:br>
                <a:rPr lang="en-US" sz="1000" dirty="0">
                  <a:solidFill>
                    <a:schemeClr val="tx1"/>
                  </a:solidFill>
                  <a:latin typeface="Arial" pitchFamily="34" charset="0"/>
                </a:rPr>
              </a:br>
              <a:r>
                <a:rPr lang="en-US" sz="1000" dirty="0">
                  <a:solidFill>
                    <a:schemeClr val="tx1"/>
                  </a:solidFill>
                  <a:latin typeface="Arial" pitchFamily="34" charset="0"/>
                </a:rPr>
                <a:t>and sub-grid </a:t>
              </a:r>
              <a:r>
                <a:rPr lang="en-US" sz="1000" dirty="0" smtClean="0">
                  <a:solidFill>
                    <a:schemeClr val="tx1"/>
                  </a:solidFill>
                  <a:latin typeface="Arial" pitchFamily="34" charset="0"/>
                </a:rPr>
                <a:t/>
              </a:r>
              <a:br>
                <a:rPr lang="en-US" sz="1000" dirty="0" smtClean="0">
                  <a:solidFill>
                    <a:schemeClr val="tx1"/>
                  </a:solidFill>
                  <a:latin typeface="Arial" pitchFamily="34" charset="0"/>
                </a:rPr>
              </a:br>
              <a:r>
                <a:rPr lang="en-US" sz="1000" dirty="0" smtClean="0">
                  <a:solidFill>
                    <a:schemeClr val="tx1"/>
                  </a:solidFill>
                  <a:latin typeface="Arial" pitchFamily="34" charset="0"/>
                </a:rPr>
                <a:t>snow </a:t>
              </a:r>
              <a:r>
                <a:rPr lang="en-US" sz="1000" dirty="0">
                  <a:solidFill>
                    <a:schemeClr val="tx1"/>
                  </a:solidFill>
                  <a:latin typeface="Arial" pitchFamily="34" charset="0"/>
                </a:rPr>
                <a:t>cover</a:t>
              </a:r>
            </a:p>
          </p:txBody>
        </p:sp>
        <p:grpSp>
          <p:nvGrpSpPr>
            <p:cNvPr id="14" name="Group 34"/>
            <p:cNvGrpSpPr>
              <a:grpSpLocks/>
            </p:cNvGrpSpPr>
            <p:nvPr/>
          </p:nvGrpSpPr>
          <p:grpSpPr bwMode="auto">
            <a:xfrm>
              <a:off x="2971" y="2341"/>
              <a:ext cx="1043" cy="1588"/>
              <a:chOff x="2971" y="2341"/>
              <a:chExt cx="1043" cy="1588"/>
            </a:xfrm>
          </p:grpSpPr>
          <p:pic>
            <p:nvPicPr>
              <p:cNvPr id="15" name="Picture 2" descr="tree-snow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 b="82851"/>
              <a:stretch>
                <a:fillRect/>
              </a:stretch>
            </p:blipFill>
            <p:spPr bwMode="auto">
              <a:xfrm>
                <a:off x="3062" y="2385"/>
                <a:ext cx="368" cy="8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6" name="AutoShape 13"/>
              <p:cNvSpPr>
                <a:spLocks noChangeArrowheads="1"/>
              </p:cNvSpPr>
              <p:nvPr/>
            </p:nvSpPr>
            <p:spPr bwMode="auto">
              <a:xfrm>
                <a:off x="3062" y="3204"/>
                <a:ext cx="862" cy="181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" name="AutoShape 14"/>
              <p:cNvSpPr>
                <a:spLocks noChangeArrowheads="1"/>
              </p:cNvSpPr>
              <p:nvPr/>
            </p:nvSpPr>
            <p:spPr bwMode="auto">
              <a:xfrm>
                <a:off x="3062" y="3340"/>
                <a:ext cx="862" cy="226"/>
              </a:xfrm>
              <a:prstGeom prst="roundRect">
                <a:avLst>
                  <a:gd name="adj" fmla="val 16667"/>
                </a:avLst>
              </a:prstGeom>
              <a:solidFill>
                <a:srgbClr val="99663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" name="Rectangle 15"/>
              <p:cNvSpPr>
                <a:spLocks noChangeArrowheads="1"/>
              </p:cNvSpPr>
              <p:nvPr/>
            </p:nvSpPr>
            <p:spPr bwMode="auto">
              <a:xfrm>
                <a:off x="3062" y="3340"/>
                <a:ext cx="862" cy="45"/>
              </a:xfrm>
              <a:prstGeom prst="rect">
                <a:avLst/>
              </a:prstGeom>
              <a:solidFill>
                <a:srgbClr val="0070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" name="Rectangle 16"/>
              <p:cNvSpPr>
                <a:spLocks noChangeArrowheads="1"/>
              </p:cNvSpPr>
              <p:nvPr/>
            </p:nvSpPr>
            <p:spPr bwMode="auto">
              <a:xfrm>
                <a:off x="2971" y="2341"/>
                <a:ext cx="1043" cy="1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" name="AutoShape 17"/>
              <p:cNvSpPr>
                <a:spLocks noChangeArrowheads="1"/>
              </p:cNvSpPr>
              <p:nvPr/>
            </p:nvSpPr>
            <p:spPr bwMode="auto">
              <a:xfrm rot="5171156">
                <a:off x="3113" y="2701"/>
                <a:ext cx="135" cy="47"/>
              </a:xfrm>
              <a:prstGeom prst="homePlate">
                <a:avLst>
                  <a:gd name="adj" fmla="val 271702"/>
                </a:avLst>
              </a:prstGeom>
              <a:solidFill>
                <a:srgbClr val="0004A2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" name="AutoShape 18"/>
              <p:cNvSpPr>
                <a:spLocks noChangeArrowheads="1"/>
              </p:cNvSpPr>
              <p:nvPr/>
            </p:nvSpPr>
            <p:spPr bwMode="auto">
              <a:xfrm rot="5400000">
                <a:off x="3194" y="2708"/>
                <a:ext cx="142" cy="44"/>
              </a:xfrm>
              <a:prstGeom prst="homePlate">
                <a:avLst>
                  <a:gd name="adj" fmla="val 305276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22" name="Picture 19" descr="tree-snow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424" y="2385"/>
                <a:ext cx="504" cy="8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3" name="Rectangle 22"/>
              <p:cNvSpPr>
                <a:spLocks noChangeArrowheads="1"/>
              </p:cNvSpPr>
              <p:nvPr/>
            </p:nvSpPr>
            <p:spPr bwMode="auto">
              <a:xfrm flipV="1">
                <a:off x="3198" y="3204"/>
                <a:ext cx="406" cy="45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04995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Picture 3" descr="F2.png"/>
          <p:cNvPicPr>
            <a:picLocks noChangeAspect="1"/>
          </p:cNvPicPr>
          <p:nvPr/>
        </p:nvPicPr>
        <p:blipFill>
          <a:blip r:embed="rId2" cstate="print"/>
          <a:srcRect l="31888" t="50000" r="27950" b="10941"/>
          <a:stretch>
            <a:fillRect/>
          </a:stretch>
        </p:blipFill>
        <p:spPr bwMode="auto">
          <a:xfrm>
            <a:off x="6757262" y="1417331"/>
            <a:ext cx="4313060" cy="3678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Box 23"/>
          <p:cNvSpPr txBox="1"/>
          <p:nvPr/>
        </p:nvSpPr>
        <p:spPr>
          <a:xfrm>
            <a:off x="6989736" y="5103448"/>
            <a:ext cx="503695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dirty="0"/>
              <a:t>Evolution of </a:t>
            </a:r>
            <a:r>
              <a:rPr lang="en-US" sz="1400" dirty="0" smtClean="0"/>
              <a:t>snow mass and depth at</a:t>
            </a:r>
            <a:r>
              <a:rPr lang="en-GB" sz="1400" dirty="0"/>
              <a:t> </a:t>
            </a:r>
            <a:r>
              <a:rPr lang="en-GB" sz="1400" dirty="0" smtClean="0"/>
              <a:t>SNOWMIP 2 observational sites in the </a:t>
            </a:r>
            <a:r>
              <a:rPr lang="en-GB" sz="1400" dirty="0" smtClean="0">
                <a:solidFill>
                  <a:srgbClr val="FF0000"/>
                </a:solidFill>
              </a:rPr>
              <a:t>new</a:t>
            </a:r>
            <a:r>
              <a:rPr lang="en-GB" sz="1400" dirty="0" smtClean="0"/>
              <a:t> and </a:t>
            </a:r>
            <a:r>
              <a:rPr lang="en-GB" sz="1400" dirty="0" smtClean="0">
                <a:solidFill>
                  <a:schemeClr val="tx2">
                    <a:lumMod val="75000"/>
                  </a:schemeClr>
                </a:solidFill>
              </a:rPr>
              <a:t>old</a:t>
            </a:r>
            <a:r>
              <a:rPr lang="en-GB" sz="1400" dirty="0" smtClean="0"/>
              <a:t> scheme</a:t>
            </a:r>
            <a:endParaRPr lang="en-GB" sz="1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buFont typeface="Arial Black" charset="0"/>
              <a:buNone/>
              <a:defRPr/>
            </a:pPr>
            <a:r>
              <a:rPr lang="en-GB" sz="2700" dirty="0" smtClean="0"/>
              <a:t>Soil moisture and Snow-pack modelling evaluated in-situ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1800" dirty="0" smtClean="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rPr>
              <a:t>Balsamo et al 2009 JHM, Dutra </a:t>
            </a:r>
            <a:r>
              <a:rPr lang="en-GB" sz="1800" dirty="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rPr>
              <a:t>et al. 2010 </a:t>
            </a:r>
            <a:r>
              <a:rPr lang="en-GB" sz="1800" dirty="0" smtClean="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rPr>
              <a:t>JHM</a:t>
            </a:r>
            <a:endParaRPr lang="en-GB" sz="1800" dirty="0">
              <a:solidFill>
                <a:schemeClr val="tx1"/>
              </a:solidFill>
              <a:latin typeface="Times" pitchFamily="18" charset="0"/>
              <a:ea typeface="+mn-ea"/>
              <a:cs typeface="+mn-cs"/>
            </a:endParaRPr>
          </a:p>
        </p:txBody>
      </p:sp>
      <p:sp>
        <p:nvSpPr>
          <p:cNvPr id="25" name="Rectangle 1"/>
          <p:cNvSpPr>
            <a:spLocks noChangeArrowheads="1"/>
          </p:cNvSpPr>
          <p:nvPr/>
        </p:nvSpPr>
        <p:spPr bwMode="auto">
          <a:xfrm>
            <a:off x="1360083" y="4329044"/>
            <a:ext cx="4203807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defRPr/>
            </a:pPr>
            <a:r>
              <a:rPr lang="en-US" sz="1400" dirty="0"/>
              <a:t>Evolution of soil moisture for a site in Utah in2010. </a:t>
            </a:r>
            <a:r>
              <a:rPr lang="en-US" sz="1400" b="1" dirty="0" smtClean="0">
                <a:solidFill>
                  <a:srgbClr val="66CA42"/>
                </a:solidFill>
                <a:latin typeface="Calibri" pitchFamily="34" charset="0"/>
                <a:ea typeface="ＭＳ Ｐゴシック" pitchFamily="34" charset="-128"/>
                <a:cs typeface="Times New Roman" pitchFamily="18" charset="0"/>
              </a:rPr>
              <a:t>Observations</a:t>
            </a:r>
            <a:r>
              <a:rPr lang="en-US" sz="1400" b="1" dirty="0" smtClean="0">
                <a:solidFill>
                  <a:srgbClr val="4F81BD"/>
                </a:solidFill>
                <a:latin typeface="Calibri" pitchFamily="34" charset="0"/>
                <a:ea typeface="ＭＳ Ｐゴシック" pitchFamily="34" charset="-128"/>
                <a:cs typeface="Times New Roman" pitchFamily="18" charset="0"/>
              </a:rPr>
              <a:t>, </a:t>
            </a:r>
            <a:r>
              <a:rPr lang="en-US" sz="1400" b="1" dirty="0" smtClean="0">
                <a:solidFill>
                  <a:srgbClr val="FF0000"/>
                </a:solidFill>
                <a:latin typeface="Calibri" pitchFamily="34" charset="0"/>
                <a:ea typeface="ＭＳ Ｐゴシック" pitchFamily="34" charset="-128"/>
                <a:cs typeface="Times New Roman" pitchFamily="18" charset="0"/>
              </a:rPr>
              <a:t>old</a:t>
            </a:r>
            <a:r>
              <a:rPr lang="en-US" sz="1400" b="1" dirty="0" smtClean="0">
                <a:solidFill>
                  <a:srgbClr val="4F81BD"/>
                </a:solidFill>
                <a:latin typeface="Calibri" pitchFamily="34" charset="0"/>
                <a:ea typeface="ＭＳ Ｐゴシック" pitchFamily="34" charset="-128"/>
                <a:cs typeface="Times New Roman" pitchFamily="18" charset="0"/>
              </a:rPr>
              <a:t>, </a:t>
            </a:r>
            <a:r>
              <a:rPr lang="en-US" sz="1400" dirty="0"/>
              <a:t>and</a:t>
            </a:r>
            <a:r>
              <a:rPr lang="en-US" sz="1400" b="1" dirty="0">
                <a:solidFill>
                  <a:srgbClr val="4F81BD"/>
                </a:solidFill>
                <a:latin typeface="Calibri" pitchFamily="34" charset="0"/>
                <a:ea typeface="ＭＳ Ｐゴシック" pitchFamily="34" charset="-128"/>
                <a:cs typeface="Times New Roman" pitchFamily="18" charset="0"/>
              </a:rPr>
              <a:t> </a:t>
            </a:r>
            <a:r>
              <a:rPr lang="en-US" sz="1400" b="1" dirty="0" smtClean="0">
                <a:solidFill>
                  <a:srgbClr val="003399"/>
                </a:solidFill>
                <a:latin typeface="Calibri" pitchFamily="34" charset="0"/>
                <a:ea typeface="ＭＳ Ｐゴシック" pitchFamily="34" charset="-128"/>
                <a:cs typeface="Times New Roman" pitchFamily="18" charset="0"/>
              </a:rPr>
              <a:t>new</a:t>
            </a:r>
            <a:r>
              <a:rPr lang="en-US" sz="1400" b="1" dirty="0" smtClean="0">
                <a:solidFill>
                  <a:srgbClr val="4F81BD"/>
                </a:solidFill>
                <a:latin typeface="Calibri" pitchFamily="34" charset="0"/>
                <a:ea typeface="ＭＳ Ｐゴシック" pitchFamily="34" charset="-128"/>
                <a:cs typeface="Times New Roman" pitchFamily="18" charset="0"/>
              </a:rPr>
              <a:t> </a:t>
            </a:r>
            <a:r>
              <a:rPr lang="en-US" sz="1400" dirty="0"/>
              <a:t>schemes</a:t>
            </a:r>
            <a:r>
              <a:rPr lang="en-US" sz="1400" b="1" dirty="0" smtClean="0">
                <a:solidFill>
                  <a:srgbClr val="4F81BD"/>
                </a:solidFill>
                <a:latin typeface="Calibri" pitchFamily="34" charset="0"/>
                <a:ea typeface="ＭＳ Ｐゴシック" pitchFamily="34" charset="-128"/>
                <a:cs typeface="Times New Roman" pitchFamily="18" charset="0"/>
              </a:rPr>
              <a:t>.</a:t>
            </a:r>
            <a:endParaRPr lang="en-GB" sz="1400" b="1" dirty="0">
              <a:solidFill>
                <a:srgbClr val="4F81BD"/>
              </a:solidFill>
              <a:latin typeface="Calibri" pitchFamily="34" charset="0"/>
              <a:ea typeface="ＭＳ Ｐゴシック" pitchFamily="34" charset="-128"/>
              <a:cs typeface="Times New Roman" pitchFamily="18" charset="0"/>
            </a:endParaRPr>
          </a:p>
          <a:p>
            <a:pPr eaLnBrk="0" hangingPunct="0">
              <a:defRPr/>
            </a:pPr>
            <a:endParaRPr lang="en-US" sz="1400" b="1" dirty="0">
              <a:solidFill>
                <a:srgbClr val="4F81BD"/>
              </a:solidFill>
              <a:latin typeface="Calibri" pitchFamily="34" charset="0"/>
              <a:ea typeface="ＭＳ Ｐゴシック" pitchFamily="34" charset="-128"/>
              <a:cs typeface="Times New Roman" pitchFamily="18" charset="0"/>
            </a:endParaRPr>
          </a:p>
        </p:txBody>
      </p:sp>
      <p:pic>
        <p:nvPicPr>
          <p:cNvPr id="26" name="Picture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943" y="2622246"/>
            <a:ext cx="4339947" cy="1373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8922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5" name="Picture 3" descr="F4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48" t="21499" r="27950" b="59810"/>
          <a:stretch/>
        </p:blipFill>
        <p:spPr bwMode="auto">
          <a:xfrm>
            <a:off x="361626" y="1887542"/>
            <a:ext cx="7620000" cy="1960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0113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dirty="0" smtClean="0"/>
              <a:t>Climate improvements from land developments (soil, snow, vegetation)</a:t>
            </a:r>
            <a:endParaRPr lang="en-GB" dirty="0"/>
          </a:p>
        </p:txBody>
      </p:sp>
      <p:sp>
        <p:nvSpPr>
          <p:cNvPr id="90116" name="Slide Number Placeholder 4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GB" sz="1200">
                <a:solidFill>
                  <a:srgbClr val="FFFFFF"/>
                </a:solidFill>
                <a:latin typeface="Arial" charset="0"/>
              </a:rPr>
              <a:t>Slide </a:t>
            </a:r>
            <a:fld id="{7BD75920-54F4-6144-8C40-2656EC2C81E2}" type="slidenum">
              <a:rPr lang="en-GB" sz="1200">
                <a:solidFill>
                  <a:srgbClr val="FFFFFF"/>
                </a:solidFill>
                <a:latin typeface="Arial" charset="0"/>
              </a:rPr>
              <a:pPr/>
              <a:t>18</a:t>
            </a:fld>
            <a:endParaRPr lang="en-GB" sz="120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European Centre for Medium-Range Weather Forecasts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2446957" y="4769832"/>
            <a:ext cx="8927890" cy="338554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buFont typeface="Times New Roman" pitchFamily="16" charset="0"/>
              <a:buNone/>
              <a:defRPr/>
            </a:pPr>
            <a:r>
              <a:rPr lang="en-GB" sz="1600" dirty="0">
                <a:solidFill>
                  <a:srgbClr val="00B0F0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en-GB" sz="1400" b="1" dirty="0">
                <a:solidFill>
                  <a:srgbClr val="00B0F0"/>
                </a:solidFill>
                <a:latin typeface="+mn-lt"/>
                <a:ea typeface="+mn-ea"/>
                <a:cs typeface="+mn-cs"/>
              </a:rPr>
              <a:t>simulations colder than ERA-Interim        </a:t>
            </a:r>
            <a:r>
              <a:rPr lang="en-GB" sz="1400" b="1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Warmer than ERA-Interim</a:t>
            </a:r>
          </a:p>
        </p:txBody>
      </p:sp>
      <p:pic>
        <p:nvPicPr>
          <p:cNvPr id="8" name="Picture 3" descr="F4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24" t="39655" r="47070" b="42604"/>
          <a:stretch/>
        </p:blipFill>
        <p:spPr bwMode="auto">
          <a:xfrm>
            <a:off x="7791726" y="1940728"/>
            <a:ext cx="4234959" cy="1860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 descr="F4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00" t="57473" r="27950" b="39152"/>
          <a:stretch/>
        </p:blipFill>
        <p:spPr bwMode="auto">
          <a:xfrm>
            <a:off x="1361972" y="4264152"/>
            <a:ext cx="9161634" cy="354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7126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9996" y="93822"/>
            <a:ext cx="7859216" cy="1143000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rgbClr val="0F3692"/>
                </a:solidFill>
              </a:rPr>
              <a:t>Representing land-related forecast </a:t>
            </a:r>
            <a:r>
              <a:rPr lang="en-US" sz="2800" dirty="0" smtClean="0">
                <a:solidFill>
                  <a:srgbClr val="0F3692"/>
                </a:solidFill>
              </a:rPr>
              <a:t>uncertainties</a:t>
            </a:r>
            <a:endParaRPr lang="en-US" sz="2800" dirty="0">
              <a:solidFill>
                <a:srgbClr val="0F369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133972" y="1340769"/>
            <a:ext cx="7427168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84163" indent="-284163">
              <a:spcAft>
                <a:spcPts val="1000"/>
              </a:spcAft>
              <a:buClr>
                <a:srgbClr val="FC0128"/>
              </a:buClr>
              <a:buSzPct val="100000"/>
              <a:buFont typeface="Wingdings" pitchFamily="1" charset="2"/>
              <a:buChar char=""/>
              <a:tabLst>
                <a:tab pos="284163" algn="l"/>
                <a:tab pos="731838" algn="l"/>
                <a:tab pos="1181100" algn="l"/>
                <a:tab pos="1630363" algn="l"/>
                <a:tab pos="2079625" algn="l"/>
                <a:tab pos="2528888" algn="l"/>
                <a:tab pos="2978150" algn="l"/>
                <a:tab pos="3427413" algn="l"/>
                <a:tab pos="3876675" algn="l"/>
                <a:tab pos="4325938" algn="l"/>
                <a:tab pos="4775200" algn="l"/>
                <a:tab pos="5224463" algn="l"/>
                <a:tab pos="5673725" algn="l"/>
                <a:tab pos="6122988" algn="l"/>
                <a:tab pos="6572250" algn="l"/>
                <a:tab pos="7021513" algn="l"/>
                <a:tab pos="7470775" algn="l"/>
                <a:tab pos="7920038" algn="l"/>
                <a:tab pos="8369300" algn="l"/>
                <a:tab pos="8818563" algn="l"/>
                <a:tab pos="9267825" algn="l"/>
              </a:tabLst>
            </a:pPr>
            <a:r>
              <a:rPr lang="en-US" sz="1400" dirty="0">
                <a:solidFill>
                  <a:srgbClr val="000000"/>
                </a:solidFill>
                <a:latin typeface="Arial" charset="0"/>
              </a:rPr>
              <a:t>EDA/ENS system includes </a:t>
            </a:r>
            <a:br>
              <a:rPr lang="en-US" sz="1400" dirty="0">
                <a:solidFill>
                  <a:srgbClr val="000000"/>
                </a:solidFill>
                <a:latin typeface="Arial" charset="0"/>
              </a:rPr>
            </a:br>
            <a:r>
              <a:rPr lang="en-US" sz="1400" dirty="0">
                <a:solidFill>
                  <a:srgbClr val="000000"/>
                </a:solidFill>
                <a:latin typeface="Arial" charset="0"/>
              </a:rPr>
              <a:t>land surface components (CY40R1)</a:t>
            </a:r>
            <a:br>
              <a:rPr lang="en-US" sz="1400" dirty="0">
                <a:solidFill>
                  <a:srgbClr val="000000"/>
                </a:solidFill>
                <a:latin typeface="Arial" charset="0"/>
              </a:rPr>
            </a:br>
            <a:r>
              <a:rPr lang="en-US" sz="1400" dirty="0">
                <a:solidFill>
                  <a:srgbClr val="000000"/>
                </a:solidFill>
                <a:latin typeface="Arial" charset="0"/>
              </a:rPr>
              <a:t>and perturbation also to the </a:t>
            </a:r>
            <a:br>
              <a:rPr lang="en-US" sz="1400" dirty="0">
                <a:solidFill>
                  <a:srgbClr val="000000"/>
                </a:solidFill>
                <a:latin typeface="Arial" charset="0"/>
              </a:rPr>
            </a:br>
            <a:r>
              <a:rPr lang="en-US" sz="1400" dirty="0">
                <a:solidFill>
                  <a:srgbClr val="000000"/>
                </a:solidFill>
                <a:latin typeface="Arial" charset="0"/>
              </a:rPr>
              <a:t>assimilated observations (CY40R3)</a:t>
            </a:r>
          </a:p>
          <a:p>
            <a:pPr marL="284163" indent="-284163">
              <a:spcAft>
                <a:spcPts val="1000"/>
              </a:spcAft>
              <a:buClr>
                <a:srgbClr val="FC0128"/>
              </a:buClr>
              <a:buSzPct val="100000"/>
              <a:buFont typeface="Wingdings" pitchFamily="1" charset="2"/>
              <a:buChar char=""/>
              <a:tabLst>
                <a:tab pos="284163" algn="l"/>
                <a:tab pos="731838" algn="l"/>
                <a:tab pos="1181100" algn="l"/>
                <a:tab pos="1630363" algn="l"/>
                <a:tab pos="2079625" algn="l"/>
                <a:tab pos="2528888" algn="l"/>
                <a:tab pos="2978150" algn="l"/>
                <a:tab pos="3427413" algn="l"/>
                <a:tab pos="3876675" algn="l"/>
                <a:tab pos="4325938" algn="l"/>
                <a:tab pos="4775200" algn="l"/>
                <a:tab pos="5224463" algn="l"/>
                <a:tab pos="5673725" algn="l"/>
                <a:tab pos="6122988" algn="l"/>
                <a:tab pos="6572250" algn="l"/>
                <a:tab pos="7021513" algn="l"/>
                <a:tab pos="7470775" algn="l"/>
                <a:tab pos="7920038" algn="l"/>
                <a:tab pos="8369300" algn="l"/>
                <a:tab pos="8818563" algn="l"/>
                <a:tab pos="9267825" algn="l"/>
              </a:tabLst>
            </a:pPr>
            <a:r>
              <a:rPr lang="en-US" sz="1400" dirty="0">
                <a:solidFill>
                  <a:srgbClr val="000000"/>
                </a:solidFill>
                <a:latin typeface="Arial" charset="0"/>
              </a:rPr>
              <a:t>Accounting for land surface </a:t>
            </a:r>
            <a:br>
              <a:rPr lang="en-US" sz="1400" dirty="0">
                <a:solidFill>
                  <a:srgbClr val="000000"/>
                </a:solidFill>
                <a:latin typeface="Arial" charset="0"/>
              </a:rPr>
            </a:br>
            <a:r>
              <a:rPr lang="en-US" sz="1400" dirty="0">
                <a:solidFill>
                  <a:srgbClr val="000000"/>
                </a:solidFill>
                <a:latin typeface="Arial" charset="0"/>
              </a:rPr>
              <a:t>uncertainties (particularly for snow) </a:t>
            </a:r>
            <a:br>
              <a:rPr lang="en-US" sz="1400" dirty="0">
                <a:solidFill>
                  <a:srgbClr val="000000"/>
                </a:solidFill>
                <a:latin typeface="Arial" charset="0"/>
              </a:rPr>
            </a:br>
            <a:r>
              <a:rPr lang="en-US" sz="1400" dirty="0">
                <a:solidFill>
                  <a:srgbClr val="000000"/>
                </a:solidFill>
                <a:latin typeface="Arial" charset="0"/>
              </a:rPr>
              <a:t>enhances the ensemble spread of </a:t>
            </a:r>
            <a:br>
              <a:rPr lang="en-US" sz="1400" dirty="0">
                <a:solidFill>
                  <a:srgbClr val="000000"/>
                </a:solidFill>
                <a:latin typeface="Arial" charset="0"/>
              </a:rPr>
            </a:br>
            <a:r>
              <a:rPr lang="en-US" sz="1400" dirty="0">
                <a:solidFill>
                  <a:srgbClr val="000000"/>
                </a:solidFill>
                <a:latin typeface="Arial" charset="0"/>
              </a:rPr>
              <a:t>2m temperature prediction and its</a:t>
            </a:r>
            <a:br>
              <a:rPr lang="en-US" sz="1400" dirty="0">
                <a:solidFill>
                  <a:srgbClr val="000000"/>
                </a:solidFill>
                <a:latin typeface="Arial" charset="0"/>
              </a:rPr>
            </a:br>
            <a:r>
              <a:rPr lang="en-US" sz="1400" dirty="0">
                <a:solidFill>
                  <a:srgbClr val="000000"/>
                </a:solidFill>
                <a:latin typeface="Arial" charset="0"/>
              </a:rPr>
              <a:t>usefulness for forecasters</a:t>
            </a:r>
          </a:p>
          <a:p>
            <a:pPr marL="284163" indent="-284163">
              <a:spcAft>
                <a:spcPts val="1000"/>
              </a:spcAft>
              <a:buClr>
                <a:srgbClr val="FC0128"/>
              </a:buClr>
              <a:buSzPct val="100000"/>
              <a:buFont typeface="Wingdings" pitchFamily="1" charset="2"/>
              <a:buChar char=""/>
              <a:tabLst>
                <a:tab pos="284163" algn="l"/>
                <a:tab pos="731838" algn="l"/>
                <a:tab pos="1181100" algn="l"/>
                <a:tab pos="1630363" algn="l"/>
                <a:tab pos="2079625" algn="l"/>
                <a:tab pos="2528888" algn="l"/>
                <a:tab pos="2978150" algn="l"/>
                <a:tab pos="3427413" algn="l"/>
                <a:tab pos="3876675" algn="l"/>
                <a:tab pos="4325938" algn="l"/>
                <a:tab pos="4775200" algn="l"/>
                <a:tab pos="5224463" algn="l"/>
                <a:tab pos="5673725" algn="l"/>
                <a:tab pos="6122988" algn="l"/>
                <a:tab pos="6572250" algn="l"/>
                <a:tab pos="7021513" algn="l"/>
                <a:tab pos="7470775" algn="l"/>
                <a:tab pos="7920038" algn="l"/>
                <a:tab pos="8369300" algn="l"/>
                <a:tab pos="8818563" algn="l"/>
                <a:tab pos="9267825" algn="l"/>
              </a:tabLst>
            </a:pPr>
            <a:r>
              <a:rPr lang="en-US" sz="1400" dirty="0">
                <a:solidFill>
                  <a:srgbClr val="000000"/>
                </a:solidFill>
                <a:latin typeface="Arial" charset="0"/>
              </a:rPr>
              <a:t>The uncertainty is situation dependent</a:t>
            </a:r>
            <a:br>
              <a:rPr lang="en-US" sz="1400" dirty="0">
                <a:solidFill>
                  <a:srgbClr val="000000"/>
                </a:solidFill>
                <a:latin typeface="Arial" charset="0"/>
              </a:rPr>
            </a:br>
            <a:r>
              <a:rPr lang="en-US" sz="1400" dirty="0">
                <a:solidFill>
                  <a:srgbClr val="000000"/>
                </a:solidFill>
                <a:latin typeface="Arial" charset="0"/>
              </a:rPr>
              <a:t>and perturbations permit to capture</a:t>
            </a:r>
            <a:br>
              <a:rPr lang="en-US" sz="1400" dirty="0">
                <a:solidFill>
                  <a:srgbClr val="000000"/>
                </a:solidFill>
                <a:latin typeface="Arial" charset="0"/>
              </a:rPr>
            </a:br>
            <a:r>
              <a:rPr lang="en-US" sz="1400" dirty="0">
                <a:solidFill>
                  <a:srgbClr val="000000"/>
                </a:solidFill>
                <a:latin typeface="Arial" charset="0"/>
              </a:rPr>
              <a:t>the occurrence of extremes</a:t>
            </a:r>
            <a:br>
              <a:rPr lang="en-US" sz="1400" dirty="0">
                <a:solidFill>
                  <a:srgbClr val="000000"/>
                </a:solidFill>
                <a:latin typeface="Arial" charset="0"/>
              </a:rPr>
            </a:br>
            <a:r>
              <a:rPr lang="en-US" sz="1400" dirty="0">
                <a:solidFill>
                  <a:srgbClr val="000000"/>
                </a:solidFill>
                <a:latin typeface="Arial" charset="0"/>
              </a:rPr>
              <a:t>(e.g. clear sky nights combined</a:t>
            </a:r>
            <a:br>
              <a:rPr lang="en-US" sz="1400" dirty="0">
                <a:solidFill>
                  <a:srgbClr val="000000"/>
                </a:solidFill>
                <a:latin typeface="Arial" charset="0"/>
              </a:rPr>
            </a:br>
            <a:r>
              <a:rPr lang="en-US" sz="1400" dirty="0">
                <a:solidFill>
                  <a:srgbClr val="000000"/>
                </a:solidFill>
                <a:latin typeface="Arial" charset="0"/>
              </a:rPr>
              <a:t>with snow covered surface </a:t>
            </a:r>
            <a:br>
              <a:rPr lang="en-US" sz="1400" dirty="0">
                <a:solidFill>
                  <a:srgbClr val="000000"/>
                </a:solidFill>
                <a:latin typeface="Arial" charset="0"/>
              </a:rPr>
            </a:br>
            <a:r>
              <a:rPr lang="en-US" sz="1400" dirty="0">
                <a:solidFill>
                  <a:srgbClr val="000000"/>
                </a:solidFill>
                <a:latin typeface="Arial" charset="0"/>
              </a:rPr>
              <a:t>can generate very cold temperatures)</a:t>
            </a:r>
          </a:p>
          <a:p>
            <a:pPr marL="284163" indent="-284163">
              <a:spcAft>
                <a:spcPts val="1000"/>
              </a:spcAft>
              <a:buClr>
                <a:srgbClr val="FC0128"/>
              </a:buClr>
              <a:buSzPct val="100000"/>
              <a:buFont typeface="Wingdings" pitchFamily="1" charset="2"/>
              <a:buChar char=""/>
              <a:tabLst>
                <a:tab pos="284163" algn="l"/>
                <a:tab pos="731838" algn="l"/>
                <a:tab pos="1181100" algn="l"/>
                <a:tab pos="1630363" algn="l"/>
                <a:tab pos="2079625" algn="l"/>
                <a:tab pos="2528888" algn="l"/>
                <a:tab pos="2978150" algn="l"/>
                <a:tab pos="3427413" algn="l"/>
                <a:tab pos="3876675" algn="l"/>
                <a:tab pos="4325938" algn="l"/>
                <a:tab pos="4775200" algn="l"/>
                <a:tab pos="5224463" algn="l"/>
                <a:tab pos="5673725" algn="l"/>
                <a:tab pos="6122988" algn="l"/>
                <a:tab pos="6572250" algn="l"/>
                <a:tab pos="7021513" algn="l"/>
                <a:tab pos="7470775" algn="l"/>
                <a:tab pos="7920038" algn="l"/>
                <a:tab pos="8369300" algn="l"/>
                <a:tab pos="8818563" algn="l"/>
                <a:tab pos="9267825" algn="l"/>
              </a:tabLst>
            </a:pPr>
            <a:r>
              <a:rPr lang="en-US" sz="1400" dirty="0">
                <a:solidFill>
                  <a:srgbClr val="000000"/>
                </a:solidFill>
                <a:latin typeface="Arial" charset="0"/>
              </a:rPr>
              <a:t>Small snow cover errors </a:t>
            </a:r>
            <a:r>
              <a:rPr lang="en-US" sz="1400" dirty="0">
                <a:solidFill>
                  <a:srgbClr val="000000"/>
                </a:solidFill>
                <a:latin typeface="Arial" charset="0"/>
                <a:sym typeface="Wingdings" pitchFamily="2" charset="2"/>
              </a:rPr>
              <a:t> </a:t>
            </a:r>
            <a:br>
              <a:rPr lang="en-US" sz="1400" dirty="0">
                <a:solidFill>
                  <a:srgbClr val="000000"/>
                </a:solidFill>
                <a:latin typeface="Arial" charset="0"/>
                <a:sym typeface="Wingdings" pitchFamily="2" charset="2"/>
              </a:rPr>
            </a:br>
            <a:r>
              <a:rPr lang="en-US" sz="1400" dirty="0">
                <a:solidFill>
                  <a:srgbClr val="000000"/>
                </a:solidFill>
                <a:latin typeface="Arial" charset="0"/>
                <a:sym typeface="Wingdings" pitchFamily="2" charset="2"/>
              </a:rPr>
              <a:t>large temperature impact</a:t>
            </a:r>
            <a:endParaRPr lang="en-US" sz="140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5" name="Picture 4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31"/>
          <a:stretch/>
        </p:blipFill>
        <p:spPr>
          <a:xfrm>
            <a:off x="5518348" y="1340768"/>
            <a:ext cx="4968552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37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89" descr="WaterCycle-optimized"/>
          <p:cNvPicPr>
            <a:picLocks noChangeAspect="1" noChangeArrowheads="1"/>
          </p:cNvPicPr>
          <p:nvPr/>
        </p:nvPicPr>
        <p:blipFill>
          <a:blip r:embed="rId3">
            <a:lum bright="5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52"/>
          <a:stretch>
            <a:fillRect/>
          </a:stretch>
        </p:blipFill>
        <p:spPr bwMode="auto">
          <a:xfrm>
            <a:off x="176981" y="21790"/>
            <a:ext cx="12011844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2"/>
          <p:cNvSpPr txBox="1">
            <a:spLocks noChangeArrowheads="1"/>
          </p:cNvSpPr>
          <p:nvPr/>
        </p:nvSpPr>
        <p:spPr bwMode="auto">
          <a:xfrm>
            <a:off x="1557337" y="115889"/>
            <a:ext cx="91440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 anchor="ctr"/>
          <a:lstStyle>
            <a:lvl1pPr defTabSz="7620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7620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7620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7620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7620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76200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76200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76200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76200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GB" altLang="en-US" sz="2800">
                <a:solidFill>
                  <a:srgbClr val="009900"/>
                </a:solidFill>
                <a:latin typeface="Arial Black" panose="020B0A04020102020204" pitchFamily="34" charset="0"/>
              </a:rPr>
              <a:t>Parameterization of </a:t>
            </a:r>
          </a:p>
          <a:p>
            <a:pPr algn="ctr"/>
            <a:r>
              <a:rPr lang="en-GB" altLang="en-US" sz="2800">
                <a:solidFill>
                  <a:srgbClr val="009900"/>
                </a:solidFill>
                <a:latin typeface="Arial Black" panose="020B0A04020102020204" pitchFamily="34" charset="0"/>
              </a:rPr>
              <a:t>land-surface processes in NWP</a:t>
            </a:r>
            <a:endParaRPr lang="en-GB" altLang="en-US" sz="1800" b="1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076" name="Subtitle 7"/>
          <p:cNvSpPr txBox="1">
            <a:spLocks/>
          </p:cNvSpPr>
          <p:nvPr/>
        </p:nvSpPr>
        <p:spPr bwMode="auto">
          <a:xfrm>
            <a:off x="2928937" y="1585914"/>
            <a:ext cx="6400800" cy="160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/>
          <a:lstStyle>
            <a:lvl1pPr defTabSz="7620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7620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7620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7620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7620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76200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76200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76200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76200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lnSpc>
                <a:spcPts val="2500"/>
              </a:lnSpc>
              <a:spcAft>
                <a:spcPts val="1000"/>
              </a:spcAft>
              <a:buClr>
                <a:schemeClr val="hlink"/>
              </a:buClr>
            </a:pPr>
            <a:r>
              <a:rPr lang="en-GB" altLang="en-US" sz="2200" b="1">
                <a:solidFill>
                  <a:schemeClr val="tx1"/>
                </a:solidFill>
                <a:latin typeface="Arial" panose="020B0604020202020204" pitchFamily="34" charset="0"/>
              </a:rPr>
              <a:t>Gianpaolo Balsamo</a:t>
            </a:r>
          </a:p>
          <a:p>
            <a:pPr algn="ctr">
              <a:lnSpc>
                <a:spcPts val="2500"/>
              </a:lnSpc>
              <a:spcAft>
                <a:spcPts val="1000"/>
              </a:spcAft>
              <a:buClr>
                <a:schemeClr val="hlink"/>
              </a:buClr>
            </a:pPr>
            <a:endParaRPr lang="en-GB" altLang="en-US" sz="2200" b="1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algn="ctr">
              <a:lnSpc>
                <a:spcPts val="2500"/>
              </a:lnSpc>
              <a:spcAft>
                <a:spcPts val="1000"/>
              </a:spcAft>
              <a:buClr>
                <a:schemeClr val="hlink"/>
              </a:buClr>
            </a:pPr>
            <a:endParaRPr lang="en-GB" altLang="en-US" sz="2200" b="1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algn="ctr">
              <a:lnSpc>
                <a:spcPts val="2500"/>
              </a:lnSpc>
              <a:spcAft>
                <a:spcPts val="1000"/>
              </a:spcAft>
              <a:buClr>
                <a:schemeClr val="hlink"/>
              </a:buClr>
            </a:pPr>
            <a:endParaRPr lang="en-GB" altLang="en-US" sz="2200" b="1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algn="ctr">
              <a:lnSpc>
                <a:spcPts val="2500"/>
              </a:lnSpc>
              <a:spcAft>
                <a:spcPts val="1000"/>
              </a:spcAft>
              <a:buClr>
                <a:schemeClr val="hlink"/>
              </a:buClr>
            </a:pPr>
            <a:r>
              <a:rPr lang="en-GB" altLang="en-US" sz="2200" b="1" i="1">
                <a:solidFill>
                  <a:schemeClr val="tx1"/>
                </a:solidFill>
                <a:latin typeface="Arial" panose="020B0604020202020204" pitchFamily="34" charset="0"/>
              </a:rPr>
              <a:t>Introductory lecture</a:t>
            </a:r>
          </a:p>
          <a:p>
            <a:pPr algn="ctr">
              <a:lnSpc>
                <a:spcPts val="2500"/>
              </a:lnSpc>
              <a:spcAft>
                <a:spcPts val="1000"/>
              </a:spcAft>
              <a:buClr>
                <a:schemeClr val="hlink"/>
              </a:buClr>
            </a:pPr>
            <a:endParaRPr lang="en-GB" altLang="en-US" sz="2200" b="1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886500" y="5733257"/>
            <a:ext cx="3707904" cy="1033103"/>
          </a:xfrm>
          <a:prstGeom prst="rect">
            <a:avLst/>
          </a:prstGeom>
          <a:solidFill>
            <a:srgbClr val="3366FF"/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  <a:defRPr/>
            </a:pPr>
            <a:r>
              <a:rPr lang="en-GB" sz="2000" dirty="0">
                <a:solidFill>
                  <a:srgbClr val="000099"/>
                </a:solidFill>
                <a:latin typeface="Arial" charset="0"/>
                <a:ea typeface="ＭＳ Ｐゴシック" charset="0"/>
                <a:cs typeface="ＭＳ Ｐゴシック" charset="0"/>
              </a:rPr>
              <a:t>G. Balsamo</a:t>
            </a:r>
          </a:p>
          <a:p>
            <a:pPr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  <a:defRPr/>
            </a:pPr>
            <a:r>
              <a:rPr lang="en-GB" sz="2000" dirty="0">
                <a:latin typeface="Arial" charset="0"/>
                <a:ea typeface="ＭＳ Ｐゴシック" charset="0"/>
                <a:cs typeface="ＭＳ Ｐゴシック" charset="0"/>
              </a:rPr>
              <a:t>Room: </a:t>
            </a:r>
            <a:r>
              <a:rPr lang="en-GB" sz="2000" dirty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1122</a:t>
            </a:r>
            <a:r>
              <a:rPr lang="en-GB" sz="2000" dirty="0">
                <a:latin typeface="Arial" charset="0"/>
                <a:ea typeface="ＭＳ Ｐゴシック" charset="0"/>
                <a:cs typeface="ＭＳ Ｐゴシック" charset="0"/>
              </a:rPr>
              <a:t>  Extension: </a:t>
            </a:r>
            <a:r>
              <a:rPr lang="en-GB" sz="2000" dirty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2246</a:t>
            </a:r>
            <a:r>
              <a:rPr lang="en-GB" sz="2000" dirty="0">
                <a:latin typeface="Arial" charset="0"/>
                <a:ea typeface="ＭＳ Ｐゴシック" charset="0"/>
                <a:cs typeface="ＭＳ Ｐゴシック" charset="0"/>
              </a:rPr>
              <a:t>     </a:t>
            </a:r>
            <a:r>
              <a:rPr lang="en-GB" sz="2000" dirty="0">
                <a:latin typeface="Arial" charset="0"/>
                <a:ea typeface="ＭＳ Ｐゴシック" charset="0"/>
                <a:cs typeface="ＭＳ Ｐゴシック" charset="0"/>
                <a:hlinkClick r:id="rId4"/>
              </a:rPr>
              <a:t>gianpaolo.balsamo@ecmwf.int</a:t>
            </a:r>
            <a:endParaRPr lang="en-GB" sz="20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 of III - traning course 2017</a:t>
            </a:r>
            <a:endParaRPr lang="en-GB"/>
          </a:p>
        </p:txBody>
      </p:sp>
      <p:sp>
        <p:nvSpPr>
          <p:cNvPr id="3081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454775" y="6353175"/>
            <a:ext cx="1077912" cy="47148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t>Slide </a:t>
            </a:r>
            <a:fld id="{3B69A999-3B05-45CC-807F-49EEEEBA0C7B}" type="slidenum"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pPr/>
              <a:t>2</a:t>
            </a:fld>
            <a:endParaRPr lang="en-GB" altLang="en-US" sz="12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5637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Content Placeholder 11" descr="diu_July_SDini_n1_10_col.png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16692" y="1054294"/>
            <a:ext cx="6911975" cy="4608513"/>
          </a:xfrm>
          <a:prstGeom prst="rect">
            <a:avLst/>
          </a:prstGeo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13" descr="legend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6378" y="2891032"/>
            <a:ext cx="1854200" cy="148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itle 3"/>
          <p:cNvSpPr>
            <a:spLocks noGrp="1"/>
          </p:cNvSpPr>
          <p:nvPr>
            <p:ph type="title"/>
          </p:nvPr>
        </p:nvSpPr>
        <p:spPr>
          <a:xfrm>
            <a:off x="2016125" y="56680"/>
            <a:ext cx="8113712" cy="708025"/>
          </a:xfrm>
          <a:ln w="9525"/>
        </p:spPr>
        <p:txBody>
          <a:bodyPr>
            <a:normAutofit/>
          </a:bodyPr>
          <a:lstStyle/>
          <a:p>
            <a:r>
              <a:rPr lang="en-US" sz="3200" dirty="0"/>
              <a:t>Energy fluxes: </a:t>
            </a:r>
            <a:r>
              <a:rPr lang="en-US" sz="3200" dirty="0" smtClean="0"/>
              <a:t>diurnal cycle impact of lakes</a:t>
            </a:r>
            <a:endParaRPr lang="en-GB" sz="3200" dirty="0"/>
          </a:p>
        </p:txBody>
      </p:sp>
      <p:sp>
        <p:nvSpPr>
          <p:cNvPr id="9221" name="TextBox 9"/>
          <p:cNvSpPr txBox="1">
            <a:spLocks noChangeArrowheads="1"/>
          </p:cNvSpPr>
          <p:nvPr/>
        </p:nvSpPr>
        <p:spPr bwMode="auto">
          <a:xfrm>
            <a:off x="3416692" y="1073344"/>
            <a:ext cx="4141787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600">
                <a:latin typeface="Calibri" charset="0"/>
              </a:rPr>
              <a:t>Monthly diurnal cycle of energy fluxes for July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977134" y="4326132"/>
            <a:ext cx="1431925" cy="738187"/>
          </a:xfrm>
          <a:prstGeom prst="rect">
            <a:avLst/>
          </a:prstGeom>
          <a:solidFill>
            <a:srgbClr val="99CCFF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GB" sz="1400" dirty="0">
                <a:solidFill>
                  <a:schemeClr val="tx1"/>
                </a:solidFill>
                <a:latin typeface="Calibri" pitchFamily="34" charset="0"/>
              </a:rPr>
              <a:t>Lake SH maximum is at night</a:t>
            </a:r>
          </a:p>
        </p:txBody>
      </p:sp>
      <p:sp>
        <p:nvSpPr>
          <p:cNvPr id="9222" name="TextBox 13"/>
          <p:cNvSpPr txBox="1">
            <a:spLocks noChangeArrowheads="1"/>
          </p:cNvSpPr>
          <p:nvPr/>
        </p:nvSpPr>
        <p:spPr bwMode="auto">
          <a:xfrm>
            <a:off x="2479229" y="3377722"/>
            <a:ext cx="1090364" cy="1200329"/>
          </a:xfrm>
          <a:prstGeom prst="rect">
            <a:avLst/>
          </a:prstGeom>
          <a:solidFill>
            <a:srgbClr val="92D050"/>
          </a:solidFill>
          <a:ln w="6350">
            <a:solidFill>
              <a:srgbClr val="00B05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200" dirty="0">
                <a:latin typeface="Calibri" charset="0"/>
              </a:rPr>
              <a:t>Forest</a:t>
            </a:r>
            <a:r>
              <a:rPr lang="en-GB" sz="1200" b="0" dirty="0">
                <a:latin typeface="Calibri" charset="0"/>
              </a:rPr>
              <a:t> evaporation is driven by vegetation,  so it is zero at night</a:t>
            </a:r>
          </a:p>
        </p:txBody>
      </p:sp>
      <p:cxnSp>
        <p:nvCxnSpPr>
          <p:cNvPr id="16" name="Straight Arrow Connector 15"/>
          <p:cNvCxnSpPr/>
          <p:nvPr/>
        </p:nvCxnSpPr>
        <p:spPr bwMode="auto">
          <a:xfrm flipV="1">
            <a:off x="3878653" y="3986407"/>
            <a:ext cx="247650" cy="9525"/>
          </a:xfrm>
          <a:prstGeom prst="straightConnector1">
            <a:avLst/>
          </a:prstGeom>
          <a:noFill/>
          <a:ln w="254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225" name="TextBox 17"/>
          <p:cNvSpPr txBox="1">
            <a:spLocks noChangeArrowheads="1"/>
          </p:cNvSpPr>
          <p:nvPr/>
        </p:nvSpPr>
        <p:spPr bwMode="auto">
          <a:xfrm>
            <a:off x="10012753" y="1073343"/>
            <a:ext cx="145415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400" b="0">
                <a:latin typeface="Calibri" charset="0"/>
              </a:rPr>
              <a:t>Very good representation by the model of diurnal cycles and particularities of each surface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9984377" y="5007363"/>
            <a:ext cx="1431925" cy="738187"/>
          </a:xfrm>
          <a:prstGeom prst="rect">
            <a:avLst/>
          </a:prstGeom>
          <a:solidFill>
            <a:srgbClr val="92D050"/>
          </a:solidFill>
          <a:ln w="6350"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GB" sz="1400" dirty="0">
                <a:latin typeface="Calibri" pitchFamily="34" charset="0"/>
              </a:rPr>
              <a:t>Forest SH maximum is at midday</a:t>
            </a:r>
            <a:r>
              <a:rPr lang="en-GB" sz="1400" dirty="0"/>
              <a:t> </a:t>
            </a:r>
          </a:p>
        </p:txBody>
      </p:sp>
      <p:cxnSp>
        <p:nvCxnSpPr>
          <p:cNvPr id="21" name="Straight Arrow Connector 20"/>
          <p:cNvCxnSpPr/>
          <p:nvPr/>
        </p:nvCxnSpPr>
        <p:spPr bwMode="auto">
          <a:xfrm rot="10800000">
            <a:off x="9484116" y="4256281"/>
            <a:ext cx="431800" cy="254000"/>
          </a:xfrm>
          <a:prstGeom prst="straightConnector1">
            <a:avLst/>
          </a:prstGeom>
          <a:noFill/>
          <a:ln w="254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3" name="Straight Arrow Connector 22"/>
          <p:cNvCxnSpPr/>
          <p:nvPr/>
        </p:nvCxnSpPr>
        <p:spPr bwMode="auto">
          <a:xfrm rot="10800000">
            <a:off x="8706242" y="4867469"/>
            <a:ext cx="1284287" cy="582613"/>
          </a:xfrm>
          <a:prstGeom prst="straightConnector1">
            <a:avLst/>
          </a:prstGeom>
          <a:noFill/>
          <a:ln w="254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228" name="TextBox 23"/>
          <p:cNvSpPr txBox="1">
            <a:spLocks noChangeArrowheads="1"/>
          </p:cNvSpPr>
          <p:nvPr/>
        </p:nvSpPr>
        <p:spPr bwMode="auto">
          <a:xfrm>
            <a:off x="2479229" y="4586152"/>
            <a:ext cx="1090364" cy="1015663"/>
          </a:xfrm>
          <a:prstGeom prst="rect">
            <a:avLst/>
          </a:prstGeom>
          <a:solidFill>
            <a:srgbClr val="99CCFF"/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200" dirty="0">
                <a:latin typeface="Calibri" charset="0"/>
              </a:rPr>
              <a:t>Lake</a:t>
            </a:r>
            <a:r>
              <a:rPr lang="en-GB" sz="1200" b="0" dirty="0">
                <a:latin typeface="Calibri" charset="0"/>
              </a:rPr>
              <a:t> LH diurnal cycle: over-estimation in evaporation</a:t>
            </a:r>
          </a:p>
        </p:txBody>
      </p:sp>
      <p:sp>
        <p:nvSpPr>
          <p:cNvPr id="9230" name="TextBox 24"/>
          <p:cNvSpPr txBox="1">
            <a:spLocks noChangeArrowheads="1"/>
          </p:cNvSpPr>
          <p:nvPr/>
        </p:nvSpPr>
        <p:spPr bwMode="auto">
          <a:xfrm>
            <a:off x="3051524" y="5815999"/>
            <a:ext cx="814151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2000" dirty="0">
                <a:latin typeface="Calibri" charset="0"/>
              </a:rPr>
              <a:t>Main difference between lake &amp; forest sites  is found in energy partitioning</a:t>
            </a:r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5480938" y="763781"/>
            <a:ext cx="2975792" cy="309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/>
          <a:p>
            <a:pPr eaLnBrk="0" hangingPunct="0"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400" dirty="0" err="1">
                <a:solidFill>
                  <a:srgbClr val="000000"/>
                </a:solidFill>
                <a:latin typeface="Arial" charset="0"/>
              </a:rPr>
              <a:t>Manrique-Suñén</a:t>
            </a:r>
            <a:r>
              <a:rPr lang="en-GB" sz="1400" dirty="0">
                <a:solidFill>
                  <a:srgbClr val="000000"/>
                </a:solidFill>
                <a:latin typeface="Arial" charset="0"/>
              </a:rPr>
              <a:t> et al. (2013, JHM)</a:t>
            </a:r>
          </a:p>
        </p:txBody>
      </p:sp>
      <p:grpSp>
        <p:nvGrpSpPr>
          <p:cNvPr id="20" name="Group 36"/>
          <p:cNvGrpSpPr>
            <a:grpSpLocks/>
          </p:cNvGrpSpPr>
          <p:nvPr/>
        </p:nvGrpSpPr>
        <p:grpSpPr bwMode="auto">
          <a:xfrm>
            <a:off x="301876" y="1406909"/>
            <a:ext cx="2243138" cy="3672407"/>
            <a:chOff x="4331" y="1021"/>
            <a:chExt cx="1413" cy="2677"/>
          </a:xfrm>
        </p:grpSpPr>
        <p:sp>
          <p:nvSpPr>
            <p:cNvPr id="22" name="Rectangle 3"/>
            <p:cNvSpPr>
              <a:spLocks noChangeArrowheads="1"/>
            </p:cNvSpPr>
            <p:nvPr/>
          </p:nvSpPr>
          <p:spPr bwMode="auto">
            <a:xfrm>
              <a:off x="4331" y="1021"/>
              <a:ext cx="1361" cy="2677"/>
            </a:xfrm>
            <a:prstGeom prst="rect">
              <a:avLst/>
            </a:prstGeom>
            <a:solidFill>
              <a:schemeClr val="bg2">
                <a:alpha val="14902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24" name="Rectangle 9"/>
            <p:cNvSpPr>
              <a:spLocks noChangeArrowheads="1"/>
            </p:cNvSpPr>
            <p:nvPr/>
          </p:nvSpPr>
          <p:spPr bwMode="auto">
            <a:xfrm>
              <a:off x="4352" y="1066"/>
              <a:ext cx="1392" cy="9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290513" indent="-290513" defTabSz="762000" eaLnBrk="0" hangingPunct="0">
                <a:lnSpc>
                  <a:spcPts val="2500"/>
                </a:lnSpc>
                <a:spcAft>
                  <a:spcPts val="1000"/>
                </a:spcAft>
                <a:buClr>
                  <a:schemeClr val="hlink"/>
                </a:buClr>
                <a:buSzPct val="100000"/>
                <a:buFont typeface="Wingdings" pitchFamily="2" charset="2"/>
                <a:buChar char="l"/>
              </a:pPr>
              <a:r>
                <a:rPr lang="en-US" sz="1300" b="1" dirty="0">
                  <a:solidFill>
                    <a:srgbClr val="FF0000"/>
                  </a:solidFill>
                  <a:latin typeface="Arial" pitchFamily="34" charset="0"/>
                </a:rPr>
                <a:t>Lake tile </a:t>
              </a:r>
              <a:br>
                <a:rPr lang="en-US" sz="1300" b="1" dirty="0">
                  <a:solidFill>
                    <a:srgbClr val="FF0000"/>
                  </a:solidFill>
                  <a:latin typeface="Arial" pitchFamily="34" charset="0"/>
                </a:rPr>
              </a:br>
              <a:r>
                <a:rPr lang="en-US" sz="1000" b="1" dirty="0" err="1">
                  <a:latin typeface="Arial" pitchFamily="34" charset="0"/>
                </a:rPr>
                <a:t>Mironov</a:t>
              </a:r>
              <a:r>
                <a:rPr lang="en-US" sz="1000" b="1" dirty="0">
                  <a:latin typeface="Arial" pitchFamily="34" charset="0"/>
                </a:rPr>
                <a:t> et al (2010), </a:t>
              </a:r>
              <a:br>
                <a:rPr lang="en-US" sz="1000" b="1" dirty="0">
                  <a:latin typeface="Arial" pitchFamily="34" charset="0"/>
                </a:rPr>
              </a:br>
              <a:r>
                <a:rPr lang="en-US" sz="1000" b="1" dirty="0">
                  <a:latin typeface="Arial" pitchFamily="34" charset="0"/>
                </a:rPr>
                <a:t>Dutra et al. (2010), </a:t>
              </a:r>
              <a:br>
                <a:rPr lang="en-US" sz="1000" b="1" dirty="0">
                  <a:latin typeface="Arial" pitchFamily="34" charset="0"/>
                </a:rPr>
              </a:br>
              <a:r>
                <a:rPr lang="en-US" sz="1000" b="1" dirty="0">
                  <a:latin typeface="Arial" pitchFamily="34" charset="0"/>
                </a:rPr>
                <a:t>Balsamo et al. (2010, 2012, 2013)</a:t>
              </a:r>
            </a:p>
            <a:p>
              <a:pPr marL="766763" lvl="1" indent="-285750" defTabSz="762000" eaLnBrk="0" hangingPunct="0">
                <a:spcAft>
                  <a:spcPts val="1000"/>
                </a:spcAft>
                <a:buClr>
                  <a:schemeClr val="tx1"/>
                </a:buClr>
                <a:buSzPct val="100000"/>
              </a:pPr>
              <a:r>
                <a:rPr lang="en-US" sz="1000" dirty="0">
                  <a:latin typeface="Arial" pitchFamily="34" charset="0"/>
                </a:rPr>
                <a:t>Extra tile (9) to account</a:t>
              </a:r>
              <a:br>
                <a:rPr lang="en-US" sz="1000" dirty="0">
                  <a:latin typeface="Arial" pitchFamily="34" charset="0"/>
                </a:rPr>
              </a:br>
              <a:r>
                <a:rPr lang="en-US" sz="1000" dirty="0">
                  <a:latin typeface="Arial" pitchFamily="34" charset="0"/>
                </a:rPr>
                <a:t>for sub-grid lakes</a:t>
              </a:r>
            </a:p>
          </p:txBody>
        </p:sp>
        <p:sp>
          <p:nvSpPr>
            <p:cNvPr id="25" name="AutoShape 10"/>
            <p:cNvSpPr>
              <a:spLocks noChangeArrowheads="1"/>
            </p:cNvSpPr>
            <p:nvPr/>
          </p:nvSpPr>
          <p:spPr bwMode="auto">
            <a:xfrm>
              <a:off x="4649" y="3190"/>
              <a:ext cx="797" cy="456"/>
            </a:xfrm>
            <a:custGeom>
              <a:avLst/>
              <a:gdLst>
                <a:gd name="T0" fmla="*/ 697 w 21600"/>
                <a:gd name="T1" fmla="*/ 228 h 21600"/>
                <a:gd name="T2" fmla="*/ 399 w 21600"/>
                <a:gd name="T3" fmla="*/ 456 h 21600"/>
                <a:gd name="T4" fmla="*/ 100 w 21600"/>
                <a:gd name="T5" fmla="*/ 228 h 21600"/>
                <a:gd name="T6" fmla="*/ 399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99 w 21600"/>
                <a:gd name="T13" fmla="*/ 4500 h 21600"/>
                <a:gd name="T14" fmla="*/ 17101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6" name="Line 11"/>
            <p:cNvSpPr>
              <a:spLocks noChangeShapeType="1"/>
            </p:cNvSpPr>
            <p:nvPr/>
          </p:nvSpPr>
          <p:spPr bwMode="auto">
            <a:xfrm>
              <a:off x="4678" y="3278"/>
              <a:ext cx="72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27" name="Picture 26" descr="CraterLake05_aerial_crater_lake_mount_scott_12-10-05_med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513" y="2850"/>
              <a:ext cx="1015" cy="323"/>
            </a:xfrm>
            <a:prstGeom prst="rect">
              <a:avLst/>
            </a:prstGeom>
            <a:noFill/>
            <a:effectLst>
              <a:outerShdw dist="35921" dir="2700000" algn="ctr" rotWithShape="0">
                <a:srgbClr val="808080"/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990411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9222" grpId="0" animBg="1"/>
      <p:bldP spid="19" grpId="0" animBg="1"/>
      <p:bldP spid="922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lake_cover_global_areas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50" t="10243" r="2838"/>
          <a:stretch/>
        </p:blipFill>
        <p:spPr bwMode="auto">
          <a:xfrm>
            <a:off x="5920375" y="2276872"/>
            <a:ext cx="1293640" cy="291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3" name="Rectangle 7"/>
          <p:cNvSpPr>
            <a:spLocks noChangeArrowheads="1"/>
          </p:cNvSpPr>
          <p:nvPr/>
        </p:nvSpPr>
        <p:spPr bwMode="auto">
          <a:xfrm>
            <a:off x="922992" y="179479"/>
            <a:ext cx="999476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spcBef>
                <a:spcPct val="20000"/>
              </a:spcBef>
            </a:pPr>
            <a:r>
              <a:rPr lang="en-GB" sz="2400" dirty="0">
                <a:solidFill>
                  <a:srgbClr val="064E83"/>
                </a:solidFill>
                <a:latin typeface="+mj-lt"/>
                <a:ea typeface="+mj-ea"/>
                <a:cs typeface="+mj-cs"/>
              </a:rPr>
              <a:t>Global </a:t>
            </a:r>
            <a:r>
              <a:rPr lang="en-GB" sz="2400" dirty="0" smtClean="0">
                <a:solidFill>
                  <a:srgbClr val="064E83"/>
                </a:solidFill>
                <a:latin typeface="+mj-lt"/>
                <a:ea typeface="+mj-ea"/>
                <a:cs typeface="+mj-cs"/>
              </a:rPr>
              <a:t>surface physiography description: </a:t>
            </a:r>
            <a:r>
              <a:rPr lang="en-GB" sz="2400" dirty="0">
                <a:solidFill>
                  <a:srgbClr val="064E83"/>
                </a:solidFill>
                <a:latin typeface="+mj-lt"/>
                <a:ea typeface="+mj-ea"/>
                <a:cs typeface="+mj-cs"/>
              </a:rPr>
              <a:t>e.g. Lake cover/depth</a:t>
            </a:r>
          </a:p>
        </p:txBody>
      </p:sp>
      <p:graphicFrame>
        <p:nvGraphicFramePr>
          <p:cNvPr id="40171" name="Group 2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3248618"/>
              </p:ext>
            </p:extLst>
          </p:nvPr>
        </p:nvGraphicFramePr>
        <p:xfrm>
          <a:off x="7262087" y="2205038"/>
          <a:ext cx="1931987" cy="3108960"/>
        </p:xfrm>
        <a:graphic>
          <a:graphicData uri="http://schemas.openxmlformats.org/drawingml/2006/table">
            <a:tbl>
              <a:tblPr/>
              <a:tblGrid>
                <a:gridCol w="898525"/>
                <a:gridCol w="1033462"/>
              </a:tblGrid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Canada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B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309/754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41%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BB3"/>
                    </a:solidFill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USA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B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175/482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36%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BB3"/>
                    </a:solidFill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Europe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B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170/385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44%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BB3"/>
                    </a:solidFill>
                  </a:tcPr>
                </a:tc>
              </a:tr>
              <a:tr h="466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Siberia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B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104/467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22%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BB3"/>
                    </a:solidFill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Amazon 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B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81/629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13%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BB3"/>
                    </a:solidFill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Africa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B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74/584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13%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BB3"/>
                    </a:solidFill>
                  </a:tcPr>
                </a:tc>
              </a:tr>
            </a:tbl>
          </a:graphicData>
        </a:graphic>
      </p:graphicFrame>
      <p:sp>
        <p:nvSpPr>
          <p:cNvPr id="40172" name="Rectangle 236"/>
          <p:cNvSpPr>
            <a:spLocks noChangeArrowheads="1"/>
          </p:cNvSpPr>
          <p:nvPr/>
        </p:nvSpPr>
        <p:spPr bwMode="auto">
          <a:xfrm>
            <a:off x="589625" y="1052738"/>
            <a:ext cx="8686800" cy="3312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50000"/>
              </a:lnSpc>
              <a:spcBef>
                <a:spcPct val="20000"/>
              </a:spcBef>
              <a:buFontTx/>
              <a:buChar char="•"/>
            </a:pPr>
            <a:endParaRPr lang="en-GB" dirty="0"/>
          </a:p>
          <a:p>
            <a:pPr>
              <a:lnSpc>
                <a:spcPct val="50000"/>
              </a:lnSpc>
              <a:spcBef>
                <a:spcPct val="20000"/>
              </a:spcBef>
            </a:pPr>
            <a:r>
              <a:rPr lang="en-GB" sz="1600" dirty="0">
                <a:solidFill>
                  <a:srgbClr val="000000"/>
                </a:solidFill>
                <a:latin typeface="Arial" charset="0"/>
              </a:rPr>
              <a:t>Sizeable fraction of land surface has sub-grid lakes: different </a:t>
            </a:r>
            <a:r>
              <a:rPr lang="en-GB" sz="1600" dirty="0" err="1">
                <a:solidFill>
                  <a:srgbClr val="000000"/>
                </a:solidFill>
                <a:latin typeface="Arial" charset="0"/>
              </a:rPr>
              <a:t>radiative</a:t>
            </a:r>
            <a:r>
              <a:rPr lang="en-GB" sz="1600" dirty="0">
                <a:solidFill>
                  <a:srgbClr val="000000"/>
                </a:solidFill>
                <a:latin typeface="Arial" charset="0"/>
              </a:rPr>
              <a:t>, thermal</a:t>
            </a:r>
          </a:p>
          <a:p>
            <a:pPr>
              <a:lnSpc>
                <a:spcPct val="50000"/>
              </a:lnSpc>
              <a:spcBef>
                <a:spcPct val="20000"/>
              </a:spcBef>
            </a:pPr>
            <a:r>
              <a:rPr lang="en-GB" sz="1600" dirty="0">
                <a:solidFill>
                  <a:srgbClr val="000000"/>
                </a:solidFill>
                <a:latin typeface="Arial" charset="0"/>
              </a:rPr>
              <a:t>roughness characteristics compare to land </a:t>
            </a:r>
            <a:r>
              <a:rPr lang="en-GB" sz="1600" dirty="0">
                <a:solidFill>
                  <a:srgbClr val="000000"/>
                </a:solidFill>
                <a:latin typeface="Arial" charset="0"/>
                <a:sym typeface="Wingdings"/>
              </a:rPr>
              <a:t> affect surface fluxes to the atmosphere</a:t>
            </a:r>
            <a:r>
              <a:rPr lang="en-GB" sz="1600" dirty="0">
                <a:solidFill>
                  <a:srgbClr val="000000"/>
                </a:solidFill>
                <a:latin typeface="Arial" charset="0"/>
              </a:rPr>
              <a:t> </a:t>
            </a:r>
            <a:endParaRPr lang="it-IT" sz="1600" dirty="0">
              <a:solidFill>
                <a:srgbClr val="000000"/>
              </a:solidFill>
              <a:latin typeface="Arial" charset="0"/>
            </a:endParaRPr>
          </a:p>
          <a:p>
            <a:pPr>
              <a:lnSpc>
                <a:spcPct val="50000"/>
              </a:lnSpc>
              <a:spcBef>
                <a:spcPct val="20000"/>
              </a:spcBef>
            </a:pPr>
            <a:endParaRPr lang="it-IT" sz="1600" dirty="0">
              <a:solidFill>
                <a:srgbClr val="000000"/>
              </a:solidFill>
              <a:latin typeface="Arial" charset="0"/>
            </a:endParaRPr>
          </a:p>
          <a:p>
            <a:pPr>
              <a:lnSpc>
                <a:spcPct val="50000"/>
              </a:lnSpc>
              <a:spcBef>
                <a:spcPct val="20000"/>
              </a:spcBef>
            </a:pPr>
            <a:r>
              <a:rPr lang="it-IT" sz="1600" dirty="0">
                <a:solidFill>
                  <a:srgbClr val="000000"/>
                </a:solidFill>
                <a:latin typeface="Arial" charset="0"/>
              </a:rPr>
              <a:t>LAKE COVER FRACTION				          </a:t>
            </a:r>
            <a:r>
              <a:rPr lang="en-US" sz="1600" dirty="0">
                <a:solidFill>
                  <a:srgbClr val="000000"/>
                </a:solidFill>
                <a:latin typeface="Arial" charset="0"/>
              </a:rPr>
              <a:t>N</a:t>
            </a:r>
            <a:r>
              <a:rPr lang="en-US" sz="1400" dirty="0"/>
              <a:t>º Points 0.05&lt; lake fraction&lt;0.5</a:t>
            </a:r>
          </a:p>
          <a:p>
            <a:pPr marL="342900" indent="-342900">
              <a:spcBef>
                <a:spcPct val="20000"/>
              </a:spcBef>
            </a:pPr>
            <a:endParaRPr lang="en-GB" sz="3200" dirty="0"/>
          </a:p>
          <a:p>
            <a:pPr marL="342900" indent="-342900">
              <a:spcBef>
                <a:spcPct val="20000"/>
              </a:spcBef>
            </a:pPr>
            <a:endParaRPr lang="en-GB" sz="3200" dirty="0"/>
          </a:p>
          <a:p>
            <a:pPr marL="342900" indent="-342900">
              <a:spcBef>
                <a:spcPct val="20000"/>
              </a:spcBef>
            </a:pPr>
            <a:r>
              <a:rPr lang="en-GB" sz="3200" dirty="0"/>
              <a:t/>
            </a:r>
            <a:br>
              <a:rPr lang="en-GB" sz="3200" dirty="0"/>
            </a:br>
            <a:r>
              <a:rPr lang="en-GB" sz="3200" dirty="0"/>
              <a:t/>
            </a:r>
            <a:br>
              <a:rPr lang="en-GB" sz="3200" dirty="0"/>
            </a:br>
            <a:r>
              <a:rPr lang="it-IT" sz="1600" dirty="0">
                <a:solidFill>
                  <a:srgbClr val="000000"/>
                </a:solidFill>
                <a:latin typeface="Arial" charset="0"/>
              </a:rPr>
              <a:t>LAKE &amp; SEA BATHYMETRY / NEW OROGRAPHY</a:t>
            </a:r>
            <a:endParaRPr lang="en-GB" sz="160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3" name="Picture 2" descr="lakes_subgrid_costal_waters_cover_T2179_climate.v009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625" y="1988840"/>
            <a:ext cx="4536504" cy="2048404"/>
          </a:xfrm>
          <a:prstGeom prst="rect">
            <a:avLst/>
          </a:prstGeom>
        </p:spPr>
      </p:pic>
      <p:pic>
        <p:nvPicPr>
          <p:cNvPr id="4" name="Picture 3" descr="landorography_oceanlakes_bathymetry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409" y="4437113"/>
            <a:ext cx="4752528" cy="1939435"/>
          </a:xfrm>
          <a:prstGeom prst="rect">
            <a:avLst/>
          </a:prstGeom>
        </p:spPr>
      </p:pic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5198137" y="5085185"/>
            <a:ext cx="3995936" cy="1291363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marL="284163" indent="-284163">
              <a:lnSpc>
                <a:spcPct val="80000"/>
              </a:lnSpc>
              <a:spcAft>
                <a:spcPts val="1000"/>
              </a:spcAft>
              <a:buClr>
                <a:srgbClr val="FC0128"/>
              </a:buClr>
              <a:buSzPct val="100000"/>
              <a:buFont typeface="Wingdings" pitchFamily="1" charset="2"/>
              <a:buChar char=""/>
              <a:tabLst>
                <a:tab pos="284163" algn="l"/>
                <a:tab pos="731838" algn="l"/>
                <a:tab pos="1181100" algn="l"/>
                <a:tab pos="1630363" algn="l"/>
                <a:tab pos="2079625" algn="l"/>
                <a:tab pos="2528888" algn="l"/>
                <a:tab pos="2978150" algn="l"/>
                <a:tab pos="3427413" algn="l"/>
                <a:tab pos="3876675" algn="l"/>
                <a:tab pos="4325938" algn="l"/>
                <a:tab pos="4775200" algn="l"/>
                <a:tab pos="5224463" algn="l"/>
                <a:tab pos="5673725" algn="l"/>
                <a:tab pos="6122988" algn="l"/>
                <a:tab pos="6572250" algn="l"/>
                <a:tab pos="7021513" algn="l"/>
                <a:tab pos="7470775" algn="l"/>
                <a:tab pos="7920038" algn="l"/>
                <a:tab pos="8369300" algn="l"/>
                <a:tab pos="8818563" algn="l"/>
                <a:tab pos="9267825" algn="l"/>
              </a:tabLst>
            </a:pPr>
            <a:r>
              <a:rPr lang="en-GB" sz="1400" dirty="0">
                <a:solidFill>
                  <a:srgbClr val="000000"/>
                </a:solidFill>
                <a:latin typeface="Arial" charset="0"/>
              </a:rPr>
              <a:t>Lake cover &amp; lake bathymetry are among the surface important fields to describe size and volume of the water bodies that are associated to thermal inertia. Physiography has been completely revised in 40R3</a:t>
            </a:r>
          </a:p>
          <a:p>
            <a:pPr marL="284163" indent="-284163">
              <a:lnSpc>
                <a:spcPct val="80000"/>
              </a:lnSpc>
              <a:spcAft>
                <a:spcPts val="1000"/>
              </a:spcAft>
              <a:buClr>
                <a:srgbClr val="FC0128"/>
              </a:buClr>
              <a:buSzPct val="100000"/>
              <a:buFont typeface="Wingdings" pitchFamily="1" charset="2"/>
              <a:buChar char=""/>
              <a:tabLst>
                <a:tab pos="284163" algn="l"/>
                <a:tab pos="731838" algn="l"/>
                <a:tab pos="1181100" algn="l"/>
                <a:tab pos="1630363" algn="l"/>
                <a:tab pos="2079625" algn="l"/>
                <a:tab pos="2528888" algn="l"/>
                <a:tab pos="2978150" algn="l"/>
                <a:tab pos="3427413" algn="l"/>
                <a:tab pos="3876675" algn="l"/>
                <a:tab pos="4325938" algn="l"/>
                <a:tab pos="4775200" algn="l"/>
                <a:tab pos="5224463" algn="l"/>
                <a:tab pos="5673725" algn="l"/>
                <a:tab pos="6122988" algn="l"/>
                <a:tab pos="6572250" algn="l"/>
                <a:tab pos="7021513" algn="l"/>
                <a:tab pos="7470775" algn="l"/>
                <a:tab pos="7920038" algn="l"/>
                <a:tab pos="8369300" algn="l"/>
                <a:tab pos="8818563" algn="l"/>
                <a:tab pos="9267825" algn="l"/>
              </a:tabLst>
            </a:pPr>
            <a:r>
              <a:rPr lang="en-GB" sz="1400" dirty="0">
                <a:solidFill>
                  <a:srgbClr val="000000"/>
                </a:solidFill>
                <a:latin typeface="Arial" charset="0"/>
              </a:rPr>
              <a:t>source: ESA-</a:t>
            </a:r>
            <a:r>
              <a:rPr lang="en-GB" sz="1400" dirty="0" err="1">
                <a:solidFill>
                  <a:srgbClr val="000000"/>
                </a:solidFill>
                <a:latin typeface="Arial" charset="0"/>
              </a:rPr>
              <a:t>GlobCover</a:t>
            </a:r>
            <a:r>
              <a:rPr lang="en-GB" sz="1400" dirty="0">
                <a:solidFill>
                  <a:srgbClr val="000000"/>
                </a:solidFill>
                <a:latin typeface="Arial" charset="0"/>
              </a:rPr>
              <a:t>/GLDBv1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4499" y="2422014"/>
            <a:ext cx="2813875" cy="239054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194073" y="1523093"/>
            <a:ext cx="30315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err="1" smtClean="0">
                <a:solidFill>
                  <a:srgbClr val="000000"/>
                </a:solidFill>
                <a:latin typeface="Arial" charset="0"/>
              </a:rPr>
              <a:t>But</a:t>
            </a:r>
            <a:r>
              <a:rPr lang="it-IT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it-IT" dirty="0" err="1" smtClean="0">
                <a:solidFill>
                  <a:srgbClr val="000000"/>
                </a:solidFill>
                <a:latin typeface="Arial" charset="0"/>
              </a:rPr>
              <a:t>is</a:t>
            </a:r>
            <a:r>
              <a:rPr lang="it-IT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it-IT" dirty="0" err="1" smtClean="0">
                <a:solidFill>
                  <a:srgbClr val="000000"/>
                </a:solidFill>
                <a:latin typeface="Arial" charset="0"/>
              </a:rPr>
              <a:t>it</a:t>
            </a:r>
            <a:r>
              <a:rPr lang="it-IT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it-IT" dirty="0" err="1" smtClean="0">
                <a:solidFill>
                  <a:srgbClr val="000000"/>
                </a:solidFill>
                <a:latin typeface="Arial" charset="0"/>
              </a:rPr>
              <a:t>correct</a:t>
            </a:r>
            <a:r>
              <a:rPr lang="it-IT" dirty="0" smtClean="0">
                <a:solidFill>
                  <a:srgbClr val="000000"/>
                </a:solidFill>
                <a:latin typeface="Arial" charset="0"/>
              </a:rPr>
              <a:t> to assume</a:t>
            </a:r>
            <a:br>
              <a:rPr lang="it-IT" dirty="0" smtClean="0">
                <a:solidFill>
                  <a:srgbClr val="000000"/>
                </a:solidFill>
                <a:latin typeface="Arial" charset="0"/>
              </a:rPr>
            </a:br>
            <a:r>
              <a:rPr lang="it-IT" dirty="0" smtClean="0">
                <a:solidFill>
                  <a:srgbClr val="000000"/>
                </a:solidFill>
                <a:latin typeface="Arial" charset="0"/>
              </a:rPr>
              <a:t>LAKE </a:t>
            </a:r>
            <a:r>
              <a:rPr lang="it-IT" dirty="0">
                <a:solidFill>
                  <a:srgbClr val="000000"/>
                </a:solidFill>
                <a:latin typeface="Arial" charset="0"/>
              </a:rPr>
              <a:t>COVER </a:t>
            </a:r>
            <a:r>
              <a:rPr lang="it-IT" dirty="0" err="1" smtClean="0">
                <a:solidFill>
                  <a:srgbClr val="000000"/>
                </a:solidFill>
                <a:latin typeface="Arial" charset="0"/>
              </a:rPr>
              <a:t>as</a:t>
            </a:r>
            <a:r>
              <a:rPr lang="it-IT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it-IT" dirty="0" err="1" smtClean="0">
                <a:solidFill>
                  <a:srgbClr val="000000"/>
                </a:solidFill>
                <a:latin typeface="Arial" charset="0"/>
              </a:rPr>
              <a:t>constant</a:t>
            </a:r>
            <a:r>
              <a:rPr lang="it-IT" dirty="0" smtClean="0">
                <a:solidFill>
                  <a:srgbClr val="000000"/>
                </a:solidFill>
                <a:latin typeface="Arial" charset="0"/>
              </a:rPr>
              <a:t>?</a:t>
            </a:r>
            <a:endParaRPr lang="en-GB" dirty="0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9294366" y="5013177"/>
            <a:ext cx="3995936" cy="1291363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marL="284163" indent="-284163">
              <a:lnSpc>
                <a:spcPct val="80000"/>
              </a:lnSpc>
              <a:spcAft>
                <a:spcPts val="1000"/>
              </a:spcAft>
              <a:buClr>
                <a:srgbClr val="FC0128"/>
              </a:buClr>
              <a:buSzPct val="100000"/>
              <a:buFont typeface="Wingdings" pitchFamily="1" charset="2"/>
              <a:buChar char=""/>
              <a:tabLst>
                <a:tab pos="284163" algn="l"/>
                <a:tab pos="731838" algn="l"/>
                <a:tab pos="1181100" algn="l"/>
                <a:tab pos="1630363" algn="l"/>
                <a:tab pos="2079625" algn="l"/>
                <a:tab pos="2528888" algn="l"/>
                <a:tab pos="2978150" algn="l"/>
                <a:tab pos="3427413" algn="l"/>
                <a:tab pos="3876675" algn="l"/>
                <a:tab pos="4325938" algn="l"/>
                <a:tab pos="4775200" algn="l"/>
                <a:tab pos="5224463" algn="l"/>
                <a:tab pos="5673725" algn="l"/>
                <a:tab pos="6122988" algn="l"/>
                <a:tab pos="6572250" algn="l"/>
                <a:tab pos="7021513" algn="l"/>
                <a:tab pos="7470775" algn="l"/>
                <a:tab pos="7920038" algn="l"/>
                <a:tab pos="8369300" algn="l"/>
                <a:tab pos="8818563" algn="l"/>
                <a:tab pos="9267825" algn="l"/>
              </a:tabLst>
            </a:pPr>
            <a:r>
              <a:rPr lang="en-GB" sz="1400" dirty="0">
                <a:solidFill>
                  <a:srgbClr val="000000"/>
                </a:solidFill>
                <a:latin typeface="Arial" charset="0"/>
              </a:rPr>
              <a:t>Lake </a:t>
            </a:r>
            <a:r>
              <a:rPr lang="en-GB" sz="1400" dirty="0" smtClean="0">
                <a:solidFill>
                  <a:srgbClr val="000000"/>
                </a:solidFill>
                <a:latin typeface="Arial" charset="0"/>
              </a:rPr>
              <a:t>Aral in 1989 and 2014</a:t>
            </a:r>
            <a:br>
              <a:rPr lang="en-GB" sz="1400" dirty="0" smtClean="0">
                <a:solidFill>
                  <a:srgbClr val="000000"/>
                </a:solidFill>
                <a:latin typeface="Arial" charset="0"/>
              </a:rPr>
            </a:br>
            <a:r>
              <a:rPr lang="en-GB" sz="1400" dirty="0" smtClean="0">
                <a:solidFill>
                  <a:srgbClr val="000000"/>
                </a:solidFill>
                <a:latin typeface="Arial" charset="0"/>
              </a:rPr>
              <a:t>(source: NASA)</a:t>
            </a:r>
            <a:endParaRPr lang="en-GB" sz="1400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472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Designing a “Process-denial” experiment for the ECMWF Earth-System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1080000" y="849113"/>
            <a:ext cx="10029600" cy="4986000"/>
          </a:xfrm>
        </p:spPr>
        <p:txBody>
          <a:bodyPr/>
          <a:lstStyle/>
          <a:p>
            <a:r>
              <a:rPr lang="en-GB" dirty="0" smtClean="0"/>
              <a:t>With the scope of trying to answer to the proposed seminar question on process relevance for NWP &amp; Climate timescales independently from initial conditions skill.</a:t>
            </a:r>
          </a:p>
          <a:p>
            <a:r>
              <a:rPr lang="en-GB" dirty="0" smtClean="0"/>
              <a:t>A surface “process-denial protocol” (persistence) </a:t>
            </a:r>
            <a:r>
              <a:rPr lang="en-GB" dirty="0"/>
              <a:t>in a given set processes </a:t>
            </a:r>
            <a:r>
              <a:rPr lang="en-GB" dirty="0" smtClean="0"/>
              <a:t>applied:</a:t>
            </a:r>
            <a:endParaRPr lang="en-GB" dirty="0"/>
          </a:p>
          <a:p>
            <a:pPr indent="0">
              <a:buNone/>
            </a:pPr>
            <a:r>
              <a:rPr lang="en-GB" dirty="0" smtClean="0"/>
              <a:t>		(</a:t>
            </a:r>
            <a:r>
              <a:rPr lang="en-GB" dirty="0"/>
              <a:t>1) </a:t>
            </a:r>
            <a:r>
              <a:rPr lang="en-GB" b="1" dirty="0">
                <a:solidFill>
                  <a:schemeClr val="accent6">
                    <a:lumMod val="50000"/>
                  </a:schemeClr>
                </a:solidFill>
              </a:rPr>
              <a:t>Soil </a:t>
            </a: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</a:rPr>
              <a:t>processes </a:t>
            </a:r>
            <a:r>
              <a:rPr lang="en-GB" dirty="0"/>
              <a:t>(2) </a:t>
            </a:r>
            <a:r>
              <a:rPr lang="en-GB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Snow </a:t>
            </a:r>
            <a:r>
              <a:rPr lang="en-GB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processes </a:t>
            </a:r>
            <a:r>
              <a:rPr lang="en-GB" dirty="0" smtClean="0"/>
              <a:t>(3</a:t>
            </a:r>
            <a:r>
              <a:rPr lang="en-GB" dirty="0"/>
              <a:t>) </a:t>
            </a:r>
            <a:r>
              <a:rPr lang="en-GB" b="1" dirty="0" smtClean="0">
                <a:solidFill>
                  <a:schemeClr val="tx2">
                    <a:lumMod val="50000"/>
                  </a:schemeClr>
                </a:solidFill>
              </a:rPr>
              <a:t>Sea-ice processes </a:t>
            </a:r>
            <a:r>
              <a:rPr lang="en-GB" dirty="0"/>
              <a:t>(4) </a:t>
            </a:r>
            <a:r>
              <a:rPr lang="en-GB" b="1" dirty="0" smtClean="0">
                <a:solidFill>
                  <a:srgbClr val="00B050"/>
                </a:solidFill>
              </a:rPr>
              <a:t>Lakes processes</a:t>
            </a:r>
          </a:p>
          <a:p>
            <a:pPr indent="0">
              <a:buNone/>
            </a:pPr>
            <a:r>
              <a:rPr lang="en-GB" b="1" dirty="0">
                <a:solidFill>
                  <a:srgbClr val="00B050"/>
                </a:solidFill>
              </a:rPr>
              <a:t>	</a:t>
            </a:r>
            <a:r>
              <a:rPr lang="en-GB" b="1" dirty="0" smtClean="0">
                <a:solidFill>
                  <a:srgbClr val="00B050"/>
                </a:solidFill>
              </a:rPr>
              <a:t>						</a:t>
            </a:r>
            <a:r>
              <a:rPr lang="en-GB" dirty="0" smtClean="0"/>
              <a:t>(5) </a:t>
            </a:r>
            <a:r>
              <a:rPr lang="en-GB" b="1" dirty="0" smtClean="0"/>
              <a:t>All the above processes</a:t>
            </a:r>
            <a:endParaRPr lang="en-GB" b="1" dirty="0">
              <a:solidFill>
                <a:srgbClr val="00B050"/>
              </a:solidFill>
            </a:endParaRPr>
          </a:p>
          <a:p>
            <a:pPr indent="0">
              <a:buNone/>
            </a:pPr>
            <a:r>
              <a:rPr lang="en-GB" b="1" u="sng" dirty="0" smtClean="0"/>
              <a:t>PROTOCOL:</a:t>
            </a:r>
            <a:endParaRPr lang="en-GB" b="1" u="sng" dirty="0"/>
          </a:p>
          <a:p>
            <a:r>
              <a:rPr lang="en-GB" dirty="0" smtClean="0"/>
              <a:t>Using the 43r1 ECMWF model cycle due to become operational later in 2016</a:t>
            </a:r>
          </a:p>
          <a:p>
            <a:pPr lvl="1"/>
            <a:r>
              <a:rPr lang="en-GB" dirty="0" smtClean="0"/>
              <a:t>Latest atmospheric and land physics package (run at Tco399L137, about ¼ of degree)</a:t>
            </a:r>
          </a:p>
          <a:p>
            <a:pPr lvl="1"/>
            <a:r>
              <a:rPr lang="en-GB" dirty="0" smtClean="0"/>
              <a:t>New ¼ degree ocean 75-layer with a top 1m slab (NEMO3.4)</a:t>
            </a:r>
          </a:p>
          <a:p>
            <a:pPr lvl="1"/>
            <a:r>
              <a:rPr lang="en-GB" dirty="0" smtClean="0"/>
              <a:t>New ¼ degree sea-ice model (LIM2)</a:t>
            </a:r>
            <a:endParaRPr lang="en-GB" dirty="0"/>
          </a:p>
          <a:p>
            <a:r>
              <a:rPr lang="en-GB" dirty="0" smtClean="0"/>
              <a:t>1 full year of daily forecast </a:t>
            </a:r>
            <a:r>
              <a:rPr lang="en-GB" dirty="0"/>
              <a:t>(</a:t>
            </a:r>
            <a:r>
              <a:rPr lang="en-GB" dirty="0" smtClean="0"/>
              <a:t>tendency=0 for each process) (June2015-June 2016, 10-day FC) </a:t>
            </a:r>
          </a:p>
          <a:p>
            <a:r>
              <a:rPr lang="en-GB" dirty="0" smtClean="0"/>
              <a:t>4-year climate integration (August 2000-2004, 13-month prediction, at 0.7 degree resolution)</a:t>
            </a:r>
          </a:p>
          <a:p>
            <a:pPr indent="0">
              <a:buNone/>
            </a:pPr>
            <a:r>
              <a:rPr lang="en-GB" b="1" u="sng" dirty="0" smtClean="0"/>
              <a:t>CAVEAT &amp; ADVANTAGE:</a:t>
            </a:r>
          </a:p>
          <a:p>
            <a:pPr marL="285750" indent="-285750"/>
            <a:r>
              <a:rPr lang="en-GB" dirty="0" smtClean="0"/>
              <a:t>Model dependent results! A single quantitative evaluation allows a comparative discussion!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mtClean="0"/>
              <a:t>European Centre for Medium-Range Weather Forecasts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4240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/>
          <p:nvPr/>
        </p:nvPicPr>
        <p:blipFill rotWithShape="1">
          <a:blip r:embed="rId2"/>
          <a:srcRect t="23967" r="15251" b="56993"/>
          <a:stretch/>
        </p:blipFill>
        <p:spPr>
          <a:xfrm>
            <a:off x="1821524" y="3744170"/>
            <a:ext cx="3947935" cy="1305738"/>
          </a:xfrm>
          <a:prstGeom prst="rect">
            <a:avLst/>
          </a:prstGeom>
          <a:ln>
            <a:noFill/>
          </a:ln>
        </p:spPr>
      </p:pic>
      <p:sp>
        <p:nvSpPr>
          <p:cNvPr id="41" name="TextShape 1"/>
          <p:cNvSpPr txBox="1"/>
          <p:nvPr/>
        </p:nvSpPr>
        <p:spPr>
          <a:xfrm>
            <a:off x="2112191" y="1418688"/>
            <a:ext cx="8229627" cy="1145009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 sz="1633"/>
          </a:p>
        </p:txBody>
      </p:sp>
      <p:sp>
        <p:nvSpPr>
          <p:cNvPr id="42" name="TextShape 2"/>
          <p:cNvSpPr txBox="1"/>
          <p:nvPr/>
        </p:nvSpPr>
        <p:spPr>
          <a:xfrm>
            <a:off x="1969976" y="1418688"/>
            <a:ext cx="8229627" cy="3977484"/>
          </a:xfrm>
          <a:prstGeom prst="rect">
            <a:avLst/>
          </a:prstGeom>
        </p:spPr>
        <p:txBody>
          <a:bodyPr wrap="none" lIns="0" tIns="0" rIns="0" bIns="0"/>
          <a:lstStyle/>
          <a:p>
            <a:endParaRPr sz="1633"/>
          </a:p>
        </p:txBody>
      </p:sp>
      <p:pic>
        <p:nvPicPr>
          <p:cNvPr id="43" name="Picture 42"/>
          <p:cNvPicPr/>
          <p:nvPr/>
        </p:nvPicPr>
        <p:blipFill rotWithShape="1">
          <a:blip r:embed="rId3"/>
          <a:srcRect t="24415" r="15251" b="56993"/>
          <a:stretch/>
        </p:blipFill>
        <p:spPr>
          <a:xfrm>
            <a:off x="1771557" y="1759655"/>
            <a:ext cx="3947935" cy="1275015"/>
          </a:xfrm>
          <a:prstGeom prst="rect">
            <a:avLst/>
          </a:prstGeom>
          <a:ln>
            <a:noFill/>
          </a:ln>
        </p:spPr>
      </p:pic>
      <p:pic>
        <p:nvPicPr>
          <p:cNvPr id="44" name="Picture 43"/>
          <p:cNvPicPr/>
          <p:nvPr/>
        </p:nvPicPr>
        <p:blipFill rotWithShape="1">
          <a:blip r:embed="rId4"/>
          <a:srcRect t="23744" r="14930" b="57217"/>
          <a:stretch/>
        </p:blipFill>
        <p:spPr>
          <a:xfrm>
            <a:off x="6245871" y="1743480"/>
            <a:ext cx="3962909" cy="1305738"/>
          </a:xfrm>
          <a:prstGeom prst="rect">
            <a:avLst/>
          </a:prstGeom>
          <a:ln>
            <a:noFill/>
          </a:ln>
        </p:spPr>
      </p:pic>
      <p:pic>
        <p:nvPicPr>
          <p:cNvPr id="6" name="Picture 5"/>
          <p:cNvPicPr/>
          <p:nvPr/>
        </p:nvPicPr>
        <p:blipFill rotWithShape="1">
          <a:blip r:embed="rId3"/>
          <a:srcRect l="86067" t="9408" r="2721" b="9281"/>
          <a:stretch/>
        </p:blipFill>
        <p:spPr>
          <a:xfrm rot="5400000">
            <a:off x="3641015" y="1328477"/>
            <a:ext cx="426699" cy="3914587"/>
          </a:xfrm>
          <a:prstGeom prst="rect">
            <a:avLst/>
          </a:prstGeom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2170958" y="1515958"/>
            <a:ext cx="3548533" cy="343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accent6">
                    <a:lumMod val="50000"/>
                  </a:schemeClr>
                </a:solidFill>
              </a:rPr>
              <a:t>Soil </a:t>
            </a:r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</a:rPr>
              <a:t>processes </a:t>
            </a:r>
            <a:r>
              <a:rPr lang="en-GB" sz="1633" dirty="0" smtClean="0"/>
              <a:t>(winter </a:t>
            </a:r>
            <a:r>
              <a:rPr lang="en-GB" sz="1633" dirty="0"/>
              <a:t>2015-16)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170958" y="3545922"/>
            <a:ext cx="3598501" cy="343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Snow </a:t>
            </a:r>
            <a:r>
              <a:rPr lang="en-GB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processes </a:t>
            </a:r>
            <a:r>
              <a:rPr lang="en-GB" sz="1633" dirty="0" smtClean="0"/>
              <a:t>(winter </a:t>
            </a:r>
            <a:r>
              <a:rPr lang="en-GB" sz="1633" dirty="0"/>
              <a:t>2015-16)</a:t>
            </a:r>
          </a:p>
        </p:txBody>
      </p:sp>
      <p:pic>
        <p:nvPicPr>
          <p:cNvPr id="11" name="Picture 10"/>
          <p:cNvPicPr/>
          <p:nvPr/>
        </p:nvPicPr>
        <p:blipFill rotWithShape="1">
          <a:blip r:embed="rId2"/>
          <a:srcRect l="85738" t="8736" b="7713"/>
          <a:stretch/>
        </p:blipFill>
        <p:spPr>
          <a:xfrm rot="5400000">
            <a:off x="3699352" y="3302137"/>
            <a:ext cx="560088" cy="4037673"/>
          </a:xfrm>
          <a:prstGeom prst="rect">
            <a:avLst/>
          </a:prstGeom>
          <a:ln>
            <a:noFill/>
          </a:ln>
        </p:spPr>
      </p:pic>
      <p:pic>
        <p:nvPicPr>
          <p:cNvPr id="15" name="Picture 14"/>
          <p:cNvPicPr/>
          <p:nvPr/>
        </p:nvPicPr>
        <p:blipFill rotWithShape="1">
          <a:blip r:embed="rId4"/>
          <a:srcRect l="85729" t="8512" r="420" b="7713"/>
          <a:stretch/>
        </p:blipFill>
        <p:spPr>
          <a:xfrm rot="5400000">
            <a:off x="7954552" y="1230702"/>
            <a:ext cx="545547" cy="4228985"/>
          </a:xfrm>
          <a:prstGeom prst="rect">
            <a:avLst/>
          </a:prstGeom>
          <a:ln>
            <a:noFill/>
          </a:ln>
        </p:spPr>
      </p:pic>
      <p:sp>
        <p:nvSpPr>
          <p:cNvPr id="16" name="TextBox 15"/>
          <p:cNvSpPr txBox="1"/>
          <p:nvPr/>
        </p:nvSpPr>
        <p:spPr>
          <a:xfrm>
            <a:off x="6453058" y="1524760"/>
            <a:ext cx="3548533" cy="343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accent6">
                    <a:lumMod val="50000"/>
                  </a:schemeClr>
                </a:solidFill>
              </a:rPr>
              <a:t>Soil processes</a:t>
            </a:r>
            <a:r>
              <a:rPr lang="en-GB" sz="1633" dirty="0" smtClean="0"/>
              <a:t> </a:t>
            </a:r>
            <a:r>
              <a:rPr lang="en-GB" sz="1633" dirty="0"/>
              <a:t>(summer 2015)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657297" y="3499121"/>
            <a:ext cx="4439490" cy="343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Snow </a:t>
            </a:r>
            <a:r>
              <a:rPr lang="en-GB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processes </a:t>
            </a:r>
            <a:r>
              <a:rPr lang="en-GB" sz="1633" dirty="0" smtClean="0"/>
              <a:t>(summer </a:t>
            </a:r>
            <a:r>
              <a:rPr lang="en-GB" sz="1633" dirty="0"/>
              <a:t>2015)</a:t>
            </a:r>
          </a:p>
        </p:txBody>
      </p:sp>
      <p:pic>
        <p:nvPicPr>
          <p:cNvPr id="18" name="Picture 17"/>
          <p:cNvPicPr/>
          <p:nvPr/>
        </p:nvPicPr>
        <p:blipFill rotWithShape="1">
          <a:blip r:embed="rId5"/>
          <a:srcRect t="24192" r="14060" b="56768"/>
          <a:stretch/>
        </p:blipFill>
        <p:spPr>
          <a:xfrm>
            <a:off x="6196149" y="3839154"/>
            <a:ext cx="4003454" cy="1305737"/>
          </a:xfrm>
          <a:prstGeom prst="rect">
            <a:avLst/>
          </a:prstGeom>
          <a:ln>
            <a:noFill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Soil and Snow forecast impact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sz="quarter" idx="14"/>
          </p:nvPr>
        </p:nvSpPr>
        <p:spPr>
          <a:xfrm>
            <a:off x="1761188" y="5576012"/>
            <a:ext cx="9506484" cy="556979"/>
          </a:xfrm>
        </p:spPr>
        <p:txBody>
          <a:bodyPr/>
          <a:lstStyle/>
          <a:p>
            <a:r>
              <a:rPr lang="en-GB" sz="1814" dirty="0"/>
              <a:t>Soil/Biosphere has major impact (20-30%) propagating, throughout the troposphere</a:t>
            </a:r>
          </a:p>
          <a:p>
            <a:r>
              <a:rPr lang="en-GB" sz="1814" dirty="0"/>
              <a:t>Snow has both NH/SH impact (20-30% winter, 10-20% summer) lower troposphere</a:t>
            </a:r>
          </a:p>
        </p:txBody>
      </p:sp>
      <p:pic>
        <p:nvPicPr>
          <p:cNvPr id="23" name="Picture 22"/>
          <p:cNvPicPr/>
          <p:nvPr/>
        </p:nvPicPr>
        <p:blipFill rotWithShape="1">
          <a:blip r:embed="rId4"/>
          <a:srcRect l="85729" t="8512" r="420" b="7713"/>
          <a:stretch/>
        </p:blipFill>
        <p:spPr>
          <a:xfrm rot="5400000">
            <a:off x="7969913" y="3251808"/>
            <a:ext cx="545547" cy="4228985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38993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2112191" y="1418688"/>
            <a:ext cx="8229627" cy="1145009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 sz="1633"/>
          </a:p>
        </p:txBody>
      </p:sp>
      <p:sp>
        <p:nvSpPr>
          <p:cNvPr id="42" name="TextShape 2"/>
          <p:cNvSpPr txBox="1"/>
          <p:nvPr/>
        </p:nvSpPr>
        <p:spPr>
          <a:xfrm>
            <a:off x="1969976" y="1418688"/>
            <a:ext cx="8229627" cy="3977484"/>
          </a:xfrm>
          <a:prstGeom prst="rect">
            <a:avLst/>
          </a:prstGeom>
        </p:spPr>
        <p:txBody>
          <a:bodyPr wrap="none" lIns="0" tIns="0" rIns="0" bIns="0"/>
          <a:lstStyle/>
          <a:p>
            <a:endParaRPr sz="1633"/>
          </a:p>
        </p:txBody>
      </p:sp>
      <p:pic>
        <p:nvPicPr>
          <p:cNvPr id="6" name="Picture 5"/>
          <p:cNvPicPr/>
          <p:nvPr/>
        </p:nvPicPr>
        <p:blipFill rotWithShape="1">
          <a:blip r:embed="rId2"/>
          <a:srcRect l="86067" t="9408" r="2721" b="9281"/>
          <a:stretch/>
        </p:blipFill>
        <p:spPr>
          <a:xfrm rot="5400000">
            <a:off x="3641015" y="1328477"/>
            <a:ext cx="426699" cy="3914587"/>
          </a:xfrm>
          <a:prstGeom prst="rect">
            <a:avLst/>
          </a:prstGeom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2222488" y="1491243"/>
            <a:ext cx="3548533" cy="343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tx2">
                    <a:lumMod val="50000"/>
                  </a:schemeClr>
                </a:solidFill>
              </a:rPr>
              <a:t>Sea-ice processes</a:t>
            </a:r>
            <a:r>
              <a:rPr lang="en-GB" sz="1633" dirty="0" smtClean="0"/>
              <a:t> </a:t>
            </a:r>
            <a:r>
              <a:rPr lang="en-GB" sz="1633" dirty="0"/>
              <a:t>(winter 2015-16)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00296" y="3589746"/>
            <a:ext cx="3820953" cy="343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00B050"/>
                </a:solidFill>
              </a:rPr>
              <a:t>Lakes </a:t>
            </a:r>
            <a:r>
              <a:rPr lang="en-GB" sz="1600" b="1" dirty="0" smtClean="0">
                <a:solidFill>
                  <a:srgbClr val="00B050"/>
                </a:solidFill>
              </a:rPr>
              <a:t>processes </a:t>
            </a:r>
            <a:r>
              <a:rPr lang="en-GB" sz="1633" dirty="0" smtClean="0"/>
              <a:t>(winter </a:t>
            </a:r>
            <a:r>
              <a:rPr lang="en-GB" sz="1633" dirty="0"/>
              <a:t>2015-16)</a:t>
            </a:r>
          </a:p>
        </p:txBody>
      </p:sp>
      <p:pic>
        <p:nvPicPr>
          <p:cNvPr id="11" name="Picture 10"/>
          <p:cNvPicPr/>
          <p:nvPr/>
        </p:nvPicPr>
        <p:blipFill rotWithShape="1">
          <a:blip r:embed="rId3"/>
          <a:srcRect l="85738" t="8736" b="7713"/>
          <a:stretch/>
        </p:blipFill>
        <p:spPr>
          <a:xfrm rot="5400000">
            <a:off x="3699352" y="3302137"/>
            <a:ext cx="560088" cy="4037673"/>
          </a:xfrm>
          <a:prstGeom prst="rect">
            <a:avLst/>
          </a:prstGeom>
          <a:ln>
            <a:noFill/>
          </a:ln>
        </p:spPr>
      </p:pic>
      <p:pic>
        <p:nvPicPr>
          <p:cNvPr id="15" name="Picture 14"/>
          <p:cNvPicPr/>
          <p:nvPr/>
        </p:nvPicPr>
        <p:blipFill rotWithShape="1">
          <a:blip r:embed="rId4"/>
          <a:srcRect l="85729" t="8512" r="420" b="7713"/>
          <a:stretch/>
        </p:blipFill>
        <p:spPr>
          <a:xfrm rot="5400000">
            <a:off x="7954552" y="1230702"/>
            <a:ext cx="545547" cy="4228985"/>
          </a:xfrm>
          <a:prstGeom prst="rect">
            <a:avLst/>
          </a:prstGeom>
          <a:ln>
            <a:noFill/>
          </a:ln>
        </p:spPr>
      </p:pic>
      <p:sp>
        <p:nvSpPr>
          <p:cNvPr id="16" name="TextBox 15"/>
          <p:cNvSpPr txBox="1"/>
          <p:nvPr/>
        </p:nvSpPr>
        <p:spPr>
          <a:xfrm>
            <a:off x="7118360" y="1536105"/>
            <a:ext cx="3548533" cy="343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tx2">
                    <a:lumMod val="50000"/>
                  </a:schemeClr>
                </a:solidFill>
              </a:rPr>
              <a:t>Sea-ice processes</a:t>
            </a:r>
            <a:r>
              <a:rPr lang="en-GB" sz="1633" dirty="0" smtClean="0"/>
              <a:t> </a:t>
            </a:r>
            <a:r>
              <a:rPr lang="en-GB" sz="1633" dirty="0"/>
              <a:t>(summer 2015)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118360" y="3515088"/>
            <a:ext cx="3548533" cy="343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00B050"/>
                </a:solidFill>
              </a:rPr>
              <a:t>Lakes processes</a:t>
            </a:r>
            <a:r>
              <a:rPr lang="en-GB" sz="1633" dirty="0" smtClean="0"/>
              <a:t>(summer </a:t>
            </a:r>
            <a:r>
              <a:rPr lang="en-GB" sz="1633" dirty="0"/>
              <a:t>2015)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Sea-ice and Lakes forecast impact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sz="quarter" idx="14"/>
          </p:nvPr>
        </p:nvSpPr>
        <p:spPr>
          <a:xfrm>
            <a:off x="2128468" y="5641702"/>
            <a:ext cx="8875863" cy="662009"/>
          </a:xfrm>
        </p:spPr>
        <p:txBody>
          <a:bodyPr/>
          <a:lstStyle/>
          <a:p>
            <a:r>
              <a:rPr lang="en-GB" sz="1814" dirty="0"/>
              <a:t>Sea-ice has major surface impact (20-30%) lower troposphere</a:t>
            </a:r>
          </a:p>
          <a:p>
            <a:r>
              <a:rPr lang="en-GB" sz="1814" dirty="0"/>
              <a:t>Lakes have surface impact (5-10% winter, </a:t>
            </a:r>
            <a:r>
              <a:rPr lang="en-GB" sz="1814" dirty="0" smtClean="0"/>
              <a:t>~0</a:t>
            </a:r>
            <a:r>
              <a:rPr lang="en-GB" sz="1814" dirty="0"/>
              <a:t>% summer), initial condition dominate!</a:t>
            </a:r>
          </a:p>
        </p:txBody>
      </p:sp>
      <p:pic>
        <p:nvPicPr>
          <p:cNvPr id="23" name="Picture 22"/>
          <p:cNvPicPr/>
          <p:nvPr/>
        </p:nvPicPr>
        <p:blipFill rotWithShape="1">
          <a:blip r:embed="rId4"/>
          <a:srcRect l="85729" t="8512" r="420" b="7713"/>
          <a:stretch/>
        </p:blipFill>
        <p:spPr>
          <a:xfrm rot="5400000">
            <a:off x="7969913" y="3251808"/>
            <a:ext cx="545547" cy="4228985"/>
          </a:xfrm>
          <a:prstGeom prst="rect">
            <a:avLst/>
          </a:prstGeom>
          <a:ln>
            <a:noFill/>
          </a:ln>
        </p:spPr>
      </p:pic>
      <p:pic>
        <p:nvPicPr>
          <p:cNvPr id="19" name="Picture 18"/>
          <p:cNvPicPr/>
          <p:nvPr/>
        </p:nvPicPr>
        <p:blipFill rotWithShape="1">
          <a:blip r:embed="rId5"/>
          <a:srcRect t="24192" r="13814" b="57217"/>
          <a:stretch/>
        </p:blipFill>
        <p:spPr>
          <a:xfrm>
            <a:off x="1846904" y="3854515"/>
            <a:ext cx="4014921" cy="1275014"/>
          </a:xfrm>
          <a:prstGeom prst="rect">
            <a:avLst/>
          </a:prstGeom>
          <a:ln>
            <a:noFill/>
          </a:ln>
        </p:spPr>
      </p:pic>
      <p:pic>
        <p:nvPicPr>
          <p:cNvPr id="20" name="Picture 19"/>
          <p:cNvPicPr/>
          <p:nvPr/>
        </p:nvPicPr>
        <p:blipFill rotWithShape="1">
          <a:blip r:embed="rId6"/>
          <a:srcRect t="24187" r="13941" b="57221"/>
          <a:stretch/>
        </p:blipFill>
        <p:spPr>
          <a:xfrm>
            <a:off x="6245871" y="3869563"/>
            <a:ext cx="4008994" cy="1275014"/>
          </a:xfrm>
          <a:prstGeom prst="rect">
            <a:avLst/>
          </a:prstGeom>
          <a:ln>
            <a:noFill/>
          </a:ln>
        </p:spPr>
      </p:pic>
      <p:pic>
        <p:nvPicPr>
          <p:cNvPr id="21" name="Picture 20"/>
          <p:cNvPicPr/>
          <p:nvPr/>
        </p:nvPicPr>
        <p:blipFill rotWithShape="1">
          <a:blip r:embed="rId7"/>
          <a:srcRect t="24415" r="14921" b="56769"/>
          <a:stretch/>
        </p:blipFill>
        <p:spPr>
          <a:xfrm>
            <a:off x="1846903" y="1781824"/>
            <a:ext cx="3963296" cy="1290376"/>
          </a:xfrm>
          <a:prstGeom prst="rect">
            <a:avLst/>
          </a:prstGeom>
          <a:ln>
            <a:noFill/>
          </a:ln>
        </p:spPr>
      </p:pic>
      <p:pic>
        <p:nvPicPr>
          <p:cNvPr id="22" name="Picture 21"/>
          <p:cNvPicPr/>
          <p:nvPr/>
        </p:nvPicPr>
        <p:blipFill rotWithShape="1">
          <a:blip r:embed="rId8"/>
          <a:srcRect t="24415" r="15049" b="56993"/>
          <a:stretch/>
        </p:blipFill>
        <p:spPr>
          <a:xfrm>
            <a:off x="6242234" y="1834863"/>
            <a:ext cx="3957369" cy="1275015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6267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2112191" y="1418688"/>
            <a:ext cx="8229627" cy="1145009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 sz="1633"/>
          </a:p>
        </p:txBody>
      </p:sp>
      <p:sp>
        <p:nvSpPr>
          <p:cNvPr id="42" name="TextShape 2"/>
          <p:cNvSpPr txBox="1"/>
          <p:nvPr/>
        </p:nvSpPr>
        <p:spPr>
          <a:xfrm>
            <a:off x="1969976" y="1418688"/>
            <a:ext cx="8229627" cy="3977484"/>
          </a:xfrm>
          <a:prstGeom prst="rect">
            <a:avLst/>
          </a:prstGeom>
        </p:spPr>
        <p:txBody>
          <a:bodyPr wrap="none" lIns="0" tIns="0" rIns="0" bIns="0"/>
          <a:lstStyle/>
          <a:p>
            <a:endParaRPr sz="1633"/>
          </a:p>
        </p:txBody>
      </p:sp>
      <p:pic>
        <p:nvPicPr>
          <p:cNvPr id="6" name="Picture 5"/>
          <p:cNvPicPr/>
          <p:nvPr/>
        </p:nvPicPr>
        <p:blipFill rotWithShape="1">
          <a:blip r:embed="rId2"/>
          <a:srcRect l="86067" t="9408" r="2721" b="9281"/>
          <a:stretch/>
        </p:blipFill>
        <p:spPr>
          <a:xfrm rot="5400000">
            <a:off x="3641015" y="1328477"/>
            <a:ext cx="426699" cy="3914587"/>
          </a:xfrm>
          <a:prstGeom prst="rect">
            <a:avLst/>
          </a:prstGeom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2903174" y="1515180"/>
            <a:ext cx="3548533" cy="343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33" dirty="0"/>
              <a:t>winter 2015-16</a:t>
            </a:r>
          </a:p>
        </p:txBody>
      </p:sp>
      <p:pic>
        <p:nvPicPr>
          <p:cNvPr id="15" name="Picture 14"/>
          <p:cNvPicPr/>
          <p:nvPr/>
        </p:nvPicPr>
        <p:blipFill rotWithShape="1">
          <a:blip r:embed="rId3"/>
          <a:srcRect l="85729" t="8512" r="420" b="7713"/>
          <a:stretch/>
        </p:blipFill>
        <p:spPr>
          <a:xfrm rot="5400000">
            <a:off x="7954552" y="1230702"/>
            <a:ext cx="545547" cy="4228985"/>
          </a:xfrm>
          <a:prstGeom prst="rect">
            <a:avLst/>
          </a:prstGeom>
          <a:ln>
            <a:noFill/>
          </a:ln>
        </p:spPr>
      </p:pic>
      <p:sp>
        <p:nvSpPr>
          <p:cNvPr id="16" name="TextBox 15"/>
          <p:cNvSpPr txBox="1"/>
          <p:nvPr/>
        </p:nvSpPr>
        <p:spPr>
          <a:xfrm>
            <a:off x="7587151" y="1536105"/>
            <a:ext cx="3548533" cy="343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33" dirty="0"/>
              <a:t>summer 2015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Surface (all the above) temperature forecast impact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sz="quarter" idx="14"/>
          </p:nvPr>
        </p:nvSpPr>
        <p:spPr>
          <a:xfrm>
            <a:off x="1847657" y="3861846"/>
            <a:ext cx="9208101" cy="2259577"/>
          </a:xfrm>
        </p:spPr>
        <p:txBody>
          <a:bodyPr/>
          <a:lstStyle/>
          <a:p>
            <a:r>
              <a:rPr lang="en-GB" sz="1814" dirty="0"/>
              <a:t>The surface elements do add up to when all processes are disabled (30-40%).</a:t>
            </a:r>
          </a:p>
          <a:p>
            <a:r>
              <a:rPr lang="en-GB" sz="1814" dirty="0"/>
              <a:t>Temperature deterioration extend up to 700hPa both in winter and in summer.</a:t>
            </a:r>
          </a:p>
          <a:p>
            <a:r>
              <a:rPr lang="en-GB" sz="1814" dirty="0"/>
              <a:t>There is no apparent compensation.</a:t>
            </a:r>
          </a:p>
        </p:txBody>
      </p:sp>
      <p:pic>
        <p:nvPicPr>
          <p:cNvPr id="18" name="Picture 17"/>
          <p:cNvPicPr/>
          <p:nvPr/>
        </p:nvPicPr>
        <p:blipFill rotWithShape="1">
          <a:blip r:embed="rId4"/>
          <a:srcRect t="24411" r="14262" b="56773"/>
          <a:stretch/>
        </p:blipFill>
        <p:spPr>
          <a:xfrm>
            <a:off x="1571997" y="1778482"/>
            <a:ext cx="3994020" cy="1290376"/>
          </a:xfrm>
          <a:prstGeom prst="rect">
            <a:avLst/>
          </a:prstGeom>
          <a:ln>
            <a:noFill/>
          </a:ln>
        </p:spPr>
      </p:pic>
      <p:pic>
        <p:nvPicPr>
          <p:cNvPr id="24" name="Picture 23"/>
          <p:cNvPicPr/>
          <p:nvPr/>
        </p:nvPicPr>
        <p:blipFill rotWithShape="1">
          <a:blip r:embed="rId5"/>
          <a:srcRect t="24640" r="14930" b="56993"/>
          <a:stretch/>
        </p:blipFill>
        <p:spPr>
          <a:xfrm>
            <a:off x="6204534" y="1809205"/>
            <a:ext cx="3962909" cy="1259653"/>
          </a:xfrm>
          <a:prstGeom prst="rect">
            <a:avLst/>
          </a:prstGeom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4371368" y="1061123"/>
            <a:ext cx="37112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/>
              <a:t>All the above </a:t>
            </a:r>
            <a:r>
              <a:rPr lang="en-GB" b="1" dirty="0" smtClean="0"/>
              <a:t>surface processes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0214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/>
          <p:cNvPicPr/>
          <p:nvPr/>
        </p:nvPicPr>
        <p:blipFill rotWithShape="1">
          <a:blip r:embed="rId2"/>
          <a:srcRect t="24192" r="14921" b="56993"/>
          <a:stretch/>
        </p:blipFill>
        <p:spPr>
          <a:xfrm>
            <a:off x="1521932" y="1659055"/>
            <a:ext cx="3963296" cy="1290375"/>
          </a:xfrm>
          <a:prstGeom prst="rect">
            <a:avLst/>
          </a:prstGeom>
          <a:ln>
            <a:noFill/>
          </a:ln>
        </p:spPr>
      </p:pic>
      <p:pic>
        <p:nvPicPr>
          <p:cNvPr id="40" name="Picture 39"/>
          <p:cNvPicPr/>
          <p:nvPr/>
        </p:nvPicPr>
        <p:blipFill rotWithShape="1">
          <a:blip r:embed="rId3"/>
          <a:srcRect t="24192" r="14613" b="56993"/>
          <a:stretch/>
        </p:blipFill>
        <p:spPr>
          <a:xfrm>
            <a:off x="6008477" y="1659055"/>
            <a:ext cx="3977704" cy="1290375"/>
          </a:xfrm>
          <a:prstGeom prst="rect">
            <a:avLst/>
          </a:prstGeom>
          <a:ln>
            <a:noFill/>
          </a:ln>
        </p:spPr>
      </p:pic>
      <p:pic>
        <p:nvPicPr>
          <p:cNvPr id="4" name="Picture 3"/>
          <p:cNvPicPr/>
          <p:nvPr/>
        </p:nvPicPr>
        <p:blipFill rotWithShape="1">
          <a:blip r:embed="rId2"/>
          <a:srcRect l="86067" t="8960" r="1401" b="9505"/>
          <a:stretch/>
        </p:blipFill>
        <p:spPr>
          <a:xfrm rot="5400000">
            <a:off x="3396048" y="1428632"/>
            <a:ext cx="491574" cy="4239805"/>
          </a:xfrm>
          <a:prstGeom prst="rect">
            <a:avLst/>
          </a:prstGeom>
          <a:ln>
            <a:noFill/>
          </a:ln>
        </p:spPr>
      </p:pic>
      <p:pic>
        <p:nvPicPr>
          <p:cNvPr id="5" name="Picture 4"/>
          <p:cNvPicPr/>
          <p:nvPr/>
        </p:nvPicPr>
        <p:blipFill rotWithShape="1">
          <a:blip r:embed="rId3"/>
          <a:srcRect l="84398" t="9184" r="2082" b="8836"/>
          <a:stretch/>
        </p:blipFill>
        <p:spPr>
          <a:xfrm rot="5400000">
            <a:off x="8037849" y="1165277"/>
            <a:ext cx="599104" cy="4658982"/>
          </a:xfrm>
          <a:prstGeom prst="rect">
            <a:avLst/>
          </a:prstGeom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2864912" y="1374051"/>
            <a:ext cx="3548533" cy="343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33" dirty="0"/>
              <a:t>winter 2015-16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428326" y="1410396"/>
            <a:ext cx="3548533" cy="343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33" dirty="0"/>
              <a:t>summer 2015</a:t>
            </a:r>
          </a:p>
        </p:txBody>
      </p:sp>
      <p:sp>
        <p:nvSpPr>
          <p:cNvPr id="8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Surface (all the above) wind forecast impact</a:t>
            </a:r>
            <a:endParaRPr lang="en-GB" dirty="0"/>
          </a:p>
        </p:txBody>
      </p:sp>
      <p:sp>
        <p:nvSpPr>
          <p:cNvPr id="9" name="Text Placeholder 6"/>
          <p:cNvSpPr>
            <a:spLocks noGrp="1"/>
          </p:cNvSpPr>
          <p:nvPr>
            <p:ph sz="quarter" idx="14"/>
          </p:nvPr>
        </p:nvSpPr>
        <p:spPr>
          <a:xfrm>
            <a:off x="2159999" y="4285846"/>
            <a:ext cx="8506893" cy="1636154"/>
          </a:xfrm>
        </p:spPr>
        <p:txBody>
          <a:bodyPr/>
          <a:lstStyle/>
          <a:p>
            <a:r>
              <a:rPr lang="en-GB" sz="1814" dirty="0"/>
              <a:t>Wind deterioration </a:t>
            </a:r>
            <a:r>
              <a:rPr lang="en-GB" sz="1814" dirty="0" smtClean="0"/>
              <a:t>(5-10%) propagates </a:t>
            </a:r>
            <a:r>
              <a:rPr lang="en-GB" sz="1814" dirty="0"/>
              <a:t>up to 100hPa in winter and in summer.</a:t>
            </a:r>
          </a:p>
          <a:p>
            <a:r>
              <a:rPr lang="en-GB" sz="1814" dirty="0"/>
              <a:t>This is consistent with large scale thermal gradients deterioration</a:t>
            </a:r>
            <a:r>
              <a:rPr lang="en-GB" sz="1814" dirty="0" smtClean="0"/>
              <a:t>.</a:t>
            </a:r>
          </a:p>
          <a:p>
            <a:r>
              <a:rPr lang="en-GB" sz="1814" dirty="0" smtClean="0"/>
              <a:t>Note that these errors are large as they are zonal averages!</a:t>
            </a:r>
            <a:endParaRPr lang="en-GB" sz="1814" dirty="0"/>
          </a:p>
        </p:txBody>
      </p:sp>
      <p:sp>
        <p:nvSpPr>
          <p:cNvPr id="10" name="Rectangle 9"/>
          <p:cNvSpPr/>
          <p:nvPr/>
        </p:nvSpPr>
        <p:spPr>
          <a:xfrm>
            <a:off x="4239164" y="1043960"/>
            <a:ext cx="37112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/>
              <a:t>All the above </a:t>
            </a:r>
            <a:r>
              <a:rPr lang="en-GB" b="1" dirty="0" smtClean="0"/>
              <a:t>surface processes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2446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639178" y="918870"/>
            <a:ext cx="3548533" cy="343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33" dirty="0" smtClean="0"/>
              <a:t>European winter </a:t>
            </a:r>
            <a:r>
              <a:rPr lang="en-GB" sz="1633" dirty="0"/>
              <a:t>2015-16</a:t>
            </a:r>
          </a:p>
        </p:txBody>
      </p:sp>
      <p:sp>
        <p:nvSpPr>
          <p:cNvPr id="8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Surface processes forecast impact (locally vs in-situ data)</a:t>
            </a:r>
            <a:endParaRPr lang="en-GB" dirty="0"/>
          </a:p>
        </p:txBody>
      </p:sp>
      <p:sp>
        <p:nvSpPr>
          <p:cNvPr id="9" name="Text Placeholder 6"/>
          <p:cNvSpPr>
            <a:spLocks noGrp="1"/>
          </p:cNvSpPr>
          <p:nvPr>
            <p:ph sz="quarter" idx="14"/>
          </p:nvPr>
        </p:nvSpPr>
        <p:spPr>
          <a:xfrm>
            <a:off x="1487621" y="5036124"/>
            <a:ext cx="8506893" cy="590583"/>
          </a:xfrm>
        </p:spPr>
        <p:txBody>
          <a:bodyPr/>
          <a:lstStyle/>
          <a:p>
            <a:r>
              <a:rPr lang="en-GB" sz="1814" dirty="0" smtClean="0"/>
              <a:t>Evaluated for 48-h forecast vs SYNOP 2m temperature</a:t>
            </a:r>
          </a:p>
          <a:p>
            <a:r>
              <a:rPr lang="en-GB" sz="1814" dirty="0" smtClean="0"/>
              <a:t>Local deterioration can be large for a missing process (red-</a:t>
            </a:r>
            <a:r>
              <a:rPr lang="en-GB" sz="1814" dirty="0" err="1" smtClean="0"/>
              <a:t>colors</a:t>
            </a:r>
            <a:r>
              <a:rPr lang="en-GB" sz="1814" dirty="0" smtClean="0"/>
              <a:t>)</a:t>
            </a:r>
          </a:p>
          <a:p>
            <a:r>
              <a:rPr lang="en-GB" sz="1814" dirty="0" smtClean="0"/>
              <a:t>Global diagnostics cannot be the only guidance</a:t>
            </a:r>
            <a:endParaRPr lang="en-GB" sz="1814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4646" y="1970355"/>
            <a:ext cx="3106888" cy="219917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572" y="1937739"/>
            <a:ext cx="3188055" cy="225662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175"/>
          <a:stretch/>
        </p:blipFill>
        <p:spPr>
          <a:xfrm>
            <a:off x="3068664" y="1937739"/>
            <a:ext cx="2672404" cy="225662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651"/>
          <a:stretch/>
        </p:blipFill>
        <p:spPr>
          <a:xfrm>
            <a:off x="379574" y="1937739"/>
            <a:ext cx="2689090" cy="225662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0158" y="4153544"/>
            <a:ext cx="3193469" cy="2187730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7950436" y="6352719"/>
            <a:ext cx="37112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/>
              <a:t>All the above </a:t>
            </a:r>
            <a:r>
              <a:rPr lang="en-GB" b="1" dirty="0" smtClean="0"/>
              <a:t>surface processes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5794646" y="3819540"/>
            <a:ext cx="3548533" cy="343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tx2">
                    <a:lumMod val="50000"/>
                  </a:schemeClr>
                </a:solidFill>
              </a:rPr>
              <a:t>Sea-ice </a:t>
            </a:r>
            <a:r>
              <a:rPr lang="en-GB" sz="1600" b="1" dirty="0" smtClean="0">
                <a:solidFill>
                  <a:schemeClr val="tx2">
                    <a:lumMod val="50000"/>
                  </a:schemeClr>
                </a:solidFill>
              </a:rPr>
              <a:t>processes</a:t>
            </a:r>
            <a:endParaRPr lang="en-GB" sz="1633" dirty="0"/>
          </a:p>
        </p:txBody>
      </p:sp>
      <p:sp>
        <p:nvSpPr>
          <p:cNvPr id="23" name="TextBox 22"/>
          <p:cNvSpPr txBox="1"/>
          <p:nvPr/>
        </p:nvSpPr>
        <p:spPr>
          <a:xfrm>
            <a:off x="8482125" y="3852665"/>
            <a:ext cx="1829263" cy="343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00B050"/>
                </a:solidFill>
              </a:rPr>
              <a:t>Lakes </a:t>
            </a:r>
            <a:r>
              <a:rPr lang="en-GB" sz="1600" b="1" dirty="0" smtClean="0">
                <a:solidFill>
                  <a:srgbClr val="00B050"/>
                </a:solidFill>
              </a:rPr>
              <a:t>processes</a:t>
            </a:r>
            <a:endParaRPr lang="en-GB" sz="1633" dirty="0"/>
          </a:p>
        </p:txBody>
      </p:sp>
      <p:sp>
        <p:nvSpPr>
          <p:cNvPr id="24" name="TextBox 23"/>
          <p:cNvSpPr txBox="1"/>
          <p:nvPr/>
        </p:nvSpPr>
        <p:spPr>
          <a:xfrm>
            <a:off x="396260" y="3824606"/>
            <a:ext cx="19515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accent6">
                    <a:lumMod val="50000"/>
                  </a:schemeClr>
                </a:solidFill>
              </a:rPr>
              <a:t>Soil </a:t>
            </a:r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</a:rPr>
              <a:t>processes</a:t>
            </a:r>
            <a:endParaRPr lang="en-GB" sz="1633" dirty="0"/>
          </a:p>
        </p:txBody>
      </p:sp>
      <p:sp>
        <p:nvSpPr>
          <p:cNvPr id="25" name="TextBox 24"/>
          <p:cNvSpPr txBox="1"/>
          <p:nvPr/>
        </p:nvSpPr>
        <p:spPr>
          <a:xfrm>
            <a:off x="3115217" y="3778984"/>
            <a:ext cx="3598501" cy="343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Snow </a:t>
            </a:r>
            <a:r>
              <a:rPr lang="en-GB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processes</a:t>
            </a:r>
            <a:endParaRPr lang="en-GB" sz="1633" dirty="0"/>
          </a:p>
        </p:txBody>
      </p:sp>
    </p:spTree>
    <p:extLst>
      <p:ext uri="{BB962C8B-B14F-4D97-AF65-F5344CB8AC3E}">
        <p14:creationId xmlns:p14="http://schemas.microsoft.com/office/powerpoint/2010/main" val="274760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160000" y="360000"/>
            <a:ext cx="8487336" cy="369332"/>
          </a:xfrm>
        </p:spPr>
        <p:txBody>
          <a:bodyPr/>
          <a:lstStyle/>
          <a:p>
            <a:r>
              <a:rPr lang="en-GB" dirty="0" smtClean="0"/>
              <a:t>Weather impact of surface processes</a:t>
            </a:r>
            <a:endParaRPr lang="en-GB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96232213"/>
              </p:ext>
            </p:extLst>
          </p:nvPr>
        </p:nvGraphicFramePr>
        <p:xfrm>
          <a:off x="311043" y="1670023"/>
          <a:ext cx="5305425" cy="4695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8704070"/>
              </p:ext>
            </p:extLst>
          </p:nvPr>
        </p:nvGraphicFramePr>
        <p:xfrm>
          <a:off x="6562374" y="1670023"/>
          <a:ext cx="5232400" cy="4733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 Placeholder 6"/>
          <p:cNvSpPr>
            <a:spLocks noGrp="1"/>
          </p:cNvSpPr>
          <p:nvPr>
            <p:ph sz="quarter" idx="14"/>
          </p:nvPr>
        </p:nvSpPr>
        <p:spPr>
          <a:xfrm>
            <a:off x="1681667" y="969208"/>
            <a:ext cx="8857180" cy="1636154"/>
          </a:xfrm>
        </p:spPr>
        <p:txBody>
          <a:bodyPr/>
          <a:lstStyle/>
          <a:p>
            <a:r>
              <a:rPr lang="en-GB" sz="1814" dirty="0" smtClean="0"/>
              <a:t>Evaluating the 3-day forecast-range skill deterioration induced by the surface process being deactivated (366 forecasts 1</a:t>
            </a:r>
            <a:r>
              <a:rPr lang="en-GB" sz="1814" baseline="30000" dirty="0" smtClean="0"/>
              <a:t>st</a:t>
            </a:r>
            <a:r>
              <a:rPr lang="en-GB" sz="1814" dirty="0" smtClean="0"/>
              <a:t> June 2015 to 1</a:t>
            </a:r>
            <a:r>
              <a:rPr lang="en-GB" sz="1814" baseline="30000" dirty="0" smtClean="0"/>
              <a:t>st</a:t>
            </a:r>
            <a:r>
              <a:rPr lang="en-GB" sz="1814" dirty="0" smtClean="0"/>
              <a:t> June 2016)</a:t>
            </a:r>
            <a:endParaRPr lang="en-GB" sz="1814" dirty="0"/>
          </a:p>
        </p:txBody>
      </p:sp>
    </p:spTree>
    <p:extLst>
      <p:ext uri="{BB962C8B-B14F-4D97-AF65-F5344CB8AC3E}">
        <p14:creationId xmlns:p14="http://schemas.microsoft.com/office/powerpoint/2010/main" val="276559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Shape 1"/>
          <p:cNvSpPr txBox="1"/>
          <p:nvPr/>
        </p:nvSpPr>
        <p:spPr>
          <a:xfrm>
            <a:off x="1979152" y="273352"/>
            <a:ext cx="8229627" cy="1145009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 sz="1633"/>
          </a:p>
        </p:txBody>
      </p:sp>
      <p:sp>
        <p:nvSpPr>
          <p:cNvPr id="70" name="TextShape 2"/>
          <p:cNvSpPr txBox="1"/>
          <p:nvPr/>
        </p:nvSpPr>
        <p:spPr>
          <a:xfrm>
            <a:off x="1979152" y="1604842"/>
            <a:ext cx="8229627" cy="3977484"/>
          </a:xfrm>
          <a:prstGeom prst="rect">
            <a:avLst/>
          </a:prstGeom>
        </p:spPr>
        <p:txBody>
          <a:bodyPr wrap="none" lIns="0" tIns="0" rIns="0" bIns="0"/>
          <a:lstStyle/>
          <a:p>
            <a:endParaRPr sz="1633"/>
          </a:p>
        </p:txBody>
      </p:sp>
      <p:pic>
        <p:nvPicPr>
          <p:cNvPr id="71" name="Picture 70"/>
          <p:cNvPicPr/>
          <p:nvPr/>
        </p:nvPicPr>
        <p:blipFill rotWithShape="1">
          <a:blip r:embed="rId2"/>
          <a:srcRect t="67528"/>
          <a:stretch/>
        </p:blipFill>
        <p:spPr>
          <a:xfrm>
            <a:off x="1979152" y="1456216"/>
            <a:ext cx="4890291" cy="2226902"/>
          </a:xfrm>
          <a:prstGeom prst="rect">
            <a:avLst/>
          </a:prstGeom>
          <a:ln>
            <a:noFill/>
          </a:ln>
        </p:spPr>
      </p:pic>
      <p:pic>
        <p:nvPicPr>
          <p:cNvPr id="5" name="Picture 4"/>
          <p:cNvPicPr/>
          <p:nvPr/>
        </p:nvPicPr>
        <p:blipFill rotWithShape="1">
          <a:blip r:embed="rId3"/>
          <a:srcRect t="69096"/>
          <a:stretch/>
        </p:blipFill>
        <p:spPr>
          <a:xfrm>
            <a:off x="7298534" y="1656988"/>
            <a:ext cx="4890291" cy="2119370"/>
          </a:xfrm>
          <a:prstGeom prst="rect">
            <a:avLst/>
          </a:prstGeom>
          <a:ln>
            <a:noFill/>
          </a:ln>
        </p:spPr>
      </p:pic>
      <p:sp>
        <p:nvSpPr>
          <p:cNvPr id="6" name="Title 4"/>
          <p:cNvSpPr>
            <a:spLocks noGrp="1"/>
          </p:cNvSpPr>
          <p:nvPr>
            <p:ph type="title"/>
          </p:nvPr>
        </p:nvSpPr>
        <p:spPr>
          <a:xfrm>
            <a:off x="2160000" y="360000"/>
            <a:ext cx="8719810" cy="369332"/>
          </a:xfrm>
        </p:spPr>
        <p:txBody>
          <a:bodyPr/>
          <a:lstStyle/>
          <a:p>
            <a:r>
              <a:rPr lang="en-GB" dirty="0" smtClean="0"/>
              <a:t>Surface (all above) climate surface temperature (T2m) impact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79953" y="1993545"/>
            <a:ext cx="3548533" cy="1097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33" b="1" dirty="0" smtClean="0"/>
              <a:t>All surface </a:t>
            </a:r>
            <a:br>
              <a:rPr lang="en-GB" sz="1633" b="1" dirty="0" smtClean="0"/>
            </a:br>
            <a:r>
              <a:rPr lang="en-GB" sz="1633" b="1" dirty="0" smtClean="0"/>
              <a:t>processes</a:t>
            </a:r>
            <a:r>
              <a:rPr lang="en-GB" sz="1633" dirty="0" smtClean="0"/>
              <a:t/>
            </a:r>
            <a:br>
              <a:rPr lang="en-GB" sz="1633" dirty="0" smtClean="0"/>
            </a:br>
            <a:r>
              <a:rPr lang="en-GB" sz="1633" dirty="0" smtClean="0"/>
              <a:t>disabled</a:t>
            </a:r>
          </a:p>
          <a:p>
            <a:r>
              <a:rPr lang="en-GB" sz="1633" dirty="0" smtClean="0"/>
              <a:t>(except ocean)</a:t>
            </a:r>
            <a:endParaRPr lang="en-GB" sz="1633" dirty="0"/>
          </a:p>
        </p:txBody>
      </p:sp>
      <p:sp>
        <p:nvSpPr>
          <p:cNvPr id="9" name="TextBox 8"/>
          <p:cNvSpPr txBox="1"/>
          <p:nvPr/>
        </p:nvSpPr>
        <p:spPr>
          <a:xfrm>
            <a:off x="8787070" y="3827006"/>
            <a:ext cx="3548533" cy="1600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33" dirty="0" smtClean="0"/>
              <a:t>Control Climate</a:t>
            </a:r>
          </a:p>
          <a:p>
            <a:r>
              <a:rPr lang="en-GB" sz="1633" dirty="0" smtClean="0"/>
              <a:t>Mean T2m RMS error 2000-2004</a:t>
            </a:r>
            <a:br>
              <a:rPr lang="en-GB" sz="1633" dirty="0" smtClean="0"/>
            </a:br>
            <a:r>
              <a:rPr lang="en-GB" sz="1633" dirty="0" smtClean="0"/>
              <a:t>of a 13-month coupled forecast</a:t>
            </a:r>
          </a:p>
          <a:p>
            <a:r>
              <a:rPr lang="en-GB" sz="1633" dirty="0" smtClean="0"/>
              <a:t>Initialized in August.</a:t>
            </a:r>
          </a:p>
          <a:p>
            <a:r>
              <a:rPr lang="en-GB" sz="1633" dirty="0" smtClean="0"/>
              <a:t>First month integration excluded.</a:t>
            </a:r>
          </a:p>
          <a:p>
            <a:r>
              <a:rPr lang="en-GB" sz="1633" dirty="0" smtClean="0"/>
              <a:t>Evaluated vs. ERA-Interim</a:t>
            </a:r>
          </a:p>
        </p:txBody>
      </p:sp>
    </p:spTree>
    <p:extLst>
      <p:ext uri="{BB962C8B-B14F-4D97-AF65-F5344CB8AC3E}">
        <p14:creationId xmlns:p14="http://schemas.microsoft.com/office/powerpoint/2010/main" val="405828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Context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GB" dirty="0" smtClean="0"/>
              <a:t>Why Numerical Weather Prediction had to embrace Earth System Modelling?</a:t>
            </a:r>
          </a:p>
          <a:p>
            <a:pPr lvl="1"/>
            <a:r>
              <a:rPr lang="en-GB" dirty="0" smtClean="0"/>
              <a:t>It is much nicer and represent nature better? Do we gain?</a:t>
            </a:r>
          </a:p>
          <a:p>
            <a:r>
              <a:rPr lang="en-GB" dirty="0" smtClean="0"/>
              <a:t>Biosphere, Hydrosphere, Cryosphere, and Atmosphere: Do they all matter the same?</a:t>
            </a:r>
          </a:p>
          <a:p>
            <a:pPr lvl="1"/>
            <a:r>
              <a:rPr lang="en-GB" dirty="0" smtClean="0"/>
              <a:t>Can we attempt a quantitative evaluation? What are the caveats</a:t>
            </a:r>
            <a:r>
              <a:rPr lang="en-GB" dirty="0" smtClean="0"/>
              <a:t>?</a:t>
            </a:r>
          </a:p>
          <a:p>
            <a:pPr lvl="1"/>
            <a:endParaRPr lang="en-GB" dirty="0" smtClean="0"/>
          </a:p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iurnal and Seasonal amplitude improvements</a:t>
            </a:r>
          </a:p>
          <a:p>
            <a:pPr lvl="1"/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How much are they drivers to accurate predictions?</a:t>
            </a:r>
          </a:p>
          <a:p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What else is in the “hat” and where do we need (r)evolutionary ideas?</a:t>
            </a:r>
          </a:p>
          <a:p>
            <a:pPr lvl="1"/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Bridging gaps between modelling communities</a:t>
            </a:r>
          </a:p>
          <a:p>
            <a:pPr lvl="1"/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Bringing new EO data to guide model development</a:t>
            </a:r>
          </a:p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oadmap to Global Environmental Monitoring and Prediction </a:t>
            </a:r>
          </a:p>
          <a:p>
            <a:pPr lvl="1"/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If we can imagine it, probably we can do it?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mtClean="0"/>
              <a:t>European Centre for Medium-Range Weather Forecasts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5781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Climate impact of surface processes</a:t>
            </a:r>
            <a:endParaRPr lang="en-GB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9782139"/>
              </p:ext>
            </p:extLst>
          </p:nvPr>
        </p:nvGraphicFramePr>
        <p:xfrm>
          <a:off x="435029" y="1690674"/>
          <a:ext cx="5305425" cy="4695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3368604"/>
              </p:ext>
            </p:extLst>
          </p:nvPr>
        </p:nvGraphicFramePr>
        <p:xfrm>
          <a:off x="6345831" y="1604841"/>
          <a:ext cx="5232400" cy="4733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 Placeholder 6"/>
          <p:cNvSpPr>
            <a:spLocks noGrp="1"/>
          </p:cNvSpPr>
          <p:nvPr>
            <p:ph sz="quarter" idx="14"/>
          </p:nvPr>
        </p:nvSpPr>
        <p:spPr>
          <a:xfrm>
            <a:off x="1681667" y="969208"/>
            <a:ext cx="7869601" cy="1636154"/>
          </a:xfrm>
        </p:spPr>
        <p:txBody>
          <a:bodyPr/>
          <a:lstStyle/>
          <a:p>
            <a:r>
              <a:rPr lang="en-GB" sz="1814" dirty="0" smtClean="0"/>
              <a:t>Evaluated for the 1-year forecast range (annual mean) based on the skill deterioration induced by the surface process being deactivated</a:t>
            </a:r>
            <a:endParaRPr lang="en-GB" sz="1814" dirty="0"/>
          </a:p>
        </p:txBody>
      </p:sp>
    </p:spTree>
    <p:extLst>
      <p:ext uri="{BB962C8B-B14F-4D97-AF65-F5344CB8AC3E}">
        <p14:creationId xmlns:p14="http://schemas.microsoft.com/office/powerpoint/2010/main" val="3522000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4"/>
          <p:cNvSpPr>
            <a:spLocks noGrp="1" noChangeArrowheads="1"/>
          </p:cNvSpPr>
          <p:nvPr>
            <p:ph type="title"/>
          </p:nvPr>
        </p:nvSpPr>
        <p:spPr>
          <a:xfrm>
            <a:off x="1917700" y="0"/>
            <a:ext cx="8507412" cy="1143000"/>
          </a:xfrm>
        </p:spPr>
        <p:txBody>
          <a:bodyPr>
            <a:normAutofit/>
          </a:bodyPr>
          <a:lstStyle/>
          <a:p>
            <a:r>
              <a:rPr lang="en-GB" sz="2800" dirty="0">
                <a:solidFill>
                  <a:srgbClr val="0F3692"/>
                </a:solidFill>
              </a:rPr>
              <a:t>Missing surface components: An example</a:t>
            </a:r>
          </a:p>
        </p:txBody>
      </p:sp>
      <p:pic>
        <p:nvPicPr>
          <p:cNvPr id="41" name="Picture 4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1964" y="1700808"/>
            <a:ext cx="8280920" cy="2952328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917948" y="4869160"/>
            <a:ext cx="8568952" cy="865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4163" indent="-284163">
              <a:lnSpc>
                <a:spcPct val="80000"/>
              </a:lnSpc>
              <a:spcAft>
                <a:spcPts val="1000"/>
              </a:spcAft>
              <a:buClr>
                <a:srgbClr val="FC0128"/>
              </a:buClr>
              <a:buSzPct val="100000"/>
              <a:buFont typeface="Wingdings" charset="0"/>
              <a:buChar char=""/>
              <a:tabLst>
                <a:tab pos="284163" algn="l"/>
                <a:tab pos="731838" algn="l"/>
                <a:tab pos="1181100" algn="l"/>
                <a:tab pos="1630363" algn="l"/>
                <a:tab pos="2079625" algn="l"/>
                <a:tab pos="2528888" algn="l"/>
                <a:tab pos="2978150" algn="l"/>
                <a:tab pos="3427413" algn="l"/>
                <a:tab pos="3876675" algn="l"/>
                <a:tab pos="4325938" algn="l"/>
                <a:tab pos="4775200" algn="l"/>
                <a:tab pos="5224463" algn="l"/>
                <a:tab pos="5673725" algn="l"/>
                <a:tab pos="6122988" algn="l"/>
                <a:tab pos="6572250" algn="l"/>
                <a:tab pos="7021513" algn="l"/>
                <a:tab pos="7470775" algn="l"/>
                <a:tab pos="7920038" algn="l"/>
                <a:tab pos="8369300" algn="l"/>
                <a:tab pos="8818563" algn="l"/>
                <a:tab pos="9267825" algn="l"/>
              </a:tabLst>
            </a:pPr>
            <a:r>
              <a:rPr lang="en-GB" sz="1400" dirty="0">
                <a:solidFill>
                  <a:srgbClr val="000000"/>
                </a:solidFill>
                <a:latin typeface="Arial" charset="0"/>
              </a:rPr>
              <a:t>Urban area (a, in %, from ECOCLIMAP, Masson et al., 2003) and </a:t>
            </a:r>
          </a:p>
          <a:p>
            <a:pPr marL="284163" indent="-284163">
              <a:lnSpc>
                <a:spcPct val="80000"/>
              </a:lnSpc>
              <a:spcAft>
                <a:spcPts val="1000"/>
              </a:spcAft>
              <a:buClr>
                <a:srgbClr val="FC0128"/>
              </a:buClr>
              <a:buSzPct val="100000"/>
              <a:buFont typeface="Wingdings" charset="0"/>
              <a:buChar char=""/>
              <a:tabLst>
                <a:tab pos="284163" algn="l"/>
                <a:tab pos="731838" algn="l"/>
                <a:tab pos="1181100" algn="l"/>
                <a:tab pos="1630363" algn="l"/>
                <a:tab pos="2079625" algn="l"/>
                <a:tab pos="2528888" algn="l"/>
                <a:tab pos="2978150" algn="l"/>
                <a:tab pos="3427413" algn="l"/>
                <a:tab pos="3876675" algn="l"/>
                <a:tab pos="4325938" algn="l"/>
                <a:tab pos="4775200" algn="l"/>
                <a:tab pos="5224463" algn="l"/>
                <a:tab pos="5673725" algn="l"/>
                <a:tab pos="6122988" algn="l"/>
                <a:tab pos="6572250" algn="l"/>
                <a:tab pos="7021513" algn="l"/>
                <a:tab pos="7470775" algn="l"/>
                <a:tab pos="7920038" algn="l"/>
                <a:tab pos="8369300" algn="l"/>
                <a:tab pos="8818563" algn="l"/>
                <a:tab pos="9267825" algn="l"/>
              </a:tabLst>
            </a:pPr>
            <a:r>
              <a:rPr lang="en-GB" sz="1400" dirty="0">
                <a:solidFill>
                  <a:srgbClr val="000000"/>
                </a:solidFill>
                <a:latin typeface="Arial" charset="0"/>
              </a:rPr>
              <a:t>Irrigated area (b, in %, from </a:t>
            </a:r>
            <a:r>
              <a:rPr lang="en-GB" sz="1400" dirty="0" err="1">
                <a:solidFill>
                  <a:srgbClr val="000000"/>
                </a:solidFill>
                <a:latin typeface="Arial" charset="0"/>
              </a:rPr>
              <a:t>Döll</a:t>
            </a:r>
            <a:r>
              <a:rPr lang="en-GB" sz="1400" dirty="0">
                <a:solidFill>
                  <a:srgbClr val="000000"/>
                </a:solidFill>
                <a:latin typeface="Arial" charset="0"/>
              </a:rPr>
              <a:t> and Siebert, 2002</a:t>
            </a:r>
            <a:r>
              <a:rPr lang="en-GB" sz="1400" dirty="0" smtClean="0">
                <a:solidFill>
                  <a:srgbClr val="000000"/>
                </a:solidFill>
                <a:latin typeface="Arial" charset="0"/>
              </a:rPr>
              <a:t>)</a:t>
            </a:r>
          </a:p>
          <a:p>
            <a:pPr marL="284163" indent="-284163">
              <a:lnSpc>
                <a:spcPct val="80000"/>
              </a:lnSpc>
              <a:spcAft>
                <a:spcPts val="1000"/>
              </a:spcAft>
              <a:buClr>
                <a:srgbClr val="FC0128"/>
              </a:buClr>
              <a:buSzPct val="100000"/>
              <a:buFont typeface="Wingdings" charset="0"/>
              <a:buChar char=""/>
              <a:tabLst>
                <a:tab pos="284163" algn="l"/>
                <a:tab pos="731838" algn="l"/>
                <a:tab pos="1181100" algn="l"/>
                <a:tab pos="1630363" algn="l"/>
                <a:tab pos="2079625" algn="l"/>
                <a:tab pos="2528888" algn="l"/>
                <a:tab pos="2978150" algn="l"/>
                <a:tab pos="3427413" algn="l"/>
                <a:tab pos="3876675" algn="l"/>
                <a:tab pos="4325938" algn="l"/>
                <a:tab pos="4775200" algn="l"/>
                <a:tab pos="5224463" algn="l"/>
                <a:tab pos="5673725" algn="l"/>
                <a:tab pos="6122988" algn="l"/>
                <a:tab pos="6572250" algn="l"/>
                <a:tab pos="7021513" algn="l"/>
                <a:tab pos="7470775" algn="l"/>
                <a:tab pos="7920038" algn="l"/>
                <a:tab pos="8369300" algn="l"/>
                <a:tab pos="8818563" algn="l"/>
                <a:tab pos="9267825" algn="l"/>
              </a:tabLst>
            </a:pPr>
            <a:r>
              <a:rPr lang="en-GB" sz="1400" dirty="0" smtClean="0">
                <a:solidFill>
                  <a:srgbClr val="000000"/>
                </a:solidFill>
                <a:latin typeface="Arial" charset="0"/>
              </a:rPr>
              <a:t>Also water bodies are changing over time</a:t>
            </a:r>
            <a:endParaRPr lang="en-GB" sz="14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3" name="Rectangle 7"/>
          <p:cNvSpPr>
            <a:spLocks noChangeArrowheads="1"/>
          </p:cNvSpPr>
          <p:nvPr/>
        </p:nvSpPr>
        <p:spPr bwMode="auto">
          <a:xfrm>
            <a:off x="1917948" y="1124744"/>
            <a:ext cx="8568952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360" tIns="44280" rIns="90360" bIns="44280"/>
          <a:lstStyle/>
          <a:p>
            <a:pPr marL="284163" indent="-284163">
              <a:lnSpc>
                <a:spcPct val="80000"/>
              </a:lnSpc>
              <a:spcAft>
                <a:spcPts val="1000"/>
              </a:spcAft>
              <a:buClr>
                <a:srgbClr val="FC0128"/>
              </a:buClr>
              <a:buSzPct val="100000"/>
              <a:buFont typeface="Wingdings" charset="0"/>
              <a:buChar char=""/>
              <a:tabLst>
                <a:tab pos="284163" algn="l"/>
                <a:tab pos="731838" algn="l"/>
                <a:tab pos="1181100" algn="l"/>
                <a:tab pos="1630363" algn="l"/>
                <a:tab pos="2079625" algn="l"/>
                <a:tab pos="2528888" algn="l"/>
                <a:tab pos="2978150" algn="l"/>
                <a:tab pos="3427413" algn="l"/>
                <a:tab pos="3876675" algn="l"/>
                <a:tab pos="4325938" algn="l"/>
                <a:tab pos="4775200" algn="l"/>
                <a:tab pos="5224463" algn="l"/>
                <a:tab pos="5673725" algn="l"/>
                <a:tab pos="6122988" algn="l"/>
                <a:tab pos="6572250" algn="l"/>
                <a:tab pos="7021513" algn="l"/>
                <a:tab pos="7470775" algn="l"/>
                <a:tab pos="7920038" algn="l"/>
                <a:tab pos="8369300" algn="l"/>
                <a:tab pos="8818563" algn="l"/>
                <a:tab pos="9267825" algn="l"/>
              </a:tabLst>
            </a:pPr>
            <a:r>
              <a:rPr lang="fr-FR" sz="1400" dirty="0" err="1">
                <a:solidFill>
                  <a:srgbClr val="000000"/>
                </a:solidFill>
                <a:latin typeface="Arial" charset="0"/>
              </a:rPr>
              <a:t>Human</a:t>
            </a:r>
            <a:r>
              <a:rPr lang="fr-FR" sz="1400" dirty="0">
                <a:solidFill>
                  <a:srgbClr val="000000"/>
                </a:solidFill>
                <a:latin typeface="Arial" charset="0"/>
              </a:rPr>
              <a:t> action on the land and water use </a:t>
            </a:r>
            <a:r>
              <a:rPr lang="fr-FR" sz="1400" dirty="0" err="1">
                <a:solidFill>
                  <a:srgbClr val="000000"/>
                </a:solidFill>
                <a:latin typeface="Arial" charset="0"/>
              </a:rPr>
              <a:t>is</a:t>
            </a:r>
            <a:r>
              <a:rPr lang="fr-FR" sz="14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fr-FR" sz="1400" dirty="0" err="1">
                <a:solidFill>
                  <a:srgbClr val="000000"/>
                </a:solidFill>
                <a:latin typeface="Arial" charset="0"/>
              </a:rPr>
              <a:t>currently</a:t>
            </a:r>
            <a:r>
              <a:rPr lang="fr-FR" sz="1400" dirty="0">
                <a:solidFill>
                  <a:srgbClr val="000000"/>
                </a:solidFill>
                <a:latin typeface="Arial" charset="0"/>
              </a:rPr>
              <a:t> neglected in </a:t>
            </a:r>
            <a:r>
              <a:rPr lang="fr-FR" sz="1400" dirty="0" err="1">
                <a:solidFill>
                  <a:srgbClr val="000000"/>
                </a:solidFill>
                <a:latin typeface="Arial" charset="0"/>
              </a:rPr>
              <a:t>most</a:t>
            </a:r>
            <a:r>
              <a:rPr lang="fr-FR" sz="1400" dirty="0">
                <a:solidFill>
                  <a:srgbClr val="000000"/>
                </a:solidFill>
                <a:latin typeface="Arial" charset="0"/>
              </a:rPr>
              <a:t> NWP </a:t>
            </a:r>
            <a:r>
              <a:rPr lang="fr-FR" sz="1400" dirty="0" err="1">
                <a:solidFill>
                  <a:srgbClr val="000000"/>
                </a:solidFill>
                <a:latin typeface="Arial" charset="0"/>
              </a:rPr>
              <a:t>models</a:t>
            </a:r>
            <a:r>
              <a:rPr lang="fr-FR" sz="1400" dirty="0">
                <a:solidFill>
                  <a:srgbClr val="000000"/>
                </a:solidFill>
                <a:latin typeface="Arial" charset="0"/>
              </a:rPr>
              <a:t>…</a:t>
            </a:r>
          </a:p>
          <a:p>
            <a:pPr marL="284163" indent="-284163">
              <a:lnSpc>
                <a:spcPct val="80000"/>
              </a:lnSpc>
              <a:spcAft>
                <a:spcPts val="1000"/>
              </a:spcAft>
              <a:buClr>
                <a:srgbClr val="FC0128"/>
              </a:buClr>
              <a:buSzPct val="100000"/>
              <a:buFont typeface="Wingdings" charset="0"/>
              <a:buChar char=""/>
              <a:tabLst>
                <a:tab pos="284163" algn="l"/>
                <a:tab pos="731838" algn="l"/>
                <a:tab pos="1181100" algn="l"/>
                <a:tab pos="1630363" algn="l"/>
                <a:tab pos="2079625" algn="l"/>
                <a:tab pos="2528888" algn="l"/>
                <a:tab pos="2978150" algn="l"/>
                <a:tab pos="3427413" algn="l"/>
                <a:tab pos="3876675" algn="l"/>
                <a:tab pos="4325938" algn="l"/>
                <a:tab pos="4775200" algn="l"/>
                <a:tab pos="5224463" algn="l"/>
                <a:tab pos="5673725" algn="l"/>
                <a:tab pos="6122988" algn="l"/>
                <a:tab pos="6572250" algn="l"/>
                <a:tab pos="7021513" algn="l"/>
                <a:tab pos="7470775" algn="l"/>
                <a:tab pos="7920038" algn="l"/>
                <a:tab pos="8369300" algn="l"/>
                <a:tab pos="8818563" algn="l"/>
                <a:tab pos="9267825" algn="l"/>
              </a:tabLst>
            </a:pPr>
            <a:endParaRPr lang="fr-FR" sz="1400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816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way forward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mtClean="0"/>
              <a:t>European Centre for Medium-Range Weather Forecasts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048000" y="2525676"/>
            <a:ext cx="6092825" cy="14568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80000"/>
              </a:lnSpc>
              <a:spcAft>
                <a:spcPts val="1000"/>
              </a:spcAft>
              <a:buClr>
                <a:srgbClr val="FC0128"/>
              </a:buClr>
            </a:pPr>
            <a:r>
              <a:rPr lang="fr-FR" altLang="en-US" dirty="0">
                <a:solidFill>
                  <a:srgbClr val="000000"/>
                </a:solidFill>
                <a:latin typeface="Arial" panose="020B0604020202020204" pitchFamily="34" charset="0"/>
              </a:rPr>
              <a:t>…</a:t>
            </a:r>
            <a:r>
              <a:rPr lang="fr-FR" alt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modelling</a:t>
            </a:r>
            <a:r>
              <a:rPr lang="fr-FR" altLang="en-US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fr-FR" alt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should</a:t>
            </a:r>
            <a:r>
              <a:rPr lang="fr-FR" altLang="en-US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fr-FR" alt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be</a:t>
            </a:r>
            <a:r>
              <a:rPr lang="fr-FR" altLang="en-US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fr-FR" alt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always</a:t>
            </a:r>
            <a:r>
              <a:rPr lang="fr-FR" altLang="en-US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fr-FR" alt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guided</a:t>
            </a:r>
            <a:r>
              <a:rPr lang="fr-FR" altLang="en-US" dirty="0">
                <a:solidFill>
                  <a:srgbClr val="000000"/>
                </a:solidFill>
                <a:latin typeface="Arial" panose="020B0604020202020204" pitchFamily="34" charset="0"/>
              </a:rPr>
              <a:t> by </a:t>
            </a:r>
            <a:r>
              <a:rPr lang="fr-FR" alt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observations…</a:t>
            </a:r>
            <a:br>
              <a:rPr lang="fr-FR" alt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fr-FR" alt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in </a:t>
            </a:r>
            <a:r>
              <a:rPr lang="fr-FR" altLang="en-US" dirty="0">
                <a:solidFill>
                  <a:srgbClr val="000000"/>
                </a:solidFill>
                <a:latin typeface="Arial" panose="020B0604020202020204" pitchFamily="34" charset="0"/>
              </a:rPr>
              <a:t>case of land surface </a:t>
            </a:r>
            <a:r>
              <a:rPr lang="fr-FR" altLang="en-US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our</a:t>
            </a:r>
            <a:r>
              <a:rPr lang="fr-FR" alt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fr-FR" alt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senses</a:t>
            </a:r>
            <a:r>
              <a:rPr lang="fr-FR" altLang="en-US" dirty="0">
                <a:solidFill>
                  <a:srgbClr val="000000"/>
                </a:solidFill>
                <a:latin typeface="Arial" panose="020B0604020202020204" pitchFamily="34" charset="0"/>
              </a:rPr>
              <a:t> are </a:t>
            </a:r>
            <a:r>
              <a:rPr lang="fr-FR" alt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also</a:t>
            </a:r>
            <a:r>
              <a:rPr lang="fr-FR" altLang="en-US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fr-FR" alt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amazing</a:t>
            </a:r>
            <a:r>
              <a:rPr lang="fr-FR" altLang="en-US" dirty="0">
                <a:solidFill>
                  <a:srgbClr val="000000"/>
                </a:solidFill>
                <a:latin typeface="Arial" panose="020B0604020202020204" pitchFamily="34" charset="0"/>
              </a:rPr>
              <a:t> instruments </a:t>
            </a:r>
            <a:r>
              <a:rPr lang="fr-FR" altLang="en-US" dirty="0">
                <a:solidFill>
                  <a:srgbClr val="00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</a:t>
            </a:r>
            <a:endParaRPr lang="fr-FR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spcAft>
                <a:spcPts val="1000"/>
              </a:spcAft>
              <a:buClr>
                <a:srgbClr val="FC0128"/>
              </a:buClr>
            </a:pPr>
            <a:endParaRPr lang="fr-FR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spcAft>
                <a:spcPts val="1000"/>
              </a:spcAft>
              <a:buClr>
                <a:srgbClr val="FC0128"/>
              </a:buClr>
            </a:pPr>
            <a:r>
              <a:rPr lang="fr-FR" altLang="en-US" dirty="0">
                <a:solidFill>
                  <a:srgbClr val="000000"/>
                </a:solidFill>
                <a:latin typeface="Arial" panose="020B0604020202020204" pitchFamily="34" charset="0"/>
                <a:hlinkClick r:id="rId2"/>
              </a:rPr>
              <a:t>http://www.youtube.com/watch?v=jfa29pq6NFs</a:t>
            </a:r>
            <a:endParaRPr lang="fr-FR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377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65378" y="5343142"/>
            <a:ext cx="101918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/>
              <a:t>ECMWF 2016 Annual Seminar Earth </a:t>
            </a:r>
            <a:r>
              <a:rPr lang="en-GB" dirty="0"/>
              <a:t>system modelling for seamless prediction: </a:t>
            </a:r>
            <a:endParaRPr lang="en-GB" dirty="0" smtClean="0"/>
          </a:p>
          <a:p>
            <a:pPr algn="ctr"/>
            <a:r>
              <a:rPr lang="en-GB" dirty="0" smtClean="0"/>
              <a:t>On </a:t>
            </a:r>
            <a:r>
              <a:rPr lang="en-GB" dirty="0"/>
              <a:t>which processes should we focus to further improve atmospheric predictive skill</a:t>
            </a:r>
            <a:r>
              <a:rPr lang="en-GB" dirty="0" smtClean="0"/>
              <a:t>?</a:t>
            </a:r>
          </a:p>
          <a:p>
            <a:pPr algn="ctr"/>
            <a:r>
              <a:rPr lang="en-GB" dirty="0">
                <a:hlinkClick r:id="rId2"/>
              </a:rPr>
              <a:t>http://www.ecmwf.int/en/annual-seminar-</a:t>
            </a:r>
            <a:r>
              <a:rPr lang="en-GB" dirty="0" smtClean="0">
                <a:hlinkClick r:id="rId2"/>
              </a:rPr>
              <a:t>2016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143909" y="107921"/>
            <a:ext cx="957826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b="1" dirty="0">
                <a:solidFill>
                  <a:srgbClr val="002060"/>
                </a:solidFill>
              </a:rPr>
              <a:t>M</a:t>
            </a:r>
            <a:r>
              <a:rPr lang="en-GB" sz="3200" b="1" dirty="0" smtClean="0">
                <a:solidFill>
                  <a:srgbClr val="002060"/>
                </a:solidFill>
              </a:rPr>
              <a:t>ulti-spheres concept in modelling &amp; prediction</a:t>
            </a:r>
            <a:endParaRPr lang="en-GB" sz="3200" b="1" dirty="0">
              <a:solidFill>
                <a:srgbClr val="00206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2761" y="863568"/>
            <a:ext cx="8615160" cy="4308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104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>
                <a:solidFill>
                  <a:srgbClr val="4F81BD">
                    <a:lumMod val="75000"/>
                  </a:srgbClr>
                </a:solidFill>
              </a:rPr>
              <a:pPr/>
              <a:t>5</a:t>
            </a:fld>
            <a:endParaRPr lang="en-US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mtClean="0">
                <a:solidFill>
                  <a:srgbClr val="4F81BD">
                    <a:lumMod val="75000"/>
                  </a:srgbClr>
                </a:solidFill>
              </a:rPr>
              <a:t>European Centre for Medium-Range Weather Forecasts</a:t>
            </a:r>
            <a:endParaRPr lang="en-US" dirty="0">
              <a:solidFill>
                <a:srgbClr val="4F81BD">
                  <a:lumMod val="75000"/>
                </a:srgbClr>
              </a:solidFill>
            </a:endParaRPr>
          </a:p>
        </p:txBody>
      </p:sp>
      <p:pic>
        <p:nvPicPr>
          <p:cNvPr id="7" name="Content Placeholder 22" descr="Gears_0.png"/>
          <p:cNvPicPr>
            <a:picLocks noGrp="1" noChangeAspect="1"/>
          </p:cNvPicPr>
          <p:nvPr>
            <p:ph sz="quarter" idx="14"/>
          </p:nvPr>
        </p:nvPicPr>
        <p:blipFill>
          <a:blip r:embed="rId3"/>
          <a:srcRect/>
          <a:stretch>
            <a:fillRect/>
          </a:stretch>
        </p:blipFill>
        <p:spPr>
          <a:xfrm>
            <a:off x="2935817" y="1340992"/>
            <a:ext cx="4180387" cy="4181475"/>
          </a:xfrm>
        </p:spPr>
      </p:pic>
      <p:cxnSp>
        <p:nvCxnSpPr>
          <p:cNvPr id="13" name="Straight Connector 12"/>
          <p:cNvCxnSpPr/>
          <p:nvPr/>
        </p:nvCxnSpPr>
        <p:spPr>
          <a:xfrm flipH="1">
            <a:off x="7482995" y="2315640"/>
            <a:ext cx="6233" cy="2549459"/>
          </a:xfrm>
          <a:prstGeom prst="line">
            <a:avLst/>
          </a:prstGeom>
          <a:ln w="38100" cap="flat" cmpd="sng" algn="ctr">
            <a:solidFill>
              <a:srgbClr val="0E4F66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688098" y="2582401"/>
            <a:ext cx="2675825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000"/>
              </a:lnSpc>
            </a:pPr>
            <a:r>
              <a:rPr lang="en-US" sz="4400" b="1" dirty="0" smtClean="0">
                <a:solidFill>
                  <a:srgbClr val="0E4F66"/>
                </a:solidFill>
                <a:latin typeface="Arial Narrow"/>
                <a:cs typeface="Arial Narrow"/>
              </a:rPr>
              <a:t>ECMWF</a:t>
            </a:r>
          </a:p>
          <a:p>
            <a:pPr algn="ctr">
              <a:lnSpc>
                <a:spcPts val="5000"/>
              </a:lnSpc>
            </a:pPr>
            <a:r>
              <a:rPr lang="en-US" sz="4400" b="1" dirty="0" smtClean="0">
                <a:solidFill>
                  <a:srgbClr val="0E4F66"/>
                </a:solidFill>
                <a:latin typeface="Arial Narrow"/>
                <a:cs typeface="Arial Narrow"/>
              </a:rPr>
              <a:t>STRATEGY</a:t>
            </a:r>
          </a:p>
          <a:p>
            <a:pPr algn="ctr">
              <a:lnSpc>
                <a:spcPts val="5000"/>
              </a:lnSpc>
            </a:pPr>
            <a:r>
              <a:rPr lang="en-US" sz="4400" b="1" dirty="0" smtClean="0">
                <a:solidFill>
                  <a:srgbClr val="0E4F66"/>
                </a:solidFill>
                <a:latin typeface="Arial Narrow"/>
                <a:cs typeface="Arial Narrow"/>
              </a:rPr>
              <a:t>2016-2025</a:t>
            </a:r>
            <a:endParaRPr lang="en-US" sz="4400" b="1" dirty="0">
              <a:solidFill>
                <a:srgbClr val="0E4F66"/>
              </a:solidFill>
              <a:latin typeface="Arial Narrow"/>
              <a:cs typeface="Arial Narrow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556012" y="2422100"/>
            <a:ext cx="3524738" cy="2336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sz="2000" b="1" dirty="0" smtClean="0">
                <a:solidFill>
                  <a:srgbClr val="0E4F66"/>
                </a:solidFill>
                <a:latin typeface="Arial Narrow"/>
                <a:cs typeface="Arial Narrow"/>
              </a:rPr>
              <a:t>EARTH SYSTEM APPROACH</a:t>
            </a:r>
          </a:p>
          <a:p>
            <a:pPr>
              <a:lnSpc>
                <a:spcPts val="2500"/>
              </a:lnSpc>
            </a:pPr>
            <a:endParaRPr lang="en-US" sz="2000" b="1" dirty="0" smtClean="0">
              <a:solidFill>
                <a:srgbClr val="0E4F66"/>
              </a:solidFill>
              <a:latin typeface="Arial Narrow"/>
              <a:cs typeface="Arial Narrow"/>
            </a:endParaRPr>
          </a:p>
          <a:p>
            <a:pPr>
              <a:lnSpc>
                <a:spcPts val="2500"/>
              </a:lnSpc>
            </a:pPr>
            <a:r>
              <a:rPr lang="en-US" sz="2000" b="1" dirty="0" smtClean="0">
                <a:solidFill>
                  <a:srgbClr val="0E4F66"/>
                </a:solidFill>
                <a:latin typeface="Arial Narrow"/>
                <a:cs typeface="Arial Narrow"/>
              </a:rPr>
              <a:t>ENSEMBLE MODELLING </a:t>
            </a:r>
            <a:r>
              <a:rPr lang="en-US" sz="2000" b="1" dirty="0">
                <a:solidFill>
                  <a:srgbClr val="0E4F66"/>
                </a:solidFill>
                <a:latin typeface="Arial Narrow"/>
                <a:cs typeface="Arial Narrow"/>
              </a:rPr>
              <a:t>AND </a:t>
            </a:r>
            <a:r>
              <a:rPr lang="en-US" sz="2000" b="1" dirty="0" smtClean="0">
                <a:solidFill>
                  <a:srgbClr val="0E4F66"/>
                </a:solidFill>
                <a:latin typeface="Arial Narrow"/>
                <a:cs typeface="Arial Narrow"/>
              </a:rPr>
              <a:t>ASSIMILATION. GOAL: 5KM</a:t>
            </a:r>
          </a:p>
          <a:p>
            <a:pPr>
              <a:lnSpc>
                <a:spcPts val="2500"/>
              </a:lnSpc>
            </a:pPr>
            <a:endParaRPr lang="en-US" sz="2000" b="1" dirty="0">
              <a:solidFill>
                <a:srgbClr val="0E4F66"/>
              </a:solidFill>
              <a:latin typeface="Arial Narrow"/>
              <a:cs typeface="Arial Narrow"/>
            </a:endParaRPr>
          </a:p>
          <a:p>
            <a:pPr>
              <a:lnSpc>
                <a:spcPts val="2500"/>
              </a:lnSpc>
            </a:pPr>
            <a:r>
              <a:rPr lang="en-US" sz="2000" b="1" dirty="0" smtClean="0">
                <a:solidFill>
                  <a:srgbClr val="0E4F66"/>
                </a:solidFill>
                <a:latin typeface="Arial Narrow"/>
                <a:cs typeface="Arial Narrow"/>
              </a:rPr>
              <a:t>SCALABILITY ACROSS WHOLE NWP CHAIN</a:t>
            </a:r>
          </a:p>
        </p:txBody>
      </p:sp>
    </p:spTree>
    <p:extLst>
      <p:ext uri="{BB962C8B-B14F-4D97-AF65-F5344CB8AC3E}">
        <p14:creationId xmlns:p14="http://schemas.microsoft.com/office/powerpoint/2010/main" val="197360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57200"/>
            <a:fld id="{6B3B0B0F-E794-1244-9699-107C60B9C23A}" type="slidenum">
              <a:rPr lang="en-US" smtClean="0">
                <a:solidFill>
                  <a:srgbClr val="4F81BD">
                    <a:lumMod val="75000"/>
                  </a:srgbClr>
                </a:solidFill>
                <a:latin typeface="Arial"/>
              </a:rPr>
              <a:pPr defTabSz="457200"/>
              <a:t>6</a:t>
            </a:fld>
            <a:endParaRPr lang="en-US" dirty="0">
              <a:solidFill>
                <a:srgbClr val="4F81BD">
                  <a:lumMod val="75000"/>
                </a:srgbClr>
              </a:solidFill>
              <a:latin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08028" y="263189"/>
            <a:ext cx="97737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rgbClr val="002060"/>
                </a:solidFill>
              </a:rPr>
              <a:t>Natural Land &amp; Human-activity @ECMWF: </a:t>
            </a:r>
            <a:br>
              <a:rPr lang="en-GB" sz="3200" b="1" dirty="0" smtClean="0">
                <a:solidFill>
                  <a:srgbClr val="002060"/>
                </a:solidFill>
              </a:rPr>
            </a:br>
            <a:r>
              <a:rPr lang="en-GB" sz="3200" b="1" dirty="0" smtClean="0">
                <a:solidFill>
                  <a:srgbClr val="002060"/>
                </a:solidFill>
              </a:rPr>
              <a:t>How can/will natural land modelling include LUC</a:t>
            </a:r>
            <a:endParaRPr lang="en-GB" sz="3200" b="1" dirty="0">
              <a:solidFill>
                <a:srgbClr val="002060"/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6244" y="1809750"/>
            <a:ext cx="4863922" cy="4149255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0166" y="1682750"/>
            <a:ext cx="4921570" cy="4276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540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57200"/>
            <a:fld id="{6B3B0B0F-E794-1244-9699-107C60B9C23A}" type="slidenum">
              <a:rPr lang="en-US" smtClean="0">
                <a:solidFill>
                  <a:srgbClr val="4F81BD">
                    <a:lumMod val="75000"/>
                  </a:srgbClr>
                </a:solidFill>
                <a:latin typeface="Arial"/>
              </a:rPr>
              <a:pPr defTabSz="457200"/>
              <a:t>7</a:t>
            </a:fld>
            <a:endParaRPr lang="en-US" dirty="0">
              <a:solidFill>
                <a:srgbClr val="4F81BD">
                  <a:lumMod val="75000"/>
                </a:srgbClr>
              </a:solidFill>
              <a:latin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08028" y="263189"/>
            <a:ext cx="97737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2060"/>
                </a:solidFill>
              </a:rPr>
              <a:t>Oceans &amp; marine </a:t>
            </a:r>
            <a:r>
              <a:rPr lang="en-GB" sz="3200" b="1" dirty="0" err="1" smtClean="0">
                <a:solidFill>
                  <a:srgbClr val="002060"/>
                </a:solidFill>
              </a:rPr>
              <a:t>cryosphere</a:t>
            </a:r>
            <a:r>
              <a:rPr lang="en-GB" sz="3200" b="1" dirty="0" smtClean="0">
                <a:solidFill>
                  <a:srgbClr val="002060"/>
                </a:solidFill>
              </a:rPr>
              <a:t> @ECMWF: </a:t>
            </a:r>
            <a:br>
              <a:rPr lang="en-GB" sz="3200" b="1" dirty="0" smtClean="0">
                <a:solidFill>
                  <a:srgbClr val="002060"/>
                </a:solidFill>
              </a:rPr>
            </a:br>
            <a:r>
              <a:rPr lang="en-GB" sz="3200" b="1" dirty="0" smtClean="0">
                <a:solidFill>
                  <a:srgbClr val="002060"/>
                </a:solidFill>
              </a:rPr>
              <a:t>How climate modelling fed into </a:t>
            </a:r>
            <a:r>
              <a:rPr lang="en-GB" sz="3200" b="1" dirty="0">
                <a:solidFill>
                  <a:srgbClr val="002060"/>
                </a:solidFill>
              </a:rPr>
              <a:t>weather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3129" y="1811596"/>
            <a:ext cx="8799678" cy="3626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298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dirty="0" smtClean="0"/>
              <a:t>Ocean, waves, sea-ice in ECMWF model (2016-2017)</a:t>
            </a:r>
            <a:endParaRPr lang="en-GB" dirty="0"/>
          </a:p>
        </p:txBody>
      </p:sp>
      <p:grpSp>
        <p:nvGrpSpPr>
          <p:cNvPr id="2" name="Group 33"/>
          <p:cNvGrpSpPr>
            <a:grpSpLocks/>
          </p:cNvGrpSpPr>
          <p:nvPr/>
        </p:nvGrpSpPr>
        <p:grpSpPr bwMode="auto">
          <a:xfrm>
            <a:off x="346282" y="1268414"/>
            <a:ext cx="3812971" cy="4968876"/>
            <a:chOff x="1576" y="799"/>
            <a:chExt cx="1531" cy="3130"/>
          </a:xfrm>
        </p:grpSpPr>
        <p:graphicFrame>
          <p:nvGraphicFramePr>
            <p:cNvPr id="3074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65239714"/>
                </p:ext>
              </p:extLst>
            </p:nvPr>
          </p:nvGraphicFramePr>
          <p:xfrm>
            <a:off x="1610" y="2364"/>
            <a:ext cx="1497" cy="15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06" name="Slide" r:id="rId4" imgW="3166922" imgH="2374408" progId="PowerPoint.Slide.8">
                    <p:embed/>
                  </p:oleObj>
                </mc:Choice>
                <mc:Fallback>
                  <p:oleObj name="Slide" r:id="rId4" imgW="3166922" imgH="2374408" progId="PowerPoint.Slide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 l="7549" r="7494" b="-9967"/>
                        <a:stretch>
                          <a:fillRect/>
                        </a:stretch>
                      </p:blipFill>
                      <p:spPr bwMode="auto">
                        <a:xfrm>
                          <a:off x="1610" y="2364"/>
                          <a:ext cx="1497" cy="1565"/>
                        </a:xfrm>
                        <a:prstGeom prst="rect">
                          <a:avLst/>
                        </a:prstGeom>
                        <a:noFill/>
                        <a:ln w="12700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109" name="Rectangle 6"/>
            <p:cNvSpPr>
              <a:spLocks noChangeArrowheads="1"/>
            </p:cNvSpPr>
            <p:nvPr/>
          </p:nvSpPr>
          <p:spPr bwMode="auto">
            <a:xfrm>
              <a:off x="1576" y="799"/>
              <a:ext cx="1531" cy="15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290513" indent="-290513" defTabSz="762000">
                <a:lnSpc>
                  <a:spcPts val="2500"/>
                </a:lnSpc>
                <a:spcAft>
                  <a:spcPts val="1000"/>
                </a:spcAft>
                <a:buClr>
                  <a:schemeClr val="hlink"/>
                </a:buClr>
                <a:buFont typeface="Wingdings" pitchFamily="2" charset="2"/>
                <a:buChar char="l"/>
              </a:pPr>
              <a:r>
                <a:rPr lang="en-US" sz="1200" b="1" dirty="0" smtClean="0">
                  <a:solidFill>
                    <a:srgbClr val="FF0000"/>
                  </a:solidFill>
                  <a:latin typeface="Arial" pitchFamily="34" charset="0"/>
                </a:rPr>
                <a:t>NEMO3.4</a:t>
              </a:r>
              <a:r>
                <a:rPr lang="en-US" sz="1200" b="1" dirty="0">
                  <a:solidFill>
                    <a:srgbClr val="FF0000"/>
                  </a:solidFill>
                  <a:latin typeface="Arial" pitchFamily="34" charset="0"/>
                </a:rPr>
                <a:t/>
              </a:r>
              <a:br>
                <a:rPr lang="en-US" sz="1200" b="1" dirty="0">
                  <a:solidFill>
                    <a:srgbClr val="FF0000"/>
                  </a:solidFill>
                  <a:latin typeface="Arial" pitchFamily="34" charset="0"/>
                </a:rPr>
              </a:br>
              <a:r>
                <a:rPr lang="en-GB" sz="1000" dirty="0" smtClean="0">
                  <a:latin typeface="Arial" pitchFamily="34" charset="0"/>
                </a:rPr>
                <a:t>NEMO3.4 </a:t>
              </a:r>
              <a:r>
                <a:rPr lang="en-GB" sz="1000" dirty="0">
                  <a:latin typeface="Arial" pitchFamily="34" charset="0"/>
                </a:rPr>
                <a:t>(Nucleus for European </a:t>
              </a:r>
              <a:r>
                <a:rPr lang="en-GB" sz="1000" dirty="0" smtClean="0">
                  <a:latin typeface="Arial" pitchFamily="34" charset="0"/>
                </a:rPr>
                <a:t>Modelling </a:t>
              </a:r>
              <a:r>
                <a:rPr lang="en-GB" sz="1000" dirty="0">
                  <a:latin typeface="Arial" pitchFamily="34" charset="0"/>
                </a:rPr>
                <a:t>of the </a:t>
              </a:r>
              <a:r>
                <a:rPr lang="en-GB" sz="1000" dirty="0" smtClean="0">
                  <a:latin typeface="Arial" pitchFamily="34" charset="0"/>
                </a:rPr>
                <a:t>Ocean) </a:t>
              </a:r>
            </a:p>
            <a:p>
              <a:pPr marL="766763" lvl="1" indent="-285750" defTabSz="762000">
                <a:spcAft>
                  <a:spcPts val="1000"/>
                </a:spcAft>
                <a:buClr>
                  <a:schemeClr val="tx1"/>
                </a:buClr>
                <a:buFont typeface="Arial" pitchFamily="34" charset="0"/>
                <a:buNone/>
              </a:pPr>
              <a:r>
                <a:rPr lang="en-GB" sz="1000" dirty="0" err="1" smtClean="0">
                  <a:latin typeface="Arial" pitchFamily="34" charset="0"/>
                </a:rPr>
                <a:t>Madec</a:t>
              </a:r>
              <a:r>
                <a:rPr lang="en-GB" sz="1000" dirty="0" smtClean="0">
                  <a:latin typeface="Arial" pitchFamily="34" charset="0"/>
                </a:rPr>
                <a:t> et al. (2008)</a:t>
              </a:r>
            </a:p>
            <a:p>
              <a:pPr marL="766763" lvl="1" indent="-285750" defTabSz="762000">
                <a:spcAft>
                  <a:spcPts val="1000"/>
                </a:spcAft>
                <a:buClr>
                  <a:schemeClr val="tx1"/>
                </a:buClr>
                <a:buFont typeface="Arial" pitchFamily="34" charset="0"/>
                <a:buNone/>
              </a:pPr>
              <a:r>
                <a:rPr lang="en-GB" sz="1000" dirty="0" err="1" smtClean="0">
                  <a:solidFill>
                    <a:schemeClr val="tx1"/>
                  </a:solidFill>
                  <a:latin typeface="Arial" pitchFamily="34" charset="0"/>
                </a:rPr>
                <a:t>Mogensen</a:t>
              </a:r>
              <a:r>
                <a:rPr lang="en-GB" sz="1000" dirty="0" smtClean="0">
                  <a:solidFill>
                    <a:schemeClr val="tx1"/>
                  </a:solidFill>
                  <a:latin typeface="Arial" pitchFamily="34" charset="0"/>
                </a:rPr>
                <a:t> et al. (2012)</a:t>
              </a:r>
              <a:br>
                <a:rPr lang="en-GB" sz="1000" dirty="0" smtClean="0">
                  <a:solidFill>
                    <a:schemeClr val="tx1"/>
                  </a:solidFill>
                  <a:latin typeface="Arial" pitchFamily="34" charset="0"/>
                </a:rPr>
              </a:br>
              <a:r>
                <a:rPr lang="en-GB" sz="1000" dirty="0" smtClean="0">
                  <a:solidFill>
                    <a:schemeClr val="tx1"/>
                  </a:solidFill>
                  <a:latin typeface="Arial" pitchFamily="34" charset="0"/>
                </a:rPr>
                <a:t/>
              </a:r>
              <a:br>
                <a:rPr lang="en-GB" sz="1000" dirty="0" smtClean="0">
                  <a:solidFill>
                    <a:schemeClr val="tx1"/>
                  </a:solidFill>
                  <a:latin typeface="Arial" pitchFamily="34" charset="0"/>
                </a:rPr>
              </a:br>
              <a:endParaRPr lang="en-GB" sz="1000" dirty="0" smtClean="0">
                <a:solidFill>
                  <a:schemeClr val="tx1"/>
                </a:solidFill>
                <a:latin typeface="Arial" pitchFamily="34" charset="0"/>
              </a:endParaRPr>
            </a:p>
            <a:p>
              <a:pPr marL="766763" lvl="1" indent="-285750" defTabSz="762000">
                <a:spcAft>
                  <a:spcPts val="1000"/>
                </a:spcAft>
                <a:buClr>
                  <a:schemeClr val="tx1"/>
                </a:buClr>
              </a:pPr>
              <a:r>
                <a:rPr lang="en-GB" sz="1000" dirty="0" smtClean="0">
                  <a:latin typeface="Arial" pitchFamily="34" charset="0"/>
                </a:rPr>
                <a:t>ORCA1_Z42</a:t>
              </a:r>
              <a:r>
                <a:rPr lang="en-US" sz="1000" dirty="0">
                  <a:latin typeface="Arial" pitchFamily="34" charset="0"/>
                </a:rPr>
                <a:t>: </a:t>
              </a:r>
              <a:r>
                <a:rPr lang="en-US" sz="1000" dirty="0" smtClean="0">
                  <a:latin typeface="Arial" pitchFamily="34" charset="0"/>
                </a:rPr>
                <a:t>1.0° </a:t>
              </a:r>
              <a:r>
                <a:rPr lang="en-US" sz="1000" dirty="0">
                  <a:latin typeface="Arial" pitchFamily="34" charset="0"/>
                </a:rPr>
                <a:t>x </a:t>
              </a:r>
              <a:r>
                <a:rPr lang="en-US" sz="1000" dirty="0" smtClean="0">
                  <a:latin typeface="Arial" pitchFamily="34" charset="0"/>
                </a:rPr>
                <a:t>1.0°</a:t>
              </a:r>
              <a:endParaRPr lang="en-GB" sz="1000" dirty="0" smtClean="0">
                <a:latin typeface="Arial" pitchFamily="34" charset="0"/>
              </a:endParaRPr>
            </a:p>
            <a:p>
              <a:pPr marL="766763" lvl="1" indent="-285750" defTabSz="762000">
                <a:spcAft>
                  <a:spcPts val="1000"/>
                </a:spcAft>
                <a:buClr>
                  <a:schemeClr val="tx1"/>
                </a:buClr>
              </a:pPr>
              <a:r>
                <a:rPr lang="en-GB" sz="1000" dirty="0" smtClean="0">
                  <a:solidFill>
                    <a:schemeClr val="tx1"/>
                  </a:solidFill>
                  <a:latin typeface="Arial" pitchFamily="34" charset="0"/>
                </a:rPr>
                <a:t>ORCA025_Z75 </a:t>
              </a:r>
              <a:r>
                <a:rPr lang="en-US" sz="1000" dirty="0">
                  <a:latin typeface="Arial" pitchFamily="34" charset="0"/>
                </a:rPr>
                <a:t>: 0.25° x 0.25°</a:t>
              </a:r>
            </a:p>
            <a:p>
              <a:pPr marL="766763" lvl="1" indent="-285750" defTabSz="762000">
                <a:spcAft>
                  <a:spcPts val="1000"/>
                </a:spcAft>
                <a:buClr>
                  <a:schemeClr val="tx1"/>
                </a:buClr>
                <a:buFont typeface="Arial" pitchFamily="34" charset="0"/>
                <a:buNone/>
              </a:pPr>
              <a:endParaRPr lang="en-US" sz="1000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grpSp>
        <p:nvGrpSpPr>
          <p:cNvPr id="3" name="Group 35"/>
          <p:cNvGrpSpPr>
            <a:grpSpLocks/>
          </p:cNvGrpSpPr>
          <p:nvPr/>
        </p:nvGrpSpPr>
        <p:grpSpPr bwMode="auto">
          <a:xfrm>
            <a:off x="7999992" y="1336962"/>
            <a:ext cx="3867595" cy="4900328"/>
            <a:chOff x="2734" y="738"/>
            <a:chExt cx="1507" cy="3132"/>
          </a:xfrm>
        </p:grpSpPr>
        <p:sp>
          <p:nvSpPr>
            <p:cNvPr id="3098" name="Rectangle 12"/>
            <p:cNvSpPr>
              <a:spLocks noChangeArrowheads="1"/>
            </p:cNvSpPr>
            <p:nvPr/>
          </p:nvSpPr>
          <p:spPr bwMode="auto">
            <a:xfrm>
              <a:off x="2761" y="738"/>
              <a:ext cx="1480" cy="16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290513" indent="-290513" defTabSz="762000">
                <a:lnSpc>
                  <a:spcPts val="2500"/>
                </a:lnSpc>
                <a:spcAft>
                  <a:spcPts val="1000"/>
                </a:spcAft>
                <a:buClr>
                  <a:schemeClr val="hlink"/>
                </a:buClr>
                <a:buFont typeface="Wingdings" pitchFamily="2" charset="2"/>
                <a:buChar char="l"/>
              </a:pPr>
              <a:r>
                <a:rPr lang="en-US" sz="1200" b="1" dirty="0" smtClean="0">
                  <a:solidFill>
                    <a:srgbClr val="FF0000"/>
                  </a:solidFill>
                  <a:latin typeface="Arial" pitchFamily="34" charset="0"/>
                </a:rPr>
                <a:t>LIM2</a:t>
              </a:r>
            </a:p>
            <a:p>
              <a:pPr marL="766763" lvl="1" indent="-285750" defTabSz="762000">
                <a:spcAft>
                  <a:spcPts val="1000"/>
                </a:spcAft>
                <a:buClr>
                  <a:schemeClr val="tx1"/>
                </a:buClr>
                <a:buFont typeface="Arial" pitchFamily="34" charset="0"/>
                <a:buNone/>
              </a:pPr>
              <a:r>
                <a:rPr lang="fr-FR" sz="1000" dirty="0" smtClean="0">
                  <a:latin typeface="Arial" pitchFamily="34" charset="0"/>
                </a:rPr>
                <a:t>The </a:t>
              </a:r>
              <a:r>
                <a:rPr lang="fr-FR" sz="1000" dirty="0">
                  <a:latin typeface="Arial" pitchFamily="34" charset="0"/>
                </a:rPr>
                <a:t>Louvain-la-Neuve </a:t>
              </a:r>
              <a:r>
                <a:rPr lang="fr-FR" sz="1000" dirty="0" err="1">
                  <a:latin typeface="Arial" pitchFamily="34" charset="0"/>
                </a:rPr>
                <a:t>Sea</a:t>
              </a:r>
              <a:r>
                <a:rPr lang="fr-FR" sz="1000" dirty="0">
                  <a:latin typeface="Arial" pitchFamily="34" charset="0"/>
                </a:rPr>
                <a:t> </a:t>
              </a:r>
              <a:r>
                <a:rPr lang="fr-FR" sz="1000" dirty="0" err="1">
                  <a:latin typeface="Arial" pitchFamily="34" charset="0"/>
                </a:rPr>
                <a:t>Ice</a:t>
              </a:r>
              <a:r>
                <a:rPr lang="fr-FR" sz="1000" dirty="0">
                  <a:latin typeface="Arial" pitchFamily="34" charset="0"/>
                </a:rPr>
                <a:t> </a:t>
              </a:r>
              <a:r>
                <a:rPr lang="fr-FR" sz="1000" dirty="0" smtClean="0">
                  <a:latin typeface="Arial" pitchFamily="34" charset="0"/>
                </a:rPr>
                <a:t>Model</a:t>
              </a:r>
            </a:p>
            <a:p>
              <a:pPr marL="766763" lvl="1" indent="-285750" defTabSz="762000">
                <a:spcAft>
                  <a:spcPts val="1000"/>
                </a:spcAft>
                <a:buClr>
                  <a:schemeClr val="tx1"/>
                </a:buClr>
                <a:buFont typeface="Arial" pitchFamily="34" charset="0"/>
                <a:buNone/>
              </a:pPr>
              <a:r>
                <a:rPr lang="en-US" sz="1000" dirty="0" err="1">
                  <a:latin typeface="Arial" pitchFamily="34" charset="0"/>
                </a:rPr>
                <a:t>Fichefet</a:t>
              </a:r>
              <a:r>
                <a:rPr lang="en-US" sz="1000" dirty="0">
                  <a:latin typeface="Arial" pitchFamily="34" charset="0"/>
                </a:rPr>
                <a:t> and Morales </a:t>
              </a:r>
              <a:r>
                <a:rPr lang="en-US" sz="1000" dirty="0" err="1">
                  <a:latin typeface="Arial" pitchFamily="34" charset="0"/>
                </a:rPr>
                <a:t>Maqueda</a:t>
              </a:r>
              <a:r>
                <a:rPr lang="en-US" sz="1000" dirty="0">
                  <a:latin typeface="Arial" pitchFamily="34" charset="0"/>
                </a:rPr>
                <a:t> (1997)</a:t>
              </a:r>
            </a:p>
            <a:p>
              <a:pPr marL="766763" lvl="1" indent="-285750" defTabSz="762000">
                <a:spcAft>
                  <a:spcPts val="1000"/>
                </a:spcAft>
                <a:buClr>
                  <a:schemeClr val="tx1"/>
                </a:buClr>
                <a:buFont typeface="Arial" pitchFamily="34" charset="0"/>
                <a:buNone/>
              </a:pPr>
              <a:r>
                <a:rPr lang="en-US" sz="1000" dirty="0">
                  <a:latin typeface="Arial" pitchFamily="34" charset="0"/>
                </a:rPr>
                <a:t>Bouillon et al. (2009)</a:t>
              </a:r>
            </a:p>
            <a:p>
              <a:pPr marL="766763" lvl="1" indent="-285750" defTabSz="762000">
                <a:spcAft>
                  <a:spcPts val="1000"/>
                </a:spcAft>
                <a:buClr>
                  <a:schemeClr val="tx1"/>
                </a:buClr>
                <a:buFont typeface="Arial" pitchFamily="34" charset="0"/>
                <a:buNone/>
              </a:pPr>
              <a:r>
                <a:rPr lang="en-US" sz="1000" dirty="0" err="1">
                  <a:latin typeface="Arial" pitchFamily="34" charset="0"/>
                </a:rPr>
                <a:t>Vancoppenolle</a:t>
              </a:r>
              <a:r>
                <a:rPr lang="en-US" sz="1000" dirty="0">
                  <a:latin typeface="Arial" pitchFamily="34" charset="0"/>
                </a:rPr>
                <a:t> et al. (2009)</a:t>
              </a:r>
            </a:p>
            <a:p>
              <a:pPr marL="766763" lvl="1" indent="-285750" defTabSz="762000">
                <a:spcAft>
                  <a:spcPts val="1000"/>
                </a:spcAft>
                <a:buClr>
                  <a:schemeClr val="tx1"/>
                </a:buClr>
              </a:pPr>
              <a:endParaRPr lang="en-GB" sz="1000" dirty="0">
                <a:latin typeface="Arial" pitchFamily="34" charset="0"/>
              </a:endParaRPr>
            </a:p>
            <a:p>
              <a:pPr marL="766763" lvl="1" indent="-285750" defTabSz="762000">
                <a:spcAft>
                  <a:spcPts val="1000"/>
                </a:spcAft>
                <a:buClr>
                  <a:schemeClr val="tx1"/>
                </a:buClr>
              </a:pPr>
              <a:r>
                <a:rPr lang="en-GB" sz="1000" dirty="0" smtClean="0">
                  <a:latin typeface="Arial" pitchFamily="34" charset="0"/>
                </a:rPr>
                <a:t>ORCA025_Z75 </a:t>
              </a:r>
              <a:r>
                <a:rPr lang="en-US" sz="1000" dirty="0">
                  <a:latin typeface="Arial" pitchFamily="34" charset="0"/>
                </a:rPr>
                <a:t>: 0.25° x 0.25°</a:t>
              </a:r>
            </a:p>
            <a:p>
              <a:pPr marL="766763" lvl="1" indent="-285750" defTabSz="762000">
                <a:spcAft>
                  <a:spcPts val="1000"/>
                </a:spcAft>
                <a:buClr>
                  <a:schemeClr val="tx1"/>
                </a:buClr>
                <a:buFont typeface="Arial" pitchFamily="34" charset="0"/>
                <a:buNone/>
              </a:pPr>
              <a:endParaRPr lang="en-US" sz="1000" dirty="0">
                <a:latin typeface="Arial" pitchFamily="34" charset="0"/>
              </a:endParaRPr>
            </a:p>
          </p:txBody>
        </p:sp>
        <p:grpSp>
          <p:nvGrpSpPr>
            <p:cNvPr id="4" name="Group 34"/>
            <p:cNvGrpSpPr>
              <a:grpSpLocks/>
            </p:cNvGrpSpPr>
            <p:nvPr/>
          </p:nvGrpSpPr>
          <p:grpSpPr bwMode="auto">
            <a:xfrm>
              <a:off x="2734" y="2282"/>
              <a:ext cx="1507" cy="1588"/>
              <a:chOff x="2734" y="2282"/>
              <a:chExt cx="1507" cy="1588"/>
            </a:xfrm>
          </p:grpSpPr>
          <p:sp>
            <p:nvSpPr>
              <p:cNvPr id="3102" name="AutoShape 14"/>
              <p:cNvSpPr>
                <a:spLocks noChangeArrowheads="1"/>
              </p:cNvSpPr>
              <p:nvPr/>
            </p:nvSpPr>
            <p:spPr bwMode="auto">
              <a:xfrm>
                <a:off x="2783" y="3355"/>
                <a:ext cx="1388" cy="348"/>
              </a:xfrm>
              <a:prstGeom prst="roundRect">
                <a:avLst>
                  <a:gd name="adj" fmla="val 16667"/>
                </a:avLst>
              </a:prstGeom>
              <a:solidFill>
                <a:schemeClr val="tx2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04" name="Rectangle 16"/>
              <p:cNvSpPr>
                <a:spLocks noChangeArrowheads="1"/>
              </p:cNvSpPr>
              <p:nvPr/>
            </p:nvSpPr>
            <p:spPr bwMode="auto">
              <a:xfrm>
                <a:off x="2734" y="2282"/>
                <a:ext cx="1507" cy="1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mtClean="0"/>
              <a:t>European Centre for Medium-Range Weather Forecasts</a:t>
            </a:r>
            <a:endParaRPr lang="en-US" dirty="0"/>
          </a:p>
        </p:txBody>
      </p:sp>
      <p:grpSp>
        <p:nvGrpSpPr>
          <p:cNvPr id="47" name="Group 35"/>
          <p:cNvGrpSpPr>
            <a:grpSpLocks/>
          </p:cNvGrpSpPr>
          <p:nvPr/>
        </p:nvGrpSpPr>
        <p:grpSpPr bwMode="auto">
          <a:xfrm>
            <a:off x="4269611" y="1336621"/>
            <a:ext cx="3731575" cy="4900670"/>
            <a:chOff x="2787" y="798"/>
            <a:chExt cx="1454" cy="3131"/>
          </a:xfrm>
        </p:grpSpPr>
        <p:sp>
          <p:nvSpPr>
            <p:cNvPr id="50" name="Rectangle 12"/>
            <p:cNvSpPr>
              <a:spLocks noChangeArrowheads="1"/>
            </p:cNvSpPr>
            <p:nvPr/>
          </p:nvSpPr>
          <p:spPr bwMode="auto">
            <a:xfrm>
              <a:off x="2808" y="798"/>
              <a:ext cx="1433" cy="15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290513" indent="-290513" defTabSz="762000">
                <a:lnSpc>
                  <a:spcPts val="2500"/>
                </a:lnSpc>
                <a:spcAft>
                  <a:spcPts val="1000"/>
                </a:spcAft>
                <a:buClr>
                  <a:schemeClr val="hlink"/>
                </a:buClr>
                <a:buFont typeface="Wingdings" pitchFamily="2" charset="2"/>
                <a:buChar char="l"/>
              </a:pPr>
              <a:r>
                <a:rPr lang="en-US" sz="1200" b="1" dirty="0" smtClean="0">
                  <a:solidFill>
                    <a:srgbClr val="FF0000"/>
                  </a:solidFill>
                  <a:latin typeface="Arial" pitchFamily="34" charset="0"/>
                </a:rPr>
                <a:t>EC-WAM</a:t>
              </a:r>
            </a:p>
            <a:p>
              <a:pPr marL="766763" lvl="1" indent="-285750" defTabSz="762000">
                <a:spcAft>
                  <a:spcPts val="1000"/>
                </a:spcAft>
                <a:buClr>
                  <a:schemeClr val="tx1"/>
                </a:buClr>
                <a:buFont typeface="Arial" pitchFamily="34" charset="0"/>
                <a:buNone/>
              </a:pPr>
              <a:r>
                <a:rPr lang="en-GB" sz="1000" dirty="0" smtClean="0">
                  <a:latin typeface="Arial" pitchFamily="34" charset="0"/>
                </a:rPr>
                <a:t>ECMWF Wave Model </a:t>
              </a:r>
            </a:p>
            <a:p>
              <a:pPr marL="766763" lvl="1" indent="-285750" defTabSz="762000">
                <a:spcAft>
                  <a:spcPts val="1000"/>
                </a:spcAft>
                <a:buClr>
                  <a:schemeClr val="tx1"/>
                </a:buClr>
                <a:buFont typeface="Arial" pitchFamily="34" charset="0"/>
                <a:buNone/>
              </a:pPr>
              <a:r>
                <a:rPr lang="en-GB" sz="1000" dirty="0" smtClean="0">
                  <a:latin typeface="Arial" pitchFamily="34" charset="0"/>
                </a:rPr>
                <a:t>Janssen</a:t>
              </a:r>
              <a:r>
                <a:rPr lang="en-GB" sz="1000" dirty="0">
                  <a:latin typeface="Arial" pitchFamily="34" charset="0"/>
                </a:rPr>
                <a:t>, </a:t>
              </a:r>
              <a:r>
                <a:rPr lang="en-GB" sz="1000" dirty="0" smtClean="0">
                  <a:latin typeface="Arial" pitchFamily="34" charset="0"/>
                </a:rPr>
                <a:t>(2004)</a:t>
              </a:r>
            </a:p>
            <a:p>
              <a:pPr marL="766763" lvl="1" indent="-285750" defTabSz="762000">
                <a:spcAft>
                  <a:spcPts val="1000"/>
                </a:spcAft>
                <a:buClr>
                  <a:schemeClr val="tx1"/>
                </a:buClr>
                <a:buFont typeface="Arial" pitchFamily="34" charset="0"/>
                <a:buNone/>
              </a:pPr>
              <a:r>
                <a:rPr lang="en-GB" sz="1000" dirty="0" smtClean="0">
                  <a:latin typeface="Arial" pitchFamily="34" charset="0"/>
                </a:rPr>
                <a:t>Janssen et al. (2013)</a:t>
              </a:r>
            </a:p>
            <a:p>
              <a:pPr marL="766763" lvl="1" indent="-285750" defTabSz="762000">
                <a:spcAft>
                  <a:spcPts val="1000"/>
                </a:spcAft>
                <a:buClr>
                  <a:schemeClr val="tx1"/>
                </a:buClr>
              </a:pPr>
              <a:endParaRPr lang="en-US" sz="1000" dirty="0" smtClean="0">
                <a:latin typeface="Arial" pitchFamily="34" charset="0"/>
              </a:endParaRPr>
            </a:p>
            <a:p>
              <a:pPr marL="766763" lvl="1" indent="-285750" defTabSz="762000">
                <a:spcAft>
                  <a:spcPts val="1000"/>
                </a:spcAft>
                <a:buClr>
                  <a:schemeClr val="tx1"/>
                </a:buClr>
              </a:pPr>
              <a:r>
                <a:rPr lang="en-US" sz="1000" dirty="0" smtClean="0">
                  <a:latin typeface="Arial" pitchFamily="34" charset="0"/>
                </a:rPr>
                <a:t>ENS-WAM </a:t>
              </a:r>
              <a:r>
                <a:rPr lang="en-US" sz="1000" dirty="0">
                  <a:latin typeface="Arial" pitchFamily="34" charset="0"/>
                </a:rPr>
                <a:t>: </a:t>
              </a:r>
              <a:r>
                <a:rPr lang="en-US" sz="1000" dirty="0" smtClean="0">
                  <a:latin typeface="Arial" pitchFamily="34" charset="0"/>
                </a:rPr>
                <a:t>0.25</a:t>
              </a:r>
              <a:r>
                <a:rPr lang="en-US" sz="1000" dirty="0">
                  <a:latin typeface="Arial" pitchFamily="34" charset="0"/>
                </a:rPr>
                <a:t>° x </a:t>
              </a:r>
              <a:r>
                <a:rPr lang="en-US" sz="1000" dirty="0" smtClean="0">
                  <a:latin typeface="Arial" pitchFamily="34" charset="0"/>
                </a:rPr>
                <a:t>0.25</a:t>
              </a:r>
              <a:r>
                <a:rPr lang="en-US" sz="1000" dirty="0">
                  <a:latin typeface="Arial" pitchFamily="34" charset="0"/>
                </a:rPr>
                <a:t>°</a:t>
              </a:r>
            </a:p>
            <a:p>
              <a:pPr marL="766763" lvl="1" indent="-285750" defTabSz="762000">
                <a:spcAft>
                  <a:spcPts val="1000"/>
                </a:spcAft>
                <a:buClr>
                  <a:schemeClr val="tx1"/>
                </a:buClr>
              </a:pPr>
              <a:r>
                <a:rPr lang="en-US" sz="1000" dirty="0" smtClean="0">
                  <a:latin typeface="Arial" pitchFamily="34" charset="0"/>
                </a:rPr>
                <a:t>HRES-WAM</a:t>
              </a:r>
              <a:r>
                <a:rPr lang="en-US" sz="1000" dirty="0">
                  <a:latin typeface="Arial" pitchFamily="34" charset="0"/>
                </a:rPr>
                <a:t>: 0.125° x 0.125°</a:t>
              </a:r>
            </a:p>
          </p:txBody>
        </p:sp>
        <p:grpSp>
          <p:nvGrpSpPr>
            <p:cNvPr id="56" name="Group 34"/>
            <p:cNvGrpSpPr>
              <a:grpSpLocks/>
            </p:cNvGrpSpPr>
            <p:nvPr/>
          </p:nvGrpSpPr>
          <p:grpSpPr bwMode="auto">
            <a:xfrm>
              <a:off x="2787" y="2341"/>
              <a:ext cx="1411" cy="1588"/>
              <a:chOff x="2787" y="2341"/>
              <a:chExt cx="1411" cy="1588"/>
            </a:xfrm>
          </p:grpSpPr>
          <p:sp>
            <p:nvSpPr>
              <p:cNvPr id="58" name="AutoShape 14"/>
              <p:cNvSpPr>
                <a:spLocks noChangeArrowheads="1"/>
              </p:cNvSpPr>
              <p:nvPr/>
            </p:nvSpPr>
            <p:spPr bwMode="auto">
              <a:xfrm>
                <a:off x="2879" y="3340"/>
                <a:ext cx="1270" cy="389"/>
              </a:xfrm>
              <a:prstGeom prst="roundRect">
                <a:avLst>
                  <a:gd name="adj" fmla="val 16667"/>
                </a:avLst>
              </a:prstGeom>
              <a:solidFill>
                <a:schemeClr val="tx2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9" name="Rectangle 16"/>
              <p:cNvSpPr>
                <a:spLocks noChangeArrowheads="1"/>
              </p:cNvSpPr>
              <p:nvPr/>
            </p:nvSpPr>
            <p:spPr bwMode="auto">
              <a:xfrm>
                <a:off x="2787" y="2341"/>
                <a:ext cx="1411" cy="1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5498" y="3917444"/>
            <a:ext cx="3259578" cy="171858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6717" y="3917443"/>
            <a:ext cx="3560978" cy="1718585"/>
          </a:xfrm>
          <a:prstGeom prst="rect">
            <a:avLst/>
          </a:prstGeom>
        </p:spPr>
      </p:pic>
      <p:sp>
        <p:nvSpPr>
          <p:cNvPr id="61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0029600" y="6308255"/>
            <a:ext cx="2159224" cy="216000"/>
          </a:xfrm>
        </p:spPr>
        <p:txBody>
          <a:bodyPr/>
          <a:lstStyle/>
          <a:p>
            <a:fld id="{E4AB80EA-DB86-D849-B86F-15DAF31F0474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142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icture 2" descr="tree-snow"/>
          <p:cNvPicPr>
            <a:picLocks noChangeAspect="1" noChangeArrowheads="1"/>
          </p:cNvPicPr>
          <p:nvPr/>
        </p:nvPicPr>
        <p:blipFill>
          <a:blip r:embed="rId4" cstate="print"/>
          <a:srcRect b="82851"/>
          <a:stretch>
            <a:fillRect/>
          </a:stretch>
        </p:blipFill>
        <p:spPr bwMode="auto">
          <a:xfrm>
            <a:off x="8407528" y="3779765"/>
            <a:ext cx="1818149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dirty="0"/>
              <a:t>Land surface </a:t>
            </a:r>
            <a:r>
              <a:rPr lang="en-GB" dirty="0" smtClean="0"/>
              <a:t>model at ECMWF (2016-2017)</a:t>
            </a:r>
            <a:endParaRPr lang="en-GB" dirty="0"/>
          </a:p>
        </p:txBody>
      </p:sp>
      <p:grpSp>
        <p:nvGrpSpPr>
          <p:cNvPr id="2" name="Group 33"/>
          <p:cNvGrpSpPr>
            <a:grpSpLocks/>
          </p:cNvGrpSpPr>
          <p:nvPr/>
        </p:nvGrpSpPr>
        <p:grpSpPr bwMode="auto">
          <a:xfrm>
            <a:off x="99544" y="1268414"/>
            <a:ext cx="2399266" cy="4968875"/>
            <a:chOff x="1610" y="799"/>
            <a:chExt cx="1497" cy="3130"/>
          </a:xfrm>
        </p:grpSpPr>
        <p:graphicFrame>
          <p:nvGraphicFramePr>
            <p:cNvPr id="3074" name="Object 2"/>
            <p:cNvGraphicFramePr>
              <a:graphicFrameLocks noChangeAspect="1"/>
            </p:cNvGraphicFramePr>
            <p:nvPr>
              <p:extLst/>
            </p:nvPr>
          </p:nvGraphicFramePr>
          <p:xfrm>
            <a:off x="1701" y="2341"/>
            <a:ext cx="1315" cy="15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31" name="Slide" r:id="rId5" imgW="4572165" imgH="3428869" progId="PowerPoint.Slide.8">
                    <p:embed/>
                  </p:oleObj>
                </mc:Choice>
                <mc:Fallback>
                  <p:oleObj name="Slide" r:id="rId5" imgW="4572165" imgH="3428869" progId="PowerPoint.Slide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l="7549" r="7494" b="-9967"/>
                        <a:stretch>
                          <a:fillRect/>
                        </a:stretch>
                      </p:blipFill>
                      <p:spPr bwMode="auto">
                        <a:xfrm>
                          <a:off x="1701" y="2341"/>
                          <a:ext cx="1315" cy="1588"/>
                        </a:xfrm>
                        <a:prstGeom prst="rect">
                          <a:avLst/>
                        </a:prstGeom>
                        <a:noFill/>
                        <a:ln w="12700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109" name="Rectangle 6"/>
            <p:cNvSpPr>
              <a:spLocks noChangeArrowheads="1"/>
            </p:cNvSpPr>
            <p:nvPr/>
          </p:nvSpPr>
          <p:spPr bwMode="auto">
            <a:xfrm>
              <a:off x="1610" y="799"/>
              <a:ext cx="1497" cy="15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290513" indent="-290513" defTabSz="762000">
                <a:lnSpc>
                  <a:spcPts val="2500"/>
                </a:lnSpc>
                <a:spcAft>
                  <a:spcPts val="1000"/>
                </a:spcAft>
                <a:buClr>
                  <a:schemeClr val="hlink"/>
                </a:buClr>
                <a:buFont typeface="Wingdings" pitchFamily="2" charset="2"/>
                <a:buChar char="l"/>
              </a:pPr>
              <a:r>
                <a:rPr lang="en-US" sz="1200" b="1" dirty="0">
                  <a:solidFill>
                    <a:srgbClr val="FF0000"/>
                  </a:solidFill>
                  <a:latin typeface="Arial" pitchFamily="34" charset="0"/>
                </a:rPr>
                <a:t>H</a:t>
              </a:r>
              <a:r>
                <a:rPr lang="en-US" sz="1200" dirty="0">
                  <a:solidFill>
                    <a:schemeClr val="tx1"/>
                  </a:solidFill>
                  <a:latin typeface="Arial" pitchFamily="34" charset="0"/>
                </a:rPr>
                <a:t>ydrology-</a:t>
              </a:r>
              <a:r>
                <a:rPr lang="en-US" sz="1200" b="1" dirty="0">
                  <a:solidFill>
                    <a:srgbClr val="FF0000"/>
                  </a:solidFill>
                  <a:latin typeface="Arial" pitchFamily="34" charset="0"/>
                </a:rPr>
                <a:t>TESSEL</a:t>
              </a:r>
            </a:p>
            <a:p>
              <a:pPr marL="766763" lvl="1" indent="-285750" defTabSz="762000">
                <a:spcAft>
                  <a:spcPts val="1000"/>
                </a:spcAft>
                <a:buClr>
                  <a:schemeClr val="tx1"/>
                </a:buClr>
                <a:buFont typeface="Arial" pitchFamily="34" charset="0"/>
                <a:buNone/>
              </a:pPr>
              <a:r>
                <a:rPr lang="en-US" sz="1000" dirty="0">
                  <a:solidFill>
                    <a:schemeClr val="tx1"/>
                  </a:solidFill>
                  <a:latin typeface="Arial" pitchFamily="34" charset="0"/>
                </a:rPr>
                <a:t>Balsamo et al. (2009)</a:t>
              </a:r>
              <a:br>
                <a:rPr lang="en-US" sz="1000" dirty="0">
                  <a:solidFill>
                    <a:schemeClr val="tx1"/>
                  </a:solidFill>
                  <a:latin typeface="Arial" pitchFamily="34" charset="0"/>
                </a:rPr>
              </a:br>
              <a:r>
                <a:rPr lang="en-US" sz="1000" dirty="0">
                  <a:solidFill>
                    <a:schemeClr val="tx1"/>
                  </a:solidFill>
                  <a:latin typeface="Arial" pitchFamily="34" charset="0"/>
                </a:rPr>
                <a:t>van den </a:t>
              </a:r>
              <a:r>
                <a:rPr lang="en-US" sz="1000" dirty="0" err="1">
                  <a:solidFill>
                    <a:schemeClr val="tx1"/>
                  </a:solidFill>
                  <a:latin typeface="Arial" pitchFamily="34" charset="0"/>
                </a:rPr>
                <a:t>Hurk</a:t>
              </a:r>
              <a:r>
                <a:rPr lang="en-US" sz="1000" dirty="0">
                  <a:solidFill>
                    <a:schemeClr val="tx1"/>
                  </a:solidFill>
                  <a:latin typeface="Arial" pitchFamily="34" charset="0"/>
                </a:rPr>
                <a:t> and </a:t>
              </a:r>
              <a:r>
                <a:rPr lang="en-US" sz="1000" dirty="0" err="1">
                  <a:solidFill>
                    <a:schemeClr val="tx1"/>
                  </a:solidFill>
                  <a:latin typeface="Arial" pitchFamily="34" charset="0"/>
                </a:rPr>
                <a:t>Viterbo</a:t>
              </a:r>
              <a:r>
                <a:rPr lang="en-US" sz="1000" dirty="0">
                  <a:solidFill>
                    <a:schemeClr val="tx1"/>
                  </a:solidFill>
                  <a:latin typeface="Arial" pitchFamily="34" charset="0"/>
                </a:rPr>
                <a:t> (2003)</a:t>
              </a:r>
            </a:p>
            <a:p>
              <a:pPr marL="766763" lvl="1" indent="-285750" defTabSz="762000">
                <a:spcAft>
                  <a:spcPts val="1000"/>
                </a:spcAft>
                <a:buClr>
                  <a:schemeClr val="tx1"/>
                </a:buClr>
                <a:buFont typeface="Arial" pitchFamily="34" charset="0"/>
                <a:buNone/>
              </a:pPr>
              <a:r>
                <a:rPr lang="en-US" sz="1000" dirty="0">
                  <a:solidFill>
                    <a:schemeClr val="tx1"/>
                  </a:solidFill>
                  <a:latin typeface="Arial" pitchFamily="34" charset="0"/>
                </a:rPr>
                <a:t>Global Soil Texture (FAO)</a:t>
              </a:r>
            </a:p>
            <a:p>
              <a:pPr marL="766763" lvl="1" indent="-285750" defTabSz="762000">
                <a:spcAft>
                  <a:spcPts val="1000"/>
                </a:spcAft>
                <a:buClr>
                  <a:schemeClr val="tx1"/>
                </a:buClr>
                <a:buFont typeface="Arial" pitchFamily="34" charset="0"/>
                <a:buNone/>
              </a:pPr>
              <a:r>
                <a:rPr lang="en-US" sz="1000" dirty="0">
                  <a:solidFill>
                    <a:schemeClr val="tx1"/>
                  </a:solidFill>
                  <a:latin typeface="Arial" pitchFamily="34" charset="0"/>
                </a:rPr>
                <a:t>New hydraulic properties</a:t>
              </a:r>
            </a:p>
            <a:p>
              <a:pPr marL="766763" lvl="1" indent="-285750" defTabSz="762000">
                <a:spcAft>
                  <a:spcPts val="1000"/>
                </a:spcAft>
                <a:buClr>
                  <a:schemeClr val="tx1"/>
                </a:buClr>
                <a:buFont typeface="Arial" pitchFamily="34" charset="0"/>
                <a:buNone/>
              </a:pPr>
              <a:r>
                <a:rPr lang="en-US" sz="1000" dirty="0">
                  <a:solidFill>
                    <a:schemeClr val="tx1"/>
                  </a:solidFill>
                  <a:latin typeface="Arial" pitchFamily="34" charset="0"/>
                </a:rPr>
                <a:t> Variable Infiltration capacity &amp; surface runoff revision</a:t>
              </a:r>
            </a:p>
          </p:txBody>
        </p:sp>
      </p:grpSp>
      <p:grpSp>
        <p:nvGrpSpPr>
          <p:cNvPr id="3" name="Group 35"/>
          <p:cNvGrpSpPr>
            <a:grpSpLocks/>
          </p:cNvGrpSpPr>
          <p:nvPr/>
        </p:nvGrpSpPr>
        <p:grpSpPr bwMode="auto">
          <a:xfrm>
            <a:off x="2248295" y="1266850"/>
            <a:ext cx="2524928" cy="4970463"/>
            <a:chOff x="2880" y="798"/>
            <a:chExt cx="1361" cy="3131"/>
          </a:xfrm>
        </p:grpSpPr>
        <p:sp>
          <p:nvSpPr>
            <p:cNvPr id="3098" name="Rectangle 12"/>
            <p:cNvSpPr>
              <a:spLocks noChangeArrowheads="1"/>
            </p:cNvSpPr>
            <p:nvPr/>
          </p:nvSpPr>
          <p:spPr bwMode="auto">
            <a:xfrm>
              <a:off x="2880" y="798"/>
              <a:ext cx="1361" cy="15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290513" indent="-290513" defTabSz="762000">
                <a:lnSpc>
                  <a:spcPts val="2500"/>
                </a:lnSpc>
                <a:spcAft>
                  <a:spcPts val="1000"/>
                </a:spcAft>
                <a:buClr>
                  <a:schemeClr val="hlink"/>
                </a:buClr>
                <a:buFont typeface="Wingdings" pitchFamily="2" charset="2"/>
                <a:buChar char="l"/>
              </a:pPr>
              <a:r>
                <a:rPr lang="en-US" sz="1200" b="1" dirty="0">
                  <a:solidFill>
                    <a:srgbClr val="FF0000"/>
                  </a:solidFill>
                  <a:latin typeface="Arial" pitchFamily="34" charset="0"/>
                </a:rPr>
                <a:t>NEW SNOW</a:t>
              </a:r>
            </a:p>
            <a:p>
              <a:pPr marL="766763" lvl="1" indent="-285750" defTabSz="762000">
                <a:spcAft>
                  <a:spcPts val="1000"/>
                </a:spcAft>
                <a:buClr>
                  <a:schemeClr val="tx1"/>
                </a:buClr>
                <a:buFont typeface="Arial" pitchFamily="34" charset="0"/>
                <a:buNone/>
              </a:pPr>
              <a:r>
                <a:rPr lang="en-US" sz="1000" dirty="0">
                  <a:solidFill>
                    <a:schemeClr val="tx1"/>
                  </a:solidFill>
                  <a:latin typeface="Arial" pitchFamily="34" charset="0"/>
                </a:rPr>
                <a:t>Dutra et al. (2010)</a:t>
              </a:r>
            </a:p>
            <a:p>
              <a:pPr marL="766763" lvl="1" indent="-285750" defTabSz="762000">
                <a:spcAft>
                  <a:spcPts val="1000"/>
                </a:spcAft>
                <a:buClr>
                  <a:schemeClr val="tx1"/>
                </a:buClr>
                <a:buFont typeface="Arial" pitchFamily="34" charset="0"/>
                <a:buNone/>
              </a:pPr>
              <a:r>
                <a:rPr lang="en-US" sz="1000" dirty="0">
                  <a:solidFill>
                    <a:schemeClr val="tx1"/>
                  </a:solidFill>
                  <a:latin typeface="Arial" pitchFamily="34" charset="0"/>
                </a:rPr>
                <a:t>Revised snow density</a:t>
              </a:r>
            </a:p>
            <a:p>
              <a:pPr marL="766763" lvl="1" indent="-285750" defTabSz="762000">
                <a:spcAft>
                  <a:spcPts val="1000"/>
                </a:spcAft>
                <a:buClr>
                  <a:schemeClr val="tx1"/>
                </a:buClr>
                <a:buFont typeface="Arial" pitchFamily="34" charset="0"/>
                <a:buNone/>
              </a:pPr>
              <a:r>
                <a:rPr lang="en-US" sz="1000" dirty="0">
                  <a:solidFill>
                    <a:schemeClr val="tx1"/>
                  </a:solidFill>
                  <a:latin typeface="Arial" pitchFamily="34" charset="0"/>
                </a:rPr>
                <a:t>Liquid water reservoir</a:t>
              </a:r>
            </a:p>
            <a:p>
              <a:pPr marL="766763" lvl="1" indent="-285750" defTabSz="762000">
                <a:spcAft>
                  <a:spcPts val="1000"/>
                </a:spcAft>
                <a:buClr>
                  <a:schemeClr val="tx1"/>
                </a:buClr>
                <a:buFont typeface="Arial" pitchFamily="34" charset="0"/>
                <a:buNone/>
              </a:pPr>
              <a:r>
                <a:rPr lang="en-US" sz="1000" dirty="0">
                  <a:solidFill>
                    <a:schemeClr val="tx1"/>
                  </a:solidFill>
                  <a:latin typeface="Arial" pitchFamily="34" charset="0"/>
                </a:rPr>
                <a:t>Revision of Albedo </a:t>
              </a:r>
              <a:br>
                <a:rPr lang="en-US" sz="1000" dirty="0">
                  <a:solidFill>
                    <a:schemeClr val="tx1"/>
                  </a:solidFill>
                  <a:latin typeface="Arial" pitchFamily="34" charset="0"/>
                </a:rPr>
              </a:br>
              <a:r>
                <a:rPr lang="en-US" sz="1000" dirty="0">
                  <a:solidFill>
                    <a:schemeClr val="tx1"/>
                  </a:solidFill>
                  <a:latin typeface="Arial" pitchFamily="34" charset="0"/>
                </a:rPr>
                <a:t>and sub-grid </a:t>
              </a:r>
              <a:r>
                <a:rPr lang="en-US" sz="1000" dirty="0" smtClean="0">
                  <a:solidFill>
                    <a:schemeClr val="tx1"/>
                  </a:solidFill>
                  <a:latin typeface="Arial" pitchFamily="34" charset="0"/>
                </a:rPr>
                <a:t/>
              </a:r>
              <a:br>
                <a:rPr lang="en-US" sz="1000" dirty="0" smtClean="0">
                  <a:solidFill>
                    <a:schemeClr val="tx1"/>
                  </a:solidFill>
                  <a:latin typeface="Arial" pitchFamily="34" charset="0"/>
                </a:rPr>
              </a:br>
              <a:r>
                <a:rPr lang="en-US" sz="1000" dirty="0" smtClean="0">
                  <a:solidFill>
                    <a:schemeClr val="tx1"/>
                  </a:solidFill>
                  <a:latin typeface="Arial" pitchFamily="34" charset="0"/>
                </a:rPr>
                <a:t>snow </a:t>
              </a:r>
              <a:r>
                <a:rPr lang="en-US" sz="1000" dirty="0">
                  <a:solidFill>
                    <a:schemeClr val="tx1"/>
                  </a:solidFill>
                  <a:latin typeface="Arial" pitchFamily="34" charset="0"/>
                </a:rPr>
                <a:t>cover</a:t>
              </a:r>
            </a:p>
          </p:txBody>
        </p:sp>
        <p:grpSp>
          <p:nvGrpSpPr>
            <p:cNvPr id="4" name="Group 34"/>
            <p:cNvGrpSpPr>
              <a:grpSpLocks/>
            </p:cNvGrpSpPr>
            <p:nvPr/>
          </p:nvGrpSpPr>
          <p:grpSpPr bwMode="auto">
            <a:xfrm>
              <a:off x="2971" y="2341"/>
              <a:ext cx="1043" cy="1588"/>
              <a:chOff x="2971" y="2341"/>
              <a:chExt cx="1043" cy="1588"/>
            </a:xfrm>
          </p:grpSpPr>
          <p:pic>
            <p:nvPicPr>
              <p:cNvPr id="3100" name="Picture 2" descr="tree-snow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b="82851"/>
              <a:stretch>
                <a:fillRect/>
              </a:stretch>
            </p:blipFill>
            <p:spPr bwMode="auto">
              <a:xfrm>
                <a:off x="3062" y="2385"/>
                <a:ext cx="368" cy="8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101" name="AutoShape 13"/>
              <p:cNvSpPr>
                <a:spLocks noChangeArrowheads="1"/>
              </p:cNvSpPr>
              <p:nvPr/>
            </p:nvSpPr>
            <p:spPr bwMode="auto">
              <a:xfrm>
                <a:off x="3062" y="3204"/>
                <a:ext cx="862" cy="181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02" name="AutoShape 14"/>
              <p:cNvSpPr>
                <a:spLocks noChangeArrowheads="1"/>
              </p:cNvSpPr>
              <p:nvPr/>
            </p:nvSpPr>
            <p:spPr bwMode="auto">
              <a:xfrm>
                <a:off x="3062" y="3340"/>
                <a:ext cx="862" cy="226"/>
              </a:xfrm>
              <a:prstGeom prst="roundRect">
                <a:avLst>
                  <a:gd name="adj" fmla="val 16667"/>
                </a:avLst>
              </a:prstGeom>
              <a:solidFill>
                <a:srgbClr val="99663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03" name="Rectangle 15"/>
              <p:cNvSpPr>
                <a:spLocks noChangeArrowheads="1"/>
              </p:cNvSpPr>
              <p:nvPr/>
            </p:nvSpPr>
            <p:spPr bwMode="auto">
              <a:xfrm>
                <a:off x="3062" y="3340"/>
                <a:ext cx="862" cy="45"/>
              </a:xfrm>
              <a:prstGeom prst="rect">
                <a:avLst/>
              </a:prstGeom>
              <a:solidFill>
                <a:srgbClr val="0070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04" name="Rectangle 16"/>
              <p:cNvSpPr>
                <a:spLocks noChangeArrowheads="1"/>
              </p:cNvSpPr>
              <p:nvPr/>
            </p:nvSpPr>
            <p:spPr bwMode="auto">
              <a:xfrm>
                <a:off x="2971" y="2341"/>
                <a:ext cx="1043" cy="1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05" name="AutoShape 17"/>
              <p:cNvSpPr>
                <a:spLocks noChangeArrowheads="1"/>
              </p:cNvSpPr>
              <p:nvPr/>
            </p:nvSpPr>
            <p:spPr bwMode="auto">
              <a:xfrm rot="5171156">
                <a:off x="3113" y="2701"/>
                <a:ext cx="135" cy="47"/>
              </a:xfrm>
              <a:prstGeom prst="homePlate">
                <a:avLst>
                  <a:gd name="adj" fmla="val 271702"/>
                </a:avLst>
              </a:prstGeom>
              <a:solidFill>
                <a:srgbClr val="0004A2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06" name="AutoShape 18"/>
              <p:cNvSpPr>
                <a:spLocks noChangeArrowheads="1"/>
              </p:cNvSpPr>
              <p:nvPr/>
            </p:nvSpPr>
            <p:spPr bwMode="auto">
              <a:xfrm rot="5400000">
                <a:off x="3194" y="2708"/>
                <a:ext cx="142" cy="44"/>
              </a:xfrm>
              <a:prstGeom prst="homePlate">
                <a:avLst>
                  <a:gd name="adj" fmla="val 305276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3107" name="Picture 19" descr="tree-snow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424" y="2385"/>
                <a:ext cx="504" cy="8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108" name="Rectangle 22"/>
              <p:cNvSpPr>
                <a:spLocks noChangeArrowheads="1"/>
              </p:cNvSpPr>
              <p:nvPr/>
            </p:nvSpPr>
            <p:spPr bwMode="auto">
              <a:xfrm flipV="1">
                <a:off x="3198" y="3204"/>
                <a:ext cx="406" cy="45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5" name="Group 44"/>
          <p:cNvGrpSpPr>
            <a:grpSpLocks/>
          </p:cNvGrpSpPr>
          <p:nvPr/>
        </p:nvGrpSpPr>
        <p:grpSpPr bwMode="auto">
          <a:xfrm>
            <a:off x="4380456" y="1268414"/>
            <a:ext cx="2347723" cy="4975249"/>
            <a:chOff x="6897688" y="1262063"/>
            <a:chExt cx="1993776" cy="4975273"/>
          </a:xfrm>
        </p:grpSpPr>
        <p:grpSp>
          <p:nvGrpSpPr>
            <p:cNvPr id="6" name="Group 38"/>
            <p:cNvGrpSpPr>
              <a:grpSpLocks/>
            </p:cNvGrpSpPr>
            <p:nvPr/>
          </p:nvGrpSpPr>
          <p:grpSpPr bwMode="auto">
            <a:xfrm>
              <a:off x="6897688" y="1262063"/>
              <a:ext cx="1993776" cy="4975273"/>
              <a:chOff x="6897688" y="1262063"/>
              <a:chExt cx="1993776" cy="4975273"/>
            </a:xfrm>
          </p:grpSpPr>
          <p:sp>
            <p:nvSpPr>
              <p:cNvPr id="3092" name="Rectangle 9"/>
              <p:cNvSpPr>
                <a:spLocks noChangeArrowheads="1"/>
              </p:cNvSpPr>
              <p:nvPr/>
            </p:nvSpPr>
            <p:spPr bwMode="auto">
              <a:xfrm>
                <a:off x="6897688" y="1262063"/>
                <a:ext cx="1993776" cy="2449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290513" indent="-290513" defTabSz="762000">
                  <a:lnSpc>
                    <a:spcPts val="2500"/>
                  </a:lnSpc>
                  <a:spcAft>
                    <a:spcPts val="1000"/>
                  </a:spcAft>
                  <a:buClr>
                    <a:schemeClr val="hlink"/>
                  </a:buClr>
                  <a:buFont typeface="Wingdings" pitchFamily="2" charset="2"/>
                  <a:buChar char="l"/>
                </a:pPr>
                <a:r>
                  <a:rPr lang="en-US" sz="1200" b="1" dirty="0">
                    <a:solidFill>
                      <a:srgbClr val="FF0000"/>
                    </a:solidFill>
                    <a:latin typeface="Arial" pitchFamily="34" charset="0"/>
                  </a:rPr>
                  <a:t>NEW LAI</a:t>
                </a:r>
                <a:r>
                  <a:rPr lang="en-US" sz="1200" dirty="0">
                    <a:solidFill>
                      <a:srgbClr val="FF0000"/>
                    </a:solidFill>
                    <a:latin typeface="Arial" pitchFamily="34" charset="0"/>
                  </a:rPr>
                  <a:t/>
                </a:r>
                <a:br>
                  <a:rPr lang="en-US" sz="1200" dirty="0">
                    <a:solidFill>
                      <a:srgbClr val="FF0000"/>
                    </a:solidFill>
                    <a:latin typeface="Arial" pitchFamily="34" charset="0"/>
                  </a:rPr>
                </a:br>
                <a:r>
                  <a:rPr lang="en-US" sz="1300" dirty="0">
                    <a:solidFill>
                      <a:schemeClr val="tx1"/>
                    </a:solidFill>
                    <a:latin typeface="Arial" pitchFamily="34" charset="0"/>
                  </a:rPr>
                  <a:t>   </a:t>
                </a:r>
                <a:r>
                  <a:rPr lang="en-US" sz="1000" dirty="0" err="1">
                    <a:solidFill>
                      <a:schemeClr val="tx1"/>
                    </a:solidFill>
                    <a:latin typeface="Arial" pitchFamily="34" charset="0"/>
                  </a:rPr>
                  <a:t>Boussetta</a:t>
                </a:r>
                <a:r>
                  <a:rPr lang="en-US" sz="1000" dirty="0">
                    <a:solidFill>
                      <a:schemeClr val="tx1"/>
                    </a:solidFill>
                    <a:latin typeface="Arial" pitchFamily="34" charset="0"/>
                  </a:rPr>
                  <a:t> et al. (</a:t>
                </a:r>
                <a:r>
                  <a:rPr lang="en-US" sz="1000" dirty="0" smtClean="0">
                    <a:solidFill>
                      <a:schemeClr val="tx1"/>
                    </a:solidFill>
                    <a:latin typeface="Arial" pitchFamily="34" charset="0"/>
                  </a:rPr>
                  <a:t>2013)</a:t>
                </a:r>
                <a:r>
                  <a:rPr lang="en-US" sz="1000" dirty="0">
                    <a:solidFill>
                      <a:schemeClr val="tx1"/>
                    </a:solidFill>
                    <a:latin typeface="Arial" pitchFamily="34" charset="0"/>
                  </a:rPr>
                  <a:t/>
                </a:r>
                <a:br>
                  <a:rPr lang="en-US" sz="1000" dirty="0">
                    <a:solidFill>
                      <a:schemeClr val="tx1"/>
                    </a:solidFill>
                    <a:latin typeface="Arial" pitchFamily="34" charset="0"/>
                  </a:rPr>
                </a:br>
                <a:r>
                  <a:rPr lang="en-US" sz="1000" dirty="0">
                    <a:solidFill>
                      <a:schemeClr val="tx1"/>
                    </a:solidFill>
                    <a:latin typeface="Arial" pitchFamily="34" charset="0"/>
                  </a:rPr>
                  <a:t>    New satellite-based</a:t>
                </a:r>
                <a:br>
                  <a:rPr lang="en-US" sz="1000" dirty="0">
                    <a:solidFill>
                      <a:schemeClr val="tx1"/>
                    </a:solidFill>
                    <a:latin typeface="Arial" pitchFamily="34" charset="0"/>
                  </a:rPr>
                </a:br>
                <a:r>
                  <a:rPr lang="en-US" sz="1000" dirty="0">
                    <a:solidFill>
                      <a:schemeClr val="tx1"/>
                    </a:solidFill>
                    <a:latin typeface="Arial" pitchFamily="34" charset="0"/>
                  </a:rPr>
                  <a:t>    Leaf-Area-Index</a:t>
                </a:r>
              </a:p>
              <a:p>
                <a:pPr marL="290513" indent="-290513" defTabSz="762000">
                  <a:lnSpc>
                    <a:spcPts val="2500"/>
                  </a:lnSpc>
                  <a:spcAft>
                    <a:spcPts val="1000"/>
                  </a:spcAft>
                  <a:buClr>
                    <a:schemeClr val="hlink"/>
                  </a:buClr>
                  <a:buFont typeface="Wingdings" pitchFamily="2" charset="2"/>
                  <a:buChar char="l"/>
                </a:pPr>
                <a:r>
                  <a:rPr lang="en-US" sz="1200" b="1" dirty="0">
                    <a:solidFill>
                      <a:srgbClr val="FF0000"/>
                    </a:solidFill>
                    <a:latin typeface="Arial" pitchFamily="34" charset="0"/>
                  </a:rPr>
                  <a:t>SOIL Evaporation</a:t>
                </a:r>
                <a:r>
                  <a:rPr lang="en-US" sz="1300" b="1" dirty="0">
                    <a:solidFill>
                      <a:srgbClr val="FF0000"/>
                    </a:solidFill>
                    <a:latin typeface="Arial" pitchFamily="34" charset="0"/>
                  </a:rPr>
                  <a:t/>
                </a:r>
                <a:br>
                  <a:rPr lang="en-US" sz="1300" b="1" dirty="0">
                    <a:solidFill>
                      <a:srgbClr val="FF0000"/>
                    </a:solidFill>
                    <a:latin typeface="Arial" pitchFamily="34" charset="0"/>
                  </a:rPr>
                </a:br>
                <a:r>
                  <a:rPr lang="en-US" sz="1000" dirty="0" smtClean="0">
                    <a:latin typeface="Arial" charset="0"/>
                  </a:rPr>
                  <a:t>Balsamo et al. (2011), </a:t>
                </a:r>
                <a:br>
                  <a:rPr lang="en-US" sz="1000" dirty="0" smtClean="0">
                    <a:latin typeface="Arial" charset="0"/>
                  </a:rPr>
                </a:br>
                <a:r>
                  <a:rPr lang="en-US" sz="1000" u="sng" dirty="0" err="1" smtClean="0">
                    <a:latin typeface="Arial" charset="0"/>
                  </a:rPr>
                  <a:t>Albergel</a:t>
                </a:r>
                <a:r>
                  <a:rPr lang="en-US" sz="1000" u="sng" dirty="0" smtClean="0">
                    <a:latin typeface="Arial" charset="0"/>
                  </a:rPr>
                  <a:t> et al. (2012)</a:t>
                </a:r>
                <a:endParaRPr lang="en-US" sz="1000" u="sng" dirty="0">
                  <a:latin typeface="Arial" pitchFamily="34" charset="0"/>
                </a:endParaRPr>
              </a:p>
            </p:txBody>
          </p:sp>
          <p:sp>
            <p:nvSpPr>
              <p:cNvPr id="3093" name="Oval 21"/>
              <p:cNvSpPr>
                <a:spLocks noChangeArrowheads="1"/>
              </p:cNvSpPr>
              <p:nvPr/>
            </p:nvSpPr>
            <p:spPr bwMode="auto">
              <a:xfrm rot="266628">
                <a:off x="7378700" y="4367213"/>
                <a:ext cx="1223963" cy="287337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4" name="Rectangle 36"/>
              <p:cNvSpPr>
                <a:spLocks noChangeArrowheads="1"/>
              </p:cNvSpPr>
              <p:nvPr/>
            </p:nvSpPr>
            <p:spPr bwMode="auto">
              <a:xfrm>
                <a:off x="6929454" y="3717044"/>
                <a:ext cx="1601970" cy="2520292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>
                  <a:lnSpc>
                    <a:spcPct val="100000"/>
                  </a:lnSpc>
                  <a:buClrTx/>
                  <a:buSzTx/>
                  <a:buFontTx/>
                  <a:buNone/>
                </a:pPr>
                <a:endParaRPr lang="en-US" b="1">
                  <a:solidFill>
                    <a:schemeClr val="tx1"/>
                  </a:solidFill>
                  <a:latin typeface="Times" pitchFamily="18" charset="0"/>
                </a:endParaRPr>
              </a:p>
            </p:txBody>
          </p:sp>
          <p:pic>
            <p:nvPicPr>
              <p:cNvPr id="3095" name="Picture 37" descr="2775011897_19b6365f4f_o.jpg"/>
              <p:cNvPicPr>
                <a:picLocks noChangeAspect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7143768" y="3786190"/>
                <a:ext cx="1316317" cy="13573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3090" name="Picture 1"/>
            <p:cNvPicPr>
              <a:picLocks noChangeAspect="1" noChangeArrowheads="1"/>
            </p:cNvPicPr>
            <p:nvPr/>
          </p:nvPicPr>
          <p:blipFill>
            <a:blip r:embed="rId9" cstate="print"/>
            <a:srcRect l="1961" r="11765" b="38782"/>
            <a:stretch>
              <a:fillRect/>
            </a:stretch>
          </p:blipFill>
          <p:spPr bwMode="auto">
            <a:xfrm>
              <a:off x="7072330" y="5357826"/>
              <a:ext cx="1459763" cy="57150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cxnSp>
          <p:nvCxnSpPr>
            <p:cNvPr id="3091" name="Straight Connector 40"/>
            <p:cNvCxnSpPr>
              <a:cxnSpLocks noChangeShapeType="1"/>
            </p:cNvCxnSpPr>
            <p:nvPr/>
          </p:nvCxnSpPr>
          <p:spPr bwMode="auto">
            <a:xfrm flipV="1">
              <a:off x="7307957" y="5445244"/>
              <a:ext cx="648072" cy="341210"/>
            </a:xfrm>
            <a:prstGeom prst="line">
              <a:avLst/>
            </a:prstGeom>
            <a:noFill/>
            <a:ln w="19050" algn="ctr">
              <a:solidFill>
                <a:srgbClr val="FF0000"/>
              </a:solidFill>
              <a:round/>
              <a:headEnd/>
              <a:tailEnd/>
            </a:ln>
          </p:spPr>
        </p:cxnSp>
      </p:grpSp>
      <p:grpSp>
        <p:nvGrpSpPr>
          <p:cNvPr id="7" name="Group 46"/>
          <p:cNvGrpSpPr/>
          <p:nvPr/>
        </p:nvGrpSpPr>
        <p:grpSpPr>
          <a:xfrm>
            <a:off x="6356352" y="1277497"/>
            <a:ext cx="2182550" cy="4975226"/>
            <a:chOff x="6757802" y="1262087"/>
            <a:chExt cx="2201963" cy="4975226"/>
          </a:xfrm>
        </p:grpSpPr>
        <p:sp>
          <p:nvSpPr>
            <p:cNvPr id="37" name="Oval 21"/>
            <p:cNvSpPr>
              <a:spLocks noChangeArrowheads="1"/>
            </p:cNvSpPr>
            <p:nvPr/>
          </p:nvSpPr>
          <p:spPr bwMode="auto">
            <a:xfrm rot="266628">
              <a:off x="7338417" y="4373240"/>
              <a:ext cx="1223962" cy="287337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grpSp>
          <p:nvGrpSpPr>
            <p:cNvPr id="8" name="Group 47"/>
            <p:cNvGrpSpPr>
              <a:grpSpLocks/>
            </p:cNvGrpSpPr>
            <p:nvPr/>
          </p:nvGrpSpPr>
          <p:grpSpPr bwMode="auto">
            <a:xfrm>
              <a:off x="6757802" y="1262087"/>
              <a:ext cx="2201963" cy="4975226"/>
              <a:chOff x="2722489" y="1285860"/>
              <a:chExt cx="2201978" cy="4975226"/>
            </a:xfrm>
          </p:grpSpPr>
          <p:grpSp>
            <p:nvGrpSpPr>
              <p:cNvPr id="9" name="Group 36"/>
              <p:cNvGrpSpPr>
                <a:grpSpLocks/>
              </p:cNvGrpSpPr>
              <p:nvPr/>
            </p:nvGrpSpPr>
            <p:grpSpPr bwMode="auto">
              <a:xfrm>
                <a:off x="2722489" y="1285860"/>
                <a:ext cx="2201978" cy="4975226"/>
                <a:chOff x="4336" y="795"/>
                <a:chExt cx="1398" cy="3134"/>
              </a:xfrm>
            </p:grpSpPr>
            <p:sp>
              <p:nvSpPr>
                <p:cNvPr id="43" name="Rectangle 3"/>
                <p:cNvSpPr>
                  <a:spLocks noChangeArrowheads="1"/>
                </p:cNvSpPr>
                <p:nvPr/>
              </p:nvSpPr>
              <p:spPr bwMode="auto">
                <a:xfrm>
                  <a:off x="4336" y="2341"/>
                  <a:ext cx="1282" cy="1588"/>
                </a:xfrm>
                <a:prstGeom prst="rect">
                  <a:avLst/>
                </a:prstGeom>
                <a:solidFill>
                  <a:schemeClr val="bg2">
                    <a:alpha val="14902"/>
                  </a:schemeClr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/>
                  <a:endParaRPr lang="en-US"/>
                </a:p>
              </p:txBody>
            </p:sp>
            <p:sp>
              <p:nvSpPr>
                <p:cNvPr id="44" name="Rectangle 9"/>
                <p:cNvSpPr>
                  <a:spLocks noChangeArrowheads="1"/>
                </p:cNvSpPr>
                <p:nvPr/>
              </p:nvSpPr>
              <p:spPr bwMode="auto">
                <a:xfrm>
                  <a:off x="4345" y="795"/>
                  <a:ext cx="1389" cy="15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marL="290513" indent="-290513" defTabSz="762000" eaLnBrk="0" hangingPunct="0">
                    <a:lnSpc>
                      <a:spcPts val="2500"/>
                    </a:lnSpc>
                    <a:spcAft>
                      <a:spcPts val="1000"/>
                    </a:spcAft>
                    <a:buClr>
                      <a:schemeClr val="hlink"/>
                    </a:buClr>
                    <a:buSzPct val="100000"/>
                    <a:buFont typeface="Wingdings" pitchFamily="1" charset="2"/>
                    <a:buChar char="l"/>
                    <a:defRPr/>
                  </a:pPr>
                  <a:r>
                    <a:rPr lang="en-US" sz="1200" b="1" dirty="0">
                      <a:solidFill>
                        <a:schemeClr val="accent1">
                          <a:lumMod val="75000"/>
                        </a:schemeClr>
                      </a:solidFill>
                      <a:latin typeface="Arial" charset="0"/>
                    </a:rPr>
                    <a:t>H</a:t>
                  </a:r>
                  <a:r>
                    <a:rPr lang="en-US" sz="1200" b="1" baseline="-25000" dirty="0">
                      <a:solidFill>
                        <a:schemeClr val="accent1">
                          <a:lumMod val="75000"/>
                        </a:schemeClr>
                      </a:solidFill>
                      <a:latin typeface="Arial" charset="0"/>
                    </a:rPr>
                    <a:t>2</a:t>
                  </a:r>
                  <a:r>
                    <a:rPr lang="en-US" sz="1200" b="1" dirty="0">
                      <a:solidFill>
                        <a:schemeClr val="accent1">
                          <a:lumMod val="75000"/>
                        </a:schemeClr>
                      </a:solidFill>
                      <a:latin typeface="Arial" charset="0"/>
                    </a:rPr>
                    <a:t>O</a:t>
                  </a:r>
                  <a:r>
                    <a:rPr lang="en-US" sz="1200" b="1" dirty="0">
                      <a:latin typeface="Arial" charset="0"/>
                    </a:rPr>
                    <a:t> / </a:t>
                  </a:r>
                  <a:r>
                    <a:rPr lang="en-US" sz="1200" b="1" dirty="0">
                      <a:solidFill>
                        <a:srgbClr val="FF0000"/>
                      </a:solidFill>
                      <a:latin typeface="Arial" charset="0"/>
                    </a:rPr>
                    <a:t>E </a:t>
                  </a:r>
                  <a:r>
                    <a:rPr lang="en-US" sz="1200" b="1" dirty="0">
                      <a:latin typeface="Arial" charset="0"/>
                    </a:rPr>
                    <a:t> / </a:t>
                  </a:r>
                  <a:r>
                    <a:rPr lang="en-US" sz="1200" b="1" dirty="0">
                      <a:solidFill>
                        <a:srgbClr val="C00000"/>
                      </a:solidFill>
                      <a:latin typeface="Arial" charset="0"/>
                    </a:rPr>
                    <a:t>CO</a:t>
                  </a:r>
                  <a:r>
                    <a:rPr lang="en-US" sz="1200" b="1" baseline="-25000" dirty="0">
                      <a:solidFill>
                        <a:srgbClr val="C00000"/>
                      </a:solidFill>
                      <a:latin typeface="Arial" charset="0"/>
                    </a:rPr>
                    <a:t>2</a:t>
                  </a:r>
                  <a:r>
                    <a:rPr lang="en-US" sz="1200" baseline="-25000" dirty="0">
                      <a:solidFill>
                        <a:srgbClr val="FF0000"/>
                      </a:solidFill>
                      <a:latin typeface="Arial" charset="0"/>
                    </a:rPr>
                    <a:t/>
                  </a:r>
                  <a:br>
                    <a:rPr lang="en-US" sz="1200" baseline="-25000" dirty="0">
                      <a:solidFill>
                        <a:srgbClr val="FF0000"/>
                      </a:solidFill>
                      <a:latin typeface="Arial" charset="0"/>
                    </a:rPr>
                  </a:br>
                  <a:r>
                    <a:rPr lang="en-US" sz="1000" dirty="0">
                      <a:latin typeface="Arial" charset="0"/>
                    </a:rPr>
                    <a:t>Integration of </a:t>
                  </a:r>
                  <a:r>
                    <a:rPr lang="en-US" sz="1000" dirty="0" smtClean="0">
                      <a:latin typeface="Arial" charset="0"/>
                    </a:rPr>
                    <a:t/>
                  </a:r>
                  <a:br>
                    <a:rPr lang="en-US" sz="1000" dirty="0" smtClean="0">
                      <a:latin typeface="Arial" charset="0"/>
                    </a:rPr>
                  </a:br>
                  <a:r>
                    <a:rPr lang="en-US" sz="1000" dirty="0" smtClean="0">
                      <a:latin typeface="Arial" charset="0"/>
                    </a:rPr>
                    <a:t>Carbon/Energ</a:t>
                  </a:r>
                  <a:r>
                    <a:rPr lang="en-US" sz="1000" dirty="0">
                      <a:latin typeface="Arial" charset="0"/>
                    </a:rPr>
                    <a:t>y</a:t>
                  </a:r>
                  <a:r>
                    <a:rPr lang="en-US" sz="1000" dirty="0" smtClean="0">
                      <a:latin typeface="Arial" charset="0"/>
                    </a:rPr>
                    <a:t>/Water </a:t>
                  </a:r>
                  <a:r>
                    <a:rPr lang="en-US" sz="1000" dirty="0">
                      <a:latin typeface="Arial" charset="0"/>
                    </a:rPr>
                    <a:t/>
                  </a:r>
                  <a:br>
                    <a:rPr lang="en-US" sz="1000" dirty="0">
                      <a:latin typeface="Arial" charset="0"/>
                    </a:rPr>
                  </a:br>
                  <a:r>
                    <a:rPr lang="en-US" sz="1000" u="sng" dirty="0" err="1" smtClean="0">
                      <a:latin typeface="Arial" charset="0"/>
                    </a:rPr>
                    <a:t>Boussetta</a:t>
                  </a:r>
                  <a:r>
                    <a:rPr lang="en-US" sz="1000" u="sng" dirty="0" smtClean="0">
                      <a:latin typeface="Arial" charset="0"/>
                    </a:rPr>
                    <a:t> et al. 2013</a:t>
                  </a:r>
                  <a:br>
                    <a:rPr lang="en-US" sz="1000" u="sng" dirty="0" smtClean="0">
                      <a:latin typeface="Arial" charset="0"/>
                    </a:rPr>
                  </a:br>
                  <a:r>
                    <a:rPr lang="en-US" sz="1000" u="sng" dirty="0" err="1" smtClean="0">
                      <a:latin typeface="Arial" charset="0"/>
                    </a:rPr>
                    <a:t>Agusti-Panareda</a:t>
                  </a:r>
                  <a:r>
                    <a:rPr lang="en-US" sz="1000" u="sng" dirty="0" smtClean="0">
                      <a:latin typeface="Arial" charset="0"/>
                    </a:rPr>
                    <a:t> et al. 2015</a:t>
                  </a:r>
                  <a:r>
                    <a:rPr lang="en-US" sz="1000" dirty="0">
                      <a:latin typeface="Arial" charset="0"/>
                    </a:rPr>
                    <a:t/>
                  </a:r>
                  <a:br>
                    <a:rPr lang="en-US" sz="1000" dirty="0">
                      <a:latin typeface="Arial" charset="0"/>
                    </a:rPr>
                  </a:br>
                  <a:endParaRPr lang="en-US" sz="1000" dirty="0">
                    <a:latin typeface="Arial" charset="0"/>
                  </a:endParaRPr>
                </a:p>
              </p:txBody>
            </p:sp>
          </p:grpSp>
          <p:pic>
            <p:nvPicPr>
              <p:cNvPr id="42" name="Picture 44" descr="carbon.jpg"/>
              <p:cNvPicPr>
                <a:picLocks noChangeAspect="1"/>
              </p:cNvPicPr>
              <p:nvPr/>
            </p:nvPicPr>
            <p:blipFill rotWithShape="1">
              <a:blip r:embed="rId10" cstate="print"/>
              <a:srcRect l="1" t="17216" r="58173" b="31454"/>
              <a:stretch/>
            </p:blipFill>
            <p:spPr bwMode="auto">
              <a:xfrm>
                <a:off x="2813741" y="3812813"/>
                <a:ext cx="1845509" cy="22718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45" name="Circular Arrow 44"/>
            <p:cNvSpPr/>
            <p:nvPr/>
          </p:nvSpPr>
          <p:spPr bwMode="auto">
            <a:xfrm flipV="1">
              <a:off x="7032652" y="4377084"/>
              <a:ext cx="1677339" cy="1500188"/>
            </a:xfrm>
            <a:prstGeom prst="circularArrow">
              <a:avLst>
                <a:gd name="adj1" fmla="val 6767"/>
                <a:gd name="adj2" fmla="val 1217366"/>
                <a:gd name="adj3" fmla="val 20512262"/>
                <a:gd name="adj4" fmla="val 10349345"/>
                <a:gd name="adj5" fmla="val 11396"/>
              </a:avLst>
            </a:pr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GB" b="1">
                <a:latin typeface="Times" pitchFamily="1" charset="0"/>
              </a:endParaRPr>
            </a:p>
          </p:txBody>
        </p:sp>
        <p:sp>
          <p:nvSpPr>
            <p:cNvPr id="46" name="Circular Arrow 45"/>
            <p:cNvSpPr/>
            <p:nvPr/>
          </p:nvSpPr>
          <p:spPr bwMode="auto">
            <a:xfrm flipV="1">
              <a:off x="6926196" y="4371553"/>
              <a:ext cx="1850643" cy="1643062"/>
            </a:xfrm>
            <a:prstGeom prst="circularArrow">
              <a:avLst>
                <a:gd name="adj1" fmla="val 7425"/>
                <a:gd name="adj2" fmla="val 1063890"/>
                <a:gd name="adj3" fmla="val 20363991"/>
                <a:gd name="adj4" fmla="val 10387825"/>
                <a:gd name="adj5" fmla="val 11971"/>
              </a:avLst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GB" b="1">
                <a:latin typeface="Times" pitchFamily="1" charset="0"/>
              </a:endParaRPr>
            </a:p>
          </p:txBody>
        </p:sp>
      </p:grpSp>
      <p:sp>
        <p:nvSpPr>
          <p:cNvPr id="48" name="Rectangle 3"/>
          <p:cNvSpPr>
            <a:spLocks noChangeArrowheads="1"/>
          </p:cNvSpPr>
          <p:nvPr/>
        </p:nvSpPr>
        <p:spPr bwMode="auto">
          <a:xfrm>
            <a:off x="8414426" y="3727010"/>
            <a:ext cx="1811251" cy="2520951"/>
          </a:xfrm>
          <a:prstGeom prst="rect">
            <a:avLst/>
          </a:prstGeom>
          <a:solidFill>
            <a:schemeClr val="bg2">
              <a:alpha val="14902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grpSp>
        <p:nvGrpSpPr>
          <p:cNvPr id="49" name="Group 36"/>
          <p:cNvGrpSpPr>
            <a:grpSpLocks/>
          </p:cNvGrpSpPr>
          <p:nvPr/>
        </p:nvGrpSpPr>
        <p:grpSpPr bwMode="auto">
          <a:xfrm>
            <a:off x="8172311" y="1296210"/>
            <a:ext cx="2213141" cy="4824649"/>
            <a:chOff x="4345" y="795"/>
            <a:chExt cx="1247" cy="3039"/>
          </a:xfrm>
        </p:grpSpPr>
        <p:sp>
          <p:nvSpPr>
            <p:cNvPr id="51" name="Rectangle 9"/>
            <p:cNvSpPr>
              <a:spLocks noChangeArrowheads="1"/>
            </p:cNvSpPr>
            <p:nvPr/>
          </p:nvSpPr>
          <p:spPr bwMode="auto">
            <a:xfrm>
              <a:off x="4345" y="795"/>
              <a:ext cx="1247" cy="1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290513" indent="-290513" defTabSz="762000" eaLnBrk="0" hangingPunct="0">
                <a:lnSpc>
                  <a:spcPts val="2500"/>
                </a:lnSpc>
                <a:spcAft>
                  <a:spcPts val="1000"/>
                </a:spcAft>
                <a:buClr>
                  <a:schemeClr val="hlink"/>
                </a:buClr>
                <a:buSzPct val="100000"/>
                <a:buFont typeface="Wingdings" pitchFamily="2" charset="2"/>
                <a:buChar char="l"/>
              </a:pPr>
              <a:r>
                <a:rPr lang="en-US" sz="1300" b="1" dirty="0" smtClean="0">
                  <a:solidFill>
                    <a:srgbClr val="FF0000"/>
                  </a:solidFill>
                  <a:latin typeface="Arial" charset="0"/>
                </a:rPr>
                <a:t>Lake &amp; Coastal area</a:t>
              </a:r>
              <a:r>
                <a:rPr lang="en-US" sz="1300" b="1" dirty="0">
                  <a:solidFill>
                    <a:srgbClr val="FF0000"/>
                  </a:solidFill>
                  <a:latin typeface="Arial" charset="0"/>
                </a:rPr>
                <a:t/>
              </a:r>
              <a:br>
                <a:rPr lang="en-US" sz="1300" b="1" dirty="0">
                  <a:solidFill>
                    <a:srgbClr val="FF0000"/>
                  </a:solidFill>
                  <a:latin typeface="Arial" charset="0"/>
                </a:rPr>
              </a:br>
              <a:r>
                <a:rPr lang="en-US" sz="1000" dirty="0" err="1" smtClean="0">
                  <a:latin typeface="Arial" charset="0"/>
                </a:rPr>
                <a:t>Mironov</a:t>
              </a:r>
              <a:r>
                <a:rPr lang="en-US" sz="1000" dirty="0" smtClean="0">
                  <a:latin typeface="Arial" charset="0"/>
                </a:rPr>
                <a:t> </a:t>
              </a:r>
              <a:r>
                <a:rPr lang="en-US" sz="1000" dirty="0">
                  <a:latin typeface="Arial" charset="0"/>
                </a:rPr>
                <a:t>et al (2010), </a:t>
              </a:r>
              <a:br>
                <a:rPr lang="en-US" sz="1000" dirty="0">
                  <a:latin typeface="Arial" charset="0"/>
                </a:rPr>
              </a:br>
              <a:r>
                <a:rPr lang="en-US" sz="1000" dirty="0">
                  <a:latin typeface="Arial" charset="0"/>
                </a:rPr>
                <a:t>Dutra et al. (2010), </a:t>
              </a:r>
              <a:br>
                <a:rPr lang="en-US" sz="1000" dirty="0">
                  <a:latin typeface="Arial" charset="0"/>
                </a:rPr>
              </a:br>
              <a:r>
                <a:rPr lang="en-US" sz="1000" dirty="0">
                  <a:latin typeface="Arial" charset="0"/>
                </a:rPr>
                <a:t>Balsamo et al. (</a:t>
              </a:r>
              <a:r>
                <a:rPr lang="en-US" sz="1000" dirty="0" smtClean="0">
                  <a:latin typeface="Arial" charset="0"/>
                </a:rPr>
                <a:t>2012, 2010)</a:t>
              </a:r>
              <a:endParaRPr lang="en-US" sz="1000" dirty="0">
                <a:latin typeface="Arial" charset="0"/>
              </a:endParaRPr>
            </a:p>
            <a:p>
              <a:pPr marL="766763" lvl="1" indent="-285750" defTabSz="762000" eaLnBrk="0" hangingPunct="0">
                <a:spcAft>
                  <a:spcPts val="1000"/>
                </a:spcAft>
                <a:buClr>
                  <a:schemeClr val="tx1"/>
                </a:buClr>
                <a:buSzPct val="100000"/>
                <a:buFont typeface="Arial" charset="0"/>
                <a:buNone/>
              </a:pPr>
              <a:r>
                <a:rPr lang="en-US" sz="1000" dirty="0">
                  <a:latin typeface="Arial" charset="0"/>
                </a:rPr>
                <a:t>Extra tile (9) to </a:t>
              </a:r>
              <a:br>
                <a:rPr lang="en-US" sz="1000" dirty="0">
                  <a:latin typeface="Arial" charset="0"/>
                </a:rPr>
              </a:br>
              <a:r>
                <a:rPr lang="en-US" sz="1000" dirty="0">
                  <a:latin typeface="Arial" charset="0"/>
                </a:rPr>
                <a:t>for sub-grid </a:t>
              </a:r>
              <a:r>
                <a:rPr lang="en-US" sz="1000" dirty="0" smtClean="0">
                  <a:latin typeface="Arial" charset="0"/>
                </a:rPr>
                <a:t>lakes </a:t>
              </a:r>
              <a:br>
                <a:rPr lang="en-US" sz="1000" dirty="0" smtClean="0">
                  <a:latin typeface="Arial" charset="0"/>
                </a:rPr>
              </a:br>
              <a:r>
                <a:rPr lang="en-US" sz="1000" dirty="0" smtClean="0">
                  <a:latin typeface="Arial" charset="0"/>
                </a:rPr>
                <a:t>and ice</a:t>
              </a:r>
            </a:p>
            <a:p>
              <a:pPr marL="766763" lvl="1" indent="-285750" defTabSz="762000" eaLnBrk="0" hangingPunct="0">
                <a:spcAft>
                  <a:spcPts val="1000"/>
                </a:spcAft>
                <a:buClr>
                  <a:schemeClr val="tx1"/>
                </a:buClr>
                <a:buSzPct val="100000"/>
                <a:buFont typeface="Arial" charset="0"/>
                <a:buNone/>
              </a:pPr>
              <a:r>
                <a:rPr lang="en-US" sz="1000" dirty="0" smtClean="0">
                  <a:latin typeface="Arial" charset="0"/>
                </a:rPr>
                <a:t>LW tiling (Dutra)</a:t>
              </a:r>
              <a:endParaRPr lang="en-US" sz="1000" dirty="0">
                <a:latin typeface="Arial" charset="0"/>
              </a:endParaRPr>
            </a:p>
          </p:txBody>
        </p:sp>
        <p:sp>
          <p:nvSpPr>
            <p:cNvPr id="52" name="AutoShape 10"/>
            <p:cNvSpPr>
              <a:spLocks noChangeArrowheads="1"/>
            </p:cNvSpPr>
            <p:nvPr/>
          </p:nvSpPr>
          <p:spPr bwMode="auto">
            <a:xfrm>
              <a:off x="4649" y="3514"/>
              <a:ext cx="797" cy="32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99 w 21600"/>
                <a:gd name="T13" fmla="*/ 4500 h 21600"/>
                <a:gd name="T14" fmla="*/ 17101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3" name="Line 11"/>
            <p:cNvSpPr>
              <a:spLocks noChangeShapeType="1"/>
            </p:cNvSpPr>
            <p:nvPr/>
          </p:nvSpPr>
          <p:spPr bwMode="auto">
            <a:xfrm>
              <a:off x="4688" y="3602"/>
              <a:ext cx="72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54" name="Picture 20" descr="CraterLake05_aerial_crater_lake_mount_scott_12-10-05_med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4513" y="3199"/>
              <a:ext cx="1015" cy="323"/>
            </a:xfrm>
            <a:prstGeom prst="rect">
              <a:avLst/>
            </a:prstGeom>
            <a:noFill/>
            <a:effectLst>
              <a:outerShdw dist="35921" dir="2700000" algn="ctr" rotWithShape="0">
                <a:srgbClr val="808080"/>
              </a:outerShdw>
            </a:effectLst>
          </p:spPr>
        </p:pic>
      </p:grp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mtClean="0"/>
              <a:t>European Centre for Medium-Range Weather Forecasts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12"/>
          <a:srcRect t="20975"/>
          <a:stretch/>
        </p:blipFill>
        <p:spPr>
          <a:xfrm>
            <a:off x="10325086" y="3873731"/>
            <a:ext cx="1645921" cy="2293958"/>
          </a:xfrm>
          <a:prstGeom prst="rect">
            <a:avLst/>
          </a:prstGeom>
        </p:spPr>
      </p:pic>
      <p:sp>
        <p:nvSpPr>
          <p:cNvPr id="47" name="Rectangle 3"/>
          <p:cNvSpPr>
            <a:spLocks noChangeArrowheads="1"/>
          </p:cNvSpPr>
          <p:nvPr/>
        </p:nvSpPr>
        <p:spPr bwMode="auto">
          <a:xfrm>
            <a:off x="10294893" y="3733128"/>
            <a:ext cx="1811251" cy="2520951"/>
          </a:xfrm>
          <a:prstGeom prst="rect">
            <a:avLst/>
          </a:prstGeom>
          <a:solidFill>
            <a:schemeClr val="bg2">
              <a:alpha val="14902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56" name="Rectangle 9"/>
          <p:cNvSpPr>
            <a:spLocks noChangeArrowheads="1"/>
          </p:cNvSpPr>
          <p:nvPr/>
        </p:nvSpPr>
        <p:spPr bwMode="auto">
          <a:xfrm>
            <a:off x="10271867" y="1314685"/>
            <a:ext cx="2213141" cy="2449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90513" indent="-290513" defTabSz="762000" eaLnBrk="0" hangingPunct="0">
              <a:lnSpc>
                <a:spcPts val="2500"/>
              </a:lnSpc>
              <a:spcAft>
                <a:spcPts val="1000"/>
              </a:spcAft>
              <a:buClr>
                <a:schemeClr val="hlink"/>
              </a:buClr>
              <a:buSzPct val="100000"/>
              <a:buFont typeface="Wingdings" pitchFamily="2" charset="2"/>
              <a:buChar char="l"/>
            </a:pPr>
            <a:r>
              <a:rPr lang="en-US" sz="1300" b="1" dirty="0" smtClean="0">
                <a:solidFill>
                  <a:srgbClr val="FF0000"/>
                </a:solidFill>
                <a:latin typeface="Arial" charset="0"/>
              </a:rPr>
              <a:t>Enhance ML</a:t>
            </a:r>
            <a:br>
              <a:rPr lang="en-US" sz="1300" b="1" dirty="0" smtClean="0">
                <a:solidFill>
                  <a:srgbClr val="FF0000"/>
                </a:solidFill>
                <a:latin typeface="Arial" charset="0"/>
              </a:rPr>
            </a:br>
            <a:r>
              <a:rPr lang="en-US" sz="1000" dirty="0" smtClean="0">
                <a:latin typeface="Arial" charset="0"/>
              </a:rPr>
              <a:t>Snow ML5 </a:t>
            </a:r>
            <a:br>
              <a:rPr lang="en-US" sz="1000" dirty="0" smtClean="0">
                <a:latin typeface="Arial" charset="0"/>
              </a:rPr>
            </a:br>
            <a:r>
              <a:rPr lang="en-US" sz="1000" dirty="0" smtClean="0">
                <a:latin typeface="Arial" charset="0"/>
              </a:rPr>
              <a:t>Soil ML9</a:t>
            </a:r>
            <a:r>
              <a:rPr lang="en-US" sz="1000" dirty="0">
                <a:latin typeface="Arial" charset="0"/>
              </a:rPr>
              <a:t/>
            </a:r>
            <a:br>
              <a:rPr lang="en-US" sz="1000" dirty="0">
                <a:latin typeface="Arial" charset="0"/>
              </a:rPr>
            </a:br>
            <a:r>
              <a:rPr lang="en-US" sz="1000" dirty="0">
                <a:latin typeface="Arial" charset="0"/>
              </a:rPr>
              <a:t>Dutra et al. </a:t>
            </a:r>
            <a:r>
              <a:rPr lang="en-US" sz="1000" dirty="0" smtClean="0">
                <a:latin typeface="Arial" charset="0"/>
              </a:rPr>
              <a:t>(2012, 2016)</a:t>
            </a:r>
            <a:r>
              <a:rPr lang="en-US" sz="1000" dirty="0">
                <a:latin typeface="Arial" charset="0"/>
              </a:rPr>
              <a:t/>
            </a:r>
            <a:br>
              <a:rPr lang="en-US" sz="1000" dirty="0">
                <a:latin typeface="Arial" charset="0"/>
              </a:rPr>
            </a:br>
            <a:r>
              <a:rPr lang="en-US" sz="1000" dirty="0" smtClean="0">
                <a:latin typeface="Arial" charset="0"/>
              </a:rPr>
              <a:t>Balsamo et al. (2016)</a:t>
            </a:r>
          </a:p>
        </p:txBody>
      </p:sp>
      <p:sp>
        <p:nvSpPr>
          <p:cNvPr id="60" name="Rectangle 3"/>
          <p:cNvSpPr>
            <a:spLocks noChangeArrowheads="1"/>
          </p:cNvSpPr>
          <p:nvPr/>
        </p:nvSpPr>
        <p:spPr bwMode="auto">
          <a:xfrm>
            <a:off x="10282438" y="886770"/>
            <a:ext cx="1846550" cy="5622971"/>
          </a:xfrm>
          <a:prstGeom prst="rect">
            <a:avLst/>
          </a:prstGeom>
          <a:solidFill>
            <a:schemeClr val="accent1">
              <a:lumMod val="40000"/>
              <a:lumOff val="60000"/>
              <a:alpha val="14902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265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CMWF_widescre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ECMWF_widescreen.potx</Template>
  <TotalTime>18746</TotalTime>
  <Words>1806</Words>
  <Application>Microsoft Office PowerPoint</Application>
  <PresentationFormat>Custom</PresentationFormat>
  <Paragraphs>355</Paragraphs>
  <Slides>32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5" baseType="lpstr">
      <vt:lpstr>ＭＳ Ｐゴシック</vt:lpstr>
      <vt:lpstr>ＭＳ Ｐゴシック</vt:lpstr>
      <vt:lpstr>Arial</vt:lpstr>
      <vt:lpstr>Arial Black</vt:lpstr>
      <vt:lpstr>Arial Narrow</vt:lpstr>
      <vt:lpstr>Calibri</vt:lpstr>
      <vt:lpstr>DejaVu Sans</vt:lpstr>
      <vt:lpstr>Helvetica</vt:lpstr>
      <vt:lpstr>Times</vt:lpstr>
      <vt:lpstr>Times New Roman</vt:lpstr>
      <vt:lpstr>Wingdings</vt:lpstr>
      <vt:lpstr>ECMWF_widescreen</vt:lpstr>
      <vt:lpstr>Slide</vt:lpstr>
      <vt:lpstr>PowerPoint Presentation</vt:lpstr>
      <vt:lpstr>PowerPoint Presentation</vt:lpstr>
      <vt:lpstr>Context</vt:lpstr>
      <vt:lpstr>PowerPoint Presentation</vt:lpstr>
      <vt:lpstr>PowerPoint Presentation</vt:lpstr>
      <vt:lpstr>PowerPoint Presentation</vt:lpstr>
      <vt:lpstr>PowerPoint Presentation</vt:lpstr>
      <vt:lpstr>Ocean, waves, sea-ice in ECMWF model (2016-2017)</vt:lpstr>
      <vt:lpstr>Land surface model at ECMWF (2016-2017)</vt:lpstr>
      <vt:lpstr>The water and Carbon cycle</vt:lpstr>
      <vt:lpstr>Impact of Earth Surface in Global Environmental prediction</vt:lpstr>
      <vt:lpstr>Earth surface role in medium-range and S2S</vt:lpstr>
      <vt:lpstr>Earth surface role, experimental evidence (soil moisture)</vt:lpstr>
      <vt:lpstr>Earth surface role, observational evidence (snow)</vt:lpstr>
      <vt:lpstr>Earth surface role, literature (sea-ice)</vt:lpstr>
      <vt:lpstr>Weather forecasts impact of soil/snow processes improved representation</vt:lpstr>
      <vt:lpstr>Soil moisture and Snow-pack modelling evaluated in-situ  Balsamo et al 2009 JHM, Dutra et al. 2010 JHM</vt:lpstr>
      <vt:lpstr>Climate improvements from land developments (soil, snow, vegetation)</vt:lpstr>
      <vt:lpstr>Representing land-related forecast uncertainties</vt:lpstr>
      <vt:lpstr>Energy fluxes: diurnal cycle impact of lakes</vt:lpstr>
      <vt:lpstr>PowerPoint Presentation</vt:lpstr>
      <vt:lpstr>Designing a “Process-denial” experiment for the ECMWF Earth-System</vt:lpstr>
      <vt:lpstr>Soil and Snow forecast impact</vt:lpstr>
      <vt:lpstr>Sea-ice and Lakes forecast impact</vt:lpstr>
      <vt:lpstr>Surface (all the above) temperature forecast impact</vt:lpstr>
      <vt:lpstr>Surface (all the above) wind forecast impact</vt:lpstr>
      <vt:lpstr>Surface processes forecast impact (locally vs in-situ data)</vt:lpstr>
      <vt:lpstr>Weather impact of surface processes</vt:lpstr>
      <vt:lpstr>Surface (all above) climate surface temperature (T2m) impact</vt:lpstr>
      <vt:lpstr>Climate impact of surface processes</vt:lpstr>
      <vt:lpstr>Missing surface components: An example</vt:lpstr>
      <vt:lpstr>The way forward</vt:lpstr>
    </vt:vector>
  </TitlesOfParts>
  <Company>ECMWF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Robert Hine</dc:creator>
  <cp:lastModifiedBy>Gianpaolo Balsamo</cp:lastModifiedBy>
  <cp:revision>283</cp:revision>
  <cp:lastPrinted>2016-09-06T19:43:49Z</cp:lastPrinted>
  <dcterms:created xsi:type="dcterms:W3CDTF">2015-03-12T16:04:32Z</dcterms:created>
  <dcterms:modified xsi:type="dcterms:W3CDTF">2017-03-20T12:20:56Z</dcterms:modified>
</cp:coreProperties>
</file>