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0"/>
  </p:notesMasterIdLst>
  <p:handoutMasterIdLst>
    <p:handoutMasterId r:id="rId71"/>
  </p:handoutMasterIdLst>
  <p:sldIdLst>
    <p:sldId id="256" r:id="rId2"/>
    <p:sldId id="271" r:id="rId3"/>
    <p:sldId id="276" r:id="rId4"/>
    <p:sldId id="258" r:id="rId5"/>
    <p:sldId id="259" r:id="rId6"/>
    <p:sldId id="260" r:id="rId7"/>
    <p:sldId id="278" r:id="rId8"/>
    <p:sldId id="277" r:id="rId9"/>
    <p:sldId id="326" r:id="rId10"/>
    <p:sldId id="261" r:id="rId11"/>
    <p:sldId id="262" r:id="rId12"/>
    <p:sldId id="263" r:id="rId13"/>
    <p:sldId id="264" r:id="rId14"/>
    <p:sldId id="265" r:id="rId15"/>
    <p:sldId id="325" r:id="rId16"/>
    <p:sldId id="279" r:id="rId17"/>
    <p:sldId id="269" r:id="rId18"/>
    <p:sldId id="327" r:id="rId19"/>
    <p:sldId id="321" r:id="rId20"/>
    <p:sldId id="281" r:id="rId21"/>
    <p:sldId id="284" r:id="rId22"/>
    <p:sldId id="316" r:id="rId23"/>
    <p:sldId id="272" r:id="rId24"/>
    <p:sldId id="322" r:id="rId25"/>
    <p:sldId id="274" r:id="rId26"/>
    <p:sldId id="297" r:id="rId27"/>
    <p:sldId id="296" r:id="rId28"/>
    <p:sldId id="298" r:id="rId29"/>
    <p:sldId id="299" r:id="rId30"/>
    <p:sldId id="300" r:id="rId31"/>
    <p:sldId id="329" r:id="rId32"/>
    <p:sldId id="273" r:id="rId33"/>
    <p:sldId id="282" r:id="rId34"/>
    <p:sldId id="328" r:id="rId35"/>
    <p:sldId id="285" r:id="rId36"/>
    <p:sldId id="286" r:id="rId37"/>
    <p:sldId id="287" r:id="rId38"/>
    <p:sldId id="288" r:id="rId39"/>
    <p:sldId id="302" r:id="rId40"/>
    <p:sldId id="303" r:id="rId41"/>
    <p:sldId id="289" r:id="rId42"/>
    <p:sldId id="290" r:id="rId43"/>
    <p:sldId id="291" r:id="rId44"/>
    <p:sldId id="304" r:id="rId45"/>
    <p:sldId id="305" r:id="rId46"/>
    <p:sldId id="306" r:id="rId47"/>
    <p:sldId id="293" r:id="rId48"/>
    <p:sldId id="317" r:id="rId49"/>
    <p:sldId id="294" r:id="rId50"/>
    <p:sldId id="318" r:id="rId51"/>
    <p:sldId id="307" r:id="rId52"/>
    <p:sldId id="308" r:id="rId53"/>
    <p:sldId id="312" r:id="rId54"/>
    <p:sldId id="313" r:id="rId55"/>
    <p:sldId id="330" r:id="rId56"/>
    <p:sldId id="319" r:id="rId57"/>
    <p:sldId id="309" r:id="rId58"/>
    <p:sldId id="310" r:id="rId59"/>
    <p:sldId id="320" r:id="rId60"/>
    <p:sldId id="331" r:id="rId61"/>
    <p:sldId id="332" r:id="rId62"/>
    <p:sldId id="275" r:id="rId63"/>
    <p:sldId id="324" r:id="rId64"/>
    <p:sldId id="266" r:id="rId65"/>
    <p:sldId id="323" r:id="rId66"/>
    <p:sldId id="315" r:id="rId67"/>
    <p:sldId id="267" r:id="rId68"/>
    <p:sldId id="268" r:id="rId69"/>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FF7D05"/>
    <a:srgbClr val="F3800D"/>
    <a:srgbClr val="A311A3"/>
    <a:srgbClr val="FF0000"/>
    <a:srgbClr val="0000FF"/>
    <a:srgbClr val="FF00FF"/>
    <a:srgbClr val="47C50C"/>
    <a:srgbClr val="333333"/>
    <a:srgbClr val="FD8F1E"/>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4" autoAdjust="0"/>
    <p:restoredTop sz="88428" autoAdjust="0"/>
  </p:normalViewPr>
  <p:slideViewPr>
    <p:cSldViewPr snapToGrid="0" snapToObjects="1" showGuides="1">
      <p:cViewPr varScale="1">
        <p:scale>
          <a:sx n="87" d="100"/>
          <a:sy n="87" d="100"/>
        </p:scale>
        <p:origin x="660" y="90"/>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nasa\vol_home_st\stkl\fso_43r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nasa\vol_home_st\stkl\fso_43r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bar"/>
        <c:grouping val="clustered"/>
        <c:varyColors val="0"/>
        <c:ser>
          <c:idx val="2"/>
          <c:order val="2"/>
          <c:spPr>
            <a:solidFill>
              <a:schemeClr val="accent5">
                <a:shade val="65000"/>
              </a:schemeClr>
            </a:solidFill>
            <a:ln>
              <a:noFill/>
            </a:ln>
            <a:effectLst/>
          </c:spPr>
          <c:invertIfNegative val="0"/>
          <c:cat>
            <c:strRef>
              <c:f>Sheet2!$C$82:$C$105</c:f>
              <c:strCache>
                <c:ptCount val="24"/>
                <c:pt idx="0">
                  <c:v>O3</c:v>
                </c:pt>
                <c:pt idx="1">
                  <c:v>DROP</c:v>
                </c:pt>
                <c:pt idx="2">
                  <c:v>GBRAD</c:v>
                </c:pt>
                <c:pt idx="3">
                  <c:v>PROFILER</c:v>
                </c:pt>
                <c:pt idx="4">
                  <c:v>PILOT</c:v>
                </c:pt>
                <c:pt idx="5">
                  <c:v>MWHS-FY3</c:v>
                </c:pt>
                <c:pt idx="6">
                  <c:v>ALLSKY-GMI</c:v>
                </c:pt>
                <c:pt idx="7">
                  <c:v>ALLSKY-AMSR2</c:v>
                </c:pt>
                <c:pt idx="8">
                  <c:v>ALLSKY-MWHS2</c:v>
                </c:pt>
                <c:pt idx="9">
                  <c:v>RAD</c:v>
                </c:pt>
                <c:pt idx="10">
                  <c:v>DRIBU</c:v>
                </c:pt>
                <c:pt idx="11">
                  <c:v>SCAT</c:v>
                </c:pt>
                <c:pt idx="12">
                  <c:v>TEMP</c:v>
                </c:pt>
                <c:pt idx="13">
                  <c:v>SYNOP</c:v>
                </c:pt>
                <c:pt idx="14">
                  <c:v>ALLSKY-SSMIS</c:v>
                </c:pt>
                <c:pt idx="15">
                  <c:v>ATMS</c:v>
                </c:pt>
                <c:pt idx="16">
                  <c:v>GPSRO</c:v>
                </c:pt>
                <c:pt idx="17">
                  <c:v>AIRS</c:v>
                </c:pt>
                <c:pt idx="18">
                  <c:v>ALLSKY-MHS</c:v>
                </c:pt>
                <c:pt idx="19">
                  <c:v>AMVS</c:v>
                </c:pt>
                <c:pt idx="20">
                  <c:v>AIRCRAFT</c:v>
                </c:pt>
                <c:pt idx="21">
                  <c:v>CRIS</c:v>
                </c:pt>
                <c:pt idx="22">
                  <c:v>IASI</c:v>
                </c:pt>
                <c:pt idx="23">
                  <c:v>AMSU-A</c:v>
                </c:pt>
              </c:strCache>
            </c:strRef>
          </c:cat>
          <c:val>
            <c:numRef>
              <c:f>Sheet2!$F$82:$F$105</c:f>
              <c:numCache>
                <c:formatCode>General</c:formatCode>
                <c:ptCount val="24"/>
                <c:pt idx="0">
                  <c:v>-7.2355032519753025E-3</c:v>
                </c:pt>
                <c:pt idx="1">
                  <c:v>8.9259127798729122E-3</c:v>
                </c:pt>
                <c:pt idx="2">
                  <c:v>4.0705841267920276E-2</c:v>
                </c:pt>
                <c:pt idx="3">
                  <c:v>0.16950495529653664</c:v>
                </c:pt>
                <c:pt idx="4">
                  <c:v>0.38394269313502671</c:v>
                </c:pt>
                <c:pt idx="5">
                  <c:v>0.67558237450324721</c:v>
                </c:pt>
                <c:pt idx="6">
                  <c:v>0.94300057454520303</c:v>
                </c:pt>
                <c:pt idx="7">
                  <c:v>1.2210080319933969</c:v>
                </c:pt>
                <c:pt idx="8">
                  <c:v>2.0575362013654255</c:v>
                </c:pt>
                <c:pt idx="9">
                  <c:v>2.4606530000000002</c:v>
                </c:pt>
                <c:pt idx="10">
                  <c:v>2.5959389756351277</c:v>
                </c:pt>
                <c:pt idx="11">
                  <c:v>3.244875495852833</c:v>
                </c:pt>
                <c:pt idx="12">
                  <c:v>3.4637335284568103</c:v>
                </c:pt>
                <c:pt idx="13">
                  <c:v>4.1727197255400332</c:v>
                </c:pt>
                <c:pt idx="14">
                  <c:v>4.2191337380319407</c:v>
                </c:pt>
                <c:pt idx="15">
                  <c:v>4.2867739729593648</c:v>
                </c:pt>
                <c:pt idx="16">
                  <c:v>4.6614350104138724</c:v>
                </c:pt>
                <c:pt idx="17">
                  <c:v>4.8468550452655998</c:v>
                </c:pt>
                <c:pt idx="18">
                  <c:v>6.2309754404317834</c:v>
                </c:pt>
                <c:pt idx="19">
                  <c:v>6.5188879999999996</c:v>
                </c:pt>
                <c:pt idx="20">
                  <c:v>8.3702575070579002</c:v>
                </c:pt>
                <c:pt idx="21">
                  <c:v>10.470254869110107</c:v>
                </c:pt>
                <c:pt idx="22">
                  <c:v>12.503504220531159</c:v>
                </c:pt>
                <c:pt idx="23">
                  <c:v>16.39874</c:v>
                </c:pt>
              </c:numCache>
            </c:numRef>
          </c:val>
        </c:ser>
        <c:dLbls>
          <c:showLegendKey val="0"/>
          <c:showVal val="0"/>
          <c:showCatName val="0"/>
          <c:showSerName val="0"/>
          <c:showPercent val="0"/>
          <c:showBubbleSize val="0"/>
        </c:dLbls>
        <c:gapWidth val="182"/>
        <c:axId val="136074008"/>
        <c:axId val="136395928"/>
        <c:extLst>
          <c:ext xmlns:c15="http://schemas.microsoft.com/office/drawing/2012/chart" uri="{02D57815-91ED-43cb-92C2-25804820EDAC}">
            <c15:filteredBarSeries>
              <c15:ser>
                <c:idx val="0"/>
                <c:order val="0"/>
                <c:spPr>
                  <a:solidFill>
                    <a:schemeClr val="accent5">
                      <a:tint val="65000"/>
                    </a:schemeClr>
                  </a:solidFill>
                  <a:ln>
                    <a:noFill/>
                  </a:ln>
                  <a:effectLst/>
                </c:spPr>
                <c:invertIfNegative val="0"/>
                <c:cat>
                  <c:strRef>
                    <c:extLst>
                      <c:ext uri="{02D57815-91ED-43cb-92C2-25804820EDAC}">
                        <c15:formulaRef>
                          <c15:sqref>Sheet2!$C$82:$C$105</c15:sqref>
                        </c15:formulaRef>
                      </c:ext>
                    </c:extLst>
                    <c:strCache>
                      <c:ptCount val="24"/>
                      <c:pt idx="0">
                        <c:v>O3</c:v>
                      </c:pt>
                      <c:pt idx="1">
                        <c:v>DROP</c:v>
                      </c:pt>
                      <c:pt idx="2">
                        <c:v>GBRAD</c:v>
                      </c:pt>
                      <c:pt idx="3">
                        <c:v>PROFILER</c:v>
                      </c:pt>
                      <c:pt idx="4">
                        <c:v>PILOT</c:v>
                      </c:pt>
                      <c:pt idx="5">
                        <c:v>MWHS-FY3</c:v>
                      </c:pt>
                      <c:pt idx="6">
                        <c:v>ALLSKY-GMI</c:v>
                      </c:pt>
                      <c:pt idx="7">
                        <c:v>ALLSKY-AMSR2</c:v>
                      </c:pt>
                      <c:pt idx="8">
                        <c:v>ALLSKY-MWHS2</c:v>
                      </c:pt>
                      <c:pt idx="9">
                        <c:v>RAD</c:v>
                      </c:pt>
                      <c:pt idx="10">
                        <c:v>DRIBU</c:v>
                      </c:pt>
                      <c:pt idx="11">
                        <c:v>SCAT</c:v>
                      </c:pt>
                      <c:pt idx="12">
                        <c:v>TEMP</c:v>
                      </c:pt>
                      <c:pt idx="13">
                        <c:v>SYNOP</c:v>
                      </c:pt>
                      <c:pt idx="14">
                        <c:v>ALLSKY-SSMIS</c:v>
                      </c:pt>
                      <c:pt idx="15">
                        <c:v>ATMS</c:v>
                      </c:pt>
                      <c:pt idx="16">
                        <c:v>GPSRO</c:v>
                      </c:pt>
                      <c:pt idx="17">
                        <c:v>AIRS</c:v>
                      </c:pt>
                      <c:pt idx="18">
                        <c:v>ALLSKY-MHS</c:v>
                      </c:pt>
                      <c:pt idx="19">
                        <c:v>AMVS</c:v>
                      </c:pt>
                      <c:pt idx="20">
                        <c:v>AIRCRAFT</c:v>
                      </c:pt>
                      <c:pt idx="21">
                        <c:v>CRIS</c:v>
                      </c:pt>
                      <c:pt idx="22">
                        <c:v>IASI</c:v>
                      </c:pt>
                      <c:pt idx="23">
                        <c:v>AMSU-A</c:v>
                      </c:pt>
                    </c:strCache>
                  </c:strRef>
                </c:cat>
                <c:val>
                  <c:numRef>
                    <c:extLst>
                      <c:ext uri="{02D57815-91ED-43cb-92C2-25804820EDAC}">
                        <c15:formulaRef>
                          <c15:sqref>Sheet2!$D$82:$D$105</c15:sqref>
                        </c15:formulaRef>
                      </c:ext>
                    </c:extLst>
                    <c:numCache>
                      <c:formatCode>General</c:formatCode>
                      <c:ptCount val="24"/>
                    </c:numCache>
                  </c:numRef>
                </c:val>
              </c15:ser>
            </c15:filteredBarSeries>
            <c15:filteredBarSeries>
              <c15:ser>
                <c:idx val="1"/>
                <c:order val="1"/>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Sheet2!$C$82:$C$105</c15:sqref>
                        </c15:formulaRef>
                      </c:ext>
                    </c:extLst>
                    <c:strCache>
                      <c:ptCount val="24"/>
                      <c:pt idx="0">
                        <c:v>O3</c:v>
                      </c:pt>
                      <c:pt idx="1">
                        <c:v>DROP</c:v>
                      </c:pt>
                      <c:pt idx="2">
                        <c:v>GBRAD</c:v>
                      </c:pt>
                      <c:pt idx="3">
                        <c:v>PROFILER</c:v>
                      </c:pt>
                      <c:pt idx="4">
                        <c:v>PILOT</c:v>
                      </c:pt>
                      <c:pt idx="5">
                        <c:v>MWHS-FY3</c:v>
                      </c:pt>
                      <c:pt idx="6">
                        <c:v>ALLSKY-GMI</c:v>
                      </c:pt>
                      <c:pt idx="7">
                        <c:v>ALLSKY-AMSR2</c:v>
                      </c:pt>
                      <c:pt idx="8">
                        <c:v>ALLSKY-MWHS2</c:v>
                      </c:pt>
                      <c:pt idx="9">
                        <c:v>RAD</c:v>
                      </c:pt>
                      <c:pt idx="10">
                        <c:v>DRIBU</c:v>
                      </c:pt>
                      <c:pt idx="11">
                        <c:v>SCAT</c:v>
                      </c:pt>
                      <c:pt idx="12">
                        <c:v>TEMP</c:v>
                      </c:pt>
                      <c:pt idx="13">
                        <c:v>SYNOP</c:v>
                      </c:pt>
                      <c:pt idx="14">
                        <c:v>ALLSKY-SSMIS</c:v>
                      </c:pt>
                      <c:pt idx="15">
                        <c:v>ATMS</c:v>
                      </c:pt>
                      <c:pt idx="16">
                        <c:v>GPSRO</c:v>
                      </c:pt>
                      <c:pt idx="17">
                        <c:v>AIRS</c:v>
                      </c:pt>
                      <c:pt idx="18">
                        <c:v>ALLSKY-MHS</c:v>
                      </c:pt>
                      <c:pt idx="19">
                        <c:v>AMVS</c:v>
                      </c:pt>
                      <c:pt idx="20">
                        <c:v>AIRCRAFT</c:v>
                      </c:pt>
                      <c:pt idx="21">
                        <c:v>CRIS</c:v>
                      </c:pt>
                      <c:pt idx="22">
                        <c:v>IASI</c:v>
                      </c:pt>
                      <c:pt idx="23">
                        <c:v>AMSU-A</c:v>
                      </c:pt>
                    </c:strCache>
                  </c:strRef>
                </c:cat>
                <c:val>
                  <c:numRef>
                    <c:extLst xmlns:c15="http://schemas.microsoft.com/office/drawing/2012/chart">
                      <c:ext xmlns:c15="http://schemas.microsoft.com/office/drawing/2012/chart" uri="{02D57815-91ED-43cb-92C2-25804820EDAC}">
                        <c15:formulaRef>
                          <c15:sqref>Sheet2!$E$82:$E$105</c15:sqref>
                        </c15:formulaRef>
                      </c:ext>
                    </c:extLst>
                    <c:numCache>
                      <c:formatCode>General</c:formatCode>
                      <c:ptCount val="24"/>
                    </c:numCache>
                  </c:numRef>
                </c:val>
              </c15:ser>
            </c15:filteredBarSeries>
          </c:ext>
        </c:extLst>
      </c:barChart>
      <c:catAx>
        <c:axId val="1360740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395928"/>
        <c:crosses val="autoZero"/>
        <c:auto val="1"/>
        <c:lblAlgn val="ctr"/>
        <c:lblOffset val="100"/>
        <c:noMultiLvlLbl val="0"/>
      </c:catAx>
      <c:valAx>
        <c:axId val="1363959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074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cat>
            <c:strRef>
              <c:f>Sheet2!$C$113:$C$120</c:f>
              <c:strCache>
                <c:ptCount val="8"/>
                <c:pt idx="0">
                  <c:v>MODIS</c:v>
                </c:pt>
                <c:pt idx="1">
                  <c:v>NOAA</c:v>
                </c:pt>
                <c:pt idx="2">
                  <c:v>Metop</c:v>
                </c:pt>
                <c:pt idx="3">
                  <c:v>Met-7</c:v>
                </c:pt>
                <c:pt idx="4">
                  <c:v>GOES-13</c:v>
                </c:pt>
                <c:pt idx="5">
                  <c:v>GOES-15</c:v>
                </c:pt>
                <c:pt idx="6">
                  <c:v>Met-10</c:v>
                </c:pt>
                <c:pt idx="7">
                  <c:v>Himawari-8</c:v>
                </c:pt>
              </c:strCache>
            </c:strRef>
          </c:cat>
          <c:val>
            <c:numRef>
              <c:f>Sheet2!$D$113:$D$120</c:f>
              <c:numCache>
                <c:formatCode>General</c:formatCode>
                <c:ptCount val="8"/>
                <c:pt idx="0">
                  <c:v>9.4063606547829692E-2</c:v>
                </c:pt>
                <c:pt idx="1">
                  <c:v>0.12515682050039192</c:v>
                </c:pt>
                <c:pt idx="2">
                  <c:v>0.3015975008598995</c:v>
                </c:pt>
                <c:pt idx="3">
                  <c:v>0.55933311769694372</c:v>
                </c:pt>
                <c:pt idx="4">
                  <c:v>0.58239745980092295</c:v>
                </c:pt>
                <c:pt idx="5">
                  <c:v>0.77520231359019753</c:v>
                </c:pt>
                <c:pt idx="6">
                  <c:v>1.4205910380714679</c:v>
                </c:pt>
                <c:pt idx="7">
                  <c:v>2.6605465654095184</c:v>
                </c:pt>
              </c:numCache>
            </c:numRef>
          </c:val>
        </c:ser>
        <c:dLbls>
          <c:showLegendKey val="0"/>
          <c:showVal val="0"/>
          <c:showCatName val="0"/>
          <c:showSerName val="0"/>
          <c:showPercent val="0"/>
          <c:showBubbleSize val="0"/>
        </c:dLbls>
        <c:gapWidth val="182"/>
        <c:axId val="86256736"/>
        <c:axId val="274227952"/>
      </c:barChart>
      <c:catAx>
        <c:axId val="862567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4227952"/>
        <c:crosses val="autoZero"/>
        <c:auto val="1"/>
        <c:lblAlgn val="ctr"/>
        <c:lblOffset val="100"/>
        <c:noMultiLvlLbl val="0"/>
      </c:catAx>
      <c:valAx>
        <c:axId val="274227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6256736"/>
        <c:crosses val="autoZero"/>
        <c:crossBetween val="between"/>
      </c:valAx>
      <c:spPr>
        <a:noFill/>
        <a:ln>
          <a:noFill/>
        </a:ln>
        <a:effectLst/>
      </c:spPr>
    </c:plotArea>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bar"/>
        <c:grouping val="clustered"/>
        <c:varyColors val="0"/>
        <c:ser>
          <c:idx val="2"/>
          <c:order val="2"/>
          <c:spPr>
            <a:solidFill>
              <a:schemeClr val="accent5">
                <a:shade val="65000"/>
              </a:schemeClr>
            </a:solidFill>
            <a:ln>
              <a:noFill/>
            </a:ln>
            <a:effectLst/>
          </c:spPr>
          <c:invertIfNegative val="0"/>
          <c:cat>
            <c:strRef>
              <c:f>Sheet2!$C$82:$C$105</c:f>
              <c:strCache>
                <c:ptCount val="24"/>
                <c:pt idx="0">
                  <c:v>O3</c:v>
                </c:pt>
                <c:pt idx="1">
                  <c:v>DROP</c:v>
                </c:pt>
                <c:pt idx="2">
                  <c:v>GBRAD</c:v>
                </c:pt>
                <c:pt idx="3">
                  <c:v>PROFILER</c:v>
                </c:pt>
                <c:pt idx="4">
                  <c:v>PILOT</c:v>
                </c:pt>
                <c:pt idx="5">
                  <c:v>MWHS-FY3</c:v>
                </c:pt>
                <c:pt idx="6">
                  <c:v>ALLSKY-GMI</c:v>
                </c:pt>
                <c:pt idx="7">
                  <c:v>ALLSKY-AMSR2</c:v>
                </c:pt>
                <c:pt idx="8">
                  <c:v>ALLSKY-MWHS2</c:v>
                </c:pt>
                <c:pt idx="9">
                  <c:v>RAD</c:v>
                </c:pt>
                <c:pt idx="10">
                  <c:v>DRIBU</c:v>
                </c:pt>
                <c:pt idx="11">
                  <c:v>SCAT</c:v>
                </c:pt>
                <c:pt idx="12">
                  <c:v>TEMP</c:v>
                </c:pt>
                <c:pt idx="13">
                  <c:v>SYNOP</c:v>
                </c:pt>
                <c:pt idx="14">
                  <c:v>ALLSKY-SSMIS</c:v>
                </c:pt>
                <c:pt idx="15">
                  <c:v>ATMS</c:v>
                </c:pt>
                <c:pt idx="16">
                  <c:v>GPSRO</c:v>
                </c:pt>
                <c:pt idx="17">
                  <c:v>AIRS</c:v>
                </c:pt>
                <c:pt idx="18">
                  <c:v>ALLSKY-MHS</c:v>
                </c:pt>
                <c:pt idx="19">
                  <c:v>AMVS</c:v>
                </c:pt>
                <c:pt idx="20">
                  <c:v>AIRCRAFT</c:v>
                </c:pt>
                <c:pt idx="21">
                  <c:v>CRIS</c:v>
                </c:pt>
                <c:pt idx="22">
                  <c:v>IASI</c:v>
                </c:pt>
                <c:pt idx="23">
                  <c:v>AMSU-A</c:v>
                </c:pt>
              </c:strCache>
            </c:strRef>
          </c:cat>
          <c:val>
            <c:numRef>
              <c:f>Sheet2!$F$82:$F$105</c:f>
              <c:numCache>
                <c:formatCode>General</c:formatCode>
                <c:ptCount val="24"/>
                <c:pt idx="0">
                  <c:v>-7.2355032519753025E-3</c:v>
                </c:pt>
                <c:pt idx="1">
                  <c:v>8.9259127798729122E-3</c:v>
                </c:pt>
                <c:pt idx="2">
                  <c:v>4.0705841267920276E-2</c:v>
                </c:pt>
                <c:pt idx="3">
                  <c:v>0.16950495529653664</c:v>
                </c:pt>
                <c:pt idx="4">
                  <c:v>0.38394269313502671</c:v>
                </c:pt>
                <c:pt idx="5">
                  <c:v>0.67558237450324721</c:v>
                </c:pt>
                <c:pt idx="6">
                  <c:v>0.94300057454520303</c:v>
                </c:pt>
                <c:pt idx="7">
                  <c:v>1.2210080319933969</c:v>
                </c:pt>
                <c:pt idx="8">
                  <c:v>2.0575362013654255</c:v>
                </c:pt>
                <c:pt idx="9">
                  <c:v>2.4606530000000002</c:v>
                </c:pt>
                <c:pt idx="10">
                  <c:v>2.5959389756351277</c:v>
                </c:pt>
                <c:pt idx="11">
                  <c:v>3.244875495852833</c:v>
                </c:pt>
                <c:pt idx="12">
                  <c:v>3.4637335284568103</c:v>
                </c:pt>
                <c:pt idx="13">
                  <c:v>4.1727197255400332</c:v>
                </c:pt>
                <c:pt idx="14">
                  <c:v>4.2191337380319407</c:v>
                </c:pt>
                <c:pt idx="15">
                  <c:v>4.2867739729593648</c:v>
                </c:pt>
                <c:pt idx="16">
                  <c:v>4.6614350104138724</c:v>
                </c:pt>
                <c:pt idx="17">
                  <c:v>4.8468550452655998</c:v>
                </c:pt>
                <c:pt idx="18">
                  <c:v>6.2309754404317834</c:v>
                </c:pt>
                <c:pt idx="19">
                  <c:v>6.5188879999999996</c:v>
                </c:pt>
                <c:pt idx="20">
                  <c:v>8.3702575070579002</c:v>
                </c:pt>
                <c:pt idx="21">
                  <c:v>10.470254869110107</c:v>
                </c:pt>
                <c:pt idx="22">
                  <c:v>12.503504220531159</c:v>
                </c:pt>
                <c:pt idx="23">
                  <c:v>16.39874</c:v>
                </c:pt>
              </c:numCache>
            </c:numRef>
          </c:val>
        </c:ser>
        <c:dLbls>
          <c:showLegendKey val="0"/>
          <c:showVal val="0"/>
          <c:showCatName val="0"/>
          <c:showSerName val="0"/>
          <c:showPercent val="0"/>
          <c:showBubbleSize val="0"/>
        </c:dLbls>
        <c:gapWidth val="182"/>
        <c:axId val="274925056"/>
        <c:axId val="274893184"/>
        <c:extLst>
          <c:ext xmlns:c15="http://schemas.microsoft.com/office/drawing/2012/chart" uri="{02D57815-91ED-43cb-92C2-25804820EDAC}">
            <c15:filteredBarSeries>
              <c15:ser>
                <c:idx val="0"/>
                <c:order val="0"/>
                <c:spPr>
                  <a:solidFill>
                    <a:schemeClr val="accent5">
                      <a:tint val="65000"/>
                    </a:schemeClr>
                  </a:solidFill>
                  <a:ln>
                    <a:noFill/>
                  </a:ln>
                  <a:effectLst/>
                </c:spPr>
                <c:invertIfNegative val="0"/>
                <c:cat>
                  <c:strRef>
                    <c:extLst>
                      <c:ext uri="{02D57815-91ED-43cb-92C2-25804820EDAC}">
                        <c15:formulaRef>
                          <c15:sqref>Sheet2!$C$82:$C$105</c15:sqref>
                        </c15:formulaRef>
                      </c:ext>
                    </c:extLst>
                    <c:strCache>
                      <c:ptCount val="24"/>
                      <c:pt idx="0">
                        <c:v>O3</c:v>
                      </c:pt>
                      <c:pt idx="1">
                        <c:v>DROP</c:v>
                      </c:pt>
                      <c:pt idx="2">
                        <c:v>GBRAD</c:v>
                      </c:pt>
                      <c:pt idx="3">
                        <c:v>PROFILER</c:v>
                      </c:pt>
                      <c:pt idx="4">
                        <c:v>PILOT</c:v>
                      </c:pt>
                      <c:pt idx="5">
                        <c:v>MWHS-FY3</c:v>
                      </c:pt>
                      <c:pt idx="6">
                        <c:v>ALLSKY-GMI</c:v>
                      </c:pt>
                      <c:pt idx="7">
                        <c:v>ALLSKY-AMSR2</c:v>
                      </c:pt>
                      <c:pt idx="8">
                        <c:v>ALLSKY-MWHS2</c:v>
                      </c:pt>
                      <c:pt idx="9">
                        <c:v>RAD</c:v>
                      </c:pt>
                      <c:pt idx="10">
                        <c:v>DRIBU</c:v>
                      </c:pt>
                      <c:pt idx="11">
                        <c:v>SCAT</c:v>
                      </c:pt>
                      <c:pt idx="12">
                        <c:v>TEMP</c:v>
                      </c:pt>
                      <c:pt idx="13">
                        <c:v>SYNOP</c:v>
                      </c:pt>
                      <c:pt idx="14">
                        <c:v>ALLSKY-SSMIS</c:v>
                      </c:pt>
                      <c:pt idx="15">
                        <c:v>ATMS</c:v>
                      </c:pt>
                      <c:pt idx="16">
                        <c:v>GPSRO</c:v>
                      </c:pt>
                      <c:pt idx="17">
                        <c:v>AIRS</c:v>
                      </c:pt>
                      <c:pt idx="18">
                        <c:v>ALLSKY-MHS</c:v>
                      </c:pt>
                      <c:pt idx="19">
                        <c:v>AMVS</c:v>
                      </c:pt>
                      <c:pt idx="20">
                        <c:v>AIRCRAFT</c:v>
                      </c:pt>
                      <c:pt idx="21">
                        <c:v>CRIS</c:v>
                      </c:pt>
                      <c:pt idx="22">
                        <c:v>IASI</c:v>
                      </c:pt>
                      <c:pt idx="23">
                        <c:v>AMSU-A</c:v>
                      </c:pt>
                    </c:strCache>
                  </c:strRef>
                </c:cat>
                <c:val>
                  <c:numRef>
                    <c:extLst>
                      <c:ext uri="{02D57815-91ED-43cb-92C2-25804820EDAC}">
                        <c15:formulaRef>
                          <c15:sqref>Sheet2!$D$82:$D$105</c15:sqref>
                        </c15:formulaRef>
                      </c:ext>
                    </c:extLst>
                    <c:numCache>
                      <c:formatCode>General</c:formatCode>
                      <c:ptCount val="24"/>
                    </c:numCache>
                  </c:numRef>
                </c:val>
              </c15:ser>
            </c15:filteredBarSeries>
            <c15:filteredBarSeries>
              <c15:ser>
                <c:idx val="1"/>
                <c:order val="1"/>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Sheet2!$C$82:$C$105</c15:sqref>
                        </c15:formulaRef>
                      </c:ext>
                    </c:extLst>
                    <c:strCache>
                      <c:ptCount val="24"/>
                      <c:pt idx="0">
                        <c:v>O3</c:v>
                      </c:pt>
                      <c:pt idx="1">
                        <c:v>DROP</c:v>
                      </c:pt>
                      <c:pt idx="2">
                        <c:v>GBRAD</c:v>
                      </c:pt>
                      <c:pt idx="3">
                        <c:v>PROFILER</c:v>
                      </c:pt>
                      <c:pt idx="4">
                        <c:v>PILOT</c:v>
                      </c:pt>
                      <c:pt idx="5">
                        <c:v>MWHS-FY3</c:v>
                      </c:pt>
                      <c:pt idx="6">
                        <c:v>ALLSKY-GMI</c:v>
                      </c:pt>
                      <c:pt idx="7">
                        <c:v>ALLSKY-AMSR2</c:v>
                      </c:pt>
                      <c:pt idx="8">
                        <c:v>ALLSKY-MWHS2</c:v>
                      </c:pt>
                      <c:pt idx="9">
                        <c:v>RAD</c:v>
                      </c:pt>
                      <c:pt idx="10">
                        <c:v>DRIBU</c:v>
                      </c:pt>
                      <c:pt idx="11">
                        <c:v>SCAT</c:v>
                      </c:pt>
                      <c:pt idx="12">
                        <c:v>TEMP</c:v>
                      </c:pt>
                      <c:pt idx="13">
                        <c:v>SYNOP</c:v>
                      </c:pt>
                      <c:pt idx="14">
                        <c:v>ALLSKY-SSMIS</c:v>
                      </c:pt>
                      <c:pt idx="15">
                        <c:v>ATMS</c:v>
                      </c:pt>
                      <c:pt idx="16">
                        <c:v>GPSRO</c:v>
                      </c:pt>
                      <c:pt idx="17">
                        <c:v>AIRS</c:v>
                      </c:pt>
                      <c:pt idx="18">
                        <c:v>ALLSKY-MHS</c:v>
                      </c:pt>
                      <c:pt idx="19">
                        <c:v>AMVS</c:v>
                      </c:pt>
                      <c:pt idx="20">
                        <c:v>AIRCRAFT</c:v>
                      </c:pt>
                      <c:pt idx="21">
                        <c:v>CRIS</c:v>
                      </c:pt>
                      <c:pt idx="22">
                        <c:v>IASI</c:v>
                      </c:pt>
                      <c:pt idx="23">
                        <c:v>AMSU-A</c:v>
                      </c:pt>
                    </c:strCache>
                  </c:strRef>
                </c:cat>
                <c:val>
                  <c:numRef>
                    <c:extLst xmlns:c15="http://schemas.microsoft.com/office/drawing/2012/chart">
                      <c:ext xmlns:c15="http://schemas.microsoft.com/office/drawing/2012/chart" uri="{02D57815-91ED-43cb-92C2-25804820EDAC}">
                        <c15:formulaRef>
                          <c15:sqref>Sheet2!$E$82:$E$105</c15:sqref>
                        </c15:formulaRef>
                      </c:ext>
                    </c:extLst>
                    <c:numCache>
                      <c:formatCode>General</c:formatCode>
                      <c:ptCount val="24"/>
                    </c:numCache>
                  </c:numRef>
                </c:val>
              </c15:ser>
            </c15:filteredBarSeries>
          </c:ext>
        </c:extLst>
      </c:barChart>
      <c:catAx>
        <c:axId val="274925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4893184"/>
        <c:crosses val="autoZero"/>
        <c:auto val="1"/>
        <c:lblAlgn val="ctr"/>
        <c:lblOffset val="100"/>
        <c:noMultiLvlLbl val="0"/>
      </c:catAx>
      <c:valAx>
        <c:axId val="2748931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4925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cat>
            <c:strRef>
              <c:f>Sheet2!$C$107:$C$111</c:f>
              <c:strCache>
                <c:ptCount val="5"/>
                <c:pt idx="0">
                  <c:v>GOES-13</c:v>
                </c:pt>
                <c:pt idx="1">
                  <c:v>GOES-15</c:v>
                </c:pt>
                <c:pt idx="2">
                  <c:v>Met-7</c:v>
                </c:pt>
                <c:pt idx="3">
                  <c:v>Met-10</c:v>
                </c:pt>
                <c:pt idx="4">
                  <c:v>Himawari-8</c:v>
                </c:pt>
              </c:strCache>
            </c:strRef>
          </c:cat>
          <c:val>
            <c:numRef>
              <c:f>Sheet2!$D$107:$D$111</c:f>
              <c:numCache>
                <c:formatCode>General</c:formatCode>
                <c:ptCount val="5"/>
                <c:pt idx="0">
                  <c:v>0.11654628263244021</c:v>
                </c:pt>
                <c:pt idx="1">
                  <c:v>0.15150312596050244</c:v>
                </c:pt>
                <c:pt idx="2">
                  <c:v>0.2200027861933585</c:v>
                </c:pt>
                <c:pt idx="3">
                  <c:v>0.8299403888482465</c:v>
                </c:pt>
                <c:pt idx="4">
                  <c:v>1.1426608761471411</c:v>
                </c:pt>
              </c:numCache>
            </c:numRef>
          </c:val>
        </c:ser>
        <c:dLbls>
          <c:showLegendKey val="0"/>
          <c:showVal val="0"/>
          <c:showCatName val="0"/>
          <c:showSerName val="0"/>
          <c:showPercent val="0"/>
          <c:showBubbleSize val="0"/>
        </c:dLbls>
        <c:gapWidth val="182"/>
        <c:axId val="136322504"/>
        <c:axId val="136318976"/>
      </c:barChart>
      <c:catAx>
        <c:axId val="1363225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318976"/>
        <c:crosses val="autoZero"/>
        <c:auto val="1"/>
        <c:lblAlgn val="ctr"/>
        <c:lblOffset val="100"/>
        <c:noMultiLvlLbl val="0"/>
      </c:catAx>
      <c:valAx>
        <c:axId val="1363189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322504"/>
        <c:crosses val="autoZero"/>
        <c:crossBetween val="between"/>
      </c:valAx>
      <c:spPr>
        <a:noFill/>
        <a:ln>
          <a:noFill/>
        </a:ln>
        <a:effectLst/>
      </c:spPr>
    </c:plotArea>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5">
  <a:schemeClr val="accent5"/>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4283" cy="496570"/>
          </a:xfrm>
          <a:prstGeom prst="rect">
            <a:avLst/>
          </a:prstGeom>
        </p:spPr>
        <p:txBody>
          <a:bodyPr vert="horz" lIns="91575" tIns="45787" rIns="91575" bIns="45787" rtlCol="0"/>
          <a:lstStyle>
            <a:lvl1pPr algn="l">
              <a:defRPr sz="1200"/>
            </a:lvl1pPr>
          </a:lstStyle>
          <a:p>
            <a:endParaRPr lang="en-US"/>
          </a:p>
        </p:txBody>
      </p:sp>
      <p:sp>
        <p:nvSpPr>
          <p:cNvPr id="3" name="Date Placeholder 2"/>
          <p:cNvSpPr>
            <a:spLocks noGrp="1"/>
          </p:cNvSpPr>
          <p:nvPr>
            <p:ph type="dt" sz="quarter" idx="1"/>
          </p:nvPr>
        </p:nvSpPr>
        <p:spPr>
          <a:xfrm>
            <a:off x="3848646" y="1"/>
            <a:ext cx="2944283" cy="496570"/>
          </a:xfrm>
          <a:prstGeom prst="rect">
            <a:avLst/>
          </a:prstGeom>
        </p:spPr>
        <p:txBody>
          <a:bodyPr vert="horz" lIns="91575" tIns="45787" rIns="91575" bIns="45787" rtlCol="0"/>
          <a:lstStyle>
            <a:lvl1pPr algn="r">
              <a:defRPr sz="1200"/>
            </a:lvl1pPr>
          </a:lstStyle>
          <a:p>
            <a:fld id="{257351A7-8A0E-BC4A-B507-BC9FBEDEB94D}" type="datetime1">
              <a:rPr lang="en-US" smtClean="0"/>
              <a:pPr/>
              <a:t>4/5/2017</a:t>
            </a:fld>
            <a:endParaRPr lang="en-US"/>
          </a:p>
        </p:txBody>
      </p:sp>
      <p:sp>
        <p:nvSpPr>
          <p:cNvPr id="4" name="Footer Placeholder 3"/>
          <p:cNvSpPr>
            <a:spLocks noGrp="1"/>
          </p:cNvSpPr>
          <p:nvPr>
            <p:ph type="ftr" sz="quarter" idx="2"/>
          </p:nvPr>
        </p:nvSpPr>
        <p:spPr>
          <a:xfrm>
            <a:off x="1" y="9433107"/>
            <a:ext cx="2944283" cy="496570"/>
          </a:xfrm>
          <a:prstGeom prst="rect">
            <a:avLst/>
          </a:prstGeom>
        </p:spPr>
        <p:txBody>
          <a:bodyPr vert="horz" lIns="91575" tIns="45787" rIns="91575" bIns="45787" rtlCol="0" anchor="b"/>
          <a:lstStyle>
            <a:lvl1pPr algn="l">
              <a:defRPr sz="1200"/>
            </a:lvl1pPr>
          </a:lstStyle>
          <a:p>
            <a:endParaRPr lang="en-US"/>
          </a:p>
        </p:txBody>
      </p:sp>
      <p:sp>
        <p:nvSpPr>
          <p:cNvPr id="5" name="Slide Number Placeholder 4"/>
          <p:cNvSpPr>
            <a:spLocks noGrp="1"/>
          </p:cNvSpPr>
          <p:nvPr>
            <p:ph type="sldNum" sz="quarter" idx="3"/>
          </p:nvPr>
        </p:nvSpPr>
        <p:spPr>
          <a:xfrm>
            <a:off x="3848646" y="9433107"/>
            <a:ext cx="2944283" cy="496570"/>
          </a:xfrm>
          <a:prstGeom prst="rect">
            <a:avLst/>
          </a:prstGeom>
        </p:spPr>
        <p:txBody>
          <a:bodyPr vert="horz" lIns="91575" tIns="45787" rIns="91575" bIns="45787"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26656456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4283" cy="496570"/>
          </a:xfrm>
          <a:prstGeom prst="rect">
            <a:avLst/>
          </a:prstGeom>
        </p:spPr>
        <p:txBody>
          <a:bodyPr vert="horz" lIns="91575" tIns="45787" rIns="91575" bIns="45787" rtlCol="0"/>
          <a:lstStyle>
            <a:lvl1pPr algn="l">
              <a:defRPr sz="1200"/>
            </a:lvl1pPr>
          </a:lstStyle>
          <a:p>
            <a:endParaRPr lang="en-US"/>
          </a:p>
        </p:txBody>
      </p:sp>
      <p:sp>
        <p:nvSpPr>
          <p:cNvPr id="3" name="Date Placeholder 2"/>
          <p:cNvSpPr>
            <a:spLocks noGrp="1"/>
          </p:cNvSpPr>
          <p:nvPr>
            <p:ph type="dt" idx="1"/>
          </p:nvPr>
        </p:nvSpPr>
        <p:spPr>
          <a:xfrm>
            <a:off x="3848646" y="1"/>
            <a:ext cx="2944283" cy="496570"/>
          </a:xfrm>
          <a:prstGeom prst="rect">
            <a:avLst/>
          </a:prstGeom>
        </p:spPr>
        <p:txBody>
          <a:bodyPr vert="horz" lIns="91575" tIns="45787" rIns="91575" bIns="45787" rtlCol="0"/>
          <a:lstStyle>
            <a:lvl1pPr algn="r">
              <a:defRPr sz="1200"/>
            </a:lvl1pPr>
          </a:lstStyle>
          <a:p>
            <a:fld id="{3C0BA50B-6875-0F43-A70A-41BA2A188017}" type="datetime1">
              <a:rPr lang="en-US" smtClean="0"/>
              <a:pPr/>
              <a:t>4/5/2017</a:t>
            </a:fld>
            <a:endParaRPr lang="en-US"/>
          </a:p>
        </p:txBody>
      </p:sp>
      <p:sp>
        <p:nvSpPr>
          <p:cNvPr id="4" name="Slide Image Placeholder 3"/>
          <p:cNvSpPr>
            <a:spLocks noGrp="1" noRot="1" noChangeAspect="1"/>
          </p:cNvSpPr>
          <p:nvPr>
            <p:ph type="sldImg" idx="2"/>
          </p:nvPr>
        </p:nvSpPr>
        <p:spPr>
          <a:xfrm>
            <a:off x="915988" y="746125"/>
            <a:ext cx="4962525" cy="3722688"/>
          </a:xfrm>
          <a:prstGeom prst="rect">
            <a:avLst/>
          </a:prstGeom>
          <a:noFill/>
          <a:ln w="12700">
            <a:solidFill>
              <a:prstClr val="black"/>
            </a:solidFill>
          </a:ln>
        </p:spPr>
        <p:txBody>
          <a:bodyPr vert="horz" lIns="91575" tIns="45787" rIns="91575" bIns="45787"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575" tIns="45787" rIns="91575" bIns="45787"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9433107"/>
            <a:ext cx="2944283" cy="496570"/>
          </a:xfrm>
          <a:prstGeom prst="rect">
            <a:avLst/>
          </a:prstGeom>
        </p:spPr>
        <p:txBody>
          <a:bodyPr vert="horz" lIns="91575" tIns="45787" rIns="91575" bIns="45787" rtlCol="0" anchor="b"/>
          <a:lstStyle>
            <a:lvl1pPr algn="l">
              <a:defRPr sz="1200"/>
            </a:lvl1pPr>
          </a:lstStyle>
          <a:p>
            <a:endParaRPr lang="en-US"/>
          </a:p>
        </p:txBody>
      </p:sp>
      <p:sp>
        <p:nvSpPr>
          <p:cNvPr id="7" name="Slide Number Placeholder 6"/>
          <p:cNvSpPr>
            <a:spLocks noGrp="1"/>
          </p:cNvSpPr>
          <p:nvPr>
            <p:ph type="sldNum" sz="quarter" idx="5"/>
          </p:nvPr>
        </p:nvSpPr>
        <p:spPr>
          <a:xfrm>
            <a:off x="3848646" y="9433107"/>
            <a:ext cx="2944283" cy="496570"/>
          </a:xfrm>
          <a:prstGeom prst="rect">
            <a:avLst/>
          </a:prstGeom>
        </p:spPr>
        <p:txBody>
          <a:bodyPr vert="horz" lIns="91575" tIns="45787" rIns="91575" bIns="45787"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41528543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ltLang="en-US" smtClean="0"/>
          </a:p>
        </p:txBody>
      </p:sp>
      <p:sp>
        <p:nvSpPr>
          <p:cNvPr id="19460"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1pPr>
            <a:lvl2pPr marL="744042" indent="-286170">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2pPr>
            <a:lvl3pPr marL="1144680" indent="-228936">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3pPr>
            <a:lvl4pPr marL="1602552" indent="-228936">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4pPr>
            <a:lvl5pPr marL="2060423" indent="-228936">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5pPr>
            <a:lvl6pPr marL="2518295"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6pPr>
            <a:lvl7pPr marL="2976167"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7pPr>
            <a:lvl8pPr marL="3434040"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8pPr>
            <a:lvl9pPr marL="3891912"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9pPr>
          </a:lstStyle>
          <a:p>
            <a:pPr>
              <a:spcBef>
                <a:spcPct val="0"/>
              </a:spcBef>
              <a:buFont typeface="Arial" panose="020B0604020202020204" pitchFamily="34" charset="0"/>
              <a:buNone/>
            </a:pPr>
            <a:fld id="{2065BDF3-4072-4FDF-A16D-ADAFE7AA4880}" type="slidenum">
              <a:rPr lang="en-GB" altLang="en-US" smtClean="0">
                <a:latin typeface="Arial" panose="020B0604020202020204" pitchFamily="34" charset="0"/>
              </a:rPr>
              <a:pPr>
                <a:spcBef>
                  <a:spcPct val="0"/>
                </a:spcBef>
                <a:buFont typeface="Arial" panose="020B0604020202020204" pitchFamily="34" charset="0"/>
                <a:buNone/>
              </a:pPr>
              <a:t>3</a:t>
            </a:fld>
            <a:endParaRPr lang="en-GB" altLang="en-US" smtClean="0">
              <a:latin typeface="Arial" panose="020B0604020202020204" pitchFamily="34" charset="0"/>
            </a:endParaRPr>
          </a:p>
        </p:txBody>
      </p:sp>
    </p:spTree>
    <p:extLst>
      <p:ext uri="{BB962C8B-B14F-4D97-AF65-F5344CB8AC3E}">
        <p14:creationId xmlns:p14="http://schemas.microsoft.com/office/powerpoint/2010/main" val="3953307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26</a:t>
            </a:fld>
            <a:endParaRPr lang="en-US"/>
          </a:p>
        </p:txBody>
      </p:sp>
    </p:spTree>
    <p:extLst>
      <p:ext uri="{BB962C8B-B14F-4D97-AF65-F5344CB8AC3E}">
        <p14:creationId xmlns:p14="http://schemas.microsoft.com/office/powerpoint/2010/main" val="2434771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correlation we thin and inflate observation errors</a:t>
            </a:r>
            <a:r>
              <a:rPr lang="en-GB" baseline="0" dirty="0" smtClean="0"/>
              <a:t> but too much thinning removes valuable </a:t>
            </a:r>
            <a:r>
              <a:rPr lang="en-GB" baseline="0" dirty="0" err="1" smtClean="0"/>
              <a:t>mesoscale</a:t>
            </a:r>
            <a:r>
              <a:rPr lang="en-GB" baseline="0" dirty="0" smtClean="0"/>
              <a:t> information</a:t>
            </a:r>
            <a:endParaRPr lang="en-GB" dirty="0" smtClean="0"/>
          </a:p>
          <a:p>
            <a:r>
              <a:rPr lang="en-GB" dirty="0" smtClean="0"/>
              <a:t>Which layer in the cloud best controls the motion? </a:t>
            </a:r>
          </a:p>
          <a:p>
            <a:r>
              <a:rPr lang="en-GB" dirty="0" smtClean="0"/>
              <a:t>Problems</a:t>
            </a:r>
            <a:r>
              <a:rPr lang="en-GB" baseline="0" dirty="0" smtClean="0"/>
              <a:t> with resolving slow winds at shorter time intervals.</a:t>
            </a:r>
          </a:p>
          <a:p>
            <a:r>
              <a:rPr lang="en-GB" baseline="0" dirty="0" smtClean="0"/>
              <a:t>Handling of multi layer cloud</a:t>
            </a:r>
          </a:p>
          <a:p>
            <a:r>
              <a:rPr lang="en-GB" baseline="0" dirty="0" smtClean="0"/>
              <a:t>More situation dependent and cloud specific background error formulations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33</a:t>
            </a:fld>
            <a:endParaRPr lang="en-US"/>
          </a:p>
        </p:txBody>
      </p:sp>
    </p:spTree>
    <p:extLst>
      <p:ext uri="{BB962C8B-B14F-4D97-AF65-F5344CB8AC3E}">
        <p14:creationId xmlns:p14="http://schemas.microsoft.com/office/powerpoint/2010/main" val="138939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36</a:t>
            </a:fld>
            <a:endParaRPr lang="en-US"/>
          </a:p>
        </p:txBody>
      </p:sp>
    </p:spTree>
    <p:extLst>
      <p:ext uri="{BB962C8B-B14F-4D97-AF65-F5344CB8AC3E}">
        <p14:creationId xmlns:p14="http://schemas.microsoft.com/office/powerpoint/2010/main" val="36634040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Differently</a:t>
            </a:r>
            <a:r>
              <a:rPr lang="en-GB" baseline="0" dirty="0" smtClean="0"/>
              <a:t> from AMVs, also apply bias correction</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37</a:t>
            </a:fld>
            <a:endParaRPr lang="en-US"/>
          </a:p>
        </p:txBody>
      </p:sp>
    </p:spTree>
    <p:extLst>
      <p:ext uri="{BB962C8B-B14F-4D97-AF65-F5344CB8AC3E}">
        <p14:creationId xmlns:p14="http://schemas.microsoft.com/office/powerpoint/2010/main" val="191570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Hurricane</a:t>
            </a:r>
            <a:r>
              <a:rPr lang="en-GB" baseline="0" dirty="0" smtClean="0"/>
              <a:t> sandy</a:t>
            </a:r>
          </a:p>
          <a:p>
            <a:r>
              <a:rPr lang="en-GB" baseline="0" dirty="0" smtClean="0"/>
              <a:t>Simulated image and observations</a:t>
            </a:r>
          </a:p>
          <a:p>
            <a:r>
              <a:rPr lang="en-GB" baseline="0" dirty="0" smtClean="0"/>
              <a:t>GOES-13 IR image</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39</a:t>
            </a:fld>
            <a:endParaRPr lang="en-US"/>
          </a:p>
        </p:txBody>
      </p:sp>
    </p:spTree>
    <p:extLst>
      <p:ext uri="{BB962C8B-B14F-4D97-AF65-F5344CB8AC3E}">
        <p14:creationId xmlns:p14="http://schemas.microsoft.com/office/powerpoint/2010/main" val="225152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defTabSz="457872">
              <a:defRPr/>
            </a:pPr>
            <a:r>
              <a:rPr lang="en-GB" altLang="en-US" sz="1400" dirty="0">
                <a:solidFill>
                  <a:srgbClr val="064E83"/>
                </a:solidFill>
              </a:rPr>
              <a:t>after blacklisting, first guess check, thinning, </a:t>
            </a:r>
            <a:r>
              <a:rPr lang="en-GB" altLang="en-US" sz="1400" dirty="0" err="1">
                <a:solidFill>
                  <a:srgbClr val="064E83"/>
                </a:solidFill>
              </a:rPr>
              <a:t>VarQC</a:t>
            </a:r>
            <a:endParaRPr lang="en-GB" altLang="en-US" sz="1400" dirty="0">
              <a:solidFill>
                <a:srgbClr val="064E83"/>
              </a:solidFill>
            </a:endParaRP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40</a:t>
            </a:fld>
            <a:endParaRPr lang="en-US"/>
          </a:p>
        </p:txBody>
      </p:sp>
    </p:spTree>
    <p:extLst>
      <p:ext uri="{BB962C8B-B14F-4D97-AF65-F5344CB8AC3E}">
        <p14:creationId xmlns:p14="http://schemas.microsoft.com/office/powerpoint/2010/main" val="1241332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872">
              <a:defRPr/>
            </a:pPr>
            <a:r>
              <a:rPr lang="en-US" dirty="0" smtClean="0"/>
              <a:t>Where do we see the influence of CSR, ASR or AMVs?</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44</a:t>
            </a:fld>
            <a:endParaRPr lang="en-US"/>
          </a:p>
        </p:txBody>
      </p:sp>
    </p:spTree>
    <p:extLst>
      <p:ext uri="{BB962C8B-B14F-4D97-AF65-F5344CB8AC3E}">
        <p14:creationId xmlns:p14="http://schemas.microsoft.com/office/powerpoint/2010/main" val="872657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tLang="en-US" dirty="0"/>
              <a:t>The wind information is provided as a single level and the structure functions of  the background covariance matrix control the spread of this information on the vertical.</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45</a:t>
            </a:fld>
            <a:endParaRPr lang="en-US"/>
          </a:p>
        </p:txBody>
      </p:sp>
    </p:spTree>
    <p:extLst>
      <p:ext uri="{BB962C8B-B14F-4D97-AF65-F5344CB8AC3E}">
        <p14:creationId xmlns:p14="http://schemas.microsoft.com/office/powerpoint/2010/main" val="42714519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tLang="en-US"/>
              <a:t>The wind information is provided as a single level and the structure functions of  the background covariance matrix control the spread of this information on the vertical.</a:t>
            </a:r>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46</a:t>
            </a:fld>
            <a:endParaRPr lang="en-US"/>
          </a:p>
        </p:txBody>
      </p:sp>
    </p:spTree>
    <p:extLst>
      <p:ext uri="{BB962C8B-B14F-4D97-AF65-F5344CB8AC3E}">
        <p14:creationId xmlns:p14="http://schemas.microsoft.com/office/powerpoint/2010/main" val="24780634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872">
              <a:defRPr/>
            </a:pPr>
            <a:r>
              <a:rPr lang="en-US" dirty="0" smtClean="0"/>
              <a:t>Wind analysis error</a:t>
            </a:r>
          </a:p>
          <a:p>
            <a:r>
              <a:rPr lang="en-GB" dirty="0" smtClean="0"/>
              <a:t>Put in each experiment CSR, OV,</a:t>
            </a:r>
            <a:r>
              <a:rPr lang="en-GB" baseline="0" dirty="0" smtClean="0"/>
              <a:t> ASR, AMV.</a:t>
            </a:r>
          </a:p>
          <a:p>
            <a:r>
              <a:rPr lang="en-GB" baseline="0" dirty="0" smtClean="0"/>
              <a:t>Score is average over m assimilation cycles and normalising by mean vector error of base.</a:t>
            </a:r>
          </a:p>
          <a:p>
            <a:r>
              <a:rPr lang="en-GB" baseline="0" dirty="0" smtClean="0"/>
              <a:t>There is a limit due to the resolution difference between operations and experiments.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51</a:t>
            </a:fld>
            <a:endParaRPr lang="en-US"/>
          </a:p>
        </p:txBody>
      </p:sp>
    </p:spTree>
    <p:extLst>
      <p:ext uri="{BB962C8B-B14F-4D97-AF65-F5344CB8AC3E}">
        <p14:creationId xmlns:p14="http://schemas.microsoft.com/office/powerpoint/2010/main" val="1396247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Winds are not</a:t>
            </a:r>
            <a:r>
              <a:rPr lang="en-GB" baseline="0" dirty="0" smtClean="0"/>
              <a:t> calculated locally but produced by other centres and then disseminated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a:t>
            </a:fld>
            <a:endParaRPr lang="en-US"/>
          </a:p>
        </p:txBody>
      </p:sp>
    </p:spTree>
    <p:extLst>
      <p:ext uri="{BB962C8B-B14F-4D97-AF65-F5344CB8AC3E}">
        <p14:creationId xmlns:p14="http://schemas.microsoft.com/office/powerpoint/2010/main" val="9481772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have positive impact throughout atmosphere</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52</a:t>
            </a:fld>
            <a:endParaRPr lang="en-US"/>
          </a:p>
        </p:txBody>
      </p:sp>
    </p:spTree>
    <p:extLst>
      <p:ext uri="{BB962C8B-B14F-4D97-AF65-F5344CB8AC3E}">
        <p14:creationId xmlns:p14="http://schemas.microsoft.com/office/powerpoint/2010/main" val="39125965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Better resolution</a:t>
            </a:r>
            <a:r>
              <a:rPr lang="en-GB" baseline="0" dirty="0" smtClean="0"/>
              <a:t> could mean more pixels entirely cloudy or clear -&gt; more ASR. </a:t>
            </a:r>
          </a:p>
          <a:p>
            <a:r>
              <a:rPr lang="en-GB" baseline="0" dirty="0" smtClean="0"/>
              <a:t>We haven’t saturated yet with benefit from more images. But be careful of correlated errors in AMVs.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59</a:t>
            </a:fld>
            <a:endParaRPr lang="en-US"/>
          </a:p>
        </p:txBody>
      </p:sp>
    </p:spTree>
    <p:extLst>
      <p:ext uri="{BB962C8B-B14F-4D97-AF65-F5344CB8AC3E}">
        <p14:creationId xmlns:p14="http://schemas.microsoft.com/office/powerpoint/2010/main" val="19964831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Determine the cross-correlation between the reference and test images for all possible shifts. </a:t>
            </a:r>
            <a:r>
              <a:rPr lang="en-GB" dirty="0" err="1" smtClean="0"/>
              <a:t>i,j</a:t>
            </a:r>
            <a:r>
              <a:rPr lang="en-GB" dirty="0" smtClean="0"/>
              <a:t> is an offset</a:t>
            </a:r>
            <a:r>
              <a:rPr lang="en-GB" baseline="0" dirty="0" smtClean="0"/>
              <a:t> at which to calculate the coefficient each time.</a:t>
            </a:r>
            <a:endParaRPr lang="en-GB" dirty="0" smtClean="0"/>
          </a:p>
          <a:p>
            <a:endParaRPr lang="en-GB" dirty="0" smtClean="0"/>
          </a:p>
          <a:p>
            <a:r>
              <a:rPr lang="en-GB" dirty="0" smtClean="0"/>
              <a:t>Other methods are available</a:t>
            </a:r>
            <a:r>
              <a:rPr lang="en-GB" baseline="0" dirty="0" smtClean="0"/>
              <a:t> e.g. Euclidean distance which uses a summed squared distance coefficient where the minimum of the surface gives the best match.</a:t>
            </a:r>
          </a:p>
          <a:p>
            <a:r>
              <a:rPr lang="en-GB" baseline="0" dirty="0" smtClean="0"/>
              <a:t>Bias and normalisation are also important to include in the calculation e.g. from local additive biases for changes in search area local means.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64</a:t>
            </a:fld>
            <a:endParaRPr lang="en-US"/>
          </a:p>
        </p:txBody>
      </p:sp>
    </p:spTree>
    <p:extLst>
      <p:ext uri="{BB962C8B-B14F-4D97-AF65-F5344CB8AC3E}">
        <p14:creationId xmlns:p14="http://schemas.microsoft.com/office/powerpoint/2010/main" val="4215011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872">
              <a:defRPr/>
            </a:pPr>
            <a:r>
              <a:rPr lang="en-US" dirty="0" smtClean="0"/>
              <a:t>Calculates cross-correlation coefficient linking pixel count values for each pixel in target and search area</a:t>
            </a:r>
          </a:p>
          <a:p>
            <a:endParaRPr lang="en-GB" dirty="0" smtClean="0"/>
          </a:p>
          <a:p>
            <a:r>
              <a:rPr lang="en-GB" dirty="0" smtClean="0"/>
              <a:t>Determine the cross-correlation between the reference and test images for all possible shifts. </a:t>
            </a:r>
            <a:r>
              <a:rPr lang="en-GB" dirty="0" err="1" smtClean="0"/>
              <a:t>i,j</a:t>
            </a:r>
            <a:r>
              <a:rPr lang="en-GB" dirty="0" smtClean="0"/>
              <a:t> is an offset</a:t>
            </a:r>
            <a:r>
              <a:rPr lang="en-GB" baseline="0" dirty="0" smtClean="0"/>
              <a:t> at which to calculate the coefficient each time.</a:t>
            </a:r>
            <a:endParaRPr lang="en-GB" dirty="0" smtClean="0"/>
          </a:p>
          <a:p>
            <a:endParaRPr lang="en-GB" dirty="0" smtClean="0"/>
          </a:p>
          <a:p>
            <a:r>
              <a:rPr lang="en-GB" dirty="0" smtClean="0"/>
              <a:t>Other methods are available</a:t>
            </a:r>
            <a:r>
              <a:rPr lang="en-GB" baseline="0" dirty="0" smtClean="0"/>
              <a:t> e.g. Euclidean distance which uses a summed squared distance coefficient where the minimum of the surface gives the best match.</a:t>
            </a:r>
          </a:p>
          <a:p>
            <a:r>
              <a:rPr lang="en-GB" baseline="0" dirty="0" smtClean="0"/>
              <a:t>Bias and normalisation are also important to include in the calculation e.g. from local additive biases for changes in search area local means.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65</a:t>
            </a:fld>
            <a:endParaRPr lang="en-US"/>
          </a:p>
        </p:txBody>
      </p:sp>
    </p:spTree>
    <p:extLst>
      <p:ext uri="{BB962C8B-B14F-4D97-AF65-F5344CB8AC3E}">
        <p14:creationId xmlns:p14="http://schemas.microsoft.com/office/powerpoint/2010/main" val="3680888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dirty="0"/>
              <a:t>Equivalent black-body temperature (EBBT) - based on comparing measured brightness temperatures to forecast temperature profiles. Level providing best agreement is chosen for the observation height. Method works best for opaque clouds and often assigns the observation too low for </a:t>
            </a:r>
            <a:r>
              <a:rPr lang="en-GB" dirty="0" err="1"/>
              <a:t>semitransparent</a:t>
            </a:r>
            <a:r>
              <a:rPr lang="en-GB" dirty="0"/>
              <a:t> and small clouds (</a:t>
            </a:r>
            <a:r>
              <a:rPr lang="en-GB" dirty="0" err="1"/>
              <a:t>Nieman</a:t>
            </a:r>
            <a:r>
              <a:rPr lang="en-GB" dirty="0"/>
              <a:t> et al. 1993)</a:t>
            </a:r>
          </a:p>
          <a:p>
            <a:pPr lvl="0"/>
            <a:r>
              <a:rPr lang="en-GB" dirty="0"/>
              <a:t>Carbon dioxide slicing - combines infrared </a:t>
            </a:r>
            <a:r>
              <a:rPr lang="en-GB" dirty="0" err="1"/>
              <a:t>longwave</a:t>
            </a:r>
            <a:r>
              <a:rPr lang="en-GB" dirty="0"/>
              <a:t>-window channel data with carbon dioxide absorption channel data and then uses the ratio of the difference between the true cloud affected radiance and the estimate of the cloud-free radiance for the two different spectral channels. Effective for high level and some mid-level clouds but fail when the difference between the observed and clear radiances is less than the instrument noise in any of the channels. Typical situations when the methods fail are low clouds, or very thin cirrus clouds. The method has difficulties in multilayer cloud situations - in this case the observation height is assigned somewhere between the cloud layers.</a:t>
            </a:r>
          </a:p>
          <a:p>
            <a:pPr lvl="0"/>
            <a:r>
              <a:rPr lang="en-GB" dirty="0"/>
              <a:t>Water vapour intercept - Uses water vapour and IR channels and height is found using the ratio described above with same success/difficulties.</a:t>
            </a:r>
          </a:p>
          <a:p>
            <a:pPr lvl="0"/>
            <a:r>
              <a:rPr lang="en-GB" dirty="0"/>
              <a:t>Cloud base techniques - histogram of brightness temp is derived in the target area. Cloud base temp is estimated using </a:t>
            </a:r>
            <a:r>
              <a:rPr lang="en-GB" dirty="0" err="1"/>
              <a:t>Hermite</a:t>
            </a:r>
            <a:r>
              <a:rPr lang="en-GB" dirty="0"/>
              <a:t> polynomials fitted to the histograms. The obtained cloud base temp is compared with forecast temperature to determine the cloud base height. The cloud base height assignment method is used for low level clouds only.</a:t>
            </a:r>
          </a:p>
          <a:p>
            <a:r>
              <a:rPr lang="en-GB" dirty="0"/>
              <a:t>(</a:t>
            </a:r>
            <a:r>
              <a:rPr lang="en-GB" dirty="0" err="1"/>
              <a:t>Hermite</a:t>
            </a:r>
            <a:r>
              <a:rPr lang="en-GB" dirty="0"/>
              <a:t> polynomials </a:t>
            </a:r>
            <a:r>
              <a:rPr lang="en-GB" dirty="0" err="1"/>
              <a:t>H_n</a:t>
            </a:r>
            <a:r>
              <a:rPr lang="en-GB" dirty="0"/>
              <a:t>(x) are set of orthogonal polynomials over the domain (-infinity, infinity) with weighting function e^(-x^2))</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66</a:t>
            </a:fld>
            <a:endParaRPr lang="en-US"/>
          </a:p>
        </p:txBody>
      </p:sp>
    </p:spTree>
    <p:extLst>
      <p:ext uri="{BB962C8B-B14F-4D97-AF65-F5344CB8AC3E}">
        <p14:creationId xmlns:p14="http://schemas.microsoft.com/office/powerpoint/2010/main" val="2427611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dirty="0"/>
              <a:t>Equivalent black-body temperature (EBBT) - based on comparing measured brightness temperatures to forecast temperature profiles. Level providing best agreement is chosen for the observation height. Method works best for opaque clouds and often assigns the observation too low for </a:t>
            </a:r>
            <a:r>
              <a:rPr lang="en-GB" dirty="0" err="1"/>
              <a:t>semitransparent</a:t>
            </a:r>
            <a:r>
              <a:rPr lang="en-GB" dirty="0"/>
              <a:t> and small clouds (</a:t>
            </a:r>
            <a:r>
              <a:rPr lang="en-GB" dirty="0" err="1"/>
              <a:t>Nieman</a:t>
            </a:r>
            <a:r>
              <a:rPr lang="en-GB" dirty="0"/>
              <a:t> et al. 1993)</a:t>
            </a:r>
          </a:p>
          <a:p>
            <a:pPr lvl="0"/>
            <a:r>
              <a:rPr lang="en-GB" dirty="0"/>
              <a:t>Carbon dioxide slicing - combines infrared </a:t>
            </a:r>
            <a:r>
              <a:rPr lang="en-GB" dirty="0" err="1"/>
              <a:t>longwave</a:t>
            </a:r>
            <a:r>
              <a:rPr lang="en-GB" dirty="0"/>
              <a:t>-window channel data with carbon dioxide absorption channel data and then uses the ratio of the difference between the true cloud affected radiance and the estimate of the cloud-free radiance for the two different spectral channels. Effective for high level and some mid-level clouds but fail when the difference between the observed and clear radiances is less than the instrument noise in any of the channels. Typical situations when the methods fail are low clouds, or very thin cirrus clouds. The method has difficulties in multilayer cloud situations - in this case the observation height is assigned somewhere between the cloud layers.</a:t>
            </a:r>
          </a:p>
          <a:p>
            <a:pPr lvl="0"/>
            <a:r>
              <a:rPr lang="en-GB" dirty="0"/>
              <a:t>Water vapour intercept - Uses water vapour and IR channels and height is found using the ratio described above with same success/difficulties.</a:t>
            </a:r>
          </a:p>
          <a:p>
            <a:pPr lvl="0"/>
            <a:r>
              <a:rPr lang="en-GB" dirty="0"/>
              <a:t>Cloud base techniques - histogram of brightness temp is derived in the target area. Cloud base temp is estimated using </a:t>
            </a:r>
            <a:r>
              <a:rPr lang="en-GB" dirty="0" err="1"/>
              <a:t>Hermite</a:t>
            </a:r>
            <a:r>
              <a:rPr lang="en-GB" dirty="0"/>
              <a:t> polynomials fitted to the histograms. The obtained cloud base temp is compared with forecast temperature to determine the cloud base height. The cloud base height assignment method is used for low level clouds only.</a:t>
            </a:r>
          </a:p>
          <a:p>
            <a:r>
              <a:rPr lang="en-GB" dirty="0"/>
              <a:t>(</a:t>
            </a:r>
            <a:r>
              <a:rPr lang="en-GB" dirty="0" err="1"/>
              <a:t>Hermite</a:t>
            </a:r>
            <a:r>
              <a:rPr lang="en-GB" dirty="0"/>
              <a:t> polynomials </a:t>
            </a:r>
            <a:r>
              <a:rPr lang="en-GB" dirty="0" err="1"/>
              <a:t>H_n</a:t>
            </a:r>
            <a:r>
              <a:rPr lang="en-GB" dirty="0"/>
              <a:t>(x) are set of orthogonal polynomials over the domain (-infinity, infinity) with weighting function e^(-x^2))</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67</a:t>
            </a:fld>
            <a:endParaRPr lang="en-US"/>
          </a:p>
        </p:txBody>
      </p:sp>
    </p:spTree>
    <p:extLst>
      <p:ext uri="{BB962C8B-B14F-4D97-AF65-F5344CB8AC3E}">
        <p14:creationId xmlns:p14="http://schemas.microsoft.com/office/powerpoint/2010/main" val="1616082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uncertainty comes from</a:t>
            </a:r>
          </a:p>
          <a:p>
            <a:r>
              <a:rPr lang="en-GB" dirty="0" smtClean="0"/>
              <a:t>   both the methods and the assumption of trying to assign the cloud motion</a:t>
            </a:r>
          </a:p>
          <a:p>
            <a:r>
              <a:rPr lang="en-GB" dirty="0" smtClean="0"/>
              <a:t>   to a representative height ("somewhere" in the cloud)</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68</a:t>
            </a:fld>
            <a:endParaRPr lang="en-US"/>
          </a:p>
        </p:txBody>
      </p:sp>
    </p:spTree>
    <p:extLst>
      <p:ext uri="{BB962C8B-B14F-4D97-AF65-F5344CB8AC3E}">
        <p14:creationId xmlns:p14="http://schemas.microsoft.com/office/powerpoint/2010/main" val="2176296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Images from</a:t>
            </a:r>
            <a:r>
              <a:rPr lang="en-GB" baseline="0" dirty="0" smtClean="0"/>
              <a:t> 2 satellites allow potentially global coverage.</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a:t>
            </a:fld>
            <a:endParaRPr lang="en-US"/>
          </a:p>
        </p:txBody>
      </p:sp>
    </p:spTree>
    <p:extLst>
      <p:ext uri="{BB962C8B-B14F-4D97-AF65-F5344CB8AC3E}">
        <p14:creationId xmlns:p14="http://schemas.microsoft.com/office/powerpoint/2010/main" val="738439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best results, models require information on both the mass field and the wind field.  </a:t>
            </a:r>
          </a:p>
          <a:p>
            <a:r>
              <a:rPr lang="en-GB" dirty="0" smtClean="0"/>
              <a:t>AMVs are the only observation type to provide good coverage of upper tropospheric wind data over oceans and at high latitudes.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8</a:t>
            </a:fld>
            <a:endParaRPr lang="en-US"/>
          </a:p>
        </p:txBody>
      </p:sp>
    </p:spTree>
    <p:extLst>
      <p:ext uri="{BB962C8B-B14F-4D97-AF65-F5344CB8AC3E}">
        <p14:creationId xmlns:p14="http://schemas.microsoft.com/office/powerpoint/2010/main" val="3099853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derivation is carried out at the production centres.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10</a:t>
            </a:fld>
            <a:endParaRPr lang="en-US"/>
          </a:p>
        </p:txBody>
      </p:sp>
    </p:spTree>
    <p:extLst>
      <p:ext uri="{BB962C8B-B14F-4D97-AF65-F5344CB8AC3E}">
        <p14:creationId xmlns:p14="http://schemas.microsoft.com/office/powerpoint/2010/main" val="3717304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Remember for polar satellites</a:t>
            </a:r>
            <a:r>
              <a:rPr lang="en-GB" baseline="0" dirty="0" smtClean="0"/>
              <a:t> we could have up to 100 </a:t>
            </a:r>
            <a:r>
              <a:rPr lang="en-GB" baseline="0" dirty="0" err="1" smtClean="0"/>
              <a:t>mins</a:t>
            </a:r>
            <a:r>
              <a:rPr lang="en-GB" baseline="0" dirty="0" smtClean="0"/>
              <a:t> between successive images which could mean the feature has changes significantly. In some cases, a ‘first guess’ using NWP data is used to help with relocating the correct feature.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12</a:t>
            </a:fld>
            <a:endParaRPr lang="en-US"/>
          </a:p>
        </p:txBody>
      </p:sp>
    </p:spTree>
    <p:extLst>
      <p:ext uri="{BB962C8B-B14F-4D97-AF65-F5344CB8AC3E}">
        <p14:creationId xmlns:p14="http://schemas.microsoft.com/office/powerpoint/2010/main" val="1493773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uncertainty comes from</a:t>
            </a:r>
          </a:p>
          <a:p>
            <a:r>
              <a:rPr lang="en-GB" dirty="0" smtClean="0"/>
              <a:t>   both the methods and the assumption of trying to assign the cloud motion</a:t>
            </a:r>
          </a:p>
          <a:p>
            <a:r>
              <a:rPr lang="en-GB" dirty="0" smtClean="0"/>
              <a:t>   to a representative height ("somewhere" in the cloud)</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15</a:t>
            </a:fld>
            <a:endParaRPr lang="en-US"/>
          </a:p>
        </p:txBody>
      </p:sp>
    </p:spTree>
    <p:extLst>
      <p:ext uri="{BB962C8B-B14F-4D97-AF65-F5344CB8AC3E}">
        <p14:creationId xmlns:p14="http://schemas.microsoft.com/office/powerpoint/2010/main" val="3216445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23</a:t>
            </a:fld>
            <a:endParaRPr lang="en-US"/>
          </a:p>
        </p:txBody>
      </p:sp>
    </p:spTree>
    <p:extLst>
      <p:ext uri="{BB962C8B-B14F-4D97-AF65-F5344CB8AC3E}">
        <p14:creationId xmlns:p14="http://schemas.microsoft.com/office/powerpoint/2010/main" val="2702821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25</a:t>
            </a:fld>
            <a:endParaRPr lang="en-US"/>
          </a:p>
        </p:txBody>
      </p:sp>
    </p:spTree>
    <p:extLst>
      <p:ext uri="{BB962C8B-B14F-4D97-AF65-F5344CB8AC3E}">
        <p14:creationId xmlns:p14="http://schemas.microsoft.com/office/powerpoint/2010/main" val="14476134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descr="ECMWF_Master_Logo_RGB_nostrap.png"/>
          <p:cNvPicPr>
            <a:picLocks noChangeAspect="1"/>
          </p:cNvPicPr>
          <p:nvPr userDrawn="1"/>
        </p:nvPicPr>
        <p:blipFill>
          <a:blip r:embed="rId2"/>
          <a:stretch>
            <a:fillRect/>
          </a:stretch>
        </p:blipFill>
        <p:spPr>
          <a:xfrm>
            <a:off x="1620422" y="5984876"/>
            <a:ext cx="2135591" cy="366955"/>
          </a:xfrm>
          <a:prstGeom prst="rect">
            <a:avLst/>
          </a:prstGeom>
        </p:spPr>
      </p:pic>
      <p:sp>
        <p:nvSpPr>
          <p:cNvPr id="11" name="Date Placeholder 10"/>
          <p:cNvSpPr txBox="1">
            <a:spLocks/>
          </p:cNvSpPr>
          <p:nvPr userDrawn="1"/>
        </p:nvSpPr>
        <p:spPr>
          <a:xfrm>
            <a:off x="5836856" y="5984876"/>
            <a:ext cx="1687303"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April 5, 2017</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1620422" y="1294198"/>
            <a:ext cx="5903737"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1620422" y="1980000"/>
            <a:ext cx="5903737"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1620422" y="2700002"/>
            <a:ext cx="5903737"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1620422" y="3121225"/>
            <a:ext cx="5903737"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1620422" y="3429000"/>
            <a:ext cx="5903737"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Footer Placeholder 11"/>
          <p:cNvSpPr txBox="1">
            <a:spLocks/>
          </p:cNvSpPr>
          <p:nvPr userDrawn="1"/>
        </p:nvSpPr>
        <p:spPr>
          <a:xfrm>
            <a:off x="2962791"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1620422" y="6308256"/>
            <a:ext cx="1342369" cy="230657"/>
          </a:xfrm>
          <a:prstGeom prst="rect">
            <a:avLst/>
          </a:prstGeom>
        </p:spPr>
      </p:pic>
      <p:sp>
        <p:nvSpPr>
          <p:cNvPr id="9" name="Title 8"/>
          <p:cNvSpPr>
            <a:spLocks noGrp="1"/>
          </p:cNvSpPr>
          <p:nvPr>
            <p:ph type="title"/>
          </p:nvPr>
        </p:nvSpPr>
        <p:spPr>
          <a:xfrm>
            <a:off x="1620422" y="360000"/>
            <a:ext cx="5903737"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1620422" y="936000"/>
            <a:ext cx="5903738"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152580"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810211" y="6308256"/>
            <a:ext cx="1342369" cy="230657"/>
          </a:xfrm>
          <a:prstGeom prst="rect">
            <a:avLst/>
          </a:prstGeom>
        </p:spPr>
      </p:pic>
      <p:sp>
        <p:nvSpPr>
          <p:cNvPr id="9" name="Title 8"/>
          <p:cNvSpPr>
            <a:spLocks noGrp="1"/>
          </p:cNvSpPr>
          <p:nvPr>
            <p:ph type="title"/>
          </p:nvPr>
        </p:nvSpPr>
        <p:spPr>
          <a:xfrm>
            <a:off x="810211" y="360000"/>
            <a:ext cx="7524159"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810211" y="936000"/>
            <a:ext cx="7524159"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6424988" y="6308256"/>
            <a:ext cx="1099172"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13" y="298450"/>
            <a:ext cx="8097837" cy="706438"/>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1925" cy="4914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1525" y="1219200"/>
            <a:ext cx="3971925" cy="4914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948560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notesSlide" Target="../notesSlides/notesSlide10.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wmf"/><Relationship Id="rId5" Type="http://schemas.openxmlformats.org/officeDocument/2006/relationships/oleObject" Target="../embeddings/oleObject1.bin"/><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6.wmf"/><Relationship Id="rId5" Type="http://schemas.openxmlformats.org/officeDocument/2006/relationships/oleObject" Target="../embeddings/oleObject3.bin"/><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2.wmf"/><Relationship Id="rId5" Type="http://schemas.openxmlformats.org/officeDocument/2006/relationships/oleObject" Target="../embeddings/oleObject4.bin"/><Relationship Id="rId4" Type="http://schemas.openxmlformats.org/officeDocument/2006/relationships/image" Target="../media/image3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47.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46.wmf"/><Relationship Id="rId4" Type="http://schemas.openxmlformats.org/officeDocument/2006/relationships/oleObject" Target="../embeddings/oleObject5.bin"/></Relationships>
</file>

<file path=ppt/slides/_rels/slide5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1.emf"/><Relationship Id="rId5" Type="http://schemas.openxmlformats.org/officeDocument/2006/relationships/image" Target="../media/image50.emf"/><Relationship Id="rId4" Type="http://schemas.openxmlformats.org/officeDocument/2006/relationships/image" Target="../media/image49.emf"/></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5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1620422" y="1468297"/>
            <a:ext cx="5903737" cy="1025922"/>
          </a:xfrm>
        </p:spPr>
        <p:txBody>
          <a:bodyPr/>
          <a:lstStyle/>
          <a:p>
            <a:r>
              <a:rPr lang="en-US" dirty="0" smtClean="0"/>
              <a:t>Wind information from satellites:</a:t>
            </a:r>
            <a:endParaRPr lang="en-US" dirty="0"/>
          </a:p>
        </p:txBody>
      </p:sp>
      <p:sp>
        <p:nvSpPr>
          <p:cNvPr id="11" name="Text Placeholder 10"/>
          <p:cNvSpPr>
            <a:spLocks noGrp="1"/>
          </p:cNvSpPr>
          <p:nvPr>
            <p:ph type="body" sz="quarter" idx="11"/>
          </p:nvPr>
        </p:nvSpPr>
        <p:spPr>
          <a:xfrm>
            <a:off x="1620422" y="2660221"/>
            <a:ext cx="5903737" cy="769441"/>
          </a:xfrm>
        </p:spPr>
        <p:txBody>
          <a:bodyPr/>
          <a:lstStyle/>
          <a:p>
            <a:r>
              <a:rPr lang="en-US" dirty="0" smtClean="0"/>
              <a:t>Atmospheric Motion Vectors</a:t>
            </a:r>
          </a:p>
          <a:p>
            <a:r>
              <a:rPr lang="en-US" dirty="0" smtClean="0"/>
              <a:t>Passive tracing with GEO radiances</a:t>
            </a:r>
            <a:endParaRPr lang="en-US" dirty="0"/>
          </a:p>
        </p:txBody>
      </p:sp>
      <p:sp>
        <p:nvSpPr>
          <p:cNvPr id="12" name="Text Placeholder 11"/>
          <p:cNvSpPr>
            <a:spLocks noGrp="1"/>
          </p:cNvSpPr>
          <p:nvPr>
            <p:ph type="body" sz="quarter" idx="12"/>
          </p:nvPr>
        </p:nvSpPr>
        <p:spPr>
          <a:xfrm>
            <a:off x="1620422" y="3781666"/>
            <a:ext cx="5903737" cy="307777"/>
          </a:xfrm>
        </p:spPr>
        <p:txBody>
          <a:bodyPr/>
          <a:lstStyle/>
          <a:p>
            <a:r>
              <a:rPr lang="en-US" dirty="0" smtClean="0"/>
              <a:t>Katie Lean</a:t>
            </a:r>
            <a:endParaRPr lang="en-US" dirty="0"/>
          </a:p>
        </p:txBody>
      </p:sp>
      <p:sp>
        <p:nvSpPr>
          <p:cNvPr id="13" name="Text Placeholder 12"/>
          <p:cNvSpPr>
            <a:spLocks noGrp="1"/>
          </p:cNvSpPr>
          <p:nvPr>
            <p:ph type="body" sz="quarter" idx="13"/>
          </p:nvPr>
        </p:nvSpPr>
        <p:spPr>
          <a:xfrm>
            <a:off x="1620423" y="4202889"/>
            <a:ext cx="5562576" cy="512961"/>
          </a:xfrm>
        </p:spPr>
        <p:txBody>
          <a:bodyPr/>
          <a:lstStyle/>
          <a:p>
            <a:r>
              <a:rPr lang="en-US" dirty="0" smtClean="0"/>
              <a:t>Thanks to </a:t>
            </a:r>
            <a:r>
              <a:rPr lang="en-US" dirty="0" err="1" smtClean="0"/>
              <a:t>Kirsti</a:t>
            </a:r>
            <a:r>
              <a:rPr lang="en-US" dirty="0" smtClean="0"/>
              <a:t> </a:t>
            </a:r>
            <a:r>
              <a:rPr lang="en-US" dirty="0" err="1" smtClean="0"/>
              <a:t>Salonen</a:t>
            </a:r>
            <a:r>
              <a:rPr lang="en-US" dirty="0"/>
              <a:t>,</a:t>
            </a:r>
            <a:r>
              <a:rPr lang="en-US" dirty="0" smtClean="0"/>
              <a:t> Cristina </a:t>
            </a:r>
            <a:r>
              <a:rPr lang="en-US" dirty="0" err="1" smtClean="0"/>
              <a:t>Lupu</a:t>
            </a:r>
            <a:r>
              <a:rPr lang="en-US" dirty="0" smtClean="0"/>
              <a:t>, Mike Rennie and Niels Bormann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2049893"/>
            <a:ext cx="5903737" cy="369332"/>
          </a:xfrm>
        </p:spPr>
        <p:txBody>
          <a:bodyPr/>
          <a:lstStyle/>
          <a:p>
            <a:r>
              <a:rPr lang="en-US" dirty="0" smtClean="0"/>
              <a:t>How are AMVs derived?</a:t>
            </a:r>
            <a:br>
              <a:rPr lang="en-US" dirty="0" smtClean="0"/>
            </a:br>
            <a:r>
              <a:rPr lang="en-US" dirty="0" smtClean="0"/>
              <a:t/>
            </a:r>
            <a:br>
              <a:rPr lang="en-US" dirty="0" smtClean="0"/>
            </a:br>
            <a:r>
              <a:rPr lang="en-US" dirty="0"/>
              <a:t>	</a:t>
            </a:r>
            <a:r>
              <a:rPr lang="en-US" dirty="0" smtClean="0"/>
              <a:t>Part 1: Tracking</a:t>
            </a:r>
            <a:br>
              <a:rPr lang="en-US" dirty="0" smtClean="0"/>
            </a:br>
            <a:r>
              <a:rPr lang="en-US" dirty="0"/>
              <a:t/>
            </a:r>
            <a:br>
              <a:rPr lang="en-US" dirty="0"/>
            </a:br>
            <a:r>
              <a:rPr lang="en-US" dirty="0" smtClean="0"/>
              <a:t>	Part 2: Height assignment</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10</a:t>
            </a:fld>
            <a:endParaRPr lang="en-US" dirty="0"/>
          </a:p>
        </p:txBody>
      </p:sp>
    </p:spTree>
    <p:extLst>
      <p:ext uri="{BB962C8B-B14F-4D97-AF65-F5344CB8AC3E}">
        <p14:creationId xmlns:p14="http://schemas.microsoft.com/office/powerpoint/2010/main" val="3696229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Part 1: Tracking</a:t>
            </a:r>
            <a:endParaRPr lang="en-US" dirty="0"/>
          </a:p>
        </p:txBody>
      </p:sp>
      <p:sp>
        <p:nvSpPr>
          <p:cNvPr id="3" name="Content Placeholder 2"/>
          <p:cNvSpPr>
            <a:spLocks noGrp="1"/>
          </p:cNvSpPr>
          <p:nvPr>
            <p:ph sz="quarter" idx="14"/>
          </p:nvPr>
        </p:nvSpPr>
        <p:spPr>
          <a:xfrm>
            <a:off x="1620422" y="1828596"/>
            <a:ext cx="4372754" cy="3944113"/>
          </a:xfrm>
        </p:spPr>
        <p:txBody>
          <a:bodyPr/>
          <a:lstStyle/>
          <a:p>
            <a:pPr marL="162900" indent="-342900">
              <a:buFont typeface="+mj-lt"/>
              <a:buAutoNum type="arabicPeriod"/>
            </a:pPr>
            <a:r>
              <a:rPr lang="en-US" dirty="0" smtClean="0"/>
              <a:t>Correct raw data</a:t>
            </a:r>
          </a:p>
          <a:p>
            <a:pPr marL="162900" indent="-342900">
              <a:buFont typeface="+mj-lt"/>
              <a:buAutoNum type="arabicPeriod"/>
            </a:pPr>
            <a:r>
              <a:rPr lang="en-US" dirty="0" smtClean="0"/>
              <a:t>Locate suitable tracer (target box) </a:t>
            </a:r>
          </a:p>
          <a:p>
            <a:pPr marL="450000" lvl="1" indent="0">
              <a:buNone/>
            </a:pPr>
            <a:r>
              <a:rPr lang="en-US" dirty="0" smtClean="0"/>
              <a:t>(Typical area 24x24 pixels)</a:t>
            </a:r>
          </a:p>
          <a:p>
            <a:pPr marL="358775" indent="-358775">
              <a:buFont typeface="+mj-lt"/>
              <a:buAutoNum type="arabicPeriod"/>
            </a:pPr>
            <a:r>
              <a:rPr lang="en-US" dirty="0" smtClean="0"/>
              <a:t>Locate same feature in later/earlier image using advanced pattern matching methods</a:t>
            </a:r>
          </a:p>
          <a:p>
            <a:pPr marL="358775" indent="-358775">
              <a:buFont typeface="+mj-lt"/>
              <a:buAutoNum type="arabicPeriod"/>
            </a:pPr>
            <a:r>
              <a:rPr lang="en-US" dirty="0" smtClean="0"/>
              <a:t>Calculate displacement vector</a:t>
            </a:r>
          </a:p>
          <a:p>
            <a:pPr marL="452438" lvl="1" indent="0">
              <a:buNone/>
            </a:pPr>
            <a:r>
              <a:rPr lang="en-US" dirty="0" smtClean="0"/>
              <a:t>(Some new algorithms </a:t>
            </a:r>
            <a:r>
              <a:rPr lang="en-US" dirty="0" smtClean="0"/>
              <a:t>use</a:t>
            </a:r>
            <a:r>
              <a:rPr lang="en-US" dirty="0" smtClean="0"/>
              <a:t> </a:t>
            </a:r>
            <a:r>
              <a:rPr lang="en-US" dirty="0" smtClean="0"/>
              <a:t>nested tracking – track multiple targets and take average)</a:t>
            </a:r>
          </a:p>
          <a:p>
            <a:pPr marL="162900" indent="-3429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11</a:t>
            </a:fld>
            <a:endParaRPr lang="en-US" dirty="0"/>
          </a:p>
        </p:txBody>
      </p:sp>
      <p:pic>
        <p:nvPicPr>
          <p:cNvPr id="5" name="Picture 4"/>
          <p:cNvPicPr>
            <a:picLocks noChangeAspect="1"/>
          </p:cNvPicPr>
          <p:nvPr/>
        </p:nvPicPr>
        <p:blipFill rotWithShape="1">
          <a:blip r:embed="rId2"/>
          <a:srcRect t="14905" r="53940"/>
          <a:stretch/>
        </p:blipFill>
        <p:spPr>
          <a:xfrm>
            <a:off x="6358716" y="1382728"/>
            <a:ext cx="1553644" cy="2160221"/>
          </a:xfrm>
          <a:prstGeom prst="rect">
            <a:avLst/>
          </a:prstGeom>
        </p:spPr>
      </p:pic>
      <p:pic>
        <p:nvPicPr>
          <p:cNvPr id="6" name="Picture 5"/>
          <p:cNvPicPr>
            <a:picLocks noChangeAspect="1"/>
          </p:cNvPicPr>
          <p:nvPr/>
        </p:nvPicPr>
        <p:blipFill rotWithShape="1">
          <a:blip r:embed="rId2"/>
          <a:srcRect l="44308"/>
          <a:stretch/>
        </p:blipFill>
        <p:spPr>
          <a:xfrm>
            <a:off x="6196256" y="3656301"/>
            <a:ext cx="1878564" cy="2538601"/>
          </a:xfrm>
          <a:prstGeom prst="rect">
            <a:avLst/>
          </a:prstGeom>
        </p:spPr>
      </p:pic>
      <p:sp>
        <p:nvSpPr>
          <p:cNvPr id="7" name="TextBox 6"/>
          <p:cNvSpPr txBox="1"/>
          <p:nvPr/>
        </p:nvSpPr>
        <p:spPr>
          <a:xfrm>
            <a:off x="812493" y="5393421"/>
            <a:ext cx="5383763" cy="369332"/>
          </a:xfrm>
          <a:prstGeom prst="rect">
            <a:avLst/>
          </a:prstGeom>
          <a:noFill/>
        </p:spPr>
        <p:txBody>
          <a:bodyPr wrap="square" rtlCol="0">
            <a:spAutoFit/>
          </a:bodyPr>
          <a:lstStyle/>
          <a:p>
            <a:r>
              <a:rPr lang="en-GB" dirty="0" smtClean="0">
                <a:solidFill>
                  <a:srgbClr val="FF0000"/>
                </a:solidFill>
              </a:rPr>
              <a:t>Assumption: tracked feature travels with local wind</a:t>
            </a:r>
            <a:endParaRPr lang="en-GB" dirty="0">
              <a:solidFill>
                <a:srgbClr val="FF0000"/>
              </a:solidFill>
            </a:endParaRPr>
          </a:p>
        </p:txBody>
      </p:sp>
    </p:spTree>
    <p:extLst>
      <p:ext uri="{BB962C8B-B14F-4D97-AF65-F5344CB8AC3E}">
        <p14:creationId xmlns:p14="http://schemas.microsoft.com/office/powerpoint/2010/main" val="361566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7279" y="1075617"/>
            <a:ext cx="5903737" cy="369332"/>
          </a:xfrm>
        </p:spPr>
        <p:txBody>
          <a:bodyPr/>
          <a:lstStyle/>
          <a:p>
            <a:r>
              <a:rPr lang="en-US" dirty="0" smtClean="0"/>
              <a:t>Tracking errors </a:t>
            </a:r>
            <a:endParaRPr lang="en-US" dirty="0"/>
          </a:p>
        </p:txBody>
      </p:sp>
      <p:sp>
        <p:nvSpPr>
          <p:cNvPr id="3" name="Content Placeholder 2"/>
          <p:cNvSpPr>
            <a:spLocks noGrp="1"/>
          </p:cNvSpPr>
          <p:nvPr>
            <p:ph sz="quarter" idx="14"/>
          </p:nvPr>
        </p:nvSpPr>
        <p:spPr>
          <a:xfrm>
            <a:off x="559841" y="2267134"/>
            <a:ext cx="4049486" cy="3944113"/>
          </a:xfrm>
        </p:spPr>
        <p:txBody>
          <a:bodyPr/>
          <a:lstStyle/>
          <a:p>
            <a:pPr marL="357188" indent="-357188"/>
            <a:r>
              <a:rPr lang="en-US" dirty="0"/>
              <a:t>Target box doesn’t have features with uniform speed/direction</a:t>
            </a:r>
          </a:p>
          <a:p>
            <a:pPr marL="357188" indent="-357188"/>
            <a:r>
              <a:rPr lang="en-US" dirty="0">
                <a:solidFill>
                  <a:srgbClr val="0000FF"/>
                </a:solidFill>
              </a:rPr>
              <a:t>Cross correlation locates incorrect tracer</a:t>
            </a:r>
          </a:p>
          <a:p>
            <a:pPr marL="357188" indent="-357188"/>
            <a:r>
              <a:rPr lang="en-US" dirty="0" smtClean="0"/>
              <a:t>Shape/orientation of tracked feature</a:t>
            </a:r>
          </a:p>
          <a:p>
            <a:pPr marL="357188" indent="-357188"/>
            <a:r>
              <a:rPr lang="en-US" dirty="0" smtClean="0">
                <a:solidFill>
                  <a:srgbClr val="0000FF"/>
                </a:solidFill>
              </a:rPr>
              <a:t>Short time interval causes difficulty for slow wind speeds</a:t>
            </a:r>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12</a:t>
            </a:fld>
            <a:endParaRPr lang="en-US" dirty="0"/>
          </a:p>
        </p:txBody>
      </p:sp>
      <p:pic>
        <p:nvPicPr>
          <p:cNvPr id="5" name="Content Placeholder 2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923129" y="1977886"/>
            <a:ext cx="3717925" cy="3187700"/>
          </a:xfrm>
          <a:prstGeom prst="rect">
            <a:avLst/>
          </a:prstGeom>
        </p:spPr>
      </p:pic>
      <p:sp>
        <p:nvSpPr>
          <p:cNvPr id="6" name="TextBox 5"/>
          <p:cNvSpPr txBox="1"/>
          <p:nvPr/>
        </p:nvSpPr>
        <p:spPr>
          <a:xfrm>
            <a:off x="6273572" y="2461986"/>
            <a:ext cx="1017037" cy="369332"/>
          </a:xfrm>
          <a:prstGeom prst="rect">
            <a:avLst/>
          </a:prstGeom>
          <a:solidFill>
            <a:schemeClr val="bg1"/>
          </a:solidFill>
          <a:ln>
            <a:solidFill>
              <a:srgbClr val="FF0000"/>
            </a:solidFill>
          </a:ln>
        </p:spPr>
        <p:txBody>
          <a:bodyPr wrap="square" rtlCol="0">
            <a:spAutoFit/>
          </a:bodyPr>
          <a:lstStyle/>
          <a:p>
            <a:pPr algn="ctr"/>
            <a:r>
              <a:rPr lang="en-GB" dirty="0" smtClean="0"/>
              <a:t>Harder</a:t>
            </a:r>
            <a:endParaRPr lang="en-GB" dirty="0"/>
          </a:p>
        </p:txBody>
      </p:sp>
      <p:sp>
        <p:nvSpPr>
          <p:cNvPr id="8" name="TextBox 7"/>
          <p:cNvSpPr txBox="1"/>
          <p:nvPr/>
        </p:nvSpPr>
        <p:spPr>
          <a:xfrm>
            <a:off x="6273571" y="4293896"/>
            <a:ext cx="1017037" cy="369332"/>
          </a:xfrm>
          <a:prstGeom prst="rect">
            <a:avLst/>
          </a:prstGeom>
          <a:solidFill>
            <a:schemeClr val="bg1"/>
          </a:solidFill>
          <a:ln>
            <a:solidFill>
              <a:srgbClr val="FF0000"/>
            </a:solidFill>
          </a:ln>
        </p:spPr>
        <p:txBody>
          <a:bodyPr wrap="square" rtlCol="0">
            <a:spAutoFit/>
          </a:bodyPr>
          <a:lstStyle/>
          <a:p>
            <a:pPr algn="ctr"/>
            <a:r>
              <a:rPr lang="en-GB" dirty="0" smtClean="0"/>
              <a:t>Easier</a:t>
            </a:r>
            <a:endParaRPr lang="en-GB" dirty="0"/>
          </a:p>
        </p:txBody>
      </p:sp>
    </p:spTree>
    <p:extLst>
      <p:ext uri="{BB962C8B-B14F-4D97-AF65-F5344CB8AC3E}">
        <p14:creationId xmlns:p14="http://schemas.microsoft.com/office/powerpoint/2010/main" val="122310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78" y="213246"/>
            <a:ext cx="5903737" cy="369332"/>
          </a:xfrm>
        </p:spPr>
        <p:txBody>
          <a:bodyPr/>
          <a:lstStyle/>
          <a:p>
            <a:r>
              <a:rPr lang="en-US" dirty="0" smtClean="0"/>
              <a:t>Part 2: Height assignment</a:t>
            </a:r>
            <a:endParaRPr lang="en-US" dirty="0"/>
          </a:p>
        </p:txBody>
      </p:sp>
      <p:sp>
        <p:nvSpPr>
          <p:cNvPr id="3" name="Content Placeholder 2"/>
          <p:cNvSpPr>
            <a:spLocks noGrp="1"/>
          </p:cNvSpPr>
          <p:nvPr>
            <p:ph sz="quarter" idx="14"/>
          </p:nvPr>
        </p:nvSpPr>
        <p:spPr>
          <a:xfrm>
            <a:off x="4448586" y="1300538"/>
            <a:ext cx="4328010" cy="3944113"/>
          </a:xfrm>
        </p:spPr>
        <p:txBody>
          <a:bodyPr/>
          <a:lstStyle/>
          <a:p>
            <a:pPr marL="179388" indent="-179388"/>
            <a:r>
              <a:rPr lang="en-US" dirty="0" smtClean="0"/>
              <a:t>Assign representative height to </a:t>
            </a:r>
            <a:r>
              <a:rPr lang="en-US" dirty="0" smtClean="0">
                <a:solidFill>
                  <a:srgbClr val="FF0000"/>
                </a:solidFill>
              </a:rPr>
              <a:t>single level</a:t>
            </a:r>
            <a:r>
              <a:rPr lang="en-US" dirty="0" smtClean="0"/>
              <a:t> wind observation</a:t>
            </a:r>
          </a:p>
          <a:p>
            <a:pPr lvl="1"/>
            <a:r>
              <a:rPr lang="en-US" dirty="0" smtClean="0"/>
              <a:t>High/mid level: </a:t>
            </a:r>
            <a:r>
              <a:rPr lang="en-US" dirty="0" smtClean="0">
                <a:solidFill>
                  <a:srgbClr val="0000FF"/>
                </a:solidFill>
              </a:rPr>
              <a:t>cloud top</a:t>
            </a:r>
          </a:p>
          <a:p>
            <a:pPr lvl="1"/>
            <a:r>
              <a:rPr lang="en-US" dirty="0" smtClean="0"/>
              <a:t>Low level:</a:t>
            </a:r>
            <a:r>
              <a:rPr lang="en-US" dirty="0" smtClean="0">
                <a:solidFill>
                  <a:srgbClr val="0000FF"/>
                </a:solidFill>
              </a:rPr>
              <a:t> cloud base or top</a:t>
            </a:r>
          </a:p>
          <a:p>
            <a:r>
              <a:rPr lang="en-US" dirty="0" smtClean="0"/>
              <a:t>BUT…</a:t>
            </a:r>
          </a:p>
          <a:p>
            <a:pPr marL="360000" lvl="1" indent="0">
              <a:buNone/>
            </a:pPr>
            <a:r>
              <a:rPr lang="en-US" dirty="0" smtClean="0"/>
              <a:t>Clouds have vertical extent </a:t>
            </a:r>
          </a:p>
          <a:p>
            <a:pPr marL="360000" lvl="1" indent="0">
              <a:buNone/>
            </a:pPr>
            <a:r>
              <a:rPr lang="en-US" dirty="0" smtClean="0"/>
              <a:t>-&gt; treat as </a:t>
            </a:r>
            <a:r>
              <a:rPr lang="en-US" dirty="0" smtClean="0">
                <a:solidFill>
                  <a:srgbClr val="FF0000"/>
                </a:solidFill>
              </a:rPr>
              <a:t>layer average</a:t>
            </a:r>
            <a:r>
              <a:rPr lang="en-US" dirty="0" smtClean="0"/>
              <a:t>?</a:t>
            </a:r>
          </a:p>
          <a:p>
            <a:pPr marL="360000" lvl="1" indent="0">
              <a:buNone/>
            </a:pPr>
            <a:r>
              <a:rPr lang="en-US" dirty="0" smtClean="0"/>
              <a:t>-&gt; apply bias correction to height?</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13</a:t>
            </a:fld>
            <a:endParaRPr lang="en-US" dirty="0"/>
          </a:p>
        </p:txBody>
      </p:sp>
      <p:cxnSp>
        <p:nvCxnSpPr>
          <p:cNvPr id="6" name="Straight Connector 19"/>
          <p:cNvCxnSpPr>
            <a:cxnSpLocks noChangeShapeType="1"/>
          </p:cNvCxnSpPr>
          <p:nvPr/>
        </p:nvCxnSpPr>
        <p:spPr bwMode="auto">
          <a:xfrm flipH="1">
            <a:off x="556278" y="1396336"/>
            <a:ext cx="2239963" cy="0"/>
          </a:xfrm>
          <a:prstGeom prst="line">
            <a:avLst/>
          </a:prstGeom>
          <a:noFill/>
          <a:ln w="25400"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7" name="Straight Connector 26"/>
          <p:cNvCxnSpPr>
            <a:cxnSpLocks noChangeShapeType="1"/>
          </p:cNvCxnSpPr>
          <p:nvPr/>
        </p:nvCxnSpPr>
        <p:spPr bwMode="auto">
          <a:xfrm flipH="1">
            <a:off x="556278" y="4636423"/>
            <a:ext cx="2392363" cy="0"/>
          </a:xfrm>
          <a:prstGeom prst="line">
            <a:avLst/>
          </a:prstGeom>
          <a:noFill/>
          <a:ln w="25400" algn="ctr">
            <a:solidFill>
              <a:schemeClr val="tx1"/>
            </a:solidFill>
            <a:prstDash val="dash"/>
            <a:round/>
            <a:headEnd/>
            <a:tailEnd/>
          </a:ln>
          <a:extLst>
            <a:ext uri="{909E8E84-426E-40DD-AFC4-6F175D3DCCD1}">
              <a14:hiddenFill xmlns:a14="http://schemas.microsoft.com/office/drawing/2010/main">
                <a:noFill/>
              </a14:hiddenFill>
            </a:ext>
          </a:extLst>
        </p:spPr>
      </p:cxnSp>
      <p:sp>
        <p:nvSpPr>
          <p:cNvPr id="9" name="Cloud 8"/>
          <p:cNvSpPr/>
          <p:nvPr/>
        </p:nvSpPr>
        <p:spPr bwMode="auto">
          <a:xfrm>
            <a:off x="635653" y="1396336"/>
            <a:ext cx="2736850" cy="503237"/>
          </a:xfrm>
          <a:prstGeom prst="cloud">
            <a:avLst/>
          </a:prstGeom>
          <a:solidFill>
            <a:srgbClr val="00B8FF"/>
          </a:solidFill>
          <a:ln w="9525" cap="flat" cmpd="sng" algn="ctr">
            <a:solidFill>
              <a:schemeClr val="tx1"/>
            </a:solidFill>
            <a:prstDash val="solid"/>
            <a:round/>
            <a:headEnd type="none" w="med" len="med"/>
            <a:tailEnd type="none" w="med" len="med"/>
          </a:ln>
          <a:effectLst/>
        </p:spPr>
        <p:txBody>
          <a:bodyPr/>
          <a:lstStyle/>
          <a:p>
            <a:pPr>
              <a:lnSpc>
                <a:spcPct val="151000"/>
              </a:lnSpc>
              <a:buClr>
                <a:srgbClr val="000000"/>
              </a:buClr>
              <a:buSzPct val="100000"/>
              <a:buFont typeface="Arial" charset="0"/>
              <a:buNone/>
              <a:defRPr/>
            </a:pPr>
            <a:endParaRPr lang="en-GB">
              <a:latin typeface="Arial" charset="0"/>
            </a:endParaRPr>
          </a:p>
        </p:txBody>
      </p:sp>
      <p:sp>
        <p:nvSpPr>
          <p:cNvPr id="10" name="Cloud 9"/>
          <p:cNvSpPr/>
          <p:nvPr/>
        </p:nvSpPr>
        <p:spPr bwMode="auto">
          <a:xfrm>
            <a:off x="1861203" y="3483898"/>
            <a:ext cx="2087563" cy="1152525"/>
          </a:xfrm>
          <a:prstGeom prst="cloud">
            <a:avLst/>
          </a:prstGeom>
          <a:solidFill>
            <a:srgbClr val="00B8FF"/>
          </a:solidFill>
          <a:ln w="9525" cap="flat" cmpd="sng" algn="ctr">
            <a:solidFill>
              <a:schemeClr val="tx1"/>
            </a:solidFill>
            <a:prstDash val="solid"/>
            <a:round/>
            <a:headEnd type="none" w="med" len="med"/>
            <a:tailEnd type="none" w="med" len="med"/>
          </a:ln>
          <a:effectLst/>
        </p:spPr>
        <p:txBody>
          <a:bodyPr/>
          <a:lstStyle/>
          <a:p>
            <a:pPr>
              <a:lnSpc>
                <a:spcPct val="151000"/>
              </a:lnSpc>
              <a:buClr>
                <a:srgbClr val="000000"/>
              </a:buClr>
              <a:buSzPct val="100000"/>
              <a:buFont typeface="Arial" charset="0"/>
              <a:buNone/>
              <a:defRPr/>
            </a:pPr>
            <a:endParaRPr lang="en-GB">
              <a:latin typeface="Arial" charset="0"/>
            </a:endParaRPr>
          </a:p>
        </p:txBody>
      </p:sp>
      <p:sp>
        <p:nvSpPr>
          <p:cNvPr id="11" name="Rectangle 6"/>
          <p:cNvSpPr>
            <a:spLocks noChangeArrowheads="1"/>
          </p:cNvSpPr>
          <p:nvPr/>
        </p:nvSpPr>
        <p:spPr bwMode="auto">
          <a:xfrm>
            <a:off x="419753" y="6147724"/>
            <a:ext cx="6192838" cy="103188"/>
          </a:xfrm>
          <a:prstGeom prst="rect">
            <a:avLst/>
          </a:prstGeom>
          <a:solidFill>
            <a:srgbClr val="996600"/>
          </a:solidFill>
          <a:ln w="9525" algn="ctr">
            <a:solidFill>
              <a:schemeClr val="tx1"/>
            </a:solidFill>
            <a:round/>
            <a:headEnd/>
            <a:tailEnd/>
          </a:ln>
        </p:spPr>
        <p:txBody>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endParaRPr lang="en-US" altLang="en-US" sz="1800" b="0">
              <a:solidFill>
                <a:schemeClr val="bg1"/>
              </a:solidFill>
            </a:endParaRPr>
          </a:p>
        </p:txBody>
      </p:sp>
      <p:sp>
        <p:nvSpPr>
          <p:cNvPr id="12" name="Right Arrow 16"/>
          <p:cNvSpPr>
            <a:spLocks noChangeArrowheads="1"/>
          </p:cNvSpPr>
          <p:nvPr/>
        </p:nvSpPr>
        <p:spPr bwMode="auto">
          <a:xfrm>
            <a:off x="2940703" y="4563398"/>
            <a:ext cx="863600" cy="288925"/>
          </a:xfrm>
          <a:prstGeom prst="rightArrow">
            <a:avLst>
              <a:gd name="adj1" fmla="val 50000"/>
              <a:gd name="adj2" fmla="val 49817"/>
            </a:avLst>
          </a:prstGeom>
          <a:solidFill>
            <a:schemeClr val="bg2"/>
          </a:solidFill>
          <a:ln w="9525" algn="ctr">
            <a:solidFill>
              <a:schemeClr val="tx1"/>
            </a:solidFill>
            <a:round/>
            <a:headEnd/>
            <a:tailEnd/>
          </a:ln>
        </p:spPr>
        <p:txBody>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endParaRPr lang="en-US" altLang="en-US" sz="1800" b="0">
              <a:solidFill>
                <a:schemeClr val="bg1"/>
              </a:solidFill>
            </a:endParaRPr>
          </a:p>
        </p:txBody>
      </p:sp>
      <p:sp>
        <p:nvSpPr>
          <p:cNvPr id="13" name="TextBox 11"/>
          <p:cNvSpPr txBox="1">
            <a:spLocks noChangeArrowheads="1"/>
          </p:cNvSpPr>
          <p:nvPr/>
        </p:nvSpPr>
        <p:spPr bwMode="auto">
          <a:xfrm>
            <a:off x="2940703" y="891511"/>
            <a:ext cx="43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2000">
                <a:solidFill>
                  <a:schemeClr val="tx1"/>
                </a:solidFill>
              </a:rPr>
              <a:t>V</a:t>
            </a:r>
          </a:p>
        </p:txBody>
      </p:sp>
      <p:sp>
        <p:nvSpPr>
          <p:cNvPr id="14" name="TextBox 18"/>
          <p:cNvSpPr txBox="1">
            <a:spLocks noChangeArrowheads="1"/>
          </p:cNvSpPr>
          <p:nvPr/>
        </p:nvSpPr>
        <p:spPr bwMode="auto">
          <a:xfrm>
            <a:off x="3085166" y="4739611"/>
            <a:ext cx="43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2000">
                <a:solidFill>
                  <a:schemeClr val="tx1"/>
                </a:solidFill>
              </a:rPr>
              <a:t>V</a:t>
            </a:r>
          </a:p>
        </p:txBody>
      </p:sp>
      <p:sp>
        <p:nvSpPr>
          <p:cNvPr id="15" name="Freeform 22"/>
          <p:cNvSpPr>
            <a:spLocks/>
          </p:cNvSpPr>
          <p:nvPr/>
        </p:nvSpPr>
        <p:spPr bwMode="auto">
          <a:xfrm>
            <a:off x="556278" y="747048"/>
            <a:ext cx="1952625" cy="5400675"/>
          </a:xfrm>
          <a:custGeom>
            <a:avLst/>
            <a:gdLst>
              <a:gd name="T0" fmla="*/ 45083 w 1952978"/>
              <a:gd name="T1" fmla="*/ 25711175 h 4436533"/>
              <a:gd name="T2" fmla="*/ 11271 w 1952978"/>
              <a:gd name="T3" fmla="*/ 24717177 h 4436533"/>
              <a:gd name="T4" fmla="*/ 67625 w 1952978"/>
              <a:gd name="T5" fmla="*/ 24319589 h 4436533"/>
              <a:gd name="T6" fmla="*/ 236680 w 1952978"/>
              <a:gd name="T7" fmla="*/ 23988261 h 4436533"/>
              <a:gd name="T8" fmla="*/ 338118 w 1952978"/>
              <a:gd name="T9" fmla="*/ 23723195 h 4436533"/>
              <a:gd name="T10" fmla="*/ 383201 w 1952978"/>
              <a:gd name="T11" fmla="*/ 23126798 h 4436533"/>
              <a:gd name="T12" fmla="*/ 349388 w 1952978"/>
              <a:gd name="T13" fmla="*/ 21867750 h 4436533"/>
              <a:gd name="T14" fmla="*/ 383201 w 1952978"/>
              <a:gd name="T15" fmla="*/ 20409904 h 4436533"/>
              <a:gd name="T16" fmla="*/ 428282 w 1952978"/>
              <a:gd name="T17" fmla="*/ 19747242 h 4436533"/>
              <a:gd name="T18" fmla="*/ 473359 w 1952978"/>
              <a:gd name="T19" fmla="*/ 17891795 h 4436533"/>
              <a:gd name="T20" fmla="*/ 495901 w 1952978"/>
              <a:gd name="T21" fmla="*/ 17295401 h 4436533"/>
              <a:gd name="T22" fmla="*/ 518443 w 1952978"/>
              <a:gd name="T23" fmla="*/ 15241156 h 4436533"/>
              <a:gd name="T24" fmla="*/ 586068 w 1952978"/>
              <a:gd name="T25" fmla="*/ 14976097 h 4436533"/>
              <a:gd name="T26" fmla="*/ 710045 w 1952978"/>
              <a:gd name="T27" fmla="*/ 14445971 h 4436533"/>
              <a:gd name="T28" fmla="*/ 822748 w 1952978"/>
              <a:gd name="T29" fmla="*/ 13783310 h 4436533"/>
              <a:gd name="T30" fmla="*/ 867831 w 1952978"/>
              <a:gd name="T31" fmla="*/ 13120648 h 4436533"/>
              <a:gd name="T32" fmla="*/ 845290 w 1952978"/>
              <a:gd name="T33" fmla="*/ 11994126 h 4436533"/>
              <a:gd name="T34" fmla="*/ 935457 w 1952978"/>
              <a:gd name="T35" fmla="*/ 10536279 h 4436533"/>
              <a:gd name="T36" fmla="*/ 1036888 w 1952978"/>
              <a:gd name="T37" fmla="*/ 10006149 h 4436533"/>
              <a:gd name="T38" fmla="*/ 1104511 w 1952978"/>
              <a:gd name="T39" fmla="*/ 9210957 h 4436533"/>
              <a:gd name="T40" fmla="*/ 1138324 w 1952978"/>
              <a:gd name="T41" fmla="*/ 8813364 h 4436533"/>
              <a:gd name="T42" fmla="*/ 1194678 w 1952978"/>
              <a:gd name="T43" fmla="*/ 7885648 h 4436533"/>
              <a:gd name="T44" fmla="*/ 1251033 w 1952978"/>
              <a:gd name="T45" fmla="*/ 7289253 h 4436533"/>
              <a:gd name="T46" fmla="*/ 1307382 w 1952978"/>
              <a:gd name="T47" fmla="*/ 6361527 h 4436533"/>
              <a:gd name="T48" fmla="*/ 1397545 w 1952978"/>
              <a:gd name="T49" fmla="*/ 5698866 h 4436533"/>
              <a:gd name="T50" fmla="*/ 1510254 w 1952978"/>
              <a:gd name="T51" fmla="*/ 5235005 h 4436533"/>
              <a:gd name="T52" fmla="*/ 1611686 w 1952978"/>
              <a:gd name="T53" fmla="*/ 4969947 h 4436533"/>
              <a:gd name="T54" fmla="*/ 1780746 w 1952978"/>
              <a:gd name="T55" fmla="*/ 4572348 h 4436533"/>
              <a:gd name="T56" fmla="*/ 1915990 w 1952978"/>
              <a:gd name="T57" fmla="*/ 3843421 h 4436533"/>
              <a:gd name="T58" fmla="*/ 1938531 w 1952978"/>
              <a:gd name="T59" fmla="*/ 3247026 h 4436533"/>
              <a:gd name="T60" fmla="*/ 1825829 w 1952978"/>
              <a:gd name="T61" fmla="*/ 2518108 h 4436533"/>
              <a:gd name="T62" fmla="*/ 1713121 w 1952978"/>
              <a:gd name="T63" fmla="*/ 2253040 h 4436533"/>
              <a:gd name="T64" fmla="*/ 1555336 w 1952978"/>
              <a:gd name="T65" fmla="*/ 1855443 h 4436533"/>
              <a:gd name="T66" fmla="*/ 1476441 w 1952978"/>
              <a:gd name="T67" fmla="*/ 1325321 h 4436533"/>
              <a:gd name="T68" fmla="*/ 1251033 w 1952978"/>
              <a:gd name="T69" fmla="*/ 993983 h 4436533"/>
              <a:gd name="T70" fmla="*/ 1070698 w 1952978"/>
              <a:gd name="T71" fmla="*/ 530125 h 4436533"/>
              <a:gd name="T72" fmla="*/ 969269 w 1952978"/>
              <a:gd name="T73" fmla="*/ 331324 h 44365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connsiteX0" fmla="*/ 90311 w 1952978"/>
              <a:gd name="connsiteY0" fmla="*/ 4436533 h 4436533"/>
              <a:gd name="connsiteX1" fmla="*/ 45155 w 1952978"/>
              <a:gd name="connsiteY1" fmla="*/ 4380089 h 4436533"/>
              <a:gd name="connsiteX2" fmla="*/ 0 w 1952978"/>
              <a:gd name="connsiteY2" fmla="*/ 4323644 h 4436533"/>
              <a:gd name="connsiteX3" fmla="*/ 11289 w 1952978"/>
              <a:gd name="connsiteY3" fmla="*/ 4210755 h 4436533"/>
              <a:gd name="connsiteX4" fmla="*/ 22578 w 1952978"/>
              <a:gd name="connsiteY4" fmla="*/ 4165600 h 4436533"/>
              <a:gd name="connsiteX5" fmla="*/ 67733 w 1952978"/>
              <a:gd name="connsiteY5" fmla="*/ 4143022 h 4436533"/>
              <a:gd name="connsiteX6" fmla="*/ 146755 w 1952978"/>
              <a:gd name="connsiteY6" fmla="*/ 4097867 h 4436533"/>
              <a:gd name="connsiteX7" fmla="*/ 237067 w 1952978"/>
              <a:gd name="connsiteY7" fmla="*/ 4086578 h 4436533"/>
              <a:gd name="connsiteX8" fmla="*/ 304800 w 1952978"/>
              <a:gd name="connsiteY8" fmla="*/ 4052711 h 4436533"/>
              <a:gd name="connsiteX9" fmla="*/ 338667 w 1952978"/>
              <a:gd name="connsiteY9" fmla="*/ 4041422 h 4436533"/>
              <a:gd name="connsiteX10" fmla="*/ 361244 w 1952978"/>
              <a:gd name="connsiteY10" fmla="*/ 4007555 h 4436533"/>
              <a:gd name="connsiteX11" fmla="*/ 383822 w 1952978"/>
              <a:gd name="connsiteY11" fmla="*/ 3939822 h 4436533"/>
              <a:gd name="connsiteX12" fmla="*/ 372533 w 1952978"/>
              <a:gd name="connsiteY12" fmla="*/ 3826933 h 4436533"/>
              <a:gd name="connsiteX13" fmla="*/ 349955 w 1952978"/>
              <a:gd name="connsiteY13" fmla="*/ 3725333 h 4436533"/>
              <a:gd name="connsiteX14" fmla="*/ 349955 w 1952978"/>
              <a:gd name="connsiteY14" fmla="*/ 3510844 h 4436533"/>
              <a:gd name="connsiteX15" fmla="*/ 383822 w 1952978"/>
              <a:gd name="connsiteY15" fmla="*/ 3476978 h 4436533"/>
              <a:gd name="connsiteX16" fmla="*/ 406400 w 1952978"/>
              <a:gd name="connsiteY16" fmla="*/ 3443111 h 4436533"/>
              <a:gd name="connsiteX17" fmla="*/ 428978 w 1952978"/>
              <a:gd name="connsiteY17" fmla="*/ 3364089 h 4436533"/>
              <a:gd name="connsiteX18" fmla="*/ 451555 w 1952978"/>
              <a:gd name="connsiteY18" fmla="*/ 3285067 h 4436533"/>
              <a:gd name="connsiteX19" fmla="*/ 474133 w 1952978"/>
              <a:gd name="connsiteY19" fmla="*/ 3048000 h 4436533"/>
              <a:gd name="connsiteX20" fmla="*/ 485422 w 1952978"/>
              <a:gd name="connsiteY20" fmla="*/ 3002844 h 4436533"/>
              <a:gd name="connsiteX21" fmla="*/ 496711 w 1952978"/>
              <a:gd name="connsiteY21" fmla="*/ 2946400 h 4436533"/>
              <a:gd name="connsiteX22" fmla="*/ 508000 w 1952978"/>
              <a:gd name="connsiteY22" fmla="*/ 2630311 h 4436533"/>
              <a:gd name="connsiteX23" fmla="*/ 519289 w 1952978"/>
              <a:gd name="connsiteY23" fmla="*/ 2596444 h 4436533"/>
              <a:gd name="connsiteX24" fmla="*/ 553155 w 1952978"/>
              <a:gd name="connsiteY24" fmla="*/ 2562578 h 4436533"/>
              <a:gd name="connsiteX25" fmla="*/ 587022 w 1952978"/>
              <a:gd name="connsiteY25" fmla="*/ 2551289 h 4436533"/>
              <a:gd name="connsiteX26" fmla="*/ 643467 w 1952978"/>
              <a:gd name="connsiteY26" fmla="*/ 2506133 h 4436533"/>
              <a:gd name="connsiteX27" fmla="*/ 711200 w 1952978"/>
              <a:gd name="connsiteY27" fmla="*/ 2460978 h 4436533"/>
              <a:gd name="connsiteX28" fmla="*/ 767644 w 1952978"/>
              <a:gd name="connsiteY28" fmla="*/ 2393244 h 4436533"/>
              <a:gd name="connsiteX29" fmla="*/ 824089 w 1952978"/>
              <a:gd name="connsiteY29" fmla="*/ 2348089 h 4436533"/>
              <a:gd name="connsiteX30" fmla="*/ 835378 w 1952978"/>
              <a:gd name="connsiteY30" fmla="*/ 2314222 h 4436533"/>
              <a:gd name="connsiteX31" fmla="*/ 869244 w 1952978"/>
              <a:gd name="connsiteY31" fmla="*/ 2235200 h 4436533"/>
              <a:gd name="connsiteX32" fmla="*/ 835378 w 1952978"/>
              <a:gd name="connsiteY32" fmla="*/ 2111022 h 4436533"/>
              <a:gd name="connsiteX33" fmla="*/ 846667 w 1952978"/>
              <a:gd name="connsiteY33" fmla="*/ 2043289 h 4436533"/>
              <a:gd name="connsiteX34" fmla="*/ 905075 w 1952978"/>
              <a:gd name="connsiteY34" fmla="*/ 1989399 h 4436533"/>
              <a:gd name="connsiteX35" fmla="*/ 936978 w 1952978"/>
              <a:gd name="connsiteY35" fmla="*/ 1794933 h 4436533"/>
              <a:gd name="connsiteX36" fmla="*/ 982133 w 1952978"/>
              <a:gd name="connsiteY36" fmla="*/ 1749778 h 4436533"/>
              <a:gd name="connsiteX37" fmla="*/ 1038578 w 1952978"/>
              <a:gd name="connsiteY37" fmla="*/ 1704622 h 4436533"/>
              <a:gd name="connsiteX38" fmla="*/ 1083733 w 1952978"/>
              <a:gd name="connsiteY38" fmla="*/ 1636889 h 4436533"/>
              <a:gd name="connsiteX39" fmla="*/ 1106311 w 1952978"/>
              <a:gd name="connsiteY39" fmla="*/ 1569155 h 4436533"/>
              <a:gd name="connsiteX40" fmla="*/ 1117600 w 1952978"/>
              <a:gd name="connsiteY40" fmla="*/ 1535289 h 4436533"/>
              <a:gd name="connsiteX41" fmla="*/ 1140178 w 1952978"/>
              <a:gd name="connsiteY41" fmla="*/ 1501422 h 4436533"/>
              <a:gd name="connsiteX42" fmla="*/ 1174044 w 1952978"/>
              <a:gd name="connsiteY42" fmla="*/ 1422400 h 4436533"/>
              <a:gd name="connsiteX43" fmla="*/ 1196622 w 1952978"/>
              <a:gd name="connsiteY43" fmla="*/ 1343378 h 4436533"/>
              <a:gd name="connsiteX44" fmla="*/ 1219200 w 1952978"/>
              <a:gd name="connsiteY44" fmla="*/ 1309511 h 4436533"/>
              <a:gd name="connsiteX45" fmla="*/ 1253067 w 1952978"/>
              <a:gd name="connsiteY45" fmla="*/ 1241778 h 4436533"/>
              <a:gd name="connsiteX46" fmla="*/ 1286933 w 1952978"/>
              <a:gd name="connsiteY46" fmla="*/ 1219200 h 4436533"/>
              <a:gd name="connsiteX47" fmla="*/ 1309511 w 1952978"/>
              <a:gd name="connsiteY47" fmla="*/ 1083733 h 4436533"/>
              <a:gd name="connsiteX48" fmla="*/ 1332089 w 1952978"/>
              <a:gd name="connsiteY48" fmla="*/ 1016000 h 4436533"/>
              <a:gd name="connsiteX49" fmla="*/ 1399822 w 1952978"/>
              <a:gd name="connsiteY49" fmla="*/ 970844 h 4436533"/>
              <a:gd name="connsiteX50" fmla="*/ 1433689 w 1952978"/>
              <a:gd name="connsiteY50" fmla="*/ 948267 h 4436533"/>
              <a:gd name="connsiteX51" fmla="*/ 1512711 w 1952978"/>
              <a:gd name="connsiteY51" fmla="*/ 891822 h 4436533"/>
              <a:gd name="connsiteX52" fmla="*/ 1580444 w 1952978"/>
              <a:gd name="connsiteY52" fmla="*/ 869244 h 4436533"/>
              <a:gd name="connsiteX53" fmla="*/ 1614311 w 1952978"/>
              <a:gd name="connsiteY53" fmla="*/ 846667 h 4436533"/>
              <a:gd name="connsiteX54" fmla="*/ 1693333 w 1952978"/>
              <a:gd name="connsiteY54" fmla="*/ 824089 h 4436533"/>
              <a:gd name="connsiteX55" fmla="*/ 1783644 w 1952978"/>
              <a:gd name="connsiteY55" fmla="*/ 778933 h 4436533"/>
              <a:gd name="connsiteX56" fmla="*/ 1851378 w 1952978"/>
              <a:gd name="connsiteY56" fmla="*/ 711200 h 4436533"/>
              <a:gd name="connsiteX57" fmla="*/ 1919111 w 1952978"/>
              <a:gd name="connsiteY57" fmla="*/ 654755 h 4436533"/>
              <a:gd name="connsiteX58" fmla="*/ 1952978 w 1952978"/>
              <a:gd name="connsiteY58" fmla="*/ 587022 h 4436533"/>
              <a:gd name="connsiteX59" fmla="*/ 1941689 w 1952978"/>
              <a:gd name="connsiteY59" fmla="*/ 553155 h 4436533"/>
              <a:gd name="connsiteX60" fmla="*/ 1862667 w 1952978"/>
              <a:gd name="connsiteY60" fmla="*/ 462844 h 4436533"/>
              <a:gd name="connsiteX61" fmla="*/ 1828800 w 1952978"/>
              <a:gd name="connsiteY61" fmla="*/ 428978 h 4436533"/>
              <a:gd name="connsiteX62" fmla="*/ 1794933 w 1952978"/>
              <a:gd name="connsiteY62" fmla="*/ 406400 h 4436533"/>
              <a:gd name="connsiteX63" fmla="*/ 1715911 w 1952978"/>
              <a:gd name="connsiteY63" fmla="*/ 383822 h 4436533"/>
              <a:gd name="connsiteX64" fmla="*/ 1636889 w 1952978"/>
              <a:gd name="connsiteY64" fmla="*/ 338667 h 4436533"/>
              <a:gd name="connsiteX65" fmla="*/ 1557867 w 1952978"/>
              <a:gd name="connsiteY65" fmla="*/ 316089 h 4436533"/>
              <a:gd name="connsiteX66" fmla="*/ 1490133 w 1952978"/>
              <a:gd name="connsiteY66" fmla="*/ 259644 h 4436533"/>
              <a:gd name="connsiteX67" fmla="*/ 1478844 w 1952978"/>
              <a:gd name="connsiteY67" fmla="*/ 225778 h 4436533"/>
              <a:gd name="connsiteX68" fmla="*/ 1444978 w 1952978"/>
              <a:gd name="connsiteY68" fmla="*/ 203200 h 4436533"/>
              <a:gd name="connsiteX69" fmla="*/ 1253067 w 1952978"/>
              <a:gd name="connsiteY69" fmla="*/ 169333 h 4436533"/>
              <a:gd name="connsiteX70" fmla="*/ 1140178 w 1952978"/>
              <a:gd name="connsiteY70" fmla="*/ 135467 h 4436533"/>
              <a:gd name="connsiteX71" fmla="*/ 1072444 w 1952978"/>
              <a:gd name="connsiteY71" fmla="*/ 90311 h 4436533"/>
              <a:gd name="connsiteX72" fmla="*/ 1004711 w 1952978"/>
              <a:gd name="connsiteY72" fmla="*/ 67733 h 4436533"/>
              <a:gd name="connsiteX73" fmla="*/ 970844 w 1952978"/>
              <a:gd name="connsiteY73" fmla="*/ 56444 h 4436533"/>
              <a:gd name="connsiteX74" fmla="*/ 914400 w 1952978"/>
              <a:gd name="connsiteY74" fmla="*/ 0 h 4436533"/>
              <a:gd name="connsiteX0" fmla="*/ 90311 w 1952978"/>
              <a:gd name="connsiteY0" fmla="*/ 4436533 h 4436533"/>
              <a:gd name="connsiteX1" fmla="*/ 45155 w 1952978"/>
              <a:gd name="connsiteY1" fmla="*/ 4380089 h 4436533"/>
              <a:gd name="connsiteX2" fmla="*/ 0 w 1952978"/>
              <a:gd name="connsiteY2" fmla="*/ 4323644 h 4436533"/>
              <a:gd name="connsiteX3" fmla="*/ 11289 w 1952978"/>
              <a:gd name="connsiteY3" fmla="*/ 4210755 h 4436533"/>
              <a:gd name="connsiteX4" fmla="*/ 22578 w 1952978"/>
              <a:gd name="connsiteY4" fmla="*/ 4165600 h 4436533"/>
              <a:gd name="connsiteX5" fmla="*/ 67733 w 1952978"/>
              <a:gd name="connsiteY5" fmla="*/ 4143022 h 4436533"/>
              <a:gd name="connsiteX6" fmla="*/ 146755 w 1952978"/>
              <a:gd name="connsiteY6" fmla="*/ 4097867 h 4436533"/>
              <a:gd name="connsiteX7" fmla="*/ 237067 w 1952978"/>
              <a:gd name="connsiteY7" fmla="*/ 4086578 h 4436533"/>
              <a:gd name="connsiteX8" fmla="*/ 304800 w 1952978"/>
              <a:gd name="connsiteY8" fmla="*/ 4052711 h 4436533"/>
              <a:gd name="connsiteX9" fmla="*/ 338667 w 1952978"/>
              <a:gd name="connsiteY9" fmla="*/ 4041422 h 4436533"/>
              <a:gd name="connsiteX10" fmla="*/ 361244 w 1952978"/>
              <a:gd name="connsiteY10" fmla="*/ 4007555 h 4436533"/>
              <a:gd name="connsiteX11" fmla="*/ 383822 w 1952978"/>
              <a:gd name="connsiteY11" fmla="*/ 3939822 h 4436533"/>
              <a:gd name="connsiteX12" fmla="*/ 372533 w 1952978"/>
              <a:gd name="connsiteY12" fmla="*/ 3826933 h 4436533"/>
              <a:gd name="connsiteX13" fmla="*/ 349955 w 1952978"/>
              <a:gd name="connsiteY13" fmla="*/ 3725333 h 4436533"/>
              <a:gd name="connsiteX14" fmla="*/ 349955 w 1952978"/>
              <a:gd name="connsiteY14" fmla="*/ 3510844 h 4436533"/>
              <a:gd name="connsiteX15" fmla="*/ 383822 w 1952978"/>
              <a:gd name="connsiteY15" fmla="*/ 3476978 h 4436533"/>
              <a:gd name="connsiteX16" fmla="*/ 406400 w 1952978"/>
              <a:gd name="connsiteY16" fmla="*/ 3443111 h 4436533"/>
              <a:gd name="connsiteX17" fmla="*/ 428978 w 1952978"/>
              <a:gd name="connsiteY17" fmla="*/ 3364089 h 4436533"/>
              <a:gd name="connsiteX18" fmla="*/ 451555 w 1952978"/>
              <a:gd name="connsiteY18" fmla="*/ 3285067 h 4436533"/>
              <a:gd name="connsiteX19" fmla="*/ 474133 w 1952978"/>
              <a:gd name="connsiteY19" fmla="*/ 3048000 h 4436533"/>
              <a:gd name="connsiteX20" fmla="*/ 485422 w 1952978"/>
              <a:gd name="connsiteY20" fmla="*/ 3002844 h 4436533"/>
              <a:gd name="connsiteX21" fmla="*/ 496711 w 1952978"/>
              <a:gd name="connsiteY21" fmla="*/ 2946400 h 4436533"/>
              <a:gd name="connsiteX22" fmla="*/ 508000 w 1952978"/>
              <a:gd name="connsiteY22" fmla="*/ 2630311 h 4436533"/>
              <a:gd name="connsiteX23" fmla="*/ 519289 w 1952978"/>
              <a:gd name="connsiteY23" fmla="*/ 2596444 h 4436533"/>
              <a:gd name="connsiteX24" fmla="*/ 553155 w 1952978"/>
              <a:gd name="connsiteY24" fmla="*/ 2562578 h 4436533"/>
              <a:gd name="connsiteX25" fmla="*/ 587022 w 1952978"/>
              <a:gd name="connsiteY25" fmla="*/ 2551289 h 4436533"/>
              <a:gd name="connsiteX26" fmla="*/ 643467 w 1952978"/>
              <a:gd name="connsiteY26" fmla="*/ 2506133 h 4436533"/>
              <a:gd name="connsiteX27" fmla="*/ 711200 w 1952978"/>
              <a:gd name="connsiteY27" fmla="*/ 2460978 h 4436533"/>
              <a:gd name="connsiteX28" fmla="*/ 767644 w 1952978"/>
              <a:gd name="connsiteY28" fmla="*/ 2393244 h 4436533"/>
              <a:gd name="connsiteX29" fmla="*/ 824089 w 1952978"/>
              <a:gd name="connsiteY29" fmla="*/ 2348089 h 4436533"/>
              <a:gd name="connsiteX30" fmla="*/ 835378 w 1952978"/>
              <a:gd name="connsiteY30" fmla="*/ 2314222 h 4436533"/>
              <a:gd name="connsiteX31" fmla="*/ 869244 w 1952978"/>
              <a:gd name="connsiteY31" fmla="*/ 2235200 h 4436533"/>
              <a:gd name="connsiteX32" fmla="*/ 835378 w 1952978"/>
              <a:gd name="connsiteY32" fmla="*/ 2111022 h 4436533"/>
              <a:gd name="connsiteX33" fmla="*/ 846667 w 1952978"/>
              <a:gd name="connsiteY33" fmla="*/ 2043289 h 4436533"/>
              <a:gd name="connsiteX34" fmla="*/ 862537 w 1952978"/>
              <a:gd name="connsiteY34" fmla="*/ 1980664 h 4436533"/>
              <a:gd name="connsiteX35" fmla="*/ 936978 w 1952978"/>
              <a:gd name="connsiteY35" fmla="*/ 1794933 h 4436533"/>
              <a:gd name="connsiteX36" fmla="*/ 982133 w 1952978"/>
              <a:gd name="connsiteY36" fmla="*/ 1749778 h 4436533"/>
              <a:gd name="connsiteX37" fmla="*/ 1038578 w 1952978"/>
              <a:gd name="connsiteY37" fmla="*/ 1704622 h 4436533"/>
              <a:gd name="connsiteX38" fmla="*/ 1083733 w 1952978"/>
              <a:gd name="connsiteY38" fmla="*/ 1636889 h 4436533"/>
              <a:gd name="connsiteX39" fmla="*/ 1106311 w 1952978"/>
              <a:gd name="connsiteY39" fmla="*/ 1569155 h 4436533"/>
              <a:gd name="connsiteX40" fmla="*/ 1117600 w 1952978"/>
              <a:gd name="connsiteY40" fmla="*/ 1535289 h 4436533"/>
              <a:gd name="connsiteX41" fmla="*/ 1140178 w 1952978"/>
              <a:gd name="connsiteY41" fmla="*/ 1501422 h 4436533"/>
              <a:gd name="connsiteX42" fmla="*/ 1174044 w 1952978"/>
              <a:gd name="connsiteY42" fmla="*/ 1422400 h 4436533"/>
              <a:gd name="connsiteX43" fmla="*/ 1196622 w 1952978"/>
              <a:gd name="connsiteY43" fmla="*/ 1343378 h 4436533"/>
              <a:gd name="connsiteX44" fmla="*/ 1219200 w 1952978"/>
              <a:gd name="connsiteY44" fmla="*/ 1309511 h 4436533"/>
              <a:gd name="connsiteX45" fmla="*/ 1253067 w 1952978"/>
              <a:gd name="connsiteY45" fmla="*/ 1241778 h 4436533"/>
              <a:gd name="connsiteX46" fmla="*/ 1286933 w 1952978"/>
              <a:gd name="connsiteY46" fmla="*/ 1219200 h 4436533"/>
              <a:gd name="connsiteX47" fmla="*/ 1309511 w 1952978"/>
              <a:gd name="connsiteY47" fmla="*/ 1083733 h 4436533"/>
              <a:gd name="connsiteX48" fmla="*/ 1332089 w 1952978"/>
              <a:gd name="connsiteY48" fmla="*/ 1016000 h 4436533"/>
              <a:gd name="connsiteX49" fmla="*/ 1399822 w 1952978"/>
              <a:gd name="connsiteY49" fmla="*/ 970844 h 4436533"/>
              <a:gd name="connsiteX50" fmla="*/ 1433689 w 1952978"/>
              <a:gd name="connsiteY50" fmla="*/ 948267 h 4436533"/>
              <a:gd name="connsiteX51" fmla="*/ 1512711 w 1952978"/>
              <a:gd name="connsiteY51" fmla="*/ 891822 h 4436533"/>
              <a:gd name="connsiteX52" fmla="*/ 1580444 w 1952978"/>
              <a:gd name="connsiteY52" fmla="*/ 869244 h 4436533"/>
              <a:gd name="connsiteX53" fmla="*/ 1614311 w 1952978"/>
              <a:gd name="connsiteY53" fmla="*/ 846667 h 4436533"/>
              <a:gd name="connsiteX54" fmla="*/ 1693333 w 1952978"/>
              <a:gd name="connsiteY54" fmla="*/ 824089 h 4436533"/>
              <a:gd name="connsiteX55" fmla="*/ 1783644 w 1952978"/>
              <a:gd name="connsiteY55" fmla="*/ 778933 h 4436533"/>
              <a:gd name="connsiteX56" fmla="*/ 1851378 w 1952978"/>
              <a:gd name="connsiteY56" fmla="*/ 711200 h 4436533"/>
              <a:gd name="connsiteX57" fmla="*/ 1919111 w 1952978"/>
              <a:gd name="connsiteY57" fmla="*/ 654755 h 4436533"/>
              <a:gd name="connsiteX58" fmla="*/ 1952978 w 1952978"/>
              <a:gd name="connsiteY58" fmla="*/ 587022 h 4436533"/>
              <a:gd name="connsiteX59" fmla="*/ 1941689 w 1952978"/>
              <a:gd name="connsiteY59" fmla="*/ 553155 h 4436533"/>
              <a:gd name="connsiteX60" fmla="*/ 1862667 w 1952978"/>
              <a:gd name="connsiteY60" fmla="*/ 462844 h 4436533"/>
              <a:gd name="connsiteX61" fmla="*/ 1828800 w 1952978"/>
              <a:gd name="connsiteY61" fmla="*/ 428978 h 4436533"/>
              <a:gd name="connsiteX62" fmla="*/ 1794933 w 1952978"/>
              <a:gd name="connsiteY62" fmla="*/ 406400 h 4436533"/>
              <a:gd name="connsiteX63" fmla="*/ 1715911 w 1952978"/>
              <a:gd name="connsiteY63" fmla="*/ 383822 h 4436533"/>
              <a:gd name="connsiteX64" fmla="*/ 1636889 w 1952978"/>
              <a:gd name="connsiteY64" fmla="*/ 338667 h 4436533"/>
              <a:gd name="connsiteX65" fmla="*/ 1557867 w 1952978"/>
              <a:gd name="connsiteY65" fmla="*/ 316089 h 4436533"/>
              <a:gd name="connsiteX66" fmla="*/ 1490133 w 1952978"/>
              <a:gd name="connsiteY66" fmla="*/ 259644 h 4436533"/>
              <a:gd name="connsiteX67" fmla="*/ 1478844 w 1952978"/>
              <a:gd name="connsiteY67" fmla="*/ 225778 h 4436533"/>
              <a:gd name="connsiteX68" fmla="*/ 1444978 w 1952978"/>
              <a:gd name="connsiteY68" fmla="*/ 203200 h 4436533"/>
              <a:gd name="connsiteX69" fmla="*/ 1253067 w 1952978"/>
              <a:gd name="connsiteY69" fmla="*/ 169333 h 4436533"/>
              <a:gd name="connsiteX70" fmla="*/ 1140178 w 1952978"/>
              <a:gd name="connsiteY70" fmla="*/ 135467 h 4436533"/>
              <a:gd name="connsiteX71" fmla="*/ 1072444 w 1952978"/>
              <a:gd name="connsiteY71" fmla="*/ 90311 h 4436533"/>
              <a:gd name="connsiteX72" fmla="*/ 1004711 w 1952978"/>
              <a:gd name="connsiteY72" fmla="*/ 67733 h 4436533"/>
              <a:gd name="connsiteX73" fmla="*/ 970844 w 1952978"/>
              <a:gd name="connsiteY73" fmla="*/ 56444 h 4436533"/>
              <a:gd name="connsiteX74" fmla="*/ 914400 w 1952978"/>
              <a:gd name="connsiteY74" fmla="*/ 0 h 4436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952978" h="4436533">
                <a:moveTo>
                  <a:pt x="90311" y="4436533"/>
                </a:moveTo>
                <a:cubicBezTo>
                  <a:pt x="75259" y="4417718"/>
                  <a:pt x="62193" y="4397127"/>
                  <a:pt x="45155" y="4380089"/>
                </a:cubicBezTo>
                <a:cubicBezTo>
                  <a:pt x="-5906" y="4329028"/>
                  <a:pt x="21977" y="4389575"/>
                  <a:pt x="0" y="4323644"/>
                </a:cubicBezTo>
                <a:cubicBezTo>
                  <a:pt x="3763" y="4286014"/>
                  <a:pt x="5941" y="4248192"/>
                  <a:pt x="11289" y="4210755"/>
                </a:cubicBezTo>
                <a:cubicBezTo>
                  <a:pt x="13483" y="4195396"/>
                  <a:pt x="12646" y="4177519"/>
                  <a:pt x="22578" y="4165600"/>
                </a:cubicBezTo>
                <a:cubicBezTo>
                  <a:pt x="33351" y="4152672"/>
                  <a:pt x="53122" y="4151371"/>
                  <a:pt x="67733" y="4143022"/>
                </a:cubicBezTo>
                <a:cubicBezTo>
                  <a:pt x="93860" y="4128092"/>
                  <a:pt x="116431" y="4105448"/>
                  <a:pt x="146755" y="4097867"/>
                </a:cubicBezTo>
                <a:cubicBezTo>
                  <a:pt x="176187" y="4090509"/>
                  <a:pt x="206963" y="4090341"/>
                  <a:pt x="237067" y="4086578"/>
                </a:cubicBezTo>
                <a:cubicBezTo>
                  <a:pt x="322193" y="4058202"/>
                  <a:pt x="217262" y="4096480"/>
                  <a:pt x="304800" y="4052711"/>
                </a:cubicBezTo>
                <a:cubicBezTo>
                  <a:pt x="315443" y="4047389"/>
                  <a:pt x="327378" y="4045185"/>
                  <a:pt x="338667" y="4041422"/>
                </a:cubicBezTo>
                <a:cubicBezTo>
                  <a:pt x="346193" y="4030133"/>
                  <a:pt x="355734" y="4019953"/>
                  <a:pt x="361244" y="4007555"/>
                </a:cubicBezTo>
                <a:cubicBezTo>
                  <a:pt x="370910" y="3985807"/>
                  <a:pt x="383822" y="3939822"/>
                  <a:pt x="383822" y="3939822"/>
                </a:cubicBezTo>
                <a:cubicBezTo>
                  <a:pt x="380059" y="3902192"/>
                  <a:pt x="377531" y="3864419"/>
                  <a:pt x="372533" y="3826933"/>
                </a:cubicBezTo>
                <a:cubicBezTo>
                  <a:pt x="368438" y="3796224"/>
                  <a:pt x="357620" y="3755991"/>
                  <a:pt x="349955" y="3725333"/>
                </a:cubicBezTo>
                <a:cubicBezTo>
                  <a:pt x="344522" y="3665567"/>
                  <a:pt x="327234" y="3573328"/>
                  <a:pt x="349955" y="3510844"/>
                </a:cubicBezTo>
                <a:cubicBezTo>
                  <a:pt x="355411" y="3495840"/>
                  <a:pt x="373601" y="3489242"/>
                  <a:pt x="383822" y="3476978"/>
                </a:cubicBezTo>
                <a:cubicBezTo>
                  <a:pt x="392508" y="3466555"/>
                  <a:pt x="400332" y="3455246"/>
                  <a:pt x="406400" y="3443111"/>
                </a:cubicBezTo>
                <a:cubicBezTo>
                  <a:pt x="415422" y="3425067"/>
                  <a:pt x="424156" y="3380967"/>
                  <a:pt x="428978" y="3364089"/>
                </a:cubicBezTo>
                <a:cubicBezTo>
                  <a:pt x="441069" y="3321771"/>
                  <a:pt x="442732" y="3333595"/>
                  <a:pt x="451555" y="3285067"/>
                </a:cubicBezTo>
                <a:cubicBezTo>
                  <a:pt x="471764" y="3173912"/>
                  <a:pt x="458068" y="3192583"/>
                  <a:pt x="474133" y="3048000"/>
                </a:cubicBezTo>
                <a:cubicBezTo>
                  <a:pt x="475846" y="3032580"/>
                  <a:pt x="482056" y="3017990"/>
                  <a:pt x="485422" y="3002844"/>
                </a:cubicBezTo>
                <a:cubicBezTo>
                  <a:pt x="489584" y="2984114"/>
                  <a:pt x="492948" y="2965215"/>
                  <a:pt x="496711" y="2946400"/>
                </a:cubicBezTo>
                <a:cubicBezTo>
                  <a:pt x="500474" y="2841037"/>
                  <a:pt x="501212" y="2735522"/>
                  <a:pt x="508000" y="2630311"/>
                </a:cubicBezTo>
                <a:cubicBezTo>
                  <a:pt x="508766" y="2618436"/>
                  <a:pt x="512688" y="2606345"/>
                  <a:pt x="519289" y="2596444"/>
                </a:cubicBezTo>
                <a:cubicBezTo>
                  <a:pt x="528145" y="2583161"/>
                  <a:pt x="539872" y="2571434"/>
                  <a:pt x="553155" y="2562578"/>
                </a:cubicBezTo>
                <a:cubicBezTo>
                  <a:pt x="563056" y="2555977"/>
                  <a:pt x="575733" y="2555052"/>
                  <a:pt x="587022" y="2551289"/>
                </a:cubicBezTo>
                <a:cubicBezTo>
                  <a:pt x="607566" y="2489657"/>
                  <a:pt x="581097" y="2537318"/>
                  <a:pt x="643467" y="2506133"/>
                </a:cubicBezTo>
                <a:cubicBezTo>
                  <a:pt x="667737" y="2493998"/>
                  <a:pt x="711200" y="2460978"/>
                  <a:pt x="711200" y="2460978"/>
                </a:cubicBezTo>
                <a:cubicBezTo>
                  <a:pt x="732761" y="2396295"/>
                  <a:pt x="706135" y="2454753"/>
                  <a:pt x="767644" y="2393244"/>
                </a:cubicBezTo>
                <a:cubicBezTo>
                  <a:pt x="818705" y="2342183"/>
                  <a:pt x="758158" y="2370066"/>
                  <a:pt x="824089" y="2348089"/>
                </a:cubicBezTo>
                <a:cubicBezTo>
                  <a:pt x="827852" y="2336800"/>
                  <a:pt x="830691" y="2325160"/>
                  <a:pt x="835378" y="2314222"/>
                </a:cubicBezTo>
                <a:cubicBezTo>
                  <a:pt x="877227" y="2216574"/>
                  <a:pt x="842769" y="2314625"/>
                  <a:pt x="869244" y="2235200"/>
                </a:cubicBezTo>
                <a:cubicBezTo>
                  <a:pt x="840600" y="2149264"/>
                  <a:pt x="851334" y="2190804"/>
                  <a:pt x="835378" y="2111022"/>
                </a:cubicBezTo>
                <a:cubicBezTo>
                  <a:pt x="839141" y="2088444"/>
                  <a:pt x="842141" y="2065015"/>
                  <a:pt x="846667" y="2043289"/>
                </a:cubicBezTo>
                <a:cubicBezTo>
                  <a:pt x="851193" y="2021563"/>
                  <a:pt x="828843" y="2081747"/>
                  <a:pt x="862537" y="1980664"/>
                </a:cubicBezTo>
                <a:cubicBezTo>
                  <a:pt x="843420" y="1904199"/>
                  <a:pt x="917045" y="1833414"/>
                  <a:pt x="936978" y="1794933"/>
                </a:cubicBezTo>
                <a:cubicBezTo>
                  <a:pt x="956911" y="1756452"/>
                  <a:pt x="968280" y="1765940"/>
                  <a:pt x="982133" y="1749778"/>
                </a:cubicBezTo>
                <a:cubicBezTo>
                  <a:pt x="1022983" y="1702119"/>
                  <a:pt x="981603" y="1723614"/>
                  <a:pt x="1038578" y="1704622"/>
                </a:cubicBezTo>
                <a:cubicBezTo>
                  <a:pt x="1075926" y="1592578"/>
                  <a:pt x="1013265" y="1763732"/>
                  <a:pt x="1083733" y="1636889"/>
                </a:cubicBezTo>
                <a:cubicBezTo>
                  <a:pt x="1095291" y="1616085"/>
                  <a:pt x="1098785" y="1591733"/>
                  <a:pt x="1106311" y="1569155"/>
                </a:cubicBezTo>
                <a:cubicBezTo>
                  <a:pt x="1110074" y="1557866"/>
                  <a:pt x="1110999" y="1545190"/>
                  <a:pt x="1117600" y="1535289"/>
                </a:cubicBezTo>
                <a:lnTo>
                  <a:pt x="1140178" y="1501422"/>
                </a:lnTo>
                <a:cubicBezTo>
                  <a:pt x="1172589" y="1371782"/>
                  <a:pt x="1127268" y="1531547"/>
                  <a:pt x="1174044" y="1422400"/>
                </a:cubicBezTo>
                <a:cubicBezTo>
                  <a:pt x="1195742" y="1371770"/>
                  <a:pt x="1174657" y="1387308"/>
                  <a:pt x="1196622" y="1343378"/>
                </a:cubicBezTo>
                <a:cubicBezTo>
                  <a:pt x="1202690" y="1331243"/>
                  <a:pt x="1213132" y="1321646"/>
                  <a:pt x="1219200" y="1309511"/>
                </a:cubicBezTo>
                <a:cubicBezTo>
                  <a:pt x="1237564" y="1272783"/>
                  <a:pt x="1220713" y="1274132"/>
                  <a:pt x="1253067" y="1241778"/>
                </a:cubicBezTo>
                <a:cubicBezTo>
                  <a:pt x="1262661" y="1232184"/>
                  <a:pt x="1275644" y="1226726"/>
                  <a:pt x="1286933" y="1219200"/>
                </a:cubicBezTo>
                <a:cubicBezTo>
                  <a:pt x="1294937" y="1155166"/>
                  <a:pt x="1293528" y="1137009"/>
                  <a:pt x="1309511" y="1083733"/>
                </a:cubicBezTo>
                <a:cubicBezTo>
                  <a:pt x="1316350" y="1060938"/>
                  <a:pt x="1312287" y="1029201"/>
                  <a:pt x="1332089" y="1016000"/>
                </a:cubicBezTo>
                <a:lnTo>
                  <a:pt x="1399822" y="970844"/>
                </a:lnTo>
                <a:cubicBezTo>
                  <a:pt x="1411111" y="963318"/>
                  <a:pt x="1422835" y="956408"/>
                  <a:pt x="1433689" y="948267"/>
                </a:cubicBezTo>
                <a:cubicBezTo>
                  <a:pt x="1439757" y="943716"/>
                  <a:pt x="1499203" y="897826"/>
                  <a:pt x="1512711" y="891822"/>
                </a:cubicBezTo>
                <a:cubicBezTo>
                  <a:pt x="1534459" y="882156"/>
                  <a:pt x="1560642" y="882445"/>
                  <a:pt x="1580444" y="869244"/>
                </a:cubicBezTo>
                <a:cubicBezTo>
                  <a:pt x="1591733" y="861718"/>
                  <a:pt x="1602176" y="852734"/>
                  <a:pt x="1614311" y="846667"/>
                </a:cubicBezTo>
                <a:cubicBezTo>
                  <a:pt x="1652706" y="827470"/>
                  <a:pt x="1649920" y="842178"/>
                  <a:pt x="1693333" y="824089"/>
                </a:cubicBezTo>
                <a:cubicBezTo>
                  <a:pt x="1724401" y="811144"/>
                  <a:pt x="1783644" y="778933"/>
                  <a:pt x="1783644" y="778933"/>
                </a:cubicBezTo>
                <a:cubicBezTo>
                  <a:pt x="1848546" y="692398"/>
                  <a:pt x="1785346" y="766227"/>
                  <a:pt x="1851378" y="711200"/>
                </a:cubicBezTo>
                <a:cubicBezTo>
                  <a:pt x="1938299" y="638765"/>
                  <a:pt x="1835025" y="710812"/>
                  <a:pt x="1919111" y="654755"/>
                </a:cubicBezTo>
                <a:cubicBezTo>
                  <a:pt x="1930527" y="637632"/>
                  <a:pt x="1952978" y="610392"/>
                  <a:pt x="1952978" y="587022"/>
                </a:cubicBezTo>
                <a:cubicBezTo>
                  <a:pt x="1952978" y="575122"/>
                  <a:pt x="1947468" y="563557"/>
                  <a:pt x="1941689" y="553155"/>
                </a:cubicBezTo>
                <a:cubicBezTo>
                  <a:pt x="1885896" y="452728"/>
                  <a:pt x="1920666" y="511176"/>
                  <a:pt x="1862667" y="462844"/>
                </a:cubicBezTo>
                <a:cubicBezTo>
                  <a:pt x="1850402" y="452624"/>
                  <a:pt x="1841065" y="439198"/>
                  <a:pt x="1828800" y="428978"/>
                </a:cubicBezTo>
                <a:cubicBezTo>
                  <a:pt x="1818377" y="420292"/>
                  <a:pt x="1807068" y="412468"/>
                  <a:pt x="1794933" y="406400"/>
                </a:cubicBezTo>
                <a:cubicBezTo>
                  <a:pt x="1778737" y="398302"/>
                  <a:pt x="1730380" y="387439"/>
                  <a:pt x="1715911" y="383822"/>
                </a:cubicBezTo>
                <a:cubicBezTo>
                  <a:pt x="1687837" y="365106"/>
                  <a:pt x="1669628" y="350944"/>
                  <a:pt x="1636889" y="338667"/>
                </a:cubicBezTo>
                <a:cubicBezTo>
                  <a:pt x="1607953" y="327816"/>
                  <a:pt x="1585159" y="329735"/>
                  <a:pt x="1557867" y="316089"/>
                </a:cubicBezTo>
                <a:cubicBezTo>
                  <a:pt x="1526433" y="300372"/>
                  <a:pt x="1515100" y="284611"/>
                  <a:pt x="1490133" y="259644"/>
                </a:cubicBezTo>
                <a:cubicBezTo>
                  <a:pt x="1486370" y="248355"/>
                  <a:pt x="1486277" y="235070"/>
                  <a:pt x="1478844" y="225778"/>
                </a:cubicBezTo>
                <a:cubicBezTo>
                  <a:pt x="1470369" y="215184"/>
                  <a:pt x="1457729" y="207837"/>
                  <a:pt x="1444978" y="203200"/>
                </a:cubicBezTo>
                <a:cubicBezTo>
                  <a:pt x="1377126" y="178526"/>
                  <a:pt x="1324543" y="177275"/>
                  <a:pt x="1253067" y="169333"/>
                </a:cubicBezTo>
                <a:cubicBezTo>
                  <a:pt x="1220660" y="161231"/>
                  <a:pt x="1167659" y="149207"/>
                  <a:pt x="1140178" y="135467"/>
                </a:cubicBezTo>
                <a:cubicBezTo>
                  <a:pt x="1115907" y="123332"/>
                  <a:pt x="1098187" y="98892"/>
                  <a:pt x="1072444" y="90311"/>
                </a:cubicBezTo>
                <a:lnTo>
                  <a:pt x="1004711" y="67733"/>
                </a:lnTo>
                <a:lnTo>
                  <a:pt x="970844" y="56444"/>
                </a:lnTo>
                <a:lnTo>
                  <a:pt x="914400" y="0"/>
                </a:lnTo>
              </a:path>
            </a:pathLst>
          </a:custGeom>
          <a:noFill/>
          <a:ln w="50800" cap="flat" cmpd="sng" algn="ctr">
            <a:solidFill>
              <a:schemeClr val="bg1">
                <a:lumMod val="50000"/>
              </a:schemeClr>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 name="TextBox 23"/>
          <p:cNvSpPr txBox="1">
            <a:spLocks noChangeArrowheads="1"/>
          </p:cNvSpPr>
          <p:nvPr/>
        </p:nvSpPr>
        <p:spPr bwMode="auto">
          <a:xfrm rot="17400000">
            <a:off x="515003" y="5357148"/>
            <a:ext cx="1317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charset="0"/>
              </a:defRPr>
            </a:lvl1pPr>
            <a:lvl2pPr marL="742950" indent="-285750">
              <a:defRPr>
                <a:solidFill>
                  <a:schemeClr val="bg1"/>
                </a:solidFill>
                <a:latin typeface="Arial" charset="0"/>
              </a:defRPr>
            </a:lvl2pPr>
            <a:lvl3pPr marL="1143000" indent="-228600">
              <a:defRPr>
                <a:solidFill>
                  <a:schemeClr val="bg1"/>
                </a:solidFill>
                <a:latin typeface="Arial" charset="0"/>
              </a:defRPr>
            </a:lvl3pPr>
            <a:lvl4pPr marL="1600200" indent="-228600">
              <a:defRPr>
                <a:solidFill>
                  <a:schemeClr val="bg1"/>
                </a:solidFill>
                <a:latin typeface="Arial" charset="0"/>
              </a:defRPr>
            </a:lvl4pPr>
            <a:lvl5pPr marL="2057400" indent="-228600">
              <a:defRPr>
                <a:solidFill>
                  <a:schemeClr val="bg1"/>
                </a:solidFill>
                <a:latin typeface="Arial" charset="0"/>
              </a:defRPr>
            </a:lvl5pPr>
            <a:lvl6pPr marL="25146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6pPr>
            <a:lvl7pPr marL="29718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7pPr>
            <a:lvl8pPr marL="34290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8pPr>
            <a:lvl9pPr marL="38862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9pPr>
          </a:lstStyle>
          <a:p>
            <a:pPr>
              <a:buClr>
                <a:srgbClr val="000000"/>
              </a:buClr>
              <a:buSzPct val="100000"/>
              <a:buFont typeface="Arial" charset="0"/>
              <a:buNone/>
              <a:defRPr/>
            </a:pPr>
            <a:r>
              <a:rPr lang="en-GB" sz="1400" b="1" dirty="0" smtClean="0">
                <a:solidFill>
                  <a:schemeClr val="bg1">
                    <a:lumMod val="50000"/>
                  </a:schemeClr>
                </a:solidFill>
              </a:rPr>
              <a:t>Wind speed</a:t>
            </a:r>
          </a:p>
        </p:txBody>
      </p:sp>
      <p:sp>
        <p:nvSpPr>
          <p:cNvPr id="17" name="TextBox 30"/>
          <p:cNvSpPr txBox="1">
            <a:spLocks noChangeArrowheads="1"/>
          </p:cNvSpPr>
          <p:nvPr/>
        </p:nvSpPr>
        <p:spPr bwMode="auto">
          <a:xfrm>
            <a:off x="492778" y="4328448"/>
            <a:ext cx="3671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1400">
                <a:solidFill>
                  <a:schemeClr val="tx1"/>
                </a:solidFill>
              </a:rPr>
              <a:t>Assigned height</a:t>
            </a:r>
          </a:p>
        </p:txBody>
      </p:sp>
      <p:sp>
        <p:nvSpPr>
          <p:cNvPr id="18" name="TextBox 31"/>
          <p:cNvSpPr txBox="1">
            <a:spLocks noChangeArrowheads="1"/>
          </p:cNvSpPr>
          <p:nvPr/>
        </p:nvSpPr>
        <p:spPr bwMode="auto">
          <a:xfrm>
            <a:off x="492778" y="1088361"/>
            <a:ext cx="3671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1400" dirty="0">
                <a:solidFill>
                  <a:schemeClr val="tx1"/>
                </a:solidFill>
              </a:rPr>
              <a:t>Assigned height</a:t>
            </a:r>
          </a:p>
        </p:txBody>
      </p:sp>
      <p:sp>
        <p:nvSpPr>
          <p:cNvPr id="19" name="Right Arrow 16"/>
          <p:cNvSpPr>
            <a:spLocks noChangeArrowheads="1"/>
          </p:cNvSpPr>
          <p:nvPr/>
        </p:nvSpPr>
        <p:spPr bwMode="auto">
          <a:xfrm>
            <a:off x="2724803" y="1156076"/>
            <a:ext cx="863600" cy="288925"/>
          </a:xfrm>
          <a:prstGeom prst="rightArrow">
            <a:avLst>
              <a:gd name="adj1" fmla="val 50000"/>
              <a:gd name="adj2" fmla="val 49817"/>
            </a:avLst>
          </a:prstGeom>
          <a:solidFill>
            <a:schemeClr val="bg2"/>
          </a:solidFill>
          <a:ln w="9525" algn="ctr">
            <a:solidFill>
              <a:schemeClr val="tx1"/>
            </a:solidFill>
            <a:round/>
            <a:headEnd/>
            <a:tailEnd/>
          </a:ln>
        </p:spPr>
        <p:txBody>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endParaRPr lang="en-US" altLang="en-US" sz="1800" b="0">
              <a:solidFill>
                <a:schemeClr val="bg1"/>
              </a:solidFill>
            </a:endParaRPr>
          </a:p>
        </p:txBody>
      </p:sp>
    </p:spTree>
    <p:extLst>
      <p:ext uri="{BB962C8B-B14F-4D97-AF65-F5344CB8AC3E}">
        <p14:creationId xmlns:p14="http://schemas.microsoft.com/office/powerpoint/2010/main" val="15443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500"/>
                                        <p:tgtEl>
                                          <p:spTgt spid="3">
                                            <p:txEl>
                                              <p:pRg st="3" end="3"/>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500"/>
                                        <p:tgtEl>
                                          <p:spTgt spid="3">
                                            <p:txEl>
                                              <p:pRg st="4" end="4"/>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500"/>
                                        <p:tgtEl>
                                          <p:spTgt spid="3">
                                            <p:txEl>
                                              <p:pRg st="5" end="5"/>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p:bldP spid="14" grpId="0"/>
      <p:bldP spid="17" grpId="0"/>
      <p:bldP spid="18" grpId="0"/>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362" y="465177"/>
            <a:ext cx="5903737" cy="369332"/>
          </a:xfrm>
        </p:spPr>
        <p:txBody>
          <a:bodyPr/>
          <a:lstStyle/>
          <a:p>
            <a:r>
              <a:rPr lang="en-US" dirty="0" smtClean="0"/>
              <a:t>Which pixels are used for the height?</a:t>
            </a:r>
            <a:endParaRPr lang="en-US" dirty="0"/>
          </a:p>
        </p:txBody>
      </p:sp>
      <p:sp>
        <p:nvSpPr>
          <p:cNvPr id="3" name="Content Placeholder 2"/>
          <p:cNvSpPr>
            <a:spLocks noGrp="1"/>
          </p:cNvSpPr>
          <p:nvPr>
            <p:ph sz="quarter" idx="14"/>
          </p:nvPr>
        </p:nvSpPr>
        <p:spPr>
          <a:xfrm>
            <a:off x="482738" y="2010014"/>
            <a:ext cx="4270015" cy="3944113"/>
          </a:xfrm>
        </p:spPr>
        <p:txBody>
          <a:bodyPr/>
          <a:lstStyle/>
          <a:p>
            <a:pPr indent="0" algn="ctr">
              <a:buNone/>
            </a:pPr>
            <a:r>
              <a:rPr lang="en-US" dirty="0" smtClean="0"/>
              <a:t>Highest contrast dominates tracking -&gt; </a:t>
            </a:r>
            <a:r>
              <a:rPr lang="en-US" dirty="0" smtClean="0">
                <a:solidFill>
                  <a:srgbClr val="0000FF"/>
                </a:solidFill>
              </a:rPr>
              <a:t>usually edge of coldest cloud...          </a:t>
            </a:r>
            <a:r>
              <a:rPr lang="en-US" dirty="0" smtClean="0">
                <a:solidFill>
                  <a:srgbClr val="FF0000"/>
                </a:solidFill>
              </a:rPr>
              <a:t>…but not always:</a:t>
            </a:r>
          </a:p>
          <a:p>
            <a:pPr indent="0" algn="ctr">
              <a:buNone/>
            </a:pPr>
            <a:r>
              <a:rPr lang="en-US" dirty="0" smtClean="0">
                <a:solidFill>
                  <a:srgbClr val="FF0000"/>
                </a:solidFill>
              </a:rPr>
              <a:t>Example – thin high cloud overlying low cloud</a:t>
            </a:r>
          </a:p>
          <a:p>
            <a:pPr indent="0" algn="ctr">
              <a:buNone/>
            </a:pPr>
            <a:endParaRPr lang="en-US" dirty="0" smtClean="0">
              <a:solidFill>
                <a:srgbClr val="FF0000"/>
              </a:solidFill>
            </a:endParaRPr>
          </a:p>
          <a:p>
            <a:pPr indent="0" algn="ctr">
              <a:buNone/>
            </a:pPr>
            <a:r>
              <a:rPr lang="en-US" dirty="0" smtClean="0">
                <a:solidFill>
                  <a:srgbClr val="0000FF"/>
                </a:solidFill>
              </a:rPr>
              <a:t>New method uses pixel that contributes most to cross correlation during tracking</a:t>
            </a:r>
          </a:p>
          <a:p>
            <a:pPr indent="0" algn="ctr">
              <a:buNone/>
            </a:pPr>
            <a:r>
              <a:rPr lang="en-GB" sz="1200" dirty="0" smtClean="0"/>
              <a:t>Example from Forsythe M. and M. </a:t>
            </a:r>
            <a:r>
              <a:rPr lang="en-GB" sz="1200" dirty="0" err="1" smtClean="0"/>
              <a:t>Doutriaux</a:t>
            </a:r>
            <a:r>
              <a:rPr lang="en-GB" sz="1200" dirty="0" smtClean="0"/>
              <a:t>-Boucher, 2005: Second Analysis of the data displayed on the NWP SAF AMV monitoring website.</a:t>
            </a:r>
          </a:p>
          <a:p>
            <a:pPr indent="0" algn="ctr">
              <a:buNone/>
            </a:pPr>
            <a:endParaRPr lang="en-US" dirty="0" smtClean="0">
              <a:solidFill>
                <a:srgbClr val="FF000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14</a:t>
            </a:fld>
            <a:endParaRPr lang="en-US" dirty="0"/>
          </a:p>
        </p:txBody>
      </p:sp>
      <p:pic>
        <p:nvPicPr>
          <p:cNvPr id="6" name="Content Placeholder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962043" y="2080370"/>
            <a:ext cx="3971925" cy="3511550"/>
          </a:xfrm>
          <a:prstGeom prst="rect">
            <a:avLst/>
          </a:prstGeom>
        </p:spPr>
      </p:pic>
      <p:grpSp>
        <p:nvGrpSpPr>
          <p:cNvPr id="7" name="Group 12"/>
          <p:cNvGrpSpPr>
            <a:grpSpLocks/>
          </p:cNvGrpSpPr>
          <p:nvPr/>
        </p:nvGrpSpPr>
        <p:grpSpPr bwMode="auto">
          <a:xfrm>
            <a:off x="5168418" y="2337545"/>
            <a:ext cx="3656013" cy="2879725"/>
            <a:chOff x="4788024" y="2204864"/>
            <a:chExt cx="3656240" cy="2880320"/>
          </a:xfrm>
        </p:grpSpPr>
        <p:sp>
          <p:nvSpPr>
            <p:cNvPr id="8" name="Rectangle 7"/>
            <p:cNvSpPr>
              <a:spLocks noChangeArrowheads="1"/>
            </p:cNvSpPr>
            <p:nvPr/>
          </p:nvSpPr>
          <p:spPr bwMode="auto">
            <a:xfrm>
              <a:off x="6906597" y="4163450"/>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dirty="0"/>
                <a:t>873.1</a:t>
              </a:r>
              <a:endParaRPr lang="en-GB" altLang="en-US" sz="1400" b="0" dirty="0">
                <a:solidFill>
                  <a:schemeClr val="bg1"/>
                </a:solidFill>
              </a:endParaRPr>
            </a:p>
          </p:txBody>
        </p:sp>
        <p:sp>
          <p:nvSpPr>
            <p:cNvPr id="9" name="Rectangle 8"/>
            <p:cNvSpPr>
              <a:spLocks noChangeArrowheads="1"/>
            </p:cNvSpPr>
            <p:nvPr/>
          </p:nvSpPr>
          <p:spPr bwMode="auto">
            <a:xfrm>
              <a:off x="6748408" y="4667506"/>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0" name="Rectangle 9"/>
            <p:cNvSpPr>
              <a:spLocks noChangeArrowheads="1"/>
            </p:cNvSpPr>
            <p:nvPr/>
          </p:nvSpPr>
          <p:spPr bwMode="auto">
            <a:xfrm>
              <a:off x="4788024" y="2795298"/>
              <a:ext cx="631904" cy="37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343.2</a:t>
              </a:r>
              <a:endParaRPr lang="en-GB" altLang="en-US" sz="1400" b="0">
                <a:solidFill>
                  <a:schemeClr val="bg1"/>
                </a:solidFill>
              </a:endParaRPr>
            </a:p>
          </p:txBody>
        </p:sp>
        <p:sp>
          <p:nvSpPr>
            <p:cNvPr id="11" name="Rectangle 10"/>
            <p:cNvSpPr>
              <a:spLocks noChangeArrowheads="1"/>
            </p:cNvSpPr>
            <p:nvPr/>
          </p:nvSpPr>
          <p:spPr bwMode="auto">
            <a:xfrm>
              <a:off x="4932040" y="2259693"/>
              <a:ext cx="631904" cy="37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329.1</a:t>
              </a:r>
              <a:endParaRPr lang="en-GB" altLang="en-US" sz="1400" b="0">
                <a:solidFill>
                  <a:schemeClr val="bg1"/>
                </a:solidFill>
              </a:endParaRPr>
            </a:p>
          </p:txBody>
        </p:sp>
        <p:sp>
          <p:nvSpPr>
            <p:cNvPr id="12" name="Rectangle 11"/>
            <p:cNvSpPr>
              <a:spLocks noChangeArrowheads="1"/>
            </p:cNvSpPr>
            <p:nvPr/>
          </p:nvSpPr>
          <p:spPr bwMode="auto">
            <a:xfrm>
              <a:off x="5292080" y="2564904"/>
              <a:ext cx="631904" cy="37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221.9</a:t>
              </a:r>
              <a:endParaRPr lang="en-GB" altLang="en-US" sz="1400" b="0">
                <a:solidFill>
                  <a:schemeClr val="bg1"/>
                </a:solidFill>
              </a:endParaRPr>
            </a:p>
          </p:txBody>
        </p:sp>
        <p:sp>
          <p:nvSpPr>
            <p:cNvPr id="13" name="Rectangle 13"/>
            <p:cNvSpPr>
              <a:spLocks noChangeArrowheads="1"/>
            </p:cNvSpPr>
            <p:nvPr/>
          </p:nvSpPr>
          <p:spPr bwMode="auto">
            <a:xfrm>
              <a:off x="6948264" y="3429000"/>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4" name="Rectangle 14"/>
            <p:cNvSpPr>
              <a:spLocks noChangeArrowheads="1"/>
            </p:cNvSpPr>
            <p:nvPr/>
          </p:nvSpPr>
          <p:spPr bwMode="auto">
            <a:xfrm>
              <a:off x="7812360" y="3212976"/>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5" name="Rectangle 15"/>
            <p:cNvSpPr>
              <a:spLocks noChangeArrowheads="1"/>
            </p:cNvSpPr>
            <p:nvPr/>
          </p:nvSpPr>
          <p:spPr bwMode="auto">
            <a:xfrm>
              <a:off x="6516216" y="2924944"/>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6" name="Rectangle 16"/>
            <p:cNvSpPr>
              <a:spLocks noChangeArrowheads="1"/>
            </p:cNvSpPr>
            <p:nvPr/>
          </p:nvSpPr>
          <p:spPr bwMode="auto">
            <a:xfrm>
              <a:off x="5940152" y="2636912"/>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7" name="Rectangle 17"/>
            <p:cNvSpPr>
              <a:spLocks noChangeArrowheads="1"/>
            </p:cNvSpPr>
            <p:nvPr/>
          </p:nvSpPr>
          <p:spPr bwMode="auto">
            <a:xfrm>
              <a:off x="7180456" y="2204864"/>
              <a:ext cx="631904" cy="37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899.9</a:t>
              </a:r>
              <a:endParaRPr lang="en-GB" altLang="en-US" sz="1400" b="0">
                <a:solidFill>
                  <a:schemeClr val="bg1"/>
                </a:solidFill>
              </a:endParaRPr>
            </a:p>
          </p:txBody>
        </p:sp>
      </p:grpSp>
      <p:cxnSp>
        <p:nvCxnSpPr>
          <p:cNvPr id="18" name="Straight Arrow Connector 20"/>
          <p:cNvCxnSpPr>
            <a:cxnSpLocks noChangeShapeType="1"/>
          </p:cNvCxnSpPr>
          <p:nvPr/>
        </p:nvCxnSpPr>
        <p:spPr bwMode="auto">
          <a:xfrm>
            <a:off x="5387920" y="1929189"/>
            <a:ext cx="173038" cy="622114"/>
          </a:xfrm>
          <a:prstGeom prst="straightConnector1">
            <a:avLst/>
          </a:prstGeom>
          <a:noFill/>
          <a:ln w="508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23"/>
          <p:cNvCxnSpPr>
            <a:cxnSpLocks noChangeShapeType="1"/>
          </p:cNvCxnSpPr>
          <p:nvPr/>
        </p:nvCxnSpPr>
        <p:spPr bwMode="auto">
          <a:xfrm flipV="1">
            <a:off x="6921795" y="5087890"/>
            <a:ext cx="197942" cy="579263"/>
          </a:xfrm>
          <a:prstGeom prst="straightConnector1">
            <a:avLst/>
          </a:prstGeom>
          <a:noFill/>
          <a:ln w="508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0" name="Rectangle 31"/>
          <p:cNvSpPr>
            <a:spLocks noChangeArrowheads="1"/>
          </p:cNvSpPr>
          <p:nvPr/>
        </p:nvSpPr>
        <p:spPr bwMode="auto">
          <a:xfrm>
            <a:off x="5023956" y="4899770"/>
            <a:ext cx="63182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dirty="0"/>
              <a:t>352.9</a:t>
            </a:r>
            <a:endParaRPr lang="en-GB" altLang="en-US" sz="1400" b="0" dirty="0">
              <a:solidFill>
                <a:schemeClr val="bg1"/>
              </a:solidFill>
            </a:endParaRPr>
          </a:p>
        </p:txBody>
      </p:sp>
      <p:sp>
        <p:nvSpPr>
          <p:cNvPr id="21" name="TextBox 20"/>
          <p:cNvSpPr txBox="1"/>
          <p:nvPr/>
        </p:nvSpPr>
        <p:spPr>
          <a:xfrm>
            <a:off x="7328524" y="1404143"/>
            <a:ext cx="1371600" cy="646331"/>
          </a:xfrm>
          <a:prstGeom prst="rect">
            <a:avLst/>
          </a:prstGeom>
          <a:noFill/>
        </p:spPr>
        <p:txBody>
          <a:bodyPr wrap="square" rtlCol="0">
            <a:spAutoFit/>
          </a:bodyPr>
          <a:lstStyle/>
          <a:p>
            <a:pPr algn="ctr"/>
            <a:r>
              <a:rPr lang="en-GB" dirty="0" smtClean="0"/>
              <a:t>assigned pressures</a:t>
            </a:r>
            <a:endParaRPr lang="en-GB" dirty="0"/>
          </a:p>
        </p:txBody>
      </p:sp>
      <p:cxnSp>
        <p:nvCxnSpPr>
          <p:cNvPr id="23" name="Straight Arrow Connector 22"/>
          <p:cNvCxnSpPr/>
          <p:nvPr/>
        </p:nvCxnSpPr>
        <p:spPr>
          <a:xfrm flipH="1">
            <a:off x="7760545" y="2020839"/>
            <a:ext cx="116088" cy="446008"/>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487040" y="5726743"/>
            <a:ext cx="3213083" cy="646331"/>
          </a:xfrm>
          <a:prstGeom prst="rect">
            <a:avLst/>
          </a:prstGeom>
          <a:noFill/>
          <a:ln>
            <a:solidFill>
              <a:schemeClr val="bg1">
                <a:lumMod val="75000"/>
              </a:schemeClr>
            </a:solidFill>
          </a:ln>
        </p:spPr>
        <p:txBody>
          <a:bodyPr wrap="square" rtlCol="0">
            <a:spAutoFit/>
          </a:bodyPr>
          <a:lstStyle/>
          <a:p>
            <a:pPr algn="ctr"/>
            <a:r>
              <a:rPr lang="en-GB" dirty="0" smtClean="0"/>
              <a:t>Vector matches </a:t>
            </a:r>
            <a:r>
              <a:rPr lang="en-GB" dirty="0" smtClean="0">
                <a:solidFill>
                  <a:srgbClr val="0000FF"/>
                </a:solidFill>
              </a:rPr>
              <a:t>high</a:t>
            </a:r>
            <a:r>
              <a:rPr lang="en-GB" dirty="0" smtClean="0"/>
              <a:t> level motion but assigned </a:t>
            </a:r>
            <a:r>
              <a:rPr lang="en-GB" dirty="0" smtClean="0">
                <a:solidFill>
                  <a:srgbClr val="FF0000"/>
                </a:solidFill>
              </a:rPr>
              <a:t>too low</a:t>
            </a:r>
            <a:endParaRPr lang="en-GB" dirty="0">
              <a:solidFill>
                <a:srgbClr val="FF0000"/>
              </a:solidFill>
            </a:endParaRPr>
          </a:p>
        </p:txBody>
      </p:sp>
      <p:sp>
        <p:nvSpPr>
          <p:cNvPr id="25" name="TextBox 24"/>
          <p:cNvSpPr txBox="1"/>
          <p:nvPr/>
        </p:nvSpPr>
        <p:spPr>
          <a:xfrm>
            <a:off x="3845357" y="1212502"/>
            <a:ext cx="3213083" cy="646331"/>
          </a:xfrm>
          <a:prstGeom prst="rect">
            <a:avLst/>
          </a:prstGeom>
          <a:noFill/>
          <a:ln>
            <a:solidFill>
              <a:schemeClr val="bg1">
                <a:lumMod val="75000"/>
              </a:schemeClr>
            </a:solidFill>
          </a:ln>
        </p:spPr>
        <p:txBody>
          <a:bodyPr wrap="square" rtlCol="0">
            <a:spAutoFit/>
          </a:bodyPr>
          <a:lstStyle/>
          <a:p>
            <a:pPr algn="ctr"/>
            <a:r>
              <a:rPr lang="en-GB" dirty="0" smtClean="0"/>
              <a:t>Vector matches </a:t>
            </a:r>
            <a:r>
              <a:rPr lang="en-GB" dirty="0" smtClean="0">
                <a:solidFill>
                  <a:srgbClr val="0000FF"/>
                </a:solidFill>
              </a:rPr>
              <a:t>low</a:t>
            </a:r>
            <a:r>
              <a:rPr lang="en-GB" dirty="0" smtClean="0"/>
              <a:t> level motion but assigned </a:t>
            </a:r>
            <a:r>
              <a:rPr lang="en-GB" dirty="0" smtClean="0">
                <a:solidFill>
                  <a:srgbClr val="FF0000"/>
                </a:solidFill>
              </a:rPr>
              <a:t>too high</a:t>
            </a:r>
            <a:endParaRPr lang="en-GB" dirty="0">
              <a:solidFill>
                <a:srgbClr val="FF0000"/>
              </a:solidFill>
            </a:endParaRPr>
          </a:p>
        </p:txBody>
      </p:sp>
    </p:spTree>
    <p:extLst>
      <p:ext uri="{BB962C8B-B14F-4D97-AF65-F5344CB8AC3E}">
        <p14:creationId xmlns:p14="http://schemas.microsoft.com/office/powerpoint/2010/main" val="162532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Height assignment methods </a:t>
            </a:r>
            <a:endParaRPr lang="en-US" dirty="0"/>
          </a:p>
        </p:txBody>
      </p:sp>
      <p:sp>
        <p:nvSpPr>
          <p:cNvPr id="3" name="Content Placeholder 2"/>
          <p:cNvSpPr>
            <a:spLocks noGrp="1"/>
          </p:cNvSpPr>
          <p:nvPr>
            <p:ph sz="quarter" idx="14"/>
          </p:nvPr>
        </p:nvSpPr>
        <p:spPr>
          <a:xfrm>
            <a:off x="1620422" y="1977886"/>
            <a:ext cx="5903738" cy="3944113"/>
          </a:xfrm>
        </p:spPr>
        <p:txBody>
          <a:bodyPr/>
          <a:lstStyle/>
          <a:p>
            <a:r>
              <a:rPr lang="en-GB" dirty="0" smtClean="0"/>
              <a:t>Various methods:</a:t>
            </a:r>
          </a:p>
          <a:p>
            <a:pPr lvl="1"/>
            <a:r>
              <a:rPr lang="en-GB" dirty="0" smtClean="0"/>
              <a:t>Equivalent Black Body Temperature</a:t>
            </a:r>
          </a:p>
          <a:p>
            <a:pPr lvl="1"/>
            <a:r>
              <a:rPr lang="en-GB" dirty="0" smtClean="0"/>
              <a:t>Carbon dioxide slicing</a:t>
            </a:r>
          </a:p>
          <a:p>
            <a:pPr lvl="1"/>
            <a:r>
              <a:rPr lang="en-GB" dirty="0" smtClean="0"/>
              <a:t>Water vapour intercept</a:t>
            </a:r>
          </a:p>
          <a:p>
            <a:pPr lvl="1"/>
            <a:r>
              <a:rPr lang="en-GB" dirty="0" smtClean="0"/>
              <a:t>Cloud base techniques</a:t>
            </a:r>
          </a:p>
          <a:p>
            <a:pPr lvl="1"/>
            <a:r>
              <a:rPr lang="en-GB" dirty="0" smtClean="0"/>
              <a:t>Optimal cloud analysis – gaining popularity</a:t>
            </a:r>
          </a:p>
          <a:p>
            <a:r>
              <a:rPr lang="en-GB" dirty="0" smtClean="0"/>
              <a:t>All have assumptions affecting accuracy</a:t>
            </a:r>
          </a:p>
          <a:p>
            <a:r>
              <a:rPr lang="en-GB" dirty="0" smtClean="0"/>
              <a:t>May include errors in short range NWP</a:t>
            </a:r>
          </a:p>
          <a:p>
            <a:r>
              <a:rPr lang="en-GB" dirty="0" smtClean="0"/>
              <a:t>Errors in radiative transfer</a:t>
            </a:r>
          </a:p>
          <a:p>
            <a:pPr indent="0" algn="ctr">
              <a:buNone/>
            </a:pPr>
            <a:r>
              <a:rPr lang="en-GB" dirty="0" smtClean="0">
                <a:solidFill>
                  <a:srgbClr val="FF0000"/>
                </a:solidFill>
              </a:rPr>
              <a:t>Error in height assignment dominant source of error for AMVs</a:t>
            </a:r>
            <a:endParaRPr lang="en-US"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15</a:t>
            </a:fld>
            <a:endParaRPr lang="en-US" dirty="0"/>
          </a:p>
        </p:txBody>
      </p:sp>
    </p:spTree>
    <p:extLst>
      <p:ext uri="{BB962C8B-B14F-4D97-AF65-F5344CB8AC3E}">
        <p14:creationId xmlns:p14="http://schemas.microsoft.com/office/powerpoint/2010/main" val="165103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59219" y="651669"/>
            <a:ext cx="8097837" cy="706438"/>
          </a:xfrm>
        </p:spPr>
        <p:txBody>
          <a:bodyPr/>
          <a:lstStyle/>
          <a:p>
            <a:r>
              <a:rPr lang="en-GB" altLang="en-US" dirty="0" smtClean="0">
                <a:solidFill>
                  <a:srgbClr val="064E83"/>
                </a:solidFill>
              </a:rPr>
              <a:t>Impact of height assignment errors</a:t>
            </a:r>
          </a:p>
        </p:txBody>
      </p:sp>
      <p:sp>
        <p:nvSpPr>
          <p:cNvPr id="6" name="Content Placeholder 5"/>
          <p:cNvSpPr>
            <a:spLocks noGrp="1"/>
          </p:cNvSpPr>
          <p:nvPr>
            <p:ph sz="half" idx="1"/>
          </p:nvPr>
        </p:nvSpPr>
        <p:spPr>
          <a:xfrm>
            <a:off x="736212" y="2147777"/>
            <a:ext cx="3971925" cy="3507858"/>
          </a:xfrm>
        </p:spPr>
        <p:txBody>
          <a:bodyPr/>
          <a:lstStyle/>
          <a:p>
            <a:pPr marL="0" indent="0">
              <a:buNone/>
              <a:defRPr/>
            </a:pPr>
            <a:r>
              <a:rPr lang="en-GB" sz="1800" dirty="0" smtClean="0">
                <a:solidFill>
                  <a:srgbClr val="0000FF"/>
                </a:solidFill>
              </a:rPr>
              <a:t>Example: ± 50 </a:t>
            </a:r>
            <a:r>
              <a:rPr lang="en-GB" sz="1800" dirty="0" err="1" smtClean="0">
                <a:solidFill>
                  <a:srgbClr val="0000FF"/>
                </a:solidFill>
              </a:rPr>
              <a:t>hPa</a:t>
            </a:r>
            <a:r>
              <a:rPr lang="en-GB" sz="1800" dirty="0" smtClean="0">
                <a:solidFill>
                  <a:srgbClr val="0000FF"/>
                </a:solidFill>
              </a:rPr>
              <a:t> error in height assignment</a:t>
            </a:r>
          </a:p>
          <a:p>
            <a:pPr marL="0" indent="0">
              <a:buNone/>
              <a:defRPr/>
            </a:pPr>
            <a:endParaRPr lang="en-GB" sz="1800" dirty="0">
              <a:solidFill>
                <a:schemeClr val="tx1"/>
              </a:solidFill>
            </a:endParaRPr>
          </a:p>
          <a:p>
            <a:pPr marL="0" indent="0">
              <a:buNone/>
              <a:defRPr/>
            </a:pPr>
            <a:r>
              <a:rPr lang="en-GB" sz="1600" dirty="0" smtClean="0">
                <a:solidFill>
                  <a:schemeClr val="tx1"/>
                </a:solidFill>
              </a:rPr>
              <a:t>CASE 1: Wind speed varies little with height , ±0.5 m/s error in wind speed.</a:t>
            </a:r>
          </a:p>
          <a:p>
            <a:pPr marL="0" indent="0">
              <a:buNone/>
              <a:defRPr/>
            </a:pPr>
            <a:endParaRPr lang="en-GB" sz="1600" dirty="0">
              <a:solidFill>
                <a:schemeClr val="tx1"/>
              </a:solidFill>
            </a:endParaRPr>
          </a:p>
          <a:p>
            <a:pPr marL="0" indent="0">
              <a:buNone/>
              <a:defRPr/>
            </a:pPr>
            <a:r>
              <a:rPr lang="en-GB" sz="1600" dirty="0" smtClean="0">
                <a:solidFill>
                  <a:schemeClr val="tx1"/>
                </a:solidFill>
              </a:rPr>
              <a:t>CASE 2: Wind shear in vertical, error up to 7 m/s.</a:t>
            </a:r>
            <a:r>
              <a:rPr lang="en-GB" sz="1600" dirty="0">
                <a:solidFill>
                  <a:schemeClr val="tx1"/>
                </a:solidFill>
              </a:rPr>
              <a:t>	</a:t>
            </a:r>
            <a:endParaRPr lang="en-GB" sz="1600" dirty="0" smtClean="0">
              <a:solidFill>
                <a:schemeClr val="tx1"/>
              </a:solidFill>
            </a:endParaRPr>
          </a:p>
          <a:p>
            <a:pPr marL="0" indent="0">
              <a:buNone/>
              <a:defRPr/>
            </a:pPr>
            <a:endParaRPr lang="en-GB" sz="1400" dirty="0">
              <a:solidFill>
                <a:schemeClr val="tx1"/>
              </a:solidFill>
            </a:endParaRPr>
          </a:p>
          <a:p>
            <a:pPr marL="0" indent="0">
              <a:buNone/>
              <a:defRPr/>
            </a:pPr>
            <a:endParaRPr lang="en-GB" sz="1400" dirty="0" smtClean="0">
              <a:solidFill>
                <a:schemeClr val="tx1"/>
              </a:solidFill>
            </a:endParaRPr>
          </a:p>
          <a:p>
            <a:pPr marL="0" indent="0">
              <a:buNone/>
              <a:defRPr/>
            </a:pPr>
            <a:endParaRPr lang="en-GB" sz="1400" dirty="0" smtClean="0">
              <a:solidFill>
                <a:schemeClr val="tx1"/>
              </a:solidFill>
            </a:endParaRPr>
          </a:p>
          <a:p>
            <a:pPr marL="0" indent="0">
              <a:buNone/>
              <a:defRPr/>
            </a:pPr>
            <a:r>
              <a:rPr lang="en-GB" sz="1400" dirty="0" smtClean="0">
                <a:solidFill>
                  <a:schemeClr val="tx1"/>
                </a:solidFill>
              </a:rPr>
              <a:t>(See later how we deal with AMV observation errors at ECMWF)</a:t>
            </a:r>
          </a:p>
          <a:p>
            <a:pPr marL="334963" indent="-342900">
              <a:defRPr/>
            </a:pPr>
            <a:endParaRPr lang="en-GB" dirty="0">
              <a:solidFill>
                <a:schemeClr val="tx1"/>
              </a:solidFill>
            </a:endParaRPr>
          </a:p>
        </p:txBody>
      </p:sp>
      <p:pic>
        <p:nvPicPr>
          <p:cNvPr id="29700" name="Content Placeholder 3"/>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045149" y="1444256"/>
            <a:ext cx="3533775" cy="4914900"/>
          </a:xfrm>
        </p:spPr>
      </p:pic>
    </p:spTree>
    <p:extLst>
      <p:ext uri="{BB962C8B-B14F-4D97-AF65-F5344CB8AC3E}">
        <p14:creationId xmlns:p14="http://schemas.microsoft.com/office/powerpoint/2010/main" val="381041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animEffect transition="in" filter="fade">
                                      <p:cBhvr>
                                        <p:cTn id="15"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343" y="943514"/>
            <a:ext cx="5903737" cy="369332"/>
          </a:xfrm>
        </p:spPr>
        <p:txBody>
          <a:bodyPr/>
          <a:lstStyle/>
          <a:p>
            <a:r>
              <a:rPr lang="en-US" dirty="0" smtClean="0"/>
              <a:t>Indication of quality</a:t>
            </a:r>
            <a:endParaRPr lang="en-US" dirty="0"/>
          </a:p>
        </p:txBody>
      </p:sp>
      <p:sp>
        <p:nvSpPr>
          <p:cNvPr id="3" name="Content Placeholder 2"/>
          <p:cNvSpPr>
            <a:spLocks noGrp="1"/>
          </p:cNvSpPr>
          <p:nvPr>
            <p:ph sz="quarter" idx="14"/>
          </p:nvPr>
        </p:nvSpPr>
        <p:spPr>
          <a:xfrm>
            <a:off x="876142" y="1834152"/>
            <a:ext cx="3929774" cy="3944113"/>
          </a:xfrm>
        </p:spPr>
        <p:txBody>
          <a:bodyPr/>
          <a:lstStyle/>
          <a:p>
            <a:r>
              <a:rPr lang="en-US" dirty="0" smtClean="0"/>
              <a:t>Variety of independent quality tests:</a:t>
            </a:r>
          </a:p>
          <a:p>
            <a:pPr lvl="1"/>
            <a:r>
              <a:rPr lang="en-US" dirty="0" smtClean="0"/>
              <a:t>Spatial consistency</a:t>
            </a:r>
          </a:p>
          <a:p>
            <a:pPr lvl="1"/>
            <a:r>
              <a:rPr lang="en-US" dirty="0" smtClean="0"/>
              <a:t>Temporal consistency (e.g. speed, direction)</a:t>
            </a:r>
            <a:endParaRPr lang="en-US" dirty="0"/>
          </a:p>
          <a:p>
            <a:pPr lvl="1"/>
            <a:r>
              <a:rPr lang="en-US" dirty="0" smtClean="0"/>
              <a:t>Forecast consistency (optional)</a:t>
            </a:r>
          </a:p>
          <a:p>
            <a:pPr marL="265113" indent="-265113"/>
            <a:r>
              <a:rPr lang="en-US" dirty="0" smtClean="0"/>
              <a:t>Final quality indicator weighted mean of tests</a:t>
            </a:r>
          </a:p>
          <a:p>
            <a:pPr marL="265113" indent="-265113"/>
            <a:r>
              <a:rPr lang="en-US" dirty="0" smtClean="0"/>
              <a:t>Use for screening</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17</a:t>
            </a:fld>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550" y="1609725"/>
            <a:ext cx="3857625" cy="3638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6485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Contents</a:t>
            </a:r>
            <a:endParaRPr lang="en-US" dirty="0"/>
          </a:p>
        </p:txBody>
      </p:sp>
      <p:sp>
        <p:nvSpPr>
          <p:cNvPr id="3" name="Content Placeholder 2"/>
          <p:cNvSpPr>
            <a:spLocks noGrp="1"/>
          </p:cNvSpPr>
          <p:nvPr>
            <p:ph sz="quarter" idx="14"/>
          </p:nvPr>
        </p:nvSpPr>
        <p:spPr>
          <a:xfrm>
            <a:off x="1620422" y="1977886"/>
            <a:ext cx="5903738" cy="3944113"/>
          </a:xfrm>
        </p:spPr>
        <p:txBody>
          <a:bodyPr/>
          <a:lstStyle/>
          <a:p>
            <a:pPr indent="0">
              <a:buNone/>
            </a:pPr>
            <a:r>
              <a:rPr lang="en-US" dirty="0" smtClean="0">
                <a:solidFill>
                  <a:srgbClr val="064E83"/>
                </a:solidFill>
              </a:rPr>
              <a:t>Atmospheric Motion Vectors</a:t>
            </a:r>
          </a:p>
          <a:p>
            <a:r>
              <a:rPr lang="en-US" dirty="0" smtClean="0"/>
              <a:t>What, when, where and why</a:t>
            </a:r>
          </a:p>
          <a:p>
            <a:r>
              <a:rPr lang="en-US" dirty="0" smtClean="0"/>
              <a:t>How are AMVs derived?</a:t>
            </a:r>
          </a:p>
          <a:p>
            <a:r>
              <a:rPr lang="en-US" b="1" dirty="0" smtClean="0"/>
              <a:t>How do we use them at ECMWF?</a:t>
            </a:r>
          </a:p>
          <a:p>
            <a:pPr indent="0">
              <a:buNone/>
            </a:pPr>
            <a:r>
              <a:rPr lang="en-US" dirty="0" smtClean="0">
                <a:solidFill>
                  <a:srgbClr val="064E83"/>
                </a:solidFill>
              </a:rPr>
              <a:t>4D-Var tracing</a:t>
            </a:r>
          </a:p>
          <a:p>
            <a:r>
              <a:rPr lang="en-US" dirty="0" smtClean="0"/>
              <a:t>Introduction to clear sky/all sky radiances</a:t>
            </a:r>
          </a:p>
          <a:p>
            <a:r>
              <a:rPr lang="en-US" dirty="0" smtClean="0"/>
              <a:t>Humidity tracing with radiances</a:t>
            </a:r>
          </a:p>
          <a:p>
            <a:pPr indent="0">
              <a:buNone/>
            </a:pPr>
            <a:r>
              <a:rPr lang="en-US" dirty="0" smtClean="0">
                <a:solidFill>
                  <a:srgbClr val="0070C0"/>
                </a:solidFill>
              </a:rPr>
              <a:t>Summary and future challenges</a:t>
            </a: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18</a:t>
            </a:fld>
            <a:endParaRPr lang="en-US" dirty="0"/>
          </a:p>
        </p:txBody>
      </p:sp>
    </p:spTree>
    <p:extLst>
      <p:ext uri="{BB962C8B-B14F-4D97-AF65-F5344CB8AC3E}">
        <p14:creationId xmlns:p14="http://schemas.microsoft.com/office/powerpoint/2010/main" val="3737099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bwMode="auto">
          <a:xfrm>
            <a:off x="1343025" y="445607"/>
            <a:ext cx="7191375" cy="36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GB" altLang="en-US" dirty="0" smtClean="0"/>
              <a:t>AMV sample coverage: monitored</a:t>
            </a:r>
            <a:br>
              <a:rPr lang="en-GB" altLang="en-US" dirty="0" smtClean="0"/>
            </a:br>
            <a:r>
              <a:rPr lang="en-GB" altLang="en-US" sz="2000" dirty="0" smtClean="0"/>
              <a:t>one 12hr  cycle </a:t>
            </a:r>
            <a:r>
              <a:rPr lang="en-GB" altLang="en-US" sz="2000" dirty="0" smtClean="0"/>
              <a:t>(12Z </a:t>
            </a:r>
            <a:r>
              <a:rPr lang="en-GB" altLang="en-US" sz="2000" dirty="0" smtClean="0"/>
              <a:t>2</a:t>
            </a:r>
            <a:r>
              <a:rPr lang="en-GB" altLang="en-US" sz="2000" baseline="30000" dirty="0" smtClean="0"/>
              <a:t>nd</a:t>
            </a:r>
            <a:r>
              <a:rPr lang="en-GB" altLang="en-US" sz="2000" dirty="0" smtClean="0"/>
              <a:t> March </a:t>
            </a:r>
            <a:r>
              <a:rPr lang="en-GB" altLang="en-US" sz="2000" dirty="0" smtClean="0"/>
              <a:t>2017)</a:t>
            </a:r>
            <a:endParaRPr lang="en-GB" altLang="en-US" sz="2000" dirty="0" smtClean="0"/>
          </a:p>
        </p:txBody>
      </p:sp>
      <p:sp>
        <p:nvSpPr>
          <p:cNvPr id="18435" name="Slide Number Placeholder 3"/>
          <p:cNvSpPr>
            <a:spLocks noGrp="1"/>
          </p:cNvSpPr>
          <p:nvPr>
            <p:ph type="sldNum" sz="quarter" idx="4294967295"/>
          </p:nvPr>
        </p:nvSpPr>
        <p:spPr bwMode="auto">
          <a:xfrm>
            <a:off x="7524750" y="6308725"/>
            <a:ext cx="1619250"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5FD780E8-2247-4548-A722-80BD22076F46}" type="slidenum">
              <a:rPr lang="en-US" altLang="en-US">
                <a:solidFill>
                  <a:srgbClr val="064E83"/>
                </a:solidFill>
              </a:rPr>
              <a:pPr fontAlgn="base">
                <a:spcBef>
                  <a:spcPct val="0"/>
                </a:spcBef>
                <a:spcAft>
                  <a:spcPct val="0"/>
                </a:spcAft>
              </a:pPr>
              <a:t>19</a:t>
            </a:fld>
            <a:endParaRPr lang="en-US" altLang="en-US">
              <a:solidFill>
                <a:srgbClr val="064E83"/>
              </a:solidFill>
            </a:endParaRPr>
          </a:p>
        </p:txBody>
      </p:sp>
      <p:sp>
        <p:nvSpPr>
          <p:cNvPr id="18437" name="TextBox 5"/>
          <p:cNvSpPr txBox="1">
            <a:spLocks noChangeArrowheads="1"/>
          </p:cNvSpPr>
          <p:nvPr/>
        </p:nvSpPr>
        <p:spPr bwMode="auto">
          <a:xfrm>
            <a:off x="1119188" y="1377950"/>
            <a:ext cx="787984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r>
              <a:rPr lang="en-GB" altLang="en-US" dirty="0"/>
              <a:t>Metop A    Metop B    Dual Metop A/B    GOES-13    GOES-15    </a:t>
            </a:r>
            <a:r>
              <a:rPr lang="en-GB" altLang="en-US" dirty="0" smtClean="0"/>
              <a:t>Himawari-8    Met-8    </a:t>
            </a:r>
            <a:r>
              <a:rPr lang="en-GB" altLang="en-US" dirty="0"/>
              <a:t>Met-10    AQUA    NOAA-15    NOAA-18    NOAA-19</a:t>
            </a:r>
          </a:p>
          <a:p>
            <a:pPr eaLnBrk="1" hangingPunct="1"/>
            <a:r>
              <a:rPr lang="en-GB" altLang="en-US" dirty="0"/>
              <a:t>FY-2E    FY-2G    INSAT-3D  </a:t>
            </a:r>
            <a:r>
              <a:rPr lang="en-GB" altLang="en-US" dirty="0" smtClean="0"/>
              <a:t>   COMS-1    </a:t>
            </a:r>
            <a:r>
              <a:rPr lang="en-GB" altLang="en-US" dirty="0"/>
              <a:t>SNPP    TERRA    </a:t>
            </a:r>
          </a:p>
        </p:txBody>
      </p:sp>
      <p:sp>
        <p:nvSpPr>
          <p:cNvPr id="7" name="Rectangle 6"/>
          <p:cNvSpPr/>
          <p:nvPr/>
        </p:nvSpPr>
        <p:spPr>
          <a:xfrm>
            <a:off x="1035050" y="1508125"/>
            <a:ext cx="104775" cy="104775"/>
          </a:xfrm>
          <a:prstGeom prst="rect">
            <a:avLst/>
          </a:prstGeom>
          <a:solidFill>
            <a:srgbClr val="51EB0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8" name="Rectangle 7"/>
          <p:cNvSpPr/>
          <p:nvPr/>
        </p:nvSpPr>
        <p:spPr>
          <a:xfrm>
            <a:off x="2135188" y="1508125"/>
            <a:ext cx="104775" cy="104775"/>
          </a:xfrm>
          <a:prstGeom prst="rect">
            <a:avLst/>
          </a:prstGeom>
          <a:solidFill>
            <a:srgbClr val="4D6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9" name="Rectangle 8"/>
          <p:cNvSpPr/>
          <p:nvPr/>
        </p:nvSpPr>
        <p:spPr>
          <a:xfrm>
            <a:off x="3252788" y="1508125"/>
            <a:ext cx="104775" cy="104775"/>
          </a:xfrm>
          <a:prstGeom prst="rect">
            <a:avLst/>
          </a:prstGeom>
          <a:solidFill>
            <a:srgbClr val="6CA63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0" name="Rectangle 9"/>
          <p:cNvSpPr/>
          <p:nvPr/>
        </p:nvSpPr>
        <p:spPr>
          <a:xfrm>
            <a:off x="1019175" y="1789113"/>
            <a:ext cx="104775" cy="103187"/>
          </a:xfrm>
          <a:prstGeom prst="rect">
            <a:avLst/>
          </a:prstGeom>
          <a:solidFill>
            <a:srgbClr val="FFDA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1" name="Rectangle 10"/>
          <p:cNvSpPr/>
          <p:nvPr/>
        </p:nvSpPr>
        <p:spPr>
          <a:xfrm>
            <a:off x="1908175" y="1789113"/>
            <a:ext cx="104775" cy="103187"/>
          </a:xfrm>
          <a:prstGeom prst="rect">
            <a:avLst/>
          </a:prstGeom>
          <a:solidFill>
            <a:srgbClr val="E65C6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2" name="Rectangle 11"/>
          <p:cNvSpPr/>
          <p:nvPr/>
        </p:nvSpPr>
        <p:spPr>
          <a:xfrm>
            <a:off x="7578725" y="1508125"/>
            <a:ext cx="104775" cy="104775"/>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3" name="Rectangle 12"/>
          <p:cNvSpPr/>
          <p:nvPr/>
        </p:nvSpPr>
        <p:spPr>
          <a:xfrm>
            <a:off x="5097463" y="1508125"/>
            <a:ext cx="104775" cy="104775"/>
          </a:xfrm>
          <a:prstGeom prst="rect">
            <a:avLst/>
          </a:prstGeom>
          <a:solidFill>
            <a:srgbClr val="AE731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4" name="Rectangle 13"/>
          <p:cNvSpPr/>
          <p:nvPr/>
        </p:nvSpPr>
        <p:spPr>
          <a:xfrm>
            <a:off x="6337300" y="1511300"/>
            <a:ext cx="104775" cy="103188"/>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5" name="Rectangle 14"/>
          <p:cNvSpPr/>
          <p:nvPr/>
        </p:nvSpPr>
        <p:spPr>
          <a:xfrm>
            <a:off x="2859088" y="1789113"/>
            <a:ext cx="104775" cy="103187"/>
          </a:xfrm>
          <a:prstGeom prst="rect">
            <a:avLst/>
          </a:prstGeom>
          <a:solidFill>
            <a:srgbClr val="73A3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6" name="Rectangle 15"/>
          <p:cNvSpPr/>
          <p:nvPr/>
        </p:nvSpPr>
        <p:spPr>
          <a:xfrm>
            <a:off x="3757613" y="1789113"/>
            <a:ext cx="104775" cy="103187"/>
          </a:xfrm>
          <a:prstGeom prst="rect">
            <a:avLst/>
          </a:prstGeom>
          <a:solidFill>
            <a:srgbClr val="33333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7" name="Rectangle 16"/>
          <p:cNvSpPr/>
          <p:nvPr/>
        </p:nvSpPr>
        <p:spPr>
          <a:xfrm>
            <a:off x="4976813" y="1789113"/>
            <a:ext cx="104775" cy="103187"/>
          </a:xfrm>
          <a:prstGeom prst="rect">
            <a:avLst/>
          </a:prstGeom>
          <a:solidFill>
            <a:srgbClr val="9430E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8" name="Rectangle 17"/>
          <p:cNvSpPr/>
          <p:nvPr/>
        </p:nvSpPr>
        <p:spPr>
          <a:xfrm>
            <a:off x="6196013" y="1790700"/>
            <a:ext cx="104775" cy="103188"/>
          </a:xfrm>
          <a:prstGeom prst="rect">
            <a:avLst/>
          </a:prstGeom>
          <a:solidFill>
            <a:srgbClr val="FF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9" name="Rectangle 18"/>
          <p:cNvSpPr/>
          <p:nvPr/>
        </p:nvSpPr>
        <p:spPr>
          <a:xfrm>
            <a:off x="1031875" y="2055813"/>
            <a:ext cx="104775" cy="103187"/>
          </a:xfrm>
          <a:prstGeom prst="rect">
            <a:avLst/>
          </a:prstGeom>
          <a:solidFill>
            <a:srgbClr val="FD820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0" name="Rectangle 19"/>
          <p:cNvSpPr/>
          <p:nvPr/>
        </p:nvSpPr>
        <p:spPr>
          <a:xfrm>
            <a:off x="1912938" y="2055813"/>
            <a:ext cx="104775" cy="104775"/>
          </a:xfrm>
          <a:prstGeom prst="rect">
            <a:avLst/>
          </a:prstGeom>
          <a:solidFill>
            <a:srgbClr val="02D7D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1" name="Rectangle 20"/>
          <p:cNvSpPr/>
          <p:nvPr/>
        </p:nvSpPr>
        <p:spPr>
          <a:xfrm>
            <a:off x="2852738" y="2055813"/>
            <a:ext cx="104775" cy="104775"/>
          </a:xfrm>
          <a:prstGeom prst="rect">
            <a:avLst/>
          </a:prstGeom>
          <a:solidFill>
            <a:srgbClr val="8C185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3" name="Rectangle 22"/>
          <p:cNvSpPr/>
          <p:nvPr/>
        </p:nvSpPr>
        <p:spPr>
          <a:xfrm>
            <a:off x="4157704" y="2055813"/>
            <a:ext cx="104775" cy="103187"/>
          </a:xfrm>
          <a:prstGeom prst="rect">
            <a:avLst/>
          </a:prstGeom>
          <a:solidFill>
            <a:srgbClr val="877A7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4" name="Rectangle 23"/>
          <p:cNvSpPr/>
          <p:nvPr/>
        </p:nvSpPr>
        <p:spPr>
          <a:xfrm>
            <a:off x="5314992" y="2055813"/>
            <a:ext cx="104775" cy="104775"/>
          </a:xfrm>
          <a:prstGeom prst="rect">
            <a:avLst/>
          </a:prstGeom>
          <a:solidFill>
            <a:srgbClr val="2B308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5" name="Rectangle 24"/>
          <p:cNvSpPr/>
          <p:nvPr/>
        </p:nvSpPr>
        <p:spPr>
          <a:xfrm>
            <a:off x="6178592" y="2055813"/>
            <a:ext cx="104775" cy="104775"/>
          </a:xfrm>
          <a:prstGeom prst="rect">
            <a:avLst/>
          </a:prstGeom>
          <a:solidFill>
            <a:srgbClr val="9E110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8" name="Title 1"/>
          <p:cNvSpPr txBox="1">
            <a:spLocks/>
          </p:cNvSpPr>
          <p:nvPr/>
        </p:nvSpPr>
        <p:spPr>
          <a:xfrm>
            <a:off x="1031366" y="5906196"/>
            <a:ext cx="7088224" cy="369332"/>
          </a:xfrm>
          <a:prstGeom prst="rect">
            <a:avLst/>
          </a:prstGeom>
          <a:solidFill>
            <a:schemeClr val="bg1"/>
          </a:solidFill>
          <a:ln w="19050">
            <a:solidFill>
              <a:srgbClr val="FF0000"/>
            </a:solidFill>
          </a:ln>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pPr algn="ctr"/>
            <a:r>
              <a:rPr lang="en-US" sz="1800" dirty="0" smtClean="0">
                <a:solidFill>
                  <a:srgbClr val="FF0000"/>
                </a:solidFill>
              </a:rPr>
              <a:t>Now we will apply blacklisting, a first guess check and thinning</a:t>
            </a:r>
            <a:endParaRPr lang="en-US" sz="1800" dirty="0">
              <a:solidFill>
                <a:srgbClr val="FF0000"/>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32522" b="1995"/>
          <a:stretch/>
        </p:blipFill>
        <p:spPr>
          <a:xfrm>
            <a:off x="762000" y="2268343"/>
            <a:ext cx="7620000" cy="3530291"/>
          </a:xfrm>
          <a:prstGeom prst="rect">
            <a:avLst/>
          </a:prstGeom>
        </p:spPr>
      </p:pic>
    </p:spTree>
    <p:extLst>
      <p:ext uri="{BB962C8B-B14F-4D97-AF65-F5344CB8AC3E}">
        <p14:creationId xmlns:p14="http://schemas.microsoft.com/office/powerpoint/2010/main" val="316329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Contents</a:t>
            </a:r>
            <a:endParaRPr lang="en-US" dirty="0"/>
          </a:p>
        </p:txBody>
      </p:sp>
      <p:sp>
        <p:nvSpPr>
          <p:cNvPr id="3" name="Content Placeholder 2"/>
          <p:cNvSpPr>
            <a:spLocks noGrp="1"/>
          </p:cNvSpPr>
          <p:nvPr>
            <p:ph sz="quarter" idx="14"/>
          </p:nvPr>
        </p:nvSpPr>
        <p:spPr>
          <a:xfrm>
            <a:off x="1620422" y="1977886"/>
            <a:ext cx="5903738" cy="3944113"/>
          </a:xfrm>
        </p:spPr>
        <p:txBody>
          <a:bodyPr/>
          <a:lstStyle/>
          <a:p>
            <a:pPr indent="0">
              <a:buNone/>
            </a:pPr>
            <a:r>
              <a:rPr lang="en-US" dirty="0" smtClean="0">
                <a:solidFill>
                  <a:srgbClr val="064E83"/>
                </a:solidFill>
              </a:rPr>
              <a:t>Atmospheric Motion Vectors</a:t>
            </a:r>
          </a:p>
          <a:p>
            <a:r>
              <a:rPr lang="en-US" dirty="0" smtClean="0"/>
              <a:t>What, when, where and why</a:t>
            </a:r>
          </a:p>
          <a:p>
            <a:r>
              <a:rPr lang="en-US" dirty="0" smtClean="0"/>
              <a:t>How are AMVs derived?</a:t>
            </a:r>
          </a:p>
          <a:p>
            <a:r>
              <a:rPr lang="en-US" dirty="0" smtClean="0"/>
              <a:t>How do we use them at ECMWF?</a:t>
            </a:r>
          </a:p>
          <a:p>
            <a:pPr indent="0">
              <a:buNone/>
            </a:pPr>
            <a:r>
              <a:rPr lang="en-US" dirty="0" smtClean="0">
                <a:solidFill>
                  <a:srgbClr val="064E83"/>
                </a:solidFill>
              </a:rPr>
              <a:t>4D-Var tracing</a:t>
            </a:r>
          </a:p>
          <a:p>
            <a:r>
              <a:rPr lang="en-US" dirty="0" smtClean="0"/>
              <a:t>Introduction to clear sky/all sky radiances</a:t>
            </a:r>
          </a:p>
          <a:p>
            <a:r>
              <a:rPr lang="en-US" dirty="0" smtClean="0"/>
              <a:t>Humidity tracing with radiances</a:t>
            </a:r>
          </a:p>
          <a:p>
            <a:pPr indent="0">
              <a:buNone/>
            </a:pPr>
            <a:r>
              <a:rPr lang="en-US" dirty="0" smtClean="0">
                <a:solidFill>
                  <a:srgbClr val="0070C0"/>
                </a:solidFill>
              </a:rPr>
              <a:t>Summary and future challenges</a:t>
            </a: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2</a:t>
            </a:fld>
            <a:endParaRPr lang="en-US" dirty="0"/>
          </a:p>
        </p:txBody>
      </p:sp>
    </p:spTree>
    <p:extLst>
      <p:ext uri="{BB962C8B-B14F-4D97-AF65-F5344CB8AC3E}">
        <p14:creationId xmlns:p14="http://schemas.microsoft.com/office/powerpoint/2010/main" val="11129892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AMV selection: Blacklisting</a:t>
            </a:r>
            <a:endParaRPr lang="en-US" dirty="0"/>
          </a:p>
        </p:txBody>
      </p:sp>
      <p:sp>
        <p:nvSpPr>
          <p:cNvPr id="3" name="Content Placeholder 2"/>
          <p:cNvSpPr>
            <a:spLocks noGrp="1"/>
          </p:cNvSpPr>
          <p:nvPr>
            <p:ph sz="quarter" idx="14"/>
          </p:nvPr>
        </p:nvSpPr>
        <p:spPr>
          <a:xfrm>
            <a:off x="1620422" y="1977886"/>
            <a:ext cx="5903738" cy="3944113"/>
          </a:xfrm>
        </p:spPr>
        <p:txBody>
          <a:bodyPr/>
          <a:lstStyle/>
          <a:p>
            <a:r>
              <a:rPr lang="en-US" dirty="0" smtClean="0"/>
              <a:t>Apply quality indicator thresholds</a:t>
            </a:r>
          </a:p>
          <a:p>
            <a:r>
              <a:rPr lang="en-US" dirty="0" smtClean="0"/>
              <a:t>Channel specific selection</a:t>
            </a:r>
          </a:p>
          <a:p>
            <a:r>
              <a:rPr lang="en-US" dirty="0" smtClean="0"/>
              <a:t>Regional screening</a:t>
            </a:r>
          </a:p>
          <a:p>
            <a:r>
              <a:rPr lang="en-US" dirty="0" smtClean="0"/>
              <a:t>Seasonal screening</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20</a:t>
            </a:fld>
            <a:endParaRPr lang="en-US" dirty="0"/>
          </a:p>
        </p:txBody>
      </p:sp>
    </p:spTree>
    <p:extLst>
      <p:ext uri="{BB962C8B-B14F-4D97-AF65-F5344CB8AC3E}">
        <p14:creationId xmlns:p14="http://schemas.microsoft.com/office/powerpoint/2010/main" val="35354482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047750" y="909232"/>
            <a:ext cx="5903737" cy="369332"/>
          </a:xfrm>
        </p:spPr>
        <p:txBody>
          <a:bodyPr/>
          <a:lstStyle/>
          <a:p>
            <a:r>
              <a:rPr lang="en-GB" altLang="en-US" dirty="0" smtClean="0"/>
              <a:t>AMV selection: First Guess check</a:t>
            </a:r>
          </a:p>
        </p:txBody>
      </p:sp>
      <p:pic>
        <p:nvPicPr>
          <p:cNvPr id="36867" name="Picture 3"/>
          <p:cNvPicPr>
            <a:picLocks noChangeAspect="1"/>
          </p:cNvPicPr>
          <p:nvPr/>
        </p:nvPicPr>
        <p:blipFill rotWithShape="1">
          <a:blip r:embed="rId2">
            <a:extLst>
              <a:ext uri="{28A0092B-C50C-407E-A947-70E740481C1C}">
                <a14:useLocalDpi xmlns:a14="http://schemas.microsoft.com/office/drawing/2010/main" val="0"/>
              </a:ext>
            </a:extLst>
          </a:blip>
          <a:srcRect r="51296"/>
          <a:stretch/>
        </p:blipFill>
        <p:spPr bwMode="auto">
          <a:xfrm>
            <a:off x="1724432" y="1897912"/>
            <a:ext cx="2981383"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Content Placeholder 2"/>
          <p:cNvSpPr>
            <a:spLocks noGrp="1"/>
          </p:cNvSpPr>
          <p:nvPr>
            <p:ph idx="4294967295"/>
          </p:nvPr>
        </p:nvSpPr>
        <p:spPr>
          <a:xfrm>
            <a:off x="1047750" y="1623236"/>
            <a:ext cx="8096250" cy="1800447"/>
          </a:xfrm>
          <a:prstGeom prst="rect">
            <a:avLst/>
          </a:prstGeom>
        </p:spPr>
        <p:txBody>
          <a:bodyPr/>
          <a:lstStyle/>
          <a:p>
            <a:pPr>
              <a:buClrTx/>
            </a:pPr>
            <a:r>
              <a:rPr lang="en-GB" altLang="en-US" sz="1800" dirty="0" smtClean="0">
                <a:solidFill>
                  <a:schemeClr val="tx1"/>
                </a:solidFill>
              </a:rPr>
              <a:t>Comparison with short-range forecast from previous model run</a:t>
            </a:r>
          </a:p>
          <a:p>
            <a:pPr>
              <a:buClrTx/>
            </a:pPr>
            <a:r>
              <a:rPr lang="en-GB" altLang="en-US" sz="1800" dirty="0" smtClean="0">
                <a:solidFill>
                  <a:schemeClr val="tx1"/>
                </a:solidFill>
              </a:rPr>
              <a:t>Observations deviating too much are rejected</a:t>
            </a:r>
          </a:p>
        </p:txBody>
      </p:sp>
    </p:spTree>
    <p:extLst>
      <p:ext uri="{BB962C8B-B14F-4D97-AF65-F5344CB8AC3E}">
        <p14:creationId xmlns:p14="http://schemas.microsoft.com/office/powerpoint/2010/main" val="34279607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047750" y="909232"/>
            <a:ext cx="5903737" cy="369332"/>
          </a:xfrm>
        </p:spPr>
        <p:txBody>
          <a:bodyPr/>
          <a:lstStyle/>
          <a:p>
            <a:r>
              <a:rPr lang="en-GB" altLang="en-US" dirty="0" smtClean="0"/>
              <a:t>AMV selection: First Guess check</a:t>
            </a:r>
          </a:p>
        </p:txBody>
      </p:sp>
      <p:pic>
        <p:nvPicPr>
          <p:cNvPr id="3686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24432" y="1897912"/>
            <a:ext cx="6121400"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Content Placeholder 2"/>
          <p:cNvSpPr>
            <a:spLocks noGrp="1"/>
          </p:cNvSpPr>
          <p:nvPr>
            <p:ph idx="4294967295"/>
          </p:nvPr>
        </p:nvSpPr>
        <p:spPr>
          <a:xfrm>
            <a:off x="1047750" y="1623236"/>
            <a:ext cx="8096250" cy="1800447"/>
          </a:xfrm>
          <a:prstGeom prst="rect">
            <a:avLst/>
          </a:prstGeom>
        </p:spPr>
        <p:txBody>
          <a:bodyPr/>
          <a:lstStyle/>
          <a:p>
            <a:pPr>
              <a:buClrTx/>
            </a:pPr>
            <a:r>
              <a:rPr lang="en-GB" altLang="en-US" sz="1800" dirty="0" smtClean="0">
                <a:solidFill>
                  <a:schemeClr val="tx1"/>
                </a:solidFill>
              </a:rPr>
              <a:t>Comparison with short-range forecast from previous model run</a:t>
            </a:r>
          </a:p>
          <a:p>
            <a:pPr>
              <a:buClrTx/>
            </a:pPr>
            <a:r>
              <a:rPr lang="en-GB" altLang="en-US" sz="1800" dirty="0" smtClean="0">
                <a:solidFill>
                  <a:schemeClr val="tx1"/>
                </a:solidFill>
              </a:rPr>
              <a:t>Observations deviating too much are rejected</a:t>
            </a:r>
          </a:p>
        </p:txBody>
      </p:sp>
    </p:spTree>
    <p:extLst>
      <p:ext uri="{BB962C8B-B14F-4D97-AF65-F5344CB8AC3E}">
        <p14:creationId xmlns:p14="http://schemas.microsoft.com/office/powerpoint/2010/main" val="35773048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820431"/>
            <a:ext cx="5903737" cy="369332"/>
          </a:xfrm>
        </p:spPr>
        <p:txBody>
          <a:bodyPr/>
          <a:lstStyle/>
          <a:p>
            <a:r>
              <a:rPr lang="en-US" dirty="0" smtClean="0"/>
              <a:t>AMV selection: thinning</a:t>
            </a:r>
            <a:endParaRPr lang="en-US" dirty="0"/>
          </a:p>
        </p:txBody>
      </p:sp>
      <p:sp>
        <p:nvSpPr>
          <p:cNvPr id="3" name="Content Placeholder 2"/>
          <p:cNvSpPr>
            <a:spLocks noGrp="1"/>
          </p:cNvSpPr>
          <p:nvPr>
            <p:ph sz="quarter" idx="14"/>
          </p:nvPr>
        </p:nvSpPr>
        <p:spPr>
          <a:xfrm>
            <a:off x="637956" y="1612508"/>
            <a:ext cx="3553915" cy="3944113"/>
          </a:xfrm>
        </p:spPr>
        <p:txBody>
          <a:bodyPr/>
          <a:lstStyle/>
          <a:p>
            <a:pPr marL="269875" indent="-269875"/>
            <a:r>
              <a:rPr lang="en-US" dirty="0" smtClean="0"/>
              <a:t>Assuming </a:t>
            </a:r>
            <a:r>
              <a:rPr lang="en-US" dirty="0" smtClean="0">
                <a:solidFill>
                  <a:srgbClr val="0000FF"/>
                </a:solidFill>
              </a:rPr>
              <a:t>uncorrelated </a:t>
            </a:r>
            <a:r>
              <a:rPr lang="en-US" dirty="0" smtClean="0"/>
              <a:t>observation errors -&gt; thinning required</a:t>
            </a:r>
          </a:p>
          <a:p>
            <a:pPr marL="269875" indent="-269875"/>
            <a:r>
              <a:rPr lang="en-US" dirty="0" smtClean="0"/>
              <a:t>Significant spatial error correlations up to </a:t>
            </a:r>
            <a:r>
              <a:rPr lang="en-US" dirty="0" smtClean="0">
                <a:solidFill>
                  <a:srgbClr val="FF0000"/>
                </a:solidFill>
              </a:rPr>
              <a:t>~ 800km</a:t>
            </a:r>
          </a:p>
          <a:p>
            <a:r>
              <a:rPr lang="en-US" dirty="0" smtClean="0"/>
              <a:t>Thin by </a:t>
            </a:r>
          </a:p>
          <a:p>
            <a:pPr lvl="1"/>
            <a:r>
              <a:rPr lang="en-US" dirty="0" smtClean="0"/>
              <a:t>200x200km</a:t>
            </a:r>
          </a:p>
          <a:p>
            <a:pPr lvl="1"/>
            <a:r>
              <a:rPr lang="en-US" dirty="0" smtClean="0"/>
              <a:t>50-175hPa boxes</a:t>
            </a:r>
            <a:r>
              <a:rPr lang="en-US" dirty="0"/>
              <a:t> </a:t>
            </a:r>
            <a:r>
              <a:rPr lang="en-US" dirty="0" smtClean="0"/>
              <a:t>(vertical extent varies with height)</a:t>
            </a:r>
          </a:p>
          <a:p>
            <a:pPr lvl="1"/>
            <a:r>
              <a:rPr lang="en-US" dirty="0" smtClean="0"/>
              <a:t>30 </a:t>
            </a:r>
            <a:r>
              <a:rPr lang="en-US" dirty="0" err="1" smtClean="0"/>
              <a:t>mins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B3B0B0F-E794-1244-9699-107C60B9C23A}" type="slidenum">
              <a:rPr lang="en-US" smtClean="0"/>
              <a:pPr/>
              <a:t>23</a:t>
            </a:fld>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060528" y="1268413"/>
            <a:ext cx="3971925" cy="3687762"/>
          </a:xfrm>
          <a:prstGeom prst="rect">
            <a:avLst/>
          </a:prstGeom>
          <a:noFill/>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8"/>
          <p:cNvSpPr>
            <a:spLocks noChangeArrowheads="1"/>
          </p:cNvSpPr>
          <p:nvPr/>
        </p:nvSpPr>
        <p:spPr bwMode="auto">
          <a:xfrm>
            <a:off x="4304979" y="4922507"/>
            <a:ext cx="4095865" cy="789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600" dirty="0">
                <a:solidFill>
                  <a:schemeClr val="tx1"/>
                </a:solidFill>
              </a:rPr>
              <a:t>AMV-</a:t>
            </a:r>
            <a:r>
              <a:rPr lang="en-GB" altLang="en-US" sz="1600" dirty="0" err="1">
                <a:solidFill>
                  <a:schemeClr val="tx1"/>
                </a:solidFill>
              </a:rPr>
              <a:t>radiosonde</a:t>
            </a:r>
            <a:r>
              <a:rPr lang="en-GB" altLang="en-US" sz="1600" dirty="0">
                <a:solidFill>
                  <a:schemeClr val="tx1"/>
                </a:solidFill>
              </a:rPr>
              <a:t> departure correlations </a:t>
            </a:r>
          </a:p>
          <a:p>
            <a:pPr algn="ctr">
              <a:lnSpc>
                <a:spcPct val="151000"/>
              </a:lnSpc>
              <a:spcAft>
                <a:spcPct val="0"/>
              </a:spcAft>
              <a:buClr>
                <a:srgbClr val="000000"/>
              </a:buClr>
              <a:buFont typeface="Arial" panose="020B0604020202020204" pitchFamily="34" charset="0"/>
              <a:buNone/>
            </a:pPr>
            <a:r>
              <a:rPr lang="en-GB" altLang="en-US" sz="1600" dirty="0">
                <a:solidFill>
                  <a:schemeClr val="tx1"/>
                </a:solidFill>
              </a:rPr>
              <a:t>as a function of station separation.</a:t>
            </a:r>
          </a:p>
        </p:txBody>
      </p:sp>
      <p:sp>
        <p:nvSpPr>
          <p:cNvPr id="7" name="Rectangle 9"/>
          <p:cNvSpPr>
            <a:spLocks noChangeArrowheads="1"/>
          </p:cNvSpPr>
          <p:nvPr/>
        </p:nvSpPr>
        <p:spPr bwMode="auto">
          <a:xfrm>
            <a:off x="179388" y="5732463"/>
            <a:ext cx="856932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200" dirty="0">
                <a:solidFill>
                  <a:schemeClr val="tx1"/>
                </a:solidFill>
              </a:rPr>
              <a:t>Bormann et al., 2003: The spatial structure of observation error in atmospheric motion </a:t>
            </a:r>
            <a:r>
              <a:rPr lang="en-GB" altLang="en-US" sz="1200" dirty="0" smtClean="0">
                <a:solidFill>
                  <a:schemeClr val="tx1"/>
                </a:solidFill>
              </a:rPr>
              <a:t>vectors from </a:t>
            </a:r>
            <a:r>
              <a:rPr lang="en-GB" altLang="en-US" sz="1200" dirty="0">
                <a:solidFill>
                  <a:schemeClr val="tx1"/>
                </a:solidFill>
              </a:rPr>
              <a:t>geostationary satellite data. MWR, 31, 706 -  718. </a:t>
            </a:r>
          </a:p>
        </p:txBody>
      </p:sp>
      <p:sp>
        <p:nvSpPr>
          <p:cNvPr id="8" name="Rectangle 9"/>
          <p:cNvSpPr>
            <a:spLocks noChangeArrowheads="1"/>
          </p:cNvSpPr>
          <p:nvPr/>
        </p:nvSpPr>
        <p:spPr bwMode="auto">
          <a:xfrm>
            <a:off x="7854896" y="2625998"/>
            <a:ext cx="1317913" cy="928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200" dirty="0" smtClean="0">
                <a:solidFill>
                  <a:srgbClr val="0000FF"/>
                </a:solidFill>
              </a:rPr>
              <a:t>Number of collocations in hundreds </a:t>
            </a:r>
            <a:endParaRPr lang="en-GB" altLang="en-US" sz="1200" dirty="0">
              <a:solidFill>
                <a:srgbClr val="0000FF"/>
              </a:solidFill>
            </a:endParaRPr>
          </a:p>
        </p:txBody>
      </p:sp>
      <p:cxnSp>
        <p:nvCxnSpPr>
          <p:cNvPr id="10" name="Straight Arrow Connector 9"/>
          <p:cNvCxnSpPr/>
          <p:nvPr/>
        </p:nvCxnSpPr>
        <p:spPr>
          <a:xfrm flipH="1">
            <a:off x="7602279" y="3327991"/>
            <a:ext cx="430174" cy="425302"/>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850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1620838" y="892175"/>
            <a:ext cx="6179104" cy="36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GB" altLang="en-US" dirty="0" smtClean="0"/>
              <a:t>All AMVs used - one cycle 12Z 2</a:t>
            </a:r>
            <a:r>
              <a:rPr lang="en-GB" altLang="en-US" baseline="30000" dirty="0" smtClean="0"/>
              <a:t>nd</a:t>
            </a:r>
            <a:r>
              <a:rPr lang="en-GB" altLang="en-US" dirty="0" smtClean="0"/>
              <a:t> Mar 2017</a:t>
            </a:r>
          </a:p>
        </p:txBody>
      </p:sp>
      <p:sp>
        <p:nvSpPr>
          <p:cNvPr id="20483" name="Slide Number Placeholder 3"/>
          <p:cNvSpPr>
            <a:spLocks noGrp="1"/>
          </p:cNvSpPr>
          <p:nvPr>
            <p:ph type="sldNum" sz="quarter" idx="4294967295"/>
          </p:nvPr>
        </p:nvSpPr>
        <p:spPr bwMode="auto">
          <a:xfrm>
            <a:off x="7524750" y="6308725"/>
            <a:ext cx="1619250"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101F9FEE-9F80-4895-BE41-1BA16DEEEAD1}" type="slidenum">
              <a:rPr lang="en-US" altLang="en-US">
                <a:solidFill>
                  <a:srgbClr val="064E83"/>
                </a:solidFill>
              </a:rPr>
              <a:pPr fontAlgn="base">
                <a:spcBef>
                  <a:spcPct val="0"/>
                </a:spcBef>
                <a:spcAft>
                  <a:spcPct val="0"/>
                </a:spcAft>
              </a:pPr>
              <a:t>24</a:t>
            </a:fld>
            <a:endParaRPr lang="en-US" altLang="en-US">
              <a:solidFill>
                <a:srgbClr val="064E83"/>
              </a:solidFill>
            </a:endParaRPr>
          </a:p>
        </p:txBody>
      </p:sp>
      <p:sp>
        <p:nvSpPr>
          <p:cNvPr id="20485" name="TextBox 5"/>
          <p:cNvSpPr txBox="1">
            <a:spLocks noChangeArrowheads="1"/>
          </p:cNvSpPr>
          <p:nvPr/>
        </p:nvSpPr>
        <p:spPr bwMode="auto">
          <a:xfrm>
            <a:off x="1098550" y="1552575"/>
            <a:ext cx="78912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r>
              <a:rPr lang="en-GB" altLang="en-US" dirty="0"/>
              <a:t>Metop A    Metop B    Dual Metop A/B    GOES-13    GOES-15    </a:t>
            </a:r>
            <a:r>
              <a:rPr lang="en-GB" altLang="en-US" dirty="0" smtClean="0"/>
              <a:t>Himawari-8    Met-8    </a:t>
            </a:r>
            <a:r>
              <a:rPr lang="en-GB" altLang="en-US" dirty="0"/>
              <a:t>Met-10    AQUA    NOAA-15    NOAA-18    NOAA-19   </a:t>
            </a:r>
            <a:r>
              <a:rPr lang="en-GB" altLang="en-US" dirty="0" smtClean="0"/>
              <a:t> SNPP </a:t>
            </a:r>
            <a:endParaRPr lang="en-GB" altLang="en-US" dirty="0"/>
          </a:p>
        </p:txBody>
      </p:sp>
      <p:sp>
        <p:nvSpPr>
          <p:cNvPr id="7" name="Rectangle 6"/>
          <p:cNvSpPr/>
          <p:nvPr/>
        </p:nvSpPr>
        <p:spPr>
          <a:xfrm>
            <a:off x="1014413" y="1682750"/>
            <a:ext cx="104775" cy="104775"/>
          </a:xfrm>
          <a:prstGeom prst="rect">
            <a:avLst/>
          </a:prstGeom>
          <a:solidFill>
            <a:srgbClr val="51EB0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8" name="Rectangle 7"/>
          <p:cNvSpPr/>
          <p:nvPr/>
        </p:nvSpPr>
        <p:spPr>
          <a:xfrm>
            <a:off x="2114550" y="1682750"/>
            <a:ext cx="104775" cy="104775"/>
          </a:xfrm>
          <a:prstGeom prst="rect">
            <a:avLst/>
          </a:prstGeom>
          <a:solidFill>
            <a:srgbClr val="4D6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9" name="Rectangle 8"/>
          <p:cNvSpPr/>
          <p:nvPr/>
        </p:nvSpPr>
        <p:spPr>
          <a:xfrm>
            <a:off x="3232150" y="1682750"/>
            <a:ext cx="104775" cy="104775"/>
          </a:xfrm>
          <a:prstGeom prst="rect">
            <a:avLst/>
          </a:prstGeom>
          <a:solidFill>
            <a:srgbClr val="6CA63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0" name="Rectangle 9"/>
          <p:cNvSpPr/>
          <p:nvPr/>
        </p:nvSpPr>
        <p:spPr>
          <a:xfrm>
            <a:off x="998538" y="1963738"/>
            <a:ext cx="104775" cy="103187"/>
          </a:xfrm>
          <a:prstGeom prst="rect">
            <a:avLst/>
          </a:prstGeom>
          <a:solidFill>
            <a:srgbClr val="FFDA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1" name="Rectangle 10"/>
          <p:cNvSpPr/>
          <p:nvPr/>
        </p:nvSpPr>
        <p:spPr>
          <a:xfrm>
            <a:off x="1885950" y="1963738"/>
            <a:ext cx="106363" cy="103187"/>
          </a:xfrm>
          <a:prstGeom prst="rect">
            <a:avLst/>
          </a:prstGeom>
          <a:solidFill>
            <a:srgbClr val="E65C6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2" name="Rectangle 11"/>
          <p:cNvSpPr/>
          <p:nvPr/>
        </p:nvSpPr>
        <p:spPr>
          <a:xfrm>
            <a:off x="7556500" y="1682750"/>
            <a:ext cx="104775" cy="104775"/>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3" name="Rectangle 12"/>
          <p:cNvSpPr/>
          <p:nvPr/>
        </p:nvSpPr>
        <p:spPr>
          <a:xfrm>
            <a:off x="5076825" y="1682750"/>
            <a:ext cx="104775" cy="104775"/>
          </a:xfrm>
          <a:prstGeom prst="rect">
            <a:avLst/>
          </a:prstGeom>
          <a:solidFill>
            <a:srgbClr val="AE731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4" name="Rectangle 13"/>
          <p:cNvSpPr/>
          <p:nvPr/>
        </p:nvSpPr>
        <p:spPr>
          <a:xfrm>
            <a:off x="6316663" y="1685925"/>
            <a:ext cx="104775" cy="103188"/>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5" name="Rectangle 14"/>
          <p:cNvSpPr/>
          <p:nvPr/>
        </p:nvSpPr>
        <p:spPr>
          <a:xfrm>
            <a:off x="2838450" y="1963738"/>
            <a:ext cx="104775" cy="103187"/>
          </a:xfrm>
          <a:prstGeom prst="rect">
            <a:avLst/>
          </a:prstGeom>
          <a:solidFill>
            <a:srgbClr val="73A3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6" name="Rectangle 15"/>
          <p:cNvSpPr/>
          <p:nvPr/>
        </p:nvSpPr>
        <p:spPr>
          <a:xfrm>
            <a:off x="3736975" y="1963738"/>
            <a:ext cx="104775" cy="103187"/>
          </a:xfrm>
          <a:prstGeom prst="rect">
            <a:avLst/>
          </a:prstGeom>
          <a:solidFill>
            <a:srgbClr val="33333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7" name="Rectangle 16"/>
          <p:cNvSpPr/>
          <p:nvPr/>
        </p:nvSpPr>
        <p:spPr>
          <a:xfrm>
            <a:off x="4956175" y="1963738"/>
            <a:ext cx="104775" cy="103187"/>
          </a:xfrm>
          <a:prstGeom prst="rect">
            <a:avLst/>
          </a:prstGeom>
          <a:solidFill>
            <a:srgbClr val="9430E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8" name="Rectangle 17"/>
          <p:cNvSpPr/>
          <p:nvPr/>
        </p:nvSpPr>
        <p:spPr>
          <a:xfrm>
            <a:off x="6175375" y="1965325"/>
            <a:ext cx="104775" cy="103188"/>
          </a:xfrm>
          <a:prstGeom prst="rect">
            <a:avLst/>
          </a:prstGeom>
          <a:solidFill>
            <a:srgbClr val="FF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32432"/>
          <a:stretch/>
        </p:blipFill>
        <p:spPr>
          <a:xfrm>
            <a:off x="1260752" y="2611656"/>
            <a:ext cx="6899275" cy="3298151"/>
          </a:xfrm>
          <a:prstGeom prst="rect">
            <a:avLst/>
          </a:prstGeom>
        </p:spPr>
      </p:pic>
      <p:sp>
        <p:nvSpPr>
          <p:cNvPr id="19" name="Rectangle 18"/>
          <p:cNvSpPr/>
          <p:nvPr/>
        </p:nvSpPr>
        <p:spPr>
          <a:xfrm>
            <a:off x="7409446" y="1961609"/>
            <a:ext cx="104775" cy="103188"/>
          </a:xfrm>
          <a:prstGeom prst="rect">
            <a:avLst/>
          </a:prstGeom>
          <a:solidFill>
            <a:srgbClr val="FF7D0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Tree>
    <p:extLst>
      <p:ext uri="{BB962C8B-B14F-4D97-AF65-F5344CB8AC3E}">
        <p14:creationId xmlns:p14="http://schemas.microsoft.com/office/powerpoint/2010/main" val="13649449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Operational use</a:t>
            </a:r>
            <a:endParaRPr lang="en-US" dirty="0"/>
          </a:p>
        </p:txBody>
      </p:sp>
      <p:sp>
        <p:nvSpPr>
          <p:cNvPr id="3" name="Content Placeholder 2"/>
          <p:cNvSpPr>
            <a:spLocks noGrp="1"/>
          </p:cNvSpPr>
          <p:nvPr>
            <p:ph sz="quarter" idx="14"/>
          </p:nvPr>
        </p:nvSpPr>
        <p:spPr>
          <a:xfrm>
            <a:off x="1620422" y="1977886"/>
            <a:ext cx="5903738" cy="3944113"/>
          </a:xfrm>
        </p:spPr>
        <p:txBody>
          <a:bodyPr/>
          <a:lstStyle/>
          <a:p>
            <a:pPr marL="179388" indent="-179388"/>
            <a:r>
              <a:rPr lang="en-US" dirty="0" smtClean="0"/>
              <a:t>AMVs from 5 geo and </a:t>
            </a:r>
            <a:r>
              <a:rPr lang="en-US" dirty="0"/>
              <a:t>7</a:t>
            </a:r>
            <a:r>
              <a:rPr lang="en-US" dirty="0" smtClean="0"/>
              <a:t> polar orbiting</a:t>
            </a:r>
          </a:p>
          <a:p>
            <a:pPr marL="179388" indent="-179388"/>
            <a:r>
              <a:rPr lang="en-US" dirty="0" smtClean="0"/>
              <a:t>Example of data reduction: typical 12 </a:t>
            </a:r>
            <a:r>
              <a:rPr lang="en-US" dirty="0" err="1" smtClean="0"/>
              <a:t>hr</a:t>
            </a:r>
            <a:r>
              <a:rPr lang="en-US" dirty="0" smtClean="0"/>
              <a:t> window, </a:t>
            </a:r>
            <a:r>
              <a:rPr lang="en-US" dirty="0" smtClean="0">
                <a:solidFill>
                  <a:srgbClr val="0000FF"/>
                </a:solidFill>
              </a:rPr>
              <a:t>Meteosat-10 AMVs</a:t>
            </a:r>
          </a:p>
          <a:p>
            <a:pPr lvl="1"/>
            <a:r>
              <a:rPr lang="en-US" dirty="0" smtClean="0">
                <a:solidFill>
                  <a:srgbClr val="FF0000"/>
                </a:solidFill>
              </a:rPr>
              <a:t>~500 000 </a:t>
            </a:r>
            <a:r>
              <a:rPr lang="en-US" dirty="0" smtClean="0"/>
              <a:t>AMVs available</a:t>
            </a:r>
          </a:p>
          <a:p>
            <a:pPr lvl="1"/>
            <a:r>
              <a:rPr lang="en-US" dirty="0" smtClean="0">
                <a:solidFill>
                  <a:srgbClr val="FF0000"/>
                </a:solidFill>
              </a:rPr>
              <a:t>15-20%</a:t>
            </a:r>
            <a:r>
              <a:rPr lang="en-US" dirty="0" smtClean="0"/>
              <a:t> remain after blacklisting</a:t>
            </a:r>
          </a:p>
          <a:p>
            <a:pPr lvl="1"/>
            <a:r>
              <a:rPr lang="en-US" dirty="0" smtClean="0">
                <a:solidFill>
                  <a:srgbClr val="FF0000"/>
                </a:solidFill>
              </a:rPr>
              <a:t>5-10%</a:t>
            </a:r>
            <a:r>
              <a:rPr lang="en-US" dirty="0" smtClean="0"/>
              <a:t> used in assimilation</a:t>
            </a:r>
          </a:p>
          <a:p>
            <a:pPr marL="179388" indent="-179388"/>
            <a:r>
              <a:rPr lang="en-US" dirty="0" smtClean="0"/>
              <a:t>Single-layer observation operator (to convert between model and observed quantities)</a:t>
            </a:r>
          </a:p>
          <a:p>
            <a:pPr marL="179388" indent="-179388"/>
            <a:r>
              <a:rPr lang="en-US" dirty="0" smtClean="0"/>
              <a:t>Situation dependent observation errors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25</a:t>
            </a:fld>
            <a:endParaRPr lang="en-US" dirty="0"/>
          </a:p>
        </p:txBody>
      </p:sp>
      <p:sp>
        <p:nvSpPr>
          <p:cNvPr id="5" name="Content Placeholder 2"/>
          <p:cNvSpPr txBox="1">
            <a:spLocks/>
          </p:cNvSpPr>
          <p:nvPr/>
        </p:nvSpPr>
        <p:spPr bwMode="auto">
          <a:xfrm>
            <a:off x="756699" y="5367961"/>
            <a:ext cx="8096250" cy="554038"/>
          </a:xfrm>
          <a:prstGeom prst="rect">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0360" tIns="44280" rIns="90360" bIns="44280"/>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marL="0" lvl="2">
              <a:lnSpc>
                <a:spcPts val="2500"/>
              </a:lnSpc>
              <a:spcAft>
                <a:spcPts val="1000"/>
              </a:spcAft>
              <a:buClr>
                <a:srgbClr val="FC0128"/>
              </a:buClr>
              <a:buFont typeface="Wingdings" panose="05000000000000000000" pitchFamily="2" charset="2"/>
              <a:buNone/>
            </a:pPr>
            <a:r>
              <a:rPr lang="es-ES" altLang="en-US" dirty="0"/>
              <a:t>[Total u/v error]</a:t>
            </a:r>
            <a:r>
              <a:rPr lang="es-ES" altLang="en-US" baseline="30000" dirty="0"/>
              <a:t>2</a:t>
            </a:r>
            <a:r>
              <a:rPr lang="es-ES" altLang="en-US" dirty="0"/>
              <a:t> = [Tracking error]</a:t>
            </a:r>
            <a:r>
              <a:rPr lang="es-ES" altLang="en-US" baseline="30000" dirty="0"/>
              <a:t>2</a:t>
            </a:r>
            <a:r>
              <a:rPr lang="es-ES" altLang="en-US" dirty="0"/>
              <a:t> + [Error in u/v </a:t>
            </a:r>
            <a:r>
              <a:rPr lang="es-ES" altLang="en-US" dirty="0" err="1"/>
              <a:t>due</a:t>
            </a:r>
            <a:r>
              <a:rPr lang="es-ES" altLang="en-US" dirty="0"/>
              <a:t> to error in </a:t>
            </a:r>
            <a:r>
              <a:rPr lang="es-ES" altLang="en-US" dirty="0" err="1"/>
              <a:t>height</a:t>
            </a:r>
            <a:r>
              <a:rPr lang="es-ES" altLang="en-US" dirty="0"/>
              <a:t>]</a:t>
            </a:r>
            <a:r>
              <a:rPr lang="es-ES" altLang="en-US" baseline="30000" dirty="0"/>
              <a:t>2</a:t>
            </a:r>
            <a:endParaRPr lang="es-ES" altLang="en-US" sz="2400" baseline="30000" dirty="0"/>
          </a:p>
          <a:p>
            <a:pPr>
              <a:buFont typeface="Wingdings" panose="05000000000000000000" pitchFamily="2" charset="2"/>
              <a:buNone/>
            </a:pPr>
            <a:r>
              <a:rPr lang="en-GB" altLang="en-US" dirty="0"/>
              <a:t> </a:t>
            </a:r>
          </a:p>
          <a:p>
            <a:pPr lvl="1"/>
            <a:endParaRPr lang="en-GB" altLang="en-US" dirty="0"/>
          </a:p>
        </p:txBody>
      </p:sp>
    </p:spTree>
    <p:extLst>
      <p:ext uri="{BB962C8B-B14F-4D97-AF65-F5344CB8AC3E}">
        <p14:creationId xmlns:p14="http://schemas.microsoft.com/office/powerpoint/2010/main" val="180905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779133" y="428457"/>
            <a:ext cx="7929969" cy="369332"/>
          </a:xfrm>
        </p:spPr>
        <p:txBody>
          <a:bodyPr/>
          <a:lstStyle/>
          <a:p>
            <a:r>
              <a:rPr lang="en-GB" altLang="en-US" dirty="0" smtClean="0"/>
              <a:t>Situation dependent observation errors: error in height </a:t>
            </a:r>
          </a:p>
        </p:txBody>
      </p:sp>
      <p:pic>
        <p:nvPicPr>
          <p:cNvPr id="4403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46397" y="927910"/>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035834" y="5187985"/>
            <a:ext cx="2841625" cy="835870"/>
          </a:xfrm>
          <a:prstGeom prst="rect">
            <a:avLst/>
          </a:prstGeom>
          <a:noFill/>
        </p:spPr>
        <p:txBody>
          <a:bodyPr wrap="square">
            <a:spAutoFit/>
          </a:bodyPr>
          <a:lstStyle/>
          <a:p>
            <a:pPr algn="ctr">
              <a:lnSpc>
                <a:spcPct val="151000"/>
              </a:lnSpc>
              <a:buClr>
                <a:srgbClr val="000000"/>
              </a:buClr>
              <a:buSzPct val="100000"/>
              <a:buFont typeface="Arial" charset="0"/>
              <a:buNone/>
              <a:defRPr/>
            </a:pPr>
            <a:r>
              <a:rPr lang="es-ES" sz="1600" b="1" kern="0" dirty="0" err="1" smtClean="0">
                <a:solidFill>
                  <a:srgbClr val="000000"/>
                </a:solidFill>
                <a:latin typeface="Arial"/>
              </a:rPr>
              <a:t>Height</a:t>
            </a:r>
            <a:r>
              <a:rPr lang="es-ES" sz="1600" b="1" kern="0" dirty="0" smtClean="0">
                <a:solidFill>
                  <a:srgbClr val="000000"/>
                </a:solidFill>
                <a:latin typeface="Arial"/>
              </a:rPr>
              <a:t> </a:t>
            </a:r>
            <a:r>
              <a:rPr lang="es-ES" sz="1600" b="1" kern="0" dirty="0" err="1" smtClean="0">
                <a:solidFill>
                  <a:srgbClr val="000000"/>
                </a:solidFill>
                <a:latin typeface="Arial"/>
              </a:rPr>
              <a:t>assignment</a:t>
            </a:r>
            <a:r>
              <a:rPr lang="es-ES" sz="1600" b="1" kern="0" dirty="0" smtClean="0">
                <a:solidFill>
                  <a:srgbClr val="000000"/>
                </a:solidFill>
                <a:latin typeface="Arial"/>
              </a:rPr>
              <a:t> error </a:t>
            </a:r>
            <a:r>
              <a:rPr lang="es-ES" sz="1600" b="1" kern="0" dirty="0">
                <a:solidFill>
                  <a:srgbClr val="000000"/>
                </a:solidFill>
                <a:latin typeface="Arial"/>
              </a:rPr>
              <a:t>(</a:t>
            </a:r>
            <a:r>
              <a:rPr lang="es-ES" sz="1600" b="1" kern="0" dirty="0" err="1">
                <a:solidFill>
                  <a:srgbClr val="000000"/>
                </a:solidFill>
                <a:latin typeface="Arial"/>
              </a:rPr>
              <a:t>hPa</a:t>
            </a:r>
            <a:r>
              <a:rPr lang="es-ES" sz="1600" b="1" kern="0" dirty="0" smtClean="0">
                <a:solidFill>
                  <a:srgbClr val="000000"/>
                </a:solidFill>
                <a:latin typeface="Arial"/>
              </a:rPr>
              <a:t>) </a:t>
            </a:r>
            <a:r>
              <a:rPr lang="es-ES" sz="1600" b="1" kern="0" dirty="0" err="1" smtClean="0">
                <a:solidFill>
                  <a:srgbClr val="000000"/>
                </a:solidFill>
                <a:latin typeface="Arial"/>
              </a:rPr>
              <a:t>for</a:t>
            </a:r>
            <a:r>
              <a:rPr lang="es-ES" sz="1600" b="1" kern="0" dirty="0" smtClean="0">
                <a:solidFill>
                  <a:srgbClr val="000000"/>
                </a:solidFill>
                <a:latin typeface="Arial"/>
              </a:rPr>
              <a:t> Meteosat-10</a:t>
            </a:r>
            <a:endParaRPr lang="en-GB" sz="1600" dirty="0">
              <a:latin typeface="Arial" charset="0"/>
            </a:endParaRPr>
          </a:p>
        </p:txBody>
      </p:sp>
      <p:graphicFrame>
        <p:nvGraphicFramePr>
          <p:cNvPr id="44039" name="Object 3"/>
          <p:cNvGraphicFramePr>
            <a:graphicFrameLocks noChangeAspect="1"/>
          </p:cNvGraphicFramePr>
          <p:nvPr>
            <p:extLst>
              <p:ext uri="{D42A27DB-BD31-4B8C-83A1-F6EECF244321}">
                <p14:modId xmlns:p14="http://schemas.microsoft.com/office/powerpoint/2010/main" val="761035745"/>
              </p:ext>
            </p:extLst>
          </p:nvPr>
        </p:nvGraphicFramePr>
        <p:xfrm>
          <a:off x="1620422" y="1978156"/>
          <a:ext cx="1700213" cy="628650"/>
        </p:xfrm>
        <a:graphic>
          <a:graphicData uri="http://schemas.openxmlformats.org/presentationml/2006/ole">
            <mc:AlternateContent xmlns:mc="http://schemas.openxmlformats.org/markup-compatibility/2006">
              <mc:Choice xmlns:v="urn:schemas-microsoft-com:vml" Requires="v">
                <p:oleObj spid="_x0000_s1301" name="Equation" r:id="rId5" imgW="1231560" imgH="457200" progId="Equation.3">
                  <p:embed/>
                </p:oleObj>
              </mc:Choice>
              <mc:Fallback>
                <p:oleObj name="Equation" r:id="rId5" imgW="1231560" imgH="457200" progId="Equation.3">
                  <p:embed/>
                  <p:pic>
                    <p:nvPicPr>
                      <p:cNvPr id="0" name=""/>
                      <p:cNvPicPr>
                        <a:picLocks noChangeAspect="1" noChangeArrowheads="1"/>
                      </p:cNvPicPr>
                      <p:nvPr/>
                    </p:nvPicPr>
                    <p:blipFill>
                      <a:blip r:embed="rId6"/>
                      <a:srcRect/>
                      <a:stretch>
                        <a:fillRect/>
                      </a:stretch>
                    </p:blipFill>
                    <p:spPr bwMode="auto">
                      <a:xfrm>
                        <a:off x="1620422" y="1978156"/>
                        <a:ext cx="1700213" cy="628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3"/>
          <p:cNvGraphicFramePr>
            <a:graphicFrameLocks noChangeAspect="1"/>
          </p:cNvGraphicFramePr>
          <p:nvPr>
            <p:extLst>
              <p:ext uri="{D42A27DB-BD31-4B8C-83A1-F6EECF244321}">
                <p14:modId xmlns:p14="http://schemas.microsoft.com/office/powerpoint/2010/main" val="641147453"/>
              </p:ext>
            </p:extLst>
          </p:nvPr>
        </p:nvGraphicFramePr>
        <p:xfrm>
          <a:off x="921858" y="4383369"/>
          <a:ext cx="2332037" cy="593725"/>
        </p:xfrm>
        <a:graphic>
          <a:graphicData uri="http://schemas.openxmlformats.org/presentationml/2006/ole">
            <mc:AlternateContent xmlns:mc="http://schemas.openxmlformats.org/markup-compatibility/2006">
              <mc:Choice xmlns:v="urn:schemas-microsoft-com:vml" Requires="v">
                <p:oleObj spid="_x0000_s1302" name="Equation" r:id="rId7" imgW="1688760" imgH="431640" progId="Equation.3">
                  <p:embed/>
                </p:oleObj>
              </mc:Choice>
              <mc:Fallback>
                <p:oleObj name="Equation" r:id="rId7" imgW="1688760" imgH="431640" progId="Equation.3">
                  <p:embed/>
                  <p:pic>
                    <p:nvPicPr>
                      <p:cNvPr id="0" name=""/>
                      <p:cNvPicPr>
                        <a:picLocks noChangeAspect="1" noChangeArrowheads="1"/>
                      </p:cNvPicPr>
                      <p:nvPr/>
                    </p:nvPicPr>
                    <p:blipFill>
                      <a:blip r:embed="rId8"/>
                      <a:srcRect/>
                      <a:stretch>
                        <a:fillRect/>
                      </a:stretch>
                    </p:blipFill>
                    <p:spPr bwMode="auto">
                      <a:xfrm>
                        <a:off x="921858" y="4383369"/>
                        <a:ext cx="2332037" cy="593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extBox 1"/>
          <p:cNvSpPr txBox="1"/>
          <p:nvPr/>
        </p:nvSpPr>
        <p:spPr>
          <a:xfrm>
            <a:off x="504003" y="1971608"/>
            <a:ext cx="978195" cy="646331"/>
          </a:xfrm>
          <a:prstGeom prst="rect">
            <a:avLst/>
          </a:prstGeom>
          <a:noFill/>
          <a:ln>
            <a:solidFill>
              <a:schemeClr val="bg1">
                <a:lumMod val="75000"/>
              </a:schemeClr>
            </a:solidFill>
          </a:ln>
        </p:spPr>
        <p:txBody>
          <a:bodyPr wrap="square" rtlCol="0">
            <a:spAutoFit/>
          </a:bodyPr>
          <a:lstStyle/>
          <a:p>
            <a:pPr algn="ctr"/>
            <a:r>
              <a:rPr lang="en-GB" dirty="0" smtClean="0"/>
              <a:t>Height error</a:t>
            </a:r>
            <a:endParaRPr lang="en-GB" dirty="0"/>
          </a:p>
        </p:txBody>
      </p:sp>
      <p:sp>
        <p:nvSpPr>
          <p:cNvPr id="12" name="TextBox 11"/>
          <p:cNvSpPr txBox="1"/>
          <p:nvPr/>
        </p:nvSpPr>
        <p:spPr>
          <a:xfrm>
            <a:off x="1835822" y="2671740"/>
            <a:ext cx="1767820" cy="646331"/>
          </a:xfrm>
          <a:prstGeom prst="rect">
            <a:avLst/>
          </a:prstGeom>
          <a:noFill/>
          <a:ln>
            <a:solidFill>
              <a:schemeClr val="bg1">
                <a:lumMod val="65000"/>
              </a:schemeClr>
            </a:solidFill>
          </a:ln>
        </p:spPr>
        <p:txBody>
          <a:bodyPr wrap="square" rtlCol="0">
            <a:spAutoFit/>
          </a:bodyPr>
          <a:lstStyle/>
          <a:p>
            <a:pPr algn="ctr"/>
            <a:r>
              <a:rPr lang="en-GB" dirty="0" smtClean="0">
                <a:solidFill>
                  <a:srgbClr val="0000FF"/>
                </a:solidFill>
              </a:rPr>
              <a:t>Weight per model level, </a:t>
            </a:r>
            <a:r>
              <a:rPr lang="en-GB" dirty="0" err="1" smtClean="0">
                <a:solidFill>
                  <a:srgbClr val="0000FF"/>
                </a:solidFill>
              </a:rPr>
              <a:t>i</a:t>
            </a:r>
            <a:endParaRPr lang="en-GB" dirty="0">
              <a:solidFill>
                <a:srgbClr val="0000FF"/>
              </a:solidFill>
            </a:endParaRPr>
          </a:p>
        </p:txBody>
      </p:sp>
      <p:sp>
        <p:nvSpPr>
          <p:cNvPr id="3" name="Rectangle 2"/>
          <p:cNvSpPr/>
          <p:nvPr/>
        </p:nvSpPr>
        <p:spPr>
          <a:xfrm>
            <a:off x="2668772" y="2292481"/>
            <a:ext cx="283562" cy="205306"/>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p:cNvSpPr/>
          <p:nvPr/>
        </p:nvSpPr>
        <p:spPr>
          <a:xfrm>
            <a:off x="2332073" y="2040848"/>
            <a:ext cx="283562" cy="205306"/>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2503252" y="997763"/>
            <a:ext cx="2455500" cy="923330"/>
          </a:xfrm>
          <a:prstGeom prst="rect">
            <a:avLst/>
          </a:prstGeom>
          <a:noFill/>
          <a:ln>
            <a:solidFill>
              <a:schemeClr val="bg1">
                <a:lumMod val="65000"/>
              </a:schemeClr>
            </a:solidFill>
          </a:ln>
        </p:spPr>
        <p:txBody>
          <a:bodyPr wrap="square" rtlCol="0">
            <a:spAutoFit/>
          </a:bodyPr>
          <a:lstStyle/>
          <a:p>
            <a:pPr algn="ctr"/>
            <a:r>
              <a:rPr lang="en-GB" dirty="0" smtClean="0">
                <a:solidFill>
                  <a:srgbClr val="FF0000"/>
                </a:solidFill>
              </a:rPr>
              <a:t>Diff wind component (model level – at observation location) </a:t>
            </a:r>
            <a:endParaRPr lang="en-GB" dirty="0">
              <a:solidFill>
                <a:srgbClr val="FF0000"/>
              </a:solidFill>
            </a:endParaRPr>
          </a:p>
        </p:txBody>
      </p:sp>
      <p:sp>
        <p:nvSpPr>
          <p:cNvPr id="16" name="Rectangle 15"/>
          <p:cNvSpPr/>
          <p:nvPr/>
        </p:nvSpPr>
        <p:spPr>
          <a:xfrm>
            <a:off x="2637042" y="2051366"/>
            <a:ext cx="520827" cy="20530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3413508" y="5989175"/>
            <a:ext cx="5010726" cy="369332"/>
          </a:xfrm>
          <a:prstGeom prst="rect">
            <a:avLst/>
          </a:prstGeom>
          <a:noFill/>
          <a:ln>
            <a:solidFill>
              <a:schemeClr val="bg1">
                <a:lumMod val="65000"/>
              </a:schemeClr>
            </a:solidFill>
          </a:ln>
        </p:spPr>
        <p:txBody>
          <a:bodyPr wrap="square" rtlCol="0">
            <a:spAutoFit/>
          </a:bodyPr>
          <a:lstStyle/>
          <a:p>
            <a:pPr algn="ctr"/>
            <a:r>
              <a:rPr lang="en-GB" dirty="0" smtClean="0"/>
              <a:t>Calculate separately for u and v components</a:t>
            </a:r>
            <a:endParaRPr lang="en-GB" dirty="0"/>
          </a:p>
        </p:txBody>
      </p:sp>
      <p:sp>
        <p:nvSpPr>
          <p:cNvPr id="18" name="TextBox 17"/>
          <p:cNvSpPr txBox="1"/>
          <p:nvPr/>
        </p:nvSpPr>
        <p:spPr>
          <a:xfrm>
            <a:off x="358680" y="5119082"/>
            <a:ext cx="5421962" cy="830997"/>
          </a:xfrm>
          <a:prstGeom prst="rect">
            <a:avLst/>
          </a:prstGeom>
          <a:noFill/>
          <a:ln>
            <a:solidFill>
              <a:schemeClr val="bg1">
                <a:lumMod val="65000"/>
              </a:schemeClr>
            </a:solidFill>
          </a:ln>
        </p:spPr>
        <p:txBody>
          <a:bodyPr wrap="square" rtlCol="0">
            <a:spAutoFit/>
          </a:bodyPr>
          <a:lstStyle/>
          <a:p>
            <a:pPr algn="ctr"/>
            <a:r>
              <a:rPr lang="en-GB" sz="1600" dirty="0" smtClean="0">
                <a:solidFill>
                  <a:srgbClr val="00B050"/>
                </a:solidFill>
              </a:rPr>
              <a:t>Error in height assignment estimated by standard deviation (AMV pressure - model pressure minimising vector diff (observed – model) wind)</a:t>
            </a:r>
            <a:endParaRPr lang="en-GB" sz="1600" dirty="0">
              <a:solidFill>
                <a:srgbClr val="00B050"/>
              </a:solidFill>
            </a:endParaRPr>
          </a:p>
        </p:txBody>
      </p:sp>
      <p:sp>
        <p:nvSpPr>
          <p:cNvPr id="19" name="Rectangle 18"/>
          <p:cNvSpPr/>
          <p:nvPr/>
        </p:nvSpPr>
        <p:spPr>
          <a:xfrm>
            <a:off x="2190306" y="4726199"/>
            <a:ext cx="232339" cy="250894"/>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462793" y="3675952"/>
            <a:ext cx="3588117" cy="646331"/>
          </a:xfrm>
          <a:prstGeom prst="rect">
            <a:avLst/>
          </a:prstGeom>
          <a:noFill/>
          <a:ln>
            <a:solidFill>
              <a:schemeClr val="bg1">
                <a:lumMod val="65000"/>
              </a:schemeClr>
            </a:solidFill>
          </a:ln>
        </p:spPr>
        <p:txBody>
          <a:bodyPr wrap="square" rtlCol="0">
            <a:spAutoFit/>
          </a:bodyPr>
          <a:lstStyle/>
          <a:p>
            <a:pPr algn="ctr"/>
            <a:r>
              <a:rPr lang="en-GB" dirty="0" smtClean="0">
                <a:solidFill>
                  <a:srgbClr val="7030A0"/>
                </a:solidFill>
              </a:rPr>
              <a:t>Diff pressure (model level at </a:t>
            </a:r>
            <a:r>
              <a:rPr lang="en-GB" dirty="0" err="1" smtClean="0">
                <a:solidFill>
                  <a:srgbClr val="7030A0"/>
                </a:solidFill>
              </a:rPr>
              <a:t>obs</a:t>
            </a:r>
            <a:r>
              <a:rPr lang="en-GB" dirty="0" smtClean="0">
                <a:solidFill>
                  <a:srgbClr val="7030A0"/>
                </a:solidFill>
              </a:rPr>
              <a:t> location – assigned pressure)</a:t>
            </a:r>
            <a:endParaRPr lang="en-GB" dirty="0">
              <a:solidFill>
                <a:srgbClr val="7030A0"/>
              </a:solidFill>
            </a:endParaRPr>
          </a:p>
        </p:txBody>
      </p:sp>
      <p:sp>
        <p:nvSpPr>
          <p:cNvPr id="21" name="Rectangle 20"/>
          <p:cNvSpPr/>
          <p:nvPr/>
        </p:nvSpPr>
        <p:spPr>
          <a:xfrm>
            <a:off x="1937259" y="4410996"/>
            <a:ext cx="614555" cy="267329"/>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p:cNvSpPr txBox="1"/>
          <p:nvPr/>
        </p:nvSpPr>
        <p:spPr>
          <a:xfrm>
            <a:off x="3464347" y="4391208"/>
            <a:ext cx="1245782" cy="646331"/>
          </a:xfrm>
          <a:prstGeom prst="rect">
            <a:avLst/>
          </a:prstGeom>
          <a:noFill/>
          <a:ln>
            <a:solidFill>
              <a:schemeClr val="bg1">
                <a:lumMod val="65000"/>
              </a:schemeClr>
            </a:solidFill>
          </a:ln>
        </p:spPr>
        <p:txBody>
          <a:bodyPr wrap="square" rtlCol="0">
            <a:spAutoFit/>
          </a:bodyPr>
          <a:lstStyle/>
          <a:p>
            <a:pPr algn="ctr"/>
            <a:r>
              <a:rPr lang="en-GB" dirty="0" smtClean="0">
                <a:solidFill>
                  <a:schemeClr val="accent2">
                    <a:lumMod val="75000"/>
                  </a:schemeClr>
                </a:solidFill>
              </a:rPr>
              <a:t>Layer thickness</a:t>
            </a:r>
            <a:endParaRPr lang="en-GB" dirty="0">
              <a:solidFill>
                <a:schemeClr val="accent2">
                  <a:lumMod val="75000"/>
                </a:schemeClr>
              </a:solidFill>
            </a:endParaRPr>
          </a:p>
        </p:txBody>
      </p:sp>
      <p:sp>
        <p:nvSpPr>
          <p:cNvPr id="23" name="Rectangle 22"/>
          <p:cNvSpPr/>
          <p:nvPr/>
        </p:nvSpPr>
        <p:spPr>
          <a:xfrm>
            <a:off x="2895374" y="4558962"/>
            <a:ext cx="358522" cy="267329"/>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194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par>
                                <p:cTn id="61" presetID="10" presetClass="entr" presetSubtype="0" fill="hold" nodeType="withEffect">
                                  <p:stCondLst>
                                    <p:cond delay="0"/>
                                  </p:stCondLst>
                                  <p:childTnLst>
                                    <p:set>
                                      <p:cBhvr>
                                        <p:cTn id="62" dur="1" fill="hold">
                                          <p:stCondLst>
                                            <p:cond delay="0"/>
                                          </p:stCondLst>
                                        </p:cTn>
                                        <p:tgtEl>
                                          <p:spTgt spid="44035"/>
                                        </p:tgtEl>
                                        <p:attrNameLst>
                                          <p:attrName>style.visibility</p:attrName>
                                        </p:attrNameLst>
                                      </p:cBhvr>
                                      <p:to>
                                        <p:strVal val="visible"/>
                                      </p:to>
                                    </p:set>
                                    <p:animEffect transition="in" filter="fade">
                                      <p:cBhvr>
                                        <p:cTn id="63" dur="5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animBg="1"/>
      <p:bldP spid="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870909" y="379712"/>
            <a:ext cx="7570564" cy="369332"/>
          </a:xfrm>
        </p:spPr>
        <p:txBody>
          <a:bodyPr/>
          <a:lstStyle/>
          <a:p>
            <a:r>
              <a:rPr lang="en-GB" altLang="en-US" dirty="0" smtClean="0"/>
              <a:t>Situation dependent observation errors: tracking error</a:t>
            </a:r>
          </a:p>
        </p:txBody>
      </p:sp>
      <p:sp>
        <p:nvSpPr>
          <p:cNvPr id="43011" name="Content Placeholder 2"/>
          <p:cNvSpPr txBox="1">
            <a:spLocks/>
          </p:cNvSpPr>
          <p:nvPr/>
        </p:nvSpPr>
        <p:spPr bwMode="auto">
          <a:xfrm>
            <a:off x="667489" y="860240"/>
            <a:ext cx="80962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360" tIns="44280" rIns="90360" bIns="44280"/>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marL="0" lvl="2">
              <a:lnSpc>
                <a:spcPts val="2500"/>
              </a:lnSpc>
              <a:spcAft>
                <a:spcPts val="1000"/>
              </a:spcAft>
              <a:buClr>
                <a:srgbClr val="FC0128"/>
              </a:buClr>
              <a:buFont typeface="Wingdings" panose="05000000000000000000" pitchFamily="2" charset="2"/>
              <a:buNone/>
            </a:pPr>
            <a:r>
              <a:rPr lang="es-ES" altLang="en-US" dirty="0"/>
              <a:t>[Total u/v error]</a:t>
            </a:r>
            <a:r>
              <a:rPr lang="es-ES" altLang="en-US" baseline="30000" dirty="0"/>
              <a:t>2</a:t>
            </a:r>
            <a:r>
              <a:rPr lang="es-ES" altLang="en-US" dirty="0"/>
              <a:t> = [Tracking error]</a:t>
            </a:r>
            <a:r>
              <a:rPr lang="es-ES" altLang="en-US" baseline="30000" dirty="0"/>
              <a:t>2</a:t>
            </a:r>
            <a:r>
              <a:rPr lang="es-ES" altLang="en-US" dirty="0"/>
              <a:t> + [Error in u/v </a:t>
            </a:r>
            <a:r>
              <a:rPr lang="es-ES" altLang="en-US" dirty="0" err="1"/>
              <a:t>due</a:t>
            </a:r>
            <a:r>
              <a:rPr lang="es-ES" altLang="en-US" dirty="0"/>
              <a:t> to error in </a:t>
            </a:r>
            <a:r>
              <a:rPr lang="es-ES" altLang="en-US" dirty="0" err="1"/>
              <a:t>height</a:t>
            </a:r>
            <a:r>
              <a:rPr lang="es-ES" altLang="en-US" dirty="0"/>
              <a:t>]</a:t>
            </a:r>
            <a:r>
              <a:rPr lang="es-ES" altLang="en-US" baseline="30000" dirty="0"/>
              <a:t>2</a:t>
            </a:r>
            <a:endParaRPr lang="es-ES" altLang="en-US" sz="2400" baseline="30000" dirty="0"/>
          </a:p>
          <a:p>
            <a:pPr>
              <a:buFont typeface="Wingdings" panose="05000000000000000000" pitchFamily="2" charset="2"/>
              <a:buNone/>
            </a:pPr>
            <a:r>
              <a:rPr lang="en-GB" altLang="en-US" dirty="0"/>
              <a:t> </a:t>
            </a:r>
          </a:p>
          <a:p>
            <a:pPr lvl="1"/>
            <a:endParaRPr lang="en-GB" altLang="en-US" dirty="0"/>
          </a:p>
        </p:txBody>
      </p:sp>
      <p:pic>
        <p:nvPicPr>
          <p:cNvPr id="4301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0909" y="1406383"/>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382084" y="5725971"/>
            <a:ext cx="2365375" cy="511175"/>
          </a:xfrm>
          <a:prstGeom prst="rect">
            <a:avLst/>
          </a:prstGeom>
          <a:solidFill>
            <a:schemeClr val="bg1"/>
          </a:solidFill>
        </p:spPr>
        <p:txBody>
          <a:bodyPr wrap="none">
            <a:spAutoFit/>
          </a:bodyPr>
          <a:lstStyle/>
          <a:p>
            <a:pPr>
              <a:lnSpc>
                <a:spcPct val="151000"/>
              </a:lnSpc>
              <a:buClr>
                <a:srgbClr val="000000"/>
              </a:buClr>
              <a:buSzPct val="100000"/>
              <a:buFont typeface="Arial" charset="0"/>
              <a:buNone/>
              <a:defRPr/>
            </a:pPr>
            <a:r>
              <a:rPr lang="es-ES" b="1" kern="0" dirty="0">
                <a:solidFill>
                  <a:srgbClr val="000000"/>
                </a:solidFill>
                <a:latin typeface="Arial"/>
              </a:rPr>
              <a:t>Tracking error (m/s)</a:t>
            </a:r>
            <a:endParaRPr lang="en-GB" dirty="0">
              <a:latin typeface="Arial" charset="0"/>
            </a:endParaRPr>
          </a:p>
        </p:txBody>
      </p:sp>
      <p:sp>
        <p:nvSpPr>
          <p:cNvPr id="9" name="Rectangle 8"/>
          <p:cNvSpPr/>
          <p:nvPr/>
        </p:nvSpPr>
        <p:spPr>
          <a:xfrm>
            <a:off x="81117" y="6308725"/>
            <a:ext cx="9107487" cy="412934"/>
          </a:xfrm>
          <a:prstGeom prst="rect">
            <a:avLst/>
          </a:prstGeom>
          <a:solidFill>
            <a:schemeClr val="bg1"/>
          </a:solidFill>
        </p:spPr>
        <p:txBody>
          <a:bodyPr wrap="square">
            <a:spAutoFit/>
          </a:bodyPr>
          <a:lstStyle/>
          <a:p>
            <a:pPr marL="274638" indent="-274638">
              <a:lnSpc>
                <a:spcPts val="2500"/>
              </a:lnSpc>
              <a:spcAft>
                <a:spcPts val="1000"/>
              </a:spcAft>
              <a:buClr>
                <a:srgbClr val="FC0128"/>
              </a:buClr>
              <a:buSzPct val="100000"/>
              <a:buFont typeface="Arial" charset="0"/>
              <a:buNone/>
              <a:defRPr/>
            </a:pPr>
            <a:r>
              <a:rPr lang="en-GB" sz="1200" b="1" kern="0" dirty="0">
                <a:solidFill>
                  <a:srgbClr val="000000"/>
                </a:solidFill>
                <a:latin typeface="Arial"/>
              </a:rPr>
              <a:t>Forsythe M, Saunders R, 2008: AMV errors: A new approach in NWP. </a:t>
            </a:r>
            <a:r>
              <a:rPr lang="en-GB" sz="1200" b="1" kern="0" dirty="0" smtClean="0">
                <a:solidFill>
                  <a:srgbClr val="000000"/>
                </a:solidFill>
                <a:latin typeface="Arial"/>
              </a:rPr>
              <a:t>Proceedings </a:t>
            </a:r>
            <a:r>
              <a:rPr lang="en-GB" sz="1200" b="1" kern="0" dirty="0">
                <a:solidFill>
                  <a:srgbClr val="000000"/>
                </a:solidFill>
                <a:latin typeface="Arial"/>
              </a:rPr>
              <a:t>of the 9th international winds </a:t>
            </a:r>
            <a:r>
              <a:rPr lang="en-GB" sz="1200" b="1" kern="0" dirty="0" smtClean="0">
                <a:solidFill>
                  <a:srgbClr val="000000"/>
                </a:solidFill>
                <a:latin typeface="Arial"/>
              </a:rPr>
              <a:t>workshop</a:t>
            </a:r>
            <a:r>
              <a:rPr lang="en-GB" sz="1200" b="1" kern="0" dirty="0">
                <a:solidFill>
                  <a:srgbClr val="000000"/>
                </a:solidFill>
                <a:latin typeface="Arial"/>
              </a:rPr>
              <a:t>.</a:t>
            </a:r>
          </a:p>
        </p:txBody>
      </p:sp>
      <p:sp>
        <p:nvSpPr>
          <p:cNvPr id="10" name="Content Placeholder 2"/>
          <p:cNvSpPr>
            <a:spLocks noGrp="1"/>
          </p:cNvSpPr>
          <p:nvPr>
            <p:ph sz="quarter" idx="14"/>
          </p:nvPr>
        </p:nvSpPr>
        <p:spPr>
          <a:xfrm>
            <a:off x="4616467" y="1767847"/>
            <a:ext cx="3738387" cy="3944113"/>
          </a:xfrm>
        </p:spPr>
        <p:txBody>
          <a:bodyPr/>
          <a:lstStyle/>
          <a:p>
            <a:pPr marL="265113" indent="-265113"/>
            <a:r>
              <a:rPr lang="en-US" dirty="0" smtClean="0"/>
              <a:t>Estimated using </a:t>
            </a:r>
            <a:r>
              <a:rPr lang="en-US" dirty="0" smtClean="0">
                <a:solidFill>
                  <a:srgbClr val="FF0000"/>
                </a:solidFill>
              </a:rPr>
              <a:t>root mean square vector difference</a:t>
            </a:r>
            <a:r>
              <a:rPr lang="en-US" dirty="0" smtClean="0"/>
              <a:t> between AMV and first guess </a:t>
            </a:r>
            <a:r>
              <a:rPr lang="en-US" dirty="0" smtClean="0">
                <a:solidFill>
                  <a:srgbClr val="0000FF"/>
                </a:solidFill>
              </a:rPr>
              <a:t>where height error is small</a:t>
            </a:r>
          </a:p>
          <a:p>
            <a:pPr marL="265113" indent="-265113"/>
            <a:r>
              <a:rPr lang="en-US" dirty="0" smtClean="0"/>
              <a:t>Likely to be an overestimate</a:t>
            </a:r>
          </a:p>
          <a:p>
            <a:pPr marL="265113" indent="-265113"/>
            <a:r>
              <a:rPr lang="en-US" dirty="0" smtClean="0"/>
              <a:t>Same values used across geostationary</a:t>
            </a:r>
          </a:p>
          <a:p>
            <a:pPr marL="265113" indent="-265113"/>
            <a:r>
              <a:rPr lang="en-US" dirty="0" smtClean="0"/>
              <a:t>Small variations across polar</a:t>
            </a:r>
            <a:endParaRPr lang="en-US" dirty="0"/>
          </a:p>
        </p:txBody>
      </p:sp>
    </p:spTree>
    <p:extLst>
      <p:ext uri="{BB962C8B-B14F-4D97-AF65-F5344CB8AC3E}">
        <p14:creationId xmlns:p14="http://schemas.microsoft.com/office/powerpoint/2010/main" val="3696915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2" end="2"/>
                                            </p:txEl>
                                          </p:spTgt>
                                        </p:tgtEl>
                                        <p:attrNameLst>
                                          <p:attrName>style.visibility</p:attrName>
                                        </p:attrNameLst>
                                      </p:cBhvr>
                                      <p:to>
                                        <p:strVal val="visible"/>
                                      </p:to>
                                    </p:set>
                                    <p:animEffect transition="in" filter="fade">
                                      <p:cBhvr>
                                        <p:cTn id="10" dur="500"/>
                                        <p:tgtEl>
                                          <p:spTgt spid="10">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animEffect transition="in" filter="fade">
                                      <p:cBhvr>
                                        <p:cTn id="13" dur="500"/>
                                        <p:tgtEl>
                                          <p:spTgt spid="10">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3013"/>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GB" altLang="en-US" smtClean="0"/>
              <a:t>Situation dependent observation errors</a:t>
            </a:r>
          </a:p>
        </p:txBody>
      </p:sp>
      <p:pic>
        <p:nvPicPr>
          <p:cNvPr id="4505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0325" y="981075"/>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2175" y="981075"/>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403350" y="5300663"/>
            <a:ext cx="2365375" cy="511175"/>
          </a:xfrm>
          <a:prstGeom prst="rect">
            <a:avLst/>
          </a:prstGeom>
          <a:solidFill>
            <a:schemeClr val="bg1"/>
          </a:solidFill>
        </p:spPr>
        <p:txBody>
          <a:bodyPr wrap="none">
            <a:spAutoFit/>
          </a:bodyPr>
          <a:lstStyle/>
          <a:p>
            <a:pPr>
              <a:lnSpc>
                <a:spcPct val="151000"/>
              </a:lnSpc>
              <a:buClr>
                <a:srgbClr val="000000"/>
              </a:buClr>
              <a:buSzPct val="100000"/>
              <a:buFont typeface="Arial" charset="0"/>
              <a:buNone/>
              <a:defRPr/>
            </a:pPr>
            <a:r>
              <a:rPr lang="es-ES" b="1" kern="0" dirty="0">
                <a:solidFill>
                  <a:srgbClr val="000000"/>
                </a:solidFill>
                <a:latin typeface="Arial"/>
              </a:rPr>
              <a:t>Tracking error (m/s)</a:t>
            </a:r>
            <a:endParaRPr lang="en-GB" dirty="0">
              <a:latin typeface="Arial" charset="0"/>
            </a:endParaRPr>
          </a:p>
        </p:txBody>
      </p:sp>
      <p:sp>
        <p:nvSpPr>
          <p:cNvPr id="7" name="Rectangle 6"/>
          <p:cNvSpPr/>
          <p:nvPr/>
        </p:nvSpPr>
        <p:spPr>
          <a:xfrm>
            <a:off x="6202272" y="5294313"/>
            <a:ext cx="1505540" cy="510589"/>
          </a:xfrm>
          <a:prstGeom prst="rect">
            <a:avLst/>
          </a:prstGeom>
          <a:solidFill>
            <a:schemeClr val="bg1"/>
          </a:solidFill>
        </p:spPr>
        <p:txBody>
          <a:bodyPr wrap="none">
            <a:spAutoFit/>
          </a:bodyPr>
          <a:lstStyle/>
          <a:p>
            <a:pPr>
              <a:lnSpc>
                <a:spcPct val="151000"/>
              </a:lnSpc>
              <a:buClr>
                <a:srgbClr val="000000"/>
              </a:buClr>
              <a:buSzPct val="100000"/>
              <a:buFont typeface="Arial" charset="0"/>
              <a:buNone/>
              <a:defRPr/>
            </a:pPr>
            <a:r>
              <a:rPr lang="es-ES" b="1" kern="0" dirty="0" err="1" smtClean="0">
                <a:solidFill>
                  <a:srgbClr val="000000"/>
                </a:solidFill>
                <a:latin typeface="Arial"/>
              </a:rPr>
              <a:t>Height</a:t>
            </a:r>
            <a:r>
              <a:rPr lang="es-ES" b="1" kern="0" dirty="0" smtClean="0">
                <a:solidFill>
                  <a:srgbClr val="000000"/>
                </a:solidFill>
                <a:latin typeface="Arial"/>
              </a:rPr>
              <a:t> error</a:t>
            </a:r>
            <a:endParaRPr lang="en-GB" dirty="0">
              <a:latin typeface="Arial" charset="0"/>
            </a:endParaRPr>
          </a:p>
        </p:txBody>
      </p:sp>
      <p:graphicFrame>
        <p:nvGraphicFramePr>
          <p:cNvPr id="45063" name="Object 3"/>
          <p:cNvGraphicFramePr>
            <a:graphicFrameLocks noChangeAspect="1"/>
          </p:cNvGraphicFramePr>
          <p:nvPr/>
        </p:nvGraphicFramePr>
        <p:xfrm>
          <a:off x="6659563" y="1665288"/>
          <a:ext cx="2332037" cy="1258887"/>
        </p:xfrm>
        <a:graphic>
          <a:graphicData uri="http://schemas.openxmlformats.org/presentationml/2006/ole">
            <mc:AlternateContent xmlns:mc="http://schemas.openxmlformats.org/markup-compatibility/2006">
              <mc:Choice xmlns:v="urn:schemas-microsoft-com:vml" Requires="v">
                <p:oleObj spid="_x0000_s2182" name="Equation" r:id="rId5" imgW="1689100" imgH="914400" progId="Equation.3">
                  <p:embed/>
                </p:oleObj>
              </mc:Choice>
              <mc:Fallback>
                <p:oleObj name="Equation" r:id="rId5" imgW="1689100" imgH="914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9563" y="1665288"/>
                        <a:ext cx="2332037" cy="1258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4" name="TextBox 10"/>
          <p:cNvSpPr txBox="1">
            <a:spLocks noChangeArrowheads="1"/>
          </p:cNvSpPr>
          <p:nvPr/>
        </p:nvSpPr>
        <p:spPr bwMode="auto">
          <a:xfrm>
            <a:off x="457662" y="2925763"/>
            <a:ext cx="441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dirty="0">
                <a:solidFill>
                  <a:schemeClr val="tx1"/>
                </a:solidFill>
              </a:rPr>
              <a:t>(</a:t>
            </a:r>
          </a:p>
        </p:txBody>
      </p:sp>
      <p:sp>
        <p:nvSpPr>
          <p:cNvPr id="45065" name="TextBox 12"/>
          <p:cNvSpPr txBox="1">
            <a:spLocks noChangeArrowheads="1"/>
          </p:cNvSpPr>
          <p:nvPr/>
        </p:nvSpPr>
        <p:spPr bwMode="auto">
          <a:xfrm>
            <a:off x="4298950" y="2924175"/>
            <a:ext cx="6334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a:solidFill>
                  <a:schemeClr val="tx1"/>
                </a:solidFill>
              </a:rPr>
              <a:t>+</a:t>
            </a:r>
          </a:p>
        </p:txBody>
      </p:sp>
      <p:sp>
        <p:nvSpPr>
          <p:cNvPr id="45066" name="TextBox 13"/>
          <p:cNvSpPr txBox="1">
            <a:spLocks noChangeArrowheads="1"/>
          </p:cNvSpPr>
          <p:nvPr/>
        </p:nvSpPr>
        <p:spPr bwMode="auto">
          <a:xfrm>
            <a:off x="8739188" y="2925763"/>
            <a:ext cx="441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a:solidFill>
                  <a:schemeClr val="tx1"/>
                </a:solidFill>
              </a:rPr>
              <a:t>)</a:t>
            </a:r>
          </a:p>
        </p:txBody>
      </p:sp>
      <p:sp>
        <p:nvSpPr>
          <p:cNvPr id="45067" name="TextBox 8"/>
          <p:cNvSpPr txBox="1">
            <a:spLocks noChangeArrowheads="1"/>
          </p:cNvSpPr>
          <p:nvPr/>
        </p:nvSpPr>
        <p:spPr bwMode="auto">
          <a:xfrm rot="-5400000">
            <a:off x="-128125" y="3205162"/>
            <a:ext cx="9540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3600" b="0" dirty="0" err="1">
                <a:solidFill>
                  <a:schemeClr val="tx1"/>
                </a:solidFill>
              </a:rPr>
              <a:t>sqrt</a:t>
            </a:r>
            <a:endParaRPr lang="en-GB" altLang="en-US" sz="3600" b="0" dirty="0">
              <a:solidFill>
                <a:schemeClr val="tx1"/>
              </a:solidFill>
            </a:endParaRPr>
          </a:p>
        </p:txBody>
      </p:sp>
      <p:sp>
        <p:nvSpPr>
          <p:cNvPr id="45068" name="TextBox 12"/>
          <p:cNvSpPr txBox="1">
            <a:spLocks noChangeArrowheads="1"/>
          </p:cNvSpPr>
          <p:nvPr/>
        </p:nvSpPr>
        <p:spPr bwMode="auto">
          <a:xfrm>
            <a:off x="3851275" y="982663"/>
            <a:ext cx="441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3600" b="0">
                <a:solidFill>
                  <a:schemeClr val="tx1"/>
                </a:solidFill>
              </a:rPr>
              <a:t>2</a:t>
            </a:r>
          </a:p>
        </p:txBody>
      </p:sp>
      <p:sp>
        <p:nvSpPr>
          <p:cNvPr id="45069" name="TextBox 12"/>
          <p:cNvSpPr txBox="1">
            <a:spLocks noChangeArrowheads="1"/>
          </p:cNvSpPr>
          <p:nvPr/>
        </p:nvSpPr>
        <p:spPr bwMode="auto">
          <a:xfrm>
            <a:off x="8091488" y="981075"/>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3600" b="0">
                <a:solidFill>
                  <a:schemeClr val="tx1"/>
                </a:solidFill>
              </a:rPr>
              <a:t>2</a:t>
            </a:r>
          </a:p>
        </p:txBody>
      </p:sp>
    </p:spTree>
    <p:extLst>
      <p:ext uri="{BB962C8B-B14F-4D97-AF65-F5344CB8AC3E}">
        <p14:creationId xmlns:p14="http://schemas.microsoft.com/office/powerpoint/2010/main" val="5816529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GB" altLang="en-US" smtClean="0"/>
              <a:t>Situation dependent observation errors</a:t>
            </a:r>
          </a:p>
        </p:txBody>
      </p:sp>
      <p:pic>
        <p:nvPicPr>
          <p:cNvPr id="46083" name="Content Placeholder 24"/>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619250" y="1844675"/>
            <a:ext cx="6119813" cy="3671888"/>
          </a:xfrm>
          <a:prstGeom prst="rect">
            <a:avLst/>
          </a:prstGeom>
        </p:spPr>
      </p:pic>
      <p:sp>
        <p:nvSpPr>
          <p:cNvPr id="46084" name="TextBox 27"/>
          <p:cNvSpPr txBox="1">
            <a:spLocks noChangeArrowheads="1"/>
          </p:cNvSpPr>
          <p:nvPr/>
        </p:nvSpPr>
        <p:spPr bwMode="auto">
          <a:xfrm>
            <a:off x="611188" y="3060700"/>
            <a:ext cx="6334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a:solidFill>
                  <a:schemeClr val="tx1"/>
                </a:solidFill>
              </a:rPr>
              <a:t>=</a:t>
            </a:r>
          </a:p>
        </p:txBody>
      </p:sp>
      <p:sp>
        <p:nvSpPr>
          <p:cNvPr id="9" name="Rectangle 8"/>
          <p:cNvSpPr/>
          <p:nvPr/>
        </p:nvSpPr>
        <p:spPr>
          <a:xfrm>
            <a:off x="2633663" y="1111250"/>
            <a:ext cx="4170362" cy="1022350"/>
          </a:xfrm>
          <a:prstGeom prst="rect">
            <a:avLst/>
          </a:prstGeom>
          <a:solidFill>
            <a:schemeClr val="bg1"/>
          </a:solidFill>
        </p:spPr>
        <p:txBody>
          <a:bodyPr wrap="none">
            <a:spAutoFit/>
          </a:bodyPr>
          <a:lstStyle/>
          <a:p>
            <a:pPr algn="ctr">
              <a:lnSpc>
                <a:spcPct val="151000"/>
              </a:lnSpc>
              <a:buClr>
                <a:srgbClr val="000000"/>
              </a:buClr>
              <a:buSzPct val="100000"/>
              <a:buFont typeface="Arial" charset="0"/>
              <a:buNone/>
              <a:defRPr/>
            </a:pPr>
            <a:r>
              <a:rPr lang="es-ES" sz="2000" b="1" kern="0" dirty="0">
                <a:solidFill>
                  <a:srgbClr val="000000"/>
                </a:solidFill>
                <a:latin typeface="Arial"/>
              </a:rPr>
              <a:t>Total </a:t>
            </a:r>
            <a:r>
              <a:rPr lang="es-ES" sz="2000" b="1" kern="0" dirty="0" err="1">
                <a:solidFill>
                  <a:srgbClr val="000000"/>
                </a:solidFill>
                <a:latin typeface="Arial"/>
              </a:rPr>
              <a:t>observation</a:t>
            </a:r>
            <a:r>
              <a:rPr lang="es-ES" sz="2000" b="1" kern="0" dirty="0">
                <a:solidFill>
                  <a:srgbClr val="000000"/>
                </a:solidFill>
                <a:latin typeface="Arial"/>
              </a:rPr>
              <a:t> error (m/s)</a:t>
            </a:r>
          </a:p>
          <a:p>
            <a:pPr>
              <a:lnSpc>
                <a:spcPct val="151000"/>
              </a:lnSpc>
              <a:buClr>
                <a:srgbClr val="000000"/>
              </a:buClr>
              <a:buSzPct val="100000"/>
              <a:buFont typeface="Arial" charset="0"/>
              <a:buNone/>
              <a:defRPr/>
            </a:pPr>
            <a:r>
              <a:rPr lang="es-ES" sz="2000" b="1" kern="0" dirty="0" err="1">
                <a:solidFill>
                  <a:srgbClr val="000000"/>
                </a:solidFill>
                <a:latin typeface="Arial"/>
              </a:rPr>
              <a:t>Example</a:t>
            </a:r>
            <a:r>
              <a:rPr lang="es-ES" sz="2000" b="1" kern="0" dirty="0">
                <a:solidFill>
                  <a:srgbClr val="000000"/>
                </a:solidFill>
                <a:latin typeface="Arial"/>
              </a:rPr>
              <a:t>: </a:t>
            </a:r>
            <a:r>
              <a:rPr lang="es-ES" sz="2000" b="1" kern="0" dirty="0" err="1">
                <a:solidFill>
                  <a:srgbClr val="000000"/>
                </a:solidFill>
                <a:latin typeface="Arial"/>
              </a:rPr>
              <a:t>cloudy</a:t>
            </a:r>
            <a:r>
              <a:rPr lang="es-ES" sz="2000" b="1" kern="0" dirty="0">
                <a:solidFill>
                  <a:srgbClr val="000000"/>
                </a:solidFill>
                <a:latin typeface="Arial"/>
              </a:rPr>
              <a:t> WV, </a:t>
            </a:r>
            <a:r>
              <a:rPr lang="es-ES" sz="2000" b="1" kern="0" dirty="0" err="1">
                <a:solidFill>
                  <a:srgbClr val="000000"/>
                </a:solidFill>
                <a:latin typeface="Arial"/>
              </a:rPr>
              <a:t>high</a:t>
            </a:r>
            <a:r>
              <a:rPr lang="es-ES" sz="2000" b="1" kern="0" dirty="0">
                <a:solidFill>
                  <a:srgbClr val="000000"/>
                </a:solidFill>
                <a:latin typeface="Arial"/>
              </a:rPr>
              <a:t> </a:t>
            </a:r>
            <a:r>
              <a:rPr lang="es-ES" sz="2000" b="1" kern="0" dirty="0" err="1">
                <a:solidFill>
                  <a:srgbClr val="000000"/>
                </a:solidFill>
                <a:latin typeface="Arial"/>
              </a:rPr>
              <a:t>levels</a:t>
            </a:r>
            <a:endParaRPr lang="en-GB" sz="2000" dirty="0">
              <a:latin typeface="Arial" charset="0"/>
            </a:endParaRPr>
          </a:p>
        </p:txBody>
      </p:sp>
    </p:spTree>
    <p:extLst>
      <p:ext uri="{BB962C8B-B14F-4D97-AF65-F5344CB8AC3E}">
        <p14:creationId xmlns:p14="http://schemas.microsoft.com/office/powerpoint/2010/main" val="2503593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p:cNvSpPr>
            <a:spLocks noGrp="1"/>
          </p:cNvSpPr>
          <p:nvPr>
            <p:ph type="title"/>
          </p:nvPr>
        </p:nvSpPr>
        <p:spPr>
          <a:xfrm>
            <a:off x="1169582" y="360000"/>
            <a:ext cx="6354578" cy="369332"/>
          </a:xfrm>
        </p:spPr>
        <p:txBody>
          <a:bodyPr/>
          <a:lstStyle/>
          <a:p>
            <a:r>
              <a:rPr lang="en-GB" altLang="en-US" dirty="0" smtClean="0">
                <a:solidFill>
                  <a:srgbClr val="FF0000"/>
                </a:solidFill>
              </a:rPr>
              <a:t>A</a:t>
            </a:r>
            <a:r>
              <a:rPr lang="en-GB" altLang="en-US" dirty="0" smtClean="0"/>
              <a:t>tmospheric </a:t>
            </a:r>
            <a:r>
              <a:rPr lang="en-GB" altLang="en-US" dirty="0" smtClean="0">
                <a:solidFill>
                  <a:srgbClr val="FF0000"/>
                </a:solidFill>
              </a:rPr>
              <a:t>M</a:t>
            </a:r>
            <a:r>
              <a:rPr lang="en-GB" altLang="en-US" dirty="0" smtClean="0"/>
              <a:t>otion </a:t>
            </a:r>
            <a:r>
              <a:rPr lang="en-GB" altLang="en-US" dirty="0" smtClean="0">
                <a:solidFill>
                  <a:srgbClr val="FF0000"/>
                </a:solidFill>
              </a:rPr>
              <a:t>V</a:t>
            </a:r>
            <a:r>
              <a:rPr lang="en-GB" altLang="en-US" dirty="0" smtClean="0"/>
              <a:t>ectors – what are they?</a:t>
            </a:r>
          </a:p>
        </p:txBody>
      </p:sp>
      <p:pic>
        <p:nvPicPr>
          <p:cNvPr id="18435"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684213" y="2060575"/>
            <a:ext cx="5651500" cy="3960813"/>
          </a:xfrm>
          <a:prstGeom prst="rect">
            <a:avLst/>
          </a:prstGeom>
        </p:spPr>
      </p:pic>
      <p:pic>
        <p:nvPicPr>
          <p:cNvPr id="18436"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2425" y="4545013"/>
            <a:ext cx="240665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7"/>
          <p:cNvSpPr>
            <a:spLocks noChangeArrowheads="1"/>
          </p:cNvSpPr>
          <p:nvPr/>
        </p:nvSpPr>
        <p:spPr bwMode="auto">
          <a:xfrm>
            <a:off x="179388" y="5972175"/>
            <a:ext cx="89646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200">
                <a:solidFill>
                  <a:schemeClr val="tx1"/>
                </a:solidFill>
              </a:rPr>
              <a:t>Animation from: oiswww.eumetsat.org/IPPS/html/MSG/PRODUCTS/AMV/WESTERNEUROPE/index.htm</a:t>
            </a:r>
          </a:p>
        </p:txBody>
      </p:sp>
      <p:sp>
        <p:nvSpPr>
          <p:cNvPr id="18438" name="Rectangle 8"/>
          <p:cNvSpPr>
            <a:spLocks noChangeArrowheads="1"/>
          </p:cNvSpPr>
          <p:nvPr/>
        </p:nvSpPr>
        <p:spPr bwMode="auto">
          <a:xfrm>
            <a:off x="468313" y="1052513"/>
            <a:ext cx="8351837"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800">
                <a:solidFill>
                  <a:schemeClr val="tx1"/>
                </a:solidFill>
              </a:rPr>
              <a:t>Wind observations produced by tracking clouds or water vapour features in consecutive satellite images.</a:t>
            </a:r>
          </a:p>
        </p:txBody>
      </p:sp>
    </p:spTree>
    <p:extLst>
      <p:ext uri="{BB962C8B-B14F-4D97-AF65-F5344CB8AC3E}">
        <p14:creationId xmlns:p14="http://schemas.microsoft.com/office/powerpoint/2010/main" val="29039108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3"/>
          <p:cNvSpPr>
            <a:spLocks noGrp="1"/>
          </p:cNvSpPr>
          <p:nvPr>
            <p:ph type="title"/>
          </p:nvPr>
        </p:nvSpPr>
        <p:spPr>
          <a:xfrm>
            <a:off x="560079" y="803262"/>
            <a:ext cx="8097837" cy="706438"/>
          </a:xfrm>
        </p:spPr>
        <p:txBody>
          <a:bodyPr/>
          <a:lstStyle/>
          <a:p>
            <a:r>
              <a:rPr lang="en-GB" altLang="en-US" dirty="0" smtClean="0">
                <a:solidFill>
                  <a:srgbClr val="064E83"/>
                </a:solidFill>
              </a:rPr>
              <a:t>AMV forecast impact</a:t>
            </a:r>
          </a:p>
        </p:txBody>
      </p:sp>
      <p:pic>
        <p:nvPicPr>
          <p:cNvPr id="4710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900" y="899416"/>
            <a:ext cx="5295900" cy="52197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a:spLocks noChangeArrowheads="1"/>
          </p:cNvSpPr>
          <p:nvPr/>
        </p:nvSpPr>
        <p:spPr bwMode="auto">
          <a:xfrm>
            <a:off x="4500563" y="1844675"/>
            <a:ext cx="1954212" cy="369888"/>
          </a:xfrm>
          <a:prstGeom prst="rect">
            <a:avLst/>
          </a:prstGeom>
          <a:solidFill>
            <a:schemeClr val="bg1"/>
          </a:solidFill>
          <a:ln w="9525">
            <a:noFill/>
            <a:miter lim="800000"/>
            <a:headEnd/>
            <a:tailEnd/>
          </a:ln>
        </p:spPr>
        <p:txBody>
          <a:bodyPr wrap="none">
            <a:spAutoFit/>
          </a:bodyPr>
          <a:lstStyle/>
          <a:p>
            <a:pPr>
              <a:buClr>
                <a:srgbClr val="000000"/>
              </a:buClr>
              <a:buSzPct val="100000"/>
              <a:buFont typeface="Arial" charset="0"/>
              <a:buNone/>
              <a:defRPr/>
            </a:pPr>
            <a:r>
              <a:rPr lang="en-GB" dirty="0" err="1">
                <a:solidFill>
                  <a:schemeClr val="tx1"/>
                </a:solidFill>
                <a:latin typeface="+mn-lt"/>
                <a:cs typeface="Calibri" pitchFamily="34" charset="0"/>
              </a:rPr>
              <a:t>N.Hem</a:t>
            </a:r>
            <a:r>
              <a:rPr lang="en-GB" dirty="0">
                <a:solidFill>
                  <a:schemeClr val="tx1"/>
                </a:solidFill>
                <a:latin typeface="+mn-lt"/>
                <a:cs typeface="Calibri" pitchFamily="34" charset="0"/>
              </a:rPr>
              <a:t>., 200 </a:t>
            </a:r>
            <a:r>
              <a:rPr lang="en-GB" dirty="0" err="1">
                <a:solidFill>
                  <a:schemeClr val="tx1"/>
                </a:solidFill>
                <a:latin typeface="+mn-lt"/>
                <a:cs typeface="Calibri" pitchFamily="34" charset="0"/>
              </a:rPr>
              <a:t>hPa</a:t>
            </a:r>
            <a:endParaRPr lang="en-GB" dirty="0">
              <a:solidFill>
                <a:schemeClr val="tx1"/>
              </a:solidFill>
              <a:latin typeface="+mn-lt"/>
              <a:cs typeface="Calibri" pitchFamily="34" charset="0"/>
            </a:endParaRPr>
          </a:p>
        </p:txBody>
      </p:sp>
      <p:sp>
        <p:nvSpPr>
          <p:cNvPr id="10" name="TextBox 9"/>
          <p:cNvSpPr txBox="1">
            <a:spLocks noChangeArrowheads="1"/>
          </p:cNvSpPr>
          <p:nvPr/>
        </p:nvSpPr>
        <p:spPr bwMode="auto">
          <a:xfrm>
            <a:off x="4500563" y="3573463"/>
            <a:ext cx="1919287" cy="368300"/>
          </a:xfrm>
          <a:prstGeom prst="rect">
            <a:avLst/>
          </a:prstGeom>
          <a:solidFill>
            <a:schemeClr val="bg1"/>
          </a:solidFill>
          <a:ln w="9525">
            <a:noFill/>
            <a:miter lim="800000"/>
            <a:headEnd/>
            <a:tailEnd/>
          </a:ln>
        </p:spPr>
        <p:txBody>
          <a:bodyPr wrap="none">
            <a:spAutoFit/>
          </a:bodyPr>
          <a:lstStyle/>
          <a:p>
            <a:pPr>
              <a:buClr>
                <a:srgbClr val="000000"/>
              </a:buClr>
              <a:buSzPct val="100000"/>
              <a:buFont typeface="Arial" charset="0"/>
              <a:buNone/>
              <a:defRPr/>
            </a:pPr>
            <a:r>
              <a:rPr lang="en-GB" dirty="0">
                <a:solidFill>
                  <a:schemeClr val="tx1"/>
                </a:solidFill>
                <a:latin typeface="+mn-lt"/>
                <a:cs typeface="Calibri" pitchFamily="34" charset="0"/>
              </a:rPr>
              <a:t>Tropics, 200 </a:t>
            </a:r>
            <a:r>
              <a:rPr lang="en-GB" dirty="0" err="1">
                <a:solidFill>
                  <a:schemeClr val="tx1"/>
                </a:solidFill>
                <a:latin typeface="+mn-lt"/>
                <a:cs typeface="Calibri" pitchFamily="34" charset="0"/>
              </a:rPr>
              <a:t>hPa</a:t>
            </a:r>
            <a:endParaRPr lang="en-GB" dirty="0">
              <a:solidFill>
                <a:schemeClr val="tx1"/>
              </a:solidFill>
              <a:latin typeface="+mn-lt"/>
              <a:cs typeface="Calibri" pitchFamily="34" charset="0"/>
            </a:endParaRPr>
          </a:p>
        </p:txBody>
      </p:sp>
      <p:sp>
        <p:nvSpPr>
          <p:cNvPr id="11" name="TextBox 10"/>
          <p:cNvSpPr txBox="1">
            <a:spLocks noChangeArrowheads="1"/>
          </p:cNvSpPr>
          <p:nvPr/>
        </p:nvSpPr>
        <p:spPr bwMode="auto">
          <a:xfrm>
            <a:off x="4502150" y="5364163"/>
            <a:ext cx="1941513" cy="368300"/>
          </a:xfrm>
          <a:prstGeom prst="rect">
            <a:avLst/>
          </a:prstGeom>
          <a:solidFill>
            <a:schemeClr val="bg1"/>
          </a:solidFill>
          <a:ln w="9525">
            <a:noFill/>
            <a:miter lim="800000"/>
            <a:headEnd/>
            <a:tailEnd/>
          </a:ln>
        </p:spPr>
        <p:txBody>
          <a:bodyPr wrap="none">
            <a:spAutoFit/>
          </a:bodyPr>
          <a:lstStyle/>
          <a:p>
            <a:pPr>
              <a:buClr>
                <a:srgbClr val="000000"/>
              </a:buClr>
              <a:buSzPct val="100000"/>
              <a:buFont typeface="Arial" charset="0"/>
              <a:buNone/>
              <a:defRPr/>
            </a:pPr>
            <a:r>
              <a:rPr lang="en-GB" dirty="0" err="1">
                <a:solidFill>
                  <a:schemeClr val="tx1"/>
                </a:solidFill>
                <a:latin typeface="+mn-lt"/>
                <a:cs typeface="Calibri" pitchFamily="34" charset="0"/>
              </a:rPr>
              <a:t>S.Hem</a:t>
            </a:r>
            <a:r>
              <a:rPr lang="en-GB" dirty="0">
                <a:solidFill>
                  <a:schemeClr val="tx1"/>
                </a:solidFill>
                <a:latin typeface="+mn-lt"/>
                <a:cs typeface="Calibri" pitchFamily="34" charset="0"/>
              </a:rPr>
              <a:t>., 200 </a:t>
            </a:r>
            <a:r>
              <a:rPr lang="en-GB" dirty="0" err="1">
                <a:solidFill>
                  <a:schemeClr val="tx1"/>
                </a:solidFill>
                <a:latin typeface="+mn-lt"/>
                <a:cs typeface="Calibri" pitchFamily="34" charset="0"/>
              </a:rPr>
              <a:t>hPa</a:t>
            </a:r>
            <a:endParaRPr lang="en-GB" dirty="0">
              <a:solidFill>
                <a:schemeClr val="tx1"/>
              </a:solidFill>
              <a:latin typeface="+mn-lt"/>
              <a:cs typeface="Calibri" pitchFamily="34" charset="0"/>
            </a:endParaRPr>
          </a:p>
        </p:txBody>
      </p:sp>
      <p:sp>
        <p:nvSpPr>
          <p:cNvPr id="2" name="TextBox 1"/>
          <p:cNvSpPr txBox="1"/>
          <p:nvPr/>
        </p:nvSpPr>
        <p:spPr>
          <a:xfrm>
            <a:off x="334265" y="6119116"/>
            <a:ext cx="3914350" cy="584775"/>
          </a:xfrm>
          <a:prstGeom prst="rect">
            <a:avLst/>
          </a:prstGeom>
          <a:noFill/>
          <a:ln>
            <a:solidFill>
              <a:schemeClr val="bg1">
                <a:lumMod val="65000"/>
              </a:schemeClr>
            </a:solidFill>
          </a:ln>
        </p:spPr>
        <p:txBody>
          <a:bodyPr wrap="square" rtlCol="0">
            <a:spAutoFit/>
          </a:bodyPr>
          <a:lstStyle/>
          <a:p>
            <a:pPr algn="ctr"/>
            <a:r>
              <a:rPr lang="en-GB" sz="1600" dirty="0" smtClean="0"/>
              <a:t>From International Winds Working Group </a:t>
            </a:r>
            <a:r>
              <a:rPr lang="en-GB" sz="1600" dirty="0" smtClean="0">
                <a:solidFill>
                  <a:srgbClr val="0000FF"/>
                </a:solidFill>
              </a:rPr>
              <a:t>AMV impact </a:t>
            </a:r>
            <a:r>
              <a:rPr lang="en-GB" sz="1600" dirty="0" err="1" smtClean="0">
                <a:solidFill>
                  <a:srgbClr val="0000FF"/>
                </a:solidFill>
              </a:rPr>
              <a:t>intercomparison</a:t>
            </a:r>
            <a:r>
              <a:rPr lang="en-GB" sz="1600" dirty="0" smtClean="0">
                <a:solidFill>
                  <a:srgbClr val="0000FF"/>
                </a:solidFill>
              </a:rPr>
              <a:t> exercise </a:t>
            </a:r>
            <a:endParaRPr lang="en-GB" sz="1600" dirty="0">
              <a:solidFill>
                <a:srgbClr val="0000FF"/>
              </a:solidFill>
            </a:endParaRPr>
          </a:p>
        </p:txBody>
      </p:sp>
      <p:sp>
        <p:nvSpPr>
          <p:cNvPr id="4" name="TextBox 3"/>
          <p:cNvSpPr txBox="1"/>
          <p:nvPr/>
        </p:nvSpPr>
        <p:spPr>
          <a:xfrm>
            <a:off x="776118" y="2372833"/>
            <a:ext cx="2450749" cy="646331"/>
          </a:xfrm>
          <a:prstGeom prst="rect">
            <a:avLst/>
          </a:prstGeom>
          <a:noFill/>
          <a:ln w="12700">
            <a:solidFill>
              <a:srgbClr val="0000FF"/>
            </a:solidFill>
          </a:ln>
        </p:spPr>
        <p:txBody>
          <a:bodyPr wrap="square" rtlCol="0">
            <a:spAutoFit/>
          </a:bodyPr>
          <a:lstStyle/>
          <a:p>
            <a:pPr algn="ctr"/>
            <a:r>
              <a:rPr lang="en-GB" smtClean="0"/>
              <a:t>+ve for 2-3 days esp. at high levels</a:t>
            </a:r>
            <a:endParaRPr lang="en-GB" dirty="0"/>
          </a:p>
        </p:txBody>
      </p:sp>
      <p:sp>
        <p:nvSpPr>
          <p:cNvPr id="13" name="TextBox 12"/>
          <p:cNvSpPr txBox="1"/>
          <p:nvPr/>
        </p:nvSpPr>
        <p:spPr>
          <a:xfrm>
            <a:off x="827708" y="3922809"/>
            <a:ext cx="2450749" cy="646331"/>
          </a:xfrm>
          <a:prstGeom prst="rect">
            <a:avLst/>
          </a:prstGeom>
          <a:noFill/>
          <a:ln w="12700">
            <a:solidFill>
              <a:srgbClr val="00B050"/>
            </a:solidFill>
          </a:ln>
        </p:spPr>
        <p:txBody>
          <a:bodyPr wrap="square" rtlCol="0">
            <a:spAutoFit/>
          </a:bodyPr>
          <a:lstStyle/>
          <a:p>
            <a:pPr algn="ctr"/>
            <a:r>
              <a:rPr lang="en-GB" dirty="0" smtClean="0"/>
              <a:t>Neutral at longer ranges for NH and SH</a:t>
            </a:r>
            <a:endParaRPr lang="en-GB" dirty="0"/>
          </a:p>
        </p:txBody>
      </p:sp>
      <p:sp>
        <p:nvSpPr>
          <p:cNvPr id="14" name="TextBox 13"/>
          <p:cNvSpPr txBox="1"/>
          <p:nvPr/>
        </p:nvSpPr>
        <p:spPr>
          <a:xfrm>
            <a:off x="5194475" y="5982655"/>
            <a:ext cx="2450749" cy="369332"/>
          </a:xfrm>
          <a:prstGeom prst="rect">
            <a:avLst/>
          </a:prstGeom>
          <a:solidFill>
            <a:schemeClr val="bg1"/>
          </a:solidFill>
          <a:ln w="12700">
            <a:noFill/>
          </a:ln>
        </p:spPr>
        <p:txBody>
          <a:bodyPr wrap="square" rtlCol="0">
            <a:spAutoFit/>
          </a:bodyPr>
          <a:lstStyle/>
          <a:p>
            <a:pPr algn="ctr"/>
            <a:r>
              <a:rPr lang="en-GB" dirty="0" smtClean="0"/>
              <a:t>Forecast day</a:t>
            </a:r>
            <a:endParaRPr lang="en-GB" dirty="0"/>
          </a:p>
        </p:txBody>
      </p:sp>
      <p:sp>
        <p:nvSpPr>
          <p:cNvPr id="3" name="Rectangle 2"/>
          <p:cNvSpPr/>
          <p:nvPr/>
        </p:nvSpPr>
        <p:spPr>
          <a:xfrm>
            <a:off x="4500563" y="591015"/>
            <a:ext cx="1509944" cy="5664819"/>
          </a:xfrm>
          <a:prstGeom prst="rect">
            <a:avLst/>
          </a:prstGeom>
          <a:noFill/>
          <a:ln w="19050">
            <a:solidFill>
              <a:srgbClr val="0000FF"/>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6107151" y="591014"/>
            <a:ext cx="2081948" cy="5664819"/>
          </a:xfrm>
          <a:prstGeom prst="rect">
            <a:avLst/>
          </a:prstGeom>
          <a:noFill/>
          <a:ln w="19050">
            <a:solidFill>
              <a:srgbClr val="00B05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4399126" y="178428"/>
            <a:ext cx="3872784" cy="369332"/>
          </a:xfrm>
          <a:prstGeom prst="rect">
            <a:avLst/>
          </a:prstGeom>
          <a:solidFill>
            <a:schemeClr val="bg1"/>
          </a:solidFill>
          <a:ln w="12700">
            <a:noFill/>
          </a:ln>
        </p:spPr>
        <p:txBody>
          <a:bodyPr wrap="square" rtlCol="0">
            <a:spAutoFit/>
          </a:bodyPr>
          <a:lstStyle/>
          <a:p>
            <a:pPr algn="ctr"/>
            <a:r>
              <a:rPr lang="en-GB" dirty="0" smtClean="0"/>
              <a:t>Ctrl (no AMVs) – </a:t>
            </a:r>
            <a:r>
              <a:rPr lang="en-GB" dirty="0" err="1" smtClean="0"/>
              <a:t>Expt</a:t>
            </a:r>
            <a:r>
              <a:rPr lang="en-GB" dirty="0" smtClean="0"/>
              <a:t> (with AMVs)</a:t>
            </a:r>
            <a:endParaRPr lang="en-GB" dirty="0"/>
          </a:p>
        </p:txBody>
      </p:sp>
    </p:spTree>
    <p:extLst>
      <p:ext uri="{BB962C8B-B14F-4D97-AF65-F5344CB8AC3E}">
        <p14:creationId xmlns:p14="http://schemas.microsoft.com/office/powerpoint/2010/main" val="75957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3"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Forecast system performance</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31</a:t>
            </a:fld>
            <a:endParaRPr lang="en-US" dirty="0"/>
          </a:p>
        </p:txBody>
      </p:sp>
      <p:graphicFrame>
        <p:nvGraphicFramePr>
          <p:cNvPr id="5" name="Chart 4"/>
          <p:cNvGraphicFramePr>
            <a:graphicFrameLocks/>
          </p:cNvGraphicFramePr>
          <p:nvPr>
            <p:extLst>
              <p:ext uri="{D42A27DB-BD31-4B8C-83A1-F6EECF244321}">
                <p14:modId xmlns:p14="http://schemas.microsoft.com/office/powerpoint/2010/main" val="1382445667"/>
              </p:ext>
            </p:extLst>
          </p:nvPr>
        </p:nvGraphicFramePr>
        <p:xfrm>
          <a:off x="666520" y="1201837"/>
          <a:ext cx="4258019" cy="4633912"/>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666520" y="2027103"/>
            <a:ext cx="3101249" cy="176270"/>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8" name="Chart 7"/>
          <p:cNvGraphicFramePr>
            <a:graphicFrameLocks/>
          </p:cNvGraphicFramePr>
          <p:nvPr>
            <p:extLst>
              <p:ext uri="{D42A27DB-BD31-4B8C-83A1-F6EECF244321}">
                <p14:modId xmlns:p14="http://schemas.microsoft.com/office/powerpoint/2010/main" val="796687870"/>
              </p:ext>
            </p:extLst>
          </p:nvPr>
        </p:nvGraphicFramePr>
        <p:xfrm>
          <a:off x="4324121" y="1980281"/>
          <a:ext cx="4572000" cy="2743200"/>
        </p:xfrm>
        <a:graphic>
          <a:graphicData uri="http://schemas.openxmlformats.org/drawingml/2006/chart">
            <c:chart xmlns:c="http://schemas.openxmlformats.org/drawingml/2006/chart" xmlns:r="http://schemas.openxmlformats.org/officeDocument/2006/relationships" r:id="rId3"/>
          </a:graphicData>
        </a:graphic>
      </p:graphicFrame>
      <p:cxnSp>
        <p:nvCxnSpPr>
          <p:cNvPr id="10" name="Straight Arrow Connector 9"/>
          <p:cNvCxnSpPr/>
          <p:nvPr/>
        </p:nvCxnSpPr>
        <p:spPr>
          <a:xfrm>
            <a:off x="3272010" y="2203373"/>
            <a:ext cx="1052111" cy="101355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620422" y="5743869"/>
            <a:ext cx="2325142" cy="523220"/>
          </a:xfrm>
          <a:prstGeom prst="rect">
            <a:avLst/>
          </a:prstGeom>
          <a:noFill/>
        </p:spPr>
        <p:txBody>
          <a:bodyPr wrap="square" rtlCol="0">
            <a:spAutoFit/>
          </a:bodyPr>
          <a:lstStyle/>
          <a:p>
            <a:pPr algn="ctr"/>
            <a:r>
              <a:rPr lang="en-GB" sz="1400" dirty="0" smtClean="0"/>
              <a:t>Forecast Sensitivity to Observations (%)</a:t>
            </a:r>
            <a:endParaRPr lang="en-GB" sz="1400" dirty="0"/>
          </a:p>
        </p:txBody>
      </p:sp>
      <p:sp>
        <p:nvSpPr>
          <p:cNvPr id="12" name="TextBox 11"/>
          <p:cNvSpPr txBox="1"/>
          <p:nvPr/>
        </p:nvSpPr>
        <p:spPr>
          <a:xfrm>
            <a:off x="5384746" y="5243141"/>
            <a:ext cx="2450749" cy="923330"/>
          </a:xfrm>
          <a:prstGeom prst="rect">
            <a:avLst/>
          </a:prstGeom>
          <a:noFill/>
          <a:ln w="12700">
            <a:solidFill>
              <a:srgbClr val="00B050"/>
            </a:solidFill>
          </a:ln>
        </p:spPr>
        <p:txBody>
          <a:bodyPr wrap="square" rtlCol="0">
            <a:spAutoFit/>
          </a:bodyPr>
          <a:lstStyle/>
          <a:p>
            <a:pPr algn="ctr"/>
            <a:r>
              <a:rPr lang="en-GB" dirty="0" smtClean="0"/>
              <a:t>Measures reduction in 24hr forecast error due to each source</a:t>
            </a:r>
            <a:endParaRPr lang="en-GB" dirty="0"/>
          </a:p>
        </p:txBody>
      </p:sp>
      <p:sp>
        <p:nvSpPr>
          <p:cNvPr id="13" name="TextBox 12"/>
          <p:cNvSpPr txBox="1"/>
          <p:nvPr/>
        </p:nvSpPr>
        <p:spPr>
          <a:xfrm>
            <a:off x="5987667" y="3817234"/>
            <a:ext cx="1488558" cy="338554"/>
          </a:xfrm>
          <a:prstGeom prst="rect">
            <a:avLst/>
          </a:prstGeom>
          <a:noFill/>
        </p:spPr>
        <p:txBody>
          <a:bodyPr wrap="square" rtlCol="0">
            <a:spAutoFit/>
          </a:bodyPr>
          <a:lstStyle/>
          <a:p>
            <a:r>
              <a:rPr lang="en-GB" sz="1600" dirty="0" smtClean="0">
                <a:solidFill>
                  <a:srgbClr val="00B050"/>
                </a:solidFill>
              </a:rPr>
              <a:t>Polar</a:t>
            </a:r>
            <a:endParaRPr lang="en-GB" sz="1600" dirty="0">
              <a:solidFill>
                <a:srgbClr val="00B050"/>
              </a:solidFill>
            </a:endParaRPr>
          </a:p>
        </p:txBody>
      </p:sp>
      <p:sp>
        <p:nvSpPr>
          <p:cNvPr id="14" name="TextBox 13"/>
          <p:cNvSpPr txBox="1"/>
          <p:nvPr/>
        </p:nvSpPr>
        <p:spPr>
          <a:xfrm>
            <a:off x="8400181" y="2743200"/>
            <a:ext cx="671623" cy="338554"/>
          </a:xfrm>
          <a:prstGeom prst="rect">
            <a:avLst/>
          </a:prstGeom>
          <a:noFill/>
        </p:spPr>
        <p:txBody>
          <a:bodyPr wrap="square" rtlCol="0">
            <a:spAutoFit/>
          </a:bodyPr>
          <a:lstStyle/>
          <a:p>
            <a:r>
              <a:rPr lang="en-GB" sz="1600" dirty="0" smtClean="0">
                <a:solidFill>
                  <a:srgbClr val="00B050"/>
                </a:solidFill>
              </a:rPr>
              <a:t>Geo</a:t>
            </a:r>
            <a:endParaRPr lang="en-GB" sz="1600" dirty="0">
              <a:solidFill>
                <a:srgbClr val="00B050"/>
              </a:solidFill>
            </a:endParaRPr>
          </a:p>
        </p:txBody>
      </p:sp>
      <p:sp>
        <p:nvSpPr>
          <p:cNvPr id="15" name="Right Brace 14"/>
          <p:cNvSpPr/>
          <p:nvPr/>
        </p:nvSpPr>
        <p:spPr>
          <a:xfrm>
            <a:off x="5853006" y="3625922"/>
            <a:ext cx="123644" cy="736757"/>
          </a:xfrm>
          <a:prstGeom prst="rightBrace">
            <a:avLst/>
          </a:prstGeom>
          <a:ln>
            <a:solidFill>
              <a:srgbClr val="00B05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6" name="Right Brace 15"/>
          <p:cNvSpPr/>
          <p:nvPr/>
        </p:nvSpPr>
        <p:spPr>
          <a:xfrm>
            <a:off x="8375520" y="2203372"/>
            <a:ext cx="96450" cy="1422549"/>
          </a:xfrm>
          <a:prstGeom prst="rightBrace">
            <a:avLst/>
          </a:prstGeom>
          <a:ln>
            <a:solidFill>
              <a:srgbClr val="00B05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7" name="TextBox 9"/>
          <p:cNvSpPr txBox="1">
            <a:spLocks noChangeArrowheads="1"/>
          </p:cNvSpPr>
          <p:nvPr/>
        </p:nvSpPr>
        <p:spPr bwMode="auto">
          <a:xfrm>
            <a:off x="272455" y="873456"/>
            <a:ext cx="1944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284288" indent="-327025">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7033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1224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796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30368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940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9512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defTabSz="914400" eaLnBrk="1" hangingPunct="1">
              <a:lnSpc>
                <a:spcPct val="100000"/>
              </a:lnSpc>
              <a:spcAft>
                <a:spcPct val="0"/>
              </a:spcAft>
              <a:buClrTx/>
              <a:buSzTx/>
              <a:buFontTx/>
              <a:buNone/>
            </a:pPr>
            <a:r>
              <a:rPr lang="en-CA" altLang="en-US" sz="1800" dirty="0" smtClean="0">
                <a:solidFill>
                  <a:schemeClr val="tx1"/>
                </a:solidFill>
              </a:rPr>
              <a:t>May-Aug 16</a:t>
            </a:r>
            <a:endParaRPr lang="en-CA" altLang="en-US" sz="1800" dirty="0">
              <a:solidFill>
                <a:schemeClr val="tx1"/>
              </a:solidFill>
            </a:endParaRPr>
          </a:p>
        </p:txBody>
      </p:sp>
    </p:spTree>
    <p:extLst>
      <p:ext uri="{BB962C8B-B14F-4D97-AF65-F5344CB8AC3E}">
        <p14:creationId xmlns:p14="http://schemas.microsoft.com/office/powerpoint/2010/main" val="257961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8" grpId="0">
        <p:bldAsOne/>
      </p:bldGraphic>
      <p:bldP spid="13" grpId="0"/>
      <p:bldP spid="14" grpId="0"/>
      <p:bldP spid="15" grpId="0" animBg="1"/>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767263"/>
            <a:ext cx="5903737" cy="369332"/>
          </a:xfrm>
        </p:spPr>
        <p:txBody>
          <a:bodyPr/>
          <a:lstStyle/>
          <a:p>
            <a:r>
              <a:rPr lang="en-US" dirty="0" smtClean="0"/>
              <a:t>AMVs for Reanalysis</a:t>
            </a:r>
            <a:endParaRPr lang="en-US" dirty="0"/>
          </a:p>
        </p:txBody>
      </p:sp>
      <p:sp>
        <p:nvSpPr>
          <p:cNvPr id="3" name="Content Placeholder 2"/>
          <p:cNvSpPr>
            <a:spLocks noGrp="1"/>
          </p:cNvSpPr>
          <p:nvPr>
            <p:ph sz="quarter" idx="14"/>
          </p:nvPr>
        </p:nvSpPr>
        <p:spPr>
          <a:xfrm>
            <a:off x="944134" y="1276126"/>
            <a:ext cx="6838897" cy="3944113"/>
          </a:xfrm>
        </p:spPr>
        <p:txBody>
          <a:bodyPr/>
          <a:lstStyle/>
          <a:p>
            <a:r>
              <a:rPr lang="en-US" dirty="0" smtClean="0"/>
              <a:t>Reprocess and improve AMV data for reanalysis</a:t>
            </a:r>
          </a:p>
          <a:p>
            <a:r>
              <a:rPr lang="en-US" dirty="0" smtClean="0"/>
              <a:t>Coverage and quality much improved</a:t>
            </a:r>
          </a:p>
          <a:p>
            <a:r>
              <a:rPr lang="en-US" dirty="0" smtClean="0"/>
              <a:t>More impact in earlier period as observing system sparser</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32</a:t>
            </a:fld>
            <a:endParaRPr lang="en-US" dirty="0"/>
          </a:p>
        </p:txBody>
      </p:sp>
      <p:pic>
        <p:nvPicPr>
          <p:cNvPr id="7" name="Picture 6"/>
          <p:cNvPicPr>
            <a:picLocks noChangeAspect="1"/>
          </p:cNvPicPr>
          <p:nvPr/>
        </p:nvPicPr>
        <p:blipFill rotWithShape="1">
          <a:blip r:embed="rId2"/>
          <a:srcRect t="1462"/>
          <a:stretch/>
        </p:blipFill>
        <p:spPr>
          <a:xfrm>
            <a:off x="1471565" y="2444665"/>
            <a:ext cx="6035527" cy="3655225"/>
          </a:xfrm>
          <a:prstGeom prst="rect">
            <a:avLst/>
          </a:prstGeom>
        </p:spPr>
      </p:pic>
      <p:sp>
        <p:nvSpPr>
          <p:cNvPr id="8" name="TextBox 7"/>
          <p:cNvSpPr txBox="1"/>
          <p:nvPr/>
        </p:nvSpPr>
        <p:spPr>
          <a:xfrm>
            <a:off x="6528390" y="6021744"/>
            <a:ext cx="2466753" cy="307777"/>
          </a:xfrm>
          <a:prstGeom prst="rect">
            <a:avLst/>
          </a:prstGeom>
          <a:noFill/>
        </p:spPr>
        <p:txBody>
          <a:bodyPr wrap="square" rtlCol="0">
            <a:spAutoFit/>
          </a:bodyPr>
          <a:lstStyle/>
          <a:p>
            <a:r>
              <a:rPr lang="en-GB" sz="1400" dirty="0" smtClean="0"/>
              <a:t>Figure from Carole </a:t>
            </a:r>
            <a:r>
              <a:rPr lang="en-GB" sz="1400" dirty="0" err="1" smtClean="0"/>
              <a:t>Peubey</a:t>
            </a:r>
            <a:endParaRPr lang="en-GB" sz="1400" dirty="0"/>
          </a:p>
        </p:txBody>
      </p:sp>
    </p:spTree>
    <p:extLst>
      <p:ext uri="{BB962C8B-B14F-4D97-AF65-F5344CB8AC3E}">
        <p14:creationId xmlns:p14="http://schemas.microsoft.com/office/powerpoint/2010/main" val="68216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Assumptions </a:t>
            </a:r>
            <a:r>
              <a:rPr lang="en-US" dirty="0" smtClean="0"/>
              <a:t>and </a:t>
            </a:r>
            <a:r>
              <a:rPr lang="en-US" dirty="0" smtClean="0"/>
              <a:t>challenges</a:t>
            </a:r>
            <a:endParaRPr lang="en-US" dirty="0"/>
          </a:p>
        </p:txBody>
      </p:sp>
      <p:sp>
        <p:nvSpPr>
          <p:cNvPr id="3" name="Content Placeholder 2"/>
          <p:cNvSpPr>
            <a:spLocks noGrp="1"/>
          </p:cNvSpPr>
          <p:nvPr>
            <p:ph sz="quarter" idx="14"/>
          </p:nvPr>
        </p:nvSpPr>
        <p:spPr>
          <a:xfrm>
            <a:off x="1620421" y="1977886"/>
            <a:ext cx="6098815" cy="3944113"/>
          </a:xfrm>
        </p:spPr>
        <p:txBody>
          <a:bodyPr/>
          <a:lstStyle/>
          <a:p>
            <a:pPr marL="179388" indent="-179388"/>
            <a:r>
              <a:rPr lang="en-US" dirty="0" smtClean="0"/>
              <a:t>Tracked feature exactly follows speed and direction of local wind </a:t>
            </a:r>
          </a:p>
          <a:p>
            <a:pPr marL="179388" lvl="1" indent="-179388">
              <a:buNone/>
            </a:pPr>
            <a:r>
              <a:rPr lang="en-US" dirty="0">
                <a:solidFill>
                  <a:srgbClr val="FF0000"/>
                </a:solidFill>
              </a:rPr>
              <a:t>B</a:t>
            </a:r>
            <a:r>
              <a:rPr lang="en-US" dirty="0" smtClean="0">
                <a:solidFill>
                  <a:srgbClr val="FF0000"/>
                </a:solidFill>
              </a:rPr>
              <a:t>ut some clouds don’t move with the local wind</a:t>
            </a:r>
          </a:p>
          <a:p>
            <a:pPr marL="179388" indent="-179388"/>
            <a:r>
              <a:rPr lang="en-US" dirty="0" smtClean="0"/>
              <a:t>Representing wind field at specific time, height and location</a:t>
            </a:r>
          </a:p>
          <a:p>
            <a:pPr marL="179388" indent="-179388"/>
            <a:r>
              <a:rPr lang="en-US" dirty="0" smtClean="0"/>
              <a:t>Detected motion represents cloud top or base</a:t>
            </a:r>
          </a:p>
          <a:p>
            <a:pPr marL="179388" lvl="1" indent="-179388">
              <a:buNone/>
            </a:pPr>
            <a:r>
              <a:rPr lang="en-US" dirty="0" smtClean="0">
                <a:solidFill>
                  <a:srgbClr val="FF0000"/>
                </a:solidFill>
              </a:rPr>
              <a:t>But clouds have depth, using images over finite time etc. </a:t>
            </a:r>
          </a:p>
          <a:p>
            <a:pPr marL="179388" indent="-179388"/>
            <a:r>
              <a:rPr lang="en-US" dirty="0" smtClean="0"/>
              <a:t>Errors are uncorrelated</a:t>
            </a:r>
          </a:p>
          <a:p>
            <a:pPr marL="179388" lvl="1" indent="-179388">
              <a:buNone/>
            </a:pPr>
            <a:r>
              <a:rPr lang="en-US" dirty="0" smtClean="0">
                <a:solidFill>
                  <a:srgbClr val="FF0000"/>
                </a:solidFill>
              </a:rPr>
              <a:t>But clouds are not randomly distributed in air flow -&gt; can get nearby AMVs affected by same errors</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33</a:t>
            </a:fld>
            <a:endParaRPr lang="en-US" dirty="0"/>
          </a:p>
        </p:txBody>
      </p:sp>
    </p:spTree>
    <p:extLst>
      <p:ext uri="{BB962C8B-B14F-4D97-AF65-F5344CB8AC3E}">
        <p14:creationId xmlns:p14="http://schemas.microsoft.com/office/powerpoint/2010/main" val="76700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Contents</a:t>
            </a:r>
            <a:endParaRPr lang="en-US" dirty="0"/>
          </a:p>
        </p:txBody>
      </p:sp>
      <p:sp>
        <p:nvSpPr>
          <p:cNvPr id="3" name="Content Placeholder 2"/>
          <p:cNvSpPr>
            <a:spLocks noGrp="1"/>
          </p:cNvSpPr>
          <p:nvPr>
            <p:ph sz="quarter" idx="14"/>
          </p:nvPr>
        </p:nvSpPr>
        <p:spPr>
          <a:xfrm>
            <a:off x="1620422" y="1977886"/>
            <a:ext cx="5903738" cy="3944113"/>
          </a:xfrm>
        </p:spPr>
        <p:txBody>
          <a:bodyPr/>
          <a:lstStyle/>
          <a:p>
            <a:pPr indent="0">
              <a:buNone/>
            </a:pPr>
            <a:r>
              <a:rPr lang="en-US" dirty="0" smtClean="0">
                <a:solidFill>
                  <a:srgbClr val="064E83"/>
                </a:solidFill>
              </a:rPr>
              <a:t>Atmospheric Motion Vectors</a:t>
            </a:r>
          </a:p>
          <a:p>
            <a:r>
              <a:rPr lang="en-US" dirty="0" smtClean="0"/>
              <a:t>What, when, where and why</a:t>
            </a:r>
          </a:p>
          <a:p>
            <a:r>
              <a:rPr lang="en-US" dirty="0" smtClean="0"/>
              <a:t>How are AMVs derived?</a:t>
            </a:r>
          </a:p>
          <a:p>
            <a:r>
              <a:rPr lang="en-US" dirty="0" smtClean="0"/>
              <a:t>How do we use them at ECMWF?</a:t>
            </a:r>
          </a:p>
          <a:p>
            <a:pPr indent="0">
              <a:buNone/>
            </a:pPr>
            <a:r>
              <a:rPr lang="en-US" dirty="0" smtClean="0">
                <a:solidFill>
                  <a:srgbClr val="064E83"/>
                </a:solidFill>
              </a:rPr>
              <a:t>4D-Var tracing</a:t>
            </a:r>
          </a:p>
          <a:p>
            <a:r>
              <a:rPr lang="en-US" dirty="0" smtClean="0"/>
              <a:t>Introduction to clear sky/all sky radiances</a:t>
            </a:r>
          </a:p>
          <a:p>
            <a:r>
              <a:rPr lang="en-US" dirty="0" smtClean="0"/>
              <a:t>Humidity tracing with radiances</a:t>
            </a:r>
          </a:p>
          <a:p>
            <a:pPr indent="0">
              <a:buNone/>
            </a:pPr>
            <a:r>
              <a:rPr lang="en-US" dirty="0" smtClean="0">
                <a:solidFill>
                  <a:srgbClr val="0070C0"/>
                </a:solidFill>
              </a:rPr>
              <a:t>Summary and future challenges</a:t>
            </a: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34</a:t>
            </a:fld>
            <a:endParaRPr lang="en-US" dirty="0"/>
          </a:p>
        </p:txBody>
      </p:sp>
      <p:sp>
        <p:nvSpPr>
          <p:cNvPr id="5" name="Rectangle 4"/>
          <p:cNvSpPr/>
          <p:nvPr/>
        </p:nvSpPr>
        <p:spPr>
          <a:xfrm>
            <a:off x="1101687" y="3569465"/>
            <a:ext cx="5387248" cy="1333041"/>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75242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2073999"/>
            <a:ext cx="5903737" cy="1370950"/>
          </a:xfrm>
        </p:spPr>
        <p:txBody>
          <a:bodyPr/>
          <a:lstStyle/>
          <a:p>
            <a:r>
              <a:rPr lang="en-US" sz="2800" dirty="0" smtClean="0"/>
              <a:t>4D-Var tracing:</a:t>
            </a:r>
            <a:r>
              <a:rPr lang="en-US" dirty="0" smtClean="0"/>
              <a:t/>
            </a:r>
            <a:br>
              <a:rPr lang="en-US" dirty="0" smtClean="0"/>
            </a:br>
            <a:r>
              <a:rPr lang="en-US" dirty="0"/>
              <a:t/>
            </a:r>
            <a:br>
              <a:rPr lang="en-US" dirty="0"/>
            </a:br>
            <a:r>
              <a:rPr lang="en-US" dirty="0" smtClean="0"/>
              <a:t>Changing wind fields by direct assimilation of radiances </a:t>
            </a:r>
            <a:br>
              <a:rPr lang="en-US" dirty="0" smtClean="0"/>
            </a:b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35</a:t>
            </a:fld>
            <a:endParaRPr lang="en-US" dirty="0"/>
          </a:p>
        </p:txBody>
      </p:sp>
    </p:spTree>
    <p:extLst>
      <p:ext uri="{BB962C8B-B14F-4D97-AF65-F5344CB8AC3E}">
        <p14:creationId xmlns:p14="http://schemas.microsoft.com/office/powerpoint/2010/main" val="28270636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3407" y="1075617"/>
            <a:ext cx="6821829" cy="369332"/>
          </a:xfrm>
        </p:spPr>
        <p:txBody>
          <a:bodyPr/>
          <a:lstStyle/>
          <a:p>
            <a:r>
              <a:rPr lang="en-US" dirty="0" smtClean="0"/>
              <a:t>Introducing radiances from geostationary satellites </a:t>
            </a:r>
            <a:endParaRPr lang="en-US" dirty="0"/>
          </a:p>
        </p:txBody>
      </p:sp>
      <p:sp>
        <p:nvSpPr>
          <p:cNvPr id="3" name="Content Placeholder 2"/>
          <p:cNvSpPr>
            <a:spLocks noGrp="1"/>
          </p:cNvSpPr>
          <p:nvPr>
            <p:ph sz="quarter" idx="14"/>
          </p:nvPr>
        </p:nvSpPr>
        <p:spPr>
          <a:xfrm>
            <a:off x="1456659" y="1616379"/>
            <a:ext cx="5903738" cy="3944113"/>
          </a:xfrm>
        </p:spPr>
        <p:txBody>
          <a:bodyPr/>
          <a:lstStyle/>
          <a:p>
            <a:r>
              <a:rPr lang="en-US" dirty="0" smtClean="0"/>
              <a:t>2 types:</a:t>
            </a:r>
          </a:p>
          <a:p>
            <a:pPr lvl="1"/>
            <a:r>
              <a:rPr lang="en-US" dirty="0" smtClean="0">
                <a:solidFill>
                  <a:srgbClr val="0000FF"/>
                </a:solidFill>
              </a:rPr>
              <a:t>C</a:t>
            </a:r>
            <a:r>
              <a:rPr lang="en-US" dirty="0" smtClean="0"/>
              <a:t>lear </a:t>
            </a:r>
            <a:r>
              <a:rPr lang="en-US" dirty="0" smtClean="0">
                <a:solidFill>
                  <a:srgbClr val="0000FF"/>
                </a:solidFill>
              </a:rPr>
              <a:t>S</a:t>
            </a:r>
            <a:r>
              <a:rPr lang="en-US" dirty="0" smtClean="0"/>
              <a:t>ky </a:t>
            </a:r>
            <a:r>
              <a:rPr lang="en-US" dirty="0" smtClean="0">
                <a:solidFill>
                  <a:srgbClr val="0000FF"/>
                </a:solidFill>
              </a:rPr>
              <a:t>R</a:t>
            </a:r>
            <a:r>
              <a:rPr lang="en-US" dirty="0" smtClean="0"/>
              <a:t>adiances </a:t>
            </a:r>
            <a:r>
              <a:rPr lang="en-US" dirty="0" smtClean="0">
                <a:solidFill>
                  <a:srgbClr val="0000FF"/>
                </a:solidFill>
              </a:rPr>
              <a:t>(CSR) </a:t>
            </a:r>
            <a:r>
              <a:rPr lang="en-US" dirty="0" smtClean="0"/>
              <a:t>– GOES-13/15</a:t>
            </a:r>
          </a:p>
          <a:p>
            <a:pPr lvl="1"/>
            <a:r>
              <a:rPr lang="en-US" dirty="0" smtClean="0">
                <a:solidFill>
                  <a:srgbClr val="0000FF"/>
                </a:solidFill>
              </a:rPr>
              <a:t>A</a:t>
            </a:r>
            <a:r>
              <a:rPr lang="en-US" dirty="0" smtClean="0"/>
              <a:t>ll </a:t>
            </a:r>
            <a:r>
              <a:rPr lang="en-US" dirty="0" smtClean="0">
                <a:solidFill>
                  <a:srgbClr val="0000FF"/>
                </a:solidFill>
              </a:rPr>
              <a:t>S</a:t>
            </a:r>
            <a:r>
              <a:rPr lang="en-US" dirty="0" smtClean="0"/>
              <a:t>ky </a:t>
            </a:r>
            <a:r>
              <a:rPr lang="en-US" dirty="0" smtClean="0">
                <a:solidFill>
                  <a:srgbClr val="0000FF"/>
                </a:solidFill>
              </a:rPr>
              <a:t>R</a:t>
            </a:r>
            <a:r>
              <a:rPr lang="en-US" dirty="0" smtClean="0"/>
              <a:t>adiances </a:t>
            </a:r>
            <a:r>
              <a:rPr lang="en-US" dirty="0" smtClean="0">
                <a:solidFill>
                  <a:srgbClr val="0000FF"/>
                </a:solidFill>
              </a:rPr>
              <a:t>(ASR) </a:t>
            </a:r>
            <a:r>
              <a:rPr lang="en-US" dirty="0" smtClean="0"/>
              <a:t>– Met-8/10 and Himawari-8</a:t>
            </a:r>
          </a:p>
          <a:p>
            <a:pPr marL="360000" lvl="1" indent="0">
              <a:buNone/>
            </a:pPr>
            <a:r>
              <a:rPr lang="en-US" dirty="0">
                <a:solidFill>
                  <a:srgbClr val="0000FF"/>
                </a:solidFill>
              </a:rPr>
              <a:t>	 </a:t>
            </a:r>
            <a:r>
              <a:rPr lang="en-US" dirty="0" smtClean="0">
                <a:solidFill>
                  <a:srgbClr val="0000FF"/>
                </a:solidFill>
              </a:rPr>
              <a:t>  </a:t>
            </a:r>
            <a:r>
              <a:rPr lang="en-US" sz="1400" dirty="0" smtClean="0">
                <a:solidFill>
                  <a:srgbClr val="0000FF"/>
                </a:solidFill>
              </a:rPr>
              <a:t>Combines CSR and totally overcast scenes</a:t>
            </a:r>
            <a:endParaRPr lang="en-US" sz="1400" dirty="0">
              <a:solidFill>
                <a:srgbClr val="0000FF"/>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36</a:t>
            </a:fld>
            <a:endParaRPr lang="en-US" dirty="0"/>
          </a:p>
        </p:txBody>
      </p:sp>
      <p:sp>
        <p:nvSpPr>
          <p:cNvPr id="8" name="Content Placeholder 2"/>
          <p:cNvSpPr txBox="1">
            <a:spLocks/>
          </p:cNvSpPr>
          <p:nvPr/>
        </p:nvSpPr>
        <p:spPr>
          <a:xfrm>
            <a:off x="830438" y="4175146"/>
            <a:ext cx="2707029" cy="945986"/>
          </a:xfrm>
          <a:prstGeom prst="rect">
            <a:avLst/>
          </a:prstGeom>
        </p:spPr>
        <p:txBody>
          <a:bodyPr lIns="0" tIns="0" rIns="0" bIns="0"/>
          <a:lstStyle>
            <a:lvl1pPr marL="0" indent="-180000" algn="l" defTabSz="457200" rtl="0" eaLnBrk="1" latinLnBrk="0" hangingPunct="1">
              <a:lnSpc>
                <a:spcPts val="2200"/>
              </a:lnSpc>
              <a:spcBef>
                <a:spcPts val="1100"/>
              </a:spcBef>
              <a:buClr>
                <a:srgbClr val="064E83"/>
              </a:buClr>
              <a:buFont typeface="Arial"/>
              <a:buChar char="•"/>
              <a:defRPr sz="1800" kern="1200">
                <a:solidFill>
                  <a:schemeClr val="tx1"/>
                </a:solidFill>
                <a:latin typeface="+mn-lt"/>
                <a:ea typeface="+mn-ea"/>
                <a:cs typeface="+mn-cs"/>
              </a:defRPr>
            </a:lvl1pPr>
            <a:lvl2pPr marL="630000" indent="-270000" algn="l" defTabSz="457200" rtl="0" eaLnBrk="1" latinLnBrk="0" hangingPunct="1">
              <a:lnSpc>
                <a:spcPts val="2000"/>
              </a:lnSpc>
              <a:spcBef>
                <a:spcPts val="1000"/>
              </a:spcBef>
              <a:buClr>
                <a:srgbClr val="064E83"/>
              </a:buClr>
              <a:buFont typeface="Arial"/>
              <a:buChar char="–"/>
              <a:defRPr sz="1600" kern="1200">
                <a:solidFill>
                  <a:schemeClr val="tx1"/>
                </a:solidFill>
                <a:latin typeface="+mn-lt"/>
                <a:ea typeface="+mn-ea"/>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mn-lt"/>
                <a:ea typeface="+mn-ea"/>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mn-lt"/>
                <a:ea typeface="+mn-ea"/>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65113" indent="-265113"/>
            <a:r>
              <a:rPr lang="en-US" dirty="0" smtClean="0"/>
              <a:t>Hourly data</a:t>
            </a:r>
          </a:p>
          <a:p>
            <a:pPr marL="265113" indent="-265113"/>
            <a:r>
              <a:rPr lang="en-US" dirty="0" smtClean="0"/>
              <a:t>Area averaged e.g. 48x48km for Met-10</a:t>
            </a:r>
            <a:endParaRPr lang="en-US" dirty="0"/>
          </a:p>
        </p:txBody>
      </p:sp>
      <p:grpSp>
        <p:nvGrpSpPr>
          <p:cNvPr id="16" name="Group 15"/>
          <p:cNvGrpSpPr/>
          <p:nvPr/>
        </p:nvGrpSpPr>
        <p:grpSpPr>
          <a:xfrm>
            <a:off x="4157459" y="3248671"/>
            <a:ext cx="4333865" cy="584775"/>
            <a:chOff x="4157459" y="3248671"/>
            <a:chExt cx="4333865" cy="584775"/>
          </a:xfrm>
        </p:grpSpPr>
        <p:sp>
          <p:nvSpPr>
            <p:cNvPr id="9" name="TextBox 8"/>
            <p:cNvSpPr txBox="1"/>
            <p:nvPr/>
          </p:nvSpPr>
          <p:spPr>
            <a:xfrm>
              <a:off x="4157459" y="3248671"/>
              <a:ext cx="4333865" cy="584775"/>
            </a:xfrm>
            <a:prstGeom prst="rect">
              <a:avLst/>
            </a:prstGeom>
            <a:noFill/>
          </p:spPr>
          <p:txBody>
            <a:bodyPr wrap="square" rtlCol="0">
              <a:spAutoFit/>
            </a:bodyPr>
            <a:lstStyle/>
            <a:p>
              <a:pPr algn="ctr"/>
              <a:r>
                <a:rPr lang="en-GB" sz="1600" dirty="0" smtClean="0"/>
                <a:t>    Himawari-8    Met-8    Met-10   </a:t>
              </a:r>
            </a:p>
            <a:p>
              <a:pPr algn="ctr"/>
              <a:r>
                <a:rPr lang="en-GB" sz="1600" dirty="0" smtClean="0"/>
                <a:t>GOES-13    GOES-15</a:t>
              </a:r>
              <a:endParaRPr lang="en-GB" sz="1600" dirty="0"/>
            </a:p>
          </p:txBody>
        </p:sp>
        <p:sp>
          <p:nvSpPr>
            <p:cNvPr id="11" name="Rectangle 10"/>
            <p:cNvSpPr/>
            <p:nvPr/>
          </p:nvSpPr>
          <p:spPr>
            <a:xfrm>
              <a:off x="4986098" y="3373756"/>
              <a:ext cx="85061" cy="86273"/>
            </a:xfrm>
            <a:prstGeom prst="rect">
              <a:avLst/>
            </a:prstGeom>
            <a:solidFill>
              <a:srgbClr val="3333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6237407" y="3375356"/>
              <a:ext cx="85061" cy="86273"/>
            </a:xfrm>
            <a:prstGeom prst="rect">
              <a:avLst/>
            </a:prstGeom>
            <a:solidFill>
              <a:srgbClr val="F380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6993894" y="3373755"/>
              <a:ext cx="85061" cy="8627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p:cNvSpPr/>
            <p:nvPr/>
          </p:nvSpPr>
          <p:spPr>
            <a:xfrm>
              <a:off x="5181677" y="3616316"/>
              <a:ext cx="85061" cy="86273"/>
            </a:xfrm>
            <a:prstGeom prst="rect">
              <a:avLst/>
            </a:prstGeom>
            <a:solidFill>
              <a:srgbClr val="A311A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6321478" y="3616316"/>
              <a:ext cx="85061" cy="86273"/>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32857"/>
          <a:stretch/>
        </p:blipFill>
        <p:spPr>
          <a:xfrm>
            <a:off x="3844549" y="3824122"/>
            <a:ext cx="4953857" cy="2353276"/>
          </a:xfrm>
          <a:prstGeom prst="rect">
            <a:avLst/>
          </a:prstGeom>
        </p:spPr>
      </p:pic>
    </p:spTree>
    <p:extLst>
      <p:ext uri="{BB962C8B-B14F-4D97-AF65-F5344CB8AC3E}">
        <p14:creationId xmlns:p14="http://schemas.microsoft.com/office/powerpoint/2010/main" val="1660264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Use of GEO radiances at ECMWF</a:t>
            </a:r>
            <a:endParaRPr lang="en-US" dirty="0"/>
          </a:p>
        </p:txBody>
      </p:sp>
      <p:sp>
        <p:nvSpPr>
          <p:cNvPr id="3" name="Content Placeholder 2"/>
          <p:cNvSpPr>
            <a:spLocks noGrp="1"/>
          </p:cNvSpPr>
          <p:nvPr>
            <p:ph sz="quarter" idx="14"/>
          </p:nvPr>
        </p:nvSpPr>
        <p:spPr>
          <a:xfrm>
            <a:off x="472106" y="2368924"/>
            <a:ext cx="3929026" cy="3944113"/>
          </a:xfrm>
        </p:spPr>
        <p:txBody>
          <a:bodyPr/>
          <a:lstStyle/>
          <a:p>
            <a:pPr marL="265113" indent="-265113"/>
            <a:r>
              <a:rPr lang="en-US" dirty="0" smtClean="0"/>
              <a:t>Select channels peaking in water </a:t>
            </a:r>
            <a:r>
              <a:rPr lang="en-US" dirty="0" err="1" smtClean="0"/>
              <a:t>vapour</a:t>
            </a:r>
            <a:r>
              <a:rPr lang="en-US" dirty="0" smtClean="0"/>
              <a:t> absorption band</a:t>
            </a:r>
          </a:p>
          <a:p>
            <a:pPr marL="265113" indent="-265113"/>
            <a:r>
              <a:rPr lang="en-US" dirty="0" smtClean="0"/>
              <a:t>Peak in weighting function mid-upper troposphere</a:t>
            </a:r>
          </a:p>
          <a:p>
            <a:pPr marL="0" lvl="1" indent="0">
              <a:lnSpc>
                <a:spcPts val="2200"/>
              </a:lnSpc>
              <a:spcBef>
                <a:spcPts val="1100"/>
              </a:spcBef>
              <a:buNone/>
            </a:pPr>
            <a:r>
              <a:rPr lang="en-US" dirty="0" smtClean="0">
                <a:solidFill>
                  <a:srgbClr val="0000FF"/>
                </a:solidFill>
              </a:rPr>
              <a:t>	-&gt; </a:t>
            </a:r>
            <a:r>
              <a:rPr lang="en-US" dirty="0">
                <a:solidFill>
                  <a:srgbClr val="0000FF"/>
                </a:solidFill>
              </a:rPr>
              <a:t>complementary to height of AMVs </a:t>
            </a:r>
            <a:endParaRPr lang="en-US" dirty="0" smtClean="0"/>
          </a:p>
          <a:p>
            <a:pPr marL="265113" indent="-265113"/>
            <a:r>
              <a:rPr lang="en-US" dirty="0" smtClean="0"/>
              <a:t>Similar to AMVs apply </a:t>
            </a:r>
          </a:p>
          <a:p>
            <a:pPr marL="895113" lvl="1" indent="-265113"/>
            <a:r>
              <a:rPr lang="en-US" dirty="0" smtClean="0"/>
              <a:t>Blacklisting</a:t>
            </a:r>
          </a:p>
          <a:p>
            <a:pPr marL="895113" lvl="1" indent="-265113"/>
            <a:r>
              <a:rPr lang="en-US" dirty="0" smtClean="0"/>
              <a:t>Thinning</a:t>
            </a:r>
          </a:p>
          <a:p>
            <a:pPr marL="895113" lvl="1" indent="-265113"/>
            <a:r>
              <a:rPr lang="en-US" dirty="0" smtClean="0"/>
              <a:t>First guess check</a:t>
            </a:r>
          </a:p>
          <a:p>
            <a:pPr marL="265113" indent="-265113"/>
            <a:r>
              <a:rPr lang="en-US" dirty="0" smtClean="0"/>
              <a:t>Apply bias correction</a:t>
            </a:r>
          </a:p>
        </p:txBody>
      </p:sp>
      <p:sp>
        <p:nvSpPr>
          <p:cNvPr id="4" name="Slide Number Placeholder 3"/>
          <p:cNvSpPr>
            <a:spLocks noGrp="1"/>
          </p:cNvSpPr>
          <p:nvPr>
            <p:ph type="sldNum" sz="quarter" idx="10"/>
          </p:nvPr>
        </p:nvSpPr>
        <p:spPr/>
        <p:txBody>
          <a:bodyPr/>
          <a:lstStyle/>
          <a:p>
            <a:fld id="{6B3B0B0F-E794-1244-9699-107C60B9C23A}" type="slidenum">
              <a:rPr lang="en-US" smtClean="0"/>
              <a:pPr/>
              <a:t>37</a:t>
            </a:fld>
            <a:endParaRPr lang="en-US" dirty="0"/>
          </a:p>
        </p:txBody>
      </p:sp>
      <p:grpSp>
        <p:nvGrpSpPr>
          <p:cNvPr id="5" name="Group 15"/>
          <p:cNvGrpSpPr>
            <a:grpSpLocks/>
          </p:cNvGrpSpPr>
          <p:nvPr/>
        </p:nvGrpSpPr>
        <p:grpSpPr bwMode="auto">
          <a:xfrm>
            <a:off x="4572000" y="2368924"/>
            <a:ext cx="4364038" cy="3311525"/>
            <a:chOff x="5257800" y="3962400"/>
            <a:chExt cx="3678238" cy="2852738"/>
          </a:xfrm>
        </p:grpSpPr>
        <p:pic>
          <p:nvPicPr>
            <p:cNvPr id="6" name="Picture 10" descr="seviri_weighting_function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962400"/>
              <a:ext cx="3678238" cy="2852738"/>
            </a:xfrm>
            <a:prstGeom prst="rect">
              <a:avLst/>
            </a:prstGeom>
            <a:noFill/>
            <a:ln w="22225">
              <a:solidFill>
                <a:srgbClr val="19089A"/>
              </a:solidFill>
              <a:miter lim="800000"/>
              <a:headEnd/>
              <a:tailEnd/>
            </a:ln>
            <a:extLst>
              <a:ext uri="{909E8E84-426E-40DD-AFC4-6F175D3DCCD1}">
                <a14:hiddenFill xmlns:a14="http://schemas.microsoft.com/office/drawing/2010/main">
                  <a:solidFill>
                    <a:srgbClr val="FFFFFF"/>
                  </a:solidFill>
                </a14:hiddenFill>
              </a:ext>
            </a:extLst>
          </p:spPr>
        </p:pic>
        <p:cxnSp>
          <p:nvCxnSpPr>
            <p:cNvPr id="7" name="Straight Arrow Connector 5"/>
            <p:cNvCxnSpPr>
              <a:cxnSpLocks noChangeShapeType="1"/>
            </p:cNvCxnSpPr>
            <p:nvPr/>
          </p:nvCxnSpPr>
          <p:spPr bwMode="auto">
            <a:xfrm flipH="1">
              <a:off x="7429500" y="4689475"/>
              <a:ext cx="190500" cy="251693"/>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 name="Straight Arrow Connector 8"/>
            <p:cNvCxnSpPr>
              <a:cxnSpLocks noChangeShapeType="1"/>
            </p:cNvCxnSpPr>
            <p:nvPr/>
          </p:nvCxnSpPr>
          <p:spPr bwMode="auto">
            <a:xfrm>
              <a:off x="7620000" y="4689475"/>
              <a:ext cx="120352" cy="611733"/>
            </a:xfrm>
            <a:prstGeom prst="straightConnector1">
              <a:avLst/>
            </a:prstGeom>
            <a:noFill/>
            <a:ln w="254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9" name="TextBox 9"/>
            <p:cNvSpPr txBox="1">
              <a:spLocks noChangeArrowheads="1"/>
            </p:cNvSpPr>
            <p:nvPr/>
          </p:nvSpPr>
          <p:spPr bwMode="auto">
            <a:xfrm>
              <a:off x="7308056" y="4411663"/>
              <a:ext cx="576312" cy="33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eaLnBrk="1" hangingPunct="1">
                <a:lnSpc>
                  <a:spcPct val="151000"/>
                </a:lnSpc>
                <a:spcAft>
                  <a:spcPct val="0"/>
                </a:spcAft>
                <a:buClr>
                  <a:srgbClr val="000000"/>
                </a:buClr>
                <a:buFont typeface="Arial" panose="020B0604020202020204" pitchFamily="34" charset="0"/>
                <a:buNone/>
              </a:pPr>
              <a:r>
                <a:rPr lang="en-GB" altLang="en-US" sz="1600">
                  <a:solidFill>
                    <a:srgbClr val="19089A"/>
                  </a:solidFill>
                  <a:ea typeface="DejaVu Sans" charset="0"/>
                  <a:cs typeface="DejaVu Sans" charset="0"/>
                </a:rPr>
                <a:t>WV</a:t>
              </a:r>
              <a:endParaRPr lang="en-GB" altLang="en-US" sz="1600" b="0">
                <a:solidFill>
                  <a:schemeClr val="bg1"/>
                </a:solidFill>
                <a:ea typeface="DejaVu Sans" charset="0"/>
                <a:cs typeface="DejaVu Sans" charset="0"/>
              </a:endParaRPr>
            </a:p>
          </p:txBody>
        </p:sp>
      </p:grpSp>
      <p:sp>
        <p:nvSpPr>
          <p:cNvPr id="10" name="Text Box 13"/>
          <p:cNvSpPr txBox="1">
            <a:spLocks noChangeArrowheads="1"/>
          </p:cNvSpPr>
          <p:nvPr/>
        </p:nvSpPr>
        <p:spPr bwMode="auto">
          <a:xfrm>
            <a:off x="5580063" y="1897437"/>
            <a:ext cx="25320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284288" indent="-327025">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7033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1224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796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30368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940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9512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85000"/>
              </a:lnSpc>
              <a:spcAft>
                <a:spcPct val="0"/>
              </a:spcAft>
              <a:buClr>
                <a:srgbClr val="000000"/>
              </a:buClr>
              <a:buFont typeface="Arial" panose="020B0604020202020204" pitchFamily="34" charset="0"/>
              <a:buNone/>
            </a:pPr>
            <a:r>
              <a:rPr lang="en-CA" altLang="en-US" sz="1800">
                <a:solidFill>
                  <a:schemeClr val="tx1"/>
                </a:solidFill>
              </a:rPr>
              <a:t>Meteosat-9/10 SEVIRI</a:t>
            </a:r>
          </a:p>
        </p:txBody>
      </p:sp>
    </p:spTree>
    <p:extLst>
      <p:ext uri="{BB962C8B-B14F-4D97-AF65-F5344CB8AC3E}">
        <p14:creationId xmlns:p14="http://schemas.microsoft.com/office/powerpoint/2010/main" val="154690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Blacklisting and thinning</a:t>
            </a:r>
            <a:endParaRPr lang="en-US" dirty="0"/>
          </a:p>
        </p:txBody>
      </p:sp>
      <p:sp>
        <p:nvSpPr>
          <p:cNvPr id="3" name="Content Placeholder 2"/>
          <p:cNvSpPr>
            <a:spLocks noGrp="1"/>
          </p:cNvSpPr>
          <p:nvPr>
            <p:ph sz="quarter" idx="14"/>
          </p:nvPr>
        </p:nvSpPr>
        <p:spPr>
          <a:xfrm>
            <a:off x="1620422" y="1977886"/>
            <a:ext cx="5903738" cy="3944113"/>
          </a:xfrm>
        </p:spPr>
        <p:txBody>
          <a:bodyPr/>
          <a:lstStyle/>
          <a:p>
            <a:r>
              <a:rPr lang="en-US" dirty="0" smtClean="0"/>
              <a:t>Geographical</a:t>
            </a:r>
          </a:p>
          <a:p>
            <a:pPr lvl="1"/>
            <a:r>
              <a:rPr lang="en-US" dirty="0" smtClean="0">
                <a:solidFill>
                  <a:srgbClr val="064E83"/>
                </a:solidFill>
              </a:rPr>
              <a:t>Satellite zenith angle &gt; 65˚</a:t>
            </a:r>
          </a:p>
          <a:p>
            <a:pPr lvl="1"/>
            <a:r>
              <a:rPr lang="en-US" dirty="0" smtClean="0">
                <a:solidFill>
                  <a:srgbClr val="064E83"/>
                </a:solidFill>
              </a:rPr>
              <a:t>Over high terrain (1500m)</a:t>
            </a:r>
          </a:p>
          <a:p>
            <a:r>
              <a:rPr lang="en-US" dirty="0" smtClean="0"/>
              <a:t>Satellite specific rejections</a:t>
            </a:r>
          </a:p>
          <a:p>
            <a:r>
              <a:rPr lang="en-US" dirty="0" smtClean="0"/>
              <a:t>Cloud contamination</a:t>
            </a:r>
          </a:p>
          <a:p>
            <a:pPr lvl="1"/>
            <a:r>
              <a:rPr lang="en-US" dirty="0" smtClean="0">
                <a:solidFill>
                  <a:srgbClr val="064E83"/>
                </a:solidFill>
              </a:rPr>
              <a:t>Threshold for number of clear pixels in CSR </a:t>
            </a:r>
          </a:p>
          <a:p>
            <a:pPr lvl="1"/>
            <a:r>
              <a:rPr lang="en-US" dirty="0" smtClean="0">
                <a:solidFill>
                  <a:srgbClr val="064E83"/>
                </a:solidFill>
              </a:rPr>
              <a:t>Window channel has large departures (2K) from model</a:t>
            </a:r>
          </a:p>
          <a:p>
            <a:r>
              <a:rPr lang="en-US" dirty="0" smtClean="0"/>
              <a:t>Thinning</a:t>
            </a:r>
          </a:p>
          <a:p>
            <a:pPr lvl="1"/>
            <a:r>
              <a:rPr lang="en-US" dirty="0" smtClean="0">
                <a:solidFill>
                  <a:srgbClr val="064E83"/>
                </a:solidFill>
              </a:rPr>
              <a:t>1˚x1˚</a:t>
            </a:r>
          </a:p>
          <a:p>
            <a:pPr lvl="1"/>
            <a:r>
              <a:rPr lang="en-US" dirty="0" smtClean="0">
                <a:solidFill>
                  <a:srgbClr val="064E83"/>
                </a:solidFill>
              </a:rPr>
              <a:t>Hourly</a:t>
            </a:r>
            <a:endParaRPr lang="en-US" dirty="0">
              <a:solidFill>
                <a:srgbClr val="064E83"/>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38</a:t>
            </a:fld>
            <a:endParaRPr lang="en-US" dirty="0"/>
          </a:p>
        </p:txBody>
      </p:sp>
    </p:spTree>
    <p:extLst>
      <p:ext uri="{BB962C8B-B14F-4D97-AF65-F5344CB8AC3E}">
        <p14:creationId xmlns:p14="http://schemas.microsoft.com/office/powerpoint/2010/main" val="426536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500"/>
                                        <p:tgtEl>
                                          <p:spTgt spid="3">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itle 6"/>
          <p:cNvSpPr>
            <a:spLocks noGrp="1"/>
          </p:cNvSpPr>
          <p:nvPr>
            <p:ph type="title"/>
          </p:nvPr>
        </p:nvSpPr>
        <p:spPr>
          <a:xfrm>
            <a:off x="1332794" y="1043152"/>
            <a:ext cx="5903737" cy="369332"/>
          </a:xfrm>
        </p:spPr>
        <p:txBody>
          <a:bodyPr/>
          <a:lstStyle/>
          <a:p>
            <a:r>
              <a:rPr lang="en-GB" altLang="en-US" dirty="0" smtClean="0"/>
              <a:t>First guess check</a:t>
            </a:r>
            <a:endParaRPr lang="en-US" altLang="en-US" dirty="0" smtClean="0"/>
          </a:p>
        </p:txBody>
      </p:sp>
      <p:pic>
        <p:nvPicPr>
          <p:cNvPr id="53252" name="Content Placeholder 1"/>
          <p:cNvPicPr>
            <a:picLocks noGrp="1" noChangeAspect="1"/>
          </p:cNvPicPr>
          <p:nvPr>
            <p:ph idx="4294967295"/>
          </p:nvPr>
        </p:nvPicPr>
        <p:blipFill>
          <a:blip r:embed="rId4">
            <a:extLst>
              <a:ext uri="{28A0092B-C50C-407E-A947-70E740481C1C}">
                <a14:useLocalDpi xmlns:a14="http://schemas.microsoft.com/office/drawing/2010/main" val="0"/>
              </a:ext>
            </a:extLst>
          </a:blip>
          <a:srcRect/>
          <a:stretch>
            <a:fillRect/>
          </a:stretch>
        </p:blipFill>
        <p:spPr>
          <a:xfrm>
            <a:off x="500063" y="2120231"/>
            <a:ext cx="8010525" cy="2905125"/>
          </a:xfrm>
          <a:prstGeom prst="rect">
            <a:avLst/>
          </a:prstGeom>
        </p:spPr>
      </p:pic>
      <p:graphicFrame>
        <p:nvGraphicFramePr>
          <p:cNvPr id="53253" name="Object 10"/>
          <p:cNvGraphicFramePr>
            <a:graphicFrameLocks noChangeAspect="1"/>
          </p:cNvGraphicFramePr>
          <p:nvPr>
            <p:extLst>
              <p:ext uri="{D42A27DB-BD31-4B8C-83A1-F6EECF244321}">
                <p14:modId xmlns:p14="http://schemas.microsoft.com/office/powerpoint/2010/main" val="2845277938"/>
              </p:ext>
            </p:extLst>
          </p:nvPr>
        </p:nvGraphicFramePr>
        <p:xfrm>
          <a:off x="3341688" y="4776119"/>
          <a:ext cx="2743200" cy="801687"/>
        </p:xfrm>
        <a:graphic>
          <a:graphicData uri="http://schemas.openxmlformats.org/presentationml/2006/ole">
            <mc:AlternateContent xmlns:mc="http://schemas.openxmlformats.org/markup-compatibility/2006">
              <mc:Choice xmlns:v="urn:schemas-microsoft-com:vml" Requires="v">
                <p:oleObj spid="_x0000_s3198" name="Equation" r:id="rId5" imgW="1524000" imgH="444500" progId="Equation.DSMT4">
                  <p:embed/>
                </p:oleObj>
              </mc:Choice>
              <mc:Fallback>
                <p:oleObj name="Equation" r:id="rId5" imgW="1524000" imgH="4445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1688" y="4776119"/>
                        <a:ext cx="2743200" cy="801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Text Box 16"/>
          <p:cNvSpPr txBox="1">
            <a:spLocks noChangeArrowheads="1"/>
          </p:cNvSpPr>
          <p:nvPr/>
        </p:nvSpPr>
        <p:spPr bwMode="auto">
          <a:xfrm>
            <a:off x="5111750" y="5114256"/>
            <a:ext cx="19812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bg1"/>
                </a:solidFill>
                <a:latin typeface="Arial" pitchFamily="34" charset="0"/>
                <a:ea typeface="DejaVu Sans" charset="0"/>
                <a:cs typeface="DejaVu Sans" charset="0"/>
              </a:defRPr>
            </a:lvl1pPr>
            <a:lvl2pPr marL="742950" indent="-285750" eaLnBrk="0" hangingPunct="0">
              <a:defRPr sz="1600">
                <a:solidFill>
                  <a:schemeClr val="bg1"/>
                </a:solidFill>
                <a:latin typeface="Arial" pitchFamily="34" charset="0"/>
                <a:ea typeface="DejaVu Sans" charset="0"/>
                <a:cs typeface="DejaVu Sans" charset="0"/>
              </a:defRPr>
            </a:lvl2pPr>
            <a:lvl3pPr marL="1143000" indent="-228600" eaLnBrk="0" hangingPunct="0">
              <a:defRPr sz="1600">
                <a:solidFill>
                  <a:schemeClr val="bg1"/>
                </a:solidFill>
                <a:latin typeface="Arial" pitchFamily="34" charset="0"/>
                <a:ea typeface="DejaVu Sans" charset="0"/>
                <a:cs typeface="DejaVu Sans" charset="0"/>
              </a:defRPr>
            </a:lvl3pPr>
            <a:lvl4pPr marL="1600200" indent="-228600" eaLnBrk="0" hangingPunct="0">
              <a:defRPr sz="1600">
                <a:solidFill>
                  <a:schemeClr val="bg1"/>
                </a:solidFill>
                <a:latin typeface="Arial" pitchFamily="34" charset="0"/>
                <a:ea typeface="DejaVu Sans" charset="0"/>
                <a:cs typeface="DejaVu Sans" charset="0"/>
              </a:defRPr>
            </a:lvl4pPr>
            <a:lvl5pPr marL="2057400" indent="-228600" eaLnBrk="0" hangingPunct="0">
              <a:defRPr sz="1600">
                <a:solidFill>
                  <a:schemeClr val="bg1"/>
                </a:solidFill>
                <a:latin typeface="Arial"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9pPr>
          </a:lstStyle>
          <a:p>
            <a:pPr eaLnBrk="1" hangingPunct="1">
              <a:lnSpc>
                <a:spcPct val="151000"/>
              </a:lnSpc>
              <a:spcBef>
                <a:spcPct val="50000"/>
              </a:spcBef>
              <a:buClr>
                <a:srgbClr val="000000"/>
              </a:buClr>
              <a:buSzPct val="100000"/>
              <a:buFont typeface="Arial" charset="0"/>
              <a:buNone/>
              <a:defRPr/>
            </a:pPr>
            <a:r>
              <a:rPr lang="en-CA" dirty="0">
                <a:solidFill>
                  <a:schemeClr val="tx1"/>
                </a:solidFill>
                <a:latin typeface="+mn-lt"/>
                <a:cs typeface="Calibri" pitchFamily="34" charset="0"/>
              </a:rPr>
              <a:t>(Observation error)</a:t>
            </a:r>
          </a:p>
        </p:txBody>
      </p:sp>
      <p:sp>
        <p:nvSpPr>
          <p:cNvPr id="8" name="Text Box 10"/>
          <p:cNvSpPr txBox="1">
            <a:spLocks noChangeArrowheads="1"/>
          </p:cNvSpPr>
          <p:nvPr/>
        </p:nvSpPr>
        <p:spPr bwMode="auto">
          <a:xfrm>
            <a:off x="5148263" y="1761456"/>
            <a:ext cx="2590800" cy="463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bg1"/>
                </a:solidFill>
                <a:latin typeface="Arial" pitchFamily="34" charset="0"/>
                <a:ea typeface="DejaVu Sans" charset="0"/>
                <a:cs typeface="DejaVu Sans" charset="0"/>
              </a:defRPr>
            </a:lvl1pPr>
            <a:lvl2pPr marL="742950" indent="-285750" eaLnBrk="0" hangingPunct="0">
              <a:defRPr sz="1600">
                <a:solidFill>
                  <a:schemeClr val="bg1"/>
                </a:solidFill>
                <a:latin typeface="Arial" pitchFamily="34" charset="0"/>
                <a:ea typeface="DejaVu Sans" charset="0"/>
                <a:cs typeface="DejaVu Sans" charset="0"/>
              </a:defRPr>
            </a:lvl2pPr>
            <a:lvl3pPr marL="1143000" indent="-228600" eaLnBrk="0" hangingPunct="0">
              <a:defRPr sz="1600">
                <a:solidFill>
                  <a:schemeClr val="bg1"/>
                </a:solidFill>
                <a:latin typeface="Arial" pitchFamily="34" charset="0"/>
                <a:ea typeface="DejaVu Sans" charset="0"/>
                <a:cs typeface="DejaVu Sans" charset="0"/>
              </a:defRPr>
            </a:lvl3pPr>
            <a:lvl4pPr marL="1600200" indent="-228600" eaLnBrk="0" hangingPunct="0">
              <a:defRPr sz="1600">
                <a:solidFill>
                  <a:schemeClr val="bg1"/>
                </a:solidFill>
                <a:latin typeface="Arial" pitchFamily="34" charset="0"/>
                <a:ea typeface="DejaVu Sans" charset="0"/>
                <a:cs typeface="DejaVu Sans" charset="0"/>
              </a:defRPr>
            </a:lvl4pPr>
            <a:lvl5pPr marL="2057400" indent="-228600" eaLnBrk="0" hangingPunct="0">
              <a:defRPr sz="1600">
                <a:solidFill>
                  <a:schemeClr val="bg1"/>
                </a:solidFill>
                <a:latin typeface="Arial"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9pPr>
          </a:lstStyle>
          <a:p>
            <a:pPr eaLnBrk="1" hangingPunct="1">
              <a:lnSpc>
                <a:spcPct val="151000"/>
              </a:lnSpc>
              <a:spcBef>
                <a:spcPct val="50000"/>
              </a:spcBef>
              <a:buClr>
                <a:srgbClr val="000000"/>
              </a:buClr>
              <a:buSzPct val="100000"/>
              <a:buFont typeface="Arial" charset="0"/>
              <a:buNone/>
              <a:defRPr/>
            </a:pPr>
            <a:r>
              <a:rPr lang="en-CA" b="1" dirty="0">
                <a:solidFill>
                  <a:schemeClr val="tx1"/>
                </a:solidFill>
                <a:latin typeface="+mn-lt"/>
                <a:cs typeface="Calibri" pitchFamily="34" charset="0"/>
              </a:rPr>
              <a:t>CSR Observations (y)</a:t>
            </a:r>
          </a:p>
        </p:txBody>
      </p:sp>
      <p:sp>
        <p:nvSpPr>
          <p:cNvPr id="9" name="Text Box 11"/>
          <p:cNvSpPr txBox="1">
            <a:spLocks noChangeArrowheads="1"/>
          </p:cNvSpPr>
          <p:nvPr/>
        </p:nvSpPr>
        <p:spPr bwMode="auto">
          <a:xfrm>
            <a:off x="1236663" y="1791619"/>
            <a:ext cx="3048000" cy="4175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bg1"/>
                </a:solidFill>
                <a:latin typeface="Arial" pitchFamily="34" charset="0"/>
                <a:ea typeface="DejaVu Sans" charset="0"/>
                <a:cs typeface="DejaVu Sans" charset="0"/>
              </a:defRPr>
            </a:lvl1pPr>
            <a:lvl2pPr marL="742950" indent="-285750" eaLnBrk="0" hangingPunct="0">
              <a:defRPr sz="1600">
                <a:solidFill>
                  <a:schemeClr val="bg1"/>
                </a:solidFill>
                <a:latin typeface="Arial" pitchFamily="34" charset="0"/>
                <a:ea typeface="DejaVu Sans" charset="0"/>
                <a:cs typeface="DejaVu Sans" charset="0"/>
              </a:defRPr>
            </a:lvl2pPr>
            <a:lvl3pPr marL="1143000" indent="-228600" eaLnBrk="0" hangingPunct="0">
              <a:defRPr sz="1600">
                <a:solidFill>
                  <a:schemeClr val="bg1"/>
                </a:solidFill>
                <a:latin typeface="Arial" pitchFamily="34" charset="0"/>
                <a:ea typeface="DejaVu Sans" charset="0"/>
                <a:cs typeface="DejaVu Sans" charset="0"/>
              </a:defRPr>
            </a:lvl3pPr>
            <a:lvl4pPr marL="1600200" indent="-228600" eaLnBrk="0" hangingPunct="0">
              <a:defRPr sz="1600">
                <a:solidFill>
                  <a:schemeClr val="bg1"/>
                </a:solidFill>
                <a:latin typeface="Arial" pitchFamily="34" charset="0"/>
                <a:ea typeface="DejaVu Sans" charset="0"/>
                <a:cs typeface="DejaVu Sans" charset="0"/>
              </a:defRPr>
            </a:lvl4pPr>
            <a:lvl5pPr marL="2057400" indent="-228600" eaLnBrk="0" hangingPunct="0">
              <a:defRPr sz="1600">
                <a:solidFill>
                  <a:schemeClr val="bg1"/>
                </a:solidFill>
                <a:latin typeface="Arial"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9pPr>
          </a:lstStyle>
          <a:p>
            <a:pPr eaLnBrk="1" hangingPunct="1">
              <a:lnSpc>
                <a:spcPct val="151000"/>
              </a:lnSpc>
              <a:spcBef>
                <a:spcPct val="50000"/>
              </a:spcBef>
              <a:buClr>
                <a:srgbClr val="000000"/>
              </a:buClr>
              <a:buSzPct val="100000"/>
              <a:buFont typeface="Arial" charset="0"/>
              <a:buNone/>
              <a:defRPr/>
            </a:pPr>
            <a:r>
              <a:rPr lang="en-CA" i="1" dirty="0">
                <a:solidFill>
                  <a:schemeClr val="tx1"/>
                </a:solidFill>
                <a:latin typeface="+mn-lt"/>
                <a:cs typeface="Calibri" pitchFamily="34" charset="0"/>
              </a:rPr>
              <a:t>H</a:t>
            </a:r>
            <a:r>
              <a:rPr lang="en-CA" b="1" dirty="0">
                <a:solidFill>
                  <a:schemeClr val="tx1"/>
                </a:solidFill>
                <a:latin typeface="+mn-lt"/>
                <a:cs typeface="Calibri" pitchFamily="34" charset="0"/>
              </a:rPr>
              <a:t>(</a:t>
            </a:r>
            <a:r>
              <a:rPr lang="en-CA" b="1" dirty="0" err="1">
                <a:solidFill>
                  <a:schemeClr val="tx1"/>
                </a:solidFill>
                <a:latin typeface="+mn-lt"/>
                <a:cs typeface="Calibri" pitchFamily="34" charset="0"/>
              </a:rPr>
              <a:t>x</a:t>
            </a:r>
            <a:r>
              <a:rPr lang="en-CA" b="1" baseline="-25000" dirty="0" err="1">
                <a:solidFill>
                  <a:schemeClr val="tx1"/>
                </a:solidFill>
                <a:latin typeface="+mn-lt"/>
                <a:cs typeface="Calibri" pitchFamily="34" charset="0"/>
              </a:rPr>
              <a:t>b</a:t>
            </a:r>
            <a:r>
              <a:rPr lang="en-CA" b="1" dirty="0">
                <a:solidFill>
                  <a:schemeClr val="tx1"/>
                </a:solidFill>
                <a:latin typeface="+mn-lt"/>
                <a:cs typeface="Calibri" pitchFamily="34" charset="0"/>
              </a:rPr>
              <a:t>); </a:t>
            </a:r>
            <a:r>
              <a:rPr lang="en-CA" i="1" dirty="0">
                <a:solidFill>
                  <a:schemeClr val="tx1"/>
                </a:solidFill>
                <a:latin typeface="+mn-lt"/>
                <a:cs typeface="Calibri" pitchFamily="34" charset="0"/>
              </a:rPr>
              <a:t>H</a:t>
            </a:r>
            <a:r>
              <a:rPr lang="en-CA" b="1" i="1" dirty="0">
                <a:solidFill>
                  <a:schemeClr val="tx1"/>
                </a:solidFill>
                <a:latin typeface="+mn-lt"/>
                <a:cs typeface="Calibri" pitchFamily="34" charset="0"/>
              </a:rPr>
              <a:t> =Obs. operator</a:t>
            </a:r>
            <a:endParaRPr lang="en-CA" b="1" dirty="0">
              <a:solidFill>
                <a:schemeClr val="tx1"/>
              </a:solidFill>
              <a:latin typeface="+mn-lt"/>
              <a:cs typeface="Calibri" pitchFamily="34" charset="0"/>
            </a:endParaRPr>
          </a:p>
        </p:txBody>
      </p:sp>
    </p:spTree>
    <p:extLst>
      <p:ext uri="{BB962C8B-B14F-4D97-AF65-F5344CB8AC3E}">
        <p14:creationId xmlns:p14="http://schemas.microsoft.com/office/powerpoint/2010/main" val="9712206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3929" y="657836"/>
            <a:ext cx="5903737" cy="369332"/>
          </a:xfrm>
        </p:spPr>
        <p:txBody>
          <a:bodyPr/>
          <a:lstStyle/>
          <a:p>
            <a:r>
              <a:rPr lang="en-US" dirty="0" smtClean="0"/>
              <a:t>History of AMVs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a:t>
            </a:fld>
            <a:endParaRPr lang="en-US" dirty="0"/>
          </a:p>
        </p:txBody>
      </p:sp>
      <p:sp>
        <p:nvSpPr>
          <p:cNvPr id="5" name="TextBox 4"/>
          <p:cNvSpPr txBox="1"/>
          <p:nvPr/>
        </p:nvSpPr>
        <p:spPr>
          <a:xfrm>
            <a:off x="773669" y="1763486"/>
            <a:ext cx="1670179" cy="1754326"/>
          </a:xfrm>
          <a:prstGeom prst="rect">
            <a:avLst/>
          </a:prstGeom>
          <a:noFill/>
          <a:ln>
            <a:solidFill>
              <a:schemeClr val="bg1">
                <a:lumMod val="50000"/>
              </a:schemeClr>
            </a:solidFill>
          </a:ln>
        </p:spPr>
        <p:txBody>
          <a:bodyPr wrap="square" rtlCol="0">
            <a:spAutoFit/>
          </a:bodyPr>
          <a:lstStyle/>
          <a:p>
            <a:pPr algn="ctr"/>
            <a:r>
              <a:rPr lang="en-GB" dirty="0" smtClean="0"/>
              <a:t>Tetsuya “Ted” Fujita uses first images from polar orbiting TIROS</a:t>
            </a:r>
            <a:endParaRPr lang="en-GB" dirty="0"/>
          </a:p>
        </p:txBody>
      </p:sp>
      <p:sp>
        <p:nvSpPr>
          <p:cNvPr id="6" name="TextBox 5"/>
          <p:cNvSpPr txBox="1"/>
          <p:nvPr/>
        </p:nvSpPr>
        <p:spPr>
          <a:xfrm>
            <a:off x="3528536" y="2231562"/>
            <a:ext cx="1670179" cy="646331"/>
          </a:xfrm>
          <a:prstGeom prst="rect">
            <a:avLst/>
          </a:prstGeom>
          <a:noFill/>
          <a:ln>
            <a:solidFill>
              <a:schemeClr val="bg1">
                <a:lumMod val="50000"/>
              </a:schemeClr>
            </a:solidFill>
          </a:ln>
        </p:spPr>
        <p:txBody>
          <a:bodyPr wrap="square" rtlCol="0">
            <a:spAutoFit/>
          </a:bodyPr>
          <a:lstStyle/>
          <a:p>
            <a:pPr algn="ctr"/>
            <a:r>
              <a:rPr lang="en-GB" dirty="0" smtClean="0"/>
              <a:t>Geostationary imager ATS-1  </a:t>
            </a:r>
            <a:endParaRPr lang="en-GB" dirty="0"/>
          </a:p>
        </p:txBody>
      </p:sp>
      <p:sp>
        <p:nvSpPr>
          <p:cNvPr id="7" name="TextBox 6"/>
          <p:cNvSpPr txBox="1"/>
          <p:nvPr/>
        </p:nvSpPr>
        <p:spPr>
          <a:xfrm>
            <a:off x="6557874" y="4520897"/>
            <a:ext cx="1670179" cy="1200329"/>
          </a:xfrm>
          <a:prstGeom prst="rect">
            <a:avLst/>
          </a:prstGeom>
          <a:noFill/>
          <a:ln>
            <a:solidFill>
              <a:schemeClr val="bg1">
                <a:lumMod val="50000"/>
              </a:schemeClr>
            </a:solidFill>
          </a:ln>
        </p:spPr>
        <p:txBody>
          <a:bodyPr wrap="square" rtlCol="0">
            <a:spAutoFit/>
          </a:bodyPr>
          <a:lstStyle/>
          <a:p>
            <a:pPr algn="ctr"/>
            <a:r>
              <a:rPr lang="en-GB" dirty="0" smtClean="0"/>
              <a:t>First </a:t>
            </a:r>
            <a:r>
              <a:rPr lang="en-GB" dirty="0" err="1" smtClean="0"/>
              <a:t>Meteosat</a:t>
            </a:r>
            <a:r>
              <a:rPr lang="en-GB" dirty="0" smtClean="0"/>
              <a:t> with water vapour channels</a:t>
            </a:r>
            <a:endParaRPr lang="en-GB" dirty="0"/>
          </a:p>
        </p:txBody>
      </p:sp>
      <p:sp>
        <p:nvSpPr>
          <p:cNvPr id="8" name="TextBox 7"/>
          <p:cNvSpPr txBox="1"/>
          <p:nvPr/>
        </p:nvSpPr>
        <p:spPr>
          <a:xfrm>
            <a:off x="6833128" y="4138342"/>
            <a:ext cx="1119673" cy="382555"/>
          </a:xfrm>
          <a:prstGeom prst="rect">
            <a:avLst/>
          </a:prstGeom>
          <a:noFill/>
        </p:spPr>
        <p:txBody>
          <a:bodyPr wrap="square" rtlCol="0">
            <a:spAutoFit/>
          </a:bodyPr>
          <a:lstStyle/>
          <a:p>
            <a:pPr algn="ctr"/>
            <a:r>
              <a:rPr lang="en-GB" dirty="0" smtClean="0">
                <a:solidFill>
                  <a:srgbClr val="FF0000"/>
                </a:solidFill>
              </a:rPr>
              <a:t>1978</a:t>
            </a:r>
            <a:endParaRPr lang="en-GB" dirty="0">
              <a:solidFill>
                <a:srgbClr val="FF0000"/>
              </a:solidFill>
            </a:endParaRPr>
          </a:p>
        </p:txBody>
      </p:sp>
      <p:sp>
        <p:nvSpPr>
          <p:cNvPr id="9" name="TextBox 8"/>
          <p:cNvSpPr txBox="1"/>
          <p:nvPr/>
        </p:nvSpPr>
        <p:spPr>
          <a:xfrm>
            <a:off x="3803011" y="1850346"/>
            <a:ext cx="1119673" cy="382555"/>
          </a:xfrm>
          <a:prstGeom prst="rect">
            <a:avLst/>
          </a:prstGeom>
          <a:noFill/>
        </p:spPr>
        <p:txBody>
          <a:bodyPr wrap="square" rtlCol="0">
            <a:spAutoFit/>
          </a:bodyPr>
          <a:lstStyle/>
          <a:p>
            <a:pPr algn="ctr"/>
            <a:r>
              <a:rPr lang="en-GB" dirty="0" smtClean="0">
                <a:solidFill>
                  <a:srgbClr val="FF0000"/>
                </a:solidFill>
              </a:rPr>
              <a:t>1966</a:t>
            </a:r>
            <a:endParaRPr lang="en-GB" dirty="0">
              <a:solidFill>
                <a:srgbClr val="FF0000"/>
              </a:solidFill>
            </a:endParaRPr>
          </a:p>
        </p:txBody>
      </p:sp>
      <p:sp>
        <p:nvSpPr>
          <p:cNvPr id="10" name="TextBox 9"/>
          <p:cNvSpPr txBox="1"/>
          <p:nvPr/>
        </p:nvSpPr>
        <p:spPr>
          <a:xfrm>
            <a:off x="1048921" y="1380931"/>
            <a:ext cx="1119673" cy="382555"/>
          </a:xfrm>
          <a:prstGeom prst="rect">
            <a:avLst/>
          </a:prstGeom>
          <a:noFill/>
        </p:spPr>
        <p:txBody>
          <a:bodyPr wrap="square" rtlCol="0">
            <a:spAutoFit/>
          </a:bodyPr>
          <a:lstStyle/>
          <a:p>
            <a:pPr algn="ctr"/>
            <a:r>
              <a:rPr lang="en-GB" dirty="0" smtClean="0">
                <a:solidFill>
                  <a:srgbClr val="FF0000"/>
                </a:solidFill>
              </a:rPr>
              <a:t>1960</a:t>
            </a:r>
            <a:endParaRPr lang="en-GB" dirty="0">
              <a:solidFill>
                <a:srgbClr val="FF0000"/>
              </a:solidFill>
            </a:endParaRPr>
          </a:p>
        </p:txBody>
      </p:sp>
      <p:sp>
        <p:nvSpPr>
          <p:cNvPr id="11" name="TextBox 10"/>
          <p:cNvSpPr txBox="1"/>
          <p:nvPr/>
        </p:nvSpPr>
        <p:spPr>
          <a:xfrm>
            <a:off x="6437143" y="1936569"/>
            <a:ext cx="1670179" cy="1477328"/>
          </a:xfrm>
          <a:prstGeom prst="rect">
            <a:avLst/>
          </a:prstGeom>
          <a:noFill/>
          <a:ln>
            <a:solidFill>
              <a:schemeClr val="bg1">
                <a:lumMod val="50000"/>
              </a:schemeClr>
            </a:solidFill>
          </a:ln>
        </p:spPr>
        <p:txBody>
          <a:bodyPr wrap="square" rtlCol="0">
            <a:spAutoFit/>
          </a:bodyPr>
          <a:lstStyle/>
          <a:p>
            <a:pPr algn="ctr"/>
            <a:r>
              <a:rPr lang="en-GB" dirty="0" smtClean="0"/>
              <a:t>ATS evolves into GOES -&gt; </a:t>
            </a:r>
            <a:r>
              <a:rPr lang="en-GB" dirty="0" smtClean="0">
                <a:solidFill>
                  <a:srgbClr val="00B050"/>
                </a:solidFill>
              </a:rPr>
              <a:t>routine tracking of clouds</a:t>
            </a:r>
            <a:endParaRPr lang="en-GB" dirty="0">
              <a:solidFill>
                <a:srgbClr val="00B050"/>
              </a:solidFill>
            </a:endParaRPr>
          </a:p>
        </p:txBody>
      </p:sp>
      <p:sp>
        <p:nvSpPr>
          <p:cNvPr id="12" name="TextBox 11"/>
          <p:cNvSpPr txBox="1"/>
          <p:nvPr/>
        </p:nvSpPr>
        <p:spPr>
          <a:xfrm>
            <a:off x="6712395" y="1569297"/>
            <a:ext cx="1119673" cy="382555"/>
          </a:xfrm>
          <a:prstGeom prst="rect">
            <a:avLst/>
          </a:prstGeom>
          <a:noFill/>
        </p:spPr>
        <p:txBody>
          <a:bodyPr wrap="square" rtlCol="0">
            <a:spAutoFit/>
          </a:bodyPr>
          <a:lstStyle/>
          <a:p>
            <a:pPr algn="ctr"/>
            <a:r>
              <a:rPr lang="en-GB" dirty="0" smtClean="0">
                <a:solidFill>
                  <a:srgbClr val="FF0000"/>
                </a:solidFill>
              </a:rPr>
              <a:t>1970s</a:t>
            </a:r>
            <a:endParaRPr lang="en-GB" dirty="0">
              <a:solidFill>
                <a:srgbClr val="FF0000"/>
              </a:solidFill>
            </a:endParaRPr>
          </a:p>
        </p:txBody>
      </p:sp>
      <p:sp>
        <p:nvSpPr>
          <p:cNvPr id="13" name="Right Arrow 12"/>
          <p:cNvSpPr/>
          <p:nvPr/>
        </p:nvSpPr>
        <p:spPr>
          <a:xfrm>
            <a:off x="2547258" y="2435285"/>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ight Arrow 13"/>
          <p:cNvSpPr/>
          <p:nvPr/>
        </p:nvSpPr>
        <p:spPr>
          <a:xfrm>
            <a:off x="5378334" y="2406978"/>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Circular Arrow 14"/>
          <p:cNvSpPr/>
          <p:nvPr/>
        </p:nvSpPr>
        <p:spPr>
          <a:xfrm rot="5400000">
            <a:off x="7396424" y="3300907"/>
            <a:ext cx="1875308" cy="1370301"/>
          </a:xfrm>
          <a:prstGeom prst="circularArrow">
            <a:avLst>
              <a:gd name="adj1" fmla="val 12500"/>
              <a:gd name="adj2" fmla="val 878836"/>
              <a:gd name="adj3" fmla="val 20457681"/>
              <a:gd name="adj4" fmla="val 10800000"/>
              <a:gd name="adj5" fmla="val 12500"/>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6" name="TextBox 15"/>
          <p:cNvSpPr txBox="1"/>
          <p:nvPr/>
        </p:nvSpPr>
        <p:spPr>
          <a:xfrm>
            <a:off x="3835669" y="4248967"/>
            <a:ext cx="1670179" cy="1754326"/>
          </a:xfrm>
          <a:prstGeom prst="rect">
            <a:avLst/>
          </a:prstGeom>
          <a:noFill/>
          <a:ln>
            <a:solidFill>
              <a:schemeClr val="bg1">
                <a:lumMod val="50000"/>
              </a:schemeClr>
            </a:solidFill>
          </a:ln>
        </p:spPr>
        <p:txBody>
          <a:bodyPr wrap="square" rtlCol="0">
            <a:spAutoFit/>
          </a:bodyPr>
          <a:lstStyle/>
          <a:p>
            <a:pPr algn="ctr"/>
            <a:r>
              <a:rPr lang="en-GB" dirty="0" smtClean="0"/>
              <a:t>Early cloud motion vector production peaks during study of global circulation</a:t>
            </a:r>
            <a:endParaRPr lang="en-GB" dirty="0"/>
          </a:p>
        </p:txBody>
      </p:sp>
      <p:sp>
        <p:nvSpPr>
          <p:cNvPr id="17" name="TextBox 16"/>
          <p:cNvSpPr txBox="1"/>
          <p:nvPr/>
        </p:nvSpPr>
        <p:spPr>
          <a:xfrm>
            <a:off x="4110923" y="3866412"/>
            <a:ext cx="1119673" cy="382555"/>
          </a:xfrm>
          <a:prstGeom prst="rect">
            <a:avLst/>
          </a:prstGeom>
          <a:noFill/>
        </p:spPr>
        <p:txBody>
          <a:bodyPr wrap="square" rtlCol="0">
            <a:spAutoFit/>
          </a:bodyPr>
          <a:lstStyle/>
          <a:p>
            <a:pPr algn="ctr"/>
            <a:r>
              <a:rPr lang="en-GB" dirty="0" smtClean="0">
                <a:solidFill>
                  <a:srgbClr val="FF0000"/>
                </a:solidFill>
              </a:rPr>
              <a:t>1979</a:t>
            </a:r>
            <a:endParaRPr lang="en-GB" dirty="0">
              <a:solidFill>
                <a:srgbClr val="FF0000"/>
              </a:solidFill>
            </a:endParaRPr>
          </a:p>
        </p:txBody>
      </p:sp>
      <p:sp>
        <p:nvSpPr>
          <p:cNvPr id="18" name="Right Arrow 17"/>
          <p:cNvSpPr/>
          <p:nvPr/>
        </p:nvSpPr>
        <p:spPr>
          <a:xfrm rot="10800000">
            <a:off x="5598281" y="5121061"/>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rot="10800000">
            <a:off x="2783643" y="5121062"/>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399259" y="4382397"/>
            <a:ext cx="2313488" cy="1477328"/>
          </a:xfrm>
          <a:prstGeom prst="rect">
            <a:avLst/>
          </a:prstGeom>
          <a:noFill/>
          <a:ln>
            <a:solidFill>
              <a:schemeClr val="bg1">
                <a:lumMod val="50000"/>
              </a:schemeClr>
            </a:solidFill>
          </a:ln>
        </p:spPr>
        <p:txBody>
          <a:bodyPr wrap="square" rtlCol="0">
            <a:spAutoFit/>
          </a:bodyPr>
          <a:lstStyle/>
          <a:p>
            <a:pPr algn="ctr"/>
            <a:r>
              <a:rPr lang="en-GB" dirty="0" smtClean="0"/>
              <a:t>More automation</a:t>
            </a:r>
          </a:p>
          <a:p>
            <a:pPr algn="ctr"/>
            <a:r>
              <a:rPr lang="en-GB" dirty="0" smtClean="0"/>
              <a:t>More satellites</a:t>
            </a:r>
          </a:p>
          <a:p>
            <a:pPr algn="ctr"/>
            <a:r>
              <a:rPr lang="en-GB" dirty="0" smtClean="0"/>
              <a:t>Quality indicators</a:t>
            </a:r>
          </a:p>
          <a:p>
            <a:pPr algn="ctr"/>
            <a:r>
              <a:rPr lang="en-GB" dirty="0" smtClean="0"/>
              <a:t>Using polar orbiting satellites </a:t>
            </a:r>
            <a:endParaRPr lang="en-GB" dirty="0"/>
          </a:p>
        </p:txBody>
      </p:sp>
      <p:sp>
        <p:nvSpPr>
          <p:cNvPr id="21" name="TextBox 20"/>
          <p:cNvSpPr txBox="1"/>
          <p:nvPr/>
        </p:nvSpPr>
        <p:spPr>
          <a:xfrm>
            <a:off x="380676" y="4029711"/>
            <a:ext cx="2456161" cy="369332"/>
          </a:xfrm>
          <a:prstGeom prst="rect">
            <a:avLst/>
          </a:prstGeom>
          <a:noFill/>
        </p:spPr>
        <p:txBody>
          <a:bodyPr wrap="square" rtlCol="0">
            <a:spAutoFit/>
          </a:bodyPr>
          <a:lstStyle/>
          <a:p>
            <a:pPr algn="ctr"/>
            <a:r>
              <a:rPr lang="en-GB" dirty="0" smtClean="0">
                <a:solidFill>
                  <a:srgbClr val="FF0000"/>
                </a:solidFill>
              </a:rPr>
              <a:t>Improving all the time!</a:t>
            </a:r>
            <a:endParaRPr lang="en-GB" dirty="0">
              <a:solidFill>
                <a:srgbClr val="FF0000"/>
              </a:solidFill>
            </a:endParaRPr>
          </a:p>
        </p:txBody>
      </p:sp>
      <p:sp>
        <p:nvSpPr>
          <p:cNvPr id="22" name="TextBox 21"/>
          <p:cNvSpPr txBox="1"/>
          <p:nvPr/>
        </p:nvSpPr>
        <p:spPr>
          <a:xfrm>
            <a:off x="2814297" y="2960533"/>
            <a:ext cx="3205383" cy="584775"/>
          </a:xfrm>
          <a:prstGeom prst="rect">
            <a:avLst/>
          </a:prstGeom>
          <a:noFill/>
        </p:spPr>
        <p:txBody>
          <a:bodyPr wrap="square" rtlCol="0">
            <a:spAutoFit/>
          </a:bodyPr>
          <a:lstStyle/>
          <a:p>
            <a:pPr algn="ctr"/>
            <a:r>
              <a:rPr lang="en-GB" sz="1600" dirty="0" smtClean="0">
                <a:solidFill>
                  <a:srgbClr val="00B050"/>
                </a:solidFill>
              </a:rPr>
              <a:t>Fujita pioneers much of the work through 1960s and 1970s</a:t>
            </a:r>
            <a:endParaRPr lang="en-GB" sz="1600" dirty="0">
              <a:solidFill>
                <a:srgbClr val="00B050"/>
              </a:solidFill>
            </a:endParaRPr>
          </a:p>
        </p:txBody>
      </p:sp>
    </p:spTree>
    <p:extLst>
      <p:ext uri="{BB962C8B-B14F-4D97-AF65-F5344CB8AC3E}">
        <p14:creationId xmlns:p14="http://schemas.microsoft.com/office/powerpoint/2010/main" val="3252240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1" grpId="0" animBg="1"/>
      <p:bldP spid="12" grpId="0"/>
      <p:bldP spid="13" grpId="0" animBg="1"/>
      <p:bldP spid="14" grpId="0" animBg="1"/>
      <p:bldP spid="15" grpId="0" animBg="1"/>
      <p:bldP spid="16" grpId="0" animBg="1"/>
      <p:bldP spid="17" grpId="0"/>
      <p:bldP spid="18" grpId="0" animBg="1"/>
      <p:bldP spid="19" grpId="0" animBg="1"/>
      <p:bldP spid="20" grpId="0" animBg="1"/>
      <p:bldP spid="21"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GB" altLang="en-US" smtClean="0"/>
              <a:t>CSR/ASR sample coverage: active</a:t>
            </a:r>
          </a:p>
        </p:txBody>
      </p:sp>
      <p:sp>
        <p:nvSpPr>
          <p:cNvPr id="3" name="Content Placeholder 2"/>
          <p:cNvSpPr>
            <a:spLocks noGrp="1"/>
          </p:cNvSpPr>
          <p:nvPr>
            <p:ph idx="4294967295"/>
          </p:nvPr>
        </p:nvSpPr>
        <p:spPr>
          <a:xfrm>
            <a:off x="457200" y="1074738"/>
            <a:ext cx="8686800" cy="1058862"/>
          </a:xfrm>
          <a:prstGeom prst="rect">
            <a:avLst/>
          </a:prstGeom>
          <a:solidFill>
            <a:schemeClr val="bg1"/>
          </a:solidFill>
        </p:spPr>
        <p:txBody>
          <a:bodyPr/>
          <a:lstStyle/>
          <a:p>
            <a:pPr>
              <a:defRPr/>
            </a:pPr>
            <a:r>
              <a:rPr lang="en-GB" altLang="en-US" sz="1800" dirty="0" smtClean="0">
                <a:solidFill>
                  <a:srgbClr val="064E83"/>
                </a:solidFill>
              </a:rPr>
              <a:t>Example typical 12-hour data window (2</a:t>
            </a:r>
            <a:r>
              <a:rPr lang="en-GB" altLang="en-US" sz="1800" baseline="30000" dirty="0" smtClean="0">
                <a:solidFill>
                  <a:srgbClr val="064E83"/>
                </a:solidFill>
              </a:rPr>
              <a:t>nd</a:t>
            </a:r>
            <a:r>
              <a:rPr lang="en-GB" altLang="en-US" sz="1800" dirty="0" smtClean="0">
                <a:solidFill>
                  <a:srgbClr val="064E83"/>
                </a:solidFill>
              </a:rPr>
              <a:t> Mar 2017)</a:t>
            </a:r>
          </a:p>
          <a:p>
            <a:pPr lvl="2">
              <a:lnSpc>
                <a:spcPct val="100000"/>
              </a:lnSpc>
              <a:defRPr/>
            </a:pPr>
            <a:r>
              <a:rPr lang="en-GB" altLang="en-US" sz="1400" dirty="0" smtClean="0">
                <a:solidFill>
                  <a:srgbClr val="064E83"/>
                </a:solidFill>
              </a:rPr>
              <a:t>Depending on satellite, ~ 100 000 - 600 000 CSR/ASRs available</a:t>
            </a:r>
          </a:p>
          <a:p>
            <a:pPr lvl="2">
              <a:lnSpc>
                <a:spcPct val="100000"/>
              </a:lnSpc>
              <a:defRPr/>
            </a:pPr>
            <a:r>
              <a:rPr lang="en-GB" altLang="en-US" sz="1400" dirty="0" smtClean="0">
                <a:solidFill>
                  <a:srgbClr val="064E83"/>
                </a:solidFill>
              </a:rPr>
              <a:t>~15% used in the assimilation</a:t>
            </a:r>
            <a:endParaRPr lang="en-GB" altLang="en-US" sz="1800" dirty="0">
              <a:solidFill>
                <a:srgbClr val="064E83"/>
              </a:solidFill>
            </a:endParaRPr>
          </a:p>
        </p:txBody>
      </p:sp>
      <p:sp>
        <p:nvSpPr>
          <p:cNvPr id="17" name="TextBox 16"/>
          <p:cNvSpPr txBox="1"/>
          <p:nvPr/>
        </p:nvSpPr>
        <p:spPr>
          <a:xfrm>
            <a:off x="1848956" y="2241700"/>
            <a:ext cx="5446667" cy="338554"/>
          </a:xfrm>
          <a:prstGeom prst="rect">
            <a:avLst/>
          </a:prstGeom>
          <a:noFill/>
        </p:spPr>
        <p:txBody>
          <a:bodyPr wrap="square" rtlCol="0">
            <a:spAutoFit/>
          </a:bodyPr>
          <a:lstStyle/>
          <a:p>
            <a:pPr algn="ctr"/>
            <a:r>
              <a:rPr lang="en-GB" sz="1600" dirty="0" smtClean="0"/>
              <a:t>Himawari-8    Met-8    Met-10    GOES-13    GOES-15</a:t>
            </a:r>
            <a:endParaRPr lang="en-GB" sz="1600" dirty="0"/>
          </a:p>
        </p:txBody>
      </p:sp>
      <p:sp>
        <p:nvSpPr>
          <p:cNvPr id="19" name="Rectangle 18"/>
          <p:cNvSpPr/>
          <p:nvPr/>
        </p:nvSpPr>
        <p:spPr>
          <a:xfrm>
            <a:off x="2025643" y="2368230"/>
            <a:ext cx="85061" cy="86273"/>
          </a:xfrm>
          <a:prstGeom prst="rect">
            <a:avLst/>
          </a:prstGeom>
          <a:solidFill>
            <a:srgbClr val="3333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3276925" y="2368230"/>
            <a:ext cx="85061" cy="86273"/>
          </a:xfrm>
          <a:prstGeom prst="rect">
            <a:avLst/>
          </a:prstGeom>
          <a:solidFill>
            <a:srgbClr val="FF7D0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p:cNvSpPr/>
          <p:nvPr/>
        </p:nvSpPr>
        <p:spPr>
          <a:xfrm>
            <a:off x="4026307" y="2368230"/>
            <a:ext cx="85061" cy="8627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p:cNvSpPr/>
          <p:nvPr/>
        </p:nvSpPr>
        <p:spPr>
          <a:xfrm>
            <a:off x="4884124" y="2367840"/>
            <a:ext cx="85061" cy="86273"/>
          </a:xfrm>
          <a:prstGeom prst="rect">
            <a:avLst/>
          </a:prstGeom>
          <a:solidFill>
            <a:srgbClr val="FF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p:cNvSpPr/>
          <p:nvPr/>
        </p:nvSpPr>
        <p:spPr>
          <a:xfrm>
            <a:off x="5989740" y="2367840"/>
            <a:ext cx="85061" cy="86273"/>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32729"/>
          <a:stretch/>
        </p:blipFill>
        <p:spPr>
          <a:xfrm>
            <a:off x="762000" y="2580254"/>
            <a:ext cx="7620000" cy="3626702"/>
          </a:xfrm>
          <a:prstGeom prst="rect">
            <a:avLst/>
          </a:prstGeom>
        </p:spPr>
      </p:pic>
    </p:spTree>
    <p:extLst>
      <p:ext uri="{BB962C8B-B14F-4D97-AF65-F5344CB8AC3E}">
        <p14:creationId xmlns:p14="http://schemas.microsoft.com/office/powerpoint/2010/main" val="19493915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1757" y="1075617"/>
            <a:ext cx="5903737" cy="369332"/>
          </a:xfrm>
        </p:spPr>
        <p:txBody>
          <a:bodyPr/>
          <a:lstStyle/>
          <a:p>
            <a:r>
              <a:rPr lang="en-US" dirty="0" smtClean="0"/>
              <a:t>How do the radiances affect the wind field?</a:t>
            </a:r>
            <a:endParaRPr lang="en-US" dirty="0"/>
          </a:p>
        </p:txBody>
      </p:sp>
      <p:sp>
        <p:nvSpPr>
          <p:cNvPr id="3" name="Content Placeholder 2"/>
          <p:cNvSpPr>
            <a:spLocks noGrp="1"/>
          </p:cNvSpPr>
          <p:nvPr>
            <p:ph sz="quarter" idx="14"/>
          </p:nvPr>
        </p:nvSpPr>
        <p:spPr>
          <a:xfrm>
            <a:off x="1401757" y="1977886"/>
            <a:ext cx="7046500" cy="3944113"/>
          </a:xfrm>
        </p:spPr>
        <p:txBody>
          <a:bodyPr/>
          <a:lstStyle/>
          <a:p>
            <a:r>
              <a:rPr lang="en-US" dirty="0" smtClean="0"/>
              <a:t>In 4D-Var fitting time series of model states to observations</a:t>
            </a:r>
          </a:p>
          <a:p>
            <a:endParaRPr lang="en-US" dirty="0" smtClean="0"/>
          </a:p>
          <a:p>
            <a:endParaRPr lang="en-US" dirty="0"/>
          </a:p>
          <a:p>
            <a:endParaRPr lang="en-US" dirty="0" smtClean="0"/>
          </a:p>
          <a:p>
            <a:endParaRPr lang="en-US" dirty="0"/>
          </a:p>
          <a:p>
            <a:endParaRPr lang="en-US" dirty="0" smtClean="0"/>
          </a:p>
          <a:p>
            <a:endParaRPr lang="en-US" dirty="0"/>
          </a:p>
          <a:p>
            <a:r>
              <a:rPr lang="en-US" dirty="0" smtClean="0"/>
              <a:t>To fit time/spatial evolution of </a:t>
            </a:r>
            <a:r>
              <a:rPr lang="en-US" dirty="0" smtClean="0">
                <a:solidFill>
                  <a:srgbClr val="0000FF"/>
                </a:solidFill>
              </a:rPr>
              <a:t>humidity </a:t>
            </a:r>
            <a:r>
              <a:rPr lang="en-US" dirty="0" smtClean="0"/>
              <a:t>(or </a:t>
            </a:r>
            <a:r>
              <a:rPr lang="en-US" dirty="0" smtClean="0">
                <a:solidFill>
                  <a:srgbClr val="00B050"/>
                </a:solidFill>
              </a:rPr>
              <a:t>ozone</a:t>
            </a:r>
            <a:r>
              <a:rPr lang="en-US" dirty="0" smtClean="0"/>
              <a:t>) in radiance data:</a:t>
            </a:r>
          </a:p>
          <a:p>
            <a:pPr lvl="1"/>
            <a:r>
              <a:rPr lang="en-US" dirty="0" smtClean="0"/>
              <a:t>Create constituents locally OR</a:t>
            </a:r>
          </a:p>
          <a:p>
            <a:pPr lvl="1"/>
            <a:r>
              <a:rPr lang="en-US" dirty="0" smtClean="0">
                <a:solidFill>
                  <a:srgbClr val="FF0000"/>
                </a:solidFill>
              </a:rPr>
              <a:t>Advect constituents </a:t>
            </a:r>
            <a:r>
              <a:rPr lang="en-US" dirty="0" smtClean="0"/>
              <a:t>to/from other areas i.e. </a:t>
            </a:r>
            <a:r>
              <a:rPr lang="en-US" dirty="0" smtClean="0">
                <a:solidFill>
                  <a:srgbClr val="0000FF"/>
                </a:solidFill>
              </a:rPr>
              <a:t>changing the wind field</a:t>
            </a:r>
            <a:r>
              <a:rPr lang="en-US" dirty="0">
                <a:solidFill>
                  <a:srgbClr val="0000FF"/>
                </a:solidFill>
              </a:rPr>
              <a:t> </a:t>
            </a:r>
            <a:r>
              <a:rPr lang="en-US" dirty="0" smtClean="0">
                <a:solidFill>
                  <a:srgbClr val="0000FF"/>
                </a:solidFill>
              </a:rPr>
              <a:t> </a:t>
            </a:r>
            <a:r>
              <a:rPr lang="en-US" dirty="0">
                <a:solidFill>
                  <a:srgbClr val="0000FF"/>
                </a:solidFill>
              </a:rPr>
              <a:t> </a:t>
            </a:r>
            <a:r>
              <a:rPr lang="en-US" sz="1400" b="1" dirty="0" smtClean="0"/>
              <a:t>4D-Var </a:t>
            </a:r>
            <a:r>
              <a:rPr lang="en-US" sz="1400" b="1" dirty="0" smtClean="0"/>
              <a:t>tracing/humidity tracer effect/tracer advection </a:t>
            </a:r>
            <a:r>
              <a:rPr lang="en-US" sz="1400" b="1" dirty="0" smtClean="0"/>
              <a:t>effect</a:t>
            </a:r>
            <a:endParaRPr lang="en-US" sz="1400" b="1" dirty="0" smtClean="0">
              <a:solidFill>
                <a:srgbClr val="0000FF"/>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41</a:t>
            </a:fld>
            <a:endParaRPr lang="en-US" dirty="0"/>
          </a:p>
        </p:txBody>
      </p:sp>
      <p:pic>
        <p:nvPicPr>
          <p:cNvPr id="5" name="Picture 3" descr="carole_1.jpg"/>
          <p:cNvPicPr>
            <a:picLocks noChangeAspect="1"/>
          </p:cNvPicPr>
          <p:nvPr/>
        </p:nvPicPr>
        <p:blipFill rotWithShape="1">
          <a:blip r:embed="rId2">
            <a:extLst>
              <a:ext uri="{28A0092B-C50C-407E-A947-70E740481C1C}">
                <a14:useLocalDpi xmlns:a14="http://schemas.microsoft.com/office/drawing/2010/main" val="0"/>
              </a:ext>
            </a:extLst>
          </a:blip>
          <a:srcRect l="21883" t="11638" r="19164" b="49333"/>
          <a:stretch/>
        </p:blipFill>
        <p:spPr bwMode="auto">
          <a:xfrm>
            <a:off x="2004931" y="2590433"/>
            <a:ext cx="5390707" cy="2349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eform 5"/>
          <p:cNvSpPr/>
          <p:nvPr/>
        </p:nvSpPr>
        <p:spPr>
          <a:xfrm>
            <a:off x="2504661" y="3729995"/>
            <a:ext cx="3289852" cy="466970"/>
          </a:xfrm>
          <a:custGeom>
            <a:avLst/>
            <a:gdLst>
              <a:gd name="connsiteX0" fmla="*/ 0 w 3289852"/>
              <a:gd name="connsiteY0" fmla="*/ 404683 h 466970"/>
              <a:gd name="connsiteX1" fmla="*/ 675861 w 3289852"/>
              <a:gd name="connsiteY1" fmla="*/ 434501 h 466970"/>
              <a:gd name="connsiteX2" fmla="*/ 2345635 w 3289852"/>
              <a:gd name="connsiteY2" fmla="*/ 7118 h 466970"/>
              <a:gd name="connsiteX3" fmla="*/ 3289852 w 3289852"/>
              <a:gd name="connsiteY3" fmla="*/ 156205 h 466970"/>
              <a:gd name="connsiteX4" fmla="*/ 3289852 w 3289852"/>
              <a:gd name="connsiteY4" fmla="*/ 156205 h 466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9852" h="466970">
                <a:moveTo>
                  <a:pt x="0" y="404683"/>
                </a:moveTo>
                <a:cubicBezTo>
                  <a:pt x="142461" y="452722"/>
                  <a:pt x="284922" y="500762"/>
                  <a:pt x="675861" y="434501"/>
                </a:cubicBezTo>
                <a:cubicBezTo>
                  <a:pt x="1066800" y="368240"/>
                  <a:pt x="1909970" y="53501"/>
                  <a:pt x="2345635" y="7118"/>
                </a:cubicBezTo>
                <a:cubicBezTo>
                  <a:pt x="2781300" y="-39265"/>
                  <a:pt x="3289852" y="156205"/>
                  <a:pt x="3289852" y="156205"/>
                </a:cubicBezTo>
                <a:lnTo>
                  <a:pt x="3289852" y="156205"/>
                </a:lnTo>
              </a:path>
            </a:pathLst>
          </a:custGeom>
          <a:noFill/>
          <a:ln w="19050">
            <a:solidFill>
              <a:srgbClr val="00B05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Straight Arrow Connector 7"/>
          <p:cNvCxnSpPr>
            <a:stCxn id="6" idx="3"/>
          </p:cNvCxnSpPr>
          <p:nvPr/>
        </p:nvCxnSpPr>
        <p:spPr>
          <a:xfrm>
            <a:off x="5794513" y="3886200"/>
            <a:ext cx="89452" cy="49696"/>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946952" y="2486615"/>
            <a:ext cx="1202635" cy="523220"/>
          </a:xfrm>
          <a:prstGeom prst="rect">
            <a:avLst/>
          </a:prstGeom>
          <a:noFill/>
          <a:ln>
            <a:solidFill>
              <a:schemeClr val="bg1">
                <a:lumMod val="65000"/>
              </a:schemeClr>
            </a:solidFill>
          </a:ln>
        </p:spPr>
        <p:txBody>
          <a:bodyPr wrap="square" rtlCol="0">
            <a:spAutoFit/>
          </a:bodyPr>
          <a:lstStyle/>
          <a:p>
            <a:pPr algn="ctr"/>
            <a:r>
              <a:rPr lang="en-GB" sz="1400" dirty="0" smtClean="0"/>
              <a:t>Radiance observation</a:t>
            </a:r>
            <a:endParaRPr lang="en-GB" sz="1400" dirty="0"/>
          </a:p>
        </p:txBody>
      </p:sp>
      <p:sp>
        <p:nvSpPr>
          <p:cNvPr id="10" name="TextBox 9"/>
          <p:cNvSpPr txBox="1"/>
          <p:nvPr/>
        </p:nvSpPr>
        <p:spPr>
          <a:xfrm>
            <a:off x="6834077" y="3362980"/>
            <a:ext cx="1892480" cy="523220"/>
          </a:xfrm>
          <a:prstGeom prst="rect">
            <a:avLst/>
          </a:prstGeom>
          <a:noFill/>
          <a:ln>
            <a:solidFill>
              <a:schemeClr val="bg1">
                <a:lumMod val="65000"/>
              </a:schemeClr>
            </a:solidFill>
          </a:ln>
        </p:spPr>
        <p:txBody>
          <a:bodyPr wrap="square" rtlCol="0">
            <a:spAutoFit/>
          </a:bodyPr>
          <a:lstStyle/>
          <a:p>
            <a:pPr algn="ctr"/>
            <a:r>
              <a:rPr lang="en-GB" sz="1400" dirty="0" smtClean="0"/>
              <a:t>Diff (</a:t>
            </a:r>
            <a:r>
              <a:rPr lang="en-GB" sz="1400" dirty="0" err="1" smtClean="0"/>
              <a:t>obs</a:t>
            </a:r>
            <a:r>
              <a:rPr lang="en-GB" sz="1400" dirty="0" smtClean="0"/>
              <a:t> – forecast value in </a:t>
            </a:r>
            <a:r>
              <a:rPr lang="en-GB" sz="1400" dirty="0" err="1" smtClean="0"/>
              <a:t>obs</a:t>
            </a:r>
            <a:r>
              <a:rPr lang="en-GB" sz="1400" dirty="0" smtClean="0"/>
              <a:t> space)</a:t>
            </a:r>
            <a:endParaRPr lang="en-GB" sz="1400" dirty="0"/>
          </a:p>
        </p:txBody>
      </p:sp>
      <p:sp>
        <p:nvSpPr>
          <p:cNvPr id="11" name="TextBox 10"/>
          <p:cNvSpPr txBox="1"/>
          <p:nvPr/>
        </p:nvSpPr>
        <p:spPr>
          <a:xfrm>
            <a:off x="595717" y="3795148"/>
            <a:ext cx="1364315" cy="523220"/>
          </a:xfrm>
          <a:prstGeom prst="rect">
            <a:avLst/>
          </a:prstGeom>
          <a:noFill/>
          <a:ln>
            <a:solidFill>
              <a:schemeClr val="bg1">
                <a:lumMod val="65000"/>
              </a:schemeClr>
            </a:solidFill>
          </a:ln>
        </p:spPr>
        <p:txBody>
          <a:bodyPr wrap="square" rtlCol="0">
            <a:spAutoFit/>
          </a:bodyPr>
          <a:lstStyle/>
          <a:p>
            <a:pPr algn="ctr"/>
            <a:r>
              <a:rPr lang="en-GB" sz="1400" dirty="0" smtClean="0"/>
              <a:t>Increment to model state</a:t>
            </a:r>
            <a:endParaRPr lang="en-GB" sz="1400" dirty="0"/>
          </a:p>
        </p:txBody>
      </p:sp>
      <p:sp>
        <p:nvSpPr>
          <p:cNvPr id="12" name="TextBox 11"/>
          <p:cNvSpPr txBox="1"/>
          <p:nvPr/>
        </p:nvSpPr>
        <p:spPr>
          <a:xfrm>
            <a:off x="4663297" y="2685058"/>
            <a:ext cx="1892480" cy="738664"/>
          </a:xfrm>
          <a:prstGeom prst="rect">
            <a:avLst/>
          </a:prstGeom>
          <a:noFill/>
          <a:ln>
            <a:noFill/>
          </a:ln>
        </p:spPr>
        <p:txBody>
          <a:bodyPr wrap="square" rtlCol="0">
            <a:spAutoFit/>
          </a:bodyPr>
          <a:lstStyle/>
          <a:p>
            <a:pPr algn="ctr"/>
            <a:r>
              <a:rPr lang="en-GB" sz="1400" dirty="0" smtClean="0">
                <a:solidFill>
                  <a:srgbClr val="C00000"/>
                </a:solidFill>
              </a:rPr>
              <a:t>Evolution of state with observations considered</a:t>
            </a:r>
            <a:endParaRPr lang="en-GB" sz="1400" dirty="0">
              <a:solidFill>
                <a:srgbClr val="C00000"/>
              </a:solidFill>
            </a:endParaRPr>
          </a:p>
        </p:txBody>
      </p:sp>
      <p:sp>
        <p:nvSpPr>
          <p:cNvPr id="13" name="TextBox 12"/>
          <p:cNvSpPr txBox="1"/>
          <p:nvPr/>
        </p:nvSpPr>
        <p:spPr>
          <a:xfrm>
            <a:off x="4815697" y="3955553"/>
            <a:ext cx="1892480" cy="523220"/>
          </a:xfrm>
          <a:prstGeom prst="rect">
            <a:avLst/>
          </a:prstGeom>
          <a:noFill/>
          <a:ln>
            <a:noFill/>
          </a:ln>
        </p:spPr>
        <p:txBody>
          <a:bodyPr wrap="square" rtlCol="0">
            <a:spAutoFit/>
          </a:bodyPr>
          <a:lstStyle/>
          <a:p>
            <a:pPr algn="ctr"/>
            <a:r>
              <a:rPr lang="en-GB" sz="1400" dirty="0" smtClean="0">
                <a:solidFill>
                  <a:srgbClr val="00B050"/>
                </a:solidFill>
              </a:rPr>
              <a:t>Evolution of background only</a:t>
            </a:r>
            <a:endParaRPr lang="en-GB" sz="1400" dirty="0">
              <a:solidFill>
                <a:srgbClr val="00B050"/>
              </a:solidFill>
            </a:endParaRPr>
          </a:p>
        </p:txBody>
      </p:sp>
    </p:spTree>
    <p:extLst>
      <p:ext uri="{BB962C8B-B14F-4D97-AF65-F5344CB8AC3E}">
        <p14:creationId xmlns:p14="http://schemas.microsoft.com/office/powerpoint/2010/main" val="1126249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Humidity tracer effect</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42</a:t>
            </a:fld>
            <a:endParaRPr lang="en-US" dirty="0"/>
          </a:p>
        </p:txBody>
      </p:sp>
      <p:pic>
        <p:nvPicPr>
          <p:cNvPr id="5" name="Picture 3" descr="carole_1.jpg"/>
          <p:cNvPicPr>
            <a:picLocks noChangeAspect="1"/>
          </p:cNvPicPr>
          <p:nvPr/>
        </p:nvPicPr>
        <p:blipFill rotWithShape="1">
          <a:blip r:embed="rId2">
            <a:extLst>
              <a:ext uri="{28A0092B-C50C-407E-A947-70E740481C1C}">
                <a14:useLocalDpi xmlns:a14="http://schemas.microsoft.com/office/drawing/2010/main" val="0"/>
              </a:ext>
            </a:extLst>
          </a:blip>
          <a:srcRect l="28206" t="50683" r="29947"/>
          <a:stretch/>
        </p:blipFill>
        <p:spPr bwMode="auto">
          <a:xfrm>
            <a:off x="516835" y="1808923"/>
            <a:ext cx="3826565" cy="2969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a:spLocks noGrp="1"/>
          </p:cNvSpPr>
          <p:nvPr>
            <p:ph sz="quarter" idx="14"/>
          </p:nvPr>
        </p:nvSpPr>
        <p:spPr>
          <a:xfrm>
            <a:off x="4671391" y="2622617"/>
            <a:ext cx="3965713" cy="1679714"/>
          </a:xfrm>
        </p:spPr>
        <p:txBody>
          <a:bodyPr/>
          <a:lstStyle/>
          <a:p>
            <a:pPr indent="0">
              <a:buNone/>
            </a:pPr>
            <a:r>
              <a:rPr lang="en-US" dirty="0" smtClean="0"/>
              <a:t>Adjust wind field in initial conditions </a:t>
            </a:r>
          </a:p>
          <a:p>
            <a:pPr indent="0">
              <a:buNone/>
            </a:pPr>
            <a:r>
              <a:rPr lang="en-US" dirty="0" smtClean="0"/>
              <a:t>-&gt; better agreement between observations and moving humidity structure over 4D-Var time window</a:t>
            </a:r>
            <a:endParaRPr lang="en-US" dirty="0"/>
          </a:p>
        </p:txBody>
      </p:sp>
      <p:sp>
        <p:nvSpPr>
          <p:cNvPr id="7" name="TextBox 6"/>
          <p:cNvSpPr txBox="1"/>
          <p:nvPr/>
        </p:nvSpPr>
        <p:spPr>
          <a:xfrm>
            <a:off x="278297" y="5327374"/>
            <a:ext cx="2047460" cy="584775"/>
          </a:xfrm>
          <a:prstGeom prst="rect">
            <a:avLst/>
          </a:prstGeom>
          <a:noFill/>
          <a:ln>
            <a:solidFill>
              <a:schemeClr val="bg1">
                <a:lumMod val="65000"/>
              </a:schemeClr>
            </a:solidFill>
          </a:ln>
        </p:spPr>
        <p:txBody>
          <a:bodyPr wrap="square" rtlCol="0">
            <a:spAutoFit/>
          </a:bodyPr>
          <a:lstStyle/>
          <a:p>
            <a:pPr algn="ctr"/>
            <a:r>
              <a:rPr lang="en-GB" sz="1600" dirty="0" smtClean="0">
                <a:solidFill>
                  <a:srgbClr val="7030A0"/>
                </a:solidFill>
              </a:rPr>
              <a:t>Assimilate humidity sensitive radiances</a:t>
            </a:r>
            <a:endParaRPr lang="en-GB" sz="1600" dirty="0">
              <a:solidFill>
                <a:srgbClr val="7030A0"/>
              </a:solidFill>
            </a:endParaRPr>
          </a:p>
        </p:txBody>
      </p:sp>
      <p:sp>
        <p:nvSpPr>
          <p:cNvPr id="8" name="TextBox 7"/>
          <p:cNvSpPr txBox="1"/>
          <p:nvPr/>
        </p:nvSpPr>
        <p:spPr>
          <a:xfrm>
            <a:off x="3170876" y="5327374"/>
            <a:ext cx="1957716" cy="584775"/>
          </a:xfrm>
          <a:prstGeom prst="rect">
            <a:avLst/>
          </a:prstGeom>
          <a:noFill/>
          <a:ln>
            <a:solidFill>
              <a:schemeClr val="bg1">
                <a:lumMod val="65000"/>
              </a:schemeClr>
            </a:solidFill>
          </a:ln>
        </p:spPr>
        <p:txBody>
          <a:bodyPr wrap="square" rtlCol="0">
            <a:spAutoFit/>
          </a:bodyPr>
          <a:lstStyle/>
          <a:p>
            <a:pPr algn="ctr"/>
            <a:r>
              <a:rPr lang="en-GB" sz="1600" dirty="0" smtClean="0">
                <a:solidFill>
                  <a:srgbClr val="7030A0"/>
                </a:solidFill>
              </a:rPr>
              <a:t>Generates humidity increments</a:t>
            </a:r>
            <a:endParaRPr lang="en-GB" sz="1600" dirty="0">
              <a:solidFill>
                <a:srgbClr val="7030A0"/>
              </a:solidFill>
            </a:endParaRPr>
          </a:p>
        </p:txBody>
      </p:sp>
      <p:sp>
        <p:nvSpPr>
          <p:cNvPr id="9" name="TextBox 8"/>
          <p:cNvSpPr txBox="1"/>
          <p:nvPr/>
        </p:nvSpPr>
        <p:spPr>
          <a:xfrm>
            <a:off x="6590222" y="5327374"/>
            <a:ext cx="2424568" cy="584775"/>
          </a:xfrm>
          <a:prstGeom prst="rect">
            <a:avLst/>
          </a:prstGeom>
          <a:noFill/>
          <a:ln>
            <a:solidFill>
              <a:schemeClr val="bg1">
                <a:lumMod val="65000"/>
              </a:schemeClr>
            </a:solidFill>
          </a:ln>
        </p:spPr>
        <p:txBody>
          <a:bodyPr wrap="square" rtlCol="0">
            <a:spAutoFit/>
          </a:bodyPr>
          <a:lstStyle/>
          <a:p>
            <a:pPr algn="ctr"/>
            <a:r>
              <a:rPr lang="en-GB" sz="1600" dirty="0" smtClean="0">
                <a:solidFill>
                  <a:srgbClr val="7030A0"/>
                </a:solidFill>
              </a:rPr>
              <a:t>Generates wind and temperature increments</a:t>
            </a:r>
            <a:endParaRPr lang="en-GB" sz="1600" dirty="0">
              <a:solidFill>
                <a:srgbClr val="7030A0"/>
              </a:solidFill>
            </a:endParaRPr>
          </a:p>
        </p:txBody>
      </p:sp>
      <p:sp>
        <p:nvSpPr>
          <p:cNvPr id="10" name="Right Arrow 9"/>
          <p:cNvSpPr/>
          <p:nvPr/>
        </p:nvSpPr>
        <p:spPr>
          <a:xfrm>
            <a:off x="2375453" y="5555974"/>
            <a:ext cx="745728" cy="168966"/>
          </a:xfrm>
          <a:prstGeom prst="rightArrow">
            <a:avLst/>
          </a:prstGeom>
          <a:solidFill>
            <a:schemeClr val="bg1">
              <a:lumMod val="6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ight Arrow 10"/>
          <p:cNvSpPr/>
          <p:nvPr/>
        </p:nvSpPr>
        <p:spPr>
          <a:xfrm>
            <a:off x="5208397" y="5555974"/>
            <a:ext cx="1312251" cy="168966"/>
          </a:xfrm>
          <a:prstGeom prst="rightArrow">
            <a:avLst/>
          </a:prstGeom>
          <a:solidFill>
            <a:schemeClr val="bg1">
              <a:lumMod val="6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885664" y="4998725"/>
            <a:ext cx="1957716" cy="584775"/>
          </a:xfrm>
          <a:prstGeom prst="rect">
            <a:avLst/>
          </a:prstGeom>
          <a:noFill/>
          <a:ln>
            <a:noFill/>
          </a:ln>
        </p:spPr>
        <p:txBody>
          <a:bodyPr wrap="square" rtlCol="0">
            <a:spAutoFit/>
          </a:bodyPr>
          <a:lstStyle/>
          <a:p>
            <a:pPr algn="ctr"/>
            <a:r>
              <a:rPr lang="en-GB" sz="1600" dirty="0" smtClean="0">
                <a:solidFill>
                  <a:srgbClr val="FF0000"/>
                </a:solidFill>
              </a:rPr>
              <a:t>Model governing equations</a:t>
            </a:r>
            <a:endParaRPr lang="en-GB" sz="1600" dirty="0">
              <a:solidFill>
                <a:srgbClr val="FF0000"/>
              </a:solidFill>
            </a:endParaRPr>
          </a:p>
        </p:txBody>
      </p:sp>
      <p:sp>
        <p:nvSpPr>
          <p:cNvPr id="13" name="TextBox 12"/>
          <p:cNvSpPr txBox="1"/>
          <p:nvPr/>
        </p:nvSpPr>
        <p:spPr>
          <a:xfrm>
            <a:off x="4855506" y="5713369"/>
            <a:ext cx="1957716" cy="584775"/>
          </a:xfrm>
          <a:prstGeom prst="rect">
            <a:avLst/>
          </a:prstGeom>
          <a:noFill/>
          <a:ln>
            <a:noFill/>
          </a:ln>
        </p:spPr>
        <p:txBody>
          <a:bodyPr wrap="square" rtlCol="0">
            <a:spAutoFit/>
          </a:bodyPr>
          <a:lstStyle/>
          <a:p>
            <a:pPr algn="ctr"/>
            <a:r>
              <a:rPr lang="en-GB" sz="1600" dirty="0" smtClean="0">
                <a:solidFill>
                  <a:srgbClr val="FF0000"/>
                </a:solidFill>
              </a:rPr>
              <a:t>Physical parameterisations</a:t>
            </a:r>
            <a:endParaRPr lang="en-GB" sz="1600" dirty="0">
              <a:solidFill>
                <a:srgbClr val="FF0000"/>
              </a:solidFill>
            </a:endParaRPr>
          </a:p>
        </p:txBody>
      </p:sp>
    </p:spTree>
    <p:extLst>
      <p:ext uri="{BB962C8B-B14F-4D97-AF65-F5344CB8AC3E}">
        <p14:creationId xmlns:p14="http://schemas.microsoft.com/office/powerpoint/2010/main" val="339263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1" y="939621"/>
            <a:ext cx="5903737" cy="369332"/>
          </a:xfrm>
        </p:spPr>
        <p:txBody>
          <a:bodyPr/>
          <a:lstStyle/>
          <a:p>
            <a:r>
              <a:rPr lang="en-US" dirty="0" smtClean="0"/>
              <a:t>4D-Var tracing vs. AMVs</a:t>
            </a:r>
            <a:endParaRPr lang="en-US" dirty="0"/>
          </a:p>
        </p:txBody>
      </p:sp>
      <p:sp>
        <p:nvSpPr>
          <p:cNvPr id="3" name="Content Placeholder 2"/>
          <p:cNvSpPr>
            <a:spLocks noGrp="1"/>
          </p:cNvSpPr>
          <p:nvPr>
            <p:ph sz="quarter" idx="14"/>
          </p:nvPr>
        </p:nvSpPr>
        <p:spPr>
          <a:xfrm>
            <a:off x="1620421" y="4792337"/>
            <a:ext cx="6569421" cy="851370"/>
          </a:xfrm>
        </p:spPr>
        <p:txBody>
          <a:bodyPr/>
          <a:lstStyle/>
          <a:p>
            <a:pPr marL="268288" indent="-268288"/>
            <a:r>
              <a:rPr lang="en-US" dirty="0" smtClean="0"/>
              <a:t>Still ‘tracking’ feature but assimilation system has extra constraints</a:t>
            </a:r>
          </a:p>
          <a:p>
            <a:pPr marL="268288" indent="-268288"/>
            <a:r>
              <a:rPr lang="en-US" dirty="0" smtClean="0"/>
              <a:t>Due to averaging/thinning tracing better for </a:t>
            </a:r>
            <a:r>
              <a:rPr lang="en-US" dirty="0" smtClean="0">
                <a:solidFill>
                  <a:srgbClr val="0000FF"/>
                </a:solidFill>
              </a:rPr>
              <a:t>broad scale motions </a:t>
            </a:r>
            <a:endParaRPr lang="en-US" dirty="0">
              <a:solidFill>
                <a:srgbClr val="0000FF"/>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43</a:t>
            </a:fld>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618" y="1772948"/>
            <a:ext cx="30607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06" y="1772948"/>
            <a:ext cx="337185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bwMode="auto">
          <a:xfrm>
            <a:off x="4853747" y="1458555"/>
            <a:ext cx="3527425" cy="464101"/>
          </a:xfrm>
          <a:prstGeom prst="rect">
            <a:avLst/>
          </a:prstGeom>
          <a:solidFill>
            <a:schemeClr val="bg1"/>
          </a:solidFill>
          <a:ln>
            <a:noFill/>
          </a:ln>
        </p:spPr>
        <p:txBody>
          <a:bodyPr>
            <a:spAutoFit/>
          </a:bodyPr>
          <a:lstStyle/>
          <a:p>
            <a:pPr algn="ctr">
              <a:lnSpc>
                <a:spcPct val="151000"/>
              </a:lnSpc>
              <a:buClr>
                <a:srgbClr val="000000"/>
              </a:buClr>
              <a:buSzPct val="100000"/>
              <a:buFont typeface="Arial" charset="0"/>
              <a:buNone/>
              <a:defRPr/>
            </a:pPr>
            <a:r>
              <a:rPr lang="en-GB" sz="1600" dirty="0">
                <a:latin typeface="+mn-lt"/>
                <a:ea typeface="DejaVu Sans"/>
                <a:cs typeface="DejaVu Sans"/>
              </a:rPr>
              <a:t>RH and VW increments 300hPa</a:t>
            </a:r>
          </a:p>
        </p:txBody>
      </p:sp>
      <p:sp>
        <p:nvSpPr>
          <p:cNvPr id="8" name="TextBox 7"/>
          <p:cNvSpPr txBox="1"/>
          <p:nvPr/>
        </p:nvSpPr>
        <p:spPr bwMode="auto">
          <a:xfrm>
            <a:off x="528843" y="1448616"/>
            <a:ext cx="3527425" cy="464101"/>
          </a:xfrm>
          <a:prstGeom prst="rect">
            <a:avLst/>
          </a:prstGeom>
          <a:solidFill>
            <a:schemeClr val="bg1"/>
          </a:solidFill>
          <a:ln>
            <a:noFill/>
          </a:ln>
        </p:spPr>
        <p:txBody>
          <a:bodyPr>
            <a:spAutoFit/>
          </a:bodyPr>
          <a:lstStyle/>
          <a:p>
            <a:pPr algn="ctr">
              <a:lnSpc>
                <a:spcPct val="151000"/>
              </a:lnSpc>
              <a:buClr>
                <a:srgbClr val="000000"/>
              </a:buClr>
              <a:buSzPct val="100000"/>
              <a:buFont typeface="Arial" charset="0"/>
              <a:buNone/>
              <a:defRPr/>
            </a:pPr>
            <a:r>
              <a:rPr lang="en-GB" sz="1600" dirty="0">
                <a:latin typeface="+mn-lt"/>
                <a:ea typeface="DejaVu Sans"/>
                <a:cs typeface="DejaVu Sans"/>
              </a:rPr>
              <a:t>Radiance observations</a:t>
            </a:r>
          </a:p>
        </p:txBody>
      </p:sp>
    </p:spTree>
    <p:extLst>
      <p:ext uri="{BB962C8B-B14F-4D97-AF65-F5344CB8AC3E}">
        <p14:creationId xmlns:p14="http://schemas.microsoft.com/office/powerpoint/2010/main" val="31544977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816" y="553538"/>
            <a:ext cx="5903737" cy="369332"/>
          </a:xfrm>
        </p:spPr>
        <p:txBody>
          <a:bodyPr/>
          <a:lstStyle/>
          <a:p>
            <a:r>
              <a:rPr lang="en-US" dirty="0" smtClean="0"/>
              <a:t>A closer look at the impacts</a:t>
            </a:r>
            <a:endParaRPr lang="en-US" dirty="0"/>
          </a:p>
        </p:txBody>
      </p:sp>
      <p:sp>
        <p:nvSpPr>
          <p:cNvPr id="3" name="Content Placeholder 2"/>
          <p:cNvSpPr>
            <a:spLocks noGrp="1"/>
          </p:cNvSpPr>
          <p:nvPr>
            <p:ph sz="quarter" idx="14"/>
          </p:nvPr>
        </p:nvSpPr>
        <p:spPr>
          <a:xfrm>
            <a:off x="1452814" y="1112964"/>
            <a:ext cx="6362115" cy="3944113"/>
          </a:xfrm>
        </p:spPr>
        <p:txBody>
          <a:bodyPr/>
          <a:lstStyle/>
          <a:p>
            <a:r>
              <a:rPr lang="en-US" dirty="0" smtClean="0"/>
              <a:t>Control: no satellite </a:t>
            </a:r>
            <a:r>
              <a:rPr lang="en-US" dirty="0" err="1" smtClean="0"/>
              <a:t>obs</a:t>
            </a:r>
            <a:r>
              <a:rPr lang="en-US" dirty="0" smtClean="0"/>
              <a:t>, conventional only, 12 </a:t>
            </a:r>
            <a:r>
              <a:rPr lang="en-US" dirty="0" err="1" smtClean="0"/>
              <a:t>hr</a:t>
            </a:r>
            <a:r>
              <a:rPr lang="en-US" dirty="0" smtClean="0"/>
              <a:t> 4D-Var</a:t>
            </a:r>
          </a:p>
          <a:p>
            <a:r>
              <a:rPr lang="en-US" dirty="0" smtClean="0"/>
              <a:t>Experiments using Meteosat-9 only:</a:t>
            </a:r>
          </a:p>
          <a:p>
            <a:pPr marL="702900" lvl="1" indent="-342900">
              <a:buFont typeface="+mj-lt"/>
              <a:buAutoNum type="arabicPeriod"/>
            </a:pPr>
            <a:r>
              <a:rPr lang="en-US" dirty="0" smtClean="0"/>
              <a:t>CSR</a:t>
            </a:r>
          </a:p>
          <a:p>
            <a:pPr marL="702900" lvl="1" indent="-342900">
              <a:buFont typeface="+mj-lt"/>
              <a:buAutoNum type="arabicPeriod"/>
            </a:pPr>
            <a:r>
              <a:rPr lang="en-US" dirty="0" smtClean="0"/>
              <a:t>Cloudy radiances only (“Overcast”) – sea only</a:t>
            </a:r>
          </a:p>
          <a:p>
            <a:pPr marL="702900" lvl="1" indent="-342900">
              <a:buFont typeface="+mj-lt"/>
              <a:buAutoNum type="arabicPeriod"/>
            </a:pPr>
            <a:r>
              <a:rPr lang="en-US" dirty="0" smtClean="0"/>
              <a:t>ASR</a:t>
            </a:r>
          </a:p>
          <a:p>
            <a:pPr marL="702900" lvl="1" indent="-342900">
              <a:buFont typeface="+mj-lt"/>
              <a:buAutoNum type="arabicPeriod"/>
            </a:pPr>
            <a:r>
              <a:rPr lang="en-US" dirty="0" smtClean="0"/>
              <a:t>AMVs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44</a:t>
            </a:fld>
            <a:endParaRPr lang="en-US" dirty="0"/>
          </a:p>
        </p:txBody>
      </p:sp>
      <p:grpSp>
        <p:nvGrpSpPr>
          <p:cNvPr id="6" name="Group 16"/>
          <p:cNvGrpSpPr>
            <a:grpSpLocks/>
          </p:cNvGrpSpPr>
          <p:nvPr/>
        </p:nvGrpSpPr>
        <p:grpSpPr bwMode="auto">
          <a:xfrm>
            <a:off x="318402" y="3466222"/>
            <a:ext cx="3083015" cy="3200350"/>
            <a:chOff x="2991868" y="3041641"/>
            <a:chExt cx="3082498" cy="3292489"/>
          </a:xfrm>
          <a:noFill/>
        </p:grpSpPr>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1868" y="3433694"/>
              <a:ext cx="3082498" cy="29004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4" name="TextBox 9"/>
            <p:cNvSpPr txBox="1">
              <a:spLocks noChangeArrowheads="1"/>
            </p:cNvSpPr>
            <p:nvPr/>
          </p:nvSpPr>
          <p:spPr bwMode="auto">
            <a:xfrm>
              <a:off x="3590752" y="3041641"/>
              <a:ext cx="1584059" cy="4569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800" u="sng">
                  <a:solidFill>
                    <a:schemeClr val="tx1"/>
                  </a:solidFill>
                  <a:latin typeface="Arial Narrow" panose="020B0606020202030204" pitchFamily="34" charset="0"/>
                  <a:ea typeface="DejaVu Sans" charset="0"/>
                  <a:cs typeface="DejaVu Sans" charset="0"/>
                </a:rPr>
                <a:t>1) Met-9 CSR</a:t>
              </a:r>
            </a:p>
          </p:txBody>
        </p:sp>
      </p:grpSp>
      <p:grpSp>
        <p:nvGrpSpPr>
          <p:cNvPr id="7" name="Group 15"/>
          <p:cNvGrpSpPr>
            <a:grpSpLocks/>
          </p:cNvGrpSpPr>
          <p:nvPr/>
        </p:nvGrpSpPr>
        <p:grpSpPr bwMode="auto">
          <a:xfrm>
            <a:off x="3090666" y="3466222"/>
            <a:ext cx="3029860" cy="3201279"/>
            <a:chOff x="201613" y="3040682"/>
            <a:chExt cx="3029353" cy="3293443"/>
          </a:xfrm>
          <a:noFill/>
        </p:grpSpPr>
        <p:sp>
          <p:nvSpPr>
            <p:cNvPr id="11" name="TextBox 13"/>
            <p:cNvSpPr txBox="1">
              <a:spLocks noChangeArrowheads="1"/>
            </p:cNvSpPr>
            <p:nvPr/>
          </p:nvSpPr>
          <p:spPr bwMode="auto">
            <a:xfrm>
              <a:off x="692547" y="3040682"/>
              <a:ext cx="2121870" cy="4581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800" u="sng">
                  <a:solidFill>
                    <a:schemeClr val="tx1"/>
                  </a:solidFill>
                  <a:latin typeface="Arial Narrow" panose="020B0606020202030204" pitchFamily="34" charset="0"/>
                  <a:ea typeface="DejaVu Sans" charset="0"/>
                  <a:cs typeface="DejaVu Sans" charset="0"/>
                </a:rPr>
                <a:t>2) Met-9 Overcast</a:t>
              </a:r>
              <a:r>
                <a:rPr lang="en-GB" altLang="en-US" sz="1800" b="0" u="sng">
                  <a:solidFill>
                    <a:schemeClr val="tx1"/>
                  </a:solidFill>
                  <a:ea typeface="DejaVu Sans" charset="0"/>
                  <a:cs typeface="DejaVu Sans" charset="0"/>
                </a:rPr>
                <a:t> </a:t>
              </a: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613" y="3433691"/>
              <a:ext cx="3029353" cy="29004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8" name="Group 17"/>
          <p:cNvGrpSpPr>
            <a:grpSpLocks/>
          </p:cNvGrpSpPr>
          <p:nvPr/>
        </p:nvGrpSpPr>
        <p:grpSpPr bwMode="auto">
          <a:xfrm>
            <a:off x="5891853" y="3466222"/>
            <a:ext cx="3083187" cy="3203548"/>
            <a:chOff x="5777293" y="3040064"/>
            <a:chExt cx="3082671" cy="3295775"/>
          </a:xfrm>
          <a:noFill/>
        </p:grpSpPr>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77293" y="3329939"/>
              <a:ext cx="3082671" cy="3005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TextBox 14"/>
            <p:cNvSpPr txBox="1">
              <a:spLocks noChangeArrowheads="1"/>
            </p:cNvSpPr>
            <p:nvPr/>
          </p:nvSpPr>
          <p:spPr bwMode="auto">
            <a:xfrm>
              <a:off x="6275351" y="3040064"/>
              <a:ext cx="2081632" cy="510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800" u="sng" dirty="0">
                  <a:solidFill>
                    <a:schemeClr val="tx1"/>
                  </a:solidFill>
                  <a:latin typeface="Arial Narrow" panose="020B0606020202030204" pitchFamily="34" charset="0"/>
                  <a:ea typeface="DejaVu Sans" charset="0"/>
                  <a:cs typeface="DejaVu Sans" charset="0"/>
                </a:rPr>
                <a:t>3) Met-9 </a:t>
              </a:r>
              <a:r>
                <a:rPr lang="en-GB" altLang="en-US" sz="1800" u="sng" dirty="0" smtClean="0">
                  <a:solidFill>
                    <a:schemeClr val="tx1"/>
                  </a:solidFill>
                  <a:latin typeface="Arial Narrow" panose="020B0606020202030204" pitchFamily="34" charset="0"/>
                  <a:ea typeface="DejaVu Sans" charset="0"/>
                  <a:cs typeface="DejaVu Sans" charset="0"/>
                </a:rPr>
                <a:t>ASR</a:t>
              </a:r>
              <a:r>
                <a:rPr lang="en-GB" altLang="en-US" sz="1800" b="0" u="sng" dirty="0" smtClean="0">
                  <a:solidFill>
                    <a:schemeClr val="tx1"/>
                  </a:solidFill>
                  <a:ea typeface="DejaVu Sans" charset="0"/>
                  <a:cs typeface="DejaVu Sans" charset="0"/>
                </a:rPr>
                <a:t> </a:t>
              </a:r>
              <a:endParaRPr lang="en-GB" altLang="en-US" sz="1800" b="0" u="sng" dirty="0">
                <a:solidFill>
                  <a:schemeClr val="tx1"/>
                </a:solidFill>
                <a:ea typeface="DejaVu Sans" charset="0"/>
                <a:cs typeface="DejaVu Sans" charset="0"/>
              </a:endParaRPr>
            </a:p>
          </p:txBody>
        </p:sp>
      </p:grpSp>
    </p:spTree>
    <p:extLst>
      <p:ext uri="{BB962C8B-B14F-4D97-AF65-F5344CB8AC3E}">
        <p14:creationId xmlns:p14="http://schemas.microsoft.com/office/powerpoint/2010/main" val="376739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Impact on analysis: CSR vs. AMVs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45</a:t>
            </a:fld>
            <a:endParaRPr lang="en-US" dirty="0"/>
          </a:p>
        </p:txBody>
      </p:sp>
      <p:grpSp>
        <p:nvGrpSpPr>
          <p:cNvPr id="5" name="Group 13"/>
          <p:cNvGrpSpPr>
            <a:grpSpLocks/>
          </p:cNvGrpSpPr>
          <p:nvPr/>
        </p:nvGrpSpPr>
        <p:grpSpPr bwMode="auto">
          <a:xfrm>
            <a:off x="2233523" y="2289544"/>
            <a:ext cx="2676142" cy="2965450"/>
            <a:chOff x="107950" y="809625"/>
            <a:chExt cx="2676143" cy="2965769"/>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809625"/>
              <a:ext cx="2503155" cy="29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1837943" y="2727134"/>
              <a:ext cx="649288" cy="33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dirty="0">
                  <a:solidFill>
                    <a:srgbClr val="0000FF"/>
                  </a:solidFill>
                  <a:latin typeface="+mj-lt"/>
                </a:rPr>
                <a:t>CSR</a:t>
              </a:r>
            </a:p>
          </p:txBody>
        </p:sp>
        <p:sp>
          <p:nvSpPr>
            <p:cNvPr id="9" name="TextBox 8"/>
            <p:cNvSpPr txBox="1">
              <a:spLocks noChangeArrowheads="1"/>
            </p:cNvSpPr>
            <p:nvPr/>
          </p:nvSpPr>
          <p:spPr bwMode="auto">
            <a:xfrm>
              <a:off x="1693481" y="3016090"/>
              <a:ext cx="1090612" cy="33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dirty="0">
                  <a:solidFill>
                    <a:schemeClr val="tx1"/>
                  </a:solidFill>
                  <a:latin typeface="+mj-lt"/>
                </a:rPr>
                <a:t>AMVs</a:t>
              </a:r>
            </a:p>
          </p:txBody>
        </p:sp>
      </p:grpSp>
      <p:sp>
        <p:nvSpPr>
          <p:cNvPr id="11" name="TextBox 10"/>
          <p:cNvSpPr txBox="1"/>
          <p:nvPr/>
        </p:nvSpPr>
        <p:spPr>
          <a:xfrm>
            <a:off x="2476003" y="5148664"/>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humidity increments</a:t>
            </a:r>
            <a:endParaRPr lang="en-GB" sz="1600" dirty="0"/>
          </a:p>
        </p:txBody>
      </p:sp>
      <p:cxnSp>
        <p:nvCxnSpPr>
          <p:cNvPr id="14" name="Straight Connector 13"/>
          <p:cNvCxnSpPr/>
          <p:nvPr/>
        </p:nvCxnSpPr>
        <p:spPr>
          <a:xfrm>
            <a:off x="2052087" y="2941017"/>
            <a:ext cx="2869404" cy="0"/>
          </a:xfrm>
          <a:prstGeom prst="line">
            <a:avLst/>
          </a:prstGeom>
          <a:ln>
            <a:solidFill>
              <a:srgbClr val="0000FF"/>
            </a:solidFill>
            <a:prstDash val="lg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076891" y="4305543"/>
            <a:ext cx="2869404" cy="0"/>
          </a:xfrm>
          <a:prstGeom prst="line">
            <a:avLst/>
          </a:prstGeom>
          <a:ln>
            <a:solidFill>
              <a:srgbClr val="0000FF"/>
            </a:solidFill>
            <a:prstDash val="lgDash"/>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42909" y="3960626"/>
            <a:ext cx="1765005" cy="584775"/>
          </a:xfrm>
          <a:prstGeom prst="rect">
            <a:avLst/>
          </a:prstGeom>
          <a:noFill/>
        </p:spPr>
        <p:txBody>
          <a:bodyPr wrap="square" rtlCol="0">
            <a:spAutoFit/>
          </a:bodyPr>
          <a:lstStyle/>
          <a:p>
            <a:pPr algn="ctr"/>
            <a:r>
              <a:rPr lang="en-GB" sz="1600" dirty="0" smtClean="0">
                <a:solidFill>
                  <a:srgbClr val="0000FF"/>
                </a:solidFill>
              </a:rPr>
              <a:t>Large vertical extent</a:t>
            </a:r>
            <a:endParaRPr lang="en-GB" sz="1600" dirty="0">
              <a:solidFill>
                <a:srgbClr val="0000FF"/>
              </a:solidFill>
            </a:endParaRPr>
          </a:p>
        </p:txBody>
      </p:sp>
      <p:cxnSp>
        <p:nvCxnSpPr>
          <p:cNvPr id="17" name="Straight Connector 16"/>
          <p:cNvCxnSpPr/>
          <p:nvPr/>
        </p:nvCxnSpPr>
        <p:spPr>
          <a:xfrm>
            <a:off x="1860698" y="3189110"/>
            <a:ext cx="3232297" cy="0"/>
          </a:xfrm>
          <a:prstGeom prst="line">
            <a:avLst/>
          </a:prstGeom>
          <a:ln>
            <a:solidFill>
              <a:srgbClr val="0000FF"/>
            </a:solidFill>
            <a:prstDash val="sysDot"/>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03919" y="2879650"/>
            <a:ext cx="1765005" cy="830997"/>
          </a:xfrm>
          <a:prstGeom prst="rect">
            <a:avLst/>
          </a:prstGeom>
          <a:noFill/>
        </p:spPr>
        <p:txBody>
          <a:bodyPr wrap="square" rtlCol="0">
            <a:spAutoFit/>
          </a:bodyPr>
          <a:lstStyle/>
          <a:p>
            <a:pPr algn="ctr"/>
            <a:r>
              <a:rPr lang="en-GB" sz="1600" dirty="0" smtClean="0">
                <a:solidFill>
                  <a:srgbClr val="0000FF"/>
                </a:solidFill>
              </a:rPr>
              <a:t>Peak sensitivity of water vapour channel</a:t>
            </a:r>
            <a:endParaRPr lang="en-GB" sz="1600" dirty="0">
              <a:solidFill>
                <a:srgbClr val="0000FF"/>
              </a:solidFill>
            </a:endParaRPr>
          </a:p>
        </p:txBody>
      </p:sp>
      <p:sp>
        <p:nvSpPr>
          <p:cNvPr id="21" name="TextBox 20"/>
          <p:cNvSpPr txBox="1"/>
          <p:nvPr/>
        </p:nvSpPr>
        <p:spPr>
          <a:xfrm>
            <a:off x="2267329" y="1798026"/>
            <a:ext cx="1765005" cy="584775"/>
          </a:xfrm>
          <a:prstGeom prst="rect">
            <a:avLst/>
          </a:prstGeom>
          <a:noFill/>
        </p:spPr>
        <p:txBody>
          <a:bodyPr wrap="square" rtlCol="0">
            <a:spAutoFit/>
          </a:bodyPr>
          <a:lstStyle/>
          <a:p>
            <a:pPr algn="ctr"/>
            <a:r>
              <a:rPr lang="en-GB" sz="1600" dirty="0" smtClean="0"/>
              <a:t>No significant impact</a:t>
            </a:r>
            <a:endParaRPr lang="en-GB" sz="1600" dirty="0"/>
          </a:p>
        </p:txBody>
      </p:sp>
      <p:sp>
        <p:nvSpPr>
          <p:cNvPr id="23" name="TextBox 22"/>
          <p:cNvSpPr txBox="1"/>
          <p:nvPr/>
        </p:nvSpPr>
        <p:spPr>
          <a:xfrm>
            <a:off x="7249555" y="2389345"/>
            <a:ext cx="1894444" cy="1077218"/>
          </a:xfrm>
          <a:prstGeom prst="rect">
            <a:avLst/>
          </a:prstGeom>
          <a:noFill/>
        </p:spPr>
        <p:txBody>
          <a:bodyPr wrap="square" rtlCol="0">
            <a:spAutoFit/>
          </a:bodyPr>
          <a:lstStyle/>
          <a:p>
            <a:pPr algn="ctr"/>
            <a:r>
              <a:rPr lang="en-GB" sz="1600" dirty="0" smtClean="0">
                <a:solidFill>
                  <a:srgbClr val="0000FF"/>
                </a:solidFill>
              </a:rPr>
              <a:t>4D-Var tracing fits CSR by </a:t>
            </a:r>
            <a:r>
              <a:rPr lang="en-GB" sz="1600" dirty="0" err="1" smtClean="0">
                <a:solidFill>
                  <a:srgbClr val="0000FF"/>
                </a:solidFill>
              </a:rPr>
              <a:t>advecting</a:t>
            </a:r>
            <a:r>
              <a:rPr lang="en-GB" sz="1600" dirty="0" smtClean="0">
                <a:solidFill>
                  <a:srgbClr val="0000FF"/>
                </a:solidFill>
              </a:rPr>
              <a:t> deep layer of humidity…</a:t>
            </a:r>
            <a:endParaRPr lang="en-GB" sz="1600" dirty="0">
              <a:solidFill>
                <a:srgbClr val="0000FF"/>
              </a:solidFill>
            </a:endParaRPr>
          </a:p>
        </p:txBody>
      </p:sp>
    </p:spTree>
    <p:extLst>
      <p:ext uri="{BB962C8B-B14F-4D97-AF65-F5344CB8AC3E}">
        <p14:creationId xmlns:p14="http://schemas.microsoft.com/office/powerpoint/2010/main" val="3138859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1" grpId="0"/>
      <p:bldP spid="2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Impact on analysis: CSR vs. AMVs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46</a:t>
            </a:fld>
            <a:endParaRPr lang="en-US" dirty="0"/>
          </a:p>
        </p:txBody>
      </p:sp>
      <p:grpSp>
        <p:nvGrpSpPr>
          <p:cNvPr id="5" name="Group 13"/>
          <p:cNvGrpSpPr>
            <a:grpSpLocks/>
          </p:cNvGrpSpPr>
          <p:nvPr/>
        </p:nvGrpSpPr>
        <p:grpSpPr bwMode="auto">
          <a:xfrm>
            <a:off x="2233523" y="2289544"/>
            <a:ext cx="4951412" cy="2965450"/>
            <a:chOff x="107950" y="809625"/>
            <a:chExt cx="4951413" cy="2965769"/>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809625"/>
              <a:ext cx="2503155" cy="29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6208" y="809625"/>
              <a:ext cx="2503155" cy="29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1837943" y="2727134"/>
              <a:ext cx="649288" cy="33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dirty="0">
                  <a:solidFill>
                    <a:srgbClr val="0000FF"/>
                  </a:solidFill>
                  <a:latin typeface="+mj-lt"/>
                </a:rPr>
                <a:t>CSR</a:t>
              </a:r>
            </a:p>
          </p:txBody>
        </p:sp>
        <p:sp>
          <p:nvSpPr>
            <p:cNvPr id="9" name="TextBox 8"/>
            <p:cNvSpPr txBox="1">
              <a:spLocks noChangeArrowheads="1"/>
            </p:cNvSpPr>
            <p:nvPr/>
          </p:nvSpPr>
          <p:spPr bwMode="auto">
            <a:xfrm>
              <a:off x="1693481" y="3016090"/>
              <a:ext cx="1090612" cy="33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dirty="0">
                  <a:solidFill>
                    <a:schemeClr val="tx1"/>
                  </a:solidFill>
                  <a:latin typeface="+mj-lt"/>
                </a:rPr>
                <a:t>AMVs</a:t>
              </a:r>
            </a:p>
          </p:txBody>
        </p:sp>
      </p:grpSp>
      <p:sp>
        <p:nvSpPr>
          <p:cNvPr id="11" name="TextBox 10"/>
          <p:cNvSpPr txBox="1"/>
          <p:nvPr/>
        </p:nvSpPr>
        <p:spPr>
          <a:xfrm>
            <a:off x="2476003" y="5148664"/>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humidity increments</a:t>
            </a:r>
            <a:endParaRPr lang="en-GB" sz="1600" dirty="0"/>
          </a:p>
        </p:txBody>
      </p:sp>
      <p:sp>
        <p:nvSpPr>
          <p:cNvPr id="12" name="TextBox 11"/>
          <p:cNvSpPr txBox="1"/>
          <p:nvPr/>
        </p:nvSpPr>
        <p:spPr>
          <a:xfrm>
            <a:off x="4837743" y="5144081"/>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wind increments</a:t>
            </a:r>
            <a:endParaRPr lang="en-GB" sz="1600" dirty="0"/>
          </a:p>
        </p:txBody>
      </p:sp>
      <p:cxnSp>
        <p:nvCxnSpPr>
          <p:cNvPr id="15" name="Straight Connector 14"/>
          <p:cNvCxnSpPr/>
          <p:nvPr/>
        </p:nvCxnSpPr>
        <p:spPr>
          <a:xfrm>
            <a:off x="4681781" y="2921537"/>
            <a:ext cx="2567774" cy="0"/>
          </a:xfrm>
          <a:prstGeom prst="line">
            <a:avLst/>
          </a:prstGeom>
          <a:ln>
            <a:solidFill>
              <a:srgbClr val="0000FF"/>
            </a:solidFill>
            <a:prstDash val="lgDash"/>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42909" y="3960626"/>
            <a:ext cx="1765005" cy="584775"/>
          </a:xfrm>
          <a:prstGeom prst="rect">
            <a:avLst/>
          </a:prstGeom>
          <a:noFill/>
        </p:spPr>
        <p:txBody>
          <a:bodyPr wrap="square" rtlCol="0">
            <a:spAutoFit/>
          </a:bodyPr>
          <a:lstStyle/>
          <a:p>
            <a:pPr algn="ctr"/>
            <a:r>
              <a:rPr lang="en-GB" sz="1600" dirty="0" smtClean="0">
                <a:solidFill>
                  <a:srgbClr val="0000FF"/>
                </a:solidFill>
              </a:rPr>
              <a:t>Large vertical extent</a:t>
            </a:r>
            <a:endParaRPr lang="en-GB" sz="1600" dirty="0">
              <a:solidFill>
                <a:srgbClr val="0000FF"/>
              </a:solidFill>
            </a:endParaRPr>
          </a:p>
        </p:txBody>
      </p:sp>
      <p:sp>
        <p:nvSpPr>
          <p:cNvPr id="18" name="TextBox 17"/>
          <p:cNvSpPr txBox="1"/>
          <p:nvPr/>
        </p:nvSpPr>
        <p:spPr>
          <a:xfrm>
            <a:off x="203919" y="2879650"/>
            <a:ext cx="1765005" cy="830997"/>
          </a:xfrm>
          <a:prstGeom prst="rect">
            <a:avLst/>
          </a:prstGeom>
          <a:noFill/>
        </p:spPr>
        <p:txBody>
          <a:bodyPr wrap="square" rtlCol="0">
            <a:spAutoFit/>
          </a:bodyPr>
          <a:lstStyle/>
          <a:p>
            <a:pPr algn="ctr"/>
            <a:r>
              <a:rPr lang="en-GB" sz="1600" dirty="0" smtClean="0">
                <a:solidFill>
                  <a:srgbClr val="0000FF"/>
                </a:solidFill>
              </a:rPr>
              <a:t>Peak sensitivity of water vapour channel</a:t>
            </a:r>
            <a:endParaRPr lang="en-GB" sz="1600" dirty="0">
              <a:solidFill>
                <a:srgbClr val="0000FF"/>
              </a:solidFill>
            </a:endParaRPr>
          </a:p>
        </p:txBody>
      </p:sp>
      <p:sp>
        <p:nvSpPr>
          <p:cNvPr id="21" name="TextBox 20"/>
          <p:cNvSpPr txBox="1"/>
          <p:nvPr/>
        </p:nvSpPr>
        <p:spPr>
          <a:xfrm>
            <a:off x="2267329" y="1798026"/>
            <a:ext cx="1765005" cy="584775"/>
          </a:xfrm>
          <a:prstGeom prst="rect">
            <a:avLst/>
          </a:prstGeom>
          <a:noFill/>
        </p:spPr>
        <p:txBody>
          <a:bodyPr wrap="square" rtlCol="0">
            <a:spAutoFit/>
          </a:bodyPr>
          <a:lstStyle/>
          <a:p>
            <a:pPr algn="ctr"/>
            <a:r>
              <a:rPr lang="en-GB" sz="1600" dirty="0" smtClean="0"/>
              <a:t>No significant impact</a:t>
            </a:r>
            <a:endParaRPr lang="en-GB" sz="1600" dirty="0"/>
          </a:p>
        </p:txBody>
      </p:sp>
      <p:cxnSp>
        <p:nvCxnSpPr>
          <p:cNvPr id="19" name="Straight Connector 18"/>
          <p:cNvCxnSpPr/>
          <p:nvPr/>
        </p:nvCxnSpPr>
        <p:spPr>
          <a:xfrm>
            <a:off x="4654755" y="3702916"/>
            <a:ext cx="2530180" cy="0"/>
          </a:xfrm>
          <a:prstGeom prst="line">
            <a:avLst/>
          </a:prstGeom>
          <a:ln>
            <a:solidFill>
              <a:srgbClr val="0000FF"/>
            </a:solidFill>
            <a:prstDash val="lgDash"/>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249555" y="2389345"/>
            <a:ext cx="1894444" cy="1815882"/>
          </a:xfrm>
          <a:prstGeom prst="rect">
            <a:avLst/>
          </a:prstGeom>
          <a:noFill/>
        </p:spPr>
        <p:txBody>
          <a:bodyPr wrap="square" rtlCol="0">
            <a:spAutoFit/>
          </a:bodyPr>
          <a:lstStyle/>
          <a:p>
            <a:pPr algn="ctr"/>
            <a:r>
              <a:rPr lang="en-GB" sz="1600" dirty="0" smtClean="0">
                <a:solidFill>
                  <a:srgbClr val="0000FF"/>
                </a:solidFill>
              </a:rPr>
              <a:t>4D-Var tracing fits CSR by </a:t>
            </a:r>
            <a:r>
              <a:rPr lang="en-GB" sz="1600" dirty="0" err="1" smtClean="0">
                <a:solidFill>
                  <a:srgbClr val="0000FF"/>
                </a:solidFill>
              </a:rPr>
              <a:t>advecting</a:t>
            </a:r>
            <a:r>
              <a:rPr lang="en-GB" sz="1600" dirty="0" smtClean="0">
                <a:solidFill>
                  <a:srgbClr val="0000FF"/>
                </a:solidFill>
              </a:rPr>
              <a:t> deep layer of humidity…</a:t>
            </a:r>
          </a:p>
          <a:p>
            <a:pPr algn="ctr"/>
            <a:r>
              <a:rPr lang="en-GB" sz="1600" dirty="0" smtClean="0">
                <a:solidFill>
                  <a:srgbClr val="0000FF"/>
                </a:solidFill>
              </a:rPr>
              <a:t>…leading to deep layer changes to wind field</a:t>
            </a:r>
            <a:endParaRPr lang="en-GB" sz="1600" dirty="0">
              <a:solidFill>
                <a:srgbClr val="0000FF"/>
              </a:solidFill>
            </a:endParaRPr>
          </a:p>
        </p:txBody>
      </p:sp>
      <p:cxnSp>
        <p:nvCxnSpPr>
          <p:cNvPr id="23" name="Straight Connector 22"/>
          <p:cNvCxnSpPr/>
          <p:nvPr/>
        </p:nvCxnSpPr>
        <p:spPr>
          <a:xfrm>
            <a:off x="4664053" y="2786852"/>
            <a:ext cx="2567774"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678224" y="3258232"/>
            <a:ext cx="2567774"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646331" y="4395910"/>
            <a:ext cx="2567774"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660502" y="4760960"/>
            <a:ext cx="2567774"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334617" y="4376124"/>
            <a:ext cx="1765005" cy="584775"/>
          </a:xfrm>
          <a:prstGeom prst="rect">
            <a:avLst/>
          </a:prstGeom>
          <a:noFill/>
        </p:spPr>
        <p:txBody>
          <a:bodyPr wrap="square" rtlCol="0">
            <a:spAutoFit/>
          </a:bodyPr>
          <a:lstStyle/>
          <a:p>
            <a:pPr algn="ctr"/>
            <a:r>
              <a:rPr lang="en-GB" sz="1600" dirty="0" smtClean="0"/>
              <a:t>Largest at high and low levels</a:t>
            </a:r>
            <a:endParaRPr lang="en-GB" sz="1600" dirty="0"/>
          </a:p>
        </p:txBody>
      </p:sp>
    </p:spTree>
    <p:extLst>
      <p:ext uri="{BB962C8B-B14F-4D97-AF65-F5344CB8AC3E}">
        <p14:creationId xmlns:p14="http://schemas.microsoft.com/office/powerpoint/2010/main" val="3595341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Impact on analysis: overcast vs. AMVs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47</a:t>
            </a:fld>
            <a:endParaRPr lang="en-US" dirty="0"/>
          </a:p>
        </p:txBody>
      </p:sp>
      <p:grpSp>
        <p:nvGrpSpPr>
          <p:cNvPr id="5" name="Group 12"/>
          <p:cNvGrpSpPr>
            <a:grpSpLocks/>
          </p:cNvGrpSpPr>
          <p:nvPr/>
        </p:nvGrpSpPr>
        <p:grpSpPr bwMode="auto">
          <a:xfrm>
            <a:off x="1890823" y="2186846"/>
            <a:ext cx="2779986" cy="2966987"/>
            <a:chOff x="108446" y="3743006"/>
            <a:chExt cx="2779708" cy="2965769"/>
          </a:xfrm>
        </p:grpSpPr>
        <p:pic>
          <p:nvPicPr>
            <p:cNvPr id="6" name="Picture 12"/>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446" y="3743006"/>
              <a:ext cx="2501985" cy="29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1591295" y="5614034"/>
              <a:ext cx="1217491" cy="33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a:solidFill>
                    <a:srgbClr val="0000FF"/>
                  </a:solidFill>
                  <a:latin typeface="+mn-lt"/>
                </a:rPr>
                <a:t>OV-sea</a:t>
              </a:r>
            </a:p>
          </p:txBody>
        </p:sp>
        <p:sp>
          <p:nvSpPr>
            <p:cNvPr id="9" name="TextBox 8"/>
            <p:cNvSpPr txBox="1">
              <a:spLocks noChangeArrowheads="1"/>
            </p:cNvSpPr>
            <p:nvPr/>
          </p:nvSpPr>
          <p:spPr bwMode="auto">
            <a:xfrm>
              <a:off x="1375418" y="5940924"/>
              <a:ext cx="1512736" cy="33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dirty="0">
                  <a:solidFill>
                    <a:schemeClr val="tx1"/>
                  </a:solidFill>
                  <a:latin typeface="+mn-lt"/>
                </a:rPr>
                <a:t>AMVs-sea</a:t>
              </a:r>
            </a:p>
          </p:txBody>
        </p:sp>
      </p:grpSp>
      <p:sp>
        <p:nvSpPr>
          <p:cNvPr id="10" name="TextBox 9"/>
          <p:cNvSpPr txBox="1"/>
          <p:nvPr/>
        </p:nvSpPr>
        <p:spPr>
          <a:xfrm>
            <a:off x="2178291" y="5042336"/>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humidity increments</a:t>
            </a:r>
            <a:endParaRPr lang="en-GB" sz="1600" dirty="0"/>
          </a:p>
        </p:txBody>
      </p:sp>
      <p:sp>
        <p:nvSpPr>
          <p:cNvPr id="12" name="TextBox 11"/>
          <p:cNvSpPr txBox="1"/>
          <p:nvPr/>
        </p:nvSpPr>
        <p:spPr>
          <a:xfrm>
            <a:off x="203919" y="2660230"/>
            <a:ext cx="1765005" cy="830997"/>
          </a:xfrm>
          <a:prstGeom prst="rect">
            <a:avLst/>
          </a:prstGeom>
          <a:noFill/>
        </p:spPr>
        <p:txBody>
          <a:bodyPr wrap="square" rtlCol="0">
            <a:spAutoFit/>
          </a:bodyPr>
          <a:lstStyle/>
          <a:p>
            <a:pPr algn="ctr"/>
            <a:r>
              <a:rPr lang="en-GB" sz="1600" dirty="0" smtClean="0">
                <a:solidFill>
                  <a:srgbClr val="0000FF"/>
                </a:solidFill>
              </a:rPr>
              <a:t>Humidity changes only above cloud top</a:t>
            </a:r>
            <a:endParaRPr lang="en-GB" sz="1600" dirty="0">
              <a:solidFill>
                <a:srgbClr val="0000FF"/>
              </a:solidFill>
            </a:endParaRPr>
          </a:p>
        </p:txBody>
      </p:sp>
    </p:spTree>
    <p:extLst>
      <p:ext uri="{BB962C8B-B14F-4D97-AF65-F5344CB8AC3E}">
        <p14:creationId xmlns:p14="http://schemas.microsoft.com/office/powerpoint/2010/main" val="41946989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Impact on analysis: overcast vs. AMVs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48</a:t>
            </a:fld>
            <a:endParaRPr lang="en-US" dirty="0"/>
          </a:p>
        </p:txBody>
      </p:sp>
      <p:grpSp>
        <p:nvGrpSpPr>
          <p:cNvPr id="5" name="Group 12"/>
          <p:cNvGrpSpPr>
            <a:grpSpLocks/>
          </p:cNvGrpSpPr>
          <p:nvPr/>
        </p:nvGrpSpPr>
        <p:grpSpPr bwMode="auto">
          <a:xfrm>
            <a:off x="1890823" y="2186795"/>
            <a:ext cx="4951413" cy="2967038"/>
            <a:chOff x="108446" y="3742955"/>
            <a:chExt cx="4950917" cy="2965820"/>
          </a:xfrm>
        </p:grpSpPr>
        <p:pic>
          <p:nvPicPr>
            <p:cNvPr id="6" name="Picture 12"/>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446" y="3743006"/>
              <a:ext cx="2501985" cy="29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6208" y="3742955"/>
              <a:ext cx="2503155" cy="29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1591295" y="5614034"/>
              <a:ext cx="1217491" cy="33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a:solidFill>
                    <a:srgbClr val="0000FF"/>
                  </a:solidFill>
                  <a:latin typeface="+mn-lt"/>
                </a:rPr>
                <a:t>OV-sea</a:t>
              </a:r>
            </a:p>
          </p:txBody>
        </p:sp>
        <p:sp>
          <p:nvSpPr>
            <p:cNvPr id="9" name="TextBox 8"/>
            <p:cNvSpPr txBox="1">
              <a:spLocks noChangeArrowheads="1"/>
            </p:cNvSpPr>
            <p:nvPr/>
          </p:nvSpPr>
          <p:spPr bwMode="auto">
            <a:xfrm>
              <a:off x="1375418" y="5940924"/>
              <a:ext cx="1512736" cy="33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eaLnBrk="1" hangingPunct="1"/>
              <a:r>
                <a:rPr lang="en-GB" altLang="en-US" sz="1600" b="1" dirty="0">
                  <a:solidFill>
                    <a:schemeClr val="tx1"/>
                  </a:solidFill>
                  <a:latin typeface="+mn-lt"/>
                </a:rPr>
                <a:t>AMVs-sea</a:t>
              </a:r>
            </a:p>
          </p:txBody>
        </p:sp>
      </p:grpSp>
      <p:sp>
        <p:nvSpPr>
          <p:cNvPr id="10" name="TextBox 9"/>
          <p:cNvSpPr txBox="1"/>
          <p:nvPr/>
        </p:nvSpPr>
        <p:spPr>
          <a:xfrm>
            <a:off x="2178291" y="5042336"/>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humidity increments</a:t>
            </a:r>
            <a:endParaRPr lang="en-GB" sz="1600" dirty="0"/>
          </a:p>
        </p:txBody>
      </p:sp>
      <p:sp>
        <p:nvSpPr>
          <p:cNvPr id="11" name="TextBox 10"/>
          <p:cNvSpPr txBox="1"/>
          <p:nvPr/>
        </p:nvSpPr>
        <p:spPr>
          <a:xfrm>
            <a:off x="4540031" y="5037753"/>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wind increments</a:t>
            </a:r>
            <a:endParaRPr lang="en-GB" sz="1600" dirty="0"/>
          </a:p>
        </p:txBody>
      </p:sp>
      <p:sp>
        <p:nvSpPr>
          <p:cNvPr id="12" name="TextBox 11"/>
          <p:cNvSpPr txBox="1"/>
          <p:nvPr/>
        </p:nvSpPr>
        <p:spPr>
          <a:xfrm>
            <a:off x="203919" y="2660230"/>
            <a:ext cx="1765005" cy="830997"/>
          </a:xfrm>
          <a:prstGeom prst="rect">
            <a:avLst/>
          </a:prstGeom>
          <a:noFill/>
        </p:spPr>
        <p:txBody>
          <a:bodyPr wrap="square" rtlCol="0">
            <a:spAutoFit/>
          </a:bodyPr>
          <a:lstStyle/>
          <a:p>
            <a:pPr algn="ctr"/>
            <a:r>
              <a:rPr lang="en-GB" sz="1600" dirty="0" smtClean="0">
                <a:solidFill>
                  <a:srgbClr val="0000FF"/>
                </a:solidFill>
              </a:rPr>
              <a:t>Humidity changes only above cloud top</a:t>
            </a:r>
            <a:endParaRPr lang="en-GB" sz="1600" dirty="0">
              <a:solidFill>
                <a:srgbClr val="0000FF"/>
              </a:solidFill>
            </a:endParaRPr>
          </a:p>
        </p:txBody>
      </p:sp>
      <p:sp>
        <p:nvSpPr>
          <p:cNvPr id="13" name="TextBox 12"/>
          <p:cNvSpPr txBox="1"/>
          <p:nvPr/>
        </p:nvSpPr>
        <p:spPr>
          <a:xfrm>
            <a:off x="7140641" y="2278268"/>
            <a:ext cx="1765005" cy="584775"/>
          </a:xfrm>
          <a:prstGeom prst="rect">
            <a:avLst/>
          </a:prstGeom>
          <a:noFill/>
        </p:spPr>
        <p:txBody>
          <a:bodyPr wrap="square" rtlCol="0">
            <a:spAutoFit/>
          </a:bodyPr>
          <a:lstStyle/>
          <a:p>
            <a:pPr algn="ctr"/>
            <a:r>
              <a:rPr lang="en-GB" sz="1600" dirty="0" smtClean="0">
                <a:solidFill>
                  <a:srgbClr val="0000FF"/>
                </a:solidFill>
              </a:rPr>
              <a:t>Good agreement in peak impact</a:t>
            </a:r>
            <a:endParaRPr lang="en-GB" sz="1600" dirty="0">
              <a:solidFill>
                <a:srgbClr val="0000FF"/>
              </a:solidFill>
            </a:endParaRPr>
          </a:p>
        </p:txBody>
      </p:sp>
      <p:cxnSp>
        <p:nvCxnSpPr>
          <p:cNvPr id="14" name="Straight Connector 13"/>
          <p:cNvCxnSpPr/>
          <p:nvPr/>
        </p:nvCxnSpPr>
        <p:spPr>
          <a:xfrm>
            <a:off x="4426594" y="2570656"/>
            <a:ext cx="2567774" cy="0"/>
          </a:xfrm>
          <a:prstGeom prst="line">
            <a:avLst/>
          </a:prstGeom>
          <a:ln>
            <a:solidFill>
              <a:srgbClr val="0000FF"/>
            </a:solidFill>
            <a:prstDash val="lg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4399568" y="3352035"/>
            <a:ext cx="2530180" cy="0"/>
          </a:xfrm>
          <a:prstGeom prst="line">
            <a:avLst/>
          </a:prstGeom>
          <a:ln>
            <a:solidFill>
              <a:srgbClr val="0000FF"/>
            </a:solidFill>
            <a:prstDash val="lgDash"/>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140641" y="3059647"/>
            <a:ext cx="1765005" cy="584775"/>
          </a:xfrm>
          <a:prstGeom prst="rect">
            <a:avLst/>
          </a:prstGeom>
          <a:noFill/>
        </p:spPr>
        <p:txBody>
          <a:bodyPr wrap="square" rtlCol="0">
            <a:spAutoFit/>
          </a:bodyPr>
          <a:lstStyle/>
          <a:p>
            <a:pPr algn="ctr"/>
            <a:r>
              <a:rPr lang="en-GB" sz="1600" dirty="0" smtClean="0"/>
              <a:t>More AMVs -&gt; larger impact</a:t>
            </a:r>
            <a:endParaRPr lang="en-GB" sz="1600" dirty="0"/>
          </a:p>
        </p:txBody>
      </p:sp>
    </p:spTree>
    <p:extLst>
      <p:ext uri="{BB962C8B-B14F-4D97-AF65-F5344CB8AC3E}">
        <p14:creationId xmlns:p14="http://schemas.microsoft.com/office/powerpoint/2010/main" val="463582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Impact on analysis: ASR (CSR + OV)</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49</a:t>
            </a:fld>
            <a:endParaRPr lang="en-US" dirty="0"/>
          </a:p>
        </p:txBody>
      </p:sp>
      <p:grpSp>
        <p:nvGrpSpPr>
          <p:cNvPr id="5" name="Group 9"/>
          <p:cNvGrpSpPr>
            <a:grpSpLocks/>
          </p:cNvGrpSpPr>
          <p:nvPr/>
        </p:nvGrpSpPr>
        <p:grpSpPr bwMode="auto">
          <a:xfrm>
            <a:off x="2300288" y="2084388"/>
            <a:ext cx="2501900" cy="2965450"/>
            <a:chOff x="104775" y="857250"/>
            <a:chExt cx="2501900" cy="2965450"/>
          </a:xfrm>
        </p:grpSpPr>
        <p:pic>
          <p:nvPicPr>
            <p:cNvPr id="7" name="Picture 17"/>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 y="857250"/>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1510076" y="2519363"/>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dirty="0">
                  <a:solidFill>
                    <a:srgbClr val="0000FF"/>
                  </a:solidFill>
                  <a:latin typeface="+mj-lt"/>
                </a:rPr>
                <a:t>CSR</a:t>
              </a:r>
            </a:p>
          </p:txBody>
        </p:sp>
        <p:sp>
          <p:nvSpPr>
            <p:cNvPr id="9" name="TextBox 7"/>
            <p:cNvSpPr txBox="1">
              <a:spLocks noChangeArrowheads="1"/>
            </p:cNvSpPr>
            <p:nvPr/>
          </p:nvSpPr>
          <p:spPr bwMode="auto">
            <a:xfrm>
              <a:off x="1438638" y="2790825"/>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rgbClr val="FF0000"/>
                  </a:solidFill>
                  <a:latin typeface="+mj-lt"/>
                </a:rPr>
                <a:t>CSR+OV</a:t>
              </a:r>
            </a:p>
          </p:txBody>
        </p:sp>
        <p:sp>
          <p:nvSpPr>
            <p:cNvPr id="10" name="TextBox 7"/>
            <p:cNvSpPr txBox="1">
              <a:spLocks noChangeArrowheads="1"/>
            </p:cNvSpPr>
            <p:nvPr/>
          </p:nvSpPr>
          <p:spPr bwMode="auto">
            <a:xfrm>
              <a:off x="1510076" y="3055938"/>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chemeClr val="tx1"/>
                  </a:solidFill>
                  <a:latin typeface="+mj-lt"/>
                </a:rPr>
                <a:t>AMVs</a:t>
              </a:r>
            </a:p>
          </p:txBody>
        </p:sp>
      </p:grpSp>
      <p:sp>
        <p:nvSpPr>
          <p:cNvPr id="11" name="TextBox 10"/>
          <p:cNvSpPr txBox="1"/>
          <p:nvPr/>
        </p:nvSpPr>
        <p:spPr>
          <a:xfrm>
            <a:off x="506890" y="2748839"/>
            <a:ext cx="1765005" cy="584775"/>
          </a:xfrm>
          <a:prstGeom prst="rect">
            <a:avLst/>
          </a:prstGeom>
          <a:noFill/>
        </p:spPr>
        <p:txBody>
          <a:bodyPr wrap="square" rtlCol="0">
            <a:spAutoFit/>
          </a:bodyPr>
          <a:lstStyle/>
          <a:p>
            <a:pPr algn="ctr"/>
            <a:r>
              <a:rPr lang="en-GB" sz="1600" dirty="0" smtClean="0">
                <a:solidFill>
                  <a:srgbClr val="FF0000"/>
                </a:solidFill>
              </a:rPr>
              <a:t>Very similar structure to CSR</a:t>
            </a:r>
            <a:endParaRPr lang="en-GB" sz="1600" dirty="0">
              <a:solidFill>
                <a:srgbClr val="FF0000"/>
              </a:solidFill>
            </a:endParaRPr>
          </a:p>
        </p:txBody>
      </p:sp>
      <p:sp>
        <p:nvSpPr>
          <p:cNvPr id="12" name="TextBox 11"/>
          <p:cNvSpPr txBox="1"/>
          <p:nvPr/>
        </p:nvSpPr>
        <p:spPr>
          <a:xfrm>
            <a:off x="2497276" y="4989171"/>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humidity increments</a:t>
            </a:r>
            <a:endParaRPr lang="en-GB" sz="1600" dirty="0"/>
          </a:p>
        </p:txBody>
      </p:sp>
    </p:spTree>
    <p:extLst>
      <p:ext uri="{BB962C8B-B14F-4D97-AF65-F5344CB8AC3E}">
        <p14:creationId xmlns:p14="http://schemas.microsoft.com/office/powerpoint/2010/main" val="1103507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AMV production today: geostationary </a:t>
            </a:r>
            <a:endParaRPr lang="en-US" dirty="0"/>
          </a:p>
        </p:txBody>
      </p:sp>
      <p:sp>
        <p:nvSpPr>
          <p:cNvPr id="3" name="Content Placeholder 2"/>
          <p:cNvSpPr>
            <a:spLocks noGrp="1"/>
          </p:cNvSpPr>
          <p:nvPr>
            <p:ph sz="quarter" idx="14"/>
          </p:nvPr>
        </p:nvSpPr>
        <p:spPr>
          <a:xfrm>
            <a:off x="1620422" y="1977886"/>
            <a:ext cx="5903738" cy="3944113"/>
          </a:xfrm>
        </p:spPr>
        <p:txBody>
          <a:bodyPr/>
          <a:lstStyle/>
          <a:p>
            <a:r>
              <a:rPr lang="en-US" dirty="0" smtClean="0"/>
              <a:t>Cover tropics and mid latitudes</a:t>
            </a:r>
          </a:p>
          <a:p>
            <a:r>
              <a:rPr lang="en-US" dirty="0" smtClean="0"/>
              <a:t>Successive images few minutes to ~30 </a:t>
            </a:r>
            <a:r>
              <a:rPr lang="en-US" dirty="0" err="1" smtClean="0"/>
              <a:t>mins</a:t>
            </a:r>
            <a:r>
              <a:rPr lang="en-US" dirty="0" smtClean="0"/>
              <a:t> apart</a:t>
            </a:r>
          </a:p>
          <a:p>
            <a:r>
              <a:rPr lang="en-US" dirty="0" smtClean="0"/>
              <a:t>Monitored/assimilated at ECMWF:</a:t>
            </a:r>
          </a:p>
          <a:p>
            <a:pPr marL="468313" lvl="1" indent="0">
              <a:lnSpc>
                <a:spcPct val="100000"/>
              </a:lnSpc>
              <a:buFont typeface="Arial" pitchFamily="34" charset="0"/>
              <a:buNone/>
              <a:defRPr/>
            </a:pPr>
            <a:r>
              <a:rPr lang="en-GB" sz="1400" kern="0" dirty="0">
                <a:solidFill>
                  <a:srgbClr val="0000FF"/>
                </a:solidFill>
              </a:rPr>
              <a:t>EUMETSAT</a:t>
            </a:r>
            <a:r>
              <a:rPr lang="en-GB" sz="1400" kern="0" dirty="0"/>
              <a:t>: </a:t>
            </a:r>
            <a:r>
              <a:rPr lang="en-GB" sz="1400" kern="0" dirty="0" smtClean="0"/>
              <a:t>Met-8, Met-10</a:t>
            </a:r>
            <a:endParaRPr lang="en-GB" sz="1400" kern="0" dirty="0"/>
          </a:p>
          <a:p>
            <a:pPr marL="468313" lvl="1" indent="0">
              <a:lnSpc>
                <a:spcPct val="100000"/>
              </a:lnSpc>
              <a:buFont typeface="Arial" pitchFamily="34" charset="0"/>
              <a:buNone/>
              <a:defRPr/>
            </a:pPr>
            <a:r>
              <a:rPr lang="en-GB" sz="1400" kern="0" dirty="0">
                <a:solidFill>
                  <a:srgbClr val="0000FF"/>
                </a:solidFill>
              </a:rPr>
              <a:t>JMA</a:t>
            </a:r>
            <a:r>
              <a:rPr lang="en-GB" sz="1400" kern="0" dirty="0"/>
              <a:t>: </a:t>
            </a:r>
            <a:r>
              <a:rPr lang="en-GB" sz="1400" kern="0" dirty="0" smtClean="0"/>
              <a:t>Himawari-8</a:t>
            </a:r>
            <a:endParaRPr lang="en-GB" sz="1400" kern="0" dirty="0"/>
          </a:p>
          <a:p>
            <a:pPr marL="468313" lvl="1" indent="0">
              <a:lnSpc>
                <a:spcPct val="100000"/>
              </a:lnSpc>
              <a:buFont typeface="Arial" pitchFamily="34" charset="0"/>
              <a:buNone/>
              <a:defRPr/>
            </a:pPr>
            <a:r>
              <a:rPr lang="en-GB" sz="1400" kern="0" dirty="0">
                <a:solidFill>
                  <a:srgbClr val="0000FF"/>
                </a:solidFill>
              </a:rPr>
              <a:t>NOAA/NESDIS</a:t>
            </a:r>
            <a:r>
              <a:rPr lang="en-GB" sz="1400" kern="0" dirty="0"/>
              <a:t>: GOES-13, </a:t>
            </a:r>
            <a:r>
              <a:rPr lang="en-GB" sz="1400" kern="0" dirty="0" smtClean="0"/>
              <a:t>GOES-15</a:t>
            </a:r>
          </a:p>
          <a:p>
            <a:pPr marL="468313" lvl="1" indent="0">
              <a:lnSpc>
                <a:spcPct val="100000"/>
              </a:lnSpc>
              <a:buFont typeface="Arial" pitchFamily="34" charset="0"/>
              <a:buNone/>
              <a:defRPr/>
            </a:pPr>
            <a:r>
              <a:rPr lang="en-GB" sz="1400" kern="0" dirty="0" smtClean="0">
                <a:solidFill>
                  <a:srgbClr val="0000FF"/>
                </a:solidFill>
              </a:rPr>
              <a:t>CMA</a:t>
            </a:r>
            <a:r>
              <a:rPr lang="en-GB" sz="1400" kern="0" dirty="0"/>
              <a:t>: </a:t>
            </a:r>
            <a:r>
              <a:rPr lang="en-GB" sz="1400" kern="0" dirty="0" smtClean="0"/>
              <a:t>FY-2E, FY-2G</a:t>
            </a:r>
            <a:endParaRPr lang="en-GB" sz="1400" kern="0" dirty="0"/>
          </a:p>
          <a:p>
            <a:pPr marL="468313" lvl="1" indent="0">
              <a:lnSpc>
                <a:spcPct val="100000"/>
              </a:lnSpc>
              <a:buFont typeface="Arial" pitchFamily="34" charset="0"/>
              <a:buNone/>
              <a:defRPr/>
            </a:pPr>
            <a:r>
              <a:rPr lang="en-GB" sz="1400" kern="0" dirty="0">
                <a:solidFill>
                  <a:srgbClr val="0000FF"/>
                </a:solidFill>
              </a:rPr>
              <a:t>IMD</a:t>
            </a:r>
            <a:r>
              <a:rPr lang="en-GB" sz="1400" kern="0" dirty="0"/>
              <a:t>: </a:t>
            </a:r>
            <a:r>
              <a:rPr lang="en-GB" sz="1400" kern="0" dirty="0" smtClean="0"/>
              <a:t>INSAT-3D</a:t>
            </a:r>
            <a:endParaRPr lang="en-GB" sz="1400" kern="0" dirty="0"/>
          </a:p>
          <a:p>
            <a:pPr marL="468313" lvl="1" indent="0">
              <a:lnSpc>
                <a:spcPct val="100000"/>
              </a:lnSpc>
              <a:buFont typeface="Arial" pitchFamily="34" charset="0"/>
              <a:buNone/>
              <a:defRPr/>
            </a:pPr>
            <a:r>
              <a:rPr lang="en-GB" sz="1400" kern="0" dirty="0">
                <a:solidFill>
                  <a:srgbClr val="0000FF"/>
                </a:solidFill>
              </a:rPr>
              <a:t>KMI</a:t>
            </a:r>
            <a:r>
              <a:rPr lang="en-GB" sz="1400" kern="0" dirty="0"/>
              <a:t>: COMS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a:t>
            </a:fld>
            <a:endParaRPr lang="en-US" dirty="0"/>
          </a:p>
        </p:txBody>
      </p:sp>
    </p:spTree>
    <p:extLst>
      <p:ext uri="{BB962C8B-B14F-4D97-AF65-F5344CB8AC3E}">
        <p14:creationId xmlns:p14="http://schemas.microsoft.com/office/powerpoint/2010/main" val="3301688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500"/>
                                        <p:tgtEl>
                                          <p:spTgt spid="3">
                                            <p:txEl>
                                              <p:pRg st="3" end="3"/>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Impact on analysis: ASR (CSR + OV)</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50</a:t>
            </a:fld>
            <a:endParaRPr lang="en-US" dirty="0"/>
          </a:p>
        </p:txBody>
      </p:sp>
      <p:grpSp>
        <p:nvGrpSpPr>
          <p:cNvPr id="5" name="Group 9"/>
          <p:cNvGrpSpPr>
            <a:grpSpLocks/>
          </p:cNvGrpSpPr>
          <p:nvPr/>
        </p:nvGrpSpPr>
        <p:grpSpPr bwMode="auto">
          <a:xfrm>
            <a:off x="2300288" y="2084388"/>
            <a:ext cx="4972050" cy="2965450"/>
            <a:chOff x="104775" y="857250"/>
            <a:chExt cx="4972050" cy="2965450"/>
          </a:xfrm>
        </p:grpSpPr>
        <p:pic>
          <p:nvPicPr>
            <p:cNvPr id="6" name="Picture 5"/>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4925" y="857250"/>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7"/>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857250"/>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1510076" y="2519363"/>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dirty="0">
                  <a:solidFill>
                    <a:srgbClr val="0000FF"/>
                  </a:solidFill>
                  <a:latin typeface="+mj-lt"/>
                </a:rPr>
                <a:t>CSR</a:t>
              </a:r>
            </a:p>
          </p:txBody>
        </p:sp>
        <p:sp>
          <p:nvSpPr>
            <p:cNvPr id="9" name="TextBox 7"/>
            <p:cNvSpPr txBox="1">
              <a:spLocks noChangeArrowheads="1"/>
            </p:cNvSpPr>
            <p:nvPr/>
          </p:nvSpPr>
          <p:spPr bwMode="auto">
            <a:xfrm>
              <a:off x="1438638" y="2790825"/>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rgbClr val="FF0000"/>
                  </a:solidFill>
                  <a:latin typeface="+mj-lt"/>
                </a:rPr>
                <a:t>CSR+OV</a:t>
              </a:r>
            </a:p>
          </p:txBody>
        </p:sp>
        <p:sp>
          <p:nvSpPr>
            <p:cNvPr id="10" name="TextBox 7"/>
            <p:cNvSpPr txBox="1">
              <a:spLocks noChangeArrowheads="1"/>
            </p:cNvSpPr>
            <p:nvPr/>
          </p:nvSpPr>
          <p:spPr bwMode="auto">
            <a:xfrm>
              <a:off x="1510076" y="3055938"/>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chemeClr val="tx1"/>
                  </a:solidFill>
                  <a:latin typeface="+mj-lt"/>
                </a:rPr>
                <a:t>AMVs</a:t>
              </a:r>
            </a:p>
          </p:txBody>
        </p:sp>
      </p:grpSp>
      <p:sp>
        <p:nvSpPr>
          <p:cNvPr id="11" name="TextBox 10"/>
          <p:cNvSpPr txBox="1"/>
          <p:nvPr/>
        </p:nvSpPr>
        <p:spPr>
          <a:xfrm>
            <a:off x="506890" y="2748839"/>
            <a:ext cx="1765005" cy="584775"/>
          </a:xfrm>
          <a:prstGeom prst="rect">
            <a:avLst/>
          </a:prstGeom>
          <a:noFill/>
        </p:spPr>
        <p:txBody>
          <a:bodyPr wrap="square" rtlCol="0">
            <a:spAutoFit/>
          </a:bodyPr>
          <a:lstStyle/>
          <a:p>
            <a:pPr algn="ctr"/>
            <a:r>
              <a:rPr lang="en-GB" sz="1600" dirty="0" smtClean="0">
                <a:solidFill>
                  <a:srgbClr val="FF0000"/>
                </a:solidFill>
              </a:rPr>
              <a:t>Very similar structure to CSR</a:t>
            </a:r>
            <a:endParaRPr lang="en-GB" sz="1600" dirty="0">
              <a:solidFill>
                <a:srgbClr val="FF0000"/>
              </a:solidFill>
            </a:endParaRPr>
          </a:p>
        </p:txBody>
      </p:sp>
      <p:sp>
        <p:nvSpPr>
          <p:cNvPr id="12" name="TextBox 11"/>
          <p:cNvSpPr txBox="1"/>
          <p:nvPr/>
        </p:nvSpPr>
        <p:spPr>
          <a:xfrm>
            <a:off x="2497276" y="4989171"/>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humidity increments</a:t>
            </a:r>
            <a:endParaRPr lang="en-GB" sz="1600" dirty="0"/>
          </a:p>
        </p:txBody>
      </p:sp>
      <p:sp>
        <p:nvSpPr>
          <p:cNvPr id="13" name="TextBox 12"/>
          <p:cNvSpPr txBox="1"/>
          <p:nvPr/>
        </p:nvSpPr>
        <p:spPr>
          <a:xfrm>
            <a:off x="4859016" y="4984588"/>
            <a:ext cx="2445488" cy="584775"/>
          </a:xfrm>
          <a:prstGeom prst="rect">
            <a:avLst/>
          </a:prstGeom>
          <a:noFill/>
        </p:spPr>
        <p:txBody>
          <a:bodyPr wrap="square" rtlCol="0">
            <a:spAutoFit/>
          </a:bodyPr>
          <a:lstStyle/>
          <a:p>
            <a:pPr algn="ctr"/>
            <a:r>
              <a:rPr lang="en-GB" sz="1600" dirty="0" smtClean="0"/>
              <a:t>Diff (</a:t>
            </a:r>
            <a:r>
              <a:rPr lang="en-GB" sz="1600" dirty="0" err="1" smtClean="0"/>
              <a:t>expt</a:t>
            </a:r>
            <a:r>
              <a:rPr lang="en-GB" sz="1600" dirty="0" smtClean="0"/>
              <a:t> – ctrl) RMS wind increments</a:t>
            </a:r>
            <a:endParaRPr lang="en-GB" sz="1600" dirty="0"/>
          </a:p>
        </p:txBody>
      </p:sp>
      <p:sp>
        <p:nvSpPr>
          <p:cNvPr id="14" name="TextBox 13"/>
          <p:cNvSpPr txBox="1"/>
          <p:nvPr/>
        </p:nvSpPr>
        <p:spPr>
          <a:xfrm>
            <a:off x="7272338" y="2657326"/>
            <a:ext cx="1765005" cy="584775"/>
          </a:xfrm>
          <a:prstGeom prst="rect">
            <a:avLst/>
          </a:prstGeom>
          <a:noFill/>
        </p:spPr>
        <p:txBody>
          <a:bodyPr wrap="square" rtlCol="0">
            <a:spAutoFit/>
          </a:bodyPr>
          <a:lstStyle/>
          <a:p>
            <a:pPr algn="ctr"/>
            <a:r>
              <a:rPr lang="en-GB" sz="1600" dirty="0" smtClean="0">
                <a:solidFill>
                  <a:srgbClr val="FF0000"/>
                </a:solidFill>
              </a:rPr>
              <a:t>Slightly larger peak</a:t>
            </a:r>
            <a:endParaRPr lang="en-GB" sz="1600" dirty="0">
              <a:solidFill>
                <a:srgbClr val="FF0000"/>
              </a:solidFill>
            </a:endParaRPr>
          </a:p>
        </p:txBody>
      </p:sp>
    </p:spTree>
    <p:extLst>
      <p:ext uri="{BB962C8B-B14F-4D97-AF65-F5344CB8AC3E}">
        <p14:creationId xmlns:p14="http://schemas.microsoft.com/office/powerpoint/2010/main" val="24488726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343" y="954018"/>
            <a:ext cx="5903737" cy="369332"/>
          </a:xfrm>
        </p:spPr>
        <p:txBody>
          <a:bodyPr/>
          <a:lstStyle/>
          <a:p>
            <a:r>
              <a:rPr lang="en-US" dirty="0" smtClean="0"/>
              <a:t>Wind analysis scores</a:t>
            </a:r>
            <a:endParaRPr lang="en-US" dirty="0"/>
          </a:p>
        </p:txBody>
      </p:sp>
      <p:sp>
        <p:nvSpPr>
          <p:cNvPr id="3" name="Content Placeholder 2"/>
          <p:cNvSpPr>
            <a:spLocks noGrp="1"/>
          </p:cNvSpPr>
          <p:nvPr>
            <p:ph sz="quarter" idx="14"/>
          </p:nvPr>
        </p:nvSpPr>
        <p:spPr>
          <a:xfrm>
            <a:off x="355147" y="1818398"/>
            <a:ext cx="3376881" cy="3944113"/>
          </a:xfrm>
        </p:spPr>
        <p:txBody>
          <a:bodyPr/>
          <a:lstStyle/>
          <a:p>
            <a:pPr marL="360363" indent="-360363"/>
            <a:r>
              <a:rPr lang="en-US" dirty="0" smtClean="0"/>
              <a:t>Use ECMWF operational analysis as ‘truth’</a:t>
            </a:r>
          </a:p>
          <a:p>
            <a:pPr marL="360363" indent="-360363"/>
            <a:r>
              <a:rPr lang="en-US" dirty="0" smtClean="0"/>
              <a:t>0%: </a:t>
            </a:r>
            <a:r>
              <a:rPr lang="en-US" dirty="0" smtClean="0">
                <a:solidFill>
                  <a:srgbClr val="064E83"/>
                </a:solidFill>
              </a:rPr>
              <a:t>no improvement over baseline</a:t>
            </a:r>
          </a:p>
          <a:p>
            <a:pPr marL="360363" indent="-360363"/>
            <a:r>
              <a:rPr lang="en-US" dirty="0" smtClean="0"/>
              <a:t>100%: </a:t>
            </a:r>
            <a:r>
              <a:rPr lang="en-US" dirty="0" smtClean="0">
                <a:solidFill>
                  <a:srgbClr val="064E83"/>
                </a:solidFill>
              </a:rPr>
              <a:t>no error with respect to high resolution operational analysis</a:t>
            </a:r>
            <a:endParaRPr lang="en-US" dirty="0">
              <a:solidFill>
                <a:srgbClr val="064E83"/>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51</a:t>
            </a:fld>
            <a:endParaRPr lang="en-US" dirty="0"/>
          </a:p>
        </p:txBody>
      </p:sp>
      <p:graphicFrame>
        <p:nvGraphicFramePr>
          <p:cNvPr id="5" name="Object 3"/>
          <p:cNvGraphicFramePr>
            <a:graphicFrameLocks noChangeAspect="1"/>
          </p:cNvGraphicFramePr>
          <p:nvPr>
            <p:extLst>
              <p:ext uri="{D42A27DB-BD31-4B8C-83A1-F6EECF244321}">
                <p14:modId xmlns:p14="http://schemas.microsoft.com/office/powerpoint/2010/main" val="13182731"/>
              </p:ext>
            </p:extLst>
          </p:nvPr>
        </p:nvGraphicFramePr>
        <p:xfrm>
          <a:off x="4083098" y="2043624"/>
          <a:ext cx="4805175" cy="842053"/>
        </p:xfrm>
        <a:graphic>
          <a:graphicData uri="http://schemas.openxmlformats.org/presentationml/2006/ole">
            <mc:AlternateContent xmlns:mc="http://schemas.openxmlformats.org/markup-compatibility/2006">
              <mc:Choice xmlns:v="urn:schemas-microsoft-com:vml" Requires="v">
                <p:oleObj spid="_x0000_s4338" name="Equation" r:id="rId4" imgW="2527200" imgH="444240" progId="Equation.3">
                  <p:embed/>
                </p:oleObj>
              </mc:Choice>
              <mc:Fallback>
                <p:oleObj name="Equation" r:id="rId4" imgW="2527200" imgH="444240" progId="Equation.3">
                  <p:embed/>
                  <p:pic>
                    <p:nvPicPr>
                      <p:cNvPr id="0" name=""/>
                      <p:cNvPicPr>
                        <a:picLocks noChangeAspect="1" noChangeArrowheads="1"/>
                      </p:cNvPicPr>
                      <p:nvPr/>
                    </p:nvPicPr>
                    <p:blipFill>
                      <a:blip r:embed="rId5"/>
                      <a:srcRect/>
                      <a:stretch>
                        <a:fillRect/>
                      </a:stretch>
                    </p:blipFill>
                    <p:spPr bwMode="auto">
                      <a:xfrm>
                        <a:off x="4083098" y="2043624"/>
                        <a:ext cx="4805175" cy="842053"/>
                      </a:xfrm>
                      <a:prstGeom prst="rect">
                        <a:avLst/>
                      </a:prstGeom>
                      <a:solidFill>
                        <a:schemeClr val="bg1"/>
                      </a:solidFill>
                      <a:ln>
                        <a:noFill/>
                      </a:ln>
                    </p:spPr>
                  </p:pic>
                </p:oleObj>
              </mc:Fallback>
            </mc:AlternateContent>
          </a:graphicData>
        </a:graphic>
      </p:graphicFrame>
      <p:graphicFrame>
        <p:nvGraphicFramePr>
          <p:cNvPr id="8" name="Object 3"/>
          <p:cNvGraphicFramePr>
            <a:graphicFrameLocks noChangeAspect="1"/>
          </p:cNvGraphicFramePr>
          <p:nvPr>
            <p:extLst>
              <p:ext uri="{D42A27DB-BD31-4B8C-83A1-F6EECF244321}">
                <p14:modId xmlns:p14="http://schemas.microsoft.com/office/powerpoint/2010/main" val="3544065278"/>
              </p:ext>
            </p:extLst>
          </p:nvPr>
        </p:nvGraphicFramePr>
        <p:xfrm>
          <a:off x="3957483" y="4469220"/>
          <a:ext cx="4176712" cy="1685925"/>
        </p:xfrm>
        <a:graphic>
          <a:graphicData uri="http://schemas.openxmlformats.org/presentationml/2006/ole">
            <mc:AlternateContent xmlns:mc="http://schemas.openxmlformats.org/markup-compatibility/2006">
              <mc:Choice xmlns:v="urn:schemas-microsoft-com:vml" Requires="v">
                <p:oleObj spid="_x0000_s4339" name="Equation" r:id="rId6" imgW="2197080" imgH="888840" progId="Equation.3">
                  <p:embed/>
                </p:oleObj>
              </mc:Choice>
              <mc:Fallback>
                <p:oleObj name="Equation" r:id="rId6" imgW="2197080" imgH="888840" progId="Equation.3">
                  <p:embed/>
                  <p:pic>
                    <p:nvPicPr>
                      <p:cNvPr id="0" name=""/>
                      <p:cNvPicPr>
                        <a:picLocks noChangeAspect="1" noChangeArrowheads="1"/>
                      </p:cNvPicPr>
                      <p:nvPr/>
                    </p:nvPicPr>
                    <p:blipFill>
                      <a:blip r:embed="rId7"/>
                      <a:srcRect/>
                      <a:stretch>
                        <a:fillRect/>
                      </a:stretch>
                    </p:blipFill>
                    <p:spPr bwMode="auto">
                      <a:xfrm>
                        <a:off x="3957483" y="4469220"/>
                        <a:ext cx="4176712" cy="1685925"/>
                      </a:xfrm>
                      <a:prstGeom prst="rect">
                        <a:avLst/>
                      </a:prstGeom>
                      <a:solidFill>
                        <a:schemeClr val="bg1"/>
                      </a:solidFill>
                      <a:ln>
                        <a:noFill/>
                      </a:ln>
                    </p:spPr>
                  </p:pic>
                </p:oleObj>
              </mc:Fallback>
            </mc:AlternateContent>
          </a:graphicData>
        </a:graphic>
      </p:graphicFrame>
      <p:sp>
        <p:nvSpPr>
          <p:cNvPr id="9" name="TextBox 8"/>
          <p:cNvSpPr txBox="1"/>
          <p:nvPr/>
        </p:nvSpPr>
        <p:spPr>
          <a:xfrm>
            <a:off x="3486106" y="1471936"/>
            <a:ext cx="2053459" cy="830997"/>
          </a:xfrm>
          <a:prstGeom prst="rect">
            <a:avLst/>
          </a:prstGeom>
          <a:noFill/>
        </p:spPr>
        <p:txBody>
          <a:bodyPr wrap="square" rtlCol="0">
            <a:spAutoFit/>
          </a:bodyPr>
          <a:lstStyle/>
          <a:p>
            <a:pPr algn="ctr"/>
            <a:r>
              <a:rPr lang="en-GB" sz="1600" dirty="0" smtClean="0"/>
              <a:t>Root mean square analysis error for cycle j</a:t>
            </a:r>
            <a:endParaRPr lang="en-GB" sz="1600" dirty="0"/>
          </a:p>
        </p:txBody>
      </p:sp>
      <p:sp>
        <p:nvSpPr>
          <p:cNvPr id="10" name="TextBox 9"/>
          <p:cNvSpPr txBox="1"/>
          <p:nvPr/>
        </p:nvSpPr>
        <p:spPr>
          <a:xfrm>
            <a:off x="6167548" y="1464198"/>
            <a:ext cx="2398601" cy="584775"/>
          </a:xfrm>
          <a:prstGeom prst="rect">
            <a:avLst/>
          </a:prstGeom>
          <a:noFill/>
        </p:spPr>
        <p:txBody>
          <a:bodyPr wrap="square" rtlCol="0">
            <a:spAutoFit/>
          </a:bodyPr>
          <a:lstStyle/>
          <a:p>
            <a:pPr algn="ctr"/>
            <a:r>
              <a:rPr lang="en-GB" sz="1600" dirty="0" smtClean="0">
                <a:solidFill>
                  <a:srgbClr val="FF0000"/>
                </a:solidFill>
              </a:rPr>
              <a:t>Analysis values at grid point from operations</a:t>
            </a:r>
            <a:endParaRPr lang="en-GB" sz="1600" dirty="0">
              <a:solidFill>
                <a:srgbClr val="FF0000"/>
              </a:solidFill>
            </a:endParaRPr>
          </a:p>
        </p:txBody>
      </p:sp>
      <p:sp>
        <p:nvSpPr>
          <p:cNvPr id="11" name="Rectangle 10"/>
          <p:cNvSpPr/>
          <p:nvPr/>
        </p:nvSpPr>
        <p:spPr>
          <a:xfrm>
            <a:off x="6836735" y="2258733"/>
            <a:ext cx="400345" cy="473834"/>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8165804" y="2231843"/>
            <a:ext cx="400345" cy="473834"/>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6821794" y="2885677"/>
            <a:ext cx="2053459" cy="584775"/>
          </a:xfrm>
          <a:prstGeom prst="rect">
            <a:avLst/>
          </a:prstGeom>
          <a:noFill/>
        </p:spPr>
        <p:txBody>
          <a:bodyPr wrap="square" rtlCol="0">
            <a:spAutoFit/>
          </a:bodyPr>
          <a:lstStyle/>
          <a:p>
            <a:pPr algn="ctr"/>
            <a:r>
              <a:rPr lang="en-GB" sz="1600" dirty="0" smtClean="0">
                <a:solidFill>
                  <a:srgbClr val="0000FF"/>
                </a:solidFill>
              </a:rPr>
              <a:t>Analysis values at grid point</a:t>
            </a:r>
            <a:endParaRPr lang="en-GB" sz="1600" dirty="0">
              <a:solidFill>
                <a:srgbClr val="0000FF"/>
              </a:solidFill>
            </a:endParaRPr>
          </a:p>
        </p:txBody>
      </p:sp>
      <p:sp>
        <p:nvSpPr>
          <p:cNvPr id="15" name="Rectangle 14"/>
          <p:cNvSpPr/>
          <p:nvPr/>
        </p:nvSpPr>
        <p:spPr>
          <a:xfrm>
            <a:off x="6319283" y="2262271"/>
            <a:ext cx="400345" cy="473834"/>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7648352" y="2235381"/>
            <a:ext cx="400345" cy="473834"/>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4285211" y="2935766"/>
            <a:ext cx="2053459" cy="584775"/>
          </a:xfrm>
          <a:prstGeom prst="rect">
            <a:avLst/>
          </a:prstGeom>
          <a:noFill/>
        </p:spPr>
        <p:txBody>
          <a:bodyPr wrap="square" rtlCol="0">
            <a:spAutoFit/>
          </a:bodyPr>
          <a:lstStyle/>
          <a:p>
            <a:pPr algn="ctr"/>
            <a:r>
              <a:rPr lang="en-GB" sz="1600" dirty="0" smtClean="0">
                <a:solidFill>
                  <a:srgbClr val="00B050"/>
                </a:solidFill>
              </a:rPr>
              <a:t>No. of grid points in </a:t>
            </a:r>
            <a:r>
              <a:rPr lang="en-GB" sz="1600" dirty="0" err="1" smtClean="0">
                <a:solidFill>
                  <a:srgbClr val="00B050"/>
                </a:solidFill>
              </a:rPr>
              <a:t>Meteosat</a:t>
            </a:r>
            <a:r>
              <a:rPr lang="en-GB" sz="1600" dirty="0" smtClean="0">
                <a:solidFill>
                  <a:srgbClr val="00B050"/>
                </a:solidFill>
              </a:rPr>
              <a:t> disc area</a:t>
            </a:r>
            <a:endParaRPr lang="en-GB" sz="1600" dirty="0">
              <a:solidFill>
                <a:srgbClr val="00B050"/>
              </a:solidFill>
            </a:endParaRPr>
          </a:p>
        </p:txBody>
      </p:sp>
      <p:sp>
        <p:nvSpPr>
          <p:cNvPr id="18" name="Rectangle 17"/>
          <p:cNvSpPr/>
          <p:nvPr/>
        </p:nvSpPr>
        <p:spPr>
          <a:xfrm>
            <a:off x="5419000" y="2551813"/>
            <a:ext cx="329650" cy="336691"/>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p:cNvSpPr txBox="1"/>
          <p:nvPr/>
        </p:nvSpPr>
        <p:spPr>
          <a:xfrm>
            <a:off x="4584322" y="4012190"/>
            <a:ext cx="1461517" cy="584775"/>
          </a:xfrm>
          <a:prstGeom prst="rect">
            <a:avLst/>
          </a:prstGeom>
          <a:noFill/>
        </p:spPr>
        <p:txBody>
          <a:bodyPr wrap="square" rtlCol="0">
            <a:spAutoFit/>
          </a:bodyPr>
          <a:lstStyle/>
          <a:p>
            <a:pPr algn="ctr"/>
            <a:r>
              <a:rPr lang="en-GB" sz="1600" dirty="0" smtClean="0">
                <a:solidFill>
                  <a:srgbClr val="7030A0"/>
                </a:solidFill>
              </a:rPr>
              <a:t>Sum over all cycles</a:t>
            </a:r>
            <a:endParaRPr lang="en-GB" sz="1600" dirty="0">
              <a:solidFill>
                <a:srgbClr val="7030A0"/>
              </a:solidFill>
            </a:endParaRPr>
          </a:p>
        </p:txBody>
      </p:sp>
      <p:sp>
        <p:nvSpPr>
          <p:cNvPr id="20" name="Rectangle 19"/>
          <p:cNvSpPr/>
          <p:nvPr/>
        </p:nvSpPr>
        <p:spPr>
          <a:xfrm>
            <a:off x="5183480" y="4555413"/>
            <a:ext cx="400345" cy="771500"/>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6860631" y="4050937"/>
            <a:ext cx="2053459" cy="584775"/>
          </a:xfrm>
          <a:prstGeom prst="rect">
            <a:avLst/>
          </a:prstGeom>
          <a:noFill/>
        </p:spPr>
        <p:txBody>
          <a:bodyPr wrap="square" rtlCol="0">
            <a:spAutoFit/>
          </a:bodyPr>
          <a:lstStyle/>
          <a:p>
            <a:pPr algn="ctr"/>
            <a:r>
              <a:rPr lang="en-GB" sz="1600" dirty="0" smtClean="0">
                <a:solidFill>
                  <a:srgbClr val="0000FF"/>
                </a:solidFill>
              </a:rPr>
              <a:t>Using experiment analysis</a:t>
            </a:r>
            <a:endParaRPr lang="en-GB" sz="1600" dirty="0">
              <a:solidFill>
                <a:srgbClr val="0000FF"/>
              </a:solidFill>
            </a:endParaRPr>
          </a:p>
        </p:txBody>
      </p:sp>
      <p:sp>
        <p:nvSpPr>
          <p:cNvPr id="22" name="Rectangle 21"/>
          <p:cNvSpPr/>
          <p:nvPr/>
        </p:nvSpPr>
        <p:spPr>
          <a:xfrm>
            <a:off x="7036907" y="4616859"/>
            <a:ext cx="916246" cy="473834"/>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6349109" y="5866854"/>
            <a:ext cx="2053459" cy="584775"/>
          </a:xfrm>
          <a:prstGeom prst="rect">
            <a:avLst/>
          </a:prstGeom>
          <a:noFill/>
        </p:spPr>
        <p:txBody>
          <a:bodyPr wrap="square" rtlCol="0">
            <a:spAutoFit/>
          </a:bodyPr>
          <a:lstStyle/>
          <a:p>
            <a:pPr algn="ctr"/>
            <a:r>
              <a:rPr lang="en-GB" sz="1600" dirty="0" smtClean="0">
                <a:solidFill>
                  <a:srgbClr val="00B050"/>
                </a:solidFill>
              </a:rPr>
              <a:t>Using control (‘base’) analysis</a:t>
            </a:r>
            <a:endParaRPr lang="en-GB" sz="1600" dirty="0">
              <a:solidFill>
                <a:srgbClr val="00B050"/>
              </a:solidFill>
            </a:endParaRPr>
          </a:p>
        </p:txBody>
      </p:sp>
      <p:sp>
        <p:nvSpPr>
          <p:cNvPr id="24" name="Rectangle 23"/>
          <p:cNvSpPr/>
          <p:nvPr/>
        </p:nvSpPr>
        <p:spPr>
          <a:xfrm>
            <a:off x="6231195" y="5411873"/>
            <a:ext cx="1147800" cy="473834"/>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5703105" y="4617972"/>
            <a:ext cx="1147800" cy="473834"/>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8324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500"/>
                                        <p:tgtEl>
                                          <p:spTgt spid="1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
                                            <p:txEl>
                                              <p:pRg st="1" end="1"/>
                                            </p:txEl>
                                          </p:spTgt>
                                        </p:tgtEl>
                                        <p:attrNameLst>
                                          <p:attrName>style.visibility</p:attrName>
                                        </p:attrNameLst>
                                      </p:cBhvr>
                                      <p:to>
                                        <p:strVal val="visible"/>
                                      </p:to>
                                    </p:set>
                                    <p:animEffect transition="in" filter="fade">
                                      <p:cBhvr>
                                        <p:cTn id="79" dur="500"/>
                                        <p:tgtEl>
                                          <p:spTgt spid="3">
                                            <p:txEl>
                                              <p:pRg st="1" end="1"/>
                                            </p:txEl>
                                          </p:spTgt>
                                        </p:tgtEl>
                                      </p:cBhvr>
                                    </p:animEffect>
                                  </p:childTnLst>
                                </p:cTn>
                              </p:par>
                              <p:par>
                                <p:cTn id="80" presetID="10" presetClass="entr" presetSubtype="0" fill="hold" nodeType="withEffect">
                                  <p:stCondLst>
                                    <p:cond delay="0"/>
                                  </p:stCondLst>
                                  <p:childTnLst>
                                    <p:set>
                                      <p:cBhvr>
                                        <p:cTn id="81" dur="1" fill="hold">
                                          <p:stCondLst>
                                            <p:cond delay="0"/>
                                          </p:stCondLst>
                                        </p:cTn>
                                        <p:tgtEl>
                                          <p:spTgt spid="3">
                                            <p:txEl>
                                              <p:pRg st="2" end="2"/>
                                            </p:txEl>
                                          </p:spTgt>
                                        </p:tgtEl>
                                        <p:attrNameLst>
                                          <p:attrName>style.visibility</p:attrName>
                                        </p:attrNameLst>
                                      </p:cBhvr>
                                      <p:to>
                                        <p:strVal val="visible"/>
                                      </p:to>
                                    </p:set>
                                    <p:animEffect transition="in" filter="fade">
                                      <p:cBhvr>
                                        <p:cTn id="8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3" grpId="0" animBg="1"/>
      <p:bldP spid="14" grpId="0"/>
      <p:bldP spid="15" grpId="0" animBg="1"/>
      <p:bldP spid="16" grpId="0" animBg="1"/>
      <p:bldP spid="17" grpId="0"/>
      <p:bldP spid="18" grpId="0" animBg="1"/>
      <p:bldP spid="19" grpId="0"/>
      <p:bldP spid="20" grpId="0" animBg="1"/>
      <p:bldP spid="21" grpId="0"/>
      <p:bldP spid="22" grpId="0" animBg="1"/>
      <p:bldP spid="23" grpId="0"/>
      <p:bldP spid="24" grpId="0" animBg="1"/>
      <p:bldP spid="2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613" y="533357"/>
            <a:ext cx="5903737" cy="369332"/>
          </a:xfrm>
        </p:spPr>
        <p:txBody>
          <a:bodyPr/>
          <a:lstStyle/>
          <a:p>
            <a:r>
              <a:rPr lang="en-US" dirty="0" smtClean="0"/>
              <a:t>Wind analysis scores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52</a:t>
            </a:fld>
            <a:endParaRPr lang="en-US" dirty="0"/>
          </a:p>
        </p:txBody>
      </p:sp>
      <p:grpSp>
        <p:nvGrpSpPr>
          <p:cNvPr id="5" name="Group 11"/>
          <p:cNvGrpSpPr>
            <a:grpSpLocks/>
          </p:cNvGrpSpPr>
          <p:nvPr/>
        </p:nvGrpSpPr>
        <p:grpSpPr bwMode="auto">
          <a:xfrm>
            <a:off x="102683" y="2067774"/>
            <a:ext cx="8939213" cy="3130550"/>
            <a:chOff x="96838" y="1125538"/>
            <a:chExt cx="8939212" cy="3130550"/>
          </a:xfrm>
        </p:grpSpPr>
        <p:sp>
          <p:nvSpPr>
            <p:cNvPr id="6" name="TextBox 17"/>
            <p:cNvSpPr txBox="1">
              <a:spLocks noChangeArrowheads="1"/>
            </p:cNvSpPr>
            <p:nvPr/>
          </p:nvSpPr>
          <p:spPr bwMode="auto">
            <a:xfrm rot="-5400000">
              <a:off x="-826293" y="2262982"/>
              <a:ext cx="21590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eaLnBrk="1" hangingPunct="1">
                <a:lnSpc>
                  <a:spcPct val="151000"/>
                </a:lnSpc>
                <a:spcAft>
                  <a:spcPct val="0"/>
                </a:spcAft>
                <a:buClr>
                  <a:srgbClr val="000000"/>
                </a:buClr>
                <a:buFont typeface="Arial" panose="020B0604020202020204" pitchFamily="34" charset="0"/>
                <a:buNone/>
              </a:pPr>
              <a:r>
                <a:rPr lang="en-GB" altLang="en-US" sz="1400">
                  <a:solidFill>
                    <a:srgbClr val="0F3692"/>
                  </a:solidFill>
                  <a:latin typeface="Arial Narrow" panose="020B0606020202030204" pitchFamily="34" charset="0"/>
                  <a:ea typeface="DejaVu Sans" charset="0"/>
                  <a:cs typeface="DejaVu Sans" charset="0"/>
                </a:rPr>
                <a:t>Wind analysis score (%)</a:t>
              </a:r>
            </a:p>
          </p:txBody>
        </p:sp>
        <p:pic>
          <p:nvPicPr>
            <p:cNvPr id="7" name="Picture 9" descr="var0_lev1_histo_set_1perfile_976_notimecor_alltim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85373" y="1125538"/>
              <a:ext cx="2219401" cy="313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var0_lev0_histo_set_1perfile_976_notimecor_alltim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9179" y="1125538"/>
              <a:ext cx="2219401" cy="313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var0_lev2_histo_set_1perfile_976_notimecor_alltim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452" y="1125538"/>
              <a:ext cx="2219401" cy="313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4" descr="var0_lev3_histo_set_1perfile_976_notimecor_alltime.ps"/>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16864" y="1125538"/>
              <a:ext cx="2219186"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2" name="Straight Arrow Connector 11"/>
          <p:cNvCxnSpPr/>
          <p:nvPr/>
        </p:nvCxnSpPr>
        <p:spPr>
          <a:xfrm flipV="1">
            <a:off x="680484" y="3636337"/>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15421" y="5412265"/>
            <a:ext cx="2398601" cy="584775"/>
          </a:xfrm>
          <a:prstGeom prst="rect">
            <a:avLst/>
          </a:prstGeom>
          <a:noFill/>
          <a:ln>
            <a:solidFill>
              <a:schemeClr val="bg1">
                <a:lumMod val="65000"/>
              </a:schemeClr>
            </a:solidFill>
          </a:ln>
        </p:spPr>
        <p:txBody>
          <a:bodyPr wrap="square" rtlCol="0">
            <a:spAutoFit/>
          </a:bodyPr>
          <a:lstStyle/>
          <a:p>
            <a:pPr algn="ctr"/>
            <a:r>
              <a:rPr lang="en-GB" sz="1600" dirty="0" smtClean="0">
                <a:solidFill>
                  <a:srgbClr val="FF0000"/>
                </a:solidFill>
              </a:rPr>
              <a:t>Positive impacts throughout troposphere</a:t>
            </a:r>
            <a:endParaRPr lang="en-GB" sz="1600" dirty="0">
              <a:solidFill>
                <a:srgbClr val="FF0000"/>
              </a:solidFill>
            </a:endParaRPr>
          </a:p>
        </p:txBody>
      </p:sp>
      <p:cxnSp>
        <p:nvCxnSpPr>
          <p:cNvPr id="14" name="Straight Arrow Connector 13"/>
          <p:cNvCxnSpPr/>
          <p:nvPr/>
        </p:nvCxnSpPr>
        <p:spPr>
          <a:xfrm flipV="1">
            <a:off x="2835288" y="3632863"/>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5007874" y="3632863"/>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7187548" y="3636337"/>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4051005" y="3476847"/>
            <a:ext cx="404037" cy="446567"/>
          </a:xfrm>
          <a:prstGeom prst="ellipse">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a:off x="6217199" y="3455584"/>
            <a:ext cx="404037" cy="446567"/>
          </a:xfrm>
          <a:prstGeom prst="ellipse">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a:off x="8374764" y="3742662"/>
            <a:ext cx="404037" cy="446567"/>
          </a:xfrm>
          <a:prstGeom prst="ellipse">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4798098" y="5380660"/>
            <a:ext cx="2398601" cy="584775"/>
          </a:xfrm>
          <a:prstGeom prst="rect">
            <a:avLst/>
          </a:prstGeom>
          <a:noFill/>
          <a:ln>
            <a:solidFill>
              <a:schemeClr val="bg1">
                <a:lumMod val="65000"/>
              </a:schemeClr>
            </a:solidFill>
          </a:ln>
        </p:spPr>
        <p:txBody>
          <a:bodyPr wrap="square" rtlCol="0">
            <a:spAutoFit/>
          </a:bodyPr>
          <a:lstStyle/>
          <a:p>
            <a:pPr algn="ctr"/>
            <a:r>
              <a:rPr lang="en-GB" sz="1600" dirty="0" smtClean="0">
                <a:solidFill>
                  <a:srgbClr val="0000FF"/>
                </a:solidFill>
              </a:rPr>
              <a:t>ASR similar to CSR, better in SH</a:t>
            </a:r>
            <a:endParaRPr lang="en-GB" sz="1600" dirty="0">
              <a:solidFill>
                <a:srgbClr val="0000FF"/>
              </a:solidFill>
            </a:endParaRPr>
          </a:p>
        </p:txBody>
      </p:sp>
      <p:sp>
        <p:nvSpPr>
          <p:cNvPr id="21" name="Rectangle 20"/>
          <p:cNvSpPr/>
          <p:nvPr/>
        </p:nvSpPr>
        <p:spPr>
          <a:xfrm>
            <a:off x="2888453" y="4056504"/>
            <a:ext cx="269419" cy="515496"/>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p:cNvSpPr/>
          <p:nvPr/>
        </p:nvSpPr>
        <p:spPr>
          <a:xfrm>
            <a:off x="3518491" y="3654280"/>
            <a:ext cx="269419" cy="917719"/>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p:cNvSpPr/>
          <p:nvPr/>
        </p:nvSpPr>
        <p:spPr>
          <a:xfrm>
            <a:off x="4138786" y="3632863"/>
            <a:ext cx="269419" cy="917719"/>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p:cNvSpPr/>
          <p:nvPr/>
        </p:nvSpPr>
        <p:spPr>
          <a:xfrm>
            <a:off x="6314954" y="3632863"/>
            <a:ext cx="269419" cy="939137"/>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5688562" y="4008474"/>
            <a:ext cx="269419" cy="545946"/>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p:cNvSpPr txBox="1"/>
          <p:nvPr/>
        </p:nvSpPr>
        <p:spPr>
          <a:xfrm>
            <a:off x="2787615" y="1239806"/>
            <a:ext cx="2398601" cy="830997"/>
          </a:xfrm>
          <a:prstGeom prst="rect">
            <a:avLst/>
          </a:prstGeom>
          <a:noFill/>
          <a:ln>
            <a:solidFill>
              <a:schemeClr val="bg1">
                <a:lumMod val="65000"/>
              </a:schemeClr>
            </a:solidFill>
          </a:ln>
        </p:spPr>
        <p:txBody>
          <a:bodyPr wrap="square" rtlCol="0">
            <a:spAutoFit/>
          </a:bodyPr>
          <a:lstStyle/>
          <a:p>
            <a:pPr algn="ctr"/>
            <a:r>
              <a:rPr lang="en-GB" sz="1600" dirty="0" smtClean="0">
                <a:solidFill>
                  <a:srgbClr val="00B050"/>
                </a:solidFill>
              </a:rPr>
              <a:t>CSR/ASR best results around peak in water vapour weight function</a:t>
            </a:r>
            <a:endParaRPr lang="en-GB" sz="1600" dirty="0">
              <a:solidFill>
                <a:srgbClr val="00B050"/>
              </a:solidFill>
            </a:endParaRPr>
          </a:p>
        </p:txBody>
      </p:sp>
      <p:sp>
        <p:nvSpPr>
          <p:cNvPr id="27" name="Rectangle 26"/>
          <p:cNvSpPr/>
          <p:nvPr/>
        </p:nvSpPr>
        <p:spPr>
          <a:xfrm>
            <a:off x="2226011" y="3572541"/>
            <a:ext cx="134801" cy="981880"/>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1601729" y="3827720"/>
            <a:ext cx="144729" cy="719723"/>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988464" y="4056504"/>
            <a:ext cx="144729" cy="497917"/>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8734153" y="3636337"/>
            <a:ext cx="134801" cy="911106"/>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p:cNvSpPr/>
          <p:nvPr/>
        </p:nvSpPr>
        <p:spPr>
          <a:xfrm>
            <a:off x="8111456" y="3498112"/>
            <a:ext cx="129161" cy="1052470"/>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ectangle 31"/>
          <p:cNvSpPr/>
          <p:nvPr/>
        </p:nvSpPr>
        <p:spPr>
          <a:xfrm>
            <a:off x="7497735" y="4114799"/>
            <a:ext cx="136442" cy="457199"/>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p:cNvSpPr txBox="1"/>
          <p:nvPr/>
        </p:nvSpPr>
        <p:spPr>
          <a:xfrm>
            <a:off x="6262911" y="791238"/>
            <a:ext cx="2651755" cy="1077218"/>
          </a:xfrm>
          <a:prstGeom prst="rect">
            <a:avLst/>
          </a:prstGeom>
          <a:noFill/>
          <a:ln>
            <a:solidFill>
              <a:schemeClr val="bg1">
                <a:lumMod val="65000"/>
              </a:schemeClr>
            </a:solidFill>
          </a:ln>
        </p:spPr>
        <p:txBody>
          <a:bodyPr wrap="square" rtlCol="0">
            <a:spAutoFit/>
          </a:bodyPr>
          <a:lstStyle/>
          <a:p>
            <a:pPr algn="ctr"/>
            <a:r>
              <a:rPr lang="en-GB" sz="1600" dirty="0" smtClean="0">
                <a:solidFill>
                  <a:srgbClr val="7030A0"/>
                </a:solidFill>
              </a:rPr>
              <a:t>AMV impact larger at high/low pressure </a:t>
            </a:r>
          </a:p>
          <a:p>
            <a:pPr algn="ctr"/>
            <a:r>
              <a:rPr lang="en-GB" sz="1600" dirty="0" smtClean="0">
                <a:solidFill>
                  <a:srgbClr val="7030A0"/>
                </a:solidFill>
              </a:rPr>
              <a:t>   Complementary to radiances</a:t>
            </a:r>
            <a:endParaRPr lang="en-GB" sz="1600" dirty="0">
              <a:solidFill>
                <a:srgbClr val="7030A0"/>
              </a:solidFill>
            </a:endParaRPr>
          </a:p>
        </p:txBody>
      </p:sp>
      <p:cxnSp>
        <p:nvCxnSpPr>
          <p:cNvPr id="11" name="Straight Arrow Connector 10"/>
          <p:cNvCxnSpPr/>
          <p:nvPr/>
        </p:nvCxnSpPr>
        <p:spPr>
          <a:xfrm>
            <a:off x="6340128" y="1456836"/>
            <a:ext cx="459439" cy="0"/>
          </a:xfrm>
          <a:prstGeom prst="straightConnector1">
            <a:avLst/>
          </a:prstGeom>
          <a:ln>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47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500"/>
                                        <p:tgtEl>
                                          <p:spTgt spid="3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par>
                                <p:cTn id="77" presetID="10" presetClass="entr" presetSubtype="0" fill="hold" nodeType="with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Content Placeholder 1"/>
          <p:cNvSpPr>
            <a:spLocks noGrp="1"/>
          </p:cNvSpPr>
          <p:nvPr>
            <p:ph idx="4294967295"/>
          </p:nvPr>
        </p:nvSpPr>
        <p:spPr>
          <a:xfrm>
            <a:off x="457200" y="3888727"/>
            <a:ext cx="8096250" cy="2132911"/>
          </a:xfrm>
          <a:prstGeom prst="rect">
            <a:avLst/>
          </a:prstGeom>
        </p:spPr>
        <p:txBody>
          <a:bodyPr/>
          <a:lstStyle/>
          <a:p>
            <a:pPr marL="952500" lvl="3" indent="0">
              <a:lnSpc>
                <a:spcPts val="2500"/>
              </a:lnSpc>
              <a:buClr>
                <a:srgbClr val="FC0128"/>
              </a:buClr>
              <a:buFont typeface="Wingdings" pitchFamily="2" charset="2"/>
              <a:buNone/>
            </a:pPr>
            <a:r>
              <a:rPr lang="en-CA" altLang="en-US" sz="1800" dirty="0" smtClean="0">
                <a:solidFill>
                  <a:schemeClr val="tx1"/>
                </a:solidFill>
                <a:ea typeface="Calibri" panose="020F0502020204030204" pitchFamily="34" charset="0"/>
                <a:cs typeface="Calibri" panose="020F0502020204030204" pitchFamily="34" charset="0"/>
              </a:rPr>
              <a:t>12 images</a:t>
            </a:r>
          </a:p>
          <a:p>
            <a:pPr marL="952500" lvl="3" indent="0">
              <a:lnSpc>
                <a:spcPts val="2500"/>
              </a:lnSpc>
              <a:buClr>
                <a:srgbClr val="FC0128"/>
              </a:buClr>
              <a:buFont typeface="Wingdings" pitchFamily="2" charset="2"/>
              <a:buNone/>
            </a:pPr>
            <a:r>
              <a:rPr lang="en-CA" altLang="en-US" sz="1800" dirty="0" smtClean="0">
                <a:solidFill>
                  <a:srgbClr val="FF0000"/>
                </a:solidFill>
                <a:ea typeface="Calibri" panose="020F0502020204030204" pitchFamily="34" charset="0"/>
                <a:cs typeface="Calibri" panose="020F0502020204030204" pitchFamily="34" charset="0"/>
              </a:rPr>
              <a:t>6 images</a:t>
            </a:r>
          </a:p>
          <a:p>
            <a:pPr marL="952500" lvl="3" indent="0">
              <a:lnSpc>
                <a:spcPts val="2500"/>
              </a:lnSpc>
              <a:buClr>
                <a:srgbClr val="FC0128"/>
              </a:buClr>
              <a:buFont typeface="Wingdings" pitchFamily="2" charset="2"/>
              <a:buNone/>
            </a:pPr>
            <a:r>
              <a:rPr lang="en-CA" altLang="en-US" sz="1800" dirty="0" smtClean="0">
                <a:solidFill>
                  <a:schemeClr val="tx2">
                    <a:lumMod val="60000"/>
                    <a:lumOff val="40000"/>
                  </a:schemeClr>
                </a:solidFill>
                <a:ea typeface="Calibri" panose="020F0502020204030204" pitchFamily="34" charset="0"/>
                <a:cs typeface="Calibri" panose="020F0502020204030204" pitchFamily="34" charset="0"/>
              </a:rPr>
              <a:t>3 images </a:t>
            </a:r>
          </a:p>
          <a:p>
            <a:pPr marL="952500" lvl="3" indent="0">
              <a:lnSpc>
                <a:spcPts val="2500"/>
              </a:lnSpc>
              <a:buClr>
                <a:srgbClr val="FC0128"/>
              </a:buClr>
              <a:buFont typeface="Wingdings" pitchFamily="2" charset="2"/>
              <a:buNone/>
            </a:pPr>
            <a:r>
              <a:rPr lang="en-CA" altLang="en-US" sz="1800" dirty="0" smtClean="0">
                <a:solidFill>
                  <a:srgbClr val="33CC33"/>
                </a:solidFill>
                <a:ea typeface="Calibri" panose="020F0502020204030204" pitchFamily="34" charset="0"/>
                <a:cs typeface="Calibri" panose="020F0502020204030204" pitchFamily="34" charset="0"/>
              </a:rPr>
              <a:t>1 single image at the beginning of the window </a:t>
            </a:r>
          </a:p>
          <a:p>
            <a:pPr marL="952500" lvl="3" indent="0">
              <a:lnSpc>
                <a:spcPts val="2500"/>
              </a:lnSpc>
              <a:buClr>
                <a:srgbClr val="FC0128"/>
              </a:buClr>
              <a:buFont typeface="Wingdings" pitchFamily="2" charset="2"/>
              <a:buNone/>
            </a:pPr>
            <a:r>
              <a:rPr lang="en-CA" altLang="en-US" sz="1800" dirty="0" smtClean="0">
                <a:solidFill>
                  <a:srgbClr val="FFCC00"/>
                </a:solidFill>
                <a:ea typeface="Calibri" panose="020F0502020204030204" pitchFamily="34" charset="0"/>
                <a:cs typeface="Calibri" panose="020F0502020204030204" pitchFamily="34" charset="0"/>
              </a:rPr>
              <a:t>1 single image at the end of the window</a:t>
            </a:r>
          </a:p>
          <a:p>
            <a:endParaRPr lang="en-GB" altLang="en-US" dirty="0" smtClean="0"/>
          </a:p>
          <a:p>
            <a:endParaRPr lang="en-GB" altLang="en-US" dirty="0" smtClean="0"/>
          </a:p>
        </p:txBody>
      </p:sp>
      <p:pic>
        <p:nvPicPr>
          <p:cNvPr id="6554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0608" y="2689332"/>
            <a:ext cx="6353551" cy="100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542" name="Line 47"/>
          <p:cNvSpPr>
            <a:spLocks noChangeShapeType="1"/>
          </p:cNvSpPr>
          <p:nvPr/>
        </p:nvSpPr>
        <p:spPr bwMode="auto">
          <a:xfrm>
            <a:off x="1682929" y="2664528"/>
            <a:ext cx="0" cy="36035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543" name="Line 47"/>
          <p:cNvSpPr>
            <a:spLocks noChangeShapeType="1"/>
          </p:cNvSpPr>
          <p:nvPr/>
        </p:nvSpPr>
        <p:spPr bwMode="auto">
          <a:xfrm>
            <a:off x="7259775" y="2689332"/>
            <a:ext cx="0" cy="36035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55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9886" y="3289043"/>
            <a:ext cx="1009710" cy="314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2"/>
          <p:cNvSpPr>
            <a:spLocks noGrp="1"/>
          </p:cNvSpPr>
          <p:nvPr>
            <p:ph sz="quarter" idx="14"/>
          </p:nvPr>
        </p:nvSpPr>
        <p:spPr>
          <a:xfrm>
            <a:off x="1620421" y="1625091"/>
            <a:ext cx="5903738" cy="1347542"/>
          </a:xfrm>
        </p:spPr>
        <p:txBody>
          <a:bodyPr/>
          <a:lstStyle/>
          <a:p>
            <a:r>
              <a:rPr lang="en-US" dirty="0" smtClean="0"/>
              <a:t>Does the timing of the CSR images matter?</a:t>
            </a:r>
            <a:endParaRPr lang="en-US" dirty="0"/>
          </a:p>
        </p:txBody>
      </p:sp>
      <p:sp>
        <p:nvSpPr>
          <p:cNvPr id="10" name="Title 1"/>
          <p:cNvSpPr txBox="1">
            <a:spLocks/>
          </p:cNvSpPr>
          <p:nvPr/>
        </p:nvSpPr>
        <p:spPr>
          <a:xfrm>
            <a:off x="578777" y="340982"/>
            <a:ext cx="8097837" cy="706438"/>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r>
              <a:rPr lang="en-GB" altLang="en-US" dirty="0" smtClean="0"/>
              <a:t>Frequency of assimilated images</a:t>
            </a:r>
          </a:p>
        </p:txBody>
      </p:sp>
    </p:spTree>
    <p:extLst>
      <p:ext uri="{BB962C8B-B14F-4D97-AF65-F5344CB8AC3E}">
        <p14:creationId xmlns:p14="http://schemas.microsoft.com/office/powerpoint/2010/main" val="221232509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GB" altLang="en-US" smtClean="0">
                <a:solidFill>
                  <a:srgbClr val="064E83"/>
                </a:solidFill>
              </a:rPr>
              <a:t>Frequency of assimilated images</a:t>
            </a:r>
          </a:p>
        </p:txBody>
      </p:sp>
      <p:sp>
        <p:nvSpPr>
          <p:cNvPr id="2" name="Content Placeholder 1"/>
          <p:cNvSpPr>
            <a:spLocks noGrp="1"/>
          </p:cNvSpPr>
          <p:nvPr>
            <p:ph sz="half" idx="1"/>
          </p:nvPr>
        </p:nvSpPr>
        <p:spPr>
          <a:xfrm>
            <a:off x="6783826" y="3636077"/>
            <a:ext cx="2310611" cy="973263"/>
          </a:xfrm>
        </p:spPr>
        <p:txBody>
          <a:bodyPr/>
          <a:lstStyle/>
          <a:p>
            <a:pPr marL="0" indent="0" algn="ctr">
              <a:buNone/>
              <a:defRPr/>
            </a:pPr>
            <a:r>
              <a:rPr lang="en-GB" sz="1800" dirty="0" smtClean="0">
                <a:solidFill>
                  <a:schemeClr val="tx1"/>
                </a:solidFill>
                <a:ea typeface="DejaVu Sans"/>
                <a:cs typeface="Calibri" pitchFamily="34" charset="0"/>
              </a:rPr>
              <a:t>Image </a:t>
            </a:r>
            <a:r>
              <a:rPr lang="en-GB" sz="1800" dirty="0">
                <a:solidFill>
                  <a:schemeClr val="tx1"/>
                </a:solidFill>
                <a:ea typeface="DejaVu Sans"/>
                <a:cs typeface="Calibri" pitchFamily="34" charset="0"/>
              </a:rPr>
              <a:t>at </a:t>
            </a:r>
            <a:r>
              <a:rPr lang="en-GB" sz="1800" dirty="0" smtClean="0">
                <a:solidFill>
                  <a:schemeClr val="tx1"/>
                </a:solidFill>
                <a:ea typeface="DejaVu Sans"/>
                <a:cs typeface="Calibri" pitchFamily="34" charset="0"/>
              </a:rPr>
              <a:t>end of </a:t>
            </a:r>
            <a:r>
              <a:rPr lang="en-GB" sz="1800" dirty="0">
                <a:solidFill>
                  <a:schemeClr val="tx1"/>
                </a:solidFill>
                <a:ea typeface="DejaVu Sans"/>
                <a:cs typeface="Calibri" pitchFamily="34" charset="0"/>
              </a:rPr>
              <a:t>window </a:t>
            </a:r>
            <a:r>
              <a:rPr lang="en-GB" sz="1800" dirty="0" smtClean="0">
                <a:solidFill>
                  <a:schemeClr val="tx1"/>
                </a:solidFill>
                <a:ea typeface="DejaVu Sans"/>
                <a:cs typeface="Calibri" pitchFamily="34" charset="0"/>
              </a:rPr>
              <a:t>scores better than at </a:t>
            </a:r>
            <a:r>
              <a:rPr lang="en-GB" sz="1800" dirty="0">
                <a:solidFill>
                  <a:schemeClr val="tx1"/>
                </a:solidFill>
                <a:ea typeface="DejaVu Sans"/>
                <a:cs typeface="Calibri" pitchFamily="34" charset="0"/>
              </a:rPr>
              <a:t>beginning of </a:t>
            </a:r>
            <a:r>
              <a:rPr lang="en-GB" sz="1800" dirty="0" smtClean="0">
                <a:solidFill>
                  <a:schemeClr val="tx1"/>
                </a:solidFill>
                <a:ea typeface="DejaVu Sans"/>
                <a:cs typeface="Calibri" pitchFamily="34" charset="0"/>
              </a:rPr>
              <a:t>window</a:t>
            </a:r>
            <a:endParaRPr lang="en-GB" sz="1800" dirty="0">
              <a:solidFill>
                <a:schemeClr val="tx1"/>
              </a:solidFill>
              <a:ea typeface="DejaVu Sans"/>
              <a:cs typeface="Calibri" pitchFamily="34" charset="0"/>
            </a:endParaRPr>
          </a:p>
          <a:p>
            <a:pPr>
              <a:defRPr/>
            </a:pPr>
            <a:endParaRPr lang="en-GB" dirty="0"/>
          </a:p>
        </p:txBody>
      </p:sp>
      <p:grpSp>
        <p:nvGrpSpPr>
          <p:cNvPr id="66564" name="Group 14"/>
          <p:cNvGrpSpPr>
            <a:grpSpLocks/>
          </p:cNvGrpSpPr>
          <p:nvPr/>
        </p:nvGrpSpPr>
        <p:grpSpPr bwMode="auto">
          <a:xfrm>
            <a:off x="1131038" y="1122164"/>
            <a:ext cx="7138988" cy="1008062"/>
            <a:chOff x="971550" y="2276475"/>
            <a:chExt cx="7138988" cy="1008509"/>
          </a:xfrm>
        </p:grpSpPr>
        <p:pic>
          <p:nvPicPr>
            <p:cNvPr id="6657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2284429"/>
              <a:ext cx="6353551" cy="1000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575" name="Line 47"/>
            <p:cNvSpPr>
              <a:spLocks noChangeShapeType="1"/>
            </p:cNvSpPr>
            <p:nvPr/>
          </p:nvSpPr>
          <p:spPr bwMode="auto">
            <a:xfrm>
              <a:off x="1483871" y="2276475"/>
              <a:ext cx="0" cy="36051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576" name="Line 47"/>
            <p:cNvSpPr>
              <a:spLocks noChangeShapeType="1"/>
            </p:cNvSpPr>
            <p:nvPr/>
          </p:nvSpPr>
          <p:spPr bwMode="auto">
            <a:xfrm>
              <a:off x="7060717" y="2301290"/>
              <a:ext cx="0" cy="36051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657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0828" y="2901267"/>
              <a:ext cx="1009710" cy="31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6565" name="Group 6"/>
          <p:cNvGrpSpPr>
            <a:grpSpLocks/>
          </p:cNvGrpSpPr>
          <p:nvPr/>
        </p:nvGrpSpPr>
        <p:grpSpPr bwMode="auto">
          <a:xfrm>
            <a:off x="1460755" y="2844254"/>
            <a:ext cx="5759450" cy="3362325"/>
            <a:chOff x="467544" y="3212976"/>
            <a:chExt cx="5760640" cy="3361115"/>
          </a:xfrm>
        </p:grpSpPr>
        <p:pic>
          <p:nvPicPr>
            <p:cNvPr id="6657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6093806"/>
              <a:ext cx="5760640" cy="48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12" y="3356992"/>
              <a:ext cx="2564892" cy="2831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8" name="Picture 8"/>
            <p:cNvPicPr preferRelativeResize="0">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1880" y="3239758"/>
              <a:ext cx="2566800" cy="2925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3635151"/>
              <a:ext cx="371475" cy="2170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6570" name="TextBox 4"/>
            <p:cNvSpPr txBox="1">
              <a:spLocks noChangeArrowheads="1"/>
            </p:cNvSpPr>
            <p:nvPr/>
          </p:nvSpPr>
          <p:spPr bwMode="auto">
            <a:xfrm>
              <a:off x="1475656" y="3212976"/>
              <a:ext cx="2016223" cy="3311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600" b="0">
                  <a:solidFill>
                    <a:schemeClr val="tx1"/>
                  </a:solidFill>
                  <a:ea typeface="DejaVu Sans" charset="0"/>
                  <a:cs typeface="DejaVu Sans" charset="0"/>
                </a:rPr>
                <a:t>300hPa</a:t>
              </a:r>
            </a:p>
          </p:txBody>
        </p:sp>
        <p:sp>
          <p:nvSpPr>
            <p:cNvPr id="66571" name="TextBox 51"/>
            <p:cNvSpPr txBox="1">
              <a:spLocks noChangeArrowheads="1"/>
            </p:cNvSpPr>
            <p:nvPr/>
          </p:nvSpPr>
          <p:spPr bwMode="auto">
            <a:xfrm>
              <a:off x="3779912" y="3212976"/>
              <a:ext cx="2016223" cy="3311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600" b="0">
                  <a:solidFill>
                    <a:schemeClr val="tx1"/>
                  </a:solidFill>
                  <a:ea typeface="DejaVu Sans" charset="0"/>
                  <a:cs typeface="DejaVu Sans" charset="0"/>
                </a:rPr>
                <a:t>500hPa</a:t>
              </a:r>
            </a:p>
          </p:txBody>
        </p:sp>
      </p:grpSp>
      <p:sp>
        <p:nvSpPr>
          <p:cNvPr id="5" name="Rectangle 4"/>
          <p:cNvSpPr/>
          <p:nvPr/>
        </p:nvSpPr>
        <p:spPr>
          <a:xfrm>
            <a:off x="6411951" y="3636077"/>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5827267" y="3639573"/>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5273406" y="3639573"/>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4074283" y="3631016"/>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3501322" y="3631015"/>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2917483" y="3639573"/>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97429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P spid="26" grpId="0" animBg="1"/>
      <p:bldP spid="27" grpId="0" animBg="1"/>
      <p:bldP spid="28" grpId="0" animBg="1"/>
      <p:bldP spid="29" grpId="0" animBg="1"/>
      <p:bldP spid="30"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Forecast system performance</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55</a:t>
            </a:fld>
            <a:endParaRPr lang="en-US" dirty="0"/>
          </a:p>
        </p:txBody>
      </p:sp>
      <p:graphicFrame>
        <p:nvGraphicFramePr>
          <p:cNvPr id="5" name="Chart 4"/>
          <p:cNvGraphicFramePr>
            <a:graphicFrameLocks/>
          </p:cNvGraphicFramePr>
          <p:nvPr>
            <p:extLst>
              <p:ext uri="{D42A27DB-BD31-4B8C-83A1-F6EECF244321}">
                <p14:modId xmlns:p14="http://schemas.microsoft.com/office/powerpoint/2010/main" val="157622498"/>
              </p:ext>
            </p:extLst>
          </p:nvPr>
        </p:nvGraphicFramePr>
        <p:xfrm>
          <a:off x="666520" y="1201837"/>
          <a:ext cx="4258019" cy="4633912"/>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666519" y="3788207"/>
            <a:ext cx="3101249" cy="176270"/>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V="1">
            <a:off x="3272010" y="3216925"/>
            <a:ext cx="1052111" cy="57128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620422" y="5743869"/>
            <a:ext cx="2325142" cy="523220"/>
          </a:xfrm>
          <a:prstGeom prst="rect">
            <a:avLst/>
          </a:prstGeom>
          <a:noFill/>
        </p:spPr>
        <p:txBody>
          <a:bodyPr wrap="square" rtlCol="0">
            <a:spAutoFit/>
          </a:bodyPr>
          <a:lstStyle/>
          <a:p>
            <a:pPr algn="ctr"/>
            <a:r>
              <a:rPr lang="en-GB" sz="1400" dirty="0" smtClean="0"/>
              <a:t>Forecast Sensitivity to Observations (%)</a:t>
            </a:r>
            <a:endParaRPr lang="en-GB" sz="1400" dirty="0"/>
          </a:p>
        </p:txBody>
      </p:sp>
      <p:sp>
        <p:nvSpPr>
          <p:cNvPr id="12" name="TextBox 11"/>
          <p:cNvSpPr txBox="1"/>
          <p:nvPr/>
        </p:nvSpPr>
        <p:spPr>
          <a:xfrm>
            <a:off x="5183902" y="5343759"/>
            <a:ext cx="2450749" cy="923330"/>
          </a:xfrm>
          <a:prstGeom prst="rect">
            <a:avLst/>
          </a:prstGeom>
          <a:noFill/>
          <a:ln w="12700">
            <a:solidFill>
              <a:srgbClr val="00B050"/>
            </a:solidFill>
          </a:ln>
        </p:spPr>
        <p:txBody>
          <a:bodyPr wrap="square" rtlCol="0">
            <a:spAutoFit/>
          </a:bodyPr>
          <a:lstStyle/>
          <a:p>
            <a:pPr algn="ctr"/>
            <a:r>
              <a:rPr lang="en-GB" dirty="0" smtClean="0"/>
              <a:t>Measures reduction in 24hr forecast error due to each source</a:t>
            </a:r>
            <a:endParaRPr lang="en-GB" dirty="0"/>
          </a:p>
        </p:txBody>
      </p:sp>
      <p:sp>
        <p:nvSpPr>
          <p:cNvPr id="17" name="TextBox 9"/>
          <p:cNvSpPr txBox="1">
            <a:spLocks noChangeArrowheads="1"/>
          </p:cNvSpPr>
          <p:nvPr/>
        </p:nvSpPr>
        <p:spPr bwMode="auto">
          <a:xfrm>
            <a:off x="272455" y="873456"/>
            <a:ext cx="1944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284288" indent="-327025">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7033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1224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796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30368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940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9512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defTabSz="914400" eaLnBrk="1" hangingPunct="1">
              <a:lnSpc>
                <a:spcPct val="100000"/>
              </a:lnSpc>
              <a:spcAft>
                <a:spcPct val="0"/>
              </a:spcAft>
              <a:buClrTx/>
              <a:buSzTx/>
              <a:buFontTx/>
              <a:buNone/>
            </a:pPr>
            <a:r>
              <a:rPr lang="en-CA" altLang="en-US" sz="1800" dirty="0" smtClean="0">
                <a:solidFill>
                  <a:schemeClr val="tx1"/>
                </a:solidFill>
              </a:rPr>
              <a:t>May-Aug 16</a:t>
            </a:r>
            <a:endParaRPr lang="en-CA" altLang="en-US" sz="1800" dirty="0">
              <a:solidFill>
                <a:schemeClr val="tx1"/>
              </a:solidFill>
            </a:endParaRPr>
          </a:p>
        </p:txBody>
      </p:sp>
      <p:graphicFrame>
        <p:nvGraphicFramePr>
          <p:cNvPr id="18" name="Chart 17"/>
          <p:cNvGraphicFramePr>
            <a:graphicFrameLocks/>
          </p:cNvGraphicFramePr>
          <p:nvPr>
            <p:extLst>
              <p:ext uri="{D42A27DB-BD31-4B8C-83A1-F6EECF244321}">
                <p14:modId xmlns:p14="http://schemas.microsoft.com/office/powerpoint/2010/main" val="1393281914"/>
              </p:ext>
            </p:extLst>
          </p:nvPr>
        </p:nvGraphicFramePr>
        <p:xfrm>
          <a:off x="4324120" y="1804458"/>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9" name="Content Placeholder 1"/>
          <p:cNvSpPr>
            <a:spLocks noGrp="1"/>
          </p:cNvSpPr>
          <p:nvPr>
            <p:ph sz="half" idx="4294967295"/>
          </p:nvPr>
        </p:nvSpPr>
        <p:spPr>
          <a:xfrm>
            <a:off x="6479346" y="4652998"/>
            <a:ext cx="2310611" cy="695483"/>
          </a:xfrm>
          <a:prstGeom prst="rect">
            <a:avLst/>
          </a:prstGeom>
        </p:spPr>
        <p:txBody>
          <a:bodyPr/>
          <a:lstStyle/>
          <a:p>
            <a:pPr marL="0" indent="0" algn="ctr">
              <a:buNone/>
              <a:defRPr/>
            </a:pPr>
            <a:r>
              <a:rPr lang="en-GB" sz="1800" dirty="0" smtClean="0">
                <a:solidFill>
                  <a:srgbClr val="F3800D"/>
                </a:solidFill>
                <a:ea typeface="DejaVu Sans"/>
                <a:cs typeface="Calibri" pitchFamily="34" charset="0"/>
              </a:rPr>
              <a:t>Met-10 has 2 water vapour channels</a:t>
            </a:r>
            <a:endParaRPr lang="en-GB" sz="1800" dirty="0">
              <a:solidFill>
                <a:srgbClr val="F3800D"/>
              </a:solidFill>
              <a:ea typeface="DejaVu Sans"/>
              <a:cs typeface="Calibri" pitchFamily="34" charset="0"/>
            </a:endParaRPr>
          </a:p>
        </p:txBody>
      </p:sp>
      <p:cxnSp>
        <p:nvCxnSpPr>
          <p:cNvPr id="20" name="Straight Arrow Connector 19"/>
          <p:cNvCxnSpPr/>
          <p:nvPr/>
        </p:nvCxnSpPr>
        <p:spPr>
          <a:xfrm flipH="1" flipV="1">
            <a:off x="7050795" y="2754217"/>
            <a:ext cx="297456" cy="1898781"/>
          </a:xfrm>
          <a:prstGeom prst="straightConnector1">
            <a:avLst/>
          </a:prstGeom>
          <a:ln>
            <a:solidFill>
              <a:srgbClr val="F380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1" name="Content Placeholder 1"/>
          <p:cNvSpPr>
            <a:spLocks noGrp="1"/>
          </p:cNvSpPr>
          <p:nvPr>
            <p:ph sz="half" idx="4294967295"/>
          </p:nvPr>
        </p:nvSpPr>
        <p:spPr>
          <a:xfrm>
            <a:off x="6334700" y="1008357"/>
            <a:ext cx="2510304" cy="695483"/>
          </a:xfrm>
          <a:prstGeom prst="rect">
            <a:avLst/>
          </a:prstGeom>
        </p:spPr>
        <p:txBody>
          <a:bodyPr/>
          <a:lstStyle/>
          <a:p>
            <a:pPr marL="0" indent="0" algn="ctr">
              <a:buNone/>
              <a:defRPr/>
            </a:pPr>
            <a:r>
              <a:rPr lang="en-GB" sz="1800" dirty="0" smtClean="0">
                <a:solidFill>
                  <a:srgbClr val="F3800D"/>
                </a:solidFill>
                <a:ea typeface="DejaVu Sans"/>
                <a:cs typeface="Calibri" pitchFamily="34" charset="0"/>
              </a:rPr>
              <a:t>Himawari-8 has 3 water vapour channels</a:t>
            </a:r>
            <a:endParaRPr lang="en-GB" sz="1800" dirty="0">
              <a:solidFill>
                <a:srgbClr val="F3800D"/>
              </a:solidFill>
              <a:ea typeface="DejaVu Sans"/>
              <a:cs typeface="Calibri" pitchFamily="34" charset="0"/>
            </a:endParaRPr>
          </a:p>
        </p:txBody>
      </p:sp>
      <p:cxnSp>
        <p:nvCxnSpPr>
          <p:cNvPr id="22" name="Straight Arrow Connector 21"/>
          <p:cNvCxnSpPr/>
          <p:nvPr/>
        </p:nvCxnSpPr>
        <p:spPr>
          <a:xfrm flipH="1">
            <a:off x="7237555" y="1679091"/>
            <a:ext cx="286604" cy="404146"/>
          </a:xfrm>
          <a:prstGeom prst="straightConnector1">
            <a:avLst/>
          </a:prstGeom>
          <a:ln>
            <a:solidFill>
              <a:srgbClr val="F3800D"/>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615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fade">
                                      <p:cBhvr>
                                        <p:cTn id="15" dur="500"/>
                                        <p:tgtEl>
                                          <p:spTgt spid="21">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9">
                                            <p:txEl>
                                              <p:pRg st="0" end="0"/>
                                            </p:txEl>
                                          </p:spTgt>
                                        </p:tgtEl>
                                        <p:attrNameLst>
                                          <p:attrName>style.visibility</p:attrName>
                                        </p:attrNameLst>
                                      </p:cBhvr>
                                      <p:to>
                                        <p:strVal val="visible"/>
                                      </p:to>
                                    </p:set>
                                    <p:animEffect transition="in" filter="fade">
                                      <p:cBhvr>
                                        <p:cTn id="23" dur="500"/>
                                        <p:tgtEl>
                                          <p:spTgt spid="19">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Graphic spid="18" grpId="0">
        <p:bldAsOne/>
      </p:bldGraphic>
      <p:bldP spid="19" grpId="0" build="p"/>
      <p:bldP spid="21"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994" y="2574807"/>
            <a:ext cx="5903737" cy="369332"/>
          </a:xfrm>
        </p:spPr>
        <p:txBody>
          <a:bodyPr/>
          <a:lstStyle/>
          <a:p>
            <a:r>
              <a:rPr lang="en-US" dirty="0" smtClean="0"/>
              <a:t>Summary and a look to the future</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56</a:t>
            </a:fld>
            <a:endParaRPr lang="en-US" dirty="0"/>
          </a:p>
        </p:txBody>
      </p:sp>
    </p:spTree>
    <p:extLst>
      <p:ext uri="{BB962C8B-B14F-4D97-AF65-F5344CB8AC3E}">
        <p14:creationId xmlns:p14="http://schemas.microsoft.com/office/powerpoint/2010/main" val="32321494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4273"/>
            <a:ext cx="5903737" cy="369332"/>
          </a:xfrm>
        </p:spPr>
        <p:txBody>
          <a:bodyPr/>
          <a:lstStyle/>
          <a:p>
            <a:r>
              <a:rPr lang="en-US" dirty="0" smtClean="0"/>
              <a:t>Summary: AMVs</a:t>
            </a:r>
            <a:endParaRPr lang="en-US" dirty="0"/>
          </a:p>
        </p:txBody>
      </p:sp>
      <p:sp>
        <p:nvSpPr>
          <p:cNvPr id="3" name="Content Placeholder 2"/>
          <p:cNvSpPr>
            <a:spLocks noGrp="1"/>
          </p:cNvSpPr>
          <p:nvPr>
            <p:ph sz="quarter" idx="14"/>
          </p:nvPr>
        </p:nvSpPr>
        <p:spPr>
          <a:xfrm>
            <a:off x="1620422" y="3369349"/>
            <a:ext cx="6155700" cy="2664159"/>
          </a:xfrm>
        </p:spPr>
        <p:txBody>
          <a:bodyPr/>
          <a:lstStyle/>
          <a:p>
            <a:r>
              <a:rPr lang="en-US" dirty="0" smtClean="0"/>
              <a:t>Early use of satellite observations but lots of improvements</a:t>
            </a:r>
          </a:p>
          <a:p>
            <a:r>
              <a:rPr lang="en-US" dirty="0" smtClean="0"/>
              <a:t>Most impact in low and high troposphere</a:t>
            </a:r>
          </a:p>
          <a:p>
            <a:r>
              <a:rPr lang="en-US" dirty="0" smtClean="0"/>
              <a:t>Complicated and correlated errors</a:t>
            </a:r>
          </a:p>
          <a:p>
            <a:r>
              <a:rPr lang="en-US" dirty="0" smtClean="0"/>
              <a:t>Positive impact on forecast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57</a:t>
            </a:fld>
            <a:endParaRPr lang="en-US" dirty="0"/>
          </a:p>
        </p:txBody>
      </p:sp>
      <p:sp>
        <p:nvSpPr>
          <p:cNvPr id="5" name="TextBox 4"/>
          <p:cNvSpPr txBox="1"/>
          <p:nvPr/>
        </p:nvSpPr>
        <p:spPr>
          <a:xfrm>
            <a:off x="345689" y="2117713"/>
            <a:ext cx="1416205" cy="646331"/>
          </a:xfrm>
          <a:prstGeom prst="rect">
            <a:avLst/>
          </a:prstGeom>
          <a:noFill/>
        </p:spPr>
        <p:txBody>
          <a:bodyPr wrap="square" rtlCol="0">
            <a:spAutoFit/>
          </a:bodyPr>
          <a:lstStyle/>
          <a:p>
            <a:pPr algn="ctr"/>
            <a:r>
              <a:rPr lang="en-GB" dirty="0" smtClean="0">
                <a:solidFill>
                  <a:srgbClr val="7030A0"/>
                </a:solidFill>
              </a:rPr>
              <a:t>Initial corrections</a:t>
            </a:r>
            <a:endParaRPr lang="en-GB" dirty="0">
              <a:solidFill>
                <a:srgbClr val="7030A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764876560"/>
              </p:ext>
            </p:extLst>
          </p:nvPr>
        </p:nvGraphicFramePr>
        <p:xfrm>
          <a:off x="2256266" y="1873721"/>
          <a:ext cx="1066800" cy="1097280"/>
        </p:xfrm>
        <a:graphic>
          <a:graphicData uri="http://schemas.openxmlformats.org/drawingml/2006/table">
            <a:tbl>
              <a:tblPr firstRow="1" bandRow="1">
                <a:tableStyleId>{5C22544A-7EE6-4342-B048-85BDC9FD1C3A}</a:tableStyleId>
              </a:tblPr>
              <a:tblGrid>
                <a:gridCol w="355600"/>
                <a:gridCol w="355600"/>
                <a:gridCol w="355600"/>
              </a:tblGrid>
              <a:tr h="34019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8" name="Cloud 7"/>
          <p:cNvSpPr/>
          <p:nvPr/>
        </p:nvSpPr>
        <p:spPr>
          <a:xfrm>
            <a:off x="2631689" y="2546671"/>
            <a:ext cx="512956" cy="356520"/>
          </a:xfrm>
          <a:prstGeom prst="cloud">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Cloud 8"/>
          <p:cNvSpPr/>
          <p:nvPr/>
        </p:nvSpPr>
        <p:spPr>
          <a:xfrm>
            <a:off x="4661212" y="1906029"/>
            <a:ext cx="512956" cy="440335"/>
          </a:xfrm>
          <a:prstGeom prst="cloud">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3" name="Table 12"/>
          <p:cNvGraphicFramePr>
            <a:graphicFrameLocks noGrp="1"/>
          </p:cNvGraphicFramePr>
          <p:nvPr>
            <p:extLst>
              <p:ext uri="{D42A27DB-BD31-4B8C-83A1-F6EECF244321}">
                <p14:modId xmlns:p14="http://schemas.microsoft.com/office/powerpoint/2010/main" val="1143209300"/>
              </p:ext>
            </p:extLst>
          </p:nvPr>
        </p:nvGraphicFramePr>
        <p:xfrm>
          <a:off x="4137107" y="1862889"/>
          <a:ext cx="1066800" cy="1097280"/>
        </p:xfrm>
        <a:graphic>
          <a:graphicData uri="http://schemas.openxmlformats.org/drawingml/2006/table">
            <a:tbl>
              <a:tblPr firstRow="1" bandRow="1">
                <a:tableStyleId>{5C22544A-7EE6-4342-B048-85BDC9FD1C3A}</a:tableStyleId>
              </a:tblPr>
              <a:tblGrid>
                <a:gridCol w="355600"/>
                <a:gridCol w="355600"/>
                <a:gridCol w="355600"/>
              </a:tblGrid>
              <a:tr h="34019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4" name="Cloud 13"/>
          <p:cNvSpPr/>
          <p:nvPr/>
        </p:nvSpPr>
        <p:spPr>
          <a:xfrm>
            <a:off x="4512530" y="2535839"/>
            <a:ext cx="512956" cy="356520"/>
          </a:xfrm>
          <a:prstGeom prst="cloud">
            <a:avLst/>
          </a:prstGeom>
          <a:solidFill>
            <a:srgbClr val="95B3D7">
              <a:alpha val="6980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flipV="1">
            <a:off x="4761573" y="2126196"/>
            <a:ext cx="156117" cy="559745"/>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639231" y="2416900"/>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486617" y="2421422"/>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6256641" y="1760368"/>
            <a:ext cx="524107" cy="1241405"/>
          </a:xfrm>
          <a:custGeom>
            <a:avLst/>
            <a:gdLst>
              <a:gd name="connsiteX0" fmla="*/ 0 w 524107"/>
              <a:gd name="connsiteY0" fmla="*/ 1583473 h 1583473"/>
              <a:gd name="connsiteX1" fmla="*/ 11151 w 524107"/>
              <a:gd name="connsiteY1" fmla="*/ 1494264 h 1583473"/>
              <a:gd name="connsiteX2" fmla="*/ 22302 w 524107"/>
              <a:gd name="connsiteY2" fmla="*/ 1416205 h 1583473"/>
              <a:gd name="connsiteX3" fmla="*/ 55756 w 524107"/>
              <a:gd name="connsiteY3" fmla="*/ 1271239 h 1583473"/>
              <a:gd name="connsiteX4" fmla="*/ 89209 w 524107"/>
              <a:gd name="connsiteY4" fmla="*/ 1248937 h 1583473"/>
              <a:gd name="connsiteX5" fmla="*/ 100361 w 524107"/>
              <a:gd name="connsiteY5" fmla="*/ 1215483 h 1583473"/>
              <a:gd name="connsiteX6" fmla="*/ 133814 w 524107"/>
              <a:gd name="connsiteY6" fmla="*/ 1193181 h 1583473"/>
              <a:gd name="connsiteX7" fmla="*/ 156117 w 524107"/>
              <a:gd name="connsiteY7" fmla="*/ 1170878 h 1583473"/>
              <a:gd name="connsiteX8" fmla="*/ 189570 w 524107"/>
              <a:gd name="connsiteY8" fmla="*/ 1148576 h 1583473"/>
              <a:gd name="connsiteX9" fmla="*/ 245326 w 524107"/>
              <a:gd name="connsiteY9" fmla="*/ 1103971 h 1583473"/>
              <a:gd name="connsiteX10" fmla="*/ 267629 w 524107"/>
              <a:gd name="connsiteY10" fmla="*/ 1025912 h 1583473"/>
              <a:gd name="connsiteX11" fmla="*/ 312234 w 524107"/>
              <a:gd name="connsiteY11" fmla="*/ 959005 h 1583473"/>
              <a:gd name="connsiteX12" fmla="*/ 323385 w 524107"/>
              <a:gd name="connsiteY12" fmla="*/ 914400 h 1583473"/>
              <a:gd name="connsiteX13" fmla="*/ 345687 w 524107"/>
              <a:gd name="connsiteY13" fmla="*/ 869795 h 1583473"/>
              <a:gd name="connsiteX14" fmla="*/ 356839 w 524107"/>
              <a:gd name="connsiteY14" fmla="*/ 836342 h 1583473"/>
              <a:gd name="connsiteX15" fmla="*/ 379141 w 524107"/>
              <a:gd name="connsiteY15" fmla="*/ 724829 h 1583473"/>
              <a:gd name="connsiteX16" fmla="*/ 390292 w 524107"/>
              <a:gd name="connsiteY16" fmla="*/ 691376 h 1583473"/>
              <a:gd name="connsiteX17" fmla="*/ 434897 w 524107"/>
              <a:gd name="connsiteY17" fmla="*/ 624468 h 1583473"/>
              <a:gd name="connsiteX18" fmla="*/ 446048 w 524107"/>
              <a:gd name="connsiteY18" fmla="*/ 591015 h 1583473"/>
              <a:gd name="connsiteX19" fmla="*/ 468351 w 524107"/>
              <a:gd name="connsiteY19" fmla="*/ 568712 h 1583473"/>
              <a:gd name="connsiteX20" fmla="*/ 512956 w 524107"/>
              <a:gd name="connsiteY20" fmla="*/ 512956 h 1583473"/>
              <a:gd name="connsiteX21" fmla="*/ 524107 w 524107"/>
              <a:gd name="connsiteY21" fmla="*/ 479503 h 1583473"/>
              <a:gd name="connsiteX22" fmla="*/ 512956 w 524107"/>
              <a:gd name="connsiteY22" fmla="*/ 412595 h 1583473"/>
              <a:gd name="connsiteX23" fmla="*/ 479502 w 524107"/>
              <a:gd name="connsiteY23" fmla="*/ 334537 h 1583473"/>
              <a:gd name="connsiteX24" fmla="*/ 412595 w 524107"/>
              <a:gd name="connsiteY24" fmla="*/ 267629 h 1583473"/>
              <a:gd name="connsiteX25" fmla="*/ 289931 w 524107"/>
              <a:gd name="connsiteY25" fmla="*/ 234176 h 1583473"/>
              <a:gd name="connsiteX26" fmla="*/ 267629 w 524107"/>
              <a:gd name="connsiteY26" fmla="*/ 211873 h 1583473"/>
              <a:gd name="connsiteX27" fmla="*/ 156117 w 524107"/>
              <a:gd name="connsiteY27" fmla="*/ 178420 h 1583473"/>
              <a:gd name="connsiteX28" fmla="*/ 111512 w 524107"/>
              <a:gd name="connsiteY28" fmla="*/ 111512 h 1583473"/>
              <a:gd name="connsiteX29" fmla="*/ 89209 w 524107"/>
              <a:gd name="connsiteY29" fmla="*/ 78059 h 1583473"/>
              <a:gd name="connsiteX30" fmla="*/ 78058 w 524107"/>
              <a:gd name="connsiteY30" fmla="*/ 44605 h 1583473"/>
              <a:gd name="connsiteX31" fmla="*/ 66907 w 524107"/>
              <a:gd name="connsiteY31" fmla="*/ 0 h 158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4107" h="1583473">
                <a:moveTo>
                  <a:pt x="0" y="1583473"/>
                </a:moveTo>
                <a:cubicBezTo>
                  <a:pt x="3717" y="1553737"/>
                  <a:pt x="7190" y="1523969"/>
                  <a:pt x="11151" y="1494264"/>
                </a:cubicBezTo>
                <a:cubicBezTo>
                  <a:pt x="14625" y="1468211"/>
                  <a:pt x="19042" y="1442286"/>
                  <a:pt x="22302" y="1416205"/>
                </a:cubicBezTo>
                <a:cubicBezTo>
                  <a:pt x="28300" y="1368217"/>
                  <a:pt x="21851" y="1311925"/>
                  <a:pt x="55756" y="1271239"/>
                </a:cubicBezTo>
                <a:cubicBezTo>
                  <a:pt x="64336" y="1260943"/>
                  <a:pt x="78058" y="1256371"/>
                  <a:pt x="89209" y="1248937"/>
                </a:cubicBezTo>
                <a:cubicBezTo>
                  <a:pt x="92926" y="1237786"/>
                  <a:pt x="93018" y="1224662"/>
                  <a:pt x="100361" y="1215483"/>
                </a:cubicBezTo>
                <a:cubicBezTo>
                  <a:pt x="108733" y="1205018"/>
                  <a:pt x="123349" y="1201553"/>
                  <a:pt x="133814" y="1193181"/>
                </a:cubicBezTo>
                <a:cubicBezTo>
                  <a:pt x="142024" y="1186613"/>
                  <a:pt x="147907" y="1177446"/>
                  <a:pt x="156117" y="1170878"/>
                </a:cubicBezTo>
                <a:cubicBezTo>
                  <a:pt x="166582" y="1162506"/>
                  <a:pt x="179105" y="1156948"/>
                  <a:pt x="189570" y="1148576"/>
                </a:cubicBezTo>
                <a:cubicBezTo>
                  <a:pt x="269017" y="1085018"/>
                  <a:pt x="142364" y="1172612"/>
                  <a:pt x="245326" y="1103971"/>
                </a:cubicBezTo>
                <a:cubicBezTo>
                  <a:pt x="247950" y="1093477"/>
                  <a:pt x="260359" y="1038998"/>
                  <a:pt x="267629" y="1025912"/>
                </a:cubicBezTo>
                <a:cubicBezTo>
                  <a:pt x="280646" y="1002481"/>
                  <a:pt x="312234" y="959005"/>
                  <a:pt x="312234" y="959005"/>
                </a:cubicBezTo>
                <a:cubicBezTo>
                  <a:pt x="315951" y="944137"/>
                  <a:pt x="318004" y="928750"/>
                  <a:pt x="323385" y="914400"/>
                </a:cubicBezTo>
                <a:cubicBezTo>
                  <a:pt x="329222" y="898835"/>
                  <a:pt x="339139" y="885074"/>
                  <a:pt x="345687" y="869795"/>
                </a:cubicBezTo>
                <a:cubicBezTo>
                  <a:pt x="350317" y="858991"/>
                  <a:pt x="353122" y="847493"/>
                  <a:pt x="356839" y="836342"/>
                </a:cubicBezTo>
                <a:cubicBezTo>
                  <a:pt x="365601" y="783768"/>
                  <a:pt x="365833" y="771406"/>
                  <a:pt x="379141" y="724829"/>
                </a:cubicBezTo>
                <a:cubicBezTo>
                  <a:pt x="382370" y="713527"/>
                  <a:pt x="384584" y="701651"/>
                  <a:pt x="390292" y="691376"/>
                </a:cubicBezTo>
                <a:cubicBezTo>
                  <a:pt x="403309" y="667945"/>
                  <a:pt x="426421" y="649897"/>
                  <a:pt x="434897" y="624468"/>
                </a:cubicBezTo>
                <a:cubicBezTo>
                  <a:pt x="438614" y="613317"/>
                  <a:pt x="440000" y="601094"/>
                  <a:pt x="446048" y="591015"/>
                </a:cubicBezTo>
                <a:cubicBezTo>
                  <a:pt x="451457" y="582000"/>
                  <a:pt x="461783" y="576922"/>
                  <a:pt x="468351" y="568712"/>
                </a:cubicBezTo>
                <a:cubicBezTo>
                  <a:pt x="524620" y="498376"/>
                  <a:pt x="459104" y="566808"/>
                  <a:pt x="512956" y="512956"/>
                </a:cubicBezTo>
                <a:cubicBezTo>
                  <a:pt x="516673" y="501805"/>
                  <a:pt x="524107" y="491257"/>
                  <a:pt x="524107" y="479503"/>
                </a:cubicBezTo>
                <a:cubicBezTo>
                  <a:pt x="524107" y="456893"/>
                  <a:pt x="517390" y="434766"/>
                  <a:pt x="512956" y="412595"/>
                </a:cubicBezTo>
                <a:cubicBezTo>
                  <a:pt x="505680" y="376215"/>
                  <a:pt x="504074" y="362180"/>
                  <a:pt x="479502" y="334537"/>
                </a:cubicBezTo>
                <a:cubicBezTo>
                  <a:pt x="458548" y="310963"/>
                  <a:pt x="442517" y="277603"/>
                  <a:pt x="412595" y="267629"/>
                </a:cubicBezTo>
                <a:cubicBezTo>
                  <a:pt x="327706" y="239334"/>
                  <a:pt x="368739" y="249937"/>
                  <a:pt x="289931" y="234176"/>
                </a:cubicBezTo>
                <a:cubicBezTo>
                  <a:pt x="282497" y="226742"/>
                  <a:pt x="277033" y="216575"/>
                  <a:pt x="267629" y="211873"/>
                </a:cubicBezTo>
                <a:cubicBezTo>
                  <a:pt x="240481" y="198299"/>
                  <a:pt x="188130" y="186423"/>
                  <a:pt x="156117" y="178420"/>
                </a:cubicBezTo>
                <a:lnTo>
                  <a:pt x="111512" y="111512"/>
                </a:lnTo>
                <a:lnTo>
                  <a:pt x="89209" y="78059"/>
                </a:lnTo>
                <a:cubicBezTo>
                  <a:pt x="85492" y="66908"/>
                  <a:pt x="81287" y="55907"/>
                  <a:pt x="78058" y="44605"/>
                </a:cubicBezTo>
                <a:cubicBezTo>
                  <a:pt x="73848" y="29869"/>
                  <a:pt x="66907" y="0"/>
                  <a:pt x="66907" y="0"/>
                </a:cubicBezTo>
              </a:path>
            </a:pathLst>
          </a:cu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3" name="Straight Connector 22"/>
          <p:cNvCxnSpPr/>
          <p:nvPr/>
        </p:nvCxnSpPr>
        <p:spPr>
          <a:xfrm>
            <a:off x="6032812" y="1941532"/>
            <a:ext cx="1126273"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981574" y="2440878"/>
            <a:ext cx="1126273"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5" name="Cloud 24"/>
          <p:cNvSpPr/>
          <p:nvPr/>
        </p:nvSpPr>
        <p:spPr>
          <a:xfrm>
            <a:off x="6375588" y="2274777"/>
            <a:ext cx="512956" cy="356520"/>
          </a:xfrm>
          <a:prstGeom prst="cloud">
            <a:avLst/>
          </a:prstGeom>
          <a:solidFill>
            <a:srgbClr val="95B3D7">
              <a:alpha val="6980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Cloud 25"/>
          <p:cNvSpPr/>
          <p:nvPr/>
        </p:nvSpPr>
        <p:spPr>
          <a:xfrm>
            <a:off x="6339470" y="1769676"/>
            <a:ext cx="512956" cy="356520"/>
          </a:xfrm>
          <a:prstGeom prst="cloud">
            <a:avLst/>
          </a:prstGeom>
          <a:solidFill>
            <a:srgbClr val="95B3D7">
              <a:alpha val="6980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7055815" y="1756864"/>
            <a:ext cx="309316" cy="369332"/>
          </a:xfrm>
          <a:prstGeom prst="rect">
            <a:avLst/>
          </a:prstGeom>
          <a:noFill/>
        </p:spPr>
        <p:txBody>
          <a:bodyPr wrap="square" rtlCol="0">
            <a:spAutoFit/>
          </a:bodyPr>
          <a:lstStyle/>
          <a:p>
            <a:r>
              <a:rPr lang="en-GB" dirty="0" smtClean="0">
                <a:solidFill>
                  <a:srgbClr val="FF0000"/>
                </a:solidFill>
              </a:rPr>
              <a:t>?</a:t>
            </a:r>
            <a:endParaRPr lang="en-GB" dirty="0">
              <a:solidFill>
                <a:srgbClr val="FF0000"/>
              </a:solidFill>
            </a:endParaRPr>
          </a:p>
        </p:txBody>
      </p:sp>
      <p:sp>
        <p:nvSpPr>
          <p:cNvPr id="28" name="TextBox 27"/>
          <p:cNvSpPr txBox="1"/>
          <p:nvPr/>
        </p:nvSpPr>
        <p:spPr>
          <a:xfrm>
            <a:off x="7063252" y="2254948"/>
            <a:ext cx="309316" cy="369332"/>
          </a:xfrm>
          <a:prstGeom prst="rect">
            <a:avLst/>
          </a:prstGeom>
          <a:noFill/>
        </p:spPr>
        <p:txBody>
          <a:bodyPr wrap="square" rtlCol="0">
            <a:spAutoFit/>
          </a:bodyPr>
          <a:lstStyle/>
          <a:p>
            <a:r>
              <a:rPr lang="en-GB" dirty="0" smtClean="0">
                <a:solidFill>
                  <a:srgbClr val="FF0000"/>
                </a:solidFill>
              </a:rPr>
              <a:t>?</a:t>
            </a:r>
            <a:endParaRPr lang="en-GB" dirty="0">
              <a:solidFill>
                <a:srgbClr val="FF0000"/>
              </a:solidFill>
            </a:endParaRPr>
          </a:p>
        </p:txBody>
      </p:sp>
      <p:cxnSp>
        <p:nvCxnSpPr>
          <p:cNvPr id="29" name="Straight Arrow Connector 28"/>
          <p:cNvCxnSpPr/>
          <p:nvPr/>
        </p:nvCxnSpPr>
        <p:spPr>
          <a:xfrm>
            <a:off x="5334003" y="2381070"/>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7423801" y="2383216"/>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7776122" y="2093734"/>
            <a:ext cx="1416205" cy="646331"/>
          </a:xfrm>
          <a:prstGeom prst="rect">
            <a:avLst/>
          </a:prstGeom>
          <a:noFill/>
        </p:spPr>
        <p:txBody>
          <a:bodyPr wrap="square" rtlCol="0">
            <a:spAutoFit/>
          </a:bodyPr>
          <a:lstStyle/>
          <a:p>
            <a:pPr algn="ctr"/>
            <a:r>
              <a:rPr lang="en-GB" dirty="0" smtClean="0">
                <a:solidFill>
                  <a:srgbClr val="7030A0"/>
                </a:solidFill>
              </a:rPr>
              <a:t>Quality control</a:t>
            </a:r>
            <a:endParaRPr lang="en-GB" dirty="0">
              <a:solidFill>
                <a:srgbClr val="7030A0"/>
              </a:solidFill>
            </a:endParaRPr>
          </a:p>
        </p:txBody>
      </p:sp>
    </p:spTree>
    <p:extLst>
      <p:ext uri="{BB962C8B-B14F-4D97-AF65-F5344CB8AC3E}">
        <p14:creationId xmlns:p14="http://schemas.microsoft.com/office/powerpoint/2010/main" val="54408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Summary: CSR/ASR </a:t>
            </a:r>
            <a:endParaRPr lang="en-US" dirty="0"/>
          </a:p>
        </p:txBody>
      </p:sp>
      <p:sp>
        <p:nvSpPr>
          <p:cNvPr id="3" name="Content Placeholder 2"/>
          <p:cNvSpPr>
            <a:spLocks noGrp="1"/>
          </p:cNvSpPr>
          <p:nvPr>
            <p:ph sz="quarter" idx="14"/>
          </p:nvPr>
        </p:nvSpPr>
        <p:spPr>
          <a:xfrm>
            <a:off x="1620422" y="3535054"/>
            <a:ext cx="5903738" cy="2386945"/>
          </a:xfrm>
        </p:spPr>
        <p:txBody>
          <a:bodyPr/>
          <a:lstStyle/>
          <a:p>
            <a:r>
              <a:rPr lang="en-US" dirty="0" smtClean="0"/>
              <a:t>Complementary to AMVs</a:t>
            </a:r>
          </a:p>
          <a:p>
            <a:r>
              <a:rPr lang="en-US" dirty="0" smtClean="0"/>
              <a:t>Good for broad scale motion</a:t>
            </a:r>
          </a:p>
          <a:p>
            <a:r>
              <a:rPr lang="en-US" dirty="0" smtClean="0"/>
              <a:t>Timing of image matters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58</a:t>
            </a:fld>
            <a:endParaRPr lang="en-US" dirty="0"/>
          </a:p>
        </p:txBody>
      </p:sp>
      <p:pic>
        <p:nvPicPr>
          <p:cNvPr id="5" name="Picture 3" descr="carole_1.jpg"/>
          <p:cNvPicPr>
            <a:picLocks noChangeAspect="1"/>
          </p:cNvPicPr>
          <p:nvPr/>
        </p:nvPicPr>
        <p:blipFill rotWithShape="1">
          <a:blip r:embed="rId2">
            <a:extLst>
              <a:ext uri="{28A0092B-C50C-407E-A947-70E740481C1C}">
                <a14:useLocalDpi xmlns:a14="http://schemas.microsoft.com/office/drawing/2010/main" val="0"/>
              </a:ext>
            </a:extLst>
          </a:blip>
          <a:srcRect l="28206" t="50683" r="29947"/>
          <a:stretch/>
        </p:blipFill>
        <p:spPr bwMode="auto">
          <a:xfrm>
            <a:off x="3315791" y="1591630"/>
            <a:ext cx="2315575" cy="179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80224" y="5319132"/>
            <a:ext cx="8028878" cy="646331"/>
          </a:xfrm>
          <a:prstGeom prst="rect">
            <a:avLst/>
          </a:prstGeom>
          <a:noFill/>
          <a:ln>
            <a:solidFill>
              <a:schemeClr val="bg1">
                <a:lumMod val="65000"/>
              </a:schemeClr>
            </a:solidFill>
          </a:ln>
        </p:spPr>
        <p:txBody>
          <a:bodyPr wrap="square" rtlCol="0">
            <a:spAutoFit/>
          </a:bodyPr>
          <a:lstStyle/>
          <a:p>
            <a:pPr algn="ctr"/>
            <a:r>
              <a:rPr lang="en-GB" dirty="0" smtClean="0">
                <a:solidFill>
                  <a:srgbClr val="FF0000"/>
                </a:solidFill>
              </a:rPr>
              <a:t>NWP models need information on the wind field – AMVs and CSR/ASR will continue to provide good quality observations with good coverage</a:t>
            </a:r>
            <a:endParaRPr lang="en-GB" dirty="0">
              <a:solidFill>
                <a:srgbClr val="FF0000"/>
              </a:solidFill>
            </a:endParaRPr>
          </a:p>
        </p:txBody>
      </p:sp>
    </p:spTree>
    <p:extLst>
      <p:ext uri="{BB962C8B-B14F-4D97-AF65-F5344CB8AC3E}">
        <p14:creationId xmlns:p14="http://schemas.microsoft.com/office/powerpoint/2010/main" val="816134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Future challenges – new generation of imagers</a:t>
            </a:r>
            <a:endParaRPr lang="en-US" dirty="0"/>
          </a:p>
        </p:txBody>
      </p:sp>
      <p:sp>
        <p:nvSpPr>
          <p:cNvPr id="3" name="Content Placeholder 2"/>
          <p:cNvSpPr>
            <a:spLocks noGrp="1"/>
          </p:cNvSpPr>
          <p:nvPr>
            <p:ph sz="quarter" idx="14"/>
          </p:nvPr>
        </p:nvSpPr>
        <p:spPr>
          <a:xfrm>
            <a:off x="1620422" y="1977886"/>
            <a:ext cx="5903738" cy="3944113"/>
          </a:xfrm>
        </p:spPr>
        <p:txBody>
          <a:bodyPr/>
          <a:lstStyle/>
          <a:p>
            <a:r>
              <a:rPr lang="en-US" dirty="0" smtClean="0"/>
              <a:t>Increases in spatial resolution</a:t>
            </a:r>
          </a:p>
          <a:p>
            <a:pPr lvl="1"/>
            <a:r>
              <a:rPr lang="en-US" dirty="0" smtClean="0">
                <a:solidFill>
                  <a:srgbClr val="0000FF"/>
                </a:solidFill>
              </a:rPr>
              <a:t>E.g. Himawari-8 and GOES-16: 32x32km box for CSR</a:t>
            </a:r>
          </a:p>
          <a:p>
            <a:pPr lvl="1"/>
            <a:r>
              <a:rPr lang="en-US" dirty="0" smtClean="0">
                <a:solidFill>
                  <a:srgbClr val="0000FF"/>
                </a:solidFill>
              </a:rPr>
              <a:t>Better cloud detection?</a:t>
            </a:r>
          </a:p>
          <a:p>
            <a:r>
              <a:rPr lang="en-US" dirty="0" smtClean="0"/>
              <a:t>Increases in temporal resolution</a:t>
            </a:r>
          </a:p>
          <a:p>
            <a:pPr lvl="1"/>
            <a:r>
              <a:rPr lang="en-US" dirty="0" smtClean="0">
                <a:solidFill>
                  <a:srgbClr val="0000FF"/>
                </a:solidFill>
              </a:rPr>
              <a:t>E.g. Himawari-8 – full disk in 10 </a:t>
            </a:r>
            <a:r>
              <a:rPr lang="en-US" dirty="0" err="1" smtClean="0">
                <a:solidFill>
                  <a:srgbClr val="0000FF"/>
                </a:solidFill>
              </a:rPr>
              <a:t>mins</a:t>
            </a:r>
            <a:endParaRPr lang="en-US" dirty="0" smtClean="0">
              <a:solidFill>
                <a:srgbClr val="0000FF"/>
              </a:solidFill>
            </a:endParaRPr>
          </a:p>
          <a:p>
            <a:pPr lvl="1"/>
            <a:r>
              <a:rPr lang="en-US" dirty="0" smtClean="0">
                <a:solidFill>
                  <a:srgbClr val="0000FF"/>
                </a:solidFill>
              </a:rPr>
              <a:t>Constrain error growth in 4D-Var?</a:t>
            </a:r>
          </a:p>
          <a:p>
            <a:r>
              <a:rPr lang="en-US" dirty="0" smtClean="0"/>
              <a:t>More channels</a:t>
            </a:r>
          </a:p>
          <a:p>
            <a:pPr lvl="1"/>
            <a:r>
              <a:rPr lang="en-US" dirty="0" smtClean="0">
                <a:solidFill>
                  <a:srgbClr val="0000FF"/>
                </a:solidFill>
              </a:rPr>
              <a:t>Moving towards </a:t>
            </a:r>
            <a:r>
              <a:rPr lang="en-US" dirty="0" smtClean="0">
                <a:solidFill>
                  <a:srgbClr val="FF0000"/>
                </a:solidFill>
              </a:rPr>
              <a:t>hyperspectral</a:t>
            </a:r>
            <a:r>
              <a:rPr lang="en-US" dirty="0" smtClean="0">
                <a:solidFill>
                  <a:srgbClr val="0000FF"/>
                </a:solidFill>
              </a:rPr>
              <a:t> instruments in geostationary orbit e.g. MTS-IRS</a:t>
            </a:r>
          </a:p>
          <a:p>
            <a:endParaRPr lang="en-US" dirty="0" smtClean="0"/>
          </a:p>
        </p:txBody>
      </p:sp>
      <p:sp>
        <p:nvSpPr>
          <p:cNvPr id="4" name="Slide Number Placeholder 3"/>
          <p:cNvSpPr>
            <a:spLocks noGrp="1"/>
          </p:cNvSpPr>
          <p:nvPr>
            <p:ph type="sldNum" sz="quarter" idx="10"/>
          </p:nvPr>
        </p:nvSpPr>
        <p:spPr/>
        <p:txBody>
          <a:bodyPr/>
          <a:lstStyle/>
          <a:p>
            <a:fld id="{6B3B0B0F-E794-1244-9699-107C60B9C23A}" type="slidenum">
              <a:rPr lang="en-US" smtClean="0"/>
              <a:pPr/>
              <a:t>59</a:t>
            </a:fld>
            <a:endParaRPr lang="en-US" dirty="0"/>
          </a:p>
        </p:txBody>
      </p:sp>
    </p:spTree>
    <p:extLst>
      <p:ext uri="{BB962C8B-B14F-4D97-AF65-F5344CB8AC3E}">
        <p14:creationId xmlns:p14="http://schemas.microsoft.com/office/powerpoint/2010/main" val="14291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935652"/>
            <a:ext cx="5903737" cy="369332"/>
          </a:xfrm>
        </p:spPr>
        <p:txBody>
          <a:bodyPr/>
          <a:lstStyle/>
          <a:p>
            <a:r>
              <a:rPr lang="en-US" dirty="0" smtClean="0"/>
              <a:t>AMV production today: polar orbiting</a:t>
            </a:r>
            <a:endParaRPr lang="en-US" dirty="0"/>
          </a:p>
        </p:txBody>
      </p:sp>
      <p:sp>
        <p:nvSpPr>
          <p:cNvPr id="3" name="Content Placeholder 2"/>
          <p:cNvSpPr>
            <a:spLocks noGrp="1"/>
          </p:cNvSpPr>
          <p:nvPr>
            <p:ph sz="quarter" idx="14"/>
          </p:nvPr>
        </p:nvSpPr>
        <p:spPr>
          <a:xfrm>
            <a:off x="1004602" y="1987013"/>
            <a:ext cx="4173888" cy="3944113"/>
          </a:xfrm>
        </p:spPr>
        <p:txBody>
          <a:bodyPr/>
          <a:lstStyle/>
          <a:p>
            <a:pPr marL="179388" indent="-179388"/>
            <a:r>
              <a:rPr lang="en-US" dirty="0"/>
              <a:t>Uses images from successive orbits from same satellite ~100 </a:t>
            </a:r>
            <a:r>
              <a:rPr lang="en-US" dirty="0" err="1"/>
              <a:t>mins</a:t>
            </a:r>
            <a:r>
              <a:rPr lang="en-US" dirty="0"/>
              <a:t> apart</a:t>
            </a:r>
          </a:p>
          <a:p>
            <a:pPr marL="179388" indent="-179388"/>
            <a:r>
              <a:rPr lang="en-US" dirty="0"/>
              <a:t>Images from 2 satellites (Metop A/ Metop B) ~ 50 </a:t>
            </a:r>
            <a:r>
              <a:rPr lang="en-US" dirty="0" err="1"/>
              <a:t>mins</a:t>
            </a:r>
            <a:r>
              <a:rPr lang="en-US" dirty="0"/>
              <a:t> apart</a:t>
            </a:r>
          </a:p>
          <a:p>
            <a:pPr indent="0">
              <a:buNone/>
            </a:pPr>
            <a:endParaRPr lang="en-GB" sz="1400" kern="0" dirty="0">
              <a:solidFill>
                <a:srgbClr val="0000FF"/>
              </a:solidFill>
            </a:endParaRPr>
          </a:p>
          <a:p>
            <a:pPr indent="0">
              <a:buNone/>
            </a:pPr>
            <a:r>
              <a:rPr lang="en-GB" sz="1400" kern="0" dirty="0" smtClean="0">
                <a:solidFill>
                  <a:srgbClr val="0000FF"/>
                </a:solidFill>
              </a:rPr>
              <a:t>EUMETSAT</a:t>
            </a:r>
            <a:r>
              <a:rPr lang="en-GB" sz="1400" kern="0" dirty="0"/>
              <a:t>: </a:t>
            </a:r>
            <a:r>
              <a:rPr lang="en-GB" sz="1400" kern="0" dirty="0" smtClean="0"/>
              <a:t>Metop-A</a:t>
            </a:r>
            <a:r>
              <a:rPr lang="en-GB" sz="1400" kern="0" dirty="0"/>
              <a:t>, </a:t>
            </a:r>
            <a:r>
              <a:rPr lang="en-GB" sz="1400" kern="0" dirty="0" smtClean="0"/>
              <a:t>Metop-B</a:t>
            </a:r>
            <a:endParaRPr lang="en-GB" sz="1400" kern="0" dirty="0"/>
          </a:p>
          <a:p>
            <a:pPr indent="0">
              <a:buNone/>
            </a:pPr>
            <a:r>
              <a:rPr lang="en-GB" sz="1400" kern="0" dirty="0" smtClean="0">
                <a:solidFill>
                  <a:srgbClr val="0000FF"/>
                </a:solidFill>
              </a:rPr>
              <a:t>NOAA/NESDIS</a:t>
            </a:r>
            <a:r>
              <a:rPr lang="en-GB" sz="1400" kern="0" dirty="0"/>
              <a:t>: </a:t>
            </a:r>
            <a:r>
              <a:rPr lang="en-GB" sz="1400" kern="0" dirty="0" smtClean="0"/>
              <a:t>NOAA-15</a:t>
            </a:r>
            <a:r>
              <a:rPr lang="en-GB" sz="1400" kern="0" dirty="0"/>
              <a:t>, -18, -19, Aqua, Terra, </a:t>
            </a:r>
            <a:r>
              <a:rPr lang="en-GB" sz="1400" kern="0" dirty="0" smtClean="0"/>
              <a:t>SNPP</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a:t>
            </a:fld>
            <a:endParaRPr lang="en-US" dirty="0"/>
          </a:p>
        </p:txBody>
      </p:sp>
      <p:pic>
        <p:nvPicPr>
          <p:cNvPr id="5" name="Picture 4"/>
          <p:cNvPicPr>
            <a:picLocks noChangeAspect="1"/>
          </p:cNvPicPr>
          <p:nvPr/>
        </p:nvPicPr>
        <p:blipFill rotWithShape="1">
          <a:blip r:embed="rId3"/>
          <a:srcRect l="1106" b="961"/>
          <a:stretch/>
        </p:blipFill>
        <p:spPr>
          <a:xfrm>
            <a:off x="5299788" y="1543511"/>
            <a:ext cx="3685592" cy="4344100"/>
          </a:xfrm>
          <a:prstGeom prst="rect">
            <a:avLst/>
          </a:prstGeom>
        </p:spPr>
      </p:pic>
      <p:sp>
        <p:nvSpPr>
          <p:cNvPr id="6" name="TextBox 5"/>
          <p:cNvSpPr txBox="1"/>
          <p:nvPr/>
        </p:nvSpPr>
        <p:spPr>
          <a:xfrm>
            <a:off x="4083703" y="5957175"/>
            <a:ext cx="5134941" cy="461665"/>
          </a:xfrm>
          <a:prstGeom prst="rect">
            <a:avLst/>
          </a:prstGeom>
          <a:noFill/>
        </p:spPr>
        <p:txBody>
          <a:bodyPr wrap="square" rtlCol="0">
            <a:spAutoFit/>
          </a:bodyPr>
          <a:lstStyle/>
          <a:p>
            <a:pPr algn="ctr"/>
            <a:r>
              <a:rPr lang="en-GB" sz="1200" dirty="0" smtClean="0"/>
              <a:t>Figure from “AVHRR polar winds derivation at EUMETSAT: Current status and future developments”, Dew and </a:t>
            </a:r>
            <a:r>
              <a:rPr lang="en-GB" sz="1200" dirty="0" err="1" smtClean="0"/>
              <a:t>Borde</a:t>
            </a:r>
            <a:r>
              <a:rPr lang="en-GB" sz="1200" dirty="0" smtClean="0"/>
              <a:t>, IWW-11 presentation </a:t>
            </a:r>
            <a:endParaRPr lang="en-GB" sz="1200" dirty="0"/>
          </a:p>
        </p:txBody>
      </p:sp>
    </p:spTree>
    <p:extLst>
      <p:ext uri="{BB962C8B-B14F-4D97-AF65-F5344CB8AC3E}">
        <p14:creationId xmlns:p14="http://schemas.microsoft.com/office/powerpoint/2010/main" val="54761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Aeolus Doppler wind </a:t>
            </a:r>
            <a:r>
              <a:rPr lang="en-GB" dirty="0" err="1" smtClean="0"/>
              <a:t>lidar</a:t>
            </a:r>
            <a:r>
              <a:rPr lang="en-GB" dirty="0" smtClean="0"/>
              <a:t> </a:t>
            </a:r>
            <a:endParaRPr lang="en-GB" dirty="0"/>
          </a:p>
        </p:txBody>
      </p:sp>
      <p:sp>
        <p:nvSpPr>
          <p:cNvPr id="3" name="Content Placeholder 2"/>
          <p:cNvSpPr>
            <a:spLocks noGrp="1"/>
          </p:cNvSpPr>
          <p:nvPr>
            <p:ph sz="quarter" idx="14"/>
          </p:nvPr>
        </p:nvSpPr>
        <p:spPr>
          <a:xfrm>
            <a:off x="430891" y="1447485"/>
            <a:ext cx="4868513" cy="943171"/>
          </a:xfrm>
        </p:spPr>
        <p:txBody>
          <a:bodyPr/>
          <a:lstStyle/>
          <a:p>
            <a:r>
              <a:rPr lang="en-GB" dirty="0" smtClean="0"/>
              <a:t>Measures Doppler frequency shift of backscattered light</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60</a:t>
            </a:fld>
            <a:endParaRPr lang="en-US" dirty="0"/>
          </a:p>
        </p:txBody>
      </p:sp>
      <p:pic>
        <p:nvPicPr>
          <p:cNvPr id="5" name="Picture 4"/>
          <p:cNvPicPr>
            <a:picLocks noChangeAspect="1"/>
          </p:cNvPicPr>
          <p:nvPr/>
        </p:nvPicPr>
        <p:blipFill>
          <a:blip r:embed="rId2"/>
          <a:stretch>
            <a:fillRect/>
          </a:stretch>
        </p:blipFill>
        <p:spPr>
          <a:xfrm>
            <a:off x="5299404" y="1198703"/>
            <a:ext cx="3701377" cy="3993849"/>
          </a:xfrm>
          <a:prstGeom prst="rect">
            <a:avLst/>
          </a:prstGeom>
        </p:spPr>
      </p:pic>
      <p:pic>
        <p:nvPicPr>
          <p:cNvPr id="6" name="Picture 5"/>
          <p:cNvPicPr>
            <a:picLocks noChangeAspect="1"/>
          </p:cNvPicPr>
          <p:nvPr/>
        </p:nvPicPr>
        <p:blipFill>
          <a:blip r:embed="rId3"/>
          <a:stretch>
            <a:fillRect/>
          </a:stretch>
        </p:blipFill>
        <p:spPr>
          <a:xfrm>
            <a:off x="430891" y="2276557"/>
            <a:ext cx="4470085" cy="1204766"/>
          </a:xfrm>
          <a:prstGeom prst="rect">
            <a:avLst/>
          </a:prstGeom>
        </p:spPr>
      </p:pic>
      <p:sp>
        <p:nvSpPr>
          <p:cNvPr id="7" name="Content Placeholder 2"/>
          <p:cNvSpPr txBox="1">
            <a:spLocks/>
          </p:cNvSpPr>
          <p:nvPr/>
        </p:nvSpPr>
        <p:spPr>
          <a:xfrm>
            <a:off x="430891" y="3981499"/>
            <a:ext cx="4868513" cy="943171"/>
          </a:xfrm>
          <a:prstGeom prst="rect">
            <a:avLst/>
          </a:prstGeom>
        </p:spPr>
        <p:txBody>
          <a:bodyPr lIns="0" tIns="0" rIns="0" bIns="0"/>
          <a:lstStyle>
            <a:lvl1pPr marL="0" indent="-180000" algn="l" defTabSz="457200" rtl="0" eaLnBrk="1" latinLnBrk="0" hangingPunct="1">
              <a:lnSpc>
                <a:spcPts val="2200"/>
              </a:lnSpc>
              <a:spcBef>
                <a:spcPts val="1100"/>
              </a:spcBef>
              <a:buClr>
                <a:srgbClr val="064E83"/>
              </a:buClr>
              <a:buFont typeface="Arial"/>
              <a:buChar char="•"/>
              <a:defRPr sz="1800" kern="1200">
                <a:solidFill>
                  <a:schemeClr val="tx1"/>
                </a:solidFill>
                <a:latin typeface="+mn-lt"/>
                <a:ea typeface="+mn-ea"/>
                <a:cs typeface="+mn-cs"/>
              </a:defRPr>
            </a:lvl1pPr>
            <a:lvl2pPr marL="630000" indent="-270000" algn="l" defTabSz="457200" rtl="0" eaLnBrk="1" latinLnBrk="0" hangingPunct="1">
              <a:lnSpc>
                <a:spcPts val="2000"/>
              </a:lnSpc>
              <a:spcBef>
                <a:spcPts val="1000"/>
              </a:spcBef>
              <a:buClr>
                <a:srgbClr val="064E83"/>
              </a:buClr>
              <a:buFont typeface="Arial"/>
              <a:buChar char="–"/>
              <a:defRPr sz="1600" kern="1200">
                <a:solidFill>
                  <a:schemeClr val="tx1"/>
                </a:solidFill>
                <a:latin typeface="+mn-lt"/>
                <a:ea typeface="+mn-ea"/>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mn-lt"/>
                <a:ea typeface="+mn-ea"/>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mn-lt"/>
                <a:ea typeface="+mn-ea"/>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smtClean="0"/>
              <a:t>Scatters from air molecules (clear air) and particles (cloud/aerosol)</a:t>
            </a:r>
          </a:p>
          <a:p>
            <a:r>
              <a:rPr lang="en-GB" dirty="0" smtClean="0"/>
              <a:t>Wind = average molecule/particle movement in volume of air </a:t>
            </a:r>
          </a:p>
          <a:p>
            <a:r>
              <a:rPr lang="en-GB" dirty="0" smtClean="0"/>
              <a:t>Measures line of sight speed</a:t>
            </a:r>
            <a:endParaRPr lang="en-GB" dirty="0"/>
          </a:p>
        </p:txBody>
      </p:sp>
      <p:sp>
        <p:nvSpPr>
          <p:cNvPr id="10" name="TextBox 9"/>
          <p:cNvSpPr txBox="1"/>
          <p:nvPr/>
        </p:nvSpPr>
        <p:spPr>
          <a:xfrm>
            <a:off x="5299403" y="5441334"/>
            <a:ext cx="3701377" cy="646331"/>
          </a:xfrm>
          <a:prstGeom prst="rect">
            <a:avLst/>
          </a:prstGeom>
          <a:noFill/>
        </p:spPr>
        <p:txBody>
          <a:bodyPr wrap="square" rtlCol="0">
            <a:spAutoFit/>
          </a:bodyPr>
          <a:lstStyle/>
          <a:p>
            <a:pPr algn="ctr"/>
            <a:r>
              <a:rPr lang="en-GB" dirty="0" smtClean="0"/>
              <a:t>Polar orbiting satellite</a:t>
            </a:r>
          </a:p>
          <a:p>
            <a:pPr algn="ctr"/>
            <a:r>
              <a:rPr lang="en-GB" dirty="0" smtClean="0"/>
              <a:t>Expected launch around end 2017</a:t>
            </a:r>
            <a:endParaRPr lang="en-GB" dirty="0"/>
          </a:p>
        </p:txBody>
      </p:sp>
    </p:spTree>
    <p:extLst>
      <p:ext uri="{BB962C8B-B14F-4D97-AF65-F5344CB8AC3E}">
        <p14:creationId xmlns:p14="http://schemas.microsoft.com/office/powerpoint/2010/main" val="75209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 of Aeolus winds</a:t>
            </a:r>
            <a:endParaRPr lang="en-GB" dirty="0"/>
          </a:p>
        </p:txBody>
      </p:sp>
      <p:sp>
        <p:nvSpPr>
          <p:cNvPr id="3" name="Content Placeholder 2"/>
          <p:cNvSpPr>
            <a:spLocks noGrp="1"/>
          </p:cNvSpPr>
          <p:nvPr>
            <p:ph sz="quarter" idx="14"/>
          </p:nvPr>
        </p:nvSpPr>
        <p:spPr>
          <a:xfrm>
            <a:off x="1221167" y="1388124"/>
            <a:ext cx="5903738" cy="4533875"/>
          </a:xfrm>
        </p:spPr>
        <p:txBody>
          <a:bodyPr/>
          <a:lstStyle/>
          <a:p>
            <a:pPr indent="0">
              <a:buNone/>
            </a:pPr>
            <a:r>
              <a:rPr lang="en-GB" dirty="0" smtClean="0"/>
              <a:t>Advantages</a:t>
            </a:r>
          </a:p>
          <a:p>
            <a:r>
              <a:rPr lang="en-GB" dirty="0" smtClean="0"/>
              <a:t>High accuracy possible</a:t>
            </a:r>
          </a:p>
          <a:p>
            <a:r>
              <a:rPr lang="en-GB" dirty="0" smtClean="0"/>
              <a:t>Measurement closely linked with wind</a:t>
            </a:r>
          </a:p>
          <a:p>
            <a:r>
              <a:rPr lang="en-GB" dirty="0" smtClean="0"/>
              <a:t>Vertical profile – not just single layer estimate</a:t>
            </a:r>
          </a:p>
          <a:p>
            <a:pPr indent="0">
              <a:buNone/>
            </a:pPr>
            <a:r>
              <a:rPr lang="en-GB" dirty="0" smtClean="0"/>
              <a:t>Disadvantages</a:t>
            </a:r>
            <a:endParaRPr lang="en-GB" dirty="0"/>
          </a:p>
          <a:p>
            <a:r>
              <a:rPr lang="en-GB" dirty="0" smtClean="0"/>
              <a:t>No transmission through thick clouds</a:t>
            </a:r>
          </a:p>
          <a:p>
            <a:r>
              <a:rPr lang="en-GB" dirty="0" smtClean="0"/>
              <a:t>Complex technology</a:t>
            </a:r>
          </a:p>
          <a:p>
            <a:r>
              <a:rPr lang="en-GB" dirty="0" smtClean="0"/>
              <a:t>Line of sight rather than vector wind</a:t>
            </a:r>
          </a:p>
          <a:p>
            <a:r>
              <a:rPr lang="en-GB" dirty="0" smtClean="0"/>
              <a:t>Limited horizontal sampling</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61</a:t>
            </a:fld>
            <a:endParaRPr lang="en-US" dirty="0"/>
          </a:p>
        </p:txBody>
      </p:sp>
      <p:grpSp>
        <p:nvGrpSpPr>
          <p:cNvPr id="79" name="Group 179"/>
          <p:cNvGrpSpPr>
            <a:grpSpLocks/>
          </p:cNvGrpSpPr>
          <p:nvPr/>
        </p:nvGrpSpPr>
        <p:grpSpPr bwMode="auto">
          <a:xfrm>
            <a:off x="6436999" y="629444"/>
            <a:ext cx="2455863" cy="3497263"/>
            <a:chOff x="158" y="1292"/>
            <a:chExt cx="1547" cy="2203"/>
          </a:xfrm>
        </p:grpSpPr>
        <p:grpSp>
          <p:nvGrpSpPr>
            <p:cNvPr id="80" name="Group 177"/>
            <p:cNvGrpSpPr>
              <a:grpSpLocks/>
            </p:cNvGrpSpPr>
            <p:nvPr/>
          </p:nvGrpSpPr>
          <p:grpSpPr bwMode="auto">
            <a:xfrm>
              <a:off x="158" y="1292"/>
              <a:ext cx="1547" cy="2203"/>
              <a:chOff x="158" y="1304"/>
              <a:chExt cx="1547" cy="2203"/>
            </a:xfrm>
          </p:grpSpPr>
          <p:sp>
            <p:nvSpPr>
              <p:cNvPr id="83" name="Text Box 7"/>
              <p:cNvSpPr txBox="1">
                <a:spLocks noChangeArrowheads="1"/>
              </p:cNvSpPr>
              <p:nvPr/>
            </p:nvSpPr>
            <p:spPr bwMode="auto">
              <a:xfrm>
                <a:off x="274" y="1304"/>
                <a:ext cx="950"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GB" sz="1400" b="1" i="0" u="none" strike="noStrike" kern="0" cap="none" spc="0" normalizeH="0" baseline="0" noProof="0" dirty="0" smtClean="0">
                    <a:ln>
                      <a:noFill/>
                    </a:ln>
                    <a:solidFill>
                      <a:srgbClr val="919191"/>
                    </a:solidFill>
                    <a:effectLst/>
                    <a:uLnTx/>
                    <a:uFillTx/>
                  </a:rPr>
                  <a:t>Example of Aeolus vertical sampling</a:t>
                </a:r>
              </a:p>
            </p:txBody>
          </p:sp>
          <p:grpSp>
            <p:nvGrpSpPr>
              <p:cNvPr id="84" name="Group 159"/>
              <p:cNvGrpSpPr>
                <a:grpSpLocks/>
              </p:cNvGrpSpPr>
              <p:nvPr/>
            </p:nvGrpSpPr>
            <p:grpSpPr bwMode="auto">
              <a:xfrm>
                <a:off x="158" y="1641"/>
                <a:ext cx="1547" cy="1866"/>
                <a:chOff x="78" y="1260"/>
                <a:chExt cx="1547" cy="1866"/>
              </a:xfrm>
            </p:grpSpPr>
            <p:grpSp>
              <p:nvGrpSpPr>
                <p:cNvPr id="85" name="Group 132"/>
                <p:cNvGrpSpPr>
                  <a:grpSpLocks/>
                </p:cNvGrpSpPr>
                <p:nvPr/>
              </p:nvGrpSpPr>
              <p:grpSpPr bwMode="auto">
                <a:xfrm>
                  <a:off x="438" y="1910"/>
                  <a:ext cx="340" cy="1126"/>
                  <a:chOff x="438" y="1710"/>
                  <a:chExt cx="340" cy="1126"/>
                </a:xfrm>
              </p:grpSpPr>
              <p:grpSp>
                <p:nvGrpSpPr>
                  <p:cNvPr id="124" name="Group 56"/>
                  <p:cNvGrpSpPr>
                    <a:grpSpLocks/>
                  </p:cNvGrpSpPr>
                  <p:nvPr/>
                </p:nvGrpSpPr>
                <p:grpSpPr bwMode="auto">
                  <a:xfrm>
                    <a:off x="440" y="2274"/>
                    <a:ext cx="337" cy="283"/>
                    <a:chOff x="720" y="2849"/>
                    <a:chExt cx="337" cy="283"/>
                  </a:xfrm>
                </p:grpSpPr>
                <p:sp>
                  <p:nvSpPr>
                    <p:cNvPr id="148" name="Rectangle 57"/>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9" name="Rectangle 58"/>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50" name="Rectangle 59"/>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51" name="Rectangle 60"/>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52" name="Rectangle 61"/>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nvGrpSpPr>
                  <p:cNvPr id="125" name="Group 63"/>
                  <p:cNvGrpSpPr>
                    <a:grpSpLocks/>
                  </p:cNvGrpSpPr>
                  <p:nvPr/>
                </p:nvGrpSpPr>
                <p:grpSpPr bwMode="auto">
                  <a:xfrm>
                    <a:off x="441" y="1993"/>
                    <a:ext cx="337" cy="283"/>
                    <a:chOff x="720" y="2849"/>
                    <a:chExt cx="337" cy="283"/>
                  </a:xfrm>
                </p:grpSpPr>
                <p:sp>
                  <p:nvSpPr>
                    <p:cNvPr id="143" name="Rectangle 64"/>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4" name="Rectangle 65"/>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5" name="Rectangle 66"/>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6" name="Rectangle 67"/>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7" name="Rectangle 68"/>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nvGrpSpPr>
                  <p:cNvPr id="126" name="Group 75"/>
                  <p:cNvGrpSpPr>
                    <a:grpSpLocks/>
                  </p:cNvGrpSpPr>
                  <p:nvPr/>
                </p:nvGrpSpPr>
                <p:grpSpPr bwMode="auto">
                  <a:xfrm>
                    <a:off x="440" y="1710"/>
                    <a:ext cx="337" cy="283"/>
                    <a:chOff x="720" y="2849"/>
                    <a:chExt cx="337" cy="283"/>
                  </a:xfrm>
                </p:grpSpPr>
                <p:sp>
                  <p:nvSpPr>
                    <p:cNvPr id="138" name="Rectangle 76"/>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9" name="Rectangle 77"/>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0" name="Rectangle 78"/>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1" name="Rectangle 79"/>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42" name="Rectangle 80"/>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nvGrpSpPr>
                  <p:cNvPr id="127" name="Group 131"/>
                  <p:cNvGrpSpPr>
                    <a:grpSpLocks/>
                  </p:cNvGrpSpPr>
                  <p:nvPr/>
                </p:nvGrpSpPr>
                <p:grpSpPr bwMode="auto">
                  <a:xfrm>
                    <a:off x="438" y="2553"/>
                    <a:ext cx="340" cy="283"/>
                    <a:chOff x="438" y="2553"/>
                    <a:chExt cx="340" cy="283"/>
                  </a:xfrm>
                </p:grpSpPr>
                <p:grpSp>
                  <p:nvGrpSpPr>
                    <p:cNvPr id="128" name="Group 90"/>
                    <p:cNvGrpSpPr>
                      <a:grpSpLocks/>
                    </p:cNvGrpSpPr>
                    <p:nvPr/>
                  </p:nvGrpSpPr>
                  <p:grpSpPr bwMode="auto">
                    <a:xfrm>
                      <a:off x="440" y="2553"/>
                      <a:ext cx="337" cy="283"/>
                      <a:chOff x="720" y="2849"/>
                      <a:chExt cx="337" cy="283"/>
                    </a:xfrm>
                  </p:grpSpPr>
                  <p:sp>
                    <p:nvSpPr>
                      <p:cNvPr id="133" name="Rectangle 91"/>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4" name="Rectangle 92"/>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5" name="Rectangle 93"/>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6" name="Rectangle 94"/>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7" name="Rectangle 95"/>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sp>
                  <p:nvSpPr>
                    <p:cNvPr id="129" name="Line 127"/>
                    <p:cNvSpPr>
                      <a:spLocks noChangeShapeType="1"/>
                    </p:cNvSpPr>
                    <p:nvPr/>
                  </p:nvSpPr>
                  <p:spPr bwMode="auto">
                    <a:xfrm>
                      <a:off x="440" y="2804"/>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0" name="Line 128"/>
                    <p:cNvSpPr>
                      <a:spLocks noChangeShapeType="1"/>
                    </p:cNvSpPr>
                    <p:nvPr/>
                  </p:nvSpPr>
                  <p:spPr bwMode="auto">
                    <a:xfrm>
                      <a:off x="442" y="2750"/>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1" name="Line 129"/>
                    <p:cNvSpPr>
                      <a:spLocks noChangeShapeType="1"/>
                    </p:cNvSpPr>
                    <p:nvPr/>
                  </p:nvSpPr>
                  <p:spPr bwMode="auto">
                    <a:xfrm>
                      <a:off x="442" y="2694"/>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32" name="Line 130"/>
                    <p:cNvSpPr>
                      <a:spLocks noChangeShapeType="1"/>
                    </p:cNvSpPr>
                    <p:nvPr/>
                  </p:nvSpPr>
                  <p:spPr bwMode="auto">
                    <a:xfrm>
                      <a:off x="438" y="2638"/>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grpSp>
              <p:nvGrpSpPr>
                <p:cNvPr id="86" name="Group 150"/>
                <p:cNvGrpSpPr>
                  <a:grpSpLocks/>
                </p:cNvGrpSpPr>
                <p:nvPr/>
              </p:nvGrpSpPr>
              <p:grpSpPr bwMode="auto">
                <a:xfrm>
                  <a:off x="778" y="1339"/>
                  <a:ext cx="338" cy="1641"/>
                  <a:chOff x="778" y="1339"/>
                  <a:chExt cx="338" cy="1641"/>
                </a:xfrm>
              </p:grpSpPr>
              <p:grpSp>
                <p:nvGrpSpPr>
                  <p:cNvPr id="94" name="Group 98"/>
                  <p:cNvGrpSpPr>
                    <a:grpSpLocks/>
                  </p:cNvGrpSpPr>
                  <p:nvPr/>
                </p:nvGrpSpPr>
                <p:grpSpPr bwMode="auto">
                  <a:xfrm>
                    <a:off x="778" y="2364"/>
                    <a:ext cx="337" cy="283"/>
                    <a:chOff x="720" y="2849"/>
                    <a:chExt cx="337" cy="283"/>
                  </a:xfrm>
                </p:grpSpPr>
                <p:sp>
                  <p:nvSpPr>
                    <p:cNvPr id="119" name="Rectangle 99"/>
                    <p:cNvSpPr>
                      <a:spLocks noChangeArrowheads="1"/>
                    </p:cNvSpPr>
                    <p:nvPr/>
                  </p:nvSpPr>
                  <p:spPr bwMode="auto">
                    <a:xfrm>
                      <a:off x="721" y="2849"/>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20" name="Rectangle 100"/>
                    <p:cNvSpPr>
                      <a:spLocks noChangeArrowheads="1"/>
                    </p:cNvSpPr>
                    <p:nvPr/>
                  </p:nvSpPr>
                  <p:spPr bwMode="auto">
                    <a:xfrm>
                      <a:off x="720" y="2905"/>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21" name="Rectangle 101"/>
                    <p:cNvSpPr>
                      <a:spLocks noChangeArrowheads="1"/>
                    </p:cNvSpPr>
                    <p:nvPr/>
                  </p:nvSpPr>
                  <p:spPr bwMode="auto">
                    <a:xfrm>
                      <a:off x="720" y="2963"/>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22" name="Rectangle 102"/>
                    <p:cNvSpPr>
                      <a:spLocks noChangeArrowheads="1"/>
                    </p:cNvSpPr>
                    <p:nvPr/>
                  </p:nvSpPr>
                  <p:spPr bwMode="auto">
                    <a:xfrm>
                      <a:off x="721" y="3018"/>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23" name="Rectangle 103"/>
                    <p:cNvSpPr>
                      <a:spLocks noChangeArrowheads="1"/>
                    </p:cNvSpPr>
                    <p:nvPr/>
                  </p:nvSpPr>
                  <p:spPr bwMode="auto">
                    <a:xfrm>
                      <a:off x="721" y="3076"/>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nvGrpSpPr>
                  <p:cNvPr id="95" name="Group 104"/>
                  <p:cNvGrpSpPr>
                    <a:grpSpLocks/>
                  </p:cNvGrpSpPr>
                  <p:nvPr/>
                </p:nvGrpSpPr>
                <p:grpSpPr bwMode="auto">
                  <a:xfrm>
                    <a:off x="779" y="2083"/>
                    <a:ext cx="337" cy="283"/>
                    <a:chOff x="720" y="2849"/>
                    <a:chExt cx="337" cy="283"/>
                  </a:xfrm>
                </p:grpSpPr>
                <p:sp>
                  <p:nvSpPr>
                    <p:cNvPr id="114" name="Rectangle 105"/>
                    <p:cNvSpPr>
                      <a:spLocks noChangeArrowheads="1"/>
                    </p:cNvSpPr>
                    <p:nvPr/>
                  </p:nvSpPr>
                  <p:spPr bwMode="auto">
                    <a:xfrm>
                      <a:off x="721" y="2849"/>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5" name="Rectangle 106"/>
                    <p:cNvSpPr>
                      <a:spLocks noChangeArrowheads="1"/>
                    </p:cNvSpPr>
                    <p:nvPr/>
                  </p:nvSpPr>
                  <p:spPr bwMode="auto">
                    <a:xfrm>
                      <a:off x="720" y="2905"/>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6" name="Rectangle 107"/>
                    <p:cNvSpPr>
                      <a:spLocks noChangeArrowheads="1"/>
                    </p:cNvSpPr>
                    <p:nvPr/>
                  </p:nvSpPr>
                  <p:spPr bwMode="auto">
                    <a:xfrm>
                      <a:off x="720" y="2963"/>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7" name="Rectangle 108"/>
                    <p:cNvSpPr>
                      <a:spLocks noChangeArrowheads="1"/>
                    </p:cNvSpPr>
                    <p:nvPr/>
                  </p:nvSpPr>
                  <p:spPr bwMode="auto">
                    <a:xfrm>
                      <a:off x="721" y="3018"/>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8" name="Rectangle 109"/>
                    <p:cNvSpPr>
                      <a:spLocks noChangeArrowheads="1"/>
                    </p:cNvSpPr>
                    <p:nvPr/>
                  </p:nvSpPr>
                  <p:spPr bwMode="auto">
                    <a:xfrm>
                      <a:off x="721" y="3076"/>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nvGrpSpPr>
                  <p:cNvPr id="96" name="Group 139"/>
                  <p:cNvGrpSpPr>
                    <a:grpSpLocks/>
                  </p:cNvGrpSpPr>
                  <p:nvPr/>
                </p:nvGrpSpPr>
                <p:grpSpPr bwMode="auto">
                  <a:xfrm>
                    <a:off x="778" y="2643"/>
                    <a:ext cx="337" cy="337"/>
                    <a:chOff x="784" y="2329"/>
                    <a:chExt cx="337" cy="337"/>
                  </a:xfrm>
                </p:grpSpPr>
                <p:grpSp>
                  <p:nvGrpSpPr>
                    <p:cNvPr id="107" name="Group 121"/>
                    <p:cNvGrpSpPr>
                      <a:grpSpLocks/>
                    </p:cNvGrpSpPr>
                    <p:nvPr/>
                  </p:nvGrpSpPr>
                  <p:grpSpPr bwMode="auto">
                    <a:xfrm>
                      <a:off x="784" y="2329"/>
                      <a:ext cx="337" cy="283"/>
                      <a:chOff x="720" y="2849"/>
                      <a:chExt cx="337" cy="283"/>
                    </a:xfrm>
                  </p:grpSpPr>
                  <p:sp>
                    <p:nvSpPr>
                      <p:cNvPr id="109" name="Rectangle 122"/>
                      <p:cNvSpPr>
                        <a:spLocks noChangeArrowheads="1"/>
                      </p:cNvSpPr>
                      <p:nvPr/>
                    </p:nvSpPr>
                    <p:spPr bwMode="auto">
                      <a:xfrm>
                        <a:off x="721" y="2849"/>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0" name="Rectangle 123"/>
                      <p:cNvSpPr>
                        <a:spLocks noChangeArrowheads="1"/>
                      </p:cNvSpPr>
                      <p:nvPr/>
                    </p:nvSpPr>
                    <p:spPr bwMode="auto">
                      <a:xfrm>
                        <a:off x="720" y="2905"/>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1" name="Rectangle 124"/>
                      <p:cNvSpPr>
                        <a:spLocks noChangeArrowheads="1"/>
                      </p:cNvSpPr>
                      <p:nvPr/>
                    </p:nvSpPr>
                    <p:spPr bwMode="auto">
                      <a:xfrm>
                        <a:off x="720" y="2963"/>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2" name="Rectangle 125"/>
                      <p:cNvSpPr>
                        <a:spLocks noChangeArrowheads="1"/>
                      </p:cNvSpPr>
                      <p:nvPr/>
                    </p:nvSpPr>
                    <p:spPr bwMode="auto">
                      <a:xfrm>
                        <a:off x="721" y="3018"/>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13" name="Rectangle 126"/>
                      <p:cNvSpPr>
                        <a:spLocks noChangeArrowheads="1"/>
                      </p:cNvSpPr>
                      <p:nvPr/>
                    </p:nvSpPr>
                    <p:spPr bwMode="auto">
                      <a:xfrm>
                        <a:off x="721" y="3076"/>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sp>
                  <p:nvSpPr>
                    <p:cNvPr id="108" name="Rectangle 135"/>
                    <p:cNvSpPr>
                      <a:spLocks noChangeArrowheads="1"/>
                    </p:cNvSpPr>
                    <p:nvPr/>
                  </p:nvSpPr>
                  <p:spPr bwMode="auto">
                    <a:xfrm>
                      <a:off x="784" y="2610"/>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nvGrpSpPr>
                  <p:cNvPr id="97" name="Group 149"/>
                  <p:cNvGrpSpPr>
                    <a:grpSpLocks/>
                  </p:cNvGrpSpPr>
                  <p:nvPr/>
                </p:nvGrpSpPr>
                <p:grpSpPr bwMode="auto">
                  <a:xfrm>
                    <a:off x="778" y="1339"/>
                    <a:ext cx="337" cy="568"/>
                    <a:chOff x="778" y="1339"/>
                    <a:chExt cx="337" cy="568"/>
                  </a:xfrm>
                </p:grpSpPr>
                <p:sp>
                  <p:nvSpPr>
                    <p:cNvPr id="102" name="Rectangle 111"/>
                    <p:cNvSpPr>
                      <a:spLocks noChangeArrowheads="1"/>
                    </p:cNvSpPr>
                    <p:nvPr/>
                  </p:nvSpPr>
                  <p:spPr bwMode="auto">
                    <a:xfrm>
                      <a:off x="779" y="1677"/>
                      <a:ext cx="336" cy="11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03" name="Rectangle 113"/>
                    <p:cNvSpPr>
                      <a:spLocks noChangeArrowheads="1"/>
                    </p:cNvSpPr>
                    <p:nvPr/>
                  </p:nvSpPr>
                  <p:spPr bwMode="auto">
                    <a:xfrm>
                      <a:off x="778" y="1793"/>
                      <a:ext cx="336" cy="114"/>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04" name="Rectangle 117"/>
                    <p:cNvSpPr>
                      <a:spLocks noChangeArrowheads="1"/>
                    </p:cNvSpPr>
                    <p:nvPr/>
                  </p:nvSpPr>
                  <p:spPr bwMode="auto">
                    <a:xfrm>
                      <a:off x="778" y="1451"/>
                      <a:ext cx="336" cy="113"/>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05" name="Rectangle 119"/>
                    <p:cNvSpPr>
                      <a:spLocks noChangeArrowheads="1"/>
                    </p:cNvSpPr>
                    <p:nvPr/>
                  </p:nvSpPr>
                  <p:spPr bwMode="auto">
                    <a:xfrm>
                      <a:off x="779" y="1565"/>
                      <a:ext cx="336" cy="112"/>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06" name="Rectangle 137"/>
                    <p:cNvSpPr>
                      <a:spLocks noChangeArrowheads="1"/>
                    </p:cNvSpPr>
                    <p:nvPr/>
                  </p:nvSpPr>
                  <p:spPr bwMode="auto">
                    <a:xfrm>
                      <a:off x="778" y="1339"/>
                      <a:ext cx="336" cy="113"/>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nvGrpSpPr>
                  <p:cNvPr id="98" name="Group 148"/>
                  <p:cNvGrpSpPr>
                    <a:grpSpLocks/>
                  </p:cNvGrpSpPr>
                  <p:nvPr/>
                </p:nvGrpSpPr>
                <p:grpSpPr bwMode="auto">
                  <a:xfrm>
                    <a:off x="779" y="1907"/>
                    <a:ext cx="337" cy="176"/>
                    <a:chOff x="779" y="1907"/>
                    <a:chExt cx="337" cy="176"/>
                  </a:xfrm>
                </p:grpSpPr>
                <p:sp>
                  <p:nvSpPr>
                    <p:cNvPr id="99" name="Rectangle 115"/>
                    <p:cNvSpPr>
                      <a:spLocks noChangeArrowheads="1"/>
                    </p:cNvSpPr>
                    <p:nvPr/>
                  </p:nvSpPr>
                  <p:spPr bwMode="auto">
                    <a:xfrm>
                      <a:off x="779" y="2023"/>
                      <a:ext cx="336" cy="60"/>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00" name="Rectangle 146"/>
                    <p:cNvSpPr>
                      <a:spLocks noChangeArrowheads="1"/>
                    </p:cNvSpPr>
                    <p:nvPr/>
                  </p:nvSpPr>
                  <p:spPr bwMode="auto">
                    <a:xfrm>
                      <a:off x="779" y="1964"/>
                      <a:ext cx="336" cy="60"/>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101" name="Rectangle 147"/>
                    <p:cNvSpPr>
                      <a:spLocks noChangeArrowheads="1"/>
                    </p:cNvSpPr>
                    <p:nvPr/>
                  </p:nvSpPr>
                  <p:spPr bwMode="auto">
                    <a:xfrm>
                      <a:off x="780" y="1907"/>
                      <a:ext cx="336" cy="60"/>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grpSp>
            <p:sp>
              <p:nvSpPr>
                <p:cNvPr id="87" name="Line 145"/>
                <p:cNvSpPr>
                  <a:spLocks noChangeShapeType="1"/>
                </p:cNvSpPr>
                <p:nvPr/>
              </p:nvSpPr>
              <p:spPr bwMode="auto">
                <a:xfrm>
                  <a:off x="246" y="2979"/>
                  <a:ext cx="975"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88" name="Text Box 151"/>
                <p:cNvSpPr txBox="1">
                  <a:spLocks noChangeArrowheads="1"/>
                </p:cNvSpPr>
                <p:nvPr/>
              </p:nvSpPr>
              <p:spPr bwMode="auto">
                <a:xfrm>
                  <a:off x="982" y="2972"/>
                  <a:ext cx="4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000" b="1" i="0" u="none" strike="noStrike" kern="0" cap="none" spc="0" normalizeH="0" baseline="0" noProof="0" smtClean="0">
                      <a:ln>
                        <a:noFill/>
                      </a:ln>
                      <a:solidFill>
                        <a:srgbClr val="000000"/>
                      </a:solidFill>
                      <a:effectLst/>
                      <a:uLnTx/>
                      <a:uFillTx/>
                      <a:latin typeface="Times"/>
                    </a:rPr>
                    <a:t>WGS84</a:t>
                  </a:r>
                </a:p>
              </p:txBody>
            </p:sp>
            <p:sp>
              <p:nvSpPr>
                <p:cNvPr id="89" name="Text Box 152"/>
                <p:cNvSpPr txBox="1">
                  <a:spLocks noChangeArrowheads="1"/>
                </p:cNvSpPr>
                <p:nvPr/>
              </p:nvSpPr>
              <p:spPr bwMode="auto">
                <a:xfrm>
                  <a:off x="150" y="1836"/>
                  <a:ext cx="28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000" b="1" i="0" u="none" strike="noStrike" kern="0" cap="none" spc="0" normalizeH="0" baseline="0" noProof="0" smtClean="0">
                      <a:ln>
                        <a:noFill/>
                      </a:ln>
                      <a:solidFill>
                        <a:srgbClr val="000000"/>
                      </a:solidFill>
                      <a:effectLst/>
                      <a:uLnTx/>
                      <a:uFillTx/>
                      <a:latin typeface="Times"/>
                    </a:rPr>
                    <a:t>16 km</a:t>
                  </a:r>
                </a:p>
              </p:txBody>
            </p:sp>
            <p:sp>
              <p:nvSpPr>
                <p:cNvPr id="90" name="Text Box 153"/>
                <p:cNvSpPr txBox="1">
                  <a:spLocks noChangeArrowheads="1"/>
                </p:cNvSpPr>
                <p:nvPr/>
              </p:nvSpPr>
              <p:spPr bwMode="auto">
                <a:xfrm>
                  <a:off x="78" y="2884"/>
                  <a:ext cx="223"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000" b="1" i="0" u="none" strike="noStrike" kern="0" cap="none" spc="0" normalizeH="0" baseline="0" noProof="0" smtClean="0">
                      <a:ln>
                        <a:noFill/>
                      </a:ln>
                      <a:solidFill>
                        <a:srgbClr val="000000"/>
                      </a:solidFill>
                      <a:effectLst/>
                      <a:uLnTx/>
                      <a:uFillTx/>
                      <a:latin typeface="Times"/>
                    </a:rPr>
                    <a:t>0 km</a:t>
                  </a:r>
                </a:p>
              </p:txBody>
            </p:sp>
            <p:sp>
              <p:nvSpPr>
                <p:cNvPr id="91" name="Text Box 154"/>
                <p:cNvSpPr txBox="1">
                  <a:spLocks noChangeArrowheads="1"/>
                </p:cNvSpPr>
                <p:nvPr/>
              </p:nvSpPr>
              <p:spPr bwMode="auto">
                <a:xfrm>
                  <a:off x="1114" y="1260"/>
                  <a:ext cx="511"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000" b="1" i="0" u="none" strike="noStrike" kern="0" cap="none" spc="0" normalizeH="0" baseline="0" noProof="0" dirty="0" smtClean="0">
                      <a:ln>
                        <a:noFill/>
                      </a:ln>
                      <a:solidFill>
                        <a:srgbClr val="000000"/>
                      </a:solidFill>
                      <a:effectLst/>
                      <a:uLnTx/>
                      <a:uFillTx/>
                      <a:latin typeface="Times"/>
                    </a:rPr>
                    <a:t>30 km ~10 </a:t>
                  </a:r>
                  <a:r>
                    <a:rPr kumimoji="0" lang="en-GB" sz="1000" b="1" i="0" u="none" strike="noStrike" kern="0" cap="none" spc="0" normalizeH="0" baseline="0" noProof="0" dirty="0" err="1" smtClean="0">
                      <a:ln>
                        <a:noFill/>
                      </a:ln>
                      <a:solidFill>
                        <a:srgbClr val="000000"/>
                      </a:solidFill>
                      <a:effectLst/>
                      <a:uLnTx/>
                      <a:uFillTx/>
                      <a:latin typeface="Times"/>
                    </a:rPr>
                    <a:t>hPa</a:t>
                  </a:r>
                  <a:endParaRPr kumimoji="0" lang="en-GB" sz="1000" b="1" i="0" u="none" strike="noStrike" kern="0" cap="none" spc="0" normalizeH="0" baseline="0" noProof="0" dirty="0" smtClean="0">
                    <a:ln>
                      <a:noFill/>
                    </a:ln>
                    <a:solidFill>
                      <a:srgbClr val="000000"/>
                    </a:solidFill>
                    <a:effectLst/>
                    <a:uLnTx/>
                    <a:uFillTx/>
                    <a:latin typeface="Times"/>
                  </a:endParaRPr>
                </a:p>
              </p:txBody>
            </p:sp>
            <p:sp>
              <p:nvSpPr>
                <p:cNvPr id="92" name="Text Box 155"/>
                <p:cNvSpPr txBox="1">
                  <a:spLocks noChangeArrowheads="1"/>
                </p:cNvSpPr>
                <p:nvPr/>
              </p:nvSpPr>
              <p:spPr bwMode="auto">
                <a:xfrm>
                  <a:off x="1130" y="1832"/>
                  <a:ext cx="28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000" b="1" i="0" u="none" strike="noStrike" kern="0" cap="none" spc="0" normalizeH="0" baseline="0" noProof="0" smtClean="0">
                      <a:ln>
                        <a:noFill/>
                      </a:ln>
                      <a:solidFill>
                        <a:srgbClr val="000000"/>
                      </a:solidFill>
                      <a:effectLst/>
                      <a:uLnTx/>
                      <a:uFillTx/>
                      <a:latin typeface="Times"/>
                    </a:rPr>
                    <a:t>16 km</a:t>
                  </a:r>
                </a:p>
              </p:txBody>
            </p:sp>
            <p:sp>
              <p:nvSpPr>
                <p:cNvPr id="93" name="Text Box 156"/>
                <p:cNvSpPr txBox="1">
                  <a:spLocks noChangeArrowheads="1"/>
                </p:cNvSpPr>
                <p:nvPr/>
              </p:nvSpPr>
              <p:spPr bwMode="auto">
                <a:xfrm>
                  <a:off x="1150" y="2880"/>
                  <a:ext cx="223"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000" b="1" i="0" u="none" strike="noStrike" kern="0" cap="none" spc="0" normalizeH="0" baseline="0" noProof="0" smtClean="0">
                      <a:ln>
                        <a:noFill/>
                      </a:ln>
                      <a:solidFill>
                        <a:srgbClr val="000000"/>
                      </a:solidFill>
                      <a:effectLst/>
                      <a:uLnTx/>
                      <a:uFillTx/>
                      <a:latin typeface="Times"/>
                    </a:rPr>
                    <a:t>0 km</a:t>
                  </a:r>
                </a:p>
              </p:txBody>
            </p:sp>
          </p:grpSp>
        </p:grpSp>
        <p:sp>
          <p:nvSpPr>
            <p:cNvPr id="81" name="Line 168"/>
            <p:cNvSpPr>
              <a:spLocks noChangeShapeType="1"/>
            </p:cNvSpPr>
            <p:nvPr/>
          </p:nvSpPr>
          <p:spPr bwMode="auto">
            <a:xfrm>
              <a:off x="1196" y="1720"/>
              <a:ext cx="0" cy="1636"/>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sp>
          <p:nvSpPr>
            <p:cNvPr id="82" name="Line 169"/>
            <p:cNvSpPr>
              <a:spLocks noChangeShapeType="1"/>
            </p:cNvSpPr>
            <p:nvPr/>
          </p:nvSpPr>
          <p:spPr bwMode="auto">
            <a:xfrm>
              <a:off x="860" y="1716"/>
              <a:ext cx="0" cy="1636"/>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smtClean="0">
                <a:ln>
                  <a:noFill/>
                </a:ln>
                <a:solidFill>
                  <a:srgbClr val="000000"/>
                </a:solidFill>
                <a:effectLst/>
                <a:uLnTx/>
                <a:uFillTx/>
                <a:latin typeface="Times"/>
              </a:endParaRPr>
            </a:p>
          </p:txBody>
        </p:sp>
      </p:grpSp>
      <p:sp>
        <p:nvSpPr>
          <p:cNvPr id="155" name="TextBox 154"/>
          <p:cNvSpPr txBox="1"/>
          <p:nvPr/>
        </p:nvSpPr>
        <p:spPr>
          <a:xfrm>
            <a:off x="8047240" y="2741790"/>
            <a:ext cx="1184940" cy="400110"/>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2000" b="0" i="0" u="none" strike="noStrike" kern="0" cap="none" spc="0" normalizeH="0" baseline="0" noProof="0" dirty="0" smtClean="0">
                <a:ln>
                  <a:noFill/>
                </a:ln>
                <a:solidFill>
                  <a:srgbClr val="00AE00"/>
                </a:solidFill>
                <a:effectLst/>
                <a:uLnTx/>
                <a:uFillTx/>
              </a:rPr>
              <a:t>Rayleigh</a:t>
            </a:r>
          </a:p>
        </p:txBody>
      </p:sp>
      <p:sp>
        <p:nvSpPr>
          <p:cNvPr id="156" name="TextBox 155"/>
          <p:cNvSpPr txBox="1"/>
          <p:nvPr/>
        </p:nvSpPr>
        <p:spPr>
          <a:xfrm>
            <a:off x="6436999" y="2708888"/>
            <a:ext cx="598241" cy="400110"/>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2000" b="0" i="0" u="none" strike="noStrike" kern="0" cap="none" spc="0" normalizeH="0" baseline="0" noProof="0" dirty="0" smtClean="0">
                <a:ln>
                  <a:noFill/>
                </a:ln>
                <a:solidFill>
                  <a:srgbClr val="FF0000"/>
                </a:solidFill>
                <a:effectLst/>
                <a:uLnTx/>
                <a:uFillTx/>
              </a:rPr>
              <a:t>Mie</a:t>
            </a:r>
          </a:p>
        </p:txBody>
      </p:sp>
    </p:spTree>
    <p:extLst>
      <p:ext uri="{BB962C8B-B14F-4D97-AF65-F5344CB8AC3E}">
        <p14:creationId xmlns:p14="http://schemas.microsoft.com/office/powerpoint/2010/main" val="303445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2479115"/>
            <a:ext cx="5903737" cy="369332"/>
          </a:xfrm>
        </p:spPr>
        <p:txBody>
          <a:bodyPr/>
          <a:lstStyle/>
          <a:p>
            <a:r>
              <a:rPr lang="en-US" dirty="0" smtClean="0"/>
              <a:t>Thank you for listening!</a:t>
            </a:r>
            <a:br>
              <a:rPr lang="en-US" dirty="0" smtClean="0"/>
            </a:br>
            <a:r>
              <a:rPr lang="en-US" dirty="0" smtClean="0"/>
              <a:t>Any questions?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62</a:t>
            </a:fld>
            <a:endParaRPr lang="en-US" dirty="0"/>
          </a:p>
        </p:txBody>
      </p:sp>
    </p:spTree>
    <p:extLst>
      <p:ext uri="{BB962C8B-B14F-4D97-AF65-F5344CB8AC3E}">
        <p14:creationId xmlns:p14="http://schemas.microsoft.com/office/powerpoint/2010/main" val="366024738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2156902"/>
            <a:ext cx="5903737" cy="369332"/>
          </a:xfrm>
        </p:spPr>
        <p:txBody>
          <a:bodyPr/>
          <a:lstStyle/>
          <a:p>
            <a:r>
              <a:rPr lang="en-GB" dirty="0" smtClean="0"/>
              <a:t>Further information</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63</a:t>
            </a:fld>
            <a:endParaRPr lang="en-US" dirty="0"/>
          </a:p>
        </p:txBody>
      </p:sp>
    </p:spTree>
    <p:extLst>
      <p:ext uri="{BB962C8B-B14F-4D97-AF65-F5344CB8AC3E}">
        <p14:creationId xmlns:p14="http://schemas.microsoft.com/office/powerpoint/2010/main" val="1256145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able 37"/>
          <p:cNvGraphicFramePr>
            <a:graphicFrameLocks noGrp="1"/>
          </p:cNvGraphicFramePr>
          <p:nvPr>
            <p:extLst>
              <p:ext uri="{D42A27DB-BD31-4B8C-83A1-F6EECF244321}">
                <p14:modId xmlns:p14="http://schemas.microsoft.com/office/powerpoint/2010/main" val="535720759"/>
              </p:ext>
            </p:extLst>
          </p:nvPr>
        </p:nvGraphicFramePr>
        <p:xfrm>
          <a:off x="564634" y="1914132"/>
          <a:ext cx="959934" cy="994146"/>
        </p:xfrm>
        <a:graphic>
          <a:graphicData uri="http://schemas.openxmlformats.org/drawingml/2006/table">
            <a:tbl>
              <a:tblPr firstRow="1" bandRow="1">
                <a:tableStyleId>{5C22544A-7EE6-4342-B048-85BDC9FD1C3A}</a:tableStyleId>
              </a:tblPr>
              <a:tblGrid>
                <a:gridCol w="319978"/>
                <a:gridCol w="319978"/>
                <a:gridCol w="319978"/>
              </a:tblGrid>
              <a:tr h="331382">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alpha val="56863"/>
                      </a:srgbClr>
                    </a:solid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Content Placeholder 2"/>
          <p:cNvSpPr>
            <a:spLocks noGrp="1"/>
          </p:cNvSpPr>
          <p:nvPr>
            <p:ph sz="quarter" idx="14"/>
          </p:nvPr>
        </p:nvSpPr>
        <p:spPr>
          <a:xfrm>
            <a:off x="1620422" y="1271240"/>
            <a:ext cx="5903738" cy="4650760"/>
          </a:xfrm>
        </p:spPr>
        <p:txBody>
          <a:bodyPr/>
          <a:lstStyle/>
          <a:p>
            <a:pPr marL="179388" indent="-179388"/>
            <a:r>
              <a:rPr lang="en-US" dirty="0" smtClean="0"/>
              <a:t>Commonly based on cross-correlation statistics</a:t>
            </a:r>
          </a:p>
          <a:p>
            <a:pPr marL="179388" indent="-179388"/>
            <a:endParaRPr lang="en-US" dirty="0" smtClean="0"/>
          </a:p>
          <a:p>
            <a:pPr marL="179388" indent="-179388"/>
            <a:endParaRPr lang="en-US" dirty="0"/>
          </a:p>
          <a:p>
            <a:pPr marL="179388" indent="-179388"/>
            <a:endParaRPr lang="en-US" dirty="0" smtClean="0"/>
          </a:p>
          <a:p>
            <a:pPr marL="179388" indent="-179388"/>
            <a:endParaRPr lang="en-US" dirty="0"/>
          </a:p>
          <a:p>
            <a:pPr marL="179388" indent="-179388"/>
            <a:endParaRPr lang="en-US" dirty="0" smtClean="0"/>
          </a:p>
          <a:p>
            <a:pPr marL="179388" indent="-179388"/>
            <a:endParaRPr lang="en-US" dirty="0"/>
          </a:p>
          <a:p>
            <a:pPr indent="0">
              <a:buNone/>
            </a:pPr>
            <a:endParaRPr lang="en-US" dirty="0" smtClean="0"/>
          </a:p>
        </p:txBody>
      </p:sp>
      <p:pic>
        <p:nvPicPr>
          <p:cNvPr id="5" name="Picture 4"/>
          <p:cNvPicPr>
            <a:picLocks noChangeAspect="1"/>
          </p:cNvPicPr>
          <p:nvPr/>
        </p:nvPicPr>
        <p:blipFill rotWithShape="1">
          <a:blip r:embed="rId3"/>
          <a:srcRect l="14777" b="33565"/>
          <a:stretch/>
        </p:blipFill>
        <p:spPr>
          <a:xfrm>
            <a:off x="3101496" y="2196930"/>
            <a:ext cx="5617301" cy="1645270"/>
          </a:xfrm>
          <a:prstGeom prst="rect">
            <a:avLst/>
          </a:prstGeom>
        </p:spPr>
      </p:pic>
      <p:sp>
        <p:nvSpPr>
          <p:cNvPr id="2" name="Title 1"/>
          <p:cNvSpPr>
            <a:spLocks noGrp="1"/>
          </p:cNvSpPr>
          <p:nvPr>
            <p:ph type="title"/>
          </p:nvPr>
        </p:nvSpPr>
        <p:spPr>
          <a:xfrm>
            <a:off x="1631295" y="400279"/>
            <a:ext cx="6715795" cy="369332"/>
          </a:xfrm>
        </p:spPr>
        <p:txBody>
          <a:bodyPr/>
          <a:lstStyle/>
          <a:p>
            <a:r>
              <a:rPr lang="en-US" dirty="0" smtClean="0"/>
              <a:t>Pattern matching: how </a:t>
            </a:r>
            <a:r>
              <a:rPr lang="en-US" dirty="0"/>
              <a:t>are the features tracked for AMVs?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64</a:t>
            </a:fld>
            <a:endParaRPr lang="en-US" dirty="0"/>
          </a:p>
        </p:txBody>
      </p:sp>
      <p:sp>
        <p:nvSpPr>
          <p:cNvPr id="9" name="TextBox 8"/>
          <p:cNvSpPr txBox="1"/>
          <p:nvPr/>
        </p:nvSpPr>
        <p:spPr>
          <a:xfrm>
            <a:off x="2026814" y="2992175"/>
            <a:ext cx="1193181" cy="738664"/>
          </a:xfrm>
          <a:prstGeom prst="rect">
            <a:avLst/>
          </a:prstGeom>
          <a:noFill/>
        </p:spPr>
        <p:txBody>
          <a:bodyPr wrap="square" rtlCol="0">
            <a:spAutoFit/>
          </a:bodyPr>
          <a:lstStyle/>
          <a:p>
            <a:pPr algn="ctr"/>
            <a:r>
              <a:rPr lang="en-GB" sz="1400" dirty="0" smtClean="0"/>
              <a:t>Coefficient for box at location (</a:t>
            </a:r>
            <a:r>
              <a:rPr lang="en-GB" sz="1400" dirty="0" err="1" smtClean="0"/>
              <a:t>i</a:t>
            </a:r>
            <a:r>
              <a:rPr lang="en-GB" sz="1400" dirty="0" smtClean="0"/>
              <a:t>, j)</a:t>
            </a:r>
            <a:endParaRPr lang="en-GB" sz="1400" dirty="0"/>
          </a:p>
        </p:txBody>
      </p:sp>
      <p:grpSp>
        <p:nvGrpSpPr>
          <p:cNvPr id="10" name="Group 9"/>
          <p:cNvGrpSpPr/>
          <p:nvPr/>
        </p:nvGrpSpPr>
        <p:grpSpPr>
          <a:xfrm>
            <a:off x="149708" y="1590050"/>
            <a:ext cx="1799997" cy="1698930"/>
            <a:chOff x="149708" y="1590050"/>
            <a:chExt cx="1799997" cy="1698930"/>
          </a:xfrm>
        </p:grpSpPr>
        <p:sp>
          <p:nvSpPr>
            <p:cNvPr id="7" name="TextBox 6"/>
            <p:cNvSpPr txBox="1"/>
            <p:nvPr/>
          </p:nvSpPr>
          <p:spPr>
            <a:xfrm>
              <a:off x="478200" y="1590050"/>
              <a:ext cx="1193181" cy="307777"/>
            </a:xfrm>
            <a:prstGeom prst="rect">
              <a:avLst/>
            </a:prstGeom>
            <a:noFill/>
          </p:spPr>
          <p:txBody>
            <a:bodyPr wrap="square" rtlCol="0">
              <a:spAutoFit/>
            </a:bodyPr>
            <a:lstStyle/>
            <a:p>
              <a:pPr algn="ctr"/>
              <a:r>
                <a:rPr lang="en-GB" sz="1400" dirty="0" smtClean="0"/>
                <a:t>N</a:t>
              </a:r>
              <a:r>
                <a:rPr lang="en-GB" sz="1400" baseline="-25000" dirty="0" smtClean="0"/>
                <a:t>T</a:t>
              </a:r>
              <a:r>
                <a:rPr lang="en-GB" sz="1400" dirty="0" smtClean="0"/>
                <a:t> boxes</a:t>
              </a:r>
              <a:endParaRPr lang="en-GB" sz="1400" dirty="0"/>
            </a:p>
          </p:txBody>
        </p:sp>
        <p:sp>
          <p:nvSpPr>
            <p:cNvPr id="8" name="TextBox 7"/>
            <p:cNvSpPr txBox="1"/>
            <p:nvPr/>
          </p:nvSpPr>
          <p:spPr>
            <a:xfrm rot="5400000">
              <a:off x="1199226" y="2287967"/>
              <a:ext cx="1193181" cy="307777"/>
            </a:xfrm>
            <a:prstGeom prst="rect">
              <a:avLst/>
            </a:prstGeom>
            <a:noFill/>
          </p:spPr>
          <p:txBody>
            <a:bodyPr wrap="square" rtlCol="0">
              <a:spAutoFit/>
            </a:bodyPr>
            <a:lstStyle/>
            <a:p>
              <a:pPr algn="ctr"/>
              <a:r>
                <a:rPr lang="en-GB" sz="1400" dirty="0" smtClean="0"/>
                <a:t>N</a:t>
              </a:r>
              <a:r>
                <a:rPr lang="en-GB" sz="1400" baseline="-25000" dirty="0" smtClean="0"/>
                <a:t>T</a:t>
              </a:r>
              <a:r>
                <a:rPr lang="en-GB" sz="1400" dirty="0" smtClean="0"/>
                <a:t> boxes</a:t>
              </a:r>
              <a:endParaRPr lang="en-GB" sz="1400" dirty="0"/>
            </a:p>
          </p:txBody>
        </p:sp>
        <p:sp>
          <p:nvSpPr>
            <p:cNvPr id="11" name="TextBox 10"/>
            <p:cNvSpPr txBox="1"/>
            <p:nvPr/>
          </p:nvSpPr>
          <p:spPr>
            <a:xfrm>
              <a:off x="818466" y="2534373"/>
              <a:ext cx="461690" cy="307777"/>
            </a:xfrm>
            <a:prstGeom prst="rect">
              <a:avLst/>
            </a:prstGeom>
            <a:noFill/>
          </p:spPr>
          <p:txBody>
            <a:bodyPr wrap="square" rtlCol="0">
              <a:spAutoFit/>
            </a:bodyPr>
            <a:lstStyle/>
            <a:p>
              <a:pPr algn="ctr"/>
              <a:r>
                <a:rPr lang="en-GB" sz="1400" dirty="0" err="1" smtClean="0">
                  <a:solidFill>
                    <a:srgbClr val="FF0000"/>
                  </a:solidFill>
                </a:rPr>
                <a:t>i</a:t>
              </a:r>
              <a:endParaRPr lang="en-GB" sz="1400" dirty="0">
                <a:solidFill>
                  <a:srgbClr val="FF0000"/>
                </a:solidFill>
              </a:endParaRPr>
            </a:p>
          </p:txBody>
        </p:sp>
        <p:sp>
          <p:nvSpPr>
            <p:cNvPr id="12" name="TextBox 11"/>
            <p:cNvSpPr txBox="1"/>
            <p:nvPr/>
          </p:nvSpPr>
          <p:spPr>
            <a:xfrm>
              <a:off x="593192" y="2981203"/>
              <a:ext cx="461690" cy="307777"/>
            </a:xfrm>
            <a:prstGeom prst="rect">
              <a:avLst/>
            </a:prstGeom>
            <a:noFill/>
          </p:spPr>
          <p:txBody>
            <a:bodyPr wrap="square" rtlCol="0">
              <a:spAutoFit/>
            </a:bodyPr>
            <a:lstStyle/>
            <a:p>
              <a:pPr algn="ctr"/>
              <a:r>
                <a:rPr lang="en-GB" sz="1400" dirty="0" err="1"/>
                <a:t>m</a:t>
              </a:r>
              <a:endParaRPr lang="en-GB" sz="1400" dirty="0"/>
            </a:p>
          </p:txBody>
        </p:sp>
        <p:cxnSp>
          <p:nvCxnSpPr>
            <p:cNvPr id="15" name="Straight Arrow Connector 14"/>
            <p:cNvCxnSpPr/>
            <p:nvPr/>
          </p:nvCxnSpPr>
          <p:spPr>
            <a:xfrm>
              <a:off x="932221" y="3135090"/>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55316" y="2234832"/>
              <a:ext cx="461690" cy="307777"/>
            </a:xfrm>
            <a:prstGeom prst="rect">
              <a:avLst/>
            </a:prstGeom>
            <a:noFill/>
          </p:spPr>
          <p:txBody>
            <a:bodyPr wrap="square" rtlCol="0">
              <a:spAutoFit/>
            </a:bodyPr>
            <a:lstStyle/>
            <a:p>
              <a:pPr algn="ctr"/>
              <a:r>
                <a:rPr lang="en-GB" sz="1400" dirty="0" err="1">
                  <a:solidFill>
                    <a:srgbClr val="FF0000"/>
                  </a:solidFill>
                </a:rPr>
                <a:t>j</a:t>
              </a:r>
              <a:endParaRPr lang="en-GB" sz="1400" dirty="0">
                <a:solidFill>
                  <a:srgbClr val="FF0000"/>
                </a:solidFill>
              </a:endParaRPr>
            </a:p>
          </p:txBody>
        </p:sp>
        <p:sp>
          <p:nvSpPr>
            <p:cNvPr id="17" name="TextBox 16"/>
            <p:cNvSpPr txBox="1"/>
            <p:nvPr/>
          </p:nvSpPr>
          <p:spPr>
            <a:xfrm>
              <a:off x="149708" y="2546975"/>
              <a:ext cx="461690" cy="307777"/>
            </a:xfrm>
            <a:prstGeom prst="rect">
              <a:avLst/>
            </a:prstGeom>
            <a:noFill/>
          </p:spPr>
          <p:txBody>
            <a:bodyPr wrap="square" rtlCol="0">
              <a:spAutoFit/>
            </a:bodyPr>
            <a:lstStyle/>
            <a:p>
              <a:pPr algn="ctr"/>
              <a:r>
                <a:rPr lang="en-GB" sz="1400" dirty="0" err="1" smtClean="0"/>
                <a:t>n</a:t>
              </a:r>
              <a:endParaRPr lang="en-GB" sz="1400" dirty="0"/>
            </a:p>
          </p:txBody>
        </p:sp>
        <p:cxnSp>
          <p:nvCxnSpPr>
            <p:cNvPr id="18" name="Straight Arrow Connector 17"/>
            <p:cNvCxnSpPr/>
            <p:nvPr/>
          </p:nvCxnSpPr>
          <p:spPr>
            <a:xfrm rot="16200000">
              <a:off x="193839" y="2404556"/>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6" name="Rectangle 5"/>
          <p:cNvSpPr/>
          <p:nvPr/>
        </p:nvSpPr>
        <p:spPr>
          <a:xfrm>
            <a:off x="3687746" y="2930963"/>
            <a:ext cx="4913644" cy="107833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3785534" y="1816961"/>
            <a:ext cx="4673803" cy="107833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Box 36"/>
          <p:cNvSpPr txBox="1"/>
          <p:nvPr/>
        </p:nvSpPr>
        <p:spPr>
          <a:xfrm>
            <a:off x="4942388" y="2142151"/>
            <a:ext cx="1668081" cy="738664"/>
          </a:xfrm>
          <a:prstGeom prst="rect">
            <a:avLst/>
          </a:prstGeom>
          <a:noFill/>
        </p:spPr>
        <p:txBody>
          <a:bodyPr wrap="square" rtlCol="0">
            <a:spAutoFit/>
          </a:bodyPr>
          <a:lstStyle/>
          <a:p>
            <a:pPr algn="ctr"/>
            <a:r>
              <a:rPr lang="en-GB" sz="1400" dirty="0" smtClean="0">
                <a:solidFill>
                  <a:srgbClr val="0000FF"/>
                </a:solidFill>
              </a:rPr>
              <a:t>Covariance between target and search counts</a:t>
            </a:r>
            <a:endParaRPr lang="en-GB" sz="1400" dirty="0">
              <a:solidFill>
                <a:srgbClr val="0000FF"/>
              </a:solidFill>
            </a:endParaRPr>
          </a:p>
        </p:txBody>
      </p:sp>
      <p:sp>
        <p:nvSpPr>
          <p:cNvPr id="35" name="TextBox 34"/>
          <p:cNvSpPr txBox="1"/>
          <p:nvPr/>
        </p:nvSpPr>
        <p:spPr>
          <a:xfrm>
            <a:off x="3785535" y="2953930"/>
            <a:ext cx="1723171" cy="738664"/>
          </a:xfrm>
          <a:prstGeom prst="rect">
            <a:avLst/>
          </a:prstGeom>
          <a:noFill/>
        </p:spPr>
        <p:txBody>
          <a:bodyPr wrap="square" rtlCol="0">
            <a:spAutoFit/>
          </a:bodyPr>
          <a:lstStyle/>
          <a:p>
            <a:pPr algn="ctr"/>
            <a:r>
              <a:rPr lang="en-GB" sz="1400" dirty="0" smtClean="0">
                <a:solidFill>
                  <a:srgbClr val="FF0000"/>
                </a:solidFill>
              </a:rPr>
              <a:t>Standard deviation of target area counts</a:t>
            </a:r>
            <a:endParaRPr lang="en-GB" sz="1400" dirty="0">
              <a:solidFill>
                <a:srgbClr val="FF0000"/>
              </a:solidFill>
            </a:endParaRPr>
          </a:p>
        </p:txBody>
      </p:sp>
      <p:sp>
        <p:nvSpPr>
          <p:cNvPr id="39" name="TextBox 38"/>
          <p:cNvSpPr txBox="1"/>
          <p:nvPr/>
        </p:nvSpPr>
        <p:spPr>
          <a:xfrm>
            <a:off x="6321285" y="2963726"/>
            <a:ext cx="1675258" cy="738664"/>
          </a:xfrm>
          <a:prstGeom prst="rect">
            <a:avLst/>
          </a:prstGeom>
          <a:noFill/>
        </p:spPr>
        <p:txBody>
          <a:bodyPr wrap="square" rtlCol="0">
            <a:spAutoFit/>
          </a:bodyPr>
          <a:lstStyle/>
          <a:p>
            <a:pPr algn="ctr"/>
            <a:r>
              <a:rPr lang="en-GB" sz="1400" dirty="0" smtClean="0">
                <a:solidFill>
                  <a:srgbClr val="00B050"/>
                </a:solidFill>
              </a:rPr>
              <a:t>Standard deviation of search area counts</a:t>
            </a:r>
            <a:endParaRPr lang="en-GB" sz="1400" dirty="0">
              <a:solidFill>
                <a:srgbClr val="00B050"/>
              </a:solidFill>
            </a:endParaRPr>
          </a:p>
        </p:txBody>
      </p:sp>
      <p:sp>
        <p:nvSpPr>
          <p:cNvPr id="13" name="TextBox 12"/>
          <p:cNvSpPr txBox="1"/>
          <p:nvPr/>
        </p:nvSpPr>
        <p:spPr>
          <a:xfrm>
            <a:off x="5799203" y="3125041"/>
            <a:ext cx="591506" cy="369332"/>
          </a:xfrm>
          <a:prstGeom prst="rect">
            <a:avLst/>
          </a:prstGeom>
          <a:noFill/>
        </p:spPr>
        <p:txBody>
          <a:bodyPr wrap="square" rtlCol="0">
            <a:spAutoFit/>
          </a:bodyPr>
          <a:lstStyle/>
          <a:p>
            <a:r>
              <a:rPr lang="en-GB" dirty="0" smtClean="0"/>
              <a:t>x</a:t>
            </a:r>
            <a:endParaRPr lang="en-GB" dirty="0"/>
          </a:p>
        </p:txBody>
      </p:sp>
    </p:spTree>
    <p:extLst>
      <p:ext uri="{BB962C8B-B14F-4D97-AF65-F5344CB8AC3E}">
        <p14:creationId xmlns:p14="http://schemas.microsoft.com/office/powerpoint/2010/main" val="421907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7" grpId="0"/>
      <p:bldP spid="35" grpId="0"/>
      <p:bldP spid="39" grpId="0"/>
      <p:bldP spid="1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able 37"/>
          <p:cNvGraphicFramePr>
            <a:graphicFrameLocks noGrp="1"/>
          </p:cNvGraphicFramePr>
          <p:nvPr>
            <p:extLst/>
          </p:nvPr>
        </p:nvGraphicFramePr>
        <p:xfrm>
          <a:off x="564634" y="1914132"/>
          <a:ext cx="959934" cy="994146"/>
        </p:xfrm>
        <a:graphic>
          <a:graphicData uri="http://schemas.openxmlformats.org/drawingml/2006/table">
            <a:tbl>
              <a:tblPr firstRow="1" bandRow="1">
                <a:tableStyleId>{5C22544A-7EE6-4342-B048-85BDC9FD1C3A}</a:tableStyleId>
              </a:tblPr>
              <a:tblGrid>
                <a:gridCol w="319978"/>
                <a:gridCol w="319978"/>
                <a:gridCol w="319978"/>
              </a:tblGrid>
              <a:tr h="331382">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alpha val="56863"/>
                      </a:srgbClr>
                    </a:solid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Content Placeholder 2"/>
          <p:cNvSpPr>
            <a:spLocks noGrp="1"/>
          </p:cNvSpPr>
          <p:nvPr>
            <p:ph sz="quarter" idx="14"/>
          </p:nvPr>
        </p:nvSpPr>
        <p:spPr>
          <a:xfrm>
            <a:off x="1620422" y="1271240"/>
            <a:ext cx="5903738" cy="4650760"/>
          </a:xfrm>
        </p:spPr>
        <p:txBody>
          <a:bodyPr/>
          <a:lstStyle/>
          <a:p>
            <a:pPr marL="179388" indent="-179388"/>
            <a:r>
              <a:rPr lang="en-US" dirty="0" smtClean="0"/>
              <a:t>Commonly based on cross-correlation statistics</a:t>
            </a:r>
          </a:p>
          <a:p>
            <a:pPr marL="179388" indent="-179388"/>
            <a:endParaRPr lang="en-US" dirty="0" smtClean="0"/>
          </a:p>
          <a:p>
            <a:pPr marL="179388" indent="-179388"/>
            <a:endParaRPr lang="en-US" dirty="0"/>
          </a:p>
          <a:p>
            <a:pPr marL="179388" indent="-179388"/>
            <a:endParaRPr lang="en-US" dirty="0" smtClean="0"/>
          </a:p>
          <a:p>
            <a:pPr marL="179388" indent="-179388"/>
            <a:endParaRPr lang="en-US" dirty="0"/>
          </a:p>
          <a:p>
            <a:pPr marL="179388" indent="-179388"/>
            <a:endParaRPr lang="en-US" dirty="0" smtClean="0"/>
          </a:p>
          <a:p>
            <a:pPr marL="179388" indent="-179388"/>
            <a:endParaRPr lang="en-US" dirty="0"/>
          </a:p>
          <a:p>
            <a:pPr marL="179388" indent="-179388"/>
            <a:endParaRPr lang="en-US" dirty="0" smtClean="0"/>
          </a:p>
          <a:p>
            <a:pPr marL="179388" indent="-179388"/>
            <a:r>
              <a:rPr lang="en-US" dirty="0" smtClean="0"/>
              <a:t>Calculate </a:t>
            </a:r>
            <a:r>
              <a:rPr lang="en-US" dirty="0" err="1" smtClean="0"/>
              <a:t>r</a:t>
            </a:r>
            <a:r>
              <a:rPr lang="en-US" baseline="-25000" dirty="0" err="1" smtClean="0"/>
              <a:t>ij</a:t>
            </a:r>
            <a:r>
              <a:rPr lang="en-US" dirty="0" smtClean="0"/>
              <a:t> linking pixel count values for </a:t>
            </a:r>
            <a:r>
              <a:rPr lang="en-US" dirty="0" smtClean="0">
                <a:solidFill>
                  <a:srgbClr val="0000FF"/>
                </a:solidFill>
              </a:rPr>
              <a:t>each pixel </a:t>
            </a:r>
            <a:r>
              <a:rPr lang="en-US" dirty="0" smtClean="0"/>
              <a:t>in target and search area</a:t>
            </a:r>
          </a:p>
          <a:p>
            <a:pPr marL="179388" indent="-179388"/>
            <a:r>
              <a:rPr lang="en-US" dirty="0" smtClean="0"/>
              <a:t>Maximum in the correlation surface = best match</a:t>
            </a:r>
          </a:p>
          <a:p>
            <a:pPr marL="179388" indent="-179388"/>
            <a:r>
              <a:rPr lang="en-US" dirty="0" smtClean="0"/>
              <a:t>Carried </a:t>
            </a:r>
            <a:r>
              <a:rPr lang="en-US" dirty="0"/>
              <a:t>out in spatial or Fourier domains</a:t>
            </a:r>
          </a:p>
          <a:p>
            <a:pPr marL="179388" indent="-179388"/>
            <a:endParaRPr lang="en-US" dirty="0"/>
          </a:p>
        </p:txBody>
      </p:sp>
      <p:pic>
        <p:nvPicPr>
          <p:cNvPr id="5" name="Picture 4"/>
          <p:cNvPicPr>
            <a:picLocks noChangeAspect="1"/>
          </p:cNvPicPr>
          <p:nvPr/>
        </p:nvPicPr>
        <p:blipFill rotWithShape="1">
          <a:blip r:embed="rId3"/>
          <a:srcRect l="14777" b="33565"/>
          <a:stretch/>
        </p:blipFill>
        <p:spPr>
          <a:xfrm>
            <a:off x="3101496" y="2196930"/>
            <a:ext cx="5617301" cy="1645270"/>
          </a:xfrm>
          <a:prstGeom prst="rect">
            <a:avLst/>
          </a:prstGeom>
        </p:spPr>
      </p:pic>
      <p:sp>
        <p:nvSpPr>
          <p:cNvPr id="2" name="Title 1"/>
          <p:cNvSpPr>
            <a:spLocks noGrp="1"/>
          </p:cNvSpPr>
          <p:nvPr>
            <p:ph type="title"/>
          </p:nvPr>
        </p:nvSpPr>
        <p:spPr>
          <a:xfrm>
            <a:off x="1566166" y="378899"/>
            <a:ext cx="6620102" cy="369332"/>
          </a:xfrm>
        </p:spPr>
        <p:txBody>
          <a:bodyPr/>
          <a:lstStyle/>
          <a:p>
            <a:r>
              <a:rPr lang="en-US" dirty="0" smtClean="0"/>
              <a:t>Pattern matching: how are the features tracked for AMVs?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65</a:t>
            </a:fld>
            <a:endParaRPr lang="en-US" dirty="0"/>
          </a:p>
        </p:txBody>
      </p:sp>
      <p:sp>
        <p:nvSpPr>
          <p:cNvPr id="7" name="TextBox 6"/>
          <p:cNvSpPr txBox="1"/>
          <p:nvPr/>
        </p:nvSpPr>
        <p:spPr>
          <a:xfrm>
            <a:off x="478200" y="1590050"/>
            <a:ext cx="1193181" cy="307777"/>
          </a:xfrm>
          <a:prstGeom prst="rect">
            <a:avLst/>
          </a:prstGeom>
          <a:noFill/>
        </p:spPr>
        <p:txBody>
          <a:bodyPr wrap="square" rtlCol="0">
            <a:spAutoFit/>
          </a:bodyPr>
          <a:lstStyle/>
          <a:p>
            <a:pPr algn="ctr"/>
            <a:r>
              <a:rPr lang="en-GB" sz="1400" dirty="0" smtClean="0"/>
              <a:t>N</a:t>
            </a:r>
            <a:r>
              <a:rPr lang="en-GB" sz="1400" baseline="-25000" dirty="0" smtClean="0"/>
              <a:t>T</a:t>
            </a:r>
            <a:r>
              <a:rPr lang="en-GB" sz="1400" dirty="0" smtClean="0"/>
              <a:t> boxes</a:t>
            </a:r>
            <a:endParaRPr lang="en-GB" sz="1400" dirty="0"/>
          </a:p>
        </p:txBody>
      </p:sp>
      <p:sp>
        <p:nvSpPr>
          <p:cNvPr id="8" name="TextBox 7"/>
          <p:cNvSpPr txBox="1"/>
          <p:nvPr/>
        </p:nvSpPr>
        <p:spPr>
          <a:xfrm rot="5400000">
            <a:off x="1199226" y="2287967"/>
            <a:ext cx="1193181" cy="307777"/>
          </a:xfrm>
          <a:prstGeom prst="rect">
            <a:avLst/>
          </a:prstGeom>
          <a:noFill/>
        </p:spPr>
        <p:txBody>
          <a:bodyPr wrap="square" rtlCol="0">
            <a:spAutoFit/>
          </a:bodyPr>
          <a:lstStyle/>
          <a:p>
            <a:pPr algn="ctr"/>
            <a:r>
              <a:rPr lang="en-GB" sz="1400" dirty="0" smtClean="0"/>
              <a:t>N</a:t>
            </a:r>
            <a:r>
              <a:rPr lang="en-GB" sz="1400" baseline="-25000" dirty="0" smtClean="0"/>
              <a:t>T</a:t>
            </a:r>
            <a:r>
              <a:rPr lang="en-GB" sz="1400" dirty="0" smtClean="0"/>
              <a:t> boxes</a:t>
            </a:r>
            <a:endParaRPr lang="en-GB" sz="1400" dirty="0"/>
          </a:p>
        </p:txBody>
      </p:sp>
      <p:sp>
        <p:nvSpPr>
          <p:cNvPr id="9" name="TextBox 8"/>
          <p:cNvSpPr txBox="1"/>
          <p:nvPr/>
        </p:nvSpPr>
        <p:spPr>
          <a:xfrm>
            <a:off x="2026814" y="2992175"/>
            <a:ext cx="1193181" cy="738664"/>
          </a:xfrm>
          <a:prstGeom prst="rect">
            <a:avLst/>
          </a:prstGeom>
          <a:noFill/>
        </p:spPr>
        <p:txBody>
          <a:bodyPr wrap="square" rtlCol="0">
            <a:spAutoFit/>
          </a:bodyPr>
          <a:lstStyle/>
          <a:p>
            <a:pPr algn="ctr"/>
            <a:r>
              <a:rPr lang="en-GB" sz="1400" dirty="0" smtClean="0"/>
              <a:t>Coefficient for box at location (</a:t>
            </a:r>
            <a:r>
              <a:rPr lang="en-GB" sz="1400" dirty="0" err="1" smtClean="0"/>
              <a:t>i</a:t>
            </a:r>
            <a:r>
              <a:rPr lang="en-GB" sz="1400" dirty="0" smtClean="0"/>
              <a:t>, j)</a:t>
            </a:r>
            <a:endParaRPr lang="en-GB" sz="1400" dirty="0"/>
          </a:p>
        </p:txBody>
      </p:sp>
      <p:sp>
        <p:nvSpPr>
          <p:cNvPr id="11" name="TextBox 10"/>
          <p:cNvSpPr txBox="1"/>
          <p:nvPr/>
        </p:nvSpPr>
        <p:spPr>
          <a:xfrm>
            <a:off x="818466" y="2534373"/>
            <a:ext cx="461690" cy="307777"/>
          </a:xfrm>
          <a:prstGeom prst="rect">
            <a:avLst/>
          </a:prstGeom>
          <a:noFill/>
        </p:spPr>
        <p:txBody>
          <a:bodyPr wrap="square" rtlCol="0">
            <a:spAutoFit/>
          </a:bodyPr>
          <a:lstStyle/>
          <a:p>
            <a:pPr algn="ctr"/>
            <a:r>
              <a:rPr lang="en-GB" sz="1400" dirty="0" err="1" smtClean="0">
                <a:solidFill>
                  <a:srgbClr val="FF0000"/>
                </a:solidFill>
              </a:rPr>
              <a:t>i</a:t>
            </a:r>
            <a:endParaRPr lang="en-GB" sz="1400" dirty="0">
              <a:solidFill>
                <a:srgbClr val="FF0000"/>
              </a:solidFill>
            </a:endParaRPr>
          </a:p>
        </p:txBody>
      </p:sp>
      <p:sp>
        <p:nvSpPr>
          <p:cNvPr id="12" name="TextBox 11"/>
          <p:cNvSpPr txBox="1"/>
          <p:nvPr/>
        </p:nvSpPr>
        <p:spPr>
          <a:xfrm>
            <a:off x="593192" y="2981203"/>
            <a:ext cx="461690" cy="307777"/>
          </a:xfrm>
          <a:prstGeom prst="rect">
            <a:avLst/>
          </a:prstGeom>
          <a:noFill/>
        </p:spPr>
        <p:txBody>
          <a:bodyPr wrap="square" rtlCol="0">
            <a:spAutoFit/>
          </a:bodyPr>
          <a:lstStyle/>
          <a:p>
            <a:pPr algn="ctr"/>
            <a:r>
              <a:rPr lang="en-GB" sz="1400" dirty="0" err="1"/>
              <a:t>m</a:t>
            </a:r>
            <a:endParaRPr lang="en-GB" sz="1400" dirty="0"/>
          </a:p>
        </p:txBody>
      </p:sp>
      <p:cxnSp>
        <p:nvCxnSpPr>
          <p:cNvPr id="15" name="Straight Arrow Connector 14"/>
          <p:cNvCxnSpPr/>
          <p:nvPr/>
        </p:nvCxnSpPr>
        <p:spPr>
          <a:xfrm>
            <a:off x="932221" y="3135090"/>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55316" y="2234832"/>
            <a:ext cx="461690" cy="307777"/>
          </a:xfrm>
          <a:prstGeom prst="rect">
            <a:avLst/>
          </a:prstGeom>
          <a:noFill/>
        </p:spPr>
        <p:txBody>
          <a:bodyPr wrap="square" rtlCol="0">
            <a:spAutoFit/>
          </a:bodyPr>
          <a:lstStyle/>
          <a:p>
            <a:pPr algn="ctr"/>
            <a:r>
              <a:rPr lang="en-GB" sz="1400" dirty="0" err="1">
                <a:solidFill>
                  <a:srgbClr val="FF0000"/>
                </a:solidFill>
              </a:rPr>
              <a:t>j</a:t>
            </a:r>
            <a:endParaRPr lang="en-GB" sz="1400" dirty="0">
              <a:solidFill>
                <a:srgbClr val="FF0000"/>
              </a:solidFill>
            </a:endParaRPr>
          </a:p>
        </p:txBody>
      </p:sp>
      <p:sp>
        <p:nvSpPr>
          <p:cNvPr id="17" name="TextBox 16"/>
          <p:cNvSpPr txBox="1"/>
          <p:nvPr/>
        </p:nvSpPr>
        <p:spPr>
          <a:xfrm>
            <a:off x="149708" y="2546975"/>
            <a:ext cx="461690" cy="307777"/>
          </a:xfrm>
          <a:prstGeom prst="rect">
            <a:avLst/>
          </a:prstGeom>
          <a:noFill/>
        </p:spPr>
        <p:txBody>
          <a:bodyPr wrap="square" rtlCol="0">
            <a:spAutoFit/>
          </a:bodyPr>
          <a:lstStyle/>
          <a:p>
            <a:pPr algn="ctr"/>
            <a:r>
              <a:rPr lang="en-GB" sz="1400" dirty="0" err="1" smtClean="0"/>
              <a:t>n</a:t>
            </a:r>
            <a:endParaRPr lang="en-GB" sz="1400" dirty="0"/>
          </a:p>
        </p:txBody>
      </p:sp>
      <p:cxnSp>
        <p:nvCxnSpPr>
          <p:cNvPr id="18" name="Straight Arrow Connector 17"/>
          <p:cNvCxnSpPr/>
          <p:nvPr/>
        </p:nvCxnSpPr>
        <p:spPr>
          <a:xfrm rot="16200000">
            <a:off x="193839" y="2404556"/>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3646450" y="2952659"/>
            <a:ext cx="2129883" cy="833786"/>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3886112" y="3848229"/>
            <a:ext cx="1622594" cy="461665"/>
          </a:xfrm>
          <a:prstGeom prst="rect">
            <a:avLst/>
          </a:prstGeom>
          <a:noFill/>
        </p:spPr>
        <p:txBody>
          <a:bodyPr wrap="square" rtlCol="0">
            <a:spAutoFit/>
          </a:bodyPr>
          <a:lstStyle/>
          <a:p>
            <a:pPr algn="ctr"/>
            <a:r>
              <a:rPr lang="en-GB" sz="1200" dirty="0" smtClean="0">
                <a:solidFill>
                  <a:srgbClr val="FF0000"/>
                </a:solidFill>
              </a:rPr>
              <a:t>Standard deviation of target area counts</a:t>
            </a:r>
            <a:endParaRPr lang="en-GB" sz="1200" dirty="0">
              <a:solidFill>
                <a:srgbClr val="FF0000"/>
              </a:solidFill>
            </a:endParaRPr>
          </a:p>
        </p:txBody>
      </p:sp>
      <p:sp>
        <p:nvSpPr>
          <p:cNvPr id="24" name="Rectangle 23"/>
          <p:cNvSpPr/>
          <p:nvPr/>
        </p:nvSpPr>
        <p:spPr>
          <a:xfrm>
            <a:off x="5799841" y="2959218"/>
            <a:ext cx="2724952" cy="833786"/>
          </a:xfrm>
          <a:prstGeom prst="rect">
            <a:avLst/>
          </a:prstGeom>
          <a:noFill/>
          <a:ln w="127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6321285" y="3878121"/>
            <a:ext cx="1675258" cy="461665"/>
          </a:xfrm>
          <a:prstGeom prst="rect">
            <a:avLst/>
          </a:prstGeom>
          <a:noFill/>
        </p:spPr>
        <p:txBody>
          <a:bodyPr wrap="square" rtlCol="0">
            <a:spAutoFit/>
          </a:bodyPr>
          <a:lstStyle/>
          <a:p>
            <a:pPr algn="ctr"/>
            <a:r>
              <a:rPr lang="en-GB" sz="1200" dirty="0" smtClean="0">
                <a:solidFill>
                  <a:srgbClr val="00B050"/>
                </a:solidFill>
              </a:rPr>
              <a:t>Standard deviation of search area counts</a:t>
            </a:r>
            <a:endParaRPr lang="en-GB" sz="1200" dirty="0">
              <a:solidFill>
                <a:srgbClr val="00B050"/>
              </a:solidFill>
            </a:endParaRPr>
          </a:p>
        </p:txBody>
      </p:sp>
      <p:sp>
        <p:nvSpPr>
          <p:cNvPr id="26" name="Rectangle 25"/>
          <p:cNvSpPr/>
          <p:nvPr/>
        </p:nvSpPr>
        <p:spPr>
          <a:xfrm>
            <a:off x="5776333" y="2352903"/>
            <a:ext cx="379141" cy="468351"/>
          </a:xfrm>
          <a:prstGeom prst="rect">
            <a:avLst/>
          </a:prstGeom>
          <a:noFill/>
          <a:ln w="1270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7652223" y="2272763"/>
            <a:ext cx="1209584" cy="523220"/>
          </a:xfrm>
          <a:prstGeom prst="rect">
            <a:avLst/>
          </a:prstGeom>
          <a:noFill/>
        </p:spPr>
        <p:txBody>
          <a:bodyPr wrap="square" rtlCol="0">
            <a:spAutoFit/>
          </a:bodyPr>
          <a:lstStyle/>
          <a:p>
            <a:pPr algn="ctr"/>
            <a:r>
              <a:rPr lang="en-GB" sz="1400" dirty="0" smtClean="0">
                <a:solidFill>
                  <a:srgbClr val="FF00FF"/>
                </a:solidFill>
              </a:rPr>
              <a:t>Mean search area counts</a:t>
            </a:r>
            <a:endParaRPr lang="en-GB" sz="1400" dirty="0">
              <a:solidFill>
                <a:srgbClr val="FF00FF"/>
              </a:solidFill>
            </a:endParaRPr>
          </a:p>
        </p:txBody>
      </p:sp>
      <p:sp>
        <p:nvSpPr>
          <p:cNvPr id="28" name="TextBox 27"/>
          <p:cNvSpPr txBox="1"/>
          <p:nvPr/>
        </p:nvSpPr>
        <p:spPr>
          <a:xfrm>
            <a:off x="5272511" y="1799439"/>
            <a:ext cx="1339434" cy="523220"/>
          </a:xfrm>
          <a:prstGeom prst="rect">
            <a:avLst/>
          </a:prstGeom>
          <a:noFill/>
        </p:spPr>
        <p:txBody>
          <a:bodyPr wrap="square" rtlCol="0">
            <a:spAutoFit/>
          </a:bodyPr>
          <a:lstStyle/>
          <a:p>
            <a:pPr algn="ctr"/>
            <a:r>
              <a:rPr lang="en-GB" sz="1400" dirty="0" smtClean="0">
                <a:solidFill>
                  <a:srgbClr val="7030A0"/>
                </a:solidFill>
              </a:rPr>
              <a:t>Mean target area counts</a:t>
            </a:r>
            <a:endParaRPr lang="en-GB" sz="1400" dirty="0">
              <a:solidFill>
                <a:srgbClr val="7030A0"/>
              </a:solidFill>
            </a:endParaRPr>
          </a:p>
        </p:txBody>
      </p:sp>
      <p:sp>
        <p:nvSpPr>
          <p:cNvPr id="29" name="Rectangle 28"/>
          <p:cNvSpPr/>
          <p:nvPr/>
        </p:nvSpPr>
        <p:spPr>
          <a:xfrm>
            <a:off x="7155723" y="2360337"/>
            <a:ext cx="379141" cy="468351"/>
          </a:xfrm>
          <a:prstGeom prst="rect">
            <a:avLst/>
          </a:prstGeom>
          <a:noFill/>
          <a:ln w="12700">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6265530" y="2353493"/>
            <a:ext cx="692831" cy="468351"/>
          </a:xfrm>
          <a:prstGeom prst="rect">
            <a:avLst/>
          </a:prstGeom>
          <a:noFill/>
          <a:ln w="1270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Box 30"/>
          <p:cNvSpPr txBox="1"/>
          <p:nvPr/>
        </p:nvSpPr>
        <p:spPr>
          <a:xfrm>
            <a:off x="6543068" y="1552299"/>
            <a:ext cx="1339434" cy="738664"/>
          </a:xfrm>
          <a:prstGeom prst="rect">
            <a:avLst/>
          </a:prstGeom>
          <a:noFill/>
        </p:spPr>
        <p:txBody>
          <a:bodyPr wrap="square" rtlCol="0">
            <a:spAutoFit/>
          </a:bodyPr>
          <a:lstStyle/>
          <a:p>
            <a:pPr algn="ctr"/>
            <a:r>
              <a:rPr lang="en-GB" sz="1400" dirty="0" smtClean="0">
                <a:solidFill>
                  <a:schemeClr val="accent2"/>
                </a:solidFill>
              </a:rPr>
              <a:t>Pixel counts in search area at (</a:t>
            </a:r>
            <a:r>
              <a:rPr lang="en-GB" sz="1400" dirty="0" err="1" smtClean="0">
                <a:solidFill>
                  <a:schemeClr val="accent2"/>
                </a:solidFill>
              </a:rPr>
              <a:t>i+m</a:t>
            </a:r>
            <a:r>
              <a:rPr lang="en-GB" sz="1400" dirty="0" smtClean="0">
                <a:solidFill>
                  <a:schemeClr val="accent2"/>
                </a:solidFill>
              </a:rPr>
              <a:t>, </a:t>
            </a:r>
            <a:r>
              <a:rPr lang="en-GB" sz="1400" dirty="0" err="1" smtClean="0">
                <a:solidFill>
                  <a:schemeClr val="accent2"/>
                </a:solidFill>
              </a:rPr>
              <a:t>j+n</a:t>
            </a:r>
            <a:r>
              <a:rPr lang="en-GB" sz="1400" dirty="0" smtClean="0">
                <a:solidFill>
                  <a:schemeClr val="accent2"/>
                </a:solidFill>
              </a:rPr>
              <a:t>)</a:t>
            </a:r>
            <a:endParaRPr lang="en-GB" sz="1400" dirty="0">
              <a:solidFill>
                <a:schemeClr val="accent2"/>
              </a:solidFill>
            </a:endParaRPr>
          </a:p>
        </p:txBody>
      </p:sp>
      <p:sp>
        <p:nvSpPr>
          <p:cNvPr id="32" name="Rectangle 31"/>
          <p:cNvSpPr/>
          <p:nvPr/>
        </p:nvSpPr>
        <p:spPr>
          <a:xfrm>
            <a:off x="5292799" y="2340619"/>
            <a:ext cx="366175" cy="468351"/>
          </a:xfrm>
          <a:prstGeom prst="rect">
            <a:avLst/>
          </a:prstGeom>
          <a:noFill/>
          <a:ln w="12700">
            <a:solidFill>
              <a:srgbClr val="F380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p:cNvSpPr txBox="1"/>
          <p:nvPr/>
        </p:nvSpPr>
        <p:spPr>
          <a:xfrm>
            <a:off x="3972149" y="1539711"/>
            <a:ext cx="1339434" cy="738664"/>
          </a:xfrm>
          <a:prstGeom prst="rect">
            <a:avLst/>
          </a:prstGeom>
          <a:noFill/>
        </p:spPr>
        <p:txBody>
          <a:bodyPr wrap="square" rtlCol="0">
            <a:spAutoFit/>
          </a:bodyPr>
          <a:lstStyle/>
          <a:p>
            <a:pPr algn="ctr"/>
            <a:r>
              <a:rPr lang="en-GB" sz="1400" dirty="0" smtClean="0">
                <a:solidFill>
                  <a:srgbClr val="F3800D"/>
                </a:solidFill>
              </a:rPr>
              <a:t>Pixel counts in target area at (</a:t>
            </a:r>
            <a:r>
              <a:rPr lang="en-GB" sz="1400" dirty="0" err="1" smtClean="0">
                <a:solidFill>
                  <a:srgbClr val="F3800D"/>
                </a:solidFill>
              </a:rPr>
              <a:t>m,n</a:t>
            </a:r>
            <a:r>
              <a:rPr lang="en-GB" sz="1400" dirty="0" smtClean="0">
                <a:solidFill>
                  <a:srgbClr val="F3800D"/>
                </a:solidFill>
              </a:rPr>
              <a:t>)</a:t>
            </a:r>
            <a:endParaRPr lang="en-GB" sz="1400" dirty="0">
              <a:solidFill>
                <a:srgbClr val="F3800D"/>
              </a:solidFill>
            </a:endParaRPr>
          </a:p>
        </p:txBody>
      </p:sp>
      <p:sp>
        <p:nvSpPr>
          <p:cNvPr id="36" name="Rectangle 35"/>
          <p:cNvSpPr/>
          <p:nvPr/>
        </p:nvSpPr>
        <p:spPr>
          <a:xfrm>
            <a:off x="4558665" y="2250461"/>
            <a:ext cx="3093558" cy="679896"/>
          </a:xfrm>
          <a:prstGeom prst="rect">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Box 36"/>
          <p:cNvSpPr txBox="1"/>
          <p:nvPr/>
        </p:nvSpPr>
        <p:spPr>
          <a:xfrm>
            <a:off x="2711654" y="2142151"/>
            <a:ext cx="1668081" cy="646331"/>
          </a:xfrm>
          <a:prstGeom prst="rect">
            <a:avLst/>
          </a:prstGeom>
          <a:noFill/>
        </p:spPr>
        <p:txBody>
          <a:bodyPr wrap="square" rtlCol="0">
            <a:spAutoFit/>
          </a:bodyPr>
          <a:lstStyle/>
          <a:p>
            <a:pPr algn="ctr"/>
            <a:r>
              <a:rPr lang="en-GB" sz="1200" dirty="0" smtClean="0">
                <a:solidFill>
                  <a:srgbClr val="0000FF"/>
                </a:solidFill>
              </a:rPr>
              <a:t>Covariance between target and search counts</a:t>
            </a:r>
            <a:endParaRPr lang="en-GB" sz="1200" dirty="0">
              <a:solidFill>
                <a:srgbClr val="0000FF"/>
              </a:solidFill>
            </a:endParaRPr>
          </a:p>
        </p:txBody>
      </p:sp>
      <p:sp>
        <p:nvSpPr>
          <p:cNvPr id="34" name="Rectangle 33"/>
          <p:cNvSpPr/>
          <p:nvPr/>
        </p:nvSpPr>
        <p:spPr>
          <a:xfrm>
            <a:off x="4510042" y="3166126"/>
            <a:ext cx="366175" cy="468351"/>
          </a:xfrm>
          <a:prstGeom prst="rect">
            <a:avLst/>
          </a:prstGeom>
          <a:noFill/>
          <a:ln w="12700">
            <a:solidFill>
              <a:srgbClr val="F380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Rectangle 34"/>
          <p:cNvSpPr/>
          <p:nvPr/>
        </p:nvSpPr>
        <p:spPr>
          <a:xfrm>
            <a:off x="6718271" y="3166126"/>
            <a:ext cx="692831" cy="468351"/>
          </a:xfrm>
          <a:prstGeom prst="rect">
            <a:avLst/>
          </a:prstGeom>
          <a:noFill/>
          <a:ln w="1270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Rectangle 38"/>
          <p:cNvSpPr/>
          <p:nvPr/>
        </p:nvSpPr>
        <p:spPr>
          <a:xfrm>
            <a:off x="7610195" y="3179081"/>
            <a:ext cx="379141" cy="468351"/>
          </a:xfrm>
          <a:prstGeom prst="rect">
            <a:avLst/>
          </a:prstGeom>
          <a:noFill/>
          <a:ln w="12700">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ectangle 39"/>
          <p:cNvSpPr/>
          <p:nvPr/>
        </p:nvSpPr>
        <p:spPr>
          <a:xfrm>
            <a:off x="5026912" y="3179081"/>
            <a:ext cx="379141" cy="468351"/>
          </a:xfrm>
          <a:prstGeom prst="rect">
            <a:avLst/>
          </a:prstGeom>
          <a:noFill/>
          <a:ln w="1270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9412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animBg="1"/>
      <p:bldP spid="30" grpId="0" animBg="1"/>
      <p:bldP spid="31" grpId="0"/>
      <p:bldP spid="32" grpId="0" animBg="1"/>
      <p:bldP spid="33" grpId="0"/>
      <p:bldP spid="34" grpId="0" animBg="1"/>
      <p:bldP spid="35" grpId="0" animBg="1"/>
      <p:bldP spid="39" grpId="0" animBg="1"/>
      <p:bldP spid="4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926755"/>
            <a:ext cx="5903737" cy="369332"/>
          </a:xfrm>
        </p:spPr>
        <p:txBody>
          <a:bodyPr/>
          <a:lstStyle/>
          <a:p>
            <a:r>
              <a:rPr lang="en-US" dirty="0" smtClean="0"/>
              <a:t>AMV height assignment methods</a:t>
            </a:r>
            <a:endParaRPr lang="en-US" dirty="0"/>
          </a:p>
        </p:txBody>
      </p:sp>
      <p:sp>
        <p:nvSpPr>
          <p:cNvPr id="3" name="Content Placeholder 2"/>
          <p:cNvSpPr>
            <a:spLocks noGrp="1"/>
          </p:cNvSpPr>
          <p:nvPr>
            <p:ph sz="quarter" idx="14"/>
          </p:nvPr>
        </p:nvSpPr>
        <p:spPr>
          <a:xfrm>
            <a:off x="1467292" y="1701432"/>
            <a:ext cx="6940727" cy="3944113"/>
          </a:xfrm>
        </p:spPr>
        <p:txBody>
          <a:bodyPr/>
          <a:lstStyle/>
          <a:p>
            <a:pPr marL="358775" indent="-358775">
              <a:buFont typeface="+mj-lt"/>
              <a:buAutoNum type="arabicPeriod"/>
            </a:pPr>
            <a:r>
              <a:rPr lang="en-US" dirty="0" smtClean="0"/>
              <a:t>Equivalent black-body temperature: </a:t>
            </a:r>
            <a:r>
              <a:rPr lang="en-US" sz="1600" dirty="0" smtClean="0">
                <a:solidFill>
                  <a:srgbClr val="064E83"/>
                </a:solidFill>
              </a:rPr>
              <a:t>comparing measured brightness temps (BTs) to forecast temp profiles. Best agreement = height</a:t>
            </a:r>
          </a:p>
          <a:p>
            <a:pPr marL="162900" indent="-342900">
              <a:buFont typeface="+mj-lt"/>
              <a:buAutoNum type="arabicPeriod"/>
            </a:pPr>
            <a:r>
              <a:rPr lang="en-US" dirty="0" smtClean="0"/>
              <a:t>Carbon dioxide slicing:</a:t>
            </a:r>
          </a:p>
          <a:p>
            <a:pPr marL="162900" indent="-342900">
              <a:buFont typeface="+mj-lt"/>
              <a:buAutoNum type="arabicPeriod"/>
            </a:pPr>
            <a:endParaRPr lang="en-US" dirty="0" smtClean="0"/>
          </a:p>
          <a:p>
            <a:pPr marL="702900" lvl="1" indent="-342900">
              <a:buFont typeface="+mj-lt"/>
              <a:buAutoNum type="arabicPeriod"/>
            </a:pPr>
            <a:endParaRPr lang="en-US" dirty="0" smtClean="0"/>
          </a:p>
          <a:p>
            <a:pPr marL="162900" indent="-342900">
              <a:buFont typeface="+mj-lt"/>
              <a:buAutoNum type="arabicPeriod"/>
            </a:pPr>
            <a:endParaRPr lang="en-US" dirty="0"/>
          </a:p>
          <a:p>
            <a:pPr marL="342900" indent="-342900">
              <a:buFont typeface="+mj-lt"/>
              <a:buAutoNum type="arabicPeriod"/>
            </a:pPr>
            <a:endParaRPr lang="en-US" dirty="0" smtClean="0"/>
          </a:p>
          <a:p>
            <a:pPr marL="162900" indent="-342900">
              <a:buFont typeface="+mj-lt"/>
              <a:buAutoNum type="arabicPeriod"/>
            </a:pPr>
            <a:endParaRPr lang="en-US" dirty="0" smtClean="0"/>
          </a:p>
          <a:p>
            <a:pPr marL="342900" indent="-342900">
              <a:buFont typeface="+mj-lt"/>
              <a:buAutoNum type="arabicPeriod"/>
            </a:pPr>
            <a:endParaRPr lang="en-US" dirty="0" smtClean="0"/>
          </a:p>
        </p:txBody>
      </p:sp>
      <p:sp>
        <p:nvSpPr>
          <p:cNvPr id="4" name="Slide Number Placeholder 3"/>
          <p:cNvSpPr>
            <a:spLocks noGrp="1"/>
          </p:cNvSpPr>
          <p:nvPr>
            <p:ph type="sldNum" sz="quarter" idx="10"/>
          </p:nvPr>
        </p:nvSpPr>
        <p:spPr/>
        <p:txBody>
          <a:bodyPr/>
          <a:lstStyle/>
          <a:p>
            <a:fld id="{6B3B0B0F-E794-1244-9699-107C60B9C23A}" type="slidenum">
              <a:rPr lang="en-US" smtClean="0"/>
              <a:pPr/>
              <a:t>66</a:t>
            </a:fld>
            <a:endParaRPr lang="en-US" dirty="0"/>
          </a:p>
        </p:txBody>
      </p:sp>
      <p:pic>
        <p:nvPicPr>
          <p:cNvPr id="5" name="Picture 4"/>
          <p:cNvPicPr>
            <a:picLocks noChangeAspect="1"/>
          </p:cNvPicPr>
          <p:nvPr/>
        </p:nvPicPr>
        <p:blipFill>
          <a:blip r:embed="rId3"/>
          <a:stretch>
            <a:fillRect/>
          </a:stretch>
        </p:blipFill>
        <p:spPr>
          <a:xfrm>
            <a:off x="3002654" y="3326451"/>
            <a:ext cx="3148131" cy="1004723"/>
          </a:xfrm>
          <a:prstGeom prst="rect">
            <a:avLst/>
          </a:prstGeom>
        </p:spPr>
      </p:pic>
      <p:sp>
        <p:nvSpPr>
          <p:cNvPr id="6" name="TextBox 5"/>
          <p:cNvSpPr txBox="1"/>
          <p:nvPr/>
        </p:nvSpPr>
        <p:spPr>
          <a:xfrm>
            <a:off x="238189" y="2966869"/>
            <a:ext cx="2764465" cy="1077218"/>
          </a:xfrm>
          <a:prstGeom prst="rect">
            <a:avLst/>
          </a:prstGeom>
          <a:noFill/>
        </p:spPr>
        <p:txBody>
          <a:bodyPr wrap="square" rtlCol="0">
            <a:spAutoFit/>
          </a:bodyPr>
          <a:lstStyle/>
          <a:p>
            <a:pPr algn="ctr"/>
            <a:r>
              <a:rPr lang="en-GB" sz="1600" dirty="0" smtClean="0">
                <a:solidFill>
                  <a:srgbClr val="00B050"/>
                </a:solidFill>
              </a:rPr>
              <a:t>Diff (cloudy – clear) actual radiances CO</a:t>
            </a:r>
            <a:r>
              <a:rPr lang="en-GB" sz="1600" baseline="-25000" dirty="0" smtClean="0">
                <a:solidFill>
                  <a:srgbClr val="00B050"/>
                </a:solidFill>
              </a:rPr>
              <a:t>2</a:t>
            </a:r>
            <a:r>
              <a:rPr lang="en-GB" sz="1600" dirty="0" smtClean="0">
                <a:solidFill>
                  <a:srgbClr val="00B050"/>
                </a:solidFill>
              </a:rPr>
              <a:t> </a:t>
            </a:r>
          </a:p>
          <a:p>
            <a:pPr algn="ctr"/>
            <a:r>
              <a:rPr lang="en-GB" sz="1600" dirty="0" smtClean="0">
                <a:solidFill>
                  <a:srgbClr val="0000FF"/>
                </a:solidFill>
              </a:rPr>
              <a:t>Diff (cloudy – clear) actual radiances IR window</a:t>
            </a:r>
            <a:endParaRPr lang="en-GB" sz="1600" dirty="0">
              <a:solidFill>
                <a:srgbClr val="0000FF"/>
              </a:solidFill>
            </a:endParaRPr>
          </a:p>
        </p:txBody>
      </p:sp>
      <p:sp>
        <p:nvSpPr>
          <p:cNvPr id="7" name="TextBox 6"/>
          <p:cNvSpPr txBox="1"/>
          <p:nvPr/>
        </p:nvSpPr>
        <p:spPr>
          <a:xfrm>
            <a:off x="6148215" y="3344243"/>
            <a:ext cx="2857563" cy="1569660"/>
          </a:xfrm>
          <a:prstGeom prst="rect">
            <a:avLst/>
          </a:prstGeom>
          <a:noFill/>
        </p:spPr>
        <p:txBody>
          <a:bodyPr wrap="square" rtlCol="0">
            <a:spAutoFit/>
          </a:bodyPr>
          <a:lstStyle/>
          <a:p>
            <a:pPr algn="ctr"/>
            <a:r>
              <a:rPr lang="en-GB" sz="1600" dirty="0" smtClean="0">
                <a:solidFill>
                  <a:srgbClr val="FF0000"/>
                </a:solidFill>
              </a:rPr>
              <a:t>Diff (cloudy at varying cloud pressure – clear) estimated radiances CO</a:t>
            </a:r>
            <a:r>
              <a:rPr lang="en-GB" sz="1600" baseline="-25000" dirty="0" smtClean="0">
                <a:solidFill>
                  <a:srgbClr val="FF0000"/>
                </a:solidFill>
              </a:rPr>
              <a:t>2</a:t>
            </a:r>
            <a:r>
              <a:rPr lang="en-GB" sz="1600" dirty="0" smtClean="0">
                <a:solidFill>
                  <a:srgbClr val="FF0000"/>
                </a:solidFill>
              </a:rPr>
              <a:t> </a:t>
            </a:r>
          </a:p>
          <a:p>
            <a:pPr algn="ctr"/>
            <a:r>
              <a:rPr lang="en-GB" sz="1600" dirty="0" smtClean="0">
                <a:solidFill>
                  <a:srgbClr val="7030A0"/>
                </a:solidFill>
              </a:rPr>
              <a:t>Diff (cloudy </a:t>
            </a:r>
            <a:r>
              <a:rPr lang="en-GB" sz="1600" dirty="0">
                <a:solidFill>
                  <a:srgbClr val="7030A0"/>
                </a:solidFill>
              </a:rPr>
              <a:t>at varying cloud pressure</a:t>
            </a:r>
            <a:r>
              <a:rPr lang="en-GB" sz="1600" dirty="0" smtClean="0">
                <a:solidFill>
                  <a:srgbClr val="7030A0"/>
                </a:solidFill>
              </a:rPr>
              <a:t> – clear) estimated radiances IR window</a:t>
            </a:r>
            <a:endParaRPr lang="en-GB" sz="1600" dirty="0">
              <a:solidFill>
                <a:srgbClr val="7030A0"/>
              </a:solidFill>
            </a:endParaRPr>
          </a:p>
        </p:txBody>
      </p:sp>
      <p:sp>
        <p:nvSpPr>
          <p:cNvPr id="8" name="Rectangle 7"/>
          <p:cNvSpPr/>
          <p:nvPr/>
        </p:nvSpPr>
        <p:spPr>
          <a:xfrm>
            <a:off x="3002654" y="3326451"/>
            <a:ext cx="1569636" cy="192925"/>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3700130" y="3848986"/>
            <a:ext cx="2371060" cy="20332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3006196" y="3563915"/>
            <a:ext cx="1569636" cy="192925"/>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3636589" y="4076905"/>
            <a:ext cx="2438142" cy="223501"/>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2091650" y="4331272"/>
            <a:ext cx="2066989" cy="584775"/>
          </a:xfrm>
          <a:prstGeom prst="rect">
            <a:avLst/>
          </a:prstGeom>
          <a:noFill/>
        </p:spPr>
        <p:txBody>
          <a:bodyPr wrap="square" rtlCol="0">
            <a:spAutoFit/>
          </a:bodyPr>
          <a:lstStyle/>
          <a:p>
            <a:pPr algn="ctr"/>
            <a:r>
              <a:rPr lang="en-GB" sz="1600" dirty="0" smtClean="0"/>
              <a:t>Cloud fraction x cloud emissivity</a:t>
            </a:r>
            <a:endParaRPr lang="en-GB" sz="1600" dirty="0"/>
          </a:p>
        </p:txBody>
      </p:sp>
      <p:sp>
        <p:nvSpPr>
          <p:cNvPr id="13" name="Rectangle 12"/>
          <p:cNvSpPr/>
          <p:nvPr/>
        </p:nvSpPr>
        <p:spPr>
          <a:xfrm>
            <a:off x="3413051" y="3818218"/>
            <a:ext cx="287079" cy="42799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Connector 14"/>
          <p:cNvCxnSpPr/>
          <p:nvPr/>
        </p:nvCxnSpPr>
        <p:spPr>
          <a:xfrm>
            <a:off x="393406" y="3521383"/>
            <a:ext cx="240295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6273209" y="4139618"/>
            <a:ext cx="256244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248822" y="2923953"/>
            <a:ext cx="8767589" cy="2094614"/>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4632616" y="5813942"/>
            <a:ext cx="4572000" cy="646331"/>
          </a:xfrm>
          <a:prstGeom prst="rect">
            <a:avLst/>
          </a:prstGeom>
        </p:spPr>
        <p:txBody>
          <a:bodyPr>
            <a:spAutoFit/>
          </a:bodyPr>
          <a:lstStyle/>
          <a:p>
            <a:pPr marL="468313" lvl="1" indent="0">
              <a:lnSpc>
                <a:spcPct val="100000"/>
              </a:lnSpc>
              <a:buFont typeface="Arial" charset="0"/>
              <a:buNone/>
              <a:defRPr/>
            </a:pPr>
            <a:r>
              <a:rPr lang="en-GB" sz="1200" dirty="0"/>
              <a:t>Details e.g. in </a:t>
            </a:r>
            <a:r>
              <a:rPr lang="en-GB" sz="1200" dirty="0" err="1"/>
              <a:t>Nieman</a:t>
            </a:r>
            <a:r>
              <a:rPr lang="en-GB" sz="1200" dirty="0"/>
              <a:t> et. al, 1993: A Comparison of Several Techniques to assign heights to cloud tracers. J. Appl. Meteor. 1559-1568</a:t>
            </a:r>
          </a:p>
        </p:txBody>
      </p:sp>
      <p:sp>
        <p:nvSpPr>
          <p:cNvPr id="14" name="Rectangle 13"/>
          <p:cNvSpPr/>
          <p:nvPr/>
        </p:nvSpPr>
        <p:spPr>
          <a:xfrm>
            <a:off x="3402418" y="3780262"/>
            <a:ext cx="2860158" cy="76943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p:cNvSpPr/>
          <p:nvPr/>
        </p:nvSpPr>
        <p:spPr>
          <a:xfrm>
            <a:off x="5975498" y="3229354"/>
            <a:ext cx="2860158" cy="168454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2226860" y="4098850"/>
            <a:ext cx="2860158" cy="76943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1202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p:bldP spid="2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926755"/>
            <a:ext cx="5903737" cy="369332"/>
          </a:xfrm>
        </p:spPr>
        <p:txBody>
          <a:bodyPr/>
          <a:lstStyle/>
          <a:p>
            <a:r>
              <a:rPr lang="en-US" dirty="0" smtClean="0"/>
              <a:t>Height assignment methods</a:t>
            </a:r>
            <a:endParaRPr lang="en-US" dirty="0"/>
          </a:p>
        </p:txBody>
      </p:sp>
      <p:sp>
        <p:nvSpPr>
          <p:cNvPr id="3" name="Content Placeholder 2"/>
          <p:cNvSpPr>
            <a:spLocks noGrp="1"/>
          </p:cNvSpPr>
          <p:nvPr>
            <p:ph sz="quarter" idx="14"/>
          </p:nvPr>
        </p:nvSpPr>
        <p:spPr>
          <a:xfrm>
            <a:off x="1467292" y="1701432"/>
            <a:ext cx="6940727" cy="3944113"/>
          </a:xfrm>
        </p:spPr>
        <p:txBody>
          <a:bodyPr/>
          <a:lstStyle/>
          <a:p>
            <a:pPr marL="358775" indent="-358775">
              <a:buFont typeface="+mj-lt"/>
              <a:buAutoNum type="arabicPeriod"/>
            </a:pPr>
            <a:r>
              <a:rPr lang="en-US" dirty="0" smtClean="0"/>
              <a:t>Equivalent black-body temperature: </a:t>
            </a:r>
            <a:r>
              <a:rPr lang="en-US" sz="1600" dirty="0" smtClean="0">
                <a:solidFill>
                  <a:srgbClr val="064E83"/>
                </a:solidFill>
              </a:rPr>
              <a:t>comparing measured brightness temps (BTs) to forecast temp profiles. Best agreement = height</a:t>
            </a:r>
          </a:p>
          <a:p>
            <a:pPr marL="162900" indent="-342900">
              <a:buFont typeface="+mj-lt"/>
              <a:buAutoNum type="arabicPeriod"/>
            </a:pPr>
            <a:r>
              <a:rPr lang="en-US" dirty="0" smtClean="0"/>
              <a:t>Carbon dioxide slicing:</a:t>
            </a:r>
          </a:p>
          <a:p>
            <a:pPr marL="162900" indent="-342900">
              <a:buFont typeface="+mj-lt"/>
              <a:buAutoNum type="arabicPeriod"/>
            </a:pPr>
            <a:endParaRPr lang="en-US" dirty="0" smtClean="0"/>
          </a:p>
          <a:p>
            <a:pPr marL="702900" lvl="1" indent="-342900">
              <a:buFont typeface="+mj-lt"/>
              <a:buAutoNum type="arabicPeriod"/>
            </a:pPr>
            <a:endParaRPr lang="en-US" dirty="0" smtClean="0"/>
          </a:p>
          <a:p>
            <a:pPr marL="162900" indent="-342900">
              <a:buFont typeface="+mj-lt"/>
              <a:buAutoNum type="arabicPeriod"/>
            </a:pPr>
            <a:endParaRPr lang="en-US" dirty="0"/>
          </a:p>
          <a:p>
            <a:pPr marL="342900" indent="-342900">
              <a:buFont typeface="+mj-lt"/>
              <a:buAutoNum type="arabicPeriod"/>
            </a:pPr>
            <a:endParaRPr lang="en-US" dirty="0" smtClean="0"/>
          </a:p>
          <a:p>
            <a:pPr marL="162900" indent="-342900">
              <a:buFont typeface="+mj-lt"/>
              <a:buAutoNum type="arabicPeriod"/>
            </a:pPr>
            <a:endParaRPr lang="en-US" dirty="0" smtClean="0"/>
          </a:p>
          <a:p>
            <a:pPr marL="342900" indent="-342900">
              <a:buFont typeface="+mj-lt"/>
              <a:buAutoNum type="arabicPeriod"/>
            </a:pPr>
            <a:endParaRPr lang="en-US" dirty="0" smtClean="0"/>
          </a:p>
          <a:p>
            <a:pPr marL="342900" indent="-342900">
              <a:buFont typeface="+mj-lt"/>
              <a:buAutoNum type="arabicPeriod"/>
            </a:pPr>
            <a:r>
              <a:rPr lang="en-US" dirty="0" smtClean="0"/>
              <a:t>Water </a:t>
            </a:r>
            <a:r>
              <a:rPr lang="en-US" dirty="0" err="1" smtClean="0"/>
              <a:t>vapour</a:t>
            </a:r>
            <a:r>
              <a:rPr lang="en-US" dirty="0" smtClean="0"/>
              <a:t> intercept: </a:t>
            </a:r>
            <a:r>
              <a:rPr lang="en-US" sz="1600" dirty="0" smtClean="0">
                <a:solidFill>
                  <a:srgbClr val="064E83"/>
                </a:solidFill>
              </a:rPr>
              <a:t>uses same method as CO</a:t>
            </a:r>
            <a:r>
              <a:rPr lang="en-US" sz="1600" baseline="-25000" dirty="0" smtClean="0">
                <a:solidFill>
                  <a:srgbClr val="064E83"/>
                </a:solidFill>
              </a:rPr>
              <a:t>2</a:t>
            </a:r>
            <a:r>
              <a:rPr lang="en-US" sz="1600" dirty="0" smtClean="0">
                <a:solidFill>
                  <a:srgbClr val="064E83"/>
                </a:solidFill>
              </a:rPr>
              <a:t> slicing with water </a:t>
            </a:r>
            <a:r>
              <a:rPr lang="en-US" sz="1600" dirty="0" err="1" smtClean="0">
                <a:solidFill>
                  <a:srgbClr val="064E83"/>
                </a:solidFill>
              </a:rPr>
              <a:t>vapour</a:t>
            </a:r>
            <a:r>
              <a:rPr lang="en-US" sz="1600" dirty="0" smtClean="0">
                <a:solidFill>
                  <a:srgbClr val="064E83"/>
                </a:solidFill>
              </a:rPr>
              <a:t> and IR channels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67</a:t>
            </a:fld>
            <a:endParaRPr lang="en-US" dirty="0"/>
          </a:p>
        </p:txBody>
      </p:sp>
      <p:pic>
        <p:nvPicPr>
          <p:cNvPr id="5" name="Picture 4"/>
          <p:cNvPicPr>
            <a:picLocks noChangeAspect="1"/>
          </p:cNvPicPr>
          <p:nvPr/>
        </p:nvPicPr>
        <p:blipFill>
          <a:blip r:embed="rId3"/>
          <a:stretch>
            <a:fillRect/>
          </a:stretch>
        </p:blipFill>
        <p:spPr>
          <a:xfrm>
            <a:off x="3002654" y="3326451"/>
            <a:ext cx="3148131" cy="1004723"/>
          </a:xfrm>
          <a:prstGeom prst="rect">
            <a:avLst/>
          </a:prstGeom>
        </p:spPr>
      </p:pic>
      <p:sp>
        <p:nvSpPr>
          <p:cNvPr id="6" name="TextBox 5"/>
          <p:cNvSpPr txBox="1"/>
          <p:nvPr/>
        </p:nvSpPr>
        <p:spPr>
          <a:xfrm>
            <a:off x="238189" y="2966869"/>
            <a:ext cx="2764465" cy="1077218"/>
          </a:xfrm>
          <a:prstGeom prst="rect">
            <a:avLst/>
          </a:prstGeom>
          <a:noFill/>
        </p:spPr>
        <p:txBody>
          <a:bodyPr wrap="square" rtlCol="0">
            <a:spAutoFit/>
          </a:bodyPr>
          <a:lstStyle/>
          <a:p>
            <a:pPr algn="ctr"/>
            <a:r>
              <a:rPr lang="en-GB" sz="1600" dirty="0" smtClean="0">
                <a:solidFill>
                  <a:srgbClr val="00B050"/>
                </a:solidFill>
              </a:rPr>
              <a:t>Diff (cloudy – clear) actual radiances CO</a:t>
            </a:r>
            <a:r>
              <a:rPr lang="en-GB" sz="1600" baseline="-25000" dirty="0" smtClean="0">
                <a:solidFill>
                  <a:srgbClr val="00B050"/>
                </a:solidFill>
              </a:rPr>
              <a:t>2</a:t>
            </a:r>
            <a:r>
              <a:rPr lang="en-GB" sz="1600" dirty="0" smtClean="0">
                <a:solidFill>
                  <a:srgbClr val="00B050"/>
                </a:solidFill>
              </a:rPr>
              <a:t> </a:t>
            </a:r>
          </a:p>
          <a:p>
            <a:pPr algn="ctr"/>
            <a:r>
              <a:rPr lang="en-GB" sz="1600" dirty="0" smtClean="0">
                <a:solidFill>
                  <a:srgbClr val="0000FF"/>
                </a:solidFill>
              </a:rPr>
              <a:t>Diff (cloudy – clear) actual radiances IR window</a:t>
            </a:r>
            <a:endParaRPr lang="en-GB" sz="1600" dirty="0">
              <a:solidFill>
                <a:srgbClr val="0000FF"/>
              </a:solidFill>
            </a:endParaRPr>
          </a:p>
        </p:txBody>
      </p:sp>
      <p:sp>
        <p:nvSpPr>
          <p:cNvPr id="7" name="TextBox 6"/>
          <p:cNvSpPr txBox="1"/>
          <p:nvPr/>
        </p:nvSpPr>
        <p:spPr>
          <a:xfrm>
            <a:off x="6148215" y="3344243"/>
            <a:ext cx="2857563" cy="1569660"/>
          </a:xfrm>
          <a:prstGeom prst="rect">
            <a:avLst/>
          </a:prstGeom>
          <a:noFill/>
        </p:spPr>
        <p:txBody>
          <a:bodyPr wrap="square" rtlCol="0">
            <a:spAutoFit/>
          </a:bodyPr>
          <a:lstStyle/>
          <a:p>
            <a:pPr algn="ctr"/>
            <a:r>
              <a:rPr lang="en-GB" sz="1600" dirty="0" smtClean="0">
                <a:solidFill>
                  <a:srgbClr val="FF0000"/>
                </a:solidFill>
              </a:rPr>
              <a:t>Diff (cloudy at varying cloud pressure – clear) estimated radiances CO</a:t>
            </a:r>
            <a:r>
              <a:rPr lang="en-GB" sz="1600" baseline="-25000" dirty="0" smtClean="0">
                <a:solidFill>
                  <a:srgbClr val="FF0000"/>
                </a:solidFill>
              </a:rPr>
              <a:t>2</a:t>
            </a:r>
            <a:r>
              <a:rPr lang="en-GB" sz="1600" dirty="0" smtClean="0">
                <a:solidFill>
                  <a:srgbClr val="FF0000"/>
                </a:solidFill>
              </a:rPr>
              <a:t> </a:t>
            </a:r>
          </a:p>
          <a:p>
            <a:pPr algn="ctr"/>
            <a:r>
              <a:rPr lang="en-GB" sz="1600" dirty="0" smtClean="0">
                <a:solidFill>
                  <a:srgbClr val="7030A0"/>
                </a:solidFill>
              </a:rPr>
              <a:t>Diff (cloudy </a:t>
            </a:r>
            <a:r>
              <a:rPr lang="en-GB" sz="1600" dirty="0">
                <a:solidFill>
                  <a:srgbClr val="7030A0"/>
                </a:solidFill>
              </a:rPr>
              <a:t>at varying cloud pressure</a:t>
            </a:r>
            <a:r>
              <a:rPr lang="en-GB" sz="1600" dirty="0" smtClean="0">
                <a:solidFill>
                  <a:srgbClr val="7030A0"/>
                </a:solidFill>
              </a:rPr>
              <a:t> – clear) estimated radiances IR window</a:t>
            </a:r>
            <a:endParaRPr lang="en-GB" sz="1600" dirty="0">
              <a:solidFill>
                <a:srgbClr val="7030A0"/>
              </a:solidFill>
            </a:endParaRPr>
          </a:p>
        </p:txBody>
      </p:sp>
      <p:sp>
        <p:nvSpPr>
          <p:cNvPr id="8" name="Rectangle 7"/>
          <p:cNvSpPr/>
          <p:nvPr/>
        </p:nvSpPr>
        <p:spPr>
          <a:xfrm>
            <a:off x="3002654" y="3326451"/>
            <a:ext cx="1569636" cy="192925"/>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3700130" y="3848986"/>
            <a:ext cx="2371060" cy="20332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3006196" y="3563915"/>
            <a:ext cx="1569636" cy="192925"/>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3636589" y="4076905"/>
            <a:ext cx="2438142" cy="223501"/>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2091650" y="4331272"/>
            <a:ext cx="2066989" cy="584775"/>
          </a:xfrm>
          <a:prstGeom prst="rect">
            <a:avLst/>
          </a:prstGeom>
          <a:noFill/>
        </p:spPr>
        <p:txBody>
          <a:bodyPr wrap="square" rtlCol="0">
            <a:spAutoFit/>
          </a:bodyPr>
          <a:lstStyle/>
          <a:p>
            <a:pPr algn="ctr"/>
            <a:r>
              <a:rPr lang="en-GB" sz="1600" dirty="0" smtClean="0"/>
              <a:t>Cloud fraction x cloud emissivity</a:t>
            </a:r>
            <a:endParaRPr lang="en-GB" sz="1600" dirty="0"/>
          </a:p>
        </p:txBody>
      </p:sp>
      <p:sp>
        <p:nvSpPr>
          <p:cNvPr id="13" name="Rectangle 12"/>
          <p:cNvSpPr/>
          <p:nvPr/>
        </p:nvSpPr>
        <p:spPr>
          <a:xfrm>
            <a:off x="3413051" y="3818218"/>
            <a:ext cx="287079" cy="42799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Connector 14"/>
          <p:cNvCxnSpPr/>
          <p:nvPr/>
        </p:nvCxnSpPr>
        <p:spPr>
          <a:xfrm>
            <a:off x="393406" y="3521383"/>
            <a:ext cx="240295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6273209" y="4139618"/>
            <a:ext cx="256244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248822" y="2923953"/>
            <a:ext cx="8767589" cy="2094614"/>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4632616" y="5813942"/>
            <a:ext cx="4572000" cy="646331"/>
          </a:xfrm>
          <a:prstGeom prst="rect">
            <a:avLst/>
          </a:prstGeom>
        </p:spPr>
        <p:txBody>
          <a:bodyPr>
            <a:spAutoFit/>
          </a:bodyPr>
          <a:lstStyle/>
          <a:p>
            <a:pPr marL="468313" lvl="1" indent="0">
              <a:lnSpc>
                <a:spcPct val="100000"/>
              </a:lnSpc>
              <a:buFont typeface="Arial" charset="0"/>
              <a:buNone/>
              <a:defRPr/>
            </a:pPr>
            <a:r>
              <a:rPr lang="en-GB" sz="1200" dirty="0"/>
              <a:t>Details e.g. in </a:t>
            </a:r>
            <a:r>
              <a:rPr lang="en-GB" sz="1200" dirty="0" err="1"/>
              <a:t>Nieman</a:t>
            </a:r>
            <a:r>
              <a:rPr lang="en-GB" sz="1200" dirty="0"/>
              <a:t> et. al, 1993: A Comparison of Several Techniques to assign heights to cloud tracers. J. Appl. Meteor. 1559-1568</a:t>
            </a:r>
          </a:p>
        </p:txBody>
      </p:sp>
    </p:spTree>
    <p:extLst>
      <p:ext uri="{BB962C8B-B14F-4D97-AF65-F5344CB8AC3E}">
        <p14:creationId xmlns:p14="http://schemas.microsoft.com/office/powerpoint/2010/main" val="17792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1" grpId="0" animBg="1"/>
      <p:bldP spid="12" grpId="0"/>
      <p:bldP spid="1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Height assignment methods cont.</a:t>
            </a:r>
            <a:endParaRPr lang="en-US" dirty="0"/>
          </a:p>
        </p:txBody>
      </p:sp>
      <p:sp>
        <p:nvSpPr>
          <p:cNvPr id="3" name="Content Placeholder 2"/>
          <p:cNvSpPr>
            <a:spLocks noGrp="1"/>
          </p:cNvSpPr>
          <p:nvPr>
            <p:ph sz="quarter" idx="14"/>
          </p:nvPr>
        </p:nvSpPr>
        <p:spPr>
          <a:xfrm>
            <a:off x="1620422" y="1977886"/>
            <a:ext cx="5903738" cy="3944113"/>
          </a:xfrm>
        </p:spPr>
        <p:txBody>
          <a:bodyPr/>
          <a:lstStyle/>
          <a:p>
            <a:pPr marL="342900" indent="-342900">
              <a:buAutoNum type="arabicPeriod" startAt="4"/>
            </a:pPr>
            <a:r>
              <a:rPr lang="en-US" dirty="0" smtClean="0"/>
              <a:t>Cloud </a:t>
            </a:r>
            <a:r>
              <a:rPr lang="en-US" dirty="0"/>
              <a:t>base techniques: </a:t>
            </a:r>
            <a:r>
              <a:rPr lang="en-US" sz="1600" dirty="0">
                <a:solidFill>
                  <a:srgbClr val="064E83"/>
                </a:solidFill>
              </a:rPr>
              <a:t>histogram of BTs for target area. Cloud base temp estimated from histograms and compared with forecast temp to get best cloud base </a:t>
            </a:r>
            <a:r>
              <a:rPr lang="en-US" sz="1600" dirty="0" smtClean="0">
                <a:solidFill>
                  <a:srgbClr val="064E83"/>
                </a:solidFill>
              </a:rPr>
              <a:t>height</a:t>
            </a:r>
          </a:p>
          <a:p>
            <a:pPr marL="342900" indent="-342900">
              <a:buFont typeface="Arial"/>
              <a:buAutoNum type="arabicPeriod" startAt="4"/>
            </a:pPr>
            <a:r>
              <a:rPr lang="en-US" dirty="0"/>
              <a:t>Optimal Cloud Analysis: </a:t>
            </a:r>
            <a:r>
              <a:rPr lang="en-GB" sz="1600" dirty="0">
                <a:solidFill>
                  <a:srgbClr val="064E83"/>
                </a:solidFill>
              </a:rPr>
              <a:t>uses a 1-D optimal estimation approach to get cloud parameters and tests for multi-layer cloud situations</a:t>
            </a:r>
          </a:p>
          <a:p>
            <a:r>
              <a:rPr lang="en-GB" dirty="0" smtClean="0"/>
              <a:t>All have assumptions affecting accuracy</a:t>
            </a:r>
          </a:p>
          <a:p>
            <a:r>
              <a:rPr lang="en-GB" dirty="0" smtClean="0"/>
              <a:t>Errors in short range NWP</a:t>
            </a:r>
          </a:p>
          <a:p>
            <a:r>
              <a:rPr lang="en-GB" dirty="0" smtClean="0"/>
              <a:t>Errors in radiative transfer</a:t>
            </a:r>
          </a:p>
          <a:p>
            <a:pPr indent="0" algn="ctr">
              <a:buNone/>
            </a:pPr>
            <a:r>
              <a:rPr lang="en-GB" dirty="0" smtClean="0">
                <a:solidFill>
                  <a:srgbClr val="FF0000"/>
                </a:solidFill>
              </a:rPr>
              <a:t>Error in height assignment dominant source of error for AMVs</a:t>
            </a:r>
            <a:endParaRPr lang="en-US"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68</a:t>
            </a:fld>
            <a:endParaRPr lang="en-US" dirty="0"/>
          </a:p>
        </p:txBody>
      </p:sp>
    </p:spTree>
    <p:extLst>
      <p:ext uri="{BB962C8B-B14F-4D97-AF65-F5344CB8AC3E}">
        <p14:creationId xmlns:p14="http://schemas.microsoft.com/office/powerpoint/2010/main" val="17764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altLang="en-US" dirty="0" smtClean="0">
                <a:solidFill>
                  <a:srgbClr val="064E83"/>
                </a:solidFill>
              </a:rPr>
              <a:t>Wavelengths used in AMV production</a:t>
            </a:r>
          </a:p>
        </p:txBody>
      </p:sp>
      <p:pic>
        <p:nvPicPr>
          <p:cNvPr id="20483" name="Picture 5"/>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880" y="981075"/>
            <a:ext cx="2735263"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7"/>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9731" y="981075"/>
            <a:ext cx="2733675"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0306" y="976556"/>
            <a:ext cx="2735262"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Box 9"/>
          <p:cNvSpPr txBox="1">
            <a:spLocks noChangeArrowheads="1"/>
          </p:cNvSpPr>
          <p:nvPr/>
        </p:nvSpPr>
        <p:spPr bwMode="auto">
          <a:xfrm>
            <a:off x="335968" y="3081655"/>
            <a:ext cx="26701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a:solidFill>
                  <a:schemeClr val="tx1"/>
                </a:solidFill>
              </a:rPr>
              <a:t>IR window (~10.7 µm): </a:t>
            </a:r>
          </a:p>
          <a:p>
            <a:pPr algn="ctr">
              <a:lnSpc>
                <a:spcPct val="100000"/>
              </a:lnSpc>
              <a:spcAft>
                <a:spcPct val="0"/>
              </a:spcAft>
              <a:buClr>
                <a:srgbClr val="000000"/>
              </a:buClr>
              <a:buFont typeface="Arial" panose="020B0604020202020204" pitchFamily="34" charset="0"/>
              <a:buNone/>
            </a:pPr>
            <a:r>
              <a:rPr lang="en-GB" altLang="en-US" sz="1800">
                <a:solidFill>
                  <a:schemeClr val="tx1"/>
                </a:solidFill>
              </a:rPr>
              <a:t>Clouds</a:t>
            </a:r>
          </a:p>
        </p:txBody>
      </p:sp>
      <p:sp>
        <p:nvSpPr>
          <p:cNvPr id="20487" name="TextBox 10"/>
          <p:cNvSpPr txBox="1">
            <a:spLocks noChangeArrowheads="1"/>
          </p:cNvSpPr>
          <p:nvPr/>
        </p:nvSpPr>
        <p:spPr bwMode="auto">
          <a:xfrm>
            <a:off x="6243850" y="3081655"/>
            <a:ext cx="30289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WV absorption (~6.7 µm): </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Clouds</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Clear sky </a:t>
            </a:r>
            <a:r>
              <a:rPr lang="en-GB" altLang="en-US" sz="1800" dirty="0" err="1">
                <a:solidFill>
                  <a:schemeClr val="tx1"/>
                </a:solidFill>
              </a:rPr>
              <a:t>wv</a:t>
            </a:r>
            <a:r>
              <a:rPr lang="en-GB" altLang="en-US" sz="1800" dirty="0">
                <a:solidFill>
                  <a:schemeClr val="tx1"/>
                </a:solidFill>
              </a:rPr>
              <a:t> features</a:t>
            </a:r>
          </a:p>
        </p:txBody>
      </p:sp>
      <p:sp>
        <p:nvSpPr>
          <p:cNvPr id="20488" name="TextBox 11"/>
          <p:cNvSpPr txBox="1">
            <a:spLocks noChangeArrowheads="1"/>
          </p:cNvSpPr>
          <p:nvPr/>
        </p:nvSpPr>
        <p:spPr bwMode="auto">
          <a:xfrm>
            <a:off x="3674084" y="3132497"/>
            <a:ext cx="19018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VIS (~0.65 µm): </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Clouds</a:t>
            </a:r>
          </a:p>
        </p:txBody>
      </p:sp>
      <p:sp>
        <p:nvSpPr>
          <p:cNvPr id="20489" name="Rectangle 7"/>
          <p:cNvSpPr>
            <a:spLocks noChangeArrowheads="1"/>
          </p:cNvSpPr>
          <p:nvPr/>
        </p:nvSpPr>
        <p:spPr bwMode="auto">
          <a:xfrm>
            <a:off x="3967877" y="6059441"/>
            <a:ext cx="5323469"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200" dirty="0">
                <a:solidFill>
                  <a:schemeClr val="tx1"/>
                </a:solidFill>
              </a:rPr>
              <a:t>Figures from: http://www.ospo.noaa.gov/Products/atmosphere/hdwinds/goes.html </a:t>
            </a:r>
          </a:p>
        </p:txBody>
      </p:sp>
      <p:pic>
        <p:nvPicPr>
          <p:cNvPr id="20490" name="Picture 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423" y="3860800"/>
            <a:ext cx="2735263"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TextBox 9"/>
          <p:cNvSpPr txBox="1">
            <a:spLocks noChangeArrowheads="1"/>
          </p:cNvSpPr>
          <p:nvPr/>
        </p:nvSpPr>
        <p:spPr bwMode="auto">
          <a:xfrm>
            <a:off x="345493" y="6129338"/>
            <a:ext cx="2814638" cy="646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SWIR (~3.9 µm): </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Clouds</a:t>
            </a:r>
          </a:p>
        </p:txBody>
      </p:sp>
      <p:sp>
        <p:nvSpPr>
          <p:cNvPr id="2" name="TextBox 1"/>
          <p:cNvSpPr txBox="1"/>
          <p:nvPr/>
        </p:nvSpPr>
        <p:spPr>
          <a:xfrm>
            <a:off x="4739693" y="4708164"/>
            <a:ext cx="3434317" cy="923330"/>
          </a:xfrm>
          <a:prstGeom prst="rect">
            <a:avLst/>
          </a:prstGeom>
          <a:noFill/>
          <a:ln>
            <a:solidFill>
              <a:schemeClr val="bg1">
                <a:lumMod val="65000"/>
              </a:schemeClr>
            </a:solidFill>
          </a:ln>
        </p:spPr>
        <p:txBody>
          <a:bodyPr wrap="square" rtlCol="0">
            <a:spAutoFit/>
          </a:bodyPr>
          <a:lstStyle/>
          <a:p>
            <a:r>
              <a:rPr lang="en-GB" dirty="0" smtClean="0"/>
              <a:t>AMVs mostly cover:</a:t>
            </a:r>
          </a:p>
          <a:p>
            <a:r>
              <a:rPr lang="en-GB" dirty="0" smtClean="0">
                <a:solidFill>
                  <a:srgbClr val="0000FF"/>
                </a:solidFill>
              </a:rPr>
              <a:t>Low troposphere ~850hPa </a:t>
            </a:r>
          </a:p>
          <a:p>
            <a:r>
              <a:rPr lang="en-GB" dirty="0" smtClean="0">
                <a:solidFill>
                  <a:srgbClr val="0000FF"/>
                </a:solidFill>
              </a:rPr>
              <a:t>High troposphere  ~200hPa</a:t>
            </a:r>
            <a:endParaRPr lang="en-GB" dirty="0">
              <a:solidFill>
                <a:srgbClr val="0000FF"/>
              </a:solidFill>
            </a:endParaRPr>
          </a:p>
        </p:txBody>
      </p:sp>
    </p:spTree>
    <p:extLst>
      <p:ext uri="{BB962C8B-B14F-4D97-AF65-F5344CB8AC3E}">
        <p14:creationId xmlns:p14="http://schemas.microsoft.com/office/powerpoint/2010/main" val="323607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fade">
                                      <p:cBhvr>
                                        <p:cTn id="7" dur="500"/>
                                        <p:tgtEl>
                                          <p:spTgt spid="2048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486"/>
                                        </p:tgtEl>
                                        <p:attrNameLst>
                                          <p:attrName>style.visibility</p:attrName>
                                        </p:attrNameLst>
                                      </p:cBhvr>
                                      <p:to>
                                        <p:strVal val="visible"/>
                                      </p:to>
                                    </p:set>
                                    <p:animEffect transition="in" filter="fade">
                                      <p:cBhvr>
                                        <p:cTn id="10" dur="500"/>
                                        <p:tgtEl>
                                          <p:spTgt spid="20486"/>
                                        </p:tgtEl>
                                      </p:cBhvr>
                                    </p:animEffect>
                                  </p:childTnLst>
                                </p:cTn>
                              </p:par>
                              <p:par>
                                <p:cTn id="11" presetID="10" presetClass="entr" presetSubtype="0" fill="hold" nodeType="withEffect">
                                  <p:stCondLst>
                                    <p:cond delay="0"/>
                                  </p:stCondLst>
                                  <p:childTnLst>
                                    <p:set>
                                      <p:cBhvr>
                                        <p:cTn id="12" dur="1" fill="hold">
                                          <p:stCondLst>
                                            <p:cond delay="0"/>
                                          </p:stCondLst>
                                        </p:cTn>
                                        <p:tgtEl>
                                          <p:spTgt spid="20485"/>
                                        </p:tgtEl>
                                        <p:attrNameLst>
                                          <p:attrName>style.visibility</p:attrName>
                                        </p:attrNameLst>
                                      </p:cBhvr>
                                      <p:to>
                                        <p:strVal val="visible"/>
                                      </p:to>
                                    </p:set>
                                    <p:animEffect transition="in" filter="fade">
                                      <p:cBhvr>
                                        <p:cTn id="13" dur="500"/>
                                        <p:tgtEl>
                                          <p:spTgt spid="2048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488"/>
                                        </p:tgtEl>
                                        <p:attrNameLst>
                                          <p:attrName>style.visibility</p:attrName>
                                        </p:attrNameLst>
                                      </p:cBhvr>
                                      <p:to>
                                        <p:strVal val="visible"/>
                                      </p:to>
                                    </p:set>
                                    <p:animEffect transition="in" filter="fade">
                                      <p:cBhvr>
                                        <p:cTn id="16" dur="500"/>
                                        <p:tgtEl>
                                          <p:spTgt spid="20488"/>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20489"/>
                                        </p:tgtEl>
                                        <p:attrNameLst>
                                          <p:attrName>style.visibility</p:attrName>
                                        </p:attrNameLst>
                                      </p:cBhvr>
                                      <p:to>
                                        <p:strVal val="visible"/>
                                      </p:to>
                                    </p:set>
                                  </p:childTnLst>
                                </p:cTn>
                              </p:par>
                              <p:par>
                                <p:cTn id="19" presetID="10" presetClass="entr" presetSubtype="0" fill="hold" nodeType="withEffect">
                                  <p:stCondLst>
                                    <p:cond delay="0"/>
                                  </p:stCondLst>
                                  <p:childTnLst>
                                    <p:set>
                                      <p:cBhvr>
                                        <p:cTn id="20" dur="1" fill="hold">
                                          <p:stCondLst>
                                            <p:cond delay="0"/>
                                          </p:stCondLst>
                                        </p:cTn>
                                        <p:tgtEl>
                                          <p:spTgt spid="20490"/>
                                        </p:tgtEl>
                                        <p:attrNameLst>
                                          <p:attrName>style.visibility</p:attrName>
                                        </p:attrNameLst>
                                      </p:cBhvr>
                                      <p:to>
                                        <p:strVal val="visible"/>
                                      </p:to>
                                    </p:set>
                                    <p:animEffect transition="in" filter="fade">
                                      <p:cBhvr>
                                        <p:cTn id="21" dur="500"/>
                                        <p:tgtEl>
                                          <p:spTgt spid="2049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491"/>
                                        </p:tgtEl>
                                        <p:attrNameLst>
                                          <p:attrName>style.visibility</p:attrName>
                                        </p:attrNameLst>
                                      </p:cBhvr>
                                      <p:to>
                                        <p:strVal val="visible"/>
                                      </p:to>
                                    </p:set>
                                    <p:animEffect transition="in" filter="fade">
                                      <p:cBhvr>
                                        <p:cTn id="24" dur="500"/>
                                        <p:tgtEl>
                                          <p:spTgt spid="2049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484"/>
                                        </p:tgtEl>
                                        <p:attrNameLst>
                                          <p:attrName>style.visibility</p:attrName>
                                        </p:attrNameLst>
                                      </p:cBhvr>
                                      <p:to>
                                        <p:strVal val="visible"/>
                                      </p:to>
                                    </p:set>
                                    <p:animEffect transition="in" filter="fade">
                                      <p:cBhvr>
                                        <p:cTn id="29" dur="500"/>
                                        <p:tgtEl>
                                          <p:spTgt spid="2048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487"/>
                                        </p:tgtEl>
                                        <p:attrNameLst>
                                          <p:attrName>style.visibility</p:attrName>
                                        </p:attrNameLst>
                                      </p:cBhvr>
                                      <p:to>
                                        <p:strVal val="visible"/>
                                      </p:to>
                                    </p:set>
                                    <p:animEffect transition="in" filter="fade">
                                      <p:cBhvr>
                                        <p:cTn id="32" dur="500"/>
                                        <p:tgtEl>
                                          <p:spTgt spid="2048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p:bldP spid="20487" grpId="0"/>
      <p:bldP spid="20488" grpId="0"/>
      <p:bldP spid="20489" grpId="0"/>
      <p:bldP spid="20491"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altLang="en-US" dirty="0" smtClean="0">
                <a:solidFill>
                  <a:srgbClr val="064E83"/>
                </a:solidFill>
              </a:rPr>
              <a:t>AMVs – why do we need them?</a:t>
            </a:r>
          </a:p>
        </p:txBody>
      </p:sp>
      <p:pic>
        <p:nvPicPr>
          <p:cNvPr id="22531"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57200" y="3644900"/>
            <a:ext cx="3706813" cy="2592388"/>
          </a:xfrm>
        </p:spPr>
      </p:pic>
      <p:pic>
        <p:nvPicPr>
          <p:cNvPr id="22532" name="Content Placeholder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981075"/>
            <a:ext cx="3706812"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2534" name="Content Placeholder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52975" y="981075"/>
            <a:ext cx="3706813"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2535" name="Rectangle 11"/>
          <p:cNvSpPr>
            <a:spLocks noChangeArrowheads="1"/>
          </p:cNvSpPr>
          <p:nvPr/>
        </p:nvSpPr>
        <p:spPr bwMode="auto">
          <a:xfrm>
            <a:off x="5867400" y="3644900"/>
            <a:ext cx="183991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800" dirty="0">
                <a:solidFill>
                  <a:schemeClr val="tx1"/>
                </a:solidFill>
              </a:rPr>
              <a:t>AMV coverage </a:t>
            </a:r>
          </a:p>
        </p:txBody>
      </p:sp>
      <p:sp>
        <p:nvSpPr>
          <p:cNvPr id="22536" name="Rectangle 12"/>
          <p:cNvSpPr>
            <a:spLocks noChangeArrowheads="1"/>
          </p:cNvSpPr>
          <p:nvPr/>
        </p:nvSpPr>
        <p:spPr bwMode="auto">
          <a:xfrm>
            <a:off x="5292725" y="908050"/>
            <a:ext cx="2709863"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800">
                <a:solidFill>
                  <a:schemeClr val="tx1"/>
                </a:solidFill>
              </a:rPr>
              <a:t>Pilot-Profiler coverage </a:t>
            </a:r>
          </a:p>
        </p:txBody>
      </p:sp>
      <p:sp>
        <p:nvSpPr>
          <p:cNvPr id="22537" name="Rectangle 13"/>
          <p:cNvSpPr>
            <a:spLocks noChangeArrowheads="1"/>
          </p:cNvSpPr>
          <p:nvPr/>
        </p:nvSpPr>
        <p:spPr bwMode="auto">
          <a:xfrm>
            <a:off x="925513" y="908050"/>
            <a:ext cx="2647950" cy="511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800" dirty="0" err="1">
                <a:solidFill>
                  <a:schemeClr val="tx1"/>
                </a:solidFill>
              </a:rPr>
              <a:t>Radiosonde</a:t>
            </a:r>
            <a:r>
              <a:rPr lang="en-GB" altLang="en-US" sz="1800" dirty="0">
                <a:solidFill>
                  <a:schemeClr val="tx1"/>
                </a:solidFill>
              </a:rPr>
              <a:t> coverage </a:t>
            </a:r>
          </a:p>
        </p:txBody>
      </p:sp>
      <p:sp>
        <p:nvSpPr>
          <p:cNvPr id="22538" name="Rectangle 14"/>
          <p:cNvSpPr>
            <a:spLocks noChangeArrowheads="1"/>
          </p:cNvSpPr>
          <p:nvPr/>
        </p:nvSpPr>
        <p:spPr bwMode="auto">
          <a:xfrm>
            <a:off x="1089025" y="3567113"/>
            <a:ext cx="2403475" cy="5095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800">
                <a:solidFill>
                  <a:schemeClr val="tx1"/>
                </a:solidFill>
              </a:rPr>
              <a:t>Aircraft coverage     </a:t>
            </a:r>
          </a:p>
        </p:txBody>
      </p:sp>
      <p:pic>
        <p:nvPicPr>
          <p:cNvPr id="2" name="Picture 1"/>
          <p:cNvPicPr>
            <a:picLocks noChangeAspect="1"/>
          </p:cNvPicPr>
          <p:nvPr/>
        </p:nvPicPr>
        <p:blipFill rotWithShape="1">
          <a:blip r:embed="rId6">
            <a:extLst>
              <a:ext uri="{28A0092B-C50C-407E-A947-70E740481C1C}">
                <a14:useLocalDpi xmlns:a14="http://schemas.microsoft.com/office/drawing/2010/main" val="0"/>
              </a:ext>
            </a:extLst>
          </a:blip>
          <a:srcRect t="31901"/>
          <a:stretch/>
        </p:blipFill>
        <p:spPr>
          <a:xfrm>
            <a:off x="4500659" y="4230880"/>
            <a:ext cx="4211444" cy="2029069"/>
          </a:xfrm>
          <a:prstGeom prst="rect">
            <a:avLst/>
          </a:prstGeom>
        </p:spPr>
      </p:pic>
    </p:spTree>
    <p:extLst>
      <p:ext uri="{BB962C8B-B14F-4D97-AF65-F5344CB8AC3E}">
        <p14:creationId xmlns:p14="http://schemas.microsoft.com/office/powerpoint/2010/main" val="176283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5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p:bldP spid="22536" grpId="0" animBg="1"/>
      <p:bldP spid="225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422" y="1075617"/>
            <a:ext cx="5903737" cy="369332"/>
          </a:xfrm>
        </p:spPr>
        <p:txBody>
          <a:bodyPr/>
          <a:lstStyle/>
          <a:p>
            <a:r>
              <a:rPr lang="en-US" dirty="0" smtClean="0"/>
              <a:t>Contents</a:t>
            </a:r>
            <a:endParaRPr lang="en-US" dirty="0"/>
          </a:p>
        </p:txBody>
      </p:sp>
      <p:sp>
        <p:nvSpPr>
          <p:cNvPr id="3" name="Content Placeholder 2"/>
          <p:cNvSpPr>
            <a:spLocks noGrp="1"/>
          </p:cNvSpPr>
          <p:nvPr>
            <p:ph sz="quarter" idx="14"/>
          </p:nvPr>
        </p:nvSpPr>
        <p:spPr>
          <a:xfrm>
            <a:off x="1620422" y="1977886"/>
            <a:ext cx="5903738" cy="3944113"/>
          </a:xfrm>
        </p:spPr>
        <p:txBody>
          <a:bodyPr/>
          <a:lstStyle/>
          <a:p>
            <a:pPr indent="0">
              <a:buNone/>
            </a:pPr>
            <a:r>
              <a:rPr lang="en-US" dirty="0" smtClean="0">
                <a:solidFill>
                  <a:srgbClr val="064E83"/>
                </a:solidFill>
              </a:rPr>
              <a:t>Atmospheric Motion Vectors</a:t>
            </a:r>
          </a:p>
          <a:p>
            <a:r>
              <a:rPr lang="en-US" dirty="0" smtClean="0"/>
              <a:t>What, when, where and why</a:t>
            </a:r>
          </a:p>
          <a:p>
            <a:r>
              <a:rPr lang="en-US" b="1" dirty="0" smtClean="0"/>
              <a:t>How are AMVs derived?</a:t>
            </a:r>
          </a:p>
          <a:p>
            <a:r>
              <a:rPr lang="en-US" dirty="0" smtClean="0"/>
              <a:t>How do we use them at ECMWF?</a:t>
            </a:r>
          </a:p>
          <a:p>
            <a:pPr indent="0">
              <a:buNone/>
            </a:pPr>
            <a:r>
              <a:rPr lang="en-US" dirty="0" smtClean="0">
                <a:solidFill>
                  <a:srgbClr val="064E83"/>
                </a:solidFill>
              </a:rPr>
              <a:t>4D-Var tracing</a:t>
            </a:r>
          </a:p>
          <a:p>
            <a:r>
              <a:rPr lang="en-US" dirty="0" smtClean="0"/>
              <a:t>Introduction to clear sky/all sky radiances</a:t>
            </a:r>
          </a:p>
          <a:p>
            <a:r>
              <a:rPr lang="en-US" dirty="0" smtClean="0"/>
              <a:t>Humidity tracing with radiances</a:t>
            </a:r>
          </a:p>
          <a:p>
            <a:pPr indent="0">
              <a:buNone/>
            </a:pPr>
            <a:r>
              <a:rPr lang="en-US" dirty="0" smtClean="0">
                <a:solidFill>
                  <a:srgbClr val="0070C0"/>
                </a:solidFill>
              </a:rPr>
              <a:t>Summary and future challenges</a:t>
            </a: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9</a:t>
            </a:fld>
            <a:endParaRPr lang="en-US" dirty="0"/>
          </a:p>
        </p:txBody>
      </p:sp>
    </p:spTree>
    <p:extLst>
      <p:ext uri="{BB962C8B-B14F-4D97-AF65-F5344CB8AC3E}">
        <p14:creationId xmlns:p14="http://schemas.microsoft.com/office/powerpoint/2010/main" val="21279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 Light 4:3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4.3_light_blue.potx" id="{5DF975CC-1A98-4276-8049-E01E3834041B}" vid="{AE17BB0E-D833-477C-9F37-6C929F8489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ECMWF_4.3_light_blue</Template>
  <TotalTime>35826</TotalTime>
  <Words>4234</Words>
  <Application>Microsoft Office PowerPoint</Application>
  <PresentationFormat>On-screen Show (4:3)</PresentationFormat>
  <Paragraphs>694</Paragraphs>
  <Slides>68</Slides>
  <Notes>26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76" baseType="lpstr">
      <vt:lpstr>Arial</vt:lpstr>
      <vt:lpstr>Arial Narrow</vt:lpstr>
      <vt:lpstr>Calibri</vt:lpstr>
      <vt:lpstr>DejaVu Sans</vt:lpstr>
      <vt:lpstr>Times</vt:lpstr>
      <vt:lpstr>Wingdings</vt:lpstr>
      <vt:lpstr>ECMWF Light 4:3 blue</vt:lpstr>
      <vt:lpstr>Equation</vt:lpstr>
      <vt:lpstr>PowerPoint Presentation</vt:lpstr>
      <vt:lpstr>Contents</vt:lpstr>
      <vt:lpstr>Atmospheric Motion Vectors – what are they?</vt:lpstr>
      <vt:lpstr>History of AMVs</vt:lpstr>
      <vt:lpstr>AMV production today: geostationary </vt:lpstr>
      <vt:lpstr>AMV production today: polar orbiting</vt:lpstr>
      <vt:lpstr>Wavelengths used in AMV production</vt:lpstr>
      <vt:lpstr>AMVs – why do we need them?</vt:lpstr>
      <vt:lpstr>Contents</vt:lpstr>
      <vt:lpstr>How are AMVs derived?   Part 1: Tracking   Part 2: Height assignment</vt:lpstr>
      <vt:lpstr>Part 1: Tracking</vt:lpstr>
      <vt:lpstr>Tracking errors </vt:lpstr>
      <vt:lpstr>Part 2: Height assignment</vt:lpstr>
      <vt:lpstr>Which pixels are used for the height?</vt:lpstr>
      <vt:lpstr>Height assignment methods </vt:lpstr>
      <vt:lpstr>Impact of height assignment errors</vt:lpstr>
      <vt:lpstr>Indication of quality</vt:lpstr>
      <vt:lpstr>Contents</vt:lpstr>
      <vt:lpstr>AMV sample coverage: monitored one 12hr  cycle (12Z 2nd March 2017)</vt:lpstr>
      <vt:lpstr>AMV selection: Blacklisting</vt:lpstr>
      <vt:lpstr>AMV selection: First Guess check</vt:lpstr>
      <vt:lpstr>AMV selection: First Guess check</vt:lpstr>
      <vt:lpstr>AMV selection: thinning</vt:lpstr>
      <vt:lpstr>All AMVs used - one cycle 12Z 2nd Mar 2017</vt:lpstr>
      <vt:lpstr>Operational use</vt:lpstr>
      <vt:lpstr>Situation dependent observation errors: error in height </vt:lpstr>
      <vt:lpstr>Situation dependent observation errors: tracking error</vt:lpstr>
      <vt:lpstr>Situation dependent observation errors</vt:lpstr>
      <vt:lpstr>Situation dependent observation errors</vt:lpstr>
      <vt:lpstr>AMV forecast impact</vt:lpstr>
      <vt:lpstr>Forecast system performance</vt:lpstr>
      <vt:lpstr>AMVs for Reanalysis</vt:lpstr>
      <vt:lpstr>Assumptions and challenges</vt:lpstr>
      <vt:lpstr>Contents</vt:lpstr>
      <vt:lpstr>4D-Var tracing:  Changing wind fields by direct assimilation of radiances  </vt:lpstr>
      <vt:lpstr>Introducing radiances from geostationary satellites </vt:lpstr>
      <vt:lpstr>Use of GEO radiances at ECMWF</vt:lpstr>
      <vt:lpstr>Blacklisting and thinning</vt:lpstr>
      <vt:lpstr>First guess check</vt:lpstr>
      <vt:lpstr>CSR/ASR sample coverage: active</vt:lpstr>
      <vt:lpstr>How do the radiances affect the wind field?</vt:lpstr>
      <vt:lpstr>Humidity tracer effect</vt:lpstr>
      <vt:lpstr>4D-Var tracing vs. AMVs</vt:lpstr>
      <vt:lpstr>A closer look at the impacts</vt:lpstr>
      <vt:lpstr>Impact on analysis: CSR vs. AMVs</vt:lpstr>
      <vt:lpstr>Impact on analysis: CSR vs. AMVs</vt:lpstr>
      <vt:lpstr>Impact on analysis: overcast vs. AMVs</vt:lpstr>
      <vt:lpstr>Impact on analysis: overcast vs. AMVs</vt:lpstr>
      <vt:lpstr>Impact on analysis: ASR (CSR + OV)</vt:lpstr>
      <vt:lpstr>Impact on analysis: ASR (CSR + OV)</vt:lpstr>
      <vt:lpstr>Wind analysis scores</vt:lpstr>
      <vt:lpstr>Wind analysis scores</vt:lpstr>
      <vt:lpstr>PowerPoint Presentation</vt:lpstr>
      <vt:lpstr>Frequency of assimilated images</vt:lpstr>
      <vt:lpstr>Forecast system performance</vt:lpstr>
      <vt:lpstr>Summary and a look to the future</vt:lpstr>
      <vt:lpstr>Summary: AMVs</vt:lpstr>
      <vt:lpstr>Summary: CSR/ASR </vt:lpstr>
      <vt:lpstr>Future challenges – new generation of imagers</vt:lpstr>
      <vt:lpstr>Aeolus Doppler wind lidar </vt:lpstr>
      <vt:lpstr>Features of Aeolus winds</vt:lpstr>
      <vt:lpstr>Thank you for listening! Any questions?</vt:lpstr>
      <vt:lpstr>Further information</vt:lpstr>
      <vt:lpstr>Pattern matching: how are the features tracked for AMVs?</vt:lpstr>
      <vt:lpstr>Pattern matching: how are the features tracked for AMVs?</vt:lpstr>
      <vt:lpstr>AMV height assignment methods</vt:lpstr>
      <vt:lpstr>Height assignment methods</vt:lpstr>
      <vt:lpstr>Height assignment methods cont.</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Lean</dc:creator>
  <cp:lastModifiedBy>Katie Lean</cp:lastModifiedBy>
  <cp:revision>203</cp:revision>
  <cp:lastPrinted>2017-03-28T09:08:25Z</cp:lastPrinted>
  <dcterms:created xsi:type="dcterms:W3CDTF">2016-02-02T12:20:41Z</dcterms:created>
  <dcterms:modified xsi:type="dcterms:W3CDTF">2017-04-05T08:50:31Z</dcterms:modified>
</cp:coreProperties>
</file>