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notesMasterIdLst>
    <p:notesMasterId r:id="rId24"/>
  </p:notesMasterIdLst>
  <p:handoutMasterIdLst>
    <p:handoutMasterId r:id="rId25"/>
  </p:handoutMasterIdLst>
  <p:sldIdLst>
    <p:sldId id="289" r:id="rId3"/>
    <p:sldId id="257" r:id="rId4"/>
    <p:sldId id="262" r:id="rId5"/>
    <p:sldId id="276" r:id="rId6"/>
    <p:sldId id="290" r:id="rId7"/>
    <p:sldId id="287" r:id="rId8"/>
    <p:sldId id="280" r:id="rId9"/>
    <p:sldId id="281" r:id="rId10"/>
    <p:sldId id="283" r:id="rId11"/>
    <p:sldId id="284" r:id="rId12"/>
    <p:sldId id="278" r:id="rId13"/>
    <p:sldId id="286" r:id="rId14"/>
    <p:sldId id="282" r:id="rId15"/>
    <p:sldId id="285" r:id="rId16"/>
    <p:sldId id="259" r:id="rId17"/>
    <p:sldId id="267" r:id="rId18"/>
    <p:sldId id="275" r:id="rId19"/>
    <p:sldId id="266" r:id="rId20"/>
    <p:sldId id="288" r:id="rId21"/>
    <p:sldId id="271" r:id="rId22"/>
    <p:sldId id="268" r:id="rId23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79">
          <p15:clr>
            <a:srgbClr val="A4A3A4"/>
          </p15:clr>
        </p15:guide>
        <p15:guide id="3" pos="2880" userDrawn="1">
          <p15:clr>
            <a:srgbClr val="A4A3A4"/>
          </p15:clr>
        </p15:guide>
        <p15:guide id="4" orient="horz" pos="2260" userDrawn="1">
          <p15:clr>
            <a:srgbClr val="A4A3A4"/>
          </p15:clr>
        </p15:guide>
        <p15:guide id="5" orient="horz" pos="23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Laloyaux" initials="PL" lastIdx="1" clrIdx="0">
    <p:extLst>
      <p:ext uri="{19B8F6BF-5375-455C-9EA6-DF929625EA0E}">
        <p15:presenceInfo xmlns:p15="http://schemas.microsoft.com/office/powerpoint/2012/main" userId="S-1-5-21-171678682-3845115016-305999489-176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clrMru>
    <a:srgbClr val="0000FF"/>
    <a:srgbClr val="FFFF00"/>
    <a:srgbClr val="3302BE"/>
    <a:srgbClr val="2B03BD"/>
    <a:srgbClr val="064E83"/>
    <a:srgbClr val="6C8AAF"/>
    <a:srgbClr val="2E3F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41" autoAdjust="0"/>
    <p:restoredTop sz="94598" autoAdjust="0"/>
  </p:normalViewPr>
  <p:slideViewPr>
    <p:cSldViewPr snapToGrid="0" snapToObjects="1" showGuides="1">
      <p:cViewPr varScale="1">
        <p:scale>
          <a:sx n="112" d="100"/>
          <a:sy n="112" d="100"/>
        </p:scale>
        <p:origin x="1848" y="120"/>
      </p:cViewPr>
      <p:guideLst>
        <p:guide orient="horz" pos="2160"/>
        <p:guide pos="2879"/>
        <p:guide pos="2880"/>
        <p:guide orient="horz" pos="2260"/>
        <p:guide orient="horz" pos="23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r>
              <a:rPr lang="en-US" smtClean="0"/>
              <a:t>7/9/2015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fld id="{DEFFE683-3A33-1F4A-90D8-528147015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3334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r>
              <a:rPr lang="en-US" smtClean="0"/>
              <a:t>7/9/2015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fld id="{2D03270C-FB42-C54A-AC71-B4EEB4FA7F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229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03270C-FB42-C54A-AC71-B4EEB4FA7F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2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46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87867" y="0"/>
            <a:ext cx="8779933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355599" y="538068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5" name="Content Placeholder 10"/>
          <p:cNvSpPr>
            <a:spLocks noGrp="1"/>
          </p:cNvSpPr>
          <p:nvPr>
            <p:ph sz="quarter" idx="15" hasCustomPrompt="1"/>
          </p:nvPr>
        </p:nvSpPr>
        <p:spPr>
          <a:xfrm>
            <a:off x="355599" y="4259855"/>
            <a:ext cx="8644467" cy="1874933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620422" y="1294198"/>
            <a:ext cx="5903737" cy="519800"/>
          </a:xfrm>
          <a:prstGeom prst="rect">
            <a:avLst/>
          </a:prstGeom>
        </p:spPr>
        <p:txBody>
          <a:bodyPr vert="horz" lIns="0" tIns="0" rIns="0" bIns="0" anchor="b" anchorCtr="0">
            <a:sp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Title of Presentation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620422" y="1980000"/>
            <a:ext cx="5903737" cy="382156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3000"/>
              </a:lnSpc>
              <a:spcBef>
                <a:spcPts val="0"/>
              </a:spcBef>
              <a:buNone/>
              <a:defRPr sz="2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Subtitle of Presentation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620422" y="2700002"/>
            <a:ext cx="5903737" cy="30777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Name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20422" y="3121225"/>
            <a:ext cx="5903737" cy="25477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None/>
              <a:defRPr sz="16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smtClean="0"/>
              <a:t>Author’s Address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620422" y="3429000"/>
            <a:ext cx="5903737" cy="22826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lnSpc>
                <a:spcPts val="1800"/>
              </a:lnSpc>
              <a:spcBef>
                <a:spcPts val="0"/>
              </a:spcBef>
              <a:buNone/>
              <a:defRPr sz="1400">
                <a:solidFill>
                  <a:srgbClr val="064E83"/>
                </a:solidFill>
              </a:defRPr>
            </a:lvl1pPr>
          </a:lstStyle>
          <a:p>
            <a:pPr lvl="0"/>
            <a:r>
              <a:rPr lang="en-GB" dirty="0" err="1" smtClean="0"/>
              <a:t>email@ddress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7953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20422" y="360000"/>
            <a:ext cx="5903737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1620422" y="936000"/>
            <a:ext cx="5903738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6B3B0B0F-E794-1244-9699-107C60B9C2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072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</p:spTree>
    <p:extLst>
      <p:ext uri="{BB962C8B-B14F-4D97-AF65-F5344CB8AC3E}">
        <p14:creationId xmlns:p14="http://schemas.microsoft.com/office/powerpoint/2010/main" val="418945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werPoint_strip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828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39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sldNum="0" hdr="0" ftr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/>
        </a:buClr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Data Assimilation Training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620422" y="1980000"/>
            <a:ext cx="5903737" cy="384721"/>
          </a:xfrm>
        </p:spPr>
        <p:txBody>
          <a:bodyPr/>
          <a:lstStyle/>
          <a:p>
            <a:r>
              <a:rPr lang="it-IT" dirty="0"/>
              <a:t>Model </a:t>
            </a:r>
            <a:r>
              <a:rPr lang="it-IT" dirty="0" err="1"/>
              <a:t>error</a:t>
            </a:r>
            <a:r>
              <a:rPr lang="it-IT" dirty="0"/>
              <a:t> in d</a:t>
            </a:r>
            <a:r>
              <a:rPr lang="it-IT" dirty="0" smtClean="0"/>
              <a:t>ata </a:t>
            </a:r>
            <a:r>
              <a:rPr lang="it-IT" dirty="0" err="1" smtClean="0"/>
              <a:t>assimilation</a:t>
            </a:r>
            <a:r>
              <a:rPr lang="it-IT" dirty="0" smtClean="0"/>
              <a:t> 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620422" y="2700002"/>
            <a:ext cx="6197196" cy="615553"/>
          </a:xfrm>
        </p:spPr>
        <p:txBody>
          <a:bodyPr/>
          <a:lstStyle/>
          <a:p>
            <a:r>
              <a:rPr lang="en-US" dirty="0" smtClean="0"/>
              <a:t>Patrick Laloyaux - </a:t>
            </a:r>
            <a:r>
              <a:rPr lang="en-US" dirty="0"/>
              <a:t>Earth System Assimilation </a:t>
            </a:r>
            <a:r>
              <a:rPr lang="en-US" dirty="0" smtClean="0"/>
              <a:t>Section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20422" y="3121225"/>
            <a:ext cx="5903737" cy="239040"/>
          </a:xfrm>
        </p:spPr>
        <p:txBody>
          <a:bodyPr/>
          <a:lstStyle/>
          <a:p>
            <a:r>
              <a:rPr lang="en-US" dirty="0" smtClean="0"/>
              <a:t>patrick.laloyaux@ecmwf.int</a:t>
            </a:r>
            <a:endParaRPr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620422" y="4229257"/>
            <a:ext cx="6438356" cy="769441"/>
          </a:xfrm>
        </p:spPr>
        <p:txBody>
          <a:bodyPr/>
          <a:lstStyle/>
          <a:p>
            <a:r>
              <a:rPr lang="en-US" sz="2000" dirty="0" smtClean="0"/>
              <a:t>Acknowledgement</a:t>
            </a:r>
            <a:r>
              <a:rPr lang="en-US" sz="2000" dirty="0" smtClean="0"/>
              <a:t>: </a:t>
            </a:r>
            <a:r>
              <a:rPr lang="en-GB" sz="2000" dirty="0"/>
              <a:t>Jacky Goddard, Mike Fisher, Yannick </a:t>
            </a:r>
            <a:r>
              <a:rPr lang="en-GB" sz="2000" dirty="0" err="1"/>
              <a:t>Tremolet</a:t>
            </a:r>
            <a:r>
              <a:rPr lang="en-GB" sz="2000" dirty="0"/>
              <a:t>, Massimo </a:t>
            </a:r>
            <a:r>
              <a:rPr lang="en-GB" sz="2000" dirty="0" err="1"/>
              <a:t>Bonavita</a:t>
            </a:r>
            <a:r>
              <a:rPr lang="en-GB" sz="2000" dirty="0"/>
              <a:t>, Elias Holm, Martin </a:t>
            </a:r>
            <a:r>
              <a:rPr lang="en-GB" sz="2000" dirty="0" err="1"/>
              <a:t>Leutbecher</a:t>
            </a:r>
            <a:r>
              <a:rPr lang="en-GB" sz="2000" dirty="0"/>
              <a:t>, Simon Lang, Sarah-Jane Lock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526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 constraint formulation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543400"/>
            <a:ext cx="8503065" cy="28959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86" y="3725967"/>
            <a:ext cx="5808921" cy="27906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41877" y="4495088"/>
            <a:ext cx="2749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weak constraint formulation increases the number of degrees of freedom to fit the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3861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287867" y="2320952"/>
            <a:ext cx="83171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Bias-blind and bias-aware </a:t>
            </a:r>
            <a:r>
              <a:rPr lang="en-GB" dirty="0" err="1" smtClean="0">
                <a:solidFill>
                  <a:schemeClr val="bg1">
                    <a:lumMod val="75000"/>
                  </a:schemeClr>
                </a:solidFill>
              </a:rPr>
              <a:t>variational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 formulations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Results of the weak constraint 4D-Var in stratosphere and troposphere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Ongoing work and challenges for the future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5540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weak constraint </a:t>
            </a:r>
            <a:r>
              <a:rPr lang="en-GB" dirty="0" smtClean="0"/>
              <a:t>4D-Var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02410" y="514404"/>
            <a:ext cx="89415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Advanced </a:t>
            </a:r>
            <a:r>
              <a:rPr lang="en-GB" dirty="0" smtClean="0"/>
              <a:t>Microwave Sounding Unit </a:t>
            </a:r>
            <a:r>
              <a:rPr lang="en-GB" dirty="0"/>
              <a:t>(AMSU) is a multi-channel microwave </a:t>
            </a:r>
            <a:r>
              <a:rPr lang="en-GB" dirty="0" smtClean="0"/>
              <a:t>radiometer. </a:t>
            </a:r>
            <a:r>
              <a:rPr lang="en-GB" dirty="0"/>
              <a:t>The </a:t>
            </a:r>
            <a:r>
              <a:rPr lang="en-GB" dirty="0" smtClean="0"/>
              <a:t>instrument measures radiances that reach </a:t>
            </a:r>
            <a:r>
              <a:rPr lang="en-GB" dirty="0"/>
              <a:t>the top of the </a:t>
            </a:r>
            <a:r>
              <a:rPr lang="en-GB" dirty="0" smtClean="0"/>
              <a:t>atmosphere.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447" y="1389549"/>
            <a:ext cx="3667850" cy="53037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7867" y="2010096"/>
            <a:ext cx="47797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By </a:t>
            </a:r>
            <a:r>
              <a:rPr lang="en-GB" dirty="0" smtClean="0"/>
              <a:t>selecting channels, AMSU can perform </a:t>
            </a:r>
            <a:r>
              <a:rPr lang="en-GB" dirty="0"/>
              <a:t>atmospheric sounding of temperature and </a:t>
            </a:r>
            <a:r>
              <a:rPr lang="en-GB" dirty="0" smtClean="0"/>
              <a:t>moisture.</a:t>
            </a:r>
          </a:p>
          <a:p>
            <a:endParaRPr lang="en-GB" dirty="0"/>
          </a:p>
          <a:p>
            <a:r>
              <a:rPr lang="en-GB" dirty="0"/>
              <a:t>From channel 9 to </a:t>
            </a:r>
            <a:r>
              <a:rPr lang="en-GB" dirty="0" smtClean="0"/>
              <a:t>14 (stratosphere), AMSU provides weighted </a:t>
            </a:r>
            <a:r>
              <a:rPr lang="en-GB" dirty="0"/>
              <a:t>average of the atmospheric temperature </a:t>
            </a:r>
            <a:r>
              <a:rPr lang="en-GB" dirty="0" smtClean="0"/>
              <a:t>profile.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514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weak constraint </a:t>
            </a:r>
            <a:r>
              <a:rPr lang="en-GB" dirty="0" smtClean="0"/>
              <a:t>4D-Var </a:t>
            </a:r>
            <a:r>
              <a:rPr lang="en-GB" dirty="0" smtClean="0"/>
              <a:t>in </a:t>
            </a:r>
            <a:r>
              <a:rPr lang="en-GB" dirty="0" smtClean="0"/>
              <a:t>the stratosphere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093963"/>
            <a:ext cx="8776531" cy="25794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92964" y="564022"/>
            <a:ext cx="653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Background and analysis departures with AMSU-A Channel 13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45138" y="3896882"/>
            <a:ext cx="88226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mean of the background departures is systematically negative which might be due to a warm bias in the model (this is consistent with the model bias found previously)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Model error estimated by the </a:t>
            </a:r>
            <a:r>
              <a:rPr lang="en-GB" dirty="0" smtClean="0"/>
              <a:t>weak constraint </a:t>
            </a:r>
            <a:r>
              <a:rPr lang="en-GB" dirty="0"/>
              <a:t>4D-Var is very small and around </a:t>
            </a:r>
            <a:r>
              <a:rPr lang="en-GB" dirty="0" smtClean="0"/>
              <a:t>zero. The proposed formulation corrects for random errors and not for systematic errors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917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GB" dirty="0" smtClean="0"/>
              <a:t>eak </a:t>
            </a:r>
            <a:r>
              <a:rPr lang="en-GB" dirty="0"/>
              <a:t>constraint formulation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412" y="1190590"/>
            <a:ext cx="6956276" cy="22329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6552" y="463336"/>
            <a:ext cx="8947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correct for systematic errors, the model error is cycled. A prior estimate of the background </a:t>
            </a:r>
            <a:r>
              <a:rPr lang="en-GB" dirty="0"/>
              <a:t>model error comes from the previous assimilation </a:t>
            </a:r>
            <a:r>
              <a:rPr lang="en-GB" dirty="0" smtClean="0"/>
              <a:t>window and is updated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52" y="3423500"/>
            <a:ext cx="8634231" cy="25111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2927" y="5934670"/>
            <a:ext cx="8377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</a:t>
            </a:r>
            <a:r>
              <a:rPr lang="en-GB" dirty="0" smtClean="0"/>
              <a:t>mean of the background departures is now around </a:t>
            </a:r>
            <a:r>
              <a:rPr lang="en-GB" dirty="0" smtClean="0"/>
              <a:t>zero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The model error estimates now a model bias (long spin-up</a:t>
            </a:r>
            <a:r>
              <a:rPr lang="en-GB" dirty="0" smtClean="0"/>
              <a:t>)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The increment is now smaller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1945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Weak constraint formulation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915" y="2133489"/>
            <a:ext cx="5719826" cy="439025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7867" y="502337"/>
            <a:ext cx="86732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Estimate the model error covariance matrix (Q)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r</a:t>
            </a:r>
            <a:r>
              <a:rPr lang="en-GB" dirty="0" smtClean="0"/>
              <a:t>un </a:t>
            </a:r>
            <a:r>
              <a:rPr lang="en-GB" dirty="0"/>
              <a:t>the ensemble forecasting system (ENS) with SPPT and SKEB (51 members with the same initial condition for 20 days)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differences </a:t>
            </a:r>
            <a:r>
              <a:rPr lang="en-GB" dirty="0"/>
              <a:t>after 12 hours are used to compute Q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994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weak constraint </a:t>
            </a:r>
            <a:r>
              <a:rPr lang="en-GB" dirty="0" smtClean="0"/>
              <a:t>4D-Var in </a:t>
            </a:r>
            <a:r>
              <a:rPr lang="en-GB" dirty="0" smtClean="0"/>
              <a:t>the </a:t>
            </a:r>
            <a:r>
              <a:rPr lang="en-GB" dirty="0"/>
              <a:t>stratosphere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3" y="1177701"/>
            <a:ext cx="7226069" cy="456616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88623" y="715402"/>
            <a:ext cx="7695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Difference in analysis and </a:t>
            </a:r>
            <a:r>
              <a:rPr lang="en-GB" dirty="0" err="1" smtClean="0"/>
              <a:t>fg</a:t>
            </a:r>
            <a:r>
              <a:rPr lang="en-GB" dirty="0" smtClean="0"/>
              <a:t> standard deviation with respect to AMSUA </a:t>
            </a:r>
            <a:endParaRPr lang="en-GB" dirty="0"/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1164656" y="5900285"/>
            <a:ext cx="230043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540492" y="5900285"/>
            <a:ext cx="64825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4677833" y="5900285"/>
            <a:ext cx="2300438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7053669" y="5900285"/>
            <a:ext cx="64825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217919" y="6488668"/>
            <a:ext cx="323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Jacky </a:t>
            </a:r>
            <a:r>
              <a:rPr lang="en-GB" dirty="0"/>
              <a:t>Goddard</a:t>
            </a:r>
          </a:p>
        </p:txBody>
      </p:sp>
    </p:spTree>
    <p:extLst>
      <p:ext uri="{BB962C8B-B14F-4D97-AF65-F5344CB8AC3E}">
        <p14:creationId xmlns:p14="http://schemas.microsoft.com/office/powerpoint/2010/main" val="1811218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weak constraint </a:t>
            </a:r>
            <a:r>
              <a:rPr lang="en-GB" dirty="0" smtClean="0"/>
              <a:t>4D-Var </a:t>
            </a:r>
            <a:r>
              <a:rPr lang="en-GB" dirty="0" smtClean="0"/>
              <a:t>in </a:t>
            </a:r>
            <a:r>
              <a:rPr lang="en-GB" dirty="0"/>
              <a:t>the stratosphere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867" y="1619298"/>
            <a:ext cx="867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Difference in standard deviation and mean departure between 3d </a:t>
            </a:r>
            <a:r>
              <a:rPr lang="en-GB" dirty="0" err="1" smtClean="0"/>
              <a:t>fcts</a:t>
            </a:r>
            <a:r>
              <a:rPr lang="en-GB" dirty="0" smtClean="0"/>
              <a:t> and GPSRO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816" y="2130875"/>
            <a:ext cx="7080033" cy="32245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7867" y="734750"/>
            <a:ext cx="8933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GPS radio </a:t>
            </a:r>
            <a:r>
              <a:rPr lang="en-GB" dirty="0" smtClean="0"/>
              <a:t>occultation (RO) </a:t>
            </a:r>
            <a:r>
              <a:rPr lang="en-GB" dirty="0"/>
              <a:t>observations represent an excellent verification alternative in the </a:t>
            </a:r>
            <a:r>
              <a:rPr lang="en-GB" dirty="0" smtClean="0"/>
              <a:t>stratosphere</a:t>
            </a:r>
            <a:endParaRPr lang="en-GB" dirty="0" smtClean="0"/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2069431" y="5355474"/>
            <a:ext cx="1087655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3157086" y="5355474"/>
            <a:ext cx="102027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5224913" y="5355474"/>
            <a:ext cx="1087655" cy="0"/>
          </a:xfrm>
          <a:prstGeom prst="straightConnector1">
            <a:avLst/>
          </a:prstGeom>
          <a:ln w="508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6312568" y="5355474"/>
            <a:ext cx="1020278" cy="0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217919" y="6488668"/>
            <a:ext cx="323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Jacky </a:t>
            </a:r>
            <a:r>
              <a:rPr lang="en-GB" dirty="0"/>
              <a:t>Goddard</a:t>
            </a:r>
          </a:p>
        </p:txBody>
      </p:sp>
    </p:spTree>
    <p:extLst>
      <p:ext uri="{BB962C8B-B14F-4D97-AF65-F5344CB8AC3E}">
        <p14:creationId xmlns:p14="http://schemas.microsoft.com/office/powerpoint/2010/main" val="17752579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of the weak constraint </a:t>
            </a:r>
            <a:r>
              <a:rPr lang="en-GB" dirty="0" smtClean="0"/>
              <a:t>4D-Var</a:t>
            </a:r>
            <a:r>
              <a:rPr lang="en-GB" dirty="0" smtClean="0"/>
              <a:t> in the troposphere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162640"/>
            <a:ext cx="4649893" cy="25412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56" y="3863474"/>
            <a:ext cx="4696914" cy="27557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38272" y="4364178"/>
            <a:ext cx="39035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</a:t>
            </a:r>
            <a:r>
              <a:rPr lang="en-GB" dirty="0"/>
              <a:t>suggests that </a:t>
            </a:r>
            <a:r>
              <a:rPr lang="en-GB" dirty="0" smtClean="0"/>
              <a:t>4D-Var </a:t>
            </a:r>
            <a:r>
              <a:rPr lang="en-GB" dirty="0"/>
              <a:t>is misinterpreting aircraft observation </a:t>
            </a:r>
            <a:r>
              <a:rPr lang="en-GB" dirty="0" smtClean="0"/>
              <a:t>errors </a:t>
            </a:r>
            <a:r>
              <a:rPr lang="en-GB" dirty="0"/>
              <a:t>as model </a:t>
            </a:r>
            <a:r>
              <a:rPr lang="en-GB" dirty="0" smtClean="0"/>
              <a:t>errors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>
                <a:sym typeface="Wingdings" panose="05000000000000000000" pitchFamily="2" charset="2"/>
              </a:rPr>
              <a:t>w</a:t>
            </a:r>
            <a:r>
              <a:rPr lang="en-GB" dirty="0" smtClean="0"/>
              <a:t>eak constraint is activated only above 40 </a:t>
            </a:r>
            <a:r>
              <a:rPr lang="en-GB" dirty="0" err="1" smtClean="0"/>
              <a:t>hPa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287867" y="499507"/>
            <a:ext cx="8479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Statistics from the model error have been computed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038272" y="1740558"/>
            <a:ext cx="39519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MR10"/>
              </a:rPr>
              <a:t>C</a:t>
            </a:r>
            <a:r>
              <a:rPr lang="en-GB" dirty="0" smtClean="0">
                <a:latin typeface="CMR10"/>
              </a:rPr>
              <a:t>orrelation </a:t>
            </a:r>
            <a:r>
              <a:rPr lang="en-GB" dirty="0">
                <a:latin typeface="CMR10"/>
              </a:rPr>
              <a:t>between level </a:t>
            </a:r>
            <a:r>
              <a:rPr lang="en-GB" dirty="0" smtClean="0">
                <a:latin typeface="CMR10"/>
              </a:rPr>
              <a:t>52 </a:t>
            </a:r>
            <a:r>
              <a:rPr lang="en-GB" dirty="0" smtClean="0"/>
              <a:t>(63 </a:t>
            </a:r>
            <a:r>
              <a:rPr lang="en-GB" dirty="0" err="1"/>
              <a:t>hPa</a:t>
            </a:r>
            <a:r>
              <a:rPr lang="en-GB" dirty="0"/>
              <a:t>)</a:t>
            </a:r>
            <a:r>
              <a:rPr lang="en-GB" dirty="0" smtClean="0">
                <a:latin typeface="CMR10"/>
              </a:rPr>
              <a:t> </a:t>
            </a:r>
            <a:r>
              <a:rPr lang="en-GB" dirty="0">
                <a:latin typeface="CMR10"/>
              </a:rPr>
              <a:t>and </a:t>
            </a:r>
            <a:r>
              <a:rPr lang="en-GB" dirty="0" smtClean="0">
                <a:latin typeface="CMR10"/>
              </a:rPr>
              <a:t>114 </a:t>
            </a:r>
            <a:r>
              <a:rPr lang="en-GB" dirty="0" smtClean="0"/>
              <a:t>(850 </a:t>
            </a:r>
            <a:r>
              <a:rPr lang="en-GB" dirty="0" err="1"/>
              <a:t>hPa</a:t>
            </a:r>
            <a:r>
              <a:rPr lang="en-GB" dirty="0" smtClean="0"/>
              <a:t>) for the d</a:t>
            </a:r>
            <a:r>
              <a:rPr lang="en-GB" dirty="0" smtClean="0">
                <a:latin typeface="CMR10"/>
              </a:rPr>
              <a:t>ivergence of model error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6217919" y="6488668"/>
            <a:ext cx="323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Jacky </a:t>
            </a:r>
            <a:r>
              <a:rPr lang="en-GB" dirty="0"/>
              <a:t>Goddard</a:t>
            </a:r>
          </a:p>
        </p:txBody>
      </p:sp>
    </p:spTree>
    <p:extLst>
      <p:ext uri="{BB962C8B-B14F-4D97-AF65-F5344CB8AC3E}">
        <p14:creationId xmlns:p14="http://schemas.microsoft.com/office/powerpoint/2010/main" val="35776729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 constraint formulation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5" y="709300"/>
            <a:ext cx="7986921" cy="25637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4202" y="3555050"/>
            <a:ext cx="8563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Biased observations can be fitted by the </a:t>
            </a:r>
            <a:r>
              <a:rPr lang="en-GB" dirty="0" err="1" smtClean="0"/>
              <a:t>VarBC</a:t>
            </a:r>
            <a:r>
              <a:rPr lang="en-GB" dirty="0" smtClean="0"/>
              <a:t> method (correct) or by specifying a spurious model error. We think that </a:t>
            </a:r>
            <a:r>
              <a:rPr lang="en-GB" dirty="0" smtClean="0"/>
              <a:t>the latter happens </a:t>
            </a:r>
            <a:r>
              <a:rPr lang="en-GB" dirty="0" smtClean="0"/>
              <a:t>with aircraft data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1430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Variational</a:t>
            </a:r>
            <a:r>
              <a:rPr lang="en-GB" dirty="0" smtClean="0"/>
              <a:t> formulation </a:t>
            </a:r>
            <a:r>
              <a:rPr lang="en-GB" dirty="0" smtClean="0"/>
              <a:t>in textbooks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7866" y="1348193"/>
            <a:ext cx="579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Bias-blind data assimilation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7866" y="516479"/>
            <a:ext cx="87799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Concerned </a:t>
            </a:r>
            <a:r>
              <a:rPr lang="en-GB" dirty="0"/>
              <a:t>with the problem </a:t>
            </a:r>
            <a:r>
              <a:rPr lang="en-GB" dirty="0" smtClean="0"/>
              <a:t>of combining </a:t>
            </a:r>
            <a:r>
              <a:rPr lang="en-GB" dirty="0"/>
              <a:t>model predictions with observations </a:t>
            </a:r>
            <a:r>
              <a:rPr lang="en-GB" dirty="0" smtClean="0"/>
              <a:t>when errors are </a:t>
            </a:r>
            <a:r>
              <a:rPr lang="en-GB" b="1" dirty="0" smtClean="0"/>
              <a:t>random with zero-mean</a:t>
            </a:r>
            <a:endParaRPr lang="en-GB" b="1" dirty="0"/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91" y="4319650"/>
            <a:ext cx="5400066" cy="25383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284270" y="4319650"/>
            <a:ext cx="3686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d</a:t>
            </a:r>
            <a:r>
              <a:rPr lang="en-GB" dirty="0" smtClean="0"/>
              <a:t>esigned for models and observations with random</a:t>
            </a:r>
            <a:r>
              <a:rPr lang="en-GB" dirty="0"/>
              <a:t>, zero-mean </a:t>
            </a:r>
            <a:r>
              <a:rPr lang="en-GB" dirty="0" smtClean="0"/>
              <a:t>errors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8890" y="3369155"/>
            <a:ext cx="8487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c</a:t>
            </a:r>
            <a:r>
              <a:rPr lang="en-GB" dirty="0" smtClean="0"/>
              <a:t>ompute an optimal initial condition where the model is a strong constraint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7" y="1768801"/>
            <a:ext cx="5708591" cy="14590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7" y="3824686"/>
            <a:ext cx="2190248" cy="37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20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97" y="1788738"/>
            <a:ext cx="7399372" cy="238944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97" y="4446109"/>
            <a:ext cx="2237633" cy="50825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87867" y="5412795"/>
            <a:ext cx="841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p</a:t>
            </a:r>
            <a:r>
              <a:rPr lang="en-GB" dirty="0" smtClean="0"/>
              <a:t>ositive impact of weak </a:t>
            </a:r>
            <a:r>
              <a:rPr lang="en-GB" dirty="0"/>
              <a:t>constraint </a:t>
            </a:r>
            <a:r>
              <a:rPr lang="en-GB" dirty="0" smtClean="0"/>
              <a:t>4D-Var </a:t>
            </a:r>
            <a:r>
              <a:rPr lang="en-GB" dirty="0"/>
              <a:t>above </a:t>
            </a:r>
            <a:r>
              <a:rPr lang="en-GB" dirty="0" smtClean="0"/>
              <a:t>40hPa</a:t>
            </a:r>
          </a:p>
          <a:p>
            <a:endParaRPr lang="en-GB" dirty="0" smtClean="0"/>
          </a:p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smtClean="0"/>
              <a:t>misinterpreting </a:t>
            </a:r>
            <a:r>
              <a:rPr lang="en-GB" dirty="0"/>
              <a:t>aircraft observation </a:t>
            </a:r>
            <a:r>
              <a:rPr lang="en-GB" dirty="0" smtClean="0"/>
              <a:t>errors </a:t>
            </a:r>
            <a:r>
              <a:rPr lang="en-GB" dirty="0"/>
              <a:t>as model </a:t>
            </a:r>
            <a:r>
              <a:rPr lang="en-GB" dirty="0" smtClean="0"/>
              <a:t>errors</a:t>
            </a:r>
            <a:endParaRPr lang="en-GB" dirty="0"/>
          </a:p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TextBox 4"/>
          <p:cNvSpPr txBox="1"/>
          <p:nvPr/>
        </p:nvSpPr>
        <p:spPr>
          <a:xfrm>
            <a:off x="205097" y="1439089"/>
            <a:ext cx="593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Bias-aware data assimilation (</a:t>
            </a:r>
            <a:r>
              <a:rPr lang="en-GB" dirty="0" err="1" smtClean="0">
                <a:solidFill>
                  <a:srgbClr val="C00000"/>
                </a:solidFill>
              </a:rPr>
              <a:t>VarBC</a:t>
            </a:r>
            <a:r>
              <a:rPr lang="en-GB" dirty="0" smtClean="0">
                <a:solidFill>
                  <a:srgbClr val="C00000"/>
                </a:solidFill>
              </a:rPr>
              <a:t> + Weak Constraint)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097" y="611324"/>
            <a:ext cx="90447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Errors in models and observations are often systematic rather than random, </a:t>
            </a:r>
            <a:r>
              <a:rPr lang="en-GB" dirty="0" smtClean="0"/>
              <a:t>zero-mean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563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28811" y="1204106"/>
            <a:ext cx="879267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Weak constraint 4D-VAR is at the cutting edge of science</a:t>
            </a:r>
          </a:p>
          <a:p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>
                <a:solidFill>
                  <a:srgbClr val="C00000"/>
                </a:solidFill>
              </a:rPr>
              <a:t>Investigation into relationship between </a:t>
            </a:r>
            <a:r>
              <a:rPr lang="en-GB" dirty="0" err="1" smtClean="0">
                <a:solidFill>
                  <a:srgbClr val="C00000"/>
                </a:solidFill>
              </a:rPr>
              <a:t>VarBC</a:t>
            </a:r>
            <a:r>
              <a:rPr lang="en-GB" dirty="0" smtClean="0">
                <a:solidFill>
                  <a:srgbClr val="C00000"/>
                </a:solidFill>
              </a:rPr>
              <a:t> and model error term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bias correction with three predictors (ascending, cruising, descending)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activate </a:t>
            </a:r>
            <a:r>
              <a:rPr lang="en-GB" dirty="0" smtClean="0"/>
              <a:t>weak constraint for all levels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Better estimate the Q matrix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benefit from new SPPT scheme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SPP scheme under development</a:t>
            </a:r>
          </a:p>
          <a:p>
            <a:endParaRPr lang="en-GB" dirty="0" smtClean="0"/>
          </a:p>
          <a:p>
            <a:r>
              <a:rPr lang="en-GB" dirty="0"/>
              <a:t>Weak Constraint 4D-Var allows the perfect model assumption to be removed</a:t>
            </a:r>
          </a:p>
          <a:p>
            <a:r>
              <a:rPr lang="en-GB" dirty="0"/>
              <a:t>and the use of longer assimilation windows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>
                <a:solidFill>
                  <a:srgbClr val="C00000"/>
                </a:solidFill>
              </a:rPr>
              <a:t>How much benefit can we expect from long window 4D-Var?</a:t>
            </a:r>
          </a:p>
        </p:txBody>
      </p:sp>
    </p:spTree>
    <p:extLst>
      <p:ext uri="{BB962C8B-B14F-4D97-AF65-F5344CB8AC3E}">
        <p14:creationId xmlns:p14="http://schemas.microsoft.com/office/powerpoint/2010/main" val="4041216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Errors in reality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5393" y="436905"/>
            <a:ext cx="9004879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Errors </a:t>
            </a:r>
            <a:r>
              <a:rPr lang="en-GB" dirty="0" smtClean="0">
                <a:solidFill>
                  <a:srgbClr val="C00000"/>
                </a:solidFill>
              </a:rPr>
              <a:t>are </a:t>
            </a:r>
            <a:r>
              <a:rPr lang="en-GB" dirty="0">
                <a:solidFill>
                  <a:srgbClr val="C00000"/>
                </a:solidFill>
              </a:rPr>
              <a:t>often systematic rather </a:t>
            </a:r>
            <a:r>
              <a:rPr lang="en-GB" dirty="0" smtClean="0">
                <a:solidFill>
                  <a:srgbClr val="C00000"/>
                </a:solidFill>
              </a:rPr>
              <a:t>than random, zero-mean </a:t>
            </a:r>
          </a:p>
          <a:p>
            <a:endParaRPr lang="en-GB" sz="800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Observation-minus-background statistics show </a:t>
            </a:r>
            <a:r>
              <a:rPr lang="en-GB" dirty="0"/>
              <a:t>evidence of </a:t>
            </a:r>
            <a:r>
              <a:rPr lang="en-GB" dirty="0" smtClean="0"/>
              <a:t>biases</a:t>
            </a:r>
          </a:p>
          <a:p>
            <a:endParaRPr lang="en-GB" dirty="0" smtClean="0"/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Increments show evidence of </a:t>
            </a:r>
            <a:r>
              <a:rPr lang="en-GB" dirty="0" smtClean="0"/>
              <a:t>biases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254624" y="5993410"/>
            <a:ext cx="8490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</a:t>
            </a:r>
            <a:r>
              <a:rPr lang="en-GB" dirty="0" smtClean="0"/>
              <a:t>deal with biases in observations, ECMWF has been developing the </a:t>
            </a:r>
            <a:r>
              <a:rPr lang="en-GB" dirty="0" err="1" smtClean="0"/>
              <a:t>variational</a:t>
            </a:r>
            <a:r>
              <a:rPr lang="en-GB" dirty="0" smtClean="0"/>
              <a:t> bias correction (</a:t>
            </a:r>
            <a:r>
              <a:rPr lang="en-GB" dirty="0" err="1" smtClean="0"/>
              <a:t>VarBC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26" y="3914952"/>
            <a:ext cx="6617814" cy="1865715"/>
          </a:xfrm>
          <a:prstGeom prst="rect">
            <a:avLst/>
          </a:prstGeom>
        </p:spPr>
      </p:pic>
      <p:sp>
        <p:nvSpPr>
          <p:cNvPr id="6" name="TextBox 4"/>
          <p:cNvSpPr txBox="1"/>
          <p:nvPr/>
        </p:nvSpPr>
        <p:spPr>
          <a:xfrm>
            <a:off x="1722506" y="3576398"/>
            <a:ext cx="5876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</a:t>
            </a:r>
            <a:r>
              <a:rPr lang="en-GB" sz="1600" dirty="0" smtClean="0"/>
              <a:t>emperature analysis increments in ERA-Interim (1979 - 2010)</a:t>
            </a:r>
            <a:endParaRPr lang="en-GB" sz="16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7263" y="1622475"/>
            <a:ext cx="4661140" cy="11875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208998" y="1318820"/>
            <a:ext cx="63382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ERA-Interim </a:t>
            </a:r>
            <a:r>
              <a:rPr lang="en-GB" sz="1600" dirty="0" smtClean="0"/>
              <a:t>temperature departures for radiosondes (K</a:t>
            </a:r>
            <a:r>
              <a:rPr lang="en-GB" sz="1600" dirty="0"/>
              <a:t>)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5178392" y="2454442"/>
            <a:ext cx="1684421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5914694" y="5273040"/>
            <a:ext cx="1684421" cy="0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229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Variational</a:t>
            </a:r>
            <a:r>
              <a:rPr lang="en-GB" dirty="0" smtClean="0"/>
              <a:t> </a:t>
            </a:r>
            <a:r>
              <a:rPr lang="en-GB" dirty="0"/>
              <a:t>bias </a:t>
            </a:r>
            <a:r>
              <a:rPr lang="en-GB" dirty="0" smtClean="0"/>
              <a:t>correction</a:t>
            </a:r>
            <a:endParaRPr lang="en-GB" dirty="0"/>
          </a:p>
        </p:txBody>
      </p:sp>
      <p:sp>
        <p:nvSpPr>
          <p:cNvPr id="8" name="TextBox 4"/>
          <p:cNvSpPr txBox="1"/>
          <p:nvPr/>
        </p:nvSpPr>
        <p:spPr>
          <a:xfrm>
            <a:off x="287867" y="554018"/>
            <a:ext cx="593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Bias-aware data assimilation (</a:t>
            </a:r>
            <a:r>
              <a:rPr lang="en-GB" dirty="0" err="1" smtClean="0">
                <a:solidFill>
                  <a:srgbClr val="C00000"/>
                </a:solidFill>
              </a:rPr>
              <a:t>VarBC</a:t>
            </a:r>
            <a:r>
              <a:rPr lang="en-GB" dirty="0" smtClean="0">
                <a:solidFill>
                  <a:srgbClr val="C00000"/>
                </a:solidFill>
              </a:rPr>
              <a:t>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7867" y="3169352"/>
            <a:ext cx="87799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the model is a strong constraint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designed to e</a:t>
            </a:r>
            <a:r>
              <a:rPr lang="en-GB" dirty="0"/>
              <a:t>stimate simultaneously the initial condition and parameters that represent systematic errors in the system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the bias model copes with instrument </a:t>
            </a:r>
            <a:r>
              <a:rPr lang="en-GB" dirty="0" err="1"/>
              <a:t>miscalibration</a:t>
            </a:r>
            <a:r>
              <a:rPr lang="en-GB" dirty="0"/>
              <a:t> (e.g. radiances systematically too warm by 1K) or systematic errors </a:t>
            </a:r>
            <a:r>
              <a:rPr lang="en-GB" dirty="0" smtClean="0"/>
              <a:t>in </a:t>
            </a:r>
            <a:r>
              <a:rPr lang="en-GB" dirty="0"/>
              <a:t>the observation </a:t>
            </a:r>
            <a:r>
              <a:rPr lang="en-GB" dirty="0" smtClean="0"/>
              <a:t>operator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396" y="3169352"/>
            <a:ext cx="2111180" cy="3603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1008808"/>
            <a:ext cx="7963498" cy="20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26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 biases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70915" y="718608"/>
            <a:ext cx="889688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Errors </a:t>
            </a:r>
            <a:r>
              <a:rPr lang="en-GB" dirty="0" smtClean="0">
                <a:solidFill>
                  <a:srgbClr val="C00000"/>
                </a:solidFill>
              </a:rPr>
              <a:t>are </a:t>
            </a:r>
            <a:r>
              <a:rPr lang="en-GB" dirty="0">
                <a:solidFill>
                  <a:srgbClr val="C00000"/>
                </a:solidFill>
              </a:rPr>
              <a:t>often systematic rather than random, zero-mean </a:t>
            </a:r>
          </a:p>
          <a:p>
            <a:endParaRPr lang="en-GB" sz="800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Observation-minus-background statistics show evidence of biases</a:t>
            </a:r>
          </a:p>
          <a:p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006" y="1728637"/>
            <a:ext cx="6599253" cy="16443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0915" y="3631962"/>
            <a:ext cx="592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model has a cold bias at 100hPa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7065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GPS radio </a:t>
            </a:r>
            <a:r>
              <a:rPr lang="en-GB" dirty="0" smtClean="0"/>
              <a:t>occultation (GPS-RO)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93862" y="513829"/>
            <a:ext cx="8950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The GPS satellites are </a:t>
            </a:r>
            <a:r>
              <a:rPr lang="en-GB" dirty="0" smtClean="0"/>
              <a:t>used for </a:t>
            </a:r>
            <a:r>
              <a:rPr lang="en-GB" dirty="0"/>
              <a:t>positioning and </a:t>
            </a:r>
            <a:r>
              <a:rPr lang="en-GB" dirty="0" smtClean="0"/>
              <a:t>navigation.</a:t>
            </a:r>
          </a:p>
          <a:p>
            <a:endParaRPr lang="en-GB" dirty="0"/>
          </a:p>
          <a:p>
            <a:r>
              <a:rPr lang="en-GB" dirty="0" smtClean="0"/>
              <a:t>GPS-RO </a:t>
            </a:r>
            <a:r>
              <a:rPr lang="en-GB" dirty="0"/>
              <a:t>is based on analysing the bending caused by </a:t>
            </a:r>
            <a:r>
              <a:rPr lang="en-GB" dirty="0" smtClean="0"/>
              <a:t>the </a:t>
            </a:r>
            <a:r>
              <a:rPr lang="en-GB" dirty="0"/>
              <a:t>atmosphere along </a:t>
            </a:r>
            <a:r>
              <a:rPr lang="en-GB" dirty="0" smtClean="0"/>
              <a:t>paths </a:t>
            </a:r>
            <a:r>
              <a:rPr lang="en-GB" dirty="0"/>
              <a:t>between a GPS satellite and a receiver placed on a </a:t>
            </a:r>
            <a:r>
              <a:rPr lang="en-GB" dirty="0" smtClean="0"/>
              <a:t>low-earth-orbiting </a:t>
            </a:r>
            <a:r>
              <a:rPr lang="en-GB" dirty="0"/>
              <a:t>satellite.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060" y="1933173"/>
            <a:ext cx="5734228" cy="221006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3862" y="4517370"/>
            <a:ext cx="89501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As the LEO moves behind the earth, we obtain a profile of bending </a:t>
            </a:r>
            <a:r>
              <a:rPr lang="en-GB" dirty="0" smtClean="0"/>
              <a:t>angles. Temperature </a:t>
            </a:r>
            <a:r>
              <a:rPr lang="en-GB" dirty="0" smtClean="0"/>
              <a:t>profiles can then </a:t>
            </a:r>
            <a:r>
              <a:rPr lang="en-GB" dirty="0"/>
              <a:t>be derived </a:t>
            </a:r>
            <a:r>
              <a:rPr lang="en-GB" dirty="0" smtClean="0"/>
              <a:t>(a </a:t>
            </a:r>
            <a:r>
              <a:rPr lang="en-GB" dirty="0"/>
              <a:t>vertical interval between </a:t>
            </a:r>
            <a:r>
              <a:rPr lang="en-GB" dirty="0" smtClean="0"/>
              <a:t>10-50 km)</a:t>
            </a:r>
          </a:p>
          <a:p>
            <a:endParaRPr lang="fr-BE" dirty="0"/>
          </a:p>
          <a:p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GPS-RO </a:t>
            </a:r>
            <a:r>
              <a:rPr lang="en-GB" dirty="0"/>
              <a:t>can be assimilated without bias correction. They are </a:t>
            </a:r>
            <a:r>
              <a:rPr lang="en-GB" dirty="0" smtClean="0"/>
              <a:t>good </a:t>
            </a:r>
            <a:r>
              <a:rPr lang="en-GB" dirty="0"/>
              <a:t>for highlighting model </a:t>
            </a:r>
            <a:r>
              <a:rPr lang="en-GB" dirty="0" smtClean="0"/>
              <a:t>errors/biases</a:t>
            </a:r>
          </a:p>
          <a:p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 smtClean="0"/>
              <a:t>GPS </a:t>
            </a:r>
            <a:r>
              <a:rPr lang="en-GB" dirty="0"/>
              <a:t>RO </a:t>
            </a:r>
            <a:r>
              <a:rPr lang="en-GB" dirty="0" smtClean="0"/>
              <a:t>have good </a:t>
            </a:r>
            <a:r>
              <a:rPr lang="en-GB" dirty="0"/>
              <a:t>vertical </a:t>
            </a:r>
            <a:r>
              <a:rPr lang="en-GB" dirty="0" smtClean="0"/>
              <a:t>resolution </a:t>
            </a:r>
            <a:r>
              <a:rPr lang="en-GB" dirty="0"/>
              <a:t>properties (sharper weighting functions in the </a:t>
            </a:r>
            <a:r>
              <a:rPr lang="en-GB" dirty="0" smtClean="0"/>
              <a:t>vertical)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1340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 biases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656" y="2213361"/>
            <a:ext cx="4320000" cy="3057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104" y="2213361"/>
            <a:ext cx="4320000" cy="305784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665609" y="1938033"/>
            <a:ext cx="5237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Temperature </a:t>
            </a:r>
            <a:r>
              <a:rPr lang="en-GB" dirty="0" smtClean="0"/>
              <a:t>biases </a:t>
            </a:r>
            <a:r>
              <a:rPr lang="en-GB" dirty="0" smtClean="0"/>
              <a:t>for SON (left) and DJF (right)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23054" y="386423"/>
            <a:ext cx="8920946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Another method </a:t>
            </a:r>
            <a:r>
              <a:rPr lang="en-GB" dirty="0" smtClean="0"/>
              <a:t>to estimate model biases: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compute model-free integrations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smtClean="0"/>
              <a:t>use ERA-Interim as a proxy of the truth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c</a:t>
            </a:r>
            <a:r>
              <a:rPr lang="en-GB" dirty="0" smtClean="0"/>
              <a:t>ompute the mean difference between the model-free integration and ERA-Interim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23054" y="5312505"/>
            <a:ext cx="8844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diagnostic shows a warm bias in the stratosphere and a cold bias in the upper troposphere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The methodology is far to be perfect especially in the stratosphere where the quality of ERA-Interim is not well </a:t>
            </a:r>
            <a:r>
              <a:rPr lang="en-GB" dirty="0" smtClean="0"/>
              <a:t>assessed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1009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 constraint formulation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67" y="683663"/>
            <a:ext cx="8756906" cy="574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205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Weak constraint formulation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53" y="879675"/>
            <a:ext cx="7924641" cy="50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402175"/>
      </p:ext>
    </p:extLst>
  </p:cSld>
  <p:clrMapOvr>
    <a:masterClrMapping/>
  </p:clrMapOvr>
</p:sld>
</file>

<file path=ppt/theme/theme1.xml><?xml version="1.0" encoding="utf-8"?>
<a:theme xmlns:a="http://schemas.openxmlformats.org/drawingml/2006/main" name="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ECMWF Light 4:3 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24724</TotalTime>
  <Words>984</Words>
  <Application>Microsoft Office PowerPoint</Application>
  <PresentationFormat>On-screen Show (4:3)</PresentationFormat>
  <Paragraphs>128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CMR10</vt:lpstr>
      <vt:lpstr>Wingdings</vt:lpstr>
      <vt:lpstr>ECMWF Light 4:3 blue</vt:lpstr>
      <vt:lpstr>1_ECMWF Light 4:3 blue</vt:lpstr>
      <vt:lpstr>PowerPoint Presentation</vt:lpstr>
      <vt:lpstr>Variational formulation in textbooks</vt:lpstr>
      <vt:lpstr>Errors in reality</vt:lpstr>
      <vt:lpstr>Variational bias correction</vt:lpstr>
      <vt:lpstr>Model biases</vt:lpstr>
      <vt:lpstr>GPS radio occultation (GPS-RO)</vt:lpstr>
      <vt:lpstr>Model biases</vt:lpstr>
      <vt:lpstr>Weak constraint formulation</vt:lpstr>
      <vt:lpstr>Weak constraint formulation</vt:lpstr>
      <vt:lpstr>Weak constraint formulation</vt:lpstr>
      <vt:lpstr>Outline</vt:lpstr>
      <vt:lpstr>Results of the weak constraint 4D-Var</vt:lpstr>
      <vt:lpstr>Results of the weak constraint 4D-Var in the stratosphere</vt:lpstr>
      <vt:lpstr>Weak constraint formulation</vt:lpstr>
      <vt:lpstr>Weak constraint formulation</vt:lpstr>
      <vt:lpstr>Results of the weak constraint 4D-Var in the stratosphere</vt:lpstr>
      <vt:lpstr>Results of the weak constraint 4D-Var in the stratosphere</vt:lpstr>
      <vt:lpstr>Results of the weak constraint 4D-Var in the troposphere</vt:lpstr>
      <vt:lpstr>Weak constraint formulation</vt:lpstr>
      <vt:lpstr>Summary</vt:lpstr>
      <vt:lpstr>Future work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Hine</dc:creator>
  <cp:lastModifiedBy>Patrick Laloyaux</cp:lastModifiedBy>
  <cp:revision>435</cp:revision>
  <cp:lastPrinted>2016-02-01T15:35:59Z</cp:lastPrinted>
  <dcterms:created xsi:type="dcterms:W3CDTF">2015-03-12T16:17:10Z</dcterms:created>
  <dcterms:modified xsi:type="dcterms:W3CDTF">2017-03-30T10:50:01Z</dcterms:modified>
</cp:coreProperties>
</file>