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57" r:id="rId2"/>
    <p:sldId id="388" r:id="rId3"/>
    <p:sldId id="393" r:id="rId4"/>
    <p:sldId id="395" r:id="rId5"/>
    <p:sldId id="396" r:id="rId6"/>
    <p:sldId id="397" r:id="rId7"/>
    <p:sldId id="390" r:id="rId8"/>
    <p:sldId id="384" r:id="rId9"/>
    <p:sldId id="394" r:id="rId10"/>
  </p:sldIdLst>
  <p:sldSz cx="9144000" cy="6858000" type="screen4x3"/>
  <p:notesSz cx="9855200" cy="6731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FF99"/>
    <a:srgbClr val="CCFFFF"/>
    <a:srgbClr val="CCECFF"/>
    <a:srgbClr val="FF6600"/>
    <a:srgbClr val="FF0066"/>
    <a:srgbClr val="FF33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2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4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6.wmf"/><Relationship Id="rId5" Type="http://schemas.openxmlformats.org/officeDocument/2006/relationships/image" Target="../media/image11.wmf"/><Relationship Id="rId4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>
            <a:lvl1pPr algn="l" defTabSz="9048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3238" y="0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>
            <a:lvl1pPr algn="r" defTabSz="9048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4450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b" anchorCtr="0" compatLnSpc="1">
            <a:prstTxWarp prst="textNoShape">
              <a:avLst/>
            </a:prstTxWarp>
          </a:bodyPr>
          <a:lstStyle>
            <a:lvl1pPr algn="l" defTabSz="9048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3238" y="6394450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b" anchorCtr="0" compatLnSpc="1">
            <a:prstTxWarp prst="textNoShape">
              <a:avLst/>
            </a:prstTxWarp>
          </a:bodyPr>
          <a:lstStyle>
            <a:lvl1pPr algn="r" defTabSz="9048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4B3256A-E96E-4DC5-9D5C-AB8C1A15B4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912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>
            <a:lvl1pPr algn="l" defTabSz="9048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1650" y="0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>
            <a:lvl1pPr algn="r" defTabSz="9048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4850" y="504825"/>
            <a:ext cx="3365500" cy="2524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7225"/>
            <a:ext cx="788352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2863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b" anchorCtr="0" compatLnSpc="1">
            <a:prstTxWarp prst="textNoShape">
              <a:avLst/>
            </a:prstTxWarp>
          </a:bodyPr>
          <a:lstStyle>
            <a:lvl1pPr algn="l" defTabSz="9048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1650" y="6392863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b" anchorCtr="0" compatLnSpc="1">
            <a:prstTxWarp prst="textNoShape">
              <a:avLst/>
            </a:prstTxWarp>
          </a:bodyPr>
          <a:lstStyle>
            <a:lvl1pPr algn="r" defTabSz="9048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068D4C0-2783-4A19-B532-8A93EF0D75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776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6613525"/>
            <a:ext cx="6084888" cy="274638"/>
          </a:xfrm>
          <a:prstGeom prst="rect">
            <a:avLst/>
          </a:prstGeom>
          <a:solidFill>
            <a:srgbClr val="3366FF"/>
          </a:solidFill>
          <a:ln w="508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 eaLnBrk="0" hangingPunct="0">
              <a:defRPr/>
            </a:pPr>
            <a:r>
              <a:rPr lang="en-GB" sz="1200" b="1" dirty="0">
                <a:solidFill>
                  <a:schemeClr val="bg1"/>
                </a:solidFill>
                <a:latin typeface="Helvetica" pitchFamily="34" charset="0"/>
              </a:rPr>
              <a:t>Data Assimilation Training Course, Reading, </a:t>
            </a:r>
            <a:r>
              <a:rPr lang="en-GB" sz="1200" b="1" dirty="0" smtClean="0">
                <a:solidFill>
                  <a:schemeClr val="bg1"/>
                </a:solidFill>
                <a:latin typeface="Helvetica" pitchFamily="34" charset="0"/>
              </a:rPr>
              <a:t>27-31 March 2016</a:t>
            </a:r>
            <a:endParaRPr lang="en-GB" sz="1200" b="1" dirty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1027" name="Picture 8" descr="ECMWF_new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93063" y="6634163"/>
            <a:ext cx="1116012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17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10" Type="http://schemas.openxmlformats.org/officeDocument/2006/relationships/image" Target="../media/image15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apenade.inria.fr:8080/tapenade/index.jsp" TargetMode="External"/><Relationship Id="rId2" Type="http://schemas.openxmlformats.org/officeDocument/2006/relationships/hyperlink" Target="ftp://ftp.ecmwf.int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995363" y="1985963"/>
            <a:ext cx="7326312" cy="94615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800" b="1" dirty="0">
                <a:solidFill>
                  <a:srgbClr val="3333CC"/>
                </a:solidFill>
                <a:latin typeface="Helvetica" pitchFamily="34" charset="0"/>
              </a:rPr>
              <a:t>Hands-on derivation of tangent linear and </a:t>
            </a:r>
          </a:p>
          <a:p>
            <a:pPr eaLnBrk="0" hangingPunct="0"/>
            <a:r>
              <a:rPr lang="en-GB" sz="2800" b="1" dirty="0" err="1">
                <a:solidFill>
                  <a:srgbClr val="3333CC"/>
                </a:solidFill>
                <a:latin typeface="Helvetica" pitchFamily="34" charset="0"/>
              </a:rPr>
              <a:t>adjoint</a:t>
            </a:r>
            <a:r>
              <a:rPr lang="en-GB" sz="2800" b="1" dirty="0">
                <a:solidFill>
                  <a:srgbClr val="3333CC"/>
                </a:solidFill>
                <a:latin typeface="Helvetica" pitchFamily="34" charset="0"/>
              </a:rPr>
              <a:t> </a:t>
            </a:r>
            <a:r>
              <a:rPr lang="en-GB" sz="2800" b="1" dirty="0" smtClean="0">
                <a:solidFill>
                  <a:srgbClr val="3333CC"/>
                </a:solidFill>
                <a:latin typeface="Helvetica" pitchFamily="34" charset="0"/>
              </a:rPr>
              <a:t>codes (supplementary material)</a:t>
            </a:r>
            <a:endParaRPr lang="en-GB" sz="2800" b="1" dirty="0">
              <a:solidFill>
                <a:srgbClr val="3333CC"/>
              </a:solidFill>
              <a:latin typeface="Helvetica" pitchFamily="34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983404" y="3789363"/>
            <a:ext cx="5421677" cy="104644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200" b="1" dirty="0">
                <a:solidFill>
                  <a:srgbClr val="FF3300"/>
                </a:solidFill>
                <a:latin typeface="Helvetica" pitchFamily="34" charset="0"/>
              </a:rPr>
              <a:t>Angela </a:t>
            </a:r>
            <a:r>
              <a:rPr lang="en-GB" sz="2200" b="1" dirty="0" smtClean="0">
                <a:solidFill>
                  <a:srgbClr val="FF3300"/>
                </a:solidFill>
                <a:latin typeface="Helvetica" pitchFamily="34" charset="0"/>
              </a:rPr>
              <a:t>Benedetti and Marta </a:t>
            </a:r>
            <a:r>
              <a:rPr lang="en-GB" sz="2200" b="1" dirty="0" err="1" smtClean="0">
                <a:solidFill>
                  <a:srgbClr val="FF3300"/>
                </a:solidFill>
                <a:latin typeface="Helvetica" pitchFamily="34" charset="0"/>
              </a:rPr>
              <a:t>Janisková</a:t>
            </a:r>
            <a:endParaRPr lang="en-GB" sz="2200" b="1" dirty="0">
              <a:solidFill>
                <a:srgbClr val="FF3300"/>
              </a:solidFill>
              <a:latin typeface="Helvetica" pitchFamily="34" charset="0"/>
            </a:endParaRPr>
          </a:p>
          <a:p>
            <a:pPr eaLnBrk="0" hangingPunct="0"/>
            <a:endParaRPr lang="en-GB" sz="2200" dirty="0">
              <a:solidFill>
                <a:srgbClr val="FF3300"/>
              </a:solidFill>
            </a:endParaRPr>
          </a:p>
          <a:p>
            <a:pPr eaLnBrk="0" hangingPunct="0"/>
            <a:endParaRPr lang="en-GB" sz="1800" b="1" dirty="0"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5"/>
          <p:cNvSpPr txBox="1">
            <a:spLocks noChangeArrowheads="1"/>
          </p:cNvSpPr>
          <p:nvPr/>
        </p:nvSpPr>
        <p:spPr bwMode="auto">
          <a:xfrm>
            <a:off x="3995738" y="333375"/>
            <a:ext cx="1412875" cy="39687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2000" b="1" u="sng">
                <a:latin typeface="Helvetica" pitchFamily="34" charset="0"/>
              </a:rPr>
              <a:t>Road map</a:t>
            </a:r>
          </a:p>
        </p:txBody>
      </p:sp>
      <p:sp>
        <p:nvSpPr>
          <p:cNvPr id="3075" name="Text Box 31"/>
          <p:cNvSpPr txBox="1">
            <a:spLocks noChangeArrowheads="1"/>
          </p:cNvSpPr>
          <p:nvPr/>
        </p:nvSpPr>
        <p:spPr bwMode="auto">
          <a:xfrm>
            <a:off x="395288" y="928688"/>
            <a:ext cx="8569325" cy="55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GB" sz="2000" dirty="0">
                <a:latin typeface="Helvetica" pitchFamily="34" charset="0"/>
              </a:rPr>
              <a:t> Simple exercise of </a:t>
            </a:r>
            <a:r>
              <a:rPr lang="en-GB" sz="2000" dirty="0" err="1">
                <a:latin typeface="Helvetica" pitchFamily="34" charset="0"/>
              </a:rPr>
              <a:t>adjoint</a:t>
            </a:r>
            <a:r>
              <a:rPr lang="en-GB" sz="2000" dirty="0">
                <a:latin typeface="Helvetica" pitchFamily="34" charset="0"/>
              </a:rPr>
              <a:t> </a:t>
            </a:r>
            <a:r>
              <a:rPr lang="en-GB" sz="2000" dirty="0" smtClean="0">
                <a:latin typeface="Helvetica" pitchFamily="34" charset="0"/>
              </a:rPr>
              <a:t>derivation &amp; test of </a:t>
            </a:r>
            <a:r>
              <a:rPr lang="en-GB" sz="2000" dirty="0" err="1" smtClean="0">
                <a:latin typeface="Helvetica" pitchFamily="34" charset="0"/>
              </a:rPr>
              <a:t>adjoint</a:t>
            </a:r>
            <a:endParaRPr lang="en-GB" sz="2000" dirty="0">
              <a:latin typeface="Helvetica" pitchFamily="34" charset="0"/>
            </a:endParaRPr>
          </a:p>
          <a:p>
            <a:pPr algn="l">
              <a:buFontTx/>
              <a:buChar char="•"/>
            </a:pPr>
            <a:endParaRPr lang="en-GB" sz="2000" dirty="0">
              <a:latin typeface="Helvetica" pitchFamily="34" charset="0"/>
            </a:endParaRPr>
          </a:p>
          <a:p>
            <a:pPr algn="l">
              <a:buFontTx/>
              <a:buChar char="•"/>
            </a:pPr>
            <a:r>
              <a:rPr lang="en-GB" sz="2000" dirty="0">
                <a:latin typeface="Helvetica" pitchFamily="34" charset="0"/>
              </a:rPr>
              <a:t>“Manual” derivation of tangent linear for the Lorenz three-variable model </a:t>
            </a:r>
          </a:p>
          <a:p>
            <a:pPr algn="l"/>
            <a:r>
              <a:rPr lang="en-GB" sz="2000" dirty="0">
                <a:latin typeface="Helvetica" pitchFamily="34" charset="0"/>
              </a:rPr>
              <a:t>  (note that the first two equations were derived this morning during the    </a:t>
            </a:r>
          </a:p>
          <a:p>
            <a:pPr algn="l"/>
            <a:r>
              <a:rPr lang="en-GB" sz="2000" dirty="0">
                <a:latin typeface="Helvetica" pitchFamily="34" charset="0"/>
              </a:rPr>
              <a:t>  lecture and can be found in the </a:t>
            </a:r>
            <a:r>
              <a:rPr lang="en-GB" sz="2000" dirty="0" err="1">
                <a:latin typeface="Helvetica" pitchFamily="34" charset="0"/>
              </a:rPr>
              <a:t>handouts</a:t>
            </a:r>
            <a:r>
              <a:rPr lang="en-GB" sz="2000" dirty="0">
                <a:latin typeface="Helvetica" pitchFamily="34" charset="0"/>
              </a:rPr>
              <a:t>).</a:t>
            </a:r>
          </a:p>
          <a:p>
            <a:pPr algn="l"/>
            <a:endParaRPr lang="en-GB" sz="2000" dirty="0">
              <a:latin typeface="Helvetica" pitchFamily="34" charset="0"/>
            </a:endParaRPr>
          </a:p>
          <a:p>
            <a:pPr algn="l">
              <a:buFontTx/>
              <a:buChar char="•"/>
            </a:pPr>
            <a:r>
              <a:rPr lang="en-GB" sz="2000" dirty="0">
                <a:latin typeface="Helvetica" pitchFamily="34" charset="0"/>
              </a:rPr>
              <a:t> Derivation of the </a:t>
            </a:r>
            <a:r>
              <a:rPr lang="en-GB" sz="2000" dirty="0" err="1">
                <a:latin typeface="Helvetica" pitchFamily="34" charset="0"/>
              </a:rPr>
              <a:t>adjoint</a:t>
            </a:r>
            <a:r>
              <a:rPr lang="en-GB" sz="2000" dirty="0">
                <a:latin typeface="Helvetica" pitchFamily="34" charset="0"/>
              </a:rPr>
              <a:t> code (if time is an issue we will only start this task)</a:t>
            </a:r>
          </a:p>
          <a:p>
            <a:pPr algn="l">
              <a:buFontTx/>
              <a:buChar char="•"/>
            </a:pPr>
            <a:endParaRPr lang="en-GB" sz="2000" dirty="0">
              <a:latin typeface="Helvetica" pitchFamily="34" charset="0"/>
            </a:endParaRPr>
          </a:p>
          <a:p>
            <a:pPr algn="l">
              <a:buFontTx/>
              <a:buChar char="•"/>
            </a:pPr>
            <a:r>
              <a:rPr lang="en-GB" sz="2000" dirty="0">
                <a:latin typeface="Helvetica" pitchFamily="34" charset="0"/>
              </a:rPr>
              <a:t> Derivation of tangent linear and </a:t>
            </a:r>
            <a:r>
              <a:rPr lang="en-GB" sz="2000" dirty="0" err="1">
                <a:latin typeface="Helvetica" pitchFamily="34" charset="0"/>
              </a:rPr>
              <a:t>adjoint</a:t>
            </a:r>
            <a:r>
              <a:rPr lang="en-GB" sz="2000" dirty="0">
                <a:latin typeface="Helvetica" pitchFamily="34" charset="0"/>
              </a:rPr>
              <a:t> codes using an automatic differentiation software online (TAPENADE).</a:t>
            </a:r>
          </a:p>
          <a:p>
            <a:pPr algn="l"/>
            <a:r>
              <a:rPr lang="en-GB" sz="2000" dirty="0">
                <a:solidFill>
                  <a:srgbClr val="FF3399"/>
                </a:solidFill>
                <a:latin typeface="Helvetica" pitchFamily="34" charset="0"/>
              </a:rPr>
              <a:t>http://www-sop.inria.fr/tropics/</a:t>
            </a:r>
            <a:r>
              <a:rPr lang="en-GB" sz="2000" dirty="0">
                <a:latin typeface="Helvetica" pitchFamily="34" charset="0"/>
              </a:rPr>
              <a:t> for general info </a:t>
            </a:r>
            <a:r>
              <a:rPr lang="en-GB" sz="2000" dirty="0">
                <a:solidFill>
                  <a:srgbClr val="FF3399"/>
                </a:solidFill>
                <a:latin typeface="Helvetica" pitchFamily="34" charset="0"/>
              </a:rPr>
              <a:t>http://tapenade.inria.fr:8080/tapenade/index.jsp</a:t>
            </a:r>
            <a:r>
              <a:rPr lang="en-GB" sz="2000" dirty="0">
                <a:latin typeface="Helvetica" pitchFamily="34" charset="0"/>
              </a:rPr>
              <a:t> for the actual deal</a:t>
            </a:r>
          </a:p>
          <a:p>
            <a:pPr algn="l"/>
            <a:endParaRPr lang="en-GB" sz="2000" dirty="0">
              <a:latin typeface="Helvetica" pitchFamily="34" charset="0"/>
            </a:endParaRPr>
          </a:p>
          <a:p>
            <a:pPr algn="l">
              <a:buFontTx/>
              <a:buChar char="•"/>
            </a:pPr>
            <a:r>
              <a:rPr lang="en-GB" sz="2000" dirty="0">
                <a:latin typeface="Helvetica" pitchFamily="34" charset="0"/>
              </a:rPr>
              <a:t> Questions</a:t>
            </a:r>
          </a:p>
          <a:p>
            <a:pPr algn="l">
              <a:buFontTx/>
              <a:buChar char="•"/>
            </a:pPr>
            <a:endParaRPr lang="en-GB" sz="2000" dirty="0">
              <a:latin typeface="Helvetica" pitchFamily="34" charset="0"/>
            </a:endParaRPr>
          </a:p>
          <a:p>
            <a:pPr algn="l"/>
            <a:r>
              <a:rPr lang="en-GB" sz="1800" dirty="0">
                <a:latin typeface="Helvetica" pitchFamily="34" charset="0"/>
              </a:rPr>
              <a:t>Details on the Lorenz code and its use in </a:t>
            </a:r>
            <a:r>
              <a:rPr lang="en-GB" sz="1800" dirty="0" err="1">
                <a:latin typeface="Helvetica" pitchFamily="34" charset="0"/>
              </a:rPr>
              <a:t>variational</a:t>
            </a:r>
            <a:r>
              <a:rPr lang="en-GB" sz="1800" dirty="0">
                <a:latin typeface="Helvetica" pitchFamily="34" charset="0"/>
              </a:rPr>
              <a:t> data assimilation can </a:t>
            </a:r>
          </a:p>
          <a:p>
            <a:pPr algn="l"/>
            <a:r>
              <a:rPr lang="en-GB" sz="1800" dirty="0">
                <a:latin typeface="Helvetica" pitchFamily="34" charset="0"/>
              </a:rPr>
              <a:t>be found in Huang and Yang (1996)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28503" y="908174"/>
          <a:ext cx="2767633" cy="673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Equation" r:id="rId3" imgW="939600" imgH="228600" progId="Equation.3">
                  <p:embed/>
                </p:oleObj>
              </mc:Choice>
              <mc:Fallback>
                <p:oleObj name="Equation" r:id="rId3" imgW="9396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8503" y="908174"/>
                        <a:ext cx="2767633" cy="6734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332656"/>
            <a:ext cx="6072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Find the adjoint of this nonlinear statement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418058"/>
          </a:xfrm>
        </p:spPr>
        <p:txBody>
          <a:bodyPr/>
          <a:lstStyle/>
          <a:p>
            <a:r>
              <a:rPr lang="en-GB" sz="2200" b="1" u="sng" dirty="0" smtClean="0">
                <a:latin typeface="Helvetica" pitchFamily="34" charset="0"/>
              </a:rPr>
              <a:t>Test of </a:t>
            </a:r>
            <a:r>
              <a:rPr lang="en-GB" sz="2200" b="1" u="sng" dirty="0" err="1" smtClean="0">
                <a:latin typeface="Helvetica" pitchFamily="34" charset="0"/>
              </a:rPr>
              <a:t>adjoint</a:t>
            </a:r>
            <a:r>
              <a:rPr lang="en-GB" sz="2200" b="1" u="sng" dirty="0" smtClean="0">
                <a:latin typeface="Helvetica" pitchFamily="34" charset="0"/>
              </a:rPr>
              <a:t> - example</a:t>
            </a:r>
            <a:endParaRPr lang="en-GB" sz="2200" b="1" u="sng" dirty="0">
              <a:latin typeface="Helvetic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6266" y="611396"/>
            <a:ext cx="6211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Starting from the morning example of non-linear statement:</a:t>
            </a:r>
            <a:endParaRPr lang="en-GB" sz="1800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6893223" y="545860"/>
          <a:ext cx="1207169" cy="434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6" name="Equation" r:id="rId3" imgW="634680" imgH="228600" progId="Equation.3">
                  <p:embed/>
                </p:oleObj>
              </mc:Choice>
              <mc:Fallback>
                <p:oleObj name="Equation" r:id="rId3" imgW="63468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3223" y="545860"/>
                        <a:ext cx="1207169" cy="4348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536" y="899428"/>
            <a:ext cx="3634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which is then included in the loop.</a:t>
            </a:r>
            <a:endParaRPr lang="en-GB" sz="180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2123728" y="1484784"/>
            <a:ext cx="4536504" cy="2592288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1547500"/>
            <a:ext cx="1167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u="sng" dirty="0" smtClean="0">
                <a:solidFill>
                  <a:srgbClr val="FF0000"/>
                </a:solidFill>
              </a:rPr>
              <a:t>NL code:</a:t>
            </a:r>
            <a:endParaRPr lang="en-GB" sz="18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2843808" y="1949600"/>
          <a:ext cx="2592883" cy="1911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7" name="Equation" r:id="rId5" imgW="1257120" imgH="927000" progId="Equation.3">
                  <p:embed/>
                </p:oleObj>
              </mc:Choice>
              <mc:Fallback>
                <p:oleObj name="Equation" r:id="rId5" imgW="1257120" imgH="927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1949600"/>
                        <a:ext cx="2592883" cy="19114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71600" y="435581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Input:</a:t>
            </a:r>
            <a:endParaRPr lang="en-GB" sz="1800" dirty="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2123728" y="4338811"/>
          <a:ext cx="484187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8" name="Equation" r:id="rId7" imgW="253800" imgH="164880" progId="Equation.3">
                  <p:embed/>
                </p:oleObj>
              </mc:Choice>
              <mc:Fallback>
                <p:oleObj name="Equation" r:id="rId7" imgW="25380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338811"/>
                        <a:ext cx="484187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66420" y="4787860"/>
            <a:ext cx="941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Output:</a:t>
            </a:r>
            <a:endParaRPr lang="en-GB" sz="1800" dirty="0"/>
          </a:p>
        </p:txBody>
      </p:sp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2123728" y="4746029"/>
          <a:ext cx="508000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9" name="Equation" r:id="rId9" imgW="266400" imgH="215640" progId="Equation.3">
                  <p:embed/>
                </p:oleObj>
              </mc:Choice>
              <mc:Fallback>
                <p:oleObj name="Equation" r:id="rId9" imgW="26640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746029"/>
                        <a:ext cx="508000" cy="411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418058"/>
          </a:xfrm>
        </p:spPr>
        <p:txBody>
          <a:bodyPr/>
          <a:lstStyle/>
          <a:p>
            <a:r>
              <a:rPr lang="en-GB" sz="2200" b="1" u="sng" dirty="0" smtClean="0">
                <a:latin typeface="Helvetica" pitchFamily="34" charset="0"/>
              </a:rPr>
              <a:t>Test of </a:t>
            </a:r>
            <a:r>
              <a:rPr lang="en-GB" sz="2200" b="1" u="sng" dirty="0" err="1" smtClean="0">
                <a:latin typeface="Helvetica" pitchFamily="34" charset="0"/>
              </a:rPr>
              <a:t>adjoint</a:t>
            </a:r>
            <a:r>
              <a:rPr lang="en-GB" sz="2200" b="1" u="sng" dirty="0" smtClean="0">
                <a:latin typeface="Helvetica" pitchFamily="34" charset="0"/>
              </a:rPr>
              <a:t> - example</a:t>
            </a:r>
            <a:endParaRPr lang="en-GB" sz="2200" b="1" u="sng" dirty="0">
              <a:latin typeface="Helvetic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620688"/>
            <a:ext cx="1142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u="sng" dirty="0" smtClean="0">
                <a:solidFill>
                  <a:srgbClr val="FF0000"/>
                </a:solidFill>
              </a:rPr>
              <a:t>TL code:</a:t>
            </a:r>
            <a:endParaRPr lang="en-GB" sz="18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323528" y="1124744"/>
          <a:ext cx="2876550" cy="171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6" name="Equation" r:id="rId3" imgW="1511280" imgH="901440" progId="Equation.3">
                  <p:embed/>
                </p:oleObj>
              </mc:Choice>
              <mc:Fallback>
                <p:oleObj name="Equation" r:id="rId3" imgW="1511280" imgH="9014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124744"/>
                        <a:ext cx="2876550" cy="171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323528" y="2924944"/>
          <a:ext cx="316547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7" name="Equation" r:id="rId5" imgW="1663560" imgH="431640" progId="Equation.3">
                  <p:embed/>
                </p:oleObj>
              </mc:Choice>
              <mc:Fallback>
                <p:oleObj name="Equation" r:id="rId5" imgW="166356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924944"/>
                        <a:ext cx="3165475" cy="8191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67544" y="4293096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u="sng" dirty="0" smtClean="0">
                <a:solidFill>
                  <a:schemeClr val="accent2"/>
                </a:solidFill>
              </a:rPr>
              <a:t>Example:</a:t>
            </a:r>
            <a:r>
              <a:rPr lang="en-GB" sz="1800" b="1" dirty="0" smtClean="0">
                <a:solidFill>
                  <a:schemeClr val="accent2"/>
                </a:solidFill>
              </a:rPr>
              <a:t> </a:t>
            </a:r>
            <a:endParaRPr lang="en-GB" sz="1800" b="1" u="sng" dirty="0">
              <a:solidFill>
                <a:schemeClr val="accent2"/>
              </a:solidFill>
            </a:endParaRPr>
          </a:p>
        </p:txBody>
      </p:sp>
      <p:graphicFrame>
        <p:nvGraphicFramePr>
          <p:cNvPr id="1741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8709173"/>
              </p:ext>
            </p:extLst>
          </p:nvPr>
        </p:nvGraphicFramePr>
        <p:xfrm>
          <a:off x="1835150" y="3932238"/>
          <a:ext cx="2232025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8" name="Equation" r:id="rId7" imgW="1231560" imgH="647640" progId="Equation.3">
                  <p:embed/>
                </p:oleObj>
              </mc:Choice>
              <mc:Fallback>
                <p:oleObj name="Equation" r:id="rId7" imgW="1231560" imgH="647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3932238"/>
                        <a:ext cx="2232025" cy="11684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676275" y="5697538"/>
          <a:ext cx="27066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09" name="Equation" r:id="rId9" imgW="1904760" imgH="380880" progId="Equation.3">
                  <p:embed/>
                </p:oleObj>
              </mc:Choice>
              <mc:Fallback>
                <p:oleObj name="Equation" r:id="rId9" imgW="1904760" imgH="3808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275" y="5697538"/>
                        <a:ext cx="2706688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/>
          <p:nvPr/>
        </p:nvCxnSpPr>
        <p:spPr bwMode="auto">
          <a:xfrm flipH="1">
            <a:off x="1755311" y="5157192"/>
            <a:ext cx="1016489" cy="5760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814396" y="62068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u="sng" dirty="0" smtClean="0">
                <a:solidFill>
                  <a:srgbClr val="FF0000"/>
                </a:solidFill>
              </a:rPr>
              <a:t>AD code:</a:t>
            </a:r>
            <a:endParaRPr lang="en-GB" sz="18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18442" name="Object 6"/>
          <p:cNvGraphicFramePr>
            <a:graphicFrameLocks noChangeAspect="1"/>
          </p:cNvGraphicFramePr>
          <p:nvPr/>
        </p:nvGraphicFramePr>
        <p:xfrm>
          <a:off x="6732241" y="569110"/>
          <a:ext cx="1728191" cy="925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0" name="Equation" r:id="rId11" imgW="952200" imgH="558720" progId="Equation.3">
                  <p:embed/>
                </p:oleObj>
              </mc:Choice>
              <mc:Fallback>
                <p:oleObj name="Equation" r:id="rId11" imgW="952200" imgH="55872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1" y="569110"/>
                        <a:ext cx="1728191" cy="92599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3" name="Object 6"/>
          <p:cNvGraphicFramePr>
            <a:graphicFrameLocks noChangeAspect="1"/>
          </p:cNvGraphicFramePr>
          <p:nvPr/>
        </p:nvGraphicFramePr>
        <p:xfrm>
          <a:off x="4861892" y="1052737"/>
          <a:ext cx="3166492" cy="4107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1" name="Equation" r:id="rId13" imgW="1701720" imgH="2209680" progId="Equation.3">
                  <p:embed/>
                </p:oleObj>
              </mc:Choice>
              <mc:Fallback>
                <p:oleObj name="Equation" r:id="rId13" imgW="1701720" imgH="22096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1892" y="1052737"/>
                        <a:ext cx="3166492" cy="41071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4" name="Object 7"/>
          <p:cNvGraphicFramePr>
            <a:graphicFrameLocks noChangeAspect="1"/>
          </p:cNvGraphicFramePr>
          <p:nvPr/>
        </p:nvGraphicFramePr>
        <p:xfrm>
          <a:off x="4932040" y="5229200"/>
          <a:ext cx="3479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2" name="Equation" r:id="rId15" imgW="1828800" imgH="241200" progId="Equation.3">
                  <p:embed/>
                </p:oleObj>
              </mc:Choice>
              <mc:Fallback>
                <p:oleObj name="Equation" r:id="rId15" imgW="1828800" imgH="2412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5229200"/>
                        <a:ext cx="3479800" cy="4572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418058"/>
          </a:xfrm>
        </p:spPr>
        <p:txBody>
          <a:bodyPr/>
          <a:lstStyle/>
          <a:p>
            <a:r>
              <a:rPr lang="en-GB" sz="2200" b="1" u="sng" dirty="0" smtClean="0">
                <a:latin typeface="Helvetica" pitchFamily="34" charset="0"/>
              </a:rPr>
              <a:t>Test of </a:t>
            </a:r>
            <a:r>
              <a:rPr lang="en-GB" sz="2200" b="1" u="sng" dirty="0" err="1" smtClean="0">
                <a:latin typeface="Helvetica" pitchFamily="34" charset="0"/>
              </a:rPr>
              <a:t>adjoint</a:t>
            </a:r>
            <a:r>
              <a:rPr lang="en-GB" sz="2200" b="1" u="sng" dirty="0" smtClean="0">
                <a:latin typeface="Helvetica" pitchFamily="34" charset="0"/>
              </a:rPr>
              <a:t> - example</a:t>
            </a:r>
            <a:endParaRPr lang="en-GB" sz="2200" b="1" u="sng" dirty="0">
              <a:latin typeface="Helvetic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620688"/>
            <a:ext cx="1142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u="sng" dirty="0" smtClean="0">
                <a:solidFill>
                  <a:srgbClr val="FF0000"/>
                </a:solidFill>
              </a:rPr>
              <a:t>TL code:</a:t>
            </a:r>
            <a:endParaRPr lang="en-GB" sz="18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323528" y="1124744"/>
          <a:ext cx="2876550" cy="171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50" name="Equation" r:id="rId3" imgW="1511280" imgH="901440" progId="Equation.3">
                  <p:embed/>
                </p:oleObj>
              </mc:Choice>
              <mc:Fallback>
                <p:oleObj name="Equation" r:id="rId3" imgW="1511280" imgH="9014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124744"/>
                        <a:ext cx="2876550" cy="171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323528" y="2924944"/>
          <a:ext cx="316547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51" name="Equation" r:id="rId5" imgW="1663560" imgH="431640" progId="Equation.3">
                  <p:embed/>
                </p:oleObj>
              </mc:Choice>
              <mc:Fallback>
                <p:oleObj name="Equation" r:id="rId5" imgW="166356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924944"/>
                        <a:ext cx="3165475" cy="8191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67544" y="4293096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u="sng" dirty="0" smtClean="0">
                <a:solidFill>
                  <a:schemeClr val="accent2"/>
                </a:solidFill>
              </a:rPr>
              <a:t>Example:</a:t>
            </a:r>
            <a:r>
              <a:rPr lang="en-GB" sz="1800" b="1" dirty="0" smtClean="0">
                <a:solidFill>
                  <a:schemeClr val="accent2"/>
                </a:solidFill>
              </a:rPr>
              <a:t> </a:t>
            </a:r>
            <a:endParaRPr lang="en-GB" sz="1800" b="1" u="sng" dirty="0">
              <a:solidFill>
                <a:schemeClr val="accent2"/>
              </a:solidFill>
            </a:endParaRPr>
          </a:p>
        </p:txBody>
      </p:sp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1835696" y="4149080"/>
          <a:ext cx="2232248" cy="733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52" name="Equation" r:id="rId7" imgW="1231560" imgH="406080" progId="Equation.3">
                  <p:embed/>
                </p:oleObj>
              </mc:Choice>
              <mc:Fallback>
                <p:oleObj name="Equation" r:id="rId7" imgW="1231560" imgH="4060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149080"/>
                        <a:ext cx="2232248" cy="733427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674688" y="5822950"/>
          <a:ext cx="2706687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53" name="Equation" r:id="rId9" imgW="1904760" imgH="203040" progId="Equation.3">
                  <p:embed/>
                </p:oleObj>
              </mc:Choice>
              <mc:Fallback>
                <p:oleObj name="Equation" r:id="rId9" imgW="1904760" imgH="203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8" y="5822950"/>
                        <a:ext cx="2706687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/>
          <p:nvPr/>
        </p:nvCxnSpPr>
        <p:spPr bwMode="auto">
          <a:xfrm rot="10800000" flipV="1">
            <a:off x="1907704" y="4869160"/>
            <a:ext cx="936104" cy="7200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814396" y="62068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u="sng" dirty="0" smtClean="0">
                <a:solidFill>
                  <a:srgbClr val="FF0000"/>
                </a:solidFill>
              </a:rPr>
              <a:t>AD code:</a:t>
            </a:r>
            <a:endParaRPr lang="en-GB" sz="18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18442" name="Object 6"/>
          <p:cNvGraphicFramePr>
            <a:graphicFrameLocks noChangeAspect="1"/>
          </p:cNvGraphicFramePr>
          <p:nvPr/>
        </p:nvGraphicFramePr>
        <p:xfrm>
          <a:off x="6732241" y="569110"/>
          <a:ext cx="1728191" cy="925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54" name="Equation" r:id="rId11" imgW="952200" imgH="558720" progId="Equation.3">
                  <p:embed/>
                </p:oleObj>
              </mc:Choice>
              <mc:Fallback>
                <p:oleObj name="Equation" r:id="rId11" imgW="952200" imgH="55872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1" y="569110"/>
                        <a:ext cx="1728191" cy="92599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3" name="Object 6"/>
          <p:cNvGraphicFramePr>
            <a:graphicFrameLocks noChangeAspect="1"/>
          </p:cNvGraphicFramePr>
          <p:nvPr/>
        </p:nvGraphicFramePr>
        <p:xfrm>
          <a:off x="4861892" y="1052737"/>
          <a:ext cx="3166492" cy="4107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55" name="Equation" r:id="rId13" imgW="1701720" imgH="2209680" progId="Equation.3">
                  <p:embed/>
                </p:oleObj>
              </mc:Choice>
              <mc:Fallback>
                <p:oleObj name="Equation" r:id="rId13" imgW="1701720" imgH="22096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1892" y="1052737"/>
                        <a:ext cx="3166492" cy="41071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4" name="Object 7"/>
          <p:cNvGraphicFramePr>
            <a:graphicFrameLocks noChangeAspect="1"/>
          </p:cNvGraphicFramePr>
          <p:nvPr/>
        </p:nvGraphicFramePr>
        <p:xfrm>
          <a:off x="4932040" y="5229200"/>
          <a:ext cx="3479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56" name="Equation" r:id="rId15" imgW="1828800" imgH="241200" progId="Equation.3">
                  <p:embed/>
                </p:oleObj>
              </mc:Choice>
              <mc:Fallback>
                <p:oleObj name="Equation" r:id="rId15" imgW="1828800" imgH="2412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5229200"/>
                        <a:ext cx="3479800" cy="4572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Oval 14"/>
          <p:cNvSpPr/>
          <p:nvPr/>
        </p:nvSpPr>
        <p:spPr bwMode="auto">
          <a:xfrm>
            <a:off x="5076056" y="3573016"/>
            <a:ext cx="1728192" cy="57606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5076056" y="3645024"/>
            <a:ext cx="1800200" cy="4320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5004048" y="3573016"/>
            <a:ext cx="2016224" cy="57606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7020272" y="3645024"/>
            <a:ext cx="1908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IF ONE FORGETS     THIS IMPORTANT STATEMENT…</a:t>
            </a:r>
            <a:endParaRPr lang="en-GB" sz="1200" b="1" dirty="0">
              <a:solidFill>
                <a:srgbClr val="FF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84213" y="6021288"/>
            <a:ext cx="6912123" cy="341412"/>
            <a:chOff x="684213" y="6021288"/>
            <a:chExt cx="6912123" cy="341412"/>
          </a:xfrm>
        </p:grpSpPr>
        <p:graphicFrame>
          <p:nvGraphicFramePr>
            <p:cNvPr id="19465" name="Object 9"/>
            <p:cNvGraphicFramePr>
              <a:graphicFrameLocks noChangeAspect="1"/>
            </p:cNvGraphicFramePr>
            <p:nvPr/>
          </p:nvGraphicFramePr>
          <p:xfrm>
            <a:off x="684213" y="6075363"/>
            <a:ext cx="2689225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57" name="Equation" r:id="rId17" imgW="1892160" imgH="203040" progId="Equation.3">
                    <p:embed/>
                  </p:oleObj>
                </mc:Choice>
                <mc:Fallback>
                  <p:oleObj name="Equation" r:id="rId17" imgW="1892160" imgH="20304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4213" y="6075363"/>
                          <a:ext cx="2689225" cy="287337"/>
                        </a:xfrm>
                        <a:prstGeom prst="rect">
                          <a:avLst/>
                        </a:prstGeom>
                        <a:noFill/>
                        <a:ln w="19050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Box 23"/>
            <p:cNvSpPr txBox="1"/>
            <p:nvPr/>
          </p:nvSpPr>
          <p:spPr>
            <a:xfrm>
              <a:off x="3419872" y="6021288"/>
              <a:ext cx="41764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WRONG !!!       NORM_TL  ≠  NORM_AD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59832" y="214313"/>
            <a:ext cx="3733577" cy="461665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b="1" u="sng" dirty="0">
                <a:latin typeface="Helvetica" pitchFamily="34" charset="0"/>
              </a:rPr>
              <a:t>Naming conventions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57188" y="1844824"/>
            <a:ext cx="817245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Tx/>
              <a:buChar char="•"/>
            </a:pPr>
            <a:endParaRPr lang="en-GB" sz="2200" dirty="0">
              <a:latin typeface="Helvetica" pitchFamily="34" charset="0"/>
            </a:endParaRPr>
          </a:p>
          <a:p>
            <a:pPr algn="l">
              <a:buFontTx/>
              <a:buChar char="•"/>
            </a:pPr>
            <a:r>
              <a:rPr lang="en-GB" sz="2200" dirty="0">
                <a:latin typeface="Helvetica" pitchFamily="34" charset="0"/>
              </a:rPr>
              <a:t>In this </a:t>
            </a:r>
            <a:r>
              <a:rPr lang="en-GB" sz="2200" dirty="0" smtClean="0">
                <a:latin typeface="Helvetica" pitchFamily="34" charset="0"/>
              </a:rPr>
              <a:t>exercise all </a:t>
            </a:r>
            <a:r>
              <a:rPr lang="en-GB" sz="2200" dirty="0">
                <a:latin typeface="Helvetica" pitchFamily="34" charset="0"/>
              </a:rPr>
              <a:t>tangent linear variables will have a suffix </a:t>
            </a:r>
            <a:r>
              <a:rPr lang="en-GB" sz="2200" dirty="0">
                <a:solidFill>
                  <a:srgbClr val="FF0000"/>
                </a:solidFill>
                <a:latin typeface="Helvetica" pitchFamily="34" charset="0"/>
              </a:rPr>
              <a:t>“d</a:t>
            </a:r>
            <a:r>
              <a:rPr lang="en-GB" sz="2200" dirty="0" smtClean="0">
                <a:solidFill>
                  <a:srgbClr val="FF0000"/>
                </a:solidFill>
                <a:latin typeface="Helvetica" pitchFamily="34" charset="0"/>
              </a:rPr>
              <a:t>”</a:t>
            </a:r>
            <a:r>
              <a:rPr lang="en-GB" sz="2200" dirty="0" smtClean="0">
                <a:latin typeface="Helvetica" pitchFamily="34" charset="0"/>
              </a:rPr>
              <a:t> and all adjoint variables will have the suffix </a:t>
            </a:r>
            <a:r>
              <a:rPr lang="en-GB" sz="2200" dirty="0" smtClean="0">
                <a:solidFill>
                  <a:srgbClr val="FF0000"/>
                </a:solidFill>
                <a:latin typeface="Helvetica" pitchFamily="34" charset="0"/>
              </a:rPr>
              <a:t>“b</a:t>
            </a:r>
            <a:r>
              <a:rPr lang="en-GB" sz="2200" dirty="0">
                <a:latin typeface="Helvetica" pitchFamily="34" charset="0"/>
              </a:rPr>
              <a:t>”, in order to be able to compare more directly with codes derived using the automatic differentiation code TAPENADE</a:t>
            </a:r>
            <a:r>
              <a:rPr lang="en-GB" sz="2200" dirty="0" smtClean="0">
                <a:latin typeface="Helvetica" pitchFamily="34" charset="0"/>
              </a:rPr>
              <a:t>. </a:t>
            </a:r>
            <a:r>
              <a:rPr lang="en-GB" sz="2200" dirty="0">
                <a:latin typeface="Helvetica" pitchFamily="34" charset="0"/>
              </a:rPr>
              <a:t>The variables without  any suffix are the nonlinear model </a:t>
            </a:r>
            <a:r>
              <a:rPr lang="en-GB" sz="2200" dirty="0" smtClean="0">
                <a:latin typeface="Helvetica" pitchFamily="34" charset="0"/>
              </a:rPr>
              <a:t>variables (the trajectory). </a:t>
            </a:r>
            <a:endParaRPr lang="en-GB" sz="2200" dirty="0">
              <a:latin typeface="Helvetic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0" y="6429375"/>
            <a:ext cx="1143000" cy="42862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1438"/>
            <a:ext cx="8229600" cy="500062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200" b="1" u="sng" smtClean="0">
                <a:latin typeface="Helvetica" pitchFamily="34" charset="0"/>
              </a:rPr>
              <a:t>Lorenz model code (FORTRAN)</a:t>
            </a: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125538" y="477838"/>
            <a:ext cx="4994275" cy="2555188"/>
          </a:xfrm>
          <a:prstGeom prst="rect">
            <a:avLst/>
          </a:prstGeom>
          <a:noFill/>
          <a:ln w="38100">
            <a:solidFill>
              <a:srgbClr val="FFFF99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 eaLnBrk="0" hangingPunct="0"/>
            <a:r>
              <a:rPr lang="en-GB" sz="1600" b="1" dirty="0">
                <a:latin typeface="Courier New" pitchFamily="49" charset="0"/>
              </a:rPr>
              <a:t>SUBROUTINE model(</a:t>
            </a:r>
            <a:r>
              <a:rPr lang="en-GB" sz="1600" b="1" dirty="0" err="1">
                <a:latin typeface="Courier New" pitchFamily="49" charset="0"/>
              </a:rPr>
              <a:t>x,dt,nstep</a:t>
            </a:r>
            <a:r>
              <a:rPr lang="en-GB" sz="1600" b="1" dirty="0">
                <a:latin typeface="Courier New" pitchFamily="49" charset="0"/>
              </a:rPr>
              <a:t>)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REAL,INTENT(INOUT) :: x(3)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REAL,INTENT(IN)    :: </a:t>
            </a:r>
            <a:r>
              <a:rPr lang="en-GB" sz="1600" b="1" dirty="0" err="1">
                <a:latin typeface="Courier New" pitchFamily="49" charset="0"/>
              </a:rPr>
              <a:t>dt</a:t>
            </a:r>
            <a:r>
              <a:rPr lang="en-GB" sz="1600" b="1" dirty="0">
                <a:latin typeface="Courier New" pitchFamily="49" charset="0"/>
              </a:rPr>
              <a:t>    ! </a:t>
            </a:r>
            <a:r>
              <a:rPr lang="en-GB" sz="1600" b="1" dirty="0" smtClean="0">
                <a:latin typeface="Courier New" pitchFamily="49" charset="0"/>
              </a:rPr>
              <a:t>Constant</a:t>
            </a:r>
          </a:p>
          <a:p>
            <a:pPr algn="l" eaLnBrk="0" hangingPunct="0"/>
            <a:r>
              <a:rPr lang="en-GB" sz="1600" b="1" dirty="0" smtClean="0">
                <a:latin typeface="Courier New" pitchFamily="49" charset="0"/>
              </a:rPr>
              <a:t>REAL               :: y(3)</a:t>
            </a:r>
            <a:endParaRPr lang="en-GB" sz="1600" b="1" dirty="0">
              <a:latin typeface="Courier New" pitchFamily="49" charset="0"/>
            </a:endParaRP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INTEGER, INTENT(IN):: </a:t>
            </a:r>
            <a:r>
              <a:rPr lang="en-GB" sz="1600" b="1" dirty="0" err="1">
                <a:latin typeface="Courier New" pitchFamily="49" charset="0"/>
              </a:rPr>
              <a:t>nstep</a:t>
            </a:r>
            <a:endParaRPr lang="en-GB" sz="1600" b="1" dirty="0">
              <a:latin typeface="Courier New" pitchFamily="49" charset="0"/>
            </a:endParaRP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  DO </a:t>
            </a:r>
            <a:r>
              <a:rPr lang="en-GB" sz="1600" b="1" dirty="0" err="1">
                <a:latin typeface="Courier New" pitchFamily="49" charset="0"/>
              </a:rPr>
              <a:t>i</a:t>
            </a:r>
            <a:r>
              <a:rPr lang="en-GB" sz="1600" b="1" dirty="0">
                <a:latin typeface="Courier New" pitchFamily="49" charset="0"/>
              </a:rPr>
              <a:t> = 1,nstep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    CALL </a:t>
            </a:r>
            <a:r>
              <a:rPr lang="en-GB" sz="1600" b="1" dirty="0" err="1" smtClean="0">
                <a:latin typeface="Courier New" pitchFamily="49" charset="0"/>
              </a:rPr>
              <a:t>lorenz</a:t>
            </a:r>
            <a:r>
              <a:rPr lang="en-GB" sz="1600" b="1" dirty="0" smtClean="0">
                <a:latin typeface="Courier New" pitchFamily="49" charset="0"/>
              </a:rPr>
              <a:t>(</a:t>
            </a:r>
            <a:r>
              <a:rPr lang="en-GB" sz="1600" b="1" dirty="0" err="1" smtClean="0">
                <a:latin typeface="Courier New" pitchFamily="49" charset="0"/>
              </a:rPr>
              <a:t>x,y</a:t>
            </a:r>
            <a:r>
              <a:rPr lang="en-GB" sz="1600" b="1" dirty="0" smtClean="0">
                <a:latin typeface="Courier New" pitchFamily="49" charset="0"/>
              </a:rPr>
              <a:t>)</a:t>
            </a:r>
            <a:endParaRPr lang="en-GB" sz="1600" b="1" dirty="0">
              <a:latin typeface="Courier New" pitchFamily="49" charset="0"/>
            </a:endParaRP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    CALL step  (</a:t>
            </a:r>
            <a:r>
              <a:rPr lang="en-GB" sz="1600" b="1" dirty="0" err="1" smtClean="0">
                <a:latin typeface="Courier New" pitchFamily="49" charset="0"/>
              </a:rPr>
              <a:t>x,y,dt</a:t>
            </a:r>
            <a:r>
              <a:rPr lang="en-GB" sz="1600" b="1" dirty="0">
                <a:latin typeface="Courier New" pitchFamily="49" charset="0"/>
              </a:rPr>
              <a:t>)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  ENDDO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END SUBROUTINE model</a:t>
            </a: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1125538" y="2700338"/>
            <a:ext cx="4994275" cy="2192484"/>
          </a:xfrm>
          <a:prstGeom prst="rect">
            <a:avLst/>
          </a:prstGeom>
          <a:solidFill>
            <a:srgbClr val="FFFF99"/>
          </a:solidFill>
          <a:ln w="25400">
            <a:noFill/>
            <a:miter lim="800000"/>
            <a:headEnd/>
            <a:tailEnd/>
          </a:ln>
        </p:spPr>
        <p:txBody>
          <a:bodyPr lIns="92075" tIns="3600" rIns="92075" bIns="3600">
            <a:spAutoFit/>
          </a:bodyPr>
          <a:lstStyle/>
          <a:p>
            <a:pPr algn="l" eaLnBrk="0" hangingPunct="0"/>
            <a:r>
              <a:rPr lang="en-GB" sz="1400" b="1" dirty="0">
                <a:latin typeface="Courier New" pitchFamily="49" charset="0"/>
              </a:rPr>
              <a:t>! ------------------------------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SUBROUTINE </a:t>
            </a:r>
            <a:r>
              <a:rPr lang="en-GB" sz="1600" b="1" dirty="0" err="1" smtClean="0">
                <a:latin typeface="Courier New" pitchFamily="49" charset="0"/>
              </a:rPr>
              <a:t>lorenz</a:t>
            </a:r>
            <a:r>
              <a:rPr lang="en-GB" sz="1600" b="1" dirty="0" smtClean="0">
                <a:latin typeface="Courier New" pitchFamily="49" charset="0"/>
              </a:rPr>
              <a:t>(</a:t>
            </a:r>
            <a:r>
              <a:rPr lang="en-GB" sz="1600" b="1" dirty="0" err="1" smtClean="0">
                <a:latin typeface="Courier New" pitchFamily="49" charset="0"/>
              </a:rPr>
              <a:t>x,y</a:t>
            </a:r>
            <a:r>
              <a:rPr lang="en-GB" sz="1600" b="1" dirty="0" smtClean="0">
                <a:latin typeface="Courier New" pitchFamily="49" charset="0"/>
              </a:rPr>
              <a:t>)</a:t>
            </a:r>
            <a:endParaRPr lang="en-GB" sz="1600" b="1" dirty="0">
              <a:latin typeface="Courier New" pitchFamily="49" charset="0"/>
            </a:endParaRP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REAL,INTENT(IN) :: x(3)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REAL,INTENT(OUT):: </a:t>
            </a:r>
            <a:r>
              <a:rPr lang="en-GB" sz="1600" b="1" dirty="0" smtClean="0">
                <a:latin typeface="Courier New" pitchFamily="49" charset="0"/>
              </a:rPr>
              <a:t>y(3</a:t>
            </a:r>
            <a:r>
              <a:rPr lang="en-GB" sz="1600" b="1" dirty="0">
                <a:latin typeface="Courier New" pitchFamily="49" charset="0"/>
              </a:rPr>
              <a:t>)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REAL :: p, </a:t>
            </a:r>
            <a:r>
              <a:rPr lang="en-GB" sz="1600" b="1" dirty="0" smtClean="0">
                <a:latin typeface="Courier New" pitchFamily="49" charset="0"/>
              </a:rPr>
              <a:t>r, b           </a:t>
            </a:r>
            <a:r>
              <a:rPr lang="en-GB" sz="1600" b="1" dirty="0">
                <a:latin typeface="Courier New" pitchFamily="49" charset="0"/>
              </a:rPr>
              <a:t>! constants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  </a:t>
            </a:r>
            <a:r>
              <a:rPr lang="en-GB" sz="1600" b="1" dirty="0" smtClean="0">
                <a:latin typeface="Courier New" pitchFamily="49" charset="0"/>
              </a:rPr>
              <a:t>y(1</a:t>
            </a:r>
            <a:r>
              <a:rPr lang="en-GB" sz="1600" b="1" dirty="0">
                <a:latin typeface="Courier New" pitchFamily="49" charset="0"/>
              </a:rPr>
              <a:t>) = -p*x(1)+p*x(2)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  </a:t>
            </a:r>
            <a:r>
              <a:rPr lang="en-GB" sz="1600" b="1" dirty="0" smtClean="0">
                <a:latin typeface="Courier New" pitchFamily="49" charset="0"/>
              </a:rPr>
              <a:t>y(2</a:t>
            </a:r>
            <a:r>
              <a:rPr lang="en-GB" sz="1600" b="1" dirty="0">
                <a:latin typeface="Courier New" pitchFamily="49" charset="0"/>
              </a:rPr>
              <a:t>) = x(1)*(r-x(3))-x(2)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  </a:t>
            </a:r>
            <a:r>
              <a:rPr lang="en-GB" sz="1600" b="1" dirty="0" smtClean="0">
                <a:latin typeface="Courier New" pitchFamily="49" charset="0"/>
              </a:rPr>
              <a:t>y(3</a:t>
            </a:r>
            <a:r>
              <a:rPr lang="en-GB" sz="1600" b="1" dirty="0">
                <a:latin typeface="Courier New" pitchFamily="49" charset="0"/>
              </a:rPr>
              <a:t>) = x(1)*x(2)-b*x(3)</a:t>
            </a:r>
          </a:p>
          <a:p>
            <a:pPr algn="l" eaLnBrk="0" hangingPunct="0"/>
            <a:r>
              <a:rPr lang="en-GB" sz="1600" b="1" dirty="0">
                <a:latin typeface="Courier New" pitchFamily="49" charset="0"/>
              </a:rPr>
              <a:t>END SUBROUTINE </a:t>
            </a:r>
            <a:r>
              <a:rPr lang="en-GB" sz="1600" b="1" dirty="0" err="1">
                <a:latin typeface="Courier New" pitchFamily="49" charset="0"/>
              </a:rPr>
              <a:t>lorenz</a:t>
            </a:r>
            <a:endParaRPr lang="en-GB" sz="1600" b="1" dirty="0">
              <a:latin typeface="Courier New" pitchFamily="49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25538" y="4881563"/>
            <a:ext cx="4994275" cy="19462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lIns="92075" tIns="3600" rIns="92075" bIns="3600">
            <a:spAutoFit/>
          </a:bodyPr>
          <a:lstStyle/>
          <a:p>
            <a:pPr algn="l" eaLnBrk="0" hangingPunct="0">
              <a:defRPr/>
            </a:pPr>
            <a:r>
              <a:rPr lang="en-GB" sz="1400" b="1" dirty="0">
                <a:latin typeface="Courier New" pitchFamily="49" charset="0"/>
              </a:rPr>
              <a:t>! ---------------------------</a:t>
            </a:r>
          </a:p>
          <a:p>
            <a:pPr algn="l" eaLnBrk="0" hangingPunct="0">
              <a:defRPr/>
            </a:pPr>
            <a:r>
              <a:rPr lang="en-GB" sz="1600" b="1" dirty="0">
                <a:latin typeface="Courier New" pitchFamily="49" charset="0"/>
              </a:rPr>
              <a:t>SUBROUTINE </a:t>
            </a:r>
            <a:r>
              <a:rPr lang="en-GB" sz="1600" b="1" dirty="0" smtClean="0">
                <a:latin typeface="Courier New" pitchFamily="49" charset="0"/>
              </a:rPr>
              <a:t>step(</a:t>
            </a:r>
            <a:r>
              <a:rPr lang="en-GB" sz="1600" b="1" dirty="0" err="1" smtClean="0">
                <a:latin typeface="Courier New" pitchFamily="49" charset="0"/>
              </a:rPr>
              <a:t>x,y,dt</a:t>
            </a:r>
            <a:r>
              <a:rPr lang="en-GB" sz="1600" b="1" dirty="0">
                <a:latin typeface="Courier New" pitchFamily="49" charset="0"/>
              </a:rPr>
              <a:t>)</a:t>
            </a:r>
          </a:p>
          <a:p>
            <a:pPr algn="l" eaLnBrk="0" hangingPunct="0">
              <a:defRPr/>
            </a:pPr>
            <a:r>
              <a:rPr lang="en-GB" sz="1600" b="1" dirty="0">
                <a:latin typeface="Courier New" pitchFamily="49" charset="0"/>
              </a:rPr>
              <a:t>REAL,INTENT(INOUT):: x(3)</a:t>
            </a:r>
          </a:p>
          <a:p>
            <a:pPr algn="l" eaLnBrk="0" hangingPunct="0">
              <a:defRPr/>
            </a:pPr>
            <a:r>
              <a:rPr lang="en-GB" sz="1600" b="1" dirty="0">
                <a:latin typeface="Courier New" pitchFamily="49" charset="0"/>
              </a:rPr>
              <a:t>REAL,INTENT(IN)   :: </a:t>
            </a:r>
            <a:r>
              <a:rPr lang="en-GB" sz="1600" b="1" dirty="0" smtClean="0">
                <a:latin typeface="Courier New" pitchFamily="49" charset="0"/>
              </a:rPr>
              <a:t>y(3</a:t>
            </a:r>
            <a:r>
              <a:rPr lang="en-GB" sz="1600" b="1" dirty="0">
                <a:latin typeface="Courier New" pitchFamily="49" charset="0"/>
              </a:rPr>
              <a:t>),</a:t>
            </a:r>
            <a:r>
              <a:rPr lang="en-GB" sz="1600" b="1" dirty="0" err="1">
                <a:latin typeface="Courier New" pitchFamily="49" charset="0"/>
              </a:rPr>
              <a:t>dt</a:t>
            </a:r>
            <a:r>
              <a:rPr lang="en-GB" sz="1600" b="1" dirty="0">
                <a:latin typeface="Courier New" pitchFamily="49" charset="0"/>
              </a:rPr>
              <a:t> </a:t>
            </a:r>
          </a:p>
          <a:p>
            <a:pPr algn="l" eaLnBrk="0" hangingPunct="0">
              <a:defRPr/>
            </a:pPr>
            <a:r>
              <a:rPr lang="en-GB" sz="1600" b="1" dirty="0">
                <a:latin typeface="Courier New" pitchFamily="49" charset="0"/>
              </a:rPr>
              <a:t>  DO </a:t>
            </a:r>
            <a:r>
              <a:rPr lang="en-GB" sz="1600" b="1" dirty="0" err="1">
                <a:latin typeface="Courier New" pitchFamily="49" charset="0"/>
              </a:rPr>
              <a:t>i</a:t>
            </a:r>
            <a:r>
              <a:rPr lang="en-GB" sz="1600" b="1" dirty="0">
                <a:latin typeface="Courier New" pitchFamily="49" charset="0"/>
              </a:rPr>
              <a:t> = 1,3</a:t>
            </a:r>
          </a:p>
          <a:p>
            <a:pPr algn="l" eaLnBrk="0" hangingPunct="0">
              <a:defRPr/>
            </a:pPr>
            <a:r>
              <a:rPr lang="en-GB" sz="1600" b="1" dirty="0">
                <a:latin typeface="Courier New" pitchFamily="49" charset="0"/>
              </a:rPr>
              <a:t>    x(</a:t>
            </a:r>
            <a:r>
              <a:rPr lang="en-GB" sz="1600" b="1" dirty="0" err="1">
                <a:latin typeface="Courier New" pitchFamily="49" charset="0"/>
              </a:rPr>
              <a:t>i</a:t>
            </a:r>
            <a:r>
              <a:rPr lang="en-GB" sz="1600" b="1" dirty="0">
                <a:latin typeface="Courier New" pitchFamily="49" charset="0"/>
              </a:rPr>
              <a:t>) = x(</a:t>
            </a:r>
            <a:r>
              <a:rPr lang="en-GB" sz="1600" b="1" dirty="0" err="1">
                <a:latin typeface="Courier New" pitchFamily="49" charset="0"/>
              </a:rPr>
              <a:t>i</a:t>
            </a:r>
            <a:r>
              <a:rPr lang="en-GB" sz="1600" b="1" dirty="0">
                <a:latin typeface="Courier New" pitchFamily="49" charset="0"/>
              </a:rPr>
              <a:t>)+</a:t>
            </a:r>
            <a:r>
              <a:rPr lang="en-GB" sz="1600" b="1" dirty="0" err="1" smtClean="0">
                <a:latin typeface="Courier New" pitchFamily="49" charset="0"/>
              </a:rPr>
              <a:t>dt</a:t>
            </a:r>
            <a:r>
              <a:rPr lang="en-GB" sz="1600" b="1" dirty="0" smtClean="0">
                <a:latin typeface="Courier New" pitchFamily="49" charset="0"/>
              </a:rPr>
              <a:t>*y(</a:t>
            </a:r>
            <a:r>
              <a:rPr lang="en-GB" sz="1600" b="1" dirty="0" err="1" smtClean="0">
                <a:latin typeface="Courier New" pitchFamily="49" charset="0"/>
              </a:rPr>
              <a:t>i</a:t>
            </a:r>
            <a:r>
              <a:rPr lang="en-GB" sz="1600" b="1" dirty="0">
                <a:latin typeface="Courier New" pitchFamily="49" charset="0"/>
              </a:rPr>
              <a:t>)</a:t>
            </a:r>
          </a:p>
          <a:p>
            <a:pPr algn="l" eaLnBrk="0" hangingPunct="0">
              <a:defRPr/>
            </a:pPr>
            <a:r>
              <a:rPr lang="en-GB" sz="1600" b="1" dirty="0">
                <a:latin typeface="Courier New" pitchFamily="49" charset="0"/>
              </a:rPr>
              <a:t>  ENDDO</a:t>
            </a:r>
          </a:p>
          <a:p>
            <a:pPr algn="l" eaLnBrk="0" hangingPunct="0">
              <a:defRPr/>
            </a:pPr>
            <a:r>
              <a:rPr lang="en-GB" sz="1600" b="1" dirty="0">
                <a:latin typeface="Courier New" pitchFamily="49" charset="0"/>
              </a:rPr>
              <a:t>END SUBROUTINE step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28184" y="3356992"/>
            <a:ext cx="2700659" cy="28007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/>
              <a:t>Remember:</a:t>
            </a:r>
          </a:p>
          <a:p>
            <a:pPr algn="l"/>
            <a:r>
              <a:rPr lang="en-GB" sz="1600" dirty="0" smtClean="0"/>
              <a:t>in this exercise the </a:t>
            </a:r>
          </a:p>
          <a:p>
            <a:pPr algn="l"/>
            <a:r>
              <a:rPr lang="en-GB" sz="1600" dirty="0" err="1" smtClean="0"/>
              <a:t>timestep</a:t>
            </a:r>
            <a:r>
              <a:rPr lang="en-GB" sz="1600" dirty="0" smtClean="0"/>
              <a:t> </a:t>
            </a:r>
            <a:r>
              <a:rPr lang="en-GB" sz="1600" dirty="0" err="1" smtClean="0"/>
              <a:t>dt</a:t>
            </a:r>
            <a:r>
              <a:rPr lang="en-GB" sz="1600" dirty="0" smtClean="0"/>
              <a:t> is simply a constant, exactly like p, r and b, as far as the </a:t>
            </a:r>
            <a:r>
              <a:rPr lang="en-GB" sz="1600" dirty="0" err="1" smtClean="0"/>
              <a:t>adjoint</a:t>
            </a:r>
            <a:r>
              <a:rPr lang="en-GB" sz="1600" dirty="0" smtClean="0"/>
              <a:t> derivation is concerned.</a:t>
            </a:r>
          </a:p>
          <a:p>
            <a:pPr algn="l"/>
            <a:r>
              <a:rPr lang="en-GB" sz="1600" dirty="0" smtClean="0"/>
              <a:t>You are deriving the tangent linear and </a:t>
            </a:r>
            <a:r>
              <a:rPr lang="en-GB" sz="1600" dirty="0" err="1" smtClean="0"/>
              <a:t>adjoint</a:t>
            </a:r>
            <a:r>
              <a:rPr lang="en-GB" sz="1600" dirty="0" smtClean="0"/>
              <a:t> of y with respect to x! Forget the fact that y is a time derivative.</a:t>
            </a:r>
            <a:endParaRPr lang="en-GB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71438"/>
            <a:ext cx="8229600" cy="500062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GB" sz="2200" b="1" u="sng" kern="0" dirty="0">
                <a:solidFill>
                  <a:schemeClr val="tx2"/>
                </a:solidFill>
                <a:latin typeface="Helvetica" pitchFamily="34" charset="0"/>
                <a:ea typeface="+mj-ea"/>
                <a:cs typeface="+mj-cs"/>
              </a:rPr>
              <a:t>Steps to use the automatic differentiation software</a:t>
            </a:r>
          </a:p>
        </p:txBody>
      </p:sp>
      <p:sp>
        <p:nvSpPr>
          <p:cNvPr id="7171" name="TextBox 3"/>
          <p:cNvSpPr txBox="1">
            <a:spLocks noChangeArrowheads="1"/>
          </p:cNvSpPr>
          <p:nvPr/>
        </p:nvSpPr>
        <p:spPr bwMode="auto">
          <a:xfrm>
            <a:off x="142875" y="842963"/>
            <a:ext cx="9080435" cy="858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l">
              <a:buFont typeface="Times New Roman" pitchFamily="18" charset="0"/>
              <a:buAutoNum type="arabicPeriod"/>
            </a:pPr>
            <a:r>
              <a:rPr lang="en-GB" sz="1800" dirty="0"/>
              <a:t>Work in groups of 2-3 people</a:t>
            </a:r>
          </a:p>
          <a:p>
            <a:pPr marL="457200" indent="-457200" algn="l">
              <a:buFontTx/>
              <a:buAutoNum type="arabicPeriod"/>
            </a:pPr>
            <a:r>
              <a:rPr lang="en-GB" sz="1800" dirty="0"/>
              <a:t>Make sure you have access to the internet from your desktops</a:t>
            </a:r>
          </a:p>
          <a:p>
            <a:pPr marL="457200" indent="-457200" algn="l">
              <a:buFontTx/>
              <a:buAutoNum type="arabicPeriod"/>
            </a:pPr>
            <a:r>
              <a:rPr lang="en-GB" sz="1800" dirty="0"/>
              <a:t>Open a terminal window</a:t>
            </a:r>
          </a:p>
          <a:p>
            <a:pPr marL="457200" indent="-457200" algn="l">
              <a:buFontTx/>
              <a:buAutoNum type="arabicPeriod"/>
            </a:pPr>
            <a:r>
              <a:rPr lang="en-GB" sz="1800" dirty="0"/>
              <a:t>Type ftp </a:t>
            </a:r>
            <a:r>
              <a:rPr lang="en-GB" sz="1800" dirty="0">
                <a:solidFill>
                  <a:srgbClr val="FF0000"/>
                </a:solidFill>
                <a:hlinkClick r:id="rId2"/>
              </a:rPr>
              <a:t>ftp.ecmwf.int</a:t>
            </a:r>
            <a:endParaRPr lang="en-GB" sz="1800" dirty="0">
              <a:solidFill>
                <a:srgbClr val="FF0000"/>
              </a:solidFill>
            </a:endParaRPr>
          </a:p>
          <a:p>
            <a:pPr marL="457200" indent="-457200" algn="l">
              <a:buFontTx/>
              <a:buAutoNum type="arabicPeriod"/>
            </a:pPr>
            <a:r>
              <a:rPr lang="en-GB" sz="1800" dirty="0"/>
              <a:t> Login: </a:t>
            </a:r>
            <a:r>
              <a:rPr lang="en-GB" sz="1800" dirty="0" err="1"/>
              <a:t>benedetti</a:t>
            </a:r>
            <a:r>
              <a:rPr lang="en-GB" sz="1800" dirty="0"/>
              <a:t> </a:t>
            </a:r>
          </a:p>
          <a:p>
            <a:pPr marL="457200" indent="-457200" algn="l">
              <a:buFontTx/>
              <a:buAutoNum type="arabicPeriod"/>
            </a:pPr>
            <a:r>
              <a:rPr lang="en-GB" sz="1800" dirty="0"/>
              <a:t>Password: ang31a </a:t>
            </a:r>
          </a:p>
          <a:p>
            <a:pPr marL="457200" indent="-457200" algn="l">
              <a:buFontTx/>
              <a:buAutoNum type="arabicPeriod"/>
            </a:pPr>
            <a:r>
              <a:rPr lang="en-GB" sz="1800" dirty="0" err="1"/>
              <a:t>cd</a:t>
            </a:r>
            <a:r>
              <a:rPr lang="en-GB" sz="1800" dirty="0"/>
              <a:t> Lorenz</a:t>
            </a:r>
          </a:p>
          <a:p>
            <a:pPr marL="457200" indent="-457200" algn="l">
              <a:buFontTx/>
              <a:buAutoNum type="arabicPeriod"/>
            </a:pPr>
            <a:r>
              <a:rPr lang="en-GB" sz="1800" dirty="0" err="1"/>
              <a:t>mget</a:t>
            </a:r>
            <a:r>
              <a:rPr lang="en-GB" sz="1800" dirty="0"/>
              <a:t>  *  (you will be acquiring three files: model.f95  lorenz.f95 and step.f95) </a:t>
            </a:r>
          </a:p>
          <a:p>
            <a:pPr marL="457200" indent="-457200" algn="l">
              <a:buFontTx/>
              <a:buAutoNum type="arabicPeriod"/>
            </a:pPr>
            <a:r>
              <a:rPr lang="en-GB" sz="1800" dirty="0"/>
              <a:t>Open an internet browser and go to:</a:t>
            </a:r>
          </a:p>
          <a:p>
            <a:pPr marL="457200" indent="-457200" algn="l"/>
            <a:r>
              <a:rPr lang="en-GB" sz="1800" dirty="0"/>
              <a:t>        </a:t>
            </a:r>
            <a:r>
              <a:rPr lang="en-GB" sz="1800" dirty="0">
                <a:solidFill>
                  <a:srgbClr val="FF0000"/>
                </a:solidFill>
                <a:hlinkClick r:id="rId3"/>
              </a:rPr>
              <a:t>http://tapenade.inria.fr:8080/tapenade/index.jsp</a:t>
            </a:r>
            <a:endParaRPr lang="en-GB" sz="1800" dirty="0">
              <a:solidFill>
                <a:srgbClr val="FF0000"/>
              </a:solidFill>
            </a:endParaRPr>
          </a:p>
          <a:p>
            <a:pPr marL="457200" indent="-457200" algn="l"/>
            <a:endParaRPr lang="en-GB" sz="1800" dirty="0"/>
          </a:p>
          <a:p>
            <a:pPr marL="457200" indent="-457200" algn="l"/>
            <a:r>
              <a:rPr lang="en-GB" sz="1800" dirty="0"/>
              <a:t>10.  Upload files model.f95, lorenz.f95, step.f95 as “source”</a:t>
            </a:r>
          </a:p>
          <a:p>
            <a:pPr marL="457200" indent="-457200" algn="l">
              <a:buAutoNum type="arabicPeriod" startAt="11"/>
            </a:pPr>
            <a:r>
              <a:rPr lang="en-GB" sz="1800" dirty="0" smtClean="0"/>
              <a:t>Enter </a:t>
            </a:r>
            <a:r>
              <a:rPr lang="en-GB" sz="1800" dirty="0"/>
              <a:t>“model” as top </a:t>
            </a:r>
            <a:r>
              <a:rPr lang="en-GB" sz="1800" dirty="0" smtClean="0"/>
              <a:t>routine, “y x” as dependent variable and “x” as independent </a:t>
            </a:r>
          </a:p>
          <a:p>
            <a:pPr marL="457200" indent="-457200" algn="l"/>
            <a:r>
              <a:rPr lang="en-GB" sz="1800" dirty="0" smtClean="0"/>
              <a:t>        variable.</a:t>
            </a:r>
            <a:endParaRPr lang="en-GB" sz="1800" dirty="0"/>
          </a:p>
          <a:p>
            <a:pPr marL="457200" indent="-457200" algn="l"/>
            <a:r>
              <a:rPr lang="en-GB" sz="1800" dirty="0"/>
              <a:t>12.   Differentiate in: “Tangent mode” for tangent linear and  </a:t>
            </a:r>
            <a:r>
              <a:rPr lang="en-GB" sz="1800" dirty="0" smtClean="0"/>
              <a:t>“</a:t>
            </a:r>
            <a:r>
              <a:rPr lang="en-GB" sz="1800" smtClean="0"/>
              <a:t>Adjoint</a:t>
            </a:r>
            <a:r>
              <a:rPr lang="en-GB" sz="1800" smtClean="0"/>
              <a:t>” </a:t>
            </a:r>
            <a:r>
              <a:rPr lang="en-GB" sz="1800" dirty="0"/>
              <a:t>for adjoint code</a:t>
            </a:r>
          </a:p>
          <a:p>
            <a:pPr marL="457200" indent="-457200" algn="l">
              <a:buFontTx/>
              <a:buAutoNum type="arabicPeriod" startAt="13"/>
            </a:pPr>
            <a:r>
              <a:rPr lang="en-GB" sz="1800" dirty="0"/>
              <a:t>You can look at the resulting codes directly on the screen by clicking on the</a:t>
            </a:r>
          </a:p>
          <a:p>
            <a:pPr marL="457200" indent="-457200" algn="l"/>
            <a:r>
              <a:rPr lang="en-GB" sz="1800" dirty="0"/>
              <a:t>        specific routine or download them onto your </a:t>
            </a:r>
            <a:r>
              <a:rPr lang="en-GB" sz="1800" dirty="0" smtClean="0"/>
              <a:t>desktop.</a:t>
            </a:r>
            <a:endParaRPr lang="en-GB" sz="1800" dirty="0"/>
          </a:p>
          <a:p>
            <a:pPr marL="457200" indent="-457200" algn="l"/>
            <a:r>
              <a:rPr lang="en-GB" sz="1800" dirty="0"/>
              <a:t>14.  There will be </a:t>
            </a:r>
            <a:r>
              <a:rPr lang="en-GB" sz="1800" dirty="0" smtClean="0"/>
              <a:t>slight differences </a:t>
            </a:r>
            <a:r>
              <a:rPr lang="en-GB" sz="1800" dirty="0"/>
              <a:t>with respect to your manually-derived </a:t>
            </a:r>
            <a:r>
              <a:rPr lang="en-GB" sz="1800" dirty="0" smtClean="0"/>
              <a:t>codes:</a:t>
            </a:r>
            <a:endParaRPr lang="en-GB" sz="1800" dirty="0"/>
          </a:p>
          <a:p>
            <a:pPr marL="457200" indent="-457200" algn="l"/>
            <a:r>
              <a:rPr lang="en-GB" sz="1800" dirty="0"/>
              <a:t>       ask if you are confused.</a:t>
            </a:r>
          </a:p>
          <a:p>
            <a:pPr marL="457200" indent="-457200" algn="l"/>
            <a:r>
              <a:rPr lang="en-GB" sz="1800" dirty="0"/>
              <a:t>15.  Have fun!</a:t>
            </a:r>
          </a:p>
          <a:p>
            <a:pPr marL="457200" indent="-457200" algn="l"/>
            <a:endParaRPr lang="en-GB" dirty="0"/>
          </a:p>
          <a:p>
            <a:pPr marL="457200" indent="-457200" algn="l"/>
            <a:r>
              <a:rPr lang="en-GB" dirty="0"/>
              <a:t> </a:t>
            </a:r>
          </a:p>
          <a:p>
            <a:pPr marL="457200" indent="-457200" algn="l"/>
            <a:endParaRPr lang="en-GB" dirty="0"/>
          </a:p>
          <a:p>
            <a:pPr marL="457200" indent="-457200" algn="l"/>
            <a:r>
              <a:rPr lang="en-GB" dirty="0"/>
              <a:t> </a:t>
            </a:r>
          </a:p>
          <a:p>
            <a:pPr marL="457200" indent="-457200" algn="l"/>
            <a:endParaRPr lang="en-GB" dirty="0"/>
          </a:p>
          <a:p>
            <a:pPr marL="457200" indent="-457200" algn="l"/>
            <a:r>
              <a:rPr lang="en-GB" dirty="0"/>
              <a:t> </a:t>
            </a:r>
          </a:p>
          <a:p>
            <a:pPr marL="457200" indent="-457200" algn="l"/>
            <a:endParaRPr lang="en-GB" dirty="0"/>
          </a:p>
          <a:p>
            <a:pPr marL="457200" indent="-457200" algn="l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151878</TotalTime>
  <Words>642</Words>
  <Application>Microsoft Office PowerPoint</Application>
  <PresentationFormat>On-screen Show (4:3)</PresentationFormat>
  <Paragraphs>98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Equation</vt:lpstr>
      <vt:lpstr>PowerPoint Presentation</vt:lpstr>
      <vt:lpstr>PowerPoint Presentation</vt:lpstr>
      <vt:lpstr>PowerPoint Presentation</vt:lpstr>
      <vt:lpstr>Test of adjoint - example</vt:lpstr>
      <vt:lpstr>Test of adjoint - example</vt:lpstr>
      <vt:lpstr>Test of adjoint - example</vt:lpstr>
      <vt:lpstr>PowerPoint Presentation</vt:lpstr>
      <vt:lpstr>Lorenz model code (FORTRAN)</vt:lpstr>
      <vt:lpstr>PowerPoint Presentation</vt:lpstr>
    </vt:vector>
  </TitlesOfParts>
  <Company>E.C.M.W.F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Philippe Lopez</dc:creator>
  <cp:lastModifiedBy>Meeting Room Account</cp:lastModifiedBy>
  <cp:revision>1532</cp:revision>
  <dcterms:created xsi:type="dcterms:W3CDTF">2003-04-04T15:28:10Z</dcterms:created>
  <dcterms:modified xsi:type="dcterms:W3CDTF">2017-03-31T11:32:17Z</dcterms:modified>
</cp:coreProperties>
</file>