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3"/>
  </p:notesMasterIdLst>
  <p:handoutMasterIdLst>
    <p:handoutMasterId r:id="rId54"/>
  </p:handoutMasterIdLst>
  <p:sldIdLst>
    <p:sldId id="256" r:id="rId2"/>
    <p:sldId id="309" r:id="rId3"/>
    <p:sldId id="339" r:id="rId4"/>
    <p:sldId id="336" r:id="rId5"/>
    <p:sldId id="315" r:id="rId6"/>
    <p:sldId id="331" r:id="rId7"/>
    <p:sldId id="310" r:id="rId8"/>
    <p:sldId id="311" r:id="rId9"/>
    <p:sldId id="312" r:id="rId10"/>
    <p:sldId id="313" r:id="rId11"/>
    <p:sldId id="314"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322" r:id="rId27"/>
    <p:sldId id="340" r:id="rId28"/>
    <p:sldId id="323" r:id="rId29"/>
    <p:sldId id="276" r:id="rId30"/>
    <p:sldId id="316" r:id="rId31"/>
    <p:sldId id="324" r:id="rId32"/>
    <p:sldId id="325" r:id="rId33"/>
    <p:sldId id="278" r:id="rId34"/>
    <p:sldId id="279" r:id="rId35"/>
    <p:sldId id="280" r:id="rId36"/>
    <p:sldId id="281" r:id="rId37"/>
    <p:sldId id="282" r:id="rId38"/>
    <p:sldId id="283" r:id="rId39"/>
    <p:sldId id="284" r:id="rId40"/>
    <p:sldId id="285" r:id="rId41"/>
    <p:sldId id="326" r:id="rId42"/>
    <p:sldId id="343" r:id="rId43"/>
    <p:sldId id="295" r:id="rId44"/>
    <p:sldId id="296" r:id="rId45"/>
    <p:sldId id="297" r:id="rId46"/>
    <p:sldId id="345" r:id="rId47"/>
    <p:sldId id="328" r:id="rId48"/>
    <p:sldId id="292" r:id="rId49"/>
    <p:sldId id="335" r:id="rId50"/>
    <p:sldId id="330" r:id="rId51"/>
    <p:sldId id="321" r:id="rId52"/>
  </p:sldIdLst>
  <p:sldSz cx="9144000" cy="6858000" type="screen4x3"/>
  <p:notesSz cx="6731000" cy="9855200"/>
  <p:defaultTextStyle>
    <a:defPPr>
      <a:defRPr lang="en-GB"/>
    </a:defPPr>
    <a:lvl1pPr algn="ctr" rtl="0" eaLnBrk="0" fontAlgn="base" hangingPunct="0">
      <a:spcBef>
        <a:spcPct val="0"/>
      </a:spcBef>
      <a:spcAft>
        <a:spcPct val="0"/>
      </a:spcAft>
      <a:defRPr kern="1200">
        <a:solidFill>
          <a:schemeClr val="tx1"/>
        </a:solidFill>
        <a:latin typeface="Arial" charset="0"/>
        <a:ea typeface="+mn-ea"/>
        <a:cs typeface="+mn-cs"/>
      </a:defRPr>
    </a:lvl1pPr>
    <a:lvl2pPr marL="457200" algn="ctr" rtl="0" eaLnBrk="0" fontAlgn="base" hangingPunct="0">
      <a:spcBef>
        <a:spcPct val="0"/>
      </a:spcBef>
      <a:spcAft>
        <a:spcPct val="0"/>
      </a:spcAft>
      <a:defRPr kern="1200">
        <a:solidFill>
          <a:schemeClr val="tx1"/>
        </a:solidFill>
        <a:latin typeface="Arial" charset="0"/>
        <a:ea typeface="+mn-ea"/>
        <a:cs typeface="+mn-cs"/>
      </a:defRPr>
    </a:lvl2pPr>
    <a:lvl3pPr marL="914400" algn="ctr" rtl="0" eaLnBrk="0" fontAlgn="base" hangingPunct="0">
      <a:spcBef>
        <a:spcPct val="0"/>
      </a:spcBef>
      <a:spcAft>
        <a:spcPct val="0"/>
      </a:spcAft>
      <a:defRPr kern="1200">
        <a:solidFill>
          <a:schemeClr val="tx1"/>
        </a:solidFill>
        <a:latin typeface="Arial" charset="0"/>
        <a:ea typeface="+mn-ea"/>
        <a:cs typeface="+mn-cs"/>
      </a:defRPr>
    </a:lvl3pPr>
    <a:lvl4pPr marL="1371600" algn="ctr" rtl="0" eaLnBrk="0" fontAlgn="base" hangingPunct="0">
      <a:spcBef>
        <a:spcPct val="0"/>
      </a:spcBef>
      <a:spcAft>
        <a:spcPct val="0"/>
      </a:spcAft>
      <a:defRPr kern="1200">
        <a:solidFill>
          <a:schemeClr val="tx1"/>
        </a:solidFill>
        <a:latin typeface="Arial" charset="0"/>
        <a:ea typeface="+mn-ea"/>
        <a:cs typeface="+mn-cs"/>
      </a:defRPr>
    </a:lvl4pPr>
    <a:lvl5pPr marL="1828800" algn="ctr"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FFFF"/>
    <a:srgbClr val="FF0000"/>
    <a:srgbClr val="00CC00"/>
    <a:srgbClr val="FF5050"/>
    <a:srgbClr val="FF9900"/>
    <a:srgbClr val="FFFF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65" autoAdjust="0"/>
    <p:restoredTop sz="93827" autoAdjust="0"/>
  </p:normalViewPr>
  <p:slideViewPr>
    <p:cSldViewPr snapToGrid="0">
      <p:cViewPr varScale="1">
        <p:scale>
          <a:sx n="95" d="100"/>
          <a:sy n="95" d="100"/>
        </p:scale>
        <p:origin x="108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5" d="100"/>
        <a:sy n="145" d="100"/>
      </p:scale>
      <p:origin x="0" y="0"/>
    </p:cViewPr>
  </p:sorterViewPr>
  <p:notesViewPr>
    <p:cSldViewPr snapToGrid="0">
      <p:cViewPr>
        <p:scale>
          <a:sx n="100" d="100"/>
          <a:sy n="100" d="100"/>
        </p:scale>
        <p:origin x="-1296" y="2130"/>
      </p:cViewPr>
      <p:guideLst>
        <p:guide orient="horz" pos="3104"/>
        <p:guide pos="212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1"/>
            <a:ext cx="2923341" cy="459782"/>
          </a:xfrm>
          <a:prstGeom prst="rect">
            <a:avLst/>
          </a:prstGeom>
          <a:noFill/>
          <a:ln w="9525">
            <a:noFill/>
            <a:miter lim="800000"/>
            <a:headEnd/>
            <a:tailEnd/>
          </a:ln>
          <a:effectLst/>
        </p:spPr>
        <p:txBody>
          <a:bodyPr vert="horz" wrap="none" lIns="92838" tIns="46419" rIns="92838" bIns="46419" numCol="1" anchor="ctr" anchorCtr="0" compatLnSpc="1">
            <a:prstTxWarp prst="textNoShape">
              <a:avLst/>
            </a:prstTxWarp>
          </a:bodyPr>
          <a:lstStyle>
            <a:lvl1pPr algn="l" defTabSz="928688">
              <a:defRPr sz="1400"/>
            </a:lvl1pPr>
          </a:lstStyle>
          <a:p>
            <a:r>
              <a:rPr lang="en-GB"/>
              <a:t>ECMWF Training CourseParametrization of Diabatic Processes 2008: </a:t>
            </a:r>
          </a:p>
          <a:p>
            <a:r>
              <a:rPr lang="en-GB"/>
              <a:t>Clouds II, Cloud Cover</a:t>
            </a:r>
            <a:endParaRPr lang="en-GB">
              <a:latin typeface="Times New Roman" pitchFamily="18" charset="0"/>
            </a:endParaRPr>
          </a:p>
        </p:txBody>
      </p:sp>
      <p:sp>
        <p:nvSpPr>
          <p:cNvPr id="96260" name="Rectangle 4"/>
          <p:cNvSpPr>
            <a:spLocks noGrp="1" noChangeArrowheads="1"/>
          </p:cNvSpPr>
          <p:nvPr>
            <p:ph type="ftr" sz="quarter" idx="2"/>
          </p:nvPr>
        </p:nvSpPr>
        <p:spPr bwMode="auto">
          <a:xfrm>
            <a:off x="0" y="9368465"/>
            <a:ext cx="2923341" cy="461367"/>
          </a:xfrm>
          <a:prstGeom prst="rect">
            <a:avLst/>
          </a:prstGeom>
          <a:noFill/>
          <a:ln w="9525">
            <a:noFill/>
            <a:miter lim="800000"/>
            <a:headEnd/>
            <a:tailEnd/>
          </a:ln>
          <a:effectLst/>
        </p:spPr>
        <p:txBody>
          <a:bodyPr vert="horz" wrap="none" lIns="92838" tIns="46419" rIns="92838" bIns="46419" numCol="1" anchor="b" anchorCtr="0" compatLnSpc="1">
            <a:prstTxWarp prst="textNoShape">
              <a:avLst/>
            </a:prstTxWarp>
          </a:bodyPr>
          <a:lstStyle>
            <a:lvl1pPr algn="l" defTabSz="928688">
              <a:defRPr sz="1200">
                <a:latin typeface="Times New Roman" pitchFamily="18" charset="0"/>
              </a:defRPr>
            </a:lvl1pPr>
          </a:lstStyle>
          <a:p>
            <a:r>
              <a:rPr lang="en-GB"/>
              <a:t>Cloud Parametrization</a:t>
            </a:r>
          </a:p>
        </p:txBody>
      </p:sp>
      <p:sp>
        <p:nvSpPr>
          <p:cNvPr id="96261" name="Rectangle 5"/>
          <p:cNvSpPr>
            <a:spLocks noGrp="1" noChangeArrowheads="1"/>
          </p:cNvSpPr>
          <p:nvPr>
            <p:ph type="sldNum" sz="quarter" idx="3"/>
          </p:nvPr>
        </p:nvSpPr>
        <p:spPr bwMode="auto">
          <a:xfrm>
            <a:off x="3845832" y="9368465"/>
            <a:ext cx="2848588" cy="461367"/>
          </a:xfrm>
          <a:prstGeom prst="rect">
            <a:avLst/>
          </a:prstGeom>
          <a:noFill/>
          <a:ln w="9525">
            <a:noFill/>
            <a:miter lim="800000"/>
            <a:headEnd/>
            <a:tailEnd/>
          </a:ln>
          <a:effectLst/>
        </p:spPr>
        <p:txBody>
          <a:bodyPr vert="horz" wrap="none" lIns="92838" tIns="46419" rIns="92838" bIns="46419" numCol="1" anchor="b" anchorCtr="0" compatLnSpc="1">
            <a:prstTxWarp prst="textNoShape">
              <a:avLst/>
            </a:prstTxWarp>
          </a:bodyPr>
          <a:lstStyle>
            <a:lvl1pPr algn="r" defTabSz="928688">
              <a:defRPr sz="1200">
                <a:latin typeface="Times New Roman" pitchFamily="18" charset="0"/>
              </a:defRPr>
            </a:lvl1pPr>
          </a:lstStyle>
          <a:p>
            <a:fld id="{78C9AF98-A99D-4AAB-A9E4-A06E82BD4247}" type="slidenum">
              <a:rPr lang="en-GB"/>
              <a:pPr/>
              <a:t>‹#›</a:t>
            </a:fld>
            <a:endParaRPr lang="en-GB"/>
          </a:p>
        </p:txBody>
      </p:sp>
    </p:spTree>
    <p:extLst>
      <p:ext uri="{BB962C8B-B14F-4D97-AF65-F5344CB8AC3E}">
        <p14:creationId xmlns:p14="http://schemas.microsoft.com/office/powerpoint/2010/main" val="233149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16979" cy="494663"/>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lvl1pPr algn="l" defTabSz="928688">
              <a:defRPr sz="1200">
                <a:latin typeface="Times New Roman" pitchFamily="18" charset="0"/>
              </a:defRPr>
            </a:lvl1pPr>
          </a:lstStyle>
          <a:p>
            <a:r>
              <a:rPr lang="en-GB"/>
              <a:t>ECMWF Training CourseECMWF Training Course</a:t>
            </a:r>
          </a:p>
        </p:txBody>
      </p:sp>
      <p:sp>
        <p:nvSpPr>
          <p:cNvPr id="17411" name="Rectangle 3"/>
          <p:cNvSpPr>
            <a:spLocks noGrp="1" noChangeArrowheads="1"/>
          </p:cNvSpPr>
          <p:nvPr>
            <p:ph type="dt" idx="1"/>
          </p:nvPr>
        </p:nvSpPr>
        <p:spPr bwMode="auto">
          <a:xfrm>
            <a:off x="3814022" y="0"/>
            <a:ext cx="2916979" cy="494663"/>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lvl1pPr algn="r" defTabSz="928688">
              <a:defRPr sz="1200">
                <a:latin typeface="Times New Roman" pitchFamily="18" charset="0"/>
              </a:defRPr>
            </a:lvl1pPr>
          </a:lstStyle>
          <a:p>
            <a:r>
              <a:rPr lang="en-GB"/>
              <a:t>May 2000May 2001</a:t>
            </a:r>
          </a:p>
        </p:txBody>
      </p:sp>
      <p:sp>
        <p:nvSpPr>
          <p:cNvPr id="17412" name="Rectangle 4"/>
          <p:cNvSpPr>
            <a:spLocks noGrp="1" noRot="1" noChangeAspect="1" noChangeArrowheads="1" noTextEdit="1"/>
          </p:cNvSpPr>
          <p:nvPr>
            <p:ph type="sldImg" idx="2"/>
          </p:nvPr>
        </p:nvSpPr>
        <p:spPr bwMode="auto">
          <a:xfrm>
            <a:off x="901700" y="738188"/>
            <a:ext cx="4927600" cy="36957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897043" y="4681855"/>
            <a:ext cx="4936915" cy="4434522"/>
          </a:xfrm>
          <a:prstGeom prst="rect">
            <a:avLst/>
          </a:prstGeom>
          <a:noFill/>
          <a:ln w="9525">
            <a:noFill/>
            <a:miter lim="800000"/>
            <a:headEnd/>
            <a:tailEnd/>
          </a:ln>
          <a:effectLst/>
        </p:spPr>
        <p:txBody>
          <a:bodyPr vert="horz" wrap="square" lIns="92838" tIns="46419" rIns="92838" bIns="4641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7414" name="Rectangle 6"/>
          <p:cNvSpPr>
            <a:spLocks noGrp="1" noChangeArrowheads="1"/>
          </p:cNvSpPr>
          <p:nvPr>
            <p:ph type="ftr" sz="quarter" idx="4"/>
          </p:nvPr>
        </p:nvSpPr>
        <p:spPr bwMode="auto">
          <a:xfrm>
            <a:off x="0" y="9360537"/>
            <a:ext cx="2916979" cy="494663"/>
          </a:xfrm>
          <a:prstGeom prst="rect">
            <a:avLst/>
          </a:prstGeom>
          <a:noFill/>
          <a:ln w="9525">
            <a:noFill/>
            <a:miter lim="800000"/>
            <a:headEnd/>
            <a:tailEnd/>
          </a:ln>
          <a:effectLst/>
        </p:spPr>
        <p:txBody>
          <a:bodyPr vert="horz" wrap="square" lIns="92838" tIns="46419" rIns="92838" bIns="46419" numCol="1" anchor="b" anchorCtr="0" compatLnSpc="1">
            <a:prstTxWarp prst="textNoShape">
              <a:avLst/>
            </a:prstTxWarp>
          </a:bodyPr>
          <a:lstStyle>
            <a:lvl1pPr algn="l" defTabSz="928688">
              <a:defRPr sz="1200">
                <a:latin typeface="Times New Roman" pitchFamily="18" charset="0"/>
              </a:defRPr>
            </a:lvl1pPr>
          </a:lstStyle>
          <a:p>
            <a:r>
              <a:rPr lang="en-GB"/>
              <a:t>Cloud Parametrizationclouds 2</a:t>
            </a:r>
          </a:p>
        </p:txBody>
      </p:sp>
      <p:sp>
        <p:nvSpPr>
          <p:cNvPr id="17415" name="Rectangle 7"/>
          <p:cNvSpPr>
            <a:spLocks noGrp="1" noChangeArrowheads="1"/>
          </p:cNvSpPr>
          <p:nvPr>
            <p:ph type="sldNum" sz="quarter" idx="5"/>
          </p:nvPr>
        </p:nvSpPr>
        <p:spPr bwMode="auto">
          <a:xfrm>
            <a:off x="3814022" y="9360537"/>
            <a:ext cx="2916979" cy="494663"/>
          </a:xfrm>
          <a:prstGeom prst="rect">
            <a:avLst/>
          </a:prstGeom>
          <a:noFill/>
          <a:ln w="9525">
            <a:noFill/>
            <a:miter lim="800000"/>
            <a:headEnd/>
            <a:tailEnd/>
          </a:ln>
          <a:effectLst/>
        </p:spPr>
        <p:txBody>
          <a:bodyPr vert="horz" wrap="square" lIns="92838" tIns="46419" rIns="92838" bIns="46419" numCol="1" anchor="b" anchorCtr="0" compatLnSpc="1">
            <a:prstTxWarp prst="textNoShape">
              <a:avLst/>
            </a:prstTxWarp>
          </a:bodyPr>
          <a:lstStyle>
            <a:lvl1pPr algn="r" defTabSz="928688">
              <a:defRPr sz="1200">
                <a:latin typeface="Times New Roman" pitchFamily="18" charset="0"/>
              </a:defRPr>
            </a:lvl1pPr>
          </a:lstStyle>
          <a:p>
            <a:fld id="{A4B68D06-91B2-4E25-BC0A-25F2905AC6F5}" type="slidenum">
              <a:rPr lang="en-GB"/>
              <a:pPr/>
              <a:t>‹#›</a:t>
            </a:fld>
            <a:endParaRPr lang="en-GB"/>
          </a:p>
        </p:txBody>
      </p:sp>
    </p:spTree>
    <p:extLst>
      <p:ext uri="{BB962C8B-B14F-4D97-AF65-F5344CB8AC3E}">
        <p14:creationId xmlns:p14="http://schemas.microsoft.com/office/powerpoint/2010/main" val="1131991728"/>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B7FC219-7D82-4455-AB9A-9F3E0E31E410}" type="slidenum">
              <a:rPr lang="en-GB"/>
              <a:pPr/>
              <a:t>1</a:t>
            </a:fld>
            <a:endParaRPr lang="en-GB"/>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19894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919A566E-2793-4D75-99D8-EC19D2B8EF6D}" type="slidenum">
              <a:rPr lang="en-GB"/>
              <a:pPr/>
              <a:t>11</a:t>
            </a:fld>
            <a:endParaRPr lang="en-GB"/>
          </a:p>
        </p:txBody>
      </p:sp>
      <p:sp>
        <p:nvSpPr>
          <p:cNvPr id="609282" name="Rectangle 2"/>
          <p:cNvSpPr>
            <a:spLocks noGrp="1" noRot="1" noChangeAspect="1" noChangeArrowheads="1" noTextEdit="1"/>
          </p:cNvSpPr>
          <p:nvPr>
            <p:ph type="sldImg"/>
          </p:nvPr>
        </p:nvSpPr>
        <p:spPr>
          <a:xfrm>
            <a:off x="900113" y="738188"/>
            <a:ext cx="4927600" cy="3695700"/>
          </a:xfrm>
          <a:ln/>
        </p:spPr>
      </p:sp>
      <p:sp>
        <p:nvSpPr>
          <p:cNvPr id="6092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11289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71D9DDCA-D43A-4BD7-BE83-76D70A39BAAE}" type="slidenum">
              <a:rPr lang="en-GB"/>
              <a:pPr/>
              <a:t>12</a:t>
            </a:fld>
            <a:endParaRPr lang="en-GB"/>
          </a:p>
        </p:txBody>
      </p:sp>
      <p:sp>
        <p:nvSpPr>
          <p:cNvPr id="508930" name="Rectangle 2"/>
          <p:cNvSpPr>
            <a:spLocks noGrp="1" noRot="1" noChangeAspect="1" noChangeArrowheads="1" noTextEdit="1"/>
          </p:cNvSpPr>
          <p:nvPr>
            <p:ph type="sldImg"/>
          </p:nvPr>
        </p:nvSpPr>
        <p:spPr>
          <a:ln/>
        </p:spPr>
      </p:sp>
      <p:sp>
        <p:nvSpPr>
          <p:cNvPr id="50893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773020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7FAD1B0F-D453-4ABB-80DE-3DC5577A6543}" type="slidenum">
              <a:rPr lang="en-GB"/>
              <a:pPr/>
              <a:t>13</a:t>
            </a:fld>
            <a:endParaRPr lang="en-GB"/>
          </a:p>
        </p:txBody>
      </p:sp>
      <p:sp>
        <p:nvSpPr>
          <p:cNvPr id="510978" name="Rectangle 2"/>
          <p:cNvSpPr>
            <a:spLocks noGrp="1" noRot="1" noChangeAspect="1" noChangeArrowheads="1" noTextEdit="1"/>
          </p:cNvSpPr>
          <p:nvPr>
            <p:ph type="sldImg"/>
          </p:nvPr>
        </p:nvSpPr>
        <p:spPr>
          <a:ln/>
        </p:spPr>
      </p:sp>
      <p:sp>
        <p:nvSpPr>
          <p:cNvPr id="51097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359640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6A8965A1-895A-4562-B10B-587B1A94F7BF}" type="slidenum">
              <a:rPr lang="en-GB"/>
              <a:pPr/>
              <a:t>14</a:t>
            </a:fld>
            <a:endParaRPr lang="en-GB"/>
          </a:p>
        </p:txBody>
      </p:sp>
      <p:sp>
        <p:nvSpPr>
          <p:cNvPr id="513026" name="Rectangle 2"/>
          <p:cNvSpPr>
            <a:spLocks noGrp="1" noRot="1" noChangeAspect="1" noChangeArrowheads="1" noTextEdit="1"/>
          </p:cNvSpPr>
          <p:nvPr>
            <p:ph type="sldImg"/>
          </p:nvPr>
        </p:nvSpPr>
        <p:spPr>
          <a:ln/>
        </p:spPr>
      </p:sp>
      <p:sp>
        <p:nvSpPr>
          <p:cNvPr id="51302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691396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63B9E46-FD75-471F-937A-0A6E1FD73DD3}" type="slidenum">
              <a:rPr lang="en-GB"/>
              <a:pPr/>
              <a:t>15</a:t>
            </a:fld>
            <a:endParaRPr lang="en-GB"/>
          </a:p>
        </p:txBody>
      </p:sp>
      <p:sp>
        <p:nvSpPr>
          <p:cNvPr id="515074" name="Rectangle 2"/>
          <p:cNvSpPr>
            <a:spLocks noGrp="1" noRot="1" noChangeAspect="1" noChangeArrowheads="1" noTextEdit="1"/>
          </p:cNvSpPr>
          <p:nvPr>
            <p:ph type="sldImg"/>
          </p:nvPr>
        </p:nvSpPr>
        <p:spPr>
          <a:ln/>
        </p:spPr>
      </p:sp>
      <p:sp>
        <p:nvSpPr>
          <p:cNvPr id="51507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487415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BE88AB6C-98D2-48E0-870A-4382CCDF2DA8}" type="slidenum">
              <a:rPr lang="en-GB"/>
              <a:pPr/>
              <a:t>16</a:t>
            </a:fld>
            <a:endParaRPr lang="en-GB"/>
          </a:p>
        </p:txBody>
      </p:sp>
      <p:sp>
        <p:nvSpPr>
          <p:cNvPr id="517122" name="Rectangle 2"/>
          <p:cNvSpPr>
            <a:spLocks noGrp="1" noRot="1" noChangeAspect="1" noChangeArrowheads="1" noTextEdit="1"/>
          </p:cNvSpPr>
          <p:nvPr>
            <p:ph type="sldImg"/>
          </p:nvPr>
        </p:nvSpPr>
        <p:spPr>
          <a:ln/>
        </p:spPr>
      </p:sp>
      <p:sp>
        <p:nvSpPr>
          <p:cNvPr id="51712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2853850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C97218F-9EBB-4864-96A5-8C5FD9E77717}" type="slidenum">
              <a:rPr lang="en-GB"/>
              <a:pPr/>
              <a:t>17</a:t>
            </a:fld>
            <a:endParaRPr lang="en-GB"/>
          </a:p>
        </p:txBody>
      </p:sp>
      <p:sp>
        <p:nvSpPr>
          <p:cNvPr id="519170" name="Rectangle 2"/>
          <p:cNvSpPr>
            <a:spLocks noGrp="1" noRot="1" noChangeAspect="1" noChangeArrowheads="1" noTextEdit="1"/>
          </p:cNvSpPr>
          <p:nvPr>
            <p:ph type="sldImg"/>
          </p:nvPr>
        </p:nvSpPr>
        <p:spPr>
          <a:ln/>
        </p:spPr>
      </p:sp>
      <p:sp>
        <p:nvSpPr>
          <p:cNvPr id="51917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035465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00E3B963-A2A8-4850-8178-3B7C4B00F7B1}" type="slidenum">
              <a:rPr lang="en-GB"/>
              <a:pPr/>
              <a:t>18</a:t>
            </a:fld>
            <a:endParaRPr lang="en-GB"/>
          </a:p>
        </p:txBody>
      </p:sp>
      <p:sp>
        <p:nvSpPr>
          <p:cNvPr id="521218" name="Rectangle 2"/>
          <p:cNvSpPr>
            <a:spLocks noGrp="1" noRot="1" noChangeAspect="1" noChangeArrowheads="1" noTextEdit="1"/>
          </p:cNvSpPr>
          <p:nvPr>
            <p:ph type="sldImg"/>
          </p:nvPr>
        </p:nvSpPr>
        <p:spPr>
          <a:ln/>
        </p:spPr>
      </p:sp>
      <p:sp>
        <p:nvSpPr>
          <p:cNvPr id="52121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2874573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0F8BFC8A-3728-4A7D-91DF-AE643C408155}" type="slidenum">
              <a:rPr lang="en-GB"/>
              <a:pPr/>
              <a:t>19</a:t>
            </a:fld>
            <a:endParaRPr lang="en-GB"/>
          </a:p>
        </p:txBody>
      </p:sp>
      <p:sp>
        <p:nvSpPr>
          <p:cNvPr id="523266" name="Rectangle 2"/>
          <p:cNvSpPr>
            <a:spLocks noGrp="1" noRot="1" noChangeAspect="1" noChangeArrowheads="1" noTextEdit="1"/>
          </p:cNvSpPr>
          <p:nvPr>
            <p:ph type="sldImg"/>
          </p:nvPr>
        </p:nvSpPr>
        <p:spPr>
          <a:ln/>
        </p:spPr>
      </p:sp>
      <p:sp>
        <p:nvSpPr>
          <p:cNvPr id="5232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836992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7B152E3-8153-4AA1-B563-B1B8A6519E5F}" type="slidenum">
              <a:rPr lang="en-GB"/>
              <a:pPr/>
              <a:t>20</a:t>
            </a:fld>
            <a:endParaRPr lang="en-GB"/>
          </a:p>
        </p:txBody>
      </p:sp>
      <p:sp>
        <p:nvSpPr>
          <p:cNvPr id="525314" name="Rectangle 2"/>
          <p:cNvSpPr>
            <a:spLocks noGrp="1" noRot="1" noChangeAspect="1" noChangeArrowheads="1" noTextEdit="1"/>
          </p:cNvSpPr>
          <p:nvPr>
            <p:ph type="sldImg"/>
          </p:nvPr>
        </p:nvSpPr>
        <p:spPr>
          <a:ln/>
        </p:spPr>
      </p:sp>
      <p:sp>
        <p:nvSpPr>
          <p:cNvPr id="52531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639578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6F58EF0-F001-4EF7-B31D-725711E4C6D4}" type="slidenum">
              <a:rPr lang="en-GB"/>
              <a:pPr/>
              <a:t>2</a:t>
            </a:fld>
            <a:endParaRPr lang="en-GB"/>
          </a:p>
        </p:txBody>
      </p:sp>
      <p:sp>
        <p:nvSpPr>
          <p:cNvPr id="599042" name="Rectangle 2"/>
          <p:cNvSpPr>
            <a:spLocks noGrp="1" noRot="1" noChangeAspect="1" noChangeArrowheads="1" noTextEdit="1"/>
          </p:cNvSpPr>
          <p:nvPr>
            <p:ph type="sldImg"/>
          </p:nvPr>
        </p:nvSpPr>
        <p:spPr>
          <a:xfrm>
            <a:off x="900113" y="738188"/>
            <a:ext cx="4927600" cy="3695700"/>
          </a:xfrm>
          <a:ln/>
        </p:spPr>
      </p:sp>
      <p:sp>
        <p:nvSpPr>
          <p:cNvPr id="5990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60631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01EBFC-44E0-4929-8672-4E7C0671D9BC}" type="slidenum">
              <a:rPr lang="en-GB"/>
              <a:pPr/>
              <a:t>21</a:t>
            </a:fld>
            <a:endParaRPr lang="en-GB"/>
          </a:p>
        </p:txBody>
      </p:sp>
      <p:sp>
        <p:nvSpPr>
          <p:cNvPr id="527362" name="Rectangle 2"/>
          <p:cNvSpPr>
            <a:spLocks noGrp="1" noRot="1" noChangeAspect="1" noChangeArrowheads="1" noTextEdit="1"/>
          </p:cNvSpPr>
          <p:nvPr>
            <p:ph type="sldImg"/>
          </p:nvPr>
        </p:nvSpPr>
        <p:spPr>
          <a:ln/>
        </p:spPr>
      </p:sp>
      <p:sp>
        <p:nvSpPr>
          <p:cNvPr id="52736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4419909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6BFAAF8F-DCDF-4336-8B4B-958BD88D9EEF}" type="slidenum">
              <a:rPr lang="en-GB"/>
              <a:pPr/>
              <a:t>22</a:t>
            </a:fld>
            <a:endParaRPr lang="en-GB"/>
          </a:p>
        </p:txBody>
      </p:sp>
      <p:sp>
        <p:nvSpPr>
          <p:cNvPr id="529410" name="Rectangle 2"/>
          <p:cNvSpPr>
            <a:spLocks noGrp="1" noRot="1" noChangeAspect="1" noChangeArrowheads="1" noTextEdit="1"/>
          </p:cNvSpPr>
          <p:nvPr>
            <p:ph type="sldImg"/>
          </p:nvPr>
        </p:nvSpPr>
        <p:spPr>
          <a:ln/>
        </p:spPr>
      </p:sp>
      <p:sp>
        <p:nvSpPr>
          <p:cNvPr id="52941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9754398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27057D4-26D9-4760-9DA4-FD7A953DE17A}" type="slidenum">
              <a:rPr lang="en-GB"/>
              <a:pPr/>
              <a:t>23</a:t>
            </a:fld>
            <a:endParaRPr lang="en-GB"/>
          </a:p>
        </p:txBody>
      </p:sp>
      <p:sp>
        <p:nvSpPr>
          <p:cNvPr id="531458" name="Rectangle 2"/>
          <p:cNvSpPr>
            <a:spLocks noGrp="1" noRot="1" noChangeAspect="1" noChangeArrowheads="1" noTextEdit="1"/>
          </p:cNvSpPr>
          <p:nvPr>
            <p:ph type="sldImg"/>
          </p:nvPr>
        </p:nvSpPr>
        <p:spPr>
          <a:ln/>
        </p:spPr>
      </p:sp>
      <p:sp>
        <p:nvSpPr>
          <p:cNvPr id="53145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8530160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AC160E74-4B92-46F9-9278-C974E98902BB}" type="slidenum">
              <a:rPr lang="en-GB"/>
              <a:pPr/>
              <a:t>24</a:t>
            </a:fld>
            <a:endParaRPr lang="en-GB"/>
          </a:p>
        </p:txBody>
      </p:sp>
      <p:sp>
        <p:nvSpPr>
          <p:cNvPr id="533506" name="Rectangle 2"/>
          <p:cNvSpPr>
            <a:spLocks noGrp="1" noRot="1" noChangeAspect="1" noChangeArrowheads="1" noTextEdit="1"/>
          </p:cNvSpPr>
          <p:nvPr>
            <p:ph type="sldImg"/>
          </p:nvPr>
        </p:nvSpPr>
        <p:spPr>
          <a:ln/>
        </p:spPr>
      </p:sp>
      <p:sp>
        <p:nvSpPr>
          <p:cNvPr id="5335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42759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84F70E6-2AAA-4E3A-8BDA-B158C1BEB7F6}" type="slidenum">
              <a:rPr lang="en-GB"/>
              <a:pPr/>
              <a:t>25</a:t>
            </a:fld>
            <a:endParaRPr lang="en-GB"/>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949783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78852" name="Rectangle 7"/>
          <p:cNvSpPr>
            <a:spLocks noGrp="1" noChangeArrowheads="1"/>
          </p:cNvSpPr>
          <p:nvPr>
            <p:ph type="sldNum" sz="quarter" idx="5"/>
          </p:nvPr>
        </p:nvSpPr>
        <p:spPr>
          <a:noFill/>
        </p:spPr>
        <p:txBody>
          <a:bodyPr/>
          <a:lstStyle/>
          <a:p>
            <a:fld id="{08C12810-46FE-4D25-A539-1D9278EDEF74}" type="slidenum">
              <a:rPr lang="en-GB"/>
              <a:pPr/>
              <a:t>26</a:t>
            </a:fld>
            <a:endParaRPr lang="en-GB"/>
          </a:p>
        </p:txBody>
      </p:sp>
      <p:sp>
        <p:nvSpPr>
          <p:cNvPr id="78853" name="Rectangle 2"/>
          <p:cNvSpPr>
            <a:spLocks noGrp="1" noRot="1" noChangeAspect="1" noChangeArrowheads="1" noTextEdit="1"/>
          </p:cNvSpPr>
          <p:nvPr>
            <p:ph type="sldImg"/>
          </p:nvPr>
        </p:nvSpPr>
        <p:spPr>
          <a:ln/>
        </p:spPr>
      </p:sp>
      <p:sp>
        <p:nvSpPr>
          <p:cNvPr id="78854"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2450448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0900" name="Rectangle 7"/>
          <p:cNvSpPr>
            <a:spLocks noGrp="1" noChangeArrowheads="1"/>
          </p:cNvSpPr>
          <p:nvPr>
            <p:ph type="sldNum" sz="quarter" idx="5"/>
          </p:nvPr>
        </p:nvSpPr>
        <p:spPr>
          <a:noFill/>
        </p:spPr>
        <p:txBody>
          <a:bodyPr/>
          <a:lstStyle/>
          <a:p>
            <a:fld id="{FCE029B0-7CB3-409B-99AC-84B095FBC414}" type="slidenum">
              <a:rPr lang="en-GB"/>
              <a:pPr/>
              <a:t>28</a:t>
            </a:fld>
            <a:endParaRPr lang="en-GB"/>
          </a:p>
        </p:txBody>
      </p:sp>
      <p:sp>
        <p:nvSpPr>
          <p:cNvPr id="80901" name="Rectangle 2"/>
          <p:cNvSpPr>
            <a:spLocks noGrp="1" noRot="1" noChangeAspect="1" noChangeArrowheads="1" noTextEdit="1"/>
          </p:cNvSpPr>
          <p:nvPr>
            <p:ph type="sldImg"/>
          </p:nvPr>
        </p:nvSpPr>
        <p:spPr>
          <a:ln/>
        </p:spPr>
      </p:sp>
      <p:sp>
        <p:nvSpPr>
          <p:cNvPr id="80902"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1398422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68991FB-5B08-497B-ADFD-97FD643B49DE}" type="slidenum">
              <a:rPr lang="en-GB"/>
              <a:pPr/>
              <a:t>29</a:t>
            </a:fld>
            <a:endParaRPr lang="en-GB"/>
          </a:p>
        </p:txBody>
      </p:sp>
      <p:sp>
        <p:nvSpPr>
          <p:cNvPr id="545794" name="Rectangle 2"/>
          <p:cNvSpPr>
            <a:spLocks noGrp="1" noRot="1" noChangeAspect="1" noChangeArrowheads="1" noTextEdit="1"/>
          </p:cNvSpPr>
          <p:nvPr>
            <p:ph type="sldImg"/>
          </p:nvPr>
        </p:nvSpPr>
        <p:spPr>
          <a:ln/>
        </p:spPr>
      </p:sp>
      <p:sp>
        <p:nvSpPr>
          <p:cNvPr id="54579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6017905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3972" name="Rectangle 7"/>
          <p:cNvSpPr>
            <a:spLocks noGrp="1" noChangeArrowheads="1"/>
          </p:cNvSpPr>
          <p:nvPr>
            <p:ph type="sldNum" sz="quarter" idx="5"/>
          </p:nvPr>
        </p:nvSpPr>
        <p:spPr>
          <a:noFill/>
        </p:spPr>
        <p:txBody>
          <a:bodyPr/>
          <a:lstStyle/>
          <a:p>
            <a:fld id="{366CA175-2FE7-40D5-B7AB-58EC8E314B07}" type="slidenum">
              <a:rPr lang="en-GB"/>
              <a:pPr/>
              <a:t>32</a:t>
            </a:fld>
            <a:endParaRPr lang="en-GB"/>
          </a:p>
        </p:txBody>
      </p:sp>
      <p:sp>
        <p:nvSpPr>
          <p:cNvPr id="83973" name="Rectangle 2"/>
          <p:cNvSpPr>
            <a:spLocks noGrp="1" noRot="1" noChangeAspect="1" noChangeArrowheads="1" noTextEdit="1"/>
          </p:cNvSpPr>
          <p:nvPr>
            <p:ph type="sldImg"/>
          </p:nvPr>
        </p:nvSpPr>
        <p:spPr>
          <a:ln/>
        </p:spPr>
      </p:sp>
      <p:sp>
        <p:nvSpPr>
          <p:cNvPr id="83974"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21621277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D4EF0F-77FE-4A84-8FA2-B6A5718FF3A8}" type="slidenum">
              <a:rPr lang="en-GB"/>
              <a:pPr/>
              <a:t>33</a:t>
            </a:fld>
            <a:endParaRPr lang="en-GB"/>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703196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2B995C-FF02-4DE8-BB58-7F4499791F67}" type="slidenum">
              <a:rPr lang="en-GB"/>
              <a:pPr/>
              <a:t>3</a:t>
            </a:fld>
            <a:endParaRPr lang="en-GB"/>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a:xfrm>
            <a:off x="897043" y="4680269"/>
            <a:ext cx="4936915" cy="4436108"/>
          </a:xfrm>
        </p:spPr>
        <p:txBody>
          <a:bodyPr/>
          <a:lstStyle/>
          <a:p>
            <a:r>
              <a:rPr lang="en-US" dirty="0" smtClean="0"/>
              <a:t>Parametrizations traditionally compartmentalized BL turbulence-convection-microphysics – all sub-grid cloud</a:t>
            </a:r>
          </a:p>
          <a:p>
            <a:r>
              <a:rPr lang="en-US" dirty="0" smtClean="0"/>
              <a:t>Important for radiation</a:t>
            </a:r>
            <a:r>
              <a:rPr lang="en-US" baseline="0" dirty="0" smtClean="0"/>
              <a:t> (reflection, absorption, emission)</a:t>
            </a:r>
            <a:endParaRPr lang="en-US" dirty="0" smtClean="0"/>
          </a:p>
          <a:p>
            <a:endParaRPr lang="en-US" dirty="0"/>
          </a:p>
        </p:txBody>
      </p:sp>
    </p:spTree>
    <p:extLst>
      <p:ext uri="{BB962C8B-B14F-4D97-AF65-F5344CB8AC3E}">
        <p14:creationId xmlns:p14="http://schemas.microsoft.com/office/powerpoint/2010/main" val="1862917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4D25189A-CC96-49B2-AEDE-46245B2A2A6D}" type="slidenum">
              <a:rPr lang="en-GB"/>
              <a:pPr/>
              <a:t>34</a:t>
            </a:fld>
            <a:endParaRPr lang="en-GB"/>
          </a:p>
        </p:txBody>
      </p:sp>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123526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89C6A68-C32D-4D88-B00B-7431BB5ED270}" type="slidenum">
              <a:rPr lang="en-GB"/>
              <a:pPr/>
              <a:t>35</a:t>
            </a:fld>
            <a:endParaRPr lang="en-GB"/>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4290360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905E1FA-9162-46B7-9C32-5EBD41E24310}" type="slidenum">
              <a:rPr lang="en-GB"/>
              <a:pPr/>
              <a:t>36</a:t>
            </a:fld>
            <a:endParaRPr lang="en-GB"/>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37400540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2B995C-FF02-4DE8-BB58-7F4499791F67}" type="slidenum">
              <a:rPr lang="en-GB"/>
              <a:pPr/>
              <a:t>37</a:t>
            </a:fld>
            <a:endParaRPr lang="en-GB"/>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4858896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E5F6BEE6-9AC7-450F-99A0-DC76182B5012}" type="slidenum">
              <a:rPr lang="en-GB"/>
              <a:pPr/>
              <a:t>40</a:t>
            </a:fld>
            <a:endParaRPr lang="en-GB"/>
          </a:p>
        </p:txBody>
      </p:sp>
      <p:sp>
        <p:nvSpPr>
          <p:cNvPr id="561154" name="Rectangle 2"/>
          <p:cNvSpPr>
            <a:spLocks noGrp="1" noRot="1" noChangeAspect="1" noChangeArrowheads="1" noTextEdit="1"/>
          </p:cNvSpPr>
          <p:nvPr>
            <p:ph type="sldImg"/>
          </p:nvPr>
        </p:nvSpPr>
        <p:spPr>
          <a:ln/>
        </p:spPr>
      </p:sp>
      <p:sp>
        <p:nvSpPr>
          <p:cNvPr id="561155"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1868324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88068" name="Rectangle 7"/>
          <p:cNvSpPr>
            <a:spLocks noGrp="1" noChangeArrowheads="1"/>
          </p:cNvSpPr>
          <p:nvPr>
            <p:ph type="sldNum" sz="quarter" idx="5"/>
          </p:nvPr>
        </p:nvSpPr>
        <p:spPr>
          <a:noFill/>
        </p:spPr>
        <p:txBody>
          <a:bodyPr/>
          <a:lstStyle/>
          <a:p>
            <a:fld id="{3FDE47FA-0582-4615-B24F-6FDA104CA86C}" type="slidenum">
              <a:rPr lang="en-GB"/>
              <a:pPr/>
              <a:t>41</a:t>
            </a:fld>
            <a:endParaRPr lang="en-GB"/>
          </a:p>
        </p:txBody>
      </p:sp>
      <p:sp>
        <p:nvSpPr>
          <p:cNvPr id="88069" name="Rectangle 2"/>
          <p:cNvSpPr>
            <a:spLocks noGrp="1" noRot="1" noChangeAspect="1" noChangeArrowheads="1" noTextEdit="1"/>
          </p:cNvSpPr>
          <p:nvPr>
            <p:ph type="sldImg"/>
          </p:nvPr>
        </p:nvSpPr>
        <p:spPr>
          <a:ln/>
        </p:spPr>
      </p:sp>
      <p:sp>
        <p:nvSpPr>
          <p:cNvPr id="88070" name="Rectangle 3"/>
          <p:cNvSpPr>
            <a:spLocks noGrp="1" noChangeArrowheads="1"/>
          </p:cNvSpPr>
          <p:nvPr>
            <p:ph type="body" idx="1"/>
          </p:nvPr>
        </p:nvSpPr>
        <p:spPr>
          <a:xfrm>
            <a:off x="897043" y="4680269"/>
            <a:ext cx="4936915" cy="4436108"/>
          </a:xfrm>
          <a:noFill/>
          <a:ln/>
        </p:spPr>
        <p:txBody>
          <a:bodyPr/>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16226602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noChangeArrowheads="1"/>
          </p:cNvSpPr>
          <p:nvPr>
            <p:ph type="dt" sz="quarter" idx="1"/>
          </p:nvPr>
        </p:nvSpPr>
        <p:spPr/>
        <p:txBody>
          <a:bodyPr/>
          <a:lstStyle/>
          <a:p>
            <a:pPr>
              <a:defRPr/>
            </a:pPr>
            <a:r>
              <a:rPr lang="en-GB"/>
              <a:t>May 2000May 2001</a:t>
            </a:r>
          </a:p>
        </p:txBody>
      </p:sp>
      <p:sp>
        <p:nvSpPr>
          <p:cNvPr id="5" name="Rectangle 6"/>
          <p:cNvSpPr>
            <a:spLocks noGrp="1" noChangeArrowheads="1"/>
          </p:cNvSpPr>
          <p:nvPr>
            <p:ph type="ftr" sz="quarter" idx="4"/>
          </p:nvPr>
        </p:nvSpPr>
        <p:spPr/>
        <p:txBody>
          <a:bodyPr/>
          <a:lstStyle/>
          <a:p>
            <a:pPr>
              <a:defRPr/>
            </a:pPr>
            <a:r>
              <a:rPr lang="en-GB"/>
              <a:t>Cloud Parametrizationclouds 2</a:t>
            </a:r>
          </a:p>
        </p:txBody>
      </p:sp>
      <p:sp>
        <p:nvSpPr>
          <p:cNvPr id="90116" name="Rectangle 7"/>
          <p:cNvSpPr>
            <a:spLocks noGrp="1" noChangeArrowheads="1"/>
          </p:cNvSpPr>
          <p:nvPr>
            <p:ph type="sldNum" sz="quarter" idx="5"/>
          </p:nvPr>
        </p:nvSpPr>
        <p:spPr>
          <a:noFill/>
        </p:spPr>
        <p:txBody>
          <a:bodyPr/>
          <a:lstStyle/>
          <a:p>
            <a:fld id="{E2390D1F-A2F6-4409-8DA1-F85E188D05E9}" type="slidenum">
              <a:rPr lang="en-GB"/>
              <a:pPr/>
              <a:t>42</a:t>
            </a:fld>
            <a:endParaRPr lang="en-GB"/>
          </a:p>
        </p:txBody>
      </p:sp>
      <p:sp>
        <p:nvSpPr>
          <p:cNvPr id="90117" name="Rectangle 2"/>
          <p:cNvSpPr>
            <a:spLocks noGrp="1" noRot="1" noChangeAspect="1" noChangeArrowheads="1" noTextEdit="1"/>
          </p:cNvSpPr>
          <p:nvPr>
            <p:ph type="sldImg"/>
          </p:nvPr>
        </p:nvSpPr>
        <p:spPr>
          <a:xfrm>
            <a:off x="897043" y="738189"/>
            <a:ext cx="4936915" cy="3697287"/>
          </a:xfrm>
          <a:ln/>
        </p:spPr>
      </p:sp>
      <p:sp>
        <p:nvSpPr>
          <p:cNvPr id="90118" name="Rectangle 3"/>
          <p:cNvSpPr>
            <a:spLocks noGrp="1" noChangeArrowheads="1"/>
          </p:cNvSpPr>
          <p:nvPr>
            <p:ph type="body" idx="1"/>
          </p:nvPr>
        </p:nvSpPr>
        <p:spPr>
          <a:xfrm>
            <a:off x="897044" y="4683442"/>
            <a:ext cx="4936915" cy="4432937"/>
          </a:xfrm>
          <a:noFill/>
          <a:ln/>
        </p:spPr>
        <p:txBody>
          <a:bodyPr lIns="90245" tIns="45122" rIns="90245" bIns="45122"/>
          <a:lstStyle/>
          <a:p>
            <a:endParaRPr lang="en-US" smtClean="0">
              <a:latin typeface="Times New Roman" pitchFamily="-107" charset="0"/>
              <a:ea typeface="ＭＳ Ｐゴシック" pitchFamily="-107" charset="-128"/>
            </a:endParaRPr>
          </a:p>
        </p:txBody>
      </p:sp>
    </p:spTree>
    <p:extLst>
      <p:ext uri="{BB962C8B-B14F-4D97-AF65-F5344CB8AC3E}">
        <p14:creationId xmlns:p14="http://schemas.microsoft.com/office/powerpoint/2010/main" val="6725771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56DE4DFF-4BCD-49E6-9067-3AF77A9916A7}" type="slidenum">
              <a:rPr lang="en-GB"/>
              <a:pPr/>
              <a:t>46</a:t>
            </a:fld>
            <a:endParaRPr lang="en-GB"/>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6416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3FD4EF0F-77FE-4A84-8FA2-B6A5718FF3A8}" type="slidenum">
              <a:rPr lang="en-GB"/>
              <a:pPr/>
              <a:t>49</a:t>
            </a:fld>
            <a:endParaRPr lang="en-GB"/>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a:xfrm>
            <a:off x="897043" y="4680269"/>
            <a:ext cx="4936915" cy="4436108"/>
          </a:xfrm>
        </p:spPr>
        <p:txBody>
          <a:bodyPr/>
          <a:lstStyle/>
          <a:p>
            <a:endParaRPr lang="en-US"/>
          </a:p>
        </p:txBody>
      </p:sp>
    </p:spTree>
    <p:extLst>
      <p:ext uri="{BB962C8B-B14F-4D97-AF65-F5344CB8AC3E}">
        <p14:creationId xmlns:p14="http://schemas.microsoft.com/office/powerpoint/2010/main" val="11756971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GB" smtClean="0">
                <a:latin typeface="Times New Roman" pitchFamily="-107" charset="0"/>
                <a:ea typeface="ＭＳ Ｐゴシック" pitchFamily="-107" charset="-128"/>
              </a:rPr>
              <a:t>ECMWF Training Course</a:t>
            </a:r>
          </a:p>
        </p:txBody>
      </p:sp>
      <p:sp>
        <p:nvSpPr>
          <p:cNvPr id="93187" name="Rectangle 3"/>
          <p:cNvSpPr>
            <a:spLocks noGrp="1" noChangeArrowheads="1"/>
          </p:cNvSpPr>
          <p:nvPr>
            <p:ph type="dt" sz="quarter" idx="1"/>
          </p:nvPr>
        </p:nvSpPr>
        <p:spPr>
          <a:noFill/>
        </p:spPr>
        <p:txBody>
          <a:bodyPr/>
          <a:lstStyle/>
          <a:p>
            <a:r>
              <a:rPr lang="en-GB" smtClean="0">
                <a:latin typeface="Times New Roman" pitchFamily="-107" charset="0"/>
                <a:ea typeface="ＭＳ Ｐゴシック" pitchFamily="-107" charset="-128"/>
              </a:rPr>
              <a:t>02 May 2000</a:t>
            </a:r>
          </a:p>
        </p:txBody>
      </p:sp>
      <p:sp>
        <p:nvSpPr>
          <p:cNvPr id="93188" name="Rectangle 6"/>
          <p:cNvSpPr>
            <a:spLocks noGrp="1" noChangeArrowheads="1"/>
          </p:cNvSpPr>
          <p:nvPr>
            <p:ph type="ftr" sz="quarter" idx="4"/>
          </p:nvPr>
        </p:nvSpPr>
        <p:spPr>
          <a:noFill/>
        </p:spPr>
        <p:txBody>
          <a:bodyPr/>
          <a:lstStyle/>
          <a:p>
            <a:r>
              <a:rPr lang="en-GB" smtClean="0">
                <a:latin typeface="Times New Roman" pitchFamily="-107" charset="0"/>
                <a:ea typeface="ＭＳ Ｐゴシック" pitchFamily="-107" charset="-128"/>
              </a:rPr>
              <a:t>Moist Processes</a:t>
            </a:r>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noFill/>
          <a:ln/>
        </p:spPr>
        <p:txBody>
          <a:bodyPr/>
          <a:lstStyle/>
          <a:p>
            <a:r>
              <a:rPr lang="en-US" smtClean="0">
                <a:latin typeface="Times New Roman" pitchFamily="-107" charset="0"/>
                <a:ea typeface="ＭＳ Ｐゴシック" pitchFamily="-107" charset="-128"/>
              </a:rPr>
              <a:t>Take a global view</a:t>
            </a:r>
          </a:p>
        </p:txBody>
      </p:sp>
    </p:spTree>
    <p:extLst>
      <p:ext uri="{BB962C8B-B14F-4D97-AF65-F5344CB8AC3E}">
        <p14:creationId xmlns:p14="http://schemas.microsoft.com/office/powerpoint/2010/main" val="757743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txBox="1">
            <a:spLocks noGrp="1" noChangeArrowheads="1"/>
          </p:cNvSpPr>
          <p:nvPr/>
        </p:nvSpPr>
        <p:spPr bwMode="auto">
          <a:xfrm>
            <a:off x="1" y="4"/>
            <a:ext cx="2915389" cy="493077"/>
          </a:xfrm>
          <a:prstGeom prst="rect">
            <a:avLst/>
          </a:prstGeom>
          <a:noFill/>
          <a:ln w="9525">
            <a:noFill/>
            <a:miter lim="800000"/>
            <a:headEnd/>
            <a:tailEnd/>
          </a:ln>
        </p:spPr>
        <p:txBody>
          <a:bodyPr lIns="91948" tIns="45976" rIns="91948" bIns="45976"/>
          <a:lstStyle/>
          <a:p>
            <a:pPr defTabSz="920658"/>
            <a:r>
              <a:rPr lang="en-GB" sz="1200" dirty="0"/>
              <a:t>ECMWF Training Course</a:t>
            </a:r>
          </a:p>
        </p:txBody>
      </p:sp>
      <p:sp>
        <p:nvSpPr>
          <p:cNvPr id="41987" name="Rectangle 3"/>
          <p:cNvSpPr txBox="1">
            <a:spLocks noGrp="1" noChangeArrowheads="1"/>
          </p:cNvSpPr>
          <p:nvPr/>
        </p:nvSpPr>
        <p:spPr bwMode="auto">
          <a:xfrm>
            <a:off x="3815614" y="4"/>
            <a:ext cx="2915388" cy="493077"/>
          </a:xfrm>
          <a:prstGeom prst="rect">
            <a:avLst/>
          </a:prstGeom>
          <a:noFill/>
          <a:ln w="9525">
            <a:noFill/>
            <a:miter lim="800000"/>
            <a:headEnd/>
            <a:tailEnd/>
          </a:ln>
        </p:spPr>
        <p:txBody>
          <a:bodyPr lIns="91948" tIns="45976" rIns="91948" bIns="45976"/>
          <a:lstStyle/>
          <a:p>
            <a:pPr algn="r" defTabSz="920658"/>
            <a:r>
              <a:rPr lang="en-GB" sz="1200" dirty="0"/>
              <a:t>02 May 2000</a:t>
            </a:r>
          </a:p>
        </p:txBody>
      </p:sp>
      <p:sp>
        <p:nvSpPr>
          <p:cNvPr id="41988" name="Rectangle 6"/>
          <p:cNvSpPr txBox="1">
            <a:spLocks noGrp="1" noChangeArrowheads="1"/>
          </p:cNvSpPr>
          <p:nvPr/>
        </p:nvSpPr>
        <p:spPr bwMode="auto">
          <a:xfrm>
            <a:off x="1" y="9362124"/>
            <a:ext cx="2915389" cy="493076"/>
          </a:xfrm>
          <a:prstGeom prst="rect">
            <a:avLst/>
          </a:prstGeom>
          <a:noFill/>
          <a:ln w="9525">
            <a:noFill/>
            <a:miter lim="800000"/>
            <a:headEnd/>
            <a:tailEnd/>
          </a:ln>
        </p:spPr>
        <p:txBody>
          <a:bodyPr lIns="91948" tIns="45976" rIns="91948" bIns="45976" anchor="b"/>
          <a:lstStyle/>
          <a:p>
            <a:pPr defTabSz="920658"/>
            <a:r>
              <a:rPr lang="en-GB" sz="1200" dirty="0"/>
              <a:t>Moist Processes</a:t>
            </a:r>
          </a:p>
        </p:txBody>
      </p:sp>
      <p:sp>
        <p:nvSpPr>
          <p:cNvPr id="41989" name="Rectangle 2"/>
          <p:cNvSpPr>
            <a:spLocks noGrp="1" noRot="1" noChangeAspect="1" noChangeArrowheads="1" noTextEdit="1"/>
          </p:cNvSpPr>
          <p:nvPr>
            <p:ph type="sldImg"/>
          </p:nvPr>
        </p:nvSpPr>
        <p:spPr>
          <a:ln/>
        </p:spPr>
      </p:sp>
      <p:sp>
        <p:nvSpPr>
          <p:cNvPr id="41990" name="Rectangle 3"/>
          <p:cNvSpPr>
            <a:spLocks noGrp="1" noChangeArrowheads="1"/>
          </p:cNvSpPr>
          <p:nvPr>
            <p:ph type="body" idx="1"/>
          </p:nvPr>
        </p:nvSpPr>
        <p:spPr>
          <a:noFill/>
          <a:ln/>
        </p:spPr>
        <p:txBody>
          <a:bodyPr/>
          <a:lstStyle/>
          <a:p>
            <a:pPr marL="0" marR="0" indent="0" algn="l" defTabSz="914400" rtl="0" eaLnBrk="0" fontAlgn="base" latinLnBrk="0" hangingPunct="0">
              <a:lnSpc>
                <a:spcPct val="90000"/>
              </a:lnSpc>
              <a:spcBef>
                <a:spcPct val="40000"/>
              </a:spcBef>
              <a:spcAft>
                <a:spcPct val="0"/>
              </a:spcAft>
              <a:buClrTx/>
              <a:buSzTx/>
              <a:buFontTx/>
              <a:buNone/>
              <a:tabLst/>
              <a:defRPr/>
            </a:pPr>
            <a:r>
              <a:rPr lang="en-US" baseline="0" dirty="0" smtClean="0">
                <a:latin typeface="Times New Roman" pitchFamily="18" charset="0"/>
              </a:rPr>
              <a:t>In Wood and Field (2011) conclusion, “In addition, over much of the globe, clouds larger than typical numerical weather prediction and even climate model grid boxes tend to constitute the majority of the cloud cover. This makes one wonder about whether the target for subgrid cloud parameterization scheme development should be the correct distribution of condensate as opposed to better prediction of cloud fractional coverage.”</a:t>
            </a:r>
          </a:p>
          <a:p>
            <a:pPr marL="0" marR="0" indent="0" algn="l" defTabSz="914400" rtl="0" eaLnBrk="0" fontAlgn="base" latinLnBrk="0" hangingPunct="0">
              <a:lnSpc>
                <a:spcPct val="90000"/>
              </a:lnSpc>
              <a:spcBef>
                <a:spcPct val="40000"/>
              </a:spcBef>
              <a:spcAft>
                <a:spcPct val="0"/>
              </a:spcAft>
              <a:buClrTx/>
              <a:buSzTx/>
              <a:buFontTx/>
              <a:buNone/>
              <a:tabLst/>
              <a:defRPr/>
            </a:pPr>
            <a:endParaRPr lang="en-US" baseline="0" dirty="0" smtClean="0">
              <a:latin typeface="Times New Roman" pitchFamily="18" charset="0"/>
            </a:endParaRPr>
          </a:p>
        </p:txBody>
      </p:sp>
    </p:spTree>
    <p:extLst>
      <p:ext uri="{BB962C8B-B14F-4D97-AF65-F5344CB8AC3E}">
        <p14:creationId xmlns:p14="http://schemas.microsoft.com/office/powerpoint/2010/main" val="1160503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685D76D-9D5D-4136-AB95-5685AB2DC583}" type="slidenum">
              <a:rPr lang="en-GB"/>
              <a:pPr/>
              <a:t>5</a:t>
            </a:fld>
            <a:endParaRPr lang="en-GB"/>
          </a:p>
        </p:txBody>
      </p:sp>
      <p:sp>
        <p:nvSpPr>
          <p:cNvPr id="611330" name="Rectangle 2"/>
          <p:cNvSpPr>
            <a:spLocks noGrp="1" noRot="1" noChangeAspect="1" noChangeArrowheads="1" noTextEdit="1"/>
          </p:cNvSpPr>
          <p:nvPr>
            <p:ph type="sldImg"/>
          </p:nvPr>
        </p:nvSpPr>
        <p:spPr>
          <a:xfrm>
            <a:off x="900113" y="738188"/>
            <a:ext cx="4927600" cy="3695700"/>
          </a:xfrm>
          <a:ln/>
        </p:spPr>
      </p:sp>
      <p:sp>
        <p:nvSpPr>
          <p:cNvPr id="6113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87092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8CEF414E-E4DE-4F7F-8F38-E0AD5AC5A21C}" type="slidenum">
              <a:rPr lang="en-GB"/>
              <a:pPr/>
              <a:t>7</a:t>
            </a:fld>
            <a:endParaRPr lang="en-GB"/>
          </a:p>
        </p:txBody>
      </p:sp>
      <p:sp>
        <p:nvSpPr>
          <p:cNvPr id="601090" name="Rectangle 2"/>
          <p:cNvSpPr>
            <a:spLocks noGrp="1" noRot="1" noChangeAspect="1" noChangeArrowheads="1" noTextEdit="1"/>
          </p:cNvSpPr>
          <p:nvPr>
            <p:ph type="sldImg"/>
          </p:nvPr>
        </p:nvSpPr>
        <p:spPr>
          <a:xfrm>
            <a:off x="900113" y="738188"/>
            <a:ext cx="4927600" cy="3695700"/>
          </a:xfrm>
          <a:ln/>
        </p:spPr>
      </p:sp>
      <p:sp>
        <p:nvSpPr>
          <p:cNvPr id="6010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63015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F8860980-90E7-444B-A730-8B14BF980C2B}" type="slidenum">
              <a:rPr lang="en-GB"/>
              <a:pPr/>
              <a:t>8</a:t>
            </a:fld>
            <a:endParaRPr lang="en-GB"/>
          </a:p>
        </p:txBody>
      </p:sp>
      <p:sp>
        <p:nvSpPr>
          <p:cNvPr id="603138" name="Rectangle 2"/>
          <p:cNvSpPr>
            <a:spLocks noGrp="1" noRot="1" noChangeAspect="1" noChangeArrowheads="1" noTextEdit="1"/>
          </p:cNvSpPr>
          <p:nvPr>
            <p:ph type="sldImg"/>
          </p:nvPr>
        </p:nvSpPr>
        <p:spPr>
          <a:xfrm>
            <a:off x="900113" y="738188"/>
            <a:ext cx="4927600" cy="3695700"/>
          </a:xfrm>
          <a:ln/>
        </p:spPr>
      </p:sp>
      <p:sp>
        <p:nvSpPr>
          <p:cNvPr id="6031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51919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F609AD55-C796-4749-8A4D-6F58C5486745}" type="slidenum">
              <a:rPr lang="en-GB"/>
              <a:pPr/>
              <a:t>9</a:t>
            </a:fld>
            <a:endParaRPr lang="en-GB"/>
          </a:p>
        </p:txBody>
      </p:sp>
      <p:sp>
        <p:nvSpPr>
          <p:cNvPr id="605186" name="Rectangle 2"/>
          <p:cNvSpPr>
            <a:spLocks noGrp="1" noRot="1" noChangeAspect="1" noChangeArrowheads="1" noTextEdit="1"/>
          </p:cNvSpPr>
          <p:nvPr>
            <p:ph type="sldImg"/>
          </p:nvPr>
        </p:nvSpPr>
        <p:spPr>
          <a:xfrm>
            <a:off x="900113" y="738188"/>
            <a:ext cx="4927600" cy="3695700"/>
          </a:xfrm>
          <a:ln/>
        </p:spPr>
      </p:sp>
      <p:sp>
        <p:nvSpPr>
          <p:cNvPr id="6051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43475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r>
              <a:rPr lang="en-GB"/>
              <a:t>May 2000May 2001</a:t>
            </a:r>
          </a:p>
        </p:txBody>
      </p:sp>
      <p:sp>
        <p:nvSpPr>
          <p:cNvPr id="5" name="Rectangle 6"/>
          <p:cNvSpPr>
            <a:spLocks noGrp="1" noChangeArrowheads="1"/>
          </p:cNvSpPr>
          <p:nvPr>
            <p:ph type="ftr" sz="quarter" idx="4"/>
          </p:nvPr>
        </p:nvSpPr>
        <p:spPr>
          <a:ln/>
        </p:spPr>
        <p:txBody>
          <a:bodyPr/>
          <a:lstStyle/>
          <a:p>
            <a:r>
              <a:rPr lang="en-GB"/>
              <a:t>Cloud Parametrizationclouds 2</a:t>
            </a:r>
          </a:p>
        </p:txBody>
      </p:sp>
      <p:sp>
        <p:nvSpPr>
          <p:cNvPr id="6" name="Rectangle 7"/>
          <p:cNvSpPr>
            <a:spLocks noGrp="1" noChangeArrowheads="1"/>
          </p:cNvSpPr>
          <p:nvPr>
            <p:ph type="sldNum" sz="quarter" idx="5"/>
          </p:nvPr>
        </p:nvSpPr>
        <p:spPr>
          <a:ln/>
        </p:spPr>
        <p:txBody>
          <a:bodyPr/>
          <a:lstStyle/>
          <a:p>
            <a:fld id="{41141037-4996-4A5E-82BF-5FDD93442482}" type="slidenum">
              <a:rPr lang="en-GB"/>
              <a:pPr/>
              <a:t>10</a:t>
            </a:fld>
            <a:endParaRPr lang="en-GB"/>
          </a:p>
        </p:txBody>
      </p:sp>
      <p:sp>
        <p:nvSpPr>
          <p:cNvPr id="607234" name="Rectangle 2"/>
          <p:cNvSpPr>
            <a:spLocks noGrp="1" noRot="1" noChangeAspect="1" noChangeArrowheads="1" noTextEdit="1"/>
          </p:cNvSpPr>
          <p:nvPr>
            <p:ph type="sldImg"/>
          </p:nvPr>
        </p:nvSpPr>
        <p:spPr>
          <a:xfrm>
            <a:off x="900113" y="738188"/>
            <a:ext cx="4927600" cy="3695700"/>
          </a:xfrm>
          <a:ln/>
        </p:spPr>
      </p:sp>
      <p:sp>
        <p:nvSpPr>
          <p:cNvPr id="607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52658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11BC270F-47BE-4629-AF11-54C535730554}"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8AC6C688-ACBD-4BBB-90A3-FD6A33182FD5}"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152400"/>
            <a:ext cx="2152650"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152400"/>
            <a:ext cx="630555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2C7EE30-CA4F-4D64-86F4-FD4FB3FDF194}"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Media Placeholder 3"/>
          <p:cNvSpPr>
            <a:spLocks noGrp="1"/>
          </p:cNvSpPr>
          <p:nvPr>
            <p:ph type="media" sz="half" idx="2"/>
          </p:nvPr>
        </p:nvSpPr>
        <p:spPr>
          <a:xfrm>
            <a:off x="4762500" y="1676400"/>
            <a:ext cx="4229100" cy="4419600"/>
          </a:xfrm>
        </p:spPr>
        <p:txBody>
          <a:bodyPr/>
          <a:lstStyle/>
          <a:p>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7239000" y="6489700"/>
            <a:ext cx="1905000" cy="457200"/>
          </a:xfrm>
        </p:spPr>
        <p:txBody>
          <a:bodyPr/>
          <a:lstStyle>
            <a:lvl1pPr>
              <a:defRPr/>
            </a:lvl1pPr>
          </a:lstStyle>
          <a:p>
            <a:fld id="{255FEE5B-FE40-452A-B56A-809E66CF752B}"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2500" y="1676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2500" y="3962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GB"/>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p>
        </p:txBody>
      </p:sp>
      <p:sp>
        <p:nvSpPr>
          <p:cNvPr id="8" name="Slide Number Placeholder 7"/>
          <p:cNvSpPr>
            <a:spLocks noGrp="1"/>
          </p:cNvSpPr>
          <p:nvPr>
            <p:ph type="sldNum" sz="quarter" idx="12"/>
          </p:nvPr>
        </p:nvSpPr>
        <p:spPr>
          <a:xfrm>
            <a:off x="7239000" y="6489700"/>
            <a:ext cx="1905000" cy="457200"/>
          </a:xfrm>
        </p:spPr>
        <p:txBody>
          <a:bodyPr/>
          <a:lstStyle>
            <a:lvl1pPr>
              <a:defRPr/>
            </a:lvl1pPr>
          </a:lstStyle>
          <a:p>
            <a:fld id="{1F67A908-63E4-4C6F-823E-0AAF508725C3}" type="slidenum">
              <a:rPr lang="en-GB"/>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65200" y="152400"/>
            <a:ext cx="7315200" cy="8382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676400"/>
            <a:ext cx="42291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2500" y="1676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2500" y="3962400"/>
            <a:ext cx="4229100" cy="213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GB"/>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p>
        </p:txBody>
      </p:sp>
      <p:sp>
        <p:nvSpPr>
          <p:cNvPr id="8" name="Slide Number Placeholder 7"/>
          <p:cNvSpPr>
            <a:spLocks noGrp="1"/>
          </p:cNvSpPr>
          <p:nvPr>
            <p:ph type="sldNum" sz="quarter" idx="12"/>
          </p:nvPr>
        </p:nvSpPr>
        <p:spPr>
          <a:xfrm>
            <a:off x="7239000" y="6489700"/>
            <a:ext cx="1905000" cy="457200"/>
          </a:xfrm>
        </p:spPr>
        <p:txBody>
          <a:bodyPr/>
          <a:lstStyle>
            <a:lvl1pPr>
              <a:defRPr/>
            </a:lvl1pPr>
          </a:lstStyle>
          <a:p>
            <a:fld id="{A848EC72-F332-49F8-981A-024386C8B4D2}"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E2BB364A-82E0-4C8A-A006-530FC6A26780}"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FDCCC3F-2085-4C6D-B36E-C0A7D8C9DB86}"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6764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2500" y="1676400"/>
            <a:ext cx="4229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75FF034-1E56-4F26-BFA8-F51109AAF3C7}"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755D315E-6466-464C-BB0B-2F93F4E9D8C4}"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E6CC10F-B8DA-438C-817F-F1C0038E8E32}"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F7C5ADAA-4DC2-43F1-AA7B-F82EE383736F}"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D94A545-FB9B-435B-90F0-676E6D08EA0E}"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4347403B-0DFE-4081-8F5D-512F882FFEEC}"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65200" y="152400"/>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381000" y="1676400"/>
            <a:ext cx="86106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Times New Roman" pitchFamily="18" charset="0"/>
              </a:defRPr>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endParaRPr lang="en-GB"/>
          </a:p>
        </p:txBody>
      </p:sp>
      <p:sp>
        <p:nvSpPr>
          <p:cNvPr id="1030" name="Rectangle 6"/>
          <p:cNvSpPr>
            <a:spLocks noGrp="1" noChangeArrowheads="1"/>
          </p:cNvSpPr>
          <p:nvPr>
            <p:ph type="sldNum" sz="quarter" idx="4"/>
          </p:nvPr>
        </p:nvSpPr>
        <p:spPr bwMode="auto">
          <a:xfrm>
            <a:off x="7239000" y="64897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vl1pPr>
          </a:lstStyle>
          <a:p>
            <a:fld id="{6E1FB5BB-E781-4B01-A48D-A66F8877F8E2}" type="slidenum">
              <a:rPr lang="en-GB"/>
              <a:pPr/>
              <a:t>‹#›</a:t>
            </a:fld>
            <a:endParaRPr lang="en-GB"/>
          </a:p>
        </p:txBody>
      </p:sp>
      <p:pic>
        <p:nvPicPr>
          <p:cNvPr id="1035" name="Picture 11" descr="ecmwf"/>
          <p:cNvPicPr>
            <a:picLocks noChangeAspect="1" noChangeArrowheads="1"/>
          </p:cNvPicPr>
          <p:nvPr/>
        </p:nvPicPr>
        <p:blipFill>
          <a:blip r:embed="rId16" cstate="print"/>
          <a:srcRect/>
          <a:stretch>
            <a:fillRect/>
          </a:stretch>
        </p:blipFill>
        <p:spPr bwMode="auto">
          <a:xfrm>
            <a:off x="8175625" y="114300"/>
            <a:ext cx="790575" cy="600075"/>
          </a:xfrm>
          <a:prstGeom prst="rect">
            <a:avLst/>
          </a:prstGeom>
          <a:noFill/>
        </p:spPr>
      </p:pic>
      <p:sp>
        <p:nvSpPr>
          <p:cNvPr id="1038" name="Line 14"/>
          <p:cNvSpPr>
            <a:spLocks noChangeShapeType="1"/>
          </p:cNvSpPr>
          <p:nvPr userDrawn="1"/>
        </p:nvSpPr>
        <p:spPr bwMode="auto">
          <a:xfrm>
            <a:off x="250825" y="1125538"/>
            <a:ext cx="8642350" cy="0"/>
          </a:xfrm>
          <a:prstGeom prst="line">
            <a:avLst/>
          </a:prstGeom>
          <a:noFill/>
          <a:ln w="38100">
            <a:solidFill>
              <a:srgbClr val="0000FF"/>
            </a:solidFill>
            <a:round/>
            <a:headEnd/>
            <a:tailEnd/>
          </a:ln>
          <a:effectLst/>
        </p:spPr>
        <p:txBody>
          <a:bodyPr wrap="none" anchor="ct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3600">
          <a:solidFill>
            <a:srgbClr val="FF0000"/>
          </a:solidFill>
          <a:latin typeface="+mj-lt"/>
          <a:ea typeface="+mj-ea"/>
          <a:cs typeface="+mj-cs"/>
        </a:defRPr>
      </a:lvl1pPr>
      <a:lvl2pPr algn="ctr" rtl="0" eaLnBrk="0" fontAlgn="base" hangingPunct="0">
        <a:spcBef>
          <a:spcPct val="0"/>
        </a:spcBef>
        <a:spcAft>
          <a:spcPct val="0"/>
        </a:spcAft>
        <a:defRPr sz="3600">
          <a:solidFill>
            <a:srgbClr val="FF0000"/>
          </a:solidFill>
          <a:latin typeface="Arial" charset="0"/>
        </a:defRPr>
      </a:lvl2pPr>
      <a:lvl3pPr algn="ctr" rtl="0" eaLnBrk="0" fontAlgn="base" hangingPunct="0">
        <a:spcBef>
          <a:spcPct val="0"/>
        </a:spcBef>
        <a:spcAft>
          <a:spcPct val="0"/>
        </a:spcAft>
        <a:defRPr sz="3600">
          <a:solidFill>
            <a:srgbClr val="FF0000"/>
          </a:solidFill>
          <a:latin typeface="Arial" charset="0"/>
        </a:defRPr>
      </a:lvl3pPr>
      <a:lvl4pPr algn="ctr" rtl="0" eaLnBrk="0" fontAlgn="base" hangingPunct="0">
        <a:spcBef>
          <a:spcPct val="0"/>
        </a:spcBef>
        <a:spcAft>
          <a:spcPct val="0"/>
        </a:spcAft>
        <a:defRPr sz="3600">
          <a:solidFill>
            <a:srgbClr val="FF0000"/>
          </a:solidFill>
          <a:latin typeface="Arial" charset="0"/>
        </a:defRPr>
      </a:lvl4pPr>
      <a:lvl5pPr algn="ctr" rtl="0" eaLnBrk="0" fontAlgn="base" hangingPunct="0">
        <a:spcBef>
          <a:spcPct val="0"/>
        </a:spcBef>
        <a:spcAft>
          <a:spcPct val="0"/>
        </a:spcAft>
        <a:defRPr sz="3600">
          <a:solidFill>
            <a:srgbClr val="FF0000"/>
          </a:solidFill>
          <a:latin typeface="Arial" charset="0"/>
        </a:defRPr>
      </a:lvl5pPr>
      <a:lvl6pPr marL="457200" algn="ctr" rtl="0" eaLnBrk="0" fontAlgn="base" hangingPunct="0">
        <a:spcBef>
          <a:spcPct val="0"/>
        </a:spcBef>
        <a:spcAft>
          <a:spcPct val="0"/>
        </a:spcAft>
        <a:defRPr sz="3600">
          <a:solidFill>
            <a:srgbClr val="FF0000"/>
          </a:solidFill>
          <a:latin typeface="Arial" charset="0"/>
        </a:defRPr>
      </a:lvl6pPr>
      <a:lvl7pPr marL="914400" algn="ctr" rtl="0" eaLnBrk="0" fontAlgn="base" hangingPunct="0">
        <a:spcBef>
          <a:spcPct val="0"/>
        </a:spcBef>
        <a:spcAft>
          <a:spcPct val="0"/>
        </a:spcAft>
        <a:defRPr sz="3600">
          <a:solidFill>
            <a:srgbClr val="FF0000"/>
          </a:solidFill>
          <a:latin typeface="Arial" charset="0"/>
        </a:defRPr>
      </a:lvl7pPr>
      <a:lvl8pPr marL="1371600" algn="ctr" rtl="0" eaLnBrk="0" fontAlgn="base" hangingPunct="0">
        <a:spcBef>
          <a:spcPct val="0"/>
        </a:spcBef>
        <a:spcAft>
          <a:spcPct val="0"/>
        </a:spcAft>
        <a:defRPr sz="3600">
          <a:solidFill>
            <a:srgbClr val="FF0000"/>
          </a:solidFill>
          <a:latin typeface="Arial" charset="0"/>
        </a:defRPr>
      </a:lvl8pPr>
      <a:lvl9pPr marL="1828800" algn="ctr" rtl="0" eaLnBrk="0" fontAlgn="base" hangingPunct="0">
        <a:spcBef>
          <a:spcPct val="0"/>
        </a:spcBef>
        <a:spcAft>
          <a:spcPct val="0"/>
        </a:spcAft>
        <a:defRPr sz="3600">
          <a:solidFill>
            <a:srgbClr val="FF0000"/>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2.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wmf"/><Relationship Id="rId4" Type="http://schemas.openxmlformats.org/officeDocument/2006/relationships/oleObject" Target="../embeddings/oleObject1.bin"/><Relationship Id="rId9" Type="http://schemas.openxmlformats.org/officeDocument/2006/relationships/image" Target="../media/image9.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8.wmf"/><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1.wmf"/><Relationship Id="rId4" Type="http://schemas.openxmlformats.org/officeDocument/2006/relationships/oleObject" Target="../embeddings/oleObject6.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1.wmf"/><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3.bin"/><Relationship Id="rId5" Type="http://schemas.openxmlformats.org/officeDocument/2006/relationships/image" Target="../media/image11.wmf"/><Relationship Id="rId4" Type="http://schemas.openxmlformats.org/officeDocument/2006/relationships/oleObject" Target="../embeddings/oleObject1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0.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5.bin"/><Relationship Id="rId5" Type="http://schemas.openxmlformats.org/officeDocument/2006/relationships/image" Target="../media/image11.wmf"/><Relationship Id="rId4" Type="http://schemas.openxmlformats.org/officeDocument/2006/relationships/oleObject" Target="../embeddings/oleObject14.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2.wmf"/><Relationship Id="rId4"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video" Target="file:///\\linux\usertmp\TALKS\hiq8.mpg" TargetMode="External"/><Relationship Id="rId7" Type="http://schemas.openxmlformats.org/officeDocument/2006/relationships/image" Target="../media/image13.wmf"/><Relationship Id="rId2" Type="http://schemas.microsoft.com/office/2007/relationships/media" Target="file:///\\linux\usertmp\TALKS\hiq8.mpg" TargetMode="Externa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notesSlide" Target="../notesSlides/notesSlide22.xml"/><Relationship Id="rId4"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15.wmf"/><Relationship Id="rId4" Type="http://schemas.openxmlformats.org/officeDocument/2006/relationships/oleObject" Target="../embeddings/oleObject18.bin"/></Relationships>
</file>

<file path=ppt/slides/_rels/slide25.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notesSlide" Target="../notesSlides/notesSlide24.xml"/><Relationship Id="rId7" Type="http://schemas.openxmlformats.org/officeDocument/2006/relationships/oleObject" Target="../embeddings/oleObject21.bin"/><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17.wmf"/><Relationship Id="rId5" Type="http://schemas.openxmlformats.org/officeDocument/2006/relationships/oleObject" Target="../embeddings/oleObject20.bin"/><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30.wmf"/><Relationship Id="rId3" Type="http://schemas.openxmlformats.org/officeDocument/2006/relationships/notesSlide" Target="../notesSlides/notesSlide32.xml"/><Relationship Id="rId7" Type="http://schemas.openxmlformats.org/officeDocument/2006/relationships/image" Target="../media/image27.wmf"/><Relationship Id="rId12" Type="http://schemas.openxmlformats.org/officeDocument/2006/relationships/oleObject" Target="../embeddings/oleObject26.bin"/><Relationship Id="rId17" Type="http://schemas.openxmlformats.org/officeDocument/2006/relationships/image" Target="../media/image32.wmf"/><Relationship Id="rId2" Type="http://schemas.openxmlformats.org/officeDocument/2006/relationships/slideLayout" Target="../slideLayouts/slideLayout2.xml"/><Relationship Id="rId16" Type="http://schemas.openxmlformats.org/officeDocument/2006/relationships/oleObject" Target="../embeddings/oleObject28.bin"/><Relationship Id="rId1" Type="http://schemas.openxmlformats.org/officeDocument/2006/relationships/vmlDrawing" Target="../drawings/vmlDrawing12.vml"/><Relationship Id="rId6" Type="http://schemas.openxmlformats.org/officeDocument/2006/relationships/oleObject" Target="../embeddings/oleObject23.bin"/><Relationship Id="rId11" Type="http://schemas.openxmlformats.org/officeDocument/2006/relationships/image" Target="../media/image29.wmf"/><Relationship Id="rId5" Type="http://schemas.openxmlformats.org/officeDocument/2006/relationships/image" Target="../media/image26.wmf"/><Relationship Id="rId15" Type="http://schemas.openxmlformats.org/officeDocument/2006/relationships/image" Target="../media/image31.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8.wmf"/><Relationship Id="rId14" Type="http://schemas.openxmlformats.org/officeDocument/2006/relationships/oleObject" Target="../embeddings/oleObject27.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3.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4.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36.wmf"/><Relationship Id="rId2" Type="http://schemas.openxmlformats.org/officeDocument/2006/relationships/slideLayout" Target="../slideLayouts/slideLayout13.xml"/><Relationship Id="rId1" Type="http://schemas.openxmlformats.org/officeDocument/2006/relationships/vmlDrawing" Target="../drawings/vmlDrawing15.vml"/><Relationship Id="rId6" Type="http://schemas.openxmlformats.org/officeDocument/2006/relationships/oleObject" Target="../embeddings/oleObject32.bin"/><Relationship Id="rId5" Type="http://schemas.openxmlformats.org/officeDocument/2006/relationships/image" Target="../media/image35.wmf"/><Relationship Id="rId4" Type="http://schemas.openxmlformats.org/officeDocument/2006/relationships/oleObject" Target="../embeddings/oleObject31.bin"/></Relationships>
</file>

<file path=ppt/slides/_rels/slide4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2">
                <a:lumMod val="40000"/>
                <a:lumOff val="60000"/>
              </a:schemeClr>
            </a:gs>
            <a:gs pos="50000">
              <a:schemeClr val="bg1"/>
            </a:gs>
            <a:gs pos="100000">
              <a:schemeClr val="accent2">
                <a:lumMod val="20000"/>
                <a:lumOff val="80000"/>
              </a:schemeClr>
            </a:gs>
          </a:gsLst>
          <a:lin ang="5400000" scaled="0"/>
        </a:gradFill>
        <a:effectLst/>
      </p:bgPr>
    </p:bg>
    <p:spTree>
      <p:nvGrpSpPr>
        <p:cNvPr id="1" name=""/>
        <p:cNvGrpSpPr/>
        <p:nvPr/>
      </p:nvGrpSpPr>
      <p:grpSpPr>
        <a:xfrm>
          <a:off x="0" y="0"/>
          <a:ext cx="0" cy="0"/>
          <a:chOff x="0" y="0"/>
          <a:chExt cx="0" cy="0"/>
        </a:xfrm>
      </p:grpSpPr>
      <p:pic>
        <p:nvPicPr>
          <p:cNvPr id="4" name="Picture 3" descr="fig_modis_1km.png"/>
          <p:cNvPicPr>
            <a:picLocks noChangeAspect="1"/>
          </p:cNvPicPr>
          <p:nvPr/>
        </p:nvPicPr>
        <p:blipFill rotWithShape="1">
          <a:blip r:embed="rId3">
            <a:alphaModFix amt="45000"/>
            <a:extLst>
              <a:ext uri="{28A0092B-C50C-407E-A947-70E740481C1C}">
                <a14:useLocalDpi xmlns:a14="http://schemas.microsoft.com/office/drawing/2010/main" val="0"/>
              </a:ext>
            </a:extLst>
          </a:blip>
          <a:srcRect l="-1" t="9664" r="7195" b="17706"/>
          <a:stretch/>
        </p:blipFill>
        <p:spPr>
          <a:xfrm>
            <a:off x="1" y="-323272"/>
            <a:ext cx="9143999" cy="7181272"/>
          </a:xfrm>
          <a:prstGeom prst="rect">
            <a:avLst/>
          </a:prstGeom>
        </p:spPr>
      </p:pic>
      <p:sp>
        <p:nvSpPr>
          <p:cNvPr id="2050" name="Rectangle 2"/>
          <p:cNvSpPr>
            <a:spLocks noGrp="1" noChangeArrowheads="1"/>
          </p:cNvSpPr>
          <p:nvPr>
            <p:ph type="ctrTitle"/>
          </p:nvPr>
        </p:nvSpPr>
        <p:spPr>
          <a:xfrm>
            <a:off x="609600" y="1182910"/>
            <a:ext cx="8153400" cy="1981200"/>
          </a:xfrm>
        </p:spPr>
        <p:txBody>
          <a:bodyPr/>
          <a:lstStyle/>
          <a:p>
            <a:r>
              <a:rPr lang="en-GB" sz="3200" dirty="0">
                <a:latin typeface="Helvetica" pitchFamily="34" charset="0"/>
              </a:rPr>
              <a:t>Numerical Weather Prediction </a:t>
            </a:r>
            <a:r>
              <a:rPr lang="en-GB" sz="2800" dirty="0">
                <a:latin typeface="Helvetica" pitchFamily="34" charset="0"/>
              </a:rPr>
              <a:t>Parametrization of </a:t>
            </a:r>
            <a:r>
              <a:rPr lang="en-GB" sz="2800" dirty="0" smtClean="0">
                <a:latin typeface="Helvetica" pitchFamily="34" charset="0"/>
              </a:rPr>
              <a:t>Subgrid Physical Processes</a:t>
            </a:r>
            <a:r>
              <a:rPr lang="en-GB" dirty="0">
                <a:latin typeface="Helvetica" pitchFamily="34" charset="0"/>
              </a:rPr>
              <a:t/>
            </a:r>
            <a:br>
              <a:rPr lang="en-GB" dirty="0">
                <a:latin typeface="Helvetica" pitchFamily="34" charset="0"/>
              </a:rPr>
            </a:br>
            <a:r>
              <a:rPr lang="en-GB" sz="1600" dirty="0">
                <a:latin typeface="Helvetica" pitchFamily="34" charset="0"/>
              </a:rPr>
              <a:t/>
            </a:r>
            <a:br>
              <a:rPr lang="en-GB" sz="1600" dirty="0">
                <a:latin typeface="Helvetica" pitchFamily="34" charset="0"/>
              </a:rPr>
            </a:br>
            <a:r>
              <a:rPr lang="en-GB" b="1" dirty="0">
                <a:solidFill>
                  <a:schemeClr val="tx1"/>
                </a:solidFill>
                <a:latin typeface="Helvetica" pitchFamily="34" charset="0"/>
              </a:rPr>
              <a:t>Clouds </a:t>
            </a:r>
            <a:r>
              <a:rPr lang="en-GB" b="1" dirty="0" smtClean="0">
                <a:solidFill>
                  <a:schemeClr val="tx1"/>
                </a:solidFill>
                <a:latin typeface="Helvetica" pitchFamily="34" charset="0"/>
              </a:rPr>
              <a:t>(3)</a:t>
            </a:r>
            <a:r>
              <a:rPr lang="en-GB" b="1" dirty="0">
                <a:solidFill>
                  <a:schemeClr val="tx1"/>
                </a:solidFill>
                <a:latin typeface="Helvetica" pitchFamily="34" charset="0"/>
              </a:rPr>
              <a:t/>
            </a:r>
            <a:br>
              <a:rPr lang="en-GB" b="1" dirty="0">
                <a:solidFill>
                  <a:schemeClr val="tx1"/>
                </a:solidFill>
                <a:latin typeface="Helvetica" pitchFamily="34" charset="0"/>
              </a:rPr>
            </a:br>
            <a:r>
              <a:rPr lang="en-GB" dirty="0" smtClean="0">
                <a:solidFill>
                  <a:srgbClr val="0000FF"/>
                </a:solidFill>
                <a:latin typeface="Helvetica" pitchFamily="34" charset="0"/>
              </a:rPr>
              <a:t>Sub-grid Cloud Cover </a:t>
            </a:r>
            <a:br>
              <a:rPr lang="en-GB" dirty="0" smtClean="0">
                <a:solidFill>
                  <a:srgbClr val="0000FF"/>
                </a:solidFill>
                <a:latin typeface="Helvetica" pitchFamily="34" charset="0"/>
              </a:rPr>
            </a:br>
            <a:r>
              <a:rPr lang="en-GB" sz="2800" dirty="0" smtClean="0">
                <a:solidFill>
                  <a:srgbClr val="0000FF"/>
                </a:solidFill>
                <a:latin typeface="Helvetica" pitchFamily="34" charset="0"/>
              </a:rPr>
              <a:t>(or “Sub-grid heterogeneity of cloud and humidity”)</a:t>
            </a:r>
            <a:endParaRPr lang="en-GB" dirty="0">
              <a:solidFill>
                <a:srgbClr val="0000FF"/>
              </a:solidFill>
            </a:endParaRPr>
          </a:p>
        </p:txBody>
      </p:sp>
      <p:sp>
        <p:nvSpPr>
          <p:cNvPr id="2063" name="Rectangle 15"/>
          <p:cNvSpPr>
            <a:spLocks noChangeArrowheads="1"/>
          </p:cNvSpPr>
          <p:nvPr/>
        </p:nvSpPr>
        <p:spPr bwMode="auto">
          <a:xfrm>
            <a:off x="2222500" y="4040410"/>
            <a:ext cx="4902200" cy="2068513"/>
          </a:xfrm>
          <a:prstGeom prst="rect">
            <a:avLst/>
          </a:prstGeom>
          <a:noFill/>
          <a:ln w="9525">
            <a:noFill/>
            <a:miter lim="800000"/>
            <a:headEnd/>
            <a:tailEnd/>
          </a:ln>
          <a:effectLst/>
        </p:spPr>
        <p:txBody>
          <a:bodyPr/>
          <a:lstStyle/>
          <a:p>
            <a:pPr>
              <a:spcBef>
                <a:spcPct val="20000"/>
              </a:spcBef>
            </a:pPr>
            <a:r>
              <a:rPr lang="en-GB" sz="2800" b="1" dirty="0">
                <a:latin typeface="Helvetica" pitchFamily="34" charset="0"/>
              </a:rPr>
              <a:t>Richard Forbes</a:t>
            </a:r>
          </a:p>
          <a:p>
            <a:pPr>
              <a:spcBef>
                <a:spcPct val="20000"/>
              </a:spcBef>
            </a:pPr>
            <a:r>
              <a:rPr lang="en-GB" sz="2400" dirty="0" smtClean="0">
                <a:latin typeface="Helvetica" pitchFamily="34" charset="0"/>
              </a:rPr>
              <a:t>(With thanks to Adrian Tompkins and Christian </a:t>
            </a:r>
            <a:r>
              <a:rPr lang="en-GB" sz="2400" dirty="0" err="1" smtClean="0">
                <a:latin typeface="Helvetica" pitchFamily="34" charset="0"/>
              </a:rPr>
              <a:t>Jakob</a:t>
            </a:r>
            <a:r>
              <a:rPr lang="en-GB" sz="2400" dirty="0" smtClean="0">
                <a:latin typeface="Helvetica" pitchFamily="34" charset="0"/>
              </a:rPr>
              <a:t>)</a:t>
            </a:r>
            <a:endParaRPr lang="en-GB" sz="2400" dirty="0">
              <a:latin typeface="Helvetica" pitchFamily="34" charset="0"/>
            </a:endParaRPr>
          </a:p>
          <a:p>
            <a:pPr>
              <a:spcBef>
                <a:spcPct val="20000"/>
              </a:spcBef>
            </a:pPr>
            <a:endParaRPr lang="en-GB" sz="2800" dirty="0">
              <a:latin typeface="Helvetica" pitchFamily="34" charset="0"/>
            </a:endParaRPr>
          </a:p>
          <a:p>
            <a:pPr>
              <a:spcBef>
                <a:spcPct val="20000"/>
              </a:spcBef>
            </a:pPr>
            <a:r>
              <a:rPr lang="en-GB" sz="2400" b="1" dirty="0">
                <a:latin typeface="Helvetica" pitchFamily="34" charset="0"/>
              </a:rPr>
              <a:t>forbes@ecmwf.int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4"/>
          <p:cNvSpPr>
            <a:spLocks noGrp="1"/>
          </p:cNvSpPr>
          <p:nvPr>
            <p:ph type="sldNum" sz="quarter" idx="12"/>
          </p:nvPr>
        </p:nvSpPr>
        <p:spPr/>
        <p:txBody>
          <a:bodyPr/>
          <a:lstStyle/>
          <a:p>
            <a:fld id="{A9C8FEDA-6453-4938-8697-2AC06C5D254B}" type="slidenum">
              <a:rPr lang="en-GB"/>
              <a:pPr/>
              <a:t>10</a:t>
            </a:fld>
            <a:endParaRPr lang="en-GB"/>
          </a:p>
        </p:txBody>
      </p:sp>
      <p:sp>
        <p:nvSpPr>
          <p:cNvPr id="606210" name="Rectangle 2"/>
          <p:cNvSpPr>
            <a:spLocks noChangeArrowheads="1"/>
          </p:cNvSpPr>
          <p:nvPr/>
        </p:nvSpPr>
        <p:spPr bwMode="auto">
          <a:xfrm>
            <a:off x="914400" y="2362200"/>
            <a:ext cx="7848600" cy="365760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6211" name="Line 3"/>
          <p:cNvSpPr>
            <a:spLocks noChangeShapeType="1"/>
          </p:cNvSpPr>
          <p:nvPr/>
        </p:nvSpPr>
        <p:spPr bwMode="auto">
          <a:xfrm>
            <a:off x="914400" y="3570288"/>
            <a:ext cx="7848600" cy="0"/>
          </a:xfrm>
          <a:prstGeom prst="line">
            <a:avLst/>
          </a:prstGeom>
          <a:noFill/>
          <a:ln w="38100">
            <a:solidFill>
              <a:schemeClr val="tx1"/>
            </a:solidFill>
            <a:round/>
            <a:headEnd/>
            <a:tailEnd/>
          </a:ln>
          <a:effectLst/>
        </p:spPr>
        <p:txBody>
          <a:bodyPr wrap="none" anchor="ctr"/>
          <a:lstStyle/>
          <a:p>
            <a:endParaRPr lang="en-GB"/>
          </a:p>
        </p:txBody>
      </p:sp>
      <p:sp>
        <p:nvSpPr>
          <p:cNvPr id="606212" name="Line 4"/>
          <p:cNvSpPr>
            <a:spLocks noChangeShapeType="1"/>
          </p:cNvSpPr>
          <p:nvPr/>
        </p:nvSpPr>
        <p:spPr bwMode="auto">
          <a:xfrm>
            <a:off x="914400" y="4800600"/>
            <a:ext cx="7848600" cy="0"/>
          </a:xfrm>
          <a:prstGeom prst="line">
            <a:avLst/>
          </a:prstGeom>
          <a:noFill/>
          <a:ln w="38100">
            <a:solidFill>
              <a:schemeClr val="tx1"/>
            </a:solidFill>
            <a:round/>
            <a:headEnd/>
            <a:tailEnd/>
          </a:ln>
          <a:effectLst/>
        </p:spPr>
        <p:txBody>
          <a:bodyPr wrap="none" anchor="ctr"/>
          <a:lstStyle/>
          <a:p>
            <a:endParaRPr lang="en-GB"/>
          </a:p>
        </p:txBody>
      </p:sp>
      <p:sp>
        <p:nvSpPr>
          <p:cNvPr id="606213" name="Line 5"/>
          <p:cNvSpPr>
            <a:spLocks noChangeShapeType="1"/>
          </p:cNvSpPr>
          <p:nvPr/>
        </p:nvSpPr>
        <p:spPr bwMode="auto">
          <a:xfrm>
            <a:off x="4876800" y="2362200"/>
            <a:ext cx="0" cy="3657600"/>
          </a:xfrm>
          <a:prstGeom prst="line">
            <a:avLst/>
          </a:prstGeom>
          <a:noFill/>
          <a:ln w="38100">
            <a:solidFill>
              <a:schemeClr val="tx1"/>
            </a:solidFill>
            <a:round/>
            <a:headEnd/>
            <a:tailEnd/>
          </a:ln>
          <a:effectLst/>
        </p:spPr>
        <p:txBody>
          <a:bodyPr wrap="none" anchor="ctr"/>
          <a:lstStyle/>
          <a:p>
            <a:endParaRPr lang="en-GB"/>
          </a:p>
        </p:txBody>
      </p:sp>
      <p:sp>
        <p:nvSpPr>
          <p:cNvPr id="606214" name="Line 6"/>
          <p:cNvSpPr>
            <a:spLocks noChangeShapeType="1"/>
          </p:cNvSpPr>
          <p:nvPr/>
        </p:nvSpPr>
        <p:spPr bwMode="auto">
          <a:xfrm flipH="1" flipV="1">
            <a:off x="4876800" y="6172200"/>
            <a:ext cx="3886200"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6215" name="Line 7"/>
          <p:cNvSpPr>
            <a:spLocks noChangeShapeType="1"/>
          </p:cNvSpPr>
          <p:nvPr/>
        </p:nvSpPr>
        <p:spPr bwMode="auto">
          <a:xfrm>
            <a:off x="762000" y="4781550"/>
            <a:ext cx="0" cy="1138238"/>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6216" name="Text Box 8"/>
          <p:cNvSpPr txBox="1">
            <a:spLocks noChangeArrowheads="1"/>
          </p:cNvSpPr>
          <p:nvPr/>
        </p:nvSpPr>
        <p:spPr bwMode="auto">
          <a:xfrm rot="-5400000">
            <a:off x="-29369" y="5134769"/>
            <a:ext cx="11255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6217" name="Text Box 9"/>
          <p:cNvSpPr txBox="1">
            <a:spLocks noChangeArrowheads="1"/>
          </p:cNvSpPr>
          <p:nvPr/>
        </p:nvSpPr>
        <p:spPr bwMode="auto">
          <a:xfrm>
            <a:off x="6324600" y="6172200"/>
            <a:ext cx="12779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sp>
        <p:nvSpPr>
          <p:cNvPr id="606218" name="Rectangle 10"/>
          <p:cNvSpPr>
            <a:spLocks noGrp="1" noChangeArrowheads="1"/>
          </p:cNvSpPr>
          <p:nvPr>
            <p:ph type="title"/>
          </p:nvPr>
        </p:nvSpPr>
        <p:spPr/>
        <p:txBody>
          <a:bodyPr/>
          <a:lstStyle/>
          <a:p>
            <a:r>
              <a:rPr lang="en-US"/>
              <a:t>Macroscale Issues of Parameterization</a:t>
            </a:r>
          </a:p>
        </p:txBody>
      </p:sp>
      <p:sp>
        <p:nvSpPr>
          <p:cNvPr id="606219" name="Rectangle 11" descr="75%"/>
          <p:cNvSpPr>
            <a:spLocks noChangeArrowheads="1"/>
          </p:cNvSpPr>
          <p:nvPr/>
        </p:nvSpPr>
        <p:spPr bwMode="auto">
          <a:xfrm>
            <a:off x="4876800" y="3581400"/>
            <a:ext cx="914400" cy="1219200"/>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6220" name="Text Box 12"/>
          <p:cNvSpPr txBox="1">
            <a:spLocks noChangeArrowheads="1"/>
          </p:cNvSpPr>
          <p:nvPr/>
        </p:nvSpPr>
        <p:spPr bwMode="auto">
          <a:xfrm>
            <a:off x="762000" y="1519664"/>
            <a:ext cx="7743825" cy="830997"/>
          </a:xfrm>
          <a:prstGeom prst="rect">
            <a:avLst/>
          </a:prstGeom>
          <a:noFill/>
          <a:ln w="38100">
            <a:noFill/>
            <a:miter lim="800000"/>
            <a:headEnd/>
            <a:tailEnd/>
          </a:ln>
          <a:effectLst/>
        </p:spPr>
        <p:txBody>
          <a:bodyPr anchor="ctr">
            <a:spAutoFit/>
          </a:bodyPr>
          <a:lstStyle/>
          <a:p>
            <a:r>
              <a:rPr lang="en-US" sz="2400" dirty="0">
                <a:solidFill>
                  <a:srgbClr val="FF0000"/>
                </a:solidFill>
                <a:latin typeface="Helvetica" pitchFamily="34" charset="0"/>
              </a:rPr>
              <a:t>In-cloud inhomogeneity </a:t>
            </a:r>
          </a:p>
          <a:p>
            <a:r>
              <a:rPr lang="en-US" sz="2400" dirty="0">
                <a:solidFill>
                  <a:srgbClr val="FF0000"/>
                </a:solidFill>
                <a:latin typeface="Helvetica" pitchFamily="34" charset="0"/>
              </a:rPr>
              <a:t>in terms of cloud </a:t>
            </a:r>
            <a:r>
              <a:rPr lang="en-US" sz="2400" dirty="0" smtClean="0">
                <a:solidFill>
                  <a:srgbClr val="FF0000"/>
                </a:solidFill>
                <a:latin typeface="Helvetica" pitchFamily="34" charset="0"/>
              </a:rPr>
              <a:t>water, particle size/number</a:t>
            </a:r>
            <a:endParaRPr lang="en-US" sz="2400" dirty="0">
              <a:solidFill>
                <a:srgbClr val="FF0000"/>
              </a:solidFill>
              <a:latin typeface="Helvetica" pitchFamily="34" charset="0"/>
            </a:endParaRPr>
          </a:p>
        </p:txBody>
      </p:sp>
      <p:sp>
        <p:nvSpPr>
          <p:cNvPr id="606221" name="Rectangle 13" descr="Large confetti"/>
          <p:cNvSpPr>
            <a:spLocks noChangeArrowheads="1"/>
          </p:cNvSpPr>
          <p:nvPr/>
        </p:nvSpPr>
        <p:spPr bwMode="auto">
          <a:xfrm>
            <a:off x="5791200" y="3581400"/>
            <a:ext cx="9906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6222" name="Rectangle 14" descr="20%"/>
          <p:cNvSpPr>
            <a:spLocks noChangeArrowheads="1"/>
          </p:cNvSpPr>
          <p:nvPr/>
        </p:nvSpPr>
        <p:spPr bwMode="auto">
          <a:xfrm>
            <a:off x="6781800" y="3581400"/>
            <a:ext cx="914400" cy="1219200"/>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nvGrpSpPr>
          <p:cNvPr id="17" name="Group 33"/>
          <p:cNvGrpSpPr>
            <a:grpSpLocks/>
          </p:cNvGrpSpPr>
          <p:nvPr/>
        </p:nvGrpSpPr>
        <p:grpSpPr bwMode="auto">
          <a:xfrm>
            <a:off x="25400" y="4992688"/>
            <a:ext cx="1625600" cy="1814512"/>
            <a:chOff x="16" y="3145"/>
            <a:chExt cx="1024" cy="1143"/>
          </a:xfrm>
        </p:grpSpPr>
        <p:sp>
          <p:nvSpPr>
            <p:cNvPr id="18" name="Line 34"/>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19" name="Line 35"/>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20" name="Text Box 36"/>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21" name="Text Box 37"/>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lide Number Placeholder 4"/>
          <p:cNvSpPr>
            <a:spLocks noGrp="1"/>
          </p:cNvSpPr>
          <p:nvPr>
            <p:ph type="sldNum" sz="quarter" idx="12"/>
          </p:nvPr>
        </p:nvSpPr>
        <p:spPr/>
        <p:txBody>
          <a:bodyPr/>
          <a:lstStyle/>
          <a:p>
            <a:fld id="{DBB13231-DFB6-47BE-9570-9668B77430D0}" type="slidenum">
              <a:rPr lang="en-GB"/>
              <a:pPr/>
              <a:t>11</a:t>
            </a:fld>
            <a:endParaRPr lang="en-GB"/>
          </a:p>
        </p:txBody>
      </p:sp>
      <p:grpSp>
        <p:nvGrpSpPr>
          <p:cNvPr id="608258" name="Group 2"/>
          <p:cNvGrpSpPr>
            <a:grpSpLocks/>
          </p:cNvGrpSpPr>
          <p:nvPr/>
        </p:nvGrpSpPr>
        <p:grpSpPr bwMode="auto">
          <a:xfrm>
            <a:off x="304800" y="2362200"/>
            <a:ext cx="8458200" cy="4267200"/>
            <a:chOff x="192" y="1488"/>
            <a:chExt cx="5328" cy="2688"/>
          </a:xfrm>
        </p:grpSpPr>
        <p:sp>
          <p:nvSpPr>
            <p:cNvPr id="608259" name="Rectangle 3"/>
            <p:cNvSpPr>
              <a:spLocks noChangeArrowheads="1"/>
            </p:cNvSpPr>
            <p:nvPr/>
          </p:nvSpPr>
          <p:spPr bwMode="auto">
            <a:xfrm>
              <a:off x="576" y="1488"/>
              <a:ext cx="4944" cy="2304"/>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8260" name="Line 4"/>
            <p:cNvSpPr>
              <a:spLocks noChangeShapeType="1"/>
            </p:cNvSpPr>
            <p:nvPr/>
          </p:nvSpPr>
          <p:spPr bwMode="auto">
            <a:xfrm>
              <a:off x="576" y="2249"/>
              <a:ext cx="4944" cy="0"/>
            </a:xfrm>
            <a:prstGeom prst="line">
              <a:avLst/>
            </a:prstGeom>
            <a:noFill/>
            <a:ln w="38100">
              <a:solidFill>
                <a:schemeClr val="tx1"/>
              </a:solidFill>
              <a:round/>
              <a:headEnd/>
              <a:tailEnd/>
            </a:ln>
            <a:effectLst/>
          </p:spPr>
          <p:txBody>
            <a:bodyPr wrap="none" anchor="ctr"/>
            <a:lstStyle/>
            <a:p>
              <a:endParaRPr lang="en-GB"/>
            </a:p>
          </p:txBody>
        </p:sp>
        <p:sp>
          <p:nvSpPr>
            <p:cNvPr id="608261"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8262" name="Line 6"/>
            <p:cNvSpPr>
              <a:spLocks noChangeShapeType="1"/>
            </p:cNvSpPr>
            <p:nvPr/>
          </p:nvSpPr>
          <p:spPr bwMode="auto">
            <a:xfrm>
              <a:off x="3072" y="1488"/>
              <a:ext cx="0" cy="2304"/>
            </a:xfrm>
            <a:prstGeom prst="line">
              <a:avLst/>
            </a:prstGeom>
            <a:noFill/>
            <a:ln w="38100">
              <a:solidFill>
                <a:schemeClr val="tx1"/>
              </a:solidFill>
              <a:round/>
              <a:headEnd/>
              <a:tailEnd/>
            </a:ln>
            <a:effectLst/>
          </p:spPr>
          <p:txBody>
            <a:bodyPr wrap="none" anchor="ctr"/>
            <a:lstStyle/>
            <a:p>
              <a:endParaRPr lang="en-GB"/>
            </a:p>
          </p:txBody>
        </p:sp>
        <p:sp>
          <p:nvSpPr>
            <p:cNvPr id="608263" name="Line 7"/>
            <p:cNvSpPr>
              <a:spLocks noChangeShapeType="1"/>
            </p:cNvSpPr>
            <p:nvPr/>
          </p:nvSpPr>
          <p:spPr bwMode="auto">
            <a:xfrm flipH="1" flipV="1">
              <a:off x="3072" y="3888"/>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8264"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8265"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8266" name="Text Box 10"/>
            <p:cNvSpPr txBox="1">
              <a:spLocks noChangeArrowheads="1"/>
            </p:cNvSpPr>
            <p:nvPr/>
          </p:nvSpPr>
          <p:spPr bwMode="auto">
            <a:xfrm>
              <a:off x="3984" y="3888"/>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8267" name="Rectangle 11"/>
          <p:cNvSpPr>
            <a:spLocks noGrp="1" noChangeArrowheads="1"/>
          </p:cNvSpPr>
          <p:nvPr>
            <p:ph type="title"/>
          </p:nvPr>
        </p:nvSpPr>
        <p:spPr/>
        <p:txBody>
          <a:bodyPr/>
          <a:lstStyle/>
          <a:p>
            <a:r>
              <a:rPr lang="en-US"/>
              <a:t>Macroscale Issues of Parameterization</a:t>
            </a:r>
          </a:p>
        </p:txBody>
      </p:sp>
      <p:sp>
        <p:nvSpPr>
          <p:cNvPr id="608268" name="Text Box 12"/>
          <p:cNvSpPr txBox="1">
            <a:spLocks noChangeArrowheads="1"/>
          </p:cNvSpPr>
          <p:nvPr/>
        </p:nvSpPr>
        <p:spPr bwMode="auto">
          <a:xfrm>
            <a:off x="1716088" y="1524000"/>
            <a:ext cx="6402387" cy="457200"/>
          </a:xfrm>
          <a:prstGeom prst="rect">
            <a:avLst/>
          </a:prstGeom>
          <a:noFill/>
          <a:ln w="38100">
            <a:noFill/>
            <a:miter lim="800000"/>
            <a:headEnd/>
            <a:tailEnd/>
          </a:ln>
          <a:effectLst/>
        </p:spPr>
        <p:txBody>
          <a:bodyPr wrap="none" anchor="ctr">
            <a:spAutoFit/>
          </a:bodyPr>
          <a:lstStyle/>
          <a:p>
            <a:r>
              <a:rPr lang="en-US" sz="2400">
                <a:solidFill>
                  <a:srgbClr val="FF0000"/>
                </a:solidFill>
                <a:latin typeface="Helvetica" pitchFamily="34" charset="0"/>
              </a:rPr>
              <a:t>Just these issues can become very complex!!!</a:t>
            </a:r>
          </a:p>
        </p:txBody>
      </p:sp>
      <p:grpSp>
        <p:nvGrpSpPr>
          <p:cNvPr id="608269" name="Group 13"/>
          <p:cNvGrpSpPr>
            <a:grpSpLocks/>
          </p:cNvGrpSpPr>
          <p:nvPr/>
        </p:nvGrpSpPr>
        <p:grpSpPr bwMode="auto">
          <a:xfrm>
            <a:off x="4876800" y="4267200"/>
            <a:ext cx="2819400" cy="533400"/>
            <a:chOff x="3072" y="2688"/>
            <a:chExt cx="1776" cy="336"/>
          </a:xfrm>
        </p:grpSpPr>
        <p:sp>
          <p:nvSpPr>
            <p:cNvPr id="608270" name="Rectangle 14" descr="75%"/>
            <p:cNvSpPr>
              <a:spLocks noChangeArrowheads="1"/>
            </p:cNvSpPr>
            <p:nvPr/>
          </p:nvSpPr>
          <p:spPr bwMode="auto">
            <a:xfrm>
              <a:off x="3072" y="2688"/>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1" name="Rectangle 15" descr="Large confetti"/>
            <p:cNvSpPr>
              <a:spLocks noChangeArrowheads="1"/>
            </p:cNvSpPr>
            <p:nvPr/>
          </p:nvSpPr>
          <p:spPr bwMode="auto">
            <a:xfrm>
              <a:off x="3648" y="2688"/>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2" name="Rectangle 16" descr="20%"/>
            <p:cNvSpPr>
              <a:spLocks noChangeArrowheads="1"/>
            </p:cNvSpPr>
            <p:nvPr/>
          </p:nvSpPr>
          <p:spPr bwMode="auto">
            <a:xfrm>
              <a:off x="4272" y="2688"/>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73" name="Group 17"/>
          <p:cNvGrpSpPr>
            <a:grpSpLocks/>
          </p:cNvGrpSpPr>
          <p:nvPr/>
        </p:nvGrpSpPr>
        <p:grpSpPr bwMode="auto">
          <a:xfrm flipH="1">
            <a:off x="5334000" y="3886200"/>
            <a:ext cx="2819400" cy="381000"/>
            <a:chOff x="3168" y="2784"/>
            <a:chExt cx="1776" cy="336"/>
          </a:xfrm>
        </p:grpSpPr>
        <p:sp>
          <p:nvSpPr>
            <p:cNvPr id="608274" name="Rectangle 18"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5" name="Rectangle 19"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6" name="Rectangle 20"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77" name="Group 21"/>
          <p:cNvGrpSpPr>
            <a:grpSpLocks/>
          </p:cNvGrpSpPr>
          <p:nvPr/>
        </p:nvGrpSpPr>
        <p:grpSpPr bwMode="auto">
          <a:xfrm flipH="1">
            <a:off x="6400800" y="4800600"/>
            <a:ext cx="1600200" cy="381000"/>
            <a:chOff x="3168" y="2784"/>
            <a:chExt cx="1776" cy="336"/>
          </a:xfrm>
        </p:grpSpPr>
        <p:sp>
          <p:nvSpPr>
            <p:cNvPr id="608278" name="Rectangle 22"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79" name="Rectangle 23"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0" name="Rectangle 24"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1" name="Group 25"/>
          <p:cNvGrpSpPr>
            <a:grpSpLocks/>
          </p:cNvGrpSpPr>
          <p:nvPr/>
        </p:nvGrpSpPr>
        <p:grpSpPr bwMode="auto">
          <a:xfrm flipH="1">
            <a:off x="3124200" y="5334000"/>
            <a:ext cx="2895600" cy="381000"/>
            <a:chOff x="3168" y="2784"/>
            <a:chExt cx="1776" cy="336"/>
          </a:xfrm>
        </p:grpSpPr>
        <p:sp>
          <p:nvSpPr>
            <p:cNvPr id="608282" name="Rectangle 26"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3" name="Rectangle 27"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4" name="Rectangle 28"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5" name="Group 29"/>
          <p:cNvGrpSpPr>
            <a:grpSpLocks/>
          </p:cNvGrpSpPr>
          <p:nvPr/>
        </p:nvGrpSpPr>
        <p:grpSpPr bwMode="auto">
          <a:xfrm rot="1527689" flipH="1">
            <a:off x="1371600" y="3276600"/>
            <a:ext cx="2895600" cy="381000"/>
            <a:chOff x="3168" y="2784"/>
            <a:chExt cx="1776" cy="336"/>
          </a:xfrm>
        </p:grpSpPr>
        <p:sp>
          <p:nvSpPr>
            <p:cNvPr id="608286" name="Rectangle 30" descr="75%"/>
            <p:cNvSpPr>
              <a:spLocks noChangeArrowheads="1"/>
            </p:cNvSpPr>
            <p:nvPr/>
          </p:nvSpPr>
          <p:spPr bwMode="auto">
            <a:xfrm flipH="1">
              <a:off x="3168" y="2784"/>
              <a:ext cx="576" cy="336"/>
            </a:xfrm>
            <a:prstGeom prst="rect">
              <a:avLst/>
            </a:prstGeom>
            <a:pattFill prst="pct7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7" name="Rectangle 31" descr="Large confetti"/>
            <p:cNvSpPr>
              <a:spLocks noChangeArrowheads="1"/>
            </p:cNvSpPr>
            <p:nvPr/>
          </p:nvSpPr>
          <p:spPr bwMode="auto">
            <a:xfrm flipH="1">
              <a:off x="3744" y="2784"/>
              <a:ext cx="624" cy="336"/>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8288" name="Rectangle 32" descr="20%"/>
            <p:cNvSpPr>
              <a:spLocks noChangeArrowheads="1"/>
            </p:cNvSpPr>
            <p:nvPr/>
          </p:nvSpPr>
          <p:spPr bwMode="auto">
            <a:xfrm flipH="1">
              <a:off x="4368" y="2784"/>
              <a:ext cx="576" cy="336"/>
            </a:xfrm>
            <a:prstGeom prst="rect">
              <a:avLst/>
            </a:prstGeom>
            <a:pattFill prst="pct20">
              <a:fgClr>
                <a:srgbClr val="0000FF"/>
              </a:fgClr>
              <a:bgClr>
                <a:srgbClr val="FFFFFF"/>
              </a:bgClr>
            </a:pattFill>
            <a:ln w="38100">
              <a:solidFill>
                <a:schemeClr val="tx1"/>
              </a:solidFill>
              <a:miter lim="800000"/>
              <a:headEnd/>
              <a:tailEnd/>
            </a:ln>
            <a:effectLst/>
          </p:spPr>
          <p:txBody>
            <a:bodyPr wrap="none" anchor="ctr"/>
            <a:lstStyle/>
            <a:p>
              <a:endParaRPr lang="en-GB"/>
            </a:p>
          </p:txBody>
        </p:sp>
      </p:grpSp>
      <p:grpSp>
        <p:nvGrpSpPr>
          <p:cNvPr id="608289" name="Group 33"/>
          <p:cNvGrpSpPr>
            <a:grpSpLocks/>
          </p:cNvGrpSpPr>
          <p:nvPr/>
        </p:nvGrpSpPr>
        <p:grpSpPr bwMode="auto">
          <a:xfrm>
            <a:off x="25400" y="4992688"/>
            <a:ext cx="1625600" cy="1814512"/>
            <a:chOff x="16" y="3145"/>
            <a:chExt cx="1024" cy="1143"/>
          </a:xfrm>
        </p:grpSpPr>
        <p:sp>
          <p:nvSpPr>
            <p:cNvPr id="608290" name="Line 34"/>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8291" name="Line 35"/>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8292" name="Text Box 36"/>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8293" name="Text Box 37"/>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3C9D7FE4-D2A4-4D4A-912E-A19B1D359E35}" type="slidenum">
              <a:rPr lang="en-GB"/>
              <a:pPr/>
              <a:t>12</a:t>
            </a:fld>
            <a:endParaRPr lang="en-GB" dirty="0"/>
          </a:p>
        </p:txBody>
      </p:sp>
      <p:sp>
        <p:nvSpPr>
          <p:cNvPr id="507906" name="Text Box 2"/>
          <p:cNvSpPr txBox="1">
            <a:spLocks noChangeArrowheads="1"/>
          </p:cNvSpPr>
          <p:nvPr/>
        </p:nvSpPr>
        <p:spPr bwMode="auto">
          <a:xfrm>
            <a:off x="152400" y="782674"/>
            <a:ext cx="9004300" cy="5579989"/>
          </a:xfrm>
          <a:prstGeom prst="rect">
            <a:avLst/>
          </a:prstGeom>
          <a:noFill/>
          <a:ln w="9525">
            <a:noFill/>
            <a:miter lim="800000"/>
            <a:headEnd/>
            <a:tailEnd/>
          </a:ln>
          <a:effectLst/>
        </p:spPr>
        <p:txBody>
          <a:bodyPr anchor="ctr">
            <a:spAutoFit/>
          </a:bodyPr>
          <a:lstStyle/>
          <a:p>
            <a:pPr marL="457200" indent="-457200">
              <a:lnSpc>
                <a:spcPct val="110000"/>
              </a:lnSpc>
            </a:pPr>
            <a:endParaRPr lang="en-US" sz="2800" u="sng" dirty="0">
              <a:latin typeface="Helvetica" pitchFamily="34" charset="0"/>
            </a:endParaRPr>
          </a:p>
          <a:p>
            <a:pPr marL="457200" indent="-457200" algn="l">
              <a:lnSpc>
                <a:spcPct val="110000"/>
              </a:lnSpc>
            </a:pPr>
            <a:r>
              <a:rPr lang="en-US" sz="2800" dirty="0">
                <a:latin typeface="Helvetica" pitchFamily="34" charset="0"/>
              </a:rPr>
              <a:t>		</a:t>
            </a:r>
            <a:r>
              <a:rPr lang="en-US" sz="2400" dirty="0" err="1">
                <a:latin typeface="Helvetica" pitchFamily="34" charset="0"/>
              </a:rPr>
              <a:t>q</a:t>
            </a:r>
            <a:r>
              <a:rPr lang="en-US" sz="2400" baseline="-25000" dirty="0" err="1">
                <a:latin typeface="Helvetica" pitchFamily="34" charset="0"/>
              </a:rPr>
              <a:t>v</a:t>
            </a:r>
            <a:r>
              <a:rPr lang="en-US" sz="2400" baseline="-25000" dirty="0">
                <a:latin typeface="Helvetica" pitchFamily="34" charset="0"/>
              </a:rPr>
              <a:t> </a:t>
            </a:r>
            <a:r>
              <a:rPr lang="en-US" sz="2400" dirty="0">
                <a:latin typeface="Helvetica" pitchFamily="34" charset="0"/>
              </a:rPr>
              <a:t>= water </a:t>
            </a:r>
            <a:r>
              <a:rPr lang="en-US" sz="2400" dirty="0" err="1">
                <a:latin typeface="Helvetica" pitchFamily="34" charset="0"/>
              </a:rPr>
              <a:t>vapour</a:t>
            </a:r>
            <a:r>
              <a:rPr lang="en-US" sz="2400" dirty="0">
                <a:latin typeface="Helvetica" pitchFamily="34" charset="0"/>
              </a:rPr>
              <a:t> mixing ratio</a:t>
            </a:r>
          </a:p>
          <a:p>
            <a:pPr marL="457200" indent="-457200" algn="l">
              <a:lnSpc>
                <a:spcPct val="110000"/>
              </a:lnSpc>
            </a:pPr>
            <a:r>
              <a:rPr lang="en-US" sz="2400" dirty="0">
                <a:latin typeface="Helvetica" pitchFamily="34" charset="0"/>
              </a:rPr>
              <a:t>		q</a:t>
            </a:r>
            <a:r>
              <a:rPr lang="en-US" sz="2400" baseline="-25000" dirty="0">
                <a:latin typeface="Helvetica" pitchFamily="34" charset="0"/>
              </a:rPr>
              <a:t>c </a:t>
            </a:r>
            <a:r>
              <a:rPr lang="en-US" sz="2400" dirty="0">
                <a:latin typeface="Helvetica" pitchFamily="34" charset="0"/>
              </a:rPr>
              <a:t>= cloud water (liquid/ice) mixing ratio</a:t>
            </a:r>
          </a:p>
          <a:p>
            <a:pPr marL="457200" indent="-457200" algn="l">
              <a:lnSpc>
                <a:spcPct val="110000"/>
              </a:lnSpc>
            </a:pPr>
            <a:r>
              <a:rPr lang="en-US" sz="2400" dirty="0">
                <a:latin typeface="Helvetica" pitchFamily="34" charset="0"/>
              </a:rPr>
              <a:t>		</a:t>
            </a:r>
            <a:r>
              <a:rPr lang="en-US" sz="2400" dirty="0" err="1">
                <a:latin typeface="Helvetica" pitchFamily="34" charset="0"/>
              </a:rPr>
              <a:t>q</a:t>
            </a:r>
            <a:r>
              <a:rPr lang="en-US" sz="2400" baseline="-25000" dirty="0" err="1">
                <a:latin typeface="Helvetica" pitchFamily="34" charset="0"/>
              </a:rPr>
              <a:t>s</a:t>
            </a:r>
            <a:r>
              <a:rPr lang="en-US" sz="2400" baseline="-25000" dirty="0">
                <a:latin typeface="Helvetica" pitchFamily="34" charset="0"/>
              </a:rPr>
              <a:t> </a:t>
            </a:r>
            <a:r>
              <a:rPr lang="en-US" sz="2400" dirty="0">
                <a:latin typeface="Helvetica" pitchFamily="34" charset="0"/>
              </a:rPr>
              <a:t>= saturation mixing ratio = F(</a:t>
            </a:r>
            <a:r>
              <a:rPr lang="en-US" sz="2400" dirty="0" err="1">
                <a:latin typeface="Helvetica" pitchFamily="34" charset="0"/>
              </a:rPr>
              <a:t>T,p</a:t>
            </a:r>
            <a:r>
              <a:rPr lang="en-US" sz="2400" dirty="0">
                <a:latin typeface="Helvetica" pitchFamily="34" charset="0"/>
              </a:rPr>
              <a:t>)</a:t>
            </a:r>
          </a:p>
          <a:p>
            <a:pPr marL="457200" indent="-457200" algn="l">
              <a:lnSpc>
                <a:spcPct val="110000"/>
              </a:lnSpc>
            </a:pPr>
            <a:r>
              <a:rPr lang="en-US" sz="2400" dirty="0">
                <a:latin typeface="Helvetica" pitchFamily="34" charset="0"/>
              </a:rPr>
              <a:t>		q</a:t>
            </a:r>
            <a:r>
              <a:rPr lang="en-US" sz="2400" baseline="-25000" dirty="0">
                <a:latin typeface="Helvetica" pitchFamily="34" charset="0"/>
              </a:rPr>
              <a:t>t  </a:t>
            </a:r>
            <a:r>
              <a:rPr lang="en-US" sz="2400" dirty="0">
                <a:latin typeface="Helvetica" pitchFamily="34" charset="0"/>
              </a:rPr>
              <a:t>= total water (</a:t>
            </a:r>
            <a:r>
              <a:rPr lang="en-US" sz="2400" dirty="0" err="1">
                <a:latin typeface="Helvetica" pitchFamily="34" charset="0"/>
              </a:rPr>
              <a:t>vapour+cloud</a:t>
            </a:r>
            <a:r>
              <a:rPr lang="en-US" sz="2400" dirty="0">
                <a:latin typeface="Helvetica" pitchFamily="34" charset="0"/>
              </a:rPr>
              <a:t>) mixing ratio</a:t>
            </a:r>
          </a:p>
          <a:p>
            <a:pPr marL="457200" indent="-457200" algn="l">
              <a:lnSpc>
                <a:spcPct val="110000"/>
              </a:lnSpc>
            </a:pPr>
            <a:r>
              <a:rPr lang="en-US" sz="2400" dirty="0">
                <a:latin typeface="Helvetica" pitchFamily="34" charset="0"/>
              </a:rPr>
              <a:t>		RH = relative humidity = </a:t>
            </a:r>
            <a:r>
              <a:rPr lang="en-US" sz="2400" dirty="0" err="1">
                <a:latin typeface="Helvetica" pitchFamily="34" charset="0"/>
              </a:rPr>
              <a:t>q</a:t>
            </a:r>
            <a:r>
              <a:rPr lang="en-US" sz="2400" baseline="-25000" dirty="0" err="1">
                <a:latin typeface="Helvetica" pitchFamily="34" charset="0"/>
              </a:rPr>
              <a:t>v</a:t>
            </a:r>
            <a:r>
              <a:rPr lang="en-US" sz="2400" baseline="-25000" dirty="0">
                <a:latin typeface="Helvetica" pitchFamily="34" charset="0"/>
              </a:rPr>
              <a:t> </a:t>
            </a:r>
            <a:r>
              <a:rPr lang="en-US" sz="2400" dirty="0">
                <a:latin typeface="Helvetica" pitchFamily="34" charset="0"/>
              </a:rPr>
              <a:t>/ </a:t>
            </a:r>
            <a:r>
              <a:rPr lang="en-US" sz="2400" dirty="0" err="1">
                <a:latin typeface="Helvetica" pitchFamily="34" charset="0"/>
              </a:rPr>
              <a:t>q</a:t>
            </a:r>
            <a:r>
              <a:rPr lang="en-US" sz="2400" baseline="-25000" dirty="0" err="1">
                <a:latin typeface="Helvetica" pitchFamily="34" charset="0"/>
              </a:rPr>
              <a:t>s</a:t>
            </a:r>
            <a:endParaRPr lang="en-US" sz="2400" baseline="-25000" dirty="0">
              <a:latin typeface="Helvetica" pitchFamily="34" charset="0"/>
            </a:endParaRPr>
          </a:p>
          <a:p>
            <a:pPr marL="457200" indent="-457200">
              <a:lnSpc>
                <a:spcPct val="110000"/>
              </a:lnSpc>
            </a:pPr>
            <a:endParaRPr lang="en-US" sz="2800" dirty="0">
              <a:latin typeface="Helvetica" pitchFamily="34" charset="0"/>
            </a:endParaRPr>
          </a:p>
          <a:p>
            <a:pPr marL="457200" indent="-457200" algn="l">
              <a:buFontTx/>
              <a:buAutoNum type="arabicPeriod"/>
            </a:pPr>
            <a:r>
              <a:rPr lang="en-US" sz="2800" dirty="0">
                <a:latin typeface="Helvetica" pitchFamily="34" charset="0"/>
              </a:rPr>
              <a:t>Local criterion for formation of cloud: q</a:t>
            </a:r>
            <a:r>
              <a:rPr lang="en-US" sz="2800" baseline="-25000" dirty="0">
                <a:latin typeface="Helvetica" pitchFamily="34" charset="0"/>
              </a:rPr>
              <a:t>t </a:t>
            </a:r>
            <a:r>
              <a:rPr lang="en-US" sz="2800" dirty="0">
                <a:latin typeface="Helvetica" pitchFamily="34" charset="0"/>
              </a:rPr>
              <a:t>&gt; </a:t>
            </a:r>
            <a:r>
              <a:rPr lang="en-US" sz="2800" dirty="0" err="1">
                <a:latin typeface="Helvetica" pitchFamily="34" charset="0"/>
              </a:rPr>
              <a:t>q</a:t>
            </a:r>
            <a:r>
              <a:rPr lang="en-US" sz="2800" baseline="-25000" dirty="0" err="1">
                <a:latin typeface="Helvetica" pitchFamily="34" charset="0"/>
              </a:rPr>
              <a:t>s</a:t>
            </a:r>
            <a:endParaRPr lang="en-US" sz="2800" dirty="0">
              <a:latin typeface="Helvetica" pitchFamily="34" charset="0"/>
            </a:endParaRPr>
          </a:p>
          <a:p>
            <a:pPr marL="914400" lvl="1" indent="-457200" algn="l"/>
            <a:r>
              <a:rPr lang="en-US" sz="2400" dirty="0">
                <a:latin typeface="Helvetica" pitchFamily="34" charset="0"/>
              </a:rPr>
              <a:t>This assumes that no </a:t>
            </a:r>
            <a:r>
              <a:rPr lang="en-US" sz="2400" dirty="0" err="1">
                <a:latin typeface="Helvetica" pitchFamily="34" charset="0"/>
              </a:rPr>
              <a:t>supersaturation</a:t>
            </a:r>
            <a:r>
              <a:rPr lang="en-US" sz="2400" dirty="0">
                <a:latin typeface="Helvetica" pitchFamily="34" charset="0"/>
              </a:rPr>
              <a:t> can exist</a:t>
            </a:r>
          </a:p>
          <a:p>
            <a:pPr marL="457200" indent="-457200" algn="l">
              <a:lnSpc>
                <a:spcPct val="110000"/>
              </a:lnSpc>
              <a:spcBef>
                <a:spcPct val="20000"/>
              </a:spcBef>
              <a:buFontTx/>
              <a:buAutoNum type="arabicPeriod"/>
            </a:pPr>
            <a:r>
              <a:rPr lang="en-US" sz="2800" dirty="0">
                <a:latin typeface="Helvetica" pitchFamily="34" charset="0"/>
              </a:rPr>
              <a:t>Condensation process is fast (cf. GCM </a:t>
            </a:r>
            <a:r>
              <a:rPr lang="en-US" sz="2800" dirty="0" err="1">
                <a:latin typeface="Helvetica" pitchFamily="34" charset="0"/>
              </a:rPr>
              <a:t>timestep</a:t>
            </a:r>
            <a:r>
              <a:rPr lang="en-US" sz="2800" dirty="0">
                <a:latin typeface="Helvetica" pitchFamily="34" charset="0"/>
              </a:rPr>
              <a:t>)</a:t>
            </a:r>
          </a:p>
          <a:p>
            <a:pPr marL="457200" indent="-457200" algn="l">
              <a:lnSpc>
                <a:spcPct val="110000"/>
              </a:lnSpc>
              <a:spcBef>
                <a:spcPct val="20000"/>
              </a:spcBef>
            </a:pP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v</a:t>
            </a:r>
            <a:r>
              <a:rPr lang="en-US" sz="2800" baseline="-25000" dirty="0">
                <a:solidFill>
                  <a:srgbClr val="0000FF"/>
                </a:solidFill>
                <a:latin typeface="Helvetica" pitchFamily="34" charset="0"/>
              </a:rPr>
              <a:t> </a:t>
            </a: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s</a:t>
            </a:r>
            <a:r>
              <a:rPr lang="en-US" sz="2800" dirty="0">
                <a:solidFill>
                  <a:srgbClr val="0000FF"/>
                </a:solidFill>
                <a:latin typeface="Helvetica" pitchFamily="34" charset="0"/>
              </a:rPr>
              <a:t>           q</a:t>
            </a:r>
            <a:r>
              <a:rPr lang="en-US" sz="2800" baseline="-25000" dirty="0">
                <a:solidFill>
                  <a:srgbClr val="0000FF"/>
                </a:solidFill>
                <a:latin typeface="Helvetica" pitchFamily="34" charset="0"/>
              </a:rPr>
              <a:t>c</a:t>
            </a:r>
            <a:r>
              <a:rPr lang="en-US" sz="2800" dirty="0">
                <a:solidFill>
                  <a:srgbClr val="0000FF"/>
                </a:solidFill>
                <a:latin typeface="Helvetica" pitchFamily="34" charset="0"/>
              </a:rPr>
              <a:t>= q</a:t>
            </a:r>
            <a:r>
              <a:rPr lang="en-US" sz="2800" baseline="-25000" dirty="0">
                <a:solidFill>
                  <a:srgbClr val="0000FF"/>
                </a:solidFill>
                <a:latin typeface="Helvetica" pitchFamily="34" charset="0"/>
              </a:rPr>
              <a:t>t </a:t>
            </a:r>
            <a:r>
              <a:rPr lang="en-US" sz="2800" dirty="0">
                <a:solidFill>
                  <a:srgbClr val="0000FF"/>
                </a:solidFill>
                <a:latin typeface="Helvetica" pitchFamily="34" charset="0"/>
              </a:rPr>
              <a:t>– </a:t>
            </a:r>
            <a:r>
              <a:rPr lang="en-US" sz="2800" dirty="0" err="1">
                <a:solidFill>
                  <a:srgbClr val="0000FF"/>
                </a:solidFill>
                <a:latin typeface="Helvetica" pitchFamily="34" charset="0"/>
              </a:rPr>
              <a:t>q</a:t>
            </a:r>
            <a:r>
              <a:rPr lang="en-US" sz="2800" baseline="-25000" dirty="0" err="1">
                <a:solidFill>
                  <a:srgbClr val="0000FF"/>
                </a:solidFill>
                <a:latin typeface="Helvetica" pitchFamily="34" charset="0"/>
              </a:rPr>
              <a:t>s</a:t>
            </a:r>
            <a:endParaRPr lang="en-US" sz="2800" baseline="-25000" dirty="0">
              <a:solidFill>
                <a:srgbClr val="0000FF"/>
              </a:solidFill>
              <a:latin typeface="Helvetica" pitchFamily="34" charset="0"/>
            </a:endParaRPr>
          </a:p>
          <a:p>
            <a:pPr marL="457200" indent="-457200">
              <a:lnSpc>
                <a:spcPct val="110000"/>
              </a:lnSpc>
              <a:spcBef>
                <a:spcPct val="20000"/>
              </a:spcBef>
            </a:pPr>
            <a:r>
              <a:rPr lang="en-US" sz="2600" dirty="0">
                <a:latin typeface="Helvetica" pitchFamily="34" charset="0"/>
              </a:rPr>
              <a:t>!!Both of these assumptions </a:t>
            </a:r>
            <a:r>
              <a:rPr lang="en-US" sz="2600" dirty="0" smtClean="0">
                <a:latin typeface="Helvetica" pitchFamily="34" charset="0"/>
              </a:rPr>
              <a:t>less applicable </a:t>
            </a:r>
            <a:r>
              <a:rPr lang="en-US" sz="2600" dirty="0">
                <a:latin typeface="Helvetica" pitchFamily="34" charset="0"/>
              </a:rPr>
              <a:t>in ice clouds!!</a:t>
            </a:r>
          </a:p>
        </p:txBody>
      </p:sp>
      <p:sp>
        <p:nvSpPr>
          <p:cNvPr id="507907" name="Rectangle 3"/>
          <p:cNvSpPr>
            <a:spLocks noChangeArrowheads="1"/>
          </p:cNvSpPr>
          <p:nvPr/>
        </p:nvSpPr>
        <p:spPr bwMode="auto">
          <a:xfrm>
            <a:off x="684213" y="1052513"/>
            <a:ext cx="7848600" cy="2376487"/>
          </a:xfrm>
          <a:prstGeom prst="rect">
            <a:avLst/>
          </a:prstGeom>
          <a:noFill/>
          <a:ln w="28575">
            <a:noFill/>
            <a:miter lim="800000"/>
            <a:headEnd/>
            <a:tailEnd/>
          </a:ln>
          <a:effectLst/>
        </p:spPr>
        <p:txBody>
          <a:bodyPr wrap="none" anchor="ctr"/>
          <a:lstStyle/>
          <a:p>
            <a:endParaRPr lang="en-GB"/>
          </a:p>
        </p:txBody>
      </p:sp>
      <p:sp>
        <p:nvSpPr>
          <p:cNvPr id="507908" name="Rectangle 4"/>
          <p:cNvSpPr>
            <a:spLocks noGrp="1" noChangeArrowheads="1"/>
          </p:cNvSpPr>
          <p:nvPr>
            <p:ph type="title"/>
          </p:nvPr>
        </p:nvSpPr>
        <p:spPr>
          <a:noFill/>
          <a:ln/>
        </p:spPr>
        <p:txBody>
          <a:bodyPr/>
          <a:lstStyle/>
          <a:p>
            <a:r>
              <a:rPr lang="en-GB"/>
              <a:t>First: Some assumptions!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790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7906">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07906">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07906">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790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49961B8C-1A8D-466E-A104-38B3A4FF5F2F}" type="slidenum">
              <a:rPr lang="en-GB"/>
              <a:pPr/>
              <a:t>13</a:t>
            </a:fld>
            <a:endParaRPr lang="en-GB"/>
          </a:p>
        </p:txBody>
      </p:sp>
      <p:sp>
        <p:nvSpPr>
          <p:cNvPr id="509954" name="Text Box 2"/>
          <p:cNvSpPr txBox="1">
            <a:spLocks noGrp="1" noChangeArrowheads="1"/>
          </p:cNvSpPr>
          <p:nvPr>
            <p:ph type="body" idx="1"/>
          </p:nvPr>
        </p:nvSpPr>
        <p:spPr>
          <a:xfrm>
            <a:off x="468313" y="5732463"/>
            <a:ext cx="8488362" cy="1125537"/>
          </a:xfrm>
          <a:noFill/>
          <a:ln/>
        </p:spPr>
        <p:txBody>
          <a:bodyPr/>
          <a:lstStyle/>
          <a:p>
            <a:pPr algn="ctr">
              <a:lnSpc>
                <a:spcPct val="90000"/>
              </a:lnSpc>
              <a:spcBef>
                <a:spcPct val="50000"/>
              </a:spcBef>
              <a:buFontTx/>
              <a:buNone/>
            </a:pPr>
            <a:r>
              <a:rPr lang="en-US" sz="2400">
                <a:solidFill>
                  <a:srgbClr val="0000FF"/>
                </a:solidFill>
              </a:rPr>
              <a:t>	Partial coverage of a grid-box with clouds is only possible if there is an inhomogeneous distribution of temperature and/or humidity.</a:t>
            </a:r>
          </a:p>
        </p:txBody>
      </p:sp>
      <p:sp>
        <p:nvSpPr>
          <p:cNvPr id="509956" name="Rectangle 4"/>
          <p:cNvSpPr>
            <a:spLocks noChangeArrowheads="1"/>
          </p:cNvSpPr>
          <p:nvPr/>
        </p:nvSpPr>
        <p:spPr bwMode="auto">
          <a:xfrm>
            <a:off x="2411413" y="1270000"/>
            <a:ext cx="5581650" cy="4394200"/>
          </a:xfrm>
          <a:prstGeom prst="rect">
            <a:avLst/>
          </a:prstGeom>
          <a:solidFill>
            <a:schemeClr val="bg1"/>
          </a:solidFill>
          <a:ln w="57150">
            <a:noFill/>
            <a:miter lim="800000"/>
            <a:headEnd/>
            <a:tailEnd/>
          </a:ln>
          <a:effectLst/>
        </p:spPr>
        <p:txBody>
          <a:bodyPr wrap="none" anchor="ctr"/>
          <a:lstStyle/>
          <a:p>
            <a:endParaRPr lang="en-GB"/>
          </a:p>
        </p:txBody>
      </p:sp>
      <p:sp>
        <p:nvSpPr>
          <p:cNvPr id="509957" name="Text Box 5"/>
          <p:cNvSpPr txBox="1">
            <a:spLocks noChangeArrowheads="1"/>
          </p:cNvSpPr>
          <p:nvPr/>
        </p:nvSpPr>
        <p:spPr bwMode="auto">
          <a:xfrm>
            <a:off x="3421063" y="1261974"/>
            <a:ext cx="3752850" cy="1200329"/>
          </a:xfrm>
          <a:prstGeom prst="rect">
            <a:avLst/>
          </a:prstGeom>
          <a:noFill/>
          <a:ln w="9525">
            <a:noFill/>
            <a:miter lim="800000"/>
            <a:headEnd/>
            <a:tailEnd/>
          </a:ln>
          <a:effectLst/>
        </p:spPr>
        <p:txBody>
          <a:bodyPr anchor="ctr">
            <a:spAutoFit/>
          </a:bodyPr>
          <a:lstStyle/>
          <a:p>
            <a:r>
              <a:rPr lang="en-US" sz="2400" dirty="0"/>
              <a:t>Homogeneous </a:t>
            </a:r>
            <a:r>
              <a:rPr lang="en-US" sz="2400" dirty="0" smtClean="0"/>
              <a:t>distribution </a:t>
            </a:r>
            <a:r>
              <a:rPr lang="en-US" sz="2400" dirty="0"/>
              <a:t>of water </a:t>
            </a:r>
            <a:r>
              <a:rPr lang="en-US" sz="2400" dirty="0" err="1"/>
              <a:t>vapour</a:t>
            </a:r>
            <a:r>
              <a:rPr lang="en-US" sz="2400" dirty="0"/>
              <a:t> and temperature:</a:t>
            </a:r>
          </a:p>
        </p:txBody>
      </p:sp>
      <p:grpSp>
        <p:nvGrpSpPr>
          <p:cNvPr id="509958" name="Group 6"/>
          <p:cNvGrpSpPr>
            <a:grpSpLocks/>
          </p:cNvGrpSpPr>
          <p:nvPr/>
        </p:nvGrpSpPr>
        <p:grpSpPr bwMode="auto">
          <a:xfrm>
            <a:off x="3192463" y="3492500"/>
            <a:ext cx="4500562" cy="960438"/>
            <a:chOff x="2020" y="2928"/>
            <a:chExt cx="3432" cy="557"/>
          </a:xfrm>
        </p:grpSpPr>
        <p:sp>
          <p:nvSpPr>
            <p:cNvPr id="509959" name="Line 7"/>
            <p:cNvSpPr>
              <a:spLocks noChangeShapeType="1"/>
            </p:cNvSpPr>
            <p:nvPr/>
          </p:nvSpPr>
          <p:spPr bwMode="auto">
            <a:xfrm>
              <a:off x="2020" y="3312"/>
              <a:ext cx="3072" cy="0"/>
            </a:xfrm>
            <a:prstGeom prst="line">
              <a:avLst/>
            </a:prstGeom>
            <a:noFill/>
            <a:ln w="38100">
              <a:solidFill>
                <a:srgbClr val="FF9900"/>
              </a:solidFill>
              <a:prstDash val="dash"/>
              <a:round/>
              <a:headEnd/>
              <a:tailEnd/>
            </a:ln>
            <a:effectLst/>
          </p:spPr>
          <p:txBody>
            <a:bodyPr wrap="none" anchor="ctr"/>
            <a:lstStyle/>
            <a:p>
              <a:endParaRPr lang="en-GB"/>
            </a:p>
          </p:txBody>
        </p:sp>
        <p:graphicFrame>
          <p:nvGraphicFramePr>
            <p:cNvPr id="509960" name="Object 8"/>
            <p:cNvGraphicFramePr>
              <a:graphicFrameLocks noChangeAspect="1"/>
            </p:cNvGraphicFramePr>
            <p:nvPr/>
          </p:nvGraphicFramePr>
          <p:xfrm>
            <a:off x="5133" y="3168"/>
            <a:ext cx="319" cy="317"/>
          </p:xfrm>
          <a:graphic>
            <a:graphicData uri="http://schemas.openxmlformats.org/presentationml/2006/ole">
              <mc:AlternateContent xmlns:mc="http://schemas.openxmlformats.org/markup-compatibility/2006">
                <mc:Choice xmlns:v="urn:schemas-microsoft-com:vml" Requires="v">
                  <p:oleObj spid="_x0000_s510055" name="Equation" r:id="rId4" imgW="241200" imgH="241200" progId="Equation.3">
                    <p:embed/>
                  </p:oleObj>
                </mc:Choice>
                <mc:Fallback>
                  <p:oleObj name="Equation" r:id="rId4" imgW="241200" imgH="2412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33" y="3168"/>
                          <a:ext cx="319" cy="31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09961" name="Rectangle 9" descr="Wide upward diagonal"/>
            <p:cNvSpPr>
              <a:spLocks noChangeArrowheads="1"/>
            </p:cNvSpPr>
            <p:nvPr/>
          </p:nvSpPr>
          <p:spPr bwMode="auto">
            <a:xfrm>
              <a:off x="2068" y="2928"/>
              <a:ext cx="2976" cy="336"/>
            </a:xfrm>
            <a:prstGeom prst="rect">
              <a:avLst/>
            </a:prstGeom>
            <a:pattFill prst="wdUpDiag">
              <a:fgClr>
                <a:srgbClr val="FF0000"/>
              </a:fgClr>
              <a:bgClr>
                <a:srgbClr val="FFFFFF"/>
              </a:bgClr>
            </a:pattFill>
            <a:ln w="9525">
              <a:noFill/>
              <a:miter lim="800000"/>
              <a:headEnd/>
              <a:tailEnd/>
            </a:ln>
            <a:effectLst/>
          </p:spPr>
          <p:txBody>
            <a:bodyPr wrap="none" anchor="ctr"/>
            <a:lstStyle/>
            <a:p>
              <a:endParaRPr lang="en-GB"/>
            </a:p>
          </p:txBody>
        </p:sp>
      </p:grpSp>
      <p:grpSp>
        <p:nvGrpSpPr>
          <p:cNvPr id="509962" name="Group 10"/>
          <p:cNvGrpSpPr>
            <a:grpSpLocks/>
          </p:cNvGrpSpPr>
          <p:nvPr/>
        </p:nvGrpSpPr>
        <p:grpSpPr bwMode="auto">
          <a:xfrm>
            <a:off x="2719462" y="2208213"/>
            <a:ext cx="5267251" cy="3416301"/>
            <a:chOff x="1669" y="2111"/>
            <a:chExt cx="4017" cy="2152"/>
          </a:xfrm>
        </p:grpSpPr>
        <p:sp>
          <p:nvSpPr>
            <p:cNvPr id="509963" name="Line 11"/>
            <p:cNvSpPr>
              <a:spLocks noChangeShapeType="1"/>
            </p:cNvSpPr>
            <p:nvPr/>
          </p:nvSpPr>
          <p:spPr bwMode="auto">
            <a:xfrm>
              <a:off x="2020" y="2112"/>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09964" name="Line 12"/>
            <p:cNvSpPr>
              <a:spLocks noChangeShapeType="1"/>
            </p:cNvSpPr>
            <p:nvPr/>
          </p:nvSpPr>
          <p:spPr bwMode="auto">
            <a:xfrm flipH="1">
              <a:off x="2020" y="3792"/>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09965" name="Text Box 13"/>
            <p:cNvSpPr txBox="1">
              <a:spLocks noChangeArrowheads="1"/>
            </p:cNvSpPr>
            <p:nvPr/>
          </p:nvSpPr>
          <p:spPr bwMode="auto">
            <a:xfrm>
              <a:off x="1669" y="2111"/>
              <a:ext cx="316" cy="291"/>
            </a:xfrm>
            <a:prstGeom prst="rect">
              <a:avLst/>
            </a:prstGeom>
            <a:noFill/>
            <a:ln w="9525">
              <a:noFill/>
              <a:miter lim="800000"/>
              <a:headEnd/>
              <a:tailEnd/>
            </a:ln>
            <a:effectLst/>
          </p:spPr>
          <p:txBody>
            <a:bodyPr wrap="none" anchor="ctr">
              <a:spAutoFit/>
            </a:bodyPr>
            <a:lstStyle/>
            <a:p>
              <a:pPr>
                <a:spcBef>
                  <a:spcPct val="50000"/>
                </a:spcBef>
              </a:pPr>
              <a:r>
                <a:rPr lang="en-US" sz="2400" dirty="0" smtClean="0">
                  <a:latin typeface="Helvetica" pitchFamily="34" charset="0"/>
                </a:rPr>
                <a:t>q</a:t>
              </a:r>
              <a:r>
                <a:rPr lang="en-US" sz="2400" baseline="-25000" dirty="0" smtClean="0">
                  <a:latin typeface="Helvetica" pitchFamily="34" charset="0"/>
                </a:rPr>
                <a:t>t</a:t>
              </a:r>
              <a:endParaRPr lang="en-US" sz="2400" baseline="-25000" dirty="0">
                <a:latin typeface="Helvetica" pitchFamily="34" charset="0"/>
              </a:endParaRPr>
            </a:p>
          </p:txBody>
        </p:sp>
        <p:sp>
          <p:nvSpPr>
            <p:cNvPr id="509966" name="Text Box 14"/>
            <p:cNvSpPr txBox="1">
              <a:spLocks noChangeArrowheads="1"/>
            </p:cNvSpPr>
            <p:nvPr/>
          </p:nvSpPr>
          <p:spPr bwMode="auto">
            <a:xfrm>
              <a:off x="5429" y="3716"/>
              <a:ext cx="257" cy="288"/>
            </a:xfrm>
            <a:prstGeom prst="rect">
              <a:avLst/>
            </a:prstGeom>
            <a:noFill/>
            <a:ln w="9525">
              <a:noFill/>
              <a:miter lim="800000"/>
              <a:headEnd/>
              <a:tailEnd/>
            </a:ln>
            <a:effectLst/>
          </p:spPr>
          <p:txBody>
            <a:bodyPr wrap="none" anchor="ctr">
              <a:spAutoFit/>
            </a:bodyPr>
            <a:lstStyle/>
            <a:p>
              <a:pPr>
                <a:spcBef>
                  <a:spcPct val="50000"/>
                </a:spcBef>
              </a:pPr>
              <a:r>
                <a:rPr lang="en-US" sz="2400" dirty="0">
                  <a:latin typeface="Helvetica" pitchFamily="34" charset="0"/>
                </a:rPr>
                <a:t>x</a:t>
              </a:r>
            </a:p>
          </p:txBody>
        </p:sp>
        <p:sp>
          <p:nvSpPr>
            <p:cNvPr id="509967" name="Line 15"/>
            <p:cNvSpPr>
              <a:spLocks noChangeShapeType="1"/>
            </p:cNvSpPr>
            <p:nvPr/>
          </p:nvSpPr>
          <p:spPr bwMode="auto">
            <a:xfrm flipV="1">
              <a:off x="5092" y="2160"/>
              <a:ext cx="0" cy="1632"/>
            </a:xfrm>
            <a:prstGeom prst="line">
              <a:avLst/>
            </a:prstGeom>
            <a:noFill/>
            <a:ln w="9525">
              <a:solidFill>
                <a:schemeClr val="tx1"/>
              </a:solidFill>
              <a:round/>
              <a:headEnd/>
              <a:tailEnd/>
            </a:ln>
            <a:effectLst/>
          </p:spPr>
          <p:txBody>
            <a:bodyPr wrap="none" anchor="ctr"/>
            <a:lstStyle/>
            <a:p>
              <a:endParaRPr lang="en-GB"/>
            </a:p>
          </p:txBody>
        </p:sp>
        <p:sp>
          <p:nvSpPr>
            <p:cNvPr id="509968" name="Line 16"/>
            <p:cNvSpPr>
              <a:spLocks noChangeShapeType="1"/>
            </p:cNvSpPr>
            <p:nvPr/>
          </p:nvSpPr>
          <p:spPr bwMode="auto">
            <a:xfrm>
              <a:off x="2020" y="2880"/>
              <a:ext cx="3072" cy="0"/>
            </a:xfrm>
            <a:prstGeom prst="line">
              <a:avLst/>
            </a:prstGeom>
            <a:noFill/>
            <a:ln w="38100">
              <a:solidFill>
                <a:srgbClr val="0000FF"/>
              </a:solidFill>
              <a:round/>
              <a:headEnd/>
              <a:tailEnd/>
            </a:ln>
            <a:effectLst/>
          </p:spPr>
          <p:txBody>
            <a:bodyPr wrap="none" anchor="ctr"/>
            <a:lstStyle/>
            <a:p>
              <a:endParaRPr lang="en-GB"/>
            </a:p>
          </p:txBody>
        </p:sp>
        <p:graphicFrame>
          <p:nvGraphicFramePr>
            <p:cNvPr id="509969" name="Object 17"/>
            <p:cNvGraphicFramePr>
              <a:graphicFrameLocks noChangeAspect="1"/>
            </p:cNvGraphicFramePr>
            <p:nvPr/>
          </p:nvGraphicFramePr>
          <p:xfrm>
            <a:off x="5149" y="2802"/>
            <a:ext cx="167" cy="217"/>
          </p:xfrm>
          <a:graphic>
            <a:graphicData uri="http://schemas.openxmlformats.org/presentationml/2006/ole">
              <mc:AlternateContent xmlns:mc="http://schemas.openxmlformats.org/markup-compatibility/2006">
                <mc:Choice xmlns:v="urn:schemas-microsoft-com:vml" Requires="v">
                  <p:oleObj spid="_x0000_s510056" name="Equation" r:id="rId6" imgW="126720" imgH="164880" progId="Equation.3">
                    <p:embed/>
                  </p:oleObj>
                </mc:Choice>
                <mc:Fallback>
                  <p:oleObj name="Equation" r:id="rId6" imgW="126720" imgH="164880" progId="Equation.3">
                    <p:embed/>
                    <p:pic>
                      <p:nvPicPr>
                        <p:cNvPr id="0"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9" y="2802"/>
                          <a:ext cx="167" cy="21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09970" name="Line 18"/>
            <p:cNvSpPr>
              <a:spLocks noChangeShapeType="1"/>
            </p:cNvSpPr>
            <p:nvPr/>
          </p:nvSpPr>
          <p:spPr bwMode="auto">
            <a:xfrm>
              <a:off x="2020" y="2496"/>
              <a:ext cx="3072" cy="0"/>
            </a:xfrm>
            <a:prstGeom prst="line">
              <a:avLst/>
            </a:prstGeom>
            <a:noFill/>
            <a:ln w="38100">
              <a:solidFill>
                <a:srgbClr val="FF9900"/>
              </a:solidFill>
              <a:prstDash val="dash"/>
              <a:round/>
              <a:headEnd/>
              <a:tailEnd/>
            </a:ln>
            <a:effectLst/>
          </p:spPr>
          <p:txBody>
            <a:bodyPr wrap="none" anchor="ctr"/>
            <a:lstStyle/>
            <a:p>
              <a:endParaRPr lang="en-GB"/>
            </a:p>
          </p:txBody>
        </p:sp>
        <p:graphicFrame>
          <p:nvGraphicFramePr>
            <p:cNvPr id="509971" name="Object 19"/>
            <p:cNvGraphicFramePr>
              <a:graphicFrameLocks noChangeAspect="1"/>
            </p:cNvGraphicFramePr>
            <p:nvPr/>
          </p:nvGraphicFramePr>
          <p:xfrm>
            <a:off x="5145" y="2345"/>
            <a:ext cx="305" cy="318"/>
          </p:xfrm>
          <a:graphic>
            <a:graphicData uri="http://schemas.openxmlformats.org/presentationml/2006/ole">
              <mc:AlternateContent xmlns:mc="http://schemas.openxmlformats.org/markup-compatibility/2006">
                <mc:Choice xmlns:v="urn:schemas-microsoft-com:vml" Requires="v">
                  <p:oleObj spid="_x0000_s510057" name="Equation" r:id="rId8" imgW="228600" imgH="241200" progId="Equation.3">
                    <p:embed/>
                  </p:oleObj>
                </mc:Choice>
                <mc:Fallback>
                  <p:oleObj name="Equation" r:id="rId8" imgW="228600" imgH="241200" progId="Equation.3">
                    <p:embed/>
                    <p:pic>
                      <p:nvPicPr>
                        <p:cNvPr id="0"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45" y="2345"/>
                          <a:ext cx="305" cy="31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09972" name="Line 20"/>
            <p:cNvSpPr>
              <a:spLocks noChangeShapeType="1"/>
            </p:cNvSpPr>
            <p:nvPr/>
          </p:nvSpPr>
          <p:spPr bwMode="auto">
            <a:xfrm>
              <a:off x="2020" y="3975"/>
              <a:ext cx="3072"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509973" name="Text Box 21"/>
            <p:cNvSpPr txBox="1">
              <a:spLocks noChangeArrowheads="1"/>
            </p:cNvSpPr>
            <p:nvPr/>
          </p:nvSpPr>
          <p:spPr bwMode="auto">
            <a:xfrm>
              <a:off x="2912" y="3975"/>
              <a:ext cx="1511" cy="288"/>
            </a:xfrm>
            <a:prstGeom prst="rect">
              <a:avLst/>
            </a:prstGeom>
            <a:noFill/>
            <a:ln w="38100">
              <a:noFill/>
              <a:miter lim="800000"/>
              <a:headEnd/>
              <a:tailEnd/>
            </a:ln>
            <a:effectLst/>
          </p:spPr>
          <p:txBody>
            <a:bodyPr wrap="none" anchor="ctr">
              <a:spAutoFit/>
            </a:bodyPr>
            <a:lstStyle/>
            <a:p>
              <a:r>
                <a:rPr lang="en-US" sz="2400">
                  <a:latin typeface="Helvetica" pitchFamily="34" charset="0"/>
                </a:rPr>
                <a:t>One Grid-cell</a:t>
              </a:r>
            </a:p>
          </p:txBody>
        </p:sp>
      </p:grpSp>
      <p:sp>
        <p:nvSpPr>
          <p:cNvPr id="509974" name="Text Box 22"/>
          <p:cNvSpPr txBox="1">
            <a:spLocks noChangeArrowheads="1"/>
          </p:cNvSpPr>
          <p:nvPr/>
        </p:nvSpPr>
        <p:spPr bwMode="auto">
          <a:xfrm>
            <a:off x="755650" y="2708275"/>
            <a:ext cx="1676400" cy="2225675"/>
          </a:xfrm>
          <a:prstGeom prst="rect">
            <a:avLst/>
          </a:prstGeom>
          <a:noFill/>
          <a:ln w="57150">
            <a:noFill/>
            <a:miter lim="800000"/>
            <a:headEnd/>
            <a:tailEnd/>
          </a:ln>
          <a:effectLst/>
        </p:spPr>
        <p:txBody>
          <a:bodyPr>
            <a:spAutoFit/>
          </a:bodyPr>
          <a:lstStyle/>
          <a:p>
            <a:r>
              <a:rPr lang="en-GB" sz="2000"/>
              <a:t>Note in the second</a:t>
            </a:r>
          </a:p>
          <a:p>
            <a:r>
              <a:rPr lang="en-GB" sz="2000"/>
              <a:t>case the relative humidity=1 from our assumptions</a:t>
            </a:r>
          </a:p>
        </p:txBody>
      </p:sp>
      <p:sp>
        <p:nvSpPr>
          <p:cNvPr id="509975" name="Line 23"/>
          <p:cNvSpPr>
            <a:spLocks noChangeShapeType="1"/>
          </p:cNvSpPr>
          <p:nvPr/>
        </p:nvSpPr>
        <p:spPr bwMode="auto">
          <a:xfrm>
            <a:off x="2124075" y="3860800"/>
            <a:ext cx="935038" cy="0"/>
          </a:xfrm>
          <a:prstGeom prst="line">
            <a:avLst/>
          </a:prstGeom>
          <a:noFill/>
          <a:ln w="57150">
            <a:solidFill>
              <a:schemeClr val="tx1"/>
            </a:solidFill>
            <a:round/>
            <a:headEnd/>
            <a:tailEnd type="triangle" w="med" len="med"/>
          </a:ln>
          <a:effectLst/>
        </p:spPr>
        <p:txBody>
          <a:bodyPr/>
          <a:lstStyle/>
          <a:p>
            <a:endParaRPr lang="en-GB"/>
          </a:p>
        </p:txBody>
      </p:sp>
      <p:sp>
        <p:nvSpPr>
          <p:cNvPr id="509976" name="Rectangle 24"/>
          <p:cNvSpPr>
            <a:spLocks noGrp="1" noChangeArrowheads="1"/>
          </p:cNvSpPr>
          <p:nvPr>
            <p:ph type="title"/>
          </p:nvPr>
        </p:nvSpPr>
        <p:spPr>
          <a:noFill/>
          <a:ln/>
        </p:spPr>
        <p:txBody>
          <a:bodyPr/>
          <a:lstStyle/>
          <a:p>
            <a:r>
              <a:rPr lang="en-GB"/>
              <a:t>Partial cloud cover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99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99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99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99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9954" grpId="0" build="p"/>
      <p:bldP spid="509974" grpId="0"/>
      <p:bldP spid="50997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5"/>
          <p:cNvSpPr>
            <a:spLocks noGrp="1"/>
          </p:cNvSpPr>
          <p:nvPr>
            <p:ph type="sldNum" sz="quarter" idx="12"/>
          </p:nvPr>
        </p:nvSpPr>
        <p:spPr/>
        <p:txBody>
          <a:bodyPr/>
          <a:lstStyle/>
          <a:p>
            <a:fld id="{79EFAC12-DF82-4285-BE20-CA8FDB076ECC}" type="slidenum">
              <a:rPr lang="en-GB"/>
              <a:pPr/>
              <a:t>14</a:t>
            </a:fld>
            <a:endParaRPr lang="en-GB"/>
          </a:p>
        </p:txBody>
      </p:sp>
      <p:sp>
        <p:nvSpPr>
          <p:cNvPr id="512020" name="Text Box 20"/>
          <p:cNvSpPr txBox="1">
            <a:spLocks noChangeArrowheads="1"/>
          </p:cNvSpPr>
          <p:nvPr/>
        </p:nvSpPr>
        <p:spPr bwMode="auto">
          <a:xfrm>
            <a:off x="250825" y="5157788"/>
            <a:ext cx="8382000" cy="822325"/>
          </a:xfrm>
          <a:prstGeom prst="rect">
            <a:avLst/>
          </a:prstGeom>
          <a:noFill/>
          <a:ln w="9525">
            <a:noFill/>
            <a:miter lim="800000"/>
            <a:headEnd/>
            <a:tailEnd/>
          </a:ln>
          <a:effectLst/>
        </p:spPr>
        <p:txBody>
          <a:bodyPr anchor="ctr">
            <a:spAutoFit/>
          </a:bodyPr>
          <a:lstStyle/>
          <a:p>
            <a:r>
              <a:rPr lang="en-US" sz="2400">
                <a:latin typeface="Helvetica" pitchFamily="34" charset="0"/>
              </a:rPr>
              <a:t>Another implication of the above is that clouds must exist before the grid-mean relative humidity reaches 1.</a:t>
            </a:r>
          </a:p>
        </p:txBody>
      </p:sp>
      <p:grpSp>
        <p:nvGrpSpPr>
          <p:cNvPr id="512032" name="Group 32"/>
          <p:cNvGrpSpPr>
            <a:grpSpLocks/>
          </p:cNvGrpSpPr>
          <p:nvPr/>
        </p:nvGrpSpPr>
        <p:grpSpPr bwMode="auto">
          <a:xfrm>
            <a:off x="1187450" y="1196975"/>
            <a:ext cx="6769100" cy="3457575"/>
            <a:chOff x="748" y="709"/>
            <a:chExt cx="4264" cy="2178"/>
          </a:xfrm>
        </p:grpSpPr>
        <p:grpSp>
          <p:nvGrpSpPr>
            <p:cNvPr id="512003" name="Group 3"/>
            <p:cNvGrpSpPr>
              <a:grpSpLocks/>
            </p:cNvGrpSpPr>
            <p:nvPr/>
          </p:nvGrpSpPr>
          <p:grpSpPr bwMode="auto">
            <a:xfrm>
              <a:off x="748" y="709"/>
              <a:ext cx="4264" cy="2178"/>
              <a:chOff x="1292" y="935"/>
              <a:chExt cx="4264" cy="2178"/>
            </a:xfrm>
          </p:grpSpPr>
          <p:grpSp>
            <p:nvGrpSpPr>
              <p:cNvPr id="512004" name="Group 4"/>
              <p:cNvGrpSpPr>
                <a:grpSpLocks/>
              </p:cNvGrpSpPr>
              <p:nvPr/>
            </p:nvGrpSpPr>
            <p:grpSpPr bwMode="auto">
              <a:xfrm>
                <a:off x="1292" y="935"/>
                <a:ext cx="4264" cy="2178"/>
                <a:chOff x="1292" y="935"/>
                <a:chExt cx="4264" cy="2178"/>
              </a:xfrm>
            </p:grpSpPr>
            <p:sp>
              <p:nvSpPr>
                <p:cNvPr id="512005" name="Rectangle 5"/>
                <p:cNvSpPr>
                  <a:spLocks noChangeArrowheads="1"/>
                </p:cNvSpPr>
                <p:nvPr/>
              </p:nvSpPr>
              <p:spPr bwMode="auto">
                <a:xfrm>
                  <a:off x="1292" y="935"/>
                  <a:ext cx="4264" cy="2178"/>
                </a:xfrm>
                <a:prstGeom prst="rect">
                  <a:avLst/>
                </a:prstGeom>
                <a:solidFill>
                  <a:schemeClr val="bg1"/>
                </a:solidFill>
                <a:ln w="57150">
                  <a:noFill/>
                  <a:miter lim="800000"/>
                  <a:headEnd/>
                  <a:tailEnd/>
                </a:ln>
                <a:effectLst/>
              </p:spPr>
              <p:txBody>
                <a:bodyPr wrap="none" anchor="ctr"/>
                <a:lstStyle/>
                <a:p>
                  <a:endParaRPr lang="en-GB"/>
                </a:p>
              </p:txBody>
            </p:sp>
            <p:grpSp>
              <p:nvGrpSpPr>
                <p:cNvPr id="512006" name="Group 6"/>
                <p:cNvGrpSpPr>
                  <a:grpSpLocks/>
                </p:cNvGrpSpPr>
                <p:nvPr/>
              </p:nvGrpSpPr>
              <p:grpSpPr bwMode="auto">
                <a:xfrm>
                  <a:off x="1398" y="1094"/>
                  <a:ext cx="4056" cy="1979"/>
                  <a:chOff x="1398" y="1094"/>
                  <a:chExt cx="4056" cy="1979"/>
                </a:xfrm>
              </p:grpSpPr>
              <p:sp>
                <p:nvSpPr>
                  <p:cNvPr id="512007" name="Line 7"/>
                  <p:cNvSpPr>
                    <a:spLocks noChangeShapeType="1"/>
                  </p:cNvSpPr>
                  <p:nvPr/>
                </p:nvSpPr>
                <p:spPr bwMode="auto">
                  <a:xfrm>
                    <a:off x="1710" y="1200"/>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2008" name="Line 8"/>
                  <p:cNvSpPr>
                    <a:spLocks noChangeShapeType="1"/>
                  </p:cNvSpPr>
                  <p:nvPr/>
                </p:nvSpPr>
                <p:spPr bwMode="auto">
                  <a:xfrm flipH="1">
                    <a:off x="1710" y="2880"/>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2009" name="Text Box 9"/>
                  <p:cNvSpPr txBox="1">
                    <a:spLocks noChangeArrowheads="1"/>
                  </p:cNvSpPr>
                  <p:nvPr/>
                </p:nvSpPr>
                <p:spPr bwMode="auto">
                  <a:xfrm>
                    <a:off x="1398" y="1094"/>
                    <a:ext cx="236" cy="252"/>
                  </a:xfrm>
                  <a:prstGeom prst="rect">
                    <a:avLst/>
                  </a:prstGeom>
                  <a:noFill/>
                  <a:ln w="9525">
                    <a:noFill/>
                    <a:miter lim="800000"/>
                    <a:headEnd/>
                    <a:tailEnd/>
                  </a:ln>
                  <a:effectLst/>
                </p:spPr>
                <p:txBody>
                  <a:bodyPr wrap="none" anchor="ctr">
                    <a:spAutoFit/>
                  </a:bodyPr>
                  <a:lstStyle/>
                  <a:p>
                    <a:pPr>
                      <a:spcBef>
                        <a:spcPct val="50000"/>
                      </a:spcBef>
                    </a:pPr>
                    <a:r>
                      <a:rPr lang="en-US" sz="2000" dirty="0" smtClean="0">
                        <a:latin typeface="Helvetica" pitchFamily="34" charset="0"/>
                      </a:rPr>
                      <a:t>q</a:t>
                    </a:r>
                    <a:r>
                      <a:rPr lang="en-US" sz="2000" baseline="-25000" dirty="0" smtClean="0">
                        <a:latin typeface="Helvetica" pitchFamily="34" charset="0"/>
                      </a:rPr>
                      <a:t>t</a:t>
                    </a:r>
                    <a:endParaRPr lang="en-US" sz="2400" baseline="-25000" dirty="0">
                      <a:latin typeface="Times New Roman" pitchFamily="18" charset="0"/>
                    </a:endParaRPr>
                  </a:p>
                </p:txBody>
              </p:sp>
              <p:sp>
                <p:nvSpPr>
                  <p:cNvPr id="512010" name="Text Box 10"/>
                  <p:cNvSpPr txBox="1">
                    <a:spLocks noChangeArrowheads="1"/>
                  </p:cNvSpPr>
                  <p:nvPr/>
                </p:nvSpPr>
                <p:spPr bwMode="auto">
                  <a:xfrm>
                    <a:off x="5258" y="2823"/>
                    <a:ext cx="196" cy="250"/>
                  </a:xfrm>
                  <a:prstGeom prst="rect">
                    <a:avLst/>
                  </a:prstGeom>
                  <a:noFill/>
                  <a:ln w="9525">
                    <a:noFill/>
                    <a:miter lim="800000"/>
                    <a:headEnd/>
                    <a:tailEnd/>
                  </a:ln>
                  <a:effectLst/>
                </p:spPr>
                <p:txBody>
                  <a:bodyPr wrap="none" anchor="ctr">
                    <a:spAutoFit/>
                  </a:bodyPr>
                  <a:lstStyle/>
                  <a:p>
                    <a:pPr>
                      <a:spcBef>
                        <a:spcPct val="50000"/>
                      </a:spcBef>
                    </a:pPr>
                    <a:r>
                      <a:rPr lang="en-US" sz="2000" dirty="0">
                        <a:latin typeface="Helvetica" pitchFamily="34" charset="0"/>
                      </a:rPr>
                      <a:t>x</a:t>
                    </a:r>
                    <a:endParaRPr lang="en-US" sz="2400" dirty="0">
                      <a:latin typeface="Times New Roman" pitchFamily="18" charset="0"/>
                    </a:endParaRPr>
                  </a:p>
                </p:txBody>
              </p:sp>
              <p:sp>
                <p:nvSpPr>
                  <p:cNvPr id="512011" name="Line 11"/>
                  <p:cNvSpPr>
                    <a:spLocks noChangeShapeType="1"/>
                  </p:cNvSpPr>
                  <p:nvPr/>
                </p:nvSpPr>
                <p:spPr bwMode="auto">
                  <a:xfrm flipV="1">
                    <a:off x="4782" y="1248"/>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2012" name="Object 12"/>
                  <p:cNvGraphicFramePr>
                    <a:graphicFrameLocks noChangeAspect="1"/>
                  </p:cNvGraphicFramePr>
                  <p:nvPr/>
                </p:nvGraphicFramePr>
                <p:xfrm>
                  <a:off x="4839" y="1890"/>
                  <a:ext cx="167" cy="217"/>
                </p:xfrm>
                <a:graphic>
                  <a:graphicData uri="http://schemas.openxmlformats.org/presentationml/2006/ole">
                    <mc:AlternateContent xmlns:mc="http://schemas.openxmlformats.org/markup-compatibility/2006">
                      <mc:Choice xmlns:v="urn:schemas-microsoft-com:vml" Requires="v">
                        <p:oleObj spid="_x0000_s512068" name="Equation" r:id="rId4" imgW="126720" imgH="164880" progId="Equation.3">
                          <p:embed/>
                        </p:oleObj>
                      </mc:Choice>
                      <mc:Fallback>
                        <p:oleObj name="Equation" r:id="rId4" imgW="126720" imgH="164880" progId="Equation.3">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9" y="1890"/>
                                <a:ext cx="167" cy="21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12013" name="Object 13"/>
                  <p:cNvGraphicFramePr>
                    <a:graphicFrameLocks noChangeAspect="1"/>
                  </p:cNvGraphicFramePr>
                  <p:nvPr/>
                </p:nvGraphicFramePr>
                <p:xfrm>
                  <a:off x="4830" y="2112"/>
                  <a:ext cx="218" cy="304"/>
                </p:xfrm>
                <a:graphic>
                  <a:graphicData uri="http://schemas.openxmlformats.org/presentationml/2006/ole">
                    <mc:AlternateContent xmlns:mc="http://schemas.openxmlformats.org/markup-compatibility/2006">
                      <mc:Choice xmlns:v="urn:schemas-microsoft-com:vml" Requires="v">
                        <p:oleObj spid="_x0000_s512069" name="Equation" r:id="rId6" imgW="164880" imgH="228600" progId="Equation.3">
                          <p:embed/>
                        </p:oleObj>
                      </mc:Choice>
                      <mc:Fallback>
                        <p:oleObj name="Equation" r:id="rId6" imgW="164880" imgH="228600"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0" y="2112"/>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2014" name="Freeform 14"/>
                  <p:cNvSpPr>
                    <a:spLocks/>
                  </p:cNvSpPr>
                  <p:nvPr/>
                </p:nvSpPr>
                <p:spPr bwMode="auto">
                  <a:xfrm>
                    <a:off x="1710" y="1626"/>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grpSp>
          </p:grpSp>
          <p:grpSp>
            <p:nvGrpSpPr>
              <p:cNvPr id="512015" name="Group 15"/>
              <p:cNvGrpSpPr>
                <a:grpSpLocks/>
              </p:cNvGrpSpPr>
              <p:nvPr/>
            </p:nvGrpSpPr>
            <p:grpSpPr bwMode="auto">
              <a:xfrm>
                <a:off x="1692" y="1488"/>
                <a:ext cx="3092" cy="743"/>
                <a:chOff x="1692" y="1488"/>
                <a:chExt cx="3092" cy="743"/>
              </a:xfrm>
            </p:grpSpPr>
            <p:sp>
              <p:nvSpPr>
                <p:cNvPr id="512016" name="Freeform 16"/>
                <p:cNvSpPr>
                  <a:spLocks/>
                </p:cNvSpPr>
                <p:nvPr/>
              </p:nvSpPr>
              <p:spPr bwMode="auto">
                <a:xfrm>
                  <a:off x="1692" y="1488"/>
                  <a:ext cx="3090" cy="743"/>
                </a:xfrm>
                <a:custGeom>
                  <a:avLst/>
                  <a:gdLst/>
                  <a:ahLst/>
                  <a:cxnLst>
                    <a:cxn ang="0">
                      <a:pos x="0" y="156"/>
                    </a:cxn>
                    <a:cxn ang="0">
                      <a:pos x="189" y="665"/>
                    </a:cxn>
                    <a:cxn ang="0">
                      <a:pos x="386" y="608"/>
                    </a:cxn>
                    <a:cxn ang="0">
                      <a:pos x="600" y="443"/>
                    </a:cxn>
                    <a:cxn ang="0">
                      <a:pos x="863" y="271"/>
                    </a:cxn>
                    <a:cxn ang="0">
                      <a:pos x="1093" y="8"/>
                    </a:cxn>
                    <a:cxn ang="0">
                      <a:pos x="1455" y="320"/>
                    </a:cxn>
                    <a:cxn ang="0">
                      <a:pos x="1537" y="402"/>
                    </a:cxn>
                    <a:cxn ang="0">
                      <a:pos x="1746" y="582"/>
                    </a:cxn>
                    <a:cxn ang="0">
                      <a:pos x="2178" y="345"/>
                    </a:cxn>
                    <a:cxn ang="0">
                      <a:pos x="2457" y="690"/>
                    </a:cxn>
                    <a:cxn ang="0">
                      <a:pos x="2737" y="665"/>
                    </a:cxn>
                    <a:cxn ang="0">
                      <a:pos x="3008" y="714"/>
                    </a:cxn>
                    <a:cxn ang="0">
                      <a:pos x="2950" y="706"/>
                    </a:cxn>
                    <a:cxn ang="0">
                      <a:pos x="2975" y="706"/>
                    </a:cxn>
                    <a:cxn ang="0">
                      <a:pos x="3057" y="714"/>
                    </a:cxn>
                    <a:cxn ang="0">
                      <a:pos x="3090" y="726"/>
                    </a:cxn>
                  </a:cxnLst>
                  <a:rect l="0" t="0" r="r" b="b"/>
                  <a:pathLst>
                    <a:path w="3090" h="743">
                      <a:moveTo>
                        <a:pt x="0" y="156"/>
                      </a:moveTo>
                      <a:cubicBezTo>
                        <a:pt x="31" y="241"/>
                        <a:pt x="125" y="590"/>
                        <a:pt x="189" y="665"/>
                      </a:cubicBezTo>
                      <a:cubicBezTo>
                        <a:pt x="253" y="740"/>
                        <a:pt x="318" y="645"/>
                        <a:pt x="386" y="608"/>
                      </a:cubicBezTo>
                      <a:cubicBezTo>
                        <a:pt x="454" y="571"/>
                        <a:pt x="521" y="499"/>
                        <a:pt x="600" y="443"/>
                      </a:cubicBezTo>
                      <a:cubicBezTo>
                        <a:pt x="679" y="387"/>
                        <a:pt x="781" y="343"/>
                        <a:pt x="863" y="271"/>
                      </a:cubicBezTo>
                      <a:cubicBezTo>
                        <a:pt x="945" y="199"/>
                        <a:pt x="994" y="0"/>
                        <a:pt x="1093" y="8"/>
                      </a:cubicBezTo>
                      <a:cubicBezTo>
                        <a:pt x="1192" y="16"/>
                        <a:pt x="1381" y="254"/>
                        <a:pt x="1455" y="320"/>
                      </a:cubicBezTo>
                      <a:cubicBezTo>
                        <a:pt x="1529" y="386"/>
                        <a:pt x="1488" y="358"/>
                        <a:pt x="1537" y="402"/>
                      </a:cubicBezTo>
                      <a:cubicBezTo>
                        <a:pt x="1586" y="446"/>
                        <a:pt x="1639" y="591"/>
                        <a:pt x="1746" y="582"/>
                      </a:cubicBezTo>
                      <a:cubicBezTo>
                        <a:pt x="1853" y="573"/>
                        <a:pt x="2060" y="327"/>
                        <a:pt x="2178" y="345"/>
                      </a:cubicBezTo>
                      <a:cubicBezTo>
                        <a:pt x="2296" y="363"/>
                        <a:pt x="2364" y="637"/>
                        <a:pt x="2457" y="690"/>
                      </a:cubicBezTo>
                      <a:cubicBezTo>
                        <a:pt x="2550" y="743"/>
                        <a:pt x="2645" y="661"/>
                        <a:pt x="2737" y="665"/>
                      </a:cubicBezTo>
                      <a:cubicBezTo>
                        <a:pt x="2829" y="669"/>
                        <a:pt x="2973" y="707"/>
                        <a:pt x="3008" y="714"/>
                      </a:cubicBezTo>
                      <a:cubicBezTo>
                        <a:pt x="3043" y="721"/>
                        <a:pt x="2955" y="707"/>
                        <a:pt x="2950" y="706"/>
                      </a:cubicBezTo>
                      <a:cubicBezTo>
                        <a:pt x="2945" y="705"/>
                        <a:pt x="2957" y="705"/>
                        <a:pt x="2975" y="706"/>
                      </a:cubicBezTo>
                      <a:cubicBezTo>
                        <a:pt x="2993" y="707"/>
                        <a:pt x="3038" y="711"/>
                        <a:pt x="3057" y="714"/>
                      </a:cubicBezTo>
                      <a:cubicBezTo>
                        <a:pt x="3076" y="717"/>
                        <a:pt x="3083" y="724"/>
                        <a:pt x="3090" y="726"/>
                      </a:cubicBezTo>
                    </a:path>
                  </a:pathLst>
                </a:custGeom>
                <a:noFill/>
                <a:ln w="38100" cap="flat" cmpd="sng">
                  <a:solidFill>
                    <a:srgbClr val="FF9900"/>
                  </a:solidFill>
                  <a:prstDash val="dash"/>
                  <a:round/>
                  <a:headEnd type="none" w="med" len="med"/>
                  <a:tailEnd type="none" w="med" len="med"/>
                </a:ln>
                <a:effectLst/>
              </p:spPr>
              <p:txBody>
                <a:bodyPr wrap="none" anchor="ctr"/>
                <a:lstStyle/>
                <a:p>
                  <a:endParaRPr lang="en-GB"/>
                </a:p>
              </p:txBody>
            </p:sp>
            <p:sp>
              <p:nvSpPr>
                <p:cNvPr id="512017" name="Freeform 17" descr="Wide upward diagonal"/>
                <p:cNvSpPr>
                  <a:spLocks/>
                </p:cNvSpPr>
                <p:nvPr/>
              </p:nvSpPr>
              <p:spPr bwMode="auto">
                <a:xfrm>
                  <a:off x="1823" y="1734"/>
                  <a:ext cx="441" cy="411"/>
                </a:xfrm>
                <a:custGeom>
                  <a:avLst/>
                  <a:gdLst/>
                  <a:ahLst/>
                  <a:cxnLst>
                    <a:cxn ang="0">
                      <a:pos x="0" y="247"/>
                    </a:cxn>
                    <a:cxn ang="0">
                      <a:pos x="132" y="411"/>
                    </a:cxn>
                    <a:cxn ang="0">
                      <a:pos x="280" y="329"/>
                    </a:cxn>
                    <a:cxn ang="0">
                      <a:pos x="346" y="279"/>
                    </a:cxn>
                    <a:cxn ang="0">
                      <a:pos x="387" y="247"/>
                    </a:cxn>
                    <a:cxn ang="0">
                      <a:pos x="420" y="205"/>
                    </a:cxn>
                    <a:cxn ang="0">
                      <a:pos x="346" y="49"/>
                    </a:cxn>
                    <a:cxn ang="0">
                      <a:pos x="272" y="0"/>
                    </a:cxn>
                    <a:cxn ang="0">
                      <a:pos x="181" y="8"/>
                    </a:cxn>
                    <a:cxn ang="0">
                      <a:pos x="148" y="49"/>
                    </a:cxn>
                    <a:cxn ang="0">
                      <a:pos x="33" y="173"/>
                    </a:cxn>
                    <a:cxn ang="0">
                      <a:pos x="0" y="247"/>
                    </a:cxn>
                  </a:cxnLst>
                  <a:rect l="0" t="0" r="r" b="b"/>
                  <a:pathLst>
                    <a:path w="441" h="411">
                      <a:moveTo>
                        <a:pt x="0" y="247"/>
                      </a:moveTo>
                      <a:cubicBezTo>
                        <a:pt x="50" y="295"/>
                        <a:pt x="52" y="385"/>
                        <a:pt x="132" y="411"/>
                      </a:cubicBezTo>
                      <a:cubicBezTo>
                        <a:pt x="222" y="398"/>
                        <a:pt x="211" y="393"/>
                        <a:pt x="280" y="329"/>
                      </a:cubicBezTo>
                      <a:cubicBezTo>
                        <a:pt x="300" y="310"/>
                        <a:pt x="346" y="279"/>
                        <a:pt x="346" y="279"/>
                      </a:cubicBezTo>
                      <a:cubicBezTo>
                        <a:pt x="393" y="208"/>
                        <a:pt x="329" y="294"/>
                        <a:pt x="387" y="247"/>
                      </a:cubicBezTo>
                      <a:cubicBezTo>
                        <a:pt x="401" y="236"/>
                        <a:pt x="407" y="218"/>
                        <a:pt x="420" y="205"/>
                      </a:cubicBezTo>
                      <a:cubicBezTo>
                        <a:pt x="441" y="143"/>
                        <a:pt x="407" y="72"/>
                        <a:pt x="346" y="49"/>
                      </a:cubicBezTo>
                      <a:cubicBezTo>
                        <a:pt x="296" y="0"/>
                        <a:pt x="323" y="13"/>
                        <a:pt x="272" y="0"/>
                      </a:cubicBezTo>
                      <a:cubicBezTo>
                        <a:pt x="242" y="3"/>
                        <a:pt x="211" y="1"/>
                        <a:pt x="181" y="8"/>
                      </a:cubicBezTo>
                      <a:cubicBezTo>
                        <a:pt x="174" y="10"/>
                        <a:pt x="150" y="47"/>
                        <a:pt x="148" y="49"/>
                      </a:cubicBezTo>
                      <a:cubicBezTo>
                        <a:pt x="112" y="90"/>
                        <a:pt x="71" y="135"/>
                        <a:pt x="33" y="173"/>
                      </a:cubicBezTo>
                      <a:cubicBezTo>
                        <a:pt x="21" y="210"/>
                        <a:pt x="0" y="207"/>
                        <a:pt x="0" y="247"/>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2018" name="Freeform 18" descr="Wide upward diagonal"/>
                <p:cNvSpPr>
                  <a:spLocks/>
                </p:cNvSpPr>
                <p:nvPr/>
              </p:nvSpPr>
              <p:spPr bwMode="auto">
                <a:xfrm>
                  <a:off x="3023" y="1642"/>
                  <a:ext cx="465" cy="404"/>
                </a:xfrm>
                <a:custGeom>
                  <a:avLst/>
                  <a:gdLst/>
                  <a:ahLst/>
                  <a:cxnLst>
                    <a:cxn ang="0">
                      <a:pos x="0" y="18"/>
                    </a:cxn>
                    <a:cxn ang="0">
                      <a:pos x="115" y="125"/>
                    </a:cxn>
                    <a:cxn ang="0">
                      <a:pos x="288" y="314"/>
                    </a:cxn>
                    <a:cxn ang="0">
                      <a:pos x="337" y="388"/>
                    </a:cxn>
                    <a:cxn ang="0">
                      <a:pos x="403" y="404"/>
                    </a:cxn>
                    <a:cxn ang="0">
                      <a:pos x="436" y="396"/>
                    </a:cxn>
                    <a:cxn ang="0">
                      <a:pos x="411" y="297"/>
                    </a:cxn>
                    <a:cxn ang="0">
                      <a:pos x="370" y="191"/>
                    </a:cxn>
                    <a:cxn ang="0">
                      <a:pos x="313" y="166"/>
                    </a:cxn>
                    <a:cxn ang="0">
                      <a:pos x="247" y="117"/>
                    </a:cxn>
                    <a:cxn ang="0">
                      <a:pos x="173" y="51"/>
                    </a:cxn>
                    <a:cxn ang="0">
                      <a:pos x="0" y="18"/>
                    </a:cxn>
                  </a:cxnLst>
                  <a:rect l="0" t="0" r="r" b="b"/>
                  <a:pathLst>
                    <a:path w="465" h="404">
                      <a:moveTo>
                        <a:pt x="0" y="18"/>
                      </a:moveTo>
                      <a:cubicBezTo>
                        <a:pt x="29" y="60"/>
                        <a:pt x="65" y="108"/>
                        <a:pt x="115" y="125"/>
                      </a:cubicBezTo>
                      <a:cubicBezTo>
                        <a:pt x="177" y="184"/>
                        <a:pt x="235" y="247"/>
                        <a:pt x="288" y="314"/>
                      </a:cubicBezTo>
                      <a:cubicBezTo>
                        <a:pt x="306" y="337"/>
                        <a:pt x="314" y="369"/>
                        <a:pt x="337" y="388"/>
                      </a:cubicBezTo>
                      <a:cubicBezTo>
                        <a:pt x="345" y="394"/>
                        <a:pt x="402" y="404"/>
                        <a:pt x="403" y="404"/>
                      </a:cubicBezTo>
                      <a:cubicBezTo>
                        <a:pt x="414" y="401"/>
                        <a:pt x="428" y="404"/>
                        <a:pt x="436" y="396"/>
                      </a:cubicBezTo>
                      <a:cubicBezTo>
                        <a:pt x="465" y="367"/>
                        <a:pt x="433" y="319"/>
                        <a:pt x="411" y="297"/>
                      </a:cubicBezTo>
                      <a:cubicBezTo>
                        <a:pt x="402" y="271"/>
                        <a:pt x="393" y="210"/>
                        <a:pt x="370" y="191"/>
                      </a:cubicBezTo>
                      <a:cubicBezTo>
                        <a:pt x="355" y="179"/>
                        <a:pt x="331" y="172"/>
                        <a:pt x="313" y="166"/>
                      </a:cubicBezTo>
                      <a:cubicBezTo>
                        <a:pt x="293" y="137"/>
                        <a:pt x="280" y="128"/>
                        <a:pt x="247" y="117"/>
                      </a:cubicBezTo>
                      <a:cubicBezTo>
                        <a:pt x="225" y="84"/>
                        <a:pt x="209" y="68"/>
                        <a:pt x="173" y="51"/>
                      </a:cubicBezTo>
                      <a:cubicBezTo>
                        <a:pt x="122" y="0"/>
                        <a:pt x="79" y="18"/>
                        <a:pt x="0" y="1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2019" name="Freeform 19" descr="Wide upward diagonal"/>
                <p:cNvSpPr>
                  <a:spLocks/>
                </p:cNvSpPr>
                <p:nvPr/>
              </p:nvSpPr>
              <p:spPr bwMode="auto">
                <a:xfrm>
                  <a:off x="4009" y="1808"/>
                  <a:ext cx="775" cy="362"/>
                </a:xfrm>
                <a:custGeom>
                  <a:avLst/>
                  <a:gdLst/>
                  <a:ahLst/>
                  <a:cxnLst>
                    <a:cxn ang="0">
                      <a:pos x="25" y="173"/>
                    </a:cxn>
                    <a:cxn ang="0">
                      <a:pos x="91" y="156"/>
                    </a:cxn>
                    <a:cxn ang="0">
                      <a:pos x="116" y="131"/>
                    </a:cxn>
                    <a:cxn ang="0">
                      <a:pos x="140" y="123"/>
                    </a:cxn>
                    <a:cxn ang="0">
                      <a:pos x="239" y="74"/>
                    </a:cxn>
                    <a:cxn ang="0">
                      <a:pos x="453" y="0"/>
                    </a:cxn>
                    <a:cxn ang="0">
                      <a:pos x="510" y="8"/>
                    </a:cxn>
                    <a:cxn ang="0">
                      <a:pos x="592" y="58"/>
                    </a:cxn>
                    <a:cxn ang="0">
                      <a:pos x="691" y="205"/>
                    </a:cxn>
                    <a:cxn ang="0">
                      <a:pos x="740" y="362"/>
                    </a:cxn>
                    <a:cxn ang="0">
                      <a:pos x="477" y="320"/>
                    </a:cxn>
                    <a:cxn ang="0">
                      <a:pos x="247" y="329"/>
                    </a:cxn>
                    <a:cxn ang="0">
                      <a:pos x="198" y="345"/>
                    </a:cxn>
                    <a:cxn ang="0">
                      <a:pos x="140" y="337"/>
                    </a:cxn>
                    <a:cxn ang="0">
                      <a:pos x="91" y="279"/>
                    </a:cxn>
                    <a:cxn ang="0">
                      <a:pos x="33" y="222"/>
                    </a:cxn>
                    <a:cxn ang="0">
                      <a:pos x="25" y="173"/>
                    </a:cxn>
                  </a:cxnLst>
                  <a:rect l="0" t="0" r="r" b="b"/>
                  <a:pathLst>
                    <a:path w="775" h="362">
                      <a:moveTo>
                        <a:pt x="25" y="173"/>
                      </a:moveTo>
                      <a:cubicBezTo>
                        <a:pt x="47" y="167"/>
                        <a:pt x="70" y="166"/>
                        <a:pt x="91" y="156"/>
                      </a:cubicBezTo>
                      <a:cubicBezTo>
                        <a:pt x="102" y="151"/>
                        <a:pt x="106" y="138"/>
                        <a:pt x="116" y="131"/>
                      </a:cubicBezTo>
                      <a:cubicBezTo>
                        <a:pt x="123" y="126"/>
                        <a:pt x="132" y="126"/>
                        <a:pt x="140" y="123"/>
                      </a:cubicBezTo>
                      <a:cubicBezTo>
                        <a:pt x="166" y="98"/>
                        <a:pt x="204" y="82"/>
                        <a:pt x="239" y="74"/>
                      </a:cubicBezTo>
                      <a:cubicBezTo>
                        <a:pt x="277" y="15"/>
                        <a:pt x="390" y="7"/>
                        <a:pt x="453" y="0"/>
                      </a:cubicBezTo>
                      <a:cubicBezTo>
                        <a:pt x="472" y="3"/>
                        <a:pt x="492" y="2"/>
                        <a:pt x="510" y="8"/>
                      </a:cubicBezTo>
                      <a:cubicBezTo>
                        <a:pt x="544" y="18"/>
                        <a:pt x="545" y="45"/>
                        <a:pt x="592" y="58"/>
                      </a:cubicBezTo>
                      <a:cubicBezTo>
                        <a:pt x="642" y="105"/>
                        <a:pt x="613" y="180"/>
                        <a:pt x="691" y="205"/>
                      </a:cubicBezTo>
                      <a:cubicBezTo>
                        <a:pt x="775" y="262"/>
                        <a:pt x="751" y="176"/>
                        <a:pt x="740" y="362"/>
                      </a:cubicBezTo>
                      <a:cubicBezTo>
                        <a:pt x="648" y="353"/>
                        <a:pt x="569" y="328"/>
                        <a:pt x="477" y="320"/>
                      </a:cubicBezTo>
                      <a:cubicBezTo>
                        <a:pt x="400" y="323"/>
                        <a:pt x="323" y="322"/>
                        <a:pt x="247" y="329"/>
                      </a:cubicBezTo>
                      <a:cubicBezTo>
                        <a:pt x="230" y="331"/>
                        <a:pt x="198" y="345"/>
                        <a:pt x="198" y="345"/>
                      </a:cubicBezTo>
                      <a:cubicBezTo>
                        <a:pt x="179" y="342"/>
                        <a:pt x="158" y="343"/>
                        <a:pt x="140" y="337"/>
                      </a:cubicBezTo>
                      <a:cubicBezTo>
                        <a:pt x="122" y="331"/>
                        <a:pt x="104" y="293"/>
                        <a:pt x="91" y="279"/>
                      </a:cubicBezTo>
                      <a:cubicBezTo>
                        <a:pt x="79" y="243"/>
                        <a:pt x="68" y="239"/>
                        <a:pt x="33" y="222"/>
                      </a:cubicBezTo>
                      <a:cubicBezTo>
                        <a:pt x="16" y="170"/>
                        <a:pt x="0" y="173"/>
                        <a:pt x="25" y="173"/>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grpSp>
        </p:grpSp>
        <p:sp>
          <p:nvSpPr>
            <p:cNvPr id="512021" name="Text Box 21"/>
            <p:cNvSpPr txBox="1">
              <a:spLocks noChangeArrowheads="1"/>
            </p:cNvSpPr>
            <p:nvPr/>
          </p:nvSpPr>
          <p:spPr bwMode="auto">
            <a:xfrm>
              <a:off x="2472" y="709"/>
              <a:ext cx="672" cy="250"/>
            </a:xfrm>
            <a:prstGeom prst="rect">
              <a:avLst/>
            </a:prstGeom>
            <a:noFill/>
            <a:ln w="57150">
              <a:noFill/>
              <a:miter lim="800000"/>
              <a:headEnd/>
              <a:tailEnd/>
            </a:ln>
            <a:effectLst/>
          </p:spPr>
          <p:txBody>
            <a:bodyPr wrap="none">
              <a:spAutoFit/>
            </a:bodyPr>
            <a:lstStyle/>
            <a:p>
              <a:pPr algn="l"/>
              <a:r>
                <a:rPr lang="en-GB" sz="2000"/>
                <a:t>cloudy=</a:t>
              </a:r>
            </a:p>
          </p:txBody>
        </p:sp>
        <p:sp>
          <p:nvSpPr>
            <p:cNvPr id="512022" name="Line 22"/>
            <p:cNvSpPr>
              <a:spLocks noChangeShapeType="1"/>
            </p:cNvSpPr>
            <p:nvPr/>
          </p:nvSpPr>
          <p:spPr bwMode="auto">
            <a:xfrm flipH="1">
              <a:off x="2562" y="935"/>
              <a:ext cx="137" cy="454"/>
            </a:xfrm>
            <a:prstGeom prst="line">
              <a:avLst/>
            </a:prstGeom>
            <a:noFill/>
            <a:ln w="57150">
              <a:solidFill>
                <a:schemeClr val="tx1"/>
              </a:solidFill>
              <a:round/>
              <a:headEnd/>
              <a:tailEnd type="triangle" w="med" len="med"/>
            </a:ln>
            <a:effectLst/>
          </p:spPr>
          <p:txBody>
            <a:bodyPr/>
            <a:lstStyle/>
            <a:p>
              <a:endParaRPr lang="en-GB"/>
            </a:p>
          </p:txBody>
        </p:sp>
        <p:sp>
          <p:nvSpPr>
            <p:cNvPr id="512023" name="Line 23"/>
            <p:cNvSpPr>
              <a:spLocks noChangeShapeType="1"/>
            </p:cNvSpPr>
            <p:nvPr/>
          </p:nvSpPr>
          <p:spPr bwMode="auto">
            <a:xfrm>
              <a:off x="2699" y="935"/>
              <a:ext cx="997" cy="590"/>
            </a:xfrm>
            <a:prstGeom prst="line">
              <a:avLst/>
            </a:prstGeom>
            <a:noFill/>
            <a:ln w="57150">
              <a:solidFill>
                <a:schemeClr val="tx1"/>
              </a:solidFill>
              <a:round/>
              <a:headEnd/>
              <a:tailEnd type="triangle" w="med" len="med"/>
            </a:ln>
            <a:effectLst/>
          </p:spPr>
          <p:txBody>
            <a:bodyPr/>
            <a:lstStyle/>
            <a:p>
              <a:endParaRPr lang="en-GB"/>
            </a:p>
          </p:txBody>
        </p:sp>
        <p:sp>
          <p:nvSpPr>
            <p:cNvPr id="512024" name="Line 24"/>
            <p:cNvSpPr>
              <a:spLocks noChangeShapeType="1"/>
            </p:cNvSpPr>
            <p:nvPr/>
          </p:nvSpPr>
          <p:spPr bwMode="auto">
            <a:xfrm>
              <a:off x="2472" y="1706"/>
              <a:ext cx="49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5" name="Line 25"/>
            <p:cNvSpPr>
              <a:spLocks noChangeShapeType="1"/>
            </p:cNvSpPr>
            <p:nvPr/>
          </p:nvSpPr>
          <p:spPr bwMode="auto">
            <a:xfrm>
              <a:off x="3470" y="1752"/>
              <a:ext cx="771"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6" name="Line 26"/>
            <p:cNvSpPr>
              <a:spLocks noChangeShapeType="1"/>
            </p:cNvSpPr>
            <p:nvPr/>
          </p:nvSpPr>
          <p:spPr bwMode="auto">
            <a:xfrm>
              <a:off x="1292" y="1706"/>
              <a:ext cx="49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2027" name="Text Box 27"/>
            <p:cNvSpPr txBox="1">
              <a:spLocks noChangeArrowheads="1"/>
            </p:cNvSpPr>
            <p:nvPr/>
          </p:nvSpPr>
          <p:spPr bwMode="auto">
            <a:xfrm>
              <a:off x="1247" y="2296"/>
              <a:ext cx="530" cy="250"/>
            </a:xfrm>
            <a:prstGeom prst="rect">
              <a:avLst/>
            </a:prstGeom>
            <a:noFill/>
            <a:ln w="57150">
              <a:noFill/>
              <a:miter lim="800000"/>
              <a:headEnd/>
              <a:tailEnd/>
            </a:ln>
            <a:effectLst/>
          </p:spPr>
          <p:txBody>
            <a:bodyPr wrap="none">
              <a:spAutoFit/>
            </a:bodyPr>
            <a:lstStyle/>
            <a:p>
              <a:pPr algn="l"/>
              <a:r>
                <a:rPr lang="en-GB" sz="2000"/>
                <a:t>RH=1</a:t>
              </a:r>
            </a:p>
          </p:txBody>
        </p:sp>
        <p:sp>
          <p:nvSpPr>
            <p:cNvPr id="512028" name="Text Box 28"/>
            <p:cNvSpPr txBox="1">
              <a:spLocks noChangeArrowheads="1"/>
            </p:cNvSpPr>
            <p:nvPr/>
          </p:nvSpPr>
          <p:spPr bwMode="auto">
            <a:xfrm>
              <a:off x="2971" y="2296"/>
              <a:ext cx="530" cy="250"/>
            </a:xfrm>
            <a:prstGeom prst="rect">
              <a:avLst/>
            </a:prstGeom>
            <a:noFill/>
            <a:ln w="57150">
              <a:noFill/>
              <a:miter lim="800000"/>
              <a:headEnd/>
              <a:tailEnd/>
            </a:ln>
            <a:effectLst/>
          </p:spPr>
          <p:txBody>
            <a:bodyPr wrap="none">
              <a:spAutoFit/>
            </a:bodyPr>
            <a:lstStyle/>
            <a:p>
              <a:pPr algn="l"/>
              <a:r>
                <a:rPr lang="en-GB" sz="2000"/>
                <a:t>RH&lt;1</a:t>
              </a:r>
            </a:p>
          </p:txBody>
        </p:sp>
        <p:sp>
          <p:nvSpPr>
            <p:cNvPr id="512029" name="Line 29"/>
            <p:cNvSpPr>
              <a:spLocks noChangeShapeType="1"/>
            </p:cNvSpPr>
            <p:nvPr/>
          </p:nvSpPr>
          <p:spPr bwMode="auto">
            <a:xfrm flipV="1">
              <a:off x="1473"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2030" name="Line 30"/>
            <p:cNvSpPr>
              <a:spLocks noChangeShapeType="1"/>
            </p:cNvSpPr>
            <p:nvPr/>
          </p:nvSpPr>
          <p:spPr bwMode="auto">
            <a:xfrm flipV="1">
              <a:off x="3198"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2031" name="Line 31"/>
            <p:cNvSpPr>
              <a:spLocks noChangeShapeType="1"/>
            </p:cNvSpPr>
            <p:nvPr/>
          </p:nvSpPr>
          <p:spPr bwMode="auto">
            <a:xfrm>
              <a:off x="3152" y="845"/>
              <a:ext cx="272" cy="0"/>
            </a:xfrm>
            <a:prstGeom prst="line">
              <a:avLst/>
            </a:prstGeom>
            <a:noFill/>
            <a:ln w="57150">
              <a:solidFill>
                <a:schemeClr val="tx1"/>
              </a:solidFill>
              <a:round/>
              <a:headEnd type="oval" w="med" len="med"/>
              <a:tailEnd type="oval" w="med" len="med"/>
            </a:ln>
            <a:effectLst/>
          </p:spPr>
          <p:txBody>
            <a:bodyPr/>
            <a:lstStyle/>
            <a:p>
              <a:endParaRPr lang="en-GB"/>
            </a:p>
          </p:txBody>
        </p:sp>
      </p:grpSp>
      <p:sp>
        <p:nvSpPr>
          <p:cNvPr id="512033" name="Rectangle 33"/>
          <p:cNvSpPr>
            <a:spLocks noGrp="1" noChangeArrowheads="1"/>
          </p:cNvSpPr>
          <p:nvPr>
            <p:ph type="title"/>
          </p:nvPr>
        </p:nvSpPr>
        <p:spPr>
          <a:xfrm>
            <a:off x="76200" y="152400"/>
            <a:ext cx="8064500" cy="838200"/>
          </a:xfrm>
          <a:noFill/>
          <a:ln/>
        </p:spPr>
        <p:txBody>
          <a:bodyPr/>
          <a:lstStyle/>
          <a:p>
            <a:r>
              <a:rPr lang="en-GB"/>
              <a:t>Heterogeneous Distribution of </a:t>
            </a:r>
            <a:r>
              <a:rPr lang="en-GB" i="1"/>
              <a:t>T</a:t>
            </a:r>
            <a:r>
              <a:rPr lang="en-GB"/>
              <a:t> and </a:t>
            </a:r>
            <a:r>
              <a:rPr lang="en-GB" i="1"/>
              <a:t>q</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3EAD6E90-31B0-4CB2-AA30-B0373527DA22}" type="slidenum">
              <a:rPr lang="en-GB"/>
              <a:pPr/>
              <a:t>15</a:t>
            </a:fld>
            <a:endParaRPr lang="en-GB"/>
          </a:p>
        </p:txBody>
      </p:sp>
      <p:sp>
        <p:nvSpPr>
          <p:cNvPr id="514076" name="Rectangle 28"/>
          <p:cNvSpPr>
            <a:spLocks noGrp="1" noChangeArrowheads="1"/>
          </p:cNvSpPr>
          <p:nvPr>
            <p:ph type="title"/>
          </p:nvPr>
        </p:nvSpPr>
        <p:spPr>
          <a:xfrm>
            <a:off x="76200" y="152400"/>
            <a:ext cx="8064500" cy="838200"/>
          </a:xfrm>
          <a:noFill/>
          <a:ln/>
        </p:spPr>
        <p:txBody>
          <a:bodyPr/>
          <a:lstStyle/>
          <a:p>
            <a:r>
              <a:rPr lang="en-GB"/>
              <a:t>Heterogeneous Distribution of </a:t>
            </a:r>
            <a:r>
              <a:rPr lang="en-GB" i="1"/>
              <a:t>q </a:t>
            </a:r>
            <a:r>
              <a:rPr lang="en-GB"/>
              <a:t>only</a:t>
            </a:r>
          </a:p>
        </p:txBody>
      </p:sp>
      <p:sp>
        <p:nvSpPr>
          <p:cNvPr id="514061" name="Text Box 13"/>
          <p:cNvSpPr txBox="1">
            <a:spLocks noChangeArrowheads="1"/>
          </p:cNvSpPr>
          <p:nvPr/>
        </p:nvSpPr>
        <p:spPr bwMode="auto">
          <a:xfrm>
            <a:off x="276225" y="4689475"/>
            <a:ext cx="8382000" cy="1920875"/>
          </a:xfrm>
          <a:prstGeom prst="rect">
            <a:avLst/>
          </a:prstGeom>
          <a:noFill/>
          <a:ln w="9525">
            <a:noFill/>
            <a:miter lim="800000"/>
            <a:headEnd/>
            <a:tailEnd/>
          </a:ln>
          <a:effectLst/>
        </p:spPr>
        <p:txBody>
          <a:bodyPr anchor="ctr">
            <a:spAutoFit/>
          </a:bodyPr>
          <a:lstStyle/>
          <a:p>
            <a:pPr marL="177800" indent="-177800" algn="l">
              <a:spcAft>
                <a:spcPct val="50000"/>
              </a:spcAft>
              <a:buFontTx/>
              <a:buChar char="•"/>
            </a:pPr>
            <a:r>
              <a:rPr lang="en-US" sz="2000" dirty="0">
                <a:solidFill>
                  <a:srgbClr val="0000FF"/>
                </a:solidFill>
                <a:latin typeface="Helvetica" pitchFamily="34" charset="0"/>
              </a:rPr>
              <a:t>The interpretation does not change much if we only consider humidity variability</a:t>
            </a:r>
            <a:endParaRPr lang="en-US" sz="2000" dirty="0">
              <a:solidFill>
                <a:srgbClr val="0000FF"/>
              </a:solidFill>
              <a:latin typeface="Times New Roman" pitchFamily="18" charset="0"/>
            </a:endParaRPr>
          </a:p>
          <a:p>
            <a:pPr marL="177800" indent="-177800" algn="l">
              <a:spcAft>
                <a:spcPct val="50000"/>
              </a:spcAft>
              <a:buFontTx/>
              <a:buChar char="•"/>
            </a:pPr>
            <a:r>
              <a:rPr lang="en-US" sz="2000" dirty="0">
                <a:latin typeface="Helvetica" pitchFamily="34" charset="0"/>
              </a:rPr>
              <a:t>Throughout this talk I will neglect temperature variability</a:t>
            </a:r>
          </a:p>
          <a:p>
            <a:pPr marL="177800" indent="-177800" algn="l">
              <a:spcAft>
                <a:spcPct val="50000"/>
              </a:spcAft>
              <a:buFontTx/>
              <a:buChar char="•"/>
            </a:pPr>
            <a:r>
              <a:rPr lang="en-US" sz="2000" dirty="0">
                <a:latin typeface="Helvetica" pitchFamily="34" charset="0"/>
              </a:rPr>
              <a:t>Analysis of observations and model data indicates humidity fluctuations are more important </a:t>
            </a:r>
            <a:r>
              <a:rPr lang="en-US" sz="2000" i="1" dirty="0">
                <a:latin typeface="Helvetica" pitchFamily="34" charset="0"/>
              </a:rPr>
              <a:t>most</a:t>
            </a:r>
            <a:r>
              <a:rPr lang="en-US" sz="2000" dirty="0">
                <a:latin typeface="Helvetica" pitchFamily="34" charset="0"/>
              </a:rPr>
              <a:t> of the </a:t>
            </a:r>
            <a:r>
              <a:rPr lang="en-US" sz="2000" dirty="0" smtClean="0">
                <a:latin typeface="Helvetica" pitchFamily="34" charset="0"/>
              </a:rPr>
              <a:t>time.</a:t>
            </a:r>
            <a:endParaRPr lang="en-US" sz="2000" dirty="0">
              <a:latin typeface="Helvetica" pitchFamily="34" charset="0"/>
            </a:endParaRPr>
          </a:p>
        </p:txBody>
      </p:sp>
      <p:grpSp>
        <p:nvGrpSpPr>
          <p:cNvPr id="514075" name="Group 27"/>
          <p:cNvGrpSpPr>
            <a:grpSpLocks/>
          </p:cNvGrpSpPr>
          <p:nvPr/>
        </p:nvGrpSpPr>
        <p:grpSpPr bwMode="auto">
          <a:xfrm>
            <a:off x="1187450" y="1196975"/>
            <a:ext cx="6769100" cy="3457575"/>
            <a:chOff x="748" y="709"/>
            <a:chExt cx="4264" cy="2178"/>
          </a:xfrm>
        </p:grpSpPr>
        <p:sp>
          <p:nvSpPr>
            <p:cNvPr id="514050" name="Rectangle 2"/>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GB"/>
            </a:p>
          </p:txBody>
        </p:sp>
        <p:sp>
          <p:nvSpPr>
            <p:cNvPr id="514051" name="Line 3"/>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4052" name="Line 4"/>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4053" name="Text Box 5"/>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4054" name="Text Box 6"/>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4055" name="Line 7"/>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4056" name="Object 8"/>
            <p:cNvGraphicFramePr>
              <a:graphicFrameLocks noChangeAspect="1"/>
            </p:cNvGraphicFramePr>
            <p:nvPr/>
          </p:nvGraphicFramePr>
          <p:xfrm>
            <a:off x="4269" y="1711"/>
            <a:ext cx="201" cy="300"/>
          </p:xfrm>
          <a:graphic>
            <a:graphicData uri="http://schemas.openxmlformats.org/presentationml/2006/ole">
              <mc:AlternateContent xmlns:mc="http://schemas.openxmlformats.org/markup-compatibility/2006">
                <mc:Choice xmlns:v="urn:schemas-microsoft-com:vml" Requires="v">
                  <p:oleObj spid="_x0000_s514114" name="Equation" r:id="rId4" imgW="152280" imgH="228600" progId="Equation.3">
                    <p:embed/>
                  </p:oleObj>
                </mc:Choice>
                <mc:Fallback>
                  <p:oleObj name="Equation" r:id="rId4" imgW="152280" imgH="2286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9" y="1711"/>
                          <a:ext cx="201" cy="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14057" name="Object 9"/>
            <p:cNvGraphicFramePr>
              <a:graphicFrameLocks noChangeAspect="1"/>
            </p:cNvGraphicFramePr>
            <p:nvPr/>
          </p:nvGraphicFramePr>
          <p:xfrm>
            <a:off x="4286" y="1434"/>
            <a:ext cx="218" cy="304"/>
          </p:xfrm>
          <a:graphic>
            <a:graphicData uri="http://schemas.openxmlformats.org/presentationml/2006/ole">
              <mc:AlternateContent xmlns:mc="http://schemas.openxmlformats.org/markup-compatibility/2006">
                <mc:Choice xmlns:v="urn:schemas-microsoft-com:vml" Requires="v">
                  <p:oleObj spid="_x0000_s514115" name="Equation" r:id="rId6" imgW="164880" imgH="228600" progId="Equation.3">
                    <p:embed/>
                  </p:oleObj>
                </mc:Choice>
                <mc:Fallback>
                  <p:oleObj name="Equation" r:id="rId6" imgW="164880" imgH="2286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434"/>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4058" name="Freeform 10"/>
            <p:cNvSpPr>
              <a:spLocks/>
            </p:cNvSpPr>
            <p:nvPr/>
          </p:nvSpPr>
          <p:spPr bwMode="auto">
            <a:xfrm>
              <a:off x="1166" y="1400"/>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4059" name="Freeform 11" descr="Wide upward diagonal"/>
            <p:cNvSpPr>
              <a:spLocks/>
            </p:cNvSpPr>
            <p:nvPr/>
          </p:nvSpPr>
          <p:spPr bwMode="auto">
            <a:xfrm>
              <a:off x="2200" y="1434"/>
              <a:ext cx="660" cy="242"/>
            </a:xfrm>
            <a:custGeom>
              <a:avLst/>
              <a:gdLst/>
              <a:ahLst/>
              <a:cxnLst>
                <a:cxn ang="0">
                  <a:pos x="25" y="198"/>
                </a:cxn>
                <a:cxn ang="0">
                  <a:pos x="173" y="70"/>
                </a:cxn>
                <a:cxn ang="0">
                  <a:pos x="335" y="0"/>
                </a:cxn>
                <a:cxn ang="0">
                  <a:pos x="392" y="8"/>
                </a:cxn>
                <a:cxn ang="0">
                  <a:pos x="474" y="58"/>
                </a:cxn>
                <a:cxn ang="0">
                  <a:pos x="633" y="218"/>
                </a:cxn>
                <a:cxn ang="0">
                  <a:pos x="313" y="210"/>
                </a:cxn>
                <a:cxn ang="0">
                  <a:pos x="137" y="210"/>
                </a:cxn>
                <a:cxn ang="0">
                  <a:pos x="25" y="198"/>
                </a:cxn>
              </a:cxnLst>
              <a:rect l="0" t="0" r="r" b="b"/>
              <a:pathLst>
                <a:path w="660"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14" y="93"/>
                    <a:pt x="660" y="193"/>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4062" name="Text Box 14"/>
            <p:cNvSpPr txBox="1">
              <a:spLocks noChangeArrowheads="1"/>
            </p:cNvSpPr>
            <p:nvPr/>
          </p:nvSpPr>
          <p:spPr bwMode="auto">
            <a:xfrm>
              <a:off x="2472" y="709"/>
              <a:ext cx="579" cy="250"/>
            </a:xfrm>
            <a:prstGeom prst="rect">
              <a:avLst/>
            </a:prstGeom>
            <a:noFill/>
            <a:ln w="57150">
              <a:noFill/>
              <a:miter lim="800000"/>
              <a:headEnd/>
              <a:tailEnd/>
            </a:ln>
            <a:effectLst/>
          </p:spPr>
          <p:txBody>
            <a:bodyPr wrap="none">
              <a:spAutoFit/>
            </a:bodyPr>
            <a:lstStyle/>
            <a:p>
              <a:pPr algn="l"/>
              <a:r>
                <a:rPr lang="en-GB" sz="2000"/>
                <a:t>cloudy</a:t>
              </a:r>
            </a:p>
          </p:txBody>
        </p:sp>
        <p:sp>
          <p:nvSpPr>
            <p:cNvPr id="514063" name="Line 15"/>
            <p:cNvSpPr>
              <a:spLocks noChangeShapeType="1"/>
            </p:cNvSpPr>
            <p:nvPr/>
          </p:nvSpPr>
          <p:spPr bwMode="auto">
            <a:xfrm flipH="1">
              <a:off x="2608" y="935"/>
              <a:ext cx="91" cy="454"/>
            </a:xfrm>
            <a:prstGeom prst="line">
              <a:avLst/>
            </a:prstGeom>
            <a:noFill/>
            <a:ln w="57150">
              <a:solidFill>
                <a:schemeClr val="tx1"/>
              </a:solidFill>
              <a:round/>
              <a:headEnd/>
              <a:tailEnd type="triangle" w="med" len="med"/>
            </a:ln>
            <a:effectLst/>
          </p:spPr>
          <p:txBody>
            <a:bodyPr/>
            <a:lstStyle/>
            <a:p>
              <a:endParaRPr lang="en-GB"/>
            </a:p>
          </p:txBody>
        </p:sp>
        <p:sp>
          <p:nvSpPr>
            <p:cNvPr id="514064" name="Line 16"/>
            <p:cNvSpPr>
              <a:spLocks noChangeShapeType="1"/>
            </p:cNvSpPr>
            <p:nvPr/>
          </p:nvSpPr>
          <p:spPr bwMode="auto">
            <a:xfrm>
              <a:off x="2699" y="935"/>
              <a:ext cx="952" cy="590"/>
            </a:xfrm>
            <a:prstGeom prst="line">
              <a:avLst/>
            </a:prstGeom>
            <a:noFill/>
            <a:ln w="57150">
              <a:solidFill>
                <a:schemeClr val="tx1"/>
              </a:solidFill>
              <a:round/>
              <a:headEnd/>
              <a:tailEnd type="triangle" w="med" len="med"/>
            </a:ln>
            <a:effectLst/>
          </p:spPr>
          <p:txBody>
            <a:bodyPr/>
            <a:lstStyle/>
            <a:p>
              <a:endParaRPr lang="en-GB"/>
            </a:p>
          </p:txBody>
        </p:sp>
        <p:sp>
          <p:nvSpPr>
            <p:cNvPr id="514065" name="Line 17"/>
            <p:cNvSpPr>
              <a:spLocks noChangeShapeType="1"/>
            </p:cNvSpPr>
            <p:nvPr/>
          </p:nvSpPr>
          <p:spPr bwMode="auto">
            <a:xfrm>
              <a:off x="2200" y="1661"/>
              <a:ext cx="680"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6" name="Line 18"/>
            <p:cNvSpPr>
              <a:spLocks noChangeShapeType="1"/>
            </p:cNvSpPr>
            <p:nvPr/>
          </p:nvSpPr>
          <p:spPr bwMode="auto">
            <a:xfrm>
              <a:off x="3606" y="1661"/>
              <a:ext cx="453"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7" name="Line 19"/>
            <p:cNvSpPr>
              <a:spLocks noChangeShapeType="1"/>
            </p:cNvSpPr>
            <p:nvPr/>
          </p:nvSpPr>
          <p:spPr bwMode="auto">
            <a:xfrm>
              <a:off x="1338" y="1661"/>
              <a:ext cx="408"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4068" name="Text Box 20"/>
            <p:cNvSpPr txBox="1">
              <a:spLocks noChangeArrowheads="1"/>
            </p:cNvSpPr>
            <p:nvPr/>
          </p:nvSpPr>
          <p:spPr bwMode="auto">
            <a:xfrm>
              <a:off x="1247" y="2296"/>
              <a:ext cx="530" cy="250"/>
            </a:xfrm>
            <a:prstGeom prst="rect">
              <a:avLst/>
            </a:prstGeom>
            <a:noFill/>
            <a:ln w="57150">
              <a:noFill/>
              <a:miter lim="800000"/>
              <a:headEnd/>
              <a:tailEnd/>
            </a:ln>
            <a:effectLst/>
          </p:spPr>
          <p:txBody>
            <a:bodyPr wrap="none">
              <a:spAutoFit/>
            </a:bodyPr>
            <a:lstStyle/>
            <a:p>
              <a:pPr algn="l"/>
              <a:r>
                <a:rPr lang="en-GB" sz="2000"/>
                <a:t>RH=1</a:t>
              </a:r>
            </a:p>
          </p:txBody>
        </p:sp>
        <p:sp>
          <p:nvSpPr>
            <p:cNvPr id="514069" name="Text Box 21"/>
            <p:cNvSpPr txBox="1">
              <a:spLocks noChangeArrowheads="1"/>
            </p:cNvSpPr>
            <p:nvPr/>
          </p:nvSpPr>
          <p:spPr bwMode="auto">
            <a:xfrm>
              <a:off x="2971" y="2296"/>
              <a:ext cx="530" cy="250"/>
            </a:xfrm>
            <a:prstGeom prst="rect">
              <a:avLst/>
            </a:prstGeom>
            <a:noFill/>
            <a:ln w="57150">
              <a:noFill/>
              <a:miter lim="800000"/>
              <a:headEnd/>
              <a:tailEnd/>
            </a:ln>
            <a:effectLst/>
          </p:spPr>
          <p:txBody>
            <a:bodyPr wrap="none">
              <a:spAutoFit/>
            </a:bodyPr>
            <a:lstStyle/>
            <a:p>
              <a:pPr algn="l"/>
              <a:r>
                <a:rPr lang="en-GB" sz="2000"/>
                <a:t>RH&lt;1</a:t>
              </a:r>
            </a:p>
          </p:txBody>
        </p:sp>
        <p:sp>
          <p:nvSpPr>
            <p:cNvPr id="514070" name="Line 22"/>
            <p:cNvSpPr>
              <a:spLocks noChangeShapeType="1"/>
            </p:cNvSpPr>
            <p:nvPr/>
          </p:nvSpPr>
          <p:spPr bwMode="auto">
            <a:xfrm flipV="1">
              <a:off x="1473"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4071" name="Line 23"/>
            <p:cNvSpPr>
              <a:spLocks noChangeShapeType="1"/>
            </p:cNvSpPr>
            <p:nvPr/>
          </p:nvSpPr>
          <p:spPr bwMode="auto">
            <a:xfrm flipV="1">
              <a:off x="3198" y="1979"/>
              <a:ext cx="0" cy="363"/>
            </a:xfrm>
            <a:prstGeom prst="line">
              <a:avLst/>
            </a:prstGeom>
            <a:noFill/>
            <a:ln w="57150">
              <a:solidFill>
                <a:schemeClr val="tx1"/>
              </a:solidFill>
              <a:round/>
              <a:headEnd/>
              <a:tailEnd type="triangle" w="med" len="med"/>
            </a:ln>
            <a:effectLst/>
          </p:spPr>
          <p:txBody>
            <a:bodyPr/>
            <a:lstStyle/>
            <a:p>
              <a:endParaRPr lang="en-GB"/>
            </a:p>
          </p:txBody>
        </p:sp>
        <p:sp>
          <p:nvSpPr>
            <p:cNvPr id="514072" name="Line 24"/>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4073" name="Freeform 25" descr="Wide upward diagonal"/>
            <p:cNvSpPr>
              <a:spLocks/>
            </p:cNvSpPr>
            <p:nvPr/>
          </p:nvSpPr>
          <p:spPr bwMode="auto">
            <a:xfrm>
              <a:off x="3606" y="1570"/>
              <a:ext cx="499" cy="91"/>
            </a:xfrm>
            <a:custGeom>
              <a:avLst/>
              <a:gdLst/>
              <a:ahLst/>
              <a:cxnLst>
                <a:cxn ang="0">
                  <a:pos x="25" y="198"/>
                </a:cxn>
                <a:cxn ang="0">
                  <a:pos x="173" y="70"/>
                </a:cxn>
                <a:cxn ang="0">
                  <a:pos x="335" y="0"/>
                </a:cxn>
                <a:cxn ang="0">
                  <a:pos x="392" y="8"/>
                </a:cxn>
                <a:cxn ang="0">
                  <a:pos x="474" y="58"/>
                </a:cxn>
                <a:cxn ang="0">
                  <a:pos x="605" y="150"/>
                </a:cxn>
                <a:cxn ang="0">
                  <a:pos x="633" y="218"/>
                </a:cxn>
                <a:cxn ang="0">
                  <a:pos x="313" y="210"/>
                </a:cxn>
                <a:cxn ang="0">
                  <a:pos x="137" y="210"/>
                </a:cxn>
                <a:cxn ang="0">
                  <a:pos x="25" y="198"/>
                </a:cxn>
              </a:cxnLst>
              <a:rect l="0" t="0" r="r" b="b"/>
              <a:pathLst>
                <a:path w="649"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24" y="105"/>
                    <a:pt x="549" y="98"/>
                    <a:pt x="605" y="150"/>
                  </a:cubicBezTo>
                  <a:cubicBezTo>
                    <a:pt x="586" y="194"/>
                    <a:pt x="649" y="206"/>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sp>
          <p:nvSpPr>
            <p:cNvPr id="514074" name="Freeform 26" descr="Wide upward diagonal"/>
            <p:cNvSpPr>
              <a:spLocks/>
            </p:cNvSpPr>
            <p:nvPr/>
          </p:nvSpPr>
          <p:spPr bwMode="auto">
            <a:xfrm>
              <a:off x="1338" y="1480"/>
              <a:ext cx="409" cy="196"/>
            </a:xfrm>
            <a:custGeom>
              <a:avLst/>
              <a:gdLst/>
              <a:ahLst/>
              <a:cxnLst>
                <a:cxn ang="0">
                  <a:pos x="25" y="198"/>
                </a:cxn>
                <a:cxn ang="0">
                  <a:pos x="173" y="70"/>
                </a:cxn>
                <a:cxn ang="0">
                  <a:pos x="335" y="0"/>
                </a:cxn>
                <a:cxn ang="0">
                  <a:pos x="392" y="8"/>
                </a:cxn>
                <a:cxn ang="0">
                  <a:pos x="474" y="58"/>
                </a:cxn>
                <a:cxn ang="0">
                  <a:pos x="605" y="150"/>
                </a:cxn>
                <a:cxn ang="0">
                  <a:pos x="633" y="218"/>
                </a:cxn>
                <a:cxn ang="0">
                  <a:pos x="313" y="210"/>
                </a:cxn>
                <a:cxn ang="0">
                  <a:pos x="137" y="210"/>
                </a:cxn>
                <a:cxn ang="0">
                  <a:pos x="25" y="198"/>
                </a:cxn>
              </a:cxnLst>
              <a:rect l="0" t="0" r="r" b="b"/>
              <a:pathLst>
                <a:path w="649" h="242">
                  <a:moveTo>
                    <a:pt x="25" y="198"/>
                  </a:moveTo>
                  <a:cubicBezTo>
                    <a:pt x="59" y="173"/>
                    <a:pt x="127" y="98"/>
                    <a:pt x="173" y="70"/>
                  </a:cubicBezTo>
                  <a:cubicBezTo>
                    <a:pt x="211" y="11"/>
                    <a:pt x="272" y="7"/>
                    <a:pt x="335" y="0"/>
                  </a:cubicBezTo>
                  <a:cubicBezTo>
                    <a:pt x="354" y="3"/>
                    <a:pt x="374" y="2"/>
                    <a:pt x="392" y="8"/>
                  </a:cubicBezTo>
                  <a:cubicBezTo>
                    <a:pt x="426" y="18"/>
                    <a:pt x="427" y="45"/>
                    <a:pt x="474" y="58"/>
                  </a:cubicBezTo>
                  <a:cubicBezTo>
                    <a:pt x="524" y="105"/>
                    <a:pt x="549" y="98"/>
                    <a:pt x="605" y="150"/>
                  </a:cubicBezTo>
                  <a:cubicBezTo>
                    <a:pt x="586" y="194"/>
                    <a:pt x="649" y="206"/>
                    <a:pt x="633" y="218"/>
                  </a:cubicBezTo>
                  <a:cubicBezTo>
                    <a:pt x="556" y="221"/>
                    <a:pt x="389" y="203"/>
                    <a:pt x="313" y="210"/>
                  </a:cubicBezTo>
                  <a:cubicBezTo>
                    <a:pt x="230" y="209"/>
                    <a:pt x="170" y="215"/>
                    <a:pt x="137" y="210"/>
                  </a:cubicBezTo>
                  <a:cubicBezTo>
                    <a:pt x="133" y="181"/>
                    <a:pt x="0" y="242"/>
                    <a:pt x="25" y="198"/>
                  </a:cubicBezTo>
                  <a:close/>
                </a:path>
              </a:pathLst>
            </a:custGeom>
            <a:pattFill prst="wdUpDiag">
              <a:fgClr>
                <a:srgbClr val="FF0000"/>
              </a:fgClr>
              <a:bgClr>
                <a:srgbClr val="FFFFFF"/>
              </a:bgClr>
            </a:pattFill>
            <a:ln w="9525" cap="flat" cmpd="sng">
              <a:noFill/>
              <a:prstDash val="solid"/>
              <a:round/>
              <a:headEnd type="none" w="med" len="med"/>
              <a:tailEnd type="none" w="med" len="med"/>
            </a:ln>
            <a:effectLst/>
          </p:spPr>
          <p:txBody>
            <a:bodyPr wrap="none" anchor="ctr"/>
            <a:lstStyle/>
            <a:p>
              <a:endParaRPr lang="en-GB"/>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5"/>
          <p:cNvSpPr>
            <a:spLocks noGrp="1"/>
          </p:cNvSpPr>
          <p:nvPr>
            <p:ph type="sldNum" sz="quarter" idx="12"/>
          </p:nvPr>
        </p:nvSpPr>
        <p:spPr/>
        <p:txBody>
          <a:bodyPr/>
          <a:lstStyle/>
          <a:p>
            <a:fld id="{B81D48EA-B35C-4993-8889-8A9376F8ACFE}" type="slidenum">
              <a:rPr lang="en-GB"/>
              <a:pPr/>
              <a:t>16</a:t>
            </a:fld>
            <a:endParaRPr lang="en-GB"/>
          </a:p>
        </p:txBody>
      </p:sp>
      <p:sp>
        <p:nvSpPr>
          <p:cNvPr id="516098"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16099" name="Rectangle 3"/>
          <p:cNvSpPr>
            <a:spLocks noChangeArrowheads="1"/>
          </p:cNvSpPr>
          <p:nvPr/>
        </p:nvSpPr>
        <p:spPr bwMode="auto">
          <a:xfrm>
            <a:off x="1187450" y="1196975"/>
            <a:ext cx="6769100" cy="3457575"/>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16109" name="Text Box 13"/>
          <p:cNvSpPr txBox="1">
            <a:spLocks noChangeArrowheads="1"/>
          </p:cNvSpPr>
          <p:nvPr/>
        </p:nvSpPr>
        <p:spPr bwMode="auto">
          <a:xfrm>
            <a:off x="250825" y="4614863"/>
            <a:ext cx="5329238" cy="1917700"/>
          </a:xfrm>
          <a:prstGeom prst="rect">
            <a:avLst/>
          </a:prstGeom>
          <a:noFill/>
          <a:ln w="9525">
            <a:noFill/>
            <a:miter lim="800000"/>
            <a:headEnd/>
            <a:tailEnd/>
          </a:ln>
          <a:effectLst/>
        </p:spPr>
        <p:txBody>
          <a:bodyPr anchor="ctr">
            <a:spAutoFit/>
          </a:bodyPr>
          <a:lstStyle/>
          <a:p>
            <a:r>
              <a:rPr lang="en-US" sz="2400">
                <a:latin typeface="Helvetica" pitchFamily="34" charset="0"/>
              </a:rPr>
              <a:t>Take a grid cell with a certain (fixed) distribution of total water.</a:t>
            </a:r>
          </a:p>
          <a:p>
            <a:r>
              <a:rPr lang="en-US" sz="2400">
                <a:latin typeface="Helvetica" pitchFamily="34" charset="0"/>
              </a:rPr>
              <a:t>At low mean RH, the cloud cover is zero, since even the moistest part of the grid cell is subsaturated</a:t>
            </a:r>
          </a:p>
        </p:txBody>
      </p:sp>
      <p:grpSp>
        <p:nvGrpSpPr>
          <p:cNvPr id="516125" name="Group 29"/>
          <p:cNvGrpSpPr>
            <a:grpSpLocks/>
          </p:cNvGrpSpPr>
          <p:nvPr/>
        </p:nvGrpSpPr>
        <p:grpSpPr bwMode="auto">
          <a:xfrm>
            <a:off x="1357313" y="1450975"/>
            <a:ext cx="6437312" cy="3140075"/>
            <a:chOff x="855" y="869"/>
            <a:chExt cx="4055" cy="1978"/>
          </a:xfrm>
        </p:grpSpPr>
        <p:sp>
          <p:nvSpPr>
            <p:cNvPr id="516100" name="Line 4"/>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6101" name="Line 5"/>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6102" name="Text Box 6"/>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6103" name="Text Box 7"/>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6104" name="Line 8"/>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6105" name="Object 9"/>
            <p:cNvGraphicFramePr>
              <a:graphicFrameLocks noChangeAspect="1"/>
            </p:cNvGraphicFramePr>
            <p:nvPr/>
          </p:nvGraphicFramePr>
          <p:xfrm>
            <a:off x="975" y="2115"/>
            <a:ext cx="201" cy="300"/>
          </p:xfrm>
          <a:graphic>
            <a:graphicData uri="http://schemas.openxmlformats.org/presentationml/2006/ole">
              <mc:AlternateContent xmlns:mc="http://schemas.openxmlformats.org/markup-compatibility/2006">
                <mc:Choice xmlns:v="urn:schemas-microsoft-com:vml" Requires="v">
                  <p:oleObj spid="_x0000_s516161" name="Equation" r:id="rId4" imgW="152280" imgH="228600" progId="Equation.3">
                    <p:embed/>
                  </p:oleObj>
                </mc:Choice>
                <mc:Fallback>
                  <p:oleObj name="Equation" r:id="rId4" imgW="152280" imgH="228600" progId="Equation.3">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2115"/>
                          <a:ext cx="201" cy="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16106" name="Object 10"/>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16162" name="Equation" r:id="rId6" imgW="164880" imgH="228600" progId="Equation.3">
                    <p:embed/>
                  </p:oleObj>
                </mc:Choice>
                <mc:Fallback>
                  <p:oleObj name="Equation" r:id="rId6" imgW="164880" imgH="228600" progId="Equation.3">
                    <p:embed/>
                    <p:pic>
                      <p:nvPicPr>
                        <p:cNvPr id="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6107" name="Freeform 11"/>
            <p:cNvSpPr>
              <a:spLocks/>
            </p:cNvSpPr>
            <p:nvPr/>
          </p:nvSpPr>
          <p:spPr bwMode="auto">
            <a:xfrm>
              <a:off x="1156" y="1797"/>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6110" name="Line 14"/>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6111" name="Text Box 15"/>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RH=60%</a:t>
              </a:r>
            </a:p>
          </p:txBody>
        </p:sp>
      </p:grpSp>
      <p:grpSp>
        <p:nvGrpSpPr>
          <p:cNvPr id="516112" name="Group 16"/>
          <p:cNvGrpSpPr>
            <a:grpSpLocks/>
          </p:cNvGrpSpPr>
          <p:nvPr/>
        </p:nvGrpSpPr>
        <p:grpSpPr bwMode="auto">
          <a:xfrm>
            <a:off x="5740400" y="4799013"/>
            <a:ext cx="3141663" cy="1660525"/>
            <a:chOff x="3616" y="3023"/>
            <a:chExt cx="1979" cy="1046"/>
          </a:xfrm>
        </p:grpSpPr>
        <p:sp>
          <p:nvSpPr>
            <p:cNvPr id="516113" name="Line 17"/>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16114" name="Line 18"/>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16115" name="Text Box 19"/>
            <p:cNvSpPr txBox="1">
              <a:spLocks noChangeArrowheads="1"/>
            </p:cNvSpPr>
            <p:nvPr/>
          </p:nvSpPr>
          <p:spPr bwMode="auto">
            <a:xfrm>
              <a:off x="3616" y="3385"/>
              <a:ext cx="116" cy="231"/>
            </a:xfrm>
            <a:prstGeom prst="rect">
              <a:avLst/>
            </a:prstGeom>
            <a:noFill/>
            <a:ln w="57150">
              <a:noFill/>
              <a:miter lim="800000"/>
              <a:headEnd/>
              <a:tailEnd/>
            </a:ln>
            <a:effectLst/>
          </p:spPr>
          <p:txBody>
            <a:bodyPr wrap="none">
              <a:spAutoFit/>
            </a:bodyPr>
            <a:lstStyle/>
            <a:p>
              <a:pPr algn="l"/>
              <a:endParaRPr lang="en-US"/>
            </a:p>
          </p:txBody>
        </p:sp>
        <p:sp>
          <p:nvSpPr>
            <p:cNvPr id="516116" name="Text Box 20"/>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sp>
          <p:nvSpPr>
            <p:cNvPr id="516117" name="Text Box 21"/>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16118" name="Text Box 22"/>
            <p:cNvSpPr txBox="1">
              <a:spLocks noChangeArrowheads="1"/>
            </p:cNvSpPr>
            <p:nvPr/>
          </p:nvSpPr>
          <p:spPr bwMode="auto">
            <a:xfrm>
              <a:off x="3629" y="3067"/>
              <a:ext cx="116" cy="231"/>
            </a:xfrm>
            <a:prstGeom prst="rect">
              <a:avLst/>
            </a:prstGeom>
            <a:noFill/>
            <a:ln w="57150">
              <a:noFill/>
              <a:miter lim="800000"/>
              <a:headEnd/>
              <a:tailEnd/>
            </a:ln>
            <a:effectLst/>
          </p:spPr>
          <p:txBody>
            <a:bodyPr wrap="none">
              <a:spAutoFit/>
            </a:bodyPr>
            <a:lstStyle/>
            <a:p>
              <a:pPr algn="l"/>
              <a:endParaRPr lang="en-US"/>
            </a:p>
          </p:txBody>
        </p:sp>
        <p:sp>
          <p:nvSpPr>
            <p:cNvPr id="516119" name="Text Box 23"/>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16120" name="Text Box 24"/>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16121" name="Text Box 25"/>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16122" name="Oval 26"/>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grpSp>
      <p:sp>
        <p:nvSpPr>
          <p:cNvPr id="516123" name="Text Box 27"/>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16124" name="Text Box 28"/>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16127" name="Rectangle 31"/>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5"/>
          <p:cNvSpPr>
            <a:spLocks noGrp="1"/>
          </p:cNvSpPr>
          <p:nvPr>
            <p:ph type="sldNum" sz="quarter" idx="12"/>
          </p:nvPr>
        </p:nvSpPr>
        <p:spPr/>
        <p:txBody>
          <a:bodyPr/>
          <a:lstStyle/>
          <a:p>
            <a:fld id="{740954DC-5237-4A88-BA48-1883D86F672D}" type="slidenum">
              <a:rPr lang="en-GB"/>
              <a:pPr/>
              <a:t>17</a:t>
            </a:fld>
            <a:endParaRPr lang="en-GB"/>
          </a:p>
        </p:txBody>
      </p:sp>
      <p:sp>
        <p:nvSpPr>
          <p:cNvPr id="518146"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18147" name="Line 3"/>
          <p:cNvSpPr>
            <a:spLocks noChangeShapeType="1"/>
          </p:cNvSpPr>
          <p:nvPr/>
        </p:nvSpPr>
        <p:spPr bwMode="auto">
          <a:xfrm flipV="1">
            <a:off x="6300788" y="5876925"/>
            <a:ext cx="935037" cy="215900"/>
          </a:xfrm>
          <a:prstGeom prst="line">
            <a:avLst/>
          </a:prstGeom>
          <a:noFill/>
          <a:ln w="57150">
            <a:solidFill>
              <a:srgbClr val="0000FF"/>
            </a:solidFill>
            <a:round/>
            <a:headEnd/>
            <a:tailEnd/>
          </a:ln>
          <a:effectLst/>
        </p:spPr>
        <p:txBody>
          <a:bodyPr/>
          <a:lstStyle/>
          <a:p>
            <a:endParaRPr lang="en-GB"/>
          </a:p>
        </p:txBody>
      </p:sp>
      <p:sp>
        <p:nvSpPr>
          <p:cNvPr id="518158" name="Text Box 14"/>
          <p:cNvSpPr txBox="1">
            <a:spLocks noChangeArrowheads="1"/>
          </p:cNvSpPr>
          <p:nvPr/>
        </p:nvSpPr>
        <p:spPr bwMode="auto">
          <a:xfrm>
            <a:off x="250825" y="4797425"/>
            <a:ext cx="4752975" cy="1552575"/>
          </a:xfrm>
          <a:prstGeom prst="rect">
            <a:avLst/>
          </a:prstGeom>
          <a:noFill/>
          <a:ln w="9525">
            <a:noFill/>
            <a:miter lim="800000"/>
            <a:headEnd/>
            <a:tailEnd/>
          </a:ln>
          <a:effectLst/>
        </p:spPr>
        <p:txBody>
          <a:bodyPr anchor="ctr">
            <a:spAutoFit/>
          </a:bodyPr>
          <a:lstStyle/>
          <a:p>
            <a:r>
              <a:rPr lang="en-US" sz="2400">
                <a:latin typeface="Helvetica" pitchFamily="34" charset="0"/>
              </a:rPr>
              <a:t>Add water vapour to the gridcell, the moistest part of the cell become saturated and cloud forms. The cloud cover is low.</a:t>
            </a:r>
          </a:p>
        </p:txBody>
      </p:sp>
      <p:grpSp>
        <p:nvGrpSpPr>
          <p:cNvPr id="518176" name="Group 32"/>
          <p:cNvGrpSpPr>
            <a:grpSpLocks/>
          </p:cNvGrpSpPr>
          <p:nvPr/>
        </p:nvGrpSpPr>
        <p:grpSpPr bwMode="auto">
          <a:xfrm>
            <a:off x="1187450" y="1196975"/>
            <a:ext cx="6769100" cy="3457575"/>
            <a:chOff x="748" y="709"/>
            <a:chExt cx="4264" cy="2178"/>
          </a:xfrm>
        </p:grpSpPr>
        <p:sp>
          <p:nvSpPr>
            <p:cNvPr id="518148" name="Rectangle 4"/>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18149" name="Line 5"/>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8150" name="Line 6"/>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18151" name="Text Box 7"/>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18152" name="Text Box 8"/>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18153" name="Line 9"/>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18154" name="Object 10"/>
            <p:cNvGraphicFramePr>
              <a:graphicFrameLocks noChangeAspect="1"/>
            </p:cNvGraphicFramePr>
            <p:nvPr/>
          </p:nvGraphicFramePr>
          <p:xfrm>
            <a:off x="975" y="1933"/>
            <a:ext cx="201" cy="300"/>
          </p:xfrm>
          <a:graphic>
            <a:graphicData uri="http://schemas.openxmlformats.org/presentationml/2006/ole">
              <mc:AlternateContent xmlns:mc="http://schemas.openxmlformats.org/markup-compatibility/2006">
                <mc:Choice xmlns:v="urn:schemas-microsoft-com:vml" Requires="v">
                  <p:oleObj spid="_x0000_s518210" name="Equation" r:id="rId4" imgW="152280" imgH="228600" progId="Equation.3">
                    <p:embed/>
                  </p:oleObj>
                </mc:Choice>
                <mc:Fallback>
                  <p:oleObj name="Equation" r:id="rId4" imgW="152280" imgH="228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1933"/>
                          <a:ext cx="201" cy="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18155" name="Object 11"/>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18211" name="Equation" r:id="rId6" imgW="164880" imgH="228600" progId="Equation.3">
                    <p:embed/>
                  </p:oleObj>
                </mc:Choice>
                <mc:Fallback>
                  <p:oleObj name="Equation" r:id="rId6" imgW="164880" imgH="2286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18156" name="Freeform 12"/>
            <p:cNvSpPr>
              <a:spLocks/>
            </p:cNvSpPr>
            <p:nvPr/>
          </p:nvSpPr>
          <p:spPr bwMode="auto">
            <a:xfrm>
              <a:off x="1156" y="1570"/>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18159" name="Line 15"/>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18160" name="Text Box 16"/>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18161" name="Line 17"/>
            <p:cNvSpPr>
              <a:spLocks noChangeShapeType="1"/>
            </p:cNvSpPr>
            <p:nvPr/>
          </p:nvSpPr>
          <p:spPr bwMode="auto">
            <a:xfrm>
              <a:off x="1474" y="1661"/>
              <a:ext cx="136"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8162" name="Line 18"/>
            <p:cNvSpPr>
              <a:spLocks noChangeShapeType="1"/>
            </p:cNvSpPr>
            <p:nvPr/>
          </p:nvSpPr>
          <p:spPr bwMode="auto">
            <a:xfrm>
              <a:off x="2381" y="1661"/>
              <a:ext cx="317"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18163" name="Text Box 19"/>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RH=80%</a:t>
              </a:r>
            </a:p>
          </p:txBody>
        </p:sp>
      </p:grpSp>
      <p:sp>
        <p:nvSpPr>
          <p:cNvPr id="518164" name="Line 20"/>
          <p:cNvSpPr>
            <a:spLocks noChangeShapeType="1"/>
          </p:cNvSpPr>
          <p:nvPr/>
        </p:nvSpPr>
        <p:spPr bwMode="auto">
          <a:xfrm flipV="1">
            <a:off x="6156325" y="4799013"/>
            <a:ext cx="0" cy="1295400"/>
          </a:xfrm>
          <a:prstGeom prst="line">
            <a:avLst/>
          </a:prstGeom>
          <a:noFill/>
          <a:ln w="57150">
            <a:solidFill>
              <a:schemeClr val="tx1"/>
            </a:solidFill>
            <a:round/>
            <a:headEnd/>
            <a:tailEnd type="triangle" w="med" len="med"/>
          </a:ln>
          <a:effectLst/>
        </p:spPr>
        <p:txBody>
          <a:bodyPr/>
          <a:lstStyle/>
          <a:p>
            <a:endParaRPr lang="en-GB"/>
          </a:p>
        </p:txBody>
      </p:sp>
      <p:sp>
        <p:nvSpPr>
          <p:cNvPr id="518165" name="Line 21"/>
          <p:cNvSpPr>
            <a:spLocks noChangeShapeType="1"/>
          </p:cNvSpPr>
          <p:nvPr/>
        </p:nvSpPr>
        <p:spPr bwMode="auto">
          <a:xfrm>
            <a:off x="6156325" y="6094413"/>
            <a:ext cx="2303463" cy="0"/>
          </a:xfrm>
          <a:prstGeom prst="line">
            <a:avLst/>
          </a:prstGeom>
          <a:noFill/>
          <a:ln w="57150">
            <a:solidFill>
              <a:schemeClr val="tx1"/>
            </a:solidFill>
            <a:round/>
            <a:headEnd/>
            <a:tailEnd type="triangle" w="med" len="med"/>
          </a:ln>
          <a:effectLst/>
        </p:spPr>
        <p:txBody>
          <a:bodyPr/>
          <a:lstStyle/>
          <a:p>
            <a:endParaRPr lang="en-GB"/>
          </a:p>
        </p:txBody>
      </p:sp>
      <p:sp>
        <p:nvSpPr>
          <p:cNvPr id="518166" name="Text Box 22"/>
          <p:cNvSpPr txBox="1">
            <a:spLocks noChangeArrowheads="1"/>
          </p:cNvSpPr>
          <p:nvPr/>
        </p:nvSpPr>
        <p:spPr bwMode="auto">
          <a:xfrm>
            <a:off x="8367713" y="5897563"/>
            <a:ext cx="514350" cy="366712"/>
          </a:xfrm>
          <a:prstGeom prst="rect">
            <a:avLst/>
          </a:prstGeom>
          <a:noFill/>
          <a:ln w="57150">
            <a:noFill/>
            <a:miter lim="800000"/>
            <a:headEnd/>
            <a:tailEnd/>
          </a:ln>
          <a:effectLst/>
        </p:spPr>
        <p:txBody>
          <a:bodyPr wrap="none">
            <a:spAutoFit/>
          </a:bodyPr>
          <a:lstStyle/>
          <a:p>
            <a:pPr algn="l"/>
            <a:r>
              <a:rPr lang="en-GB"/>
              <a:t>RH</a:t>
            </a:r>
          </a:p>
        </p:txBody>
      </p:sp>
      <p:sp>
        <p:nvSpPr>
          <p:cNvPr id="518167" name="Text Box 23"/>
          <p:cNvSpPr txBox="1">
            <a:spLocks noChangeArrowheads="1"/>
          </p:cNvSpPr>
          <p:nvPr/>
        </p:nvSpPr>
        <p:spPr bwMode="auto">
          <a:xfrm>
            <a:off x="5761038" y="5897563"/>
            <a:ext cx="311150" cy="366712"/>
          </a:xfrm>
          <a:prstGeom prst="rect">
            <a:avLst/>
          </a:prstGeom>
          <a:noFill/>
          <a:ln w="57150">
            <a:noFill/>
            <a:miter lim="800000"/>
            <a:headEnd/>
            <a:tailEnd/>
          </a:ln>
          <a:effectLst/>
        </p:spPr>
        <p:txBody>
          <a:bodyPr wrap="none">
            <a:spAutoFit/>
          </a:bodyPr>
          <a:lstStyle/>
          <a:p>
            <a:pPr algn="l"/>
            <a:r>
              <a:rPr lang="en-GB"/>
              <a:t>0</a:t>
            </a:r>
          </a:p>
        </p:txBody>
      </p:sp>
      <p:sp>
        <p:nvSpPr>
          <p:cNvPr id="518168" name="Text Box 24"/>
          <p:cNvSpPr txBox="1">
            <a:spLocks noChangeArrowheads="1"/>
          </p:cNvSpPr>
          <p:nvPr/>
        </p:nvSpPr>
        <p:spPr bwMode="auto">
          <a:xfrm>
            <a:off x="5761038" y="4868863"/>
            <a:ext cx="184150" cy="366712"/>
          </a:xfrm>
          <a:prstGeom prst="rect">
            <a:avLst/>
          </a:prstGeom>
          <a:noFill/>
          <a:ln w="57150">
            <a:noFill/>
            <a:miter lim="800000"/>
            <a:headEnd/>
            <a:tailEnd/>
          </a:ln>
          <a:effectLst/>
        </p:spPr>
        <p:txBody>
          <a:bodyPr wrap="none">
            <a:spAutoFit/>
          </a:bodyPr>
          <a:lstStyle/>
          <a:p>
            <a:pPr algn="l"/>
            <a:endParaRPr lang="en-US"/>
          </a:p>
        </p:txBody>
      </p:sp>
      <p:sp>
        <p:nvSpPr>
          <p:cNvPr id="518169" name="Text Box 25"/>
          <p:cNvSpPr txBox="1">
            <a:spLocks noChangeArrowheads="1"/>
          </p:cNvSpPr>
          <p:nvPr/>
        </p:nvSpPr>
        <p:spPr bwMode="auto">
          <a:xfrm>
            <a:off x="6084888" y="6092825"/>
            <a:ext cx="438150" cy="366713"/>
          </a:xfrm>
          <a:prstGeom prst="rect">
            <a:avLst/>
          </a:prstGeom>
          <a:noFill/>
          <a:ln w="57150">
            <a:noFill/>
            <a:miter lim="800000"/>
            <a:headEnd/>
            <a:tailEnd/>
          </a:ln>
          <a:effectLst/>
        </p:spPr>
        <p:txBody>
          <a:bodyPr wrap="none">
            <a:spAutoFit/>
          </a:bodyPr>
          <a:lstStyle/>
          <a:p>
            <a:pPr algn="l"/>
            <a:r>
              <a:rPr lang="en-GB"/>
              <a:t>60</a:t>
            </a:r>
          </a:p>
        </p:txBody>
      </p:sp>
      <p:sp>
        <p:nvSpPr>
          <p:cNvPr id="518170" name="Text Box 26"/>
          <p:cNvSpPr txBox="1">
            <a:spLocks noChangeArrowheads="1"/>
          </p:cNvSpPr>
          <p:nvPr/>
        </p:nvSpPr>
        <p:spPr bwMode="auto">
          <a:xfrm>
            <a:off x="7885113" y="6092825"/>
            <a:ext cx="565150" cy="366713"/>
          </a:xfrm>
          <a:prstGeom prst="rect">
            <a:avLst/>
          </a:prstGeom>
          <a:noFill/>
          <a:ln w="57150">
            <a:noFill/>
            <a:miter lim="800000"/>
            <a:headEnd/>
            <a:tailEnd/>
          </a:ln>
          <a:effectLst/>
        </p:spPr>
        <p:txBody>
          <a:bodyPr wrap="none">
            <a:spAutoFit/>
          </a:bodyPr>
          <a:lstStyle/>
          <a:p>
            <a:pPr algn="l"/>
            <a:r>
              <a:rPr lang="en-GB"/>
              <a:t>100</a:t>
            </a:r>
          </a:p>
        </p:txBody>
      </p:sp>
      <p:sp>
        <p:nvSpPr>
          <p:cNvPr id="518171" name="Text Box 27"/>
          <p:cNvSpPr txBox="1">
            <a:spLocks noChangeArrowheads="1"/>
          </p:cNvSpPr>
          <p:nvPr/>
        </p:nvSpPr>
        <p:spPr bwMode="auto">
          <a:xfrm>
            <a:off x="7019925" y="6092825"/>
            <a:ext cx="438150" cy="366713"/>
          </a:xfrm>
          <a:prstGeom prst="rect">
            <a:avLst/>
          </a:prstGeom>
          <a:noFill/>
          <a:ln w="57150">
            <a:noFill/>
            <a:miter lim="800000"/>
            <a:headEnd/>
            <a:tailEnd/>
          </a:ln>
          <a:effectLst/>
        </p:spPr>
        <p:txBody>
          <a:bodyPr wrap="none">
            <a:spAutoFit/>
          </a:bodyPr>
          <a:lstStyle/>
          <a:p>
            <a:pPr algn="l"/>
            <a:r>
              <a:rPr lang="en-GB"/>
              <a:t>80</a:t>
            </a:r>
          </a:p>
        </p:txBody>
      </p:sp>
      <p:sp>
        <p:nvSpPr>
          <p:cNvPr id="518172" name="Oval 28"/>
          <p:cNvSpPr>
            <a:spLocks noChangeArrowheads="1"/>
          </p:cNvSpPr>
          <p:nvPr/>
        </p:nvSpPr>
        <p:spPr bwMode="auto">
          <a:xfrm>
            <a:off x="6227763" y="60213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18173" name="Oval 29"/>
          <p:cNvSpPr>
            <a:spLocks noChangeArrowheads="1"/>
          </p:cNvSpPr>
          <p:nvPr/>
        </p:nvSpPr>
        <p:spPr bwMode="auto">
          <a:xfrm>
            <a:off x="7164388" y="58054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18174" name="Text Box 30"/>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18175" name="Text Box 31"/>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18178" name="Rectangle 34"/>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9B6A05F2-7DB0-4752-BB29-E347B03CF4FB}" type="slidenum">
              <a:rPr lang="en-GB"/>
              <a:pPr/>
              <a:t>18</a:t>
            </a:fld>
            <a:endParaRPr lang="en-GB"/>
          </a:p>
        </p:txBody>
      </p:sp>
      <p:sp>
        <p:nvSpPr>
          <p:cNvPr id="520194" name="Rectangle 2"/>
          <p:cNvSpPr>
            <a:spLocks noChangeArrowheads="1"/>
          </p:cNvSpPr>
          <p:nvPr/>
        </p:nvSpPr>
        <p:spPr bwMode="auto">
          <a:xfrm>
            <a:off x="5651500" y="4724400"/>
            <a:ext cx="3313113" cy="1728788"/>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0195" name="Line 3"/>
          <p:cNvSpPr>
            <a:spLocks noChangeShapeType="1"/>
          </p:cNvSpPr>
          <p:nvPr/>
        </p:nvSpPr>
        <p:spPr bwMode="auto">
          <a:xfrm flipV="1">
            <a:off x="6300788" y="5876925"/>
            <a:ext cx="935037" cy="215900"/>
          </a:xfrm>
          <a:prstGeom prst="line">
            <a:avLst/>
          </a:prstGeom>
          <a:noFill/>
          <a:ln w="57150">
            <a:solidFill>
              <a:srgbClr val="0000FF"/>
            </a:solidFill>
            <a:round/>
            <a:headEnd/>
            <a:tailEnd/>
          </a:ln>
          <a:effectLst/>
        </p:spPr>
        <p:txBody>
          <a:bodyPr/>
          <a:lstStyle/>
          <a:p>
            <a:endParaRPr lang="en-GB"/>
          </a:p>
        </p:txBody>
      </p:sp>
      <p:sp>
        <p:nvSpPr>
          <p:cNvPr id="520196" name="Line 4"/>
          <p:cNvSpPr>
            <a:spLocks noChangeShapeType="1"/>
          </p:cNvSpPr>
          <p:nvPr/>
        </p:nvSpPr>
        <p:spPr bwMode="auto">
          <a:xfrm flipV="1">
            <a:off x="7235825" y="5157788"/>
            <a:ext cx="576263" cy="719137"/>
          </a:xfrm>
          <a:prstGeom prst="line">
            <a:avLst/>
          </a:prstGeom>
          <a:noFill/>
          <a:ln w="57150">
            <a:solidFill>
              <a:srgbClr val="0000FF"/>
            </a:solidFill>
            <a:round/>
            <a:headEnd/>
            <a:tailEnd/>
          </a:ln>
          <a:effectLst/>
        </p:spPr>
        <p:txBody>
          <a:bodyPr/>
          <a:lstStyle/>
          <a:p>
            <a:endParaRPr lang="en-GB"/>
          </a:p>
        </p:txBody>
      </p:sp>
      <p:sp>
        <p:nvSpPr>
          <p:cNvPr id="520207" name="Text Box 15"/>
          <p:cNvSpPr txBox="1">
            <a:spLocks noChangeArrowheads="1"/>
          </p:cNvSpPr>
          <p:nvPr/>
        </p:nvSpPr>
        <p:spPr bwMode="auto">
          <a:xfrm>
            <a:off x="250825" y="5162550"/>
            <a:ext cx="4105275" cy="822325"/>
          </a:xfrm>
          <a:prstGeom prst="rect">
            <a:avLst/>
          </a:prstGeom>
          <a:noFill/>
          <a:ln w="9525">
            <a:noFill/>
            <a:miter lim="800000"/>
            <a:headEnd/>
            <a:tailEnd/>
          </a:ln>
          <a:effectLst/>
        </p:spPr>
        <p:txBody>
          <a:bodyPr anchor="ctr">
            <a:spAutoFit/>
          </a:bodyPr>
          <a:lstStyle/>
          <a:p>
            <a:r>
              <a:rPr lang="en-US" sz="2400">
                <a:latin typeface="Helvetica" pitchFamily="34" charset="0"/>
              </a:rPr>
              <a:t>Further increases in RH increase the cloud cover</a:t>
            </a:r>
          </a:p>
        </p:txBody>
      </p:sp>
      <p:grpSp>
        <p:nvGrpSpPr>
          <p:cNvPr id="520227" name="Group 35"/>
          <p:cNvGrpSpPr>
            <a:grpSpLocks/>
          </p:cNvGrpSpPr>
          <p:nvPr/>
        </p:nvGrpSpPr>
        <p:grpSpPr bwMode="auto">
          <a:xfrm>
            <a:off x="1187450" y="1196975"/>
            <a:ext cx="6769100" cy="3457575"/>
            <a:chOff x="748" y="709"/>
            <a:chExt cx="4264" cy="2178"/>
          </a:xfrm>
        </p:grpSpPr>
        <p:sp>
          <p:nvSpPr>
            <p:cNvPr id="520197" name="Rectangle 5"/>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20198" name="Line 6"/>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0199" name="Line 7"/>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0200" name="Text Box 8"/>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20201" name="Text Box 9"/>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20202" name="Line 10"/>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20203" name="Object 11"/>
            <p:cNvGraphicFramePr>
              <a:graphicFrameLocks noChangeAspect="1"/>
            </p:cNvGraphicFramePr>
            <p:nvPr/>
          </p:nvGraphicFramePr>
          <p:xfrm>
            <a:off x="975" y="1752"/>
            <a:ext cx="201" cy="300"/>
          </p:xfrm>
          <a:graphic>
            <a:graphicData uri="http://schemas.openxmlformats.org/presentationml/2006/ole">
              <mc:AlternateContent xmlns:mc="http://schemas.openxmlformats.org/markup-compatibility/2006">
                <mc:Choice xmlns:v="urn:schemas-microsoft-com:vml" Requires="v">
                  <p:oleObj spid="_x0000_s520259" name="Equation" r:id="rId4" imgW="152280" imgH="228600" progId="Equation.3">
                    <p:embed/>
                  </p:oleObj>
                </mc:Choice>
                <mc:Fallback>
                  <p:oleObj name="Equation" r:id="rId4" imgW="152280" imgH="228600" progId="Equation.3">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5" y="1752"/>
                          <a:ext cx="201" cy="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20204" name="Object 12"/>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20260" name="Equation" r:id="rId6" imgW="164880" imgH="228600" progId="Equation.3">
                    <p:embed/>
                  </p:oleObj>
                </mc:Choice>
                <mc:Fallback>
                  <p:oleObj name="Equation" r:id="rId6" imgW="164880" imgH="2286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20205" name="Freeform 13"/>
            <p:cNvSpPr>
              <a:spLocks/>
            </p:cNvSpPr>
            <p:nvPr/>
          </p:nvSpPr>
          <p:spPr bwMode="auto">
            <a:xfrm>
              <a:off x="1156" y="1389"/>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20208" name="Line 16"/>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20209" name="Text Box 17"/>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20210" name="Line 18"/>
            <p:cNvSpPr>
              <a:spLocks noChangeShapeType="1"/>
            </p:cNvSpPr>
            <p:nvPr/>
          </p:nvSpPr>
          <p:spPr bwMode="auto">
            <a:xfrm>
              <a:off x="1292" y="1661"/>
              <a:ext cx="454"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1" name="Line 19"/>
            <p:cNvSpPr>
              <a:spLocks noChangeShapeType="1"/>
            </p:cNvSpPr>
            <p:nvPr/>
          </p:nvSpPr>
          <p:spPr bwMode="auto">
            <a:xfrm>
              <a:off x="2154" y="1661"/>
              <a:ext cx="771"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2" name="Line 20"/>
            <p:cNvSpPr>
              <a:spLocks noChangeShapeType="1"/>
            </p:cNvSpPr>
            <p:nvPr/>
          </p:nvSpPr>
          <p:spPr bwMode="auto">
            <a:xfrm>
              <a:off x="3560" y="1661"/>
              <a:ext cx="545"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0213" name="Text Box 21"/>
            <p:cNvSpPr txBox="1">
              <a:spLocks noChangeArrowheads="1"/>
            </p:cNvSpPr>
            <p:nvPr/>
          </p:nvSpPr>
          <p:spPr bwMode="auto">
            <a:xfrm>
              <a:off x="2336" y="890"/>
              <a:ext cx="761" cy="250"/>
            </a:xfrm>
            <a:prstGeom prst="rect">
              <a:avLst/>
            </a:prstGeom>
            <a:noFill/>
            <a:ln w="57150">
              <a:noFill/>
              <a:miter lim="800000"/>
              <a:headEnd/>
              <a:tailEnd/>
            </a:ln>
            <a:effectLst/>
          </p:spPr>
          <p:txBody>
            <a:bodyPr wrap="none">
              <a:spAutoFit/>
            </a:bodyPr>
            <a:lstStyle/>
            <a:p>
              <a:pPr algn="l"/>
              <a:r>
                <a:rPr lang="en-GB" sz="2000"/>
                <a:t>RH=90%</a:t>
              </a:r>
            </a:p>
          </p:txBody>
        </p:sp>
      </p:grpSp>
      <p:sp>
        <p:nvSpPr>
          <p:cNvPr id="520214" name="Line 22"/>
          <p:cNvSpPr>
            <a:spLocks noChangeShapeType="1"/>
          </p:cNvSpPr>
          <p:nvPr/>
        </p:nvSpPr>
        <p:spPr bwMode="auto">
          <a:xfrm flipV="1">
            <a:off x="6156325" y="4799013"/>
            <a:ext cx="0" cy="1295400"/>
          </a:xfrm>
          <a:prstGeom prst="line">
            <a:avLst/>
          </a:prstGeom>
          <a:noFill/>
          <a:ln w="57150">
            <a:solidFill>
              <a:schemeClr val="tx1"/>
            </a:solidFill>
            <a:round/>
            <a:headEnd/>
            <a:tailEnd type="triangle" w="med" len="med"/>
          </a:ln>
          <a:effectLst/>
        </p:spPr>
        <p:txBody>
          <a:bodyPr/>
          <a:lstStyle/>
          <a:p>
            <a:endParaRPr lang="en-GB"/>
          </a:p>
        </p:txBody>
      </p:sp>
      <p:sp>
        <p:nvSpPr>
          <p:cNvPr id="520215" name="Line 23"/>
          <p:cNvSpPr>
            <a:spLocks noChangeShapeType="1"/>
          </p:cNvSpPr>
          <p:nvPr/>
        </p:nvSpPr>
        <p:spPr bwMode="auto">
          <a:xfrm>
            <a:off x="6156325" y="6094413"/>
            <a:ext cx="2303463" cy="0"/>
          </a:xfrm>
          <a:prstGeom prst="line">
            <a:avLst/>
          </a:prstGeom>
          <a:noFill/>
          <a:ln w="57150">
            <a:solidFill>
              <a:schemeClr val="tx1"/>
            </a:solidFill>
            <a:round/>
            <a:headEnd/>
            <a:tailEnd type="triangle" w="med" len="med"/>
          </a:ln>
          <a:effectLst/>
        </p:spPr>
        <p:txBody>
          <a:bodyPr/>
          <a:lstStyle/>
          <a:p>
            <a:endParaRPr lang="en-GB"/>
          </a:p>
        </p:txBody>
      </p:sp>
      <p:sp>
        <p:nvSpPr>
          <p:cNvPr id="520216" name="Text Box 24"/>
          <p:cNvSpPr txBox="1">
            <a:spLocks noChangeArrowheads="1"/>
          </p:cNvSpPr>
          <p:nvPr/>
        </p:nvSpPr>
        <p:spPr bwMode="auto">
          <a:xfrm>
            <a:off x="5761038" y="5897563"/>
            <a:ext cx="311150" cy="366712"/>
          </a:xfrm>
          <a:prstGeom prst="rect">
            <a:avLst/>
          </a:prstGeom>
          <a:noFill/>
          <a:ln w="57150">
            <a:noFill/>
            <a:miter lim="800000"/>
            <a:headEnd/>
            <a:tailEnd/>
          </a:ln>
          <a:effectLst/>
        </p:spPr>
        <p:txBody>
          <a:bodyPr wrap="none">
            <a:spAutoFit/>
          </a:bodyPr>
          <a:lstStyle/>
          <a:p>
            <a:pPr algn="l"/>
            <a:r>
              <a:rPr lang="en-GB"/>
              <a:t>0</a:t>
            </a:r>
          </a:p>
        </p:txBody>
      </p:sp>
      <p:sp>
        <p:nvSpPr>
          <p:cNvPr id="520217" name="Text Box 25"/>
          <p:cNvSpPr txBox="1">
            <a:spLocks noChangeArrowheads="1"/>
          </p:cNvSpPr>
          <p:nvPr/>
        </p:nvSpPr>
        <p:spPr bwMode="auto">
          <a:xfrm>
            <a:off x="5761038" y="4868863"/>
            <a:ext cx="184150" cy="366712"/>
          </a:xfrm>
          <a:prstGeom prst="rect">
            <a:avLst/>
          </a:prstGeom>
          <a:noFill/>
          <a:ln w="57150">
            <a:noFill/>
            <a:miter lim="800000"/>
            <a:headEnd/>
            <a:tailEnd/>
          </a:ln>
          <a:effectLst/>
        </p:spPr>
        <p:txBody>
          <a:bodyPr wrap="none">
            <a:spAutoFit/>
          </a:bodyPr>
          <a:lstStyle/>
          <a:p>
            <a:pPr algn="l"/>
            <a:endParaRPr lang="en-US"/>
          </a:p>
        </p:txBody>
      </p:sp>
      <p:sp>
        <p:nvSpPr>
          <p:cNvPr id="520218" name="Text Box 26"/>
          <p:cNvSpPr txBox="1">
            <a:spLocks noChangeArrowheads="1"/>
          </p:cNvSpPr>
          <p:nvPr/>
        </p:nvSpPr>
        <p:spPr bwMode="auto">
          <a:xfrm>
            <a:off x="6084888" y="6092825"/>
            <a:ext cx="438150" cy="366713"/>
          </a:xfrm>
          <a:prstGeom prst="rect">
            <a:avLst/>
          </a:prstGeom>
          <a:noFill/>
          <a:ln w="57150">
            <a:noFill/>
            <a:miter lim="800000"/>
            <a:headEnd/>
            <a:tailEnd/>
          </a:ln>
          <a:effectLst/>
        </p:spPr>
        <p:txBody>
          <a:bodyPr wrap="none">
            <a:spAutoFit/>
          </a:bodyPr>
          <a:lstStyle/>
          <a:p>
            <a:pPr algn="l"/>
            <a:r>
              <a:rPr lang="en-GB"/>
              <a:t>60</a:t>
            </a:r>
          </a:p>
        </p:txBody>
      </p:sp>
      <p:sp>
        <p:nvSpPr>
          <p:cNvPr id="520219" name="Text Box 27"/>
          <p:cNvSpPr txBox="1">
            <a:spLocks noChangeArrowheads="1"/>
          </p:cNvSpPr>
          <p:nvPr/>
        </p:nvSpPr>
        <p:spPr bwMode="auto">
          <a:xfrm>
            <a:off x="7885113" y="6092825"/>
            <a:ext cx="565150" cy="366713"/>
          </a:xfrm>
          <a:prstGeom prst="rect">
            <a:avLst/>
          </a:prstGeom>
          <a:noFill/>
          <a:ln w="57150">
            <a:noFill/>
            <a:miter lim="800000"/>
            <a:headEnd/>
            <a:tailEnd/>
          </a:ln>
          <a:effectLst/>
        </p:spPr>
        <p:txBody>
          <a:bodyPr wrap="none">
            <a:spAutoFit/>
          </a:bodyPr>
          <a:lstStyle/>
          <a:p>
            <a:pPr algn="l"/>
            <a:r>
              <a:rPr lang="en-GB"/>
              <a:t>100</a:t>
            </a:r>
          </a:p>
        </p:txBody>
      </p:sp>
      <p:sp>
        <p:nvSpPr>
          <p:cNvPr id="520220" name="Text Box 28"/>
          <p:cNvSpPr txBox="1">
            <a:spLocks noChangeArrowheads="1"/>
          </p:cNvSpPr>
          <p:nvPr/>
        </p:nvSpPr>
        <p:spPr bwMode="auto">
          <a:xfrm>
            <a:off x="7019925" y="6092825"/>
            <a:ext cx="438150" cy="366713"/>
          </a:xfrm>
          <a:prstGeom prst="rect">
            <a:avLst/>
          </a:prstGeom>
          <a:noFill/>
          <a:ln w="57150">
            <a:noFill/>
            <a:miter lim="800000"/>
            <a:headEnd/>
            <a:tailEnd/>
          </a:ln>
          <a:effectLst/>
        </p:spPr>
        <p:txBody>
          <a:bodyPr wrap="none">
            <a:spAutoFit/>
          </a:bodyPr>
          <a:lstStyle/>
          <a:p>
            <a:pPr algn="l"/>
            <a:r>
              <a:rPr lang="en-GB"/>
              <a:t>80</a:t>
            </a:r>
          </a:p>
        </p:txBody>
      </p:sp>
      <p:sp>
        <p:nvSpPr>
          <p:cNvPr id="520221" name="Oval 29"/>
          <p:cNvSpPr>
            <a:spLocks noChangeArrowheads="1"/>
          </p:cNvSpPr>
          <p:nvPr/>
        </p:nvSpPr>
        <p:spPr bwMode="auto">
          <a:xfrm>
            <a:off x="6227763" y="60213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2" name="Oval 30"/>
          <p:cNvSpPr>
            <a:spLocks noChangeArrowheads="1"/>
          </p:cNvSpPr>
          <p:nvPr/>
        </p:nvSpPr>
        <p:spPr bwMode="auto">
          <a:xfrm>
            <a:off x="7164388" y="5805488"/>
            <a:ext cx="144462"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3" name="Oval 31"/>
          <p:cNvSpPr>
            <a:spLocks noChangeArrowheads="1"/>
          </p:cNvSpPr>
          <p:nvPr/>
        </p:nvSpPr>
        <p:spPr bwMode="auto">
          <a:xfrm>
            <a:off x="7740650" y="5084763"/>
            <a:ext cx="144463" cy="144462"/>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0224" name="Text Box 32"/>
          <p:cNvSpPr txBox="1">
            <a:spLocks noChangeArrowheads="1"/>
          </p:cNvSpPr>
          <p:nvPr/>
        </p:nvSpPr>
        <p:spPr bwMode="auto">
          <a:xfrm>
            <a:off x="5740400" y="5229225"/>
            <a:ext cx="349250" cy="366713"/>
          </a:xfrm>
          <a:prstGeom prst="rect">
            <a:avLst/>
          </a:prstGeom>
          <a:noFill/>
          <a:ln w="57150">
            <a:noFill/>
            <a:miter lim="800000"/>
            <a:headEnd/>
            <a:tailEnd/>
          </a:ln>
          <a:effectLst/>
        </p:spPr>
        <p:txBody>
          <a:bodyPr wrap="none">
            <a:spAutoFit/>
          </a:bodyPr>
          <a:lstStyle/>
          <a:p>
            <a:pPr algn="l"/>
            <a:r>
              <a:rPr lang="en-GB"/>
              <a:t>C</a:t>
            </a:r>
          </a:p>
        </p:txBody>
      </p:sp>
      <p:sp>
        <p:nvSpPr>
          <p:cNvPr id="520225" name="Text Box 33"/>
          <p:cNvSpPr txBox="1">
            <a:spLocks noChangeArrowheads="1"/>
          </p:cNvSpPr>
          <p:nvPr/>
        </p:nvSpPr>
        <p:spPr bwMode="auto">
          <a:xfrm>
            <a:off x="5761038" y="4652963"/>
            <a:ext cx="311150" cy="366712"/>
          </a:xfrm>
          <a:prstGeom prst="rect">
            <a:avLst/>
          </a:prstGeom>
          <a:noFill/>
          <a:ln w="57150">
            <a:noFill/>
            <a:miter lim="800000"/>
            <a:headEnd/>
            <a:tailEnd/>
          </a:ln>
          <a:effectLst/>
        </p:spPr>
        <p:txBody>
          <a:bodyPr wrap="none">
            <a:spAutoFit/>
          </a:bodyPr>
          <a:lstStyle/>
          <a:p>
            <a:pPr algn="l"/>
            <a:r>
              <a:rPr lang="en-GB"/>
              <a:t>1</a:t>
            </a:r>
          </a:p>
        </p:txBody>
      </p:sp>
      <p:sp>
        <p:nvSpPr>
          <p:cNvPr id="520226" name="Text Box 34"/>
          <p:cNvSpPr txBox="1">
            <a:spLocks noChangeArrowheads="1"/>
          </p:cNvSpPr>
          <p:nvPr/>
        </p:nvSpPr>
        <p:spPr bwMode="auto">
          <a:xfrm>
            <a:off x="8367713" y="5897563"/>
            <a:ext cx="514350" cy="366712"/>
          </a:xfrm>
          <a:prstGeom prst="rect">
            <a:avLst/>
          </a:prstGeom>
          <a:noFill/>
          <a:ln w="57150">
            <a:noFill/>
            <a:miter lim="800000"/>
            <a:headEnd/>
            <a:tailEnd/>
          </a:ln>
          <a:effectLst/>
        </p:spPr>
        <p:txBody>
          <a:bodyPr wrap="none">
            <a:spAutoFit/>
          </a:bodyPr>
          <a:lstStyle/>
          <a:p>
            <a:pPr algn="l"/>
            <a:r>
              <a:rPr lang="en-GB"/>
              <a:t>RH</a:t>
            </a:r>
          </a:p>
        </p:txBody>
      </p:sp>
      <p:sp>
        <p:nvSpPr>
          <p:cNvPr id="520229" name="Rectangle 37"/>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2"/>
          </p:nvPr>
        </p:nvSpPr>
        <p:spPr/>
        <p:txBody>
          <a:bodyPr/>
          <a:lstStyle/>
          <a:p>
            <a:fld id="{1399DC0F-AB9B-4154-9693-B77C2B4F994E}" type="slidenum">
              <a:rPr lang="en-GB"/>
              <a:pPr/>
              <a:t>19</a:t>
            </a:fld>
            <a:endParaRPr lang="en-GB"/>
          </a:p>
        </p:txBody>
      </p:sp>
      <p:grpSp>
        <p:nvGrpSpPr>
          <p:cNvPr id="522275" name="Group 35"/>
          <p:cNvGrpSpPr>
            <a:grpSpLocks/>
          </p:cNvGrpSpPr>
          <p:nvPr/>
        </p:nvGrpSpPr>
        <p:grpSpPr bwMode="auto">
          <a:xfrm>
            <a:off x="1187450" y="1196975"/>
            <a:ext cx="6769100" cy="3457575"/>
            <a:chOff x="748" y="709"/>
            <a:chExt cx="4264" cy="2178"/>
          </a:xfrm>
        </p:grpSpPr>
        <p:sp>
          <p:nvSpPr>
            <p:cNvPr id="522242" name="Rectangle 2"/>
            <p:cNvSpPr>
              <a:spLocks noChangeArrowheads="1"/>
            </p:cNvSpPr>
            <p:nvPr/>
          </p:nvSpPr>
          <p:spPr bwMode="auto">
            <a:xfrm>
              <a:off x="748" y="709"/>
              <a:ext cx="4264" cy="2178"/>
            </a:xfrm>
            <a:prstGeom prst="rect">
              <a:avLst/>
            </a:prstGeom>
            <a:solidFill>
              <a:schemeClr val="bg1"/>
            </a:solidFill>
            <a:ln w="57150">
              <a:noFill/>
              <a:miter lim="800000"/>
              <a:headEnd/>
              <a:tailEnd/>
            </a:ln>
            <a:effectLst/>
          </p:spPr>
          <p:txBody>
            <a:bodyPr wrap="none" anchor="ctr"/>
            <a:lstStyle/>
            <a:p>
              <a:endParaRPr lang="en-US" sz="2000">
                <a:solidFill>
                  <a:schemeClr val="bg1"/>
                </a:solidFill>
              </a:endParaRPr>
            </a:p>
          </p:txBody>
        </p:sp>
        <p:sp>
          <p:nvSpPr>
            <p:cNvPr id="522243" name="Line 3"/>
            <p:cNvSpPr>
              <a:spLocks noChangeShapeType="1"/>
            </p:cNvSpPr>
            <p:nvPr/>
          </p:nvSpPr>
          <p:spPr bwMode="auto">
            <a:xfrm>
              <a:off x="1166" y="974"/>
              <a:ext cx="0" cy="168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2244" name="Line 4"/>
            <p:cNvSpPr>
              <a:spLocks noChangeShapeType="1"/>
            </p:cNvSpPr>
            <p:nvPr/>
          </p:nvSpPr>
          <p:spPr bwMode="auto">
            <a:xfrm flipH="1">
              <a:off x="1166" y="2654"/>
              <a:ext cx="3504" cy="0"/>
            </a:xfrm>
            <a:prstGeom prst="line">
              <a:avLst/>
            </a:prstGeom>
            <a:noFill/>
            <a:ln w="38100">
              <a:solidFill>
                <a:schemeClr val="tx1"/>
              </a:solidFill>
              <a:round/>
              <a:headEnd type="triangle" w="med" len="med"/>
              <a:tailEnd/>
            </a:ln>
            <a:effectLst/>
          </p:spPr>
          <p:txBody>
            <a:bodyPr wrap="none" anchor="ctr"/>
            <a:lstStyle/>
            <a:p>
              <a:endParaRPr lang="en-GB"/>
            </a:p>
          </p:txBody>
        </p:sp>
        <p:sp>
          <p:nvSpPr>
            <p:cNvPr id="522245" name="Text Box 5"/>
            <p:cNvSpPr txBox="1">
              <a:spLocks noChangeArrowheads="1"/>
            </p:cNvSpPr>
            <p:nvPr/>
          </p:nvSpPr>
          <p:spPr bwMode="auto">
            <a:xfrm>
              <a:off x="855" y="869"/>
              <a:ext cx="234"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q</a:t>
              </a:r>
              <a:r>
                <a:rPr lang="en-US" sz="2000" baseline="-25000">
                  <a:latin typeface="Helvetica" pitchFamily="34" charset="0"/>
                </a:rPr>
                <a:t>t</a:t>
              </a:r>
              <a:endParaRPr lang="en-US" sz="2400" baseline="-25000">
                <a:latin typeface="Times New Roman" pitchFamily="18" charset="0"/>
              </a:endParaRPr>
            </a:p>
          </p:txBody>
        </p:sp>
        <p:sp>
          <p:nvSpPr>
            <p:cNvPr id="522246" name="Text Box 6"/>
            <p:cNvSpPr txBox="1">
              <a:spLocks noChangeArrowheads="1"/>
            </p:cNvSpPr>
            <p:nvPr/>
          </p:nvSpPr>
          <p:spPr bwMode="auto">
            <a:xfrm>
              <a:off x="4714" y="2597"/>
              <a:ext cx="196" cy="250"/>
            </a:xfrm>
            <a:prstGeom prst="rect">
              <a:avLst/>
            </a:prstGeom>
            <a:noFill/>
            <a:ln w="9525">
              <a:noFill/>
              <a:miter lim="800000"/>
              <a:headEnd/>
              <a:tailEnd/>
            </a:ln>
            <a:effectLst/>
          </p:spPr>
          <p:txBody>
            <a:bodyPr wrap="none" anchor="ctr">
              <a:spAutoFit/>
            </a:bodyPr>
            <a:lstStyle/>
            <a:p>
              <a:pPr>
                <a:spcBef>
                  <a:spcPct val="50000"/>
                </a:spcBef>
              </a:pPr>
              <a:r>
                <a:rPr lang="en-US" sz="2000">
                  <a:latin typeface="Helvetica" pitchFamily="34" charset="0"/>
                </a:rPr>
                <a:t>x</a:t>
              </a:r>
              <a:endParaRPr lang="en-US" sz="2400">
                <a:latin typeface="Times New Roman" pitchFamily="18" charset="0"/>
              </a:endParaRPr>
            </a:p>
          </p:txBody>
        </p:sp>
        <p:sp>
          <p:nvSpPr>
            <p:cNvPr id="522247" name="Line 7"/>
            <p:cNvSpPr>
              <a:spLocks noChangeShapeType="1"/>
            </p:cNvSpPr>
            <p:nvPr/>
          </p:nvSpPr>
          <p:spPr bwMode="auto">
            <a:xfrm flipV="1">
              <a:off x="4238" y="1022"/>
              <a:ext cx="0" cy="1632"/>
            </a:xfrm>
            <a:prstGeom prst="line">
              <a:avLst/>
            </a:prstGeom>
            <a:noFill/>
            <a:ln w="9525">
              <a:solidFill>
                <a:schemeClr val="tx1"/>
              </a:solidFill>
              <a:round/>
              <a:headEnd/>
              <a:tailEnd/>
            </a:ln>
            <a:effectLst/>
          </p:spPr>
          <p:txBody>
            <a:bodyPr wrap="none" anchor="ctr"/>
            <a:lstStyle/>
            <a:p>
              <a:endParaRPr lang="en-GB"/>
            </a:p>
          </p:txBody>
        </p:sp>
        <p:graphicFrame>
          <p:nvGraphicFramePr>
            <p:cNvPr id="522248" name="Object 8"/>
            <p:cNvGraphicFramePr>
              <a:graphicFrameLocks noChangeAspect="1"/>
            </p:cNvGraphicFramePr>
            <p:nvPr/>
          </p:nvGraphicFramePr>
          <p:xfrm>
            <a:off x="930" y="1344"/>
            <a:ext cx="201" cy="300"/>
          </p:xfrm>
          <a:graphic>
            <a:graphicData uri="http://schemas.openxmlformats.org/presentationml/2006/ole">
              <mc:AlternateContent xmlns:mc="http://schemas.openxmlformats.org/markup-compatibility/2006">
                <mc:Choice xmlns:v="urn:schemas-microsoft-com:vml" Requires="v">
                  <p:oleObj spid="_x0000_s522304" name="Equation" r:id="rId4" imgW="152280" imgH="228600" progId="Equation.3">
                    <p:embed/>
                  </p:oleObj>
                </mc:Choice>
                <mc:Fallback>
                  <p:oleObj name="Equation" r:id="rId4" imgW="152280" imgH="22860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 y="1344"/>
                          <a:ext cx="201" cy="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22249" name="Object 9"/>
            <p:cNvGraphicFramePr>
              <a:graphicFrameLocks noChangeAspect="1"/>
            </p:cNvGraphicFramePr>
            <p:nvPr/>
          </p:nvGraphicFramePr>
          <p:xfrm>
            <a:off x="4286" y="1525"/>
            <a:ext cx="218" cy="304"/>
          </p:xfrm>
          <a:graphic>
            <a:graphicData uri="http://schemas.openxmlformats.org/presentationml/2006/ole">
              <mc:AlternateContent xmlns:mc="http://schemas.openxmlformats.org/markup-compatibility/2006">
                <mc:Choice xmlns:v="urn:schemas-microsoft-com:vml" Requires="v">
                  <p:oleObj spid="_x0000_s522305" name="Equation" r:id="rId6" imgW="164880" imgH="228600" progId="Equation.3">
                    <p:embed/>
                  </p:oleObj>
                </mc:Choice>
                <mc:Fallback>
                  <p:oleObj name="Equation" r:id="rId6" imgW="164880" imgH="228600" progId="Equation.3">
                    <p:embed/>
                    <p:pic>
                      <p:nvPicPr>
                        <p:cNvPr id="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525"/>
                          <a:ext cx="218" cy="30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22250" name="Freeform 10"/>
            <p:cNvSpPr>
              <a:spLocks/>
            </p:cNvSpPr>
            <p:nvPr/>
          </p:nvSpPr>
          <p:spPr bwMode="auto">
            <a:xfrm>
              <a:off x="1156" y="1026"/>
              <a:ext cx="3072" cy="597"/>
            </a:xfrm>
            <a:custGeom>
              <a:avLst/>
              <a:gdLst/>
              <a:ahLst/>
              <a:cxnLst>
                <a:cxn ang="0">
                  <a:pos x="0" y="486"/>
                </a:cxn>
                <a:cxn ang="0">
                  <a:pos x="96" y="342"/>
                </a:cxn>
                <a:cxn ang="0">
                  <a:pos x="261" y="116"/>
                </a:cxn>
                <a:cxn ang="0">
                  <a:pos x="417" y="59"/>
                </a:cxn>
                <a:cxn ang="0">
                  <a:pos x="623" y="281"/>
                </a:cxn>
                <a:cxn ang="0">
                  <a:pos x="816" y="438"/>
                </a:cxn>
                <a:cxn ang="0">
                  <a:pos x="1083" y="207"/>
                </a:cxn>
                <a:cxn ang="0">
                  <a:pos x="1392" y="6"/>
                </a:cxn>
                <a:cxn ang="0">
                  <a:pos x="1728" y="246"/>
                </a:cxn>
                <a:cxn ang="0">
                  <a:pos x="1920" y="582"/>
                </a:cxn>
                <a:cxn ang="0">
                  <a:pos x="2308" y="338"/>
                </a:cxn>
                <a:cxn ang="0">
                  <a:pos x="2497" y="207"/>
                </a:cxn>
                <a:cxn ang="0">
                  <a:pos x="2736" y="150"/>
                </a:cxn>
                <a:cxn ang="0">
                  <a:pos x="2880" y="198"/>
                </a:cxn>
                <a:cxn ang="0">
                  <a:pos x="2928" y="246"/>
                </a:cxn>
                <a:cxn ang="0">
                  <a:pos x="2976" y="342"/>
                </a:cxn>
                <a:cxn ang="0">
                  <a:pos x="3072" y="390"/>
                </a:cxn>
              </a:cxnLst>
              <a:rect l="0" t="0" r="r" b="b"/>
              <a:pathLst>
                <a:path w="3072" h="597">
                  <a:moveTo>
                    <a:pt x="0" y="486"/>
                  </a:moveTo>
                  <a:cubicBezTo>
                    <a:pt x="24" y="442"/>
                    <a:pt x="53" y="404"/>
                    <a:pt x="96" y="342"/>
                  </a:cubicBezTo>
                  <a:cubicBezTo>
                    <a:pt x="139" y="280"/>
                    <a:pt x="208" y="163"/>
                    <a:pt x="261" y="116"/>
                  </a:cubicBezTo>
                  <a:cubicBezTo>
                    <a:pt x="314" y="69"/>
                    <a:pt x="357" y="32"/>
                    <a:pt x="417" y="59"/>
                  </a:cubicBezTo>
                  <a:cubicBezTo>
                    <a:pt x="477" y="86"/>
                    <a:pt x="557" y="218"/>
                    <a:pt x="623" y="281"/>
                  </a:cubicBezTo>
                  <a:cubicBezTo>
                    <a:pt x="689" y="344"/>
                    <a:pt x="739" y="450"/>
                    <a:pt x="816" y="438"/>
                  </a:cubicBezTo>
                  <a:cubicBezTo>
                    <a:pt x="893" y="426"/>
                    <a:pt x="987" y="279"/>
                    <a:pt x="1083" y="207"/>
                  </a:cubicBezTo>
                  <a:cubicBezTo>
                    <a:pt x="1179" y="135"/>
                    <a:pt x="1285" y="0"/>
                    <a:pt x="1392" y="6"/>
                  </a:cubicBezTo>
                  <a:cubicBezTo>
                    <a:pt x="1499" y="12"/>
                    <a:pt x="1640" y="150"/>
                    <a:pt x="1728" y="246"/>
                  </a:cubicBezTo>
                  <a:cubicBezTo>
                    <a:pt x="1816" y="342"/>
                    <a:pt x="1823" y="567"/>
                    <a:pt x="1920" y="582"/>
                  </a:cubicBezTo>
                  <a:cubicBezTo>
                    <a:pt x="2017" y="597"/>
                    <a:pt x="2212" y="400"/>
                    <a:pt x="2308" y="338"/>
                  </a:cubicBezTo>
                  <a:cubicBezTo>
                    <a:pt x="2404" y="276"/>
                    <a:pt x="2426" y="238"/>
                    <a:pt x="2497" y="207"/>
                  </a:cubicBezTo>
                  <a:cubicBezTo>
                    <a:pt x="2568" y="176"/>
                    <a:pt x="2672" y="151"/>
                    <a:pt x="2736" y="150"/>
                  </a:cubicBezTo>
                  <a:cubicBezTo>
                    <a:pt x="2800" y="149"/>
                    <a:pt x="2848" y="182"/>
                    <a:pt x="2880" y="198"/>
                  </a:cubicBezTo>
                  <a:cubicBezTo>
                    <a:pt x="2912" y="214"/>
                    <a:pt x="2912" y="222"/>
                    <a:pt x="2928" y="246"/>
                  </a:cubicBezTo>
                  <a:cubicBezTo>
                    <a:pt x="2944" y="270"/>
                    <a:pt x="2952" y="318"/>
                    <a:pt x="2976" y="342"/>
                  </a:cubicBezTo>
                  <a:cubicBezTo>
                    <a:pt x="3000" y="366"/>
                    <a:pt x="3056" y="382"/>
                    <a:pt x="3072" y="390"/>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22253" name="Line 13"/>
            <p:cNvSpPr>
              <a:spLocks noChangeShapeType="1"/>
            </p:cNvSpPr>
            <p:nvPr/>
          </p:nvSpPr>
          <p:spPr bwMode="auto">
            <a:xfrm>
              <a:off x="1156" y="1661"/>
              <a:ext cx="3085" cy="0"/>
            </a:xfrm>
            <a:prstGeom prst="line">
              <a:avLst/>
            </a:prstGeom>
            <a:noFill/>
            <a:ln w="38100">
              <a:solidFill>
                <a:srgbClr val="FF9933"/>
              </a:solidFill>
              <a:prstDash val="dash"/>
              <a:round/>
              <a:headEnd/>
              <a:tailEnd/>
            </a:ln>
            <a:effectLst/>
          </p:spPr>
          <p:txBody>
            <a:bodyPr/>
            <a:lstStyle/>
            <a:p>
              <a:endParaRPr lang="en-GB"/>
            </a:p>
          </p:txBody>
        </p:sp>
        <p:sp>
          <p:nvSpPr>
            <p:cNvPr id="522254" name="Text Box 14"/>
            <p:cNvSpPr txBox="1">
              <a:spLocks noChangeArrowheads="1"/>
            </p:cNvSpPr>
            <p:nvPr/>
          </p:nvSpPr>
          <p:spPr bwMode="auto">
            <a:xfrm>
              <a:off x="2472" y="845"/>
              <a:ext cx="160" cy="250"/>
            </a:xfrm>
            <a:prstGeom prst="rect">
              <a:avLst/>
            </a:prstGeom>
            <a:noFill/>
            <a:ln w="57150">
              <a:noFill/>
              <a:miter lim="800000"/>
              <a:headEnd/>
              <a:tailEnd/>
            </a:ln>
            <a:effectLst/>
          </p:spPr>
          <p:txBody>
            <a:bodyPr wrap="none">
              <a:spAutoFit/>
            </a:bodyPr>
            <a:lstStyle/>
            <a:p>
              <a:pPr algn="l"/>
              <a:r>
                <a:rPr lang="en-GB" sz="2000"/>
                <a:t> </a:t>
              </a:r>
            </a:p>
          </p:txBody>
        </p:sp>
        <p:sp>
          <p:nvSpPr>
            <p:cNvPr id="522255" name="Line 15"/>
            <p:cNvSpPr>
              <a:spLocks noChangeShapeType="1"/>
            </p:cNvSpPr>
            <p:nvPr/>
          </p:nvSpPr>
          <p:spPr bwMode="auto">
            <a:xfrm>
              <a:off x="1202" y="1661"/>
              <a:ext cx="3039" cy="0"/>
            </a:xfrm>
            <a:prstGeom prst="line">
              <a:avLst/>
            </a:prstGeom>
            <a:noFill/>
            <a:ln w="57150">
              <a:solidFill>
                <a:schemeClr val="tx1"/>
              </a:solidFill>
              <a:round/>
              <a:headEnd type="oval" w="med" len="med"/>
              <a:tailEnd type="oval" w="med" len="med"/>
            </a:ln>
            <a:effectLst/>
          </p:spPr>
          <p:txBody>
            <a:bodyPr/>
            <a:lstStyle/>
            <a:p>
              <a:endParaRPr lang="en-GB"/>
            </a:p>
          </p:txBody>
        </p:sp>
        <p:sp>
          <p:nvSpPr>
            <p:cNvPr id="522256" name="Text Box 16"/>
            <p:cNvSpPr txBox="1">
              <a:spLocks noChangeArrowheads="1"/>
            </p:cNvSpPr>
            <p:nvPr/>
          </p:nvSpPr>
          <p:spPr bwMode="auto">
            <a:xfrm>
              <a:off x="2472" y="754"/>
              <a:ext cx="850" cy="250"/>
            </a:xfrm>
            <a:prstGeom prst="rect">
              <a:avLst/>
            </a:prstGeom>
            <a:noFill/>
            <a:ln w="57150">
              <a:noFill/>
              <a:miter lim="800000"/>
              <a:headEnd/>
              <a:tailEnd/>
            </a:ln>
            <a:effectLst/>
          </p:spPr>
          <p:txBody>
            <a:bodyPr wrap="none">
              <a:spAutoFit/>
            </a:bodyPr>
            <a:lstStyle/>
            <a:p>
              <a:pPr algn="l"/>
              <a:r>
                <a:rPr lang="en-GB" sz="2000"/>
                <a:t>RH=100%</a:t>
              </a:r>
            </a:p>
          </p:txBody>
        </p:sp>
      </p:grpSp>
      <p:grpSp>
        <p:nvGrpSpPr>
          <p:cNvPr id="522257" name="Group 17"/>
          <p:cNvGrpSpPr>
            <a:grpSpLocks/>
          </p:cNvGrpSpPr>
          <p:nvPr/>
        </p:nvGrpSpPr>
        <p:grpSpPr bwMode="auto">
          <a:xfrm>
            <a:off x="5651500" y="4652963"/>
            <a:ext cx="3313113" cy="1806575"/>
            <a:chOff x="3560" y="2931"/>
            <a:chExt cx="2087" cy="1138"/>
          </a:xfrm>
        </p:grpSpPr>
        <p:sp>
          <p:nvSpPr>
            <p:cNvPr id="522258" name="Rectangle 18"/>
            <p:cNvSpPr>
              <a:spLocks noChangeArrowheads="1"/>
            </p:cNvSpPr>
            <p:nvPr/>
          </p:nvSpPr>
          <p:spPr bwMode="auto">
            <a:xfrm>
              <a:off x="3560" y="2976"/>
              <a:ext cx="2087" cy="1089"/>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2259" name="Line 19"/>
            <p:cNvSpPr>
              <a:spLocks noChangeShapeType="1"/>
            </p:cNvSpPr>
            <p:nvPr/>
          </p:nvSpPr>
          <p:spPr bwMode="auto">
            <a:xfrm flipV="1">
              <a:off x="3969" y="3702"/>
              <a:ext cx="589" cy="136"/>
            </a:xfrm>
            <a:prstGeom prst="line">
              <a:avLst/>
            </a:prstGeom>
            <a:noFill/>
            <a:ln w="57150">
              <a:solidFill>
                <a:srgbClr val="0000FF"/>
              </a:solidFill>
              <a:round/>
              <a:headEnd/>
              <a:tailEnd/>
            </a:ln>
            <a:effectLst/>
          </p:spPr>
          <p:txBody>
            <a:bodyPr/>
            <a:lstStyle/>
            <a:p>
              <a:endParaRPr lang="en-GB"/>
            </a:p>
          </p:txBody>
        </p:sp>
        <p:sp>
          <p:nvSpPr>
            <p:cNvPr id="522260" name="Line 20"/>
            <p:cNvSpPr>
              <a:spLocks noChangeShapeType="1"/>
            </p:cNvSpPr>
            <p:nvPr/>
          </p:nvSpPr>
          <p:spPr bwMode="auto">
            <a:xfrm flipV="1">
              <a:off x="4558" y="3249"/>
              <a:ext cx="363" cy="453"/>
            </a:xfrm>
            <a:prstGeom prst="line">
              <a:avLst/>
            </a:prstGeom>
            <a:noFill/>
            <a:ln w="57150">
              <a:solidFill>
                <a:srgbClr val="0000FF"/>
              </a:solidFill>
              <a:round/>
              <a:headEnd/>
              <a:tailEnd/>
            </a:ln>
            <a:effectLst/>
          </p:spPr>
          <p:txBody>
            <a:bodyPr/>
            <a:lstStyle/>
            <a:p>
              <a:endParaRPr lang="en-GB"/>
            </a:p>
          </p:txBody>
        </p:sp>
        <p:sp>
          <p:nvSpPr>
            <p:cNvPr id="522261" name="Line 21"/>
            <p:cNvSpPr>
              <a:spLocks noChangeShapeType="1"/>
            </p:cNvSpPr>
            <p:nvPr/>
          </p:nvSpPr>
          <p:spPr bwMode="auto">
            <a:xfrm flipV="1">
              <a:off x="4921" y="3067"/>
              <a:ext cx="227" cy="181"/>
            </a:xfrm>
            <a:prstGeom prst="line">
              <a:avLst/>
            </a:prstGeom>
            <a:noFill/>
            <a:ln w="57150">
              <a:solidFill>
                <a:srgbClr val="0000FF"/>
              </a:solidFill>
              <a:round/>
              <a:headEnd/>
              <a:tailEnd/>
            </a:ln>
            <a:effectLst/>
          </p:spPr>
          <p:txBody>
            <a:bodyPr/>
            <a:lstStyle/>
            <a:p>
              <a:endParaRPr lang="en-GB"/>
            </a:p>
          </p:txBody>
        </p:sp>
        <p:sp>
          <p:nvSpPr>
            <p:cNvPr id="522262" name="Line 22"/>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22263" name="Line 23"/>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22264" name="Text Box 24"/>
            <p:cNvSpPr txBox="1">
              <a:spLocks noChangeArrowheads="1"/>
            </p:cNvSpPr>
            <p:nvPr/>
          </p:nvSpPr>
          <p:spPr bwMode="auto">
            <a:xfrm>
              <a:off x="3616" y="3294"/>
              <a:ext cx="220" cy="231"/>
            </a:xfrm>
            <a:prstGeom prst="rect">
              <a:avLst/>
            </a:prstGeom>
            <a:noFill/>
            <a:ln w="57150">
              <a:noFill/>
              <a:miter lim="800000"/>
              <a:headEnd/>
              <a:tailEnd/>
            </a:ln>
            <a:effectLst/>
          </p:spPr>
          <p:txBody>
            <a:bodyPr wrap="none">
              <a:spAutoFit/>
            </a:bodyPr>
            <a:lstStyle/>
            <a:p>
              <a:pPr algn="l"/>
              <a:r>
                <a:rPr lang="en-GB"/>
                <a:t>C</a:t>
              </a:r>
            </a:p>
          </p:txBody>
        </p:sp>
        <p:sp>
          <p:nvSpPr>
            <p:cNvPr id="522265" name="Text Box 25"/>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22266" name="Text Box 26"/>
            <p:cNvSpPr txBox="1">
              <a:spLocks noChangeArrowheads="1"/>
            </p:cNvSpPr>
            <p:nvPr/>
          </p:nvSpPr>
          <p:spPr bwMode="auto">
            <a:xfrm>
              <a:off x="3629" y="2931"/>
              <a:ext cx="196" cy="231"/>
            </a:xfrm>
            <a:prstGeom prst="rect">
              <a:avLst/>
            </a:prstGeom>
            <a:noFill/>
            <a:ln w="57150">
              <a:noFill/>
              <a:miter lim="800000"/>
              <a:headEnd/>
              <a:tailEnd/>
            </a:ln>
            <a:effectLst/>
          </p:spPr>
          <p:txBody>
            <a:bodyPr wrap="none">
              <a:spAutoFit/>
            </a:bodyPr>
            <a:lstStyle/>
            <a:p>
              <a:pPr algn="l"/>
              <a:r>
                <a:rPr lang="en-GB"/>
                <a:t>1</a:t>
              </a:r>
            </a:p>
          </p:txBody>
        </p:sp>
        <p:sp>
          <p:nvSpPr>
            <p:cNvPr id="522267" name="Text Box 27"/>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22268" name="Text Box 28"/>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22269" name="Text Box 29"/>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22270" name="Oval 30"/>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1" name="Oval 31"/>
            <p:cNvSpPr>
              <a:spLocks noChangeArrowheads="1"/>
            </p:cNvSpPr>
            <p:nvPr/>
          </p:nvSpPr>
          <p:spPr bwMode="auto">
            <a:xfrm>
              <a:off x="4513" y="3657"/>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2" name="Oval 32"/>
            <p:cNvSpPr>
              <a:spLocks noChangeArrowheads="1"/>
            </p:cNvSpPr>
            <p:nvPr/>
          </p:nvSpPr>
          <p:spPr bwMode="auto">
            <a:xfrm>
              <a:off x="4876" y="320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3" name="Oval 33"/>
            <p:cNvSpPr>
              <a:spLocks noChangeArrowheads="1"/>
            </p:cNvSpPr>
            <p:nvPr/>
          </p:nvSpPr>
          <p:spPr bwMode="auto">
            <a:xfrm>
              <a:off x="5103" y="3022"/>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2274" name="Text Box 34"/>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grpSp>
      <p:sp>
        <p:nvSpPr>
          <p:cNvPr id="522279" name="Rectangle 39"/>
          <p:cNvSpPr>
            <a:spLocks noGrp="1" noChangeArrowheads="1"/>
          </p:cNvSpPr>
          <p:nvPr>
            <p:ph type="title"/>
          </p:nvPr>
        </p:nvSpPr>
        <p:spPr>
          <a:xfrm>
            <a:off x="285750" y="165100"/>
            <a:ext cx="8424863" cy="820738"/>
          </a:xfrm>
          <a:noFill/>
          <a:ln/>
        </p:spPr>
        <p:txBody>
          <a:bodyPr/>
          <a:lstStyle/>
          <a:p>
            <a:pPr algn="l"/>
            <a:r>
              <a:rPr lang="en-US"/>
              <a:t>Simple Diagnostic Cloud Schemes:</a:t>
            </a:r>
            <a:r>
              <a:rPr lang="en-US" sz="3200"/>
              <a:t> </a:t>
            </a:r>
            <a:br>
              <a:rPr lang="en-US" sz="3200"/>
            </a:br>
            <a:r>
              <a:rPr lang="en-US" sz="3200"/>
              <a:t>Relative Humidity Schemes</a:t>
            </a:r>
          </a:p>
        </p:txBody>
      </p:sp>
      <p:sp>
        <p:nvSpPr>
          <p:cNvPr id="38" name="Text Box 12"/>
          <p:cNvSpPr txBox="1">
            <a:spLocks noChangeArrowheads="1"/>
          </p:cNvSpPr>
          <p:nvPr/>
        </p:nvSpPr>
        <p:spPr bwMode="auto">
          <a:xfrm>
            <a:off x="393700" y="4660900"/>
            <a:ext cx="4321175" cy="1939925"/>
          </a:xfrm>
          <a:prstGeom prst="rect">
            <a:avLst/>
          </a:prstGeom>
          <a:noFill/>
          <a:ln w="9525">
            <a:noFill/>
            <a:miter lim="800000"/>
            <a:headEnd/>
            <a:tailEnd/>
          </a:ln>
        </p:spPr>
        <p:txBody>
          <a:bodyPr anchor="ctr">
            <a:spAutoFit/>
          </a:bodyPr>
          <a:lstStyle/>
          <a:p>
            <a:pPr marL="176213" indent="-176213" algn="l">
              <a:buFont typeface="Arial" charset="0"/>
              <a:buChar char="•"/>
            </a:pPr>
            <a:r>
              <a:rPr lang="en-US" sz="2000" dirty="0">
                <a:latin typeface="Helvetica" pitchFamily="-107" charset="0"/>
              </a:rPr>
              <a:t>The grid cell becomes overcast when RH=100%,due to lack of </a:t>
            </a:r>
            <a:r>
              <a:rPr lang="en-US" sz="2000" dirty="0" err="1">
                <a:latin typeface="Helvetica" pitchFamily="-107" charset="0"/>
              </a:rPr>
              <a:t>supersaturation</a:t>
            </a:r>
            <a:endParaRPr lang="en-US" sz="2000" dirty="0">
              <a:latin typeface="Helvetica" pitchFamily="-107" charset="0"/>
            </a:endParaRPr>
          </a:p>
          <a:p>
            <a:pPr marL="176213" indent="-176213" algn="l">
              <a:buFont typeface="Arial" charset="0"/>
              <a:buChar char="•"/>
            </a:pPr>
            <a:endParaRPr lang="en-US" sz="2000" dirty="0">
              <a:latin typeface="Helvetica" pitchFamily="-107" charset="0"/>
            </a:endParaRPr>
          </a:p>
          <a:p>
            <a:pPr marL="176213" indent="-176213" algn="l">
              <a:buFont typeface="Arial" charset="0"/>
              <a:buChar char="•"/>
            </a:pPr>
            <a:r>
              <a:rPr lang="en-US" sz="2000" dirty="0">
                <a:latin typeface="Helvetica" pitchFamily="-107" charset="0"/>
              </a:rPr>
              <a:t>Diagnostic RH-based </a:t>
            </a:r>
            <a:r>
              <a:rPr lang="en-US" sz="2000" dirty="0" err="1">
                <a:latin typeface="Helvetica" pitchFamily="-107" charset="0"/>
              </a:rPr>
              <a:t>parametrization</a:t>
            </a:r>
            <a:r>
              <a:rPr lang="en-US" sz="2000" dirty="0">
                <a:latin typeface="Helvetica" pitchFamily="-107" charset="0"/>
              </a:rPr>
              <a:t> C =f(RH)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4"/>
          <p:cNvSpPr>
            <a:spLocks noGrp="1"/>
          </p:cNvSpPr>
          <p:nvPr>
            <p:ph type="sldNum" sz="quarter" idx="12"/>
          </p:nvPr>
        </p:nvSpPr>
        <p:spPr/>
        <p:txBody>
          <a:bodyPr/>
          <a:lstStyle/>
          <a:p>
            <a:fld id="{6EBFFA53-9952-4C72-9EEC-34877C94F104}" type="slidenum">
              <a:rPr lang="en-GB"/>
              <a:pPr/>
              <a:t>2</a:t>
            </a:fld>
            <a:endParaRPr lang="en-GB"/>
          </a:p>
        </p:txBody>
      </p:sp>
      <p:sp>
        <p:nvSpPr>
          <p:cNvPr id="598018" name="Rectangle 2"/>
          <p:cNvSpPr>
            <a:spLocks noGrp="1" noChangeArrowheads="1"/>
          </p:cNvSpPr>
          <p:nvPr>
            <p:ph type="title"/>
          </p:nvPr>
        </p:nvSpPr>
        <p:spPr>
          <a:xfrm>
            <a:off x="269666" y="141260"/>
            <a:ext cx="7315200" cy="838200"/>
          </a:xfrm>
        </p:spPr>
        <p:txBody>
          <a:bodyPr/>
          <a:lstStyle/>
          <a:p>
            <a:pPr algn="l"/>
            <a:r>
              <a:rPr lang="en-GB" dirty="0"/>
              <a:t>Clouds in </a:t>
            </a:r>
            <a:r>
              <a:rPr lang="en-GB" dirty="0" err="1"/>
              <a:t>GCMs</a:t>
            </a:r>
            <a:r>
              <a:rPr lang="en-GB" dirty="0"/>
              <a:t>:</a:t>
            </a:r>
            <a:br>
              <a:rPr lang="en-GB" dirty="0"/>
            </a:br>
            <a:r>
              <a:rPr lang="en-GB" sz="2800" dirty="0" smtClean="0"/>
              <a:t>Representing sub-grid heterogeneity</a:t>
            </a:r>
            <a:endParaRPr lang="en-GB" sz="2800" dirty="0"/>
          </a:p>
        </p:txBody>
      </p:sp>
      <p:sp>
        <p:nvSpPr>
          <p:cNvPr id="598019" name="Text Box 3"/>
          <p:cNvSpPr txBox="1">
            <a:spLocks noChangeArrowheads="1"/>
          </p:cNvSpPr>
          <p:nvPr/>
        </p:nvSpPr>
        <p:spPr bwMode="auto">
          <a:xfrm>
            <a:off x="304800" y="1612900"/>
            <a:ext cx="8305800" cy="1187450"/>
          </a:xfrm>
          <a:prstGeom prst="rect">
            <a:avLst/>
          </a:prstGeom>
          <a:noFill/>
          <a:ln w="9525">
            <a:noFill/>
            <a:miter lim="800000"/>
            <a:headEnd/>
            <a:tailEnd/>
          </a:ln>
          <a:effectLst/>
        </p:spPr>
        <p:txBody>
          <a:bodyPr anchor="ctr">
            <a:spAutoFit/>
          </a:bodyPr>
          <a:lstStyle/>
          <a:p>
            <a:pPr algn="l">
              <a:spcBef>
                <a:spcPct val="50000"/>
              </a:spcBef>
            </a:pPr>
            <a:r>
              <a:rPr lang="en-US" sz="2400">
                <a:latin typeface="Helvetica" pitchFamily="34" charset="0"/>
              </a:rPr>
              <a:t>Many of the observed clouds and especially the processes within them are of </a:t>
            </a:r>
            <a:r>
              <a:rPr lang="en-US" sz="2400">
                <a:solidFill>
                  <a:srgbClr val="00CC00"/>
                </a:solidFill>
                <a:latin typeface="Helvetica" pitchFamily="34" charset="0"/>
              </a:rPr>
              <a:t>subgrid-scale size</a:t>
            </a:r>
            <a:r>
              <a:rPr lang="en-US" sz="2400">
                <a:latin typeface="Helvetica" pitchFamily="34" charset="0"/>
              </a:rPr>
              <a:t> (both horizontally and vertically)</a:t>
            </a:r>
          </a:p>
        </p:txBody>
      </p:sp>
      <p:grpSp>
        <p:nvGrpSpPr>
          <p:cNvPr id="598020" name="Group 4"/>
          <p:cNvGrpSpPr>
            <a:grpSpLocks/>
          </p:cNvGrpSpPr>
          <p:nvPr/>
        </p:nvGrpSpPr>
        <p:grpSpPr bwMode="auto">
          <a:xfrm>
            <a:off x="914400" y="2844800"/>
            <a:ext cx="7086600" cy="3803650"/>
            <a:chOff x="384" y="1057"/>
            <a:chExt cx="5136" cy="2757"/>
          </a:xfrm>
        </p:grpSpPr>
        <p:pic>
          <p:nvPicPr>
            <p:cNvPr id="598021" name="Picture 5" descr="mixed_cu_photo"/>
            <p:cNvPicPr>
              <a:picLocks noChangeAspect="1" noChangeArrowheads="1"/>
            </p:cNvPicPr>
            <p:nvPr/>
          </p:nvPicPr>
          <p:blipFill>
            <a:blip r:embed="rId3" cstate="print"/>
            <a:srcRect/>
            <a:stretch>
              <a:fillRect/>
            </a:stretch>
          </p:blipFill>
          <p:spPr bwMode="auto">
            <a:xfrm>
              <a:off x="384" y="1057"/>
              <a:ext cx="5136" cy="2757"/>
            </a:xfrm>
            <a:prstGeom prst="rect">
              <a:avLst/>
            </a:prstGeom>
            <a:noFill/>
          </p:spPr>
        </p:pic>
        <p:sp>
          <p:nvSpPr>
            <p:cNvPr id="598022" name="Text Box 6"/>
            <p:cNvSpPr txBox="1">
              <a:spLocks noChangeArrowheads="1"/>
            </p:cNvSpPr>
            <p:nvPr/>
          </p:nvSpPr>
          <p:spPr bwMode="auto">
            <a:xfrm rot="120000">
              <a:off x="2248" y="1860"/>
              <a:ext cx="2588" cy="335"/>
            </a:xfrm>
            <a:prstGeom prst="rect">
              <a:avLst/>
            </a:prstGeom>
            <a:solidFill>
              <a:schemeClr val="bg1"/>
            </a:solidFill>
            <a:ln w="38100">
              <a:noFill/>
              <a:miter lim="800000"/>
              <a:headEnd/>
              <a:tailEnd/>
            </a:ln>
            <a:effectLst/>
          </p:spPr>
          <p:txBody>
            <a:bodyPr wrap="none" anchor="ctr">
              <a:spAutoFit/>
            </a:bodyPr>
            <a:lstStyle/>
            <a:p>
              <a:r>
                <a:rPr lang="en-US" sz="2400" dirty="0">
                  <a:latin typeface="Helvetica" pitchFamily="34" charset="0"/>
                </a:rPr>
                <a:t>GCM Grid cell </a:t>
              </a:r>
              <a:r>
                <a:rPr lang="en-US" sz="2400" dirty="0" smtClean="0">
                  <a:latin typeface="Helvetica" pitchFamily="34" charset="0"/>
                </a:rPr>
                <a:t>10-300km</a:t>
              </a:r>
              <a:endParaRPr lang="en-US" sz="2400" dirty="0">
                <a:latin typeface="Helvetica" pitchFamily="34" charset="0"/>
              </a:endParaRPr>
            </a:p>
          </p:txBody>
        </p:sp>
        <p:sp>
          <p:nvSpPr>
            <p:cNvPr id="598024" name="Line 8"/>
            <p:cNvSpPr>
              <a:spLocks noChangeShapeType="1"/>
            </p:cNvSpPr>
            <p:nvPr/>
          </p:nvSpPr>
          <p:spPr bwMode="auto">
            <a:xfrm>
              <a:off x="576" y="3036"/>
              <a:ext cx="0" cy="288"/>
            </a:xfrm>
            <a:prstGeom prst="line">
              <a:avLst/>
            </a:prstGeom>
            <a:noFill/>
            <a:ln w="38100">
              <a:solidFill>
                <a:schemeClr val="tx1"/>
              </a:solidFill>
              <a:round/>
              <a:headEnd/>
              <a:tailEnd/>
            </a:ln>
            <a:effectLst/>
          </p:spPr>
          <p:txBody>
            <a:bodyPr wrap="none" anchor="ctr"/>
            <a:lstStyle/>
            <a:p>
              <a:endParaRPr lang="en-GB"/>
            </a:p>
          </p:txBody>
        </p:sp>
        <p:sp>
          <p:nvSpPr>
            <p:cNvPr id="598025" name="Line 9"/>
            <p:cNvSpPr>
              <a:spLocks noChangeShapeType="1"/>
            </p:cNvSpPr>
            <p:nvPr/>
          </p:nvSpPr>
          <p:spPr bwMode="auto">
            <a:xfrm>
              <a:off x="3936" y="3222"/>
              <a:ext cx="0" cy="288"/>
            </a:xfrm>
            <a:prstGeom prst="line">
              <a:avLst/>
            </a:prstGeom>
            <a:noFill/>
            <a:ln w="38100">
              <a:solidFill>
                <a:schemeClr val="tx1"/>
              </a:solidFill>
              <a:round/>
              <a:headEnd/>
              <a:tailEnd/>
            </a:ln>
            <a:effectLst/>
          </p:spPr>
          <p:txBody>
            <a:bodyPr wrap="none" anchor="ctr"/>
            <a:lstStyle/>
            <a:p>
              <a:endParaRPr lang="en-GB"/>
            </a:p>
          </p:txBody>
        </p:sp>
        <p:sp>
          <p:nvSpPr>
            <p:cNvPr id="598026" name="Line 10"/>
            <p:cNvSpPr>
              <a:spLocks noChangeShapeType="1"/>
            </p:cNvSpPr>
            <p:nvPr/>
          </p:nvSpPr>
          <p:spPr bwMode="auto">
            <a:xfrm>
              <a:off x="5130" y="2322"/>
              <a:ext cx="0" cy="288"/>
            </a:xfrm>
            <a:prstGeom prst="line">
              <a:avLst/>
            </a:prstGeom>
            <a:noFill/>
            <a:ln w="38100">
              <a:solidFill>
                <a:schemeClr val="tx1"/>
              </a:solidFill>
              <a:round/>
              <a:headEnd/>
              <a:tailEnd/>
            </a:ln>
            <a:effectLst/>
          </p:spPr>
          <p:txBody>
            <a:bodyPr wrap="none" anchor="ctr"/>
            <a:lstStyle/>
            <a:p>
              <a:endParaRPr lang="en-GB"/>
            </a:p>
          </p:txBody>
        </p:sp>
        <p:sp>
          <p:nvSpPr>
            <p:cNvPr id="598027" name="Line 11"/>
            <p:cNvSpPr>
              <a:spLocks noChangeShapeType="1"/>
            </p:cNvSpPr>
            <p:nvPr/>
          </p:nvSpPr>
          <p:spPr bwMode="auto">
            <a:xfrm>
              <a:off x="576" y="3312"/>
              <a:ext cx="3360" cy="192"/>
            </a:xfrm>
            <a:prstGeom prst="line">
              <a:avLst/>
            </a:prstGeom>
            <a:noFill/>
            <a:ln w="38100">
              <a:solidFill>
                <a:schemeClr val="tx1"/>
              </a:solidFill>
              <a:round/>
              <a:headEnd/>
              <a:tailEnd/>
            </a:ln>
            <a:effectLst/>
          </p:spPr>
          <p:txBody>
            <a:bodyPr wrap="none" anchor="ctr"/>
            <a:lstStyle/>
            <a:p>
              <a:endParaRPr lang="en-GB"/>
            </a:p>
          </p:txBody>
        </p:sp>
        <p:sp>
          <p:nvSpPr>
            <p:cNvPr id="598028" name="Line 12"/>
            <p:cNvSpPr>
              <a:spLocks noChangeShapeType="1"/>
            </p:cNvSpPr>
            <p:nvPr/>
          </p:nvSpPr>
          <p:spPr bwMode="auto">
            <a:xfrm flipV="1">
              <a:off x="3933" y="2595"/>
              <a:ext cx="1200" cy="912"/>
            </a:xfrm>
            <a:prstGeom prst="line">
              <a:avLst/>
            </a:prstGeom>
            <a:noFill/>
            <a:ln w="38100">
              <a:solidFill>
                <a:schemeClr val="tx1"/>
              </a:solidFill>
              <a:round/>
              <a:headEnd/>
              <a:tailEnd/>
            </a:ln>
            <a:effectLst/>
          </p:spPr>
          <p:txBody>
            <a:bodyPr wrap="none" anchor="ctr"/>
            <a:lstStyle/>
            <a:p>
              <a:endParaRPr lang="en-GB"/>
            </a:p>
          </p:txBody>
        </p:sp>
      </p:grpSp>
      <p:cxnSp>
        <p:nvCxnSpPr>
          <p:cNvPr id="3" name="Straight Connector 2"/>
          <p:cNvCxnSpPr/>
          <p:nvPr/>
        </p:nvCxnSpPr>
        <p:spPr bwMode="auto">
          <a:xfrm flipV="1">
            <a:off x="1171042" y="4424176"/>
            <a:ext cx="1942861" cy="1160158"/>
          </a:xfrm>
          <a:prstGeom prst="line">
            <a:avLst/>
          </a:prstGeom>
          <a:noFill/>
          <a:ln w="381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179319" y="5585941"/>
            <a:ext cx="4636093" cy="245766"/>
          </a:xfrm>
          <a:prstGeom prst="line">
            <a:avLst/>
          </a:prstGeom>
          <a:noFill/>
          <a:ln w="38100" cap="flat" cmpd="sng" algn="ctr">
            <a:solidFill>
              <a:schemeClr val="tx1"/>
            </a:solidFill>
            <a:prstDash val="solid"/>
            <a:round/>
            <a:headEnd type="none" w="med" len="med"/>
            <a:tailEnd type="none" w="med" len="med"/>
          </a:ln>
          <a:effectLst/>
        </p:spPr>
      </p:cxnSp>
      <p:cxnSp>
        <p:nvCxnSpPr>
          <p:cNvPr id="17" name="Straight Connector 16"/>
          <p:cNvCxnSpPr>
            <a:endCxn id="598026" idx="0"/>
          </p:cNvCxnSpPr>
          <p:nvPr/>
        </p:nvCxnSpPr>
        <p:spPr bwMode="auto">
          <a:xfrm flipV="1">
            <a:off x="5811274" y="4590037"/>
            <a:ext cx="1651608" cy="1242955"/>
          </a:xfrm>
          <a:prstGeom prst="line">
            <a:avLst/>
          </a:prstGeom>
          <a:noFill/>
          <a:ln w="38100" cap="flat" cmpd="sng" algn="ctr">
            <a:solidFill>
              <a:schemeClr val="tx1"/>
            </a:solidFill>
            <a:prstDash val="solid"/>
            <a:round/>
            <a:headEnd type="none" w="med" len="med"/>
            <a:tailEnd type="none" w="med" len="med"/>
          </a:ln>
          <a:effectLst/>
        </p:spPr>
      </p:cxnSp>
      <p:cxnSp>
        <p:nvCxnSpPr>
          <p:cNvPr id="18" name="Straight Connector 17"/>
          <p:cNvCxnSpPr>
            <a:endCxn id="598026" idx="0"/>
          </p:cNvCxnSpPr>
          <p:nvPr/>
        </p:nvCxnSpPr>
        <p:spPr bwMode="auto">
          <a:xfrm>
            <a:off x="3113903" y="4425461"/>
            <a:ext cx="4348979" cy="164576"/>
          </a:xfrm>
          <a:prstGeom prst="line">
            <a:avLst/>
          </a:prstGeom>
          <a:noFill/>
          <a:ln w="38100"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 name="Slide Number Placeholder 5"/>
          <p:cNvSpPr>
            <a:spLocks noGrp="1"/>
          </p:cNvSpPr>
          <p:nvPr>
            <p:ph type="sldNum" sz="quarter" idx="12"/>
          </p:nvPr>
        </p:nvSpPr>
        <p:spPr/>
        <p:txBody>
          <a:bodyPr/>
          <a:lstStyle/>
          <a:p>
            <a:fld id="{65ABAFD0-7E20-4757-9EE3-3734CEC4A6D9}" type="slidenum">
              <a:rPr lang="en-GB"/>
              <a:pPr/>
              <a:t>20</a:t>
            </a:fld>
            <a:endParaRPr lang="en-GB"/>
          </a:p>
        </p:txBody>
      </p:sp>
      <p:sp>
        <p:nvSpPr>
          <p:cNvPr id="524290" name="Rectangle 2"/>
          <p:cNvSpPr>
            <a:spLocks noChangeArrowheads="1"/>
          </p:cNvSpPr>
          <p:nvPr/>
        </p:nvSpPr>
        <p:spPr bwMode="auto">
          <a:xfrm>
            <a:off x="1695450" y="3840163"/>
            <a:ext cx="5616575" cy="106045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4291" name="Rectangle 3"/>
          <p:cNvSpPr>
            <a:spLocks noGrp="1" noChangeArrowheads="1"/>
          </p:cNvSpPr>
          <p:nvPr>
            <p:ph type="title"/>
          </p:nvPr>
        </p:nvSpPr>
        <p:spPr>
          <a:xfrm>
            <a:off x="222250" y="165100"/>
            <a:ext cx="8424863" cy="820738"/>
          </a:xfrm>
        </p:spPr>
        <p:txBody>
          <a:bodyPr/>
          <a:lstStyle/>
          <a:p>
            <a:pPr algn="l"/>
            <a:r>
              <a:rPr lang="en-US"/>
              <a:t>Diagnostic Relative Humidity Schemes</a:t>
            </a:r>
          </a:p>
        </p:txBody>
      </p:sp>
      <p:sp>
        <p:nvSpPr>
          <p:cNvPr id="524292" name="Rectangle 4"/>
          <p:cNvSpPr>
            <a:spLocks noGrp="1" noChangeArrowheads="1"/>
          </p:cNvSpPr>
          <p:nvPr>
            <p:ph type="body" idx="1"/>
          </p:nvPr>
        </p:nvSpPr>
        <p:spPr>
          <a:xfrm>
            <a:off x="0" y="1382713"/>
            <a:ext cx="5711825" cy="1846262"/>
          </a:xfrm>
          <a:ln/>
        </p:spPr>
        <p:txBody>
          <a:bodyPr/>
          <a:lstStyle/>
          <a:p>
            <a:r>
              <a:rPr lang="en-US" sz="2400" dirty="0" smtClean="0"/>
              <a:t>Many schemes, from the 1970s onwards, based cloud cover on the relative humidity (RH)</a:t>
            </a:r>
          </a:p>
          <a:p>
            <a:r>
              <a:rPr lang="en-US" sz="2400" dirty="0" smtClean="0"/>
              <a:t>e.g. </a:t>
            </a:r>
            <a:r>
              <a:rPr lang="en-US" sz="2400" dirty="0" err="1" smtClean="0"/>
              <a:t>Sundqvist</a:t>
            </a:r>
            <a:r>
              <a:rPr lang="en-US" sz="2400" dirty="0" smtClean="0"/>
              <a:t> et al. MWR 1989:</a:t>
            </a:r>
          </a:p>
          <a:p>
            <a:endParaRPr lang="en-US" sz="2400" dirty="0"/>
          </a:p>
        </p:txBody>
      </p:sp>
      <p:graphicFrame>
        <p:nvGraphicFramePr>
          <p:cNvPr id="524293" name="Object 5"/>
          <p:cNvGraphicFramePr>
            <a:graphicFrameLocks noChangeAspect="1"/>
          </p:cNvGraphicFramePr>
          <p:nvPr/>
        </p:nvGraphicFramePr>
        <p:xfrm>
          <a:off x="2816225" y="3814763"/>
          <a:ext cx="3478213" cy="1062037"/>
        </p:xfrm>
        <a:graphic>
          <a:graphicData uri="http://schemas.openxmlformats.org/presentationml/2006/ole">
            <mc:AlternateContent xmlns:mc="http://schemas.openxmlformats.org/markup-compatibility/2006">
              <mc:Choice xmlns:v="urn:schemas-microsoft-com:vml" Requires="v">
                <p:oleObj spid="_x0000_s524322" name="Equation" r:id="rId4" imgW="952200" imgH="291960" progId="Equation.3">
                  <p:embed/>
                </p:oleObj>
              </mc:Choice>
              <mc:Fallback>
                <p:oleObj name="Equation" r:id="rId4" imgW="952200" imgH="29196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6225" y="3814763"/>
                        <a:ext cx="3478213" cy="106203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524295" name="Group 7"/>
          <p:cNvGrpSpPr>
            <a:grpSpLocks/>
          </p:cNvGrpSpPr>
          <p:nvPr/>
        </p:nvGrpSpPr>
        <p:grpSpPr bwMode="auto">
          <a:xfrm>
            <a:off x="5673725" y="1479550"/>
            <a:ext cx="3313113" cy="1806575"/>
            <a:chOff x="3560" y="2931"/>
            <a:chExt cx="2087" cy="1138"/>
          </a:xfrm>
        </p:grpSpPr>
        <p:sp>
          <p:nvSpPr>
            <p:cNvPr id="524296" name="Rectangle 8"/>
            <p:cNvSpPr>
              <a:spLocks noChangeArrowheads="1"/>
            </p:cNvSpPr>
            <p:nvPr/>
          </p:nvSpPr>
          <p:spPr bwMode="auto">
            <a:xfrm>
              <a:off x="3560" y="2976"/>
              <a:ext cx="2087" cy="1089"/>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24297" name="Line 9"/>
            <p:cNvSpPr>
              <a:spLocks noChangeShapeType="1"/>
            </p:cNvSpPr>
            <p:nvPr/>
          </p:nvSpPr>
          <p:spPr bwMode="auto">
            <a:xfrm flipV="1">
              <a:off x="3969" y="3702"/>
              <a:ext cx="589" cy="136"/>
            </a:xfrm>
            <a:prstGeom prst="line">
              <a:avLst/>
            </a:prstGeom>
            <a:noFill/>
            <a:ln w="57150">
              <a:solidFill>
                <a:srgbClr val="0000FF"/>
              </a:solidFill>
              <a:round/>
              <a:headEnd/>
              <a:tailEnd/>
            </a:ln>
            <a:effectLst/>
          </p:spPr>
          <p:txBody>
            <a:bodyPr/>
            <a:lstStyle/>
            <a:p>
              <a:endParaRPr lang="en-GB"/>
            </a:p>
          </p:txBody>
        </p:sp>
        <p:sp>
          <p:nvSpPr>
            <p:cNvPr id="524298" name="Line 10"/>
            <p:cNvSpPr>
              <a:spLocks noChangeShapeType="1"/>
            </p:cNvSpPr>
            <p:nvPr/>
          </p:nvSpPr>
          <p:spPr bwMode="auto">
            <a:xfrm flipV="1">
              <a:off x="4558" y="3249"/>
              <a:ext cx="363" cy="453"/>
            </a:xfrm>
            <a:prstGeom prst="line">
              <a:avLst/>
            </a:prstGeom>
            <a:noFill/>
            <a:ln w="57150">
              <a:solidFill>
                <a:srgbClr val="0000FF"/>
              </a:solidFill>
              <a:round/>
              <a:headEnd/>
              <a:tailEnd/>
            </a:ln>
            <a:effectLst/>
          </p:spPr>
          <p:txBody>
            <a:bodyPr/>
            <a:lstStyle/>
            <a:p>
              <a:endParaRPr lang="en-GB"/>
            </a:p>
          </p:txBody>
        </p:sp>
        <p:sp>
          <p:nvSpPr>
            <p:cNvPr id="524299" name="Line 11"/>
            <p:cNvSpPr>
              <a:spLocks noChangeShapeType="1"/>
            </p:cNvSpPr>
            <p:nvPr/>
          </p:nvSpPr>
          <p:spPr bwMode="auto">
            <a:xfrm flipV="1">
              <a:off x="4921" y="3067"/>
              <a:ext cx="227" cy="181"/>
            </a:xfrm>
            <a:prstGeom prst="line">
              <a:avLst/>
            </a:prstGeom>
            <a:noFill/>
            <a:ln w="57150">
              <a:solidFill>
                <a:srgbClr val="0000FF"/>
              </a:solidFill>
              <a:round/>
              <a:headEnd/>
              <a:tailEnd/>
            </a:ln>
            <a:effectLst/>
          </p:spPr>
          <p:txBody>
            <a:bodyPr/>
            <a:lstStyle/>
            <a:p>
              <a:endParaRPr lang="en-GB"/>
            </a:p>
          </p:txBody>
        </p:sp>
        <p:sp>
          <p:nvSpPr>
            <p:cNvPr id="524300" name="Line 12"/>
            <p:cNvSpPr>
              <a:spLocks noChangeShapeType="1"/>
            </p:cNvSpPr>
            <p:nvPr/>
          </p:nvSpPr>
          <p:spPr bwMode="auto">
            <a:xfrm flipV="1">
              <a:off x="3878" y="3023"/>
              <a:ext cx="0" cy="816"/>
            </a:xfrm>
            <a:prstGeom prst="line">
              <a:avLst/>
            </a:prstGeom>
            <a:noFill/>
            <a:ln w="57150">
              <a:solidFill>
                <a:schemeClr val="tx1"/>
              </a:solidFill>
              <a:round/>
              <a:headEnd/>
              <a:tailEnd type="triangle" w="med" len="med"/>
            </a:ln>
            <a:effectLst/>
          </p:spPr>
          <p:txBody>
            <a:bodyPr/>
            <a:lstStyle/>
            <a:p>
              <a:endParaRPr lang="en-GB"/>
            </a:p>
          </p:txBody>
        </p:sp>
        <p:sp>
          <p:nvSpPr>
            <p:cNvPr id="524301" name="Line 13"/>
            <p:cNvSpPr>
              <a:spLocks noChangeShapeType="1"/>
            </p:cNvSpPr>
            <p:nvPr/>
          </p:nvSpPr>
          <p:spPr bwMode="auto">
            <a:xfrm>
              <a:off x="3878" y="3839"/>
              <a:ext cx="1451" cy="0"/>
            </a:xfrm>
            <a:prstGeom prst="line">
              <a:avLst/>
            </a:prstGeom>
            <a:noFill/>
            <a:ln w="57150">
              <a:solidFill>
                <a:schemeClr val="tx1"/>
              </a:solidFill>
              <a:round/>
              <a:headEnd/>
              <a:tailEnd type="triangle" w="med" len="med"/>
            </a:ln>
            <a:effectLst/>
          </p:spPr>
          <p:txBody>
            <a:bodyPr/>
            <a:lstStyle/>
            <a:p>
              <a:endParaRPr lang="en-GB"/>
            </a:p>
          </p:txBody>
        </p:sp>
        <p:sp>
          <p:nvSpPr>
            <p:cNvPr id="524302" name="Text Box 14"/>
            <p:cNvSpPr txBox="1">
              <a:spLocks noChangeArrowheads="1"/>
            </p:cNvSpPr>
            <p:nvPr/>
          </p:nvSpPr>
          <p:spPr bwMode="auto">
            <a:xfrm>
              <a:off x="3616" y="3294"/>
              <a:ext cx="220" cy="231"/>
            </a:xfrm>
            <a:prstGeom prst="rect">
              <a:avLst/>
            </a:prstGeom>
            <a:noFill/>
            <a:ln w="57150">
              <a:noFill/>
              <a:miter lim="800000"/>
              <a:headEnd/>
              <a:tailEnd/>
            </a:ln>
            <a:effectLst/>
          </p:spPr>
          <p:txBody>
            <a:bodyPr wrap="none">
              <a:spAutoFit/>
            </a:bodyPr>
            <a:lstStyle/>
            <a:p>
              <a:pPr algn="l"/>
              <a:r>
                <a:rPr lang="en-GB"/>
                <a:t>C</a:t>
              </a:r>
            </a:p>
          </p:txBody>
        </p:sp>
        <p:sp>
          <p:nvSpPr>
            <p:cNvPr id="524303" name="Text Box 15"/>
            <p:cNvSpPr txBox="1">
              <a:spLocks noChangeArrowheads="1"/>
            </p:cNvSpPr>
            <p:nvPr/>
          </p:nvSpPr>
          <p:spPr bwMode="auto">
            <a:xfrm>
              <a:off x="3629" y="3715"/>
              <a:ext cx="196" cy="231"/>
            </a:xfrm>
            <a:prstGeom prst="rect">
              <a:avLst/>
            </a:prstGeom>
            <a:noFill/>
            <a:ln w="57150">
              <a:noFill/>
              <a:miter lim="800000"/>
              <a:headEnd/>
              <a:tailEnd/>
            </a:ln>
            <a:effectLst/>
          </p:spPr>
          <p:txBody>
            <a:bodyPr wrap="none">
              <a:spAutoFit/>
            </a:bodyPr>
            <a:lstStyle/>
            <a:p>
              <a:pPr algn="l"/>
              <a:r>
                <a:rPr lang="en-GB"/>
                <a:t>0</a:t>
              </a:r>
            </a:p>
          </p:txBody>
        </p:sp>
        <p:sp>
          <p:nvSpPr>
            <p:cNvPr id="524304" name="Text Box 16"/>
            <p:cNvSpPr txBox="1">
              <a:spLocks noChangeArrowheads="1"/>
            </p:cNvSpPr>
            <p:nvPr/>
          </p:nvSpPr>
          <p:spPr bwMode="auto">
            <a:xfrm>
              <a:off x="3629" y="2931"/>
              <a:ext cx="196" cy="231"/>
            </a:xfrm>
            <a:prstGeom prst="rect">
              <a:avLst/>
            </a:prstGeom>
            <a:noFill/>
            <a:ln w="57150">
              <a:noFill/>
              <a:miter lim="800000"/>
              <a:headEnd/>
              <a:tailEnd/>
            </a:ln>
            <a:effectLst/>
          </p:spPr>
          <p:txBody>
            <a:bodyPr wrap="none">
              <a:spAutoFit/>
            </a:bodyPr>
            <a:lstStyle/>
            <a:p>
              <a:pPr algn="l"/>
              <a:r>
                <a:rPr lang="en-GB"/>
                <a:t>1</a:t>
              </a:r>
            </a:p>
          </p:txBody>
        </p:sp>
        <p:sp>
          <p:nvSpPr>
            <p:cNvPr id="524305" name="Text Box 17"/>
            <p:cNvSpPr txBox="1">
              <a:spLocks noChangeArrowheads="1"/>
            </p:cNvSpPr>
            <p:nvPr/>
          </p:nvSpPr>
          <p:spPr bwMode="auto">
            <a:xfrm>
              <a:off x="3833" y="3838"/>
              <a:ext cx="276" cy="231"/>
            </a:xfrm>
            <a:prstGeom prst="rect">
              <a:avLst/>
            </a:prstGeom>
            <a:noFill/>
            <a:ln w="57150">
              <a:noFill/>
              <a:miter lim="800000"/>
              <a:headEnd/>
              <a:tailEnd/>
            </a:ln>
            <a:effectLst/>
          </p:spPr>
          <p:txBody>
            <a:bodyPr wrap="none">
              <a:spAutoFit/>
            </a:bodyPr>
            <a:lstStyle/>
            <a:p>
              <a:pPr algn="l"/>
              <a:r>
                <a:rPr lang="en-GB"/>
                <a:t>60</a:t>
              </a:r>
            </a:p>
          </p:txBody>
        </p:sp>
        <p:sp>
          <p:nvSpPr>
            <p:cNvPr id="524306" name="Text Box 18"/>
            <p:cNvSpPr txBox="1">
              <a:spLocks noChangeArrowheads="1"/>
            </p:cNvSpPr>
            <p:nvPr/>
          </p:nvSpPr>
          <p:spPr bwMode="auto">
            <a:xfrm>
              <a:off x="4967" y="3838"/>
              <a:ext cx="356" cy="231"/>
            </a:xfrm>
            <a:prstGeom prst="rect">
              <a:avLst/>
            </a:prstGeom>
            <a:noFill/>
            <a:ln w="57150">
              <a:noFill/>
              <a:miter lim="800000"/>
              <a:headEnd/>
              <a:tailEnd/>
            </a:ln>
            <a:effectLst/>
          </p:spPr>
          <p:txBody>
            <a:bodyPr wrap="none">
              <a:spAutoFit/>
            </a:bodyPr>
            <a:lstStyle/>
            <a:p>
              <a:pPr algn="l"/>
              <a:r>
                <a:rPr lang="en-GB"/>
                <a:t>100</a:t>
              </a:r>
            </a:p>
          </p:txBody>
        </p:sp>
        <p:sp>
          <p:nvSpPr>
            <p:cNvPr id="524307" name="Text Box 19"/>
            <p:cNvSpPr txBox="1">
              <a:spLocks noChangeArrowheads="1"/>
            </p:cNvSpPr>
            <p:nvPr/>
          </p:nvSpPr>
          <p:spPr bwMode="auto">
            <a:xfrm>
              <a:off x="4422" y="3838"/>
              <a:ext cx="276" cy="231"/>
            </a:xfrm>
            <a:prstGeom prst="rect">
              <a:avLst/>
            </a:prstGeom>
            <a:noFill/>
            <a:ln w="57150">
              <a:noFill/>
              <a:miter lim="800000"/>
              <a:headEnd/>
              <a:tailEnd/>
            </a:ln>
            <a:effectLst/>
          </p:spPr>
          <p:txBody>
            <a:bodyPr wrap="none">
              <a:spAutoFit/>
            </a:bodyPr>
            <a:lstStyle/>
            <a:p>
              <a:pPr algn="l"/>
              <a:r>
                <a:rPr lang="en-GB"/>
                <a:t>80</a:t>
              </a:r>
            </a:p>
          </p:txBody>
        </p:sp>
        <p:sp>
          <p:nvSpPr>
            <p:cNvPr id="524308" name="Oval 20"/>
            <p:cNvSpPr>
              <a:spLocks noChangeArrowheads="1"/>
            </p:cNvSpPr>
            <p:nvPr/>
          </p:nvSpPr>
          <p:spPr bwMode="auto">
            <a:xfrm>
              <a:off x="3923" y="379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09" name="Oval 21"/>
            <p:cNvSpPr>
              <a:spLocks noChangeArrowheads="1"/>
            </p:cNvSpPr>
            <p:nvPr/>
          </p:nvSpPr>
          <p:spPr bwMode="auto">
            <a:xfrm>
              <a:off x="4513" y="3657"/>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0" name="Oval 22"/>
            <p:cNvSpPr>
              <a:spLocks noChangeArrowheads="1"/>
            </p:cNvSpPr>
            <p:nvPr/>
          </p:nvSpPr>
          <p:spPr bwMode="auto">
            <a:xfrm>
              <a:off x="4876" y="3203"/>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1" name="Oval 23"/>
            <p:cNvSpPr>
              <a:spLocks noChangeArrowheads="1"/>
            </p:cNvSpPr>
            <p:nvPr/>
          </p:nvSpPr>
          <p:spPr bwMode="auto">
            <a:xfrm>
              <a:off x="5103" y="3022"/>
              <a:ext cx="91" cy="91"/>
            </a:xfrm>
            <a:prstGeom prst="ellipse">
              <a:avLst/>
            </a:prstGeom>
            <a:solidFill>
              <a:schemeClr val="hlink"/>
            </a:solidFill>
            <a:ln w="57150">
              <a:solidFill>
                <a:srgbClr val="0000FF"/>
              </a:solidFill>
              <a:round/>
              <a:headEnd/>
              <a:tailEnd/>
            </a:ln>
            <a:effectLst/>
          </p:spPr>
          <p:txBody>
            <a:bodyPr wrap="none" anchor="ctr"/>
            <a:lstStyle/>
            <a:p>
              <a:endParaRPr lang="en-GB"/>
            </a:p>
          </p:txBody>
        </p:sp>
        <p:sp>
          <p:nvSpPr>
            <p:cNvPr id="524312" name="Text Box 24"/>
            <p:cNvSpPr txBox="1">
              <a:spLocks noChangeArrowheads="1"/>
            </p:cNvSpPr>
            <p:nvPr/>
          </p:nvSpPr>
          <p:spPr bwMode="auto">
            <a:xfrm>
              <a:off x="5271" y="3715"/>
              <a:ext cx="324" cy="231"/>
            </a:xfrm>
            <a:prstGeom prst="rect">
              <a:avLst/>
            </a:prstGeom>
            <a:noFill/>
            <a:ln w="57150">
              <a:noFill/>
              <a:miter lim="800000"/>
              <a:headEnd/>
              <a:tailEnd/>
            </a:ln>
            <a:effectLst/>
          </p:spPr>
          <p:txBody>
            <a:bodyPr wrap="none">
              <a:spAutoFit/>
            </a:bodyPr>
            <a:lstStyle/>
            <a:p>
              <a:pPr algn="l"/>
              <a:r>
                <a:rPr lang="en-GB"/>
                <a:t>RH</a:t>
              </a:r>
            </a:p>
          </p:txBody>
        </p:sp>
      </p:grpSp>
      <p:sp>
        <p:nvSpPr>
          <p:cNvPr id="28" name="Text Box 6"/>
          <p:cNvSpPr txBox="1">
            <a:spLocks noChangeArrowheads="1"/>
          </p:cNvSpPr>
          <p:nvPr/>
        </p:nvSpPr>
        <p:spPr bwMode="auto">
          <a:xfrm>
            <a:off x="271458" y="5527437"/>
            <a:ext cx="8566150" cy="738664"/>
          </a:xfrm>
          <a:prstGeom prst="rect">
            <a:avLst/>
          </a:prstGeom>
          <a:noFill/>
          <a:ln w="38100">
            <a:noFill/>
            <a:miter lim="800000"/>
            <a:headEnd/>
            <a:tailEnd/>
          </a:ln>
        </p:spPr>
        <p:txBody>
          <a:bodyPr anchor="ctr">
            <a:spAutoFit/>
          </a:bodyPr>
          <a:lstStyle/>
          <a:p>
            <a:r>
              <a:rPr lang="en-US" sz="2200" i="1" dirty="0" err="1">
                <a:latin typeface="Arial" charset="0"/>
              </a:rPr>
              <a:t>RH</a:t>
            </a:r>
            <a:r>
              <a:rPr lang="en-US" sz="2200" i="1" baseline="-25000" dirty="0" err="1">
                <a:latin typeface="Arial" charset="0"/>
              </a:rPr>
              <a:t>crit</a:t>
            </a:r>
            <a:r>
              <a:rPr lang="en-US" sz="2200" dirty="0">
                <a:latin typeface="Arial" charset="0"/>
              </a:rPr>
              <a:t> = critical relative humidity at which cloud assumed to form    </a:t>
            </a:r>
          </a:p>
          <a:p>
            <a:r>
              <a:rPr lang="en-US" sz="2000" dirty="0">
                <a:latin typeface="Arial" charset="0"/>
              </a:rPr>
              <a:t>        (= function of height, typical value is 60-80%)</a:t>
            </a:r>
          </a:p>
        </p:txBody>
      </p:sp>
      <p:grpSp>
        <p:nvGrpSpPr>
          <p:cNvPr id="4" name="Group 3"/>
          <p:cNvGrpSpPr/>
          <p:nvPr/>
        </p:nvGrpSpPr>
        <p:grpSpPr>
          <a:xfrm>
            <a:off x="7042150" y="3881658"/>
            <a:ext cx="1900761" cy="646331"/>
            <a:chOff x="7042150" y="3881658"/>
            <a:chExt cx="1900761" cy="646331"/>
          </a:xfrm>
        </p:grpSpPr>
        <p:sp>
          <p:nvSpPr>
            <p:cNvPr id="2" name="TextBox 1"/>
            <p:cNvSpPr txBox="1"/>
            <p:nvPr/>
          </p:nvSpPr>
          <p:spPr>
            <a:xfrm>
              <a:off x="7268098" y="3881658"/>
              <a:ext cx="1674813" cy="646331"/>
            </a:xfrm>
            <a:prstGeom prst="rect">
              <a:avLst/>
            </a:prstGeom>
            <a:noFill/>
          </p:spPr>
          <p:txBody>
            <a:bodyPr wrap="square" rtlCol="0">
              <a:spAutoFit/>
            </a:bodyPr>
            <a:lstStyle/>
            <a:p>
              <a:r>
                <a:rPr lang="en-GB" dirty="0" smtClean="0">
                  <a:solidFill>
                    <a:srgbClr val="FF0000"/>
                  </a:solidFill>
                </a:rPr>
                <a:t>Remember this for later!</a:t>
              </a:r>
              <a:endParaRPr lang="en-GB" dirty="0">
                <a:solidFill>
                  <a:srgbClr val="FF0000"/>
                </a:solidFill>
              </a:endParaRPr>
            </a:p>
          </p:txBody>
        </p:sp>
        <p:sp>
          <p:nvSpPr>
            <p:cNvPr id="3" name="Smiley Face 2"/>
            <p:cNvSpPr/>
            <p:nvPr/>
          </p:nvSpPr>
          <p:spPr bwMode="auto">
            <a:xfrm>
              <a:off x="7042150" y="3981157"/>
              <a:ext cx="354806" cy="389231"/>
            </a:xfrm>
            <a:prstGeom prst="smileyFac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rgbClr val="FF0000"/>
                </a:solidFill>
                <a:effectLst/>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92941BE-ADB6-46A6-930D-8E85B0A879D3}" type="slidenum">
              <a:rPr lang="en-GB"/>
              <a:pPr/>
              <a:t>21</a:t>
            </a:fld>
            <a:endParaRPr lang="en-GB"/>
          </a:p>
        </p:txBody>
      </p:sp>
      <p:sp>
        <p:nvSpPr>
          <p:cNvPr id="526339" name="Rectangle 3"/>
          <p:cNvSpPr>
            <a:spLocks noGrp="1" noChangeArrowheads="1"/>
          </p:cNvSpPr>
          <p:nvPr>
            <p:ph type="body" idx="1"/>
          </p:nvPr>
        </p:nvSpPr>
        <p:spPr>
          <a:xfrm>
            <a:off x="355600" y="1485900"/>
            <a:ext cx="8610600" cy="4673600"/>
          </a:xfrm>
          <a:ln/>
        </p:spPr>
        <p:txBody>
          <a:bodyPr/>
          <a:lstStyle/>
          <a:p>
            <a:pPr>
              <a:spcBef>
                <a:spcPct val="50000"/>
              </a:spcBef>
            </a:pPr>
            <a:r>
              <a:rPr lang="en-US" dirty="0"/>
              <a:t>Since these schemes form cloud when RH&lt;100%, </a:t>
            </a:r>
            <a:r>
              <a:rPr lang="en-US" dirty="0">
                <a:solidFill>
                  <a:srgbClr val="0000FF"/>
                </a:solidFill>
              </a:rPr>
              <a:t>they implicitly assume </a:t>
            </a:r>
            <a:r>
              <a:rPr lang="en-US" dirty="0" err="1">
                <a:solidFill>
                  <a:srgbClr val="0000FF"/>
                </a:solidFill>
              </a:rPr>
              <a:t>subgrid</a:t>
            </a:r>
            <a:r>
              <a:rPr lang="en-US" dirty="0">
                <a:solidFill>
                  <a:srgbClr val="0000FF"/>
                </a:solidFill>
              </a:rPr>
              <a:t>-scale variability for total water, </a:t>
            </a:r>
            <a:r>
              <a:rPr lang="en-US" i="1" dirty="0">
                <a:solidFill>
                  <a:srgbClr val="0000FF"/>
                </a:solidFill>
              </a:rPr>
              <a:t>q</a:t>
            </a:r>
            <a:r>
              <a:rPr lang="en-US" i="1" baseline="-25000" dirty="0">
                <a:solidFill>
                  <a:srgbClr val="0000FF"/>
                </a:solidFill>
              </a:rPr>
              <a:t>t</a:t>
            </a:r>
            <a:r>
              <a:rPr lang="en-US" dirty="0">
                <a:solidFill>
                  <a:srgbClr val="0000FF"/>
                </a:solidFill>
              </a:rPr>
              <a:t>, (and/or temperature, </a:t>
            </a:r>
            <a:r>
              <a:rPr lang="en-US" i="1" dirty="0">
                <a:solidFill>
                  <a:srgbClr val="0000FF"/>
                </a:solidFill>
              </a:rPr>
              <a:t>T</a:t>
            </a:r>
            <a:r>
              <a:rPr lang="en-US" dirty="0" smtClean="0">
                <a:solidFill>
                  <a:srgbClr val="0000FF"/>
                </a:solidFill>
              </a:rPr>
              <a:t>).</a:t>
            </a:r>
            <a:endParaRPr lang="en-US" dirty="0">
              <a:solidFill>
                <a:srgbClr val="0000FF"/>
              </a:solidFill>
            </a:endParaRPr>
          </a:p>
          <a:p>
            <a:pPr>
              <a:spcBef>
                <a:spcPct val="50000"/>
              </a:spcBef>
            </a:pPr>
            <a:r>
              <a:rPr lang="en-US" dirty="0"/>
              <a:t>However, the actual PDF (the shape) for these quantities and their variance (width) are often not </a:t>
            </a:r>
            <a:r>
              <a:rPr lang="en-US" dirty="0" smtClean="0"/>
              <a:t>known.</a:t>
            </a:r>
            <a:endParaRPr lang="en-US" dirty="0"/>
          </a:p>
          <a:p>
            <a:pPr>
              <a:spcBef>
                <a:spcPct val="50000"/>
              </a:spcBef>
            </a:pPr>
            <a:r>
              <a:rPr lang="en-US" dirty="0" smtClean="0"/>
              <a:t>They are of the form: “</a:t>
            </a:r>
            <a:r>
              <a:rPr lang="en-US" i="1" dirty="0"/>
              <a:t>Given a RH of X% in nature, the mean distribution of q</a:t>
            </a:r>
            <a:r>
              <a:rPr lang="en-US" i="1" baseline="-25000" dirty="0"/>
              <a:t>t</a:t>
            </a:r>
            <a:r>
              <a:rPr lang="en-US" i="1" dirty="0"/>
              <a:t> is such that, on average, we expect a cloud cover of Y</a:t>
            </a:r>
            <a:r>
              <a:rPr lang="en-US" i="1" dirty="0" smtClean="0"/>
              <a:t>%”.</a:t>
            </a:r>
          </a:p>
        </p:txBody>
      </p:sp>
      <p:sp>
        <p:nvSpPr>
          <p:cNvPr id="526345" name="Rectangle 9"/>
          <p:cNvSpPr>
            <a:spLocks noGrp="1" noChangeArrowheads="1"/>
          </p:cNvSpPr>
          <p:nvPr>
            <p:ph type="title"/>
          </p:nvPr>
        </p:nvSpPr>
        <p:spPr>
          <a:xfrm>
            <a:off x="196850" y="165100"/>
            <a:ext cx="8424863" cy="820738"/>
          </a:xfrm>
          <a:noFill/>
          <a:ln/>
        </p:spPr>
        <p:txBody>
          <a:bodyPr/>
          <a:lstStyle/>
          <a:p>
            <a:pPr algn="l"/>
            <a:r>
              <a:rPr lang="en-US" dirty="0"/>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26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6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63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715D21D-ED60-4035-8C51-94CE52FFE49F}" type="slidenum">
              <a:rPr lang="en-GB"/>
              <a:pPr/>
              <a:t>22</a:t>
            </a:fld>
            <a:endParaRPr lang="en-GB"/>
          </a:p>
        </p:txBody>
      </p:sp>
      <p:sp>
        <p:nvSpPr>
          <p:cNvPr id="528387" name="Rectangle 3"/>
          <p:cNvSpPr>
            <a:spLocks noGrp="1" noChangeArrowheads="1"/>
          </p:cNvSpPr>
          <p:nvPr>
            <p:ph type="body" idx="1"/>
          </p:nvPr>
        </p:nvSpPr>
        <p:spPr>
          <a:ln/>
        </p:spPr>
        <p:txBody>
          <a:bodyPr/>
          <a:lstStyle/>
          <a:p>
            <a:r>
              <a:rPr lang="en-US" sz="3200" dirty="0"/>
              <a:t>Advantages:</a:t>
            </a:r>
            <a:endParaRPr lang="en-US" sz="2400" dirty="0"/>
          </a:p>
          <a:p>
            <a:pPr lvl="1"/>
            <a:r>
              <a:rPr lang="en-US" sz="2800" dirty="0"/>
              <a:t>Better than homogeneous assumption, since clouds can form before grids reach </a:t>
            </a:r>
            <a:r>
              <a:rPr lang="en-US" sz="2800" dirty="0" smtClean="0"/>
              <a:t>saturation.</a:t>
            </a:r>
            <a:endParaRPr lang="en-US" sz="2800" dirty="0"/>
          </a:p>
          <a:p>
            <a:r>
              <a:rPr lang="en-US" sz="3200" dirty="0">
                <a:solidFill>
                  <a:srgbClr val="0000FF"/>
                </a:solidFill>
              </a:rPr>
              <a:t>Disadvantages:</a:t>
            </a:r>
          </a:p>
          <a:p>
            <a:pPr lvl="1"/>
            <a:r>
              <a:rPr lang="en-US" sz="2800" dirty="0">
                <a:solidFill>
                  <a:srgbClr val="0000FF"/>
                </a:solidFill>
              </a:rPr>
              <a:t>Cloud cover not well coupled to other </a:t>
            </a:r>
            <a:r>
              <a:rPr lang="en-US" sz="2800" dirty="0" smtClean="0">
                <a:solidFill>
                  <a:srgbClr val="0000FF"/>
                </a:solidFill>
              </a:rPr>
              <a:t>processes.</a:t>
            </a:r>
            <a:endParaRPr lang="en-US" sz="2800" dirty="0">
              <a:solidFill>
                <a:srgbClr val="0000FF"/>
              </a:solidFill>
            </a:endParaRPr>
          </a:p>
          <a:p>
            <a:pPr lvl="1"/>
            <a:r>
              <a:rPr lang="en-US" sz="2800" dirty="0">
                <a:solidFill>
                  <a:srgbClr val="0000FF"/>
                </a:solidFill>
              </a:rPr>
              <a:t>In reality, different cloud types with different coverage can exist with same relative humidity. This can not be </a:t>
            </a:r>
            <a:r>
              <a:rPr lang="en-US" sz="2800" dirty="0" smtClean="0">
                <a:solidFill>
                  <a:srgbClr val="0000FF"/>
                </a:solidFill>
              </a:rPr>
              <a:t>represented.</a:t>
            </a:r>
            <a:endParaRPr lang="en-US" sz="2800" dirty="0">
              <a:solidFill>
                <a:srgbClr val="0000FF"/>
              </a:solidFill>
            </a:endParaRPr>
          </a:p>
          <a:p>
            <a:r>
              <a:rPr lang="en-US" sz="3200" dirty="0"/>
              <a:t>Can we do better?</a:t>
            </a:r>
          </a:p>
        </p:txBody>
      </p:sp>
      <p:sp>
        <p:nvSpPr>
          <p:cNvPr id="528390" name="Rectangle 6"/>
          <p:cNvSpPr>
            <a:spLocks noGrp="1" noChangeArrowheads="1"/>
          </p:cNvSpPr>
          <p:nvPr>
            <p:ph type="title"/>
          </p:nvPr>
        </p:nvSpPr>
        <p:spPr>
          <a:xfrm>
            <a:off x="196850" y="165100"/>
            <a:ext cx="8424863" cy="820738"/>
          </a:xfrm>
          <a:noFill/>
          <a:ln/>
        </p:spPr>
        <p:txBody>
          <a:bodyPr/>
          <a:lstStyle/>
          <a:p>
            <a:pPr algn="l"/>
            <a:r>
              <a:rPr lang="en-US"/>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28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8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83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83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838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28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9906CEE0-CB60-4636-8710-FCDA0A823897}" type="slidenum">
              <a:rPr lang="en-GB"/>
              <a:pPr/>
              <a:t>23</a:t>
            </a:fld>
            <a:endParaRPr lang="en-GB"/>
          </a:p>
        </p:txBody>
      </p:sp>
      <p:sp>
        <p:nvSpPr>
          <p:cNvPr id="530435" name="Rectangle 3"/>
          <p:cNvSpPr>
            <a:spLocks noGrp="1" noChangeArrowheads="1"/>
          </p:cNvSpPr>
          <p:nvPr>
            <p:ph type="body" sz="half" idx="1"/>
          </p:nvPr>
        </p:nvSpPr>
        <p:spPr>
          <a:xfrm>
            <a:off x="14288" y="1196975"/>
            <a:ext cx="5197475" cy="2511425"/>
          </a:xfrm>
          <a:ln/>
        </p:spPr>
        <p:txBody>
          <a:bodyPr/>
          <a:lstStyle/>
          <a:p>
            <a:r>
              <a:rPr lang="en-GB" sz="2400" dirty="0"/>
              <a:t>Could add further predictors</a:t>
            </a:r>
          </a:p>
          <a:p>
            <a:r>
              <a:rPr lang="en-GB" sz="2400" dirty="0" err="1"/>
              <a:t>E.g</a:t>
            </a:r>
            <a:r>
              <a:rPr lang="en-GB" sz="2400" dirty="0"/>
              <a:t>: </a:t>
            </a:r>
            <a:r>
              <a:rPr lang="en-GB" sz="2400" dirty="0" err="1"/>
              <a:t>Xu</a:t>
            </a:r>
            <a:r>
              <a:rPr lang="en-GB" sz="2400" dirty="0"/>
              <a:t> and Randall (1996) sampled cloud scenes from a 2D cloud resolving model to derive an empirical relationship with two predictors:</a:t>
            </a:r>
          </a:p>
        </p:txBody>
      </p:sp>
      <p:grpSp>
        <p:nvGrpSpPr>
          <p:cNvPr id="530436" name="Group 4"/>
          <p:cNvGrpSpPr>
            <a:grpSpLocks/>
          </p:cNvGrpSpPr>
          <p:nvPr/>
        </p:nvGrpSpPr>
        <p:grpSpPr bwMode="auto">
          <a:xfrm>
            <a:off x="323850" y="3895725"/>
            <a:ext cx="3244850" cy="809625"/>
            <a:chOff x="1202" y="2149"/>
            <a:chExt cx="2710" cy="510"/>
          </a:xfrm>
        </p:grpSpPr>
        <p:sp>
          <p:nvSpPr>
            <p:cNvPr id="530437" name="Rectangle 5"/>
            <p:cNvSpPr>
              <a:spLocks noChangeArrowheads="1"/>
            </p:cNvSpPr>
            <p:nvPr/>
          </p:nvSpPr>
          <p:spPr bwMode="auto">
            <a:xfrm>
              <a:off x="1202" y="2149"/>
              <a:ext cx="2710" cy="510"/>
            </a:xfrm>
            <a:prstGeom prst="rect">
              <a:avLst/>
            </a:prstGeom>
            <a:solidFill>
              <a:schemeClr val="bg1"/>
            </a:solidFill>
            <a:ln w="57150">
              <a:solidFill>
                <a:schemeClr val="bg1"/>
              </a:solidFill>
              <a:miter lim="800000"/>
              <a:headEnd/>
              <a:tailEnd/>
            </a:ln>
            <a:effectLst/>
          </p:spPr>
          <p:txBody>
            <a:bodyPr wrap="none" anchor="ctr"/>
            <a:lstStyle/>
            <a:p>
              <a:endParaRPr lang="en-GB"/>
            </a:p>
          </p:txBody>
        </p:sp>
        <p:graphicFrame>
          <p:nvGraphicFramePr>
            <p:cNvPr id="530438" name="Object 6"/>
            <p:cNvGraphicFramePr>
              <a:graphicFrameLocks noChangeAspect="1"/>
            </p:cNvGraphicFramePr>
            <p:nvPr/>
          </p:nvGraphicFramePr>
          <p:xfrm>
            <a:off x="1358" y="2149"/>
            <a:ext cx="2410" cy="497"/>
          </p:xfrm>
          <a:graphic>
            <a:graphicData uri="http://schemas.openxmlformats.org/presentationml/2006/ole">
              <mc:AlternateContent xmlns:mc="http://schemas.openxmlformats.org/markup-compatibility/2006">
                <mc:Choice xmlns:v="urn:schemas-microsoft-com:vml" Requires="v">
                  <p:oleObj spid="_x0000_s530467" name="Equation" r:id="rId6" imgW="952200" imgH="228600" progId="Equation.3">
                    <p:embed/>
                  </p:oleObj>
                </mc:Choice>
                <mc:Fallback>
                  <p:oleObj name="Equation" r:id="rId6" imgW="952200" imgH="228600" progId="Equation.3">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8" y="2149"/>
                          <a:ext cx="2410" cy="49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
        <p:nvSpPr>
          <p:cNvPr id="530439" name="Rectangle 7"/>
          <p:cNvSpPr>
            <a:spLocks noChangeArrowheads="1"/>
          </p:cNvSpPr>
          <p:nvPr/>
        </p:nvSpPr>
        <p:spPr bwMode="auto">
          <a:xfrm>
            <a:off x="14288" y="4933950"/>
            <a:ext cx="9320212" cy="1822450"/>
          </a:xfrm>
          <a:prstGeom prst="rect">
            <a:avLst/>
          </a:prstGeom>
          <a:noFill/>
          <a:ln w="9525">
            <a:noFill/>
            <a:miter lim="800000"/>
            <a:headEnd/>
            <a:tailEnd/>
          </a:ln>
          <a:effectLst/>
        </p:spPr>
        <p:txBody>
          <a:bodyPr/>
          <a:lstStyle/>
          <a:p>
            <a:pPr marL="342900" indent="-342900" algn="l">
              <a:spcBef>
                <a:spcPct val="20000"/>
              </a:spcBef>
              <a:buFontTx/>
              <a:buChar char="•"/>
            </a:pPr>
            <a:r>
              <a:rPr lang="en-GB" sz="2600" dirty="0"/>
              <a:t>More predictors, more degrees of freedom = flexible </a:t>
            </a:r>
          </a:p>
          <a:p>
            <a:pPr marL="342900" indent="-342900" algn="l">
              <a:spcBef>
                <a:spcPct val="20000"/>
              </a:spcBef>
              <a:buFontTx/>
              <a:buChar char="•"/>
            </a:pPr>
            <a:r>
              <a:rPr lang="en-GB" sz="2600" dirty="0"/>
              <a:t>But still do not know the form of the PDF (is model valid</a:t>
            </a:r>
            <a:r>
              <a:rPr lang="en-GB" sz="2600" dirty="0" smtClean="0"/>
              <a:t>? representative for all situations?)</a:t>
            </a:r>
            <a:endParaRPr lang="en-GB" sz="2600" dirty="0"/>
          </a:p>
          <a:p>
            <a:pPr marL="342900" indent="-342900" algn="l">
              <a:spcBef>
                <a:spcPct val="20000"/>
              </a:spcBef>
              <a:buFontTx/>
              <a:buChar char="•"/>
            </a:pPr>
            <a:r>
              <a:rPr lang="en-GB" sz="2600" dirty="0"/>
              <a:t>Can we do better?</a:t>
            </a:r>
          </a:p>
        </p:txBody>
      </p:sp>
      <p:pic>
        <p:nvPicPr>
          <p:cNvPr id="530440" name="hiq8.mpg">
            <a:hlinkClick r:id="" action="ppaction://media"/>
          </p:cNvPr>
          <p:cNvPicPr>
            <a:picLocks noGrp="1" noRot="1" noChangeAspect="1" noChangeArrowheads="1"/>
          </p:cNvPicPr>
          <p:nvPr>
            <p:ph sz="half" idx="2"/>
            <a:videoFile r:link="rId3"/>
            <p:extLst>
              <p:ext uri="{DAA4B4D4-6D71-4841-9C94-3DE7FCFB9230}">
                <p14:media xmlns:p14="http://schemas.microsoft.com/office/powerpoint/2010/main" r:link="rId2"/>
              </p:ext>
            </p:extLst>
          </p:nvPr>
        </p:nvPicPr>
        <p:blipFill>
          <a:blip r:embed="rId8" cstate="print"/>
          <a:srcRect/>
          <a:stretch>
            <a:fillRect/>
          </a:stretch>
        </p:blipFill>
        <p:spPr>
          <a:xfrm>
            <a:off x="5599113" y="1276350"/>
            <a:ext cx="3048000" cy="3429000"/>
          </a:xfrm>
          <a:ln/>
        </p:spPr>
      </p:pic>
      <p:sp>
        <p:nvSpPr>
          <p:cNvPr id="530443" name="Line 11"/>
          <p:cNvSpPr>
            <a:spLocks noChangeShapeType="1"/>
          </p:cNvSpPr>
          <p:nvPr/>
        </p:nvSpPr>
        <p:spPr bwMode="auto">
          <a:xfrm flipH="1">
            <a:off x="3568700" y="4281488"/>
            <a:ext cx="331788" cy="0"/>
          </a:xfrm>
          <a:prstGeom prst="line">
            <a:avLst/>
          </a:prstGeom>
          <a:noFill/>
          <a:ln w="57150">
            <a:solidFill>
              <a:schemeClr val="bg1"/>
            </a:solidFill>
            <a:round/>
            <a:headEnd/>
            <a:tailEnd type="triangle" w="med" len="med"/>
          </a:ln>
          <a:effectLst/>
        </p:spPr>
        <p:txBody>
          <a:bodyPr/>
          <a:lstStyle/>
          <a:p>
            <a:endParaRPr lang="en-GB"/>
          </a:p>
        </p:txBody>
      </p:sp>
      <p:sp>
        <p:nvSpPr>
          <p:cNvPr id="530446" name="Rectangle 14"/>
          <p:cNvSpPr>
            <a:spLocks noGrp="1" noChangeArrowheads="1"/>
          </p:cNvSpPr>
          <p:nvPr>
            <p:ph type="title"/>
          </p:nvPr>
        </p:nvSpPr>
        <p:spPr>
          <a:xfrm>
            <a:off x="222250" y="165100"/>
            <a:ext cx="8424863" cy="820738"/>
          </a:xfrm>
          <a:noFill/>
          <a:ln/>
        </p:spPr>
        <p:txBody>
          <a:bodyPr/>
          <a:lstStyle/>
          <a:p>
            <a:pPr algn="l"/>
            <a:r>
              <a:rPr lang="en-US"/>
              <a:t>Diagnostic Relative Humidity Schemes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04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04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04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15" fill="hold" display="0">
                  <p:stCondLst>
                    <p:cond delay="indefinite"/>
                  </p:stCondLst>
                  <p:endCondLst>
                    <p:cond evt="onNext" delay="0">
                      <p:tgtEl>
                        <p:sldTgt/>
                      </p:tgtEl>
                    </p:cond>
                    <p:cond evt="onPrev" delay="0">
                      <p:tgtEl>
                        <p:sldTgt/>
                      </p:tgtEl>
                    </p:cond>
                  </p:endCondLst>
                </p:cTn>
                <p:tgtEl>
                  <p:spTgt spid="530440"/>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B789EBCA-B917-434E-96BB-FDC26855B646}" type="slidenum">
              <a:rPr lang="en-GB"/>
              <a:pPr/>
              <a:t>24</a:t>
            </a:fld>
            <a:endParaRPr lang="en-GB"/>
          </a:p>
        </p:txBody>
      </p:sp>
      <p:sp>
        <p:nvSpPr>
          <p:cNvPr id="532482" name="Rectangle 2"/>
          <p:cNvSpPr>
            <a:spLocks noGrp="1" noChangeArrowheads="1"/>
          </p:cNvSpPr>
          <p:nvPr>
            <p:ph type="title"/>
          </p:nvPr>
        </p:nvSpPr>
        <p:spPr>
          <a:xfrm>
            <a:off x="228600" y="152400"/>
            <a:ext cx="8051800" cy="838200"/>
          </a:xfrm>
        </p:spPr>
        <p:txBody>
          <a:bodyPr/>
          <a:lstStyle/>
          <a:p>
            <a:pPr algn="l"/>
            <a:r>
              <a:rPr lang="en-US"/>
              <a:t>Diagnostic Relative Humidity Schemes</a:t>
            </a:r>
            <a:endParaRPr lang="en-GB"/>
          </a:p>
        </p:txBody>
      </p:sp>
      <p:sp>
        <p:nvSpPr>
          <p:cNvPr id="532483" name="Rectangle 3"/>
          <p:cNvSpPr>
            <a:spLocks noGrp="1" noChangeArrowheads="1"/>
          </p:cNvSpPr>
          <p:nvPr>
            <p:ph type="body" idx="1"/>
          </p:nvPr>
        </p:nvSpPr>
        <p:spPr>
          <a:xfrm>
            <a:off x="228600" y="1676400"/>
            <a:ext cx="8915400" cy="2362200"/>
          </a:xfrm>
          <a:ln/>
        </p:spPr>
        <p:txBody>
          <a:bodyPr/>
          <a:lstStyle/>
          <a:p>
            <a:r>
              <a:rPr lang="en-GB" sz="2400" dirty="0">
                <a:solidFill>
                  <a:schemeClr val="tx2"/>
                </a:solidFill>
              </a:rPr>
              <a:t>Another example is the scheme of </a:t>
            </a:r>
            <a:r>
              <a:rPr lang="en-GB" sz="2400" dirty="0" err="1">
                <a:solidFill>
                  <a:schemeClr val="tx2"/>
                </a:solidFill>
              </a:rPr>
              <a:t>Slingo</a:t>
            </a:r>
            <a:r>
              <a:rPr lang="en-GB" sz="2400" dirty="0">
                <a:solidFill>
                  <a:schemeClr val="tx2"/>
                </a:solidFill>
              </a:rPr>
              <a:t>, operational at ECMWF until 1995.</a:t>
            </a:r>
          </a:p>
          <a:p>
            <a:r>
              <a:rPr lang="en-GB" sz="2400" dirty="0">
                <a:solidFill>
                  <a:schemeClr val="tx2"/>
                </a:solidFill>
              </a:rPr>
              <a:t>This scheme also adds dependence on vertical velocities</a:t>
            </a:r>
          </a:p>
          <a:p>
            <a:r>
              <a:rPr lang="en-US" sz="2400" dirty="0">
                <a:solidFill>
                  <a:schemeClr val="tx2"/>
                </a:solidFill>
              </a:rPr>
              <a:t>U</a:t>
            </a:r>
            <a:r>
              <a:rPr lang="en-US" sz="2400" dirty="0" smtClean="0">
                <a:solidFill>
                  <a:schemeClr val="tx2"/>
                </a:solidFill>
              </a:rPr>
              <a:t>se </a:t>
            </a:r>
            <a:r>
              <a:rPr lang="en-US" sz="2400" dirty="0">
                <a:solidFill>
                  <a:schemeClr val="tx2"/>
                </a:solidFill>
              </a:rPr>
              <a:t>different empirical relations for different cloud types, e.g., middle level clouds</a:t>
            </a:r>
            <a:r>
              <a:rPr lang="en-GB" sz="2400" dirty="0"/>
              <a:t>:</a:t>
            </a:r>
          </a:p>
        </p:txBody>
      </p:sp>
      <p:graphicFrame>
        <p:nvGraphicFramePr>
          <p:cNvPr id="532484" name="Object 4"/>
          <p:cNvGraphicFramePr>
            <a:graphicFrameLocks noChangeAspect="1"/>
          </p:cNvGraphicFramePr>
          <p:nvPr/>
        </p:nvGraphicFramePr>
        <p:xfrm>
          <a:off x="5384800" y="4038600"/>
          <a:ext cx="3784600" cy="1055688"/>
        </p:xfrm>
        <a:graphic>
          <a:graphicData uri="http://schemas.openxmlformats.org/presentationml/2006/ole">
            <mc:AlternateContent xmlns:mc="http://schemas.openxmlformats.org/markup-compatibility/2006">
              <mc:Choice xmlns:v="urn:schemas-microsoft-com:vml" Requires="v">
                <p:oleObj spid="_x0000_s532540" name="Equation" r:id="rId4" imgW="1904760" imgH="533160" progId="Equation.3">
                  <p:embed/>
                </p:oleObj>
              </mc:Choice>
              <mc:Fallback>
                <p:oleObj name="Equation" r:id="rId4" imgW="1904760" imgH="53316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800" y="4038600"/>
                        <a:ext cx="3784600" cy="10556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32485" name="Object 5"/>
          <p:cNvGraphicFramePr>
            <a:graphicFrameLocks noChangeAspect="1"/>
          </p:cNvGraphicFramePr>
          <p:nvPr/>
        </p:nvGraphicFramePr>
        <p:xfrm>
          <a:off x="187325" y="3810000"/>
          <a:ext cx="4540250" cy="1539875"/>
        </p:xfrm>
        <a:graphic>
          <a:graphicData uri="http://schemas.openxmlformats.org/presentationml/2006/ole">
            <mc:AlternateContent xmlns:mc="http://schemas.openxmlformats.org/markup-compatibility/2006">
              <mc:Choice xmlns:v="urn:schemas-microsoft-com:vml" Requires="v">
                <p:oleObj spid="_x0000_s532541" name="Equation" r:id="rId6" imgW="2095200" imgH="711000" progId="Equation.3">
                  <p:embed/>
                </p:oleObj>
              </mc:Choice>
              <mc:Fallback>
                <p:oleObj name="Equation" r:id="rId6" imgW="2095200" imgH="71100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25" y="3810000"/>
                        <a:ext cx="4540250" cy="15398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32486" name="Text Box 6"/>
          <p:cNvSpPr txBox="1">
            <a:spLocks noChangeArrowheads="1"/>
          </p:cNvSpPr>
          <p:nvPr/>
        </p:nvSpPr>
        <p:spPr bwMode="auto">
          <a:xfrm>
            <a:off x="1447800" y="6019800"/>
            <a:ext cx="6645275" cy="457200"/>
          </a:xfrm>
          <a:prstGeom prst="rect">
            <a:avLst/>
          </a:prstGeom>
          <a:solidFill>
            <a:srgbClr val="FFFF66"/>
          </a:solidFill>
          <a:ln w="38100">
            <a:noFill/>
            <a:miter lim="800000"/>
            <a:headEnd/>
            <a:tailEnd/>
          </a:ln>
          <a:effectLst/>
        </p:spPr>
        <p:txBody>
          <a:bodyPr wrap="none" anchor="ctr">
            <a:spAutoFit/>
          </a:bodyPr>
          <a:lstStyle/>
          <a:p>
            <a:r>
              <a:rPr lang="en-US" sz="2400">
                <a:latin typeface="Helvetica" pitchFamily="34" charset="0"/>
              </a:rPr>
              <a:t>Relationships seem Ad-hoc? Can we do better?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24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486"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9589" y="1137339"/>
            <a:ext cx="4534411" cy="2365248"/>
          </a:xfrm>
          <a:prstGeom prst="rect">
            <a:avLst/>
          </a:prstGeom>
        </p:spPr>
      </p:pic>
      <p:sp>
        <p:nvSpPr>
          <p:cNvPr id="40" name="Slide Number Placeholder 7"/>
          <p:cNvSpPr>
            <a:spLocks noGrp="1"/>
          </p:cNvSpPr>
          <p:nvPr>
            <p:ph type="sldNum" sz="quarter" idx="12"/>
          </p:nvPr>
        </p:nvSpPr>
        <p:spPr/>
        <p:txBody>
          <a:bodyPr/>
          <a:lstStyle/>
          <a:p>
            <a:fld id="{96A15453-3F38-42C2-AFBA-2434C754BA7F}" type="slidenum">
              <a:rPr lang="en-GB"/>
              <a:pPr/>
              <a:t>25</a:t>
            </a:fld>
            <a:endParaRPr lang="en-GB"/>
          </a:p>
        </p:txBody>
      </p:sp>
      <p:sp>
        <p:nvSpPr>
          <p:cNvPr id="534530" name="Rectangle 2"/>
          <p:cNvSpPr>
            <a:spLocks noChangeArrowheads="1"/>
          </p:cNvSpPr>
          <p:nvPr/>
        </p:nvSpPr>
        <p:spPr bwMode="auto">
          <a:xfrm>
            <a:off x="409575" y="4141788"/>
            <a:ext cx="3657600" cy="2166937"/>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34531" name="Rectangle 3"/>
          <p:cNvSpPr>
            <a:spLocks noChangeArrowheads="1"/>
          </p:cNvSpPr>
          <p:nvPr/>
        </p:nvSpPr>
        <p:spPr bwMode="auto">
          <a:xfrm>
            <a:off x="4211638" y="3960972"/>
            <a:ext cx="4681537" cy="2550952"/>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34532" name="Rectangle 4"/>
          <p:cNvSpPr>
            <a:spLocks noGrp="1" noChangeArrowheads="1"/>
          </p:cNvSpPr>
          <p:nvPr>
            <p:ph type="title"/>
          </p:nvPr>
        </p:nvSpPr>
        <p:spPr>
          <a:xfrm>
            <a:off x="622300" y="165100"/>
            <a:ext cx="7315200" cy="838200"/>
          </a:xfrm>
        </p:spPr>
        <p:txBody>
          <a:bodyPr/>
          <a:lstStyle/>
          <a:p>
            <a:r>
              <a:rPr lang="en-GB" dirty="0"/>
              <a:t>Statistical </a:t>
            </a:r>
            <a:r>
              <a:rPr lang="en-GB" dirty="0" smtClean="0"/>
              <a:t>PDF Schemes</a:t>
            </a:r>
            <a:endParaRPr lang="en-GB" dirty="0"/>
          </a:p>
        </p:txBody>
      </p:sp>
      <p:sp>
        <p:nvSpPr>
          <p:cNvPr id="534533" name="Rectangle 5"/>
          <p:cNvSpPr>
            <a:spLocks noGrp="1" noChangeArrowheads="1"/>
          </p:cNvSpPr>
          <p:nvPr>
            <p:ph type="body" sz="half" idx="1"/>
          </p:nvPr>
        </p:nvSpPr>
        <p:spPr>
          <a:xfrm>
            <a:off x="34925" y="1295400"/>
            <a:ext cx="4351338" cy="2391906"/>
          </a:xfrm>
        </p:spPr>
        <p:txBody>
          <a:bodyPr/>
          <a:lstStyle/>
          <a:p>
            <a:r>
              <a:rPr lang="en-GB" sz="2400" dirty="0" smtClean="0"/>
              <a:t>Statistical schemes </a:t>
            </a:r>
            <a:r>
              <a:rPr lang="en-GB" sz="2400" dirty="0"/>
              <a:t>explicitly specify the probability density </a:t>
            </a:r>
            <a:r>
              <a:rPr lang="en-GB" sz="2400" dirty="0" smtClean="0"/>
              <a:t>function (PDF), </a:t>
            </a:r>
            <a:r>
              <a:rPr lang="en-GB" sz="2400" i="1" dirty="0" smtClean="0"/>
              <a:t>G</a:t>
            </a:r>
            <a:r>
              <a:rPr lang="en-GB" sz="2400" dirty="0" smtClean="0"/>
              <a:t>, for </a:t>
            </a:r>
            <a:r>
              <a:rPr lang="en-GB" sz="2400" dirty="0"/>
              <a:t>the total water </a:t>
            </a:r>
            <a:r>
              <a:rPr lang="en-GB" sz="2400" i="1" dirty="0"/>
              <a:t>q</a:t>
            </a:r>
            <a:r>
              <a:rPr lang="en-GB" sz="2400" i="1" baseline="-25000" dirty="0"/>
              <a:t>t</a:t>
            </a:r>
            <a:r>
              <a:rPr lang="en-GB" sz="2400" dirty="0"/>
              <a:t> (and sometimes also temperature</a:t>
            </a:r>
            <a:r>
              <a:rPr lang="en-GB" sz="2400" dirty="0" smtClean="0"/>
              <a:t>)</a:t>
            </a:r>
            <a:endParaRPr lang="en-GB" sz="2400" dirty="0"/>
          </a:p>
        </p:txBody>
      </p:sp>
      <p:graphicFrame>
        <p:nvGraphicFramePr>
          <p:cNvPr id="534534" name="Object 6"/>
          <p:cNvGraphicFramePr>
            <a:graphicFrameLocks noGrp="1" noChangeAspect="1"/>
          </p:cNvGraphicFramePr>
          <p:nvPr>
            <p:ph sz="quarter" idx="2"/>
            <p:extLst>
              <p:ext uri="{D42A27DB-BD31-4B8C-83A1-F6EECF244321}">
                <p14:modId xmlns:p14="http://schemas.microsoft.com/office/powerpoint/2010/main" val="1533449234"/>
              </p:ext>
            </p:extLst>
          </p:nvPr>
        </p:nvGraphicFramePr>
        <p:xfrm>
          <a:off x="403027" y="4979536"/>
          <a:ext cx="3736746" cy="1256165"/>
        </p:xfrm>
        <a:graphic>
          <a:graphicData uri="http://schemas.openxmlformats.org/presentationml/2006/ole">
            <mc:AlternateContent xmlns:mc="http://schemas.openxmlformats.org/markup-compatibility/2006">
              <mc:Choice xmlns:v="urn:schemas-microsoft-com:vml" Requires="v">
                <p:oleObj spid="_x0000_s534645" name="Equation" r:id="rId5" imgW="1473120" imgH="495000" progId="Equation.3">
                  <p:embed/>
                </p:oleObj>
              </mc:Choice>
              <mc:Fallback>
                <p:oleObj name="Equation" r:id="rId5" imgW="1473120" imgH="4950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027" y="4979536"/>
                        <a:ext cx="3736746" cy="1256165"/>
                      </a:xfrm>
                      <a:prstGeom prst="rect">
                        <a:avLst/>
                      </a:prstGeom>
                      <a:noFill/>
                      <a:extLst/>
                    </p:spPr>
                  </p:pic>
                </p:oleObj>
              </mc:Fallback>
            </mc:AlternateContent>
          </a:graphicData>
        </a:graphic>
      </p:graphicFrame>
      <p:sp>
        <p:nvSpPr>
          <p:cNvPr id="534545" name="AutoShape 17"/>
          <p:cNvSpPr>
            <a:spLocks noChangeArrowheads="1"/>
          </p:cNvSpPr>
          <p:nvPr/>
        </p:nvSpPr>
        <p:spPr bwMode="auto">
          <a:xfrm>
            <a:off x="6515100" y="3567899"/>
            <a:ext cx="425117" cy="767564"/>
          </a:xfrm>
          <a:prstGeom prst="upDownArrow">
            <a:avLst>
              <a:gd name="adj1" fmla="val 50000"/>
              <a:gd name="adj2" fmla="val 26389"/>
            </a:avLst>
          </a:prstGeom>
          <a:solidFill>
            <a:srgbClr val="FF0000"/>
          </a:solidFill>
          <a:ln w="38100">
            <a:solidFill>
              <a:schemeClr val="tx1"/>
            </a:solidFill>
            <a:miter lim="800000"/>
            <a:headEnd/>
            <a:tailEnd/>
          </a:ln>
          <a:effectLst/>
        </p:spPr>
        <p:txBody>
          <a:bodyPr wrap="none" anchor="ctr"/>
          <a:lstStyle/>
          <a:p>
            <a:endParaRPr lang="en-GB"/>
          </a:p>
        </p:txBody>
      </p:sp>
      <p:grpSp>
        <p:nvGrpSpPr>
          <p:cNvPr id="534546" name="Group 18"/>
          <p:cNvGrpSpPr>
            <a:grpSpLocks/>
          </p:cNvGrpSpPr>
          <p:nvPr/>
        </p:nvGrpSpPr>
        <p:grpSpPr bwMode="auto">
          <a:xfrm>
            <a:off x="4570413" y="4119563"/>
            <a:ext cx="4022726" cy="2220912"/>
            <a:chOff x="3143" y="2905"/>
            <a:chExt cx="2534" cy="1399"/>
          </a:xfrm>
        </p:grpSpPr>
        <p:grpSp>
          <p:nvGrpSpPr>
            <p:cNvPr id="534547" name="Group 19"/>
            <p:cNvGrpSpPr>
              <a:grpSpLocks/>
            </p:cNvGrpSpPr>
            <p:nvPr/>
          </p:nvGrpSpPr>
          <p:grpSpPr bwMode="auto">
            <a:xfrm>
              <a:off x="3459" y="2905"/>
              <a:ext cx="1917" cy="1130"/>
              <a:chOff x="524" y="2736"/>
              <a:chExt cx="2823" cy="1296"/>
            </a:xfrm>
          </p:grpSpPr>
          <p:sp>
            <p:nvSpPr>
              <p:cNvPr id="534548" name="Line 20"/>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34549" name="Line 21"/>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34550" name="Text Box 22"/>
            <p:cNvSpPr txBox="1">
              <a:spLocks noChangeArrowheads="1"/>
            </p:cNvSpPr>
            <p:nvPr/>
          </p:nvSpPr>
          <p:spPr bwMode="auto">
            <a:xfrm>
              <a:off x="5418" y="3866"/>
              <a:ext cx="259"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t</a:t>
              </a:r>
              <a:endParaRPr lang="en-US" sz="2400">
                <a:latin typeface="Helvetica" pitchFamily="34" charset="0"/>
              </a:endParaRPr>
            </a:p>
          </p:txBody>
        </p:sp>
        <p:sp>
          <p:nvSpPr>
            <p:cNvPr id="534551" name="Text Box 23"/>
            <p:cNvSpPr txBox="1">
              <a:spLocks noChangeArrowheads="1"/>
            </p:cNvSpPr>
            <p:nvPr/>
          </p:nvSpPr>
          <p:spPr bwMode="auto">
            <a:xfrm rot="16200000">
              <a:off x="3019" y="3359"/>
              <a:ext cx="540" cy="291"/>
            </a:xfrm>
            <a:prstGeom prst="rect">
              <a:avLst/>
            </a:prstGeom>
            <a:noFill/>
            <a:ln w="38100">
              <a:noFill/>
              <a:miter lim="800000"/>
              <a:headEnd/>
              <a:tailEnd/>
            </a:ln>
            <a:effectLst/>
          </p:spPr>
          <p:txBody>
            <a:bodyPr wrap="none" anchor="ctr">
              <a:spAutoFit/>
            </a:bodyPr>
            <a:lstStyle/>
            <a:p>
              <a:r>
                <a:rPr lang="en-US" sz="2400" dirty="0" smtClean="0">
                  <a:latin typeface="Helvetica" pitchFamily="34" charset="0"/>
                </a:rPr>
                <a:t>G(q</a:t>
              </a:r>
              <a:r>
                <a:rPr lang="en-US" sz="2400" baseline="-25000" dirty="0" smtClean="0">
                  <a:latin typeface="Helvetica" pitchFamily="34" charset="0"/>
                </a:rPr>
                <a:t>t</a:t>
              </a:r>
              <a:r>
                <a:rPr lang="en-US" sz="2400" dirty="0">
                  <a:latin typeface="Helvetica" pitchFamily="34" charset="0"/>
                </a:rPr>
                <a:t>)</a:t>
              </a:r>
            </a:p>
          </p:txBody>
        </p:sp>
        <p:grpSp>
          <p:nvGrpSpPr>
            <p:cNvPr id="534552" name="Group 24"/>
            <p:cNvGrpSpPr>
              <a:grpSpLocks/>
            </p:cNvGrpSpPr>
            <p:nvPr/>
          </p:nvGrpSpPr>
          <p:grpSpPr bwMode="auto">
            <a:xfrm>
              <a:off x="4104" y="2905"/>
              <a:ext cx="287" cy="1399"/>
              <a:chOff x="877" y="3041"/>
              <a:chExt cx="371" cy="1264"/>
            </a:xfrm>
          </p:grpSpPr>
          <p:sp>
            <p:nvSpPr>
              <p:cNvPr id="534553" name="Line 25"/>
              <p:cNvSpPr>
                <a:spLocks noChangeShapeType="1"/>
              </p:cNvSpPr>
              <p:nvPr/>
            </p:nvSpPr>
            <p:spPr bwMode="auto">
              <a:xfrm flipV="1">
                <a:off x="1061" y="3041"/>
                <a:ext cx="0" cy="1021"/>
              </a:xfrm>
              <a:prstGeom prst="line">
                <a:avLst/>
              </a:prstGeom>
              <a:noFill/>
              <a:ln w="38100">
                <a:solidFill>
                  <a:srgbClr val="FF9900"/>
                </a:solidFill>
                <a:prstDash val="dash"/>
                <a:round/>
                <a:headEnd/>
                <a:tailEnd/>
              </a:ln>
              <a:effectLst/>
            </p:spPr>
            <p:txBody>
              <a:bodyPr wrap="none" anchor="ctr"/>
              <a:lstStyle/>
              <a:p>
                <a:endParaRPr lang="en-GB"/>
              </a:p>
            </p:txBody>
          </p:sp>
          <p:sp>
            <p:nvSpPr>
              <p:cNvPr id="534554" name="Text Box 26"/>
              <p:cNvSpPr txBox="1">
                <a:spLocks noChangeArrowheads="1"/>
              </p:cNvSpPr>
              <p:nvPr/>
            </p:nvSpPr>
            <p:spPr bwMode="auto">
              <a:xfrm>
                <a:off x="877" y="4045"/>
                <a:ext cx="371" cy="260"/>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s</a:t>
                </a:r>
                <a:endParaRPr lang="en-US" sz="2400">
                  <a:latin typeface="Helvetica" pitchFamily="34" charset="0"/>
                </a:endParaRPr>
              </a:p>
            </p:txBody>
          </p:sp>
        </p:grpSp>
      </p:grpSp>
      <p:sp>
        <p:nvSpPr>
          <p:cNvPr id="534556" name="Freeform 28"/>
          <p:cNvSpPr>
            <a:spLocks/>
          </p:cNvSpPr>
          <p:nvPr/>
        </p:nvSpPr>
        <p:spPr bwMode="auto">
          <a:xfrm>
            <a:off x="5422900" y="4491038"/>
            <a:ext cx="1866900" cy="1444625"/>
          </a:xfrm>
          <a:custGeom>
            <a:avLst/>
            <a:gdLst/>
            <a:ahLst/>
            <a:cxnLst>
              <a:cxn ang="0">
                <a:pos x="0" y="893"/>
              </a:cxn>
              <a:cxn ang="0">
                <a:pos x="288" y="805"/>
              </a:cxn>
              <a:cxn ang="0">
                <a:pos x="440" y="261"/>
              </a:cxn>
              <a:cxn ang="0">
                <a:pos x="648" y="77"/>
              </a:cxn>
              <a:cxn ang="0">
                <a:pos x="744" y="725"/>
              </a:cxn>
              <a:cxn ang="0">
                <a:pos x="880" y="437"/>
              </a:cxn>
              <a:cxn ang="0">
                <a:pos x="976" y="733"/>
              </a:cxn>
              <a:cxn ang="0">
                <a:pos x="1008" y="821"/>
              </a:cxn>
              <a:cxn ang="0">
                <a:pos x="1176" y="893"/>
              </a:cxn>
            </a:cxnLst>
            <a:rect l="0" t="0" r="r" b="b"/>
            <a:pathLst>
              <a:path w="1176" h="910">
                <a:moveTo>
                  <a:pt x="0" y="893"/>
                </a:moveTo>
                <a:cubicBezTo>
                  <a:pt x="107" y="901"/>
                  <a:pt x="215" y="910"/>
                  <a:pt x="288" y="805"/>
                </a:cubicBezTo>
                <a:cubicBezTo>
                  <a:pt x="361" y="700"/>
                  <a:pt x="380" y="382"/>
                  <a:pt x="440" y="261"/>
                </a:cubicBezTo>
                <a:cubicBezTo>
                  <a:pt x="500" y="140"/>
                  <a:pt x="597" y="0"/>
                  <a:pt x="648" y="77"/>
                </a:cubicBezTo>
                <a:cubicBezTo>
                  <a:pt x="699" y="154"/>
                  <a:pt x="705" y="665"/>
                  <a:pt x="744" y="725"/>
                </a:cubicBezTo>
                <a:cubicBezTo>
                  <a:pt x="783" y="785"/>
                  <a:pt x="841" y="436"/>
                  <a:pt x="880" y="437"/>
                </a:cubicBezTo>
                <a:cubicBezTo>
                  <a:pt x="919" y="438"/>
                  <a:pt x="955" y="669"/>
                  <a:pt x="976" y="733"/>
                </a:cubicBezTo>
                <a:cubicBezTo>
                  <a:pt x="997" y="797"/>
                  <a:pt x="975" y="794"/>
                  <a:pt x="1008" y="821"/>
                </a:cubicBezTo>
                <a:cubicBezTo>
                  <a:pt x="1041" y="848"/>
                  <a:pt x="1141" y="878"/>
                  <a:pt x="1176" y="893"/>
                </a:cubicBezTo>
              </a:path>
            </a:pathLst>
          </a:custGeom>
          <a:noFill/>
          <a:ln w="38100" cap="flat" cmpd="sng">
            <a:solidFill>
              <a:srgbClr val="0000FF"/>
            </a:solidFill>
            <a:prstDash val="solid"/>
            <a:round/>
            <a:headEnd type="none" w="med" len="med"/>
            <a:tailEnd type="none" w="med" len="med"/>
          </a:ln>
          <a:effectLst/>
        </p:spPr>
        <p:txBody>
          <a:bodyPr wrap="none" anchor="ctr"/>
          <a:lstStyle/>
          <a:p>
            <a:endParaRPr lang="en-GB"/>
          </a:p>
        </p:txBody>
      </p:sp>
      <p:sp>
        <p:nvSpPr>
          <p:cNvPr id="534557" name="Text Box 29"/>
          <p:cNvSpPr txBox="1">
            <a:spLocks noChangeArrowheads="1"/>
          </p:cNvSpPr>
          <p:nvPr/>
        </p:nvSpPr>
        <p:spPr bwMode="auto">
          <a:xfrm>
            <a:off x="6659563" y="4424363"/>
            <a:ext cx="2268537" cy="1311275"/>
          </a:xfrm>
          <a:prstGeom prst="rect">
            <a:avLst/>
          </a:prstGeom>
          <a:noFill/>
          <a:ln w="9525">
            <a:noFill/>
            <a:miter lim="800000"/>
            <a:headEnd/>
            <a:tailEnd/>
          </a:ln>
          <a:effectLst/>
        </p:spPr>
        <p:txBody>
          <a:bodyPr anchor="ctr">
            <a:spAutoFit/>
          </a:bodyPr>
          <a:lstStyle/>
          <a:p>
            <a:r>
              <a:rPr lang="en-US" sz="2000" i="1">
                <a:latin typeface="Helvetica" pitchFamily="34" charset="0"/>
              </a:rPr>
              <a:t>Cloud cover is integral under supersaturated part of PDF</a:t>
            </a:r>
          </a:p>
        </p:txBody>
      </p:sp>
      <p:sp>
        <p:nvSpPr>
          <p:cNvPr id="534561" name="Line 33"/>
          <p:cNvSpPr>
            <a:spLocks noChangeShapeType="1"/>
          </p:cNvSpPr>
          <p:nvPr/>
        </p:nvSpPr>
        <p:spPr bwMode="auto">
          <a:xfrm flipH="1">
            <a:off x="6659563" y="5432425"/>
            <a:ext cx="504825" cy="360363"/>
          </a:xfrm>
          <a:prstGeom prst="line">
            <a:avLst/>
          </a:prstGeom>
          <a:noFill/>
          <a:ln w="57150">
            <a:solidFill>
              <a:schemeClr val="tx1"/>
            </a:solidFill>
            <a:round/>
            <a:headEnd/>
            <a:tailEnd type="triangle" w="med" len="med"/>
          </a:ln>
          <a:effectLst/>
        </p:spPr>
        <p:txBody>
          <a:bodyPr/>
          <a:lstStyle/>
          <a:p>
            <a:endParaRPr lang="en-GB"/>
          </a:p>
        </p:txBody>
      </p:sp>
      <p:sp>
        <p:nvSpPr>
          <p:cNvPr id="534562" name="Rectangle 34"/>
          <p:cNvSpPr>
            <a:spLocks noChangeArrowheads="1"/>
          </p:cNvSpPr>
          <p:nvPr/>
        </p:nvSpPr>
        <p:spPr bwMode="auto">
          <a:xfrm>
            <a:off x="6504091" y="1844423"/>
            <a:ext cx="148840" cy="138826"/>
          </a:xfrm>
          <a:prstGeom prst="rect">
            <a:avLst/>
          </a:prstGeom>
          <a:solidFill>
            <a:srgbClr val="66FF33"/>
          </a:solidFill>
          <a:ln w="57150">
            <a:noFill/>
            <a:miter lim="800000"/>
            <a:headEnd/>
            <a:tailEnd/>
          </a:ln>
          <a:effectLst/>
        </p:spPr>
        <p:txBody>
          <a:bodyPr wrap="none" anchor="ctr"/>
          <a:lstStyle/>
          <a:p>
            <a:endParaRPr lang="en-GB"/>
          </a:p>
        </p:txBody>
      </p:sp>
      <p:sp>
        <p:nvSpPr>
          <p:cNvPr id="534563" name="Rectangle 35"/>
          <p:cNvSpPr>
            <a:spLocks noChangeArrowheads="1"/>
          </p:cNvSpPr>
          <p:nvPr/>
        </p:nvSpPr>
        <p:spPr bwMode="auto">
          <a:xfrm>
            <a:off x="7164388" y="5824508"/>
            <a:ext cx="148840" cy="138826"/>
          </a:xfrm>
          <a:prstGeom prst="rect">
            <a:avLst/>
          </a:prstGeom>
          <a:solidFill>
            <a:srgbClr val="66FF33"/>
          </a:solidFill>
          <a:ln w="57150">
            <a:noFill/>
            <a:miter lim="800000"/>
            <a:headEnd/>
            <a:tailEnd/>
          </a:ln>
          <a:effectLst/>
        </p:spPr>
        <p:txBody>
          <a:bodyPr wrap="none" anchor="ctr"/>
          <a:lstStyle/>
          <a:p>
            <a:endParaRPr lang="en-GB"/>
          </a:p>
        </p:txBody>
      </p:sp>
      <p:sp>
        <p:nvSpPr>
          <p:cNvPr id="534564" name="Rectangle 36"/>
          <p:cNvSpPr>
            <a:spLocks noChangeArrowheads="1"/>
          </p:cNvSpPr>
          <p:nvPr/>
        </p:nvSpPr>
        <p:spPr bwMode="auto">
          <a:xfrm>
            <a:off x="7045948" y="2448356"/>
            <a:ext cx="148840" cy="138826"/>
          </a:xfrm>
          <a:prstGeom prst="rect">
            <a:avLst/>
          </a:prstGeom>
          <a:solidFill>
            <a:srgbClr val="FF9900"/>
          </a:solidFill>
          <a:ln w="57150">
            <a:noFill/>
            <a:miter lim="800000"/>
            <a:headEnd/>
            <a:tailEnd/>
          </a:ln>
          <a:effectLst/>
        </p:spPr>
        <p:txBody>
          <a:bodyPr wrap="none" anchor="ctr"/>
          <a:lstStyle/>
          <a:p>
            <a:endParaRPr lang="en-GB"/>
          </a:p>
        </p:txBody>
      </p:sp>
      <p:sp>
        <p:nvSpPr>
          <p:cNvPr id="534565" name="Rectangle 37"/>
          <p:cNvSpPr>
            <a:spLocks noChangeArrowheads="1"/>
          </p:cNvSpPr>
          <p:nvPr/>
        </p:nvSpPr>
        <p:spPr bwMode="auto">
          <a:xfrm>
            <a:off x="5435600" y="5824508"/>
            <a:ext cx="148840" cy="138826"/>
          </a:xfrm>
          <a:prstGeom prst="rect">
            <a:avLst/>
          </a:prstGeom>
          <a:solidFill>
            <a:srgbClr val="FF9900"/>
          </a:solidFill>
          <a:ln w="57150">
            <a:noFill/>
            <a:miter lim="800000"/>
            <a:headEnd/>
            <a:tailEnd/>
          </a:ln>
          <a:effectLst/>
        </p:spPr>
        <p:txBody>
          <a:bodyPr wrap="none" anchor="ctr"/>
          <a:lstStyle/>
          <a:p>
            <a:endParaRPr lang="en-GB"/>
          </a:p>
        </p:txBody>
      </p:sp>
      <p:graphicFrame>
        <p:nvGraphicFramePr>
          <p:cNvPr id="534566" name="Object 38"/>
          <p:cNvGraphicFramePr>
            <a:graphicFrameLocks noGrp="1" noChangeAspect="1"/>
          </p:cNvGraphicFramePr>
          <p:nvPr>
            <p:ph sz="quarter" idx="3"/>
            <p:extLst>
              <p:ext uri="{D42A27DB-BD31-4B8C-83A1-F6EECF244321}">
                <p14:modId xmlns:p14="http://schemas.microsoft.com/office/powerpoint/2010/main" val="1183483518"/>
              </p:ext>
            </p:extLst>
          </p:nvPr>
        </p:nvGraphicFramePr>
        <p:xfrm>
          <a:off x="418875" y="3642746"/>
          <a:ext cx="2379917" cy="1237557"/>
        </p:xfrm>
        <a:graphic>
          <a:graphicData uri="http://schemas.openxmlformats.org/presentationml/2006/ole">
            <mc:AlternateContent xmlns:mc="http://schemas.openxmlformats.org/markup-compatibility/2006">
              <mc:Choice xmlns:v="urn:schemas-microsoft-com:vml" Requires="v">
                <p:oleObj spid="_x0000_s534646" name="Equation" r:id="rId7" imgW="952200" imgH="495000" progId="Equation.3">
                  <p:embed/>
                </p:oleObj>
              </mc:Choice>
              <mc:Fallback>
                <p:oleObj name="Equation" r:id="rId7" imgW="952200" imgH="495000" progId="Equation.3">
                  <p:embed/>
                  <p:pic>
                    <p:nvPicPr>
                      <p:cNvPr id="0" name="Picture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8875" y="3642746"/>
                        <a:ext cx="2379917" cy="1237557"/>
                      </a:xfrm>
                      <a:prstGeom prst="rect">
                        <a:avLst/>
                      </a:prstGeom>
                      <a:noFill/>
                      <a:extLst/>
                    </p:spPr>
                  </p:pic>
                </p:oleObj>
              </mc:Fallback>
            </mc:AlternateContent>
          </a:graphicData>
        </a:graphic>
      </p:graphicFrame>
      <p:sp>
        <p:nvSpPr>
          <p:cNvPr id="41" name="TextBox 40"/>
          <p:cNvSpPr txBox="1"/>
          <p:nvPr/>
        </p:nvSpPr>
        <p:spPr>
          <a:xfrm>
            <a:off x="1700158" y="6424613"/>
            <a:ext cx="5529250" cy="369332"/>
          </a:xfrm>
          <a:prstGeom prst="rect">
            <a:avLst/>
          </a:prstGeom>
          <a:noFill/>
        </p:spPr>
        <p:txBody>
          <a:bodyPr wrap="square">
            <a:spAutoFit/>
          </a:bodyPr>
          <a:lstStyle/>
          <a:p>
            <a:pPr>
              <a:defRPr/>
            </a:pPr>
            <a:r>
              <a:rPr lang="en-US" sz="1800" dirty="0" err="1" smtClean="0">
                <a:latin typeface="+mn-lt"/>
                <a:cs typeface="ＭＳ Ｐゴシック" pitchFamily="-107" charset="-128"/>
              </a:rPr>
              <a:t>Sommeria</a:t>
            </a:r>
            <a:r>
              <a:rPr lang="en-US" sz="1800" dirty="0" smtClean="0">
                <a:latin typeface="+mn-lt"/>
                <a:cs typeface="ＭＳ Ｐゴシック" pitchFamily="-107" charset="-128"/>
              </a:rPr>
              <a:t> </a:t>
            </a:r>
            <a:r>
              <a:rPr lang="en-US" sz="1800" dirty="0">
                <a:latin typeface="+mn-lt"/>
                <a:cs typeface="ＭＳ Ｐゴシック" pitchFamily="-107" charset="-128"/>
              </a:rPr>
              <a:t>and </a:t>
            </a:r>
            <a:r>
              <a:rPr lang="en-US" sz="1800" dirty="0" err="1">
                <a:latin typeface="+mn-lt"/>
                <a:cs typeface="ＭＳ Ｐゴシック" pitchFamily="-107" charset="-128"/>
              </a:rPr>
              <a:t>Deardorff</a:t>
            </a:r>
            <a:r>
              <a:rPr lang="en-US" sz="1800" dirty="0">
                <a:latin typeface="+mn-lt"/>
                <a:cs typeface="ＭＳ Ｐゴシック" pitchFamily="-107" charset="-128"/>
              </a:rPr>
              <a:t> (1977), Mellor (1977)</a:t>
            </a:r>
          </a:p>
        </p:txBody>
      </p:sp>
      <p:sp>
        <p:nvSpPr>
          <p:cNvPr id="43" name="TextBox 42"/>
          <p:cNvSpPr txBox="1"/>
          <p:nvPr/>
        </p:nvSpPr>
        <p:spPr>
          <a:xfrm>
            <a:off x="5481609" y="3164574"/>
            <a:ext cx="2360205" cy="307777"/>
          </a:xfrm>
          <a:prstGeom prst="rect">
            <a:avLst/>
          </a:prstGeom>
          <a:noFill/>
        </p:spPr>
        <p:txBody>
          <a:bodyPr wrap="square">
            <a:spAutoFit/>
          </a:bodyPr>
          <a:lstStyle/>
          <a:p>
            <a:pPr algn="ctr">
              <a:defRPr/>
            </a:pPr>
            <a:r>
              <a:rPr lang="en-US" sz="1400" b="0" dirty="0" smtClean="0">
                <a:latin typeface="+mn-lt"/>
                <a:cs typeface="ＭＳ Ｐゴシック" pitchFamily="-107" charset="-128"/>
              </a:rPr>
              <a:t>Grid box</a:t>
            </a:r>
            <a:endParaRPr lang="en-US" sz="1400" b="0" dirty="0">
              <a:latin typeface="+mn-lt"/>
              <a:cs typeface="ＭＳ Ｐゴシック" pitchFamily="-107"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45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4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3"/>
          <p:cNvSpPr>
            <a:spLocks noGrp="1" noChangeArrowheads="1"/>
          </p:cNvSpPr>
          <p:nvPr>
            <p:ph type="body" idx="1"/>
          </p:nvPr>
        </p:nvSpPr>
        <p:spPr>
          <a:xfrm>
            <a:off x="414352" y="1598627"/>
            <a:ext cx="8029575" cy="2090737"/>
          </a:xfrm>
        </p:spPr>
        <p:txBody>
          <a:bodyPr/>
          <a:lstStyle/>
          <a:p>
            <a:pPr>
              <a:lnSpc>
                <a:spcPct val="95000"/>
              </a:lnSpc>
            </a:pPr>
            <a:r>
              <a:rPr lang="en-GB" dirty="0" smtClean="0">
                <a:ea typeface="ＭＳ Ｐゴシック" pitchFamily="-107" charset="-128"/>
              </a:rPr>
              <a:t>Knowing the PDF has advantages:</a:t>
            </a:r>
          </a:p>
          <a:p>
            <a:pPr>
              <a:lnSpc>
                <a:spcPct val="95000"/>
              </a:lnSpc>
            </a:pPr>
            <a:endParaRPr lang="en-GB" sz="1200" dirty="0" smtClean="0">
              <a:ea typeface="ＭＳ Ｐゴシック" pitchFamily="-107" charset="-128"/>
            </a:endParaRPr>
          </a:p>
          <a:p>
            <a:pPr lvl="1">
              <a:lnSpc>
                <a:spcPct val="95000"/>
              </a:lnSpc>
            </a:pPr>
            <a:r>
              <a:rPr lang="en-GB" sz="2200" dirty="0" smtClean="0">
                <a:ea typeface="ＭＳ Ｐゴシック" pitchFamily="-107" charset="-128"/>
              </a:rPr>
              <a:t>Information concerning </a:t>
            </a:r>
            <a:r>
              <a:rPr lang="en-GB" sz="2200" dirty="0" err="1" smtClean="0">
                <a:ea typeface="ＭＳ Ｐゴシック" pitchFamily="-107" charset="-128"/>
              </a:rPr>
              <a:t>subgrid</a:t>
            </a:r>
            <a:r>
              <a:rPr lang="en-GB" sz="2200" dirty="0" smtClean="0">
                <a:ea typeface="ＭＳ Ｐゴシック" pitchFamily="-107" charset="-128"/>
              </a:rPr>
              <a:t> fluctuations of humidity and cloud condensate is available (for all </a:t>
            </a:r>
            <a:r>
              <a:rPr lang="en-GB" sz="2200" dirty="0" err="1" smtClean="0">
                <a:ea typeface="ＭＳ Ｐゴシック" pitchFamily="-107" charset="-128"/>
              </a:rPr>
              <a:t>parametrizations</a:t>
            </a:r>
            <a:r>
              <a:rPr lang="en-GB" sz="2200" dirty="0" smtClean="0">
                <a:ea typeface="ＭＳ Ｐゴシック" pitchFamily="-107" charset="-128"/>
              </a:rPr>
              <a:t>)</a:t>
            </a:r>
            <a:r>
              <a:rPr lang="en-GB" dirty="0" smtClean="0">
                <a:ea typeface="ＭＳ Ｐゴシック" pitchFamily="-107" charset="-128"/>
              </a:rPr>
              <a:t> , e.g.</a:t>
            </a:r>
          </a:p>
          <a:p>
            <a:pPr lvl="2">
              <a:lnSpc>
                <a:spcPct val="95000"/>
              </a:lnSpc>
            </a:pPr>
            <a:r>
              <a:rPr lang="en-GB" sz="2200" dirty="0" smtClean="0">
                <a:solidFill>
                  <a:srgbClr val="22228B"/>
                </a:solidFill>
                <a:ea typeface="ＭＳ Ｐゴシック" pitchFamily="-107" charset="-128"/>
              </a:rPr>
              <a:t>More accurate calculation of </a:t>
            </a:r>
            <a:r>
              <a:rPr lang="en-GB" sz="2200" dirty="0" err="1" smtClean="0">
                <a:solidFill>
                  <a:srgbClr val="22228B"/>
                </a:solidFill>
                <a:ea typeface="ＭＳ Ｐゴシック" pitchFamily="-107" charset="-128"/>
              </a:rPr>
              <a:t>radiative</a:t>
            </a:r>
            <a:r>
              <a:rPr lang="en-GB" sz="2200" dirty="0" smtClean="0">
                <a:solidFill>
                  <a:srgbClr val="22228B"/>
                </a:solidFill>
                <a:ea typeface="ＭＳ Ｐゴシック" pitchFamily="-107" charset="-128"/>
              </a:rPr>
              <a:t> fluxes</a:t>
            </a:r>
          </a:p>
          <a:p>
            <a:pPr lvl="2">
              <a:lnSpc>
                <a:spcPct val="95000"/>
              </a:lnSpc>
            </a:pPr>
            <a:r>
              <a:rPr lang="en-GB" sz="2200" dirty="0" smtClean="0">
                <a:solidFill>
                  <a:srgbClr val="22228B"/>
                </a:solidFill>
                <a:ea typeface="ＭＳ Ｐゴシック" pitchFamily="-107" charset="-128"/>
              </a:rPr>
              <a:t>Unbiased calculation of microphysical processes</a:t>
            </a:r>
          </a:p>
          <a:p>
            <a:pPr lvl="1">
              <a:lnSpc>
                <a:spcPct val="95000"/>
              </a:lnSpc>
              <a:buFontTx/>
              <a:buNone/>
            </a:pPr>
            <a:endParaRPr lang="en-GB" dirty="0" smtClean="0">
              <a:ea typeface="ＭＳ Ｐゴシック" pitchFamily="-107" charset="-128"/>
            </a:endParaRPr>
          </a:p>
          <a:p>
            <a:pPr lvl="1">
              <a:lnSpc>
                <a:spcPct val="95000"/>
              </a:lnSpc>
            </a:pPr>
            <a:endParaRPr lang="en-GB" dirty="0" smtClean="0">
              <a:ea typeface="ＭＳ Ｐゴシック" pitchFamily="-107" charset="-128"/>
            </a:endParaRPr>
          </a:p>
        </p:txBody>
      </p:sp>
      <p:sp>
        <p:nvSpPr>
          <p:cNvPr id="97" name="Rectangle 3"/>
          <p:cNvSpPr txBox="1">
            <a:spLocks noChangeArrowheads="1"/>
          </p:cNvSpPr>
          <p:nvPr/>
        </p:nvSpPr>
        <p:spPr bwMode="auto">
          <a:xfrm>
            <a:off x="400054" y="4301418"/>
            <a:ext cx="8558209" cy="1133475"/>
          </a:xfrm>
          <a:prstGeom prst="rect">
            <a:avLst/>
          </a:prstGeom>
          <a:noFill/>
          <a:ln w="9525">
            <a:solidFill>
              <a:schemeClr val="bg1"/>
            </a:solidFill>
            <a:miter lim="800000"/>
            <a:headEnd/>
            <a:tailEnd/>
          </a:ln>
        </p:spPr>
        <p:txBody>
          <a:bodyPr/>
          <a:lstStyle/>
          <a:p>
            <a:pPr marL="742950" lvl="1" indent="-285750" algn="l" eaLnBrk="0" hangingPunct="0">
              <a:buFontTx/>
              <a:buChar char="–"/>
            </a:pPr>
            <a:r>
              <a:rPr lang="en-GB" sz="2200" dirty="0">
                <a:latin typeface="Arial" charset="0"/>
              </a:rPr>
              <a:t>Use of underlying PDF means cloud variables (condensate, cloud fraction) are always self-consistent. </a:t>
            </a:r>
            <a:endParaRPr lang="en-GB" sz="2200" dirty="0" smtClean="0">
              <a:latin typeface="Arial" charset="0"/>
            </a:endParaRPr>
          </a:p>
          <a:p>
            <a:pPr marL="742950" lvl="1" indent="-285750" algn="l" eaLnBrk="0" hangingPunct="0">
              <a:buFontTx/>
              <a:buChar char="–"/>
            </a:pPr>
            <a:endParaRPr lang="en-GB" sz="2200" dirty="0" smtClean="0">
              <a:latin typeface="Arial" charset="0"/>
            </a:endParaRPr>
          </a:p>
          <a:p>
            <a:pPr marL="742950" lvl="1" indent="-285750" algn="l" eaLnBrk="0" hangingPunct="0">
              <a:buFontTx/>
              <a:buChar char="–"/>
            </a:pPr>
            <a:r>
              <a:rPr lang="en-GB" sz="2200" dirty="0" smtClean="0"/>
              <a:t>Physically-based. Can evaluate with observations.</a:t>
            </a:r>
          </a:p>
          <a:p>
            <a:pPr lvl="1" algn="l" eaLnBrk="0" hangingPunct="0"/>
            <a:endParaRPr lang="en-GB" sz="2200" dirty="0" smtClean="0"/>
          </a:p>
          <a:p>
            <a:pPr lvl="1" algn="l" eaLnBrk="0" hangingPunct="0"/>
            <a:r>
              <a:rPr lang="en-GB" sz="2200" dirty="0" smtClean="0"/>
              <a:t>(Note, location of clouds within grid cell is still not known)</a:t>
            </a:r>
            <a:endParaRPr lang="en-GB" sz="2200" dirty="0">
              <a:latin typeface="Arial" charset="0"/>
            </a:endParaRPr>
          </a:p>
          <a:p>
            <a:pPr marL="742950" lvl="1" indent="-285750" algn="l" eaLnBrk="0" hangingPunct="0">
              <a:lnSpc>
                <a:spcPct val="95000"/>
              </a:lnSpc>
              <a:spcBef>
                <a:spcPct val="20000"/>
              </a:spcBef>
            </a:pPr>
            <a:endParaRPr lang="en-GB" sz="1800" dirty="0">
              <a:latin typeface="Arial" charset="0"/>
            </a:endParaRPr>
          </a:p>
          <a:p>
            <a:pPr marL="742950" lvl="1" indent="-285750" algn="l" eaLnBrk="0" hangingPunct="0">
              <a:lnSpc>
                <a:spcPct val="95000"/>
              </a:lnSpc>
              <a:spcBef>
                <a:spcPct val="20000"/>
              </a:spcBef>
              <a:buFontTx/>
              <a:buChar char="–"/>
            </a:pPr>
            <a:endParaRPr lang="en-GB" sz="1800" dirty="0">
              <a:latin typeface="Arial" charset="0"/>
            </a:endParaRPr>
          </a:p>
        </p:txBody>
      </p:sp>
      <p:sp>
        <p:nvSpPr>
          <p:cNvPr id="58" name="Rectangle 2"/>
          <p:cNvSpPr txBox="1">
            <a:spLocks noChangeArrowheads="1"/>
          </p:cNvSpPr>
          <p:nvPr/>
        </p:nvSpPr>
        <p:spPr bwMode="auto">
          <a:xfrm>
            <a:off x="917575" y="85728"/>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rgbClr val="FF0000"/>
                </a:solidFill>
                <a:effectLst/>
                <a:uLnTx/>
                <a:uFillTx/>
                <a:latin typeface="+mj-lt"/>
                <a:ea typeface="+mj-ea"/>
                <a:cs typeface="+mj-cs"/>
              </a:rPr>
              <a:t>Statistical PDF Schemes</a:t>
            </a:r>
            <a:endParaRPr kumimoji="0" lang="en-GB" sz="36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2"/>
          </p:nvPr>
        </p:nvSpPr>
        <p:spPr/>
        <p:txBody>
          <a:bodyPr/>
          <a:lstStyle/>
          <a:p>
            <a:fld id="{53324399-529D-40E8-A0B9-B76962A7129F}" type="slidenum">
              <a:rPr lang="en-GB"/>
              <a:pPr/>
              <a:t>27</a:t>
            </a:fld>
            <a:endParaRPr lang="en-GB"/>
          </a:p>
        </p:txBody>
      </p:sp>
      <p:grpSp>
        <p:nvGrpSpPr>
          <p:cNvPr id="585731" name="Group 3"/>
          <p:cNvGrpSpPr>
            <a:grpSpLocks/>
          </p:cNvGrpSpPr>
          <p:nvPr/>
        </p:nvGrpSpPr>
        <p:grpSpPr bwMode="auto">
          <a:xfrm>
            <a:off x="3130550" y="3013075"/>
            <a:ext cx="3352800" cy="1676400"/>
            <a:chOff x="1968" y="1152"/>
            <a:chExt cx="2112" cy="1056"/>
          </a:xfrm>
        </p:grpSpPr>
        <p:sp>
          <p:nvSpPr>
            <p:cNvPr id="585732" name="AutoShape 4"/>
            <p:cNvSpPr>
              <a:spLocks noChangeArrowheads="1"/>
            </p:cNvSpPr>
            <p:nvPr/>
          </p:nvSpPr>
          <p:spPr bwMode="auto">
            <a:xfrm>
              <a:off x="1968" y="1152"/>
              <a:ext cx="2112" cy="1056"/>
            </a:xfrm>
            <a:prstGeom prst="roundRect">
              <a:avLst>
                <a:gd name="adj" fmla="val 50000"/>
              </a:avLst>
            </a:prstGeom>
            <a:solidFill>
              <a:srgbClr val="E9FC34"/>
            </a:solidFill>
            <a:ln w="28575">
              <a:solidFill>
                <a:schemeClr val="tx1"/>
              </a:solidFill>
              <a:round/>
              <a:headEnd/>
              <a:tailEnd/>
            </a:ln>
            <a:effectLst/>
          </p:spPr>
          <p:txBody>
            <a:bodyPr wrap="none" anchor="ctr"/>
            <a:lstStyle/>
            <a:p>
              <a:pPr defTabSz="762000"/>
              <a:endParaRPr lang="en-US" sz="2000">
                <a:latin typeface="Helvetica" pitchFamily="34" charset="0"/>
              </a:endParaRPr>
            </a:p>
          </p:txBody>
        </p:sp>
        <p:grpSp>
          <p:nvGrpSpPr>
            <p:cNvPr id="585733" name="Group 5"/>
            <p:cNvGrpSpPr>
              <a:grpSpLocks/>
            </p:cNvGrpSpPr>
            <p:nvPr/>
          </p:nvGrpSpPr>
          <p:grpSpPr bwMode="auto">
            <a:xfrm>
              <a:off x="2407" y="1381"/>
              <a:ext cx="1234" cy="612"/>
              <a:chOff x="2392" y="1402"/>
              <a:chExt cx="1105" cy="474"/>
            </a:xfrm>
          </p:grpSpPr>
          <p:grpSp>
            <p:nvGrpSpPr>
              <p:cNvPr id="585734" name="Group 6"/>
              <p:cNvGrpSpPr>
                <a:grpSpLocks/>
              </p:cNvGrpSpPr>
              <p:nvPr/>
            </p:nvGrpSpPr>
            <p:grpSpPr bwMode="auto">
              <a:xfrm>
                <a:off x="2392" y="1431"/>
                <a:ext cx="1105" cy="445"/>
                <a:chOff x="1344" y="1160"/>
                <a:chExt cx="3024" cy="1624"/>
              </a:xfrm>
            </p:grpSpPr>
            <p:sp>
              <p:nvSpPr>
                <p:cNvPr id="585735" name="Freeform 7" descr="30%"/>
                <p:cNvSpPr>
                  <a:spLocks/>
                </p:cNvSpPr>
                <p:nvPr/>
              </p:nvSpPr>
              <p:spPr bwMode="auto">
                <a:xfrm>
                  <a:off x="2682" y="1872"/>
                  <a:ext cx="1038" cy="906"/>
                </a:xfrm>
                <a:custGeom>
                  <a:avLst/>
                  <a:gdLst/>
                  <a:ahLst/>
                  <a:cxnLst>
                    <a:cxn ang="0">
                      <a:pos x="0" y="903"/>
                    </a:cxn>
                    <a:cxn ang="0">
                      <a:pos x="3" y="558"/>
                    </a:cxn>
                    <a:cxn ang="0">
                      <a:pos x="48" y="393"/>
                    </a:cxn>
                    <a:cxn ang="0">
                      <a:pos x="111" y="60"/>
                    </a:cxn>
                    <a:cxn ang="0">
                      <a:pos x="141" y="0"/>
                    </a:cxn>
                    <a:cxn ang="0">
                      <a:pos x="168" y="15"/>
                    </a:cxn>
                    <a:cxn ang="0">
                      <a:pos x="234" y="147"/>
                    </a:cxn>
                    <a:cxn ang="0">
                      <a:pos x="351" y="516"/>
                    </a:cxn>
                    <a:cxn ang="0">
                      <a:pos x="399" y="591"/>
                    </a:cxn>
                    <a:cxn ang="0">
                      <a:pos x="462" y="621"/>
                    </a:cxn>
                    <a:cxn ang="0">
                      <a:pos x="567" y="624"/>
                    </a:cxn>
                    <a:cxn ang="0">
                      <a:pos x="627" y="615"/>
                    </a:cxn>
                    <a:cxn ang="0">
                      <a:pos x="684" y="624"/>
                    </a:cxn>
                    <a:cxn ang="0">
                      <a:pos x="765" y="702"/>
                    </a:cxn>
                    <a:cxn ang="0">
                      <a:pos x="882" y="837"/>
                    </a:cxn>
                    <a:cxn ang="0">
                      <a:pos x="948" y="876"/>
                    </a:cxn>
                    <a:cxn ang="0">
                      <a:pos x="1038" y="906"/>
                    </a:cxn>
                    <a:cxn ang="0">
                      <a:pos x="0" y="903"/>
                    </a:cxn>
                  </a:cxnLst>
                  <a:rect l="0" t="0" r="r" b="b"/>
                  <a:pathLst>
                    <a:path w="1038" h="906">
                      <a:moveTo>
                        <a:pt x="0" y="903"/>
                      </a:moveTo>
                      <a:lnTo>
                        <a:pt x="3" y="558"/>
                      </a:lnTo>
                      <a:lnTo>
                        <a:pt x="48" y="393"/>
                      </a:lnTo>
                      <a:lnTo>
                        <a:pt x="111" y="60"/>
                      </a:lnTo>
                      <a:lnTo>
                        <a:pt x="141" y="0"/>
                      </a:lnTo>
                      <a:lnTo>
                        <a:pt x="168" y="15"/>
                      </a:lnTo>
                      <a:lnTo>
                        <a:pt x="234" y="147"/>
                      </a:lnTo>
                      <a:lnTo>
                        <a:pt x="351" y="516"/>
                      </a:lnTo>
                      <a:lnTo>
                        <a:pt x="399" y="591"/>
                      </a:lnTo>
                      <a:lnTo>
                        <a:pt x="462" y="621"/>
                      </a:lnTo>
                      <a:lnTo>
                        <a:pt x="567" y="624"/>
                      </a:lnTo>
                      <a:lnTo>
                        <a:pt x="627" y="615"/>
                      </a:lnTo>
                      <a:lnTo>
                        <a:pt x="684" y="624"/>
                      </a:lnTo>
                      <a:lnTo>
                        <a:pt x="765" y="702"/>
                      </a:lnTo>
                      <a:lnTo>
                        <a:pt x="882" y="837"/>
                      </a:lnTo>
                      <a:lnTo>
                        <a:pt x="948" y="876"/>
                      </a:lnTo>
                      <a:lnTo>
                        <a:pt x="1038" y="906"/>
                      </a:lnTo>
                      <a:lnTo>
                        <a:pt x="0" y="903"/>
                      </a:lnTo>
                      <a:close/>
                    </a:path>
                  </a:pathLst>
                </a:custGeom>
                <a:pattFill prst="pct30">
                  <a:fgClr>
                    <a:schemeClr val="accent2"/>
                  </a:fgClr>
                  <a:bgClr>
                    <a:srgbClr val="FFFFFF"/>
                  </a:bgClr>
                </a:pattFill>
                <a:ln w="38100" cap="flat" cmpd="sng">
                  <a:solidFill>
                    <a:schemeClr val="bg1"/>
                  </a:solidFill>
                  <a:prstDash val="solid"/>
                  <a:round/>
                  <a:headEnd/>
                  <a:tailEnd/>
                </a:ln>
                <a:effectLst/>
              </p:spPr>
              <p:txBody>
                <a:bodyPr wrap="none" anchor="ctr"/>
                <a:lstStyle/>
                <a:p>
                  <a:endParaRPr lang="en-GB"/>
                </a:p>
              </p:txBody>
            </p:sp>
            <p:sp>
              <p:nvSpPr>
                <p:cNvPr id="585736" name="Line 8"/>
                <p:cNvSpPr>
                  <a:spLocks noChangeShapeType="1"/>
                </p:cNvSpPr>
                <p:nvPr/>
              </p:nvSpPr>
              <p:spPr bwMode="auto">
                <a:xfrm>
                  <a:off x="1344" y="2784"/>
                  <a:ext cx="3024" cy="0"/>
                </a:xfrm>
                <a:prstGeom prst="line">
                  <a:avLst/>
                </a:prstGeom>
                <a:noFill/>
                <a:ln w="38100">
                  <a:solidFill>
                    <a:schemeClr val="bg1"/>
                  </a:solidFill>
                  <a:round/>
                  <a:headEnd/>
                  <a:tailEnd type="triangle" w="med" len="med"/>
                </a:ln>
                <a:effectLst/>
              </p:spPr>
              <p:txBody>
                <a:bodyPr wrap="none" anchor="ctr"/>
                <a:lstStyle/>
                <a:p>
                  <a:endParaRPr lang="en-GB"/>
                </a:p>
              </p:txBody>
            </p:sp>
            <p:sp>
              <p:nvSpPr>
                <p:cNvPr id="585737" name="Freeform 9"/>
                <p:cNvSpPr>
                  <a:spLocks/>
                </p:cNvSpPr>
                <p:nvPr/>
              </p:nvSpPr>
              <p:spPr bwMode="auto">
                <a:xfrm>
                  <a:off x="1536" y="1160"/>
                  <a:ext cx="2352" cy="1624"/>
                </a:xfrm>
                <a:custGeom>
                  <a:avLst/>
                  <a:gdLst/>
                  <a:ahLst/>
                  <a:cxnLst>
                    <a:cxn ang="0">
                      <a:pos x="0" y="1624"/>
                    </a:cxn>
                    <a:cxn ang="0">
                      <a:pos x="336" y="1480"/>
                    </a:cxn>
                    <a:cxn ang="0">
                      <a:pos x="576" y="760"/>
                    </a:cxn>
                    <a:cxn ang="0">
                      <a:pos x="768" y="88"/>
                    </a:cxn>
                    <a:cxn ang="0">
                      <a:pos x="1104" y="1288"/>
                    </a:cxn>
                    <a:cxn ang="0">
                      <a:pos x="1296" y="712"/>
                    </a:cxn>
                    <a:cxn ang="0">
                      <a:pos x="1536" y="1288"/>
                    </a:cxn>
                    <a:cxn ang="0">
                      <a:pos x="1824" y="1336"/>
                    </a:cxn>
                    <a:cxn ang="0">
                      <a:pos x="2064" y="1576"/>
                    </a:cxn>
                    <a:cxn ang="0">
                      <a:pos x="2352" y="1624"/>
                    </a:cxn>
                  </a:cxnLst>
                  <a:rect l="0" t="0" r="r" b="b"/>
                  <a:pathLst>
                    <a:path w="2352" h="1624">
                      <a:moveTo>
                        <a:pt x="0" y="1624"/>
                      </a:moveTo>
                      <a:cubicBezTo>
                        <a:pt x="120" y="1624"/>
                        <a:pt x="240" y="1624"/>
                        <a:pt x="336" y="1480"/>
                      </a:cubicBezTo>
                      <a:cubicBezTo>
                        <a:pt x="432" y="1336"/>
                        <a:pt x="504" y="992"/>
                        <a:pt x="576" y="760"/>
                      </a:cubicBezTo>
                      <a:cubicBezTo>
                        <a:pt x="648" y="528"/>
                        <a:pt x="680" y="0"/>
                        <a:pt x="768" y="88"/>
                      </a:cubicBezTo>
                      <a:cubicBezTo>
                        <a:pt x="856" y="176"/>
                        <a:pt x="1016" y="1184"/>
                        <a:pt x="1104" y="1288"/>
                      </a:cubicBezTo>
                      <a:cubicBezTo>
                        <a:pt x="1192" y="1392"/>
                        <a:pt x="1224" y="712"/>
                        <a:pt x="1296" y="712"/>
                      </a:cubicBezTo>
                      <a:cubicBezTo>
                        <a:pt x="1368" y="712"/>
                        <a:pt x="1448" y="1184"/>
                        <a:pt x="1536" y="1288"/>
                      </a:cubicBezTo>
                      <a:cubicBezTo>
                        <a:pt x="1624" y="1392"/>
                        <a:pt x="1736" y="1288"/>
                        <a:pt x="1824" y="1336"/>
                      </a:cubicBezTo>
                      <a:cubicBezTo>
                        <a:pt x="1912" y="1384"/>
                        <a:pt x="1976" y="1528"/>
                        <a:pt x="2064" y="1576"/>
                      </a:cubicBezTo>
                      <a:cubicBezTo>
                        <a:pt x="2152" y="1624"/>
                        <a:pt x="2252" y="1624"/>
                        <a:pt x="2352" y="1624"/>
                      </a:cubicBezTo>
                    </a:path>
                  </a:pathLst>
                </a:custGeom>
                <a:noFill/>
                <a:ln w="38100" cap="flat" cmpd="sng">
                  <a:solidFill>
                    <a:schemeClr val="bg1"/>
                  </a:solidFill>
                  <a:prstDash val="solid"/>
                  <a:round/>
                  <a:headEnd/>
                  <a:tailEnd/>
                </a:ln>
                <a:effectLst/>
              </p:spPr>
              <p:txBody>
                <a:bodyPr wrap="none" anchor="ctr"/>
                <a:lstStyle/>
                <a:p>
                  <a:endParaRPr lang="en-GB"/>
                </a:p>
              </p:txBody>
            </p:sp>
            <p:sp>
              <p:nvSpPr>
                <p:cNvPr id="585738" name="Line 10"/>
                <p:cNvSpPr>
                  <a:spLocks noChangeShapeType="1"/>
                </p:cNvSpPr>
                <p:nvPr/>
              </p:nvSpPr>
              <p:spPr bwMode="auto">
                <a:xfrm flipV="1">
                  <a:off x="2688" y="1248"/>
                  <a:ext cx="0" cy="1536"/>
                </a:xfrm>
                <a:prstGeom prst="line">
                  <a:avLst/>
                </a:prstGeom>
                <a:noFill/>
                <a:ln w="38100">
                  <a:solidFill>
                    <a:schemeClr val="bg1"/>
                  </a:solidFill>
                  <a:round/>
                  <a:headEnd/>
                  <a:tailEnd/>
                </a:ln>
                <a:effectLst/>
              </p:spPr>
              <p:txBody>
                <a:bodyPr wrap="none" anchor="ctr"/>
                <a:lstStyle/>
                <a:p>
                  <a:endParaRPr lang="en-GB"/>
                </a:p>
              </p:txBody>
            </p:sp>
          </p:grpSp>
          <p:sp>
            <p:nvSpPr>
              <p:cNvPr id="585739" name="Line 11"/>
              <p:cNvSpPr>
                <a:spLocks noChangeShapeType="1"/>
              </p:cNvSpPr>
              <p:nvPr/>
            </p:nvSpPr>
            <p:spPr bwMode="auto">
              <a:xfrm flipV="1">
                <a:off x="2392" y="1402"/>
                <a:ext cx="0" cy="474"/>
              </a:xfrm>
              <a:prstGeom prst="line">
                <a:avLst/>
              </a:prstGeom>
              <a:noFill/>
              <a:ln w="38100">
                <a:solidFill>
                  <a:schemeClr val="bg1"/>
                </a:solidFill>
                <a:round/>
                <a:headEnd/>
                <a:tailEnd type="triangle" w="med" len="med"/>
              </a:ln>
              <a:effectLst/>
            </p:spPr>
            <p:txBody>
              <a:bodyPr wrap="none" anchor="ctr"/>
              <a:lstStyle/>
              <a:p>
                <a:endParaRPr lang="en-GB"/>
              </a:p>
            </p:txBody>
          </p:sp>
        </p:grpSp>
        <p:sp>
          <p:nvSpPr>
            <p:cNvPr id="585740" name="Text Box 12"/>
            <p:cNvSpPr txBox="1">
              <a:spLocks noChangeArrowheads="1"/>
            </p:cNvSpPr>
            <p:nvPr/>
          </p:nvSpPr>
          <p:spPr bwMode="auto">
            <a:xfrm>
              <a:off x="2077" y="1545"/>
              <a:ext cx="1895" cy="250"/>
            </a:xfrm>
            <a:prstGeom prst="rect">
              <a:avLst/>
            </a:prstGeom>
            <a:noFill/>
            <a:ln w="28575">
              <a:noFill/>
              <a:miter lim="800000"/>
              <a:headEnd/>
              <a:tailEnd/>
            </a:ln>
            <a:effectLst/>
          </p:spPr>
          <p:txBody>
            <a:bodyPr wrap="none">
              <a:spAutoFit/>
            </a:bodyPr>
            <a:lstStyle/>
            <a:p>
              <a:pPr algn="l" defTabSz="762000"/>
              <a:r>
                <a:rPr lang="en-GB" sz="2000">
                  <a:latin typeface="Helvetica" pitchFamily="34" charset="0"/>
                </a:rPr>
                <a:t>Statistical Cloud Scheme</a:t>
              </a:r>
            </a:p>
          </p:txBody>
        </p:sp>
      </p:grpSp>
      <p:sp>
        <p:nvSpPr>
          <p:cNvPr id="585741" name="AutoShape 13"/>
          <p:cNvSpPr>
            <a:spLocks noChangeArrowheads="1"/>
          </p:cNvSpPr>
          <p:nvPr/>
        </p:nvSpPr>
        <p:spPr bwMode="auto">
          <a:xfrm>
            <a:off x="434975" y="5486400"/>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Radiation</a:t>
            </a:r>
          </a:p>
        </p:txBody>
      </p:sp>
      <p:sp>
        <p:nvSpPr>
          <p:cNvPr id="585742" name="AutoShape 14"/>
          <p:cNvSpPr>
            <a:spLocks noChangeArrowheads="1"/>
          </p:cNvSpPr>
          <p:nvPr/>
        </p:nvSpPr>
        <p:spPr bwMode="auto">
          <a:xfrm>
            <a:off x="434975" y="12271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Microphysics</a:t>
            </a:r>
          </a:p>
        </p:txBody>
      </p:sp>
      <p:sp>
        <p:nvSpPr>
          <p:cNvPr id="585743" name="AutoShape 15"/>
          <p:cNvSpPr>
            <a:spLocks noChangeArrowheads="1"/>
          </p:cNvSpPr>
          <p:nvPr/>
        </p:nvSpPr>
        <p:spPr bwMode="auto">
          <a:xfrm>
            <a:off x="5602288" y="12271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Convection Scheme</a:t>
            </a:r>
          </a:p>
        </p:txBody>
      </p:sp>
      <p:sp>
        <p:nvSpPr>
          <p:cNvPr id="585744" name="AutoShape 16"/>
          <p:cNvSpPr>
            <a:spLocks noChangeArrowheads="1"/>
          </p:cNvSpPr>
          <p:nvPr/>
        </p:nvSpPr>
        <p:spPr bwMode="auto">
          <a:xfrm rot="7754182">
            <a:off x="1560512" y="4308476"/>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wrap="none" anchor="ctr"/>
          <a:lstStyle/>
          <a:p>
            <a:endParaRPr lang="en-GB"/>
          </a:p>
        </p:txBody>
      </p:sp>
      <p:sp>
        <p:nvSpPr>
          <p:cNvPr id="585745" name="AutoShape 17"/>
          <p:cNvSpPr>
            <a:spLocks noChangeArrowheads="1"/>
          </p:cNvSpPr>
          <p:nvPr/>
        </p:nvSpPr>
        <p:spPr bwMode="auto">
          <a:xfrm rot="24513221">
            <a:off x="1535112" y="25638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rot="10800000" vert="eaVert" wrap="none" anchor="ctr"/>
          <a:lstStyle/>
          <a:p>
            <a:pPr defTabSz="762000"/>
            <a:endParaRPr lang="en-US" sz="2000">
              <a:latin typeface="Helvetica" pitchFamily="34" charset="0"/>
            </a:endParaRPr>
          </a:p>
        </p:txBody>
      </p:sp>
      <p:sp>
        <p:nvSpPr>
          <p:cNvPr id="585747" name="AutoShape 19"/>
          <p:cNvSpPr>
            <a:spLocks noChangeArrowheads="1"/>
          </p:cNvSpPr>
          <p:nvPr/>
        </p:nvSpPr>
        <p:spPr bwMode="auto">
          <a:xfrm rot="7754182">
            <a:off x="6069012" y="25765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wrap="none" anchor="ctr"/>
          <a:lstStyle/>
          <a:p>
            <a:endParaRPr lang="en-GB"/>
          </a:p>
        </p:txBody>
      </p:sp>
      <p:sp>
        <p:nvSpPr>
          <p:cNvPr id="585748" name="Text Box 20"/>
          <p:cNvSpPr txBox="1">
            <a:spLocks noChangeArrowheads="1"/>
          </p:cNvSpPr>
          <p:nvPr/>
        </p:nvSpPr>
        <p:spPr bwMode="auto">
          <a:xfrm>
            <a:off x="3409950" y="2220913"/>
            <a:ext cx="2724150" cy="701675"/>
          </a:xfrm>
          <a:prstGeom prst="rect">
            <a:avLst/>
          </a:prstGeom>
          <a:noFill/>
          <a:ln w="28575">
            <a:noFill/>
            <a:miter lim="800000"/>
            <a:headEnd/>
            <a:tailEnd/>
          </a:ln>
          <a:effectLst/>
        </p:spPr>
        <p:txBody>
          <a:bodyPr wrap="none">
            <a:spAutoFit/>
          </a:bodyPr>
          <a:lstStyle/>
          <a:p>
            <a:pPr defTabSz="762000"/>
            <a:r>
              <a:rPr lang="en-GB" sz="2000">
                <a:latin typeface="Helvetica" pitchFamily="34" charset="0"/>
              </a:rPr>
              <a:t>Can use information in</a:t>
            </a:r>
          </a:p>
          <a:p>
            <a:pPr defTabSz="762000"/>
            <a:r>
              <a:rPr lang="en-GB" sz="2000">
                <a:latin typeface="Helvetica" pitchFamily="34" charset="0"/>
              </a:rPr>
              <a:t>other schemes</a:t>
            </a:r>
          </a:p>
        </p:txBody>
      </p:sp>
      <p:sp>
        <p:nvSpPr>
          <p:cNvPr id="585750" name="AutoShape 22"/>
          <p:cNvSpPr>
            <a:spLocks noChangeArrowheads="1"/>
          </p:cNvSpPr>
          <p:nvPr/>
        </p:nvSpPr>
        <p:spPr bwMode="auto">
          <a:xfrm>
            <a:off x="5591175" y="5443538"/>
            <a:ext cx="3276600" cy="914400"/>
          </a:xfrm>
          <a:prstGeom prst="roundRect">
            <a:avLst>
              <a:gd name="adj" fmla="val 50000"/>
            </a:avLst>
          </a:prstGeom>
          <a:solidFill>
            <a:srgbClr val="114FFB"/>
          </a:solidFill>
          <a:ln w="28575">
            <a:solidFill>
              <a:schemeClr val="tx1"/>
            </a:solidFill>
            <a:round/>
            <a:headEnd/>
            <a:tailEnd/>
          </a:ln>
          <a:effectLst/>
        </p:spPr>
        <p:txBody>
          <a:bodyPr wrap="none" anchor="ctr"/>
          <a:lstStyle/>
          <a:p>
            <a:pPr defTabSz="762000"/>
            <a:r>
              <a:rPr lang="en-GB" sz="2000">
                <a:solidFill>
                  <a:schemeClr val="bg1"/>
                </a:solidFill>
                <a:latin typeface="Helvetica" pitchFamily="34" charset="0"/>
              </a:rPr>
              <a:t>Boundary Layer</a:t>
            </a:r>
          </a:p>
        </p:txBody>
      </p:sp>
      <p:sp>
        <p:nvSpPr>
          <p:cNvPr id="585751" name="AutoShape 23"/>
          <p:cNvSpPr>
            <a:spLocks noChangeArrowheads="1"/>
          </p:cNvSpPr>
          <p:nvPr/>
        </p:nvSpPr>
        <p:spPr bwMode="auto">
          <a:xfrm rot="24513221">
            <a:off x="6107112" y="4291013"/>
            <a:ext cx="1958975" cy="762000"/>
          </a:xfrm>
          <a:prstGeom prst="leftRightArrow">
            <a:avLst>
              <a:gd name="adj1" fmla="val 50000"/>
              <a:gd name="adj2" fmla="val 51417"/>
            </a:avLst>
          </a:prstGeom>
          <a:solidFill>
            <a:schemeClr val="bg1"/>
          </a:solidFill>
          <a:ln w="28575">
            <a:solidFill>
              <a:schemeClr val="tx1"/>
            </a:solidFill>
            <a:miter lim="800000"/>
            <a:headEnd/>
            <a:tailEnd/>
          </a:ln>
          <a:effectLst/>
        </p:spPr>
        <p:txBody>
          <a:bodyPr rot="10800000" vert="eaVert" wrap="none" anchor="ctr"/>
          <a:lstStyle/>
          <a:p>
            <a:pPr defTabSz="762000"/>
            <a:endParaRPr lang="en-US" sz="2000">
              <a:latin typeface="Helvetica" pitchFamily="34" charset="0"/>
            </a:endParaRPr>
          </a:p>
        </p:txBody>
      </p:sp>
      <p:sp>
        <p:nvSpPr>
          <p:cNvPr id="25" name="Rectangle 2"/>
          <p:cNvSpPr txBox="1">
            <a:spLocks noChangeArrowheads="1"/>
          </p:cNvSpPr>
          <p:nvPr/>
        </p:nvSpPr>
        <p:spPr bwMode="auto">
          <a:xfrm>
            <a:off x="190499" y="139700"/>
            <a:ext cx="8081963"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0" cap="none" spc="0" normalizeH="0" baseline="0" noProof="0" dirty="0" smtClean="0">
                <a:ln>
                  <a:noFill/>
                </a:ln>
                <a:solidFill>
                  <a:srgbClr val="FF0000"/>
                </a:solidFill>
                <a:effectLst/>
                <a:uLnTx/>
                <a:uFillTx/>
                <a:latin typeface="+mj-lt"/>
                <a:ea typeface="+mj-ea"/>
                <a:cs typeface="+mj-cs"/>
              </a:rPr>
              <a:t>Statistical PDF scheme:</a:t>
            </a:r>
            <a:br>
              <a:rPr kumimoji="0" lang="en-GB" sz="3200" b="0" i="0" u="none" strike="noStrike" kern="0" cap="none" spc="0" normalizeH="0" baseline="0" noProof="0" dirty="0" smtClean="0">
                <a:ln>
                  <a:noFill/>
                </a:ln>
                <a:solidFill>
                  <a:srgbClr val="FF0000"/>
                </a:solidFill>
                <a:effectLst/>
                <a:uLnTx/>
                <a:uFillTx/>
                <a:latin typeface="+mj-lt"/>
                <a:ea typeface="+mj-ea"/>
                <a:cs typeface="+mj-cs"/>
              </a:rPr>
            </a:br>
            <a:r>
              <a:rPr kumimoji="0" lang="en-GB" sz="2800" b="0" i="0" u="none" strike="noStrike" kern="0" cap="none" spc="0" normalizeH="0" baseline="0" noProof="0" dirty="0" smtClean="0">
                <a:ln>
                  <a:noFill/>
                </a:ln>
                <a:solidFill>
                  <a:srgbClr val="FF0000"/>
                </a:solidFill>
                <a:effectLst/>
                <a:uLnTx/>
                <a:uFillTx/>
                <a:latin typeface="+mj-lt"/>
                <a:ea typeface="+mj-ea"/>
                <a:cs typeface="+mj-cs"/>
              </a:rPr>
              <a:t>Consistency across </a:t>
            </a:r>
            <a:r>
              <a:rPr kumimoji="0" lang="en-GB" sz="2800" b="0" i="0" u="none" strike="noStrike" kern="0" cap="none" spc="0" normalizeH="0" baseline="0" noProof="0" dirty="0" err="1" smtClean="0">
                <a:ln>
                  <a:noFill/>
                </a:ln>
                <a:solidFill>
                  <a:srgbClr val="FF0000"/>
                </a:solidFill>
                <a:effectLst/>
                <a:uLnTx/>
                <a:uFillTx/>
                <a:latin typeface="+mj-lt"/>
                <a:ea typeface="+mj-ea"/>
                <a:cs typeface="+mj-cs"/>
              </a:rPr>
              <a:t>parametrizations</a:t>
            </a:r>
            <a:endParaRPr kumimoji="0" lang="en-GB" sz="2800" b="0" i="0" u="none" strike="noStrike" kern="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89036502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ChangeArrowheads="1"/>
          </p:cNvSpPr>
          <p:nvPr/>
        </p:nvSpPr>
        <p:spPr bwMode="auto">
          <a:xfrm>
            <a:off x="152400" y="1196975"/>
            <a:ext cx="8991600" cy="4460875"/>
          </a:xfrm>
          <a:prstGeom prst="rect">
            <a:avLst/>
          </a:prstGeom>
          <a:noFill/>
          <a:ln w="9525">
            <a:noFill/>
            <a:miter lim="800000"/>
            <a:headEnd/>
            <a:tailEnd/>
          </a:ln>
        </p:spPr>
        <p:txBody>
          <a:bodyPr/>
          <a:lstStyle/>
          <a:p>
            <a:pPr marL="342900" indent="-342900" algn="l">
              <a:spcBef>
                <a:spcPct val="20000"/>
              </a:spcBef>
              <a:buFontTx/>
              <a:buChar char="•"/>
            </a:pPr>
            <a:r>
              <a:rPr lang="en-GB" sz="2400" dirty="0" smtClean="0">
                <a:solidFill>
                  <a:srgbClr val="0000FF"/>
                </a:solidFill>
              </a:rPr>
              <a:t>Limited </a:t>
            </a:r>
            <a:r>
              <a:rPr lang="en-GB" sz="2400" dirty="0">
                <a:solidFill>
                  <a:srgbClr val="0000FF"/>
                </a:solidFill>
              </a:rPr>
              <a:t>observations to determine q</a:t>
            </a:r>
            <a:r>
              <a:rPr lang="en-GB" sz="2400" baseline="-25000" dirty="0">
                <a:solidFill>
                  <a:srgbClr val="0000FF"/>
                </a:solidFill>
              </a:rPr>
              <a:t>t</a:t>
            </a:r>
            <a:r>
              <a:rPr lang="en-GB" sz="2400" dirty="0">
                <a:solidFill>
                  <a:srgbClr val="0000FF"/>
                </a:solidFill>
              </a:rPr>
              <a:t> PDF</a:t>
            </a:r>
          </a:p>
          <a:p>
            <a:pPr marL="742950" lvl="1" indent="-285750" algn="l">
              <a:spcBef>
                <a:spcPct val="20000"/>
              </a:spcBef>
              <a:buFontTx/>
              <a:buChar char="–"/>
            </a:pPr>
            <a:r>
              <a:rPr lang="en-GB" sz="2000" dirty="0"/>
              <a:t>Aircraft data </a:t>
            </a:r>
          </a:p>
          <a:p>
            <a:pPr marL="1143000" lvl="2" indent="-228600" algn="l">
              <a:spcBef>
                <a:spcPct val="20000"/>
              </a:spcBef>
              <a:buFontTx/>
              <a:buChar char="•"/>
            </a:pPr>
            <a:r>
              <a:rPr lang="en-GB" sz="2000" dirty="0"/>
              <a:t>limited coverage</a:t>
            </a:r>
          </a:p>
          <a:p>
            <a:pPr marL="742950" lvl="1" indent="-285750" algn="l">
              <a:spcBef>
                <a:spcPct val="20000"/>
              </a:spcBef>
              <a:buFontTx/>
              <a:buChar char="–"/>
            </a:pPr>
            <a:r>
              <a:rPr lang="en-GB" sz="2000" dirty="0"/>
              <a:t>Tethered balloon</a:t>
            </a:r>
          </a:p>
          <a:p>
            <a:pPr marL="1143000" lvl="2" indent="-228600" algn="l">
              <a:spcBef>
                <a:spcPct val="20000"/>
              </a:spcBef>
              <a:buFontTx/>
              <a:buChar char="•"/>
            </a:pPr>
            <a:r>
              <a:rPr lang="en-GB" sz="2000" dirty="0"/>
              <a:t>boundary </a:t>
            </a:r>
            <a:r>
              <a:rPr lang="en-GB" sz="2000" dirty="0" smtClean="0"/>
              <a:t>layer only</a:t>
            </a:r>
            <a:endParaRPr lang="en-GB" sz="2000" dirty="0"/>
          </a:p>
          <a:p>
            <a:pPr marL="742950" lvl="1" indent="-285750" algn="l">
              <a:spcBef>
                <a:spcPct val="20000"/>
              </a:spcBef>
              <a:buFontTx/>
              <a:buChar char="–"/>
            </a:pPr>
            <a:r>
              <a:rPr lang="en-GB" sz="2000" dirty="0"/>
              <a:t>Satellite</a:t>
            </a:r>
          </a:p>
          <a:p>
            <a:pPr marL="1143000" lvl="2" indent="-228600" algn="l">
              <a:spcBef>
                <a:spcPct val="20000"/>
              </a:spcBef>
              <a:buFontTx/>
              <a:buChar char="•"/>
            </a:pPr>
            <a:r>
              <a:rPr lang="en-GB" sz="2000" dirty="0"/>
              <a:t>difficulties resolving in vertical</a:t>
            </a:r>
          </a:p>
          <a:p>
            <a:pPr marL="1143000" lvl="2" indent="-228600" algn="l">
              <a:spcBef>
                <a:spcPct val="20000"/>
              </a:spcBef>
              <a:buFontTx/>
              <a:buChar char="•"/>
            </a:pPr>
            <a:r>
              <a:rPr lang="en-GB" sz="2000" dirty="0"/>
              <a:t>no q</a:t>
            </a:r>
            <a:r>
              <a:rPr lang="en-GB" sz="2000" baseline="-25000" dirty="0"/>
              <a:t>t</a:t>
            </a:r>
            <a:r>
              <a:rPr lang="en-GB" sz="2000" dirty="0"/>
              <a:t> observations</a:t>
            </a:r>
          </a:p>
          <a:p>
            <a:pPr marL="1143000" lvl="2" indent="-228600" algn="l">
              <a:spcBef>
                <a:spcPct val="20000"/>
              </a:spcBef>
              <a:buFontTx/>
              <a:buChar char="•"/>
            </a:pPr>
            <a:r>
              <a:rPr lang="en-GB" sz="2000" dirty="0"/>
              <a:t>poor horizontal resolution</a:t>
            </a:r>
            <a:endParaRPr lang="en-GB" sz="2000" baseline="-25000" dirty="0"/>
          </a:p>
          <a:p>
            <a:pPr marL="742950" lvl="1" indent="-285750" algn="l">
              <a:spcBef>
                <a:spcPct val="20000"/>
              </a:spcBef>
              <a:buFontTx/>
              <a:buChar char="–"/>
            </a:pPr>
            <a:r>
              <a:rPr lang="en-GB" sz="2000" dirty="0"/>
              <a:t>Ground-based radar/Raman </a:t>
            </a:r>
            <a:r>
              <a:rPr lang="en-GB" sz="2000" dirty="0" err="1"/>
              <a:t>Lidar</a:t>
            </a:r>
            <a:endParaRPr lang="en-GB" sz="2000" dirty="0"/>
          </a:p>
          <a:p>
            <a:pPr marL="1143000" lvl="2" indent="-228600" algn="l">
              <a:spcBef>
                <a:spcPct val="20000"/>
              </a:spcBef>
              <a:buFontTx/>
              <a:buChar char="•"/>
            </a:pPr>
            <a:r>
              <a:rPr lang="en-GB" sz="2000" dirty="0"/>
              <a:t>one </a:t>
            </a:r>
            <a:r>
              <a:rPr lang="en-GB" sz="2000" dirty="0" smtClean="0"/>
              <a:t>location</a:t>
            </a:r>
          </a:p>
          <a:p>
            <a:pPr marL="1143000" lvl="2" indent="-228600" algn="l">
              <a:spcBef>
                <a:spcPct val="20000"/>
              </a:spcBef>
              <a:buFontTx/>
              <a:buChar char="•"/>
            </a:pPr>
            <a:endParaRPr lang="en-GB" sz="2000" dirty="0"/>
          </a:p>
          <a:p>
            <a:pPr marL="342900" indent="-342900" algn="l">
              <a:spcBef>
                <a:spcPct val="20000"/>
              </a:spcBef>
              <a:buFontTx/>
              <a:buChar char="•"/>
            </a:pPr>
            <a:r>
              <a:rPr lang="en-GB" sz="2400" dirty="0">
                <a:solidFill>
                  <a:srgbClr val="0000FF"/>
                </a:solidFill>
              </a:rPr>
              <a:t>Cloud Resolving models have also been used</a:t>
            </a:r>
          </a:p>
          <a:p>
            <a:pPr marL="1143000" lvl="2" indent="-228600" algn="l">
              <a:spcBef>
                <a:spcPct val="20000"/>
              </a:spcBef>
              <a:buFontTx/>
              <a:buChar char="•"/>
            </a:pPr>
            <a:r>
              <a:rPr lang="en-GB" sz="2000" dirty="0"/>
              <a:t>realism of microphysical </a:t>
            </a:r>
            <a:r>
              <a:rPr lang="en-GB" sz="2000" dirty="0" err="1" smtClean="0"/>
              <a:t>parametrization</a:t>
            </a:r>
            <a:r>
              <a:rPr lang="en-GB" sz="2000" dirty="0"/>
              <a:t>?</a:t>
            </a:r>
          </a:p>
        </p:txBody>
      </p:sp>
      <p:pic>
        <p:nvPicPr>
          <p:cNvPr id="79875" name="Picture 4" descr="PIA03704"/>
          <p:cNvPicPr>
            <a:picLocks noChangeAspect="1" noChangeArrowheads="1"/>
          </p:cNvPicPr>
          <p:nvPr/>
        </p:nvPicPr>
        <p:blipFill>
          <a:blip r:embed="rId3" cstate="print"/>
          <a:srcRect/>
          <a:stretch>
            <a:fillRect/>
          </a:stretch>
        </p:blipFill>
        <p:spPr bwMode="auto">
          <a:xfrm>
            <a:off x="5232400" y="2741613"/>
            <a:ext cx="3530600" cy="2255837"/>
          </a:xfrm>
          <a:prstGeom prst="rect">
            <a:avLst/>
          </a:prstGeom>
          <a:noFill/>
          <a:ln w="9525">
            <a:noFill/>
            <a:miter lim="800000"/>
            <a:headEnd/>
            <a:tailEnd/>
          </a:ln>
        </p:spPr>
      </p:pic>
      <p:sp>
        <p:nvSpPr>
          <p:cNvPr id="79876" name="Text Box 5"/>
          <p:cNvSpPr txBox="1">
            <a:spLocks noChangeArrowheads="1"/>
          </p:cNvSpPr>
          <p:nvPr/>
        </p:nvSpPr>
        <p:spPr bwMode="auto">
          <a:xfrm>
            <a:off x="5407025" y="2328863"/>
            <a:ext cx="3152775" cy="336550"/>
          </a:xfrm>
          <a:prstGeom prst="rect">
            <a:avLst/>
          </a:prstGeom>
          <a:noFill/>
          <a:ln w="57150">
            <a:noFill/>
            <a:miter lim="800000"/>
            <a:headEnd/>
            <a:tailEnd/>
          </a:ln>
        </p:spPr>
        <p:txBody>
          <a:bodyPr wrap="none">
            <a:spAutoFit/>
          </a:bodyPr>
          <a:lstStyle/>
          <a:p>
            <a:r>
              <a:rPr lang="en-GB" sz="1600">
                <a:solidFill>
                  <a:srgbClr val="0000FF"/>
                </a:solidFill>
              </a:rPr>
              <a:t>Modis image from NASA website</a:t>
            </a:r>
          </a:p>
        </p:txBody>
      </p:sp>
      <p:sp>
        <p:nvSpPr>
          <p:cNvPr id="79877" name="Rectangle 10"/>
          <p:cNvSpPr>
            <a:spLocks noGrp="1" noChangeArrowheads="1"/>
          </p:cNvSpPr>
          <p:nvPr>
            <p:ph type="title"/>
          </p:nvPr>
        </p:nvSpPr>
        <p:spPr>
          <a:xfrm>
            <a:off x="127000" y="92077"/>
            <a:ext cx="7315200" cy="838200"/>
          </a:xfrm>
        </p:spPr>
        <p:txBody>
          <a:bodyPr/>
          <a:lstStyle/>
          <a:p>
            <a:pPr algn="l"/>
            <a:r>
              <a:rPr lang="en-GB" sz="3200" b="1" dirty="0" smtClean="0">
                <a:ea typeface="ＭＳ Ｐゴシック" pitchFamily="-107" charset="-128"/>
              </a:rPr>
              <a:t>Building a statistical cloud scheme</a:t>
            </a:r>
            <a:br>
              <a:rPr lang="en-GB" sz="3200" b="1" dirty="0" smtClean="0">
                <a:ea typeface="ＭＳ Ｐゴシック" pitchFamily="-107" charset="-128"/>
              </a:rPr>
            </a:br>
            <a:r>
              <a:rPr lang="en-GB" sz="2800" dirty="0" smtClean="0">
                <a:ea typeface="ＭＳ Ｐゴシック" pitchFamily="-107" charset="-128"/>
              </a:rPr>
              <a:t>What do we observe?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87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987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987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9874">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9874">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987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9874">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9874">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9874">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987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4"/>
          <p:cNvSpPr>
            <a:spLocks noGrp="1"/>
          </p:cNvSpPr>
          <p:nvPr>
            <p:ph type="sldNum" sz="quarter" idx="12"/>
          </p:nvPr>
        </p:nvSpPr>
        <p:spPr/>
        <p:txBody>
          <a:bodyPr/>
          <a:lstStyle/>
          <a:p>
            <a:fld id="{C1F6DD05-0C13-4B2B-8823-11E888568E47}" type="slidenum">
              <a:rPr lang="en-GB"/>
              <a:pPr/>
              <a:t>29</a:t>
            </a:fld>
            <a:endParaRPr lang="en-GB"/>
          </a:p>
        </p:txBody>
      </p:sp>
      <p:pic>
        <p:nvPicPr>
          <p:cNvPr id="544770" name="Picture 2" descr="wood00"/>
          <p:cNvPicPr>
            <a:picLocks noChangeAspect="1" noChangeArrowheads="1"/>
          </p:cNvPicPr>
          <p:nvPr/>
        </p:nvPicPr>
        <p:blipFill>
          <a:blip r:embed="rId3" cstate="print"/>
          <a:srcRect/>
          <a:stretch>
            <a:fillRect/>
          </a:stretch>
        </p:blipFill>
        <p:spPr bwMode="auto">
          <a:xfrm>
            <a:off x="195263" y="0"/>
            <a:ext cx="6753225" cy="6607175"/>
          </a:xfrm>
          <a:prstGeom prst="rect">
            <a:avLst/>
          </a:prstGeom>
          <a:noFill/>
        </p:spPr>
      </p:pic>
      <p:sp>
        <p:nvSpPr>
          <p:cNvPr id="544771" name="Rectangle 3"/>
          <p:cNvSpPr>
            <a:spLocks noChangeArrowheads="1"/>
          </p:cNvSpPr>
          <p:nvPr/>
        </p:nvSpPr>
        <p:spPr bwMode="auto">
          <a:xfrm>
            <a:off x="2124075" y="0"/>
            <a:ext cx="7019925" cy="659765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44772" name="Text Box 4"/>
          <p:cNvSpPr txBox="1">
            <a:spLocks noChangeArrowheads="1"/>
          </p:cNvSpPr>
          <p:nvPr/>
        </p:nvSpPr>
        <p:spPr bwMode="auto">
          <a:xfrm>
            <a:off x="1517650" y="5862638"/>
            <a:ext cx="354013" cy="368300"/>
          </a:xfrm>
          <a:prstGeom prst="rect">
            <a:avLst/>
          </a:prstGeom>
          <a:solidFill>
            <a:schemeClr val="bg1"/>
          </a:solidFill>
          <a:ln w="38100">
            <a:noFill/>
            <a:miter lim="800000"/>
            <a:headEnd/>
            <a:tailEnd/>
          </a:ln>
          <a:effectLst/>
        </p:spPr>
        <p:txBody>
          <a:bodyPr wrap="none" anchor="ctr">
            <a:spAutoFit/>
          </a:bodyPr>
          <a:lstStyle/>
          <a:p>
            <a:r>
              <a:rPr lang="en-US" i="1">
                <a:latin typeface="Helvetica" pitchFamily="34" charset="0"/>
              </a:rPr>
              <a:t>q</a:t>
            </a:r>
            <a:r>
              <a:rPr lang="en-US" i="1" baseline="-25000">
                <a:latin typeface="Helvetica" pitchFamily="34" charset="0"/>
              </a:rPr>
              <a:t>t</a:t>
            </a:r>
            <a:endParaRPr lang="en-US" i="1">
              <a:latin typeface="Helvetica" pitchFamily="34" charset="0"/>
            </a:endParaRPr>
          </a:p>
        </p:txBody>
      </p:sp>
      <p:sp>
        <p:nvSpPr>
          <p:cNvPr id="544773" name="Text Box 5"/>
          <p:cNvSpPr txBox="1">
            <a:spLocks noChangeArrowheads="1"/>
          </p:cNvSpPr>
          <p:nvPr/>
        </p:nvSpPr>
        <p:spPr bwMode="auto">
          <a:xfrm>
            <a:off x="352425" y="5227638"/>
            <a:ext cx="1162050" cy="365125"/>
          </a:xfrm>
          <a:prstGeom prst="rect">
            <a:avLst/>
          </a:prstGeom>
          <a:noFill/>
          <a:ln w="38100">
            <a:noFill/>
            <a:miter lim="800000"/>
            <a:headEnd/>
            <a:tailEnd/>
          </a:ln>
          <a:effectLst/>
        </p:spPr>
        <p:txBody>
          <a:bodyPr anchor="ctr">
            <a:spAutoFit/>
          </a:bodyPr>
          <a:lstStyle/>
          <a:p>
            <a:r>
              <a:rPr lang="en-US" i="1">
                <a:latin typeface="Helvetica" pitchFamily="34" charset="0"/>
              </a:rPr>
              <a:t>PDF(q</a:t>
            </a:r>
            <a:r>
              <a:rPr lang="en-US" i="1" baseline="-25000">
                <a:latin typeface="Helvetica" pitchFamily="34" charset="0"/>
              </a:rPr>
              <a:t>t</a:t>
            </a:r>
            <a:r>
              <a:rPr lang="en-US">
                <a:latin typeface="Helvetica" pitchFamily="34" charset="0"/>
              </a:rPr>
              <a:t>)</a:t>
            </a:r>
          </a:p>
        </p:txBody>
      </p:sp>
      <p:sp>
        <p:nvSpPr>
          <p:cNvPr id="544774" name="Text Box 6"/>
          <p:cNvSpPr txBox="1">
            <a:spLocks noChangeArrowheads="1"/>
          </p:cNvSpPr>
          <p:nvPr/>
        </p:nvSpPr>
        <p:spPr bwMode="auto">
          <a:xfrm rot="-5400000">
            <a:off x="81757" y="3656806"/>
            <a:ext cx="844550" cy="366713"/>
          </a:xfrm>
          <a:prstGeom prst="rect">
            <a:avLst/>
          </a:prstGeom>
          <a:noFill/>
          <a:ln w="38100">
            <a:noFill/>
            <a:miter lim="800000"/>
            <a:headEnd/>
            <a:tailEnd/>
          </a:ln>
          <a:effectLst/>
        </p:spPr>
        <p:txBody>
          <a:bodyPr wrap="none" anchor="ctr">
            <a:spAutoFit/>
          </a:bodyPr>
          <a:lstStyle/>
          <a:p>
            <a:r>
              <a:rPr lang="en-US">
                <a:latin typeface="Helvetica" pitchFamily="34" charset="0"/>
              </a:rPr>
              <a:t>Height</a:t>
            </a:r>
          </a:p>
        </p:txBody>
      </p:sp>
      <p:sp>
        <p:nvSpPr>
          <p:cNvPr id="544775" name="Line 7"/>
          <p:cNvSpPr>
            <a:spLocks noChangeShapeType="1"/>
          </p:cNvSpPr>
          <p:nvPr/>
        </p:nvSpPr>
        <p:spPr bwMode="auto">
          <a:xfrm flipV="1">
            <a:off x="533400" y="546100"/>
            <a:ext cx="1588" cy="2706688"/>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4776" name="Freeform 8"/>
          <p:cNvSpPr>
            <a:spLocks/>
          </p:cNvSpPr>
          <p:nvPr/>
        </p:nvSpPr>
        <p:spPr bwMode="auto">
          <a:xfrm>
            <a:off x="1506538" y="1778000"/>
            <a:ext cx="381000" cy="561975"/>
          </a:xfrm>
          <a:custGeom>
            <a:avLst/>
            <a:gdLst/>
            <a:ahLst/>
            <a:cxnLst>
              <a:cxn ang="0">
                <a:pos x="0" y="243"/>
              </a:cxn>
              <a:cxn ang="0">
                <a:pos x="10" y="222"/>
              </a:cxn>
              <a:cxn ang="0">
                <a:pos x="36" y="201"/>
              </a:cxn>
              <a:cxn ang="0">
                <a:pos x="43" y="24"/>
              </a:cxn>
              <a:cxn ang="0">
                <a:pos x="57" y="54"/>
              </a:cxn>
              <a:cxn ang="0">
                <a:pos x="69" y="231"/>
              </a:cxn>
              <a:cxn ang="0">
                <a:pos x="99" y="201"/>
              </a:cxn>
              <a:cxn ang="0">
                <a:pos x="132" y="243"/>
              </a:cxn>
              <a:cxn ang="0">
                <a:pos x="168" y="246"/>
              </a:cxn>
            </a:cxnLst>
            <a:rect l="0" t="0" r="r" b="b"/>
            <a:pathLst>
              <a:path w="168" h="255">
                <a:moveTo>
                  <a:pt x="0" y="243"/>
                </a:moveTo>
                <a:cubicBezTo>
                  <a:pt x="2" y="236"/>
                  <a:pt x="4" y="229"/>
                  <a:pt x="10" y="222"/>
                </a:cubicBezTo>
                <a:cubicBezTo>
                  <a:pt x="16" y="215"/>
                  <a:pt x="31" y="234"/>
                  <a:pt x="36" y="201"/>
                </a:cubicBezTo>
                <a:cubicBezTo>
                  <a:pt x="41" y="168"/>
                  <a:pt x="40" y="48"/>
                  <a:pt x="43" y="24"/>
                </a:cubicBezTo>
                <a:cubicBezTo>
                  <a:pt x="46" y="0"/>
                  <a:pt x="53" y="20"/>
                  <a:pt x="57" y="54"/>
                </a:cubicBezTo>
                <a:cubicBezTo>
                  <a:pt x="61" y="88"/>
                  <a:pt x="62" y="207"/>
                  <a:pt x="69" y="231"/>
                </a:cubicBezTo>
                <a:cubicBezTo>
                  <a:pt x="76" y="255"/>
                  <a:pt x="89" y="199"/>
                  <a:pt x="99" y="201"/>
                </a:cubicBezTo>
                <a:cubicBezTo>
                  <a:pt x="109" y="203"/>
                  <a:pt x="121" y="235"/>
                  <a:pt x="132" y="243"/>
                </a:cubicBezTo>
                <a:cubicBezTo>
                  <a:pt x="143" y="251"/>
                  <a:pt x="155" y="248"/>
                  <a:pt x="168" y="246"/>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7" name="Freeform 9"/>
          <p:cNvSpPr>
            <a:spLocks/>
          </p:cNvSpPr>
          <p:nvPr/>
        </p:nvSpPr>
        <p:spPr bwMode="auto">
          <a:xfrm>
            <a:off x="1495425" y="2633663"/>
            <a:ext cx="344488" cy="512762"/>
          </a:xfrm>
          <a:custGeom>
            <a:avLst/>
            <a:gdLst/>
            <a:ahLst/>
            <a:cxnLst>
              <a:cxn ang="0">
                <a:pos x="0" y="233"/>
              </a:cxn>
              <a:cxn ang="0">
                <a:pos x="12" y="188"/>
              </a:cxn>
              <a:cxn ang="0">
                <a:pos x="21" y="14"/>
              </a:cxn>
              <a:cxn ang="0">
                <a:pos x="44" y="101"/>
              </a:cxn>
              <a:cxn ang="0">
                <a:pos x="51" y="185"/>
              </a:cxn>
              <a:cxn ang="0">
                <a:pos x="152" y="233"/>
              </a:cxn>
            </a:cxnLst>
            <a:rect l="0" t="0" r="r" b="b"/>
            <a:pathLst>
              <a:path w="152" h="233">
                <a:moveTo>
                  <a:pt x="0" y="233"/>
                </a:moveTo>
                <a:cubicBezTo>
                  <a:pt x="4" y="228"/>
                  <a:pt x="9" y="224"/>
                  <a:pt x="12" y="188"/>
                </a:cubicBezTo>
                <a:cubicBezTo>
                  <a:pt x="15" y="152"/>
                  <a:pt x="16" y="28"/>
                  <a:pt x="21" y="14"/>
                </a:cubicBezTo>
                <a:cubicBezTo>
                  <a:pt x="26" y="0"/>
                  <a:pt x="39" y="73"/>
                  <a:pt x="44" y="101"/>
                </a:cubicBezTo>
                <a:cubicBezTo>
                  <a:pt x="49" y="129"/>
                  <a:pt x="33" y="163"/>
                  <a:pt x="51" y="185"/>
                </a:cubicBezTo>
                <a:cubicBezTo>
                  <a:pt x="69" y="207"/>
                  <a:pt x="110" y="220"/>
                  <a:pt x="152" y="233"/>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8" name="Freeform 10"/>
          <p:cNvSpPr>
            <a:spLocks/>
          </p:cNvSpPr>
          <p:nvPr/>
        </p:nvSpPr>
        <p:spPr bwMode="auto">
          <a:xfrm>
            <a:off x="1584325" y="919163"/>
            <a:ext cx="184150" cy="573087"/>
          </a:xfrm>
          <a:custGeom>
            <a:avLst/>
            <a:gdLst/>
            <a:ahLst/>
            <a:cxnLst>
              <a:cxn ang="0">
                <a:pos x="0" y="258"/>
              </a:cxn>
              <a:cxn ang="0">
                <a:pos x="23" y="12"/>
              </a:cxn>
              <a:cxn ang="0">
                <a:pos x="47" y="188"/>
              </a:cxn>
              <a:cxn ang="0">
                <a:pos x="81" y="260"/>
              </a:cxn>
            </a:cxnLst>
            <a:rect l="0" t="0" r="r" b="b"/>
            <a:pathLst>
              <a:path w="81" h="260">
                <a:moveTo>
                  <a:pt x="0" y="258"/>
                </a:moveTo>
                <a:cubicBezTo>
                  <a:pt x="7" y="141"/>
                  <a:pt x="15" y="24"/>
                  <a:pt x="23" y="12"/>
                </a:cubicBezTo>
                <a:cubicBezTo>
                  <a:pt x="31" y="0"/>
                  <a:pt x="37" y="147"/>
                  <a:pt x="47" y="188"/>
                </a:cubicBezTo>
                <a:cubicBezTo>
                  <a:pt x="57" y="229"/>
                  <a:pt x="69" y="244"/>
                  <a:pt x="81" y="260"/>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79" name="Freeform 11"/>
          <p:cNvSpPr>
            <a:spLocks/>
          </p:cNvSpPr>
          <p:nvPr/>
        </p:nvSpPr>
        <p:spPr bwMode="auto">
          <a:xfrm>
            <a:off x="1574800" y="3678238"/>
            <a:ext cx="395288" cy="300037"/>
          </a:xfrm>
          <a:custGeom>
            <a:avLst/>
            <a:gdLst/>
            <a:ahLst/>
            <a:cxnLst>
              <a:cxn ang="0">
                <a:pos x="0" y="133"/>
              </a:cxn>
              <a:cxn ang="0">
                <a:pos x="10" y="89"/>
              </a:cxn>
              <a:cxn ang="0">
                <a:pos x="27" y="1"/>
              </a:cxn>
              <a:cxn ang="0">
                <a:pos x="37" y="98"/>
              </a:cxn>
              <a:cxn ang="0">
                <a:pos x="69" y="106"/>
              </a:cxn>
              <a:cxn ang="0">
                <a:pos x="114" y="62"/>
              </a:cxn>
              <a:cxn ang="0">
                <a:pos x="135" y="122"/>
              </a:cxn>
              <a:cxn ang="0">
                <a:pos x="174" y="136"/>
              </a:cxn>
            </a:cxnLst>
            <a:rect l="0" t="0" r="r" b="b"/>
            <a:pathLst>
              <a:path w="174" h="136">
                <a:moveTo>
                  <a:pt x="0" y="133"/>
                </a:moveTo>
                <a:cubicBezTo>
                  <a:pt x="3" y="122"/>
                  <a:pt x="6" y="111"/>
                  <a:pt x="10" y="89"/>
                </a:cubicBezTo>
                <a:cubicBezTo>
                  <a:pt x="14" y="67"/>
                  <a:pt x="23" y="0"/>
                  <a:pt x="27" y="1"/>
                </a:cubicBezTo>
                <a:cubicBezTo>
                  <a:pt x="31" y="2"/>
                  <a:pt x="30" y="80"/>
                  <a:pt x="37" y="98"/>
                </a:cubicBezTo>
                <a:cubicBezTo>
                  <a:pt x="44" y="116"/>
                  <a:pt x="56" y="112"/>
                  <a:pt x="69" y="106"/>
                </a:cubicBezTo>
                <a:cubicBezTo>
                  <a:pt x="82" y="100"/>
                  <a:pt x="103" y="59"/>
                  <a:pt x="114" y="62"/>
                </a:cubicBezTo>
                <a:cubicBezTo>
                  <a:pt x="125" y="65"/>
                  <a:pt x="125" y="110"/>
                  <a:pt x="135" y="122"/>
                </a:cubicBezTo>
                <a:cubicBezTo>
                  <a:pt x="145" y="134"/>
                  <a:pt x="159" y="135"/>
                  <a:pt x="174" y="136"/>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0" name="Freeform 12"/>
          <p:cNvSpPr>
            <a:spLocks/>
          </p:cNvSpPr>
          <p:nvPr/>
        </p:nvSpPr>
        <p:spPr bwMode="auto">
          <a:xfrm>
            <a:off x="1754188" y="4183063"/>
            <a:ext cx="225425" cy="649287"/>
          </a:xfrm>
          <a:custGeom>
            <a:avLst/>
            <a:gdLst/>
            <a:ahLst/>
            <a:cxnLst>
              <a:cxn ang="0">
                <a:pos x="0" y="283"/>
              </a:cxn>
              <a:cxn ang="0">
                <a:pos x="51" y="214"/>
              </a:cxn>
              <a:cxn ang="0">
                <a:pos x="74" y="6"/>
              </a:cxn>
              <a:cxn ang="0">
                <a:pos x="89" y="250"/>
              </a:cxn>
              <a:cxn ang="0">
                <a:pos x="99" y="279"/>
              </a:cxn>
            </a:cxnLst>
            <a:rect l="0" t="0" r="r" b="b"/>
            <a:pathLst>
              <a:path w="99" h="295">
                <a:moveTo>
                  <a:pt x="0" y="283"/>
                </a:moveTo>
                <a:cubicBezTo>
                  <a:pt x="19" y="271"/>
                  <a:pt x="39" y="260"/>
                  <a:pt x="51" y="214"/>
                </a:cubicBezTo>
                <a:cubicBezTo>
                  <a:pt x="63" y="168"/>
                  <a:pt x="68" y="0"/>
                  <a:pt x="74" y="6"/>
                </a:cubicBezTo>
                <a:cubicBezTo>
                  <a:pt x="80" y="12"/>
                  <a:pt x="85" y="205"/>
                  <a:pt x="89" y="250"/>
                </a:cubicBezTo>
                <a:cubicBezTo>
                  <a:pt x="93" y="295"/>
                  <a:pt x="96" y="287"/>
                  <a:pt x="99" y="279"/>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1" name="Freeform 13"/>
          <p:cNvSpPr>
            <a:spLocks/>
          </p:cNvSpPr>
          <p:nvPr/>
        </p:nvSpPr>
        <p:spPr bwMode="auto">
          <a:xfrm>
            <a:off x="1903413" y="5022850"/>
            <a:ext cx="134937" cy="636588"/>
          </a:xfrm>
          <a:custGeom>
            <a:avLst/>
            <a:gdLst/>
            <a:ahLst/>
            <a:cxnLst>
              <a:cxn ang="0">
                <a:pos x="0" y="274"/>
              </a:cxn>
              <a:cxn ang="0">
                <a:pos x="6" y="265"/>
              </a:cxn>
              <a:cxn ang="0">
                <a:pos x="15" y="133"/>
              </a:cxn>
              <a:cxn ang="0">
                <a:pos x="33" y="10"/>
              </a:cxn>
              <a:cxn ang="0">
                <a:pos x="51" y="195"/>
              </a:cxn>
              <a:cxn ang="0">
                <a:pos x="59" y="279"/>
              </a:cxn>
            </a:cxnLst>
            <a:rect l="0" t="0" r="r" b="b"/>
            <a:pathLst>
              <a:path w="59" h="289">
                <a:moveTo>
                  <a:pt x="0" y="274"/>
                </a:moveTo>
                <a:cubicBezTo>
                  <a:pt x="2" y="281"/>
                  <a:pt x="4" y="289"/>
                  <a:pt x="6" y="265"/>
                </a:cubicBezTo>
                <a:cubicBezTo>
                  <a:pt x="8" y="241"/>
                  <a:pt x="11" y="175"/>
                  <a:pt x="15" y="133"/>
                </a:cubicBezTo>
                <a:cubicBezTo>
                  <a:pt x="19" y="91"/>
                  <a:pt x="27" y="0"/>
                  <a:pt x="33" y="10"/>
                </a:cubicBezTo>
                <a:cubicBezTo>
                  <a:pt x="39" y="20"/>
                  <a:pt x="47" y="150"/>
                  <a:pt x="51" y="195"/>
                </a:cubicBezTo>
                <a:cubicBezTo>
                  <a:pt x="55" y="240"/>
                  <a:pt x="57" y="259"/>
                  <a:pt x="59" y="279"/>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2" name="Freeform 14"/>
          <p:cNvSpPr>
            <a:spLocks/>
          </p:cNvSpPr>
          <p:nvPr/>
        </p:nvSpPr>
        <p:spPr bwMode="auto">
          <a:xfrm>
            <a:off x="1476375" y="57150"/>
            <a:ext cx="88900" cy="600075"/>
          </a:xfrm>
          <a:custGeom>
            <a:avLst/>
            <a:gdLst/>
            <a:ahLst/>
            <a:cxnLst>
              <a:cxn ang="0">
                <a:pos x="0" y="378"/>
              </a:cxn>
              <a:cxn ang="0">
                <a:pos x="15" y="12"/>
              </a:cxn>
              <a:cxn ang="0">
                <a:pos x="33" y="324"/>
              </a:cxn>
              <a:cxn ang="0">
                <a:pos x="42" y="12"/>
              </a:cxn>
              <a:cxn ang="0">
                <a:pos x="54" y="252"/>
              </a:cxn>
              <a:cxn ang="0">
                <a:pos x="54" y="378"/>
              </a:cxn>
            </a:cxnLst>
            <a:rect l="0" t="0" r="r" b="b"/>
            <a:pathLst>
              <a:path w="56" h="378">
                <a:moveTo>
                  <a:pt x="0" y="378"/>
                </a:moveTo>
                <a:cubicBezTo>
                  <a:pt x="2" y="318"/>
                  <a:pt x="10" y="21"/>
                  <a:pt x="15" y="12"/>
                </a:cubicBezTo>
                <a:cubicBezTo>
                  <a:pt x="20" y="3"/>
                  <a:pt x="37" y="324"/>
                  <a:pt x="33" y="324"/>
                </a:cubicBezTo>
                <a:cubicBezTo>
                  <a:pt x="29" y="324"/>
                  <a:pt x="39" y="24"/>
                  <a:pt x="42" y="12"/>
                </a:cubicBezTo>
                <a:cubicBezTo>
                  <a:pt x="45" y="0"/>
                  <a:pt x="52" y="191"/>
                  <a:pt x="54" y="252"/>
                </a:cubicBezTo>
                <a:cubicBezTo>
                  <a:pt x="56" y="313"/>
                  <a:pt x="54" y="352"/>
                  <a:pt x="54" y="378"/>
                </a:cubicBezTo>
              </a:path>
            </a:pathLst>
          </a:custGeom>
          <a:noFill/>
          <a:ln w="28575" cap="flat" cmpd="sng">
            <a:solidFill>
              <a:schemeClr val="tx1"/>
            </a:solidFill>
            <a:prstDash val="solid"/>
            <a:round/>
            <a:headEnd type="none" w="med" len="med"/>
            <a:tailEnd type="none" w="med" len="med"/>
          </a:ln>
          <a:effectLst/>
        </p:spPr>
        <p:txBody>
          <a:bodyPr/>
          <a:lstStyle/>
          <a:p>
            <a:endParaRPr lang="en-GB"/>
          </a:p>
        </p:txBody>
      </p:sp>
      <p:sp>
        <p:nvSpPr>
          <p:cNvPr id="544783" name="Rectangle 15"/>
          <p:cNvSpPr>
            <a:spLocks noGrp="1" noChangeArrowheads="1"/>
          </p:cNvSpPr>
          <p:nvPr>
            <p:ph type="title"/>
          </p:nvPr>
        </p:nvSpPr>
        <p:spPr>
          <a:xfrm>
            <a:off x="2484438" y="2349500"/>
            <a:ext cx="1800225" cy="1727200"/>
          </a:xfrm>
          <a:solidFill>
            <a:srgbClr val="EBFC10"/>
          </a:solidFill>
        </p:spPr>
        <p:txBody>
          <a:bodyPr/>
          <a:lstStyle/>
          <a:p>
            <a:r>
              <a:rPr lang="en-GB" sz="2800">
                <a:solidFill>
                  <a:schemeClr val="tx1"/>
                </a:solidFill>
              </a:rPr>
              <a:t>Aircraft Observed PDFs</a:t>
            </a:r>
          </a:p>
        </p:txBody>
      </p:sp>
      <p:sp>
        <p:nvSpPr>
          <p:cNvPr id="544784" name="Text Box 16"/>
          <p:cNvSpPr txBox="1">
            <a:spLocks noChangeArrowheads="1"/>
          </p:cNvSpPr>
          <p:nvPr/>
        </p:nvSpPr>
        <p:spPr bwMode="auto">
          <a:xfrm>
            <a:off x="2411413" y="188913"/>
            <a:ext cx="2089150" cy="1465262"/>
          </a:xfrm>
          <a:prstGeom prst="rect">
            <a:avLst/>
          </a:prstGeom>
          <a:solidFill>
            <a:schemeClr val="bg1"/>
          </a:solidFill>
          <a:ln w="38100">
            <a:noFill/>
            <a:miter lim="800000"/>
            <a:headEnd/>
            <a:tailEnd/>
          </a:ln>
          <a:effectLst/>
        </p:spPr>
        <p:txBody>
          <a:bodyPr anchor="ctr">
            <a:spAutoFit/>
          </a:bodyPr>
          <a:lstStyle/>
          <a:p>
            <a:r>
              <a:rPr lang="en-GB" dirty="0">
                <a:latin typeface="Helvetica" pitchFamily="34" charset="0"/>
              </a:rPr>
              <a:t>Wood and </a:t>
            </a:r>
            <a:r>
              <a:rPr lang="en-GB" dirty="0" smtClean="0">
                <a:latin typeface="Helvetica" pitchFamily="34" charset="0"/>
              </a:rPr>
              <a:t>Field </a:t>
            </a:r>
            <a:r>
              <a:rPr lang="en-GB" dirty="0">
                <a:latin typeface="Helvetica" pitchFamily="34" charset="0"/>
              </a:rPr>
              <a:t>JAS 2000</a:t>
            </a:r>
          </a:p>
          <a:p>
            <a:r>
              <a:rPr lang="en-GB" dirty="0">
                <a:latin typeface="Helvetica" pitchFamily="34" charset="0"/>
              </a:rPr>
              <a:t>Aircraft observations low clouds &lt; 2km</a:t>
            </a:r>
          </a:p>
        </p:txBody>
      </p:sp>
      <p:sp>
        <p:nvSpPr>
          <p:cNvPr id="544785" name="Line 17"/>
          <p:cNvSpPr>
            <a:spLocks noChangeShapeType="1"/>
          </p:cNvSpPr>
          <p:nvPr/>
        </p:nvSpPr>
        <p:spPr bwMode="auto">
          <a:xfrm flipH="1">
            <a:off x="2124075" y="908050"/>
            <a:ext cx="647700" cy="0"/>
          </a:xfrm>
          <a:prstGeom prst="line">
            <a:avLst/>
          </a:prstGeom>
          <a:noFill/>
          <a:ln w="57150">
            <a:solidFill>
              <a:schemeClr val="tx1"/>
            </a:solidFill>
            <a:round/>
            <a:headEnd/>
            <a:tailEnd type="triangle" w="med" len="med"/>
          </a:ln>
          <a:effectLst/>
        </p:spPr>
        <p:txBody>
          <a:bodyPr/>
          <a:lstStyle/>
          <a:p>
            <a:endParaRPr lang="en-GB"/>
          </a:p>
        </p:txBody>
      </p:sp>
      <p:pic>
        <p:nvPicPr>
          <p:cNvPr id="544786" name="Picture 18" descr="hemy96"/>
          <p:cNvPicPr>
            <a:picLocks noChangeAspect="1" noChangeArrowheads="1"/>
          </p:cNvPicPr>
          <p:nvPr/>
        </p:nvPicPr>
        <p:blipFill>
          <a:blip r:embed="rId4" cstate="print"/>
          <a:srcRect/>
          <a:stretch>
            <a:fillRect/>
          </a:stretch>
        </p:blipFill>
        <p:spPr bwMode="auto">
          <a:xfrm>
            <a:off x="4473575" y="404813"/>
            <a:ext cx="4670425" cy="6121400"/>
          </a:xfrm>
          <a:prstGeom prst="rect">
            <a:avLst/>
          </a:prstGeom>
          <a:noFill/>
        </p:spPr>
      </p:pic>
      <p:sp>
        <p:nvSpPr>
          <p:cNvPr id="544787" name="Text Box 19"/>
          <p:cNvSpPr txBox="1">
            <a:spLocks noChangeArrowheads="1"/>
          </p:cNvSpPr>
          <p:nvPr/>
        </p:nvSpPr>
        <p:spPr bwMode="auto">
          <a:xfrm>
            <a:off x="2339975" y="4941888"/>
            <a:ext cx="2232025" cy="1465262"/>
          </a:xfrm>
          <a:prstGeom prst="rect">
            <a:avLst/>
          </a:prstGeom>
          <a:solidFill>
            <a:schemeClr val="bg1"/>
          </a:solidFill>
          <a:ln w="38100">
            <a:noFill/>
            <a:miter lim="800000"/>
            <a:headEnd/>
            <a:tailEnd/>
          </a:ln>
          <a:effectLst/>
        </p:spPr>
        <p:txBody>
          <a:bodyPr anchor="ctr">
            <a:spAutoFit/>
          </a:bodyPr>
          <a:lstStyle/>
          <a:p>
            <a:r>
              <a:rPr lang="en-US" dirty="0" err="1" smtClean="0">
                <a:latin typeface="Helvetica" pitchFamily="34" charset="0"/>
              </a:rPr>
              <a:t>Heymsfield</a:t>
            </a:r>
            <a:r>
              <a:rPr lang="en-US" dirty="0" smtClean="0">
                <a:latin typeface="Helvetica" pitchFamily="34" charset="0"/>
              </a:rPr>
              <a:t> </a:t>
            </a:r>
            <a:r>
              <a:rPr lang="en-US" dirty="0">
                <a:latin typeface="Helvetica" pitchFamily="34" charset="0"/>
              </a:rPr>
              <a:t>and </a:t>
            </a:r>
            <a:r>
              <a:rPr lang="en-US" dirty="0" err="1">
                <a:latin typeface="Helvetica" pitchFamily="34" charset="0"/>
              </a:rPr>
              <a:t>McFarquhar</a:t>
            </a:r>
            <a:r>
              <a:rPr lang="en-US" dirty="0">
                <a:latin typeface="Helvetica" pitchFamily="34" charset="0"/>
              </a:rPr>
              <a:t> </a:t>
            </a:r>
          </a:p>
          <a:p>
            <a:r>
              <a:rPr lang="en-US" dirty="0">
                <a:latin typeface="Helvetica" pitchFamily="34" charset="0"/>
              </a:rPr>
              <a:t>JAS 96</a:t>
            </a:r>
          </a:p>
          <a:p>
            <a:r>
              <a:rPr lang="en-US" dirty="0">
                <a:latin typeface="Helvetica" pitchFamily="34" charset="0"/>
              </a:rPr>
              <a:t>Aircraft IWC </a:t>
            </a:r>
            <a:r>
              <a:rPr lang="en-US" dirty="0" err="1">
                <a:latin typeface="Helvetica" pitchFamily="34" charset="0"/>
              </a:rPr>
              <a:t>obs</a:t>
            </a:r>
            <a:r>
              <a:rPr lang="en-US" dirty="0">
                <a:latin typeface="Helvetica" pitchFamily="34" charset="0"/>
              </a:rPr>
              <a:t> during CEPEX</a:t>
            </a:r>
          </a:p>
        </p:txBody>
      </p:sp>
      <p:sp>
        <p:nvSpPr>
          <p:cNvPr id="544788" name="Line 20"/>
          <p:cNvSpPr>
            <a:spLocks noChangeShapeType="1"/>
          </p:cNvSpPr>
          <p:nvPr/>
        </p:nvSpPr>
        <p:spPr bwMode="auto">
          <a:xfrm flipV="1">
            <a:off x="4211638" y="4868863"/>
            <a:ext cx="720725" cy="576262"/>
          </a:xfrm>
          <a:prstGeom prst="line">
            <a:avLst/>
          </a:prstGeom>
          <a:noFill/>
          <a:ln w="57150">
            <a:solidFill>
              <a:schemeClr val="tx1"/>
            </a:solidFill>
            <a:round/>
            <a:headEnd/>
            <a:tailEnd type="triangle" w="med" len="med"/>
          </a:ln>
          <a:effectLst/>
        </p:spPr>
        <p:txBody>
          <a:bodyP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478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47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47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87" grpId="0" animBg="1"/>
      <p:bldP spid="54478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4"/>
          <p:cNvSpPr>
            <a:spLocks noGrp="1"/>
          </p:cNvSpPr>
          <p:nvPr>
            <p:ph type="sldNum" sz="quarter" idx="12"/>
          </p:nvPr>
        </p:nvSpPr>
        <p:spPr/>
        <p:txBody>
          <a:bodyPr/>
          <a:lstStyle/>
          <a:p>
            <a:fld id="{90013E21-8240-4244-9281-4489878EC286}" type="slidenum">
              <a:rPr lang="en-GB"/>
              <a:pPr/>
              <a:t>3</a:t>
            </a:fld>
            <a:endParaRPr lang="en-GB"/>
          </a:p>
        </p:txBody>
      </p:sp>
      <p:sp>
        <p:nvSpPr>
          <p:cNvPr id="556034" name="Rectangle 2"/>
          <p:cNvSpPr>
            <a:spLocks noChangeArrowheads="1"/>
          </p:cNvSpPr>
          <p:nvPr/>
        </p:nvSpPr>
        <p:spPr bwMode="auto">
          <a:xfrm>
            <a:off x="179388" y="1700213"/>
            <a:ext cx="8785225" cy="4751387"/>
          </a:xfrm>
          <a:prstGeom prst="rect">
            <a:avLst/>
          </a:prstGeom>
          <a:solidFill>
            <a:schemeClr val="bg1"/>
          </a:solidFill>
          <a:ln w="57150">
            <a:solidFill>
              <a:schemeClr val="bg1"/>
            </a:solidFill>
            <a:miter lim="800000"/>
            <a:headEnd/>
            <a:tailEnd/>
          </a:ln>
          <a:effectLst/>
        </p:spPr>
        <p:txBody>
          <a:bodyPr wrap="none" anchor="ctr"/>
          <a:lstStyle/>
          <a:p>
            <a:endParaRPr lang="en-GB"/>
          </a:p>
        </p:txBody>
      </p:sp>
      <p:grpSp>
        <p:nvGrpSpPr>
          <p:cNvPr id="556036" name="Group 4"/>
          <p:cNvGrpSpPr>
            <a:grpSpLocks/>
          </p:cNvGrpSpPr>
          <p:nvPr/>
        </p:nvGrpSpPr>
        <p:grpSpPr bwMode="auto">
          <a:xfrm>
            <a:off x="970093" y="2389019"/>
            <a:ext cx="3590925" cy="3811588"/>
            <a:chOff x="240" y="1151"/>
            <a:chExt cx="2262" cy="2401"/>
          </a:xfrm>
        </p:grpSpPr>
        <p:grpSp>
          <p:nvGrpSpPr>
            <p:cNvPr id="556037" name="Group 5"/>
            <p:cNvGrpSpPr>
              <a:grpSpLocks/>
            </p:cNvGrpSpPr>
            <p:nvPr/>
          </p:nvGrpSpPr>
          <p:grpSpPr bwMode="auto">
            <a:xfrm>
              <a:off x="240" y="1440"/>
              <a:ext cx="2262" cy="2112"/>
              <a:chOff x="240" y="1440"/>
              <a:chExt cx="2262" cy="2112"/>
            </a:xfrm>
          </p:grpSpPr>
          <p:sp>
            <p:nvSpPr>
              <p:cNvPr id="556038" name="Freeform 6"/>
              <p:cNvSpPr>
                <a:spLocks/>
              </p:cNvSpPr>
              <p:nvPr/>
            </p:nvSpPr>
            <p:spPr bwMode="auto">
              <a:xfrm>
                <a:off x="240" y="1440"/>
                <a:ext cx="2262" cy="2112"/>
              </a:xfrm>
              <a:custGeom>
                <a:avLst/>
                <a:gdLst/>
                <a:ahLst/>
                <a:cxnLst>
                  <a:cxn ang="0">
                    <a:pos x="574" y="2600"/>
                  </a:cxn>
                  <a:cxn ang="0">
                    <a:pos x="526" y="2168"/>
                  </a:cxn>
                  <a:cxn ang="0">
                    <a:pos x="622" y="1880"/>
                  </a:cxn>
                  <a:cxn ang="0">
                    <a:pos x="622" y="1592"/>
                  </a:cxn>
                  <a:cxn ang="0">
                    <a:pos x="526" y="1352"/>
                  </a:cxn>
                  <a:cxn ang="0">
                    <a:pos x="526" y="1064"/>
                  </a:cxn>
                  <a:cxn ang="0">
                    <a:pos x="430" y="728"/>
                  </a:cxn>
                  <a:cxn ang="0">
                    <a:pos x="478" y="488"/>
                  </a:cxn>
                  <a:cxn ang="0">
                    <a:pos x="32" y="97"/>
                  </a:cxn>
                  <a:cxn ang="0">
                    <a:pos x="670" y="56"/>
                  </a:cxn>
                  <a:cxn ang="0">
                    <a:pos x="862" y="8"/>
                  </a:cxn>
                  <a:cxn ang="0">
                    <a:pos x="1006" y="104"/>
                  </a:cxn>
                  <a:cxn ang="0">
                    <a:pos x="1246" y="104"/>
                  </a:cxn>
                  <a:cxn ang="0">
                    <a:pos x="1390" y="56"/>
                  </a:cxn>
                  <a:cxn ang="0">
                    <a:pos x="1534" y="56"/>
                  </a:cxn>
                  <a:cxn ang="0">
                    <a:pos x="1726" y="8"/>
                  </a:cxn>
                  <a:cxn ang="0">
                    <a:pos x="1918" y="104"/>
                  </a:cxn>
                  <a:cxn ang="0">
                    <a:pos x="2110" y="104"/>
                  </a:cxn>
                  <a:cxn ang="0">
                    <a:pos x="2254" y="200"/>
                  </a:cxn>
                  <a:cxn ang="0">
                    <a:pos x="2158" y="440"/>
                  </a:cxn>
                  <a:cxn ang="0">
                    <a:pos x="1966" y="536"/>
                  </a:cxn>
                  <a:cxn ang="0">
                    <a:pos x="1726" y="536"/>
                  </a:cxn>
                  <a:cxn ang="0">
                    <a:pos x="1582" y="488"/>
                  </a:cxn>
                  <a:cxn ang="0">
                    <a:pos x="1486" y="536"/>
                  </a:cxn>
                  <a:cxn ang="0">
                    <a:pos x="1246" y="536"/>
                  </a:cxn>
                  <a:cxn ang="0">
                    <a:pos x="1207" y="551"/>
                  </a:cxn>
                  <a:cxn ang="0">
                    <a:pos x="1054" y="584"/>
                  </a:cxn>
                  <a:cxn ang="0">
                    <a:pos x="1006" y="632"/>
                  </a:cxn>
                  <a:cxn ang="0">
                    <a:pos x="1054" y="872"/>
                  </a:cxn>
                  <a:cxn ang="0">
                    <a:pos x="1006" y="1016"/>
                  </a:cxn>
                  <a:cxn ang="0">
                    <a:pos x="1006" y="1208"/>
                  </a:cxn>
                  <a:cxn ang="0">
                    <a:pos x="1054" y="1496"/>
                  </a:cxn>
                  <a:cxn ang="0">
                    <a:pos x="1102" y="1688"/>
                  </a:cxn>
                  <a:cxn ang="0">
                    <a:pos x="1054" y="1832"/>
                  </a:cxn>
                  <a:cxn ang="0">
                    <a:pos x="1052" y="2043"/>
                  </a:cxn>
                  <a:cxn ang="0">
                    <a:pos x="1112" y="2334"/>
                  </a:cxn>
                  <a:cxn ang="0">
                    <a:pos x="958" y="2456"/>
                  </a:cxn>
                  <a:cxn ang="0">
                    <a:pos x="1006" y="2504"/>
                  </a:cxn>
                  <a:cxn ang="0">
                    <a:pos x="1006" y="2552"/>
                  </a:cxn>
                  <a:cxn ang="0">
                    <a:pos x="910" y="2648"/>
                  </a:cxn>
                  <a:cxn ang="0">
                    <a:pos x="574" y="2600"/>
                  </a:cxn>
                </a:cxnLst>
                <a:rect l="0" t="0" r="r" b="b"/>
                <a:pathLst>
                  <a:path w="2262" h="2680">
                    <a:moveTo>
                      <a:pt x="574" y="2600"/>
                    </a:moveTo>
                    <a:cubicBezTo>
                      <a:pt x="510" y="2520"/>
                      <a:pt x="518" y="2288"/>
                      <a:pt x="526" y="2168"/>
                    </a:cubicBezTo>
                    <a:cubicBezTo>
                      <a:pt x="534" y="2048"/>
                      <a:pt x="606" y="1976"/>
                      <a:pt x="622" y="1880"/>
                    </a:cubicBezTo>
                    <a:cubicBezTo>
                      <a:pt x="638" y="1784"/>
                      <a:pt x="638" y="1680"/>
                      <a:pt x="622" y="1592"/>
                    </a:cubicBezTo>
                    <a:cubicBezTo>
                      <a:pt x="606" y="1504"/>
                      <a:pt x="542" y="1440"/>
                      <a:pt x="526" y="1352"/>
                    </a:cubicBezTo>
                    <a:cubicBezTo>
                      <a:pt x="510" y="1264"/>
                      <a:pt x="542" y="1168"/>
                      <a:pt x="526" y="1064"/>
                    </a:cubicBezTo>
                    <a:cubicBezTo>
                      <a:pt x="510" y="960"/>
                      <a:pt x="438" y="824"/>
                      <a:pt x="430" y="728"/>
                    </a:cubicBezTo>
                    <a:cubicBezTo>
                      <a:pt x="422" y="632"/>
                      <a:pt x="544" y="593"/>
                      <a:pt x="478" y="488"/>
                    </a:cubicBezTo>
                    <a:cubicBezTo>
                      <a:pt x="412" y="383"/>
                      <a:pt x="0" y="169"/>
                      <a:pt x="32" y="97"/>
                    </a:cubicBezTo>
                    <a:cubicBezTo>
                      <a:pt x="64" y="25"/>
                      <a:pt x="532" y="71"/>
                      <a:pt x="670" y="56"/>
                    </a:cubicBezTo>
                    <a:cubicBezTo>
                      <a:pt x="808" y="41"/>
                      <a:pt x="806" y="0"/>
                      <a:pt x="862" y="8"/>
                    </a:cubicBezTo>
                    <a:cubicBezTo>
                      <a:pt x="918" y="16"/>
                      <a:pt x="942" y="88"/>
                      <a:pt x="1006" y="104"/>
                    </a:cubicBezTo>
                    <a:cubicBezTo>
                      <a:pt x="1070" y="120"/>
                      <a:pt x="1182" y="112"/>
                      <a:pt x="1246" y="104"/>
                    </a:cubicBezTo>
                    <a:cubicBezTo>
                      <a:pt x="1310" y="96"/>
                      <a:pt x="1342" y="64"/>
                      <a:pt x="1390" y="56"/>
                    </a:cubicBezTo>
                    <a:cubicBezTo>
                      <a:pt x="1438" y="48"/>
                      <a:pt x="1478" y="64"/>
                      <a:pt x="1534" y="56"/>
                    </a:cubicBezTo>
                    <a:cubicBezTo>
                      <a:pt x="1590" y="48"/>
                      <a:pt x="1662" y="0"/>
                      <a:pt x="1726" y="8"/>
                    </a:cubicBezTo>
                    <a:cubicBezTo>
                      <a:pt x="1790" y="16"/>
                      <a:pt x="1854" y="88"/>
                      <a:pt x="1918" y="104"/>
                    </a:cubicBezTo>
                    <a:cubicBezTo>
                      <a:pt x="1982" y="120"/>
                      <a:pt x="2054" y="88"/>
                      <a:pt x="2110" y="104"/>
                    </a:cubicBezTo>
                    <a:cubicBezTo>
                      <a:pt x="2166" y="120"/>
                      <a:pt x="2246" y="144"/>
                      <a:pt x="2254" y="200"/>
                    </a:cubicBezTo>
                    <a:cubicBezTo>
                      <a:pt x="2262" y="256"/>
                      <a:pt x="2206" y="384"/>
                      <a:pt x="2158" y="440"/>
                    </a:cubicBezTo>
                    <a:cubicBezTo>
                      <a:pt x="2110" y="496"/>
                      <a:pt x="2038" y="520"/>
                      <a:pt x="1966" y="536"/>
                    </a:cubicBezTo>
                    <a:cubicBezTo>
                      <a:pt x="1894" y="552"/>
                      <a:pt x="1790" y="544"/>
                      <a:pt x="1726" y="536"/>
                    </a:cubicBezTo>
                    <a:cubicBezTo>
                      <a:pt x="1662" y="528"/>
                      <a:pt x="1622" y="488"/>
                      <a:pt x="1582" y="488"/>
                    </a:cubicBezTo>
                    <a:cubicBezTo>
                      <a:pt x="1542" y="488"/>
                      <a:pt x="1542" y="528"/>
                      <a:pt x="1486" y="536"/>
                    </a:cubicBezTo>
                    <a:cubicBezTo>
                      <a:pt x="1430" y="544"/>
                      <a:pt x="1292" y="534"/>
                      <a:pt x="1246" y="536"/>
                    </a:cubicBezTo>
                    <a:cubicBezTo>
                      <a:pt x="1200" y="538"/>
                      <a:pt x="1239" y="543"/>
                      <a:pt x="1207" y="551"/>
                    </a:cubicBezTo>
                    <a:cubicBezTo>
                      <a:pt x="1175" y="559"/>
                      <a:pt x="1087" y="571"/>
                      <a:pt x="1054" y="584"/>
                    </a:cubicBezTo>
                    <a:cubicBezTo>
                      <a:pt x="1021" y="597"/>
                      <a:pt x="1006" y="584"/>
                      <a:pt x="1006" y="632"/>
                    </a:cubicBezTo>
                    <a:cubicBezTo>
                      <a:pt x="1006" y="680"/>
                      <a:pt x="1054" y="808"/>
                      <a:pt x="1054" y="872"/>
                    </a:cubicBezTo>
                    <a:cubicBezTo>
                      <a:pt x="1054" y="936"/>
                      <a:pt x="1014" y="960"/>
                      <a:pt x="1006" y="1016"/>
                    </a:cubicBezTo>
                    <a:cubicBezTo>
                      <a:pt x="998" y="1072"/>
                      <a:pt x="998" y="1128"/>
                      <a:pt x="1006" y="1208"/>
                    </a:cubicBezTo>
                    <a:cubicBezTo>
                      <a:pt x="1014" y="1288"/>
                      <a:pt x="1038" y="1416"/>
                      <a:pt x="1054" y="1496"/>
                    </a:cubicBezTo>
                    <a:cubicBezTo>
                      <a:pt x="1070" y="1576"/>
                      <a:pt x="1102" y="1632"/>
                      <a:pt x="1102" y="1688"/>
                    </a:cubicBezTo>
                    <a:cubicBezTo>
                      <a:pt x="1102" y="1744"/>
                      <a:pt x="1062" y="1773"/>
                      <a:pt x="1054" y="1832"/>
                    </a:cubicBezTo>
                    <a:cubicBezTo>
                      <a:pt x="1046" y="1891"/>
                      <a:pt x="1042" y="1959"/>
                      <a:pt x="1052" y="2043"/>
                    </a:cubicBezTo>
                    <a:cubicBezTo>
                      <a:pt x="1062" y="2127"/>
                      <a:pt x="1128" y="2265"/>
                      <a:pt x="1112" y="2334"/>
                    </a:cubicBezTo>
                    <a:cubicBezTo>
                      <a:pt x="1096" y="2403"/>
                      <a:pt x="976" y="2428"/>
                      <a:pt x="958" y="2456"/>
                    </a:cubicBezTo>
                    <a:cubicBezTo>
                      <a:pt x="940" y="2484"/>
                      <a:pt x="998" y="2488"/>
                      <a:pt x="1006" y="2504"/>
                    </a:cubicBezTo>
                    <a:cubicBezTo>
                      <a:pt x="1014" y="2520"/>
                      <a:pt x="1022" y="2528"/>
                      <a:pt x="1006" y="2552"/>
                    </a:cubicBezTo>
                    <a:cubicBezTo>
                      <a:pt x="990" y="2576"/>
                      <a:pt x="982" y="2640"/>
                      <a:pt x="910" y="2648"/>
                    </a:cubicBezTo>
                    <a:cubicBezTo>
                      <a:pt x="838" y="2656"/>
                      <a:pt x="638" y="2680"/>
                      <a:pt x="574" y="2600"/>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39" name="AutoShape 7"/>
              <p:cNvSpPr>
                <a:spLocks noChangeArrowheads="1"/>
              </p:cNvSpPr>
              <p:nvPr/>
            </p:nvSpPr>
            <p:spPr bwMode="auto">
              <a:xfrm>
                <a:off x="912" y="2160"/>
                <a:ext cx="288" cy="1200"/>
              </a:xfrm>
              <a:prstGeom prst="upArrow">
                <a:avLst>
                  <a:gd name="adj1" fmla="val 50000"/>
                  <a:gd name="adj2" fmla="val 104167"/>
                </a:avLst>
              </a:prstGeom>
              <a:solidFill>
                <a:srgbClr val="FF0000"/>
              </a:solidFill>
              <a:ln w="38100">
                <a:solidFill>
                  <a:schemeClr val="tx1"/>
                </a:solidFill>
                <a:miter lim="800000"/>
                <a:headEnd/>
                <a:tailEnd/>
              </a:ln>
              <a:effectLst/>
            </p:spPr>
            <p:txBody>
              <a:bodyPr wrap="none" anchor="ctr"/>
              <a:lstStyle/>
              <a:p>
                <a:endParaRPr lang="en-GB"/>
              </a:p>
            </p:txBody>
          </p:sp>
          <p:sp>
            <p:nvSpPr>
              <p:cNvPr id="556040" name="AutoShape 8"/>
              <p:cNvSpPr>
                <a:spLocks noChangeArrowheads="1"/>
              </p:cNvSpPr>
              <p:nvPr/>
            </p:nvSpPr>
            <p:spPr bwMode="auto">
              <a:xfrm>
                <a:off x="1056" y="1632"/>
                <a:ext cx="816" cy="144"/>
              </a:xfrm>
              <a:prstGeom prst="rightArrow">
                <a:avLst>
                  <a:gd name="adj1" fmla="val 50000"/>
                  <a:gd name="adj2" fmla="val 141667"/>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1" name="Text Box 9"/>
            <p:cNvSpPr txBox="1">
              <a:spLocks noChangeArrowheads="1"/>
            </p:cNvSpPr>
            <p:nvPr/>
          </p:nvSpPr>
          <p:spPr bwMode="auto">
            <a:xfrm>
              <a:off x="740" y="1151"/>
              <a:ext cx="1086" cy="291"/>
            </a:xfrm>
            <a:prstGeom prst="rect">
              <a:avLst/>
            </a:prstGeom>
            <a:noFill/>
            <a:ln w="38100">
              <a:noFill/>
              <a:miter lim="800000"/>
              <a:headEnd/>
              <a:tailEnd/>
            </a:ln>
            <a:effectLst/>
          </p:spPr>
          <p:txBody>
            <a:bodyPr wrap="none" anchor="ctr">
              <a:spAutoFit/>
            </a:bodyPr>
            <a:lstStyle/>
            <a:p>
              <a:r>
                <a:rPr lang="en-US" sz="2400" dirty="0">
                  <a:latin typeface="Helvetica" pitchFamily="34" charset="0"/>
                </a:rPr>
                <a:t>C</a:t>
              </a:r>
              <a:r>
                <a:rPr lang="en-US" sz="2400" dirty="0" smtClean="0">
                  <a:latin typeface="Helvetica" pitchFamily="34" charset="0"/>
                </a:rPr>
                <a:t>onvection</a:t>
              </a:r>
              <a:endParaRPr lang="en-US" sz="2400" dirty="0">
                <a:latin typeface="Helvetica" pitchFamily="34" charset="0"/>
              </a:endParaRPr>
            </a:p>
          </p:txBody>
        </p:sp>
      </p:grpSp>
      <p:sp>
        <p:nvSpPr>
          <p:cNvPr id="556043" name="Freeform 11" descr="30%"/>
          <p:cNvSpPr>
            <a:spLocks/>
          </p:cNvSpPr>
          <p:nvPr/>
        </p:nvSpPr>
        <p:spPr bwMode="auto">
          <a:xfrm>
            <a:off x="3598631" y="4541744"/>
            <a:ext cx="3736357" cy="800100"/>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6044" name="Group 12"/>
          <p:cNvGrpSpPr>
            <a:grpSpLocks/>
          </p:cNvGrpSpPr>
          <p:nvPr/>
        </p:nvGrpSpPr>
        <p:grpSpPr bwMode="auto">
          <a:xfrm>
            <a:off x="5396887" y="5087845"/>
            <a:ext cx="1618931" cy="898966"/>
            <a:chOff x="1824" y="2832"/>
            <a:chExt cx="1248" cy="720"/>
          </a:xfrm>
        </p:grpSpPr>
        <p:sp>
          <p:nvSpPr>
            <p:cNvPr id="556045" name="AutoShape 13"/>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6046" name="AutoShape 14"/>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7" name="Text Box 15"/>
          <p:cNvSpPr txBox="1">
            <a:spLocks noChangeArrowheads="1"/>
          </p:cNvSpPr>
          <p:nvPr/>
        </p:nvSpPr>
        <p:spPr bwMode="auto">
          <a:xfrm>
            <a:off x="5530442" y="3778230"/>
            <a:ext cx="2528677" cy="830263"/>
          </a:xfrm>
          <a:prstGeom prst="rect">
            <a:avLst/>
          </a:prstGeom>
          <a:noFill/>
          <a:ln w="38100">
            <a:noFill/>
            <a:miter lim="800000"/>
            <a:headEnd/>
            <a:tailEnd/>
          </a:ln>
          <a:effectLst/>
        </p:spPr>
        <p:txBody>
          <a:bodyPr wrap="square" anchor="ctr">
            <a:spAutoFit/>
          </a:bodyPr>
          <a:lstStyle/>
          <a:p>
            <a:pPr algn="l"/>
            <a:r>
              <a:rPr lang="en-US" sz="2400" dirty="0" smtClean="0">
                <a:latin typeface="Helvetica" pitchFamily="34" charset="0"/>
              </a:rPr>
              <a:t>Boundary layer turbulent mixing</a:t>
            </a:r>
            <a:endParaRPr lang="en-US" sz="2400" dirty="0">
              <a:latin typeface="Helvetica" pitchFamily="34" charset="0"/>
            </a:endParaRPr>
          </a:p>
        </p:txBody>
      </p:sp>
      <p:grpSp>
        <p:nvGrpSpPr>
          <p:cNvPr id="556053" name="Group 21"/>
          <p:cNvGrpSpPr>
            <a:grpSpLocks/>
          </p:cNvGrpSpPr>
          <p:nvPr/>
        </p:nvGrpSpPr>
        <p:grpSpPr bwMode="auto">
          <a:xfrm>
            <a:off x="2862458" y="3533681"/>
            <a:ext cx="3021010" cy="1639887"/>
            <a:chOff x="1680" y="2256"/>
            <a:chExt cx="1903" cy="1033"/>
          </a:xfrm>
        </p:grpSpPr>
        <p:sp>
          <p:nvSpPr>
            <p:cNvPr id="556054" name="Text Box 22"/>
            <p:cNvSpPr txBox="1">
              <a:spLocks noChangeArrowheads="1"/>
            </p:cNvSpPr>
            <p:nvPr/>
          </p:nvSpPr>
          <p:spPr bwMode="auto">
            <a:xfrm>
              <a:off x="2227" y="2998"/>
              <a:ext cx="1356" cy="291"/>
            </a:xfrm>
            <a:prstGeom prst="rect">
              <a:avLst/>
            </a:prstGeom>
            <a:noFill/>
            <a:ln w="38100">
              <a:noFill/>
              <a:miter lim="800000"/>
              <a:headEnd/>
              <a:tailEnd/>
            </a:ln>
            <a:effectLst/>
          </p:spPr>
          <p:txBody>
            <a:bodyPr wrap="none" anchor="ctr">
              <a:spAutoFit/>
            </a:bodyPr>
            <a:lstStyle/>
            <a:p>
              <a:pPr algn="l"/>
              <a:r>
                <a:rPr lang="en-US" sz="2400" dirty="0" smtClean="0">
                  <a:latin typeface="Helvetica" pitchFamily="34" charset="0"/>
                </a:rPr>
                <a:t>Cloud scheme</a:t>
              </a:r>
              <a:endParaRPr lang="en-US" sz="2400" dirty="0">
                <a:latin typeface="Helvetica" pitchFamily="34" charset="0"/>
              </a:endParaRPr>
            </a:p>
          </p:txBody>
        </p:sp>
        <p:grpSp>
          <p:nvGrpSpPr>
            <p:cNvPr id="556055" name="Group 23"/>
            <p:cNvGrpSpPr>
              <a:grpSpLocks/>
            </p:cNvGrpSpPr>
            <p:nvPr/>
          </p:nvGrpSpPr>
          <p:grpSpPr bwMode="auto">
            <a:xfrm>
              <a:off x="1680" y="2256"/>
              <a:ext cx="929" cy="595"/>
              <a:chOff x="864" y="3024"/>
              <a:chExt cx="929" cy="595"/>
            </a:xfrm>
          </p:grpSpPr>
          <p:sp>
            <p:nvSpPr>
              <p:cNvPr id="556056" name="Freeform 24"/>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7" name="Freeform 25"/>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8" name="Freeform 26"/>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9" name="Freeform 27"/>
              <p:cNvSpPr>
                <a:spLocks/>
              </p:cNvSpPr>
              <p:nvPr/>
            </p:nvSpPr>
            <p:spPr bwMode="auto">
              <a:xfrm rot="-156762">
                <a:off x="115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0" name="Freeform 28"/>
              <p:cNvSpPr>
                <a:spLocks/>
              </p:cNvSpPr>
              <p:nvPr/>
            </p:nvSpPr>
            <p:spPr bwMode="auto">
              <a:xfrm rot="-156762">
                <a:off x="129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1" name="Freeform 29"/>
              <p:cNvSpPr>
                <a:spLocks/>
              </p:cNvSpPr>
              <p:nvPr/>
            </p:nvSpPr>
            <p:spPr bwMode="auto">
              <a:xfrm rot="-156762">
                <a:off x="1488"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2" name="Freeform 30"/>
              <p:cNvSpPr>
                <a:spLocks/>
              </p:cNvSpPr>
              <p:nvPr/>
            </p:nvSpPr>
            <p:spPr bwMode="auto">
              <a:xfrm rot="-156762">
                <a:off x="168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3" name="Freeform 31"/>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4" name="Freeform 32"/>
              <p:cNvSpPr>
                <a:spLocks/>
              </p:cNvSpPr>
              <p:nvPr/>
            </p:nvSpPr>
            <p:spPr bwMode="auto">
              <a:xfrm rot="-156762">
                <a:off x="115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5" name="Freeform 33"/>
              <p:cNvSpPr>
                <a:spLocks/>
              </p:cNvSpPr>
              <p:nvPr/>
            </p:nvSpPr>
            <p:spPr bwMode="auto">
              <a:xfrm rot="-156762">
                <a:off x="100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6" name="Freeform 34"/>
              <p:cNvSpPr>
                <a:spLocks/>
              </p:cNvSpPr>
              <p:nvPr/>
            </p:nvSpPr>
            <p:spPr bwMode="auto">
              <a:xfrm rot="-156762">
                <a:off x="134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grpSp>
      <p:sp>
        <p:nvSpPr>
          <p:cNvPr id="2" name="Rectangle 1"/>
          <p:cNvSpPr/>
          <p:nvPr/>
        </p:nvSpPr>
        <p:spPr bwMode="auto">
          <a:xfrm>
            <a:off x="756015" y="1844418"/>
            <a:ext cx="7529908" cy="4701765"/>
          </a:xfrm>
          <a:prstGeom prst="rect">
            <a:avLst/>
          </a:prstGeom>
          <a:no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9" name="Rectangle 2"/>
          <p:cNvSpPr>
            <a:spLocks noGrp="1" noChangeArrowheads="1"/>
          </p:cNvSpPr>
          <p:nvPr>
            <p:ph type="title"/>
          </p:nvPr>
        </p:nvSpPr>
        <p:spPr>
          <a:xfrm>
            <a:off x="269666" y="141260"/>
            <a:ext cx="7315200" cy="838200"/>
          </a:xfrm>
        </p:spPr>
        <p:txBody>
          <a:bodyPr/>
          <a:lstStyle/>
          <a:p>
            <a:pPr algn="l"/>
            <a:r>
              <a:rPr lang="en-GB" dirty="0"/>
              <a:t>Clouds in </a:t>
            </a:r>
            <a:r>
              <a:rPr lang="en-GB" dirty="0" err="1"/>
              <a:t>GCMs</a:t>
            </a:r>
            <a:r>
              <a:rPr lang="en-GB" dirty="0"/>
              <a:t>:</a:t>
            </a:r>
            <a:br>
              <a:rPr lang="en-GB" dirty="0"/>
            </a:br>
            <a:r>
              <a:rPr lang="en-GB" sz="2800" dirty="0" smtClean="0"/>
              <a:t>Representing sub-grid heterogeneity</a:t>
            </a:r>
            <a:endParaRPr lang="en-GB" sz="2800" dirty="0"/>
          </a:p>
        </p:txBody>
      </p:sp>
      <p:sp>
        <p:nvSpPr>
          <p:cNvPr id="40" name="Text Box 22"/>
          <p:cNvSpPr txBox="1">
            <a:spLocks noChangeArrowheads="1"/>
          </p:cNvSpPr>
          <p:nvPr/>
        </p:nvSpPr>
        <p:spPr bwMode="auto">
          <a:xfrm>
            <a:off x="3656416" y="1870748"/>
            <a:ext cx="1485052" cy="461665"/>
          </a:xfrm>
          <a:prstGeom prst="rect">
            <a:avLst/>
          </a:prstGeom>
          <a:noFill/>
          <a:ln w="38100">
            <a:noFill/>
            <a:miter lim="800000"/>
            <a:headEnd/>
            <a:tailEnd/>
          </a:ln>
          <a:effectLst/>
        </p:spPr>
        <p:txBody>
          <a:bodyPr wrap="none" anchor="ctr">
            <a:spAutoFit/>
          </a:bodyPr>
          <a:lstStyle/>
          <a:p>
            <a:pPr algn="l"/>
            <a:r>
              <a:rPr lang="en-US" sz="2400" dirty="0" smtClean="0">
                <a:solidFill>
                  <a:srgbClr val="FF0000"/>
                </a:solidFill>
                <a:latin typeface="Helvetica" pitchFamily="34" charset="0"/>
              </a:rPr>
              <a:t>Radiation</a:t>
            </a:r>
            <a:endParaRPr lang="en-US" sz="2400" dirty="0">
              <a:solidFill>
                <a:srgbClr val="FF0000"/>
              </a:solidFill>
              <a:latin typeface="Helvetica" pitchFamily="34" charset="0"/>
            </a:endParaRPr>
          </a:p>
        </p:txBody>
      </p:sp>
      <p:sp>
        <p:nvSpPr>
          <p:cNvPr id="41" name="Text Box 22"/>
          <p:cNvSpPr txBox="1">
            <a:spLocks noChangeArrowheads="1"/>
          </p:cNvSpPr>
          <p:nvPr/>
        </p:nvSpPr>
        <p:spPr bwMode="auto">
          <a:xfrm>
            <a:off x="3143537" y="6044593"/>
            <a:ext cx="2699778" cy="461665"/>
          </a:xfrm>
          <a:prstGeom prst="rect">
            <a:avLst/>
          </a:prstGeom>
          <a:noFill/>
          <a:ln w="38100">
            <a:noFill/>
            <a:miter lim="800000"/>
            <a:headEnd/>
            <a:tailEnd/>
          </a:ln>
          <a:effectLst/>
        </p:spPr>
        <p:txBody>
          <a:bodyPr wrap="none" anchor="ctr">
            <a:spAutoFit/>
          </a:bodyPr>
          <a:lstStyle/>
          <a:p>
            <a:pPr algn="l"/>
            <a:r>
              <a:rPr lang="en-US" sz="2400" dirty="0" smtClean="0">
                <a:solidFill>
                  <a:srgbClr val="0000FF"/>
                </a:solidFill>
                <a:latin typeface="Helvetica" pitchFamily="34" charset="0"/>
              </a:rPr>
              <a:t>Surface Exchange</a:t>
            </a:r>
            <a:endParaRPr lang="en-US" sz="2400" dirty="0">
              <a:solidFill>
                <a:srgbClr val="0000FF"/>
              </a:solidFill>
              <a:latin typeface="Helvetica" pitchFamily="34" charset="0"/>
            </a:endParaRPr>
          </a:p>
        </p:txBody>
      </p:sp>
      <p:sp>
        <p:nvSpPr>
          <p:cNvPr id="42" name="Text Box 22"/>
          <p:cNvSpPr txBox="1">
            <a:spLocks noChangeArrowheads="1"/>
          </p:cNvSpPr>
          <p:nvPr/>
        </p:nvSpPr>
        <p:spPr bwMode="auto">
          <a:xfrm>
            <a:off x="119466" y="1282627"/>
            <a:ext cx="8997600" cy="430887"/>
          </a:xfrm>
          <a:prstGeom prst="rect">
            <a:avLst/>
          </a:prstGeom>
          <a:noFill/>
          <a:ln w="38100">
            <a:noFill/>
            <a:miter lim="800000"/>
            <a:headEnd/>
            <a:tailEnd/>
          </a:ln>
          <a:effectLst/>
        </p:spPr>
        <p:txBody>
          <a:bodyPr wrap="none" anchor="ctr">
            <a:spAutoFit/>
          </a:bodyPr>
          <a:lstStyle/>
          <a:p>
            <a:pPr algn="l"/>
            <a:r>
              <a:rPr lang="en-US" sz="2200" dirty="0" smtClean="0">
                <a:latin typeface="Helvetica" pitchFamily="34" charset="0"/>
              </a:rPr>
              <a:t>Many heterogeneity assumptions across the model parametrizations…</a:t>
            </a:r>
            <a:endParaRPr lang="en-US" sz="2200" dirty="0">
              <a:latin typeface="Helvetica" pitchFamily="34" charset="0"/>
            </a:endParaRPr>
          </a:p>
        </p:txBody>
      </p:sp>
    </p:spTree>
    <p:extLst>
      <p:ext uri="{BB962C8B-B14F-4D97-AF65-F5344CB8AC3E}">
        <p14:creationId xmlns:p14="http://schemas.microsoft.com/office/powerpoint/2010/main" val="340240579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13A78761-0970-4627-97A6-270B519E7639}" type="slidenum">
              <a:rPr lang="en-GB"/>
              <a:pPr/>
              <a:t>30</a:t>
            </a:fld>
            <a:endParaRPr lang="en-GB"/>
          </a:p>
        </p:txBody>
      </p:sp>
      <p:pic>
        <p:nvPicPr>
          <p:cNvPr id="616450" name="Picture 2" descr="LW_150508"/>
          <p:cNvPicPr>
            <a:picLocks noChangeAspect="1" noChangeArrowheads="1"/>
          </p:cNvPicPr>
          <p:nvPr/>
        </p:nvPicPr>
        <p:blipFill>
          <a:blip r:embed="rId2" cstate="print"/>
          <a:srcRect/>
          <a:stretch>
            <a:fillRect/>
          </a:stretch>
        </p:blipFill>
        <p:spPr bwMode="auto">
          <a:xfrm>
            <a:off x="0" y="1573213"/>
            <a:ext cx="6000750" cy="4637087"/>
          </a:xfrm>
          <a:prstGeom prst="rect">
            <a:avLst/>
          </a:prstGeom>
          <a:noFill/>
        </p:spPr>
      </p:pic>
      <p:pic>
        <p:nvPicPr>
          <p:cNvPr id="616451" name="Picture 3" descr="PDF_150508"/>
          <p:cNvPicPr>
            <a:picLocks noChangeAspect="1" noChangeArrowheads="1"/>
          </p:cNvPicPr>
          <p:nvPr/>
        </p:nvPicPr>
        <p:blipFill>
          <a:blip r:embed="rId3" cstate="print"/>
          <a:srcRect/>
          <a:stretch>
            <a:fillRect/>
          </a:stretch>
        </p:blipFill>
        <p:spPr bwMode="auto">
          <a:xfrm>
            <a:off x="5837238" y="1200150"/>
            <a:ext cx="3233737" cy="5657850"/>
          </a:xfrm>
          <a:prstGeom prst="rect">
            <a:avLst/>
          </a:prstGeom>
          <a:noFill/>
        </p:spPr>
      </p:pic>
      <p:sp>
        <p:nvSpPr>
          <p:cNvPr id="616454" name="Text Box 6"/>
          <p:cNvSpPr txBox="1">
            <a:spLocks noChangeArrowheads="1"/>
          </p:cNvSpPr>
          <p:nvPr/>
        </p:nvSpPr>
        <p:spPr bwMode="auto">
          <a:xfrm>
            <a:off x="-76200" y="6384925"/>
            <a:ext cx="2463800" cy="396875"/>
          </a:xfrm>
          <a:prstGeom prst="rect">
            <a:avLst/>
          </a:prstGeom>
          <a:noFill/>
          <a:ln w="38100">
            <a:noFill/>
            <a:miter lim="800000"/>
            <a:headEnd/>
            <a:tailEnd/>
          </a:ln>
          <a:effectLst/>
        </p:spPr>
        <p:txBody>
          <a:bodyPr>
            <a:spAutoFit/>
          </a:bodyPr>
          <a:lstStyle/>
          <a:p>
            <a:pPr>
              <a:spcBef>
                <a:spcPct val="50000"/>
              </a:spcBef>
            </a:pPr>
            <a:r>
              <a:rPr lang="en-GB" sz="2000"/>
              <a:t>From Franz Berger</a:t>
            </a:r>
          </a:p>
        </p:txBody>
      </p:sp>
      <p:sp>
        <p:nvSpPr>
          <p:cNvPr id="8" name="Rectangle 10"/>
          <p:cNvSpPr txBox="1">
            <a:spLocks noChangeArrowheads="1"/>
          </p:cNvSpPr>
          <p:nvPr/>
        </p:nvSpPr>
        <p:spPr bwMode="auto">
          <a:xfrm>
            <a:off x="126999" y="92077"/>
            <a:ext cx="8231189"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200" b="1"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Building a statistical cloud scheme</a:t>
            </a:r>
            <a:r>
              <a:rPr kumimoji="0" lang="en-GB" sz="32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
            </a:r>
            <a:br>
              <a:rPr kumimoji="0" lang="en-GB" sz="32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br>
            <a:r>
              <a:rPr kumimoji="0" lang="en-GB" sz="28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rPr>
              <a:t>Observed PDF of </a:t>
            </a:r>
            <a:r>
              <a:rPr lang="en-GB" sz="2800" kern="0" dirty="0" smtClean="0">
                <a:solidFill>
                  <a:srgbClr val="FF0000"/>
                </a:solidFill>
                <a:latin typeface="+mj-lt"/>
                <a:ea typeface="ＭＳ Ｐゴシック" pitchFamily="-107" charset="-128"/>
                <a:cs typeface="+mj-cs"/>
              </a:rPr>
              <a:t>water vapour/RH Raman </a:t>
            </a:r>
            <a:r>
              <a:rPr lang="en-GB" sz="2800" kern="0" dirty="0" err="1" smtClean="0">
                <a:solidFill>
                  <a:srgbClr val="FF0000"/>
                </a:solidFill>
                <a:latin typeface="+mj-lt"/>
                <a:ea typeface="ＭＳ Ｐゴシック" pitchFamily="-107" charset="-128"/>
                <a:cs typeface="+mj-cs"/>
              </a:rPr>
              <a:t>Lidar</a:t>
            </a:r>
            <a:endParaRPr kumimoji="0" lang="en-GB" sz="2800" b="0" i="0" u="none" strike="noStrike" kern="0" cap="none" spc="0" normalizeH="0" baseline="0" noProof="0" dirty="0" smtClean="0">
              <a:ln>
                <a:noFill/>
              </a:ln>
              <a:solidFill>
                <a:srgbClr val="FF0000"/>
              </a:solidFill>
              <a:effectLst/>
              <a:uLnTx/>
              <a:uFillTx/>
              <a:latin typeface="+mj-lt"/>
              <a:ea typeface="ＭＳ Ｐゴシック" pitchFamily="-107" charset="-128"/>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i1520-0469-58-14-1978-f02"/>
          <p:cNvPicPr>
            <a:picLocks noChangeAspect="1" noChangeArrowheads="1"/>
          </p:cNvPicPr>
          <p:nvPr/>
        </p:nvPicPr>
        <p:blipFill>
          <a:blip r:embed="rId2" cstate="print"/>
          <a:srcRect/>
          <a:stretch>
            <a:fillRect/>
          </a:stretch>
        </p:blipFill>
        <p:spPr bwMode="auto">
          <a:xfrm>
            <a:off x="4067175" y="1527175"/>
            <a:ext cx="4813300" cy="4751388"/>
          </a:xfrm>
          <a:prstGeom prst="rect">
            <a:avLst/>
          </a:prstGeom>
          <a:noFill/>
          <a:ln w="9525">
            <a:noFill/>
            <a:miter lim="800000"/>
            <a:headEnd/>
            <a:tailEnd/>
          </a:ln>
        </p:spPr>
      </p:pic>
      <p:sp>
        <p:nvSpPr>
          <p:cNvPr id="81923" name="Text Box 3"/>
          <p:cNvSpPr txBox="1">
            <a:spLocks noChangeArrowheads="1"/>
          </p:cNvSpPr>
          <p:nvPr/>
        </p:nvSpPr>
        <p:spPr bwMode="auto">
          <a:xfrm>
            <a:off x="311150" y="3565525"/>
            <a:ext cx="3511550" cy="1938992"/>
          </a:xfrm>
          <a:prstGeom prst="rect">
            <a:avLst/>
          </a:prstGeom>
          <a:noFill/>
          <a:ln w="57150">
            <a:noFill/>
            <a:miter lim="800000"/>
            <a:headEnd/>
            <a:tailEnd/>
          </a:ln>
        </p:spPr>
        <p:txBody>
          <a:bodyPr>
            <a:spAutoFit/>
          </a:bodyPr>
          <a:lstStyle/>
          <a:p>
            <a:pPr algn="l"/>
            <a:r>
              <a:rPr lang="en-GB" sz="2400">
                <a:latin typeface="Arial" charset="0"/>
              </a:rPr>
              <a:t>PDFs are mostly approximated by uni or bi-modal distributions, describable by a few parameters</a:t>
            </a:r>
          </a:p>
        </p:txBody>
      </p:sp>
      <p:sp>
        <p:nvSpPr>
          <p:cNvPr id="81924" name="Text Box 4"/>
          <p:cNvSpPr txBox="1">
            <a:spLocks noChangeArrowheads="1"/>
          </p:cNvSpPr>
          <p:nvPr/>
        </p:nvSpPr>
        <p:spPr bwMode="auto">
          <a:xfrm>
            <a:off x="273050" y="1544638"/>
            <a:ext cx="3484563" cy="1200329"/>
          </a:xfrm>
          <a:prstGeom prst="rect">
            <a:avLst/>
          </a:prstGeom>
          <a:noFill/>
          <a:ln w="57150">
            <a:noFill/>
            <a:miter lim="800000"/>
            <a:headEnd/>
            <a:tailEnd/>
          </a:ln>
        </p:spPr>
        <p:txBody>
          <a:bodyPr>
            <a:spAutoFit/>
          </a:bodyPr>
          <a:lstStyle/>
          <a:p>
            <a:pPr algn="l"/>
            <a:r>
              <a:rPr lang="en-GB" sz="2400" dirty="0">
                <a:latin typeface="Arial" charset="0"/>
              </a:rPr>
              <a:t>Example, aircraft data from Larson et al. 01/02</a:t>
            </a:r>
          </a:p>
          <a:p>
            <a:pPr algn="l"/>
            <a:endParaRPr lang="en-GB" sz="2400" dirty="0">
              <a:latin typeface="Arial" charset="0"/>
            </a:endParaRPr>
          </a:p>
        </p:txBody>
      </p:sp>
      <p:sp>
        <p:nvSpPr>
          <p:cNvPr id="81925" name="Text Box 5"/>
          <p:cNvSpPr txBox="1">
            <a:spLocks noChangeArrowheads="1"/>
          </p:cNvSpPr>
          <p:nvPr/>
        </p:nvSpPr>
        <p:spPr bwMode="auto">
          <a:xfrm>
            <a:off x="4859338" y="1095375"/>
            <a:ext cx="793750" cy="457200"/>
          </a:xfrm>
          <a:prstGeom prst="rect">
            <a:avLst/>
          </a:prstGeom>
          <a:noFill/>
          <a:ln w="57150">
            <a:noFill/>
            <a:miter lim="800000"/>
            <a:headEnd/>
            <a:tailEnd/>
          </a:ln>
        </p:spPr>
        <p:txBody>
          <a:bodyPr wrap="none">
            <a:spAutoFit/>
          </a:bodyPr>
          <a:lstStyle/>
          <a:p>
            <a:r>
              <a:rPr lang="en-GB"/>
              <a:t>PDF</a:t>
            </a:r>
          </a:p>
        </p:txBody>
      </p:sp>
      <p:sp>
        <p:nvSpPr>
          <p:cNvPr id="81926" name="Text Box 6"/>
          <p:cNvSpPr txBox="1">
            <a:spLocks noChangeArrowheads="1"/>
          </p:cNvSpPr>
          <p:nvPr/>
        </p:nvSpPr>
        <p:spPr bwMode="auto">
          <a:xfrm>
            <a:off x="7451725" y="1095375"/>
            <a:ext cx="828675" cy="457200"/>
          </a:xfrm>
          <a:prstGeom prst="rect">
            <a:avLst/>
          </a:prstGeom>
          <a:noFill/>
          <a:ln w="57150">
            <a:noFill/>
            <a:miter lim="800000"/>
            <a:headEnd/>
            <a:tailEnd/>
          </a:ln>
        </p:spPr>
        <p:txBody>
          <a:bodyPr wrap="none">
            <a:spAutoFit/>
          </a:bodyPr>
          <a:lstStyle/>
          <a:p>
            <a:r>
              <a:rPr lang="en-GB"/>
              <a:t>Data</a:t>
            </a:r>
          </a:p>
        </p:txBody>
      </p:sp>
      <p:sp>
        <p:nvSpPr>
          <p:cNvPr id="81927" name="Rectangle 10"/>
          <p:cNvSpPr>
            <a:spLocks noGrp="1" noChangeArrowheads="1"/>
          </p:cNvSpPr>
          <p:nvPr>
            <p:ph type="title"/>
          </p:nvPr>
        </p:nvSpPr>
        <p:spPr>
          <a:xfrm>
            <a:off x="127000" y="92077"/>
            <a:ext cx="7315200" cy="838200"/>
          </a:xfrm>
        </p:spPr>
        <p:txBody>
          <a:bodyPr/>
          <a:lstStyle/>
          <a:p>
            <a:pPr algn="l"/>
            <a:r>
              <a:rPr lang="en-GB" sz="3200" b="1" dirty="0" smtClean="0">
                <a:ea typeface="ＭＳ Ｐゴシック" pitchFamily="-107" charset="-128"/>
              </a:rPr>
              <a:t>Building a statistical cloud scheme</a:t>
            </a:r>
            <a:br>
              <a:rPr lang="en-GB" sz="3200" b="1" dirty="0" smtClean="0">
                <a:ea typeface="ＭＳ Ｐゴシック" pitchFamily="-107" charset="-128"/>
              </a:rPr>
            </a:br>
            <a:r>
              <a:rPr lang="en-GB" sz="2800" dirty="0" smtClean="0">
                <a:ea typeface="ＭＳ Ｐゴシック" pitchFamily="-107" charset="-128"/>
              </a:rPr>
              <a:t>Observed PDF example from aircraft</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385763" y="1322388"/>
            <a:ext cx="8501062" cy="4667250"/>
          </a:xfrm>
        </p:spPr>
        <p:txBody>
          <a:bodyPr/>
          <a:lstStyle/>
          <a:p>
            <a:r>
              <a:rPr lang="en-GB" sz="2400" dirty="0" smtClean="0">
                <a:ea typeface="ＭＳ Ｐゴシック" pitchFamily="-107" charset="-128"/>
              </a:rPr>
              <a:t>Need to represent with a functional form, specify the:</a:t>
            </a:r>
          </a:p>
          <a:p>
            <a:pPr lvl="1">
              <a:buFontTx/>
              <a:buNone/>
            </a:pPr>
            <a:r>
              <a:rPr lang="en-GB" sz="2000" dirty="0" smtClean="0">
                <a:ea typeface="ＭＳ Ｐゴシック" pitchFamily="-107" charset="-128"/>
              </a:rPr>
              <a:t>(1) </a:t>
            </a:r>
            <a:r>
              <a:rPr lang="en-GB" sz="2000" dirty="0" smtClean="0">
                <a:solidFill>
                  <a:srgbClr val="0000FF"/>
                </a:solidFill>
                <a:ea typeface="ＭＳ Ｐゴシック" pitchFamily="-107" charset="-128"/>
              </a:rPr>
              <a:t>PDF shape </a:t>
            </a:r>
            <a:r>
              <a:rPr lang="en-GB" sz="2000" dirty="0" smtClean="0">
                <a:ea typeface="ＭＳ Ｐゴシック" pitchFamily="-107" charset="-128"/>
              </a:rPr>
              <a:t>(</a:t>
            </a:r>
            <a:r>
              <a:rPr lang="en-GB" sz="2000" dirty="0" err="1" smtClean="0">
                <a:ea typeface="ＭＳ Ｐゴシック" pitchFamily="-107" charset="-128"/>
              </a:rPr>
              <a:t>unimodal</a:t>
            </a:r>
            <a:r>
              <a:rPr lang="en-GB" sz="2000" dirty="0" smtClean="0">
                <a:ea typeface="ＭＳ Ｐゴシック" pitchFamily="-107" charset="-128"/>
              </a:rPr>
              <a:t>, bimodal, symmetrical, bounded?)</a:t>
            </a:r>
          </a:p>
          <a:p>
            <a:pPr lvl="1">
              <a:buFontTx/>
              <a:buNone/>
            </a:pPr>
            <a:r>
              <a:rPr lang="en-GB" sz="2000" dirty="0" smtClean="0">
                <a:ea typeface="ＭＳ Ｐゴシック" pitchFamily="-107" charset="-128"/>
              </a:rPr>
              <a:t>(2) </a:t>
            </a:r>
            <a:r>
              <a:rPr lang="en-GB" sz="2000" dirty="0" smtClean="0">
                <a:solidFill>
                  <a:srgbClr val="0000FF"/>
                </a:solidFill>
                <a:ea typeface="ＭＳ Ｐゴシック" pitchFamily="-107" charset="-128"/>
              </a:rPr>
              <a:t>PDF moments </a:t>
            </a:r>
            <a:r>
              <a:rPr lang="en-GB" sz="2000" dirty="0" smtClean="0">
                <a:ea typeface="ＭＳ Ｐゴシック" pitchFamily="-107" charset="-128"/>
              </a:rPr>
              <a:t>(mean, variance, </a:t>
            </a:r>
            <a:r>
              <a:rPr lang="en-GB" sz="2000" dirty="0" err="1" smtClean="0">
                <a:ea typeface="ＭＳ Ｐゴシック" pitchFamily="-107" charset="-128"/>
              </a:rPr>
              <a:t>skewness</a:t>
            </a:r>
            <a:r>
              <a:rPr lang="en-GB" sz="2000" dirty="0" smtClean="0">
                <a:ea typeface="ＭＳ Ｐゴシック" pitchFamily="-107" charset="-128"/>
              </a:rPr>
              <a:t>?)</a:t>
            </a:r>
          </a:p>
          <a:p>
            <a:pPr lvl="1">
              <a:buFontTx/>
              <a:buNone/>
            </a:pPr>
            <a:r>
              <a:rPr lang="en-GB" sz="2000" dirty="0" smtClean="0">
                <a:ea typeface="ＭＳ Ｐゴシック" pitchFamily="-107" charset="-128"/>
              </a:rPr>
              <a:t>(3) </a:t>
            </a:r>
            <a:r>
              <a:rPr lang="en-GB" sz="2000" dirty="0" smtClean="0">
                <a:solidFill>
                  <a:srgbClr val="0000FF"/>
                </a:solidFill>
                <a:ea typeface="ＭＳ Ｐゴシック" pitchFamily="-107" charset="-128"/>
              </a:rPr>
              <a:t>Diagnostic or prognostic </a:t>
            </a:r>
            <a:r>
              <a:rPr lang="en-GB" sz="2000" dirty="0" smtClean="0">
                <a:ea typeface="ＭＳ Ｐゴシック" pitchFamily="-107" charset="-128"/>
              </a:rPr>
              <a:t>(how many degrees of freedom?)</a:t>
            </a:r>
          </a:p>
        </p:txBody>
      </p:sp>
      <p:grpSp>
        <p:nvGrpSpPr>
          <p:cNvPr id="2" name="Group 5"/>
          <p:cNvGrpSpPr>
            <a:grpSpLocks/>
          </p:cNvGrpSpPr>
          <p:nvPr/>
        </p:nvGrpSpPr>
        <p:grpSpPr bwMode="auto">
          <a:xfrm>
            <a:off x="3725863" y="4892682"/>
            <a:ext cx="1898650" cy="771525"/>
            <a:chOff x="1068" y="2115"/>
            <a:chExt cx="1196" cy="486"/>
          </a:xfrm>
        </p:grpSpPr>
        <p:grpSp>
          <p:nvGrpSpPr>
            <p:cNvPr id="3" name="Group 6"/>
            <p:cNvGrpSpPr>
              <a:grpSpLocks/>
            </p:cNvGrpSpPr>
            <p:nvPr/>
          </p:nvGrpSpPr>
          <p:grpSpPr bwMode="auto">
            <a:xfrm>
              <a:off x="1068" y="2115"/>
              <a:ext cx="1196" cy="486"/>
              <a:chOff x="1728" y="3028"/>
              <a:chExt cx="1196" cy="486"/>
            </a:xfrm>
          </p:grpSpPr>
          <p:sp>
            <p:nvSpPr>
              <p:cNvPr id="82985" name="Line 7"/>
              <p:cNvSpPr>
                <a:spLocks noChangeShapeType="1"/>
              </p:cNvSpPr>
              <p:nvPr/>
            </p:nvSpPr>
            <p:spPr bwMode="auto">
              <a:xfrm flipV="1">
                <a:off x="1728" y="3028"/>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82986" name="Line 8"/>
              <p:cNvSpPr>
                <a:spLocks noChangeShapeType="1"/>
              </p:cNvSpPr>
              <p:nvPr/>
            </p:nvSpPr>
            <p:spPr bwMode="auto">
              <a:xfrm>
                <a:off x="1728" y="3514"/>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84" name="Freeform 9"/>
            <p:cNvSpPr>
              <a:spLocks/>
            </p:cNvSpPr>
            <p:nvPr/>
          </p:nvSpPr>
          <p:spPr bwMode="auto">
            <a:xfrm>
              <a:off x="1211" y="2159"/>
              <a:ext cx="817" cy="435"/>
            </a:xfrm>
            <a:custGeom>
              <a:avLst/>
              <a:gdLst>
                <a:gd name="T0" fmla="*/ 0 w 2353"/>
                <a:gd name="T1" fmla="*/ 432 h 1315"/>
                <a:gd name="T2" fmla="*/ 70 w 2353"/>
                <a:gd name="T3" fmla="*/ 131 h 1315"/>
                <a:gd name="T4" fmla="*/ 146 w 2353"/>
                <a:gd name="T5" fmla="*/ 4 h 1315"/>
                <a:gd name="T6" fmla="*/ 232 w 2353"/>
                <a:gd name="T7" fmla="*/ 105 h 1315"/>
                <a:gd name="T8" fmla="*/ 389 w 2353"/>
                <a:gd name="T9" fmla="*/ 370 h 1315"/>
                <a:gd name="T10" fmla="*/ 817 w 2353"/>
                <a:gd name="T11" fmla="*/ 435 h 1315"/>
                <a:gd name="T12" fmla="*/ 0 60000 65536"/>
                <a:gd name="T13" fmla="*/ 0 60000 65536"/>
                <a:gd name="T14" fmla="*/ 0 60000 65536"/>
                <a:gd name="T15" fmla="*/ 0 60000 65536"/>
                <a:gd name="T16" fmla="*/ 0 60000 65536"/>
                <a:gd name="T17" fmla="*/ 0 60000 65536"/>
                <a:gd name="T18" fmla="*/ 0 w 2353"/>
                <a:gd name="T19" fmla="*/ 0 h 1315"/>
                <a:gd name="T20" fmla="*/ 2353 w 2353"/>
                <a:gd name="T21" fmla="*/ 1315 h 1315"/>
              </a:gdLst>
              <a:ahLst/>
              <a:cxnLst>
                <a:cxn ang="T12">
                  <a:pos x="T0" y="T1"/>
                </a:cxn>
                <a:cxn ang="T13">
                  <a:pos x="T2" y="T3"/>
                </a:cxn>
                <a:cxn ang="T14">
                  <a:pos x="T4" y="T5"/>
                </a:cxn>
                <a:cxn ang="T15">
                  <a:pos x="T6" y="T7"/>
                </a:cxn>
                <a:cxn ang="T16">
                  <a:pos x="T8" y="T9"/>
                </a:cxn>
                <a:cxn ang="T17">
                  <a:pos x="T10" y="T11"/>
                </a:cxn>
              </a:cxnLst>
              <a:rect l="T18" t="T19" r="T20" b="T21"/>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a:solidFill>
                <a:schemeClr val="tx1"/>
              </a:solidFill>
              <a:round/>
              <a:headEnd/>
              <a:tailEnd/>
            </a:ln>
          </p:spPr>
          <p:txBody>
            <a:bodyPr wrap="none" anchor="ctr"/>
            <a:lstStyle/>
            <a:p>
              <a:endParaRPr lang="en-US"/>
            </a:p>
          </p:txBody>
        </p:sp>
      </p:grpSp>
      <p:grpSp>
        <p:nvGrpSpPr>
          <p:cNvPr id="4" name="Group 10"/>
          <p:cNvGrpSpPr>
            <a:grpSpLocks/>
          </p:cNvGrpSpPr>
          <p:nvPr/>
        </p:nvGrpSpPr>
        <p:grpSpPr bwMode="auto">
          <a:xfrm>
            <a:off x="798513" y="4899032"/>
            <a:ext cx="1898650" cy="768350"/>
            <a:chOff x="3316" y="2890"/>
            <a:chExt cx="1196" cy="484"/>
          </a:xfrm>
        </p:grpSpPr>
        <p:sp>
          <p:nvSpPr>
            <p:cNvPr id="82979" name="Freeform 11"/>
            <p:cNvSpPr>
              <a:spLocks/>
            </p:cNvSpPr>
            <p:nvPr/>
          </p:nvSpPr>
          <p:spPr bwMode="auto">
            <a:xfrm>
              <a:off x="3320" y="3010"/>
              <a:ext cx="1120" cy="360"/>
            </a:xfrm>
            <a:custGeom>
              <a:avLst/>
              <a:gdLst>
                <a:gd name="T0" fmla="*/ 0 w 5080"/>
                <a:gd name="T1" fmla="*/ 343 h 1616"/>
                <a:gd name="T2" fmla="*/ 305 w 5080"/>
                <a:gd name="T3" fmla="*/ 304 h 1616"/>
                <a:gd name="T4" fmla="*/ 390 w 5080"/>
                <a:gd name="T5" fmla="*/ 100 h 1616"/>
                <a:gd name="T6" fmla="*/ 457 w 5080"/>
                <a:gd name="T7" fmla="*/ 2 h 1616"/>
                <a:gd name="T8" fmla="*/ 523 w 5080"/>
                <a:gd name="T9" fmla="*/ 86 h 1616"/>
                <a:gd name="T10" fmla="*/ 565 w 5080"/>
                <a:gd name="T11" fmla="*/ 188 h 1616"/>
                <a:gd name="T12" fmla="*/ 614 w 5080"/>
                <a:gd name="T13" fmla="*/ 249 h 1616"/>
                <a:gd name="T14" fmla="*/ 720 w 5080"/>
                <a:gd name="T15" fmla="*/ 108 h 1616"/>
                <a:gd name="T16" fmla="*/ 822 w 5080"/>
                <a:gd name="T17" fmla="*/ 320 h 1616"/>
                <a:gd name="T18" fmla="*/ 1120 w 5080"/>
                <a:gd name="T19" fmla="*/ 350 h 16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80"/>
                <a:gd name="T31" fmla="*/ 0 h 1616"/>
                <a:gd name="T32" fmla="*/ 5080 w 5080"/>
                <a:gd name="T33" fmla="*/ 1616 h 16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a:solidFill>
                <a:schemeClr val="tx1"/>
              </a:solidFill>
              <a:round/>
              <a:headEnd/>
              <a:tailEnd/>
            </a:ln>
          </p:spPr>
          <p:txBody>
            <a:bodyPr wrap="none" anchor="ctr"/>
            <a:lstStyle/>
            <a:p>
              <a:endParaRPr lang="en-US"/>
            </a:p>
          </p:txBody>
        </p:sp>
        <p:grpSp>
          <p:nvGrpSpPr>
            <p:cNvPr id="5" name="Group 12"/>
            <p:cNvGrpSpPr>
              <a:grpSpLocks/>
            </p:cNvGrpSpPr>
            <p:nvPr/>
          </p:nvGrpSpPr>
          <p:grpSpPr bwMode="auto">
            <a:xfrm>
              <a:off x="3316" y="2890"/>
              <a:ext cx="1196" cy="484"/>
              <a:chOff x="3316" y="2890"/>
              <a:chExt cx="1196" cy="484"/>
            </a:xfrm>
          </p:grpSpPr>
          <p:sp>
            <p:nvSpPr>
              <p:cNvPr id="82981" name="Line 13"/>
              <p:cNvSpPr>
                <a:spLocks noChangeShapeType="1"/>
              </p:cNvSpPr>
              <p:nvPr/>
            </p:nvSpPr>
            <p:spPr bwMode="auto">
              <a:xfrm flipV="1">
                <a:off x="3316" y="2890"/>
                <a:ext cx="4" cy="484"/>
              </a:xfrm>
              <a:prstGeom prst="line">
                <a:avLst/>
              </a:prstGeom>
              <a:noFill/>
              <a:ln w="38100">
                <a:solidFill>
                  <a:schemeClr val="tx1"/>
                </a:solidFill>
                <a:round/>
                <a:headEnd/>
                <a:tailEnd type="triangle" w="med" len="med"/>
              </a:ln>
            </p:spPr>
            <p:txBody>
              <a:bodyPr wrap="none" anchor="ctr"/>
              <a:lstStyle/>
              <a:p>
                <a:endParaRPr lang="en-GB"/>
              </a:p>
            </p:txBody>
          </p:sp>
          <p:sp>
            <p:nvSpPr>
              <p:cNvPr id="82982" name="Line 14"/>
              <p:cNvSpPr>
                <a:spLocks noChangeShapeType="1"/>
              </p:cNvSpPr>
              <p:nvPr/>
            </p:nvSpPr>
            <p:spPr bwMode="auto">
              <a:xfrm>
                <a:off x="3316" y="3374"/>
                <a:ext cx="1196" cy="0"/>
              </a:xfrm>
              <a:prstGeom prst="line">
                <a:avLst/>
              </a:prstGeom>
              <a:noFill/>
              <a:ln w="38100">
                <a:solidFill>
                  <a:schemeClr val="tx1"/>
                </a:solidFill>
                <a:round/>
                <a:headEnd/>
                <a:tailEnd type="triangle" w="med" len="med"/>
              </a:ln>
            </p:spPr>
            <p:txBody>
              <a:bodyPr wrap="none" anchor="ctr"/>
              <a:lstStyle/>
              <a:p>
                <a:endParaRPr lang="en-GB"/>
              </a:p>
            </p:txBody>
          </p:sp>
        </p:grpSp>
      </p:grpSp>
      <p:grpSp>
        <p:nvGrpSpPr>
          <p:cNvPr id="6" name="Group 15"/>
          <p:cNvGrpSpPr>
            <a:grpSpLocks/>
          </p:cNvGrpSpPr>
          <p:nvPr/>
        </p:nvGrpSpPr>
        <p:grpSpPr bwMode="auto">
          <a:xfrm>
            <a:off x="3711575" y="3195645"/>
            <a:ext cx="1898650" cy="777875"/>
            <a:chOff x="3710" y="482"/>
            <a:chExt cx="1196" cy="490"/>
          </a:xfrm>
        </p:grpSpPr>
        <p:grpSp>
          <p:nvGrpSpPr>
            <p:cNvPr id="7" name="Group 16"/>
            <p:cNvGrpSpPr>
              <a:grpSpLocks/>
            </p:cNvGrpSpPr>
            <p:nvPr/>
          </p:nvGrpSpPr>
          <p:grpSpPr bwMode="auto">
            <a:xfrm>
              <a:off x="3710" y="486"/>
              <a:ext cx="1196" cy="486"/>
              <a:chOff x="524" y="2736"/>
              <a:chExt cx="2823" cy="1296"/>
            </a:xfrm>
          </p:grpSpPr>
          <p:sp>
            <p:nvSpPr>
              <p:cNvPr id="82977" name="Line 17"/>
              <p:cNvSpPr>
                <a:spLocks noChangeShapeType="1"/>
              </p:cNvSpPr>
              <p:nvPr/>
            </p:nvSpPr>
            <p:spPr bwMode="auto">
              <a:xfrm flipV="1">
                <a:off x="524" y="2736"/>
                <a:ext cx="0" cy="1296"/>
              </a:xfrm>
              <a:prstGeom prst="line">
                <a:avLst/>
              </a:prstGeom>
              <a:noFill/>
              <a:ln w="38100">
                <a:solidFill>
                  <a:schemeClr val="tx1"/>
                </a:solidFill>
                <a:round/>
                <a:headEnd/>
                <a:tailEnd type="triangle" w="med" len="med"/>
              </a:ln>
            </p:spPr>
            <p:txBody>
              <a:bodyPr wrap="none" anchor="ctr"/>
              <a:lstStyle/>
              <a:p>
                <a:endParaRPr lang="en-GB"/>
              </a:p>
            </p:txBody>
          </p:sp>
          <p:sp>
            <p:nvSpPr>
              <p:cNvPr id="82978" name="Line 18"/>
              <p:cNvSpPr>
                <a:spLocks noChangeShapeType="1"/>
              </p:cNvSpPr>
              <p:nvPr/>
            </p:nvSpPr>
            <p:spPr bwMode="auto">
              <a:xfrm>
                <a:off x="524" y="4032"/>
                <a:ext cx="2823"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76" name="AutoShape 19"/>
            <p:cNvSpPr>
              <a:spLocks noChangeArrowheads="1"/>
            </p:cNvSpPr>
            <p:nvPr/>
          </p:nvSpPr>
          <p:spPr bwMode="auto">
            <a:xfrm>
              <a:off x="3981" y="482"/>
              <a:ext cx="720" cy="486"/>
            </a:xfrm>
            <a:prstGeom prst="triangle">
              <a:avLst>
                <a:gd name="adj" fmla="val 50000"/>
              </a:avLst>
            </a:prstGeom>
            <a:solidFill>
              <a:srgbClr val="FFFF00"/>
            </a:solidFill>
            <a:ln w="38100">
              <a:solidFill>
                <a:schemeClr val="tx1"/>
              </a:solidFill>
              <a:miter lim="800000"/>
              <a:headEnd/>
              <a:tailEnd/>
            </a:ln>
          </p:spPr>
          <p:txBody>
            <a:bodyPr wrap="none" anchor="ctr"/>
            <a:lstStyle/>
            <a:p>
              <a:endParaRPr lang="en-US"/>
            </a:p>
          </p:txBody>
        </p:sp>
      </p:grpSp>
      <p:grpSp>
        <p:nvGrpSpPr>
          <p:cNvPr id="8" name="Group 19"/>
          <p:cNvGrpSpPr>
            <a:grpSpLocks/>
          </p:cNvGrpSpPr>
          <p:nvPr/>
        </p:nvGrpSpPr>
        <p:grpSpPr bwMode="auto">
          <a:xfrm>
            <a:off x="296863" y="3144851"/>
            <a:ext cx="2786063" cy="1016003"/>
            <a:chOff x="1231" y="1577"/>
            <a:chExt cx="1755" cy="640"/>
          </a:xfrm>
        </p:grpSpPr>
        <p:grpSp>
          <p:nvGrpSpPr>
            <p:cNvPr id="9" name="Group 20"/>
            <p:cNvGrpSpPr>
              <a:grpSpLocks/>
            </p:cNvGrpSpPr>
            <p:nvPr/>
          </p:nvGrpSpPr>
          <p:grpSpPr bwMode="auto">
            <a:xfrm>
              <a:off x="1553" y="1596"/>
              <a:ext cx="1196" cy="486"/>
              <a:chOff x="1553" y="1596"/>
              <a:chExt cx="1196" cy="486"/>
            </a:xfrm>
          </p:grpSpPr>
          <p:sp>
            <p:nvSpPr>
              <p:cNvPr id="82973"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82974"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69" name="Text Box 23"/>
            <p:cNvSpPr txBox="1">
              <a:spLocks noChangeArrowheads="1"/>
            </p:cNvSpPr>
            <p:nvPr/>
          </p:nvSpPr>
          <p:spPr bwMode="auto">
            <a:xfrm>
              <a:off x="2703" y="1926"/>
              <a:ext cx="283" cy="291"/>
            </a:xfrm>
            <a:prstGeom prst="rect">
              <a:avLst/>
            </a:prstGeom>
            <a:noFill/>
            <a:ln w="38100">
              <a:noFill/>
              <a:miter lim="800000"/>
              <a:headEnd/>
              <a:tailEnd/>
            </a:ln>
          </p:spPr>
          <p:txBody>
            <a:bodyPr anchor="ctr">
              <a:spAutoFit/>
            </a:bodyPr>
            <a:lstStyle/>
            <a:p>
              <a:r>
                <a:rPr lang="en-US" dirty="0">
                  <a:latin typeface="Helvetica" pitchFamily="-107" charset="0"/>
                </a:rPr>
                <a:t>q</a:t>
              </a:r>
              <a:r>
                <a:rPr lang="en-US" baseline="-25000" dirty="0">
                  <a:latin typeface="Helvetica" pitchFamily="-107" charset="0"/>
                </a:rPr>
                <a:t>t</a:t>
              </a:r>
              <a:endParaRPr lang="en-US" dirty="0">
                <a:latin typeface="Helvetica" pitchFamily="-107" charset="0"/>
              </a:endParaRPr>
            </a:p>
          </p:txBody>
        </p:sp>
        <p:sp>
          <p:nvSpPr>
            <p:cNvPr id="82970" name="Text Box 24"/>
            <p:cNvSpPr txBox="1">
              <a:spLocks noChangeArrowheads="1"/>
            </p:cNvSpPr>
            <p:nvPr/>
          </p:nvSpPr>
          <p:spPr bwMode="auto">
            <a:xfrm rot="-5400000">
              <a:off x="1107" y="1701"/>
              <a:ext cx="540" cy="291"/>
            </a:xfrm>
            <a:prstGeom prst="rect">
              <a:avLst/>
            </a:prstGeom>
            <a:noFill/>
            <a:ln w="38100">
              <a:noFill/>
              <a:miter lim="800000"/>
              <a:headEnd/>
              <a:tailEnd/>
            </a:ln>
          </p:spPr>
          <p:txBody>
            <a:bodyPr wrap="none" anchor="ctr">
              <a:spAutoFit/>
            </a:bodyPr>
            <a:lstStyle/>
            <a:p>
              <a:r>
                <a:rPr lang="en-US">
                  <a:latin typeface="Helvetica" pitchFamily="-107" charset="0"/>
                </a:rPr>
                <a:t>G(q</a:t>
              </a:r>
              <a:r>
                <a:rPr lang="en-US" baseline="-25000">
                  <a:latin typeface="Helvetica" pitchFamily="-107" charset="0"/>
                </a:rPr>
                <a:t>t</a:t>
              </a:r>
              <a:r>
                <a:rPr lang="en-US">
                  <a:latin typeface="Helvetica" pitchFamily="-107" charset="0"/>
                </a:rPr>
                <a:t>)</a:t>
              </a:r>
            </a:p>
          </p:txBody>
        </p:sp>
        <p:sp>
          <p:nvSpPr>
            <p:cNvPr id="82971"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p:spPr>
          <p:txBody>
            <a:bodyPr wrap="none" anchor="ctr"/>
            <a:lstStyle/>
            <a:p>
              <a:endParaRPr lang="en-US"/>
            </a:p>
          </p:txBody>
        </p:sp>
      </p:grpSp>
      <p:grpSp>
        <p:nvGrpSpPr>
          <p:cNvPr id="10" name="Group 12"/>
          <p:cNvGrpSpPr>
            <a:grpSpLocks/>
          </p:cNvGrpSpPr>
          <p:nvPr/>
        </p:nvGrpSpPr>
        <p:grpSpPr bwMode="auto">
          <a:xfrm>
            <a:off x="6318251" y="3125795"/>
            <a:ext cx="1689100" cy="850900"/>
            <a:chOff x="1610" y="2832"/>
            <a:chExt cx="1064" cy="536"/>
          </a:xfrm>
        </p:grpSpPr>
        <p:sp>
          <p:nvSpPr>
            <p:cNvPr id="82963" name="Freeform 13"/>
            <p:cNvSpPr>
              <a:spLocks/>
            </p:cNvSpPr>
            <p:nvPr/>
          </p:nvSpPr>
          <p:spPr bwMode="auto">
            <a:xfrm>
              <a:off x="1610" y="2832"/>
              <a:ext cx="1008" cy="536"/>
            </a:xfrm>
            <a:custGeom>
              <a:avLst/>
              <a:gdLst>
                <a:gd name="T0" fmla="*/ 0 w 1187"/>
                <a:gd name="T1" fmla="*/ 531 h 838"/>
                <a:gd name="T2" fmla="*/ 227 w 1187"/>
                <a:gd name="T3" fmla="*/ 506 h 838"/>
                <a:gd name="T4" fmla="*/ 333 w 1187"/>
                <a:gd name="T5" fmla="*/ 357 h 838"/>
                <a:gd name="T6" fmla="*/ 419 w 1187"/>
                <a:gd name="T7" fmla="*/ 52 h 838"/>
                <a:gd name="T8" fmla="*/ 558 w 1187"/>
                <a:gd name="T9" fmla="*/ 43 h 838"/>
                <a:gd name="T10" fmla="*/ 637 w 1187"/>
                <a:gd name="T11" fmla="*/ 311 h 838"/>
                <a:gd name="T12" fmla="*/ 750 w 1187"/>
                <a:gd name="T13" fmla="*/ 496 h 838"/>
                <a:gd name="T14" fmla="*/ 1008 w 1187"/>
                <a:gd name="T15" fmla="*/ 536 h 838"/>
                <a:gd name="T16" fmla="*/ 0 60000 65536"/>
                <a:gd name="T17" fmla="*/ 0 60000 65536"/>
                <a:gd name="T18" fmla="*/ 0 60000 65536"/>
                <a:gd name="T19" fmla="*/ 0 60000 65536"/>
                <a:gd name="T20" fmla="*/ 0 60000 65536"/>
                <a:gd name="T21" fmla="*/ 0 60000 65536"/>
                <a:gd name="T22" fmla="*/ 0 60000 65536"/>
                <a:gd name="T23" fmla="*/ 0 60000 65536"/>
                <a:gd name="T24" fmla="*/ 0 w 1187"/>
                <a:gd name="T25" fmla="*/ 0 h 838"/>
                <a:gd name="T26" fmla="*/ 1187 w 1187"/>
                <a:gd name="T27" fmla="*/ 838 h 8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a:solidFill>
                <a:schemeClr val="tx1"/>
              </a:solidFill>
              <a:round/>
              <a:headEnd/>
              <a:tailEnd/>
            </a:ln>
          </p:spPr>
          <p:txBody>
            <a:bodyPr wrap="none" anchor="ctr"/>
            <a:lstStyle/>
            <a:p>
              <a:endParaRPr lang="en-US"/>
            </a:p>
          </p:txBody>
        </p:sp>
        <p:grpSp>
          <p:nvGrpSpPr>
            <p:cNvPr id="11" name="Group 14"/>
            <p:cNvGrpSpPr>
              <a:grpSpLocks/>
            </p:cNvGrpSpPr>
            <p:nvPr/>
          </p:nvGrpSpPr>
          <p:grpSpPr bwMode="auto">
            <a:xfrm>
              <a:off x="1615" y="2885"/>
              <a:ext cx="1059" cy="481"/>
              <a:chOff x="288" y="2812"/>
              <a:chExt cx="1059" cy="1315"/>
            </a:xfrm>
          </p:grpSpPr>
          <p:sp>
            <p:nvSpPr>
              <p:cNvPr id="82966" name="Line 15"/>
              <p:cNvSpPr>
                <a:spLocks noChangeShapeType="1"/>
              </p:cNvSpPr>
              <p:nvPr/>
            </p:nvSpPr>
            <p:spPr bwMode="auto">
              <a:xfrm flipV="1">
                <a:off x="288" y="2812"/>
                <a:ext cx="0" cy="1298"/>
              </a:xfrm>
              <a:prstGeom prst="line">
                <a:avLst/>
              </a:prstGeom>
              <a:noFill/>
              <a:ln w="38100">
                <a:solidFill>
                  <a:schemeClr val="tx1"/>
                </a:solidFill>
                <a:round/>
                <a:headEnd/>
                <a:tailEnd type="triangle" w="med" len="med"/>
              </a:ln>
            </p:spPr>
            <p:txBody>
              <a:bodyPr wrap="none" anchor="ctr"/>
              <a:lstStyle/>
              <a:p>
                <a:endParaRPr lang="en-GB"/>
              </a:p>
            </p:txBody>
          </p:sp>
          <p:sp>
            <p:nvSpPr>
              <p:cNvPr id="82967" name="Line 16"/>
              <p:cNvSpPr>
                <a:spLocks noChangeShapeType="1"/>
              </p:cNvSpPr>
              <p:nvPr/>
            </p:nvSpPr>
            <p:spPr bwMode="auto">
              <a:xfrm flipV="1">
                <a:off x="313" y="4111"/>
                <a:ext cx="1034" cy="16"/>
              </a:xfrm>
              <a:prstGeom prst="line">
                <a:avLst/>
              </a:prstGeom>
              <a:noFill/>
              <a:ln w="38100">
                <a:solidFill>
                  <a:schemeClr val="tx1"/>
                </a:solidFill>
                <a:round/>
                <a:headEnd/>
                <a:tailEnd type="triangle" w="med" len="med"/>
              </a:ln>
            </p:spPr>
            <p:txBody>
              <a:bodyPr wrap="none" anchor="ctr"/>
              <a:lstStyle/>
              <a:p>
                <a:endParaRPr lang="en-GB"/>
              </a:p>
            </p:txBody>
          </p:sp>
        </p:grpSp>
      </p:grpSp>
      <p:grpSp>
        <p:nvGrpSpPr>
          <p:cNvPr id="12" name="Group 26"/>
          <p:cNvGrpSpPr>
            <a:grpSpLocks/>
          </p:cNvGrpSpPr>
          <p:nvPr/>
        </p:nvGrpSpPr>
        <p:grpSpPr bwMode="auto">
          <a:xfrm>
            <a:off x="6392863" y="4876807"/>
            <a:ext cx="1898650" cy="806450"/>
            <a:chOff x="1540" y="2862"/>
            <a:chExt cx="1196" cy="508"/>
          </a:xfrm>
        </p:grpSpPr>
        <p:grpSp>
          <p:nvGrpSpPr>
            <p:cNvPr id="14" name="Group 28"/>
            <p:cNvGrpSpPr>
              <a:grpSpLocks/>
            </p:cNvGrpSpPr>
            <p:nvPr/>
          </p:nvGrpSpPr>
          <p:grpSpPr bwMode="auto">
            <a:xfrm>
              <a:off x="1540" y="2888"/>
              <a:ext cx="1196" cy="482"/>
              <a:chOff x="1540" y="2888"/>
              <a:chExt cx="1196" cy="482"/>
            </a:xfrm>
          </p:grpSpPr>
          <p:sp>
            <p:nvSpPr>
              <p:cNvPr id="82961" name="Line 29"/>
              <p:cNvSpPr>
                <a:spLocks noChangeShapeType="1"/>
              </p:cNvSpPr>
              <p:nvPr/>
            </p:nvSpPr>
            <p:spPr bwMode="auto">
              <a:xfrm flipV="1">
                <a:off x="1540" y="2888"/>
                <a:ext cx="8" cy="482"/>
              </a:xfrm>
              <a:prstGeom prst="line">
                <a:avLst/>
              </a:prstGeom>
              <a:noFill/>
              <a:ln w="38100">
                <a:solidFill>
                  <a:schemeClr val="tx1"/>
                </a:solidFill>
                <a:round/>
                <a:headEnd/>
                <a:tailEnd type="triangle" w="med" len="med"/>
              </a:ln>
            </p:spPr>
            <p:txBody>
              <a:bodyPr wrap="none" anchor="ctr"/>
              <a:lstStyle/>
              <a:p>
                <a:endParaRPr lang="en-GB"/>
              </a:p>
            </p:txBody>
          </p:sp>
          <p:sp>
            <p:nvSpPr>
              <p:cNvPr id="82962" name="Line 30"/>
              <p:cNvSpPr>
                <a:spLocks noChangeShapeType="1"/>
              </p:cNvSpPr>
              <p:nvPr/>
            </p:nvSpPr>
            <p:spPr bwMode="auto">
              <a:xfrm>
                <a:off x="1540" y="3370"/>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82958" name="Freeform 33"/>
            <p:cNvSpPr>
              <a:spLocks/>
            </p:cNvSpPr>
            <p:nvPr/>
          </p:nvSpPr>
          <p:spPr bwMode="auto">
            <a:xfrm>
              <a:off x="1787" y="2862"/>
              <a:ext cx="623" cy="492"/>
            </a:xfrm>
            <a:custGeom>
              <a:avLst/>
              <a:gdLst>
                <a:gd name="T0" fmla="*/ 0 w 2304"/>
                <a:gd name="T1" fmla="*/ 46 h 1603"/>
                <a:gd name="T2" fmla="*/ 7 w 2304"/>
                <a:gd name="T3" fmla="*/ 14 h 1603"/>
                <a:gd name="T4" fmla="*/ 16 w 2304"/>
                <a:gd name="T5" fmla="*/ 1 h 1603"/>
                <a:gd name="T6" fmla="*/ 24 w 2304"/>
                <a:gd name="T7" fmla="*/ 11 h 1603"/>
                <a:gd name="T8" fmla="*/ 28 w 2304"/>
                <a:gd name="T9" fmla="*/ 30 h 1603"/>
                <a:gd name="T10" fmla="*/ 32 w 2304"/>
                <a:gd name="T11" fmla="*/ 37 h 1603"/>
                <a:gd name="T12" fmla="*/ 45 w 2304"/>
                <a:gd name="T13" fmla="*/ 46 h 1603"/>
                <a:gd name="T14" fmla="*/ 0 60000 65536"/>
                <a:gd name="T15" fmla="*/ 0 60000 65536"/>
                <a:gd name="T16" fmla="*/ 0 60000 65536"/>
                <a:gd name="T17" fmla="*/ 0 60000 65536"/>
                <a:gd name="T18" fmla="*/ 0 60000 65536"/>
                <a:gd name="T19" fmla="*/ 0 60000 65536"/>
                <a:gd name="T20" fmla="*/ 0 60000 65536"/>
                <a:gd name="T21" fmla="*/ 0 w 2304"/>
                <a:gd name="T22" fmla="*/ 0 h 1603"/>
                <a:gd name="T23" fmla="*/ 2304 w 2304"/>
                <a:gd name="T24" fmla="*/ 1603 h 16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04" h="1603">
                  <a:moveTo>
                    <a:pt x="0" y="1603"/>
                  </a:moveTo>
                  <a:cubicBezTo>
                    <a:pt x="62" y="1418"/>
                    <a:pt x="241" y="756"/>
                    <a:pt x="371" y="491"/>
                  </a:cubicBezTo>
                  <a:cubicBezTo>
                    <a:pt x="502" y="227"/>
                    <a:pt x="648" y="32"/>
                    <a:pt x="786" y="16"/>
                  </a:cubicBezTo>
                  <a:cubicBezTo>
                    <a:pt x="924" y="0"/>
                    <a:pt x="1096" y="228"/>
                    <a:pt x="1200" y="397"/>
                  </a:cubicBezTo>
                  <a:cubicBezTo>
                    <a:pt x="1304" y="566"/>
                    <a:pt x="1336" y="879"/>
                    <a:pt x="1410" y="1029"/>
                  </a:cubicBezTo>
                  <a:cubicBezTo>
                    <a:pt x="1484" y="1179"/>
                    <a:pt x="1497" y="1202"/>
                    <a:pt x="1646" y="1298"/>
                  </a:cubicBezTo>
                  <a:cubicBezTo>
                    <a:pt x="1795" y="1394"/>
                    <a:pt x="2168" y="1540"/>
                    <a:pt x="2304" y="1603"/>
                  </a:cubicBezTo>
                </a:path>
              </a:pathLst>
            </a:custGeom>
            <a:solidFill>
              <a:srgbClr val="FFFF00"/>
            </a:solidFill>
            <a:ln w="38100">
              <a:solidFill>
                <a:schemeClr val="tx1"/>
              </a:solidFill>
              <a:round/>
              <a:headEnd/>
              <a:tailEnd/>
            </a:ln>
          </p:spPr>
          <p:txBody>
            <a:bodyPr wrap="none" anchor="ctr"/>
            <a:lstStyle/>
            <a:p>
              <a:endParaRPr lang="en-US"/>
            </a:p>
          </p:txBody>
        </p:sp>
      </p:grpSp>
      <p:sp>
        <p:nvSpPr>
          <p:cNvPr id="44" name="Rectangle 2"/>
          <p:cNvSpPr txBox="1">
            <a:spLocks noChangeArrowheads="1"/>
          </p:cNvSpPr>
          <p:nvPr/>
        </p:nvSpPr>
        <p:spPr bwMode="auto">
          <a:xfrm>
            <a:off x="127000" y="101600"/>
            <a:ext cx="7315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rgbClr val="FF0000"/>
                </a:solidFill>
                <a:effectLst/>
                <a:uLnTx/>
                <a:uFillTx/>
                <a:latin typeface="+mj-lt"/>
                <a:ea typeface="+mj-ea"/>
                <a:cs typeface="+mj-cs"/>
              </a:rPr>
              <a:t>Building a statistical cloud scheme</a:t>
            </a:r>
            <a:br>
              <a:rPr kumimoji="0" lang="en-GB" sz="3600" b="0" i="0" u="none" strike="noStrike" kern="0" cap="none" spc="0" normalizeH="0" baseline="0" noProof="0" dirty="0" smtClean="0">
                <a:ln>
                  <a:noFill/>
                </a:ln>
                <a:solidFill>
                  <a:srgbClr val="FF0000"/>
                </a:solidFill>
                <a:effectLst/>
                <a:uLnTx/>
                <a:uFillTx/>
                <a:latin typeface="+mj-lt"/>
                <a:ea typeface="+mj-ea"/>
                <a:cs typeface="+mj-cs"/>
              </a:rPr>
            </a:br>
            <a:endParaRPr kumimoji="0" lang="en-GB" sz="3200" b="0" i="0" u="none" strike="noStrike" kern="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Slide Number Placeholder 5"/>
          <p:cNvSpPr>
            <a:spLocks noGrp="1"/>
          </p:cNvSpPr>
          <p:nvPr>
            <p:ph type="sldNum" sz="quarter" idx="12"/>
          </p:nvPr>
        </p:nvSpPr>
        <p:spPr/>
        <p:txBody>
          <a:bodyPr/>
          <a:lstStyle/>
          <a:p>
            <a:fld id="{5548B64D-3476-472F-8A26-3BB4F58AD637}" type="slidenum">
              <a:rPr lang="en-GB"/>
              <a:pPr/>
              <a:t>33</a:t>
            </a:fld>
            <a:endParaRPr lang="en-GB"/>
          </a:p>
        </p:txBody>
      </p:sp>
      <p:sp>
        <p:nvSpPr>
          <p:cNvPr id="547842" name="Rectangle 2"/>
          <p:cNvSpPr>
            <a:spLocks noGrp="1" noChangeArrowheads="1"/>
          </p:cNvSpPr>
          <p:nvPr>
            <p:ph type="title"/>
          </p:nvPr>
        </p:nvSpPr>
        <p:spPr>
          <a:xfrm>
            <a:off x="127000" y="101600"/>
            <a:ext cx="7315200" cy="838200"/>
          </a:xfrm>
        </p:spPr>
        <p:txBody>
          <a:bodyPr/>
          <a:lstStyle/>
          <a:p>
            <a:pPr algn="l"/>
            <a:r>
              <a:rPr lang="en-GB" dirty="0"/>
              <a:t>Building a statistical cloud scheme</a:t>
            </a:r>
            <a:br>
              <a:rPr lang="en-GB" dirty="0"/>
            </a:br>
            <a:r>
              <a:rPr lang="en-GB" sz="2800" dirty="0" smtClean="0"/>
              <a:t>(1) </a:t>
            </a:r>
            <a:r>
              <a:rPr lang="en-GB" sz="2800" dirty="0"/>
              <a:t>Specification of PDF shape</a:t>
            </a:r>
            <a:endParaRPr lang="en-GB" sz="3200" dirty="0"/>
          </a:p>
        </p:txBody>
      </p:sp>
      <p:sp>
        <p:nvSpPr>
          <p:cNvPr id="547843" name="Rectangle 3"/>
          <p:cNvSpPr>
            <a:spLocks noGrp="1" noChangeArrowheads="1"/>
          </p:cNvSpPr>
          <p:nvPr>
            <p:ph type="body" idx="1"/>
          </p:nvPr>
        </p:nvSpPr>
        <p:spPr>
          <a:xfrm>
            <a:off x="381000" y="1524000"/>
            <a:ext cx="8610600" cy="1009650"/>
          </a:xfrm>
        </p:spPr>
        <p:txBody>
          <a:bodyPr/>
          <a:lstStyle/>
          <a:p>
            <a:pPr algn="ctr">
              <a:lnSpc>
                <a:spcPct val="90000"/>
              </a:lnSpc>
              <a:buFontTx/>
              <a:buNone/>
            </a:pPr>
            <a:r>
              <a:rPr lang="en-GB" dirty="0"/>
              <a:t>Many function forms have been used</a:t>
            </a:r>
          </a:p>
          <a:p>
            <a:pPr algn="ctr">
              <a:lnSpc>
                <a:spcPct val="90000"/>
              </a:lnSpc>
              <a:buFontTx/>
              <a:buNone/>
            </a:pPr>
            <a:r>
              <a:rPr lang="en-GB" i="1" dirty="0">
                <a:solidFill>
                  <a:srgbClr val="0000FF"/>
                </a:solidFill>
              </a:rPr>
              <a:t>symmetrical distributions:</a:t>
            </a:r>
            <a:endParaRPr lang="en-GB" sz="1800" i="1" dirty="0">
              <a:solidFill>
                <a:srgbClr val="0000FF"/>
              </a:solidFill>
            </a:endParaRPr>
          </a:p>
        </p:txBody>
      </p:sp>
      <p:grpSp>
        <p:nvGrpSpPr>
          <p:cNvPr id="547844" name="Group 4"/>
          <p:cNvGrpSpPr>
            <a:grpSpLocks/>
          </p:cNvGrpSpPr>
          <p:nvPr/>
        </p:nvGrpSpPr>
        <p:grpSpPr bwMode="auto">
          <a:xfrm>
            <a:off x="1333503" y="2403475"/>
            <a:ext cx="5988053" cy="3921124"/>
            <a:chOff x="1264" y="1514"/>
            <a:chExt cx="3772" cy="2470"/>
          </a:xfrm>
        </p:grpSpPr>
        <p:grpSp>
          <p:nvGrpSpPr>
            <p:cNvPr id="547845" name="Group 5"/>
            <p:cNvGrpSpPr>
              <a:grpSpLocks/>
            </p:cNvGrpSpPr>
            <p:nvPr/>
          </p:nvGrpSpPr>
          <p:grpSpPr bwMode="auto">
            <a:xfrm>
              <a:off x="3212" y="1636"/>
              <a:ext cx="1488" cy="1104"/>
              <a:chOff x="3212" y="1636"/>
              <a:chExt cx="1488" cy="1104"/>
            </a:xfrm>
          </p:grpSpPr>
          <p:sp>
            <p:nvSpPr>
              <p:cNvPr id="547846" name="Rectangle 6"/>
              <p:cNvSpPr>
                <a:spLocks noChangeArrowheads="1"/>
              </p:cNvSpPr>
              <p:nvPr/>
            </p:nvSpPr>
            <p:spPr bwMode="auto">
              <a:xfrm>
                <a:off x="3212" y="2260"/>
                <a:ext cx="1488" cy="480"/>
              </a:xfrm>
              <a:prstGeom prst="rect">
                <a:avLst/>
              </a:prstGeom>
              <a:noFill/>
              <a:ln w="9525">
                <a:noFill/>
                <a:miter lim="800000"/>
                <a:headEnd/>
                <a:tailEnd/>
              </a:ln>
              <a:effectLst/>
            </p:spPr>
            <p:txBody>
              <a:bodyPr/>
              <a:lstStyle/>
              <a:p>
                <a:pPr marL="342900" indent="-342900">
                  <a:spcBef>
                    <a:spcPct val="20000"/>
                  </a:spcBef>
                </a:pPr>
                <a:r>
                  <a:rPr lang="en-GB" sz="2400"/>
                  <a:t>Triangular:</a:t>
                </a:r>
              </a:p>
              <a:p>
                <a:pPr marL="342900" indent="-342900">
                  <a:spcBef>
                    <a:spcPct val="20000"/>
                  </a:spcBef>
                </a:pPr>
                <a:r>
                  <a:rPr lang="en-GB" sz="1600" b="1"/>
                  <a:t>Smith QJRMS (90)</a:t>
                </a:r>
              </a:p>
            </p:txBody>
          </p:sp>
          <p:grpSp>
            <p:nvGrpSpPr>
              <p:cNvPr id="547847" name="Group 7"/>
              <p:cNvGrpSpPr>
                <a:grpSpLocks/>
              </p:cNvGrpSpPr>
              <p:nvPr/>
            </p:nvGrpSpPr>
            <p:grpSpPr bwMode="auto">
              <a:xfrm>
                <a:off x="3452" y="1640"/>
                <a:ext cx="1196" cy="486"/>
                <a:chOff x="524" y="2736"/>
                <a:chExt cx="2823" cy="1296"/>
              </a:xfrm>
            </p:grpSpPr>
            <p:sp>
              <p:nvSpPr>
                <p:cNvPr id="547848" name="Line 8"/>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49" name="Line 9"/>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50" name="Text Box 10"/>
              <p:cNvSpPr txBox="1">
                <a:spLocks noChangeArrowheads="1"/>
              </p:cNvSpPr>
              <p:nvPr/>
            </p:nvSpPr>
            <p:spPr bwMode="auto">
              <a:xfrm>
                <a:off x="3558" y="2077"/>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51" name="AutoShape 11"/>
              <p:cNvSpPr>
                <a:spLocks noChangeArrowheads="1"/>
              </p:cNvSpPr>
              <p:nvPr/>
            </p:nvSpPr>
            <p:spPr bwMode="auto">
              <a:xfrm>
                <a:off x="3723" y="1636"/>
                <a:ext cx="720" cy="486"/>
              </a:xfrm>
              <a:prstGeom prst="triangle">
                <a:avLst>
                  <a:gd name="adj" fmla="val 50000"/>
                </a:avLst>
              </a:prstGeom>
              <a:solidFill>
                <a:srgbClr val="FFFF00"/>
              </a:solidFill>
              <a:ln w="38100">
                <a:solidFill>
                  <a:schemeClr val="tx1"/>
                </a:solidFill>
                <a:miter lim="800000"/>
                <a:headEnd/>
                <a:tailEnd/>
              </a:ln>
              <a:effectLst/>
            </p:spPr>
            <p:txBody>
              <a:bodyPr wrap="none" anchor="ctr"/>
              <a:lstStyle/>
              <a:p>
                <a:endParaRPr lang="en-GB"/>
              </a:p>
            </p:txBody>
          </p:sp>
        </p:grpSp>
        <p:grpSp>
          <p:nvGrpSpPr>
            <p:cNvPr id="547852" name="Group 12"/>
            <p:cNvGrpSpPr>
              <a:grpSpLocks/>
            </p:cNvGrpSpPr>
            <p:nvPr/>
          </p:nvGrpSpPr>
          <p:grpSpPr bwMode="auto">
            <a:xfrm>
              <a:off x="1549" y="2832"/>
              <a:ext cx="1200" cy="1152"/>
              <a:chOff x="1549" y="2832"/>
              <a:chExt cx="1200" cy="1152"/>
            </a:xfrm>
          </p:grpSpPr>
          <p:sp>
            <p:nvSpPr>
              <p:cNvPr id="547853" name="Freeform 13"/>
              <p:cNvSpPr>
                <a:spLocks/>
              </p:cNvSpPr>
              <p:nvPr/>
            </p:nvSpPr>
            <p:spPr bwMode="auto">
              <a:xfrm>
                <a:off x="1610" y="2832"/>
                <a:ext cx="1008" cy="536"/>
              </a:xfrm>
              <a:custGeom>
                <a:avLst/>
                <a:gdLst/>
                <a:ahLst/>
                <a:cxnLst>
                  <a:cxn ang="0">
                    <a:pos x="0" y="830"/>
                  </a:cxn>
                  <a:cxn ang="0">
                    <a:pos x="267" y="791"/>
                  </a:cxn>
                  <a:cxn ang="0">
                    <a:pos x="392" y="558"/>
                  </a:cxn>
                  <a:cxn ang="0">
                    <a:pos x="493" y="82"/>
                  </a:cxn>
                  <a:cxn ang="0">
                    <a:pos x="657" y="67"/>
                  </a:cxn>
                  <a:cxn ang="0">
                    <a:pos x="750" y="487"/>
                  </a:cxn>
                  <a:cxn ang="0">
                    <a:pos x="883" y="776"/>
                  </a:cxn>
                  <a:cxn ang="0">
                    <a:pos x="1187" y="838"/>
                  </a:cxn>
                </a:cxnLst>
                <a:rect l="0" t="0" r="r" b="b"/>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7854" name="Group 14"/>
              <p:cNvGrpSpPr>
                <a:grpSpLocks/>
              </p:cNvGrpSpPr>
              <p:nvPr/>
            </p:nvGrpSpPr>
            <p:grpSpPr bwMode="auto">
              <a:xfrm>
                <a:off x="1549" y="2884"/>
                <a:ext cx="1196" cy="486"/>
                <a:chOff x="524" y="2736"/>
                <a:chExt cx="2823" cy="1296"/>
              </a:xfrm>
            </p:grpSpPr>
            <p:sp>
              <p:nvSpPr>
                <p:cNvPr id="547855" name="Line 15"/>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56" name="Line 16"/>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57" name="Text Box 17"/>
              <p:cNvSpPr txBox="1">
                <a:spLocks noChangeArrowheads="1"/>
              </p:cNvSpPr>
              <p:nvPr/>
            </p:nvSpPr>
            <p:spPr bwMode="auto">
              <a:xfrm>
                <a:off x="1655"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58" name="Rectangle 18"/>
              <p:cNvSpPr>
                <a:spLocks noChangeArrowheads="1"/>
              </p:cNvSpPr>
              <p:nvPr/>
            </p:nvSpPr>
            <p:spPr bwMode="auto">
              <a:xfrm>
                <a:off x="1549" y="3504"/>
                <a:ext cx="1200" cy="480"/>
              </a:xfrm>
              <a:prstGeom prst="rect">
                <a:avLst/>
              </a:prstGeom>
              <a:noFill/>
              <a:ln w="9525">
                <a:noFill/>
                <a:miter lim="800000"/>
                <a:headEnd/>
                <a:tailEnd/>
              </a:ln>
              <a:effectLst/>
            </p:spPr>
            <p:txBody>
              <a:bodyPr/>
              <a:lstStyle/>
              <a:p>
                <a:pPr marL="342900" indent="-342900">
                  <a:spcBef>
                    <a:spcPct val="20000"/>
                  </a:spcBef>
                </a:pPr>
                <a:r>
                  <a:rPr lang="en-GB" sz="2400"/>
                  <a:t>Gaussian:</a:t>
                </a:r>
              </a:p>
              <a:p>
                <a:pPr marL="342900" indent="-342900">
                  <a:spcBef>
                    <a:spcPct val="20000"/>
                  </a:spcBef>
                </a:pPr>
                <a:r>
                  <a:rPr lang="en-GB" sz="1600" b="1"/>
                  <a:t>Mellor JAS (77)</a:t>
                </a:r>
              </a:p>
            </p:txBody>
          </p:sp>
        </p:grpSp>
        <p:grpSp>
          <p:nvGrpSpPr>
            <p:cNvPr id="547859" name="Group 19"/>
            <p:cNvGrpSpPr>
              <a:grpSpLocks/>
            </p:cNvGrpSpPr>
            <p:nvPr/>
          </p:nvGrpSpPr>
          <p:grpSpPr bwMode="auto">
            <a:xfrm>
              <a:off x="1264" y="1514"/>
              <a:ext cx="1485" cy="1226"/>
              <a:chOff x="1264" y="1514"/>
              <a:chExt cx="1485" cy="1226"/>
            </a:xfrm>
          </p:grpSpPr>
          <p:grpSp>
            <p:nvGrpSpPr>
              <p:cNvPr id="547860" name="Group 20"/>
              <p:cNvGrpSpPr>
                <a:grpSpLocks/>
              </p:cNvGrpSpPr>
              <p:nvPr/>
            </p:nvGrpSpPr>
            <p:grpSpPr bwMode="auto">
              <a:xfrm>
                <a:off x="1553" y="1596"/>
                <a:ext cx="1196" cy="486"/>
                <a:chOff x="1553" y="1596"/>
                <a:chExt cx="1196" cy="486"/>
              </a:xfrm>
            </p:grpSpPr>
            <p:sp>
              <p:nvSpPr>
                <p:cNvPr id="547861"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62"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63" name="Text Box 23"/>
              <p:cNvSpPr txBox="1">
                <a:spLocks noChangeArrowheads="1"/>
              </p:cNvSpPr>
              <p:nvPr/>
            </p:nvSpPr>
            <p:spPr bwMode="auto">
              <a:xfrm>
                <a:off x="1659" y="2033"/>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64" name="Text Box 24"/>
              <p:cNvSpPr txBox="1">
                <a:spLocks noChangeArrowheads="1"/>
              </p:cNvSpPr>
              <p:nvPr/>
            </p:nvSpPr>
            <p:spPr bwMode="auto">
              <a:xfrm rot="16200000">
                <a:off x="1056" y="1722"/>
                <a:ext cx="647" cy="231"/>
              </a:xfrm>
              <a:prstGeom prst="rect">
                <a:avLst/>
              </a:prstGeom>
              <a:noFill/>
              <a:ln w="38100">
                <a:noFill/>
                <a:miter lim="800000"/>
                <a:headEnd/>
                <a:tailEnd/>
              </a:ln>
              <a:effectLst/>
            </p:spPr>
            <p:txBody>
              <a:bodyPr wrap="none" anchor="ctr">
                <a:spAutoFit/>
              </a:bodyPr>
              <a:lstStyle/>
              <a:p>
                <a:r>
                  <a:rPr lang="en-US" dirty="0">
                    <a:latin typeface="Helvetica" pitchFamily="34" charset="0"/>
                  </a:rPr>
                  <a:t>PDF( q</a:t>
                </a:r>
                <a:r>
                  <a:rPr lang="en-US" baseline="-25000" dirty="0">
                    <a:latin typeface="Helvetica" pitchFamily="34" charset="0"/>
                  </a:rPr>
                  <a:t>t</a:t>
                </a:r>
                <a:r>
                  <a:rPr lang="en-US" dirty="0">
                    <a:latin typeface="Helvetica" pitchFamily="34" charset="0"/>
                  </a:rPr>
                  <a:t>)</a:t>
                </a:r>
                <a:endParaRPr lang="en-US" sz="2400" dirty="0">
                  <a:latin typeface="Helvetica" pitchFamily="34" charset="0"/>
                </a:endParaRPr>
              </a:p>
            </p:txBody>
          </p:sp>
          <p:sp>
            <p:nvSpPr>
              <p:cNvPr id="547865"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a:effectLst/>
            </p:spPr>
            <p:txBody>
              <a:bodyPr wrap="none" anchor="ctr"/>
              <a:lstStyle/>
              <a:p>
                <a:endParaRPr lang="en-GB"/>
              </a:p>
            </p:txBody>
          </p:sp>
          <p:sp>
            <p:nvSpPr>
              <p:cNvPr id="547866" name="Rectangle 26"/>
              <p:cNvSpPr>
                <a:spLocks noChangeArrowheads="1"/>
              </p:cNvSpPr>
              <p:nvPr/>
            </p:nvSpPr>
            <p:spPr bwMode="auto">
              <a:xfrm>
                <a:off x="1326" y="2260"/>
                <a:ext cx="1344" cy="480"/>
              </a:xfrm>
              <a:prstGeom prst="rect">
                <a:avLst/>
              </a:prstGeom>
              <a:noFill/>
              <a:ln w="9525">
                <a:noFill/>
                <a:miter lim="800000"/>
                <a:headEnd/>
                <a:tailEnd/>
              </a:ln>
              <a:effectLst/>
            </p:spPr>
            <p:txBody>
              <a:bodyPr/>
              <a:lstStyle/>
              <a:p>
                <a:pPr marL="342900" indent="-342900">
                  <a:spcBef>
                    <a:spcPct val="20000"/>
                  </a:spcBef>
                </a:pPr>
                <a:r>
                  <a:rPr lang="en-GB" sz="2400"/>
                  <a:t>Uniform:</a:t>
                </a:r>
              </a:p>
              <a:p>
                <a:pPr marL="342900" indent="-342900">
                  <a:spcBef>
                    <a:spcPct val="20000"/>
                  </a:spcBef>
                </a:pPr>
                <a:r>
                  <a:rPr lang="en-GB" sz="1600" b="1"/>
                  <a:t>Letreut and Li (91)</a:t>
                </a:r>
              </a:p>
            </p:txBody>
          </p:sp>
        </p:grpSp>
        <p:grpSp>
          <p:nvGrpSpPr>
            <p:cNvPr id="547867" name="Group 27"/>
            <p:cNvGrpSpPr>
              <a:grpSpLocks/>
            </p:cNvGrpSpPr>
            <p:nvPr/>
          </p:nvGrpSpPr>
          <p:grpSpPr bwMode="auto">
            <a:xfrm>
              <a:off x="3212" y="2688"/>
              <a:ext cx="1824" cy="1296"/>
              <a:chOff x="3212" y="2688"/>
              <a:chExt cx="1824" cy="1296"/>
            </a:xfrm>
          </p:grpSpPr>
          <p:sp>
            <p:nvSpPr>
              <p:cNvPr id="547868" name="Freeform 28"/>
              <p:cNvSpPr>
                <a:spLocks/>
              </p:cNvSpPr>
              <p:nvPr/>
            </p:nvSpPr>
            <p:spPr bwMode="auto">
              <a:xfrm flipH="1">
                <a:off x="3744" y="2688"/>
                <a:ext cx="720" cy="680"/>
              </a:xfrm>
              <a:custGeom>
                <a:avLst/>
                <a:gdLst/>
                <a:ahLst/>
                <a:cxnLst>
                  <a:cxn ang="0">
                    <a:pos x="0" y="830"/>
                  </a:cxn>
                  <a:cxn ang="0">
                    <a:pos x="267" y="791"/>
                  </a:cxn>
                  <a:cxn ang="0">
                    <a:pos x="392" y="558"/>
                  </a:cxn>
                  <a:cxn ang="0">
                    <a:pos x="493" y="82"/>
                  </a:cxn>
                  <a:cxn ang="0">
                    <a:pos x="657" y="67"/>
                  </a:cxn>
                  <a:cxn ang="0">
                    <a:pos x="750" y="487"/>
                  </a:cxn>
                  <a:cxn ang="0">
                    <a:pos x="883" y="776"/>
                  </a:cxn>
                  <a:cxn ang="0">
                    <a:pos x="1187" y="838"/>
                  </a:cxn>
                </a:cxnLst>
                <a:rect l="0" t="0" r="r" b="b"/>
                <a:pathLst>
                  <a:path w="1187" h="838">
                    <a:moveTo>
                      <a:pt x="0" y="830"/>
                    </a:moveTo>
                    <a:cubicBezTo>
                      <a:pt x="101" y="833"/>
                      <a:pt x="202" y="836"/>
                      <a:pt x="267" y="791"/>
                    </a:cubicBezTo>
                    <a:cubicBezTo>
                      <a:pt x="332" y="746"/>
                      <a:pt x="354" y="676"/>
                      <a:pt x="392" y="558"/>
                    </a:cubicBezTo>
                    <a:cubicBezTo>
                      <a:pt x="430" y="440"/>
                      <a:pt x="449" y="164"/>
                      <a:pt x="493" y="82"/>
                    </a:cubicBezTo>
                    <a:cubicBezTo>
                      <a:pt x="537" y="0"/>
                      <a:pt x="614" y="0"/>
                      <a:pt x="657" y="67"/>
                    </a:cubicBezTo>
                    <a:cubicBezTo>
                      <a:pt x="700" y="134"/>
                      <a:pt x="712" y="369"/>
                      <a:pt x="750" y="487"/>
                    </a:cubicBezTo>
                    <a:cubicBezTo>
                      <a:pt x="788" y="605"/>
                      <a:pt x="810" y="718"/>
                      <a:pt x="883" y="776"/>
                    </a:cubicBezTo>
                    <a:cubicBezTo>
                      <a:pt x="956" y="834"/>
                      <a:pt x="1124" y="825"/>
                      <a:pt x="1187" y="838"/>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7869" name="Group 29"/>
              <p:cNvGrpSpPr>
                <a:grpSpLocks/>
              </p:cNvGrpSpPr>
              <p:nvPr/>
            </p:nvGrpSpPr>
            <p:grpSpPr bwMode="auto">
              <a:xfrm>
                <a:off x="3508" y="2884"/>
                <a:ext cx="1196" cy="486"/>
                <a:chOff x="524" y="2736"/>
                <a:chExt cx="2823" cy="1296"/>
              </a:xfrm>
            </p:grpSpPr>
            <p:sp>
              <p:nvSpPr>
                <p:cNvPr id="547870" name="Line 30"/>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7871" name="Line 31"/>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7872" name="Text Box 32"/>
              <p:cNvSpPr txBox="1">
                <a:spLocks noChangeArrowheads="1"/>
              </p:cNvSpPr>
              <p:nvPr/>
            </p:nvSpPr>
            <p:spPr bwMode="auto">
              <a:xfrm>
                <a:off x="3614"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7873" name="Rectangle 33"/>
              <p:cNvSpPr>
                <a:spLocks noChangeArrowheads="1"/>
              </p:cNvSpPr>
              <p:nvPr/>
            </p:nvSpPr>
            <p:spPr bwMode="auto">
              <a:xfrm>
                <a:off x="3212" y="3504"/>
                <a:ext cx="1824" cy="480"/>
              </a:xfrm>
              <a:prstGeom prst="rect">
                <a:avLst/>
              </a:prstGeom>
              <a:noFill/>
              <a:ln w="9525">
                <a:noFill/>
                <a:miter lim="800000"/>
                <a:headEnd/>
                <a:tailEnd/>
              </a:ln>
              <a:effectLst/>
            </p:spPr>
            <p:txBody>
              <a:bodyPr/>
              <a:lstStyle/>
              <a:p>
                <a:pPr marL="342900" indent="-342900">
                  <a:spcBef>
                    <a:spcPct val="20000"/>
                  </a:spcBef>
                </a:pPr>
                <a:r>
                  <a:rPr lang="en-GB" sz="2400"/>
                  <a:t>s</a:t>
                </a:r>
                <a:r>
                  <a:rPr lang="en-GB" sz="2400" baseline="30000"/>
                  <a:t>4</a:t>
                </a:r>
                <a:r>
                  <a:rPr lang="en-GB" sz="2400"/>
                  <a:t> polynomial:</a:t>
                </a:r>
                <a:endParaRPr lang="en-GB" sz="2800"/>
              </a:p>
              <a:p>
                <a:pPr marL="342900" indent="-342900">
                  <a:spcBef>
                    <a:spcPct val="20000"/>
                  </a:spcBef>
                </a:pPr>
                <a:r>
                  <a:rPr lang="en-GB" sz="1600" b="1"/>
                  <a:t>Lohmann et al. J. Clim (99)</a:t>
                </a:r>
              </a:p>
            </p:txBody>
          </p:sp>
        </p:grpSp>
      </p:grpSp>
      <p:sp>
        <p:nvSpPr>
          <p:cNvPr id="36" name="Rectangle 3"/>
          <p:cNvSpPr txBox="1">
            <a:spLocks noChangeArrowheads="1"/>
          </p:cNvSpPr>
          <p:nvPr/>
        </p:nvSpPr>
        <p:spPr bwMode="auto">
          <a:xfrm>
            <a:off x="6946900" y="2806700"/>
            <a:ext cx="19304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Bounded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sp>
        <p:nvSpPr>
          <p:cNvPr id="37" name="Rectangle 3"/>
          <p:cNvSpPr txBox="1">
            <a:spLocks noChangeArrowheads="1"/>
          </p:cNvSpPr>
          <p:nvPr/>
        </p:nvSpPr>
        <p:spPr bwMode="auto">
          <a:xfrm>
            <a:off x="7264400" y="4292600"/>
            <a:ext cx="1930400" cy="1193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Unbounded:</a:t>
            </a:r>
          </a:p>
          <a:p>
            <a:pPr marR="0" lvl="0" algn="l" defTabSz="914400" rtl="0" eaLnBrk="0" fontAlgn="base" latinLnBrk="0" hangingPunct="0">
              <a:lnSpc>
                <a:spcPct val="90000"/>
              </a:lnSpc>
              <a:spcBef>
                <a:spcPct val="20000"/>
              </a:spcBef>
              <a:spcAft>
                <a:spcPct val="0"/>
              </a:spcAft>
              <a:buClrTx/>
              <a:buSzTx/>
              <a:buFontTx/>
              <a:buNone/>
              <a:tabLst/>
              <a:defRPr/>
            </a:pPr>
            <a:r>
              <a:rPr lang="en-GB" sz="1600" kern="0" dirty="0" smtClean="0">
                <a:solidFill>
                  <a:srgbClr val="FF0000"/>
                </a:solidFill>
                <a:latin typeface="+mn-lt"/>
              </a:rPr>
              <a:t>Can clip, but need additional parameters</a:t>
            </a:r>
            <a:endParaRPr kumimoji="0" lang="en-GB" sz="1100" b="0" i="1" u="none" strike="noStrike" kern="0" cap="none" spc="0" normalizeH="0" baseline="0" noProof="0" dirty="0">
              <a:ln>
                <a:noFill/>
              </a:ln>
              <a:solidFill>
                <a:srgbClr val="0000FF"/>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lide Number Placeholder 4"/>
          <p:cNvSpPr>
            <a:spLocks noGrp="1"/>
          </p:cNvSpPr>
          <p:nvPr>
            <p:ph type="sldNum" sz="quarter" idx="12"/>
          </p:nvPr>
        </p:nvSpPr>
        <p:spPr/>
        <p:txBody>
          <a:bodyPr/>
          <a:lstStyle/>
          <a:p>
            <a:fld id="{5C97A107-CCE1-4895-845D-AC66953B9F59}" type="slidenum">
              <a:rPr lang="en-GB"/>
              <a:pPr/>
              <a:t>34</a:t>
            </a:fld>
            <a:endParaRPr lang="en-GB" dirty="0"/>
          </a:p>
        </p:txBody>
      </p:sp>
      <p:sp>
        <p:nvSpPr>
          <p:cNvPr id="549891" name="Rectangle 3"/>
          <p:cNvSpPr>
            <a:spLocks noChangeArrowheads="1"/>
          </p:cNvSpPr>
          <p:nvPr/>
        </p:nvSpPr>
        <p:spPr bwMode="auto">
          <a:xfrm>
            <a:off x="1524000" y="1600200"/>
            <a:ext cx="6553200" cy="457200"/>
          </a:xfrm>
          <a:prstGeom prst="rect">
            <a:avLst/>
          </a:prstGeom>
          <a:noFill/>
          <a:ln w="9525">
            <a:noFill/>
            <a:miter lim="800000"/>
            <a:headEnd/>
            <a:tailEnd/>
          </a:ln>
          <a:effectLst/>
        </p:spPr>
        <p:txBody>
          <a:bodyPr/>
          <a:lstStyle/>
          <a:p>
            <a:pPr marL="342900" indent="-342900">
              <a:spcBef>
                <a:spcPct val="20000"/>
              </a:spcBef>
            </a:pPr>
            <a:r>
              <a:rPr lang="en-GB" sz="2800" i="1">
                <a:solidFill>
                  <a:srgbClr val="0000FF"/>
                </a:solidFill>
              </a:rPr>
              <a:t>skewed distributions:</a:t>
            </a:r>
            <a:endParaRPr lang="en-GB" i="1">
              <a:solidFill>
                <a:srgbClr val="0000FF"/>
              </a:solidFill>
            </a:endParaRPr>
          </a:p>
        </p:txBody>
      </p:sp>
      <p:grpSp>
        <p:nvGrpSpPr>
          <p:cNvPr id="549892" name="Group 4"/>
          <p:cNvGrpSpPr>
            <a:grpSpLocks/>
          </p:cNvGrpSpPr>
          <p:nvPr/>
        </p:nvGrpSpPr>
        <p:grpSpPr bwMode="auto">
          <a:xfrm>
            <a:off x="609600" y="2108200"/>
            <a:ext cx="2820988" cy="1944688"/>
            <a:chOff x="384" y="1328"/>
            <a:chExt cx="1777" cy="1225"/>
          </a:xfrm>
        </p:grpSpPr>
        <p:grpSp>
          <p:nvGrpSpPr>
            <p:cNvPr id="549893" name="Group 5"/>
            <p:cNvGrpSpPr>
              <a:grpSpLocks/>
            </p:cNvGrpSpPr>
            <p:nvPr/>
          </p:nvGrpSpPr>
          <p:grpSpPr bwMode="auto">
            <a:xfrm>
              <a:off x="425" y="1328"/>
              <a:ext cx="1472" cy="745"/>
              <a:chOff x="623" y="1328"/>
              <a:chExt cx="1472" cy="745"/>
            </a:xfrm>
          </p:grpSpPr>
          <p:sp>
            <p:nvSpPr>
              <p:cNvPr id="549894" name="Freeform 6"/>
              <p:cNvSpPr>
                <a:spLocks/>
              </p:cNvSpPr>
              <p:nvPr/>
            </p:nvSpPr>
            <p:spPr bwMode="auto">
              <a:xfrm>
                <a:off x="1000" y="1380"/>
                <a:ext cx="897" cy="519"/>
              </a:xfrm>
              <a:custGeom>
                <a:avLst/>
                <a:gdLst/>
                <a:ahLst/>
                <a:cxnLst>
                  <a:cxn ang="0">
                    <a:pos x="14" y="1821"/>
                  </a:cxn>
                  <a:cxn ang="0">
                    <a:pos x="14" y="722"/>
                  </a:cxn>
                  <a:cxn ang="0">
                    <a:pos x="26" y="51"/>
                  </a:cxn>
                  <a:cxn ang="0">
                    <a:pos x="18" y="417"/>
                  </a:cxn>
                  <a:cxn ang="0">
                    <a:pos x="41" y="246"/>
                  </a:cxn>
                  <a:cxn ang="0">
                    <a:pos x="267" y="1079"/>
                  </a:cxn>
                  <a:cxn ang="0">
                    <a:pos x="1054" y="1563"/>
                  </a:cxn>
                  <a:cxn ang="0">
                    <a:pos x="3155" y="1821"/>
                  </a:cxn>
                </a:cxnLst>
                <a:rect l="0" t="0" r="r" b="b"/>
                <a:pathLst>
                  <a:path w="3155" h="1821">
                    <a:moveTo>
                      <a:pt x="14" y="1821"/>
                    </a:moveTo>
                    <a:cubicBezTo>
                      <a:pt x="14" y="1402"/>
                      <a:pt x="12" y="1017"/>
                      <a:pt x="14" y="722"/>
                    </a:cubicBezTo>
                    <a:cubicBezTo>
                      <a:pt x="16" y="427"/>
                      <a:pt x="25" y="102"/>
                      <a:pt x="26" y="51"/>
                    </a:cubicBezTo>
                    <a:cubicBezTo>
                      <a:pt x="27" y="0"/>
                      <a:pt x="16" y="385"/>
                      <a:pt x="18" y="417"/>
                    </a:cubicBezTo>
                    <a:cubicBezTo>
                      <a:pt x="20" y="449"/>
                      <a:pt x="0" y="136"/>
                      <a:pt x="41" y="246"/>
                    </a:cubicBezTo>
                    <a:cubicBezTo>
                      <a:pt x="82" y="356"/>
                      <a:pt x="98" y="860"/>
                      <a:pt x="267" y="1079"/>
                    </a:cubicBezTo>
                    <a:cubicBezTo>
                      <a:pt x="436" y="1298"/>
                      <a:pt x="573" y="1439"/>
                      <a:pt x="1054" y="1563"/>
                    </a:cubicBezTo>
                    <a:cubicBezTo>
                      <a:pt x="1535" y="1687"/>
                      <a:pt x="2717" y="1767"/>
                      <a:pt x="3155" y="182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9895" name="Group 7"/>
              <p:cNvGrpSpPr>
                <a:grpSpLocks/>
              </p:cNvGrpSpPr>
              <p:nvPr/>
            </p:nvGrpSpPr>
            <p:grpSpPr bwMode="auto">
              <a:xfrm>
                <a:off x="899" y="1405"/>
                <a:ext cx="1196" cy="486"/>
                <a:chOff x="524" y="2736"/>
                <a:chExt cx="2823" cy="1296"/>
              </a:xfrm>
            </p:grpSpPr>
            <p:sp>
              <p:nvSpPr>
                <p:cNvPr id="549896" name="Line 8"/>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897" name="Line 9"/>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898" name="Text Box 10"/>
              <p:cNvSpPr txBox="1">
                <a:spLocks noChangeArrowheads="1"/>
              </p:cNvSpPr>
              <p:nvPr/>
            </p:nvSpPr>
            <p:spPr bwMode="auto">
              <a:xfrm>
                <a:off x="1005" y="1842"/>
                <a:ext cx="989" cy="231"/>
              </a:xfrm>
              <a:prstGeom prst="rect">
                <a:avLst/>
              </a:prstGeom>
              <a:noFill/>
              <a:ln w="38100">
                <a:noFill/>
                <a:miter lim="800000"/>
                <a:headEnd/>
                <a:tailEnd/>
              </a:ln>
              <a:effectLst/>
            </p:spPr>
            <p:txBody>
              <a:bodyPr anchor="ctr">
                <a:spAutoFit/>
              </a:bodyPr>
              <a:lstStyle/>
              <a:p>
                <a:r>
                  <a:rPr lang="en-US">
                    <a:latin typeface="Helvetica" pitchFamily="34" charset="0"/>
                  </a:rPr>
                  <a:t> q</a:t>
                </a:r>
                <a:r>
                  <a:rPr lang="en-US" baseline="-25000">
                    <a:latin typeface="Helvetica" pitchFamily="34" charset="0"/>
                  </a:rPr>
                  <a:t>t</a:t>
                </a:r>
                <a:endParaRPr lang="en-US">
                  <a:latin typeface="Helvetica" pitchFamily="34" charset="0"/>
                </a:endParaRPr>
              </a:p>
            </p:txBody>
          </p:sp>
          <p:sp>
            <p:nvSpPr>
              <p:cNvPr id="549899" name="Text Box 11"/>
              <p:cNvSpPr txBox="1">
                <a:spLocks noChangeArrowheads="1"/>
              </p:cNvSpPr>
              <p:nvPr/>
            </p:nvSpPr>
            <p:spPr bwMode="auto">
              <a:xfrm rot="16200000">
                <a:off x="415" y="1536"/>
                <a:ext cx="647" cy="231"/>
              </a:xfrm>
              <a:prstGeom prst="rect">
                <a:avLst/>
              </a:prstGeom>
              <a:noFill/>
              <a:ln w="38100">
                <a:noFill/>
                <a:miter lim="800000"/>
                <a:headEnd/>
                <a:tailEnd/>
              </a:ln>
              <a:effectLst/>
            </p:spPr>
            <p:txBody>
              <a:bodyPr wrap="none" anchor="ctr">
                <a:spAutoFit/>
              </a:bodyPr>
              <a:lstStyle/>
              <a:p>
                <a:r>
                  <a:rPr lang="en-US" dirty="0">
                    <a:latin typeface="Helvetica" pitchFamily="34" charset="0"/>
                  </a:rPr>
                  <a:t>PDF( q</a:t>
                </a:r>
                <a:r>
                  <a:rPr lang="en-US" baseline="-25000" dirty="0">
                    <a:latin typeface="Helvetica" pitchFamily="34" charset="0"/>
                  </a:rPr>
                  <a:t>t</a:t>
                </a:r>
                <a:r>
                  <a:rPr lang="en-US" dirty="0">
                    <a:latin typeface="Helvetica" pitchFamily="34" charset="0"/>
                  </a:rPr>
                  <a:t>)</a:t>
                </a:r>
                <a:endParaRPr lang="en-US" sz="2400" dirty="0">
                  <a:latin typeface="Helvetica" pitchFamily="34" charset="0"/>
                </a:endParaRPr>
              </a:p>
            </p:txBody>
          </p:sp>
        </p:grpSp>
        <p:sp>
          <p:nvSpPr>
            <p:cNvPr id="549900" name="Rectangle 12"/>
            <p:cNvSpPr>
              <a:spLocks noChangeArrowheads="1"/>
            </p:cNvSpPr>
            <p:nvPr/>
          </p:nvSpPr>
          <p:spPr bwMode="auto">
            <a:xfrm>
              <a:off x="384" y="2073"/>
              <a:ext cx="1777" cy="480"/>
            </a:xfrm>
            <a:prstGeom prst="rect">
              <a:avLst/>
            </a:prstGeom>
            <a:noFill/>
            <a:ln w="9525">
              <a:noFill/>
              <a:miter lim="800000"/>
              <a:headEnd/>
              <a:tailEnd/>
            </a:ln>
            <a:effectLst/>
          </p:spPr>
          <p:txBody>
            <a:bodyPr/>
            <a:lstStyle/>
            <a:p>
              <a:pPr marL="342900" indent="-342900">
                <a:spcBef>
                  <a:spcPct val="20000"/>
                </a:spcBef>
              </a:pPr>
              <a:r>
                <a:rPr lang="en-GB" sz="2000" dirty="0"/>
                <a:t>Exponential:</a:t>
              </a:r>
            </a:p>
            <a:p>
              <a:pPr marL="342900" indent="-342900">
                <a:spcBef>
                  <a:spcPct val="20000"/>
                </a:spcBef>
              </a:pPr>
              <a:r>
                <a:rPr lang="en-GB" sz="1400" b="1" dirty="0" err="1"/>
                <a:t>Sommeria</a:t>
              </a:r>
              <a:r>
                <a:rPr lang="en-GB" sz="1400" b="1" dirty="0"/>
                <a:t> and </a:t>
              </a:r>
              <a:r>
                <a:rPr lang="en-GB" sz="1400" b="1" dirty="0" err="1"/>
                <a:t>Deardorff</a:t>
              </a:r>
              <a:r>
                <a:rPr lang="en-GB" sz="1400" b="1" dirty="0"/>
                <a:t>  JAS (77)</a:t>
              </a:r>
            </a:p>
          </p:txBody>
        </p:sp>
      </p:grpSp>
      <p:grpSp>
        <p:nvGrpSpPr>
          <p:cNvPr id="549901" name="Group 13"/>
          <p:cNvGrpSpPr>
            <a:grpSpLocks/>
          </p:cNvGrpSpPr>
          <p:nvPr/>
        </p:nvGrpSpPr>
        <p:grpSpPr bwMode="auto">
          <a:xfrm>
            <a:off x="3581400" y="2230438"/>
            <a:ext cx="1981200" cy="1746250"/>
            <a:chOff x="2256" y="1405"/>
            <a:chExt cx="1248" cy="1100"/>
          </a:xfrm>
        </p:grpSpPr>
        <p:sp>
          <p:nvSpPr>
            <p:cNvPr id="549902" name="Rectangle 14"/>
            <p:cNvSpPr>
              <a:spLocks noChangeArrowheads="1"/>
            </p:cNvSpPr>
            <p:nvPr/>
          </p:nvSpPr>
          <p:spPr bwMode="auto">
            <a:xfrm>
              <a:off x="2256" y="2025"/>
              <a:ext cx="1248" cy="480"/>
            </a:xfrm>
            <a:prstGeom prst="rect">
              <a:avLst/>
            </a:prstGeom>
            <a:noFill/>
            <a:ln w="9525">
              <a:noFill/>
              <a:miter lim="800000"/>
              <a:headEnd/>
              <a:tailEnd/>
            </a:ln>
            <a:effectLst/>
          </p:spPr>
          <p:txBody>
            <a:bodyPr/>
            <a:lstStyle/>
            <a:p>
              <a:pPr marL="342900" indent="-342900">
                <a:spcBef>
                  <a:spcPct val="20000"/>
                </a:spcBef>
              </a:pPr>
              <a:r>
                <a:rPr lang="en-GB" sz="2000" dirty="0"/>
                <a:t>Lognormal</a:t>
              </a:r>
              <a:r>
                <a:rPr lang="en-GB" sz="1400" b="1" dirty="0"/>
                <a:t>:</a:t>
              </a:r>
            </a:p>
            <a:p>
              <a:pPr marL="342900" indent="-342900">
                <a:spcBef>
                  <a:spcPct val="20000"/>
                </a:spcBef>
              </a:pPr>
              <a:r>
                <a:rPr lang="en-GB" sz="1400" b="1" dirty="0"/>
                <a:t> Bony &amp; Emanuel JAS (01)</a:t>
              </a:r>
            </a:p>
          </p:txBody>
        </p:sp>
        <p:grpSp>
          <p:nvGrpSpPr>
            <p:cNvPr id="549903" name="Group 15"/>
            <p:cNvGrpSpPr>
              <a:grpSpLocks/>
            </p:cNvGrpSpPr>
            <p:nvPr/>
          </p:nvGrpSpPr>
          <p:grpSpPr bwMode="auto">
            <a:xfrm>
              <a:off x="2304" y="1405"/>
              <a:ext cx="1196" cy="486"/>
              <a:chOff x="1728" y="3028"/>
              <a:chExt cx="1196" cy="486"/>
            </a:xfrm>
          </p:grpSpPr>
          <p:sp>
            <p:nvSpPr>
              <p:cNvPr id="549904" name="Line 16"/>
              <p:cNvSpPr>
                <a:spLocks noChangeShapeType="1"/>
              </p:cNvSpPr>
              <p:nvPr/>
            </p:nvSpPr>
            <p:spPr bwMode="auto">
              <a:xfrm flipV="1">
                <a:off x="1728" y="3028"/>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05" name="Line 17"/>
              <p:cNvSpPr>
                <a:spLocks noChangeShapeType="1"/>
              </p:cNvSpPr>
              <p:nvPr/>
            </p:nvSpPr>
            <p:spPr bwMode="auto">
              <a:xfrm>
                <a:off x="1728" y="351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06" name="Text Box 18"/>
            <p:cNvSpPr txBox="1">
              <a:spLocks noChangeArrowheads="1"/>
            </p:cNvSpPr>
            <p:nvPr/>
          </p:nvSpPr>
          <p:spPr bwMode="auto">
            <a:xfrm>
              <a:off x="2410" y="1842"/>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07" name="Freeform 19"/>
            <p:cNvSpPr>
              <a:spLocks/>
            </p:cNvSpPr>
            <p:nvPr/>
          </p:nvSpPr>
          <p:spPr bwMode="auto">
            <a:xfrm>
              <a:off x="2447" y="1449"/>
              <a:ext cx="817" cy="435"/>
            </a:xfrm>
            <a:custGeom>
              <a:avLst/>
              <a:gdLst/>
              <a:ahLst/>
              <a:cxnLst>
                <a:cxn ang="0">
                  <a:pos x="0" y="1307"/>
                </a:cxn>
                <a:cxn ang="0">
                  <a:pos x="202" y="395"/>
                </a:cxn>
                <a:cxn ang="0">
                  <a:pos x="420" y="13"/>
                </a:cxn>
                <a:cxn ang="0">
                  <a:pos x="669" y="317"/>
                </a:cxn>
                <a:cxn ang="0">
                  <a:pos x="1121" y="1120"/>
                </a:cxn>
                <a:cxn ang="0">
                  <a:pos x="2353" y="1315"/>
                </a:cxn>
              </a:cxnLst>
              <a:rect l="0" t="0" r="r" b="b"/>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08" name="Group 20"/>
          <p:cNvGrpSpPr>
            <a:grpSpLocks/>
          </p:cNvGrpSpPr>
          <p:nvPr/>
        </p:nvGrpSpPr>
        <p:grpSpPr bwMode="auto">
          <a:xfrm>
            <a:off x="5943600" y="2230438"/>
            <a:ext cx="2362200" cy="1746250"/>
            <a:chOff x="3744" y="1405"/>
            <a:chExt cx="1488" cy="1100"/>
          </a:xfrm>
        </p:grpSpPr>
        <p:sp>
          <p:nvSpPr>
            <p:cNvPr id="549909" name="Line 21"/>
            <p:cNvSpPr>
              <a:spLocks noChangeShapeType="1"/>
            </p:cNvSpPr>
            <p:nvPr/>
          </p:nvSpPr>
          <p:spPr bwMode="auto">
            <a:xfrm flipV="1">
              <a:off x="3888" y="1405"/>
              <a:ext cx="0" cy="48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0" name="Line 22"/>
            <p:cNvSpPr>
              <a:spLocks noChangeShapeType="1"/>
            </p:cNvSpPr>
            <p:nvPr/>
          </p:nvSpPr>
          <p:spPr bwMode="auto">
            <a:xfrm>
              <a:off x="3888" y="1891"/>
              <a:ext cx="1196"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1" name="Text Box 23"/>
            <p:cNvSpPr txBox="1">
              <a:spLocks noChangeArrowheads="1"/>
            </p:cNvSpPr>
            <p:nvPr/>
          </p:nvSpPr>
          <p:spPr bwMode="auto">
            <a:xfrm>
              <a:off x="3994" y="1842"/>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12" name="Rectangle 24"/>
            <p:cNvSpPr>
              <a:spLocks noChangeArrowheads="1"/>
            </p:cNvSpPr>
            <p:nvPr/>
          </p:nvSpPr>
          <p:spPr bwMode="auto">
            <a:xfrm>
              <a:off x="3744" y="2025"/>
              <a:ext cx="1488" cy="480"/>
            </a:xfrm>
            <a:prstGeom prst="rect">
              <a:avLst/>
            </a:prstGeom>
            <a:noFill/>
            <a:ln w="9525">
              <a:noFill/>
              <a:miter lim="800000"/>
              <a:headEnd/>
              <a:tailEnd/>
            </a:ln>
            <a:effectLst/>
          </p:spPr>
          <p:txBody>
            <a:bodyPr/>
            <a:lstStyle/>
            <a:p>
              <a:pPr marL="342900" indent="-342900">
                <a:spcBef>
                  <a:spcPct val="20000"/>
                </a:spcBef>
              </a:pPr>
              <a:r>
                <a:rPr lang="en-GB" sz="2000" dirty="0"/>
                <a:t>Gamma:</a:t>
              </a:r>
            </a:p>
            <a:p>
              <a:pPr marL="342900" indent="-342900">
                <a:spcBef>
                  <a:spcPct val="20000"/>
                </a:spcBef>
              </a:pPr>
              <a:r>
                <a:rPr lang="en-GB" sz="1400" b="1" dirty="0"/>
                <a:t>Barker et al. JAS (96)</a:t>
              </a:r>
            </a:p>
          </p:txBody>
        </p:sp>
        <p:sp>
          <p:nvSpPr>
            <p:cNvPr id="549913" name="Freeform 25"/>
            <p:cNvSpPr>
              <a:spLocks/>
            </p:cNvSpPr>
            <p:nvPr/>
          </p:nvSpPr>
          <p:spPr bwMode="auto">
            <a:xfrm>
              <a:off x="4176" y="1449"/>
              <a:ext cx="673" cy="435"/>
            </a:xfrm>
            <a:custGeom>
              <a:avLst/>
              <a:gdLst/>
              <a:ahLst/>
              <a:cxnLst>
                <a:cxn ang="0">
                  <a:pos x="0" y="1307"/>
                </a:cxn>
                <a:cxn ang="0">
                  <a:pos x="202" y="395"/>
                </a:cxn>
                <a:cxn ang="0">
                  <a:pos x="420" y="13"/>
                </a:cxn>
                <a:cxn ang="0">
                  <a:pos x="669" y="317"/>
                </a:cxn>
                <a:cxn ang="0">
                  <a:pos x="1121" y="1120"/>
                </a:cxn>
                <a:cxn ang="0">
                  <a:pos x="2353" y="1315"/>
                </a:cxn>
              </a:cxnLst>
              <a:rect l="0" t="0" r="r" b="b"/>
              <a:pathLst>
                <a:path w="2353" h="1315">
                  <a:moveTo>
                    <a:pt x="0" y="1307"/>
                  </a:moveTo>
                  <a:cubicBezTo>
                    <a:pt x="34" y="1155"/>
                    <a:pt x="132" y="611"/>
                    <a:pt x="202" y="395"/>
                  </a:cubicBezTo>
                  <a:cubicBezTo>
                    <a:pt x="272" y="179"/>
                    <a:pt x="342" y="26"/>
                    <a:pt x="420" y="13"/>
                  </a:cubicBezTo>
                  <a:cubicBezTo>
                    <a:pt x="498" y="0"/>
                    <a:pt x="552" y="133"/>
                    <a:pt x="669" y="317"/>
                  </a:cubicBezTo>
                  <a:cubicBezTo>
                    <a:pt x="786" y="501"/>
                    <a:pt x="840" y="954"/>
                    <a:pt x="1121" y="1120"/>
                  </a:cubicBezTo>
                  <a:cubicBezTo>
                    <a:pt x="1402" y="1286"/>
                    <a:pt x="2096" y="1275"/>
                    <a:pt x="2353" y="1315"/>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14" name="Group 26"/>
          <p:cNvGrpSpPr>
            <a:grpSpLocks/>
          </p:cNvGrpSpPr>
          <p:nvPr/>
        </p:nvGrpSpPr>
        <p:grpSpPr bwMode="auto">
          <a:xfrm>
            <a:off x="1064526" y="4508500"/>
            <a:ext cx="2133600" cy="1781175"/>
            <a:chOff x="1488" y="2862"/>
            <a:chExt cx="1344" cy="1122"/>
          </a:xfrm>
        </p:grpSpPr>
        <p:grpSp>
          <p:nvGrpSpPr>
            <p:cNvPr id="549915" name="Group 27"/>
            <p:cNvGrpSpPr>
              <a:grpSpLocks/>
            </p:cNvGrpSpPr>
            <p:nvPr/>
          </p:nvGrpSpPr>
          <p:grpSpPr bwMode="auto">
            <a:xfrm>
              <a:off x="1488" y="2888"/>
              <a:ext cx="1344" cy="1096"/>
              <a:chOff x="1488" y="2888"/>
              <a:chExt cx="1344" cy="1096"/>
            </a:xfrm>
          </p:grpSpPr>
          <p:grpSp>
            <p:nvGrpSpPr>
              <p:cNvPr id="549916" name="Group 28"/>
              <p:cNvGrpSpPr>
                <a:grpSpLocks/>
              </p:cNvGrpSpPr>
              <p:nvPr/>
            </p:nvGrpSpPr>
            <p:grpSpPr bwMode="auto">
              <a:xfrm>
                <a:off x="1540" y="2888"/>
                <a:ext cx="1196" cy="482"/>
                <a:chOff x="1540" y="2888"/>
                <a:chExt cx="1196" cy="482"/>
              </a:xfrm>
            </p:grpSpPr>
            <p:sp>
              <p:nvSpPr>
                <p:cNvPr id="549917" name="Line 29"/>
                <p:cNvSpPr>
                  <a:spLocks noChangeShapeType="1"/>
                </p:cNvSpPr>
                <p:nvPr/>
              </p:nvSpPr>
              <p:spPr bwMode="auto">
                <a:xfrm flipV="1">
                  <a:off x="1540" y="2888"/>
                  <a:ext cx="8" cy="482"/>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18" name="Line 30"/>
                <p:cNvSpPr>
                  <a:spLocks noChangeShapeType="1"/>
                </p:cNvSpPr>
                <p:nvPr/>
              </p:nvSpPr>
              <p:spPr bwMode="auto">
                <a:xfrm>
                  <a:off x="1540" y="3370"/>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19" name="Text Box 31"/>
              <p:cNvSpPr txBox="1">
                <a:spLocks noChangeArrowheads="1"/>
              </p:cNvSpPr>
              <p:nvPr/>
            </p:nvSpPr>
            <p:spPr bwMode="auto">
              <a:xfrm>
                <a:off x="1646" y="3321"/>
                <a:ext cx="989"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49920" name="Rectangle 32"/>
              <p:cNvSpPr>
                <a:spLocks noChangeArrowheads="1"/>
              </p:cNvSpPr>
              <p:nvPr/>
            </p:nvSpPr>
            <p:spPr bwMode="auto">
              <a:xfrm>
                <a:off x="1488" y="3504"/>
                <a:ext cx="1344" cy="480"/>
              </a:xfrm>
              <a:prstGeom prst="rect">
                <a:avLst/>
              </a:prstGeom>
              <a:noFill/>
              <a:ln w="9525">
                <a:noFill/>
                <a:miter lim="800000"/>
                <a:headEnd/>
                <a:tailEnd/>
              </a:ln>
              <a:effectLst/>
            </p:spPr>
            <p:txBody>
              <a:bodyPr/>
              <a:lstStyle/>
              <a:p>
                <a:pPr marL="342900" indent="-342900">
                  <a:spcBef>
                    <a:spcPct val="20000"/>
                  </a:spcBef>
                </a:pPr>
                <a:r>
                  <a:rPr lang="en-GB" sz="2000" dirty="0"/>
                  <a:t>Beta:</a:t>
                </a:r>
                <a:endParaRPr lang="en-GB" sz="2400" dirty="0"/>
              </a:p>
              <a:p>
                <a:pPr marL="342900" indent="-342900">
                  <a:spcBef>
                    <a:spcPct val="20000"/>
                  </a:spcBef>
                </a:pPr>
                <a:r>
                  <a:rPr lang="en-GB" sz="1400" b="1" dirty="0"/>
                  <a:t>Tompkins JAS (02)</a:t>
                </a:r>
              </a:p>
            </p:txBody>
          </p:sp>
        </p:grpSp>
        <p:sp>
          <p:nvSpPr>
            <p:cNvPr id="549921" name="Freeform 33"/>
            <p:cNvSpPr>
              <a:spLocks/>
            </p:cNvSpPr>
            <p:nvPr/>
          </p:nvSpPr>
          <p:spPr bwMode="auto">
            <a:xfrm>
              <a:off x="1787" y="2862"/>
              <a:ext cx="623" cy="492"/>
            </a:xfrm>
            <a:custGeom>
              <a:avLst/>
              <a:gdLst/>
              <a:ahLst/>
              <a:cxnLst>
                <a:cxn ang="0">
                  <a:pos x="0" y="1603"/>
                </a:cxn>
                <a:cxn ang="0">
                  <a:pos x="371" y="491"/>
                </a:cxn>
                <a:cxn ang="0">
                  <a:pos x="786" y="16"/>
                </a:cxn>
                <a:cxn ang="0">
                  <a:pos x="1200" y="397"/>
                </a:cxn>
                <a:cxn ang="0">
                  <a:pos x="1410" y="1029"/>
                </a:cxn>
                <a:cxn ang="0">
                  <a:pos x="1646" y="1298"/>
                </a:cxn>
                <a:cxn ang="0">
                  <a:pos x="2304" y="1603"/>
                </a:cxn>
              </a:cxnLst>
              <a:rect l="0" t="0" r="r" b="b"/>
              <a:pathLst>
                <a:path w="2304" h="1603">
                  <a:moveTo>
                    <a:pt x="0" y="1603"/>
                  </a:moveTo>
                  <a:cubicBezTo>
                    <a:pt x="62" y="1418"/>
                    <a:pt x="241" y="756"/>
                    <a:pt x="371" y="491"/>
                  </a:cubicBezTo>
                  <a:cubicBezTo>
                    <a:pt x="502" y="227"/>
                    <a:pt x="648" y="32"/>
                    <a:pt x="786" y="16"/>
                  </a:cubicBezTo>
                  <a:cubicBezTo>
                    <a:pt x="924" y="0"/>
                    <a:pt x="1096" y="228"/>
                    <a:pt x="1200" y="397"/>
                  </a:cubicBezTo>
                  <a:cubicBezTo>
                    <a:pt x="1304" y="566"/>
                    <a:pt x="1336" y="879"/>
                    <a:pt x="1410" y="1029"/>
                  </a:cubicBezTo>
                  <a:cubicBezTo>
                    <a:pt x="1484" y="1179"/>
                    <a:pt x="1497" y="1202"/>
                    <a:pt x="1646" y="1298"/>
                  </a:cubicBezTo>
                  <a:cubicBezTo>
                    <a:pt x="1795" y="1394"/>
                    <a:pt x="2168" y="1540"/>
                    <a:pt x="2304" y="1603"/>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grpSp>
        <p:nvGrpSpPr>
          <p:cNvPr id="549922" name="Group 34"/>
          <p:cNvGrpSpPr>
            <a:grpSpLocks/>
          </p:cNvGrpSpPr>
          <p:nvPr/>
        </p:nvGrpSpPr>
        <p:grpSpPr bwMode="auto">
          <a:xfrm>
            <a:off x="4090406" y="4508500"/>
            <a:ext cx="1898650" cy="1057275"/>
            <a:chOff x="2348" y="2840"/>
            <a:chExt cx="1196" cy="666"/>
          </a:xfrm>
        </p:grpSpPr>
        <p:sp>
          <p:nvSpPr>
            <p:cNvPr id="549923" name="Freeform 35"/>
            <p:cNvSpPr>
              <a:spLocks/>
            </p:cNvSpPr>
            <p:nvPr/>
          </p:nvSpPr>
          <p:spPr bwMode="auto">
            <a:xfrm>
              <a:off x="2352" y="2960"/>
              <a:ext cx="1120" cy="360"/>
            </a:xfrm>
            <a:custGeom>
              <a:avLst/>
              <a:gdLst/>
              <a:ahLst/>
              <a:cxnLst>
                <a:cxn ang="0">
                  <a:pos x="0" y="1539"/>
                </a:cxn>
                <a:cxn ang="0">
                  <a:pos x="1384" y="1363"/>
                </a:cxn>
                <a:cxn ang="0">
                  <a:pos x="1768" y="451"/>
                </a:cxn>
                <a:cxn ang="0">
                  <a:pos x="2072" y="11"/>
                </a:cxn>
                <a:cxn ang="0">
                  <a:pos x="2370" y="386"/>
                </a:cxn>
                <a:cxn ang="0">
                  <a:pos x="2561" y="846"/>
                </a:cxn>
                <a:cxn ang="0">
                  <a:pos x="2784" y="1117"/>
                </a:cxn>
                <a:cxn ang="0">
                  <a:pos x="3267" y="487"/>
                </a:cxn>
                <a:cxn ang="0">
                  <a:pos x="3728" y="1435"/>
                </a:cxn>
                <a:cxn ang="0">
                  <a:pos x="5080" y="1571"/>
                </a:cxn>
              </a:cxnLst>
              <a:rect l="0" t="0" r="r" b="b"/>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49924" name="Group 36"/>
            <p:cNvGrpSpPr>
              <a:grpSpLocks/>
            </p:cNvGrpSpPr>
            <p:nvPr/>
          </p:nvGrpSpPr>
          <p:grpSpPr bwMode="auto">
            <a:xfrm>
              <a:off x="2348" y="2840"/>
              <a:ext cx="1196" cy="484"/>
              <a:chOff x="3316" y="2890"/>
              <a:chExt cx="1196" cy="484"/>
            </a:xfrm>
          </p:grpSpPr>
          <p:sp>
            <p:nvSpPr>
              <p:cNvPr id="549925" name="Line 37"/>
              <p:cNvSpPr>
                <a:spLocks noChangeShapeType="1"/>
              </p:cNvSpPr>
              <p:nvPr/>
            </p:nvSpPr>
            <p:spPr bwMode="auto">
              <a:xfrm flipV="1">
                <a:off x="3316" y="2890"/>
                <a:ext cx="4" cy="484"/>
              </a:xfrm>
              <a:prstGeom prst="line">
                <a:avLst/>
              </a:prstGeom>
              <a:noFill/>
              <a:ln w="38100">
                <a:solidFill>
                  <a:schemeClr val="tx1"/>
                </a:solidFill>
                <a:round/>
                <a:headEnd/>
                <a:tailEnd type="triangle" w="med" len="med"/>
              </a:ln>
              <a:effectLst/>
            </p:spPr>
            <p:txBody>
              <a:bodyPr wrap="none" anchor="ctr"/>
              <a:lstStyle/>
              <a:p>
                <a:endParaRPr lang="en-GB"/>
              </a:p>
            </p:txBody>
          </p:sp>
          <p:sp>
            <p:nvSpPr>
              <p:cNvPr id="549926" name="Line 38"/>
              <p:cNvSpPr>
                <a:spLocks noChangeShapeType="1"/>
              </p:cNvSpPr>
              <p:nvPr/>
            </p:nvSpPr>
            <p:spPr bwMode="auto">
              <a:xfrm>
                <a:off x="3316" y="337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49927" name="Text Box 39"/>
            <p:cNvSpPr txBox="1">
              <a:spLocks noChangeArrowheads="1"/>
            </p:cNvSpPr>
            <p:nvPr/>
          </p:nvSpPr>
          <p:spPr bwMode="auto">
            <a:xfrm>
              <a:off x="2454" y="3275"/>
              <a:ext cx="989" cy="231"/>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baseline="-25000" dirty="0">
                <a:latin typeface="Helvetica" pitchFamily="34" charset="0"/>
              </a:endParaRPr>
            </a:p>
          </p:txBody>
        </p:sp>
      </p:grpSp>
      <p:sp>
        <p:nvSpPr>
          <p:cNvPr id="549928" name="Rectangle 40"/>
          <p:cNvSpPr>
            <a:spLocks noChangeArrowheads="1"/>
          </p:cNvSpPr>
          <p:nvPr/>
        </p:nvSpPr>
        <p:spPr bwMode="auto">
          <a:xfrm>
            <a:off x="3209344" y="5527675"/>
            <a:ext cx="4094162" cy="762000"/>
          </a:xfrm>
          <a:prstGeom prst="rect">
            <a:avLst/>
          </a:prstGeom>
          <a:noFill/>
          <a:ln w="9525">
            <a:noFill/>
            <a:miter lim="800000"/>
            <a:headEnd/>
            <a:tailEnd/>
          </a:ln>
          <a:effectLst/>
        </p:spPr>
        <p:txBody>
          <a:bodyPr/>
          <a:lstStyle/>
          <a:p>
            <a:pPr marL="342900" indent="-342900">
              <a:spcBef>
                <a:spcPct val="20000"/>
              </a:spcBef>
            </a:pPr>
            <a:r>
              <a:rPr lang="en-GB" sz="2000" dirty="0"/>
              <a:t>Double </a:t>
            </a:r>
            <a:r>
              <a:rPr lang="en-GB" sz="2000" dirty="0" smtClean="0"/>
              <a:t>Gaussian</a:t>
            </a:r>
            <a:r>
              <a:rPr lang="en-GB" sz="2000" dirty="0"/>
              <a:t>:</a:t>
            </a:r>
            <a:endParaRPr lang="en-GB" sz="2400" dirty="0"/>
          </a:p>
          <a:p>
            <a:pPr marL="342900" indent="-342900">
              <a:spcBef>
                <a:spcPct val="20000"/>
              </a:spcBef>
            </a:pPr>
            <a:r>
              <a:rPr lang="en-GB" sz="1400" b="1" dirty="0" err="1"/>
              <a:t>Lewellen</a:t>
            </a:r>
            <a:r>
              <a:rPr lang="en-GB" sz="1400" b="1" dirty="0"/>
              <a:t> and </a:t>
            </a:r>
            <a:r>
              <a:rPr lang="en-GB" sz="1400" b="1" dirty="0" err="1"/>
              <a:t>Yoh</a:t>
            </a:r>
            <a:r>
              <a:rPr lang="en-GB" sz="1400" b="1" dirty="0"/>
              <a:t> JAS (93), </a:t>
            </a:r>
            <a:endParaRPr lang="en-GB" sz="1400" b="1" dirty="0" smtClean="0"/>
          </a:p>
          <a:p>
            <a:pPr marL="342900" indent="-342900">
              <a:spcBef>
                <a:spcPct val="20000"/>
              </a:spcBef>
            </a:pPr>
            <a:r>
              <a:rPr lang="en-GB" sz="1400" b="1" dirty="0" err="1" smtClean="0"/>
              <a:t>Golaz</a:t>
            </a:r>
            <a:r>
              <a:rPr lang="en-GB" sz="1400" b="1" dirty="0" smtClean="0"/>
              <a:t> </a:t>
            </a:r>
            <a:r>
              <a:rPr lang="en-GB" sz="1400" b="1" dirty="0"/>
              <a:t>et al. JAS </a:t>
            </a:r>
            <a:r>
              <a:rPr lang="en-GB" sz="1400" b="1" dirty="0" smtClean="0"/>
              <a:t>2002</a:t>
            </a:r>
          </a:p>
          <a:p>
            <a:pPr marL="342900" indent="-342900">
              <a:spcBef>
                <a:spcPct val="20000"/>
              </a:spcBef>
            </a:pPr>
            <a:r>
              <a:rPr lang="en-GB" sz="1400" b="1" dirty="0" smtClean="0"/>
              <a:t>(</a:t>
            </a:r>
            <a:r>
              <a:rPr lang="en-GB" sz="1400" b="1" dirty="0" err="1" smtClean="0"/>
              <a:t>CLUBB</a:t>
            </a:r>
            <a:r>
              <a:rPr lang="en-GB" sz="1400" b="1" dirty="0" smtClean="0"/>
              <a:t>)</a:t>
            </a:r>
            <a:endParaRPr lang="en-GB" sz="1400" b="1" dirty="0"/>
          </a:p>
        </p:txBody>
      </p:sp>
      <p:sp>
        <p:nvSpPr>
          <p:cNvPr id="549931" name="Rectangle 43"/>
          <p:cNvSpPr>
            <a:spLocks noGrp="1" noChangeArrowheads="1"/>
          </p:cNvSpPr>
          <p:nvPr>
            <p:ph type="title"/>
          </p:nvPr>
        </p:nvSpPr>
        <p:spPr>
          <a:xfrm>
            <a:off x="127000" y="101600"/>
            <a:ext cx="7315200" cy="838200"/>
          </a:xfrm>
          <a:noFill/>
          <a:ln/>
        </p:spPr>
        <p:txBody>
          <a:bodyPr/>
          <a:lstStyle/>
          <a:p>
            <a:pPr algn="l"/>
            <a:r>
              <a:rPr lang="en-GB" dirty="0"/>
              <a:t>Building a statistical cloud scheme</a:t>
            </a:r>
            <a:br>
              <a:rPr lang="en-GB" dirty="0"/>
            </a:br>
            <a:r>
              <a:rPr lang="en-GB" sz="2800" dirty="0" smtClean="0"/>
              <a:t>(1) </a:t>
            </a:r>
            <a:r>
              <a:rPr lang="en-GB" sz="2800" dirty="0"/>
              <a:t>Specification of PDF shape</a:t>
            </a:r>
            <a:endParaRPr lang="en-GB" sz="3200" dirty="0"/>
          </a:p>
        </p:txBody>
      </p:sp>
      <p:sp>
        <p:nvSpPr>
          <p:cNvPr id="43" name="Rectangle 3"/>
          <p:cNvSpPr txBox="1">
            <a:spLocks noChangeArrowheads="1"/>
          </p:cNvSpPr>
          <p:nvPr/>
        </p:nvSpPr>
        <p:spPr bwMode="auto">
          <a:xfrm>
            <a:off x="520700" y="6223000"/>
            <a:ext cx="36449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Bounded, symmetrical or skewed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sp>
        <p:nvSpPr>
          <p:cNvPr id="44" name="Rectangle 3"/>
          <p:cNvSpPr txBox="1">
            <a:spLocks noChangeArrowheads="1"/>
          </p:cNvSpPr>
          <p:nvPr/>
        </p:nvSpPr>
        <p:spPr bwMode="auto">
          <a:xfrm>
            <a:off x="7315200" y="2019300"/>
            <a:ext cx="19558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Unbounded, always skewed</a:t>
            </a:r>
            <a:endParaRPr kumimoji="0" lang="en-GB" sz="1200" b="0" i="1" u="none" strike="noStrike" kern="0" cap="none" spc="0" normalizeH="0" baseline="0" noProof="0" dirty="0">
              <a:ln>
                <a:noFill/>
              </a:ln>
              <a:solidFill>
                <a:srgbClr val="0000FF"/>
              </a:solidFill>
              <a:effectLst/>
              <a:uLnTx/>
              <a:uFillTx/>
              <a:latin typeface="+mn-lt"/>
              <a:ea typeface="+mn-ea"/>
              <a:cs typeface="+mn-cs"/>
            </a:endParaRPr>
          </a:p>
        </p:txBody>
      </p:sp>
      <p:grpSp>
        <p:nvGrpSpPr>
          <p:cNvPr id="45" name="Group 19"/>
          <p:cNvGrpSpPr>
            <a:grpSpLocks/>
          </p:cNvGrpSpPr>
          <p:nvPr/>
        </p:nvGrpSpPr>
        <p:grpSpPr bwMode="auto">
          <a:xfrm>
            <a:off x="6581740" y="4526347"/>
            <a:ext cx="2364922" cy="1877933"/>
            <a:chOff x="1446" y="1662"/>
            <a:chExt cx="1344" cy="1056"/>
          </a:xfrm>
        </p:grpSpPr>
        <p:grpSp>
          <p:nvGrpSpPr>
            <p:cNvPr id="46" name="Group 20"/>
            <p:cNvGrpSpPr>
              <a:grpSpLocks/>
            </p:cNvGrpSpPr>
            <p:nvPr/>
          </p:nvGrpSpPr>
          <p:grpSpPr bwMode="auto">
            <a:xfrm>
              <a:off x="1553" y="1662"/>
              <a:ext cx="1072" cy="420"/>
              <a:chOff x="1553" y="1662"/>
              <a:chExt cx="1072" cy="420"/>
            </a:xfrm>
          </p:grpSpPr>
          <p:sp>
            <p:nvSpPr>
              <p:cNvPr id="50" name="Line 21"/>
              <p:cNvSpPr>
                <a:spLocks noChangeShapeType="1"/>
              </p:cNvSpPr>
              <p:nvPr/>
            </p:nvSpPr>
            <p:spPr bwMode="auto">
              <a:xfrm flipV="1">
                <a:off x="1553" y="1662"/>
                <a:ext cx="2" cy="420"/>
              </a:xfrm>
              <a:prstGeom prst="line">
                <a:avLst/>
              </a:prstGeom>
              <a:noFill/>
              <a:ln w="38100">
                <a:solidFill>
                  <a:schemeClr val="tx1"/>
                </a:solidFill>
                <a:round/>
                <a:headEnd/>
                <a:tailEnd type="triangle" w="med" len="med"/>
              </a:ln>
              <a:effectLst/>
            </p:spPr>
            <p:txBody>
              <a:bodyPr wrap="none" anchor="ctr"/>
              <a:lstStyle/>
              <a:p>
                <a:endParaRPr lang="en-GB" sz="1200"/>
              </a:p>
            </p:txBody>
          </p:sp>
          <p:sp>
            <p:nvSpPr>
              <p:cNvPr id="51" name="Line 22"/>
              <p:cNvSpPr>
                <a:spLocks noChangeShapeType="1"/>
              </p:cNvSpPr>
              <p:nvPr/>
            </p:nvSpPr>
            <p:spPr bwMode="auto">
              <a:xfrm flipV="1">
                <a:off x="1553" y="2080"/>
                <a:ext cx="1072" cy="2"/>
              </a:xfrm>
              <a:prstGeom prst="line">
                <a:avLst/>
              </a:prstGeom>
              <a:noFill/>
              <a:ln w="38100">
                <a:solidFill>
                  <a:schemeClr val="tx1"/>
                </a:solidFill>
                <a:round/>
                <a:headEnd/>
                <a:tailEnd type="triangle" w="med" len="med"/>
              </a:ln>
              <a:effectLst/>
            </p:spPr>
            <p:txBody>
              <a:bodyPr wrap="none" anchor="ctr"/>
              <a:lstStyle/>
              <a:p>
                <a:endParaRPr lang="en-GB" sz="1200"/>
              </a:p>
            </p:txBody>
          </p:sp>
        </p:grpSp>
        <p:sp>
          <p:nvSpPr>
            <p:cNvPr id="47" name="Text Box 23"/>
            <p:cNvSpPr txBox="1">
              <a:spLocks noChangeArrowheads="1"/>
            </p:cNvSpPr>
            <p:nvPr/>
          </p:nvSpPr>
          <p:spPr bwMode="auto">
            <a:xfrm>
              <a:off x="1659" y="2044"/>
              <a:ext cx="989" cy="208"/>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dirty="0">
                <a:latin typeface="Helvetica" pitchFamily="34" charset="0"/>
              </a:endParaRPr>
            </a:p>
          </p:txBody>
        </p:sp>
        <p:sp>
          <p:nvSpPr>
            <p:cNvPr id="48" name="Rectangle 25"/>
            <p:cNvSpPr>
              <a:spLocks noChangeArrowheads="1"/>
            </p:cNvSpPr>
            <p:nvPr/>
          </p:nvSpPr>
          <p:spPr bwMode="auto">
            <a:xfrm>
              <a:off x="1760" y="1840"/>
              <a:ext cx="394" cy="242"/>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49" name="Rectangle 26"/>
            <p:cNvSpPr>
              <a:spLocks noChangeArrowheads="1"/>
            </p:cNvSpPr>
            <p:nvPr/>
          </p:nvSpPr>
          <p:spPr bwMode="auto">
            <a:xfrm>
              <a:off x="1446" y="2238"/>
              <a:ext cx="1344" cy="480"/>
            </a:xfrm>
            <a:prstGeom prst="rect">
              <a:avLst/>
            </a:prstGeom>
            <a:noFill/>
            <a:ln w="9525">
              <a:noFill/>
              <a:miter lim="800000"/>
              <a:headEnd/>
              <a:tailEnd/>
            </a:ln>
            <a:effectLst/>
          </p:spPr>
          <p:txBody>
            <a:bodyPr/>
            <a:lstStyle/>
            <a:p>
              <a:pPr marL="342900" indent="-342900">
                <a:spcBef>
                  <a:spcPct val="20000"/>
                </a:spcBef>
              </a:pPr>
              <a:r>
                <a:rPr lang="en-GB" sz="2000" dirty="0" smtClean="0"/>
                <a:t>Uniform-delta:</a:t>
              </a:r>
              <a:endParaRPr lang="en-GB" sz="2000" dirty="0"/>
            </a:p>
            <a:p>
              <a:pPr marL="342900" indent="-342900">
                <a:spcBef>
                  <a:spcPct val="20000"/>
                </a:spcBef>
              </a:pPr>
              <a:r>
                <a:rPr lang="en-GB" sz="1400" b="1" dirty="0" err="1" smtClean="0"/>
                <a:t>Tiedtke</a:t>
              </a:r>
              <a:r>
                <a:rPr lang="en-GB" sz="1400" b="1" dirty="0" smtClean="0"/>
                <a:t> (1993)</a:t>
              </a:r>
            </a:p>
            <a:p>
              <a:pPr marL="342900" indent="-342900">
                <a:spcBef>
                  <a:spcPct val="20000"/>
                </a:spcBef>
              </a:pPr>
              <a:r>
                <a:rPr lang="en-GB" sz="1400" b="1" dirty="0" smtClean="0"/>
                <a:t>(</a:t>
              </a:r>
              <a:r>
                <a:rPr lang="en-GB" sz="1400" b="1" dirty="0" err="1" smtClean="0"/>
                <a:t>ECMWF</a:t>
              </a:r>
              <a:r>
                <a:rPr lang="en-GB" sz="1400" b="1" dirty="0" smtClean="0"/>
                <a:t>)</a:t>
              </a:r>
              <a:endParaRPr lang="en-GB" sz="1400" b="1" dirty="0"/>
            </a:p>
          </p:txBody>
        </p:sp>
      </p:grpSp>
      <p:sp>
        <p:nvSpPr>
          <p:cNvPr id="52" name="Rectangle 25"/>
          <p:cNvSpPr>
            <a:spLocks noChangeArrowheads="1"/>
          </p:cNvSpPr>
          <p:nvPr/>
        </p:nvSpPr>
        <p:spPr bwMode="auto">
          <a:xfrm>
            <a:off x="8154202" y="4768987"/>
            <a:ext cx="45719" cy="485819"/>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Slide Number Placeholder 5"/>
          <p:cNvSpPr>
            <a:spLocks noGrp="1"/>
          </p:cNvSpPr>
          <p:nvPr>
            <p:ph type="sldNum" sz="quarter" idx="12"/>
          </p:nvPr>
        </p:nvSpPr>
        <p:spPr>
          <a:xfrm>
            <a:off x="7239000" y="6141986"/>
            <a:ext cx="1905000" cy="457200"/>
          </a:xfrm>
        </p:spPr>
        <p:txBody>
          <a:bodyPr/>
          <a:lstStyle/>
          <a:p>
            <a:fld id="{5AEACB9D-CECB-46C9-8E5C-AC9021E4E395}" type="slidenum">
              <a:rPr lang="en-GB"/>
              <a:pPr/>
              <a:t>35</a:t>
            </a:fld>
            <a:endParaRPr lang="en-GB"/>
          </a:p>
        </p:txBody>
      </p:sp>
      <p:sp>
        <p:nvSpPr>
          <p:cNvPr id="551938" name="Rectangle 2"/>
          <p:cNvSpPr>
            <a:spLocks noChangeArrowheads="1"/>
          </p:cNvSpPr>
          <p:nvPr/>
        </p:nvSpPr>
        <p:spPr bwMode="auto">
          <a:xfrm>
            <a:off x="3995738" y="1484313"/>
            <a:ext cx="4897437" cy="2449512"/>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1939" name="Rectangle 3"/>
          <p:cNvSpPr>
            <a:spLocks noChangeArrowheads="1"/>
          </p:cNvSpPr>
          <p:nvPr/>
        </p:nvSpPr>
        <p:spPr bwMode="auto">
          <a:xfrm>
            <a:off x="179388" y="4248929"/>
            <a:ext cx="8785225" cy="1943100"/>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1941" name="Rectangle 5"/>
          <p:cNvSpPr>
            <a:spLocks noGrp="1" noChangeArrowheads="1"/>
          </p:cNvSpPr>
          <p:nvPr>
            <p:ph type="body" idx="1"/>
          </p:nvPr>
        </p:nvSpPr>
        <p:spPr>
          <a:xfrm>
            <a:off x="0" y="1333037"/>
            <a:ext cx="4142962" cy="2748881"/>
          </a:xfrm>
        </p:spPr>
        <p:txBody>
          <a:bodyPr/>
          <a:lstStyle/>
          <a:p>
            <a:pPr>
              <a:lnSpc>
                <a:spcPct val="95000"/>
              </a:lnSpc>
              <a:buFontTx/>
              <a:buNone/>
            </a:pPr>
            <a:r>
              <a:rPr lang="en-GB" sz="2000" dirty="0"/>
              <a:t>Need also to determine the moments of the distribution</a:t>
            </a:r>
            <a:r>
              <a:rPr lang="en-GB" sz="2000" dirty="0" smtClean="0"/>
              <a:t>:</a:t>
            </a:r>
          </a:p>
          <a:p>
            <a:pPr>
              <a:lnSpc>
                <a:spcPct val="95000"/>
              </a:lnSpc>
              <a:buFontTx/>
              <a:buNone/>
            </a:pPr>
            <a:endParaRPr lang="en-GB" sz="1050" dirty="0"/>
          </a:p>
          <a:p>
            <a:pPr>
              <a:lnSpc>
                <a:spcPct val="95000"/>
              </a:lnSpc>
            </a:pPr>
            <a:r>
              <a:rPr lang="en-GB" sz="2000" dirty="0">
                <a:solidFill>
                  <a:srgbClr val="0000FF"/>
                </a:solidFill>
              </a:rPr>
              <a:t>Variance (Symmetrical </a:t>
            </a:r>
            <a:r>
              <a:rPr lang="en-GB" sz="2000" dirty="0" err="1">
                <a:solidFill>
                  <a:srgbClr val="0000FF"/>
                </a:solidFill>
              </a:rPr>
              <a:t>PDFs</a:t>
            </a:r>
            <a:r>
              <a:rPr lang="en-GB" sz="2000" dirty="0" smtClean="0">
                <a:solidFill>
                  <a:srgbClr val="0000FF"/>
                </a:solidFill>
              </a:rPr>
              <a:t>)</a:t>
            </a:r>
          </a:p>
          <a:p>
            <a:pPr>
              <a:lnSpc>
                <a:spcPct val="95000"/>
              </a:lnSpc>
            </a:pPr>
            <a:endParaRPr lang="en-GB" sz="2000" dirty="0">
              <a:solidFill>
                <a:srgbClr val="0000FF"/>
              </a:solidFill>
            </a:endParaRPr>
          </a:p>
          <a:p>
            <a:pPr>
              <a:lnSpc>
                <a:spcPct val="95000"/>
              </a:lnSpc>
            </a:pPr>
            <a:r>
              <a:rPr lang="en-GB" sz="2000" dirty="0" err="1">
                <a:solidFill>
                  <a:srgbClr val="0000FF"/>
                </a:solidFill>
              </a:rPr>
              <a:t>Skewness</a:t>
            </a:r>
            <a:r>
              <a:rPr lang="en-GB" sz="2000" dirty="0">
                <a:solidFill>
                  <a:srgbClr val="0000FF"/>
                </a:solidFill>
              </a:rPr>
              <a:t> (Higher order </a:t>
            </a:r>
            <a:r>
              <a:rPr lang="en-GB" sz="2000" dirty="0" err="1">
                <a:solidFill>
                  <a:srgbClr val="0000FF"/>
                </a:solidFill>
              </a:rPr>
              <a:t>PDFs</a:t>
            </a:r>
            <a:r>
              <a:rPr lang="en-GB" sz="2000" dirty="0" smtClean="0">
                <a:solidFill>
                  <a:srgbClr val="0000FF"/>
                </a:solidFill>
              </a:rPr>
              <a:t>)</a:t>
            </a:r>
          </a:p>
          <a:p>
            <a:pPr>
              <a:lnSpc>
                <a:spcPct val="95000"/>
              </a:lnSpc>
            </a:pPr>
            <a:endParaRPr lang="en-GB" sz="2000" dirty="0">
              <a:solidFill>
                <a:srgbClr val="0000FF"/>
              </a:solidFill>
            </a:endParaRPr>
          </a:p>
          <a:p>
            <a:pPr>
              <a:lnSpc>
                <a:spcPct val="95000"/>
              </a:lnSpc>
            </a:pPr>
            <a:r>
              <a:rPr lang="en-GB" sz="2000" dirty="0">
                <a:solidFill>
                  <a:srgbClr val="0000FF"/>
                </a:solidFill>
              </a:rPr>
              <a:t>Kurtosis (4-parameter PDFs)</a:t>
            </a:r>
          </a:p>
        </p:txBody>
      </p:sp>
      <p:grpSp>
        <p:nvGrpSpPr>
          <p:cNvPr id="551943" name="Group 7"/>
          <p:cNvGrpSpPr>
            <a:grpSpLocks/>
          </p:cNvGrpSpPr>
          <p:nvPr/>
        </p:nvGrpSpPr>
        <p:grpSpPr bwMode="auto">
          <a:xfrm>
            <a:off x="3995738" y="1700213"/>
            <a:ext cx="5372100" cy="2179637"/>
            <a:chOff x="1633" y="2350"/>
            <a:chExt cx="3384" cy="1373"/>
          </a:xfrm>
        </p:grpSpPr>
        <p:grpSp>
          <p:nvGrpSpPr>
            <p:cNvPr id="551944" name="Group 8"/>
            <p:cNvGrpSpPr>
              <a:grpSpLocks/>
            </p:cNvGrpSpPr>
            <p:nvPr/>
          </p:nvGrpSpPr>
          <p:grpSpPr bwMode="auto">
            <a:xfrm>
              <a:off x="1863" y="2360"/>
              <a:ext cx="2585" cy="972"/>
              <a:chOff x="1863" y="2360"/>
              <a:chExt cx="2585" cy="972"/>
            </a:xfrm>
          </p:grpSpPr>
          <p:sp>
            <p:nvSpPr>
              <p:cNvPr id="551945" name="Line 9"/>
              <p:cNvSpPr>
                <a:spLocks noChangeShapeType="1"/>
              </p:cNvSpPr>
              <p:nvPr/>
            </p:nvSpPr>
            <p:spPr bwMode="auto">
              <a:xfrm flipV="1">
                <a:off x="1863" y="2360"/>
                <a:ext cx="0" cy="972"/>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1946" name="Line 10"/>
              <p:cNvSpPr>
                <a:spLocks noChangeShapeType="1"/>
              </p:cNvSpPr>
              <p:nvPr/>
            </p:nvSpPr>
            <p:spPr bwMode="auto">
              <a:xfrm flipV="1">
                <a:off x="1863" y="3328"/>
                <a:ext cx="2585" cy="4"/>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51947" name="Text Box 11"/>
            <p:cNvSpPr txBox="1">
              <a:spLocks noChangeArrowheads="1"/>
            </p:cNvSpPr>
            <p:nvPr/>
          </p:nvSpPr>
          <p:spPr bwMode="auto">
            <a:xfrm>
              <a:off x="4351" y="3191"/>
              <a:ext cx="666" cy="231"/>
            </a:xfrm>
            <a:prstGeom prst="rect">
              <a:avLst/>
            </a:prstGeom>
            <a:noFill/>
            <a:ln w="38100">
              <a:noFill/>
              <a:miter lim="800000"/>
              <a:headEnd/>
              <a:tailEnd/>
            </a:ln>
            <a:effectLst/>
          </p:spPr>
          <p:txBody>
            <a:bodyPr anchor="ctr">
              <a:spAutoFit/>
            </a:bodyPr>
            <a:lstStyle/>
            <a:p>
              <a:r>
                <a:rPr lang="en-US">
                  <a:latin typeface="Helvetica" pitchFamily="34" charset="0"/>
                </a:rPr>
                <a:t>q</a:t>
              </a:r>
              <a:r>
                <a:rPr lang="en-US" baseline="-25000">
                  <a:latin typeface="Helvetica" pitchFamily="34" charset="0"/>
                </a:rPr>
                <a:t>t</a:t>
              </a:r>
              <a:endParaRPr lang="en-US">
                <a:latin typeface="Helvetica" pitchFamily="34" charset="0"/>
              </a:endParaRPr>
            </a:p>
          </p:txBody>
        </p:sp>
        <p:sp>
          <p:nvSpPr>
            <p:cNvPr id="551948" name="Text Box 12"/>
            <p:cNvSpPr txBox="1">
              <a:spLocks noChangeArrowheads="1"/>
            </p:cNvSpPr>
            <p:nvPr/>
          </p:nvSpPr>
          <p:spPr bwMode="auto">
            <a:xfrm rot="-5400000">
              <a:off x="1445" y="2704"/>
              <a:ext cx="607" cy="231"/>
            </a:xfrm>
            <a:prstGeom prst="rect">
              <a:avLst/>
            </a:prstGeom>
            <a:noFill/>
            <a:ln w="38100">
              <a:noFill/>
              <a:miter lim="800000"/>
              <a:headEnd/>
              <a:tailEnd/>
            </a:ln>
            <a:effectLst/>
          </p:spPr>
          <p:txBody>
            <a:bodyPr wrap="none" anchor="ctr">
              <a:spAutoFit/>
            </a:bodyPr>
            <a:lstStyle/>
            <a:p>
              <a:r>
                <a:rPr lang="en-US">
                  <a:latin typeface="Helvetica" pitchFamily="34" charset="0"/>
                </a:rPr>
                <a:t>PDF(q</a:t>
              </a:r>
              <a:r>
                <a:rPr lang="en-US" baseline="-25000">
                  <a:latin typeface="Helvetica" pitchFamily="34" charset="0"/>
                </a:rPr>
                <a:t>t</a:t>
              </a:r>
              <a:r>
                <a:rPr lang="en-US">
                  <a:latin typeface="Helvetica" pitchFamily="34" charset="0"/>
                </a:rPr>
                <a:t>)</a:t>
              </a:r>
              <a:endParaRPr lang="en-GB">
                <a:latin typeface="Helvetica" pitchFamily="34" charset="0"/>
              </a:endParaRPr>
            </a:p>
          </p:txBody>
        </p:sp>
        <p:sp>
          <p:nvSpPr>
            <p:cNvPr id="551949" name="AutoShape 13"/>
            <p:cNvSpPr>
              <a:spLocks noChangeArrowheads="1"/>
            </p:cNvSpPr>
            <p:nvPr/>
          </p:nvSpPr>
          <p:spPr bwMode="auto">
            <a:xfrm>
              <a:off x="2688" y="2360"/>
              <a:ext cx="689" cy="972"/>
            </a:xfrm>
            <a:prstGeom prst="triangle">
              <a:avLst>
                <a:gd name="adj" fmla="val 50000"/>
              </a:avLst>
            </a:prstGeom>
            <a:solidFill>
              <a:srgbClr val="FFFF00"/>
            </a:solidFill>
            <a:ln w="38100">
              <a:solidFill>
                <a:schemeClr val="tx1"/>
              </a:solidFill>
              <a:miter lim="800000"/>
              <a:headEnd/>
              <a:tailEnd/>
            </a:ln>
            <a:effectLst/>
          </p:spPr>
          <p:txBody>
            <a:bodyPr wrap="none" anchor="ctr"/>
            <a:lstStyle/>
            <a:p>
              <a:endParaRPr lang="en-GB"/>
            </a:p>
          </p:txBody>
        </p:sp>
        <p:grpSp>
          <p:nvGrpSpPr>
            <p:cNvPr id="551950" name="Group 14"/>
            <p:cNvGrpSpPr>
              <a:grpSpLocks/>
            </p:cNvGrpSpPr>
            <p:nvPr/>
          </p:nvGrpSpPr>
          <p:grpSpPr bwMode="auto">
            <a:xfrm>
              <a:off x="2121" y="3483"/>
              <a:ext cx="1872" cy="240"/>
              <a:chOff x="2074" y="3600"/>
              <a:chExt cx="1872" cy="240"/>
            </a:xfrm>
          </p:grpSpPr>
          <p:sp>
            <p:nvSpPr>
              <p:cNvPr id="551951" name="Line 15"/>
              <p:cNvSpPr>
                <a:spLocks noChangeShapeType="1"/>
              </p:cNvSpPr>
              <p:nvPr/>
            </p:nvSpPr>
            <p:spPr bwMode="auto">
              <a:xfrm>
                <a:off x="2074" y="3600"/>
                <a:ext cx="1872"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551952" name="Text Box 16"/>
              <p:cNvSpPr txBox="1">
                <a:spLocks noChangeArrowheads="1"/>
              </p:cNvSpPr>
              <p:nvPr/>
            </p:nvSpPr>
            <p:spPr bwMode="auto">
              <a:xfrm>
                <a:off x="2404" y="3609"/>
                <a:ext cx="1244" cy="231"/>
              </a:xfrm>
              <a:prstGeom prst="rect">
                <a:avLst/>
              </a:prstGeom>
              <a:noFill/>
              <a:ln w="38100">
                <a:noFill/>
                <a:miter lim="800000"/>
                <a:headEnd/>
                <a:tailEnd/>
              </a:ln>
              <a:effectLst/>
            </p:spPr>
            <p:txBody>
              <a:bodyPr wrap="none" anchor="ctr">
                <a:spAutoFit/>
              </a:bodyPr>
              <a:lstStyle/>
              <a:p>
                <a:r>
                  <a:rPr lang="en-GB" i="1">
                    <a:latin typeface="Helvetica" pitchFamily="34" charset="0"/>
                  </a:rPr>
                  <a:t>e.g. HOW WIDE?</a:t>
                </a:r>
              </a:p>
            </p:txBody>
          </p:sp>
        </p:grpSp>
        <p:sp>
          <p:nvSpPr>
            <p:cNvPr id="551953" name="Line 17"/>
            <p:cNvSpPr>
              <a:spLocks noChangeShapeType="1"/>
            </p:cNvSpPr>
            <p:nvPr/>
          </p:nvSpPr>
          <p:spPr bwMode="auto">
            <a:xfrm flipV="1">
              <a:off x="3552" y="2360"/>
              <a:ext cx="0" cy="972"/>
            </a:xfrm>
            <a:prstGeom prst="line">
              <a:avLst/>
            </a:prstGeom>
            <a:noFill/>
            <a:ln w="38100">
              <a:solidFill>
                <a:schemeClr val="tx1"/>
              </a:solidFill>
              <a:round/>
              <a:headEnd/>
              <a:tailEnd/>
            </a:ln>
            <a:effectLst/>
          </p:spPr>
          <p:txBody>
            <a:bodyPr wrap="none" anchor="ctr"/>
            <a:lstStyle/>
            <a:p>
              <a:endParaRPr lang="en-GB"/>
            </a:p>
          </p:txBody>
        </p:sp>
        <p:sp>
          <p:nvSpPr>
            <p:cNvPr id="551954" name="Text Box 18"/>
            <p:cNvSpPr txBox="1">
              <a:spLocks noChangeArrowheads="1"/>
            </p:cNvSpPr>
            <p:nvPr/>
          </p:nvSpPr>
          <p:spPr bwMode="auto">
            <a:xfrm>
              <a:off x="3541" y="2350"/>
              <a:ext cx="748" cy="231"/>
            </a:xfrm>
            <a:prstGeom prst="rect">
              <a:avLst/>
            </a:prstGeom>
            <a:noFill/>
            <a:ln w="38100">
              <a:noFill/>
              <a:miter lim="800000"/>
              <a:headEnd/>
              <a:tailEnd/>
            </a:ln>
            <a:effectLst/>
          </p:spPr>
          <p:txBody>
            <a:bodyPr wrap="none" anchor="ctr">
              <a:spAutoFit/>
            </a:bodyPr>
            <a:lstStyle/>
            <a:p>
              <a:pPr algn="l"/>
              <a:r>
                <a:rPr lang="en-US">
                  <a:latin typeface="Helvetica" pitchFamily="34" charset="0"/>
                </a:rPr>
                <a:t>saturation</a:t>
              </a:r>
            </a:p>
          </p:txBody>
        </p:sp>
      </p:grpSp>
      <p:grpSp>
        <p:nvGrpSpPr>
          <p:cNvPr id="551955" name="Group 19"/>
          <p:cNvGrpSpPr>
            <a:grpSpLocks/>
          </p:cNvGrpSpPr>
          <p:nvPr/>
        </p:nvGrpSpPr>
        <p:grpSpPr bwMode="auto">
          <a:xfrm>
            <a:off x="4695826" y="2359025"/>
            <a:ext cx="4325938" cy="900112"/>
            <a:chOff x="2074" y="2765"/>
            <a:chExt cx="2725" cy="567"/>
          </a:xfrm>
        </p:grpSpPr>
        <p:sp>
          <p:nvSpPr>
            <p:cNvPr id="551956" name="AutoShape 20"/>
            <p:cNvSpPr>
              <a:spLocks noChangeArrowheads="1"/>
            </p:cNvSpPr>
            <p:nvPr/>
          </p:nvSpPr>
          <p:spPr bwMode="auto">
            <a:xfrm>
              <a:off x="2074" y="2880"/>
              <a:ext cx="1872" cy="452"/>
            </a:xfrm>
            <a:prstGeom prst="triangle">
              <a:avLst>
                <a:gd name="adj" fmla="val 50000"/>
              </a:avLst>
            </a:prstGeom>
            <a:solidFill>
              <a:srgbClr val="FF5050"/>
            </a:solidFill>
            <a:ln w="38100">
              <a:solidFill>
                <a:schemeClr val="tx1"/>
              </a:solidFill>
              <a:miter lim="800000"/>
              <a:headEnd/>
              <a:tailEnd/>
            </a:ln>
            <a:effectLst/>
          </p:spPr>
          <p:txBody>
            <a:bodyPr wrap="none" anchor="ctr"/>
            <a:lstStyle/>
            <a:p>
              <a:endParaRPr lang="en-GB"/>
            </a:p>
          </p:txBody>
        </p:sp>
        <p:sp>
          <p:nvSpPr>
            <p:cNvPr id="551957" name="Text Box 21"/>
            <p:cNvSpPr txBox="1">
              <a:spLocks noChangeArrowheads="1"/>
            </p:cNvSpPr>
            <p:nvPr/>
          </p:nvSpPr>
          <p:spPr bwMode="auto">
            <a:xfrm>
              <a:off x="3859" y="2765"/>
              <a:ext cx="940" cy="231"/>
            </a:xfrm>
            <a:prstGeom prst="rect">
              <a:avLst/>
            </a:prstGeom>
            <a:noFill/>
            <a:ln w="38100">
              <a:noFill/>
              <a:miter lim="800000"/>
              <a:headEnd/>
              <a:tailEnd/>
            </a:ln>
            <a:effectLst/>
          </p:spPr>
          <p:txBody>
            <a:bodyPr wrap="none" anchor="ctr">
              <a:spAutoFit/>
            </a:bodyPr>
            <a:lstStyle/>
            <a:p>
              <a:r>
                <a:rPr lang="en-US" dirty="0">
                  <a:solidFill>
                    <a:srgbClr val="FF5050"/>
                  </a:solidFill>
                  <a:latin typeface="Helvetica" pitchFamily="34" charset="0"/>
                </a:rPr>
                <a:t>cloud forms?</a:t>
              </a:r>
            </a:p>
          </p:txBody>
        </p:sp>
        <p:sp>
          <p:nvSpPr>
            <p:cNvPr id="551958" name="Line 22"/>
            <p:cNvSpPr>
              <a:spLocks noChangeShapeType="1"/>
            </p:cNvSpPr>
            <p:nvPr/>
          </p:nvSpPr>
          <p:spPr bwMode="auto">
            <a:xfrm flipH="1">
              <a:off x="3695" y="3008"/>
              <a:ext cx="392" cy="168"/>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551959" name="Group 23"/>
          <p:cNvGrpSpPr>
            <a:grpSpLocks/>
          </p:cNvGrpSpPr>
          <p:nvPr/>
        </p:nvGrpSpPr>
        <p:grpSpPr bwMode="auto">
          <a:xfrm>
            <a:off x="257175" y="4305249"/>
            <a:ext cx="8886825" cy="1666875"/>
            <a:chOff x="192" y="2304"/>
            <a:chExt cx="5598" cy="1050"/>
          </a:xfrm>
        </p:grpSpPr>
        <p:sp>
          <p:nvSpPr>
            <p:cNvPr id="551960" name="Freeform 24"/>
            <p:cNvSpPr>
              <a:spLocks/>
            </p:cNvSpPr>
            <p:nvPr/>
          </p:nvSpPr>
          <p:spPr bwMode="auto">
            <a:xfrm>
              <a:off x="3798" y="2593"/>
              <a:ext cx="1992" cy="736"/>
            </a:xfrm>
            <a:custGeom>
              <a:avLst/>
              <a:gdLst/>
              <a:ahLst/>
              <a:cxnLst>
                <a:cxn ang="0">
                  <a:pos x="192" y="728"/>
                </a:cxn>
                <a:cxn ang="0">
                  <a:pos x="624" y="680"/>
                </a:cxn>
                <a:cxn ang="0">
                  <a:pos x="864" y="440"/>
                </a:cxn>
                <a:cxn ang="0">
                  <a:pos x="960" y="8"/>
                </a:cxn>
                <a:cxn ang="0">
                  <a:pos x="1056" y="392"/>
                </a:cxn>
                <a:cxn ang="0">
                  <a:pos x="1200" y="584"/>
                </a:cxn>
                <a:cxn ang="0">
                  <a:pos x="1488" y="680"/>
                </a:cxn>
                <a:cxn ang="0">
                  <a:pos x="1776" y="728"/>
                </a:cxn>
                <a:cxn ang="0">
                  <a:pos x="192" y="728"/>
                </a:cxn>
              </a:cxnLst>
              <a:rect l="0" t="0" r="r" b="b"/>
              <a:pathLst>
                <a:path w="1992" h="736">
                  <a:moveTo>
                    <a:pt x="192" y="728"/>
                  </a:moveTo>
                  <a:cubicBezTo>
                    <a:pt x="0" y="720"/>
                    <a:pt x="512" y="728"/>
                    <a:pt x="624" y="680"/>
                  </a:cubicBezTo>
                  <a:cubicBezTo>
                    <a:pt x="736" y="632"/>
                    <a:pt x="808" y="552"/>
                    <a:pt x="864" y="440"/>
                  </a:cubicBezTo>
                  <a:cubicBezTo>
                    <a:pt x="920" y="328"/>
                    <a:pt x="928" y="16"/>
                    <a:pt x="960" y="8"/>
                  </a:cubicBezTo>
                  <a:cubicBezTo>
                    <a:pt x="992" y="0"/>
                    <a:pt x="1016" y="296"/>
                    <a:pt x="1056" y="392"/>
                  </a:cubicBezTo>
                  <a:cubicBezTo>
                    <a:pt x="1096" y="488"/>
                    <a:pt x="1128" y="536"/>
                    <a:pt x="1200" y="584"/>
                  </a:cubicBezTo>
                  <a:cubicBezTo>
                    <a:pt x="1272" y="632"/>
                    <a:pt x="1392" y="656"/>
                    <a:pt x="1488" y="680"/>
                  </a:cubicBezTo>
                  <a:cubicBezTo>
                    <a:pt x="1584" y="704"/>
                    <a:pt x="1992" y="720"/>
                    <a:pt x="1776" y="728"/>
                  </a:cubicBezTo>
                  <a:cubicBezTo>
                    <a:pt x="1560" y="736"/>
                    <a:pt x="384" y="736"/>
                    <a:pt x="192" y="728"/>
                  </a:cubicBezTo>
                  <a:close/>
                </a:path>
              </a:pathLst>
            </a:custGeom>
            <a:solidFill>
              <a:srgbClr val="FFFF66"/>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1961" name="Group 25"/>
            <p:cNvGrpSpPr>
              <a:grpSpLocks/>
            </p:cNvGrpSpPr>
            <p:nvPr/>
          </p:nvGrpSpPr>
          <p:grpSpPr bwMode="auto">
            <a:xfrm>
              <a:off x="1848" y="2593"/>
              <a:ext cx="1872" cy="761"/>
              <a:chOff x="1344" y="2976"/>
              <a:chExt cx="1196" cy="486"/>
            </a:xfrm>
          </p:grpSpPr>
          <p:sp>
            <p:nvSpPr>
              <p:cNvPr id="551962" name="Line 26"/>
              <p:cNvSpPr>
                <a:spLocks noChangeShapeType="1"/>
              </p:cNvSpPr>
              <p:nvPr/>
            </p:nvSpPr>
            <p:spPr bwMode="auto">
              <a:xfrm flipV="1">
                <a:off x="1344" y="2976"/>
                <a:ext cx="0" cy="486"/>
              </a:xfrm>
              <a:prstGeom prst="line">
                <a:avLst/>
              </a:prstGeom>
              <a:noFill/>
              <a:ln w="38100">
                <a:solidFill>
                  <a:srgbClr val="FF5050"/>
                </a:solidFill>
                <a:round/>
                <a:headEnd/>
                <a:tailEnd/>
              </a:ln>
              <a:effectLst/>
            </p:spPr>
            <p:txBody>
              <a:bodyPr wrap="none" anchor="ctr"/>
              <a:lstStyle/>
              <a:p>
                <a:endParaRPr lang="en-GB"/>
              </a:p>
            </p:txBody>
          </p:sp>
          <p:sp>
            <p:nvSpPr>
              <p:cNvPr id="551963" name="Line 27"/>
              <p:cNvSpPr>
                <a:spLocks noChangeShapeType="1"/>
              </p:cNvSpPr>
              <p:nvPr/>
            </p:nvSpPr>
            <p:spPr bwMode="auto">
              <a:xfrm>
                <a:off x="1344" y="3462"/>
                <a:ext cx="1196" cy="0"/>
              </a:xfrm>
              <a:prstGeom prst="line">
                <a:avLst/>
              </a:prstGeom>
              <a:noFill/>
              <a:ln w="38100">
                <a:solidFill>
                  <a:srgbClr val="FF5050"/>
                </a:solidFill>
                <a:round/>
                <a:headEnd/>
                <a:tailEnd/>
              </a:ln>
              <a:effectLst/>
            </p:spPr>
            <p:txBody>
              <a:bodyPr wrap="none" anchor="ctr"/>
              <a:lstStyle/>
              <a:p>
                <a:endParaRPr lang="en-GB"/>
              </a:p>
            </p:txBody>
          </p:sp>
          <p:sp>
            <p:nvSpPr>
              <p:cNvPr id="551964" name="Freeform 28"/>
              <p:cNvSpPr>
                <a:spLocks/>
              </p:cNvSpPr>
              <p:nvPr/>
            </p:nvSpPr>
            <p:spPr bwMode="auto">
              <a:xfrm>
                <a:off x="1632" y="2988"/>
                <a:ext cx="673" cy="467"/>
              </a:xfrm>
              <a:custGeom>
                <a:avLst/>
                <a:gdLst/>
                <a:ahLst/>
                <a:cxnLst>
                  <a:cxn ang="0">
                    <a:pos x="0" y="464"/>
                  </a:cxn>
                  <a:cxn ang="0">
                    <a:pos x="27" y="162"/>
                  </a:cxn>
                  <a:cxn ang="0">
                    <a:pos x="114" y="12"/>
                  </a:cxn>
                  <a:cxn ang="0">
                    <a:pos x="177" y="237"/>
                  </a:cxn>
                  <a:cxn ang="0">
                    <a:pos x="306" y="396"/>
                  </a:cxn>
                  <a:cxn ang="0">
                    <a:pos x="673" y="467"/>
                  </a:cxn>
                </a:cxnLst>
                <a:rect l="0" t="0" r="r" b="b"/>
                <a:pathLst>
                  <a:path w="673" h="467">
                    <a:moveTo>
                      <a:pt x="0" y="464"/>
                    </a:moveTo>
                    <a:cubicBezTo>
                      <a:pt x="4" y="414"/>
                      <a:pt x="8" y="237"/>
                      <a:pt x="27" y="162"/>
                    </a:cubicBezTo>
                    <a:cubicBezTo>
                      <a:pt x="46" y="87"/>
                      <a:pt x="89" y="0"/>
                      <a:pt x="114" y="12"/>
                    </a:cubicBezTo>
                    <a:cubicBezTo>
                      <a:pt x="139" y="24"/>
                      <a:pt x="145" y="173"/>
                      <a:pt x="177" y="237"/>
                    </a:cubicBezTo>
                    <a:cubicBezTo>
                      <a:pt x="209" y="301"/>
                      <a:pt x="223" y="358"/>
                      <a:pt x="306" y="396"/>
                    </a:cubicBezTo>
                    <a:cubicBezTo>
                      <a:pt x="389" y="434"/>
                      <a:pt x="597" y="452"/>
                      <a:pt x="673" y="467"/>
                    </a:cubicBezTo>
                  </a:path>
                </a:pathLst>
              </a:custGeom>
              <a:solidFill>
                <a:srgbClr val="FFFF66"/>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1965" name="Freeform 29"/>
              <p:cNvSpPr>
                <a:spLocks/>
              </p:cNvSpPr>
              <p:nvPr/>
            </p:nvSpPr>
            <p:spPr bwMode="auto">
              <a:xfrm flipH="1">
                <a:off x="1488" y="2995"/>
                <a:ext cx="673" cy="467"/>
              </a:xfrm>
              <a:custGeom>
                <a:avLst/>
                <a:gdLst/>
                <a:ahLst/>
                <a:cxnLst>
                  <a:cxn ang="0">
                    <a:pos x="0" y="464"/>
                  </a:cxn>
                  <a:cxn ang="0">
                    <a:pos x="27" y="162"/>
                  </a:cxn>
                  <a:cxn ang="0">
                    <a:pos x="114" y="12"/>
                  </a:cxn>
                  <a:cxn ang="0">
                    <a:pos x="177" y="237"/>
                  </a:cxn>
                  <a:cxn ang="0">
                    <a:pos x="306" y="396"/>
                  </a:cxn>
                  <a:cxn ang="0">
                    <a:pos x="673" y="467"/>
                  </a:cxn>
                </a:cxnLst>
                <a:rect l="0" t="0" r="r" b="b"/>
                <a:pathLst>
                  <a:path w="673" h="467">
                    <a:moveTo>
                      <a:pt x="0" y="464"/>
                    </a:moveTo>
                    <a:cubicBezTo>
                      <a:pt x="4" y="414"/>
                      <a:pt x="8" y="237"/>
                      <a:pt x="27" y="162"/>
                    </a:cubicBezTo>
                    <a:cubicBezTo>
                      <a:pt x="46" y="87"/>
                      <a:pt x="89" y="0"/>
                      <a:pt x="114" y="12"/>
                    </a:cubicBezTo>
                    <a:cubicBezTo>
                      <a:pt x="139" y="24"/>
                      <a:pt x="145" y="173"/>
                      <a:pt x="177" y="237"/>
                    </a:cubicBezTo>
                    <a:cubicBezTo>
                      <a:pt x="209" y="301"/>
                      <a:pt x="223" y="358"/>
                      <a:pt x="306" y="396"/>
                    </a:cubicBezTo>
                    <a:cubicBezTo>
                      <a:pt x="389" y="434"/>
                      <a:pt x="597" y="452"/>
                      <a:pt x="673" y="467"/>
                    </a:cubicBezTo>
                  </a:path>
                </a:pathLst>
              </a:custGeom>
              <a:noFill/>
              <a:ln w="38100" cap="rnd" cmpd="sng">
                <a:solidFill>
                  <a:schemeClr val="tx1"/>
                </a:solidFill>
                <a:prstDash val="sysDot"/>
                <a:round/>
                <a:headEnd type="none" w="med" len="med"/>
                <a:tailEnd type="none" w="med" len="med"/>
              </a:ln>
              <a:effectLst/>
            </p:spPr>
            <p:txBody>
              <a:bodyPr wrap="none" anchor="ctr"/>
              <a:lstStyle/>
              <a:p>
                <a:endParaRPr lang="en-GB"/>
              </a:p>
            </p:txBody>
          </p:sp>
        </p:grpSp>
        <p:sp>
          <p:nvSpPr>
            <p:cNvPr id="551966" name="Text Box 30"/>
            <p:cNvSpPr txBox="1">
              <a:spLocks noChangeArrowheads="1"/>
            </p:cNvSpPr>
            <p:nvPr/>
          </p:nvSpPr>
          <p:spPr bwMode="auto">
            <a:xfrm>
              <a:off x="192" y="2544"/>
              <a:ext cx="1656" cy="750"/>
            </a:xfrm>
            <a:prstGeom prst="rect">
              <a:avLst/>
            </a:prstGeom>
            <a:noFill/>
            <a:ln w="38100">
              <a:noFill/>
              <a:miter lim="800000"/>
              <a:headEnd/>
              <a:tailEnd/>
            </a:ln>
            <a:effectLst/>
          </p:spPr>
          <p:txBody>
            <a:bodyPr wrap="none" anchor="ctr">
              <a:spAutoFit/>
            </a:bodyPr>
            <a:lstStyle/>
            <a:p>
              <a:pPr algn="l"/>
              <a:r>
                <a:rPr lang="en-US" dirty="0">
                  <a:latin typeface="Helvetica" pitchFamily="34" charset="0"/>
                </a:rPr>
                <a:t>Moment 1=MEAN</a:t>
              </a:r>
            </a:p>
            <a:p>
              <a:pPr algn="l"/>
              <a:r>
                <a:rPr lang="en-US" dirty="0">
                  <a:latin typeface="Helvetica" pitchFamily="34" charset="0"/>
                </a:rPr>
                <a:t>Moment 2=VARIANCE</a:t>
              </a:r>
            </a:p>
            <a:p>
              <a:pPr algn="l"/>
              <a:r>
                <a:rPr lang="en-US" dirty="0">
                  <a:latin typeface="Helvetica" pitchFamily="34" charset="0"/>
                </a:rPr>
                <a:t>Moment 3=SKEWNESS</a:t>
              </a:r>
            </a:p>
            <a:p>
              <a:pPr algn="l"/>
              <a:r>
                <a:rPr lang="en-US" dirty="0">
                  <a:latin typeface="Helvetica" pitchFamily="34" charset="0"/>
                </a:rPr>
                <a:t>Moment 4=KURTOSIS</a:t>
              </a:r>
            </a:p>
          </p:txBody>
        </p:sp>
        <p:grpSp>
          <p:nvGrpSpPr>
            <p:cNvPr id="551967" name="Group 31"/>
            <p:cNvGrpSpPr>
              <a:grpSpLocks/>
            </p:cNvGrpSpPr>
            <p:nvPr/>
          </p:nvGrpSpPr>
          <p:grpSpPr bwMode="auto">
            <a:xfrm>
              <a:off x="3936" y="2574"/>
              <a:ext cx="1680" cy="761"/>
              <a:chOff x="3936" y="2574"/>
              <a:chExt cx="1872" cy="761"/>
            </a:xfrm>
          </p:grpSpPr>
          <p:sp>
            <p:nvSpPr>
              <p:cNvPr id="551968" name="Line 32"/>
              <p:cNvSpPr>
                <a:spLocks noChangeShapeType="1"/>
              </p:cNvSpPr>
              <p:nvPr/>
            </p:nvSpPr>
            <p:spPr bwMode="auto">
              <a:xfrm flipV="1">
                <a:off x="3936" y="2574"/>
                <a:ext cx="0" cy="761"/>
              </a:xfrm>
              <a:prstGeom prst="line">
                <a:avLst/>
              </a:prstGeom>
              <a:noFill/>
              <a:ln w="38100">
                <a:solidFill>
                  <a:srgbClr val="FF5050"/>
                </a:solidFill>
                <a:round/>
                <a:headEnd/>
                <a:tailEnd/>
              </a:ln>
              <a:effectLst/>
            </p:spPr>
            <p:txBody>
              <a:bodyPr wrap="none" anchor="ctr"/>
              <a:lstStyle/>
              <a:p>
                <a:endParaRPr lang="en-GB"/>
              </a:p>
            </p:txBody>
          </p:sp>
          <p:sp>
            <p:nvSpPr>
              <p:cNvPr id="551969" name="Line 33"/>
              <p:cNvSpPr>
                <a:spLocks noChangeShapeType="1"/>
              </p:cNvSpPr>
              <p:nvPr/>
            </p:nvSpPr>
            <p:spPr bwMode="auto">
              <a:xfrm>
                <a:off x="3936" y="3335"/>
                <a:ext cx="1872" cy="0"/>
              </a:xfrm>
              <a:prstGeom prst="line">
                <a:avLst/>
              </a:prstGeom>
              <a:noFill/>
              <a:ln w="38100">
                <a:solidFill>
                  <a:srgbClr val="FF5050"/>
                </a:solidFill>
                <a:round/>
                <a:headEnd/>
                <a:tailEnd/>
              </a:ln>
              <a:effectLst/>
            </p:spPr>
            <p:txBody>
              <a:bodyPr wrap="none" anchor="ctr"/>
              <a:lstStyle/>
              <a:p>
                <a:endParaRPr lang="en-GB"/>
              </a:p>
            </p:txBody>
          </p:sp>
        </p:grpSp>
        <p:sp>
          <p:nvSpPr>
            <p:cNvPr id="551970" name="Text Box 34"/>
            <p:cNvSpPr txBox="1">
              <a:spLocks noChangeArrowheads="1"/>
            </p:cNvSpPr>
            <p:nvPr/>
          </p:nvSpPr>
          <p:spPr bwMode="auto">
            <a:xfrm>
              <a:off x="2299" y="2304"/>
              <a:ext cx="772" cy="231"/>
            </a:xfrm>
            <a:prstGeom prst="rect">
              <a:avLst/>
            </a:prstGeom>
            <a:solidFill>
              <a:srgbClr val="FFFF66"/>
            </a:solidFill>
            <a:ln w="38100">
              <a:noFill/>
              <a:miter lim="800000"/>
              <a:headEnd/>
              <a:tailEnd/>
            </a:ln>
            <a:effectLst/>
          </p:spPr>
          <p:txBody>
            <a:bodyPr wrap="none" anchor="ctr">
              <a:spAutoFit/>
            </a:bodyPr>
            <a:lstStyle/>
            <a:p>
              <a:r>
                <a:rPr lang="en-US">
                  <a:latin typeface="Helvetica" pitchFamily="34" charset="0"/>
                </a:rPr>
                <a:t>Skewness</a:t>
              </a:r>
            </a:p>
          </p:txBody>
        </p:sp>
        <p:sp>
          <p:nvSpPr>
            <p:cNvPr id="551971" name="Text Box 35"/>
            <p:cNvSpPr txBox="1">
              <a:spLocks noChangeArrowheads="1"/>
            </p:cNvSpPr>
            <p:nvPr/>
          </p:nvSpPr>
          <p:spPr bwMode="auto">
            <a:xfrm>
              <a:off x="4458" y="2313"/>
              <a:ext cx="636" cy="231"/>
            </a:xfrm>
            <a:prstGeom prst="rect">
              <a:avLst/>
            </a:prstGeom>
            <a:solidFill>
              <a:srgbClr val="FFFF66"/>
            </a:solidFill>
            <a:ln w="38100">
              <a:noFill/>
              <a:miter lim="800000"/>
              <a:headEnd/>
              <a:tailEnd/>
            </a:ln>
            <a:effectLst/>
          </p:spPr>
          <p:txBody>
            <a:bodyPr wrap="none" anchor="ctr">
              <a:spAutoFit/>
            </a:bodyPr>
            <a:lstStyle/>
            <a:p>
              <a:r>
                <a:rPr lang="en-US">
                  <a:latin typeface="Helvetica" pitchFamily="34" charset="0"/>
                </a:rPr>
                <a:t>Kurtosis</a:t>
              </a:r>
            </a:p>
          </p:txBody>
        </p:sp>
        <p:sp>
          <p:nvSpPr>
            <p:cNvPr id="551972" name="Text Box 36"/>
            <p:cNvSpPr txBox="1">
              <a:spLocks noChangeArrowheads="1"/>
            </p:cNvSpPr>
            <p:nvPr/>
          </p:nvSpPr>
          <p:spPr bwMode="auto">
            <a:xfrm rot="-4379139">
              <a:off x="1849" y="2798"/>
              <a:ext cx="680" cy="231"/>
            </a:xfrm>
            <a:prstGeom prst="rect">
              <a:avLst/>
            </a:prstGeom>
            <a:noFill/>
            <a:ln w="38100">
              <a:noFill/>
              <a:miter lim="800000"/>
              <a:headEnd/>
              <a:tailEnd/>
            </a:ln>
            <a:effectLst/>
          </p:spPr>
          <p:txBody>
            <a:bodyPr anchor="ctr">
              <a:spAutoFit/>
            </a:bodyPr>
            <a:lstStyle/>
            <a:p>
              <a:r>
                <a:rPr lang="en-US" b="1">
                  <a:latin typeface="Helvetica" pitchFamily="34" charset="0"/>
                </a:rPr>
                <a:t>positive</a:t>
              </a:r>
            </a:p>
          </p:txBody>
        </p:sp>
        <p:sp>
          <p:nvSpPr>
            <p:cNvPr id="551973" name="Text Box 37"/>
            <p:cNvSpPr txBox="1">
              <a:spLocks noChangeArrowheads="1"/>
            </p:cNvSpPr>
            <p:nvPr/>
          </p:nvSpPr>
          <p:spPr bwMode="auto">
            <a:xfrm>
              <a:off x="3060" y="2623"/>
              <a:ext cx="660" cy="231"/>
            </a:xfrm>
            <a:prstGeom prst="rect">
              <a:avLst/>
            </a:prstGeom>
            <a:noFill/>
            <a:ln w="38100">
              <a:noFill/>
              <a:miter lim="800000"/>
              <a:headEnd/>
              <a:tailEnd/>
            </a:ln>
            <a:effectLst/>
          </p:spPr>
          <p:txBody>
            <a:bodyPr wrap="none" anchor="ctr">
              <a:spAutoFit/>
            </a:bodyPr>
            <a:lstStyle/>
            <a:p>
              <a:r>
                <a:rPr lang="en-US" dirty="0">
                  <a:latin typeface="Helvetica" pitchFamily="34" charset="0"/>
                </a:rPr>
                <a:t>negative</a:t>
              </a:r>
            </a:p>
          </p:txBody>
        </p:sp>
        <p:sp>
          <p:nvSpPr>
            <p:cNvPr id="551974" name="Freeform 38"/>
            <p:cNvSpPr>
              <a:spLocks/>
            </p:cNvSpPr>
            <p:nvPr/>
          </p:nvSpPr>
          <p:spPr bwMode="auto">
            <a:xfrm>
              <a:off x="3954" y="2814"/>
              <a:ext cx="1656" cy="498"/>
            </a:xfrm>
            <a:custGeom>
              <a:avLst/>
              <a:gdLst/>
              <a:ahLst/>
              <a:cxnLst>
                <a:cxn ang="0">
                  <a:pos x="0" y="492"/>
                </a:cxn>
                <a:cxn ang="0">
                  <a:pos x="174" y="492"/>
                </a:cxn>
                <a:cxn ang="0">
                  <a:pos x="297" y="396"/>
                </a:cxn>
                <a:cxn ang="0">
                  <a:pos x="333" y="327"/>
                </a:cxn>
                <a:cxn ang="0">
                  <a:pos x="357" y="273"/>
                </a:cxn>
                <a:cxn ang="0">
                  <a:pos x="441" y="81"/>
                </a:cxn>
                <a:cxn ang="0">
                  <a:pos x="474" y="36"/>
                </a:cxn>
                <a:cxn ang="0">
                  <a:pos x="621" y="9"/>
                </a:cxn>
                <a:cxn ang="0">
                  <a:pos x="813" y="0"/>
                </a:cxn>
                <a:cxn ang="0">
                  <a:pos x="1089" y="12"/>
                </a:cxn>
                <a:cxn ang="0">
                  <a:pos x="1164" y="36"/>
                </a:cxn>
                <a:cxn ang="0">
                  <a:pos x="1206" y="84"/>
                </a:cxn>
                <a:cxn ang="0">
                  <a:pos x="1236" y="186"/>
                </a:cxn>
                <a:cxn ang="0">
                  <a:pos x="1242" y="258"/>
                </a:cxn>
                <a:cxn ang="0">
                  <a:pos x="1254" y="309"/>
                </a:cxn>
                <a:cxn ang="0">
                  <a:pos x="1281" y="345"/>
                </a:cxn>
                <a:cxn ang="0">
                  <a:pos x="1296" y="375"/>
                </a:cxn>
                <a:cxn ang="0">
                  <a:pos x="1329" y="441"/>
                </a:cxn>
                <a:cxn ang="0">
                  <a:pos x="1458" y="498"/>
                </a:cxn>
                <a:cxn ang="0">
                  <a:pos x="1656" y="495"/>
                </a:cxn>
              </a:cxnLst>
              <a:rect l="0" t="0" r="r" b="b"/>
              <a:pathLst>
                <a:path w="1656" h="498">
                  <a:moveTo>
                    <a:pt x="0" y="492"/>
                  </a:moveTo>
                  <a:cubicBezTo>
                    <a:pt x="77" y="498"/>
                    <a:pt x="50" y="497"/>
                    <a:pt x="174" y="492"/>
                  </a:cubicBezTo>
                  <a:cubicBezTo>
                    <a:pt x="226" y="490"/>
                    <a:pt x="277" y="441"/>
                    <a:pt x="297" y="396"/>
                  </a:cubicBezTo>
                  <a:cubicBezTo>
                    <a:pt x="307" y="374"/>
                    <a:pt x="323" y="349"/>
                    <a:pt x="333" y="327"/>
                  </a:cubicBezTo>
                  <a:cubicBezTo>
                    <a:pt x="342" y="307"/>
                    <a:pt x="344" y="291"/>
                    <a:pt x="357" y="273"/>
                  </a:cubicBezTo>
                  <a:cubicBezTo>
                    <a:pt x="374" y="205"/>
                    <a:pt x="411" y="135"/>
                    <a:pt x="441" y="81"/>
                  </a:cubicBezTo>
                  <a:cubicBezTo>
                    <a:pt x="453" y="67"/>
                    <a:pt x="458" y="48"/>
                    <a:pt x="474" y="36"/>
                  </a:cubicBezTo>
                  <a:cubicBezTo>
                    <a:pt x="510" y="10"/>
                    <a:pt x="580" y="12"/>
                    <a:pt x="621" y="9"/>
                  </a:cubicBezTo>
                  <a:cubicBezTo>
                    <a:pt x="722" y="2"/>
                    <a:pt x="710" y="3"/>
                    <a:pt x="813" y="0"/>
                  </a:cubicBezTo>
                  <a:cubicBezTo>
                    <a:pt x="905" y="4"/>
                    <a:pt x="997" y="9"/>
                    <a:pt x="1089" y="12"/>
                  </a:cubicBezTo>
                  <a:cubicBezTo>
                    <a:pt x="1114" y="19"/>
                    <a:pt x="1142" y="22"/>
                    <a:pt x="1164" y="36"/>
                  </a:cubicBezTo>
                  <a:cubicBezTo>
                    <a:pt x="1189" y="51"/>
                    <a:pt x="1185" y="63"/>
                    <a:pt x="1206" y="84"/>
                  </a:cubicBezTo>
                  <a:cubicBezTo>
                    <a:pt x="1208" y="90"/>
                    <a:pt x="1234" y="180"/>
                    <a:pt x="1236" y="186"/>
                  </a:cubicBezTo>
                  <a:cubicBezTo>
                    <a:pt x="1237" y="189"/>
                    <a:pt x="1242" y="258"/>
                    <a:pt x="1242" y="258"/>
                  </a:cubicBezTo>
                  <a:cubicBezTo>
                    <a:pt x="1248" y="283"/>
                    <a:pt x="1248" y="294"/>
                    <a:pt x="1254" y="309"/>
                  </a:cubicBezTo>
                  <a:cubicBezTo>
                    <a:pt x="1260" y="324"/>
                    <a:pt x="1274" y="334"/>
                    <a:pt x="1281" y="345"/>
                  </a:cubicBezTo>
                  <a:cubicBezTo>
                    <a:pt x="1284" y="356"/>
                    <a:pt x="1296" y="375"/>
                    <a:pt x="1296" y="375"/>
                  </a:cubicBezTo>
                  <a:cubicBezTo>
                    <a:pt x="1301" y="396"/>
                    <a:pt x="1314" y="426"/>
                    <a:pt x="1329" y="441"/>
                  </a:cubicBezTo>
                  <a:cubicBezTo>
                    <a:pt x="1342" y="479"/>
                    <a:pt x="1423" y="494"/>
                    <a:pt x="1458" y="498"/>
                  </a:cubicBezTo>
                  <a:cubicBezTo>
                    <a:pt x="1524" y="497"/>
                    <a:pt x="1656" y="495"/>
                    <a:pt x="1656" y="495"/>
                  </a:cubicBezTo>
                </a:path>
              </a:pathLst>
            </a:custGeom>
            <a:noFill/>
            <a:ln w="38100" cap="rnd" cmpd="sng">
              <a:solidFill>
                <a:schemeClr val="tx1"/>
              </a:solidFill>
              <a:prstDash val="sysDot"/>
              <a:round/>
              <a:headEnd type="none" w="med" len="med"/>
              <a:tailEnd type="none" w="med" len="med"/>
            </a:ln>
            <a:effectLst/>
          </p:spPr>
          <p:txBody>
            <a:bodyPr wrap="none" anchor="ctr"/>
            <a:lstStyle/>
            <a:p>
              <a:endParaRPr lang="en-GB"/>
            </a:p>
          </p:txBody>
        </p:sp>
        <p:sp>
          <p:nvSpPr>
            <p:cNvPr id="551975" name="Text Box 39"/>
            <p:cNvSpPr txBox="1">
              <a:spLocks noChangeArrowheads="1"/>
            </p:cNvSpPr>
            <p:nvPr/>
          </p:nvSpPr>
          <p:spPr bwMode="auto">
            <a:xfrm rot="-3696031">
              <a:off x="3921" y="2771"/>
              <a:ext cx="700" cy="231"/>
            </a:xfrm>
            <a:prstGeom prst="rect">
              <a:avLst/>
            </a:prstGeom>
            <a:noFill/>
            <a:ln w="38100">
              <a:noFill/>
              <a:miter lim="800000"/>
              <a:headEnd/>
              <a:tailEnd/>
            </a:ln>
            <a:effectLst/>
          </p:spPr>
          <p:txBody>
            <a:bodyPr wrap="none" anchor="ctr">
              <a:spAutoFit/>
            </a:bodyPr>
            <a:lstStyle/>
            <a:p>
              <a:r>
                <a:rPr lang="en-US" b="1">
                  <a:latin typeface="Helvetica" pitchFamily="34" charset="0"/>
                </a:rPr>
                <a:t>negative</a:t>
              </a:r>
              <a:endParaRPr lang="en-US">
                <a:latin typeface="Helvetica" pitchFamily="34" charset="0"/>
              </a:endParaRPr>
            </a:p>
          </p:txBody>
        </p:sp>
        <p:sp>
          <p:nvSpPr>
            <p:cNvPr id="551976" name="Text Box 40"/>
            <p:cNvSpPr txBox="1">
              <a:spLocks noChangeArrowheads="1"/>
            </p:cNvSpPr>
            <p:nvPr/>
          </p:nvSpPr>
          <p:spPr bwMode="auto">
            <a:xfrm>
              <a:off x="4848" y="2544"/>
              <a:ext cx="604" cy="231"/>
            </a:xfrm>
            <a:prstGeom prst="rect">
              <a:avLst/>
            </a:prstGeom>
            <a:noFill/>
            <a:ln w="38100">
              <a:noFill/>
              <a:miter lim="800000"/>
              <a:headEnd/>
              <a:tailEnd/>
            </a:ln>
            <a:effectLst/>
          </p:spPr>
          <p:txBody>
            <a:bodyPr wrap="none" anchor="ctr">
              <a:spAutoFit/>
            </a:bodyPr>
            <a:lstStyle/>
            <a:p>
              <a:r>
                <a:rPr lang="en-US">
                  <a:latin typeface="Helvetica" pitchFamily="34" charset="0"/>
                </a:rPr>
                <a:t>positive</a:t>
              </a:r>
            </a:p>
          </p:txBody>
        </p:sp>
      </p:grpSp>
      <p:sp>
        <p:nvSpPr>
          <p:cNvPr id="551977" name="Rectangle 41"/>
          <p:cNvSpPr>
            <a:spLocks noChangeArrowheads="1"/>
          </p:cNvSpPr>
          <p:nvPr/>
        </p:nvSpPr>
        <p:spPr bwMode="auto">
          <a:xfrm>
            <a:off x="127000" y="101600"/>
            <a:ext cx="7315200" cy="838200"/>
          </a:xfrm>
          <a:prstGeom prst="rect">
            <a:avLst/>
          </a:prstGeom>
          <a:noFill/>
          <a:ln w="9525">
            <a:noFill/>
            <a:miter lim="800000"/>
            <a:headEnd/>
            <a:tailEnd/>
          </a:ln>
          <a:effectLst/>
        </p:spPr>
        <p:txBody>
          <a:bodyPr anchor="ctr"/>
          <a:lstStyle/>
          <a:p>
            <a:pPr algn="l"/>
            <a:r>
              <a:rPr lang="en-GB" sz="3600" dirty="0">
                <a:solidFill>
                  <a:srgbClr val="FF0000"/>
                </a:solidFill>
              </a:rPr>
              <a:t>Building a statistical cloud scheme</a:t>
            </a:r>
            <a:br>
              <a:rPr lang="en-GB" sz="3600" dirty="0">
                <a:solidFill>
                  <a:srgbClr val="FF0000"/>
                </a:solidFill>
              </a:rPr>
            </a:br>
            <a:r>
              <a:rPr lang="en-GB" sz="2800" dirty="0" smtClean="0">
                <a:solidFill>
                  <a:srgbClr val="FF0000"/>
                </a:solidFill>
              </a:rPr>
              <a:t>(2) </a:t>
            </a:r>
            <a:r>
              <a:rPr lang="en-GB" sz="2800" dirty="0">
                <a:solidFill>
                  <a:srgbClr val="FF0000"/>
                </a:solidFill>
              </a:rPr>
              <a:t>Specification of PDF moments</a:t>
            </a:r>
          </a:p>
        </p:txBody>
      </p:sp>
      <p:sp>
        <p:nvSpPr>
          <p:cNvPr id="43" name="Rectangle 3"/>
          <p:cNvSpPr txBox="1">
            <a:spLocks noChangeArrowheads="1"/>
          </p:cNvSpPr>
          <p:nvPr/>
        </p:nvSpPr>
        <p:spPr bwMode="auto">
          <a:xfrm>
            <a:off x="1193800" y="6073650"/>
            <a:ext cx="6375400" cy="444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indent="12700" algn="l" defTabSz="914400" rtl="0" eaLnBrk="0" fontAlgn="base" latinLnBrk="0" hangingPunct="0">
              <a:lnSpc>
                <a:spcPct val="90000"/>
              </a:lnSpc>
              <a:spcBef>
                <a:spcPct val="20000"/>
              </a:spcBef>
              <a:spcAft>
                <a:spcPct val="0"/>
              </a:spcAft>
              <a:buClrTx/>
              <a:buSzTx/>
              <a:buFontTx/>
              <a:buNone/>
              <a:tabLst/>
              <a:defRPr/>
            </a:pPr>
            <a:r>
              <a:rPr kumimoji="0" lang="en-GB" b="0" i="0" u="none" strike="noStrike" kern="0" cap="none" spc="0" normalizeH="0" baseline="0" noProof="0" dirty="0" smtClean="0">
                <a:ln>
                  <a:noFill/>
                </a:ln>
                <a:solidFill>
                  <a:srgbClr val="FF0000"/>
                </a:solidFill>
                <a:effectLst/>
                <a:uLnTx/>
                <a:uFillTx/>
                <a:latin typeface="+mn-lt"/>
                <a:ea typeface="+mn-ea"/>
                <a:cs typeface="+mn-cs"/>
              </a:rPr>
              <a:t>Functional form – needs to fit </a:t>
            </a:r>
            <a:r>
              <a:rPr lang="en-GB" kern="0" dirty="0" smtClean="0">
                <a:solidFill>
                  <a:srgbClr val="FF0000"/>
                </a:solidFill>
                <a:latin typeface="+mn-lt"/>
              </a:rPr>
              <a:t>data but be sufficiently simple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19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19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19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 name="Slide Number Placeholder 5"/>
          <p:cNvSpPr>
            <a:spLocks noGrp="1"/>
          </p:cNvSpPr>
          <p:nvPr>
            <p:ph type="sldNum" sz="quarter" idx="12"/>
          </p:nvPr>
        </p:nvSpPr>
        <p:spPr/>
        <p:txBody>
          <a:bodyPr/>
          <a:lstStyle/>
          <a:p>
            <a:fld id="{1ABE7064-1424-49E4-A0DE-CBB71F60A380}" type="slidenum">
              <a:rPr lang="en-GB"/>
              <a:pPr/>
              <a:t>36</a:t>
            </a:fld>
            <a:endParaRPr lang="en-GB"/>
          </a:p>
        </p:txBody>
      </p:sp>
      <p:sp>
        <p:nvSpPr>
          <p:cNvPr id="553986" name="Rectangle 2"/>
          <p:cNvSpPr>
            <a:spLocks noChangeArrowheads="1"/>
          </p:cNvSpPr>
          <p:nvPr/>
        </p:nvSpPr>
        <p:spPr bwMode="auto">
          <a:xfrm>
            <a:off x="3635375" y="1025525"/>
            <a:ext cx="5113338" cy="5680075"/>
          </a:xfrm>
          <a:prstGeom prst="rect">
            <a:avLst/>
          </a:prstGeom>
          <a:solidFill>
            <a:schemeClr val="bg1"/>
          </a:solidFill>
          <a:ln w="57150">
            <a:solidFill>
              <a:schemeClr val="bg1"/>
            </a:solidFill>
            <a:miter lim="800000"/>
            <a:headEnd/>
            <a:tailEnd/>
          </a:ln>
          <a:effectLst/>
        </p:spPr>
        <p:txBody>
          <a:bodyPr wrap="none" anchor="ctr"/>
          <a:lstStyle/>
          <a:p>
            <a:endParaRPr lang="en-GB"/>
          </a:p>
        </p:txBody>
      </p:sp>
      <p:sp>
        <p:nvSpPr>
          <p:cNvPr id="553988" name="Rectangle 4"/>
          <p:cNvSpPr>
            <a:spLocks noGrp="1" noChangeArrowheads="1"/>
          </p:cNvSpPr>
          <p:nvPr>
            <p:ph type="body" idx="1"/>
          </p:nvPr>
        </p:nvSpPr>
        <p:spPr>
          <a:xfrm>
            <a:off x="0" y="1441454"/>
            <a:ext cx="3851275" cy="4810125"/>
          </a:xfrm>
        </p:spPr>
        <p:txBody>
          <a:bodyPr/>
          <a:lstStyle/>
          <a:p>
            <a:r>
              <a:rPr lang="en-GB" sz="2000" dirty="0"/>
              <a:t>Some schemes fix the moments </a:t>
            </a:r>
            <a:r>
              <a:rPr lang="en-GB" sz="2000" dirty="0" smtClean="0"/>
              <a:t>(diagnostic e.g</a:t>
            </a:r>
            <a:r>
              <a:rPr lang="en-GB" sz="2000" dirty="0"/>
              <a:t>. Smith 1990) based on critical RH at which clouds assumed to </a:t>
            </a:r>
            <a:r>
              <a:rPr lang="en-GB" sz="2000" dirty="0" smtClean="0"/>
              <a:t>form. </a:t>
            </a:r>
          </a:p>
          <a:p>
            <a:r>
              <a:rPr lang="en-GB" sz="2000" dirty="0" smtClean="0">
                <a:solidFill>
                  <a:srgbClr val="0000FF"/>
                </a:solidFill>
              </a:rPr>
              <a:t>Some schemes predict the moments (prognostic, e.g. Tompkins 2002). Need to specify sources and sinks.</a:t>
            </a:r>
            <a:endParaRPr lang="en-GB" sz="2000" dirty="0">
              <a:solidFill>
                <a:srgbClr val="0000FF"/>
              </a:solidFill>
            </a:endParaRPr>
          </a:p>
          <a:p>
            <a:r>
              <a:rPr lang="en-GB" sz="2000" dirty="0"/>
              <a:t>If moments (variance, </a:t>
            </a:r>
            <a:r>
              <a:rPr lang="en-GB" sz="2000" dirty="0" err="1"/>
              <a:t>skewness</a:t>
            </a:r>
            <a:r>
              <a:rPr lang="en-GB" sz="2000" dirty="0"/>
              <a:t>) are fixed, then statistical schemes are identically equivalent to a RH </a:t>
            </a:r>
            <a:r>
              <a:rPr lang="en-GB" sz="2000" dirty="0" smtClean="0"/>
              <a:t>formulation</a:t>
            </a:r>
          </a:p>
          <a:p>
            <a:r>
              <a:rPr lang="en-GB" sz="2000" dirty="0" smtClean="0">
                <a:solidFill>
                  <a:srgbClr val="0000FF"/>
                </a:solidFill>
              </a:rPr>
              <a:t>e.g</a:t>
            </a:r>
            <a:r>
              <a:rPr lang="en-GB" sz="2000" dirty="0">
                <a:solidFill>
                  <a:srgbClr val="0000FF"/>
                </a:solidFill>
              </a:rPr>
              <a:t>. uniform q</a:t>
            </a:r>
            <a:r>
              <a:rPr lang="en-GB" sz="2000" baseline="-25000" dirty="0">
                <a:solidFill>
                  <a:srgbClr val="0000FF"/>
                </a:solidFill>
              </a:rPr>
              <a:t>t</a:t>
            </a:r>
            <a:r>
              <a:rPr lang="en-GB" sz="2000" dirty="0">
                <a:solidFill>
                  <a:srgbClr val="0000FF"/>
                </a:solidFill>
              </a:rPr>
              <a:t> distribution = </a:t>
            </a:r>
            <a:r>
              <a:rPr lang="en-GB" sz="2000" dirty="0" err="1">
                <a:solidFill>
                  <a:srgbClr val="0000FF"/>
                </a:solidFill>
              </a:rPr>
              <a:t>Sundqvist</a:t>
            </a:r>
            <a:r>
              <a:rPr lang="en-GB" sz="2000" dirty="0">
                <a:solidFill>
                  <a:srgbClr val="0000FF"/>
                </a:solidFill>
              </a:rPr>
              <a:t> </a:t>
            </a:r>
            <a:r>
              <a:rPr lang="en-GB" sz="2000" dirty="0" smtClean="0">
                <a:solidFill>
                  <a:srgbClr val="0000FF"/>
                </a:solidFill>
              </a:rPr>
              <a:t>formulation </a:t>
            </a:r>
            <a:endParaRPr lang="en-GB" sz="2000" dirty="0">
              <a:solidFill>
                <a:srgbClr val="0000FF"/>
              </a:solidFill>
            </a:endParaRPr>
          </a:p>
        </p:txBody>
      </p:sp>
      <p:graphicFrame>
        <p:nvGraphicFramePr>
          <p:cNvPr id="553989" name="Object 5"/>
          <p:cNvGraphicFramePr>
            <a:graphicFrameLocks noChangeAspect="1"/>
          </p:cNvGraphicFramePr>
          <p:nvPr>
            <p:extLst>
              <p:ext uri="{D42A27DB-BD31-4B8C-83A1-F6EECF244321}">
                <p14:modId xmlns:p14="http://schemas.microsoft.com/office/powerpoint/2010/main" val="3677055207"/>
              </p:ext>
            </p:extLst>
          </p:nvPr>
        </p:nvGraphicFramePr>
        <p:xfrm>
          <a:off x="4533900" y="4123274"/>
          <a:ext cx="2782888" cy="522288"/>
        </p:xfrm>
        <a:graphic>
          <a:graphicData uri="http://schemas.openxmlformats.org/presentationml/2006/ole">
            <mc:AlternateContent xmlns:mc="http://schemas.openxmlformats.org/markup-compatibility/2006">
              <mc:Choice xmlns:v="urn:schemas-microsoft-com:vml" Requires="v">
                <p:oleObj spid="_x0000_s554216" name="Equation" r:id="rId4" imgW="1218960" imgH="228600" progId="Equation.3">
                  <p:embed/>
                </p:oleObj>
              </mc:Choice>
              <mc:Fallback>
                <p:oleObj name="Equation" r:id="rId4" imgW="1218960" imgH="228600" progId="Equation.3">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4123274"/>
                        <a:ext cx="2782888" cy="522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553991" name="Group 7"/>
          <p:cNvGrpSpPr>
            <a:grpSpLocks/>
          </p:cNvGrpSpPr>
          <p:nvPr/>
        </p:nvGrpSpPr>
        <p:grpSpPr bwMode="auto">
          <a:xfrm>
            <a:off x="5470528" y="1543050"/>
            <a:ext cx="2058988" cy="1708150"/>
            <a:chOff x="3480" y="1430"/>
            <a:chExt cx="1297" cy="1076"/>
          </a:xfrm>
        </p:grpSpPr>
        <p:sp>
          <p:nvSpPr>
            <p:cNvPr id="553992" name="Line 8"/>
            <p:cNvSpPr>
              <a:spLocks noChangeShapeType="1"/>
            </p:cNvSpPr>
            <p:nvPr/>
          </p:nvSpPr>
          <p:spPr bwMode="auto">
            <a:xfrm flipV="1">
              <a:off x="4444" y="1430"/>
              <a:ext cx="0" cy="722"/>
            </a:xfrm>
            <a:prstGeom prst="line">
              <a:avLst/>
            </a:prstGeom>
            <a:noFill/>
            <a:ln w="38100" cap="rnd">
              <a:solidFill>
                <a:schemeClr val="tx1"/>
              </a:solidFill>
              <a:prstDash val="sysDot"/>
              <a:round/>
              <a:headEnd/>
              <a:tailEnd/>
            </a:ln>
            <a:effectLst/>
          </p:spPr>
          <p:txBody>
            <a:bodyPr wrap="none" anchor="ctr"/>
            <a:lstStyle/>
            <a:p>
              <a:endParaRPr lang="en-GB"/>
            </a:p>
          </p:txBody>
        </p:sp>
        <p:grpSp>
          <p:nvGrpSpPr>
            <p:cNvPr id="553993" name="Group 9"/>
            <p:cNvGrpSpPr>
              <a:grpSpLocks/>
            </p:cNvGrpSpPr>
            <p:nvPr/>
          </p:nvGrpSpPr>
          <p:grpSpPr bwMode="auto">
            <a:xfrm>
              <a:off x="3480" y="1479"/>
              <a:ext cx="1297" cy="1027"/>
              <a:chOff x="3480" y="1479"/>
              <a:chExt cx="1297" cy="1027"/>
            </a:xfrm>
          </p:grpSpPr>
          <p:grpSp>
            <p:nvGrpSpPr>
              <p:cNvPr id="553994" name="Group 10"/>
              <p:cNvGrpSpPr>
                <a:grpSpLocks/>
              </p:cNvGrpSpPr>
              <p:nvPr/>
            </p:nvGrpSpPr>
            <p:grpSpPr bwMode="auto">
              <a:xfrm>
                <a:off x="4345" y="1479"/>
                <a:ext cx="432" cy="1027"/>
                <a:chOff x="4345" y="1479"/>
                <a:chExt cx="432" cy="1027"/>
              </a:xfrm>
            </p:grpSpPr>
            <p:sp>
              <p:nvSpPr>
                <p:cNvPr id="553995" name="Rectangle 11" descr="30%"/>
                <p:cNvSpPr>
                  <a:spLocks noChangeArrowheads="1"/>
                </p:cNvSpPr>
                <p:nvPr/>
              </p:nvSpPr>
              <p:spPr bwMode="auto">
                <a:xfrm>
                  <a:off x="4444" y="1479"/>
                  <a:ext cx="333" cy="722"/>
                </a:xfrm>
                <a:prstGeom prst="rect">
                  <a:avLst/>
                </a:prstGeom>
                <a:pattFill prst="pct30">
                  <a:fgClr>
                    <a:srgbClr val="0000FF"/>
                  </a:fgClr>
                  <a:bgClr>
                    <a:srgbClr val="FFFFFF"/>
                  </a:bgClr>
                </a:pattFill>
                <a:ln w="38100">
                  <a:noFill/>
                  <a:miter lim="800000"/>
                  <a:headEnd/>
                  <a:tailEnd/>
                </a:ln>
                <a:effectLst/>
              </p:spPr>
              <p:txBody>
                <a:bodyPr wrap="none" anchor="ctr"/>
                <a:lstStyle/>
                <a:p>
                  <a:r>
                    <a:rPr lang="en-GB" sz="2400" i="1">
                      <a:latin typeface="Helvetica" pitchFamily="34" charset="0"/>
                    </a:rPr>
                    <a:t>C</a:t>
                  </a:r>
                  <a:endParaRPr lang="en-GB">
                    <a:latin typeface="Helvetica" pitchFamily="34" charset="0"/>
                  </a:endParaRPr>
                </a:p>
              </p:txBody>
            </p:sp>
            <p:graphicFrame>
              <p:nvGraphicFramePr>
                <p:cNvPr id="553996" name="Object 12"/>
                <p:cNvGraphicFramePr>
                  <a:graphicFrameLocks noChangeAspect="1"/>
                </p:cNvGraphicFramePr>
                <p:nvPr>
                  <p:extLst>
                    <p:ext uri="{D42A27DB-BD31-4B8C-83A1-F6EECF244321}">
                      <p14:modId xmlns:p14="http://schemas.microsoft.com/office/powerpoint/2010/main" val="2450887696"/>
                    </p:ext>
                  </p:extLst>
                </p:nvPr>
              </p:nvGraphicFramePr>
              <p:xfrm>
                <a:off x="4345" y="2152"/>
                <a:ext cx="265" cy="354"/>
              </p:xfrm>
              <a:graphic>
                <a:graphicData uri="http://schemas.openxmlformats.org/presentationml/2006/ole">
                  <mc:AlternateContent xmlns:mc="http://schemas.openxmlformats.org/markup-compatibility/2006">
                    <mc:Choice xmlns:v="urn:schemas-microsoft-com:vml" Requires="v">
                      <p:oleObj spid="_x0000_s554217" name="Equation" r:id="rId6" imgW="164880" imgH="228600" progId="Equation.3">
                        <p:embed/>
                      </p:oleObj>
                    </mc:Choice>
                    <mc:Fallback>
                      <p:oleObj name="Equation" r:id="rId6" imgW="164880" imgH="2286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5" y="2152"/>
                              <a:ext cx="265" cy="354"/>
                            </a:xfrm>
                            <a:prstGeom prst="rect">
                              <a:avLst/>
                            </a:prstGeom>
                            <a:noFill/>
                            <a:extLst/>
                          </p:spPr>
                        </p:pic>
                      </p:oleObj>
                    </mc:Fallback>
                  </mc:AlternateContent>
                </a:graphicData>
              </a:graphic>
            </p:graphicFrame>
          </p:grpSp>
          <p:sp>
            <p:nvSpPr>
              <p:cNvPr id="553997" name="Text Box 13"/>
              <p:cNvSpPr txBox="1">
                <a:spLocks noChangeArrowheads="1"/>
              </p:cNvSpPr>
              <p:nvPr/>
            </p:nvSpPr>
            <p:spPr bwMode="auto">
              <a:xfrm>
                <a:off x="3480" y="1678"/>
                <a:ext cx="426" cy="288"/>
              </a:xfrm>
              <a:prstGeom prst="rect">
                <a:avLst/>
              </a:prstGeom>
              <a:noFill/>
              <a:ln w="38100">
                <a:noFill/>
                <a:miter lim="800000"/>
                <a:headEnd/>
                <a:tailEnd/>
              </a:ln>
              <a:effectLst/>
            </p:spPr>
            <p:txBody>
              <a:bodyPr wrap="none" anchor="ctr">
                <a:spAutoFit/>
              </a:bodyPr>
              <a:lstStyle/>
              <a:p>
                <a:r>
                  <a:rPr lang="en-GB" sz="2400" i="1">
                    <a:latin typeface="Helvetica" pitchFamily="34" charset="0"/>
                  </a:rPr>
                  <a:t>1-C</a:t>
                </a:r>
              </a:p>
            </p:txBody>
          </p:sp>
        </p:grpSp>
      </p:grpSp>
      <p:grpSp>
        <p:nvGrpSpPr>
          <p:cNvPr id="553998" name="Group 14"/>
          <p:cNvGrpSpPr>
            <a:grpSpLocks/>
          </p:cNvGrpSpPr>
          <p:nvPr/>
        </p:nvGrpSpPr>
        <p:grpSpPr bwMode="auto">
          <a:xfrm>
            <a:off x="6184904" y="996951"/>
            <a:ext cx="1425576" cy="2322513"/>
            <a:chOff x="3930" y="1086"/>
            <a:chExt cx="898" cy="1463"/>
          </a:xfrm>
        </p:grpSpPr>
        <p:sp>
          <p:nvSpPr>
            <p:cNvPr id="553999" name="Line 15"/>
            <p:cNvSpPr>
              <a:spLocks noChangeShapeType="1"/>
            </p:cNvSpPr>
            <p:nvPr/>
          </p:nvSpPr>
          <p:spPr bwMode="auto">
            <a:xfrm>
              <a:off x="4036" y="1363"/>
              <a:ext cx="754" cy="0"/>
            </a:xfrm>
            <a:prstGeom prst="line">
              <a:avLst/>
            </a:prstGeom>
            <a:noFill/>
            <a:ln w="38100">
              <a:solidFill>
                <a:srgbClr val="FF0000"/>
              </a:solidFill>
              <a:round/>
              <a:headEnd type="triangle" w="med" len="med"/>
              <a:tailEnd type="triangle" w="med" len="med"/>
            </a:ln>
            <a:effectLst/>
          </p:spPr>
          <p:txBody>
            <a:bodyPr wrap="none" anchor="ctr"/>
            <a:lstStyle/>
            <a:p>
              <a:endParaRPr lang="en-GB"/>
            </a:p>
          </p:txBody>
        </p:sp>
        <p:sp>
          <p:nvSpPr>
            <p:cNvPr id="554000" name="Line 16"/>
            <p:cNvSpPr>
              <a:spLocks noChangeShapeType="1"/>
            </p:cNvSpPr>
            <p:nvPr/>
          </p:nvSpPr>
          <p:spPr bwMode="auto">
            <a:xfrm flipV="1">
              <a:off x="4036" y="1135"/>
              <a:ext cx="0" cy="1066"/>
            </a:xfrm>
            <a:prstGeom prst="line">
              <a:avLst/>
            </a:prstGeom>
            <a:noFill/>
            <a:ln w="38100">
              <a:solidFill>
                <a:schemeClr val="tx1"/>
              </a:solidFill>
              <a:prstDash val="sysDot"/>
              <a:round/>
              <a:headEnd/>
              <a:tailEnd/>
            </a:ln>
            <a:effectLst/>
          </p:spPr>
          <p:txBody>
            <a:bodyPr wrap="none" anchor="ctr"/>
            <a:lstStyle/>
            <a:p>
              <a:endParaRPr lang="en-GB"/>
            </a:p>
          </p:txBody>
        </p:sp>
        <p:graphicFrame>
          <p:nvGraphicFramePr>
            <p:cNvPr id="554001" name="Object 17"/>
            <p:cNvGraphicFramePr>
              <a:graphicFrameLocks noChangeAspect="1"/>
            </p:cNvGraphicFramePr>
            <p:nvPr>
              <p:extLst>
                <p:ext uri="{D42A27DB-BD31-4B8C-83A1-F6EECF244321}">
                  <p14:modId xmlns:p14="http://schemas.microsoft.com/office/powerpoint/2010/main" val="1980089685"/>
                </p:ext>
              </p:extLst>
            </p:nvPr>
          </p:nvGraphicFramePr>
          <p:xfrm>
            <a:off x="3930" y="2176"/>
            <a:ext cx="259" cy="373"/>
          </p:xfrm>
          <a:graphic>
            <a:graphicData uri="http://schemas.openxmlformats.org/presentationml/2006/ole">
              <mc:AlternateContent xmlns:mc="http://schemas.openxmlformats.org/markup-compatibility/2006">
                <mc:Choice xmlns:v="urn:schemas-microsoft-com:vml" Requires="v">
                  <p:oleObj spid="_x0000_s554218" name="Equation" r:id="rId8" imgW="152280" imgH="228600" progId="Equation.3">
                    <p:embed/>
                  </p:oleObj>
                </mc:Choice>
                <mc:Fallback>
                  <p:oleObj name="Equation" r:id="rId8" imgW="152280" imgH="228600" progId="Equation.3">
                    <p:embed/>
                    <p:pic>
                      <p:nvPicPr>
                        <p:cNvPr id="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30" y="2176"/>
                          <a:ext cx="259" cy="373"/>
                        </a:xfrm>
                        <a:prstGeom prst="rect">
                          <a:avLst/>
                        </a:prstGeom>
                        <a:noFill/>
                        <a:extLst/>
                      </p:spPr>
                    </p:pic>
                  </p:oleObj>
                </mc:Fallback>
              </mc:AlternateContent>
            </a:graphicData>
          </a:graphic>
        </p:graphicFrame>
        <p:sp>
          <p:nvSpPr>
            <p:cNvPr id="554002" name="Text Box 18"/>
            <p:cNvSpPr txBox="1">
              <a:spLocks noChangeArrowheads="1"/>
            </p:cNvSpPr>
            <p:nvPr/>
          </p:nvSpPr>
          <p:spPr bwMode="auto">
            <a:xfrm>
              <a:off x="4024" y="1086"/>
              <a:ext cx="804" cy="231"/>
            </a:xfrm>
            <a:prstGeom prst="rect">
              <a:avLst/>
            </a:prstGeom>
            <a:noFill/>
            <a:ln w="38100">
              <a:noFill/>
              <a:miter lim="800000"/>
              <a:headEnd/>
              <a:tailEnd/>
            </a:ln>
            <a:effectLst/>
          </p:spPr>
          <p:txBody>
            <a:bodyPr wrap="none" anchor="ctr">
              <a:spAutoFit/>
            </a:bodyPr>
            <a:lstStyle/>
            <a:p>
              <a:r>
                <a:rPr lang="en-GB" i="1">
                  <a:solidFill>
                    <a:srgbClr val="FF0000"/>
                  </a:solidFill>
                  <a:latin typeface="Helvetica" pitchFamily="34" charset="0"/>
                </a:rPr>
                <a:t>(1-RH</a:t>
              </a:r>
              <a:r>
                <a:rPr lang="en-GB" i="1" baseline="-25000">
                  <a:solidFill>
                    <a:srgbClr val="FF0000"/>
                  </a:solidFill>
                  <a:latin typeface="Helvetica" pitchFamily="34" charset="0"/>
                </a:rPr>
                <a:t>crit</a:t>
              </a:r>
              <a:r>
                <a:rPr lang="en-GB" i="1">
                  <a:solidFill>
                    <a:srgbClr val="FF0000"/>
                  </a:solidFill>
                  <a:latin typeface="Helvetica" pitchFamily="34" charset="0"/>
                </a:rPr>
                <a:t>)q</a:t>
              </a:r>
              <a:r>
                <a:rPr lang="en-GB" i="1" baseline="-25000">
                  <a:solidFill>
                    <a:srgbClr val="FF0000"/>
                  </a:solidFill>
                  <a:latin typeface="Helvetica" pitchFamily="34" charset="0"/>
                </a:rPr>
                <a:t>s</a:t>
              </a:r>
              <a:endParaRPr lang="en-GB">
                <a:latin typeface="Helvetica" pitchFamily="34" charset="0"/>
              </a:endParaRPr>
            </a:p>
          </p:txBody>
        </p:sp>
      </p:grpSp>
      <p:grpSp>
        <p:nvGrpSpPr>
          <p:cNvPr id="554003" name="Group 19"/>
          <p:cNvGrpSpPr>
            <a:grpSpLocks/>
          </p:cNvGrpSpPr>
          <p:nvPr/>
        </p:nvGrpSpPr>
        <p:grpSpPr bwMode="auto">
          <a:xfrm>
            <a:off x="4284663" y="1074738"/>
            <a:ext cx="4497387" cy="1884363"/>
            <a:chOff x="2733" y="1135"/>
            <a:chExt cx="2833" cy="1187"/>
          </a:xfrm>
        </p:grpSpPr>
        <p:grpSp>
          <p:nvGrpSpPr>
            <p:cNvPr id="554004" name="Group 20"/>
            <p:cNvGrpSpPr>
              <a:grpSpLocks/>
            </p:cNvGrpSpPr>
            <p:nvPr/>
          </p:nvGrpSpPr>
          <p:grpSpPr bwMode="auto">
            <a:xfrm>
              <a:off x="2733" y="1135"/>
              <a:ext cx="2833" cy="1187"/>
              <a:chOff x="2733" y="1135"/>
              <a:chExt cx="2833" cy="1187"/>
            </a:xfrm>
          </p:grpSpPr>
          <p:sp>
            <p:nvSpPr>
              <p:cNvPr id="554005" name="Line 21"/>
              <p:cNvSpPr>
                <a:spLocks noChangeShapeType="1"/>
              </p:cNvSpPr>
              <p:nvPr/>
            </p:nvSpPr>
            <p:spPr bwMode="auto">
              <a:xfrm flipV="1">
                <a:off x="3073" y="1135"/>
                <a:ext cx="0" cy="106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4006" name="Line 22"/>
              <p:cNvSpPr>
                <a:spLocks noChangeShapeType="1"/>
              </p:cNvSpPr>
              <p:nvPr/>
            </p:nvSpPr>
            <p:spPr bwMode="auto">
              <a:xfrm>
                <a:off x="3073" y="2201"/>
                <a:ext cx="2170"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54007" name="Text Box 23"/>
              <p:cNvSpPr txBox="1">
                <a:spLocks noChangeArrowheads="1"/>
              </p:cNvSpPr>
              <p:nvPr/>
            </p:nvSpPr>
            <p:spPr bwMode="auto">
              <a:xfrm>
                <a:off x="5307" y="2034"/>
                <a:ext cx="259" cy="288"/>
              </a:xfrm>
              <a:prstGeom prst="rect">
                <a:avLst/>
              </a:prstGeom>
              <a:noFill/>
              <a:ln w="38100">
                <a:noFill/>
                <a:miter lim="800000"/>
                <a:headEnd/>
                <a:tailEnd/>
              </a:ln>
              <a:effectLst/>
            </p:spPr>
            <p:txBody>
              <a:bodyPr wrap="none" anchor="ctr">
                <a:spAutoFit/>
              </a:bodyPr>
              <a:lstStyle/>
              <a:p>
                <a:r>
                  <a:rPr lang="en-US" sz="2400" i="1">
                    <a:latin typeface="Helvetica" pitchFamily="34" charset="0"/>
                  </a:rPr>
                  <a:t>q</a:t>
                </a:r>
                <a:r>
                  <a:rPr lang="en-US" sz="2400" i="1" baseline="-25000">
                    <a:latin typeface="Helvetica" pitchFamily="34" charset="0"/>
                  </a:rPr>
                  <a:t>t</a:t>
                </a:r>
                <a:endParaRPr lang="en-US" sz="2400">
                  <a:latin typeface="Helvetica" pitchFamily="34" charset="0"/>
                </a:endParaRPr>
              </a:p>
            </p:txBody>
          </p:sp>
          <p:sp>
            <p:nvSpPr>
              <p:cNvPr id="554008" name="Text Box 24"/>
              <p:cNvSpPr txBox="1">
                <a:spLocks noChangeArrowheads="1"/>
              </p:cNvSpPr>
              <p:nvPr/>
            </p:nvSpPr>
            <p:spPr bwMode="auto">
              <a:xfrm rot="-5400000">
                <a:off x="2609" y="1552"/>
                <a:ext cx="536" cy="288"/>
              </a:xfrm>
              <a:prstGeom prst="rect">
                <a:avLst/>
              </a:prstGeom>
              <a:noFill/>
              <a:ln w="38100">
                <a:noFill/>
                <a:miter lim="800000"/>
                <a:headEnd/>
                <a:tailEnd/>
              </a:ln>
              <a:effectLst/>
            </p:spPr>
            <p:txBody>
              <a:bodyPr wrap="none" anchor="ctr">
                <a:spAutoFit/>
              </a:bodyPr>
              <a:lstStyle/>
              <a:p>
                <a:r>
                  <a:rPr lang="en-US" sz="2400" i="1">
                    <a:latin typeface="Helvetica" pitchFamily="34" charset="0"/>
                  </a:rPr>
                  <a:t>G(q</a:t>
                </a:r>
                <a:r>
                  <a:rPr lang="en-US" sz="2400" i="1" baseline="-25000">
                    <a:latin typeface="Helvetica" pitchFamily="34" charset="0"/>
                  </a:rPr>
                  <a:t>t</a:t>
                </a:r>
                <a:r>
                  <a:rPr lang="en-US" sz="2400" i="1">
                    <a:latin typeface="Helvetica" pitchFamily="34" charset="0"/>
                  </a:rPr>
                  <a:t>)</a:t>
                </a:r>
                <a:endParaRPr lang="en-US" sz="2400">
                  <a:latin typeface="Helvetica" pitchFamily="34" charset="0"/>
                </a:endParaRPr>
              </a:p>
            </p:txBody>
          </p:sp>
        </p:grpSp>
        <p:sp>
          <p:nvSpPr>
            <p:cNvPr id="554009" name="Rectangle 25"/>
            <p:cNvSpPr>
              <a:spLocks noChangeArrowheads="1"/>
            </p:cNvSpPr>
            <p:nvPr/>
          </p:nvSpPr>
          <p:spPr bwMode="auto">
            <a:xfrm>
              <a:off x="3385" y="1479"/>
              <a:ext cx="1392" cy="722"/>
            </a:xfrm>
            <a:prstGeom prst="rect">
              <a:avLst/>
            </a:prstGeom>
            <a:noFill/>
            <a:ln w="38100">
              <a:solidFill>
                <a:schemeClr val="tx1"/>
              </a:solidFill>
              <a:miter lim="800000"/>
              <a:headEnd/>
              <a:tailEnd/>
            </a:ln>
            <a:effectLst/>
          </p:spPr>
          <p:txBody>
            <a:bodyPr wrap="none" anchor="ctr"/>
            <a:lstStyle/>
            <a:p>
              <a:endParaRPr lang="en-GB"/>
            </a:p>
          </p:txBody>
        </p:sp>
      </p:grpSp>
      <p:grpSp>
        <p:nvGrpSpPr>
          <p:cNvPr id="554010" name="Group 26"/>
          <p:cNvGrpSpPr>
            <a:grpSpLocks/>
          </p:cNvGrpSpPr>
          <p:nvPr/>
        </p:nvGrpSpPr>
        <p:grpSpPr bwMode="auto">
          <a:xfrm>
            <a:off x="5473700" y="1074738"/>
            <a:ext cx="647700" cy="2447925"/>
            <a:chOff x="3482" y="1135"/>
            <a:chExt cx="408" cy="1542"/>
          </a:xfrm>
        </p:grpSpPr>
        <p:sp>
          <p:nvSpPr>
            <p:cNvPr id="554011" name="Line 27"/>
            <p:cNvSpPr>
              <a:spLocks noChangeShapeType="1"/>
            </p:cNvSpPr>
            <p:nvPr/>
          </p:nvSpPr>
          <p:spPr bwMode="auto">
            <a:xfrm flipV="1">
              <a:off x="3890" y="1135"/>
              <a:ext cx="0" cy="1051"/>
            </a:xfrm>
            <a:prstGeom prst="line">
              <a:avLst/>
            </a:prstGeom>
            <a:noFill/>
            <a:ln w="38100">
              <a:solidFill>
                <a:schemeClr val="tx1"/>
              </a:solidFill>
              <a:prstDash val="dashDot"/>
              <a:round/>
              <a:headEnd/>
              <a:tailEnd/>
            </a:ln>
            <a:effectLst/>
          </p:spPr>
          <p:txBody>
            <a:bodyPr wrap="none" anchor="ctr"/>
            <a:lstStyle/>
            <a:p>
              <a:endParaRPr lang="en-GB"/>
            </a:p>
          </p:txBody>
        </p:sp>
        <p:graphicFrame>
          <p:nvGraphicFramePr>
            <p:cNvPr id="554012" name="Object 28"/>
            <p:cNvGraphicFramePr>
              <a:graphicFrameLocks noChangeAspect="1"/>
            </p:cNvGraphicFramePr>
            <p:nvPr>
              <p:extLst>
                <p:ext uri="{D42A27DB-BD31-4B8C-83A1-F6EECF244321}">
                  <p14:modId xmlns:p14="http://schemas.microsoft.com/office/powerpoint/2010/main" val="418216611"/>
                </p:ext>
              </p:extLst>
            </p:nvPr>
          </p:nvGraphicFramePr>
          <p:xfrm>
            <a:off x="3482" y="2322"/>
            <a:ext cx="267" cy="355"/>
          </p:xfrm>
          <a:graphic>
            <a:graphicData uri="http://schemas.openxmlformats.org/presentationml/2006/ole">
              <mc:AlternateContent xmlns:mc="http://schemas.openxmlformats.org/markup-compatibility/2006">
                <mc:Choice xmlns:v="urn:schemas-microsoft-com:vml" Requires="v">
                  <p:oleObj spid="_x0000_s554219" name="Equation" r:id="rId10" imgW="164880" imgH="228600" progId="Equation.3">
                    <p:embed/>
                  </p:oleObj>
                </mc:Choice>
                <mc:Fallback>
                  <p:oleObj name="Equation" r:id="rId10" imgW="164880" imgH="228600" progId="Equation.3">
                    <p:embed/>
                    <p:pic>
                      <p:nvPicPr>
                        <p:cNvPr id="0" name="Picture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82" y="2322"/>
                          <a:ext cx="267" cy="355"/>
                        </a:xfrm>
                        <a:prstGeom prst="rect">
                          <a:avLst/>
                        </a:prstGeom>
                        <a:noFill/>
                        <a:extLst/>
                      </p:spPr>
                    </p:pic>
                  </p:oleObj>
                </mc:Fallback>
              </mc:AlternateContent>
            </a:graphicData>
          </a:graphic>
        </p:graphicFrame>
        <p:sp>
          <p:nvSpPr>
            <p:cNvPr id="554013" name="Line 29"/>
            <p:cNvSpPr>
              <a:spLocks noChangeShapeType="1"/>
            </p:cNvSpPr>
            <p:nvPr/>
          </p:nvSpPr>
          <p:spPr bwMode="auto">
            <a:xfrm flipV="1">
              <a:off x="3744" y="2239"/>
              <a:ext cx="140" cy="268"/>
            </a:xfrm>
            <a:prstGeom prst="line">
              <a:avLst/>
            </a:prstGeom>
            <a:noFill/>
            <a:ln w="38100">
              <a:solidFill>
                <a:schemeClr val="tx1"/>
              </a:solidFill>
              <a:round/>
              <a:headEnd/>
              <a:tailEnd type="triangle" w="med" len="med"/>
            </a:ln>
            <a:effectLst/>
          </p:spPr>
          <p:txBody>
            <a:bodyPr wrap="none" anchor="ctr"/>
            <a:lstStyle/>
            <a:p>
              <a:endParaRPr lang="en-GB"/>
            </a:p>
          </p:txBody>
        </p:sp>
      </p:grpSp>
      <p:graphicFrame>
        <p:nvGraphicFramePr>
          <p:cNvPr id="554014" name="Object 30"/>
          <p:cNvGraphicFramePr>
            <a:graphicFrameLocks noChangeAspect="1"/>
          </p:cNvGraphicFramePr>
          <p:nvPr>
            <p:extLst>
              <p:ext uri="{D42A27DB-BD31-4B8C-83A1-F6EECF244321}">
                <p14:modId xmlns:p14="http://schemas.microsoft.com/office/powerpoint/2010/main" val="3243702131"/>
              </p:ext>
            </p:extLst>
          </p:nvPr>
        </p:nvGraphicFramePr>
        <p:xfrm>
          <a:off x="4284663" y="4618574"/>
          <a:ext cx="4386262" cy="935038"/>
        </p:xfrm>
        <a:graphic>
          <a:graphicData uri="http://schemas.openxmlformats.org/presentationml/2006/ole">
            <mc:AlternateContent xmlns:mc="http://schemas.openxmlformats.org/markup-compatibility/2006">
              <mc:Choice xmlns:v="urn:schemas-microsoft-com:vml" Requires="v">
                <p:oleObj spid="_x0000_s554220" name="Equation" r:id="rId12" imgW="2019240" imgH="431640" progId="Equation.3">
                  <p:embed/>
                </p:oleObj>
              </mc:Choice>
              <mc:Fallback>
                <p:oleObj name="Equation" r:id="rId12" imgW="2019240" imgH="431640" progId="Equation.3">
                  <p:embed/>
                  <p:pic>
                    <p:nvPicPr>
                      <p:cNvPr id="0" name="Picture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84663" y="4618574"/>
                        <a:ext cx="4386262" cy="9350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554015" name="Object 31"/>
          <p:cNvGraphicFramePr>
            <a:graphicFrameLocks noChangeAspect="1"/>
          </p:cNvGraphicFramePr>
          <p:nvPr>
            <p:extLst>
              <p:ext uri="{D42A27DB-BD31-4B8C-83A1-F6EECF244321}">
                <p14:modId xmlns:p14="http://schemas.microsoft.com/office/powerpoint/2010/main" val="2494340531"/>
              </p:ext>
            </p:extLst>
          </p:nvPr>
        </p:nvGraphicFramePr>
        <p:xfrm>
          <a:off x="5246743" y="5802434"/>
          <a:ext cx="3090520" cy="840347"/>
        </p:xfrm>
        <a:graphic>
          <a:graphicData uri="http://schemas.openxmlformats.org/presentationml/2006/ole">
            <mc:AlternateContent xmlns:mc="http://schemas.openxmlformats.org/markup-compatibility/2006">
              <mc:Choice xmlns:v="urn:schemas-microsoft-com:vml" Requires="v">
                <p:oleObj spid="_x0000_s554221" name="Equation" r:id="rId14" imgW="1066680" imgH="291960" progId="Equation.3">
                  <p:embed/>
                </p:oleObj>
              </mc:Choice>
              <mc:Fallback>
                <p:oleObj name="Equation" r:id="rId14" imgW="1066680" imgH="291960" progId="Equation.3">
                  <p:embed/>
                  <p:pic>
                    <p:nvPicPr>
                      <p:cNvPr id="0" name="Picture 3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246743" y="5802434"/>
                        <a:ext cx="3090520" cy="840347"/>
                      </a:xfrm>
                      <a:prstGeom prst="rect">
                        <a:avLst/>
                      </a:prstGeom>
                      <a:solidFill>
                        <a:srgbClr val="FFFF99"/>
                      </a:solidFill>
                      <a:ln w="9525">
                        <a:solidFill>
                          <a:schemeClr val="tx1"/>
                        </a:solidFill>
                        <a:miter lim="800000"/>
                        <a:headEnd/>
                        <a:tailEnd/>
                      </a:ln>
                    </p:spPr>
                  </p:pic>
                </p:oleObj>
              </mc:Fallback>
            </mc:AlternateContent>
          </a:graphicData>
        </a:graphic>
      </p:graphicFrame>
      <p:sp>
        <p:nvSpPr>
          <p:cNvPr id="554016" name="Rectangle 32"/>
          <p:cNvSpPr>
            <a:spLocks noChangeArrowheads="1"/>
          </p:cNvSpPr>
          <p:nvPr/>
        </p:nvSpPr>
        <p:spPr bwMode="auto">
          <a:xfrm>
            <a:off x="4944598" y="5453758"/>
            <a:ext cx="3857625" cy="338554"/>
          </a:xfrm>
          <a:prstGeom prst="rect">
            <a:avLst/>
          </a:prstGeom>
          <a:noFill/>
          <a:ln w="38100">
            <a:noFill/>
            <a:miter lim="800000"/>
            <a:headEnd/>
            <a:tailEnd/>
          </a:ln>
          <a:effectLst/>
        </p:spPr>
        <p:txBody>
          <a:bodyPr anchor="ctr">
            <a:spAutoFit/>
          </a:bodyPr>
          <a:lstStyle/>
          <a:p>
            <a:r>
              <a:rPr lang="en-US" sz="1600" dirty="0" err="1">
                <a:solidFill>
                  <a:srgbClr val="FF0000"/>
                </a:solidFill>
                <a:latin typeface="Helvetica" pitchFamily="34" charset="0"/>
              </a:rPr>
              <a:t>Sundqvist</a:t>
            </a:r>
            <a:r>
              <a:rPr lang="en-US" sz="1600" dirty="0">
                <a:solidFill>
                  <a:srgbClr val="FF0000"/>
                </a:solidFill>
                <a:latin typeface="Helvetica" pitchFamily="34" charset="0"/>
              </a:rPr>
              <a:t> </a:t>
            </a:r>
            <a:r>
              <a:rPr lang="en-US" sz="1600" dirty="0" smtClean="0">
                <a:solidFill>
                  <a:srgbClr val="FF0000"/>
                </a:solidFill>
                <a:latin typeface="Helvetica" pitchFamily="34" charset="0"/>
              </a:rPr>
              <a:t>formulation!!!</a:t>
            </a:r>
            <a:endParaRPr lang="en-GB" sz="1600" dirty="0">
              <a:solidFill>
                <a:srgbClr val="FF0000"/>
              </a:solidFill>
              <a:latin typeface="Helvetica" pitchFamily="34" charset="0"/>
            </a:endParaRPr>
          </a:p>
        </p:txBody>
      </p:sp>
      <p:graphicFrame>
        <p:nvGraphicFramePr>
          <p:cNvPr id="554017" name="Object 33"/>
          <p:cNvGraphicFramePr>
            <a:graphicFrameLocks noChangeAspect="1"/>
          </p:cNvGraphicFramePr>
          <p:nvPr>
            <p:extLst>
              <p:ext uri="{D42A27DB-BD31-4B8C-83A1-F6EECF244321}">
                <p14:modId xmlns:p14="http://schemas.microsoft.com/office/powerpoint/2010/main" val="2543360529"/>
              </p:ext>
            </p:extLst>
          </p:nvPr>
        </p:nvGraphicFramePr>
        <p:xfrm>
          <a:off x="4538664" y="3569238"/>
          <a:ext cx="4110036" cy="520431"/>
        </p:xfrm>
        <a:graphic>
          <a:graphicData uri="http://schemas.openxmlformats.org/presentationml/2006/ole">
            <mc:AlternateContent xmlns:mc="http://schemas.openxmlformats.org/markup-compatibility/2006">
              <mc:Choice xmlns:v="urn:schemas-microsoft-com:vml" Requires="v">
                <p:oleObj spid="_x0000_s554222" name="Equation" r:id="rId16" imgW="1803240" imgH="228600" progId="Equation.3">
                  <p:embed/>
                </p:oleObj>
              </mc:Choice>
              <mc:Fallback>
                <p:oleObj name="Equation" r:id="rId16" imgW="1803240" imgH="228600" progId="Equation.3">
                  <p:embed/>
                  <p:pic>
                    <p:nvPicPr>
                      <p:cNvPr id="0" name="Picture 3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38664" y="3569238"/>
                        <a:ext cx="4110036" cy="52043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554020" name="Rectangle 36"/>
          <p:cNvSpPr>
            <a:spLocks noChangeArrowheads="1"/>
          </p:cNvSpPr>
          <p:nvPr/>
        </p:nvSpPr>
        <p:spPr bwMode="auto">
          <a:xfrm>
            <a:off x="127000" y="101600"/>
            <a:ext cx="7315200" cy="838200"/>
          </a:xfrm>
          <a:prstGeom prst="rect">
            <a:avLst/>
          </a:prstGeom>
          <a:noFill/>
          <a:ln w="9525">
            <a:noFill/>
            <a:miter lim="800000"/>
            <a:headEnd/>
            <a:tailEnd/>
          </a:ln>
          <a:effectLst/>
        </p:spPr>
        <p:txBody>
          <a:bodyPr anchor="ctr"/>
          <a:lstStyle/>
          <a:p>
            <a:pPr algn="l"/>
            <a:r>
              <a:rPr lang="en-GB" sz="3600" dirty="0">
                <a:solidFill>
                  <a:srgbClr val="FF0000"/>
                </a:solidFill>
              </a:rPr>
              <a:t>Building a statistical cloud scheme</a:t>
            </a:r>
            <a:br>
              <a:rPr lang="en-GB" sz="3600" dirty="0">
                <a:solidFill>
                  <a:srgbClr val="FF0000"/>
                </a:solidFill>
              </a:rPr>
            </a:br>
            <a:r>
              <a:rPr lang="en-GB" sz="2800" dirty="0" smtClean="0">
                <a:solidFill>
                  <a:srgbClr val="FF0000"/>
                </a:solidFill>
              </a:rPr>
              <a:t>(3) Diagnostic or prognostic PDF </a:t>
            </a:r>
            <a:r>
              <a:rPr lang="en-GB" sz="2800" dirty="0">
                <a:solidFill>
                  <a:srgbClr val="FF0000"/>
                </a:solidFill>
              </a:rPr>
              <a:t>moments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398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398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398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400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399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39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540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540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5398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5540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5401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540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0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4"/>
          <p:cNvSpPr>
            <a:spLocks noGrp="1"/>
          </p:cNvSpPr>
          <p:nvPr>
            <p:ph type="sldNum" sz="quarter" idx="12"/>
          </p:nvPr>
        </p:nvSpPr>
        <p:spPr/>
        <p:txBody>
          <a:bodyPr/>
          <a:lstStyle/>
          <a:p>
            <a:fld id="{90013E21-8240-4244-9281-4489878EC286}" type="slidenum">
              <a:rPr lang="en-GB"/>
              <a:pPr/>
              <a:t>37</a:t>
            </a:fld>
            <a:endParaRPr lang="en-GB"/>
          </a:p>
        </p:txBody>
      </p:sp>
      <p:sp>
        <p:nvSpPr>
          <p:cNvPr id="556034" name="Rectangle 2"/>
          <p:cNvSpPr>
            <a:spLocks noChangeArrowheads="1"/>
          </p:cNvSpPr>
          <p:nvPr/>
        </p:nvSpPr>
        <p:spPr bwMode="auto">
          <a:xfrm>
            <a:off x="179388" y="1700213"/>
            <a:ext cx="8785225" cy="4751387"/>
          </a:xfrm>
          <a:prstGeom prst="rect">
            <a:avLst/>
          </a:prstGeom>
          <a:solidFill>
            <a:schemeClr val="bg1"/>
          </a:solidFill>
          <a:ln w="57150">
            <a:solidFill>
              <a:schemeClr val="bg1"/>
            </a:solidFill>
            <a:miter lim="800000"/>
            <a:headEnd/>
            <a:tailEnd/>
          </a:ln>
          <a:effectLst/>
        </p:spPr>
        <p:txBody>
          <a:bodyPr wrap="none" anchor="ctr"/>
          <a:lstStyle/>
          <a:p>
            <a:endParaRPr lang="en-GB"/>
          </a:p>
        </p:txBody>
      </p:sp>
      <p:grpSp>
        <p:nvGrpSpPr>
          <p:cNvPr id="556036" name="Group 4"/>
          <p:cNvGrpSpPr>
            <a:grpSpLocks/>
          </p:cNvGrpSpPr>
          <p:nvPr/>
        </p:nvGrpSpPr>
        <p:grpSpPr bwMode="auto">
          <a:xfrm>
            <a:off x="304800" y="2133600"/>
            <a:ext cx="3590925" cy="3810000"/>
            <a:chOff x="240" y="1152"/>
            <a:chExt cx="2262" cy="2400"/>
          </a:xfrm>
        </p:grpSpPr>
        <p:grpSp>
          <p:nvGrpSpPr>
            <p:cNvPr id="556037" name="Group 5"/>
            <p:cNvGrpSpPr>
              <a:grpSpLocks/>
            </p:cNvGrpSpPr>
            <p:nvPr/>
          </p:nvGrpSpPr>
          <p:grpSpPr bwMode="auto">
            <a:xfrm>
              <a:off x="240" y="1440"/>
              <a:ext cx="2262" cy="2112"/>
              <a:chOff x="240" y="1440"/>
              <a:chExt cx="2262" cy="2112"/>
            </a:xfrm>
          </p:grpSpPr>
          <p:sp>
            <p:nvSpPr>
              <p:cNvPr id="556038" name="Freeform 6"/>
              <p:cNvSpPr>
                <a:spLocks/>
              </p:cNvSpPr>
              <p:nvPr/>
            </p:nvSpPr>
            <p:spPr bwMode="auto">
              <a:xfrm>
                <a:off x="240" y="1440"/>
                <a:ext cx="2262" cy="2112"/>
              </a:xfrm>
              <a:custGeom>
                <a:avLst/>
                <a:gdLst/>
                <a:ahLst/>
                <a:cxnLst>
                  <a:cxn ang="0">
                    <a:pos x="574" y="2600"/>
                  </a:cxn>
                  <a:cxn ang="0">
                    <a:pos x="526" y="2168"/>
                  </a:cxn>
                  <a:cxn ang="0">
                    <a:pos x="622" y="1880"/>
                  </a:cxn>
                  <a:cxn ang="0">
                    <a:pos x="622" y="1592"/>
                  </a:cxn>
                  <a:cxn ang="0">
                    <a:pos x="526" y="1352"/>
                  </a:cxn>
                  <a:cxn ang="0">
                    <a:pos x="526" y="1064"/>
                  </a:cxn>
                  <a:cxn ang="0">
                    <a:pos x="430" y="728"/>
                  </a:cxn>
                  <a:cxn ang="0">
                    <a:pos x="478" y="488"/>
                  </a:cxn>
                  <a:cxn ang="0">
                    <a:pos x="32" y="97"/>
                  </a:cxn>
                  <a:cxn ang="0">
                    <a:pos x="670" y="56"/>
                  </a:cxn>
                  <a:cxn ang="0">
                    <a:pos x="862" y="8"/>
                  </a:cxn>
                  <a:cxn ang="0">
                    <a:pos x="1006" y="104"/>
                  </a:cxn>
                  <a:cxn ang="0">
                    <a:pos x="1246" y="104"/>
                  </a:cxn>
                  <a:cxn ang="0">
                    <a:pos x="1390" y="56"/>
                  </a:cxn>
                  <a:cxn ang="0">
                    <a:pos x="1534" y="56"/>
                  </a:cxn>
                  <a:cxn ang="0">
                    <a:pos x="1726" y="8"/>
                  </a:cxn>
                  <a:cxn ang="0">
                    <a:pos x="1918" y="104"/>
                  </a:cxn>
                  <a:cxn ang="0">
                    <a:pos x="2110" y="104"/>
                  </a:cxn>
                  <a:cxn ang="0">
                    <a:pos x="2254" y="200"/>
                  </a:cxn>
                  <a:cxn ang="0">
                    <a:pos x="2158" y="440"/>
                  </a:cxn>
                  <a:cxn ang="0">
                    <a:pos x="1966" y="536"/>
                  </a:cxn>
                  <a:cxn ang="0">
                    <a:pos x="1726" y="536"/>
                  </a:cxn>
                  <a:cxn ang="0">
                    <a:pos x="1582" y="488"/>
                  </a:cxn>
                  <a:cxn ang="0">
                    <a:pos x="1486" y="536"/>
                  </a:cxn>
                  <a:cxn ang="0">
                    <a:pos x="1246" y="536"/>
                  </a:cxn>
                  <a:cxn ang="0">
                    <a:pos x="1207" y="551"/>
                  </a:cxn>
                  <a:cxn ang="0">
                    <a:pos x="1054" y="584"/>
                  </a:cxn>
                  <a:cxn ang="0">
                    <a:pos x="1006" y="632"/>
                  </a:cxn>
                  <a:cxn ang="0">
                    <a:pos x="1054" y="872"/>
                  </a:cxn>
                  <a:cxn ang="0">
                    <a:pos x="1006" y="1016"/>
                  </a:cxn>
                  <a:cxn ang="0">
                    <a:pos x="1006" y="1208"/>
                  </a:cxn>
                  <a:cxn ang="0">
                    <a:pos x="1054" y="1496"/>
                  </a:cxn>
                  <a:cxn ang="0">
                    <a:pos x="1102" y="1688"/>
                  </a:cxn>
                  <a:cxn ang="0">
                    <a:pos x="1054" y="1832"/>
                  </a:cxn>
                  <a:cxn ang="0">
                    <a:pos x="1052" y="2043"/>
                  </a:cxn>
                  <a:cxn ang="0">
                    <a:pos x="1112" y="2334"/>
                  </a:cxn>
                  <a:cxn ang="0">
                    <a:pos x="958" y="2456"/>
                  </a:cxn>
                  <a:cxn ang="0">
                    <a:pos x="1006" y="2504"/>
                  </a:cxn>
                  <a:cxn ang="0">
                    <a:pos x="1006" y="2552"/>
                  </a:cxn>
                  <a:cxn ang="0">
                    <a:pos x="910" y="2648"/>
                  </a:cxn>
                  <a:cxn ang="0">
                    <a:pos x="574" y="2600"/>
                  </a:cxn>
                </a:cxnLst>
                <a:rect l="0" t="0" r="r" b="b"/>
                <a:pathLst>
                  <a:path w="2262" h="2680">
                    <a:moveTo>
                      <a:pt x="574" y="2600"/>
                    </a:moveTo>
                    <a:cubicBezTo>
                      <a:pt x="510" y="2520"/>
                      <a:pt x="518" y="2288"/>
                      <a:pt x="526" y="2168"/>
                    </a:cubicBezTo>
                    <a:cubicBezTo>
                      <a:pt x="534" y="2048"/>
                      <a:pt x="606" y="1976"/>
                      <a:pt x="622" y="1880"/>
                    </a:cubicBezTo>
                    <a:cubicBezTo>
                      <a:pt x="638" y="1784"/>
                      <a:pt x="638" y="1680"/>
                      <a:pt x="622" y="1592"/>
                    </a:cubicBezTo>
                    <a:cubicBezTo>
                      <a:pt x="606" y="1504"/>
                      <a:pt x="542" y="1440"/>
                      <a:pt x="526" y="1352"/>
                    </a:cubicBezTo>
                    <a:cubicBezTo>
                      <a:pt x="510" y="1264"/>
                      <a:pt x="542" y="1168"/>
                      <a:pt x="526" y="1064"/>
                    </a:cubicBezTo>
                    <a:cubicBezTo>
                      <a:pt x="510" y="960"/>
                      <a:pt x="438" y="824"/>
                      <a:pt x="430" y="728"/>
                    </a:cubicBezTo>
                    <a:cubicBezTo>
                      <a:pt x="422" y="632"/>
                      <a:pt x="544" y="593"/>
                      <a:pt x="478" y="488"/>
                    </a:cubicBezTo>
                    <a:cubicBezTo>
                      <a:pt x="412" y="383"/>
                      <a:pt x="0" y="169"/>
                      <a:pt x="32" y="97"/>
                    </a:cubicBezTo>
                    <a:cubicBezTo>
                      <a:pt x="64" y="25"/>
                      <a:pt x="532" y="71"/>
                      <a:pt x="670" y="56"/>
                    </a:cubicBezTo>
                    <a:cubicBezTo>
                      <a:pt x="808" y="41"/>
                      <a:pt x="806" y="0"/>
                      <a:pt x="862" y="8"/>
                    </a:cubicBezTo>
                    <a:cubicBezTo>
                      <a:pt x="918" y="16"/>
                      <a:pt x="942" y="88"/>
                      <a:pt x="1006" y="104"/>
                    </a:cubicBezTo>
                    <a:cubicBezTo>
                      <a:pt x="1070" y="120"/>
                      <a:pt x="1182" y="112"/>
                      <a:pt x="1246" y="104"/>
                    </a:cubicBezTo>
                    <a:cubicBezTo>
                      <a:pt x="1310" y="96"/>
                      <a:pt x="1342" y="64"/>
                      <a:pt x="1390" y="56"/>
                    </a:cubicBezTo>
                    <a:cubicBezTo>
                      <a:pt x="1438" y="48"/>
                      <a:pt x="1478" y="64"/>
                      <a:pt x="1534" y="56"/>
                    </a:cubicBezTo>
                    <a:cubicBezTo>
                      <a:pt x="1590" y="48"/>
                      <a:pt x="1662" y="0"/>
                      <a:pt x="1726" y="8"/>
                    </a:cubicBezTo>
                    <a:cubicBezTo>
                      <a:pt x="1790" y="16"/>
                      <a:pt x="1854" y="88"/>
                      <a:pt x="1918" y="104"/>
                    </a:cubicBezTo>
                    <a:cubicBezTo>
                      <a:pt x="1982" y="120"/>
                      <a:pt x="2054" y="88"/>
                      <a:pt x="2110" y="104"/>
                    </a:cubicBezTo>
                    <a:cubicBezTo>
                      <a:pt x="2166" y="120"/>
                      <a:pt x="2246" y="144"/>
                      <a:pt x="2254" y="200"/>
                    </a:cubicBezTo>
                    <a:cubicBezTo>
                      <a:pt x="2262" y="256"/>
                      <a:pt x="2206" y="384"/>
                      <a:pt x="2158" y="440"/>
                    </a:cubicBezTo>
                    <a:cubicBezTo>
                      <a:pt x="2110" y="496"/>
                      <a:pt x="2038" y="520"/>
                      <a:pt x="1966" y="536"/>
                    </a:cubicBezTo>
                    <a:cubicBezTo>
                      <a:pt x="1894" y="552"/>
                      <a:pt x="1790" y="544"/>
                      <a:pt x="1726" y="536"/>
                    </a:cubicBezTo>
                    <a:cubicBezTo>
                      <a:pt x="1662" y="528"/>
                      <a:pt x="1622" y="488"/>
                      <a:pt x="1582" y="488"/>
                    </a:cubicBezTo>
                    <a:cubicBezTo>
                      <a:pt x="1542" y="488"/>
                      <a:pt x="1542" y="528"/>
                      <a:pt x="1486" y="536"/>
                    </a:cubicBezTo>
                    <a:cubicBezTo>
                      <a:pt x="1430" y="544"/>
                      <a:pt x="1292" y="534"/>
                      <a:pt x="1246" y="536"/>
                    </a:cubicBezTo>
                    <a:cubicBezTo>
                      <a:pt x="1200" y="538"/>
                      <a:pt x="1239" y="543"/>
                      <a:pt x="1207" y="551"/>
                    </a:cubicBezTo>
                    <a:cubicBezTo>
                      <a:pt x="1175" y="559"/>
                      <a:pt x="1087" y="571"/>
                      <a:pt x="1054" y="584"/>
                    </a:cubicBezTo>
                    <a:cubicBezTo>
                      <a:pt x="1021" y="597"/>
                      <a:pt x="1006" y="584"/>
                      <a:pt x="1006" y="632"/>
                    </a:cubicBezTo>
                    <a:cubicBezTo>
                      <a:pt x="1006" y="680"/>
                      <a:pt x="1054" y="808"/>
                      <a:pt x="1054" y="872"/>
                    </a:cubicBezTo>
                    <a:cubicBezTo>
                      <a:pt x="1054" y="936"/>
                      <a:pt x="1014" y="960"/>
                      <a:pt x="1006" y="1016"/>
                    </a:cubicBezTo>
                    <a:cubicBezTo>
                      <a:pt x="998" y="1072"/>
                      <a:pt x="998" y="1128"/>
                      <a:pt x="1006" y="1208"/>
                    </a:cubicBezTo>
                    <a:cubicBezTo>
                      <a:pt x="1014" y="1288"/>
                      <a:pt x="1038" y="1416"/>
                      <a:pt x="1054" y="1496"/>
                    </a:cubicBezTo>
                    <a:cubicBezTo>
                      <a:pt x="1070" y="1576"/>
                      <a:pt x="1102" y="1632"/>
                      <a:pt x="1102" y="1688"/>
                    </a:cubicBezTo>
                    <a:cubicBezTo>
                      <a:pt x="1102" y="1744"/>
                      <a:pt x="1062" y="1773"/>
                      <a:pt x="1054" y="1832"/>
                    </a:cubicBezTo>
                    <a:cubicBezTo>
                      <a:pt x="1046" y="1891"/>
                      <a:pt x="1042" y="1959"/>
                      <a:pt x="1052" y="2043"/>
                    </a:cubicBezTo>
                    <a:cubicBezTo>
                      <a:pt x="1062" y="2127"/>
                      <a:pt x="1128" y="2265"/>
                      <a:pt x="1112" y="2334"/>
                    </a:cubicBezTo>
                    <a:cubicBezTo>
                      <a:pt x="1096" y="2403"/>
                      <a:pt x="976" y="2428"/>
                      <a:pt x="958" y="2456"/>
                    </a:cubicBezTo>
                    <a:cubicBezTo>
                      <a:pt x="940" y="2484"/>
                      <a:pt x="998" y="2488"/>
                      <a:pt x="1006" y="2504"/>
                    </a:cubicBezTo>
                    <a:cubicBezTo>
                      <a:pt x="1014" y="2520"/>
                      <a:pt x="1022" y="2528"/>
                      <a:pt x="1006" y="2552"/>
                    </a:cubicBezTo>
                    <a:cubicBezTo>
                      <a:pt x="990" y="2576"/>
                      <a:pt x="982" y="2640"/>
                      <a:pt x="910" y="2648"/>
                    </a:cubicBezTo>
                    <a:cubicBezTo>
                      <a:pt x="838" y="2656"/>
                      <a:pt x="638" y="2680"/>
                      <a:pt x="574" y="2600"/>
                    </a:cubicBezTo>
                    <a:close/>
                  </a:path>
                </a:pathLst>
              </a:custGeom>
              <a:solidFill>
                <a:srgbClr val="00FFFF"/>
              </a:soli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39" name="AutoShape 7"/>
              <p:cNvSpPr>
                <a:spLocks noChangeArrowheads="1"/>
              </p:cNvSpPr>
              <p:nvPr/>
            </p:nvSpPr>
            <p:spPr bwMode="auto">
              <a:xfrm>
                <a:off x="912" y="2160"/>
                <a:ext cx="288" cy="1200"/>
              </a:xfrm>
              <a:prstGeom prst="upArrow">
                <a:avLst>
                  <a:gd name="adj1" fmla="val 50000"/>
                  <a:gd name="adj2" fmla="val 104167"/>
                </a:avLst>
              </a:prstGeom>
              <a:solidFill>
                <a:srgbClr val="FF0000"/>
              </a:solidFill>
              <a:ln w="38100">
                <a:solidFill>
                  <a:schemeClr val="tx1"/>
                </a:solidFill>
                <a:miter lim="800000"/>
                <a:headEnd/>
                <a:tailEnd/>
              </a:ln>
              <a:effectLst/>
            </p:spPr>
            <p:txBody>
              <a:bodyPr wrap="none" anchor="ctr"/>
              <a:lstStyle/>
              <a:p>
                <a:endParaRPr lang="en-GB"/>
              </a:p>
            </p:txBody>
          </p:sp>
          <p:sp>
            <p:nvSpPr>
              <p:cNvPr id="556040" name="AutoShape 8"/>
              <p:cNvSpPr>
                <a:spLocks noChangeArrowheads="1"/>
              </p:cNvSpPr>
              <p:nvPr/>
            </p:nvSpPr>
            <p:spPr bwMode="auto">
              <a:xfrm>
                <a:off x="1056" y="1632"/>
                <a:ext cx="816" cy="144"/>
              </a:xfrm>
              <a:prstGeom prst="rightArrow">
                <a:avLst>
                  <a:gd name="adj1" fmla="val 50000"/>
                  <a:gd name="adj2" fmla="val 141667"/>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1" name="Text Box 9"/>
            <p:cNvSpPr txBox="1">
              <a:spLocks noChangeArrowheads="1"/>
            </p:cNvSpPr>
            <p:nvPr/>
          </p:nvSpPr>
          <p:spPr bwMode="auto">
            <a:xfrm>
              <a:off x="766" y="1152"/>
              <a:ext cx="1035" cy="288"/>
            </a:xfrm>
            <a:prstGeom prst="rect">
              <a:avLst/>
            </a:prstGeom>
            <a:noFill/>
            <a:ln w="38100">
              <a:noFill/>
              <a:miter lim="800000"/>
              <a:headEnd/>
              <a:tailEnd/>
            </a:ln>
            <a:effectLst/>
          </p:spPr>
          <p:txBody>
            <a:bodyPr wrap="none" anchor="ctr">
              <a:spAutoFit/>
            </a:bodyPr>
            <a:lstStyle/>
            <a:p>
              <a:r>
                <a:rPr lang="en-US" sz="2400">
                  <a:latin typeface="Helvetica" pitchFamily="34" charset="0"/>
                </a:rPr>
                <a:t>convection</a:t>
              </a:r>
            </a:p>
          </p:txBody>
        </p:sp>
      </p:grpSp>
      <p:grpSp>
        <p:nvGrpSpPr>
          <p:cNvPr id="556042" name="Group 10"/>
          <p:cNvGrpSpPr>
            <a:grpSpLocks/>
          </p:cNvGrpSpPr>
          <p:nvPr/>
        </p:nvGrpSpPr>
        <p:grpSpPr bwMode="auto">
          <a:xfrm>
            <a:off x="5257800" y="4191000"/>
            <a:ext cx="3651250" cy="1752600"/>
            <a:chOff x="3360" y="2448"/>
            <a:chExt cx="2300" cy="1104"/>
          </a:xfrm>
        </p:grpSpPr>
        <p:sp>
          <p:nvSpPr>
            <p:cNvPr id="556043" name="Freeform 11" descr="30%"/>
            <p:cNvSpPr>
              <a:spLocks/>
            </p:cNvSpPr>
            <p:nvPr/>
          </p:nvSpPr>
          <p:spPr bwMode="auto">
            <a:xfrm>
              <a:off x="3360" y="2488"/>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56044" name="Group 12"/>
            <p:cNvGrpSpPr>
              <a:grpSpLocks/>
            </p:cNvGrpSpPr>
            <p:nvPr/>
          </p:nvGrpSpPr>
          <p:grpSpPr bwMode="auto">
            <a:xfrm>
              <a:off x="3408" y="2832"/>
              <a:ext cx="1248" cy="720"/>
              <a:chOff x="1824" y="2832"/>
              <a:chExt cx="1248" cy="720"/>
            </a:xfrm>
          </p:grpSpPr>
          <p:sp>
            <p:nvSpPr>
              <p:cNvPr id="556045" name="AutoShape 13"/>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6046" name="AutoShape 14"/>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47" name="Text Box 15"/>
            <p:cNvSpPr txBox="1">
              <a:spLocks noChangeArrowheads="1"/>
            </p:cNvSpPr>
            <p:nvPr/>
          </p:nvSpPr>
          <p:spPr bwMode="auto">
            <a:xfrm>
              <a:off x="4646" y="2448"/>
              <a:ext cx="1014" cy="288"/>
            </a:xfrm>
            <a:prstGeom prst="rect">
              <a:avLst/>
            </a:prstGeom>
            <a:noFill/>
            <a:ln w="38100">
              <a:noFill/>
              <a:miter lim="800000"/>
              <a:headEnd/>
              <a:tailEnd/>
            </a:ln>
            <a:effectLst/>
          </p:spPr>
          <p:txBody>
            <a:bodyPr wrap="none" anchor="ctr">
              <a:spAutoFit/>
            </a:bodyPr>
            <a:lstStyle/>
            <a:p>
              <a:pPr algn="l"/>
              <a:r>
                <a:rPr lang="en-US" sz="2400">
                  <a:latin typeface="Helvetica" pitchFamily="34" charset="0"/>
                </a:rPr>
                <a:t>turbulence</a:t>
              </a:r>
            </a:p>
          </p:txBody>
        </p:sp>
      </p:grpSp>
      <p:grpSp>
        <p:nvGrpSpPr>
          <p:cNvPr id="556048" name="Group 16"/>
          <p:cNvGrpSpPr>
            <a:grpSpLocks/>
          </p:cNvGrpSpPr>
          <p:nvPr/>
        </p:nvGrpSpPr>
        <p:grpSpPr bwMode="auto">
          <a:xfrm>
            <a:off x="2843213" y="4365625"/>
            <a:ext cx="2057400" cy="2087563"/>
            <a:chOff x="1776" y="2736"/>
            <a:chExt cx="1296" cy="1315"/>
          </a:xfrm>
        </p:grpSpPr>
        <p:grpSp>
          <p:nvGrpSpPr>
            <p:cNvPr id="556049" name="Group 17"/>
            <p:cNvGrpSpPr>
              <a:grpSpLocks/>
            </p:cNvGrpSpPr>
            <p:nvPr/>
          </p:nvGrpSpPr>
          <p:grpSpPr bwMode="auto">
            <a:xfrm>
              <a:off x="1776" y="2736"/>
              <a:ext cx="1296" cy="912"/>
              <a:chOff x="1824" y="2640"/>
              <a:chExt cx="1296" cy="912"/>
            </a:xfrm>
          </p:grpSpPr>
          <p:sp>
            <p:nvSpPr>
              <p:cNvPr id="556050" name="Freeform 18" descr="30%"/>
              <p:cNvSpPr>
                <a:spLocks/>
              </p:cNvSpPr>
              <p:nvPr/>
            </p:nvSpPr>
            <p:spPr bwMode="auto">
              <a:xfrm>
                <a:off x="1824" y="2640"/>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1" name="AutoShape 19"/>
              <p:cNvSpPr>
                <a:spLocks noChangeArrowheads="1"/>
              </p:cNvSpPr>
              <p:nvPr/>
            </p:nvSpPr>
            <p:spPr bwMode="auto">
              <a:xfrm>
                <a:off x="1872" y="2832"/>
                <a:ext cx="1104" cy="720"/>
              </a:xfrm>
              <a:prstGeom prst="upArrow">
                <a:avLst>
                  <a:gd name="adj1" fmla="val 50000"/>
                  <a:gd name="adj2" fmla="val 25000"/>
                </a:avLst>
              </a:prstGeom>
              <a:solidFill>
                <a:srgbClr val="FF0000"/>
              </a:solidFill>
              <a:ln w="38100">
                <a:solidFill>
                  <a:schemeClr val="tx1"/>
                </a:solidFill>
                <a:miter lim="800000"/>
                <a:headEnd/>
                <a:tailEnd/>
              </a:ln>
              <a:effectLst/>
            </p:spPr>
            <p:txBody>
              <a:bodyPr wrap="none" anchor="ctr"/>
              <a:lstStyle/>
              <a:p>
                <a:endParaRPr lang="en-GB"/>
              </a:p>
            </p:txBody>
          </p:sp>
        </p:grpSp>
        <p:sp>
          <p:nvSpPr>
            <p:cNvPr id="556052" name="Text Box 20"/>
            <p:cNvSpPr txBox="1">
              <a:spLocks noChangeArrowheads="1"/>
            </p:cNvSpPr>
            <p:nvPr/>
          </p:nvSpPr>
          <p:spPr bwMode="auto">
            <a:xfrm>
              <a:off x="1920" y="3763"/>
              <a:ext cx="928" cy="288"/>
            </a:xfrm>
            <a:prstGeom prst="rect">
              <a:avLst/>
            </a:prstGeom>
            <a:noFill/>
            <a:ln w="38100">
              <a:noFill/>
              <a:miter lim="800000"/>
              <a:headEnd/>
              <a:tailEnd/>
            </a:ln>
            <a:effectLst/>
          </p:spPr>
          <p:txBody>
            <a:bodyPr wrap="none" anchor="ctr">
              <a:spAutoFit/>
            </a:bodyPr>
            <a:lstStyle/>
            <a:p>
              <a:r>
                <a:rPr lang="en-US" sz="2400">
                  <a:latin typeface="Helvetica" pitchFamily="34" charset="0"/>
                </a:rPr>
                <a:t>dynamics</a:t>
              </a:r>
            </a:p>
          </p:txBody>
        </p:sp>
      </p:grpSp>
      <p:grpSp>
        <p:nvGrpSpPr>
          <p:cNvPr id="556053" name="Group 21"/>
          <p:cNvGrpSpPr>
            <a:grpSpLocks/>
          </p:cNvGrpSpPr>
          <p:nvPr/>
        </p:nvGrpSpPr>
        <p:grpSpPr bwMode="auto">
          <a:xfrm>
            <a:off x="2166938" y="3246438"/>
            <a:ext cx="2862262" cy="944562"/>
            <a:chOff x="1680" y="2256"/>
            <a:chExt cx="1803" cy="595"/>
          </a:xfrm>
        </p:grpSpPr>
        <p:sp>
          <p:nvSpPr>
            <p:cNvPr id="556054" name="Text Box 22"/>
            <p:cNvSpPr txBox="1">
              <a:spLocks noChangeArrowheads="1"/>
            </p:cNvSpPr>
            <p:nvPr/>
          </p:nvSpPr>
          <p:spPr bwMode="auto">
            <a:xfrm>
              <a:off x="2256" y="2496"/>
              <a:ext cx="1227" cy="288"/>
            </a:xfrm>
            <a:prstGeom prst="rect">
              <a:avLst/>
            </a:prstGeom>
            <a:noFill/>
            <a:ln w="38100">
              <a:noFill/>
              <a:miter lim="800000"/>
              <a:headEnd/>
              <a:tailEnd/>
            </a:ln>
            <a:effectLst/>
          </p:spPr>
          <p:txBody>
            <a:bodyPr wrap="none" anchor="ctr">
              <a:spAutoFit/>
            </a:bodyPr>
            <a:lstStyle/>
            <a:p>
              <a:pPr algn="l"/>
              <a:r>
                <a:rPr lang="en-US" sz="2400">
                  <a:latin typeface="Helvetica" pitchFamily="34" charset="0"/>
                </a:rPr>
                <a:t>microphysics</a:t>
              </a:r>
            </a:p>
          </p:txBody>
        </p:sp>
        <p:grpSp>
          <p:nvGrpSpPr>
            <p:cNvPr id="556055" name="Group 23"/>
            <p:cNvGrpSpPr>
              <a:grpSpLocks/>
            </p:cNvGrpSpPr>
            <p:nvPr/>
          </p:nvGrpSpPr>
          <p:grpSpPr bwMode="auto">
            <a:xfrm>
              <a:off x="1680" y="2256"/>
              <a:ext cx="929" cy="595"/>
              <a:chOff x="864" y="3024"/>
              <a:chExt cx="929" cy="595"/>
            </a:xfrm>
          </p:grpSpPr>
          <p:sp>
            <p:nvSpPr>
              <p:cNvPr id="556056" name="Freeform 24"/>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7" name="Freeform 25"/>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8" name="Freeform 26"/>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59" name="Freeform 27"/>
              <p:cNvSpPr>
                <a:spLocks/>
              </p:cNvSpPr>
              <p:nvPr/>
            </p:nvSpPr>
            <p:spPr bwMode="auto">
              <a:xfrm rot="-156762">
                <a:off x="115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0" name="Freeform 28"/>
              <p:cNvSpPr>
                <a:spLocks/>
              </p:cNvSpPr>
              <p:nvPr/>
            </p:nvSpPr>
            <p:spPr bwMode="auto">
              <a:xfrm rot="-156762">
                <a:off x="129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1" name="Freeform 29"/>
              <p:cNvSpPr>
                <a:spLocks/>
              </p:cNvSpPr>
              <p:nvPr/>
            </p:nvSpPr>
            <p:spPr bwMode="auto">
              <a:xfrm rot="-156762">
                <a:off x="1488"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2" name="Freeform 30"/>
              <p:cNvSpPr>
                <a:spLocks/>
              </p:cNvSpPr>
              <p:nvPr/>
            </p:nvSpPr>
            <p:spPr bwMode="auto">
              <a:xfrm rot="-156762">
                <a:off x="168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3" name="Freeform 31"/>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4" name="Freeform 32"/>
              <p:cNvSpPr>
                <a:spLocks/>
              </p:cNvSpPr>
              <p:nvPr/>
            </p:nvSpPr>
            <p:spPr bwMode="auto">
              <a:xfrm rot="-156762">
                <a:off x="115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5" name="Freeform 33"/>
              <p:cNvSpPr>
                <a:spLocks/>
              </p:cNvSpPr>
              <p:nvPr/>
            </p:nvSpPr>
            <p:spPr bwMode="auto">
              <a:xfrm rot="-156762">
                <a:off x="100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56066" name="Freeform 34"/>
              <p:cNvSpPr>
                <a:spLocks/>
              </p:cNvSpPr>
              <p:nvPr/>
            </p:nvSpPr>
            <p:spPr bwMode="auto">
              <a:xfrm rot="-156762">
                <a:off x="134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grpSp>
      <p:sp>
        <p:nvSpPr>
          <p:cNvPr id="37" name="Rectangle 36"/>
          <p:cNvSpPr>
            <a:spLocks noChangeArrowheads="1"/>
          </p:cNvSpPr>
          <p:nvPr/>
        </p:nvSpPr>
        <p:spPr bwMode="auto">
          <a:xfrm>
            <a:off x="127000" y="120653"/>
            <a:ext cx="7315200"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800" dirty="0" smtClean="0">
                <a:solidFill>
                  <a:srgbClr val="FF0000"/>
                </a:solidFill>
                <a:latin typeface="Arial" charset="0"/>
              </a:rPr>
              <a:t>Processes that can affect </a:t>
            </a:r>
            <a:r>
              <a:rPr lang="en-GB" sz="2800" dirty="0" smtClean="0">
                <a:solidFill>
                  <a:srgbClr val="FF0000"/>
                </a:solidFill>
              </a:rPr>
              <a:t>PDF moments</a:t>
            </a:r>
            <a:endParaRPr lang="en-GB" sz="2400" dirty="0">
              <a:solidFill>
                <a:srgbClr val="FF0000"/>
              </a:solidFill>
              <a:latin typeface="Arial"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5"/>
          <p:cNvSpPr>
            <a:spLocks noGrp="1"/>
          </p:cNvSpPr>
          <p:nvPr>
            <p:ph type="sldNum" sz="quarter" idx="12"/>
          </p:nvPr>
        </p:nvSpPr>
        <p:spPr/>
        <p:txBody>
          <a:bodyPr/>
          <a:lstStyle/>
          <a:p>
            <a:fld id="{3C915BD4-D4C3-4C74-B17B-1B541E9FB37E}" type="slidenum">
              <a:rPr lang="en-GB"/>
              <a:pPr/>
              <a:t>38</a:t>
            </a:fld>
            <a:endParaRPr lang="en-GB"/>
          </a:p>
        </p:txBody>
      </p:sp>
      <p:sp>
        <p:nvSpPr>
          <p:cNvPr id="558082" name="Rectangle 2"/>
          <p:cNvSpPr>
            <a:spLocks noGrp="1" noChangeArrowheads="1"/>
          </p:cNvSpPr>
          <p:nvPr>
            <p:ph type="title"/>
          </p:nvPr>
        </p:nvSpPr>
        <p:spPr/>
        <p:txBody>
          <a:bodyPr/>
          <a:lstStyle/>
          <a:p>
            <a:r>
              <a:rPr lang="en-GB"/>
              <a:t>Example: Turbulence</a:t>
            </a:r>
          </a:p>
        </p:txBody>
      </p:sp>
      <p:sp>
        <p:nvSpPr>
          <p:cNvPr id="558083" name="Rectangle 3" descr="20%"/>
          <p:cNvSpPr>
            <a:spLocks noChangeArrowheads="1"/>
          </p:cNvSpPr>
          <p:nvPr/>
        </p:nvSpPr>
        <p:spPr bwMode="auto">
          <a:xfrm>
            <a:off x="827088" y="2276475"/>
            <a:ext cx="3240087"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84" name="Rectangle 4" descr="50%"/>
          <p:cNvSpPr>
            <a:spLocks noChangeArrowheads="1"/>
          </p:cNvSpPr>
          <p:nvPr/>
        </p:nvSpPr>
        <p:spPr bwMode="auto">
          <a:xfrm>
            <a:off x="827088" y="3716338"/>
            <a:ext cx="3240087"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85" name="AutoShape 5"/>
          <p:cNvSpPr>
            <a:spLocks noChangeArrowheads="1"/>
          </p:cNvSpPr>
          <p:nvPr/>
        </p:nvSpPr>
        <p:spPr bwMode="auto">
          <a:xfrm rot="-5400000">
            <a:off x="2457450" y="3381375"/>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8086" name="AutoShape 6"/>
          <p:cNvSpPr>
            <a:spLocks noChangeArrowheads="1"/>
          </p:cNvSpPr>
          <p:nvPr/>
        </p:nvSpPr>
        <p:spPr bwMode="auto">
          <a:xfrm rot="-5400000" flipH="1" flipV="1">
            <a:off x="873125" y="3454400"/>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8087" name="Text Box 7"/>
          <p:cNvSpPr txBox="1">
            <a:spLocks noChangeArrowheads="1"/>
          </p:cNvSpPr>
          <p:nvPr/>
        </p:nvSpPr>
        <p:spPr bwMode="auto">
          <a:xfrm>
            <a:off x="1835150" y="2276475"/>
            <a:ext cx="1174750" cy="519113"/>
          </a:xfrm>
          <a:prstGeom prst="rect">
            <a:avLst/>
          </a:prstGeom>
          <a:noFill/>
          <a:ln w="57150">
            <a:noFill/>
            <a:miter lim="800000"/>
            <a:headEnd/>
            <a:tailEnd/>
          </a:ln>
          <a:effectLst/>
        </p:spPr>
        <p:txBody>
          <a:bodyPr wrap="none">
            <a:spAutoFit/>
          </a:bodyPr>
          <a:lstStyle/>
          <a:p>
            <a:pPr algn="l"/>
            <a:r>
              <a:rPr lang="en-GB" sz="2800"/>
              <a:t>dry air</a:t>
            </a:r>
          </a:p>
        </p:txBody>
      </p:sp>
      <p:sp>
        <p:nvSpPr>
          <p:cNvPr id="558088" name="Text Box 8"/>
          <p:cNvSpPr txBox="1">
            <a:spLocks noChangeArrowheads="1"/>
          </p:cNvSpPr>
          <p:nvPr/>
        </p:nvSpPr>
        <p:spPr bwMode="auto">
          <a:xfrm>
            <a:off x="1762125" y="4581525"/>
            <a:ext cx="1530350" cy="519113"/>
          </a:xfrm>
          <a:prstGeom prst="rect">
            <a:avLst/>
          </a:prstGeom>
          <a:noFill/>
          <a:ln w="57150">
            <a:noFill/>
            <a:miter lim="800000"/>
            <a:headEnd/>
            <a:tailEnd/>
          </a:ln>
          <a:effectLst/>
        </p:spPr>
        <p:txBody>
          <a:bodyPr wrap="none">
            <a:spAutoFit/>
          </a:bodyPr>
          <a:lstStyle/>
          <a:p>
            <a:pPr algn="l"/>
            <a:r>
              <a:rPr lang="en-GB" sz="2800"/>
              <a:t>moist air</a:t>
            </a:r>
          </a:p>
        </p:txBody>
      </p:sp>
      <p:sp>
        <p:nvSpPr>
          <p:cNvPr id="558089" name="Rectangle 9" descr="20%"/>
          <p:cNvSpPr>
            <a:spLocks noChangeArrowheads="1"/>
          </p:cNvSpPr>
          <p:nvPr/>
        </p:nvSpPr>
        <p:spPr bwMode="auto">
          <a:xfrm>
            <a:off x="5435600" y="2276475"/>
            <a:ext cx="3240088"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90" name="Rectangle 10" descr="50%"/>
          <p:cNvSpPr>
            <a:spLocks noChangeArrowheads="1"/>
          </p:cNvSpPr>
          <p:nvPr/>
        </p:nvSpPr>
        <p:spPr bwMode="auto">
          <a:xfrm>
            <a:off x="5435600" y="3716338"/>
            <a:ext cx="3240088"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8091" name="Rectangle 11" descr="50%"/>
          <p:cNvSpPr>
            <a:spLocks noChangeArrowheads="1"/>
          </p:cNvSpPr>
          <p:nvPr/>
        </p:nvSpPr>
        <p:spPr bwMode="auto">
          <a:xfrm>
            <a:off x="7812088" y="2347913"/>
            <a:ext cx="430212" cy="1296987"/>
          </a:xfrm>
          <a:prstGeom prst="rect">
            <a:avLst/>
          </a:prstGeom>
          <a:pattFill prst="pct50">
            <a:fgClr>
              <a:srgbClr val="FF3399"/>
            </a:fgClr>
            <a:bgClr>
              <a:schemeClr val="bg1"/>
            </a:bgClr>
          </a:pattFill>
          <a:ln w="57150">
            <a:noFill/>
            <a:miter lim="800000"/>
            <a:headEnd/>
            <a:tailEnd/>
          </a:ln>
          <a:effectLst/>
        </p:spPr>
        <p:txBody>
          <a:bodyPr wrap="none" anchor="ctr"/>
          <a:lstStyle/>
          <a:p>
            <a:endParaRPr lang="en-GB"/>
          </a:p>
        </p:txBody>
      </p:sp>
      <p:sp>
        <p:nvSpPr>
          <p:cNvPr id="558092" name="Rectangle 12" descr="20%"/>
          <p:cNvSpPr>
            <a:spLocks noChangeArrowheads="1"/>
          </p:cNvSpPr>
          <p:nvPr/>
        </p:nvSpPr>
        <p:spPr bwMode="auto">
          <a:xfrm>
            <a:off x="5903913" y="3787775"/>
            <a:ext cx="684212" cy="1296988"/>
          </a:xfrm>
          <a:prstGeom prst="rect">
            <a:avLst/>
          </a:prstGeom>
          <a:pattFill prst="pct20">
            <a:fgClr>
              <a:srgbClr val="FF3399"/>
            </a:fgClr>
            <a:bgClr>
              <a:schemeClr val="bg1"/>
            </a:bgClr>
          </a:pattFill>
          <a:ln w="57150">
            <a:noFill/>
            <a:miter lim="800000"/>
            <a:headEnd/>
            <a:tailEnd/>
          </a:ln>
          <a:effectLst/>
        </p:spPr>
        <p:txBody>
          <a:bodyPr wrap="none" anchor="ctr"/>
          <a:lstStyle/>
          <a:p>
            <a:endParaRPr lang="en-GB"/>
          </a:p>
        </p:txBody>
      </p:sp>
      <p:sp>
        <p:nvSpPr>
          <p:cNvPr id="558093" name="AutoShape 13"/>
          <p:cNvSpPr>
            <a:spLocks noChangeArrowheads="1"/>
          </p:cNvSpPr>
          <p:nvPr/>
        </p:nvSpPr>
        <p:spPr bwMode="auto">
          <a:xfrm>
            <a:off x="4356100" y="3284538"/>
            <a:ext cx="792163" cy="863600"/>
          </a:xfrm>
          <a:prstGeom prst="rightArrow">
            <a:avLst>
              <a:gd name="adj1" fmla="val 50000"/>
              <a:gd name="adj2" fmla="val 25000"/>
            </a:avLst>
          </a:prstGeom>
          <a:solidFill>
            <a:schemeClr val="accent1"/>
          </a:solidFill>
          <a:ln w="57150">
            <a:solidFill>
              <a:schemeClr val="tx1"/>
            </a:solidFill>
            <a:miter lim="800000"/>
            <a:headEnd/>
            <a:tailEnd/>
          </a:ln>
          <a:effectLst/>
        </p:spPr>
        <p:txBody>
          <a:bodyPr wrap="none" anchor="ctr"/>
          <a:lstStyle/>
          <a:p>
            <a:endParaRPr lang="en-GB"/>
          </a:p>
        </p:txBody>
      </p:sp>
      <p:sp>
        <p:nvSpPr>
          <p:cNvPr id="558094" name="Text Box 14"/>
          <p:cNvSpPr txBox="1">
            <a:spLocks noChangeArrowheads="1"/>
          </p:cNvSpPr>
          <p:nvPr/>
        </p:nvSpPr>
        <p:spPr bwMode="auto">
          <a:xfrm>
            <a:off x="684213" y="1125538"/>
            <a:ext cx="8048625" cy="946150"/>
          </a:xfrm>
          <a:prstGeom prst="rect">
            <a:avLst/>
          </a:prstGeom>
          <a:noFill/>
          <a:ln w="57150">
            <a:noFill/>
            <a:miter lim="800000"/>
            <a:headEnd/>
            <a:tailEnd/>
          </a:ln>
          <a:effectLst/>
        </p:spPr>
        <p:txBody>
          <a:bodyPr wrap="none">
            <a:spAutoFit/>
          </a:bodyPr>
          <a:lstStyle/>
          <a:p>
            <a:r>
              <a:rPr lang="en-GB" sz="2800"/>
              <a:t>In presence of vertical gradient of total water, </a:t>
            </a:r>
          </a:p>
          <a:p>
            <a:r>
              <a:rPr lang="en-GB" sz="2800"/>
              <a:t>turbulent mixing can increase horizontal variability</a:t>
            </a:r>
          </a:p>
        </p:txBody>
      </p:sp>
      <p:graphicFrame>
        <p:nvGraphicFramePr>
          <p:cNvPr id="558095" name="Object 15"/>
          <p:cNvGraphicFramePr>
            <a:graphicFrameLocks noGrp="1" noChangeAspect="1"/>
          </p:cNvGraphicFramePr>
          <p:nvPr>
            <p:ph idx="1"/>
          </p:nvPr>
        </p:nvGraphicFramePr>
        <p:xfrm>
          <a:off x="2784475" y="5240338"/>
          <a:ext cx="3700463" cy="1431925"/>
        </p:xfrm>
        <a:graphic>
          <a:graphicData uri="http://schemas.openxmlformats.org/presentationml/2006/ole">
            <mc:AlternateContent xmlns:mc="http://schemas.openxmlformats.org/markup-compatibility/2006">
              <mc:Choice xmlns:v="urn:schemas-microsoft-com:vml" Requires="v">
                <p:oleObj spid="_x0000_s558124" name="Equation" r:id="rId3" imgW="1180800" imgH="457200" progId="Equation.3">
                  <p:embed/>
                </p:oleObj>
              </mc:Choice>
              <mc:Fallback>
                <p:oleObj name="Equation" r:id="rId3" imgW="1180800" imgH="457200" progId="Equation.3">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4475" y="5240338"/>
                        <a:ext cx="3700463" cy="1431925"/>
                      </a:xfrm>
                      <a:prstGeom prst="rect">
                        <a:avLst/>
                      </a:prstGeom>
                      <a:solidFill>
                        <a:schemeClr val="bg1"/>
                      </a:solidFill>
                    </p:spPr>
                  </p:pic>
                </p:oleObj>
              </mc:Fallback>
            </mc:AlternateContent>
          </a:graphicData>
        </a:graphic>
      </p:graphicFrame>
      <p:sp>
        <p:nvSpPr>
          <p:cNvPr id="18" name="TextBox 17"/>
          <p:cNvSpPr txBox="1"/>
          <p:nvPr/>
        </p:nvSpPr>
        <p:spPr>
          <a:xfrm>
            <a:off x="647700" y="5575300"/>
            <a:ext cx="1968500" cy="923330"/>
          </a:xfrm>
          <a:prstGeom prst="rect">
            <a:avLst/>
          </a:prstGeom>
          <a:noFill/>
        </p:spPr>
        <p:txBody>
          <a:bodyPr wrap="square" rtlCol="0">
            <a:spAutoFit/>
          </a:bodyPr>
          <a:lstStyle/>
          <a:p>
            <a:r>
              <a:rPr lang="en-GB" dirty="0" smtClean="0"/>
              <a:t>Rate of change of total water variance </a:t>
            </a:r>
            <a:endParaRPr lang="en-GB"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5"/>
          <p:cNvSpPr>
            <a:spLocks noGrp="1"/>
          </p:cNvSpPr>
          <p:nvPr>
            <p:ph type="sldNum" sz="quarter" idx="12"/>
          </p:nvPr>
        </p:nvSpPr>
        <p:spPr/>
        <p:txBody>
          <a:bodyPr/>
          <a:lstStyle/>
          <a:p>
            <a:fld id="{E3B5B8B0-C44D-4D9F-B467-50406F8B36F4}" type="slidenum">
              <a:rPr lang="en-GB"/>
              <a:pPr/>
              <a:t>39</a:t>
            </a:fld>
            <a:endParaRPr lang="en-GB"/>
          </a:p>
        </p:txBody>
      </p:sp>
      <p:sp>
        <p:nvSpPr>
          <p:cNvPr id="559106" name="Rectangle 2"/>
          <p:cNvSpPr>
            <a:spLocks noGrp="1" noChangeArrowheads="1"/>
          </p:cNvSpPr>
          <p:nvPr>
            <p:ph type="title"/>
          </p:nvPr>
        </p:nvSpPr>
        <p:spPr/>
        <p:txBody>
          <a:bodyPr/>
          <a:lstStyle/>
          <a:p>
            <a:r>
              <a:rPr lang="en-GB"/>
              <a:t>Example: Turbulence</a:t>
            </a:r>
          </a:p>
        </p:txBody>
      </p:sp>
      <p:sp>
        <p:nvSpPr>
          <p:cNvPr id="559107" name="Rectangle 3" descr="20%"/>
          <p:cNvSpPr>
            <a:spLocks noChangeArrowheads="1"/>
          </p:cNvSpPr>
          <p:nvPr/>
        </p:nvSpPr>
        <p:spPr bwMode="auto">
          <a:xfrm>
            <a:off x="827088" y="2276475"/>
            <a:ext cx="3240087"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08" name="Rectangle 4" descr="50%"/>
          <p:cNvSpPr>
            <a:spLocks noChangeArrowheads="1"/>
          </p:cNvSpPr>
          <p:nvPr/>
        </p:nvSpPr>
        <p:spPr bwMode="auto">
          <a:xfrm>
            <a:off x="827088" y="3716338"/>
            <a:ext cx="3240087"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09" name="AutoShape 5"/>
          <p:cNvSpPr>
            <a:spLocks noChangeArrowheads="1"/>
          </p:cNvSpPr>
          <p:nvPr/>
        </p:nvSpPr>
        <p:spPr bwMode="auto">
          <a:xfrm rot="-5400000">
            <a:off x="2457450" y="3381375"/>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10" name="AutoShape 6"/>
          <p:cNvSpPr>
            <a:spLocks noChangeArrowheads="1"/>
          </p:cNvSpPr>
          <p:nvPr/>
        </p:nvSpPr>
        <p:spPr bwMode="auto">
          <a:xfrm rot="-5400000" flipH="1" flipV="1">
            <a:off x="873125" y="3454400"/>
            <a:ext cx="1447800" cy="5334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11" name="Text Box 7"/>
          <p:cNvSpPr txBox="1">
            <a:spLocks noChangeArrowheads="1"/>
          </p:cNvSpPr>
          <p:nvPr/>
        </p:nvSpPr>
        <p:spPr bwMode="auto">
          <a:xfrm>
            <a:off x="1835150" y="2276475"/>
            <a:ext cx="1174750" cy="519113"/>
          </a:xfrm>
          <a:prstGeom prst="rect">
            <a:avLst/>
          </a:prstGeom>
          <a:noFill/>
          <a:ln w="57150">
            <a:noFill/>
            <a:miter lim="800000"/>
            <a:headEnd/>
            <a:tailEnd/>
          </a:ln>
          <a:effectLst/>
        </p:spPr>
        <p:txBody>
          <a:bodyPr wrap="none">
            <a:spAutoFit/>
          </a:bodyPr>
          <a:lstStyle/>
          <a:p>
            <a:pPr algn="l"/>
            <a:r>
              <a:rPr lang="en-GB" sz="2800"/>
              <a:t>dry air</a:t>
            </a:r>
          </a:p>
        </p:txBody>
      </p:sp>
      <p:sp>
        <p:nvSpPr>
          <p:cNvPr id="559112" name="Text Box 8"/>
          <p:cNvSpPr txBox="1">
            <a:spLocks noChangeArrowheads="1"/>
          </p:cNvSpPr>
          <p:nvPr/>
        </p:nvSpPr>
        <p:spPr bwMode="auto">
          <a:xfrm>
            <a:off x="1762125" y="4581525"/>
            <a:ext cx="1530350" cy="519113"/>
          </a:xfrm>
          <a:prstGeom prst="rect">
            <a:avLst/>
          </a:prstGeom>
          <a:noFill/>
          <a:ln w="57150">
            <a:noFill/>
            <a:miter lim="800000"/>
            <a:headEnd/>
            <a:tailEnd/>
          </a:ln>
          <a:effectLst/>
        </p:spPr>
        <p:txBody>
          <a:bodyPr wrap="none">
            <a:spAutoFit/>
          </a:bodyPr>
          <a:lstStyle/>
          <a:p>
            <a:pPr algn="l"/>
            <a:r>
              <a:rPr lang="en-GB" sz="2800"/>
              <a:t>moist air</a:t>
            </a:r>
          </a:p>
        </p:txBody>
      </p:sp>
      <p:sp>
        <p:nvSpPr>
          <p:cNvPr id="559113" name="Rectangle 9" descr="20%"/>
          <p:cNvSpPr>
            <a:spLocks noChangeArrowheads="1"/>
          </p:cNvSpPr>
          <p:nvPr/>
        </p:nvSpPr>
        <p:spPr bwMode="auto">
          <a:xfrm>
            <a:off x="5435600" y="2276475"/>
            <a:ext cx="3240088" cy="1439863"/>
          </a:xfrm>
          <a:prstGeom prst="rect">
            <a:avLst/>
          </a:prstGeom>
          <a:pattFill prst="pct2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14" name="Rectangle 10" descr="50%"/>
          <p:cNvSpPr>
            <a:spLocks noChangeArrowheads="1"/>
          </p:cNvSpPr>
          <p:nvPr/>
        </p:nvSpPr>
        <p:spPr bwMode="auto">
          <a:xfrm>
            <a:off x="5435600" y="3716338"/>
            <a:ext cx="3240088" cy="1439862"/>
          </a:xfrm>
          <a:prstGeom prst="rect">
            <a:avLst/>
          </a:prstGeom>
          <a:pattFill prst="pct50">
            <a:fgClr>
              <a:srgbClr val="FF3399"/>
            </a:fgClr>
            <a:bgClr>
              <a:schemeClr val="bg1"/>
            </a:bgClr>
          </a:pattFill>
          <a:ln w="57150">
            <a:solidFill>
              <a:schemeClr val="tx2"/>
            </a:solidFill>
            <a:miter lim="800000"/>
            <a:headEnd/>
            <a:tailEnd/>
          </a:ln>
          <a:effectLst/>
        </p:spPr>
        <p:txBody>
          <a:bodyPr wrap="none" anchor="ctr"/>
          <a:lstStyle/>
          <a:p>
            <a:endParaRPr lang="en-GB"/>
          </a:p>
        </p:txBody>
      </p:sp>
      <p:sp>
        <p:nvSpPr>
          <p:cNvPr id="559115" name="Rectangle 11" descr="50%"/>
          <p:cNvSpPr>
            <a:spLocks noChangeArrowheads="1"/>
          </p:cNvSpPr>
          <p:nvPr/>
        </p:nvSpPr>
        <p:spPr bwMode="auto">
          <a:xfrm>
            <a:off x="7812088" y="2347913"/>
            <a:ext cx="430212" cy="1296987"/>
          </a:xfrm>
          <a:prstGeom prst="rect">
            <a:avLst/>
          </a:prstGeom>
          <a:pattFill prst="pct50">
            <a:fgClr>
              <a:srgbClr val="FF3399"/>
            </a:fgClr>
            <a:bgClr>
              <a:schemeClr val="bg1"/>
            </a:bgClr>
          </a:pattFill>
          <a:ln w="57150">
            <a:noFill/>
            <a:miter lim="800000"/>
            <a:headEnd/>
            <a:tailEnd/>
          </a:ln>
          <a:effectLst/>
        </p:spPr>
        <p:txBody>
          <a:bodyPr wrap="none" anchor="ctr"/>
          <a:lstStyle/>
          <a:p>
            <a:endParaRPr lang="en-GB"/>
          </a:p>
        </p:txBody>
      </p:sp>
      <p:sp>
        <p:nvSpPr>
          <p:cNvPr id="559116" name="Rectangle 12" descr="20%"/>
          <p:cNvSpPr>
            <a:spLocks noChangeArrowheads="1"/>
          </p:cNvSpPr>
          <p:nvPr/>
        </p:nvSpPr>
        <p:spPr bwMode="auto">
          <a:xfrm>
            <a:off x="5903913" y="3787775"/>
            <a:ext cx="684212" cy="1296988"/>
          </a:xfrm>
          <a:prstGeom prst="rect">
            <a:avLst/>
          </a:prstGeom>
          <a:pattFill prst="pct20">
            <a:fgClr>
              <a:srgbClr val="FF3399"/>
            </a:fgClr>
            <a:bgClr>
              <a:schemeClr val="bg1"/>
            </a:bgClr>
          </a:pattFill>
          <a:ln w="57150">
            <a:noFill/>
            <a:miter lim="800000"/>
            <a:headEnd/>
            <a:tailEnd/>
          </a:ln>
          <a:effectLst/>
        </p:spPr>
        <p:txBody>
          <a:bodyPr wrap="none" anchor="ctr"/>
          <a:lstStyle/>
          <a:p>
            <a:endParaRPr lang="en-GB"/>
          </a:p>
        </p:txBody>
      </p:sp>
      <p:sp>
        <p:nvSpPr>
          <p:cNvPr id="559117" name="AutoShape 13"/>
          <p:cNvSpPr>
            <a:spLocks noChangeArrowheads="1"/>
          </p:cNvSpPr>
          <p:nvPr/>
        </p:nvSpPr>
        <p:spPr bwMode="auto">
          <a:xfrm>
            <a:off x="4356100" y="3284538"/>
            <a:ext cx="792163" cy="863600"/>
          </a:xfrm>
          <a:prstGeom prst="rightArrow">
            <a:avLst>
              <a:gd name="adj1" fmla="val 50000"/>
              <a:gd name="adj2" fmla="val 25000"/>
            </a:avLst>
          </a:prstGeom>
          <a:solidFill>
            <a:schemeClr val="accent1"/>
          </a:solidFill>
          <a:ln w="57150">
            <a:solidFill>
              <a:schemeClr val="tx1"/>
            </a:solidFill>
            <a:miter lim="800000"/>
            <a:headEnd/>
            <a:tailEnd/>
          </a:ln>
          <a:effectLst/>
        </p:spPr>
        <p:txBody>
          <a:bodyPr wrap="none" anchor="ctr"/>
          <a:lstStyle/>
          <a:p>
            <a:endParaRPr lang="en-GB"/>
          </a:p>
        </p:txBody>
      </p:sp>
      <p:sp>
        <p:nvSpPr>
          <p:cNvPr id="559118" name="Text Box 14"/>
          <p:cNvSpPr txBox="1">
            <a:spLocks noChangeArrowheads="1"/>
          </p:cNvSpPr>
          <p:nvPr/>
        </p:nvSpPr>
        <p:spPr bwMode="auto">
          <a:xfrm>
            <a:off x="684213" y="1125538"/>
            <a:ext cx="8048625" cy="946150"/>
          </a:xfrm>
          <a:prstGeom prst="rect">
            <a:avLst/>
          </a:prstGeom>
          <a:noFill/>
          <a:ln w="57150">
            <a:noFill/>
            <a:miter lim="800000"/>
            <a:headEnd/>
            <a:tailEnd/>
          </a:ln>
          <a:effectLst/>
        </p:spPr>
        <p:txBody>
          <a:bodyPr wrap="none">
            <a:spAutoFit/>
          </a:bodyPr>
          <a:lstStyle/>
          <a:p>
            <a:r>
              <a:rPr lang="en-GB" sz="2800"/>
              <a:t>In presence of </a:t>
            </a:r>
            <a:r>
              <a:rPr lang="en-GB" sz="2800">
                <a:solidFill>
                  <a:srgbClr val="0000FF"/>
                </a:solidFill>
              </a:rPr>
              <a:t>vertical gradient</a:t>
            </a:r>
            <a:r>
              <a:rPr lang="en-GB" sz="2800"/>
              <a:t> of total water, </a:t>
            </a:r>
          </a:p>
          <a:p>
            <a:r>
              <a:rPr lang="en-GB" sz="2800"/>
              <a:t>turbulent mixing can </a:t>
            </a:r>
            <a:r>
              <a:rPr lang="en-GB" sz="2800">
                <a:solidFill>
                  <a:srgbClr val="0000FF"/>
                </a:solidFill>
              </a:rPr>
              <a:t>increase horizontal variability</a:t>
            </a:r>
          </a:p>
        </p:txBody>
      </p:sp>
      <p:sp>
        <p:nvSpPr>
          <p:cNvPr id="559119" name="Text Box 15"/>
          <p:cNvSpPr txBox="1">
            <a:spLocks noChangeArrowheads="1"/>
          </p:cNvSpPr>
          <p:nvPr/>
        </p:nvSpPr>
        <p:spPr bwMode="auto">
          <a:xfrm>
            <a:off x="844073" y="5332413"/>
            <a:ext cx="5675825" cy="1384995"/>
          </a:xfrm>
          <a:prstGeom prst="rect">
            <a:avLst/>
          </a:prstGeom>
          <a:noFill/>
          <a:ln w="57150">
            <a:noFill/>
            <a:miter lim="800000"/>
            <a:headEnd/>
            <a:tailEnd/>
          </a:ln>
          <a:effectLst/>
        </p:spPr>
        <p:txBody>
          <a:bodyPr wrap="square">
            <a:spAutoFit/>
          </a:bodyPr>
          <a:lstStyle/>
          <a:p>
            <a:r>
              <a:rPr lang="en-GB" sz="2800" dirty="0"/>
              <a:t>while </a:t>
            </a:r>
            <a:r>
              <a:rPr lang="en-GB" sz="2800" dirty="0" err="1" smtClean="0">
                <a:solidFill>
                  <a:srgbClr val="0000FF"/>
                </a:solidFill>
              </a:rPr>
              <a:t>subgrid</a:t>
            </a:r>
            <a:r>
              <a:rPr lang="en-GB" sz="2800" dirty="0" smtClean="0">
                <a:solidFill>
                  <a:srgbClr val="0000FF"/>
                </a:solidFill>
              </a:rPr>
              <a:t> mixing </a:t>
            </a:r>
            <a:r>
              <a:rPr lang="en-GB" sz="2800" dirty="0">
                <a:solidFill>
                  <a:srgbClr val="0000FF"/>
                </a:solidFill>
              </a:rPr>
              <a:t>in the horizontal</a:t>
            </a:r>
            <a:r>
              <a:rPr lang="en-GB" sz="2800" dirty="0"/>
              <a:t> plane naturally </a:t>
            </a:r>
            <a:r>
              <a:rPr lang="en-GB" sz="2800" dirty="0">
                <a:solidFill>
                  <a:srgbClr val="0000FF"/>
                </a:solidFill>
              </a:rPr>
              <a:t>reduces the horizontal variability</a:t>
            </a:r>
          </a:p>
        </p:txBody>
      </p:sp>
      <p:sp>
        <p:nvSpPr>
          <p:cNvPr id="559120" name="AutoShape 16"/>
          <p:cNvSpPr>
            <a:spLocks noChangeAspect="1" noChangeArrowheads="1"/>
          </p:cNvSpPr>
          <p:nvPr/>
        </p:nvSpPr>
        <p:spPr bwMode="auto">
          <a:xfrm rot="-10800000" flipH="1" flipV="1">
            <a:off x="6300788" y="4652963"/>
            <a:ext cx="723900" cy="2667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21" name="AutoShape 17"/>
          <p:cNvSpPr>
            <a:spLocks noChangeAspect="1" noChangeArrowheads="1"/>
          </p:cNvSpPr>
          <p:nvPr/>
        </p:nvSpPr>
        <p:spPr bwMode="auto">
          <a:xfrm rot="-21600000" flipH="1" flipV="1">
            <a:off x="6300788" y="4221163"/>
            <a:ext cx="723900" cy="266700"/>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59122" name="Line 18"/>
          <p:cNvSpPr>
            <a:spLocks noChangeShapeType="1"/>
          </p:cNvSpPr>
          <p:nvPr/>
        </p:nvSpPr>
        <p:spPr bwMode="auto">
          <a:xfrm flipV="1">
            <a:off x="6059488" y="4924425"/>
            <a:ext cx="673100" cy="652463"/>
          </a:xfrm>
          <a:prstGeom prst="line">
            <a:avLst/>
          </a:prstGeom>
          <a:noFill/>
          <a:ln w="57150">
            <a:solidFill>
              <a:srgbClr val="0000FF"/>
            </a:solidFill>
            <a:round/>
            <a:headEnd/>
            <a:tailEnd type="triangle" w="med" len="med"/>
          </a:ln>
          <a:effectLst/>
        </p:spPr>
        <p:txBody>
          <a:bodyPr/>
          <a:lstStyle/>
          <a:p>
            <a:endParaRPr lang="en-GB"/>
          </a:p>
        </p:txBody>
      </p:sp>
      <p:graphicFrame>
        <p:nvGraphicFramePr>
          <p:cNvPr id="559123" name="Object 19"/>
          <p:cNvGraphicFramePr>
            <a:graphicFrameLocks noGrp="1" noChangeAspect="1"/>
          </p:cNvGraphicFramePr>
          <p:nvPr>
            <p:ph idx="1"/>
          </p:nvPr>
        </p:nvGraphicFramePr>
        <p:xfrm>
          <a:off x="6492875" y="5461000"/>
          <a:ext cx="1978025" cy="1130300"/>
        </p:xfrm>
        <a:graphic>
          <a:graphicData uri="http://schemas.openxmlformats.org/presentationml/2006/ole">
            <mc:AlternateContent xmlns:mc="http://schemas.openxmlformats.org/markup-compatibility/2006">
              <mc:Choice xmlns:v="urn:schemas-microsoft-com:vml" Requires="v">
                <p:oleObj spid="_x0000_s559153" name="Equation" r:id="rId3" imgW="799920" imgH="457200" progId="Equation.3">
                  <p:embed/>
                </p:oleObj>
              </mc:Choice>
              <mc:Fallback>
                <p:oleObj name="Equation" r:id="rId3" imgW="799920" imgH="457200" progId="Equation.3">
                  <p:embed/>
                  <p:pic>
                    <p:nvPicPr>
                      <p:cNvPr id="0"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875" y="5461000"/>
                        <a:ext cx="1978025" cy="1130300"/>
                      </a:xfrm>
                      <a:prstGeom prst="rect">
                        <a:avLst/>
                      </a:prstGeom>
                      <a:solidFill>
                        <a:schemeClr val="bg1"/>
                      </a:solidFill>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scales of cloud cover &amp; reflectance</a:t>
            </a:r>
            <a:endParaRPr lang="en-GB" sz="2800" b="0" dirty="0">
              <a:solidFill>
                <a:srgbClr val="FF0000"/>
              </a:solidFill>
            </a:endParaRPr>
          </a:p>
        </p:txBody>
      </p:sp>
      <p:sp>
        <p:nvSpPr>
          <p:cNvPr id="4" name="Text Box 19"/>
          <p:cNvSpPr txBox="1">
            <a:spLocks noChangeArrowheads="1"/>
          </p:cNvSpPr>
          <p:nvPr/>
        </p:nvSpPr>
        <p:spPr bwMode="auto">
          <a:xfrm>
            <a:off x="4833258" y="1471785"/>
            <a:ext cx="4201885" cy="954107"/>
          </a:xfrm>
          <a:prstGeom prst="rect">
            <a:avLst/>
          </a:prstGeom>
          <a:noFill/>
          <a:ln w="9525">
            <a:solidFill>
              <a:schemeClr val="tx1"/>
            </a:solidFill>
            <a:miter lim="800000"/>
            <a:headEnd/>
            <a:tailEnd/>
          </a:ln>
        </p:spPr>
        <p:txBody>
          <a:bodyPr wrap="square">
            <a:spAutoFit/>
          </a:bodyPr>
          <a:lstStyle/>
          <a:p>
            <a:pPr>
              <a:spcBef>
                <a:spcPts val="0"/>
              </a:spcBef>
            </a:pPr>
            <a:r>
              <a:rPr lang="en-GB" sz="1400" b="0" dirty="0" smtClean="0"/>
              <a:t>Contribution to global </a:t>
            </a:r>
            <a:r>
              <a:rPr lang="en-GB" sz="1400" b="1" dirty="0" smtClean="0"/>
              <a:t>cloud cover (solid)</a:t>
            </a:r>
            <a:r>
              <a:rPr lang="en-GB" sz="1400" b="0" dirty="0" smtClean="0"/>
              <a:t>, </a:t>
            </a:r>
          </a:p>
          <a:p>
            <a:pPr>
              <a:spcBef>
                <a:spcPts val="0"/>
              </a:spcBef>
            </a:pPr>
            <a:r>
              <a:rPr lang="en-GB" sz="1400" b="1" dirty="0" smtClean="0"/>
              <a:t>number (dotted) </a:t>
            </a:r>
            <a:r>
              <a:rPr lang="en-GB" sz="1400" b="0" dirty="0" smtClean="0"/>
              <a:t>and </a:t>
            </a:r>
            <a:r>
              <a:rPr lang="en-GB" sz="1400" b="1" dirty="0" smtClean="0"/>
              <a:t>SW reflectance (dashed) </a:t>
            </a:r>
            <a:r>
              <a:rPr lang="en-GB" sz="1400" b="0" dirty="0" smtClean="0"/>
              <a:t>from clouds with chord lengths greater than L </a:t>
            </a:r>
          </a:p>
          <a:p>
            <a:pPr>
              <a:spcBef>
                <a:spcPts val="0"/>
              </a:spcBef>
            </a:pPr>
            <a:r>
              <a:rPr lang="en-GB" sz="1400" b="0" dirty="0" smtClean="0"/>
              <a:t>(based on MODIS, aircraft and NWP data). </a:t>
            </a:r>
            <a:endParaRPr lang="en-GB" sz="1400" b="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3572"/>
          <a:stretch/>
        </p:blipFill>
        <p:spPr>
          <a:xfrm>
            <a:off x="410416" y="1279117"/>
            <a:ext cx="4422842" cy="2436140"/>
          </a:xfrm>
          <a:prstGeom prst="rect">
            <a:avLst/>
          </a:prstGeom>
        </p:spPr>
      </p:pic>
      <p:sp>
        <p:nvSpPr>
          <p:cNvPr id="5" name="Text Box 19"/>
          <p:cNvSpPr txBox="1">
            <a:spLocks noChangeArrowheads="1"/>
          </p:cNvSpPr>
          <p:nvPr/>
        </p:nvSpPr>
        <p:spPr bwMode="auto">
          <a:xfrm>
            <a:off x="2599896" y="6281756"/>
            <a:ext cx="3888837" cy="369332"/>
          </a:xfrm>
          <a:prstGeom prst="rect">
            <a:avLst/>
          </a:prstGeom>
          <a:noFill/>
          <a:ln w="9525">
            <a:noFill/>
            <a:miter lim="800000"/>
            <a:headEnd/>
            <a:tailEnd/>
          </a:ln>
        </p:spPr>
        <p:txBody>
          <a:bodyPr wrap="square">
            <a:spAutoFit/>
          </a:bodyPr>
          <a:lstStyle/>
          <a:p>
            <a:pPr algn="just">
              <a:spcBef>
                <a:spcPts val="0"/>
              </a:spcBef>
            </a:pPr>
            <a:r>
              <a:rPr lang="en-GB" dirty="0" smtClean="0"/>
              <a:t>(f</a:t>
            </a:r>
            <a:r>
              <a:rPr lang="en-GB" sz="1800" b="0" dirty="0" smtClean="0"/>
              <a:t>rom Wood and Field 2011, </a:t>
            </a:r>
            <a:r>
              <a:rPr lang="en-GB" sz="1800" b="0" dirty="0" err="1" smtClean="0"/>
              <a:t>JClim</a:t>
            </a:r>
            <a:r>
              <a:rPr lang="en-GB" sz="1800" b="0" dirty="0" smtClean="0"/>
              <a:t>)</a:t>
            </a:r>
            <a:endParaRPr lang="en-GB" sz="2800" b="0" dirty="0" smtClean="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415" y="3820378"/>
            <a:ext cx="4586663" cy="2308632"/>
          </a:xfrm>
          <a:prstGeom prst="rect">
            <a:avLst/>
          </a:prstGeom>
        </p:spPr>
      </p:pic>
      <p:sp>
        <p:nvSpPr>
          <p:cNvPr id="8" name="Text Box 19"/>
          <p:cNvSpPr txBox="1">
            <a:spLocks noChangeArrowheads="1"/>
          </p:cNvSpPr>
          <p:nvPr/>
        </p:nvSpPr>
        <p:spPr bwMode="auto">
          <a:xfrm>
            <a:off x="4997078" y="4397076"/>
            <a:ext cx="3798254" cy="738664"/>
          </a:xfrm>
          <a:prstGeom prst="rect">
            <a:avLst/>
          </a:prstGeom>
          <a:noFill/>
          <a:ln w="9525">
            <a:solidFill>
              <a:schemeClr val="tx1"/>
            </a:solidFill>
            <a:miter lim="800000"/>
            <a:headEnd/>
            <a:tailEnd/>
          </a:ln>
        </p:spPr>
        <p:txBody>
          <a:bodyPr wrap="square">
            <a:spAutoFit/>
          </a:bodyPr>
          <a:lstStyle/>
          <a:p>
            <a:pPr algn="l">
              <a:spcBef>
                <a:spcPts val="0"/>
              </a:spcBef>
            </a:pPr>
            <a:r>
              <a:rPr lang="en-GB" sz="1400" b="0" dirty="0" smtClean="0"/>
              <a:t>Map </a:t>
            </a:r>
            <a:r>
              <a:rPr lang="en-GB" sz="1400" b="0" dirty="0"/>
              <a:t>of </a:t>
            </a:r>
            <a:r>
              <a:rPr lang="en-GB" sz="1400" b="0" dirty="0" smtClean="0"/>
              <a:t>the </a:t>
            </a:r>
            <a:r>
              <a:rPr lang="en-GB" sz="1400" b="0" dirty="0"/>
              <a:t>cloud size for which 50% of </a:t>
            </a:r>
            <a:r>
              <a:rPr lang="en-GB" sz="1400" b="0" dirty="0" smtClean="0"/>
              <a:t>cloud cover </a:t>
            </a:r>
            <a:r>
              <a:rPr lang="en-GB" sz="1400" b="0" dirty="0"/>
              <a:t>comes from larger </a:t>
            </a:r>
            <a:r>
              <a:rPr lang="en-GB" sz="1400" b="0" dirty="0" smtClean="0"/>
              <a:t>clouds (from 2 years </a:t>
            </a:r>
            <a:r>
              <a:rPr lang="en-GB" sz="1400" b="0" dirty="0"/>
              <a:t>of MODIS </a:t>
            </a:r>
            <a:r>
              <a:rPr lang="en-GB" sz="1400" b="0" dirty="0" smtClean="0"/>
              <a:t>data) </a:t>
            </a:r>
          </a:p>
        </p:txBody>
      </p:sp>
      <p:sp>
        <p:nvSpPr>
          <p:cNvPr id="9" name="Text Box 19"/>
          <p:cNvSpPr txBox="1">
            <a:spLocks noChangeArrowheads="1"/>
          </p:cNvSpPr>
          <p:nvPr/>
        </p:nvSpPr>
        <p:spPr bwMode="auto">
          <a:xfrm>
            <a:off x="4833258" y="2571023"/>
            <a:ext cx="4201885" cy="646331"/>
          </a:xfrm>
          <a:prstGeom prst="rect">
            <a:avLst/>
          </a:prstGeom>
          <a:noFill/>
          <a:ln w="9525">
            <a:solidFill>
              <a:schemeClr val="tx1"/>
            </a:solidFill>
            <a:miter lim="800000"/>
            <a:headEnd/>
            <a:tailEnd/>
          </a:ln>
        </p:spPr>
        <p:txBody>
          <a:bodyPr wrap="square">
            <a:spAutoFit/>
          </a:bodyPr>
          <a:lstStyle/>
          <a:p>
            <a:pPr>
              <a:spcBef>
                <a:spcPts val="0"/>
              </a:spcBef>
            </a:pPr>
            <a:r>
              <a:rPr lang="en-GB" sz="1200" b="1" dirty="0" smtClean="0">
                <a:solidFill>
                  <a:srgbClr val="FF0000"/>
                </a:solidFill>
              </a:rPr>
              <a:t>50% of cloud cover is from clouds with scale &gt; 200 km</a:t>
            </a:r>
          </a:p>
          <a:p>
            <a:pPr>
              <a:spcBef>
                <a:spcPts val="0"/>
              </a:spcBef>
            </a:pPr>
            <a:r>
              <a:rPr lang="en-GB" sz="1200" b="1" dirty="0" smtClean="0">
                <a:solidFill>
                  <a:srgbClr val="FF0000"/>
                </a:solidFill>
              </a:rPr>
              <a:t>85% of cloud cover is from clouds with scale &gt; 10 km</a:t>
            </a:r>
          </a:p>
          <a:p>
            <a:pPr>
              <a:spcBef>
                <a:spcPts val="0"/>
              </a:spcBef>
            </a:pPr>
            <a:r>
              <a:rPr lang="en-GB" sz="1200" b="1" dirty="0" smtClean="0">
                <a:solidFill>
                  <a:srgbClr val="0000FF"/>
                </a:solidFill>
              </a:rPr>
              <a:t>15% of cloud cover is from clouds with scale &lt; 10 km</a:t>
            </a:r>
            <a:endParaRPr lang="en-GB" sz="1200" b="1" dirty="0">
              <a:solidFill>
                <a:srgbClr val="0000FF"/>
              </a:solidFill>
            </a:endParaRPr>
          </a:p>
        </p:txBody>
      </p:sp>
      <p:sp>
        <p:nvSpPr>
          <p:cNvPr id="10" name="Text Box 19"/>
          <p:cNvSpPr txBox="1">
            <a:spLocks noChangeArrowheads="1"/>
          </p:cNvSpPr>
          <p:nvPr/>
        </p:nvSpPr>
        <p:spPr bwMode="auto">
          <a:xfrm>
            <a:off x="4997079" y="5355964"/>
            <a:ext cx="3787692" cy="461665"/>
          </a:xfrm>
          <a:prstGeom prst="rect">
            <a:avLst/>
          </a:prstGeom>
          <a:noFill/>
          <a:ln w="9525">
            <a:solidFill>
              <a:schemeClr val="tx1"/>
            </a:solidFill>
            <a:miter lim="800000"/>
            <a:headEnd/>
            <a:tailEnd/>
          </a:ln>
        </p:spPr>
        <p:txBody>
          <a:bodyPr wrap="square">
            <a:spAutoFit/>
          </a:bodyPr>
          <a:lstStyle/>
          <a:p>
            <a:pPr>
              <a:spcBef>
                <a:spcPts val="0"/>
              </a:spcBef>
            </a:pPr>
            <a:r>
              <a:rPr lang="en-GB" sz="1200" b="1" dirty="0" smtClean="0">
                <a:solidFill>
                  <a:srgbClr val="FF0000"/>
                </a:solidFill>
              </a:rPr>
              <a:t>Larger scales dominate mid-latitude storm tracks</a:t>
            </a:r>
          </a:p>
          <a:p>
            <a:pPr>
              <a:spcBef>
                <a:spcPts val="0"/>
              </a:spcBef>
            </a:pPr>
            <a:r>
              <a:rPr lang="en-GB" sz="1200" b="1" dirty="0" smtClean="0">
                <a:solidFill>
                  <a:srgbClr val="0000FF"/>
                </a:solidFill>
              </a:rPr>
              <a:t>Small scales dominate over subtropical ocean</a:t>
            </a:r>
          </a:p>
        </p:txBody>
      </p:sp>
    </p:spTree>
    <p:extLst>
      <p:ext uri="{BB962C8B-B14F-4D97-AF65-F5344CB8AC3E}">
        <p14:creationId xmlns:p14="http://schemas.microsoft.com/office/powerpoint/2010/main" val="108822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7"/>
          <p:cNvSpPr>
            <a:spLocks noGrp="1"/>
          </p:cNvSpPr>
          <p:nvPr>
            <p:ph type="sldNum" sz="quarter" idx="12"/>
          </p:nvPr>
        </p:nvSpPr>
        <p:spPr/>
        <p:txBody>
          <a:bodyPr/>
          <a:lstStyle/>
          <a:p>
            <a:fld id="{780E36CB-6AEF-4BD4-9C89-20E436E1D91B}" type="slidenum">
              <a:rPr lang="en-GB"/>
              <a:pPr/>
              <a:t>40</a:t>
            </a:fld>
            <a:endParaRPr lang="en-GB"/>
          </a:p>
        </p:txBody>
      </p:sp>
      <p:graphicFrame>
        <p:nvGraphicFramePr>
          <p:cNvPr id="560131" name="Object 3"/>
          <p:cNvGraphicFramePr>
            <a:graphicFrameLocks noGrp="1" noChangeAspect="1"/>
          </p:cNvGraphicFramePr>
          <p:nvPr>
            <p:ph sz="quarter" idx="2"/>
          </p:nvPr>
        </p:nvGraphicFramePr>
        <p:xfrm>
          <a:off x="5724525" y="2859088"/>
          <a:ext cx="3240088" cy="1223962"/>
        </p:xfrm>
        <a:graphic>
          <a:graphicData uri="http://schemas.openxmlformats.org/presentationml/2006/ole">
            <mc:AlternateContent xmlns:mc="http://schemas.openxmlformats.org/markup-compatibility/2006">
              <mc:Choice xmlns:v="urn:schemas-microsoft-com:vml" Requires="v">
                <p:oleObj spid="_x0000_s560197" name="Equation" r:id="rId4" imgW="1143000" imgH="431640" progId="Equation.3">
                  <p:embed/>
                </p:oleObj>
              </mc:Choice>
              <mc:Fallback>
                <p:oleObj name="Equation" r:id="rId4" imgW="1143000" imgH="43164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525" y="2859088"/>
                        <a:ext cx="3240088" cy="1223962"/>
                      </a:xfrm>
                      <a:prstGeom prst="rect">
                        <a:avLst/>
                      </a:prstGeom>
                      <a:solidFill>
                        <a:schemeClr val="bg1"/>
                      </a:solidFill>
                    </p:spPr>
                  </p:pic>
                </p:oleObj>
              </mc:Fallback>
            </mc:AlternateContent>
          </a:graphicData>
        </a:graphic>
      </p:graphicFrame>
      <p:sp>
        <p:nvSpPr>
          <p:cNvPr id="560132" name="Rectangle 4"/>
          <p:cNvSpPr>
            <a:spLocks noChangeArrowheads="1"/>
          </p:cNvSpPr>
          <p:nvPr/>
        </p:nvSpPr>
        <p:spPr bwMode="auto">
          <a:xfrm>
            <a:off x="250825" y="4581525"/>
            <a:ext cx="8642350" cy="503238"/>
          </a:xfrm>
          <a:prstGeom prst="rect">
            <a:avLst/>
          </a:prstGeom>
          <a:noFill/>
          <a:ln w="9525">
            <a:noFill/>
            <a:miter lim="800000"/>
            <a:headEnd/>
            <a:tailEnd/>
          </a:ln>
          <a:effectLst/>
        </p:spPr>
        <p:txBody>
          <a:bodyPr/>
          <a:lstStyle/>
          <a:p>
            <a:pPr marL="342900" indent="-342900" algn="l">
              <a:spcBef>
                <a:spcPct val="20000"/>
              </a:spcBef>
            </a:pPr>
            <a:r>
              <a:rPr lang="en-GB" sz="1600" dirty="0"/>
              <a:t>Example: </a:t>
            </a:r>
            <a:r>
              <a:rPr lang="en-GB" sz="1600" dirty="0" err="1"/>
              <a:t>Ricard</a:t>
            </a:r>
            <a:r>
              <a:rPr lang="en-GB" sz="1600" dirty="0"/>
              <a:t> and Royer, Ann </a:t>
            </a:r>
            <a:r>
              <a:rPr lang="en-GB" sz="1600" dirty="0" err="1"/>
              <a:t>Geophy</a:t>
            </a:r>
            <a:r>
              <a:rPr lang="en-GB" sz="1600" dirty="0"/>
              <a:t>, (93), </a:t>
            </a:r>
            <a:r>
              <a:rPr lang="en-GB" sz="1600" dirty="0" err="1"/>
              <a:t>Lohmann</a:t>
            </a:r>
            <a:r>
              <a:rPr lang="en-GB" sz="1600" dirty="0"/>
              <a:t> et al. J. </a:t>
            </a:r>
            <a:r>
              <a:rPr lang="en-GB" sz="1600" dirty="0" err="1"/>
              <a:t>Clim</a:t>
            </a:r>
            <a:r>
              <a:rPr lang="en-GB" sz="1600" dirty="0"/>
              <a:t> (99)</a:t>
            </a:r>
          </a:p>
        </p:txBody>
      </p:sp>
      <p:sp>
        <p:nvSpPr>
          <p:cNvPr id="560133" name="Rectangle 5"/>
          <p:cNvSpPr>
            <a:spLocks noChangeArrowheads="1"/>
          </p:cNvSpPr>
          <p:nvPr/>
        </p:nvSpPr>
        <p:spPr bwMode="auto">
          <a:xfrm>
            <a:off x="179388" y="5229225"/>
            <a:ext cx="8820150" cy="1312863"/>
          </a:xfrm>
          <a:prstGeom prst="rect">
            <a:avLst/>
          </a:prstGeom>
          <a:noFill/>
          <a:ln w="9525">
            <a:noFill/>
            <a:miter lim="800000"/>
            <a:headEnd/>
            <a:tailEnd/>
          </a:ln>
          <a:effectLst/>
        </p:spPr>
        <p:txBody>
          <a:bodyPr/>
          <a:lstStyle/>
          <a:p>
            <a:pPr marL="342900" indent="-342900" algn="l">
              <a:spcBef>
                <a:spcPct val="20000"/>
              </a:spcBef>
              <a:buFontTx/>
              <a:buChar char="•"/>
            </a:pPr>
            <a:r>
              <a:rPr lang="en-GB" sz="2800" dirty="0"/>
              <a:t>Disadvantage:</a:t>
            </a:r>
          </a:p>
          <a:p>
            <a:pPr marL="742950" lvl="1" indent="-285750" algn="l">
              <a:spcBef>
                <a:spcPct val="20000"/>
              </a:spcBef>
              <a:buFontTx/>
              <a:buChar char="–"/>
            </a:pPr>
            <a:r>
              <a:rPr lang="en-GB" sz="2000" dirty="0"/>
              <a:t>Can give good estimate in boundary layer, but above, other processes will determine variability, that evolve on slower timescales</a:t>
            </a:r>
          </a:p>
          <a:p>
            <a:pPr marL="742950" lvl="1" indent="-285750" algn="l">
              <a:spcBef>
                <a:spcPct val="20000"/>
              </a:spcBef>
              <a:buFontTx/>
              <a:buChar char="–"/>
            </a:pPr>
            <a:endParaRPr lang="en-GB" sz="2400" dirty="0"/>
          </a:p>
        </p:txBody>
      </p:sp>
      <p:grpSp>
        <p:nvGrpSpPr>
          <p:cNvPr id="560134" name="Group 6"/>
          <p:cNvGrpSpPr>
            <a:grpSpLocks/>
          </p:cNvGrpSpPr>
          <p:nvPr/>
        </p:nvGrpSpPr>
        <p:grpSpPr bwMode="auto">
          <a:xfrm>
            <a:off x="5219700" y="1125538"/>
            <a:ext cx="3651250" cy="1752600"/>
            <a:chOff x="3360" y="2448"/>
            <a:chExt cx="2300" cy="1104"/>
          </a:xfrm>
        </p:grpSpPr>
        <p:sp>
          <p:nvSpPr>
            <p:cNvPr id="560135" name="Freeform 7" descr="30%"/>
            <p:cNvSpPr>
              <a:spLocks/>
            </p:cNvSpPr>
            <p:nvPr/>
          </p:nvSpPr>
          <p:spPr bwMode="auto">
            <a:xfrm>
              <a:off x="3360" y="2488"/>
              <a:ext cx="1296" cy="504"/>
            </a:xfrm>
            <a:custGeom>
              <a:avLst/>
              <a:gdLst/>
              <a:ahLst/>
              <a:cxnLst>
                <a:cxn ang="0">
                  <a:pos x="32" y="392"/>
                </a:cxn>
                <a:cxn ang="0">
                  <a:pos x="176" y="488"/>
                </a:cxn>
                <a:cxn ang="0">
                  <a:pos x="224" y="488"/>
                </a:cxn>
                <a:cxn ang="0">
                  <a:pos x="512" y="488"/>
                </a:cxn>
                <a:cxn ang="0">
                  <a:pos x="704" y="392"/>
                </a:cxn>
                <a:cxn ang="0">
                  <a:pos x="944" y="440"/>
                </a:cxn>
                <a:cxn ang="0">
                  <a:pos x="1136" y="440"/>
                </a:cxn>
                <a:cxn ang="0">
                  <a:pos x="1472" y="440"/>
                </a:cxn>
                <a:cxn ang="0">
                  <a:pos x="1664" y="488"/>
                </a:cxn>
                <a:cxn ang="0">
                  <a:pos x="2000" y="392"/>
                </a:cxn>
                <a:cxn ang="0">
                  <a:pos x="2144" y="248"/>
                </a:cxn>
                <a:cxn ang="0">
                  <a:pos x="1904" y="104"/>
                </a:cxn>
                <a:cxn ang="0">
                  <a:pos x="1472" y="104"/>
                </a:cxn>
                <a:cxn ang="0">
                  <a:pos x="1328" y="152"/>
                </a:cxn>
                <a:cxn ang="0">
                  <a:pos x="1088" y="104"/>
                </a:cxn>
                <a:cxn ang="0">
                  <a:pos x="800" y="8"/>
                </a:cxn>
                <a:cxn ang="0">
                  <a:pos x="608" y="56"/>
                </a:cxn>
                <a:cxn ang="0">
                  <a:pos x="512" y="152"/>
                </a:cxn>
                <a:cxn ang="0">
                  <a:pos x="80" y="104"/>
                </a:cxn>
                <a:cxn ang="0">
                  <a:pos x="32" y="200"/>
                </a:cxn>
                <a:cxn ang="0">
                  <a:pos x="32" y="392"/>
                </a:cxn>
              </a:cxnLst>
              <a:rect l="0" t="0" r="r" b="b"/>
              <a:pathLst>
                <a:path w="2160" h="504">
                  <a:moveTo>
                    <a:pt x="32" y="392"/>
                  </a:moveTo>
                  <a:cubicBezTo>
                    <a:pt x="56" y="440"/>
                    <a:pt x="144" y="472"/>
                    <a:pt x="176" y="488"/>
                  </a:cubicBezTo>
                  <a:cubicBezTo>
                    <a:pt x="208" y="504"/>
                    <a:pt x="168" y="488"/>
                    <a:pt x="224" y="488"/>
                  </a:cubicBezTo>
                  <a:cubicBezTo>
                    <a:pt x="280" y="488"/>
                    <a:pt x="432" y="504"/>
                    <a:pt x="512" y="488"/>
                  </a:cubicBezTo>
                  <a:cubicBezTo>
                    <a:pt x="592" y="472"/>
                    <a:pt x="632" y="400"/>
                    <a:pt x="704" y="392"/>
                  </a:cubicBezTo>
                  <a:cubicBezTo>
                    <a:pt x="776" y="384"/>
                    <a:pt x="872" y="432"/>
                    <a:pt x="944" y="440"/>
                  </a:cubicBezTo>
                  <a:cubicBezTo>
                    <a:pt x="1016" y="448"/>
                    <a:pt x="1048" y="440"/>
                    <a:pt x="1136" y="440"/>
                  </a:cubicBezTo>
                  <a:cubicBezTo>
                    <a:pt x="1224" y="440"/>
                    <a:pt x="1384" y="432"/>
                    <a:pt x="1472" y="440"/>
                  </a:cubicBezTo>
                  <a:cubicBezTo>
                    <a:pt x="1560" y="448"/>
                    <a:pt x="1576" y="496"/>
                    <a:pt x="1664" y="488"/>
                  </a:cubicBezTo>
                  <a:cubicBezTo>
                    <a:pt x="1752" y="480"/>
                    <a:pt x="1920" y="432"/>
                    <a:pt x="2000" y="392"/>
                  </a:cubicBezTo>
                  <a:cubicBezTo>
                    <a:pt x="2080" y="352"/>
                    <a:pt x="2160" y="296"/>
                    <a:pt x="2144" y="248"/>
                  </a:cubicBezTo>
                  <a:cubicBezTo>
                    <a:pt x="2128" y="200"/>
                    <a:pt x="2016" y="128"/>
                    <a:pt x="1904" y="104"/>
                  </a:cubicBezTo>
                  <a:cubicBezTo>
                    <a:pt x="1792" y="80"/>
                    <a:pt x="1568" y="96"/>
                    <a:pt x="1472" y="104"/>
                  </a:cubicBezTo>
                  <a:cubicBezTo>
                    <a:pt x="1376" y="112"/>
                    <a:pt x="1392" y="152"/>
                    <a:pt x="1328" y="152"/>
                  </a:cubicBezTo>
                  <a:cubicBezTo>
                    <a:pt x="1264" y="152"/>
                    <a:pt x="1176" y="128"/>
                    <a:pt x="1088" y="104"/>
                  </a:cubicBezTo>
                  <a:cubicBezTo>
                    <a:pt x="1000" y="80"/>
                    <a:pt x="880" y="16"/>
                    <a:pt x="800" y="8"/>
                  </a:cubicBezTo>
                  <a:cubicBezTo>
                    <a:pt x="720" y="0"/>
                    <a:pt x="656" y="32"/>
                    <a:pt x="608" y="56"/>
                  </a:cubicBezTo>
                  <a:cubicBezTo>
                    <a:pt x="560" y="80"/>
                    <a:pt x="600" y="144"/>
                    <a:pt x="512" y="152"/>
                  </a:cubicBezTo>
                  <a:cubicBezTo>
                    <a:pt x="424" y="160"/>
                    <a:pt x="160" y="96"/>
                    <a:pt x="80" y="104"/>
                  </a:cubicBezTo>
                  <a:cubicBezTo>
                    <a:pt x="0" y="112"/>
                    <a:pt x="40" y="152"/>
                    <a:pt x="32" y="200"/>
                  </a:cubicBezTo>
                  <a:cubicBezTo>
                    <a:pt x="24" y="248"/>
                    <a:pt x="8" y="344"/>
                    <a:pt x="32" y="392"/>
                  </a:cubicBezTo>
                  <a:close/>
                </a:path>
              </a:pathLst>
            </a:custGeom>
            <a:pattFill prst="pct30">
              <a:fgClr>
                <a:srgbClr val="00FFFF"/>
              </a:fgClr>
              <a:bgClr>
                <a:srgbClr val="FFFFFF"/>
              </a:bgClr>
            </a:patt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560136" name="Group 8"/>
            <p:cNvGrpSpPr>
              <a:grpSpLocks/>
            </p:cNvGrpSpPr>
            <p:nvPr/>
          </p:nvGrpSpPr>
          <p:grpSpPr bwMode="auto">
            <a:xfrm>
              <a:off x="3408" y="2832"/>
              <a:ext cx="1248" cy="720"/>
              <a:chOff x="1824" y="2832"/>
              <a:chExt cx="1248" cy="720"/>
            </a:xfrm>
          </p:grpSpPr>
          <p:sp>
            <p:nvSpPr>
              <p:cNvPr id="560137" name="AutoShape 9"/>
              <p:cNvSpPr>
                <a:spLocks noChangeArrowheads="1"/>
              </p:cNvSpPr>
              <p:nvPr/>
            </p:nvSpPr>
            <p:spPr bwMode="auto">
              <a:xfrm>
                <a:off x="2160" y="2832"/>
                <a:ext cx="912" cy="432"/>
              </a:xfrm>
              <a:prstGeom prst="curvedDownArrow">
                <a:avLst>
                  <a:gd name="adj1" fmla="val 42222"/>
                  <a:gd name="adj2" fmla="val 84444"/>
                  <a:gd name="adj3" fmla="val 33333"/>
                </a:avLst>
              </a:prstGeom>
              <a:solidFill>
                <a:srgbClr val="FF0000"/>
              </a:solidFill>
              <a:ln w="38100">
                <a:solidFill>
                  <a:schemeClr val="tx1"/>
                </a:solidFill>
                <a:miter lim="800000"/>
                <a:headEnd/>
                <a:tailEnd/>
              </a:ln>
              <a:effectLst/>
            </p:spPr>
            <p:txBody>
              <a:bodyPr wrap="none" anchor="ctr"/>
              <a:lstStyle/>
              <a:p>
                <a:endParaRPr lang="en-GB"/>
              </a:p>
            </p:txBody>
          </p:sp>
          <p:sp>
            <p:nvSpPr>
              <p:cNvPr id="560138" name="AutoShape 10"/>
              <p:cNvSpPr>
                <a:spLocks noChangeArrowheads="1"/>
              </p:cNvSpPr>
              <p:nvPr/>
            </p:nvSpPr>
            <p:spPr bwMode="auto">
              <a:xfrm>
                <a:off x="1824" y="3216"/>
                <a:ext cx="912" cy="336"/>
              </a:xfrm>
              <a:prstGeom prst="curvedUpArrow">
                <a:avLst>
                  <a:gd name="adj1" fmla="val 54286"/>
                  <a:gd name="adj2" fmla="val 108571"/>
                  <a:gd name="adj3" fmla="val 33333"/>
                </a:avLst>
              </a:prstGeom>
              <a:solidFill>
                <a:srgbClr val="FF0000"/>
              </a:solidFill>
              <a:ln w="38100">
                <a:solidFill>
                  <a:schemeClr val="tx1"/>
                </a:solidFill>
                <a:miter lim="800000"/>
                <a:headEnd/>
                <a:tailEnd/>
              </a:ln>
              <a:effectLst/>
            </p:spPr>
            <p:txBody>
              <a:bodyPr wrap="none" anchor="ctr"/>
              <a:lstStyle/>
              <a:p>
                <a:endParaRPr lang="en-GB"/>
              </a:p>
            </p:txBody>
          </p:sp>
        </p:grpSp>
        <p:sp>
          <p:nvSpPr>
            <p:cNvPr id="560139" name="Text Box 11"/>
            <p:cNvSpPr txBox="1">
              <a:spLocks noChangeArrowheads="1"/>
            </p:cNvSpPr>
            <p:nvPr/>
          </p:nvSpPr>
          <p:spPr bwMode="auto">
            <a:xfrm>
              <a:off x="4646" y="2448"/>
              <a:ext cx="1014" cy="288"/>
            </a:xfrm>
            <a:prstGeom prst="rect">
              <a:avLst/>
            </a:prstGeom>
            <a:noFill/>
            <a:ln w="38100">
              <a:noFill/>
              <a:miter lim="800000"/>
              <a:headEnd/>
              <a:tailEnd/>
            </a:ln>
            <a:effectLst/>
          </p:spPr>
          <p:txBody>
            <a:bodyPr wrap="none" anchor="ctr">
              <a:spAutoFit/>
            </a:bodyPr>
            <a:lstStyle/>
            <a:p>
              <a:pPr algn="l"/>
              <a:r>
                <a:rPr lang="en-US" sz="2400">
                  <a:solidFill>
                    <a:srgbClr val="0000FF"/>
                  </a:solidFill>
                  <a:latin typeface="Helvetica" pitchFamily="34" charset="0"/>
                </a:rPr>
                <a:t>turbulence</a:t>
              </a:r>
            </a:p>
          </p:txBody>
        </p:sp>
      </p:grpSp>
      <p:graphicFrame>
        <p:nvGraphicFramePr>
          <p:cNvPr id="560140" name="Object 12"/>
          <p:cNvGraphicFramePr>
            <a:graphicFrameLocks noGrp="1" noChangeAspect="1"/>
          </p:cNvGraphicFramePr>
          <p:nvPr>
            <p:ph sz="quarter" idx="3"/>
          </p:nvPr>
        </p:nvGraphicFramePr>
        <p:xfrm>
          <a:off x="179388" y="2862263"/>
          <a:ext cx="4032250" cy="1219200"/>
        </p:xfrm>
        <a:graphic>
          <a:graphicData uri="http://schemas.openxmlformats.org/presentationml/2006/ole">
            <mc:AlternateContent xmlns:mc="http://schemas.openxmlformats.org/markup-compatibility/2006">
              <mc:Choice xmlns:v="urn:schemas-microsoft-com:vml" Requires="v">
                <p:oleObj spid="_x0000_s560198" name="Equation" r:id="rId6" imgW="1511280" imgH="457200" progId="Equation.3">
                  <p:embed/>
                </p:oleObj>
              </mc:Choice>
              <mc:Fallback>
                <p:oleObj name="Equation" r:id="rId6" imgW="1511280" imgH="457200" progId="Equation.3">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2862263"/>
                        <a:ext cx="4032250" cy="1219200"/>
                      </a:xfrm>
                      <a:prstGeom prst="rect">
                        <a:avLst/>
                      </a:prstGeom>
                      <a:solidFill>
                        <a:schemeClr val="bg1"/>
                      </a:solidFill>
                    </p:spPr>
                  </p:pic>
                </p:oleObj>
              </mc:Fallback>
            </mc:AlternateContent>
          </a:graphicData>
        </a:graphic>
      </p:graphicFrame>
      <p:sp>
        <p:nvSpPr>
          <p:cNvPr id="560141" name="Text Box 13"/>
          <p:cNvSpPr txBox="1">
            <a:spLocks noChangeArrowheads="1"/>
          </p:cNvSpPr>
          <p:nvPr/>
        </p:nvSpPr>
        <p:spPr bwMode="auto">
          <a:xfrm>
            <a:off x="2051050" y="4076700"/>
            <a:ext cx="908050" cy="366713"/>
          </a:xfrm>
          <a:prstGeom prst="rect">
            <a:avLst/>
          </a:prstGeom>
          <a:noFill/>
          <a:ln w="57150">
            <a:noFill/>
            <a:miter lim="800000"/>
            <a:headEnd/>
            <a:tailEnd/>
          </a:ln>
          <a:effectLst/>
        </p:spPr>
        <p:txBody>
          <a:bodyPr wrap="none">
            <a:spAutoFit/>
          </a:bodyPr>
          <a:lstStyle/>
          <a:p>
            <a:pPr algn="l"/>
            <a:r>
              <a:rPr lang="en-GB">
                <a:solidFill>
                  <a:srgbClr val="0000FF"/>
                </a:solidFill>
              </a:rPr>
              <a:t>Source</a:t>
            </a:r>
          </a:p>
        </p:txBody>
      </p:sp>
      <p:sp>
        <p:nvSpPr>
          <p:cNvPr id="560142" name="Text Box 14"/>
          <p:cNvSpPr txBox="1">
            <a:spLocks noChangeArrowheads="1"/>
          </p:cNvSpPr>
          <p:nvPr/>
        </p:nvSpPr>
        <p:spPr bwMode="auto">
          <a:xfrm>
            <a:off x="3276600" y="4076700"/>
            <a:ext cx="1377300" cy="369332"/>
          </a:xfrm>
          <a:prstGeom prst="rect">
            <a:avLst/>
          </a:prstGeom>
          <a:noFill/>
          <a:ln w="57150">
            <a:noFill/>
            <a:miter lim="800000"/>
            <a:headEnd/>
            <a:tailEnd/>
          </a:ln>
          <a:effectLst/>
        </p:spPr>
        <p:txBody>
          <a:bodyPr wrap="none">
            <a:spAutoFit/>
          </a:bodyPr>
          <a:lstStyle/>
          <a:p>
            <a:pPr algn="l"/>
            <a:r>
              <a:rPr lang="en-GB" dirty="0">
                <a:solidFill>
                  <a:srgbClr val="00CC00"/>
                </a:solidFill>
              </a:rPr>
              <a:t>D</a:t>
            </a:r>
            <a:r>
              <a:rPr lang="en-GB" dirty="0" smtClean="0">
                <a:solidFill>
                  <a:srgbClr val="00CC00"/>
                </a:solidFill>
              </a:rPr>
              <a:t>issipation </a:t>
            </a:r>
            <a:endParaRPr lang="en-GB" dirty="0">
              <a:solidFill>
                <a:srgbClr val="00CC00"/>
              </a:solidFill>
            </a:endParaRPr>
          </a:p>
        </p:txBody>
      </p:sp>
      <p:sp>
        <p:nvSpPr>
          <p:cNvPr id="560143" name="Line 15"/>
          <p:cNvSpPr>
            <a:spLocks noChangeShapeType="1"/>
          </p:cNvSpPr>
          <p:nvPr/>
        </p:nvSpPr>
        <p:spPr bwMode="auto">
          <a:xfrm>
            <a:off x="4211638" y="3716338"/>
            <a:ext cx="1512887" cy="0"/>
          </a:xfrm>
          <a:prstGeom prst="line">
            <a:avLst/>
          </a:prstGeom>
          <a:noFill/>
          <a:ln w="57150">
            <a:solidFill>
              <a:schemeClr val="tx2"/>
            </a:solidFill>
            <a:round/>
            <a:headEnd/>
            <a:tailEnd type="triangle" w="med" len="med"/>
          </a:ln>
          <a:effectLst/>
        </p:spPr>
        <p:txBody>
          <a:bodyPr/>
          <a:lstStyle/>
          <a:p>
            <a:endParaRPr lang="en-GB"/>
          </a:p>
        </p:txBody>
      </p:sp>
      <p:sp>
        <p:nvSpPr>
          <p:cNvPr id="560144" name="Text Box 16"/>
          <p:cNvSpPr txBox="1">
            <a:spLocks noChangeArrowheads="1"/>
          </p:cNvSpPr>
          <p:nvPr/>
        </p:nvSpPr>
        <p:spPr bwMode="auto">
          <a:xfrm>
            <a:off x="4284663" y="2997200"/>
            <a:ext cx="1289050" cy="641350"/>
          </a:xfrm>
          <a:prstGeom prst="rect">
            <a:avLst/>
          </a:prstGeom>
          <a:noFill/>
          <a:ln w="57150">
            <a:noFill/>
            <a:miter lim="800000"/>
            <a:headEnd/>
            <a:tailEnd/>
          </a:ln>
          <a:effectLst/>
        </p:spPr>
        <p:txBody>
          <a:bodyPr wrap="none">
            <a:spAutoFit/>
          </a:bodyPr>
          <a:lstStyle/>
          <a:p>
            <a:r>
              <a:rPr lang="en-GB" dirty="0">
                <a:solidFill>
                  <a:srgbClr val="0000FF"/>
                </a:solidFill>
              </a:rPr>
              <a:t>L</a:t>
            </a:r>
            <a:r>
              <a:rPr lang="en-GB" dirty="0" smtClean="0">
                <a:solidFill>
                  <a:srgbClr val="0000FF"/>
                </a:solidFill>
              </a:rPr>
              <a:t>ocal</a:t>
            </a:r>
            <a:endParaRPr lang="en-GB" dirty="0">
              <a:solidFill>
                <a:srgbClr val="0000FF"/>
              </a:solidFill>
            </a:endParaRPr>
          </a:p>
          <a:p>
            <a:r>
              <a:rPr lang="en-GB" dirty="0">
                <a:solidFill>
                  <a:srgbClr val="0000FF"/>
                </a:solidFill>
              </a:rPr>
              <a:t>equilibrium</a:t>
            </a:r>
          </a:p>
        </p:txBody>
      </p:sp>
      <p:sp>
        <p:nvSpPr>
          <p:cNvPr id="560145" name="Text Box 17"/>
          <p:cNvSpPr txBox="1">
            <a:spLocks noChangeArrowheads="1"/>
          </p:cNvSpPr>
          <p:nvPr/>
        </p:nvSpPr>
        <p:spPr bwMode="auto">
          <a:xfrm>
            <a:off x="179388" y="1309519"/>
            <a:ext cx="5113337" cy="1200328"/>
          </a:xfrm>
          <a:prstGeom prst="rect">
            <a:avLst/>
          </a:prstGeom>
          <a:noFill/>
          <a:ln w="57150">
            <a:noFill/>
            <a:miter lim="800000"/>
            <a:headEnd/>
            <a:tailEnd/>
          </a:ln>
          <a:effectLst/>
        </p:spPr>
        <p:txBody>
          <a:bodyPr>
            <a:spAutoFit/>
          </a:bodyPr>
          <a:lstStyle/>
          <a:p>
            <a:pPr algn="l"/>
            <a:r>
              <a:rPr lang="en-GB" sz="2400" dirty="0">
                <a:solidFill>
                  <a:srgbClr val="0000FF"/>
                </a:solidFill>
              </a:rPr>
              <a:t>If a process is </a:t>
            </a:r>
            <a:r>
              <a:rPr lang="en-GB" sz="2400" dirty="0" smtClean="0">
                <a:solidFill>
                  <a:srgbClr val="0000FF"/>
                </a:solidFill>
              </a:rPr>
              <a:t>fast compared </a:t>
            </a:r>
            <a:r>
              <a:rPr lang="en-GB" sz="2400" dirty="0">
                <a:solidFill>
                  <a:srgbClr val="0000FF"/>
                </a:solidFill>
              </a:rPr>
              <a:t>to a GCM </a:t>
            </a:r>
            <a:r>
              <a:rPr lang="en-GB" sz="2400" dirty="0" err="1">
                <a:solidFill>
                  <a:srgbClr val="0000FF"/>
                </a:solidFill>
              </a:rPr>
              <a:t>timestep</a:t>
            </a:r>
            <a:r>
              <a:rPr lang="en-GB" sz="2400" dirty="0">
                <a:solidFill>
                  <a:srgbClr val="0000FF"/>
                </a:solidFill>
              </a:rPr>
              <a:t>, an equilibrium can be assumed, e.g. </a:t>
            </a:r>
            <a:r>
              <a:rPr lang="en-GB" sz="2400" dirty="0" smtClean="0">
                <a:solidFill>
                  <a:srgbClr val="0000FF"/>
                </a:solidFill>
              </a:rPr>
              <a:t>turbulence</a:t>
            </a:r>
            <a:endParaRPr lang="en-GB" sz="2400" i="1" dirty="0">
              <a:solidFill>
                <a:srgbClr val="0000FF"/>
              </a:solidFill>
            </a:endParaRPr>
          </a:p>
        </p:txBody>
      </p:sp>
      <p:sp>
        <p:nvSpPr>
          <p:cNvPr id="21" name="Rectangle 20"/>
          <p:cNvSpPr>
            <a:spLocks noChangeArrowheads="1"/>
          </p:cNvSpPr>
          <p:nvPr/>
        </p:nvSpPr>
        <p:spPr bwMode="auto">
          <a:xfrm>
            <a:off x="126999" y="120653"/>
            <a:ext cx="8259763"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400" dirty="0" smtClean="0">
                <a:solidFill>
                  <a:srgbClr val="FF0000"/>
                </a:solidFill>
                <a:latin typeface="Arial" charset="0"/>
              </a:rPr>
              <a:t>Predicting change of </a:t>
            </a:r>
            <a:r>
              <a:rPr lang="en-GB" sz="2400" i="1" dirty="0" smtClean="0">
                <a:solidFill>
                  <a:srgbClr val="FF0000"/>
                </a:solidFill>
                <a:latin typeface="Arial" charset="0"/>
              </a:rPr>
              <a:t>q</a:t>
            </a:r>
            <a:r>
              <a:rPr lang="en-GB" sz="2400" i="1" baseline="-25000" dirty="0" smtClean="0">
                <a:solidFill>
                  <a:srgbClr val="FF0000"/>
                </a:solidFill>
                <a:latin typeface="Arial" charset="0"/>
              </a:rPr>
              <a:t>t</a:t>
            </a:r>
            <a:r>
              <a:rPr lang="en-GB" sz="2400" dirty="0" smtClean="0">
                <a:solidFill>
                  <a:srgbClr val="FF0000"/>
                </a:solidFill>
                <a:latin typeface="Arial" charset="0"/>
              </a:rPr>
              <a:t> variance due to turbulence</a:t>
            </a:r>
            <a:endParaRPr lang="en-GB" sz="2000" dirty="0">
              <a:solidFill>
                <a:srgbClr val="FF00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01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01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014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014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01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01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013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0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32" grpId="0"/>
      <p:bldP spid="560133" grpId="0"/>
      <p:bldP spid="560141" grpId="0"/>
      <p:bldP spid="560142" grpId="0"/>
      <p:bldP spid="560143" grpId="0" animBg="1"/>
      <p:bldP spid="560144" grpId="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 name="Slide Number Placeholder 5"/>
          <p:cNvSpPr>
            <a:spLocks noGrp="1"/>
          </p:cNvSpPr>
          <p:nvPr>
            <p:ph type="sldNum" sz="quarter" idx="12"/>
          </p:nvPr>
        </p:nvSpPr>
        <p:spPr/>
        <p:txBody>
          <a:bodyPr vert="horz" wrap="square" lIns="91440" tIns="45720" rIns="91440" bIns="45720" numCol="1" anchor="t" anchorCtr="0" compatLnSpc="1">
            <a:prstTxWarp prst="textNoShape">
              <a:avLst/>
            </a:prstTxWarp>
          </a:bodyPr>
          <a:lstStyle/>
          <a:p>
            <a:fld id="{2B44D314-089D-4E4B-8510-53F6822CA4C3}" type="slidenum">
              <a:rPr lang="en-GB" smtClean="0">
                <a:latin typeface="Times New Roman" pitchFamily="-107" charset="0"/>
                <a:ea typeface="ＭＳ Ｐゴシック" pitchFamily="-107" charset="-128"/>
              </a:rPr>
              <a:pPr/>
              <a:t>41</a:t>
            </a:fld>
            <a:endParaRPr lang="en-GB" smtClean="0">
              <a:latin typeface="Times New Roman" pitchFamily="-107" charset="0"/>
              <a:ea typeface="ＭＳ Ｐゴシック" pitchFamily="-107" charset="-128"/>
            </a:endParaRPr>
          </a:p>
        </p:txBody>
      </p:sp>
      <p:pic>
        <p:nvPicPr>
          <p:cNvPr id="87043" name="Picture 5" descr="schem1_talk"/>
          <p:cNvPicPr>
            <a:picLocks noChangeAspect="1" noChangeArrowheads="1"/>
          </p:cNvPicPr>
          <p:nvPr/>
        </p:nvPicPr>
        <p:blipFill>
          <a:blip r:embed="rId3" cstate="print"/>
          <a:srcRect/>
          <a:stretch>
            <a:fillRect/>
          </a:stretch>
        </p:blipFill>
        <p:spPr bwMode="auto">
          <a:xfrm>
            <a:off x="3771900" y="1155700"/>
            <a:ext cx="5040313" cy="5689600"/>
          </a:xfrm>
          <a:prstGeom prst="rect">
            <a:avLst/>
          </a:prstGeom>
          <a:noFill/>
          <a:ln w="9525">
            <a:noFill/>
            <a:miter lim="800000"/>
            <a:headEnd/>
            <a:tailEnd/>
          </a:ln>
        </p:spPr>
      </p:pic>
      <p:sp>
        <p:nvSpPr>
          <p:cNvPr id="87044" name="Rectangle 2"/>
          <p:cNvSpPr>
            <a:spLocks noChangeArrowheads="1"/>
          </p:cNvSpPr>
          <p:nvPr/>
        </p:nvSpPr>
        <p:spPr bwMode="auto">
          <a:xfrm>
            <a:off x="0" y="1081088"/>
            <a:ext cx="9144000" cy="5776912"/>
          </a:xfrm>
          <a:prstGeom prst="rect">
            <a:avLst/>
          </a:prstGeom>
          <a:noFill/>
          <a:ln w="25400">
            <a:noFill/>
            <a:miter lim="800000"/>
            <a:headEnd/>
            <a:tailEnd/>
          </a:ln>
        </p:spPr>
        <p:txBody>
          <a:bodyPr wrap="none" anchor="ctr"/>
          <a:lstStyle/>
          <a:p>
            <a:endParaRPr lang="en-US"/>
          </a:p>
        </p:txBody>
      </p:sp>
      <p:sp>
        <p:nvSpPr>
          <p:cNvPr id="87045" name="Rectangle 4"/>
          <p:cNvSpPr>
            <a:spLocks noGrp="1" noChangeArrowheads="1"/>
          </p:cNvSpPr>
          <p:nvPr>
            <p:ph type="body" idx="1"/>
          </p:nvPr>
        </p:nvSpPr>
        <p:spPr>
          <a:xfrm>
            <a:off x="0" y="1131888"/>
            <a:ext cx="3830638" cy="5156200"/>
          </a:xfrm>
        </p:spPr>
        <p:txBody>
          <a:bodyPr/>
          <a:lstStyle/>
          <a:p>
            <a:pPr>
              <a:lnSpc>
                <a:spcPct val="95000"/>
              </a:lnSpc>
              <a:spcBef>
                <a:spcPts val="2375"/>
              </a:spcBef>
            </a:pPr>
            <a:r>
              <a:rPr lang="en-GB" sz="2400" dirty="0" smtClean="0">
                <a:ea typeface="ＭＳ Ｐゴシック" pitchFamily="-107" charset="-128"/>
              </a:rPr>
              <a:t>Tompkins (2002) prognostic statistical scheme (implemented in ECHAM5 climate GCM).</a:t>
            </a:r>
          </a:p>
          <a:p>
            <a:pPr>
              <a:lnSpc>
                <a:spcPct val="95000"/>
              </a:lnSpc>
              <a:spcBef>
                <a:spcPts val="2375"/>
              </a:spcBef>
            </a:pPr>
            <a:r>
              <a:rPr lang="en-GB" sz="2400" dirty="0" smtClean="0">
                <a:ea typeface="ＭＳ Ｐゴシック" pitchFamily="-107" charset="-128"/>
              </a:rPr>
              <a:t>Prognostic equations are introduced for variables representing the </a:t>
            </a:r>
            <a:r>
              <a:rPr lang="en-GB" sz="2400" dirty="0" smtClean="0">
                <a:solidFill>
                  <a:srgbClr val="0000FF"/>
                </a:solidFill>
                <a:ea typeface="ＭＳ Ｐゴシック" pitchFamily="-107" charset="-128"/>
              </a:rPr>
              <a:t>mean</a:t>
            </a:r>
            <a:r>
              <a:rPr lang="en-GB" sz="2400" dirty="0" smtClean="0">
                <a:ea typeface="ＭＳ Ｐゴシック" pitchFamily="-107" charset="-128"/>
              </a:rPr>
              <a:t>, </a:t>
            </a:r>
            <a:r>
              <a:rPr lang="en-GB" sz="2400" dirty="0" smtClean="0">
                <a:solidFill>
                  <a:srgbClr val="0000FF"/>
                </a:solidFill>
                <a:ea typeface="ＭＳ Ｐゴシック" pitchFamily="-107" charset="-128"/>
              </a:rPr>
              <a:t>variance</a:t>
            </a:r>
            <a:r>
              <a:rPr lang="en-GB" sz="2400" dirty="0" smtClean="0">
                <a:ea typeface="ＭＳ Ｐゴシック" pitchFamily="-107" charset="-128"/>
              </a:rPr>
              <a:t> and </a:t>
            </a:r>
            <a:r>
              <a:rPr lang="en-GB" sz="2400" dirty="0" err="1" smtClean="0">
                <a:solidFill>
                  <a:srgbClr val="0000FF"/>
                </a:solidFill>
                <a:ea typeface="ＭＳ Ｐゴシック" pitchFamily="-107" charset="-128"/>
              </a:rPr>
              <a:t>skewness</a:t>
            </a:r>
            <a:r>
              <a:rPr lang="en-GB" sz="2400" dirty="0" smtClean="0">
                <a:ea typeface="ＭＳ Ｐゴシック" pitchFamily="-107" charset="-128"/>
              </a:rPr>
              <a:t> of the total water PDF (Beta </a:t>
            </a:r>
            <a:r>
              <a:rPr lang="en-GB" sz="2400" dirty="0" err="1" smtClean="0">
                <a:ea typeface="ＭＳ Ｐゴシック" pitchFamily="-107" charset="-128"/>
              </a:rPr>
              <a:t>fn</a:t>
            </a:r>
            <a:r>
              <a:rPr lang="en-GB" sz="2400" dirty="0" smtClean="0">
                <a:ea typeface="ＭＳ Ｐゴシック" pitchFamily="-107" charset="-128"/>
              </a:rPr>
              <a:t>)</a:t>
            </a:r>
          </a:p>
          <a:p>
            <a:pPr>
              <a:lnSpc>
                <a:spcPct val="95000"/>
              </a:lnSpc>
              <a:spcBef>
                <a:spcPts val="2375"/>
              </a:spcBef>
            </a:pPr>
            <a:r>
              <a:rPr lang="en-GB" sz="2400" dirty="0" smtClean="0">
                <a:ea typeface="ＭＳ Ｐゴシック" pitchFamily="-107" charset="-128"/>
              </a:rPr>
              <a:t>Some of the sources and sinks are rather ad-hoc in their derivation!</a:t>
            </a:r>
          </a:p>
        </p:txBody>
      </p:sp>
      <p:grpSp>
        <p:nvGrpSpPr>
          <p:cNvPr id="2" name="Group 6"/>
          <p:cNvGrpSpPr>
            <a:grpSpLocks/>
          </p:cNvGrpSpPr>
          <p:nvPr/>
        </p:nvGrpSpPr>
        <p:grpSpPr bwMode="auto">
          <a:xfrm>
            <a:off x="4683125" y="4518025"/>
            <a:ext cx="974725" cy="446088"/>
            <a:chOff x="864" y="3024"/>
            <a:chExt cx="929" cy="595"/>
          </a:xfrm>
        </p:grpSpPr>
        <p:sp>
          <p:nvSpPr>
            <p:cNvPr id="87052" name="Freeform 7"/>
            <p:cNvSpPr>
              <a:spLocks/>
            </p:cNvSpPr>
            <p:nvPr/>
          </p:nvSpPr>
          <p:spPr bwMode="auto">
            <a:xfrm rot="-156762">
              <a:off x="864"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3" name="Freeform 8"/>
            <p:cNvSpPr>
              <a:spLocks/>
            </p:cNvSpPr>
            <p:nvPr/>
          </p:nvSpPr>
          <p:spPr bwMode="auto">
            <a:xfrm rot="-156762">
              <a:off x="1008" y="302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4" name="Freeform 9"/>
            <p:cNvSpPr>
              <a:spLocks/>
            </p:cNvSpPr>
            <p:nvPr/>
          </p:nvSpPr>
          <p:spPr bwMode="auto">
            <a:xfrm rot="-156762">
              <a:off x="1056" y="3168"/>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5" name="Freeform 10"/>
            <p:cNvSpPr>
              <a:spLocks/>
            </p:cNvSpPr>
            <p:nvPr/>
          </p:nvSpPr>
          <p:spPr bwMode="auto">
            <a:xfrm rot="-156762">
              <a:off x="1152"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6" name="Freeform 11"/>
            <p:cNvSpPr>
              <a:spLocks/>
            </p:cNvSpPr>
            <p:nvPr/>
          </p:nvSpPr>
          <p:spPr bwMode="auto">
            <a:xfrm rot="-156762">
              <a:off x="1296" y="3120"/>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7" name="Freeform 12"/>
            <p:cNvSpPr>
              <a:spLocks/>
            </p:cNvSpPr>
            <p:nvPr/>
          </p:nvSpPr>
          <p:spPr bwMode="auto">
            <a:xfrm rot="-156762">
              <a:off x="1488"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8" name="Freeform 13"/>
            <p:cNvSpPr>
              <a:spLocks/>
            </p:cNvSpPr>
            <p:nvPr/>
          </p:nvSpPr>
          <p:spPr bwMode="auto">
            <a:xfrm rot="-156762">
              <a:off x="1680" y="3072"/>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59" name="Freeform 14"/>
            <p:cNvSpPr>
              <a:spLocks/>
            </p:cNvSpPr>
            <p:nvPr/>
          </p:nvSpPr>
          <p:spPr bwMode="auto">
            <a:xfrm rot="-156762">
              <a:off x="960" y="326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0" name="Freeform 15"/>
            <p:cNvSpPr>
              <a:spLocks/>
            </p:cNvSpPr>
            <p:nvPr/>
          </p:nvSpPr>
          <p:spPr bwMode="auto">
            <a:xfrm rot="-156762">
              <a:off x="1152" y="3264"/>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1" name="Freeform 16"/>
            <p:cNvSpPr>
              <a:spLocks/>
            </p:cNvSpPr>
            <p:nvPr/>
          </p:nvSpPr>
          <p:spPr bwMode="auto">
            <a:xfrm rot="-156762">
              <a:off x="1008" y="3408"/>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sp>
          <p:nvSpPr>
            <p:cNvPr id="87062" name="Freeform 17"/>
            <p:cNvSpPr>
              <a:spLocks/>
            </p:cNvSpPr>
            <p:nvPr/>
          </p:nvSpPr>
          <p:spPr bwMode="auto">
            <a:xfrm rot="-156762">
              <a:off x="1344" y="3360"/>
              <a:ext cx="113" cy="211"/>
            </a:xfrm>
            <a:custGeom>
              <a:avLst/>
              <a:gdLst>
                <a:gd name="T0" fmla="*/ 44 w 1008"/>
                <a:gd name="T1" fmla="*/ 0 h 1096"/>
                <a:gd name="T2" fmla="*/ 31 w 1008"/>
                <a:gd name="T3" fmla="*/ 51 h 1096"/>
                <a:gd name="T4" fmla="*/ 27 w 1008"/>
                <a:gd name="T5" fmla="*/ 64 h 1096"/>
                <a:gd name="T6" fmla="*/ 21 w 1008"/>
                <a:gd name="T7" fmla="*/ 75 h 1096"/>
                <a:gd name="T8" fmla="*/ 13 w 1008"/>
                <a:gd name="T9" fmla="*/ 92 h 1096"/>
                <a:gd name="T10" fmla="*/ 11 w 1008"/>
                <a:gd name="T11" fmla="*/ 97 h 1096"/>
                <a:gd name="T12" fmla="*/ 4 w 1008"/>
                <a:gd name="T13" fmla="*/ 117 h 1096"/>
                <a:gd name="T14" fmla="*/ 1 w 1008"/>
                <a:gd name="T15" fmla="*/ 136 h 1096"/>
                <a:gd name="T16" fmla="*/ 4 w 1008"/>
                <a:gd name="T17" fmla="*/ 163 h 1096"/>
                <a:gd name="T18" fmla="*/ 17 w 1008"/>
                <a:gd name="T19" fmla="*/ 190 h 1096"/>
                <a:gd name="T20" fmla="*/ 26 w 1008"/>
                <a:gd name="T21" fmla="*/ 198 h 1096"/>
                <a:gd name="T22" fmla="*/ 41 w 1008"/>
                <a:gd name="T23" fmla="*/ 206 h 1096"/>
                <a:gd name="T24" fmla="*/ 47 w 1008"/>
                <a:gd name="T25" fmla="*/ 209 h 1096"/>
                <a:gd name="T26" fmla="*/ 52 w 1008"/>
                <a:gd name="T27" fmla="*/ 211 h 1096"/>
                <a:gd name="T28" fmla="*/ 102 w 1008"/>
                <a:gd name="T29" fmla="*/ 198 h 1096"/>
                <a:gd name="T30" fmla="*/ 107 w 1008"/>
                <a:gd name="T31" fmla="*/ 192 h 1096"/>
                <a:gd name="T32" fmla="*/ 111 w 1008"/>
                <a:gd name="T33" fmla="*/ 185 h 1096"/>
                <a:gd name="T34" fmla="*/ 113 w 1008"/>
                <a:gd name="T35" fmla="*/ 172 h 1096"/>
                <a:gd name="T36" fmla="*/ 111 w 1008"/>
                <a:gd name="T37" fmla="*/ 152 h 1096"/>
                <a:gd name="T38" fmla="*/ 98 w 1008"/>
                <a:gd name="T39" fmla="*/ 126 h 1096"/>
                <a:gd name="T40" fmla="*/ 84 w 1008"/>
                <a:gd name="T41" fmla="*/ 99 h 1096"/>
                <a:gd name="T42" fmla="*/ 73 w 1008"/>
                <a:gd name="T43" fmla="*/ 84 h 1096"/>
                <a:gd name="T44" fmla="*/ 66 w 1008"/>
                <a:gd name="T45" fmla="*/ 74 h 1096"/>
                <a:gd name="T46" fmla="*/ 58 w 1008"/>
                <a:gd name="T47" fmla="*/ 50 h 1096"/>
                <a:gd name="T48" fmla="*/ 44 w 1008"/>
                <a:gd name="T49" fmla="*/ 0 h 109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08"/>
                <a:gd name="T76" fmla="*/ 0 h 1096"/>
                <a:gd name="T77" fmla="*/ 1008 w 1008"/>
                <a:gd name="T78" fmla="*/ 1096 h 109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FFFFFF"/>
                </a:gs>
              </a:gsLst>
              <a:lin ang="18900000" scaled="1"/>
            </a:gradFill>
            <a:ln w="38100">
              <a:solidFill>
                <a:schemeClr val="tx1"/>
              </a:solidFill>
              <a:round/>
              <a:headEnd/>
              <a:tailEnd/>
            </a:ln>
          </p:spPr>
          <p:txBody>
            <a:bodyPr wrap="none" anchor="ctr"/>
            <a:lstStyle/>
            <a:p>
              <a:endParaRPr lang="en-US"/>
            </a:p>
          </p:txBody>
        </p:sp>
      </p:grpSp>
      <p:sp>
        <p:nvSpPr>
          <p:cNvPr id="87047" name="Text Box 18"/>
          <p:cNvSpPr txBox="1">
            <a:spLocks noChangeArrowheads="1"/>
          </p:cNvSpPr>
          <p:nvPr/>
        </p:nvSpPr>
        <p:spPr bwMode="auto">
          <a:xfrm>
            <a:off x="7672388" y="3055938"/>
            <a:ext cx="1331912" cy="581025"/>
          </a:xfrm>
          <a:prstGeom prst="rect">
            <a:avLst/>
          </a:prstGeom>
          <a:noFill/>
          <a:ln w="57150">
            <a:noFill/>
            <a:miter lim="800000"/>
            <a:headEnd/>
            <a:tailEnd/>
          </a:ln>
        </p:spPr>
        <p:txBody>
          <a:bodyPr>
            <a:spAutoFit/>
          </a:bodyPr>
          <a:lstStyle/>
          <a:p>
            <a:r>
              <a:rPr lang="en-GB" sz="1600" i="1"/>
              <a:t>convective detrainment</a:t>
            </a:r>
          </a:p>
        </p:txBody>
      </p:sp>
      <p:sp>
        <p:nvSpPr>
          <p:cNvPr id="87048" name="Text Box 19"/>
          <p:cNvSpPr txBox="1">
            <a:spLocks noChangeArrowheads="1"/>
          </p:cNvSpPr>
          <p:nvPr/>
        </p:nvSpPr>
        <p:spPr bwMode="auto">
          <a:xfrm>
            <a:off x="7672388" y="3992563"/>
            <a:ext cx="1403350" cy="581025"/>
          </a:xfrm>
          <a:prstGeom prst="rect">
            <a:avLst/>
          </a:prstGeom>
          <a:noFill/>
          <a:ln w="57150">
            <a:noFill/>
            <a:miter lim="800000"/>
            <a:headEnd/>
            <a:tailEnd/>
          </a:ln>
        </p:spPr>
        <p:txBody>
          <a:bodyPr>
            <a:spAutoFit/>
          </a:bodyPr>
          <a:lstStyle/>
          <a:p>
            <a:r>
              <a:rPr lang="en-GB" sz="1600" i="1"/>
              <a:t>precipitation</a:t>
            </a:r>
          </a:p>
          <a:p>
            <a:r>
              <a:rPr lang="en-GB" sz="1600" i="1"/>
              <a:t>generation</a:t>
            </a:r>
          </a:p>
        </p:txBody>
      </p:sp>
      <p:sp>
        <p:nvSpPr>
          <p:cNvPr id="87049" name="Text Box 20"/>
          <p:cNvSpPr txBox="1">
            <a:spLocks noChangeArrowheads="1"/>
          </p:cNvSpPr>
          <p:nvPr/>
        </p:nvSpPr>
        <p:spPr bwMode="auto">
          <a:xfrm>
            <a:off x="7672388" y="5000625"/>
            <a:ext cx="1331912" cy="336550"/>
          </a:xfrm>
          <a:prstGeom prst="rect">
            <a:avLst/>
          </a:prstGeom>
          <a:noFill/>
          <a:ln w="57150">
            <a:noFill/>
            <a:miter lim="800000"/>
            <a:headEnd/>
            <a:tailEnd/>
          </a:ln>
        </p:spPr>
        <p:txBody>
          <a:bodyPr>
            <a:spAutoFit/>
          </a:bodyPr>
          <a:lstStyle/>
          <a:p>
            <a:r>
              <a:rPr lang="en-GB" sz="1600" i="1"/>
              <a:t>mixing</a:t>
            </a:r>
          </a:p>
        </p:txBody>
      </p:sp>
      <p:sp>
        <p:nvSpPr>
          <p:cNvPr id="87050" name="Text Box 21"/>
          <p:cNvSpPr txBox="1">
            <a:spLocks noChangeArrowheads="1"/>
          </p:cNvSpPr>
          <p:nvPr/>
        </p:nvSpPr>
        <p:spPr bwMode="auto">
          <a:xfrm>
            <a:off x="7312025" y="5622925"/>
            <a:ext cx="455613" cy="457200"/>
          </a:xfrm>
          <a:prstGeom prst="rect">
            <a:avLst/>
          </a:prstGeom>
          <a:solidFill>
            <a:schemeClr val="bg1"/>
          </a:solidFill>
          <a:ln w="57150">
            <a:noFill/>
            <a:miter lim="800000"/>
            <a:headEnd/>
            <a:tailEnd/>
          </a:ln>
        </p:spPr>
        <p:txBody>
          <a:bodyPr wrap="none">
            <a:spAutoFit/>
          </a:bodyPr>
          <a:lstStyle/>
          <a:p>
            <a:r>
              <a:rPr lang="en-GB"/>
              <a:t>q</a:t>
            </a:r>
            <a:r>
              <a:rPr lang="en-GB" baseline="-25000"/>
              <a:t>s</a:t>
            </a:r>
          </a:p>
        </p:txBody>
      </p:sp>
      <p:sp>
        <p:nvSpPr>
          <p:cNvPr id="87051" name="Rectangle 36"/>
          <p:cNvSpPr>
            <a:spLocks noChangeArrowheads="1"/>
          </p:cNvSpPr>
          <p:nvPr/>
        </p:nvSpPr>
        <p:spPr bwMode="auto">
          <a:xfrm>
            <a:off x="127000" y="120653"/>
            <a:ext cx="7315200" cy="838200"/>
          </a:xfrm>
          <a:prstGeom prst="rect">
            <a:avLst/>
          </a:prstGeom>
          <a:noFill/>
          <a:ln w="9525">
            <a:noFill/>
            <a:miter lim="800000"/>
            <a:headEnd/>
            <a:tailEnd/>
          </a:ln>
        </p:spPr>
        <p:txBody>
          <a:bodyPr anchor="ctr"/>
          <a:lstStyle/>
          <a:p>
            <a:pPr algn="l"/>
            <a:r>
              <a:rPr lang="en-GB" sz="3600" dirty="0">
                <a:solidFill>
                  <a:srgbClr val="FF0000"/>
                </a:solidFill>
                <a:latin typeface="Arial" charset="0"/>
              </a:rPr>
              <a:t>Building a statistical cloud scheme</a:t>
            </a:r>
            <a:br>
              <a:rPr lang="en-GB" sz="3600" dirty="0">
                <a:solidFill>
                  <a:srgbClr val="FF0000"/>
                </a:solidFill>
                <a:latin typeface="Arial" charset="0"/>
              </a:rPr>
            </a:br>
            <a:r>
              <a:rPr lang="en-GB" sz="2400" dirty="0">
                <a:solidFill>
                  <a:srgbClr val="FF0000"/>
                </a:solidFill>
                <a:latin typeface="Arial" charset="0"/>
              </a:rPr>
              <a:t>Example: Tompkins (2002) prognostic PDF</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5291982" y="1547813"/>
            <a:ext cx="2275630" cy="2093912"/>
            <a:chOff x="2823" y="1253"/>
            <a:chExt cx="2438" cy="2041"/>
          </a:xfrm>
        </p:grpSpPr>
        <p:sp>
          <p:nvSpPr>
            <p:cNvPr id="89109" name="Rectangle 15"/>
            <p:cNvSpPr>
              <a:spLocks noChangeArrowheads="1"/>
            </p:cNvSpPr>
            <p:nvPr/>
          </p:nvSpPr>
          <p:spPr bwMode="auto">
            <a:xfrm>
              <a:off x="2834" y="1253"/>
              <a:ext cx="2427" cy="2041"/>
            </a:xfrm>
            <a:prstGeom prst="rect">
              <a:avLst/>
            </a:prstGeom>
            <a:solidFill>
              <a:schemeClr val="bg1">
                <a:alpha val="0"/>
              </a:schemeClr>
            </a:solidFill>
            <a:ln w="9525">
              <a:solidFill>
                <a:schemeClr val="tx1"/>
              </a:solidFill>
              <a:miter lim="800000"/>
              <a:headEnd/>
              <a:tailEnd/>
            </a:ln>
          </p:spPr>
          <p:txBody>
            <a:bodyPr wrap="none" anchor="ctr"/>
            <a:lstStyle/>
            <a:p>
              <a:endParaRPr lang="en-US" sz="1400"/>
            </a:p>
          </p:txBody>
        </p:sp>
        <p:sp>
          <p:nvSpPr>
            <p:cNvPr id="89110" name="Rectangle 16"/>
            <p:cNvSpPr>
              <a:spLocks noChangeArrowheads="1"/>
            </p:cNvSpPr>
            <p:nvPr/>
          </p:nvSpPr>
          <p:spPr bwMode="auto">
            <a:xfrm>
              <a:off x="3537" y="2319"/>
              <a:ext cx="728" cy="605"/>
            </a:xfrm>
            <a:prstGeom prst="rect">
              <a:avLst/>
            </a:prstGeom>
            <a:solidFill>
              <a:schemeClr val="bg1"/>
            </a:solidFill>
            <a:ln w="38100">
              <a:solidFill>
                <a:srgbClr val="0000FF"/>
              </a:solidFill>
              <a:miter lim="800000"/>
              <a:headEnd/>
              <a:tailEnd/>
            </a:ln>
          </p:spPr>
          <p:txBody>
            <a:bodyPr wrap="none" anchor="ctr"/>
            <a:lstStyle/>
            <a:p>
              <a:endParaRPr lang="en-US" sz="1400"/>
            </a:p>
          </p:txBody>
        </p:sp>
        <p:sp>
          <p:nvSpPr>
            <p:cNvPr id="89111" name="Text Box 17"/>
            <p:cNvSpPr txBox="1">
              <a:spLocks noChangeArrowheads="1"/>
            </p:cNvSpPr>
            <p:nvPr/>
          </p:nvSpPr>
          <p:spPr bwMode="auto">
            <a:xfrm>
              <a:off x="3673" y="2456"/>
              <a:ext cx="588" cy="300"/>
            </a:xfrm>
            <a:prstGeom prst="rect">
              <a:avLst/>
            </a:prstGeom>
            <a:noFill/>
            <a:ln w="38100">
              <a:noFill/>
              <a:miter lim="800000"/>
              <a:headEnd/>
              <a:tailEnd/>
            </a:ln>
          </p:spPr>
          <p:txBody>
            <a:bodyPr anchor="ctr">
              <a:spAutoFit/>
            </a:bodyPr>
            <a:lstStyle/>
            <a:p>
              <a:r>
                <a:rPr lang="en-GB" sz="1400" i="1"/>
                <a:t>1-C</a:t>
              </a:r>
            </a:p>
          </p:txBody>
        </p:sp>
        <p:sp>
          <p:nvSpPr>
            <p:cNvPr id="89112" name="Line 18"/>
            <p:cNvSpPr>
              <a:spLocks noChangeShapeType="1"/>
            </p:cNvSpPr>
            <p:nvPr/>
          </p:nvSpPr>
          <p:spPr bwMode="auto">
            <a:xfrm flipV="1">
              <a:off x="3195" y="1691"/>
              <a:ext cx="2" cy="1233"/>
            </a:xfrm>
            <a:prstGeom prst="line">
              <a:avLst/>
            </a:prstGeom>
            <a:noFill/>
            <a:ln w="38100">
              <a:solidFill>
                <a:schemeClr val="tx1"/>
              </a:solidFill>
              <a:round/>
              <a:headEnd/>
              <a:tailEnd type="triangle" w="med" len="med"/>
            </a:ln>
          </p:spPr>
          <p:txBody>
            <a:bodyPr wrap="none" anchor="ctr"/>
            <a:lstStyle/>
            <a:p>
              <a:endParaRPr lang="en-GB"/>
            </a:p>
          </p:txBody>
        </p:sp>
        <p:sp>
          <p:nvSpPr>
            <p:cNvPr id="89113" name="Line 19"/>
            <p:cNvSpPr>
              <a:spLocks noChangeShapeType="1"/>
            </p:cNvSpPr>
            <p:nvPr/>
          </p:nvSpPr>
          <p:spPr bwMode="auto">
            <a:xfrm>
              <a:off x="3195" y="2924"/>
              <a:ext cx="1612" cy="7"/>
            </a:xfrm>
            <a:prstGeom prst="line">
              <a:avLst/>
            </a:prstGeom>
            <a:noFill/>
            <a:ln w="38100">
              <a:solidFill>
                <a:schemeClr val="tx1"/>
              </a:solidFill>
              <a:round/>
              <a:headEnd/>
              <a:tailEnd type="triangle" w="med" len="med"/>
            </a:ln>
          </p:spPr>
          <p:txBody>
            <a:bodyPr wrap="none" anchor="ctr"/>
            <a:lstStyle/>
            <a:p>
              <a:endParaRPr lang="en-GB"/>
            </a:p>
          </p:txBody>
        </p:sp>
        <p:sp>
          <p:nvSpPr>
            <p:cNvPr id="89114" name="Text Box 20"/>
            <p:cNvSpPr txBox="1">
              <a:spLocks noChangeArrowheads="1"/>
            </p:cNvSpPr>
            <p:nvPr/>
          </p:nvSpPr>
          <p:spPr bwMode="auto">
            <a:xfrm>
              <a:off x="4807" y="2812"/>
              <a:ext cx="398" cy="300"/>
            </a:xfrm>
            <a:prstGeom prst="rect">
              <a:avLst/>
            </a:prstGeom>
            <a:noFill/>
            <a:ln w="38100">
              <a:noFill/>
              <a:miter lim="800000"/>
              <a:headEnd/>
              <a:tailEnd/>
            </a:ln>
          </p:spPr>
          <p:txBody>
            <a:bodyPr anchor="ctr">
              <a:spAutoFit/>
            </a:bodyPr>
            <a:lstStyle/>
            <a:p>
              <a:r>
                <a:rPr lang="en-US" sz="1400" i="1"/>
                <a:t>q</a:t>
              </a:r>
              <a:r>
                <a:rPr lang="en-US" sz="1400" i="1" baseline="-25000"/>
                <a:t>t</a:t>
              </a:r>
              <a:endParaRPr lang="en-US" sz="1400" i="1"/>
            </a:p>
          </p:txBody>
        </p:sp>
        <p:sp>
          <p:nvSpPr>
            <p:cNvPr id="89115" name="Text Box 21"/>
            <p:cNvSpPr txBox="1">
              <a:spLocks noChangeArrowheads="1"/>
            </p:cNvSpPr>
            <p:nvPr/>
          </p:nvSpPr>
          <p:spPr bwMode="auto">
            <a:xfrm rot="16200000">
              <a:off x="2646" y="2181"/>
              <a:ext cx="683" cy="330"/>
            </a:xfrm>
            <a:prstGeom prst="rect">
              <a:avLst/>
            </a:prstGeom>
            <a:noFill/>
            <a:ln w="38100">
              <a:noFill/>
              <a:miter lim="800000"/>
              <a:headEnd/>
              <a:tailEnd/>
            </a:ln>
          </p:spPr>
          <p:txBody>
            <a:bodyPr wrap="square" anchor="ctr">
              <a:spAutoFit/>
            </a:bodyPr>
            <a:lstStyle/>
            <a:p>
              <a:r>
                <a:rPr lang="en-US" sz="1400" i="1" dirty="0"/>
                <a:t>G(q</a:t>
              </a:r>
              <a:r>
                <a:rPr lang="en-US" sz="1400" i="1" baseline="-25000" dirty="0"/>
                <a:t>t</a:t>
              </a:r>
              <a:r>
                <a:rPr lang="en-US" sz="1400" i="1" dirty="0"/>
                <a:t>)</a:t>
              </a:r>
            </a:p>
          </p:txBody>
        </p:sp>
        <p:sp>
          <p:nvSpPr>
            <p:cNvPr id="89116" name="Line 22"/>
            <p:cNvSpPr>
              <a:spLocks noChangeShapeType="1"/>
            </p:cNvSpPr>
            <p:nvPr/>
          </p:nvSpPr>
          <p:spPr bwMode="auto">
            <a:xfrm flipV="1">
              <a:off x="4648" y="2069"/>
              <a:ext cx="0" cy="872"/>
            </a:xfrm>
            <a:prstGeom prst="line">
              <a:avLst/>
            </a:prstGeom>
            <a:noFill/>
            <a:ln w="41275">
              <a:solidFill>
                <a:srgbClr val="0000FF"/>
              </a:solidFill>
              <a:round/>
              <a:headEnd/>
              <a:tailEnd/>
            </a:ln>
          </p:spPr>
          <p:txBody>
            <a:bodyPr wrap="none" anchor="ctr"/>
            <a:lstStyle/>
            <a:p>
              <a:endParaRPr lang="en-GB"/>
            </a:p>
          </p:txBody>
        </p:sp>
        <p:sp>
          <p:nvSpPr>
            <p:cNvPr id="89117" name="Text Box 23"/>
            <p:cNvSpPr txBox="1">
              <a:spLocks noChangeArrowheads="1"/>
            </p:cNvSpPr>
            <p:nvPr/>
          </p:nvSpPr>
          <p:spPr bwMode="auto">
            <a:xfrm>
              <a:off x="4499" y="1803"/>
              <a:ext cx="332" cy="300"/>
            </a:xfrm>
            <a:prstGeom prst="rect">
              <a:avLst/>
            </a:prstGeom>
            <a:noFill/>
            <a:ln w="38100">
              <a:noFill/>
              <a:miter lim="800000"/>
              <a:headEnd/>
              <a:tailEnd/>
            </a:ln>
          </p:spPr>
          <p:txBody>
            <a:bodyPr anchor="ctr">
              <a:spAutoFit/>
            </a:bodyPr>
            <a:lstStyle/>
            <a:p>
              <a:r>
                <a:rPr lang="en-GB" sz="1400" i="1"/>
                <a:t>C</a:t>
              </a:r>
              <a:endParaRPr lang="en-GB" sz="1400"/>
            </a:p>
          </p:txBody>
        </p:sp>
        <p:sp>
          <p:nvSpPr>
            <p:cNvPr id="89118" name="Line 25"/>
            <p:cNvSpPr>
              <a:spLocks noChangeShapeType="1"/>
            </p:cNvSpPr>
            <p:nvPr/>
          </p:nvSpPr>
          <p:spPr bwMode="auto">
            <a:xfrm flipV="1">
              <a:off x="4268" y="1804"/>
              <a:ext cx="0" cy="1130"/>
            </a:xfrm>
            <a:prstGeom prst="line">
              <a:avLst/>
            </a:prstGeom>
            <a:noFill/>
            <a:ln w="38100">
              <a:solidFill>
                <a:srgbClr val="FF9900"/>
              </a:solidFill>
              <a:prstDash val="dash"/>
              <a:round/>
              <a:headEnd/>
              <a:tailEnd/>
            </a:ln>
          </p:spPr>
          <p:txBody>
            <a:bodyPr wrap="none" anchor="ctr"/>
            <a:lstStyle/>
            <a:p>
              <a:endParaRPr lang="en-GB"/>
            </a:p>
          </p:txBody>
        </p:sp>
        <p:sp>
          <p:nvSpPr>
            <p:cNvPr id="89119" name="Text Box 26"/>
            <p:cNvSpPr txBox="1">
              <a:spLocks noChangeArrowheads="1"/>
            </p:cNvSpPr>
            <p:nvPr/>
          </p:nvSpPr>
          <p:spPr bwMode="auto">
            <a:xfrm>
              <a:off x="4126" y="2903"/>
              <a:ext cx="575" cy="300"/>
            </a:xfrm>
            <a:prstGeom prst="rect">
              <a:avLst/>
            </a:prstGeom>
            <a:noFill/>
            <a:ln w="38100">
              <a:noFill/>
              <a:miter lim="800000"/>
              <a:headEnd/>
              <a:tailEnd/>
            </a:ln>
          </p:spPr>
          <p:txBody>
            <a:bodyPr wrap="square" anchor="ctr">
              <a:spAutoFit/>
            </a:bodyPr>
            <a:lstStyle/>
            <a:p>
              <a:r>
                <a:rPr lang="en-US" sz="1400" i="1" dirty="0" err="1"/>
                <a:t>q</a:t>
              </a:r>
              <a:r>
                <a:rPr lang="en-US" sz="1400" i="1" baseline="-25000" dirty="0" err="1"/>
                <a:t>s</a:t>
              </a:r>
              <a:endParaRPr lang="en-US" sz="1400" i="1" dirty="0"/>
            </a:p>
          </p:txBody>
        </p:sp>
      </p:grpSp>
      <p:grpSp>
        <p:nvGrpSpPr>
          <p:cNvPr id="3" name="Group 81"/>
          <p:cNvGrpSpPr>
            <a:grpSpLocks/>
          </p:cNvGrpSpPr>
          <p:nvPr/>
        </p:nvGrpSpPr>
        <p:grpSpPr bwMode="auto">
          <a:xfrm>
            <a:off x="1322388" y="1552575"/>
            <a:ext cx="2265362" cy="2092325"/>
            <a:chOff x="6679686" y="2290842"/>
            <a:chExt cx="2265479" cy="2092619"/>
          </a:xfrm>
        </p:grpSpPr>
        <p:grpSp>
          <p:nvGrpSpPr>
            <p:cNvPr id="4" name="Group 14"/>
            <p:cNvGrpSpPr>
              <a:grpSpLocks/>
            </p:cNvGrpSpPr>
            <p:nvPr/>
          </p:nvGrpSpPr>
          <p:grpSpPr bwMode="auto">
            <a:xfrm>
              <a:off x="6679686" y="2290842"/>
              <a:ext cx="2265479" cy="2092619"/>
              <a:chOff x="2834" y="1253"/>
              <a:chExt cx="2427" cy="2041"/>
            </a:xfrm>
          </p:grpSpPr>
          <p:sp>
            <p:nvSpPr>
              <p:cNvPr id="89100" name="Rectangle 15"/>
              <p:cNvSpPr>
                <a:spLocks noChangeArrowheads="1"/>
              </p:cNvSpPr>
              <p:nvPr/>
            </p:nvSpPr>
            <p:spPr bwMode="auto">
              <a:xfrm>
                <a:off x="2834" y="1253"/>
                <a:ext cx="2427" cy="2041"/>
              </a:xfrm>
              <a:prstGeom prst="rect">
                <a:avLst/>
              </a:prstGeom>
              <a:solidFill>
                <a:schemeClr val="bg1">
                  <a:alpha val="0"/>
                </a:schemeClr>
              </a:solidFill>
              <a:ln w="9525">
                <a:solidFill>
                  <a:schemeClr val="tx1"/>
                </a:solidFill>
                <a:miter lim="800000"/>
                <a:headEnd/>
                <a:tailEnd/>
              </a:ln>
            </p:spPr>
            <p:txBody>
              <a:bodyPr wrap="none" anchor="ctr"/>
              <a:lstStyle/>
              <a:p>
                <a:endParaRPr lang="en-US" sz="1400"/>
              </a:p>
            </p:txBody>
          </p:sp>
          <p:sp>
            <p:nvSpPr>
              <p:cNvPr id="89101" name="Text Box 17"/>
              <p:cNvSpPr txBox="1">
                <a:spLocks noChangeArrowheads="1"/>
              </p:cNvSpPr>
              <p:nvPr/>
            </p:nvSpPr>
            <p:spPr bwMode="auto">
              <a:xfrm>
                <a:off x="3756" y="2582"/>
                <a:ext cx="588" cy="300"/>
              </a:xfrm>
              <a:prstGeom prst="rect">
                <a:avLst/>
              </a:prstGeom>
              <a:noFill/>
              <a:ln w="38100">
                <a:noFill/>
                <a:miter lim="800000"/>
                <a:headEnd/>
                <a:tailEnd/>
              </a:ln>
            </p:spPr>
            <p:txBody>
              <a:bodyPr anchor="ctr">
                <a:spAutoFit/>
              </a:bodyPr>
              <a:lstStyle/>
              <a:p>
                <a:r>
                  <a:rPr lang="en-GB" sz="1400" i="1"/>
                  <a:t>1-C</a:t>
                </a:r>
              </a:p>
            </p:txBody>
          </p:sp>
          <p:sp>
            <p:nvSpPr>
              <p:cNvPr id="89102" name="Line 18"/>
              <p:cNvSpPr>
                <a:spLocks noChangeShapeType="1"/>
              </p:cNvSpPr>
              <p:nvPr/>
            </p:nvSpPr>
            <p:spPr bwMode="auto">
              <a:xfrm flipV="1">
                <a:off x="3195" y="1691"/>
                <a:ext cx="2" cy="1233"/>
              </a:xfrm>
              <a:prstGeom prst="line">
                <a:avLst/>
              </a:prstGeom>
              <a:noFill/>
              <a:ln w="38100">
                <a:solidFill>
                  <a:schemeClr val="tx1"/>
                </a:solidFill>
                <a:round/>
                <a:headEnd/>
                <a:tailEnd type="triangle" w="med" len="med"/>
              </a:ln>
            </p:spPr>
            <p:txBody>
              <a:bodyPr wrap="none" anchor="ctr"/>
              <a:lstStyle/>
              <a:p>
                <a:endParaRPr lang="en-GB"/>
              </a:p>
            </p:txBody>
          </p:sp>
          <p:sp>
            <p:nvSpPr>
              <p:cNvPr id="89103" name="Line 19"/>
              <p:cNvSpPr>
                <a:spLocks noChangeShapeType="1"/>
              </p:cNvSpPr>
              <p:nvPr/>
            </p:nvSpPr>
            <p:spPr bwMode="auto">
              <a:xfrm>
                <a:off x="3195" y="2924"/>
                <a:ext cx="1612" cy="7"/>
              </a:xfrm>
              <a:prstGeom prst="line">
                <a:avLst/>
              </a:prstGeom>
              <a:noFill/>
              <a:ln w="38100">
                <a:solidFill>
                  <a:schemeClr val="tx1"/>
                </a:solidFill>
                <a:round/>
                <a:headEnd/>
                <a:tailEnd type="triangle" w="med" len="med"/>
              </a:ln>
            </p:spPr>
            <p:txBody>
              <a:bodyPr wrap="none" anchor="ctr"/>
              <a:lstStyle/>
              <a:p>
                <a:endParaRPr lang="en-GB"/>
              </a:p>
            </p:txBody>
          </p:sp>
          <p:sp>
            <p:nvSpPr>
              <p:cNvPr id="89104" name="Text Box 20"/>
              <p:cNvSpPr txBox="1">
                <a:spLocks noChangeArrowheads="1"/>
              </p:cNvSpPr>
              <p:nvPr/>
            </p:nvSpPr>
            <p:spPr bwMode="auto">
              <a:xfrm>
                <a:off x="4807" y="2812"/>
                <a:ext cx="398" cy="300"/>
              </a:xfrm>
              <a:prstGeom prst="rect">
                <a:avLst/>
              </a:prstGeom>
              <a:noFill/>
              <a:ln w="38100">
                <a:noFill/>
                <a:miter lim="800000"/>
                <a:headEnd/>
                <a:tailEnd/>
              </a:ln>
            </p:spPr>
            <p:txBody>
              <a:bodyPr anchor="ctr">
                <a:spAutoFit/>
              </a:bodyPr>
              <a:lstStyle/>
              <a:p>
                <a:r>
                  <a:rPr lang="en-US" sz="1400" i="1"/>
                  <a:t>q</a:t>
                </a:r>
                <a:r>
                  <a:rPr lang="en-US" sz="1400" i="1" baseline="-25000"/>
                  <a:t>t</a:t>
                </a:r>
                <a:endParaRPr lang="en-US" sz="1400" i="1"/>
              </a:p>
            </p:txBody>
          </p:sp>
          <p:sp>
            <p:nvSpPr>
              <p:cNvPr id="89105" name="Text Box 21"/>
              <p:cNvSpPr txBox="1">
                <a:spLocks noChangeArrowheads="1"/>
              </p:cNvSpPr>
              <p:nvPr/>
            </p:nvSpPr>
            <p:spPr bwMode="auto">
              <a:xfrm rot="16200000">
                <a:off x="2652" y="2169"/>
                <a:ext cx="700" cy="336"/>
              </a:xfrm>
              <a:prstGeom prst="rect">
                <a:avLst/>
              </a:prstGeom>
              <a:noFill/>
              <a:ln w="38100">
                <a:noFill/>
                <a:miter lim="800000"/>
                <a:headEnd/>
                <a:tailEnd/>
              </a:ln>
            </p:spPr>
            <p:txBody>
              <a:bodyPr wrap="square" anchor="ctr">
                <a:spAutoFit/>
              </a:bodyPr>
              <a:lstStyle/>
              <a:p>
                <a:r>
                  <a:rPr lang="en-US" sz="1400" i="1" dirty="0"/>
                  <a:t>G(q</a:t>
                </a:r>
                <a:r>
                  <a:rPr lang="en-US" sz="1400" i="1" baseline="-25000" dirty="0"/>
                  <a:t>t</a:t>
                </a:r>
                <a:r>
                  <a:rPr lang="en-US" sz="1400" i="1" dirty="0"/>
                  <a:t>)</a:t>
                </a:r>
              </a:p>
            </p:txBody>
          </p:sp>
          <p:sp>
            <p:nvSpPr>
              <p:cNvPr id="89106" name="Text Box 23"/>
              <p:cNvSpPr txBox="1">
                <a:spLocks noChangeArrowheads="1"/>
              </p:cNvSpPr>
              <p:nvPr/>
            </p:nvSpPr>
            <p:spPr bwMode="auto">
              <a:xfrm>
                <a:off x="4165" y="2626"/>
                <a:ext cx="332" cy="300"/>
              </a:xfrm>
              <a:prstGeom prst="rect">
                <a:avLst/>
              </a:prstGeom>
              <a:noFill/>
              <a:ln w="38100">
                <a:noFill/>
                <a:miter lim="800000"/>
                <a:headEnd/>
                <a:tailEnd/>
              </a:ln>
            </p:spPr>
            <p:txBody>
              <a:bodyPr anchor="ctr">
                <a:spAutoFit/>
              </a:bodyPr>
              <a:lstStyle/>
              <a:p>
                <a:r>
                  <a:rPr lang="en-GB" sz="1400" i="1"/>
                  <a:t>C</a:t>
                </a:r>
                <a:endParaRPr lang="en-GB" sz="1400"/>
              </a:p>
            </p:txBody>
          </p:sp>
          <p:sp>
            <p:nvSpPr>
              <p:cNvPr id="89107" name="Line 25"/>
              <p:cNvSpPr>
                <a:spLocks noChangeShapeType="1"/>
              </p:cNvSpPr>
              <p:nvPr/>
            </p:nvSpPr>
            <p:spPr bwMode="auto">
              <a:xfrm flipV="1">
                <a:off x="4226" y="1804"/>
                <a:ext cx="0" cy="1130"/>
              </a:xfrm>
              <a:prstGeom prst="line">
                <a:avLst/>
              </a:prstGeom>
              <a:noFill/>
              <a:ln w="38100">
                <a:solidFill>
                  <a:srgbClr val="FF9900"/>
                </a:solidFill>
                <a:prstDash val="dash"/>
                <a:round/>
                <a:headEnd/>
                <a:tailEnd/>
              </a:ln>
            </p:spPr>
            <p:txBody>
              <a:bodyPr wrap="none" anchor="ctr"/>
              <a:lstStyle/>
              <a:p>
                <a:endParaRPr lang="en-GB"/>
              </a:p>
            </p:txBody>
          </p:sp>
          <p:sp>
            <p:nvSpPr>
              <p:cNvPr id="89108" name="Text Box 26"/>
              <p:cNvSpPr txBox="1">
                <a:spLocks noChangeArrowheads="1"/>
              </p:cNvSpPr>
              <p:nvPr/>
            </p:nvSpPr>
            <p:spPr bwMode="auto">
              <a:xfrm>
                <a:off x="4126" y="2907"/>
                <a:ext cx="534" cy="300"/>
              </a:xfrm>
              <a:prstGeom prst="rect">
                <a:avLst/>
              </a:prstGeom>
              <a:noFill/>
              <a:ln w="38100">
                <a:noFill/>
                <a:miter lim="800000"/>
                <a:headEnd/>
                <a:tailEnd/>
              </a:ln>
            </p:spPr>
            <p:txBody>
              <a:bodyPr wrap="square" anchor="ctr">
                <a:spAutoFit/>
              </a:bodyPr>
              <a:lstStyle/>
              <a:p>
                <a:r>
                  <a:rPr lang="en-US" sz="1400" i="1" dirty="0" err="1"/>
                  <a:t>q</a:t>
                </a:r>
                <a:r>
                  <a:rPr lang="en-US" sz="1400" i="1" baseline="-25000" dirty="0" err="1"/>
                  <a:t>s</a:t>
                </a:r>
                <a:endParaRPr lang="en-US" sz="1400" i="1" dirty="0"/>
              </a:p>
            </p:txBody>
          </p:sp>
        </p:grpSp>
        <p:sp>
          <p:nvSpPr>
            <p:cNvPr id="89099" name="Freeform 80"/>
            <p:cNvSpPr>
              <a:spLocks noChangeArrowheads="1"/>
            </p:cNvSpPr>
            <p:nvPr/>
          </p:nvSpPr>
          <p:spPr bwMode="auto">
            <a:xfrm>
              <a:off x="7516060" y="3220052"/>
              <a:ext cx="945987" cy="770999"/>
            </a:xfrm>
            <a:custGeom>
              <a:avLst/>
              <a:gdLst>
                <a:gd name="T0" fmla="*/ 0 w 945987"/>
                <a:gd name="T1" fmla="*/ 770999 h 770999"/>
                <a:gd name="T2" fmla="*/ 298051 w 945987"/>
                <a:gd name="T3" fmla="*/ 97185 h 770999"/>
                <a:gd name="T4" fmla="*/ 518349 w 945987"/>
                <a:gd name="T5" fmla="*/ 187891 h 770999"/>
                <a:gd name="T6" fmla="*/ 699771 w 945987"/>
                <a:gd name="T7" fmla="*/ 667336 h 770999"/>
                <a:gd name="T8" fmla="*/ 945987 w 945987"/>
                <a:gd name="T9" fmla="*/ 770999 h 770999"/>
                <a:gd name="T10" fmla="*/ 945987 w 945987"/>
                <a:gd name="T11" fmla="*/ 770999 h 770999"/>
                <a:gd name="T12" fmla="*/ 933029 w 945987"/>
                <a:gd name="T13" fmla="*/ 758041 h 770999"/>
                <a:gd name="T14" fmla="*/ 0 60000 65536"/>
                <a:gd name="T15" fmla="*/ 0 60000 65536"/>
                <a:gd name="T16" fmla="*/ 0 60000 65536"/>
                <a:gd name="T17" fmla="*/ 0 60000 65536"/>
                <a:gd name="T18" fmla="*/ 0 60000 65536"/>
                <a:gd name="T19" fmla="*/ 0 60000 65536"/>
                <a:gd name="T20" fmla="*/ 0 60000 65536"/>
                <a:gd name="T21" fmla="*/ 0 w 945987"/>
                <a:gd name="T22" fmla="*/ 0 h 770999"/>
                <a:gd name="T23" fmla="*/ 945987 w 945987"/>
                <a:gd name="T24" fmla="*/ 770999 h 7709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5987" h="770999">
                  <a:moveTo>
                    <a:pt x="0" y="770999"/>
                  </a:moveTo>
                  <a:cubicBezTo>
                    <a:pt x="105830" y="482684"/>
                    <a:pt x="211660" y="194370"/>
                    <a:pt x="298051" y="97185"/>
                  </a:cubicBezTo>
                  <a:cubicBezTo>
                    <a:pt x="384442" y="0"/>
                    <a:pt x="451396" y="92866"/>
                    <a:pt x="518349" y="187891"/>
                  </a:cubicBezTo>
                  <a:cubicBezTo>
                    <a:pt x="585302" y="282916"/>
                    <a:pt x="628498" y="570151"/>
                    <a:pt x="699771" y="667336"/>
                  </a:cubicBezTo>
                  <a:cubicBezTo>
                    <a:pt x="771044" y="764521"/>
                    <a:pt x="945987" y="770999"/>
                    <a:pt x="945987" y="770999"/>
                  </a:cubicBezTo>
                  <a:lnTo>
                    <a:pt x="933029" y="758041"/>
                  </a:lnTo>
                </a:path>
              </a:pathLst>
            </a:custGeom>
            <a:noFill/>
            <a:ln w="38100">
              <a:solidFill>
                <a:srgbClr val="0000FF"/>
              </a:solidFill>
              <a:round/>
              <a:headEnd/>
              <a:tailEnd/>
            </a:ln>
          </p:spPr>
          <p:txBody>
            <a:bodyPr wrap="none" anchor="ctr"/>
            <a:lstStyle/>
            <a:p>
              <a:pPr algn="ctr" eaLnBrk="0" hangingPunct="0"/>
              <a:endParaRPr lang="en-US" sz="1800"/>
            </a:p>
          </p:txBody>
        </p:sp>
      </p:grpSp>
      <p:sp>
        <p:nvSpPr>
          <p:cNvPr id="84" name="Text Box 27"/>
          <p:cNvSpPr txBox="1">
            <a:spLocks noChangeArrowheads="1"/>
          </p:cNvSpPr>
          <p:nvPr/>
        </p:nvSpPr>
        <p:spPr bwMode="auto">
          <a:xfrm>
            <a:off x="4250025" y="1160277"/>
            <a:ext cx="4391696" cy="400110"/>
          </a:xfrm>
          <a:prstGeom prst="rect">
            <a:avLst/>
          </a:prstGeom>
          <a:noFill/>
          <a:ln w="38100">
            <a:noFill/>
            <a:miter lim="800000"/>
            <a:headEnd/>
            <a:tailEnd/>
          </a:ln>
        </p:spPr>
        <p:txBody>
          <a:bodyPr wrap="square" anchor="ctr">
            <a:spAutoFit/>
          </a:bodyPr>
          <a:lstStyle/>
          <a:p>
            <a:pPr algn="ctr">
              <a:defRPr/>
            </a:pPr>
            <a:r>
              <a:rPr lang="en-GB" sz="2000" dirty="0">
                <a:latin typeface="+mn-lt"/>
                <a:cs typeface="ＭＳ Ｐゴシック" pitchFamily="-107" charset="-128"/>
              </a:rPr>
              <a:t>Tiedtke(1993) in ECMWF IFS</a:t>
            </a:r>
          </a:p>
        </p:txBody>
      </p:sp>
      <p:sp>
        <p:nvSpPr>
          <p:cNvPr id="85" name="Text Box 27"/>
          <p:cNvSpPr txBox="1">
            <a:spLocks noChangeArrowheads="1"/>
          </p:cNvSpPr>
          <p:nvPr/>
        </p:nvSpPr>
        <p:spPr bwMode="auto">
          <a:xfrm>
            <a:off x="1357134" y="1170011"/>
            <a:ext cx="2227262" cy="400050"/>
          </a:xfrm>
          <a:prstGeom prst="rect">
            <a:avLst/>
          </a:prstGeom>
          <a:noFill/>
          <a:ln w="38100">
            <a:noFill/>
            <a:miter lim="800000"/>
            <a:headEnd/>
            <a:tailEnd/>
          </a:ln>
        </p:spPr>
        <p:txBody>
          <a:bodyPr anchor="ctr">
            <a:spAutoFit/>
          </a:bodyPr>
          <a:lstStyle/>
          <a:p>
            <a:pPr>
              <a:defRPr/>
            </a:pPr>
            <a:r>
              <a:rPr lang="en-GB" sz="2000" dirty="0">
                <a:latin typeface="+mn-lt"/>
                <a:cs typeface="ＭＳ Ｐゴシック" pitchFamily="-107" charset="-128"/>
              </a:rPr>
              <a:t>Tompkins (2002)</a:t>
            </a:r>
          </a:p>
        </p:txBody>
      </p:sp>
      <p:sp>
        <p:nvSpPr>
          <p:cNvPr id="79" name="Text Box 2"/>
          <p:cNvSpPr txBox="1">
            <a:spLocks noChangeArrowheads="1"/>
          </p:cNvSpPr>
          <p:nvPr/>
        </p:nvSpPr>
        <p:spPr bwMode="auto">
          <a:xfrm>
            <a:off x="542925" y="3832225"/>
            <a:ext cx="3954463" cy="2246313"/>
          </a:xfrm>
          <a:prstGeom prst="rect">
            <a:avLst/>
          </a:prstGeom>
          <a:noFill/>
          <a:ln w="25400">
            <a:solidFill>
              <a:schemeClr val="tx1"/>
            </a:solidFill>
            <a:miter lim="800000"/>
            <a:headEnd/>
            <a:tailEnd/>
          </a:ln>
        </p:spPr>
        <p:txBody>
          <a:bodyPr anchor="ctr">
            <a:spAutoFit/>
          </a:bodyPr>
          <a:lstStyle/>
          <a:p>
            <a:r>
              <a:rPr lang="en-GB" sz="2000">
                <a:latin typeface="Arial" charset="0"/>
              </a:rPr>
              <a:t>A bounded beta function with positive skewness.</a:t>
            </a:r>
          </a:p>
          <a:p>
            <a:endParaRPr lang="en-GB" sz="2000">
              <a:latin typeface="Arial" charset="0"/>
            </a:endParaRPr>
          </a:p>
          <a:p>
            <a:r>
              <a:rPr lang="en-GB" sz="2000">
                <a:latin typeface="Arial" charset="0"/>
              </a:rPr>
              <a:t>Effectively 3 prognostic variables:</a:t>
            </a:r>
          </a:p>
          <a:p>
            <a:pPr lvl="1"/>
            <a:r>
              <a:rPr lang="en-GB" sz="2000">
                <a:solidFill>
                  <a:srgbClr val="0000FF"/>
                </a:solidFill>
                <a:latin typeface="Arial" charset="0"/>
              </a:rPr>
              <a:t>Mean q</a:t>
            </a:r>
            <a:r>
              <a:rPr lang="en-GB" sz="2000" baseline="-25000">
                <a:solidFill>
                  <a:srgbClr val="0000FF"/>
                </a:solidFill>
                <a:latin typeface="Arial" charset="0"/>
              </a:rPr>
              <a:t>t</a:t>
            </a:r>
          </a:p>
          <a:p>
            <a:pPr lvl="1"/>
            <a:r>
              <a:rPr lang="en-GB" sz="2000">
                <a:solidFill>
                  <a:srgbClr val="0000FF"/>
                </a:solidFill>
                <a:latin typeface="Arial" charset="0"/>
              </a:rPr>
              <a:t>Variance of PDF</a:t>
            </a:r>
          </a:p>
          <a:p>
            <a:pPr lvl="1"/>
            <a:r>
              <a:rPr lang="en-GB" sz="2000">
                <a:solidFill>
                  <a:srgbClr val="0000FF"/>
                </a:solidFill>
                <a:latin typeface="Arial" charset="0"/>
              </a:rPr>
              <a:t>Skewness of PDF</a:t>
            </a:r>
          </a:p>
        </p:txBody>
      </p:sp>
      <p:sp>
        <p:nvSpPr>
          <p:cNvPr id="80" name="Text Box 2"/>
          <p:cNvSpPr txBox="1">
            <a:spLocks noChangeArrowheads="1"/>
          </p:cNvSpPr>
          <p:nvPr/>
        </p:nvSpPr>
        <p:spPr bwMode="auto">
          <a:xfrm>
            <a:off x="4949825" y="3822700"/>
            <a:ext cx="3611563" cy="2246313"/>
          </a:xfrm>
          <a:prstGeom prst="rect">
            <a:avLst/>
          </a:prstGeom>
          <a:noFill/>
          <a:ln w="25400">
            <a:solidFill>
              <a:schemeClr val="tx1"/>
            </a:solidFill>
            <a:miter lim="800000"/>
            <a:headEnd/>
            <a:tailEnd/>
          </a:ln>
        </p:spPr>
        <p:txBody>
          <a:bodyPr anchor="ctr">
            <a:spAutoFit/>
          </a:bodyPr>
          <a:lstStyle/>
          <a:p>
            <a:r>
              <a:rPr lang="en-GB" sz="2000">
                <a:latin typeface="Arial" charset="0"/>
              </a:rPr>
              <a:t>A mixed ‘uniform-delta’ total water distribution is assumed for the condensation process.</a:t>
            </a:r>
          </a:p>
          <a:p>
            <a:r>
              <a:rPr lang="en-GB" sz="2000">
                <a:latin typeface="Arial" charset="0"/>
              </a:rPr>
              <a:t>3 prognostic variables: </a:t>
            </a:r>
          </a:p>
          <a:p>
            <a:pPr lvl="1"/>
            <a:r>
              <a:rPr lang="en-GB" sz="2000">
                <a:solidFill>
                  <a:srgbClr val="0000FF"/>
                </a:solidFill>
                <a:latin typeface="Arial" charset="0"/>
              </a:rPr>
              <a:t>Humidity, q</a:t>
            </a:r>
            <a:r>
              <a:rPr lang="en-GB" sz="2000" baseline="-25000">
                <a:solidFill>
                  <a:srgbClr val="0000FF"/>
                </a:solidFill>
                <a:latin typeface="Arial" charset="0"/>
              </a:rPr>
              <a:t>v</a:t>
            </a:r>
          </a:p>
          <a:p>
            <a:pPr lvl="1"/>
            <a:r>
              <a:rPr lang="en-GB" sz="2000">
                <a:solidFill>
                  <a:srgbClr val="0000FF"/>
                </a:solidFill>
                <a:latin typeface="Arial" charset="0"/>
              </a:rPr>
              <a:t>Cloud condensate, q</a:t>
            </a:r>
            <a:r>
              <a:rPr lang="en-GB" sz="2000" baseline="-25000">
                <a:solidFill>
                  <a:srgbClr val="0000FF"/>
                </a:solidFill>
                <a:latin typeface="Arial" charset="0"/>
              </a:rPr>
              <a:t>c</a:t>
            </a:r>
          </a:p>
          <a:p>
            <a:pPr lvl="1"/>
            <a:r>
              <a:rPr lang="en-GB" sz="2000">
                <a:solidFill>
                  <a:srgbClr val="0000FF"/>
                </a:solidFill>
                <a:latin typeface="Arial" charset="0"/>
              </a:rPr>
              <a:t>Cloud fraction, C</a:t>
            </a:r>
          </a:p>
        </p:txBody>
      </p:sp>
      <p:sp>
        <p:nvSpPr>
          <p:cNvPr id="82" name="TextBox 81"/>
          <p:cNvSpPr txBox="1"/>
          <p:nvPr/>
        </p:nvSpPr>
        <p:spPr>
          <a:xfrm>
            <a:off x="2359025" y="6167438"/>
            <a:ext cx="5403850" cy="523875"/>
          </a:xfrm>
          <a:prstGeom prst="rect">
            <a:avLst/>
          </a:prstGeom>
          <a:noFill/>
        </p:spPr>
        <p:txBody>
          <a:bodyPr>
            <a:spAutoFit/>
          </a:bodyPr>
          <a:lstStyle/>
          <a:p>
            <a:pPr>
              <a:defRPr/>
            </a:pPr>
            <a:r>
              <a:rPr lang="en-US" sz="2800" dirty="0">
                <a:latin typeface="+mn-lt"/>
                <a:cs typeface="ＭＳ Ｐゴシック" pitchFamily="-107" charset="-128"/>
              </a:rPr>
              <a:t>Same degrees of freedom ?</a:t>
            </a:r>
          </a:p>
        </p:txBody>
      </p:sp>
      <p:sp>
        <p:nvSpPr>
          <p:cNvPr id="32" name="Rectangle 30"/>
          <p:cNvSpPr>
            <a:spLocks noChangeArrowheads="1"/>
          </p:cNvSpPr>
          <p:nvPr/>
        </p:nvSpPr>
        <p:spPr bwMode="auto">
          <a:xfrm>
            <a:off x="127000" y="127000"/>
            <a:ext cx="8630634" cy="838200"/>
          </a:xfrm>
          <a:prstGeom prst="rect">
            <a:avLst/>
          </a:prstGeom>
          <a:noFill/>
          <a:ln w="9525">
            <a:noFill/>
            <a:miter lim="800000"/>
            <a:headEnd/>
            <a:tailEnd/>
          </a:ln>
          <a:effectLst/>
        </p:spPr>
        <p:txBody>
          <a:bodyPr anchor="ctr"/>
          <a:lstStyle/>
          <a:p>
            <a:pPr algn="l"/>
            <a:r>
              <a:rPr lang="en-US" sz="3600" dirty="0">
                <a:solidFill>
                  <a:srgbClr val="FF0000"/>
                </a:solidFill>
                <a:latin typeface="Arial" charset="0"/>
              </a:rPr>
              <a:t>The ECMWF Cloud Scheme</a:t>
            </a:r>
            <a:br>
              <a:rPr lang="en-US" sz="3600" dirty="0">
                <a:solidFill>
                  <a:srgbClr val="FF0000"/>
                </a:solidFill>
                <a:latin typeface="Arial" charset="0"/>
              </a:rPr>
            </a:br>
            <a:r>
              <a:rPr lang="en-US" sz="2800" dirty="0" smtClean="0">
                <a:solidFill>
                  <a:srgbClr val="FF0000"/>
                </a:solidFill>
                <a:latin typeface="Arial" charset="0"/>
              </a:rPr>
              <a:t>Comparison with Tompkins prognostic PDF scheme</a:t>
            </a:r>
            <a:endParaRPr lang="en-US" sz="3200" dirty="0">
              <a:solidFill>
                <a:srgbClr val="FF0000"/>
              </a:solidFill>
              <a:latin typeface="Arial" charset="0"/>
            </a:endParaRPr>
          </a:p>
        </p:txBody>
      </p:sp>
    </p:spTree>
    <p:extLst>
      <p:ext uri="{BB962C8B-B14F-4D97-AF65-F5344CB8AC3E}">
        <p14:creationId xmlns:p14="http://schemas.microsoft.com/office/powerpoint/2010/main" val="58618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0" grpId="0" animBg="1"/>
      <p:bldP spid="8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4"/>
          <p:cNvSpPr>
            <a:spLocks noGrp="1"/>
          </p:cNvSpPr>
          <p:nvPr>
            <p:ph type="sldNum" sz="quarter" idx="12"/>
          </p:nvPr>
        </p:nvSpPr>
        <p:spPr/>
        <p:txBody>
          <a:bodyPr/>
          <a:lstStyle/>
          <a:p>
            <a:fld id="{2C166AC1-10B5-4D0C-8F73-49AF6579FBE5}" type="slidenum">
              <a:rPr lang="en-GB"/>
              <a:pPr/>
              <a:t>43</a:t>
            </a:fld>
            <a:endParaRPr lang="en-GB"/>
          </a:p>
        </p:txBody>
      </p:sp>
      <p:sp>
        <p:nvSpPr>
          <p:cNvPr id="576514" name="Rectangle 2"/>
          <p:cNvSpPr>
            <a:spLocks noGrp="1" noChangeArrowheads="1"/>
          </p:cNvSpPr>
          <p:nvPr>
            <p:ph type="title"/>
          </p:nvPr>
        </p:nvSpPr>
        <p:spPr>
          <a:xfrm>
            <a:off x="190500" y="139700"/>
            <a:ext cx="7315200" cy="838200"/>
          </a:xfrm>
        </p:spPr>
        <p:txBody>
          <a:bodyPr/>
          <a:lstStyle/>
          <a:p>
            <a:pPr algn="l"/>
            <a:r>
              <a:rPr lang="en-GB" sz="3200" dirty="0"/>
              <a:t>Prognostic statistical </a:t>
            </a:r>
            <a:r>
              <a:rPr lang="en-GB" sz="3200" dirty="0" smtClean="0"/>
              <a:t>PDF scheme</a:t>
            </a:r>
            <a:r>
              <a:rPr lang="en-GB" sz="3200" dirty="0"/>
              <a:t>:</a:t>
            </a:r>
            <a:br>
              <a:rPr lang="en-GB" sz="3200" dirty="0"/>
            </a:br>
            <a:r>
              <a:rPr lang="en-GB" sz="2800" dirty="0"/>
              <a:t>Which prognostic </a:t>
            </a:r>
            <a:r>
              <a:rPr lang="en-GB" sz="2800" dirty="0" smtClean="0"/>
              <a:t>variables/equations</a:t>
            </a:r>
            <a:r>
              <a:rPr lang="en-GB" sz="2800" dirty="0"/>
              <a:t>?</a:t>
            </a:r>
          </a:p>
        </p:txBody>
      </p:sp>
      <p:sp>
        <p:nvSpPr>
          <p:cNvPr id="576515" name="Text Box 3"/>
          <p:cNvSpPr txBox="1">
            <a:spLocks noChangeArrowheads="1"/>
          </p:cNvSpPr>
          <p:nvPr/>
        </p:nvSpPr>
        <p:spPr bwMode="auto">
          <a:xfrm>
            <a:off x="227013" y="1476375"/>
            <a:ext cx="8553450" cy="390525"/>
          </a:xfrm>
          <a:prstGeom prst="rect">
            <a:avLst/>
          </a:prstGeom>
          <a:noFill/>
          <a:ln w="12700">
            <a:noFill/>
            <a:miter lim="800000"/>
            <a:headEnd/>
            <a:tailEnd/>
          </a:ln>
          <a:effectLst/>
        </p:spPr>
        <p:txBody>
          <a:bodyPr lIns="90000" tIns="43200" rIns="90000" bIns="43200">
            <a:spAutoFit/>
          </a:bodyPr>
          <a:lstStyle/>
          <a:p>
            <a:pPr defTabSz="762000"/>
            <a:r>
              <a:rPr lang="en-GB" sz="2000">
                <a:latin typeface="Helvetica" pitchFamily="34" charset="0"/>
              </a:rPr>
              <a:t>Take a </a:t>
            </a:r>
            <a:r>
              <a:rPr lang="en-GB" sz="2000">
                <a:solidFill>
                  <a:srgbClr val="0000FF"/>
                </a:solidFill>
                <a:latin typeface="Helvetica" pitchFamily="34" charset="0"/>
              </a:rPr>
              <a:t>2 parameter distribution</a:t>
            </a:r>
            <a:r>
              <a:rPr lang="en-GB" sz="2000">
                <a:latin typeface="Helvetica" pitchFamily="34" charset="0"/>
              </a:rPr>
              <a:t> &amp; partially cloudy conditions</a:t>
            </a:r>
          </a:p>
        </p:txBody>
      </p:sp>
      <p:sp>
        <p:nvSpPr>
          <p:cNvPr id="576516" name="AutoShape 4"/>
          <p:cNvSpPr>
            <a:spLocks noChangeArrowheads="1"/>
          </p:cNvSpPr>
          <p:nvPr/>
        </p:nvSpPr>
        <p:spPr bwMode="auto">
          <a:xfrm>
            <a:off x="5384800" y="43561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6517" name="Line 5"/>
          <p:cNvSpPr>
            <a:spLocks noChangeShapeType="1"/>
          </p:cNvSpPr>
          <p:nvPr/>
        </p:nvSpPr>
        <p:spPr bwMode="auto">
          <a:xfrm>
            <a:off x="5156200" y="6197600"/>
            <a:ext cx="3581400" cy="0"/>
          </a:xfrm>
          <a:prstGeom prst="line">
            <a:avLst/>
          </a:prstGeom>
          <a:noFill/>
          <a:ln w="38100">
            <a:solidFill>
              <a:schemeClr val="tx1"/>
            </a:solidFill>
            <a:round/>
            <a:headEnd/>
            <a:tailEnd/>
          </a:ln>
          <a:effectLst/>
        </p:spPr>
        <p:txBody>
          <a:bodyPr wrap="none" anchor="ctr"/>
          <a:lstStyle/>
          <a:p>
            <a:endParaRPr lang="en-GB"/>
          </a:p>
        </p:txBody>
      </p:sp>
      <p:sp>
        <p:nvSpPr>
          <p:cNvPr id="576518" name="Line 6"/>
          <p:cNvSpPr>
            <a:spLocks noChangeShapeType="1"/>
          </p:cNvSpPr>
          <p:nvPr/>
        </p:nvSpPr>
        <p:spPr bwMode="auto">
          <a:xfrm>
            <a:off x="6908800" y="4152900"/>
            <a:ext cx="0" cy="2044700"/>
          </a:xfrm>
          <a:prstGeom prst="line">
            <a:avLst/>
          </a:prstGeom>
          <a:noFill/>
          <a:ln w="38100">
            <a:solidFill>
              <a:schemeClr val="tx1"/>
            </a:solidFill>
            <a:round/>
            <a:headEnd/>
            <a:tailEnd/>
          </a:ln>
          <a:effectLst/>
        </p:spPr>
        <p:txBody>
          <a:bodyPr wrap="none" anchor="ctr"/>
          <a:lstStyle/>
          <a:p>
            <a:endParaRPr lang="en-GB"/>
          </a:p>
        </p:txBody>
      </p:sp>
      <p:sp>
        <p:nvSpPr>
          <p:cNvPr id="576519" name="Line 7"/>
          <p:cNvSpPr>
            <a:spLocks noChangeShapeType="1"/>
          </p:cNvSpPr>
          <p:nvPr/>
        </p:nvSpPr>
        <p:spPr bwMode="auto">
          <a:xfrm>
            <a:off x="6223000" y="42037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20" name="Text Box 8"/>
          <p:cNvSpPr txBox="1">
            <a:spLocks noChangeArrowheads="1"/>
          </p:cNvSpPr>
          <p:nvPr/>
        </p:nvSpPr>
        <p:spPr bwMode="auto">
          <a:xfrm>
            <a:off x="6580188" y="37846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6521" name="AutoShape 9"/>
          <p:cNvSpPr>
            <a:spLocks noChangeArrowheads="1"/>
          </p:cNvSpPr>
          <p:nvPr/>
        </p:nvSpPr>
        <p:spPr bwMode="auto">
          <a:xfrm>
            <a:off x="6908800" y="51308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6522" name="AutoShape 10"/>
          <p:cNvSpPr>
            <a:spLocks noChangeArrowheads="1"/>
          </p:cNvSpPr>
          <p:nvPr/>
        </p:nvSpPr>
        <p:spPr bwMode="auto">
          <a:xfrm>
            <a:off x="1166813" y="43815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6523" name="Line 11"/>
          <p:cNvSpPr>
            <a:spLocks noChangeShapeType="1"/>
          </p:cNvSpPr>
          <p:nvPr/>
        </p:nvSpPr>
        <p:spPr bwMode="auto">
          <a:xfrm>
            <a:off x="938213" y="6223000"/>
            <a:ext cx="3581400" cy="0"/>
          </a:xfrm>
          <a:prstGeom prst="line">
            <a:avLst/>
          </a:prstGeom>
          <a:noFill/>
          <a:ln w="38100">
            <a:solidFill>
              <a:schemeClr val="tx1"/>
            </a:solidFill>
            <a:round/>
            <a:headEnd/>
            <a:tailEnd/>
          </a:ln>
          <a:effectLst/>
        </p:spPr>
        <p:txBody>
          <a:bodyPr wrap="none" anchor="ctr"/>
          <a:lstStyle/>
          <a:p>
            <a:endParaRPr lang="en-GB"/>
          </a:p>
        </p:txBody>
      </p:sp>
      <p:sp>
        <p:nvSpPr>
          <p:cNvPr id="576524" name="Line 12"/>
          <p:cNvSpPr>
            <a:spLocks noChangeShapeType="1"/>
          </p:cNvSpPr>
          <p:nvPr/>
        </p:nvSpPr>
        <p:spPr bwMode="auto">
          <a:xfrm>
            <a:off x="2690813" y="4178300"/>
            <a:ext cx="0" cy="2044700"/>
          </a:xfrm>
          <a:prstGeom prst="line">
            <a:avLst/>
          </a:prstGeom>
          <a:noFill/>
          <a:ln w="38100">
            <a:solidFill>
              <a:schemeClr val="tx1"/>
            </a:solidFill>
            <a:round/>
            <a:headEnd/>
            <a:tailEnd/>
          </a:ln>
          <a:effectLst/>
        </p:spPr>
        <p:txBody>
          <a:bodyPr wrap="none" anchor="ctr"/>
          <a:lstStyle/>
          <a:p>
            <a:endParaRPr lang="en-GB"/>
          </a:p>
        </p:txBody>
      </p:sp>
      <p:sp>
        <p:nvSpPr>
          <p:cNvPr id="576525" name="Line 13"/>
          <p:cNvSpPr>
            <a:spLocks noChangeShapeType="1"/>
          </p:cNvSpPr>
          <p:nvPr/>
        </p:nvSpPr>
        <p:spPr bwMode="auto">
          <a:xfrm>
            <a:off x="2246313" y="42418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26" name="Text Box 14"/>
          <p:cNvSpPr txBox="1">
            <a:spLocks noChangeArrowheads="1"/>
          </p:cNvSpPr>
          <p:nvPr/>
        </p:nvSpPr>
        <p:spPr bwMode="auto">
          <a:xfrm>
            <a:off x="2495550" y="3806825"/>
            <a:ext cx="576263"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6527" name="Line 15"/>
          <p:cNvSpPr>
            <a:spLocks noChangeShapeType="1"/>
          </p:cNvSpPr>
          <p:nvPr/>
        </p:nvSpPr>
        <p:spPr bwMode="auto">
          <a:xfrm flipH="1">
            <a:off x="3071813" y="5435600"/>
            <a:ext cx="254000" cy="292100"/>
          </a:xfrm>
          <a:prstGeom prst="line">
            <a:avLst/>
          </a:prstGeom>
          <a:noFill/>
          <a:ln w="38100" cap="rnd">
            <a:solidFill>
              <a:srgbClr val="FF0000"/>
            </a:solidFill>
            <a:prstDash val="sysDot"/>
            <a:round/>
            <a:headEnd/>
            <a:tailEnd type="triangle" w="med" len="med"/>
          </a:ln>
          <a:effectLst/>
        </p:spPr>
        <p:txBody>
          <a:bodyPr wrap="none" anchor="ctr"/>
          <a:lstStyle/>
          <a:p>
            <a:endParaRPr lang="en-GB"/>
          </a:p>
        </p:txBody>
      </p:sp>
      <p:sp>
        <p:nvSpPr>
          <p:cNvPr id="576528" name="Text Box 16"/>
          <p:cNvSpPr txBox="1">
            <a:spLocks noChangeArrowheads="1"/>
          </p:cNvSpPr>
          <p:nvPr/>
        </p:nvSpPr>
        <p:spPr bwMode="auto">
          <a:xfrm>
            <a:off x="3325813" y="5038725"/>
            <a:ext cx="920750" cy="396875"/>
          </a:xfrm>
          <a:prstGeom prst="rect">
            <a:avLst/>
          </a:prstGeom>
          <a:noFill/>
          <a:ln w="38100">
            <a:noFill/>
            <a:miter lim="800000"/>
            <a:headEnd/>
            <a:tailEnd/>
          </a:ln>
          <a:effectLst/>
        </p:spPr>
        <p:txBody>
          <a:bodyPr wrap="none" anchor="ctr">
            <a:spAutoFit/>
          </a:bodyPr>
          <a:lstStyle/>
          <a:p>
            <a:r>
              <a:rPr lang="en-GB" sz="2000">
                <a:solidFill>
                  <a:srgbClr val="FF0000"/>
                </a:solidFill>
                <a:latin typeface="Bookman Old Style" pitchFamily="18" charset="0"/>
              </a:rPr>
              <a:t>Cloud</a:t>
            </a:r>
            <a:endParaRPr lang="en-GB" sz="2000">
              <a:latin typeface="Bookman Old Style" pitchFamily="18" charset="0"/>
            </a:endParaRPr>
          </a:p>
        </p:txBody>
      </p:sp>
      <p:sp>
        <p:nvSpPr>
          <p:cNvPr id="576529" name="AutoShape 17"/>
          <p:cNvSpPr>
            <a:spLocks noChangeArrowheads="1"/>
          </p:cNvSpPr>
          <p:nvPr/>
        </p:nvSpPr>
        <p:spPr bwMode="auto">
          <a:xfrm>
            <a:off x="2690813" y="51562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6530" name="Text Box 18"/>
          <p:cNvSpPr txBox="1">
            <a:spLocks noChangeArrowheads="1"/>
          </p:cNvSpPr>
          <p:nvPr/>
        </p:nvSpPr>
        <p:spPr bwMode="auto">
          <a:xfrm>
            <a:off x="328611" y="2268538"/>
            <a:ext cx="3800475" cy="1010573"/>
          </a:xfrm>
          <a:prstGeom prst="rect">
            <a:avLst/>
          </a:prstGeom>
          <a:noFill/>
          <a:ln w="12700">
            <a:noFill/>
            <a:miter lim="800000"/>
            <a:headEnd/>
            <a:tailEnd/>
          </a:ln>
          <a:effectLst/>
        </p:spPr>
        <p:txBody>
          <a:bodyPr wrap="square" lIns="90000" tIns="43200" rIns="90000" bIns="43200">
            <a:spAutoFit/>
          </a:bodyPr>
          <a:lstStyle/>
          <a:p>
            <a:pPr marL="457200" indent="-457200" algn="l" defTabSz="762000"/>
            <a:r>
              <a:rPr lang="en-GB" sz="2000" dirty="0" smtClean="0">
                <a:latin typeface="Helvetica" pitchFamily="34" charset="0"/>
              </a:rPr>
              <a:t>(1) Can </a:t>
            </a:r>
            <a:r>
              <a:rPr lang="en-GB" sz="2000" dirty="0">
                <a:latin typeface="Helvetica" pitchFamily="34" charset="0"/>
              </a:rPr>
              <a:t>specify distribution with</a:t>
            </a:r>
          </a:p>
          <a:p>
            <a:pPr marL="914400" lvl="1" indent="-457200" algn="l" defTabSz="762000">
              <a:buFontTx/>
              <a:buAutoNum type="alphaLcParenBoth"/>
            </a:pPr>
            <a:r>
              <a:rPr lang="en-GB" sz="2000" dirty="0">
                <a:latin typeface="Helvetica" pitchFamily="34" charset="0"/>
              </a:rPr>
              <a:t>Mean</a:t>
            </a:r>
          </a:p>
          <a:p>
            <a:pPr marL="914400" lvl="1" indent="-457200" algn="l" defTabSz="762000">
              <a:buFontTx/>
              <a:buAutoNum type="alphaLcParenBoth"/>
            </a:pPr>
            <a:r>
              <a:rPr lang="en-GB" sz="2000" dirty="0" smtClean="0">
                <a:latin typeface="Helvetica" pitchFamily="34" charset="0"/>
              </a:rPr>
              <a:t>Variance of </a:t>
            </a:r>
            <a:r>
              <a:rPr lang="en-GB" sz="2000" dirty="0">
                <a:latin typeface="Helvetica" pitchFamily="34" charset="0"/>
              </a:rPr>
              <a:t>total water</a:t>
            </a:r>
          </a:p>
        </p:txBody>
      </p:sp>
      <p:sp>
        <p:nvSpPr>
          <p:cNvPr id="576531" name="Text Box 19"/>
          <p:cNvSpPr txBox="1">
            <a:spLocks noChangeArrowheads="1"/>
          </p:cNvSpPr>
          <p:nvPr/>
        </p:nvSpPr>
        <p:spPr bwMode="auto">
          <a:xfrm>
            <a:off x="4814891" y="2254256"/>
            <a:ext cx="3771900" cy="1318350"/>
          </a:xfrm>
          <a:prstGeom prst="rect">
            <a:avLst/>
          </a:prstGeom>
          <a:noFill/>
          <a:ln w="12700">
            <a:noFill/>
            <a:miter lim="800000"/>
            <a:headEnd/>
            <a:tailEnd/>
          </a:ln>
          <a:effectLst/>
        </p:spPr>
        <p:txBody>
          <a:bodyPr wrap="square" lIns="90000" tIns="43200" rIns="90000" bIns="43200">
            <a:spAutoFit/>
          </a:bodyPr>
          <a:lstStyle/>
          <a:p>
            <a:pPr marL="457200" indent="-457200" algn="l" defTabSz="762000"/>
            <a:r>
              <a:rPr lang="en-GB" sz="2000" dirty="0" smtClean="0">
                <a:latin typeface="Helvetica" pitchFamily="34" charset="0"/>
              </a:rPr>
              <a:t>(2) Can </a:t>
            </a:r>
            <a:r>
              <a:rPr lang="en-GB" sz="2000" dirty="0">
                <a:latin typeface="Helvetica" pitchFamily="34" charset="0"/>
              </a:rPr>
              <a:t>specify distribution with</a:t>
            </a:r>
          </a:p>
          <a:p>
            <a:pPr marL="914400" lvl="1" indent="-457200" algn="l" defTabSz="762000">
              <a:buFontTx/>
              <a:buAutoNum type="alphaLcParenBoth"/>
            </a:pPr>
            <a:r>
              <a:rPr lang="en-GB" sz="2000" dirty="0">
                <a:latin typeface="Helvetica" pitchFamily="34" charset="0"/>
              </a:rPr>
              <a:t>Water vapour</a:t>
            </a:r>
          </a:p>
          <a:p>
            <a:pPr marL="914400" lvl="1" indent="-457200" algn="l" defTabSz="762000">
              <a:buFontTx/>
              <a:buAutoNum type="alphaLcParenBoth"/>
            </a:pPr>
            <a:r>
              <a:rPr lang="en-GB" sz="2000" dirty="0">
                <a:latin typeface="Helvetica" pitchFamily="34" charset="0"/>
              </a:rPr>
              <a:t>Cloud </a:t>
            </a:r>
            <a:r>
              <a:rPr lang="en-GB" sz="2000" dirty="0" smtClean="0">
                <a:latin typeface="Helvetica" pitchFamily="34" charset="0"/>
              </a:rPr>
              <a:t>water mass </a:t>
            </a:r>
            <a:r>
              <a:rPr lang="en-GB" sz="2000" dirty="0">
                <a:latin typeface="Helvetica" pitchFamily="34" charset="0"/>
              </a:rPr>
              <a:t>mixing ratio</a:t>
            </a:r>
          </a:p>
        </p:txBody>
      </p:sp>
      <p:sp>
        <p:nvSpPr>
          <p:cNvPr id="576532" name="Line 20"/>
          <p:cNvSpPr>
            <a:spLocks noChangeShapeType="1"/>
          </p:cNvSpPr>
          <p:nvPr/>
        </p:nvSpPr>
        <p:spPr bwMode="auto">
          <a:xfrm>
            <a:off x="7188200" y="42291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6533" name="Line 21"/>
          <p:cNvSpPr>
            <a:spLocks noChangeShapeType="1"/>
          </p:cNvSpPr>
          <p:nvPr/>
        </p:nvSpPr>
        <p:spPr bwMode="auto">
          <a:xfrm rot="-5400000">
            <a:off x="2233613" y="5384800"/>
            <a:ext cx="0" cy="1981200"/>
          </a:xfrm>
          <a:prstGeom prst="line">
            <a:avLst/>
          </a:prstGeom>
          <a:noFill/>
          <a:ln w="38100" cap="rnd">
            <a:solidFill>
              <a:schemeClr val="tx1"/>
            </a:solidFill>
            <a:prstDash val="sysDot"/>
            <a:round/>
            <a:headEnd type="triangle" w="med" len="med"/>
            <a:tailEnd type="triangle" w="med" len="med"/>
          </a:ln>
          <a:effectLst/>
        </p:spPr>
        <p:txBody>
          <a:bodyPr wrap="none" anchor="ctr"/>
          <a:lstStyle/>
          <a:p>
            <a:endParaRPr lang="en-GB"/>
          </a:p>
        </p:txBody>
      </p:sp>
      <p:sp>
        <p:nvSpPr>
          <p:cNvPr id="576534" name="Text Box 22"/>
          <p:cNvSpPr txBox="1">
            <a:spLocks noChangeArrowheads="1"/>
          </p:cNvSpPr>
          <p:nvPr/>
        </p:nvSpPr>
        <p:spPr bwMode="auto">
          <a:xfrm>
            <a:off x="6037263" y="6108700"/>
            <a:ext cx="41751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6535" name="Text Box 23"/>
          <p:cNvSpPr txBox="1">
            <a:spLocks noChangeArrowheads="1"/>
          </p:cNvSpPr>
          <p:nvPr/>
        </p:nvSpPr>
        <p:spPr bwMode="auto">
          <a:xfrm>
            <a:off x="7047273" y="6107083"/>
            <a:ext cx="385041"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6536" name="Line 24"/>
          <p:cNvSpPr>
            <a:spLocks noChangeShapeType="1"/>
          </p:cNvSpPr>
          <p:nvPr/>
        </p:nvSpPr>
        <p:spPr bwMode="auto">
          <a:xfrm flipH="1">
            <a:off x="7353300" y="5527675"/>
            <a:ext cx="254000" cy="292100"/>
          </a:xfrm>
          <a:prstGeom prst="line">
            <a:avLst/>
          </a:prstGeom>
          <a:noFill/>
          <a:ln w="38100" cap="rnd">
            <a:solidFill>
              <a:srgbClr val="FF0000"/>
            </a:solidFill>
            <a:prstDash val="sysDot"/>
            <a:round/>
            <a:headEnd/>
            <a:tailEnd type="triangle" w="med" len="med"/>
          </a:ln>
          <a:effectLst/>
        </p:spPr>
        <p:txBody>
          <a:bodyPr wrap="none" anchor="ctr"/>
          <a:lstStyle/>
          <a:p>
            <a:endParaRPr lang="en-GB"/>
          </a:p>
        </p:txBody>
      </p:sp>
      <p:sp>
        <p:nvSpPr>
          <p:cNvPr id="576537" name="Text Box 25"/>
          <p:cNvSpPr txBox="1">
            <a:spLocks noChangeArrowheads="1"/>
          </p:cNvSpPr>
          <p:nvPr/>
        </p:nvSpPr>
        <p:spPr bwMode="auto">
          <a:xfrm>
            <a:off x="7607300" y="5130800"/>
            <a:ext cx="920750" cy="396875"/>
          </a:xfrm>
          <a:prstGeom prst="rect">
            <a:avLst/>
          </a:prstGeom>
          <a:noFill/>
          <a:ln w="38100">
            <a:noFill/>
            <a:miter lim="800000"/>
            <a:headEnd/>
            <a:tailEnd/>
          </a:ln>
          <a:effectLst/>
        </p:spPr>
        <p:txBody>
          <a:bodyPr wrap="none" anchor="ctr">
            <a:spAutoFit/>
          </a:bodyPr>
          <a:lstStyle/>
          <a:p>
            <a:r>
              <a:rPr lang="en-GB" sz="2000">
                <a:solidFill>
                  <a:srgbClr val="FF0000"/>
                </a:solidFill>
                <a:latin typeface="Bookman Old Style" pitchFamily="18" charset="0"/>
              </a:rPr>
              <a:t>Cloud</a:t>
            </a:r>
            <a:endParaRPr lang="en-GB" sz="2000">
              <a:latin typeface="Bookman Old Style" pitchFamily="18" charset="0"/>
            </a:endParaRPr>
          </a:p>
        </p:txBody>
      </p:sp>
      <p:sp>
        <p:nvSpPr>
          <p:cNvPr id="576538" name="Text Box 26"/>
          <p:cNvSpPr txBox="1">
            <a:spLocks noChangeArrowheads="1"/>
          </p:cNvSpPr>
          <p:nvPr/>
        </p:nvSpPr>
        <p:spPr bwMode="auto">
          <a:xfrm>
            <a:off x="1609725" y="6357938"/>
            <a:ext cx="1276350"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Variance</a:t>
            </a:r>
            <a:endParaRPr lang="en-GB" sz="2000" baseline="-25000">
              <a:latin typeface="Bookman Old Style" pitchFamily="18" charset="0"/>
            </a:endParaRPr>
          </a:p>
        </p:txBody>
      </p:sp>
      <p:sp>
        <p:nvSpPr>
          <p:cNvPr id="576539" name="Text Box 27"/>
          <p:cNvSpPr txBox="1">
            <a:spLocks noChangeArrowheads="1"/>
          </p:cNvSpPr>
          <p:nvPr/>
        </p:nvSpPr>
        <p:spPr bwMode="auto">
          <a:xfrm>
            <a:off x="2047875" y="3806825"/>
            <a:ext cx="395288"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t</a:t>
            </a:r>
          </a:p>
        </p:txBody>
      </p:sp>
      <p:sp>
        <p:nvSpPr>
          <p:cNvPr id="576540" name="Line 28"/>
          <p:cNvSpPr>
            <a:spLocks noChangeShapeType="1"/>
          </p:cNvSpPr>
          <p:nvPr/>
        </p:nvSpPr>
        <p:spPr bwMode="auto">
          <a:xfrm>
            <a:off x="2119313" y="3886200"/>
            <a:ext cx="228600" cy="0"/>
          </a:xfrm>
          <a:prstGeom prst="line">
            <a:avLst/>
          </a:prstGeom>
          <a:noFill/>
          <a:ln w="19050">
            <a:solidFill>
              <a:schemeClr val="tx1"/>
            </a:solidFill>
            <a:round/>
            <a:headEnd/>
            <a:tailEnd/>
          </a:ln>
          <a:effectLst/>
        </p:spPr>
        <p:txBody>
          <a:bodyPr wrap="none" anchor="ct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65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65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65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65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65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65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65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65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65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65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653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6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6516" grpId="0" animBg="1"/>
      <p:bldP spid="576517" grpId="0" animBg="1"/>
      <p:bldP spid="576518" grpId="0" animBg="1"/>
      <p:bldP spid="576519" grpId="0" animBg="1"/>
      <p:bldP spid="576520" grpId="0"/>
      <p:bldP spid="576521" grpId="0" animBg="1"/>
      <p:bldP spid="576531" grpId="0"/>
      <p:bldP spid="576532" grpId="0" animBg="1"/>
      <p:bldP spid="576534" grpId="0"/>
      <p:bldP spid="576535" grpId="0"/>
      <p:bldP spid="576536" grpId="0" animBg="1"/>
      <p:bldP spid="57653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4"/>
          <p:cNvSpPr>
            <a:spLocks noGrp="1"/>
          </p:cNvSpPr>
          <p:nvPr>
            <p:ph type="sldNum" sz="quarter" idx="12"/>
          </p:nvPr>
        </p:nvSpPr>
        <p:spPr/>
        <p:txBody>
          <a:bodyPr/>
          <a:lstStyle/>
          <a:p>
            <a:fld id="{CA5A62DB-CCDC-4724-B5BE-D9F8D600CF49}" type="slidenum">
              <a:rPr lang="en-GB"/>
              <a:pPr/>
              <a:t>44</a:t>
            </a:fld>
            <a:endParaRPr lang="en-GB"/>
          </a:p>
        </p:txBody>
      </p:sp>
      <p:sp>
        <p:nvSpPr>
          <p:cNvPr id="577541" name="Text Box 5"/>
          <p:cNvSpPr txBox="1">
            <a:spLocks noChangeArrowheads="1"/>
          </p:cNvSpPr>
          <p:nvPr/>
        </p:nvSpPr>
        <p:spPr bwMode="auto">
          <a:xfrm>
            <a:off x="3173413" y="1128713"/>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7542" name="Text Box 6"/>
          <p:cNvSpPr txBox="1">
            <a:spLocks noChangeArrowheads="1"/>
          </p:cNvSpPr>
          <p:nvPr/>
        </p:nvSpPr>
        <p:spPr bwMode="auto">
          <a:xfrm>
            <a:off x="284163" y="1855788"/>
            <a:ext cx="3213100" cy="1000125"/>
          </a:xfrm>
          <a:prstGeom prst="rect">
            <a:avLst/>
          </a:prstGeom>
          <a:noFill/>
          <a:ln w="12700">
            <a:noFill/>
            <a:miter lim="800000"/>
            <a:headEnd/>
            <a:tailEnd/>
          </a:ln>
          <a:effectLst/>
        </p:spPr>
        <p:txBody>
          <a:bodyPr lIns="90000" tIns="43200" rIns="90000" bIns="43200">
            <a:spAutoFit/>
          </a:bodyPr>
          <a:lstStyle/>
          <a:p>
            <a:pPr marL="457200" indent="-457200" algn="l" defTabSz="762000">
              <a:buFontTx/>
              <a:buAutoNum type="alphaLcParenBoth"/>
            </a:pPr>
            <a:r>
              <a:rPr lang="en-GB" sz="2000">
                <a:latin typeface="Helvetica" pitchFamily="34" charset="0"/>
              </a:rPr>
              <a:t>Water vapour</a:t>
            </a:r>
          </a:p>
          <a:p>
            <a:pPr marL="457200" indent="-457200" algn="l" defTabSz="762000">
              <a:buFontTx/>
              <a:buAutoNum type="alphaLcParenBoth"/>
            </a:pPr>
            <a:r>
              <a:rPr lang="en-GB" sz="2000">
                <a:latin typeface="Helvetica" pitchFamily="34" charset="0"/>
              </a:rPr>
              <a:t>Cloud water</a:t>
            </a:r>
          </a:p>
          <a:p>
            <a:pPr marL="457200" indent="-457200" algn="l" defTabSz="762000"/>
            <a:r>
              <a:rPr lang="en-GB" sz="2000">
                <a:latin typeface="Helvetica" pitchFamily="34" charset="0"/>
              </a:rPr>
              <a:t>mass mixing ratio</a:t>
            </a:r>
          </a:p>
        </p:txBody>
      </p:sp>
      <p:sp>
        <p:nvSpPr>
          <p:cNvPr id="577543" name="AutoShape 7"/>
          <p:cNvSpPr>
            <a:spLocks noChangeArrowheads="1"/>
          </p:cNvSpPr>
          <p:nvPr/>
        </p:nvSpPr>
        <p:spPr bwMode="auto">
          <a:xfrm>
            <a:off x="2146300" y="14224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7544" name="Line 8"/>
          <p:cNvSpPr>
            <a:spLocks noChangeShapeType="1"/>
          </p:cNvSpPr>
          <p:nvPr/>
        </p:nvSpPr>
        <p:spPr bwMode="auto">
          <a:xfrm>
            <a:off x="1917700" y="3263900"/>
            <a:ext cx="3581400" cy="0"/>
          </a:xfrm>
          <a:prstGeom prst="line">
            <a:avLst/>
          </a:prstGeom>
          <a:noFill/>
          <a:ln w="38100">
            <a:solidFill>
              <a:schemeClr val="tx1"/>
            </a:solidFill>
            <a:round/>
            <a:headEnd/>
            <a:tailEnd/>
          </a:ln>
          <a:effectLst/>
        </p:spPr>
        <p:txBody>
          <a:bodyPr wrap="none" anchor="ctr"/>
          <a:lstStyle/>
          <a:p>
            <a:endParaRPr lang="en-GB"/>
          </a:p>
        </p:txBody>
      </p:sp>
      <p:sp>
        <p:nvSpPr>
          <p:cNvPr id="577545" name="Line 9"/>
          <p:cNvSpPr>
            <a:spLocks noChangeShapeType="1"/>
          </p:cNvSpPr>
          <p:nvPr/>
        </p:nvSpPr>
        <p:spPr bwMode="auto">
          <a:xfrm>
            <a:off x="3670300" y="1219200"/>
            <a:ext cx="0" cy="2044700"/>
          </a:xfrm>
          <a:prstGeom prst="line">
            <a:avLst/>
          </a:prstGeom>
          <a:noFill/>
          <a:ln w="38100">
            <a:solidFill>
              <a:schemeClr val="tx1"/>
            </a:solidFill>
            <a:round/>
            <a:headEnd/>
            <a:tailEnd/>
          </a:ln>
          <a:effectLst/>
        </p:spPr>
        <p:txBody>
          <a:bodyPr wrap="none" anchor="ctr"/>
          <a:lstStyle/>
          <a:p>
            <a:endParaRPr lang="en-GB"/>
          </a:p>
        </p:txBody>
      </p:sp>
      <p:sp>
        <p:nvSpPr>
          <p:cNvPr id="577546" name="Line 10"/>
          <p:cNvSpPr>
            <a:spLocks noChangeShapeType="1"/>
          </p:cNvSpPr>
          <p:nvPr/>
        </p:nvSpPr>
        <p:spPr bwMode="auto">
          <a:xfrm>
            <a:off x="2984500" y="12700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47" name="AutoShape 11"/>
          <p:cNvSpPr>
            <a:spLocks noChangeArrowheads="1"/>
          </p:cNvSpPr>
          <p:nvPr/>
        </p:nvSpPr>
        <p:spPr bwMode="auto">
          <a:xfrm>
            <a:off x="3670300" y="21971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7548" name="Line 12"/>
          <p:cNvSpPr>
            <a:spLocks noChangeShapeType="1"/>
          </p:cNvSpPr>
          <p:nvPr/>
        </p:nvSpPr>
        <p:spPr bwMode="auto">
          <a:xfrm>
            <a:off x="3949700" y="12954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49" name="Text Box 13"/>
          <p:cNvSpPr txBox="1">
            <a:spLocks noChangeArrowheads="1"/>
          </p:cNvSpPr>
          <p:nvPr/>
        </p:nvSpPr>
        <p:spPr bwMode="auto">
          <a:xfrm>
            <a:off x="2798763" y="3175000"/>
            <a:ext cx="41751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7550" name="Text Box 14"/>
          <p:cNvSpPr txBox="1">
            <a:spLocks noChangeArrowheads="1"/>
          </p:cNvSpPr>
          <p:nvPr/>
        </p:nvSpPr>
        <p:spPr bwMode="auto">
          <a:xfrm>
            <a:off x="3808773" y="3173383"/>
            <a:ext cx="385041"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7551" name="Text Box 15"/>
          <p:cNvSpPr txBox="1">
            <a:spLocks noChangeArrowheads="1"/>
          </p:cNvSpPr>
          <p:nvPr/>
        </p:nvSpPr>
        <p:spPr bwMode="auto">
          <a:xfrm>
            <a:off x="4852988" y="43307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7553" name="AutoShape 17"/>
          <p:cNvSpPr>
            <a:spLocks noChangeArrowheads="1"/>
          </p:cNvSpPr>
          <p:nvPr/>
        </p:nvSpPr>
        <p:spPr bwMode="auto">
          <a:xfrm>
            <a:off x="2362200" y="43688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7554" name="AutoShape 18"/>
          <p:cNvSpPr>
            <a:spLocks noChangeArrowheads="1"/>
          </p:cNvSpPr>
          <p:nvPr/>
        </p:nvSpPr>
        <p:spPr bwMode="auto">
          <a:xfrm>
            <a:off x="5055968" y="4341052"/>
            <a:ext cx="2159000" cy="1854200"/>
          </a:xfrm>
          <a:prstGeom prst="triangle">
            <a:avLst>
              <a:gd name="adj" fmla="val 50000"/>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7555" name="Line 19"/>
          <p:cNvSpPr>
            <a:spLocks noChangeShapeType="1"/>
          </p:cNvSpPr>
          <p:nvPr/>
        </p:nvSpPr>
        <p:spPr bwMode="auto">
          <a:xfrm>
            <a:off x="6121400" y="42164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57" name="Line 21"/>
          <p:cNvSpPr>
            <a:spLocks noChangeShapeType="1"/>
          </p:cNvSpPr>
          <p:nvPr/>
        </p:nvSpPr>
        <p:spPr bwMode="auto">
          <a:xfrm>
            <a:off x="2120900" y="6210300"/>
            <a:ext cx="5245100" cy="0"/>
          </a:xfrm>
          <a:prstGeom prst="line">
            <a:avLst/>
          </a:prstGeom>
          <a:noFill/>
          <a:ln w="38100">
            <a:solidFill>
              <a:schemeClr val="tx1"/>
            </a:solidFill>
            <a:round/>
            <a:headEnd/>
            <a:tailEnd/>
          </a:ln>
          <a:effectLst/>
        </p:spPr>
        <p:txBody>
          <a:bodyPr wrap="none" anchor="ctr"/>
          <a:lstStyle/>
          <a:p>
            <a:endParaRPr lang="en-GB"/>
          </a:p>
        </p:txBody>
      </p:sp>
      <p:sp>
        <p:nvSpPr>
          <p:cNvPr id="577558" name="Line 22"/>
          <p:cNvSpPr>
            <a:spLocks noChangeShapeType="1"/>
          </p:cNvSpPr>
          <p:nvPr/>
        </p:nvSpPr>
        <p:spPr bwMode="auto">
          <a:xfrm>
            <a:off x="4749800" y="4178300"/>
            <a:ext cx="0" cy="2044700"/>
          </a:xfrm>
          <a:prstGeom prst="line">
            <a:avLst/>
          </a:prstGeom>
          <a:noFill/>
          <a:ln w="38100">
            <a:solidFill>
              <a:schemeClr val="tx1"/>
            </a:solidFill>
            <a:round/>
            <a:headEnd/>
            <a:tailEnd/>
          </a:ln>
          <a:effectLst/>
        </p:spPr>
        <p:txBody>
          <a:bodyPr wrap="none" anchor="ctr"/>
          <a:lstStyle/>
          <a:p>
            <a:endParaRPr lang="en-GB"/>
          </a:p>
        </p:txBody>
      </p:sp>
      <p:sp>
        <p:nvSpPr>
          <p:cNvPr id="577559" name="Text Box 23"/>
          <p:cNvSpPr txBox="1">
            <a:spLocks noChangeArrowheads="1"/>
          </p:cNvSpPr>
          <p:nvPr/>
        </p:nvSpPr>
        <p:spPr bwMode="auto">
          <a:xfrm>
            <a:off x="3167063" y="6121400"/>
            <a:ext cx="417513"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v</a:t>
            </a:r>
          </a:p>
        </p:txBody>
      </p:sp>
      <p:sp>
        <p:nvSpPr>
          <p:cNvPr id="577560" name="Text Box 24"/>
          <p:cNvSpPr txBox="1">
            <a:spLocks noChangeArrowheads="1"/>
          </p:cNvSpPr>
          <p:nvPr/>
        </p:nvSpPr>
        <p:spPr bwMode="auto">
          <a:xfrm>
            <a:off x="5761887" y="6195983"/>
            <a:ext cx="776175" cy="400110"/>
          </a:xfrm>
          <a:prstGeom prst="rect">
            <a:avLst/>
          </a:prstGeom>
          <a:noFill/>
          <a:ln w="38100">
            <a:noFill/>
            <a:miter lim="800000"/>
            <a:headEnd/>
            <a:tailEnd/>
          </a:ln>
          <a:effectLst/>
        </p:spPr>
        <p:txBody>
          <a:bodyPr wrap="none" anchor="ctr">
            <a:spAutoFit/>
          </a:bodyPr>
          <a:lstStyle/>
          <a:p>
            <a:r>
              <a:rPr lang="en-GB" sz="2000" dirty="0" err="1" smtClean="0">
                <a:latin typeface="Bookman Old Style" pitchFamily="18" charset="0"/>
              </a:rPr>
              <a:t>q</a:t>
            </a:r>
            <a:r>
              <a:rPr lang="en-GB" sz="2000" baseline="-25000" dirty="0" err="1" smtClean="0">
                <a:latin typeface="Bookman Old Style" pitchFamily="18" charset="0"/>
              </a:rPr>
              <a:t>v</a:t>
            </a:r>
            <a:r>
              <a:rPr lang="en-GB" sz="2000" dirty="0" err="1" smtClean="0">
                <a:latin typeface="Bookman Old Style" pitchFamily="18" charset="0"/>
              </a:rPr>
              <a:t>+q</a:t>
            </a:r>
            <a:r>
              <a:rPr lang="en-GB" sz="2000" baseline="-25000" dirty="0" err="1" smtClean="0">
                <a:latin typeface="Bookman Old Style" pitchFamily="18" charset="0"/>
              </a:rPr>
              <a:t>l</a:t>
            </a:r>
            <a:endParaRPr lang="en-GB" sz="2000" baseline="-25000" dirty="0">
              <a:latin typeface="Bookman Old Style" pitchFamily="18" charset="0"/>
            </a:endParaRPr>
          </a:p>
        </p:txBody>
      </p:sp>
      <p:sp>
        <p:nvSpPr>
          <p:cNvPr id="577561" name="Line 25"/>
          <p:cNvSpPr>
            <a:spLocks noChangeShapeType="1"/>
          </p:cNvSpPr>
          <p:nvPr/>
        </p:nvSpPr>
        <p:spPr bwMode="auto">
          <a:xfrm>
            <a:off x="3454400" y="42037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7562" name="Text Box 26"/>
          <p:cNvSpPr txBox="1">
            <a:spLocks noChangeArrowheads="1"/>
          </p:cNvSpPr>
          <p:nvPr/>
        </p:nvSpPr>
        <p:spPr bwMode="auto">
          <a:xfrm>
            <a:off x="4659313" y="1538288"/>
            <a:ext cx="4213225" cy="1010573"/>
          </a:xfrm>
          <a:prstGeom prst="rect">
            <a:avLst/>
          </a:prstGeom>
          <a:noFill/>
          <a:ln w="12700">
            <a:noFill/>
            <a:miter lim="800000"/>
            <a:headEnd/>
            <a:tailEnd/>
          </a:ln>
          <a:effectLst/>
        </p:spPr>
        <p:txBody>
          <a:bodyPr wrap="square" lIns="90000" tIns="43200" rIns="90000" bIns="43200">
            <a:spAutoFit/>
          </a:bodyPr>
          <a:lstStyle/>
          <a:p>
            <a:pPr marL="182563" indent="-182563" algn="l" defTabSz="762000">
              <a:buFontTx/>
              <a:buChar char="•"/>
            </a:pPr>
            <a:r>
              <a:rPr lang="en-GB" sz="2000" dirty="0" smtClean="0">
                <a:latin typeface="Helvetica" pitchFamily="34" charset="0"/>
              </a:rPr>
              <a:t>Cloud </a:t>
            </a:r>
            <a:r>
              <a:rPr lang="en-GB" sz="2000" dirty="0">
                <a:latin typeface="Helvetica" pitchFamily="34" charset="0"/>
              </a:rPr>
              <a:t>water budget </a:t>
            </a:r>
            <a:r>
              <a:rPr lang="en-GB" sz="2000" dirty="0" smtClean="0">
                <a:latin typeface="Helvetica" pitchFamily="34" charset="0"/>
              </a:rPr>
              <a:t>conserved.</a:t>
            </a:r>
            <a:endParaRPr lang="en-GB" sz="2000" dirty="0">
              <a:latin typeface="Helvetica" pitchFamily="34" charset="0"/>
            </a:endParaRPr>
          </a:p>
          <a:p>
            <a:pPr marL="182563" indent="-182563" algn="l" defTabSz="762000">
              <a:buFontTx/>
              <a:buChar char="•"/>
            </a:pPr>
            <a:r>
              <a:rPr lang="en-GB" sz="2000" dirty="0" smtClean="0">
                <a:latin typeface="Helvetica" pitchFamily="34" charset="0"/>
              </a:rPr>
              <a:t>Microphysical sources and sinks  easier to </a:t>
            </a:r>
            <a:r>
              <a:rPr lang="en-GB" sz="2000" dirty="0" err="1" smtClean="0">
                <a:latin typeface="Helvetica" pitchFamily="34" charset="0"/>
              </a:rPr>
              <a:t>parametrize</a:t>
            </a:r>
            <a:r>
              <a:rPr lang="en-GB" sz="2000" dirty="0" smtClean="0">
                <a:latin typeface="Helvetica" pitchFamily="34" charset="0"/>
              </a:rPr>
              <a:t>.</a:t>
            </a:r>
            <a:endParaRPr lang="en-GB" sz="2000" dirty="0">
              <a:latin typeface="Helvetica" pitchFamily="34" charset="0"/>
            </a:endParaRPr>
          </a:p>
        </p:txBody>
      </p:sp>
      <p:sp>
        <p:nvSpPr>
          <p:cNvPr id="577563" name="Text Box 27"/>
          <p:cNvSpPr txBox="1">
            <a:spLocks noChangeArrowheads="1"/>
          </p:cNvSpPr>
          <p:nvPr/>
        </p:nvSpPr>
        <p:spPr bwMode="auto">
          <a:xfrm>
            <a:off x="3287713" y="3646488"/>
            <a:ext cx="3213100" cy="395020"/>
          </a:xfrm>
          <a:prstGeom prst="rect">
            <a:avLst/>
          </a:prstGeom>
          <a:noFill/>
          <a:ln w="12700">
            <a:noFill/>
            <a:miter lim="800000"/>
            <a:headEnd/>
            <a:tailEnd/>
          </a:ln>
          <a:effectLst/>
        </p:spPr>
        <p:txBody>
          <a:bodyPr lIns="90000" tIns="43200" rIns="90000" bIns="43200">
            <a:spAutoFit/>
          </a:bodyPr>
          <a:lstStyle/>
          <a:p>
            <a:pPr marL="457200" indent="-457200" algn="l" defTabSz="762000"/>
            <a:r>
              <a:rPr lang="en-GB" sz="2000" b="1" dirty="0">
                <a:latin typeface="Helvetica" pitchFamily="34" charset="0"/>
              </a:rPr>
              <a:t>But problems arise </a:t>
            </a:r>
            <a:r>
              <a:rPr lang="en-GB" sz="2000" b="1" dirty="0" smtClean="0">
                <a:latin typeface="Helvetica" pitchFamily="34" charset="0"/>
              </a:rPr>
              <a:t>in...  </a:t>
            </a:r>
            <a:endParaRPr lang="en-GB" sz="2000" b="1" dirty="0">
              <a:latin typeface="Helvetica" pitchFamily="34" charset="0"/>
            </a:endParaRPr>
          </a:p>
        </p:txBody>
      </p:sp>
      <p:sp>
        <p:nvSpPr>
          <p:cNvPr id="577564" name="Text Box 28"/>
          <p:cNvSpPr txBox="1">
            <a:spLocks noChangeArrowheads="1"/>
          </p:cNvSpPr>
          <p:nvPr/>
        </p:nvSpPr>
        <p:spPr bwMode="auto">
          <a:xfrm>
            <a:off x="0" y="4673409"/>
            <a:ext cx="2044700" cy="1933903"/>
          </a:xfrm>
          <a:prstGeom prst="rect">
            <a:avLst/>
          </a:prstGeom>
          <a:noFill/>
          <a:ln w="12700">
            <a:noFill/>
            <a:miter lim="800000"/>
            <a:headEnd/>
            <a:tailEnd/>
          </a:ln>
          <a:effectLst/>
        </p:spPr>
        <p:txBody>
          <a:bodyPr lIns="90000" tIns="43200" rIns="90000" bIns="43200">
            <a:spAutoFit/>
          </a:bodyPr>
          <a:lstStyle/>
          <a:p>
            <a:pPr defTabSz="762000"/>
            <a:r>
              <a:rPr lang="en-GB" sz="2000" dirty="0">
                <a:latin typeface="Helvetica" pitchFamily="34" charset="0"/>
              </a:rPr>
              <a:t>Clear sky conditions</a:t>
            </a:r>
          </a:p>
          <a:p>
            <a:pPr defTabSz="762000"/>
            <a:r>
              <a:rPr lang="en-GB" sz="2000" dirty="0">
                <a:latin typeface="Helvetica" pitchFamily="34" charset="0"/>
              </a:rPr>
              <a:t>(turbulence</a:t>
            </a:r>
            <a:r>
              <a:rPr lang="en-GB" sz="2000" dirty="0" smtClean="0">
                <a:latin typeface="Helvetica" pitchFamily="34" charset="0"/>
              </a:rPr>
              <a:t>)</a:t>
            </a:r>
          </a:p>
          <a:p>
            <a:pPr defTabSz="762000"/>
            <a:endParaRPr lang="en-GB" sz="2000" dirty="0" smtClean="0">
              <a:latin typeface="Helvetica" pitchFamily="34" charset="0"/>
            </a:endParaRPr>
          </a:p>
          <a:p>
            <a:pPr defTabSz="762000"/>
            <a:r>
              <a:rPr lang="en-GB" sz="2000" dirty="0" smtClean="0">
                <a:latin typeface="Helvetica" pitchFamily="34" charset="0"/>
              </a:rPr>
              <a:t>Need to specify width, </a:t>
            </a:r>
            <a:r>
              <a:rPr lang="en-GB" sz="2000" dirty="0" err="1" smtClean="0">
                <a:latin typeface="Helvetica" pitchFamily="34" charset="0"/>
              </a:rPr>
              <a:t>RH</a:t>
            </a:r>
            <a:r>
              <a:rPr lang="en-GB" sz="2000" baseline="-25000" dirty="0" err="1" smtClean="0">
                <a:latin typeface="Helvetica" pitchFamily="34" charset="0"/>
              </a:rPr>
              <a:t>crit</a:t>
            </a:r>
            <a:endParaRPr lang="en-GB" sz="2000" baseline="-25000" dirty="0">
              <a:latin typeface="Helvetica" pitchFamily="34" charset="0"/>
            </a:endParaRPr>
          </a:p>
        </p:txBody>
      </p:sp>
      <p:sp>
        <p:nvSpPr>
          <p:cNvPr id="577565" name="Text Box 29"/>
          <p:cNvSpPr txBox="1">
            <a:spLocks noChangeArrowheads="1"/>
          </p:cNvSpPr>
          <p:nvPr/>
        </p:nvSpPr>
        <p:spPr bwMode="auto">
          <a:xfrm>
            <a:off x="7028245" y="3786188"/>
            <a:ext cx="2044700" cy="1318350"/>
          </a:xfrm>
          <a:prstGeom prst="rect">
            <a:avLst/>
          </a:prstGeom>
          <a:noFill/>
          <a:ln w="12700">
            <a:noFill/>
            <a:miter lim="800000"/>
            <a:headEnd/>
            <a:tailEnd/>
          </a:ln>
          <a:effectLst/>
        </p:spPr>
        <p:txBody>
          <a:bodyPr lIns="90000" tIns="43200" rIns="90000" bIns="43200">
            <a:spAutoFit/>
          </a:bodyPr>
          <a:lstStyle/>
          <a:p>
            <a:pPr defTabSz="762000"/>
            <a:r>
              <a:rPr lang="en-GB" sz="2000" dirty="0">
                <a:latin typeface="Helvetica" pitchFamily="34" charset="0"/>
              </a:rPr>
              <a:t>Overcast conditions</a:t>
            </a:r>
          </a:p>
          <a:p>
            <a:pPr defTabSz="762000"/>
            <a:r>
              <a:rPr lang="en-GB" sz="2000" dirty="0">
                <a:latin typeface="Helvetica" pitchFamily="34" charset="0"/>
              </a:rPr>
              <a:t>(…convection +</a:t>
            </a:r>
          </a:p>
          <a:p>
            <a:pPr defTabSz="762000"/>
            <a:r>
              <a:rPr lang="en-GB" sz="2000" dirty="0">
                <a:latin typeface="Helvetica" pitchFamily="34" charset="0"/>
              </a:rPr>
              <a:t>microphysics</a:t>
            </a:r>
            <a:r>
              <a:rPr lang="en-GB" sz="2000" dirty="0" smtClean="0">
                <a:latin typeface="Helvetica" pitchFamily="34" charset="0"/>
              </a:rPr>
              <a:t>)</a:t>
            </a:r>
            <a:endParaRPr lang="en-GB" sz="2000" dirty="0">
              <a:latin typeface="Helvetica" pitchFamily="34" charset="0"/>
            </a:endParaRPr>
          </a:p>
        </p:txBody>
      </p:sp>
      <p:sp>
        <p:nvSpPr>
          <p:cNvPr id="577566" name="Line 30"/>
          <p:cNvSpPr>
            <a:spLocks noChangeShapeType="1"/>
          </p:cNvSpPr>
          <p:nvPr/>
        </p:nvSpPr>
        <p:spPr bwMode="auto">
          <a:xfrm flipV="1">
            <a:off x="2716213" y="4395788"/>
            <a:ext cx="738187" cy="1801812"/>
          </a:xfrm>
          <a:prstGeom prst="line">
            <a:avLst/>
          </a:prstGeom>
          <a:noFill/>
          <a:ln w="38100">
            <a:solidFill>
              <a:schemeClr val="tx1"/>
            </a:solidFill>
            <a:prstDash val="dash"/>
            <a:round/>
            <a:headEnd/>
            <a:tailEnd/>
          </a:ln>
          <a:effectLst/>
        </p:spPr>
        <p:txBody>
          <a:bodyPr wrap="none" anchor="ctr"/>
          <a:lstStyle/>
          <a:p>
            <a:endParaRPr lang="en-GB"/>
          </a:p>
        </p:txBody>
      </p:sp>
      <p:sp>
        <p:nvSpPr>
          <p:cNvPr id="577567" name="Line 31"/>
          <p:cNvSpPr>
            <a:spLocks noChangeShapeType="1"/>
          </p:cNvSpPr>
          <p:nvPr/>
        </p:nvSpPr>
        <p:spPr bwMode="auto">
          <a:xfrm>
            <a:off x="3454400" y="4395788"/>
            <a:ext cx="749300" cy="1839912"/>
          </a:xfrm>
          <a:prstGeom prst="line">
            <a:avLst/>
          </a:prstGeom>
          <a:noFill/>
          <a:ln w="38100">
            <a:solidFill>
              <a:schemeClr val="tx1"/>
            </a:solidFill>
            <a:prstDash val="dash"/>
            <a:round/>
            <a:headEnd/>
            <a:tailEnd/>
          </a:ln>
          <a:effectLst/>
        </p:spPr>
        <p:txBody>
          <a:bodyPr wrap="none" anchor="ctr"/>
          <a:lstStyle/>
          <a:p>
            <a:endParaRPr lang="en-GB"/>
          </a:p>
        </p:txBody>
      </p:sp>
      <p:sp>
        <p:nvSpPr>
          <p:cNvPr id="577568" name="Line 32"/>
          <p:cNvSpPr>
            <a:spLocks noChangeShapeType="1"/>
          </p:cNvSpPr>
          <p:nvPr/>
        </p:nvSpPr>
        <p:spPr bwMode="auto">
          <a:xfrm flipV="1">
            <a:off x="2170113" y="4395788"/>
            <a:ext cx="1284287" cy="1827212"/>
          </a:xfrm>
          <a:prstGeom prst="line">
            <a:avLst/>
          </a:prstGeom>
          <a:noFill/>
          <a:ln w="38100">
            <a:solidFill>
              <a:schemeClr val="tx1"/>
            </a:solidFill>
            <a:prstDash val="dashDot"/>
            <a:round/>
            <a:headEnd/>
            <a:tailEnd/>
          </a:ln>
          <a:effectLst/>
        </p:spPr>
        <p:txBody>
          <a:bodyPr wrap="none" anchor="ctr"/>
          <a:lstStyle/>
          <a:p>
            <a:endParaRPr lang="en-GB"/>
          </a:p>
        </p:txBody>
      </p:sp>
      <p:sp>
        <p:nvSpPr>
          <p:cNvPr id="577569" name="Line 33"/>
          <p:cNvSpPr>
            <a:spLocks noChangeShapeType="1"/>
          </p:cNvSpPr>
          <p:nvPr/>
        </p:nvSpPr>
        <p:spPr bwMode="auto">
          <a:xfrm flipH="1" flipV="1">
            <a:off x="3441700" y="4408488"/>
            <a:ext cx="1255713" cy="1789112"/>
          </a:xfrm>
          <a:prstGeom prst="line">
            <a:avLst/>
          </a:prstGeom>
          <a:noFill/>
          <a:ln w="38100">
            <a:solidFill>
              <a:schemeClr val="tx1"/>
            </a:solidFill>
            <a:prstDash val="dashDot"/>
            <a:round/>
            <a:headEnd/>
            <a:tailEnd/>
          </a:ln>
          <a:effectLst/>
        </p:spPr>
        <p:txBody>
          <a:bodyPr wrap="none" anchor="ctr"/>
          <a:lstStyle/>
          <a:p>
            <a:endParaRPr lang="en-GB"/>
          </a:p>
        </p:txBody>
      </p:sp>
      <p:sp>
        <p:nvSpPr>
          <p:cNvPr id="577571" name="Rectangle 35"/>
          <p:cNvSpPr>
            <a:spLocks noGrp="1" noChangeArrowheads="1"/>
          </p:cNvSpPr>
          <p:nvPr>
            <p:ph type="title"/>
          </p:nvPr>
        </p:nvSpPr>
        <p:spPr>
          <a:xfrm>
            <a:off x="190500" y="139700"/>
            <a:ext cx="7315200" cy="838200"/>
          </a:xfrm>
          <a:noFill/>
          <a:ln/>
        </p:spPr>
        <p:txBody>
          <a:bodyPr/>
          <a:lstStyle/>
          <a:p>
            <a:pPr algn="l"/>
            <a:r>
              <a:rPr lang="en-GB" dirty="0"/>
              <a:t>Prognostic statistical scheme:</a:t>
            </a:r>
            <a:br>
              <a:rPr lang="en-GB" dirty="0"/>
            </a:br>
            <a:r>
              <a:rPr lang="en-GB" sz="3200" dirty="0" smtClean="0"/>
              <a:t>(1) Water </a:t>
            </a:r>
            <a:r>
              <a:rPr lang="en-GB" sz="3200" dirty="0"/>
              <a:t>vapour and cloud water ?</a:t>
            </a:r>
          </a:p>
        </p:txBody>
      </p:sp>
      <p:sp>
        <p:nvSpPr>
          <p:cNvPr id="36" name="Line 30"/>
          <p:cNvSpPr>
            <a:spLocks noChangeShapeType="1"/>
          </p:cNvSpPr>
          <p:nvPr/>
        </p:nvSpPr>
        <p:spPr bwMode="auto">
          <a:xfrm flipV="1">
            <a:off x="5400853" y="4379372"/>
            <a:ext cx="738187" cy="1801812"/>
          </a:xfrm>
          <a:prstGeom prst="line">
            <a:avLst/>
          </a:prstGeom>
          <a:noFill/>
          <a:ln w="38100">
            <a:solidFill>
              <a:schemeClr val="tx1"/>
            </a:solidFill>
            <a:prstDash val="dash"/>
            <a:round/>
            <a:headEnd/>
            <a:tailEnd/>
          </a:ln>
          <a:effectLst/>
        </p:spPr>
        <p:txBody>
          <a:bodyPr wrap="none" anchor="ctr"/>
          <a:lstStyle/>
          <a:p>
            <a:endParaRPr lang="en-GB"/>
          </a:p>
        </p:txBody>
      </p:sp>
      <p:sp>
        <p:nvSpPr>
          <p:cNvPr id="37" name="Line 31"/>
          <p:cNvSpPr>
            <a:spLocks noChangeShapeType="1"/>
          </p:cNvSpPr>
          <p:nvPr/>
        </p:nvSpPr>
        <p:spPr bwMode="auto">
          <a:xfrm>
            <a:off x="6139040" y="4379372"/>
            <a:ext cx="749300" cy="1839912"/>
          </a:xfrm>
          <a:prstGeom prst="line">
            <a:avLst/>
          </a:prstGeom>
          <a:noFill/>
          <a:ln w="38100">
            <a:solidFill>
              <a:schemeClr val="tx1"/>
            </a:solidFill>
            <a:prstDash val="dash"/>
            <a:round/>
            <a:headEnd/>
            <a:tailEnd/>
          </a:ln>
          <a:effectLst/>
        </p:spPr>
        <p:txBody>
          <a:bodyPr wrap="none" anchor="ctr"/>
          <a:lstStyle/>
          <a:p>
            <a:endParaRPr lang="en-GB"/>
          </a:p>
        </p:txBody>
      </p:sp>
      <p:sp>
        <p:nvSpPr>
          <p:cNvPr id="38" name="Line 32"/>
          <p:cNvSpPr>
            <a:spLocks noChangeShapeType="1"/>
          </p:cNvSpPr>
          <p:nvPr/>
        </p:nvSpPr>
        <p:spPr bwMode="auto">
          <a:xfrm flipV="1">
            <a:off x="4854753" y="4379372"/>
            <a:ext cx="1284287" cy="1827212"/>
          </a:xfrm>
          <a:prstGeom prst="line">
            <a:avLst/>
          </a:prstGeom>
          <a:noFill/>
          <a:ln w="38100">
            <a:solidFill>
              <a:schemeClr val="tx1"/>
            </a:solidFill>
            <a:prstDash val="dashDot"/>
            <a:round/>
            <a:headEnd/>
            <a:tailEnd/>
          </a:ln>
          <a:effectLst/>
        </p:spPr>
        <p:txBody>
          <a:bodyPr wrap="none" anchor="ctr"/>
          <a:lstStyle/>
          <a:p>
            <a:endParaRPr lang="en-GB"/>
          </a:p>
        </p:txBody>
      </p:sp>
      <p:sp>
        <p:nvSpPr>
          <p:cNvPr id="39" name="Line 33"/>
          <p:cNvSpPr>
            <a:spLocks noChangeShapeType="1"/>
          </p:cNvSpPr>
          <p:nvPr/>
        </p:nvSpPr>
        <p:spPr bwMode="auto">
          <a:xfrm flipH="1" flipV="1">
            <a:off x="6126340" y="4392072"/>
            <a:ext cx="1255713" cy="1789112"/>
          </a:xfrm>
          <a:prstGeom prst="line">
            <a:avLst/>
          </a:prstGeom>
          <a:noFill/>
          <a:ln w="38100">
            <a:solidFill>
              <a:schemeClr val="tx1"/>
            </a:solidFill>
            <a:prstDash val="dashDot"/>
            <a:round/>
            <a:headEnd/>
            <a:tailEnd/>
          </a:ln>
          <a:effectLst/>
        </p:spPr>
        <p:txBody>
          <a:bodyPr wrap="none" anchor="ctr"/>
          <a:lstStyle/>
          <a:p>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756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75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75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756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75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75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75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75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75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756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75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75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755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756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75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551" grpId="0"/>
      <p:bldP spid="577553" grpId="0" animBg="1"/>
      <p:bldP spid="577554" grpId="0" animBg="1"/>
      <p:bldP spid="577555" grpId="0" animBg="1"/>
      <p:bldP spid="577557" grpId="0" animBg="1"/>
      <p:bldP spid="577558" grpId="0" animBg="1"/>
      <p:bldP spid="577559" grpId="0"/>
      <p:bldP spid="577560" grpId="0"/>
      <p:bldP spid="577561" grpId="0" animBg="1"/>
      <p:bldP spid="577564" grpId="0"/>
      <p:bldP spid="577565" grpId="0"/>
      <p:bldP spid="577566" grpId="0" animBg="1"/>
      <p:bldP spid="577567" grpId="0" animBg="1"/>
      <p:bldP spid="577568" grpId="0" animBg="1"/>
      <p:bldP spid="577569" grpId="0" animBg="1"/>
      <p:bldP spid="36" grpId="0" animBg="1"/>
      <p:bldP spid="37" grpId="0" animBg="1"/>
      <p:bldP spid="38" grpId="0" animBg="1"/>
      <p:bldP spid="3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4"/>
          <p:cNvSpPr>
            <a:spLocks noGrp="1"/>
          </p:cNvSpPr>
          <p:nvPr>
            <p:ph type="sldNum" sz="quarter" idx="12"/>
          </p:nvPr>
        </p:nvSpPr>
        <p:spPr/>
        <p:txBody>
          <a:bodyPr/>
          <a:lstStyle/>
          <a:p>
            <a:fld id="{7CEDB8D6-04E4-4404-9E5D-D3A4B9872470}" type="slidenum">
              <a:rPr lang="en-GB"/>
              <a:pPr/>
              <a:t>45</a:t>
            </a:fld>
            <a:endParaRPr lang="en-GB"/>
          </a:p>
        </p:txBody>
      </p:sp>
      <p:sp>
        <p:nvSpPr>
          <p:cNvPr id="578564" name="AutoShape 4"/>
          <p:cNvSpPr>
            <a:spLocks noChangeArrowheads="1"/>
          </p:cNvSpPr>
          <p:nvPr/>
        </p:nvSpPr>
        <p:spPr bwMode="auto">
          <a:xfrm>
            <a:off x="3276600" y="2133600"/>
            <a:ext cx="2159000" cy="1854200"/>
          </a:xfrm>
          <a:prstGeom prst="triangle">
            <a:avLst>
              <a:gd name="adj" fmla="val 50000"/>
            </a:avLst>
          </a:prstGeom>
          <a:solidFill>
            <a:srgbClr val="45FF45"/>
          </a:solidFill>
          <a:ln w="12700">
            <a:noFill/>
            <a:miter lim="800000"/>
            <a:headEnd/>
            <a:tailEnd/>
          </a:ln>
          <a:effectLst/>
        </p:spPr>
        <p:txBody>
          <a:bodyPr wrap="none" lIns="90000" tIns="43200" rIns="90000" bIns="43200" anchor="ctr"/>
          <a:lstStyle/>
          <a:p>
            <a:endParaRPr lang="en-GB"/>
          </a:p>
        </p:txBody>
      </p:sp>
      <p:sp>
        <p:nvSpPr>
          <p:cNvPr id="578565" name="Line 5"/>
          <p:cNvSpPr>
            <a:spLocks noChangeShapeType="1"/>
          </p:cNvSpPr>
          <p:nvPr/>
        </p:nvSpPr>
        <p:spPr bwMode="auto">
          <a:xfrm>
            <a:off x="3048000" y="3975100"/>
            <a:ext cx="3581400" cy="0"/>
          </a:xfrm>
          <a:prstGeom prst="line">
            <a:avLst/>
          </a:prstGeom>
          <a:noFill/>
          <a:ln w="38100">
            <a:solidFill>
              <a:schemeClr val="tx1"/>
            </a:solidFill>
            <a:round/>
            <a:headEnd/>
            <a:tailEnd/>
          </a:ln>
          <a:effectLst/>
        </p:spPr>
        <p:txBody>
          <a:bodyPr wrap="none" anchor="ctr"/>
          <a:lstStyle/>
          <a:p>
            <a:endParaRPr lang="en-GB"/>
          </a:p>
        </p:txBody>
      </p:sp>
      <p:sp>
        <p:nvSpPr>
          <p:cNvPr id="578566" name="Line 6"/>
          <p:cNvSpPr>
            <a:spLocks noChangeShapeType="1"/>
          </p:cNvSpPr>
          <p:nvPr/>
        </p:nvSpPr>
        <p:spPr bwMode="auto">
          <a:xfrm>
            <a:off x="4800600" y="1930400"/>
            <a:ext cx="0" cy="2044700"/>
          </a:xfrm>
          <a:prstGeom prst="line">
            <a:avLst/>
          </a:prstGeom>
          <a:noFill/>
          <a:ln w="38100">
            <a:solidFill>
              <a:schemeClr val="tx1"/>
            </a:solidFill>
            <a:round/>
            <a:headEnd/>
            <a:tailEnd/>
          </a:ln>
          <a:effectLst/>
        </p:spPr>
        <p:txBody>
          <a:bodyPr wrap="none" anchor="ctr"/>
          <a:lstStyle/>
          <a:p>
            <a:endParaRPr lang="en-GB"/>
          </a:p>
        </p:txBody>
      </p:sp>
      <p:sp>
        <p:nvSpPr>
          <p:cNvPr id="578567" name="Line 7"/>
          <p:cNvSpPr>
            <a:spLocks noChangeShapeType="1"/>
          </p:cNvSpPr>
          <p:nvPr/>
        </p:nvSpPr>
        <p:spPr bwMode="auto">
          <a:xfrm>
            <a:off x="4356100" y="1993900"/>
            <a:ext cx="0" cy="198120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78568" name="Text Box 8"/>
          <p:cNvSpPr txBox="1">
            <a:spLocks noChangeArrowheads="1"/>
          </p:cNvSpPr>
          <p:nvPr/>
        </p:nvSpPr>
        <p:spPr bwMode="auto">
          <a:xfrm>
            <a:off x="4802188" y="1905000"/>
            <a:ext cx="576262" cy="396875"/>
          </a:xfrm>
          <a:prstGeom prst="rect">
            <a:avLst/>
          </a:prstGeom>
          <a:noFill/>
          <a:ln w="38100">
            <a:noFill/>
            <a:miter lim="800000"/>
            <a:headEnd/>
            <a:tailEnd/>
          </a:ln>
          <a:effectLst/>
        </p:spPr>
        <p:txBody>
          <a:bodyPr wrap="none" anchor="ctr">
            <a:spAutoFit/>
          </a:bodyPr>
          <a:lstStyle/>
          <a:p>
            <a:r>
              <a:rPr lang="en-GB" sz="2000">
                <a:latin typeface="Bookman Old Style" pitchFamily="18" charset="0"/>
              </a:rPr>
              <a:t>q</a:t>
            </a:r>
            <a:r>
              <a:rPr lang="en-GB" sz="2000" baseline="-25000">
                <a:latin typeface="Bookman Old Style" pitchFamily="18" charset="0"/>
              </a:rPr>
              <a:t>sat</a:t>
            </a:r>
          </a:p>
        </p:txBody>
      </p:sp>
      <p:sp>
        <p:nvSpPr>
          <p:cNvPr id="578569" name="AutoShape 9"/>
          <p:cNvSpPr>
            <a:spLocks noChangeArrowheads="1"/>
          </p:cNvSpPr>
          <p:nvPr/>
        </p:nvSpPr>
        <p:spPr bwMode="auto">
          <a:xfrm>
            <a:off x="4800600" y="2908300"/>
            <a:ext cx="622300" cy="1054100"/>
          </a:xfrm>
          <a:prstGeom prst="rtTriangle">
            <a:avLst/>
          </a:prstGeom>
          <a:solidFill>
            <a:srgbClr val="114FFB"/>
          </a:solidFill>
          <a:ln w="12700">
            <a:noFill/>
            <a:miter lim="800000"/>
            <a:headEnd/>
            <a:tailEnd/>
          </a:ln>
          <a:effectLst/>
        </p:spPr>
        <p:txBody>
          <a:bodyPr wrap="none" lIns="90000" tIns="43200" rIns="90000" bIns="43200" anchor="ctr"/>
          <a:lstStyle/>
          <a:p>
            <a:endParaRPr lang="en-GB"/>
          </a:p>
        </p:txBody>
      </p:sp>
      <p:sp>
        <p:nvSpPr>
          <p:cNvPr id="578570" name="Text Box 10"/>
          <p:cNvSpPr txBox="1">
            <a:spLocks noChangeArrowheads="1"/>
          </p:cNvSpPr>
          <p:nvPr/>
        </p:nvSpPr>
        <p:spPr bwMode="auto">
          <a:xfrm>
            <a:off x="1852613" y="2351088"/>
            <a:ext cx="3213100" cy="1000125"/>
          </a:xfrm>
          <a:prstGeom prst="rect">
            <a:avLst/>
          </a:prstGeom>
          <a:noFill/>
          <a:ln w="12700">
            <a:noFill/>
            <a:miter lim="800000"/>
            <a:headEnd/>
            <a:tailEnd/>
          </a:ln>
          <a:effectLst/>
        </p:spPr>
        <p:txBody>
          <a:bodyPr lIns="90000" tIns="43200" rIns="90000" bIns="43200">
            <a:spAutoFit/>
          </a:bodyPr>
          <a:lstStyle/>
          <a:p>
            <a:pPr marL="457200" indent="-457200" algn="l" defTabSz="762000">
              <a:buFontTx/>
              <a:buAutoNum type="alphaLcParenBoth"/>
            </a:pPr>
            <a:r>
              <a:rPr lang="en-GB" sz="2000">
                <a:latin typeface="Helvetica" pitchFamily="34" charset="0"/>
              </a:rPr>
              <a:t>Mean</a:t>
            </a:r>
          </a:p>
          <a:p>
            <a:pPr marL="457200" indent="-457200" algn="l" defTabSz="762000">
              <a:buFontTx/>
              <a:buAutoNum type="alphaLcParenBoth"/>
            </a:pPr>
            <a:r>
              <a:rPr lang="en-GB" sz="2000">
                <a:latin typeface="Helvetica" pitchFamily="34" charset="0"/>
              </a:rPr>
              <a:t>Variance</a:t>
            </a:r>
          </a:p>
          <a:p>
            <a:pPr marL="457200" indent="-457200" algn="l" defTabSz="762000"/>
            <a:r>
              <a:rPr lang="en-GB" sz="2000">
                <a:latin typeface="Helvetica" pitchFamily="34" charset="0"/>
              </a:rPr>
              <a:t>of total water</a:t>
            </a:r>
          </a:p>
        </p:txBody>
      </p:sp>
      <p:sp>
        <p:nvSpPr>
          <p:cNvPr id="578571" name="Line 11"/>
          <p:cNvSpPr>
            <a:spLocks noChangeShapeType="1"/>
          </p:cNvSpPr>
          <p:nvPr/>
        </p:nvSpPr>
        <p:spPr bwMode="auto">
          <a:xfrm rot="-5400000">
            <a:off x="4343400" y="3136900"/>
            <a:ext cx="0" cy="1981200"/>
          </a:xfrm>
          <a:prstGeom prst="line">
            <a:avLst/>
          </a:prstGeom>
          <a:noFill/>
          <a:ln w="38100" cap="rnd">
            <a:solidFill>
              <a:schemeClr val="tx1"/>
            </a:solidFill>
            <a:prstDash val="sysDot"/>
            <a:round/>
            <a:headEnd type="triangle" w="med" len="med"/>
            <a:tailEnd type="triangle" w="med" len="med"/>
          </a:ln>
          <a:effectLst/>
        </p:spPr>
        <p:txBody>
          <a:bodyPr wrap="none" anchor="ctr"/>
          <a:lstStyle/>
          <a:p>
            <a:endParaRPr lang="en-GB"/>
          </a:p>
        </p:txBody>
      </p:sp>
      <p:sp>
        <p:nvSpPr>
          <p:cNvPr id="578572" name="Text Box 12"/>
          <p:cNvSpPr txBox="1">
            <a:spLocks noChangeArrowheads="1"/>
          </p:cNvSpPr>
          <p:nvPr/>
        </p:nvSpPr>
        <p:spPr bwMode="auto">
          <a:xfrm>
            <a:off x="231771" y="4535488"/>
            <a:ext cx="8826501" cy="1102906"/>
          </a:xfrm>
          <a:prstGeom prst="rect">
            <a:avLst/>
          </a:prstGeom>
          <a:noFill/>
          <a:ln w="12700">
            <a:noFill/>
            <a:miter lim="800000"/>
            <a:headEnd/>
            <a:tailEnd/>
          </a:ln>
          <a:effectLst/>
        </p:spPr>
        <p:txBody>
          <a:bodyPr wrap="square" lIns="90000" tIns="43200" rIns="90000" bIns="43200">
            <a:spAutoFit/>
          </a:bodyPr>
          <a:lstStyle/>
          <a:p>
            <a:pPr algn="l" defTabSz="762000">
              <a:buFontTx/>
              <a:buChar char="•"/>
            </a:pPr>
            <a:r>
              <a:rPr lang="en-GB" sz="2200" dirty="0">
                <a:latin typeface="Helvetica" pitchFamily="34" charset="0"/>
              </a:rPr>
              <a:t> “Cleaner solution</a:t>
            </a:r>
            <a:r>
              <a:rPr lang="en-GB" sz="2200" dirty="0" smtClean="0">
                <a:latin typeface="Helvetica" pitchFamily="34" charset="0"/>
              </a:rPr>
              <a:t>”.</a:t>
            </a:r>
            <a:endParaRPr lang="en-GB" sz="2200" dirty="0">
              <a:latin typeface="Helvetica" pitchFamily="34" charset="0"/>
            </a:endParaRPr>
          </a:p>
          <a:p>
            <a:pPr algn="l" defTabSz="762000">
              <a:buFontTx/>
              <a:buChar char="•"/>
            </a:pPr>
            <a:r>
              <a:rPr lang="en-GB" sz="2200" dirty="0">
                <a:latin typeface="Helvetica" pitchFamily="34" charset="0"/>
              </a:rPr>
              <a:t> But conservation of liquid water </a:t>
            </a:r>
            <a:r>
              <a:rPr lang="en-GB" sz="2200" dirty="0" smtClean="0">
                <a:latin typeface="Helvetica" pitchFamily="34" charset="0"/>
              </a:rPr>
              <a:t>may be difficult (</a:t>
            </a:r>
            <a:r>
              <a:rPr lang="en-GB" sz="2200" dirty="0" err="1" smtClean="0">
                <a:latin typeface="Helvetica" pitchFamily="34" charset="0"/>
              </a:rPr>
              <a:t>eg</a:t>
            </a:r>
            <a:r>
              <a:rPr lang="en-GB" sz="2200" dirty="0" smtClean="0">
                <a:latin typeface="Helvetica" pitchFamily="34" charset="0"/>
              </a:rPr>
              <a:t>. advection)</a:t>
            </a:r>
            <a:endParaRPr lang="en-GB" sz="2200" dirty="0">
              <a:latin typeface="Helvetica" pitchFamily="34" charset="0"/>
            </a:endParaRPr>
          </a:p>
          <a:p>
            <a:pPr algn="l" defTabSz="762000">
              <a:buFontTx/>
              <a:buChar char="•"/>
            </a:pPr>
            <a:r>
              <a:rPr lang="en-GB" sz="2200" dirty="0">
                <a:latin typeface="Helvetica" pitchFamily="34" charset="0"/>
              </a:rPr>
              <a:t> </a:t>
            </a:r>
            <a:r>
              <a:rPr lang="en-GB" sz="2200" dirty="0" err="1" smtClean="0">
                <a:latin typeface="Helvetica" pitchFamily="34" charset="0"/>
              </a:rPr>
              <a:t>Parametrizing</a:t>
            </a:r>
            <a:r>
              <a:rPr lang="en-GB" sz="2200" dirty="0" smtClean="0">
                <a:latin typeface="Helvetica" pitchFamily="34" charset="0"/>
              </a:rPr>
              <a:t> microphysics sources, sinks can be more difficult.</a:t>
            </a:r>
            <a:endParaRPr lang="en-GB" sz="2200" dirty="0">
              <a:latin typeface="Helvetica" pitchFamily="34" charset="0"/>
            </a:endParaRPr>
          </a:p>
        </p:txBody>
      </p:sp>
      <p:sp>
        <p:nvSpPr>
          <p:cNvPr id="578574" name="Rectangle 14"/>
          <p:cNvSpPr>
            <a:spLocks noGrp="1" noChangeArrowheads="1"/>
          </p:cNvSpPr>
          <p:nvPr>
            <p:ph type="title"/>
          </p:nvPr>
        </p:nvSpPr>
        <p:spPr>
          <a:xfrm>
            <a:off x="190500" y="139700"/>
            <a:ext cx="7315200" cy="838200"/>
          </a:xfrm>
          <a:noFill/>
          <a:ln/>
        </p:spPr>
        <p:txBody>
          <a:bodyPr/>
          <a:lstStyle/>
          <a:p>
            <a:pPr algn="l"/>
            <a:r>
              <a:rPr lang="en-GB" dirty="0"/>
              <a:t>Prognostic statistical scheme:</a:t>
            </a:r>
            <a:br>
              <a:rPr lang="en-GB" dirty="0"/>
            </a:br>
            <a:r>
              <a:rPr lang="en-GB" sz="3200" dirty="0" smtClean="0"/>
              <a:t>(2) Total </a:t>
            </a:r>
            <a:r>
              <a:rPr lang="en-GB" sz="3200" dirty="0"/>
              <a:t>water mean and variance ?</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Slide Number Placeholder 4"/>
          <p:cNvSpPr>
            <a:spLocks noGrp="1"/>
          </p:cNvSpPr>
          <p:nvPr>
            <p:ph type="sldNum" sz="quarter" idx="12"/>
          </p:nvPr>
        </p:nvSpPr>
        <p:spPr/>
        <p:txBody>
          <a:bodyPr/>
          <a:lstStyle/>
          <a:p>
            <a:fld id="{398F17E7-A944-4E5D-A360-BD4BFAF36E8D}" type="slidenum">
              <a:rPr lang="en-GB"/>
              <a:pPr/>
              <a:t>46</a:t>
            </a:fld>
            <a:endParaRPr lang="en-GB"/>
          </a:p>
        </p:txBody>
      </p:sp>
      <p:sp>
        <p:nvSpPr>
          <p:cNvPr id="587778" name="Text Box 2"/>
          <p:cNvSpPr txBox="1">
            <a:spLocks noChangeArrowheads="1"/>
          </p:cNvSpPr>
          <p:nvPr/>
        </p:nvSpPr>
        <p:spPr bwMode="auto">
          <a:xfrm>
            <a:off x="3074987" y="4773672"/>
            <a:ext cx="6069013" cy="1661993"/>
          </a:xfrm>
          <a:prstGeom prst="rect">
            <a:avLst/>
          </a:prstGeom>
          <a:noFill/>
          <a:ln w="38100">
            <a:noFill/>
            <a:miter lim="800000"/>
            <a:headEnd/>
            <a:tailEnd/>
          </a:ln>
          <a:effectLst/>
        </p:spPr>
        <p:txBody>
          <a:bodyPr anchor="ctr">
            <a:spAutoFit/>
          </a:bodyPr>
          <a:lstStyle/>
          <a:p>
            <a:r>
              <a:rPr lang="en-GB" sz="2000" dirty="0" smtClean="0">
                <a:latin typeface="Helvetica" pitchFamily="34" charset="0"/>
              </a:rPr>
              <a:t>For example, Kessler </a:t>
            </a:r>
            <a:r>
              <a:rPr lang="en-GB" sz="2000" dirty="0" err="1" smtClean="0">
                <a:latin typeface="Helvetica" pitchFamily="34" charset="0"/>
              </a:rPr>
              <a:t>autoconversion</a:t>
            </a:r>
            <a:r>
              <a:rPr lang="en-GB" sz="2000" dirty="0" smtClean="0">
                <a:latin typeface="Helvetica" pitchFamily="34" charset="0"/>
              </a:rPr>
              <a:t> scheme: Result </a:t>
            </a:r>
            <a:r>
              <a:rPr lang="en-GB" sz="2000" dirty="0">
                <a:latin typeface="Helvetica" pitchFamily="34" charset="0"/>
              </a:rPr>
              <a:t>is not equal in the two cases since microphysical processes are non-linear</a:t>
            </a:r>
            <a:endParaRPr lang="en-GB" sz="2400" dirty="0">
              <a:latin typeface="Helvetica" pitchFamily="34" charset="0"/>
            </a:endParaRPr>
          </a:p>
          <a:p>
            <a:r>
              <a:rPr lang="en-GB" b="1" dirty="0" smtClean="0">
                <a:solidFill>
                  <a:srgbClr val="00CC00"/>
                </a:solidFill>
                <a:latin typeface="Helvetica" pitchFamily="34" charset="0"/>
              </a:rPr>
              <a:t>In the homogeneous case the grid </a:t>
            </a:r>
            <a:r>
              <a:rPr lang="en-GB" b="1" dirty="0">
                <a:solidFill>
                  <a:srgbClr val="00CC00"/>
                </a:solidFill>
                <a:latin typeface="Helvetica" pitchFamily="34" charset="0"/>
              </a:rPr>
              <a:t>mean </a:t>
            </a:r>
            <a:r>
              <a:rPr lang="en-GB" b="1" dirty="0" smtClean="0">
                <a:solidFill>
                  <a:srgbClr val="00CC00"/>
                </a:solidFill>
                <a:latin typeface="Helvetica" pitchFamily="34" charset="0"/>
              </a:rPr>
              <a:t>cloud is </a:t>
            </a:r>
            <a:r>
              <a:rPr lang="en-GB" b="1" dirty="0">
                <a:solidFill>
                  <a:srgbClr val="00CC00"/>
                </a:solidFill>
                <a:latin typeface="Helvetica" pitchFamily="34" charset="0"/>
              </a:rPr>
              <a:t>less than threshold and gives </a:t>
            </a:r>
            <a:r>
              <a:rPr lang="en-GB" b="1" dirty="0" smtClean="0">
                <a:solidFill>
                  <a:srgbClr val="00CC00"/>
                </a:solidFill>
                <a:latin typeface="Helvetica" pitchFamily="34" charset="0"/>
              </a:rPr>
              <a:t>zero precipitation </a:t>
            </a:r>
            <a:r>
              <a:rPr lang="en-GB" b="1" dirty="0">
                <a:solidFill>
                  <a:srgbClr val="00CC00"/>
                </a:solidFill>
                <a:latin typeface="Helvetica" pitchFamily="34" charset="0"/>
              </a:rPr>
              <a:t>formation</a:t>
            </a:r>
            <a:endParaRPr lang="en-GB" sz="2400" b="1" dirty="0">
              <a:solidFill>
                <a:srgbClr val="00CC00"/>
              </a:solidFill>
              <a:latin typeface="Helvetica" pitchFamily="34" charset="0"/>
            </a:endParaRPr>
          </a:p>
        </p:txBody>
      </p:sp>
      <p:sp>
        <p:nvSpPr>
          <p:cNvPr id="587779" name="Rectangle 3"/>
          <p:cNvSpPr>
            <a:spLocks noGrp="1" noChangeArrowheads="1"/>
          </p:cNvSpPr>
          <p:nvPr>
            <p:ph type="title"/>
          </p:nvPr>
        </p:nvSpPr>
        <p:spPr>
          <a:xfrm>
            <a:off x="257175" y="152400"/>
            <a:ext cx="8023225" cy="838200"/>
          </a:xfrm>
        </p:spPr>
        <p:txBody>
          <a:bodyPr/>
          <a:lstStyle/>
          <a:p>
            <a:pPr algn="l"/>
            <a:r>
              <a:rPr lang="en-US" sz="3200" dirty="0"/>
              <a:t>Cloud </a:t>
            </a:r>
            <a:r>
              <a:rPr lang="en-US" sz="3200" dirty="0" err="1"/>
              <a:t>i</a:t>
            </a:r>
            <a:r>
              <a:rPr lang="en-US" sz="3200" dirty="0" err="1" smtClean="0"/>
              <a:t>nhomogeneity</a:t>
            </a:r>
            <a:r>
              <a:rPr lang="en-US" sz="3200" dirty="0" smtClean="0"/>
              <a:t> in microphysics</a:t>
            </a:r>
            <a:endParaRPr lang="en-US" sz="3200" dirty="0"/>
          </a:p>
        </p:txBody>
      </p:sp>
      <p:grpSp>
        <p:nvGrpSpPr>
          <p:cNvPr id="3" name="Group 5"/>
          <p:cNvGrpSpPr>
            <a:grpSpLocks/>
          </p:cNvGrpSpPr>
          <p:nvPr/>
        </p:nvGrpSpPr>
        <p:grpSpPr bwMode="auto">
          <a:xfrm>
            <a:off x="814374" y="3252786"/>
            <a:ext cx="2667000" cy="609600"/>
            <a:chOff x="3408" y="2160"/>
            <a:chExt cx="1680" cy="912"/>
          </a:xfrm>
        </p:grpSpPr>
        <p:sp>
          <p:nvSpPr>
            <p:cNvPr id="587782" name="Rectangle 6" descr="70%"/>
            <p:cNvSpPr>
              <a:spLocks noChangeArrowheads="1"/>
            </p:cNvSpPr>
            <p:nvPr/>
          </p:nvSpPr>
          <p:spPr bwMode="auto">
            <a:xfrm>
              <a:off x="3408"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3" name="Rectangle 7" descr="70%"/>
            <p:cNvSpPr>
              <a:spLocks noChangeArrowheads="1"/>
            </p:cNvSpPr>
            <p:nvPr/>
          </p:nvSpPr>
          <p:spPr bwMode="auto">
            <a:xfrm>
              <a:off x="3744"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4" name="Rectangle 8" descr="70%"/>
            <p:cNvSpPr>
              <a:spLocks noChangeArrowheads="1"/>
            </p:cNvSpPr>
            <p:nvPr/>
          </p:nvSpPr>
          <p:spPr bwMode="auto">
            <a:xfrm>
              <a:off x="4080"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5" name="Rectangle 9" descr="70%"/>
            <p:cNvSpPr>
              <a:spLocks noChangeArrowheads="1"/>
            </p:cNvSpPr>
            <p:nvPr/>
          </p:nvSpPr>
          <p:spPr bwMode="auto">
            <a:xfrm>
              <a:off x="4416"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sp>
          <p:nvSpPr>
            <p:cNvPr id="587786" name="Rectangle 10" descr="70%"/>
            <p:cNvSpPr>
              <a:spLocks noChangeArrowheads="1"/>
            </p:cNvSpPr>
            <p:nvPr/>
          </p:nvSpPr>
          <p:spPr bwMode="auto">
            <a:xfrm>
              <a:off x="4752" y="2160"/>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solidFill>
                  <a:srgbClr val="00CC00"/>
                </a:solidFill>
              </a:endParaRPr>
            </a:p>
          </p:txBody>
        </p:sp>
      </p:grpSp>
      <p:grpSp>
        <p:nvGrpSpPr>
          <p:cNvPr id="5" name="Group 21"/>
          <p:cNvGrpSpPr>
            <a:grpSpLocks/>
          </p:cNvGrpSpPr>
          <p:nvPr/>
        </p:nvGrpSpPr>
        <p:grpSpPr bwMode="auto">
          <a:xfrm>
            <a:off x="352420" y="4757740"/>
            <a:ext cx="2757488" cy="1847850"/>
            <a:chOff x="3984" y="3024"/>
            <a:chExt cx="1737" cy="1164"/>
          </a:xfrm>
        </p:grpSpPr>
        <p:sp>
          <p:nvSpPr>
            <p:cNvPr id="587798" name="AutoShape 22" descr="70%"/>
            <p:cNvSpPr>
              <a:spLocks noChangeArrowheads="1"/>
            </p:cNvSpPr>
            <p:nvPr/>
          </p:nvSpPr>
          <p:spPr bwMode="auto">
            <a:xfrm flipH="1">
              <a:off x="4647" y="3357"/>
              <a:ext cx="475" cy="619"/>
            </a:xfrm>
            <a:prstGeom prst="rtTriangle">
              <a:avLst/>
            </a:prstGeom>
            <a:pattFill prst="pct70">
              <a:fgClr>
                <a:srgbClr val="0000FF"/>
              </a:fgClr>
              <a:bgClr>
                <a:srgbClr val="FFFFFF"/>
              </a:bgClr>
            </a:pattFill>
            <a:ln w="38100">
              <a:noFill/>
              <a:miter lim="800000"/>
              <a:headEnd/>
              <a:tailEnd/>
            </a:ln>
            <a:effectLst/>
          </p:spPr>
          <p:txBody>
            <a:bodyPr wrap="none" anchor="ctr"/>
            <a:lstStyle/>
            <a:p>
              <a:endParaRPr lang="en-GB"/>
            </a:p>
          </p:txBody>
        </p:sp>
        <p:sp>
          <p:nvSpPr>
            <p:cNvPr id="587799" name="Line 23"/>
            <p:cNvSpPr>
              <a:spLocks noChangeShapeType="1"/>
            </p:cNvSpPr>
            <p:nvPr/>
          </p:nvSpPr>
          <p:spPr bwMode="auto">
            <a:xfrm>
              <a:off x="3984" y="3965"/>
              <a:ext cx="1632"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587800" name="Line 24"/>
            <p:cNvSpPr>
              <a:spLocks noChangeShapeType="1"/>
            </p:cNvSpPr>
            <p:nvPr/>
          </p:nvSpPr>
          <p:spPr bwMode="auto">
            <a:xfrm flipV="1">
              <a:off x="3984" y="3101"/>
              <a:ext cx="0" cy="864"/>
            </a:xfrm>
            <a:prstGeom prst="line">
              <a:avLst/>
            </a:prstGeom>
            <a:noFill/>
            <a:ln w="38100">
              <a:solidFill>
                <a:schemeClr val="tx1"/>
              </a:solidFill>
              <a:round/>
              <a:headEnd/>
              <a:tailEnd/>
            </a:ln>
            <a:effectLst/>
          </p:spPr>
          <p:txBody>
            <a:bodyPr wrap="none" anchor="ctr"/>
            <a:lstStyle/>
            <a:p>
              <a:endParaRPr lang="en-GB"/>
            </a:p>
          </p:txBody>
        </p:sp>
        <p:sp>
          <p:nvSpPr>
            <p:cNvPr id="587801" name="Line 25"/>
            <p:cNvSpPr>
              <a:spLocks noChangeShapeType="1"/>
            </p:cNvSpPr>
            <p:nvPr/>
          </p:nvSpPr>
          <p:spPr bwMode="auto">
            <a:xfrm flipV="1">
              <a:off x="4639" y="3024"/>
              <a:ext cx="737" cy="942"/>
            </a:xfrm>
            <a:prstGeom prst="line">
              <a:avLst/>
            </a:prstGeom>
            <a:noFill/>
            <a:ln w="38100">
              <a:solidFill>
                <a:schemeClr val="tx1"/>
              </a:solidFill>
              <a:round/>
              <a:headEnd/>
              <a:tailEnd/>
            </a:ln>
            <a:effectLst/>
          </p:spPr>
          <p:txBody>
            <a:bodyPr wrap="none" anchor="ctr"/>
            <a:lstStyle/>
            <a:p>
              <a:endParaRPr lang="en-GB"/>
            </a:p>
          </p:txBody>
        </p:sp>
        <p:sp>
          <p:nvSpPr>
            <p:cNvPr id="587802" name="Text Box 26"/>
            <p:cNvSpPr txBox="1">
              <a:spLocks noChangeArrowheads="1"/>
            </p:cNvSpPr>
            <p:nvPr/>
          </p:nvSpPr>
          <p:spPr bwMode="auto">
            <a:xfrm>
              <a:off x="5324" y="3900"/>
              <a:ext cx="311" cy="288"/>
            </a:xfrm>
            <a:prstGeom prst="rect">
              <a:avLst/>
            </a:prstGeom>
            <a:noFill/>
            <a:ln w="38100">
              <a:noFill/>
              <a:miter lim="800000"/>
              <a:headEnd/>
              <a:tailEnd/>
            </a:ln>
            <a:effectLst/>
          </p:spPr>
          <p:txBody>
            <a:bodyPr wrap="none" anchor="ctr">
              <a:spAutoFit/>
            </a:bodyPr>
            <a:lstStyle/>
            <a:p>
              <a:r>
                <a:rPr lang="en-GB" sz="2400" b="1" i="1">
                  <a:latin typeface="Helvetica" pitchFamily="34" charset="0"/>
                </a:rPr>
                <a:t>q</a:t>
              </a:r>
              <a:r>
                <a:rPr lang="en-GB" sz="2400" b="1" i="1" baseline="-25000">
                  <a:latin typeface="Helvetica" pitchFamily="34" charset="0"/>
                </a:rPr>
                <a:t>L</a:t>
              </a:r>
              <a:endParaRPr lang="en-GB" sz="2400" b="1" i="1">
                <a:latin typeface="Helvetica" pitchFamily="34" charset="0"/>
              </a:endParaRPr>
            </a:p>
          </p:txBody>
        </p:sp>
        <p:sp>
          <p:nvSpPr>
            <p:cNvPr id="587803" name="Text Box 27"/>
            <p:cNvSpPr txBox="1">
              <a:spLocks noChangeArrowheads="1"/>
            </p:cNvSpPr>
            <p:nvPr/>
          </p:nvSpPr>
          <p:spPr bwMode="auto">
            <a:xfrm>
              <a:off x="4437" y="3900"/>
              <a:ext cx="382" cy="288"/>
            </a:xfrm>
            <a:prstGeom prst="rect">
              <a:avLst/>
            </a:prstGeom>
            <a:noFill/>
            <a:ln w="38100">
              <a:noFill/>
              <a:miter lim="800000"/>
              <a:headEnd/>
              <a:tailEnd/>
            </a:ln>
            <a:effectLst/>
          </p:spPr>
          <p:txBody>
            <a:bodyPr wrap="none" anchor="ctr">
              <a:spAutoFit/>
            </a:bodyPr>
            <a:lstStyle/>
            <a:p>
              <a:r>
                <a:rPr lang="en-GB" sz="2400" b="1" i="1">
                  <a:latin typeface="Helvetica" pitchFamily="34" charset="0"/>
                </a:rPr>
                <a:t>q</a:t>
              </a:r>
              <a:r>
                <a:rPr lang="en-GB" sz="2400" b="1" i="1" baseline="-25000">
                  <a:latin typeface="Helvetica" pitchFamily="34" charset="0"/>
                </a:rPr>
                <a:t>L0</a:t>
              </a:r>
              <a:endParaRPr lang="en-GB" sz="2400" i="1">
                <a:latin typeface="Helvetica" pitchFamily="34" charset="0"/>
              </a:endParaRPr>
            </a:p>
          </p:txBody>
        </p:sp>
        <p:sp>
          <p:nvSpPr>
            <p:cNvPr id="587804" name="Line 28"/>
            <p:cNvSpPr>
              <a:spLocks noChangeShapeType="1"/>
            </p:cNvSpPr>
            <p:nvPr/>
          </p:nvSpPr>
          <p:spPr bwMode="auto">
            <a:xfrm flipV="1">
              <a:off x="4447" y="3264"/>
              <a:ext cx="0" cy="701"/>
            </a:xfrm>
            <a:prstGeom prst="line">
              <a:avLst/>
            </a:prstGeom>
            <a:noFill/>
            <a:ln w="38100">
              <a:solidFill>
                <a:srgbClr val="00CC00"/>
              </a:solidFill>
              <a:round/>
              <a:headEnd/>
              <a:tailEnd/>
            </a:ln>
            <a:effectLst/>
          </p:spPr>
          <p:txBody>
            <a:bodyPr wrap="none" anchor="ctr"/>
            <a:lstStyle/>
            <a:p>
              <a:endParaRPr lang="en-GB"/>
            </a:p>
          </p:txBody>
        </p:sp>
        <p:sp>
          <p:nvSpPr>
            <p:cNvPr id="587805" name="Line 29"/>
            <p:cNvSpPr>
              <a:spLocks noChangeShapeType="1"/>
            </p:cNvSpPr>
            <p:nvPr/>
          </p:nvSpPr>
          <p:spPr bwMode="auto">
            <a:xfrm flipH="1">
              <a:off x="3984" y="3264"/>
              <a:ext cx="1138" cy="0"/>
            </a:xfrm>
            <a:prstGeom prst="line">
              <a:avLst/>
            </a:prstGeom>
            <a:noFill/>
            <a:ln w="38100">
              <a:solidFill>
                <a:srgbClr val="FF0000"/>
              </a:solidFill>
              <a:round/>
              <a:headEnd type="triangle" w="med" len="med"/>
              <a:tailEnd type="triangle" w="med" len="med"/>
            </a:ln>
            <a:effectLst/>
          </p:spPr>
          <p:txBody>
            <a:bodyPr wrap="none" anchor="ctr"/>
            <a:lstStyle/>
            <a:p>
              <a:endParaRPr lang="en-GB"/>
            </a:p>
          </p:txBody>
        </p:sp>
        <p:sp>
          <p:nvSpPr>
            <p:cNvPr id="587806" name="Text Box 30"/>
            <p:cNvSpPr txBox="1">
              <a:spLocks noChangeArrowheads="1"/>
            </p:cNvSpPr>
            <p:nvPr/>
          </p:nvSpPr>
          <p:spPr bwMode="auto">
            <a:xfrm>
              <a:off x="4108" y="3052"/>
              <a:ext cx="908" cy="233"/>
            </a:xfrm>
            <a:prstGeom prst="rect">
              <a:avLst/>
            </a:prstGeom>
            <a:noFill/>
            <a:ln w="38100">
              <a:noFill/>
              <a:miter lim="800000"/>
              <a:headEnd/>
              <a:tailEnd/>
            </a:ln>
            <a:effectLst/>
          </p:spPr>
          <p:txBody>
            <a:bodyPr wrap="none" anchor="ctr">
              <a:spAutoFit/>
            </a:bodyPr>
            <a:lstStyle/>
            <a:p>
              <a:r>
                <a:rPr lang="en-GB" dirty="0">
                  <a:solidFill>
                    <a:srgbClr val="FF0000"/>
                  </a:solidFill>
                  <a:latin typeface="Helvetica" pitchFamily="34" charset="0"/>
                </a:rPr>
                <a:t>C</a:t>
              </a:r>
              <a:r>
                <a:rPr lang="en-GB" dirty="0" smtClean="0">
                  <a:solidFill>
                    <a:srgbClr val="FF0000"/>
                  </a:solidFill>
                  <a:latin typeface="Helvetica" pitchFamily="34" charset="0"/>
                </a:rPr>
                <a:t>loud </a:t>
              </a:r>
              <a:r>
                <a:rPr lang="en-GB" dirty="0">
                  <a:solidFill>
                    <a:srgbClr val="FF0000"/>
                  </a:solidFill>
                  <a:latin typeface="Helvetica" pitchFamily="34" charset="0"/>
                </a:rPr>
                <a:t>range</a:t>
              </a:r>
            </a:p>
          </p:txBody>
        </p:sp>
        <p:sp>
          <p:nvSpPr>
            <p:cNvPr id="587807" name="Text Box 31"/>
            <p:cNvSpPr txBox="1">
              <a:spLocks noChangeArrowheads="1"/>
            </p:cNvSpPr>
            <p:nvPr/>
          </p:nvSpPr>
          <p:spPr bwMode="auto">
            <a:xfrm rot="16200000">
              <a:off x="4194" y="3440"/>
              <a:ext cx="480" cy="407"/>
            </a:xfrm>
            <a:prstGeom prst="rect">
              <a:avLst/>
            </a:prstGeom>
            <a:noFill/>
            <a:ln w="38100">
              <a:noFill/>
              <a:miter lim="800000"/>
              <a:headEnd/>
              <a:tailEnd/>
            </a:ln>
            <a:effectLst/>
          </p:spPr>
          <p:txBody>
            <a:bodyPr wrap="none" anchor="ctr">
              <a:spAutoFit/>
            </a:bodyPr>
            <a:lstStyle/>
            <a:p>
              <a:r>
                <a:rPr lang="en-GB" dirty="0" smtClean="0">
                  <a:solidFill>
                    <a:srgbClr val="00CC00"/>
                  </a:solidFill>
                  <a:latin typeface="Helvetica" pitchFamily="34" charset="0"/>
                </a:rPr>
                <a:t>Grid</a:t>
              </a:r>
            </a:p>
            <a:p>
              <a:r>
                <a:rPr lang="en-GB" dirty="0" smtClean="0">
                  <a:solidFill>
                    <a:srgbClr val="00CC00"/>
                  </a:solidFill>
                  <a:latin typeface="Helvetica" pitchFamily="34" charset="0"/>
                </a:rPr>
                <a:t>mean</a:t>
              </a:r>
              <a:endParaRPr lang="en-GB" dirty="0">
                <a:solidFill>
                  <a:srgbClr val="00CC00"/>
                </a:solidFill>
                <a:latin typeface="Helvetica" pitchFamily="34" charset="0"/>
              </a:endParaRPr>
            </a:p>
          </p:txBody>
        </p:sp>
        <p:sp>
          <p:nvSpPr>
            <p:cNvPr id="587808" name="Text Box 32"/>
            <p:cNvSpPr txBox="1">
              <a:spLocks noChangeArrowheads="1"/>
            </p:cNvSpPr>
            <p:nvPr/>
          </p:nvSpPr>
          <p:spPr bwMode="auto">
            <a:xfrm>
              <a:off x="5078" y="3357"/>
              <a:ext cx="643" cy="326"/>
            </a:xfrm>
            <a:prstGeom prst="rect">
              <a:avLst/>
            </a:prstGeom>
            <a:noFill/>
            <a:ln w="38100">
              <a:noFill/>
              <a:miter lim="800000"/>
              <a:headEnd/>
              <a:tailEnd/>
            </a:ln>
            <a:effectLst/>
          </p:spPr>
          <p:txBody>
            <a:bodyPr wrap="none" anchor="ctr">
              <a:spAutoFit/>
            </a:bodyPr>
            <a:lstStyle/>
            <a:p>
              <a:pPr algn="l"/>
              <a:r>
                <a:rPr lang="en-GB" sz="1400" dirty="0" err="1">
                  <a:latin typeface="Helvetica" pitchFamily="34" charset="0"/>
                </a:rPr>
                <a:t>precip</a:t>
              </a:r>
              <a:endParaRPr lang="en-GB" sz="1400" dirty="0">
                <a:latin typeface="Helvetica" pitchFamily="34" charset="0"/>
              </a:endParaRPr>
            </a:p>
            <a:p>
              <a:pPr algn="l"/>
              <a:r>
                <a:rPr lang="en-GB" sz="1400" dirty="0">
                  <a:latin typeface="Helvetica" pitchFamily="34" charset="0"/>
                </a:rPr>
                <a:t>generation</a:t>
              </a:r>
            </a:p>
          </p:txBody>
        </p:sp>
        <p:sp>
          <p:nvSpPr>
            <p:cNvPr id="587809" name="Line 33"/>
            <p:cNvSpPr>
              <a:spLocks noChangeShapeType="1"/>
            </p:cNvSpPr>
            <p:nvPr/>
          </p:nvSpPr>
          <p:spPr bwMode="auto">
            <a:xfrm flipH="1">
              <a:off x="4996" y="3683"/>
              <a:ext cx="380" cy="109"/>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87811" name="Text Box 35"/>
          <p:cNvSpPr txBox="1">
            <a:spLocks noChangeArrowheads="1"/>
          </p:cNvSpPr>
          <p:nvPr/>
        </p:nvSpPr>
        <p:spPr bwMode="auto">
          <a:xfrm>
            <a:off x="139687" y="1650999"/>
            <a:ext cx="4103687" cy="1311275"/>
          </a:xfrm>
          <a:prstGeom prst="rect">
            <a:avLst/>
          </a:prstGeom>
          <a:noFill/>
          <a:ln w="38100">
            <a:noFill/>
            <a:miter lim="800000"/>
            <a:headEnd/>
            <a:tailEnd/>
          </a:ln>
          <a:effectLst/>
        </p:spPr>
        <p:txBody>
          <a:bodyPr anchor="ctr">
            <a:spAutoFit/>
          </a:bodyPr>
          <a:lstStyle/>
          <a:p>
            <a:r>
              <a:rPr lang="en-GB" sz="2000" dirty="0" smtClean="0">
                <a:latin typeface="Helvetica" pitchFamily="34" charset="0"/>
              </a:rPr>
              <a:t>Many </a:t>
            </a:r>
            <a:r>
              <a:rPr lang="en-GB" sz="2000" dirty="0">
                <a:latin typeface="Helvetica" pitchFamily="34" charset="0"/>
              </a:rPr>
              <a:t>current microphysical schemes use the grid-mean or cloud fraction cloud </a:t>
            </a:r>
            <a:r>
              <a:rPr lang="en-GB" sz="2000" dirty="0" smtClean="0">
                <a:latin typeface="Helvetica" pitchFamily="34" charset="0"/>
              </a:rPr>
              <a:t>mass</a:t>
            </a:r>
          </a:p>
          <a:p>
            <a:r>
              <a:rPr lang="en-GB" sz="2000" dirty="0" smtClean="0">
                <a:latin typeface="Helvetica" pitchFamily="34" charset="0"/>
              </a:rPr>
              <a:t>(</a:t>
            </a:r>
            <a:r>
              <a:rPr lang="en-GB" sz="2000" dirty="0" err="1" smtClean="0">
                <a:latin typeface="Helvetica" pitchFamily="34" charset="0"/>
              </a:rPr>
              <a:t>i.e</a:t>
            </a:r>
            <a:r>
              <a:rPr lang="en-GB" sz="2000" dirty="0">
                <a:latin typeface="Helvetica" pitchFamily="34" charset="0"/>
              </a:rPr>
              <a:t>: neglect in-cloud variability)</a:t>
            </a:r>
          </a:p>
        </p:txBody>
      </p:sp>
      <p:grpSp>
        <p:nvGrpSpPr>
          <p:cNvPr id="8" name="Group 40"/>
          <p:cNvGrpSpPr>
            <a:grpSpLocks/>
          </p:cNvGrpSpPr>
          <p:nvPr/>
        </p:nvGrpSpPr>
        <p:grpSpPr bwMode="auto">
          <a:xfrm>
            <a:off x="4456147" y="1376363"/>
            <a:ext cx="3514725" cy="1612900"/>
            <a:chOff x="575" y="1008"/>
            <a:chExt cx="2214" cy="1016"/>
          </a:xfrm>
        </p:grpSpPr>
        <p:grpSp>
          <p:nvGrpSpPr>
            <p:cNvPr id="9" name="Group 41"/>
            <p:cNvGrpSpPr>
              <a:grpSpLocks/>
            </p:cNvGrpSpPr>
            <p:nvPr/>
          </p:nvGrpSpPr>
          <p:grpSpPr bwMode="auto">
            <a:xfrm>
              <a:off x="575" y="1008"/>
              <a:ext cx="2214" cy="1016"/>
              <a:chOff x="575" y="1008"/>
              <a:chExt cx="2214" cy="1016"/>
            </a:xfrm>
          </p:grpSpPr>
          <p:grpSp>
            <p:nvGrpSpPr>
              <p:cNvPr id="10" name="Group 42"/>
              <p:cNvGrpSpPr>
                <a:grpSpLocks/>
              </p:cNvGrpSpPr>
              <p:nvPr/>
            </p:nvGrpSpPr>
            <p:grpSpPr bwMode="auto">
              <a:xfrm>
                <a:off x="867" y="1047"/>
                <a:ext cx="1645" cy="850"/>
                <a:chOff x="524" y="2736"/>
                <a:chExt cx="2823" cy="1296"/>
              </a:xfrm>
            </p:grpSpPr>
            <p:sp>
              <p:nvSpPr>
                <p:cNvPr id="587819" name="Line 43"/>
                <p:cNvSpPr>
                  <a:spLocks noChangeShapeType="1"/>
                </p:cNvSpPr>
                <p:nvPr/>
              </p:nvSpPr>
              <p:spPr bwMode="auto">
                <a:xfrm flipV="1">
                  <a:off x="524" y="2736"/>
                  <a:ext cx="0" cy="1296"/>
                </a:xfrm>
                <a:prstGeom prst="line">
                  <a:avLst/>
                </a:prstGeom>
                <a:noFill/>
                <a:ln w="38100">
                  <a:solidFill>
                    <a:schemeClr val="tx1"/>
                  </a:solidFill>
                  <a:round/>
                  <a:headEnd/>
                  <a:tailEnd type="triangle" w="med" len="med"/>
                </a:ln>
                <a:effectLst/>
              </p:spPr>
              <p:txBody>
                <a:bodyPr wrap="none" anchor="ctr"/>
                <a:lstStyle/>
                <a:p>
                  <a:endParaRPr lang="en-GB"/>
                </a:p>
              </p:txBody>
            </p:sp>
            <p:sp>
              <p:nvSpPr>
                <p:cNvPr id="587820" name="Line 44"/>
                <p:cNvSpPr>
                  <a:spLocks noChangeShapeType="1"/>
                </p:cNvSpPr>
                <p:nvPr/>
              </p:nvSpPr>
              <p:spPr bwMode="auto">
                <a:xfrm>
                  <a:off x="524" y="4032"/>
                  <a:ext cx="2823"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587821" name="Text Box 45"/>
              <p:cNvSpPr txBox="1">
                <a:spLocks noChangeArrowheads="1"/>
              </p:cNvSpPr>
              <p:nvPr/>
            </p:nvSpPr>
            <p:spPr bwMode="auto">
              <a:xfrm>
                <a:off x="2530" y="1736"/>
                <a:ext cx="259"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t</a:t>
                </a:r>
                <a:endParaRPr lang="en-US" sz="2400">
                  <a:latin typeface="Helvetica" pitchFamily="34" charset="0"/>
                </a:endParaRPr>
              </a:p>
            </p:txBody>
          </p:sp>
          <p:sp>
            <p:nvSpPr>
              <p:cNvPr id="587822" name="Text Box 46"/>
              <p:cNvSpPr txBox="1">
                <a:spLocks noChangeArrowheads="1"/>
              </p:cNvSpPr>
              <p:nvPr/>
            </p:nvSpPr>
            <p:spPr bwMode="auto">
              <a:xfrm rot="-5400000">
                <a:off x="451" y="1354"/>
                <a:ext cx="536" cy="288"/>
              </a:xfrm>
              <a:prstGeom prst="rect">
                <a:avLst/>
              </a:prstGeom>
              <a:noFill/>
              <a:ln w="38100">
                <a:noFill/>
                <a:miter lim="800000"/>
                <a:headEnd/>
                <a:tailEnd/>
              </a:ln>
              <a:effectLst/>
            </p:spPr>
            <p:txBody>
              <a:bodyPr wrap="none" anchor="ctr">
                <a:spAutoFit/>
              </a:bodyPr>
              <a:lstStyle/>
              <a:p>
                <a:r>
                  <a:rPr lang="en-US" sz="2400">
                    <a:latin typeface="Helvetica" pitchFamily="34" charset="0"/>
                  </a:rPr>
                  <a:t>G(q</a:t>
                </a:r>
                <a:r>
                  <a:rPr lang="en-US" sz="2400" baseline="-25000">
                    <a:latin typeface="Helvetica" pitchFamily="34" charset="0"/>
                  </a:rPr>
                  <a:t>t</a:t>
                </a:r>
                <a:r>
                  <a:rPr lang="en-US" sz="2400">
                    <a:latin typeface="Helvetica" pitchFamily="34" charset="0"/>
                  </a:rPr>
                  <a:t>)</a:t>
                </a:r>
              </a:p>
            </p:txBody>
          </p:sp>
          <p:grpSp>
            <p:nvGrpSpPr>
              <p:cNvPr id="11" name="Group 47"/>
              <p:cNvGrpSpPr>
                <a:grpSpLocks/>
              </p:cNvGrpSpPr>
              <p:nvPr/>
            </p:nvGrpSpPr>
            <p:grpSpPr bwMode="auto">
              <a:xfrm>
                <a:off x="1252" y="1008"/>
                <a:ext cx="523" cy="850"/>
                <a:chOff x="1252" y="1008"/>
                <a:chExt cx="523" cy="850"/>
              </a:xfrm>
            </p:grpSpPr>
            <p:sp>
              <p:nvSpPr>
                <p:cNvPr id="587824" name="Line 48"/>
                <p:cNvSpPr>
                  <a:spLocks noChangeShapeType="1"/>
                </p:cNvSpPr>
                <p:nvPr/>
              </p:nvSpPr>
              <p:spPr bwMode="auto">
                <a:xfrm flipV="1">
                  <a:off x="1775" y="1008"/>
                  <a:ext cx="0" cy="850"/>
                </a:xfrm>
                <a:prstGeom prst="line">
                  <a:avLst/>
                </a:prstGeom>
                <a:noFill/>
                <a:ln w="38100" cap="rnd">
                  <a:solidFill>
                    <a:schemeClr val="tx1"/>
                  </a:solidFill>
                  <a:prstDash val="sysDot"/>
                  <a:round/>
                  <a:headEnd/>
                  <a:tailEnd/>
                </a:ln>
                <a:effectLst/>
              </p:spPr>
              <p:txBody>
                <a:bodyPr wrap="none" anchor="ctr"/>
                <a:lstStyle/>
                <a:p>
                  <a:endParaRPr lang="en-GB"/>
                </a:p>
              </p:txBody>
            </p:sp>
            <p:sp>
              <p:nvSpPr>
                <p:cNvPr id="587825" name="Text Box 49"/>
                <p:cNvSpPr txBox="1">
                  <a:spLocks noChangeArrowheads="1"/>
                </p:cNvSpPr>
                <p:nvPr/>
              </p:nvSpPr>
              <p:spPr bwMode="auto">
                <a:xfrm>
                  <a:off x="1252" y="1008"/>
                  <a:ext cx="287" cy="288"/>
                </a:xfrm>
                <a:prstGeom prst="rect">
                  <a:avLst/>
                </a:prstGeom>
                <a:noFill/>
                <a:ln w="38100">
                  <a:noFill/>
                  <a:miter lim="800000"/>
                  <a:headEnd/>
                  <a:tailEnd/>
                </a:ln>
                <a:effectLst/>
              </p:spPr>
              <p:txBody>
                <a:bodyPr wrap="none" anchor="ctr">
                  <a:spAutoFit/>
                </a:bodyPr>
                <a:lstStyle/>
                <a:p>
                  <a:r>
                    <a:rPr lang="en-US" sz="2400">
                      <a:latin typeface="Helvetica" pitchFamily="34" charset="0"/>
                    </a:rPr>
                    <a:t>q</a:t>
                  </a:r>
                  <a:r>
                    <a:rPr lang="en-US" sz="2400" baseline="-25000">
                      <a:latin typeface="Helvetica" pitchFamily="34" charset="0"/>
                    </a:rPr>
                    <a:t>s</a:t>
                  </a:r>
                  <a:endParaRPr lang="en-US" sz="2400">
                    <a:latin typeface="Helvetica" pitchFamily="34" charset="0"/>
                  </a:endParaRPr>
                </a:p>
              </p:txBody>
            </p:sp>
          </p:grpSp>
          <p:grpSp>
            <p:nvGrpSpPr>
              <p:cNvPr id="12" name="Group 50"/>
              <p:cNvGrpSpPr>
                <a:grpSpLocks/>
              </p:cNvGrpSpPr>
              <p:nvPr/>
            </p:nvGrpSpPr>
            <p:grpSpPr bwMode="auto">
              <a:xfrm>
                <a:off x="1285" y="1580"/>
                <a:ext cx="1095" cy="307"/>
                <a:chOff x="1200" y="1333"/>
                <a:chExt cx="1152" cy="564"/>
              </a:xfrm>
            </p:grpSpPr>
            <p:sp>
              <p:nvSpPr>
                <p:cNvPr id="587827" name="Arc 51"/>
                <p:cNvSpPr>
                  <a:spLocks/>
                </p:cNvSpPr>
                <p:nvPr/>
              </p:nvSpPr>
              <p:spPr bwMode="auto">
                <a:xfrm flipV="1">
                  <a:off x="1200" y="1344"/>
                  <a:ext cx="336" cy="55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ffectLst/>
              </p:spPr>
              <p:txBody>
                <a:bodyPr wrap="none" anchor="ctr"/>
                <a:lstStyle/>
                <a:p>
                  <a:endParaRPr lang="en-GB"/>
                </a:p>
              </p:txBody>
            </p:sp>
            <p:sp>
              <p:nvSpPr>
                <p:cNvPr id="587828" name="Arc 52"/>
                <p:cNvSpPr>
                  <a:spLocks/>
                </p:cNvSpPr>
                <p:nvPr/>
              </p:nvSpPr>
              <p:spPr bwMode="auto">
                <a:xfrm flipH="1" flipV="1">
                  <a:off x="2050" y="1344"/>
                  <a:ext cx="302" cy="55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a:effectLst/>
              </p:spPr>
              <p:txBody>
                <a:bodyPr wrap="none" anchor="ctr"/>
                <a:lstStyle/>
                <a:p>
                  <a:endParaRPr lang="en-GB"/>
                </a:p>
              </p:txBody>
            </p:sp>
            <p:cxnSp>
              <p:nvCxnSpPr>
                <p:cNvPr id="587829" name="AutoShape 53"/>
                <p:cNvCxnSpPr>
                  <a:cxnSpLocks noChangeShapeType="1"/>
                  <a:stCxn id="587827" idx="1"/>
                  <a:endCxn id="587828" idx="1"/>
                </p:cNvCxnSpPr>
                <p:nvPr/>
              </p:nvCxnSpPr>
              <p:spPr bwMode="auto">
                <a:xfrm rot="5400000" flipV="1">
                  <a:off x="1792" y="1076"/>
                  <a:ext cx="1" cy="515"/>
                </a:xfrm>
                <a:prstGeom prst="curvedConnector3">
                  <a:avLst>
                    <a:gd name="adj1" fmla="val -54600005"/>
                  </a:avLst>
                </a:prstGeom>
                <a:noFill/>
                <a:ln w="38100">
                  <a:solidFill>
                    <a:schemeClr val="tx1"/>
                  </a:solidFill>
                  <a:round/>
                  <a:headEnd/>
                  <a:tailEnd/>
                </a:ln>
                <a:effectLst/>
              </p:spPr>
            </p:cxnSp>
          </p:grpSp>
        </p:grpSp>
        <p:sp>
          <p:nvSpPr>
            <p:cNvPr id="587830" name="Line 54"/>
            <p:cNvSpPr>
              <a:spLocks noChangeShapeType="1"/>
            </p:cNvSpPr>
            <p:nvPr/>
          </p:nvSpPr>
          <p:spPr bwMode="auto">
            <a:xfrm>
              <a:off x="1539" y="1230"/>
              <a:ext cx="237" cy="354"/>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15" name="Group 57"/>
          <p:cNvGrpSpPr>
            <a:grpSpLocks/>
          </p:cNvGrpSpPr>
          <p:nvPr/>
        </p:nvGrpSpPr>
        <p:grpSpPr bwMode="auto">
          <a:xfrm flipH="1">
            <a:off x="5219753" y="3281365"/>
            <a:ext cx="2667008" cy="609600"/>
            <a:chOff x="576" y="1584"/>
            <a:chExt cx="1680" cy="912"/>
          </a:xfrm>
        </p:grpSpPr>
        <p:sp>
          <p:nvSpPr>
            <p:cNvPr id="587834" name="Rectangle 58"/>
            <p:cNvSpPr>
              <a:spLocks noChangeArrowheads="1"/>
            </p:cNvSpPr>
            <p:nvPr/>
          </p:nvSpPr>
          <p:spPr bwMode="auto">
            <a:xfrm>
              <a:off x="576" y="1584"/>
              <a:ext cx="336" cy="912"/>
            </a:xfrm>
            <a:prstGeom prst="rect">
              <a:avLst/>
            </a:prstGeom>
            <a:solidFill>
              <a:srgbClr val="0000FF"/>
            </a:solidFill>
            <a:ln w="38100">
              <a:solidFill>
                <a:schemeClr val="tx1"/>
              </a:solidFill>
              <a:miter lim="800000"/>
              <a:headEnd/>
              <a:tailEnd/>
            </a:ln>
            <a:effectLst/>
          </p:spPr>
          <p:txBody>
            <a:bodyPr wrap="none" anchor="ctr"/>
            <a:lstStyle/>
            <a:p>
              <a:endParaRPr lang="en-GB"/>
            </a:p>
          </p:txBody>
        </p:sp>
        <p:sp>
          <p:nvSpPr>
            <p:cNvPr id="587835" name="Rectangle 59" descr="80%"/>
            <p:cNvSpPr>
              <a:spLocks noChangeArrowheads="1"/>
            </p:cNvSpPr>
            <p:nvPr/>
          </p:nvSpPr>
          <p:spPr bwMode="auto">
            <a:xfrm>
              <a:off x="912" y="1584"/>
              <a:ext cx="336" cy="912"/>
            </a:xfrm>
            <a:prstGeom prst="rect">
              <a:avLst/>
            </a:prstGeom>
            <a:pattFill prst="pct8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6" name="Rectangle 60" descr="70%"/>
            <p:cNvSpPr>
              <a:spLocks noChangeArrowheads="1"/>
            </p:cNvSpPr>
            <p:nvPr/>
          </p:nvSpPr>
          <p:spPr bwMode="auto">
            <a:xfrm>
              <a:off x="1248" y="1584"/>
              <a:ext cx="336" cy="912"/>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7" name="Rectangle 61" descr="25%"/>
            <p:cNvSpPr>
              <a:spLocks noChangeArrowheads="1"/>
            </p:cNvSpPr>
            <p:nvPr/>
          </p:nvSpPr>
          <p:spPr bwMode="auto">
            <a:xfrm>
              <a:off x="1584" y="1584"/>
              <a:ext cx="336" cy="912"/>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87838" name="Rectangle 62" descr="10%"/>
            <p:cNvSpPr>
              <a:spLocks noChangeArrowheads="1"/>
            </p:cNvSpPr>
            <p:nvPr/>
          </p:nvSpPr>
          <p:spPr bwMode="auto">
            <a:xfrm>
              <a:off x="1920" y="1584"/>
              <a:ext cx="336" cy="912"/>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grpSp>
      <p:sp>
        <p:nvSpPr>
          <p:cNvPr id="587839" name="Text Box 63"/>
          <p:cNvSpPr txBox="1">
            <a:spLocks noChangeArrowheads="1"/>
          </p:cNvSpPr>
          <p:nvPr/>
        </p:nvSpPr>
        <p:spPr bwMode="auto">
          <a:xfrm>
            <a:off x="3957686" y="3357565"/>
            <a:ext cx="914403" cy="457200"/>
          </a:xfrm>
          <a:prstGeom prst="rect">
            <a:avLst/>
          </a:prstGeom>
          <a:noFill/>
          <a:ln w="38100">
            <a:noFill/>
            <a:miter lim="800000"/>
            <a:headEnd/>
            <a:tailEnd/>
          </a:ln>
          <a:effectLst/>
        </p:spPr>
        <p:txBody>
          <a:bodyPr wrap="none" anchor="ctr">
            <a:spAutoFit/>
          </a:bodyPr>
          <a:lstStyle/>
          <a:p>
            <a:r>
              <a:rPr lang="en-GB" sz="2400" dirty="0">
                <a:latin typeface="Helvetica" pitchFamily="34" charset="0"/>
              </a:rPr>
              <a:t>cloud</a:t>
            </a:r>
          </a:p>
        </p:txBody>
      </p:sp>
      <p:grpSp>
        <p:nvGrpSpPr>
          <p:cNvPr id="16" name="Group 64"/>
          <p:cNvGrpSpPr>
            <a:grpSpLocks/>
          </p:cNvGrpSpPr>
          <p:nvPr/>
        </p:nvGrpSpPr>
        <p:grpSpPr bwMode="auto">
          <a:xfrm flipH="1">
            <a:off x="6881870" y="3860803"/>
            <a:ext cx="922340" cy="730250"/>
            <a:chOff x="837" y="3024"/>
            <a:chExt cx="581" cy="460"/>
          </a:xfrm>
        </p:grpSpPr>
        <p:sp>
          <p:nvSpPr>
            <p:cNvPr id="587841" name="Freeform 65"/>
            <p:cNvSpPr>
              <a:spLocks/>
            </p:cNvSpPr>
            <p:nvPr/>
          </p:nvSpPr>
          <p:spPr bwMode="auto">
            <a:xfrm rot="-156762">
              <a:off x="86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2" name="Freeform 66"/>
            <p:cNvSpPr>
              <a:spLocks/>
            </p:cNvSpPr>
            <p:nvPr/>
          </p:nvSpPr>
          <p:spPr bwMode="auto">
            <a:xfrm rot="-156762">
              <a:off x="100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3" name="Freeform 67"/>
            <p:cNvSpPr>
              <a:spLocks/>
            </p:cNvSpPr>
            <p:nvPr/>
          </p:nvSpPr>
          <p:spPr bwMode="auto">
            <a:xfrm rot="-156762">
              <a:off x="105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4" name="Freeform 68"/>
            <p:cNvSpPr>
              <a:spLocks/>
            </p:cNvSpPr>
            <p:nvPr/>
          </p:nvSpPr>
          <p:spPr bwMode="auto">
            <a:xfrm rot="21443238">
              <a:off x="1170"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5" name="Freeform 69"/>
            <p:cNvSpPr>
              <a:spLocks/>
            </p:cNvSpPr>
            <p:nvPr/>
          </p:nvSpPr>
          <p:spPr bwMode="auto">
            <a:xfrm rot="21443238">
              <a:off x="1305" y="3075"/>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48" name="Freeform 72"/>
            <p:cNvSpPr>
              <a:spLocks/>
            </p:cNvSpPr>
            <p:nvPr/>
          </p:nvSpPr>
          <p:spPr bwMode="auto">
            <a:xfrm rot="-156762">
              <a:off x="96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587850" name="Freeform 74"/>
            <p:cNvSpPr>
              <a:spLocks/>
            </p:cNvSpPr>
            <p:nvPr/>
          </p:nvSpPr>
          <p:spPr bwMode="auto">
            <a:xfrm rot="21443238">
              <a:off x="837" y="3273"/>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sp>
        <p:nvSpPr>
          <p:cNvPr id="587852" name="Line 76"/>
          <p:cNvSpPr>
            <a:spLocks noChangeShapeType="1"/>
          </p:cNvSpPr>
          <p:nvPr/>
        </p:nvSpPr>
        <p:spPr bwMode="auto">
          <a:xfrm flipH="1">
            <a:off x="5229278" y="2800353"/>
            <a:ext cx="1128716" cy="414338"/>
          </a:xfrm>
          <a:prstGeom prst="line">
            <a:avLst/>
          </a:prstGeom>
          <a:noFill/>
          <a:ln w="38100">
            <a:solidFill>
              <a:srgbClr val="0000FF"/>
            </a:solidFill>
            <a:round/>
            <a:headEnd/>
            <a:tailEnd type="triangle" w="med" len="med"/>
          </a:ln>
          <a:effectLst/>
        </p:spPr>
        <p:txBody>
          <a:bodyPr wrap="none" anchor="ctr"/>
          <a:lstStyle/>
          <a:p>
            <a:endParaRPr lang="en-GB"/>
          </a:p>
        </p:txBody>
      </p:sp>
      <p:sp>
        <p:nvSpPr>
          <p:cNvPr id="587853" name="Line 77"/>
          <p:cNvSpPr>
            <a:spLocks noChangeShapeType="1"/>
          </p:cNvSpPr>
          <p:nvPr/>
        </p:nvSpPr>
        <p:spPr bwMode="auto">
          <a:xfrm>
            <a:off x="7243821" y="2786065"/>
            <a:ext cx="600077" cy="442913"/>
          </a:xfrm>
          <a:prstGeom prst="line">
            <a:avLst/>
          </a:prstGeom>
          <a:noFill/>
          <a:ln w="38100">
            <a:solidFill>
              <a:srgbClr val="0000FF"/>
            </a:solidFill>
            <a:round/>
            <a:headEnd/>
            <a:tailEnd type="triangle" w="med" len="med"/>
          </a:ln>
          <a:effectLst/>
        </p:spPr>
        <p:txBody>
          <a:bodyPr wrap="none" anchor="ctr"/>
          <a:lstStyle/>
          <a:p>
            <a:endParaRPr lang="en-GB"/>
          </a:p>
        </p:txBody>
      </p:sp>
      <p:sp>
        <p:nvSpPr>
          <p:cNvPr id="81" name="Text Box 55"/>
          <p:cNvSpPr txBox="1">
            <a:spLocks noChangeArrowheads="1"/>
          </p:cNvSpPr>
          <p:nvPr/>
        </p:nvSpPr>
        <p:spPr bwMode="auto">
          <a:xfrm>
            <a:off x="4814942" y="3936956"/>
            <a:ext cx="2247900" cy="400050"/>
          </a:xfrm>
          <a:prstGeom prst="rect">
            <a:avLst/>
          </a:prstGeom>
          <a:noFill/>
          <a:ln w="38100">
            <a:noFill/>
            <a:miter lim="800000"/>
            <a:headEnd/>
            <a:tailEnd/>
          </a:ln>
        </p:spPr>
        <p:txBody>
          <a:bodyPr anchor="ctr">
            <a:spAutoFit/>
          </a:bodyPr>
          <a:lstStyle/>
          <a:p>
            <a:r>
              <a:rPr lang="en-GB" sz="2000" dirty="0">
                <a:solidFill>
                  <a:srgbClr val="FF0000"/>
                </a:solidFill>
                <a:latin typeface="Helvetica" pitchFamily="-107" charset="0"/>
              </a:rPr>
              <a:t>Sub-grid PDF</a:t>
            </a:r>
          </a:p>
        </p:txBody>
      </p:sp>
      <p:sp>
        <p:nvSpPr>
          <p:cNvPr id="82" name="Text Box 55"/>
          <p:cNvSpPr txBox="1">
            <a:spLocks noChangeArrowheads="1"/>
          </p:cNvSpPr>
          <p:nvPr/>
        </p:nvSpPr>
        <p:spPr bwMode="auto">
          <a:xfrm>
            <a:off x="1074724" y="3879804"/>
            <a:ext cx="2247900" cy="400050"/>
          </a:xfrm>
          <a:prstGeom prst="rect">
            <a:avLst/>
          </a:prstGeom>
          <a:noFill/>
          <a:ln w="38100">
            <a:noFill/>
            <a:miter lim="800000"/>
            <a:headEnd/>
            <a:tailEnd/>
          </a:ln>
        </p:spPr>
        <p:txBody>
          <a:bodyPr anchor="ctr">
            <a:spAutoFit/>
          </a:bodyPr>
          <a:lstStyle/>
          <a:p>
            <a:r>
              <a:rPr lang="en-GB" sz="2000" dirty="0">
                <a:solidFill>
                  <a:srgbClr val="00CC00"/>
                </a:solidFill>
                <a:latin typeface="Helvetica" pitchFamily="-107" charset="0"/>
              </a:rPr>
              <a:t>Homogeneous</a:t>
            </a:r>
          </a:p>
        </p:txBody>
      </p:sp>
    </p:spTree>
    <p:extLst>
      <p:ext uri="{BB962C8B-B14F-4D97-AF65-F5344CB8AC3E}">
        <p14:creationId xmlns:p14="http://schemas.microsoft.com/office/powerpoint/2010/main" val="30015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8777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7778" grpId="0" autoUpdateAnimBg="0"/>
      <p:bldP spid="81"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200020" y="152400"/>
            <a:ext cx="7937500" cy="838200"/>
          </a:xfrm>
        </p:spPr>
        <p:txBody>
          <a:bodyPr/>
          <a:lstStyle/>
          <a:p>
            <a:pPr algn="l"/>
            <a:r>
              <a:rPr lang="en-GB" sz="3200" dirty="0" smtClean="0"/>
              <a:t>Prognostic statistical PDF scheme:</a:t>
            </a:r>
            <a:br>
              <a:rPr lang="en-GB" sz="3200" dirty="0" smtClean="0"/>
            </a:br>
            <a:r>
              <a:rPr lang="en-GB" sz="2800" dirty="0" smtClean="0">
                <a:ea typeface="ＭＳ Ｐゴシック" pitchFamily="-107" charset="-128"/>
              </a:rPr>
              <a:t>Knowing the PDF….</a:t>
            </a:r>
            <a:endParaRPr lang="en-GB" sz="3200" dirty="0" smtClean="0">
              <a:ea typeface="ＭＳ Ｐゴシック" pitchFamily="-107" charset="-128"/>
            </a:endParaRPr>
          </a:p>
        </p:txBody>
      </p:sp>
      <p:sp>
        <p:nvSpPr>
          <p:cNvPr id="574467" name="Rectangle 3"/>
          <p:cNvSpPr>
            <a:spLocks noGrp="1" noChangeArrowheads="1"/>
          </p:cNvSpPr>
          <p:nvPr>
            <p:ph type="body" idx="1"/>
          </p:nvPr>
        </p:nvSpPr>
        <p:spPr>
          <a:xfrm>
            <a:off x="352425" y="1125538"/>
            <a:ext cx="8791575" cy="4394200"/>
          </a:xfrm>
        </p:spPr>
        <p:txBody>
          <a:bodyPr/>
          <a:lstStyle/>
          <a:p>
            <a:pPr>
              <a:lnSpc>
                <a:spcPct val="95000"/>
              </a:lnSpc>
            </a:pPr>
            <a:r>
              <a:rPr lang="en-GB" sz="2400" b="1" dirty="0" smtClean="0">
                <a:ea typeface="ＭＳ Ｐゴシック" pitchFamily="-107" charset="-128"/>
              </a:rPr>
              <a:t>Advantages</a:t>
            </a:r>
            <a:endParaRPr lang="en-GB" sz="2400" dirty="0" smtClean="0">
              <a:ea typeface="ＭＳ Ｐゴシック" pitchFamily="-107" charset="-128"/>
            </a:endParaRPr>
          </a:p>
          <a:p>
            <a:pPr lvl="1">
              <a:lnSpc>
                <a:spcPct val="95000"/>
              </a:lnSpc>
            </a:pPr>
            <a:r>
              <a:rPr lang="en-GB" sz="2200" dirty="0" smtClean="0">
                <a:ea typeface="ＭＳ Ｐゴシック" pitchFamily="-107" charset="-128"/>
              </a:rPr>
              <a:t>Information concerning </a:t>
            </a:r>
            <a:r>
              <a:rPr lang="en-GB" sz="2200" dirty="0" err="1" smtClean="0">
                <a:ea typeface="ＭＳ Ｐゴシック" pitchFamily="-107" charset="-128"/>
              </a:rPr>
              <a:t>subgrid</a:t>
            </a:r>
            <a:r>
              <a:rPr lang="en-GB" sz="2200" dirty="0" smtClean="0">
                <a:ea typeface="ＭＳ Ｐゴシック" pitchFamily="-107" charset="-128"/>
              </a:rPr>
              <a:t> fluctuations of humidity and cloud condensate is available (for all </a:t>
            </a:r>
            <a:r>
              <a:rPr lang="en-GB" sz="2200" dirty="0" err="1" smtClean="0">
                <a:ea typeface="ＭＳ Ｐゴシック" pitchFamily="-107" charset="-128"/>
              </a:rPr>
              <a:t>parametrizations</a:t>
            </a:r>
            <a:r>
              <a:rPr lang="en-GB" sz="2200" dirty="0" smtClean="0">
                <a:ea typeface="ＭＳ Ｐゴシック" pitchFamily="-107" charset="-128"/>
              </a:rPr>
              <a:t>)</a:t>
            </a:r>
            <a:r>
              <a:rPr lang="en-GB" dirty="0" smtClean="0">
                <a:ea typeface="ＭＳ Ｐゴシック" pitchFamily="-107" charset="-128"/>
              </a:rPr>
              <a:t> </a:t>
            </a:r>
          </a:p>
          <a:p>
            <a:pPr lvl="1">
              <a:lnSpc>
                <a:spcPct val="95000"/>
              </a:lnSpc>
            </a:pPr>
            <a:r>
              <a:rPr lang="en-GB" sz="2200" dirty="0" smtClean="0">
                <a:solidFill>
                  <a:srgbClr val="0000FF"/>
                </a:solidFill>
                <a:ea typeface="ＭＳ Ｐゴシック" pitchFamily="-107" charset="-128"/>
              </a:rPr>
              <a:t>Use of underlying PDF means cloud variables (condensate, cloud fraction) are always self-consistent. </a:t>
            </a:r>
            <a:endParaRPr lang="en-GB" dirty="0" smtClean="0">
              <a:ea typeface="ＭＳ Ｐゴシック" pitchFamily="-107" charset="-128"/>
            </a:endParaRPr>
          </a:p>
          <a:p>
            <a:pPr>
              <a:lnSpc>
                <a:spcPct val="95000"/>
              </a:lnSpc>
            </a:pPr>
            <a:r>
              <a:rPr lang="en-GB" sz="2400" b="1" dirty="0" smtClean="0">
                <a:ea typeface="ＭＳ Ｐゴシック" pitchFamily="-107" charset="-128"/>
              </a:rPr>
              <a:t>Challenges…</a:t>
            </a:r>
          </a:p>
          <a:p>
            <a:pPr lvl="1">
              <a:lnSpc>
                <a:spcPct val="95000"/>
              </a:lnSpc>
            </a:pPr>
            <a:r>
              <a:rPr lang="en-GB" sz="2200" dirty="0" smtClean="0">
                <a:ea typeface="ＭＳ Ｐゴシック" pitchFamily="-107" charset="-128"/>
              </a:rPr>
              <a:t>Deriving these sources and sinks rigorously is difficult, especially for higher order moments for more complex PDFs!</a:t>
            </a:r>
          </a:p>
          <a:p>
            <a:pPr lvl="1">
              <a:lnSpc>
                <a:spcPct val="95000"/>
              </a:lnSpc>
            </a:pPr>
            <a:r>
              <a:rPr lang="en-GB" sz="2200" dirty="0" smtClean="0">
                <a:solidFill>
                  <a:srgbClr val="0000FF"/>
                </a:solidFill>
                <a:ea typeface="ＭＳ Ｐゴシック" pitchFamily="-107" charset="-128"/>
              </a:rPr>
              <a:t>Limited observations to define PDF</a:t>
            </a:r>
          </a:p>
          <a:p>
            <a:pPr lvl="1">
              <a:lnSpc>
                <a:spcPct val="95000"/>
              </a:lnSpc>
            </a:pPr>
            <a:r>
              <a:rPr lang="en-GB" sz="2200" dirty="0" smtClean="0">
                <a:ea typeface="ＭＳ Ｐゴシック" pitchFamily="-107" charset="-128"/>
              </a:rPr>
              <a:t>If variance and </a:t>
            </a:r>
            <a:r>
              <a:rPr lang="en-GB" sz="2200" dirty="0" err="1" smtClean="0">
                <a:ea typeface="ＭＳ Ｐゴシック" pitchFamily="-107" charset="-128"/>
              </a:rPr>
              <a:t>skewness</a:t>
            </a:r>
            <a:r>
              <a:rPr lang="en-GB" sz="2200" dirty="0" smtClean="0">
                <a:ea typeface="ＭＳ Ｐゴシック" pitchFamily="-107" charset="-128"/>
              </a:rPr>
              <a:t> are used instead of cloud water and humidity, conservation of the latter is not ensured.</a:t>
            </a:r>
          </a:p>
          <a:p>
            <a:pPr lvl="1">
              <a:lnSpc>
                <a:spcPct val="95000"/>
              </a:lnSpc>
            </a:pPr>
            <a:r>
              <a:rPr lang="en-GB" sz="2200" dirty="0" smtClean="0">
                <a:solidFill>
                  <a:srgbClr val="0000FF"/>
                </a:solidFill>
                <a:ea typeface="ＭＳ Ｐゴシック" pitchFamily="-107" charset="-128"/>
              </a:rPr>
              <a:t>Is a fixed PDF shape, even with variable moments, able to represent the wide range of variability in the atmosphere?</a:t>
            </a:r>
          </a:p>
          <a:p>
            <a:pPr lvl="1">
              <a:lnSpc>
                <a:spcPct val="95000"/>
              </a:lnSpc>
            </a:pPr>
            <a:r>
              <a:rPr lang="en-GB" sz="2200" dirty="0" smtClean="0">
                <a:ea typeface="ＭＳ Ｐゴシック" pitchFamily="-107" charset="-128"/>
              </a:rPr>
              <a:t>How do we treat the ice phase, </a:t>
            </a:r>
            <a:r>
              <a:rPr lang="en-GB" sz="2200" dirty="0" err="1" smtClean="0">
                <a:ea typeface="ＭＳ Ｐゴシック" pitchFamily="-107" charset="-128"/>
              </a:rPr>
              <a:t>supersaturation</a:t>
            </a:r>
            <a:r>
              <a:rPr lang="en-GB" sz="2200" dirty="0" smtClean="0">
                <a:ea typeface="ＭＳ Ｐゴシック" pitchFamily="-107" charset="-128"/>
              </a:rPr>
              <a:t>, mixed-phase cloud, sedimentation? These are important questions!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4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4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44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44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44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744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744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446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44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67" grpId="0" build="p" bldLvl="2"/>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5"/>
          <p:cNvSpPr>
            <a:spLocks noGrp="1"/>
          </p:cNvSpPr>
          <p:nvPr>
            <p:ph type="sldNum" sz="quarter" idx="12"/>
          </p:nvPr>
        </p:nvSpPr>
        <p:spPr/>
        <p:txBody>
          <a:bodyPr/>
          <a:lstStyle/>
          <a:p>
            <a:fld id="{73625FBD-BADE-451D-B412-106DCFBAD622}" type="slidenum">
              <a:rPr lang="en-GB"/>
              <a:pPr/>
              <a:t>48</a:t>
            </a:fld>
            <a:endParaRPr lang="en-GB"/>
          </a:p>
        </p:txBody>
      </p:sp>
      <p:sp>
        <p:nvSpPr>
          <p:cNvPr id="573443" name="Rectangle 3"/>
          <p:cNvSpPr>
            <a:spLocks noGrp="1" noChangeArrowheads="1"/>
          </p:cNvSpPr>
          <p:nvPr>
            <p:ph type="body" idx="1"/>
          </p:nvPr>
        </p:nvSpPr>
        <p:spPr>
          <a:xfrm>
            <a:off x="381000" y="2263775"/>
            <a:ext cx="4191000" cy="2203597"/>
          </a:xfrm>
          <a:noFill/>
        </p:spPr>
        <p:txBody>
          <a:bodyPr/>
          <a:lstStyle/>
          <a:p>
            <a:pPr>
              <a:lnSpc>
                <a:spcPct val="90000"/>
              </a:lnSpc>
            </a:pPr>
            <a:r>
              <a:rPr lang="en-GB" sz="2400" dirty="0" smtClean="0"/>
              <a:t>Analytically, can quickly get intractable</a:t>
            </a:r>
          </a:p>
          <a:p>
            <a:pPr>
              <a:lnSpc>
                <a:spcPct val="90000"/>
              </a:lnSpc>
            </a:pPr>
            <a:endParaRPr lang="en-GB" sz="2400" dirty="0" smtClean="0"/>
          </a:p>
          <a:p>
            <a:pPr>
              <a:lnSpc>
                <a:spcPct val="90000"/>
              </a:lnSpc>
            </a:pPr>
            <a:r>
              <a:rPr lang="en-GB" sz="2400" dirty="0" err="1" smtClean="0"/>
              <a:t>Subcolumn</a:t>
            </a:r>
            <a:r>
              <a:rPr lang="en-GB" sz="2400" dirty="0" smtClean="0"/>
              <a:t> approach, as for radiation? but computationally expensive.</a:t>
            </a:r>
          </a:p>
          <a:p>
            <a:pPr>
              <a:lnSpc>
                <a:spcPct val="90000"/>
              </a:lnSpc>
            </a:pPr>
            <a:endParaRPr lang="en-GB" sz="2400" dirty="0"/>
          </a:p>
          <a:p>
            <a:pPr>
              <a:lnSpc>
                <a:spcPct val="90000"/>
              </a:lnSpc>
            </a:pPr>
            <a:r>
              <a:rPr lang="en-GB" sz="2400" dirty="0" smtClean="0"/>
              <a:t>Memory of subgrid precipitation fluxes?</a:t>
            </a:r>
            <a:endParaRPr lang="en-GB" sz="2400" dirty="0"/>
          </a:p>
          <a:p>
            <a:pPr marL="0" indent="0">
              <a:lnSpc>
                <a:spcPct val="90000"/>
              </a:lnSpc>
              <a:buNone/>
            </a:pPr>
            <a:endParaRPr lang="en-GB" sz="3200" dirty="0"/>
          </a:p>
        </p:txBody>
      </p:sp>
      <p:sp>
        <p:nvSpPr>
          <p:cNvPr id="573457" name="Rectangle 17" descr="10%"/>
          <p:cNvSpPr>
            <a:spLocks noChangeArrowheads="1"/>
          </p:cNvSpPr>
          <p:nvPr/>
        </p:nvSpPr>
        <p:spPr bwMode="auto">
          <a:xfrm flipH="1">
            <a:off x="4876800" y="4618838"/>
            <a:ext cx="3679824"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58" name="Rectangle 18"/>
          <p:cNvSpPr>
            <a:spLocks noChangeArrowheads="1"/>
          </p:cNvSpPr>
          <p:nvPr/>
        </p:nvSpPr>
        <p:spPr bwMode="auto">
          <a:xfrm flipH="1">
            <a:off x="7821613" y="2736063"/>
            <a:ext cx="735012" cy="631825"/>
          </a:xfrm>
          <a:prstGeom prst="rect">
            <a:avLst/>
          </a:prstGeom>
          <a:solidFill>
            <a:srgbClr val="0000FF"/>
          </a:solidFill>
          <a:ln w="38100">
            <a:solidFill>
              <a:schemeClr val="tx1"/>
            </a:solidFill>
            <a:miter lim="800000"/>
            <a:headEnd/>
            <a:tailEnd/>
          </a:ln>
          <a:effectLst/>
        </p:spPr>
        <p:txBody>
          <a:bodyPr wrap="none" anchor="ctr"/>
          <a:lstStyle/>
          <a:p>
            <a:endParaRPr lang="en-GB"/>
          </a:p>
        </p:txBody>
      </p:sp>
      <p:sp>
        <p:nvSpPr>
          <p:cNvPr id="573459" name="Rectangle 19" descr="70%"/>
          <p:cNvSpPr>
            <a:spLocks noChangeArrowheads="1"/>
          </p:cNvSpPr>
          <p:nvPr/>
        </p:nvSpPr>
        <p:spPr bwMode="auto">
          <a:xfrm flipH="1">
            <a:off x="4876800" y="2736063"/>
            <a:ext cx="2208213" cy="631825"/>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0" name="Rectangle 20" descr="70%"/>
          <p:cNvSpPr>
            <a:spLocks noChangeArrowheads="1"/>
          </p:cNvSpPr>
          <p:nvPr/>
        </p:nvSpPr>
        <p:spPr bwMode="auto">
          <a:xfrm flipH="1">
            <a:off x="6305218" y="3382081"/>
            <a:ext cx="2251407" cy="631825"/>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1" name="Rectangle 21" descr="25%"/>
          <p:cNvSpPr>
            <a:spLocks noChangeArrowheads="1"/>
          </p:cNvSpPr>
          <p:nvPr/>
        </p:nvSpPr>
        <p:spPr bwMode="auto">
          <a:xfrm flipH="1">
            <a:off x="5613399" y="3380588"/>
            <a:ext cx="691819" cy="631825"/>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2" name="Rectangle 22" descr="10%"/>
          <p:cNvSpPr>
            <a:spLocks noChangeArrowheads="1"/>
          </p:cNvSpPr>
          <p:nvPr/>
        </p:nvSpPr>
        <p:spPr bwMode="auto">
          <a:xfrm flipH="1">
            <a:off x="4876800" y="3380588"/>
            <a:ext cx="736600"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3" name="Rectangle 23" descr="25%"/>
          <p:cNvSpPr>
            <a:spLocks noChangeArrowheads="1"/>
          </p:cNvSpPr>
          <p:nvPr/>
        </p:nvSpPr>
        <p:spPr bwMode="auto">
          <a:xfrm flipH="1">
            <a:off x="5613399" y="3987013"/>
            <a:ext cx="2943225" cy="631825"/>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4" name="Rectangle 24" descr="10%"/>
          <p:cNvSpPr>
            <a:spLocks noChangeArrowheads="1"/>
          </p:cNvSpPr>
          <p:nvPr/>
        </p:nvSpPr>
        <p:spPr bwMode="auto">
          <a:xfrm flipH="1">
            <a:off x="4876800" y="3987013"/>
            <a:ext cx="736600" cy="631825"/>
          </a:xfrm>
          <a:prstGeom prst="rect">
            <a:avLst/>
          </a:prstGeom>
          <a:pattFill prst="pct1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573465" name="Rectangle 25" descr="80%"/>
          <p:cNvSpPr>
            <a:spLocks noChangeArrowheads="1"/>
          </p:cNvSpPr>
          <p:nvPr/>
        </p:nvSpPr>
        <p:spPr bwMode="auto">
          <a:xfrm flipH="1">
            <a:off x="6305217" y="2736063"/>
            <a:ext cx="1516395" cy="631825"/>
          </a:xfrm>
          <a:prstGeom prst="rect">
            <a:avLst/>
          </a:prstGeom>
          <a:pattFill prst="pct8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34" name="Rectangle 2"/>
          <p:cNvSpPr txBox="1">
            <a:spLocks noChangeArrowheads="1"/>
          </p:cNvSpPr>
          <p:nvPr/>
        </p:nvSpPr>
        <p:spPr bwMode="auto">
          <a:xfrm>
            <a:off x="190499" y="139700"/>
            <a:ext cx="8334899"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FF0000"/>
                </a:solidFill>
                <a:effectLst/>
                <a:uLnTx/>
                <a:uFillTx/>
                <a:latin typeface="+mj-lt"/>
                <a:ea typeface="+mj-ea"/>
                <a:cs typeface="+mj-cs"/>
              </a:rPr>
              <a:t>Subgrid heterogeneity:</a:t>
            </a:r>
            <a:br>
              <a:rPr kumimoji="0" lang="en-GB" sz="2800" b="0" i="0" u="none" strike="noStrike" kern="0" cap="none" spc="0" normalizeH="0" baseline="0" noProof="0" dirty="0" smtClean="0">
                <a:ln>
                  <a:noFill/>
                </a:ln>
                <a:solidFill>
                  <a:srgbClr val="FF0000"/>
                </a:solidFill>
                <a:effectLst/>
                <a:uLnTx/>
                <a:uFillTx/>
                <a:latin typeface="+mj-lt"/>
                <a:ea typeface="+mj-ea"/>
                <a:cs typeface="+mj-cs"/>
              </a:rPr>
            </a:br>
            <a:r>
              <a:rPr kumimoji="0" lang="en-GB" sz="2400" b="0" i="0" u="none" strike="noStrike" kern="0" cap="none" spc="0" normalizeH="0" baseline="0" noProof="0" dirty="0" smtClean="0">
                <a:ln>
                  <a:noFill/>
                </a:ln>
                <a:solidFill>
                  <a:srgbClr val="FF0000"/>
                </a:solidFill>
                <a:effectLst/>
                <a:uLnTx/>
                <a:uFillTx/>
                <a:latin typeface="+mj-lt"/>
                <a:ea typeface="+mj-ea"/>
                <a:cs typeface="+mj-cs"/>
              </a:rPr>
              <a:t>How do we treat subgrid heterogeneity and sedimentation ?</a:t>
            </a:r>
            <a:endParaRPr kumimoji="0" lang="en-GB" sz="2400" b="0" i="0" u="none" strike="noStrike" kern="0" cap="none" spc="0" normalizeH="0" baseline="0" noProof="0" dirty="0">
              <a:ln>
                <a:noFill/>
              </a:ln>
              <a:solidFill>
                <a:srgbClr val="FF0000"/>
              </a:solidFill>
              <a:effectLst/>
              <a:uLnTx/>
              <a:uFillTx/>
              <a:latin typeface="+mj-lt"/>
              <a:ea typeface="+mj-ea"/>
              <a:cs typeface="+mj-cs"/>
            </a:endParaRPr>
          </a:p>
        </p:txBody>
      </p:sp>
      <p:cxnSp>
        <p:nvCxnSpPr>
          <p:cNvPr id="3" name="Straight Connector 2"/>
          <p:cNvCxnSpPr/>
          <p:nvPr/>
        </p:nvCxnSpPr>
        <p:spPr bwMode="auto">
          <a:xfrm>
            <a:off x="6306459" y="2715462"/>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5612159" y="2721870"/>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6" name="Straight Connector 35"/>
          <p:cNvCxnSpPr/>
          <p:nvPr/>
        </p:nvCxnSpPr>
        <p:spPr bwMode="auto">
          <a:xfrm>
            <a:off x="7049207" y="2728277"/>
            <a:ext cx="0" cy="2554870"/>
          </a:xfrm>
          <a:prstGeom prst="line">
            <a:avLst/>
          </a:prstGeom>
          <a:noFill/>
          <a:ln w="38100" cap="flat" cmpd="sng" algn="ctr">
            <a:solidFill>
              <a:schemeClr val="tx1"/>
            </a:solidFill>
            <a:prstDash val="solid"/>
            <a:round/>
            <a:headEnd type="none" w="med" len="med"/>
            <a:tailEnd type="none" w="med" len="med"/>
          </a:ln>
          <a:effectLst/>
        </p:spPr>
      </p:cxnSp>
      <p:cxnSp>
        <p:nvCxnSpPr>
          <p:cNvPr id="37" name="Straight Connector 36"/>
          <p:cNvCxnSpPr/>
          <p:nvPr/>
        </p:nvCxnSpPr>
        <p:spPr bwMode="auto">
          <a:xfrm>
            <a:off x="7814736" y="2705487"/>
            <a:ext cx="0" cy="2554870"/>
          </a:xfrm>
          <a:prstGeom prst="line">
            <a:avLst/>
          </a:prstGeom>
          <a:noFill/>
          <a:ln w="38100" cap="flat" cmpd="sng" algn="ctr">
            <a:solidFill>
              <a:schemeClr val="tx1"/>
            </a:solidFill>
            <a:prstDash val="solid"/>
            <a:round/>
            <a:headEnd type="none" w="med" len="med"/>
            <a:tailEnd type="none" w="med" len="med"/>
          </a:ln>
          <a:effectLst/>
        </p:spPr>
      </p:cxnSp>
      <p:sp>
        <p:nvSpPr>
          <p:cNvPr id="573466" name="AutoShape 26"/>
          <p:cNvSpPr>
            <a:spLocks noChangeArrowheads="1"/>
          </p:cNvSpPr>
          <p:nvPr/>
        </p:nvSpPr>
        <p:spPr bwMode="auto">
          <a:xfrm>
            <a:off x="8069136" y="3005967"/>
            <a:ext cx="314452" cy="1947863"/>
          </a:xfrm>
          <a:prstGeom prst="downArrow">
            <a:avLst>
              <a:gd name="adj1" fmla="val 50000"/>
              <a:gd name="adj2" fmla="val 57987"/>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
        <p:nvSpPr>
          <p:cNvPr id="573467" name="AutoShape 27"/>
          <p:cNvSpPr>
            <a:spLocks noChangeArrowheads="1"/>
          </p:cNvSpPr>
          <p:nvPr/>
        </p:nvSpPr>
        <p:spPr bwMode="auto">
          <a:xfrm>
            <a:off x="6510835" y="3026263"/>
            <a:ext cx="315046" cy="828675"/>
          </a:xfrm>
          <a:prstGeom prst="downArrow">
            <a:avLst>
              <a:gd name="adj1" fmla="val 50000"/>
              <a:gd name="adj2" fmla="val 25000"/>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
        <p:nvSpPr>
          <p:cNvPr id="573468" name="AutoShape 28"/>
          <p:cNvSpPr>
            <a:spLocks noChangeArrowheads="1"/>
          </p:cNvSpPr>
          <p:nvPr/>
        </p:nvSpPr>
        <p:spPr bwMode="auto">
          <a:xfrm>
            <a:off x="7225512" y="3011664"/>
            <a:ext cx="315046" cy="1371600"/>
          </a:xfrm>
          <a:prstGeom prst="downArrow">
            <a:avLst>
              <a:gd name="adj1" fmla="val 50000"/>
              <a:gd name="adj2" fmla="val 40755"/>
            </a:avLst>
          </a:prstGeom>
          <a:solidFill>
            <a:schemeClr val="bg1"/>
          </a:solidFill>
          <a:ln w="38100">
            <a:solidFill>
              <a:schemeClr val="tx1"/>
            </a:solidFill>
            <a:miter lim="800000"/>
            <a:headEnd/>
            <a:tailEnd/>
          </a:ln>
          <a:effectLst/>
        </p:spPr>
        <p:txBody>
          <a:bodyPr wrap="none" lIns="90000" tIns="43200" rIns="90000" bIns="43200" anchor="ctr"/>
          <a:lstStyle/>
          <a:p>
            <a:endParaRPr lang="en-GB"/>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 name="Slide Number Placeholder 5"/>
          <p:cNvSpPr>
            <a:spLocks noGrp="1"/>
          </p:cNvSpPr>
          <p:nvPr>
            <p:ph type="sldNum" sz="quarter" idx="12"/>
          </p:nvPr>
        </p:nvSpPr>
        <p:spPr/>
        <p:txBody>
          <a:bodyPr/>
          <a:lstStyle/>
          <a:p>
            <a:fld id="{5548B64D-3476-472F-8A26-3BB4F58AD637}" type="slidenum">
              <a:rPr lang="en-GB"/>
              <a:pPr/>
              <a:t>49</a:t>
            </a:fld>
            <a:endParaRPr lang="en-GB"/>
          </a:p>
        </p:txBody>
      </p:sp>
      <p:sp>
        <p:nvSpPr>
          <p:cNvPr id="547842" name="Rectangle 2"/>
          <p:cNvSpPr>
            <a:spLocks noGrp="1" noChangeArrowheads="1"/>
          </p:cNvSpPr>
          <p:nvPr>
            <p:ph type="title"/>
          </p:nvPr>
        </p:nvSpPr>
        <p:spPr>
          <a:xfrm>
            <a:off x="127000" y="101600"/>
            <a:ext cx="7315200" cy="838200"/>
          </a:xfrm>
        </p:spPr>
        <p:txBody>
          <a:bodyPr/>
          <a:lstStyle/>
          <a:p>
            <a:pPr algn="l"/>
            <a:r>
              <a:rPr lang="en-GB" sz="3200" dirty="0" smtClean="0"/>
              <a:t>Sub-grid cloud </a:t>
            </a:r>
            <a:r>
              <a:rPr lang="en-GB" sz="3200" dirty="0" err="1" smtClean="0"/>
              <a:t>parametrization</a:t>
            </a:r>
            <a:r>
              <a:rPr lang="en-GB" sz="3200" dirty="0" smtClean="0"/>
              <a:t/>
            </a:r>
            <a:br>
              <a:rPr lang="en-GB" sz="3200" dirty="0" smtClean="0"/>
            </a:br>
            <a:r>
              <a:rPr lang="en-GB" sz="2400" dirty="0" smtClean="0"/>
              <a:t>Current status in GCMs…?</a:t>
            </a:r>
            <a:endParaRPr lang="en-GB" sz="2800" dirty="0"/>
          </a:p>
        </p:txBody>
      </p:sp>
      <p:grpSp>
        <p:nvGrpSpPr>
          <p:cNvPr id="547859" name="Group 19"/>
          <p:cNvGrpSpPr>
            <a:grpSpLocks/>
          </p:cNvGrpSpPr>
          <p:nvPr/>
        </p:nvGrpSpPr>
        <p:grpSpPr bwMode="auto">
          <a:xfrm>
            <a:off x="207985" y="1522155"/>
            <a:ext cx="1673295" cy="1407502"/>
            <a:chOff x="1414" y="1596"/>
            <a:chExt cx="1344" cy="1122"/>
          </a:xfrm>
        </p:grpSpPr>
        <p:grpSp>
          <p:nvGrpSpPr>
            <p:cNvPr id="547860" name="Group 20"/>
            <p:cNvGrpSpPr>
              <a:grpSpLocks/>
            </p:cNvGrpSpPr>
            <p:nvPr/>
          </p:nvGrpSpPr>
          <p:grpSpPr bwMode="auto">
            <a:xfrm>
              <a:off x="1553" y="1596"/>
              <a:ext cx="1196" cy="486"/>
              <a:chOff x="1553" y="1596"/>
              <a:chExt cx="1196" cy="486"/>
            </a:xfrm>
          </p:grpSpPr>
          <p:sp>
            <p:nvSpPr>
              <p:cNvPr id="547861"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a:effectLst/>
            </p:spPr>
            <p:txBody>
              <a:bodyPr wrap="none" anchor="ctr"/>
              <a:lstStyle/>
              <a:p>
                <a:endParaRPr lang="en-GB" sz="1200"/>
              </a:p>
            </p:txBody>
          </p:sp>
          <p:sp>
            <p:nvSpPr>
              <p:cNvPr id="547862"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a:effectLst/>
            </p:spPr>
            <p:txBody>
              <a:bodyPr wrap="none" anchor="ctr"/>
              <a:lstStyle/>
              <a:p>
                <a:endParaRPr lang="en-GB" sz="1200"/>
              </a:p>
            </p:txBody>
          </p:sp>
        </p:grpSp>
        <p:sp>
          <p:nvSpPr>
            <p:cNvPr id="547863" name="Text Box 23"/>
            <p:cNvSpPr txBox="1">
              <a:spLocks noChangeArrowheads="1"/>
            </p:cNvSpPr>
            <p:nvPr/>
          </p:nvSpPr>
          <p:spPr bwMode="auto">
            <a:xfrm>
              <a:off x="1659" y="2038"/>
              <a:ext cx="989" cy="221"/>
            </a:xfrm>
            <a:prstGeom prst="rect">
              <a:avLst/>
            </a:prstGeom>
            <a:noFill/>
            <a:ln w="38100">
              <a:noFill/>
              <a:miter lim="800000"/>
              <a:headEnd/>
              <a:tailEnd/>
            </a:ln>
            <a:effectLst/>
          </p:spPr>
          <p:txBody>
            <a:bodyPr anchor="ctr">
              <a:spAutoFit/>
            </a:bodyPr>
            <a:lstStyle/>
            <a:p>
              <a:r>
                <a:rPr lang="en-US" sz="1200">
                  <a:latin typeface="Helvetica" pitchFamily="34" charset="0"/>
                </a:rPr>
                <a:t>q</a:t>
              </a:r>
              <a:r>
                <a:rPr lang="en-US" sz="1200" baseline="-25000">
                  <a:latin typeface="Helvetica" pitchFamily="34" charset="0"/>
                </a:rPr>
                <a:t>t</a:t>
              </a:r>
              <a:endParaRPr lang="en-US" sz="1200">
                <a:latin typeface="Helvetica" pitchFamily="34" charset="0"/>
              </a:endParaRPr>
            </a:p>
          </p:txBody>
        </p:sp>
        <p:sp>
          <p:nvSpPr>
            <p:cNvPr id="547865" name="Rectangle 25"/>
            <p:cNvSpPr>
              <a:spLocks noChangeArrowheads="1"/>
            </p:cNvSpPr>
            <p:nvPr/>
          </p:nvSpPr>
          <p:spPr bwMode="auto">
            <a:xfrm>
              <a:off x="1760" y="1840"/>
              <a:ext cx="394" cy="242"/>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547866" name="Rectangle 26"/>
            <p:cNvSpPr>
              <a:spLocks noChangeArrowheads="1"/>
            </p:cNvSpPr>
            <p:nvPr/>
          </p:nvSpPr>
          <p:spPr bwMode="auto">
            <a:xfrm>
              <a:off x="1414" y="2238"/>
              <a:ext cx="1344" cy="480"/>
            </a:xfrm>
            <a:prstGeom prst="rect">
              <a:avLst/>
            </a:prstGeom>
            <a:noFill/>
            <a:ln w="9525">
              <a:noFill/>
              <a:miter lim="800000"/>
              <a:headEnd/>
              <a:tailEnd/>
            </a:ln>
            <a:effectLst/>
          </p:spPr>
          <p:txBody>
            <a:bodyPr/>
            <a:lstStyle/>
            <a:p>
              <a:pPr marL="342900" indent="-342900">
                <a:spcBef>
                  <a:spcPct val="20000"/>
                </a:spcBef>
              </a:pPr>
              <a:r>
                <a:rPr lang="en-GB" sz="1600" dirty="0" smtClean="0"/>
                <a:t>Uniform-delta:</a:t>
              </a:r>
              <a:endParaRPr lang="en-GB" sz="1600" dirty="0"/>
            </a:p>
            <a:p>
              <a:pPr marL="342900" indent="-342900">
                <a:spcBef>
                  <a:spcPct val="20000"/>
                </a:spcBef>
              </a:pPr>
              <a:r>
                <a:rPr lang="en-GB" sz="1100" b="1" dirty="0" err="1" smtClean="0"/>
                <a:t>Tiedtke</a:t>
              </a:r>
              <a:r>
                <a:rPr lang="en-GB" sz="1100" b="1" dirty="0" smtClean="0"/>
                <a:t> (1993)</a:t>
              </a:r>
              <a:endParaRPr lang="en-GB" sz="1100" b="1" dirty="0"/>
            </a:p>
          </p:txBody>
        </p:sp>
      </p:grpSp>
      <p:sp>
        <p:nvSpPr>
          <p:cNvPr id="47" name="Rectangle 3"/>
          <p:cNvSpPr txBox="1">
            <a:spLocks noChangeArrowheads="1"/>
          </p:cNvSpPr>
          <p:nvPr/>
        </p:nvSpPr>
        <p:spPr bwMode="auto">
          <a:xfrm>
            <a:off x="2262921" y="1306966"/>
            <a:ext cx="6341336" cy="6755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l">
              <a:spcBef>
                <a:spcPts val="0"/>
              </a:spcBef>
              <a:buFont typeface="Arial" pitchFamily="34" charset="0"/>
              <a:buChar char="•"/>
              <a:defRPr/>
            </a:pPr>
            <a:r>
              <a:rPr lang="en-GB" sz="2000" kern="0" noProof="0" dirty="0" smtClean="0">
                <a:latin typeface="+mn-lt"/>
              </a:rPr>
              <a:t>The ECMWF global NWP model has </a:t>
            </a:r>
            <a:r>
              <a:rPr lang="en-GB" sz="2000" kern="0" noProof="0" dirty="0" smtClean="0">
                <a:solidFill>
                  <a:srgbClr val="0000FF"/>
                </a:solidFill>
                <a:latin typeface="+mn-lt"/>
              </a:rPr>
              <a:t>prognostic water vapour, cloud water </a:t>
            </a:r>
            <a:r>
              <a:rPr lang="en-GB" sz="2000" kern="0" noProof="0" dirty="0" smtClean="0">
                <a:latin typeface="+mn-lt"/>
              </a:rPr>
              <a:t>and</a:t>
            </a:r>
            <a:r>
              <a:rPr lang="en-GB" sz="2000" kern="0" noProof="0" dirty="0" smtClean="0">
                <a:solidFill>
                  <a:srgbClr val="0000FF"/>
                </a:solidFill>
                <a:latin typeface="+mn-lt"/>
              </a:rPr>
              <a:t> cloud fraction</a:t>
            </a:r>
            <a:r>
              <a:rPr lang="en-GB" sz="2000" kern="0" noProof="0" dirty="0" smtClean="0">
                <a:latin typeface="+mn-lt"/>
              </a:rPr>
              <a:t>. With a uniform function for heterogeneity in the clear air and a delta function (homogeneous) in-cloud.</a:t>
            </a:r>
            <a:endParaRPr lang="en-GB" sz="2000" kern="0" dirty="0" smtClean="0">
              <a:latin typeface="+mn-lt"/>
            </a:endParaRPr>
          </a:p>
          <a:p>
            <a:pPr marL="342900" lvl="0" indent="-342900" algn="l">
              <a:spcBef>
                <a:spcPts val="0"/>
              </a:spcBef>
              <a:buFont typeface="Arial" pitchFamily="34" charset="0"/>
              <a:buChar char="•"/>
              <a:defRPr/>
            </a:pPr>
            <a:endParaRPr lang="en-GB" sz="2000" kern="0" dirty="0" smtClean="0">
              <a:latin typeface="+mn-lt"/>
            </a:endParaRPr>
          </a:p>
          <a:p>
            <a:pPr marL="342900" lvl="0" indent="-342900" algn="l">
              <a:spcBef>
                <a:spcPts val="0"/>
              </a:spcBef>
              <a:buFont typeface="Arial" pitchFamily="34" charset="0"/>
              <a:buChar char="•"/>
              <a:defRPr/>
            </a:pPr>
            <a:r>
              <a:rPr lang="en-GB" sz="2000" kern="0" dirty="0" smtClean="0"/>
              <a:t>The </a:t>
            </a:r>
            <a:r>
              <a:rPr lang="en-GB" sz="2000" kern="0" dirty="0"/>
              <a:t>UK Met Office global NWP model (PC2 scheme) also has </a:t>
            </a:r>
            <a:r>
              <a:rPr lang="en-GB" sz="2000" kern="0" dirty="0">
                <a:solidFill>
                  <a:srgbClr val="0000FF"/>
                </a:solidFill>
              </a:rPr>
              <a:t>prognostic water vapour, cloud water </a:t>
            </a:r>
            <a:r>
              <a:rPr lang="en-GB" sz="2000" kern="0" dirty="0"/>
              <a:t>and</a:t>
            </a:r>
            <a:r>
              <a:rPr lang="en-GB" sz="2000" kern="0" dirty="0">
                <a:solidFill>
                  <a:srgbClr val="0000FF"/>
                </a:solidFill>
              </a:rPr>
              <a:t> cloud </a:t>
            </a:r>
            <a:r>
              <a:rPr lang="en-GB" sz="2000" kern="0" dirty="0" smtClean="0">
                <a:solidFill>
                  <a:srgbClr val="0000FF"/>
                </a:solidFill>
              </a:rPr>
              <a:t>fraction</a:t>
            </a:r>
            <a:r>
              <a:rPr lang="en-GB" sz="2000" kern="0" dirty="0" smtClean="0"/>
              <a:t>. </a:t>
            </a:r>
          </a:p>
          <a:p>
            <a:pPr marL="342900" lvl="0" indent="-342900" algn="l">
              <a:spcBef>
                <a:spcPts val="0"/>
              </a:spcBef>
              <a:buFont typeface="Arial" pitchFamily="34" charset="0"/>
              <a:buChar char="•"/>
              <a:defRPr/>
            </a:pPr>
            <a:endParaRPr lang="en-GB" sz="2000" kern="0" dirty="0"/>
          </a:p>
          <a:p>
            <a:pPr marL="342900" lvl="0" indent="-342900" algn="l">
              <a:spcBef>
                <a:spcPts val="0"/>
              </a:spcBef>
              <a:buFont typeface="Arial" pitchFamily="34" charset="0"/>
              <a:buChar char="•"/>
              <a:defRPr/>
            </a:pPr>
            <a:r>
              <a:rPr lang="en-GB" sz="2000" kern="0" dirty="0" smtClean="0">
                <a:solidFill>
                  <a:srgbClr val="000000"/>
                </a:solidFill>
                <a:latin typeface="Arial"/>
              </a:rPr>
              <a:t>Many </a:t>
            </a:r>
            <a:r>
              <a:rPr lang="en-GB" sz="2000" kern="0" dirty="0">
                <a:solidFill>
                  <a:srgbClr val="000000"/>
                </a:solidFill>
                <a:latin typeface="Arial"/>
              </a:rPr>
              <a:t>other operational global NWP/climate models have </a:t>
            </a:r>
            <a:r>
              <a:rPr lang="en-GB" sz="2000" kern="0" dirty="0">
                <a:solidFill>
                  <a:srgbClr val="0000FF"/>
                </a:solidFill>
                <a:latin typeface="Arial"/>
              </a:rPr>
              <a:t>diagnostic sub-grid cloud schemes</a:t>
            </a:r>
            <a:r>
              <a:rPr lang="en-GB" sz="2000" kern="0" dirty="0">
                <a:solidFill>
                  <a:srgbClr val="000000"/>
                </a:solidFill>
                <a:latin typeface="Arial"/>
              </a:rPr>
              <a:t>, e.g. NCEP </a:t>
            </a:r>
            <a:r>
              <a:rPr lang="en-GB" sz="2000" kern="0" dirty="0" smtClean="0">
                <a:solidFill>
                  <a:srgbClr val="000000"/>
                </a:solidFill>
                <a:latin typeface="Arial"/>
              </a:rPr>
              <a:t>GFS: </a:t>
            </a:r>
            <a:r>
              <a:rPr lang="en-GB" sz="2000" kern="0" dirty="0" err="1" smtClean="0">
                <a:solidFill>
                  <a:srgbClr val="000000"/>
                </a:solidFill>
                <a:latin typeface="Arial"/>
              </a:rPr>
              <a:t>Sundquist</a:t>
            </a:r>
            <a:r>
              <a:rPr lang="en-GB" sz="2000" kern="0" dirty="0" smtClean="0">
                <a:solidFill>
                  <a:srgbClr val="000000"/>
                </a:solidFill>
                <a:latin typeface="Arial"/>
              </a:rPr>
              <a:t> et al. (1989)</a:t>
            </a:r>
            <a:endParaRPr lang="en-GB" sz="1400" i="1" kern="0" dirty="0">
              <a:solidFill>
                <a:srgbClr val="000000"/>
              </a:solidFill>
              <a:latin typeface="Arial"/>
            </a:endParaRPr>
          </a:p>
          <a:p>
            <a:pPr marL="342900" marR="0" lvl="0" indent="-342900" algn="l" defTabSz="914400" rtl="0" eaLnBrk="0" fontAlgn="base" latinLnBrk="0" hangingPunct="0">
              <a:spcBef>
                <a:spcPts val="0"/>
              </a:spcBef>
              <a:spcAft>
                <a:spcPct val="0"/>
              </a:spcAft>
              <a:buClrTx/>
              <a:buSzTx/>
              <a:buFont typeface="Arial" pitchFamily="34" charset="0"/>
              <a:buChar char="•"/>
              <a:tabLst/>
              <a:defRPr/>
            </a:pPr>
            <a:endParaRPr lang="en-GB" sz="2000" kern="0" noProof="0" dirty="0" smtClean="0">
              <a:latin typeface="+mn-lt"/>
            </a:endParaRPr>
          </a:p>
        </p:txBody>
      </p:sp>
      <p:sp>
        <p:nvSpPr>
          <p:cNvPr id="56" name="Rectangle 25"/>
          <p:cNvSpPr>
            <a:spLocks noChangeArrowheads="1"/>
          </p:cNvSpPr>
          <p:nvPr/>
        </p:nvSpPr>
        <p:spPr bwMode="auto">
          <a:xfrm>
            <a:off x="1409796" y="1644748"/>
            <a:ext cx="45719" cy="485819"/>
          </a:xfrm>
          <a:prstGeom prst="rect">
            <a:avLst/>
          </a:prstGeom>
          <a:solidFill>
            <a:srgbClr val="FFFF00"/>
          </a:solidFill>
          <a:ln w="38100">
            <a:solidFill>
              <a:schemeClr val="tx1"/>
            </a:solidFill>
            <a:miter lim="800000"/>
            <a:headEnd/>
            <a:tailEnd/>
          </a:ln>
          <a:effectLst/>
        </p:spPr>
        <p:txBody>
          <a:bodyPr wrap="none" anchor="ctr"/>
          <a:lstStyle/>
          <a:p>
            <a:endParaRPr lang="en-GB" sz="1200"/>
          </a:p>
        </p:txBody>
      </p:sp>
      <p:sp>
        <p:nvSpPr>
          <p:cNvPr id="59" name="Rectangle 3"/>
          <p:cNvSpPr txBox="1">
            <a:spLocks noChangeArrowheads="1"/>
          </p:cNvSpPr>
          <p:nvPr/>
        </p:nvSpPr>
        <p:spPr bwMode="auto">
          <a:xfrm>
            <a:off x="2254983" y="5523011"/>
            <a:ext cx="6341336" cy="6755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l">
              <a:spcBef>
                <a:spcPts val="0"/>
              </a:spcBef>
              <a:buFont typeface="Arial" pitchFamily="34" charset="0"/>
              <a:buChar char="•"/>
              <a:defRPr/>
            </a:pPr>
            <a:r>
              <a:rPr lang="en-GB" sz="2000" kern="0" noProof="0" dirty="0" smtClean="0">
                <a:latin typeface="+mn-lt"/>
              </a:rPr>
              <a:t>Research is </a:t>
            </a:r>
            <a:r>
              <a:rPr lang="en-GB" sz="2000" kern="0" noProof="0" dirty="0" err="1" smtClean="0">
                <a:latin typeface="+mn-lt"/>
              </a:rPr>
              <a:t>ongoing</a:t>
            </a:r>
            <a:r>
              <a:rPr lang="en-GB" sz="2000" kern="0" noProof="0" dirty="0" smtClean="0">
                <a:latin typeface="+mn-lt"/>
              </a:rPr>
              <a:t> for </a:t>
            </a:r>
            <a:r>
              <a:rPr lang="en-GB" sz="2000" kern="0" noProof="0" dirty="0" smtClean="0">
                <a:solidFill>
                  <a:srgbClr val="0000FF"/>
                </a:solidFill>
                <a:latin typeface="+mn-lt"/>
              </a:rPr>
              <a:t>statistical schemes with prognostic PDF moments</a:t>
            </a:r>
            <a:r>
              <a:rPr lang="en-GB" sz="2000" kern="0" noProof="0" dirty="0" smtClean="0">
                <a:latin typeface="+mn-lt"/>
              </a:rPr>
              <a:t> (e.g. Tompkins scheme </a:t>
            </a:r>
            <a:r>
              <a:rPr lang="en-GB" sz="2000" kern="0" dirty="0" smtClean="0">
                <a:latin typeface="+mn-lt"/>
              </a:rPr>
              <a:t>tested in ECHAM, </a:t>
            </a:r>
            <a:r>
              <a:rPr lang="en-GB" sz="2000" kern="0" dirty="0" err="1" smtClean="0">
                <a:latin typeface="+mn-lt"/>
              </a:rPr>
              <a:t>CLUBB</a:t>
            </a:r>
            <a:r>
              <a:rPr lang="en-GB" sz="2000" kern="0" dirty="0" smtClean="0">
                <a:latin typeface="+mn-lt"/>
              </a:rPr>
              <a:t> tested in CAM)</a:t>
            </a:r>
            <a:r>
              <a:rPr lang="en-GB" sz="2000" kern="0" noProof="0" dirty="0" smtClean="0">
                <a:latin typeface="+mn-lt"/>
              </a:rPr>
              <a:t>.</a:t>
            </a:r>
            <a:r>
              <a:rPr lang="en-GB" sz="2000" kern="0" dirty="0" smtClean="0"/>
              <a:t> </a:t>
            </a:r>
            <a:endParaRPr kumimoji="0" lang="en-GB" sz="1400" b="0" i="1" u="none" strike="noStrike" kern="0" cap="none" spc="0" normalizeH="0" baseline="0" noProof="0" dirty="0">
              <a:ln>
                <a:noFill/>
              </a:ln>
              <a:effectLst/>
              <a:uLnTx/>
              <a:uFillTx/>
              <a:latin typeface="+mn-lt"/>
              <a:ea typeface="+mn-ea"/>
              <a:cs typeface="+mn-cs"/>
            </a:endParaRPr>
          </a:p>
        </p:txBody>
      </p:sp>
      <p:grpSp>
        <p:nvGrpSpPr>
          <p:cNvPr id="22" name="Group 34"/>
          <p:cNvGrpSpPr>
            <a:grpSpLocks/>
          </p:cNvGrpSpPr>
          <p:nvPr/>
        </p:nvGrpSpPr>
        <p:grpSpPr bwMode="auto">
          <a:xfrm>
            <a:off x="265656" y="5328728"/>
            <a:ext cx="1734309" cy="952410"/>
            <a:chOff x="2348" y="2840"/>
            <a:chExt cx="1196" cy="666"/>
          </a:xfrm>
        </p:grpSpPr>
        <p:sp>
          <p:nvSpPr>
            <p:cNvPr id="23" name="Freeform 35"/>
            <p:cNvSpPr>
              <a:spLocks/>
            </p:cNvSpPr>
            <p:nvPr/>
          </p:nvSpPr>
          <p:spPr bwMode="auto">
            <a:xfrm>
              <a:off x="2352" y="2960"/>
              <a:ext cx="1120" cy="360"/>
            </a:xfrm>
            <a:custGeom>
              <a:avLst/>
              <a:gdLst/>
              <a:ahLst/>
              <a:cxnLst>
                <a:cxn ang="0">
                  <a:pos x="0" y="1539"/>
                </a:cxn>
                <a:cxn ang="0">
                  <a:pos x="1384" y="1363"/>
                </a:cxn>
                <a:cxn ang="0">
                  <a:pos x="1768" y="451"/>
                </a:cxn>
                <a:cxn ang="0">
                  <a:pos x="2072" y="11"/>
                </a:cxn>
                <a:cxn ang="0">
                  <a:pos x="2370" y="386"/>
                </a:cxn>
                <a:cxn ang="0">
                  <a:pos x="2561" y="846"/>
                </a:cxn>
                <a:cxn ang="0">
                  <a:pos x="2784" y="1117"/>
                </a:cxn>
                <a:cxn ang="0">
                  <a:pos x="3267" y="487"/>
                </a:cxn>
                <a:cxn ang="0">
                  <a:pos x="3728" y="1435"/>
                </a:cxn>
                <a:cxn ang="0">
                  <a:pos x="5080" y="1571"/>
                </a:cxn>
              </a:cxnLst>
              <a:rect l="0" t="0" r="r" b="b"/>
              <a:pathLst>
                <a:path w="5080" h="1616">
                  <a:moveTo>
                    <a:pt x="0" y="1539"/>
                  </a:moveTo>
                  <a:cubicBezTo>
                    <a:pt x="231" y="1510"/>
                    <a:pt x="1089" y="1544"/>
                    <a:pt x="1384" y="1363"/>
                  </a:cubicBezTo>
                  <a:cubicBezTo>
                    <a:pt x="1679" y="1182"/>
                    <a:pt x="1653" y="676"/>
                    <a:pt x="1768" y="451"/>
                  </a:cubicBezTo>
                  <a:cubicBezTo>
                    <a:pt x="1883" y="226"/>
                    <a:pt x="1972" y="22"/>
                    <a:pt x="2072" y="11"/>
                  </a:cubicBezTo>
                  <a:cubicBezTo>
                    <a:pt x="2172" y="0"/>
                    <a:pt x="2289" y="247"/>
                    <a:pt x="2370" y="386"/>
                  </a:cubicBezTo>
                  <a:cubicBezTo>
                    <a:pt x="2451" y="525"/>
                    <a:pt x="2492" y="725"/>
                    <a:pt x="2561" y="846"/>
                  </a:cubicBezTo>
                  <a:cubicBezTo>
                    <a:pt x="2629" y="968"/>
                    <a:pt x="2667" y="1177"/>
                    <a:pt x="2784" y="1117"/>
                  </a:cubicBezTo>
                  <a:cubicBezTo>
                    <a:pt x="2901" y="1057"/>
                    <a:pt x="3110" y="434"/>
                    <a:pt x="3267" y="487"/>
                  </a:cubicBezTo>
                  <a:cubicBezTo>
                    <a:pt x="3424" y="540"/>
                    <a:pt x="3426" y="1254"/>
                    <a:pt x="3728" y="1435"/>
                  </a:cubicBezTo>
                  <a:cubicBezTo>
                    <a:pt x="4030" y="1616"/>
                    <a:pt x="4798" y="1543"/>
                    <a:pt x="5080" y="1571"/>
                  </a:cubicBezTo>
                </a:path>
              </a:pathLst>
            </a:custGeom>
            <a:solidFill>
              <a:srgbClr val="FFFF00"/>
            </a:solidFill>
            <a:ln w="38100" cap="flat" cmpd="sng">
              <a:solidFill>
                <a:schemeClr val="tx1"/>
              </a:solidFill>
              <a:prstDash val="solid"/>
              <a:round/>
              <a:headEnd type="none" w="med" len="med"/>
              <a:tailEnd type="none" w="med" len="med"/>
            </a:ln>
            <a:effectLst/>
          </p:spPr>
          <p:txBody>
            <a:bodyPr wrap="none" anchor="ctr"/>
            <a:lstStyle/>
            <a:p>
              <a:endParaRPr lang="en-GB"/>
            </a:p>
          </p:txBody>
        </p:sp>
        <p:grpSp>
          <p:nvGrpSpPr>
            <p:cNvPr id="24" name="Group 36"/>
            <p:cNvGrpSpPr>
              <a:grpSpLocks/>
            </p:cNvGrpSpPr>
            <p:nvPr/>
          </p:nvGrpSpPr>
          <p:grpSpPr bwMode="auto">
            <a:xfrm>
              <a:off x="2348" y="2840"/>
              <a:ext cx="1196" cy="484"/>
              <a:chOff x="3316" y="2890"/>
              <a:chExt cx="1196" cy="484"/>
            </a:xfrm>
          </p:grpSpPr>
          <p:sp>
            <p:nvSpPr>
              <p:cNvPr id="26" name="Line 37"/>
              <p:cNvSpPr>
                <a:spLocks noChangeShapeType="1"/>
              </p:cNvSpPr>
              <p:nvPr/>
            </p:nvSpPr>
            <p:spPr bwMode="auto">
              <a:xfrm flipV="1">
                <a:off x="3316" y="2890"/>
                <a:ext cx="4" cy="484"/>
              </a:xfrm>
              <a:prstGeom prst="line">
                <a:avLst/>
              </a:prstGeom>
              <a:noFill/>
              <a:ln w="38100">
                <a:solidFill>
                  <a:schemeClr val="tx1"/>
                </a:solidFill>
                <a:round/>
                <a:headEnd/>
                <a:tailEnd type="triangle" w="med" len="med"/>
              </a:ln>
              <a:effectLst/>
            </p:spPr>
            <p:txBody>
              <a:bodyPr wrap="none" anchor="ctr"/>
              <a:lstStyle/>
              <a:p>
                <a:endParaRPr lang="en-GB"/>
              </a:p>
            </p:txBody>
          </p:sp>
          <p:sp>
            <p:nvSpPr>
              <p:cNvPr id="27" name="Line 38"/>
              <p:cNvSpPr>
                <a:spLocks noChangeShapeType="1"/>
              </p:cNvSpPr>
              <p:nvPr/>
            </p:nvSpPr>
            <p:spPr bwMode="auto">
              <a:xfrm>
                <a:off x="3316" y="3374"/>
                <a:ext cx="1196" cy="0"/>
              </a:xfrm>
              <a:prstGeom prst="line">
                <a:avLst/>
              </a:prstGeom>
              <a:noFill/>
              <a:ln w="38100">
                <a:solidFill>
                  <a:schemeClr val="tx1"/>
                </a:solidFill>
                <a:round/>
                <a:headEnd/>
                <a:tailEnd type="triangle" w="med" len="med"/>
              </a:ln>
              <a:effectLst/>
            </p:spPr>
            <p:txBody>
              <a:bodyPr wrap="none" anchor="ctr"/>
              <a:lstStyle/>
              <a:p>
                <a:endParaRPr lang="en-GB"/>
              </a:p>
            </p:txBody>
          </p:sp>
        </p:grpSp>
        <p:sp>
          <p:nvSpPr>
            <p:cNvPr id="25" name="Text Box 39"/>
            <p:cNvSpPr txBox="1">
              <a:spLocks noChangeArrowheads="1"/>
            </p:cNvSpPr>
            <p:nvPr/>
          </p:nvSpPr>
          <p:spPr bwMode="auto">
            <a:xfrm>
              <a:off x="2454" y="3275"/>
              <a:ext cx="989" cy="231"/>
            </a:xfrm>
            <a:prstGeom prst="rect">
              <a:avLst/>
            </a:prstGeom>
            <a:noFill/>
            <a:ln w="38100">
              <a:noFill/>
              <a:miter lim="800000"/>
              <a:headEnd/>
              <a:tailEnd/>
            </a:ln>
            <a:effectLst/>
          </p:spPr>
          <p:txBody>
            <a:bodyPr anchor="ctr">
              <a:spAutoFit/>
            </a:bodyPr>
            <a:lstStyle/>
            <a:p>
              <a:r>
                <a:rPr lang="en-US" dirty="0" err="1">
                  <a:latin typeface="Helvetica" pitchFamily="34" charset="0"/>
                </a:rPr>
                <a:t>q</a:t>
              </a:r>
              <a:r>
                <a:rPr lang="en-US" baseline="-25000" dirty="0" err="1">
                  <a:latin typeface="Helvetica" pitchFamily="34" charset="0"/>
                </a:rPr>
                <a:t>t</a:t>
              </a:r>
              <a:endParaRPr lang="en-US" baseline="-25000" dirty="0">
                <a:latin typeface="Helvetica" pitchFamily="34" charset="0"/>
              </a:endParaRPr>
            </a:p>
          </p:txBody>
        </p:sp>
      </p:grpSp>
      <p:sp>
        <p:nvSpPr>
          <p:cNvPr id="28" name="Rectangle 26"/>
          <p:cNvSpPr>
            <a:spLocks noChangeArrowheads="1"/>
          </p:cNvSpPr>
          <p:nvPr/>
        </p:nvSpPr>
        <p:spPr bwMode="auto">
          <a:xfrm>
            <a:off x="258198" y="6255860"/>
            <a:ext cx="1673295" cy="602140"/>
          </a:xfrm>
          <a:prstGeom prst="rect">
            <a:avLst/>
          </a:prstGeom>
          <a:noFill/>
          <a:ln w="9525">
            <a:noFill/>
            <a:miter lim="800000"/>
            <a:headEnd/>
            <a:tailEnd/>
          </a:ln>
          <a:effectLst/>
        </p:spPr>
        <p:txBody>
          <a:bodyPr/>
          <a:lstStyle/>
          <a:p>
            <a:pPr marL="342900" indent="-342900">
              <a:spcBef>
                <a:spcPct val="20000"/>
              </a:spcBef>
            </a:pPr>
            <a:r>
              <a:rPr lang="en-GB" sz="1400" dirty="0" smtClean="0"/>
              <a:t>Double-Gaussian</a:t>
            </a:r>
          </a:p>
          <a:p>
            <a:pPr marL="342900" indent="-342900">
              <a:spcBef>
                <a:spcPct val="20000"/>
              </a:spcBef>
            </a:pPr>
            <a:r>
              <a:rPr lang="en-GB" sz="1200" dirty="0" smtClean="0"/>
              <a:t>(</a:t>
            </a:r>
            <a:r>
              <a:rPr lang="en-GB" sz="1200" dirty="0" err="1" smtClean="0"/>
              <a:t>CLUBB</a:t>
            </a:r>
            <a:r>
              <a:rPr lang="en-GB" sz="1200" dirty="0" smtClean="0"/>
              <a:t>)</a:t>
            </a:r>
            <a:endParaRPr lang="en-GB" sz="1000" b="1" dirty="0"/>
          </a:p>
        </p:txBody>
      </p:sp>
      <p:grpSp>
        <p:nvGrpSpPr>
          <p:cNvPr id="29" name="Group 19"/>
          <p:cNvGrpSpPr>
            <a:grpSpLocks/>
          </p:cNvGrpSpPr>
          <p:nvPr/>
        </p:nvGrpSpPr>
        <p:grpSpPr bwMode="auto">
          <a:xfrm>
            <a:off x="282500" y="4080167"/>
            <a:ext cx="2082422" cy="985840"/>
            <a:chOff x="1553" y="1596"/>
            <a:chExt cx="1433" cy="621"/>
          </a:xfrm>
        </p:grpSpPr>
        <p:grpSp>
          <p:nvGrpSpPr>
            <p:cNvPr id="30" name="Group 20"/>
            <p:cNvGrpSpPr>
              <a:grpSpLocks/>
            </p:cNvGrpSpPr>
            <p:nvPr/>
          </p:nvGrpSpPr>
          <p:grpSpPr bwMode="auto">
            <a:xfrm>
              <a:off x="1553" y="1596"/>
              <a:ext cx="1196" cy="486"/>
              <a:chOff x="1553" y="1596"/>
              <a:chExt cx="1196" cy="486"/>
            </a:xfrm>
          </p:grpSpPr>
          <p:sp>
            <p:nvSpPr>
              <p:cNvPr id="34" name="Line 21"/>
              <p:cNvSpPr>
                <a:spLocks noChangeShapeType="1"/>
              </p:cNvSpPr>
              <p:nvPr/>
            </p:nvSpPr>
            <p:spPr bwMode="auto">
              <a:xfrm flipV="1">
                <a:off x="1553" y="1596"/>
                <a:ext cx="0" cy="486"/>
              </a:xfrm>
              <a:prstGeom prst="line">
                <a:avLst/>
              </a:prstGeom>
              <a:noFill/>
              <a:ln w="38100">
                <a:solidFill>
                  <a:schemeClr val="tx1"/>
                </a:solidFill>
                <a:round/>
                <a:headEnd/>
                <a:tailEnd type="triangle" w="med" len="med"/>
              </a:ln>
            </p:spPr>
            <p:txBody>
              <a:bodyPr wrap="none" anchor="ctr"/>
              <a:lstStyle/>
              <a:p>
                <a:endParaRPr lang="en-GB"/>
              </a:p>
            </p:txBody>
          </p:sp>
          <p:sp>
            <p:nvSpPr>
              <p:cNvPr id="36" name="Line 22"/>
              <p:cNvSpPr>
                <a:spLocks noChangeShapeType="1"/>
              </p:cNvSpPr>
              <p:nvPr/>
            </p:nvSpPr>
            <p:spPr bwMode="auto">
              <a:xfrm>
                <a:off x="1553" y="2082"/>
                <a:ext cx="1196" cy="0"/>
              </a:xfrm>
              <a:prstGeom prst="line">
                <a:avLst/>
              </a:prstGeom>
              <a:noFill/>
              <a:ln w="38100">
                <a:solidFill>
                  <a:schemeClr val="tx1"/>
                </a:solidFill>
                <a:round/>
                <a:headEnd/>
                <a:tailEnd type="triangle" w="med" len="med"/>
              </a:ln>
            </p:spPr>
            <p:txBody>
              <a:bodyPr wrap="none" anchor="ctr"/>
              <a:lstStyle/>
              <a:p>
                <a:endParaRPr lang="en-GB"/>
              </a:p>
            </p:txBody>
          </p:sp>
        </p:grpSp>
        <p:sp>
          <p:nvSpPr>
            <p:cNvPr id="31" name="Text Box 23"/>
            <p:cNvSpPr txBox="1">
              <a:spLocks noChangeArrowheads="1"/>
            </p:cNvSpPr>
            <p:nvPr/>
          </p:nvSpPr>
          <p:spPr bwMode="auto">
            <a:xfrm>
              <a:off x="2703" y="1926"/>
              <a:ext cx="283" cy="291"/>
            </a:xfrm>
            <a:prstGeom prst="rect">
              <a:avLst/>
            </a:prstGeom>
            <a:noFill/>
            <a:ln w="38100">
              <a:noFill/>
              <a:miter lim="800000"/>
              <a:headEnd/>
              <a:tailEnd/>
            </a:ln>
          </p:spPr>
          <p:txBody>
            <a:bodyPr anchor="ctr">
              <a:spAutoFit/>
            </a:bodyPr>
            <a:lstStyle/>
            <a:p>
              <a:r>
                <a:rPr lang="en-US" dirty="0">
                  <a:latin typeface="Helvetica" pitchFamily="-107" charset="0"/>
                </a:rPr>
                <a:t>q</a:t>
              </a:r>
              <a:r>
                <a:rPr lang="en-US" baseline="-25000" dirty="0">
                  <a:latin typeface="Helvetica" pitchFamily="-107" charset="0"/>
                </a:rPr>
                <a:t>t</a:t>
              </a:r>
              <a:endParaRPr lang="en-US" dirty="0">
                <a:latin typeface="Helvetica" pitchFamily="-107" charset="0"/>
              </a:endParaRPr>
            </a:p>
          </p:txBody>
        </p:sp>
        <p:sp>
          <p:nvSpPr>
            <p:cNvPr id="33" name="Rectangle 25"/>
            <p:cNvSpPr>
              <a:spLocks noChangeArrowheads="1"/>
            </p:cNvSpPr>
            <p:nvPr/>
          </p:nvSpPr>
          <p:spPr bwMode="auto">
            <a:xfrm>
              <a:off x="1760" y="1840"/>
              <a:ext cx="772" cy="242"/>
            </a:xfrm>
            <a:prstGeom prst="rect">
              <a:avLst/>
            </a:prstGeom>
            <a:solidFill>
              <a:srgbClr val="FFFF00"/>
            </a:solidFill>
            <a:ln w="38100">
              <a:solidFill>
                <a:schemeClr val="tx1"/>
              </a:solidFill>
              <a:miter lim="800000"/>
              <a:headEnd/>
              <a:tailEnd/>
            </a:ln>
          </p:spPr>
          <p:txBody>
            <a:bodyPr wrap="none" anchor="ctr"/>
            <a:lstStyle/>
            <a:p>
              <a:endParaRPr lang="en-US"/>
            </a:p>
          </p:txBody>
        </p:sp>
      </p:grpSp>
    </p:spTree>
    <p:extLst>
      <p:ext uri="{BB962C8B-B14F-4D97-AF65-F5344CB8AC3E}">
        <p14:creationId xmlns:p14="http://schemas.microsoft.com/office/powerpoint/2010/main" val="400017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P spid="59"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4"/>
          <p:cNvSpPr>
            <a:spLocks noGrp="1"/>
          </p:cNvSpPr>
          <p:nvPr>
            <p:ph type="sldNum" sz="quarter" idx="12"/>
          </p:nvPr>
        </p:nvSpPr>
        <p:spPr/>
        <p:txBody>
          <a:bodyPr/>
          <a:lstStyle/>
          <a:p>
            <a:fld id="{C86F8534-7A71-4407-8F64-11F3438D1FCE}" type="slidenum">
              <a:rPr lang="en-GB"/>
              <a:pPr/>
              <a:t>5</a:t>
            </a:fld>
            <a:endParaRPr lang="en-GB"/>
          </a:p>
        </p:txBody>
      </p:sp>
      <p:sp>
        <p:nvSpPr>
          <p:cNvPr id="610308" name="Text Box 4"/>
          <p:cNvSpPr txBox="1">
            <a:spLocks noChangeArrowheads="1"/>
          </p:cNvSpPr>
          <p:nvPr/>
        </p:nvSpPr>
        <p:spPr bwMode="auto">
          <a:xfrm>
            <a:off x="171450" y="1280386"/>
            <a:ext cx="8729663" cy="830997"/>
          </a:xfrm>
          <a:prstGeom prst="rect">
            <a:avLst/>
          </a:prstGeom>
          <a:noFill/>
          <a:ln w="38100">
            <a:noFill/>
            <a:miter lim="800000"/>
            <a:headEnd/>
            <a:tailEnd/>
          </a:ln>
          <a:effectLst/>
        </p:spPr>
        <p:txBody>
          <a:bodyPr wrap="square" anchor="ctr">
            <a:spAutoFit/>
          </a:bodyPr>
          <a:lstStyle/>
          <a:p>
            <a:r>
              <a:rPr lang="en-US" sz="2400" dirty="0">
                <a:latin typeface="Helvetica" pitchFamily="34" charset="0"/>
              </a:rPr>
              <a:t>Imagine a cloud with </a:t>
            </a:r>
            <a:r>
              <a:rPr lang="en-US" sz="2400" dirty="0" smtClean="0">
                <a:latin typeface="Helvetica" pitchFamily="34" charset="0"/>
              </a:rPr>
              <a:t>condensate </a:t>
            </a:r>
            <a:r>
              <a:rPr lang="en-US" sz="2400" dirty="0">
                <a:latin typeface="Helvetica" pitchFamily="34" charset="0"/>
              </a:rPr>
              <a:t>mass </a:t>
            </a:r>
            <a:r>
              <a:rPr lang="en-US" sz="2400" i="1" dirty="0" err="1" smtClean="0">
                <a:latin typeface="Times New Roman" pitchFamily="18" charset="0"/>
              </a:rPr>
              <a:t>q</a:t>
            </a:r>
            <a:r>
              <a:rPr lang="en-US" sz="2400" i="1" baseline="-25000" dirty="0" err="1" smtClean="0">
                <a:latin typeface="Times New Roman" pitchFamily="18" charset="0"/>
              </a:rPr>
              <a:t>l</a:t>
            </a:r>
            <a:r>
              <a:rPr lang="en-US" sz="2400" i="1" dirty="0">
                <a:latin typeface="Times New Roman" pitchFamily="18" charset="0"/>
              </a:rPr>
              <a:t> </a:t>
            </a:r>
            <a:r>
              <a:rPr lang="en-US" sz="2400" dirty="0" smtClean="0">
                <a:latin typeface="Helvetica" pitchFamily="34" charset="0"/>
              </a:rPr>
              <a:t>and cloud fraction </a:t>
            </a:r>
            <a:r>
              <a:rPr lang="en-US" sz="2400" i="1" dirty="0" smtClean="0">
                <a:latin typeface="Times New Roman" pitchFamily="18" charset="0"/>
                <a:cs typeface="Times New Roman" pitchFamily="18" charset="0"/>
              </a:rPr>
              <a:t>C </a:t>
            </a:r>
          </a:p>
          <a:p>
            <a:r>
              <a:rPr lang="en-US" sz="2400" dirty="0" smtClean="0">
                <a:latin typeface="Helvetica" pitchFamily="34" charset="0"/>
              </a:rPr>
              <a:t>The </a:t>
            </a:r>
            <a:r>
              <a:rPr lang="en-US" sz="2400" dirty="0">
                <a:latin typeface="Helvetica" pitchFamily="34" charset="0"/>
              </a:rPr>
              <a:t>in-cloud mass mixing ratio is</a:t>
            </a:r>
            <a:r>
              <a:rPr lang="en-US" sz="2400" i="1" dirty="0">
                <a:latin typeface="Times New Roman" pitchFamily="18" charset="0"/>
              </a:rPr>
              <a:t> </a:t>
            </a:r>
            <a:r>
              <a:rPr lang="en-US" sz="2400" i="1" dirty="0" err="1" smtClean="0">
                <a:latin typeface="Times New Roman" pitchFamily="18" charset="0"/>
              </a:rPr>
              <a:t>q</a:t>
            </a:r>
            <a:r>
              <a:rPr lang="en-US" sz="2400" i="1" baseline="-25000" dirty="0" err="1" smtClean="0">
                <a:latin typeface="Times New Roman" pitchFamily="18" charset="0"/>
              </a:rPr>
              <a:t>l</a:t>
            </a:r>
            <a:r>
              <a:rPr lang="en-US" sz="2400" i="1" baseline="-25000" dirty="0" smtClean="0">
                <a:latin typeface="Times New Roman" pitchFamily="18" charset="0"/>
              </a:rPr>
              <a:t> </a:t>
            </a:r>
            <a:r>
              <a:rPr lang="en-US" sz="2400" i="1" dirty="0" smtClean="0">
                <a:latin typeface="Times New Roman" pitchFamily="18" charset="0"/>
              </a:rPr>
              <a:t>/C</a:t>
            </a:r>
            <a:endParaRPr lang="en-US" sz="2400" dirty="0">
              <a:latin typeface="Helvetica" pitchFamily="34" charset="0"/>
            </a:endParaRPr>
          </a:p>
        </p:txBody>
      </p:sp>
      <p:grpSp>
        <p:nvGrpSpPr>
          <p:cNvPr id="610309" name="Group 5"/>
          <p:cNvGrpSpPr>
            <a:grpSpLocks/>
          </p:cNvGrpSpPr>
          <p:nvPr/>
        </p:nvGrpSpPr>
        <p:grpSpPr bwMode="auto">
          <a:xfrm>
            <a:off x="4724400" y="2399146"/>
            <a:ext cx="3810000" cy="1143000"/>
            <a:chOff x="2976" y="2256"/>
            <a:chExt cx="2400" cy="720"/>
          </a:xfrm>
        </p:grpSpPr>
        <p:sp>
          <p:nvSpPr>
            <p:cNvPr id="610310" name="Rectangle 6"/>
            <p:cNvSpPr>
              <a:spLocks noChangeArrowheads="1"/>
            </p:cNvSpPr>
            <p:nvPr/>
          </p:nvSpPr>
          <p:spPr bwMode="auto">
            <a:xfrm>
              <a:off x="2976" y="2256"/>
              <a:ext cx="2400" cy="72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10311" name="Rectangle 7" descr="25%"/>
            <p:cNvSpPr>
              <a:spLocks noChangeArrowheads="1"/>
            </p:cNvSpPr>
            <p:nvPr/>
          </p:nvSpPr>
          <p:spPr bwMode="auto">
            <a:xfrm>
              <a:off x="2976" y="2256"/>
              <a:ext cx="2016" cy="720"/>
            </a:xfrm>
            <a:prstGeom prst="rect">
              <a:avLst/>
            </a:prstGeom>
            <a:pattFill prst="pct25">
              <a:fgClr>
                <a:srgbClr val="0000FF"/>
              </a:fgClr>
              <a:bgClr>
                <a:srgbClr val="FFFFFF"/>
              </a:bgClr>
            </a:pattFill>
            <a:ln w="38100">
              <a:solidFill>
                <a:schemeClr val="tx1"/>
              </a:solidFill>
              <a:miter lim="800000"/>
              <a:headEnd/>
              <a:tailEnd/>
            </a:ln>
            <a:effectLst/>
          </p:spPr>
          <p:txBody>
            <a:bodyPr wrap="none" anchor="ctr"/>
            <a:lstStyle/>
            <a:p>
              <a:r>
                <a:rPr lang="en-US" sz="2400" i="1" dirty="0">
                  <a:latin typeface="Times New Roman" pitchFamily="18" charset="0"/>
                  <a:cs typeface="Times New Roman" pitchFamily="18" charset="0"/>
                </a:rPr>
                <a:t>C</a:t>
              </a:r>
              <a:r>
                <a:rPr lang="en-US" sz="2400" dirty="0" smtClean="0">
                  <a:latin typeface="Helvetica" pitchFamily="34" charset="0"/>
                </a:rPr>
                <a:t> </a:t>
              </a:r>
              <a:r>
                <a:rPr lang="en-US" sz="2400" dirty="0">
                  <a:latin typeface="Helvetica" pitchFamily="34" charset="0"/>
                </a:rPr>
                <a:t>large</a:t>
              </a:r>
            </a:p>
          </p:txBody>
        </p:sp>
      </p:grpSp>
      <p:grpSp>
        <p:nvGrpSpPr>
          <p:cNvPr id="610312" name="Group 8"/>
          <p:cNvGrpSpPr>
            <a:grpSpLocks/>
          </p:cNvGrpSpPr>
          <p:nvPr/>
        </p:nvGrpSpPr>
        <p:grpSpPr bwMode="auto">
          <a:xfrm>
            <a:off x="1588" y="2245159"/>
            <a:ext cx="4341812" cy="1593850"/>
            <a:chOff x="1" y="2159"/>
            <a:chExt cx="2735" cy="1004"/>
          </a:xfrm>
        </p:grpSpPr>
        <p:sp>
          <p:nvSpPr>
            <p:cNvPr id="610313" name="Rectangle 9"/>
            <p:cNvSpPr>
              <a:spLocks noChangeArrowheads="1"/>
            </p:cNvSpPr>
            <p:nvPr/>
          </p:nvSpPr>
          <p:spPr bwMode="auto">
            <a:xfrm>
              <a:off x="336" y="2256"/>
              <a:ext cx="2400" cy="720"/>
            </a:xfrm>
            <a:prstGeom prst="rect">
              <a:avLst/>
            </a:prstGeom>
            <a:solidFill>
              <a:srgbClr val="FFFFFF"/>
            </a:solidFill>
            <a:ln w="38100">
              <a:solidFill>
                <a:schemeClr val="tx1"/>
              </a:solidFill>
              <a:miter lim="800000"/>
              <a:headEnd/>
              <a:tailEnd/>
            </a:ln>
            <a:effectLst/>
          </p:spPr>
          <p:txBody>
            <a:bodyPr wrap="none" anchor="ctr"/>
            <a:lstStyle/>
            <a:p>
              <a:r>
                <a:rPr lang="en-US" sz="2400" i="1" dirty="0" smtClean="0">
                  <a:latin typeface="Times New Roman" pitchFamily="18" charset="0"/>
                  <a:cs typeface="Times New Roman" pitchFamily="18" charset="0"/>
                </a:rPr>
                <a:t>C</a:t>
              </a:r>
              <a:r>
                <a:rPr lang="en-US" sz="2400" dirty="0" smtClean="0">
                  <a:latin typeface="Helvetica" pitchFamily="34" charset="0"/>
                </a:rPr>
                <a:t> </a:t>
              </a:r>
              <a:r>
                <a:rPr lang="en-US" sz="2400" dirty="0">
                  <a:latin typeface="Helvetica" pitchFamily="34" charset="0"/>
                </a:rPr>
                <a:t>small</a:t>
              </a:r>
            </a:p>
          </p:txBody>
        </p:sp>
        <p:sp>
          <p:nvSpPr>
            <p:cNvPr id="610314" name="Rectangle 10" descr="70%"/>
            <p:cNvSpPr>
              <a:spLocks noChangeArrowheads="1"/>
            </p:cNvSpPr>
            <p:nvPr/>
          </p:nvSpPr>
          <p:spPr bwMode="auto">
            <a:xfrm>
              <a:off x="336" y="2256"/>
              <a:ext cx="576" cy="720"/>
            </a:xfrm>
            <a:prstGeom prst="rect">
              <a:avLst/>
            </a:prstGeom>
            <a:pattFill prst="pct70">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10315" name="Text Box 11"/>
            <p:cNvSpPr txBox="1">
              <a:spLocks noChangeArrowheads="1"/>
            </p:cNvSpPr>
            <p:nvPr/>
          </p:nvSpPr>
          <p:spPr bwMode="auto">
            <a:xfrm rot="-5400000">
              <a:off x="-385" y="2545"/>
              <a:ext cx="1004" cy="231"/>
            </a:xfrm>
            <a:prstGeom prst="rect">
              <a:avLst/>
            </a:prstGeom>
            <a:noFill/>
            <a:ln w="38100">
              <a:noFill/>
              <a:miter lim="800000"/>
              <a:headEnd/>
              <a:tailEnd/>
            </a:ln>
            <a:effectLst/>
          </p:spPr>
          <p:txBody>
            <a:bodyPr wrap="none" anchor="ctr">
              <a:spAutoFit/>
            </a:bodyPr>
            <a:lstStyle/>
            <a:p>
              <a:r>
                <a:rPr lang="en-US">
                  <a:latin typeface="Helvetica" pitchFamily="34" charset="0"/>
                </a:rPr>
                <a:t>GCM grid box</a:t>
              </a:r>
            </a:p>
          </p:txBody>
        </p:sp>
        <p:sp>
          <p:nvSpPr>
            <p:cNvPr id="610316" name="Line 12"/>
            <p:cNvSpPr>
              <a:spLocks noChangeShapeType="1"/>
            </p:cNvSpPr>
            <p:nvPr/>
          </p:nvSpPr>
          <p:spPr bwMode="auto">
            <a:xfrm flipH="1">
              <a:off x="624" y="2640"/>
              <a:ext cx="576" cy="0"/>
            </a:xfrm>
            <a:prstGeom prst="line">
              <a:avLst/>
            </a:prstGeom>
            <a:noFill/>
            <a:ln w="38100">
              <a:solidFill>
                <a:schemeClr val="tx1"/>
              </a:solidFill>
              <a:round/>
              <a:headEnd/>
              <a:tailEnd type="triangle" w="med" len="med"/>
            </a:ln>
            <a:effectLst/>
          </p:spPr>
          <p:txBody>
            <a:bodyPr wrap="none" anchor="ctr"/>
            <a:lstStyle/>
            <a:p>
              <a:endParaRPr lang="en-GB"/>
            </a:p>
          </p:txBody>
        </p:sp>
      </p:grpSp>
      <p:grpSp>
        <p:nvGrpSpPr>
          <p:cNvPr id="610318" name="Group 14"/>
          <p:cNvGrpSpPr>
            <a:grpSpLocks/>
          </p:cNvGrpSpPr>
          <p:nvPr/>
        </p:nvGrpSpPr>
        <p:grpSpPr bwMode="auto">
          <a:xfrm>
            <a:off x="609600" y="3465946"/>
            <a:ext cx="7464426" cy="944563"/>
            <a:chOff x="384" y="2928"/>
            <a:chExt cx="4702" cy="595"/>
          </a:xfrm>
        </p:grpSpPr>
        <p:grpSp>
          <p:nvGrpSpPr>
            <p:cNvPr id="610319" name="Group 15"/>
            <p:cNvGrpSpPr>
              <a:grpSpLocks/>
            </p:cNvGrpSpPr>
            <p:nvPr/>
          </p:nvGrpSpPr>
          <p:grpSpPr bwMode="auto">
            <a:xfrm>
              <a:off x="384" y="2928"/>
              <a:ext cx="593" cy="595"/>
              <a:chOff x="384" y="3024"/>
              <a:chExt cx="593" cy="595"/>
            </a:xfrm>
          </p:grpSpPr>
          <p:sp>
            <p:nvSpPr>
              <p:cNvPr id="610320" name="Freeform 16"/>
              <p:cNvSpPr>
                <a:spLocks/>
              </p:cNvSpPr>
              <p:nvPr/>
            </p:nvSpPr>
            <p:spPr bwMode="auto">
              <a:xfrm rot="-156762">
                <a:off x="384"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1" name="Freeform 17"/>
              <p:cNvSpPr>
                <a:spLocks/>
              </p:cNvSpPr>
              <p:nvPr/>
            </p:nvSpPr>
            <p:spPr bwMode="auto">
              <a:xfrm rot="-156762">
                <a:off x="528" y="302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2" name="Freeform 18"/>
              <p:cNvSpPr>
                <a:spLocks/>
              </p:cNvSpPr>
              <p:nvPr/>
            </p:nvSpPr>
            <p:spPr bwMode="auto">
              <a:xfrm rot="-156762">
                <a:off x="576" y="316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3" name="Freeform 19"/>
              <p:cNvSpPr>
                <a:spLocks/>
              </p:cNvSpPr>
              <p:nvPr/>
            </p:nvSpPr>
            <p:spPr bwMode="auto">
              <a:xfrm rot="-156762">
                <a:off x="672" y="3072"/>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4" name="Freeform 20"/>
              <p:cNvSpPr>
                <a:spLocks/>
              </p:cNvSpPr>
              <p:nvPr/>
            </p:nvSpPr>
            <p:spPr bwMode="auto">
              <a:xfrm rot="-156762">
                <a:off x="816" y="312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5" name="Freeform 21"/>
              <p:cNvSpPr>
                <a:spLocks/>
              </p:cNvSpPr>
              <p:nvPr/>
            </p:nvSpPr>
            <p:spPr bwMode="auto">
              <a:xfrm rot="-156762">
                <a:off x="480"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6" name="Freeform 22"/>
              <p:cNvSpPr>
                <a:spLocks/>
              </p:cNvSpPr>
              <p:nvPr/>
            </p:nvSpPr>
            <p:spPr bwMode="auto">
              <a:xfrm rot="-156762">
                <a:off x="672" y="3264"/>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7" name="Freeform 23"/>
              <p:cNvSpPr>
                <a:spLocks/>
              </p:cNvSpPr>
              <p:nvPr/>
            </p:nvSpPr>
            <p:spPr bwMode="auto">
              <a:xfrm rot="-156762">
                <a:off x="528" y="3408"/>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sp>
            <p:nvSpPr>
              <p:cNvPr id="610328" name="Freeform 24"/>
              <p:cNvSpPr>
                <a:spLocks/>
              </p:cNvSpPr>
              <p:nvPr/>
            </p:nvSpPr>
            <p:spPr bwMode="auto">
              <a:xfrm rot="-156762">
                <a:off x="864" y="3360"/>
                <a:ext cx="113" cy="211"/>
              </a:xfrm>
              <a:custGeom>
                <a:avLst/>
                <a:gdLst/>
                <a:ahLst/>
                <a:cxnLst>
                  <a:cxn ang="0">
                    <a:pos x="389" y="0"/>
                  </a:cxn>
                  <a:cxn ang="0">
                    <a:pos x="277" y="264"/>
                  </a:cxn>
                  <a:cxn ang="0">
                    <a:pos x="237" y="331"/>
                  </a:cxn>
                  <a:cxn ang="0">
                    <a:pos x="186" y="392"/>
                  </a:cxn>
                  <a:cxn ang="0">
                    <a:pos x="113" y="478"/>
                  </a:cxn>
                  <a:cxn ang="0">
                    <a:pos x="99" y="502"/>
                  </a:cxn>
                  <a:cxn ang="0">
                    <a:pos x="33" y="607"/>
                  </a:cxn>
                  <a:cxn ang="0">
                    <a:pos x="11" y="705"/>
                  </a:cxn>
                  <a:cxn ang="0">
                    <a:pos x="33" y="845"/>
                  </a:cxn>
                  <a:cxn ang="0">
                    <a:pos x="149" y="986"/>
                  </a:cxn>
                  <a:cxn ang="0">
                    <a:pos x="230" y="1029"/>
                  </a:cxn>
                  <a:cxn ang="0">
                    <a:pos x="368" y="1072"/>
                  </a:cxn>
                  <a:cxn ang="0">
                    <a:pos x="418" y="1084"/>
                  </a:cxn>
                  <a:cxn ang="0">
                    <a:pos x="462" y="1096"/>
                  </a:cxn>
                  <a:cxn ang="0">
                    <a:pos x="913" y="1029"/>
                  </a:cxn>
                  <a:cxn ang="0">
                    <a:pos x="957" y="999"/>
                  </a:cxn>
                  <a:cxn ang="0">
                    <a:pos x="986" y="962"/>
                  </a:cxn>
                  <a:cxn ang="0">
                    <a:pos x="1008" y="894"/>
                  </a:cxn>
                  <a:cxn ang="0">
                    <a:pos x="986" y="790"/>
                  </a:cxn>
                  <a:cxn ang="0">
                    <a:pos x="876" y="655"/>
                  </a:cxn>
                  <a:cxn ang="0">
                    <a:pos x="746" y="515"/>
                  </a:cxn>
                  <a:cxn ang="0">
                    <a:pos x="651" y="435"/>
                  </a:cxn>
                  <a:cxn ang="0">
                    <a:pos x="593" y="386"/>
                  </a:cxn>
                  <a:cxn ang="0">
                    <a:pos x="513" y="258"/>
                  </a:cxn>
                  <a:cxn ang="0">
                    <a:pos x="389" y="0"/>
                  </a:cxn>
                </a:cxnLst>
                <a:rect l="0" t="0" r="r" b="b"/>
                <a:pathLst>
                  <a:path w="1008" h="1096">
                    <a:moveTo>
                      <a:pt x="389" y="0"/>
                    </a:moveTo>
                    <a:cubicBezTo>
                      <a:pt x="387" y="14"/>
                      <a:pt x="324" y="170"/>
                      <a:pt x="277" y="264"/>
                    </a:cubicBezTo>
                    <a:cubicBezTo>
                      <a:pt x="168" y="404"/>
                      <a:pt x="252" y="294"/>
                      <a:pt x="237" y="331"/>
                    </a:cubicBezTo>
                    <a:cubicBezTo>
                      <a:pt x="205" y="349"/>
                      <a:pt x="217" y="374"/>
                      <a:pt x="186" y="392"/>
                    </a:cubicBezTo>
                    <a:cubicBezTo>
                      <a:pt x="177" y="405"/>
                      <a:pt x="127" y="460"/>
                      <a:pt x="113" y="478"/>
                    </a:cubicBezTo>
                    <a:cubicBezTo>
                      <a:pt x="99" y="496"/>
                      <a:pt x="112" y="481"/>
                      <a:pt x="99" y="502"/>
                    </a:cubicBezTo>
                    <a:cubicBezTo>
                      <a:pt x="77" y="516"/>
                      <a:pt x="49" y="585"/>
                      <a:pt x="33" y="607"/>
                    </a:cubicBezTo>
                    <a:cubicBezTo>
                      <a:pt x="0" y="648"/>
                      <a:pt x="23" y="656"/>
                      <a:pt x="11" y="705"/>
                    </a:cubicBezTo>
                    <a:cubicBezTo>
                      <a:pt x="15" y="744"/>
                      <a:pt x="12" y="805"/>
                      <a:pt x="33" y="845"/>
                    </a:cubicBezTo>
                    <a:cubicBezTo>
                      <a:pt x="55" y="890"/>
                      <a:pt x="105" y="953"/>
                      <a:pt x="149" y="986"/>
                    </a:cubicBezTo>
                    <a:cubicBezTo>
                      <a:pt x="169" y="1000"/>
                      <a:pt x="207" y="1017"/>
                      <a:pt x="230" y="1029"/>
                    </a:cubicBezTo>
                    <a:cubicBezTo>
                      <a:pt x="270" y="1052"/>
                      <a:pt x="321" y="1061"/>
                      <a:pt x="368" y="1072"/>
                    </a:cubicBezTo>
                    <a:cubicBezTo>
                      <a:pt x="385" y="1076"/>
                      <a:pt x="401" y="1080"/>
                      <a:pt x="418" y="1084"/>
                    </a:cubicBezTo>
                    <a:cubicBezTo>
                      <a:pt x="433" y="1088"/>
                      <a:pt x="462" y="1096"/>
                      <a:pt x="462" y="1096"/>
                    </a:cubicBezTo>
                    <a:cubicBezTo>
                      <a:pt x="664" y="1091"/>
                      <a:pt x="749" y="1096"/>
                      <a:pt x="913" y="1029"/>
                    </a:cubicBezTo>
                    <a:cubicBezTo>
                      <a:pt x="926" y="1018"/>
                      <a:pt x="945" y="1010"/>
                      <a:pt x="957" y="999"/>
                    </a:cubicBezTo>
                    <a:cubicBezTo>
                      <a:pt x="968" y="988"/>
                      <a:pt x="986" y="962"/>
                      <a:pt x="986" y="962"/>
                    </a:cubicBezTo>
                    <a:cubicBezTo>
                      <a:pt x="1002" y="907"/>
                      <a:pt x="994" y="929"/>
                      <a:pt x="1008" y="894"/>
                    </a:cubicBezTo>
                    <a:cubicBezTo>
                      <a:pt x="1006" y="879"/>
                      <a:pt x="999" y="805"/>
                      <a:pt x="986" y="790"/>
                    </a:cubicBezTo>
                    <a:cubicBezTo>
                      <a:pt x="928" y="725"/>
                      <a:pt x="945" y="713"/>
                      <a:pt x="876" y="655"/>
                    </a:cubicBezTo>
                    <a:cubicBezTo>
                      <a:pt x="828" y="614"/>
                      <a:pt x="804" y="548"/>
                      <a:pt x="746" y="515"/>
                    </a:cubicBezTo>
                    <a:cubicBezTo>
                      <a:pt x="673" y="460"/>
                      <a:pt x="715" y="499"/>
                      <a:pt x="651" y="435"/>
                    </a:cubicBezTo>
                    <a:cubicBezTo>
                      <a:pt x="632" y="416"/>
                      <a:pt x="618" y="401"/>
                      <a:pt x="593" y="386"/>
                    </a:cubicBezTo>
                    <a:cubicBezTo>
                      <a:pt x="535" y="324"/>
                      <a:pt x="550" y="337"/>
                      <a:pt x="513" y="258"/>
                    </a:cubicBezTo>
                    <a:cubicBezTo>
                      <a:pt x="478" y="213"/>
                      <a:pt x="389" y="41"/>
                      <a:pt x="389" y="0"/>
                    </a:cubicBezTo>
                    <a:close/>
                  </a:path>
                </a:pathLst>
              </a:custGeom>
              <a:gradFill rotWithShape="0">
                <a:gsLst>
                  <a:gs pos="0">
                    <a:srgbClr val="0000FF"/>
                  </a:gs>
                  <a:gs pos="100000">
                    <a:srgbClr val="0000FF">
                      <a:gamma/>
                      <a:tint val="0"/>
                      <a:invGamma/>
                    </a:srgbClr>
                  </a:gs>
                </a:gsLst>
                <a:lin ang="18900000" scaled="1"/>
              </a:gradFill>
              <a:ln w="38100" cap="flat" cmpd="sng">
                <a:solidFill>
                  <a:schemeClr val="tx1"/>
                </a:solidFill>
                <a:prstDash val="solid"/>
                <a:round/>
                <a:headEnd type="none" w="med" len="med"/>
                <a:tailEnd type="none" w="med" len="med"/>
              </a:ln>
              <a:effectLst/>
            </p:spPr>
            <p:txBody>
              <a:bodyPr wrap="none" anchor="ctr"/>
              <a:lstStyle/>
              <a:p>
                <a:endParaRPr lang="en-GB"/>
              </a:p>
            </p:txBody>
          </p:sp>
        </p:grpSp>
        <p:sp>
          <p:nvSpPr>
            <p:cNvPr id="610329" name="Text Box 25"/>
            <p:cNvSpPr txBox="1">
              <a:spLocks noChangeArrowheads="1"/>
            </p:cNvSpPr>
            <p:nvPr/>
          </p:nvSpPr>
          <p:spPr bwMode="auto">
            <a:xfrm>
              <a:off x="1424" y="2973"/>
              <a:ext cx="3662" cy="523"/>
            </a:xfrm>
            <a:prstGeom prst="rect">
              <a:avLst/>
            </a:prstGeom>
            <a:noFill/>
            <a:ln w="38100">
              <a:noFill/>
              <a:miter lim="800000"/>
              <a:headEnd/>
              <a:tailEnd/>
            </a:ln>
            <a:effectLst/>
          </p:spPr>
          <p:txBody>
            <a:bodyPr wrap="none" anchor="ctr">
              <a:spAutoFit/>
            </a:bodyPr>
            <a:lstStyle/>
            <a:p>
              <a:r>
                <a:rPr lang="en-US" sz="2400" dirty="0">
                  <a:latin typeface="Helvetica" pitchFamily="34" charset="0"/>
                </a:rPr>
                <a:t>precipitation not equal in each case since</a:t>
              </a:r>
            </a:p>
            <a:p>
              <a:r>
                <a:rPr lang="en-US" sz="2400" dirty="0">
                  <a:latin typeface="Helvetica" pitchFamily="34" charset="0"/>
                </a:rPr>
                <a:t>c</a:t>
              </a:r>
              <a:r>
                <a:rPr lang="en-US" sz="2400" dirty="0" smtClean="0">
                  <a:latin typeface="Helvetica" pitchFamily="34" charset="0"/>
                </a:rPr>
                <a:t>loud-to-rain autoconversion </a:t>
              </a:r>
              <a:r>
                <a:rPr lang="en-US" sz="2400" dirty="0">
                  <a:latin typeface="Helvetica" pitchFamily="34" charset="0"/>
                </a:rPr>
                <a:t>is </a:t>
              </a:r>
              <a:r>
                <a:rPr lang="en-US" sz="2400" b="1" dirty="0">
                  <a:latin typeface="Helvetica" pitchFamily="34" charset="0"/>
                </a:rPr>
                <a:t>nonlinear</a:t>
              </a:r>
            </a:p>
          </p:txBody>
        </p:sp>
      </p:grpSp>
      <p:sp>
        <p:nvSpPr>
          <p:cNvPr id="610333" name="Text Box 29"/>
          <p:cNvSpPr txBox="1">
            <a:spLocks noChangeArrowheads="1"/>
          </p:cNvSpPr>
          <p:nvPr/>
        </p:nvSpPr>
        <p:spPr bwMode="auto">
          <a:xfrm>
            <a:off x="378007" y="4634985"/>
            <a:ext cx="8343054" cy="1938992"/>
          </a:xfrm>
          <a:prstGeom prst="rect">
            <a:avLst/>
          </a:prstGeom>
          <a:noFill/>
          <a:ln w="38100">
            <a:solidFill>
              <a:srgbClr val="000000"/>
            </a:solidFill>
            <a:miter lim="800000"/>
            <a:headEnd/>
            <a:tailEnd/>
          </a:ln>
          <a:effectLst/>
        </p:spPr>
        <p:txBody>
          <a:bodyPr wrap="square" anchor="ctr">
            <a:spAutoFit/>
          </a:bodyPr>
          <a:lstStyle/>
          <a:p>
            <a:pPr marL="342900" indent="-342900" algn="l">
              <a:buFont typeface="Arial"/>
              <a:buChar char="•"/>
            </a:pPr>
            <a:r>
              <a:rPr lang="en-US" sz="2400" dirty="0" smtClean="0">
                <a:solidFill>
                  <a:srgbClr val="FF0000"/>
                </a:solidFill>
                <a:latin typeface="Helvetica" pitchFamily="34" charset="0"/>
              </a:rPr>
              <a:t>Complex </a:t>
            </a:r>
            <a:r>
              <a:rPr lang="en-US" sz="2400" dirty="0">
                <a:solidFill>
                  <a:srgbClr val="FF0000"/>
                </a:solidFill>
                <a:latin typeface="Helvetica" pitchFamily="34" charset="0"/>
              </a:rPr>
              <a:t>microphysics perhaps a wasted effort </a:t>
            </a:r>
            <a:r>
              <a:rPr lang="en-US" sz="2400" dirty="0" smtClean="0">
                <a:solidFill>
                  <a:srgbClr val="FF0000"/>
                </a:solidFill>
                <a:latin typeface="Helvetica" pitchFamily="34" charset="0"/>
              </a:rPr>
              <a:t>if </a:t>
            </a:r>
            <a:r>
              <a:rPr lang="en-US" sz="2400" dirty="0">
                <a:solidFill>
                  <a:srgbClr val="FF0000"/>
                </a:solidFill>
                <a:latin typeface="Helvetica" pitchFamily="34" charset="0"/>
              </a:rPr>
              <a:t>assessment </a:t>
            </a:r>
            <a:r>
              <a:rPr lang="en-US" sz="2400" dirty="0" smtClean="0">
                <a:solidFill>
                  <a:srgbClr val="FF0000"/>
                </a:solidFill>
                <a:latin typeface="Helvetica" pitchFamily="34" charset="0"/>
              </a:rPr>
              <a:t>of cloud fraction </a:t>
            </a:r>
            <a:r>
              <a:rPr lang="en-US" sz="2400" i="1" dirty="0" smtClean="0">
                <a:solidFill>
                  <a:srgbClr val="FF0000"/>
                </a:solidFill>
                <a:latin typeface="Times New Roman" pitchFamily="18" charset="0"/>
              </a:rPr>
              <a:t>C</a:t>
            </a:r>
            <a:r>
              <a:rPr lang="en-US" sz="2400" dirty="0" smtClean="0">
                <a:solidFill>
                  <a:srgbClr val="FF0000"/>
                </a:solidFill>
                <a:latin typeface="Helvetica" pitchFamily="34" charset="0"/>
              </a:rPr>
              <a:t> </a:t>
            </a:r>
            <a:r>
              <a:rPr lang="en-US" sz="2400" dirty="0">
                <a:solidFill>
                  <a:srgbClr val="FF0000"/>
                </a:solidFill>
                <a:latin typeface="Helvetica" pitchFamily="34" charset="0"/>
              </a:rPr>
              <a:t>is </a:t>
            </a:r>
            <a:r>
              <a:rPr lang="en-US" sz="2400" dirty="0" smtClean="0">
                <a:solidFill>
                  <a:srgbClr val="FF0000"/>
                </a:solidFill>
                <a:latin typeface="Helvetica" pitchFamily="34" charset="0"/>
              </a:rPr>
              <a:t>poor!</a:t>
            </a:r>
          </a:p>
          <a:p>
            <a:pPr marL="342900" indent="-342900" algn="l">
              <a:buFont typeface="Arial"/>
              <a:buChar char="•"/>
            </a:pPr>
            <a:endParaRPr lang="en-US" sz="2400" dirty="0" smtClean="0">
              <a:solidFill>
                <a:srgbClr val="FF0000"/>
              </a:solidFill>
              <a:latin typeface="Helvetica" pitchFamily="34" charset="0"/>
            </a:endParaRPr>
          </a:p>
          <a:p>
            <a:pPr marL="342900" indent="-342900" algn="l">
              <a:buFont typeface="Arial"/>
              <a:buChar char="•"/>
            </a:pPr>
            <a:r>
              <a:rPr lang="en-US" sz="2400" dirty="0" smtClean="0">
                <a:solidFill>
                  <a:srgbClr val="0000FF"/>
                </a:solidFill>
                <a:latin typeface="Helvetica" pitchFamily="34" charset="0"/>
              </a:rPr>
              <a:t>In addition, in-cloud condensate heterogeneity should also be represented, i.e. not all the cloud is precipitating?</a:t>
            </a:r>
          </a:p>
        </p:txBody>
      </p:sp>
      <p:sp>
        <p:nvSpPr>
          <p:cNvPr id="31"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for microphysics</a:t>
            </a:r>
            <a:endParaRPr lang="en-GB" sz="2800" b="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03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03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033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36525" y="101602"/>
            <a:ext cx="8164513" cy="752475"/>
          </a:xfrm>
        </p:spPr>
        <p:txBody>
          <a:bodyPr/>
          <a:lstStyle/>
          <a:p>
            <a:r>
              <a:rPr lang="en-GB" sz="4400" b="1" dirty="0" smtClean="0">
                <a:ea typeface="ＭＳ Ｐゴシック" pitchFamily="-107" charset="-128"/>
              </a:rPr>
              <a:t>Summary</a:t>
            </a:r>
            <a:r>
              <a:rPr lang="en-GB" sz="3200" dirty="0" smtClean="0">
                <a:ea typeface="ＭＳ Ｐゴシック" pitchFamily="-107" charset="-128"/>
              </a:rPr>
              <a:t/>
            </a:r>
            <a:br>
              <a:rPr lang="en-GB" sz="3200" dirty="0" smtClean="0">
                <a:ea typeface="ＭＳ Ｐゴシック" pitchFamily="-107" charset="-128"/>
              </a:rPr>
            </a:br>
            <a:r>
              <a:rPr lang="en-GB" sz="3200" dirty="0" smtClean="0">
                <a:ea typeface="ＭＳ Ｐゴシック" pitchFamily="-107" charset="-128"/>
              </a:rPr>
              <a:t>Representing </a:t>
            </a:r>
            <a:r>
              <a:rPr lang="en-GB" sz="3200" dirty="0" err="1" smtClean="0">
                <a:ea typeface="ＭＳ Ｐゴシック" pitchFamily="-107" charset="-128"/>
              </a:rPr>
              <a:t>subgrid</a:t>
            </a:r>
            <a:r>
              <a:rPr lang="en-GB" sz="3200" dirty="0" smtClean="0">
                <a:ea typeface="ＭＳ Ｐゴシック" pitchFamily="-107" charset="-128"/>
              </a:rPr>
              <a:t> scale heterogeneity</a:t>
            </a:r>
            <a:endParaRPr lang="en-GB" sz="4400" dirty="0" smtClean="0">
              <a:ea typeface="ＭＳ Ｐゴシック" pitchFamily="-107" charset="-128"/>
            </a:endParaRPr>
          </a:p>
        </p:txBody>
      </p:sp>
      <p:sp>
        <p:nvSpPr>
          <p:cNvPr id="92163" name="Text Box 3"/>
          <p:cNvSpPr txBox="1">
            <a:spLocks noChangeArrowheads="1"/>
          </p:cNvSpPr>
          <p:nvPr/>
        </p:nvSpPr>
        <p:spPr bwMode="auto">
          <a:xfrm>
            <a:off x="609600" y="2057400"/>
            <a:ext cx="6934200" cy="366713"/>
          </a:xfrm>
          <a:prstGeom prst="rect">
            <a:avLst/>
          </a:prstGeom>
          <a:noFill/>
          <a:ln w="9525">
            <a:noFill/>
            <a:miter lim="800000"/>
            <a:headEnd/>
            <a:tailEnd/>
          </a:ln>
        </p:spPr>
        <p:txBody>
          <a:bodyPr>
            <a:spAutoFit/>
          </a:bodyPr>
          <a:lstStyle/>
          <a:p>
            <a:pPr algn="ctr" eaLnBrk="0" hangingPunct="0">
              <a:spcBef>
                <a:spcPct val="50000"/>
              </a:spcBef>
            </a:pPr>
            <a:endParaRPr lang="en-US" sz="1800"/>
          </a:p>
        </p:txBody>
      </p:sp>
      <p:sp>
        <p:nvSpPr>
          <p:cNvPr id="16388" name="Text Box 4"/>
          <p:cNvSpPr txBox="1">
            <a:spLocks noChangeArrowheads="1"/>
          </p:cNvSpPr>
          <p:nvPr/>
        </p:nvSpPr>
        <p:spPr bwMode="auto">
          <a:xfrm>
            <a:off x="477838" y="1302801"/>
            <a:ext cx="8329612" cy="5170646"/>
          </a:xfrm>
          <a:prstGeom prst="rect">
            <a:avLst/>
          </a:prstGeom>
          <a:noFill/>
          <a:ln w="9525">
            <a:noFill/>
            <a:miter lim="800000"/>
            <a:headEnd/>
            <a:tailEnd/>
          </a:ln>
        </p:spPr>
        <p:txBody>
          <a:bodyPr>
            <a:spAutoFit/>
          </a:bodyPr>
          <a:lstStyle/>
          <a:p>
            <a:pPr marL="288000" lvl="3" indent="-276225" algn="l" eaLnBrk="0" hangingPunct="0">
              <a:spcAft>
                <a:spcPts val="1200"/>
              </a:spcAft>
              <a:buSzPct val="125000"/>
              <a:buFont typeface="Arial" charset="0"/>
              <a:buChar char="•"/>
            </a:pPr>
            <a:r>
              <a:rPr lang="en-GB" sz="2000" dirty="0">
                <a:latin typeface="Arial" charset="0"/>
              </a:rPr>
              <a:t>Representing sub-</a:t>
            </a:r>
            <a:r>
              <a:rPr lang="en-GB" sz="2000" dirty="0" err="1">
                <a:latin typeface="Arial" charset="0"/>
              </a:rPr>
              <a:t>gridscale</a:t>
            </a:r>
            <a:r>
              <a:rPr lang="en-GB" sz="2000" dirty="0">
                <a:latin typeface="Arial" charset="0"/>
              </a:rPr>
              <a:t> heterogeneity </a:t>
            </a:r>
            <a:r>
              <a:rPr lang="en-GB" sz="2000" dirty="0" smtClean="0">
                <a:latin typeface="Arial" charset="0"/>
              </a:rPr>
              <a:t>in GCMs is </a:t>
            </a:r>
            <a:r>
              <a:rPr lang="en-GB" sz="2000" dirty="0">
                <a:latin typeface="Arial" charset="0"/>
              </a:rPr>
              <a:t>important for cloud formation, microphysical processes, radiation etc. </a:t>
            </a:r>
          </a:p>
          <a:p>
            <a:pPr marL="288000" lvl="3" indent="-276225" algn="l" eaLnBrk="0" hangingPunct="0">
              <a:spcAft>
                <a:spcPts val="1200"/>
              </a:spcAft>
              <a:buSzPct val="125000"/>
              <a:buFont typeface="Arial" charset="0"/>
              <a:buChar char="•"/>
            </a:pPr>
            <a:r>
              <a:rPr lang="en-GB" sz="2000" dirty="0">
                <a:solidFill>
                  <a:srgbClr val="0000FF"/>
                </a:solidFill>
                <a:latin typeface="Arial" charset="0"/>
              </a:rPr>
              <a:t>Many different approaches have been tried, with varying degrees of complexity to represent the variability observed in the atmosphere. </a:t>
            </a:r>
            <a:endParaRPr lang="en-GB" sz="2000" dirty="0">
              <a:latin typeface="Arial" charset="0"/>
            </a:endParaRPr>
          </a:p>
          <a:p>
            <a:pPr marL="288000" lvl="3" indent="-276225" algn="l">
              <a:spcAft>
                <a:spcPts val="1200"/>
              </a:spcAft>
              <a:buSzPct val="125000"/>
              <a:buFont typeface="Arial" charset="0"/>
              <a:buChar char="•"/>
            </a:pPr>
            <a:r>
              <a:rPr lang="en-GB" sz="2000" dirty="0" smtClean="0"/>
              <a:t>More degrees of freedom allow greater flexibility to represent the real atmosphere, but we need to have enough knowledge/information to understand and constrain the problem (form of </a:t>
            </a:r>
            <a:r>
              <a:rPr lang="en-GB" sz="2000" dirty="0" err="1" smtClean="0"/>
              <a:t>pdf</a:t>
            </a:r>
            <a:r>
              <a:rPr lang="en-GB" sz="2000" dirty="0" smtClean="0"/>
              <a:t>/sources/sinks)!</a:t>
            </a:r>
            <a:endParaRPr lang="en-GB" sz="2000" dirty="0">
              <a:latin typeface="Arial" charset="0"/>
            </a:endParaRPr>
          </a:p>
          <a:p>
            <a:pPr marL="288000" lvl="3" indent="-276225" algn="l" eaLnBrk="0" hangingPunct="0">
              <a:spcAft>
                <a:spcPts val="1200"/>
              </a:spcAft>
              <a:buSzPct val="125000"/>
              <a:buFont typeface="Arial" charset="0"/>
              <a:buChar char="•"/>
            </a:pPr>
            <a:r>
              <a:rPr lang="en-GB" sz="2000" dirty="0">
                <a:solidFill>
                  <a:srgbClr val="0000FF"/>
                </a:solidFill>
              </a:rPr>
              <a:t>C</a:t>
            </a:r>
            <a:r>
              <a:rPr lang="en-GB" sz="2000" dirty="0" smtClean="0">
                <a:solidFill>
                  <a:srgbClr val="0000FF"/>
                </a:solidFill>
                <a:latin typeface="Arial" charset="0"/>
              </a:rPr>
              <a:t>loud, convection and BL turbulence are all part of the subgrid heterogeneity – active research into unified schemes.</a:t>
            </a:r>
          </a:p>
          <a:p>
            <a:pPr marL="288000" lvl="3" indent="-276225" algn="l" eaLnBrk="0" hangingPunct="0">
              <a:spcAft>
                <a:spcPts val="1200"/>
              </a:spcAft>
              <a:buSzPct val="125000"/>
              <a:buFont typeface="Arial" charset="0"/>
              <a:buChar char="•"/>
            </a:pPr>
            <a:r>
              <a:rPr lang="en-GB" sz="2000" dirty="0" smtClean="0">
                <a:latin typeface="Arial" charset="0"/>
              </a:rPr>
              <a:t>Statistical </a:t>
            </a:r>
            <a:r>
              <a:rPr lang="en-GB" sz="2000" dirty="0">
                <a:latin typeface="Arial" charset="0"/>
              </a:rPr>
              <a:t>prognostic PDF schemes have many advantages but challenges remain for clouds other than warm-phase boundary layer cloud</a:t>
            </a:r>
            <a:r>
              <a:rPr lang="en-GB" sz="2000" dirty="0" smtClean="0">
                <a:latin typeface="Arial" charset="0"/>
              </a:rPr>
              <a:t>!</a:t>
            </a:r>
            <a:endParaRPr lang="en-GB" sz="2000" dirty="0">
              <a:latin typeface="Arial" charset="0"/>
            </a:endParaRPr>
          </a:p>
          <a:p>
            <a:pPr marL="288000" lvl="3" indent="-276225" algn="l">
              <a:spcAft>
                <a:spcPts val="1200"/>
              </a:spcAft>
              <a:buSzPct val="125000"/>
              <a:buFont typeface="Arial" charset="0"/>
              <a:buChar char="•"/>
            </a:pPr>
            <a:r>
              <a:rPr lang="en-GB" sz="2000" dirty="0">
                <a:solidFill>
                  <a:srgbClr val="0000FF"/>
                </a:solidFill>
                <a:latin typeface="Arial" charset="0"/>
              </a:rPr>
              <a:t>However, we should continue to strive for a </a:t>
            </a:r>
            <a:r>
              <a:rPr lang="en-GB" sz="2000" b="1" dirty="0">
                <a:solidFill>
                  <a:srgbClr val="0000FF"/>
                </a:solidFill>
                <a:latin typeface="Arial" charset="0"/>
              </a:rPr>
              <a:t>consistent representation of this heterogeneity </a:t>
            </a:r>
            <a:r>
              <a:rPr lang="en-GB" sz="2000" dirty="0">
                <a:solidFill>
                  <a:srgbClr val="0000FF"/>
                </a:solidFill>
                <a:latin typeface="Arial" charset="0"/>
              </a:rPr>
              <a:t>for all processes in the model</a:t>
            </a:r>
            <a:r>
              <a:rPr lang="en-GB" sz="2000" dirty="0" smtClean="0">
                <a:solidFill>
                  <a:srgbClr val="0000FF"/>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8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8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5"/>
          <p:cNvSpPr>
            <a:spLocks noGrp="1"/>
          </p:cNvSpPr>
          <p:nvPr>
            <p:ph type="sldNum" sz="quarter" idx="12"/>
          </p:nvPr>
        </p:nvSpPr>
        <p:spPr>
          <a:noFill/>
        </p:spPr>
        <p:txBody>
          <a:bodyPr/>
          <a:lstStyle/>
          <a:p>
            <a:fld id="{97BCBF71-0EBD-44FF-BB22-C56CF84C25C2}" type="slidenum">
              <a:rPr lang="en-GB"/>
              <a:pPr/>
              <a:t>51</a:t>
            </a:fld>
            <a:endParaRPr lang="en-GB"/>
          </a:p>
        </p:txBody>
      </p:sp>
      <p:sp>
        <p:nvSpPr>
          <p:cNvPr id="564226" name="Rectangle 2"/>
          <p:cNvSpPr>
            <a:spLocks noGrp="1" noChangeArrowheads="1"/>
          </p:cNvSpPr>
          <p:nvPr>
            <p:ph type="title"/>
          </p:nvPr>
        </p:nvSpPr>
        <p:spPr/>
        <p:txBody>
          <a:bodyPr/>
          <a:lstStyle/>
          <a:p>
            <a:r>
              <a:rPr lang="en-GB" sz="4400" smtClean="0">
                <a:effectLst>
                  <a:outerShdw blurRad="38100" dist="38100" dir="2700000" algn="tl">
                    <a:srgbClr val="C0C0C0"/>
                  </a:outerShdw>
                </a:effectLst>
              </a:rPr>
              <a:t>References</a:t>
            </a:r>
          </a:p>
        </p:txBody>
      </p:sp>
      <p:sp>
        <p:nvSpPr>
          <p:cNvPr id="109572" name="Rectangle 3"/>
          <p:cNvSpPr>
            <a:spLocks noGrp="1" noChangeArrowheads="1"/>
          </p:cNvSpPr>
          <p:nvPr>
            <p:ph type="body" idx="1"/>
          </p:nvPr>
        </p:nvSpPr>
        <p:spPr>
          <a:xfrm>
            <a:off x="454025" y="1719263"/>
            <a:ext cx="8382000" cy="4648200"/>
          </a:xfrm>
        </p:spPr>
        <p:txBody>
          <a:bodyPr/>
          <a:lstStyle/>
          <a:p>
            <a:pPr>
              <a:buNone/>
            </a:pPr>
            <a:r>
              <a:rPr lang="en-GB" sz="1400" dirty="0" smtClean="0">
                <a:latin typeface="Helvetica" pitchFamily="34" charset="0"/>
              </a:rPr>
              <a:t>Larson,  V. E., R. Wood,  P. R. Field,  J.-C. </a:t>
            </a:r>
            <a:r>
              <a:rPr lang="en-GB" sz="1400" dirty="0" err="1" smtClean="0">
                <a:latin typeface="Helvetica" pitchFamily="34" charset="0"/>
              </a:rPr>
              <a:t>Golaz</a:t>
            </a:r>
            <a:r>
              <a:rPr lang="en-GB" sz="1400" dirty="0" smtClean="0">
                <a:latin typeface="Helvetica" pitchFamily="34" charset="0"/>
              </a:rPr>
              <a:t>,  T. H. </a:t>
            </a:r>
            <a:r>
              <a:rPr lang="en-GB" sz="1400" dirty="0" err="1" smtClean="0">
                <a:latin typeface="Helvetica" pitchFamily="34" charset="0"/>
              </a:rPr>
              <a:t>Vonder</a:t>
            </a:r>
            <a:r>
              <a:rPr lang="en-GB" sz="1400" dirty="0" smtClean="0">
                <a:latin typeface="Helvetica" pitchFamily="34" charset="0"/>
              </a:rPr>
              <a:t> </a:t>
            </a:r>
            <a:r>
              <a:rPr lang="en-GB" sz="1400" dirty="0" err="1" smtClean="0">
                <a:latin typeface="Helvetica" pitchFamily="34" charset="0"/>
              </a:rPr>
              <a:t>Haar</a:t>
            </a:r>
            <a:r>
              <a:rPr lang="en-GB" sz="1400" dirty="0" smtClean="0">
                <a:latin typeface="Helvetica" pitchFamily="34" charset="0"/>
              </a:rPr>
              <a:t>, and W. R. Cotton, (2001). Small-Scale and </a:t>
            </a:r>
            <a:r>
              <a:rPr lang="en-GB" sz="1400" dirty="0" err="1" smtClean="0">
                <a:latin typeface="Helvetica" pitchFamily="34" charset="0"/>
              </a:rPr>
              <a:t>Mesoscale</a:t>
            </a:r>
            <a:r>
              <a:rPr lang="en-GB" sz="1400" dirty="0" smtClean="0">
                <a:latin typeface="Helvetica" pitchFamily="34" charset="0"/>
              </a:rPr>
              <a:t> Variability of Scalars in Cloudy Boundary Layers: One-Dimensional Probability Density Functions.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58</a:t>
            </a:r>
            <a:r>
              <a:rPr lang="en-GB" sz="1400" dirty="0" smtClean="0">
                <a:latin typeface="Helvetica" pitchFamily="34" charset="0"/>
              </a:rPr>
              <a:t>, 1978-1994</a:t>
            </a:r>
          </a:p>
          <a:p>
            <a:pPr>
              <a:buNone/>
            </a:pPr>
            <a:endParaRPr lang="en-GB" sz="1400" dirty="0" smtClean="0">
              <a:latin typeface="Helvetica" pitchFamily="34" charset="0"/>
            </a:endParaRPr>
          </a:p>
          <a:p>
            <a:pPr>
              <a:buNone/>
            </a:pPr>
            <a:r>
              <a:rPr lang="en-GB" sz="1400" dirty="0" err="1" smtClean="0">
                <a:latin typeface="Helvetica" pitchFamily="34" charset="0"/>
              </a:rPr>
              <a:t>Sundqvist</a:t>
            </a:r>
            <a:r>
              <a:rPr lang="en-GB" sz="1400" dirty="0" smtClean="0">
                <a:latin typeface="Helvetica" pitchFamily="34" charset="0"/>
              </a:rPr>
              <a:t>, H. Berge, E., </a:t>
            </a:r>
            <a:r>
              <a:rPr lang="en-GB" sz="1400" dirty="0" err="1" smtClean="0">
                <a:latin typeface="Helvetica" pitchFamily="34" charset="0"/>
              </a:rPr>
              <a:t>Kristjansson</a:t>
            </a:r>
            <a:r>
              <a:rPr lang="en-GB" sz="1400" dirty="0" smtClean="0">
                <a:latin typeface="Helvetica" pitchFamily="34" charset="0"/>
              </a:rPr>
              <a:t>, J. E., 1989: Condensation and cloud </a:t>
            </a:r>
            <a:r>
              <a:rPr lang="en-GB" sz="1400" dirty="0" err="1" smtClean="0">
                <a:latin typeface="Helvetica" pitchFamily="34" charset="0"/>
              </a:rPr>
              <a:t>parametrization</a:t>
            </a:r>
            <a:r>
              <a:rPr lang="en-GB" sz="1400" dirty="0" smtClean="0">
                <a:latin typeface="Helvetica" pitchFamily="34" charset="0"/>
              </a:rPr>
              <a:t> studies with a </a:t>
            </a:r>
            <a:r>
              <a:rPr lang="en-GB" sz="1400" dirty="0" err="1" smtClean="0">
                <a:latin typeface="Helvetica" pitchFamily="34" charset="0"/>
              </a:rPr>
              <a:t>mesoscale</a:t>
            </a:r>
            <a:r>
              <a:rPr lang="en-GB" sz="1400" dirty="0" smtClean="0">
                <a:latin typeface="Helvetica" pitchFamily="34" charset="0"/>
              </a:rPr>
              <a:t> numerical weather prediction model. </a:t>
            </a:r>
            <a:r>
              <a:rPr lang="en-GB" sz="1400" i="1" dirty="0" smtClean="0">
                <a:latin typeface="Helvetica" pitchFamily="34" charset="0"/>
              </a:rPr>
              <a:t>Mon. </a:t>
            </a:r>
            <a:r>
              <a:rPr lang="en-GB" sz="1400" i="1" dirty="0" err="1" smtClean="0">
                <a:latin typeface="Helvetica" pitchFamily="34" charset="0"/>
              </a:rPr>
              <a:t>Wea</a:t>
            </a:r>
            <a:r>
              <a:rPr lang="en-GB" sz="1400" i="1" dirty="0" smtClean="0">
                <a:latin typeface="Helvetica" pitchFamily="34" charset="0"/>
              </a:rPr>
              <a:t>. Rev</a:t>
            </a:r>
            <a:r>
              <a:rPr lang="en-GB" sz="1400" dirty="0" smtClean="0">
                <a:latin typeface="Helvetica" pitchFamily="34" charset="0"/>
              </a:rPr>
              <a:t>., </a:t>
            </a:r>
            <a:r>
              <a:rPr lang="en-GB" sz="1400" b="1" dirty="0" smtClean="0">
                <a:latin typeface="Helvetica" pitchFamily="34" charset="0"/>
              </a:rPr>
              <a:t>177</a:t>
            </a:r>
            <a:r>
              <a:rPr lang="en-GB" sz="1400" dirty="0" smtClean="0">
                <a:latin typeface="Helvetica" pitchFamily="34" charset="0"/>
              </a:rPr>
              <a:t>, 1641-1657.</a:t>
            </a:r>
          </a:p>
          <a:p>
            <a:pPr>
              <a:buNone/>
            </a:pPr>
            <a:endParaRPr lang="en-GB" sz="1400" dirty="0" smtClean="0">
              <a:latin typeface="Helvetica" pitchFamily="34" charset="0"/>
            </a:endParaRPr>
          </a:p>
          <a:p>
            <a:pPr>
              <a:buNone/>
            </a:pPr>
            <a:r>
              <a:rPr lang="en-GB" sz="1400" dirty="0" smtClean="0">
                <a:latin typeface="Helvetica" pitchFamily="34" charset="0"/>
              </a:rPr>
              <a:t>Tompkins, A. M., (2002). A prognostic </a:t>
            </a:r>
            <a:r>
              <a:rPr lang="en-GB" sz="1400" dirty="0" err="1" smtClean="0">
                <a:latin typeface="Helvetica" pitchFamily="34" charset="0"/>
              </a:rPr>
              <a:t>parametrization</a:t>
            </a:r>
            <a:r>
              <a:rPr lang="en-GB" sz="1400" dirty="0" smtClean="0">
                <a:latin typeface="Helvetica" pitchFamily="34" charset="0"/>
              </a:rPr>
              <a:t> for the </a:t>
            </a:r>
            <a:r>
              <a:rPr lang="en-GB" sz="1400" dirty="0" err="1" smtClean="0">
                <a:latin typeface="Helvetica" pitchFamily="34" charset="0"/>
              </a:rPr>
              <a:t>subgrid</a:t>
            </a:r>
            <a:r>
              <a:rPr lang="en-GB" sz="1400" dirty="0" smtClean="0">
                <a:latin typeface="Helvetica" pitchFamily="34" charset="0"/>
              </a:rPr>
              <a:t>-scale variability of water </a:t>
            </a:r>
            <a:r>
              <a:rPr lang="en-GB" sz="1400" dirty="0" err="1" smtClean="0">
                <a:latin typeface="Helvetica" pitchFamily="34" charset="0"/>
              </a:rPr>
              <a:t>vapor</a:t>
            </a:r>
            <a:r>
              <a:rPr lang="en-GB" sz="1400" dirty="0" smtClean="0">
                <a:latin typeface="Helvetica" pitchFamily="34" charset="0"/>
              </a:rPr>
              <a:t> and clouds in large-scale models and its use to diagnose cloud cover.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59</a:t>
            </a:r>
            <a:r>
              <a:rPr lang="en-GB" sz="1400" dirty="0" smtClean="0">
                <a:latin typeface="Helvetica" pitchFamily="34" charset="0"/>
              </a:rPr>
              <a:t>, 1917-1942.</a:t>
            </a:r>
          </a:p>
          <a:p>
            <a:pPr>
              <a:buNone/>
            </a:pPr>
            <a:endParaRPr lang="en-GB" sz="1400" dirty="0" smtClean="0">
              <a:latin typeface="Helvetica" pitchFamily="34" charset="0"/>
            </a:endParaRPr>
          </a:p>
          <a:p>
            <a:pPr>
              <a:buNone/>
            </a:pPr>
            <a:r>
              <a:rPr lang="en-GB" sz="1400" dirty="0" smtClean="0">
                <a:latin typeface="Helvetica" pitchFamily="34" charset="0"/>
              </a:rPr>
              <a:t>Wood, R., Field, P. R., (2000). Relationships between total water, condensed water and cloud fraction in </a:t>
            </a:r>
            <a:r>
              <a:rPr lang="en-GB" sz="1400" dirty="0" err="1" smtClean="0">
                <a:latin typeface="Helvetica" pitchFamily="34" charset="0"/>
              </a:rPr>
              <a:t>stratiform</a:t>
            </a:r>
            <a:r>
              <a:rPr lang="en-GB" sz="1400" dirty="0" smtClean="0">
                <a:latin typeface="Helvetica" pitchFamily="34" charset="0"/>
              </a:rPr>
              <a:t> clouds </a:t>
            </a:r>
            <a:r>
              <a:rPr lang="en-GB" sz="1400" dirty="0" err="1" smtClean="0">
                <a:latin typeface="Helvetica" pitchFamily="34" charset="0"/>
              </a:rPr>
              <a:t>examinied</a:t>
            </a:r>
            <a:r>
              <a:rPr lang="en-GB" sz="1400" dirty="0" smtClean="0">
                <a:latin typeface="Helvetica" pitchFamily="34" charset="0"/>
              </a:rPr>
              <a:t> using aircraft data.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57</a:t>
            </a:r>
            <a:r>
              <a:rPr lang="en-GB" sz="1400" dirty="0" smtClean="0">
                <a:latin typeface="Helvetica" pitchFamily="34" charset="0"/>
              </a:rPr>
              <a:t>, 1888-1905.</a:t>
            </a:r>
          </a:p>
          <a:p>
            <a:pPr>
              <a:buNone/>
            </a:pPr>
            <a:endParaRPr lang="en-GB" sz="1400" dirty="0" smtClean="0">
              <a:latin typeface="Helvetica" pitchFamily="34" charset="0"/>
            </a:endParaRPr>
          </a:p>
          <a:p>
            <a:pPr>
              <a:buNone/>
            </a:pPr>
            <a:r>
              <a:rPr lang="en-GB" sz="1400" dirty="0" err="1" smtClean="0">
                <a:latin typeface="Helvetica" pitchFamily="34" charset="0"/>
              </a:rPr>
              <a:t>Xu</a:t>
            </a:r>
            <a:r>
              <a:rPr lang="en-GB" sz="1400" dirty="0" smtClean="0">
                <a:latin typeface="Helvetica" pitchFamily="34" charset="0"/>
              </a:rPr>
              <a:t>, K. M., and D. A. Randall, (1996). A semi-empirical cloudiness parameterization for use in climate models. </a:t>
            </a:r>
            <a:r>
              <a:rPr lang="en-GB" sz="1400" i="1" dirty="0" smtClean="0">
                <a:latin typeface="Helvetica" pitchFamily="34" charset="0"/>
              </a:rPr>
              <a:t>J. Atmos. Sci</a:t>
            </a:r>
            <a:r>
              <a:rPr lang="en-GB" sz="1400" dirty="0" smtClean="0">
                <a:latin typeface="Helvetica" pitchFamily="34" charset="0"/>
              </a:rPr>
              <a:t>., </a:t>
            </a:r>
            <a:r>
              <a:rPr lang="en-GB" sz="1400" b="1" dirty="0" smtClean="0">
                <a:latin typeface="Helvetica" pitchFamily="34" charset="0"/>
              </a:rPr>
              <a:t>53</a:t>
            </a:r>
            <a:r>
              <a:rPr lang="en-GB" sz="1400" dirty="0" smtClean="0">
                <a:latin typeface="Helvetica" pitchFamily="34" charset="0"/>
              </a:rPr>
              <a:t>, 3084-3102.</a:t>
            </a:r>
          </a:p>
          <a:p>
            <a:pPr>
              <a:buNone/>
            </a:pPr>
            <a:endParaRPr lang="en-GB" sz="1600" dirty="0" smtClean="0">
              <a:latin typeface="Helvetica" pitchFamily="34" charset="0"/>
            </a:endParaRPr>
          </a:p>
          <a:p>
            <a:pPr>
              <a:buFontTx/>
              <a:buNone/>
            </a:pPr>
            <a:endParaRPr lang="en-GB"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fld id="{80A2484E-BEBB-4CF5-966C-B030534553BE}" type="slidenum">
              <a:rPr lang="en-GB"/>
              <a:pPr/>
              <a:t>6</a:t>
            </a:fld>
            <a:endParaRPr lang="en-GB" dirty="0"/>
          </a:p>
        </p:txBody>
      </p:sp>
      <p:pic>
        <p:nvPicPr>
          <p:cNvPr id="621572" name="Picture 4" descr="ipa_pp"/>
          <p:cNvPicPr>
            <a:picLocks noChangeAspect="1" noChangeArrowheads="1"/>
          </p:cNvPicPr>
          <p:nvPr/>
        </p:nvPicPr>
        <p:blipFill>
          <a:blip r:embed="rId2" cstate="print"/>
          <a:srcRect l="53196"/>
          <a:stretch>
            <a:fillRect/>
          </a:stretch>
        </p:blipFill>
        <p:spPr bwMode="auto">
          <a:xfrm>
            <a:off x="1357321" y="3457679"/>
            <a:ext cx="2533650" cy="2343150"/>
          </a:xfrm>
          <a:prstGeom prst="rect">
            <a:avLst/>
          </a:prstGeom>
          <a:solidFill>
            <a:schemeClr val="bg1"/>
          </a:solidFill>
          <a:effectLst/>
        </p:spPr>
      </p:pic>
      <p:sp>
        <p:nvSpPr>
          <p:cNvPr id="621639" name="Text Box 71"/>
          <p:cNvSpPr txBox="1">
            <a:spLocks noChangeArrowheads="1"/>
          </p:cNvSpPr>
          <p:nvPr/>
        </p:nvSpPr>
        <p:spPr bwMode="auto">
          <a:xfrm>
            <a:off x="4810134" y="5725701"/>
            <a:ext cx="2806700" cy="915988"/>
          </a:xfrm>
          <a:prstGeom prst="rect">
            <a:avLst/>
          </a:prstGeom>
          <a:noFill/>
          <a:ln w="38100">
            <a:noFill/>
            <a:miter lim="800000"/>
            <a:headEnd/>
            <a:tailEnd/>
          </a:ln>
          <a:effectLst/>
        </p:spPr>
        <p:txBody>
          <a:bodyPr>
            <a:spAutoFit/>
          </a:bodyPr>
          <a:lstStyle/>
          <a:p>
            <a:pPr>
              <a:spcBef>
                <a:spcPct val="50000"/>
              </a:spcBef>
            </a:pPr>
            <a:r>
              <a:rPr lang="en-GB" dirty="0"/>
              <a:t>Independent Column Approximation, e.g. MCICA</a:t>
            </a:r>
          </a:p>
        </p:txBody>
      </p:sp>
      <p:sp>
        <p:nvSpPr>
          <p:cNvPr id="621640" name="Text Box 72"/>
          <p:cNvSpPr txBox="1">
            <a:spLocks noChangeArrowheads="1"/>
          </p:cNvSpPr>
          <p:nvPr/>
        </p:nvSpPr>
        <p:spPr bwMode="auto">
          <a:xfrm>
            <a:off x="272165" y="1346200"/>
            <a:ext cx="8422006" cy="2246769"/>
          </a:xfrm>
          <a:prstGeom prst="rect">
            <a:avLst/>
          </a:prstGeom>
          <a:noFill/>
          <a:ln w="38100">
            <a:noFill/>
            <a:miter lim="800000"/>
            <a:headEnd/>
            <a:tailEnd/>
          </a:ln>
          <a:effectLst/>
        </p:spPr>
        <p:txBody>
          <a:bodyPr wrap="square">
            <a:spAutoFit/>
          </a:bodyPr>
          <a:lstStyle/>
          <a:p>
            <a:pPr marL="342900" indent="-342900" algn="l">
              <a:spcBef>
                <a:spcPct val="50000"/>
              </a:spcBef>
              <a:buFont typeface="Arial"/>
              <a:buChar char="•"/>
            </a:pPr>
            <a:r>
              <a:rPr lang="en-GB" sz="2000" dirty="0" smtClean="0"/>
              <a:t>Assuming homogeneity can lead to biased radiative calculations (e.g. </a:t>
            </a:r>
            <a:r>
              <a:rPr lang="en-GB" sz="2000" dirty="0" err="1" smtClean="0"/>
              <a:t>Cahalan</a:t>
            </a:r>
            <a:r>
              <a:rPr lang="en-GB" sz="2000" dirty="0" smtClean="0"/>
              <a:t> et al. 1994, Barker et al 1996). </a:t>
            </a:r>
          </a:p>
          <a:p>
            <a:pPr marL="342900" indent="-342900" algn="l">
              <a:spcBef>
                <a:spcPct val="50000"/>
              </a:spcBef>
              <a:buFont typeface="Arial"/>
              <a:buChar char="•"/>
            </a:pPr>
            <a:r>
              <a:rPr lang="en-GB" sz="2000" dirty="0" smtClean="0"/>
              <a:t>Monte Carlo Independent Column Approximation, for example, can </a:t>
            </a:r>
            <a:r>
              <a:rPr lang="en-GB" sz="2000" dirty="0"/>
              <a:t>treat the inhomogeneity of in-cloud condensate and </a:t>
            </a:r>
            <a:r>
              <a:rPr lang="en-GB" sz="2000" dirty="0" smtClean="0"/>
              <a:t>vertical overlap </a:t>
            </a:r>
            <a:r>
              <a:rPr lang="en-GB" sz="2000" dirty="0"/>
              <a:t>in a consistent way between the cloud and radiation </a:t>
            </a:r>
            <a:r>
              <a:rPr lang="en-GB" sz="2000" dirty="0" smtClean="0"/>
              <a:t>schemes</a:t>
            </a:r>
          </a:p>
          <a:p>
            <a:pPr algn="l">
              <a:spcBef>
                <a:spcPct val="50000"/>
              </a:spcBef>
            </a:pPr>
            <a:endParaRPr lang="en-GB" sz="2000" dirty="0"/>
          </a:p>
        </p:txBody>
      </p:sp>
      <p:sp>
        <p:nvSpPr>
          <p:cNvPr id="621641" name="Text Box 73"/>
          <p:cNvSpPr txBox="1">
            <a:spLocks noChangeArrowheads="1"/>
          </p:cNvSpPr>
          <p:nvPr/>
        </p:nvSpPr>
        <p:spPr bwMode="auto">
          <a:xfrm>
            <a:off x="1357321" y="5908265"/>
            <a:ext cx="2806700" cy="646331"/>
          </a:xfrm>
          <a:prstGeom prst="rect">
            <a:avLst/>
          </a:prstGeom>
          <a:noFill/>
          <a:ln w="38100">
            <a:noFill/>
            <a:miter lim="800000"/>
            <a:headEnd/>
            <a:tailEnd/>
          </a:ln>
          <a:effectLst/>
        </p:spPr>
        <p:txBody>
          <a:bodyPr>
            <a:spAutoFit/>
          </a:bodyPr>
          <a:lstStyle/>
          <a:p>
            <a:pPr>
              <a:spcBef>
                <a:spcPct val="50000"/>
              </a:spcBef>
            </a:pPr>
            <a:r>
              <a:rPr lang="en-GB" dirty="0"/>
              <a:t>Traditional </a:t>
            </a:r>
            <a:r>
              <a:rPr lang="en-GB" dirty="0" smtClean="0"/>
              <a:t>approach (homogeneous)</a:t>
            </a:r>
            <a:endParaRPr lang="en-GB" dirty="0"/>
          </a:p>
        </p:txBody>
      </p:sp>
      <p:pic>
        <p:nvPicPr>
          <p:cNvPr id="9" name="Picture 4" descr="ipa_pp"/>
          <p:cNvPicPr>
            <a:picLocks noChangeAspect="1" noChangeArrowheads="1"/>
          </p:cNvPicPr>
          <p:nvPr/>
        </p:nvPicPr>
        <p:blipFill>
          <a:blip r:embed="rId2" cstate="print"/>
          <a:srcRect r="52258"/>
          <a:stretch>
            <a:fillRect/>
          </a:stretch>
        </p:blipFill>
        <p:spPr bwMode="auto">
          <a:xfrm>
            <a:off x="4873632" y="3453749"/>
            <a:ext cx="2584450" cy="2343150"/>
          </a:xfrm>
          <a:prstGeom prst="rect">
            <a:avLst/>
          </a:prstGeom>
          <a:solidFill>
            <a:schemeClr val="bg1"/>
          </a:solidFill>
          <a:effectLst/>
        </p:spPr>
      </p:pic>
      <p:sp>
        <p:nvSpPr>
          <p:cNvPr id="10" name="Rectangle 2"/>
          <p:cNvSpPr txBox="1">
            <a:spLocks noChangeArrowheads="1"/>
          </p:cNvSpPr>
          <p:nvPr/>
        </p:nvSpPr>
        <p:spPr bwMode="auto">
          <a:xfrm>
            <a:off x="171891" y="255907"/>
            <a:ext cx="7830670" cy="581891"/>
          </a:xfrm>
          <a:prstGeom prst="rect">
            <a:avLst/>
          </a:prstGeom>
          <a:noFill/>
          <a:ln w="9525">
            <a:noFill/>
            <a:miter lim="800000"/>
            <a:headEnd/>
            <a:tailEnd/>
          </a:ln>
        </p:spPr>
        <p:txBody>
          <a:bodyPr anchor="ctr"/>
          <a:lstStyle/>
          <a:p>
            <a:pPr algn="l"/>
            <a:r>
              <a:rPr lang="en-GB" sz="2800" b="0" dirty="0" smtClean="0">
                <a:solidFill>
                  <a:srgbClr val="FF0000"/>
                </a:solidFill>
              </a:rPr>
              <a:t>Why represent heterogeneity?</a:t>
            </a:r>
          </a:p>
          <a:p>
            <a:pPr algn="l"/>
            <a:r>
              <a:rPr lang="en-GB" sz="2400" b="0" dirty="0" smtClean="0">
                <a:solidFill>
                  <a:srgbClr val="FF0000"/>
                </a:solidFill>
              </a:rPr>
              <a:t>Important for radiation</a:t>
            </a:r>
            <a:endParaRPr lang="en-GB" sz="2800" b="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4"/>
          <p:cNvSpPr>
            <a:spLocks noGrp="1"/>
          </p:cNvSpPr>
          <p:nvPr>
            <p:ph type="sldNum" sz="quarter" idx="12"/>
          </p:nvPr>
        </p:nvSpPr>
        <p:spPr/>
        <p:txBody>
          <a:bodyPr/>
          <a:lstStyle/>
          <a:p>
            <a:fld id="{D4202E24-B3FB-4481-B2DE-A93987689BAE}" type="slidenum">
              <a:rPr lang="en-GB"/>
              <a:pPr/>
              <a:t>7</a:t>
            </a:fld>
            <a:endParaRPr lang="en-GB"/>
          </a:p>
        </p:txBody>
      </p:sp>
      <p:grpSp>
        <p:nvGrpSpPr>
          <p:cNvPr id="600066" name="Group 2"/>
          <p:cNvGrpSpPr>
            <a:grpSpLocks/>
          </p:cNvGrpSpPr>
          <p:nvPr/>
        </p:nvGrpSpPr>
        <p:grpSpPr bwMode="auto">
          <a:xfrm>
            <a:off x="304800" y="2362200"/>
            <a:ext cx="8458200" cy="4191000"/>
            <a:chOff x="192" y="1488"/>
            <a:chExt cx="5328" cy="2640"/>
          </a:xfrm>
        </p:grpSpPr>
        <p:sp>
          <p:nvSpPr>
            <p:cNvPr id="600067" name="Rectangle 3"/>
            <p:cNvSpPr>
              <a:spLocks noChangeArrowheads="1"/>
            </p:cNvSpPr>
            <p:nvPr/>
          </p:nvSpPr>
          <p:spPr bwMode="auto">
            <a:xfrm>
              <a:off x="576" y="1488"/>
              <a:ext cx="4944" cy="2241"/>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0068" name="Line 4"/>
            <p:cNvSpPr>
              <a:spLocks noChangeShapeType="1"/>
            </p:cNvSpPr>
            <p:nvPr/>
          </p:nvSpPr>
          <p:spPr bwMode="auto">
            <a:xfrm>
              <a:off x="576" y="2249"/>
              <a:ext cx="4944" cy="0"/>
            </a:xfrm>
            <a:prstGeom prst="line">
              <a:avLst/>
            </a:prstGeom>
            <a:noFill/>
            <a:ln w="38100">
              <a:solidFill>
                <a:schemeClr val="tx1"/>
              </a:solidFill>
              <a:round/>
              <a:headEnd/>
              <a:tailEnd/>
            </a:ln>
            <a:effectLst/>
          </p:spPr>
          <p:txBody>
            <a:bodyPr wrap="none" anchor="ctr"/>
            <a:lstStyle/>
            <a:p>
              <a:endParaRPr lang="en-GB"/>
            </a:p>
          </p:txBody>
        </p:sp>
        <p:sp>
          <p:nvSpPr>
            <p:cNvPr id="600069"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0070" name="Line 6"/>
            <p:cNvSpPr>
              <a:spLocks noChangeShapeType="1"/>
            </p:cNvSpPr>
            <p:nvPr/>
          </p:nvSpPr>
          <p:spPr bwMode="auto">
            <a:xfrm>
              <a:off x="3072" y="1488"/>
              <a:ext cx="0" cy="2241"/>
            </a:xfrm>
            <a:prstGeom prst="line">
              <a:avLst/>
            </a:prstGeom>
            <a:noFill/>
            <a:ln w="38100">
              <a:solidFill>
                <a:schemeClr val="tx1"/>
              </a:solidFill>
              <a:round/>
              <a:headEnd/>
              <a:tailEnd/>
            </a:ln>
            <a:effectLst/>
          </p:spPr>
          <p:txBody>
            <a:bodyPr wrap="none" anchor="ctr"/>
            <a:lstStyle/>
            <a:p>
              <a:endParaRPr lang="en-GB"/>
            </a:p>
          </p:txBody>
        </p:sp>
        <p:sp>
          <p:nvSpPr>
            <p:cNvPr id="600071" name="Line 7"/>
            <p:cNvSpPr>
              <a:spLocks noChangeShapeType="1"/>
            </p:cNvSpPr>
            <p:nvPr/>
          </p:nvSpPr>
          <p:spPr bwMode="auto">
            <a:xfrm flipH="1" flipV="1">
              <a:off x="3072" y="3840"/>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0072"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0073"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0074" name="Text Box 10"/>
            <p:cNvSpPr txBox="1">
              <a:spLocks noChangeArrowheads="1"/>
            </p:cNvSpPr>
            <p:nvPr/>
          </p:nvSpPr>
          <p:spPr bwMode="auto">
            <a:xfrm>
              <a:off x="3888" y="3840"/>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0075" name="Rectangle 11"/>
          <p:cNvSpPr>
            <a:spLocks noGrp="1" noChangeArrowheads="1"/>
          </p:cNvSpPr>
          <p:nvPr>
            <p:ph type="title"/>
          </p:nvPr>
        </p:nvSpPr>
        <p:spPr/>
        <p:txBody>
          <a:bodyPr/>
          <a:lstStyle/>
          <a:p>
            <a:r>
              <a:rPr lang="en-US"/>
              <a:t>Macroscale Issues of Parameterization</a:t>
            </a:r>
          </a:p>
        </p:txBody>
      </p:sp>
      <p:sp>
        <p:nvSpPr>
          <p:cNvPr id="600076" name="Rectangle 12" descr="Large confetti"/>
          <p:cNvSpPr>
            <a:spLocks noChangeArrowheads="1"/>
          </p:cNvSpPr>
          <p:nvPr/>
        </p:nvSpPr>
        <p:spPr bwMode="auto">
          <a:xfrm>
            <a:off x="4876800" y="3962400"/>
            <a:ext cx="3886200" cy="838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0077" name="Text Box 13"/>
          <p:cNvSpPr txBox="1">
            <a:spLocks noChangeArrowheads="1"/>
          </p:cNvSpPr>
          <p:nvPr/>
        </p:nvSpPr>
        <p:spPr bwMode="auto">
          <a:xfrm>
            <a:off x="3124200" y="1524000"/>
            <a:ext cx="3486150" cy="457200"/>
          </a:xfrm>
          <a:prstGeom prst="rect">
            <a:avLst/>
          </a:prstGeom>
          <a:noFill/>
          <a:ln w="38100">
            <a:noFill/>
            <a:miter lim="800000"/>
            <a:headEnd/>
            <a:tailEnd/>
          </a:ln>
          <a:effectLst/>
        </p:spPr>
        <p:txBody>
          <a:bodyPr wrap="none" anchor="ctr">
            <a:spAutoFit/>
          </a:bodyPr>
          <a:lstStyle/>
          <a:p>
            <a:r>
              <a:rPr lang="en-US" sz="2400">
                <a:solidFill>
                  <a:srgbClr val="FF0000"/>
                </a:solidFill>
                <a:latin typeface="Helvetica" pitchFamily="34" charset="0"/>
              </a:rPr>
              <a:t>VERTICAL COVERAGE</a:t>
            </a:r>
          </a:p>
        </p:txBody>
      </p:sp>
      <p:sp>
        <p:nvSpPr>
          <p:cNvPr id="600078" name="Line 14"/>
          <p:cNvSpPr>
            <a:spLocks noChangeShapeType="1"/>
          </p:cNvSpPr>
          <p:nvPr/>
        </p:nvSpPr>
        <p:spPr bwMode="auto">
          <a:xfrm flipV="1">
            <a:off x="4572000" y="3886200"/>
            <a:ext cx="0" cy="914400"/>
          </a:xfrm>
          <a:prstGeom prst="line">
            <a:avLst/>
          </a:prstGeom>
          <a:noFill/>
          <a:ln w="76200">
            <a:solidFill>
              <a:srgbClr val="FF0000"/>
            </a:solidFill>
            <a:round/>
            <a:headEnd type="triangle" w="med" len="med"/>
            <a:tailEnd type="triangle" w="med" len="med"/>
          </a:ln>
          <a:effectLst/>
        </p:spPr>
        <p:txBody>
          <a:bodyPr wrap="none" anchor="ctr"/>
          <a:lstStyle/>
          <a:p>
            <a:endParaRPr lang="en-GB"/>
          </a:p>
        </p:txBody>
      </p:sp>
      <p:sp>
        <p:nvSpPr>
          <p:cNvPr id="600079" name="Text Box 15"/>
          <p:cNvSpPr txBox="1">
            <a:spLocks noChangeArrowheads="1"/>
          </p:cNvSpPr>
          <p:nvPr/>
        </p:nvSpPr>
        <p:spPr bwMode="auto">
          <a:xfrm>
            <a:off x="2590800" y="1905000"/>
            <a:ext cx="4775200"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Most models assume that this is 1</a:t>
            </a:r>
          </a:p>
        </p:txBody>
      </p:sp>
      <p:sp>
        <p:nvSpPr>
          <p:cNvPr id="600080" name="Text Box 16"/>
          <p:cNvSpPr txBox="1">
            <a:spLocks noChangeArrowheads="1"/>
          </p:cNvSpPr>
          <p:nvPr/>
        </p:nvSpPr>
        <p:spPr bwMode="auto">
          <a:xfrm>
            <a:off x="990600" y="2608948"/>
            <a:ext cx="7696200" cy="646331"/>
          </a:xfrm>
          <a:prstGeom prst="rect">
            <a:avLst/>
          </a:prstGeom>
          <a:solidFill>
            <a:schemeClr val="bg1"/>
          </a:solidFill>
          <a:ln w="38100">
            <a:noFill/>
            <a:miter lim="800000"/>
            <a:headEnd/>
            <a:tailEnd/>
          </a:ln>
          <a:effectLst/>
        </p:spPr>
        <p:txBody>
          <a:bodyPr anchor="ctr">
            <a:spAutoFit/>
          </a:bodyPr>
          <a:lstStyle/>
          <a:p>
            <a:r>
              <a:rPr lang="en-US" dirty="0">
                <a:latin typeface="Tahoma" charset="0"/>
              </a:rPr>
              <a:t>This can be a poor assumption with coarse vertical </a:t>
            </a:r>
            <a:r>
              <a:rPr lang="en-US" dirty="0" smtClean="0">
                <a:latin typeface="Tahoma" charset="0"/>
              </a:rPr>
              <a:t>grids </a:t>
            </a:r>
          </a:p>
          <a:p>
            <a:r>
              <a:rPr lang="en-US" dirty="0" smtClean="0">
                <a:latin typeface="Tahoma" charset="0"/>
              </a:rPr>
              <a:t>(e.g. in climate models)</a:t>
            </a:r>
            <a:endParaRPr lang="en-US" dirty="0">
              <a:latin typeface="Tahoma" charset="0"/>
            </a:endParaRPr>
          </a:p>
        </p:txBody>
      </p:sp>
      <p:grpSp>
        <p:nvGrpSpPr>
          <p:cNvPr id="600094" name="Group 30"/>
          <p:cNvGrpSpPr>
            <a:grpSpLocks/>
          </p:cNvGrpSpPr>
          <p:nvPr/>
        </p:nvGrpSpPr>
        <p:grpSpPr bwMode="auto">
          <a:xfrm>
            <a:off x="25400" y="4992688"/>
            <a:ext cx="1625600" cy="1814512"/>
            <a:chOff x="16" y="3145"/>
            <a:chExt cx="1024" cy="1143"/>
          </a:xfrm>
        </p:grpSpPr>
        <p:sp>
          <p:nvSpPr>
            <p:cNvPr id="600081" name="Line 17"/>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0082" name="Line 18"/>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0092" name="Text Box 28"/>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0093" name="Text Box 29"/>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
                                          </p:stCondLst>
                                        </p:cTn>
                                        <p:tgtEl>
                                          <p:spTgt spid="600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9"/>
                                          </p:stCondLst>
                                        </p:cTn>
                                        <p:tgtEl>
                                          <p:spTgt spid="600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0079" grpId="0" autoUpdateAnimBg="0"/>
      <p:bldP spid="600080"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4"/>
          <p:cNvSpPr>
            <a:spLocks noGrp="1"/>
          </p:cNvSpPr>
          <p:nvPr>
            <p:ph type="sldNum" sz="quarter" idx="12"/>
          </p:nvPr>
        </p:nvSpPr>
        <p:spPr/>
        <p:txBody>
          <a:bodyPr/>
          <a:lstStyle/>
          <a:p>
            <a:fld id="{28750A3C-1254-4776-BD05-8EB50F142D30}" type="slidenum">
              <a:rPr lang="en-GB"/>
              <a:pPr/>
              <a:t>8</a:t>
            </a:fld>
            <a:endParaRPr lang="en-GB"/>
          </a:p>
        </p:txBody>
      </p:sp>
      <p:grpSp>
        <p:nvGrpSpPr>
          <p:cNvPr id="602114" name="Group 2"/>
          <p:cNvGrpSpPr>
            <a:grpSpLocks/>
          </p:cNvGrpSpPr>
          <p:nvPr/>
        </p:nvGrpSpPr>
        <p:grpSpPr bwMode="auto">
          <a:xfrm>
            <a:off x="304800" y="2362200"/>
            <a:ext cx="8458200" cy="4191000"/>
            <a:chOff x="192" y="1488"/>
            <a:chExt cx="5328" cy="2640"/>
          </a:xfrm>
        </p:grpSpPr>
        <p:sp>
          <p:nvSpPr>
            <p:cNvPr id="602115" name="Rectangle 3"/>
            <p:cNvSpPr>
              <a:spLocks noChangeArrowheads="1"/>
            </p:cNvSpPr>
            <p:nvPr/>
          </p:nvSpPr>
          <p:spPr bwMode="auto">
            <a:xfrm>
              <a:off x="576" y="1488"/>
              <a:ext cx="4944" cy="2241"/>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2116" name="Line 4"/>
            <p:cNvSpPr>
              <a:spLocks noChangeShapeType="1"/>
            </p:cNvSpPr>
            <p:nvPr/>
          </p:nvSpPr>
          <p:spPr bwMode="auto">
            <a:xfrm>
              <a:off x="576" y="2258"/>
              <a:ext cx="4944" cy="0"/>
            </a:xfrm>
            <a:prstGeom prst="line">
              <a:avLst/>
            </a:prstGeom>
            <a:noFill/>
            <a:ln w="38100">
              <a:solidFill>
                <a:schemeClr val="tx1"/>
              </a:solidFill>
              <a:round/>
              <a:headEnd/>
              <a:tailEnd/>
            </a:ln>
            <a:effectLst/>
          </p:spPr>
          <p:txBody>
            <a:bodyPr wrap="none" anchor="ctr"/>
            <a:lstStyle/>
            <a:p>
              <a:endParaRPr lang="en-GB"/>
            </a:p>
          </p:txBody>
        </p:sp>
        <p:sp>
          <p:nvSpPr>
            <p:cNvPr id="602117" name="Line 5"/>
            <p:cNvSpPr>
              <a:spLocks noChangeShapeType="1"/>
            </p:cNvSpPr>
            <p:nvPr/>
          </p:nvSpPr>
          <p:spPr bwMode="auto">
            <a:xfrm>
              <a:off x="576" y="3024"/>
              <a:ext cx="4944" cy="0"/>
            </a:xfrm>
            <a:prstGeom prst="line">
              <a:avLst/>
            </a:prstGeom>
            <a:noFill/>
            <a:ln w="38100">
              <a:solidFill>
                <a:schemeClr val="tx1"/>
              </a:solidFill>
              <a:round/>
              <a:headEnd/>
              <a:tailEnd/>
            </a:ln>
            <a:effectLst/>
          </p:spPr>
          <p:txBody>
            <a:bodyPr wrap="none" anchor="ctr"/>
            <a:lstStyle/>
            <a:p>
              <a:endParaRPr lang="en-GB"/>
            </a:p>
          </p:txBody>
        </p:sp>
        <p:sp>
          <p:nvSpPr>
            <p:cNvPr id="602118" name="Line 6"/>
            <p:cNvSpPr>
              <a:spLocks noChangeShapeType="1"/>
            </p:cNvSpPr>
            <p:nvPr/>
          </p:nvSpPr>
          <p:spPr bwMode="auto">
            <a:xfrm>
              <a:off x="3072" y="1488"/>
              <a:ext cx="0" cy="2241"/>
            </a:xfrm>
            <a:prstGeom prst="line">
              <a:avLst/>
            </a:prstGeom>
            <a:noFill/>
            <a:ln w="38100">
              <a:solidFill>
                <a:schemeClr val="tx1"/>
              </a:solidFill>
              <a:round/>
              <a:headEnd/>
              <a:tailEnd/>
            </a:ln>
            <a:effectLst/>
          </p:spPr>
          <p:txBody>
            <a:bodyPr wrap="none" anchor="ctr"/>
            <a:lstStyle/>
            <a:p>
              <a:endParaRPr lang="en-GB"/>
            </a:p>
          </p:txBody>
        </p:sp>
        <p:sp>
          <p:nvSpPr>
            <p:cNvPr id="602119" name="Line 7"/>
            <p:cNvSpPr>
              <a:spLocks noChangeShapeType="1"/>
            </p:cNvSpPr>
            <p:nvPr/>
          </p:nvSpPr>
          <p:spPr bwMode="auto">
            <a:xfrm flipH="1" flipV="1">
              <a:off x="3072" y="3840"/>
              <a:ext cx="2448"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2120" name="Line 8"/>
            <p:cNvSpPr>
              <a:spLocks noChangeShapeType="1"/>
            </p:cNvSpPr>
            <p:nvPr/>
          </p:nvSpPr>
          <p:spPr bwMode="auto">
            <a:xfrm>
              <a:off x="480" y="3012"/>
              <a:ext cx="0" cy="717"/>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2121" name="Text Box 9"/>
            <p:cNvSpPr txBox="1">
              <a:spLocks noChangeArrowheads="1"/>
            </p:cNvSpPr>
            <p:nvPr/>
          </p:nvSpPr>
          <p:spPr bwMode="auto">
            <a:xfrm rot="-5400000">
              <a:off x="-19" y="3235"/>
              <a:ext cx="709" cy="288"/>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2122" name="Text Box 10"/>
            <p:cNvSpPr txBox="1">
              <a:spLocks noChangeArrowheads="1"/>
            </p:cNvSpPr>
            <p:nvPr/>
          </p:nvSpPr>
          <p:spPr bwMode="auto">
            <a:xfrm>
              <a:off x="3888" y="3840"/>
              <a:ext cx="805" cy="288"/>
            </a:xfrm>
            <a:prstGeom prst="rect">
              <a:avLst/>
            </a:prstGeom>
            <a:noFill/>
            <a:ln w="38100">
              <a:noFill/>
              <a:miter lim="800000"/>
              <a:headEnd/>
              <a:tailEnd/>
            </a:ln>
            <a:effectLst/>
          </p:spPr>
          <p:txBody>
            <a:bodyPr wrap="none" anchor="ctr">
              <a:spAutoFit/>
            </a:bodyPr>
            <a:lstStyle/>
            <a:p>
              <a:r>
                <a:rPr lang="en-US" sz="2400">
                  <a:latin typeface="Helvetica" pitchFamily="34" charset="0"/>
                </a:rPr>
                <a:t>~100km</a:t>
              </a:r>
            </a:p>
          </p:txBody>
        </p:sp>
      </p:grpSp>
      <p:sp>
        <p:nvSpPr>
          <p:cNvPr id="602123" name="Rectangle 11"/>
          <p:cNvSpPr>
            <a:spLocks noGrp="1" noChangeArrowheads="1"/>
          </p:cNvSpPr>
          <p:nvPr>
            <p:ph type="title"/>
          </p:nvPr>
        </p:nvSpPr>
        <p:spPr/>
        <p:txBody>
          <a:bodyPr/>
          <a:lstStyle/>
          <a:p>
            <a:r>
              <a:rPr lang="en-US"/>
              <a:t>Macroscale Issues of Parameterization</a:t>
            </a:r>
          </a:p>
        </p:txBody>
      </p:sp>
      <p:sp>
        <p:nvSpPr>
          <p:cNvPr id="602124" name="Rectangle 12" descr="Large confetti"/>
          <p:cNvSpPr>
            <a:spLocks noChangeArrowheads="1"/>
          </p:cNvSpPr>
          <p:nvPr/>
        </p:nvSpPr>
        <p:spPr bwMode="auto">
          <a:xfrm>
            <a:off x="4876800" y="3581400"/>
            <a:ext cx="24384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25" name="Text Box 13"/>
          <p:cNvSpPr txBox="1">
            <a:spLocks noChangeArrowheads="1"/>
          </p:cNvSpPr>
          <p:nvPr/>
        </p:nvSpPr>
        <p:spPr bwMode="auto">
          <a:xfrm>
            <a:off x="2714330" y="1367880"/>
            <a:ext cx="4355103" cy="769441"/>
          </a:xfrm>
          <a:prstGeom prst="rect">
            <a:avLst/>
          </a:prstGeom>
          <a:noFill/>
          <a:ln w="38100">
            <a:noFill/>
            <a:miter lim="800000"/>
            <a:headEnd/>
            <a:tailEnd/>
          </a:ln>
          <a:effectLst/>
        </p:spPr>
        <p:txBody>
          <a:bodyPr wrap="none" anchor="ctr">
            <a:spAutoFit/>
          </a:bodyPr>
          <a:lstStyle/>
          <a:p>
            <a:r>
              <a:rPr lang="en-US" sz="2400" dirty="0">
                <a:solidFill>
                  <a:srgbClr val="FF0000"/>
                </a:solidFill>
                <a:latin typeface="Helvetica" pitchFamily="34" charset="0"/>
              </a:rPr>
              <a:t>HORIZONTAL COVERAGE, </a:t>
            </a:r>
            <a:r>
              <a:rPr lang="en-US" sz="2400" i="1" dirty="0" smtClean="0">
                <a:solidFill>
                  <a:srgbClr val="FF0000"/>
                </a:solidFill>
                <a:latin typeface="Times New Roman" pitchFamily="18" charset="0"/>
                <a:cs typeface="Times New Roman" pitchFamily="18" charset="0"/>
              </a:rPr>
              <a:t>C</a:t>
            </a:r>
            <a:endParaRPr lang="en-US" sz="2400" i="1" dirty="0">
              <a:solidFill>
                <a:srgbClr val="FF0000"/>
              </a:solidFill>
              <a:latin typeface="Times New Roman" pitchFamily="18" charset="0"/>
              <a:cs typeface="Times New Roman" pitchFamily="18" charset="0"/>
            </a:endParaRPr>
          </a:p>
          <a:p>
            <a:r>
              <a:rPr lang="en-US" sz="2000" dirty="0">
                <a:solidFill>
                  <a:srgbClr val="FF0000"/>
                </a:solidFill>
                <a:latin typeface="Helvetica" pitchFamily="34" charset="0"/>
              </a:rPr>
              <a:t>Spatial arrangement ?</a:t>
            </a:r>
          </a:p>
        </p:txBody>
      </p:sp>
      <p:sp>
        <p:nvSpPr>
          <p:cNvPr id="602126" name="Line 14"/>
          <p:cNvSpPr>
            <a:spLocks noChangeShapeType="1"/>
          </p:cNvSpPr>
          <p:nvPr/>
        </p:nvSpPr>
        <p:spPr bwMode="auto">
          <a:xfrm flipH="1" flipV="1">
            <a:off x="4876800" y="5181600"/>
            <a:ext cx="2438400" cy="0"/>
          </a:xfrm>
          <a:prstGeom prst="line">
            <a:avLst/>
          </a:prstGeom>
          <a:noFill/>
          <a:ln w="76200">
            <a:solidFill>
              <a:srgbClr val="FF0000"/>
            </a:solidFill>
            <a:round/>
            <a:headEnd type="triangle" w="med" len="med"/>
            <a:tailEnd type="triangle" w="med" len="med"/>
          </a:ln>
          <a:effectLst/>
        </p:spPr>
        <p:txBody>
          <a:bodyPr wrap="none" anchor="ctr"/>
          <a:lstStyle/>
          <a:p>
            <a:endParaRPr lang="en-GB"/>
          </a:p>
        </p:txBody>
      </p:sp>
      <p:sp>
        <p:nvSpPr>
          <p:cNvPr id="602129" name="Rectangle 17" descr="Large confetti"/>
          <p:cNvSpPr>
            <a:spLocks noChangeArrowheads="1"/>
          </p:cNvSpPr>
          <p:nvPr/>
        </p:nvSpPr>
        <p:spPr bwMode="auto">
          <a:xfrm>
            <a:off x="9271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1" name="Rectangle 19" descr="Large confetti"/>
          <p:cNvSpPr>
            <a:spLocks noChangeArrowheads="1"/>
          </p:cNvSpPr>
          <p:nvPr/>
        </p:nvSpPr>
        <p:spPr bwMode="auto">
          <a:xfrm>
            <a:off x="18542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2" name="Rectangle 20" descr="Large confetti"/>
          <p:cNvSpPr>
            <a:spLocks noChangeArrowheads="1"/>
          </p:cNvSpPr>
          <p:nvPr/>
        </p:nvSpPr>
        <p:spPr bwMode="auto">
          <a:xfrm>
            <a:off x="32893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sp>
        <p:nvSpPr>
          <p:cNvPr id="602133" name="Rectangle 21" descr="Large confetti"/>
          <p:cNvSpPr>
            <a:spLocks noChangeArrowheads="1"/>
          </p:cNvSpPr>
          <p:nvPr/>
        </p:nvSpPr>
        <p:spPr bwMode="auto">
          <a:xfrm>
            <a:off x="2603500" y="2362200"/>
            <a:ext cx="571500" cy="1219200"/>
          </a:xfrm>
          <a:prstGeom prst="rect">
            <a:avLst/>
          </a:prstGeom>
          <a:pattFill prst="lgConfetti">
            <a:fgClr>
              <a:srgbClr val="0000FF"/>
            </a:fgClr>
            <a:bgClr>
              <a:srgbClr val="FFFFFF"/>
            </a:bgClr>
          </a:pattFill>
          <a:ln w="38100">
            <a:solidFill>
              <a:schemeClr val="tx1"/>
            </a:solidFill>
            <a:miter lim="800000"/>
            <a:headEnd/>
            <a:tailEnd/>
          </a:ln>
          <a:effectLst/>
        </p:spPr>
        <p:txBody>
          <a:bodyPr wrap="none" anchor="ctr"/>
          <a:lstStyle/>
          <a:p>
            <a:endParaRPr lang="en-GB"/>
          </a:p>
        </p:txBody>
      </p:sp>
      <p:grpSp>
        <p:nvGrpSpPr>
          <p:cNvPr id="602134" name="Group 22"/>
          <p:cNvGrpSpPr>
            <a:grpSpLocks/>
          </p:cNvGrpSpPr>
          <p:nvPr/>
        </p:nvGrpSpPr>
        <p:grpSpPr bwMode="auto">
          <a:xfrm>
            <a:off x="25400" y="4992688"/>
            <a:ext cx="1625600" cy="1814512"/>
            <a:chOff x="16" y="3145"/>
            <a:chExt cx="1024" cy="1143"/>
          </a:xfrm>
        </p:grpSpPr>
        <p:sp>
          <p:nvSpPr>
            <p:cNvPr id="602135" name="Line 23"/>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2136" name="Line 24"/>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2137" name="Text Box 25"/>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2138" name="Text Box 26"/>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4"/>
          <p:cNvSpPr>
            <a:spLocks noGrp="1"/>
          </p:cNvSpPr>
          <p:nvPr>
            <p:ph type="sldNum" sz="quarter" idx="12"/>
          </p:nvPr>
        </p:nvSpPr>
        <p:spPr/>
        <p:txBody>
          <a:bodyPr/>
          <a:lstStyle/>
          <a:p>
            <a:fld id="{E9197F04-D25B-4D3A-B3B2-96D72B815D8D}" type="slidenum">
              <a:rPr lang="en-GB"/>
              <a:pPr/>
              <a:t>9</a:t>
            </a:fld>
            <a:endParaRPr lang="en-GB"/>
          </a:p>
        </p:txBody>
      </p:sp>
      <p:sp>
        <p:nvSpPr>
          <p:cNvPr id="604162" name="Rectangle 2"/>
          <p:cNvSpPr>
            <a:spLocks noChangeArrowheads="1"/>
          </p:cNvSpPr>
          <p:nvPr/>
        </p:nvSpPr>
        <p:spPr bwMode="auto">
          <a:xfrm>
            <a:off x="914400" y="2362200"/>
            <a:ext cx="7848600" cy="3657600"/>
          </a:xfrm>
          <a:prstGeom prst="rect">
            <a:avLst/>
          </a:prstGeom>
          <a:solidFill>
            <a:srgbClr val="FFFFFF"/>
          </a:solidFill>
          <a:ln w="38100">
            <a:solidFill>
              <a:schemeClr val="tx1"/>
            </a:solidFill>
            <a:miter lim="800000"/>
            <a:headEnd/>
            <a:tailEnd/>
          </a:ln>
          <a:effectLst/>
        </p:spPr>
        <p:txBody>
          <a:bodyPr wrap="none" anchor="ctr"/>
          <a:lstStyle/>
          <a:p>
            <a:endParaRPr lang="en-GB"/>
          </a:p>
        </p:txBody>
      </p:sp>
      <p:sp>
        <p:nvSpPr>
          <p:cNvPr id="604163" name="Line 3"/>
          <p:cNvSpPr>
            <a:spLocks noChangeShapeType="1"/>
          </p:cNvSpPr>
          <p:nvPr/>
        </p:nvSpPr>
        <p:spPr bwMode="auto">
          <a:xfrm>
            <a:off x="914400" y="3570288"/>
            <a:ext cx="7848600" cy="0"/>
          </a:xfrm>
          <a:prstGeom prst="line">
            <a:avLst/>
          </a:prstGeom>
          <a:noFill/>
          <a:ln w="38100">
            <a:solidFill>
              <a:schemeClr val="tx1"/>
            </a:solidFill>
            <a:round/>
            <a:headEnd/>
            <a:tailEnd/>
          </a:ln>
          <a:effectLst/>
        </p:spPr>
        <p:txBody>
          <a:bodyPr wrap="none" anchor="ctr"/>
          <a:lstStyle/>
          <a:p>
            <a:endParaRPr lang="en-GB"/>
          </a:p>
        </p:txBody>
      </p:sp>
      <p:sp>
        <p:nvSpPr>
          <p:cNvPr id="604164" name="Line 4"/>
          <p:cNvSpPr>
            <a:spLocks noChangeShapeType="1"/>
          </p:cNvSpPr>
          <p:nvPr/>
        </p:nvSpPr>
        <p:spPr bwMode="auto">
          <a:xfrm>
            <a:off x="914400" y="4800600"/>
            <a:ext cx="7848600" cy="0"/>
          </a:xfrm>
          <a:prstGeom prst="line">
            <a:avLst/>
          </a:prstGeom>
          <a:noFill/>
          <a:ln w="38100">
            <a:solidFill>
              <a:schemeClr val="tx1"/>
            </a:solidFill>
            <a:round/>
            <a:headEnd/>
            <a:tailEnd/>
          </a:ln>
          <a:effectLst/>
        </p:spPr>
        <p:txBody>
          <a:bodyPr wrap="none" anchor="ctr"/>
          <a:lstStyle/>
          <a:p>
            <a:endParaRPr lang="en-GB"/>
          </a:p>
        </p:txBody>
      </p:sp>
      <p:sp>
        <p:nvSpPr>
          <p:cNvPr id="604165" name="Line 5"/>
          <p:cNvSpPr>
            <a:spLocks noChangeShapeType="1"/>
          </p:cNvSpPr>
          <p:nvPr/>
        </p:nvSpPr>
        <p:spPr bwMode="auto">
          <a:xfrm>
            <a:off x="4876800" y="2362200"/>
            <a:ext cx="0" cy="3657600"/>
          </a:xfrm>
          <a:prstGeom prst="line">
            <a:avLst/>
          </a:prstGeom>
          <a:noFill/>
          <a:ln w="38100">
            <a:solidFill>
              <a:schemeClr val="tx1"/>
            </a:solidFill>
            <a:round/>
            <a:headEnd/>
            <a:tailEnd/>
          </a:ln>
          <a:effectLst/>
        </p:spPr>
        <p:txBody>
          <a:bodyPr wrap="none" anchor="ctr"/>
          <a:lstStyle/>
          <a:p>
            <a:endParaRPr lang="en-GB"/>
          </a:p>
        </p:txBody>
      </p:sp>
      <p:sp>
        <p:nvSpPr>
          <p:cNvPr id="604166" name="Line 6"/>
          <p:cNvSpPr>
            <a:spLocks noChangeShapeType="1"/>
          </p:cNvSpPr>
          <p:nvPr/>
        </p:nvSpPr>
        <p:spPr bwMode="auto">
          <a:xfrm flipH="1" flipV="1">
            <a:off x="4876800" y="6629400"/>
            <a:ext cx="3886200" cy="0"/>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4167" name="Line 7"/>
          <p:cNvSpPr>
            <a:spLocks noChangeShapeType="1"/>
          </p:cNvSpPr>
          <p:nvPr/>
        </p:nvSpPr>
        <p:spPr bwMode="auto">
          <a:xfrm>
            <a:off x="762000" y="4781550"/>
            <a:ext cx="0" cy="1138238"/>
          </a:xfrm>
          <a:prstGeom prst="line">
            <a:avLst/>
          </a:prstGeom>
          <a:noFill/>
          <a:ln w="38100">
            <a:solidFill>
              <a:schemeClr val="tx1"/>
            </a:solidFill>
            <a:round/>
            <a:headEnd type="triangle" w="med" len="med"/>
            <a:tailEnd type="triangle" w="med" len="med"/>
          </a:ln>
          <a:effectLst/>
        </p:spPr>
        <p:txBody>
          <a:bodyPr wrap="none" anchor="ctr"/>
          <a:lstStyle/>
          <a:p>
            <a:endParaRPr lang="en-GB"/>
          </a:p>
        </p:txBody>
      </p:sp>
      <p:sp>
        <p:nvSpPr>
          <p:cNvPr id="604168" name="Text Box 8"/>
          <p:cNvSpPr txBox="1">
            <a:spLocks noChangeArrowheads="1"/>
          </p:cNvSpPr>
          <p:nvPr/>
        </p:nvSpPr>
        <p:spPr bwMode="auto">
          <a:xfrm rot="-5400000">
            <a:off x="-29369" y="5134769"/>
            <a:ext cx="1125538" cy="457200"/>
          </a:xfrm>
          <a:prstGeom prst="rect">
            <a:avLst/>
          </a:prstGeom>
          <a:noFill/>
          <a:ln w="38100">
            <a:noFill/>
            <a:miter lim="800000"/>
            <a:headEnd/>
            <a:tailEnd/>
          </a:ln>
          <a:effectLst/>
        </p:spPr>
        <p:txBody>
          <a:bodyPr wrap="none" anchor="ctr">
            <a:spAutoFit/>
          </a:bodyPr>
          <a:lstStyle/>
          <a:p>
            <a:r>
              <a:rPr lang="en-US" sz="2400">
                <a:latin typeface="Helvetica" pitchFamily="34" charset="0"/>
              </a:rPr>
              <a:t>~500m</a:t>
            </a:r>
          </a:p>
        </p:txBody>
      </p:sp>
      <p:sp>
        <p:nvSpPr>
          <p:cNvPr id="604169" name="Text Box 9"/>
          <p:cNvSpPr txBox="1">
            <a:spLocks noChangeArrowheads="1"/>
          </p:cNvSpPr>
          <p:nvPr/>
        </p:nvSpPr>
        <p:spPr bwMode="auto">
          <a:xfrm>
            <a:off x="6324600" y="6228472"/>
            <a:ext cx="1277938" cy="457200"/>
          </a:xfrm>
          <a:prstGeom prst="rect">
            <a:avLst/>
          </a:prstGeom>
          <a:noFill/>
          <a:ln w="38100">
            <a:noFill/>
            <a:miter lim="800000"/>
            <a:headEnd/>
            <a:tailEnd/>
          </a:ln>
          <a:effectLst/>
        </p:spPr>
        <p:txBody>
          <a:bodyPr wrap="none" anchor="ctr">
            <a:spAutoFit/>
          </a:bodyPr>
          <a:lstStyle/>
          <a:p>
            <a:r>
              <a:rPr lang="en-US" sz="2400" dirty="0">
                <a:latin typeface="Helvetica" pitchFamily="34" charset="0"/>
              </a:rPr>
              <a:t>~100km</a:t>
            </a:r>
          </a:p>
        </p:txBody>
      </p:sp>
      <p:sp>
        <p:nvSpPr>
          <p:cNvPr id="604170" name="Rectangle 10"/>
          <p:cNvSpPr>
            <a:spLocks noGrp="1" noChangeArrowheads="1"/>
          </p:cNvSpPr>
          <p:nvPr>
            <p:ph type="title"/>
          </p:nvPr>
        </p:nvSpPr>
        <p:spPr/>
        <p:txBody>
          <a:bodyPr/>
          <a:lstStyle/>
          <a:p>
            <a:r>
              <a:rPr lang="en-US"/>
              <a:t>Macroscale Issues of Parameterization</a:t>
            </a:r>
          </a:p>
        </p:txBody>
      </p:sp>
      <p:sp>
        <p:nvSpPr>
          <p:cNvPr id="604171" name="Rectangle 11" descr="Large confetti"/>
          <p:cNvSpPr>
            <a:spLocks noChangeArrowheads="1"/>
          </p:cNvSpPr>
          <p:nvPr/>
        </p:nvSpPr>
        <p:spPr bwMode="auto">
          <a:xfrm>
            <a:off x="5164138" y="3581400"/>
            <a:ext cx="24384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2" name="Text Box 12"/>
          <p:cNvSpPr txBox="1">
            <a:spLocks noChangeArrowheads="1"/>
          </p:cNvSpPr>
          <p:nvPr/>
        </p:nvSpPr>
        <p:spPr bwMode="auto">
          <a:xfrm>
            <a:off x="3176865" y="1521768"/>
            <a:ext cx="3455433" cy="461665"/>
          </a:xfrm>
          <a:prstGeom prst="rect">
            <a:avLst/>
          </a:prstGeom>
          <a:noFill/>
          <a:ln w="38100">
            <a:noFill/>
            <a:miter lim="800000"/>
            <a:headEnd/>
            <a:tailEnd/>
          </a:ln>
          <a:effectLst/>
        </p:spPr>
        <p:txBody>
          <a:bodyPr wrap="none" anchor="ctr">
            <a:spAutoFit/>
          </a:bodyPr>
          <a:lstStyle/>
          <a:p>
            <a:r>
              <a:rPr lang="en-US" sz="2400" dirty="0">
                <a:solidFill>
                  <a:srgbClr val="FF0000"/>
                </a:solidFill>
                <a:latin typeface="Helvetica" pitchFamily="34" charset="0"/>
              </a:rPr>
              <a:t>Vertical </a:t>
            </a:r>
            <a:r>
              <a:rPr lang="en-US" sz="2400" dirty="0" smtClean="0">
                <a:solidFill>
                  <a:srgbClr val="FF0000"/>
                </a:solidFill>
                <a:latin typeface="Helvetica" pitchFamily="34" charset="0"/>
              </a:rPr>
              <a:t>overlap </a:t>
            </a:r>
            <a:r>
              <a:rPr lang="en-US" sz="2400" dirty="0">
                <a:solidFill>
                  <a:srgbClr val="FF0000"/>
                </a:solidFill>
                <a:latin typeface="Helvetica" pitchFamily="34" charset="0"/>
              </a:rPr>
              <a:t>of cloud</a:t>
            </a:r>
          </a:p>
        </p:txBody>
      </p:sp>
      <p:sp>
        <p:nvSpPr>
          <p:cNvPr id="604173" name="Rectangle 13" descr="Large confetti"/>
          <p:cNvSpPr>
            <a:spLocks noChangeArrowheads="1"/>
          </p:cNvSpPr>
          <p:nvPr/>
        </p:nvSpPr>
        <p:spPr bwMode="auto">
          <a:xfrm>
            <a:off x="4879698" y="2351088"/>
            <a:ext cx="17526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4" name="Rectangle 14" descr="Large confetti"/>
          <p:cNvSpPr>
            <a:spLocks noChangeArrowheads="1"/>
          </p:cNvSpPr>
          <p:nvPr/>
        </p:nvSpPr>
        <p:spPr bwMode="auto">
          <a:xfrm>
            <a:off x="5908434" y="4800600"/>
            <a:ext cx="2157046"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604175" name="Text Box 15"/>
          <p:cNvSpPr txBox="1">
            <a:spLocks noChangeArrowheads="1"/>
          </p:cNvSpPr>
          <p:nvPr/>
        </p:nvSpPr>
        <p:spPr bwMode="auto">
          <a:xfrm>
            <a:off x="1320823" y="1902768"/>
            <a:ext cx="7184980" cy="461665"/>
          </a:xfrm>
          <a:prstGeom prst="rect">
            <a:avLst/>
          </a:prstGeom>
          <a:noFill/>
          <a:ln w="38100">
            <a:noFill/>
            <a:miter lim="800000"/>
            <a:headEnd/>
            <a:tailEnd/>
          </a:ln>
          <a:effectLst/>
        </p:spPr>
        <p:txBody>
          <a:bodyPr wrap="none" anchor="ctr">
            <a:spAutoFit/>
          </a:bodyPr>
          <a:lstStyle/>
          <a:p>
            <a:r>
              <a:rPr lang="en-US" sz="2400" dirty="0">
                <a:latin typeface="Helvetica" pitchFamily="34" charset="0"/>
              </a:rPr>
              <a:t>Important for </a:t>
            </a:r>
            <a:r>
              <a:rPr lang="en-US" sz="2400" dirty="0" smtClean="0">
                <a:latin typeface="Helvetica" pitchFamily="34" charset="0"/>
              </a:rPr>
              <a:t>radiation </a:t>
            </a:r>
            <a:r>
              <a:rPr lang="en-US" sz="2400" dirty="0">
                <a:latin typeface="Helvetica" pitchFamily="34" charset="0"/>
              </a:rPr>
              <a:t>and </a:t>
            </a:r>
            <a:r>
              <a:rPr lang="en-US" sz="2400" dirty="0" smtClean="0">
                <a:latin typeface="Helvetica" pitchFamily="34" charset="0"/>
              </a:rPr>
              <a:t>microphysics </a:t>
            </a:r>
            <a:r>
              <a:rPr lang="en-US" sz="2400" dirty="0">
                <a:latin typeface="Helvetica" pitchFamily="34" charset="0"/>
              </a:rPr>
              <a:t>i</a:t>
            </a:r>
            <a:r>
              <a:rPr lang="en-US" sz="2400" dirty="0" smtClean="0">
                <a:latin typeface="Helvetica" pitchFamily="34" charset="0"/>
              </a:rPr>
              <a:t>nteraction</a:t>
            </a:r>
            <a:endParaRPr lang="en-US" sz="2400" dirty="0">
              <a:latin typeface="Helvetica" pitchFamily="34" charset="0"/>
            </a:endParaRPr>
          </a:p>
        </p:txBody>
      </p:sp>
      <p:grpSp>
        <p:nvGrpSpPr>
          <p:cNvPr id="604176" name="Group 16"/>
          <p:cNvGrpSpPr>
            <a:grpSpLocks/>
          </p:cNvGrpSpPr>
          <p:nvPr/>
        </p:nvGrpSpPr>
        <p:grpSpPr bwMode="auto">
          <a:xfrm>
            <a:off x="25400" y="4992688"/>
            <a:ext cx="1625600" cy="1814512"/>
            <a:chOff x="16" y="3145"/>
            <a:chExt cx="1024" cy="1143"/>
          </a:xfrm>
        </p:grpSpPr>
        <p:sp>
          <p:nvSpPr>
            <p:cNvPr id="604177" name="Line 17"/>
            <p:cNvSpPr>
              <a:spLocks noChangeShapeType="1"/>
            </p:cNvSpPr>
            <p:nvPr/>
          </p:nvSpPr>
          <p:spPr bwMode="auto">
            <a:xfrm flipV="1">
              <a:off x="152" y="3352"/>
              <a:ext cx="0" cy="824"/>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4178" name="Line 18"/>
            <p:cNvSpPr>
              <a:spLocks noChangeShapeType="1"/>
            </p:cNvSpPr>
            <p:nvPr/>
          </p:nvSpPr>
          <p:spPr bwMode="auto">
            <a:xfrm>
              <a:off x="144" y="4176"/>
              <a:ext cx="704" cy="0"/>
            </a:xfrm>
            <a:prstGeom prst="line">
              <a:avLst/>
            </a:prstGeom>
            <a:noFill/>
            <a:ln w="38100">
              <a:solidFill>
                <a:schemeClr val="tx1"/>
              </a:solidFill>
              <a:round/>
              <a:headEnd/>
              <a:tailEnd type="triangle" w="med" len="med"/>
            </a:ln>
            <a:effectLst/>
          </p:spPr>
          <p:txBody>
            <a:bodyPr wrap="none" anchor="ctr"/>
            <a:lstStyle/>
            <a:p>
              <a:endParaRPr lang="en-GB"/>
            </a:p>
          </p:txBody>
        </p:sp>
        <p:sp>
          <p:nvSpPr>
            <p:cNvPr id="604179" name="Text Box 19"/>
            <p:cNvSpPr txBox="1">
              <a:spLocks noChangeArrowheads="1"/>
            </p:cNvSpPr>
            <p:nvPr/>
          </p:nvSpPr>
          <p:spPr bwMode="auto">
            <a:xfrm>
              <a:off x="768" y="4057"/>
              <a:ext cx="272" cy="231"/>
            </a:xfrm>
            <a:prstGeom prst="rect">
              <a:avLst/>
            </a:prstGeom>
            <a:noFill/>
            <a:ln w="38100">
              <a:noFill/>
              <a:miter lim="800000"/>
              <a:headEnd/>
              <a:tailEnd/>
            </a:ln>
            <a:effectLst/>
          </p:spPr>
          <p:txBody>
            <a:bodyPr>
              <a:spAutoFit/>
            </a:bodyPr>
            <a:lstStyle/>
            <a:p>
              <a:pPr>
                <a:spcBef>
                  <a:spcPct val="50000"/>
                </a:spcBef>
              </a:pPr>
              <a:r>
                <a:rPr lang="en-GB"/>
                <a:t>x</a:t>
              </a:r>
            </a:p>
          </p:txBody>
        </p:sp>
        <p:sp>
          <p:nvSpPr>
            <p:cNvPr id="604180" name="Text Box 20"/>
            <p:cNvSpPr txBox="1">
              <a:spLocks noChangeArrowheads="1"/>
            </p:cNvSpPr>
            <p:nvPr/>
          </p:nvSpPr>
          <p:spPr bwMode="auto">
            <a:xfrm>
              <a:off x="16" y="3145"/>
              <a:ext cx="272" cy="231"/>
            </a:xfrm>
            <a:prstGeom prst="rect">
              <a:avLst/>
            </a:prstGeom>
            <a:noFill/>
            <a:ln w="38100">
              <a:noFill/>
              <a:miter lim="800000"/>
              <a:headEnd/>
              <a:tailEnd/>
            </a:ln>
            <a:effectLst/>
          </p:spPr>
          <p:txBody>
            <a:bodyPr>
              <a:spAutoFit/>
            </a:bodyPr>
            <a:lstStyle/>
            <a:p>
              <a:pPr>
                <a:spcBef>
                  <a:spcPct val="50000"/>
                </a:spcBef>
              </a:pPr>
              <a:r>
                <a:rPr lang="en-GB"/>
                <a:t>z</a:t>
              </a:r>
            </a:p>
          </p:txBody>
        </p:sp>
      </p:grpSp>
      <p:sp>
        <p:nvSpPr>
          <p:cNvPr id="23" name="Rectangle 11" descr="Large confetti"/>
          <p:cNvSpPr>
            <a:spLocks noChangeArrowheads="1"/>
          </p:cNvSpPr>
          <p:nvPr/>
        </p:nvSpPr>
        <p:spPr bwMode="auto">
          <a:xfrm>
            <a:off x="919089" y="3576418"/>
            <a:ext cx="24384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4" name="Rectangle 13" descr="Large confetti"/>
          <p:cNvSpPr>
            <a:spLocks noChangeArrowheads="1"/>
          </p:cNvSpPr>
          <p:nvPr/>
        </p:nvSpPr>
        <p:spPr bwMode="auto">
          <a:xfrm>
            <a:off x="923765" y="2357218"/>
            <a:ext cx="1752600"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5" name="Rectangle 14" descr="Large confetti"/>
          <p:cNvSpPr>
            <a:spLocks noChangeArrowheads="1"/>
          </p:cNvSpPr>
          <p:nvPr/>
        </p:nvSpPr>
        <p:spPr bwMode="auto">
          <a:xfrm>
            <a:off x="923765" y="4781550"/>
            <a:ext cx="2072653" cy="1219200"/>
          </a:xfrm>
          <a:prstGeom prst="rect">
            <a:avLst/>
          </a:prstGeom>
          <a:pattFill prst="lgConfetti">
            <a:fgClr>
              <a:srgbClr val="0000FF"/>
            </a:fgClr>
            <a:bgClr>
              <a:srgbClr val="FFFFFF"/>
            </a:bgClr>
          </a:pattFill>
          <a:ln w="19050">
            <a:solidFill>
              <a:schemeClr val="tx1"/>
            </a:solidFill>
            <a:miter lim="800000"/>
            <a:headEnd/>
            <a:tailEnd/>
          </a:ln>
          <a:effectLst/>
        </p:spPr>
        <p:txBody>
          <a:bodyPr wrap="none" anchor="ctr"/>
          <a:lstStyle/>
          <a:p>
            <a:endParaRPr lang="en-GB"/>
          </a:p>
        </p:txBody>
      </p:sp>
      <p:sp>
        <p:nvSpPr>
          <p:cNvPr id="26" name="Text Box 9"/>
          <p:cNvSpPr txBox="1">
            <a:spLocks noChangeArrowheads="1"/>
          </p:cNvSpPr>
          <p:nvPr/>
        </p:nvSpPr>
        <p:spPr bwMode="auto">
          <a:xfrm>
            <a:off x="1673430" y="5996370"/>
            <a:ext cx="2207656" cy="400110"/>
          </a:xfrm>
          <a:prstGeom prst="rect">
            <a:avLst/>
          </a:prstGeom>
          <a:noFill/>
          <a:ln w="38100">
            <a:noFill/>
            <a:miter lim="800000"/>
            <a:headEnd/>
            <a:tailEnd/>
          </a:ln>
          <a:effectLst/>
        </p:spPr>
        <p:txBody>
          <a:bodyPr wrap="none" anchor="ctr">
            <a:spAutoFit/>
          </a:bodyPr>
          <a:lstStyle/>
          <a:p>
            <a:r>
              <a:rPr lang="en-US" sz="2000" dirty="0" smtClean="0">
                <a:latin typeface="Helvetica" pitchFamily="34" charset="0"/>
              </a:rPr>
              <a:t>Maximum overlap</a:t>
            </a:r>
            <a:endParaRPr lang="en-US" sz="2000" dirty="0">
              <a:latin typeface="Helvetica" pitchFamily="34" charset="0"/>
            </a:endParaRPr>
          </a:p>
        </p:txBody>
      </p:sp>
      <p:sp>
        <p:nvSpPr>
          <p:cNvPr id="27" name="Text Box 9"/>
          <p:cNvSpPr txBox="1">
            <a:spLocks noChangeArrowheads="1"/>
          </p:cNvSpPr>
          <p:nvPr/>
        </p:nvSpPr>
        <p:spPr bwMode="auto">
          <a:xfrm>
            <a:off x="5895007" y="5955868"/>
            <a:ext cx="2137124" cy="400110"/>
          </a:xfrm>
          <a:prstGeom prst="rect">
            <a:avLst/>
          </a:prstGeom>
          <a:noFill/>
          <a:ln w="38100">
            <a:noFill/>
            <a:miter lim="800000"/>
            <a:headEnd/>
            <a:tailEnd/>
          </a:ln>
          <a:effectLst/>
        </p:spPr>
        <p:txBody>
          <a:bodyPr wrap="none" anchor="ctr">
            <a:spAutoFit/>
          </a:bodyPr>
          <a:lstStyle/>
          <a:p>
            <a:r>
              <a:rPr lang="en-US" sz="2000" dirty="0" smtClean="0">
                <a:latin typeface="Helvetica" pitchFamily="34" charset="0"/>
              </a:rPr>
              <a:t>Random overlap</a:t>
            </a:r>
            <a:endParaRPr lang="en-US" sz="2000" dirty="0">
              <a:latin typeface="Helvetic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1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41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041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1" grpId="0" animBg="1"/>
      <p:bldP spid="604173" grpId="0" animBg="1"/>
      <p:bldP spid="604174" grpId="0" animBg="1"/>
      <p:bldP spid="27" grpId="0"/>
    </p:bldLst>
  </p:timing>
</p:sld>
</file>

<file path=ppt/theme/theme1.xml><?xml version="1.0" encoding="utf-8"?>
<a:theme xmlns:a="http://schemas.openxmlformats.org/drawingml/2006/main" name="ecmwf_2000">
  <a:themeElements>
    <a:clrScheme name="ecmwf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cmwf_2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ecmwf_2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cmwf_2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cmwf_200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cmwf_200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cmwf_200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cmwf_200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cmwf_200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Office\Templates\ecmwf_2000.pot</Template>
  <TotalTime>24104</TotalTime>
  <Words>3252</Words>
  <Application>Microsoft Office PowerPoint</Application>
  <PresentationFormat>On-screen Show (4:3)</PresentationFormat>
  <Paragraphs>688</Paragraphs>
  <Slides>51</Slides>
  <Notes>39</Notes>
  <HiddenSlides>0</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9" baseType="lpstr">
      <vt:lpstr>ＭＳ Ｐゴシック</vt:lpstr>
      <vt:lpstr>Arial</vt:lpstr>
      <vt:lpstr>Bookman Old Style</vt:lpstr>
      <vt:lpstr>Helvetica</vt:lpstr>
      <vt:lpstr>Tahoma</vt:lpstr>
      <vt:lpstr>Times New Roman</vt:lpstr>
      <vt:lpstr>ecmwf_2000</vt:lpstr>
      <vt:lpstr>Equation</vt:lpstr>
      <vt:lpstr>Numerical Weather Prediction Parametrization of Subgrid Physical Processes  Clouds (3) Sub-grid Cloud Cover  (or “Sub-grid heterogeneity of cloud and humidity”)</vt:lpstr>
      <vt:lpstr>Clouds in GCMs: Representing sub-grid heterogeneity</vt:lpstr>
      <vt:lpstr>Clouds in GCMs: Representing sub-grid heterogeneity</vt:lpstr>
      <vt:lpstr>PowerPoint Presentation</vt:lpstr>
      <vt:lpstr>PowerPoint Presentation</vt:lpstr>
      <vt:lpstr>PowerPoint Presentation</vt:lpstr>
      <vt:lpstr>Macroscale Issues of Parameterization</vt:lpstr>
      <vt:lpstr>Macroscale Issues of Parameterization</vt:lpstr>
      <vt:lpstr>Macroscale Issues of Parameterization</vt:lpstr>
      <vt:lpstr>Macroscale Issues of Parameterization</vt:lpstr>
      <vt:lpstr>Macroscale Issues of Parameterization</vt:lpstr>
      <vt:lpstr>First: Some assumptions!</vt:lpstr>
      <vt:lpstr>Partial cloud cover</vt:lpstr>
      <vt:lpstr>Heterogeneous Distribution of T and q</vt:lpstr>
      <vt:lpstr>Heterogeneous Distribution of q only</vt:lpstr>
      <vt:lpstr>Simple Diagnostic Cloud Schemes:  Relative Humidity Schemes</vt:lpstr>
      <vt:lpstr>Simple Diagnostic Cloud Schemes:  Relative Humidity Schemes</vt:lpstr>
      <vt:lpstr>Simple Diagnostic Cloud Schemes:  Relative Humidity Schemes</vt:lpstr>
      <vt:lpstr>Simple Diagnostic Cloud Schemes:  Relative Humidity Schemes</vt:lpstr>
      <vt:lpstr>Diagnostic Relative Humidity Schemes</vt:lpstr>
      <vt:lpstr>Diagnostic Relative Humidity Schemes</vt:lpstr>
      <vt:lpstr>Diagnostic Relative Humidity Schemes</vt:lpstr>
      <vt:lpstr>Diagnostic Relative Humidity Schemes</vt:lpstr>
      <vt:lpstr>Diagnostic Relative Humidity Schemes</vt:lpstr>
      <vt:lpstr>Statistical PDF Schemes</vt:lpstr>
      <vt:lpstr>PowerPoint Presentation</vt:lpstr>
      <vt:lpstr>PowerPoint Presentation</vt:lpstr>
      <vt:lpstr>Building a statistical cloud scheme What do we observe?</vt:lpstr>
      <vt:lpstr>Aircraft Observed PDFs</vt:lpstr>
      <vt:lpstr>PowerPoint Presentation</vt:lpstr>
      <vt:lpstr>Building a statistical cloud scheme Observed PDF example from aircraft</vt:lpstr>
      <vt:lpstr>PowerPoint Presentation</vt:lpstr>
      <vt:lpstr>Building a statistical cloud scheme (1) Specification of PDF shape</vt:lpstr>
      <vt:lpstr>Building a statistical cloud scheme (1) Specification of PDF shape</vt:lpstr>
      <vt:lpstr>PowerPoint Presentation</vt:lpstr>
      <vt:lpstr>PowerPoint Presentation</vt:lpstr>
      <vt:lpstr>PowerPoint Presentation</vt:lpstr>
      <vt:lpstr>Example: Turbulence</vt:lpstr>
      <vt:lpstr>Example: Turbulence</vt:lpstr>
      <vt:lpstr>PowerPoint Presentation</vt:lpstr>
      <vt:lpstr>PowerPoint Presentation</vt:lpstr>
      <vt:lpstr>PowerPoint Presentation</vt:lpstr>
      <vt:lpstr>Prognostic statistical PDF scheme: Which prognostic variables/equations?</vt:lpstr>
      <vt:lpstr>Prognostic statistical scheme: (1) Water vapour and cloud water ?</vt:lpstr>
      <vt:lpstr>Prognostic statistical scheme: (2) Total water mean and variance ?</vt:lpstr>
      <vt:lpstr>Cloud inhomogeneity in microphysics</vt:lpstr>
      <vt:lpstr>Prognostic statistical PDF scheme: Knowing the PDF….</vt:lpstr>
      <vt:lpstr>PowerPoint Presentation</vt:lpstr>
      <vt:lpstr>Sub-grid cloud parametrization Current status in GCMs…?</vt:lpstr>
      <vt:lpstr>Summary Representing subgrid scale heterogeneity</vt:lpstr>
      <vt:lpstr>References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Numerical Weather Prediction  Parametrization of diabatic processes  Moist Processes</dc:title>
  <dc:creator>E.C.M.W.F</dc:creator>
  <cp:lastModifiedBy>Richard Forbes</cp:lastModifiedBy>
  <cp:revision>370</cp:revision>
  <cp:lastPrinted>2002-04-16T14:10:40Z</cp:lastPrinted>
  <dcterms:created xsi:type="dcterms:W3CDTF">2000-03-30T09:06:18Z</dcterms:created>
  <dcterms:modified xsi:type="dcterms:W3CDTF">2017-03-23T09:53:16Z</dcterms:modified>
</cp:coreProperties>
</file>