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slideLayouts/slideLayout14.xml" ContentType="application/vnd.openxmlformats-officedocument.presentationml.slideLayout+xml"/>
  <Override PartName="/ppt/theme/theme4.xml" ContentType="application/vnd.openxmlformats-officedocument.theme+xml"/>
  <Override PartName="/ppt/slideLayouts/slideLayout15.xml" ContentType="application/vnd.openxmlformats-officedocument.presentationml.slideLayout+xml"/>
  <Override PartName="/ppt/theme/theme5.xml" ContentType="application/vnd.openxmlformats-officedocument.theme+xml"/>
  <Override PartName="/ppt/slideLayouts/slideLayout16.xml" ContentType="application/vnd.openxmlformats-officedocument.presentationml.slideLayout+xml"/>
  <Override PartName="/ppt/theme/theme6.xml" ContentType="application/vnd.openxmlformats-officedocument.theme+xml"/>
  <Override PartName="/ppt/slideLayouts/slideLayout17.xml" ContentType="application/vnd.openxmlformats-officedocument.presentationml.slideLayout+xml"/>
  <Override PartName="/ppt/theme/theme7.xml" ContentType="application/vnd.openxmlformats-officedocument.theme+xml"/>
  <Override PartName="/ppt/slideLayouts/slideLayout18.xml" ContentType="application/vnd.openxmlformats-officedocument.presentationml.slideLayout+xml"/>
  <Override PartName="/ppt/theme/theme8.xml" ContentType="application/vnd.openxmlformats-officedocument.theme+xml"/>
  <Override PartName="/ppt/slideLayouts/slideLayout19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60" r:id="rId2"/>
    <p:sldMasterId id="2147483662" r:id="rId3"/>
    <p:sldMasterId id="2147483664" r:id="rId4"/>
    <p:sldMasterId id="2147483666" r:id="rId5"/>
    <p:sldMasterId id="2147483668" r:id="rId6"/>
    <p:sldMasterId id="2147483670" r:id="rId7"/>
    <p:sldMasterId id="2147483672" r:id="rId8"/>
    <p:sldMasterId id="2147483674" r:id="rId9"/>
  </p:sldMasterIdLst>
  <p:notesMasterIdLst>
    <p:notesMasterId r:id="rId67"/>
  </p:notesMasterIdLst>
  <p:handoutMasterIdLst>
    <p:handoutMasterId r:id="rId68"/>
  </p:handoutMasterIdLst>
  <p:sldIdLst>
    <p:sldId id="297" r:id="rId10"/>
    <p:sldId id="298" r:id="rId11"/>
    <p:sldId id="299" r:id="rId12"/>
    <p:sldId id="256" r:id="rId13"/>
    <p:sldId id="264" r:id="rId14"/>
    <p:sldId id="257" r:id="rId15"/>
    <p:sldId id="261" r:id="rId16"/>
    <p:sldId id="327" r:id="rId17"/>
    <p:sldId id="324" r:id="rId18"/>
    <p:sldId id="300" r:id="rId19"/>
    <p:sldId id="325" r:id="rId20"/>
    <p:sldId id="338" r:id="rId21"/>
    <p:sldId id="343" r:id="rId22"/>
    <p:sldId id="339" r:id="rId23"/>
    <p:sldId id="326" r:id="rId24"/>
    <p:sldId id="328" r:id="rId25"/>
    <p:sldId id="268" r:id="rId26"/>
    <p:sldId id="271" r:id="rId27"/>
    <p:sldId id="269" r:id="rId28"/>
    <p:sldId id="270" r:id="rId29"/>
    <p:sldId id="286" r:id="rId30"/>
    <p:sldId id="289" r:id="rId31"/>
    <p:sldId id="288" r:id="rId32"/>
    <p:sldId id="290" r:id="rId33"/>
    <p:sldId id="291" r:id="rId34"/>
    <p:sldId id="311" r:id="rId35"/>
    <p:sldId id="312" r:id="rId36"/>
    <p:sldId id="340" r:id="rId37"/>
    <p:sldId id="301" r:id="rId38"/>
    <p:sldId id="260" r:id="rId39"/>
    <p:sldId id="313" r:id="rId40"/>
    <p:sldId id="320" r:id="rId41"/>
    <p:sldId id="295" r:id="rId42"/>
    <p:sldId id="272" r:id="rId43"/>
    <p:sldId id="273" r:id="rId44"/>
    <p:sldId id="282" r:id="rId45"/>
    <p:sldId id="319" r:id="rId46"/>
    <p:sldId id="292" r:id="rId47"/>
    <p:sldId id="275" r:id="rId48"/>
    <p:sldId id="293" r:id="rId49"/>
    <p:sldId id="303" r:id="rId50"/>
    <p:sldId id="262" r:id="rId51"/>
    <p:sldId id="281" r:id="rId52"/>
    <p:sldId id="337" r:id="rId53"/>
    <p:sldId id="329" r:id="rId54"/>
    <p:sldId id="341" r:id="rId55"/>
    <p:sldId id="276" r:id="rId56"/>
    <p:sldId id="342" r:id="rId57"/>
    <p:sldId id="306" r:id="rId58"/>
    <p:sldId id="332" r:id="rId59"/>
    <p:sldId id="302" r:id="rId60"/>
    <p:sldId id="284" r:id="rId61"/>
    <p:sldId id="296" r:id="rId62"/>
    <p:sldId id="334" r:id="rId63"/>
    <p:sldId id="285" r:id="rId64"/>
    <p:sldId id="330" r:id="rId65"/>
    <p:sldId id="331" r:id="rId66"/>
  </p:sldIdLst>
  <p:sldSz cx="9144000" cy="6858000" type="screen4x3"/>
  <p:notesSz cx="6805613" cy="9944100"/>
  <p:defaultTextStyle>
    <a:defPPr>
      <a:defRPr lang="en-GB"/>
    </a:defPPr>
    <a:lvl1pPr algn="l" defTabSz="449263" rtl="0" eaLnBrk="0" fontAlgn="base" hangingPunct="0">
      <a:lnSpc>
        <a:spcPct val="151000"/>
      </a:lnSpc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+mn-cs"/>
      </a:defRPr>
    </a:lvl1pPr>
    <a:lvl2pPr marL="457200" algn="l" defTabSz="449263" rtl="0" eaLnBrk="0" fontAlgn="base" hangingPunct="0">
      <a:lnSpc>
        <a:spcPct val="151000"/>
      </a:lnSpc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+mn-cs"/>
      </a:defRPr>
    </a:lvl2pPr>
    <a:lvl3pPr marL="914400" algn="l" defTabSz="449263" rtl="0" eaLnBrk="0" fontAlgn="base" hangingPunct="0">
      <a:lnSpc>
        <a:spcPct val="151000"/>
      </a:lnSpc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+mn-cs"/>
      </a:defRPr>
    </a:lvl3pPr>
    <a:lvl4pPr marL="1371600" algn="l" defTabSz="449263" rtl="0" eaLnBrk="0" fontAlgn="base" hangingPunct="0">
      <a:lnSpc>
        <a:spcPct val="151000"/>
      </a:lnSpc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+mn-cs"/>
      </a:defRPr>
    </a:lvl4pPr>
    <a:lvl5pPr marL="1828800" algn="l" defTabSz="449263" rtl="0" eaLnBrk="0" fontAlgn="base" hangingPunct="0">
      <a:lnSpc>
        <a:spcPct val="151000"/>
      </a:lnSpc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2">
          <p15:clr>
            <a:srgbClr val="A4A3A4"/>
          </p15:clr>
        </p15:guide>
        <p15:guide id="2" pos="218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39933"/>
    <a:srgbClr val="00FFFF"/>
    <a:srgbClr val="CC00FF"/>
    <a:srgbClr val="FF0101"/>
    <a:srgbClr val="FF3300"/>
    <a:srgbClr val="0000FF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014" y="6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902"/>
        <p:guide pos="218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9" Type="http://schemas.openxmlformats.org/officeDocument/2006/relationships/slide" Target="slides/slide30.xml"/><Relationship Id="rId21" Type="http://schemas.openxmlformats.org/officeDocument/2006/relationships/slide" Target="slides/slide12.xml"/><Relationship Id="rId34" Type="http://schemas.openxmlformats.org/officeDocument/2006/relationships/slide" Target="slides/slide25.xml"/><Relationship Id="rId42" Type="http://schemas.openxmlformats.org/officeDocument/2006/relationships/slide" Target="slides/slide33.xml"/><Relationship Id="rId47" Type="http://schemas.openxmlformats.org/officeDocument/2006/relationships/slide" Target="slides/slide38.xml"/><Relationship Id="rId50" Type="http://schemas.openxmlformats.org/officeDocument/2006/relationships/slide" Target="slides/slide41.xml"/><Relationship Id="rId55" Type="http://schemas.openxmlformats.org/officeDocument/2006/relationships/slide" Target="slides/slide46.xml"/><Relationship Id="rId63" Type="http://schemas.openxmlformats.org/officeDocument/2006/relationships/slide" Target="slides/slide54.xml"/><Relationship Id="rId68" Type="http://schemas.openxmlformats.org/officeDocument/2006/relationships/handoutMaster" Target="handoutMasters/handoutMaster1.xml"/><Relationship Id="rId7" Type="http://schemas.openxmlformats.org/officeDocument/2006/relationships/slideMaster" Target="slideMasters/slideMaster7.xml"/><Relationship Id="rId71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9" Type="http://schemas.openxmlformats.org/officeDocument/2006/relationships/slide" Target="slides/slide2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slide" Target="slides/slide28.xml"/><Relationship Id="rId40" Type="http://schemas.openxmlformats.org/officeDocument/2006/relationships/slide" Target="slides/slide31.xml"/><Relationship Id="rId45" Type="http://schemas.openxmlformats.org/officeDocument/2006/relationships/slide" Target="slides/slide36.xml"/><Relationship Id="rId53" Type="http://schemas.openxmlformats.org/officeDocument/2006/relationships/slide" Target="slides/slide44.xml"/><Relationship Id="rId58" Type="http://schemas.openxmlformats.org/officeDocument/2006/relationships/slide" Target="slides/slide49.xml"/><Relationship Id="rId66" Type="http://schemas.openxmlformats.org/officeDocument/2006/relationships/slide" Target="slides/slide57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slide" Target="slides/slide27.xml"/><Relationship Id="rId49" Type="http://schemas.openxmlformats.org/officeDocument/2006/relationships/slide" Target="slides/slide40.xml"/><Relationship Id="rId57" Type="http://schemas.openxmlformats.org/officeDocument/2006/relationships/slide" Target="slides/slide48.xml"/><Relationship Id="rId61" Type="http://schemas.openxmlformats.org/officeDocument/2006/relationships/slide" Target="slides/slide52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slide" Target="slides/slide22.xml"/><Relationship Id="rId44" Type="http://schemas.openxmlformats.org/officeDocument/2006/relationships/slide" Target="slides/slide35.xml"/><Relationship Id="rId52" Type="http://schemas.openxmlformats.org/officeDocument/2006/relationships/slide" Target="slides/slide43.xml"/><Relationship Id="rId60" Type="http://schemas.openxmlformats.org/officeDocument/2006/relationships/slide" Target="slides/slide51.xml"/><Relationship Id="rId65" Type="http://schemas.openxmlformats.org/officeDocument/2006/relationships/slide" Target="slides/slide56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slide" Target="slides/slide26.xml"/><Relationship Id="rId43" Type="http://schemas.openxmlformats.org/officeDocument/2006/relationships/slide" Target="slides/slide34.xml"/><Relationship Id="rId48" Type="http://schemas.openxmlformats.org/officeDocument/2006/relationships/slide" Target="slides/slide39.xml"/><Relationship Id="rId56" Type="http://schemas.openxmlformats.org/officeDocument/2006/relationships/slide" Target="slides/slide47.xml"/><Relationship Id="rId64" Type="http://schemas.openxmlformats.org/officeDocument/2006/relationships/slide" Target="slides/slide55.xml"/><Relationship Id="rId69" Type="http://schemas.openxmlformats.org/officeDocument/2006/relationships/presProps" Target="presProps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42.xml"/><Relationship Id="rId72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slide" Target="slides/slide24.xml"/><Relationship Id="rId38" Type="http://schemas.openxmlformats.org/officeDocument/2006/relationships/slide" Target="slides/slide29.xml"/><Relationship Id="rId46" Type="http://schemas.openxmlformats.org/officeDocument/2006/relationships/slide" Target="slides/slide37.xml"/><Relationship Id="rId59" Type="http://schemas.openxmlformats.org/officeDocument/2006/relationships/slide" Target="slides/slide50.xml"/><Relationship Id="rId67" Type="http://schemas.openxmlformats.org/officeDocument/2006/relationships/notesMaster" Target="notesMasters/notesMaster1.xml"/><Relationship Id="rId20" Type="http://schemas.openxmlformats.org/officeDocument/2006/relationships/slide" Target="slides/slide11.xml"/><Relationship Id="rId41" Type="http://schemas.openxmlformats.org/officeDocument/2006/relationships/slide" Target="slides/slide32.xml"/><Relationship Id="rId54" Type="http://schemas.openxmlformats.org/officeDocument/2006/relationships/slide" Target="slides/slide45.xml"/><Relationship Id="rId62" Type="http://schemas.openxmlformats.org/officeDocument/2006/relationships/slide" Target="slides/slide53.xml"/><Relationship Id="rId7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3.wmf"/><Relationship Id="rId1" Type="http://schemas.openxmlformats.org/officeDocument/2006/relationships/image" Target="../media/image32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43.wmf"/><Relationship Id="rId1" Type="http://schemas.openxmlformats.org/officeDocument/2006/relationships/image" Target="../media/image42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43.wmf"/><Relationship Id="rId1" Type="http://schemas.openxmlformats.org/officeDocument/2006/relationships/image" Target="../media/image42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59.wmf"/><Relationship Id="rId1" Type="http://schemas.openxmlformats.org/officeDocument/2006/relationships/image" Target="../media/image5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336" tIns="46168" rIns="92336" bIns="46168" numCol="1" anchor="t" anchorCtr="0" compatLnSpc="1">
            <a:prstTxWarp prst="textNoShape">
              <a:avLst/>
            </a:prstTxWarp>
          </a:bodyPr>
          <a:lstStyle>
            <a:lvl1pPr defTabSz="454025">
              <a:defRPr sz="12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445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336" tIns="46168" rIns="92336" bIns="46168" numCol="1" anchor="t" anchorCtr="0" compatLnSpc="1">
            <a:prstTxWarp prst="textNoShape">
              <a:avLst/>
            </a:prstTxWarp>
          </a:bodyPr>
          <a:lstStyle>
            <a:lvl1pPr algn="r" defTabSz="454025">
              <a:defRPr sz="12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5625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336" tIns="46168" rIns="92336" bIns="46168" numCol="1" anchor="b" anchorCtr="0" compatLnSpc="1">
            <a:prstTxWarp prst="textNoShape">
              <a:avLst/>
            </a:prstTxWarp>
          </a:bodyPr>
          <a:lstStyle>
            <a:lvl1pPr defTabSz="454025">
              <a:defRPr sz="12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4450" y="9445625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336" tIns="46168" rIns="92336" bIns="46168" numCol="1" anchor="b" anchorCtr="0" compatLnSpc="1">
            <a:prstTxWarp prst="textNoShape">
              <a:avLst/>
            </a:prstTxWarp>
          </a:bodyPr>
          <a:lstStyle>
            <a:lvl1pPr algn="r" defTabSz="454025">
              <a:defRPr sz="12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11BB849F-BCF1-4A24-9C78-7F8632434E9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95845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1"/>
          <p:cNvSpPr>
            <a:spLocks noChangeArrowheads="1"/>
          </p:cNvSpPr>
          <p:nvPr/>
        </p:nvSpPr>
        <p:spPr bwMode="auto">
          <a:xfrm>
            <a:off x="0" y="0"/>
            <a:ext cx="6805613" cy="99441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99" name="AutoShape 2"/>
          <p:cNvSpPr>
            <a:spLocks noChangeArrowheads="1"/>
          </p:cNvSpPr>
          <p:nvPr/>
        </p:nvSpPr>
        <p:spPr bwMode="auto">
          <a:xfrm>
            <a:off x="0" y="0"/>
            <a:ext cx="6805613" cy="99441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0" name="AutoShape 3"/>
          <p:cNvSpPr>
            <a:spLocks noChangeArrowheads="1"/>
          </p:cNvSpPr>
          <p:nvPr/>
        </p:nvSpPr>
        <p:spPr bwMode="auto">
          <a:xfrm>
            <a:off x="0" y="0"/>
            <a:ext cx="6805613" cy="99441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1" name="AutoShape 4"/>
          <p:cNvSpPr>
            <a:spLocks noChangeArrowheads="1"/>
          </p:cNvSpPr>
          <p:nvPr/>
        </p:nvSpPr>
        <p:spPr bwMode="auto">
          <a:xfrm>
            <a:off x="0" y="0"/>
            <a:ext cx="6805613" cy="99441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2" name="AutoShape 5"/>
          <p:cNvSpPr>
            <a:spLocks noChangeArrowheads="1"/>
          </p:cNvSpPr>
          <p:nvPr/>
        </p:nvSpPr>
        <p:spPr bwMode="auto">
          <a:xfrm>
            <a:off x="0" y="0"/>
            <a:ext cx="6805613" cy="99441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3" name="AutoShape 6"/>
          <p:cNvSpPr>
            <a:spLocks noChangeArrowheads="1"/>
          </p:cNvSpPr>
          <p:nvPr/>
        </p:nvSpPr>
        <p:spPr bwMode="auto">
          <a:xfrm>
            <a:off x="0" y="0"/>
            <a:ext cx="6805613" cy="99441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4" name="AutoShape 7"/>
          <p:cNvSpPr>
            <a:spLocks noChangeArrowheads="1"/>
          </p:cNvSpPr>
          <p:nvPr/>
        </p:nvSpPr>
        <p:spPr bwMode="auto">
          <a:xfrm>
            <a:off x="0" y="0"/>
            <a:ext cx="6805613" cy="99441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5" name="AutoShape 8"/>
          <p:cNvSpPr>
            <a:spLocks noChangeArrowheads="1"/>
          </p:cNvSpPr>
          <p:nvPr/>
        </p:nvSpPr>
        <p:spPr bwMode="auto">
          <a:xfrm>
            <a:off x="0" y="0"/>
            <a:ext cx="6805613" cy="99441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6" name="AutoShape 9"/>
          <p:cNvSpPr>
            <a:spLocks noChangeArrowheads="1"/>
          </p:cNvSpPr>
          <p:nvPr/>
        </p:nvSpPr>
        <p:spPr bwMode="auto">
          <a:xfrm>
            <a:off x="0" y="0"/>
            <a:ext cx="6805613" cy="99441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7" name="AutoShape 10"/>
          <p:cNvSpPr>
            <a:spLocks noChangeArrowheads="1"/>
          </p:cNvSpPr>
          <p:nvPr/>
        </p:nvSpPr>
        <p:spPr bwMode="auto">
          <a:xfrm>
            <a:off x="0" y="0"/>
            <a:ext cx="6805613" cy="99441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9" name="Rectangle 11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2933700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882" tIns="47259" rIns="90882" bIns="47259" numCol="1" anchor="t" anchorCtr="0" compatLnSpc="1">
            <a:prstTxWarp prst="textNoShape">
              <a:avLst/>
            </a:prstTxWarp>
          </a:bodyPr>
          <a:lstStyle>
            <a:lvl1pPr defTabSz="454025">
              <a:lnSpc>
                <a:spcPct val="100000"/>
              </a:lnSpc>
              <a:tabLst>
                <a:tab pos="0" algn="l"/>
                <a:tab pos="452438" algn="l"/>
                <a:tab pos="906463" algn="l"/>
                <a:tab pos="1358900" algn="l"/>
                <a:tab pos="1812925" algn="l"/>
                <a:tab pos="2266950" algn="l"/>
                <a:tab pos="2720975" algn="l"/>
                <a:tab pos="3173413" algn="l"/>
                <a:tab pos="3627438" algn="l"/>
                <a:tab pos="4081463" algn="l"/>
                <a:tab pos="4535488" algn="l"/>
                <a:tab pos="4987925" algn="l"/>
                <a:tab pos="5441950" algn="l"/>
                <a:tab pos="5895975" algn="l"/>
                <a:tab pos="6350000" algn="l"/>
                <a:tab pos="6804025" algn="l"/>
                <a:tab pos="7256463" algn="l"/>
                <a:tab pos="7710488" algn="l"/>
                <a:tab pos="8164513" algn="l"/>
                <a:tab pos="8618538" algn="l"/>
                <a:tab pos="9070975" algn="l"/>
              </a:tabLst>
              <a:defRPr sz="12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60" name="Rectangle 12"/>
          <p:cNvSpPr>
            <a:spLocks noGrp="1" noChangeArrowheads="1"/>
          </p:cNvSpPr>
          <p:nvPr>
            <p:ph type="dt"/>
          </p:nvPr>
        </p:nvSpPr>
        <p:spPr bwMode="auto">
          <a:xfrm>
            <a:off x="3854450" y="0"/>
            <a:ext cx="2933700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882" tIns="47259" rIns="90882" bIns="47259" numCol="1" anchor="t" anchorCtr="0" compatLnSpc="1">
            <a:prstTxWarp prst="textNoShape">
              <a:avLst/>
            </a:prstTxWarp>
          </a:bodyPr>
          <a:lstStyle>
            <a:lvl1pPr algn="r" defTabSz="454025">
              <a:lnSpc>
                <a:spcPct val="100000"/>
              </a:lnSpc>
              <a:tabLst>
                <a:tab pos="0" algn="l"/>
                <a:tab pos="452438" algn="l"/>
                <a:tab pos="906463" algn="l"/>
                <a:tab pos="1358900" algn="l"/>
                <a:tab pos="1812925" algn="l"/>
                <a:tab pos="2266950" algn="l"/>
                <a:tab pos="2720975" algn="l"/>
                <a:tab pos="3173413" algn="l"/>
                <a:tab pos="3627438" algn="l"/>
                <a:tab pos="4081463" algn="l"/>
                <a:tab pos="4535488" algn="l"/>
                <a:tab pos="4987925" algn="l"/>
                <a:tab pos="5441950" algn="l"/>
                <a:tab pos="5895975" algn="l"/>
                <a:tab pos="6350000" algn="l"/>
                <a:tab pos="6804025" algn="l"/>
                <a:tab pos="7256463" algn="l"/>
                <a:tab pos="7710488" algn="l"/>
                <a:tab pos="8164513" algn="l"/>
                <a:tab pos="8618538" algn="l"/>
                <a:tab pos="9070975" algn="l"/>
              </a:tabLst>
              <a:defRPr sz="12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10" name="Rectangle 13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19163" y="746125"/>
            <a:ext cx="4951412" cy="371316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62" name="Rectangle 14"/>
          <p:cNvSpPr>
            <a:spLocks noGrp="1" noChangeArrowheads="1"/>
          </p:cNvSpPr>
          <p:nvPr>
            <p:ph type="body"/>
          </p:nvPr>
        </p:nvSpPr>
        <p:spPr bwMode="auto">
          <a:xfrm>
            <a:off x="679450" y="4724400"/>
            <a:ext cx="5429250" cy="445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882" tIns="47259" rIns="90882" bIns="47259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2063" name="Rectangle 15"/>
          <p:cNvSpPr>
            <a:spLocks noGrp="1" noChangeArrowheads="1"/>
          </p:cNvSpPr>
          <p:nvPr>
            <p:ph type="ftr"/>
          </p:nvPr>
        </p:nvSpPr>
        <p:spPr bwMode="auto">
          <a:xfrm>
            <a:off x="0" y="9445625"/>
            <a:ext cx="2933700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882" tIns="47259" rIns="90882" bIns="47259" numCol="1" anchor="b" anchorCtr="0" compatLnSpc="1">
            <a:prstTxWarp prst="textNoShape">
              <a:avLst/>
            </a:prstTxWarp>
          </a:bodyPr>
          <a:lstStyle>
            <a:lvl1pPr defTabSz="454025">
              <a:lnSpc>
                <a:spcPct val="100000"/>
              </a:lnSpc>
              <a:tabLst>
                <a:tab pos="0" algn="l"/>
                <a:tab pos="452438" algn="l"/>
                <a:tab pos="906463" algn="l"/>
                <a:tab pos="1358900" algn="l"/>
                <a:tab pos="1812925" algn="l"/>
                <a:tab pos="2266950" algn="l"/>
                <a:tab pos="2720975" algn="l"/>
                <a:tab pos="3173413" algn="l"/>
                <a:tab pos="3627438" algn="l"/>
                <a:tab pos="4081463" algn="l"/>
                <a:tab pos="4535488" algn="l"/>
                <a:tab pos="4987925" algn="l"/>
                <a:tab pos="5441950" algn="l"/>
                <a:tab pos="5895975" algn="l"/>
                <a:tab pos="6350000" algn="l"/>
                <a:tab pos="6804025" algn="l"/>
                <a:tab pos="7256463" algn="l"/>
                <a:tab pos="7710488" algn="l"/>
                <a:tab pos="8164513" algn="l"/>
                <a:tab pos="8618538" algn="l"/>
                <a:tab pos="9070975" algn="l"/>
              </a:tabLst>
              <a:defRPr sz="12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64" name="Rectangle 16"/>
          <p:cNvSpPr>
            <a:spLocks noGrp="1" noChangeArrowheads="1"/>
          </p:cNvSpPr>
          <p:nvPr>
            <p:ph type="sldNum"/>
          </p:nvPr>
        </p:nvSpPr>
        <p:spPr bwMode="auto">
          <a:xfrm>
            <a:off x="3854450" y="9445625"/>
            <a:ext cx="2933700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882" tIns="47259" rIns="90882" bIns="47259" numCol="1" anchor="b" anchorCtr="0" compatLnSpc="1">
            <a:prstTxWarp prst="textNoShape">
              <a:avLst/>
            </a:prstTxWarp>
          </a:bodyPr>
          <a:lstStyle>
            <a:lvl1pPr algn="r" defTabSz="454025">
              <a:lnSpc>
                <a:spcPct val="100000"/>
              </a:lnSpc>
              <a:tabLst>
                <a:tab pos="0" algn="l"/>
                <a:tab pos="452438" algn="l"/>
                <a:tab pos="906463" algn="l"/>
                <a:tab pos="1358900" algn="l"/>
                <a:tab pos="1812925" algn="l"/>
                <a:tab pos="2266950" algn="l"/>
                <a:tab pos="2720975" algn="l"/>
                <a:tab pos="3173413" algn="l"/>
                <a:tab pos="3627438" algn="l"/>
                <a:tab pos="4081463" algn="l"/>
                <a:tab pos="4535488" algn="l"/>
                <a:tab pos="4987925" algn="l"/>
                <a:tab pos="5441950" algn="l"/>
                <a:tab pos="5895975" algn="l"/>
                <a:tab pos="6350000" algn="l"/>
                <a:tab pos="6804025" algn="l"/>
                <a:tab pos="7256463" algn="l"/>
                <a:tab pos="7710488" algn="l"/>
                <a:tab pos="8164513" algn="l"/>
                <a:tab pos="8618538" algn="l"/>
                <a:tab pos="9070975" algn="l"/>
              </a:tabLst>
              <a:defRPr sz="12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7C2A5083-30F3-462E-AC40-0C702129ED3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86534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7C2A5083-30F3-462E-AC40-0C702129ED38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03587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7C2A5083-30F3-462E-AC40-0C702129ED38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60951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7C2A5083-30F3-462E-AC40-0C702129ED38}" type="slidenum">
              <a:rPr lang="en-GB" smtClean="0"/>
              <a:pPr>
                <a:defRPr/>
              </a:pPr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72798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7C2A5083-30F3-462E-AC40-0C702129ED38}" type="slidenum">
              <a:rPr lang="en-GB" smtClean="0"/>
              <a:pPr>
                <a:defRPr/>
              </a:pPr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72798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7C2A5083-30F3-462E-AC40-0C702129ED38}" type="slidenum">
              <a:rPr lang="en-GB" smtClean="0"/>
              <a:pPr>
                <a:defRPr/>
              </a:pPr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72798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7C2A5083-30F3-462E-AC40-0C702129ED38}" type="slidenum">
              <a:rPr lang="en-GB" smtClean="0"/>
              <a:pPr>
                <a:defRPr/>
              </a:pPr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72798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7C2A5083-30F3-462E-AC40-0C702129ED38}" type="slidenum">
              <a:rPr lang="en-GB" smtClean="0"/>
              <a:pPr>
                <a:defRPr/>
              </a:pPr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269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7C2A5083-30F3-462E-AC40-0C702129ED38}" type="slidenum">
              <a:rPr lang="en-GB" smtClean="0"/>
              <a:pPr>
                <a:defRPr/>
              </a:pPr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51514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NWP SAF training course 2017: Observation errors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50172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NWP SAF training course 2017: Observation errors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12237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7963" y="298450"/>
            <a:ext cx="2033587" cy="58356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98450"/>
            <a:ext cx="5948363" cy="58356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NWP SAF training course 2017: Observation errors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24784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NWP SAF training course 2017: Observation errors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53188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NWP SAF training course 2017: Observation errors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88551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NWP SAF training course 2017: Observation errors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72822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GB" dirty="0" smtClean="0"/>
              <a:t>NWP SAF training course 2017: Observation errors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5395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NWP SAF training course 2017: Observation errors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D7CDFB-7E6C-433F-8922-87AC9E0697F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18657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GB" dirty="0" smtClean="0"/>
              <a:t>NWP SAF training course 2017: Observation errors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18687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NWP SAF training course 2017: Observation errors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86803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795980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NWP SAF training course 2017: Observation errors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8854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NWP SAF training course 2017: Observation errors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58377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3971925" cy="4914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1525" y="1219200"/>
            <a:ext cx="3971925" cy="4914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NWP SAF training course 2017: Observation errors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56577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NWP SAF training course 2017: Observation errors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5395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NWP SAF training course 2017: Observation errors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60012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NWP SAF training course 2017: Observation errors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6732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NWP SAF training course 2017: Observation errors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59397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NWP SAF training course 2017: Observation errors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93050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5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1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93713" y="298450"/>
            <a:ext cx="8097837" cy="706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360" tIns="44280" rIns="90360" bIns="442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096250" cy="4914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360" tIns="44280" rIns="90360" bIns="442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1028" name="AutoShape 3"/>
          <p:cNvSpPr>
            <a:spLocks noChangeArrowheads="1"/>
          </p:cNvSpPr>
          <p:nvPr/>
        </p:nvSpPr>
        <p:spPr bwMode="auto">
          <a:xfrm>
            <a:off x="468313" y="6356350"/>
            <a:ext cx="5688012" cy="282575"/>
          </a:xfrm>
          <a:prstGeom prst="parallelogram">
            <a:avLst>
              <a:gd name="adj" fmla="val 48739"/>
            </a:avLst>
          </a:prstGeom>
          <a:solidFill>
            <a:srgbClr val="0F369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611188" y="6356350"/>
            <a:ext cx="5756275" cy="379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Clr>
                <a:srgbClr val="FFFFFF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000" b="1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GB" dirty="0" smtClean="0"/>
              <a:t>NWP SAF training course 2017: Observation errors</a:t>
            </a:r>
            <a:endParaRPr lang="en-GB" dirty="0"/>
          </a:p>
        </p:txBody>
      </p:sp>
      <p:sp>
        <p:nvSpPr>
          <p:cNvPr id="1030" name="Rectangle 5"/>
          <p:cNvSpPr>
            <a:spLocks noChangeArrowheads="1"/>
          </p:cNvSpPr>
          <p:nvPr/>
        </p:nvSpPr>
        <p:spPr bwMode="auto">
          <a:xfrm>
            <a:off x="5364163" y="5373688"/>
            <a:ext cx="792162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>
              <a:lnSpc>
                <a:spcPct val="100000"/>
              </a:lnSpc>
              <a:buClr>
                <a:srgbClr val="FFFFFF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200" b="1">
                <a:solidFill>
                  <a:srgbClr val="FFFFFF"/>
                </a:solidFill>
              </a:rPr>
              <a:t>Slide </a:t>
            </a:r>
            <a:fld id="{830E95C5-73BD-4994-B3AE-DAE96C0A5029}" type="slidenum">
              <a:rPr lang="en-GB" sz="1200" b="1">
                <a:solidFill>
                  <a:srgbClr val="FFFFFF"/>
                </a:solidFill>
              </a:rPr>
              <a:pPr>
                <a:lnSpc>
                  <a:spcPct val="100000"/>
                </a:lnSpc>
                <a:buClr>
                  <a:srgbClr val="FFFFFF"/>
                </a:buCl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‹#›</a:t>
            </a:fld>
            <a:endParaRPr lang="en-GB" sz="1200" b="1">
              <a:solidFill>
                <a:srgbClr val="FFFFFF"/>
              </a:solidFill>
            </a:endParaRPr>
          </a:p>
        </p:txBody>
      </p:sp>
      <p:pic>
        <p:nvPicPr>
          <p:cNvPr id="1031" name="Picture 6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6310313"/>
            <a:ext cx="2084387" cy="37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2pPr>
      <a:lvl3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3pPr>
      <a:lvl4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4pPr>
      <a:lvl5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5pPr>
      <a:lvl6pPr marL="457200"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6pPr>
      <a:lvl7pPr marL="914400"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7pPr>
      <a:lvl8pPr marL="1371600"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8pPr>
      <a:lvl9pPr marL="1828800"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9pPr>
    </p:titleStyle>
    <p:bodyStyle>
      <a:lvl1pPr marL="274638" indent="-274638" algn="l" defTabSz="449263" rtl="0" eaLnBrk="0" fontAlgn="base" hangingPunct="0">
        <a:lnSpc>
          <a:spcPts val="2500"/>
        </a:lnSpc>
        <a:spcBef>
          <a:spcPct val="0"/>
        </a:spcBef>
        <a:spcAft>
          <a:spcPts val="1000"/>
        </a:spcAft>
        <a:buClr>
          <a:srgbClr val="FC0128"/>
        </a:buClr>
        <a:buSzPct val="100000"/>
        <a:buFont typeface="Wingdings" pitchFamily="2" charset="2"/>
        <a:buChar char=""/>
        <a:defRPr sz="2200" b="1">
          <a:solidFill>
            <a:srgbClr val="000000"/>
          </a:solidFill>
          <a:latin typeface="+mn-lt"/>
          <a:ea typeface="+mn-ea"/>
          <a:cs typeface="+mn-cs"/>
        </a:defRPr>
      </a:lvl1pPr>
      <a:lvl2pPr marL="750888" indent="-282575" algn="l" defTabSz="449263" rtl="0" eaLnBrk="0" fontAlgn="base" hangingPunct="0">
        <a:lnSpc>
          <a:spcPct val="151000"/>
        </a:lnSpc>
        <a:spcBef>
          <a:spcPct val="0"/>
        </a:spcBef>
        <a:spcAft>
          <a:spcPts val="1000"/>
        </a:spcAft>
        <a:buClr>
          <a:srgbClr val="000000"/>
        </a:buClr>
        <a:buSzPct val="100000"/>
        <a:buFont typeface="Arial" charset="0"/>
        <a:buChar char="-"/>
        <a:defRPr b="1">
          <a:solidFill>
            <a:srgbClr val="000000"/>
          </a:solidFill>
          <a:latin typeface="+mn-lt"/>
        </a:defRPr>
      </a:lvl2pPr>
      <a:lvl3pPr marL="1284288" indent="-327025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"/>
        <a:defRPr b="1">
          <a:solidFill>
            <a:srgbClr val="000000"/>
          </a:solidFill>
          <a:latin typeface="+mn-lt"/>
        </a:defRPr>
      </a:lvl3pPr>
      <a:lvl4pPr marL="17033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4pPr>
      <a:lvl5pPr marL="21224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5pPr>
      <a:lvl6pPr marL="25796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6pPr>
      <a:lvl7pPr marL="30368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7pPr>
      <a:lvl8pPr marL="34940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8pPr>
      <a:lvl9pPr marL="39512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93713" y="298450"/>
            <a:ext cx="8097837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360" tIns="44280" rIns="90360" bIns="442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09625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360" tIns="44280" rIns="90360" bIns="442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13316" name="AutoShape 3"/>
          <p:cNvSpPr>
            <a:spLocks noChangeArrowheads="1"/>
          </p:cNvSpPr>
          <p:nvPr/>
        </p:nvSpPr>
        <p:spPr bwMode="auto">
          <a:xfrm>
            <a:off x="468313" y="6356350"/>
            <a:ext cx="5688012" cy="282575"/>
          </a:xfrm>
          <a:prstGeom prst="parallelogram">
            <a:avLst>
              <a:gd name="adj" fmla="val 48739"/>
            </a:avLst>
          </a:prstGeom>
          <a:solidFill>
            <a:srgbClr val="0F3692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611188" y="6356350"/>
            <a:ext cx="5756275" cy="3794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Clr>
                <a:srgbClr val="FFFFFF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0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GB" dirty="0" smtClean="0"/>
              <a:t>NWP SAF training course 2017: Observation errors</a:t>
            </a:r>
            <a:endParaRPr lang="en-GB" dirty="0"/>
          </a:p>
        </p:txBody>
      </p:sp>
      <p:sp>
        <p:nvSpPr>
          <p:cNvPr id="13318" name="Rectangle 5"/>
          <p:cNvSpPr>
            <a:spLocks noChangeArrowheads="1"/>
          </p:cNvSpPr>
          <p:nvPr/>
        </p:nvSpPr>
        <p:spPr bwMode="auto">
          <a:xfrm>
            <a:off x="5364163" y="5373688"/>
            <a:ext cx="792162" cy="333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lnSpc>
                <a:spcPct val="100000"/>
              </a:lnSpc>
              <a:buClr>
                <a:srgbClr val="FFFFFF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1200" b="1">
                <a:solidFill>
                  <a:srgbClr val="FFFFFF"/>
                </a:solidFill>
              </a:rPr>
              <a:t>Slide </a:t>
            </a:r>
            <a:fld id="{FD2EA264-9F66-4BAD-9306-03206ABA5357}" type="slidenum">
              <a:rPr lang="en-GB" sz="1200" b="1">
                <a:solidFill>
                  <a:srgbClr val="FFFFFF"/>
                </a:solidFill>
              </a:rPr>
              <a:pPr>
                <a:lnSpc>
                  <a:spcPct val="100000"/>
                </a:lnSpc>
                <a:buClr>
                  <a:srgbClr val="FFFFFF"/>
                </a:buCl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t>‹#›</a:t>
            </a:fld>
            <a:endParaRPr lang="en-GB" sz="1200" b="1">
              <a:solidFill>
                <a:srgbClr val="FFFFFF"/>
              </a:solidFill>
            </a:endParaRPr>
          </a:p>
        </p:txBody>
      </p:sp>
      <p:pic>
        <p:nvPicPr>
          <p:cNvPr id="7175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6310313"/>
            <a:ext cx="2084387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67178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sldNum="0" hdr="0" dt="0"/>
  <p:txStyles>
    <p:titleStyle>
      <a:lvl1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2pPr>
      <a:lvl3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3pPr>
      <a:lvl4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4pPr>
      <a:lvl5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5pPr>
      <a:lvl6pPr marL="457200"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6pPr>
      <a:lvl7pPr marL="914400"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7pPr>
      <a:lvl8pPr marL="1371600"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8pPr>
      <a:lvl9pPr marL="1828800"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9pPr>
    </p:titleStyle>
    <p:bodyStyle>
      <a:lvl1pPr marL="274638" indent="-274638" algn="l" defTabSz="449263" rtl="0" eaLnBrk="0" fontAlgn="base" hangingPunct="0">
        <a:lnSpc>
          <a:spcPts val="2500"/>
        </a:lnSpc>
        <a:spcBef>
          <a:spcPct val="0"/>
        </a:spcBef>
        <a:spcAft>
          <a:spcPts val="1000"/>
        </a:spcAft>
        <a:buClr>
          <a:srgbClr val="FC0128"/>
        </a:buClr>
        <a:buSzPct val="100000"/>
        <a:buFont typeface="Wingdings" pitchFamily="2" charset="2"/>
        <a:buChar char=""/>
        <a:defRPr sz="2200" b="1">
          <a:solidFill>
            <a:srgbClr val="000000"/>
          </a:solidFill>
          <a:latin typeface="+mn-lt"/>
          <a:ea typeface="+mn-ea"/>
          <a:cs typeface="+mn-cs"/>
        </a:defRPr>
      </a:lvl1pPr>
      <a:lvl2pPr marL="750888" indent="-282575" algn="l" defTabSz="449263" rtl="0" eaLnBrk="0" fontAlgn="base" hangingPunct="0">
        <a:lnSpc>
          <a:spcPct val="151000"/>
        </a:lnSpc>
        <a:spcBef>
          <a:spcPct val="0"/>
        </a:spcBef>
        <a:spcAft>
          <a:spcPts val="1000"/>
        </a:spcAft>
        <a:buClr>
          <a:srgbClr val="000000"/>
        </a:buClr>
        <a:buSzPct val="100000"/>
        <a:buFont typeface="Arial" charset="0"/>
        <a:buChar char="-"/>
        <a:defRPr b="1">
          <a:solidFill>
            <a:srgbClr val="000000"/>
          </a:solidFill>
          <a:latin typeface="+mn-lt"/>
        </a:defRPr>
      </a:lvl2pPr>
      <a:lvl3pPr marL="1284288" indent="-327025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"/>
        <a:defRPr b="1">
          <a:solidFill>
            <a:srgbClr val="000000"/>
          </a:solidFill>
          <a:latin typeface="+mn-lt"/>
        </a:defRPr>
      </a:lvl3pPr>
      <a:lvl4pPr marL="17033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4pPr>
      <a:lvl5pPr marL="21224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5pPr>
      <a:lvl6pPr marL="25796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6pPr>
      <a:lvl7pPr marL="30368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7pPr>
      <a:lvl8pPr marL="34940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8pPr>
      <a:lvl9pPr marL="39512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93713" y="298450"/>
            <a:ext cx="8097837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360" tIns="44280" rIns="90360" bIns="442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09625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360" tIns="44280" rIns="90360" bIns="442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14340" name="AutoShape 3"/>
          <p:cNvSpPr>
            <a:spLocks noChangeArrowheads="1"/>
          </p:cNvSpPr>
          <p:nvPr/>
        </p:nvSpPr>
        <p:spPr bwMode="auto">
          <a:xfrm>
            <a:off x="468313" y="6356350"/>
            <a:ext cx="5688012" cy="282575"/>
          </a:xfrm>
          <a:prstGeom prst="parallelogram">
            <a:avLst>
              <a:gd name="adj" fmla="val 48739"/>
            </a:avLst>
          </a:prstGeom>
          <a:solidFill>
            <a:srgbClr val="0F3692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611188" y="6356350"/>
            <a:ext cx="5756275" cy="3794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Clr>
                <a:srgbClr val="FFFFFF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0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GB" dirty="0" smtClean="0"/>
              <a:t>NWP SAF training course 2017: Observation errors</a:t>
            </a:r>
            <a:endParaRPr lang="en-GB" dirty="0"/>
          </a:p>
        </p:txBody>
      </p:sp>
      <p:sp>
        <p:nvSpPr>
          <p:cNvPr id="14342" name="Rectangle 5"/>
          <p:cNvSpPr>
            <a:spLocks noChangeArrowheads="1"/>
          </p:cNvSpPr>
          <p:nvPr/>
        </p:nvSpPr>
        <p:spPr bwMode="auto">
          <a:xfrm>
            <a:off x="5364163" y="5373688"/>
            <a:ext cx="792162" cy="333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lnSpc>
                <a:spcPct val="100000"/>
              </a:lnSpc>
              <a:buClr>
                <a:srgbClr val="FFFFFF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1200" b="1">
                <a:solidFill>
                  <a:srgbClr val="FFFFFF"/>
                </a:solidFill>
              </a:rPr>
              <a:t>Slide </a:t>
            </a:r>
            <a:fld id="{93336F99-E8AE-4BCA-990E-2C738B979259}" type="slidenum">
              <a:rPr lang="en-GB" sz="1200" b="1">
                <a:solidFill>
                  <a:srgbClr val="FFFFFF"/>
                </a:solidFill>
              </a:rPr>
              <a:pPr>
                <a:lnSpc>
                  <a:spcPct val="100000"/>
                </a:lnSpc>
                <a:buClr>
                  <a:srgbClr val="FFFFFF"/>
                </a:buCl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t>‹#›</a:t>
            </a:fld>
            <a:endParaRPr lang="en-GB" sz="1200" b="1">
              <a:solidFill>
                <a:srgbClr val="FFFFFF"/>
              </a:solidFill>
            </a:endParaRPr>
          </a:p>
        </p:txBody>
      </p:sp>
      <p:pic>
        <p:nvPicPr>
          <p:cNvPr id="8199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6310313"/>
            <a:ext cx="2084387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43103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hf sldNum="0" hdr="0" dt="0"/>
  <p:txStyles>
    <p:titleStyle>
      <a:lvl1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2pPr>
      <a:lvl3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3pPr>
      <a:lvl4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4pPr>
      <a:lvl5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5pPr>
      <a:lvl6pPr marL="457200"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6pPr>
      <a:lvl7pPr marL="914400"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7pPr>
      <a:lvl8pPr marL="1371600"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8pPr>
      <a:lvl9pPr marL="1828800"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9pPr>
    </p:titleStyle>
    <p:bodyStyle>
      <a:lvl1pPr marL="274638" indent="-274638" algn="l" defTabSz="449263" rtl="0" eaLnBrk="0" fontAlgn="base" hangingPunct="0">
        <a:lnSpc>
          <a:spcPts val="2500"/>
        </a:lnSpc>
        <a:spcBef>
          <a:spcPct val="0"/>
        </a:spcBef>
        <a:spcAft>
          <a:spcPts val="1000"/>
        </a:spcAft>
        <a:buClr>
          <a:srgbClr val="FC0128"/>
        </a:buClr>
        <a:buSzPct val="100000"/>
        <a:buFont typeface="Wingdings" pitchFamily="2" charset="2"/>
        <a:buChar char=""/>
        <a:defRPr sz="2200" b="1">
          <a:solidFill>
            <a:srgbClr val="000000"/>
          </a:solidFill>
          <a:latin typeface="+mn-lt"/>
          <a:ea typeface="+mn-ea"/>
          <a:cs typeface="+mn-cs"/>
        </a:defRPr>
      </a:lvl1pPr>
      <a:lvl2pPr marL="750888" indent="-282575" algn="l" defTabSz="449263" rtl="0" eaLnBrk="0" fontAlgn="base" hangingPunct="0">
        <a:lnSpc>
          <a:spcPct val="151000"/>
        </a:lnSpc>
        <a:spcBef>
          <a:spcPct val="0"/>
        </a:spcBef>
        <a:spcAft>
          <a:spcPts val="1000"/>
        </a:spcAft>
        <a:buClr>
          <a:srgbClr val="000000"/>
        </a:buClr>
        <a:buSzPct val="100000"/>
        <a:buFont typeface="Arial" charset="0"/>
        <a:buChar char="-"/>
        <a:defRPr b="1">
          <a:solidFill>
            <a:srgbClr val="000000"/>
          </a:solidFill>
          <a:latin typeface="+mn-lt"/>
        </a:defRPr>
      </a:lvl2pPr>
      <a:lvl3pPr marL="1284288" indent="-327025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"/>
        <a:defRPr b="1">
          <a:solidFill>
            <a:srgbClr val="000000"/>
          </a:solidFill>
          <a:latin typeface="+mn-lt"/>
        </a:defRPr>
      </a:lvl3pPr>
      <a:lvl4pPr marL="17033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4pPr>
      <a:lvl5pPr marL="21224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5pPr>
      <a:lvl6pPr marL="25796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6pPr>
      <a:lvl7pPr marL="30368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7pPr>
      <a:lvl8pPr marL="34940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8pPr>
      <a:lvl9pPr marL="39512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93713" y="298450"/>
            <a:ext cx="8097837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360" tIns="44280" rIns="90360" bIns="442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09625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360" tIns="44280" rIns="90360" bIns="442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5124" name="AutoShape 3"/>
          <p:cNvSpPr>
            <a:spLocks noChangeArrowheads="1"/>
          </p:cNvSpPr>
          <p:nvPr/>
        </p:nvSpPr>
        <p:spPr bwMode="auto">
          <a:xfrm>
            <a:off x="468313" y="6356350"/>
            <a:ext cx="5688012" cy="282575"/>
          </a:xfrm>
          <a:prstGeom prst="parallelogram">
            <a:avLst>
              <a:gd name="adj" fmla="val 48739"/>
            </a:avLst>
          </a:prstGeom>
          <a:solidFill>
            <a:srgbClr val="0F36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611188" y="6356350"/>
            <a:ext cx="5756275" cy="3794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Clr>
                <a:srgbClr val="FFFFFF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0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GB" dirty="0" smtClean="0"/>
              <a:t>NWP SAF training course 2017: Observation errors</a:t>
            </a:r>
            <a:endParaRPr lang="en-GB" dirty="0"/>
          </a:p>
        </p:txBody>
      </p:sp>
      <p:sp>
        <p:nvSpPr>
          <p:cNvPr id="5126" name="Rectangle 5"/>
          <p:cNvSpPr>
            <a:spLocks noChangeArrowheads="1"/>
          </p:cNvSpPr>
          <p:nvPr/>
        </p:nvSpPr>
        <p:spPr bwMode="auto">
          <a:xfrm>
            <a:off x="5364163" y="5373688"/>
            <a:ext cx="792162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/>
          <a:p>
            <a:pPr>
              <a:lnSpc>
                <a:spcPct val="100000"/>
              </a:lnSpc>
              <a:buClr>
                <a:srgbClr val="FFFFFF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200" b="1">
                <a:solidFill>
                  <a:srgbClr val="FFFFFF"/>
                </a:solidFill>
              </a:rPr>
              <a:t>Slide </a:t>
            </a:r>
            <a:fld id="{AF6AC3D4-3452-45EC-9C30-344E8B35A9B8}" type="slidenum">
              <a:rPr lang="en-GB" sz="1200" b="1">
                <a:solidFill>
                  <a:srgbClr val="FFFFFF"/>
                </a:solidFill>
              </a:rPr>
              <a:pPr>
                <a:lnSpc>
                  <a:spcPct val="100000"/>
                </a:lnSpc>
                <a:buClr>
                  <a:srgbClr val="FFFFFF"/>
                </a:buCl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‹#›</a:t>
            </a:fld>
            <a:endParaRPr lang="en-GB" sz="1200" b="1">
              <a:solidFill>
                <a:srgbClr val="FFFFFF"/>
              </a:solidFill>
            </a:endParaRPr>
          </a:p>
        </p:txBody>
      </p:sp>
      <p:pic>
        <p:nvPicPr>
          <p:cNvPr id="5127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6310313"/>
            <a:ext cx="2084387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hf sldNum="0" hdr="0" dt="0"/>
  <p:txStyles>
    <p:titleStyle>
      <a:lvl1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2pPr>
      <a:lvl3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3pPr>
      <a:lvl4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4pPr>
      <a:lvl5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5pPr>
      <a:lvl6pPr marL="457200"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6pPr>
      <a:lvl7pPr marL="914400"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7pPr>
      <a:lvl8pPr marL="1371600"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8pPr>
      <a:lvl9pPr marL="1828800"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9pPr>
    </p:titleStyle>
    <p:bodyStyle>
      <a:lvl1pPr marL="274638" indent="-274638" algn="l" defTabSz="449263" rtl="0" eaLnBrk="0" fontAlgn="base" hangingPunct="0">
        <a:lnSpc>
          <a:spcPts val="2500"/>
        </a:lnSpc>
        <a:spcBef>
          <a:spcPct val="0"/>
        </a:spcBef>
        <a:spcAft>
          <a:spcPts val="1000"/>
        </a:spcAft>
        <a:buClr>
          <a:srgbClr val="FC0128"/>
        </a:buClr>
        <a:buSzPct val="100000"/>
        <a:buFont typeface="Wingdings" pitchFamily="2" charset="2"/>
        <a:buChar char=""/>
        <a:defRPr sz="2200" b="1">
          <a:solidFill>
            <a:srgbClr val="000000"/>
          </a:solidFill>
          <a:latin typeface="+mn-lt"/>
          <a:ea typeface="+mn-ea"/>
          <a:cs typeface="+mn-cs"/>
        </a:defRPr>
      </a:lvl1pPr>
      <a:lvl2pPr marL="750888" indent="-282575" algn="l" defTabSz="449263" rtl="0" eaLnBrk="0" fontAlgn="base" hangingPunct="0">
        <a:lnSpc>
          <a:spcPct val="151000"/>
        </a:lnSpc>
        <a:spcBef>
          <a:spcPct val="0"/>
        </a:spcBef>
        <a:spcAft>
          <a:spcPts val="1000"/>
        </a:spcAft>
        <a:buClr>
          <a:srgbClr val="000000"/>
        </a:buClr>
        <a:buSzPct val="100000"/>
        <a:buFont typeface="Arial" charset="0"/>
        <a:buChar char="-"/>
        <a:defRPr b="1">
          <a:solidFill>
            <a:srgbClr val="000000"/>
          </a:solidFill>
          <a:latin typeface="+mn-lt"/>
        </a:defRPr>
      </a:lvl2pPr>
      <a:lvl3pPr marL="1284288" indent="-327025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"/>
        <a:defRPr b="1">
          <a:solidFill>
            <a:srgbClr val="000000"/>
          </a:solidFill>
          <a:latin typeface="+mn-lt"/>
        </a:defRPr>
      </a:lvl3pPr>
      <a:lvl4pPr marL="17033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4pPr>
      <a:lvl5pPr marL="21224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5pPr>
      <a:lvl6pPr marL="25796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6pPr>
      <a:lvl7pPr marL="30368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7pPr>
      <a:lvl8pPr marL="34940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8pPr>
      <a:lvl9pPr marL="39512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93713" y="298450"/>
            <a:ext cx="8097837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360" tIns="44280" rIns="90360" bIns="442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09625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360" tIns="44280" rIns="90360" bIns="442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2" name="AutoShape 3"/>
          <p:cNvSpPr>
            <a:spLocks noChangeArrowheads="1"/>
          </p:cNvSpPr>
          <p:nvPr/>
        </p:nvSpPr>
        <p:spPr bwMode="auto">
          <a:xfrm>
            <a:off x="468313" y="6356350"/>
            <a:ext cx="5688012" cy="282575"/>
          </a:xfrm>
          <a:prstGeom prst="parallelogram">
            <a:avLst>
              <a:gd name="adj" fmla="val 48739"/>
            </a:avLst>
          </a:prstGeom>
          <a:solidFill>
            <a:srgbClr val="0F369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>
              <a:solidFill>
                <a:srgbClr val="FFFFFF"/>
              </a:solidFill>
              <a:ea typeface="ＭＳ Ｐゴシック" charset="0"/>
            </a:endParaRP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611188" y="6356350"/>
            <a:ext cx="5756275" cy="3794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100000"/>
              </a:lnSpc>
              <a:buClr>
                <a:srgbClr val="FFFFFF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000" b="1">
                <a:solidFill>
                  <a:srgbClr val="FFFFFF"/>
                </a:solidFill>
                <a:ea typeface="+mn-ea"/>
              </a:defRPr>
            </a:lvl1pPr>
          </a:lstStyle>
          <a:p>
            <a:pPr>
              <a:defRPr/>
            </a:pPr>
            <a:r>
              <a:rPr lang="en-GB" dirty="0" smtClean="0"/>
              <a:t>NWP SAF training course 2017: Observation errors</a:t>
            </a:r>
            <a:endParaRPr lang="en-GB" dirty="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5364163" y="5373688"/>
            <a:ext cx="792162" cy="333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>
              <a:lnSpc>
                <a:spcPct val="100000"/>
              </a:lnSpc>
              <a:buClr>
                <a:srgbClr val="FFFFFF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200" b="1">
                <a:solidFill>
                  <a:srgbClr val="FFFFFF"/>
                </a:solidFill>
                <a:ea typeface="ＭＳ Ｐゴシック" charset="0"/>
              </a:rPr>
              <a:t>Slide </a:t>
            </a:r>
            <a:fld id="{3F651032-993E-FE49-9A12-90B34976B25D}" type="slidenum">
              <a:rPr lang="en-GB" sz="1200" b="1">
                <a:solidFill>
                  <a:srgbClr val="FFFFFF"/>
                </a:solidFill>
                <a:ea typeface="ＭＳ Ｐゴシック" charset="0"/>
              </a:rPr>
              <a:pPr>
                <a:lnSpc>
                  <a:spcPct val="100000"/>
                </a:lnSpc>
                <a:buClr>
                  <a:srgbClr val="FFFFFF"/>
                </a:buCl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‹#›</a:t>
            </a:fld>
            <a:endParaRPr lang="en-GB" sz="1200" b="1">
              <a:solidFill>
                <a:srgbClr val="FFFFFF"/>
              </a:solidFill>
              <a:ea typeface="ＭＳ Ｐゴシック" charset="0"/>
            </a:endParaRPr>
          </a:p>
        </p:txBody>
      </p:sp>
      <p:pic>
        <p:nvPicPr>
          <p:cNvPr id="3079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6310313"/>
            <a:ext cx="2084387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hf sldNum="0" hdr="0" dt="0"/>
  <p:txStyles>
    <p:titleStyle>
      <a:lvl1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charset="0"/>
        <a:defRPr sz="2800">
          <a:solidFill>
            <a:srgbClr val="0F3692"/>
          </a:solidFill>
          <a:latin typeface="+mj-lt"/>
          <a:ea typeface="ＭＳ Ｐゴシック" charset="0"/>
          <a:cs typeface="+mj-cs"/>
        </a:defRPr>
      </a:lvl1pPr>
      <a:lvl2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charset="0"/>
        <a:defRPr sz="2800">
          <a:solidFill>
            <a:srgbClr val="0F3692"/>
          </a:solidFill>
          <a:latin typeface="Arial Black" pitchFamily="34" charset="0"/>
          <a:ea typeface="ＭＳ Ｐゴシック" charset="0"/>
        </a:defRPr>
      </a:lvl2pPr>
      <a:lvl3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charset="0"/>
        <a:defRPr sz="2800">
          <a:solidFill>
            <a:srgbClr val="0F3692"/>
          </a:solidFill>
          <a:latin typeface="Arial Black" pitchFamily="34" charset="0"/>
          <a:ea typeface="ＭＳ Ｐゴシック" charset="0"/>
        </a:defRPr>
      </a:lvl3pPr>
      <a:lvl4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charset="0"/>
        <a:defRPr sz="2800">
          <a:solidFill>
            <a:srgbClr val="0F3692"/>
          </a:solidFill>
          <a:latin typeface="Arial Black" pitchFamily="34" charset="0"/>
          <a:ea typeface="ＭＳ Ｐゴシック" charset="0"/>
        </a:defRPr>
      </a:lvl4pPr>
      <a:lvl5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charset="0"/>
        <a:defRPr sz="2800">
          <a:solidFill>
            <a:srgbClr val="0F3692"/>
          </a:solidFill>
          <a:latin typeface="Arial Black" pitchFamily="34" charset="0"/>
          <a:ea typeface="ＭＳ Ｐゴシック" charset="0"/>
        </a:defRPr>
      </a:lvl5pPr>
      <a:lvl6pPr marL="457200"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6pPr>
      <a:lvl7pPr marL="914400"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7pPr>
      <a:lvl8pPr marL="1371600"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8pPr>
      <a:lvl9pPr marL="1828800"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9pPr>
    </p:titleStyle>
    <p:bodyStyle>
      <a:lvl1pPr marL="274638" indent="-274638" algn="l" defTabSz="449263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FC0128"/>
        </a:buClr>
        <a:buSzPct val="100000"/>
        <a:buFont typeface="Wingdings" charset="0"/>
        <a:buChar char=""/>
        <a:defRPr sz="2200" b="1">
          <a:solidFill>
            <a:srgbClr val="000000"/>
          </a:solidFill>
          <a:latin typeface="+mn-lt"/>
          <a:ea typeface="ＭＳ Ｐゴシック" charset="0"/>
          <a:cs typeface="+mn-cs"/>
        </a:defRPr>
      </a:lvl1pPr>
      <a:lvl2pPr marL="750888" indent="-282575" algn="l" defTabSz="449263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buChar char="-"/>
        <a:defRPr b="1">
          <a:solidFill>
            <a:srgbClr val="000000"/>
          </a:solidFill>
          <a:latin typeface="+mn-lt"/>
          <a:ea typeface="ＭＳ Ｐゴシック" charset="0"/>
        </a:defRPr>
      </a:lvl2pPr>
      <a:lvl3pPr marL="1284288" indent="-327025" algn="l" defTabSz="449263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919191"/>
        </a:buClr>
        <a:buSzPct val="100000"/>
        <a:buFont typeface="Wingdings" charset="0"/>
        <a:buChar char=""/>
        <a:defRPr b="1">
          <a:solidFill>
            <a:srgbClr val="000000"/>
          </a:solidFill>
          <a:latin typeface="+mn-lt"/>
          <a:ea typeface="ＭＳ Ｐゴシック" charset="0"/>
        </a:defRPr>
      </a:lvl3pPr>
      <a:lvl4pPr marL="1703388" indent="-228600" algn="l" defTabSz="449263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919191"/>
        </a:buClr>
        <a:buSzPct val="100000"/>
        <a:buFont typeface="Wingdings" charset="0"/>
        <a:buChar char=""/>
        <a:defRPr sz="1600" b="1">
          <a:solidFill>
            <a:srgbClr val="000000"/>
          </a:solidFill>
          <a:latin typeface="+mn-lt"/>
          <a:ea typeface="ＭＳ Ｐゴシック" charset="0"/>
        </a:defRPr>
      </a:lvl4pPr>
      <a:lvl5pPr marL="2122488" indent="-228600" algn="l" defTabSz="449263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919191"/>
        </a:buClr>
        <a:buSzPct val="100000"/>
        <a:buFont typeface="Wingdings" charset="0"/>
        <a:buChar char=""/>
        <a:defRPr sz="1600" b="1">
          <a:solidFill>
            <a:srgbClr val="000000"/>
          </a:solidFill>
          <a:latin typeface="+mn-lt"/>
          <a:ea typeface="ＭＳ Ｐゴシック" charset="0"/>
        </a:defRPr>
      </a:lvl5pPr>
      <a:lvl6pPr marL="25796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6pPr>
      <a:lvl7pPr marL="30368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7pPr>
      <a:lvl8pPr marL="34940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8pPr>
      <a:lvl9pPr marL="39512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 defTabSz="914400">
              <a:lnSpc>
                <a:spcPct val="100000"/>
              </a:lnSpc>
              <a:buClrTx/>
              <a:buSzTx/>
              <a:buFontTx/>
              <a:buNone/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 defTabSz="914400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en-GB" dirty="0" smtClean="0">
                <a:solidFill>
                  <a:srgbClr val="000000"/>
                </a:solidFill>
              </a:rPr>
              <a:t>NWP SAF training course 2017: Observation errors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 defTabSz="914400">
              <a:lnSpc>
                <a:spcPct val="100000"/>
              </a:lnSpc>
              <a:buClrTx/>
              <a:buSzTx/>
              <a:buFontTx/>
              <a:buNone/>
              <a:defRPr/>
            </a:pPr>
            <a:fld id="{BF72383C-4A6F-4F15-AEBA-C92BCFC79C9B}" type="slidenum">
              <a:rPr lang="en-US">
                <a:solidFill>
                  <a:srgbClr val="000000"/>
                </a:solidFill>
              </a:rPr>
              <a:pPr defTabSz="914400">
                <a:lnSpc>
                  <a:spcPct val="100000"/>
                </a:lnSpc>
                <a:buClrTx/>
                <a:buSzTx/>
                <a:buFontTx/>
                <a:buNone/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93713" y="298450"/>
            <a:ext cx="8097837" cy="706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360" tIns="44280" rIns="90360" bIns="442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096250" cy="4914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360" tIns="44280" rIns="90360" bIns="442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2052" name="AutoShape 3"/>
          <p:cNvSpPr>
            <a:spLocks noChangeArrowheads="1"/>
          </p:cNvSpPr>
          <p:nvPr/>
        </p:nvSpPr>
        <p:spPr bwMode="auto">
          <a:xfrm>
            <a:off x="468313" y="6356350"/>
            <a:ext cx="5688012" cy="282575"/>
          </a:xfrm>
          <a:prstGeom prst="parallelogram">
            <a:avLst>
              <a:gd name="adj" fmla="val 48739"/>
            </a:avLst>
          </a:prstGeom>
          <a:solidFill>
            <a:srgbClr val="0F369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611188" y="6356350"/>
            <a:ext cx="5756275" cy="379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Clr>
                <a:srgbClr val="FFFFFF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0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GB" dirty="0" smtClean="0"/>
              <a:t>NWP SAF training course 2017: Observation errors</a:t>
            </a:r>
            <a:endParaRPr lang="en-GB" dirty="0"/>
          </a:p>
        </p:txBody>
      </p:sp>
      <p:sp>
        <p:nvSpPr>
          <p:cNvPr id="2054" name="Rectangle 5"/>
          <p:cNvSpPr>
            <a:spLocks noChangeArrowheads="1"/>
          </p:cNvSpPr>
          <p:nvPr/>
        </p:nvSpPr>
        <p:spPr bwMode="auto">
          <a:xfrm>
            <a:off x="5364163" y="5373688"/>
            <a:ext cx="792162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>
              <a:lnSpc>
                <a:spcPct val="100000"/>
              </a:lnSpc>
              <a:buClr>
                <a:srgbClr val="FFFFFF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200" b="1">
                <a:solidFill>
                  <a:srgbClr val="FFFFFF"/>
                </a:solidFill>
              </a:rPr>
              <a:t>Slide </a:t>
            </a:r>
            <a:fld id="{8DCEAF52-D434-4A5C-BA38-BCDFF95787F7}" type="slidenum">
              <a:rPr lang="en-GB" sz="1200" b="1">
                <a:solidFill>
                  <a:srgbClr val="FFFFFF"/>
                </a:solidFill>
              </a:rPr>
              <a:pPr>
                <a:lnSpc>
                  <a:spcPct val="100000"/>
                </a:lnSpc>
                <a:buClr>
                  <a:srgbClr val="FFFFFF"/>
                </a:buCl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‹#›</a:t>
            </a:fld>
            <a:endParaRPr lang="en-GB" sz="1200" b="1">
              <a:solidFill>
                <a:srgbClr val="FFFFFF"/>
              </a:solidFill>
            </a:endParaRPr>
          </a:p>
        </p:txBody>
      </p:sp>
      <p:pic>
        <p:nvPicPr>
          <p:cNvPr id="2055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6310313"/>
            <a:ext cx="2084387" cy="37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0271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hf sldNum="0" hdr="0" dt="0"/>
  <p:txStyles>
    <p:titleStyle>
      <a:lvl1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2pPr>
      <a:lvl3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3pPr>
      <a:lvl4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4pPr>
      <a:lvl5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5pPr>
      <a:lvl6pPr marL="457200"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6pPr>
      <a:lvl7pPr marL="914400"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7pPr>
      <a:lvl8pPr marL="1371600"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8pPr>
      <a:lvl9pPr marL="1828800"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9pPr>
    </p:titleStyle>
    <p:bodyStyle>
      <a:lvl1pPr marL="274638" indent="-274638" algn="l" defTabSz="449263" rtl="0" eaLnBrk="0" fontAlgn="base" hangingPunct="0">
        <a:lnSpc>
          <a:spcPts val="2500"/>
        </a:lnSpc>
        <a:spcBef>
          <a:spcPct val="0"/>
        </a:spcBef>
        <a:spcAft>
          <a:spcPts val="1000"/>
        </a:spcAft>
        <a:buClr>
          <a:srgbClr val="FC0128"/>
        </a:buClr>
        <a:buSzPct val="100000"/>
        <a:buFont typeface="Wingdings" pitchFamily="2" charset="2"/>
        <a:buChar char=""/>
        <a:defRPr sz="2200" b="1">
          <a:solidFill>
            <a:srgbClr val="000000"/>
          </a:solidFill>
          <a:latin typeface="+mn-lt"/>
          <a:ea typeface="+mn-ea"/>
          <a:cs typeface="+mn-cs"/>
        </a:defRPr>
      </a:lvl1pPr>
      <a:lvl2pPr marL="750888" indent="-282575" algn="l" defTabSz="449263" rtl="0" eaLnBrk="0" fontAlgn="base" hangingPunct="0">
        <a:lnSpc>
          <a:spcPct val="151000"/>
        </a:lnSpc>
        <a:spcBef>
          <a:spcPct val="0"/>
        </a:spcBef>
        <a:spcAft>
          <a:spcPts val="1000"/>
        </a:spcAft>
        <a:buClr>
          <a:srgbClr val="000000"/>
        </a:buClr>
        <a:buSzPct val="100000"/>
        <a:buFont typeface="Arial" charset="0"/>
        <a:buChar char="-"/>
        <a:defRPr b="1">
          <a:solidFill>
            <a:srgbClr val="000000"/>
          </a:solidFill>
          <a:latin typeface="+mn-lt"/>
        </a:defRPr>
      </a:lvl2pPr>
      <a:lvl3pPr marL="1284288" indent="-327025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"/>
        <a:defRPr b="1">
          <a:solidFill>
            <a:srgbClr val="000000"/>
          </a:solidFill>
          <a:latin typeface="+mn-lt"/>
        </a:defRPr>
      </a:lvl3pPr>
      <a:lvl4pPr marL="17033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4pPr>
      <a:lvl5pPr marL="21224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5pPr>
      <a:lvl6pPr marL="25796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6pPr>
      <a:lvl7pPr marL="30368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7pPr>
      <a:lvl8pPr marL="34940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8pPr>
      <a:lvl9pPr marL="39512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93713" y="298450"/>
            <a:ext cx="8097837" cy="706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360" tIns="44280" rIns="90360" bIns="442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096250" cy="4914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360" tIns="44280" rIns="90360" bIns="442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1028" name="AutoShape 3"/>
          <p:cNvSpPr>
            <a:spLocks noChangeArrowheads="1"/>
          </p:cNvSpPr>
          <p:nvPr/>
        </p:nvSpPr>
        <p:spPr bwMode="auto">
          <a:xfrm>
            <a:off x="468313" y="6356350"/>
            <a:ext cx="5688012" cy="282575"/>
          </a:xfrm>
          <a:prstGeom prst="parallelogram">
            <a:avLst>
              <a:gd name="adj" fmla="val 48739"/>
            </a:avLst>
          </a:prstGeom>
          <a:solidFill>
            <a:srgbClr val="0F369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611188" y="6356350"/>
            <a:ext cx="5756275" cy="379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Clr>
                <a:srgbClr val="FFFFFF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000" b="1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GB" dirty="0" smtClean="0"/>
              <a:t>NWP SAF training course 2017: Observation errors</a:t>
            </a:r>
            <a:endParaRPr lang="en-GB" dirty="0"/>
          </a:p>
        </p:txBody>
      </p:sp>
      <p:sp>
        <p:nvSpPr>
          <p:cNvPr id="1030" name="Rectangle 5"/>
          <p:cNvSpPr>
            <a:spLocks noChangeArrowheads="1"/>
          </p:cNvSpPr>
          <p:nvPr/>
        </p:nvSpPr>
        <p:spPr bwMode="auto">
          <a:xfrm>
            <a:off x="5364163" y="5373688"/>
            <a:ext cx="792162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>
              <a:lnSpc>
                <a:spcPct val="100000"/>
              </a:lnSpc>
              <a:buClr>
                <a:srgbClr val="FFFFFF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200" b="1">
                <a:solidFill>
                  <a:srgbClr val="FFFFFF"/>
                </a:solidFill>
              </a:rPr>
              <a:t>Slide </a:t>
            </a:r>
            <a:fld id="{830E95C5-73BD-4994-B3AE-DAE96C0A5029}" type="slidenum">
              <a:rPr lang="en-GB" sz="1200" b="1">
                <a:solidFill>
                  <a:srgbClr val="FFFFFF"/>
                </a:solidFill>
              </a:rPr>
              <a:pPr>
                <a:lnSpc>
                  <a:spcPct val="100000"/>
                </a:lnSpc>
                <a:buClr>
                  <a:srgbClr val="FFFFFF"/>
                </a:buCl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‹#›</a:t>
            </a:fld>
            <a:endParaRPr lang="en-GB" sz="1200" b="1">
              <a:solidFill>
                <a:srgbClr val="FFFFFF"/>
              </a:solidFill>
            </a:endParaRPr>
          </a:p>
        </p:txBody>
      </p:sp>
      <p:pic>
        <p:nvPicPr>
          <p:cNvPr id="1031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6310313"/>
            <a:ext cx="2084387" cy="37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2167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hf sldNum="0" hdr="0" dt="0"/>
  <p:txStyles>
    <p:titleStyle>
      <a:lvl1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2pPr>
      <a:lvl3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3pPr>
      <a:lvl4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4pPr>
      <a:lvl5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5pPr>
      <a:lvl6pPr marL="457200"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6pPr>
      <a:lvl7pPr marL="914400"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7pPr>
      <a:lvl8pPr marL="1371600"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8pPr>
      <a:lvl9pPr marL="1828800"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9pPr>
    </p:titleStyle>
    <p:bodyStyle>
      <a:lvl1pPr marL="274638" indent="-274638" algn="l" defTabSz="449263" rtl="0" eaLnBrk="0" fontAlgn="base" hangingPunct="0">
        <a:lnSpc>
          <a:spcPts val="2500"/>
        </a:lnSpc>
        <a:spcBef>
          <a:spcPct val="0"/>
        </a:spcBef>
        <a:spcAft>
          <a:spcPts val="1000"/>
        </a:spcAft>
        <a:buClr>
          <a:srgbClr val="FC0128"/>
        </a:buClr>
        <a:buSzPct val="100000"/>
        <a:buFont typeface="Wingdings" pitchFamily="2" charset="2"/>
        <a:buChar char=""/>
        <a:defRPr sz="2200" b="1">
          <a:solidFill>
            <a:srgbClr val="000000"/>
          </a:solidFill>
          <a:latin typeface="+mn-lt"/>
          <a:ea typeface="+mn-ea"/>
          <a:cs typeface="+mn-cs"/>
        </a:defRPr>
      </a:lvl1pPr>
      <a:lvl2pPr marL="750888" indent="-282575" algn="l" defTabSz="449263" rtl="0" eaLnBrk="0" fontAlgn="base" hangingPunct="0">
        <a:lnSpc>
          <a:spcPct val="151000"/>
        </a:lnSpc>
        <a:spcBef>
          <a:spcPct val="0"/>
        </a:spcBef>
        <a:spcAft>
          <a:spcPts val="1000"/>
        </a:spcAft>
        <a:buClr>
          <a:srgbClr val="000000"/>
        </a:buClr>
        <a:buSzPct val="100000"/>
        <a:buFont typeface="Arial" charset="0"/>
        <a:buChar char="-"/>
        <a:defRPr b="1">
          <a:solidFill>
            <a:srgbClr val="000000"/>
          </a:solidFill>
          <a:latin typeface="+mn-lt"/>
        </a:defRPr>
      </a:lvl2pPr>
      <a:lvl3pPr marL="1284288" indent="-327025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"/>
        <a:defRPr b="1">
          <a:solidFill>
            <a:srgbClr val="000000"/>
          </a:solidFill>
          <a:latin typeface="+mn-lt"/>
        </a:defRPr>
      </a:lvl3pPr>
      <a:lvl4pPr marL="17033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4pPr>
      <a:lvl5pPr marL="21224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5pPr>
      <a:lvl6pPr marL="25796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6pPr>
      <a:lvl7pPr marL="30368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7pPr>
      <a:lvl8pPr marL="34940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8pPr>
      <a:lvl9pPr marL="39512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714500" y="349250"/>
            <a:ext cx="69723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714500" y="1774825"/>
            <a:ext cx="69723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7" name="Footer Placeholder 4"/>
          <p:cNvSpPr txBox="1">
            <a:spLocks/>
          </p:cNvSpPr>
          <p:nvPr/>
        </p:nvSpPr>
        <p:spPr>
          <a:xfrm>
            <a:off x="323850" y="6551613"/>
            <a:ext cx="2894013" cy="230187"/>
          </a:xfrm>
          <a:prstGeom prst="rect">
            <a:avLst/>
          </a:prstGeom>
        </p:spPr>
        <p:txBody>
          <a:bodyPr/>
          <a:lstStyle>
            <a:lvl1pPr algn="l">
              <a:lnSpc>
                <a:spcPct val="100000"/>
              </a:lnSpc>
              <a:defRPr sz="1000">
                <a:solidFill>
                  <a:schemeClr val="tx2"/>
                </a:solidFill>
              </a:defRPr>
            </a:lvl1pPr>
          </a:lstStyle>
          <a:p>
            <a:pPr defTabSz="914400" eaLnBrk="1" hangingPunct="1">
              <a:buClrTx/>
              <a:buSzTx/>
              <a:buFontTx/>
              <a:buNone/>
              <a:defRPr/>
            </a:pPr>
            <a:r>
              <a:rPr lang="en-GB" dirty="0" smtClean="0">
                <a:solidFill>
                  <a:srgbClr val="000000"/>
                </a:solidFill>
              </a:rPr>
              <a:t>© Crown copyright   Met Office</a:t>
            </a:r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4264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11.png"/><Relationship Id="rId2" Type="http://schemas.openxmlformats.org/officeDocument/2006/relationships/slideLayout" Target="../slideLayouts/slideLayout1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0.png"/><Relationship Id="rId5" Type="http://schemas.openxmlformats.org/officeDocument/2006/relationships/image" Target="../media/image9.wmf"/><Relationship Id="rId10" Type="http://schemas.openxmlformats.org/officeDocument/2006/relationships/image" Target="../media/image14.png"/><Relationship Id="rId4" Type="http://schemas.openxmlformats.org/officeDocument/2006/relationships/oleObject" Target="../embeddings/oleObject3.bin"/><Relationship Id="rId9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8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17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oleObject" Target="../embeddings/oleObject7.bin"/><Relationship Id="rId7" Type="http://schemas.openxmlformats.org/officeDocument/2006/relationships/image" Target="../media/image35.png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3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32.wmf"/><Relationship Id="rId9" Type="http://schemas.openxmlformats.org/officeDocument/2006/relationships/image" Target="../media/image34.w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wmf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wmf"/><Relationship Id="rId3" Type="http://schemas.openxmlformats.org/officeDocument/2006/relationships/oleObject" Target="../embeddings/oleObject10.bin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2.wmf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wmf"/><Relationship Id="rId3" Type="http://schemas.openxmlformats.org/officeDocument/2006/relationships/oleObject" Target="../embeddings/oleObject12.bin"/><Relationship Id="rId7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2.wmf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8.png"/><Relationship Id="rId4" Type="http://schemas.openxmlformats.org/officeDocument/2006/relationships/image" Target="../media/image40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.wmf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9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59.wmf"/><Relationship Id="rId5" Type="http://schemas.openxmlformats.org/officeDocument/2006/relationships/oleObject" Target="../embeddings/oleObject15.bin"/><Relationship Id="rId4" Type="http://schemas.openxmlformats.org/officeDocument/2006/relationships/image" Target="../media/image58.wmf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8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GB" dirty="0" smtClean="0"/>
              <a:t>Observation errors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Pete Weston and Niels Bormann</a:t>
            </a:r>
          </a:p>
          <a:p>
            <a:r>
              <a:rPr lang="en-GB" dirty="0" smtClean="0"/>
              <a:t>(peter.weston@ecmwf.int n.bormann@ecmwf.int)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NWP SAF training course 2017: Observation errors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7741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NWP SAF training course 2017: Observation errors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1619672" y="1700808"/>
            <a:ext cx="6048672" cy="3996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0070C0"/>
                </a:solidFill>
              </a:rPr>
              <a:t>Outline of lecture</a:t>
            </a:r>
          </a:p>
          <a:p>
            <a:endParaRPr lang="en-GB" dirty="0">
              <a:solidFill>
                <a:schemeClr val="tx1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dirty="0" smtClean="0">
                <a:solidFill>
                  <a:schemeClr val="tx1"/>
                </a:solidFill>
              </a:rPr>
              <a:t>What are observation errors?</a:t>
            </a:r>
          </a:p>
          <a:p>
            <a:pPr marL="342900" indent="-342900">
              <a:buFont typeface="+mj-lt"/>
              <a:buAutoNum type="arabicPeriod"/>
            </a:pPr>
            <a:r>
              <a:rPr lang="en-GB" b="1" dirty="0" smtClean="0">
                <a:solidFill>
                  <a:schemeClr val="tx1"/>
                </a:solidFill>
              </a:rPr>
              <a:t>Estimating observation errors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>
                <a:solidFill>
                  <a:schemeClr val="tx1"/>
                </a:solidFill>
              </a:rPr>
              <a:t>Specification of observation errors in practice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solidFill>
                  <a:schemeClr val="tx1"/>
                </a:solidFill>
              </a:rPr>
              <a:t>Observation error </a:t>
            </a:r>
            <a:r>
              <a:rPr lang="en-GB" dirty="0" smtClean="0">
                <a:solidFill>
                  <a:schemeClr val="tx1"/>
                </a:solidFill>
              </a:rPr>
              <a:t>correlations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>
                <a:solidFill>
                  <a:schemeClr val="tx1"/>
                </a:solidFill>
              </a:rPr>
              <a:t>Summary</a:t>
            </a:r>
          </a:p>
          <a:p>
            <a:pPr marL="342900" indent="-342900">
              <a:buFont typeface="+mj-lt"/>
              <a:buAutoNum type="arabicPeriod"/>
            </a:pPr>
            <a:endParaRPr lang="en-GB" dirty="0" smtClean="0">
              <a:solidFill>
                <a:schemeClr val="tx1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n-GB" dirty="0" smtClean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1331640" y="3573016"/>
            <a:ext cx="5688632" cy="1440160"/>
          </a:xfrm>
          <a:prstGeom prst="rect">
            <a:avLst/>
          </a:prstGeom>
          <a:solidFill>
            <a:schemeClr val="bg1"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1484040" y="2621855"/>
            <a:ext cx="5688632" cy="553503"/>
          </a:xfrm>
          <a:prstGeom prst="rect">
            <a:avLst/>
          </a:prstGeom>
          <a:solidFill>
            <a:schemeClr val="bg1"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2220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13" y="298450"/>
            <a:ext cx="8398767" cy="706438"/>
          </a:xfrm>
        </p:spPr>
        <p:txBody>
          <a:bodyPr/>
          <a:lstStyle/>
          <a:p>
            <a:r>
              <a:rPr lang="en-GB" dirty="0" smtClean="0"/>
              <a:t>How can we estimate observation errors?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GB" dirty="0" smtClean="0"/>
              <a:t>Several methods exist, broadly categorised as:</a:t>
            </a:r>
          </a:p>
          <a:p>
            <a:pPr lvl="1">
              <a:spcAft>
                <a:spcPts val="600"/>
              </a:spcAft>
            </a:pPr>
            <a:r>
              <a:rPr lang="en-GB" u="sng" dirty="0"/>
              <a:t>Error inventory:</a:t>
            </a:r>
          </a:p>
          <a:p>
            <a:pPr lvl="2">
              <a:lnSpc>
                <a:spcPct val="100000"/>
              </a:lnSpc>
              <a:spcAft>
                <a:spcPts val="600"/>
              </a:spcAft>
            </a:pPr>
            <a:r>
              <a:rPr lang="en-GB" dirty="0">
                <a:solidFill>
                  <a:srgbClr val="0070C0"/>
                </a:solidFill>
              </a:rPr>
              <a:t>Based on </a:t>
            </a:r>
            <a:r>
              <a:rPr lang="en-GB" dirty="0" smtClean="0">
                <a:solidFill>
                  <a:srgbClr val="0070C0"/>
                </a:solidFill>
              </a:rPr>
              <a:t>considering all </a:t>
            </a:r>
            <a:r>
              <a:rPr lang="en-GB" dirty="0">
                <a:solidFill>
                  <a:srgbClr val="0070C0"/>
                </a:solidFill>
              </a:rPr>
              <a:t>contributions to the </a:t>
            </a:r>
            <a:r>
              <a:rPr lang="en-GB" dirty="0" smtClean="0">
                <a:solidFill>
                  <a:srgbClr val="0070C0"/>
                </a:solidFill>
              </a:rPr>
              <a:t>error/uncertainty</a:t>
            </a:r>
            <a:endParaRPr lang="en-GB" dirty="0">
              <a:solidFill>
                <a:srgbClr val="0070C0"/>
              </a:solidFill>
            </a:endParaRPr>
          </a:p>
          <a:p>
            <a:pPr lvl="1">
              <a:spcAft>
                <a:spcPts val="600"/>
              </a:spcAft>
            </a:pPr>
            <a:r>
              <a:rPr lang="en-GB" u="sng" dirty="0" smtClean="0"/>
              <a:t>Diagnostics with collocated observations, e.g.:</a:t>
            </a:r>
          </a:p>
          <a:p>
            <a:pPr lvl="2">
              <a:spcAft>
                <a:spcPts val="0"/>
              </a:spcAft>
            </a:pPr>
            <a:r>
              <a:rPr lang="en-GB" dirty="0" smtClean="0">
                <a:solidFill>
                  <a:srgbClr val="0070C0"/>
                </a:solidFill>
              </a:rPr>
              <a:t>Hollingsworth/</a:t>
            </a:r>
            <a:r>
              <a:rPr lang="en-GB" dirty="0" err="1" smtClean="0">
                <a:solidFill>
                  <a:srgbClr val="0070C0"/>
                </a:solidFill>
              </a:rPr>
              <a:t>Lönnberg</a:t>
            </a:r>
            <a:r>
              <a:rPr lang="en-GB" dirty="0" smtClean="0">
                <a:solidFill>
                  <a:srgbClr val="0070C0"/>
                </a:solidFill>
              </a:rPr>
              <a:t> on collocated observations</a:t>
            </a:r>
          </a:p>
          <a:p>
            <a:pPr lvl="2">
              <a:spcAft>
                <a:spcPts val="0"/>
              </a:spcAft>
            </a:pPr>
            <a:r>
              <a:rPr lang="en-GB" dirty="0" smtClean="0">
                <a:solidFill>
                  <a:srgbClr val="0070C0"/>
                </a:solidFill>
              </a:rPr>
              <a:t>Triple-collocations</a:t>
            </a:r>
          </a:p>
          <a:p>
            <a:pPr lvl="1">
              <a:spcAft>
                <a:spcPts val="600"/>
              </a:spcAft>
            </a:pPr>
            <a:r>
              <a:rPr lang="en-GB" u="sng" dirty="0" smtClean="0"/>
              <a:t>Diagnostics based on output from DA systems, e.g.:</a:t>
            </a:r>
          </a:p>
          <a:p>
            <a:pPr lvl="2">
              <a:spcAft>
                <a:spcPts val="0"/>
              </a:spcAft>
            </a:pPr>
            <a:r>
              <a:rPr lang="en-GB" dirty="0" smtClean="0">
                <a:solidFill>
                  <a:srgbClr val="0070C0"/>
                </a:solidFill>
              </a:rPr>
              <a:t>O-b statistics</a:t>
            </a:r>
          </a:p>
          <a:p>
            <a:pPr lvl="2">
              <a:spcAft>
                <a:spcPts val="0"/>
              </a:spcAft>
            </a:pPr>
            <a:r>
              <a:rPr lang="en-GB" dirty="0" smtClean="0">
                <a:solidFill>
                  <a:srgbClr val="0070C0"/>
                </a:solidFill>
              </a:rPr>
              <a:t>Hollingsworth/</a:t>
            </a:r>
            <a:r>
              <a:rPr lang="en-GB" dirty="0" err="1" smtClean="0">
                <a:solidFill>
                  <a:srgbClr val="0070C0"/>
                </a:solidFill>
              </a:rPr>
              <a:t>Lönnberg</a:t>
            </a:r>
            <a:endParaRPr lang="en-GB" dirty="0" smtClean="0">
              <a:solidFill>
                <a:srgbClr val="0070C0"/>
              </a:solidFill>
            </a:endParaRPr>
          </a:p>
          <a:p>
            <a:pPr lvl="2">
              <a:spcAft>
                <a:spcPts val="0"/>
              </a:spcAft>
            </a:pPr>
            <a:r>
              <a:rPr lang="en-GB" dirty="0" err="1" smtClean="0">
                <a:solidFill>
                  <a:srgbClr val="0070C0"/>
                </a:solidFill>
              </a:rPr>
              <a:t>Desroziers</a:t>
            </a:r>
            <a:r>
              <a:rPr lang="en-GB" dirty="0" smtClean="0">
                <a:solidFill>
                  <a:srgbClr val="0070C0"/>
                </a:solidFill>
              </a:rPr>
              <a:t> et al </a:t>
            </a:r>
            <a:r>
              <a:rPr lang="en-GB" dirty="0" smtClean="0">
                <a:solidFill>
                  <a:srgbClr val="0070C0"/>
                </a:solidFill>
              </a:rPr>
              <a:t>2005</a:t>
            </a:r>
            <a:endParaRPr lang="en-GB" dirty="0" smtClean="0">
              <a:solidFill>
                <a:srgbClr val="0070C0"/>
              </a:solidFill>
            </a:endParaRPr>
          </a:p>
          <a:p>
            <a:pPr lvl="2">
              <a:spcAft>
                <a:spcPts val="0"/>
              </a:spcAft>
            </a:pPr>
            <a:r>
              <a:rPr lang="en-GB" dirty="0" smtClean="0">
                <a:solidFill>
                  <a:srgbClr val="0070C0"/>
                </a:solidFill>
              </a:rPr>
              <a:t>Methods that rely on an explicit estimate of B</a:t>
            </a:r>
          </a:p>
          <a:p>
            <a:pPr lvl="1">
              <a:spcAft>
                <a:spcPts val="600"/>
              </a:spcAft>
            </a:pPr>
            <a:r>
              <a:rPr lang="en-GB" u="sng" dirty="0" err="1" smtClean="0"/>
              <a:t>Adjoint</a:t>
            </a:r>
            <a:r>
              <a:rPr lang="en-GB" u="sng" dirty="0" smtClean="0"/>
              <a:t>-based methods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NWP SAF training course 2017: Observation errors</a:t>
            </a:r>
            <a:endParaRPr lang="en-GB" dirty="0"/>
          </a:p>
        </p:txBody>
      </p:sp>
      <p:sp>
        <p:nvSpPr>
          <p:cNvPr id="5" name="Rounded Rectangle 4"/>
          <p:cNvSpPr/>
          <p:nvPr/>
        </p:nvSpPr>
        <p:spPr bwMode="auto">
          <a:xfrm>
            <a:off x="827584" y="1700808"/>
            <a:ext cx="7704856" cy="1080120"/>
          </a:xfrm>
          <a:prstGeom prst="roundRect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4487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Error inventory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Estimate the error from </a:t>
            </a:r>
            <a:r>
              <a:rPr lang="en-GB" i="1" u="sng" dirty="0" smtClean="0"/>
              <a:t>all</a:t>
            </a:r>
            <a:r>
              <a:rPr lang="en-GB" dirty="0" smtClean="0"/>
              <a:t> uncertainty contributions.</a:t>
            </a:r>
          </a:p>
          <a:p>
            <a:r>
              <a:rPr lang="en-GB" dirty="0" smtClean="0"/>
              <a:t>Example: error inventory for IASI </a:t>
            </a:r>
            <a:endParaRPr lang="en-GB" sz="16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NWP SAF training course 2017: Observation errors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291780"/>
            <a:ext cx="4505572" cy="3404517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 bwMode="auto">
          <a:xfrm>
            <a:off x="5004048" y="2455937"/>
            <a:ext cx="432048" cy="0"/>
          </a:xfrm>
          <a:prstGeom prst="line">
            <a:avLst/>
          </a:prstGeom>
          <a:solidFill>
            <a:srgbClr val="00B8FF"/>
          </a:solidFill>
          <a:ln w="349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Straight Connector 7"/>
          <p:cNvCxnSpPr/>
          <p:nvPr/>
        </p:nvCxnSpPr>
        <p:spPr bwMode="auto">
          <a:xfrm>
            <a:off x="5004048" y="2959993"/>
            <a:ext cx="432048" cy="0"/>
          </a:xfrm>
          <a:prstGeom prst="line">
            <a:avLst/>
          </a:prstGeom>
          <a:solidFill>
            <a:srgbClr val="00B8FF"/>
          </a:solidFill>
          <a:ln w="34925" cap="flat" cmpd="sng" algn="ctr">
            <a:solidFill>
              <a:srgbClr val="CC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TextBox 8"/>
          <p:cNvSpPr txBox="1"/>
          <p:nvPr/>
        </p:nvSpPr>
        <p:spPr>
          <a:xfrm>
            <a:off x="5436096" y="2211338"/>
            <a:ext cx="3667992" cy="4641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tx1"/>
                </a:solidFill>
              </a:rPr>
              <a:t>Instrument noise (from data providers)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436097" y="2778591"/>
            <a:ext cx="360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GB" sz="1600" dirty="0">
                <a:solidFill>
                  <a:schemeClr val="tx1"/>
                </a:solidFill>
              </a:rPr>
              <a:t>R</a:t>
            </a:r>
            <a:r>
              <a:rPr lang="en-GB" sz="1600" dirty="0" smtClean="0">
                <a:solidFill>
                  <a:schemeClr val="tx1"/>
                </a:solidFill>
              </a:rPr>
              <a:t>adiative transfer error (difficult…)</a:t>
            </a:r>
          </a:p>
        </p:txBody>
      </p:sp>
      <p:cxnSp>
        <p:nvCxnSpPr>
          <p:cNvPr id="11" name="Straight Connector 10"/>
          <p:cNvCxnSpPr/>
          <p:nvPr/>
        </p:nvCxnSpPr>
        <p:spPr bwMode="auto">
          <a:xfrm>
            <a:off x="5004048" y="3464049"/>
            <a:ext cx="432048" cy="0"/>
          </a:xfrm>
          <a:prstGeom prst="line">
            <a:avLst/>
          </a:prstGeom>
          <a:solidFill>
            <a:srgbClr val="00B8FF"/>
          </a:solidFill>
          <a:ln w="349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" name="TextBox 11"/>
          <p:cNvSpPr txBox="1"/>
          <p:nvPr/>
        </p:nvSpPr>
        <p:spPr>
          <a:xfrm>
            <a:off x="5436096" y="3292272"/>
            <a:ext cx="360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GB" sz="1600" dirty="0">
                <a:solidFill>
                  <a:schemeClr val="tx1"/>
                </a:solidFill>
              </a:rPr>
              <a:t>S</a:t>
            </a:r>
            <a:r>
              <a:rPr lang="en-GB" sz="1600" dirty="0" smtClean="0">
                <a:solidFill>
                  <a:schemeClr val="tx1"/>
                </a:solidFill>
              </a:rPr>
              <a:t>patial representativeness error</a:t>
            </a:r>
          </a:p>
        </p:txBody>
      </p:sp>
      <p:cxnSp>
        <p:nvCxnSpPr>
          <p:cNvPr id="13" name="Straight Connector 12"/>
          <p:cNvCxnSpPr/>
          <p:nvPr/>
        </p:nvCxnSpPr>
        <p:spPr bwMode="auto">
          <a:xfrm>
            <a:off x="5004048" y="3992488"/>
            <a:ext cx="432048" cy="0"/>
          </a:xfrm>
          <a:prstGeom prst="line">
            <a:avLst/>
          </a:prstGeom>
          <a:solidFill>
            <a:srgbClr val="00B8FF"/>
          </a:solidFill>
          <a:ln w="34925" cap="flat" cmpd="sng" algn="ctr">
            <a:solidFill>
              <a:srgbClr val="00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TextBox 13"/>
          <p:cNvSpPr txBox="1"/>
          <p:nvPr/>
        </p:nvSpPr>
        <p:spPr>
          <a:xfrm>
            <a:off x="5436096" y="3815378"/>
            <a:ext cx="360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GB" sz="1600" dirty="0" smtClean="0">
                <a:solidFill>
                  <a:schemeClr val="tx1"/>
                </a:solidFill>
              </a:rPr>
              <a:t>Cloud detection error</a:t>
            </a:r>
          </a:p>
        </p:txBody>
      </p:sp>
      <p:cxnSp>
        <p:nvCxnSpPr>
          <p:cNvPr id="15" name="Straight Connector 14"/>
          <p:cNvCxnSpPr/>
          <p:nvPr/>
        </p:nvCxnSpPr>
        <p:spPr bwMode="auto">
          <a:xfrm>
            <a:off x="5004048" y="4813151"/>
            <a:ext cx="432048" cy="0"/>
          </a:xfrm>
          <a:prstGeom prst="line">
            <a:avLst/>
          </a:prstGeom>
          <a:solidFill>
            <a:srgbClr val="00B8FF"/>
          </a:solidFill>
          <a:ln w="34925" cap="flat" cmpd="sng" algn="ctr">
            <a:solidFill>
              <a:srgbClr val="339933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" name="TextBox 15"/>
          <p:cNvSpPr txBox="1"/>
          <p:nvPr/>
        </p:nvSpPr>
        <p:spPr>
          <a:xfrm>
            <a:off x="5436096" y="4637663"/>
            <a:ext cx="360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GB" sz="1600" dirty="0" smtClean="0">
                <a:solidFill>
                  <a:schemeClr val="tx1"/>
                </a:solidFill>
              </a:rPr>
              <a:t>Total error</a:t>
            </a:r>
          </a:p>
        </p:txBody>
      </p:sp>
      <p:sp>
        <p:nvSpPr>
          <p:cNvPr id="17" name="Rectangle 16"/>
          <p:cNvSpPr/>
          <p:nvPr/>
        </p:nvSpPr>
        <p:spPr bwMode="auto">
          <a:xfrm>
            <a:off x="1475656" y="2339405"/>
            <a:ext cx="2736304" cy="100049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932040" y="5201439"/>
            <a:ext cx="30887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GB" sz="1600" dirty="0" smtClean="0">
                <a:solidFill>
                  <a:schemeClr val="tx1"/>
                </a:solidFill>
              </a:rPr>
              <a:t>(Courtesy </a:t>
            </a:r>
            <a:r>
              <a:rPr lang="en-GB" sz="1600" dirty="0" err="1" smtClean="0">
                <a:solidFill>
                  <a:schemeClr val="tx1"/>
                </a:solidFill>
              </a:rPr>
              <a:t>Hyoung-Wook</a:t>
            </a:r>
            <a:r>
              <a:rPr lang="en-GB" sz="1600" dirty="0" smtClean="0">
                <a:solidFill>
                  <a:schemeClr val="tx1"/>
                </a:solidFill>
              </a:rPr>
              <a:t> Chun, </a:t>
            </a:r>
          </a:p>
          <a:p>
            <a:pPr>
              <a:lnSpc>
                <a:spcPct val="100000"/>
              </a:lnSpc>
            </a:pPr>
            <a:r>
              <a:rPr lang="en-GB" sz="1600" dirty="0" err="1" smtClean="0">
                <a:solidFill>
                  <a:schemeClr val="tx1"/>
                </a:solidFill>
              </a:rPr>
              <a:t>Reima</a:t>
            </a:r>
            <a:r>
              <a:rPr lang="en-GB" sz="1600" dirty="0" smtClean="0">
                <a:solidFill>
                  <a:schemeClr val="tx1"/>
                </a:solidFill>
              </a:rPr>
              <a:t> </a:t>
            </a:r>
            <a:r>
              <a:rPr lang="en-GB" sz="1600" dirty="0" err="1" smtClean="0">
                <a:solidFill>
                  <a:schemeClr val="tx1"/>
                </a:solidFill>
              </a:rPr>
              <a:t>Eresmaa</a:t>
            </a:r>
            <a:r>
              <a:rPr lang="en-GB" sz="1600" dirty="0" smtClean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018465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2" grpId="0"/>
      <p:bldP spid="14" grpId="0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Error inventory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221829"/>
            <a:ext cx="8096250" cy="4914900"/>
          </a:xfrm>
        </p:spPr>
        <p:txBody>
          <a:bodyPr/>
          <a:lstStyle/>
          <a:p>
            <a:r>
              <a:rPr lang="en-GB" dirty="0" smtClean="0"/>
              <a:t>Estimate the error from </a:t>
            </a:r>
            <a:r>
              <a:rPr lang="en-GB" i="1" u="sng" dirty="0" smtClean="0"/>
              <a:t>all</a:t>
            </a:r>
            <a:r>
              <a:rPr lang="en-GB" dirty="0" smtClean="0"/>
              <a:t> uncertainty contributions.</a:t>
            </a:r>
          </a:p>
          <a:p>
            <a:pPr>
              <a:spcAft>
                <a:spcPts val="800"/>
              </a:spcAft>
            </a:pPr>
            <a:r>
              <a:rPr lang="en-GB" dirty="0" smtClean="0"/>
              <a:t>Example: error inventory for IASI</a:t>
            </a:r>
            <a:endParaRPr lang="en-GB" sz="1000" dirty="0" smtClean="0"/>
          </a:p>
          <a:p>
            <a:pPr>
              <a:spcAft>
                <a:spcPts val="800"/>
              </a:spcAft>
            </a:pPr>
            <a:endParaRPr lang="en-GB" sz="1000" dirty="0" smtClean="0"/>
          </a:p>
          <a:p>
            <a:pPr>
              <a:spcAft>
                <a:spcPts val="800"/>
              </a:spcAft>
            </a:pPr>
            <a:endParaRPr lang="en-GB" sz="1000" dirty="0"/>
          </a:p>
          <a:p>
            <a:pPr>
              <a:spcAft>
                <a:spcPts val="800"/>
              </a:spcAft>
            </a:pPr>
            <a:endParaRPr lang="en-GB" sz="1000" dirty="0" smtClean="0"/>
          </a:p>
          <a:p>
            <a:pPr>
              <a:spcAft>
                <a:spcPts val="800"/>
              </a:spcAft>
            </a:pPr>
            <a:endParaRPr lang="en-GB" sz="1000" dirty="0"/>
          </a:p>
          <a:p>
            <a:pPr>
              <a:spcAft>
                <a:spcPts val="800"/>
              </a:spcAft>
            </a:pPr>
            <a:endParaRPr lang="en-GB" sz="1000" dirty="0" smtClean="0"/>
          </a:p>
          <a:p>
            <a:pPr>
              <a:spcAft>
                <a:spcPts val="800"/>
              </a:spcAft>
            </a:pPr>
            <a:endParaRPr lang="en-GB" sz="1000" dirty="0"/>
          </a:p>
          <a:p>
            <a:pPr>
              <a:spcAft>
                <a:spcPts val="800"/>
              </a:spcAft>
            </a:pPr>
            <a:endParaRPr lang="en-GB" sz="1000" dirty="0" smtClean="0"/>
          </a:p>
          <a:p>
            <a:pPr>
              <a:spcAft>
                <a:spcPts val="800"/>
              </a:spcAft>
            </a:pPr>
            <a:endParaRPr lang="en-GB" sz="1000" dirty="0"/>
          </a:p>
          <a:p>
            <a:pPr>
              <a:spcAft>
                <a:spcPts val="800"/>
              </a:spcAft>
            </a:pPr>
            <a:endParaRPr lang="en-GB" sz="1000" dirty="0" smtClean="0"/>
          </a:p>
          <a:p>
            <a:r>
              <a:rPr lang="en-GB" dirty="0" smtClean="0"/>
              <a:t>Very useful, but how realistic is each estimate? 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NWP SAF training course 2017: Observation errors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291780"/>
            <a:ext cx="4505572" cy="340451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3" r="10298" b="3629"/>
          <a:stretch/>
        </p:blipFill>
        <p:spPr>
          <a:xfrm>
            <a:off x="5148064" y="2139379"/>
            <a:ext cx="3600400" cy="3297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2027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13" y="298450"/>
            <a:ext cx="8398767" cy="706438"/>
          </a:xfrm>
        </p:spPr>
        <p:txBody>
          <a:bodyPr/>
          <a:lstStyle/>
          <a:p>
            <a:r>
              <a:rPr lang="en-GB" dirty="0" smtClean="0"/>
              <a:t>How can we estimate observation errors?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GB" dirty="0" smtClean="0"/>
              <a:t>Several methods exist, broadly categorised as:</a:t>
            </a:r>
          </a:p>
          <a:p>
            <a:pPr lvl="1">
              <a:spcAft>
                <a:spcPts val="600"/>
              </a:spcAft>
            </a:pPr>
            <a:r>
              <a:rPr lang="en-GB" u="sng" dirty="0"/>
              <a:t>Error inventory:</a:t>
            </a:r>
          </a:p>
          <a:p>
            <a:pPr lvl="2">
              <a:lnSpc>
                <a:spcPct val="100000"/>
              </a:lnSpc>
              <a:spcAft>
                <a:spcPts val="600"/>
              </a:spcAft>
            </a:pPr>
            <a:r>
              <a:rPr lang="en-GB" dirty="0">
                <a:solidFill>
                  <a:srgbClr val="0070C0"/>
                </a:solidFill>
              </a:rPr>
              <a:t>Based on </a:t>
            </a:r>
            <a:r>
              <a:rPr lang="en-GB" dirty="0" smtClean="0">
                <a:solidFill>
                  <a:srgbClr val="0070C0"/>
                </a:solidFill>
              </a:rPr>
              <a:t>considering all </a:t>
            </a:r>
            <a:r>
              <a:rPr lang="en-GB" dirty="0">
                <a:solidFill>
                  <a:srgbClr val="0070C0"/>
                </a:solidFill>
              </a:rPr>
              <a:t>contributions to the </a:t>
            </a:r>
            <a:r>
              <a:rPr lang="en-GB" dirty="0" smtClean="0">
                <a:solidFill>
                  <a:srgbClr val="0070C0"/>
                </a:solidFill>
              </a:rPr>
              <a:t>error/uncertainty</a:t>
            </a:r>
            <a:endParaRPr lang="en-GB" dirty="0">
              <a:solidFill>
                <a:srgbClr val="0070C0"/>
              </a:solidFill>
            </a:endParaRPr>
          </a:p>
          <a:p>
            <a:pPr lvl="1">
              <a:spcAft>
                <a:spcPts val="600"/>
              </a:spcAft>
            </a:pPr>
            <a:r>
              <a:rPr lang="en-GB" u="sng" dirty="0" smtClean="0"/>
              <a:t>Diagnostics with collocated observations, e.g.:</a:t>
            </a:r>
          </a:p>
          <a:p>
            <a:pPr lvl="2">
              <a:spcAft>
                <a:spcPts val="0"/>
              </a:spcAft>
            </a:pPr>
            <a:r>
              <a:rPr lang="en-GB" dirty="0" smtClean="0">
                <a:solidFill>
                  <a:srgbClr val="0070C0"/>
                </a:solidFill>
              </a:rPr>
              <a:t>Hollingsworth/</a:t>
            </a:r>
            <a:r>
              <a:rPr lang="en-GB" dirty="0" err="1" smtClean="0">
                <a:solidFill>
                  <a:srgbClr val="0070C0"/>
                </a:solidFill>
              </a:rPr>
              <a:t>Lönnberg</a:t>
            </a:r>
            <a:r>
              <a:rPr lang="en-GB" dirty="0" smtClean="0">
                <a:solidFill>
                  <a:srgbClr val="0070C0"/>
                </a:solidFill>
              </a:rPr>
              <a:t> on collocated observations</a:t>
            </a:r>
          </a:p>
          <a:p>
            <a:pPr lvl="2">
              <a:spcAft>
                <a:spcPts val="0"/>
              </a:spcAft>
            </a:pPr>
            <a:r>
              <a:rPr lang="en-GB" dirty="0" smtClean="0">
                <a:solidFill>
                  <a:srgbClr val="0070C0"/>
                </a:solidFill>
              </a:rPr>
              <a:t>Triple-collocations</a:t>
            </a:r>
          </a:p>
          <a:p>
            <a:pPr lvl="1">
              <a:spcAft>
                <a:spcPts val="600"/>
              </a:spcAft>
            </a:pPr>
            <a:r>
              <a:rPr lang="en-GB" u="sng" dirty="0" smtClean="0"/>
              <a:t>Diagnostics based on output from DA systems, e.g.:</a:t>
            </a:r>
          </a:p>
          <a:p>
            <a:pPr lvl="2">
              <a:spcAft>
                <a:spcPts val="0"/>
              </a:spcAft>
            </a:pPr>
            <a:r>
              <a:rPr lang="en-GB" dirty="0" smtClean="0">
                <a:solidFill>
                  <a:srgbClr val="0070C0"/>
                </a:solidFill>
              </a:rPr>
              <a:t>O-b statistics</a:t>
            </a:r>
          </a:p>
          <a:p>
            <a:pPr lvl="2">
              <a:spcAft>
                <a:spcPts val="0"/>
              </a:spcAft>
            </a:pPr>
            <a:r>
              <a:rPr lang="en-GB" dirty="0" smtClean="0">
                <a:solidFill>
                  <a:srgbClr val="0070C0"/>
                </a:solidFill>
              </a:rPr>
              <a:t>Hollingsworth/</a:t>
            </a:r>
            <a:r>
              <a:rPr lang="en-GB" dirty="0" err="1" smtClean="0">
                <a:solidFill>
                  <a:srgbClr val="0070C0"/>
                </a:solidFill>
              </a:rPr>
              <a:t>Lönnberg</a:t>
            </a:r>
            <a:endParaRPr lang="en-GB" dirty="0" smtClean="0">
              <a:solidFill>
                <a:srgbClr val="0070C0"/>
              </a:solidFill>
            </a:endParaRPr>
          </a:p>
          <a:p>
            <a:pPr lvl="2">
              <a:spcAft>
                <a:spcPts val="0"/>
              </a:spcAft>
            </a:pPr>
            <a:r>
              <a:rPr lang="en-GB" dirty="0" err="1" smtClean="0">
                <a:solidFill>
                  <a:srgbClr val="0070C0"/>
                </a:solidFill>
              </a:rPr>
              <a:t>Desroziers</a:t>
            </a:r>
            <a:r>
              <a:rPr lang="en-GB" dirty="0" smtClean="0">
                <a:solidFill>
                  <a:srgbClr val="0070C0"/>
                </a:solidFill>
              </a:rPr>
              <a:t> et al </a:t>
            </a:r>
            <a:r>
              <a:rPr lang="en-GB" dirty="0" smtClean="0">
                <a:solidFill>
                  <a:srgbClr val="0070C0"/>
                </a:solidFill>
              </a:rPr>
              <a:t>2005</a:t>
            </a:r>
            <a:endParaRPr lang="en-GB" dirty="0" smtClean="0">
              <a:solidFill>
                <a:srgbClr val="0070C0"/>
              </a:solidFill>
            </a:endParaRPr>
          </a:p>
          <a:p>
            <a:pPr lvl="2">
              <a:spcAft>
                <a:spcPts val="0"/>
              </a:spcAft>
            </a:pPr>
            <a:r>
              <a:rPr lang="en-GB" dirty="0" smtClean="0">
                <a:solidFill>
                  <a:srgbClr val="0070C0"/>
                </a:solidFill>
              </a:rPr>
              <a:t>Methods that rely on an explicit estimate of B</a:t>
            </a:r>
          </a:p>
          <a:p>
            <a:pPr lvl="1">
              <a:spcAft>
                <a:spcPts val="600"/>
              </a:spcAft>
            </a:pPr>
            <a:r>
              <a:rPr lang="en-GB" u="sng" dirty="0" err="1" smtClean="0"/>
              <a:t>Adjoint</a:t>
            </a:r>
            <a:r>
              <a:rPr lang="en-GB" u="sng" dirty="0" smtClean="0"/>
              <a:t>-based methods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NWP SAF training course 2017: Observation errors</a:t>
            </a:r>
            <a:endParaRPr lang="en-GB" dirty="0"/>
          </a:p>
        </p:txBody>
      </p:sp>
      <p:sp>
        <p:nvSpPr>
          <p:cNvPr id="5" name="Rounded Rectangle 4"/>
          <p:cNvSpPr/>
          <p:nvPr/>
        </p:nvSpPr>
        <p:spPr bwMode="auto">
          <a:xfrm>
            <a:off x="827584" y="4020510"/>
            <a:ext cx="7704856" cy="1728192"/>
          </a:xfrm>
          <a:prstGeom prst="roundRect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4968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GB" dirty="0" smtClean="0"/>
              <a:t>Basic departure-based diagnostics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601075" cy="4914900"/>
          </a:xfrm>
        </p:spPr>
        <p:txBody>
          <a:bodyPr/>
          <a:lstStyle/>
          <a:p>
            <a:pPr>
              <a:lnSpc>
                <a:spcPct val="110000"/>
              </a:lnSpc>
              <a:spcAft>
                <a:spcPts val="300"/>
              </a:spcAft>
              <a:defRPr/>
            </a:pPr>
            <a:r>
              <a:rPr lang="en-GB" sz="1800" dirty="0" smtClean="0"/>
              <a:t>If observation errors and background errors are </a:t>
            </a:r>
            <a:r>
              <a:rPr lang="en-GB" sz="1800" u="sng" dirty="0" smtClean="0">
                <a:solidFill>
                  <a:srgbClr val="FF0000"/>
                </a:solidFill>
              </a:rPr>
              <a:t>uncorrelated</a:t>
            </a:r>
            <a:r>
              <a:rPr lang="en-GB" sz="1800" dirty="0" smtClean="0"/>
              <a:t> then:</a:t>
            </a:r>
          </a:p>
          <a:p>
            <a:pPr marL="0" indent="0">
              <a:lnSpc>
                <a:spcPct val="110000"/>
              </a:lnSpc>
              <a:spcAft>
                <a:spcPts val="300"/>
              </a:spcAft>
              <a:buNone/>
              <a:defRPr/>
            </a:pPr>
            <a:endParaRPr lang="en-GB" sz="1800" dirty="0" smtClean="0"/>
          </a:p>
          <a:p>
            <a:pPr>
              <a:lnSpc>
                <a:spcPct val="110000"/>
              </a:lnSpc>
              <a:spcAft>
                <a:spcPts val="300"/>
              </a:spcAft>
              <a:defRPr/>
            </a:pPr>
            <a:r>
              <a:rPr lang="en-GB" sz="1800" dirty="0" smtClean="0"/>
              <a:t>In this case, statistics </a:t>
            </a:r>
            <a:r>
              <a:rPr lang="en-GB" sz="1800" dirty="0"/>
              <a:t>of background departures give an upper bound for the </a:t>
            </a:r>
            <a:r>
              <a:rPr lang="en-GB" sz="1800" i="1" u="sng" dirty="0">
                <a:solidFill>
                  <a:srgbClr val="FF0000"/>
                </a:solidFill>
              </a:rPr>
              <a:t>true </a:t>
            </a:r>
            <a:r>
              <a:rPr lang="en-GB" sz="1800" dirty="0">
                <a:solidFill>
                  <a:srgbClr val="FF0000"/>
                </a:solidFill>
              </a:rPr>
              <a:t>observation </a:t>
            </a:r>
            <a:r>
              <a:rPr lang="en-GB" sz="1800" dirty="0" smtClean="0">
                <a:solidFill>
                  <a:srgbClr val="FF0000"/>
                </a:solidFill>
              </a:rPr>
              <a:t>error </a:t>
            </a:r>
            <a:r>
              <a:rPr lang="en-GB" sz="1800" dirty="0" smtClean="0"/>
              <a:t>characteristics.</a:t>
            </a:r>
            <a:endParaRPr lang="en-GB" sz="1800" dirty="0"/>
          </a:p>
          <a:p>
            <a:pPr>
              <a:lnSpc>
                <a:spcPct val="110000"/>
              </a:lnSpc>
              <a:defRPr/>
            </a:pPr>
            <a:endParaRPr lang="en-GB" sz="1800" dirty="0" smtClean="0"/>
          </a:p>
          <a:p>
            <a:pPr marL="0" indent="273050">
              <a:lnSpc>
                <a:spcPct val="110000"/>
              </a:lnSpc>
              <a:buFont typeface="Wingdings" pitchFamily="2" charset="2"/>
              <a:buNone/>
              <a:defRPr/>
            </a:pPr>
            <a:endParaRPr lang="en-GB" sz="2000" dirty="0" smtClean="0"/>
          </a:p>
        </p:txBody>
      </p:sp>
      <p:sp>
        <p:nvSpPr>
          <p:cNvPr id="9221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5pPr>
            <a:lvl6pPr marL="25146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6pPr>
            <a:lvl7pPr marL="29718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7pPr>
            <a:lvl8pPr marL="34290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8pPr>
            <a:lvl9pPr marL="38862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en-GB" dirty="0" smtClean="0">
                <a:solidFill>
                  <a:srgbClr val="FFFFFF"/>
                </a:solidFill>
              </a:rPr>
              <a:t>NWP SAF training course 2017: Observation errors</a:t>
            </a:r>
            <a:endParaRPr lang="en-GB" dirty="0">
              <a:solidFill>
                <a:srgbClr val="FFFFFF"/>
              </a:solidFill>
            </a:endParaRPr>
          </a:p>
        </p:txBody>
      </p:sp>
      <p:graphicFrame>
        <p:nvGraphicFramePr>
          <p:cNvPr id="9222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646721"/>
              </p:ext>
            </p:extLst>
          </p:nvPr>
        </p:nvGraphicFramePr>
        <p:xfrm>
          <a:off x="1734021" y="1484313"/>
          <a:ext cx="5502275" cy="385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94" name="Equation" r:id="rId4" imgW="3187440" imgH="241200" progId="Equation.3">
                  <p:embed/>
                </p:oleObj>
              </mc:Choice>
              <mc:Fallback>
                <p:oleObj name="Equation" r:id="rId4" imgW="318744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34021" y="1484313"/>
                        <a:ext cx="5502275" cy="3857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" name="Group 3"/>
          <p:cNvGrpSpPr/>
          <p:nvPr/>
        </p:nvGrpSpPr>
        <p:grpSpPr>
          <a:xfrm>
            <a:off x="35496" y="2435505"/>
            <a:ext cx="9215337" cy="4017831"/>
            <a:chOff x="35496" y="2435505"/>
            <a:chExt cx="9215337" cy="4017831"/>
          </a:xfrm>
        </p:grpSpPr>
        <p:sp>
          <p:nvSpPr>
            <p:cNvPr id="9223" name="Content Placeholder 2"/>
            <p:cNvSpPr txBox="1">
              <a:spLocks/>
            </p:cNvSpPr>
            <p:nvPr/>
          </p:nvSpPr>
          <p:spPr bwMode="auto">
            <a:xfrm>
              <a:off x="490538" y="2435505"/>
              <a:ext cx="8545958" cy="7200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360" tIns="44280" rIns="90360" bIns="44280"/>
            <a:lstStyle>
              <a:lvl1pPr marL="274638" indent="-274638"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50888" indent="-282575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defTabSz="449263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defTabSz="449263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defTabSz="449263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defTabSz="449263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marL="754063" lvl="1" indent="-285750">
                <a:lnSpc>
                  <a:spcPct val="110000"/>
                </a:lnSpc>
                <a:spcAft>
                  <a:spcPts val="1000"/>
                </a:spcAft>
                <a:buClr>
                  <a:srgbClr val="FC0128"/>
                </a:buClr>
                <a:buFont typeface="Wingdings" pitchFamily="2" charset="2"/>
                <a:buChar char="Ø"/>
              </a:pPr>
              <a:r>
                <a:rPr lang="en-GB" dirty="0" smtClean="0">
                  <a:solidFill>
                    <a:srgbClr val="000000"/>
                  </a:solidFill>
                </a:rPr>
                <a:t>Standard deviations of background departures normalised by the </a:t>
              </a:r>
              <a:r>
                <a:rPr lang="en-GB" i="1" u="sng" dirty="0" smtClean="0">
                  <a:solidFill>
                    <a:srgbClr val="000000"/>
                  </a:solidFill>
                </a:rPr>
                <a:t>assumed </a:t>
              </a:r>
              <a:r>
                <a:rPr lang="en-GB" dirty="0" smtClean="0">
                  <a:solidFill>
                    <a:srgbClr val="000000"/>
                  </a:solidFill>
                </a:rPr>
                <a:t>observation error used in the ECMWF system:</a:t>
              </a:r>
              <a:endParaRPr lang="en-GB" dirty="0">
                <a:solidFill>
                  <a:srgbClr val="000000"/>
                </a:solidFill>
              </a:endParaRPr>
            </a:p>
          </p:txBody>
        </p:sp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496" y="3089078"/>
              <a:ext cx="2014537" cy="3357563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35696" y="3089078"/>
              <a:ext cx="2014537" cy="3357563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35896" y="3089078"/>
              <a:ext cx="2014537" cy="3357563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36096" y="3089078"/>
              <a:ext cx="2014537" cy="3357563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36296" y="3095773"/>
              <a:ext cx="2014537" cy="3357563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Departure-based diagnostics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Standard deviations of o-b give information on observation </a:t>
            </a:r>
            <a:r>
              <a:rPr lang="en-GB" i="1" u="sng" dirty="0" smtClean="0"/>
              <a:t>and</a:t>
            </a:r>
            <a:r>
              <a:rPr lang="en-GB" dirty="0" smtClean="0"/>
              <a:t> background error combined.</a:t>
            </a:r>
          </a:p>
          <a:p>
            <a:r>
              <a:rPr lang="en-GB" dirty="0" smtClean="0"/>
              <a:t>Departure-based diagnostics try to separate contributions from background and observation errors by making assumptions (which may or may not be true). Such as:</a:t>
            </a:r>
          </a:p>
          <a:p>
            <a:pPr lvl="1">
              <a:lnSpc>
                <a:spcPct val="100000"/>
              </a:lnSpc>
              <a:spcAft>
                <a:spcPts val="1200"/>
              </a:spcAft>
            </a:pPr>
            <a:r>
              <a:rPr lang="en-GB" sz="1600" dirty="0" smtClean="0">
                <a:solidFill>
                  <a:srgbClr val="0070C0"/>
                </a:solidFill>
              </a:rPr>
              <a:t>Assume we know the background error characteristics → remove B</a:t>
            </a:r>
          </a:p>
          <a:p>
            <a:pPr lvl="1">
              <a:lnSpc>
                <a:spcPct val="100000"/>
              </a:lnSpc>
              <a:spcAft>
                <a:spcPts val="1200"/>
              </a:spcAft>
            </a:pPr>
            <a:r>
              <a:rPr lang="en-GB" sz="1600" dirty="0" smtClean="0">
                <a:solidFill>
                  <a:srgbClr val="0070C0"/>
                </a:solidFill>
              </a:rPr>
              <a:t>Assume a certain structure of the errors → Hollingsworth/</a:t>
            </a:r>
            <a:r>
              <a:rPr lang="en-GB" sz="1600" dirty="0" err="1" smtClean="0">
                <a:solidFill>
                  <a:srgbClr val="0070C0"/>
                </a:solidFill>
              </a:rPr>
              <a:t>Lönnberg</a:t>
            </a:r>
            <a:endParaRPr lang="en-GB" sz="1600" dirty="0" smtClean="0">
              <a:solidFill>
                <a:srgbClr val="0070C0"/>
              </a:solidFill>
            </a:endParaRPr>
          </a:p>
          <a:p>
            <a:pPr lvl="1">
              <a:lnSpc>
                <a:spcPct val="100000"/>
              </a:lnSpc>
              <a:spcAft>
                <a:spcPts val="1200"/>
              </a:spcAft>
            </a:pPr>
            <a:r>
              <a:rPr lang="en-GB" sz="1600" dirty="0" smtClean="0">
                <a:solidFill>
                  <a:srgbClr val="0070C0"/>
                </a:solidFill>
              </a:rPr>
              <a:t>Assume weights used in the assimilation system are accurate → </a:t>
            </a:r>
            <a:r>
              <a:rPr lang="en-GB" sz="1600" dirty="0" err="1" smtClean="0">
                <a:solidFill>
                  <a:srgbClr val="0070C0"/>
                </a:solidFill>
              </a:rPr>
              <a:t>Desroziers</a:t>
            </a:r>
            <a:r>
              <a:rPr lang="en-GB" sz="1600" dirty="0" smtClean="0">
                <a:solidFill>
                  <a:srgbClr val="0070C0"/>
                </a:solidFill>
              </a:rPr>
              <a:t> diagnostic</a:t>
            </a:r>
          </a:p>
          <a:p>
            <a:pPr lvl="1">
              <a:lnSpc>
                <a:spcPct val="100000"/>
              </a:lnSpc>
              <a:spcAft>
                <a:spcPts val="1200"/>
              </a:spcAft>
            </a:pPr>
            <a:endParaRPr lang="en-GB" sz="1600" dirty="0">
              <a:solidFill>
                <a:srgbClr val="0070C0"/>
              </a:solidFill>
            </a:endParaRPr>
          </a:p>
          <a:p>
            <a:pPr lvl="1">
              <a:lnSpc>
                <a:spcPct val="100000"/>
              </a:lnSpc>
              <a:spcAft>
                <a:spcPts val="1200"/>
              </a:spcAft>
            </a:pPr>
            <a:r>
              <a:rPr lang="en-GB" sz="1600" i="1" dirty="0" smtClean="0">
                <a:solidFill>
                  <a:schemeClr val="tx1"/>
                </a:solidFill>
              </a:rPr>
              <a:t>All diagnostics in common use </a:t>
            </a:r>
            <a:r>
              <a:rPr lang="en-GB" sz="1600" i="1" dirty="0" smtClean="0">
                <a:solidFill>
                  <a:srgbClr val="FF0000"/>
                </a:solidFill>
              </a:rPr>
              <a:t>assume</a:t>
            </a:r>
            <a:r>
              <a:rPr lang="en-GB" sz="1600" i="1" dirty="0" smtClean="0">
                <a:solidFill>
                  <a:schemeClr val="tx1"/>
                </a:solidFill>
              </a:rPr>
              <a:t> that the </a:t>
            </a:r>
            <a:r>
              <a:rPr lang="en-GB" sz="1600" i="1" dirty="0" smtClean="0">
                <a:solidFill>
                  <a:srgbClr val="FF0000"/>
                </a:solidFill>
              </a:rPr>
              <a:t>error in the observations and background are uncorrelated</a:t>
            </a:r>
            <a:r>
              <a:rPr lang="en-GB" sz="1600" i="1" dirty="0" smtClean="0">
                <a:solidFill>
                  <a:schemeClr val="tx1"/>
                </a:solidFill>
              </a:rPr>
              <a:t>.</a:t>
            </a:r>
            <a:endParaRPr lang="en-GB" sz="1600" i="1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NWP SAF training course 2017: Observation errors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0618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GB" dirty="0" smtClean="0"/>
              <a:t>Observation error diagnostics:</a:t>
            </a:r>
            <a:br>
              <a:rPr lang="en-GB" dirty="0" smtClean="0"/>
            </a:br>
            <a:r>
              <a:rPr lang="en-GB" dirty="0" smtClean="0"/>
              <a:t>Hollingsworth/</a:t>
            </a:r>
            <a:r>
              <a:rPr lang="en-GB" dirty="0" err="1" smtClean="0"/>
              <a:t>Loennberg</a:t>
            </a:r>
            <a:r>
              <a:rPr lang="en-GB" dirty="0" smtClean="0"/>
              <a:t> method (I)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GB" dirty="0" smtClean="0"/>
              <a:t>Based on a large database of pairs of departures.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GB" dirty="0" smtClean="0"/>
              <a:t>Basic assumption:</a:t>
            </a:r>
          </a:p>
          <a:p>
            <a:pPr lvl="1">
              <a:lnSpc>
                <a:spcPct val="110000"/>
              </a:lnSpc>
              <a:spcAft>
                <a:spcPts val="600"/>
              </a:spcAft>
            </a:pPr>
            <a:r>
              <a:rPr lang="en-GB" dirty="0" smtClean="0"/>
              <a:t>Background errors are spatially correlated, whereas observation errors are not.</a:t>
            </a:r>
          </a:p>
          <a:p>
            <a:pPr lvl="1">
              <a:lnSpc>
                <a:spcPct val="110000"/>
              </a:lnSpc>
              <a:spcAft>
                <a:spcPts val="600"/>
              </a:spcAft>
            </a:pPr>
            <a:r>
              <a:rPr lang="en-GB" dirty="0" smtClean="0"/>
              <a:t>This allows to separate the two contributions to the variances of background departures: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NWP SAF training course 2017: Observation errors</a:t>
            </a:r>
            <a:endParaRPr lang="en-GB" dirty="0"/>
          </a:p>
        </p:txBody>
      </p:sp>
      <p:pic>
        <p:nvPicPr>
          <p:cNvPr id="5" name="Picture 4" descr="HL_explai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843" y="3501008"/>
            <a:ext cx="3743325" cy="2662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5" name="Group 14"/>
          <p:cNvGrpSpPr/>
          <p:nvPr/>
        </p:nvGrpSpPr>
        <p:grpSpPr>
          <a:xfrm>
            <a:off x="2009032" y="3624365"/>
            <a:ext cx="5875338" cy="1747838"/>
            <a:chOff x="2009032" y="3624365"/>
            <a:chExt cx="5875338" cy="1747838"/>
          </a:xfrm>
        </p:grpSpPr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2009032" y="4849915"/>
              <a:ext cx="2709863" cy="347663"/>
            </a:xfrm>
            <a:custGeom>
              <a:avLst/>
              <a:gdLst>
                <a:gd name="T0" fmla="*/ 1707 w 1707"/>
                <a:gd name="T1" fmla="*/ 219 h 219"/>
                <a:gd name="T2" fmla="*/ 1278 w 1707"/>
                <a:gd name="T3" fmla="*/ 192 h 219"/>
                <a:gd name="T4" fmla="*/ 888 w 1707"/>
                <a:gd name="T5" fmla="*/ 156 h 219"/>
                <a:gd name="T6" fmla="*/ 570 w 1707"/>
                <a:gd name="T7" fmla="*/ 123 h 219"/>
                <a:gd name="T8" fmla="*/ 393 w 1707"/>
                <a:gd name="T9" fmla="*/ 96 h 219"/>
                <a:gd name="T10" fmla="*/ 249 w 1707"/>
                <a:gd name="T11" fmla="*/ 63 h 219"/>
                <a:gd name="T12" fmla="*/ 138 w 1707"/>
                <a:gd name="T13" fmla="*/ 15 h 219"/>
                <a:gd name="T14" fmla="*/ 66 w 1707"/>
                <a:gd name="T15" fmla="*/ 3 h 219"/>
                <a:gd name="T16" fmla="*/ 0 w 1707"/>
                <a:gd name="T17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7" h="219">
                  <a:moveTo>
                    <a:pt x="1707" y="219"/>
                  </a:moveTo>
                  <a:cubicBezTo>
                    <a:pt x="1560" y="210"/>
                    <a:pt x="1414" y="202"/>
                    <a:pt x="1278" y="192"/>
                  </a:cubicBezTo>
                  <a:cubicBezTo>
                    <a:pt x="1142" y="182"/>
                    <a:pt x="1006" y="167"/>
                    <a:pt x="888" y="156"/>
                  </a:cubicBezTo>
                  <a:cubicBezTo>
                    <a:pt x="770" y="145"/>
                    <a:pt x="652" y="133"/>
                    <a:pt x="570" y="123"/>
                  </a:cubicBezTo>
                  <a:cubicBezTo>
                    <a:pt x="488" y="113"/>
                    <a:pt x="446" y="106"/>
                    <a:pt x="393" y="96"/>
                  </a:cubicBezTo>
                  <a:cubicBezTo>
                    <a:pt x="340" y="86"/>
                    <a:pt x="291" y="77"/>
                    <a:pt x="249" y="63"/>
                  </a:cubicBezTo>
                  <a:cubicBezTo>
                    <a:pt x="207" y="49"/>
                    <a:pt x="169" y="25"/>
                    <a:pt x="138" y="15"/>
                  </a:cubicBezTo>
                  <a:cubicBezTo>
                    <a:pt x="107" y="5"/>
                    <a:pt x="89" y="5"/>
                    <a:pt x="66" y="3"/>
                  </a:cubicBezTo>
                  <a:cubicBezTo>
                    <a:pt x="43" y="1"/>
                    <a:pt x="21" y="0"/>
                    <a:pt x="0" y="0"/>
                  </a:cubicBezTo>
                </a:path>
              </a:pathLst>
            </a:custGeom>
            <a:noFill/>
            <a:ln w="25400" cap="flat" cmpd="sng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" name="Line 11"/>
            <p:cNvSpPr>
              <a:spLocks noChangeShapeType="1"/>
            </p:cNvSpPr>
            <p:nvPr/>
          </p:nvSpPr>
          <p:spPr bwMode="auto">
            <a:xfrm flipV="1">
              <a:off x="2018557" y="4851503"/>
              <a:ext cx="0" cy="520700"/>
            </a:xfrm>
            <a:prstGeom prst="line">
              <a:avLst/>
            </a:prstGeom>
            <a:noFill/>
            <a:ln w="25400">
              <a:solidFill>
                <a:srgbClr val="008000"/>
              </a:solidFill>
              <a:round/>
              <a:headEnd type="stealth" w="med" len="med"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" name="Line 12"/>
            <p:cNvSpPr>
              <a:spLocks noChangeShapeType="1"/>
            </p:cNvSpPr>
            <p:nvPr/>
          </p:nvSpPr>
          <p:spPr bwMode="auto">
            <a:xfrm>
              <a:off x="2013795" y="3624365"/>
              <a:ext cx="4763" cy="1228725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stealth" w="med" len="med"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" name="Text Box 13"/>
            <p:cNvSpPr txBox="1">
              <a:spLocks noChangeArrowheads="1"/>
            </p:cNvSpPr>
            <p:nvPr/>
          </p:nvSpPr>
          <p:spPr bwMode="auto">
            <a:xfrm>
              <a:off x="4868120" y="3875190"/>
              <a:ext cx="3016250" cy="5810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57150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7145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2860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743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3200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657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4114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en-GB" sz="1600" b="0" dirty="0">
                  <a:solidFill>
                    <a:srgbClr val="0000CC"/>
                  </a:solidFill>
                  <a:latin typeface="Arial" charset="0"/>
                </a:rPr>
                <a:t>Spatially uncorrelated variance </a:t>
              </a:r>
            </a:p>
            <a:p>
              <a:pPr>
                <a:lnSpc>
                  <a:spcPct val="100000"/>
                </a:lnSpc>
              </a:pPr>
              <a:r>
                <a:rPr lang="en-GB" sz="1600" b="0" dirty="0">
                  <a:solidFill>
                    <a:srgbClr val="0000CC"/>
                  </a:solidFill>
                  <a:latin typeface="Arial" charset="0"/>
                </a:rPr>
                <a:t>→ </a:t>
              </a:r>
              <a:r>
                <a:rPr lang="en-GB" sz="1600" b="0" dirty="0" smtClean="0">
                  <a:solidFill>
                    <a:srgbClr val="0000CC"/>
                  </a:solidFill>
                  <a:latin typeface="Arial" charset="0"/>
                </a:rPr>
                <a:t>Observation </a:t>
              </a:r>
              <a:r>
                <a:rPr lang="en-GB" sz="1600" b="0" dirty="0">
                  <a:solidFill>
                    <a:srgbClr val="0000CC"/>
                  </a:solidFill>
                  <a:latin typeface="Arial" charset="0"/>
                </a:rPr>
                <a:t>error</a:t>
              </a:r>
            </a:p>
          </p:txBody>
        </p:sp>
        <p:sp>
          <p:nvSpPr>
            <p:cNvPr id="11" name="Text Box 14"/>
            <p:cNvSpPr txBox="1">
              <a:spLocks noChangeArrowheads="1"/>
            </p:cNvSpPr>
            <p:nvPr/>
          </p:nvSpPr>
          <p:spPr bwMode="auto">
            <a:xfrm>
              <a:off x="4876057" y="4789590"/>
              <a:ext cx="2790825" cy="5810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57150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7145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2860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743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3200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657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4114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en-GB" sz="1600" b="0" dirty="0">
                  <a:solidFill>
                    <a:srgbClr val="008000"/>
                  </a:solidFill>
                  <a:latin typeface="Arial" charset="0"/>
                </a:rPr>
                <a:t>Spatially correlated variance </a:t>
              </a:r>
            </a:p>
            <a:p>
              <a:pPr>
                <a:lnSpc>
                  <a:spcPct val="100000"/>
                </a:lnSpc>
              </a:pPr>
              <a:r>
                <a:rPr lang="en-GB" sz="1600" b="0" dirty="0">
                  <a:solidFill>
                    <a:srgbClr val="008000"/>
                  </a:solidFill>
                  <a:latin typeface="Arial" charset="0"/>
                </a:rPr>
                <a:t>→ </a:t>
              </a:r>
              <a:r>
                <a:rPr lang="en-GB" sz="1600" dirty="0" smtClean="0">
                  <a:solidFill>
                    <a:srgbClr val="008000"/>
                  </a:solidFill>
                  <a:latin typeface="Arial" charset="0"/>
                </a:rPr>
                <a:t>Background</a:t>
              </a:r>
              <a:r>
                <a:rPr lang="en-GB" sz="1600" b="0" dirty="0" smtClean="0">
                  <a:solidFill>
                    <a:srgbClr val="008000"/>
                  </a:solidFill>
                  <a:latin typeface="Arial" charset="0"/>
                </a:rPr>
                <a:t> </a:t>
              </a:r>
              <a:r>
                <a:rPr lang="en-GB" sz="1600" b="0" dirty="0">
                  <a:solidFill>
                    <a:srgbClr val="008000"/>
                  </a:solidFill>
                  <a:latin typeface="Arial" charset="0"/>
                </a:rPr>
                <a:t>error</a:t>
              </a:r>
            </a:p>
          </p:txBody>
        </p:sp>
      </p:grpSp>
      <p:sp>
        <p:nvSpPr>
          <p:cNvPr id="12" name="TextBox 11"/>
          <p:cNvSpPr txBox="1"/>
          <p:nvPr/>
        </p:nvSpPr>
        <p:spPr>
          <a:xfrm rot="16200000">
            <a:off x="294392" y="4219693"/>
            <a:ext cx="1507144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GB" sz="1600" dirty="0" smtClean="0">
                <a:solidFill>
                  <a:schemeClr val="tx1"/>
                </a:solidFill>
              </a:rPr>
              <a:t>Covariance of </a:t>
            </a:r>
          </a:p>
          <a:p>
            <a:pPr algn="ctr">
              <a:lnSpc>
                <a:spcPct val="100000"/>
              </a:lnSpc>
            </a:pPr>
            <a:r>
              <a:rPr lang="en-GB" sz="1600" dirty="0" smtClean="0">
                <a:solidFill>
                  <a:schemeClr val="tx1"/>
                </a:solidFill>
              </a:rPr>
              <a:t>O—B [K</a:t>
            </a:r>
            <a:r>
              <a:rPr lang="en-GB" sz="1600" baseline="30000" dirty="0" smtClean="0">
                <a:solidFill>
                  <a:schemeClr val="tx1"/>
                </a:solidFill>
              </a:rPr>
              <a:t>2</a:t>
            </a:r>
            <a:r>
              <a:rPr lang="en-GB" sz="1600" dirty="0" smtClean="0">
                <a:solidFill>
                  <a:schemeClr val="tx1"/>
                </a:solidFill>
              </a:rPr>
              <a:t>]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234756" y="5757006"/>
            <a:ext cx="2193228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GB" sz="1600" dirty="0" smtClean="0">
                <a:solidFill>
                  <a:schemeClr val="tx1"/>
                </a:solidFill>
              </a:rPr>
              <a:t>Distance between </a:t>
            </a:r>
          </a:p>
          <a:p>
            <a:pPr algn="ctr">
              <a:lnSpc>
                <a:spcPct val="100000"/>
              </a:lnSpc>
            </a:pPr>
            <a:r>
              <a:rPr lang="en-GB" sz="1600" dirty="0" smtClean="0">
                <a:solidFill>
                  <a:schemeClr val="tx1"/>
                </a:solidFill>
              </a:rPr>
              <a:t>observation pairs [km]</a:t>
            </a:r>
          </a:p>
        </p:txBody>
      </p:sp>
    </p:spTree>
    <p:extLst>
      <p:ext uri="{BB962C8B-B14F-4D97-AF65-F5344CB8AC3E}">
        <p14:creationId xmlns:p14="http://schemas.microsoft.com/office/powerpoint/2010/main" val="1111465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GB" dirty="0" smtClean="0"/>
              <a:t>Observation error diagnostics:</a:t>
            </a:r>
            <a:br>
              <a:rPr lang="en-GB" dirty="0" smtClean="0"/>
            </a:br>
            <a:r>
              <a:rPr lang="en-GB" dirty="0" smtClean="0"/>
              <a:t>Hollingsworth/</a:t>
            </a:r>
            <a:r>
              <a:rPr lang="en-GB" dirty="0" err="1" smtClean="0"/>
              <a:t>Loennberg</a:t>
            </a:r>
            <a:r>
              <a:rPr lang="en-GB" dirty="0" smtClean="0"/>
              <a:t> method (II)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GB" dirty="0" smtClean="0"/>
              <a:t>Drawback: Not reliable when observation errors are spatially correlated.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NWP SAF training course 2017: Observation errors</a:t>
            </a:r>
            <a:endParaRPr lang="en-GB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276872"/>
            <a:ext cx="3857625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395536" y="1916832"/>
            <a:ext cx="4896544" cy="38888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360" tIns="44280" rIns="90360" bIns="44280" numCol="1" anchor="t" anchorCtr="0" compatLnSpc="1">
            <a:prstTxWarp prst="textNoShape">
              <a:avLst/>
            </a:prstTxWarp>
          </a:bodyPr>
          <a:lstStyle>
            <a:lvl1pPr marL="274638" indent="-274638" algn="l" defTabSz="449263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C0128"/>
              </a:buClr>
              <a:buSzPct val="100000"/>
              <a:buFont typeface="Wingdings" pitchFamily="2" charset="2"/>
              <a:buChar char=""/>
              <a:defRPr sz="22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50888" indent="-282575" algn="l" defTabSz="449263" rtl="0" eaLnBrk="0" fontAlgn="base" hangingPunct="0">
              <a:lnSpc>
                <a:spcPct val="151000"/>
              </a:lnSpc>
              <a:spcBef>
                <a:spcPct val="0"/>
              </a:spcBef>
              <a:spcAft>
                <a:spcPts val="1000"/>
              </a:spcAft>
              <a:buClr>
                <a:srgbClr val="000000"/>
              </a:buClr>
              <a:buSzPct val="100000"/>
              <a:buFont typeface="Arial" charset="0"/>
              <a:buChar char="-"/>
              <a:defRPr b="1">
                <a:solidFill>
                  <a:srgbClr val="000000"/>
                </a:solidFill>
                <a:latin typeface="+mn-lt"/>
              </a:defRPr>
            </a:lvl2pPr>
            <a:lvl3pPr marL="1284288" indent="-327025" algn="l" defTabSz="449263" rtl="0" eaLnBrk="0" fontAlgn="base" hangingPunct="0">
              <a:lnSpc>
                <a:spcPts val="2563"/>
              </a:lnSpc>
              <a:spcBef>
                <a:spcPct val="0"/>
              </a:spcBef>
              <a:spcAft>
                <a:spcPts val="800"/>
              </a:spcAft>
              <a:buClr>
                <a:srgbClr val="919191"/>
              </a:buClr>
              <a:buSzPct val="100000"/>
              <a:buFont typeface="Wingdings" pitchFamily="2" charset="2"/>
              <a:buChar char=""/>
              <a:defRPr b="1">
                <a:solidFill>
                  <a:srgbClr val="000000"/>
                </a:solidFill>
                <a:latin typeface="+mn-lt"/>
              </a:defRPr>
            </a:lvl3pPr>
            <a:lvl4pPr marL="1703388" indent="-228600" algn="l" defTabSz="449263" rtl="0" eaLnBrk="0" fontAlgn="base" hangingPunct="0">
              <a:lnSpc>
                <a:spcPts val="2563"/>
              </a:lnSpc>
              <a:spcBef>
                <a:spcPct val="0"/>
              </a:spcBef>
              <a:spcAft>
                <a:spcPts val="800"/>
              </a:spcAft>
              <a:buClr>
                <a:srgbClr val="919191"/>
              </a:buClr>
              <a:buSzPct val="100000"/>
              <a:buFont typeface="Wingdings" pitchFamily="2" charset="2"/>
              <a:buChar char=""/>
              <a:defRPr sz="2200" b="1">
                <a:solidFill>
                  <a:srgbClr val="000000"/>
                </a:solidFill>
                <a:latin typeface="+mn-lt"/>
              </a:defRPr>
            </a:lvl4pPr>
            <a:lvl5pPr marL="2122488" indent="-228600" algn="l" defTabSz="449263" rtl="0" eaLnBrk="0" fontAlgn="base" hangingPunct="0">
              <a:lnSpc>
                <a:spcPts val="2563"/>
              </a:lnSpc>
              <a:spcBef>
                <a:spcPct val="0"/>
              </a:spcBef>
              <a:spcAft>
                <a:spcPts val="800"/>
              </a:spcAft>
              <a:buClr>
                <a:srgbClr val="919191"/>
              </a:buClr>
              <a:buSzPct val="100000"/>
              <a:buFont typeface="Wingdings" pitchFamily="2" charset="2"/>
              <a:buChar char=""/>
              <a:defRPr sz="2200" b="1">
                <a:solidFill>
                  <a:srgbClr val="000000"/>
                </a:solidFill>
                <a:latin typeface="+mn-lt"/>
              </a:defRPr>
            </a:lvl5pPr>
            <a:lvl6pPr marL="2579688" indent="-228600" algn="l" defTabSz="449263" rtl="0" eaLnBrk="0" fontAlgn="base" hangingPunct="0">
              <a:lnSpc>
                <a:spcPts val="2563"/>
              </a:lnSpc>
              <a:spcBef>
                <a:spcPct val="0"/>
              </a:spcBef>
              <a:spcAft>
                <a:spcPts val="800"/>
              </a:spcAft>
              <a:buClr>
                <a:srgbClr val="919191"/>
              </a:buClr>
              <a:buSzPct val="100000"/>
              <a:buFont typeface="Wingdings" pitchFamily="2" charset="2"/>
              <a:buChar char=""/>
              <a:defRPr sz="2200" b="1">
                <a:solidFill>
                  <a:srgbClr val="000000"/>
                </a:solidFill>
                <a:latin typeface="+mn-lt"/>
              </a:defRPr>
            </a:lvl6pPr>
            <a:lvl7pPr marL="3036888" indent="-228600" algn="l" defTabSz="449263" rtl="0" eaLnBrk="0" fontAlgn="base" hangingPunct="0">
              <a:lnSpc>
                <a:spcPts val="2563"/>
              </a:lnSpc>
              <a:spcBef>
                <a:spcPct val="0"/>
              </a:spcBef>
              <a:spcAft>
                <a:spcPts val="800"/>
              </a:spcAft>
              <a:buClr>
                <a:srgbClr val="919191"/>
              </a:buClr>
              <a:buSzPct val="100000"/>
              <a:buFont typeface="Wingdings" pitchFamily="2" charset="2"/>
              <a:buChar char=""/>
              <a:defRPr sz="2200" b="1">
                <a:solidFill>
                  <a:srgbClr val="000000"/>
                </a:solidFill>
                <a:latin typeface="+mn-lt"/>
              </a:defRPr>
            </a:lvl7pPr>
            <a:lvl8pPr marL="3494088" indent="-228600" algn="l" defTabSz="449263" rtl="0" eaLnBrk="0" fontAlgn="base" hangingPunct="0">
              <a:lnSpc>
                <a:spcPts val="2563"/>
              </a:lnSpc>
              <a:spcBef>
                <a:spcPct val="0"/>
              </a:spcBef>
              <a:spcAft>
                <a:spcPts val="800"/>
              </a:spcAft>
              <a:buClr>
                <a:srgbClr val="919191"/>
              </a:buClr>
              <a:buSzPct val="100000"/>
              <a:buFont typeface="Wingdings" pitchFamily="2" charset="2"/>
              <a:buChar char=""/>
              <a:defRPr sz="2200" b="1">
                <a:solidFill>
                  <a:srgbClr val="000000"/>
                </a:solidFill>
                <a:latin typeface="+mn-lt"/>
              </a:defRPr>
            </a:lvl8pPr>
            <a:lvl9pPr marL="3951288" indent="-228600" algn="l" defTabSz="449263" rtl="0" eaLnBrk="0" fontAlgn="base" hangingPunct="0">
              <a:lnSpc>
                <a:spcPts val="2563"/>
              </a:lnSpc>
              <a:spcBef>
                <a:spcPct val="0"/>
              </a:spcBef>
              <a:spcAft>
                <a:spcPts val="800"/>
              </a:spcAft>
              <a:buClr>
                <a:srgbClr val="919191"/>
              </a:buClr>
              <a:buSzPct val="100000"/>
              <a:buFont typeface="Wingdings" pitchFamily="2" charset="2"/>
              <a:buChar char=""/>
              <a:defRPr sz="2200" b="1">
                <a:solidFill>
                  <a:srgbClr val="000000"/>
                </a:solidFill>
                <a:latin typeface="+mn-lt"/>
              </a:defRPr>
            </a:lvl9pPr>
          </a:lstStyle>
          <a:p>
            <a:pPr marL="0" indent="0">
              <a:lnSpc>
                <a:spcPct val="110000"/>
              </a:lnSpc>
              <a:spcAft>
                <a:spcPts val="600"/>
              </a:spcAft>
              <a:buNone/>
            </a:pPr>
            <a:endParaRPr lang="en-GB" kern="0" dirty="0" smtClean="0"/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GB" kern="0" dirty="0" smtClean="0"/>
              <a:t>Similar methods have been used with differences between two sets of </a:t>
            </a:r>
            <a:r>
              <a:rPr lang="en-GB" kern="0" dirty="0" smtClean="0">
                <a:solidFill>
                  <a:srgbClr val="FF0000"/>
                </a:solidFill>
              </a:rPr>
              <a:t>collocated observations</a:t>
            </a:r>
            <a:r>
              <a:rPr lang="en-GB" kern="0" dirty="0" smtClean="0"/>
              <a:t>:</a:t>
            </a:r>
          </a:p>
          <a:p>
            <a:pPr lvl="1">
              <a:lnSpc>
                <a:spcPct val="110000"/>
              </a:lnSpc>
              <a:spcAft>
                <a:spcPts val="600"/>
              </a:spcAft>
            </a:pPr>
            <a:r>
              <a:rPr lang="en-GB" kern="0" dirty="0" smtClean="0"/>
              <a:t>Example: AMVs collocated with </a:t>
            </a:r>
            <a:r>
              <a:rPr lang="en-GB" kern="0" dirty="0" err="1" smtClean="0"/>
              <a:t>radiosondes</a:t>
            </a:r>
            <a:r>
              <a:rPr lang="en-GB" kern="0" dirty="0" smtClean="0"/>
              <a:t> (Bormann et al 2003).</a:t>
            </a:r>
          </a:p>
          <a:p>
            <a:pPr lvl="2">
              <a:lnSpc>
                <a:spcPct val="110000"/>
              </a:lnSpc>
              <a:spcAft>
                <a:spcPts val="600"/>
              </a:spcAft>
            </a:pPr>
            <a:r>
              <a:rPr lang="en-GB" kern="0" dirty="0" err="1" smtClean="0"/>
              <a:t>Radiosonde</a:t>
            </a:r>
            <a:r>
              <a:rPr lang="en-GB" kern="0" dirty="0" smtClean="0"/>
              <a:t> error assumed spatially uncorrelated.</a:t>
            </a:r>
            <a:endParaRPr lang="en-GB" kern="0" dirty="0"/>
          </a:p>
        </p:txBody>
      </p:sp>
    </p:spTree>
    <p:extLst>
      <p:ext uri="{BB962C8B-B14F-4D97-AF65-F5344CB8AC3E}">
        <p14:creationId xmlns:p14="http://schemas.microsoft.com/office/powerpoint/2010/main" val="2788670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GB" dirty="0" smtClean="0"/>
              <a:t>Observation error diagnostics:</a:t>
            </a:r>
            <a:br>
              <a:rPr lang="en-GB" dirty="0" smtClean="0"/>
            </a:br>
            <a:r>
              <a:rPr lang="en-GB" dirty="0" err="1" smtClean="0"/>
              <a:t>Desroziers</a:t>
            </a:r>
            <a:r>
              <a:rPr lang="en-GB" dirty="0" smtClean="0"/>
              <a:t> diagnostic (I)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0000"/>
              </a:lnSpc>
            </a:pPr>
            <a:r>
              <a:rPr lang="en-GB" dirty="0" smtClean="0"/>
              <a:t>Basic assumptions:</a:t>
            </a:r>
          </a:p>
          <a:p>
            <a:pPr lvl="1">
              <a:lnSpc>
                <a:spcPct val="110000"/>
              </a:lnSpc>
            </a:pPr>
            <a:r>
              <a:rPr lang="en-GB" dirty="0" smtClean="0"/>
              <a:t>Assimilation process can be adequately described through linear estimation theory.</a:t>
            </a:r>
          </a:p>
          <a:p>
            <a:pPr lvl="1">
              <a:lnSpc>
                <a:spcPct val="110000"/>
              </a:lnSpc>
            </a:pPr>
            <a:r>
              <a:rPr lang="en-GB" dirty="0" smtClean="0"/>
              <a:t>Weights used in the assimilation system are consistent with true observation and background errors.</a:t>
            </a:r>
          </a:p>
          <a:p>
            <a:pPr>
              <a:lnSpc>
                <a:spcPct val="110000"/>
              </a:lnSpc>
            </a:pPr>
            <a:r>
              <a:rPr lang="en-GB" dirty="0" smtClean="0"/>
              <a:t>Then the following relationship can be derived:</a:t>
            </a:r>
          </a:p>
          <a:p>
            <a:pPr>
              <a:lnSpc>
                <a:spcPct val="110000"/>
              </a:lnSpc>
            </a:pPr>
            <a:endParaRPr lang="en-GB" dirty="0"/>
          </a:p>
          <a:p>
            <a:pPr marL="0" indent="273050">
              <a:lnSpc>
                <a:spcPct val="110000"/>
              </a:lnSpc>
              <a:buNone/>
            </a:pPr>
            <a:r>
              <a:rPr lang="en-GB" dirty="0" smtClean="0"/>
              <a:t>with                                     (analysis departure)</a:t>
            </a:r>
          </a:p>
          <a:p>
            <a:pPr marL="0" indent="273050">
              <a:lnSpc>
                <a:spcPct val="110000"/>
              </a:lnSpc>
              <a:buNone/>
            </a:pPr>
            <a:r>
              <a:rPr lang="en-GB" dirty="0" smtClean="0"/>
              <a:t>                                            (background departure)</a:t>
            </a:r>
          </a:p>
          <a:p>
            <a:pPr marL="0" indent="273050">
              <a:lnSpc>
                <a:spcPct val="110000"/>
              </a:lnSpc>
              <a:buNone/>
            </a:pPr>
            <a:r>
              <a:rPr lang="en-GB" dirty="0" smtClean="0"/>
              <a:t>(see </a:t>
            </a:r>
            <a:r>
              <a:rPr lang="en-GB" dirty="0" err="1" smtClean="0"/>
              <a:t>Desroziers</a:t>
            </a:r>
            <a:r>
              <a:rPr lang="en-GB" dirty="0" smtClean="0"/>
              <a:t> et al. 2005, QJRMS)</a:t>
            </a:r>
          </a:p>
          <a:p>
            <a:pPr>
              <a:lnSpc>
                <a:spcPct val="110000"/>
              </a:lnSpc>
            </a:pPr>
            <a:r>
              <a:rPr lang="en-GB" dirty="0" smtClean="0"/>
              <a:t>Consistency diagnostic for the specification of R.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NWP SAF training course 2017: Observation errors</a:t>
            </a:r>
            <a:endParaRPr lang="en-GB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7172541"/>
              </p:ext>
            </p:extLst>
          </p:nvPr>
        </p:nvGraphicFramePr>
        <p:xfrm>
          <a:off x="2855913" y="3557588"/>
          <a:ext cx="3027362" cy="619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65" name="Equation" r:id="rId3" imgW="1244520" imgH="253800" progId="Equation.3">
                  <p:embed/>
                </p:oleObj>
              </mc:Choice>
              <mc:Fallback>
                <p:oleObj name="Equation" r:id="rId3" imgW="1244520" imgH="2538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5913" y="3557588"/>
                        <a:ext cx="3027362" cy="619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41210717"/>
              </p:ext>
            </p:extLst>
          </p:nvPr>
        </p:nvGraphicFramePr>
        <p:xfrm>
          <a:off x="1506538" y="4097338"/>
          <a:ext cx="2532062" cy="557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66" name="Equation" r:id="rId5" imgW="1041120" imgH="228600" progId="Equation.3">
                  <p:embed/>
                </p:oleObj>
              </mc:Choice>
              <mc:Fallback>
                <p:oleObj name="Equation" r:id="rId5" imgW="1041120" imgH="2286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06538" y="4097338"/>
                        <a:ext cx="2532062" cy="557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17561088"/>
              </p:ext>
            </p:extLst>
          </p:nvPr>
        </p:nvGraphicFramePr>
        <p:xfrm>
          <a:off x="1533525" y="4614863"/>
          <a:ext cx="2501900" cy="55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67" name="Equation" r:id="rId7" imgW="1028520" imgH="228600" progId="Equation.3">
                  <p:embed/>
                </p:oleObj>
              </mc:Choice>
              <mc:Fallback>
                <p:oleObj name="Equation" r:id="rId7" imgW="1028520" imgH="2286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33525" y="4614863"/>
                        <a:ext cx="2501900" cy="555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37502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NWP SAF training course 2017: Observation errors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1619672" y="1700808"/>
            <a:ext cx="6048672" cy="3996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0070C0"/>
                </a:solidFill>
              </a:rPr>
              <a:t>Outline of lecture</a:t>
            </a:r>
          </a:p>
          <a:p>
            <a:endParaRPr lang="en-GB" dirty="0">
              <a:solidFill>
                <a:schemeClr val="tx1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dirty="0" smtClean="0">
                <a:solidFill>
                  <a:schemeClr val="tx1"/>
                </a:solidFill>
              </a:rPr>
              <a:t>What are observation errors?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>
                <a:solidFill>
                  <a:schemeClr val="tx1"/>
                </a:solidFill>
              </a:rPr>
              <a:t>Estimating observation errors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>
                <a:solidFill>
                  <a:schemeClr val="tx1"/>
                </a:solidFill>
              </a:rPr>
              <a:t>Specification of observation errors in practice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>
                <a:solidFill>
                  <a:schemeClr val="tx1"/>
                </a:solidFill>
              </a:rPr>
              <a:t>Observation error correlations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>
                <a:solidFill>
                  <a:schemeClr val="tx1"/>
                </a:solidFill>
              </a:rPr>
              <a:t>Summary</a:t>
            </a:r>
          </a:p>
          <a:p>
            <a:pPr marL="342900" indent="-342900">
              <a:buFont typeface="+mj-lt"/>
              <a:buAutoNum type="arabicPeriod"/>
            </a:pPr>
            <a:endParaRPr lang="en-GB" dirty="0" smtClean="0">
              <a:solidFill>
                <a:schemeClr val="tx1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n-GB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9063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GB" dirty="0" smtClean="0"/>
              <a:t>Observation error diagnostics:</a:t>
            </a:r>
            <a:br>
              <a:rPr lang="en-GB" dirty="0" smtClean="0"/>
            </a:br>
            <a:r>
              <a:rPr lang="en-GB" dirty="0" err="1" smtClean="0"/>
              <a:t>Desroziers</a:t>
            </a:r>
            <a:r>
              <a:rPr lang="en-GB" dirty="0" smtClean="0"/>
              <a:t> diagnostic (II)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0000"/>
              </a:lnSpc>
            </a:pPr>
            <a:r>
              <a:rPr lang="en-GB" dirty="0" smtClean="0"/>
              <a:t>Very easy to use.</a:t>
            </a:r>
          </a:p>
          <a:p>
            <a:pPr>
              <a:lnSpc>
                <a:spcPct val="110000"/>
              </a:lnSpc>
            </a:pPr>
            <a:r>
              <a:rPr lang="en-GB" dirty="0"/>
              <a:t>C</a:t>
            </a:r>
            <a:r>
              <a:rPr lang="en-GB" dirty="0" smtClean="0"/>
              <a:t>an be applied iteratively.</a:t>
            </a:r>
          </a:p>
          <a:p>
            <a:pPr>
              <a:lnSpc>
                <a:spcPct val="110000"/>
              </a:lnSpc>
            </a:pPr>
            <a:endParaRPr lang="en-GB" dirty="0" smtClean="0"/>
          </a:p>
          <a:p>
            <a:pPr>
              <a:lnSpc>
                <a:spcPct val="110000"/>
              </a:lnSpc>
            </a:pPr>
            <a:r>
              <a:rPr lang="en-GB" dirty="0" smtClean="0"/>
              <a:t>For real assimilation systems, the applicability of the diagnostic for estimating observation errors is still subject of research.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NWP SAF training course 2017: Observation errors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7627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10000"/>
              </a:lnSpc>
            </a:pPr>
            <a:r>
              <a:rPr lang="en-GB" dirty="0" smtClean="0"/>
              <a:t>Examples of observation error diagnostics: AMSU-A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NWP SAF training course 2017: Observation errors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060847"/>
            <a:ext cx="4320480" cy="370095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8629" y="1987809"/>
            <a:ext cx="4281218" cy="377309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67544" y="1291752"/>
            <a:ext cx="5339923" cy="5105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tx1"/>
                </a:solidFill>
              </a:rPr>
              <a:t>Spatial </a:t>
            </a:r>
            <a:r>
              <a:rPr lang="en-GB" b="1" dirty="0" err="1" smtClean="0">
                <a:solidFill>
                  <a:schemeClr val="tx1"/>
                </a:solidFill>
              </a:rPr>
              <a:t>covariances</a:t>
            </a:r>
            <a:r>
              <a:rPr lang="en-GB" b="1" dirty="0" smtClean="0">
                <a:solidFill>
                  <a:schemeClr val="tx1"/>
                </a:solidFill>
              </a:rPr>
              <a:t> of background departures: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39552" y="5805264"/>
            <a:ext cx="3942105" cy="5105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(See also Bormann and Bauer 2010)</a:t>
            </a:r>
          </a:p>
        </p:txBody>
      </p:sp>
    </p:spTree>
    <p:extLst>
      <p:ext uri="{BB962C8B-B14F-4D97-AF65-F5344CB8AC3E}">
        <p14:creationId xmlns:p14="http://schemas.microsoft.com/office/powerpoint/2010/main" val="640980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10000"/>
              </a:lnSpc>
            </a:pPr>
            <a:r>
              <a:rPr lang="en-GB" dirty="0" smtClean="0"/>
              <a:t>Examples of observation error diagnostics: AMSU-A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NWP SAF training course 2017: Observation errors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826"/>
          <a:stretch/>
        </p:blipFill>
        <p:spPr>
          <a:xfrm>
            <a:off x="1405825" y="1640981"/>
            <a:ext cx="6071300" cy="452432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72" t="21211" b="17066"/>
          <a:stretch/>
        </p:blipFill>
        <p:spPr>
          <a:xfrm>
            <a:off x="4646185" y="2599733"/>
            <a:ext cx="3238183" cy="2792557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600" t="2594" b="17686"/>
          <a:stretch/>
        </p:blipFill>
        <p:spPr>
          <a:xfrm>
            <a:off x="7163556" y="1756925"/>
            <a:ext cx="720812" cy="3606791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7" name="TextBox 6"/>
          <p:cNvSpPr txBox="1"/>
          <p:nvPr/>
        </p:nvSpPr>
        <p:spPr>
          <a:xfrm>
            <a:off x="467544" y="1196752"/>
            <a:ext cx="2207656" cy="458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tx1"/>
                </a:solidFill>
              </a:rPr>
              <a:t>Diagnostics for </a:t>
            </a:r>
            <a:r>
              <a:rPr lang="el-GR" b="1" dirty="0" smtClean="0">
                <a:solidFill>
                  <a:schemeClr val="tx1"/>
                </a:solidFill>
              </a:rPr>
              <a:t>σ</a:t>
            </a:r>
            <a:r>
              <a:rPr lang="en-GB" b="1" baseline="-25000" dirty="0" smtClean="0">
                <a:solidFill>
                  <a:schemeClr val="tx1"/>
                </a:solidFill>
              </a:rPr>
              <a:t>O</a:t>
            </a:r>
          </a:p>
        </p:txBody>
      </p:sp>
    </p:spTree>
    <p:extLst>
      <p:ext uri="{BB962C8B-B14F-4D97-AF65-F5344CB8AC3E}">
        <p14:creationId xmlns:p14="http://schemas.microsoft.com/office/powerpoint/2010/main" val="3897282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10000"/>
              </a:lnSpc>
            </a:pPr>
            <a:r>
              <a:rPr lang="en-GB" dirty="0" smtClean="0"/>
              <a:t>Examples of observation error diagnostics: AMSU-A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NWP SAF training course 2017: Observation errors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467544" y="1196752"/>
            <a:ext cx="3698448" cy="5105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tx1"/>
                </a:solidFill>
              </a:rPr>
              <a:t>Inter-channel error correlations: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3687" y="2420888"/>
            <a:ext cx="4244777" cy="344938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879" y="1897493"/>
            <a:ext cx="4481129" cy="413642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98642" y="2060848"/>
            <a:ext cx="2621230" cy="458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chemeClr val="tx1"/>
                </a:solidFill>
              </a:rPr>
              <a:t>Hollingworth</a:t>
            </a:r>
            <a:r>
              <a:rPr lang="en-GB" dirty="0" smtClean="0">
                <a:solidFill>
                  <a:schemeClr val="tx1"/>
                </a:solidFill>
              </a:rPr>
              <a:t>/</a:t>
            </a:r>
            <a:r>
              <a:rPr lang="en-GB" dirty="0" err="1" smtClean="0">
                <a:solidFill>
                  <a:schemeClr val="tx1"/>
                </a:solidFill>
              </a:rPr>
              <a:t>Loennberg</a:t>
            </a:r>
            <a:endParaRPr lang="en-GB" dirty="0" smtClean="0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940652" y="2060848"/>
            <a:ext cx="1287532" cy="458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chemeClr val="tx1"/>
                </a:solidFill>
              </a:rPr>
              <a:t>Desroziers</a:t>
            </a:r>
            <a:endParaRPr lang="en-GB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9771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10000"/>
              </a:lnSpc>
            </a:pPr>
            <a:r>
              <a:rPr lang="en-GB" dirty="0" smtClean="0"/>
              <a:t>Examples of observation error diagnostics: AMSU-A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NWP SAF training course 2017: Observation errors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102565"/>
            <a:ext cx="4320480" cy="361752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8628" y="2481542"/>
            <a:ext cx="4149836" cy="322037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67544" y="1291752"/>
            <a:ext cx="3005951" cy="5105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tx1"/>
                </a:solidFill>
              </a:rPr>
              <a:t>Spatial error correlations: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195736" y="1988840"/>
            <a:ext cx="1236236" cy="45865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Channel 5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372200" y="1988840"/>
            <a:ext cx="1236236" cy="45865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Channel 7</a:t>
            </a:r>
          </a:p>
        </p:txBody>
      </p:sp>
    </p:spTree>
    <p:extLst>
      <p:ext uri="{BB962C8B-B14F-4D97-AF65-F5344CB8AC3E}">
        <p14:creationId xmlns:p14="http://schemas.microsoft.com/office/powerpoint/2010/main" val="955930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NWP SAF training course 2017: Observation errors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515"/>
          <a:stretch/>
        </p:blipFill>
        <p:spPr>
          <a:xfrm>
            <a:off x="755576" y="1422430"/>
            <a:ext cx="7956376" cy="330271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31"/>
          <a:stretch/>
        </p:blipFill>
        <p:spPr>
          <a:xfrm>
            <a:off x="755576" y="2349796"/>
            <a:ext cx="7956376" cy="3527476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75" t="17970" r="57083" b="58375"/>
          <a:stretch/>
        </p:blipFill>
        <p:spPr>
          <a:xfrm>
            <a:off x="1691680" y="2339243"/>
            <a:ext cx="2517569" cy="1270661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7" name="TextBox 6"/>
          <p:cNvSpPr txBox="1"/>
          <p:nvPr/>
        </p:nvSpPr>
        <p:spPr>
          <a:xfrm>
            <a:off x="467544" y="1098140"/>
            <a:ext cx="2207656" cy="458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tx1"/>
                </a:solidFill>
              </a:rPr>
              <a:t>Diagnostics for </a:t>
            </a:r>
            <a:r>
              <a:rPr lang="el-GR" b="1" dirty="0" smtClean="0">
                <a:solidFill>
                  <a:schemeClr val="tx1"/>
                </a:solidFill>
              </a:rPr>
              <a:t>σ</a:t>
            </a:r>
            <a:r>
              <a:rPr lang="en-GB" b="1" baseline="-25000" dirty="0" smtClean="0">
                <a:solidFill>
                  <a:schemeClr val="tx1"/>
                </a:solidFill>
              </a:rPr>
              <a:t>O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93713" y="298450"/>
            <a:ext cx="8097837" cy="706438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GB" dirty="0" smtClean="0"/>
              <a:t>Examples of observation error diagnostics: IASI</a:t>
            </a:r>
            <a:endParaRPr lang="en-GB" dirty="0"/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3110731" y="5768881"/>
            <a:ext cx="19653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57150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7145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2860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743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3200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657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4114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en-GB" sz="1400" b="0" dirty="0">
                <a:latin typeface="Arial" charset="0"/>
              </a:rPr>
              <a:t>Temperature sounding</a:t>
            </a: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6786308" y="5840889"/>
            <a:ext cx="82266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57150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7145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2860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743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3200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657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4114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400" b="0" dirty="0">
                <a:solidFill>
                  <a:srgbClr val="008000"/>
                </a:solidFill>
                <a:latin typeface="Arial" charset="0"/>
              </a:rPr>
              <a:t>LW</a:t>
            </a:r>
          </a:p>
          <a:p>
            <a:pPr algn="ctr">
              <a:lnSpc>
                <a:spcPct val="100000"/>
              </a:lnSpc>
            </a:pPr>
            <a:r>
              <a:rPr lang="en-GB" sz="1400" b="0" dirty="0">
                <a:solidFill>
                  <a:srgbClr val="008000"/>
                </a:solidFill>
                <a:latin typeface="Arial" charset="0"/>
              </a:rPr>
              <a:t>Window</a:t>
            </a:r>
          </a:p>
        </p:txBody>
      </p:sp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7740352" y="5736684"/>
            <a:ext cx="4714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57150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7145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2860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743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3200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657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4114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en-GB" sz="1400" b="0" dirty="0">
                <a:solidFill>
                  <a:srgbClr val="0000CC"/>
                </a:solidFill>
                <a:latin typeface="Arial" charset="0"/>
              </a:rPr>
              <a:t>WV</a:t>
            </a:r>
          </a:p>
        </p:txBody>
      </p:sp>
      <p:sp>
        <p:nvSpPr>
          <p:cNvPr id="20" name="Right Brace 19"/>
          <p:cNvSpPr/>
          <p:nvPr/>
        </p:nvSpPr>
        <p:spPr bwMode="auto">
          <a:xfrm>
            <a:off x="7882086" y="5550191"/>
            <a:ext cx="146298" cy="362706"/>
          </a:xfrm>
          <a:prstGeom prst="rightBrace">
            <a:avLst/>
          </a:prstGeom>
          <a:noFill/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162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21" name="Right Brace 20"/>
          <p:cNvSpPr/>
          <p:nvPr/>
        </p:nvSpPr>
        <p:spPr bwMode="auto">
          <a:xfrm>
            <a:off x="7092280" y="5156434"/>
            <a:ext cx="146298" cy="1152128"/>
          </a:xfrm>
          <a:prstGeom prst="rightBrace">
            <a:avLst/>
          </a:prstGeom>
          <a:noFill/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162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22" name="Right Brace 21"/>
          <p:cNvSpPr/>
          <p:nvPr/>
        </p:nvSpPr>
        <p:spPr bwMode="auto">
          <a:xfrm>
            <a:off x="4065587" y="3308734"/>
            <a:ext cx="143662" cy="4841941"/>
          </a:xfrm>
          <a:prstGeom prst="rightBrace">
            <a:avLst/>
          </a:prstGeom>
          <a:noFill/>
          <a:ln w="381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162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0530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250825" y="298450"/>
            <a:ext cx="2520950" cy="706438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GB" dirty="0" smtClean="0"/>
              <a:t>Examples:</a:t>
            </a:r>
            <a:br>
              <a:rPr lang="en-GB" dirty="0" smtClean="0"/>
            </a:br>
            <a:r>
              <a:rPr lang="en-GB" dirty="0" smtClean="0"/>
              <a:t>IASI</a:t>
            </a:r>
          </a:p>
        </p:txBody>
      </p:sp>
      <p:sp>
        <p:nvSpPr>
          <p:cNvPr id="9219" name="Footer Placeholder 2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5pPr>
            <a:lvl6pPr marL="25146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6pPr>
            <a:lvl7pPr marL="29718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7pPr>
            <a:lvl8pPr marL="34290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8pPr>
            <a:lvl9pPr marL="38862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en-GB" dirty="0" smtClean="0">
                <a:solidFill>
                  <a:srgbClr val="FFFFFF"/>
                </a:solidFill>
              </a:rPr>
              <a:t>NWP SAF training course 2017: Observation errors</a:t>
            </a:r>
          </a:p>
        </p:txBody>
      </p:sp>
      <p:pic>
        <p:nvPicPr>
          <p:cNvPr id="9220" name="Picture 3" descr="oerr_iasi_38r1_HLMergedRecon_AllWoPolar_intercha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95"/>
          <a:stretch>
            <a:fillRect/>
          </a:stretch>
        </p:blipFill>
        <p:spPr bwMode="auto">
          <a:xfrm>
            <a:off x="2652713" y="17463"/>
            <a:ext cx="6503987" cy="6192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251520" y="1310706"/>
            <a:ext cx="2808312" cy="6781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GB" b="1" dirty="0" smtClean="0">
                <a:solidFill>
                  <a:schemeClr val="tx1"/>
                </a:solidFill>
              </a:rPr>
              <a:t>Inter-channel error correlations: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250825" y="298450"/>
            <a:ext cx="2520950" cy="706438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GB" dirty="0" smtClean="0"/>
              <a:t>Examples:</a:t>
            </a:r>
            <a:br>
              <a:rPr lang="en-GB" dirty="0" smtClean="0"/>
            </a:br>
            <a:r>
              <a:rPr lang="en-GB" dirty="0" smtClean="0"/>
              <a:t>IASI</a:t>
            </a:r>
          </a:p>
        </p:txBody>
      </p:sp>
      <p:sp>
        <p:nvSpPr>
          <p:cNvPr id="9219" name="Footer Placeholder 2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5pPr>
            <a:lvl6pPr marL="25146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6pPr>
            <a:lvl7pPr marL="29718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7pPr>
            <a:lvl8pPr marL="34290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8pPr>
            <a:lvl9pPr marL="38862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en-GB" dirty="0" smtClean="0">
                <a:solidFill>
                  <a:srgbClr val="FFFFFF"/>
                </a:solidFill>
              </a:rPr>
              <a:t>NWP SAF training course 2017: Observation errors</a:t>
            </a:r>
          </a:p>
        </p:txBody>
      </p:sp>
      <p:pic>
        <p:nvPicPr>
          <p:cNvPr id="9220" name="Picture 3" descr="oerr_iasi_38r1_HLMergedRecon_AllWoPolar_intercha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95"/>
          <a:stretch>
            <a:fillRect/>
          </a:stretch>
        </p:blipFill>
        <p:spPr bwMode="auto">
          <a:xfrm>
            <a:off x="2652713" y="17463"/>
            <a:ext cx="6503987" cy="6192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6948488" y="836613"/>
            <a:ext cx="1439862" cy="1354137"/>
          </a:xfrm>
          <a:prstGeom prst="rect">
            <a:avLst/>
          </a:prstGeom>
          <a:noFill/>
          <a:ln w="476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19" name="Group 18"/>
          <p:cNvGrpSpPr>
            <a:grpSpLocks/>
          </p:cNvGrpSpPr>
          <p:nvPr/>
        </p:nvGrpSpPr>
        <p:grpSpPr bwMode="auto">
          <a:xfrm>
            <a:off x="3324225" y="836613"/>
            <a:ext cx="5064125" cy="4824412"/>
            <a:chOff x="3323480" y="836712"/>
            <a:chExt cx="5064944" cy="4824536"/>
          </a:xfrm>
        </p:grpSpPr>
        <p:grpSp>
          <p:nvGrpSpPr>
            <p:cNvPr id="9226" name="Group 14"/>
            <p:cNvGrpSpPr>
              <a:grpSpLocks/>
            </p:cNvGrpSpPr>
            <p:nvPr/>
          </p:nvGrpSpPr>
          <p:grpSpPr bwMode="auto">
            <a:xfrm>
              <a:off x="3323480" y="1427542"/>
              <a:ext cx="3312795" cy="4233706"/>
              <a:chOff x="3419445" y="1268760"/>
              <a:chExt cx="3312795" cy="4233706"/>
            </a:xfrm>
          </p:grpSpPr>
          <p:sp>
            <p:nvSpPr>
              <p:cNvPr id="9229" name="Rectangle 13"/>
              <p:cNvSpPr>
                <a:spLocks noChangeArrowheads="1"/>
              </p:cNvSpPr>
              <p:nvPr/>
            </p:nvSpPr>
            <p:spPr bwMode="auto">
              <a:xfrm>
                <a:off x="3419445" y="1268760"/>
                <a:ext cx="3312795" cy="423370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9230" name="Group 5"/>
              <p:cNvGrpSpPr>
                <a:grpSpLocks/>
              </p:cNvGrpSpPr>
              <p:nvPr/>
            </p:nvGrpSpPr>
            <p:grpSpPr bwMode="auto">
              <a:xfrm>
                <a:off x="3419445" y="1268760"/>
                <a:ext cx="3312795" cy="4233706"/>
                <a:chOff x="3203171" y="419430"/>
                <a:chExt cx="3312795" cy="4233706"/>
              </a:xfrm>
            </p:grpSpPr>
            <p:pic>
              <p:nvPicPr>
                <p:cNvPr id="9231" name="Picture 2"/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923928" y="419430"/>
                  <a:ext cx="2578608" cy="345157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9232" name="Picture 3"/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923928" y="3905519"/>
                  <a:ext cx="2592038" cy="74761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9233" name="Picture 4"/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203171" y="1340768"/>
                  <a:ext cx="720757" cy="254279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  <p:cxnSp>
          <p:nvCxnSpPr>
            <p:cNvPr id="9227" name="Straight Connector 8"/>
            <p:cNvCxnSpPr>
              <a:cxnSpLocks noChangeShapeType="1"/>
            </p:cNvCxnSpPr>
            <p:nvPr/>
          </p:nvCxnSpPr>
          <p:spPr bwMode="auto">
            <a:xfrm flipV="1">
              <a:off x="4044237" y="836712"/>
              <a:ext cx="2904027" cy="1584176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228" name="Straight Connector 10"/>
            <p:cNvCxnSpPr>
              <a:cxnSpLocks noChangeShapeType="1"/>
            </p:cNvCxnSpPr>
            <p:nvPr/>
          </p:nvCxnSpPr>
          <p:spPr bwMode="auto">
            <a:xfrm flipH="1">
              <a:off x="6516216" y="2190098"/>
              <a:ext cx="1872208" cy="2723533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6024563" y="2420938"/>
            <a:ext cx="503237" cy="503237"/>
          </a:xfrm>
          <a:prstGeom prst="rect">
            <a:avLst/>
          </a:prstGeom>
          <a:noFill/>
          <a:ln w="38100" algn="ctr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24" name="Rectangle 23"/>
          <p:cNvSpPr>
            <a:spLocks noChangeArrowheads="1"/>
          </p:cNvSpPr>
          <p:nvPr/>
        </p:nvSpPr>
        <p:spPr bwMode="auto">
          <a:xfrm>
            <a:off x="5316538" y="2901950"/>
            <a:ext cx="720725" cy="742950"/>
          </a:xfrm>
          <a:prstGeom prst="rect">
            <a:avLst/>
          </a:prstGeom>
          <a:noFill/>
          <a:ln w="38100" algn="ctr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51520" y="1310706"/>
            <a:ext cx="2808312" cy="6781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GB" b="1" dirty="0" smtClean="0">
                <a:solidFill>
                  <a:schemeClr val="tx1"/>
                </a:solidFill>
              </a:rPr>
              <a:t>Inter-channel error correlations: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51520" y="2655229"/>
            <a:ext cx="1172116" cy="458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00FF"/>
                </a:solidFill>
              </a:rPr>
              <a:t>Humidity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51520" y="3042356"/>
            <a:ext cx="889987" cy="458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101"/>
                </a:solidFill>
              </a:rPr>
              <a:t>Ozone</a:t>
            </a:r>
          </a:p>
        </p:txBody>
      </p:sp>
    </p:spTree>
    <p:extLst>
      <p:ext uri="{BB962C8B-B14F-4D97-AF65-F5344CB8AC3E}">
        <p14:creationId xmlns:p14="http://schemas.microsoft.com/office/powerpoint/2010/main" val="2007838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0" grpId="0" animBg="1"/>
      <p:bldP spid="20" grpId="1" animBg="1"/>
      <p:bldP spid="24" grpId="0" animBg="1"/>
      <p:bldP spid="2" grpId="0"/>
      <p:bldP spid="2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Pitfalls of observation error diagnostics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GB" dirty="0" smtClean="0"/>
              <a:t>Observation error diagnostics give useful estimates, but beware of </a:t>
            </a:r>
            <a:r>
              <a:rPr lang="en-GB" dirty="0" err="1" smtClean="0"/>
              <a:t>mis</a:t>
            </a:r>
            <a:r>
              <a:rPr lang="en-GB" dirty="0" smtClean="0"/>
              <a:t>-leading results when assumptions are violated: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GB" dirty="0" smtClean="0">
                <a:solidFill>
                  <a:srgbClr val="0070C0"/>
                </a:solidFill>
              </a:rPr>
              <a:t>Observation and background errors </a:t>
            </a:r>
            <a:r>
              <a:rPr lang="en-GB" u="sng" dirty="0" smtClean="0">
                <a:solidFill>
                  <a:srgbClr val="0070C0"/>
                </a:solidFill>
              </a:rPr>
              <a:t>may not</a:t>
            </a:r>
            <a:r>
              <a:rPr lang="en-GB" dirty="0" smtClean="0">
                <a:solidFill>
                  <a:srgbClr val="0070C0"/>
                </a:solidFill>
              </a:rPr>
              <a:t> be uncorrelated.</a:t>
            </a:r>
          </a:p>
          <a:p>
            <a:pPr lvl="2">
              <a:lnSpc>
                <a:spcPct val="100000"/>
              </a:lnSpc>
              <a:spcAft>
                <a:spcPts val="600"/>
              </a:spcAft>
            </a:pPr>
            <a:r>
              <a:rPr lang="en-GB" dirty="0" smtClean="0">
                <a:solidFill>
                  <a:srgbClr val="0070C0"/>
                </a:solidFill>
              </a:rPr>
              <a:t>E.g., quality control can introduce such error correlations.</a:t>
            </a:r>
          </a:p>
          <a:p>
            <a:pPr lvl="2">
              <a:lnSpc>
                <a:spcPct val="100000"/>
              </a:lnSpc>
              <a:spcAft>
                <a:spcPts val="600"/>
              </a:spcAft>
            </a:pPr>
            <a:endParaRPr lang="en-GB" dirty="0" smtClean="0">
              <a:solidFill>
                <a:srgbClr val="0070C0"/>
              </a:solidFill>
            </a:endParaRP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GB" dirty="0" smtClean="0">
                <a:solidFill>
                  <a:srgbClr val="0070C0"/>
                </a:solidFill>
              </a:rPr>
              <a:t>Assumed background error characteristics or weights used in the assimilation system </a:t>
            </a:r>
            <a:r>
              <a:rPr lang="en-GB" u="sng" dirty="0" smtClean="0">
                <a:solidFill>
                  <a:srgbClr val="0070C0"/>
                </a:solidFill>
              </a:rPr>
              <a:t>may not</a:t>
            </a:r>
            <a:r>
              <a:rPr lang="en-GB" dirty="0" smtClean="0">
                <a:solidFill>
                  <a:srgbClr val="0070C0"/>
                </a:solidFill>
              </a:rPr>
              <a:t> be correct.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endParaRPr lang="en-GB" dirty="0" smtClean="0">
              <a:solidFill>
                <a:srgbClr val="0070C0"/>
              </a:solidFill>
            </a:endParaRP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GB" dirty="0" smtClean="0">
                <a:solidFill>
                  <a:schemeClr val="tx1"/>
                </a:solidFill>
              </a:rPr>
              <a:t>Diagnostics do not tell you where the error comes from.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GB" dirty="0" smtClean="0">
                <a:solidFill>
                  <a:srgbClr val="0070C0"/>
                </a:solidFill>
              </a:rPr>
              <a:t>Additional physical understanding of the error sources may be beneficial  → error inventory.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endParaRPr lang="en-GB" dirty="0">
              <a:solidFill>
                <a:srgbClr val="0070C0"/>
              </a:solidFill>
            </a:endParaRPr>
          </a:p>
          <a:p>
            <a:pPr lvl="1">
              <a:lnSpc>
                <a:spcPct val="100000"/>
              </a:lnSpc>
              <a:spcAft>
                <a:spcPts val="600"/>
              </a:spcAft>
            </a:pPr>
            <a:endParaRPr lang="en-GB" dirty="0" smtClean="0">
              <a:solidFill>
                <a:srgbClr val="0070C0"/>
              </a:solidFill>
            </a:endParaRPr>
          </a:p>
          <a:p>
            <a:pPr>
              <a:lnSpc>
                <a:spcPct val="100000"/>
              </a:lnSpc>
              <a:spcAft>
                <a:spcPts val="600"/>
              </a:spcAft>
            </a:pPr>
            <a:endParaRPr lang="en-GB" dirty="0" smtClean="0"/>
          </a:p>
          <a:p>
            <a:pPr lvl="1">
              <a:lnSpc>
                <a:spcPct val="100000"/>
              </a:lnSpc>
              <a:spcAft>
                <a:spcPts val="600"/>
              </a:spcAft>
            </a:pP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NWP SAF training course 2017: Observation errors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1574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NWP SAF training course 2017: Observation errors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1619672" y="1700808"/>
            <a:ext cx="6048672" cy="3996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0070C0"/>
                </a:solidFill>
              </a:rPr>
              <a:t>Outline of lecture</a:t>
            </a:r>
          </a:p>
          <a:p>
            <a:endParaRPr lang="en-GB" dirty="0">
              <a:solidFill>
                <a:schemeClr val="tx1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dirty="0" smtClean="0">
                <a:solidFill>
                  <a:schemeClr val="tx1"/>
                </a:solidFill>
              </a:rPr>
              <a:t>What are observation errors?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>
                <a:solidFill>
                  <a:schemeClr val="tx1"/>
                </a:solidFill>
              </a:rPr>
              <a:t>Estimating observation errors</a:t>
            </a:r>
          </a:p>
          <a:p>
            <a:pPr marL="342900" indent="-342900">
              <a:buFont typeface="+mj-lt"/>
              <a:buAutoNum type="arabicPeriod"/>
            </a:pPr>
            <a:r>
              <a:rPr lang="en-GB" b="1" dirty="0" smtClean="0">
                <a:solidFill>
                  <a:schemeClr val="tx1"/>
                </a:solidFill>
              </a:rPr>
              <a:t>Specification of observation errors in practice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>
                <a:solidFill>
                  <a:schemeClr val="tx1"/>
                </a:solidFill>
              </a:rPr>
              <a:t>Observation error correlations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>
                <a:solidFill>
                  <a:schemeClr val="tx1"/>
                </a:solidFill>
              </a:rPr>
              <a:t>Summary</a:t>
            </a:r>
          </a:p>
          <a:p>
            <a:pPr marL="342900" indent="-342900">
              <a:buFont typeface="+mj-lt"/>
              <a:buAutoNum type="arabicPeriod"/>
            </a:pPr>
            <a:endParaRPr lang="en-GB" dirty="0" smtClean="0">
              <a:solidFill>
                <a:schemeClr val="tx1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n-GB" dirty="0" smtClean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1331640" y="4005064"/>
            <a:ext cx="5688632" cy="1008112"/>
          </a:xfrm>
          <a:prstGeom prst="rect">
            <a:avLst/>
          </a:prstGeom>
          <a:solidFill>
            <a:schemeClr val="bg1"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1484040" y="2621855"/>
            <a:ext cx="5688632" cy="1023169"/>
          </a:xfrm>
          <a:prstGeom prst="rect">
            <a:avLst/>
          </a:prstGeom>
          <a:solidFill>
            <a:schemeClr val="bg1"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4835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NWP SAF training course 2017: Observation errors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1619672" y="1700808"/>
            <a:ext cx="6048672" cy="3996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0070C0"/>
                </a:solidFill>
              </a:rPr>
              <a:t>Outline of lecture</a:t>
            </a:r>
          </a:p>
          <a:p>
            <a:endParaRPr lang="en-GB" dirty="0">
              <a:solidFill>
                <a:schemeClr val="tx1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b="1" dirty="0" smtClean="0">
                <a:solidFill>
                  <a:schemeClr val="tx1"/>
                </a:solidFill>
              </a:rPr>
              <a:t>What are observation errors?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>
                <a:solidFill>
                  <a:schemeClr val="tx1"/>
                </a:solidFill>
              </a:rPr>
              <a:t>Estimating observation errors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>
                <a:solidFill>
                  <a:schemeClr val="tx1"/>
                </a:solidFill>
              </a:rPr>
              <a:t>Specification of observation errors in practice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solidFill>
                  <a:schemeClr val="tx1"/>
                </a:solidFill>
              </a:rPr>
              <a:t>Observation error </a:t>
            </a:r>
            <a:r>
              <a:rPr lang="en-GB" dirty="0" smtClean="0">
                <a:solidFill>
                  <a:schemeClr val="tx1"/>
                </a:solidFill>
              </a:rPr>
              <a:t>correlations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>
                <a:solidFill>
                  <a:schemeClr val="tx1"/>
                </a:solidFill>
              </a:rPr>
              <a:t>Summary</a:t>
            </a:r>
          </a:p>
          <a:p>
            <a:pPr marL="342900" indent="-342900">
              <a:buFont typeface="+mj-lt"/>
              <a:buAutoNum type="arabicPeriod"/>
            </a:pPr>
            <a:endParaRPr lang="en-GB" dirty="0" smtClean="0">
              <a:solidFill>
                <a:schemeClr val="tx1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n-GB" dirty="0" smtClean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1331640" y="3140968"/>
            <a:ext cx="5688632" cy="1800200"/>
          </a:xfrm>
          <a:prstGeom prst="rect">
            <a:avLst/>
          </a:prstGeom>
          <a:solidFill>
            <a:schemeClr val="bg1"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2658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GB" dirty="0" smtClean="0"/>
              <a:t>How to specify observation errors in practice?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GB" dirty="0" smtClean="0"/>
              <a:t>Estimates of the observation error characteristics provide guidance for observation error specification in DA, including:</a:t>
            </a:r>
          </a:p>
          <a:p>
            <a:pPr lvl="1">
              <a:spcAft>
                <a:spcPts val="600"/>
              </a:spcAft>
            </a:pPr>
            <a:r>
              <a:rPr lang="en-GB" dirty="0" smtClean="0"/>
              <a:t>Relative </a:t>
            </a:r>
            <a:r>
              <a:rPr lang="en-GB" dirty="0" smtClean="0">
                <a:solidFill>
                  <a:srgbClr val="FF0101"/>
                </a:solidFill>
              </a:rPr>
              <a:t>size of observation and background errors</a:t>
            </a:r>
            <a:r>
              <a:rPr lang="en-GB" dirty="0" smtClean="0"/>
              <a:t>:</a:t>
            </a:r>
          </a:p>
          <a:p>
            <a:pPr lvl="1">
              <a:spcAft>
                <a:spcPts val="600"/>
              </a:spcAft>
            </a:pPr>
            <a:r>
              <a:rPr lang="en-GB" dirty="0" smtClean="0"/>
              <a:t>Presence of observation </a:t>
            </a:r>
            <a:r>
              <a:rPr lang="en-GB" dirty="0" smtClean="0">
                <a:solidFill>
                  <a:srgbClr val="FF0101"/>
                </a:solidFill>
              </a:rPr>
              <a:t>error correlations</a:t>
            </a:r>
            <a:r>
              <a:rPr lang="en-GB" dirty="0" smtClean="0"/>
              <a:t>.</a:t>
            </a:r>
            <a:endParaRPr lang="en-GB" dirty="0"/>
          </a:p>
          <a:p>
            <a:pPr>
              <a:spcAft>
                <a:spcPts val="600"/>
              </a:spcAft>
            </a:pPr>
            <a:endParaRPr lang="en-GB" dirty="0" smtClean="0"/>
          </a:p>
          <a:p>
            <a:pPr>
              <a:spcAft>
                <a:spcPts val="600"/>
              </a:spcAft>
            </a:pPr>
            <a:r>
              <a:rPr lang="en-GB" u="sng" dirty="0" smtClean="0">
                <a:solidFill>
                  <a:srgbClr val="FF0000"/>
                </a:solidFill>
              </a:rPr>
              <a:t>But:</a:t>
            </a:r>
            <a:r>
              <a:rPr lang="en-GB" dirty="0" smtClean="0"/>
              <a:t> Observation errors specified in assimilation systems are often </a:t>
            </a:r>
            <a:r>
              <a:rPr lang="en-GB" dirty="0" smtClean="0">
                <a:solidFill>
                  <a:srgbClr val="FF0000"/>
                </a:solidFill>
              </a:rPr>
              <a:t>simplified</a:t>
            </a:r>
            <a:r>
              <a:rPr lang="en-GB" dirty="0" smtClean="0"/>
              <a:t>:</a:t>
            </a:r>
          </a:p>
          <a:p>
            <a:pPr lvl="1">
              <a:lnSpc>
                <a:spcPct val="110000"/>
              </a:lnSpc>
              <a:spcAft>
                <a:spcPts val="600"/>
              </a:spcAft>
            </a:pPr>
            <a:r>
              <a:rPr lang="en-GB" dirty="0" smtClean="0"/>
              <a:t>Observation error covariance is often </a:t>
            </a:r>
            <a:r>
              <a:rPr lang="en-GB" dirty="0" smtClean="0">
                <a:solidFill>
                  <a:srgbClr val="FF0000"/>
                </a:solidFill>
              </a:rPr>
              <a:t>assumed to be diagonal or globally constant</a:t>
            </a:r>
            <a:r>
              <a:rPr lang="en-GB" dirty="0" smtClean="0"/>
              <a:t>.</a:t>
            </a:r>
            <a:endParaRPr lang="en-GB" dirty="0"/>
          </a:p>
          <a:p>
            <a:pPr lvl="1">
              <a:lnSpc>
                <a:spcPct val="110000"/>
              </a:lnSpc>
              <a:spcAft>
                <a:spcPts val="600"/>
              </a:spcAft>
            </a:pPr>
            <a:r>
              <a:rPr lang="en-GB" i="1" u="sng" dirty="0" smtClean="0">
                <a:solidFill>
                  <a:srgbClr val="FF0000"/>
                </a:solidFill>
              </a:rPr>
              <a:t>Assumed</a:t>
            </a:r>
            <a:r>
              <a:rPr lang="en-GB" dirty="0" smtClean="0">
                <a:solidFill>
                  <a:srgbClr val="FF0000"/>
                </a:solidFill>
              </a:rPr>
              <a:t> observation errors may need adjustments compared to estimated ones</a:t>
            </a:r>
            <a:r>
              <a:rPr lang="en-GB" dirty="0" smtClean="0"/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NWP SAF training course 2017: Observation errors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7826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301676"/>
            <a:ext cx="4303838" cy="1263228"/>
          </a:xfrm>
        </p:spPr>
        <p:txBody>
          <a:bodyPr/>
          <a:lstStyle/>
          <a:p>
            <a:r>
              <a:rPr lang="en-GB" dirty="0" smtClean="0"/>
              <a:t>Consider linear combination of two estimates </a:t>
            </a:r>
            <a:r>
              <a:rPr lang="en-GB" b="0" i="1" dirty="0" err="1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GB" b="0" i="1" baseline="-25000" dirty="0" err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GB" dirty="0" smtClean="0"/>
              <a:t> and </a:t>
            </a:r>
            <a:r>
              <a:rPr lang="en-GB" b="0" i="1" dirty="0" smtClean="0">
                <a:latin typeface="Times New Roman" pitchFamily="18" charset="0"/>
                <a:cs typeface="Times New Roman" pitchFamily="18" charset="0"/>
              </a:rPr>
              <a:t>y:</a:t>
            </a:r>
          </a:p>
          <a:p>
            <a:endParaRPr lang="en-GB" b="0" i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GB" b="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dirty="0" smtClean="0"/>
              <a:t>The error variance of the linear combination is:</a:t>
            </a:r>
          </a:p>
          <a:p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9210442"/>
              </p:ext>
            </p:extLst>
          </p:nvPr>
        </p:nvGraphicFramePr>
        <p:xfrm>
          <a:off x="1232793" y="3645024"/>
          <a:ext cx="3051175" cy="415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730" name="Equation" r:id="rId3" imgW="1473120" imgH="241200" progId="Equation.3">
                  <p:embed/>
                </p:oleObj>
              </mc:Choice>
              <mc:Fallback>
                <p:oleObj name="Equation" r:id="rId3" imgW="147312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32793" y="3645024"/>
                        <a:ext cx="3051175" cy="415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9172482"/>
              </p:ext>
            </p:extLst>
          </p:nvPr>
        </p:nvGraphicFramePr>
        <p:xfrm>
          <a:off x="1300163" y="4584228"/>
          <a:ext cx="1684337" cy="788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731" name="Equation" r:id="rId5" imgW="812520" imgH="457200" progId="Equation.3">
                  <p:embed/>
                </p:oleObj>
              </mc:Choice>
              <mc:Fallback>
                <p:oleObj name="Equation" r:id="rId5" imgW="81252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00163" y="4584228"/>
                        <a:ext cx="1684337" cy="788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93713" y="298450"/>
            <a:ext cx="8097837" cy="706438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GB" dirty="0" smtClean="0"/>
              <a:t>Too large assumed observation errors tend to be safer than too small ones.</a:t>
            </a:r>
            <a:br>
              <a:rPr lang="en-GB" dirty="0" smtClean="0"/>
            </a:br>
            <a:r>
              <a:rPr lang="en-GB" dirty="0" smtClean="0"/>
              <a:t>Why?</a:t>
            </a:r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08" t="12331" r="6478" b="10783"/>
          <a:stretch/>
        </p:blipFill>
        <p:spPr>
          <a:xfrm>
            <a:off x="5148064" y="986462"/>
            <a:ext cx="3600400" cy="432450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 bwMode="auto">
          <a:xfrm>
            <a:off x="6804248" y="5013176"/>
            <a:ext cx="373820" cy="56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 eaLnBrk="1" hangingPunct="1">
              <a:lnSpc>
                <a:spcPct val="110000"/>
              </a:lnSpc>
              <a:buClrTx/>
              <a:buSzTx/>
              <a:buFontTx/>
              <a:buNone/>
            </a:pPr>
            <a:r>
              <a:rPr lang="el-GR" sz="2800" i="1" dirty="0" smtClean="0">
                <a:solidFill>
                  <a:srgbClr val="000000"/>
                </a:solidFill>
                <a:latin typeface="Times New Roman" pitchFamily="18" charset="0"/>
                <a:ea typeface="ＭＳ Ｐゴシック" charset="0"/>
                <a:cs typeface="Times New Roman" pitchFamily="18" charset="0"/>
              </a:rPr>
              <a:t>α</a:t>
            </a:r>
            <a:endParaRPr lang="en-GB" sz="2800" i="1" dirty="0">
              <a:solidFill>
                <a:srgbClr val="000000"/>
              </a:solidFill>
              <a:latin typeface="Times New Roman" pitchFamily="18" charset="0"/>
              <a:ea typeface="ＭＳ Ｐゴシック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 bwMode="auto">
          <a:xfrm>
            <a:off x="3563888" y="2903760"/>
            <a:ext cx="3212739" cy="464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540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pPr eaLnBrk="1" hangingPunct="1">
              <a:lnSpc>
                <a:spcPct val="110000"/>
              </a:lnSpc>
              <a:buClrTx/>
              <a:buSzTx/>
              <a:buFontTx/>
              <a:buNone/>
            </a:pPr>
            <a:r>
              <a:rPr lang="en-GB" dirty="0" smtClean="0">
                <a:solidFill>
                  <a:srgbClr val="000000"/>
                </a:solidFill>
                <a:latin typeface="Arial"/>
                <a:ea typeface="ＭＳ Ｐゴシック" charset="0"/>
                <a:cs typeface="Times New Roman" pitchFamily="18" charset="0"/>
              </a:rPr>
              <a:t>Error variance of estimate</a:t>
            </a:r>
            <a:r>
              <a:rPr lang="en-GB" i="1" dirty="0" smtClean="0">
                <a:solidFill>
                  <a:srgbClr val="000000"/>
                </a:solidFill>
                <a:latin typeface="Times New Roman" pitchFamily="18" charset="0"/>
                <a:ea typeface="ＭＳ Ｐゴシック" charset="0"/>
                <a:cs typeface="Times New Roman" pitchFamily="18" charset="0"/>
              </a:rPr>
              <a:t> </a:t>
            </a:r>
            <a:r>
              <a:rPr lang="el-GR" sz="2200" i="1" dirty="0" smtClean="0">
                <a:solidFill>
                  <a:srgbClr val="000000"/>
                </a:solidFill>
                <a:latin typeface="Times New Roman" pitchFamily="18" charset="0"/>
                <a:ea typeface="ＭＳ Ｐゴシック" charset="0"/>
                <a:cs typeface="Times New Roman" pitchFamily="18" charset="0"/>
              </a:rPr>
              <a:t>σ</a:t>
            </a:r>
            <a:r>
              <a:rPr lang="en-GB" sz="2200" i="1" baseline="-25000" dirty="0" smtClean="0">
                <a:solidFill>
                  <a:srgbClr val="000000"/>
                </a:solidFill>
                <a:latin typeface="Times New Roman" pitchFamily="18" charset="0"/>
                <a:ea typeface="ＭＳ Ｐゴシック" charset="0"/>
                <a:cs typeface="Times New Roman" pitchFamily="18" charset="0"/>
              </a:rPr>
              <a:t>a</a:t>
            </a:r>
            <a:r>
              <a:rPr lang="en-GB" sz="2200" i="1" baseline="30000" dirty="0" smtClean="0">
                <a:solidFill>
                  <a:srgbClr val="000000"/>
                </a:solidFill>
                <a:latin typeface="Times New Roman" pitchFamily="18" charset="0"/>
                <a:ea typeface="ＭＳ Ｐゴシック" charset="0"/>
                <a:cs typeface="Times New Roman" pitchFamily="18" charset="0"/>
              </a:rPr>
              <a:t>2</a:t>
            </a:r>
            <a:endParaRPr lang="en-GB" sz="2200" i="1" baseline="30000" dirty="0">
              <a:solidFill>
                <a:srgbClr val="000000"/>
              </a:solidFill>
              <a:latin typeface="Times New Roman" pitchFamily="18" charset="0"/>
              <a:ea typeface="ＭＳ Ｐゴシック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 bwMode="auto">
          <a:xfrm>
            <a:off x="4932040" y="908720"/>
            <a:ext cx="601447" cy="531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pPr eaLnBrk="1" hangingPunct="1">
              <a:lnSpc>
                <a:spcPct val="110000"/>
              </a:lnSpc>
              <a:buClrTx/>
              <a:buSzTx/>
              <a:buFontTx/>
              <a:buNone/>
            </a:pPr>
            <a:r>
              <a:rPr lang="el-GR" sz="2800" i="1" dirty="0" smtClean="0">
                <a:solidFill>
                  <a:srgbClr val="000000"/>
                </a:solidFill>
                <a:latin typeface="Times New Roman" pitchFamily="18" charset="0"/>
                <a:ea typeface="ＭＳ Ｐゴシック" charset="0"/>
                <a:cs typeface="Times New Roman" pitchFamily="18" charset="0"/>
              </a:rPr>
              <a:t>σ</a:t>
            </a:r>
            <a:r>
              <a:rPr lang="en-GB" sz="2800" i="1" baseline="-25000" dirty="0" smtClean="0">
                <a:solidFill>
                  <a:srgbClr val="000000"/>
                </a:solidFill>
                <a:latin typeface="Times New Roman" pitchFamily="18" charset="0"/>
                <a:ea typeface="ＭＳ Ｐゴシック" charset="0"/>
                <a:cs typeface="Times New Roman" pitchFamily="18" charset="0"/>
              </a:rPr>
              <a:t>o</a:t>
            </a:r>
            <a:r>
              <a:rPr lang="en-GB" sz="2800" i="1" baseline="30000" dirty="0" smtClean="0">
                <a:solidFill>
                  <a:srgbClr val="000000"/>
                </a:solidFill>
                <a:latin typeface="Times New Roman" pitchFamily="18" charset="0"/>
                <a:ea typeface="ＭＳ Ｐゴシック" charset="0"/>
                <a:cs typeface="Times New Roman" pitchFamily="18" charset="0"/>
              </a:rPr>
              <a:t>2</a:t>
            </a:r>
            <a:endParaRPr lang="en-GB" sz="2800" i="1" baseline="30000" dirty="0">
              <a:solidFill>
                <a:srgbClr val="000000"/>
              </a:solidFill>
              <a:latin typeface="Times New Roman" pitchFamily="18" charset="0"/>
              <a:ea typeface="ＭＳ Ｐゴシック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 bwMode="auto">
          <a:xfrm>
            <a:off x="8532440" y="2482428"/>
            <a:ext cx="601447" cy="531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pPr eaLnBrk="1" hangingPunct="1">
              <a:lnSpc>
                <a:spcPct val="110000"/>
              </a:lnSpc>
              <a:buClrTx/>
              <a:buSzTx/>
              <a:buFontTx/>
              <a:buNone/>
            </a:pPr>
            <a:r>
              <a:rPr lang="el-GR" sz="2800" i="1" dirty="0" smtClean="0">
                <a:solidFill>
                  <a:srgbClr val="000000"/>
                </a:solidFill>
                <a:latin typeface="Times New Roman" pitchFamily="18" charset="0"/>
                <a:ea typeface="ＭＳ Ｐゴシック" charset="0"/>
                <a:cs typeface="Times New Roman" pitchFamily="18" charset="0"/>
              </a:rPr>
              <a:t>σ</a:t>
            </a:r>
            <a:r>
              <a:rPr lang="en-GB" sz="2800" i="1" baseline="-25000" dirty="0">
                <a:solidFill>
                  <a:srgbClr val="000000"/>
                </a:solidFill>
                <a:latin typeface="Times New Roman" pitchFamily="18" charset="0"/>
                <a:ea typeface="ＭＳ Ｐゴシック" charset="0"/>
                <a:cs typeface="Times New Roman" pitchFamily="18" charset="0"/>
              </a:rPr>
              <a:t>b</a:t>
            </a:r>
            <a:r>
              <a:rPr lang="en-GB" sz="2800" i="1" baseline="30000" dirty="0" smtClean="0">
                <a:solidFill>
                  <a:srgbClr val="000000"/>
                </a:solidFill>
                <a:latin typeface="Times New Roman" pitchFamily="18" charset="0"/>
                <a:ea typeface="ＭＳ Ｐゴシック" charset="0"/>
                <a:cs typeface="Times New Roman" pitchFamily="18" charset="0"/>
              </a:rPr>
              <a:t>2</a:t>
            </a:r>
            <a:endParaRPr lang="en-GB" sz="2800" i="1" baseline="30000" dirty="0">
              <a:solidFill>
                <a:srgbClr val="000000"/>
              </a:solidFill>
              <a:latin typeface="Times New Roman" pitchFamily="18" charset="0"/>
              <a:ea typeface="ＭＳ Ｐゴシック" charset="0"/>
              <a:cs typeface="Times New Roman" pitchFamily="18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NWP SAF training course 2017: Observation errors</a:t>
            </a:r>
            <a:endParaRPr lang="en-GB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93298353"/>
              </p:ext>
            </p:extLst>
          </p:nvPr>
        </p:nvGraphicFramePr>
        <p:xfrm>
          <a:off x="1565275" y="2132137"/>
          <a:ext cx="2471738" cy="395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732" name="Equation" r:id="rId8" imgW="1193760" imgH="228600" progId="Equation.3">
                  <p:embed/>
                </p:oleObj>
              </mc:Choice>
              <mc:Fallback>
                <p:oleObj name="Equation" r:id="rId8" imgW="1193760" imgH="2286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65275" y="2132137"/>
                        <a:ext cx="2471738" cy="395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/>
          <p:cNvSpPr/>
          <p:nvPr/>
        </p:nvSpPr>
        <p:spPr bwMode="auto">
          <a:xfrm>
            <a:off x="5533487" y="1174690"/>
            <a:ext cx="838713" cy="3622462"/>
          </a:xfrm>
          <a:prstGeom prst="rect">
            <a:avLst/>
          </a:prstGeom>
          <a:solidFill>
            <a:srgbClr val="FF3300">
              <a:alpha val="3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cxnSp>
        <p:nvCxnSpPr>
          <p:cNvPr id="7" name="Straight Connector 6"/>
          <p:cNvCxnSpPr/>
          <p:nvPr/>
        </p:nvCxnSpPr>
        <p:spPr bwMode="auto">
          <a:xfrm flipH="1">
            <a:off x="5533487" y="2748398"/>
            <a:ext cx="2926945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8" name="TextBox 7"/>
          <p:cNvSpPr txBox="1"/>
          <p:nvPr/>
        </p:nvSpPr>
        <p:spPr bwMode="auto">
          <a:xfrm>
            <a:off x="2339752" y="5417928"/>
            <a:ext cx="6804248" cy="100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GB" sz="1800" b="1" dirty="0" smtClean="0">
                <a:solidFill>
                  <a:srgbClr val="FF0101"/>
                </a:solidFill>
              </a:rPr>
              <a:t>Danger zone: </a:t>
            </a:r>
            <a:r>
              <a:rPr lang="en-GB" sz="1800" b="0" dirty="0" smtClean="0">
                <a:solidFill>
                  <a:schemeClr val="tx1"/>
                </a:solidFill>
              </a:rPr>
              <a:t>Too small </a:t>
            </a:r>
            <a:r>
              <a:rPr lang="en-GB" sz="1800" b="0" i="1" dirty="0" smtClean="0">
                <a:solidFill>
                  <a:schemeClr val="tx1"/>
                </a:solidFill>
              </a:rPr>
              <a:t>assumed</a:t>
            </a:r>
            <a:r>
              <a:rPr lang="en-GB" sz="1800" b="0" dirty="0" smtClean="0">
                <a:solidFill>
                  <a:schemeClr val="tx1"/>
                </a:solidFill>
              </a:rPr>
              <a:t> </a:t>
            </a:r>
            <a:r>
              <a:rPr lang="el-GR" sz="1800" b="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σ</a:t>
            </a:r>
            <a:r>
              <a:rPr lang="en-GB" i="1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GB" dirty="0" smtClean="0">
                <a:solidFill>
                  <a:schemeClr val="tx1"/>
                </a:solidFill>
              </a:rPr>
              <a:t> will lead to an analysis worse than the background when the (true) </a:t>
            </a:r>
            <a:r>
              <a:rPr lang="el-GR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σ</a:t>
            </a:r>
            <a:r>
              <a:rPr lang="en-GB" i="1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GB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el-GR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σ</a:t>
            </a:r>
            <a:r>
              <a:rPr lang="en-GB" i="1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GB" dirty="0">
                <a:solidFill>
                  <a:schemeClr val="tx1"/>
                </a:solidFill>
              </a:rPr>
              <a:t>.</a:t>
            </a:r>
            <a:endParaRPr lang="en-GB" dirty="0" smtClean="0">
              <a:solidFill>
                <a:schemeClr val="tx1"/>
              </a:solidFill>
            </a:endParaRPr>
          </a:p>
          <a:p>
            <a:pPr>
              <a:lnSpc>
                <a:spcPct val="110000"/>
              </a:lnSpc>
            </a:pPr>
            <a:r>
              <a:rPr lang="en-GB" b="1" dirty="0" smtClean="0">
                <a:solidFill>
                  <a:srgbClr val="FF0101"/>
                </a:solidFill>
              </a:rPr>
              <a:t>Assuming an inflated</a:t>
            </a:r>
            <a:r>
              <a:rPr lang="en-GB" sz="1800" b="1" dirty="0" smtClean="0">
                <a:solidFill>
                  <a:srgbClr val="FF0101"/>
                </a:solidFill>
              </a:rPr>
              <a:t> </a:t>
            </a:r>
            <a:r>
              <a:rPr lang="el-GR" b="1" i="1" dirty="0">
                <a:solidFill>
                  <a:srgbClr val="FF0101"/>
                </a:solidFill>
                <a:latin typeface="Times New Roman" pitchFamily="18" charset="0"/>
                <a:cs typeface="Times New Roman" pitchFamily="18" charset="0"/>
              </a:rPr>
              <a:t>σ</a:t>
            </a:r>
            <a:r>
              <a:rPr lang="en-GB" b="1" i="1" baseline="-25000" dirty="0" smtClean="0">
                <a:solidFill>
                  <a:srgbClr val="FF0101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GB" b="1" i="1" dirty="0" smtClean="0">
                <a:solidFill>
                  <a:srgbClr val="FF010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b="1" dirty="0" smtClean="0">
                <a:solidFill>
                  <a:srgbClr val="FF0101"/>
                </a:solidFill>
                <a:latin typeface="+mn-lt"/>
                <a:cs typeface="Times New Roman" pitchFamily="18" charset="0"/>
              </a:rPr>
              <a:t>will never result in deterioration.</a:t>
            </a:r>
            <a:r>
              <a:rPr lang="en-GB" b="1" baseline="-25000" dirty="0" smtClean="0">
                <a:solidFill>
                  <a:srgbClr val="FF0101"/>
                </a:solidFill>
                <a:latin typeface="+mn-lt"/>
                <a:cs typeface="Times New Roman" pitchFamily="18" charset="0"/>
              </a:rPr>
              <a:t> </a:t>
            </a:r>
            <a:endParaRPr lang="en-GB" sz="1800" b="1" dirty="0">
              <a:solidFill>
                <a:srgbClr val="FF0101"/>
              </a:solidFill>
              <a:latin typeface="+mn-lt"/>
            </a:endParaRPr>
          </a:p>
        </p:txBody>
      </p:sp>
      <p:cxnSp>
        <p:nvCxnSpPr>
          <p:cNvPr id="21" name="Straight Arrow Connector 20"/>
          <p:cNvCxnSpPr/>
          <p:nvPr/>
        </p:nvCxnSpPr>
        <p:spPr bwMode="auto">
          <a:xfrm flipV="1">
            <a:off x="3563888" y="4509124"/>
            <a:ext cx="2160240" cy="908804"/>
          </a:xfrm>
          <a:prstGeom prst="straightConnector1">
            <a:avLst/>
          </a:prstGeom>
          <a:solidFill>
            <a:srgbClr val="00B8FF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/>
          </a:ln>
          <a:effectLst/>
        </p:spPr>
      </p:cxnSp>
      <p:sp>
        <p:nvSpPr>
          <p:cNvPr id="19" name="Content Placeholder 4"/>
          <p:cNvSpPr txBox="1">
            <a:spLocks/>
          </p:cNvSpPr>
          <p:nvPr/>
        </p:nvSpPr>
        <p:spPr bwMode="auto">
          <a:xfrm>
            <a:off x="467544" y="3861048"/>
            <a:ext cx="4303838" cy="1263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360" tIns="44280" rIns="90360" bIns="44280" numCol="1" anchor="t" anchorCtr="0" compatLnSpc="1">
            <a:prstTxWarp prst="textNoShape">
              <a:avLst/>
            </a:prstTxWarp>
          </a:bodyPr>
          <a:lstStyle>
            <a:lvl1pPr marL="274638" indent="-274638" algn="l" defTabSz="449263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FC0128"/>
              </a:buClr>
              <a:buSzPct val="100000"/>
              <a:buFont typeface="Wingdings" charset="0"/>
              <a:buChar char=""/>
              <a:defRPr sz="2200" b="1">
                <a:solidFill>
                  <a:srgbClr val="000000"/>
                </a:solidFill>
                <a:latin typeface="+mn-lt"/>
                <a:ea typeface="ＭＳ Ｐゴシック" charset="0"/>
                <a:cs typeface="+mn-cs"/>
              </a:defRPr>
            </a:lvl1pPr>
            <a:lvl2pPr marL="750888" indent="-282575" algn="l" defTabSz="449263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-"/>
              <a:defRPr b="1">
                <a:solidFill>
                  <a:srgbClr val="000000"/>
                </a:solidFill>
                <a:latin typeface="+mn-lt"/>
                <a:ea typeface="ＭＳ Ｐゴシック" charset="0"/>
              </a:defRPr>
            </a:lvl2pPr>
            <a:lvl3pPr marL="1284288" indent="-327025" algn="l" defTabSz="449263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919191"/>
              </a:buClr>
              <a:buSzPct val="100000"/>
              <a:buFont typeface="Wingdings" charset="0"/>
              <a:buChar char=""/>
              <a:defRPr b="1">
                <a:solidFill>
                  <a:srgbClr val="000000"/>
                </a:solidFill>
                <a:latin typeface="+mn-lt"/>
                <a:ea typeface="ＭＳ Ｐゴシック" charset="0"/>
              </a:defRPr>
            </a:lvl3pPr>
            <a:lvl4pPr marL="1703388" indent="-228600" algn="l" defTabSz="449263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919191"/>
              </a:buClr>
              <a:buSzPct val="100000"/>
              <a:buFont typeface="Wingdings" charset="0"/>
              <a:buChar char=""/>
              <a:defRPr sz="1600" b="1">
                <a:solidFill>
                  <a:srgbClr val="000000"/>
                </a:solidFill>
                <a:latin typeface="+mn-lt"/>
                <a:ea typeface="ＭＳ Ｐゴシック" charset="0"/>
              </a:defRPr>
            </a:lvl4pPr>
            <a:lvl5pPr marL="2122488" indent="-228600" algn="l" defTabSz="449263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919191"/>
              </a:buClr>
              <a:buSzPct val="100000"/>
              <a:buFont typeface="Wingdings" charset="0"/>
              <a:buChar char=""/>
              <a:defRPr sz="1600" b="1">
                <a:solidFill>
                  <a:srgbClr val="000000"/>
                </a:solidFill>
                <a:latin typeface="+mn-lt"/>
                <a:ea typeface="ＭＳ Ｐゴシック" charset="0"/>
              </a:defRPr>
            </a:lvl5pPr>
            <a:lvl6pPr marL="2579688" indent="-228600" algn="l" defTabSz="449263" rtl="0" eaLnBrk="0" fontAlgn="base" hangingPunct="0">
              <a:lnSpc>
                <a:spcPts val="2563"/>
              </a:lnSpc>
              <a:spcBef>
                <a:spcPct val="0"/>
              </a:spcBef>
              <a:spcAft>
                <a:spcPts val="800"/>
              </a:spcAft>
              <a:buClr>
                <a:srgbClr val="919191"/>
              </a:buClr>
              <a:buSzPct val="100000"/>
              <a:buFont typeface="Wingdings" pitchFamily="2" charset="2"/>
              <a:buChar char=""/>
              <a:defRPr sz="2200" b="1">
                <a:solidFill>
                  <a:srgbClr val="000000"/>
                </a:solidFill>
                <a:latin typeface="+mn-lt"/>
              </a:defRPr>
            </a:lvl6pPr>
            <a:lvl7pPr marL="3036888" indent="-228600" algn="l" defTabSz="449263" rtl="0" eaLnBrk="0" fontAlgn="base" hangingPunct="0">
              <a:lnSpc>
                <a:spcPts val="2563"/>
              </a:lnSpc>
              <a:spcBef>
                <a:spcPct val="0"/>
              </a:spcBef>
              <a:spcAft>
                <a:spcPts val="800"/>
              </a:spcAft>
              <a:buClr>
                <a:srgbClr val="919191"/>
              </a:buClr>
              <a:buSzPct val="100000"/>
              <a:buFont typeface="Wingdings" pitchFamily="2" charset="2"/>
              <a:buChar char=""/>
              <a:defRPr sz="2200" b="1">
                <a:solidFill>
                  <a:srgbClr val="000000"/>
                </a:solidFill>
                <a:latin typeface="+mn-lt"/>
              </a:defRPr>
            </a:lvl7pPr>
            <a:lvl8pPr marL="3494088" indent="-228600" algn="l" defTabSz="449263" rtl="0" eaLnBrk="0" fontAlgn="base" hangingPunct="0">
              <a:lnSpc>
                <a:spcPts val="2563"/>
              </a:lnSpc>
              <a:spcBef>
                <a:spcPct val="0"/>
              </a:spcBef>
              <a:spcAft>
                <a:spcPts val="800"/>
              </a:spcAft>
              <a:buClr>
                <a:srgbClr val="919191"/>
              </a:buClr>
              <a:buSzPct val="100000"/>
              <a:buFont typeface="Wingdings" pitchFamily="2" charset="2"/>
              <a:buChar char=""/>
              <a:defRPr sz="2200" b="1">
                <a:solidFill>
                  <a:srgbClr val="000000"/>
                </a:solidFill>
                <a:latin typeface="+mn-lt"/>
              </a:defRPr>
            </a:lvl8pPr>
            <a:lvl9pPr marL="3951288" indent="-228600" algn="l" defTabSz="449263" rtl="0" eaLnBrk="0" fontAlgn="base" hangingPunct="0">
              <a:lnSpc>
                <a:spcPts val="2563"/>
              </a:lnSpc>
              <a:spcBef>
                <a:spcPct val="0"/>
              </a:spcBef>
              <a:spcAft>
                <a:spcPts val="800"/>
              </a:spcAft>
              <a:buClr>
                <a:srgbClr val="919191"/>
              </a:buClr>
              <a:buSzPct val="100000"/>
              <a:buFont typeface="Wingdings" pitchFamily="2" charset="2"/>
              <a:buChar char=""/>
              <a:defRPr sz="2200" b="1">
                <a:solidFill>
                  <a:srgbClr val="000000"/>
                </a:solidFill>
                <a:latin typeface="+mn-lt"/>
              </a:defRPr>
            </a:lvl9pPr>
          </a:lstStyle>
          <a:p>
            <a:pPr marL="0" indent="0">
              <a:buNone/>
            </a:pPr>
            <a:endParaRPr lang="en-GB" kern="0" dirty="0" smtClean="0"/>
          </a:p>
          <a:p>
            <a:r>
              <a:rPr lang="en-GB" kern="0" dirty="0" smtClean="0"/>
              <a:t>Optimal weighting:</a:t>
            </a:r>
          </a:p>
          <a:p>
            <a:endParaRPr lang="en-GB" kern="0" dirty="0" smtClean="0"/>
          </a:p>
          <a:p>
            <a:endParaRPr lang="en-GB" kern="0" dirty="0" smtClean="0"/>
          </a:p>
        </p:txBody>
      </p:sp>
    </p:spTree>
    <p:extLst>
      <p:ext uri="{BB962C8B-B14F-4D97-AF65-F5344CB8AC3E}">
        <p14:creationId xmlns:p14="http://schemas.microsoft.com/office/powerpoint/2010/main" val="2701692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/>
      <p:bldP spid="19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extBox 3"/>
          <p:cNvSpPr txBox="1">
            <a:spLocks noChangeArrowheads="1"/>
          </p:cNvSpPr>
          <p:nvPr/>
        </p:nvSpPr>
        <p:spPr bwMode="auto">
          <a:xfrm>
            <a:off x="323850" y="269875"/>
            <a:ext cx="86502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000">
                <a:solidFill>
                  <a:schemeClr val="tx2"/>
                </a:solidFill>
                <a:latin typeface="Helvetica" pitchFamily="34" charset="0"/>
              </a:defRPr>
            </a:lvl1pPr>
            <a:lvl2pPr marL="742950" indent="-285750">
              <a:defRPr sz="4000">
                <a:solidFill>
                  <a:schemeClr val="tx2"/>
                </a:solidFill>
                <a:latin typeface="Helvetica" pitchFamily="34" charset="0"/>
              </a:defRPr>
            </a:lvl2pPr>
            <a:lvl3pPr marL="11430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3pPr>
            <a:lvl4pPr marL="16002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4pPr>
            <a:lvl5pPr marL="20574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9pPr>
          </a:lstStyle>
          <a:p>
            <a:pPr defTabSz="914400">
              <a:lnSpc>
                <a:spcPct val="100000"/>
              </a:lnSpc>
              <a:buClrTx/>
              <a:buSzTx/>
              <a:buFontTx/>
              <a:buNone/>
            </a:pPr>
            <a:r>
              <a:rPr lang="en-GB" sz="3200" b="1" smtClean="0">
                <a:solidFill>
                  <a:srgbClr val="3333CC"/>
                </a:solidFill>
              </a:rPr>
              <a:t>Observation errors:</a:t>
            </a:r>
          </a:p>
        </p:txBody>
      </p:sp>
      <p:sp>
        <p:nvSpPr>
          <p:cNvPr id="66563" name="TextBox 4"/>
          <p:cNvSpPr txBox="1">
            <a:spLocks noChangeArrowheads="1"/>
          </p:cNvSpPr>
          <p:nvPr/>
        </p:nvSpPr>
        <p:spPr bwMode="auto">
          <a:xfrm>
            <a:off x="534988" y="1125538"/>
            <a:ext cx="8358187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4000">
                <a:solidFill>
                  <a:schemeClr val="tx2"/>
                </a:solidFill>
                <a:latin typeface="Helvetica" pitchFamily="34" charset="0"/>
              </a:defRPr>
            </a:lvl1pPr>
            <a:lvl2pPr marL="742950" indent="-285750">
              <a:defRPr sz="4000">
                <a:solidFill>
                  <a:schemeClr val="tx2"/>
                </a:solidFill>
                <a:latin typeface="Helvetica" pitchFamily="34" charset="0"/>
              </a:defRPr>
            </a:lvl2pPr>
            <a:lvl3pPr marL="11430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3pPr>
            <a:lvl4pPr marL="16002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4pPr>
            <a:lvl5pPr marL="20574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9pPr>
          </a:lstStyle>
          <a:p>
            <a:pPr defTabSz="914400">
              <a:lnSpc>
                <a:spcPct val="100000"/>
              </a:lnSpc>
              <a:buClrTx/>
              <a:buSzTx/>
              <a:buFont typeface="Arial" charset="0"/>
              <a:buChar char="•"/>
            </a:pPr>
            <a:r>
              <a:rPr lang="en-GB" sz="2400" smtClean="0">
                <a:solidFill>
                  <a:srgbClr val="000000"/>
                </a:solidFill>
              </a:rPr>
              <a:t>Specifying the correct observation error produces an optimal analysis with minimum error.</a:t>
            </a:r>
          </a:p>
        </p:txBody>
      </p:sp>
      <p:cxnSp>
        <p:nvCxnSpPr>
          <p:cNvPr id="3" name="Straight Arrow Connector 2"/>
          <p:cNvCxnSpPr/>
          <p:nvPr/>
        </p:nvCxnSpPr>
        <p:spPr bwMode="auto">
          <a:xfrm flipV="1">
            <a:off x="1449388" y="2212975"/>
            <a:ext cx="0" cy="3313113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" name="Straight Arrow Connector 7"/>
          <p:cNvCxnSpPr/>
          <p:nvPr/>
        </p:nvCxnSpPr>
        <p:spPr bwMode="auto">
          <a:xfrm>
            <a:off x="1411288" y="5526088"/>
            <a:ext cx="6329362" cy="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" name="Arc 9"/>
          <p:cNvSpPr/>
          <p:nvPr/>
        </p:nvSpPr>
        <p:spPr bwMode="auto">
          <a:xfrm rot="10800000">
            <a:off x="1908175" y="400050"/>
            <a:ext cx="3535363" cy="4537075"/>
          </a:xfrm>
          <a:prstGeom prst="arc">
            <a:avLst/>
          </a:prstGeom>
          <a:noFill/>
          <a:ln w="762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914400">
              <a:lnSpc>
                <a:spcPct val="100000"/>
              </a:lnSpc>
              <a:buClrTx/>
              <a:buSzTx/>
              <a:buFontTx/>
              <a:buNone/>
              <a:defRPr/>
            </a:pPr>
            <a:endParaRPr lang="en-GB" sz="4000">
              <a:solidFill>
                <a:srgbClr val="000000"/>
              </a:solidFill>
              <a:latin typeface="Helvetica" pitchFamily="34" charset="0"/>
            </a:endParaRPr>
          </a:p>
        </p:txBody>
      </p:sp>
      <p:sp>
        <p:nvSpPr>
          <p:cNvPr id="11" name="Arc 10"/>
          <p:cNvSpPr/>
          <p:nvPr/>
        </p:nvSpPr>
        <p:spPr bwMode="auto">
          <a:xfrm rot="5400000">
            <a:off x="1828007" y="905669"/>
            <a:ext cx="3536950" cy="4535487"/>
          </a:xfrm>
          <a:prstGeom prst="arc">
            <a:avLst>
              <a:gd name="adj1" fmla="val 19397529"/>
              <a:gd name="adj2" fmla="val 0"/>
            </a:avLst>
          </a:prstGeom>
          <a:noFill/>
          <a:ln w="762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914400">
              <a:lnSpc>
                <a:spcPct val="100000"/>
              </a:lnSpc>
              <a:buClrTx/>
              <a:buSzTx/>
              <a:buFontTx/>
              <a:buNone/>
              <a:defRPr/>
            </a:pPr>
            <a:endParaRPr lang="en-GB" sz="4000">
              <a:solidFill>
                <a:srgbClr val="000000"/>
              </a:solidFill>
              <a:latin typeface="Helvetica" pitchFamily="34" charset="0"/>
            </a:endParaRPr>
          </a:p>
        </p:txBody>
      </p:sp>
      <p:sp>
        <p:nvSpPr>
          <p:cNvPr id="12" name="Arc 11"/>
          <p:cNvSpPr/>
          <p:nvPr/>
        </p:nvSpPr>
        <p:spPr bwMode="auto">
          <a:xfrm rot="15792369">
            <a:off x="4976019" y="2534444"/>
            <a:ext cx="3063875" cy="6602413"/>
          </a:xfrm>
          <a:prstGeom prst="arc">
            <a:avLst>
              <a:gd name="adj1" fmla="val 18572850"/>
              <a:gd name="adj2" fmla="val 1885810"/>
            </a:avLst>
          </a:prstGeom>
          <a:noFill/>
          <a:ln w="762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914400">
              <a:lnSpc>
                <a:spcPct val="100000"/>
              </a:lnSpc>
              <a:buClrTx/>
              <a:buSzTx/>
              <a:buFontTx/>
              <a:buNone/>
              <a:defRPr/>
            </a:pPr>
            <a:endParaRPr lang="en-GB" sz="4000">
              <a:solidFill>
                <a:srgbClr val="000000"/>
              </a:solidFill>
              <a:latin typeface="Helvetica" pitchFamily="34" charset="0"/>
            </a:endParaRPr>
          </a:p>
        </p:txBody>
      </p:sp>
      <p:cxnSp>
        <p:nvCxnSpPr>
          <p:cNvPr id="14" name="Straight Connector 13"/>
          <p:cNvCxnSpPr/>
          <p:nvPr/>
        </p:nvCxnSpPr>
        <p:spPr bwMode="auto">
          <a:xfrm flipH="1">
            <a:off x="1449388" y="4076700"/>
            <a:ext cx="6146800" cy="7302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1">
                <a:lumMod val="5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6570" name="Straight Arrow Connector 15"/>
          <p:cNvCxnSpPr>
            <a:cxnSpLocks noChangeShapeType="1"/>
          </p:cNvCxnSpPr>
          <p:nvPr/>
        </p:nvCxnSpPr>
        <p:spPr bwMode="auto">
          <a:xfrm>
            <a:off x="3595688" y="4941888"/>
            <a:ext cx="0" cy="584200"/>
          </a:xfrm>
          <a:prstGeom prst="straightConnector1">
            <a:avLst/>
          </a:prstGeom>
          <a:noFill/>
          <a:ln w="57150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66571" name="Straight Arrow Connector 17"/>
          <p:cNvCxnSpPr>
            <a:cxnSpLocks noChangeShapeType="1"/>
          </p:cNvCxnSpPr>
          <p:nvPr/>
        </p:nvCxnSpPr>
        <p:spPr bwMode="auto">
          <a:xfrm flipH="1">
            <a:off x="1411288" y="4941888"/>
            <a:ext cx="2130425" cy="0"/>
          </a:xfrm>
          <a:prstGeom prst="straightConnector1">
            <a:avLst/>
          </a:prstGeom>
          <a:noFill/>
          <a:ln w="57150" algn="ctr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66572" name="Oval 16"/>
          <p:cNvSpPr>
            <a:spLocks noChangeArrowheads="1"/>
          </p:cNvSpPr>
          <p:nvPr/>
        </p:nvSpPr>
        <p:spPr bwMode="auto">
          <a:xfrm>
            <a:off x="3492500" y="4865688"/>
            <a:ext cx="182563" cy="142875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914400">
              <a:lnSpc>
                <a:spcPct val="100000"/>
              </a:lnSpc>
              <a:buClrTx/>
              <a:buSzTx/>
              <a:buFontTx/>
              <a:buNone/>
            </a:pPr>
            <a:endParaRPr lang="en-GB" sz="4000" smtClean="0">
              <a:solidFill>
                <a:srgbClr val="000000"/>
              </a:solidFill>
              <a:latin typeface="Helvetica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883275" y="3754438"/>
            <a:ext cx="1951038" cy="3381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914400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en-GB" sz="1600" b="1" dirty="0">
                <a:solidFill>
                  <a:srgbClr val="FFFFFF">
                    <a:lumMod val="50000"/>
                  </a:srgbClr>
                </a:solidFill>
                <a:latin typeface="Helvetica" pitchFamily="34" charset="0"/>
              </a:rPr>
              <a:t>background  error</a:t>
            </a:r>
          </a:p>
        </p:txBody>
      </p:sp>
      <p:sp>
        <p:nvSpPr>
          <p:cNvPr id="66574" name="TextBox 22"/>
          <p:cNvSpPr txBox="1">
            <a:spLocks noChangeArrowheads="1"/>
          </p:cNvSpPr>
          <p:nvPr/>
        </p:nvSpPr>
        <p:spPr bwMode="auto">
          <a:xfrm>
            <a:off x="2974975" y="5675313"/>
            <a:ext cx="11318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4000">
                <a:solidFill>
                  <a:schemeClr val="tx2"/>
                </a:solidFill>
                <a:latin typeface="Helvetica" pitchFamily="34" charset="0"/>
              </a:defRPr>
            </a:lvl1pPr>
            <a:lvl2pPr marL="742950" indent="-285750">
              <a:defRPr sz="4000">
                <a:solidFill>
                  <a:schemeClr val="tx2"/>
                </a:solidFill>
                <a:latin typeface="Helvetica" pitchFamily="34" charset="0"/>
              </a:defRPr>
            </a:lvl2pPr>
            <a:lvl3pPr marL="11430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3pPr>
            <a:lvl4pPr marL="16002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4pPr>
            <a:lvl5pPr marL="20574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9pPr>
          </a:lstStyle>
          <a:p>
            <a:pPr algn="ctr" defTabSz="914400">
              <a:lnSpc>
                <a:spcPct val="100000"/>
              </a:lnSpc>
              <a:buClrTx/>
              <a:buSzTx/>
              <a:buFontTx/>
              <a:buNone/>
            </a:pPr>
            <a:r>
              <a:rPr lang="en-GB" sz="1600" b="1" smtClean="0">
                <a:solidFill>
                  <a:srgbClr val="000000"/>
                </a:solidFill>
              </a:rPr>
              <a:t>true OBS </a:t>
            </a:r>
          </a:p>
          <a:p>
            <a:pPr algn="ctr" defTabSz="914400">
              <a:lnSpc>
                <a:spcPct val="100000"/>
              </a:lnSpc>
              <a:buClrTx/>
              <a:buSzTx/>
              <a:buFontTx/>
              <a:buNone/>
            </a:pPr>
            <a:r>
              <a:rPr lang="en-GB" sz="1600" b="1" smtClean="0">
                <a:solidFill>
                  <a:srgbClr val="000000"/>
                </a:solidFill>
              </a:rPr>
              <a:t>error</a:t>
            </a:r>
          </a:p>
        </p:txBody>
      </p:sp>
      <p:sp>
        <p:nvSpPr>
          <p:cNvPr id="66575" name="TextBox 23"/>
          <p:cNvSpPr txBox="1">
            <a:spLocks noChangeArrowheads="1"/>
          </p:cNvSpPr>
          <p:nvPr/>
        </p:nvSpPr>
        <p:spPr bwMode="auto">
          <a:xfrm>
            <a:off x="352425" y="4660900"/>
            <a:ext cx="9953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4000">
                <a:solidFill>
                  <a:schemeClr val="tx2"/>
                </a:solidFill>
                <a:latin typeface="Helvetica" pitchFamily="34" charset="0"/>
              </a:defRPr>
            </a:lvl1pPr>
            <a:lvl2pPr marL="742950" indent="-285750">
              <a:defRPr sz="4000">
                <a:solidFill>
                  <a:schemeClr val="tx2"/>
                </a:solidFill>
                <a:latin typeface="Helvetica" pitchFamily="34" charset="0"/>
              </a:defRPr>
            </a:lvl2pPr>
            <a:lvl3pPr marL="11430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3pPr>
            <a:lvl4pPr marL="16002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4pPr>
            <a:lvl5pPr marL="20574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9pPr>
          </a:lstStyle>
          <a:p>
            <a:pPr algn="ctr" defTabSz="914400">
              <a:lnSpc>
                <a:spcPct val="100000"/>
              </a:lnSpc>
              <a:buClrTx/>
              <a:buSzTx/>
              <a:buFontTx/>
              <a:buNone/>
            </a:pPr>
            <a:r>
              <a:rPr lang="en-GB" sz="1600" b="1" smtClean="0">
                <a:solidFill>
                  <a:srgbClr val="000000"/>
                </a:solidFill>
              </a:rPr>
              <a:t>optimal </a:t>
            </a:r>
          </a:p>
          <a:p>
            <a:pPr algn="ctr" defTabSz="914400">
              <a:lnSpc>
                <a:spcPct val="100000"/>
              </a:lnSpc>
              <a:buClrTx/>
              <a:buSzTx/>
              <a:buFontTx/>
              <a:buNone/>
            </a:pPr>
            <a:r>
              <a:rPr lang="en-GB" sz="1600" b="1" smtClean="0">
                <a:solidFill>
                  <a:srgbClr val="000000"/>
                </a:solidFill>
              </a:rPr>
              <a:t>analysis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899275" y="5681663"/>
            <a:ext cx="1633538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914400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en-GB" sz="1600" b="1" dirty="0">
                <a:solidFill>
                  <a:srgbClr val="FFFFFF">
                    <a:lumMod val="50000"/>
                  </a:srgbClr>
                </a:solidFill>
                <a:latin typeface="Helvetica" pitchFamily="34" charset="0"/>
              </a:rPr>
              <a:t>specified OBS </a:t>
            </a:r>
          </a:p>
          <a:p>
            <a:pPr algn="ctr" defTabSz="914400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en-GB" sz="1600" b="1" dirty="0">
                <a:solidFill>
                  <a:srgbClr val="FFFFFF">
                    <a:lumMod val="50000"/>
                  </a:srgbClr>
                </a:solidFill>
                <a:latin typeface="Helvetica" pitchFamily="34" charset="0"/>
              </a:rPr>
              <a:t>error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50825" y="2084388"/>
            <a:ext cx="1052513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914400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en-GB" sz="1600" b="1" dirty="0">
                <a:solidFill>
                  <a:srgbClr val="FFFFFF">
                    <a:lumMod val="50000"/>
                  </a:srgbClr>
                </a:solidFill>
                <a:latin typeface="Helvetica" pitchFamily="34" charset="0"/>
              </a:rPr>
              <a:t>analysis </a:t>
            </a:r>
          </a:p>
          <a:p>
            <a:pPr algn="ctr" defTabSz="914400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en-GB" sz="1600" b="1" dirty="0">
                <a:solidFill>
                  <a:srgbClr val="FFFFFF">
                    <a:lumMod val="50000"/>
                  </a:srgbClr>
                </a:solidFill>
                <a:latin typeface="Helvetica" pitchFamily="34" charset="0"/>
              </a:rPr>
              <a:t>error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GB" dirty="0" smtClean="0"/>
              <a:t>What to do when there are error correlations?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Thinning</a:t>
            </a:r>
          </a:p>
          <a:p>
            <a:pPr lvl="1"/>
            <a:r>
              <a:rPr lang="en-GB" dirty="0" err="1" smtClean="0"/>
              <a:t>Ie</a:t>
            </a:r>
            <a:r>
              <a:rPr lang="en-GB" dirty="0" smtClean="0"/>
              <a:t>, reduce observation density so that error correlations are not relevant.</a:t>
            </a:r>
          </a:p>
          <a:p>
            <a:r>
              <a:rPr lang="en-GB" dirty="0" smtClean="0"/>
              <a:t>Error inflation</a:t>
            </a:r>
          </a:p>
          <a:p>
            <a:pPr lvl="1"/>
            <a:r>
              <a:rPr lang="en-GB" dirty="0" err="1" smtClean="0"/>
              <a:t>Ie</a:t>
            </a:r>
            <a:r>
              <a:rPr lang="en-GB" dirty="0" smtClean="0"/>
              <a:t>, use diagonal R with larger </a:t>
            </a:r>
            <a:r>
              <a:rPr lang="el-GR" dirty="0" smtClean="0"/>
              <a:t>σ</a:t>
            </a:r>
            <a:r>
              <a:rPr lang="en-GB" baseline="-25000" dirty="0" smtClean="0"/>
              <a:t>O</a:t>
            </a:r>
            <a:r>
              <a:rPr lang="en-GB" dirty="0" smtClean="0"/>
              <a:t> than diagnostics suggest.</a:t>
            </a:r>
          </a:p>
          <a:p>
            <a:r>
              <a:rPr lang="en-GB" dirty="0" smtClean="0"/>
              <a:t>Take error correlations into account in the assimilation</a:t>
            </a:r>
          </a:p>
          <a:p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NWP SAF training course 2017: Observation errors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8943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</a:t>
            </a:r>
            <a:r>
              <a:rPr lang="en-GB" dirty="0" smtClean="0"/>
              <a:t>patial error correlations and thinning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If the observations have </a:t>
            </a:r>
            <a:r>
              <a:rPr lang="en-GB" sz="2000" dirty="0" smtClean="0">
                <a:solidFill>
                  <a:srgbClr val="FF0000"/>
                </a:solidFill>
              </a:rPr>
              <a:t>spatial error correlations, but these are neglected </a:t>
            </a:r>
            <a:r>
              <a:rPr lang="en-GB" sz="2000" dirty="0" smtClean="0"/>
              <a:t>in the assimilation system, assimilating these observations too densely can have a negative effect. 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NWP SAF training course 2017: Observation errors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1556793"/>
            <a:ext cx="5660916" cy="5094824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395536" y="2420888"/>
            <a:ext cx="3168352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360" tIns="44280" rIns="90360" bIns="44280" numCol="1" anchor="t" anchorCtr="0" compatLnSpc="1">
            <a:prstTxWarp prst="textNoShape">
              <a:avLst/>
            </a:prstTxWarp>
          </a:bodyPr>
          <a:lstStyle>
            <a:lvl1pPr marL="274638" indent="-274638" algn="l" defTabSz="449263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C0128"/>
              </a:buClr>
              <a:buSzPct val="100000"/>
              <a:buFont typeface="Wingdings" pitchFamily="2" charset="2"/>
              <a:buChar char=""/>
              <a:defRPr sz="22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50888" indent="-282575" algn="l" defTabSz="449263" rtl="0" eaLnBrk="0" fontAlgn="base" hangingPunct="0">
              <a:lnSpc>
                <a:spcPct val="151000"/>
              </a:lnSpc>
              <a:spcBef>
                <a:spcPct val="0"/>
              </a:spcBef>
              <a:spcAft>
                <a:spcPts val="1000"/>
              </a:spcAft>
              <a:buClr>
                <a:srgbClr val="000000"/>
              </a:buClr>
              <a:buSzPct val="100000"/>
              <a:buFont typeface="Arial" charset="0"/>
              <a:buChar char="-"/>
              <a:defRPr b="1">
                <a:solidFill>
                  <a:srgbClr val="000000"/>
                </a:solidFill>
                <a:latin typeface="+mn-lt"/>
              </a:defRPr>
            </a:lvl2pPr>
            <a:lvl3pPr marL="1284288" indent="-327025" algn="l" defTabSz="449263" rtl="0" eaLnBrk="0" fontAlgn="base" hangingPunct="0">
              <a:lnSpc>
                <a:spcPts val="2563"/>
              </a:lnSpc>
              <a:spcBef>
                <a:spcPct val="0"/>
              </a:spcBef>
              <a:spcAft>
                <a:spcPts val="800"/>
              </a:spcAft>
              <a:buClr>
                <a:srgbClr val="919191"/>
              </a:buClr>
              <a:buSzPct val="100000"/>
              <a:buFont typeface="Wingdings" pitchFamily="2" charset="2"/>
              <a:buChar char=""/>
              <a:defRPr b="1">
                <a:solidFill>
                  <a:srgbClr val="000000"/>
                </a:solidFill>
                <a:latin typeface="+mn-lt"/>
              </a:defRPr>
            </a:lvl3pPr>
            <a:lvl4pPr marL="1703388" indent="-228600" algn="l" defTabSz="449263" rtl="0" eaLnBrk="0" fontAlgn="base" hangingPunct="0">
              <a:lnSpc>
                <a:spcPts val="2563"/>
              </a:lnSpc>
              <a:spcBef>
                <a:spcPct val="0"/>
              </a:spcBef>
              <a:spcAft>
                <a:spcPts val="800"/>
              </a:spcAft>
              <a:buClr>
                <a:srgbClr val="919191"/>
              </a:buClr>
              <a:buSzPct val="100000"/>
              <a:buFont typeface="Wingdings" pitchFamily="2" charset="2"/>
              <a:buChar char=""/>
              <a:defRPr sz="2200" b="1">
                <a:solidFill>
                  <a:srgbClr val="000000"/>
                </a:solidFill>
                <a:latin typeface="+mn-lt"/>
              </a:defRPr>
            </a:lvl4pPr>
            <a:lvl5pPr marL="2122488" indent="-228600" algn="l" defTabSz="449263" rtl="0" eaLnBrk="0" fontAlgn="base" hangingPunct="0">
              <a:lnSpc>
                <a:spcPts val="2563"/>
              </a:lnSpc>
              <a:spcBef>
                <a:spcPct val="0"/>
              </a:spcBef>
              <a:spcAft>
                <a:spcPts val="800"/>
              </a:spcAft>
              <a:buClr>
                <a:srgbClr val="919191"/>
              </a:buClr>
              <a:buSzPct val="100000"/>
              <a:buFont typeface="Wingdings" pitchFamily="2" charset="2"/>
              <a:buChar char=""/>
              <a:defRPr sz="2200" b="1">
                <a:solidFill>
                  <a:srgbClr val="000000"/>
                </a:solidFill>
                <a:latin typeface="+mn-lt"/>
              </a:defRPr>
            </a:lvl5pPr>
            <a:lvl6pPr marL="2579688" indent="-228600" algn="l" defTabSz="449263" rtl="0" eaLnBrk="0" fontAlgn="base" hangingPunct="0">
              <a:lnSpc>
                <a:spcPts val="2563"/>
              </a:lnSpc>
              <a:spcBef>
                <a:spcPct val="0"/>
              </a:spcBef>
              <a:spcAft>
                <a:spcPts val="800"/>
              </a:spcAft>
              <a:buClr>
                <a:srgbClr val="919191"/>
              </a:buClr>
              <a:buSzPct val="100000"/>
              <a:buFont typeface="Wingdings" pitchFamily="2" charset="2"/>
              <a:buChar char=""/>
              <a:defRPr sz="2200" b="1">
                <a:solidFill>
                  <a:srgbClr val="000000"/>
                </a:solidFill>
                <a:latin typeface="+mn-lt"/>
              </a:defRPr>
            </a:lvl6pPr>
            <a:lvl7pPr marL="3036888" indent="-228600" algn="l" defTabSz="449263" rtl="0" eaLnBrk="0" fontAlgn="base" hangingPunct="0">
              <a:lnSpc>
                <a:spcPts val="2563"/>
              </a:lnSpc>
              <a:spcBef>
                <a:spcPct val="0"/>
              </a:spcBef>
              <a:spcAft>
                <a:spcPts val="800"/>
              </a:spcAft>
              <a:buClr>
                <a:srgbClr val="919191"/>
              </a:buClr>
              <a:buSzPct val="100000"/>
              <a:buFont typeface="Wingdings" pitchFamily="2" charset="2"/>
              <a:buChar char=""/>
              <a:defRPr sz="2200" b="1">
                <a:solidFill>
                  <a:srgbClr val="000000"/>
                </a:solidFill>
                <a:latin typeface="+mn-lt"/>
              </a:defRPr>
            </a:lvl7pPr>
            <a:lvl8pPr marL="3494088" indent="-228600" algn="l" defTabSz="449263" rtl="0" eaLnBrk="0" fontAlgn="base" hangingPunct="0">
              <a:lnSpc>
                <a:spcPts val="2563"/>
              </a:lnSpc>
              <a:spcBef>
                <a:spcPct val="0"/>
              </a:spcBef>
              <a:spcAft>
                <a:spcPts val="800"/>
              </a:spcAft>
              <a:buClr>
                <a:srgbClr val="919191"/>
              </a:buClr>
              <a:buSzPct val="100000"/>
              <a:buFont typeface="Wingdings" pitchFamily="2" charset="2"/>
              <a:buChar char=""/>
              <a:defRPr sz="2200" b="1">
                <a:solidFill>
                  <a:srgbClr val="000000"/>
                </a:solidFill>
                <a:latin typeface="+mn-lt"/>
              </a:defRPr>
            </a:lvl8pPr>
            <a:lvl9pPr marL="3951288" indent="-228600" algn="l" defTabSz="449263" rtl="0" eaLnBrk="0" fontAlgn="base" hangingPunct="0">
              <a:lnSpc>
                <a:spcPts val="2563"/>
              </a:lnSpc>
              <a:spcBef>
                <a:spcPct val="0"/>
              </a:spcBef>
              <a:spcAft>
                <a:spcPts val="800"/>
              </a:spcAft>
              <a:buClr>
                <a:srgbClr val="919191"/>
              </a:buClr>
              <a:buSzPct val="100000"/>
              <a:buFont typeface="Wingdings" pitchFamily="2" charset="2"/>
              <a:buChar char=""/>
              <a:defRPr sz="2200" b="1">
                <a:solidFill>
                  <a:srgbClr val="000000"/>
                </a:solidFill>
                <a:latin typeface="+mn-lt"/>
              </a:defRPr>
            </a:lvl9pPr>
          </a:lstStyle>
          <a:p>
            <a:pPr>
              <a:spcAft>
                <a:spcPts val="600"/>
              </a:spcAft>
            </a:pPr>
            <a:r>
              <a:rPr lang="en-GB" sz="1800" dirty="0" smtClean="0"/>
              <a:t>Practical solution: </a:t>
            </a:r>
            <a:r>
              <a:rPr lang="en-GB" sz="1800" u="sng" dirty="0" smtClean="0">
                <a:solidFill>
                  <a:srgbClr val="FF0000"/>
                </a:solidFill>
              </a:rPr>
              <a:t>Thinning</a:t>
            </a:r>
            <a:r>
              <a:rPr lang="en-GB" sz="1800" dirty="0" smtClean="0">
                <a:solidFill>
                  <a:srgbClr val="FF0000"/>
                </a:solidFill>
              </a:rPr>
              <a:t>,</a:t>
            </a:r>
            <a:r>
              <a:rPr lang="en-GB" sz="1800" dirty="0" smtClean="0"/>
              <a:t> </a:t>
            </a:r>
            <a:r>
              <a:rPr lang="en-GB" sz="1800" dirty="0" err="1" smtClean="0"/>
              <a:t>ie</a:t>
            </a:r>
            <a:r>
              <a:rPr lang="en-GB" sz="1800" dirty="0" smtClean="0"/>
              <a:t> select one observation within a “thinning box”.</a:t>
            </a:r>
          </a:p>
          <a:p>
            <a:pPr>
              <a:spcAft>
                <a:spcPts val="600"/>
              </a:spcAft>
            </a:pPr>
            <a:r>
              <a:rPr lang="en-GB" sz="1800" dirty="0" smtClean="0"/>
              <a:t>Using </a:t>
            </a:r>
            <a:r>
              <a:rPr lang="en-GB" sz="1800" dirty="0" smtClean="0">
                <a:solidFill>
                  <a:srgbClr val="FF0000"/>
                </a:solidFill>
              </a:rPr>
              <a:t>fewer</a:t>
            </a:r>
            <a:r>
              <a:rPr lang="en-GB" sz="1800" dirty="0" smtClean="0"/>
              <a:t> observations gives </a:t>
            </a:r>
            <a:r>
              <a:rPr lang="en-GB" sz="1800" dirty="0" smtClean="0">
                <a:solidFill>
                  <a:srgbClr val="FF0000"/>
                </a:solidFill>
              </a:rPr>
              <a:t>better</a:t>
            </a:r>
            <a:r>
              <a:rPr lang="en-GB" sz="1800" dirty="0" smtClean="0"/>
              <a:t> results!</a:t>
            </a:r>
          </a:p>
          <a:p>
            <a:r>
              <a:rPr lang="en-GB" sz="1800" dirty="0" smtClean="0"/>
              <a:t>See Liu and </a:t>
            </a:r>
            <a:r>
              <a:rPr lang="en-GB" sz="1800" dirty="0" err="1" smtClean="0"/>
              <a:t>Rabier</a:t>
            </a:r>
            <a:r>
              <a:rPr lang="en-GB" sz="1800" dirty="0" smtClean="0"/>
              <a:t> (</a:t>
            </a:r>
            <a:r>
              <a:rPr lang="en-GB" sz="1800" dirty="0" smtClean="0"/>
              <a:t>2003), </a:t>
            </a:r>
            <a:r>
              <a:rPr lang="en-GB" sz="1800" dirty="0" smtClean="0"/>
              <a:t>QJRMS: “Optimal” thinning when r ≈ 0.15-0.2</a:t>
            </a:r>
          </a:p>
          <a:p>
            <a:endParaRPr lang="en-GB" dirty="0" smtClean="0"/>
          </a:p>
          <a:p>
            <a:endParaRPr lang="en-GB" dirty="0"/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6150843" y="3861048"/>
            <a:ext cx="0" cy="1800200"/>
          </a:xfrm>
          <a:prstGeom prst="line">
            <a:avLst/>
          </a:prstGeom>
          <a:solidFill>
            <a:srgbClr val="00B8FF"/>
          </a:solidFill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805544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Example: AMSU-A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After thinning to 120 km, error diagnostics suggest little correlations… </a:t>
            </a:r>
          </a:p>
          <a:p>
            <a:pPr marL="0" indent="0">
              <a:buNone/>
            </a:pPr>
            <a:r>
              <a:rPr lang="en-GB" dirty="0" smtClean="0"/>
              <a:t>    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NWP SAF training course 2017: Observation errors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2720176"/>
            <a:ext cx="3604336" cy="279705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5471" y="2016224"/>
            <a:ext cx="5283033" cy="429309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400976" y="1628800"/>
            <a:ext cx="3403496" cy="458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Inter-channel error correlations: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65713" y="2132856"/>
            <a:ext cx="26981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GB" dirty="0" smtClean="0">
                <a:solidFill>
                  <a:schemeClr val="tx1"/>
                </a:solidFill>
              </a:rPr>
              <a:t>Spatial error correlations for channel 7:</a:t>
            </a:r>
          </a:p>
        </p:txBody>
      </p:sp>
      <p:sp>
        <p:nvSpPr>
          <p:cNvPr id="12" name="Rectangle 11"/>
          <p:cNvSpPr/>
          <p:nvPr/>
        </p:nvSpPr>
        <p:spPr bwMode="auto">
          <a:xfrm>
            <a:off x="3825471" y="1858126"/>
            <a:ext cx="242473" cy="22932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1773" y="2852936"/>
            <a:ext cx="2304256" cy="410459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 bwMode="auto">
          <a:xfrm flipV="1">
            <a:off x="1331640" y="2779187"/>
            <a:ext cx="0" cy="2017965"/>
          </a:xfrm>
          <a:prstGeom prst="line">
            <a:avLst/>
          </a:prstGeom>
          <a:solidFill>
            <a:srgbClr val="00B8FF"/>
          </a:solidFill>
          <a:ln w="34925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827569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Example: AMSU-A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7571184" cy="4914900"/>
          </a:xfrm>
        </p:spPr>
        <p:txBody>
          <a:bodyPr/>
          <a:lstStyle/>
          <a:p>
            <a:r>
              <a:rPr lang="en-GB" dirty="0" smtClean="0"/>
              <a:t>… diagonal R a good approximation.</a:t>
            </a:r>
          </a:p>
          <a:p>
            <a:pPr marL="0" indent="0">
              <a:buNone/>
            </a:pPr>
            <a:r>
              <a:rPr lang="en-GB" dirty="0" smtClean="0"/>
              <a:t>    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NWP SAF training course 2017: Observation errors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3825471" y="1858126"/>
            <a:ext cx="242473" cy="22932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pic>
        <p:nvPicPr>
          <p:cNvPr id="13" name="Picture 3" descr="NL128-Bormann-Figure-4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4409" y="1441524"/>
            <a:ext cx="4206063" cy="48677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35" r="5486"/>
          <a:stretch/>
        </p:blipFill>
        <p:spPr>
          <a:xfrm>
            <a:off x="251520" y="1628800"/>
            <a:ext cx="4232057" cy="4731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1508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Example: AMSU-A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7571184" cy="4914900"/>
          </a:xfrm>
        </p:spPr>
        <p:txBody>
          <a:bodyPr/>
          <a:lstStyle/>
          <a:p>
            <a:r>
              <a:rPr lang="en-GB" dirty="0" smtClean="0"/>
              <a:t>… diagonal R a good approximation.</a:t>
            </a:r>
          </a:p>
          <a:p>
            <a:pPr marL="0" indent="0">
              <a:buNone/>
            </a:pPr>
            <a:r>
              <a:rPr lang="en-GB" dirty="0" smtClean="0"/>
              <a:t>    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NWP SAF training course 2017: Observation errors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3825471" y="1858126"/>
            <a:ext cx="242473" cy="22932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35" r="5486"/>
          <a:stretch/>
        </p:blipFill>
        <p:spPr>
          <a:xfrm>
            <a:off x="251520" y="1628800"/>
            <a:ext cx="4232057" cy="473194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08" t="12331" r="6478" b="10783"/>
          <a:stretch/>
        </p:blipFill>
        <p:spPr>
          <a:xfrm>
            <a:off x="5148064" y="1572281"/>
            <a:ext cx="3600400" cy="432450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 bwMode="auto">
          <a:xfrm>
            <a:off x="6804248" y="5598995"/>
            <a:ext cx="373820" cy="56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 eaLnBrk="1" hangingPunct="1">
              <a:lnSpc>
                <a:spcPct val="110000"/>
              </a:lnSpc>
              <a:buClrTx/>
              <a:buSzTx/>
              <a:buFontTx/>
              <a:buNone/>
            </a:pPr>
            <a:r>
              <a:rPr lang="el-GR" sz="2800" i="1" dirty="0" smtClean="0">
                <a:solidFill>
                  <a:srgbClr val="000000"/>
                </a:solidFill>
                <a:latin typeface="Times New Roman" pitchFamily="18" charset="0"/>
                <a:ea typeface="ＭＳ Ｐゴシック" charset="0"/>
                <a:cs typeface="Times New Roman" pitchFamily="18" charset="0"/>
              </a:rPr>
              <a:t>α</a:t>
            </a:r>
            <a:endParaRPr lang="en-GB" sz="2800" i="1" dirty="0">
              <a:solidFill>
                <a:srgbClr val="000000"/>
              </a:solidFill>
              <a:latin typeface="Times New Roman" pitchFamily="18" charset="0"/>
              <a:ea typeface="ＭＳ Ｐゴシック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 bwMode="auto">
          <a:xfrm>
            <a:off x="4932040" y="1494539"/>
            <a:ext cx="601447" cy="531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pPr eaLnBrk="1" hangingPunct="1">
              <a:lnSpc>
                <a:spcPct val="110000"/>
              </a:lnSpc>
              <a:buClrTx/>
              <a:buSzTx/>
              <a:buFontTx/>
              <a:buNone/>
            </a:pPr>
            <a:r>
              <a:rPr lang="el-GR" sz="2800" i="1" dirty="0" smtClean="0">
                <a:solidFill>
                  <a:srgbClr val="000000"/>
                </a:solidFill>
                <a:latin typeface="Times New Roman" pitchFamily="18" charset="0"/>
                <a:ea typeface="ＭＳ Ｐゴシック" charset="0"/>
                <a:cs typeface="Times New Roman" pitchFamily="18" charset="0"/>
              </a:rPr>
              <a:t>σ</a:t>
            </a:r>
            <a:r>
              <a:rPr lang="en-GB" sz="2800" i="1" baseline="-25000" dirty="0" smtClean="0">
                <a:solidFill>
                  <a:srgbClr val="000000"/>
                </a:solidFill>
                <a:latin typeface="Times New Roman" pitchFamily="18" charset="0"/>
                <a:ea typeface="ＭＳ Ｐゴシック" charset="0"/>
                <a:cs typeface="Times New Roman" pitchFamily="18" charset="0"/>
              </a:rPr>
              <a:t>o</a:t>
            </a:r>
            <a:r>
              <a:rPr lang="en-GB" sz="2800" i="1" baseline="30000" dirty="0" smtClean="0">
                <a:solidFill>
                  <a:srgbClr val="000000"/>
                </a:solidFill>
                <a:latin typeface="Times New Roman" pitchFamily="18" charset="0"/>
                <a:ea typeface="ＭＳ Ｐゴシック" charset="0"/>
                <a:cs typeface="Times New Roman" pitchFamily="18" charset="0"/>
              </a:rPr>
              <a:t>2</a:t>
            </a:r>
            <a:endParaRPr lang="en-GB" sz="2800" i="1" baseline="30000" dirty="0">
              <a:solidFill>
                <a:srgbClr val="000000"/>
              </a:solidFill>
              <a:latin typeface="Times New Roman" pitchFamily="18" charset="0"/>
              <a:ea typeface="ＭＳ Ｐゴシック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 bwMode="auto">
          <a:xfrm>
            <a:off x="8532440" y="3068247"/>
            <a:ext cx="601447" cy="531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pPr eaLnBrk="1" hangingPunct="1">
              <a:lnSpc>
                <a:spcPct val="110000"/>
              </a:lnSpc>
              <a:buClrTx/>
              <a:buSzTx/>
              <a:buFontTx/>
              <a:buNone/>
            </a:pPr>
            <a:r>
              <a:rPr lang="el-GR" sz="2800" i="1" dirty="0" smtClean="0">
                <a:solidFill>
                  <a:srgbClr val="000000"/>
                </a:solidFill>
                <a:latin typeface="Times New Roman" pitchFamily="18" charset="0"/>
                <a:ea typeface="ＭＳ Ｐゴシック" charset="0"/>
                <a:cs typeface="Times New Roman" pitchFamily="18" charset="0"/>
              </a:rPr>
              <a:t>σ</a:t>
            </a:r>
            <a:r>
              <a:rPr lang="en-GB" sz="2800" i="1" baseline="-25000" dirty="0">
                <a:solidFill>
                  <a:srgbClr val="000000"/>
                </a:solidFill>
                <a:latin typeface="Times New Roman" pitchFamily="18" charset="0"/>
                <a:ea typeface="ＭＳ Ｐゴシック" charset="0"/>
                <a:cs typeface="Times New Roman" pitchFamily="18" charset="0"/>
              </a:rPr>
              <a:t>b</a:t>
            </a:r>
            <a:r>
              <a:rPr lang="en-GB" sz="2800" i="1" baseline="30000" dirty="0" smtClean="0">
                <a:solidFill>
                  <a:srgbClr val="000000"/>
                </a:solidFill>
                <a:latin typeface="Times New Roman" pitchFamily="18" charset="0"/>
                <a:ea typeface="ＭＳ Ｐゴシック" charset="0"/>
                <a:cs typeface="Times New Roman" pitchFamily="18" charset="0"/>
              </a:rPr>
              <a:t>2</a:t>
            </a:r>
            <a:endParaRPr lang="en-GB" sz="2800" i="1" baseline="30000" dirty="0">
              <a:solidFill>
                <a:srgbClr val="000000"/>
              </a:solidFill>
              <a:latin typeface="Times New Roman" pitchFamily="18" charset="0"/>
              <a:ea typeface="ＭＳ Ｐゴシック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 bwMode="auto">
          <a:xfrm>
            <a:off x="3563888" y="3540321"/>
            <a:ext cx="3212739" cy="464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540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pPr eaLnBrk="1" hangingPunct="1">
              <a:lnSpc>
                <a:spcPct val="110000"/>
              </a:lnSpc>
              <a:buClrTx/>
              <a:buSzTx/>
              <a:buFontTx/>
              <a:buNone/>
            </a:pPr>
            <a:r>
              <a:rPr lang="en-GB" dirty="0" smtClean="0">
                <a:solidFill>
                  <a:srgbClr val="000000"/>
                </a:solidFill>
                <a:latin typeface="Arial"/>
                <a:ea typeface="ＭＳ Ｐゴシック" charset="0"/>
                <a:cs typeface="Times New Roman" pitchFamily="18" charset="0"/>
              </a:rPr>
              <a:t>Error variance of estimate</a:t>
            </a:r>
            <a:r>
              <a:rPr lang="en-GB" i="1" dirty="0" smtClean="0">
                <a:solidFill>
                  <a:srgbClr val="000000"/>
                </a:solidFill>
                <a:latin typeface="Times New Roman" pitchFamily="18" charset="0"/>
                <a:ea typeface="ＭＳ Ｐゴシック" charset="0"/>
                <a:cs typeface="Times New Roman" pitchFamily="18" charset="0"/>
              </a:rPr>
              <a:t> </a:t>
            </a:r>
            <a:r>
              <a:rPr lang="el-GR" sz="2200" i="1" dirty="0" smtClean="0">
                <a:solidFill>
                  <a:srgbClr val="000000"/>
                </a:solidFill>
                <a:latin typeface="Times New Roman" pitchFamily="18" charset="0"/>
                <a:ea typeface="ＭＳ Ｐゴシック" charset="0"/>
                <a:cs typeface="Times New Roman" pitchFamily="18" charset="0"/>
              </a:rPr>
              <a:t>σ</a:t>
            </a:r>
            <a:r>
              <a:rPr lang="en-GB" sz="2200" i="1" baseline="-25000" dirty="0" smtClean="0">
                <a:solidFill>
                  <a:srgbClr val="000000"/>
                </a:solidFill>
                <a:latin typeface="Times New Roman" pitchFamily="18" charset="0"/>
                <a:ea typeface="ＭＳ Ｐゴシック" charset="0"/>
                <a:cs typeface="Times New Roman" pitchFamily="18" charset="0"/>
              </a:rPr>
              <a:t>a</a:t>
            </a:r>
            <a:r>
              <a:rPr lang="en-GB" sz="2200" i="1" baseline="30000" dirty="0" smtClean="0">
                <a:solidFill>
                  <a:srgbClr val="000000"/>
                </a:solidFill>
                <a:latin typeface="Times New Roman" pitchFamily="18" charset="0"/>
                <a:ea typeface="ＭＳ Ｐゴシック" charset="0"/>
                <a:cs typeface="Times New Roman" pitchFamily="18" charset="0"/>
              </a:rPr>
              <a:t>2</a:t>
            </a:r>
            <a:endParaRPr lang="en-GB" sz="2200" i="1" baseline="30000" dirty="0">
              <a:solidFill>
                <a:srgbClr val="000000"/>
              </a:solidFill>
              <a:latin typeface="Times New Roman" pitchFamily="18" charset="0"/>
              <a:ea typeface="ＭＳ Ｐゴシック" charset="0"/>
              <a:cs typeface="Times New Roman" pitchFamily="18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 bwMode="auto">
          <a:xfrm flipH="1">
            <a:off x="7668344" y="3334217"/>
            <a:ext cx="432048" cy="400314"/>
          </a:xfrm>
          <a:prstGeom prst="straightConnector1">
            <a:avLst/>
          </a:prstGeom>
          <a:solidFill>
            <a:srgbClr val="00B8FF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294924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NWP SAF training course 2017: Observation errors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1043497"/>
            <a:ext cx="5657713" cy="52292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93713" y="298450"/>
            <a:ext cx="8097837" cy="706438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GB" dirty="0" smtClean="0"/>
              <a:t>Examples of observation error diagnostics: IASI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467544" y="1196752"/>
            <a:ext cx="2808312" cy="6781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GB" b="1" dirty="0" smtClean="0">
                <a:solidFill>
                  <a:schemeClr val="tx1"/>
                </a:solidFill>
              </a:rPr>
              <a:t>Inter-channel error correlations:</a:t>
            </a:r>
          </a:p>
        </p:txBody>
      </p:sp>
    </p:spTree>
    <p:extLst>
      <p:ext uri="{BB962C8B-B14F-4D97-AF65-F5344CB8AC3E}">
        <p14:creationId xmlns:p14="http://schemas.microsoft.com/office/powerpoint/2010/main" val="1150683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Example: IASI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219200"/>
            <a:ext cx="2902299" cy="4914900"/>
          </a:xfrm>
        </p:spPr>
        <p:txBody>
          <a:bodyPr/>
          <a:lstStyle/>
          <a:p>
            <a:r>
              <a:rPr lang="en-GB" sz="2000" u="sng" dirty="0" smtClean="0"/>
              <a:t>Very common approach</a:t>
            </a:r>
            <a:r>
              <a:rPr lang="en-GB" sz="2000" dirty="0" smtClean="0"/>
              <a:t>: Assume diagonal R, but with larger </a:t>
            </a:r>
            <a:r>
              <a:rPr lang="el-GR" sz="2000" dirty="0" smtClean="0"/>
              <a:t>σ</a:t>
            </a:r>
            <a:r>
              <a:rPr lang="en-GB" sz="2000" baseline="-25000" dirty="0" smtClean="0"/>
              <a:t>O</a:t>
            </a:r>
            <a:r>
              <a:rPr lang="en-GB" sz="2000" dirty="0" smtClean="0"/>
              <a:t> than diagnostics suggest (“</a:t>
            </a:r>
            <a:r>
              <a:rPr lang="en-GB" sz="2000" dirty="0" smtClean="0">
                <a:solidFill>
                  <a:srgbClr val="FF0000"/>
                </a:solidFill>
              </a:rPr>
              <a:t>Error inflation</a:t>
            </a:r>
            <a:r>
              <a:rPr lang="en-GB" sz="2000" dirty="0" smtClean="0"/>
              <a:t>”).</a:t>
            </a:r>
          </a:p>
          <a:p>
            <a:endParaRPr lang="en-GB" sz="2000" dirty="0"/>
          </a:p>
          <a:p>
            <a:r>
              <a:rPr lang="en-GB" sz="2000" dirty="0" smtClean="0">
                <a:solidFill>
                  <a:srgbClr val="FF0000"/>
                </a:solidFill>
              </a:rPr>
              <a:t>Neglecting error correlation with no inflation </a:t>
            </a:r>
            <a:r>
              <a:rPr lang="en-GB" sz="2000" dirty="0" smtClean="0"/>
              <a:t>can result in an analysis that is </a:t>
            </a:r>
            <a:r>
              <a:rPr lang="en-GB" sz="2000" i="1" u="sng" dirty="0" smtClean="0">
                <a:solidFill>
                  <a:srgbClr val="FF0000"/>
                </a:solidFill>
              </a:rPr>
              <a:t>worse</a:t>
            </a:r>
            <a:r>
              <a:rPr lang="en-GB" sz="2000" dirty="0" smtClean="0"/>
              <a:t> than the background!</a:t>
            </a:r>
          </a:p>
          <a:p>
            <a:endParaRPr lang="en-GB" sz="2000" dirty="0"/>
          </a:p>
          <a:p>
            <a:endParaRPr lang="en-GB" sz="20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NWP SAF training course 2017: Observation errors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2106" y="908720"/>
            <a:ext cx="4104456" cy="4946083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 bwMode="auto">
          <a:xfrm flipV="1">
            <a:off x="7380312" y="980728"/>
            <a:ext cx="0" cy="2401033"/>
          </a:xfrm>
          <a:prstGeom prst="straightConnector1">
            <a:avLst/>
          </a:prstGeom>
          <a:solidFill>
            <a:srgbClr val="00B8FF"/>
          </a:solidFill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Straight Arrow Connector 7"/>
          <p:cNvCxnSpPr/>
          <p:nvPr/>
        </p:nvCxnSpPr>
        <p:spPr bwMode="auto">
          <a:xfrm>
            <a:off x="7380312" y="3284984"/>
            <a:ext cx="0" cy="1765360"/>
          </a:xfrm>
          <a:prstGeom prst="straightConnector1">
            <a:avLst/>
          </a:prstGeom>
          <a:solidFill>
            <a:srgbClr val="00B8FF"/>
          </a:solidFill>
          <a:ln w="4445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TextBox 10"/>
          <p:cNvSpPr txBox="1"/>
          <p:nvPr/>
        </p:nvSpPr>
        <p:spPr>
          <a:xfrm>
            <a:off x="7452320" y="1268760"/>
            <a:ext cx="18722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GB" dirty="0" smtClean="0">
                <a:solidFill>
                  <a:srgbClr val="FF0000"/>
                </a:solidFill>
              </a:rPr>
              <a:t>Assimilation of IASI degrades upper tropospheric humidity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452320" y="3573016"/>
            <a:ext cx="18722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Assimilation of IASI improves upper tropospheric humidity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355976" y="5446965"/>
            <a:ext cx="2664296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GB" dirty="0" smtClean="0">
                <a:solidFill>
                  <a:schemeClr val="tx1"/>
                </a:solidFill>
              </a:rPr>
              <a:t>Inflation factor for the diagonal values of R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498927" y="2815795"/>
            <a:ext cx="3865161" cy="369332"/>
          </a:xfrm>
          <a:prstGeom prst="rect">
            <a:avLst/>
          </a:prstGeom>
          <a:solidFill>
            <a:schemeClr val="bg1"/>
          </a:solidFill>
          <a:scene3d>
            <a:camera prst="orthographicFront">
              <a:rot lat="0" lon="0" rev="540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GB" dirty="0" smtClean="0">
                <a:solidFill>
                  <a:schemeClr val="tx1"/>
                </a:solidFill>
              </a:rPr>
              <a:t>Normalised </a:t>
            </a:r>
            <a:r>
              <a:rPr lang="en-GB" dirty="0" err="1" smtClean="0">
                <a:solidFill>
                  <a:schemeClr val="tx1"/>
                </a:solidFill>
              </a:rPr>
              <a:t>stdev</a:t>
            </a:r>
            <a:r>
              <a:rPr lang="en-GB" dirty="0" smtClean="0">
                <a:solidFill>
                  <a:schemeClr val="tx1"/>
                </a:solidFill>
              </a:rPr>
              <a:t>(o-b) for MHS </a:t>
            </a:r>
            <a:r>
              <a:rPr lang="en-GB" dirty="0" err="1" smtClean="0">
                <a:solidFill>
                  <a:schemeClr val="tx1"/>
                </a:solidFill>
              </a:rPr>
              <a:t>ch</a:t>
            </a:r>
            <a:r>
              <a:rPr lang="en-GB" dirty="0" smtClean="0">
                <a:solidFill>
                  <a:schemeClr val="tx1"/>
                </a:solidFill>
              </a:rPr>
              <a:t> 3</a:t>
            </a:r>
          </a:p>
        </p:txBody>
      </p:sp>
    </p:spTree>
    <p:extLst>
      <p:ext uri="{BB962C8B-B14F-4D97-AF65-F5344CB8AC3E}">
        <p14:creationId xmlns:p14="http://schemas.microsoft.com/office/powerpoint/2010/main" val="1806622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Observation error and the cost function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09600" y="4769878"/>
            <a:ext cx="8507288" cy="1591295"/>
          </a:xfrm>
        </p:spPr>
        <p:txBody>
          <a:bodyPr/>
          <a:lstStyle/>
          <a:p>
            <a:pPr marL="957263" lvl="2" indent="0">
              <a:buNone/>
            </a:pPr>
            <a:endParaRPr lang="en-GB" dirty="0"/>
          </a:p>
          <a:p>
            <a:r>
              <a:rPr lang="en-GB" dirty="0" smtClean="0"/>
              <a:t>R is a matrix, often specified through the square root of the diagonals (“</a:t>
            </a:r>
            <a:r>
              <a:rPr lang="el-GR" dirty="0" smtClean="0"/>
              <a:t>σ</a:t>
            </a:r>
            <a:r>
              <a:rPr lang="en-GB" baseline="-25000" dirty="0" smtClean="0"/>
              <a:t>O</a:t>
            </a:r>
            <a:r>
              <a:rPr lang="en-GB" dirty="0" smtClean="0"/>
              <a:t>”) and a correlation matrix (which can be the identity matrix).</a:t>
            </a:r>
            <a:endParaRPr lang="en-GB" baseline="-25000" dirty="0"/>
          </a:p>
        </p:txBody>
      </p:sp>
      <p:sp>
        <p:nvSpPr>
          <p:cNvPr id="2050" name="Footer Placeholder 3"/>
          <p:cNvSpPr>
            <a:spLocks noGrp="1"/>
          </p:cNvSpPr>
          <p:nvPr>
            <p:ph type="ftr" idx="10"/>
          </p:nvPr>
        </p:nvSpPr>
        <p:spPr>
          <a:noFill/>
        </p:spPr>
        <p:txBody>
          <a:bodyPr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5pPr>
            <a:lvl6pPr marL="25146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6pPr>
            <a:lvl7pPr marL="29718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7pPr>
            <a:lvl8pPr marL="34290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8pPr>
            <a:lvl9pPr marL="38862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en-GB" dirty="0" smtClean="0">
                <a:solidFill>
                  <a:srgbClr val="FFFFFF"/>
                </a:solidFill>
              </a:rPr>
              <a:t>NWP SAF training course 2017: Observation errors</a:t>
            </a:r>
            <a:endParaRPr lang="en-GB" dirty="0">
              <a:solidFill>
                <a:srgbClr val="FFFFFF"/>
              </a:solidFill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1705611"/>
              </p:ext>
            </p:extLst>
          </p:nvPr>
        </p:nvGraphicFramePr>
        <p:xfrm>
          <a:off x="827583" y="4293096"/>
          <a:ext cx="7920881" cy="8627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4" name="Equation" r:id="rId3" imgW="3619440" imgH="393480" progId="Equation.3">
                  <p:embed/>
                </p:oleObj>
              </mc:Choice>
              <mc:Fallback>
                <p:oleObj name="Equation" r:id="rId3" imgW="3619440" imgH="39348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583" y="4293096"/>
                        <a:ext cx="7920881" cy="86279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Oval 4"/>
          <p:cNvSpPr/>
          <p:nvPr/>
        </p:nvSpPr>
        <p:spPr bwMode="auto">
          <a:xfrm>
            <a:off x="6713190" y="4392400"/>
            <a:ext cx="648072" cy="620776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7" name="Content Placeholder 3"/>
          <p:cNvSpPr txBox="1">
            <a:spLocks/>
          </p:cNvSpPr>
          <p:nvPr/>
        </p:nvSpPr>
        <p:spPr bwMode="auto">
          <a:xfrm>
            <a:off x="609600" y="1371600"/>
            <a:ext cx="8507288" cy="3065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360" tIns="44280" rIns="90360" bIns="44280" numCol="1" anchor="t" anchorCtr="0" compatLnSpc="1">
            <a:prstTxWarp prst="textNoShape">
              <a:avLst/>
            </a:prstTxWarp>
          </a:bodyPr>
          <a:lstStyle>
            <a:lvl1pPr marL="274638" indent="-274638" algn="l" defTabSz="449263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C0128"/>
              </a:buClr>
              <a:buSzPct val="100000"/>
              <a:buFont typeface="Wingdings" pitchFamily="2" charset="2"/>
              <a:buChar char=""/>
              <a:defRPr sz="22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50888" indent="-282575" algn="l" defTabSz="449263" rtl="0" eaLnBrk="0" fontAlgn="base" hangingPunct="0">
              <a:lnSpc>
                <a:spcPct val="151000"/>
              </a:lnSpc>
              <a:spcBef>
                <a:spcPct val="0"/>
              </a:spcBef>
              <a:spcAft>
                <a:spcPts val="1000"/>
              </a:spcAft>
              <a:buClr>
                <a:srgbClr val="000000"/>
              </a:buClr>
              <a:buSzPct val="100000"/>
              <a:buFont typeface="Arial" charset="0"/>
              <a:buChar char="-"/>
              <a:defRPr b="1">
                <a:solidFill>
                  <a:srgbClr val="000000"/>
                </a:solidFill>
                <a:latin typeface="+mn-lt"/>
              </a:defRPr>
            </a:lvl2pPr>
            <a:lvl3pPr marL="1284288" indent="-327025" algn="l" defTabSz="449263" rtl="0" eaLnBrk="0" fontAlgn="base" hangingPunct="0">
              <a:lnSpc>
                <a:spcPts val="2563"/>
              </a:lnSpc>
              <a:spcBef>
                <a:spcPct val="0"/>
              </a:spcBef>
              <a:spcAft>
                <a:spcPts val="800"/>
              </a:spcAft>
              <a:buClr>
                <a:srgbClr val="919191"/>
              </a:buClr>
              <a:buSzPct val="100000"/>
              <a:buFont typeface="Wingdings" pitchFamily="2" charset="2"/>
              <a:buChar char=""/>
              <a:defRPr b="1">
                <a:solidFill>
                  <a:srgbClr val="000000"/>
                </a:solidFill>
                <a:latin typeface="+mn-lt"/>
              </a:defRPr>
            </a:lvl3pPr>
            <a:lvl4pPr marL="1703388" indent="-228600" algn="l" defTabSz="449263" rtl="0" eaLnBrk="0" fontAlgn="base" hangingPunct="0">
              <a:lnSpc>
                <a:spcPts val="2563"/>
              </a:lnSpc>
              <a:spcBef>
                <a:spcPct val="0"/>
              </a:spcBef>
              <a:spcAft>
                <a:spcPts val="800"/>
              </a:spcAft>
              <a:buClr>
                <a:srgbClr val="919191"/>
              </a:buClr>
              <a:buSzPct val="100000"/>
              <a:buFont typeface="Wingdings" pitchFamily="2" charset="2"/>
              <a:buChar char=""/>
              <a:defRPr sz="2200" b="1">
                <a:solidFill>
                  <a:srgbClr val="000000"/>
                </a:solidFill>
                <a:latin typeface="+mn-lt"/>
              </a:defRPr>
            </a:lvl4pPr>
            <a:lvl5pPr marL="2122488" indent="-228600" algn="l" defTabSz="449263" rtl="0" eaLnBrk="0" fontAlgn="base" hangingPunct="0">
              <a:lnSpc>
                <a:spcPts val="2563"/>
              </a:lnSpc>
              <a:spcBef>
                <a:spcPct val="0"/>
              </a:spcBef>
              <a:spcAft>
                <a:spcPts val="800"/>
              </a:spcAft>
              <a:buClr>
                <a:srgbClr val="919191"/>
              </a:buClr>
              <a:buSzPct val="100000"/>
              <a:buFont typeface="Wingdings" pitchFamily="2" charset="2"/>
              <a:buChar char=""/>
              <a:defRPr sz="2200" b="1">
                <a:solidFill>
                  <a:srgbClr val="000000"/>
                </a:solidFill>
                <a:latin typeface="+mn-lt"/>
              </a:defRPr>
            </a:lvl5pPr>
            <a:lvl6pPr marL="2579688" indent="-228600" algn="l" defTabSz="449263" rtl="0" eaLnBrk="0" fontAlgn="base" hangingPunct="0">
              <a:lnSpc>
                <a:spcPts val="2563"/>
              </a:lnSpc>
              <a:spcBef>
                <a:spcPct val="0"/>
              </a:spcBef>
              <a:spcAft>
                <a:spcPts val="800"/>
              </a:spcAft>
              <a:buClr>
                <a:srgbClr val="919191"/>
              </a:buClr>
              <a:buSzPct val="100000"/>
              <a:buFont typeface="Wingdings" pitchFamily="2" charset="2"/>
              <a:buChar char=""/>
              <a:defRPr sz="2200" b="1">
                <a:solidFill>
                  <a:srgbClr val="000000"/>
                </a:solidFill>
                <a:latin typeface="+mn-lt"/>
              </a:defRPr>
            </a:lvl6pPr>
            <a:lvl7pPr marL="3036888" indent="-228600" algn="l" defTabSz="449263" rtl="0" eaLnBrk="0" fontAlgn="base" hangingPunct="0">
              <a:lnSpc>
                <a:spcPts val="2563"/>
              </a:lnSpc>
              <a:spcBef>
                <a:spcPct val="0"/>
              </a:spcBef>
              <a:spcAft>
                <a:spcPts val="800"/>
              </a:spcAft>
              <a:buClr>
                <a:srgbClr val="919191"/>
              </a:buClr>
              <a:buSzPct val="100000"/>
              <a:buFont typeface="Wingdings" pitchFamily="2" charset="2"/>
              <a:buChar char=""/>
              <a:defRPr sz="2200" b="1">
                <a:solidFill>
                  <a:srgbClr val="000000"/>
                </a:solidFill>
                <a:latin typeface="+mn-lt"/>
              </a:defRPr>
            </a:lvl7pPr>
            <a:lvl8pPr marL="3494088" indent="-228600" algn="l" defTabSz="449263" rtl="0" eaLnBrk="0" fontAlgn="base" hangingPunct="0">
              <a:lnSpc>
                <a:spcPts val="2563"/>
              </a:lnSpc>
              <a:spcBef>
                <a:spcPct val="0"/>
              </a:spcBef>
              <a:spcAft>
                <a:spcPts val="800"/>
              </a:spcAft>
              <a:buClr>
                <a:srgbClr val="919191"/>
              </a:buClr>
              <a:buSzPct val="100000"/>
              <a:buFont typeface="Wingdings" pitchFamily="2" charset="2"/>
              <a:buChar char=""/>
              <a:defRPr sz="2200" b="1">
                <a:solidFill>
                  <a:srgbClr val="000000"/>
                </a:solidFill>
                <a:latin typeface="+mn-lt"/>
              </a:defRPr>
            </a:lvl8pPr>
            <a:lvl9pPr marL="3951288" indent="-228600" algn="l" defTabSz="449263" rtl="0" eaLnBrk="0" fontAlgn="base" hangingPunct="0">
              <a:lnSpc>
                <a:spcPts val="2563"/>
              </a:lnSpc>
              <a:spcBef>
                <a:spcPct val="0"/>
              </a:spcBef>
              <a:spcAft>
                <a:spcPts val="800"/>
              </a:spcAft>
              <a:buClr>
                <a:srgbClr val="919191"/>
              </a:buClr>
              <a:buSzPct val="100000"/>
              <a:buFont typeface="Wingdings" pitchFamily="2" charset="2"/>
              <a:buChar char=""/>
              <a:defRPr sz="2200" b="1">
                <a:solidFill>
                  <a:srgbClr val="000000"/>
                </a:solidFill>
                <a:latin typeface="+mn-lt"/>
              </a:defRPr>
            </a:lvl9pPr>
          </a:lstStyle>
          <a:p>
            <a:r>
              <a:rPr lang="en-GB" kern="0" dirty="0" smtClean="0"/>
              <a:t>Every observation has an error vs the truth:</a:t>
            </a:r>
          </a:p>
          <a:p>
            <a:pPr lvl="1"/>
            <a:r>
              <a:rPr lang="en-GB" kern="0" dirty="0" smtClean="0"/>
              <a:t>Systematic error </a:t>
            </a:r>
          </a:p>
          <a:p>
            <a:pPr lvl="2"/>
            <a:r>
              <a:rPr lang="en-GB" kern="0" dirty="0" smtClean="0"/>
              <a:t>Needs to be removed through bias correction (see separate lecture)</a:t>
            </a:r>
          </a:p>
          <a:p>
            <a:pPr lvl="1"/>
            <a:r>
              <a:rPr lang="en-GB" kern="0" dirty="0" smtClean="0"/>
              <a:t>Random error </a:t>
            </a:r>
          </a:p>
          <a:p>
            <a:pPr lvl="2"/>
            <a:r>
              <a:rPr lang="en-GB" kern="0" dirty="0" smtClean="0"/>
              <a:t>Mostly assumed Gaussian; described by observation error covariance “R” in the observation cost function: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Example: IASI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219200"/>
            <a:ext cx="2902299" cy="4914900"/>
          </a:xfrm>
        </p:spPr>
        <p:txBody>
          <a:bodyPr/>
          <a:lstStyle/>
          <a:p>
            <a:r>
              <a:rPr lang="en-GB" sz="2000" dirty="0" smtClean="0"/>
              <a:t>Background departure statistics for other observations are a useful indicator to tune observation errors.</a:t>
            </a:r>
            <a:endParaRPr lang="en-GB" sz="2000" dirty="0"/>
          </a:p>
          <a:p>
            <a:endParaRPr lang="en-GB" sz="20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NWP SAF training course 2017: Observation errors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2106" y="908720"/>
            <a:ext cx="4104456" cy="4946083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 bwMode="auto">
          <a:xfrm flipV="1">
            <a:off x="7380312" y="980728"/>
            <a:ext cx="0" cy="2401033"/>
          </a:xfrm>
          <a:prstGeom prst="straightConnector1">
            <a:avLst/>
          </a:prstGeom>
          <a:solidFill>
            <a:srgbClr val="00B8FF"/>
          </a:solidFill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Straight Arrow Connector 7"/>
          <p:cNvCxnSpPr/>
          <p:nvPr/>
        </p:nvCxnSpPr>
        <p:spPr bwMode="auto">
          <a:xfrm>
            <a:off x="7380312" y="3284984"/>
            <a:ext cx="0" cy="1765360"/>
          </a:xfrm>
          <a:prstGeom prst="straightConnector1">
            <a:avLst/>
          </a:prstGeom>
          <a:solidFill>
            <a:srgbClr val="00B8FF"/>
          </a:solidFill>
          <a:ln w="4445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TextBox 10"/>
          <p:cNvSpPr txBox="1"/>
          <p:nvPr/>
        </p:nvSpPr>
        <p:spPr>
          <a:xfrm>
            <a:off x="7452320" y="1268760"/>
            <a:ext cx="18722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GB" dirty="0" smtClean="0">
                <a:solidFill>
                  <a:srgbClr val="FF0000"/>
                </a:solidFill>
              </a:rPr>
              <a:t>Assimilation of IASI degrades upper tropospheric humidity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452320" y="3573016"/>
            <a:ext cx="18722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Assimilation of IASI improves upper tropospheric humidity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355976" y="5446965"/>
            <a:ext cx="2664296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GB" dirty="0" smtClean="0">
                <a:solidFill>
                  <a:schemeClr val="tx1"/>
                </a:solidFill>
              </a:rPr>
              <a:t>Inflation factor for the diagonal values of R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498927" y="2815795"/>
            <a:ext cx="3865161" cy="369332"/>
          </a:xfrm>
          <a:prstGeom prst="rect">
            <a:avLst/>
          </a:prstGeom>
          <a:solidFill>
            <a:schemeClr val="bg1"/>
          </a:solidFill>
          <a:scene3d>
            <a:camera prst="orthographicFront">
              <a:rot lat="0" lon="0" rev="540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GB" dirty="0" smtClean="0">
                <a:solidFill>
                  <a:schemeClr val="tx1"/>
                </a:solidFill>
              </a:rPr>
              <a:t>Normalised </a:t>
            </a:r>
            <a:r>
              <a:rPr lang="en-GB" dirty="0" err="1" smtClean="0">
                <a:solidFill>
                  <a:schemeClr val="tx1"/>
                </a:solidFill>
              </a:rPr>
              <a:t>stdev</a:t>
            </a:r>
            <a:r>
              <a:rPr lang="en-GB" dirty="0" smtClean="0">
                <a:solidFill>
                  <a:schemeClr val="tx1"/>
                </a:solidFill>
              </a:rPr>
              <a:t>(o-b) for MHS </a:t>
            </a:r>
            <a:r>
              <a:rPr lang="en-GB" dirty="0" err="1" smtClean="0">
                <a:solidFill>
                  <a:schemeClr val="tx1"/>
                </a:solidFill>
              </a:rPr>
              <a:t>ch</a:t>
            </a:r>
            <a:r>
              <a:rPr lang="en-GB" dirty="0" smtClean="0">
                <a:solidFill>
                  <a:schemeClr val="tx1"/>
                </a:solidFill>
              </a:rPr>
              <a:t> 3</a:t>
            </a:r>
          </a:p>
        </p:txBody>
      </p:sp>
    </p:spTree>
    <p:extLst>
      <p:ext uri="{BB962C8B-B14F-4D97-AF65-F5344CB8AC3E}">
        <p14:creationId xmlns:p14="http://schemas.microsoft.com/office/powerpoint/2010/main" val="2069550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NWP SAF training course 2017: Observation errors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1619672" y="1700808"/>
            <a:ext cx="6048672" cy="3996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0070C0"/>
                </a:solidFill>
              </a:rPr>
              <a:t>Outline of lecture</a:t>
            </a:r>
          </a:p>
          <a:p>
            <a:endParaRPr lang="en-GB" dirty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dirty="0" smtClean="0">
                <a:solidFill>
                  <a:srgbClr val="000000"/>
                </a:solidFill>
              </a:rPr>
              <a:t>What are observation errors?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>
                <a:solidFill>
                  <a:srgbClr val="000000"/>
                </a:solidFill>
              </a:rPr>
              <a:t>Estimating observation errors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>
                <a:solidFill>
                  <a:srgbClr val="000000"/>
                </a:solidFill>
              </a:rPr>
              <a:t>Specification of observation errors in practice</a:t>
            </a:r>
          </a:p>
          <a:p>
            <a:pPr marL="342900" indent="-342900">
              <a:buFont typeface="+mj-lt"/>
              <a:buAutoNum type="arabicPeriod"/>
            </a:pPr>
            <a:r>
              <a:rPr lang="en-GB" b="1" dirty="0" smtClean="0">
                <a:solidFill>
                  <a:srgbClr val="000000"/>
                </a:solidFill>
              </a:rPr>
              <a:t>Accounting for observation error correlations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>
                <a:solidFill>
                  <a:srgbClr val="000000"/>
                </a:solidFill>
              </a:rPr>
              <a:t>Summary</a:t>
            </a:r>
          </a:p>
          <a:p>
            <a:pPr marL="342900" indent="-342900">
              <a:buFont typeface="+mj-lt"/>
              <a:buAutoNum type="arabicPeriod"/>
            </a:pPr>
            <a:endParaRPr lang="en-GB" dirty="0" smtClean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n-GB" dirty="0" smtClean="0">
              <a:solidFill>
                <a:srgbClr val="000000"/>
              </a:solidFill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1331640" y="4365104"/>
            <a:ext cx="5688632" cy="648072"/>
          </a:xfrm>
          <a:prstGeom prst="rect">
            <a:avLst/>
          </a:prstGeom>
          <a:solidFill>
            <a:schemeClr val="bg1"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smtClean="0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1484040" y="2621855"/>
            <a:ext cx="5688632" cy="1383209"/>
          </a:xfrm>
          <a:prstGeom prst="rect">
            <a:avLst/>
          </a:prstGeom>
          <a:solidFill>
            <a:schemeClr val="bg1"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8697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Accounting for error correlations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GB" dirty="0" smtClean="0"/>
              <a:t>Accounting for observation error correlations is an area of active research.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GB" dirty="0" smtClean="0"/>
              <a:t>Efficient methods exist if the error correlations are restricted to small groups of observations (e.g., </a:t>
            </a:r>
            <a:r>
              <a:rPr lang="en-GB" dirty="0" smtClean="0">
                <a:solidFill>
                  <a:srgbClr val="FF0000"/>
                </a:solidFill>
              </a:rPr>
              <a:t>inter-channel error correlations</a:t>
            </a:r>
            <a:r>
              <a:rPr lang="en-GB" dirty="0" smtClean="0"/>
              <a:t>).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GB" dirty="0" smtClean="0"/>
              <a:t>E.g.,</a:t>
            </a:r>
            <a:r>
              <a:rPr lang="en-GB" dirty="0"/>
              <a:t> </a:t>
            </a:r>
            <a:r>
              <a:rPr lang="en-GB" dirty="0" smtClean="0"/>
              <a:t>calculate R</a:t>
            </a:r>
            <a:r>
              <a:rPr lang="en-GB" baseline="30000" dirty="0" smtClean="0"/>
              <a:t>-1 </a:t>
            </a:r>
            <a:r>
              <a:rPr lang="en-GB" dirty="0" smtClean="0"/>
              <a:t>(y – H(x)) without explicit inversion of R, by using </a:t>
            </a:r>
            <a:r>
              <a:rPr lang="en-GB" dirty="0" err="1" smtClean="0"/>
              <a:t>Cholesky</a:t>
            </a:r>
            <a:r>
              <a:rPr lang="en-GB" dirty="0" smtClean="0"/>
              <a:t> decomposition (algorithm for solving equations of the form </a:t>
            </a:r>
            <a:r>
              <a:rPr lang="en-GB" dirty="0" err="1" smtClean="0"/>
              <a:t>Az</a:t>
            </a:r>
            <a:r>
              <a:rPr lang="en-GB" dirty="0" smtClean="0"/>
              <a:t> = b).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GB" dirty="0" smtClean="0"/>
              <a:t>Used operationally for IASI and </a:t>
            </a:r>
            <a:r>
              <a:rPr lang="en-GB" dirty="0" err="1" smtClean="0"/>
              <a:t>CrIS</a:t>
            </a:r>
            <a:r>
              <a:rPr lang="en-GB" dirty="0" smtClean="0"/>
              <a:t> at ECMWF (and the Met Office)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endParaRPr lang="en-GB" dirty="0" smtClean="0"/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GB" dirty="0" smtClean="0"/>
              <a:t>Accounting for </a:t>
            </a:r>
            <a:r>
              <a:rPr lang="en-GB" dirty="0" smtClean="0">
                <a:solidFill>
                  <a:srgbClr val="FF0000"/>
                </a:solidFill>
              </a:rPr>
              <a:t>spatial error correlations </a:t>
            </a:r>
            <a:r>
              <a:rPr lang="en-GB" dirty="0" smtClean="0"/>
              <a:t>is technically more difficult.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NWP SAF training course 2017: Observation errors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8329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the effect of error correlations?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NWP SAF training course 2017: Observation errors</a:t>
            </a:r>
            <a:endParaRPr lang="en-GB" dirty="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5639115"/>
              </p:ext>
            </p:extLst>
          </p:nvPr>
        </p:nvGraphicFramePr>
        <p:xfrm>
          <a:off x="1270000" y="1582738"/>
          <a:ext cx="1458913" cy="819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44" name="Equation" r:id="rId3" imgW="812520" imgH="457200" progId="Equation.3">
                  <p:embed/>
                </p:oleObj>
              </mc:Choice>
              <mc:Fallback>
                <p:oleObj name="Equation" r:id="rId3" imgW="81252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0000" y="1582738"/>
                        <a:ext cx="1458913" cy="819150"/>
                      </a:xfrm>
                      <a:prstGeom prst="rect">
                        <a:avLst/>
                      </a:prstGeom>
                      <a:solidFill>
                        <a:schemeClr val="accent2">
                          <a:alpha val="28000"/>
                        </a:schemeClr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4220" y="2407766"/>
            <a:ext cx="4762500" cy="32289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5687" y="2581132"/>
            <a:ext cx="4695825" cy="3343275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 bwMode="auto">
          <a:xfrm>
            <a:off x="323156" y="4135958"/>
            <a:ext cx="3528764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Straight Arrow Connector 10"/>
          <p:cNvCxnSpPr/>
          <p:nvPr/>
        </p:nvCxnSpPr>
        <p:spPr bwMode="auto">
          <a:xfrm flipV="1">
            <a:off x="2051720" y="2407766"/>
            <a:ext cx="0" cy="3397498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Straight Arrow Connector 14"/>
          <p:cNvCxnSpPr/>
          <p:nvPr/>
        </p:nvCxnSpPr>
        <p:spPr bwMode="auto">
          <a:xfrm>
            <a:off x="4788024" y="4135958"/>
            <a:ext cx="3528764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Straight Arrow Connector 15"/>
          <p:cNvCxnSpPr/>
          <p:nvPr/>
        </p:nvCxnSpPr>
        <p:spPr bwMode="auto">
          <a:xfrm flipV="1">
            <a:off x="6444208" y="2407766"/>
            <a:ext cx="0" cy="3397498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" name="TextBox 16"/>
          <p:cNvSpPr txBox="1"/>
          <p:nvPr/>
        </p:nvSpPr>
        <p:spPr>
          <a:xfrm>
            <a:off x="1994228" y="2335758"/>
            <a:ext cx="1417376" cy="4641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tx1"/>
                </a:solidFill>
              </a:rPr>
              <a:t>Error in </a:t>
            </a:r>
            <a:r>
              <a:rPr lang="en-GB" sz="1600" dirty="0" err="1" smtClean="0">
                <a:solidFill>
                  <a:schemeClr val="tx1"/>
                </a:solidFill>
              </a:rPr>
              <a:t>obs</a:t>
            </a:r>
            <a:r>
              <a:rPr lang="en-GB" sz="1600" dirty="0" smtClean="0">
                <a:solidFill>
                  <a:schemeClr val="tx1"/>
                </a:solidFill>
              </a:rPr>
              <a:t> 2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226632" y="4103905"/>
            <a:ext cx="1417376" cy="4641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tx1"/>
                </a:solidFill>
              </a:rPr>
              <a:t>Error in </a:t>
            </a:r>
            <a:r>
              <a:rPr lang="en-GB" sz="1600" dirty="0" err="1" smtClean="0">
                <a:solidFill>
                  <a:schemeClr val="tx1"/>
                </a:solidFill>
              </a:rPr>
              <a:t>obs</a:t>
            </a:r>
            <a:r>
              <a:rPr lang="en-GB" sz="1600" dirty="0" smtClean="0">
                <a:solidFill>
                  <a:schemeClr val="tx1"/>
                </a:solidFill>
              </a:rPr>
              <a:t> 1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466992" y="2335758"/>
            <a:ext cx="1417376" cy="4641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tx1"/>
                </a:solidFill>
              </a:rPr>
              <a:t>Error in </a:t>
            </a:r>
            <a:r>
              <a:rPr lang="en-GB" sz="1600" dirty="0" err="1" smtClean="0">
                <a:solidFill>
                  <a:schemeClr val="tx1"/>
                </a:solidFill>
              </a:rPr>
              <a:t>obs</a:t>
            </a:r>
            <a:r>
              <a:rPr lang="en-GB" sz="1600" dirty="0" smtClean="0">
                <a:solidFill>
                  <a:schemeClr val="tx1"/>
                </a:solidFill>
              </a:rPr>
              <a:t> 2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452320" y="4103905"/>
            <a:ext cx="1417376" cy="4641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tx1"/>
                </a:solidFill>
              </a:rPr>
              <a:t>Error in </a:t>
            </a:r>
            <a:r>
              <a:rPr lang="en-GB" sz="1600" dirty="0" err="1" smtClean="0">
                <a:solidFill>
                  <a:schemeClr val="tx1"/>
                </a:solidFill>
              </a:rPr>
              <a:t>obs</a:t>
            </a:r>
            <a:r>
              <a:rPr lang="en-GB" sz="1600" dirty="0" smtClean="0">
                <a:solidFill>
                  <a:schemeClr val="tx1"/>
                </a:solidFill>
              </a:rPr>
              <a:t> 1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971600" y="1124744"/>
            <a:ext cx="2056973" cy="5105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Uncorrelated error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611371" y="1099871"/>
            <a:ext cx="1813317" cy="5105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C</a:t>
            </a:r>
            <a:r>
              <a:rPr lang="en-GB" dirty="0" smtClean="0">
                <a:solidFill>
                  <a:schemeClr val="tx1"/>
                </a:solidFill>
              </a:rPr>
              <a:t>orrelated error</a:t>
            </a:r>
          </a:p>
        </p:txBody>
      </p:sp>
      <p:graphicFrame>
        <p:nvGraphicFramePr>
          <p:cNvPr id="2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022370"/>
              </p:ext>
            </p:extLst>
          </p:nvPr>
        </p:nvGraphicFramePr>
        <p:xfrm>
          <a:off x="5603875" y="1554603"/>
          <a:ext cx="1868488" cy="819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45" name="Equation" r:id="rId7" imgW="1041120" imgH="457200" progId="Equation.3">
                  <p:embed/>
                </p:oleObj>
              </mc:Choice>
              <mc:Fallback>
                <p:oleObj name="Equation" r:id="rId7" imgW="104112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03875" y="1554603"/>
                        <a:ext cx="1868488" cy="819150"/>
                      </a:xfrm>
                      <a:prstGeom prst="rect">
                        <a:avLst/>
                      </a:prstGeom>
                      <a:solidFill>
                        <a:schemeClr val="accent2">
                          <a:alpha val="28000"/>
                        </a:schemeClr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73581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the effect of error correlations?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NWP SAF training course 2017: Observation errors</a:t>
            </a:r>
            <a:endParaRPr lang="en-GB" dirty="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5639115"/>
              </p:ext>
            </p:extLst>
          </p:nvPr>
        </p:nvGraphicFramePr>
        <p:xfrm>
          <a:off x="1270000" y="1582738"/>
          <a:ext cx="1458913" cy="819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16" name="Equation" r:id="rId3" imgW="812520" imgH="457200" progId="Equation.3">
                  <p:embed/>
                </p:oleObj>
              </mc:Choice>
              <mc:Fallback>
                <p:oleObj name="Equation" r:id="rId3" imgW="81252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0000" y="1582738"/>
                        <a:ext cx="1458913" cy="819150"/>
                      </a:xfrm>
                      <a:prstGeom prst="rect">
                        <a:avLst/>
                      </a:prstGeom>
                      <a:solidFill>
                        <a:schemeClr val="accent2">
                          <a:alpha val="28000"/>
                        </a:schemeClr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4220" y="2407766"/>
            <a:ext cx="4762500" cy="32289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5687" y="2581132"/>
            <a:ext cx="4695825" cy="3343275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 bwMode="auto">
          <a:xfrm>
            <a:off x="323156" y="4135958"/>
            <a:ext cx="3528764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Straight Arrow Connector 10"/>
          <p:cNvCxnSpPr/>
          <p:nvPr/>
        </p:nvCxnSpPr>
        <p:spPr bwMode="auto">
          <a:xfrm flipV="1">
            <a:off x="2051720" y="2407766"/>
            <a:ext cx="0" cy="3397498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Straight Arrow Connector 14"/>
          <p:cNvCxnSpPr/>
          <p:nvPr/>
        </p:nvCxnSpPr>
        <p:spPr bwMode="auto">
          <a:xfrm>
            <a:off x="4788024" y="4135958"/>
            <a:ext cx="3528764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Straight Arrow Connector 15"/>
          <p:cNvCxnSpPr/>
          <p:nvPr/>
        </p:nvCxnSpPr>
        <p:spPr bwMode="auto">
          <a:xfrm flipV="1">
            <a:off x="6444208" y="2407766"/>
            <a:ext cx="0" cy="3397498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" name="TextBox 16"/>
          <p:cNvSpPr txBox="1"/>
          <p:nvPr/>
        </p:nvSpPr>
        <p:spPr>
          <a:xfrm>
            <a:off x="1994228" y="2335758"/>
            <a:ext cx="1417376" cy="4641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tx1"/>
                </a:solidFill>
              </a:rPr>
              <a:t>Error in </a:t>
            </a:r>
            <a:r>
              <a:rPr lang="en-GB" sz="1600" dirty="0" err="1" smtClean="0">
                <a:solidFill>
                  <a:schemeClr val="tx1"/>
                </a:solidFill>
              </a:rPr>
              <a:t>obs</a:t>
            </a:r>
            <a:r>
              <a:rPr lang="en-GB" sz="1600" dirty="0" smtClean="0">
                <a:solidFill>
                  <a:schemeClr val="tx1"/>
                </a:solidFill>
              </a:rPr>
              <a:t> 2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226632" y="4103905"/>
            <a:ext cx="1417376" cy="4641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tx1"/>
                </a:solidFill>
              </a:rPr>
              <a:t>Error in </a:t>
            </a:r>
            <a:r>
              <a:rPr lang="en-GB" sz="1600" dirty="0" err="1" smtClean="0">
                <a:solidFill>
                  <a:schemeClr val="tx1"/>
                </a:solidFill>
              </a:rPr>
              <a:t>obs</a:t>
            </a:r>
            <a:r>
              <a:rPr lang="en-GB" sz="1600" dirty="0" smtClean="0">
                <a:solidFill>
                  <a:schemeClr val="tx1"/>
                </a:solidFill>
              </a:rPr>
              <a:t> 1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466992" y="2335758"/>
            <a:ext cx="1417376" cy="4641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tx1"/>
                </a:solidFill>
              </a:rPr>
              <a:t>Error in </a:t>
            </a:r>
            <a:r>
              <a:rPr lang="en-GB" sz="1600" dirty="0" err="1" smtClean="0">
                <a:solidFill>
                  <a:schemeClr val="tx1"/>
                </a:solidFill>
              </a:rPr>
              <a:t>obs</a:t>
            </a:r>
            <a:r>
              <a:rPr lang="en-GB" sz="1600" dirty="0" smtClean="0">
                <a:solidFill>
                  <a:schemeClr val="tx1"/>
                </a:solidFill>
              </a:rPr>
              <a:t> 2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452320" y="4103905"/>
            <a:ext cx="1417376" cy="4641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tx1"/>
                </a:solidFill>
              </a:rPr>
              <a:t>Error in </a:t>
            </a:r>
            <a:r>
              <a:rPr lang="en-GB" sz="1600" dirty="0" err="1" smtClean="0">
                <a:solidFill>
                  <a:schemeClr val="tx1"/>
                </a:solidFill>
              </a:rPr>
              <a:t>obs</a:t>
            </a:r>
            <a:r>
              <a:rPr lang="en-GB" sz="1600" dirty="0" smtClean="0">
                <a:solidFill>
                  <a:schemeClr val="tx1"/>
                </a:solidFill>
              </a:rPr>
              <a:t> 1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971600" y="1124744"/>
            <a:ext cx="2056973" cy="5105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Uncorrelated error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611371" y="1099871"/>
            <a:ext cx="1813317" cy="5105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C</a:t>
            </a:r>
            <a:r>
              <a:rPr lang="en-GB" dirty="0" smtClean="0">
                <a:solidFill>
                  <a:schemeClr val="tx1"/>
                </a:solidFill>
              </a:rPr>
              <a:t>orrelated error</a:t>
            </a:r>
          </a:p>
        </p:txBody>
      </p:sp>
      <p:graphicFrame>
        <p:nvGraphicFramePr>
          <p:cNvPr id="2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022370"/>
              </p:ext>
            </p:extLst>
          </p:nvPr>
        </p:nvGraphicFramePr>
        <p:xfrm>
          <a:off x="5603875" y="1554603"/>
          <a:ext cx="1868488" cy="819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17" name="Equation" r:id="rId7" imgW="1041120" imgH="457200" progId="Equation.3">
                  <p:embed/>
                </p:oleObj>
              </mc:Choice>
              <mc:Fallback>
                <p:oleObj name="Equation" r:id="rId7" imgW="104112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03875" y="1554603"/>
                        <a:ext cx="1868488" cy="819150"/>
                      </a:xfrm>
                      <a:prstGeom prst="rect">
                        <a:avLst/>
                      </a:prstGeom>
                      <a:solidFill>
                        <a:schemeClr val="accent2">
                          <a:alpha val="28000"/>
                        </a:schemeClr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2" name="Straight Arrow Connector 21"/>
          <p:cNvCxnSpPr/>
          <p:nvPr/>
        </p:nvCxnSpPr>
        <p:spPr bwMode="auto">
          <a:xfrm flipH="1" flipV="1">
            <a:off x="4860032" y="2567808"/>
            <a:ext cx="3096344" cy="3068933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Straight Arrow Connector 24"/>
          <p:cNvCxnSpPr/>
          <p:nvPr/>
        </p:nvCxnSpPr>
        <p:spPr bwMode="auto">
          <a:xfrm flipV="1">
            <a:off x="4860031" y="2495800"/>
            <a:ext cx="3312369" cy="3140941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6" name="TextBox 25"/>
          <p:cNvSpPr txBox="1"/>
          <p:nvPr/>
        </p:nvSpPr>
        <p:spPr>
          <a:xfrm>
            <a:off x="8166381" y="2276872"/>
            <a:ext cx="9156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GB" dirty="0" smtClean="0">
                <a:solidFill>
                  <a:srgbClr val="FF0000"/>
                </a:solidFill>
              </a:rPr>
              <a:t>Larger </a:t>
            </a:r>
          </a:p>
          <a:p>
            <a:pPr>
              <a:lnSpc>
                <a:spcPct val="100000"/>
              </a:lnSpc>
            </a:pPr>
            <a:r>
              <a:rPr lang="en-GB" dirty="0" smtClean="0">
                <a:solidFill>
                  <a:srgbClr val="FF0000"/>
                </a:solidFill>
              </a:rPr>
              <a:t>error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283968" y="2782669"/>
            <a:ext cx="10310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GB" dirty="0" smtClean="0">
                <a:solidFill>
                  <a:srgbClr val="FF0000"/>
                </a:solidFill>
              </a:rPr>
              <a:t>Smaller </a:t>
            </a:r>
          </a:p>
          <a:p>
            <a:pPr>
              <a:lnSpc>
                <a:spcPct val="100000"/>
              </a:lnSpc>
            </a:pPr>
            <a:r>
              <a:rPr lang="en-GB" dirty="0" smtClean="0">
                <a:solidFill>
                  <a:srgbClr val="FF0000"/>
                </a:solidFill>
              </a:rPr>
              <a:t>error</a:t>
            </a:r>
          </a:p>
        </p:txBody>
      </p:sp>
    </p:spTree>
    <p:extLst>
      <p:ext uri="{BB962C8B-B14F-4D97-AF65-F5344CB8AC3E}">
        <p14:creationId xmlns:p14="http://schemas.microsoft.com/office/powerpoint/2010/main" val="3755344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7" name="Picture 6" descr="Case2_FGdep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65"/>
          <a:stretch>
            <a:fillRect/>
          </a:stretch>
        </p:blipFill>
        <p:spPr bwMode="auto">
          <a:xfrm>
            <a:off x="25400" y="3060700"/>
            <a:ext cx="4941888" cy="327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9" name="Title 1"/>
          <p:cNvSpPr>
            <a:spLocks noGrp="1"/>
          </p:cNvSpPr>
          <p:nvPr>
            <p:ph type="title" idx="4294967295"/>
          </p:nvPr>
        </p:nvSpPr>
        <p:spPr>
          <a:xfrm>
            <a:off x="0" y="228600"/>
            <a:ext cx="5210175" cy="86360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GB" sz="2400" dirty="0" smtClean="0">
                <a:solidFill>
                  <a:srgbClr val="0000FF"/>
                </a:solidFill>
              </a:rPr>
              <a:t>Single IASI spectrum assimilation experiments (I)</a:t>
            </a:r>
          </a:p>
        </p:txBody>
      </p:sp>
      <p:pic>
        <p:nvPicPr>
          <p:cNvPr id="36881" name="Picture 17" descr="Case2_Locatio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0" t="22678" r="7140" b="22047"/>
          <a:stretch>
            <a:fillRect/>
          </a:stretch>
        </p:blipFill>
        <p:spPr bwMode="auto">
          <a:xfrm>
            <a:off x="376238" y="1114425"/>
            <a:ext cx="4514850" cy="194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82" name="TextBox 21"/>
          <p:cNvSpPr txBox="1">
            <a:spLocks noChangeArrowheads="1"/>
          </p:cNvSpPr>
          <p:nvPr/>
        </p:nvSpPr>
        <p:spPr bwMode="auto">
          <a:xfrm>
            <a:off x="528638" y="5232400"/>
            <a:ext cx="254749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bg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9pPr>
          </a:lstStyle>
          <a:p>
            <a:pPr defTabSz="914400">
              <a:lnSpc>
                <a:spcPct val="100000"/>
              </a:lnSpc>
              <a:buClrTx/>
              <a:buSzTx/>
              <a:buFontTx/>
              <a:buNone/>
            </a:pPr>
            <a:r>
              <a:rPr lang="en-GB" sz="1600" b="1" dirty="0" err="1">
                <a:solidFill>
                  <a:srgbClr val="000000"/>
                </a:solidFill>
              </a:rPr>
              <a:t>Obs</a:t>
            </a:r>
            <a:r>
              <a:rPr lang="en-GB" sz="1600" b="1" dirty="0">
                <a:solidFill>
                  <a:srgbClr val="000000"/>
                </a:solidFill>
              </a:rPr>
              <a:t>-FG departure</a:t>
            </a:r>
          </a:p>
          <a:p>
            <a:pPr defTabSz="914400">
              <a:lnSpc>
                <a:spcPct val="100000"/>
              </a:lnSpc>
              <a:buClrTx/>
              <a:buSzTx/>
              <a:buFontTx/>
              <a:buNone/>
            </a:pPr>
            <a:r>
              <a:rPr lang="en-GB" sz="1600" b="1" dirty="0">
                <a:solidFill>
                  <a:srgbClr val="000000"/>
                </a:solidFill>
              </a:rPr>
              <a:t>(all channels </a:t>
            </a:r>
            <a:r>
              <a:rPr lang="en-GB" sz="1600" b="1" dirty="0" smtClean="0">
                <a:solidFill>
                  <a:srgbClr val="000000"/>
                </a:solidFill>
              </a:rPr>
              <a:t>cloud-free</a:t>
            </a:r>
            <a:r>
              <a:rPr lang="en-GB" sz="1600" b="1" dirty="0">
                <a:solidFill>
                  <a:srgbClr val="000000"/>
                </a:solidFill>
              </a:rPr>
              <a:t>)</a:t>
            </a:r>
          </a:p>
        </p:txBody>
      </p:sp>
      <p:sp>
        <p:nvSpPr>
          <p:cNvPr id="36900" name="Footer Placeholder 35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5pPr>
            <a:lvl6pPr marL="25146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6pPr>
            <a:lvl7pPr marL="29718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7pPr>
            <a:lvl8pPr marL="34290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8pPr>
            <a:lvl9pPr marL="38862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en-GB" dirty="0" smtClean="0">
                <a:solidFill>
                  <a:srgbClr val="FFFFFF"/>
                </a:solidFill>
              </a:rPr>
              <a:t>NWP SAF training course 2017: Observation errors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4967288" y="82724"/>
            <a:ext cx="3699996" cy="3779800"/>
            <a:chOff x="4967288" y="1340768"/>
            <a:chExt cx="3699996" cy="3779800"/>
          </a:xfrm>
        </p:grpSpPr>
        <p:pic>
          <p:nvPicPr>
            <p:cNvPr id="38" name="Picture 3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67288" y="1700808"/>
              <a:ext cx="3699996" cy="3419760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5652120" y="1340768"/>
              <a:ext cx="2531462" cy="3970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GB" dirty="0" smtClean="0">
                  <a:solidFill>
                    <a:schemeClr val="tx1"/>
                  </a:solidFill>
                </a:rPr>
                <a:t>Error correlation matrix</a:t>
              </a:r>
            </a:p>
          </p:txBody>
        </p:sp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4018123"/>
            <a:ext cx="2862833" cy="2219189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auto">
          <a:xfrm>
            <a:off x="5210175" y="5013176"/>
            <a:ext cx="513953" cy="28803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3353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7" name="Picture 6" descr="Case2_FGdep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65"/>
          <a:stretch>
            <a:fillRect/>
          </a:stretch>
        </p:blipFill>
        <p:spPr bwMode="auto">
          <a:xfrm>
            <a:off x="25400" y="3060700"/>
            <a:ext cx="4941888" cy="327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9" name="Title 1"/>
          <p:cNvSpPr>
            <a:spLocks noGrp="1"/>
          </p:cNvSpPr>
          <p:nvPr>
            <p:ph type="title" idx="4294967295"/>
          </p:nvPr>
        </p:nvSpPr>
        <p:spPr>
          <a:xfrm>
            <a:off x="0" y="228600"/>
            <a:ext cx="5210175" cy="86360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GB" sz="2400" dirty="0" smtClean="0">
                <a:solidFill>
                  <a:srgbClr val="0000FF"/>
                </a:solidFill>
              </a:rPr>
              <a:t>Single IASI spectrum assimilation experiments (I)</a:t>
            </a:r>
          </a:p>
        </p:txBody>
      </p:sp>
      <p:pic>
        <p:nvPicPr>
          <p:cNvPr id="36881" name="Picture 17" descr="Case2_Locatio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0" t="22678" r="7140" b="22047"/>
          <a:stretch>
            <a:fillRect/>
          </a:stretch>
        </p:blipFill>
        <p:spPr bwMode="auto">
          <a:xfrm>
            <a:off x="376238" y="1114425"/>
            <a:ext cx="4514850" cy="194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82" name="TextBox 21"/>
          <p:cNvSpPr txBox="1">
            <a:spLocks noChangeArrowheads="1"/>
          </p:cNvSpPr>
          <p:nvPr/>
        </p:nvSpPr>
        <p:spPr bwMode="auto">
          <a:xfrm>
            <a:off x="528638" y="5232400"/>
            <a:ext cx="254749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bg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9pPr>
          </a:lstStyle>
          <a:p>
            <a:pPr defTabSz="914400">
              <a:lnSpc>
                <a:spcPct val="100000"/>
              </a:lnSpc>
              <a:buClrTx/>
              <a:buSzTx/>
              <a:buFontTx/>
              <a:buNone/>
            </a:pPr>
            <a:r>
              <a:rPr lang="en-GB" sz="1600" b="1" dirty="0" err="1">
                <a:solidFill>
                  <a:srgbClr val="000000"/>
                </a:solidFill>
              </a:rPr>
              <a:t>Obs</a:t>
            </a:r>
            <a:r>
              <a:rPr lang="en-GB" sz="1600" b="1" dirty="0">
                <a:solidFill>
                  <a:srgbClr val="000000"/>
                </a:solidFill>
              </a:rPr>
              <a:t>-FG departure</a:t>
            </a:r>
          </a:p>
          <a:p>
            <a:pPr defTabSz="914400">
              <a:lnSpc>
                <a:spcPct val="100000"/>
              </a:lnSpc>
              <a:buClrTx/>
              <a:buSzTx/>
              <a:buFontTx/>
              <a:buNone/>
            </a:pPr>
            <a:r>
              <a:rPr lang="en-GB" sz="1600" b="1" dirty="0">
                <a:solidFill>
                  <a:srgbClr val="000000"/>
                </a:solidFill>
              </a:rPr>
              <a:t>(all channels </a:t>
            </a:r>
            <a:r>
              <a:rPr lang="en-GB" sz="1600" b="1" dirty="0" smtClean="0">
                <a:solidFill>
                  <a:srgbClr val="000000"/>
                </a:solidFill>
              </a:rPr>
              <a:t>cloud-free</a:t>
            </a:r>
            <a:r>
              <a:rPr lang="en-GB" sz="1600" b="1" dirty="0">
                <a:solidFill>
                  <a:srgbClr val="000000"/>
                </a:solidFill>
              </a:rPr>
              <a:t>)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4757738" y="292100"/>
            <a:ext cx="4405312" cy="5999163"/>
            <a:chOff x="4757738" y="292100"/>
            <a:chExt cx="4405312" cy="5999163"/>
          </a:xfrm>
        </p:grpSpPr>
        <p:pic>
          <p:nvPicPr>
            <p:cNvPr id="36866" name="Picture 5" descr="Case2_QIncr.pn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27588" y="3184525"/>
              <a:ext cx="4170362" cy="2952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6868" name="Picture 4" descr="Case2_TIncr.png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38700" y="292100"/>
              <a:ext cx="4171950" cy="2952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6870" name="TextBox 7"/>
            <p:cNvSpPr txBox="1">
              <a:spLocks noChangeArrowheads="1"/>
            </p:cNvSpPr>
            <p:nvPr/>
          </p:nvSpPr>
          <p:spPr bwMode="auto">
            <a:xfrm>
              <a:off x="5126038" y="3086100"/>
              <a:ext cx="3409950" cy="3381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600">
                  <a:solidFill>
                    <a:srgbClr val="000000"/>
                  </a:solidFill>
                </a:rPr>
                <a:t>          Temperature increment [K]      </a:t>
              </a:r>
            </a:p>
          </p:txBody>
        </p:sp>
        <p:sp>
          <p:nvSpPr>
            <p:cNvPr id="36871" name="TextBox 8"/>
            <p:cNvSpPr txBox="1">
              <a:spLocks noChangeArrowheads="1"/>
            </p:cNvSpPr>
            <p:nvPr/>
          </p:nvSpPr>
          <p:spPr bwMode="auto">
            <a:xfrm>
              <a:off x="5245100" y="5951538"/>
              <a:ext cx="3594100" cy="3397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600">
                  <a:solidFill>
                    <a:srgbClr val="000000"/>
                  </a:solidFill>
                </a:rPr>
                <a:t>        Humidity increment [g/Kg]                 </a:t>
              </a:r>
            </a:p>
          </p:txBody>
        </p:sp>
        <p:sp>
          <p:nvSpPr>
            <p:cNvPr id="36872" name="Rectangle 9"/>
            <p:cNvSpPr>
              <a:spLocks noChangeArrowheads="1"/>
            </p:cNvSpPr>
            <p:nvPr/>
          </p:nvSpPr>
          <p:spPr bwMode="auto">
            <a:xfrm>
              <a:off x="5145088" y="3398838"/>
              <a:ext cx="3454400" cy="1651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endParaRPr lang="en-US" sz="2000">
                <a:solidFill>
                  <a:srgbClr val="000000"/>
                </a:solidFill>
                <a:latin typeface="Times" pitchFamily="18" charset="0"/>
              </a:endParaRPr>
            </a:p>
          </p:txBody>
        </p:sp>
        <p:sp>
          <p:nvSpPr>
            <p:cNvPr id="36873" name="Rectangle 10"/>
            <p:cNvSpPr>
              <a:spLocks noChangeArrowheads="1"/>
            </p:cNvSpPr>
            <p:nvPr/>
          </p:nvSpPr>
          <p:spPr bwMode="auto">
            <a:xfrm>
              <a:off x="5170488" y="508000"/>
              <a:ext cx="3454400" cy="1651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endParaRPr lang="en-US" sz="2000">
                <a:solidFill>
                  <a:srgbClr val="000000"/>
                </a:solidFill>
                <a:latin typeface="Times" pitchFamily="18" charset="0"/>
              </a:endParaRPr>
            </a:p>
          </p:txBody>
        </p:sp>
        <p:sp>
          <p:nvSpPr>
            <p:cNvPr id="36874" name="TextBox 12"/>
            <p:cNvSpPr txBox="1">
              <a:spLocks noChangeArrowheads="1"/>
            </p:cNvSpPr>
            <p:nvPr/>
          </p:nvSpPr>
          <p:spPr bwMode="auto">
            <a:xfrm rot="-5400000">
              <a:off x="4320382" y="4542631"/>
              <a:ext cx="1219200" cy="338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600">
                  <a:solidFill>
                    <a:srgbClr val="000000"/>
                  </a:solidFill>
                </a:rPr>
                <a:t>Model level</a:t>
              </a:r>
            </a:p>
          </p:txBody>
        </p:sp>
        <p:sp>
          <p:nvSpPr>
            <p:cNvPr id="36875" name="TextBox 13"/>
            <p:cNvSpPr txBox="1">
              <a:spLocks noChangeArrowheads="1"/>
            </p:cNvSpPr>
            <p:nvPr/>
          </p:nvSpPr>
          <p:spPr bwMode="auto">
            <a:xfrm>
              <a:off x="5246688" y="736600"/>
              <a:ext cx="341312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2000" b="1">
                  <a:solidFill>
                    <a:srgbClr val="000000"/>
                  </a:solidFill>
                </a:rPr>
                <a:t>T</a:t>
              </a:r>
            </a:p>
          </p:txBody>
        </p:sp>
        <p:sp>
          <p:nvSpPr>
            <p:cNvPr id="36876" name="TextBox 14"/>
            <p:cNvSpPr txBox="1">
              <a:spLocks noChangeArrowheads="1"/>
            </p:cNvSpPr>
            <p:nvPr/>
          </p:nvSpPr>
          <p:spPr bwMode="auto">
            <a:xfrm>
              <a:off x="5246688" y="3616325"/>
              <a:ext cx="384175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2000" b="1">
                  <a:solidFill>
                    <a:srgbClr val="000000"/>
                  </a:solidFill>
                </a:rPr>
                <a:t>Q</a:t>
              </a:r>
            </a:p>
          </p:txBody>
        </p:sp>
        <p:cxnSp>
          <p:nvCxnSpPr>
            <p:cNvPr id="36877" name="Straight Connector 16"/>
            <p:cNvCxnSpPr>
              <a:cxnSpLocks noChangeShapeType="1"/>
            </p:cNvCxnSpPr>
            <p:nvPr/>
          </p:nvCxnSpPr>
          <p:spPr bwMode="auto">
            <a:xfrm rot="16200000" flipV="1">
              <a:off x="6362700" y="1816100"/>
              <a:ext cx="2222500" cy="12700"/>
            </a:xfrm>
            <a:prstGeom prst="line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6878" name="Straight Connector 18"/>
            <p:cNvCxnSpPr>
              <a:cxnSpLocks noChangeShapeType="1"/>
            </p:cNvCxnSpPr>
            <p:nvPr/>
          </p:nvCxnSpPr>
          <p:spPr bwMode="auto">
            <a:xfrm>
              <a:off x="5378450" y="1233488"/>
              <a:ext cx="495300" cy="0"/>
            </a:xfrm>
            <a:prstGeom prst="line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6879" name="Straight Connector 19"/>
            <p:cNvCxnSpPr>
              <a:cxnSpLocks noChangeShapeType="1"/>
            </p:cNvCxnSpPr>
            <p:nvPr/>
          </p:nvCxnSpPr>
          <p:spPr bwMode="auto">
            <a:xfrm>
              <a:off x="5376863" y="1452563"/>
              <a:ext cx="495300" cy="0"/>
            </a:xfrm>
            <a:prstGeom prst="line">
              <a:avLst/>
            </a:prstGeom>
            <a:noFill/>
            <a:ln w="25400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6880" name="TextBox 20"/>
            <p:cNvSpPr txBox="1">
              <a:spLocks noChangeArrowheads="1"/>
            </p:cNvSpPr>
            <p:nvPr/>
          </p:nvSpPr>
          <p:spPr bwMode="auto">
            <a:xfrm>
              <a:off x="5808663" y="1112838"/>
              <a:ext cx="1463675" cy="46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Without correlation</a:t>
              </a:r>
            </a:p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With correlation</a:t>
              </a:r>
            </a:p>
          </p:txBody>
        </p:sp>
        <p:cxnSp>
          <p:nvCxnSpPr>
            <p:cNvPr id="36883" name="Straight Connector 22"/>
            <p:cNvCxnSpPr>
              <a:cxnSpLocks noChangeShapeType="1"/>
            </p:cNvCxnSpPr>
            <p:nvPr/>
          </p:nvCxnSpPr>
          <p:spPr bwMode="auto">
            <a:xfrm>
              <a:off x="6743700" y="3754438"/>
              <a:ext cx="495300" cy="0"/>
            </a:xfrm>
            <a:prstGeom prst="line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6884" name="Straight Connector 23"/>
            <p:cNvCxnSpPr>
              <a:cxnSpLocks noChangeShapeType="1"/>
            </p:cNvCxnSpPr>
            <p:nvPr/>
          </p:nvCxnSpPr>
          <p:spPr bwMode="auto">
            <a:xfrm>
              <a:off x="6740525" y="3973513"/>
              <a:ext cx="496888" cy="0"/>
            </a:xfrm>
            <a:prstGeom prst="line">
              <a:avLst/>
            </a:prstGeom>
            <a:noFill/>
            <a:ln w="25400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6885" name="TextBox 24"/>
            <p:cNvSpPr txBox="1">
              <a:spLocks noChangeArrowheads="1"/>
            </p:cNvSpPr>
            <p:nvPr/>
          </p:nvSpPr>
          <p:spPr bwMode="auto">
            <a:xfrm>
              <a:off x="7172325" y="3633788"/>
              <a:ext cx="1463675" cy="46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Without correlation</a:t>
              </a:r>
            </a:p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With correlation</a:t>
              </a:r>
            </a:p>
          </p:txBody>
        </p:sp>
        <p:cxnSp>
          <p:nvCxnSpPr>
            <p:cNvPr id="36886" name="Straight Connector 25"/>
            <p:cNvCxnSpPr>
              <a:cxnSpLocks noChangeShapeType="1"/>
            </p:cNvCxnSpPr>
            <p:nvPr/>
          </p:nvCxnSpPr>
          <p:spPr bwMode="auto">
            <a:xfrm rot="16200000" flipV="1">
              <a:off x="4905375" y="4700588"/>
              <a:ext cx="2222500" cy="12700"/>
            </a:xfrm>
            <a:prstGeom prst="line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6887" name="TextBox 11"/>
            <p:cNvSpPr txBox="1">
              <a:spLocks noChangeArrowheads="1"/>
            </p:cNvSpPr>
            <p:nvPr/>
          </p:nvSpPr>
          <p:spPr bwMode="auto">
            <a:xfrm rot="-5400000">
              <a:off x="4316413" y="1651000"/>
              <a:ext cx="1220788" cy="338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600">
                  <a:solidFill>
                    <a:srgbClr val="000000"/>
                  </a:solidFill>
                </a:rPr>
                <a:t>Model level</a:t>
              </a:r>
            </a:p>
          </p:txBody>
        </p:sp>
        <p:sp>
          <p:nvSpPr>
            <p:cNvPr id="36888" name="TextBox 23"/>
            <p:cNvSpPr txBox="1">
              <a:spLocks noChangeArrowheads="1"/>
            </p:cNvSpPr>
            <p:nvPr/>
          </p:nvSpPr>
          <p:spPr bwMode="auto">
            <a:xfrm>
              <a:off x="8542338" y="2119313"/>
              <a:ext cx="438150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500</a:t>
              </a:r>
            </a:p>
          </p:txBody>
        </p:sp>
        <p:sp>
          <p:nvSpPr>
            <p:cNvPr id="36889" name="TextBox 25"/>
            <p:cNvSpPr txBox="1">
              <a:spLocks noChangeArrowheads="1"/>
            </p:cNvSpPr>
            <p:nvPr/>
          </p:nvSpPr>
          <p:spPr bwMode="auto">
            <a:xfrm>
              <a:off x="8532813" y="1539875"/>
              <a:ext cx="439737" cy="277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100</a:t>
              </a:r>
            </a:p>
          </p:txBody>
        </p:sp>
        <p:sp>
          <p:nvSpPr>
            <p:cNvPr id="36890" name="TextBox 26"/>
            <p:cNvSpPr txBox="1">
              <a:spLocks noChangeArrowheads="1"/>
            </p:cNvSpPr>
            <p:nvPr/>
          </p:nvSpPr>
          <p:spPr bwMode="auto">
            <a:xfrm>
              <a:off x="8545513" y="1219200"/>
              <a:ext cx="354012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30</a:t>
              </a:r>
            </a:p>
          </p:txBody>
        </p:sp>
        <p:sp>
          <p:nvSpPr>
            <p:cNvPr id="36891" name="TextBox 27"/>
            <p:cNvSpPr txBox="1">
              <a:spLocks noChangeArrowheads="1"/>
            </p:cNvSpPr>
            <p:nvPr/>
          </p:nvSpPr>
          <p:spPr bwMode="auto">
            <a:xfrm>
              <a:off x="8547100" y="898525"/>
              <a:ext cx="269875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5</a:t>
              </a:r>
            </a:p>
          </p:txBody>
        </p:sp>
        <p:sp>
          <p:nvSpPr>
            <p:cNvPr id="36892" name="TextBox 28"/>
            <p:cNvSpPr txBox="1">
              <a:spLocks noChangeArrowheads="1"/>
            </p:cNvSpPr>
            <p:nvPr/>
          </p:nvSpPr>
          <p:spPr bwMode="auto">
            <a:xfrm>
              <a:off x="8543925" y="2422525"/>
              <a:ext cx="439738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850</a:t>
              </a:r>
            </a:p>
          </p:txBody>
        </p:sp>
        <p:sp>
          <p:nvSpPr>
            <p:cNvPr id="36893" name="TextBox 29"/>
            <p:cNvSpPr txBox="1">
              <a:spLocks noChangeArrowheads="1"/>
            </p:cNvSpPr>
            <p:nvPr/>
          </p:nvSpPr>
          <p:spPr bwMode="auto">
            <a:xfrm rot="5400000">
              <a:off x="8222457" y="1642269"/>
              <a:ext cx="1543050" cy="338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600">
                  <a:solidFill>
                    <a:srgbClr val="000000"/>
                  </a:solidFill>
                </a:rPr>
                <a:t>Pressure [hPa]</a:t>
              </a:r>
            </a:p>
          </p:txBody>
        </p:sp>
        <p:sp>
          <p:nvSpPr>
            <p:cNvPr id="36894" name="TextBox 30"/>
            <p:cNvSpPr txBox="1">
              <a:spLocks noChangeArrowheads="1"/>
            </p:cNvSpPr>
            <p:nvPr/>
          </p:nvSpPr>
          <p:spPr bwMode="auto">
            <a:xfrm>
              <a:off x="8510588" y="4992688"/>
              <a:ext cx="439737" cy="277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500</a:t>
              </a:r>
            </a:p>
          </p:txBody>
        </p:sp>
        <p:sp>
          <p:nvSpPr>
            <p:cNvPr id="36895" name="TextBox 31"/>
            <p:cNvSpPr txBox="1">
              <a:spLocks noChangeArrowheads="1"/>
            </p:cNvSpPr>
            <p:nvPr/>
          </p:nvSpPr>
          <p:spPr bwMode="auto">
            <a:xfrm>
              <a:off x="8502650" y="4414838"/>
              <a:ext cx="439738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100</a:t>
              </a:r>
            </a:p>
          </p:txBody>
        </p:sp>
        <p:sp>
          <p:nvSpPr>
            <p:cNvPr id="36896" name="TextBox 32"/>
            <p:cNvSpPr txBox="1">
              <a:spLocks noChangeArrowheads="1"/>
            </p:cNvSpPr>
            <p:nvPr/>
          </p:nvSpPr>
          <p:spPr bwMode="auto">
            <a:xfrm>
              <a:off x="8515350" y="4092575"/>
              <a:ext cx="354013" cy="277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30</a:t>
              </a:r>
            </a:p>
          </p:txBody>
        </p:sp>
        <p:sp>
          <p:nvSpPr>
            <p:cNvPr id="36897" name="TextBox 33"/>
            <p:cNvSpPr txBox="1">
              <a:spLocks noChangeArrowheads="1"/>
            </p:cNvSpPr>
            <p:nvPr/>
          </p:nvSpPr>
          <p:spPr bwMode="auto">
            <a:xfrm>
              <a:off x="8516938" y="3771900"/>
              <a:ext cx="269875" cy="277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5</a:t>
              </a:r>
            </a:p>
          </p:txBody>
        </p:sp>
        <p:sp>
          <p:nvSpPr>
            <p:cNvPr id="36898" name="TextBox 34"/>
            <p:cNvSpPr txBox="1">
              <a:spLocks noChangeArrowheads="1"/>
            </p:cNvSpPr>
            <p:nvPr/>
          </p:nvSpPr>
          <p:spPr bwMode="auto">
            <a:xfrm>
              <a:off x="8512175" y="5295900"/>
              <a:ext cx="439738" cy="277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850</a:t>
              </a:r>
            </a:p>
          </p:txBody>
        </p:sp>
        <p:sp>
          <p:nvSpPr>
            <p:cNvPr id="36899" name="TextBox 35"/>
            <p:cNvSpPr txBox="1">
              <a:spLocks noChangeArrowheads="1"/>
            </p:cNvSpPr>
            <p:nvPr/>
          </p:nvSpPr>
          <p:spPr bwMode="auto">
            <a:xfrm rot="5400000">
              <a:off x="8193087" y="4516438"/>
              <a:ext cx="1541463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600">
                  <a:solidFill>
                    <a:srgbClr val="000000"/>
                  </a:solidFill>
                </a:rPr>
                <a:t>Pressure [hPa]</a:t>
              </a:r>
            </a:p>
          </p:txBody>
        </p:sp>
      </p:grpSp>
      <p:sp>
        <p:nvSpPr>
          <p:cNvPr id="36900" name="Footer Placeholder 35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5pPr>
            <a:lvl6pPr marL="25146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6pPr>
            <a:lvl7pPr marL="29718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7pPr>
            <a:lvl8pPr marL="34290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8pPr>
            <a:lvl9pPr marL="38862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en-GB" dirty="0" smtClean="0">
                <a:solidFill>
                  <a:srgbClr val="FFFFFF"/>
                </a:solidFill>
              </a:rPr>
              <a:t>NWP SAF training course 2017: Observation errors</a:t>
            </a:r>
          </a:p>
        </p:txBody>
      </p:sp>
    </p:spTree>
    <p:extLst>
      <p:ext uri="{BB962C8B-B14F-4D97-AF65-F5344CB8AC3E}">
        <p14:creationId xmlns:p14="http://schemas.microsoft.com/office/powerpoint/2010/main" val="3004823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6" descr="Case2_FGdep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65"/>
          <a:stretch>
            <a:fillRect/>
          </a:stretch>
        </p:blipFill>
        <p:spPr bwMode="auto">
          <a:xfrm>
            <a:off x="25400" y="3060700"/>
            <a:ext cx="4941888" cy="327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3" name="Picture 17" descr="Case2_Locatio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0" t="22047" r="7140" b="22678"/>
          <a:stretch>
            <a:fillRect/>
          </a:stretch>
        </p:blipFill>
        <p:spPr bwMode="auto">
          <a:xfrm>
            <a:off x="376238" y="1092200"/>
            <a:ext cx="4514850" cy="194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4" name="TextBox 21"/>
          <p:cNvSpPr txBox="1">
            <a:spLocks noChangeArrowheads="1"/>
          </p:cNvSpPr>
          <p:nvPr/>
        </p:nvSpPr>
        <p:spPr bwMode="auto">
          <a:xfrm>
            <a:off x="528638" y="3579813"/>
            <a:ext cx="3698875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bg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9pPr>
          </a:lstStyle>
          <a:p>
            <a:pPr defTabSz="914400">
              <a:lnSpc>
                <a:spcPct val="100000"/>
              </a:lnSpc>
              <a:buClrTx/>
              <a:buSzTx/>
              <a:buFontTx/>
              <a:buNone/>
            </a:pPr>
            <a:r>
              <a:rPr lang="en-GB" sz="1600" b="1">
                <a:solidFill>
                  <a:srgbClr val="000000"/>
                </a:solidFill>
              </a:rPr>
              <a:t>Obs-FG departure</a:t>
            </a:r>
          </a:p>
          <a:p>
            <a:pPr defTabSz="914400">
              <a:lnSpc>
                <a:spcPct val="100000"/>
              </a:lnSpc>
              <a:buClrTx/>
              <a:buSzTx/>
              <a:buFontTx/>
              <a:buNone/>
            </a:pPr>
            <a:r>
              <a:rPr lang="en-GB" sz="1600" b="1">
                <a:solidFill>
                  <a:srgbClr val="000000"/>
                </a:solidFill>
              </a:rPr>
              <a:t>(all channels considered cloud-free)</a:t>
            </a:r>
          </a:p>
        </p:txBody>
      </p:sp>
      <p:grpSp>
        <p:nvGrpSpPr>
          <p:cNvPr id="2" name="Group 36"/>
          <p:cNvGrpSpPr>
            <a:grpSpLocks/>
          </p:cNvGrpSpPr>
          <p:nvPr/>
        </p:nvGrpSpPr>
        <p:grpSpPr bwMode="auto">
          <a:xfrm>
            <a:off x="4757738" y="292100"/>
            <a:ext cx="4405312" cy="5999163"/>
            <a:chOff x="4757044" y="292100"/>
            <a:chExt cx="4406659" cy="5999163"/>
          </a:xfrm>
        </p:grpSpPr>
        <p:pic>
          <p:nvPicPr>
            <p:cNvPr id="35848" name="Picture 5" descr="Case2_QIncr.pn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27576" y="3185432"/>
              <a:ext cx="4170401" cy="29523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849" name="Picture 4" descr="Case2_TIncr.png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37983" y="292100"/>
              <a:ext cx="4171974" cy="29534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5850" name="TextBox 7"/>
            <p:cNvSpPr txBox="1">
              <a:spLocks noChangeArrowheads="1"/>
            </p:cNvSpPr>
            <p:nvPr/>
          </p:nvSpPr>
          <p:spPr bwMode="auto">
            <a:xfrm>
              <a:off x="5127044" y="3086100"/>
              <a:ext cx="3407817" cy="3381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600">
                  <a:solidFill>
                    <a:srgbClr val="000000"/>
                  </a:solidFill>
                </a:rPr>
                <a:t>          Temperature increment [K]      </a:t>
              </a:r>
            </a:p>
          </p:txBody>
        </p:sp>
        <p:sp>
          <p:nvSpPr>
            <p:cNvPr id="35851" name="TextBox 8"/>
            <p:cNvSpPr txBox="1">
              <a:spLocks noChangeArrowheads="1"/>
            </p:cNvSpPr>
            <p:nvPr/>
          </p:nvSpPr>
          <p:spPr bwMode="auto">
            <a:xfrm>
              <a:off x="5244555" y="5953125"/>
              <a:ext cx="3593611" cy="3381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600">
                  <a:solidFill>
                    <a:srgbClr val="000000"/>
                  </a:solidFill>
                </a:rPr>
                <a:t>        Humidity increment [g/Kg]                 </a:t>
              </a:r>
            </a:p>
          </p:txBody>
        </p:sp>
        <p:sp>
          <p:nvSpPr>
            <p:cNvPr id="35852" name="Rectangle 9"/>
            <p:cNvSpPr>
              <a:spLocks noChangeArrowheads="1"/>
            </p:cNvSpPr>
            <p:nvPr/>
          </p:nvSpPr>
          <p:spPr bwMode="auto">
            <a:xfrm>
              <a:off x="5145038" y="3399674"/>
              <a:ext cx="3453995" cy="1651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endParaRPr lang="en-US" sz="2000">
                <a:solidFill>
                  <a:srgbClr val="000000"/>
                </a:solidFill>
                <a:latin typeface="Times" pitchFamily="18" charset="0"/>
              </a:endParaRPr>
            </a:p>
          </p:txBody>
        </p:sp>
        <p:sp>
          <p:nvSpPr>
            <p:cNvPr id="35853" name="Rectangle 10"/>
            <p:cNvSpPr>
              <a:spLocks noChangeArrowheads="1"/>
            </p:cNvSpPr>
            <p:nvPr/>
          </p:nvSpPr>
          <p:spPr bwMode="auto">
            <a:xfrm>
              <a:off x="5170435" y="508025"/>
              <a:ext cx="3453995" cy="1651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endParaRPr lang="en-US" sz="2000">
                <a:solidFill>
                  <a:srgbClr val="000000"/>
                </a:solidFill>
                <a:latin typeface="Times" pitchFamily="18" charset="0"/>
              </a:endParaRPr>
            </a:p>
          </p:txBody>
        </p:sp>
        <p:sp>
          <p:nvSpPr>
            <p:cNvPr id="35854" name="TextBox 11"/>
            <p:cNvSpPr txBox="1">
              <a:spLocks noChangeArrowheads="1"/>
            </p:cNvSpPr>
            <p:nvPr/>
          </p:nvSpPr>
          <p:spPr bwMode="auto">
            <a:xfrm rot="-5400000">
              <a:off x="4315771" y="1650948"/>
              <a:ext cx="1220788" cy="338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600">
                  <a:solidFill>
                    <a:srgbClr val="000000"/>
                  </a:solidFill>
                </a:rPr>
                <a:t>Model level</a:t>
              </a:r>
            </a:p>
          </p:txBody>
        </p:sp>
        <p:sp>
          <p:nvSpPr>
            <p:cNvPr id="35855" name="TextBox 12"/>
            <p:cNvSpPr txBox="1">
              <a:spLocks noChangeArrowheads="1"/>
            </p:cNvSpPr>
            <p:nvPr/>
          </p:nvSpPr>
          <p:spPr bwMode="auto">
            <a:xfrm rot="-5400000">
              <a:off x="4318947" y="4543373"/>
              <a:ext cx="1220788" cy="338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600">
                  <a:solidFill>
                    <a:srgbClr val="000000"/>
                  </a:solidFill>
                </a:rPr>
                <a:t>Model level</a:t>
              </a:r>
            </a:p>
          </p:txBody>
        </p:sp>
        <p:sp>
          <p:nvSpPr>
            <p:cNvPr id="35856" name="TextBox 13"/>
            <p:cNvSpPr txBox="1">
              <a:spLocks noChangeArrowheads="1"/>
            </p:cNvSpPr>
            <p:nvPr/>
          </p:nvSpPr>
          <p:spPr bwMode="auto">
            <a:xfrm>
              <a:off x="5246144" y="736600"/>
              <a:ext cx="343005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2000" b="1">
                  <a:solidFill>
                    <a:srgbClr val="000000"/>
                  </a:solidFill>
                </a:rPr>
                <a:t>T</a:t>
              </a:r>
            </a:p>
          </p:txBody>
        </p:sp>
        <p:sp>
          <p:nvSpPr>
            <p:cNvPr id="35857" name="TextBox 14"/>
            <p:cNvSpPr txBox="1">
              <a:spLocks noChangeArrowheads="1"/>
            </p:cNvSpPr>
            <p:nvPr/>
          </p:nvSpPr>
          <p:spPr bwMode="auto">
            <a:xfrm>
              <a:off x="5246144" y="3617913"/>
              <a:ext cx="384292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2000" b="1">
                  <a:solidFill>
                    <a:srgbClr val="000000"/>
                  </a:solidFill>
                </a:rPr>
                <a:t>Q</a:t>
              </a:r>
            </a:p>
          </p:txBody>
        </p:sp>
        <p:cxnSp>
          <p:nvCxnSpPr>
            <p:cNvPr id="35858" name="Straight Connector 16"/>
            <p:cNvCxnSpPr>
              <a:cxnSpLocks noChangeShapeType="1"/>
            </p:cNvCxnSpPr>
            <p:nvPr/>
          </p:nvCxnSpPr>
          <p:spPr bwMode="auto">
            <a:xfrm rot="16200000" flipV="1">
              <a:off x="5458423" y="1816278"/>
              <a:ext cx="2222757" cy="12699"/>
            </a:xfrm>
            <a:prstGeom prst="line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5859" name="Straight Connector 18"/>
            <p:cNvCxnSpPr>
              <a:cxnSpLocks noChangeShapeType="1"/>
            </p:cNvCxnSpPr>
            <p:nvPr/>
          </p:nvCxnSpPr>
          <p:spPr bwMode="auto">
            <a:xfrm>
              <a:off x="6733570" y="925489"/>
              <a:ext cx="495701" cy="0"/>
            </a:xfrm>
            <a:prstGeom prst="line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5860" name="Straight Connector 19"/>
            <p:cNvCxnSpPr>
              <a:cxnSpLocks noChangeShapeType="1"/>
            </p:cNvCxnSpPr>
            <p:nvPr/>
          </p:nvCxnSpPr>
          <p:spPr bwMode="auto">
            <a:xfrm>
              <a:off x="6731732" y="1144017"/>
              <a:ext cx="495701" cy="0"/>
            </a:xfrm>
            <a:prstGeom prst="line">
              <a:avLst/>
            </a:prstGeom>
            <a:noFill/>
            <a:ln w="25400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5861" name="TextBox 20"/>
            <p:cNvSpPr txBox="1">
              <a:spLocks noChangeArrowheads="1"/>
            </p:cNvSpPr>
            <p:nvPr/>
          </p:nvSpPr>
          <p:spPr bwMode="auto">
            <a:xfrm>
              <a:off x="7164430" y="804863"/>
              <a:ext cx="1462534" cy="460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Without correlation</a:t>
              </a:r>
            </a:p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With correlation</a:t>
              </a:r>
            </a:p>
          </p:txBody>
        </p:sp>
        <p:cxnSp>
          <p:nvCxnSpPr>
            <p:cNvPr id="35862" name="Straight Connector 22"/>
            <p:cNvCxnSpPr>
              <a:cxnSpLocks noChangeShapeType="1"/>
            </p:cNvCxnSpPr>
            <p:nvPr/>
          </p:nvCxnSpPr>
          <p:spPr bwMode="auto">
            <a:xfrm>
              <a:off x="6742748" y="3755348"/>
              <a:ext cx="495701" cy="0"/>
            </a:xfrm>
            <a:prstGeom prst="line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5863" name="Straight Connector 23"/>
            <p:cNvCxnSpPr>
              <a:cxnSpLocks noChangeShapeType="1"/>
            </p:cNvCxnSpPr>
            <p:nvPr/>
          </p:nvCxnSpPr>
          <p:spPr bwMode="auto">
            <a:xfrm>
              <a:off x="6740910" y="3973875"/>
              <a:ext cx="495701" cy="0"/>
            </a:xfrm>
            <a:prstGeom prst="line">
              <a:avLst/>
            </a:prstGeom>
            <a:noFill/>
            <a:ln w="25400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5864" name="TextBox 24"/>
            <p:cNvSpPr txBox="1">
              <a:spLocks noChangeArrowheads="1"/>
            </p:cNvSpPr>
            <p:nvPr/>
          </p:nvSpPr>
          <p:spPr bwMode="auto">
            <a:xfrm>
              <a:off x="7172369" y="3633788"/>
              <a:ext cx="1462535" cy="46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Without correlation</a:t>
              </a:r>
            </a:p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With correlation</a:t>
              </a:r>
            </a:p>
          </p:txBody>
        </p:sp>
        <p:sp>
          <p:nvSpPr>
            <p:cNvPr id="35865" name="TextBox 23"/>
            <p:cNvSpPr txBox="1">
              <a:spLocks noChangeArrowheads="1"/>
            </p:cNvSpPr>
            <p:nvPr/>
          </p:nvSpPr>
          <p:spPr bwMode="auto">
            <a:xfrm>
              <a:off x="8541213" y="2119313"/>
              <a:ext cx="439872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500</a:t>
              </a:r>
            </a:p>
          </p:txBody>
        </p:sp>
        <p:sp>
          <p:nvSpPr>
            <p:cNvPr id="35866" name="TextBox 25"/>
            <p:cNvSpPr txBox="1">
              <a:spLocks noChangeArrowheads="1"/>
            </p:cNvSpPr>
            <p:nvPr/>
          </p:nvSpPr>
          <p:spPr bwMode="auto">
            <a:xfrm>
              <a:off x="8533273" y="1539875"/>
              <a:ext cx="438284" cy="277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100</a:t>
              </a:r>
            </a:p>
          </p:txBody>
        </p:sp>
        <p:sp>
          <p:nvSpPr>
            <p:cNvPr id="35867" name="TextBox 26"/>
            <p:cNvSpPr txBox="1">
              <a:spLocks noChangeArrowheads="1"/>
            </p:cNvSpPr>
            <p:nvPr/>
          </p:nvSpPr>
          <p:spPr bwMode="auto">
            <a:xfrm>
              <a:off x="8544389" y="1219200"/>
              <a:ext cx="355709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30</a:t>
              </a:r>
            </a:p>
          </p:txBody>
        </p:sp>
        <p:sp>
          <p:nvSpPr>
            <p:cNvPr id="35868" name="TextBox 27"/>
            <p:cNvSpPr txBox="1">
              <a:spLocks noChangeArrowheads="1"/>
            </p:cNvSpPr>
            <p:nvPr/>
          </p:nvSpPr>
          <p:spPr bwMode="auto">
            <a:xfrm>
              <a:off x="8547565" y="898525"/>
              <a:ext cx="268370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5</a:t>
              </a:r>
            </a:p>
          </p:txBody>
        </p:sp>
        <p:sp>
          <p:nvSpPr>
            <p:cNvPr id="35869" name="TextBox 28"/>
            <p:cNvSpPr txBox="1">
              <a:spLocks noChangeArrowheads="1"/>
            </p:cNvSpPr>
            <p:nvPr/>
          </p:nvSpPr>
          <p:spPr bwMode="auto">
            <a:xfrm>
              <a:off x="8542801" y="2422525"/>
              <a:ext cx="439871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850</a:t>
              </a:r>
            </a:p>
          </p:txBody>
        </p:sp>
        <p:sp>
          <p:nvSpPr>
            <p:cNvPr id="35870" name="TextBox 29"/>
            <p:cNvSpPr txBox="1">
              <a:spLocks noChangeArrowheads="1"/>
            </p:cNvSpPr>
            <p:nvPr/>
          </p:nvSpPr>
          <p:spPr bwMode="auto">
            <a:xfrm rot="5400000">
              <a:off x="8223058" y="1642217"/>
              <a:ext cx="1543050" cy="338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600">
                  <a:solidFill>
                    <a:srgbClr val="000000"/>
                  </a:solidFill>
                </a:rPr>
                <a:t>Pressure [hPa]</a:t>
              </a:r>
            </a:p>
          </p:txBody>
        </p:sp>
        <p:sp>
          <p:nvSpPr>
            <p:cNvPr id="35871" name="TextBox 30"/>
            <p:cNvSpPr txBox="1">
              <a:spLocks noChangeArrowheads="1"/>
            </p:cNvSpPr>
            <p:nvPr/>
          </p:nvSpPr>
          <p:spPr bwMode="auto">
            <a:xfrm>
              <a:off x="8511041" y="4992688"/>
              <a:ext cx="439871" cy="277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500</a:t>
              </a:r>
            </a:p>
          </p:txBody>
        </p:sp>
        <p:sp>
          <p:nvSpPr>
            <p:cNvPr id="35872" name="TextBox 31"/>
            <p:cNvSpPr txBox="1">
              <a:spLocks noChangeArrowheads="1"/>
            </p:cNvSpPr>
            <p:nvPr/>
          </p:nvSpPr>
          <p:spPr bwMode="auto">
            <a:xfrm>
              <a:off x="8501514" y="4414838"/>
              <a:ext cx="439871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100</a:t>
              </a:r>
            </a:p>
          </p:txBody>
        </p:sp>
        <p:sp>
          <p:nvSpPr>
            <p:cNvPr id="35873" name="TextBox 32"/>
            <p:cNvSpPr txBox="1">
              <a:spLocks noChangeArrowheads="1"/>
            </p:cNvSpPr>
            <p:nvPr/>
          </p:nvSpPr>
          <p:spPr bwMode="auto">
            <a:xfrm>
              <a:off x="8514217" y="4092575"/>
              <a:ext cx="355709" cy="277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30</a:t>
              </a:r>
            </a:p>
          </p:txBody>
        </p:sp>
        <p:sp>
          <p:nvSpPr>
            <p:cNvPr id="35874" name="TextBox 33"/>
            <p:cNvSpPr txBox="1">
              <a:spLocks noChangeArrowheads="1"/>
            </p:cNvSpPr>
            <p:nvPr/>
          </p:nvSpPr>
          <p:spPr bwMode="auto">
            <a:xfrm>
              <a:off x="8515805" y="3771900"/>
              <a:ext cx="269958" cy="277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5</a:t>
              </a:r>
            </a:p>
          </p:txBody>
        </p:sp>
        <p:sp>
          <p:nvSpPr>
            <p:cNvPr id="35875" name="TextBox 34"/>
            <p:cNvSpPr txBox="1">
              <a:spLocks noChangeArrowheads="1"/>
            </p:cNvSpPr>
            <p:nvPr/>
          </p:nvSpPr>
          <p:spPr bwMode="auto">
            <a:xfrm>
              <a:off x="8512629" y="5295900"/>
              <a:ext cx="439872" cy="277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850</a:t>
              </a:r>
            </a:p>
          </p:txBody>
        </p:sp>
        <p:sp>
          <p:nvSpPr>
            <p:cNvPr id="35876" name="TextBox 35"/>
            <p:cNvSpPr txBox="1">
              <a:spLocks noChangeArrowheads="1"/>
            </p:cNvSpPr>
            <p:nvPr/>
          </p:nvSpPr>
          <p:spPr bwMode="auto">
            <a:xfrm rot="5400000">
              <a:off x="8193679" y="4516386"/>
              <a:ext cx="1541463" cy="3382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600">
                  <a:solidFill>
                    <a:srgbClr val="000000"/>
                  </a:solidFill>
                </a:rPr>
                <a:t>Pressure [hPa]</a:t>
              </a:r>
            </a:p>
          </p:txBody>
        </p:sp>
      </p:grpSp>
      <p:sp>
        <p:nvSpPr>
          <p:cNvPr id="35846" name="Title 1"/>
          <p:cNvSpPr>
            <a:spLocks noGrp="1"/>
          </p:cNvSpPr>
          <p:nvPr>
            <p:ph type="title" idx="4294967295"/>
          </p:nvPr>
        </p:nvSpPr>
        <p:spPr>
          <a:xfrm>
            <a:off x="0" y="228600"/>
            <a:ext cx="5210175" cy="86360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GB" sz="2400" dirty="0" smtClean="0">
                <a:solidFill>
                  <a:srgbClr val="0000FF"/>
                </a:solidFill>
              </a:rPr>
              <a:t>Single IASI spectrum assimilation experiments (II)</a:t>
            </a:r>
          </a:p>
        </p:txBody>
      </p:sp>
      <p:sp>
        <p:nvSpPr>
          <p:cNvPr id="35847" name="Footer Placeholder 35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5pPr>
            <a:lvl6pPr marL="25146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6pPr>
            <a:lvl7pPr marL="29718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7pPr>
            <a:lvl8pPr marL="34290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8pPr>
            <a:lvl9pPr marL="38862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en-GB" dirty="0" smtClean="0">
                <a:solidFill>
                  <a:srgbClr val="FFFFFF"/>
                </a:solidFill>
              </a:rPr>
              <a:t>NWP SAF training course 2017: Observation errors</a:t>
            </a:r>
          </a:p>
        </p:txBody>
      </p:sp>
    </p:spTree>
    <p:extLst>
      <p:ext uri="{BB962C8B-B14F-4D97-AF65-F5344CB8AC3E}">
        <p14:creationId xmlns:p14="http://schemas.microsoft.com/office/powerpoint/2010/main" val="30939071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6" descr="Case2_FGdep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65"/>
          <a:stretch>
            <a:fillRect/>
          </a:stretch>
        </p:blipFill>
        <p:spPr bwMode="auto">
          <a:xfrm>
            <a:off x="25400" y="3060700"/>
            <a:ext cx="4941888" cy="327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3" name="Picture 17" descr="Case2_Locatio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0" t="22047" r="7140" b="22678"/>
          <a:stretch>
            <a:fillRect/>
          </a:stretch>
        </p:blipFill>
        <p:spPr bwMode="auto">
          <a:xfrm>
            <a:off x="376238" y="1092200"/>
            <a:ext cx="4514850" cy="194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4" name="TextBox 21"/>
          <p:cNvSpPr txBox="1">
            <a:spLocks noChangeArrowheads="1"/>
          </p:cNvSpPr>
          <p:nvPr/>
        </p:nvSpPr>
        <p:spPr bwMode="auto">
          <a:xfrm>
            <a:off x="528638" y="3579813"/>
            <a:ext cx="3698875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bg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9pPr>
          </a:lstStyle>
          <a:p>
            <a:pPr defTabSz="914400">
              <a:lnSpc>
                <a:spcPct val="100000"/>
              </a:lnSpc>
              <a:buClrTx/>
              <a:buSzTx/>
              <a:buFontTx/>
              <a:buNone/>
            </a:pPr>
            <a:r>
              <a:rPr lang="en-GB" sz="1600" b="1">
                <a:solidFill>
                  <a:srgbClr val="000000"/>
                </a:solidFill>
              </a:rPr>
              <a:t>Obs-FG departure</a:t>
            </a:r>
          </a:p>
          <a:p>
            <a:pPr defTabSz="914400">
              <a:lnSpc>
                <a:spcPct val="100000"/>
              </a:lnSpc>
              <a:buClrTx/>
              <a:buSzTx/>
              <a:buFontTx/>
              <a:buNone/>
            </a:pPr>
            <a:r>
              <a:rPr lang="en-GB" sz="1600" b="1">
                <a:solidFill>
                  <a:srgbClr val="000000"/>
                </a:solidFill>
              </a:rPr>
              <a:t>(all channels considered cloud-free)</a:t>
            </a:r>
          </a:p>
        </p:txBody>
      </p:sp>
      <p:grpSp>
        <p:nvGrpSpPr>
          <p:cNvPr id="2" name="Group 36"/>
          <p:cNvGrpSpPr>
            <a:grpSpLocks/>
          </p:cNvGrpSpPr>
          <p:nvPr/>
        </p:nvGrpSpPr>
        <p:grpSpPr bwMode="auto">
          <a:xfrm>
            <a:off x="4757738" y="292100"/>
            <a:ext cx="4405312" cy="5999163"/>
            <a:chOff x="4757044" y="292100"/>
            <a:chExt cx="4406659" cy="5999163"/>
          </a:xfrm>
        </p:grpSpPr>
        <p:pic>
          <p:nvPicPr>
            <p:cNvPr id="35848" name="Picture 5" descr="Case2_QIncr.pn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27576" y="3185432"/>
              <a:ext cx="4170401" cy="29523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849" name="Picture 4" descr="Case2_TIncr.png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37983" y="292100"/>
              <a:ext cx="4171974" cy="29534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5850" name="TextBox 7"/>
            <p:cNvSpPr txBox="1">
              <a:spLocks noChangeArrowheads="1"/>
            </p:cNvSpPr>
            <p:nvPr/>
          </p:nvSpPr>
          <p:spPr bwMode="auto">
            <a:xfrm>
              <a:off x="5127044" y="3086100"/>
              <a:ext cx="3407817" cy="3381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600">
                  <a:solidFill>
                    <a:srgbClr val="000000"/>
                  </a:solidFill>
                </a:rPr>
                <a:t>          Temperature increment [K]      </a:t>
              </a:r>
            </a:p>
          </p:txBody>
        </p:sp>
        <p:sp>
          <p:nvSpPr>
            <p:cNvPr id="35851" name="TextBox 8"/>
            <p:cNvSpPr txBox="1">
              <a:spLocks noChangeArrowheads="1"/>
            </p:cNvSpPr>
            <p:nvPr/>
          </p:nvSpPr>
          <p:spPr bwMode="auto">
            <a:xfrm>
              <a:off x="5244555" y="5953125"/>
              <a:ext cx="3593611" cy="3381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600">
                  <a:solidFill>
                    <a:srgbClr val="000000"/>
                  </a:solidFill>
                </a:rPr>
                <a:t>        Humidity increment [g/Kg]                 </a:t>
              </a:r>
            </a:p>
          </p:txBody>
        </p:sp>
        <p:sp>
          <p:nvSpPr>
            <p:cNvPr id="35852" name="Rectangle 9"/>
            <p:cNvSpPr>
              <a:spLocks noChangeArrowheads="1"/>
            </p:cNvSpPr>
            <p:nvPr/>
          </p:nvSpPr>
          <p:spPr bwMode="auto">
            <a:xfrm>
              <a:off x="5145038" y="3399674"/>
              <a:ext cx="3453995" cy="1651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endParaRPr lang="en-US" sz="2000">
                <a:solidFill>
                  <a:srgbClr val="000000"/>
                </a:solidFill>
                <a:latin typeface="Times" pitchFamily="18" charset="0"/>
              </a:endParaRPr>
            </a:p>
          </p:txBody>
        </p:sp>
        <p:sp>
          <p:nvSpPr>
            <p:cNvPr id="35853" name="Rectangle 10"/>
            <p:cNvSpPr>
              <a:spLocks noChangeArrowheads="1"/>
            </p:cNvSpPr>
            <p:nvPr/>
          </p:nvSpPr>
          <p:spPr bwMode="auto">
            <a:xfrm>
              <a:off x="5170435" y="508025"/>
              <a:ext cx="3453995" cy="1651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endParaRPr lang="en-US" sz="2000">
                <a:solidFill>
                  <a:srgbClr val="000000"/>
                </a:solidFill>
                <a:latin typeface="Times" pitchFamily="18" charset="0"/>
              </a:endParaRPr>
            </a:p>
          </p:txBody>
        </p:sp>
        <p:sp>
          <p:nvSpPr>
            <p:cNvPr id="35854" name="TextBox 11"/>
            <p:cNvSpPr txBox="1">
              <a:spLocks noChangeArrowheads="1"/>
            </p:cNvSpPr>
            <p:nvPr/>
          </p:nvSpPr>
          <p:spPr bwMode="auto">
            <a:xfrm rot="-5400000">
              <a:off x="4315771" y="1650948"/>
              <a:ext cx="1220788" cy="338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600">
                  <a:solidFill>
                    <a:srgbClr val="000000"/>
                  </a:solidFill>
                </a:rPr>
                <a:t>Model level</a:t>
              </a:r>
            </a:p>
          </p:txBody>
        </p:sp>
        <p:sp>
          <p:nvSpPr>
            <p:cNvPr id="35855" name="TextBox 12"/>
            <p:cNvSpPr txBox="1">
              <a:spLocks noChangeArrowheads="1"/>
            </p:cNvSpPr>
            <p:nvPr/>
          </p:nvSpPr>
          <p:spPr bwMode="auto">
            <a:xfrm rot="-5400000">
              <a:off x="4318947" y="4543373"/>
              <a:ext cx="1220788" cy="338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600">
                  <a:solidFill>
                    <a:srgbClr val="000000"/>
                  </a:solidFill>
                </a:rPr>
                <a:t>Model level</a:t>
              </a:r>
            </a:p>
          </p:txBody>
        </p:sp>
        <p:sp>
          <p:nvSpPr>
            <p:cNvPr id="35856" name="TextBox 13"/>
            <p:cNvSpPr txBox="1">
              <a:spLocks noChangeArrowheads="1"/>
            </p:cNvSpPr>
            <p:nvPr/>
          </p:nvSpPr>
          <p:spPr bwMode="auto">
            <a:xfrm>
              <a:off x="5246144" y="736600"/>
              <a:ext cx="343005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2000" b="1">
                  <a:solidFill>
                    <a:srgbClr val="000000"/>
                  </a:solidFill>
                </a:rPr>
                <a:t>T</a:t>
              </a:r>
            </a:p>
          </p:txBody>
        </p:sp>
        <p:sp>
          <p:nvSpPr>
            <p:cNvPr id="35857" name="TextBox 14"/>
            <p:cNvSpPr txBox="1">
              <a:spLocks noChangeArrowheads="1"/>
            </p:cNvSpPr>
            <p:nvPr/>
          </p:nvSpPr>
          <p:spPr bwMode="auto">
            <a:xfrm>
              <a:off x="5246144" y="3617913"/>
              <a:ext cx="384292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2000" b="1">
                  <a:solidFill>
                    <a:srgbClr val="000000"/>
                  </a:solidFill>
                </a:rPr>
                <a:t>Q</a:t>
              </a:r>
            </a:p>
          </p:txBody>
        </p:sp>
        <p:cxnSp>
          <p:nvCxnSpPr>
            <p:cNvPr id="35858" name="Straight Connector 16"/>
            <p:cNvCxnSpPr>
              <a:cxnSpLocks noChangeShapeType="1"/>
            </p:cNvCxnSpPr>
            <p:nvPr/>
          </p:nvCxnSpPr>
          <p:spPr bwMode="auto">
            <a:xfrm rot="16200000" flipV="1">
              <a:off x="5458423" y="1816278"/>
              <a:ext cx="2222757" cy="12699"/>
            </a:xfrm>
            <a:prstGeom prst="line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5859" name="Straight Connector 18"/>
            <p:cNvCxnSpPr>
              <a:cxnSpLocks noChangeShapeType="1"/>
            </p:cNvCxnSpPr>
            <p:nvPr/>
          </p:nvCxnSpPr>
          <p:spPr bwMode="auto">
            <a:xfrm>
              <a:off x="6733570" y="925489"/>
              <a:ext cx="495701" cy="0"/>
            </a:xfrm>
            <a:prstGeom prst="line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5860" name="Straight Connector 19"/>
            <p:cNvCxnSpPr>
              <a:cxnSpLocks noChangeShapeType="1"/>
            </p:cNvCxnSpPr>
            <p:nvPr/>
          </p:nvCxnSpPr>
          <p:spPr bwMode="auto">
            <a:xfrm>
              <a:off x="6731732" y="1144017"/>
              <a:ext cx="495701" cy="0"/>
            </a:xfrm>
            <a:prstGeom prst="line">
              <a:avLst/>
            </a:prstGeom>
            <a:noFill/>
            <a:ln w="25400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5861" name="TextBox 20"/>
            <p:cNvSpPr txBox="1">
              <a:spLocks noChangeArrowheads="1"/>
            </p:cNvSpPr>
            <p:nvPr/>
          </p:nvSpPr>
          <p:spPr bwMode="auto">
            <a:xfrm>
              <a:off x="7164430" y="804863"/>
              <a:ext cx="1462534" cy="460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Without correlation</a:t>
              </a:r>
            </a:p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With correlation</a:t>
              </a:r>
            </a:p>
          </p:txBody>
        </p:sp>
        <p:cxnSp>
          <p:nvCxnSpPr>
            <p:cNvPr id="35862" name="Straight Connector 22"/>
            <p:cNvCxnSpPr>
              <a:cxnSpLocks noChangeShapeType="1"/>
            </p:cNvCxnSpPr>
            <p:nvPr/>
          </p:nvCxnSpPr>
          <p:spPr bwMode="auto">
            <a:xfrm>
              <a:off x="6742748" y="3755348"/>
              <a:ext cx="495701" cy="0"/>
            </a:xfrm>
            <a:prstGeom prst="line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5863" name="Straight Connector 23"/>
            <p:cNvCxnSpPr>
              <a:cxnSpLocks noChangeShapeType="1"/>
            </p:cNvCxnSpPr>
            <p:nvPr/>
          </p:nvCxnSpPr>
          <p:spPr bwMode="auto">
            <a:xfrm>
              <a:off x="6740910" y="3973875"/>
              <a:ext cx="495701" cy="0"/>
            </a:xfrm>
            <a:prstGeom prst="line">
              <a:avLst/>
            </a:prstGeom>
            <a:noFill/>
            <a:ln w="25400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5864" name="TextBox 24"/>
            <p:cNvSpPr txBox="1">
              <a:spLocks noChangeArrowheads="1"/>
            </p:cNvSpPr>
            <p:nvPr/>
          </p:nvSpPr>
          <p:spPr bwMode="auto">
            <a:xfrm>
              <a:off x="7172369" y="3633788"/>
              <a:ext cx="1462535" cy="46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Without correlation</a:t>
              </a:r>
            </a:p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With correlation</a:t>
              </a:r>
            </a:p>
          </p:txBody>
        </p:sp>
        <p:sp>
          <p:nvSpPr>
            <p:cNvPr id="35865" name="TextBox 23"/>
            <p:cNvSpPr txBox="1">
              <a:spLocks noChangeArrowheads="1"/>
            </p:cNvSpPr>
            <p:nvPr/>
          </p:nvSpPr>
          <p:spPr bwMode="auto">
            <a:xfrm>
              <a:off x="8541213" y="2119313"/>
              <a:ext cx="439872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500</a:t>
              </a:r>
            </a:p>
          </p:txBody>
        </p:sp>
        <p:sp>
          <p:nvSpPr>
            <p:cNvPr id="35866" name="TextBox 25"/>
            <p:cNvSpPr txBox="1">
              <a:spLocks noChangeArrowheads="1"/>
            </p:cNvSpPr>
            <p:nvPr/>
          </p:nvSpPr>
          <p:spPr bwMode="auto">
            <a:xfrm>
              <a:off x="8533273" y="1539875"/>
              <a:ext cx="438284" cy="277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100</a:t>
              </a:r>
            </a:p>
          </p:txBody>
        </p:sp>
        <p:sp>
          <p:nvSpPr>
            <p:cNvPr id="35867" name="TextBox 26"/>
            <p:cNvSpPr txBox="1">
              <a:spLocks noChangeArrowheads="1"/>
            </p:cNvSpPr>
            <p:nvPr/>
          </p:nvSpPr>
          <p:spPr bwMode="auto">
            <a:xfrm>
              <a:off x="8544389" y="1219200"/>
              <a:ext cx="355709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30</a:t>
              </a:r>
            </a:p>
          </p:txBody>
        </p:sp>
        <p:sp>
          <p:nvSpPr>
            <p:cNvPr id="35868" name="TextBox 27"/>
            <p:cNvSpPr txBox="1">
              <a:spLocks noChangeArrowheads="1"/>
            </p:cNvSpPr>
            <p:nvPr/>
          </p:nvSpPr>
          <p:spPr bwMode="auto">
            <a:xfrm>
              <a:off x="8547565" y="898525"/>
              <a:ext cx="268370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5</a:t>
              </a:r>
            </a:p>
          </p:txBody>
        </p:sp>
        <p:sp>
          <p:nvSpPr>
            <p:cNvPr id="35869" name="TextBox 28"/>
            <p:cNvSpPr txBox="1">
              <a:spLocks noChangeArrowheads="1"/>
            </p:cNvSpPr>
            <p:nvPr/>
          </p:nvSpPr>
          <p:spPr bwMode="auto">
            <a:xfrm>
              <a:off x="8542801" y="2422525"/>
              <a:ext cx="439871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850</a:t>
              </a:r>
            </a:p>
          </p:txBody>
        </p:sp>
        <p:sp>
          <p:nvSpPr>
            <p:cNvPr id="35870" name="TextBox 29"/>
            <p:cNvSpPr txBox="1">
              <a:spLocks noChangeArrowheads="1"/>
            </p:cNvSpPr>
            <p:nvPr/>
          </p:nvSpPr>
          <p:spPr bwMode="auto">
            <a:xfrm rot="5400000">
              <a:off x="8223058" y="1642217"/>
              <a:ext cx="1543050" cy="338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600">
                  <a:solidFill>
                    <a:srgbClr val="000000"/>
                  </a:solidFill>
                </a:rPr>
                <a:t>Pressure [hPa]</a:t>
              </a:r>
            </a:p>
          </p:txBody>
        </p:sp>
        <p:sp>
          <p:nvSpPr>
            <p:cNvPr id="35871" name="TextBox 30"/>
            <p:cNvSpPr txBox="1">
              <a:spLocks noChangeArrowheads="1"/>
            </p:cNvSpPr>
            <p:nvPr/>
          </p:nvSpPr>
          <p:spPr bwMode="auto">
            <a:xfrm>
              <a:off x="8511041" y="4992688"/>
              <a:ext cx="439871" cy="277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500</a:t>
              </a:r>
            </a:p>
          </p:txBody>
        </p:sp>
        <p:sp>
          <p:nvSpPr>
            <p:cNvPr id="35872" name="TextBox 31"/>
            <p:cNvSpPr txBox="1">
              <a:spLocks noChangeArrowheads="1"/>
            </p:cNvSpPr>
            <p:nvPr/>
          </p:nvSpPr>
          <p:spPr bwMode="auto">
            <a:xfrm>
              <a:off x="8501514" y="4414838"/>
              <a:ext cx="439871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100</a:t>
              </a:r>
            </a:p>
          </p:txBody>
        </p:sp>
        <p:sp>
          <p:nvSpPr>
            <p:cNvPr id="35873" name="TextBox 32"/>
            <p:cNvSpPr txBox="1">
              <a:spLocks noChangeArrowheads="1"/>
            </p:cNvSpPr>
            <p:nvPr/>
          </p:nvSpPr>
          <p:spPr bwMode="auto">
            <a:xfrm>
              <a:off x="8514217" y="4092575"/>
              <a:ext cx="355709" cy="277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30</a:t>
              </a:r>
            </a:p>
          </p:txBody>
        </p:sp>
        <p:sp>
          <p:nvSpPr>
            <p:cNvPr id="35874" name="TextBox 33"/>
            <p:cNvSpPr txBox="1">
              <a:spLocks noChangeArrowheads="1"/>
            </p:cNvSpPr>
            <p:nvPr/>
          </p:nvSpPr>
          <p:spPr bwMode="auto">
            <a:xfrm>
              <a:off x="8515805" y="3771900"/>
              <a:ext cx="269958" cy="277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5</a:t>
              </a:r>
            </a:p>
          </p:txBody>
        </p:sp>
        <p:sp>
          <p:nvSpPr>
            <p:cNvPr id="35875" name="TextBox 34"/>
            <p:cNvSpPr txBox="1">
              <a:spLocks noChangeArrowheads="1"/>
            </p:cNvSpPr>
            <p:nvPr/>
          </p:nvSpPr>
          <p:spPr bwMode="auto">
            <a:xfrm>
              <a:off x="8512629" y="5295900"/>
              <a:ext cx="439872" cy="277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850</a:t>
              </a:r>
            </a:p>
          </p:txBody>
        </p:sp>
        <p:sp>
          <p:nvSpPr>
            <p:cNvPr id="35876" name="TextBox 35"/>
            <p:cNvSpPr txBox="1">
              <a:spLocks noChangeArrowheads="1"/>
            </p:cNvSpPr>
            <p:nvPr/>
          </p:nvSpPr>
          <p:spPr bwMode="auto">
            <a:xfrm rot="5400000">
              <a:off x="8193679" y="4516386"/>
              <a:ext cx="1541463" cy="3382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600">
                  <a:solidFill>
                    <a:srgbClr val="000000"/>
                  </a:solidFill>
                </a:rPr>
                <a:t>Pressure [hPa]</a:t>
              </a:r>
            </a:p>
          </p:txBody>
        </p:sp>
      </p:grpSp>
      <p:sp>
        <p:nvSpPr>
          <p:cNvPr id="35846" name="Title 1"/>
          <p:cNvSpPr>
            <a:spLocks noGrp="1"/>
          </p:cNvSpPr>
          <p:nvPr>
            <p:ph type="title" idx="4294967295"/>
          </p:nvPr>
        </p:nvSpPr>
        <p:spPr>
          <a:xfrm>
            <a:off x="0" y="228600"/>
            <a:ext cx="5210175" cy="86360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GB" sz="2400" dirty="0" smtClean="0">
                <a:solidFill>
                  <a:srgbClr val="0000FF"/>
                </a:solidFill>
              </a:rPr>
              <a:t>Single IASI spectrum assimilation experiments (II)</a:t>
            </a:r>
          </a:p>
        </p:txBody>
      </p:sp>
      <p:sp>
        <p:nvSpPr>
          <p:cNvPr id="35847" name="Footer Placeholder 35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5pPr>
            <a:lvl6pPr marL="25146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6pPr>
            <a:lvl7pPr marL="29718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7pPr>
            <a:lvl8pPr marL="34290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8pPr>
            <a:lvl9pPr marL="38862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en-GB" dirty="0" smtClean="0">
                <a:solidFill>
                  <a:srgbClr val="FFFFFF"/>
                </a:solidFill>
              </a:rPr>
              <a:t>NWP SAF training course 2017: Observation errors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59632" y="2731567"/>
            <a:ext cx="6696744" cy="1420325"/>
          </a:xfrm>
          <a:prstGeom prst="rect">
            <a:avLst/>
          </a:prstGeom>
          <a:solidFill>
            <a:srgbClr val="FFC000"/>
          </a:soli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endParaRPr lang="en-GB" sz="2000" dirty="0" smtClean="0">
              <a:solidFill>
                <a:schemeClr val="tx1"/>
              </a:solidFill>
            </a:endParaRPr>
          </a:p>
          <a:p>
            <a:pPr>
              <a:lnSpc>
                <a:spcPct val="110000"/>
              </a:lnSpc>
            </a:pPr>
            <a:r>
              <a:rPr lang="en-GB" sz="2000" dirty="0" smtClean="0">
                <a:solidFill>
                  <a:schemeClr val="tx1"/>
                </a:solidFill>
              </a:rPr>
              <a:t>Introducing error correlations will change the weighting of the observations in a situation-dependent way.</a:t>
            </a:r>
          </a:p>
          <a:p>
            <a:pPr>
              <a:lnSpc>
                <a:spcPct val="110000"/>
              </a:lnSpc>
            </a:pPr>
            <a:endParaRPr lang="en-GB" sz="20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84965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GB" dirty="0" smtClean="0"/>
              <a:t>Effect of error correlations on the assimilation of  AIRS and IASI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NWP SAF training course 2017: Observation errors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5905" y="1484784"/>
            <a:ext cx="3626415" cy="4370019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 bwMode="auto">
          <a:xfrm flipV="1">
            <a:off x="7448552" y="1628800"/>
            <a:ext cx="17416" cy="1944217"/>
          </a:xfrm>
          <a:prstGeom prst="straightConnector1">
            <a:avLst/>
          </a:prstGeom>
          <a:solidFill>
            <a:srgbClr val="00B8FF"/>
          </a:solidFill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Straight Arrow Connector 7"/>
          <p:cNvCxnSpPr/>
          <p:nvPr/>
        </p:nvCxnSpPr>
        <p:spPr bwMode="auto">
          <a:xfrm>
            <a:off x="7452320" y="3573016"/>
            <a:ext cx="0" cy="1477328"/>
          </a:xfrm>
          <a:prstGeom prst="straightConnector1">
            <a:avLst/>
          </a:prstGeom>
          <a:solidFill>
            <a:srgbClr val="00B8FF"/>
          </a:solidFill>
          <a:ln w="4445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TextBox 10"/>
          <p:cNvSpPr txBox="1"/>
          <p:nvPr/>
        </p:nvSpPr>
        <p:spPr>
          <a:xfrm>
            <a:off x="7479616" y="1591632"/>
            <a:ext cx="18722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GB" dirty="0" smtClean="0">
                <a:solidFill>
                  <a:srgbClr val="FF0000"/>
                </a:solidFill>
              </a:rPr>
              <a:t>Assimilation of IASI degrades upper tropospheric humidity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479616" y="3573016"/>
            <a:ext cx="18722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Assimilation of IASI improves upper tropospheric humidity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644008" y="5518973"/>
            <a:ext cx="2664296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GB" dirty="0" smtClean="0">
                <a:solidFill>
                  <a:schemeClr val="tx1"/>
                </a:solidFill>
              </a:rPr>
              <a:t>Inflation factor for the diagonal values of R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002983" y="3150848"/>
            <a:ext cx="3865161" cy="369332"/>
          </a:xfrm>
          <a:prstGeom prst="rect">
            <a:avLst/>
          </a:prstGeom>
          <a:solidFill>
            <a:schemeClr val="bg1"/>
          </a:solidFill>
          <a:scene3d>
            <a:camera prst="orthographicFront">
              <a:rot lat="0" lon="0" rev="540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GB" dirty="0" smtClean="0">
                <a:solidFill>
                  <a:schemeClr val="tx1"/>
                </a:solidFill>
              </a:rPr>
              <a:t>Normalised </a:t>
            </a:r>
            <a:r>
              <a:rPr lang="en-GB" dirty="0" err="1" smtClean="0">
                <a:solidFill>
                  <a:schemeClr val="tx1"/>
                </a:solidFill>
              </a:rPr>
              <a:t>stdev</a:t>
            </a:r>
            <a:r>
              <a:rPr lang="en-GB" dirty="0" smtClean="0">
                <a:solidFill>
                  <a:schemeClr val="tx1"/>
                </a:solidFill>
              </a:rPr>
              <a:t>(o-b) for MHS </a:t>
            </a:r>
            <a:r>
              <a:rPr lang="en-GB" dirty="0" err="1" smtClean="0">
                <a:solidFill>
                  <a:schemeClr val="tx1"/>
                </a:solidFill>
              </a:rPr>
              <a:t>ch</a:t>
            </a:r>
            <a:r>
              <a:rPr lang="en-GB" dirty="0" smtClean="0">
                <a:solidFill>
                  <a:schemeClr val="tx1"/>
                </a:solidFill>
              </a:rPr>
              <a:t> 3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949" y="1443229"/>
            <a:ext cx="3465963" cy="44892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-1525409" y="3162740"/>
            <a:ext cx="3865161" cy="369332"/>
          </a:xfrm>
          <a:prstGeom prst="rect">
            <a:avLst/>
          </a:prstGeom>
          <a:solidFill>
            <a:schemeClr val="bg1"/>
          </a:solidFill>
          <a:scene3d>
            <a:camera prst="orthographicFront">
              <a:rot lat="0" lon="0" rev="540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GB" dirty="0" smtClean="0">
                <a:solidFill>
                  <a:schemeClr val="tx1"/>
                </a:solidFill>
              </a:rPr>
              <a:t>Normalised </a:t>
            </a:r>
            <a:r>
              <a:rPr lang="en-GB" dirty="0" err="1" smtClean="0">
                <a:solidFill>
                  <a:schemeClr val="tx1"/>
                </a:solidFill>
              </a:rPr>
              <a:t>stdev</a:t>
            </a:r>
            <a:r>
              <a:rPr lang="en-GB" dirty="0" smtClean="0">
                <a:solidFill>
                  <a:schemeClr val="tx1"/>
                </a:solidFill>
              </a:rPr>
              <a:t>(o-b) for MHS </a:t>
            </a:r>
            <a:r>
              <a:rPr lang="en-GB" dirty="0" err="1" smtClean="0">
                <a:solidFill>
                  <a:schemeClr val="tx1"/>
                </a:solidFill>
              </a:rPr>
              <a:t>ch</a:t>
            </a:r>
            <a:r>
              <a:rPr lang="en-GB" dirty="0" smtClean="0">
                <a:solidFill>
                  <a:schemeClr val="tx1"/>
                </a:solidFill>
              </a:rPr>
              <a:t> 3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608" y="5518973"/>
            <a:ext cx="2664296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GB" dirty="0" smtClean="0">
                <a:solidFill>
                  <a:schemeClr val="tx1"/>
                </a:solidFill>
              </a:rPr>
              <a:t>Inflation factor for the diagonal values of R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043608" y="1124744"/>
            <a:ext cx="1903085" cy="458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With correlations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613131" y="1124744"/>
            <a:ext cx="2223686" cy="5105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Without correlations</a:t>
            </a:r>
          </a:p>
        </p:txBody>
      </p:sp>
    </p:spTree>
    <p:extLst>
      <p:ext uri="{BB962C8B-B14F-4D97-AF65-F5344CB8AC3E}">
        <p14:creationId xmlns:p14="http://schemas.microsoft.com/office/powerpoint/2010/main" val="938392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Role of the observation error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R</a:t>
            </a:r>
            <a:r>
              <a:rPr lang="en-GB" dirty="0" smtClean="0"/>
              <a:t> and B together determine the weight of an observation in the assimilation.</a:t>
            </a:r>
          </a:p>
          <a:p>
            <a:r>
              <a:rPr lang="en-GB" dirty="0" smtClean="0"/>
              <a:t>In the linear case, the minimum of the cost function can be found at </a:t>
            </a:r>
            <a:r>
              <a:rPr lang="en-GB" dirty="0" err="1" smtClean="0"/>
              <a:t>x</a:t>
            </a:r>
            <a:r>
              <a:rPr lang="en-GB" baseline="-25000" dirty="0" err="1" smtClean="0"/>
              <a:t>a</a:t>
            </a:r>
            <a:r>
              <a:rPr lang="en-GB" dirty="0" smtClean="0"/>
              <a:t>:</a:t>
            </a:r>
          </a:p>
          <a:p>
            <a:endParaRPr lang="en-GB" dirty="0"/>
          </a:p>
          <a:p>
            <a:endParaRPr lang="en-GB" dirty="0" smtClean="0"/>
          </a:p>
          <a:p>
            <a:pPr>
              <a:lnSpc>
                <a:spcPct val="110000"/>
              </a:lnSpc>
            </a:pPr>
            <a:endParaRPr lang="en-GB" dirty="0"/>
          </a:p>
          <a:p>
            <a:pPr lvl="1">
              <a:lnSpc>
                <a:spcPct val="110000"/>
              </a:lnSpc>
            </a:pPr>
            <a:r>
              <a:rPr lang="en-GB" dirty="0"/>
              <a:t>“Large” observation error → smaller increment, analysis draws less closely to the observations</a:t>
            </a:r>
          </a:p>
          <a:p>
            <a:pPr lvl="1">
              <a:lnSpc>
                <a:spcPct val="110000"/>
              </a:lnSpc>
            </a:pPr>
            <a:r>
              <a:rPr lang="en-GB" dirty="0" smtClean="0"/>
              <a:t>“Small” observation error → larger increment, analysis draws more closely to the observations</a:t>
            </a:r>
          </a:p>
          <a:p>
            <a:pPr lvl="1"/>
            <a:endParaRPr lang="en-GB" dirty="0"/>
          </a:p>
        </p:txBody>
      </p:sp>
      <p:sp>
        <p:nvSpPr>
          <p:cNvPr id="2050" name="Footer Placeholder 3"/>
          <p:cNvSpPr>
            <a:spLocks noGrp="1"/>
          </p:cNvSpPr>
          <p:nvPr>
            <p:ph type="ftr" idx="10"/>
          </p:nvPr>
        </p:nvSpPr>
        <p:spPr>
          <a:noFill/>
        </p:spPr>
        <p:txBody>
          <a:bodyPr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5pPr>
            <a:lvl6pPr marL="25146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6pPr>
            <a:lvl7pPr marL="29718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7pPr>
            <a:lvl8pPr marL="34290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8pPr>
            <a:lvl9pPr marL="38862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en-GB" dirty="0" smtClean="0">
                <a:solidFill>
                  <a:srgbClr val="FFFFFF"/>
                </a:solidFill>
              </a:rPr>
              <a:t>NWP SAF training course 2017: Observation errors</a:t>
            </a:r>
            <a:endParaRPr lang="en-GB" dirty="0">
              <a:solidFill>
                <a:srgbClr val="FFFFFF"/>
              </a:solidFill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4367745"/>
              </p:ext>
            </p:extLst>
          </p:nvPr>
        </p:nvGraphicFramePr>
        <p:xfrm>
          <a:off x="1431925" y="2781300"/>
          <a:ext cx="5848350" cy="531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78" name="Equation" r:id="rId3" imgW="2514600" imgH="241200" progId="Equation.3">
                  <p:embed/>
                </p:oleObj>
              </mc:Choice>
              <mc:Fallback>
                <p:oleObj name="Equation" r:id="rId3" imgW="2514600" imgH="2412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31925" y="2781300"/>
                        <a:ext cx="5848350" cy="531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AutoShape 40"/>
          <p:cNvSpPr>
            <a:spLocks/>
          </p:cNvSpPr>
          <p:nvPr/>
        </p:nvSpPr>
        <p:spPr bwMode="auto">
          <a:xfrm rot="5400000">
            <a:off x="1990378" y="2891286"/>
            <a:ext cx="266700" cy="1152128"/>
          </a:xfrm>
          <a:prstGeom prst="rightBrace">
            <a:avLst>
              <a:gd name="adj1" fmla="val 84524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8" name="AutoShape 40"/>
          <p:cNvSpPr>
            <a:spLocks/>
          </p:cNvSpPr>
          <p:nvPr/>
        </p:nvSpPr>
        <p:spPr bwMode="auto">
          <a:xfrm rot="5400000">
            <a:off x="6382866" y="2819278"/>
            <a:ext cx="266700" cy="1296144"/>
          </a:xfrm>
          <a:prstGeom prst="rightBrace">
            <a:avLst>
              <a:gd name="adj1" fmla="val 84524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1547664" y="3429000"/>
            <a:ext cx="1210588" cy="458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Increment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404036" y="3502749"/>
            <a:ext cx="24545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GB" dirty="0" smtClean="0">
                <a:solidFill>
                  <a:schemeClr val="tx1"/>
                </a:solidFill>
              </a:rPr>
              <a:t>Departure, innovation,</a:t>
            </a:r>
          </a:p>
          <a:p>
            <a:pPr algn="ctr">
              <a:lnSpc>
                <a:spcPct val="100000"/>
              </a:lnSpc>
            </a:pPr>
            <a:r>
              <a:rPr lang="en-GB" dirty="0" smtClean="0">
                <a:solidFill>
                  <a:schemeClr val="tx1"/>
                </a:solidFill>
              </a:rPr>
              <a:t>“o-b”</a:t>
            </a:r>
          </a:p>
        </p:txBody>
      </p:sp>
    </p:spTree>
    <p:extLst>
      <p:ext uri="{BB962C8B-B14F-4D97-AF65-F5344CB8AC3E}">
        <p14:creationId xmlns:p14="http://schemas.microsoft.com/office/powerpoint/2010/main" val="3512431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 idx="4294967295"/>
          </p:nvPr>
        </p:nvSpPr>
        <p:spPr>
          <a:xfrm>
            <a:off x="1692275" y="333375"/>
            <a:ext cx="7056189" cy="847725"/>
          </a:xfrm>
        </p:spPr>
        <p:txBody>
          <a:bodyPr/>
          <a:lstStyle/>
          <a:p>
            <a:r>
              <a:rPr lang="en-GB" dirty="0" smtClean="0"/>
              <a:t>Correlated observation errors for IASI at Met Office</a:t>
            </a:r>
          </a:p>
        </p:txBody>
      </p:sp>
      <p:sp>
        <p:nvSpPr>
          <p:cNvPr id="83971" name="Text Box 3"/>
          <p:cNvSpPr txBox="1">
            <a:spLocks noChangeArrowheads="1"/>
          </p:cNvSpPr>
          <p:nvPr/>
        </p:nvSpPr>
        <p:spPr bwMode="auto">
          <a:xfrm>
            <a:off x="684213" y="5877892"/>
            <a:ext cx="3311525" cy="35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 defTabSz="914400" eaLnBrk="1" hangingPunct="1">
              <a:lnSpc>
                <a:spcPct val="85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GB" sz="2000" smtClean="0">
                <a:solidFill>
                  <a:srgbClr val="800080"/>
                </a:solidFill>
              </a:rPr>
              <a:t>Verification v Observations</a:t>
            </a:r>
          </a:p>
        </p:txBody>
      </p:sp>
      <p:sp>
        <p:nvSpPr>
          <p:cNvPr id="83972" name="Text Box 4"/>
          <p:cNvSpPr txBox="1">
            <a:spLocks noChangeArrowheads="1"/>
          </p:cNvSpPr>
          <p:nvPr/>
        </p:nvSpPr>
        <p:spPr bwMode="auto">
          <a:xfrm>
            <a:off x="5219700" y="5877892"/>
            <a:ext cx="3168650" cy="35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 defTabSz="914400" eaLnBrk="1" hangingPunct="1">
              <a:lnSpc>
                <a:spcPct val="85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GB" sz="2000" smtClean="0">
                <a:solidFill>
                  <a:srgbClr val="FF6600"/>
                </a:solidFill>
              </a:rPr>
              <a:t>Verification v Analyses</a:t>
            </a:r>
          </a:p>
        </p:txBody>
      </p:sp>
      <p:pic>
        <p:nvPicPr>
          <p:cNvPr id="83973" name="Picture 5" descr="Obs_inde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348880"/>
            <a:ext cx="4321175" cy="3459162"/>
          </a:xfrm>
          <a:prstGeom prst="rect">
            <a:avLst/>
          </a:prstGeom>
          <a:noFill/>
          <a:ln w="9525">
            <a:solidFill>
              <a:srgbClr val="8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3974" name="Picture 6" descr="Anal_index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2348880"/>
            <a:ext cx="4311650" cy="3451225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3975" name="Text Box 7"/>
          <p:cNvSpPr txBox="1">
            <a:spLocks noChangeArrowheads="1"/>
          </p:cNvSpPr>
          <p:nvPr/>
        </p:nvSpPr>
        <p:spPr bwMode="auto">
          <a:xfrm>
            <a:off x="179388" y="6309692"/>
            <a:ext cx="4321175" cy="35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 defTabSz="914400" eaLnBrk="1" hangingPunct="1">
              <a:lnSpc>
                <a:spcPct val="85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GB" sz="2000" smtClean="0">
                <a:solidFill>
                  <a:srgbClr val="800080"/>
                </a:solidFill>
              </a:rPr>
              <a:t>+0.209/0.302% UKMO NWP Index</a:t>
            </a:r>
          </a:p>
        </p:txBody>
      </p:sp>
      <p:sp>
        <p:nvSpPr>
          <p:cNvPr id="83976" name="Text Box 8"/>
          <p:cNvSpPr txBox="1">
            <a:spLocks noChangeArrowheads="1"/>
          </p:cNvSpPr>
          <p:nvPr/>
        </p:nvSpPr>
        <p:spPr bwMode="auto">
          <a:xfrm>
            <a:off x="4643438" y="6309692"/>
            <a:ext cx="4321175" cy="35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 defTabSz="914400" eaLnBrk="1" hangingPunct="1">
              <a:lnSpc>
                <a:spcPct val="85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GB" sz="2000" smtClean="0">
                <a:solidFill>
                  <a:srgbClr val="FF6600"/>
                </a:solidFill>
              </a:rPr>
              <a:t>+0.241/0.047% UKMO NWP Index</a:t>
            </a:r>
          </a:p>
        </p:txBody>
      </p:sp>
      <p:sp>
        <p:nvSpPr>
          <p:cNvPr id="83977" name="Text Box 9"/>
          <p:cNvSpPr txBox="1">
            <a:spLocks noChangeArrowheads="1"/>
          </p:cNvSpPr>
          <p:nvPr/>
        </p:nvSpPr>
        <p:spPr bwMode="auto">
          <a:xfrm>
            <a:off x="-108520" y="1667272"/>
            <a:ext cx="842486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 defTabSz="914400" eaLnBrk="1" hangingPunct="1">
              <a:lnSpc>
                <a:spcPct val="85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GB" sz="2000" dirty="0" smtClean="0">
                <a:solidFill>
                  <a:srgbClr val="000000"/>
                </a:solidFill>
              </a:rPr>
              <a:t>The use of correlated observation errors for IASI was implemented operationally at the Met Office in January 2013, Weston et al 2014.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NWP SAF training course 2017: Observation errors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1619672" y="1700808"/>
            <a:ext cx="6048672" cy="3996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0070C0"/>
                </a:solidFill>
              </a:rPr>
              <a:t>Outline of lecture</a:t>
            </a:r>
          </a:p>
          <a:p>
            <a:endParaRPr lang="en-GB" dirty="0">
              <a:solidFill>
                <a:schemeClr val="tx1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dirty="0" smtClean="0">
                <a:solidFill>
                  <a:schemeClr val="tx1"/>
                </a:solidFill>
              </a:rPr>
              <a:t>What are observation errors?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>
                <a:solidFill>
                  <a:schemeClr val="tx1"/>
                </a:solidFill>
              </a:rPr>
              <a:t>Diagnosing observation errors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>
                <a:solidFill>
                  <a:schemeClr val="tx1"/>
                </a:solidFill>
              </a:rPr>
              <a:t>Specification of observation errors in practice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solidFill>
                  <a:srgbClr val="000000"/>
                </a:solidFill>
              </a:rPr>
              <a:t>Accounting for observation error </a:t>
            </a:r>
            <a:r>
              <a:rPr lang="en-GB" dirty="0" smtClean="0">
                <a:solidFill>
                  <a:srgbClr val="000000"/>
                </a:solidFill>
              </a:rPr>
              <a:t>correlations</a:t>
            </a:r>
            <a:endParaRPr lang="en-GB" dirty="0" smtClean="0">
              <a:solidFill>
                <a:schemeClr val="tx1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b="1" dirty="0" smtClean="0">
                <a:solidFill>
                  <a:schemeClr val="tx1"/>
                </a:solidFill>
              </a:rPr>
              <a:t>Summary</a:t>
            </a:r>
            <a:endParaRPr lang="en-GB" b="1" dirty="0" smtClean="0">
              <a:solidFill>
                <a:schemeClr val="tx1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n-GB" dirty="0" smtClean="0">
              <a:solidFill>
                <a:schemeClr val="tx1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n-GB" dirty="0" smtClean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1484040" y="2621855"/>
            <a:ext cx="5688632" cy="1815257"/>
          </a:xfrm>
          <a:prstGeom prst="rect">
            <a:avLst/>
          </a:prstGeom>
          <a:solidFill>
            <a:schemeClr val="bg1"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1005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 of main points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04888"/>
            <a:ext cx="8096250" cy="5129212"/>
          </a:xfrm>
        </p:spPr>
        <p:txBody>
          <a:bodyPr/>
          <a:lstStyle/>
          <a:p>
            <a:r>
              <a:rPr lang="en-GB" dirty="0" smtClean="0"/>
              <a:t>Assigned observation and background errors determine how much </a:t>
            </a:r>
            <a:r>
              <a:rPr lang="en-GB" dirty="0" smtClean="0">
                <a:solidFill>
                  <a:srgbClr val="FF0000"/>
                </a:solidFill>
              </a:rPr>
              <a:t>weight</a:t>
            </a:r>
            <a:r>
              <a:rPr lang="en-GB" dirty="0" smtClean="0"/>
              <a:t> an observation receives in the assimilation.</a:t>
            </a:r>
          </a:p>
          <a:p>
            <a:r>
              <a:rPr lang="en-GB" dirty="0" smtClean="0"/>
              <a:t>For satellite data, “true” </a:t>
            </a:r>
            <a:r>
              <a:rPr lang="en-GB" dirty="0" smtClean="0">
                <a:solidFill>
                  <a:srgbClr val="FF0000"/>
                </a:solidFill>
              </a:rPr>
              <a:t>observation errors are often correlated</a:t>
            </a:r>
            <a:r>
              <a:rPr lang="en-GB" dirty="0" smtClean="0"/>
              <a:t> (spatially, in time, between channels).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Diagnostics</a:t>
            </a:r>
            <a:r>
              <a:rPr lang="en-GB" dirty="0" smtClean="0"/>
              <a:t> on departure statistics from assimilation systems can be used to provide </a:t>
            </a:r>
            <a:r>
              <a:rPr lang="en-GB" dirty="0" smtClean="0">
                <a:solidFill>
                  <a:srgbClr val="FF0000"/>
                </a:solidFill>
              </a:rPr>
              <a:t>guidance</a:t>
            </a:r>
            <a:r>
              <a:rPr lang="en-GB" dirty="0" smtClean="0"/>
              <a:t> on the setting of observation errors.</a:t>
            </a:r>
          </a:p>
          <a:p>
            <a:r>
              <a:rPr lang="en-GB" dirty="0" smtClean="0"/>
              <a:t>Most systems assume diagonal observation errors, and </a:t>
            </a:r>
            <a:r>
              <a:rPr lang="en-GB" dirty="0" smtClean="0">
                <a:solidFill>
                  <a:srgbClr val="FF0000"/>
                </a:solidFill>
              </a:rPr>
              <a:t>thinning and error inflation</a:t>
            </a:r>
            <a:r>
              <a:rPr lang="en-GB" dirty="0" smtClean="0"/>
              <a:t> are used widely to counter-act the effects of error correlations</a:t>
            </a:r>
            <a:r>
              <a:rPr lang="en-GB" dirty="0" smtClean="0"/>
              <a:t>.</a:t>
            </a:r>
          </a:p>
          <a:p>
            <a:r>
              <a:rPr lang="en-GB" dirty="0" smtClean="0"/>
              <a:t>However, accounting for error correlations has become </a:t>
            </a:r>
            <a:r>
              <a:rPr lang="en-GB" dirty="0" smtClean="0">
                <a:solidFill>
                  <a:srgbClr val="FF0000"/>
                </a:solidFill>
              </a:rPr>
              <a:t>more common </a:t>
            </a:r>
            <a:r>
              <a:rPr lang="en-GB" dirty="0" smtClean="0"/>
              <a:t>in the last few years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NWP SAF training course 2017: Observation errors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1701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Further reading (I)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77800" indent="-177800">
              <a:buNone/>
            </a:pPr>
            <a:r>
              <a:rPr lang="en-GB" sz="1800" b="0" dirty="0" smtClean="0"/>
              <a:t>Bormann and Bauer (2010</a:t>
            </a:r>
            <a:r>
              <a:rPr lang="en-GB" sz="1800" b="0" dirty="0"/>
              <a:t>): Estimates of spatial and inter-channel </a:t>
            </a:r>
            <a:r>
              <a:rPr lang="en-GB" sz="1800" b="0" dirty="0" smtClean="0"/>
              <a:t>observation error </a:t>
            </a:r>
            <a:r>
              <a:rPr lang="en-GB" sz="1800" b="0" dirty="0"/>
              <a:t>characteristics for current sounder radiances for </a:t>
            </a:r>
            <a:r>
              <a:rPr lang="en-GB" sz="1800" b="0" dirty="0" smtClean="0"/>
              <a:t>NWP, part I: Methods </a:t>
            </a:r>
            <a:r>
              <a:rPr lang="en-GB" sz="1800" b="0" dirty="0"/>
              <a:t>and application to </a:t>
            </a:r>
            <a:r>
              <a:rPr lang="en-GB" sz="1800" b="0" dirty="0" smtClean="0"/>
              <a:t>ATOVS data. QJRMS, 136, 1036-1050.</a:t>
            </a:r>
          </a:p>
          <a:p>
            <a:pPr marL="177800" indent="-177800">
              <a:buNone/>
            </a:pPr>
            <a:r>
              <a:rPr lang="en-GB" sz="1800" b="0" dirty="0" smtClean="0"/>
              <a:t>Bormann et al. (</a:t>
            </a:r>
            <a:r>
              <a:rPr lang="en-GB" sz="1800" b="0" dirty="0"/>
              <a:t>2010</a:t>
            </a:r>
            <a:r>
              <a:rPr lang="en-GB" sz="1800" b="0" dirty="0" smtClean="0"/>
              <a:t>): Estimates </a:t>
            </a:r>
            <a:r>
              <a:rPr lang="en-GB" sz="1800" b="0" dirty="0"/>
              <a:t>of spatial and inter-channel </a:t>
            </a:r>
            <a:r>
              <a:rPr lang="en-GB" sz="1800" b="0" dirty="0" smtClean="0"/>
              <a:t>observation error </a:t>
            </a:r>
            <a:r>
              <a:rPr lang="en-GB" sz="1800" b="0" dirty="0"/>
              <a:t>characteristics for current sounder radiances for </a:t>
            </a:r>
            <a:r>
              <a:rPr lang="en-GB" sz="1800" b="0" dirty="0" smtClean="0"/>
              <a:t>NWP, part II: Application </a:t>
            </a:r>
            <a:r>
              <a:rPr lang="en-GB" sz="1800" b="0" dirty="0"/>
              <a:t>to </a:t>
            </a:r>
            <a:r>
              <a:rPr lang="en-GB" sz="1800" b="0" dirty="0" smtClean="0"/>
              <a:t>AIRS </a:t>
            </a:r>
            <a:r>
              <a:rPr lang="en-GB" sz="1800" b="0" dirty="0"/>
              <a:t>and </a:t>
            </a:r>
            <a:r>
              <a:rPr lang="en-GB" sz="1800" b="0" dirty="0" smtClean="0"/>
              <a:t>IASI. QJRMS, 136, 1051-1063.</a:t>
            </a:r>
          </a:p>
          <a:p>
            <a:pPr marL="177800" indent="-177800">
              <a:buNone/>
            </a:pPr>
            <a:r>
              <a:rPr lang="en-GB" sz="1800" b="0" dirty="0" err="1"/>
              <a:t>Daescu</a:t>
            </a:r>
            <a:r>
              <a:rPr lang="en-GB" sz="1800" b="0" dirty="0"/>
              <a:t>, D. N. and </a:t>
            </a:r>
            <a:r>
              <a:rPr lang="en-GB" sz="1800" b="0" dirty="0" err="1"/>
              <a:t>Todling</a:t>
            </a:r>
            <a:r>
              <a:rPr lang="en-GB" sz="1800" b="0" dirty="0"/>
              <a:t>, R., 2010: </a:t>
            </a:r>
            <a:r>
              <a:rPr lang="en-GB" sz="1800" b="0" dirty="0" err="1"/>
              <a:t>Adjoint</a:t>
            </a:r>
            <a:r>
              <a:rPr lang="en-GB" sz="1800" b="0" dirty="0"/>
              <a:t> sensitivity of the model forecast to data assimilation system error covariance parameters. </a:t>
            </a:r>
            <a:r>
              <a:rPr lang="en-GB" sz="1800" b="0" i="1" dirty="0"/>
              <a:t>Q.J.R. </a:t>
            </a:r>
            <a:r>
              <a:rPr lang="en-GB" sz="1800" b="0" i="1" dirty="0" err="1"/>
              <a:t>Meteorol</a:t>
            </a:r>
            <a:r>
              <a:rPr lang="en-GB" sz="1800" b="0" i="1" dirty="0"/>
              <a:t>. Soc</a:t>
            </a:r>
            <a:r>
              <a:rPr lang="en-GB" sz="1800" b="0" dirty="0"/>
              <a:t>., </a:t>
            </a:r>
            <a:r>
              <a:rPr lang="en-GB" sz="1800" b="0" dirty="0" smtClean="0"/>
              <a:t>136, </a:t>
            </a:r>
            <a:r>
              <a:rPr lang="en-GB" sz="1800" b="0" dirty="0"/>
              <a:t>2000–2012. </a:t>
            </a:r>
          </a:p>
          <a:p>
            <a:pPr marL="177800" indent="-177800">
              <a:buNone/>
            </a:pPr>
            <a:r>
              <a:rPr lang="en-GB" sz="1800" b="0" dirty="0" err="1" smtClean="0"/>
              <a:t>Desroziers</a:t>
            </a:r>
            <a:r>
              <a:rPr lang="en-GB" sz="1800" b="0" dirty="0" smtClean="0"/>
              <a:t> et al. (2005): Diagnosis of observation, background and analysis error statistics in observation space. QJRMS, 131, 3385-3396.</a:t>
            </a:r>
            <a:endParaRPr lang="en-GB" sz="1800" b="0" dirty="0"/>
          </a:p>
          <a:p>
            <a:pPr marL="177800" indent="-177800">
              <a:buNone/>
            </a:pPr>
            <a:r>
              <a:rPr lang="en-GB" sz="1800" b="0" dirty="0" err="1" smtClean="0"/>
              <a:t>Hollingworth</a:t>
            </a:r>
            <a:r>
              <a:rPr lang="en-GB" sz="1800" b="0" dirty="0"/>
              <a:t> </a:t>
            </a:r>
            <a:r>
              <a:rPr lang="en-GB" sz="1800" b="0" dirty="0" smtClean="0"/>
              <a:t>and </a:t>
            </a:r>
            <a:r>
              <a:rPr lang="en-GB" sz="1800" b="0" dirty="0" err="1" smtClean="0"/>
              <a:t>Loennberg</a:t>
            </a:r>
            <a:r>
              <a:rPr lang="en-GB" sz="1800" b="0" dirty="0" smtClean="0"/>
              <a:t> (1986): The statistical structure of short-range forecast errors as determined from </a:t>
            </a:r>
            <a:r>
              <a:rPr lang="en-GB" sz="1800" b="0" dirty="0" err="1" smtClean="0"/>
              <a:t>radiosonde</a:t>
            </a:r>
            <a:r>
              <a:rPr lang="en-GB" sz="1800" b="0" dirty="0" smtClean="0"/>
              <a:t> data. Part I: The wind field. </a:t>
            </a:r>
            <a:r>
              <a:rPr lang="en-GB" sz="1800" b="0" dirty="0" err="1" smtClean="0"/>
              <a:t>Tellus</a:t>
            </a:r>
            <a:r>
              <a:rPr lang="en-GB" sz="1800" b="0" dirty="0" smtClean="0"/>
              <a:t>, 38A, 111-136.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NWP SAF training course 2017: Observation errors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3426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Further reading (II)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77800" indent="-177800">
              <a:buNone/>
            </a:pPr>
            <a:r>
              <a:rPr lang="en-GB" sz="1800" b="0" dirty="0"/>
              <a:t>Liu and </a:t>
            </a:r>
            <a:r>
              <a:rPr lang="en-GB" sz="1800" b="0" dirty="0" err="1"/>
              <a:t>Rabier</a:t>
            </a:r>
            <a:r>
              <a:rPr lang="en-GB" sz="1800" b="0" dirty="0"/>
              <a:t> (2003): The potential of high-density observations for numerical weather prediction: A study with simulated observations. QJRMS, 129, 3013-3035.</a:t>
            </a:r>
          </a:p>
          <a:p>
            <a:pPr marL="177800" indent="-177800">
              <a:buNone/>
            </a:pPr>
            <a:r>
              <a:rPr lang="en-GB" sz="1800" b="0" dirty="0" smtClean="0"/>
              <a:t>Weston et al </a:t>
            </a:r>
            <a:r>
              <a:rPr lang="en-GB" sz="1800" b="0" dirty="0"/>
              <a:t>(2014</a:t>
            </a:r>
            <a:r>
              <a:rPr lang="en-GB" sz="1800" b="0" dirty="0" smtClean="0"/>
              <a:t>): </a:t>
            </a:r>
            <a:r>
              <a:rPr lang="en-GB" sz="1800" b="0" dirty="0"/>
              <a:t>Accounting for correlated error in the assimilation of high-resolution sounder data. Q.J.R. </a:t>
            </a:r>
            <a:r>
              <a:rPr lang="en-GB" sz="1800" b="0" dirty="0" err="1"/>
              <a:t>Meteorol</a:t>
            </a:r>
            <a:r>
              <a:rPr lang="en-GB" sz="1800" b="0" dirty="0"/>
              <a:t>. Soc., 140: 2420–2429. </a:t>
            </a:r>
            <a:r>
              <a:rPr lang="en-GB" sz="1800" b="0" dirty="0" err="1"/>
              <a:t>doi</a:t>
            </a:r>
            <a:r>
              <a:rPr lang="en-GB" sz="1800" b="0" dirty="0"/>
              <a:t>: </a:t>
            </a:r>
            <a:r>
              <a:rPr lang="en-GB" sz="1800" b="0" dirty="0" smtClean="0"/>
              <a:t>10.1002/qj.2306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NWP SAF training course 2017: Observation errors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9488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Cost function diagnostics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Consistency diagnostic based on the minimum of the cost function:</a:t>
            </a:r>
          </a:p>
          <a:p>
            <a:pPr lvl="1"/>
            <a:r>
              <a:rPr lang="en-GB" dirty="0" smtClean="0"/>
              <a:t>If background and observation errors are correctly specified, </a:t>
            </a:r>
            <a:r>
              <a:rPr lang="en-GB" dirty="0"/>
              <a:t>i</a:t>
            </a:r>
            <a:r>
              <a:rPr lang="en-GB" dirty="0" smtClean="0"/>
              <a:t>t can be shown that </a:t>
            </a:r>
          </a:p>
          <a:p>
            <a:pPr marL="468313" lvl="1" indent="0">
              <a:buNone/>
            </a:pPr>
            <a:endParaRPr lang="en-GB" dirty="0" smtClean="0"/>
          </a:p>
          <a:p>
            <a:pPr marL="468313" lvl="1" indent="0">
              <a:buNone/>
            </a:pPr>
            <a:r>
              <a:rPr lang="en-GB" dirty="0"/>
              <a:t> </a:t>
            </a:r>
            <a:r>
              <a:rPr lang="en-GB" dirty="0" smtClean="0"/>
              <a:t>    with the number of observations </a:t>
            </a:r>
            <a:r>
              <a:rPr lang="en-GB" i="1" dirty="0" smtClean="0"/>
              <a:t>n</a:t>
            </a:r>
            <a:r>
              <a:rPr lang="en-GB" dirty="0" smtClean="0"/>
              <a:t> and the expectation operator             		(see </a:t>
            </a:r>
            <a:r>
              <a:rPr lang="en-GB" dirty="0" err="1" smtClean="0"/>
              <a:t>Talagrand</a:t>
            </a:r>
            <a:r>
              <a:rPr lang="en-GB" dirty="0" smtClean="0"/>
              <a:t> 1999).</a:t>
            </a:r>
          </a:p>
          <a:p>
            <a:pPr lvl="1"/>
            <a:r>
              <a:rPr lang="en-GB" dirty="0" smtClean="0"/>
              <a:t>Can be used to check/tune assumed error characteristics.</a:t>
            </a:r>
          </a:p>
          <a:p>
            <a:pPr lvl="1"/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NWP SAF training course 2017: Observation errors</a:t>
            </a:r>
            <a:endParaRPr lang="en-GB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80501139"/>
              </p:ext>
            </p:extLst>
          </p:nvPr>
        </p:nvGraphicFramePr>
        <p:xfrm>
          <a:off x="3190875" y="2924175"/>
          <a:ext cx="1889125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627" name="Equation" r:id="rId3" imgW="812520" imgH="228600" progId="Equation.3">
                  <p:embed/>
                </p:oleObj>
              </mc:Choice>
              <mc:Fallback>
                <p:oleObj name="Equation" r:id="rId3" imgW="812520" imgH="2286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90875" y="2924175"/>
                        <a:ext cx="1889125" cy="504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5123098"/>
              </p:ext>
            </p:extLst>
          </p:nvPr>
        </p:nvGraphicFramePr>
        <p:xfrm>
          <a:off x="1259632" y="3935413"/>
          <a:ext cx="561975" cy="449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628" name="Equation" r:id="rId5" imgW="241200" imgH="203040" progId="Equation.3">
                  <p:embed/>
                </p:oleObj>
              </mc:Choice>
              <mc:Fallback>
                <p:oleObj name="Equation" r:id="rId5" imgW="241200" imgH="20304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3935413"/>
                        <a:ext cx="561975" cy="4492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52958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2488874" y="5858108"/>
            <a:ext cx="20065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GB" sz="1400" dirty="0" smtClean="0">
                <a:solidFill>
                  <a:srgbClr val="7030A0"/>
                </a:solidFill>
              </a:rPr>
              <a:t>Reduction of assigned error beneficial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GB" dirty="0" err="1" smtClean="0"/>
              <a:t>Adjoint</a:t>
            </a:r>
            <a:r>
              <a:rPr lang="en-GB" dirty="0" smtClean="0"/>
              <a:t> diagnostics for observation errors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Adjoint</a:t>
            </a:r>
            <a:r>
              <a:rPr lang="en-GB" dirty="0" smtClean="0"/>
              <a:t> diagnostics can be used to assess the sensitivity of forecast error reduction to the observation error specification (e.g., </a:t>
            </a:r>
            <a:r>
              <a:rPr lang="en-GB" dirty="0" err="1" smtClean="0"/>
              <a:t>Daescu</a:t>
            </a:r>
            <a:r>
              <a:rPr lang="en-GB" dirty="0" smtClean="0"/>
              <a:t> and </a:t>
            </a:r>
            <a:r>
              <a:rPr lang="en-GB" dirty="0" err="1" smtClean="0"/>
              <a:t>Todling</a:t>
            </a:r>
            <a:r>
              <a:rPr lang="en-GB" dirty="0" smtClean="0"/>
              <a:t> 2010).</a:t>
            </a:r>
          </a:p>
          <a:p>
            <a:r>
              <a:rPr lang="en-GB" dirty="0" smtClean="0"/>
              <a:t>Example: Assessment of IASI in a depleted observing system with only conventional and IASI data.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NWP SAF training course 2017: Observation errors</a:t>
            </a:r>
            <a:endParaRPr lang="en-GB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3" t="3040" r="1840" b="4452"/>
          <a:stretch/>
        </p:blipFill>
        <p:spPr bwMode="auto">
          <a:xfrm>
            <a:off x="63003" y="3262964"/>
            <a:ext cx="4191363" cy="2595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Straight Arrow Connector 7"/>
          <p:cNvCxnSpPr/>
          <p:nvPr/>
        </p:nvCxnSpPr>
        <p:spPr bwMode="auto">
          <a:xfrm>
            <a:off x="2416866" y="5877272"/>
            <a:ext cx="1008112" cy="0"/>
          </a:xfrm>
          <a:prstGeom prst="straightConnector1">
            <a:avLst/>
          </a:prstGeom>
          <a:solidFill>
            <a:srgbClr val="00B8FF"/>
          </a:solidFill>
          <a:ln w="34925" cap="flat" cmpd="sng" algn="ctr">
            <a:solidFill>
              <a:srgbClr val="7030A0"/>
            </a:solidFill>
            <a:prstDash val="solid"/>
            <a:round/>
            <a:headEnd type="none" w="med" len="med"/>
            <a:tailEnd type="stealth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" name="TextBox 11"/>
          <p:cNvSpPr txBox="1"/>
          <p:nvPr/>
        </p:nvSpPr>
        <p:spPr>
          <a:xfrm>
            <a:off x="438669" y="5858108"/>
            <a:ext cx="18341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GB" sz="1400" dirty="0" smtClean="0">
                <a:solidFill>
                  <a:srgbClr val="FF0000"/>
                </a:solidFill>
              </a:rPr>
              <a:t>Increase of assigned error beneficial</a:t>
            </a:r>
          </a:p>
        </p:txBody>
      </p:sp>
      <p:cxnSp>
        <p:nvCxnSpPr>
          <p:cNvPr id="14" name="Straight Arrow Connector 13"/>
          <p:cNvCxnSpPr/>
          <p:nvPr/>
        </p:nvCxnSpPr>
        <p:spPr bwMode="auto">
          <a:xfrm flipH="1">
            <a:off x="1336746" y="5877272"/>
            <a:ext cx="1080120" cy="0"/>
          </a:xfrm>
          <a:prstGeom prst="straightConnector1">
            <a:avLst/>
          </a:prstGeom>
          <a:solidFill>
            <a:srgbClr val="00B8FF"/>
          </a:solidFill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" name="TextBox 15"/>
          <p:cNvSpPr txBox="1"/>
          <p:nvPr/>
        </p:nvSpPr>
        <p:spPr>
          <a:xfrm>
            <a:off x="5652120" y="5877272"/>
            <a:ext cx="3352200" cy="5105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(Cristina </a:t>
            </a:r>
            <a:r>
              <a:rPr lang="en-GB" dirty="0" err="1" smtClean="0">
                <a:solidFill>
                  <a:srgbClr val="000000"/>
                </a:solidFill>
              </a:rPr>
              <a:t>Lupu</a:t>
            </a:r>
            <a:r>
              <a:rPr lang="en-GB" dirty="0" smtClean="0">
                <a:solidFill>
                  <a:srgbClr val="000000"/>
                </a:solidFill>
              </a:rPr>
              <a:t>, Carla </a:t>
            </a:r>
            <a:r>
              <a:rPr lang="en-GB" dirty="0" err="1" smtClean="0">
                <a:solidFill>
                  <a:srgbClr val="000000"/>
                </a:solidFill>
              </a:rPr>
              <a:t>Cardinali</a:t>
            </a:r>
            <a:r>
              <a:rPr lang="en-GB" dirty="0" smtClean="0">
                <a:solidFill>
                  <a:srgbClr val="000000"/>
                </a:solidFill>
              </a:rPr>
              <a:t>)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4211960" y="3193726"/>
            <a:ext cx="4681783" cy="2664382"/>
            <a:chOff x="4211960" y="3193726"/>
            <a:chExt cx="4681783" cy="2664382"/>
          </a:xfrm>
        </p:grpSpPr>
        <p:pic>
          <p:nvPicPr>
            <p:cNvPr id="7" name="Picture 4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41" t="1384" r="1695" b="4408"/>
            <a:stretch/>
          </p:blipFill>
          <p:spPr bwMode="auto">
            <a:xfrm>
              <a:off x="4586628" y="3193726"/>
              <a:ext cx="4307115" cy="26643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0" name="Down Arrow 19"/>
            <p:cNvSpPr/>
            <p:nvPr/>
          </p:nvSpPr>
          <p:spPr bwMode="auto">
            <a:xfrm>
              <a:off x="4211960" y="3193726"/>
              <a:ext cx="144016" cy="811338"/>
            </a:xfrm>
            <a:prstGeom prst="downArrow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0" lon="0" rev="3900000"/>
              </a:camera>
              <a:lightRig rig="threePt" dir="t"/>
            </a:scene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GB" smtClean="0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35526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1" t="1384" r="1695" b="4408"/>
          <a:stretch/>
        </p:blipFill>
        <p:spPr bwMode="auto">
          <a:xfrm>
            <a:off x="4586628" y="3193726"/>
            <a:ext cx="4307115" cy="2664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GB" dirty="0" err="1" smtClean="0"/>
              <a:t>Adjoint</a:t>
            </a:r>
            <a:r>
              <a:rPr lang="en-GB" dirty="0" smtClean="0"/>
              <a:t> diagnostics for observation errors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Adjoint</a:t>
            </a:r>
            <a:r>
              <a:rPr lang="en-GB" dirty="0" smtClean="0"/>
              <a:t> diagnostics can be used to assess the sensitivity of forecast error reduction to the observation error specification.</a:t>
            </a:r>
          </a:p>
          <a:p>
            <a:r>
              <a:rPr lang="en-GB" dirty="0" smtClean="0"/>
              <a:t>Example: Assessment of IASI in a depleted observing system with only conventional and IASI data.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NWP SAF training course 2017: Observation errors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62"/>
          <a:stretch/>
        </p:blipFill>
        <p:spPr>
          <a:xfrm>
            <a:off x="251520" y="3184101"/>
            <a:ext cx="4608512" cy="262116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148064" y="2891436"/>
            <a:ext cx="3663182" cy="4178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err="1" smtClean="0">
                <a:solidFill>
                  <a:srgbClr val="000000"/>
                </a:solidFill>
              </a:rPr>
              <a:t>Adjoint</a:t>
            </a:r>
            <a:r>
              <a:rPr lang="en-GB" sz="1600" dirty="0" smtClean="0">
                <a:solidFill>
                  <a:srgbClr val="000000"/>
                </a:solidFill>
              </a:rPr>
              <a:t>-based forecast sensitivity to R: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55576" y="2896069"/>
            <a:ext cx="3836307" cy="4641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err="1" smtClean="0">
                <a:solidFill>
                  <a:srgbClr val="000000"/>
                </a:solidFill>
              </a:rPr>
              <a:t>Stdev</a:t>
            </a:r>
            <a:r>
              <a:rPr lang="en-GB" sz="1600" dirty="0" smtClean="0">
                <a:solidFill>
                  <a:srgbClr val="000000"/>
                </a:solidFill>
              </a:rPr>
              <a:t> of o-b, normalised by assumed R:</a:t>
            </a:r>
          </a:p>
        </p:txBody>
      </p:sp>
      <p:sp>
        <p:nvSpPr>
          <p:cNvPr id="11" name="Content Placeholder 4"/>
          <p:cNvSpPr txBox="1">
            <a:spLocks/>
          </p:cNvSpPr>
          <p:nvPr/>
        </p:nvSpPr>
        <p:spPr bwMode="auto">
          <a:xfrm>
            <a:off x="467544" y="5693235"/>
            <a:ext cx="8424936" cy="6160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360" tIns="44280" rIns="90360" bIns="44280" numCol="1" anchor="t" anchorCtr="0" compatLnSpc="1">
            <a:prstTxWarp prst="textNoShape">
              <a:avLst/>
            </a:prstTxWarp>
          </a:bodyPr>
          <a:lstStyle>
            <a:lvl1pPr marL="274638" indent="-274638" algn="l" defTabSz="449263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C0128"/>
              </a:buClr>
              <a:buSzPct val="100000"/>
              <a:buFont typeface="Wingdings" pitchFamily="2" charset="2"/>
              <a:buChar char=""/>
              <a:defRPr sz="22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50888" indent="-282575" algn="l" defTabSz="449263" rtl="0" eaLnBrk="0" fontAlgn="base" hangingPunct="0">
              <a:lnSpc>
                <a:spcPct val="151000"/>
              </a:lnSpc>
              <a:spcBef>
                <a:spcPct val="0"/>
              </a:spcBef>
              <a:spcAft>
                <a:spcPts val="1000"/>
              </a:spcAft>
              <a:buClr>
                <a:srgbClr val="000000"/>
              </a:buClr>
              <a:buSzPct val="100000"/>
              <a:buFont typeface="Arial" charset="0"/>
              <a:buChar char="-"/>
              <a:defRPr b="1">
                <a:solidFill>
                  <a:srgbClr val="000000"/>
                </a:solidFill>
                <a:latin typeface="+mn-lt"/>
              </a:defRPr>
            </a:lvl2pPr>
            <a:lvl3pPr marL="1284288" indent="-327025" algn="l" defTabSz="449263" rtl="0" eaLnBrk="0" fontAlgn="base" hangingPunct="0">
              <a:lnSpc>
                <a:spcPts val="2563"/>
              </a:lnSpc>
              <a:spcBef>
                <a:spcPct val="0"/>
              </a:spcBef>
              <a:spcAft>
                <a:spcPts val="800"/>
              </a:spcAft>
              <a:buClr>
                <a:srgbClr val="919191"/>
              </a:buClr>
              <a:buSzPct val="100000"/>
              <a:buFont typeface="Wingdings" pitchFamily="2" charset="2"/>
              <a:buChar char=""/>
              <a:defRPr b="1">
                <a:solidFill>
                  <a:srgbClr val="000000"/>
                </a:solidFill>
                <a:latin typeface="+mn-lt"/>
              </a:defRPr>
            </a:lvl3pPr>
            <a:lvl4pPr marL="1703388" indent="-228600" algn="l" defTabSz="449263" rtl="0" eaLnBrk="0" fontAlgn="base" hangingPunct="0">
              <a:lnSpc>
                <a:spcPts val="2563"/>
              </a:lnSpc>
              <a:spcBef>
                <a:spcPct val="0"/>
              </a:spcBef>
              <a:spcAft>
                <a:spcPts val="800"/>
              </a:spcAft>
              <a:buClr>
                <a:srgbClr val="919191"/>
              </a:buClr>
              <a:buSzPct val="100000"/>
              <a:buFont typeface="Wingdings" pitchFamily="2" charset="2"/>
              <a:buChar char=""/>
              <a:defRPr sz="2200" b="1">
                <a:solidFill>
                  <a:srgbClr val="000000"/>
                </a:solidFill>
                <a:latin typeface="+mn-lt"/>
              </a:defRPr>
            </a:lvl4pPr>
            <a:lvl5pPr marL="2122488" indent="-228600" algn="l" defTabSz="449263" rtl="0" eaLnBrk="0" fontAlgn="base" hangingPunct="0">
              <a:lnSpc>
                <a:spcPts val="2563"/>
              </a:lnSpc>
              <a:spcBef>
                <a:spcPct val="0"/>
              </a:spcBef>
              <a:spcAft>
                <a:spcPts val="800"/>
              </a:spcAft>
              <a:buClr>
                <a:srgbClr val="919191"/>
              </a:buClr>
              <a:buSzPct val="100000"/>
              <a:buFont typeface="Wingdings" pitchFamily="2" charset="2"/>
              <a:buChar char=""/>
              <a:defRPr sz="2200" b="1">
                <a:solidFill>
                  <a:srgbClr val="000000"/>
                </a:solidFill>
                <a:latin typeface="+mn-lt"/>
              </a:defRPr>
            </a:lvl5pPr>
            <a:lvl6pPr marL="2579688" indent="-228600" algn="l" defTabSz="449263" rtl="0" eaLnBrk="0" fontAlgn="base" hangingPunct="0">
              <a:lnSpc>
                <a:spcPts val="2563"/>
              </a:lnSpc>
              <a:spcBef>
                <a:spcPct val="0"/>
              </a:spcBef>
              <a:spcAft>
                <a:spcPts val="800"/>
              </a:spcAft>
              <a:buClr>
                <a:srgbClr val="919191"/>
              </a:buClr>
              <a:buSzPct val="100000"/>
              <a:buFont typeface="Wingdings" pitchFamily="2" charset="2"/>
              <a:buChar char=""/>
              <a:defRPr sz="2200" b="1">
                <a:solidFill>
                  <a:srgbClr val="000000"/>
                </a:solidFill>
                <a:latin typeface="+mn-lt"/>
              </a:defRPr>
            </a:lvl6pPr>
            <a:lvl7pPr marL="3036888" indent="-228600" algn="l" defTabSz="449263" rtl="0" eaLnBrk="0" fontAlgn="base" hangingPunct="0">
              <a:lnSpc>
                <a:spcPts val="2563"/>
              </a:lnSpc>
              <a:spcBef>
                <a:spcPct val="0"/>
              </a:spcBef>
              <a:spcAft>
                <a:spcPts val="800"/>
              </a:spcAft>
              <a:buClr>
                <a:srgbClr val="919191"/>
              </a:buClr>
              <a:buSzPct val="100000"/>
              <a:buFont typeface="Wingdings" pitchFamily="2" charset="2"/>
              <a:buChar char=""/>
              <a:defRPr sz="2200" b="1">
                <a:solidFill>
                  <a:srgbClr val="000000"/>
                </a:solidFill>
                <a:latin typeface="+mn-lt"/>
              </a:defRPr>
            </a:lvl7pPr>
            <a:lvl8pPr marL="3494088" indent="-228600" algn="l" defTabSz="449263" rtl="0" eaLnBrk="0" fontAlgn="base" hangingPunct="0">
              <a:lnSpc>
                <a:spcPts val="2563"/>
              </a:lnSpc>
              <a:spcBef>
                <a:spcPct val="0"/>
              </a:spcBef>
              <a:spcAft>
                <a:spcPts val="800"/>
              </a:spcAft>
              <a:buClr>
                <a:srgbClr val="919191"/>
              </a:buClr>
              <a:buSzPct val="100000"/>
              <a:buFont typeface="Wingdings" pitchFamily="2" charset="2"/>
              <a:buChar char=""/>
              <a:defRPr sz="2200" b="1">
                <a:solidFill>
                  <a:srgbClr val="000000"/>
                </a:solidFill>
                <a:latin typeface="+mn-lt"/>
              </a:defRPr>
            </a:lvl8pPr>
            <a:lvl9pPr marL="3951288" indent="-228600" algn="l" defTabSz="449263" rtl="0" eaLnBrk="0" fontAlgn="base" hangingPunct="0">
              <a:lnSpc>
                <a:spcPts val="2563"/>
              </a:lnSpc>
              <a:spcBef>
                <a:spcPct val="0"/>
              </a:spcBef>
              <a:spcAft>
                <a:spcPts val="800"/>
              </a:spcAft>
              <a:buClr>
                <a:srgbClr val="919191"/>
              </a:buClr>
              <a:buSzPct val="100000"/>
              <a:buFont typeface="Wingdings" pitchFamily="2" charset="2"/>
              <a:buChar char=""/>
              <a:defRPr sz="2200" b="1">
                <a:solidFill>
                  <a:srgbClr val="000000"/>
                </a:solidFill>
                <a:latin typeface="+mn-lt"/>
              </a:defRPr>
            </a:lvl9pPr>
          </a:lstStyle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n-GB" sz="1800" kern="0" dirty="0" smtClean="0"/>
              <a:t>Further work required regarding the applicability of this diagnostic (consistency of results with estimates of true observation errors).</a:t>
            </a:r>
            <a:endParaRPr lang="en-GB" sz="1800" kern="0" dirty="0"/>
          </a:p>
        </p:txBody>
      </p:sp>
    </p:spTree>
    <p:extLst>
      <p:ext uri="{BB962C8B-B14F-4D97-AF65-F5344CB8AC3E}">
        <p14:creationId xmlns:p14="http://schemas.microsoft.com/office/powerpoint/2010/main" val="2247860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Contributions to observation error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Measurement error</a:t>
            </a:r>
          </a:p>
          <a:p>
            <a:pPr lvl="1"/>
            <a:r>
              <a:rPr lang="en-GB" dirty="0" smtClean="0">
                <a:solidFill>
                  <a:srgbClr val="0070C0"/>
                </a:solidFill>
              </a:rPr>
              <a:t>E.g., instrument noise for satellite radiances</a:t>
            </a:r>
          </a:p>
          <a:p>
            <a:r>
              <a:rPr lang="en-GB" dirty="0" smtClean="0"/>
              <a:t>Forward model (observation operator) error</a:t>
            </a:r>
          </a:p>
          <a:p>
            <a:pPr lvl="1"/>
            <a:r>
              <a:rPr lang="en-GB" dirty="0" smtClean="0">
                <a:solidFill>
                  <a:srgbClr val="0070C0"/>
                </a:solidFill>
              </a:rPr>
              <a:t>E.g., </a:t>
            </a:r>
            <a:r>
              <a:rPr lang="en-GB" dirty="0" err="1" smtClean="0">
                <a:solidFill>
                  <a:srgbClr val="0070C0"/>
                </a:solidFill>
              </a:rPr>
              <a:t>radiative</a:t>
            </a:r>
            <a:r>
              <a:rPr lang="en-GB" dirty="0" smtClean="0">
                <a:solidFill>
                  <a:srgbClr val="0070C0"/>
                </a:solidFill>
              </a:rPr>
              <a:t> transfer error</a:t>
            </a:r>
          </a:p>
          <a:p>
            <a:r>
              <a:rPr lang="en-GB" dirty="0" smtClean="0"/>
              <a:t>Representativeness error</a:t>
            </a:r>
          </a:p>
          <a:p>
            <a:pPr lvl="1"/>
            <a:r>
              <a:rPr lang="en-GB" dirty="0" smtClean="0">
                <a:solidFill>
                  <a:srgbClr val="0070C0"/>
                </a:solidFill>
              </a:rPr>
              <a:t>E.g., point measurement </a:t>
            </a:r>
            <a:r>
              <a:rPr lang="en-GB" dirty="0" err="1" smtClean="0">
                <a:solidFill>
                  <a:srgbClr val="0070C0"/>
                </a:solidFill>
              </a:rPr>
              <a:t>vs</a:t>
            </a:r>
            <a:r>
              <a:rPr lang="en-GB" dirty="0" smtClean="0">
                <a:solidFill>
                  <a:srgbClr val="0070C0"/>
                </a:solidFill>
              </a:rPr>
              <a:t> model representation</a:t>
            </a:r>
          </a:p>
          <a:p>
            <a:r>
              <a:rPr lang="en-GB" dirty="0" smtClean="0"/>
              <a:t>Quality control error</a:t>
            </a:r>
          </a:p>
          <a:p>
            <a:pPr lvl="1"/>
            <a:r>
              <a:rPr lang="en-GB" dirty="0" smtClean="0">
                <a:solidFill>
                  <a:srgbClr val="0070C0"/>
                </a:solidFill>
              </a:rPr>
              <a:t>E.g., error due to the cloud detection scheme missing some clouds in clear-sky radiance assimilation</a:t>
            </a:r>
          </a:p>
          <a:p>
            <a:pPr marL="0" indent="0">
              <a:buNone/>
            </a:pPr>
            <a:endParaRPr lang="en-GB" dirty="0" smtClean="0"/>
          </a:p>
          <a:p>
            <a:endParaRPr lang="en-GB" dirty="0"/>
          </a:p>
        </p:txBody>
      </p:sp>
      <p:sp>
        <p:nvSpPr>
          <p:cNvPr id="3076" name="Footer Placeholder 3"/>
          <p:cNvSpPr>
            <a:spLocks noGrp="1"/>
          </p:cNvSpPr>
          <p:nvPr>
            <p:ph type="ftr" idx="10"/>
          </p:nvPr>
        </p:nvSpPr>
        <p:spPr>
          <a:noFill/>
        </p:spPr>
        <p:txBody>
          <a:bodyPr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5pPr>
            <a:lvl6pPr marL="25146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6pPr>
            <a:lvl7pPr marL="29718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7pPr>
            <a:lvl8pPr marL="34290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8pPr>
            <a:lvl9pPr marL="38862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en-GB" dirty="0" smtClean="0">
                <a:solidFill>
                  <a:srgbClr val="FFFFFF"/>
                </a:solidFill>
              </a:rPr>
              <a:t>NWP SAF training course 2017: Observation errors</a:t>
            </a:r>
            <a:endParaRPr lang="en-GB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GB" dirty="0" smtClean="0"/>
              <a:t>Situation-dependence of observation error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363272" cy="491490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GB" dirty="0" smtClean="0"/>
              <a:t>Observation errors can be situation-dependent, especially through situation-dependence of the forward model error.</a:t>
            </a:r>
          </a:p>
          <a:p>
            <a:pPr>
              <a:lnSpc>
                <a:spcPct val="110000"/>
              </a:lnSpc>
            </a:pPr>
            <a:r>
              <a:rPr lang="en-GB" dirty="0" smtClean="0"/>
              <a:t>Examples:</a:t>
            </a:r>
          </a:p>
          <a:p>
            <a:pPr lvl="1">
              <a:lnSpc>
                <a:spcPct val="110000"/>
              </a:lnSpc>
            </a:pPr>
            <a:r>
              <a:rPr lang="en-GB" dirty="0"/>
              <a:t>Cloud/rain-affected radiances: </a:t>
            </a:r>
            <a:r>
              <a:rPr lang="en-GB" dirty="0" smtClean="0"/>
              <a:t>Representativeness </a:t>
            </a:r>
            <a:r>
              <a:rPr lang="en-GB" dirty="0"/>
              <a:t>error is much larger in cloudy/rainy regions than in clear-sky </a:t>
            </a:r>
            <a:r>
              <a:rPr lang="en-GB" dirty="0" smtClean="0"/>
              <a:t>regions</a:t>
            </a:r>
          </a:p>
          <a:p>
            <a:pPr lvl="1">
              <a:lnSpc>
                <a:spcPct val="110000"/>
              </a:lnSpc>
            </a:pPr>
            <a:r>
              <a:rPr lang="en-GB" dirty="0" smtClean="0"/>
              <a:t>Effect of height assignment error for Atmospheric Motion Vectors:</a:t>
            </a:r>
          </a:p>
          <a:p>
            <a:pPr lvl="1">
              <a:lnSpc>
                <a:spcPct val="110000"/>
              </a:lnSpc>
            </a:pPr>
            <a:endParaRPr lang="en-GB" dirty="0"/>
          </a:p>
          <a:p>
            <a:pPr lvl="1">
              <a:lnSpc>
                <a:spcPct val="110000"/>
              </a:lnSpc>
            </a:pPr>
            <a:endParaRPr lang="en-GB" dirty="0" smtClean="0"/>
          </a:p>
          <a:p>
            <a:pPr lvl="1">
              <a:lnSpc>
                <a:spcPct val="110000"/>
              </a:lnSpc>
            </a:pPr>
            <a:endParaRPr lang="en-GB" dirty="0"/>
          </a:p>
          <a:p>
            <a:pPr lvl="1">
              <a:lnSpc>
                <a:spcPct val="110000"/>
              </a:lnSpc>
            </a:pPr>
            <a:endParaRPr lang="en-GB" dirty="0" smtClean="0"/>
          </a:p>
          <a:p>
            <a:pPr lvl="1">
              <a:lnSpc>
                <a:spcPct val="110000"/>
              </a:lnSpc>
            </a:pPr>
            <a:endParaRPr lang="en-GB" dirty="0"/>
          </a:p>
          <a:p>
            <a:pPr lvl="1">
              <a:lnSpc>
                <a:spcPct val="110000"/>
              </a:lnSpc>
            </a:pPr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NWP SAF training course 2017: Observation errors</a:t>
            </a:r>
            <a:endParaRPr lang="en-GB" dirty="0"/>
          </a:p>
        </p:txBody>
      </p:sp>
      <p:cxnSp>
        <p:nvCxnSpPr>
          <p:cNvPr id="6" name="Straight Arrow Connector 5"/>
          <p:cNvCxnSpPr/>
          <p:nvPr/>
        </p:nvCxnSpPr>
        <p:spPr bwMode="auto">
          <a:xfrm flipV="1">
            <a:off x="1430253" y="3906452"/>
            <a:ext cx="0" cy="2016224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Straight Arrow Connector 7"/>
          <p:cNvCxnSpPr/>
          <p:nvPr/>
        </p:nvCxnSpPr>
        <p:spPr bwMode="auto">
          <a:xfrm>
            <a:off x="1430253" y="5922676"/>
            <a:ext cx="1800200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TextBox 8"/>
          <p:cNvSpPr txBox="1"/>
          <p:nvPr/>
        </p:nvSpPr>
        <p:spPr>
          <a:xfrm>
            <a:off x="2015946" y="5778660"/>
            <a:ext cx="710451" cy="458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Wind</a:t>
            </a:r>
          </a:p>
        </p:txBody>
      </p:sp>
      <p:sp>
        <p:nvSpPr>
          <p:cNvPr id="10" name="TextBox 9"/>
          <p:cNvSpPr txBox="1"/>
          <p:nvPr/>
        </p:nvSpPr>
        <p:spPr>
          <a:xfrm rot="16200000">
            <a:off x="775169" y="4606940"/>
            <a:ext cx="851515" cy="458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Height</a:t>
            </a:r>
          </a:p>
        </p:txBody>
      </p:sp>
      <p:sp>
        <p:nvSpPr>
          <p:cNvPr id="13" name="Freeform 12"/>
          <p:cNvSpPr/>
          <p:nvPr/>
        </p:nvSpPr>
        <p:spPr bwMode="auto">
          <a:xfrm>
            <a:off x="1438035" y="3887938"/>
            <a:ext cx="1576394" cy="2018806"/>
          </a:xfrm>
          <a:custGeom>
            <a:avLst/>
            <a:gdLst>
              <a:gd name="connsiteX0" fmla="*/ 0 w 1258784"/>
              <a:gd name="connsiteY0" fmla="*/ 2018806 h 2018806"/>
              <a:gd name="connsiteX1" fmla="*/ 356260 w 1258784"/>
              <a:gd name="connsiteY1" fmla="*/ 1555668 h 2018806"/>
              <a:gd name="connsiteX2" fmla="*/ 415636 w 1258784"/>
              <a:gd name="connsiteY2" fmla="*/ 819398 h 2018806"/>
              <a:gd name="connsiteX3" fmla="*/ 1258784 w 1258784"/>
              <a:gd name="connsiteY3" fmla="*/ 0 h 2018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58784" h="2018806">
                <a:moveTo>
                  <a:pt x="0" y="2018806"/>
                </a:moveTo>
                <a:cubicBezTo>
                  <a:pt x="143493" y="1887187"/>
                  <a:pt x="286987" y="1755569"/>
                  <a:pt x="356260" y="1555668"/>
                </a:cubicBezTo>
                <a:cubicBezTo>
                  <a:pt x="425533" y="1355767"/>
                  <a:pt x="265215" y="1078676"/>
                  <a:pt x="415636" y="819398"/>
                </a:cubicBezTo>
                <a:cubicBezTo>
                  <a:pt x="566057" y="560120"/>
                  <a:pt x="912420" y="280060"/>
                  <a:pt x="1258784" y="0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cxnSp>
        <p:nvCxnSpPr>
          <p:cNvPr id="15" name="Straight Connector 14"/>
          <p:cNvCxnSpPr/>
          <p:nvPr/>
        </p:nvCxnSpPr>
        <p:spPr bwMode="auto">
          <a:xfrm flipH="1">
            <a:off x="1430253" y="4986572"/>
            <a:ext cx="1296144" cy="0"/>
          </a:xfrm>
          <a:prstGeom prst="line">
            <a:avLst/>
          </a:prstGeom>
          <a:solidFill>
            <a:srgbClr val="00B8FF"/>
          </a:solidFill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Straight Connector 15"/>
          <p:cNvCxnSpPr/>
          <p:nvPr/>
        </p:nvCxnSpPr>
        <p:spPr bwMode="auto">
          <a:xfrm flipH="1">
            <a:off x="1430253" y="4194484"/>
            <a:ext cx="1656184" cy="0"/>
          </a:xfrm>
          <a:prstGeom prst="line">
            <a:avLst/>
          </a:prstGeom>
          <a:solidFill>
            <a:srgbClr val="00B8FF"/>
          </a:solidFill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" name="Rectangle 19"/>
          <p:cNvSpPr/>
          <p:nvPr/>
        </p:nvSpPr>
        <p:spPr bwMode="auto">
          <a:xfrm>
            <a:off x="1438035" y="4836266"/>
            <a:ext cx="1288362" cy="294322"/>
          </a:xfrm>
          <a:prstGeom prst="rect">
            <a:avLst/>
          </a:prstGeom>
          <a:solidFill>
            <a:srgbClr val="FF0101">
              <a:alpha val="4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1430253" y="4050468"/>
            <a:ext cx="1656184" cy="294322"/>
          </a:xfrm>
          <a:prstGeom prst="rect">
            <a:avLst/>
          </a:prstGeom>
          <a:solidFill>
            <a:srgbClr val="FF0101">
              <a:alpha val="4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771800" y="4738495"/>
            <a:ext cx="5649303" cy="4641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tx1"/>
                </a:solidFill>
              </a:rPr>
              <a:t>Low shear – small wind error due to height assignment error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131840" y="3947165"/>
            <a:ext cx="6012160" cy="464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tx1"/>
                </a:solidFill>
              </a:rPr>
              <a:t>Strong shear – larger wind error due to height assignment error</a:t>
            </a:r>
          </a:p>
        </p:txBody>
      </p:sp>
    </p:spTree>
    <p:extLst>
      <p:ext uri="{BB962C8B-B14F-4D97-AF65-F5344CB8AC3E}">
        <p14:creationId xmlns:p14="http://schemas.microsoft.com/office/powerpoint/2010/main" val="254956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3" grpId="0" animBg="1"/>
      <p:bldP spid="20" grpId="0" animBg="1"/>
      <p:bldP spid="21" grpId="0" animBg="1"/>
      <p:bldP spid="22" grpId="0"/>
      <p:bldP spid="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GB" dirty="0" smtClean="0"/>
              <a:t>Situation-dependence of observation error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363272" cy="491490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GB" dirty="0" smtClean="0"/>
              <a:t>Observation errors can be situation-dependent, especially through situation-dependence of the forward model error.</a:t>
            </a:r>
          </a:p>
          <a:p>
            <a:pPr>
              <a:lnSpc>
                <a:spcPct val="110000"/>
              </a:lnSpc>
            </a:pPr>
            <a:r>
              <a:rPr lang="en-GB" dirty="0" smtClean="0"/>
              <a:t>Examples:</a:t>
            </a:r>
          </a:p>
          <a:p>
            <a:pPr lvl="1">
              <a:lnSpc>
                <a:spcPct val="110000"/>
              </a:lnSpc>
            </a:pPr>
            <a:r>
              <a:rPr lang="en-GB" dirty="0"/>
              <a:t>Cloud/rain-affected radiances</a:t>
            </a:r>
            <a:r>
              <a:rPr lang="en-GB"/>
              <a:t>: </a:t>
            </a:r>
            <a:r>
              <a:rPr lang="en-GB" smtClean="0"/>
              <a:t>Representativeness </a:t>
            </a:r>
            <a:r>
              <a:rPr lang="en-GB" dirty="0"/>
              <a:t>error is much larger in cloudy/rainy regions than in clear-sky </a:t>
            </a:r>
            <a:r>
              <a:rPr lang="en-GB" dirty="0" smtClean="0"/>
              <a:t>regions</a:t>
            </a:r>
          </a:p>
          <a:p>
            <a:pPr lvl="1">
              <a:lnSpc>
                <a:spcPct val="110000"/>
              </a:lnSpc>
            </a:pPr>
            <a:r>
              <a:rPr lang="en-GB" dirty="0" smtClean="0"/>
              <a:t>Effect of height assignment error for Atmospheric Motion Vectors:</a:t>
            </a:r>
          </a:p>
          <a:p>
            <a:pPr lvl="1">
              <a:lnSpc>
                <a:spcPct val="110000"/>
              </a:lnSpc>
            </a:pPr>
            <a:endParaRPr lang="en-GB" dirty="0"/>
          </a:p>
          <a:p>
            <a:pPr lvl="1">
              <a:lnSpc>
                <a:spcPct val="110000"/>
              </a:lnSpc>
            </a:pPr>
            <a:endParaRPr lang="en-GB" dirty="0" smtClean="0"/>
          </a:p>
          <a:p>
            <a:pPr lvl="1">
              <a:lnSpc>
                <a:spcPct val="110000"/>
              </a:lnSpc>
            </a:pPr>
            <a:endParaRPr lang="en-GB" dirty="0"/>
          </a:p>
          <a:p>
            <a:pPr lvl="1">
              <a:lnSpc>
                <a:spcPct val="110000"/>
              </a:lnSpc>
            </a:pPr>
            <a:endParaRPr lang="en-GB" dirty="0" smtClean="0"/>
          </a:p>
          <a:p>
            <a:pPr lvl="1">
              <a:lnSpc>
                <a:spcPct val="110000"/>
              </a:lnSpc>
            </a:pPr>
            <a:endParaRPr lang="en-GB" dirty="0"/>
          </a:p>
          <a:p>
            <a:pPr lvl="1">
              <a:lnSpc>
                <a:spcPct val="110000"/>
              </a:lnSpc>
            </a:pPr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NWP SAF training course 2017: Observation errors</a:t>
            </a:r>
            <a:endParaRPr lang="en-GB" dirty="0"/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5" y="3654998"/>
            <a:ext cx="4320480" cy="26003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6372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GB" dirty="0" smtClean="0"/>
              <a:t>Current observation error specification for satellite data in the ECMWF system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579296" cy="4914900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GB" dirty="0" smtClean="0"/>
              <a:t>Globally constant, dependent on channel only: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GB" dirty="0" smtClean="0">
                <a:solidFill>
                  <a:srgbClr val="0070C0"/>
                </a:solidFill>
              </a:rPr>
              <a:t>ATMS, HIRS, </a:t>
            </a:r>
            <a:r>
              <a:rPr lang="en-GB" dirty="0" smtClean="0">
                <a:solidFill>
                  <a:srgbClr val="0070C0"/>
                </a:solidFill>
              </a:rPr>
              <a:t>AIRS</a:t>
            </a:r>
            <a:r>
              <a:rPr lang="en-GB" dirty="0" smtClean="0">
                <a:solidFill>
                  <a:srgbClr val="0070C0"/>
                </a:solidFill>
              </a:rPr>
              <a:t>, MWHS</a:t>
            </a:r>
            <a:endParaRPr lang="en-GB" dirty="0" smtClean="0">
              <a:solidFill>
                <a:srgbClr val="0070C0"/>
              </a:solidFill>
            </a:endParaRPr>
          </a:p>
          <a:p>
            <a:pPr>
              <a:spcAft>
                <a:spcPts val="600"/>
              </a:spcAft>
            </a:pPr>
            <a:r>
              <a:rPr lang="en-GB" dirty="0" smtClean="0"/>
              <a:t>Globally constant, error </a:t>
            </a:r>
            <a:r>
              <a:rPr lang="en-GB" dirty="0"/>
              <a:t>correlations are taken into account:</a:t>
            </a:r>
          </a:p>
          <a:p>
            <a:pPr lvl="1">
              <a:spcAft>
                <a:spcPts val="600"/>
              </a:spcAft>
            </a:pPr>
            <a:r>
              <a:rPr lang="en-GB" dirty="0" smtClean="0">
                <a:solidFill>
                  <a:srgbClr val="0070C0"/>
                </a:solidFill>
              </a:rPr>
              <a:t>IASI, </a:t>
            </a:r>
            <a:r>
              <a:rPr lang="en-GB" dirty="0" err="1" smtClean="0">
                <a:solidFill>
                  <a:srgbClr val="0070C0"/>
                </a:solidFill>
              </a:rPr>
              <a:t>CrIS</a:t>
            </a:r>
            <a:endParaRPr lang="en-GB" dirty="0" smtClean="0">
              <a:solidFill>
                <a:srgbClr val="0070C0"/>
              </a:solidFill>
            </a:endParaRP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GB" dirty="0" smtClean="0"/>
              <a:t>Globally constant fraction, dependent on impact parameter: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GB" dirty="0" smtClean="0">
                <a:solidFill>
                  <a:srgbClr val="0070C0"/>
                </a:solidFill>
              </a:rPr>
              <a:t>GPS-RO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GB" dirty="0" smtClean="0"/>
              <a:t>Situation dependent: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GB" dirty="0" smtClean="0">
                <a:solidFill>
                  <a:srgbClr val="0070C0"/>
                </a:solidFill>
              </a:rPr>
              <a:t>AMSU-A: dependent on satellite, channel, and RT-model contribution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GB" dirty="0" smtClean="0">
                <a:solidFill>
                  <a:srgbClr val="0070C0"/>
                </a:solidFill>
              </a:rPr>
              <a:t>MW imagers, MW humidity sounders: dependent on channel and cloud amount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GB" dirty="0" smtClean="0">
                <a:solidFill>
                  <a:srgbClr val="0070C0"/>
                </a:solidFill>
              </a:rPr>
              <a:t>AMVs: dependent on level and shear (and satellite, channel, height assignment method</a:t>
            </a:r>
            <a:r>
              <a:rPr lang="en-GB" dirty="0" smtClean="0">
                <a:solidFill>
                  <a:srgbClr val="0070C0"/>
                </a:solidFill>
              </a:rPr>
              <a:t>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NWP SAF training course 2017: Observation errors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7679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51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51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solidFill>
              <a:schemeClr val="tx1"/>
            </a:solidFill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4_Default Design">
  <a:themeElements>
    <a:clrScheme name="Default Design 7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3399FF"/>
      </a:accent1>
      <a:accent2>
        <a:srgbClr val="99FFCC"/>
      </a:accent2>
      <a:accent3>
        <a:srgbClr val="FFFFFF"/>
      </a:accent3>
      <a:accent4>
        <a:srgbClr val="000000"/>
      </a:accent4>
      <a:accent5>
        <a:srgbClr val="ADCAFF"/>
      </a:accent5>
      <a:accent6>
        <a:srgbClr val="8AE7B9"/>
      </a:accent6>
      <a:hlink>
        <a:srgbClr val="CC00CC"/>
      </a:hlink>
      <a:folHlink>
        <a:srgbClr val="B2B2B2"/>
      </a:folHlink>
    </a:clrScheme>
    <a:fontScheme name="Default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51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51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lnSpc>
            <a:spcPct val="110000"/>
          </a:lnSpc>
          <a:defRPr dirty="0" err="1" smtClean="0">
            <a:solidFill>
              <a:schemeClr val="tx1"/>
            </a:solidFill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5_Default Design">
  <a:themeElements>
    <a:clrScheme name="Default Design 7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3399FF"/>
      </a:accent1>
      <a:accent2>
        <a:srgbClr val="99FFCC"/>
      </a:accent2>
      <a:accent3>
        <a:srgbClr val="FFFFFF"/>
      </a:accent3>
      <a:accent4>
        <a:srgbClr val="000000"/>
      </a:accent4>
      <a:accent5>
        <a:srgbClr val="ADCAFF"/>
      </a:accent5>
      <a:accent6>
        <a:srgbClr val="8AE7B9"/>
      </a:accent6>
      <a:hlink>
        <a:srgbClr val="CC00CC"/>
      </a:hlink>
      <a:folHlink>
        <a:srgbClr val="B2B2B2"/>
      </a:folHlink>
    </a:clrScheme>
    <a:fontScheme name="Default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51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51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lnSpc>
            <a:spcPct val="110000"/>
          </a:lnSpc>
          <a:defRPr dirty="0" err="1" smtClean="0">
            <a:solidFill>
              <a:schemeClr val="tx1"/>
            </a:solidFill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51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51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solidFill>
              <a:schemeClr val="tx1"/>
            </a:solidFill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51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51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  <a:txDef>
      <a:spPr bwMode="auto">
        <a:noFill/>
        <a:ln w="9525">
          <a:noFill/>
          <a:miter lim="800000"/>
          <a:headEnd/>
          <a:tailEnd/>
        </a:ln>
        <a:effectLst/>
      </a:spPr>
      <a:bodyPr>
        <a:spAutoFit/>
      </a:bodyPr>
      <a:lstStyle>
        <a:defPPr>
          <a:lnSpc>
            <a:spcPct val="110000"/>
          </a:lnSpc>
          <a:defRPr sz="1800" b="0" dirty="0">
            <a:solidFill>
              <a:schemeClr val="tx1"/>
            </a:solidFill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3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Helvetic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Helvetica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4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51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51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solidFill>
              <a:schemeClr val="tx1"/>
            </a:solidFill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5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51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51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solidFill>
              <a:schemeClr val="tx1"/>
            </a:solidFill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_Custom Design">
  <a:themeElements>
    <a:clrScheme name="MetOffice">
      <a:dk1>
        <a:srgbClr val="000000"/>
      </a:dk1>
      <a:lt1>
        <a:srgbClr val="FFFFFF"/>
      </a:lt1>
      <a:dk2>
        <a:srgbClr val="B9DB0E"/>
      </a:dk2>
      <a:lt2>
        <a:srgbClr val="000099"/>
      </a:lt2>
      <a:accent1>
        <a:srgbClr val="8F8DCB"/>
      </a:accent1>
      <a:accent2>
        <a:srgbClr val="00ADD0"/>
      </a:accent2>
      <a:accent3>
        <a:srgbClr val="878800"/>
      </a:accent3>
      <a:accent4>
        <a:srgbClr val="9CA299"/>
      </a:accent4>
      <a:accent5>
        <a:srgbClr val="ED2939"/>
      </a:accent5>
      <a:accent6>
        <a:srgbClr val="B9DB0E"/>
      </a:accent6>
      <a:hlink>
        <a:srgbClr val="9CA299"/>
      </a:hlink>
      <a:folHlink>
        <a:srgbClr val="ED2939"/>
      </a:folHlink>
    </a:clrScheme>
    <a:fontScheme name="MetOffice00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28937</TotalTime>
  <Words>3222</Words>
  <Application>Microsoft Office PowerPoint</Application>
  <PresentationFormat>On-screen Show (4:3)</PresentationFormat>
  <Paragraphs>531</Paragraphs>
  <Slides>57</Slides>
  <Notes>8</Notes>
  <HiddenSlides>1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9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57</vt:i4>
      </vt:variant>
    </vt:vector>
  </HeadingPairs>
  <TitlesOfParts>
    <vt:vector size="74" baseType="lpstr">
      <vt:lpstr>ＭＳ Ｐゴシック</vt:lpstr>
      <vt:lpstr>Arial</vt:lpstr>
      <vt:lpstr>Arial Black</vt:lpstr>
      <vt:lpstr>Helvetica</vt:lpstr>
      <vt:lpstr>Times</vt:lpstr>
      <vt:lpstr>Times New Roman</vt:lpstr>
      <vt:lpstr>Wingdings</vt:lpstr>
      <vt:lpstr>Default Design</vt:lpstr>
      <vt:lpstr>14_Default Design</vt:lpstr>
      <vt:lpstr>15_Default Design</vt:lpstr>
      <vt:lpstr>1_Default Design</vt:lpstr>
      <vt:lpstr>2_Default Design</vt:lpstr>
      <vt:lpstr>3_Default Design</vt:lpstr>
      <vt:lpstr>4_Default Design</vt:lpstr>
      <vt:lpstr>5_Default Design</vt:lpstr>
      <vt:lpstr>1_Custom Design</vt:lpstr>
      <vt:lpstr>Equation</vt:lpstr>
      <vt:lpstr>Observation errors</vt:lpstr>
      <vt:lpstr>PowerPoint Presentation</vt:lpstr>
      <vt:lpstr>PowerPoint Presentation</vt:lpstr>
      <vt:lpstr>Observation error and the cost function</vt:lpstr>
      <vt:lpstr>Role of the observation error</vt:lpstr>
      <vt:lpstr>Contributions to observation error</vt:lpstr>
      <vt:lpstr>Situation-dependence of observation error</vt:lpstr>
      <vt:lpstr>Situation-dependence of observation error</vt:lpstr>
      <vt:lpstr>Current observation error specification for satellite data in the ECMWF system</vt:lpstr>
      <vt:lpstr>PowerPoint Presentation</vt:lpstr>
      <vt:lpstr>How can we estimate observation errors?</vt:lpstr>
      <vt:lpstr>Error inventory</vt:lpstr>
      <vt:lpstr>Error inventory</vt:lpstr>
      <vt:lpstr>How can we estimate observation errors?</vt:lpstr>
      <vt:lpstr>Basic departure-based diagnostics</vt:lpstr>
      <vt:lpstr>Departure-based diagnostics</vt:lpstr>
      <vt:lpstr>Observation error diagnostics: Hollingsworth/Loennberg method (I)</vt:lpstr>
      <vt:lpstr>Observation error diagnostics: Hollingsworth/Loennberg method (II)</vt:lpstr>
      <vt:lpstr>Observation error diagnostics: Desroziers diagnostic (I)</vt:lpstr>
      <vt:lpstr>Observation error diagnostics: Desroziers diagnostic (II)</vt:lpstr>
      <vt:lpstr>Examples of observation error diagnostics: AMSU-A</vt:lpstr>
      <vt:lpstr>Examples of observation error diagnostics: AMSU-A</vt:lpstr>
      <vt:lpstr>Examples of observation error diagnostics: AMSU-A</vt:lpstr>
      <vt:lpstr>Examples of observation error diagnostics: AMSU-A</vt:lpstr>
      <vt:lpstr>Examples of observation error diagnostics: IASI</vt:lpstr>
      <vt:lpstr>Examples: IASI</vt:lpstr>
      <vt:lpstr>Examples: IASI</vt:lpstr>
      <vt:lpstr>Pitfalls of observation error diagnostics</vt:lpstr>
      <vt:lpstr>PowerPoint Presentation</vt:lpstr>
      <vt:lpstr>How to specify observation errors in practice?</vt:lpstr>
      <vt:lpstr>Too large assumed observation errors tend to be safer than too small ones. Why?</vt:lpstr>
      <vt:lpstr>PowerPoint Presentation</vt:lpstr>
      <vt:lpstr>What to do when there are error correlations?</vt:lpstr>
      <vt:lpstr>Spatial error correlations and thinning</vt:lpstr>
      <vt:lpstr>Example: AMSU-A</vt:lpstr>
      <vt:lpstr>Example: AMSU-A</vt:lpstr>
      <vt:lpstr>Example: AMSU-A</vt:lpstr>
      <vt:lpstr>Examples of observation error diagnostics: IASI</vt:lpstr>
      <vt:lpstr>Example: IASI</vt:lpstr>
      <vt:lpstr>Example: IASI</vt:lpstr>
      <vt:lpstr>PowerPoint Presentation</vt:lpstr>
      <vt:lpstr>Accounting for error correlations</vt:lpstr>
      <vt:lpstr>What is the effect of error correlations?</vt:lpstr>
      <vt:lpstr>What is the effect of error correlations?</vt:lpstr>
      <vt:lpstr>Single IASI spectrum assimilation experiments (I)</vt:lpstr>
      <vt:lpstr>Single IASI spectrum assimilation experiments (I)</vt:lpstr>
      <vt:lpstr>Single IASI spectrum assimilation experiments (II)</vt:lpstr>
      <vt:lpstr>Single IASI spectrum assimilation experiments (II)</vt:lpstr>
      <vt:lpstr>Effect of error correlations on the assimilation of  AIRS and IASI</vt:lpstr>
      <vt:lpstr>Correlated observation errors for IASI at Met Office</vt:lpstr>
      <vt:lpstr>PowerPoint Presentation</vt:lpstr>
      <vt:lpstr>Summary of main points</vt:lpstr>
      <vt:lpstr>Further reading (I)</vt:lpstr>
      <vt:lpstr>Further reading (II)</vt:lpstr>
      <vt:lpstr>Cost function diagnostics</vt:lpstr>
      <vt:lpstr>Adjoint diagnostics for observation errors</vt:lpstr>
      <vt:lpstr>Adjoint diagnostics for observation errors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Observation errors for satellite data</dc:title>
  <dc:creator>Niels Bormann</dc:creator>
  <cp:lastModifiedBy>Peter Weston</cp:lastModifiedBy>
  <cp:revision>240</cp:revision>
  <dcterms:modified xsi:type="dcterms:W3CDTF">2017-04-05T16:49:01Z</dcterms:modified>
</cp:coreProperties>
</file>