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6" r:id="rId2"/>
    <p:sldMasterId id="2147483686" r:id="rId3"/>
    <p:sldMasterId id="2147483698" r:id="rId4"/>
    <p:sldMasterId id="2147483705" r:id="rId5"/>
    <p:sldMasterId id="2147483717" r:id="rId6"/>
    <p:sldMasterId id="2147483729" r:id="rId7"/>
    <p:sldMasterId id="2147483741" r:id="rId8"/>
    <p:sldMasterId id="2147483765" r:id="rId9"/>
    <p:sldMasterId id="2147483777" r:id="rId10"/>
  </p:sldMasterIdLst>
  <p:notesMasterIdLst>
    <p:notesMasterId r:id="rId56"/>
  </p:notesMasterIdLst>
  <p:handoutMasterIdLst>
    <p:handoutMasterId r:id="rId57"/>
  </p:handoutMasterIdLst>
  <p:sldIdLst>
    <p:sldId id="256" r:id="rId11"/>
    <p:sldId id="332" r:id="rId12"/>
    <p:sldId id="366" r:id="rId13"/>
    <p:sldId id="334" r:id="rId14"/>
    <p:sldId id="335" r:id="rId15"/>
    <p:sldId id="336" r:id="rId16"/>
    <p:sldId id="337" r:id="rId17"/>
    <p:sldId id="340" r:id="rId18"/>
    <p:sldId id="341" r:id="rId19"/>
    <p:sldId id="342" r:id="rId20"/>
    <p:sldId id="343" r:id="rId21"/>
    <p:sldId id="344" r:id="rId22"/>
    <p:sldId id="345" r:id="rId23"/>
    <p:sldId id="346" r:id="rId24"/>
    <p:sldId id="339" r:id="rId25"/>
    <p:sldId id="367" r:id="rId26"/>
    <p:sldId id="338" r:id="rId27"/>
    <p:sldId id="289" r:id="rId28"/>
    <p:sldId id="265" r:id="rId29"/>
    <p:sldId id="368" r:id="rId30"/>
    <p:sldId id="347" r:id="rId31"/>
    <p:sldId id="348" r:id="rId32"/>
    <p:sldId id="349" r:id="rId33"/>
    <p:sldId id="350" r:id="rId34"/>
    <p:sldId id="351" r:id="rId35"/>
    <p:sldId id="352" r:id="rId36"/>
    <p:sldId id="353" r:id="rId37"/>
    <p:sldId id="354" r:id="rId38"/>
    <p:sldId id="356" r:id="rId39"/>
    <p:sldId id="357" r:id="rId40"/>
    <p:sldId id="359" r:id="rId41"/>
    <p:sldId id="300" r:id="rId42"/>
    <p:sldId id="298" r:id="rId43"/>
    <p:sldId id="333" r:id="rId44"/>
    <p:sldId id="308" r:id="rId45"/>
    <p:sldId id="358" r:id="rId46"/>
    <p:sldId id="263" r:id="rId47"/>
    <p:sldId id="275" r:id="rId48"/>
    <p:sldId id="365" r:id="rId49"/>
    <p:sldId id="369" r:id="rId50"/>
    <p:sldId id="370" r:id="rId51"/>
    <p:sldId id="371" r:id="rId52"/>
    <p:sldId id="373" r:id="rId53"/>
    <p:sldId id="374" r:id="rId54"/>
    <p:sldId id="375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6C8AAF"/>
    <a:srgbClr val="064E83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41" autoAdjust="0"/>
    <p:restoredTop sz="94598" autoAdjust="0"/>
  </p:normalViewPr>
  <p:slideViewPr>
    <p:cSldViewPr snapToGrid="0" snapToObjects="1" showGuides="1">
      <p:cViewPr varScale="1">
        <p:scale>
          <a:sx n="101" d="100"/>
          <a:sy n="101" d="100"/>
        </p:scale>
        <p:origin x="1290" y="108"/>
      </p:cViewPr>
      <p:guideLst>
        <p:guide orient="horz" pos="2160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3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IFS model</a:t>
            </a:r>
            <a:r>
              <a:rPr lang="en-GB" baseline="0"/>
              <a:t> performance on CRAY XC-30</a:t>
            </a: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Forecast Days per Day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[NilsRunsChart.xlsx]Sheet1!$A$30:$A$38</c:f>
              <c:strCache>
                <c:ptCount val="9"/>
                <c:pt idx="0">
                  <c:v>TL95</c:v>
                </c:pt>
                <c:pt idx="1">
                  <c:v>TL159</c:v>
                </c:pt>
                <c:pt idx="2">
                  <c:v>TL255</c:v>
                </c:pt>
                <c:pt idx="3">
                  <c:v>TL511</c:v>
                </c:pt>
                <c:pt idx="4">
                  <c:v>TL799</c:v>
                </c:pt>
                <c:pt idx="5">
                  <c:v>TL1023</c:v>
                </c:pt>
                <c:pt idx="6">
                  <c:v>TL1279</c:v>
                </c:pt>
                <c:pt idx="7">
                  <c:v>TCo639</c:v>
                </c:pt>
                <c:pt idx="8">
                  <c:v>TCo1279</c:v>
                </c:pt>
              </c:strCache>
            </c:strRef>
          </c:cat>
          <c:val>
            <c:numRef>
              <c:f>[NilsRunsChart.xlsx]Sheet1!$B$30:$B$38</c:f>
              <c:numCache>
                <c:formatCode>0</c:formatCode>
                <c:ptCount val="9"/>
                <c:pt idx="0">
                  <c:v>6835</c:v>
                </c:pt>
                <c:pt idx="1">
                  <c:v>8728.9</c:v>
                </c:pt>
                <c:pt idx="2">
                  <c:v>4433.3</c:v>
                </c:pt>
                <c:pt idx="3">
                  <c:v>1538.8</c:v>
                </c:pt>
                <c:pt idx="4">
                  <c:v>564</c:v>
                </c:pt>
                <c:pt idx="5">
                  <c:v>489.7</c:v>
                </c:pt>
                <c:pt idx="6">
                  <c:v>328.1</c:v>
                </c:pt>
                <c:pt idx="7">
                  <c:v>661</c:v>
                </c:pt>
                <c:pt idx="8">
                  <c:v>190.3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3461136"/>
        <c:axId val="783466624"/>
      </c:barChart>
      <c:lineChart>
        <c:grouping val="standard"/>
        <c:varyColors val="0"/>
        <c:ser>
          <c:idx val="1"/>
          <c:order val="1"/>
          <c:tx>
            <c:v>CRAY XC-30 Nodes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[NilsRunsChart.xlsx]Sheet1!$A$30:$A$38</c:f>
              <c:strCache>
                <c:ptCount val="9"/>
                <c:pt idx="0">
                  <c:v>TL95</c:v>
                </c:pt>
                <c:pt idx="1">
                  <c:v>TL159</c:v>
                </c:pt>
                <c:pt idx="2">
                  <c:v>TL255</c:v>
                </c:pt>
                <c:pt idx="3">
                  <c:v>TL511</c:v>
                </c:pt>
                <c:pt idx="4">
                  <c:v>TL799</c:v>
                </c:pt>
                <c:pt idx="5">
                  <c:v>TL1023</c:v>
                </c:pt>
                <c:pt idx="6">
                  <c:v>TL1279</c:v>
                </c:pt>
                <c:pt idx="7">
                  <c:v>TCo639</c:v>
                </c:pt>
                <c:pt idx="8">
                  <c:v>TCo1279</c:v>
                </c:pt>
              </c:strCache>
            </c:strRef>
          </c:cat>
          <c:val>
            <c:numRef>
              <c:f>[NilsRunsChart.xlsx]Sheet1!$D$30:$D$38</c:f>
              <c:numCache>
                <c:formatCode>General</c:formatCode>
                <c:ptCount val="9"/>
                <c:pt idx="0">
                  <c:v>4</c:v>
                </c:pt>
                <c:pt idx="1">
                  <c:v>8</c:v>
                </c:pt>
                <c:pt idx="2">
                  <c:v>16</c:v>
                </c:pt>
                <c:pt idx="3">
                  <c:v>64</c:v>
                </c:pt>
                <c:pt idx="4">
                  <c:v>64</c:v>
                </c:pt>
                <c:pt idx="5">
                  <c:v>128</c:v>
                </c:pt>
                <c:pt idx="6">
                  <c:v>128</c:v>
                </c:pt>
                <c:pt idx="7">
                  <c:v>128</c:v>
                </c:pt>
                <c:pt idx="8">
                  <c:v>256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3461528"/>
        <c:axId val="783467016"/>
      </c:lineChart>
      <c:catAx>
        <c:axId val="78346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3466624"/>
        <c:crosses val="autoZero"/>
        <c:auto val="1"/>
        <c:lblAlgn val="ctr"/>
        <c:lblOffset val="100"/>
        <c:noMultiLvlLbl val="0"/>
      </c:catAx>
      <c:valAx>
        <c:axId val="783466624"/>
        <c:scaling>
          <c:logBase val="2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3461136"/>
        <c:crosses val="autoZero"/>
        <c:crossBetween val="between"/>
      </c:valAx>
      <c:valAx>
        <c:axId val="783467016"/>
        <c:scaling>
          <c:logBase val="2"/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3461528"/>
        <c:crosses val="max"/>
        <c:crossBetween val="between"/>
      </c:valAx>
      <c:catAx>
        <c:axId val="7834615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834670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dgemm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799</c:v>
                </c:pt>
                <c:pt idx="1">
                  <c:v>1279</c:v>
                </c:pt>
                <c:pt idx="2">
                  <c:v>2047</c:v>
                </c:pt>
                <c:pt idx="3">
                  <c:v>3999</c:v>
                </c:pt>
                <c:pt idx="4">
                  <c:v>7999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23.1</c:v>
                </c:pt>
                <c:pt idx="1">
                  <c:v>30.2</c:v>
                </c:pt>
                <c:pt idx="2">
                  <c:v>43.2</c:v>
                </c:pt>
                <c:pt idx="3">
                  <c:v>66.8</c:v>
                </c:pt>
                <c:pt idx="4">
                  <c:v>102.3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FLT</c:v>
                </c:pt>
              </c:strCache>
            </c:strRef>
          </c:tx>
          <c:spPr>
            <a:pattFill prst="dkDnDiag">
              <a:fgClr>
                <a:srgbClr val="FF0066"/>
              </a:fgClr>
              <a:bgClr>
                <a:schemeClr val="bg1"/>
              </a:bgClr>
            </a:pattFill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799</c:v>
                </c:pt>
                <c:pt idx="1">
                  <c:v>1279</c:v>
                </c:pt>
                <c:pt idx="2">
                  <c:v>2047</c:v>
                </c:pt>
                <c:pt idx="3">
                  <c:v>3999</c:v>
                </c:pt>
                <c:pt idx="4">
                  <c:v>7999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26.9</c:v>
                </c:pt>
                <c:pt idx="1">
                  <c:v>30</c:v>
                </c:pt>
                <c:pt idx="2">
                  <c:v>29.1</c:v>
                </c:pt>
                <c:pt idx="3">
                  <c:v>32.5</c:v>
                </c:pt>
                <c:pt idx="4">
                  <c:v>29.2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84127784"/>
        <c:axId val="684126216"/>
        <c:axId val="0"/>
      </c:bar3DChart>
      <c:catAx>
        <c:axId val="684127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84126216"/>
        <c:crosses val="autoZero"/>
        <c:auto val="1"/>
        <c:lblAlgn val="ctr"/>
        <c:lblOffset val="100"/>
        <c:noMultiLvlLbl val="0"/>
      </c:catAx>
      <c:valAx>
        <c:axId val="684126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8412778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dgemm</c:v>
                </c:pt>
              </c:strCache>
            </c:strRef>
          </c:tx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799</c:v>
                </c:pt>
                <c:pt idx="1">
                  <c:v>1279</c:v>
                </c:pt>
                <c:pt idx="2">
                  <c:v>2047</c:v>
                </c:pt>
                <c:pt idx="3">
                  <c:v>3999</c:v>
                </c:pt>
                <c:pt idx="4">
                  <c:v>7999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2.13</c:v>
                </c:pt>
                <c:pt idx="1">
                  <c:v>2.1</c:v>
                </c:pt>
                <c:pt idx="2">
                  <c:v>2.62</c:v>
                </c:pt>
                <c:pt idx="3">
                  <c:v>2.98</c:v>
                </c:pt>
                <c:pt idx="4">
                  <c:v>4.0599999999999996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FLT</c:v>
                </c:pt>
              </c:strCache>
            </c:strRef>
          </c:tx>
          <c:spPr>
            <a:pattFill prst="dkDnDiag">
              <a:fgClr>
                <a:srgbClr val="FF0066"/>
              </a:fgClr>
              <a:bgClr>
                <a:schemeClr val="bg1"/>
              </a:bgClr>
            </a:pattFill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799</c:v>
                </c:pt>
                <c:pt idx="1">
                  <c:v>1279</c:v>
                </c:pt>
                <c:pt idx="2">
                  <c:v>2047</c:v>
                </c:pt>
                <c:pt idx="3">
                  <c:v>3999</c:v>
                </c:pt>
                <c:pt idx="4">
                  <c:v>7999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2.65</c:v>
                </c:pt>
                <c:pt idx="1">
                  <c:v>2.3199999999999998</c:v>
                </c:pt>
                <c:pt idx="2">
                  <c:v>2.6</c:v>
                </c:pt>
                <c:pt idx="3">
                  <c:v>2.5</c:v>
                </c:pt>
                <c:pt idx="4">
                  <c:v>2.87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84127392"/>
        <c:axId val="614304000"/>
        <c:axId val="0"/>
      </c:bar3DChart>
      <c:catAx>
        <c:axId val="684127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14304000"/>
        <c:crosses val="autoZero"/>
        <c:auto val="1"/>
        <c:lblAlgn val="ctr"/>
        <c:lblOffset val="100"/>
        <c:noMultiLvlLbl val="0"/>
      </c:catAx>
      <c:valAx>
        <c:axId val="614304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8412739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en-GB" sz="1600" dirty="0"/>
              <a:t>T</a:t>
            </a:r>
            <a:r>
              <a:rPr lang="en-GB" sz="1600" dirty="0">
                <a:solidFill>
                  <a:srgbClr val="FF0000"/>
                </a:solidFill>
              </a:rPr>
              <a:t>c</a:t>
            </a:r>
            <a:r>
              <a:rPr lang="en-GB" sz="1600" dirty="0"/>
              <a:t>1999 5 km model Spectral Transform Compute Cost </a:t>
            </a:r>
            <a:endParaRPr lang="en-GB" sz="1600" dirty="0" smtClean="0"/>
          </a:p>
          <a:p>
            <a:pPr>
              <a:defRPr sz="1600"/>
            </a:pPr>
            <a:r>
              <a:rPr lang="en-GB" sz="1600" dirty="0" smtClean="0"/>
              <a:t>(</a:t>
            </a:r>
            <a:r>
              <a:rPr lang="en-GB" sz="1600" dirty="0"/>
              <a:t>120 </a:t>
            </a:r>
            <a:r>
              <a:rPr lang="en-GB" sz="1600" dirty="0" smtClean="0"/>
              <a:t>nodes,</a:t>
            </a:r>
            <a:r>
              <a:rPr lang="en-GB" sz="1600" baseline="0" dirty="0" smtClean="0"/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800</a:t>
            </a:r>
            <a:r>
              <a:rPr lang="en-GB" sz="1600" dirty="0" smtClean="0"/>
              <a:t> fields)</a:t>
            </a:r>
            <a:endParaRPr lang="en-GB" sz="1600" dirty="0"/>
          </a:p>
        </c:rich>
      </c:tx>
      <c:layout>
        <c:manualLayout>
          <c:xMode val="edge"/>
          <c:yMode val="edge"/>
          <c:x val="0.240667586042044"/>
          <c:y val="1.77504243110278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458621357595299"/>
          <c:y val="0.14260169056699801"/>
          <c:w val="0.74381900656565203"/>
          <c:h val="0.771074129665315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Sheet1!$B$15</c:f>
              <c:strCache>
                <c:ptCount val="1"/>
                <c:pt idx="0">
                  <c:v>XC-30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Sheet1!$A$16:$A$19</c:f>
              <c:strCache>
                <c:ptCount val="4"/>
                <c:pt idx="0">
                  <c:v>LTINV_CTL</c:v>
                </c:pt>
                <c:pt idx="1">
                  <c:v>LTDIR_CTL</c:v>
                </c:pt>
                <c:pt idx="2">
                  <c:v>FTDIR_CTL</c:v>
                </c:pt>
                <c:pt idx="3">
                  <c:v>FTINV_CTL</c:v>
                </c:pt>
              </c:strCache>
            </c:strRef>
          </c:cat>
          <c:val>
            <c:numRef>
              <c:f>Sheet1!$B$16:$B$19</c:f>
              <c:numCache>
                <c:formatCode>0.0</c:formatCode>
                <c:ptCount val="4"/>
                <c:pt idx="0">
                  <c:v>646.20000000000005</c:v>
                </c:pt>
                <c:pt idx="1">
                  <c:v>645.1</c:v>
                </c:pt>
                <c:pt idx="2">
                  <c:v>345.3</c:v>
                </c:pt>
                <c:pt idx="3">
                  <c:v>351.1</c:v>
                </c:pt>
              </c:numCache>
            </c:numRef>
          </c:val>
        </c:ser>
        <c:ser>
          <c:idx val="1"/>
          <c:order val="1"/>
          <c:tx>
            <c:strRef>
              <c:f>Sheet1!$C$15</c:f>
              <c:strCache>
                <c:ptCount val="1"/>
                <c:pt idx="0">
                  <c:v>TITAN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Sheet1!$A$16:$A$19</c:f>
              <c:strCache>
                <c:ptCount val="4"/>
                <c:pt idx="0">
                  <c:v>LTINV_CTL</c:v>
                </c:pt>
                <c:pt idx="1">
                  <c:v>LTDIR_CTL</c:v>
                </c:pt>
                <c:pt idx="2">
                  <c:v>FTDIR_CTL</c:v>
                </c:pt>
                <c:pt idx="3">
                  <c:v>FTINV_CTL</c:v>
                </c:pt>
              </c:strCache>
            </c:strRef>
          </c:cat>
          <c:val>
            <c:numRef>
              <c:f>Sheet1!$C$16:$C$19</c:f>
              <c:numCache>
                <c:formatCode>0.0</c:formatCode>
                <c:ptCount val="4"/>
                <c:pt idx="0">
                  <c:v>189.3</c:v>
                </c:pt>
                <c:pt idx="1">
                  <c:v>152.9</c:v>
                </c:pt>
                <c:pt idx="2">
                  <c:v>281.7</c:v>
                </c:pt>
                <c:pt idx="3">
                  <c:v>281.89999999999992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4303608"/>
        <c:axId val="614302824"/>
      </c:barChart>
      <c:catAx>
        <c:axId val="614303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614302824"/>
        <c:crosses val="autoZero"/>
        <c:auto val="1"/>
        <c:lblAlgn val="ctr"/>
        <c:lblOffset val="100"/>
        <c:noMultiLvlLbl val="0"/>
      </c:catAx>
      <c:valAx>
        <c:axId val="6143028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msec</a:t>
                </a:r>
                <a:r>
                  <a:rPr lang="en-GB" sz="1400" baseline="0"/>
                  <a:t> per time-step</a:t>
                </a:r>
                <a:endParaRPr lang="en-GB" sz="140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6143036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IFS data communication </a:t>
            </a:r>
            <a:r>
              <a:rPr lang="en-GB" dirty="0" smtClean="0"/>
              <a:t>rates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Sheet1!$F$1</c:f>
              <c:strCache>
                <c:ptCount val="1"/>
                <c:pt idx="0">
                  <c:v>rate 1279 (Tb/s)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semi-Lagrangian</c:v>
                </c:pt>
                <c:pt idx="1">
                  <c:v>FFT (g2l, l2g)</c:v>
                </c:pt>
                <c:pt idx="2">
                  <c:v>Legendre (l2m, m2l)</c:v>
                </c:pt>
                <c:pt idx="3">
                  <c:v>Inside spectral (s2m,m2s)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1.1399999999999999</c:v>
                </c:pt>
                <c:pt idx="1">
                  <c:v>0.51</c:v>
                </c:pt>
                <c:pt idx="2">
                  <c:v>0.95</c:v>
                </c:pt>
                <c:pt idx="3">
                  <c:v>0.91</c:v>
                </c:pt>
              </c:numCache>
            </c:numRef>
          </c:val>
        </c:ser>
        <c:ser>
          <c:idx val="1"/>
          <c:order val="1"/>
          <c:tx>
            <c:strRef>
              <c:f>Sheet1!$G$1</c:f>
              <c:strCache>
                <c:ptCount val="1"/>
                <c:pt idx="0">
                  <c:v>rate 1999 (Tb/s)</c:v>
                </c:pt>
              </c:strCache>
            </c:strRef>
          </c:tx>
          <c:spPr>
            <a:solidFill>
              <a:srgbClr val="FF000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semi-Lagrangian</c:v>
                </c:pt>
                <c:pt idx="1">
                  <c:v>FFT (g2l, l2g)</c:v>
                </c:pt>
                <c:pt idx="2">
                  <c:v>Legendre (l2m, m2l)</c:v>
                </c:pt>
                <c:pt idx="3">
                  <c:v>Inside spectral (s2m,m2s)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1.86</c:v>
                </c:pt>
                <c:pt idx="1">
                  <c:v>0.65</c:v>
                </c:pt>
                <c:pt idx="2">
                  <c:v>0.57999999999999996</c:v>
                </c:pt>
                <c:pt idx="3">
                  <c:v>1.41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74026512"/>
        <c:axId val="603052736"/>
      </c:barChart>
      <c:catAx>
        <c:axId val="374026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3052736"/>
        <c:crosses val="autoZero"/>
        <c:auto val="1"/>
        <c:lblAlgn val="ctr"/>
        <c:lblOffset val="100"/>
        <c:noMultiLvlLbl val="0"/>
      </c:catAx>
      <c:valAx>
        <c:axId val="60305273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74026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Data </a:t>
            </a:r>
            <a:r>
              <a:rPr lang="en-GB" dirty="0"/>
              <a:t>communication volumes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SEM (2880 MPI)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Communication volume (Tb)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IFS (2880 MPI)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Communication volume (Tb)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427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SEM (57600 MPI)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Communication volume (Tb)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689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535178752"/>
        <c:axId val="684101640"/>
      </c:barChart>
      <c:catAx>
        <c:axId val="53517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4101640"/>
        <c:crosses val="autoZero"/>
        <c:auto val="1"/>
        <c:lblAlgn val="ctr"/>
        <c:lblOffset val="100"/>
        <c:noMultiLvlLbl val="0"/>
      </c:catAx>
      <c:valAx>
        <c:axId val="68410164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35178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0.47336</cdr:x>
      <cdr:y>0.13982</cdr:y>
    </cdr:from>
    <cdr:to>
      <cdr:x>1</cdr:x>
      <cdr:y>0.36975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561925" y="696976"/>
          <a:ext cx="3962825" cy="1146147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517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3/10/2017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826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071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>
                <a:solidFill>
                  <a:prstClr val="black"/>
                </a:solidFill>
              </a:rPr>
              <a:pPr/>
              <a:t>43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541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982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png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5.png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5.png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5.png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me/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2" y="5984876"/>
            <a:ext cx="2135591" cy="366955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5836856" y="5984876"/>
            <a:ext cx="1687303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March 10, 2017</a:t>
            </a:fld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294198"/>
            <a:ext cx="5903737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me/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423" y="5984878"/>
            <a:ext cx="2135591" cy="366955"/>
          </a:xfrm>
          <a:prstGeom prst="rect">
            <a:avLst/>
          </a:prstGeom>
        </p:spPr>
      </p:pic>
      <p:sp>
        <p:nvSpPr>
          <p:cNvPr id="11" name="Date Placeholder 10"/>
          <p:cNvSpPr txBox="1">
            <a:spLocks/>
          </p:cNvSpPr>
          <p:nvPr/>
        </p:nvSpPr>
        <p:spPr>
          <a:xfrm>
            <a:off x="5836857" y="5984878"/>
            <a:ext cx="1687303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22041">
              <a:defRPr/>
            </a:pPr>
            <a:r>
              <a:rPr lang="en-US" sz="831" dirty="0" smtClean="0">
                <a:solidFill>
                  <a:srgbClr val="064E83"/>
                </a:solidFill>
              </a:rPr>
              <a:t>© ECMWF </a:t>
            </a:r>
            <a:fld id="{D4C56AD5-C73F-B44A-96CB-E8BE2C5CB95A}" type="datetime4">
              <a:rPr lang="en-US" sz="831" smtClean="0">
                <a:solidFill>
                  <a:srgbClr val="064E83"/>
                </a:solidFill>
              </a:rPr>
              <a:pPr defTabSz="422041">
                <a:defRPr/>
              </a:pPr>
              <a:t>March 10, 2017</a:t>
            </a:fld>
            <a:endParaRPr lang="en-US" sz="831" dirty="0" smtClean="0">
              <a:solidFill>
                <a:srgbClr val="064E83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3" y="1339509"/>
            <a:ext cx="5903737" cy="474489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692"/>
              </a:lnSpc>
              <a:spcBef>
                <a:spcPts val="0"/>
              </a:spcBef>
              <a:buNone/>
              <a:defRPr sz="3323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3" y="1980000"/>
            <a:ext cx="5903737" cy="35907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769"/>
              </a:lnSpc>
              <a:spcBef>
                <a:spcPts val="0"/>
              </a:spcBef>
              <a:buNone/>
              <a:defRPr sz="2215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3" y="2700004"/>
            <a:ext cx="5903737" cy="282129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15"/>
              </a:lnSpc>
              <a:spcBef>
                <a:spcPts val="0"/>
              </a:spcBef>
              <a:buNone/>
              <a:defRPr sz="1846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3" y="3121227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46"/>
              </a:lnSpc>
              <a:spcBef>
                <a:spcPts val="0"/>
              </a:spcBef>
              <a:buNone/>
              <a:defRPr sz="1477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3" y="3429000"/>
            <a:ext cx="5903737" cy="21800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662"/>
              </a:lnSpc>
              <a:spcBef>
                <a:spcPts val="0"/>
              </a:spcBef>
              <a:buNone/>
              <a:defRPr sz="1292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5"/>
          </p:nvPr>
        </p:nvSpPr>
        <p:spPr>
          <a:xfrm>
            <a:off x="7556372" y="6458274"/>
            <a:ext cx="1079500" cy="255619"/>
          </a:xfrm>
          <a:ln/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763195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82977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16469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2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9" y="6308258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 smtClean="0">
                <a:solidFill>
                  <a:prstClr val="white"/>
                </a:solidFill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84933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843915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99440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dirty="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3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89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966570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812726" y="1721197"/>
            <a:ext cx="5518548" cy="1741290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4876"/>
            </a:lvl1pPr>
          </a:lstStyle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812726" y="3509368"/>
            <a:ext cx="5518548" cy="596057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1876"/>
            </a:lvl1pPr>
            <a:lvl2pPr>
              <a:defRPr sz="1876"/>
            </a:lvl2pPr>
            <a:lvl3pPr>
              <a:defRPr sz="1876"/>
            </a:lvl3pPr>
            <a:lvl4pPr>
              <a:defRPr sz="1876"/>
            </a:lvl4pPr>
            <a:lvl5pPr>
              <a:defRPr sz="1876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6" y="-3511"/>
            <a:ext cx="190696" cy="6865021"/>
          </a:xfrm>
          <a:prstGeom prst="rect">
            <a:avLst/>
          </a:prstGeom>
          <a:ln w="3175">
            <a:miter lim="400000"/>
          </a:ln>
        </p:spPr>
      </p:pic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4457960" y="5736209"/>
            <a:ext cx="221385" cy="223243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975"/>
            </a:lvl1pPr>
          </a:lstStyle>
          <a:p>
            <a:fld id="{86CB4B4D-7CA3-9044-876B-883B54F8677D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l="81821"/>
          <a:stretch/>
        </p:blipFill>
        <p:spPr>
          <a:xfrm>
            <a:off x="7143377" y="74566"/>
            <a:ext cx="1954000" cy="668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/>
          <a:srcRect l="13064" r="10465" b="27491"/>
          <a:stretch/>
        </p:blipFill>
        <p:spPr>
          <a:xfrm>
            <a:off x="185786" y="26264"/>
            <a:ext cx="838418" cy="7030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670056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32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67EA6"/>
              </a:buClr>
              <a:buSzPct val="80000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67EA6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787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F1EB8-44BF-4E0E-AB97-68283E5807CD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18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908052"/>
            <a:ext cx="3979862" cy="524192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6" y="908052"/>
            <a:ext cx="3979863" cy="524192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607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809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12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566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5793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52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6"/>
            <a:ext cx="3443912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all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Centre for Medium-Range Weather Forecasts</a:t>
            </a:r>
            <a:endParaRPr kumimoji="0" lang="en-US" sz="800" b="1" i="0" u="none" strike="noStrike" kern="1200" cap="all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2" y="6308256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640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9" y="115890"/>
            <a:ext cx="2033587" cy="6034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4" y="115890"/>
            <a:ext cx="5953125" cy="6034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2275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4" y="304803"/>
            <a:ext cx="8113712" cy="708025"/>
          </a:xfrm>
        </p:spPr>
        <p:txBody>
          <a:bodyPr/>
          <a:lstStyle>
            <a:lvl1pPr>
              <a:defRPr>
                <a:solidFill>
                  <a:srgbClr val="467EA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3" y="1219204"/>
            <a:ext cx="3979863" cy="4930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4"/>
            <a:ext cx="3979862" cy="4930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ECMWF_Master_Logo_RGB_nostr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14" y="6458276"/>
            <a:ext cx="1342369" cy="23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560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4" y="304802"/>
            <a:ext cx="8113712" cy="708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1" y="1219200"/>
            <a:ext cx="8112125" cy="2389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3760790"/>
            <a:ext cx="8112125" cy="2389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Spectral Transform test GPU port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56372" y="6458274"/>
            <a:ext cx="1079500" cy="255619"/>
          </a:xfrm>
        </p:spPr>
        <p:txBody>
          <a:bodyPr/>
          <a:lstStyle>
            <a:lvl1pPr>
              <a:defRPr/>
            </a:lvl1pPr>
          </a:lstStyle>
          <a:p>
            <a:fld id="{BCE04B47-69BA-47FA-8E33-2082A180D1A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464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5984876"/>
            <a:ext cx="1465181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srgbClr val="064E83"/>
                </a:solidFill>
              </a:rPr>
              <a:t>© ECMWF </a:t>
            </a:r>
            <a:fld id="{D4C56AD5-C73F-B44A-96CB-E8BE2C5CB95A}" type="datetime4">
              <a:rPr lang="en-US" sz="675" smtClean="0">
                <a:solidFill>
                  <a:srgbClr val="064E83"/>
                </a:solidFill>
              </a:rPr>
              <a:pPr>
                <a:defRPr/>
              </a:pPr>
              <a:t>March 10, 2017</a:t>
            </a:fld>
            <a:endParaRPr lang="en-US" sz="675" dirty="0">
              <a:solidFill>
                <a:srgbClr val="064E83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429277"/>
            <a:ext cx="5903737" cy="384721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1"/>
              </a:lnSpc>
              <a:spcBef>
                <a:spcPts val="0"/>
              </a:spcBef>
              <a:buNone/>
              <a:defRPr sz="2701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1"/>
              </a:lnSpc>
              <a:spcBef>
                <a:spcPts val="0"/>
              </a:spcBef>
              <a:buNone/>
              <a:defRPr sz="18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1923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5984876"/>
            <a:ext cx="1602110" cy="36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218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204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360000"/>
            <a:ext cx="4283315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936000"/>
            <a:ext cx="4283315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4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5750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985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08404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308256"/>
            <a:ext cx="3443912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all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Centre for Medium-Range Weather Forecasts</a:t>
            </a:r>
            <a:endParaRPr kumimoji="0" lang="en-US" sz="800" b="1" i="0" u="none" strike="noStrike" kern="1200" cap="all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6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2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9" y="6308258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 smtClean="0">
                <a:solidFill>
                  <a:prstClr val="white"/>
                </a:solidFill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90187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843915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168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dirty="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3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979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15130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812726" y="1721197"/>
            <a:ext cx="5518548" cy="1741290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4876"/>
            </a:lvl1pPr>
          </a:lstStyle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812726" y="3509368"/>
            <a:ext cx="5518548" cy="596057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1876"/>
            </a:lvl1pPr>
            <a:lvl2pPr>
              <a:defRPr sz="1876"/>
            </a:lvl2pPr>
            <a:lvl3pPr>
              <a:defRPr sz="1876"/>
            </a:lvl3pPr>
            <a:lvl4pPr>
              <a:defRPr sz="1876"/>
            </a:lvl4pPr>
            <a:lvl5pPr>
              <a:defRPr sz="1876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6" y="-3511"/>
            <a:ext cx="190696" cy="6865021"/>
          </a:xfrm>
          <a:prstGeom prst="rect">
            <a:avLst/>
          </a:prstGeom>
          <a:ln w="3175">
            <a:miter lim="400000"/>
          </a:ln>
        </p:spPr>
      </p:pic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4457960" y="5736209"/>
            <a:ext cx="221385" cy="223243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975"/>
            </a:lvl1pPr>
          </a:lstStyle>
          <a:p>
            <a:fld id="{86CB4B4D-7CA3-9044-876B-883B54F8677D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l="81821"/>
          <a:stretch/>
        </p:blipFill>
        <p:spPr>
          <a:xfrm>
            <a:off x="7143377" y="74566"/>
            <a:ext cx="1954000" cy="668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/>
          <a:srcRect l="13064" r="10465" b="27491"/>
          <a:stretch/>
        </p:blipFill>
        <p:spPr>
          <a:xfrm>
            <a:off x="185786" y="26264"/>
            <a:ext cx="838418" cy="7030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529902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5984876"/>
            <a:ext cx="1465181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sz="675" dirty="0" smtClean="0">
                <a:solidFill>
                  <a:srgbClr val="064E83"/>
                </a:solidFill>
              </a:rPr>
              <a:t>© ECMWF </a:t>
            </a:r>
            <a:fld id="{D4C56AD5-C73F-B44A-96CB-E8BE2C5CB95A}" type="datetime4">
              <a:rPr lang="en-GB" sz="675" smtClean="0">
                <a:solidFill>
                  <a:srgbClr val="064E83"/>
                </a:solidFill>
              </a:rPr>
              <a:pPr>
                <a:defRPr/>
              </a:pPr>
              <a:t>10 March 2017</a:t>
            </a:fld>
            <a:endParaRPr lang="en-GB" sz="675" dirty="0" smtClean="0">
              <a:solidFill>
                <a:srgbClr val="064E83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429277"/>
            <a:ext cx="5903737" cy="384721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1"/>
              </a:lnSpc>
              <a:spcBef>
                <a:spcPts val="0"/>
              </a:spcBef>
              <a:buNone/>
              <a:defRPr sz="2701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noProof="0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2076252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1"/>
              </a:lnSpc>
              <a:spcBef>
                <a:spcPts val="0"/>
              </a:spcBef>
              <a:buNone/>
              <a:defRPr sz="18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noProof="0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3165220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noProof="0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618526"/>
            <a:ext cx="5903737" cy="1923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noProof="0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974429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noProof="0" dirty="0" err="1" smtClean="0"/>
              <a:t>email@ddress</a:t>
            </a:r>
            <a:endParaRPr lang="en-GB" noProof="0" dirty="0" smtClean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5984876"/>
            <a:ext cx="1602110" cy="36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0762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135036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smtClean="0"/>
              <a:t>Top level text goes in here </a:t>
            </a:r>
          </a:p>
          <a:p>
            <a:pPr lvl="1"/>
            <a:r>
              <a:rPr lang="en-GB" noProof="0" dirty="0" smtClean="0"/>
              <a:t>Second level text goes in here</a:t>
            </a:r>
          </a:p>
          <a:p>
            <a:pPr lvl="2"/>
            <a:r>
              <a:rPr lang="en-GB" noProof="0" dirty="0" smtClean="0"/>
              <a:t>Third level text goes in here</a:t>
            </a:r>
          </a:p>
          <a:p>
            <a:pPr lvl="3"/>
            <a:r>
              <a:rPr lang="en-GB" noProof="0" dirty="0" smtClean="0"/>
              <a:t>Fourth level text goes in here</a:t>
            </a:r>
          </a:p>
          <a:p>
            <a:pPr lvl="4"/>
            <a:r>
              <a:rPr lang="en-GB" noProof="0" dirty="0" smtClean="0"/>
              <a:t>Fifth level text goes in here</a:t>
            </a:r>
            <a:endParaRPr lang="en-GB" noProof="0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GB" dirty="0" smtClean="0"/>
              <a:t>European Centre for Medium-Range Weather Forecasts</a:t>
            </a:r>
            <a:endParaRPr lang="en-GB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5082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360000"/>
            <a:ext cx="4283315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936000"/>
            <a:ext cx="4283315" cy="4986000"/>
          </a:xfrm>
          <a:prstGeom prst="rect">
            <a:avLst/>
          </a:prstGeom>
        </p:spPr>
        <p:txBody>
          <a:bodyPr lIns="0" tIns="0" rIns="0" bIns="0"/>
          <a:lstStyle>
            <a:lvl1pPr marL="135036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smtClean="0"/>
              <a:t>Top level text goes in here </a:t>
            </a:r>
          </a:p>
          <a:p>
            <a:pPr lvl="1"/>
            <a:r>
              <a:rPr lang="en-GB" noProof="0" dirty="0" smtClean="0"/>
              <a:t>Second level text goes in here</a:t>
            </a:r>
          </a:p>
          <a:p>
            <a:pPr lvl="2"/>
            <a:r>
              <a:rPr lang="en-GB" noProof="0" dirty="0" smtClean="0"/>
              <a:t>Third level text goes in here</a:t>
            </a:r>
          </a:p>
          <a:p>
            <a:pPr lvl="3"/>
            <a:r>
              <a:rPr lang="en-GB" noProof="0" dirty="0" smtClean="0"/>
              <a:t>Fourth level text goes in here</a:t>
            </a:r>
          </a:p>
          <a:p>
            <a:pPr lvl="4"/>
            <a:r>
              <a:rPr lang="en-GB" noProof="0" dirty="0" smtClean="0"/>
              <a:t>Fifth level text goes in here</a:t>
            </a:r>
            <a:endParaRPr lang="en-GB" noProof="0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sz="675" dirty="0" smtClean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GB" dirty="0" smtClean="0"/>
              <a:t>European Centre for Medium-Range Weather Forecasts</a:t>
            </a:r>
            <a:endParaRPr lang="en-GB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4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9049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61376" y="360000"/>
            <a:ext cx="702182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61376" y="936000"/>
            <a:ext cx="7021829" cy="4986000"/>
          </a:xfrm>
          <a:prstGeom prst="rect">
            <a:avLst/>
          </a:prstGeom>
        </p:spPr>
        <p:txBody>
          <a:bodyPr lIns="0" tIns="0" rIns="0" bIns="0"/>
          <a:lstStyle>
            <a:lvl1pPr marL="135036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smtClean="0"/>
              <a:t>Top level text goes in here </a:t>
            </a:r>
          </a:p>
          <a:p>
            <a:pPr lvl="1"/>
            <a:r>
              <a:rPr lang="en-GB" noProof="0" dirty="0" smtClean="0"/>
              <a:t>Second level text goes in here</a:t>
            </a:r>
          </a:p>
          <a:p>
            <a:pPr lvl="2"/>
            <a:r>
              <a:rPr lang="en-GB" noProof="0" dirty="0" smtClean="0"/>
              <a:t>Third level text goes in here</a:t>
            </a:r>
          </a:p>
          <a:p>
            <a:pPr lvl="3"/>
            <a:r>
              <a:rPr lang="en-GB" noProof="0" dirty="0" smtClean="0"/>
              <a:t>Fourth level text goes in here</a:t>
            </a:r>
          </a:p>
          <a:p>
            <a:pPr lvl="4"/>
            <a:r>
              <a:rPr lang="en-GB" noProof="0" dirty="0" smtClean="0"/>
              <a:t>Fifth level text goes in here</a:t>
            </a:r>
            <a:endParaRPr lang="en-GB" noProof="0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sz="675" dirty="0" smtClean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GB" dirty="0" smtClean="0"/>
              <a:t>European Centre for Medium-Range Weather Forecasts</a:t>
            </a:r>
            <a:endParaRPr lang="en-GB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1875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4826"/>
            <a:ext cx="7772400" cy="1470025"/>
          </a:xfrm>
          <a:prstGeom prst="rect">
            <a:avLst/>
          </a:prstGeom>
        </p:spPr>
        <p:txBody>
          <a:bodyPr anchor="ctr" anchorCtr="1"/>
          <a:lstStyle>
            <a:lvl1pPr>
              <a:lnSpc>
                <a:spcPct val="100000"/>
              </a:lnSpc>
              <a:spcBef>
                <a:spcPts val="750"/>
              </a:spcBef>
              <a:defRPr lang="en-GB" sz="3301" kern="1200" dirty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>
              <a:spcBef>
                <a:spcPct val="20000"/>
              </a:spcBef>
              <a:buClr>
                <a:schemeClr val="bg1"/>
              </a:buClr>
              <a:buFont typeface="Arial"/>
            </a:pPr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24672"/>
            <a:ext cx="6400800" cy="1752600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spcBef>
                <a:spcPts val="750"/>
              </a:spcBef>
              <a:buNone/>
              <a:defRPr lang="en-GB" sz="2401" kern="1200" dirty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002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2825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432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2101">
                <a:solidFill>
                  <a:srgbClr val="064E8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1509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5984876"/>
            <a:ext cx="1465181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srgbClr val="064E83"/>
                </a:solidFill>
              </a:rPr>
              <a:t>© ECMWF </a:t>
            </a:r>
            <a:fld id="{D4C56AD5-C73F-B44A-96CB-E8BE2C5CB95A}" type="datetime4">
              <a:rPr lang="en-US" sz="675" smtClean="0">
                <a:solidFill>
                  <a:srgbClr val="064E83"/>
                </a:solidFill>
              </a:rPr>
              <a:pPr>
                <a:defRPr/>
              </a:pPr>
              <a:t>March 10, 2017</a:t>
            </a:fld>
            <a:endParaRPr lang="en-US" sz="675" dirty="0">
              <a:solidFill>
                <a:srgbClr val="064E83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429277"/>
            <a:ext cx="5903737" cy="384721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1"/>
              </a:lnSpc>
              <a:spcBef>
                <a:spcPts val="0"/>
              </a:spcBef>
              <a:buNone/>
              <a:defRPr sz="2701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1"/>
              </a:lnSpc>
              <a:spcBef>
                <a:spcPts val="0"/>
              </a:spcBef>
              <a:buNone/>
              <a:defRPr sz="18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1923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5984876"/>
            <a:ext cx="1602110" cy="36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0263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952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360000"/>
            <a:ext cx="4283315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936000"/>
            <a:ext cx="4283315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4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3325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6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56649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3877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2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9" y="6308258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 smtClean="0">
                <a:solidFill>
                  <a:prstClr val="white"/>
                </a:solidFill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227025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843915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942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dirty="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3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549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650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589473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812726" y="1721197"/>
            <a:ext cx="5518548" cy="1741290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4876"/>
            </a:lvl1pPr>
          </a:lstStyle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812726" y="3509368"/>
            <a:ext cx="5518548" cy="596057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1876"/>
            </a:lvl1pPr>
            <a:lvl2pPr>
              <a:defRPr sz="1876"/>
            </a:lvl2pPr>
            <a:lvl3pPr>
              <a:defRPr sz="1876"/>
            </a:lvl3pPr>
            <a:lvl4pPr>
              <a:defRPr sz="1876"/>
            </a:lvl4pPr>
            <a:lvl5pPr>
              <a:defRPr sz="1876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6" y="-3511"/>
            <a:ext cx="190696" cy="6865021"/>
          </a:xfrm>
          <a:prstGeom prst="rect">
            <a:avLst/>
          </a:prstGeom>
          <a:ln w="3175">
            <a:miter lim="400000"/>
          </a:ln>
        </p:spPr>
      </p:pic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4457960" y="5736209"/>
            <a:ext cx="221385" cy="223243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975"/>
            </a:lvl1pPr>
          </a:lstStyle>
          <a:p>
            <a:fld id="{86CB4B4D-7CA3-9044-876B-883B54F8677D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l="81821"/>
          <a:stretch/>
        </p:blipFill>
        <p:spPr>
          <a:xfrm>
            <a:off x="7143377" y="74566"/>
            <a:ext cx="1954000" cy="668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/>
          <a:srcRect l="13064" r="10465" b="27491"/>
          <a:stretch/>
        </p:blipFill>
        <p:spPr>
          <a:xfrm>
            <a:off x="185786" y="26264"/>
            <a:ext cx="838418" cy="7030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834784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5984876"/>
            <a:ext cx="1465181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srgbClr val="064E83"/>
                </a:solidFill>
              </a:rPr>
              <a:t>© ECMWF </a:t>
            </a:r>
            <a:fld id="{D4C56AD5-C73F-B44A-96CB-E8BE2C5CB95A}" type="datetime4">
              <a:rPr lang="en-US" sz="675" smtClean="0">
                <a:solidFill>
                  <a:srgbClr val="064E83"/>
                </a:solidFill>
              </a:rPr>
              <a:pPr>
                <a:defRPr/>
              </a:pPr>
              <a:t>March 10, 2017</a:t>
            </a:fld>
            <a:endParaRPr lang="en-US" sz="675" dirty="0">
              <a:solidFill>
                <a:srgbClr val="064E83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429277"/>
            <a:ext cx="5903737" cy="384721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1"/>
              </a:lnSpc>
              <a:spcBef>
                <a:spcPts val="0"/>
              </a:spcBef>
              <a:buNone/>
              <a:defRPr sz="2701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1"/>
              </a:lnSpc>
              <a:spcBef>
                <a:spcPts val="0"/>
              </a:spcBef>
              <a:buNone/>
              <a:defRPr sz="18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1923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5984876"/>
            <a:ext cx="1602110" cy="36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4360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1581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360000"/>
            <a:ext cx="4283315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936000"/>
            <a:ext cx="4283315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4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8879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9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9863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89352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2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9" y="6308258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 smtClean="0">
                <a:solidFill>
                  <a:prstClr val="white"/>
                </a:solidFill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3155745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843915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93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613958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dirty="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3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335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943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812726" y="1721197"/>
            <a:ext cx="5518548" cy="1741290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4876"/>
            </a:lvl1pPr>
          </a:lstStyle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812726" y="3509368"/>
            <a:ext cx="5518548" cy="596057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1876"/>
            </a:lvl1pPr>
            <a:lvl2pPr>
              <a:defRPr sz="1876"/>
            </a:lvl2pPr>
            <a:lvl3pPr>
              <a:defRPr sz="1876"/>
            </a:lvl3pPr>
            <a:lvl4pPr>
              <a:defRPr sz="1876"/>
            </a:lvl4pPr>
            <a:lvl5pPr>
              <a:defRPr sz="1876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6" y="-3511"/>
            <a:ext cx="190696" cy="6865021"/>
          </a:xfrm>
          <a:prstGeom prst="rect">
            <a:avLst/>
          </a:prstGeom>
          <a:ln w="3175">
            <a:miter lim="400000"/>
          </a:ln>
        </p:spPr>
      </p:pic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4457960" y="5736209"/>
            <a:ext cx="221385" cy="223243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975"/>
            </a:lvl1pPr>
          </a:lstStyle>
          <a:p>
            <a:fld id="{86CB4B4D-7CA3-9044-876B-883B54F8677D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l="81821"/>
          <a:stretch/>
        </p:blipFill>
        <p:spPr>
          <a:xfrm>
            <a:off x="7143377" y="74566"/>
            <a:ext cx="1954000" cy="668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/>
          <a:srcRect l="13064" r="10465" b="27491"/>
          <a:stretch/>
        </p:blipFill>
        <p:spPr>
          <a:xfrm>
            <a:off x="185786" y="26264"/>
            <a:ext cx="838418" cy="7030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476341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5984876"/>
            <a:ext cx="1465181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srgbClr val="064E83"/>
                </a:solidFill>
              </a:rPr>
              <a:t>© ECMWF </a:t>
            </a:r>
            <a:fld id="{D4C56AD5-C73F-B44A-96CB-E8BE2C5CB95A}" type="datetime4">
              <a:rPr lang="en-US" sz="675" smtClean="0">
                <a:solidFill>
                  <a:srgbClr val="064E83"/>
                </a:solidFill>
              </a:rPr>
              <a:pPr>
                <a:defRPr/>
              </a:pPr>
              <a:t>March 10, 2017</a:t>
            </a:fld>
            <a:endParaRPr lang="en-US" sz="675" dirty="0">
              <a:solidFill>
                <a:srgbClr val="064E83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429277"/>
            <a:ext cx="5903737" cy="384721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1"/>
              </a:lnSpc>
              <a:spcBef>
                <a:spcPts val="0"/>
              </a:spcBef>
              <a:buNone/>
              <a:defRPr sz="2701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1"/>
              </a:lnSpc>
              <a:spcBef>
                <a:spcPts val="0"/>
              </a:spcBef>
              <a:buNone/>
              <a:defRPr sz="18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1923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5984876"/>
            <a:ext cx="1602110" cy="36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008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66285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360000"/>
            <a:ext cx="4283315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936000"/>
            <a:ext cx="4283315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4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46606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405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276580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89767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2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9" y="6308258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 smtClean="0">
                <a:solidFill>
                  <a:prstClr val="white"/>
                </a:solidFill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3048114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6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18898946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843915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81698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dirty="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3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956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47659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812726" y="1721197"/>
            <a:ext cx="5518548" cy="1741290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4876"/>
            </a:lvl1pPr>
          </a:lstStyle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812726" y="3509368"/>
            <a:ext cx="5518548" cy="596057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1876"/>
            </a:lvl1pPr>
            <a:lvl2pPr>
              <a:defRPr sz="1876"/>
            </a:lvl2pPr>
            <a:lvl3pPr>
              <a:defRPr sz="1876"/>
            </a:lvl3pPr>
            <a:lvl4pPr>
              <a:defRPr sz="1876"/>
            </a:lvl4pPr>
            <a:lvl5pPr>
              <a:defRPr sz="1876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6" y="-3511"/>
            <a:ext cx="190696" cy="6865021"/>
          </a:xfrm>
          <a:prstGeom prst="rect">
            <a:avLst/>
          </a:prstGeom>
          <a:ln w="3175">
            <a:miter lim="400000"/>
          </a:ln>
        </p:spPr>
      </p:pic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4457960" y="5736209"/>
            <a:ext cx="221385" cy="223243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975"/>
            </a:lvl1pPr>
          </a:lstStyle>
          <a:p>
            <a:fld id="{86CB4B4D-7CA3-9044-876B-883B54F8677D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l="81821"/>
          <a:stretch/>
        </p:blipFill>
        <p:spPr>
          <a:xfrm>
            <a:off x="7143377" y="74566"/>
            <a:ext cx="1954000" cy="668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/>
          <a:srcRect l="13064" r="10465" b="27491"/>
          <a:stretch/>
        </p:blipFill>
        <p:spPr>
          <a:xfrm>
            <a:off x="185786" y="26264"/>
            <a:ext cx="838418" cy="7030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6000012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5984876"/>
            <a:ext cx="1465181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srgbClr val="064E83"/>
                </a:solidFill>
              </a:rPr>
              <a:t>© ECMWF </a:t>
            </a:r>
            <a:fld id="{D4C56AD5-C73F-B44A-96CB-E8BE2C5CB95A}" type="datetime4">
              <a:rPr lang="en-US" sz="675" smtClean="0">
                <a:solidFill>
                  <a:srgbClr val="064E83"/>
                </a:solidFill>
              </a:rPr>
              <a:pPr>
                <a:defRPr/>
              </a:pPr>
              <a:t>March 10, 2017</a:t>
            </a:fld>
            <a:endParaRPr lang="en-US" sz="675" dirty="0">
              <a:solidFill>
                <a:srgbClr val="064E83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429277"/>
            <a:ext cx="5903737" cy="384721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1"/>
              </a:lnSpc>
              <a:spcBef>
                <a:spcPts val="0"/>
              </a:spcBef>
              <a:buNone/>
              <a:defRPr sz="2701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1"/>
              </a:lnSpc>
              <a:spcBef>
                <a:spcPts val="0"/>
              </a:spcBef>
              <a:buNone/>
              <a:defRPr sz="18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1923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5984876"/>
            <a:ext cx="1602110" cy="36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9772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82548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360000"/>
            <a:ext cx="4283315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936000"/>
            <a:ext cx="4283315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4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664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615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097697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549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8418875" cy="6477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0" y="1143000"/>
            <a:ext cx="8418875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11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2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9" y="6308258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 smtClean="0">
                <a:solidFill>
                  <a:prstClr val="white"/>
                </a:solidFill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344602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843915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61013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dirty="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3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550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29911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812726" y="1721197"/>
            <a:ext cx="5518548" cy="1741290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4876"/>
            </a:lvl1pPr>
          </a:lstStyle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812726" y="3509368"/>
            <a:ext cx="5518548" cy="596057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1876"/>
            </a:lvl1pPr>
            <a:lvl2pPr>
              <a:defRPr sz="1876"/>
            </a:lvl2pPr>
            <a:lvl3pPr>
              <a:defRPr sz="1876"/>
            </a:lvl3pPr>
            <a:lvl4pPr>
              <a:defRPr sz="1876"/>
            </a:lvl4pPr>
            <a:lvl5pPr>
              <a:defRPr sz="1876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6" y="-3511"/>
            <a:ext cx="190696" cy="6865021"/>
          </a:xfrm>
          <a:prstGeom prst="rect">
            <a:avLst/>
          </a:prstGeom>
          <a:ln w="3175">
            <a:miter lim="400000"/>
          </a:ln>
        </p:spPr>
      </p:pic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4457960" y="5736209"/>
            <a:ext cx="221385" cy="223243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975"/>
            </a:lvl1pPr>
          </a:lstStyle>
          <a:p>
            <a:fld id="{86CB4B4D-7CA3-9044-876B-883B54F8677D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l="81821"/>
          <a:stretch/>
        </p:blipFill>
        <p:spPr>
          <a:xfrm>
            <a:off x="7143377" y="74566"/>
            <a:ext cx="1954000" cy="668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/>
          <a:srcRect l="13064" r="10465" b="27491"/>
          <a:stretch/>
        </p:blipFill>
        <p:spPr>
          <a:xfrm>
            <a:off x="185786" y="26264"/>
            <a:ext cx="838418" cy="7030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1808087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5984876"/>
            <a:ext cx="1465181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srgbClr val="064E83"/>
                </a:solidFill>
              </a:rPr>
              <a:t>© ECMWF </a:t>
            </a:r>
            <a:fld id="{D4C56AD5-C73F-B44A-96CB-E8BE2C5CB95A}" type="datetime4">
              <a:rPr lang="en-US" sz="675" smtClean="0">
                <a:solidFill>
                  <a:srgbClr val="064E83"/>
                </a:solidFill>
              </a:rPr>
              <a:pPr>
                <a:defRPr/>
              </a:pPr>
              <a:t>March 10, 2017</a:t>
            </a:fld>
            <a:endParaRPr lang="en-US" sz="675" dirty="0">
              <a:solidFill>
                <a:srgbClr val="064E83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429277"/>
            <a:ext cx="5903737" cy="384721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1"/>
              </a:lnSpc>
              <a:spcBef>
                <a:spcPts val="0"/>
              </a:spcBef>
              <a:buNone/>
              <a:defRPr sz="2701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1"/>
              </a:lnSpc>
              <a:spcBef>
                <a:spcPts val="0"/>
              </a:spcBef>
              <a:buNone/>
              <a:defRPr sz="18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1923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5984876"/>
            <a:ext cx="1602110" cy="36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27179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76699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360000"/>
            <a:ext cx="4283315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936000"/>
            <a:ext cx="4283315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4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8759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264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73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843915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55597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416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2767" y="6423588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9625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2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2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2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9" y="6308258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 smtClean="0">
                <a:solidFill>
                  <a:prstClr val="white"/>
                </a:solidFill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286704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843915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37735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8"/>
            <a:ext cx="3443912" cy="230657"/>
          </a:xfrm>
          <a:prstGeom prst="rect">
            <a:avLst/>
          </a:prstGeom>
        </p:spPr>
        <p:txBody>
          <a:bodyPr vert="horz" lIns="81021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>
              <a:defRPr/>
            </a:pPr>
            <a:r>
              <a:rPr lang="en-US" sz="600" dirty="0" smtClean="0"/>
              <a:t>European Centre for Medium-Range Weather Forecasts</a:t>
            </a:r>
            <a:endParaRPr lang="en-US" sz="600" dirty="0"/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308258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3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266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32052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812726" y="1721197"/>
            <a:ext cx="5518548" cy="1741290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4876"/>
            </a:lvl1pPr>
          </a:lstStyle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812726" y="3509368"/>
            <a:ext cx="5518548" cy="596057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1876"/>
            </a:lvl1pPr>
            <a:lvl2pPr>
              <a:defRPr sz="1876"/>
            </a:lvl2pPr>
            <a:lvl3pPr>
              <a:defRPr sz="1876"/>
            </a:lvl3pPr>
            <a:lvl4pPr>
              <a:defRPr sz="1876"/>
            </a:lvl4pPr>
            <a:lvl5pPr>
              <a:defRPr sz="1876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6" y="-3511"/>
            <a:ext cx="190696" cy="6865021"/>
          </a:xfrm>
          <a:prstGeom prst="rect">
            <a:avLst/>
          </a:prstGeom>
          <a:ln w="3175">
            <a:miter lim="400000"/>
          </a:ln>
        </p:spPr>
      </p:pic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4457960" y="5736209"/>
            <a:ext cx="221385" cy="223243"/>
          </a:xfrm>
          <a:prstGeom prst="rect">
            <a:avLst/>
          </a:prstGeom>
        </p:spPr>
        <p:txBody>
          <a:bodyPr lIns="31886" tIns="31886" rIns="31886" bIns="31886"/>
          <a:lstStyle>
            <a:lvl1pPr>
              <a:defRPr sz="975"/>
            </a:lvl1pPr>
          </a:lstStyle>
          <a:p>
            <a:fld id="{86CB4B4D-7CA3-9044-876B-883B54F8677D}" type="slidenum">
              <a:rPr>
                <a:solidFill>
                  <a:prstClr val="black"/>
                </a:solidFill>
              </a:rPr>
              <a:pPr/>
              <a:t>‹#›</a:t>
            </a:fld>
            <a:endParaRPr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l="81821"/>
          <a:stretch/>
        </p:blipFill>
        <p:spPr>
          <a:xfrm>
            <a:off x="7143377" y="74566"/>
            <a:ext cx="1954000" cy="668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/>
          <a:srcRect l="13064" r="10465" b="27491"/>
          <a:stretch/>
        </p:blipFill>
        <p:spPr>
          <a:xfrm>
            <a:off x="185786" y="26264"/>
            <a:ext cx="838418" cy="7030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867453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6058978" y="5984876"/>
            <a:ext cx="1465181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srgbClr val="064E83"/>
                </a:solidFill>
              </a:rPr>
              <a:t>© ECMWF </a:t>
            </a:r>
            <a:fld id="{D4C56AD5-C73F-B44A-96CB-E8BE2C5CB95A}" type="datetime4">
              <a:rPr lang="en-US" sz="675" smtClean="0">
                <a:solidFill>
                  <a:srgbClr val="064E83"/>
                </a:solidFill>
              </a:rPr>
              <a:pPr>
                <a:defRPr/>
              </a:pPr>
              <a:t>March 10, 2017</a:t>
            </a:fld>
            <a:endParaRPr lang="en-US" sz="675" dirty="0">
              <a:solidFill>
                <a:srgbClr val="064E83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429277"/>
            <a:ext cx="5903737" cy="384721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3001"/>
              </a:lnSpc>
              <a:spcBef>
                <a:spcPts val="0"/>
              </a:spcBef>
              <a:buNone/>
              <a:defRPr sz="2701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294953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251"/>
              </a:lnSpc>
              <a:spcBef>
                <a:spcPts val="0"/>
              </a:spcBef>
              <a:buNone/>
              <a:defRPr sz="18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5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192360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17953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350"/>
              </a:lnSpc>
              <a:spcBef>
                <a:spcPts val="0"/>
              </a:spcBef>
              <a:buNone/>
              <a:defRPr sz="105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5984876"/>
            <a:ext cx="1602110" cy="36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7726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3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83253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30633" y="360000"/>
            <a:ext cx="4283315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430633" y="936000"/>
            <a:ext cx="4283315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437675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30634" y="6293597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45921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35036">
              <a:lnSpc>
                <a:spcPts val="1650"/>
              </a:lnSpc>
              <a:spcBef>
                <a:spcPts val="825"/>
              </a:spcBef>
              <a:buClr>
                <a:srgbClr val="064E83"/>
              </a:buClr>
              <a:defRPr sz="1350">
                <a:solidFill>
                  <a:schemeClr val="tx1"/>
                </a:solidFill>
              </a:defRPr>
            </a:lvl1pPr>
            <a:lvl2pPr marL="472626" indent="-202554">
              <a:lnSpc>
                <a:spcPts val="1500"/>
              </a:lnSpc>
              <a:spcBef>
                <a:spcPts val="75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2pPr>
            <a:lvl3pPr marL="742698" indent="-202554">
              <a:lnSpc>
                <a:spcPts val="1350"/>
              </a:lnSpc>
              <a:spcBef>
                <a:spcPts val="675"/>
              </a:spcBef>
              <a:buClr>
                <a:srgbClr val="064E83"/>
              </a:buClr>
              <a:defRPr sz="1050">
                <a:solidFill>
                  <a:schemeClr val="tx1"/>
                </a:solidFill>
              </a:defRPr>
            </a:lvl3pPr>
            <a:lvl4pPr marL="1012770" indent="-202554">
              <a:lnSpc>
                <a:spcPts val="1200"/>
              </a:lnSpc>
              <a:spcBef>
                <a:spcPts val="600"/>
              </a:spcBef>
              <a:buClr>
                <a:srgbClr val="064E83"/>
              </a:buClr>
              <a:defRPr sz="900">
                <a:solidFill>
                  <a:schemeClr val="tx1"/>
                </a:solidFill>
              </a:defRPr>
            </a:lvl4pPr>
            <a:lvl5pPr marL="1282842" indent="-202554">
              <a:lnSpc>
                <a:spcPts val="1050"/>
              </a:lnSpc>
              <a:spcBef>
                <a:spcPts val="525"/>
              </a:spcBef>
              <a:buClr>
                <a:srgbClr val="064E83"/>
              </a:buClr>
              <a:defRPr sz="7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675" dirty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675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/>
              <a:t>European Centre for Medium-Range Weather Forecasts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120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71" r:id="rId7"/>
    <p:sldLayoutId id="2147483672" r:id="rId8"/>
    <p:sldLayoutId id="2147483685" r:id="rId9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371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120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hf hdr="0" dt="0"/>
  <p:txStyles>
    <p:titleStyle>
      <a:lvl1pPr algn="l" defTabSz="342991" rtl="0" eaLnBrk="1" latinLnBrk="0" hangingPunct="1">
        <a:lnSpc>
          <a:spcPts val="2101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244" indent="-257244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1" kern="1200">
          <a:solidFill>
            <a:schemeClr val="bg1"/>
          </a:solidFill>
          <a:latin typeface="+mn-lt"/>
          <a:ea typeface="+mn-ea"/>
          <a:cs typeface="+mn-cs"/>
        </a:defRPr>
      </a:lvl1pPr>
      <a:lvl2pPr marL="557361" indent="-214370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1" kern="1200">
          <a:solidFill>
            <a:schemeClr val="bg1"/>
          </a:solidFill>
          <a:latin typeface="+mn-lt"/>
          <a:ea typeface="+mn-ea"/>
          <a:cs typeface="+mn-cs"/>
        </a:defRPr>
      </a:lvl2pPr>
      <a:lvl3pPr marL="857479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470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461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6453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4" y="115890"/>
            <a:ext cx="8113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4" y="908052"/>
            <a:ext cx="8112125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40088" y="6458275"/>
            <a:ext cx="4248150" cy="25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8" b="1">
                <a:solidFill>
                  <a:srgbClr val="467EA6"/>
                </a:solidFill>
                <a:latin typeface="+mn-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Spectral Transform test GPU port</a:t>
            </a:r>
            <a:endParaRPr lang="en-GB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6372" y="6458274"/>
            <a:ext cx="1079500" cy="25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8" b="1">
                <a:solidFill>
                  <a:srgbClr val="467EA6"/>
                </a:solidFill>
                <a:latin typeface="Arial" panose="020B0604020202020204" pitchFamily="34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BCE04B47-69BA-47FA-8E33-2082A180D1A5}" type="slidenum">
              <a:rPr lang="en-GB" smtClean="0"/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pic>
        <p:nvPicPr>
          <p:cNvPr id="9" name="Picture 8" descr="PowerPoint_strip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-10510"/>
            <a:ext cx="183160" cy="686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39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</p:sldLayoutIdLst>
  <p:hf sldNum="0" hdr="0" dt="0"/>
  <p:txStyles>
    <p:titleStyle>
      <a:lvl1pPr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467EA6"/>
          </a:solidFill>
          <a:latin typeface="+mj-lt"/>
          <a:ea typeface="+mj-ea"/>
          <a:cs typeface="+mj-cs"/>
        </a:defRPr>
      </a:lvl1pPr>
      <a:lvl2pPr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2pPr>
      <a:lvl3pPr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3pPr>
      <a:lvl4pPr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4pPr>
      <a:lvl5pPr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5pPr>
      <a:lvl6pPr marL="422041"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6pPr>
      <a:lvl7pPr marL="844083"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7pPr>
      <a:lvl8pPr marL="1266124"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8pPr>
      <a:lvl9pPr marL="1688165" algn="l" defTabSz="703402" rtl="0" eaLnBrk="1" fontAlgn="base" hangingPunct="1">
        <a:spcBef>
          <a:spcPct val="0"/>
        </a:spcBef>
        <a:spcAft>
          <a:spcPct val="0"/>
        </a:spcAft>
        <a:defRPr sz="2585">
          <a:solidFill>
            <a:srgbClr val="0F3692"/>
          </a:solidFill>
          <a:latin typeface="Arial Black" pitchFamily="34" charset="0"/>
        </a:defRPr>
      </a:lvl9pPr>
    </p:titleStyle>
    <p:bodyStyle>
      <a:lvl1pPr marL="268173" indent="-268173" algn="l" defTabSz="703402" rtl="0" eaLnBrk="1" fontAlgn="base" hangingPunct="1">
        <a:lnSpc>
          <a:spcPts val="2308"/>
        </a:lnSpc>
        <a:spcBef>
          <a:spcPct val="0"/>
        </a:spcBef>
        <a:spcAft>
          <a:spcPts val="923"/>
        </a:spcAft>
        <a:buClr>
          <a:srgbClr val="467EA6"/>
        </a:buClr>
        <a:buSzPct val="80000"/>
        <a:buFont typeface="Wingdings" pitchFamily="2" charset="2"/>
        <a:buChar char="l"/>
        <a:defRPr sz="2031" b="1">
          <a:solidFill>
            <a:schemeClr val="tx1"/>
          </a:solidFill>
          <a:latin typeface="+mn-lt"/>
          <a:ea typeface="+mn-ea"/>
          <a:cs typeface="+mn-cs"/>
        </a:defRPr>
      </a:lvl1pPr>
      <a:lvl2pPr marL="707799" indent="-263776" algn="l" defTabSz="703402" rtl="0" eaLnBrk="1" fontAlgn="base" hangingPunct="1">
        <a:spcBef>
          <a:spcPct val="0"/>
        </a:spcBef>
        <a:spcAft>
          <a:spcPts val="923"/>
        </a:spcAft>
        <a:buClr>
          <a:schemeClr val="tx1"/>
        </a:buClr>
        <a:buSzPct val="100000"/>
        <a:buFont typeface="Arial" panose="020B0604020202020204" pitchFamily="34" charset="0"/>
        <a:buChar char="-"/>
        <a:defRPr b="1">
          <a:solidFill>
            <a:schemeClr val="tx1"/>
          </a:solidFill>
          <a:latin typeface="+mn-lt"/>
        </a:defRPr>
      </a:lvl2pPr>
      <a:lvl3pPr marL="1200180" indent="-31653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587052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4pPr>
      <a:lvl5pPr marL="1973923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5pPr>
      <a:lvl6pPr marL="2395964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6pPr>
      <a:lvl7pPr marL="2818006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7pPr>
      <a:lvl8pPr marL="3240047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8pPr>
      <a:lvl9pPr marL="3662088" indent="-211021" algn="l" defTabSz="703402" rtl="0" eaLnBrk="1" fontAlgn="base" hangingPunct="1">
        <a:lnSpc>
          <a:spcPts val="2400"/>
        </a:lnSpc>
        <a:spcBef>
          <a:spcPct val="0"/>
        </a:spcBef>
        <a:spcAft>
          <a:spcPts val="738"/>
        </a:spcAft>
        <a:buClr>
          <a:schemeClr val="bg2"/>
        </a:buClr>
        <a:buSzPct val="100000"/>
        <a:buFont typeface="Wingdings" pitchFamily="2" charset="2"/>
        <a:buChar char=""/>
        <a:defRPr sz="2031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371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01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dt="0"/>
  <p:txStyles>
    <p:titleStyle>
      <a:lvl1pPr algn="l" defTabSz="342991" rtl="0" eaLnBrk="1" latinLnBrk="0" hangingPunct="1">
        <a:lnSpc>
          <a:spcPts val="2101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244" indent="-257244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1" kern="1200">
          <a:solidFill>
            <a:schemeClr val="bg1"/>
          </a:solidFill>
          <a:latin typeface="+mn-lt"/>
          <a:ea typeface="+mn-ea"/>
          <a:cs typeface="+mn-cs"/>
        </a:defRPr>
      </a:lvl1pPr>
      <a:lvl2pPr marL="557361" indent="-214370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1" kern="1200">
          <a:solidFill>
            <a:schemeClr val="bg1"/>
          </a:solidFill>
          <a:latin typeface="+mn-lt"/>
          <a:ea typeface="+mn-ea"/>
          <a:cs typeface="+mn-cs"/>
        </a:defRPr>
      </a:lvl2pPr>
      <a:lvl3pPr marL="857479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470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461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6453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1371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558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</p:sldLayoutIdLst>
  <p:hf hdr="0" dt="0"/>
  <p:txStyles>
    <p:titleStyle>
      <a:lvl1pPr algn="l" defTabSz="342991" rtl="0" eaLnBrk="1" latinLnBrk="0" hangingPunct="1">
        <a:lnSpc>
          <a:spcPts val="2101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244" indent="-257244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1" kern="1200">
          <a:solidFill>
            <a:schemeClr val="bg1"/>
          </a:solidFill>
          <a:latin typeface="+mn-lt"/>
          <a:ea typeface="+mn-ea"/>
          <a:cs typeface="+mn-cs"/>
        </a:defRPr>
      </a:lvl1pPr>
      <a:lvl2pPr marL="557361" indent="-214370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1" kern="1200">
          <a:solidFill>
            <a:schemeClr val="bg1"/>
          </a:solidFill>
          <a:latin typeface="+mn-lt"/>
          <a:ea typeface="+mn-ea"/>
          <a:cs typeface="+mn-cs"/>
        </a:defRPr>
      </a:lvl2pPr>
      <a:lvl3pPr marL="857479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470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461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6453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371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437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hdr="0" dt="0"/>
  <p:txStyles>
    <p:titleStyle>
      <a:lvl1pPr algn="l" defTabSz="342991" rtl="0" eaLnBrk="1" latinLnBrk="0" hangingPunct="1">
        <a:lnSpc>
          <a:spcPts val="2101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244" indent="-257244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1" kern="1200">
          <a:solidFill>
            <a:schemeClr val="bg1"/>
          </a:solidFill>
          <a:latin typeface="+mn-lt"/>
          <a:ea typeface="+mn-ea"/>
          <a:cs typeface="+mn-cs"/>
        </a:defRPr>
      </a:lvl1pPr>
      <a:lvl2pPr marL="557361" indent="-214370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1" kern="1200">
          <a:solidFill>
            <a:schemeClr val="bg1"/>
          </a:solidFill>
          <a:latin typeface="+mn-lt"/>
          <a:ea typeface="+mn-ea"/>
          <a:cs typeface="+mn-cs"/>
        </a:defRPr>
      </a:lvl2pPr>
      <a:lvl3pPr marL="857479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470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461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6453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371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311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hdr="0" dt="0"/>
  <p:txStyles>
    <p:titleStyle>
      <a:lvl1pPr algn="l" defTabSz="342991" rtl="0" eaLnBrk="1" latinLnBrk="0" hangingPunct="1">
        <a:lnSpc>
          <a:spcPts val="2101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244" indent="-257244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1" kern="1200">
          <a:solidFill>
            <a:schemeClr val="bg1"/>
          </a:solidFill>
          <a:latin typeface="+mn-lt"/>
          <a:ea typeface="+mn-ea"/>
          <a:cs typeface="+mn-cs"/>
        </a:defRPr>
      </a:lvl1pPr>
      <a:lvl2pPr marL="557361" indent="-214370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1" kern="1200">
          <a:solidFill>
            <a:schemeClr val="bg1"/>
          </a:solidFill>
          <a:latin typeface="+mn-lt"/>
          <a:ea typeface="+mn-ea"/>
          <a:cs typeface="+mn-cs"/>
        </a:defRPr>
      </a:lvl2pPr>
      <a:lvl3pPr marL="857479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470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461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6453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371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03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hdr="0" dt="0"/>
  <p:txStyles>
    <p:titleStyle>
      <a:lvl1pPr algn="l" defTabSz="342991" rtl="0" eaLnBrk="1" latinLnBrk="0" hangingPunct="1">
        <a:lnSpc>
          <a:spcPts val="2101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244" indent="-257244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1" kern="1200">
          <a:solidFill>
            <a:schemeClr val="bg1"/>
          </a:solidFill>
          <a:latin typeface="+mn-lt"/>
          <a:ea typeface="+mn-ea"/>
          <a:cs typeface="+mn-cs"/>
        </a:defRPr>
      </a:lvl1pPr>
      <a:lvl2pPr marL="557361" indent="-214370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1" kern="1200">
          <a:solidFill>
            <a:schemeClr val="bg1"/>
          </a:solidFill>
          <a:latin typeface="+mn-lt"/>
          <a:ea typeface="+mn-ea"/>
          <a:cs typeface="+mn-cs"/>
        </a:defRPr>
      </a:lvl2pPr>
      <a:lvl3pPr marL="857479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470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461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6453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371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63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hf hdr="0" dt="0"/>
  <p:txStyles>
    <p:titleStyle>
      <a:lvl1pPr algn="l" defTabSz="342991" rtl="0" eaLnBrk="1" latinLnBrk="0" hangingPunct="1">
        <a:lnSpc>
          <a:spcPts val="2101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244" indent="-257244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1" kern="1200">
          <a:solidFill>
            <a:schemeClr val="bg1"/>
          </a:solidFill>
          <a:latin typeface="+mn-lt"/>
          <a:ea typeface="+mn-ea"/>
          <a:cs typeface="+mn-cs"/>
        </a:defRPr>
      </a:lvl1pPr>
      <a:lvl2pPr marL="557361" indent="-214370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1" kern="1200">
          <a:solidFill>
            <a:schemeClr val="bg1"/>
          </a:solidFill>
          <a:latin typeface="+mn-lt"/>
          <a:ea typeface="+mn-ea"/>
          <a:cs typeface="+mn-cs"/>
        </a:defRPr>
      </a:lvl2pPr>
      <a:lvl3pPr marL="857479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470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461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6453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371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54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hf hdr="0" dt="0"/>
  <p:txStyles>
    <p:titleStyle>
      <a:lvl1pPr algn="l" defTabSz="342991" rtl="0" eaLnBrk="1" latinLnBrk="0" hangingPunct="1">
        <a:lnSpc>
          <a:spcPts val="2101"/>
        </a:lnSpc>
        <a:spcBef>
          <a:spcPct val="0"/>
        </a:spcBef>
        <a:buNone/>
        <a:defRPr sz="1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244" indent="-257244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1" kern="1200">
          <a:solidFill>
            <a:schemeClr val="bg1"/>
          </a:solidFill>
          <a:latin typeface="+mn-lt"/>
          <a:ea typeface="+mn-ea"/>
          <a:cs typeface="+mn-cs"/>
        </a:defRPr>
      </a:lvl1pPr>
      <a:lvl2pPr marL="557361" indent="-214370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101" kern="1200">
          <a:solidFill>
            <a:schemeClr val="bg1"/>
          </a:solidFill>
          <a:latin typeface="+mn-lt"/>
          <a:ea typeface="+mn-ea"/>
          <a:cs typeface="+mn-cs"/>
        </a:defRPr>
      </a:lvl2pPr>
      <a:lvl3pPr marL="857479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470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1500" kern="1200">
          <a:solidFill>
            <a:schemeClr val="bg1"/>
          </a:solidFill>
          <a:latin typeface="+mn-lt"/>
          <a:ea typeface="+mn-ea"/>
          <a:cs typeface="+mn-cs"/>
        </a:defRPr>
      </a:lvl4pPr>
      <a:lvl5pPr marL="1543461" indent="-171496" algn="l" defTabSz="342991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1500" kern="1200">
          <a:solidFill>
            <a:schemeClr val="bg1"/>
          </a:solidFill>
          <a:latin typeface="+mn-lt"/>
          <a:ea typeface="+mn-ea"/>
          <a:cs typeface="+mn-cs"/>
        </a:defRPr>
      </a:lvl5pPr>
      <a:lvl6pPr marL="1886453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44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436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427" indent="-171496" algn="l" defTabSz="342991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342991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8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8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465390" y="2051844"/>
            <a:ext cx="7347409" cy="1025922"/>
          </a:xfrm>
        </p:spPr>
        <p:txBody>
          <a:bodyPr/>
          <a:lstStyle/>
          <a:p>
            <a:r>
              <a:rPr lang="en-GB" dirty="0" smtClean="0"/>
              <a:t>The spectral transform method</a:t>
            </a:r>
            <a:endParaRPr lang="en-US" dirty="0"/>
          </a:p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65389" y="2628772"/>
            <a:ext cx="7513953" cy="307777"/>
          </a:xfrm>
        </p:spPr>
        <p:txBody>
          <a:bodyPr/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by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Nils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Wedi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601172" y="6446732"/>
            <a:ext cx="5903737" cy="254771"/>
          </a:xfrm>
        </p:spPr>
        <p:txBody>
          <a:bodyPr/>
          <a:lstStyle/>
          <a:p>
            <a:r>
              <a:rPr lang="en-US" dirty="0" smtClean="0"/>
              <a:t>European Centre for Medium Range Weather Forecasts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65390" y="3077766"/>
            <a:ext cx="1399003" cy="241912"/>
          </a:xfrm>
        </p:spPr>
        <p:txBody>
          <a:bodyPr/>
          <a:lstStyle/>
          <a:p>
            <a:r>
              <a:rPr lang="en-US" dirty="0" err="1" smtClean="0"/>
              <a:t>wedi@ecmwf.int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94" y="324794"/>
            <a:ext cx="1742889" cy="369332"/>
          </a:xfrm>
        </p:spPr>
        <p:txBody>
          <a:bodyPr/>
          <a:lstStyle/>
          <a:p>
            <a:r>
              <a:rPr lang="en-GB" dirty="0" smtClean="0"/>
              <a:t>De-aliasing</a:t>
            </a:r>
            <a:endParaRPr lang="en-GB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0312" y="332656"/>
            <a:ext cx="5592128" cy="5863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914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90344"/>
            <a:ext cx="1227881" cy="369332"/>
          </a:xfrm>
        </p:spPr>
        <p:txBody>
          <a:bodyPr/>
          <a:lstStyle/>
          <a:p>
            <a:r>
              <a:rPr lang="en-GB" dirty="0" smtClean="0"/>
              <a:t>Aliasing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836712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N-S</a:t>
            </a:r>
            <a:endParaRPr lang="en-GB" dirty="0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2248" y="1052736"/>
            <a:ext cx="617220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83779" y="1621781"/>
            <a:ext cx="22597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500hPa adiabatic </a:t>
            </a:r>
          </a:p>
          <a:p>
            <a:r>
              <a:rPr lang="en-GB" dirty="0" err="1" smtClean="0"/>
              <a:t>meridional</a:t>
            </a:r>
            <a:r>
              <a:rPr lang="en-GB" dirty="0" smtClean="0"/>
              <a:t> wind </a:t>
            </a:r>
          </a:p>
          <a:p>
            <a:r>
              <a:rPr lang="en-GB" dirty="0" smtClean="0"/>
              <a:t>tendencies (T159)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89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De-aliasing</a:t>
            </a:r>
            <a:endParaRPr lang="en-GB" dirty="0"/>
          </a:p>
        </p:txBody>
      </p:sp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017810"/>
            <a:ext cx="60579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575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2" y="360000"/>
            <a:ext cx="6157233" cy="369332"/>
          </a:xfrm>
        </p:spPr>
        <p:txBody>
          <a:bodyPr/>
          <a:lstStyle/>
          <a:p>
            <a:r>
              <a:rPr lang="en-GB" dirty="0" smtClean="0"/>
              <a:t>Aliasing in Kinetic Energy Spectra – 100 </a:t>
            </a:r>
            <a:r>
              <a:rPr lang="en-GB" dirty="0" err="1" smtClean="0"/>
              <a:t>hPa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79875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24744"/>
            <a:ext cx="46958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178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422" y="360000"/>
            <a:ext cx="6672240" cy="369332"/>
          </a:xfrm>
        </p:spPr>
        <p:txBody>
          <a:bodyPr/>
          <a:lstStyle/>
          <a:p>
            <a:r>
              <a:rPr lang="en-GB" dirty="0" smtClean="0"/>
              <a:t>De-</a:t>
            </a:r>
            <a:r>
              <a:rPr lang="en-GB" dirty="0"/>
              <a:t>a</a:t>
            </a:r>
            <a:r>
              <a:rPr lang="en-GB" dirty="0" smtClean="0"/>
              <a:t>liasing in Kinetic Energy Spectra – 100 </a:t>
            </a:r>
            <a:r>
              <a:rPr lang="en-GB" dirty="0" err="1" smtClean="0"/>
              <a:t>hPa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80899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3612" y="1176337"/>
            <a:ext cx="4676775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619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Spectral vs. physical space</a:t>
            </a:r>
            <a:endParaRPr lang="en-GB" dirty="0"/>
          </a:p>
        </p:txBody>
      </p:sp>
      <p:pic>
        <p:nvPicPr>
          <p:cNvPr id="1556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439150" cy="791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825029"/>
            <a:ext cx="5184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2N+1 </a:t>
            </a:r>
            <a:r>
              <a:rPr lang="en-GB" dirty="0" err="1" smtClean="0"/>
              <a:t>gridpoints</a:t>
            </a:r>
            <a:r>
              <a:rPr lang="en-GB" dirty="0" smtClean="0"/>
              <a:t> to N waves : linear grid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19572" y="2426791"/>
            <a:ext cx="5628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dirty="0" smtClean="0"/>
              <a:t>N+1 </a:t>
            </a:r>
            <a:r>
              <a:rPr lang="en-GB" dirty="0" err="1" smtClean="0"/>
              <a:t>gridpoints</a:t>
            </a:r>
            <a:r>
              <a:rPr lang="en-GB" dirty="0" smtClean="0"/>
              <a:t> to N waves : quadratic grid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304" y="3062535"/>
            <a:ext cx="5150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  <a:r>
              <a:rPr lang="en-GB" dirty="0" smtClean="0"/>
              <a:t>N+1 </a:t>
            </a:r>
            <a:r>
              <a:rPr lang="en-GB" dirty="0" err="1" smtClean="0"/>
              <a:t>gridpoints</a:t>
            </a:r>
            <a:r>
              <a:rPr lang="en-GB" dirty="0" smtClean="0"/>
              <a:t> to N waves : cubic grid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141710" y="1825027"/>
            <a:ext cx="1095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 1-2 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41710" y="2426790"/>
            <a:ext cx="1095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 2-3 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114752" y="3062535"/>
            <a:ext cx="1095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 3-4 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141710" y="3628479"/>
            <a:ext cx="2470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Spatial filter range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293536" y="3093312"/>
            <a:ext cx="1498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solidFill>
                  <a:srgbClr val="618FFD"/>
                </a:solidFill>
              </a:rPr>
              <a:t>(Wedi, 2014)</a:t>
            </a:r>
            <a:endParaRPr lang="en-GB" sz="2000" i="1" dirty="0">
              <a:solidFill>
                <a:srgbClr val="618FF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49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4" y="1085241"/>
            <a:ext cx="8113712" cy="531157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Effective Model Resolution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426526" y="1585650"/>
            <a:ext cx="5740371" cy="3978174"/>
            <a:chOff x="1601794" y="427040"/>
            <a:chExt cx="8775706" cy="6081714"/>
          </a:xfrm>
        </p:grpSpPr>
        <p:grpSp>
          <p:nvGrpSpPr>
            <p:cNvPr id="8" name="Group 5"/>
            <p:cNvGrpSpPr>
              <a:grpSpLocks noChangeAspect="1"/>
            </p:cNvGrpSpPr>
            <p:nvPr/>
          </p:nvGrpSpPr>
          <p:grpSpPr bwMode="auto">
            <a:xfrm>
              <a:off x="1601794" y="427040"/>
              <a:ext cx="8775706" cy="6081714"/>
              <a:chOff x="49" y="269"/>
              <a:chExt cx="5528" cy="3831"/>
            </a:xfrm>
          </p:grpSpPr>
          <p:sp>
            <p:nvSpPr>
              <p:cNvPr id="11" name="Freeform 6"/>
              <p:cNvSpPr>
                <a:spLocks/>
              </p:cNvSpPr>
              <p:nvPr/>
            </p:nvSpPr>
            <p:spPr bwMode="auto">
              <a:xfrm>
                <a:off x="638" y="2200"/>
                <a:ext cx="4842" cy="1548"/>
              </a:xfrm>
              <a:custGeom>
                <a:avLst/>
                <a:gdLst/>
                <a:ahLst/>
                <a:cxnLst>
                  <a:cxn ang="0">
                    <a:pos x="0" y="1548"/>
                  </a:cxn>
                  <a:cxn ang="0">
                    <a:pos x="605" y="1354"/>
                  </a:cxn>
                  <a:cxn ang="0">
                    <a:pos x="1209" y="1161"/>
                  </a:cxn>
                  <a:cxn ang="0">
                    <a:pos x="1820" y="967"/>
                  </a:cxn>
                  <a:cxn ang="0">
                    <a:pos x="2424" y="774"/>
                  </a:cxn>
                  <a:cxn ang="0">
                    <a:pos x="3029" y="581"/>
                  </a:cxn>
                  <a:cxn ang="0">
                    <a:pos x="3633" y="387"/>
                  </a:cxn>
                  <a:cxn ang="0">
                    <a:pos x="4238" y="194"/>
                  </a:cxn>
                  <a:cxn ang="0">
                    <a:pos x="4842" y="0"/>
                  </a:cxn>
                  <a:cxn ang="0">
                    <a:pos x="4842" y="0"/>
                  </a:cxn>
                </a:cxnLst>
                <a:rect l="0" t="0" r="r" b="b"/>
                <a:pathLst>
                  <a:path w="4842" h="1548">
                    <a:moveTo>
                      <a:pt x="0" y="1548"/>
                    </a:moveTo>
                    <a:lnTo>
                      <a:pt x="605" y="1354"/>
                    </a:lnTo>
                    <a:lnTo>
                      <a:pt x="1209" y="1161"/>
                    </a:lnTo>
                    <a:lnTo>
                      <a:pt x="1820" y="967"/>
                    </a:lnTo>
                    <a:lnTo>
                      <a:pt x="2424" y="774"/>
                    </a:lnTo>
                    <a:lnTo>
                      <a:pt x="3029" y="581"/>
                    </a:lnTo>
                    <a:lnTo>
                      <a:pt x="3633" y="387"/>
                    </a:lnTo>
                    <a:lnTo>
                      <a:pt x="4238" y="194"/>
                    </a:lnTo>
                    <a:lnTo>
                      <a:pt x="4842" y="0"/>
                    </a:lnTo>
                    <a:lnTo>
                      <a:pt x="4842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auto">
              <a:xfrm>
                <a:off x="638" y="653"/>
                <a:ext cx="4842" cy="3095"/>
              </a:xfrm>
              <a:custGeom>
                <a:avLst/>
                <a:gdLst/>
                <a:ahLst/>
                <a:cxnLst>
                  <a:cxn ang="0">
                    <a:pos x="0" y="3095"/>
                  </a:cxn>
                  <a:cxn ang="0">
                    <a:pos x="605" y="2708"/>
                  </a:cxn>
                  <a:cxn ang="0">
                    <a:pos x="1209" y="2321"/>
                  </a:cxn>
                  <a:cxn ang="0">
                    <a:pos x="1820" y="1934"/>
                  </a:cxn>
                  <a:cxn ang="0">
                    <a:pos x="2424" y="1547"/>
                  </a:cxn>
                  <a:cxn ang="0">
                    <a:pos x="3029" y="1160"/>
                  </a:cxn>
                  <a:cxn ang="0">
                    <a:pos x="3633" y="774"/>
                  </a:cxn>
                  <a:cxn ang="0">
                    <a:pos x="4238" y="387"/>
                  </a:cxn>
                  <a:cxn ang="0">
                    <a:pos x="4842" y="0"/>
                  </a:cxn>
                </a:cxnLst>
                <a:rect l="0" t="0" r="r" b="b"/>
                <a:pathLst>
                  <a:path w="4842" h="3095">
                    <a:moveTo>
                      <a:pt x="0" y="3095"/>
                    </a:moveTo>
                    <a:lnTo>
                      <a:pt x="605" y="2708"/>
                    </a:lnTo>
                    <a:lnTo>
                      <a:pt x="1209" y="2321"/>
                    </a:lnTo>
                    <a:lnTo>
                      <a:pt x="1820" y="1934"/>
                    </a:lnTo>
                    <a:lnTo>
                      <a:pt x="2424" y="1547"/>
                    </a:lnTo>
                    <a:lnTo>
                      <a:pt x="3029" y="1160"/>
                    </a:lnTo>
                    <a:lnTo>
                      <a:pt x="3633" y="774"/>
                    </a:lnTo>
                    <a:lnTo>
                      <a:pt x="4238" y="387"/>
                    </a:lnTo>
                    <a:lnTo>
                      <a:pt x="4842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5335" y="2212"/>
                <a:ext cx="54" cy="61"/>
              </a:xfrm>
              <a:custGeom>
                <a:avLst/>
                <a:gdLst/>
                <a:ahLst/>
                <a:cxnLst>
                  <a:cxn ang="0">
                    <a:pos x="54" y="31"/>
                  </a:cxn>
                  <a:cxn ang="0">
                    <a:pos x="48" y="12"/>
                  </a:cxn>
                  <a:cxn ang="0">
                    <a:pos x="24" y="0"/>
                  </a:cxn>
                  <a:cxn ang="0">
                    <a:pos x="6" y="12"/>
                  </a:cxn>
                  <a:cxn ang="0">
                    <a:pos x="0" y="31"/>
                  </a:cxn>
                  <a:cxn ang="0">
                    <a:pos x="6" y="55"/>
                  </a:cxn>
                  <a:cxn ang="0">
                    <a:pos x="24" y="61"/>
                  </a:cxn>
                  <a:cxn ang="0">
                    <a:pos x="48" y="55"/>
                  </a:cxn>
                  <a:cxn ang="0">
                    <a:pos x="54" y="31"/>
                  </a:cxn>
                </a:cxnLst>
                <a:rect l="0" t="0" r="r" b="b"/>
                <a:pathLst>
                  <a:path w="54" h="61">
                    <a:moveTo>
                      <a:pt x="54" y="31"/>
                    </a:moveTo>
                    <a:lnTo>
                      <a:pt x="48" y="12"/>
                    </a:lnTo>
                    <a:lnTo>
                      <a:pt x="24" y="0"/>
                    </a:lnTo>
                    <a:lnTo>
                      <a:pt x="6" y="12"/>
                    </a:lnTo>
                    <a:lnTo>
                      <a:pt x="0" y="31"/>
                    </a:lnTo>
                    <a:lnTo>
                      <a:pt x="6" y="55"/>
                    </a:lnTo>
                    <a:lnTo>
                      <a:pt x="24" y="61"/>
                    </a:lnTo>
                    <a:lnTo>
                      <a:pt x="48" y="55"/>
                    </a:lnTo>
                    <a:lnTo>
                      <a:pt x="54" y="31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2971" y="2901"/>
                <a:ext cx="55" cy="61"/>
              </a:xfrm>
              <a:custGeom>
                <a:avLst/>
                <a:gdLst/>
                <a:ahLst/>
                <a:cxnLst>
                  <a:cxn ang="0">
                    <a:pos x="55" y="31"/>
                  </a:cxn>
                  <a:cxn ang="0">
                    <a:pos x="49" y="6"/>
                  </a:cxn>
                  <a:cxn ang="0">
                    <a:pos x="31" y="0"/>
                  </a:cxn>
                  <a:cxn ang="0">
                    <a:pos x="6" y="6"/>
                  </a:cxn>
                  <a:cxn ang="0">
                    <a:pos x="0" y="31"/>
                  </a:cxn>
                  <a:cxn ang="0">
                    <a:pos x="6" y="49"/>
                  </a:cxn>
                  <a:cxn ang="0">
                    <a:pos x="31" y="61"/>
                  </a:cxn>
                  <a:cxn ang="0">
                    <a:pos x="49" y="49"/>
                  </a:cxn>
                  <a:cxn ang="0">
                    <a:pos x="55" y="31"/>
                  </a:cxn>
                </a:cxnLst>
                <a:rect l="0" t="0" r="r" b="b"/>
                <a:pathLst>
                  <a:path w="55" h="61">
                    <a:moveTo>
                      <a:pt x="55" y="31"/>
                    </a:moveTo>
                    <a:lnTo>
                      <a:pt x="49" y="6"/>
                    </a:lnTo>
                    <a:lnTo>
                      <a:pt x="31" y="0"/>
                    </a:lnTo>
                    <a:lnTo>
                      <a:pt x="6" y="6"/>
                    </a:lnTo>
                    <a:lnTo>
                      <a:pt x="0" y="31"/>
                    </a:lnTo>
                    <a:lnTo>
                      <a:pt x="6" y="49"/>
                    </a:lnTo>
                    <a:lnTo>
                      <a:pt x="31" y="61"/>
                    </a:lnTo>
                    <a:lnTo>
                      <a:pt x="49" y="49"/>
                    </a:lnTo>
                    <a:lnTo>
                      <a:pt x="55" y="31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>
                <a:off x="2488" y="3022"/>
                <a:ext cx="54" cy="67"/>
              </a:xfrm>
              <a:custGeom>
                <a:avLst/>
                <a:gdLst/>
                <a:ahLst/>
                <a:cxnLst>
                  <a:cxn ang="0">
                    <a:pos x="54" y="37"/>
                  </a:cxn>
                  <a:cxn ang="0">
                    <a:pos x="48" y="12"/>
                  </a:cxn>
                  <a:cxn ang="0">
                    <a:pos x="30" y="0"/>
                  </a:cxn>
                  <a:cxn ang="0">
                    <a:pos x="6" y="12"/>
                  </a:cxn>
                  <a:cxn ang="0">
                    <a:pos x="0" y="37"/>
                  </a:cxn>
                  <a:cxn ang="0">
                    <a:pos x="6" y="55"/>
                  </a:cxn>
                  <a:cxn ang="0">
                    <a:pos x="30" y="67"/>
                  </a:cxn>
                  <a:cxn ang="0">
                    <a:pos x="48" y="55"/>
                  </a:cxn>
                  <a:cxn ang="0">
                    <a:pos x="54" y="37"/>
                  </a:cxn>
                </a:cxnLst>
                <a:rect l="0" t="0" r="r" b="b"/>
                <a:pathLst>
                  <a:path w="54" h="67">
                    <a:moveTo>
                      <a:pt x="54" y="37"/>
                    </a:moveTo>
                    <a:lnTo>
                      <a:pt x="48" y="12"/>
                    </a:lnTo>
                    <a:lnTo>
                      <a:pt x="30" y="0"/>
                    </a:lnTo>
                    <a:lnTo>
                      <a:pt x="6" y="12"/>
                    </a:lnTo>
                    <a:lnTo>
                      <a:pt x="0" y="37"/>
                    </a:lnTo>
                    <a:lnTo>
                      <a:pt x="6" y="55"/>
                    </a:lnTo>
                    <a:lnTo>
                      <a:pt x="30" y="67"/>
                    </a:lnTo>
                    <a:lnTo>
                      <a:pt x="48" y="55"/>
                    </a:lnTo>
                    <a:lnTo>
                      <a:pt x="54" y="37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11"/>
              <p:cNvSpPr>
                <a:spLocks/>
              </p:cNvSpPr>
              <p:nvPr/>
            </p:nvSpPr>
            <p:spPr bwMode="auto">
              <a:xfrm>
                <a:off x="2125" y="3028"/>
                <a:ext cx="55" cy="67"/>
              </a:xfrm>
              <a:custGeom>
                <a:avLst/>
                <a:gdLst/>
                <a:ahLst/>
                <a:cxnLst>
                  <a:cxn ang="0">
                    <a:pos x="55" y="31"/>
                  </a:cxn>
                  <a:cxn ang="0">
                    <a:pos x="48" y="12"/>
                  </a:cxn>
                  <a:cxn ang="0">
                    <a:pos x="24" y="0"/>
                  </a:cxn>
                  <a:cxn ang="0">
                    <a:pos x="6" y="12"/>
                  </a:cxn>
                  <a:cxn ang="0">
                    <a:pos x="0" y="31"/>
                  </a:cxn>
                  <a:cxn ang="0">
                    <a:pos x="6" y="55"/>
                  </a:cxn>
                  <a:cxn ang="0">
                    <a:pos x="24" y="67"/>
                  </a:cxn>
                  <a:cxn ang="0">
                    <a:pos x="48" y="55"/>
                  </a:cxn>
                  <a:cxn ang="0">
                    <a:pos x="55" y="31"/>
                  </a:cxn>
                </a:cxnLst>
                <a:rect l="0" t="0" r="r" b="b"/>
                <a:pathLst>
                  <a:path w="55" h="67">
                    <a:moveTo>
                      <a:pt x="55" y="31"/>
                    </a:moveTo>
                    <a:lnTo>
                      <a:pt x="48" y="12"/>
                    </a:lnTo>
                    <a:lnTo>
                      <a:pt x="24" y="0"/>
                    </a:lnTo>
                    <a:lnTo>
                      <a:pt x="6" y="12"/>
                    </a:lnTo>
                    <a:lnTo>
                      <a:pt x="0" y="31"/>
                    </a:lnTo>
                    <a:lnTo>
                      <a:pt x="6" y="55"/>
                    </a:lnTo>
                    <a:lnTo>
                      <a:pt x="24" y="67"/>
                    </a:lnTo>
                    <a:lnTo>
                      <a:pt x="48" y="55"/>
                    </a:lnTo>
                    <a:lnTo>
                      <a:pt x="55" y="31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2"/>
              <p:cNvSpPr>
                <a:spLocks/>
              </p:cNvSpPr>
              <p:nvPr/>
            </p:nvSpPr>
            <p:spPr bwMode="auto">
              <a:xfrm>
                <a:off x="1557" y="3385"/>
                <a:ext cx="54" cy="60"/>
              </a:xfrm>
              <a:custGeom>
                <a:avLst/>
                <a:gdLst/>
                <a:ahLst/>
                <a:cxnLst>
                  <a:cxn ang="0">
                    <a:pos x="54" y="30"/>
                  </a:cxn>
                  <a:cxn ang="0">
                    <a:pos x="48" y="6"/>
                  </a:cxn>
                  <a:cxn ang="0">
                    <a:pos x="24" y="0"/>
                  </a:cxn>
                  <a:cxn ang="0">
                    <a:pos x="6" y="6"/>
                  </a:cxn>
                  <a:cxn ang="0">
                    <a:pos x="0" y="30"/>
                  </a:cxn>
                  <a:cxn ang="0">
                    <a:pos x="6" y="48"/>
                  </a:cxn>
                  <a:cxn ang="0">
                    <a:pos x="24" y="60"/>
                  </a:cxn>
                  <a:cxn ang="0">
                    <a:pos x="48" y="48"/>
                  </a:cxn>
                  <a:cxn ang="0">
                    <a:pos x="54" y="30"/>
                  </a:cxn>
                </a:cxnLst>
                <a:rect l="0" t="0" r="r" b="b"/>
                <a:pathLst>
                  <a:path w="54" h="60">
                    <a:moveTo>
                      <a:pt x="54" y="30"/>
                    </a:moveTo>
                    <a:lnTo>
                      <a:pt x="48" y="6"/>
                    </a:lnTo>
                    <a:lnTo>
                      <a:pt x="24" y="0"/>
                    </a:lnTo>
                    <a:lnTo>
                      <a:pt x="6" y="6"/>
                    </a:lnTo>
                    <a:lnTo>
                      <a:pt x="0" y="30"/>
                    </a:lnTo>
                    <a:lnTo>
                      <a:pt x="6" y="48"/>
                    </a:lnTo>
                    <a:lnTo>
                      <a:pt x="24" y="60"/>
                    </a:lnTo>
                    <a:lnTo>
                      <a:pt x="48" y="48"/>
                    </a:lnTo>
                    <a:lnTo>
                      <a:pt x="54" y="3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3"/>
              <p:cNvSpPr>
                <a:spLocks/>
              </p:cNvSpPr>
              <p:nvPr/>
            </p:nvSpPr>
            <p:spPr bwMode="auto">
              <a:xfrm>
                <a:off x="1200" y="3494"/>
                <a:ext cx="61" cy="60"/>
              </a:xfrm>
              <a:custGeom>
                <a:avLst/>
                <a:gdLst/>
                <a:ahLst/>
                <a:cxnLst>
                  <a:cxn ang="0">
                    <a:pos x="61" y="30"/>
                  </a:cxn>
                  <a:cxn ang="0">
                    <a:pos x="49" y="6"/>
                  </a:cxn>
                  <a:cxn ang="0">
                    <a:pos x="30" y="0"/>
                  </a:cxn>
                  <a:cxn ang="0">
                    <a:pos x="12" y="6"/>
                  </a:cxn>
                  <a:cxn ang="0">
                    <a:pos x="0" y="30"/>
                  </a:cxn>
                  <a:cxn ang="0">
                    <a:pos x="12" y="54"/>
                  </a:cxn>
                  <a:cxn ang="0">
                    <a:pos x="30" y="60"/>
                  </a:cxn>
                  <a:cxn ang="0">
                    <a:pos x="49" y="54"/>
                  </a:cxn>
                  <a:cxn ang="0">
                    <a:pos x="61" y="30"/>
                  </a:cxn>
                </a:cxnLst>
                <a:rect l="0" t="0" r="r" b="b"/>
                <a:pathLst>
                  <a:path w="61" h="60">
                    <a:moveTo>
                      <a:pt x="61" y="30"/>
                    </a:moveTo>
                    <a:lnTo>
                      <a:pt x="49" y="6"/>
                    </a:lnTo>
                    <a:lnTo>
                      <a:pt x="30" y="0"/>
                    </a:lnTo>
                    <a:lnTo>
                      <a:pt x="12" y="6"/>
                    </a:lnTo>
                    <a:lnTo>
                      <a:pt x="0" y="30"/>
                    </a:lnTo>
                    <a:lnTo>
                      <a:pt x="12" y="54"/>
                    </a:lnTo>
                    <a:lnTo>
                      <a:pt x="30" y="60"/>
                    </a:lnTo>
                    <a:lnTo>
                      <a:pt x="49" y="54"/>
                    </a:lnTo>
                    <a:lnTo>
                      <a:pt x="61" y="3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910" y="3597"/>
                <a:ext cx="61" cy="60"/>
              </a:xfrm>
              <a:custGeom>
                <a:avLst/>
                <a:gdLst/>
                <a:ahLst/>
                <a:cxnLst>
                  <a:cxn ang="0">
                    <a:pos x="61" y="30"/>
                  </a:cxn>
                  <a:cxn ang="0">
                    <a:pos x="48" y="6"/>
                  </a:cxn>
                  <a:cxn ang="0">
                    <a:pos x="30" y="0"/>
                  </a:cxn>
                  <a:cxn ang="0">
                    <a:pos x="12" y="6"/>
                  </a:cxn>
                  <a:cxn ang="0">
                    <a:pos x="0" y="30"/>
                  </a:cxn>
                  <a:cxn ang="0">
                    <a:pos x="12" y="54"/>
                  </a:cxn>
                  <a:cxn ang="0">
                    <a:pos x="30" y="60"/>
                  </a:cxn>
                  <a:cxn ang="0">
                    <a:pos x="48" y="54"/>
                  </a:cxn>
                  <a:cxn ang="0">
                    <a:pos x="61" y="30"/>
                  </a:cxn>
                </a:cxnLst>
                <a:rect l="0" t="0" r="r" b="b"/>
                <a:pathLst>
                  <a:path w="61" h="60">
                    <a:moveTo>
                      <a:pt x="61" y="30"/>
                    </a:moveTo>
                    <a:lnTo>
                      <a:pt x="48" y="6"/>
                    </a:lnTo>
                    <a:lnTo>
                      <a:pt x="30" y="0"/>
                    </a:lnTo>
                    <a:lnTo>
                      <a:pt x="12" y="6"/>
                    </a:lnTo>
                    <a:lnTo>
                      <a:pt x="0" y="30"/>
                    </a:lnTo>
                    <a:lnTo>
                      <a:pt x="12" y="54"/>
                    </a:lnTo>
                    <a:lnTo>
                      <a:pt x="30" y="60"/>
                    </a:lnTo>
                    <a:lnTo>
                      <a:pt x="48" y="54"/>
                    </a:lnTo>
                    <a:lnTo>
                      <a:pt x="61" y="3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5335" y="677"/>
                <a:ext cx="54" cy="67"/>
              </a:xfrm>
              <a:custGeom>
                <a:avLst/>
                <a:gdLst/>
                <a:ahLst/>
                <a:cxnLst>
                  <a:cxn ang="0">
                    <a:pos x="54" y="36"/>
                  </a:cxn>
                  <a:cxn ang="0">
                    <a:pos x="48" y="12"/>
                  </a:cxn>
                  <a:cxn ang="0">
                    <a:pos x="24" y="0"/>
                  </a:cxn>
                  <a:cxn ang="0">
                    <a:pos x="6" y="12"/>
                  </a:cxn>
                  <a:cxn ang="0">
                    <a:pos x="0" y="36"/>
                  </a:cxn>
                  <a:cxn ang="0">
                    <a:pos x="6" y="54"/>
                  </a:cxn>
                  <a:cxn ang="0">
                    <a:pos x="24" y="67"/>
                  </a:cxn>
                  <a:cxn ang="0">
                    <a:pos x="48" y="54"/>
                  </a:cxn>
                  <a:cxn ang="0">
                    <a:pos x="54" y="36"/>
                  </a:cxn>
                  <a:cxn ang="0">
                    <a:pos x="54" y="36"/>
                  </a:cxn>
                </a:cxnLst>
                <a:rect l="0" t="0" r="r" b="b"/>
                <a:pathLst>
                  <a:path w="54" h="67">
                    <a:moveTo>
                      <a:pt x="54" y="36"/>
                    </a:moveTo>
                    <a:lnTo>
                      <a:pt x="48" y="12"/>
                    </a:lnTo>
                    <a:lnTo>
                      <a:pt x="24" y="0"/>
                    </a:lnTo>
                    <a:lnTo>
                      <a:pt x="6" y="12"/>
                    </a:lnTo>
                    <a:lnTo>
                      <a:pt x="0" y="36"/>
                    </a:lnTo>
                    <a:lnTo>
                      <a:pt x="6" y="54"/>
                    </a:lnTo>
                    <a:lnTo>
                      <a:pt x="24" y="67"/>
                    </a:lnTo>
                    <a:lnTo>
                      <a:pt x="48" y="54"/>
                    </a:lnTo>
                    <a:lnTo>
                      <a:pt x="54" y="36"/>
                    </a:lnTo>
                    <a:lnTo>
                      <a:pt x="5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6"/>
              <p:cNvSpPr>
                <a:spLocks/>
              </p:cNvSpPr>
              <p:nvPr/>
            </p:nvSpPr>
            <p:spPr bwMode="auto">
              <a:xfrm>
                <a:off x="5335" y="677"/>
                <a:ext cx="54" cy="67"/>
              </a:xfrm>
              <a:custGeom>
                <a:avLst/>
                <a:gdLst/>
                <a:ahLst/>
                <a:cxnLst>
                  <a:cxn ang="0">
                    <a:pos x="54" y="36"/>
                  </a:cxn>
                  <a:cxn ang="0">
                    <a:pos x="48" y="12"/>
                  </a:cxn>
                  <a:cxn ang="0">
                    <a:pos x="24" y="0"/>
                  </a:cxn>
                  <a:cxn ang="0">
                    <a:pos x="6" y="12"/>
                  </a:cxn>
                  <a:cxn ang="0">
                    <a:pos x="0" y="36"/>
                  </a:cxn>
                  <a:cxn ang="0">
                    <a:pos x="6" y="54"/>
                  </a:cxn>
                  <a:cxn ang="0">
                    <a:pos x="24" y="67"/>
                  </a:cxn>
                  <a:cxn ang="0">
                    <a:pos x="48" y="54"/>
                  </a:cxn>
                  <a:cxn ang="0">
                    <a:pos x="54" y="36"/>
                  </a:cxn>
                </a:cxnLst>
                <a:rect l="0" t="0" r="r" b="b"/>
                <a:pathLst>
                  <a:path w="54" h="67">
                    <a:moveTo>
                      <a:pt x="54" y="36"/>
                    </a:moveTo>
                    <a:lnTo>
                      <a:pt x="48" y="12"/>
                    </a:lnTo>
                    <a:lnTo>
                      <a:pt x="24" y="0"/>
                    </a:lnTo>
                    <a:lnTo>
                      <a:pt x="6" y="12"/>
                    </a:lnTo>
                    <a:lnTo>
                      <a:pt x="0" y="36"/>
                    </a:lnTo>
                    <a:lnTo>
                      <a:pt x="6" y="54"/>
                    </a:lnTo>
                    <a:lnTo>
                      <a:pt x="24" y="67"/>
                    </a:lnTo>
                    <a:lnTo>
                      <a:pt x="48" y="54"/>
                    </a:lnTo>
                    <a:lnTo>
                      <a:pt x="54" y="36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17"/>
              <p:cNvSpPr>
                <a:spLocks/>
              </p:cNvSpPr>
              <p:nvPr/>
            </p:nvSpPr>
            <p:spPr bwMode="auto">
              <a:xfrm>
                <a:off x="2971" y="2376"/>
                <a:ext cx="55" cy="66"/>
              </a:xfrm>
              <a:custGeom>
                <a:avLst/>
                <a:gdLst/>
                <a:ahLst/>
                <a:cxnLst>
                  <a:cxn ang="0">
                    <a:pos x="55" y="36"/>
                  </a:cxn>
                  <a:cxn ang="0">
                    <a:pos x="49" y="12"/>
                  </a:cxn>
                  <a:cxn ang="0">
                    <a:pos x="31" y="0"/>
                  </a:cxn>
                  <a:cxn ang="0">
                    <a:pos x="6" y="12"/>
                  </a:cxn>
                  <a:cxn ang="0">
                    <a:pos x="0" y="36"/>
                  </a:cxn>
                  <a:cxn ang="0">
                    <a:pos x="6" y="54"/>
                  </a:cxn>
                  <a:cxn ang="0">
                    <a:pos x="31" y="66"/>
                  </a:cxn>
                  <a:cxn ang="0">
                    <a:pos x="49" y="54"/>
                  </a:cxn>
                  <a:cxn ang="0">
                    <a:pos x="55" y="36"/>
                  </a:cxn>
                  <a:cxn ang="0">
                    <a:pos x="55" y="36"/>
                  </a:cxn>
                </a:cxnLst>
                <a:rect l="0" t="0" r="r" b="b"/>
                <a:pathLst>
                  <a:path w="55" h="66">
                    <a:moveTo>
                      <a:pt x="55" y="36"/>
                    </a:moveTo>
                    <a:lnTo>
                      <a:pt x="49" y="12"/>
                    </a:lnTo>
                    <a:lnTo>
                      <a:pt x="31" y="0"/>
                    </a:lnTo>
                    <a:lnTo>
                      <a:pt x="6" y="12"/>
                    </a:lnTo>
                    <a:lnTo>
                      <a:pt x="0" y="36"/>
                    </a:lnTo>
                    <a:lnTo>
                      <a:pt x="6" y="54"/>
                    </a:lnTo>
                    <a:lnTo>
                      <a:pt x="31" y="66"/>
                    </a:lnTo>
                    <a:lnTo>
                      <a:pt x="49" y="54"/>
                    </a:lnTo>
                    <a:lnTo>
                      <a:pt x="55" y="36"/>
                    </a:lnTo>
                    <a:lnTo>
                      <a:pt x="55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18"/>
              <p:cNvSpPr>
                <a:spLocks/>
              </p:cNvSpPr>
              <p:nvPr/>
            </p:nvSpPr>
            <p:spPr bwMode="auto">
              <a:xfrm>
                <a:off x="2971" y="2376"/>
                <a:ext cx="55" cy="66"/>
              </a:xfrm>
              <a:custGeom>
                <a:avLst/>
                <a:gdLst/>
                <a:ahLst/>
                <a:cxnLst>
                  <a:cxn ang="0">
                    <a:pos x="55" y="36"/>
                  </a:cxn>
                  <a:cxn ang="0">
                    <a:pos x="49" y="12"/>
                  </a:cxn>
                  <a:cxn ang="0">
                    <a:pos x="31" y="0"/>
                  </a:cxn>
                  <a:cxn ang="0">
                    <a:pos x="6" y="12"/>
                  </a:cxn>
                  <a:cxn ang="0">
                    <a:pos x="0" y="36"/>
                  </a:cxn>
                  <a:cxn ang="0">
                    <a:pos x="6" y="54"/>
                  </a:cxn>
                  <a:cxn ang="0">
                    <a:pos x="31" y="66"/>
                  </a:cxn>
                  <a:cxn ang="0">
                    <a:pos x="49" y="54"/>
                  </a:cxn>
                  <a:cxn ang="0">
                    <a:pos x="55" y="36"/>
                  </a:cxn>
                </a:cxnLst>
                <a:rect l="0" t="0" r="r" b="b"/>
                <a:pathLst>
                  <a:path w="55" h="66">
                    <a:moveTo>
                      <a:pt x="55" y="36"/>
                    </a:moveTo>
                    <a:lnTo>
                      <a:pt x="49" y="12"/>
                    </a:lnTo>
                    <a:lnTo>
                      <a:pt x="31" y="0"/>
                    </a:lnTo>
                    <a:lnTo>
                      <a:pt x="6" y="12"/>
                    </a:lnTo>
                    <a:lnTo>
                      <a:pt x="0" y="36"/>
                    </a:lnTo>
                    <a:lnTo>
                      <a:pt x="6" y="54"/>
                    </a:lnTo>
                    <a:lnTo>
                      <a:pt x="31" y="66"/>
                    </a:lnTo>
                    <a:lnTo>
                      <a:pt x="49" y="54"/>
                    </a:lnTo>
                    <a:lnTo>
                      <a:pt x="55" y="36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9"/>
              <p:cNvSpPr>
                <a:spLocks/>
              </p:cNvSpPr>
              <p:nvPr/>
            </p:nvSpPr>
            <p:spPr bwMode="auto">
              <a:xfrm>
                <a:off x="2488" y="2490"/>
                <a:ext cx="54" cy="61"/>
              </a:xfrm>
              <a:custGeom>
                <a:avLst/>
                <a:gdLst/>
                <a:ahLst/>
                <a:cxnLst>
                  <a:cxn ang="0">
                    <a:pos x="54" y="31"/>
                  </a:cxn>
                  <a:cxn ang="0">
                    <a:pos x="48" y="6"/>
                  </a:cxn>
                  <a:cxn ang="0">
                    <a:pos x="30" y="0"/>
                  </a:cxn>
                  <a:cxn ang="0">
                    <a:pos x="6" y="6"/>
                  </a:cxn>
                  <a:cxn ang="0">
                    <a:pos x="0" y="31"/>
                  </a:cxn>
                  <a:cxn ang="0">
                    <a:pos x="6" y="55"/>
                  </a:cxn>
                  <a:cxn ang="0">
                    <a:pos x="30" y="61"/>
                  </a:cxn>
                  <a:cxn ang="0">
                    <a:pos x="48" y="55"/>
                  </a:cxn>
                  <a:cxn ang="0">
                    <a:pos x="54" y="31"/>
                  </a:cxn>
                  <a:cxn ang="0">
                    <a:pos x="54" y="31"/>
                  </a:cxn>
                </a:cxnLst>
                <a:rect l="0" t="0" r="r" b="b"/>
                <a:pathLst>
                  <a:path w="54" h="61">
                    <a:moveTo>
                      <a:pt x="54" y="31"/>
                    </a:moveTo>
                    <a:lnTo>
                      <a:pt x="48" y="6"/>
                    </a:lnTo>
                    <a:lnTo>
                      <a:pt x="30" y="0"/>
                    </a:lnTo>
                    <a:lnTo>
                      <a:pt x="6" y="6"/>
                    </a:lnTo>
                    <a:lnTo>
                      <a:pt x="0" y="31"/>
                    </a:lnTo>
                    <a:lnTo>
                      <a:pt x="6" y="55"/>
                    </a:lnTo>
                    <a:lnTo>
                      <a:pt x="30" y="61"/>
                    </a:lnTo>
                    <a:lnTo>
                      <a:pt x="48" y="55"/>
                    </a:lnTo>
                    <a:lnTo>
                      <a:pt x="54" y="31"/>
                    </a:lnTo>
                    <a:lnTo>
                      <a:pt x="54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0"/>
              <p:cNvSpPr>
                <a:spLocks/>
              </p:cNvSpPr>
              <p:nvPr/>
            </p:nvSpPr>
            <p:spPr bwMode="auto">
              <a:xfrm>
                <a:off x="2488" y="2490"/>
                <a:ext cx="54" cy="61"/>
              </a:xfrm>
              <a:custGeom>
                <a:avLst/>
                <a:gdLst/>
                <a:ahLst/>
                <a:cxnLst>
                  <a:cxn ang="0">
                    <a:pos x="54" y="31"/>
                  </a:cxn>
                  <a:cxn ang="0">
                    <a:pos x="48" y="6"/>
                  </a:cxn>
                  <a:cxn ang="0">
                    <a:pos x="30" y="0"/>
                  </a:cxn>
                  <a:cxn ang="0">
                    <a:pos x="6" y="6"/>
                  </a:cxn>
                  <a:cxn ang="0">
                    <a:pos x="0" y="31"/>
                  </a:cxn>
                  <a:cxn ang="0">
                    <a:pos x="6" y="55"/>
                  </a:cxn>
                  <a:cxn ang="0">
                    <a:pos x="30" y="61"/>
                  </a:cxn>
                  <a:cxn ang="0">
                    <a:pos x="48" y="55"/>
                  </a:cxn>
                  <a:cxn ang="0">
                    <a:pos x="54" y="31"/>
                  </a:cxn>
                </a:cxnLst>
                <a:rect l="0" t="0" r="r" b="b"/>
                <a:pathLst>
                  <a:path w="54" h="61">
                    <a:moveTo>
                      <a:pt x="54" y="31"/>
                    </a:moveTo>
                    <a:lnTo>
                      <a:pt x="48" y="6"/>
                    </a:lnTo>
                    <a:lnTo>
                      <a:pt x="30" y="0"/>
                    </a:lnTo>
                    <a:lnTo>
                      <a:pt x="6" y="6"/>
                    </a:lnTo>
                    <a:lnTo>
                      <a:pt x="0" y="31"/>
                    </a:lnTo>
                    <a:lnTo>
                      <a:pt x="6" y="55"/>
                    </a:lnTo>
                    <a:lnTo>
                      <a:pt x="30" y="61"/>
                    </a:lnTo>
                    <a:lnTo>
                      <a:pt x="48" y="55"/>
                    </a:lnTo>
                    <a:lnTo>
                      <a:pt x="54" y="31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21"/>
              <p:cNvSpPr>
                <a:spLocks/>
              </p:cNvSpPr>
              <p:nvPr/>
            </p:nvSpPr>
            <p:spPr bwMode="auto">
              <a:xfrm>
                <a:off x="2125" y="2503"/>
                <a:ext cx="55" cy="66"/>
              </a:xfrm>
              <a:custGeom>
                <a:avLst/>
                <a:gdLst/>
                <a:ahLst/>
                <a:cxnLst>
                  <a:cxn ang="0">
                    <a:pos x="55" y="36"/>
                  </a:cxn>
                  <a:cxn ang="0">
                    <a:pos x="48" y="12"/>
                  </a:cxn>
                  <a:cxn ang="0">
                    <a:pos x="24" y="0"/>
                  </a:cxn>
                  <a:cxn ang="0">
                    <a:pos x="6" y="12"/>
                  </a:cxn>
                  <a:cxn ang="0">
                    <a:pos x="0" y="36"/>
                  </a:cxn>
                  <a:cxn ang="0">
                    <a:pos x="6" y="54"/>
                  </a:cxn>
                  <a:cxn ang="0">
                    <a:pos x="24" y="66"/>
                  </a:cxn>
                  <a:cxn ang="0">
                    <a:pos x="48" y="54"/>
                  </a:cxn>
                  <a:cxn ang="0">
                    <a:pos x="55" y="36"/>
                  </a:cxn>
                  <a:cxn ang="0">
                    <a:pos x="55" y="36"/>
                  </a:cxn>
                </a:cxnLst>
                <a:rect l="0" t="0" r="r" b="b"/>
                <a:pathLst>
                  <a:path w="55" h="66">
                    <a:moveTo>
                      <a:pt x="55" y="36"/>
                    </a:moveTo>
                    <a:lnTo>
                      <a:pt x="48" y="12"/>
                    </a:lnTo>
                    <a:lnTo>
                      <a:pt x="24" y="0"/>
                    </a:lnTo>
                    <a:lnTo>
                      <a:pt x="6" y="12"/>
                    </a:lnTo>
                    <a:lnTo>
                      <a:pt x="0" y="36"/>
                    </a:lnTo>
                    <a:lnTo>
                      <a:pt x="6" y="54"/>
                    </a:lnTo>
                    <a:lnTo>
                      <a:pt x="24" y="66"/>
                    </a:lnTo>
                    <a:lnTo>
                      <a:pt x="48" y="54"/>
                    </a:lnTo>
                    <a:lnTo>
                      <a:pt x="55" y="36"/>
                    </a:lnTo>
                    <a:lnTo>
                      <a:pt x="55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22"/>
              <p:cNvSpPr>
                <a:spLocks/>
              </p:cNvSpPr>
              <p:nvPr/>
            </p:nvSpPr>
            <p:spPr bwMode="auto">
              <a:xfrm>
                <a:off x="2125" y="2503"/>
                <a:ext cx="55" cy="66"/>
              </a:xfrm>
              <a:custGeom>
                <a:avLst/>
                <a:gdLst/>
                <a:ahLst/>
                <a:cxnLst>
                  <a:cxn ang="0">
                    <a:pos x="55" y="36"/>
                  </a:cxn>
                  <a:cxn ang="0">
                    <a:pos x="48" y="12"/>
                  </a:cxn>
                  <a:cxn ang="0">
                    <a:pos x="24" y="0"/>
                  </a:cxn>
                  <a:cxn ang="0">
                    <a:pos x="6" y="12"/>
                  </a:cxn>
                  <a:cxn ang="0">
                    <a:pos x="0" y="36"/>
                  </a:cxn>
                  <a:cxn ang="0">
                    <a:pos x="6" y="54"/>
                  </a:cxn>
                  <a:cxn ang="0">
                    <a:pos x="24" y="66"/>
                  </a:cxn>
                  <a:cxn ang="0">
                    <a:pos x="48" y="54"/>
                  </a:cxn>
                  <a:cxn ang="0">
                    <a:pos x="55" y="36"/>
                  </a:cxn>
                </a:cxnLst>
                <a:rect l="0" t="0" r="r" b="b"/>
                <a:pathLst>
                  <a:path w="55" h="66">
                    <a:moveTo>
                      <a:pt x="55" y="36"/>
                    </a:moveTo>
                    <a:lnTo>
                      <a:pt x="48" y="12"/>
                    </a:lnTo>
                    <a:lnTo>
                      <a:pt x="24" y="0"/>
                    </a:lnTo>
                    <a:lnTo>
                      <a:pt x="6" y="12"/>
                    </a:lnTo>
                    <a:lnTo>
                      <a:pt x="0" y="36"/>
                    </a:lnTo>
                    <a:lnTo>
                      <a:pt x="6" y="54"/>
                    </a:lnTo>
                    <a:lnTo>
                      <a:pt x="24" y="66"/>
                    </a:lnTo>
                    <a:lnTo>
                      <a:pt x="48" y="54"/>
                    </a:lnTo>
                    <a:lnTo>
                      <a:pt x="55" y="36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3"/>
              <p:cNvSpPr>
                <a:spLocks/>
              </p:cNvSpPr>
              <p:nvPr/>
            </p:nvSpPr>
            <p:spPr bwMode="auto">
              <a:xfrm>
                <a:off x="1557" y="3101"/>
                <a:ext cx="54" cy="66"/>
              </a:xfrm>
              <a:custGeom>
                <a:avLst/>
                <a:gdLst/>
                <a:ahLst/>
                <a:cxnLst>
                  <a:cxn ang="0">
                    <a:pos x="54" y="36"/>
                  </a:cxn>
                  <a:cxn ang="0">
                    <a:pos x="48" y="12"/>
                  </a:cxn>
                  <a:cxn ang="0">
                    <a:pos x="24" y="0"/>
                  </a:cxn>
                  <a:cxn ang="0">
                    <a:pos x="6" y="12"/>
                  </a:cxn>
                  <a:cxn ang="0">
                    <a:pos x="0" y="36"/>
                  </a:cxn>
                  <a:cxn ang="0">
                    <a:pos x="6" y="54"/>
                  </a:cxn>
                  <a:cxn ang="0">
                    <a:pos x="24" y="66"/>
                  </a:cxn>
                  <a:cxn ang="0">
                    <a:pos x="48" y="54"/>
                  </a:cxn>
                  <a:cxn ang="0">
                    <a:pos x="54" y="36"/>
                  </a:cxn>
                  <a:cxn ang="0">
                    <a:pos x="54" y="36"/>
                  </a:cxn>
                </a:cxnLst>
                <a:rect l="0" t="0" r="r" b="b"/>
                <a:pathLst>
                  <a:path w="54" h="66">
                    <a:moveTo>
                      <a:pt x="54" y="36"/>
                    </a:moveTo>
                    <a:lnTo>
                      <a:pt x="48" y="12"/>
                    </a:lnTo>
                    <a:lnTo>
                      <a:pt x="24" y="0"/>
                    </a:lnTo>
                    <a:lnTo>
                      <a:pt x="6" y="12"/>
                    </a:lnTo>
                    <a:lnTo>
                      <a:pt x="0" y="36"/>
                    </a:lnTo>
                    <a:lnTo>
                      <a:pt x="6" y="54"/>
                    </a:lnTo>
                    <a:lnTo>
                      <a:pt x="24" y="66"/>
                    </a:lnTo>
                    <a:lnTo>
                      <a:pt x="48" y="54"/>
                    </a:lnTo>
                    <a:lnTo>
                      <a:pt x="54" y="36"/>
                    </a:lnTo>
                    <a:lnTo>
                      <a:pt x="5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4"/>
              <p:cNvSpPr>
                <a:spLocks/>
              </p:cNvSpPr>
              <p:nvPr/>
            </p:nvSpPr>
            <p:spPr bwMode="auto">
              <a:xfrm>
                <a:off x="1557" y="3101"/>
                <a:ext cx="54" cy="66"/>
              </a:xfrm>
              <a:custGeom>
                <a:avLst/>
                <a:gdLst/>
                <a:ahLst/>
                <a:cxnLst>
                  <a:cxn ang="0">
                    <a:pos x="54" y="36"/>
                  </a:cxn>
                  <a:cxn ang="0">
                    <a:pos x="48" y="12"/>
                  </a:cxn>
                  <a:cxn ang="0">
                    <a:pos x="24" y="0"/>
                  </a:cxn>
                  <a:cxn ang="0">
                    <a:pos x="6" y="12"/>
                  </a:cxn>
                  <a:cxn ang="0">
                    <a:pos x="0" y="36"/>
                  </a:cxn>
                  <a:cxn ang="0">
                    <a:pos x="6" y="54"/>
                  </a:cxn>
                  <a:cxn ang="0">
                    <a:pos x="24" y="66"/>
                  </a:cxn>
                  <a:cxn ang="0">
                    <a:pos x="48" y="54"/>
                  </a:cxn>
                  <a:cxn ang="0">
                    <a:pos x="54" y="36"/>
                  </a:cxn>
                </a:cxnLst>
                <a:rect l="0" t="0" r="r" b="b"/>
                <a:pathLst>
                  <a:path w="54" h="66">
                    <a:moveTo>
                      <a:pt x="54" y="36"/>
                    </a:moveTo>
                    <a:lnTo>
                      <a:pt x="48" y="12"/>
                    </a:lnTo>
                    <a:lnTo>
                      <a:pt x="24" y="0"/>
                    </a:lnTo>
                    <a:lnTo>
                      <a:pt x="6" y="12"/>
                    </a:lnTo>
                    <a:lnTo>
                      <a:pt x="0" y="36"/>
                    </a:lnTo>
                    <a:lnTo>
                      <a:pt x="6" y="54"/>
                    </a:lnTo>
                    <a:lnTo>
                      <a:pt x="24" y="66"/>
                    </a:lnTo>
                    <a:lnTo>
                      <a:pt x="48" y="54"/>
                    </a:lnTo>
                    <a:lnTo>
                      <a:pt x="54" y="36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25"/>
              <p:cNvSpPr>
                <a:spLocks/>
              </p:cNvSpPr>
              <p:nvPr/>
            </p:nvSpPr>
            <p:spPr bwMode="auto">
              <a:xfrm>
                <a:off x="1200" y="3337"/>
                <a:ext cx="61" cy="60"/>
              </a:xfrm>
              <a:custGeom>
                <a:avLst/>
                <a:gdLst/>
                <a:ahLst/>
                <a:cxnLst>
                  <a:cxn ang="0">
                    <a:pos x="61" y="30"/>
                  </a:cxn>
                  <a:cxn ang="0">
                    <a:pos x="49" y="6"/>
                  </a:cxn>
                  <a:cxn ang="0">
                    <a:pos x="30" y="0"/>
                  </a:cxn>
                  <a:cxn ang="0">
                    <a:pos x="12" y="6"/>
                  </a:cxn>
                  <a:cxn ang="0">
                    <a:pos x="0" y="30"/>
                  </a:cxn>
                  <a:cxn ang="0">
                    <a:pos x="12" y="54"/>
                  </a:cxn>
                  <a:cxn ang="0">
                    <a:pos x="30" y="60"/>
                  </a:cxn>
                  <a:cxn ang="0">
                    <a:pos x="49" y="54"/>
                  </a:cxn>
                  <a:cxn ang="0">
                    <a:pos x="61" y="30"/>
                  </a:cxn>
                  <a:cxn ang="0">
                    <a:pos x="61" y="30"/>
                  </a:cxn>
                </a:cxnLst>
                <a:rect l="0" t="0" r="r" b="b"/>
                <a:pathLst>
                  <a:path w="61" h="60">
                    <a:moveTo>
                      <a:pt x="61" y="30"/>
                    </a:moveTo>
                    <a:lnTo>
                      <a:pt x="49" y="6"/>
                    </a:lnTo>
                    <a:lnTo>
                      <a:pt x="30" y="0"/>
                    </a:lnTo>
                    <a:lnTo>
                      <a:pt x="12" y="6"/>
                    </a:lnTo>
                    <a:lnTo>
                      <a:pt x="0" y="30"/>
                    </a:lnTo>
                    <a:lnTo>
                      <a:pt x="12" y="54"/>
                    </a:lnTo>
                    <a:lnTo>
                      <a:pt x="30" y="60"/>
                    </a:lnTo>
                    <a:lnTo>
                      <a:pt x="49" y="54"/>
                    </a:lnTo>
                    <a:lnTo>
                      <a:pt x="61" y="30"/>
                    </a:lnTo>
                    <a:lnTo>
                      <a:pt x="61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26"/>
              <p:cNvSpPr>
                <a:spLocks/>
              </p:cNvSpPr>
              <p:nvPr/>
            </p:nvSpPr>
            <p:spPr bwMode="auto">
              <a:xfrm>
                <a:off x="1200" y="3337"/>
                <a:ext cx="61" cy="60"/>
              </a:xfrm>
              <a:custGeom>
                <a:avLst/>
                <a:gdLst/>
                <a:ahLst/>
                <a:cxnLst>
                  <a:cxn ang="0">
                    <a:pos x="61" y="30"/>
                  </a:cxn>
                  <a:cxn ang="0">
                    <a:pos x="49" y="6"/>
                  </a:cxn>
                  <a:cxn ang="0">
                    <a:pos x="30" y="0"/>
                  </a:cxn>
                  <a:cxn ang="0">
                    <a:pos x="12" y="6"/>
                  </a:cxn>
                  <a:cxn ang="0">
                    <a:pos x="0" y="30"/>
                  </a:cxn>
                  <a:cxn ang="0">
                    <a:pos x="12" y="54"/>
                  </a:cxn>
                  <a:cxn ang="0">
                    <a:pos x="30" y="60"/>
                  </a:cxn>
                  <a:cxn ang="0">
                    <a:pos x="49" y="54"/>
                  </a:cxn>
                  <a:cxn ang="0">
                    <a:pos x="61" y="30"/>
                  </a:cxn>
                </a:cxnLst>
                <a:rect l="0" t="0" r="r" b="b"/>
                <a:pathLst>
                  <a:path w="61" h="60">
                    <a:moveTo>
                      <a:pt x="61" y="30"/>
                    </a:moveTo>
                    <a:lnTo>
                      <a:pt x="49" y="6"/>
                    </a:lnTo>
                    <a:lnTo>
                      <a:pt x="30" y="0"/>
                    </a:lnTo>
                    <a:lnTo>
                      <a:pt x="12" y="6"/>
                    </a:lnTo>
                    <a:lnTo>
                      <a:pt x="0" y="30"/>
                    </a:lnTo>
                    <a:lnTo>
                      <a:pt x="12" y="54"/>
                    </a:lnTo>
                    <a:lnTo>
                      <a:pt x="30" y="60"/>
                    </a:lnTo>
                    <a:lnTo>
                      <a:pt x="49" y="54"/>
                    </a:lnTo>
                    <a:lnTo>
                      <a:pt x="61" y="30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27"/>
              <p:cNvSpPr>
                <a:spLocks/>
              </p:cNvSpPr>
              <p:nvPr/>
            </p:nvSpPr>
            <p:spPr bwMode="auto">
              <a:xfrm>
                <a:off x="910" y="3578"/>
                <a:ext cx="61" cy="61"/>
              </a:xfrm>
              <a:custGeom>
                <a:avLst/>
                <a:gdLst/>
                <a:ahLst/>
                <a:cxnLst>
                  <a:cxn ang="0">
                    <a:pos x="61" y="31"/>
                  </a:cxn>
                  <a:cxn ang="0">
                    <a:pos x="48" y="13"/>
                  </a:cxn>
                  <a:cxn ang="0">
                    <a:pos x="30" y="0"/>
                  </a:cxn>
                  <a:cxn ang="0">
                    <a:pos x="12" y="13"/>
                  </a:cxn>
                  <a:cxn ang="0">
                    <a:pos x="0" y="31"/>
                  </a:cxn>
                  <a:cxn ang="0">
                    <a:pos x="12" y="55"/>
                  </a:cxn>
                  <a:cxn ang="0">
                    <a:pos x="30" y="61"/>
                  </a:cxn>
                  <a:cxn ang="0">
                    <a:pos x="48" y="55"/>
                  </a:cxn>
                  <a:cxn ang="0">
                    <a:pos x="61" y="31"/>
                  </a:cxn>
                  <a:cxn ang="0">
                    <a:pos x="61" y="31"/>
                  </a:cxn>
                </a:cxnLst>
                <a:rect l="0" t="0" r="r" b="b"/>
                <a:pathLst>
                  <a:path w="61" h="61">
                    <a:moveTo>
                      <a:pt x="61" y="31"/>
                    </a:moveTo>
                    <a:lnTo>
                      <a:pt x="48" y="13"/>
                    </a:lnTo>
                    <a:lnTo>
                      <a:pt x="30" y="0"/>
                    </a:lnTo>
                    <a:lnTo>
                      <a:pt x="12" y="13"/>
                    </a:lnTo>
                    <a:lnTo>
                      <a:pt x="0" y="31"/>
                    </a:lnTo>
                    <a:lnTo>
                      <a:pt x="12" y="55"/>
                    </a:lnTo>
                    <a:lnTo>
                      <a:pt x="30" y="61"/>
                    </a:lnTo>
                    <a:lnTo>
                      <a:pt x="48" y="55"/>
                    </a:lnTo>
                    <a:lnTo>
                      <a:pt x="61" y="31"/>
                    </a:lnTo>
                    <a:lnTo>
                      <a:pt x="61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28"/>
              <p:cNvSpPr>
                <a:spLocks/>
              </p:cNvSpPr>
              <p:nvPr/>
            </p:nvSpPr>
            <p:spPr bwMode="auto">
              <a:xfrm>
                <a:off x="910" y="3578"/>
                <a:ext cx="61" cy="61"/>
              </a:xfrm>
              <a:custGeom>
                <a:avLst/>
                <a:gdLst/>
                <a:ahLst/>
                <a:cxnLst>
                  <a:cxn ang="0">
                    <a:pos x="61" y="31"/>
                  </a:cxn>
                  <a:cxn ang="0">
                    <a:pos x="48" y="13"/>
                  </a:cxn>
                  <a:cxn ang="0">
                    <a:pos x="30" y="0"/>
                  </a:cxn>
                  <a:cxn ang="0">
                    <a:pos x="12" y="13"/>
                  </a:cxn>
                  <a:cxn ang="0">
                    <a:pos x="0" y="31"/>
                  </a:cxn>
                  <a:cxn ang="0">
                    <a:pos x="12" y="55"/>
                  </a:cxn>
                  <a:cxn ang="0">
                    <a:pos x="30" y="61"/>
                  </a:cxn>
                  <a:cxn ang="0">
                    <a:pos x="48" y="55"/>
                  </a:cxn>
                  <a:cxn ang="0">
                    <a:pos x="61" y="31"/>
                  </a:cxn>
                </a:cxnLst>
                <a:rect l="0" t="0" r="r" b="b"/>
                <a:pathLst>
                  <a:path w="61" h="61">
                    <a:moveTo>
                      <a:pt x="61" y="31"/>
                    </a:moveTo>
                    <a:lnTo>
                      <a:pt x="48" y="13"/>
                    </a:lnTo>
                    <a:lnTo>
                      <a:pt x="30" y="0"/>
                    </a:lnTo>
                    <a:lnTo>
                      <a:pt x="12" y="13"/>
                    </a:lnTo>
                    <a:lnTo>
                      <a:pt x="0" y="31"/>
                    </a:lnTo>
                    <a:lnTo>
                      <a:pt x="12" y="55"/>
                    </a:lnTo>
                    <a:lnTo>
                      <a:pt x="30" y="61"/>
                    </a:lnTo>
                    <a:lnTo>
                      <a:pt x="48" y="55"/>
                    </a:lnTo>
                    <a:lnTo>
                      <a:pt x="61" y="31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Rectangle 29"/>
              <p:cNvSpPr>
                <a:spLocks noChangeArrowheads="1"/>
              </p:cNvSpPr>
              <p:nvPr/>
            </p:nvSpPr>
            <p:spPr bwMode="auto">
              <a:xfrm>
                <a:off x="5148" y="890"/>
                <a:ext cx="332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T255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Rectangle 30"/>
              <p:cNvSpPr>
                <a:spLocks noChangeArrowheads="1"/>
              </p:cNvSpPr>
              <p:nvPr/>
            </p:nvSpPr>
            <p:spPr bwMode="auto">
              <a:xfrm>
                <a:off x="2880" y="2523"/>
                <a:ext cx="32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T511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ectangle 31"/>
              <p:cNvSpPr>
                <a:spLocks noChangeArrowheads="1"/>
              </p:cNvSpPr>
              <p:nvPr/>
            </p:nvSpPr>
            <p:spPr bwMode="auto">
              <a:xfrm>
                <a:off x="2381" y="2704"/>
                <a:ext cx="332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T639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32"/>
              <p:cNvSpPr>
                <a:spLocks noChangeArrowheads="1"/>
              </p:cNvSpPr>
              <p:nvPr/>
            </p:nvSpPr>
            <p:spPr bwMode="auto">
              <a:xfrm>
                <a:off x="1927" y="2614"/>
                <a:ext cx="332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T799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33"/>
              <p:cNvSpPr>
                <a:spLocks noChangeArrowheads="1"/>
              </p:cNvSpPr>
              <p:nvPr/>
            </p:nvSpPr>
            <p:spPr bwMode="auto">
              <a:xfrm>
                <a:off x="1474" y="3203"/>
                <a:ext cx="411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T1279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34"/>
              <p:cNvSpPr>
                <a:spLocks noChangeArrowheads="1"/>
              </p:cNvSpPr>
              <p:nvPr/>
            </p:nvSpPr>
            <p:spPr bwMode="auto">
              <a:xfrm>
                <a:off x="978" y="3173"/>
                <a:ext cx="411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T2047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Rectangle 35"/>
              <p:cNvSpPr>
                <a:spLocks noChangeArrowheads="1"/>
              </p:cNvSpPr>
              <p:nvPr/>
            </p:nvSpPr>
            <p:spPr bwMode="auto">
              <a:xfrm>
                <a:off x="657" y="3385"/>
                <a:ext cx="411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T3999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Line 36"/>
              <p:cNvSpPr>
                <a:spLocks noChangeShapeType="1"/>
              </p:cNvSpPr>
              <p:nvPr/>
            </p:nvSpPr>
            <p:spPr bwMode="auto">
              <a:xfrm>
                <a:off x="638" y="3748"/>
                <a:ext cx="4842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Line 37"/>
              <p:cNvSpPr>
                <a:spLocks noChangeShapeType="1"/>
              </p:cNvSpPr>
              <p:nvPr/>
            </p:nvSpPr>
            <p:spPr bwMode="auto">
              <a:xfrm>
                <a:off x="638" y="363"/>
                <a:ext cx="4842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Line 38"/>
              <p:cNvSpPr>
                <a:spLocks noChangeShapeType="1"/>
              </p:cNvSpPr>
              <p:nvPr/>
            </p:nvSpPr>
            <p:spPr bwMode="auto">
              <a:xfrm flipV="1">
                <a:off x="940" y="3699"/>
                <a:ext cx="1" cy="4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Line 39"/>
              <p:cNvSpPr>
                <a:spLocks noChangeShapeType="1"/>
              </p:cNvSpPr>
              <p:nvPr/>
            </p:nvSpPr>
            <p:spPr bwMode="auto">
              <a:xfrm>
                <a:off x="940" y="363"/>
                <a:ext cx="1" cy="4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Line 40"/>
              <p:cNvSpPr>
                <a:spLocks noChangeShapeType="1"/>
              </p:cNvSpPr>
              <p:nvPr/>
            </p:nvSpPr>
            <p:spPr bwMode="auto">
              <a:xfrm flipV="1">
                <a:off x="1545" y="3699"/>
                <a:ext cx="1" cy="4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Line 41"/>
              <p:cNvSpPr>
                <a:spLocks noChangeShapeType="1"/>
              </p:cNvSpPr>
              <p:nvPr/>
            </p:nvSpPr>
            <p:spPr bwMode="auto">
              <a:xfrm>
                <a:off x="1545" y="363"/>
                <a:ext cx="1" cy="4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Line 42"/>
              <p:cNvSpPr>
                <a:spLocks noChangeShapeType="1"/>
              </p:cNvSpPr>
              <p:nvPr/>
            </p:nvSpPr>
            <p:spPr bwMode="auto">
              <a:xfrm flipV="1">
                <a:off x="2149" y="3699"/>
                <a:ext cx="1" cy="4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Line 43"/>
              <p:cNvSpPr>
                <a:spLocks noChangeShapeType="1"/>
              </p:cNvSpPr>
              <p:nvPr/>
            </p:nvSpPr>
            <p:spPr bwMode="auto">
              <a:xfrm>
                <a:off x="2149" y="363"/>
                <a:ext cx="1" cy="4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Line 44"/>
              <p:cNvSpPr>
                <a:spLocks noChangeShapeType="1"/>
              </p:cNvSpPr>
              <p:nvPr/>
            </p:nvSpPr>
            <p:spPr bwMode="auto">
              <a:xfrm flipV="1">
                <a:off x="2760" y="3699"/>
                <a:ext cx="1" cy="4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Line 45"/>
              <p:cNvSpPr>
                <a:spLocks noChangeShapeType="1"/>
              </p:cNvSpPr>
              <p:nvPr/>
            </p:nvSpPr>
            <p:spPr bwMode="auto">
              <a:xfrm>
                <a:off x="2760" y="363"/>
                <a:ext cx="1" cy="4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Line 46"/>
              <p:cNvSpPr>
                <a:spLocks noChangeShapeType="1"/>
              </p:cNvSpPr>
              <p:nvPr/>
            </p:nvSpPr>
            <p:spPr bwMode="auto">
              <a:xfrm flipV="1">
                <a:off x="3364" y="3699"/>
                <a:ext cx="1" cy="4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Line 47"/>
              <p:cNvSpPr>
                <a:spLocks noChangeShapeType="1"/>
              </p:cNvSpPr>
              <p:nvPr/>
            </p:nvSpPr>
            <p:spPr bwMode="auto">
              <a:xfrm>
                <a:off x="3364" y="363"/>
                <a:ext cx="1" cy="4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Line 48"/>
              <p:cNvSpPr>
                <a:spLocks noChangeShapeType="1"/>
              </p:cNvSpPr>
              <p:nvPr/>
            </p:nvSpPr>
            <p:spPr bwMode="auto">
              <a:xfrm flipV="1">
                <a:off x="3969" y="3699"/>
                <a:ext cx="1" cy="4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Line 49"/>
              <p:cNvSpPr>
                <a:spLocks noChangeShapeType="1"/>
              </p:cNvSpPr>
              <p:nvPr/>
            </p:nvSpPr>
            <p:spPr bwMode="auto">
              <a:xfrm>
                <a:off x="3969" y="363"/>
                <a:ext cx="1" cy="4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Line 50"/>
              <p:cNvSpPr>
                <a:spLocks noChangeShapeType="1"/>
              </p:cNvSpPr>
              <p:nvPr/>
            </p:nvSpPr>
            <p:spPr bwMode="auto">
              <a:xfrm flipV="1">
                <a:off x="4573" y="3699"/>
                <a:ext cx="1" cy="4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Line 51"/>
              <p:cNvSpPr>
                <a:spLocks noChangeShapeType="1"/>
              </p:cNvSpPr>
              <p:nvPr/>
            </p:nvSpPr>
            <p:spPr bwMode="auto">
              <a:xfrm>
                <a:off x="4573" y="363"/>
                <a:ext cx="1" cy="4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Line 52"/>
              <p:cNvSpPr>
                <a:spLocks noChangeShapeType="1"/>
              </p:cNvSpPr>
              <p:nvPr/>
            </p:nvSpPr>
            <p:spPr bwMode="auto">
              <a:xfrm flipV="1">
                <a:off x="5178" y="3699"/>
                <a:ext cx="1" cy="49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Line 53"/>
              <p:cNvSpPr>
                <a:spLocks noChangeShapeType="1"/>
              </p:cNvSpPr>
              <p:nvPr/>
            </p:nvSpPr>
            <p:spPr bwMode="auto">
              <a:xfrm>
                <a:off x="5178" y="363"/>
                <a:ext cx="1" cy="48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Line 54"/>
              <p:cNvSpPr>
                <a:spLocks noChangeShapeType="1"/>
              </p:cNvSpPr>
              <p:nvPr/>
            </p:nvSpPr>
            <p:spPr bwMode="auto">
              <a:xfrm flipV="1">
                <a:off x="638" y="3651"/>
                <a:ext cx="1" cy="9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Line 55"/>
              <p:cNvSpPr>
                <a:spLocks noChangeShapeType="1"/>
              </p:cNvSpPr>
              <p:nvPr/>
            </p:nvSpPr>
            <p:spPr bwMode="auto">
              <a:xfrm>
                <a:off x="638" y="363"/>
                <a:ext cx="1" cy="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Line 56"/>
              <p:cNvSpPr>
                <a:spLocks noChangeShapeType="1"/>
              </p:cNvSpPr>
              <p:nvPr/>
            </p:nvSpPr>
            <p:spPr bwMode="auto">
              <a:xfrm flipV="1">
                <a:off x="1243" y="3651"/>
                <a:ext cx="1" cy="9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Line 57"/>
              <p:cNvSpPr>
                <a:spLocks noChangeShapeType="1"/>
              </p:cNvSpPr>
              <p:nvPr/>
            </p:nvSpPr>
            <p:spPr bwMode="auto">
              <a:xfrm>
                <a:off x="1243" y="363"/>
                <a:ext cx="1" cy="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Line 58"/>
              <p:cNvSpPr>
                <a:spLocks noChangeShapeType="1"/>
              </p:cNvSpPr>
              <p:nvPr/>
            </p:nvSpPr>
            <p:spPr bwMode="auto">
              <a:xfrm flipV="1">
                <a:off x="1847" y="3651"/>
                <a:ext cx="1" cy="9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Line 59"/>
              <p:cNvSpPr>
                <a:spLocks noChangeShapeType="1"/>
              </p:cNvSpPr>
              <p:nvPr/>
            </p:nvSpPr>
            <p:spPr bwMode="auto">
              <a:xfrm>
                <a:off x="1847" y="363"/>
                <a:ext cx="1" cy="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Line 60"/>
              <p:cNvSpPr>
                <a:spLocks noChangeShapeType="1"/>
              </p:cNvSpPr>
              <p:nvPr/>
            </p:nvSpPr>
            <p:spPr bwMode="auto">
              <a:xfrm flipV="1">
                <a:off x="2458" y="3651"/>
                <a:ext cx="1" cy="9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Line 61"/>
              <p:cNvSpPr>
                <a:spLocks noChangeShapeType="1"/>
              </p:cNvSpPr>
              <p:nvPr/>
            </p:nvSpPr>
            <p:spPr bwMode="auto">
              <a:xfrm>
                <a:off x="2458" y="363"/>
                <a:ext cx="1" cy="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Line 62"/>
              <p:cNvSpPr>
                <a:spLocks noChangeShapeType="1"/>
              </p:cNvSpPr>
              <p:nvPr/>
            </p:nvSpPr>
            <p:spPr bwMode="auto">
              <a:xfrm flipV="1">
                <a:off x="3062" y="3651"/>
                <a:ext cx="1" cy="9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Line 63"/>
              <p:cNvSpPr>
                <a:spLocks noChangeShapeType="1"/>
              </p:cNvSpPr>
              <p:nvPr/>
            </p:nvSpPr>
            <p:spPr bwMode="auto">
              <a:xfrm>
                <a:off x="3062" y="363"/>
                <a:ext cx="1" cy="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Line 64"/>
              <p:cNvSpPr>
                <a:spLocks noChangeShapeType="1"/>
              </p:cNvSpPr>
              <p:nvPr/>
            </p:nvSpPr>
            <p:spPr bwMode="auto">
              <a:xfrm flipV="1">
                <a:off x="3667" y="3651"/>
                <a:ext cx="1" cy="9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Line 65"/>
              <p:cNvSpPr>
                <a:spLocks noChangeShapeType="1"/>
              </p:cNvSpPr>
              <p:nvPr/>
            </p:nvSpPr>
            <p:spPr bwMode="auto">
              <a:xfrm>
                <a:off x="3667" y="363"/>
                <a:ext cx="1" cy="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Line 66"/>
              <p:cNvSpPr>
                <a:spLocks noChangeShapeType="1"/>
              </p:cNvSpPr>
              <p:nvPr/>
            </p:nvSpPr>
            <p:spPr bwMode="auto">
              <a:xfrm flipV="1">
                <a:off x="4271" y="3651"/>
                <a:ext cx="1" cy="9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Line 67"/>
              <p:cNvSpPr>
                <a:spLocks noChangeShapeType="1"/>
              </p:cNvSpPr>
              <p:nvPr/>
            </p:nvSpPr>
            <p:spPr bwMode="auto">
              <a:xfrm>
                <a:off x="4271" y="363"/>
                <a:ext cx="1" cy="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Line 68"/>
              <p:cNvSpPr>
                <a:spLocks noChangeShapeType="1"/>
              </p:cNvSpPr>
              <p:nvPr/>
            </p:nvSpPr>
            <p:spPr bwMode="auto">
              <a:xfrm flipV="1">
                <a:off x="4876" y="3651"/>
                <a:ext cx="1" cy="9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Line 69"/>
              <p:cNvSpPr>
                <a:spLocks noChangeShapeType="1"/>
              </p:cNvSpPr>
              <p:nvPr/>
            </p:nvSpPr>
            <p:spPr bwMode="auto">
              <a:xfrm>
                <a:off x="4876" y="363"/>
                <a:ext cx="1" cy="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Line 70"/>
              <p:cNvSpPr>
                <a:spLocks noChangeShapeType="1"/>
              </p:cNvSpPr>
              <p:nvPr/>
            </p:nvSpPr>
            <p:spPr bwMode="auto">
              <a:xfrm flipV="1">
                <a:off x="5480" y="3651"/>
                <a:ext cx="1" cy="97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Line 71"/>
              <p:cNvSpPr>
                <a:spLocks noChangeShapeType="1"/>
              </p:cNvSpPr>
              <p:nvPr/>
            </p:nvSpPr>
            <p:spPr bwMode="auto">
              <a:xfrm>
                <a:off x="5480" y="363"/>
                <a:ext cx="1" cy="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Rectangle 72"/>
              <p:cNvSpPr>
                <a:spLocks noChangeArrowheads="1"/>
              </p:cNvSpPr>
              <p:nvPr/>
            </p:nvSpPr>
            <p:spPr bwMode="auto">
              <a:xfrm>
                <a:off x="608" y="3766"/>
                <a:ext cx="79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Rectangle 73"/>
              <p:cNvSpPr>
                <a:spLocks noChangeArrowheads="1"/>
              </p:cNvSpPr>
              <p:nvPr/>
            </p:nvSpPr>
            <p:spPr bwMode="auto">
              <a:xfrm>
                <a:off x="1182" y="3766"/>
                <a:ext cx="157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10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Rectangle 74"/>
              <p:cNvSpPr>
                <a:spLocks noChangeArrowheads="1"/>
              </p:cNvSpPr>
              <p:nvPr/>
            </p:nvSpPr>
            <p:spPr bwMode="auto">
              <a:xfrm>
                <a:off x="1787" y="3766"/>
                <a:ext cx="157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20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Rectangle 75"/>
              <p:cNvSpPr>
                <a:spLocks noChangeArrowheads="1"/>
              </p:cNvSpPr>
              <p:nvPr/>
            </p:nvSpPr>
            <p:spPr bwMode="auto">
              <a:xfrm>
                <a:off x="2397" y="3766"/>
                <a:ext cx="157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30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Rectangle 76"/>
              <p:cNvSpPr>
                <a:spLocks noChangeArrowheads="1"/>
              </p:cNvSpPr>
              <p:nvPr/>
            </p:nvSpPr>
            <p:spPr bwMode="auto">
              <a:xfrm>
                <a:off x="3002" y="3766"/>
                <a:ext cx="157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40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Rectangle 77"/>
              <p:cNvSpPr>
                <a:spLocks noChangeArrowheads="1"/>
              </p:cNvSpPr>
              <p:nvPr/>
            </p:nvSpPr>
            <p:spPr bwMode="auto">
              <a:xfrm>
                <a:off x="3606" y="3766"/>
                <a:ext cx="157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50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Rectangle 78"/>
              <p:cNvSpPr>
                <a:spLocks noChangeArrowheads="1"/>
              </p:cNvSpPr>
              <p:nvPr/>
            </p:nvSpPr>
            <p:spPr bwMode="auto">
              <a:xfrm>
                <a:off x="4211" y="3766"/>
                <a:ext cx="157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60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Rectangle 79"/>
              <p:cNvSpPr>
                <a:spLocks noChangeArrowheads="1"/>
              </p:cNvSpPr>
              <p:nvPr/>
            </p:nvSpPr>
            <p:spPr bwMode="auto">
              <a:xfrm>
                <a:off x="4815" y="3766"/>
                <a:ext cx="157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70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Rectangle 80"/>
              <p:cNvSpPr>
                <a:spLocks noChangeArrowheads="1"/>
              </p:cNvSpPr>
              <p:nvPr/>
            </p:nvSpPr>
            <p:spPr bwMode="auto">
              <a:xfrm>
                <a:off x="5420" y="3766"/>
                <a:ext cx="157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80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Rectangle 81"/>
              <p:cNvSpPr>
                <a:spLocks noChangeArrowheads="1"/>
              </p:cNvSpPr>
              <p:nvPr/>
            </p:nvSpPr>
            <p:spPr bwMode="auto">
              <a:xfrm>
                <a:off x="2164" y="3911"/>
                <a:ext cx="1130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Grid  Resolution, 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Rectangle 82"/>
              <p:cNvSpPr>
                <a:spLocks noChangeArrowheads="1"/>
              </p:cNvSpPr>
              <p:nvPr/>
            </p:nvSpPr>
            <p:spPr bwMode="auto">
              <a:xfrm>
                <a:off x="3330" y="3899"/>
                <a:ext cx="9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Symbol" pitchFamily="18" charset="2"/>
                  </a:rPr>
                  <a:t>D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Rectangle 83"/>
              <p:cNvSpPr>
                <a:spLocks noChangeArrowheads="1"/>
              </p:cNvSpPr>
              <p:nvPr/>
            </p:nvSpPr>
            <p:spPr bwMode="auto">
              <a:xfrm>
                <a:off x="3449" y="3911"/>
                <a:ext cx="54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,     (km)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Line 84"/>
              <p:cNvSpPr>
                <a:spLocks noChangeShapeType="1"/>
              </p:cNvSpPr>
              <p:nvPr/>
            </p:nvSpPr>
            <p:spPr bwMode="auto">
              <a:xfrm flipV="1">
                <a:off x="638" y="363"/>
                <a:ext cx="1" cy="3385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Line 85"/>
              <p:cNvSpPr>
                <a:spLocks noChangeShapeType="1"/>
              </p:cNvSpPr>
              <p:nvPr/>
            </p:nvSpPr>
            <p:spPr bwMode="auto">
              <a:xfrm flipV="1">
                <a:off x="5480" y="363"/>
                <a:ext cx="1" cy="3385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Line 86"/>
              <p:cNvSpPr>
                <a:spLocks noChangeShapeType="1"/>
              </p:cNvSpPr>
              <p:nvPr/>
            </p:nvSpPr>
            <p:spPr bwMode="auto">
              <a:xfrm>
                <a:off x="638" y="3748"/>
                <a:ext cx="9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Line 87"/>
              <p:cNvSpPr>
                <a:spLocks noChangeShapeType="1"/>
              </p:cNvSpPr>
              <p:nvPr/>
            </p:nvSpPr>
            <p:spPr bwMode="auto">
              <a:xfrm flipH="1">
                <a:off x="5395" y="3748"/>
                <a:ext cx="8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Line 88"/>
              <p:cNvSpPr>
                <a:spLocks noChangeShapeType="1"/>
              </p:cNvSpPr>
              <p:nvPr/>
            </p:nvSpPr>
            <p:spPr bwMode="auto">
              <a:xfrm>
                <a:off x="638" y="3264"/>
                <a:ext cx="9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Line 89"/>
              <p:cNvSpPr>
                <a:spLocks noChangeShapeType="1"/>
              </p:cNvSpPr>
              <p:nvPr/>
            </p:nvSpPr>
            <p:spPr bwMode="auto">
              <a:xfrm flipH="1">
                <a:off x="5395" y="3264"/>
                <a:ext cx="8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Line 90"/>
              <p:cNvSpPr>
                <a:spLocks noChangeShapeType="1"/>
              </p:cNvSpPr>
              <p:nvPr/>
            </p:nvSpPr>
            <p:spPr bwMode="auto">
              <a:xfrm>
                <a:off x="638" y="2781"/>
                <a:ext cx="9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Line 91"/>
              <p:cNvSpPr>
                <a:spLocks noChangeShapeType="1"/>
              </p:cNvSpPr>
              <p:nvPr/>
            </p:nvSpPr>
            <p:spPr bwMode="auto">
              <a:xfrm flipH="1">
                <a:off x="5395" y="2781"/>
                <a:ext cx="8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Line 92"/>
              <p:cNvSpPr>
                <a:spLocks noChangeShapeType="1"/>
              </p:cNvSpPr>
              <p:nvPr/>
            </p:nvSpPr>
            <p:spPr bwMode="auto">
              <a:xfrm>
                <a:off x="638" y="2297"/>
                <a:ext cx="9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Line 93"/>
              <p:cNvSpPr>
                <a:spLocks noChangeShapeType="1"/>
              </p:cNvSpPr>
              <p:nvPr/>
            </p:nvSpPr>
            <p:spPr bwMode="auto">
              <a:xfrm flipH="1">
                <a:off x="5395" y="2297"/>
                <a:ext cx="8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Line 94"/>
              <p:cNvSpPr>
                <a:spLocks noChangeShapeType="1"/>
              </p:cNvSpPr>
              <p:nvPr/>
            </p:nvSpPr>
            <p:spPr bwMode="auto">
              <a:xfrm>
                <a:off x="638" y="1813"/>
                <a:ext cx="9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Line 95"/>
              <p:cNvSpPr>
                <a:spLocks noChangeShapeType="1"/>
              </p:cNvSpPr>
              <p:nvPr/>
            </p:nvSpPr>
            <p:spPr bwMode="auto">
              <a:xfrm flipH="1">
                <a:off x="5395" y="1813"/>
                <a:ext cx="8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Line 96"/>
              <p:cNvSpPr>
                <a:spLocks noChangeShapeType="1"/>
              </p:cNvSpPr>
              <p:nvPr/>
            </p:nvSpPr>
            <p:spPr bwMode="auto">
              <a:xfrm>
                <a:off x="638" y="1330"/>
                <a:ext cx="9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Line 97"/>
              <p:cNvSpPr>
                <a:spLocks noChangeShapeType="1"/>
              </p:cNvSpPr>
              <p:nvPr/>
            </p:nvSpPr>
            <p:spPr bwMode="auto">
              <a:xfrm flipH="1">
                <a:off x="5395" y="1330"/>
                <a:ext cx="8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Line 98"/>
              <p:cNvSpPr>
                <a:spLocks noChangeShapeType="1"/>
              </p:cNvSpPr>
              <p:nvPr/>
            </p:nvSpPr>
            <p:spPr bwMode="auto">
              <a:xfrm>
                <a:off x="638" y="846"/>
                <a:ext cx="9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Line 99"/>
              <p:cNvSpPr>
                <a:spLocks noChangeShapeType="1"/>
              </p:cNvSpPr>
              <p:nvPr/>
            </p:nvSpPr>
            <p:spPr bwMode="auto">
              <a:xfrm flipH="1">
                <a:off x="5395" y="846"/>
                <a:ext cx="8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Line 100"/>
              <p:cNvSpPr>
                <a:spLocks noChangeShapeType="1"/>
              </p:cNvSpPr>
              <p:nvPr/>
            </p:nvSpPr>
            <p:spPr bwMode="auto">
              <a:xfrm>
                <a:off x="638" y="363"/>
                <a:ext cx="9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Line 101"/>
              <p:cNvSpPr>
                <a:spLocks noChangeShapeType="1"/>
              </p:cNvSpPr>
              <p:nvPr/>
            </p:nvSpPr>
            <p:spPr bwMode="auto">
              <a:xfrm flipH="1">
                <a:off x="5395" y="363"/>
                <a:ext cx="8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Rectangle 102"/>
              <p:cNvSpPr>
                <a:spLocks noChangeArrowheads="1"/>
              </p:cNvSpPr>
              <p:nvPr/>
            </p:nvSpPr>
            <p:spPr bwMode="auto">
              <a:xfrm>
                <a:off x="514" y="3648"/>
                <a:ext cx="79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Rectangle 103"/>
              <p:cNvSpPr>
                <a:spLocks noChangeArrowheads="1"/>
              </p:cNvSpPr>
              <p:nvPr/>
            </p:nvSpPr>
            <p:spPr bwMode="auto">
              <a:xfrm>
                <a:off x="372" y="3164"/>
                <a:ext cx="23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100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Rectangle 104"/>
              <p:cNvSpPr>
                <a:spLocks noChangeArrowheads="1"/>
              </p:cNvSpPr>
              <p:nvPr/>
            </p:nvSpPr>
            <p:spPr bwMode="auto">
              <a:xfrm>
                <a:off x="372" y="2681"/>
                <a:ext cx="23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200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Rectangle 105"/>
              <p:cNvSpPr>
                <a:spLocks noChangeArrowheads="1"/>
              </p:cNvSpPr>
              <p:nvPr/>
            </p:nvSpPr>
            <p:spPr bwMode="auto">
              <a:xfrm>
                <a:off x="372" y="2197"/>
                <a:ext cx="23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300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Rectangle 106"/>
              <p:cNvSpPr>
                <a:spLocks noChangeArrowheads="1"/>
              </p:cNvSpPr>
              <p:nvPr/>
            </p:nvSpPr>
            <p:spPr bwMode="auto">
              <a:xfrm>
                <a:off x="372" y="1714"/>
                <a:ext cx="23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400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Rectangle 107"/>
              <p:cNvSpPr>
                <a:spLocks noChangeArrowheads="1"/>
              </p:cNvSpPr>
              <p:nvPr/>
            </p:nvSpPr>
            <p:spPr bwMode="auto">
              <a:xfrm>
                <a:off x="372" y="1236"/>
                <a:ext cx="23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500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Rectangle 108"/>
              <p:cNvSpPr>
                <a:spLocks noChangeArrowheads="1"/>
              </p:cNvSpPr>
              <p:nvPr/>
            </p:nvSpPr>
            <p:spPr bwMode="auto">
              <a:xfrm>
                <a:off x="372" y="753"/>
                <a:ext cx="23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600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Rectangle 109"/>
              <p:cNvSpPr>
                <a:spLocks noChangeArrowheads="1"/>
              </p:cNvSpPr>
              <p:nvPr/>
            </p:nvSpPr>
            <p:spPr bwMode="auto">
              <a:xfrm>
                <a:off x="372" y="269"/>
                <a:ext cx="23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700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Rectangle 110"/>
              <p:cNvSpPr>
                <a:spLocks noChangeArrowheads="1"/>
              </p:cNvSpPr>
              <p:nvPr/>
            </p:nvSpPr>
            <p:spPr bwMode="auto">
              <a:xfrm rot="16200000">
                <a:off x="-883" y="1863"/>
                <a:ext cx="2242" cy="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Shortest  Resolved   Scale        (km)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Rectangle 111"/>
              <p:cNvSpPr>
                <a:spLocks noChangeArrowheads="1"/>
              </p:cNvSpPr>
              <p:nvPr/>
            </p:nvSpPr>
            <p:spPr bwMode="auto">
              <a:xfrm>
                <a:off x="638" y="363"/>
                <a:ext cx="4842" cy="3385"/>
              </a:xfrm>
              <a:prstGeom prst="rect">
                <a:avLst/>
              </a:prstGeom>
              <a:noFill/>
              <a:ln w="6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Rectangle 112"/>
              <p:cNvSpPr>
                <a:spLocks noChangeArrowheads="1"/>
              </p:cNvSpPr>
              <p:nvPr/>
            </p:nvSpPr>
            <p:spPr bwMode="auto">
              <a:xfrm>
                <a:off x="2095" y="508"/>
                <a:ext cx="1511" cy="64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Rectangle 113"/>
              <p:cNvSpPr>
                <a:spLocks noChangeArrowheads="1"/>
              </p:cNvSpPr>
              <p:nvPr/>
            </p:nvSpPr>
            <p:spPr bwMode="auto">
              <a:xfrm>
                <a:off x="2095" y="508"/>
                <a:ext cx="1511" cy="647"/>
              </a:xfrm>
              <a:prstGeom prst="rect">
                <a:avLst/>
              </a:prstGeom>
              <a:noFill/>
              <a:ln w="6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Rectangle 114"/>
              <p:cNvSpPr>
                <a:spLocks noChangeArrowheads="1"/>
              </p:cNvSpPr>
              <p:nvPr/>
            </p:nvSpPr>
            <p:spPr bwMode="auto">
              <a:xfrm>
                <a:off x="2538" y="526"/>
                <a:ext cx="1014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Full  Resolution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115"/>
              <p:cNvSpPr>
                <a:spLocks/>
              </p:cNvSpPr>
              <p:nvPr/>
            </p:nvSpPr>
            <p:spPr bwMode="auto">
              <a:xfrm>
                <a:off x="2245" y="586"/>
                <a:ext cx="60" cy="61"/>
              </a:xfrm>
              <a:custGeom>
                <a:avLst/>
                <a:gdLst/>
                <a:ahLst/>
                <a:cxnLst>
                  <a:cxn ang="0">
                    <a:pos x="60" y="31"/>
                  </a:cxn>
                  <a:cxn ang="0">
                    <a:pos x="48" y="6"/>
                  </a:cxn>
                  <a:cxn ang="0">
                    <a:pos x="30" y="0"/>
                  </a:cxn>
                  <a:cxn ang="0">
                    <a:pos x="12" y="6"/>
                  </a:cxn>
                  <a:cxn ang="0">
                    <a:pos x="0" y="31"/>
                  </a:cxn>
                  <a:cxn ang="0">
                    <a:pos x="12" y="55"/>
                  </a:cxn>
                  <a:cxn ang="0">
                    <a:pos x="30" y="61"/>
                  </a:cxn>
                  <a:cxn ang="0">
                    <a:pos x="48" y="55"/>
                  </a:cxn>
                  <a:cxn ang="0">
                    <a:pos x="60" y="31"/>
                  </a:cxn>
                  <a:cxn ang="0">
                    <a:pos x="60" y="31"/>
                  </a:cxn>
                </a:cxnLst>
                <a:rect l="0" t="0" r="r" b="b"/>
                <a:pathLst>
                  <a:path w="60" h="61">
                    <a:moveTo>
                      <a:pt x="60" y="31"/>
                    </a:moveTo>
                    <a:lnTo>
                      <a:pt x="48" y="6"/>
                    </a:lnTo>
                    <a:lnTo>
                      <a:pt x="30" y="0"/>
                    </a:lnTo>
                    <a:lnTo>
                      <a:pt x="12" y="6"/>
                    </a:lnTo>
                    <a:lnTo>
                      <a:pt x="0" y="31"/>
                    </a:lnTo>
                    <a:lnTo>
                      <a:pt x="12" y="55"/>
                    </a:lnTo>
                    <a:lnTo>
                      <a:pt x="30" y="61"/>
                    </a:lnTo>
                    <a:lnTo>
                      <a:pt x="48" y="55"/>
                    </a:lnTo>
                    <a:lnTo>
                      <a:pt x="60" y="31"/>
                    </a:lnTo>
                    <a:lnTo>
                      <a:pt x="60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116"/>
              <p:cNvSpPr>
                <a:spLocks/>
              </p:cNvSpPr>
              <p:nvPr/>
            </p:nvSpPr>
            <p:spPr bwMode="auto">
              <a:xfrm>
                <a:off x="2245" y="586"/>
                <a:ext cx="60" cy="61"/>
              </a:xfrm>
              <a:custGeom>
                <a:avLst/>
                <a:gdLst/>
                <a:ahLst/>
                <a:cxnLst>
                  <a:cxn ang="0">
                    <a:pos x="60" y="31"/>
                  </a:cxn>
                  <a:cxn ang="0">
                    <a:pos x="48" y="6"/>
                  </a:cxn>
                  <a:cxn ang="0">
                    <a:pos x="30" y="0"/>
                  </a:cxn>
                  <a:cxn ang="0">
                    <a:pos x="12" y="6"/>
                  </a:cxn>
                  <a:cxn ang="0">
                    <a:pos x="0" y="31"/>
                  </a:cxn>
                  <a:cxn ang="0">
                    <a:pos x="12" y="55"/>
                  </a:cxn>
                  <a:cxn ang="0">
                    <a:pos x="30" y="61"/>
                  </a:cxn>
                  <a:cxn ang="0">
                    <a:pos x="48" y="55"/>
                  </a:cxn>
                  <a:cxn ang="0">
                    <a:pos x="60" y="31"/>
                  </a:cxn>
                </a:cxnLst>
                <a:rect l="0" t="0" r="r" b="b"/>
                <a:pathLst>
                  <a:path w="60" h="61">
                    <a:moveTo>
                      <a:pt x="60" y="31"/>
                    </a:moveTo>
                    <a:lnTo>
                      <a:pt x="48" y="6"/>
                    </a:lnTo>
                    <a:lnTo>
                      <a:pt x="30" y="0"/>
                    </a:lnTo>
                    <a:lnTo>
                      <a:pt x="12" y="6"/>
                    </a:lnTo>
                    <a:lnTo>
                      <a:pt x="0" y="31"/>
                    </a:lnTo>
                    <a:lnTo>
                      <a:pt x="12" y="55"/>
                    </a:lnTo>
                    <a:lnTo>
                      <a:pt x="30" y="61"/>
                    </a:lnTo>
                    <a:lnTo>
                      <a:pt x="48" y="55"/>
                    </a:lnTo>
                    <a:lnTo>
                      <a:pt x="60" y="31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Rectangle 117"/>
              <p:cNvSpPr>
                <a:spLocks noChangeArrowheads="1"/>
              </p:cNvSpPr>
              <p:nvPr/>
            </p:nvSpPr>
            <p:spPr bwMode="auto">
              <a:xfrm>
                <a:off x="2538" y="701"/>
                <a:ext cx="1014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50%  Reduction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Freeform 118"/>
              <p:cNvSpPr>
                <a:spLocks/>
              </p:cNvSpPr>
              <p:nvPr/>
            </p:nvSpPr>
            <p:spPr bwMode="auto">
              <a:xfrm>
                <a:off x="2245" y="744"/>
                <a:ext cx="60" cy="60"/>
              </a:xfrm>
              <a:custGeom>
                <a:avLst/>
                <a:gdLst/>
                <a:ahLst/>
                <a:cxnLst>
                  <a:cxn ang="0">
                    <a:pos x="60" y="30"/>
                  </a:cxn>
                  <a:cxn ang="0">
                    <a:pos x="48" y="6"/>
                  </a:cxn>
                  <a:cxn ang="0">
                    <a:pos x="30" y="0"/>
                  </a:cxn>
                  <a:cxn ang="0">
                    <a:pos x="12" y="6"/>
                  </a:cxn>
                  <a:cxn ang="0">
                    <a:pos x="0" y="30"/>
                  </a:cxn>
                  <a:cxn ang="0">
                    <a:pos x="12" y="54"/>
                  </a:cxn>
                  <a:cxn ang="0">
                    <a:pos x="30" y="60"/>
                  </a:cxn>
                  <a:cxn ang="0">
                    <a:pos x="48" y="54"/>
                  </a:cxn>
                  <a:cxn ang="0">
                    <a:pos x="60" y="30"/>
                  </a:cxn>
                </a:cxnLst>
                <a:rect l="0" t="0" r="r" b="b"/>
                <a:pathLst>
                  <a:path w="60" h="60">
                    <a:moveTo>
                      <a:pt x="60" y="30"/>
                    </a:moveTo>
                    <a:lnTo>
                      <a:pt x="48" y="6"/>
                    </a:lnTo>
                    <a:lnTo>
                      <a:pt x="30" y="0"/>
                    </a:lnTo>
                    <a:lnTo>
                      <a:pt x="12" y="6"/>
                    </a:lnTo>
                    <a:lnTo>
                      <a:pt x="0" y="30"/>
                    </a:lnTo>
                    <a:lnTo>
                      <a:pt x="12" y="54"/>
                    </a:lnTo>
                    <a:lnTo>
                      <a:pt x="30" y="60"/>
                    </a:lnTo>
                    <a:lnTo>
                      <a:pt x="48" y="54"/>
                    </a:lnTo>
                    <a:lnTo>
                      <a:pt x="60" y="3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Rectangle 119"/>
              <p:cNvSpPr>
                <a:spLocks noChangeArrowheads="1"/>
              </p:cNvSpPr>
              <p:nvPr/>
            </p:nvSpPr>
            <p:spPr bwMode="auto">
              <a:xfrm>
                <a:off x="2538" y="840"/>
                <a:ext cx="119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Times New Roman" pitchFamily="18" charset="0"/>
                  </a:rPr>
                  <a:t>8 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Rectangle 120"/>
              <p:cNvSpPr>
                <a:spLocks noChangeArrowheads="1"/>
              </p:cNvSpPr>
              <p:nvPr/>
            </p:nvSpPr>
            <p:spPr bwMode="auto">
              <a:xfrm>
                <a:off x="2628" y="840"/>
                <a:ext cx="122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</a:rPr>
                  <a:t>x 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Rectangle 121"/>
              <p:cNvSpPr>
                <a:spLocks noChangeArrowheads="1"/>
              </p:cNvSpPr>
              <p:nvPr/>
            </p:nvSpPr>
            <p:spPr bwMode="auto">
              <a:xfrm>
                <a:off x="2725" y="828"/>
                <a:ext cx="9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Symbol" pitchFamily="18" charset="2"/>
                  </a:rPr>
                  <a:t>D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Line 122"/>
              <p:cNvSpPr>
                <a:spLocks noChangeShapeType="1"/>
              </p:cNvSpPr>
              <p:nvPr/>
            </p:nvSpPr>
            <p:spPr bwMode="auto">
              <a:xfrm>
                <a:off x="2154" y="919"/>
                <a:ext cx="272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28" name="Rectangle 123"/>
              <p:cNvSpPr>
                <a:spLocks noChangeArrowheads="1"/>
              </p:cNvSpPr>
              <p:nvPr/>
            </p:nvSpPr>
            <p:spPr bwMode="auto">
              <a:xfrm>
                <a:off x="2538" y="985"/>
                <a:ext cx="119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  <a:latin typeface="Times New Roman" pitchFamily="18" charset="0"/>
                  </a:rPr>
                  <a:t>4 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Rectangle 124"/>
              <p:cNvSpPr>
                <a:spLocks noChangeArrowheads="1"/>
              </p:cNvSpPr>
              <p:nvPr/>
            </p:nvSpPr>
            <p:spPr bwMode="auto">
              <a:xfrm>
                <a:off x="2628" y="985"/>
                <a:ext cx="122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>
                    <a:solidFill>
                      <a:srgbClr val="000000"/>
                    </a:solidFill>
                  </a:rPr>
                  <a:t>x </a:t>
                </a:r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Rectangle 125"/>
              <p:cNvSpPr>
                <a:spLocks noChangeArrowheads="1"/>
              </p:cNvSpPr>
              <p:nvPr/>
            </p:nvSpPr>
            <p:spPr bwMode="auto">
              <a:xfrm>
                <a:off x="2725" y="973"/>
                <a:ext cx="96" cy="1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75" dirty="0">
                    <a:solidFill>
                      <a:srgbClr val="000000"/>
                    </a:solidFill>
                    <a:latin typeface="Symbol" pitchFamily="18" charset="2"/>
                  </a:rPr>
                  <a:t>D</a:t>
                </a:r>
                <a:endParaRPr lang="en-US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Line 126"/>
              <p:cNvSpPr>
                <a:spLocks noChangeShapeType="1"/>
              </p:cNvSpPr>
              <p:nvPr/>
            </p:nvSpPr>
            <p:spPr bwMode="auto">
              <a:xfrm>
                <a:off x="2154" y="1064"/>
                <a:ext cx="272" cy="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" name="Line Callout 2 8"/>
            <p:cNvSpPr/>
            <p:nvPr/>
          </p:nvSpPr>
          <p:spPr>
            <a:xfrm>
              <a:off x="3788724" y="5635627"/>
              <a:ext cx="647598" cy="263564"/>
            </a:xfrm>
            <a:prstGeom prst="borderCallout2">
              <a:avLst>
                <a:gd name="adj1" fmla="val 51854"/>
                <a:gd name="adj2" fmla="val 240"/>
                <a:gd name="adj3" fmla="val 51854"/>
                <a:gd name="adj4" fmla="val -19525"/>
                <a:gd name="adj5" fmla="val -13357"/>
                <a:gd name="adj6" fmla="val -65657"/>
              </a:avLst>
            </a:prstGeom>
            <a:noFill/>
            <a:ln>
              <a:solidFill>
                <a:srgbClr val="00B050"/>
              </a:solidFill>
              <a:tailEnd type="stealth" w="med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27000" tIns="27000" rIns="27000" bIns="27000" rtlCol="0" anchor="ctr" anchorCtr="1"/>
            <a:lstStyle/>
            <a:p>
              <a:pPr algn="ctr"/>
              <a:r>
                <a:rPr lang="en-GB" sz="9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GB" sz="900" baseline="-250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</a:t>
              </a:r>
              <a:r>
                <a:rPr lang="en-GB" sz="9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1279</a:t>
              </a:r>
            </a:p>
          </p:txBody>
        </p:sp>
        <p:sp>
          <p:nvSpPr>
            <p:cNvPr id="10" name="Oval 9"/>
            <p:cNvSpPr/>
            <p:nvPr/>
          </p:nvSpPr>
          <p:spPr>
            <a:xfrm>
              <a:off x="3268800" y="5544000"/>
              <a:ext cx="86400" cy="864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4043627" y="1002047"/>
            <a:ext cx="2318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solidFill>
                  <a:schemeClr val="accent1"/>
                </a:solidFill>
              </a:rPr>
              <a:t>(</a:t>
            </a:r>
            <a:r>
              <a:rPr lang="en-GB" sz="2000" i="1" dirty="0" err="1" smtClean="0">
                <a:solidFill>
                  <a:schemeClr val="accent1"/>
                </a:solidFill>
              </a:rPr>
              <a:t>Abdalla</a:t>
            </a:r>
            <a:r>
              <a:rPr lang="en-GB" sz="2000" i="1" dirty="0" smtClean="0">
                <a:solidFill>
                  <a:schemeClr val="accent1"/>
                </a:solidFill>
              </a:rPr>
              <a:t> et al, 2013)</a:t>
            </a:r>
            <a:endParaRPr lang="en-GB" sz="2000" i="1" dirty="0">
              <a:solidFill>
                <a:schemeClr val="accent1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339087" y="5747798"/>
            <a:ext cx="464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Cubic grid &gt;&gt; Higher effective resolution …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627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6477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rgbClr val="0000FF"/>
                </a:solidFill>
              </a:rPr>
              <a:t>The Gaussian grid</a:t>
            </a:r>
          </a:p>
        </p:txBody>
      </p:sp>
      <p:pic>
        <p:nvPicPr>
          <p:cNvPr id="24579" name="Picture 3" descr="full_gr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553" y="620688"/>
            <a:ext cx="4234815" cy="436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reduced_gr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2966" y="620688"/>
            <a:ext cx="4265219" cy="4286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51520" y="4221088"/>
            <a:ext cx="1419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Full grid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4860032" y="4221088"/>
            <a:ext cx="20875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3300"/>
                </a:solidFill>
              </a:rPr>
              <a:t>Reduced grid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251520" y="4941168"/>
            <a:ext cx="8635697" cy="646331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Reduction in the number of Fourier points at high latitudes is possible because the </a:t>
            </a:r>
          </a:p>
          <a:p>
            <a:r>
              <a:rPr lang="en-US" dirty="0"/>
              <a:t>associated Legendre polynomials are very small near the poles for large </a:t>
            </a:r>
            <a:r>
              <a:rPr lang="en-US" i="1" dirty="0"/>
              <a:t>m</a:t>
            </a:r>
            <a:r>
              <a:rPr lang="en-US" dirty="0"/>
              <a:t>.</a:t>
            </a:r>
            <a:endParaRPr lang="en-US" dirty="0">
              <a:solidFill>
                <a:schemeClr val="accent2"/>
              </a:solidFill>
              <a:sym typeface="WP Greek Century" pitchFamily="2" charset="2"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5003800" y="188913"/>
            <a:ext cx="3892412" cy="338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/>
              <a:t>About 30% reduction in number of points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6205" y="5673442"/>
            <a:ext cx="74061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Note: number of points nearly equivalent to quasi-uniform </a:t>
            </a:r>
            <a:r>
              <a:rPr lang="en-GB" sz="2000" dirty="0" err="1" smtClean="0">
                <a:solidFill>
                  <a:srgbClr val="FF0000"/>
                </a:solidFill>
              </a:rPr>
              <a:t>icosahedral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</a:rPr>
              <a:t>grid cells of the ICON model.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70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1023"/>
          <a:stretch/>
        </p:blipFill>
        <p:spPr>
          <a:xfrm>
            <a:off x="1128913" y="1124573"/>
            <a:ext cx="7235359" cy="51565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Gaussian grids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4520" y="862963"/>
            <a:ext cx="1200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urrent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465490" y="1124573"/>
            <a:ext cx="432048" cy="360040"/>
          </a:xfrm>
          <a:prstGeom prst="rect">
            <a:avLst/>
          </a:prstGeom>
          <a:noFill/>
          <a:ln w="28575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105450" y="1080850"/>
            <a:ext cx="360040" cy="22374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1908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grid for ECMWF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290" y="1249418"/>
            <a:ext cx="4235450" cy="42354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1207" y="5519558"/>
            <a:ext cx="2994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N24 reduced Gaussian grid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63549" y="5539998"/>
            <a:ext cx="3238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N24 octahedral Gaussian grid</a:t>
            </a:r>
            <a:endParaRPr lang="en-US" dirty="0"/>
          </a:p>
        </p:txBody>
      </p:sp>
      <p:pic>
        <p:nvPicPr>
          <p:cNvPr id="11" name="Content Placeholder 6"/>
          <p:cNvPicPr>
            <a:picLocks noGrp="1" noChangeAspect="1"/>
          </p:cNvPicPr>
          <p:nvPr>
            <p:ph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" r="-524"/>
          <a:stretch/>
        </p:blipFill>
        <p:spPr>
          <a:xfrm>
            <a:off x="465222" y="1249418"/>
            <a:ext cx="4107068" cy="42354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70658" y="633194"/>
            <a:ext cx="33634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A further ~20% reduction in </a:t>
            </a:r>
            <a:r>
              <a:rPr lang="en-GB" sz="1350" dirty="0" err="1">
                <a:solidFill>
                  <a:prstClr val="black"/>
                </a:solidFill>
              </a:rPr>
              <a:t>gridpoints</a:t>
            </a:r>
            <a:endParaRPr lang="en-GB" sz="1350" dirty="0">
              <a:solidFill>
                <a:prstClr val="black"/>
              </a:solidFill>
            </a:endParaRPr>
          </a:p>
          <a:p>
            <a:r>
              <a:rPr lang="en-GB" sz="1350" dirty="0">
                <a:solidFill>
                  <a:prstClr val="black"/>
                </a:solidFill>
              </a:rPr>
              <a:t>=&gt; </a:t>
            </a:r>
            <a:r>
              <a:rPr lang="en-GB" sz="1350" dirty="0">
                <a:solidFill>
                  <a:srgbClr val="FF0000"/>
                </a:solidFill>
              </a:rPr>
              <a:t>~50% less points compared to full grid</a:t>
            </a:r>
          </a:p>
        </p:txBody>
      </p:sp>
    </p:spTree>
    <p:extLst>
      <p:ext uri="{BB962C8B-B14F-4D97-AF65-F5344CB8AC3E}">
        <p14:creationId xmlns:p14="http://schemas.microsoft.com/office/powerpoint/2010/main" val="107720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Integrated Forecasting System (IFS)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810211" y="1405756"/>
            <a:ext cx="7524159" cy="837823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A spectral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transform</a:t>
            </a:r>
            <a:r>
              <a:rPr lang="en-GB" dirty="0"/>
              <a:t>, </a:t>
            </a:r>
            <a:r>
              <a:rPr lang="en-GB" dirty="0">
                <a:solidFill>
                  <a:srgbClr val="00B0F0"/>
                </a:solidFill>
              </a:rPr>
              <a:t>semi-</a:t>
            </a:r>
            <a:r>
              <a:rPr lang="en-GB" dirty="0" err="1">
                <a:solidFill>
                  <a:srgbClr val="00B0F0"/>
                </a:solidFill>
              </a:rPr>
              <a:t>Lagrangian</a:t>
            </a:r>
            <a:r>
              <a:rPr lang="en-GB" dirty="0">
                <a:solidFill>
                  <a:srgbClr val="00B0F0"/>
                </a:solidFill>
              </a:rPr>
              <a:t>,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semi-implicit (compressible)</a:t>
            </a:r>
            <a:r>
              <a:rPr lang="en-GB" dirty="0"/>
              <a:t> (non-)hydrostatic model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810211" y="853292"/>
            <a:ext cx="69990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echnology applied </a:t>
            </a:r>
            <a:r>
              <a:rPr lang="en-GB" dirty="0"/>
              <a:t>at ECMWF </a:t>
            </a:r>
            <a:r>
              <a:rPr lang="en-GB" dirty="0" smtClean="0"/>
              <a:t>for the last 30 years </a:t>
            </a:r>
            <a:r>
              <a:rPr lang="en-GB" dirty="0"/>
              <a:t>…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2384" y="273721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Outline: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72139" y="3128956"/>
            <a:ext cx="671433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Theoretical foundations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Aliasing control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Spectral – </a:t>
            </a:r>
            <a:r>
              <a:rPr lang="en-GB" dirty="0" err="1" smtClean="0"/>
              <a:t>gridpoint</a:t>
            </a:r>
            <a:r>
              <a:rPr lang="en-GB" dirty="0" smtClean="0"/>
              <a:t> dual space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Speeding up the computations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FFT / Fast </a:t>
            </a:r>
            <a:r>
              <a:rPr lang="en-GB" dirty="0"/>
              <a:t>L</a:t>
            </a:r>
            <a:r>
              <a:rPr lang="en-GB" dirty="0" smtClean="0"/>
              <a:t>egendre transforms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Accelerator use (GPUs, optical)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MPI parallelization and “global” communications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The cost and competitiveness of spectral transforms in NWP </a:t>
            </a:r>
          </a:p>
          <a:p>
            <a:r>
              <a:rPr lang="en-GB" dirty="0" smtClean="0"/>
              <a:t>and climate simulations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793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RAPS14 performance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4"/>
          </p:nvPr>
        </p:nvGraphicFramePr>
        <p:xfrm>
          <a:off x="1749484" y="1559232"/>
          <a:ext cx="5645033" cy="3739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Oval 5"/>
          <p:cNvSpPr/>
          <p:nvPr/>
        </p:nvSpPr>
        <p:spPr>
          <a:xfrm>
            <a:off x="5991727" y="4689559"/>
            <a:ext cx="470613" cy="29513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4504" y="4689559"/>
            <a:ext cx="576272" cy="402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256" y="2616231"/>
            <a:ext cx="576272" cy="40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60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fast Legendre transform (FLT)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576" y="836712"/>
            <a:ext cx="652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accent1"/>
                </a:solidFill>
              </a:rPr>
              <a:t>(O’Neil, </a:t>
            </a:r>
            <a:r>
              <a:rPr lang="en-GB" i="1" dirty="0" err="1" smtClean="0">
                <a:solidFill>
                  <a:schemeClr val="accent1"/>
                </a:solidFill>
              </a:rPr>
              <a:t>Woolfe</a:t>
            </a:r>
            <a:r>
              <a:rPr lang="en-GB" i="1" dirty="0" smtClean="0">
                <a:solidFill>
                  <a:schemeClr val="accent1"/>
                </a:solidFill>
              </a:rPr>
              <a:t>, </a:t>
            </a:r>
            <a:r>
              <a:rPr lang="en-GB" i="1" dirty="0" err="1" smtClean="0">
                <a:solidFill>
                  <a:schemeClr val="accent1"/>
                </a:solidFill>
              </a:rPr>
              <a:t>Rokhlin</a:t>
            </a:r>
            <a:r>
              <a:rPr lang="en-GB" i="1" dirty="0" smtClean="0">
                <a:solidFill>
                  <a:schemeClr val="accent1"/>
                </a:solidFill>
              </a:rPr>
              <a:t>, 2009; </a:t>
            </a:r>
            <a:r>
              <a:rPr lang="en-GB" i="1" dirty="0" err="1" smtClean="0">
                <a:solidFill>
                  <a:schemeClr val="accent1"/>
                </a:solidFill>
              </a:rPr>
              <a:t>Tygert</a:t>
            </a:r>
            <a:r>
              <a:rPr lang="en-GB" i="1" dirty="0" smtClean="0">
                <a:solidFill>
                  <a:schemeClr val="accent1"/>
                </a:solidFill>
              </a:rPr>
              <a:t> 2008, 2010)</a:t>
            </a:r>
            <a:endParaRPr lang="en-GB" i="1" dirty="0">
              <a:solidFill>
                <a:schemeClr val="accent1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52425" y="1412776"/>
            <a:ext cx="8439150" cy="4752528"/>
          </a:xfrm>
          <a:prstGeom prst="rect">
            <a:avLst/>
          </a:prstGeom>
        </p:spPr>
        <p:txBody>
          <a:bodyPr/>
          <a:lstStyle>
            <a:lvl1pPr marL="290513" indent="-290513" algn="l" defTabSz="762000" rtl="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hlink"/>
              </a:buClr>
              <a:buSzPct val="100000"/>
              <a:buFont typeface="Wingdings" pitchFamily="2" charset="2"/>
              <a:buChar char="t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6763" indent="-285750" algn="l" defTabSz="762000" rtl="0" eaLnBrk="0" fontAlgn="base" hangingPunct="0">
              <a:lnSpc>
                <a:spcPts val="3000"/>
              </a:lnSpc>
              <a:spcBef>
                <a:spcPct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Wingdings" pitchFamily="2" charset="2"/>
              <a:buChar char="t"/>
              <a:defRPr sz="2200" b="1">
                <a:solidFill>
                  <a:srgbClr val="114FFB"/>
                </a:solidFill>
                <a:latin typeface="+mn-lt"/>
              </a:defRPr>
            </a:lvl2pPr>
            <a:lvl3pPr marL="1300163" indent="-3429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è"/>
              <a:defRPr sz="2200">
                <a:solidFill>
                  <a:srgbClr val="114FFB"/>
                </a:solidFill>
                <a:latin typeface="+mn-lt"/>
              </a:defRPr>
            </a:lvl3pPr>
            <a:lvl4pPr marL="1719263" indent="-2286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4pPr>
            <a:lvl5pPr marL="2138363" indent="-228600" algn="l" defTabSz="762000" rtl="0" eaLnBrk="0" fontAlgn="base" hangingPunct="0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5pPr>
            <a:lvl6pPr marL="2595563" indent="-228600" algn="l" defTabSz="762000" rtl="0" fontAlgn="base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6pPr>
            <a:lvl7pPr marL="3052763" indent="-228600" algn="l" defTabSz="762000" rtl="0" fontAlgn="base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7pPr>
            <a:lvl8pPr marL="3509963" indent="-228600" algn="l" defTabSz="762000" rtl="0" fontAlgn="base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8pPr>
            <a:lvl9pPr marL="3967163" indent="-228600" algn="l" defTabSz="762000" rtl="0" fontAlgn="base">
              <a:lnSpc>
                <a:spcPts val="2600"/>
              </a:lnSpc>
              <a:spcBef>
                <a:spcPct val="0"/>
              </a:spcBef>
              <a:spcAft>
                <a:spcPts val="800"/>
              </a:spcAft>
              <a:buClr>
                <a:schemeClr val="bg2"/>
              </a:buClr>
              <a:buSzPct val="100000"/>
              <a:buFont typeface="Wingdings" pitchFamily="2" charset="2"/>
              <a:buChar char=""/>
              <a:defRPr sz="2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The computational complexity of the ordinary spectral transform is O(N^3) (where N is the truncation number</a:t>
            </a:r>
            <a:r>
              <a:rPr lang="en-GB" kern="0" dirty="0"/>
              <a:t> </a:t>
            </a:r>
            <a:r>
              <a:rPr lang="en-GB" kern="0" dirty="0" smtClean="0"/>
              <a:t>of the series expansion in spherical harmonics) and it was therefore believed to be </a:t>
            </a:r>
            <a:r>
              <a:rPr lang="en-GB" i="1" kern="0" dirty="0" smtClean="0">
                <a:solidFill>
                  <a:schemeClr val="accent1"/>
                </a:solidFill>
              </a:rPr>
              <a:t>not computationally competitive with other methods at very high resolution</a:t>
            </a:r>
          </a:p>
          <a:p>
            <a:r>
              <a:rPr lang="en-GB" kern="0" dirty="0" smtClean="0"/>
              <a:t>The FLT is found to be O(N^2 log N^3) for horizontal resolutions up to T7999 </a:t>
            </a:r>
            <a:r>
              <a:rPr lang="en-GB" sz="2400" b="0" i="1" kern="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(Wedi et al, 2013)</a:t>
            </a:r>
          </a:p>
        </p:txBody>
      </p:sp>
    </p:spTree>
    <p:extLst>
      <p:ext uri="{BB962C8B-B14F-4D97-AF65-F5344CB8AC3E}">
        <p14:creationId xmlns:p14="http://schemas.microsoft.com/office/powerpoint/2010/main" val="59841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/>
          </p:nvPr>
        </p:nvGraphicFramePr>
        <p:xfrm>
          <a:off x="467544" y="1124744"/>
          <a:ext cx="8172400" cy="52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404664"/>
            <a:ext cx="82445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Number of floating point operations for direct or inverse spectral </a:t>
            </a:r>
          </a:p>
          <a:p>
            <a:r>
              <a:rPr lang="en-GB" dirty="0" smtClean="0"/>
              <a:t>transforms of a single field, scaled by </a:t>
            </a:r>
            <a:r>
              <a:rPr lang="en-GB" i="1" dirty="0" smtClean="0">
                <a:solidFill>
                  <a:srgbClr val="FF0000"/>
                </a:solidFill>
              </a:rPr>
              <a:t>N</a:t>
            </a:r>
            <a:r>
              <a:rPr lang="en-GB" i="1" baseline="30000" dirty="0" smtClean="0">
                <a:solidFill>
                  <a:srgbClr val="FF0000"/>
                </a:solidFill>
              </a:rPr>
              <a:t>2</a:t>
            </a:r>
            <a:r>
              <a:rPr lang="en-GB" i="1" dirty="0" smtClean="0">
                <a:solidFill>
                  <a:srgbClr val="FF0000"/>
                </a:solidFill>
              </a:rPr>
              <a:t>log</a:t>
            </a:r>
            <a:r>
              <a:rPr lang="en-GB" i="1" baseline="30000" dirty="0" smtClean="0">
                <a:solidFill>
                  <a:srgbClr val="FF0000"/>
                </a:solidFill>
              </a:rPr>
              <a:t>3</a:t>
            </a:r>
            <a:r>
              <a:rPr lang="en-GB" i="1" dirty="0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0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Matrix-matrix multiply for each </a:t>
            </a:r>
            <a:r>
              <a:rPr lang="en-GB" dirty="0" err="1"/>
              <a:t>zonal</a:t>
            </a:r>
            <a:r>
              <a:rPr lang="en-GB" dirty="0"/>
              <a:t> wavenumber m</a:t>
            </a:r>
          </a:p>
        </p:txBody>
      </p:sp>
      <p:pic>
        <p:nvPicPr>
          <p:cNvPr id="154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3"/>
          <a:stretch/>
        </p:blipFill>
        <p:spPr bwMode="auto">
          <a:xfrm>
            <a:off x="107504" y="1285888"/>
            <a:ext cx="8757761" cy="1157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38413"/>
            <a:ext cx="8676456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 flipV="1">
            <a:off x="1460058" y="3645024"/>
            <a:ext cx="684076" cy="11669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317536" y="4759176"/>
            <a:ext cx="2310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Gaussian latitude</a:t>
            </a:r>
            <a:endParaRPr lang="en-GB" dirty="0"/>
          </a:p>
        </p:txBody>
      </p:sp>
      <p:sp>
        <p:nvSpPr>
          <p:cNvPr id="9" name="Down Arrow 8"/>
          <p:cNvSpPr/>
          <p:nvPr/>
        </p:nvSpPr>
        <p:spPr bwMode="auto">
          <a:xfrm>
            <a:off x="5148064" y="4005064"/>
            <a:ext cx="484632" cy="1087772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19872" y="5075891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apply </a:t>
            </a:r>
            <a:r>
              <a:rPr lang="en-GB" dirty="0">
                <a:solidFill>
                  <a:srgbClr val="FF0000"/>
                </a:solidFill>
              </a:rPr>
              <a:t>butterfly </a:t>
            </a:r>
            <a:r>
              <a:rPr lang="en-GB" dirty="0" smtClean="0">
                <a:solidFill>
                  <a:srgbClr val="FF0000"/>
                </a:solidFill>
              </a:rPr>
              <a:t>compression,</a:t>
            </a:r>
            <a:endParaRPr lang="en-GB" dirty="0"/>
          </a:p>
          <a:p>
            <a:r>
              <a:rPr lang="en-GB" dirty="0" smtClean="0"/>
              <a:t>this </a:t>
            </a:r>
            <a:r>
              <a:rPr lang="en-GB" dirty="0"/>
              <a:t>step </a:t>
            </a:r>
            <a:r>
              <a:rPr lang="en-GB" dirty="0" smtClean="0"/>
              <a:t>is </a:t>
            </a:r>
            <a:r>
              <a:rPr lang="en-GB" i="1" dirty="0" err="1" smtClean="0"/>
              <a:t>precomputed</a:t>
            </a:r>
            <a:r>
              <a:rPr lang="en-GB" dirty="0" smtClean="0"/>
              <a:t> </a:t>
            </a:r>
            <a:r>
              <a:rPr lang="en-GB" dirty="0"/>
              <a:t>only once!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436689" y="3740094"/>
            <a:ext cx="149081" cy="20328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547664" y="5445223"/>
            <a:ext cx="1778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Field, </a:t>
            </a:r>
          </a:p>
          <a:p>
            <a:r>
              <a:rPr lang="en-GB" dirty="0" smtClean="0"/>
              <a:t>vertical level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748792" y="4528343"/>
            <a:ext cx="239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total wavenumber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 flipH="1" flipV="1">
            <a:off x="7416316" y="4113076"/>
            <a:ext cx="1008112" cy="72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 flipV="1">
            <a:off x="8244410" y="3284984"/>
            <a:ext cx="180018" cy="23910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483658" y="5357440"/>
            <a:ext cx="1881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z</a:t>
            </a:r>
            <a:r>
              <a:rPr lang="en-GB" dirty="0" err="1" smtClean="0"/>
              <a:t>onal</a:t>
            </a:r>
            <a:r>
              <a:rPr lang="en-GB" dirty="0" smtClean="0"/>
              <a:t> wavenumber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078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6"/>
          <a:stretch/>
        </p:blipFill>
        <p:spPr bwMode="auto">
          <a:xfrm>
            <a:off x="580057" y="333375"/>
            <a:ext cx="4733231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9412" y="66675"/>
            <a:ext cx="4291583" cy="53340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Butterfly algorithm: </a:t>
            </a:r>
            <a:br>
              <a:rPr lang="en-GB" dirty="0" smtClean="0">
                <a:solidFill>
                  <a:srgbClr val="064E83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pre-compute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85285"/>
            <a:ext cx="3126867" cy="427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6424613" y="333375"/>
          <a:ext cx="2624137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6" name="Equation" r:id="rId5" imgW="863280" imgH="228600" progId="Equation.3">
                  <p:embed/>
                </p:oleObj>
              </mc:Choice>
              <mc:Fallback>
                <p:oleObj name="Equation" r:id="rId5" imgW="863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4613" y="333375"/>
                        <a:ext cx="2624137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71800" y="4725144"/>
            <a:ext cx="2669320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With each level l, </a:t>
            </a:r>
          </a:p>
          <a:p>
            <a:r>
              <a:rPr lang="en-GB" dirty="0" smtClean="0"/>
              <a:t>double the columns </a:t>
            </a:r>
          </a:p>
          <a:p>
            <a:r>
              <a:rPr lang="en-GB" dirty="0" smtClean="0"/>
              <a:t>and half the rows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517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723900"/>
            <a:ext cx="7343775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Selected associated Legendre polynomials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53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719138"/>
            <a:ext cx="7153275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Selected associated Legendre polynomials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42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1769" y="23468"/>
            <a:ext cx="4291583" cy="533400"/>
          </a:xfrm>
        </p:spPr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Butterfly algorithm: </a:t>
            </a:r>
            <a:r>
              <a:rPr lang="en-GB" dirty="0" smtClean="0">
                <a:solidFill>
                  <a:srgbClr val="FF0000"/>
                </a:solidFill>
              </a:rPr>
              <a:t>apply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85285"/>
            <a:ext cx="3126867" cy="427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32" y="1022953"/>
            <a:ext cx="4638675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6012160" y="449361"/>
          <a:ext cx="1506537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0" name="Equation" r:id="rId5" imgW="495000" imgH="203040" progId="Equation.3">
                  <p:embed/>
                </p:oleObj>
              </mc:Choice>
              <mc:Fallback>
                <p:oleObj name="Equation" r:id="rId5" imgW="495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449361"/>
                        <a:ext cx="1506537" cy="617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831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60" y="275917"/>
            <a:ext cx="5903737" cy="369332"/>
          </a:xfrm>
        </p:spPr>
        <p:txBody>
          <a:bodyPr/>
          <a:lstStyle/>
          <a:p>
            <a:r>
              <a:rPr lang="en-GB" dirty="0" smtClean="0"/>
              <a:t>Interpolative Decomposition (ID)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2425" y="1066800"/>
            <a:ext cx="8439150" cy="5098504"/>
          </a:xfrm>
          <a:prstGeom prst="rect">
            <a:avLst/>
          </a:prstGeom>
        </p:spPr>
        <p:txBody>
          <a:bodyPr/>
          <a:lstStyle/>
          <a:p>
            <a:r>
              <a:rPr lang="en-GB" sz="2400" dirty="0" smtClean="0">
                <a:solidFill>
                  <a:srgbClr val="064E83"/>
                </a:solidFill>
              </a:rPr>
              <a:t>The</a:t>
            </a:r>
            <a:r>
              <a:rPr lang="en-GB" sz="2400" b="0" i="1" dirty="0" smtClean="0">
                <a:solidFill>
                  <a:srgbClr val="064E83"/>
                </a:solidFill>
              </a:rPr>
              <a:t> </a:t>
            </a:r>
            <a:r>
              <a:rPr lang="en-GB" sz="2400" b="0" i="1" dirty="0" smtClean="0">
                <a:solidFill>
                  <a:srgbClr val="FF0000"/>
                </a:solidFill>
              </a:rPr>
              <a:t>compression</a:t>
            </a:r>
            <a:r>
              <a:rPr lang="en-GB" sz="2400" dirty="0" smtClean="0">
                <a:solidFill>
                  <a:srgbClr val="064E83"/>
                </a:solidFill>
              </a:rPr>
              <a:t> uses the interpolative decomposition (ID) described in </a:t>
            </a:r>
            <a:r>
              <a:rPr lang="en-GB" sz="2400" i="1" dirty="0" smtClean="0">
                <a:solidFill>
                  <a:srgbClr val="6C8AAF"/>
                </a:solidFill>
              </a:rPr>
              <a:t>Cheng et al (2005).</a:t>
            </a:r>
          </a:p>
          <a:p>
            <a:r>
              <a:rPr lang="en-GB" sz="2400" dirty="0" smtClean="0">
                <a:solidFill>
                  <a:srgbClr val="064E83"/>
                </a:solidFill>
              </a:rPr>
              <a:t>The </a:t>
            </a:r>
            <a:r>
              <a:rPr lang="en-GB" sz="2400" b="0" i="1" dirty="0" smtClean="0">
                <a:solidFill>
                  <a:srgbClr val="064E83"/>
                </a:solidFill>
              </a:rPr>
              <a:t>r x s </a:t>
            </a:r>
            <a:r>
              <a:rPr lang="en-GB" sz="2400" dirty="0" smtClean="0">
                <a:solidFill>
                  <a:srgbClr val="064E83"/>
                </a:solidFill>
              </a:rPr>
              <a:t>matrix </a:t>
            </a:r>
            <a:r>
              <a:rPr lang="en-GB" sz="2400" b="0" i="1" dirty="0">
                <a:solidFill>
                  <a:srgbClr val="064E83"/>
                </a:solidFill>
              </a:rPr>
              <a:t>S</a:t>
            </a:r>
            <a:r>
              <a:rPr lang="en-GB" sz="2400" dirty="0" smtClean="0">
                <a:solidFill>
                  <a:srgbClr val="064E83"/>
                </a:solidFill>
              </a:rPr>
              <a:t> may be </a:t>
            </a:r>
            <a:r>
              <a:rPr lang="en-GB" sz="2400" b="0" i="1" dirty="0" smtClean="0">
                <a:solidFill>
                  <a:srgbClr val="064E83"/>
                </a:solidFill>
              </a:rPr>
              <a:t>compressed</a:t>
            </a:r>
            <a:r>
              <a:rPr lang="en-GB" sz="2400" dirty="0" smtClean="0">
                <a:solidFill>
                  <a:srgbClr val="064E83"/>
                </a:solidFill>
              </a:rPr>
              <a:t> such that</a:t>
            </a:r>
          </a:p>
          <a:p>
            <a:endParaRPr lang="en-GB" sz="2400" dirty="0" smtClean="0">
              <a:solidFill>
                <a:srgbClr val="064E83"/>
              </a:solidFill>
            </a:endParaRPr>
          </a:p>
          <a:p>
            <a:pPr>
              <a:buNone/>
            </a:pPr>
            <a:endParaRPr lang="en-GB" sz="2400" dirty="0" smtClean="0">
              <a:solidFill>
                <a:srgbClr val="064E83"/>
              </a:solidFill>
            </a:endParaRPr>
          </a:p>
          <a:p>
            <a:pPr>
              <a:buNone/>
            </a:pPr>
            <a:r>
              <a:rPr lang="en-GB" sz="2400" dirty="0" smtClean="0">
                <a:solidFill>
                  <a:srgbClr val="064E83"/>
                </a:solidFill>
              </a:rPr>
              <a:t> 	With an </a:t>
            </a:r>
            <a:r>
              <a:rPr lang="en-GB" sz="2400" b="0" i="1" dirty="0">
                <a:solidFill>
                  <a:srgbClr val="064E83"/>
                </a:solidFill>
              </a:rPr>
              <a:t>r</a:t>
            </a:r>
            <a:r>
              <a:rPr lang="en-GB" sz="2400" b="0" i="1" dirty="0" smtClean="0">
                <a:solidFill>
                  <a:srgbClr val="064E83"/>
                </a:solidFill>
              </a:rPr>
              <a:t> x k </a:t>
            </a:r>
            <a:r>
              <a:rPr lang="en-GB" sz="2400" dirty="0" smtClean="0">
                <a:solidFill>
                  <a:srgbClr val="064E83"/>
                </a:solidFill>
              </a:rPr>
              <a:t>matrix </a:t>
            </a:r>
            <a:r>
              <a:rPr lang="en-GB" sz="2400" b="0" i="1" dirty="0">
                <a:solidFill>
                  <a:srgbClr val="064E83"/>
                </a:solidFill>
              </a:rPr>
              <a:t>C</a:t>
            </a:r>
            <a:r>
              <a:rPr lang="en-GB" sz="2400" b="0" i="1" baseline="-25000" dirty="0" smtClean="0">
                <a:solidFill>
                  <a:srgbClr val="064E83"/>
                </a:solidFill>
              </a:rPr>
              <a:t> </a:t>
            </a:r>
            <a:r>
              <a:rPr lang="en-GB" sz="2400" dirty="0" smtClean="0">
                <a:solidFill>
                  <a:srgbClr val="064E83"/>
                </a:solidFill>
              </a:rPr>
              <a:t>constituting a subset of the columns of </a:t>
            </a:r>
            <a:r>
              <a:rPr lang="en-GB" sz="2400" b="0" i="1" dirty="0">
                <a:solidFill>
                  <a:srgbClr val="064E83"/>
                </a:solidFill>
              </a:rPr>
              <a:t>S</a:t>
            </a:r>
            <a:r>
              <a:rPr lang="en-GB" sz="2400" b="0" i="1" dirty="0" smtClean="0">
                <a:solidFill>
                  <a:srgbClr val="064E83"/>
                </a:solidFill>
              </a:rPr>
              <a:t> </a:t>
            </a:r>
            <a:r>
              <a:rPr lang="en-GB" sz="2400" dirty="0" smtClean="0">
                <a:solidFill>
                  <a:srgbClr val="064E83"/>
                </a:solidFill>
              </a:rPr>
              <a:t>and the </a:t>
            </a:r>
            <a:r>
              <a:rPr lang="en-GB" sz="2400" b="0" i="1" dirty="0" smtClean="0">
                <a:solidFill>
                  <a:srgbClr val="064E83"/>
                </a:solidFill>
              </a:rPr>
              <a:t>k x s </a:t>
            </a:r>
            <a:r>
              <a:rPr lang="en-GB" sz="2400" dirty="0" smtClean="0">
                <a:solidFill>
                  <a:srgbClr val="064E83"/>
                </a:solidFill>
              </a:rPr>
              <a:t>matrix </a:t>
            </a:r>
            <a:r>
              <a:rPr lang="en-GB" sz="2400" b="0" i="1" dirty="0">
                <a:solidFill>
                  <a:srgbClr val="064E83"/>
                </a:solidFill>
              </a:rPr>
              <a:t>A</a:t>
            </a:r>
            <a:r>
              <a:rPr lang="en-GB" sz="2400" dirty="0" smtClean="0">
                <a:solidFill>
                  <a:srgbClr val="064E83"/>
                </a:solidFill>
              </a:rPr>
              <a:t> containing a </a:t>
            </a:r>
            <a:r>
              <a:rPr lang="en-GB" sz="2400" b="0" i="1" dirty="0" smtClean="0">
                <a:solidFill>
                  <a:srgbClr val="064E83"/>
                </a:solidFill>
              </a:rPr>
              <a:t>k x k </a:t>
            </a:r>
            <a:r>
              <a:rPr lang="en-GB" sz="2400" dirty="0" smtClean="0">
                <a:solidFill>
                  <a:srgbClr val="064E83"/>
                </a:solidFill>
              </a:rPr>
              <a:t>identity as a </a:t>
            </a:r>
            <a:r>
              <a:rPr lang="en-GB" sz="2400" dirty="0" err="1" smtClean="0">
                <a:solidFill>
                  <a:srgbClr val="064E83"/>
                </a:solidFill>
              </a:rPr>
              <a:t>submatrix</a:t>
            </a:r>
            <a:r>
              <a:rPr lang="en-GB" sz="2400" dirty="0" smtClean="0">
                <a:solidFill>
                  <a:srgbClr val="064E83"/>
                </a:solidFill>
              </a:rPr>
              <a:t>.</a:t>
            </a:r>
            <a:r>
              <a:rPr lang="en-GB" sz="2400" b="0" i="1" dirty="0" smtClean="0">
                <a:solidFill>
                  <a:srgbClr val="064E83"/>
                </a:solidFill>
              </a:rPr>
              <a:t> k </a:t>
            </a:r>
            <a:r>
              <a:rPr lang="en-GB" sz="2400" dirty="0" smtClean="0">
                <a:solidFill>
                  <a:srgbClr val="064E83"/>
                </a:solidFill>
              </a:rPr>
              <a:t>is the </a:t>
            </a:r>
            <a:r>
              <a:rPr lang="el-GR" sz="2400" b="0" i="1" dirty="0" smtClean="0">
                <a:solidFill>
                  <a:srgbClr val="064E83"/>
                </a:solidFill>
              </a:rPr>
              <a:t>ε</a:t>
            </a:r>
            <a:r>
              <a:rPr lang="en-GB" sz="2400" dirty="0" smtClean="0">
                <a:solidFill>
                  <a:srgbClr val="064E83"/>
                </a:solidFill>
              </a:rPr>
              <a:t>-rank of the matrix</a:t>
            </a:r>
            <a:r>
              <a:rPr lang="en-GB" sz="2400" b="0" i="1" dirty="0" smtClean="0">
                <a:solidFill>
                  <a:srgbClr val="064E83"/>
                </a:solidFill>
              </a:rPr>
              <a:t> S </a:t>
            </a:r>
            <a:r>
              <a:rPr lang="en-GB" sz="2400" b="0" i="1" dirty="0" smtClean="0">
                <a:solidFill>
                  <a:srgbClr val="6C8AAF"/>
                </a:solidFill>
              </a:rPr>
              <a:t>(see also e.g. </a:t>
            </a:r>
            <a:r>
              <a:rPr lang="en-GB" sz="2400" b="0" i="1" dirty="0" err="1" smtClean="0">
                <a:solidFill>
                  <a:srgbClr val="6C8AAF"/>
                </a:solidFill>
              </a:rPr>
              <a:t>Martinsson</a:t>
            </a:r>
            <a:r>
              <a:rPr lang="en-GB" sz="2400" b="0" i="1" dirty="0" smtClean="0">
                <a:solidFill>
                  <a:srgbClr val="6C8AAF"/>
                </a:solidFill>
              </a:rPr>
              <a:t> and </a:t>
            </a:r>
            <a:r>
              <a:rPr lang="en-GB" sz="2400" b="0" i="1" dirty="0" err="1" smtClean="0">
                <a:solidFill>
                  <a:srgbClr val="6C8AAF"/>
                </a:solidFill>
              </a:rPr>
              <a:t>Rokhlin</a:t>
            </a:r>
            <a:r>
              <a:rPr lang="en-GB" sz="2400" b="0" i="1" dirty="0" smtClean="0">
                <a:solidFill>
                  <a:srgbClr val="6C8AAF"/>
                </a:solidFill>
              </a:rPr>
              <a:t>, 2007)</a:t>
            </a:r>
            <a:r>
              <a:rPr lang="en-GB" sz="2400" b="0" i="1" dirty="0" smtClean="0">
                <a:solidFill>
                  <a:srgbClr val="064E83"/>
                </a:solidFill>
              </a:rPr>
              <a:t>.</a:t>
            </a:r>
            <a:endParaRPr lang="en-GB" sz="2400" b="0" i="1" baseline="-25000" dirty="0" smtClean="0">
              <a:solidFill>
                <a:srgbClr val="064E83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2560638" y="2492375"/>
          <a:ext cx="351313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4" name="Equation" r:id="rId3" imgW="1155600" imgH="253800" progId="Equation.3">
                  <p:embed/>
                </p:oleObj>
              </mc:Choice>
              <mc:Fallback>
                <p:oleObj name="Equation" r:id="rId3" imgW="11556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0638" y="2492375"/>
                        <a:ext cx="3513137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45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FLT in a nutshell – </a:t>
            </a:r>
            <a:r>
              <a:rPr lang="en-GB" i="1" dirty="0" smtClean="0"/>
              <a:t>O(N</a:t>
            </a:r>
            <a:r>
              <a:rPr lang="en-GB" i="1" baseline="30000" dirty="0" smtClean="0"/>
              <a:t>2</a:t>
            </a:r>
            <a:r>
              <a:rPr lang="en-GB" i="1" dirty="0" smtClean="0"/>
              <a:t>log</a:t>
            </a:r>
            <a:r>
              <a:rPr lang="en-GB" i="1" baseline="30000" dirty="0" smtClean="0"/>
              <a:t>3</a:t>
            </a:r>
            <a:r>
              <a:rPr lang="en-GB" i="1" dirty="0" smtClean="0"/>
              <a:t>N)</a:t>
            </a:r>
            <a:endParaRPr lang="en-GB" i="1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>
          <a:xfrm>
            <a:off x="767836" y="936000"/>
            <a:ext cx="8165957" cy="4986000"/>
          </a:xfrm>
        </p:spPr>
        <p:txBody>
          <a:bodyPr/>
          <a:lstStyle/>
          <a:p>
            <a:r>
              <a:rPr lang="en-GB" sz="2000" dirty="0">
                <a:solidFill>
                  <a:srgbClr val="FF0000"/>
                </a:solidFill>
              </a:rPr>
              <a:t>Speed-up the sums of </a:t>
            </a:r>
            <a:r>
              <a:rPr lang="en-GB" sz="2000" dirty="0" smtClean="0">
                <a:solidFill>
                  <a:srgbClr val="FF0000"/>
                </a:solidFill>
              </a:rPr>
              <a:t>(matrix) products </a:t>
            </a:r>
            <a:r>
              <a:rPr lang="en-GB" sz="2000" dirty="0"/>
              <a:t>between associated Legendre polynomials at all Gaussian latitudes and the corresponding spectral coefficients of a field (e.g. temperature on given level)</a:t>
            </a:r>
          </a:p>
          <a:p>
            <a:r>
              <a:rPr lang="en-GB" sz="2000" dirty="0"/>
              <a:t>The essence of the FLT:</a:t>
            </a:r>
          </a:p>
          <a:p>
            <a:pPr lvl="1"/>
            <a:r>
              <a:rPr lang="en-GB" sz="2000" dirty="0"/>
              <a:t>Exploit similarities of associated Legendre polynomials at all (Gaussian) latitudes but different total </a:t>
            </a:r>
            <a:r>
              <a:rPr lang="en-GB" sz="2000" dirty="0" smtClean="0"/>
              <a:t>wavenumber</a:t>
            </a:r>
            <a:endParaRPr lang="en-GB" sz="2000" dirty="0"/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Pre-compute</a:t>
            </a:r>
            <a:r>
              <a:rPr lang="en-GB" sz="2000" dirty="0"/>
              <a:t> (once, 0.1% of the total cost of a 10 day forecast) a </a:t>
            </a:r>
            <a:r>
              <a:rPr lang="en-GB" sz="2000" dirty="0">
                <a:solidFill>
                  <a:srgbClr val="FF0000"/>
                </a:solidFill>
              </a:rPr>
              <a:t>compressed</a:t>
            </a:r>
            <a:r>
              <a:rPr lang="en-GB" sz="2000" dirty="0"/>
              <a:t> (approximate) representation of the matrices (for each m) involved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Apply</a:t>
            </a:r>
            <a:r>
              <a:rPr lang="en-GB" sz="2000" dirty="0"/>
              <a:t> the compressed (reduced) representation at every time-step of the simulation.</a:t>
            </a:r>
          </a:p>
          <a:p>
            <a:endParaRPr lang="en-GB" i="1" baseline="-25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28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600618" y="1511177"/>
            <a:ext cx="6284816" cy="3970227"/>
            <a:chOff x="611188" y="872567"/>
            <a:chExt cx="8377573" cy="5292257"/>
          </a:xfrm>
        </p:grpSpPr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2627314" y="1052513"/>
              <a:ext cx="3630818" cy="13538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350" dirty="0">
                  <a:solidFill>
                    <a:srgbClr val="C0504D"/>
                  </a:solidFill>
                  <a:latin typeface="Comic Sans MS" pitchFamily="66" charset="0"/>
                </a:rPr>
                <a:t>        </a:t>
              </a:r>
              <a:r>
                <a:rPr lang="en-GB" sz="1500" b="1" dirty="0">
                  <a:solidFill>
                    <a:srgbClr val="0000FF"/>
                  </a:solidFill>
                </a:rPr>
                <a:t>Grid-point space</a:t>
              </a:r>
            </a:p>
            <a:p>
              <a:r>
                <a:rPr lang="en-GB" sz="1500" dirty="0">
                  <a:solidFill>
                    <a:prstClr val="black"/>
                  </a:solidFill>
                </a:rPr>
                <a:t>   -semi-Lagrangian advection</a:t>
              </a:r>
            </a:p>
            <a:p>
              <a:r>
                <a:rPr lang="en-GB" sz="1500" dirty="0">
                  <a:solidFill>
                    <a:prstClr val="black"/>
                  </a:solidFill>
                </a:rPr>
                <a:t>   -physical parametrizations</a:t>
              </a:r>
            </a:p>
            <a:p>
              <a:r>
                <a:rPr lang="en-GB" sz="1500" dirty="0">
                  <a:solidFill>
                    <a:prstClr val="black"/>
                  </a:solidFill>
                </a:rPr>
                <a:t>   -products of terms</a:t>
              </a: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611188" y="3082925"/>
              <a:ext cx="1816692" cy="4307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500" dirty="0">
                  <a:solidFill>
                    <a:srgbClr val="008000"/>
                  </a:solidFill>
                </a:rPr>
                <a:t>Fourier space</a:t>
              </a: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2700339" y="4292600"/>
              <a:ext cx="3384551" cy="13538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350" dirty="0">
                  <a:solidFill>
                    <a:srgbClr val="C0504D"/>
                  </a:solidFill>
                  <a:latin typeface="Comic Sans MS" pitchFamily="66" charset="0"/>
                </a:rPr>
                <a:t>       </a:t>
              </a:r>
              <a:r>
                <a:rPr lang="en-GB" sz="1500" b="1" dirty="0">
                  <a:solidFill>
                    <a:srgbClr val="FF0000"/>
                  </a:solidFill>
                </a:rPr>
                <a:t>Spectral space</a:t>
              </a:r>
            </a:p>
            <a:p>
              <a:r>
                <a:rPr lang="en-GB" sz="1500" dirty="0">
                  <a:solidFill>
                    <a:srgbClr val="C0504D"/>
                  </a:solidFill>
                </a:rPr>
                <a:t>   </a:t>
              </a:r>
              <a:r>
                <a:rPr lang="en-GB" sz="1500" dirty="0">
                  <a:solidFill>
                    <a:prstClr val="black"/>
                  </a:solidFill>
                </a:rPr>
                <a:t>-horizontal gradients</a:t>
              </a:r>
            </a:p>
            <a:p>
              <a:r>
                <a:rPr lang="en-GB" sz="1500" dirty="0">
                  <a:solidFill>
                    <a:prstClr val="black"/>
                  </a:solidFill>
                </a:rPr>
                <a:t>   -semi-implicit calculations </a:t>
              </a:r>
            </a:p>
            <a:p>
              <a:r>
                <a:rPr lang="en-GB" sz="1500" dirty="0">
                  <a:solidFill>
                    <a:prstClr val="black"/>
                  </a:solidFill>
                </a:rPr>
                <a:t>   -horizontal diffusion</a:t>
              </a: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187450" y="2060575"/>
              <a:ext cx="714113" cy="4307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500" dirty="0">
                  <a:solidFill>
                    <a:prstClr val="black"/>
                  </a:solidFill>
                </a:rPr>
                <a:t>FFT</a:t>
              </a: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1263650" y="4054475"/>
              <a:ext cx="526247" cy="4307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500" dirty="0">
                  <a:solidFill>
                    <a:prstClr val="black"/>
                  </a:solidFill>
                </a:rPr>
                <a:t>LT</a:t>
              </a: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6802438" y="2128838"/>
              <a:ext cx="1626518" cy="4307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500" dirty="0">
                  <a:solidFill>
                    <a:prstClr val="black"/>
                  </a:solidFill>
                </a:rPr>
                <a:t>Inverse FFT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6818313" y="4030663"/>
              <a:ext cx="1438652" cy="4307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500" dirty="0">
                  <a:solidFill>
                    <a:prstClr val="black"/>
                  </a:solidFill>
                </a:rPr>
                <a:t>Inverse LT</a:t>
              </a: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1690688" y="4624388"/>
              <a:ext cx="936625" cy="6048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V="1">
              <a:off x="6156325" y="4632325"/>
              <a:ext cx="1146175" cy="5969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V="1">
              <a:off x="7715250" y="2535238"/>
              <a:ext cx="0" cy="47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H="1" flipV="1">
              <a:off x="6011863" y="1341438"/>
              <a:ext cx="1157287" cy="6873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flipV="1">
              <a:off x="1476375" y="2535238"/>
              <a:ext cx="0" cy="47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H="1">
              <a:off x="1554163" y="1412875"/>
              <a:ext cx="917575" cy="558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H="1" flipV="1">
              <a:off x="1476375" y="3529013"/>
              <a:ext cx="0" cy="47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6710364" y="3054351"/>
              <a:ext cx="1816692" cy="43077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500" dirty="0">
                  <a:solidFill>
                    <a:srgbClr val="008000"/>
                  </a:solidFill>
                </a:rPr>
                <a:t>Fourier space</a:t>
              </a:r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V="1">
              <a:off x="7715250" y="3460750"/>
              <a:ext cx="0" cy="54451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350" dirty="0">
                <a:solidFill>
                  <a:prstClr val="black"/>
                </a:solidFill>
              </a:endParaRPr>
            </a:p>
          </p:txBody>
        </p:sp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1187450" y="5734050"/>
              <a:ext cx="6332222" cy="430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500" dirty="0">
                  <a:solidFill>
                    <a:prstClr val="black"/>
                  </a:solidFill>
                </a:rPr>
                <a:t>FFT: Fast Fourier Transform</a:t>
              </a:r>
              <a:r>
                <a:rPr lang="en-GB" sz="1350" dirty="0">
                  <a:solidFill>
                    <a:prstClr val="black"/>
                  </a:solidFill>
                </a:rPr>
                <a:t>,  </a:t>
              </a:r>
              <a:r>
                <a:rPr lang="en-GB" sz="1500" dirty="0">
                  <a:solidFill>
                    <a:prstClr val="black"/>
                  </a:solidFill>
                </a:rPr>
                <a:t>LT: Legendre Transform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6524625" y="872567"/>
              <a:ext cx="2464136" cy="676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350" dirty="0">
                  <a:solidFill>
                    <a:srgbClr val="000000"/>
                  </a:solidFill>
                </a:rPr>
                <a:t>No grid-staggering of </a:t>
              </a:r>
            </a:p>
            <a:p>
              <a:r>
                <a:rPr lang="en-GB" sz="1350" dirty="0">
                  <a:solidFill>
                    <a:srgbClr val="000000"/>
                  </a:solidFill>
                </a:rPr>
                <a:t>prognostic variables</a:t>
              </a:r>
            </a:p>
          </p:txBody>
        </p:sp>
      </p:grpSp>
      <p:sp>
        <p:nvSpPr>
          <p:cNvPr id="3" name="Oval 2"/>
          <p:cNvSpPr/>
          <p:nvPr/>
        </p:nvSpPr>
        <p:spPr>
          <a:xfrm>
            <a:off x="3167888" y="3861310"/>
            <a:ext cx="2484291" cy="140805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4412" y="2725954"/>
            <a:ext cx="1285178" cy="1285178"/>
          </a:xfrm>
          <a:prstGeom prst="rect">
            <a:avLst/>
          </a:prstGeom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1749925" y="1030487"/>
            <a:ext cx="5644589" cy="277071"/>
          </a:xfrm>
        </p:spPr>
        <p:txBody>
          <a:bodyPr/>
          <a:lstStyle/>
          <a:p>
            <a:r>
              <a:rPr lang="en-GB" dirty="0"/>
              <a:t>Schematic description of the </a:t>
            </a:r>
            <a:r>
              <a:rPr lang="en-GB" i="1" dirty="0">
                <a:solidFill>
                  <a:srgbClr val="FF0000"/>
                </a:solidFill>
              </a:rPr>
              <a:t>spectral transform method </a:t>
            </a:r>
            <a:r>
              <a:rPr lang="en-GB" dirty="0"/>
              <a:t>in the ECMWF IFS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70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/>
          </p:nvPr>
        </p:nvGraphicFramePr>
        <p:xfrm>
          <a:off x="539552" y="1124744"/>
          <a:ext cx="7884368" cy="5157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404664"/>
            <a:ext cx="82041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Average wall-clock time compute cost of 10</a:t>
            </a:r>
            <a:r>
              <a:rPr lang="en-GB" baseline="30000" dirty="0" smtClean="0"/>
              <a:t>7</a:t>
            </a:r>
            <a:r>
              <a:rPr lang="en-GB" dirty="0" smtClean="0"/>
              <a:t> spectral transforms </a:t>
            </a:r>
          </a:p>
          <a:p>
            <a:r>
              <a:rPr lang="en-GB" dirty="0" smtClean="0"/>
              <a:t>scaled by </a:t>
            </a:r>
            <a:r>
              <a:rPr lang="en-GB" i="1" dirty="0" smtClean="0"/>
              <a:t>N</a:t>
            </a:r>
            <a:r>
              <a:rPr lang="en-GB" i="1" baseline="30000" dirty="0" smtClean="0"/>
              <a:t>2</a:t>
            </a:r>
            <a:r>
              <a:rPr lang="en-GB" i="1" dirty="0" smtClean="0"/>
              <a:t>log</a:t>
            </a:r>
            <a:r>
              <a:rPr lang="en-GB" i="1" baseline="30000" dirty="0" smtClean="0"/>
              <a:t>3</a:t>
            </a:r>
            <a:r>
              <a:rPr lang="en-GB" i="1" dirty="0" smtClean="0"/>
              <a:t>N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475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ways of speeding up the computations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 smtClean="0"/>
              <a:t>Accelerators</a:t>
            </a:r>
          </a:p>
          <a:p>
            <a:pPr lvl="1"/>
            <a:r>
              <a:rPr lang="en-GB" dirty="0" smtClean="0"/>
              <a:t>GPUs</a:t>
            </a:r>
          </a:p>
          <a:p>
            <a:pPr lvl="1"/>
            <a:r>
              <a:rPr lang="en-GB" dirty="0" smtClean="0"/>
              <a:t>Optical processors</a:t>
            </a:r>
          </a:p>
        </p:txBody>
      </p:sp>
    </p:spTree>
    <p:extLst>
      <p:ext uri="{BB962C8B-B14F-4D97-AF65-F5344CB8AC3E}">
        <p14:creationId xmlns:p14="http://schemas.microsoft.com/office/powerpoint/2010/main" val="125537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10683" y="718430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(the work of George 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Mozdzynski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Library approach (</a:t>
            </a:r>
            <a:r>
              <a:rPr lang="en-GB" dirty="0" err="1"/>
              <a:t>cuBLAS</a:t>
            </a:r>
            <a:r>
              <a:rPr lang="en-GB" dirty="0"/>
              <a:t>/</a:t>
            </a:r>
            <a:r>
              <a:rPr lang="en-GB" dirty="0" err="1"/>
              <a:t>cuFFT</a:t>
            </a:r>
            <a:r>
              <a:rPr lang="en-GB" dirty="0"/>
              <a:t>)</a:t>
            </a:r>
            <a:br>
              <a:rPr lang="en-GB" dirty="0"/>
            </a:br>
            <a:endParaRPr lang="en-GB" dirty="0"/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470140" y="1191128"/>
            <a:ext cx="8112125" cy="11577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GB" dirty="0" smtClean="0"/>
          </a:p>
          <a:p>
            <a:pPr marL="0" indent="0">
              <a:lnSpc>
                <a:spcPts val="1400"/>
              </a:lnSpc>
              <a:buFont typeface="Arial"/>
              <a:buNone/>
            </a:pPr>
            <a:r>
              <a:rPr lang="en-GB" dirty="0" smtClean="0"/>
              <a:t> 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CALL DGEMM('N','N',KDGLU,KIFC,ILA,1.0_JPRB,S%FA(KMLOC)%RPNMA,KDGLU,&amp;</a:t>
            </a:r>
          </a:p>
          <a:p>
            <a:pPr marL="0" indent="0">
              <a:lnSpc>
                <a:spcPts val="1400"/>
              </a:lnSpc>
              <a:buFont typeface="Arial"/>
              <a:buNone/>
            </a:pP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&amp;ZBA,ILA,0._JPRB,ZC,KDGLU)</a:t>
            </a: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Content Placeholder 3"/>
          <p:cNvSpPr>
            <a:spLocks noGrp="1"/>
          </p:cNvSpPr>
          <p:nvPr>
            <p:ph sz="half" idx="4294967295"/>
          </p:nvPr>
        </p:nvSpPr>
        <p:spPr>
          <a:xfrm>
            <a:off x="457201" y="2636912"/>
            <a:ext cx="8112125" cy="35130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 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CUBLAS_MOD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USE CUDA_DEVICE_MOD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!$ACC 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create(ZBA,ZC)</a:t>
            </a: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!$ACC data 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present(S%FA(KMLOC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)%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RPNMA)</a:t>
            </a: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b="1" dirty="0" smtClean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!$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 </a:t>
            </a:r>
            <a:r>
              <a:rPr lang="en-GB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host_data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use_device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(S%FA(KMLOC)%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RPNMA,ZBA,ZC)</a:t>
            </a: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CALL 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CUDA_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DGEMM('N','N',KDGLU,KIFC,ILA,1.0_JPRB,S%FA(KMLOC)%RPNMA,KDGLU,&amp;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&amp;ZBA,ILA,0._</a:t>
            </a:r>
            <a:r>
              <a:rPr lang="en-GB" sz="1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JPRB,ZC,KDGLU</a:t>
            </a:r>
            <a:r>
              <a:rPr lang="en-GB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!$</a:t>
            </a: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 end </a:t>
            </a:r>
            <a:r>
              <a:rPr lang="en-GB" sz="14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host_data</a:t>
            </a:r>
            <a:endParaRPr lang="en-GB" sz="1400" b="1" dirty="0" smtClean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IRET=CUDA_SYNCHRONIZE()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r>
              <a:rPr lang="en-GB" sz="1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!$ACC end data</a:t>
            </a:r>
          </a:p>
          <a:p>
            <a:pPr marL="0" indent="0">
              <a:lnSpc>
                <a:spcPts val="1400"/>
              </a:lnSpc>
              <a:spcAft>
                <a:spcPts val="0"/>
              </a:spcAft>
              <a:buNone/>
            </a:pPr>
            <a:endParaRPr lang="en-GB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31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Library approach (</a:t>
            </a:r>
            <a:r>
              <a:rPr lang="en-GB" dirty="0" err="1"/>
              <a:t>cuBLAS</a:t>
            </a:r>
            <a:r>
              <a:rPr lang="en-GB" dirty="0"/>
              <a:t>/</a:t>
            </a:r>
            <a:r>
              <a:rPr lang="en-GB" dirty="0" err="1"/>
              <a:t>cuFFT</a:t>
            </a:r>
            <a:r>
              <a:rPr lang="en-GB" dirty="0"/>
              <a:t>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329148660"/>
              </p:ext>
            </p:extLst>
          </p:nvPr>
        </p:nvGraphicFramePr>
        <p:xfrm>
          <a:off x="809625" y="936625"/>
          <a:ext cx="7524750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24750" y="397899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GPU K20X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484571" y="3147387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PU </a:t>
            </a:r>
            <a:r>
              <a:rPr lang="en-GB" dirty="0" err="1"/>
              <a:t>I</a:t>
            </a:r>
            <a:r>
              <a:rPr lang="en-GB" dirty="0" err="1" smtClean="0"/>
              <a:t>vybridge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91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MPI/</a:t>
            </a:r>
            <a:r>
              <a:rPr lang="en-GB" dirty="0" err="1" smtClean="0"/>
              <a:t>OpenMP</a:t>
            </a:r>
            <a:r>
              <a:rPr lang="en-GB" dirty="0" smtClean="0"/>
              <a:t> parallelisation of spectral transforms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810211" y="1205554"/>
            <a:ext cx="3507265" cy="4986000"/>
          </a:xfrm>
        </p:spPr>
        <p:txBody>
          <a:bodyPr/>
          <a:lstStyle/>
          <a:p>
            <a:r>
              <a:rPr lang="en-GB" dirty="0"/>
              <a:t>Several transpositions </a:t>
            </a:r>
            <a:r>
              <a:rPr lang="en-GB" dirty="0" smtClean="0"/>
              <a:t>within </a:t>
            </a:r>
            <a:r>
              <a:rPr lang="en-GB" dirty="0"/>
              <a:t>the spectral transforms need to communicate, e.g. using MPI </a:t>
            </a:r>
            <a:r>
              <a:rPr lang="en-GB" dirty="0" err="1" smtClean="0"/>
              <a:t>alltoallv</a:t>
            </a:r>
            <a:endParaRPr lang="en-GB" dirty="0" smtClean="0"/>
          </a:p>
          <a:p>
            <a:r>
              <a:rPr lang="en-GB" dirty="0"/>
              <a:t>l</a:t>
            </a:r>
            <a:r>
              <a:rPr lang="en-GB" dirty="0" smtClean="0"/>
              <a:t>-g and g-l “local” bandwidth limited</a:t>
            </a:r>
          </a:p>
          <a:p>
            <a:r>
              <a:rPr lang="en-GB" dirty="0" smtClean="0"/>
              <a:t>l-m and m-l “global” bandwidth limited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Picture 2" descr="TimeStepDiagram.bmp"/>
          <p:cNvPicPr>
            <a:picLocks noChangeAspect="1"/>
          </p:cNvPicPr>
          <p:nvPr/>
        </p:nvPicPr>
        <p:blipFill rotWithShape="1">
          <a:blip r:embed="rId2" cstate="print"/>
          <a:srcRect l="7110" t="6416" r="5948" b="10291"/>
          <a:stretch/>
        </p:blipFill>
        <p:spPr bwMode="auto">
          <a:xfrm>
            <a:off x="4572290" y="846032"/>
            <a:ext cx="4213783" cy="5345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042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Absolute cost of spectral transform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11" y="823171"/>
            <a:ext cx="7164611" cy="506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30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computational cost distribution with full radiation and high-res wave model</a:t>
            </a:r>
            <a:endParaRPr lang="en-GB" dirty="0"/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42" y="1165190"/>
            <a:ext cx="9001125" cy="496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144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Time-to-solution at 13km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186705" y="936625"/>
            <a:ext cx="6770590" cy="49847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15349" y="5830962"/>
            <a:ext cx="3872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accent1"/>
                </a:solidFill>
              </a:rPr>
              <a:t>(</a:t>
            </a:r>
            <a:r>
              <a:rPr lang="en-US" sz="1400" i="1" dirty="0" err="1" smtClean="0">
                <a:solidFill>
                  <a:schemeClr val="accent1"/>
                </a:solidFill>
              </a:rPr>
              <a:t>Michalakes</a:t>
            </a:r>
            <a:r>
              <a:rPr lang="en-US" sz="1400" i="1" dirty="0" smtClean="0">
                <a:solidFill>
                  <a:schemeClr val="accent1"/>
                </a:solidFill>
              </a:rPr>
              <a:t> et al, NGGPS AVEC report, 2015)</a:t>
            </a:r>
            <a:endParaRPr lang="en-US" sz="1400" i="1" dirty="0">
              <a:solidFill>
                <a:schemeClr val="accent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505335" y="2372135"/>
            <a:ext cx="0" cy="6795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33453" y="2002803"/>
            <a:ext cx="54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57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efficiency at 3km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139561" y="936625"/>
            <a:ext cx="6864878" cy="4984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38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5327643" y="3150639"/>
            <a:ext cx="676264" cy="6268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783879" y="3592801"/>
            <a:ext cx="54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01976" y="5921375"/>
            <a:ext cx="3872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accent1"/>
                </a:solidFill>
              </a:rPr>
              <a:t>(</a:t>
            </a:r>
            <a:r>
              <a:rPr lang="en-US" sz="1400" i="1" dirty="0" err="1" smtClean="0">
                <a:solidFill>
                  <a:schemeClr val="accent1"/>
                </a:solidFill>
              </a:rPr>
              <a:t>Michalakes</a:t>
            </a:r>
            <a:r>
              <a:rPr lang="en-US" sz="1400" i="1" dirty="0" smtClean="0">
                <a:solidFill>
                  <a:schemeClr val="accent1"/>
                </a:solidFill>
              </a:rPr>
              <a:t> et al, NGGPS AVEC report, 2015)</a:t>
            </a:r>
            <a:endParaRPr lang="en-US" sz="14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43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 area (MPI) parallel decomposition (1600 tasks)</a:t>
            </a:r>
            <a:endParaRPr lang="en-US" dirty="0"/>
          </a:p>
        </p:txBody>
      </p:sp>
      <p:pic>
        <p:nvPicPr>
          <p:cNvPr id="5" name="Content Placeholder 4" descr="H:\wp\ecmwfreports\SAC2015\graphs\oct_N1280_p1600.png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211" y="936625"/>
            <a:ext cx="4984750" cy="49847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873301" y="1015636"/>
            <a:ext cx="4175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6,599,680 points x 137 levels x 10 </a:t>
            </a:r>
            <a:r>
              <a:rPr lang="en-GB" dirty="0" err="1" smtClean="0"/>
              <a:t>vars</a:t>
            </a:r>
            <a:endParaRPr lang="en-GB" dirty="0" smtClean="0"/>
          </a:p>
          <a:p>
            <a:r>
              <a:rPr lang="en-GB" dirty="0" smtClean="0"/>
              <a:t>at ~9km </a:t>
            </a:r>
            <a:r>
              <a:rPr lang="en-GB" dirty="0"/>
              <a:t>~</a:t>
            </a:r>
            <a:r>
              <a:rPr lang="en-GB" dirty="0" smtClean="0"/>
              <a:t> </a:t>
            </a:r>
            <a:r>
              <a:rPr lang="en-GB" b="1" dirty="0" smtClean="0"/>
              <a:t>9 Billion points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555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Direct spectral transform (Forward)</a:t>
            </a:r>
          </a:p>
        </p:txBody>
      </p:sp>
      <p:pic>
        <p:nvPicPr>
          <p:cNvPr id="22531" name="Picture 2" descr="eq.4.eq.tex.gif"/>
          <p:cNvPicPr>
            <a:picLocks noChangeAspect="1"/>
          </p:cNvPicPr>
          <p:nvPr/>
        </p:nvPicPr>
        <p:blipFill>
          <a:blip r:embed="rId2" cstate="print"/>
          <a:srcRect r="59052" b="-8179"/>
          <a:stretch>
            <a:fillRect/>
          </a:stretch>
        </p:blipFill>
        <p:spPr bwMode="auto">
          <a:xfrm>
            <a:off x="6372200" y="5373216"/>
            <a:ext cx="211137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eq.3.eq.tex.gif"/>
          <p:cNvPicPr>
            <a:picLocks noChangeAspect="1"/>
          </p:cNvPicPr>
          <p:nvPr/>
        </p:nvPicPr>
        <p:blipFill>
          <a:blip r:embed="rId3" cstate="print"/>
          <a:srcRect r="46451" b="-6606"/>
          <a:stretch>
            <a:fillRect/>
          </a:stretch>
        </p:blipFill>
        <p:spPr bwMode="auto">
          <a:xfrm>
            <a:off x="211647" y="4581525"/>
            <a:ext cx="48958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 descr="eq.2.eq.tex.gif"/>
          <p:cNvPicPr>
            <a:picLocks noChangeAspect="1"/>
          </p:cNvPicPr>
          <p:nvPr/>
        </p:nvPicPr>
        <p:blipFill>
          <a:blip r:embed="rId4" cstate="print"/>
          <a:srcRect r="37001" b="-4736"/>
          <a:stretch>
            <a:fillRect/>
          </a:stretch>
        </p:blipFill>
        <p:spPr bwMode="auto">
          <a:xfrm>
            <a:off x="188815" y="3357563"/>
            <a:ext cx="576103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 descr="eq.1.eq.tex.gif"/>
          <p:cNvPicPr>
            <a:picLocks noChangeAspect="1"/>
          </p:cNvPicPr>
          <p:nvPr/>
        </p:nvPicPr>
        <p:blipFill>
          <a:blip r:embed="rId5" cstate="print"/>
          <a:srcRect r="37788" b="-9700"/>
          <a:stretch>
            <a:fillRect/>
          </a:stretch>
        </p:blipFill>
        <p:spPr bwMode="auto">
          <a:xfrm>
            <a:off x="188815" y="1628775"/>
            <a:ext cx="568801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179388" y="1052513"/>
            <a:ext cx="2447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Fourier transform:</a:t>
            </a:r>
          </a:p>
        </p:txBody>
      </p:sp>
      <p:sp>
        <p:nvSpPr>
          <p:cNvPr id="22536" name="TextBox 9"/>
          <p:cNvSpPr txBox="1">
            <a:spLocks noChangeArrowheads="1"/>
          </p:cNvSpPr>
          <p:nvPr/>
        </p:nvSpPr>
        <p:spPr bwMode="auto">
          <a:xfrm>
            <a:off x="250825" y="2908409"/>
            <a:ext cx="2703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Legendre transform:</a:t>
            </a:r>
          </a:p>
        </p:txBody>
      </p:sp>
      <p:sp>
        <p:nvSpPr>
          <p:cNvPr id="22537" name="Curved Right Arrow 14"/>
          <p:cNvSpPr>
            <a:spLocks noChangeAspect="1"/>
          </p:cNvSpPr>
          <p:nvPr/>
        </p:nvSpPr>
        <p:spPr bwMode="auto">
          <a:xfrm>
            <a:off x="222141" y="4222221"/>
            <a:ext cx="387350" cy="644525"/>
          </a:xfrm>
          <a:prstGeom prst="curvedRightArrow">
            <a:avLst>
              <a:gd name="adj1" fmla="val 25021"/>
              <a:gd name="adj2" fmla="val 50041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8" name="Text Box 5"/>
          <p:cNvSpPr txBox="1">
            <a:spLocks noChangeArrowheads="1"/>
          </p:cNvSpPr>
          <p:nvPr/>
        </p:nvSpPr>
        <p:spPr bwMode="auto">
          <a:xfrm>
            <a:off x="5940425" y="1268413"/>
            <a:ext cx="2794000" cy="17235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/>
            <a:r>
              <a:rPr lang="en-GB" sz="1800" b="1" dirty="0">
                <a:solidFill>
                  <a:srgbClr val="0000FF"/>
                </a:solidFill>
                <a:latin typeface="Times" pitchFamily="18" charset="0"/>
              </a:rPr>
              <a:t>FFT (fast Fourier transform)</a:t>
            </a:r>
          </a:p>
          <a:p>
            <a:pPr defTabSz="762000"/>
            <a:r>
              <a:rPr lang="en-GB" sz="1800" dirty="0">
                <a:latin typeface="Times" pitchFamily="18" charset="0"/>
              </a:rPr>
              <a:t>using</a:t>
            </a:r>
          </a:p>
          <a:p>
            <a:pPr defTabSz="762000"/>
            <a:r>
              <a:rPr lang="en-GB" sz="1800" dirty="0">
                <a:latin typeface="Times" pitchFamily="18" charset="0"/>
              </a:rPr>
              <a:t>N</a:t>
            </a:r>
            <a:r>
              <a:rPr lang="en-GB" sz="1800" baseline="-25000" dirty="0">
                <a:latin typeface="Times" pitchFamily="18" charset="0"/>
              </a:rPr>
              <a:t>F</a:t>
            </a:r>
            <a:r>
              <a:rPr lang="en-GB" sz="1800" dirty="0">
                <a:latin typeface="Times" pitchFamily="18" charset="0"/>
              </a:rPr>
              <a:t> </a:t>
            </a:r>
            <a:r>
              <a:rPr lang="en-GB" sz="1800" dirty="0">
                <a:latin typeface="Times" pitchFamily="18" charset="0"/>
                <a:sym typeface="Symbol" pitchFamily="18" charset="2"/>
              </a:rPr>
              <a:t> 2N+1</a:t>
            </a:r>
          </a:p>
          <a:p>
            <a:pPr defTabSz="762000"/>
            <a:r>
              <a:rPr lang="en-GB" sz="1800" dirty="0">
                <a:latin typeface="Times" pitchFamily="18" charset="0"/>
                <a:sym typeface="Symbol" pitchFamily="18" charset="2"/>
              </a:rPr>
              <a:t>points (linear grid)</a:t>
            </a:r>
          </a:p>
          <a:p>
            <a:pPr defTabSz="762000"/>
            <a:r>
              <a:rPr lang="en-GB" sz="1600" dirty="0">
                <a:latin typeface="Times" pitchFamily="18" charset="0"/>
                <a:sym typeface="Symbol" pitchFamily="18" charset="2"/>
              </a:rPr>
              <a:t>(3N+1 if quadratic grid</a:t>
            </a:r>
            <a:r>
              <a:rPr lang="en-GB" sz="1600" dirty="0" smtClean="0">
                <a:latin typeface="Times" pitchFamily="18" charset="0"/>
                <a:sym typeface="Symbol" pitchFamily="18" charset="2"/>
              </a:rPr>
              <a:t>)</a:t>
            </a:r>
            <a:endParaRPr lang="en-GB" sz="1600" dirty="0">
              <a:latin typeface="Times" pitchFamily="18" charset="0"/>
              <a:sym typeface="Symbol" pitchFamily="18" charset="2"/>
            </a:endParaRPr>
          </a:p>
        </p:txBody>
      </p:sp>
      <p:sp>
        <p:nvSpPr>
          <p:cNvPr id="22539" name="Text Box 7"/>
          <p:cNvSpPr txBox="1">
            <a:spLocks noChangeArrowheads="1"/>
          </p:cNvSpPr>
          <p:nvPr/>
        </p:nvSpPr>
        <p:spPr bwMode="auto">
          <a:xfrm>
            <a:off x="5937250" y="3860800"/>
            <a:ext cx="3243196" cy="144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GB" sz="1800" b="1" dirty="0" smtClean="0">
                <a:solidFill>
                  <a:srgbClr val="0000FF"/>
                </a:solidFill>
                <a:latin typeface="Times" pitchFamily="18" charset="0"/>
              </a:rPr>
              <a:t>Direct Legendre </a:t>
            </a:r>
            <a:r>
              <a:rPr lang="en-GB" sz="1800" b="1" dirty="0">
                <a:solidFill>
                  <a:srgbClr val="0000FF"/>
                </a:solidFill>
                <a:latin typeface="Times" pitchFamily="18" charset="0"/>
              </a:rPr>
              <a:t>transform</a:t>
            </a:r>
          </a:p>
          <a:p>
            <a:pPr defTabSz="762000"/>
            <a:r>
              <a:rPr lang="en-GB" sz="1800" dirty="0">
                <a:latin typeface="Times" pitchFamily="18" charset="0"/>
              </a:rPr>
              <a:t>by </a:t>
            </a:r>
            <a:r>
              <a:rPr lang="en-GB" sz="1800" dirty="0">
                <a:solidFill>
                  <a:srgbClr val="FF0000"/>
                </a:solidFill>
                <a:latin typeface="Times" pitchFamily="18" charset="0"/>
              </a:rPr>
              <a:t>Gaussian </a:t>
            </a:r>
            <a:r>
              <a:rPr lang="en-GB" sz="1800" dirty="0" err="1">
                <a:solidFill>
                  <a:srgbClr val="FF0000"/>
                </a:solidFill>
                <a:latin typeface="Times" pitchFamily="18" charset="0"/>
              </a:rPr>
              <a:t>quadrature</a:t>
            </a:r>
            <a:endParaRPr lang="en-GB" sz="1800" dirty="0">
              <a:solidFill>
                <a:srgbClr val="FF0000"/>
              </a:solidFill>
              <a:latin typeface="Times" pitchFamily="18" charset="0"/>
            </a:endParaRPr>
          </a:p>
          <a:p>
            <a:pPr defTabSz="762000"/>
            <a:r>
              <a:rPr lang="en-GB" sz="1800" dirty="0">
                <a:latin typeface="Times" pitchFamily="18" charset="0"/>
              </a:rPr>
              <a:t>using N</a:t>
            </a:r>
            <a:r>
              <a:rPr lang="en-GB" sz="1800" baseline="-25000" dirty="0">
                <a:latin typeface="Times" pitchFamily="18" charset="0"/>
              </a:rPr>
              <a:t>L</a:t>
            </a:r>
            <a:r>
              <a:rPr lang="en-GB" sz="1800" dirty="0">
                <a:latin typeface="Times" pitchFamily="18" charset="0"/>
              </a:rPr>
              <a:t> </a:t>
            </a:r>
            <a:r>
              <a:rPr lang="en-GB" sz="1800" dirty="0">
                <a:latin typeface="Times" pitchFamily="18" charset="0"/>
                <a:sym typeface="Symbol" pitchFamily="18" charset="2"/>
              </a:rPr>
              <a:t> (2N+1)/2</a:t>
            </a:r>
          </a:p>
          <a:p>
            <a:pPr defTabSz="762000"/>
            <a:r>
              <a:rPr lang="en-GB" sz="1800" dirty="0">
                <a:latin typeface="Times" pitchFamily="18" charset="0"/>
                <a:sym typeface="Symbol" pitchFamily="18" charset="2"/>
              </a:rPr>
              <a:t>“Gaussian” latitudes (linear grid)</a:t>
            </a:r>
          </a:p>
          <a:p>
            <a:pPr defTabSz="762000"/>
            <a:r>
              <a:rPr lang="en-GB" sz="1600" dirty="0">
                <a:latin typeface="Times" pitchFamily="18" charset="0"/>
                <a:sym typeface="Symbol" pitchFamily="18" charset="2"/>
              </a:rPr>
              <a:t>((3N+1)/2 if quadratic grid</a:t>
            </a:r>
            <a:r>
              <a:rPr lang="en-GB" sz="1600" dirty="0" smtClean="0">
                <a:latin typeface="Times" pitchFamily="18" charset="0"/>
                <a:sym typeface="Symbol" pitchFamily="18" charset="2"/>
              </a:rPr>
              <a:t>)</a:t>
            </a:r>
            <a:endParaRPr lang="en-GB" sz="1600" dirty="0">
              <a:latin typeface="Times" pitchFamily="18" charset="0"/>
              <a:sym typeface="Symbol" pitchFamily="18" charset="2"/>
            </a:endParaRPr>
          </a:p>
        </p:txBody>
      </p:sp>
      <p:cxnSp>
        <p:nvCxnSpPr>
          <p:cNvPr id="22540" name="Straight Arrow Connector 18"/>
          <p:cNvCxnSpPr>
            <a:cxnSpLocks noChangeShapeType="1"/>
          </p:cNvCxnSpPr>
          <p:nvPr/>
        </p:nvCxnSpPr>
        <p:spPr bwMode="auto">
          <a:xfrm rot="10800000" flipV="1">
            <a:off x="4509990" y="4723341"/>
            <a:ext cx="1439862" cy="2873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883668" y="5892328"/>
            <a:ext cx="4019550" cy="33972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GB" sz="1600" dirty="0">
                <a:latin typeface="Times" pitchFamily="18" charset="0"/>
              </a:rPr>
              <a:t>(normalized) associated Legendre polynomials</a:t>
            </a:r>
          </a:p>
        </p:txBody>
      </p:sp>
      <p:cxnSp>
        <p:nvCxnSpPr>
          <p:cNvPr id="14" name="Straight Arrow Connector 35"/>
          <p:cNvCxnSpPr>
            <a:cxnSpLocks noChangeShapeType="1"/>
          </p:cNvCxnSpPr>
          <p:nvPr/>
        </p:nvCxnSpPr>
        <p:spPr bwMode="auto">
          <a:xfrm flipH="1" flipV="1">
            <a:off x="3635896" y="5373216"/>
            <a:ext cx="540890" cy="5191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266522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6C8AAF"/>
                </a:solidFill>
              </a:rPr>
              <a:t>Application performance XC30</a:t>
            </a:r>
            <a:endParaRPr lang="en-GB" dirty="0">
              <a:solidFill>
                <a:srgbClr val="6C8AA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E4AB80EA-DB86-D849-B86F-15DAF31F0474}" type="slidenum">
              <a:rPr lang="en-US" smtClean="0"/>
              <a:pPr/>
              <a:t>40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/>
          </p:nvPr>
        </p:nvGraphicFramePr>
        <p:xfrm>
          <a:off x="1573226" y="1630909"/>
          <a:ext cx="6038907" cy="3592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73226" y="5300650"/>
            <a:ext cx="57070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6C8AAF"/>
                </a:solidFill>
              </a:rPr>
              <a:t>TCo1279 on 360 nodes</a:t>
            </a:r>
            <a:r>
              <a:rPr lang="en-GB" sz="1350" dirty="0">
                <a:solidFill>
                  <a:prstClr val="black"/>
                </a:solidFill>
              </a:rPr>
              <a:t>; </a:t>
            </a:r>
            <a:r>
              <a:rPr lang="en-GB" sz="1350" dirty="0">
                <a:solidFill>
                  <a:srgbClr val="FF0000"/>
                </a:solidFill>
              </a:rPr>
              <a:t>TCo1999 on 720 nodes </a:t>
            </a:r>
            <a:r>
              <a:rPr lang="en-GB" sz="1350" dirty="0">
                <a:solidFill>
                  <a:prstClr val="black"/>
                </a:solidFill>
              </a:rPr>
              <a:t>; </a:t>
            </a:r>
            <a:r>
              <a:rPr lang="en-GB" sz="1350" dirty="0" err="1">
                <a:solidFill>
                  <a:prstClr val="black"/>
                </a:solidFill>
              </a:rPr>
              <a:t>dt</a:t>
            </a:r>
            <a:r>
              <a:rPr lang="en-GB" sz="1350" dirty="0">
                <a:solidFill>
                  <a:prstClr val="black"/>
                </a:solidFill>
              </a:rPr>
              <a:t>=450s; 48h forecast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0580" y="2859949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err="1">
                <a:solidFill>
                  <a:prstClr val="black"/>
                </a:solidFill>
              </a:rPr>
              <a:t>Alltoallv</a:t>
            </a:r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3325" y="2358457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err="1">
                <a:solidFill>
                  <a:prstClr val="black"/>
                </a:solidFill>
              </a:rPr>
              <a:t>Alltoallv</a:t>
            </a:r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23088" y="3288410"/>
            <a:ext cx="13388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err="1">
                <a:solidFill>
                  <a:prstClr val="black"/>
                </a:solidFill>
              </a:rPr>
              <a:t>MPI_send</a:t>
            </a:r>
            <a:r>
              <a:rPr lang="en-GB" sz="1350" dirty="0">
                <a:solidFill>
                  <a:prstClr val="black"/>
                </a:solidFill>
              </a:rPr>
              <a:t>/</a:t>
            </a:r>
            <a:r>
              <a:rPr lang="en-GB" sz="1350" dirty="0" err="1">
                <a:solidFill>
                  <a:prstClr val="black"/>
                </a:solidFill>
              </a:rPr>
              <a:t>recv</a:t>
            </a:r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3178" y="1968421"/>
            <a:ext cx="13388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err="1">
                <a:solidFill>
                  <a:prstClr val="black"/>
                </a:solidFill>
              </a:rPr>
              <a:t>MPI_send</a:t>
            </a:r>
            <a:r>
              <a:rPr lang="en-GB" sz="1350" dirty="0">
                <a:solidFill>
                  <a:prstClr val="black"/>
                </a:solidFill>
              </a:rPr>
              <a:t>/</a:t>
            </a:r>
            <a:r>
              <a:rPr lang="en-GB" sz="1350" dirty="0" err="1">
                <a:solidFill>
                  <a:prstClr val="black"/>
                </a:solidFill>
              </a:rPr>
              <a:t>recv</a:t>
            </a:r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475068" y="2635529"/>
            <a:ext cx="1813020" cy="2396108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96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51651" y="982701"/>
            <a:ext cx="7524159" cy="518660"/>
          </a:xfrm>
        </p:spPr>
        <p:txBody>
          <a:bodyPr/>
          <a:lstStyle/>
          <a:p>
            <a:r>
              <a:rPr lang="en-GB" dirty="0" smtClean="0">
                <a:solidFill>
                  <a:srgbClr val="6C8AAF"/>
                </a:solidFill>
              </a:rPr>
              <a:t>Projected communication volumes at ~5km resolution</a:t>
            </a:r>
            <a:br>
              <a:rPr lang="en-GB" dirty="0" smtClean="0">
                <a:solidFill>
                  <a:srgbClr val="6C8AAF"/>
                </a:solidFill>
              </a:rPr>
            </a:br>
            <a:r>
              <a:rPr lang="en-GB" dirty="0" smtClean="0">
                <a:solidFill>
                  <a:srgbClr val="6C8AAF"/>
                </a:solidFill>
              </a:rPr>
              <a:t>at comparable time-to-solution</a:t>
            </a:r>
            <a:endParaRPr lang="en-GB" dirty="0">
              <a:solidFill>
                <a:srgbClr val="6C8AA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E4AB80EA-DB86-D849-B86F-15DAF31F0474}" type="slidenum">
              <a:rPr lang="en-US" smtClean="0"/>
              <a:pPr/>
              <a:t>41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/>
          </p:nvPr>
        </p:nvGraphicFramePr>
        <p:xfrm>
          <a:off x="723919" y="1604415"/>
          <a:ext cx="6038907" cy="3592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23919" y="5196486"/>
            <a:ext cx="78261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prstClr val="black"/>
                </a:solidFill>
              </a:rPr>
              <a:t>Assumptions: SEM </a:t>
            </a:r>
            <a:r>
              <a:rPr lang="el-GR" sz="10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050" dirty="0">
                <a:solidFill>
                  <a:prstClr val="black"/>
                </a:solidFill>
              </a:rPr>
              <a:t>t=4s; IFS </a:t>
            </a:r>
            <a:r>
              <a:rPr lang="el-GR" sz="1050" dirty="0">
                <a:solidFill>
                  <a:prstClr val="black"/>
                </a:solidFill>
              </a:rPr>
              <a:t>Δ</a:t>
            </a:r>
            <a:r>
              <a:rPr lang="en-GB" sz="1050" dirty="0">
                <a:solidFill>
                  <a:prstClr val="black"/>
                </a:solidFill>
              </a:rPr>
              <a:t>t=240s; Communication volume calculated for a 48 hour forecast</a:t>
            </a:r>
          </a:p>
          <a:p>
            <a:r>
              <a:rPr lang="en-GB" sz="1050" b="1" dirty="0">
                <a:solidFill>
                  <a:prstClr val="black"/>
                </a:solidFill>
              </a:rPr>
              <a:t>SEM 290.4KB per MPI</a:t>
            </a:r>
            <a:r>
              <a:rPr lang="en-GB" sz="1050" dirty="0">
                <a:solidFill>
                  <a:prstClr val="black"/>
                </a:solidFill>
              </a:rPr>
              <a:t> </a:t>
            </a:r>
            <a:r>
              <a:rPr lang="en-GB" sz="1050" b="1" dirty="0">
                <a:solidFill>
                  <a:prstClr val="black"/>
                </a:solidFill>
              </a:rPr>
              <a:t>task</a:t>
            </a:r>
            <a:r>
              <a:rPr lang="en-GB" sz="1050" dirty="0">
                <a:solidFill>
                  <a:prstClr val="black"/>
                </a:solidFill>
              </a:rPr>
              <a:t> </a:t>
            </a:r>
            <a:r>
              <a:rPr lang="en-GB" sz="1050" b="1" dirty="0">
                <a:solidFill>
                  <a:prstClr val="black"/>
                </a:solidFill>
              </a:rPr>
              <a:t>and </a:t>
            </a:r>
            <a:r>
              <a:rPr lang="el-GR" sz="1050" b="1" dirty="0">
                <a:solidFill>
                  <a:prstClr val="black"/>
                </a:solidFill>
              </a:rPr>
              <a:t>Δ</a:t>
            </a:r>
            <a:r>
              <a:rPr lang="en-GB" sz="1050" b="1" dirty="0">
                <a:solidFill>
                  <a:prstClr val="black"/>
                </a:solidFill>
              </a:rPr>
              <a:t>t;</a:t>
            </a:r>
            <a:r>
              <a:rPr lang="en-GB" sz="1050" dirty="0">
                <a:solidFill>
                  <a:prstClr val="black"/>
                </a:solidFill>
              </a:rPr>
              <a:t> </a:t>
            </a:r>
            <a:r>
              <a:rPr lang="en-GB" sz="1050" b="1" dirty="0">
                <a:solidFill>
                  <a:prstClr val="black"/>
                </a:solidFill>
              </a:rPr>
              <a:t>IFS 216MB per MPI task and </a:t>
            </a:r>
            <a:r>
              <a:rPr lang="el-GR" sz="1050" b="1" dirty="0">
                <a:solidFill>
                  <a:prstClr val="black"/>
                </a:solidFill>
              </a:rPr>
              <a:t>Δ</a:t>
            </a:r>
            <a:r>
              <a:rPr lang="en-GB" sz="1050" b="1" dirty="0">
                <a:solidFill>
                  <a:prstClr val="black"/>
                </a:solidFill>
              </a:rPr>
              <a:t>t</a:t>
            </a:r>
            <a:r>
              <a:rPr lang="en-GB" sz="1050" dirty="0">
                <a:solidFill>
                  <a:prstClr val="black"/>
                </a:solidFill>
              </a:rPr>
              <a:t>; IFS time-to-solution = 20 x SEM (</a:t>
            </a:r>
            <a:r>
              <a:rPr lang="en-GB" sz="1050" dirty="0" err="1">
                <a:solidFill>
                  <a:prstClr val="black"/>
                </a:solidFill>
              </a:rPr>
              <a:t>Michalakes</a:t>
            </a:r>
            <a:r>
              <a:rPr lang="en-GB" sz="1050" dirty="0">
                <a:solidFill>
                  <a:prstClr val="black"/>
                </a:solidFill>
              </a:rPr>
              <a:t> et al 2015)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63948" y="935466"/>
            <a:ext cx="19639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10 prognostic variables</a:t>
            </a:r>
          </a:p>
          <a:p>
            <a:r>
              <a:rPr lang="en-GB" sz="1350" dirty="0">
                <a:solidFill>
                  <a:prstClr val="black"/>
                </a:solidFill>
              </a:rPr>
              <a:t>137 levels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39416" y="3408617"/>
            <a:ext cx="4539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IFS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49808" y="2641720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SEM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24249" y="2441102"/>
            <a:ext cx="17716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prstClr val="black"/>
                </a:solidFill>
              </a:rPr>
              <a:t>Energy efficiency 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94608" y="4302198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SEM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33438" y="3253106"/>
            <a:ext cx="1665841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Emerging HPC </a:t>
            </a:r>
          </a:p>
          <a:p>
            <a:r>
              <a:rPr lang="en-GB" sz="1350" dirty="0">
                <a:solidFill>
                  <a:prstClr val="black"/>
                </a:solidFill>
              </a:rPr>
              <a:t>architectures may </a:t>
            </a:r>
          </a:p>
          <a:p>
            <a:r>
              <a:rPr lang="en-GB" sz="1350" dirty="0">
                <a:solidFill>
                  <a:prstClr val="black"/>
                </a:solidFill>
              </a:rPr>
              <a:t>change the game </a:t>
            </a:r>
            <a:r>
              <a:rPr lang="en-GB" sz="1350" dirty="0" smtClean="0">
                <a:solidFill>
                  <a:prstClr val="black"/>
                </a:solidFill>
              </a:rPr>
              <a:t>?</a:t>
            </a:r>
            <a:endParaRPr lang="en-GB" sz="1350" dirty="0">
              <a:solidFill>
                <a:prstClr val="black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102690" y="4579270"/>
            <a:ext cx="4353988" cy="825394"/>
            <a:chOff x="4135842" y="4962293"/>
            <a:chExt cx="5803806" cy="1100239"/>
          </a:xfrm>
        </p:grpSpPr>
        <p:sp>
          <p:nvSpPr>
            <p:cNvPr id="14" name="Oval 13"/>
            <p:cNvSpPr/>
            <p:nvPr/>
          </p:nvSpPr>
          <p:spPr>
            <a:xfrm>
              <a:off x="4135842" y="4962293"/>
              <a:ext cx="3341646" cy="1100239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513975" y="5278333"/>
              <a:ext cx="2425673" cy="400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rgbClr val="FF0000"/>
                  </a:solidFill>
                </a:rPr>
                <a:t>same time to solution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845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223" y="535695"/>
            <a:ext cx="5644589" cy="277071"/>
          </a:xfrm>
        </p:spPr>
        <p:txBody>
          <a:bodyPr/>
          <a:lstStyle/>
          <a:p>
            <a:r>
              <a:rPr lang="en-GB" sz="2400" dirty="0" smtClean="0"/>
              <a:t>Algorithmic</a:t>
            </a:r>
            <a:r>
              <a:rPr lang="en-GB" dirty="0" smtClean="0"/>
              <a:t> </a:t>
            </a:r>
            <a:r>
              <a:rPr lang="en-GB" sz="2400" dirty="0" smtClean="0"/>
              <a:t>flexibility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83223" y="998840"/>
            <a:ext cx="6136030" cy="3740474"/>
          </a:xfrm>
        </p:spPr>
        <p:txBody>
          <a:bodyPr/>
          <a:lstStyle/>
          <a:p>
            <a:r>
              <a:rPr lang="en-GB" sz="1800" dirty="0" smtClean="0"/>
              <a:t>Global (pseudo-)spectral transform</a:t>
            </a:r>
          </a:p>
          <a:p>
            <a:r>
              <a:rPr lang="en-GB" sz="1800" dirty="0" smtClean="0"/>
              <a:t>Local low-order (&lt;=2) methods (Finite-volume)</a:t>
            </a:r>
          </a:p>
          <a:p>
            <a:r>
              <a:rPr lang="en-GB" sz="1800" dirty="0" smtClean="0"/>
              <a:t>Local higher-order (&gt;2) methods (spectral element, DG, flux reconstruction)</a:t>
            </a:r>
          </a:p>
          <a:p>
            <a:pPr lvl="1"/>
            <a:r>
              <a:rPr lang="en-GB" sz="1800" dirty="0" smtClean="0"/>
              <a:t>Can these be efficiently maintained in the same numerical modelling framework ?</a:t>
            </a:r>
          </a:p>
          <a:p>
            <a:pPr lvl="1"/>
            <a:r>
              <a:rPr lang="en-GB" sz="1800" dirty="0"/>
              <a:t>A</a:t>
            </a:r>
            <a:r>
              <a:rPr lang="en-GB" sz="1800" dirty="0" smtClean="0"/>
              <a:t> grid-choice that facilitates hybrid use of several of above simultaneously ?</a:t>
            </a:r>
          </a:p>
          <a:p>
            <a:pPr lvl="1"/>
            <a:r>
              <a:rPr lang="en-GB" sz="1800" dirty="0" smtClean="0"/>
              <a:t>Storage layer abstraction for emerging HPC architectures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9113" y="5134550"/>
            <a:ext cx="1762021" cy="48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70" indent="-214370">
              <a:buFont typeface="Symbol" panose="05050102010706020507" pitchFamily="18" charset="2"/>
              <a:buChar char="Þ"/>
            </a:pPr>
            <a:r>
              <a:rPr lang="en-GB" sz="1350" i="1" dirty="0">
                <a:solidFill>
                  <a:prstClr val="black"/>
                </a:solidFill>
              </a:rPr>
              <a:t>Atlas</a:t>
            </a:r>
            <a:r>
              <a:rPr lang="en-GB" sz="1350" dirty="0">
                <a:solidFill>
                  <a:prstClr val="black"/>
                </a:solidFill>
              </a:rPr>
              <a:t> framework</a:t>
            </a:r>
          </a:p>
          <a:p>
            <a:r>
              <a:rPr lang="en-GB" sz="1200" i="1" dirty="0">
                <a:solidFill>
                  <a:srgbClr val="1F497D">
                    <a:lumMod val="40000"/>
                    <a:lumOff val="60000"/>
                  </a:srgbClr>
                </a:solidFill>
              </a:rPr>
              <a:t>(</a:t>
            </a:r>
            <a:r>
              <a:rPr lang="en-GB" sz="1200" i="1" dirty="0" err="1">
                <a:solidFill>
                  <a:srgbClr val="1F497D">
                    <a:lumMod val="40000"/>
                    <a:lumOff val="60000"/>
                  </a:srgbClr>
                </a:solidFill>
              </a:rPr>
              <a:t>Deconinck</a:t>
            </a:r>
            <a:r>
              <a:rPr lang="en-GB" sz="1200" i="1" dirty="0">
                <a:solidFill>
                  <a:srgbClr val="1F497D">
                    <a:lumMod val="40000"/>
                    <a:lumOff val="60000"/>
                  </a:srgbClr>
                </a:solidFill>
              </a:rPr>
              <a:t> et al, 2016)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955" y="3612855"/>
            <a:ext cx="4826914" cy="262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86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TCo1279</a:t>
            </a:r>
            <a:r>
              <a:rPr lang="en-GB" dirty="0" smtClean="0"/>
              <a:t> (~9km) World’s highest resolution global NWP today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45" y="1559237"/>
            <a:ext cx="7447910" cy="3739536"/>
          </a:xfrm>
        </p:spPr>
      </p:pic>
      <p:sp>
        <p:nvSpPr>
          <p:cNvPr id="12" name="TextBox 11"/>
          <p:cNvSpPr txBox="1"/>
          <p:nvPr/>
        </p:nvSpPr>
        <p:spPr>
          <a:xfrm>
            <a:off x="417297" y="5292665"/>
            <a:ext cx="8627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prstClr val="black"/>
                </a:solidFill>
              </a:rPr>
              <a:t>(12h forecast, </a:t>
            </a:r>
            <a:r>
              <a:rPr lang="en-GB" sz="1200" i="1" dirty="0">
                <a:solidFill>
                  <a:srgbClr val="FF0000"/>
                </a:solidFill>
              </a:rPr>
              <a:t>hydrostatic</a:t>
            </a:r>
            <a:r>
              <a:rPr lang="en-GB" sz="1200" dirty="0">
                <a:solidFill>
                  <a:srgbClr val="FF0000"/>
                </a:solidFill>
              </a:rPr>
              <a:t>, with deep convection </a:t>
            </a:r>
            <a:r>
              <a:rPr lang="en-GB" sz="1200" dirty="0">
                <a:solidFill>
                  <a:prstClr val="black"/>
                </a:solidFill>
              </a:rPr>
              <a:t>parametrization, 450s time-step, 240 Broadwell nodes, ~0.75s per </a:t>
            </a:r>
            <a:r>
              <a:rPr lang="en-GB" sz="1200" dirty="0" err="1">
                <a:solidFill>
                  <a:prstClr val="black"/>
                </a:solidFill>
              </a:rPr>
              <a:t>timestep</a:t>
            </a:r>
            <a:r>
              <a:rPr lang="en-GB" sz="120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31551" y="1568426"/>
            <a:ext cx="18101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prstClr val="black"/>
                </a:solidFill>
              </a:rPr>
              <a:t>TCo1279 orography</a:t>
            </a:r>
          </a:p>
        </p:txBody>
      </p:sp>
      <p:sp>
        <p:nvSpPr>
          <p:cNvPr id="3" name="Rectangle 2"/>
          <p:cNvSpPr/>
          <p:nvPr/>
        </p:nvSpPr>
        <p:spPr>
          <a:xfrm>
            <a:off x="736714" y="1092016"/>
            <a:ext cx="4570809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TCo1279</a:t>
            </a:r>
            <a:r>
              <a:rPr lang="en-GB" dirty="0">
                <a:solidFill>
                  <a:srgbClr val="064E83"/>
                </a:solidFill>
              </a:rPr>
              <a:t> (~9km) a 6.6 Megapixel camera </a:t>
            </a:r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81021" y="1078762"/>
            <a:ext cx="3365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with predictive skill!</a:t>
            </a:r>
            <a:endParaRPr lang="en-GB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5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TCo7999</a:t>
            </a:r>
            <a:r>
              <a:rPr lang="en-GB" dirty="0" smtClean="0"/>
              <a:t> (~1.3km) 256 Megapixel camera with predictive skill!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45" y="1559232"/>
            <a:ext cx="7447910" cy="373953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5977" y="5294720"/>
            <a:ext cx="8440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prstClr val="black"/>
                </a:solidFill>
              </a:rPr>
              <a:t>(12 h forecast, </a:t>
            </a:r>
            <a:r>
              <a:rPr lang="en-GB" sz="1200" i="1" dirty="0">
                <a:solidFill>
                  <a:srgbClr val="FF0000"/>
                </a:solidFill>
              </a:rPr>
              <a:t>hydrostatic</a:t>
            </a:r>
            <a:r>
              <a:rPr lang="en-GB" sz="1200" dirty="0">
                <a:solidFill>
                  <a:srgbClr val="FF0000"/>
                </a:solidFill>
              </a:rPr>
              <a:t>, no deep convection </a:t>
            </a:r>
            <a:r>
              <a:rPr lang="en-GB" sz="1200" dirty="0">
                <a:solidFill>
                  <a:prstClr val="black"/>
                </a:solidFill>
              </a:rPr>
              <a:t>parametrization, 120s time-step, 960 Broadwell nodes, ~10s per </a:t>
            </a:r>
            <a:r>
              <a:rPr lang="en-GB" sz="1200" dirty="0" err="1">
                <a:solidFill>
                  <a:prstClr val="black"/>
                </a:solidFill>
              </a:rPr>
              <a:t>timestep</a:t>
            </a:r>
            <a:r>
              <a:rPr lang="en-GB" sz="120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29659" y="1559232"/>
            <a:ext cx="18101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rgbClr val="FF0000"/>
                </a:solidFill>
              </a:rPr>
              <a:t>TCo7999 orography</a:t>
            </a:r>
          </a:p>
        </p:txBody>
      </p:sp>
      <p:sp>
        <p:nvSpPr>
          <p:cNvPr id="3" name="Rectangle 2"/>
          <p:cNvSpPr/>
          <p:nvPr/>
        </p:nvSpPr>
        <p:spPr>
          <a:xfrm>
            <a:off x="682584" y="2042894"/>
            <a:ext cx="631643" cy="5297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11861" y="2042894"/>
            <a:ext cx="957210" cy="5297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36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Conclusions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810212" y="813494"/>
            <a:ext cx="8326830" cy="1949710"/>
          </a:xfrm>
        </p:spPr>
        <p:txBody>
          <a:bodyPr/>
          <a:lstStyle/>
          <a:p>
            <a:r>
              <a:rPr lang="en-GB" sz="2000" dirty="0" smtClean="0"/>
              <a:t>High level of optimization in ECMWF’s IFS spectral transforms </a:t>
            </a:r>
          </a:p>
          <a:p>
            <a:pPr lvl="1"/>
            <a:r>
              <a:rPr lang="en-GB" sz="2000" dirty="0" smtClean="0"/>
              <a:t>256 Megapixel camera with predictive skill!</a:t>
            </a:r>
          </a:p>
          <a:p>
            <a:pPr indent="0">
              <a:buNone/>
            </a:pPr>
            <a:r>
              <a:rPr lang="en-GB" sz="2000" b="1" dirty="0" smtClean="0">
                <a:solidFill>
                  <a:srgbClr val="FF0000"/>
                </a:solidFill>
              </a:rPr>
              <a:t>... </a:t>
            </a:r>
            <a:r>
              <a:rPr lang="en-GB" sz="2000" b="1" dirty="0">
                <a:solidFill>
                  <a:srgbClr val="FF0000"/>
                </a:solidFill>
              </a:rPr>
              <a:t>the global spectral transform </a:t>
            </a:r>
            <a:r>
              <a:rPr lang="en-GB" sz="2000" b="1" dirty="0" smtClean="0">
                <a:solidFill>
                  <a:srgbClr val="FF0000"/>
                </a:solidFill>
              </a:rPr>
              <a:t>method is </a:t>
            </a:r>
            <a:r>
              <a:rPr lang="en-GB" sz="2000" b="1" dirty="0">
                <a:solidFill>
                  <a:srgbClr val="FF0000"/>
                </a:solidFill>
              </a:rPr>
              <a:t>not </a:t>
            </a:r>
            <a:r>
              <a:rPr lang="en-GB" sz="2000" b="1" dirty="0" smtClean="0">
                <a:solidFill>
                  <a:srgbClr val="FF0000"/>
                </a:solidFill>
              </a:rPr>
              <a:t>dead, but need to prepare to</a:t>
            </a:r>
            <a:endParaRPr lang="en-GB" sz="2000" dirty="0"/>
          </a:p>
          <a:p>
            <a:r>
              <a:rPr lang="en-GB" sz="2000" i="1" dirty="0" smtClean="0"/>
              <a:t>Increase </a:t>
            </a:r>
            <a:r>
              <a:rPr lang="en-GB" sz="2000" dirty="0" smtClean="0"/>
              <a:t>the flexibility</a:t>
            </a:r>
          </a:p>
          <a:p>
            <a:pPr lvl="1"/>
            <a:r>
              <a:rPr lang="en-GB" sz="2000" dirty="0" smtClean="0"/>
              <a:t>discretization choices (and/or hybrid solution procedures)</a:t>
            </a:r>
          </a:p>
          <a:p>
            <a:r>
              <a:rPr lang="en-GB" sz="2000" i="1" dirty="0" smtClean="0"/>
              <a:t>Develop</a:t>
            </a:r>
            <a:r>
              <a:rPr lang="en-GB" sz="2000" dirty="0" smtClean="0"/>
              <a:t> alternative algorithms and methods </a:t>
            </a:r>
            <a:endParaRPr lang="en-GB" sz="2000" dirty="0"/>
          </a:p>
          <a:p>
            <a:pPr lvl="1"/>
            <a:r>
              <a:rPr lang="en-GB" sz="2000" dirty="0" smtClean="0"/>
              <a:t>reduce </a:t>
            </a:r>
            <a:r>
              <a:rPr lang="en-GB" sz="2000" dirty="0"/>
              <a:t>data </a:t>
            </a:r>
            <a:r>
              <a:rPr lang="en-GB" sz="2000" dirty="0" smtClean="0"/>
              <a:t>movement, communication </a:t>
            </a:r>
            <a:r>
              <a:rPr lang="en-GB" sz="2000" dirty="0"/>
              <a:t>and </a:t>
            </a:r>
            <a:r>
              <a:rPr lang="en-GB" sz="2000" dirty="0" smtClean="0"/>
              <a:t>synchronization</a:t>
            </a:r>
          </a:p>
          <a:p>
            <a:r>
              <a:rPr lang="en-GB" sz="2000" i="1" dirty="0" smtClean="0"/>
              <a:t>Add</a:t>
            </a:r>
            <a:r>
              <a:rPr lang="en-GB" sz="2000" dirty="0" smtClean="0"/>
              <a:t> numerical and structural (code) flexibility </a:t>
            </a:r>
          </a:p>
          <a:p>
            <a:pPr lvl="1"/>
            <a:r>
              <a:rPr lang="en-GB" sz="2000" dirty="0" smtClean="0"/>
              <a:t>in the effort towards full Earth-System complexity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19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Inverse spectral transform (Backward)</a:t>
            </a:r>
          </a:p>
        </p:txBody>
      </p:sp>
      <p:pic>
        <p:nvPicPr>
          <p:cNvPr id="1028" name="Picture 6" descr="eq.0.eq.tex.gif"/>
          <p:cNvPicPr>
            <a:picLocks noChangeAspect="1"/>
          </p:cNvPicPr>
          <p:nvPr/>
        </p:nvPicPr>
        <p:blipFill>
          <a:blip r:embed="rId3" cstate="print"/>
          <a:srcRect r="29913" b="-7185"/>
          <a:stretch>
            <a:fillRect/>
          </a:stretch>
        </p:blipFill>
        <p:spPr bwMode="auto">
          <a:xfrm>
            <a:off x="965638" y="1412875"/>
            <a:ext cx="6408738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068513" y="3213100"/>
          <a:ext cx="4040187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9" name="Equation" r:id="rId4" imgW="2323800" imgH="457200" progId="">
                  <p:embed/>
                </p:oleObj>
              </mc:Choice>
              <mc:Fallback>
                <p:oleObj name="Equation" r:id="rId4" imgW="2323800" imgH="4572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8513" y="3213100"/>
                        <a:ext cx="4040187" cy="8001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6538913" y="3140075"/>
            <a:ext cx="1935162" cy="593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GB" sz="1600">
                <a:latin typeface="Times" pitchFamily="18" charset="0"/>
              </a:rPr>
              <a:t>Triangular truncation</a:t>
            </a:r>
          </a:p>
          <a:p>
            <a:pPr defTabSz="762000"/>
            <a:r>
              <a:rPr lang="en-GB" sz="1600">
                <a:latin typeface="Times" pitchFamily="18" charset="0"/>
              </a:rPr>
              <a:t>(isotropic)</a:t>
            </a:r>
          </a:p>
        </p:txBody>
      </p:sp>
      <p:sp>
        <p:nvSpPr>
          <p:cNvPr id="1030" name="Line 11"/>
          <p:cNvSpPr>
            <a:spLocks noChangeShapeType="1"/>
          </p:cNvSpPr>
          <p:nvPr/>
        </p:nvSpPr>
        <p:spPr bwMode="auto">
          <a:xfrm>
            <a:off x="3738563" y="2997200"/>
            <a:ext cx="2849562" cy="8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31" name="Line 13"/>
          <p:cNvSpPr>
            <a:spLocks noChangeShapeType="1"/>
          </p:cNvSpPr>
          <p:nvPr/>
        </p:nvSpPr>
        <p:spPr bwMode="auto">
          <a:xfrm>
            <a:off x="4175125" y="3006725"/>
            <a:ext cx="11113" cy="128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3748088" y="2997200"/>
            <a:ext cx="31750" cy="16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033" name="Text Box 16"/>
          <p:cNvSpPr txBox="1">
            <a:spLocks noChangeArrowheads="1"/>
          </p:cNvSpPr>
          <p:nvPr/>
        </p:nvSpPr>
        <p:spPr bwMode="auto">
          <a:xfrm>
            <a:off x="3419475" y="4437063"/>
            <a:ext cx="1863725" cy="34925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GB" sz="1600">
                <a:latin typeface="Times" pitchFamily="18" charset="0"/>
              </a:rPr>
              <a:t>Spherical harmonics</a:t>
            </a:r>
          </a:p>
        </p:txBody>
      </p:sp>
      <p:cxnSp>
        <p:nvCxnSpPr>
          <p:cNvPr id="1034" name="Straight Arrow Connector 14"/>
          <p:cNvCxnSpPr>
            <a:cxnSpLocks noChangeShapeType="1"/>
          </p:cNvCxnSpPr>
          <p:nvPr/>
        </p:nvCxnSpPr>
        <p:spPr bwMode="auto">
          <a:xfrm rot="5400000" flipH="1" flipV="1">
            <a:off x="4859338" y="3789363"/>
            <a:ext cx="576262" cy="5762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6048375" y="4005263"/>
            <a:ext cx="3095625" cy="1951037"/>
            <a:chOff x="3742" y="2836"/>
            <a:chExt cx="1950" cy="1229"/>
          </a:xfrm>
        </p:grpSpPr>
        <p:sp>
          <p:nvSpPr>
            <p:cNvPr id="1038" name="Line 35"/>
            <p:cNvSpPr>
              <a:spLocks noChangeShapeType="1"/>
            </p:cNvSpPr>
            <p:nvPr/>
          </p:nvSpPr>
          <p:spPr bwMode="auto">
            <a:xfrm flipV="1">
              <a:off x="3742" y="3872"/>
              <a:ext cx="17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3742" y="2836"/>
              <a:ext cx="1950" cy="1229"/>
              <a:chOff x="3742" y="2836"/>
              <a:chExt cx="1950" cy="1229"/>
            </a:xfrm>
          </p:grpSpPr>
          <p:sp>
            <p:nvSpPr>
              <p:cNvPr id="1040" name="Text Box 24"/>
              <p:cNvSpPr txBox="1">
                <a:spLocks noChangeArrowheads="1"/>
              </p:cNvSpPr>
              <p:nvPr/>
            </p:nvSpPr>
            <p:spPr bwMode="auto">
              <a:xfrm>
                <a:off x="3969" y="2836"/>
                <a:ext cx="142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 Triangular truncation:</a:t>
                </a:r>
              </a:p>
            </p:txBody>
          </p:sp>
          <p:grpSp>
            <p:nvGrpSpPr>
              <p:cNvPr id="4" name="Group 37"/>
              <p:cNvGrpSpPr>
                <a:grpSpLocks/>
              </p:cNvGrpSpPr>
              <p:nvPr/>
            </p:nvGrpSpPr>
            <p:grpSpPr bwMode="auto">
              <a:xfrm>
                <a:off x="3742" y="2972"/>
                <a:ext cx="1950" cy="1093"/>
                <a:chOff x="3742" y="2972"/>
                <a:chExt cx="1950" cy="1093"/>
              </a:xfrm>
            </p:grpSpPr>
            <p:sp>
              <p:nvSpPr>
                <p:cNvPr id="104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5464" y="3763"/>
                  <a:ext cx="22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800"/>
                    <a:t>m</a:t>
                  </a:r>
                </a:p>
              </p:txBody>
            </p:sp>
            <p:sp>
              <p:nvSpPr>
                <p:cNvPr id="1043" name="Line 25"/>
                <p:cNvSpPr>
                  <a:spLocks noChangeShapeType="1"/>
                </p:cNvSpPr>
                <p:nvPr/>
              </p:nvSpPr>
              <p:spPr bwMode="auto">
                <a:xfrm rot="2700000" flipV="1">
                  <a:off x="4901" y="3131"/>
                  <a:ext cx="0" cy="86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4" name="Line 26"/>
                <p:cNvSpPr>
                  <a:spLocks noChangeShapeType="1"/>
                </p:cNvSpPr>
                <p:nvPr/>
              </p:nvSpPr>
              <p:spPr bwMode="auto">
                <a:xfrm rot="18900000" flipV="1">
                  <a:off x="4292" y="3131"/>
                  <a:ext cx="0" cy="86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5" name="Freeform 27"/>
                <p:cNvSpPr>
                  <a:spLocks/>
                </p:cNvSpPr>
                <p:nvPr/>
              </p:nvSpPr>
              <p:spPr bwMode="auto">
                <a:xfrm>
                  <a:off x="3990" y="3256"/>
                  <a:ext cx="1212" cy="1"/>
                </a:xfrm>
                <a:custGeom>
                  <a:avLst/>
                  <a:gdLst>
                    <a:gd name="T0" fmla="*/ 0 w 1212"/>
                    <a:gd name="T1" fmla="*/ 0 h 1"/>
                    <a:gd name="T2" fmla="*/ 1212 w 1212"/>
                    <a:gd name="T3" fmla="*/ 0 h 1"/>
                    <a:gd name="T4" fmla="*/ 0 60000 65536"/>
                    <a:gd name="T5" fmla="*/ 0 60000 65536"/>
                    <a:gd name="T6" fmla="*/ 0 w 1212"/>
                    <a:gd name="T7" fmla="*/ 0 h 1"/>
                    <a:gd name="T8" fmla="*/ 1212 w 1212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212" h="1">
                      <a:moveTo>
                        <a:pt x="0" y="0"/>
                      </a:moveTo>
                      <a:lnTo>
                        <a:pt x="1212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6" name="Line 28"/>
                <p:cNvSpPr>
                  <a:spLocks noChangeShapeType="1"/>
                </p:cNvSpPr>
                <p:nvPr/>
              </p:nvSpPr>
              <p:spPr bwMode="auto">
                <a:xfrm>
                  <a:off x="4604" y="3158"/>
                  <a:ext cx="0" cy="6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047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4513" y="2972"/>
                  <a:ext cx="18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800"/>
                    <a:t>n</a:t>
                  </a:r>
                </a:p>
              </p:txBody>
            </p:sp>
            <p:sp>
              <p:nvSpPr>
                <p:cNvPr id="104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5231" y="3080"/>
                  <a:ext cx="220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800" dirty="0"/>
                    <a:t>N</a:t>
                  </a:r>
                </a:p>
              </p:txBody>
            </p:sp>
            <p:sp>
              <p:nvSpPr>
                <p:cNvPr id="1049" name="Line 31"/>
                <p:cNvSpPr>
                  <a:spLocks noChangeShapeType="1"/>
                </p:cNvSpPr>
                <p:nvPr/>
              </p:nvSpPr>
              <p:spPr bwMode="auto">
                <a:xfrm>
                  <a:off x="3990" y="3257"/>
                  <a:ext cx="0" cy="6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50" name="Line 32"/>
                <p:cNvSpPr>
                  <a:spLocks noChangeShapeType="1"/>
                </p:cNvSpPr>
                <p:nvPr/>
              </p:nvSpPr>
              <p:spPr bwMode="auto">
                <a:xfrm>
                  <a:off x="5193" y="3261"/>
                  <a:ext cx="0" cy="6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51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3742" y="3827"/>
                  <a:ext cx="533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800"/>
                    <a:t>m = -N</a:t>
                  </a:r>
                </a:p>
              </p:txBody>
            </p:sp>
            <p:sp>
              <p:nvSpPr>
                <p:cNvPr id="1052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935" y="3834"/>
                  <a:ext cx="485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 sz="1800"/>
                    <a:t>m = N</a:t>
                  </a:r>
                  <a:endParaRPr lang="en-GB"/>
                </a:p>
              </p:txBody>
            </p:sp>
            <p:sp>
              <p:nvSpPr>
                <p:cNvPr id="1053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4604" y="3158"/>
                  <a:ext cx="0" cy="6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cxnSp>
        <p:nvCxnSpPr>
          <p:cNvPr id="6" name="Straight Connector 5"/>
          <p:cNvCxnSpPr>
            <a:stCxn id="1028" idx="2"/>
          </p:cNvCxnSpPr>
          <p:nvPr/>
        </p:nvCxnSpPr>
        <p:spPr bwMode="auto">
          <a:xfrm>
            <a:off x="4170007" y="2636838"/>
            <a:ext cx="309641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4067945" y="1412875"/>
            <a:ext cx="3312344" cy="1223963"/>
          </a:xfrm>
          <a:prstGeom prst="rect">
            <a:avLst/>
          </a:prstGeom>
          <a:solidFill>
            <a:srgbClr val="618FFD">
              <a:alpha val="18039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7380290" y="1340842"/>
            <a:ext cx="288054" cy="5039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5582306" y="916979"/>
            <a:ext cx="3028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Inverse Legendre transform</a:t>
            </a:r>
            <a:endParaRPr lang="en-GB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19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A useful property of spherical harmonics</a:t>
            </a:r>
            <a:endParaRPr lang="en-GB" dirty="0">
              <a:solidFill>
                <a:srgbClr val="064E83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763688" y="2348880"/>
          <a:ext cx="5281920" cy="1573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2" name="Equation" r:id="rId3" imgW="1320480" imgH="393480" progId="Equation.3">
                  <p:embed/>
                </p:oleObj>
              </mc:Choice>
              <mc:Fallback>
                <p:oleObj name="Equation" r:id="rId3" imgW="13204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3688" y="2348880"/>
                        <a:ext cx="5281920" cy="1573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Connector 5"/>
          <p:cNvCxnSpPr/>
          <p:nvPr/>
        </p:nvCxnSpPr>
        <p:spPr bwMode="auto">
          <a:xfrm flipV="1">
            <a:off x="3707058" y="3909517"/>
            <a:ext cx="1224136" cy="11590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987824" y="5085184"/>
            <a:ext cx="1678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Earth radius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 bwMode="auto">
          <a:xfrm flipH="1" flipV="1">
            <a:off x="3203848" y="1412776"/>
            <a:ext cx="1115278" cy="10801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485536" y="968871"/>
            <a:ext cx="239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otal wavenumber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16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64E83"/>
                </a:solidFill>
              </a:rPr>
              <a:t>Fast </a:t>
            </a:r>
            <a:r>
              <a:rPr lang="en-GB" dirty="0" err="1" smtClean="0">
                <a:solidFill>
                  <a:srgbClr val="064E83"/>
                </a:solidFill>
              </a:rPr>
              <a:t>Multipole</a:t>
            </a:r>
            <a:r>
              <a:rPr lang="en-GB" dirty="0" smtClean="0">
                <a:solidFill>
                  <a:srgbClr val="064E83"/>
                </a:solidFill>
              </a:rPr>
              <a:t> Method (FMM) and spectral filtering</a:t>
            </a:r>
            <a:endParaRPr lang="en-GB" dirty="0">
              <a:solidFill>
                <a:srgbClr val="064E8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2564904"/>
            <a:ext cx="56383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FMM: We can do above sum for all points j </a:t>
            </a:r>
          </a:p>
          <a:p>
            <a:r>
              <a:rPr lang="en-GB" dirty="0" smtClean="0"/>
              <a:t>in O(J+N) operations instead of O(J*N) !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823621" y="685366"/>
            <a:ext cx="7494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accent1"/>
                </a:solidFill>
              </a:rPr>
              <a:t>(Boyd, 1992; </a:t>
            </a:r>
            <a:r>
              <a:rPr lang="en-GB" i="1" dirty="0" err="1" smtClean="0">
                <a:solidFill>
                  <a:schemeClr val="accent1"/>
                </a:solidFill>
              </a:rPr>
              <a:t>Jakob-Chien</a:t>
            </a:r>
            <a:r>
              <a:rPr lang="en-GB" i="1" dirty="0" smtClean="0">
                <a:solidFill>
                  <a:schemeClr val="accent1"/>
                </a:solidFill>
              </a:rPr>
              <a:t> and Alpert, 1997; </a:t>
            </a:r>
            <a:r>
              <a:rPr lang="en-GB" i="1" dirty="0" err="1" smtClean="0">
                <a:solidFill>
                  <a:schemeClr val="accent1"/>
                </a:solidFill>
              </a:rPr>
              <a:t>Tygert</a:t>
            </a:r>
            <a:r>
              <a:rPr lang="en-GB" i="1" dirty="0" smtClean="0">
                <a:solidFill>
                  <a:schemeClr val="accent1"/>
                </a:solidFill>
              </a:rPr>
              <a:t> 2008)</a:t>
            </a:r>
            <a:endParaRPr lang="en-GB" i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58" y="3501008"/>
            <a:ext cx="8503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 From </a:t>
            </a:r>
            <a:r>
              <a:rPr lang="en-GB" dirty="0" err="1" smtClean="0"/>
              <a:t>Christoffel-Darboux</a:t>
            </a:r>
            <a:r>
              <a:rPr lang="en-GB" dirty="0" smtClean="0"/>
              <a:t> formula for associated </a:t>
            </a:r>
            <a:r>
              <a:rPr lang="en-GB" dirty="0"/>
              <a:t>L</a:t>
            </a:r>
            <a:r>
              <a:rPr lang="en-GB" dirty="0" smtClean="0"/>
              <a:t>egendre polynomials</a:t>
            </a:r>
          </a:p>
          <a:p>
            <a:r>
              <a:rPr lang="en-GB" dirty="0" smtClean="0"/>
              <a:t>We can do a direct and inverse Legendre transform for a single Fourier mode as: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66"/>
          <a:stretch/>
        </p:blipFill>
        <p:spPr>
          <a:xfrm>
            <a:off x="2339752" y="1124744"/>
            <a:ext cx="3413844" cy="13436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00192" y="1571563"/>
            <a:ext cx="1912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all j=1,..,J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10"/>
          <a:stretch/>
        </p:blipFill>
        <p:spPr>
          <a:xfrm>
            <a:off x="611560" y="4156167"/>
            <a:ext cx="7414840" cy="215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3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Aliasing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Aliasing</a:t>
            </a:r>
            <a:r>
              <a:rPr lang="en-GB" sz="2400" dirty="0" smtClean="0">
                <a:solidFill>
                  <a:srgbClr val="6C8AAF"/>
                </a:solidFill>
              </a:rPr>
              <a:t> of quadratic (or cubic) terms on the linear grid (2N+1 </a:t>
            </a:r>
            <a:r>
              <a:rPr lang="en-GB" sz="2400" dirty="0" err="1" smtClean="0">
                <a:solidFill>
                  <a:srgbClr val="6C8AAF"/>
                </a:solidFill>
              </a:rPr>
              <a:t>gridpoints</a:t>
            </a:r>
            <a:r>
              <a:rPr lang="en-GB" sz="2400" dirty="0" smtClean="0">
                <a:solidFill>
                  <a:srgbClr val="6C8AAF"/>
                </a:solidFill>
              </a:rPr>
              <a:t> per N waves), where the product of two (or three) variables transformed to spectral space cannot be accurately represented with the available number of waves (as quadratic terms would need a 3N+1 </a:t>
            </a:r>
            <a:r>
              <a:rPr lang="en-GB" sz="2400" dirty="0" err="1" smtClean="0">
                <a:solidFill>
                  <a:srgbClr val="6C8AAF"/>
                </a:solidFill>
              </a:rPr>
              <a:t>gridpoints</a:t>
            </a:r>
            <a:r>
              <a:rPr lang="en-GB" sz="2400" dirty="0" smtClean="0">
                <a:solidFill>
                  <a:srgbClr val="6C8AAF"/>
                </a:solidFill>
              </a:rPr>
              <a:t> with N waves and cubic terms 4N+1 </a:t>
            </a:r>
            <a:r>
              <a:rPr lang="en-GB" sz="2400" dirty="0" err="1" smtClean="0">
                <a:solidFill>
                  <a:srgbClr val="6C8AAF"/>
                </a:solidFill>
              </a:rPr>
              <a:t>gridpoints</a:t>
            </a:r>
            <a:r>
              <a:rPr lang="en-GB" sz="2400" dirty="0" smtClean="0">
                <a:solidFill>
                  <a:srgbClr val="6C8AAF"/>
                </a:solidFill>
              </a:rPr>
              <a:t> with N waves).</a:t>
            </a:r>
          </a:p>
          <a:p>
            <a:endParaRPr lang="en-GB" sz="2400" i="1" dirty="0" smtClean="0">
              <a:solidFill>
                <a:schemeClr val="tx1"/>
              </a:solidFill>
            </a:endParaRPr>
          </a:p>
          <a:p>
            <a:r>
              <a:rPr lang="en-GB" sz="2400" i="1" dirty="0" smtClean="0">
                <a:solidFill>
                  <a:schemeClr val="tx1"/>
                </a:solidFill>
              </a:rPr>
              <a:t>Example of de-aliasing in IFS</a:t>
            </a:r>
            <a:r>
              <a:rPr lang="en-GB" sz="2400" dirty="0" smtClean="0">
                <a:solidFill>
                  <a:schemeClr val="tx1"/>
                </a:solidFill>
              </a:rPr>
              <a:t>: By subtracting the difference between a specially filtered and the unfiltered pressure gradient term at every time-step the stationary noise patterns can be removed at a cost of approx. 5% at TL1279 (2 extra transforms); this is not needed when a “quadratic” or “cubic” grid is used with above </a:t>
            </a:r>
            <a:r>
              <a:rPr lang="en-GB" sz="2400" dirty="0" err="1" smtClean="0">
                <a:solidFill>
                  <a:schemeClr val="tx1"/>
                </a:solidFill>
              </a:rPr>
              <a:t>gridpoint</a:t>
            </a:r>
            <a:r>
              <a:rPr lang="en-GB" sz="2400" dirty="0" smtClean="0">
                <a:solidFill>
                  <a:schemeClr val="tx1"/>
                </a:solidFill>
              </a:rPr>
              <a:t> to wavenumber ratios.</a:t>
            </a:r>
          </a:p>
        </p:txBody>
      </p:sp>
    </p:spTree>
    <p:extLst>
      <p:ext uri="{BB962C8B-B14F-4D97-AF65-F5344CB8AC3E}">
        <p14:creationId xmlns:p14="http://schemas.microsoft.com/office/powerpoint/2010/main" val="160285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4609"/>
            <a:ext cx="1823711" cy="369332"/>
          </a:xfrm>
        </p:spPr>
        <p:txBody>
          <a:bodyPr/>
          <a:lstStyle/>
          <a:p>
            <a:r>
              <a:rPr lang="en-GB" dirty="0" smtClean="0"/>
              <a:t>Aliasing</a:t>
            </a:r>
            <a:endParaRPr lang="en-GB" dirty="0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20" y="120739"/>
            <a:ext cx="5628323" cy="604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7544" y="836712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E-W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1412776"/>
            <a:ext cx="24897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500hPa adiabatic </a:t>
            </a:r>
          </a:p>
          <a:p>
            <a:r>
              <a:rPr lang="en-GB" dirty="0" err="1" smtClean="0"/>
              <a:t>zonal</a:t>
            </a:r>
            <a:r>
              <a:rPr lang="en-GB" dirty="0" smtClean="0"/>
              <a:t> wind </a:t>
            </a:r>
          </a:p>
          <a:p>
            <a:r>
              <a:rPr lang="en-GB" dirty="0" smtClean="0"/>
              <a:t>tendencies (T159)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02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MWF Light 4:3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6_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ommitte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rgbClr val="009900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rgbClr val="009900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4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5.xml><?xml version="1.0" encoding="utf-8"?>
<a:theme xmlns:a="http://schemas.openxmlformats.org/drawingml/2006/main" name="2_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6.xml><?xml version="1.0" encoding="utf-8"?>
<a:theme xmlns:a="http://schemas.openxmlformats.org/drawingml/2006/main" name="3_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7.xml><?xml version="1.0" encoding="utf-8"?>
<a:theme xmlns:a="http://schemas.openxmlformats.org/drawingml/2006/main" name="4_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8.xml><?xml version="1.0" encoding="utf-8"?>
<a:theme xmlns:a="http://schemas.openxmlformats.org/drawingml/2006/main" name="5_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9.xml><?xml version="1.0" encoding="utf-8"?>
<a:theme xmlns:a="http://schemas.openxmlformats.org/drawingml/2006/main" name="7_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CMWF_16.9_light_blue.potx" id="{6E553A05-1FF4-41A6-8DCD-4A16C4C52284}" vid="{CB9C2DB0-F904-43F7-8D0F-6F373F3FC069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14132</TotalTime>
  <Words>1639</Words>
  <Application>Microsoft Office PowerPoint</Application>
  <PresentationFormat>On-screen Show (4:3)</PresentationFormat>
  <Paragraphs>306</Paragraphs>
  <Slides>45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10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66" baseType="lpstr">
      <vt:lpstr>Arial</vt:lpstr>
      <vt:lpstr>Arial Black</vt:lpstr>
      <vt:lpstr>Calibri</vt:lpstr>
      <vt:lpstr>Comic Sans MS</vt:lpstr>
      <vt:lpstr>Courier New</vt:lpstr>
      <vt:lpstr>Symbol</vt:lpstr>
      <vt:lpstr>Times</vt:lpstr>
      <vt:lpstr>Times New Roman</vt:lpstr>
      <vt:lpstr>Wingdings</vt:lpstr>
      <vt:lpstr>WP Greek Century</vt:lpstr>
      <vt:lpstr>ECMWF Light 4:3 blue</vt:lpstr>
      <vt:lpstr>1_Committee</vt:lpstr>
      <vt:lpstr>1_ECMWF Light 16:9 blue</vt:lpstr>
      <vt:lpstr>ECMWF Light 16:9 blue</vt:lpstr>
      <vt:lpstr>2_ECMWF Light 16:9 blue</vt:lpstr>
      <vt:lpstr>3_ECMWF Light 16:9 blue</vt:lpstr>
      <vt:lpstr>4_ECMWF Light 16:9 blue</vt:lpstr>
      <vt:lpstr>5_ECMWF Light 16:9 blue</vt:lpstr>
      <vt:lpstr>7_ECMWF Light 16:9 blue</vt:lpstr>
      <vt:lpstr>6_ECMWF Light 16:9 blue</vt:lpstr>
      <vt:lpstr>Equation</vt:lpstr>
      <vt:lpstr>PowerPoint Presentation</vt:lpstr>
      <vt:lpstr>The Integrated Forecasting System (IFS)</vt:lpstr>
      <vt:lpstr>Schematic description of the spectral transform method in the ECMWF IFS model</vt:lpstr>
      <vt:lpstr>Direct spectral transform (Forward)</vt:lpstr>
      <vt:lpstr>Inverse spectral transform (Backward)</vt:lpstr>
      <vt:lpstr>A useful property of spherical harmonics</vt:lpstr>
      <vt:lpstr>Fast Multipole Method (FMM) and spectral filtering</vt:lpstr>
      <vt:lpstr>Aliasing control</vt:lpstr>
      <vt:lpstr>Aliasing</vt:lpstr>
      <vt:lpstr>De-aliasing</vt:lpstr>
      <vt:lpstr>Aliasing</vt:lpstr>
      <vt:lpstr>De-aliasing</vt:lpstr>
      <vt:lpstr>Aliasing in Kinetic Energy Spectra – 100 hPa </vt:lpstr>
      <vt:lpstr>De-aliasing in Kinetic Energy Spectra – 100 hPa </vt:lpstr>
      <vt:lpstr>Spectral vs. physical space</vt:lpstr>
      <vt:lpstr>Effective Model Resolution</vt:lpstr>
      <vt:lpstr>The Gaussian grid</vt:lpstr>
      <vt:lpstr>Other Gaussian grids</vt:lpstr>
      <vt:lpstr>A new grid for ECMWF</vt:lpstr>
      <vt:lpstr>RAPS14 performance</vt:lpstr>
      <vt:lpstr>A fast Legendre transform (FLT)</vt:lpstr>
      <vt:lpstr>PowerPoint Presentation</vt:lpstr>
      <vt:lpstr>Matrix-matrix multiply for each zonal wavenumber m</vt:lpstr>
      <vt:lpstr>Butterfly algorithm:  pre-compute</vt:lpstr>
      <vt:lpstr>Selected associated Legendre polynomials</vt:lpstr>
      <vt:lpstr>Selected associated Legendre polynomials</vt:lpstr>
      <vt:lpstr>Butterfly algorithm: apply</vt:lpstr>
      <vt:lpstr>Interpolative Decomposition (ID)</vt:lpstr>
      <vt:lpstr>The FLT in a nutshell – O(N2log3N)</vt:lpstr>
      <vt:lpstr>PowerPoint Presentation</vt:lpstr>
      <vt:lpstr>Other ways of speeding up the computations</vt:lpstr>
      <vt:lpstr>Library approach (cuBLAS/cuFFT) </vt:lpstr>
      <vt:lpstr>Library approach (cuBLAS/cuFFT)</vt:lpstr>
      <vt:lpstr>MPI/OpenMP parallelisation of spectral transforms</vt:lpstr>
      <vt:lpstr>Absolute cost of spectral transform</vt:lpstr>
      <vt:lpstr>The computational cost distribution with full radiation and high-res wave model</vt:lpstr>
      <vt:lpstr>Time-to-solution at 13km</vt:lpstr>
      <vt:lpstr>Scaling efficiency at 3km</vt:lpstr>
      <vt:lpstr>Equal area (MPI) parallel decomposition (1600 tasks)</vt:lpstr>
      <vt:lpstr>Application performance XC30</vt:lpstr>
      <vt:lpstr>Projected communication volumes at ~5km resolution at comparable time-to-solution</vt:lpstr>
      <vt:lpstr>Algorithmic flexibility</vt:lpstr>
      <vt:lpstr>TCo1279 (~9km) World’s highest resolution global NWP today</vt:lpstr>
      <vt:lpstr>TCo7999 (~1.3km) 256 Megapixel camera with predictive skill! </vt:lpstr>
      <vt:lpstr>Conclusions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Hine</dc:creator>
  <cp:lastModifiedBy>Nils Wedi</cp:lastModifiedBy>
  <cp:revision>404</cp:revision>
  <cp:lastPrinted>2014-11-19T12:15:44Z</cp:lastPrinted>
  <dcterms:created xsi:type="dcterms:W3CDTF">2015-02-06T10:24:34Z</dcterms:created>
  <dcterms:modified xsi:type="dcterms:W3CDTF">2017-03-10T18:24:33Z</dcterms:modified>
</cp:coreProperties>
</file>