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9" r:id="rId3"/>
    <p:sldId id="311" r:id="rId4"/>
    <p:sldId id="312" r:id="rId5"/>
    <p:sldId id="313" r:id="rId6"/>
    <p:sldId id="315" r:id="rId7"/>
    <p:sldId id="268" r:id="rId8"/>
    <p:sldId id="269" r:id="rId9"/>
    <p:sldId id="270" r:id="rId10"/>
    <p:sldId id="331" r:id="rId11"/>
    <p:sldId id="271" r:id="rId12"/>
    <p:sldId id="272" r:id="rId13"/>
    <p:sldId id="273" r:id="rId14"/>
    <p:sldId id="316" r:id="rId15"/>
    <p:sldId id="274" r:id="rId16"/>
    <p:sldId id="332" r:id="rId17"/>
    <p:sldId id="317" r:id="rId18"/>
    <p:sldId id="276" r:id="rId19"/>
    <p:sldId id="277" r:id="rId20"/>
    <p:sldId id="264" r:id="rId21"/>
    <p:sldId id="266" r:id="rId22"/>
    <p:sldId id="319" r:id="rId23"/>
    <p:sldId id="320" r:id="rId24"/>
    <p:sldId id="321" r:id="rId25"/>
    <p:sldId id="323" r:id="rId26"/>
    <p:sldId id="335" r:id="rId27"/>
    <p:sldId id="333" r:id="rId28"/>
    <p:sldId id="304" r:id="rId29"/>
    <p:sldId id="280" r:id="rId30"/>
    <p:sldId id="281" r:id="rId31"/>
    <p:sldId id="282" r:id="rId32"/>
    <p:sldId id="337" r:id="rId33"/>
    <p:sldId id="309" r:id="rId34"/>
    <p:sldId id="339" r:id="rId35"/>
    <p:sldId id="338" r:id="rId36"/>
    <p:sldId id="330" r:id="rId37"/>
    <p:sldId id="340" r:id="rId38"/>
    <p:sldId id="328" r:id="rId39"/>
    <p:sldId id="292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k Laloyaux" initials="PL" lastIdx="4" clrIdx="0">
    <p:extLst>
      <p:ext uri="{19B8F6BF-5375-455C-9EA6-DF929625EA0E}">
        <p15:presenceInfo xmlns:p15="http://schemas.microsoft.com/office/powerpoint/2012/main" userId="S-1-5-21-171678682-3845115016-305999489-176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51FF21"/>
    <a:srgbClr val="0900C0"/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4" autoAdjust="0"/>
    <p:restoredTop sz="84018" autoAdjust="0"/>
  </p:normalViewPr>
  <p:slideViewPr>
    <p:cSldViewPr snapToGrid="0" snapToObjects="1" showGuides="1">
      <p:cViewPr varScale="1">
        <p:scale>
          <a:sx n="99" d="100"/>
          <a:sy n="99" d="100"/>
        </p:scale>
        <p:origin x="1842" y="84"/>
      </p:cViewPr>
      <p:guideLst>
        <p:guide orient="horz" pos="2160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BD8FE9-6413-4F18-B4B5-0881F843E754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BAB4456-C355-4573-8C07-D37176D30736}">
      <dgm:prSet phldrT="[Text]"/>
      <dgm:spPr/>
      <dgm:t>
        <a:bodyPr/>
        <a:lstStyle/>
        <a:p>
          <a:r>
            <a:rPr lang="en-GB" dirty="0" smtClean="0"/>
            <a:t>Reanalysis methods</a:t>
          </a:r>
          <a:endParaRPr lang="en-GB" dirty="0"/>
        </a:p>
      </dgm:t>
    </dgm:pt>
    <dgm:pt modelId="{CF4C692D-AD2F-486C-B06C-C5B6EF02C315}" type="parTrans" cxnId="{EFB5B2A9-C90F-418F-A42C-B39BFDF5812E}">
      <dgm:prSet/>
      <dgm:spPr/>
      <dgm:t>
        <a:bodyPr/>
        <a:lstStyle/>
        <a:p>
          <a:endParaRPr lang="en-GB"/>
        </a:p>
      </dgm:t>
    </dgm:pt>
    <dgm:pt modelId="{597A2337-E5FC-4AA5-81EB-B10627F1BAC5}" type="sibTrans" cxnId="{EFB5B2A9-C90F-418F-A42C-B39BFDF5812E}">
      <dgm:prSet/>
      <dgm:spPr/>
      <dgm:t>
        <a:bodyPr/>
        <a:lstStyle/>
        <a:p>
          <a:endParaRPr lang="en-GB"/>
        </a:p>
      </dgm:t>
    </dgm:pt>
    <dgm:pt modelId="{4F63ADDE-FBE9-457B-8088-D3DBCFC71B71}">
      <dgm:prSet phldrT="[Text]" custT="1"/>
      <dgm:spPr/>
      <dgm:t>
        <a:bodyPr/>
        <a:lstStyle/>
        <a:p>
          <a:pPr algn="ctr"/>
          <a:r>
            <a:rPr lang="en-GB" sz="1300" dirty="0" smtClean="0"/>
            <a:t>Observations</a:t>
          </a:r>
          <a:endParaRPr lang="en-GB" sz="1300" dirty="0"/>
        </a:p>
      </dgm:t>
    </dgm:pt>
    <dgm:pt modelId="{21ECEF45-7124-4EAB-86EF-278011433738}" type="parTrans" cxnId="{6E4C8B54-6C1D-466E-AAFB-F834BBFAEBBB}">
      <dgm:prSet/>
      <dgm:spPr/>
      <dgm:t>
        <a:bodyPr/>
        <a:lstStyle/>
        <a:p>
          <a:endParaRPr lang="en-GB"/>
        </a:p>
      </dgm:t>
    </dgm:pt>
    <dgm:pt modelId="{6003FB3C-A69D-4BB1-B1B4-DAE305B3130F}" type="sibTrans" cxnId="{6E4C8B54-6C1D-466E-AAFB-F834BBFAEBBB}">
      <dgm:prSet/>
      <dgm:spPr/>
      <dgm:t>
        <a:bodyPr/>
        <a:lstStyle/>
        <a:p>
          <a:endParaRPr lang="en-GB"/>
        </a:p>
      </dgm:t>
    </dgm:pt>
    <dgm:pt modelId="{B9B69225-3631-4911-ADAF-BA727DF1CC29}">
      <dgm:prSet phldrT="[Text]" custT="1"/>
      <dgm:spPr/>
      <dgm:t>
        <a:bodyPr/>
        <a:lstStyle/>
        <a:p>
          <a:r>
            <a:rPr lang="en-GB" sz="1300" dirty="0" smtClean="0"/>
            <a:t>Model</a:t>
          </a:r>
          <a:endParaRPr lang="en-GB" sz="1300" dirty="0"/>
        </a:p>
      </dgm:t>
    </dgm:pt>
    <dgm:pt modelId="{BDA7DDA4-DDD6-4D94-8A5A-9690D1C718DF}" type="parTrans" cxnId="{ADDA447C-1C4D-4783-8CA0-15246E81A1BC}">
      <dgm:prSet/>
      <dgm:spPr/>
      <dgm:t>
        <a:bodyPr/>
        <a:lstStyle/>
        <a:p>
          <a:endParaRPr lang="en-GB"/>
        </a:p>
      </dgm:t>
    </dgm:pt>
    <dgm:pt modelId="{127DFAB8-9537-40BA-B26D-40529A823A18}" type="sibTrans" cxnId="{ADDA447C-1C4D-4783-8CA0-15246E81A1BC}">
      <dgm:prSet/>
      <dgm:spPr/>
      <dgm:t>
        <a:bodyPr/>
        <a:lstStyle/>
        <a:p>
          <a:endParaRPr lang="en-GB"/>
        </a:p>
      </dgm:t>
    </dgm:pt>
    <dgm:pt modelId="{C591CEDB-155F-40F8-B15F-F5CA23CF06E7}">
      <dgm:prSet phldrT="[Text]" custT="1"/>
      <dgm:spPr/>
      <dgm:t>
        <a:bodyPr/>
        <a:lstStyle/>
        <a:p>
          <a:r>
            <a:rPr lang="en-GB" sz="1300" dirty="0" smtClean="0"/>
            <a:t>Understanding</a:t>
          </a:r>
          <a:endParaRPr lang="en-GB" sz="1300" dirty="0"/>
        </a:p>
      </dgm:t>
    </dgm:pt>
    <dgm:pt modelId="{E887BD06-4CBB-4FEA-A765-4E13A1C2ADA8}" type="parTrans" cxnId="{45E19C70-6F07-4677-9DDD-00D5ABD59B07}">
      <dgm:prSet/>
      <dgm:spPr/>
      <dgm:t>
        <a:bodyPr/>
        <a:lstStyle/>
        <a:p>
          <a:endParaRPr lang="en-GB"/>
        </a:p>
      </dgm:t>
    </dgm:pt>
    <dgm:pt modelId="{40E13CED-392A-4026-BEDF-C568DD660C1D}" type="sibTrans" cxnId="{45E19C70-6F07-4677-9DDD-00D5ABD59B07}">
      <dgm:prSet/>
      <dgm:spPr/>
      <dgm:t>
        <a:bodyPr/>
        <a:lstStyle/>
        <a:p>
          <a:endParaRPr lang="en-GB"/>
        </a:p>
      </dgm:t>
    </dgm:pt>
    <dgm:pt modelId="{A058CBA2-129F-4FE0-BFED-43F2AAB11540}" type="pres">
      <dgm:prSet presAssocID="{4EBD8FE9-6413-4F18-B4B5-0881F843E75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8691E74-E4CE-42B4-B38E-C53BA130615D}" type="pres">
      <dgm:prSet presAssocID="{1BAB4456-C355-4573-8C07-D37176D30736}" presName="centerShape" presStyleLbl="node0" presStyleIdx="0" presStyleCnt="1" custLinFactNeighborX="711" custLinFactNeighborY="-237"/>
      <dgm:spPr/>
      <dgm:t>
        <a:bodyPr/>
        <a:lstStyle/>
        <a:p>
          <a:endParaRPr lang="en-GB"/>
        </a:p>
      </dgm:t>
    </dgm:pt>
    <dgm:pt modelId="{1A8B7F19-85D1-4B93-A69A-FB77AC124E0D}" type="pres">
      <dgm:prSet presAssocID="{4F63ADDE-FBE9-457B-8088-D3DBCFC71B71}" presName="node" presStyleLbl="node1" presStyleIdx="0" presStyleCnt="3" custScaleX="127391" custScaleY="1263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146D85-8359-45D1-9EED-A76DAA4DCAF6}" type="pres">
      <dgm:prSet presAssocID="{4F63ADDE-FBE9-457B-8088-D3DBCFC71B71}" presName="dummy" presStyleCnt="0"/>
      <dgm:spPr/>
    </dgm:pt>
    <dgm:pt modelId="{4D7E20A1-417D-48CD-B450-22F4C51A345D}" type="pres">
      <dgm:prSet presAssocID="{6003FB3C-A69D-4BB1-B1B4-DAE305B3130F}" presName="sibTrans" presStyleLbl="sibTrans2D1" presStyleIdx="0" presStyleCnt="3"/>
      <dgm:spPr/>
      <dgm:t>
        <a:bodyPr/>
        <a:lstStyle/>
        <a:p>
          <a:endParaRPr lang="en-GB"/>
        </a:p>
      </dgm:t>
    </dgm:pt>
    <dgm:pt modelId="{E91A236B-9B4E-4F06-918A-90C4549401C0}" type="pres">
      <dgm:prSet presAssocID="{B9B69225-3631-4911-ADAF-BA727DF1CC29}" presName="node" presStyleLbl="node1" presStyleIdx="1" presStyleCnt="3" custScaleX="124688" custScaleY="12997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888685-8D6F-43AB-925A-082770C7AAF3}" type="pres">
      <dgm:prSet presAssocID="{B9B69225-3631-4911-ADAF-BA727DF1CC29}" presName="dummy" presStyleCnt="0"/>
      <dgm:spPr/>
    </dgm:pt>
    <dgm:pt modelId="{225415EF-771B-4A82-8992-26B0689D40F7}" type="pres">
      <dgm:prSet presAssocID="{127DFAB8-9537-40BA-B26D-40529A823A18}" presName="sibTrans" presStyleLbl="sibTrans2D1" presStyleIdx="1" presStyleCnt="3"/>
      <dgm:spPr/>
      <dgm:t>
        <a:bodyPr/>
        <a:lstStyle/>
        <a:p>
          <a:endParaRPr lang="en-GB"/>
        </a:p>
      </dgm:t>
    </dgm:pt>
    <dgm:pt modelId="{362CEC6A-FD78-4D89-9F45-60E9228D7FA3}" type="pres">
      <dgm:prSet presAssocID="{C591CEDB-155F-40F8-B15F-F5CA23CF06E7}" presName="node" presStyleLbl="node1" presStyleIdx="2" presStyleCnt="3" custScaleX="134038" custScaleY="133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854518-C1E5-4824-9BD7-7C7E0CE0EF60}" type="pres">
      <dgm:prSet presAssocID="{C591CEDB-155F-40F8-B15F-F5CA23CF06E7}" presName="dummy" presStyleCnt="0"/>
      <dgm:spPr/>
    </dgm:pt>
    <dgm:pt modelId="{BF2E878E-B77C-440A-818C-5D9896ABD43A}" type="pres">
      <dgm:prSet presAssocID="{40E13CED-392A-4026-BEDF-C568DD660C1D}" presName="sibTrans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3DE906EB-4201-4EE8-B31B-B1BD97C8457F}" type="presOf" srcId="{40E13CED-392A-4026-BEDF-C568DD660C1D}" destId="{BF2E878E-B77C-440A-818C-5D9896ABD43A}" srcOrd="0" destOrd="0" presId="urn:microsoft.com/office/officeart/2005/8/layout/radial6"/>
    <dgm:cxn modelId="{EFB5B2A9-C90F-418F-A42C-B39BFDF5812E}" srcId="{4EBD8FE9-6413-4F18-B4B5-0881F843E754}" destId="{1BAB4456-C355-4573-8C07-D37176D30736}" srcOrd="0" destOrd="0" parTransId="{CF4C692D-AD2F-486C-B06C-C5B6EF02C315}" sibTransId="{597A2337-E5FC-4AA5-81EB-B10627F1BAC5}"/>
    <dgm:cxn modelId="{8AAD72BA-6776-495F-B104-5A5CB947A881}" type="presOf" srcId="{1BAB4456-C355-4573-8C07-D37176D30736}" destId="{48691E74-E4CE-42B4-B38E-C53BA130615D}" srcOrd="0" destOrd="0" presId="urn:microsoft.com/office/officeart/2005/8/layout/radial6"/>
    <dgm:cxn modelId="{3D707F7F-F9AB-4B03-9738-CB8191915036}" type="presOf" srcId="{4EBD8FE9-6413-4F18-B4B5-0881F843E754}" destId="{A058CBA2-129F-4FE0-BFED-43F2AAB11540}" srcOrd="0" destOrd="0" presId="urn:microsoft.com/office/officeart/2005/8/layout/radial6"/>
    <dgm:cxn modelId="{FFBD1AAE-6694-453D-B379-6B5F62BF5D78}" type="presOf" srcId="{4F63ADDE-FBE9-457B-8088-D3DBCFC71B71}" destId="{1A8B7F19-85D1-4B93-A69A-FB77AC124E0D}" srcOrd="0" destOrd="0" presId="urn:microsoft.com/office/officeart/2005/8/layout/radial6"/>
    <dgm:cxn modelId="{6E4C8B54-6C1D-466E-AAFB-F834BBFAEBBB}" srcId="{1BAB4456-C355-4573-8C07-D37176D30736}" destId="{4F63ADDE-FBE9-457B-8088-D3DBCFC71B71}" srcOrd="0" destOrd="0" parTransId="{21ECEF45-7124-4EAB-86EF-278011433738}" sibTransId="{6003FB3C-A69D-4BB1-B1B4-DAE305B3130F}"/>
    <dgm:cxn modelId="{45E19C70-6F07-4677-9DDD-00D5ABD59B07}" srcId="{1BAB4456-C355-4573-8C07-D37176D30736}" destId="{C591CEDB-155F-40F8-B15F-F5CA23CF06E7}" srcOrd="2" destOrd="0" parTransId="{E887BD06-4CBB-4FEA-A765-4E13A1C2ADA8}" sibTransId="{40E13CED-392A-4026-BEDF-C568DD660C1D}"/>
    <dgm:cxn modelId="{DA359FE5-65DE-4F28-8E89-451B49D835E6}" type="presOf" srcId="{6003FB3C-A69D-4BB1-B1B4-DAE305B3130F}" destId="{4D7E20A1-417D-48CD-B450-22F4C51A345D}" srcOrd="0" destOrd="0" presId="urn:microsoft.com/office/officeart/2005/8/layout/radial6"/>
    <dgm:cxn modelId="{43A098A3-2613-4D51-9A13-6FA409C2B131}" type="presOf" srcId="{127DFAB8-9537-40BA-B26D-40529A823A18}" destId="{225415EF-771B-4A82-8992-26B0689D40F7}" srcOrd="0" destOrd="0" presId="urn:microsoft.com/office/officeart/2005/8/layout/radial6"/>
    <dgm:cxn modelId="{36281E5B-D3DF-43EC-ACBC-FFCBDF702C00}" type="presOf" srcId="{C591CEDB-155F-40F8-B15F-F5CA23CF06E7}" destId="{362CEC6A-FD78-4D89-9F45-60E9228D7FA3}" srcOrd="0" destOrd="0" presId="urn:microsoft.com/office/officeart/2005/8/layout/radial6"/>
    <dgm:cxn modelId="{ADDA447C-1C4D-4783-8CA0-15246E81A1BC}" srcId="{1BAB4456-C355-4573-8C07-D37176D30736}" destId="{B9B69225-3631-4911-ADAF-BA727DF1CC29}" srcOrd="1" destOrd="0" parTransId="{BDA7DDA4-DDD6-4D94-8A5A-9690D1C718DF}" sibTransId="{127DFAB8-9537-40BA-B26D-40529A823A18}"/>
    <dgm:cxn modelId="{F35F2722-FBBE-4CF9-9470-B3686777E56A}" type="presOf" srcId="{B9B69225-3631-4911-ADAF-BA727DF1CC29}" destId="{E91A236B-9B4E-4F06-918A-90C4549401C0}" srcOrd="0" destOrd="0" presId="urn:microsoft.com/office/officeart/2005/8/layout/radial6"/>
    <dgm:cxn modelId="{6A64DCF3-6872-4BA3-B734-1168EB5C69A0}" type="presParOf" srcId="{A058CBA2-129F-4FE0-BFED-43F2AAB11540}" destId="{48691E74-E4CE-42B4-B38E-C53BA130615D}" srcOrd="0" destOrd="0" presId="urn:microsoft.com/office/officeart/2005/8/layout/radial6"/>
    <dgm:cxn modelId="{E7FFA636-D23F-4E8A-BBBB-03A6F42B8D5F}" type="presParOf" srcId="{A058CBA2-129F-4FE0-BFED-43F2AAB11540}" destId="{1A8B7F19-85D1-4B93-A69A-FB77AC124E0D}" srcOrd="1" destOrd="0" presId="urn:microsoft.com/office/officeart/2005/8/layout/radial6"/>
    <dgm:cxn modelId="{DC3AA1B4-C515-4A9F-A2A6-F88C2F14383E}" type="presParOf" srcId="{A058CBA2-129F-4FE0-BFED-43F2AAB11540}" destId="{40146D85-8359-45D1-9EED-A76DAA4DCAF6}" srcOrd="2" destOrd="0" presId="urn:microsoft.com/office/officeart/2005/8/layout/radial6"/>
    <dgm:cxn modelId="{3334E03F-C4E5-4B2F-A050-001A04A38FD3}" type="presParOf" srcId="{A058CBA2-129F-4FE0-BFED-43F2AAB11540}" destId="{4D7E20A1-417D-48CD-B450-22F4C51A345D}" srcOrd="3" destOrd="0" presId="urn:microsoft.com/office/officeart/2005/8/layout/radial6"/>
    <dgm:cxn modelId="{FFB962E2-3092-4307-8AA4-344366BD1D85}" type="presParOf" srcId="{A058CBA2-129F-4FE0-BFED-43F2AAB11540}" destId="{E91A236B-9B4E-4F06-918A-90C4549401C0}" srcOrd="4" destOrd="0" presId="urn:microsoft.com/office/officeart/2005/8/layout/radial6"/>
    <dgm:cxn modelId="{8B313214-AEF0-4E81-BE55-EEEC1E751B0D}" type="presParOf" srcId="{A058CBA2-129F-4FE0-BFED-43F2AAB11540}" destId="{07888685-8D6F-43AB-925A-082770C7AAF3}" srcOrd="5" destOrd="0" presId="urn:microsoft.com/office/officeart/2005/8/layout/radial6"/>
    <dgm:cxn modelId="{E5E5C118-0F03-430D-900D-E56CD059A5BF}" type="presParOf" srcId="{A058CBA2-129F-4FE0-BFED-43F2AAB11540}" destId="{225415EF-771B-4A82-8992-26B0689D40F7}" srcOrd="6" destOrd="0" presId="urn:microsoft.com/office/officeart/2005/8/layout/radial6"/>
    <dgm:cxn modelId="{A9390C3C-02B9-4DC1-B17B-5BD7D5799301}" type="presParOf" srcId="{A058CBA2-129F-4FE0-BFED-43F2AAB11540}" destId="{362CEC6A-FD78-4D89-9F45-60E9228D7FA3}" srcOrd="7" destOrd="0" presId="urn:microsoft.com/office/officeart/2005/8/layout/radial6"/>
    <dgm:cxn modelId="{ED7F4FA0-A258-4805-AF17-2C9732413B82}" type="presParOf" srcId="{A058CBA2-129F-4FE0-BFED-43F2AAB11540}" destId="{4D854518-C1E5-4824-9BD7-7C7E0CE0EF60}" srcOrd="8" destOrd="0" presId="urn:microsoft.com/office/officeart/2005/8/layout/radial6"/>
    <dgm:cxn modelId="{DD99BFBC-1300-4499-9C4D-7E8A50CE9C80}" type="presParOf" srcId="{A058CBA2-129F-4FE0-BFED-43F2AAB11540}" destId="{BF2E878E-B77C-440A-818C-5D9896ABD43A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BD8FE9-6413-4F18-B4B5-0881F843E754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BAB4456-C355-4573-8C07-D37176D30736}">
      <dgm:prSet phldrT="[Text]"/>
      <dgm:spPr/>
      <dgm:t>
        <a:bodyPr/>
        <a:lstStyle/>
        <a:p>
          <a:r>
            <a:rPr lang="en-GB" dirty="0" smtClean="0"/>
            <a:t>Reanalysis methods</a:t>
          </a:r>
          <a:endParaRPr lang="en-GB" dirty="0"/>
        </a:p>
      </dgm:t>
    </dgm:pt>
    <dgm:pt modelId="{CF4C692D-AD2F-486C-B06C-C5B6EF02C315}" type="parTrans" cxnId="{EFB5B2A9-C90F-418F-A42C-B39BFDF5812E}">
      <dgm:prSet/>
      <dgm:spPr/>
      <dgm:t>
        <a:bodyPr/>
        <a:lstStyle/>
        <a:p>
          <a:endParaRPr lang="en-GB"/>
        </a:p>
      </dgm:t>
    </dgm:pt>
    <dgm:pt modelId="{597A2337-E5FC-4AA5-81EB-B10627F1BAC5}" type="sibTrans" cxnId="{EFB5B2A9-C90F-418F-A42C-B39BFDF5812E}">
      <dgm:prSet/>
      <dgm:spPr/>
      <dgm:t>
        <a:bodyPr/>
        <a:lstStyle/>
        <a:p>
          <a:endParaRPr lang="en-GB"/>
        </a:p>
      </dgm:t>
    </dgm:pt>
    <dgm:pt modelId="{4F63ADDE-FBE9-457B-8088-D3DBCFC71B71}">
      <dgm:prSet phldrT="[Text]" custT="1"/>
      <dgm:spPr/>
      <dgm:t>
        <a:bodyPr/>
        <a:lstStyle/>
        <a:p>
          <a:pPr algn="ctr"/>
          <a:r>
            <a:rPr lang="en-GB" sz="1300" dirty="0" smtClean="0"/>
            <a:t>Observations</a:t>
          </a:r>
          <a:endParaRPr lang="en-GB" sz="1300" dirty="0"/>
        </a:p>
      </dgm:t>
    </dgm:pt>
    <dgm:pt modelId="{21ECEF45-7124-4EAB-86EF-278011433738}" type="parTrans" cxnId="{6E4C8B54-6C1D-466E-AAFB-F834BBFAEBBB}">
      <dgm:prSet/>
      <dgm:spPr/>
      <dgm:t>
        <a:bodyPr/>
        <a:lstStyle/>
        <a:p>
          <a:endParaRPr lang="en-GB"/>
        </a:p>
      </dgm:t>
    </dgm:pt>
    <dgm:pt modelId="{6003FB3C-A69D-4BB1-B1B4-DAE305B3130F}" type="sibTrans" cxnId="{6E4C8B54-6C1D-466E-AAFB-F834BBFAEBBB}">
      <dgm:prSet/>
      <dgm:spPr/>
      <dgm:t>
        <a:bodyPr/>
        <a:lstStyle/>
        <a:p>
          <a:endParaRPr lang="en-GB"/>
        </a:p>
      </dgm:t>
    </dgm:pt>
    <dgm:pt modelId="{B9B69225-3631-4911-ADAF-BA727DF1CC29}">
      <dgm:prSet phldrT="[Text]" custT="1"/>
      <dgm:spPr/>
      <dgm:t>
        <a:bodyPr/>
        <a:lstStyle/>
        <a:p>
          <a:r>
            <a:rPr lang="en-GB" sz="1300" dirty="0" smtClean="0"/>
            <a:t>Model</a:t>
          </a:r>
          <a:endParaRPr lang="en-GB" sz="1300" dirty="0"/>
        </a:p>
      </dgm:t>
    </dgm:pt>
    <dgm:pt modelId="{BDA7DDA4-DDD6-4D94-8A5A-9690D1C718DF}" type="parTrans" cxnId="{ADDA447C-1C4D-4783-8CA0-15246E81A1BC}">
      <dgm:prSet/>
      <dgm:spPr/>
      <dgm:t>
        <a:bodyPr/>
        <a:lstStyle/>
        <a:p>
          <a:endParaRPr lang="en-GB"/>
        </a:p>
      </dgm:t>
    </dgm:pt>
    <dgm:pt modelId="{127DFAB8-9537-40BA-B26D-40529A823A18}" type="sibTrans" cxnId="{ADDA447C-1C4D-4783-8CA0-15246E81A1BC}">
      <dgm:prSet/>
      <dgm:spPr/>
      <dgm:t>
        <a:bodyPr/>
        <a:lstStyle/>
        <a:p>
          <a:endParaRPr lang="en-GB"/>
        </a:p>
      </dgm:t>
    </dgm:pt>
    <dgm:pt modelId="{C591CEDB-155F-40F8-B15F-F5CA23CF06E7}">
      <dgm:prSet phldrT="[Text]" custT="1"/>
      <dgm:spPr/>
      <dgm:t>
        <a:bodyPr/>
        <a:lstStyle/>
        <a:p>
          <a:r>
            <a:rPr lang="en-GB" sz="1300" dirty="0" smtClean="0"/>
            <a:t>Understanding</a:t>
          </a:r>
          <a:endParaRPr lang="en-GB" sz="1300" dirty="0"/>
        </a:p>
      </dgm:t>
    </dgm:pt>
    <dgm:pt modelId="{E887BD06-4CBB-4FEA-A765-4E13A1C2ADA8}" type="parTrans" cxnId="{45E19C70-6F07-4677-9DDD-00D5ABD59B07}">
      <dgm:prSet/>
      <dgm:spPr/>
      <dgm:t>
        <a:bodyPr/>
        <a:lstStyle/>
        <a:p>
          <a:endParaRPr lang="en-GB"/>
        </a:p>
      </dgm:t>
    </dgm:pt>
    <dgm:pt modelId="{40E13CED-392A-4026-BEDF-C568DD660C1D}" type="sibTrans" cxnId="{45E19C70-6F07-4677-9DDD-00D5ABD59B07}">
      <dgm:prSet/>
      <dgm:spPr/>
      <dgm:t>
        <a:bodyPr/>
        <a:lstStyle/>
        <a:p>
          <a:endParaRPr lang="en-GB"/>
        </a:p>
      </dgm:t>
    </dgm:pt>
    <dgm:pt modelId="{A058CBA2-129F-4FE0-BFED-43F2AAB11540}" type="pres">
      <dgm:prSet presAssocID="{4EBD8FE9-6413-4F18-B4B5-0881F843E75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8691E74-E4CE-42B4-B38E-C53BA130615D}" type="pres">
      <dgm:prSet presAssocID="{1BAB4456-C355-4573-8C07-D37176D30736}" presName="centerShape" presStyleLbl="node0" presStyleIdx="0" presStyleCnt="1" custLinFactNeighborX="711" custLinFactNeighborY="-237"/>
      <dgm:spPr/>
      <dgm:t>
        <a:bodyPr/>
        <a:lstStyle/>
        <a:p>
          <a:endParaRPr lang="en-GB"/>
        </a:p>
      </dgm:t>
    </dgm:pt>
    <dgm:pt modelId="{1A8B7F19-85D1-4B93-A69A-FB77AC124E0D}" type="pres">
      <dgm:prSet presAssocID="{4F63ADDE-FBE9-457B-8088-D3DBCFC71B71}" presName="node" presStyleLbl="node1" presStyleIdx="0" presStyleCnt="3" custScaleX="127391" custScaleY="1263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146D85-8359-45D1-9EED-A76DAA4DCAF6}" type="pres">
      <dgm:prSet presAssocID="{4F63ADDE-FBE9-457B-8088-D3DBCFC71B71}" presName="dummy" presStyleCnt="0"/>
      <dgm:spPr/>
    </dgm:pt>
    <dgm:pt modelId="{4D7E20A1-417D-48CD-B450-22F4C51A345D}" type="pres">
      <dgm:prSet presAssocID="{6003FB3C-A69D-4BB1-B1B4-DAE305B3130F}" presName="sibTrans" presStyleLbl="sibTrans2D1" presStyleIdx="0" presStyleCnt="3"/>
      <dgm:spPr/>
      <dgm:t>
        <a:bodyPr/>
        <a:lstStyle/>
        <a:p>
          <a:endParaRPr lang="en-GB"/>
        </a:p>
      </dgm:t>
    </dgm:pt>
    <dgm:pt modelId="{E91A236B-9B4E-4F06-918A-90C4549401C0}" type="pres">
      <dgm:prSet presAssocID="{B9B69225-3631-4911-ADAF-BA727DF1CC29}" presName="node" presStyleLbl="node1" presStyleIdx="1" presStyleCnt="3" custScaleX="124688" custScaleY="12997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888685-8D6F-43AB-925A-082770C7AAF3}" type="pres">
      <dgm:prSet presAssocID="{B9B69225-3631-4911-ADAF-BA727DF1CC29}" presName="dummy" presStyleCnt="0"/>
      <dgm:spPr/>
    </dgm:pt>
    <dgm:pt modelId="{225415EF-771B-4A82-8992-26B0689D40F7}" type="pres">
      <dgm:prSet presAssocID="{127DFAB8-9537-40BA-B26D-40529A823A18}" presName="sibTrans" presStyleLbl="sibTrans2D1" presStyleIdx="1" presStyleCnt="3"/>
      <dgm:spPr/>
      <dgm:t>
        <a:bodyPr/>
        <a:lstStyle/>
        <a:p>
          <a:endParaRPr lang="en-GB"/>
        </a:p>
      </dgm:t>
    </dgm:pt>
    <dgm:pt modelId="{362CEC6A-FD78-4D89-9F45-60E9228D7FA3}" type="pres">
      <dgm:prSet presAssocID="{C591CEDB-155F-40F8-B15F-F5CA23CF06E7}" presName="node" presStyleLbl="node1" presStyleIdx="2" presStyleCnt="3" custScaleX="134038" custScaleY="133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854518-C1E5-4824-9BD7-7C7E0CE0EF60}" type="pres">
      <dgm:prSet presAssocID="{C591CEDB-155F-40F8-B15F-F5CA23CF06E7}" presName="dummy" presStyleCnt="0"/>
      <dgm:spPr/>
    </dgm:pt>
    <dgm:pt modelId="{BF2E878E-B77C-440A-818C-5D9896ABD43A}" type="pres">
      <dgm:prSet presAssocID="{40E13CED-392A-4026-BEDF-C568DD660C1D}" presName="sibTrans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EFB5B2A9-C90F-418F-A42C-B39BFDF5812E}" srcId="{4EBD8FE9-6413-4F18-B4B5-0881F843E754}" destId="{1BAB4456-C355-4573-8C07-D37176D30736}" srcOrd="0" destOrd="0" parTransId="{CF4C692D-AD2F-486C-B06C-C5B6EF02C315}" sibTransId="{597A2337-E5FC-4AA5-81EB-B10627F1BAC5}"/>
    <dgm:cxn modelId="{6E4C8B54-6C1D-466E-AAFB-F834BBFAEBBB}" srcId="{1BAB4456-C355-4573-8C07-D37176D30736}" destId="{4F63ADDE-FBE9-457B-8088-D3DBCFC71B71}" srcOrd="0" destOrd="0" parTransId="{21ECEF45-7124-4EAB-86EF-278011433738}" sibTransId="{6003FB3C-A69D-4BB1-B1B4-DAE305B3130F}"/>
    <dgm:cxn modelId="{B81051A1-D531-40AC-A39C-73CA52EB4A96}" type="presOf" srcId="{B9B69225-3631-4911-ADAF-BA727DF1CC29}" destId="{E91A236B-9B4E-4F06-918A-90C4549401C0}" srcOrd="0" destOrd="0" presId="urn:microsoft.com/office/officeart/2005/8/layout/radial6"/>
    <dgm:cxn modelId="{F94321D5-7A3B-4353-A0AF-04A9EC917048}" type="presOf" srcId="{C591CEDB-155F-40F8-B15F-F5CA23CF06E7}" destId="{362CEC6A-FD78-4D89-9F45-60E9228D7FA3}" srcOrd="0" destOrd="0" presId="urn:microsoft.com/office/officeart/2005/8/layout/radial6"/>
    <dgm:cxn modelId="{433F04DC-52DB-439A-B1C9-F4E422A8C984}" type="presOf" srcId="{6003FB3C-A69D-4BB1-B1B4-DAE305B3130F}" destId="{4D7E20A1-417D-48CD-B450-22F4C51A345D}" srcOrd="0" destOrd="0" presId="urn:microsoft.com/office/officeart/2005/8/layout/radial6"/>
    <dgm:cxn modelId="{45E19C70-6F07-4677-9DDD-00D5ABD59B07}" srcId="{1BAB4456-C355-4573-8C07-D37176D30736}" destId="{C591CEDB-155F-40F8-B15F-F5CA23CF06E7}" srcOrd="2" destOrd="0" parTransId="{E887BD06-4CBB-4FEA-A765-4E13A1C2ADA8}" sibTransId="{40E13CED-392A-4026-BEDF-C568DD660C1D}"/>
    <dgm:cxn modelId="{2FFCC300-76BE-430A-98B0-2251C1925B66}" type="presOf" srcId="{4EBD8FE9-6413-4F18-B4B5-0881F843E754}" destId="{A058CBA2-129F-4FE0-BFED-43F2AAB11540}" srcOrd="0" destOrd="0" presId="urn:microsoft.com/office/officeart/2005/8/layout/radial6"/>
    <dgm:cxn modelId="{A651422E-4D66-419B-8708-DC6996DD2221}" type="presOf" srcId="{1BAB4456-C355-4573-8C07-D37176D30736}" destId="{48691E74-E4CE-42B4-B38E-C53BA130615D}" srcOrd="0" destOrd="0" presId="urn:microsoft.com/office/officeart/2005/8/layout/radial6"/>
    <dgm:cxn modelId="{ED56BC9C-0480-4494-8C9C-EA7DDBAE6F17}" type="presOf" srcId="{127DFAB8-9537-40BA-B26D-40529A823A18}" destId="{225415EF-771B-4A82-8992-26B0689D40F7}" srcOrd="0" destOrd="0" presId="urn:microsoft.com/office/officeart/2005/8/layout/radial6"/>
    <dgm:cxn modelId="{ADDA447C-1C4D-4783-8CA0-15246E81A1BC}" srcId="{1BAB4456-C355-4573-8C07-D37176D30736}" destId="{B9B69225-3631-4911-ADAF-BA727DF1CC29}" srcOrd="1" destOrd="0" parTransId="{BDA7DDA4-DDD6-4D94-8A5A-9690D1C718DF}" sibTransId="{127DFAB8-9537-40BA-B26D-40529A823A18}"/>
    <dgm:cxn modelId="{98B23BE9-BB16-402B-92D7-08B061D6EFD9}" type="presOf" srcId="{4F63ADDE-FBE9-457B-8088-D3DBCFC71B71}" destId="{1A8B7F19-85D1-4B93-A69A-FB77AC124E0D}" srcOrd="0" destOrd="0" presId="urn:microsoft.com/office/officeart/2005/8/layout/radial6"/>
    <dgm:cxn modelId="{BDBCDF56-000D-495F-8A6B-7E675CBAE076}" type="presOf" srcId="{40E13CED-392A-4026-BEDF-C568DD660C1D}" destId="{BF2E878E-B77C-440A-818C-5D9896ABD43A}" srcOrd="0" destOrd="0" presId="urn:microsoft.com/office/officeart/2005/8/layout/radial6"/>
    <dgm:cxn modelId="{0CD6423D-9ED0-4F09-9B8C-8550206CD5C5}" type="presParOf" srcId="{A058CBA2-129F-4FE0-BFED-43F2AAB11540}" destId="{48691E74-E4CE-42B4-B38E-C53BA130615D}" srcOrd="0" destOrd="0" presId="urn:microsoft.com/office/officeart/2005/8/layout/radial6"/>
    <dgm:cxn modelId="{6E8CA8A7-0700-47A8-853C-C93377322704}" type="presParOf" srcId="{A058CBA2-129F-4FE0-BFED-43F2AAB11540}" destId="{1A8B7F19-85D1-4B93-A69A-FB77AC124E0D}" srcOrd="1" destOrd="0" presId="urn:microsoft.com/office/officeart/2005/8/layout/radial6"/>
    <dgm:cxn modelId="{591774B8-4BAA-4268-ACD5-53A8970E3120}" type="presParOf" srcId="{A058CBA2-129F-4FE0-BFED-43F2AAB11540}" destId="{40146D85-8359-45D1-9EED-A76DAA4DCAF6}" srcOrd="2" destOrd="0" presId="urn:microsoft.com/office/officeart/2005/8/layout/radial6"/>
    <dgm:cxn modelId="{6F01E1DE-778C-4D13-80EC-41B938B8BEB2}" type="presParOf" srcId="{A058CBA2-129F-4FE0-BFED-43F2AAB11540}" destId="{4D7E20A1-417D-48CD-B450-22F4C51A345D}" srcOrd="3" destOrd="0" presId="urn:microsoft.com/office/officeart/2005/8/layout/radial6"/>
    <dgm:cxn modelId="{A3F79792-8E27-42FF-A8CF-511F74CB1792}" type="presParOf" srcId="{A058CBA2-129F-4FE0-BFED-43F2AAB11540}" destId="{E91A236B-9B4E-4F06-918A-90C4549401C0}" srcOrd="4" destOrd="0" presId="urn:microsoft.com/office/officeart/2005/8/layout/radial6"/>
    <dgm:cxn modelId="{400AA707-EF57-46DE-B2D1-33B16F491D09}" type="presParOf" srcId="{A058CBA2-129F-4FE0-BFED-43F2AAB11540}" destId="{07888685-8D6F-43AB-925A-082770C7AAF3}" srcOrd="5" destOrd="0" presId="urn:microsoft.com/office/officeart/2005/8/layout/radial6"/>
    <dgm:cxn modelId="{6E626592-430D-433C-B3D4-3EEAECDF617A}" type="presParOf" srcId="{A058CBA2-129F-4FE0-BFED-43F2AAB11540}" destId="{225415EF-771B-4A82-8992-26B0689D40F7}" srcOrd="6" destOrd="0" presId="urn:microsoft.com/office/officeart/2005/8/layout/radial6"/>
    <dgm:cxn modelId="{7CEE6AB5-98F1-4D20-8622-F93E7490E100}" type="presParOf" srcId="{A058CBA2-129F-4FE0-BFED-43F2AAB11540}" destId="{362CEC6A-FD78-4D89-9F45-60E9228D7FA3}" srcOrd="7" destOrd="0" presId="urn:microsoft.com/office/officeart/2005/8/layout/radial6"/>
    <dgm:cxn modelId="{9242AFBD-9296-47CB-AF45-D138C1B9FF08}" type="presParOf" srcId="{A058CBA2-129F-4FE0-BFED-43F2AAB11540}" destId="{4D854518-C1E5-4824-9BD7-7C7E0CE0EF60}" srcOrd="8" destOrd="0" presId="urn:microsoft.com/office/officeart/2005/8/layout/radial6"/>
    <dgm:cxn modelId="{6B719BD8-7E86-4306-81B6-261D9983CC03}" type="presParOf" srcId="{A058CBA2-129F-4FE0-BFED-43F2AAB11540}" destId="{BF2E878E-B77C-440A-818C-5D9896ABD43A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BD8FE9-6413-4F18-B4B5-0881F843E754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BAB4456-C355-4573-8C07-D37176D30736}">
      <dgm:prSet phldrT="[Text]"/>
      <dgm:spPr/>
      <dgm:t>
        <a:bodyPr/>
        <a:lstStyle/>
        <a:p>
          <a:r>
            <a:rPr lang="en-GB" dirty="0" smtClean="0"/>
            <a:t>Reanalysis methods</a:t>
          </a:r>
          <a:endParaRPr lang="en-GB" dirty="0"/>
        </a:p>
      </dgm:t>
    </dgm:pt>
    <dgm:pt modelId="{CF4C692D-AD2F-486C-B06C-C5B6EF02C315}" type="parTrans" cxnId="{EFB5B2A9-C90F-418F-A42C-B39BFDF5812E}">
      <dgm:prSet/>
      <dgm:spPr/>
      <dgm:t>
        <a:bodyPr/>
        <a:lstStyle/>
        <a:p>
          <a:endParaRPr lang="en-GB"/>
        </a:p>
      </dgm:t>
    </dgm:pt>
    <dgm:pt modelId="{597A2337-E5FC-4AA5-81EB-B10627F1BAC5}" type="sibTrans" cxnId="{EFB5B2A9-C90F-418F-A42C-B39BFDF5812E}">
      <dgm:prSet/>
      <dgm:spPr/>
      <dgm:t>
        <a:bodyPr/>
        <a:lstStyle/>
        <a:p>
          <a:endParaRPr lang="en-GB"/>
        </a:p>
      </dgm:t>
    </dgm:pt>
    <dgm:pt modelId="{4F63ADDE-FBE9-457B-8088-D3DBCFC71B71}">
      <dgm:prSet phldrT="[Text]" custT="1"/>
      <dgm:spPr/>
      <dgm:t>
        <a:bodyPr/>
        <a:lstStyle/>
        <a:p>
          <a:pPr algn="ctr"/>
          <a:r>
            <a:rPr lang="en-GB" sz="1300" dirty="0" smtClean="0"/>
            <a:t>Observations</a:t>
          </a:r>
          <a:endParaRPr lang="en-GB" sz="1300" dirty="0"/>
        </a:p>
      </dgm:t>
    </dgm:pt>
    <dgm:pt modelId="{21ECEF45-7124-4EAB-86EF-278011433738}" type="parTrans" cxnId="{6E4C8B54-6C1D-466E-AAFB-F834BBFAEBBB}">
      <dgm:prSet/>
      <dgm:spPr/>
      <dgm:t>
        <a:bodyPr/>
        <a:lstStyle/>
        <a:p>
          <a:endParaRPr lang="en-GB"/>
        </a:p>
      </dgm:t>
    </dgm:pt>
    <dgm:pt modelId="{6003FB3C-A69D-4BB1-B1B4-DAE305B3130F}" type="sibTrans" cxnId="{6E4C8B54-6C1D-466E-AAFB-F834BBFAEBBB}">
      <dgm:prSet/>
      <dgm:spPr/>
      <dgm:t>
        <a:bodyPr/>
        <a:lstStyle/>
        <a:p>
          <a:endParaRPr lang="en-GB"/>
        </a:p>
      </dgm:t>
    </dgm:pt>
    <dgm:pt modelId="{B9B69225-3631-4911-ADAF-BA727DF1CC29}">
      <dgm:prSet phldrT="[Text]" custT="1"/>
      <dgm:spPr/>
      <dgm:t>
        <a:bodyPr/>
        <a:lstStyle/>
        <a:p>
          <a:r>
            <a:rPr lang="en-GB" sz="1300" dirty="0" smtClean="0"/>
            <a:t>Model</a:t>
          </a:r>
          <a:endParaRPr lang="en-GB" sz="1300" dirty="0"/>
        </a:p>
      </dgm:t>
    </dgm:pt>
    <dgm:pt modelId="{BDA7DDA4-DDD6-4D94-8A5A-9690D1C718DF}" type="parTrans" cxnId="{ADDA447C-1C4D-4783-8CA0-15246E81A1BC}">
      <dgm:prSet/>
      <dgm:spPr/>
      <dgm:t>
        <a:bodyPr/>
        <a:lstStyle/>
        <a:p>
          <a:endParaRPr lang="en-GB"/>
        </a:p>
      </dgm:t>
    </dgm:pt>
    <dgm:pt modelId="{127DFAB8-9537-40BA-B26D-40529A823A18}" type="sibTrans" cxnId="{ADDA447C-1C4D-4783-8CA0-15246E81A1BC}">
      <dgm:prSet/>
      <dgm:spPr/>
      <dgm:t>
        <a:bodyPr/>
        <a:lstStyle/>
        <a:p>
          <a:endParaRPr lang="en-GB"/>
        </a:p>
      </dgm:t>
    </dgm:pt>
    <dgm:pt modelId="{C591CEDB-155F-40F8-B15F-F5CA23CF06E7}">
      <dgm:prSet phldrT="[Text]" custT="1"/>
      <dgm:spPr/>
      <dgm:t>
        <a:bodyPr/>
        <a:lstStyle/>
        <a:p>
          <a:r>
            <a:rPr lang="en-GB" sz="1300" dirty="0" smtClean="0"/>
            <a:t>Understanding</a:t>
          </a:r>
          <a:endParaRPr lang="en-GB" sz="1300" dirty="0"/>
        </a:p>
      </dgm:t>
    </dgm:pt>
    <dgm:pt modelId="{E887BD06-4CBB-4FEA-A765-4E13A1C2ADA8}" type="parTrans" cxnId="{45E19C70-6F07-4677-9DDD-00D5ABD59B07}">
      <dgm:prSet/>
      <dgm:spPr/>
      <dgm:t>
        <a:bodyPr/>
        <a:lstStyle/>
        <a:p>
          <a:endParaRPr lang="en-GB"/>
        </a:p>
      </dgm:t>
    </dgm:pt>
    <dgm:pt modelId="{40E13CED-392A-4026-BEDF-C568DD660C1D}" type="sibTrans" cxnId="{45E19C70-6F07-4677-9DDD-00D5ABD59B07}">
      <dgm:prSet/>
      <dgm:spPr/>
      <dgm:t>
        <a:bodyPr/>
        <a:lstStyle/>
        <a:p>
          <a:endParaRPr lang="en-GB"/>
        </a:p>
      </dgm:t>
    </dgm:pt>
    <dgm:pt modelId="{A058CBA2-129F-4FE0-BFED-43F2AAB11540}" type="pres">
      <dgm:prSet presAssocID="{4EBD8FE9-6413-4F18-B4B5-0881F843E75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8691E74-E4CE-42B4-B38E-C53BA130615D}" type="pres">
      <dgm:prSet presAssocID="{1BAB4456-C355-4573-8C07-D37176D30736}" presName="centerShape" presStyleLbl="node0" presStyleIdx="0" presStyleCnt="1" custLinFactNeighborX="711" custLinFactNeighborY="-237"/>
      <dgm:spPr/>
      <dgm:t>
        <a:bodyPr/>
        <a:lstStyle/>
        <a:p>
          <a:endParaRPr lang="en-GB"/>
        </a:p>
      </dgm:t>
    </dgm:pt>
    <dgm:pt modelId="{1A8B7F19-85D1-4B93-A69A-FB77AC124E0D}" type="pres">
      <dgm:prSet presAssocID="{4F63ADDE-FBE9-457B-8088-D3DBCFC71B71}" presName="node" presStyleLbl="node1" presStyleIdx="0" presStyleCnt="3" custScaleX="127391" custScaleY="1263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146D85-8359-45D1-9EED-A76DAA4DCAF6}" type="pres">
      <dgm:prSet presAssocID="{4F63ADDE-FBE9-457B-8088-D3DBCFC71B71}" presName="dummy" presStyleCnt="0"/>
      <dgm:spPr/>
    </dgm:pt>
    <dgm:pt modelId="{4D7E20A1-417D-48CD-B450-22F4C51A345D}" type="pres">
      <dgm:prSet presAssocID="{6003FB3C-A69D-4BB1-B1B4-DAE305B3130F}" presName="sibTrans" presStyleLbl="sibTrans2D1" presStyleIdx="0" presStyleCnt="3"/>
      <dgm:spPr/>
      <dgm:t>
        <a:bodyPr/>
        <a:lstStyle/>
        <a:p>
          <a:endParaRPr lang="en-GB"/>
        </a:p>
      </dgm:t>
    </dgm:pt>
    <dgm:pt modelId="{E91A236B-9B4E-4F06-918A-90C4549401C0}" type="pres">
      <dgm:prSet presAssocID="{B9B69225-3631-4911-ADAF-BA727DF1CC29}" presName="node" presStyleLbl="node1" presStyleIdx="1" presStyleCnt="3" custScaleX="124688" custScaleY="12997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888685-8D6F-43AB-925A-082770C7AAF3}" type="pres">
      <dgm:prSet presAssocID="{B9B69225-3631-4911-ADAF-BA727DF1CC29}" presName="dummy" presStyleCnt="0"/>
      <dgm:spPr/>
    </dgm:pt>
    <dgm:pt modelId="{225415EF-771B-4A82-8992-26B0689D40F7}" type="pres">
      <dgm:prSet presAssocID="{127DFAB8-9537-40BA-B26D-40529A823A18}" presName="sibTrans" presStyleLbl="sibTrans2D1" presStyleIdx="1" presStyleCnt="3"/>
      <dgm:spPr/>
      <dgm:t>
        <a:bodyPr/>
        <a:lstStyle/>
        <a:p>
          <a:endParaRPr lang="en-GB"/>
        </a:p>
      </dgm:t>
    </dgm:pt>
    <dgm:pt modelId="{362CEC6A-FD78-4D89-9F45-60E9228D7FA3}" type="pres">
      <dgm:prSet presAssocID="{C591CEDB-155F-40F8-B15F-F5CA23CF06E7}" presName="node" presStyleLbl="node1" presStyleIdx="2" presStyleCnt="3" custScaleX="134038" custScaleY="133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854518-C1E5-4824-9BD7-7C7E0CE0EF60}" type="pres">
      <dgm:prSet presAssocID="{C591CEDB-155F-40F8-B15F-F5CA23CF06E7}" presName="dummy" presStyleCnt="0"/>
      <dgm:spPr/>
    </dgm:pt>
    <dgm:pt modelId="{BF2E878E-B77C-440A-818C-5D9896ABD43A}" type="pres">
      <dgm:prSet presAssocID="{40E13CED-392A-4026-BEDF-C568DD660C1D}" presName="sibTrans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B7912B99-0E61-4306-A893-D17C016BB977}" type="presOf" srcId="{6003FB3C-A69D-4BB1-B1B4-DAE305B3130F}" destId="{4D7E20A1-417D-48CD-B450-22F4C51A345D}" srcOrd="0" destOrd="0" presId="urn:microsoft.com/office/officeart/2005/8/layout/radial6"/>
    <dgm:cxn modelId="{EFB5B2A9-C90F-418F-A42C-B39BFDF5812E}" srcId="{4EBD8FE9-6413-4F18-B4B5-0881F843E754}" destId="{1BAB4456-C355-4573-8C07-D37176D30736}" srcOrd="0" destOrd="0" parTransId="{CF4C692D-AD2F-486C-B06C-C5B6EF02C315}" sibTransId="{597A2337-E5FC-4AA5-81EB-B10627F1BAC5}"/>
    <dgm:cxn modelId="{5BC30BBC-FF4B-45A9-A9DD-E6C46D206395}" type="presOf" srcId="{127DFAB8-9537-40BA-B26D-40529A823A18}" destId="{225415EF-771B-4A82-8992-26B0689D40F7}" srcOrd="0" destOrd="0" presId="urn:microsoft.com/office/officeart/2005/8/layout/radial6"/>
    <dgm:cxn modelId="{6E4C8B54-6C1D-466E-AAFB-F834BBFAEBBB}" srcId="{1BAB4456-C355-4573-8C07-D37176D30736}" destId="{4F63ADDE-FBE9-457B-8088-D3DBCFC71B71}" srcOrd="0" destOrd="0" parTransId="{21ECEF45-7124-4EAB-86EF-278011433738}" sibTransId="{6003FB3C-A69D-4BB1-B1B4-DAE305B3130F}"/>
    <dgm:cxn modelId="{05598C45-831D-411C-8E86-0147A17F7A40}" type="presOf" srcId="{40E13CED-392A-4026-BEDF-C568DD660C1D}" destId="{BF2E878E-B77C-440A-818C-5D9896ABD43A}" srcOrd="0" destOrd="0" presId="urn:microsoft.com/office/officeart/2005/8/layout/radial6"/>
    <dgm:cxn modelId="{45E19C70-6F07-4677-9DDD-00D5ABD59B07}" srcId="{1BAB4456-C355-4573-8C07-D37176D30736}" destId="{C591CEDB-155F-40F8-B15F-F5CA23CF06E7}" srcOrd="2" destOrd="0" parTransId="{E887BD06-4CBB-4FEA-A765-4E13A1C2ADA8}" sibTransId="{40E13CED-392A-4026-BEDF-C568DD660C1D}"/>
    <dgm:cxn modelId="{8CC31DF7-B058-47EC-87F7-62EE42E95609}" type="presOf" srcId="{B9B69225-3631-4911-ADAF-BA727DF1CC29}" destId="{E91A236B-9B4E-4F06-918A-90C4549401C0}" srcOrd="0" destOrd="0" presId="urn:microsoft.com/office/officeart/2005/8/layout/radial6"/>
    <dgm:cxn modelId="{30B7AABC-7308-4797-B3A1-9A5EEDD33585}" type="presOf" srcId="{1BAB4456-C355-4573-8C07-D37176D30736}" destId="{48691E74-E4CE-42B4-B38E-C53BA130615D}" srcOrd="0" destOrd="0" presId="urn:microsoft.com/office/officeart/2005/8/layout/radial6"/>
    <dgm:cxn modelId="{CEA07A9E-CA94-45FA-B232-5C1FCE6B5206}" type="presOf" srcId="{4F63ADDE-FBE9-457B-8088-D3DBCFC71B71}" destId="{1A8B7F19-85D1-4B93-A69A-FB77AC124E0D}" srcOrd="0" destOrd="0" presId="urn:microsoft.com/office/officeart/2005/8/layout/radial6"/>
    <dgm:cxn modelId="{ADDA447C-1C4D-4783-8CA0-15246E81A1BC}" srcId="{1BAB4456-C355-4573-8C07-D37176D30736}" destId="{B9B69225-3631-4911-ADAF-BA727DF1CC29}" srcOrd="1" destOrd="0" parTransId="{BDA7DDA4-DDD6-4D94-8A5A-9690D1C718DF}" sibTransId="{127DFAB8-9537-40BA-B26D-40529A823A18}"/>
    <dgm:cxn modelId="{213F428F-77A7-41CF-BA59-839BBB08CB0A}" type="presOf" srcId="{4EBD8FE9-6413-4F18-B4B5-0881F843E754}" destId="{A058CBA2-129F-4FE0-BFED-43F2AAB11540}" srcOrd="0" destOrd="0" presId="urn:microsoft.com/office/officeart/2005/8/layout/radial6"/>
    <dgm:cxn modelId="{BFDD509E-8B0A-4F34-A39A-10B17CA180E6}" type="presOf" srcId="{C591CEDB-155F-40F8-B15F-F5CA23CF06E7}" destId="{362CEC6A-FD78-4D89-9F45-60E9228D7FA3}" srcOrd="0" destOrd="0" presId="urn:microsoft.com/office/officeart/2005/8/layout/radial6"/>
    <dgm:cxn modelId="{D4B4C293-F4FE-4656-B9A2-4EA2418142B0}" type="presParOf" srcId="{A058CBA2-129F-4FE0-BFED-43F2AAB11540}" destId="{48691E74-E4CE-42B4-B38E-C53BA130615D}" srcOrd="0" destOrd="0" presId="urn:microsoft.com/office/officeart/2005/8/layout/radial6"/>
    <dgm:cxn modelId="{F49BA5A5-B87A-4387-8A7D-B09FBE8205E1}" type="presParOf" srcId="{A058CBA2-129F-4FE0-BFED-43F2AAB11540}" destId="{1A8B7F19-85D1-4B93-A69A-FB77AC124E0D}" srcOrd="1" destOrd="0" presId="urn:microsoft.com/office/officeart/2005/8/layout/radial6"/>
    <dgm:cxn modelId="{3C55D8B7-38DB-4EE6-A9C0-E784FDFC51CD}" type="presParOf" srcId="{A058CBA2-129F-4FE0-BFED-43F2AAB11540}" destId="{40146D85-8359-45D1-9EED-A76DAA4DCAF6}" srcOrd="2" destOrd="0" presId="urn:microsoft.com/office/officeart/2005/8/layout/radial6"/>
    <dgm:cxn modelId="{E3F29669-A244-4638-B55B-9DF687ABF089}" type="presParOf" srcId="{A058CBA2-129F-4FE0-BFED-43F2AAB11540}" destId="{4D7E20A1-417D-48CD-B450-22F4C51A345D}" srcOrd="3" destOrd="0" presId="urn:microsoft.com/office/officeart/2005/8/layout/radial6"/>
    <dgm:cxn modelId="{C32447A0-858B-4178-BD65-42610DCBC905}" type="presParOf" srcId="{A058CBA2-129F-4FE0-BFED-43F2AAB11540}" destId="{E91A236B-9B4E-4F06-918A-90C4549401C0}" srcOrd="4" destOrd="0" presId="urn:microsoft.com/office/officeart/2005/8/layout/radial6"/>
    <dgm:cxn modelId="{D1671B3A-EFFE-4CC6-A7D3-B773430B3F5E}" type="presParOf" srcId="{A058CBA2-129F-4FE0-BFED-43F2AAB11540}" destId="{07888685-8D6F-43AB-925A-082770C7AAF3}" srcOrd="5" destOrd="0" presId="urn:microsoft.com/office/officeart/2005/8/layout/radial6"/>
    <dgm:cxn modelId="{BB124BFF-53BD-43FA-A80D-C0448B751C74}" type="presParOf" srcId="{A058CBA2-129F-4FE0-BFED-43F2AAB11540}" destId="{225415EF-771B-4A82-8992-26B0689D40F7}" srcOrd="6" destOrd="0" presId="urn:microsoft.com/office/officeart/2005/8/layout/radial6"/>
    <dgm:cxn modelId="{14DB2BD7-A742-438C-A0F0-613D2CF49B09}" type="presParOf" srcId="{A058CBA2-129F-4FE0-BFED-43F2AAB11540}" destId="{362CEC6A-FD78-4D89-9F45-60E9228D7FA3}" srcOrd="7" destOrd="0" presId="urn:microsoft.com/office/officeart/2005/8/layout/radial6"/>
    <dgm:cxn modelId="{42ED2A3A-9313-4345-9141-BD37D8D5D2C3}" type="presParOf" srcId="{A058CBA2-129F-4FE0-BFED-43F2AAB11540}" destId="{4D854518-C1E5-4824-9BD7-7C7E0CE0EF60}" srcOrd="8" destOrd="0" presId="urn:microsoft.com/office/officeart/2005/8/layout/radial6"/>
    <dgm:cxn modelId="{A77933B8-151B-4B18-8E4D-8092D60AA82D}" type="presParOf" srcId="{A058CBA2-129F-4FE0-BFED-43F2AAB11540}" destId="{BF2E878E-B77C-440A-818C-5D9896ABD43A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BD8FE9-6413-4F18-B4B5-0881F843E754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BAB4456-C355-4573-8C07-D37176D30736}">
      <dgm:prSet phldrT="[Text]"/>
      <dgm:spPr/>
      <dgm:t>
        <a:bodyPr/>
        <a:lstStyle/>
        <a:p>
          <a:r>
            <a:rPr lang="en-GB" dirty="0" smtClean="0"/>
            <a:t>Reanalysis methods</a:t>
          </a:r>
          <a:endParaRPr lang="en-GB" dirty="0"/>
        </a:p>
      </dgm:t>
    </dgm:pt>
    <dgm:pt modelId="{CF4C692D-AD2F-486C-B06C-C5B6EF02C315}" type="parTrans" cxnId="{EFB5B2A9-C90F-418F-A42C-B39BFDF5812E}">
      <dgm:prSet/>
      <dgm:spPr/>
      <dgm:t>
        <a:bodyPr/>
        <a:lstStyle/>
        <a:p>
          <a:endParaRPr lang="en-GB"/>
        </a:p>
      </dgm:t>
    </dgm:pt>
    <dgm:pt modelId="{597A2337-E5FC-4AA5-81EB-B10627F1BAC5}" type="sibTrans" cxnId="{EFB5B2A9-C90F-418F-A42C-B39BFDF5812E}">
      <dgm:prSet/>
      <dgm:spPr/>
      <dgm:t>
        <a:bodyPr/>
        <a:lstStyle/>
        <a:p>
          <a:endParaRPr lang="en-GB"/>
        </a:p>
      </dgm:t>
    </dgm:pt>
    <dgm:pt modelId="{4F63ADDE-FBE9-457B-8088-D3DBCFC71B71}">
      <dgm:prSet phldrT="[Text]" custT="1"/>
      <dgm:spPr/>
      <dgm:t>
        <a:bodyPr/>
        <a:lstStyle/>
        <a:p>
          <a:pPr algn="ctr"/>
          <a:r>
            <a:rPr lang="en-GB" sz="1300" dirty="0" smtClean="0"/>
            <a:t>Observations</a:t>
          </a:r>
          <a:endParaRPr lang="en-GB" sz="1300" dirty="0"/>
        </a:p>
      </dgm:t>
    </dgm:pt>
    <dgm:pt modelId="{21ECEF45-7124-4EAB-86EF-278011433738}" type="parTrans" cxnId="{6E4C8B54-6C1D-466E-AAFB-F834BBFAEBBB}">
      <dgm:prSet/>
      <dgm:spPr/>
      <dgm:t>
        <a:bodyPr/>
        <a:lstStyle/>
        <a:p>
          <a:endParaRPr lang="en-GB"/>
        </a:p>
      </dgm:t>
    </dgm:pt>
    <dgm:pt modelId="{6003FB3C-A69D-4BB1-B1B4-DAE305B3130F}" type="sibTrans" cxnId="{6E4C8B54-6C1D-466E-AAFB-F834BBFAEBBB}">
      <dgm:prSet/>
      <dgm:spPr/>
      <dgm:t>
        <a:bodyPr/>
        <a:lstStyle/>
        <a:p>
          <a:endParaRPr lang="en-GB"/>
        </a:p>
      </dgm:t>
    </dgm:pt>
    <dgm:pt modelId="{B9B69225-3631-4911-ADAF-BA727DF1CC29}">
      <dgm:prSet phldrT="[Text]" custT="1"/>
      <dgm:spPr/>
      <dgm:t>
        <a:bodyPr/>
        <a:lstStyle/>
        <a:p>
          <a:r>
            <a:rPr lang="en-GB" sz="1300" dirty="0" smtClean="0"/>
            <a:t>Model</a:t>
          </a:r>
          <a:endParaRPr lang="en-GB" sz="1300" dirty="0"/>
        </a:p>
      </dgm:t>
    </dgm:pt>
    <dgm:pt modelId="{BDA7DDA4-DDD6-4D94-8A5A-9690D1C718DF}" type="parTrans" cxnId="{ADDA447C-1C4D-4783-8CA0-15246E81A1BC}">
      <dgm:prSet/>
      <dgm:spPr/>
      <dgm:t>
        <a:bodyPr/>
        <a:lstStyle/>
        <a:p>
          <a:endParaRPr lang="en-GB"/>
        </a:p>
      </dgm:t>
    </dgm:pt>
    <dgm:pt modelId="{127DFAB8-9537-40BA-B26D-40529A823A18}" type="sibTrans" cxnId="{ADDA447C-1C4D-4783-8CA0-15246E81A1BC}">
      <dgm:prSet/>
      <dgm:spPr/>
      <dgm:t>
        <a:bodyPr/>
        <a:lstStyle/>
        <a:p>
          <a:endParaRPr lang="en-GB"/>
        </a:p>
      </dgm:t>
    </dgm:pt>
    <dgm:pt modelId="{C591CEDB-155F-40F8-B15F-F5CA23CF06E7}">
      <dgm:prSet phldrT="[Text]" custT="1"/>
      <dgm:spPr/>
      <dgm:t>
        <a:bodyPr/>
        <a:lstStyle/>
        <a:p>
          <a:r>
            <a:rPr lang="en-GB" sz="1300" dirty="0" smtClean="0"/>
            <a:t>Understanding</a:t>
          </a:r>
          <a:endParaRPr lang="en-GB" sz="1300" dirty="0"/>
        </a:p>
      </dgm:t>
    </dgm:pt>
    <dgm:pt modelId="{E887BD06-4CBB-4FEA-A765-4E13A1C2ADA8}" type="parTrans" cxnId="{45E19C70-6F07-4677-9DDD-00D5ABD59B07}">
      <dgm:prSet/>
      <dgm:spPr/>
      <dgm:t>
        <a:bodyPr/>
        <a:lstStyle/>
        <a:p>
          <a:endParaRPr lang="en-GB"/>
        </a:p>
      </dgm:t>
    </dgm:pt>
    <dgm:pt modelId="{40E13CED-392A-4026-BEDF-C568DD660C1D}" type="sibTrans" cxnId="{45E19C70-6F07-4677-9DDD-00D5ABD59B07}">
      <dgm:prSet/>
      <dgm:spPr/>
      <dgm:t>
        <a:bodyPr/>
        <a:lstStyle/>
        <a:p>
          <a:endParaRPr lang="en-GB"/>
        </a:p>
      </dgm:t>
    </dgm:pt>
    <dgm:pt modelId="{A058CBA2-129F-4FE0-BFED-43F2AAB11540}" type="pres">
      <dgm:prSet presAssocID="{4EBD8FE9-6413-4F18-B4B5-0881F843E75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8691E74-E4CE-42B4-B38E-C53BA130615D}" type="pres">
      <dgm:prSet presAssocID="{1BAB4456-C355-4573-8C07-D37176D30736}" presName="centerShape" presStyleLbl="node0" presStyleIdx="0" presStyleCnt="1" custLinFactNeighborX="711" custLinFactNeighborY="-237"/>
      <dgm:spPr/>
      <dgm:t>
        <a:bodyPr/>
        <a:lstStyle/>
        <a:p>
          <a:endParaRPr lang="en-GB"/>
        </a:p>
      </dgm:t>
    </dgm:pt>
    <dgm:pt modelId="{1A8B7F19-85D1-4B93-A69A-FB77AC124E0D}" type="pres">
      <dgm:prSet presAssocID="{4F63ADDE-FBE9-457B-8088-D3DBCFC71B71}" presName="node" presStyleLbl="node1" presStyleIdx="0" presStyleCnt="3" custScaleX="127391" custScaleY="1263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146D85-8359-45D1-9EED-A76DAA4DCAF6}" type="pres">
      <dgm:prSet presAssocID="{4F63ADDE-FBE9-457B-8088-D3DBCFC71B71}" presName="dummy" presStyleCnt="0"/>
      <dgm:spPr/>
    </dgm:pt>
    <dgm:pt modelId="{4D7E20A1-417D-48CD-B450-22F4C51A345D}" type="pres">
      <dgm:prSet presAssocID="{6003FB3C-A69D-4BB1-B1B4-DAE305B3130F}" presName="sibTrans" presStyleLbl="sibTrans2D1" presStyleIdx="0" presStyleCnt="3"/>
      <dgm:spPr/>
      <dgm:t>
        <a:bodyPr/>
        <a:lstStyle/>
        <a:p>
          <a:endParaRPr lang="en-GB"/>
        </a:p>
      </dgm:t>
    </dgm:pt>
    <dgm:pt modelId="{E91A236B-9B4E-4F06-918A-90C4549401C0}" type="pres">
      <dgm:prSet presAssocID="{B9B69225-3631-4911-ADAF-BA727DF1CC29}" presName="node" presStyleLbl="node1" presStyleIdx="1" presStyleCnt="3" custScaleX="124688" custScaleY="12997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888685-8D6F-43AB-925A-082770C7AAF3}" type="pres">
      <dgm:prSet presAssocID="{B9B69225-3631-4911-ADAF-BA727DF1CC29}" presName="dummy" presStyleCnt="0"/>
      <dgm:spPr/>
    </dgm:pt>
    <dgm:pt modelId="{225415EF-771B-4A82-8992-26B0689D40F7}" type="pres">
      <dgm:prSet presAssocID="{127DFAB8-9537-40BA-B26D-40529A823A18}" presName="sibTrans" presStyleLbl="sibTrans2D1" presStyleIdx="1" presStyleCnt="3"/>
      <dgm:spPr/>
      <dgm:t>
        <a:bodyPr/>
        <a:lstStyle/>
        <a:p>
          <a:endParaRPr lang="en-GB"/>
        </a:p>
      </dgm:t>
    </dgm:pt>
    <dgm:pt modelId="{362CEC6A-FD78-4D89-9F45-60E9228D7FA3}" type="pres">
      <dgm:prSet presAssocID="{C591CEDB-155F-40F8-B15F-F5CA23CF06E7}" presName="node" presStyleLbl="node1" presStyleIdx="2" presStyleCnt="3" custScaleX="134038" custScaleY="133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854518-C1E5-4824-9BD7-7C7E0CE0EF60}" type="pres">
      <dgm:prSet presAssocID="{C591CEDB-155F-40F8-B15F-F5CA23CF06E7}" presName="dummy" presStyleCnt="0"/>
      <dgm:spPr/>
    </dgm:pt>
    <dgm:pt modelId="{BF2E878E-B77C-440A-818C-5D9896ABD43A}" type="pres">
      <dgm:prSet presAssocID="{40E13CED-392A-4026-BEDF-C568DD660C1D}" presName="sibTrans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EFB5B2A9-C90F-418F-A42C-B39BFDF5812E}" srcId="{4EBD8FE9-6413-4F18-B4B5-0881F843E754}" destId="{1BAB4456-C355-4573-8C07-D37176D30736}" srcOrd="0" destOrd="0" parTransId="{CF4C692D-AD2F-486C-B06C-C5B6EF02C315}" sibTransId="{597A2337-E5FC-4AA5-81EB-B10627F1BAC5}"/>
    <dgm:cxn modelId="{6E4C8B54-6C1D-466E-AAFB-F834BBFAEBBB}" srcId="{1BAB4456-C355-4573-8C07-D37176D30736}" destId="{4F63ADDE-FBE9-457B-8088-D3DBCFC71B71}" srcOrd="0" destOrd="0" parTransId="{21ECEF45-7124-4EAB-86EF-278011433738}" sibTransId="{6003FB3C-A69D-4BB1-B1B4-DAE305B3130F}"/>
    <dgm:cxn modelId="{2C1FAA8E-95C4-49D4-AD79-C9EECFF1EEBC}" type="presOf" srcId="{40E13CED-392A-4026-BEDF-C568DD660C1D}" destId="{BF2E878E-B77C-440A-818C-5D9896ABD43A}" srcOrd="0" destOrd="0" presId="urn:microsoft.com/office/officeart/2005/8/layout/radial6"/>
    <dgm:cxn modelId="{538D5B9F-E56F-4A1F-B335-9F3A14D381E4}" type="presOf" srcId="{4EBD8FE9-6413-4F18-B4B5-0881F843E754}" destId="{A058CBA2-129F-4FE0-BFED-43F2AAB11540}" srcOrd="0" destOrd="0" presId="urn:microsoft.com/office/officeart/2005/8/layout/radial6"/>
    <dgm:cxn modelId="{042D41A5-6AEF-4B71-92CC-42C84AD112E0}" type="presOf" srcId="{6003FB3C-A69D-4BB1-B1B4-DAE305B3130F}" destId="{4D7E20A1-417D-48CD-B450-22F4C51A345D}" srcOrd="0" destOrd="0" presId="urn:microsoft.com/office/officeart/2005/8/layout/radial6"/>
    <dgm:cxn modelId="{DDF7D63F-C051-4C2F-A81C-0B21F0713A20}" type="presOf" srcId="{C591CEDB-155F-40F8-B15F-F5CA23CF06E7}" destId="{362CEC6A-FD78-4D89-9F45-60E9228D7FA3}" srcOrd="0" destOrd="0" presId="urn:microsoft.com/office/officeart/2005/8/layout/radial6"/>
    <dgm:cxn modelId="{45E19C70-6F07-4677-9DDD-00D5ABD59B07}" srcId="{1BAB4456-C355-4573-8C07-D37176D30736}" destId="{C591CEDB-155F-40F8-B15F-F5CA23CF06E7}" srcOrd="2" destOrd="0" parTransId="{E887BD06-4CBB-4FEA-A765-4E13A1C2ADA8}" sibTransId="{40E13CED-392A-4026-BEDF-C568DD660C1D}"/>
    <dgm:cxn modelId="{E48E7DEC-7666-4EF5-8FCB-0605F7C545F0}" type="presOf" srcId="{4F63ADDE-FBE9-457B-8088-D3DBCFC71B71}" destId="{1A8B7F19-85D1-4B93-A69A-FB77AC124E0D}" srcOrd="0" destOrd="0" presId="urn:microsoft.com/office/officeart/2005/8/layout/radial6"/>
    <dgm:cxn modelId="{E3945705-B882-4D90-8938-306F05EDC178}" type="presOf" srcId="{B9B69225-3631-4911-ADAF-BA727DF1CC29}" destId="{E91A236B-9B4E-4F06-918A-90C4549401C0}" srcOrd="0" destOrd="0" presId="urn:microsoft.com/office/officeart/2005/8/layout/radial6"/>
    <dgm:cxn modelId="{A332041A-EE30-4289-9604-B34D9433A0E1}" type="presOf" srcId="{1BAB4456-C355-4573-8C07-D37176D30736}" destId="{48691E74-E4CE-42B4-B38E-C53BA130615D}" srcOrd="0" destOrd="0" presId="urn:microsoft.com/office/officeart/2005/8/layout/radial6"/>
    <dgm:cxn modelId="{AC6AF360-CCE5-41B3-A5D2-13D431C4F8A6}" type="presOf" srcId="{127DFAB8-9537-40BA-B26D-40529A823A18}" destId="{225415EF-771B-4A82-8992-26B0689D40F7}" srcOrd="0" destOrd="0" presId="urn:microsoft.com/office/officeart/2005/8/layout/radial6"/>
    <dgm:cxn modelId="{ADDA447C-1C4D-4783-8CA0-15246E81A1BC}" srcId="{1BAB4456-C355-4573-8C07-D37176D30736}" destId="{B9B69225-3631-4911-ADAF-BA727DF1CC29}" srcOrd="1" destOrd="0" parTransId="{BDA7DDA4-DDD6-4D94-8A5A-9690D1C718DF}" sibTransId="{127DFAB8-9537-40BA-B26D-40529A823A18}"/>
    <dgm:cxn modelId="{866BE65A-CD48-43A9-8B48-A312A643998D}" type="presParOf" srcId="{A058CBA2-129F-4FE0-BFED-43F2AAB11540}" destId="{48691E74-E4CE-42B4-B38E-C53BA130615D}" srcOrd="0" destOrd="0" presId="urn:microsoft.com/office/officeart/2005/8/layout/radial6"/>
    <dgm:cxn modelId="{F3C8E6F2-FEB9-4F64-B585-BB8AD2300B0B}" type="presParOf" srcId="{A058CBA2-129F-4FE0-BFED-43F2AAB11540}" destId="{1A8B7F19-85D1-4B93-A69A-FB77AC124E0D}" srcOrd="1" destOrd="0" presId="urn:microsoft.com/office/officeart/2005/8/layout/radial6"/>
    <dgm:cxn modelId="{46746936-7FB0-42F2-A87E-BFEDAEEAC4B0}" type="presParOf" srcId="{A058CBA2-129F-4FE0-BFED-43F2AAB11540}" destId="{40146D85-8359-45D1-9EED-A76DAA4DCAF6}" srcOrd="2" destOrd="0" presId="urn:microsoft.com/office/officeart/2005/8/layout/radial6"/>
    <dgm:cxn modelId="{AE1E18F6-0EEB-49C3-9BD8-30924EDAAB34}" type="presParOf" srcId="{A058CBA2-129F-4FE0-BFED-43F2AAB11540}" destId="{4D7E20A1-417D-48CD-B450-22F4C51A345D}" srcOrd="3" destOrd="0" presId="urn:microsoft.com/office/officeart/2005/8/layout/radial6"/>
    <dgm:cxn modelId="{4477CFFE-BD77-42B1-9B18-31272AD84F63}" type="presParOf" srcId="{A058CBA2-129F-4FE0-BFED-43F2AAB11540}" destId="{E91A236B-9B4E-4F06-918A-90C4549401C0}" srcOrd="4" destOrd="0" presId="urn:microsoft.com/office/officeart/2005/8/layout/radial6"/>
    <dgm:cxn modelId="{B6A420BA-8EBF-43B7-89A7-3F04E0F36BAB}" type="presParOf" srcId="{A058CBA2-129F-4FE0-BFED-43F2AAB11540}" destId="{07888685-8D6F-43AB-925A-082770C7AAF3}" srcOrd="5" destOrd="0" presId="urn:microsoft.com/office/officeart/2005/8/layout/radial6"/>
    <dgm:cxn modelId="{1A1DA1A4-71CD-45C8-BD2A-B12C4C5913CE}" type="presParOf" srcId="{A058CBA2-129F-4FE0-BFED-43F2AAB11540}" destId="{225415EF-771B-4A82-8992-26B0689D40F7}" srcOrd="6" destOrd="0" presId="urn:microsoft.com/office/officeart/2005/8/layout/radial6"/>
    <dgm:cxn modelId="{BA1A967F-EBE5-43B4-9701-BBCA07623253}" type="presParOf" srcId="{A058CBA2-129F-4FE0-BFED-43F2AAB11540}" destId="{362CEC6A-FD78-4D89-9F45-60E9228D7FA3}" srcOrd="7" destOrd="0" presId="urn:microsoft.com/office/officeart/2005/8/layout/radial6"/>
    <dgm:cxn modelId="{991DAE3F-F0D9-461F-9174-713EE8093C2D}" type="presParOf" srcId="{A058CBA2-129F-4FE0-BFED-43F2AAB11540}" destId="{4D854518-C1E5-4824-9BD7-7C7E0CE0EF60}" srcOrd="8" destOrd="0" presId="urn:microsoft.com/office/officeart/2005/8/layout/radial6"/>
    <dgm:cxn modelId="{B4654786-DB54-4DA8-B428-0BE39C611953}" type="presParOf" srcId="{A058CBA2-129F-4FE0-BFED-43F2AAB11540}" destId="{BF2E878E-B77C-440A-818C-5D9896ABD43A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BD8FE9-6413-4F18-B4B5-0881F843E754}" type="doc">
      <dgm:prSet loTypeId="urn:microsoft.com/office/officeart/2005/8/layout/radial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BAB4456-C355-4573-8C07-D37176D30736}">
      <dgm:prSet phldrT="[Text]"/>
      <dgm:spPr/>
      <dgm:t>
        <a:bodyPr/>
        <a:lstStyle/>
        <a:p>
          <a:endParaRPr lang="en-GB" dirty="0"/>
        </a:p>
      </dgm:t>
    </dgm:pt>
    <dgm:pt modelId="{CF4C692D-AD2F-486C-B06C-C5B6EF02C315}" type="parTrans" cxnId="{EFB5B2A9-C90F-418F-A42C-B39BFDF5812E}">
      <dgm:prSet/>
      <dgm:spPr/>
      <dgm:t>
        <a:bodyPr/>
        <a:lstStyle/>
        <a:p>
          <a:endParaRPr lang="en-GB"/>
        </a:p>
      </dgm:t>
    </dgm:pt>
    <dgm:pt modelId="{597A2337-E5FC-4AA5-81EB-B10627F1BAC5}" type="sibTrans" cxnId="{EFB5B2A9-C90F-418F-A42C-B39BFDF5812E}">
      <dgm:prSet/>
      <dgm:spPr/>
      <dgm:t>
        <a:bodyPr/>
        <a:lstStyle/>
        <a:p>
          <a:endParaRPr lang="en-GB"/>
        </a:p>
      </dgm:t>
    </dgm:pt>
    <dgm:pt modelId="{4F63ADDE-FBE9-457B-8088-D3DBCFC71B71}">
      <dgm:prSet phldrT="[Text]" custT="1"/>
      <dgm:spPr/>
      <dgm:t>
        <a:bodyPr/>
        <a:lstStyle/>
        <a:p>
          <a:pPr algn="ctr"/>
          <a:endParaRPr lang="en-GB" sz="1300" dirty="0"/>
        </a:p>
      </dgm:t>
    </dgm:pt>
    <dgm:pt modelId="{21ECEF45-7124-4EAB-86EF-278011433738}" type="parTrans" cxnId="{6E4C8B54-6C1D-466E-AAFB-F834BBFAEBBB}">
      <dgm:prSet/>
      <dgm:spPr/>
      <dgm:t>
        <a:bodyPr/>
        <a:lstStyle/>
        <a:p>
          <a:endParaRPr lang="en-GB"/>
        </a:p>
      </dgm:t>
    </dgm:pt>
    <dgm:pt modelId="{6003FB3C-A69D-4BB1-B1B4-DAE305B3130F}" type="sibTrans" cxnId="{6E4C8B54-6C1D-466E-AAFB-F834BBFAEBBB}">
      <dgm:prSet/>
      <dgm:spPr/>
      <dgm:t>
        <a:bodyPr/>
        <a:lstStyle/>
        <a:p>
          <a:endParaRPr lang="en-GB"/>
        </a:p>
      </dgm:t>
    </dgm:pt>
    <dgm:pt modelId="{B9B69225-3631-4911-ADAF-BA727DF1CC29}">
      <dgm:prSet phldrT="[Text]" custT="1"/>
      <dgm:spPr/>
      <dgm:t>
        <a:bodyPr/>
        <a:lstStyle/>
        <a:p>
          <a:endParaRPr lang="en-GB" sz="1300" dirty="0"/>
        </a:p>
      </dgm:t>
    </dgm:pt>
    <dgm:pt modelId="{BDA7DDA4-DDD6-4D94-8A5A-9690D1C718DF}" type="parTrans" cxnId="{ADDA447C-1C4D-4783-8CA0-15246E81A1BC}">
      <dgm:prSet/>
      <dgm:spPr/>
      <dgm:t>
        <a:bodyPr/>
        <a:lstStyle/>
        <a:p>
          <a:endParaRPr lang="en-GB"/>
        </a:p>
      </dgm:t>
    </dgm:pt>
    <dgm:pt modelId="{127DFAB8-9537-40BA-B26D-40529A823A18}" type="sibTrans" cxnId="{ADDA447C-1C4D-4783-8CA0-15246E81A1BC}">
      <dgm:prSet/>
      <dgm:spPr/>
      <dgm:t>
        <a:bodyPr/>
        <a:lstStyle/>
        <a:p>
          <a:endParaRPr lang="en-GB"/>
        </a:p>
      </dgm:t>
    </dgm:pt>
    <dgm:pt modelId="{C591CEDB-155F-40F8-B15F-F5CA23CF06E7}">
      <dgm:prSet phldrT="[Text]" custT="1"/>
      <dgm:spPr/>
      <dgm:t>
        <a:bodyPr/>
        <a:lstStyle/>
        <a:p>
          <a:endParaRPr lang="en-GB" sz="1300" dirty="0"/>
        </a:p>
      </dgm:t>
    </dgm:pt>
    <dgm:pt modelId="{E887BD06-4CBB-4FEA-A765-4E13A1C2ADA8}" type="parTrans" cxnId="{45E19C70-6F07-4677-9DDD-00D5ABD59B07}">
      <dgm:prSet/>
      <dgm:spPr/>
      <dgm:t>
        <a:bodyPr/>
        <a:lstStyle/>
        <a:p>
          <a:endParaRPr lang="en-GB"/>
        </a:p>
      </dgm:t>
    </dgm:pt>
    <dgm:pt modelId="{40E13CED-392A-4026-BEDF-C568DD660C1D}" type="sibTrans" cxnId="{45E19C70-6F07-4677-9DDD-00D5ABD59B07}">
      <dgm:prSet/>
      <dgm:spPr/>
      <dgm:t>
        <a:bodyPr/>
        <a:lstStyle/>
        <a:p>
          <a:endParaRPr lang="en-GB"/>
        </a:p>
      </dgm:t>
    </dgm:pt>
    <dgm:pt modelId="{A058CBA2-129F-4FE0-BFED-43F2AAB11540}" type="pres">
      <dgm:prSet presAssocID="{4EBD8FE9-6413-4F18-B4B5-0881F843E75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8691E74-E4CE-42B4-B38E-C53BA130615D}" type="pres">
      <dgm:prSet presAssocID="{1BAB4456-C355-4573-8C07-D37176D30736}" presName="centerShape" presStyleLbl="node0" presStyleIdx="0" presStyleCnt="1" custLinFactNeighborX="711" custLinFactNeighborY="-237"/>
      <dgm:spPr/>
      <dgm:t>
        <a:bodyPr/>
        <a:lstStyle/>
        <a:p>
          <a:endParaRPr lang="en-GB"/>
        </a:p>
      </dgm:t>
    </dgm:pt>
    <dgm:pt modelId="{1A8B7F19-85D1-4B93-A69A-FB77AC124E0D}" type="pres">
      <dgm:prSet presAssocID="{4F63ADDE-FBE9-457B-8088-D3DBCFC71B71}" presName="node" presStyleLbl="node1" presStyleIdx="0" presStyleCnt="3" custScaleX="127391" custScaleY="1263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146D85-8359-45D1-9EED-A76DAA4DCAF6}" type="pres">
      <dgm:prSet presAssocID="{4F63ADDE-FBE9-457B-8088-D3DBCFC71B71}" presName="dummy" presStyleCnt="0"/>
      <dgm:spPr/>
    </dgm:pt>
    <dgm:pt modelId="{4D7E20A1-417D-48CD-B450-22F4C51A345D}" type="pres">
      <dgm:prSet presAssocID="{6003FB3C-A69D-4BB1-B1B4-DAE305B3130F}" presName="sibTrans" presStyleLbl="sibTrans2D1" presStyleIdx="0" presStyleCnt="3"/>
      <dgm:spPr/>
      <dgm:t>
        <a:bodyPr/>
        <a:lstStyle/>
        <a:p>
          <a:endParaRPr lang="en-GB"/>
        </a:p>
      </dgm:t>
    </dgm:pt>
    <dgm:pt modelId="{E91A236B-9B4E-4F06-918A-90C4549401C0}" type="pres">
      <dgm:prSet presAssocID="{B9B69225-3631-4911-ADAF-BA727DF1CC29}" presName="node" presStyleLbl="node1" presStyleIdx="1" presStyleCnt="3" custScaleX="124688" custScaleY="12997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888685-8D6F-43AB-925A-082770C7AAF3}" type="pres">
      <dgm:prSet presAssocID="{B9B69225-3631-4911-ADAF-BA727DF1CC29}" presName="dummy" presStyleCnt="0"/>
      <dgm:spPr/>
    </dgm:pt>
    <dgm:pt modelId="{225415EF-771B-4A82-8992-26B0689D40F7}" type="pres">
      <dgm:prSet presAssocID="{127DFAB8-9537-40BA-B26D-40529A823A18}" presName="sibTrans" presStyleLbl="sibTrans2D1" presStyleIdx="1" presStyleCnt="3"/>
      <dgm:spPr/>
      <dgm:t>
        <a:bodyPr/>
        <a:lstStyle/>
        <a:p>
          <a:endParaRPr lang="en-GB"/>
        </a:p>
      </dgm:t>
    </dgm:pt>
    <dgm:pt modelId="{362CEC6A-FD78-4D89-9F45-60E9228D7FA3}" type="pres">
      <dgm:prSet presAssocID="{C591CEDB-155F-40F8-B15F-F5CA23CF06E7}" presName="node" presStyleLbl="node1" presStyleIdx="2" presStyleCnt="3" custScaleX="134038" custScaleY="133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854518-C1E5-4824-9BD7-7C7E0CE0EF60}" type="pres">
      <dgm:prSet presAssocID="{C591CEDB-155F-40F8-B15F-F5CA23CF06E7}" presName="dummy" presStyleCnt="0"/>
      <dgm:spPr/>
    </dgm:pt>
    <dgm:pt modelId="{BF2E878E-B77C-440A-818C-5D9896ABD43A}" type="pres">
      <dgm:prSet presAssocID="{40E13CED-392A-4026-BEDF-C568DD660C1D}" presName="sibTrans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EFB5B2A9-C90F-418F-A42C-B39BFDF5812E}" srcId="{4EBD8FE9-6413-4F18-B4B5-0881F843E754}" destId="{1BAB4456-C355-4573-8C07-D37176D30736}" srcOrd="0" destOrd="0" parTransId="{CF4C692D-AD2F-486C-B06C-C5B6EF02C315}" sibTransId="{597A2337-E5FC-4AA5-81EB-B10627F1BAC5}"/>
    <dgm:cxn modelId="{6E4C8B54-6C1D-466E-AAFB-F834BBFAEBBB}" srcId="{1BAB4456-C355-4573-8C07-D37176D30736}" destId="{4F63ADDE-FBE9-457B-8088-D3DBCFC71B71}" srcOrd="0" destOrd="0" parTransId="{21ECEF45-7124-4EAB-86EF-278011433738}" sibTransId="{6003FB3C-A69D-4BB1-B1B4-DAE305B3130F}"/>
    <dgm:cxn modelId="{F274DE4A-663A-4D1F-B140-17E5DA616090}" type="presOf" srcId="{1BAB4456-C355-4573-8C07-D37176D30736}" destId="{48691E74-E4CE-42B4-B38E-C53BA130615D}" srcOrd="0" destOrd="0" presId="urn:microsoft.com/office/officeart/2005/8/layout/radial6"/>
    <dgm:cxn modelId="{1D7FEE24-0B53-46C9-9FE2-E2D741FA25CF}" type="presOf" srcId="{6003FB3C-A69D-4BB1-B1B4-DAE305B3130F}" destId="{4D7E20A1-417D-48CD-B450-22F4C51A345D}" srcOrd="0" destOrd="0" presId="urn:microsoft.com/office/officeart/2005/8/layout/radial6"/>
    <dgm:cxn modelId="{47BCB493-CE3B-4E3A-9E81-AAE73E5296E2}" type="presOf" srcId="{40E13CED-392A-4026-BEDF-C568DD660C1D}" destId="{BF2E878E-B77C-440A-818C-5D9896ABD43A}" srcOrd="0" destOrd="0" presId="urn:microsoft.com/office/officeart/2005/8/layout/radial6"/>
    <dgm:cxn modelId="{12BBC46A-1C50-47A6-92B9-D035BEE24D79}" type="presOf" srcId="{4F63ADDE-FBE9-457B-8088-D3DBCFC71B71}" destId="{1A8B7F19-85D1-4B93-A69A-FB77AC124E0D}" srcOrd="0" destOrd="0" presId="urn:microsoft.com/office/officeart/2005/8/layout/radial6"/>
    <dgm:cxn modelId="{45E19C70-6F07-4677-9DDD-00D5ABD59B07}" srcId="{1BAB4456-C355-4573-8C07-D37176D30736}" destId="{C591CEDB-155F-40F8-B15F-F5CA23CF06E7}" srcOrd="2" destOrd="0" parTransId="{E887BD06-4CBB-4FEA-A765-4E13A1C2ADA8}" sibTransId="{40E13CED-392A-4026-BEDF-C568DD660C1D}"/>
    <dgm:cxn modelId="{6B823E31-90E3-432D-B132-140D217C5837}" type="presOf" srcId="{4EBD8FE9-6413-4F18-B4B5-0881F843E754}" destId="{A058CBA2-129F-4FE0-BFED-43F2AAB11540}" srcOrd="0" destOrd="0" presId="urn:microsoft.com/office/officeart/2005/8/layout/radial6"/>
    <dgm:cxn modelId="{39841905-EBBF-4FDD-9E13-ED5B9A2C1B5C}" type="presOf" srcId="{127DFAB8-9537-40BA-B26D-40529A823A18}" destId="{225415EF-771B-4A82-8992-26B0689D40F7}" srcOrd="0" destOrd="0" presId="urn:microsoft.com/office/officeart/2005/8/layout/radial6"/>
    <dgm:cxn modelId="{08E054B8-B1CA-4D79-B15B-EE25B75F92FB}" type="presOf" srcId="{C591CEDB-155F-40F8-B15F-F5CA23CF06E7}" destId="{362CEC6A-FD78-4D89-9F45-60E9228D7FA3}" srcOrd="0" destOrd="0" presId="urn:microsoft.com/office/officeart/2005/8/layout/radial6"/>
    <dgm:cxn modelId="{ADDA447C-1C4D-4783-8CA0-15246E81A1BC}" srcId="{1BAB4456-C355-4573-8C07-D37176D30736}" destId="{B9B69225-3631-4911-ADAF-BA727DF1CC29}" srcOrd="1" destOrd="0" parTransId="{BDA7DDA4-DDD6-4D94-8A5A-9690D1C718DF}" sibTransId="{127DFAB8-9537-40BA-B26D-40529A823A18}"/>
    <dgm:cxn modelId="{D60ADA53-C55B-4D40-968E-18D8451ABD66}" type="presOf" srcId="{B9B69225-3631-4911-ADAF-BA727DF1CC29}" destId="{E91A236B-9B4E-4F06-918A-90C4549401C0}" srcOrd="0" destOrd="0" presId="urn:microsoft.com/office/officeart/2005/8/layout/radial6"/>
    <dgm:cxn modelId="{CF806D03-492B-4C1B-B123-F10B56813462}" type="presParOf" srcId="{A058CBA2-129F-4FE0-BFED-43F2AAB11540}" destId="{48691E74-E4CE-42B4-B38E-C53BA130615D}" srcOrd="0" destOrd="0" presId="urn:microsoft.com/office/officeart/2005/8/layout/radial6"/>
    <dgm:cxn modelId="{0E3A6C99-630B-4F63-BDF9-F8D71C26856B}" type="presParOf" srcId="{A058CBA2-129F-4FE0-BFED-43F2AAB11540}" destId="{1A8B7F19-85D1-4B93-A69A-FB77AC124E0D}" srcOrd="1" destOrd="0" presId="urn:microsoft.com/office/officeart/2005/8/layout/radial6"/>
    <dgm:cxn modelId="{920B4566-9ED3-41FC-9BD6-D0512F519935}" type="presParOf" srcId="{A058CBA2-129F-4FE0-BFED-43F2AAB11540}" destId="{40146D85-8359-45D1-9EED-A76DAA4DCAF6}" srcOrd="2" destOrd="0" presId="urn:microsoft.com/office/officeart/2005/8/layout/radial6"/>
    <dgm:cxn modelId="{0670C83D-D933-40AC-9A05-932FBA8E9784}" type="presParOf" srcId="{A058CBA2-129F-4FE0-BFED-43F2AAB11540}" destId="{4D7E20A1-417D-48CD-B450-22F4C51A345D}" srcOrd="3" destOrd="0" presId="urn:microsoft.com/office/officeart/2005/8/layout/radial6"/>
    <dgm:cxn modelId="{4D5B5AD4-E9E8-4CA1-8905-D12BBCBBEAC1}" type="presParOf" srcId="{A058CBA2-129F-4FE0-BFED-43F2AAB11540}" destId="{E91A236B-9B4E-4F06-918A-90C4549401C0}" srcOrd="4" destOrd="0" presId="urn:microsoft.com/office/officeart/2005/8/layout/radial6"/>
    <dgm:cxn modelId="{7DE3DF85-5719-4098-A245-EBDD46C12579}" type="presParOf" srcId="{A058CBA2-129F-4FE0-BFED-43F2AAB11540}" destId="{07888685-8D6F-43AB-925A-082770C7AAF3}" srcOrd="5" destOrd="0" presId="urn:microsoft.com/office/officeart/2005/8/layout/radial6"/>
    <dgm:cxn modelId="{3652127F-0CCD-4767-B1BC-367401B3D1F2}" type="presParOf" srcId="{A058CBA2-129F-4FE0-BFED-43F2AAB11540}" destId="{225415EF-771B-4A82-8992-26B0689D40F7}" srcOrd="6" destOrd="0" presId="urn:microsoft.com/office/officeart/2005/8/layout/radial6"/>
    <dgm:cxn modelId="{FF943682-AC01-4F59-97B5-EE8C5400FEFD}" type="presParOf" srcId="{A058CBA2-129F-4FE0-BFED-43F2AAB11540}" destId="{362CEC6A-FD78-4D89-9F45-60E9228D7FA3}" srcOrd="7" destOrd="0" presId="urn:microsoft.com/office/officeart/2005/8/layout/radial6"/>
    <dgm:cxn modelId="{D05F2CC7-86DB-4652-945A-6CE5EA555509}" type="presParOf" srcId="{A058CBA2-129F-4FE0-BFED-43F2AAB11540}" destId="{4D854518-C1E5-4824-9BD7-7C7E0CE0EF60}" srcOrd="8" destOrd="0" presId="urn:microsoft.com/office/officeart/2005/8/layout/radial6"/>
    <dgm:cxn modelId="{5E3D3F6E-F6F1-467A-9DF3-3D2559D4F105}" type="presParOf" srcId="{A058CBA2-129F-4FE0-BFED-43F2AAB11540}" destId="{BF2E878E-B77C-440A-818C-5D9896ABD43A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E878E-B77C-440A-818C-5D9896ABD43A}">
      <dsp:nvSpPr>
        <dsp:cNvPr id="0" name=""/>
        <dsp:cNvSpPr/>
      </dsp:nvSpPr>
      <dsp:spPr>
        <a:xfrm>
          <a:off x="693139" y="639187"/>
          <a:ext cx="3722991" cy="3722991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5415EF-771B-4A82-8992-26B0689D40F7}">
      <dsp:nvSpPr>
        <dsp:cNvPr id="0" name=""/>
        <dsp:cNvSpPr/>
      </dsp:nvSpPr>
      <dsp:spPr>
        <a:xfrm>
          <a:off x="693139" y="639187"/>
          <a:ext cx="3722991" cy="3722991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E20A1-417D-48CD-B450-22F4C51A345D}">
      <dsp:nvSpPr>
        <dsp:cNvPr id="0" name=""/>
        <dsp:cNvSpPr/>
      </dsp:nvSpPr>
      <dsp:spPr>
        <a:xfrm>
          <a:off x="693139" y="639187"/>
          <a:ext cx="3722991" cy="3722991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691E74-E4CE-42B4-B38E-C53BA130615D}">
      <dsp:nvSpPr>
        <dsp:cNvPr id="0" name=""/>
        <dsp:cNvSpPr/>
      </dsp:nvSpPr>
      <dsp:spPr>
        <a:xfrm>
          <a:off x="1723083" y="1634656"/>
          <a:ext cx="1714815" cy="17148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Reanalysis methods</a:t>
          </a:r>
          <a:endParaRPr lang="en-GB" sz="1800" kern="1200" dirty="0"/>
        </a:p>
      </dsp:txBody>
      <dsp:txXfrm>
        <a:off x="1974212" y="1885785"/>
        <a:ext cx="1212557" cy="1212557"/>
      </dsp:txXfrm>
    </dsp:sp>
    <dsp:sp modelId="{1A8B7F19-85D1-4B93-A69A-FB77AC124E0D}">
      <dsp:nvSpPr>
        <dsp:cNvPr id="0" name=""/>
        <dsp:cNvSpPr/>
      </dsp:nvSpPr>
      <dsp:spPr>
        <a:xfrm>
          <a:off x="1790053" y="-75945"/>
          <a:ext cx="1529164" cy="151669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Observations</a:t>
          </a:r>
          <a:endParaRPr lang="en-GB" sz="1300" kern="1200" dirty="0"/>
        </a:p>
      </dsp:txBody>
      <dsp:txXfrm>
        <a:off x="2013994" y="146169"/>
        <a:ext cx="1081282" cy="1072464"/>
      </dsp:txXfrm>
    </dsp:sp>
    <dsp:sp modelId="{E91A236B-9B4E-4F06-918A-90C4549401C0}">
      <dsp:nvSpPr>
        <dsp:cNvPr id="0" name=""/>
        <dsp:cNvSpPr/>
      </dsp:nvSpPr>
      <dsp:spPr>
        <a:xfrm>
          <a:off x="3380955" y="2629721"/>
          <a:ext cx="1496718" cy="15602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Model</a:t>
          </a:r>
          <a:endParaRPr lang="en-GB" sz="1300" kern="1200" dirty="0"/>
        </a:p>
      </dsp:txBody>
      <dsp:txXfrm>
        <a:off x="3600144" y="2858208"/>
        <a:ext cx="1058340" cy="1103231"/>
      </dsp:txXfrm>
    </dsp:sp>
    <dsp:sp modelId="{362CEC6A-FD78-4D89-9F45-60E9228D7FA3}">
      <dsp:nvSpPr>
        <dsp:cNvPr id="0" name=""/>
        <dsp:cNvSpPr/>
      </dsp:nvSpPr>
      <dsp:spPr>
        <a:xfrm>
          <a:off x="175480" y="2608456"/>
          <a:ext cx="1608953" cy="160273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Understanding</a:t>
          </a:r>
          <a:endParaRPr lang="en-GB" sz="1300" kern="1200" dirty="0"/>
        </a:p>
      </dsp:txBody>
      <dsp:txXfrm>
        <a:off x="411106" y="2843171"/>
        <a:ext cx="1137701" cy="11333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E878E-B77C-440A-818C-5D9896ABD43A}">
      <dsp:nvSpPr>
        <dsp:cNvPr id="0" name=""/>
        <dsp:cNvSpPr/>
      </dsp:nvSpPr>
      <dsp:spPr>
        <a:xfrm>
          <a:off x="693139" y="639187"/>
          <a:ext cx="3722991" cy="3722991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5415EF-771B-4A82-8992-26B0689D40F7}">
      <dsp:nvSpPr>
        <dsp:cNvPr id="0" name=""/>
        <dsp:cNvSpPr/>
      </dsp:nvSpPr>
      <dsp:spPr>
        <a:xfrm>
          <a:off x="693139" y="639187"/>
          <a:ext cx="3722991" cy="3722991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E20A1-417D-48CD-B450-22F4C51A345D}">
      <dsp:nvSpPr>
        <dsp:cNvPr id="0" name=""/>
        <dsp:cNvSpPr/>
      </dsp:nvSpPr>
      <dsp:spPr>
        <a:xfrm>
          <a:off x="693139" y="639187"/>
          <a:ext cx="3722991" cy="3722991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691E74-E4CE-42B4-B38E-C53BA130615D}">
      <dsp:nvSpPr>
        <dsp:cNvPr id="0" name=""/>
        <dsp:cNvSpPr/>
      </dsp:nvSpPr>
      <dsp:spPr>
        <a:xfrm>
          <a:off x="1723083" y="1634656"/>
          <a:ext cx="1714815" cy="17148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Reanalysis methods</a:t>
          </a:r>
          <a:endParaRPr lang="en-GB" sz="1800" kern="1200" dirty="0"/>
        </a:p>
      </dsp:txBody>
      <dsp:txXfrm>
        <a:off x="1974212" y="1885785"/>
        <a:ext cx="1212557" cy="1212557"/>
      </dsp:txXfrm>
    </dsp:sp>
    <dsp:sp modelId="{1A8B7F19-85D1-4B93-A69A-FB77AC124E0D}">
      <dsp:nvSpPr>
        <dsp:cNvPr id="0" name=""/>
        <dsp:cNvSpPr/>
      </dsp:nvSpPr>
      <dsp:spPr>
        <a:xfrm>
          <a:off x="1790053" y="-75945"/>
          <a:ext cx="1529164" cy="151669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Observations</a:t>
          </a:r>
          <a:endParaRPr lang="en-GB" sz="1300" kern="1200" dirty="0"/>
        </a:p>
      </dsp:txBody>
      <dsp:txXfrm>
        <a:off x="2013994" y="146169"/>
        <a:ext cx="1081282" cy="1072464"/>
      </dsp:txXfrm>
    </dsp:sp>
    <dsp:sp modelId="{E91A236B-9B4E-4F06-918A-90C4549401C0}">
      <dsp:nvSpPr>
        <dsp:cNvPr id="0" name=""/>
        <dsp:cNvSpPr/>
      </dsp:nvSpPr>
      <dsp:spPr>
        <a:xfrm>
          <a:off x="3380955" y="2629721"/>
          <a:ext cx="1496718" cy="15602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Model</a:t>
          </a:r>
          <a:endParaRPr lang="en-GB" sz="1300" kern="1200" dirty="0"/>
        </a:p>
      </dsp:txBody>
      <dsp:txXfrm>
        <a:off x="3600144" y="2858208"/>
        <a:ext cx="1058340" cy="1103231"/>
      </dsp:txXfrm>
    </dsp:sp>
    <dsp:sp modelId="{362CEC6A-FD78-4D89-9F45-60E9228D7FA3}">
      <dsp:nvSpPr>
        <dsp:cNvPr id="0" name=""/>
        <dsp:cNvSpPr/>
      </dsp:nvSpPr>
      <dsp:spPr>
        <a:xfrm>
          <a:off x="175480" y="2608456"/>
          <a:ext cx="1608953" cy="160273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Understanding</a:t>
          </a:r>
          <a:endParaRPr lang="en-GB" sz="1300" kern="1200" dirty="0"/>
        </a:p>
      </dsp:txBody>
      <dsp:txXfrm>
        <a:off x="411106" y="2843171"/>
        <a:ext cx="1137701" cy="11333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E878E-B77C-440A-818C-5D9896ABD43A}">
      <dsp:nvSpPr>
        <dsp:cNvPr id="0" name=""/>
        <dsp:cNvSpPr/>
      </dsp:nvSpPr>
      <dsp:spPr>
        <a:xfrm>
          <a:off x="693139" y="639187"/>
          <a:ext cx="3722991" cy="3722991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5415EF-771B-4A82-8992-26B0689D40F7}">
      <dsp:nvSpPr>
        <dsp:cNvPr id="0" name=""/>
        <dsp:cNvSpPr/>
      </dsp:nvSpPr>
      <dsp:spPr>
        <a:xfrm>
          <a:off x="693139" y="639187"/>
          <a:ext cx="3722991" cy="3722991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E20A1-417D-48CD-B450-22F4C51A345D}">
      <dsp:nvSpPr>
        <dsp:cNvPr id="0" name=""/>
        <dsp:cNvSpPr/>
      </dsp:nvSpPr>
      <dsp:spPr>
        <a:xfrm>
          <a:off x="693139" y="639187"/>
          <a:ext cx="3722991" cy="3722991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691E74-E4CE-42B4-B38E-C53BA130615D}">
      <dsp:nvSpPr>
        <dsp:cNvPr id="0" name=""/>
        <dsp:cNvSpPr/>
      </dsp:nvSpPr>
      <dsp:spPr>
        <a:xfrm>
          <a:off x="1723083" y="1634656"/>
          <a:ext cx="1714815" cy="17148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Reanalysis methods</a:t>
          </a:r>
          <a:endParaRPr lang="en-GB" sz="1800" kern="1200" dirty="0"/>
        </a:p>
      </dsp:txBody>
      <dsp:txXfrm>
        <a:off x="1974212" y="1885785"/>
        <a:ext cx="1212557" cy="1212557"/>
      </dsp:txXfrm>
    </dsp:sp>
    <dsp:sp modelId="{1A8B7F19-85D1-4B93-A69A-FB77AC124E0D}">
      <dsp:nvSpPr>
        <dsp:cNvPr id="0" name=""/>
        <dsp:cNvSpPr/>
      </dsp:nvSpPr>
      <dsp:spPr>
        <a:xfrm>
          <a:off x="1790053" y="-75945"/>
          <a:ext cx="1529164" cy="151669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Observations</a:t>
          </a:r>
          <a:endParaRPr lang="en-GB" sz="1300" kern="1200" dirty="0"/>
        </a:p>
      </dsp:txBody>
      <dsp:txXfrm>
        <a:off x="2013994" y="146169"/>
        <a:ext cx="1081282" cy="1072464"/>
      </dsp:txXfrm>
    </dsp:sp>
    <dsp:sp modelId="{E91A236B-9B4E-4F06-918A-90C4549401C0}">
      <dsp:nvSpPr>
        <dsp:cNvPr id="0" name=""/>
        <dsp:cNvSpPr/>
      </dsp:nvSpPr>
      <dsp:spPr>
        <a:xfrm>
          <a:off x="3380955" y="2629721"/>
          <a:ext cx="1496718" cy="15602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Model</a:t>
          </a:r>
          <a:endParaRPr lang="en-GB" sz="1300" kern="1200" dirty="0"/>
        </a:p>
      </dsp:txBody>
      <dsp:txXfrm>
        <a:off x="3600144" y="2858208"/>
        <a:ext cx="1058340" cy="1103231"/>
      </dsp:txXfrm>
    </dsp:sp>
    <dsp:sp modelId="{362CEC6A-FD78-4D89-9F45-60E9228D7FA3}">
      <dsp:nvSpPr>
        <dsp:cNvPr id="0" name=""/>
        <dsp:cNvSpPr/>
      </dsp:nvSpPr>
      <dsp:spPr>
        <a:xfrm>
          <a:off x="175480" y="2608456"/>
          <a:ext cx="1608953" cy="160273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Understanding</a:t>
          </a:r>
          <a:endParaRPr lang="en-GB" sz="1300" kern="1200" dirty="0"/>
        </a:p>
      </dsp:txBody>
      <dsp:txXfrm>
        <a:off x="411106" y="2843171"/>
        <a:ext cx="1137701" cy="11333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E878E-B77C-440A-818C-5D9896ABD43A}">
      <dsp:nvSpPr>
        <dsp:cNvPr id="0" name=""/>
        <dsp:cNvSpPr/>
      </dsp:nvSpPr>
      <dsp:spPr>
        <a:xfrm>
          <a:off x="693139" y="639187"/>
          <a:ext cx="3722991" cy="3722991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5415EF-771B-4A82-8992-26B0689D40F7}">
      <dsp:nvSpPr>
        <dsp:cNvPr id="0" name=""/>
        <dsp:cNvSpPr/>
      </dsp:nvSpPr>
      <dsp:spPr>
        <a:xfrm>
          <a:off x="693139" y="639187"/>
          <a:ext cx="3722991" cy="3722991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E20A1-417D-48CD-B450-22F4C51A345D}">
      <dsp:nvSpPr>
        <dsp:cNvPr id="0" name=""/>
        <dsp:cNvSpPr/>
      </dsp:nvSpPr>
      <dsp:spPr>
        <a:xfrm>
          <a:off x="693139" y="639187"/>
          <a:ext cx="3722991" cy="3722991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691E74-E4CE-42B4-B38E-C53BA130615D}">
      <dsp:nvSpPr>
        <dsp:cNvPr id="0" name=""/>
        <dsp:cNvSpPr/>
      </dsp:nvSpPr>
      <dsp:spPr>
        <a:xfrm>
          <a:off x="1723083" y="1634656"/>
          <a:ext cx="1714815" cy="17148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Reanalysis methods</a:t>
          </a:r>
          <a:endParaRPr lang="en-GB" sz="1800" kern="1200" dirty="0"/>
        </a:p>
      </dsp:txBody>
      <dsp:txXfrm>
        <a:off x="1974212" y="1885785"/>
        <a:ext cx="1212557" cy="1212557"/>
      </dsp:txXfrm>
    </dsp:sp>
    <dsp:sp modelId="{1A8B7F19-85D1-4B93-A69A-FB77AC124E0D}">
      <dsp:nvSpPr>
        <dsp:cNvPr id="0" name=""/>
        <dsp:cNvSpPr/>
      </dsp:nvSpPr>
      <dsp:spPr>
        <a:xfrm>
          <a:off x="1790053" y="-75945"/>
          <a:ext cx="1529164" cy="151669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Observations</a:t>
          </a:r>
          <a:endParaRPr lang="en-GB" sz="1300" kern="1200" dirty="0"/>
        </a:p>
      </dsp:txBody>
      <dsp:txXfrm>
        <a:off x="2013994" y="146169"/>
        <a:ext cx="1081282" cy="1072464"/>
      </dsp:txXfrm>
    </dsp:sp>
    <dsp:sp modelId="{E91A236B-9B4E-4F06-918A-90C4549401C0}">
      <dsp:nvSpPr>
        <dsp:cNvPr id="0" name=""/>
        <dsp:cNvSpPr/>
      </dsp:nvSpPr>
      <dsp:spPr>
        <a:xfrm>
          <a:off x="3380955" y="2629721"/>
          <a:ext cx="1496718" cy="156020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Model</a:t>
          </a:r>
          <a:endParaRPr lang="en-GB" sz="1300" kern="1200" dirty="0"/>
        </a:p>
      </dsp:txBody>
      <dsp:txXfrm>
        <a:off x="3600144" y="2858208"/>
        <a:ext cx="1058340" cy="1103231"/>
      </dsp:txXfrm>
    </dsp:sp>
    <dsp:sp modelId="{362CEC6A-FD78-4D89-9F45-60E9228D7FA3}">
      <dsp:nvSpPr>
        <dsp:cNvPr id="0" name=""/>
        <dsp:cNvSpPr/>
      </dsp:nvSpPr>
      <dsp:spPr>
        <a:xfrm>
          <a:off x="175480" y="2608456"/>
          <a:ext cx="1608953" cy="160273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Understanding</a:t>
          </a:r>
          <a:endParaRPr lang="en-GB" sz="1300" kern="1200" dirty="0"/>
        </a:p>
      </dsp:txBody>
      <dsp:txXfrm>
        <a:off x="411106" y="2843171"/>
        <a:ext cx="1137701" cy="11333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2E878E-B77C-440A-818C-5D9896ABD43A}">
      <dsp:nvSpPr>
        <dsp:cNvPr id="0" name=""/>
        <dsp:cNvSpPr/>
      </dsp:nvSpPr>
      <dsp:spPr>
        <a:xfrm>
          <a:off x="47058" y="106790"/>
          <a:ext cx="512437" cy="512437"/>
        </a:xfrm>
        <a:prstGeom prst="blockArc">
          <a:avLst>
            <a:gd name="adj1" fmla="val 9000000"/>
            <a:gd name="adj2" fmla="val 16200000"/>
            <a:gd name="adj3" fmla="val 463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5415EF-771B-4A82-8992-26B0689D40F7}">
      <dsp:nvSpPr>
        <dsp:cNvPr id="0" name=""/>
        <dsp:cNvSpPr/>
      </dsp:nvSpPr>
      <dsp:spPr>
        <a:xfrm>
          <a:off x="47058" y="106790"/>
          <a:ext cx="512437" cy="512437"/>
        </a:xfrm>
        <a:prstGeom prst="blockArc">
          <a:avLst>
            <a:gd name="adj1" fmla="val 1800000"/>
            <a:gd name="adj2" fmla="val 9000000"/>
            <a:gd name="adj3" fmla="val 463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7E20A1-417D-48CD-B450-22F4C51A345D}">
      <dsp:nvSpPr>
        <dsp:cNvPr id="0" name=""/>
        <dsp:cNvSpPr/>
      </dsp:nvSpPr>
      <dsp:spPr>
        <a:xfrm>
          <a:off x="47058" y="106790"/>
          <a:ext cx="512437" cy="512437"/>
        </a:xfrm>
        <a:prstGeom prst="blockArc">
          <a:avLst>
            <a:gd name="adj1" fmla="val 16200000"/>
            <a:gd name="adj2" fmla="val 1800000"/>
            <a:gd name="adj3" fmla="val 463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691E74-E4CE-42B4-B38E-C53BA130615D}">
      <dsp:nvSpPr>
        <dsp:cNvPr id="0" name=""/>
        <dsp:cNvSpPr/>
      </dsp:nvSpPr>
      <dsp:spPr>
        <a:xfrm>
          <a:off x="188997" y="243984"/>
          <a:ext cx="235677" cy="2356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 dirty="0"/>
        </a:p>
      </dsp:txBody>
      <dsp:txXfrm>
        <a:off x="223511" y="278498"/>
        <a:ext cx="166649" cy="166649"/>
      </dsp:txXfrm>
    </dsp:sp>
    <dsp:sp modelId="{1A8B7F19-85D1-4B93-A69A-FB77AC124E0D}">
      <dsp:nvSpPr>
        <dsp:cNvPr id="0" name=""/>
        <dsp:cNvSpPr/>
      </dsp:nvSpPr>
      <dsp:spPr>
        <a:xfrm>
          <a:off x="198196" y="8505"/>
          <a:ext cx="210161" cy="20844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 dirty="0"/>
        </a:p>
      </dsp:txBody>
      <dsp:txXfrm>
        <a:off x="228973" y="39031"/>
        <a:ext cx="148607" cy="147395"/>
      </dsp:txXfrm>
    </dsp:sp>
    <dsp:sp modelId="{E91A236B-9B4E-4F06-918A-90C4549401C0}">
      <dsp:nvSpPr>
        <dsp:cNvPr id="0" name=""/>
        <dsp:cNvSpPr/>
      </dsp:nvSpPr>
      <dsp:spPr>
        <a:xfrm>
          <a:off x="417174" y="380934"/>
          <a:ext cx="205702" cy="2144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 dirty="0"/>
        </a:p>
      </dsp:txBody>
      <dsp:txXfrm>
        <a:off x="447298" y="412336"/>
        <a:ext cx="145454" cy="151624"/>
      </dsp:txXfrm>
    </dsp:sp>
    <dsp:sp modelId="{362CEC6A-FD78-4D89-9F45-60E9228D7FA3}">
      <dsp:nvSpPr>
        <dsp:cNvPr id="0" name=""/>
        <dsp:cNvSpPr/>
      </dsp:nvSpPr>
      <dsp:spPr>
        <a:xfrm>
          <a:off x="-24035" y="378012"/>
          <a:ext cx="221127" cy="22027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 dirty="0"/>
        </a:p>
      </dsp:txBody>
      <dsp:txXfrm>
        <a:off x="8348" y="410270"/>
        <a:ext cx="156361" cy="1557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528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3/20/2017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420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9497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264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11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dirty="0" smtClean="0"/>
          </a:p>
          <a:p>
            <a:pPr lvl="0"/>
            <a:r>
              <a:rPr lang="en-GB" dirty="0" smtClean="0">
                <a:solidFill>
                  <a:schemeClr val="accent2"/>
                </a:solidFill>
              </a:rPr>
              <a:t>Reanalysis uses and evaluates all observations in a consistent way:</a:t>
            </a:r>
          </a:p>
          <a:p>
            <a:pPr lvl="0"/>
            <a:r>
              <a:rPr lang="en-GB" dirty="0" smtClean="0"/>
              <a:t>• observation accuracy explicitly taken into account</a:t>
            </a:r>
          </a:p>
          <a:p>
            <a:pPr lvl="0"/>
            <a:r>
              <a:rPr lang="en-GB" dirty="0" smtClean="0"/>
              <a:t>• quality control (QC) procedures apply across all observation types</a:t>
            </a:r>
          </a:p>
          <a:p>
            <a:pPr lvl="0"/>
            <a:r>
              <a:rPr lang="en-GB" dirty="0" smtClean="0"/>
              <a:t>• the background prediction provides QC advantage w.r.t statistical reconstruction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35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87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46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85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053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2330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88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2" y="5984876"/>
            <a:ext cx="2135591" cy="366955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294198"/>
            <a:ext cx="5903737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152580" y="6568315"/>
            <a:ext cx="3443912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all" spc="0" normalizeH="0" baseline="0" noProof="0" dirty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Centre for Medium-Range Weather Forecasts</a:t>
            </a:r>
            <a:endParaRPr kumimoji="0" lang="en-US" sz="800" b="1" i="0" u="none" strike="noStrike" kern="1200" cap="all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568315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60059" y="66385"/>
            <a:ext cx="881682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60059" y="553673"/>
            <a:ext cx="8816829" cy="5620624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962791" y="6308256"/>
            <a:ext cx="3443912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all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Centre for Medium-Range Weather Forecasts</a:t>
            </a:r>
            <a:endParaRPr kumimoji="0" lang="en-US" sz="800" b="1" i="0" u="none" strike="noStrike" kern="1200" cap="all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0422" y="6308256"/>
            <a:ext cx="134236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87867" y="0"/>
            <a:ext cx="8779933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55599" y="538068"/>
            <a:ext cx="8644467" cy="1874933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5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55599" y="4259855"/>
            <a:ext cx="8644467" cy="1874933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038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4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2" Type="http://schemas.openxmlformats.org/officeDocument/2006/relationships/diagramData" Target="../diagrams/data1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7.jpeg"/><Relationship Id="rId5" Type="http://schemas.openxmlformats.org/officeDocument/2006/relationships/diagramColors" Target="../diagrams/colors1.xml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g"/><Relationship Id="rId5" Type="http://schemas.openxmlformats.org/officeDocument/2006/relationships/image" Target="../media/image54.png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climatedataguide.ucar.edu/" TargetMode="Externa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cmwf.int/en/research/climate-reanalysis" TargetMode="External"/><Relationship Id="rId4" Type="http://schemas.openxmlformats.org/officeDocument/2006/relationships/image" Target="../media/image6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Data Assimilation Training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620422" y="1980000"/>
            <a:ext cx="5903737" cy="358560"/>
          </a:xfrm>
        </p:spPr>
        <p:txBody>
          <a:bodyPr/>
          <a:lstStyle/>
          <a:p>
            <a:r>
              <a:rPr lang="en-US" dirty="0" smtClean="0"/>
              <a:t>Reanalysis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1620422" y="2700002"/>
            <a:ext cx="6197196" cy="615553"/>
          </a:xfrm>
        </p:spPr>
        <p:txBody>
          <a:bodyPr/>
          <a:lstStyle/>
          <a:p>
            <a:r>
              <a:rPr lang="en-US" dirty="0" smtClean="0"/>
              <a:t>Patrick Laloyaux - </a:t>
            </a:r>
            <a:r>
              <a:rPr lang="en-US" dirty="0"/>
              <a:t>Earth System Assimilation </a:t>
            </a:r>
            <a:r>
              <a:rPr lang="en-US" dirty="0" smtClean="0"/>
              <a:t>Section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620422" y="3121225"/>
            <a:ext cx="5903737" cy="239040"/>
          </a:xfrm>
        </p:spPr>
        <p:txBody>
          <a:bodyPr/>
          <a:lstStyle/>
          <a:p>
            <a:r>
              <a:rPr lang="en-US" dirty="0" smtClean="0"/>
              <a:t>patrick.laloyaux@ecmwf.int</a:t>
            </a:r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620422" y="4229257"/>
            <a:ext cx="6438356" cy="512961"/>
          </a:xfrm>
        </p:spPr>
        <p:txBody>
          <a:bodyPr/>
          <a:lstStyle/>
          <a:p>
            <a:r>
              <a:rPr lang="en-US" sz="2000" dirty="0" smtClean="0"/>
              <a:t>Acknowledgement: </a:t>
            </a:r>
            <a:r>
              <a:rPr lang="en-US" sz="2000" dirty="0"/>
              <a:t>Paul </a:t>
            </a:r>
            <a:r>
              <a:rPr lang="en-US" sz="2000" dirty="0" err="1" smtClean="0"/>
              <a:t>Poli</a:t>
            </a:r>
            <a:r>
              <a:rPr lang="en-US" sz="2000" dirty="0" smtClean="0"/>
              <a:t>, </a:t>
            </a:r>
            <a:r>
              <a:rPr lang="en-US" sz="2000" dirty="0"/>
              <a:t>Dick </a:t>
            </a:r>
            <a:r>
              <a:rPr lang="en-US" sz="2000" dirty="0" smtClean="0"/>
              <a:t>Dee, Hans </a:t>
            </a:r>
            <a:r>
              <a:rPr lang="en-US" sz="2000" dirty="0" err="1" smtClean="0"/>
              <a:t>Hersback</a:t>
            </a:r>
            <a:r>
              <a:rPr lang="en-US" sz="2000" dirty="0" smtClean="0"/>
              <a:t>, Adrian </a:t>
            </a:r>
            <a:r>
              <a:rPr lang="en-US" sz="2000" dirty="0"/>
              <a:t>S</a:t>
            </a:r>
            <a:r>
              <a:rPr lang="en-US" sz="2000" dirty="0" smtClean="0"/>
              <a:t>immons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methods to reconstruct the past climate and/or weather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91880" y="3212976"/>
            <a:ext cx="4824536" cy="792088"/>
            <a:chOff x="3491880" y="2636912"/>
            <a:chExt cx="4824536" cy="792088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3491880" y="2996952"/>
              <a:ext cx="48245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6"/>
            <p:cNvSpPr/>
            <p:nvPr/>
          </p:nvSpPr>
          <p:spPr>
            <a:xfrm>
              <a:off x="3560064" y="2636912"/>
              <a:ext cx="4376928" cy="719328"/>
            </a:xfrm>
            <a:custGeom>
              <a:avLst/>
              <a:gdLst>
                <a:gd name="connsiteX0" fmla="*/ 0 w 4376928"/>
                <a:gd name="connsiteY0" fmla="*/ 719328 h 719328"/>
                <a:gd name="connsiteX1" fmla="*/ 536448 w 4376928"/>
                <a:gd name="connsiteY1" fmla="*/ 12192 h 719328"/>
                <a:gd name="connsiteX2" fmla="*/ 1158240 w 4376928"/>
                <a:gd name="connsiteY2" fmla="*/ 670560 h 719328"/>
                <a:gd name="connsiteX3" fmla="*/ 1853184 w 4376928"/>
                <a:gd name="connsiteY3" fmla="*/ 48768 h 719328"/>
                <a:gd name="connsiteX4" fmla="*/ 2487168 w 4376928"/>
                <a:gd name="connsiteY4" fmla="*/ 670560 h 719328"/>
                <a:gd name="connsiteX5" fmla="*/ 3060192 w 4376928"/>
                <a:gd name="connsiteY5" fmla="*/ 0 h 719328"/>
                <a:gd name="connsiteX6" fmla="*/ 3742944 w 4376928"/>
                <a:gd name="connsiteY6" fmla="*/ 670560 h 719328"/>
                <a:gd name="connsiteX7" fmla="*/ 4376928 w 4376928"/>
                <a:gd name="connsiteY7" fmla="*/ 12192 h 7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76928" h="719328">
                  <a:moveTo>
                    <a:pt x="0" y="719328"/>
                  </a:moveTo>
                  <a:cubicBezTo>
                    <a:pt x="171704" y="369824"/>
                    <a:pt x="343408" y="20320"/>
                    <a:pt x="536448" y="12192"/>
                  </a:cubicBezTo>
                  <a:cubicBezTo>
                    <a:pt x="729488" y="4064"/>
                    <a:pt x="938784" y="664464"/>
                    <a:pt x="1158240" y="670560"/>
                  </a:cubicBezTo>
                  <a:cubicBezTo>
                    <a:pt x="1377696" y="676656"/>
                    <a:pt x="1631696" y="48768"/>
                    <a:pt x="1853184" y="48768"/>
                  </a:cubicBezTo>
                  <a:cubicBezTo>
                    <a:pt x="2074672" y="48768"/>
                    <a:pt x="2286000" y="678688"/>
                    <a:pt x="2487168" y="670560"/>
                  </a:cubicBezTo>
                  <a:cubicBezTo>
                    <a:pt x="2688336" y="662432"/>
                    <a:pt x="2850896" y="0"/>
                    <a:pt x="3060192" y="0"/>
                  </a:cubicBezTo>
                  <a:cubicBezTo>
                    <a:pt x="3269488" y="0"/>
                    <a:pt x="3523488" y="668528"/>
                    <a:pt x="3742944" y="670560"/>
                  </a:cubicBezTo>
                  <a:cubicBezTo>
                    <a:pt x="3962400" y="672592"/>
                    <a:pt x="4224528" y="95504"/>
                    <a:pt x="4376928" y="12192"/>
                  </a:cubicBezTo>
                </a:path>
              </a:pathLst>
            </a:cu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7740352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7884368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7668344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7812360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7596336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7668344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7596336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7596336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7452320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7308304" y="335699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4139952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4211960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4644008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5652120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6084168" y="328498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7740352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956376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52320" y="328498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52320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7884368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380312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308304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7596336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7380312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716428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7020272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7164288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16428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/>
            <p:cNvSpPr/>
            <p:nvPr/>
          </p:nvSpPr>
          <p:spPr>
            <a:xfrm>
              <a:off x="7092280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Oval 36"/>
            <p:cNvSpPr/>
            <p:nvPr/>
          </p:nvSpPr>
          <p:spPr>
            <a:xfrm>
              <a:off x="7020272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7092280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7092280" y="335699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Oval 39"/>
            <p:cNvSpPr/>
            <p:nvPr/>
          </p:nvSpPr>
          <p:spPr>
            <a:xfrm>
              <a:off x="7236296" y="328498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Oval 40"/>
            <p:cNvSpPr/>
            <p:nvPr/>
          </p:nvSpPr>
          <p:spPr>
            <a:xfrm>
              <a:off x="7236296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7164288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092280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7164288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680424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6948264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6948264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Oval 47"/>
            <p:cNvSpPr/>
            <p:nvPr/>
          </p:nvSpPr>
          <p:spPr>
            <a:xfrm>
              <a:off x="6876256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Oval 48"/>
            <p:cNvSpPr/>
            <p:nvPr/>
          </p:nvSpPr>
          <p:spPr>
            <a:xfrm>
              <a:off x="6804248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6876256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Oval 50"/>
            <p:cNvSpPr/>
            <p:nvPr/>
          </p:nvSpPr>
          <p:spPr>
            <a:xfrm>
              <a:off x="7524328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Oval 51"/>
            <p:cNvSpPr/>
            <p:nvPr/>
          </p:nvSpPr>
          <p:spPr>
            <a:xfrm>
              <a:off x="7596336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Oval 52"/>
            <p:cNvSpPr/>
            <p:nvPr/>
          </p:nvSpPr>
          <p:spPr>
            <a:xfrm>
              <a:off x="7668344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812360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752432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6732240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Oval 56"/>
            <p:cNvSpPr/>
            <p:nvPr/>
          </p:nvSpPr>
          <p:spPr>
            <a:xfrm>
              <a:off x="6588224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6372200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Oval 58"/>
            <p:cNvSpPr/>
            <p:nvPr/>
          </p:nvSpPr>
          <p:spPr>
            <a:xfrm>
              <a:off x="6372200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6300192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6300192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Oval 61"/>
            <p:cNvSpPr/>
            <p:nvPr/>
          </p:nvSpPr>
          <p:spPr>
            <a:xfrm>
              <a:off x="6228184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5436096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Oval 63"/>
            <p:cNvSpPr/>
            <p:nvPr/>
          </p:nvSpPr>
          <p:spPr>
            <a:xfrm>
              <a:off x="5148064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Oval 64"/>
            <p:cNvSpPr/>
            <p:nvPr/>
          </p:nvSpPr>
          <p:spPr>
            <a:xfrm>
              <a:off x="4860032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Oval 65"/>
            <p:cNvSpPr/>
            <p:nvPr/>
          </p:nvSpPr>
          <p:spPr>
            <a:xfrm>
              <a:off x="3779912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Oval 66"/>
            <p:cNvSpPr/>
            <p:nvPr/>
          </p:nvSpPr>
          <p:spPr>
            <a:xfrm>
              <a:off x="5076056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Oval 67"/>
            <p:cNvSpPr/>
            <p:nvPr/>
          </p:nvSpPr>
          <p:spPr>
            <a:xfrm>
              <a:off x="5940152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Oval 68"/>
            <p:cNvSpPr/>
            <p:nvPr/>
          </p:nvSpPr>
          <p:spPr>
            <a:xfrm>
              <a:off x="4499992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5724128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Oval 70"/>
            <p:cNvSpPr/>
            <p:nvPr/>
          </p:nvSpPr>
          <p:spPr>
            <a:xfrm>
              <a:off x="3635896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260058" y="5301208"/>
            <a:ext cx="2982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“Model only” integration</a:t>
            </a:r>
            <a:endParaRPr lang="en-GB" b="1" dirty="0"/>
          </a:p>
        </p:txBody>
      </p:sp>
      <p:grpSp>
        <p:nvGrpSpPr>
          <p:cNvPr id="73" name="Group 72"/>
          <p:cNvGrpSpPr/>
          <p:nvPr/>
        </p:nvGrpSpPr>
        <p:grpSpPr>
          <a:xfrm>
            <a:off x="3491880" y="5301208"/>
            <a:ext cx="4824536" cy="719328"/>
            <a:chOff x="3491880" y="1124744"/>
            <a:chExt cx="4824536" cy="719328"/>
          </a:xfrm>
        </p:grpSpPr>
        <p:cxnSp>
          <p:nvCxnSpPr>
            <p:cNvPr id="74" name="Straight Arrow Connector 73"/>
            <p:cNvCxnSpPr/>
            <p:nvPr/>
          </p:nvCxnSpPr>
          <p:spPr>
            <a:xfrm>
              <a:off x="3491880" y="1484784"/>
              <a:ext cx="48245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Freeform 74"/>
            <p:cNvSpPr/>
            <p:nvPr/>
          </p:nvSpPr>
          <p:spPr>
            <a:xfrm>
              <a:off x="3560064" y="1124744"/>
              <a:ext cx="4376928" cy="719328"/>
            </a:xfrm>
            <a:custGeom>
              <a:avLst/>
              <a:gdLst>
                <a:gd name="connsiteX0" fmla="*/ 0 w 4376928"/>
                <a:gd name="connsiteY0" fmla="*/ 719328 h 719328"/>
                <a:gd name="connsiteX1" fmla="*/ 536448 w 4376928"/>
                <a:gd name="connsiteY1" fmla="*/ 12192 h 719328"/>
                <a:gd name="connsiteX2" fmla="*/ 1158240 w 4376928"/>
                <a:gd name="connsiteY2" fmla="*/ 670560 h 719328"/>
                <a:gd name="connsiteX3" fmla="*/ 1853184 w 4376928"/>
                <a:gd name="connsiteY3" fmla="*/ 48768 h 719328"/>
                <a:gd name="connsiteX4" fmla="*/ 2487168 w 4376928"/>
                <a:gd name="connsiteY4" fmla="*/ 670560 h 719328"/>
                <a:gd name="connsiteX5" fmla="*/ 3060192 w 4376928"/>
                <a:gd name="connsiteY5" fmla="*/ 0 h 719328"/>
                <a:gd name="connsiteX6" fmla="*/ 3742944 w 4376928"/>
                <a:gd name="connsiteY6" fmla="*/ 670560 h 719328"/>
                <a:gd name="connsiteX7" fmla="*/ 4376928 w 4376928"/>
                <a:gd name="connsiteY7" fmla="*/ 12192 h 7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76928" h="719328">
                  <a:moveTo>
                    <a:pt x="0" y="719328"/>
                  </a:moveTo>
                  <a:cubicBezTo>
                    <a:pt x="171704" y="369824"/>
                    <a:pt x="343408" y="20320"/>
                    <a:pt x="536448" y="12192"/>
                  </a:cubicBezTo>
                  <a:cubicBezTo>
                    <a:pt x="729488" y="4064"/>
                    <a:pt x="938784" y="664464"/>
                    <a:pt x="1158240" y="670560"/>
                  </a:cubicBezTo>
                  <a:cubicBezTo>
                    <a:pt x="1377696" y="676656"/>
                    <a:pt x="1631696" y="48768"/>
                    <a:pt x="1853184" y="48768"/>
                  </a:cubicBezTo>
                  <a:cubicBezTo>
                    <a:pt x="2074672" y="48768"/>
                    <a:pt x="2286000" y="678688"/>
                    <a:pt x="2487168" y="670560"/>
                  </a:cubicBezTo>
                  <a:cubicBezTo>
                    <a:pt x="2688336" y="662432"/>
                    <a:pt x="2850896" y="0"/>
                    <a:pt x="3060192" y="0"/>
                  </a:cubicBezTo>
                  <a:cubicBezTo>
                    <a:pt x="3269488" y="0"/>
                    <a:pt x="3523488" y="668528"/>
                    <a:pt x="3742944" y="670560"/>
                  </a:cubicBezTo>
                  <a:cubicBezTo>
                    <a:pt x="3962400" y="672592"/>
                    <a:pt x="4224528" y="95504"/>
                    <a:pt x="4376928" y="12192"/>
                  </a:cubicBez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491880" y="1124744"/>
            <a:ext cx="4824536" cy="792088"/>
            <a:chOff x="3491880" y="5229200"/>
            <a:chExt cx="4824536" cy="792088"/>
          </a:xfrm>
        </p:grpSpPr>
        <p:cxnSp>
          <p:nvCxnSpPr>
            <p:cNvPr id="77" name="Straight Arrow Connector 76"/>
            <p:cNvCxnSpPr/>
            <p:nvPr/>
          </p:nvCxnSpPr>
          <p:spPr>
            <a:xfrm>
              <a:off x="3491880" y="5589240"/>
              <a:ext cx="48245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7"/>
            <p:cNvSpPr/>
            <p:nvPr/>
          </p:nvSpPr>
          <p:spPr>
            <a:xfrm>
              <a:off x="7740352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Oval 78"/>
            <p:cNvSpPr/>
            <p:nvPr/>
          </p:nvSpPr>
          <p:spPr>
            <a:xfrm>
              <a:off x="7884368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Oval 79"/>
            <p:cNvSpPr/>
            <p:nvPr/>
          </p:nvSpPr>
          <p:spPr>
            <a:xfrm>
              <a:off x="7668344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Oval 80"/>
            <p:cNvSpPr/>
            <p:nvPr/>
          </p:nvSpPr>
          <p:spPr>
            <a:xfrm>
              <a:off x="7812360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Oval 81"/>
            <p:cNvSpPr/>
            <p:nvPr/>
          </p:nvSpPr>
          <p:spPr>
            <a:xfrm>
              <a:off x="7596336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7668344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Oval 83"/>
            <p:cNvSpPr/>
            <p:nvPr/>
          </p:nvSpPr>
          <p:spPr>
            <a:xfrm>
              <a:off x="7596336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Oval 84"/>
            <p:cNvSpPr/>
            <p:nvPr/>
          </p:nvSpPr>
          <p:spPr>
            <a:xfrm>
              <a:off x="7596336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7452320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Oval 86"/>
            <p:cNvSpPr/>
            <p:nvPr/>
          </p:nvSpPr>
          <p:spPr>
            <a:xfrm>
              <a:off x="7308304" y="594928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Oval 87"/>
            <p:cNvSpPr/>
            <p:nvPr/>
          </p:nvSpPr>
          <p:spPr>
            <a:xfrm>
              <a:off x="4139952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Oval 88"/>
            <p:cNvSpPr/>
            <p:nvPr/>
          </p:nvSpPr>
          <p:spPr>
            <a:xfrm>
              <a:off x="4211960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Oval 89"/>
            <p:cNvSpPr/>
            <p:nvPr/>
          </p:nvSpPr>
          <p:spPr>
            <a:xfrm>
              <a:off x="4644008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Oval 90"/>
            <p:cNvSpPr/>
            <p:nvPr/>
          </p:nvSpPr>
          <p:spPr>
            <a:xfrm>
              <a:off x="5652120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Oval 91"/>
            <p:cNvSpPr/>
            <p:nvPr/>
          </p:nvSpPr>
          <p:spPr>
            <a:xfrm>
              <a:off x="6084168" y="587727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Oval 92"/>
            <p:cNvSpPr/>
            <p:nvPr/>
          </p:nvSpPr>
          <p:spPr>
            <a:xfrm>
              <a:off x="7740352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Oval 93"/>
            <p:cNvSpPr/>
            <p:nvPr/>
          </p:nvSpPr>
          <p:spPr>
            <a:xfrm>
              <a:off x="7956376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Oval 94"/>
            <p:cNvSpPr/>
            <p:nvPr/>
          </p:nvSpPr>
          <p:spPr>
            <a:xfrm>
              <a:off x="7452320" y="587727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Oval 95"/>
            <p:cNvSpPr/>
            <p:nvPr/>
          </p:nvSpPr>
          <p:spPr>
            <a:xfrm>
              <a:off x="7452320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Oval 96"/>
            <p:cNvSpPr/>
            <p:nvPr/>
          </p:nvSpPr>
          <p:spPr>
            <a:xfrm>
              <a:off x="7884368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Oval 97"/>
            <p:cNvSpPr/>
            <p:nvPr/>
          </p:nvSpPr>
          <p:spPr>
            <a:xfrm>
              <a:off x="7380312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Oval 98"/>
            <p:cNvSpPr/>
            <p:nvPr/>
          </p:nvSpPr>
          <p:spPr>
            <a:xfrm>
              <a:off x="7308304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0" name="Oval 99"/>
            <p:cNvSpPr/>
            <p:nvPr/>
          </p:nvSpPr>
          <p:spPr>
            <a:xfrm>
              <a:off x="7596336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1" name="Oval 100"/>
            <p:cNvSpPr/>
            <p:nvPr/>
          </p:nvSpPr>
          <p:spPr>
            <a:xfrm>
              <a:off x="7380312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Oval 101"/>
            <p:cNvSpPr/>
            <p:nvPr/>
          </p:nvSpPr>
          <p:spPr>
            <a:xfrm>
              <a:off x="716428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Oval 102"/>
            <p:cNvSpPr/>
            <p:nvPr/>
          </p:nvSpPr>
          <p:spPr>
            <a:xfrm>
              <a:off x="7020272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Oval 103"/>
            <p:cNvSpPr/>
            <p:nvPr/>
          </p:nvSpPr>
          <p:spPr>
            <a:xfrm>
              <a:off x="7164288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Oval 104"/>
            <p:cNvSpPr/>
            <p:nvPr/>
          </p:nvSpPr>
          <p:spPr>
            <a:xfrm>
              <a:off x="716428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Oval 105"/>
            <p:cNvSpPr/>
            <p:nvPr/>
          </p:nvSpPr>
          <p:spPr>
            <a:xfrm>
              <a:off x="7092280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Oval 106"/>
            <p:cNvSpPr/>
            <p:nvPr/>
          </p:nvSpPr>
          <p:spPr>
            <a:xfrm>
              <a:off x="7020272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Oval 107"/>
            <p:cNvSpPr/>
            <p:nvPr/>
          </p:nvSpPr>
          <p:spPr>
            <a:xfrm>
              <a:off x="7092280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Oval 108"/>
            <p:cNvSpPr/>
            <p:nvPr/>
          </p:nvSpPr>
          <p:spPr>
            <a:xfrm>
              <a:off x="7092280" y="5949280"/>
              <a:ext cx="72008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Oval 109"/>
            <p:cNvSpPr/>
            <p:nvPr/>
          </p:nvSpPr>
          <p:spPr>
            <a:xfrm>
              <a:off x="7236296" y="587727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1" name="Oval 110"/>
            <p:cNvSpPr/>
            <p:nvPr/>
          </p:nvSpPr>
          <p:spPr>
            <a:xfrm>
              <a:off x="7236296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2" name="Oval 111"/>
            <p:cNvSpPr/>
            <p:nvPr/>
          </p:nvSpPr>
          <p:spPr>
            <a:xfrm>
              <a:off x="7164288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Oval 112"/>
            <p:cNvSpPr/>
            <p:nvPr/>
          </p:nvSpPr>
          <p:spPr>
            <a:xfrm>
              <a:off x="7092280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Oval 113"/>
            <p:cNvSpPr/>
            <p:nvPr/>
          </p:nvSpPr>
          <p:spPr>
            <a:xfrm>
              <a:off x="7164288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Oval 114"/>
            <p:cNvSpPr/>
            <p:nvPr/>
          </p:nvSpPr>
          <p:spPr>
            <a:xfrm>
              <a:off x="680424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Oval 115"/>
            <p:cNvSpPr/>
            <p:nvPr/>
          </p:nvSpPr>
          <p:spPr>
            <a:xfrm>
              <a:off x="6948264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Oval 116"/>
            <p:cNvSpPr/>
            <p:nvPr/>
          </p:nvSpPr>
          <p:spPr>
            <a:xfrm>
              <a:off x="6948264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Oval 117"/>
            <p:cNvSpPr/>
            <p:nvPr/>
          </p:nvSpPr>
          <p:spPr>
            <a:xfrm>
              <a:off x="6876256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Oval 118"/>
            <p:cNvSpPr/>
            <p:nvPr/>
          </p:nvSpPr>
          <p:spPr>
            <a:xfrm>
              <a:off x="6804248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Oval 119"/>
            <p:cNvSpPr/>
            <p:nvPr/>
          </p:nvSpPr>
          <p:spPr>
            <a:xfrm>
              <a:off x="6876256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Oval 120"/>
            <p:cNvSpPr/>
            <p:nvPr/>
          </p:nvSpPr>
          <p:spPr>
            <a:xfrm>
              <a:off x="7524328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Oval 121"/>
            <p:cNvSpPr/>
            <p:nvPr/>
          </p:nvSpPr>
          <p:spPr>
            <a:xfrm>
              <a:off x="7596336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3" name="Oval 122"/>
            <p:cNvSpPr/>
            <p:nvPr/>
          </p:nvSpPr>
          <p:spPr>
            <a:xfrm>
              <a:off x="7668344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Oval 123"/>
            <p:cNvSpPr/>
            <p:nvPr/>
          </p:nvSpPr>
          <p:spPr>
            <a:xfrm>
              <a:off x="7812360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Oval 124"/>
            <p:cNvSpPr/>
            <p:nvPr/>
          </p:nvSpPr>
          <p:spPr>
            <a:xfrm>
              <a:off x="752432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Oval 125"/>
            <p:cNvSpPr/>
            <p:nvPr/>
          </p:nvSpPr>
          <p:spPr>
            <a:xfrm>
              <a:off x="6732240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Oval 126"/>
            <p:cNvSpPr/>
            <p:nvPr/>
          </p:nvSpPr>
          <p:spPr>
            <a:xfrm>
              <a:off x="6588224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Oval 127"/>
            <p:cNvSpPr/>
            <p:nvPr/>
          </p:nvSpPr>
          <p:spPr>
            <a:xfrm>
              <a:off x="6372200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Oval 128"/>
            <p:cNvSpPr/>
            <p:nvPr/>
          </p:nvSpPr>
          <p:spPr>
            <a:xfrm>
              <a:off x="6372200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Oval 129"/>
            <p:cNvSpPr/>
            <p:nvPr/>
          </p:nvSpPr>
          <p:spPr>
            <a:xfrm>
              <a:off x="6300192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Oval 130"/>
            <p:cNvSpPr/>
            <p:nvPr/>
          </p:nvSpPr>
          <p:spPr>
            <a:xfrm>
              <a:off x="6300192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Oval 131"/>
            <p:cNvSpPr/>
            <p:nvPr/>
          </p:nvSpPr>
          <p:spPr>
            <a:xfrm>
              <a:off x="6228184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3" name="Oval 132"/>
            <p:cNvSpPr/>
            <p:nvPr/>
          </p:nvSpPr>
          <p:spPr>
            <a:xfrm>
              <a:off x="5436096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4" name="Oval 133"/>
            <p:cNvSpPr/>
            <p:nvPr/>
          </p:nvSpPr>
          <p:spPr>
            <a:xfrm>
              <a:off x="5148064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Oval 134"/>
            <p:cNvSpPr/>
            <p:nvPr/>
          </p:nvSpPr>
          <p:spPr>
            <a:xfrm>
              <a:off x="4860032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Oval 135"/>
            <p:cNvSpPr/>
            <p:nvPr/>
          </p:nvSpPr>
          <p:spPr>
            <a:xfrm>
              <a:off x="3779912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Oval 136"/>
            <p:cNvSpPr/>
            <p:nvPr/>
          </p:nvSpPr>
          <p:spPr>
            <a:xfrm>
              <a:off x="5004048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Oval 137"/>
            <p:cNvSpPr/>
            <p:nvPr/>
          </p:nvSpPr>
          <p:spPr>
            <a:xfrm>
              <a:off x="5940152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Oval 138"/>
            <p:cNvSpPr/>
            <p:nvPr/>
          </p:nvSpPr>
          <p:spPr>
            <a:xfrm>
              <a:off x="4499992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Oval 139"/>
            <p:cNvSpPr/>
            <p:nvPr/>
          </p:nvSpPr>
          <p:spPr>
            <a:xfrm>
              <a:off x="5724128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Oval 140"/>
            <p:cNvSpPr/>
            <p:nvPr/>
          </p:nvSpPr>
          <p:spPr>
            <a:xfrm>
              <a:off x="3635896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7" name="TextBox 166"/>
          <p:cNvSpPr txBox="1"/>
          <p:nvPr/>
        </p:nvSpPr>
        <p:spPr>
          <a:xfrm>
            <a:off x="3247072" y="1916832"/>
            <a:ext cx="5407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Reconstruction based on observations, little use of model</a:t>
            </a:r>
            <a:endParaRPr lang="en-GB" sz="1600" i="1" dirty="0"/>
          </a:p>
        </p:txBody>
      </p:sp>
      <p:sp>
        <p:nvSpPr>
          <p:cNvPr id="169" name="TextBox 168"/>
          <p:cNvSpPr txBox="1"/>
          <p:nvPr/>
        </p:nvSpPr>
        <p:spPr>
          <a:xfrm>
            <a:off x="260059" y="1075476"/>
            <a:ext cx="2505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“Observations-only” </a:t>
            </a:r>
            <a:br>
              <a:rPr lang="en-GB" b="1" dirty="0" smtClean="0"/>
            </a:br>
            <a:r>
              <a:rPr lang="en-GB" b="1" dirty="0" smtClean="0"/>
              <a:t>climatology</a:t>
            </a:r>
            <a:endParaRPr lang="en-GB" b="1" dirty="0"/>
          </a:p>
        </p:txBody>
      </p:sp>
      <p:sp>
        <p:nvSpPr>
          <p:cNvPr id="170" name="TextBox 169"/>
          <p:cNvSpPr txBox="1"/>
          <p:nvPr/>
        </p:nvSpPr>
        <p:spPr>
          <a:xfrm>
            <a:off x="260059" y="321250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Reanalysis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3247072" y="6020536"/>
            <a:ext cx="5407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Reconstruction based on model, little use of observations</a:t>
            </a:r>
            <a:endParaRPr lang="en-GB" sz="1600" i="1" dirty="0"/>
          </a:p>
        </p:txBody>
      </p:sp>
      <p:sp>
        <p:nvSpPr>
          <p:cNvPr id="172" name="TextBox 171"/>
          <p:cNvSpPr txBox="1"/>
          <p:nvPr/>
        </p:nvSpPr>
        <p:spPr>
          <a:xfrm>
            <a:off x="3832398" y="4104415"/>
            <a:ext cx="4607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Balance between use of observations and model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74722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“Model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only” integration - ERA-20CM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27172" y="2407991"/>
            <a:ext cx="8646708" cy="3876248"/>
          </a:xfrm>
        </p:spPr>
        <p:txBody>
          <a:bodyPr/>
          <a:lstStyle/>
          <a:p>
            <a:pPr indent="0">
              <a:buNone/>
            </a:pPr>
            <a:r>
              <a:rPr lang="en-US" dirty="0" smtClean="0"/>
              <a:t>CMIP5 atmospheric forcing are used:</a:t>
            </a:r>
          </a:p>
          <a:p>
            <a:pPr indent="0">
              <a:buNone/>
            </a:pPr>
            <a:r>
              <a:rPr lang="en-GB" sz="1600" dirty="0" smtClean="0"/>
              <a:t>• </a:t>
            </a:r>
            <a:r>
              <a:rPr lang="en-US" sz="1600" dirty="0" smtClean="0"/>
              <a:t>Solar </a:t>
            </a:r>
            <a:r>
              <a:rPr lang="en-US" sz="1600" dirty="0"/>
              <a:t>irradiance (</a:t>
            </a:r>
            <a:r>
              <a:rPr lang="en-US" sz="1600" dirty="0" smtClean="0"/>
              <a:t>CMIP5)</a:t>
            </a:r>
          </a:p>
          <a:p>
            <a:pPr indent="0">
              <a:buNone/>
            </a:pPr>
            <a:r>
              <a:rPr lang="en-GB" sz="1600" dirty="0"/>
              <a:t>• </a:t>
            </a:r>
            <a:r>
              <a:rPr lang="en-US" sz="1600" dirty="0" smtClean="0"/>
              <a:t>Greenhouse </a:t>
            </a:r>
            <a:r>
              <a:rPr lang="en-US" sz="1600" dirty="0"/>
              <a:t>gases (</a:t>
            </a:r>
            <a:r>
              <a:rPr lang="en-US" sz="1600" dirty="0" smtClean="0"/>
              <a:t>CMIP5)</a:t>
            </a:r>
          </a:p>
          <a:p>
            <a:pPr indent="0">
              <a:buNone/>
            </a:pPr>
            <a:r>
              <a:rPr lang="en-GB" sz="1600" dirty="0"/>
              <a:t>• </a:t>
            </a:r>
            <a:r>
              <a:rPr lang="en-US" sz="1600" dirty="0" smtClean="0"/>
              <a:t>Ozone </a:t>
            </a:r>
            <a:r>
              <a:rPr lang="en-US" sz="1600" dirty="0"/>
              <a:t>for radiation (</a:t>
            </a:r>
            <a:r>
              <a:rPr lang="en-US" sz="1600" dirty="0" smtClean="0"/>
              <a:t>CMIP5)</a:t>
            </a:r>
          </a:p>
          <a:p>
            <a:pPr indent="0">
              <a:buNone/>
            </a:pPr>
            <a:r>
              <a:rPr lang="en-GB" sz="1600" dirty="0"/>
              <a:t>• </a:t>
            </a:r>
            <a:r>
              <a:rPr lang="en-US" sz="1600" dirty="0" smtClean="0"/>
              <a:t>Tropospheric </a:t>
            </a:r>
            <a:r>
              <a:rPr lang="en-US" sz="1600" dirty="0"/>
              <a:t>aerosols (</a:t>
            </a:r>
            <a:r>
              <a:rPr lang="en-US" sz="1600" dirty="0" smtClean="0"/>
              <a:t>CMIP5)</a:t>
            </a:r>
          </a:p>
          <a:p>
            <a:pPr indent="0">
              <a:buNone/>
            </a:pPr>
            <a:r>
              <a:rPr lang="en-GB" sz="1600" dirty="0"/>
              <a:t>• </a:t>
            </a:r>
            <a:r>
              <a:rPr lang="en-US" sz="1600" dirty="0" smtClean="0"/>
              <a:t>Stratospheric aerosols </a:t>
            </a:r>
            <a:r>
              <a:rPr lang="en-US" sz="1600" dirty="0"/>
              <a:t>(</a:t>
            </a:r>
            <a:r>
              <a:rPr lang="en-US" sz="1600" dirty="0" smtClean="0"/>
              <a:t>CMIP5)</a:t>
            </a:r>
          </a:p>
          <a:p>
            <a:pPr indent="0">
              <a:buNone/>
            </a:pPr>
            <a:r>
              <a:rPr lang="en-GB" sz="1600" dirty="0"/>
              <a:t>• </a:t>
            </a:r>
            <a:r>
              <a:rPr lang="en-US" sz="1600" dirty="0" smtClean="0"/>
              <a:t>Sea-surface </a:t>
            </a:r>
            <a:r>
              <a:rPr lang="en-US" sz="1600" dirty="0"/>
              <a:t>temperature and sea-ice cover (Hadley Centre</a:t>
            </a:r>
            <a:r>
              <a:rPr lang="en-US" sz="1600" dirty="0" smtClean="0"/>
              <a:t>)</a:t>
            </a:r>
          </a:p>
          <a:p>
            <a:pPr indent="0">
              <a:buNone/>
            </a:pPr>
            <a:endParaRPr lang="en-US" sz="1600" dirty="0" smtClean="0"/>
          </a:p>
          <a:p>
            <a:pPr indent="0">
              <a:buNone/>
            </a:pPr>
            <a:r>
              <a:rPr lang="en-US" dirty="0" smtClean="0"/>
              <a:t>These </a:t>
            </a:r>
            <a:r>
              <a:rPr lang="en-US" dirty="0" err="1" smtClean="0"/>
              <a:t>forcings</a:t>
            </a:r>
            <a:r>
              <a:rPr lang="en-US" dirty="0" smtClean="0"/>
              <a:t> are based indirectly on </a:t>
            </a:r>
            <a:r>
              <a:rPr lang="en-US" dirty="0" smtClean="0"/>
              <a:t>observations!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60059" y="505085"/>
            <a:ext cx="871382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Model: </a:t>
            </a:r>
            <a:r>
              <a:rPr lang="en-US" dirty="0"/>
              <a:t>the IFS atmospheric model </a:t>
            </a:r>
            <a:r>
              <a:rPr lang="en-US" dirty="0" smtClean="0"/>
              <a:t>developed for NWP at low resolution (125 km)</a:t>
            </a:r>
          </a:p>
          <a:p>
            <a:endParaRPr lang="en-GB" sz="1200" dirty="0" smtClean="0"/>
          </a:p>
          <a:p>
            <a:r>
              <a:rPr lang="en-GB" dirty="0" smtClean="0">
                <a:solidFill>
                  <a:srgbClr val="C00000"/>
                </a:solidFill>
              </a:rPr>
              <a:t>Method</a:t>
            </a:r>
            <a:r>
              <a:rPr lang="en-GB" dirty="0">
                <a:solidFill>
                  <a:srgbClr val="C00000"/>
                </a:solidFill>
              </a:rPr>
              <a:t>:</a:t>
            </a:r>
            <a:r>
              <a:rPr lang="en-GB" dirty="0"/>
              <a:t> 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the </a:t>
            </a:r>
            <a:r>
              <a:rPr lang="en-GB" dirty="0" smtClean="0"/>
              <a:t>model is integrated </a:t>
            </a:r>
            <a:r>
              <a:rPr lang="en-US" dirty="0"/>
              <a:t>from 1900 to </a:t>
            </a:r>
            <a:r>
              <a:rPr lang="en-US" dirty="0" smtClean="0"/>
              <a:t>2010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observations </a:t>
            </a:r>
            <a:r>
              <a:rPr lang="en-US" dirty="0" smtClean="0"/>
              <a:t>are not assimilated but the model is constrained by atmospheric </a:t>
            </a:r>
            <a:r>
              <a:rPr lang="en-US" dirty="0" err="1" smtClean="0"/>
              <a:t>forcings</a:t>
            </a: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925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example of stratospheric </a:t>
            </a:r>
            <a:r>
              <a:rPr lang="en-US" dirty="0"/>
              <a:t>aerosols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60059" y="553673"/>
            <a:ext cx="8816829" cy="1147536"/>
          </a:xfrm>
        </p:spPr>
        <p:txBody>
          <a:bodyPr/>
          <a:lstStyle/>
          <a:p>
            <a:pPr indent="0">
              <a:buNone/>
            </a:pPr>
            <a:r>
              <a:rPr lang="en-GB" dirty="0" smtClean="0"/>
              <a:t>Stratospheric aerosols </a:t>
            </a:r>
            <a:r>
              <a:rPr lang="en-GB" dirty="0" smtClean="0"/>
              <a:t>mainly </a:t>
            </a:r>
            <a:r>
              <a:rPr lang="en-GB" dirty="0" smtClean="0"/>
              <a:t>have a volcanic origin</a:t>
            </a:r>
          </a:p>
          <a:p>
            <a:pPr indent="0">
              <a:buNone/>
            </a:pPr>
            <a:r>
              <a:rPr lang="en-GB" dirty="0" smtClean="0"/>
              <a:t>Volcanic sulphate </a:t>
            </a:r>
            <a:r>
              <a:rPr lang="en-GB" dirty="0"/>
              <a:t>can remain in the stratosphere for many months, </a:t>
            </a:r>
            <a:r>
              <a:rPr lang="en-GB" dirty="0" smtClean="0"/>
              <a:t>where it </a:t>
            </a:r>
            <a:r>
              <a:rPr lang="en-GB" dirty="0"/>
              <a:t>mixes within large predominantly zonal </a:t>
            </a:r>
            <a:r>
              <a:rPr lang="en-GB" dirty="0" smtClean="0"/>
              <a:t>bands</a:t>
            </a:r>
            <a:r>
              <a:rPr lang="en-GB" dirty="0"/>
              <a:t>, </a:t>
            </a:r>
            <a:r>
              <a:rPr lang="en-GB" dirty="0" smtClean="0"/>
              <a:t>increasing atmospheric </a:t>
            </a:r>
            <a:r>
              <a:rPr lang="en-GB" dirty="0"/>
              <a:t>opacity</a:t>
            </a:r>
            <a:endParaRPr lang="en-GB" dirty="0" smtClean="0"/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18" y="1807534"/>
            <a:ext cx="4405003" cy="337297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0058" y="5395471"/>
            <a:ext cx="88168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 the IFS model used in operation, volcanic sulphate is assumed to be constant (evenly </a:t>
            </a:r>
            <a:r>
              <a:rPr lang="en-GB" dirty="0"/>
              <a:t>distributed over the stratosphere, assuming a constant volume-mixing </a:t>
            </a:r>
            <a:r>
              <a:rPr lang="en-GB" dirty="0" smtClean="0"/>
              <a:t>ratio)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87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Stratospheric </a:t>
            </a:r>
            <a:r>
              <a:rPr lang="en-US" dirty="0" smtClean="0"/>
              <a:t>aerosols in ERA-20CM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60059" y="553674"/>
            <a:ext cx="8816829" cy="426348"/>
          </a:xfrm>
        </p:spPr>
        <p:txBody>
          <a:bodyPr/>
          <a:lstStyle/>
          <a:p>
            <a:pPr indent="0">
              <a:buNone/>
            </a:pPr>
            <a:r>
              <a:rPr lang="en-GB" dirty="0" smtClean="0"/>
              <a:t>CMIP5 dataset reconstructs the evolution of volcanic sulphate (1850 to present)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12" y="980021"/>
            <a:ext cx="7736164" cy="43287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4037" y="5713231"/>
            <a:ext cx="8367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Major eruptions </a:t>
            </a:r>
            <a:r>
              <a:rPr lang="en-GB" dirty="0" smtClean="0"/>
              <a:t>are </a:t>
            </a:r>
            <a:r>
              <a:rPr lang="en-GB" dirty="0"/>
              <a:t>clearly </a:t>
            </a:r>
            <a:r>
              <a:rPr lang="en-GB" dirty="0" smtClean="0"/>
              <a:t>visible: Santa </a:t>
            </a:r>
            <a:r>
              <a:rPr lang="en-GB" dirty="0"/>
              <a:t>Maria </a:t>
            </a:r>
            <a:r>
              <a:rPr lang="en-GB" dirty="0" smtClean="0"/>
              <a:t>(1902), </a:t>
            </a:r>
            <a:r>
              <a:rPr lang="en-GB" dirty="0" err="1"/>
              <a:t>Novarupta</a:t>
            </a:r>
            <a:r>
              <a:rPr lang="en-GB" dirty="0"/>
              <a:t> </a:t>
            </a:r>
            <a:r>
              <a:rPr lang="en-GB" dirty="0" smtClean="0"/>
              <a:t>(1912), </a:t>
            </a:r>
            <a:r>
              <a:rPr lang="en-GB" dirty="0" err="1" smtClean="0"/>
              <a:t>Agung</a:t>
            </a:r>
            <a:r>
              <a:rPr lang="en-GB" dirty="0" smtClean="0"/>
              <a:t> (1963), </a:t>
            </a:r>
            <a:r>
              <a:rPr lang="en-GB" dirty="0"/>
              <a:t>Fernandina </a:t>
            </a:r>
            <a:r>
              <a:rPr lang="en-GB" dirty="0" smtClean="0"/>
              <a:t>(1968), </a:t>
            </a:r>
            <a:r>
              <a:rPr lang="en-GB" dirty="0"/>
              <a:t>El </a:t>
            </a:r>
            <a:r>
              <a:rPr lang="en-GB" dirty="0" err="1"/>
              <a:t>Chichon</a:t>
            </a:r>
            <a:r>
              <a:rPr lang="en-GB" dirty="0"/>
              <a:t> </a:t>
            </a:r>
            <a:r>
              <a:rPr lang="en-GB" dirty="0" smtClean="0"/>
              <a:t>(1982) </a:t>
            </a:r>
            <a:r>
              <a:rPr lang="en-GB" dirty="0"/>
              <a:t>and Pinatubo </a:t>
            </a:r>
            <a:r>
              <a:rPr lang="en-GB" dirty="0" smtClean="0"/>
              <a:t>(1991)</a:t>
            </a:r>
            <a:endParaRPr lang="en-GB" dirty="0"/>
          </a:p>
        </p:txBody>
      </p:sp>
      <p:sp>
        <p:nvSpPr>
          <p:cNvPr id="9" name="Up Arrow 8"/>
          <p:cNvSpPr/>
          <p:nvPr/>
        </p:nvSpPr>
        <p:spPr bwMode="auto">
          <a:xfrm>
            <a:off x="1466931" y="2860121"/>
            <a:ext cx="288032" cy="510400"/>
          </a:xfrm>
          <a:prstGeom prst="upArrow">
            <a:avLst/>
          </a:prstGeom>
          <a:solidFill>
            <a:srgbClr val="FF00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1" name="Up Arrow 10"/>
          <p:cNvSpPr/>
          <p:nvPr/>
        </p:nvSpPr>
        <p:spPr bwMode="auto">
          <a:xfrm>
            <a:off x="2714485" y="2860121"/>
            <a:ext cx="288032" cy="510400"/>
          </a:xfrm>
          <a:prstGeom prst="upArrow">
            <a:avLst/>
          </a:prstGeom>
          <a:solidFill>
            <a:srgbClr val="FF00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" name="Up Arrow 11"/>
          <p:cNvSpPr/>
          <p:nvPr/>
        </p:nvSpPr>
        <p:spPr bwMode="auto">
          <a:xfrm>
            <a:off x="2858501" y="5128400"/>
            <a:ext cx="288032" cy="510400"/>
          </a:xfrm>
          <a:prstGeom prst="upArrow">
            <a:avLst/>
          </a:prstGeom>
          <a:solidFill>
            <a:srgbClr val="FF00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3" name="Up Arrow 12"/>
          <p:cNvSpPr/>
          <p:nvPr/>
        </p:nvSpPr>
        <p:spPr bwMode="auto">
          <a:xfrm>
            <a:off x="5266299" y="5128400"/>
            <a:ext cx="288032" cy="510400"/>
          </a:xfrm>
          <a:prstGeom prst="upArrow">
            <a:avLst/>
          </a:prstGeom>
          <a:solidFill>
            <a:srgbClr val="FF00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4" name="Up Arrow 13"/>
          <p:cNvSpPr/>
          <p:nvPr/>
        </p:nvSpPr>
        <p:spPr bwMode="auto">
          <a:xfrm>
            <a:off x="6446513" y="5128400"/>
            <a:ext cx="288032" cy="510400"/>
          </a:xfrm>
          <a:prstGeom prst="upArrow">
            <a:avLst/>
          </a:prstGeom>
          <a:solidFill>
            <a:srgbClr val="FF00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61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between ERA-20CM with CRUTEM4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534" y="1015817"/>
            <a:ext cx="7632131" cy="44722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4279" y="695024"/>
            <a:ext cx="7549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Temperature anomalies for 1900-1909 (left) and 2000-2009 (right)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0059" y="5656519"/>
            <a:ext cx="8816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Similar global warming in the “model-only” and the “observation-only” reconstructions</a:t>
            </a:r>
          </a:p>
          <a:p>
            <a:r>
              <a:rPr lang="en-GB" dirty="0"/>
              <a:t>Differences in Southern United </a:t>
            </a:r>
            <a:r>
              <a:rPr lang="en-GB" dirty="0" smtClean="0"/>
              <a:t>States for 1900-1909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88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between ERA-20CM with CRUTEM4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345" y="994836"/>
            <a:ext cx="6543512" cy="28625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0365" y="625504"/>
            <a:ext cx="8436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Annual mean anomalies for ERA-20CM (light) and CRUTEM4 (dark)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0058" y="3857352"/>
            <a:ext cx="8731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ERA-20CM </a:t>
            </a:r>
            <a:r>
              <a:rPr lang="en-GB" dirty="0"/>
              <a:t>reproduces the long term variation and capture </a:t>
            </a:r>
            <a:r>
              <a:rPr lang="en-GB" dirty="0" err="1" smtClean="0"/>
              <a:t>interannual</a:t>
            </a:r>
            <a:r>
              <a:rPr lang="en-GB" dirty="0" smtClean="0"/>
              <a:t> </a:t>
            </a:r>
            <a:r>
              <a:rPr lang="en-GB" dirty="0"/>
              <a:t>variability after volcanic eruptions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0059" y="4800733"/>
            <a:ext cx="8816830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“Model only” </a:t>
            </a:r>
            <a:r>
              <a:rPr lang="en-GB" dirty="0" smtClean="0">
                <a:solidFill>
                  <a:srgbClr val="C00000"/>
                </a:solidFill>
              </a:rPr>
              <a:t>integration:</a:t>
            </a:r>
          </a:p>
          <a:p>
            <a:r>
              <a:rPr lang="en-GB" dirty="0" smtClean="0"/>
              <a:t>• long record (extending </a:t>
            </a:r>
            <a:r>
              <a:rPr lang="en-GB" dirty="0"/>
              <a:t>back to </a:t>
            </a:r>
            <a:r>
              <a:rPr lang="en-GB" dirty="0" smtClean="0"/>
              <a:t>1900), based on a forced NWP model </a:t>
            </a:r>
          </a:p>
          <a:p>
            <a:r>
              <a:rPr lang="en-GB" dirty="0" smtClean="0"/>
              <a:t>• </a:t>
            </a:r>
            <a:r>
              <a:rPr lang="en-GB" dirty="0"/>
              <a:t>space and time </a:t>
            </a:r>
            <a:r>
              <a:rPr lang="en-GB" dirty="0" smtClean="0"/>
              <a:t>consistency</a:t>
            </a:r>
          </a:p>
          <a:p>
            <a:r>
              <a:rPr lang="en-GB" dirty="0" smtClean="0"/>
              <a:t>• capture </a:t>
            </a:r>
            <a:r>
              <a:rPr lang="en-GB" dirty="0" err="1"/>
              <a:t>interannual</a:t>
            </a:r>
            <a:r>
              <a:rPr lang="en-GB" dirty="0"/>
              <a:t> </a:t>
            </a:r>
            <a:r>
              <a:rPr lang="en-GB" dirty="0" smtClean="0"/>
              <a:t>variability, not expected to reproduce actual synoptic weather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13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methods to reconstruct the past climate and/or weather 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91880" y="3212976"/>
            <a:ext cx="4824536" cy="792088"/>
            <a:chOff x="3491880" y="2636912"/>
            <a:chExt cx="4824536" cy="792088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3491880" y="2996952"/>
              <a:ext cx="48245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6"/>
            <p:cNvSpPr/>
            <p:nvPr/>
          </p:nvSpPr>
          <p:spPr>
            <a:xfrm>
              <a:off x="3560064" y="2636912"/>
              <a:ext cx="4376928" cy="719328"/>
            </a:xfrm>
            <a:custGeom>
              <a:avLst/>
              <a:gdLst>
                <a:gd name="connsiteX0" fmla="*/ 0 w 4376928"/>
                <a:gd name="connsiteY0" fmla="*/ 719328 h 719328"/>
                <a:gd name="connsiteX1" fmla="*/ 536448 w 4376928"/>
                <a:gd name="connsiteY1" fmla="*/ 12192 h 719328"/>
                <a:gd name="connsiteX2" fmla="*/ 1158240 w 4376928"/>
                <a:gd name="connsiteY2" fmla="*/ 670560 h 719328"/>
                <a:gd name="connsiteX3" fmla="*/ 1853184 w 4376928"/>
                <a:gd name="connsiteY3" fmla="*/ 48768 h 719328"/>
                <a:gd name="connsiteX4" fmla="*/ 2487168 w 4376928"/>
                <a:gd name="connsiteY4" fmla="*/ 670560 h 719328"/>
                <a:gd name="connsiteX5" fmla="*/ 3060192 w 4376928"/>
                <a:gd name="connsiteY5" fmla="*/ 0 h 719328"/>
                <a:gd name="connsiteX6" fmla="*/ 3742944 w 4376928"/>
                <a:gd name="connsiteY6" fmla="*/ 670560 h 719328"/>
                <a:gd name="connsiteX7" fmla="*/ 4376928 w 4376928"/>
                <a:gd name="connsiteY7" fmla="*/ 12192 h 7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76928" h="719328">
                  <a:moveTo>
                    <a:pt x="0" y="719328"/>
                  </a:moveTo>
                  <a:cubicBezTo>
                    <a:pt x="171704" y="369824"/>
                    <a:pt x="343408" y="20320"/>
                    <a:pt x="536448" y="12192"/>
                  </a:cubicBezTo>
                  <a:cubicBezTo>
                    <a:pt x="729488" y="4064"/>
                    <a:pt x="938784" y="664464"/>
                    <a:pt x="1158240" y="670560"/>
                  </a:cubicBezTo>
                  <a:cubicBezTo>
                    <a:pt x="1377696" y="676656"/>
                    <a:pt x="1631696" y="48768"/>
                    <a:pt x="1853184" y="48768"/>
                  </a:cubicBezTo>
                  <a:cubicBezTo>
                    <a:pt x="2074672" y="48768"/>
                    <a:pt x="2286000" y="678688"/>
                    <a:pt x="2487168" y="670560"/>
                  </a:cubicBezTo>
                  <a:cubicBezTo>
                    <a:pt x="2688336" y="662432"/>
                    <a:pt x="2850896" y="0"/>
                    <a:pt x="3060192" y="0"/>
                  </a:cubicBezTo>
                  <a:cubicBezTo>
                    <a:pt x="3269488" y="0"/>
                    <a:pt x="3523488" y="668528"/>
                    <a:pt x="3742944" y="670560"/>
                  </a:cubicBezTo>
                  <a:cubicBezTo>
                    <a:pt x="3962400" y="672592"/>
                    <a:pt x="4224528" y="95504"/>
                    <a:pt x="4376928" y="12192"/>
                  </a:cubicBezTo>
                </a:path>
              </a:pathLst>
            </a:cu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7740352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7884368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7668344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7812360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7596336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7668344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7596336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7596336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7452320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7308304" y="335699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4139952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4211960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4644008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5652120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6084168" y="328498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7740352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956376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52320" y="328498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52320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7884368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380312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308304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7596336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7380312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716428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7020272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7164288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16428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/>
            <p:cNvSpPr/>
            <p:nvPr/>
          </p:nvSpPr>
          <p:spPr>
            <a:xfrm>
              <a:off x="7092280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Oval 36"/>
            <p:cNvSpPr/>
            <p:nvPr/>
          </p:nvSpPr>
          <p:spPr>
            <a:xfrm>
              <a:off x="7020272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7092280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7092280" y="335699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Oval 39"/>
            <p:cNvSpPr/>
            <p:nvPr/>
          </p:nvSpPr>
          <p:spPr>
            <a:xfrm>
              <a:off x="7236296" y="328498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Oval 40"/>
            <p:cNvSpPr/>
            <p:nvPr/>
          </p:nvSpPr>
          <p:spPr>
            <a:xfrm>
              <a:off x="7236296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7164288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092280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7164288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680424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6948264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6948264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Oval 47"/>
            <p:cNvSpPr/>
            <p:nvPr/>
          </p:nvSpPr>
          <p:spPr>
            <a:xfrm>
              <a:off x="6876256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Oval 48"/>
            <p:cNvSpPr/>
            <p:nvPr/>
          </p:nvSpPr>
          <p:spPr>
            <a:xfrm>
              <a:off x="6804248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6876256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Oval 50"/>
            <p:cNvSpPr/>
            <p:nvPr/>
          </p:nvSpPr>
          <p:spPr>
            <a:xfrm>
              <a:off x="7524328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Oval 51"/>
            <p:cNvSpPr/>
            <p:nvPr/>
          </p:nvSpPr>
          <p:spPr>
            <a:xfrm>
              <a:off x="7596336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Oval 52"/>
            <p:cNvSpPr/>
            <p:nvPr/>
          </p:nvSpPr>
          <p:spPr>
            <a:xfrm>
              <a:off x="7668344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812360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752432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6732240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Oval 56"/>
            <p:cNvSpPr/>
            <p:nvPr/>
          </p:nvSpPr>
          <p:spPr>
            <a:xfrm>
              <a:off x="6588224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6372200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Oval 58"/>
            <p:cNvSpPr/>
            <p:nvPr/>
          </p:nvSpPr>
          <p:spPr>
            <a:xfrm>
              <a:off x="6372200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6300192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6300192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Oval 61"/>
            <p:cNvSpPr/>
            <p:nvPr/>
          </p:nvSpPr>
          <p:spPr>
            <a:xfrm>
              <a:off x="6228184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5436096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Oval 63"/>
            <p:cNvSpPr/>
            <p:nvPr/>
          </p:nvSpPr>
          <p:spPr>
            <a:xfrm>
              <a:off x="5148064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Oval 64"/>
            <p:cNvSpPr/>
            <p:nvPr/>
          </p:nvSpPr>
          <p:spPr>
            <a:xfrm>
              <a:off x="4860032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Oval 65"/>
            <p:cNvSpPr/>
            <p:nvPr/>
          </p:nvSpPr>
          <p:spPr>
            <a:xfrm>
              <a:off x="3779912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Oval 66"/>
            <p:cNvSpPr/>
            <p:nvPr/>
          </p:nvSpPr>
          <p:spPr>
            <a:xfrm>
              <a:off x="5076056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Oval 67"/>
            <p:cNvSpPr/>
            <p:nvPr/>
          </p:nvSpPr>
          <p:spPr>
            <a:xfrm>
              <a:off x="5940152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Oval 68"/>
            <p:cNvSpPr/>
            <p:nvPr/>
          </p:nvSpPr>
          <p:spPr>
            <a:xfrm>
              <a:off x="4499992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5724128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Oval 70"/>
            <p:cNvSpPr/>
            <p:nvPr/>
          </p:nvSpPr>
          <p:spPr>
            <a:xfrm>
              <a:off x="3635896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260058" y="5301208"/>
            <a:ext cx="2982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“Model only” integration</a:t>
            </a:r>
            <a:endParaRPr lang="en-GB" b="1" dirty="0"/>
          </a:p>
        </p:txBody>
      </p:sp>
      <p:grpSp>
        <p:nvGrpSpPr>
          <p:cNvPr id="73" name="Group 72"/>
          <p:cNvGrpSpPr/>
          <p:nvPr/>
        </p:nvGrpSpPr>
        <p:grpSpPr>
          <a:xfrm>
            <a:off x="3491880" y="5301208"/>
            <a:ext cx="4824536" cy="719328"/>
            <a:chOff x="3491880" y="1124744"/>
            <a:chExt cx="4824536" cy="719328"/>
          </a:xfrm>
        </p:grpSpPr>
        <p:cxnSp>
          <p:nvCxnSpPr>
            <p:cNvPr id="74" name="Straight Arrow Connector 73"/>
            <p:cNvCxnSpPr/>
            <p:nvPr/>
          </p:nvCxnSpPr>
          <p:spPr>
            <a:xfrm>
              <a:off x="3491880" y="1484784"/>
              <a:ext cx="48245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Freeform 74"/>
            <p:cNvSpPr/>
            <p:nvPr/>
          </p:nvSpPr>
          <p:spPr>
            <a:xfrm>
              <a:off x="3560064" y="1124744"/>
              <a:ext cx="4376928" cy="719328"/>
            </a:xfrm>
            <a:custGeom>
              <a:avLst/>
              <a:gdLst>
                <a:gd name="connsiteX0" fmla="*/ 0 w 4376928"/>
                <a:gd name="connsiteY0" fmla="*/ 719328 h 719328"/>
                <a:gd name="connsiteX1" fmla="*/ 536448 w 4376928"/>
                <a:gd name="connsiteY1" fmla="*/ 12192 h 719328"/>
                <a:gd name="connsiteX2" fmla="*/ 1158240 w 4376928"/>
                <a:gd name="connsiteY2" fmla="*/ 670560 h 719328"/>
                <a:gd name="connsiteX3" fmla="*/ 1853184 w 4376928"/>
                <a:gd name="connsiteY3" fmla="*/ 48768 h 719328"/>
                <a:gd name="connsiteX4" fmla="*/ 2487168 w 4376928"/>
                <a:gd name="connsiteY4" fmla="*/ 670560 h 719328"/>
                <a:gd name="connsiteX5" fmla="*/ 3060192 w 4376928"/>
                <a:gd name="connsiteY5" fmla="*/ 0 h 719328"/>
                <a:gd name="connsiteX6" fmla="*/ 3742944 w 4376928"/>
                <a:gd name="connsiteY6" fmla="*/ 670560 h 719328"/>
                <a:gd name="connsiteX7" fmla="*/ 4376928 w 4376928"/>
                <a:gd name="connsiteY7" fmla="*/ 12192 h 7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76928" h="719328">
                  <a:moveTo>
                    <a:pt x="0" y="719328"/>
                  </a:moveTo>
                  <a:cubicBezTo>
                    <a:pt x="171704" y="369824"/>
                    <a:pt x="343408" y="20320"/>
                    <a:pt x="536448" y="12192"/>
                  </a:cubicBezTo>
                  <a:cubicBezTo>
                    <a:pt x="729488" y="4064"/>
                    <a:pt x="938784" y="664464"/>
                    <a:pt x="1158240" y="670560"/>
                  </a:cubicBezTo>
                  <a:cubicBezTo>
                    <a:pt x="1377696" y="676656"/>
                    <a:pt x="1631696" y="48768"/>
                    <a:pt x="1853184" y="48768"/>
                  </a:cubicBezTo>
                  <a:cubicBezTo>
                    <a:pt x="2074672" y="48768"/>
                    <a:pt x="2286000" y="678688"/>
                    <a:pt x="2487168" y="670560"/>
                  </a:cubicBezTo>
                  <a:cubicBezTo>
                    <a:pt x="2688336" y="662432"/>
                    <a:pt x="2850896" y="0"/>
                    <a:pt x="3060192" y="0"/>
                  </a:cubicBezTo>
                  <a:cubicBezTo>
                    <a:pt x="3269488" y="0"/>
                    <a:pt x="3523488" y="668528"/>
                    <a:pt x="3742944" y="670560"/>
                  </a:cubicBezTo>
                  <a:cubicBezTo>
                    <a:pt x="3962400" y="672592"/>
                    <a:pt x="4224528" y="95504"/>
                    <a:pt x="4376928" y="12192"/>
                  </a:cubicBez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491880" y="1124744"/>
            <a:ext cx="4824536" cy="792088"/>
            <a:chOff x="3491880" y="5229200"/>
            <a:chExt cx="4824536" cy="792088"/>
          </a:xfrm>
        </p:grpSpPr>
        <p:cxnSp>
          <p:nvCxnSpPr>
            <p:cNvPr id="77" name="Straight Arrow Connector 76"/>
            <p:cNvCxnSpPr/>
            <p:nvPr/>
          </p:nvCxnSpPr>
          <p:spPr>
            <a:xfrm>
              <a:off x="3491880" y="5589240"/>
              <a:ext cx="48245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7"/>
            <p:cNvSpPr/>
            <p:nvPr/>
          </p:nvSpPr>
          <p:spPr>
            <a:xfrm>
              <a:off x="7740352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Oval 78"/>
            <p:cNvSpPr/>
            <p:nvPr/>
          </p:nvSpPr>
          <p:spPr>
            <a:xfrm>
              <a:off x="7884368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Oval 79"/>
            <p:cNvSpPr/>
            <p:nvPr/>
          </p:nvSpPr>
          <p:spPr>
            <a:xfrm>
              <a:off x="7668344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Oval 80"/>
            <p:cNvSpPr/>
            <p:nvPr/>
          </p:nvSpPr>
          <p:spPr>
            <a:xfrm>
              <a:off x="7812360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Oval 81"/>
            <p:cNvSpPr/>
            <p:nvPr/>
          </p:nvSpPr>
          <p:spPr>
            <a:xfrm>
              <a:off x="7596336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7668344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Oval 83"/>
            <p:cNvSpPr/>
            <p:nvPr/>
          </p:nvSpPr>
          <p:spPr>
            <a:xfrm>
              <a:off x="7596336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Oval 84"/>
            <p:cNvSpPr/>
            <p:nvPr/>
          </p:nvSpPr>
          <p:spPr>
            <a:xfrm>
              <a:off x="7596336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7452320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Oval 86"/>
            <p:cNvSpPr/>
            <p:nvPr/>
          </p:nvSpPr>
          <p:spPr>
            <a:xfrm>
              <a:off x="7308304" y="594928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Oval 87"/>
            <p:cNvSpPr/>
            <p:nvPr/>
          </p:nvSpPr>
          <p:spPr>
            <a:xfrm>
              <a:off x="4139952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Oval 88"/>
            <p:cNvSpPr/>
            <p:nvPr/>
          </p:nvSpPr>
          <p:spPr>
            <a:xfrm>
              <a:off x="4211960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Oval 89"/>
            <p:cNvSpPr/>
            <p:nvPr/>
          </p:nvSpPr>
          <p:spPr>
            <a:xfrm>
              <a:off x="4644008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Oval 90"/>
            <p:cNvSpPr/>
            <p:nvPr/>
          </p:nvSpPr>
          <p:spPr>
            <a:xfrm>
              <a:off x="5652120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Oval 91"/>
            <p:cNvSpPr/>
            <p:nvPr/>
          </p:nvSpPr>
          <p:spPr>
            <a:xfrm>
              <a:off x="6084168" y="587727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Oval 92"/>
            <p:cNvSpPr/>
            <p:nvPr/>
          </p:nvSpPr>
          <p:spPr>
            <a:xfrm>
              <a:off x="7740352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Oval 93"/>
            <p:cNvSpPr/>
            <p:nvPr/>
          </p:nvSpPr>
          <p:spPr>
            <a:xfrm>
              <a:off x="7956376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Oval 94"/>
            <p:cNvSpPr/>
            <p:nvPr/>
          </p:nvSpPr>
          <p:spPr>
            <a:xfrm>
              <a:off x="7452320" y="587727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Oval 95"/>
            <p:cNvSpPr/>
            <p:nvPr/>
          </p:nvSpPr>
          <p:spPr>
            <a:xfrm>
              <a:off x="7452320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Oval 96"/>
            <p:cNvSpPr/>
            <p:nvPr/>
          </p:nvSpPr>
          <p:spPr>
            <a:xfrm>
              <a:off x="7884368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Oval 97"/>
            <p:cNvSpPr/>
            <p:nvPr/>
          </p:nvSpPr>
          <p:spPr>
            <a:xfrm>
              <a:off x="7380312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Oval 98"/>
            <p:cNvSpPr/>
            <p:nvPr/>
          </p:nvSpPr>
          <p:spPr>
            <a:xfrm>
              <a:off x="7308304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0" name="Oval 99"/>
            <p:cNvSpPr/>
            <p:nvPr/>
          </p:nvSpPr>
          <p:spPr>
            <a:xfrm>
              <a:off x="7596336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1" name="Oval 100"/>
            <p:cNvSpPr/>
            <p:nvPr/>
          </p:nvSpPr>
          <p:spPr>
            <a:xfrm>
              <a:off x="7380312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Oval 101"/>
            <p:cNvSpPr/>
            <p:nvPr/>
          </p:nvSpPr>
          <p:spPr>
            <a:xfrm>
              <a:off x="716428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Oval 102"/>
            <p:cNvSpPr/>
            <p:nvPr/>
          </p:nvSpPr>
          <p:spPr>
            <a:xfrm>
              <a:off x="7020272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Oval 103"/>
            <p:cNvSpPr/>
            <p:nvPr/>
          </p:nvSpPr>
          <p:spPr>
            <a:xfrm>
              <a:off x="7164288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Oval 104"/>
            <p:cNvSpPr/>
            <p:nvPr/>
          </p:nvSpPr>
          <p:spPr>
            <a:xfrm>
              <a:off x="716428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Oval 105"/>
            <p:cNvSpPr/>
            <p:nvPr/>
          </p:nvSpPr>
          <p:spPr>
            <a:xfrm>
              <a:off x="7092280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Oval 106"/>
            <p:cNvSpPr/>
            <p:nvPr/>
          </p:nvSpPr>
          <p:spPr>
            <a:xfrm>
              <a:off x="7020272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Oval 107"/>
            <p:cNvSpPr/>
            <p:nvPr/>
          </p:nvSpPr>
          <p:spPr>
            <a:xfrm>
              <a:off x="7092280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Oval 108"/>
            <p:cNvSpPr/>
            <p:nvPr/>
          </p:nvSpPr>
          <p:spPr>
            <a:xfrm>
              <a:off x="7092280" y="5949280"/>
              <a:ext cx="72008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Oval 109"/>
            <p:cNvSpPr/>
            <p:nvPr/>
          </p:nvSpPr>
          <p:spPr>
            <a:xfrm>
              <a:off x="7236296" y="587727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1" name="Oval 110"/>
            <p:cNvSpPr/>
            <p:nvPr/>
          </p:nvSpPr>
          <p:spPr>
            <a:xfrm>
              <a:off x="7236296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2" name="Oval 111"/>
            <p:cNvSpPr/>
            <p:nvPr/>
          </p:nvSpPr>
          <p:spPr>
            <a:xfrm>
              <a:off x="7164288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Oval 112"/>
            <p:cNvSpPr/>
            <p:nvPr/>
          </p:nvSpPr>
          <p:spPr>
            <a:xfrm>
              <a:off x="7092280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Oval 113"/>
            <p:cNvSpPr/>
            <p:nvPr/>
          </p:nvSpPr>
          <p:spPr>
            <a:xfrm>
              <a:off x="7164288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Oval 114"/>
            <p:cNvSpPr/>
            <p:nvPr/>
          </p:nvSpPr>
          <p:spPr>
            <a:xfrm>
              <a:off x="680424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Oval 115"/>
            <p:cNvSpPr/>
            <p:nvPr/>
          </p:nvSpPr>
          <p:spPr>
            <a:xfrm>
              <a:off x="6948264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Oval 116"/>
            <p:cNvSpPr/>
            <p:nvPr/>
          </p:nvSpPr>
          <p:spPr>
            <a:xfrm>
              <a:off x="6948264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Oval 117"/>
            <p:cNvSpPr/>
            <p:nvPr/>
          </p:nvSpPr>
          <p:spPr>
            <a:xfrm>
              <a:off x="6876256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Oval 118"/>
            <p:cNvSpPr/>
            <p:nvPr/>
          </p:nvSpPr>
          <p:spPr>
            <a:xfrm>
              <a:off x="6804248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Oval 119"/>
            <p:cNvSpPr/>
            <p:nvPr/>
          </p:nvSpPr>
          <p:spPr>
            <a:xfrm>
              <a:off x="6876256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Oval 120"/>
            <p:cNvSpPr/>
            <p:nvPr/>
          </p:nvSpPr>
          <p:spPr>
            <a:xfrm>
              <a:off x="7524328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Oval 121"/>
            <p:cNvSpPr/>
            <p:nvPr/>
          </p:nvSpPr>
          <p:spPr>
            <a:xfrm>
              <a:off x="7596336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3" name="Oval 122"/>
            <p:cNvSpPr/>
            <p:nvPr/>
          </p:nvSpPr>
          <p:spPr>
            <a:xfrm>
              <a:off x="7668344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Oval 123"/>
            <p:cNvSpPr/>
            <p:nvPr/>
          </p:nvSpPr>
          <p:spPr>
            <a:xfrm>
              <a:off x="7812360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Oval 124"/>
            <p:cNvSpPr/>
            <p:nvPr/>
          </p:nvSpPr>
          <p:spPr>
            <a:xfrm>
              <a:off x="752432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Oval 125"/>
            <p:cNvSpPr/>
            <p:nvPr/>
          </p:nvSpPr>
          <p:spPr>
            <a:xfrm>
              <a:off x="6732240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Oval 126"/>
            <p:cNvSpPr/>
            <p:nvPr/>
          </p:nvSpPr>
          <p:spPr>
            <a:xfrm>
              <a:off x="6588224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Oval 127"/>
            <p:cNvSpPr/>
            <p:nvPr/>
          </p:nvSpPr>
          <p:spPr>
            <a:xfrm>
              <a:off x="6372200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Oval 128"/>
            <p:cNvSpPr/>
            <p:nvPr/>
          </p:nvSpPr>
          <p:spPr>
            <a:xfrm>
              <a:off x="6372200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Oval 129"/>
            <p:cNvSpPr/>
            <p:nvPr/>
          </p:nvSpPr>
          <p:spPr>
            <a:xfrm>
              <a:off x="6300192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Oval 130"/>
            <p:cNvSpPr/>
            <p:nvPr/>
          </p:nvSpPr>
          <p:spPr>
            <a:xfrm>
              <a:off x="6300192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Oval 131"/>
            <p:cNvSpPr/>
            <p:nvPr/>
          </p:nvSpPr>
          <p:spPr>
            <a:xfrm>
              <a:off x="6228184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3" name="Oval 132"/>
            <p:cNvSpPr/>
            <p:nvPr/>
          </p:nvSpPr>
          <p:spPr>
            <a:xfrm>
              <a:off x="5436096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4" name="Oval 133"/>
            <p:cNvSpPr/>
            <p:nvPr/>
          </p:nvSpPr>
          <p:spPr>
            <a:xfrm>
              <a:off x="5148064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Oval 134"/>
            <p:cNvSpPr/>
            <p:nvPr/>
          </p:nvSpPr>
          <p:spPr>
            <a:xfrm>
              <a:off x="4860032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Oval 135"/>
            <p:cNvSpPr/>
            <p:nvPr/>
          </p:nvSpPr>
          <p:spPr>
            <a:xfrm>
              <a:off x="3779912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Oval 136"/>
            <p:cNvSpPr/>
            <p:nvPr/>
          </p:nvSpPr>
          <p:spPr>
            <a:xfrm>
              <a:off x="5004048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Oval 137"/>
            <p:cNvSpPr/>
            <p:nvPr/>
          </p:nvSpPr>
          <p:spPr>
            <a:xfrm>
              <a:off x="5940152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Oval 138"/>
            <p:cNvSpPr/>
            <p:nvPr/>
          </p:nvSpPr>
          <p:spPr>
            <a:xfrm>
              <a:off x="4499992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Oval 139"/>
            <p:cNvSpPr/>
            <p:nvPr/>
          </p:nvSpPr>
          <p:spPr>
            <a:xfrm>
              <a:off x="5724128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Oval 140"/>
            <p:cNvSpPr/>
            <p:nvPr/>
          </p:nvSpPr>
          <p:spPr>
            <a:xfrm>
              <a:off x="3635896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7" name="TextBox 166"/>
          <p:cNvSpPr txBox="1"/>
          <p:nvPr/>
        </p:nvSpPr>
        <p:spPr>
          <a:xfrm>
            <a:off x="3247072" y="1916832"/>
            <a:ext cx="5407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Reconstruction based on observations, little use of model</a:t>
            </a:r>
            <a:endParaRPr lang="en-GB" sz="1600" i="1" dirty="0"/>
          </a:p>
        </p:txBody>
      </p:sp>
      <p:sp>
        <p:nvSpPr>
          <p:cNvPr id="169" name="TextBox 168"/>
          <p:cNvSpPr txBox="1"/>
          <p:nvPr/>
        </p:nvSpPr>
        <p:spPr>
          <a:xfrm>
            <a:off x="260059" y="1075476"/>
            <a:ext cx="2505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“Observations-only” </a:t>
            </a:r>
            <a:br>
              <a:rPr lang="en-GB" b="1" dirty="0" smtClean="0"/>
            </a:br>
            <a:r>
              <a:rPr lang="en-GB" b="1" dirty="0" smtClean="0"/>
              <a:t>climatology</a:t>
            </a:r>
            <a:endParaRPr lang="en-GB" b="1" dirty="0"/>
          </a:p>
        </p:txBody>
      </p:sp>
      <p:sp>
        <p:nvSpPr>
          <p:cNvPr id="170" name="TextBox 169"/>
          <p:cNvSpPr txBox="1"/>
          <p:nvPr/>
        </p:nvSpPr>
        <p:spPr>
          <a:xfrm>
            <a:off x="260059" y="321250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Reanalysis</a:t>
            </a:r>
            <a:endParaRPr lang="en-GB" b="1" dirty="0"/>
          </a:p>
        </p:txBody>
      </p:sp>
      <p:sp>
        <p:nvSpPr>
          <p:cNvPr id="171" name="TextBox 170"/>
          <p:cNvSpPr txBox="1"/>
          <p:nvPr/>
        </p:nvSpPr>
        <p:spPr>
          <a:xfrm>
            <a:off x="3247072" y="6020536"/>
            <a:ext cx="5407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Reconstruction based on model, little use of observations</a:t>
            </a:r>
            <a:endParaRPr lang="en-GB" sz="1600" i="1" dirty="0"/>
          </a:p>
        </p:txBody>
      </p:sp>
      <p:sp>
        <p:nvSpPr>
          <p:cNvPr id="172" name="TextBox 171"/>
          <p:cNvSpPr txBox="1"/>
          <p:nvPr/>
        </p:nvSpPr>
        <p:spPr>
          <a:xfrm>
            <a:off x="3832398" y="4104415"/>
            <a:ext cx="4607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Balance between use of observations and model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12323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Reanalyses </a:t>
            </a:r>
            <a:r>
              <a:rPr lang="en-GB" dirty="0" smtClean="0"/>
              <a:t>over the satellite era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05876" y="553674"/>
            <a:ext cx="8816829" cy="1234934"/>
          </a:xfrm>
        </p:spPr>
        <p:txBody>
          <a:bodyPr/>
          <a:lstStyle/>
          <a:p>
            <a:pPr indent="0">
              <a:buNone/>
            </a:pPr>
            <a:r>
              <a:rPr lang="en-GB" dirty="0"/>
              <a:t>• </a:t>
            </a:r>
            <a:r>
              <a:rPr lang="en-GB" dirty="0" smtClean="0"/>
              <a:t>use an invariant </a:t>
            </a:r>
            <a:r>
              <a:rPr lang="en-GB" dirty="0"/>
              <a:t>version of a data assimilation system and </a:t>
            </a:r>
            <a:r>
              <a:rPr lang="en-GB" dirty="0" smtClean="0"/>
              <a:t>NWP </a:t>
            </a:r>
            <a:r>
              <a:rPr lang="en-GB" dirty="0"/>
              <a:t>model </a:t>
            </a:r>
            <a:endParaRPr lang="en-GB" dirty="0" smtClean="0"/>
          </a:p>
          <a:p>
            <a:pPr indent="0">
              <a:buNone/>
            </a:pPr>
            <a:r>
              <a:rPr lang="en-GB" dirty="0" smtClean="0"/>
              <a:t>• </a:t>
            </a:r>
            <a:r>
              <a:rPr lang="en-GB" dirty="0"/>
              <a:t>u</a:t>
            </a:r>
            <a:r>
              <a:rPr lang="en-GB" dirty="0" smtClean="0"/>
              <a:t>se </a:t>
            </a:r>
            <a:r>
              <a:rPr lang="en-GB" dirty="0"/>
              <a:t>as many observations as possible, including from satellites</a:t>
            </a:r>
          </a:p>
          <a:p>
            <a:pPr indent="0">
              <a:buNone/>
            </a:pPr>
            <a:r>
              <a:rPr lang="en-GB" dirty="0"/>
              <a:t>• r</a:t>
            </a:r>
            <a:r>
              <a:rPr lang="en-GB" dirty="0" smtClean="0"/>
              <a:t>un over a long time period (1979 to present)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928" y="3887920"/>
            <a:ext cx="6509594" cy="1742005"/>
          </a:xfrm>
          <a:prstGeom prst="rect">
            <a:avLst/>
          </a:prstGeom>
        </p:spPr>
      </p:pic>
      <p:pic>
        <p:nvPicPr>
          <p:cNvPr id="5" name="Content Placehold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88" y="2105246"/>
            <a:ext cx="4793825" cy="16905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45888" y="2318494"/>
            <a:ext cx="33279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GB" dirty="0" smtClean="0"/>
              <a:t>ERA-Interim: model </a:t>
            </a:r>
            <a:r>
              <a:rPr lang="en-GB" dirty="0"/>
              <a:t>and </a:t>
            </a:r>
            <a:r>
              <a:rPr lang="en-GB" dirty="0" smtClean="0"/>
              <a:t>assimilation system  </a:t>
            </a:r>
            <a:r>
              <a:rPr lang="en-GB" dirty="0"/>
              <a:t>from cycle 31R2 (released in December </a:t>
            </a:r>
            <a:r>
              <a:rPr lang="en-GB" dirty="0" smtClean="0"/>
              <a:t>2006, deterministic 4D-Var)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1507" y="5673597"/>
            <a:ext cx="8612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GB" dirty="0" smtClean="0"/>
              <a:t>For each 12-hour assimilation window, 4D-Var computes an estimate for all the model outputs and prognostic variables </a:t>
            </a:r>
            <a:r>
              <a:rPr lang="en-GB" dirty="0"/>
              <a:t>at any </a:t>
            </a:r>
            <a:r>
              <a:rPr lang="en-GB" dirty="0" smtClean="0"/>
              <a:t>given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44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Reanalyses</a:t>
            </a:r>
            <a:endParaRPr lang="en-GB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7507" y="4585551"/>
            <a:ext cx="4391247" cy="197070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27170" y="594893"/>
            <a:ext cx="8582913" cy="36933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lvl="1"/>
            <a:r>
              <a:rPr lang="en-GB" dirty="0" smtClean="0">
                <a:solidFill>
                  <a:schemeClr val="accent2"/>
                </a:solidFill>
              </a:rPr>
              <a:t>Reanalysis uses a </a:t>
            </a:r>
            <a:r>
              <a:rPr lang="en-GB" dirty="0">
                <a:solidFill>
                  <a:schemeClr val="accent2"/>
                </a:solidFill>
              </a:rPr>
              <a:t>NWP </a:t>
            </a:r>
            <a:r>
              <a:rPr lang="en-GB" dirty="0" smtClean="0">
                <a:solidFill>
                  <a:schemeClr val="accent2"/>
                </a:solidFill>
              </a:rPr>
              <a:t>model (physical laws) which allows to:</a:t>
            </a:r>
            <a:endParaRPr lang="en-GB" dirty="0">
              <a:solidFill>
                <a:schemeClr val="accent2"/>
              </a:solidFill>
            </a:endParaRPr>
          </a:p>
          <a:p>
            <a:pPr indent="0">
              <a:buNone/>
            </a:pPr>
            <a:r>
              <a:rPr lang="en-GB" dirty="0"/>
              <a:t>• </a:t>
            </a:r>
            <a:r>
              <a:rPr lang="en-GB" dirty="0" smtClean="0"/>
              <a:t>deal </a:t>
            </a:r>
            <a:r>
              <a:rPr lang="en-GB" dirty="0"/>
              <a:t>with missing data </a:t>
            </a:r>
            <a:endParaRPr lang="en-GB" dirty="0" smtClean="0"/>
          </a:p>
          <a:p>
            <a:pPr indent="0">
              <a:buNone/>
            </a:pPr>
            <a:r>
              <a:rPr lang="en-GB" dirty="0"/>
              <a:t> </a:t>
            </a:r>
            <a:r>
              <a:rPr lang="en-GB" dirty="0" smtClean="0"/>
              <a:t> (</a:t>
            </a:r>
            <a:r>
              <a:rPr lang="en-GB" dirty="0"/>
              <a:t>the model is used to “fill in the blanks”, from past and neighbouring information) </a:t>
            </a:r>
          </a:p>
          <a:p>
            <a:pPr indent="0">
              <a:buNone/>
            </a:pPr>
            <a:r>
              <a:rPr lang="en-GB" dirty="0"/>
              <a:t>• e</a:t>
            </a:r>
            <a:r>
              <a:rPr lang="en-GB" dirty="0" smtClean="0"/>
              <a:t>nsure </a:t>
            </a:r>
            <a:r>
              <a:rPr lang="en-GB" dirty="0"/>
              <a:t>consistency in horizontal and </a:t>
            </a:r>
            <a:r>
              <a:rPr lang="en-GB" dirty="0" smtClean="0"/>
              <a:t>vertical dimensions</a:t>
            </a:r>
            <a:endParaRPr lang="en-GB" dirty="0"/>
          </a:p>
          <a:p>
            <a:pPr indent="0">
              <a:buNone/>
            </a:pPr>
            <a:r>
              <a:rPr lang="en-GB" dirty="0"/>
              <a:t>• </a:t>
            </a:r>
            <a:r>
              <a:rPr lang="en-GB" dirty="0" smtClean="0"/>
              <a:t>ensure </a:t>
            </a:r>
            <a:r>
              <a:rPr lang="en-GB" dirty="0"/>
              <a:t>consistency across geophysical </a:t>
            </a:r>
            <a:r>
              <a:rPr lang="en-GB" dirty="0" smtClean="0"/>
              <a:t>variables</a:t>
            </a:r>
          </a:p>
          <a:p>
            <a:pPr indent="0">
              <a:buNone/>
            </a:pPr>
            <a:endParaRPr lang="en-GB" dirty="0" smtClean="0"/>
          </a:p>
          <a:p>
            <a:pPr lvl="0"/>
            <a:r>
              <a:rPr lang="en-GB" dirty="0">
                <a:solidFill>
                  <a:schemeClr val="accent2"/>
                </a:solidFill>
              </a:rPr>
              <a:t>Reanalysis uses and evaluates all observations in a consistent </a:t>
            </a:r>
            <a:r>
              <a:rPr lang="en-GB" dirty="0" smtClean="0">
                <a:solidFill>
                  <a:schemeClr val="accent2"/>
                </a:solidFill>
              </a:rPr>
              <a:t>way:</a:t>
            </a:r>
          </a:p>
          <a:p>
            <a:pPr lvl="0"/>
            <a:r>
              <a:rPr lang="en-GB" dirty="0"/>
              <a:t>• </a:t>
            </a:r>
            <a:r>
              <a:rPr lang="en-GB" dirty="0" smtClean="0"/>
              <a:t>observation accuracy explicitly </a:t>
            </a:r>
            <a:r>
              <a:rPr lang="en-GB" dirty="0"/>
              <a:t>taken into </a:t>
            </a:r>
            <a:r>
              <a:rPr lang="en-GB" dirty="0" smtClean="0"/>
              <a:t>account</a:t>
            </a:r>
          </a:p>
          <a:p>
            <a:pPr lvl="0"/>
            <a:r>
              <a:rPr lang="en-GB" dirty="0"/>
              <a:t>• q</a:t>
            </a:r>
            <a:r>
              <a:rPr lang="en-GB" dirty="0" smtClean="0"/>
              <a:t>uality </a:t>
            </a:r>
            <a:r>
              <a:rPr lang="en-GB" dirty="0"/>
              <a:t>control (QC) procedures apply across all observation </a:t>
            </a:r>
            <a:r>
              <a:rPr lang="en-GB" dirty="0" smtClean="0"/>
              <a:t>types</a:t>
            </a:r>
          </a:p>
          <a:p>
            <a:pPr lvl="0"/>
            <a:endParaRPr lang="en-GB" dirty="0"/>
          </a:p>
          <a:p>
            <a:r>
              <a:rPr lang="en-GB" dirty="0" smtClean="0">
                <a:solidFill>
                  <a:schemeClr val="accent2"/>
                </a:solidFill>
              </a:rPr>
              <a:t>Reanalysis uses the widest </a:t>
            </a:r>
            <a:r>
              <a:rPr lang="en-GB" dirty="0">
                <a:solidFill>
                  <a:schemeClr val="accent2"/>
                </a:solidFill>
              </a:rPr>
              <a:t>variety </a:t>
            </a:r>
            <a:r>
              <a:rPr lang="en-GB" dirty="0" smtClean="0">
                <a:solidFill>
                  <a:schemeClr val="accent2"/>
                </a:solidFill>
              </a:rPr>
              <a:t>of </a:t>
            </a:r>
            <a:r>
              <a:rPr lang="en-GB" dirty="0">
                <a:solidFill>
                  <a:schemeClr val="accent2"/>
                </a:solidFill>
              </a:rPr>
              <a:t>observations (40,000 millions in ERA-Interim)</a:t>
            </a:r>
          </a:p>
          <a:p>
            <a:pPr indent="0">
              <a:buNone/>
            </a:pPr>
            <a:r>
              <a:rPr lang="en-GB" dirty="0"/>
              <a:t>• </a:t>
            </a:r>
            <a:r>
              <a:rPr lang="en-GB" dirty="0" smtClean="0"/>
              <a:t>reduce </a:t>
            </a:r>
            <a:r>
              <a:rPr lang="en-GB" dirty="0"/>
              <a:t>the model </a:t>
            </a:r>
            <a:r>
              <a:rPr lang="en-GB" dirty="0" smtClean="0"/>
              <a:t>biases</a:t>
            </a:r>
            <a:endParaRPr lang="en-GB" dirty="0"/>
          </a:p>
          <a:p>
            <a:pPr indent="0">
              <a:buNone/>
            </a:pPr>
            <a:r>
              <a:rPr lang="en-GB" dirty="0"/>
              <a:t>• </a:t>
            </a:r>
            <a:r>
              <a:rPr lang="en-GB" dirty="0" smtClean="0"/>
              <a:t>reproduce </a:t>
            </a:r>
            <a:r>
              <a:rPr lang="en-GB" dirty="0"/>
              <a:t>actual synoptic </a:t>
            </a:r>
            <a:r>
              <a:rPr lang="en-GB" dirty="0" smtClean="0"/>
              <a:t>situation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454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11717" y="620150"/>
            <a:ext cx="8739384" cy="645124"/>
          </a:xfrm>
        </p:spPr>
        <p:txBody>
          <a:bodyPr/>
          <a:lstStyle/>
          <a:p>
            <a:pPr indent="0">
              <a:buNone/>
            </a:pPr>
            <a:r>
              <a:rPr lang="en-US" dirty="0" smtClean="0"/>
              <a:t>The models and data assimilation methods </a:t>
            </a:r>
            <a:r>
              <a:rPr lang="en-US" dirty="0"/>
              <a:t>have improved a lot over </a:t>
            </a:r>
            <a:r>
              <a:rPr lang="en-US" dirty="0" smtClean="0"/>
              <a:t>time, so analysis </a:t>
            </a:r>
            <a:r>
              <a:rPr lang="en-US" dirty="0" err="1" smtClean="0"/>
              <a:t>timeseries</a:t>
            </a:r>
            <a:r>
              <a:rPr lang="en-US" dirty="0" smtClean="0"/>
              <a:t> feature </a:t>
            </a:r>
            <a:r>
              <a:rPr lang="en-US" dirty="0"/>
              <a:t>spurious </a:t>
            </a:r>
            <a:r>
              <a:rPr lang="en-US" dirty="0" smtClean="0"/>
              <a:t>changes.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not use simply operational </a:t>
            </a:r>
            <a:r>
              <a:rPr lang="en-GB" dirty="0" smtClean="0"/>
              <a:t>NWP analysis?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03742" y="4306601"/>
            <a:ext cx="8840258" cy="595227"/>
            <a:chOff x="224104" y="4930716"/>
            <a:chExt cx="9028416" cy="595227"/>
          </a:xfrm>
        </p:grpSpPr>
        <p:sp>
          <p:nvSpPr>
            <p:cNvPr id="9" name="TextBox 8"/>
            <p:cNvSpPr txBox="1"/>
            <p:nvPr/>
          </p:nvSpPr>
          <p:spPr>
            <a:xfrm>
              <a:off x="224104" y="4941168"/>
              <a:ext cx="8275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latin typeface="+mn-lt"/>
                </a:rPr>
                <a:t>1 Feb 1985</a:t>
              </a:r>
              <a:endParaRPr lang="en-GB" sz="1600" b="1" dirty="0">
                <a:latin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88276" y="4941168"/>
              <a:ext cx="8275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latin typeface="+mn-lt"/>
                </a:rPr>
                <a:t>1 Feb 1985</a:t>
              </a:r>
              <a:endParaRPr lang="en-GB" sz="1600" b="1" dirty="0">
                <a:latin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64675" y="4941168"/>
              <a:ext cx="8275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latin typeface="+mn-lt"/>
                </a:rPr>
                <a:t>1 May 2011</a:t>
              </a:r>
              <a:endParaRPr lang="en-GB" sz="1600" b="1" dirty="0">
                <a:latin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424936" y="4930716"/>
              <a:ext cx="8275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latin typeface="+mn-lt"/>
                </a:rPr>
                <a:t>1 May 2011</a:t>
              </a:r>
              <a:endParaRPr lang="en-GB" sz="1600" b="1" dirty="0">
                <a:latin typeface="+mn-lt"/>
              </a:endParaRPr>
            </a:p>
          </p:txBody>
        </p:sp>
      </p:grpSp>
      <p:pic>
        <p:nvPicPr>
          <p:cNvPr id="13" name="Content Placeholder 24" descr="t2m_southpole_ops_1feb1985_1may2011.png"/>
          <p:cNvPicPr>
            <a:picLocks noChangeAspect="1"/>
          </p:cNvPicPr>
          <p:nvPr/>
        </p:nvPicPr>
        <p:blipFill>
          <a:blip r:embed="rId2" cstate="print"/>
          <a:srcRect l="8988" t="8893" r="6292" b="7623"/>
          <a:stretch>
            <a:fillRect/>
          </a:stretch>
        </p:blipFill>
        <p:spPr>
          <a:xfrm>
            <a:off x="237517" y="1382227"/>
            <a:ext cx="4277923" cy="2982437"/>
          </a:xfrm>
          <a:prstGeom prst="rect">
            <a:avLst/>
          </a:prstGeom>
        </p:spPr>
      </p:pic>
      <p:pic>
        <p:nvPicPr>
          <p:cNvPr id="14" name="Content Placeholder 25" descr="t2m_southpole_ei_1feb1985_1may2011.png"/>
          <p:cNvPicPr>
            <a:picLocks noChangeAspect="1"/>
          </p:cNvPicPr>
          <p:nvPr/>
        </p:nvPicPr>
        <p:blipFill>
          <a:blip r:embed="rId3" cstate="print"/>
          <a:srcRect l="8988" t="8893" r="6292" b="7623"/>
          <a:stretch>
            <a:fillRect/>
          </a:stretch>
        </p:blipFill>
        <p:spPr>
          <a:xfrm>
            <a:off x="4667697" y="1382228"/>
            <a:ext cx="4277923" cy="29824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43309" y="4760414"/>
            <a:ext cx="4248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+mn-lt"/>
              </a:rPr>
              <a:t>Was there a sudden change in</a:t>
            </a:r>
            <a:br>
              <a:rPr lang="en-GB" sz="1800" dirty="0" smtClean="0">
                <a:latin typeface="+mn-lt"/>
              </a:rPr>
            </a:br>
            <a:r>
              <a:rPr lang="en-GB" sz="1800" dirty="0" smtClean="0">
                <a:latin typeface="+mn-lt"/>
              </a:rPr>
              <a:t>South Pole summer variability in 1997?</a:t>
            </a:r>
            <a:endParaRPr lang="en-GB" sz="18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8559" y="483242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latin typeface="+mn-lt"/>
              </a:rPr>
              <a:t>No.</a:t>
            </a:r>
            <a:endParaRPr lang="en-GB" sz="1800" dirty="0">
              <a:latin typeface="+mn-lt"/>
            </a:endParaRPr>
          </a:p>
        </p:txBody>
      </p:sp>
      <p:sp>
        <p:nvSpPr>
          <p:cNvPr id="17" name="Up Arrow 16"/>
          <p:cNvSpPr/>
          <p:nvPr/>
        </p:nvSpPr>
        <p:spPr bwMode="auto">
          <a:xfrm>
            <a:off x="2115517" y="3976536"/>
            <a:ext cx="288032" cy="792088"/>
          </a:xfrm>
          <a:prstGeom prst="upArrow">
            <a:avLst/>
          </a:prstGeom>
          <a:solidFill>
            <a:srgbClr val="FF00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8" name="Up Arrow 17"/>
          <p:cNvSpPr/>
          <p:nvPr/>
        </p:nvSpPr>
        <p:spPr bwMode="auto">
          <a:xfrm>
            <a:off x="6662655" y="3976536"/>
            <a:ext cx="288032" cy="792088"/>
          </a:xfrm>
          <a:prstGeom prst="upArrow">
            <a:avLst/>
          </a:prstGeom>
          <a:solidFill>
            <a:srgbClr val="FF0000">
              <a:alpha val="5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mtClean="0"/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251520" y="2132856"/>
            <a:ext cx="1800200" cy="28803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2123728" y="1772816"/>
            <a:ext cx="2304256" cy="21602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4788024" y="1916832"/>
            <a:ext cx="4104456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260060" y="5746990"/>
            <a:ext cx="8816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remove </a:t>
            </a:r>
            <a:r>
              <a:rPr lang="en-US" dirty="0" smtClean="0"/>
              <a:t>these </a:t>
            </a:r>
            <a:r>
              <a:rPr lang="en-US" dirty="0"/>
              <a:t>spurious sources of variability, </a:t>
            </a:r>
            <a:r>
              <a:rPr lang="en-US" dirty="0" smtClean="0"/>
              <a:t>model and data assimilation systems are frozen and rerun to produce a reanalysis dataset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831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Earth</a:t>
            </a:r>
            <a:r>
              <a:rPr lang="fr-FR" dirty="0" smtClean="0"/>
              <a:t> Science has </a:t>
            </a:r>
            <a:r>
              <a:rPr lang="en-GB" dirty="0" smtClean="0"/>
              <a:t>three</a:t>
            </a:r>
            <a:r>
              <a:rPr lang="fr-FR" dirty="0" smtClean="0"/>
              <a:t> </a:t>
            </a:r>
            <a:r>
              <a:rPr lang="fr-FR" dirty="0" err="1" smtClean="0"/>
              <a:t>pillars</a:t>
            </a: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38304661"/>
              </p:ext>
            </p:extLst>
          </p:nvPr>
        </p:nvGraphicFramePr>
        <p:xfrm>
          <a:off x="217587" y="1147618"/>
          <a:ext cx="5053154" cy="452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49931" y="582264"/>
            <a:ext cx="3873259" cy="15388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2"/>
                </a:solidFill>
              </a:rPr>
              <a:t>Earth Observations</a:t>
            </a:r>
          </a:p>
          <a:p>
            <a:endParaRPr lang="en-GB" dirty="0" smtClean="0">
              <a:solidFill>
                <a:schemeClr val="accent2"/>
              </a:solidFill>
            </a:endParaRPr>
          </a:p>
          <a:p>
            <a:r>
              <a:rPr lang="en-GB" dirty="0" smtClean="0"/>
              <a:t>Measurements </a:t>
            </a:r>
            <a:r>
              <a:rPr lang="en-GB" dirty="0"/>
              <a:t>from many platforms </a:t>
            </a:r>
            <a:r>
              <a:rPr lang="en-GB" dirty="0" smtClean="0"/>
              <a:t>with different </a:t>
            </a:r>
            <a:r>
              <a:rPr lang="en-GB" dirty="0"/>
              <a:t>types of sensors</a:t>
            </a:r>
            <a:endParaRPr lang="en-GB" dirty="0" smtClean="0">
              <a:solidFill>
                <a:schemeClr val="accent2"/>
              </a:solidFill>
            </a:endParaRPr>
          </a:p>
          <a:p>
            <a:endParaRPr lang="en-GB" sz="2000" dirty="0">
              <a:solidFill>
                <a:schemeClr val="accent2"/>
              </a:solidFill>
            </a:endParaRPr>
          </a:p>
        </p:txBody>
      </p:sp>
      <p:grpSp>
        <p:nvGrpSpPr>
          <p:cNvPr id="9" name="Group 40"/>
          <p:cNvGrpSpPr/>
          <p:nvPr/>
        </p:nvGrpSpPr>
        <p:grpSpPr>
          <a:xfrm>
            <a:off x="5434366" y="1874248"/>
            <a:ext cx="2664296" cy="631836"/>
            <a:chOff x="3707904" y="636924"/>
            <a:chExt cx="2664296" cy="631836"/>
          </a:xfrm>
        </p:grpSpPr>
        <p:pic>
          <p:nvPicPr>
            <p:cNvPr id="10" name="Picture 9" descr="jason2.jpg"/>
            <p:cNvPicPr>
              <a:picLocks noChangeAspect="1"/>
            </p:cNvPicPr>
            <p:nvPr/>
          </p:nvPicPr>
          <p:blipFill>
            <a:blip r:embed="rId7" cstate="print"/>
            <a:srcRect b="21125"/>
            <a:stretch>
              <a:fillRect/>
            </a:stretch>
          </p:blipFill>
          <p:spPr>
            <a:xfrm>
              <a:off x="3707904" y="636924"/>
              <a:ext cx="648072" cy="63183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1" name="TextBox 10"/>
            <p:cNvSpPr txBox="1"/>
            <p:nvPr/>
          </p:nvSpPr>
          <p:spPr>
            <a:xfrm>
              <a:off x="4283968" y="769001"/>
              <a:ext cx="208823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100" dirty="0" smtClean="0">
                  <a:latin typeface="+mn-lt"/>
                </a:rPr>
                <a:t>Polar-orbiting Satellite</a:t>
              </a:r>
              <a:endParaRPr lang="en-GB" sz="1100" dirty="0">
                <a:latin typeface="+mn-lt"/>
              </a:endParaRPr>
            </a:p>
          </p:txBody>
        </p:sp>
      </p:grpSp>
      <p:grpSp>
        <p:nvGrpSpPr>
          <p:cNvPr id="12" name="Group 39"/>
          <p:cNvGrpSpPr/>
          <p:nvPr/>
        </p:nvGrpSpPr>
        <p:grpSpPr>
          <a:xfrm>
            <a:off x="6010431" y="2279790"/>
            <a:ext cx="2016223" cy="621804"/>
            <a:chOff x="1475657" y="435229"/>
            <a:chExt cx="2016223" cy="621804"/>
          </a:xfrm>
        </p:grpSpPr>
        <p:pic>
          <p:nvPicPr>
            <p:cNvPr id="13" name="Picture 12" descr="argo_float.jpg"/>
            <p:cNvPicPr>
              <a:picLocks noChangeAspect="1"/>
            </p:cNvPicPr>
            <p:nvPr/>
          </p:nvPicPr>
          <p:blipFill>
            <a:blip r:embed="rId8" cstate="print"/>
            <a:srcRect r="18575"/>
            <a:stretch>
              <a:fillRect/>
            </a:stretch>
          </p:blipFill>
          <p:spPr>
            <a:xfrm>
              <a:off x="2732423" y="435229"/>
              <a:ext cx="759457" cy="62180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4" name="TextBox 13"/>
            <p:cNvSpPr txBox="1"/>
            <p:nvPr/>
          </p:nvSpPr>
          <p:spPr>
            <a:xfrm>
              <a:off x="1475657" y="559500"/>
              <a:ext cx="12961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100" dirty="0" err="1" smtClean="0">
                  <a:latin typeface="+mn-lt"/>
                </a:rPr>
                <a:t>Argo</a:t>
              </a:r>
              <a:r>
                <a:rPr lang="fr-FR" sz="1100" dirty="0" smtClean="0">
                  <a:latin typeface="+mn-lt"/>
                </a:rPr>
                <a:t> </a:t>
              </a:r>
              <a:r>
                <a:rPr lang="fr-FR" sz="1100" dirty="0" err="1" smtClean="0">
                  <a:latin typeface="+mn-lt"/>
                </a:rPr>
                <a:t>Float</a:t>
              </a:r>
              <a:endParaRPr lang="en-GB" sz="1100" dirty="0">
                <a:latin typeface="+mn-lt"/>
              </a:endParaRPr>
            </a:p>
          </p:txBody>
        </p:sp>
      </p:grpSp>
      <p:grpSp>
        <p:nvGrpSpPr>
          <p:cNvPr id="15" name="Group 38"/>
          <p:cNvGrpSpPr/>
          <p:nvPr/>
        </p:nvGrpSpPr>
        <p:grpSpPr>
          <a:xfrm>
            <a:off x="5362358" y="2738540"/>
            <a:ext cx="2808312" cy="720080"/>
            <a:chOff x="1763688" y="1268760"/>
            <a:chExt cx="2808312" cy="720080"/>
          </a:xfrm>
        </p:grpSpPr>
        <p:pic>
          <p:nvPicPr>
            <p:cNvPr id="16" name="Picture 15" descr="meteosat.jpe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63688" y="1268760"/>
              <a:ext cx="720080" cy="720080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17" name="TextBox 16"/>
            <p:cNvSpPr txBox="1"/>
            <p:nvPr/>
          </p:nvSpPr>
          <p:spPr>
            <a:xfrm>
              <a:off x="2411760" y="1489081"/>
              <a:ext cx="21602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100" dirty="0" smtClean="0">
                  <a:latin typeface="+mn-lt"/>
                </a:rPr>
                <a:t>Geostationary Satellite</a:t>
              </a:r>
              <a:endParaRPr lang="en-GB" sz="1100" dirty="0">
                <a:latin typeface="+mn-lt"/>
              </a:endParaRPr>
            </a:p>
          </p:txBody>
        </p:sp>
      </p:grpSp>
      <p:grpSp>
        <p:nvGrpSpPr>
          <p:cNvPr id="18" name="Group 37"/>
          <p:cNvGrpSpPr/>
          <p:nvPr/>
        </p:nvGrpSpPr>
        <p:grpSpPr>
          <a:xfrm>
            <a:off x="5362358" y="3246297"/>
            <a:ext cx="2592288" cy="764704"/>
            <a:chOff x="-1080120" y="1988840"/>
            <a:chExt cx="2730635" cy="764704"/>
          </a:xfrm>
        </p:grpSpPr>
        <p:pic>
          <p:nvPicPr>
            <p:cNvPr id="19" name="Picture 18" descr="xbt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43608" y="1988840"/>
              <a:ext cx="606907" cy="76470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20" name="TextBox 19"/>
            <p:cNvSpPr txBox="1"/>
            <p:nvPr/>
          </p:nvSpPr>
          <p:spPr>
            <a:xfrm>
              <a:off x="-1080120" y="2185119"/>
              <a:ext cx="212372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100" dirty="0" err="1" smtClean="0">
                  <a:latin typeface="+mn-lt"/>
                </a:rPr>
                <a:t>Bathythermograph</a:t>
              </a:r>
              <a:endParaRPr lang="en-GB" sz="1100" dirty="0">
                <a:latin typeface="+mn-lt"/>
              </a:endParaRPr>
            </a:p>
          </p:txBody>
        </p:sp>
      </p:grpSp>
      <p:grpSp>
        <p:nvGrpSpPr>
          <p:cNvPr id="21" name="Group 36"/>
          <p:cNvGrpSpPr/>
          <p:nvPr/>
        </p:nvGrpSpPr>
        <p:grpSpPr>
          <a:xfrm>
            <a:off x="5362358" y="3790133"/>
            <a:ext cx="1656184" cy="540603"/>
            <a:chOff x="755576" y="2924944"/>
            <a:chExt cx="1656184" cy="540603"/>
          </a:xfrm>
        </p:grpSpPr>
        <p:pic>
          <p:nvPicPr>
            <p:cNvPr id="22" name="Picture 21" descr="aircraft.jpg"/>
            <p:cNvPicPr>
              <a:picLocks noChangeAspect="1"/>
            </p:cNvPicPr>
            <p:nvPr/>
          </p:nvPicPr>
          <p:blipFill>
            <a:blip r:embed="rId11" cstate="print"/>
            <a:srcRect b="38177"/>
            <a:stretch>
              <a:fillRect/>
            </a:stretch>
          </p:blipFill>
          <p:spPr>
            <a:xfrm>
              <a:off x="755576" y="2924944"/>
              <a:ext cx="936104" cy="54060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23" name="TextBox 22"/>
            <p:cNvSpPr txBox="1"/>
            <p:nvPr/>
          </p:nvSpPr>
          <p:spPr>
            <a:xfrm>
              <a:off x="1656184" y="3049215"/>
              <a:ext cx="7555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100" dirty="0" err="1" smtClean="0">
                  <a:latin typeface="+mn-lt"/>
                </a:rPr>
                <a:t>Aircraft</a:t>
              </a:r>
              <a:endParaRPr lang="en-GB" sz="1100" dirty="0">
                <a:latin typeface="+mn-lt"/>
              </a:endParaRPr>
            </a:p>
          </p:txBody>
        </p:sp>
      </p:grpSp>
      <p:grpSp>
        <p:nvGrpSpPr>
          <p:cNvPr id="24" name="Group 35"/>
          <p:cNvGrpSpPr/>
          <p:nvPr/>
        </p:nvGrpSpPr>
        <p:grpSpPr>
          <a:xfrm>
            <a:off x="6514486" y="4166600"/>
            <a:ext cx="1440160" cy="576064"/>
            <a:chOff x="155509" y="3717032"/>
            <a:chExt cx="1440160" cy="576064"/>
          </a:xfrm>
        </p:grpSpPr>
        <p:pic>
          <p:nvPicPr>
            <p:cNvPr id="25" name="Picture 24" descr="buoy.jpg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27584" y="3717032"/>
              <a:ext cx="768085" cy="57606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26" name="TextBox 25"/>
            <p:cNvSpPr txBox="1"/>
            <p:nvPr/>
          </p:nvSpPr>
          <p:spPr>
            <a:xfrm>
              <a:off x="155509" y="3861048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100" dirty="0" err="1" smtClean="0">
                  <a:latin typeface="+mn-lt"/>
                </a:rPr>
                <a:t>Buoy</a:t>
              </a:r>
              <a:endParaRPr lang="en-GB" sz="1100" dirty="0">
                <a:latin typeface="+mn-lt"/>
              </a:endParaRPr>
            </a:p>
          </p:txBody>
        </p:sp>
      </p:grpSp>
      <p:grpSp>
        <p:nvGrpSpPr>
          <p:cNvPr id="27" name="Group 34"/>
          <p:cNvGrpSpPr/>
          <p:nvPr/>
        </p:nvGrpSpPr>
        <p:grpSpPr>
          <a:xfrm>
            <a:off x="5362358" y="4599920"/>
            <a:ext cx="2664295" cy="576064"/>
            <a:chOff x="1187624" y="4437112"/>
            <a:chExt cx="2664295" cy="576064"/>
          </a:xfrm>
        </p:grpSpPr>
        <p:pic>
          <p:nvPicPr>
            <p:cNvPr id="28" name="Picture 27" descr="weather_balloon.jpg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87624" y="4437112"/>
              <a:ext cx="786087" cy="57606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29" name="TextBox 28"/>
            <p:cNvSpPr txBox="1"/>
            <p:nvPr/>
          </p:nvSpPr>
          <p:spPr>
            <a:xfrm>
              <a:off x="1915226" y="4566261"/>
              <a:ext cx="193669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fr-FR" sz="1100" dirty="0" err="1" smtClean="0">
                  <a:latin typeface="+mn-lt"/>
                </a:rPr>
                <a:t>Balloon</a:t>
              </a:r>
              <a:r>
                <a:rPr lang="fr-FR" sz="1100" dirty="0" smtClean="0">
                  <a:latin typeface="+mn-lt"/>
                </a:rPr>
                <a:t>, Radiosonde</a:t>
              </a:r>
              <a:endParaRPr lang="en-GB" sz="1100" dirty="0">
                <a:latin typeface="+mn-l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399946" y="4999752"/>
            <a:ext cx="1554700" cy="553954"/>
            <a:chOff x="1079362" y="5085185"/>
            <a:chExt cx="1554700" cy="553954"/>
          </a:xfrm>
        </p:grpSpPr>
        <p:pic>
          <p:nvPicPr>
            <p:cNvPr id="31" name="Picture 30" descr="ship.pn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07704" y="5085185"/>
              <a:ext cx="726358" cy="55395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32" name="TextBox 31"/>
            <p:cNvSpPr txBox="1"/>
            <p:nvPr/>
          </p:nvSpPr>
          <p:spPr>
            <a:xfrm>
              <a:off x="1079362" y="5172907"/>
              <a:ext cx="8640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100" dirty="0" err="1" smtClean="0">
                  <a:latin typeface="+mn-lt"/>
                </a:rPr>
                <a:t>Ship</a:t>
              </a:r>
              <a:endParaRPr lang="en-GB" sz="1100" dirty="0">
                <a:latin typeface="+mn-lt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362358" y="5418735"/>
            <a:ext cx="2939043" cy="650316"/>
            <a:chOff x="3059832" y="5445224"/>
            <a:chExt cx="2939043" cy="650316"/>
          </a:xfrm>
        </p:grpSpPr>
        <p:pic>
          <p:nvPicPr>
            <p:cNvPr id="34" name="Picture 33" descr="weatherstation.jpg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 flipH="1">
              <a:off x="3059832" y="5445224"/>
              <a:ext cx="812895" cy="65031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35" name="TextBox 34"/>
            <p:cNvSpPr txBox="1"/>
            <p:nvPr/>
          </p:nvSpPr>
          <p:spPr>
            <a:xfrm>
              <a:off x="3787434" y="5613282"/>
              <a:ext cx="221144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 smtClean="0">
                  <a:latin typeface="+mn-lt"/>
                </a:rPr>
                <a:t>(Semi-) </a:t>
              </a:r>
              <a:r>
                <a:rPr lang="fr-FR" sz="1100" dirty="0" err="1" smtClean="0">
                  <a:latin typeface="+mn-lt"/>
                </a:rPr>
                <a:t>Automatic</a:t>
              </a:r>
              <a:r>
                <a:rPr lang="fr-FR" sz="1100" dirty="0" smtClean="0">
                  <a:latin typeface="+mn-lt"/>
                </a:rPr>
                <a:t> Station</a:t>
              </a:r>
              <a:endParaRPr lang="en-GB" sz="1100" dirty="0">
                <a:latin typeface="+mn-lt"/>
              </a:endParaRPr>
            </a:p>
          </p:txBody>
        </p:sp>
      </p:grpSp>
      <p:grpSp>
        <p:nvGrpSpPr>
          <p:cNvPr id="36" name="Group 31"/>
          <p:cNvGrpSpPr/>
          <p:nvPr/>
        </p:nvGrpSpPr>
        <p:grpSpPr>
          <a:xfrm>
            <a:off x="5755401" y="5870599"/>
            <a:ext cx="2055229" cy="764428"/>
            <a:chOff x="2678913" y="5352910"/>
            <a:chExt cx="2055229" cy="764428"/>
          </a:xfrm>
        </p:grpSpPr>
        <p:pic>
          <p:nvPicPr>
            <p:cNvPr id="37" name="Picture 36" descr="weather_observer.jpg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232878" y="5352910"/>
              <a:ext cx="501264" cy="76442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38" name="TextBox 37"/>
            <p:cNvSpPr txBox="1"/>
            <p:nvPr/>
          </p:nvSpPr>
          <p:spPr>
            <a:xfrm>
              <a:off x="2678913" y="5589240"/>
              <a:ext cx="155117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100" dirty="0" smtClean="0">
                  <a:latin typeface="+mn-lt"/>
                </a:rPr>
                <a:t>Observer, </a:t>
              </a:r>
              <a:br>
                <a:rPr lang="fr-FR" sz="1100" dirty="0" smtClean="0">
                  <a:latin typeface="+mn-lt"/>
                </a:rPr>
              </a:br>
              <a:r>
                <a:rPr lang="fr-FR" sz="1100" dirty="0" err="1" smtClean="0">
                  <a:latin typeface="+mn-lt"/>
                </a:rPr>
                <a:t>with</a:t>
              </a:r>
              <a:r>
                <a:rPr lang="fr-FR" sz="1100" dirty="0" smtClean="0">
                  <a:latin typeface="+mn-lt"/>
                </a:rPr>
                <a:t> instruments</a:t>
              </a:r>
              <a:endParaRPr lang="en-GB" sz="11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Reanalysis supports NWP development and evaluation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75385" y="984110"/>
            <a:ext cx="3868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Rate of improvements in operations:  </a:t>
            </a:r>
            <a:endParaRPr lang="en-GB" dirty="0"/>
          </a:p>
          <a:p>
            <a:r>
              <a:rPr lang="en-GB" dirty="0"/>
              <a:t>• model</a:t>
            </a:r>
          </a:p>
          <a:p>
            <a:r>
              <a:rPr lang="en-GB" dirty="0"/>
              <a:t>• data assimilation</a:t>
            </a:r>
          </a:p>
          <a:p>
            <a:r>
              <a:rPr lang="en-GB" dirty="0"/>
              <a:t>• observing system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58" y="540568"/>
            <a:ext cx="5161028" cy="5681469"/>
          </a:xfrm>
        </p:spPr>
      </p:pic>
      <p:sp>
        <p:nvSpPr>
          <p:cNvPr id="19" name="TextBox 18"/>
          <p:cNvSpPr txBox="1"/>
          <p:nvPr/>
        </p:nvSpPr>
        <p:spPr>
          <a:xfrm>
            <a:off x="5275385" y="3609699"/>
            <a:ext cx="380150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Rate of improvement in reanalysis:</a:t>
            </a:r>
          </a:p>
          <a:p>
            <a:r>
              <a:rPr lang="en-GB" dirty="0"/>
              <a:t>• </a:t>
            </a:r>
            <a:r>
              <a:rPr lang="en-GB" dirty="0" smtClean="0"/>
              <a:t>observing system</a:t>
            </a:r>
          </a:p>
          <a:p>
            <a:endParaRPr lang="en-GB" sz="800" dirty="0"/>
          </a:p>
          <a:p>
            <a:r>
              <a:rPr lang="en-GB" dirty="0">
                <a:sym typeface="Wingdings" panose="05000000000000000000" pitchFamily="2" charset="2"/>
              </a:rPr>
              <a:t>The comparison shows that most of the improvements in operational forecasts comes from a better model and data assimilation system</a:t>
            </a:r>
          </a:p>
          <a:p>
            <a:endParaRPr lang="en-GB" sz="800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These improvements benefits from better observations</a:t>
            </a:r>
            <a:endParaRPr lang="en-GB" dirty="0"/>
          </a:p>
          <a:p>
            <a:endParaRPr lang="en-GB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232140384"/>
              </p:ext>
            </p:extLst>
          </p:nvPr>
        </p:nvGraphicFramePr>
        <p:xfrm>
          <a:off x="8017136" y="6112729"/>
          <a:ext cx="598842" cy="654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5524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Reanalysis supports the computation of operational products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60059" y="574158"/>
            <a:ext cx="88168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Extreme Forecast Index (EFI) detects extreme events in a given ensemble forecast.</a:t>
            </a:r>
          </a:p>
          <a:p>
            <a:endParaRPr lang="en-GB" dirty="0"/>
          </a:p>
          <a:p>
            <a:r>
              <a:rPr lang="en-GB" dirty="0"/>
              <a:t>Difference between the ensemble forecast distribution and a reference </a:t>
            </a:r>
            <a:r>
              <a:rPr lang="en-GB" dirty="0" smtClean="0"/>
              <a:t>(</a:t>
            </a:r>
            <a:r>
              <a:rPr lang="en-GB" dirty="0"/>
              <a:t>M-climate)</a:t>
            </a:r>
          </a:p>
          <a:p>
            <a:r>
              <a:rPr lang="en-GB" dirty="0"/>
              <a:t>• </a:t>
            </a:r>
            <a:r>
              <a:rPr lang="en-GB" dirty="0" smtClean="0"/>
              <a:t>reference distribution is an ensemble of </a:t>
            </a:r>
            <a:r>
              <a:rPr lang="en-GB" dirty="0"/>
              <a:t>re-forecast for the most recent 20 years </a:t>
            </a:r>
          </a:p>
          <a:p>
            <a:r>
              <a:rPr lang="en-GB" dirty="0"/>
              <a:t>• initial conditions taken from </a:t>
            </a:r>
            <a:r>
              <a:rPr lang="en-GB" dirty="0" smtClean="0"/>
              <a:t>ERA-Interim (atmosphere) and ORAS4 (ocean)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37" y="2307261"/>
            <a:ext cx="3485291" cy="31104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047" y="2307261"/>
            <a:ext cx="3479358" cy="31297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4791" y="5447606"/>
            <a:ext cx="3226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EFI for precipitation </a:t>
            </a:r>
            <a:r>
              <a:rPr lang="en-GB" dirty="0" smtClean="0"/>
              <a:t>(warning </a:t>
            </a:r>
            <a:r>
              <a:rPr lang="en-GB" dirty="0" smtClean="0"/>
              <a:t>4-days in advance)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064642" y="5417722"/>
            <a:ext cx="3222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EFI for </a:t>
            </a:r>
            <a:r>
              <a:rPr lang="en-GB" dirty="0" smtClean="0"/>
              <a:t>precipitation (warning 1-day </a:t>
            </a:r>
            <a:r>
              <a:rPr lang="en-GB" dirty="0" smtClean="0"/>
              <a:t>in advance)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656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Climate signals in reanalysis</a:t>
            </a:r>
            <a:r>
              <a:rPr lang="en-GB" b="1" dirty="0"/>
              <a:t/>
            </a:r>
            <a:br>
              <a:rPr lang="en-GB" b="1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95944" y="5944380"/>
            <a:ext cx="8699200" cy="302052"/>
          </a:xfrm>
        </p:spPr>
        <p:txBody>
          <a:bodyPr/>
          <a:lstStyle/>
          <a:p>
            <a:pPr indent="0">
              <a:buNone/>
            </a:pPr>
            <a:r>
              <a:rPr lang="en-GB" b="1" dirty="0"/>
              <a:t>Some climate signals may be affected by changes in the observing system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44" y="1488558"/>
            <a:ext cx="5393782" cy="36822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0059" y="696236"/>
            <a:ext cx="5683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Solid line: ERA-Interim temperature anomalies relative to </a:t>
            </a:r>
            <a:r>
              <a:rPr lang="en-GB" dirty="0" smtClean="0"/>
              <a:t>1979-2001 </a:t>
            </a:r>
            <a:r>
              <a:rPr lang="en-GB" dirty="0" smtClean="0"/>
              <a:t>(monthly and globally averaged)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796438" y="1456272"/>
            <a:ext cx="31987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Good trends for surface temperature</a:t>
            </a:r>
          </a:p>
          <a:p>
            <a:endParaRPr lang="en-GB" dirty="0" smtClean="0"/>
          </a:p>
          <a:p>
            <a:r>
              <a:rPr lang="en-GB" dirty="0" smtClean="0"/>
              <a:t>El-Nino, El </a:t>
            </a:r>
            <a:r>
              <a:rPr lang="en-GB" dirty="0" err="1" smtClean="0"/>
              <a:t>Chichon</a:t>
            </a:r>
            <a:r>
              <a:rPr lang="en-GB" dirty="0" smtClean="0"/>
              <a:t> and Pinatubo events</a:t>
            </a:r>
          </a:p>
          <a:p>
            <a:endParaRPr lang="en-GB" dirty="0" smtClean="0"/>
          </a:p>
          <a:p>
            <a:r>
              <a:rPr lang="en-GB" dirty="0" smtClean="0"/>
              <a:t>Issue at 1hPa with the introduction of a new satellite (AMSU-A)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Improve the use of these observations to improve climate </a:t>
            </a:r>
            <a:r>
              <a:rPr lang="en-GB" dirty="0" smtClean="0"/>
              <a:t>signal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270" y="5170857"/>
            <a:ext cx="314325" cy="533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270" y="5186695"/>
            <a:ext cx="314325" cy="533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5489" y="5170857"/>
            <a:ext cx="314325" cy="533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14494" y="1506512"/>
            <a:ext cx="16931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Simmons </a:t>
            </a:r>
            <a:r>
              <a:rPr lang="en-GB" sz="1200" b="1" i="1" dirty="0"/>
              <a:t>et </a:t>
            </a:r>
            <a:r>
              <a:rPr lang="en-GB" sz="1200" b="1" i="1" dirty="0" smtClean="0"/>
              <a:t>al. 2014</a:t>
            </a:r>
            <a:r>
              <a:rPr lang="en-GB" sz="1200" b="1" i="1" dirty="0"/>
              <a:t>.</a:t>
            </a:r>
            <a:endParaRPr lang="en-GB" sz="1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56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</a:t>
            </a:r>
            <a:r>
              <a:rPr lang="en-GB" dirty="0" smtClean="0"/>
              <a:t>se departure </a:t>
            </a:r>
            <a:r>
              <a:rPr lang="en-GB" dirty="0"/>
              <a:t>statistics </a:t>
            </a:r>
            <a:r>
              <a:rPr lang="en-GB" dirty="0" smtClean="0"/>
              <a:t>to detect biases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60059" y="4374538"/>
            <a:ext cx="89902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100hPa</a:t>
            </a:r>
            <a:r>
              <a:rPr lang="en-GB" dirty="0" smtClean="0"/>
              <a:t>: before 2006, cold bias in the analysis relative </a:t>
            </a:r>
            <a:r>
              <a:rPr lang="en-GB" dirty="0"/>
              <a:t>to the </a:t>
            </a:r>
            <a:r>
              <a:rPr lang="en-GB" dirty="0" smtClean="0"/>
              <a:t>assimilated </a:t>
            </a:r>
            <a:r>
              <a:rPr lang="en-GB" dirty="0" err="1" smtClean="0"/>
              <a:t>radiosondes</a:t>
            </a:r>
            <a:r>
              <a:rPr lang="en-GB" dirty="0" smtClean="0"/>
              <a:t>. Assimilation of </a:t>
            </a:r>
            <a:r>
              <a:rPr lang="en-GB" dirty="0"/>
              <a:t>GPSRO </a:t>
            </a:r>
            <a:r>
              <a:rPr lang="en-GB" dirty="0" smtClean="0"/>
              <a:t>data from </a:t>
            </a:r>
            <a:r>
              <a:rPr lang="en-GB" dirty="0"/>
              <a:t>late 2006 </a:t>
            </a:r>
            <a:r>
              <a:rPr lang="en-GB" dirty="0" smtClean="0"/>
              <a:t>onwards </a:t>
            </a:r>
            <a:r>
              <a:rPr lang="en-GB" dirty="0"/>
              <a:t>brings the analysis into much </a:t>
            </a:r>
            <a:r>
              <a:rPr lang="en-GB" dirty="0" smtClean="0"/>
              <a:t>closer agreement </a:t>
            </a:r>
            <a:r>
              <a:rPr lang="en-GB" dirty="0"/>
              <a:t>with </a:t>
            </a:r>
            <a:r>
              <a:rPr lang="en-GB" dirty="0" err="1" smtClean="0"/>
              <a:t>radiosondes</a:t>
            </a:r>
            <a:endParaRPr lang="en-GB" dirty="0" smtClean="0"/>
          </a:p>
          <a:p>
            <a:endParaRPr lang="en-GB" dirty="0"/>
          </a:p>
          <a:p>
            <a:r>
              <a:rPr lang="en-GB" b="1" dirty="0" smtClean="0"/>
              <a:t>200hPa</a:t>
            </a:r>
            <a:r>
              <a:rPr lang="en-GB" dirty="0" smtClean="0"/>
              <a:t>: </a:t>
            </a:r>
            <a:r>
              <a:rPr lang="en-GB" dirty="0"/>
              <a:t>in the late </a:t>
            </a:r>
            <a:r>
              <a:rPr lang="en-GB" dirty="0" smtClean="0"/>
              <a:t>1990s, warm bias in the analysis relative </a:t>
            </a:r>
            <a:r>
              <a:rPr lang="en-GB" dirty="0"/>
              <a:t>to the assimilated</a:t>
            </a:r>
          </a:p>
          <a:p>
            <a:r>
              <a:rPr lang="en-GB" dirty="0" err="1" smtClean="0"/>
              <a:t>radiosondes</a:t>
            </a:r>
            <a:r>
              <a:rPr lang="en-GB" dirty="0" smtClean="0"/>
              <a:t>. </a:t>
            </a:r>
            <a:r>
              <a:rPr lang="en-GB" dirty="0"/>
              <a:t>This is associated </a:t>
            </a:r>
            <a:r>
              <a:rPr lang="en-GB" dirty="0" smtClean="0"/>
              <a:t>with the assimilation of an increasing amounts </a:t>
            </a:r>
            <a:r>
              <a:rPr lang="en-GB" dirty="0"/>
              <a:t>of </a:t>
            </a:r>
            <a:r>
              <a:rPr lang="en-GB" dirty="0" smtClean="0"/>
              <a:t>temperature </a:t>
            </a:r>
            <a:r>
              <a:rPr lang="en-GB" dirty="0"/>
              <a:t>data from </a:t>
            </a:r>
            <a:r>
              <a:rPr lang="en-GB" dirty="0" smtClean="0"/>
              <a:t>commercial aircrafts (warm-biased)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61" y="1112088"/>
            <a:ext cx="6604488" cy="3092329"/>
          </a:xfrm>
        </p:spPr>
      </p:pic>
      <p:sp>
        <p:nvSpPr>
          <p:cNvPr id="3" name="TextBox 2"/>
          <p:cNvSpPr txBox="1"/>
          <p:nvPr/>
        </p:nvSpPr>
        <p:spPr>
          <a:xfrm>
            <a:off x="457200" y="446350"/>
            <a:ext cx="8389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ERA-Interim </a:t>
            </a:r>
            <a:r>
              <a:rPr lang="en-GB" dirty="0"/>
              <a:t>observation-minus-analysis (black lines) and observation-minus-background (grey lines) differences for </a:t>
            </a:r>
            <a:r>
              <a:rPr lang="en-GB" dirty="0" err="1" smtClean="0"/>
              <a:t>radiosonde</a:t>
            </a:r>
            <a:r>
              <a:rPr lang="en-GB" dirty="0" smtClean="0"/>
              <a:t> temperatures </a:t>
            </a:r>
            <a:r>
              <a:rPr lang="en-GB" dirty="0"/>
              <a:t>(K)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439426" y="3598205"/>
            <a:ext cx="16931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Simmons </a:t>
            </a:r>
            <a:r>
              <a:rPr lang="en-GB" sz="1200" b="1" i="1" dirty="0"/>
              <a:t>et </a:t>
            </a:r>
            <a:r>
              <a:rPr lang="en-GB" sz="1200" b="1" i="1" dirty="0" smtClean="0"/>
              <a:t>al. 2014</a:t>
            </a:r>
            <a:r>
              <a:rPr lang="en-GB" sz="1200" b="1" i="1" dirty="0"/>
              <a:t>.</a:t>
            </a:r>
            <a:endParaRPr lang="en-GB" sz="1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20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 analysis increments </a:t>
            </a:r>
            <a:r>
              <a:rPr lang="en-GB" dirty="0" smtClean="0"/>
              <a:t>to </a:t>
            </a:r>
            <a:r>
              <a:rPr lang="en-GB" dirty="0"/>
              <a:t>detect </a:t>
            </a:r>
            <a:r>
              <a:rPr lang="en-GB" dirty="0" smtClean="0"/>
              <a:t>biases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59" y="1079230"/>
            <a:ext cx="8014328" cy="22594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0242" y="709898"/>
            <a:ext cx="7173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Mean temperature analysis increments in ERA-Interim (1979 - 2010)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199" y="3498112"/>
            <a:ext cx="8325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Warm increments produced by the assimilation of AMSUA measurements in the stratosphere and by the assimilation of aircraft measurements in the </a:t>
            </a:r>
            <a:r>
              <a:rPr lang="en-GB" dirty="0" err="1" smtClean="0"/>
              <a:t>troposhere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199" y="4155075"/>
            <a:ext cx="86196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We can explain </a:t>
            </a:r>
            <a:r>
              <a:rPr lang="en-GB" dirty="0"/>
              <a:t>most of the features </a:t>
            </a:r>
            <a:r>
              <a:rPr lang="en-GB" dirty="0" smtClean="0"/>
              <a:t>by now (putting </a:t>
            </a:r>
            <a:r>
              <a:rPr lang="en-GB" dirty="0"/>
              <a:t>together many time-series of </a:t>
            </a:r>
            <a:r>
              <a:rPr lang="en-GB" dirty="0" smtClean="0"/>
              <a:t>increments, observation </a:t>
            </a:r>
            <a:r>
              <a:rPr lang="en-GB" dirty="0"/>
              <a:t>mean departures and bias </a:t>
            </a:r>
            <a:r>
              <a:rPr lang="en-GB" dirty="0" smtClean="0"/>
              <a:t>corrections). </a:t>
            </a:r>
          </a:p>
          <a:p>
            <a:r>
              <a:rPr lang="en-GB" dirty="0" smtClean="0"/>
              <a:t>In </a:t>
            </a:r>
            <a:r>
              <a:rPr lang="en-GB" dirty="0"/>
              <a:t>practice, it is about near to impossible to know how mean increments will turn out in advance in a reanalysis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383925" y="873996"/>
            <a:ext cx="314325" cy="533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383926" y="2121549"/>
            <a:ext cx="3143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99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ERA-Interim will be replaced by ERA-5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60059" y="1558797"/>
            <a:ext cx="8692555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ERA-Interim: model </a:t>
            </a:r>
            <a:r>
              <a:rPr lang="en-GB" dirty="0"/>
              <a:t>and assimilation from cycle 31R2 (released in December 2006</a:t>
            </a:r>
            <a:r>
              <a:rPr lang="en-GB" dirty="0" smtClean="0"/>
              <a:t>)</a:t>
            </a:r>
          </a:p>
          <a:p>
            <a:r>
              <a:rPr lang="en-GB" dirty="0" smtClean="0"/>
              <a:t>ERA-5: </a:t>
            </a:r>
            <a:r>
              <a:rPr lang="en-GB" dirty="0"/>
              <a:t>m</a:t>
            </a:r>
            <a:r>
              <a:rPr lang="en-GB" dirty="0" smtClean="0"/>
              <a:t>odel </a:t>
            </a:r>
            <a:r>
              <a:rPr lang="en-GB" dirty="0"/>
              <a:t>and assimilation from cycle </a:t>
            </a:r>
            <a:r>
              <a:rPr lang="en-GB" dirty="0" smtClean="0"/>
              <a:t>41R2 </a:t>
            </a:r>
            <a:r>
              <a:rPr lang="en-GB" dirty="0"/>
              <a:t>(released in </a:t>
            </a:r>
            <a:r>
              <a:rPr lang="en-GB" dirty="0" smtClean="0"/>
              <a:t>March 2016)</a:t>
            </a:r>
            <a:endParaRPr lang="en-GB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2057" y="2706979"/>
            <a:ext cx="4073429" cy="24880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690" y="5284740"/>
            <a:ext cx="4073429" cy="2073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60059" y="475757"/>
            <a:ext cx="881682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2000" dirty="0"/>
              <a:t>Reanalysis is worth repeating as all ingredients continue to evolve:</a:t>
            </a:r>
          </a:p>
          <a:p>
            <a:pPr indent="0">
              <a:lnSpc>
                <a:spcPct val="90000"/>
              </a:lnSpc>
              <a:buNone/>
            </a:pPr>
            <a:r>
              <a:rPr lang="en-GB" dirty="0"/>
              <a:t>• </a:t>
            </a:r>
            <a:r>
              <a:rPr lang="en-GB" dirty="0" smtClean="0"/>
              <a:t>model</a:t>
            </a:r>
            <a:r>
              <a:rPr lang="en-US" dirty="0" smtClean="0"/>
              <a:t>, </a:t>
            </a:r>
            <a:r>
              <a:rPr lang="en-US" dirty="0"/>
              <a:t>data assimilation, observation reprocessing </a:t>
            </a:r>
            <a:endParaRPr lang="en-US" dirty="0" smtClean="0"/>
          </a:p>
          <a:p>
            <a:pPr indent="0">
              <a:lnSpc>
                <a:spcPct val="90000"/>
              </a:lnSpc>
              <a:buNone/>
            </a:pPr>
            <a:r>
              <a:rPr lang="en-GB" dirty="0" smtClean="0"/>
              <a:t>• with</a:t>
            </a:r>
            <a:r>
              <a:rPr lang="en-US" dirty="0" smtClean="0"/>
              <a:t> each </a:t>
            </a:r>
            <a:r>
              <a:rPr lang="en-US" dirty="0"/>
              <a:t>new </a:t>
            </a:r>
            <a:r>
              <a:rPr lang="en-US" dirty="0" smtClean="0"/>
              <a:t>reanalysis, understanding of model/observations biases is improved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60057" y="2706979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ERA-5 took </a:t>
            </a:r>
            <a:r>
              <a:rPr lang="en-GB" dirty="0" smtClean="0"/>
              <a:t>on board </a:t>
            </a:r>
            <a:r>
              <a:rPr lang="en-GB" dirty="0"/>
              <a:t>10 years of </a:t>
            </a:r>
            <a:r>
              <a:rPr lang="en-GB" dirty="0" smtClean="0"/>
              <a:t>research </a:t>
            </a:r>
            <a:r>
              <a:rPr lang="en-GB" dirty="0"/>
              <a:t>and development in NWP model and data assimilation methods</a:t>
            </a:r>
            <a:r>
              <a:rPr lang="en-GB" dirty="0" smtClean="0"/>
              <a:t>:</a:t>
            </a:r>
          </a:p>
          <a:p>
            <a:r>
              <a:rPr lang="en-GB" dirty="0"/>
              <a:t>• </a:t>
            </a:r>
            <a:r>
              <a:rPr lang="en-GB" dirty="0" smtClean="0"/>
              <a:t>EDA technique</a:t>
            </a:r>
          </a:p>
          <a:p>
            <a:r>
              <a:rPr lang="en-GB" dirty="0"/>
              <a:t>• </a:t>
            </a:r>
            <a:r>
              <a:rPr lang="en-GB" dirty="0" smtClean="0"/>
              <a:t>surface </a:t>
            </a:r>
            <a:r>
              <a:rPr lang="en-GB" dirty="0"/>
              <a:t>analysis (SEKF</a:t>
            </a:r>
            <a:r>
              <a:rPr lang="en-GB" dirty="0" smtClean="0"/>
              <a:t>),</a:t>
            </a:r>
          </a:p>
          <a:p>
            <a:r>
              <a:rPr lang="en-GB" dirty="0"/>
              <a:t>• </a:t>
            </a:r>
            <a:r>
              <a:rPr lang="en-GB" dirty="0" smtClean="0"/>
              <a:t>better </a:t>
            </a:r>
            <a:r>
              <a:rPr lang="en-GB" dirty="0"/>
              <a:t>bias </a:t>
            </a:r>
            <a:r>
              <a:rPr lang="en-GB" dirty="0" smtClean="0"/>
              <a:t>correction</a:t>
            </a:r>
          </a:p>
          <a:p>
            <a:r>
              <a:rPr lang="en-GB" dirty="0"/>
              <a:t>• </a:t>
            </a:r>
            <a:r>
              <a:rPr lang="en-GB" dirty="0" smtClean="0"/>
              <a:t>improved model physics</a:t>
            </a:r>
          </a:p>
          <a:p>
            <a:r>
              <a:rPr lang="en-GB" dirty="0"/>
              <a:t>• </a:t>
            </a:r>
            <a:r>
              <a:rPr lang="en-GB" dirty="0" smtClean="0"/>
              <a:t>higher resolution,…</a:t>
            </a:r>
            <a:endParaRPr lang="en-GB" dirty="0"/>
          </a:p>
          <a:p>
            <a:endParaRPr lang="en-GB" dirty="0"/>
          </a:p>
          <a:p>
            <a:r>
              <a:rPr lang="en-GB" dirty="0"/>
              <a:t>Improved observations: </a:t>
            </a:r>
            <a:r>
              <a:rPr lang="en-GB" b="1" dirty="0"/>
              <a:t>34</a:t>
            </a:r>
            <a:r>
              <a:rPr lang="en-GB" dirty="0"/>
              <a:t> observation data records either reprocessed or </a:t>
            </a:r>
            <a:r>
              <a:rPr lang="en-GB" dirty="0" smtClean="0"/>
              <a:t>updated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052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global to </a:t>
            </a:r>
            <a:r>
              <a:rPr lang="en-GB" dirty="0" smtClean="0"/>
              <a:t>regional reanalysis</a:t>
            </a:r>
            <a:endParaRPr lang="en-GB" dirty="0"/>
          </a:p>
        </p:txBody>
      </p:sp>
      <p:sp>
        <p:nvSpPr>
          <p:cNvPr id="5" name="TextBox 26"/>
          <p:cNvSpPr txBox="1"/>
          <p:nvPr/>
        </p:nvSpPr>
        <p:spPr>
          <a:xfrm>
            <a:off x="172721" y="601113"/>
            <a:ext cx="8971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GB" dirty="0" smtClean="0">
                <a:solidFill>
                  <a:srgbClr val="C00000"/>
                </a:solidFill>
              </a:rPr>
              <a:t>Global </a:t>
            </a:r>
            <a:r>
              <a:rPr lang="en-GB" dirty="0" smtClean="0">
                <a:solidFill>
                  <a:srgbClr val="C00000"/>
                </a:solidFill>
              </a:rPr>
              <a:t>reanalyses have a </a:t>
            </a:r>
            <a:r>
              <a:rPr lang="en-GB" dirty="0">
                <a:solidFill>
                  <a:srgbClr val="C00000"/>
                </a:solidFill>
              </a:rPr>
              <a:t>coarse resolution, not sufficient to </a:t>
            </a:r>
            <a:r>
              <a:rPr lang="en-GB" dirty="0" smtClean="0">
                <a:solidFill>
                  <a:srgbClr val="C00000"/>
                </a:solidFill>
              </a:rPr>
              <a:t>analyse </a:t>
            </a:r>
            <a:r>
              <a:rPr lang="en-GB" dirty="0">
                <a:solidFill>
                  <a:srgbClr val="C00000"/>
                </a:solidFill>
              </a:rPr>
              <a:t>regional </a:t>
            </a:r>
            <a:r>
              <a:rPr lang="en-GB" dirty="0" smtClean="0">
                <a:solidFill>
                  <a:srgbClr val="C00000"/>
                </a:solidFill>
              </a:rPr>
              <a:t>events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2721" y="1021253"/>
            <a:ext cx="87804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Dynamical downscaling</a:t>
            </a:r>
            <a:r>
              <a:rPr lang="en-GB" dirty="0" smtClean="0"/>
              <a:t>: </a:t>
            </a:r>
            <a:r>
              <a:rPr lang="en-GB" dirty="0"/>
              <a:t>high-resolution </a:t>
            </a:r>
            <a:r>
              <a:rPr lang="en-GB" dirty="0" smtClean="0"/>
              <a:t>model </a:t>
            </a:r>
            <a:r>
              <a:rPr lang="en-GB" dirty="0" smtClean="0"/>
              <a:t>running </a:t>
            </a:r>
            <a:r>
              <a:rPr lang="en-GB" dirty="0"/>
              <a:t>on a regional domain, boundary </a:t>
            </a:r>
            <a:r>
              <a:rPr lang="en-GB" dirty="0" smtClean="0"/>
              <a:t>condition is from a lower-resolution global </a:t>
            </a:r>
            <a:r>
              <a:rPr lang="en-GB" dirty="0" smtClean="0"/>
              <a:t>reanalysis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Regional reanalysis</a:t>
            </a:r>
            <a:r>
              <a:rPr lang="en-GB" dirty="0"/>
              <a:t>: high-resolution reanalysis (model &amp; assimilation) running on a regional domain, boundary condition is from a lower-resolution global </a:t>
            </a:r>
            <a:r>
              <a:rPr lang="en-GB" dirty="0" smtClean="0"/>
              <a:t>reanalysis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72721" y="5558379"/>
            <a:ext cx="87804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Nested approach could be used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888" y="4966636"/>
            <a:ext cx="2504779" cy="15833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95" y="2498581"/>
            <a:ext cx="5476733" cy="23759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21667" y="2792830"/>
            <a:ext cx="28314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 m surface winds from </a:t>
            </a:r>
            <a:r>
              <a:rPr lang="en-GB" dirty="0" smtClean="0"/>
              <a:t> COSMO-REA6 </a:t>
            </a:r>
            <a:r>
              <a:rPr lang="en-GB" dirty="0"/>
              <a:t>regional reanalysis (6km) </a:t>
            </a:r>
            <a:r>
              <a:rPr lang="en-GB" dirty="0" smtClean="0"/>
              <a:t>compared to a global reanalysis (125km) for February 2007 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97615" y="4874517"/>
            <a:ext cx="22674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A. K. </a:t>
            </a:r>
            <a:r>
              <a:rPr lang="en-GB" sz="1200" dirty="0" smtClean="0"/>
              <a:t>Kaiser-Weiss et al., 2015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4849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methods to reconstruct the past climate and/or weather 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91880" y="3212976"/>
            <a:ext cx="4824536" cy="792088"/>
            <a:chOff x="3491880" y="2636912"/>
            <a:chExt cx="4824536" cy="792088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3491880" y="2996952"/>
              <a:ext cx="48245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6"/>
            <p:cNvSpPr/>
            <p:nvPr/>
          </p:nvSpPr>
          <p:spPr>
            <a:xfrm>
              <a:off x="3560064" y="2636912"/>
              <a:ext cx="4376928" cy="719328"/>
            </a:xfrm>
            <a:custGeom>
              <a:avLst/>
              <a:gdLst>
                <a:gd name="connsiteX0" fmla="*/ 0 w 4376928"/>
                <a:gd name="connsiteY0" fmla="*/ 719328 h 719328"/>
                <a:gd name="connsiteX1" fmla="*/ 536448 w 4376928"/>
                <a:gd name="connsiteY1" fmla="*/ 12192 h 719328"/>
                <a:gd name="connsiteX2" fmla="*/ 1158240 w 4376928"/>
                <a:gd name="connsiteY2" fmla="*/ 670560 h 719328"/>
                <a:gd name="connsiteX3" fmla="*/ 1853184 w 4376928"/>
                <a:gd name="connsiteY3" fmla="*/ 48768 h 719328"/>
                <a:gd name="connsiteX4" fmla="*/ 2487168 w 4376928"/>
                <a:gd name="connsiteY4" fmla="*/ 670560 h 719328"/>
                <a:gd name="connsiteX5" fmla="*/ 3060192 w 4376928"/>
                <a:gd name="connsiteY5" fmla="*/ 0 h 719328"/>
                <a:gd name="connsiteX6" fmla="*/ 3742944 w 4376928"/>
                <a:gd name="connsiteY6" fmla="*/ 670560 h 719328"/>
                <a:gd name="connsiteX7" fmla="*/ 4376928 w 4376928"/>
                <a:gd name="connsiteY7" fmla="*/ 12192 h 7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76928" h="719328">
                  <a:moveTo>
                    <a:pt x="0" y="719328"/>
                  </a:moveTo>
                  <a:cubicBezTo>
                    <a:pt x="171704" y="369824"/>
                    <a:pt x="343408" y="20320"/>
                    <a:pt x="536448" y="12192"/>
                  </a:cubicBezTo>
                  <a:cubicBezTo>
                    <a:pt x="729488" y="4064"/>
                    <a:pt x="938784" y="664464"/>
                    <a:pt x="1158240" y="670560"/>
                  </a:cubicBezTo>
                  <a:cubicBezTo>
                    <a:pt x="1377696" y="676656"/>
                    <a:pt x="1631696" y="48768"/>
                    <a:pt x="1853184" y="48768"/>
                  </a:cubicBezTo>
                  <a:cubicBezTo>
                    <a:pt x="2074672" y="48768"/>
                    <a:pt x="2286000" y="678688"/>
                    <a:pt x="2487168" y="670560"/>
                  </a:cubicBezTo>
                  <a:cubicBezTo>
                    <a:pt x="2688336" y="662432"/>
                    <a:pt x="2850896" y="0"/>
                    <a:pt x="3060192" y="0"/>
                  </a:cubicBezTo>
                  <a:cubicBezTo>
                    <a:pt x="3269488" y="0"/>
                    <a:pt x="3523488" y="668528"/>
                    <a:pt x="3742944" y="670560"/>
                  </a:cubicBezTo>
                  <a:cubicBezTo>
                    <a:pt x="3962400" y="672592"/>
                    <a:pt x="4224528" y="95504"/>
                    <a:pt x="4376928" y="12192"/>
                  </a:cubicBezTo>
                </a:path>
              </a:pathLst>
            </a:cu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7740352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7884368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7668344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7812360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7596336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7668344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7596336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7596336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7452320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7308304" y="335699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4139952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4211960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4644008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5652120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6084168" y="328498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7740352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956376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52320" y="328498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52320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7884368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380312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308304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7596336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7380312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716428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7020272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7164288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16428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/>
            <p:cNvSpPr/>
            <p:nvPr/>
          </p:nvSpPr>
          <p:spPr>
            <a:xfrm>
              <a:off x="7092280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Oval 36"/>
            <p:cNvSpPr/>
            <p:nvPr/>
          </p:nvSpPr>
          <p:spPr>
            <a:xfrm>
              <a:off x="7020272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7092280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7092280" y="335699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Oval 39"/>
            <p:cNvSpPr/>
            <p:nvPr/>
          </p:nvSpPr>
          <p:spPr>
            <a:xfrm>
              <a:off x="7236296" y="328498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Oval 40"/>
            <p:cNvSpPr/>
            <p:nvPr/>
          </p:nvSpPr>
          <p:spPr>
            <a:xfrm>
              <a:off x="7236296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7164288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092280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7164288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680424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6948264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6948264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Oval 47"/>
            <p:cNvSpPr/>
            <p:nvPr/>
          </p:nvSpPr>
          <p:spPr>
            <a:xfrm>
              <a:off x="6876256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Oval 48"/>
            <p:cNvSpPr/>
            <p:nvPr/>
          </p:nvSpPr>
          <p:spPr>
            <a:xfrm>
              <a:off x="6804248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6876256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Oval 50"/>
            <p:cNvSpPr/>
            <p:nvPr/>
          </p:nvSpPr>
          <p:spPr>
            <a:xfrm>
              <a:off x="7524328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Oval 51"/>
            <p:cNvSpPr/>
            <p:nvPr/>
          </p:nvSpPr>
          <p:spPr>
            <a:xfrm>
              <a:off x="7596336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Oval 52"/>
            <p:cNvSpPr/>
            <p:nvPr/>
          </p:nvSpPr>
          <p:spPr>
            <a:xfrm>
              <a:off x="7668344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812360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752432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6732240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Oval 56"/>
            <p:cNvSpPr/>
            <p:nvPr/>
          </p:nvSpPr>
          <p:spPr>
            <a:xfrm>
              <a:off x="6588224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6372200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Oval 58"/>
            <p:cNvSpPr/>
            <p:nvPr/>
          </p:nvSpPr>
          <p:spPr>
            <a:xfrm>
              <a:off x="6372200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6300192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6300192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Oval 61"/>
            <p:cNvSpPr/>
            <p:nvPr/>
          </p:nvSpPr>
          <p:spPr>
            <a:xfrm>
              <a:off x="6228184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5436096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Oval 63"/>
            <p:cNvSpPr/>
            <p:nvPr/>
          </p:nvSpPr>
          <p:spPr>
            <a:xfrm>
              <a:off x="5148064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Oval 64"/>
            <p:cNvSpPr/>
            <p:nvPr/>
          </p:nvSpPr>
          <p:spPr>
            <a:xfrm>
              <a:off x="4860032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Oval 65"/>
            <p:cNvSpPr/>
            <p:nvPr/>
          </p:nvSpPr>
          <p:spPr>
            <a:xfrm>
              <a:off x="3779912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Oval 66"/>
            <p:cNvSpPr/>
            <p:nvPr/>
          </p:nvSpPr>
          <p:spPr>
            <a:xfrm>
              <a:off x="5076056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Oval 67"/>
            <p:cNvSpPr/>
            <p:nvPr/>
          </p:nvSpPr>
          <p:spPr>
            <a:xfrm>
              <a:off x="5940152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Oval 68"/>
            <p:cNvSpPr/>
            <p:nvPr/>
          </p:nvSpPr>
          <p:spPr>
            <a:xfrm>
              <a:off x="4499992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5724128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Oval 70"/>
            <p:cNvSpPr/>
            <p:nvPr/>
          </p:nvSpPr>
          <p:spPr>
            <a:xfrm>
              <a:off x="3635896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260058" y="5301208"/>
            <a:ext cx="2982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“Model only” integration</a:t>
            </a:r>
            <a:endParaRPr lang="en-GB" b="1" dirty="0"/>
          </a:p>
        </p:txBody>
      </p:sp>
      <p:grpSp>
        <p:nvGrpSpPr>
          <p:cNvPr id="73" name="Group 72"/>
          <p:cNvGrpSpPr/>
          <p:nvPr/>
        </p:nvGrpSpPr>
        <p:grpSpPr>
          <a:xfrm>
            <a:off x="3491880" y="5301208"/>
            <a:ext cx="4824536" cy="719328"/>
            <a:chOff x="3491880" y="1124744"/>
            <a:chExt cx="4824536" cy="719328"/>
          </a:xfrm>
        </p:grpSpPr>
        <p:cxnSp>
          <p:nvCxnSpPr>
            <p:cNvPr id="74" name="Straight Arrow Connector 73"/>
            <p:cNvCxnSpPr/>
            <p:nvPr/>
          </p:nvCxnSpPr>
          <p:spPr>
            <a:xfrm>
              <a:off x="3491880" y="1484784"/>
              <a:ext cx="48245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Freeform 74"/>
            <p:cNvSpPr/>
            <p:nvPr/>
          </p:nvSpPr>
          <p:spPr>
            <a:xfrm>
              <a:off x="3560064" y="1124744"/>
              <a:ext cx="4376928" cy="719328"/>
            </a:xfrm>
            <a:custGeom>
              <a:avLst/>
              <a:gdLst>
                <a:gd name="connsiteX0" fmla="*/ 0 w 4376928"/>
                <a:gd name="connsiteY0" fmla="*/ 719328 h 719328"/>
                <a:gd name="connsiteX1" fmla="*/ 536448 w 4376928"/>
                <a:gd name="connsiteY1" fmla="*/ 12192 h 719328"/>
                <a:gd name="connsiteX2" fmla="*/ 1158240 w 4376928"/>
                <a:gd name="connsiteY2" fmla="*/ 670560 h 719328"/>
                <a:gd name="connsiteX3" fmla="*/ 1853184 w 4376928"/>
                <a:gd name="connsiteY3" fmla="*/ 48768 h 719328"/>
                <a:gd name="connsiteX4" fmla="*/ 2487168 w 4376928"/>
                <a:gd name="connsiteY4" fmla="*/ 670560 h 719328"/>
                <a:gd name="connsiteX5" fmla="*/ 3060192 w 4376928"/>
                <a:gd name="connsiteY5" fmla="*/ 0 h 719328"/>
                <a:gd name="connsiteX6" fmla="*/ 3742944 w 4376928"/>
                <a:gd name="connsiteY6" fmla="*/ 670560 h 719328"/>
                <a:gd name="connsiteX7" fmla="*/ 4376928 w 4376928"/>
                <a:gd name="connsiteY7" fmla="*/ 12192 h 7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76928" h="719328">
                  <a:moveTo>
                    <a:pt x="0" y="719328"/>
                  </a:moveTo>
                  <a:cubicBezTo>
                    <a:pt x="171704" y="369824"/>
                    <a:pt x="343408" y="20320"/>
                    <a:pt x="536448" y="12192"/>
                  </a:cubicBezTo>
                  <a:cubicBezTo>
                    <a:pt x="729488" y="4064"/>
                    <a:pt x="938784" y="664464"/>
                    <a:pt x="1158240" y="670560"/>
                  </a:cubicBezTo>
                  <a:cubicBezTo>
                    <a:pt x="1377696" y="676656"/>
                    <a:pt x="1631696" y="48768"/>
                    <a:pt x="1853184" y="48768"/>
                  </a:cubicBezTo>
                  <a:cubicBezTo>
                    <a:pt x="2074672" y="48768"/>
                    <a:pt x="2286000" y="678688"/>
                    <a:pt x="2487168" y="670560"/>
                  </a:cubicBezTo>
                  <a:cubicBezTo>
                    <a:pt x="2688336" y="662432"/>
                    <a:pt x="2850896" y="0"/>
                    <a:pt x="3060192" y="0"/>
                  </a:cubicBezTo>
                  <a:cubicBezTo>
                    <a:pt x="3269488" y="0"/>
                    <a:pt x="3523488" y="668528"/>
                    <a:pt x="3742944" y="670560"/>
                  </a:cubicBezTo>
                  <a:cubicBezTo>
                    <a:pt x="3962400" y="672592"/>
                    <a:pt x="4224528" y="95504"/>
                    <a:pt x="4376928" y="12192"/>
                  </a:cubicBez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491880" y="1124744"/>
            <a:ext cx="4824536" cy="792088"/>
            <a:chOff x="3491880" y="5229200"/>
            <a:chExt cx="4824536" cy="792088"/>
          </a:xfrm>
        </p:grpSpPr>
        <p:cxnSp>
          <p:nvCxnSpPr>
            <p:cNvPr id="77" name="Straight Arrow Connector 76"/>
            <p:cNvCxnSpPr/>
            <p:nvPr/>
          </p:nvCxnSpPr>
          <p:spPr>
            <a:xfrm>
              <a:off x="3491880" y="5589240"/>
              <a:ext cx="48245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7"/>
            <p:cNvSpPr/>
            <p:nvPr/>
          </p:nvSpPr>
          <p:spPr>
            <a:xfrm>
              <a:off x="7740352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Oval 78"/>
            <p:cNvSpPr/>
            <p:nvPr/>
          </p:nvSpPr>
          <p:spPr>
            <a:xfrm>
              <a:off x="7884368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Oval 79"/>
            <p:cNvSpPr/>
            <p:nvPr/>
          </p:nvSpPr>
          <p:spPr>
            <a:xfrm>
              <a:off x="7668344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Oval 80"/>
            <p:cNvSpPr/>
            <p:nvPr/>
          </p:nvSpPr>
          <p:spPr>
            <a:xfrm>
              <a:off x="7812360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Oval 81"/>
            <p:cNvSpPr/>
            <p:nvPr/>
          </p:nvSpPr>
          <p:spPr>
            <a:xfrm>
              <a:off x="7596336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7668344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Oval 83"/>
            <p:cNvSpPr/>
            <p:nvPr/>
          </p:nvSpPr>
          <p:spPr>
            <a:xfrm>
              <a:off x="7596336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Oval 84"/>
            <p:cNvSpPr/>
            <p:nvPr/>
          </p:nvSpPr>
          <p:spPr>
            <a:xfrm>
              <a:off x="7596336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7452320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Oval 86"/>
            <p:cNvSpPr/>
            <p:nvPr/>
          </p:nvSpPr>
          <p:spPr>
            <a:xfrm>
              <a:off x="7308304" y="594928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Oval 87"/>
            <p:cNvSpPr/>
            <p:nvPr/>
          </p:nvSpPr>
          <p:spPr>
            <a:xfrm>
              <a:off x="4139952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Oval 88"/>
            <p:cNvSpPr/>
            <p:nvPr/>
          </p:nvSpPr>
          <p:spPr>
            <a:xfrm>
              <a:off x="4211960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Oval 89"/>
            <p:cNvSpPr/>
            <p:nvPr/>
          </p:nvSpPr>
          <p:spPr>
            <a:xfrm>
              <a:off x="4644008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Oval 90"/>
            <p:cNvSpPr/>
            <p:nvPr/>
          </p:nvSpPr>
          <p:spPr>
            <a:xfrm>
              <a:off x="5652120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Oval 91"/>
            <p:cNvSpPr/>
            <p:nvPr/>
          </p:nvSpPr>
          <p:spPr>
            <a:xfrm>
              <a:off x="6084168" y="587727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Oval 92"/>
            <p:cNvSpPr/>
            <p:nvPr/>
          </p:nvSpPr>
          <p:spPr>
            <a:xfrm>
              <a:off x="7740352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Oval 93"/>
            <p:cNvSpPr/>
            <p:nvPr/>
          </p:nvSpPr>
          <p:spPr>
            <a:xfrm>
              <a:off x="7956376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Oval 94"/>
            <p:cNvSpPr/>
            <p:nvPr/>
          </p:nvSpPr>
          <p:spPr>
            <a:xfrm>
              <a:off x="7452320" y="587727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Oval 95"/>
            <p:cNvSpPr/>
            <p:nvPr/>
          </p:nvSpPr>
          <p:spPr>
            <a:xfrm>
              <a:off x="7452320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Oval 96"/>
            <p:cNvSpPr/>
            <p:nvPr/>
          </p:nvSpPr>
          <p:spPr>
            <a:xfrm>
              <a:off x="7884368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Oval 97"/>
            <p:cNvSpPr/>
            <p:nvPr/>
          </p:nvSpPr>
          <p:spPr>
            <a:xfrm>
              <a:off x="7380312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Oval 98"/>
            <p:cNvSpPr/>
            <p:nvPr/>
          </p:nvSpPr>
          <p:spPr>
            <a:xfrm>
              <a:off x="7308304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0" name="Oval 99"/>
            <p:cNvSpPr/>
            <p:nvPr/>
          </p:nvSpPr>
          <p:spPr>
            <a:xfrm>
              <a:off x="7596336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1" name="Oval 100"/>
            <p:cNvSpPr/>
            <p:nvPr/>
          </p:nvSpPr>
          <p:spPr>
            <a:xfrm>
              <a:off x="7380312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Oval 101"/>
            <p:cNvSpPr/>
            <p:nvPr/>
          </p:nvSpPr>
          <p:spPr>
            <a:xfrm>
              <a:off x="716428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Oval 102"/>
            <p:cNvSpPr/>
            <p:nvPr/>
          </p:nvSpPr>
          <p:spPr>
            <a:xfrm>
              <a:off x="7020272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Oval 103"/>
            <p:cNvSpPr/>
            <p:nvPr/>
          </p:nvSpPr>
          <p:spPr>
            <a:xfrm>
              <a:off x="7164288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Oval 104"/>
            <p:cNvSpPr/>
            <p:nvPr/>
          </p:nvSpPr>
          <p:spPr>
            <a:xfrm>
              <a:off x="716428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Oval 105"/>
            <p:cNvSpPr/>
            <p:nvPr/>
          </p:nvSpPr>
          <p:spPr>
            <a:xfrm>
              <a:off x="7092280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Oval 106"/>
            <p:cNvSpPr/>
            <p:nvPr/>
          </p:nvSpPr>
          <p:spPr>
            <a:xfrm>
              <a:off x="7020272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Oval 107"/>
            <p:cNvSpPr/>
            <p:nvPr/>
          </p:nvSpPr>
          <p:spPr>
            <a:xfrm>
              <a:off x="7092280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Oval 108"/>
            <p:cNvSpPr/>
            <p:nvPr/>
          </p:nvSpPr>
          <p:spPr>
            <a:xfrm>
              <a:off x="7092280" y="5949280"/>
              <a:ext cx="72008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Oval 109"/>
            <p:cNvSpPr/>
            <p:nvPr/>
          </p:nvSpPr>
          <p:spPr>
            <a:xfrm>
              <a:off x="7236296" y="587727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1" name="Oval 110"/>
            <p:cNvSpPr/>
            <p:nvPr/>
          </p:nvSpPr>
          <p:spPr>
            <a:xfrm>
              <a:off x="7236296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2" name="Oval 111"/>
            <p:cNvSpPr/>
            <p:nvPr/>
          </p:nvSpPr>
          <p:spPr>
            <a:xfrm>
              <a:off x="7164288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Oval 112"/>
            <p:cNvSpPr/>
            <p:nvPr/>
          </p:nvSpPr>
          <p:spPr>
            <a:xfrm>
              <a:off x="7092280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Oval 113"/>
            <p:cNvSpPr/>
            <p:nvPr/>
          </p:nvSpPr>
          <p:spPr>
            <a:xfrm>
              <a:off x="7164288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Oval 114"/>
            <p:cNvSpPr/>
            <p:nvPr/>
          </p:nvSpPr>
          <p:spPr>
            <a:xfrm>
              <a:off x="680424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Oval 115"/>
            <p:cNvSpPr/>
            <p:nvPr/>
          </p:nvSpPr>
          <p:spPr>
            <a:xfrm>
              <a:off x="6948264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Oval 116"/>
            <p:cNvSpPr/>
            <p:nvPr/>
          </p:nvSpPr>
          <p:spPr>
            <a:xfrm>
              <a:off x="6948264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Oval 117"/>
            <p:cNvSpPr/>
            <p:nvPr/>
          </p:nvSpPr>
          <p:spPr>
            <a:xfrm>
              <a:off x="6876256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Oval 118"/>
            <p:cNvSpPr/>
            <p:nvPr/>
          </p:nvSpPr>
          <p:spPr>
            <a:xfrm>
              <a:off x="6804248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Oval 119"/>
            <p:cNvSpPr/>
            <p:nvPr/>
          </p:nvSpPr>
          <p:spPr>
            <a:xfrm>
              <a:off x="6876256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Oval 120"/>
            <p:cNvSpPr/>
            <p:nvPr/>
          </p:nvSpPr>
          <p:spPr>
            <a:xfrm>
              <a:off x="7524328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Oval 121"/>
            <p:cNvSpPr/>
            <p:nvPr/>
          </p:nvSpPr>
          <p:spPr>
            <a:xfrm>
              <a:off x="7596336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3" name="Oval 122"/>
            <p:cNvSpPr/>
            <p:nvPr/>
          </p:nvSpPr>
          <p:spPr>
            <a:xfrm>
              <a:off x="7668344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Oval 123"/>
            <p:cNvSpPr/>
            <p:nvPr/>
          </p:nvSpPr>
          <p:spPr>
            <a:xfrm>
              <a:off x="7812360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Oval 124"/>
            <p:cNvSpPr/>
            <p:nvPr/>
          </p:nvSpPr>
          <p:spPr>
            <a:xfrm>
              <a:off x="752432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Oval 125"/>
            <p:cNvSpPr/>
            <p:nvPr/>
          </p:nvSpPr>
          <p:spPr>
            <a:xfrm>
              <a:off x="6732240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Oval 126"/>
            <p:cNvSpPr/>
            <p:nvPr/>
          </p:nvSpPr>
          <p:spPr>
            <a:xfrm>
              <a:off x="6588224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Oval 127"/>
            <p:cNvSpPr/>
            <p:nvPr/>
          </p:nvSpPr>
          <p:spPr>
            <a:xfrm>
              <a:off x="6372200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Oval 128"/>
            <p:cNvSpPr/>
            <p:nvPr/>
          </p:nvSpPr>
          <p:spPr>
            <a:xfrm>
              <a:off x="6372200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Oval 129"/>
            <p:cNvSpPr/>
            <p:nvPr/>
          </p:nvSpPr>
          <p:spPr>
            <a:xfrm>
              <a:off x="6300192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Oval 130"/>
            <p:cNvSpPr/>
            <p:nvPr/>
          </p:nvSpPr>
          <p:spPr>
            <a:xfrm>
              <a:off x="6300192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Oval 131"/>
            <p:cNvSpPr/>
            <p:nvPr/>
          </p:nvSpPr>
          <p:spPr>
            <a:xfrm>
              <a:off x="6228184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3" name="Oval 132"/>
            <p:cNvSpPr/>
            <p:nvPr/>
          </p:nvSpPr>
          <p:spPr>
            <a:xfrm>
              <a:off x="5436096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4" name="Oval 133"/>
            <p:cNvSpPr/>
            <p:nvPr/>
          </p:nvSpPr>
          <p:spPr>
            <a:xfrm>
              <a:off x="5148064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Oval 134"/>
            <p:cNvSpPr/>
            <p:nvPr/>
          </p:nvSpPr>
          <p:spPr>
            <a:xfrm>
              <a:off x="4860032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Oval 135"/>
            <p:cNvSpPr/>
            <p:nvPr/>
          </p:nvSpPr>
          <p:spPr>
            <a:xfrm>
              <a:off x="3779912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Oval 136"/>
            <p:cNvSpPr/>
            <p:nvPr/>
          </p:nvSpPr>
          <p:spPr>
            <a:xfrm>
              <a:off x="5004048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Oval 137"/>
            <p:cNvSpPr/>
            <p:nvPr/>
          </p:nvSpPr>
          <p:spPr>
            <a:xfrm>
              <a:off x="5940152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Oval 138"/>
            <p:cNvSpPr/>
            <p:nvPr/>
          </p:nvSpPr>
          <p:spPr>
            <a:xfrm>
              <a:off x="4499992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Oval 139"/>
            <p:cNvSpPr/>
            <p:nvPr/>
          </p:nvSpPr>
          <p:spPr>
            <a:xfrm>
              <a:off x="5724128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Oval 140"/>
            <p:cNvSpPr/>
            <p:nvPr/>
          </p:nvSpPr>
          <p:spPr>
            <a:xfrm>
              <a:off x="3635896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7" name="TextBox 166"/>
          <p:cNvSpPr txBox="1"/>
          <p:nvPr/>
        </p:nvSpPr>
        <p:spPr>
          <a:xfrm>
            <a:off x="3247072" y="1916832"/>
            <a:ext cx="5407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Reconstruction based on observations, little use of model</a:t>
            </a:r>
            <a:endParaRPr lang="en-GB" sz="1600" i="1" dirty="0"/>
          </a:p>
        </p:txBody>
      </p:sp>
      <p:sp>
        <p:nvSpPr>
          <p:cNvPr id="169" name="TextBox 168"/>
          <p:cNvSpPr txBox="1"/>
          <p:nvPr/>
        </p:nvSpPr>
        <p:spPr>
          <a:xfrm>
            <a:off x="260059" y="1075476"/>
            <a:ext cx="2505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“Observations-only” </a:t>
            </a:r>
            <a:br>
              <a:rPr lang="en-GB" b="1" dirty="0" smtClean="0"/>
            </a:br>
            <a:r>
              <a:rPr lang="en-GB" b="1" dirty="0" smtClean="0"/>
              <a:t>climatology</a:t>
            </a:r>
            <a:endParaRPr lang="en-GB" b="1" dirty="0"/>
          </a:p>
        </p:txBody>
      </p:sp>
      <p:sp>
        <p:nvSpPr>
          <p:cNvPr id="170" name="TextBox 169"/>
          <p:cNvSpPr txBox="1"/>
          <p:nvPr/>
        </p:nvSpPr>
        <p:spPr>
          <a:xfrm>
            <a:off x="260059" y="3212500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Reanalysis</a:t>
            </a:r>
          </a:p>
          <a:p>
            <a:r>
              <a:rPr lang="en-GB" dirty="0"/>
              <a:t>Extended climate </a:t>
            </a:r>
            <a:r>
              <a:rPr lang="en-GB" dirty="0" smtClean="0"/>
              <a:t>reanalysis</a:t>
            </a:r>
            <a:endParaRPr lang="en-GB" dirty="0"/>
          </a:p>
        </p:txBody>
      </p:sp>
      <p:sp>
        <p:nvSpPr>
          <p:cNvPr id="171" name="TextBox 170"/>
          <p:cNvSpPr txBox="1"/>
          <p:nvPr/>
        </p:nvSpPr>
        <p:spPr>
          <a:xfrm>
            <a:off x="3247072" y="6020536"/>
            <a:ext cx="5407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Reconstruction based on model, little use of observations</a:t>
            </a:r>
            <a:endParaRPr lang="en-GB" sz="1600" i="1" dirty="0"/>
          </a:p>
        </p:txBody>
      </p:sp>
      <p:sp>
        <p:nvSpPr>
          <p:cNvPr id="172" name="TextBox 171"/>
          <p:cNvSpPr txBox="1"/>
          <p:nvPr/>
        </p:nvSpPr>
        <p:spPr>
          <a:xfrm>
            <a:off x="3832398" y="4104415"/>
            <a:ext cx="4607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Balance between use of observations and model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64658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Another type of reanalysis: extended </a:t>
            </a:r>
            <a:r>
              <a:rPr lang="en-GB" dirty="0"/>
              <a:t>climate </a:t>
            </a:r>
            <a:r>
              <a:rPr lang="en-GB" dirty="0" smtClean="0"/>
              <a:t>reanalysis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60059" y="1466800"/>
            <a:ext cx="86500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ERA-Interim (1979 to present)</a:t>
            </a:r>
          </a:p>
          <a:p>
            <a:r>
              <a:rPr lang="en-GB" dirty="0"/>
              <a:t>• </a:t>
            </a:r>
            <a:r>
              <a:rPr lang="en-GB" dirty="0" smtClean="0"/>
              <a:t>use </a:t>
            </a:r>
            <a:r>
              <a:rPr lang="en-GB" dirty="0"/>
              <a:t>an invariant version of a data assimilation system and NWP model </a:t>
            </a:r>
            <a:endParaRPr lang="en-GB" dirty="0" smtClean="0"/>
          </a:p>
          <a:p>
            <a:r>
              <a:rPr lang="en-GB" dirty="0" smtClean="0"/>
              <a:t>• </a:t>
            </a:r>
            <a:r>
              <a:rPr lang="en-GB" dirty="0"/>
              <a:t>u</a:t>
            </a:r>
            <a:r>
              <a:rPr lang="en-GB" dirty="0" smtClean="0"/>
              <a:t>se </a:t>
            </a:r>
            <a:r>
              <a:rPr lang="en-GB" dirty="0"/>
              <a:t>as many observations as possible, including from satellites</a:t>
            </a:r>
          </a:p>
          <a:p>
            <a:r>
              <a:rPr lang="en-GB" dirty="0"/>
              <a:t>• p</a:t>
            </a:r>
            <a:r>
              <a:rPr lang="en-GB" dirty="0" smtClean="0"/>
              <a:t>roduce </a:t>
            </a:r>
            <a:r>
              <a:rPr lang="en-GB" dirty="0"/>
              <a:t>the best state estimate at any given time</a:t>
            </a:r>
          </a:p>
        </p:txBody>
      </p:sp>
      <p:sp>
        <p:nvSpPr>
          <p:cNvPr id="5" name="Rectangle 4"/>
          <p:cNvSpPr/>
          <p:nvPr/>
        </p:nvSpPr>
        <p:spPr>
          <a:xfrm>
            <a:off x="260058" y="4002858"/>
            <a:ext cx="86500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ERA-20C</a:t>
            </a:r>
            <a:r>
              <a:rPr lang="en-GB" dirty="0" smtClean="0"/>
              <a:t> (1900 to 2010)</a:t>
            </a:r>
          </a:p>
          <a:p>
            <a:r>
              <a:rPr lang="en-GB" dirty="0" smtClean="0"/>
              <a:t>• use </a:t>
            </a:r>
            <a:r>
              <a:rPr lang="en-GB" dirty="0"/>
              <a:t>an invariant version of a data assimilation system and NWP model </a:t>
            </a:r>
            <a:endParaRPr lang="en-GB" dirty="0" smtClean="0"/>
          </a:p>
          <a:p>
            <a:r>
              <a:rPr lang="en-GB" dirty="0" smtClean="0"/>
              <a:t>• </a:t>
            </a:r>
            <a:r>
              <a:rPr lang="en-GB" dirty="0" smtClean="0">
                <a:solidFill>
                  <a:schemeClr val="accent2"/>
                </a:solidFill>
              </a:rPr>
              <a:t>use </a:t>
            </a:r>
            <a:r>
              <a:rPr lang="en-GB" dirty="0">
                <a:solidFill>
                  <a:schemeClr val="accent2"/>
                </a:solidFill>
              </a:rPr>
              <a:t>only a restricted set of </a:t>
            </a:r>
            <a:r>
              <a:rPr lang="en-GB" dirty="0" smtClean="0">
                <a:solidFill>
                  <a:schemeClr val="accent2"/>
                </a:solidFill>
              </a:rPr>
              <a:t>observations </a:t>
            </a:r>
          </a:p>
          <a:p>
            <a:r>
              <a:rPr lang="en-GB" dirty="0" smtClean="0"/>
              <a:t>• </a:t>
            </a:r>
            <a:r>
              <a:rPr lang="en-GB" dirty="0" smtClean="0">
                <a:solidFill>
                  <a:schemeClr val="accent2"/>
                </a:solidFill>
              </a:rPr>
              <a:t>focus </a:t>
            </a:r>
            <a:r>
              <a:rPr lang="en-GB" dirty="0">
                <a:solidFill>
                  <a:schemeClr val="accent2"/>
                </a:solidFill>
              </a:rPr>
              <a:t>on consistency and low-frequency climate </a:t>
            </a:r>
            <a:r>
              <a:rPr lang="en-GB" dirty="0" smtClean="0">
                <a:solidFill>
                  <a:schemeClr val="accent2"/>
                </a:solidFill>
              </a:rPr>
              <a:t>variability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39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41" y="1654245"/>
            <a:ext cx="8545118" cy="27054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Evolution of the observing system</a:t>
            </a:r>
          </a:p>
        </p:txBody>
      </p:sp>
      <p:pic>
        <p:nvPicPr>
          <p:cNvPr id="8" name="Picture 7" descr="weather_obser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5452" y="2541775"/>
            <a:ext cx="627154" cy="9564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9" name="Straight Connector 8"/>
          <p:cNvCxnSpPr/>
          <p:nvPr/>
        </p:nvCxnSpPr>
        <p:spPr>
          <a:xfrm>
            <a:off x="2412566" y="3498185"/>
            <a:ext cx="0" cy="943751"/>
          </a:xfrm>
          <a:prstGeom prst="line">
            <a:avLst/>
          </a:prstGeom>
          <a:ln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02823" y="3032589"/>
            <a:ext cx="0" cy="1436852"/>
          </a:xfrm>
          <a:prstGeom prst="line">
            <a:avLst/>
          </a:prstGeom>
          <a:ln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weatherbureau194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1659" y="1760031"/>
            <a:ext cx="1602867" cy="1272558"/>
          </a:xfrm>
          <a:prstGeom prst="rect">
            <a:avLst/>
          </a:prstGeom>
        </p:spPr>
      </p:pic>
      <p:pic>
        <p:nvPicPr>
          <p:cNvPr id="16" name="Picture 14" descr="spac02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26371" y="1517615"/>
            <a:ext cx="1514475" cy="1204913"/>
          </a:xfrm>
          <a:prstGeom prst="rect">
            <a:avLst/>
          </a:prstGeom>
          <a:noFill/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1373" y="613346"/>
            <a:ext cx="1269601" cy="1336034"/>
          </a:xfrm>
          <a:prstGeom prst="rect">
            <a:avLst/>
          </a:prstGeom>
        </p:spPr>
      </p:pic>
      <p:sp>
        <p:nvSpPr>
          <p:cNvPr id="11" name="Flowchart: Document 10"/>
          <p:cNvSpPr/>
          <p:nvPr/>
        </p:nvSpPr>
        <p:spPr>
          <a:xfrm>
            <a:off x="1476462" y="4441936"/>
            <a:ext cx="936104" cy="115212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Bef>
                <a:spcPts val="0"/>
              </a:spcBef>
              <a:buClr>
                <a:schemeClr val="tx2"/>
              </a:buClr>
            </a:pPr>
            <a:r>
              <a:rPr kumimoji="1" lang="en-GB" sz="1200" dirty="0" smtClean="0"/>
              <a:t>Manual stations, limited data exchange</a:t>
            </a:r>
            <a:endParaRPr kumimoji="1" lang="en-GB" sz="12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830213" y="2541775"/>
            <a:ext cx="0" cy="1927666"/>
          </a:xfrm>
          <a:prstGeom prst="line">
            <a:avLst/>
          </a:prstGeom>
          <a:ln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Document 16"/>
          <p:cNvSpPr/>
          <p:nvPr/>
        </p:nvSpPr>
        <p:spPr>
          <a:xfrm>
            <a:off x="5904742" y="4448175"/>
            <a:ext cx="936104" cy="115212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Bef>
                <a:spcPts val="0"/>
              </a:spcBef>
              <a:buClr>
                <a:schemeClr val="tx2"/>
              </a:buClr>
            </a:pPr>
            <a:r>
              <a:rPr kumimoji="1" lang="en-GB" sz="1200" dirty="0" smtClean="0"/>
              <a:t>1973: First operational satellite soundings (NOAA-2)</a:t>
            </a:r>
            <a:endParaRPr kumimoji="1" lang="en-GB" sz="1200" dirty="0"/>
          </a:p>
        </p:txBody>
      </p:sp>
      <p:sp>
        <p:nvSpPr>
          <p:cNvPr id="23" name="Flowchart: Document 22"/>
          <p:cNvSpPr/>
          <p:nvPr/>
        </p:nvSpPr>
        <p:spPr>
          <a:xfrm>
            <a:off x="7274237" y="4452464"/>
            <a:ext cx="936104" cy="115212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Bef>
                <a:spcPts val="0"/>
              </a:spcBef>
              <a:buClr>
                <a:schemeClr val="tx2"/>
              </a:buClr>
            </a:pPr>
            <a:r>
              <a:rPr kumimoji="1" lang="en-GB" sz="1200" dirty="0" smtClean="0"/>
              <a:t>1999: First </a:t>
            </a:r>
            <a:r>
              <a:rPr kumimoji="1" lang="en-GB" sz="1200" dirty="0" err="1" smtClean="0"/>
              <a:t>Arguo</a:t>
            </a:r>
            <a:r>
              <a:rPr kumimoji="1" lang="en-GB" sz="1200" dirty="0" smtClean="0"/>
              <a:t> probe for ocean monitoring</a:t>
            </a:r>
            <a:endParaRPr kumimoji="1" lang="en-GB" sz="1200" dirty="0"/>
          </a:p>
        </p:txBody>
      </p:sp>
      <p:sp>
        <p:nvSpPr>
          <p:cNvPr id="26" name="Flowchart: Document 25"/>
          <p:cNvSpPr/>
          <p:nvPr/>
        </p:nvSpPr>
        <p:spPr>
          <a:xfrm>
            <a:off x="3566719" y="4441936"/>
            <a:ext cx="936104" cy="115212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spcBef>
                <a:spcPts val="0"/>
              </a:spcBef>
              <a:buClr>
                <a:schemeClr val="tx2"/>
              </a:buClr>
            </a:pPr>
            <a:r>
              <a:rPr kumimoji="1" lang="en-GB" sz="1200" dirty="0" smtClean="0"/>
              <a:t>1938: First </a:t>
            </a:r>
            <a:r>
              <a:rPr kumimoji="1" lang="en-GB" sz="1200" dirty="0" err="1" smtClean="0"/>
              <a:t>radiosonde</a:t>
            </a:r>
            <a:r>
              <a:rPr kumimoji="1" lang="en-GB" sz="1200" dirty="0" smtClean="0"/>
              <a:t> networks, systematic soundings</a:t>
            </a:r>
            <a:endParaRPr kumimoji="1" lang="en-GB" sz="12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8210341" y="1949380"/>
            <a:ext cx="0" cy="2503084"/>
          </a:xfrm>
          <a:prstGeom prst="line">
            <a:avLst/>
          </a:prstGeom>
          <a:ln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60058" y="613346"/>
            <a:ext cx="65807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20</a:t>
            </a:r>
            <a:r>
              <a:rPr lang="en-GB" baseline="30000" dirty="0"/>
              <a:t>th</a:t>
            </a:r>
            <a:r>
              <a:rPr lang="en-GB" dirty="0"/>
              <a:t> century </a:t>
            </a:r>
            <a:r>
              <a:rPr lang="en-GB" dirty="0" smtClean="0"/>
              <a:t>saw </a:t>
            </a:r>
            <a:r>
              <a:rPr lang="en-GB" dirty="0"/>
              <a:t>an explosion in the number of measurements from many platforms and types of sensors.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6615" y="5695012"/>
            <a:ext cx="8537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ERA-20C assimilates only surface </a:t>
            </a:r>
            <a:r>
              <a:rPr lang="en-GB" b="1" dirty="0"/>
              <a:t>pressure and ocean surface winds from conventional </a:t>
            </a:r>
            <a:r>
              <a:rPr lang="en-GB" b="1" dirty="0" smtClean="0"/>
              <a:t>instruments (targeting a consistent observing system)</a:t>
            </a: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67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41" y="2689408"/>
            <a:ext cx="3863842" cy="3833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Earth</a:t>
            </a:r>
            <a:r>
              <a:rPr lang="fr-FR" dirty="0"/>
              <a:t> Science has </a:t>
            </a:r>
            <a:r>
              <a:rPr lang="en-GB" dirty="0"/>
              <a:t>three</a:t>
            </a:r>
            <a:r>
              <a:rPr lang="fr-FR" dirty="0"/>
              <a:t> </a:t>
            </a:r>
            <a:r>
              <a:rPr lang="fr-FR" dirty="0" err="1"/>
              <a:t>pillars</a:t>
            </a:r>
            <a:endParaRPr lang="en-GB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217587" y="1147618"/>
          <a:ext cx="5053154" cy="452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56000" y="576000"/>
            <a:ext cx="3820888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3"/>
                </a:solidFill>
              </a:rPr>
              <a:t>Earth Modelling</a:t>
            </a:r>
          </a:p>
          <a:p>
            <a:endParaRPr lang="en-GB" dirty="0" smtClean="0">
              <a:solidFill>
                <a:schemeClr val="accent3"/>
              </a:solidFill>
            </a:endParaRPr>
          </a:p>
          <a:p>
            <a:r>
              <a:rPr lang="en-GB" dirty="0" smtClean="0"/>
              <a:t>State-of-the-art </a:t>
            </a:r>
            <a:r>
              <a:rPr lang="en-GB" dirty="0"/>
              <a:t>numerical </a:t>
            </a:r>
            <a:r>
              <a:rPr lang="en-GB" dirty="0" smtClean="0"/>
              <a:t>models based on physical </a:t>
            </a:r>
            <a:r>
              <a:rPr lang="en-GB" dirty="0"/>
              <a:t>laws </a:t>
            </a:r>
            <a:endParaRPr lang="en-GB" dirty="0" smtClean="0"/>
          </a:p>
          <a:p>
            <a:r>
              <a:rPr lang="en-GB" dirty="0" smtClean="0"/>
              <a:t>• </a:t>
            </a:r>
            <a:r>
              <a:rPr lang="en-GB" dirty="0" smtClean="0"/>
              <a:t>link </a:t>
            </a:r>
            <a:r>
              <a:rPr lang="en-GB" dirty="0"/>
              <a:t>geophysical </a:t>
            </a:r>
            <a:r>
              <a:rPr lang="en-GB" dirty="0" smtClean="0"/>
              <a:t>variables</a:t>
            </a:r>
          </a:p>
          <a:p>
            <a:r>
              <a:rPr lang="en-GB" dirty="0"/>
              <a:t>• </a:t>
            </a:r>
            <a:r>
              <a:rPr lang="en-GB" dirty="0" smtClean="0"/>
              <a:t>enforce balance</a:t>
            </a:r>
          </a:p>
          <a:p>
            <a:r>
              <a:rPr lang="en-GB" dirty="0"/>
              <a:t>• </a:t>
            </a:r>
            <a:r>
              <a:rPr lang="en-GB" dirty="0" smtClean="0"/>
              <a:t>ensure mass conservation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4859277" y="4703768"/>
            <a:ext cx="10774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Karl and </a:t>
            </a:r>
            <a:r>
              <a:rPr lang="en-GB" sz="600" dirty="0" err="1"/>
              <a:t>Trenberth</a:t>
            </a:r>
            <a:r>
              <a:rPr lang="en-GB" sz="600" dirty="0"/>
              <a:t> </a:t>
            </a:r>
            <a:r>
              <a:rPr lang="en-GB" sz="600" dirty="0" smtClean="0"/>
              <a:t>2003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296463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Observing system still evolves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1430" y="699073"/>
            <a:ext cx="8400246" cy="322011"/>
          </a:xfrm>
          <a:prstGeom prst="rect">
            <a:avLst/>
          </a:prstGeom>
        </p:spPr>
        <p:txBody>
          <a:bodyPr lIns="0" tIns="0" rIns="0" bIns="0"/>
          <a:lstStyle>
            <a:lvl1pPr marL="0" indent="-180000" algn="l" defTabSz="457200" rtl="0" eaLnBrk="1" latinLnBrk="0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270000" algn="l" defTabSz="457200" rtl="0" eaLnBrk="1" latinLnBrk="0" hangingPunct="1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000" indent="-270000" algn="l" defTabSz="457200" rtl="0" eaLnBrk="1" latinLnBrk="0" hangingPunct="1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indent="-270000" algn="l" defTabSz="457200" rtl="0" eaLnBrk="1" latinLnBrk="0" hangingPunct="1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70000" algn="l" defTabSz="457200" rtl="0" eaLnBrk="1" latinLnBrk="0" hangingPunct="1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GB" dirty="0" smtClean="0"/>
              <a:t>Surface pressure observations (observations per day) </a:t>
            </a:r>
            <a:r>
              <a:rPr lang="en-GB" dirty="0" smtClean="0">
                <a:solidFill>
                  <a:srgbClr val="FF0000"/>
                </a:solidFill>
              </a:rPr>
              <a:t>Stations  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51FF21"/>
                </a:solidFill>
              </a:rPr>
              <a:t>Ships  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>
                <a:solidFill>
                  <a:srgbClr val="0900C0"/>
                </a:solidFill>
              </a:rPr>
              <a:t>Buoys</a:t>
            </a:r>
          </a:p>
          <a:p>
            <a:pPr indent="0">
              <a:buFont typeface="Arial"/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1080804"/>
            <a:ext cx="2704472" cy="13561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243" y="1080803"/>
            <a:ext cx="2681389" cy="13561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8277" y="1080803"/>
            <a:ext cx="2683398" cy="13561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29" y="4733776"/>
            <a:ext cx="2664823" cy="13600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2183" y="4733776"/>
            <a:ext cx="2691449" cy="13600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8277" y="4733776"/>
            <a:ext cx="2683398" cy="137811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11430" y="4379725"/>
            <a:ext cx="8267995" cy="322011"/>
          </a:xfrm>
          <a:prstGeom prst="rect">
            <a:avLst/>
          </a:prstGeom>
        </p:spPr>
        <p:txBody>
          <a:bodyPr lIns="0" tIns="0" rIns="0" bIns="0"/>
          <a:lstStyle>
            <a:lvl1pPr marL="0" indent="-180000" algn="l" defTabSz="457200" rtl="0" eaLnBrk="1" latinLnBrk="0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270000" algn="l" defTabSz="457200" rtl="0" eaLnBrk="1" latinLnBrk="0" hangingPunct="1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000" indent="-270000" algn="l" defTabSz="457200" rtl="0" eaLnBrk="1" latinLnBrk="0" hangingPunct="1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indent="-270000" algn="l" defTabSz="457200" rtl="0" eaLnBrk="1" latinLnBrk="0" hangingPunct="1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70000" algn="l" defTabSz="457200" rtl="0" eaLnBrk="1" latinLnBrk="0" hangingPunct="1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GB" dirty="0" smtClean="0"/>
              <a:t>Surface marine wind observations (observations per day) </a:t>
            </a:r>
            <a:r>
              <a:rPr lang="en-GB" dirty="0" smtClean="0">
                <a:solidFill>
                  <a:srgbClr val="51FF21"/>
                </a:solidFill>
              </a:rPr>
              <a:t>Ships  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>
                <a:solidFill>
                  <a:srgbClr val="0900C0"/>
                </a:solidFill>
              </a:rPr>
              <a:t>Buoys</a:t>
            </a:r>
          </a:p>
          <a:p>
            <a:pPr indent="0">
              <a:buFont typeface="Arial"/>
              <a:buNone/>
            </a:pPr>
            <a:endParaRPr lang="en-GB" dirty="0" smtClean="0"/>
          </a:p>
          <a:p>
            <a:pPr indent="0">
              <a:buFont typeface="Arial"/>
              <a:buNone/>
            </a:pPr>
            <a:endParaRPr lang="en-GB" dirty="0" smtClean="0"/>
          </a:p>
          <a:p>
            <a:pPr indent="0">
              <a:buFont typeface="Arial"/>
              <a:buNone/>
            </a:pPr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069" y="2436909"/>
            <a:ext cx="8962931" cy="322011"/>
          </a:xfrm>
          <a:prstGeom prst="rect">
            <a:avLst/>
          </a:prstGeom>
        </p:spPr>
        <p:txBody>
          <a:bodyPr lIns="0" tIns="0" rIns="0" bIns="0"/>
          <a:lstStyle>
            <a:lvl1pPr marL="0" indent="-180000" algn="l" defTabSz="457200" rtl="0" eaLnBrk="1" latinLnBrk="0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270000" algn="l" defTabSz="457200" rtl="0" eaLnBrk="1" latinLnBrk="0" hangingPunct="1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000" indent="-270000" algn="l" defTabSz="457200" rtl="0" eaLnBrk="1" latinLnBrk="0" hangingPunct="1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indent="-270000" algn="l" defTabSz="457200" rtl="0" eaLnBrk="1" latinLnBrk="0" hangingPunct="1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70000" algn="l" defTabSz="457200" rtl="0" eaLnBrk="1" latinLnBrk="0" hangingPunct="1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Arial"/>
              <a:buNone/>
            </a:pPr>
            <a:r>
              <a:rPr lang="en-GB" smtClean="0"/>
              <a:t>                    1900                                     1950                                     2010</a:t>
            </a:r>
            <a:endParaRPr lang="en-GB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44445" y="6099005"/>
            <a:ext cx="8962931" cy="322011"/>
          </a:xfrm>
          <a:prstGeom prst="rect">
            <a:avLst/>
          </a:prstGeom>
        </p:spPr>
        <p:txBody>
          <a:bodyPr lIns="0" tIns="0" rIns="0" bIns="0"/>
          <a:lstStyle>
            <a:lvl1pPr marL="0" indent="-180000" algn="l" defTabSz="457200" rtl="0" eaLnBrk="1" latinLnBrk="0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270000" algn="l" defTabSz="457200" rtl="0" eaLnBrk="1" latinLnBrk="0" hangingPunct="1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000" indent="-270000" algn="l" defTabSz="457200" rtl="0" eaLnBrk="1" latinLnBrk="0" hangingPunct="1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indent="-270000" algn="l" defTabSz="457200" rtl="0" eaLnBrk="1" latinLnBrk="0" hangingPunct="1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70000" algn="l" defTabSz="457200" rtl="0" eaLnBrk="1" latinLnBrk="0" hangingPunct="1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Arial"/>
              <a:buNone/>
            </a:pPr>
            <a:r>
              <a:rPr lang="en-GB" dirty="0" smtClean="0"/>
              <a:t>                    1900                                     1950                                     2010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62909" y="2901635"/>
            <a:ext cx="8644467" cy="1162126"/>
          </a:xfrm>
          <a:prstGeom prst="rect">
            <a:avLst/>
          </a:prstGeom>
        </p:spPr>
        <p:txBody>
          <a:bodyPr lIns="0" tIns="0" rIns="0" bIns="0"/>
          <a:lstStyle>
            <a:lvl1pPr marL="0" indent="-180000" algn="l" defTabSz="457200" rtl="0" eaLnBrk="1" latinLnBrk="0" hangingPunct="1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270000" algn="l" defTabSz="457200" rtl="0" eaLnBrk="1" latinLnBrk="0" hangingPunct="1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000" indent="-270000" algn="l" defTabSz="457200" rtl="0" eaLnBrk="1" latinLnBrk="0" hangingPunct="1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indent="-270000" algn="l" defTabSz="457200" rtl="0" eaLnBrk="1" latinLnBrk="0" hangingPunct="1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0000" indent="-270000" algn="l" defTabSz="457200" rtl="0" eaLnBrk="1" latinLnBrk="0" hangingPunct="1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buFont typeface="Arial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3" name="Rectangle 2"/>
          <p:cNvSpPr/>
          <p:nvPr/>
        </p:nvSpPr>
        <p:spPr>
          <a:xfrm>
            <a:off x="411429" y="2690336"/>
            <a:ext cx="8400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• </a:t>
            </a:r>
            <a:r>
              <a:rPr lang="en-GB" dirty="0" smtClean="0"/>
              <a:t>observations </a:t>
            </a:r>
            <a:r>
              <a:rPr lang="en-GB" dirty="0"/>
              <a:t>initially concentrated in the northern hemisphere</a:t>
            </a:r>
          </a:p>
          <a:p>
            <a:r>
              <a:rPr lang="en-GB" dirty="0"/>
              <a:t>• </a:t>
            </a:r>
            <a:r>
              <a:rPr lang="en-GB" dirty="0" smtClean="0"/>
              <a:t>global </a:t>
            </a:r>
            <a:r>
              <a:rPr lang="en-GB" dirty="0"/>
              <a:t>coverage increases with time</a:t>
            </a:r>
          </a:p>
          <a:p>
            <a:r>
              <a:rPr lang="en-GB" dirty="0"/>
              <a:t>• </a:t>
            </a:r>
            <a:r>
              <a:rPr lang="en-GB" dirty="0" smtClean="0"/>
              <a:t>few </a:t>
            </a:r>
            <a:r>
              <a:rPr lang="en-GB" dirty="0"/>
              <a:t>observations for the poles even for the recent period</a:t>
            </a:r>
          </a:p>
        </p:txBody>
      </p:sp>
    </p:spTree>
    <p:extLst>
      <p:ext uri="{BB962C8B-B14F-4D97-AF65-F5344CB8AC3E}">
        <p14:creationId xmlns:p14="http://schemas.microsoft.com/office/powerpoint/2010/main" val="354221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Historical data record has to be improved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60059" y="668506"/>
            <a:ext cx="8816829" cy="1787593"/>
          </a:xfrm>
        </p:spPr>
        <p:txBody>
          <a:bodyPr/>
          <a:lstStyle/>
          <a:p>
            <a:pPr indent="0">
              <a:buNone/>
            </a:pPr>
            <a:r>
              <a:rPr lang="en-GB" dirty="0" smtClean="0"/>
              <a:t>Data </a:t>
            </a:r>
            <a:r>
              <a:rPr lang="en-GB" dirty="0"/>
              <a:t>rescue </a:t>
            </a:r>
            <a:r>
              <a:rPr lang="en-GB" dirty="0" smtClean="0"/>
              <a:t>activities:</a:t>
            </a:r>
          </a:p>
          <a:p>
            <a:pPr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GB" dirty="0"/>
              <a:t>• </a:t>
            </a:r>
            <a:r>
              <a:rPr lang="en-GB" dirty="0" smtClean="0"/>
              <a:t>i</a:t>
            </a:r>
            <a:r>
              <a:rPr lang="en-GB" dirty="0" smtClean="0">
                <a:solidFill>
                  <a:prstClr val="black"/>
                </a:solidFill>
              </a:rPr>
              <a:t>nventory past measurements</a:t>
            </a:r>
            <a:endParaRPr lang="en-GB" dirty="0">
              <a:solidFill>
                <a:prstClr val="black"/>
              </a:solidFill>
            </a:endParaRPr>
          </a:p>
          <a:p>
            <a:pPr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GB" dirty="0" smtClean="0"/>
              <a:t>• produce h</a:t>
            </a:r>
            <a:r>
              <a:rPr lang="en-GB" dirty="0" smtClean="0">
                <a:solidFill>
                  <a:prstClr val="black"/>
                </a:solidFill>
              </a:rPr>
              <a:t>igh </a:t>
            </a:r>
            <a:r>
              <a:rPr lang="en-GB" dirty="0">
                <a:solidFill>
                  <a:prstClr val="black"/>
                </a:solidFill>
              </a:rPr>
              <a:t>resolution </a:t>
            </a:r>
            <a:r>
              <a:rPr lang="en-GB" dirty="0" smtClean="0">
                <a:solidFill>
                  <a:prstClr val="black"/>
                </a:solidFill>
              </a:rPr>
              <a:t>image</a:t>
            </a:r>
            <a:endParaRPr lang="en-GB" dirty="0">
              <a:solidFill>
                <a:prstClr val="black"/>
              </a:solidFill>
            </a:endParaRPr>
          </a:p>
          <a:p>
            <a:pPr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GB" dirty="0"/>
              <a:t>• </a:t>
            </a:r>
            <a:r>
              <a:rPr lang="en-GB" dirty="0" smtClean="0">
                <a:solidFill>
                  <a:prstClr val="black"/>
                </a:solidFill>
              </a:rPr>
              <a:t>digitalize (manual </a:t>
            </a:r>
            <a:r>
              <a:rPr lang="en-GB" dirty="0">
                <a:solidFill>
                  <a:prstClr val="black"/>
                </a:solidFill>
              </a:rPr>
              <a:t>keying or </a:t>
            </a:r>
            <a:r>
              <a:rPr lang="en-GB" dirty="0" smtClean="0">
                <a:solidFill>
                  <a:prstClr val="black"/>
                </a:solidFill>
              </a:rPr>
              <a:t>automatic recognition software)</a:t>
            </a:r>
            <a:endParaRPr lang="en-GB" dirty="0">
              <a:solidFill>
                <a:prstClr val="black"/>
              </a:solidFill>
            </a:endParaRPr>
          </a:p>
          <a:p>
            <a:pPr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GB" dirty="0"/>
              <a:t>• </a:t>
            </a:r>
            <a:r>
              <a:rPr lang="en-GB" dirty="0" smtClean="0">
                <a:solidFill>
                  <a:prstClr val="black"/>
                </a:solidFill>
              </a:rPr>
              <a:t>reformat </a:t>
            </a:r>
            <a:r>
              <a:rPr lang="en-GB" dirty="0">
                <a:solidFill>
                  <a:prstClr val="black"/>
                </a:solidFill>
              </a:rPr>
              <a:t>to ASCII files</a:t>
            </a:r>
          </a:p>
          <a:p>
            <a:pPr lv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GB" dirty="0"/>
              <a:t>• </a:t>
            </a:r>
            <a:r>
              <a:rPr lang="en-GB" dirty="0" smtClean="0">
                <a:solidFill>
                  <a:prstClr val="black"/>
                </a:solidFill>
              </a:rPr>
              <a:t>import </a:t>
            </a:r>
            <a:r>
              <a:rPr lang="en-GB" dirty="0">
                <a:solidFill>
                  <a:prstClr val="black"/>
                </a:solidFill>
              </a:rPr>
              <a:t>to our MARS </a:t>
            </a:r>
            <a:r>
              <a:rPr lang="en-GB" dirty="0" smtClean="0">
                <a:solidFill>
                  <a:prstClr val="black"/>
                </a:solidFill>
              </a:rPr>
              <a:t>system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59" y="2434989"/>
            <a:ext cx="9144000" cy="386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9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ERA-20C</a:t>
            </a:r>
            <a:endParaRPr lang="en-GB" dirty="0"/>
          </a:p>
        </p:txBody>
      </p:sp>
      <p:pic>
        <p:nvPicPr>
          <p:cNvPr id="15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445" y="1390348"/>
            <a:ext cx="1728000" cy="1080000"/>
          </a:xfrm>
          <a:prstGeom prst="rect">
            <a:avLst/>
          </a:prstGeom>
        </p:spPr>
      </p:pic>
      <p:pic>
        <p:nvPicPr>
          <p:cNvPr id="16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59" y="1391138"/>
            <a:ext cx="1619192" cy="1080000"/>
          </a:xfrm>
          <a:prstGeom prst="rect">
            <a:avLst/>
          </a:prstGeom>
        </p:spPr>
      </p:pic>
      <p:sp>
        <p:nvSpPr>
          <p:cNvPr id="28" name="TextBox 22"/>
          <p:cNvSpPr txBox="1"/>
          <p:nvPr/>
        </p:nvSpPr>
        <p:spPr>
          <a:xfrm>
            <a:off x="260060" y="2475217"/>
            <a:ext cx="1619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Atmosphere</a:t>
            </a:r>
            <a:endParaRPr lang="en-GB" i="1" dirty="0"/>
          </a:p>
        </p:txBody>
      </p:sp>
      <p:sp>
        <p:nvSpPr>
          <p:cNvPr id="29" name="TextBox 23"/>
          <p:cNvSpPr txBox="1"/>
          <p:nvPr/>
        </p:nvSpPr>
        <p:spPr>
          <a:xfrm>
            <a:off x="1966446" y="2472908"/>
            <a:ext cx="17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Land</a:t>
            </a:r>
            <a:endParaRPr lang="en-GB" i="1" dirty="0"/>
          </a:p>
        </p:txBody>
      </p:sp>
      <p:sp>
        <p:nvSpPr>
          <p:cNvPr id="30" name="TextBox 24"/>
          <p:cNvSpPr txBox="1"/>
          <p:nvPr/>
        </p:nvSpPr>
        <p:spPr>
          <a:xfrm>
            <a:off x="3780957" y="2475217"/>
            <a:ext cx="168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Wave</a:t>
            </a:r>
            <a:endParaRPr lang="en-GB" i="1" dirty="0"/>
          </a:p>
        </p:txBody>
      </p:sp>
      <p:pic>
        <p:nvPicPr>
          <p:cNvPr id="31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956" y="1390348"/>
            <a:ext cx="1687164" cy="10800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590570" y="1091764"/>
            <a:ext cx="3486316" cy="18158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Model:</a:t>
            </a:r>
            <a:r>
              <a:rPr lang="en-GB" sz="1600" dirty="0" smtClean="0"/>
              <a:t> IFS (CY38R1, Jun 2012)</a:t>
            </a:r>
          </a:p>
          <a:p>
            <a:r>
              <a:rPr lang="en-GB" sz="1600" b="1" dirty="0" smtClean="0"/>
              <a:t>Forcing:</a:t>
            </a:r>
            <a:r>
              <a:rPr lang="en-GB" sz="1600" dirty="0" smtClean="0"/>
              <a:t> SST/SIC prescribed (HADISST2)</a:t>
            </a:r>
          </a:p>
          <a:p>
            <a:r>
              <a:rPr lang="en-GB" sz="1600" b="1" dirty="0" smtClean="0"/>
              <a:t>Observation:</a:t>
            </a:r>
            <a:r>
              <a:rPr lang="en-GB" sz="1600" dirty="0" smtClean="0"/>
              <a:t> surface conventional</a:t>
            </a:r>
          </a:p>
          <a:p>
            <a:r>
              <a:rPr lang="en-GB" sz="1600" b="1" dirty="0" smtClean="0"/>
              <a:t>Assimilation:</a:t>
            </a:r>
            <a:r>
              <a:rPr lang="en-GB" sz="1600" dirty="0" smtClean="0"/>
              <a:t> 4D-Var </a:t>
            </a:r>
          </a:p>
          <a:p>
            <a:r>
              <a:rPr lang="en-GB" sz="1600" b="1" dirty="0" smtClean="0"/>
              <a:t>Resolution:</a:t>
            </a:r>
            <a:r>
              <a:rPr lang="en-GB" sz="1600" dirty="0" smtClean="0"/>
              <a:t> 125km (T159L91)</a:t>
            </a:r>
          </a:p>
          <a:p>
            <a:r>
              <a:rPr lang="en-GB" sz="1600" b="1" dirty="0" smtClean="0"/>
              <a:t>Period:</a:t>
            </a:r>
            <a:r>
              <a:rPr lang="en-GB" sz="1600" dirty="0" smtClean="0"/>
              <a:t> 1900-2010</a:t>
            </a:r>
            <a:endParaRPr lang="en-GB" sz="1600" dirty="0"/>
          </a:p>
        </p:txBody>
      </p:sp>
      <p:sp>
        <p:nvSpPr>
          <p:cNvPr id="40" name="Rectangle 39"/>
          <p:cNvSpPr/>
          <p:nvPr/>
        </p:nvSpPr>
        <p:spPr>
          <a:xfrm>
            <a:off x="172721" y="581608"/>
            <a:ext cx="79276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E</a:t>
            </a:r>
            <a:r>
              <a:rPr lang="en-GB" dirty="0" smtClean="0">
                <a:solidFill>
                  <a:srgbClr val="C00000"/>
                </a:solidFill>
              </a:rPr>
              <a:t>RA-20C</a:t>
            </a:r>
            <a:r>
              <a:rPr lang="en-GB" dirty="0">
                <a:solidFill>
                  <a:srgbClr val="C00000"/>
                </a:solidFill>
              </a:rPr>
              <a:t>: </a:t>
            </a:r>
            <a:r>
              <a:rPr lang="en-GB" dirty="0" smtClean="0">
                <a:solidFill>
                  <a:srgbClr val="C00000"/>
                </a:solidFill>
              </a:rPr>
              <a:t>the </a:t>
            </a:r>
            <a:r>
              <a:rPr lang="en-GB" dirty="0">
                <a:solidFill>
                  <a:srgbClr val="C00000"/>
                </a:solidFill>
              </a:rPr>
              <a:t>ECMWF </a:t>
            </a:r>
            <a:r>
              <a:rPr lang="en-GB" dirty="0" smtClean="0">
                <a:solidFill>
                  <a:srgbClr val="C00000"/>
                </a:solidFill>
              </a:rPr>
              <a:t>atmospheric </a:t>
            </a:r>
            <a:r>
              <a:rPr lang="en-GB" dirty="0">
                <a:solidFill>
                  <a:srgbClr val="C00000"/>
                </a:solidFill>
              </a:rPr>
              <a:t>reanalysis of the 20th century</a:t>
            </a:r>
          </a:p>
        </p:txBody>
      </p:sp>
      <p:pic>
        <p:nvPicPr>
          <p:cNvPr id="45" name="Content Placeholder 1"/>
          <p:cNvPicPr>
            <a:picLocks noGrp="1" noChangeAspect="1"/>
          </p:cNvPicPr>
          <p:nvPr>
            <p:ph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60" y="3157086"/>
            <a:ext cx="4342277" cy="3293918"/>
          </a:xfrm>
        </p:spPr>
      </p:pic>
      <p:sp>
        <p:nvSpPr>
          <p:cNvPr id="47" name="TextBox 46"/>
          <p:cNvSpPr txBox="1"/>
          <p:nvPr/>
        </p:nvSpPr>
        <p:spPr>
          <a:xfrm>
            <a:off x="4602337" y="3157086"/>
            <a:ext cx="44069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Precipitation anomaly averaged over Europe in </a:t>
            </a:r>
            <a:r>
              <a:rPr lang="en-GB" dirty="0" smtClean="0"/>
              <a:t>mm/day (12-month </a:t>
            </a:r>
            <a:r>
              <a:rPr lang="en-GB" dirty="0" smtClean="0"/>
              <a:t>running mean, anomalies relative to 1961-1990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GPCC </a:t>
            </a:r>
            <a:r>
              <a:rPr lang="en-GB" dirty="0"/>
              <a:t>precipitation independent gridded </a:t>
            </a:r>
            <a:r>
              <a:rPr lang="en-GB" dirty="0" smtClean="0"/>
              <a:t>dataset</a:t>
            </a:r>
          </a:p>
          <a:p>
            <a:endParaRPr lang="en-GB" dirty="0"/>
          </a:p>
          <a:p>
            <a:r>
              <a:rPr lang="en-GB" dirty="0">
                <a:sym typeface="Wingdings" panose="05000000000000000000" pitchFamily="2" charset="2"/>
              </a:rPr>
              <a:t> ERA-20C represents well the inter-annual fluctuations for the whole century, especially from 1945 onwards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481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7" y="60288"/>
            <a:ext cx="8779933" cy="369332"/>
          </a:xfrm>
        </p:spPr>
        <p:txBody>
          <a:bodyPr/>
          <a:lstStyle/>
          <a:p>
            <a:r>
              <a:rPr lang="en-GB" dirty="0"/>
              <a:t>Extended climate reanalyses </a:t>
            </a:r>
            <a:r>
              <a:rPr lang="en-GB" dirty="0" smtClean="0"/>
              <a:t>for the coupled earth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55599" y="538069"/>
            <a:ext cx="8644467" cy="684150"/>
          </a:xfrm>
        </p:spPr>
        <p:txBody>
          <a:bodyPr/>
          <a:lstStyle/>
          <a:p>
            <a:pPr indent="0">
              <a:buNone/>
            </a:pPr>
            <a:r>
              <a:rPr lang="en-GB" dirty="0">
                <a:solidFill>
                  <a:schemeClr val="accent2"/>
                </a:solidFill>
              </a:rPr>
              <a:t>ECMWF </a:t>
            </a:r>
            <a:r>
              <a:rPr lang="en-GB" dirty="0" smtClean="0">
                <a:solidFill>
                  <a:schemeClr val="accent2"/>
                </a:solidFill>
              </a:rPr>
              <a:t>coupled </a:t>
            </a:r>
            <a:r>
              <a:rPr lang="en-GB" dirty="0">
                <a:solidFill>
                  <a:schemeClr val="accent2"/>
                </a:solidFill>
              </a:rPr>
              <a:t>Earth model </a:t>
            </a:r>
            <a:r>
              <a:rPr lang="en-GB" dirty="0" smtClean="0">
                <a:solidFill>
                  <a:schemeClr val="accent2"/>
                </a:solidFill>
              </a:rPr>
              <a:t>for medium-range </a:t>
            </a:r>
            <a:r>
              <a:rPr lang="en-GB" dirty="0">
                <a:solidFill>
                  <a:schemeClr val="accent2"/>
                </a:solidFill>
              </a:rPr>
              <a:t>weather </a:t>
            </a:r>
            <a:r>
              <a:rPr lang="en-GB" dirty="0" smtClean="0">
                <a:solidFill>
                  <a:schemeClr val="accent2"/>
                </a:solidFill>
              </a:rPr>
              <a:t>forecasting</a:t>
            </a:r>
            <a:endParaRPr lang="en-GB" dirty="0">
              <a:solidFill>
                <a:schemeClr val="accent2"/>
              </a:solidFill>
            </a:endParaRPr>
          </a:p>
          <a:p>
            <a:pPr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61" y="950615"/>
            <a:ext cx="3754674" cy="372534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quarter" idx="14"/>
          </p:nvPr>
        </p:nvSpPr>
        <p:spPr>
          <a:xfrm>
            <a:off x="355599" y="4721415"/>
            <a:ext cx="8644467" cy="1677014"/>
          </a:xfrm>
        </p:spPr>
        <p:txBody>
          <a:bodyPr/>
          <a:lstStyle/>
          <a:p>
            <a:pPr indent="0">
              <a:buNone/>
            </a:pPr>
            <a:r>
              <a:rPr lang="en-GB" dirty="0" smtClean="0">
                <a:solidFill>
                  <a:schemeClr val="accent2"/>
                </a:solidFill>
              </a:rPr>
              <a:t>New coupled assimilation </a:t>
            </a:r>
            <a:r>
              <a:rPr lang="en-GB" dirty="0">
                <a:solidFill>
                  <a:schemeClr val="accent2"/>
                </a:solidFill>
              </a:rPr>
              <a:t>system (CERA</a:t>
            </a:r>
            <a:r>
              <a:rPr lang="en-GB" dirty="0" smtClean="0">
                <a:solidFill>
                  <a:schemeClr val="accent2"/>
                </a:solidFill>
              </a:rPr>
              <a:t>) for the </a:t>
            </a:r>
            <a:r>
              <a:rPr lang="en-GB" dirty="0">
                <a:solidFill>
                  <a:schemeClr val="accent2"/>
                </a:solidFill>
              </a:rPr>
              <a:t>coupled Earth </a:t>
            </a:r>
            <a:r>
              <a:rPr lang="en-GB" dirty="0" smtClean="0">
                <a:solidFill>
                  <a:schemeClr val="accent2"/>
                </a:solidFill>
              </a:rPr>
              <a:t>model:</a:t>
            </a:r>
            <a:endParaRPr lang="en-GB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atmospheric and ocean </a:t>
            </a:r>
            <a:r>
              <a:rPr lang="en-GB" dirty="0" smtClean="0"/>
              <a:t>observations assimilated simultaneously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ocean observations can impact atmospheric estimate and </a:t>
            </a:r>
            <a:r>
              <a:rPr lang="en-GB" dirty="0" smtClean="0"/>
              <a:t>conversely</a:t>
            </a: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175" y="2025317"/>
            <a:ext cx="3773432" cy="14874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04619" y="1840651"/>
            <a:ext cx="3208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 coupled Earth model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21949" y="2798439"/>
            <a:ext cx="131634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/>
              <a:t>Karl and </a:t>
            </a:r>
            <a:r>
              <a:rPr lang="en-GB" sz="600" dirty="0" err="1"/>
              <a:t>Trenberth</a:t>
            </a:r>
            <a:r>
              <a:rPr lang="en-GB" sz="600" dirty="0"/>
              <a:t> </a:t>
            </a:r>
            <a:r>
              <a:rPr lang="en-GB" sz="600" dirty="0" smtClean="0"/>
              <a:t>2003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409647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ERA-20C to CERA-20C</a:t>
            </a:r>
            <a:endParaRPr lang="en-GB" dirty="0"/>
          </a:p>
        </p:txBody>
      </p:sp>
      <p:pic>
        <p:nvPicPr>
          <p:cNvPr id="15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445" y="1390348"/>
            <a:ext cx="1728000" cy="1080000"/>
          </a:xfrm>
          <a:prstGeom prst="rect">
            <a:avLst/>
          </a:prstGeom>
        </p:spPr>
      </p:pic>
      <p:pic>
        <p:nvPicPr>
          <p:cNvPr id="16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59" y="1391138"/>
            <a:ext cx="1619192" cy="1080000"/>
          </a:xfrm>
          <a:prstGeom prst="rect">
            <a:avLst/>
          </a:prstGeom>
        </p:spPr>
      </p:pic>
      <p:sp>
        <p:nvSpPr>
          <p:cNvPr id="28" name="TextBox 22"/>
          <p:cNvSpPr txBox="1"/>
          <p:nvPr/>
        </p:nvSpPr>
        <p:spPr>
          <a:xfrm>
            <a:off x="260060" y="2475217"/>
            <a:ext cx="1619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Atmosphere</a:t>
            </a:r>
            <a:endParaRPr lang="en-GB" i="1" dirty="0"/>
          </a:p>
        </p:txBody>
      </p:sp>
      <p:sp>
        <p:nvSpPr>
          <p:cNvPr id="29" name="TextBox 23"/>
          <p:cNvSpPr txBox="1"/>
          <p:nvPr/>
        </p:nvSpPr>
        <p:spPr>
          <a:xfrm>
            <a:off x="1966446" y="2472908"/>
            <a:ext cx="17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Land</a:t>
            </a:r>
            <a:endParaRPr lang="en-GB" i="1" dirty="0"/>
          </a:p>
        </p:txBody>
      </p:sp>
      <p:sp>
        <p:nvSpPr>
          <p:cNvPr id="30" name="TextBox 24"/>
          <p:cNvSpPr txBox="1"/>
          <p:nvPr/>
        </p:nvSpPr>
        <p:spPr>
          <a:xfrm>
            <a:off x="3780957" y="2475217"/>
            <a:ext cx="168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Wave</a:t>
            </a:r>
            <a:endParaRPr lang="en-GB" i="1" dirty="0"/>
          </a:p>
        </p:txBody>
      </p:sp>
      <p:pic>
        <p:nvPicPr>
          <p:cNvPr id="31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956" y="1390348"/>
            <a:ext cx="1687164" cy="10800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590570" y="1091764"/>
            <a:ext cx="3486316" cy="18158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Model:</a:t>
            </a:r>
            <a:r>
              <a:rPr lang="en-GB" sz="1600" dirty="0" smtClean="0"/>
              <a:t> IFS (CY38R1, Jun 2012)</a:t>
            </a:r>
          </a:p>
          <a:p>
            <a:r>
              <a:rPr lang="en-GB" sz="1600" b="1" dirty="0" smtClean="0"/>
              <a:t>Forcing:</a:t>
            </a:r>
            <a:r>
              <a:rPr lang="en-GB" sz="1600" dirty="0" smtClean="0"/>
              <a:t> SST/SIC prescribed (HADISST2)</a:t>
            </a:r>
          </a:p>
          <a:p>
            <a:r>
              <a:rPr lang="en-GB" sz="1600" b="1" dirty="0" smtClean="0"/>
              <a:t>Observation:</a:t>
            </a:r>
            <a:r>
              <a:rPr lang="en-GB" sz="1600" dirty="0" smtClean="0"/>
              <a:t> surface conventional</a:t>
            </a:r>
          </a:p>
          <a:p>
            <a:r>
              <a:rPr lang="en-GB" sz="1600" b="1" dirty="0" smtClean="0"/>
              <a:t>Assimilation:</a:t>
            </a:r>
            <a:r>
              <a:rPr lang="en-GB" sz="1600" dirty="0" smtClean="0"/>
              <a:t> 4D-Var </a:t>
            </a:r>
          </a:p>
          <a:p>
            <a:r>
              <a:rPr lang="en-GB" sz="1600" b="1" dirty="0" smtClean="0"/>
              <a:t>Resolution:</a:t>
            </a:r>
            <a:r>
              <a:rPr lang="en-GB" sz="1600" dirty="0" smtClean="0"/>
              <a:t> 125km (T159L91)</a:t>
            </a:r>
          </a:p>
          <a:p>
            <a:r>
              <a:rPr lang="en-GB" sz="1600" b="1" dirty="0" smtClean="0"/>
              <a:t>Period:</a:t>
            </a:r>
            <a:r>
              <a:rPr lang="en-GB" sz="1600" dirty="0" smtClean="0"/>
              <a:t> 1900-2010</a:t>
            </a:r>
            <a:endParaRPr lang="en-GB" sz="1600" dirty="0"/>
          </a:p>
        </p:txBody>
      </p:sp>
      <p:sp>
        <p:nvSpPr>
          <p:cNvPr id="40" name="Rectangle 39"/>
          <p:cNvSpPr/>
          <p:nvPr/>
        </p:nvSpPr>
        <p:spPr>
          <a:xfrm>
            <a:off x="172721" y="581608"/>
            <a:ext cx="79276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E</a:t>
            </a:r>
            <a:r>
              <a:rPr lang="en-GB" dirty="0" smtClean="0">
                <a:solidFill>
                  <a:srgbClr val="C00000"/>
                </a:solidFill>
              </a:rPr>
              <a:t>RA-20C</a:t>
            </a:r>
            <a:r>
              <a:rPr lang="en-GB" dirty="0">
                <a:solidFill>
                  <a:srgbClr val="C00000"/>
                </a:solidFill>
              </a:rPr>
              <a:t>: </a:t>
            </a:r>
            <a:r>
              <a:rPr lang="en-GB" dirty="0" smtClean="0">
                <a:solidFill>
                  <a:srgbClr val="C00000"/>
                </a:solidFill>
              </a:rPr>
              <a:t>the </a:t>
            </a:r>
            <a:r>
              <a:rPr lang="en-GB" dirty="0">
                <a:solidFill>
                  <a:srgbClr val="C00000"/>
                </a:solidFill>
              </a:rPr>
              <a:t>ECMWF </a:t>
            </a:r>
            <a:r>
              <a:rPr lang="en-GB" dirty="0" smtClean="0">
                <a:solidFill>
                  <a:srgbClr val="C00000"/>
                </a:solidFill>
              </a:rPr>
              <a:t>atmospheric </a:t>
            </a:r>
            <a:r>
              <a:rPr lang="en-GB" dirty="0">
                <a:solidFill>
                  <a:srgbClr val="C00000"/>
                </a:solidFill>
              </a:rPr>
              <a:t>reanalysis of the 20th century</a:t>
            </a:r>
          </a:p>
        </p:txBody>
      </p:sp>
      <p:pic>
        <p:nvPicPr>
          <p:cNvPr id="19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4647" y="3476800"/>
            <a:ext cx="1632241" cy="1080000"/>
          </a:xfrm>
          <a:prstGeom prst="rect">
            <a:avLst/>
          </a:prstGeom>
        </p:spPr>
      </p:pic>
      <p:pic>
        <p:nvPicPr>
          <p:cNvPr id="20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599" y="3476800"/>
            <a:ext cx="1800000" cy="1080000"/>
          </a:xfrm>
          <a:prstGeom prst="rect">
            <a:avLst/>
          </a:prstGeom>
        </p:spPr>
      </p:pic>
      <p:pic>
        <p:nvPicPr>
          <p:cNvPr id="21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447" y="3474240"/>
            <a:ext cx="1728000" cy="1080000"/>
          </a:xfrm>
          <a:prstGeom prst="rect">
            <a:avLst/>
          </a:prstGeom>
        </p:spPr>
      </p:pic>
      <p:pic>
        <p:nvPicPr>
          <p:cNvPr id="22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61" y="3475030"/>
            <a:ext cx="1619192" cy="1080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60062" y="4559109"/>
            <a:ext cx="1619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Atmosphere</a:t>
            </a:r>
            <a:endParaRPr lang="en-GB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1966448" y="4556800"/>
            <a:ext cx="17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Land</a:t>
            </a:r>
            <a:endParaRPr lang="en-GB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3780959" y="4559109"/>
            <a:ext cx="168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Wave</a:t>
            </a:r>
            <a:endParaRPr lang="en-GB" i="1" dirty="0"/>
          </a:p>
        </p:txBody>
      </p:sp>
      <p:sp>
        <p:nvSpPr>
          <p:cNvPr id="27" name="TextBox 25"/>
          <p:cNvSpPr txBox="1"/>
          <p:nvPr/>
        </p:nvSpPr>
        <p:spPr>
          <a:xfrm>
            <a:off x="5569178" y="4554240"/>
            <a:ext cx="1793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Ocean</a:t>
            </a:r>
            <a:endParaRPr lang="en-GB" i="1" dirty="0"/>
          </a:p>
        </p:txBody>
      </p:sp>
      <p:sp>
        <p:nvSpPr>
          <p:cNvPr id="41" name="TextBox 26"/>
          <p:cNvSpPr txBox="1"/>
          <p:nvPr/>
        </p:nvSpPr>
        <p:spPr>
          <a:xfrm>
            <a:off x="7444647" y="4563204"/>
            <a:ext cx="1632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Sea ice</a:t>
            </a:r>
            <a:endParaRPr lang="en-GB" i="1" dirty="0"/>
          </a:p>
        </p:txBody>
      </p:sp>
      <p:pic>
        <p:nvPicPr>
          <p:cNvPr id="42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958" y="3474240"/>
            <a:ext cx="1687164" cy="1080000"/>
          </a:xfrm>
          <a:prstGeom prst="rect">
            <a:avLst/>
          </a:prstGeom>
        </p:spPr>
      </p:pic>
      <p:sp>
        <p:nvSpPr>
          <p:cNvPr id="43" name="TextBox 15"/>
          <p:cNvSpPr txBox="1"/>
          <p:nvPr/>
        </p:nvSpPr>
        <p:spPr>
          <a:xfrm>
            <a:off x="260062" y="4932536"/>
            <a:ext cx="7102537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Model:</a:t>
            </a:r>
            <a:r>
              <a:rPr lang="en-GB" sz="1600" dirty="0" smtClean="0"/>
              <a:t> IFS/NEMO/LIM2 </a:t>
            </a:r>
            <a:r>
              <a:rPr lang="en-GB" sz="1600" dirty="0"/>
              <a:t>(CY41R2, Mar </a:t>
            </a:r>
            <a:r>
              <a:rPr lang="en-GB" sz="1600" dirty="0" smtClean="0"/>
              <a:t>2016)</a:t>
            </a:r>
            <a:endParaRPr lang="en-GB" sz="1600" dirty="0"/>
          </a:p>
          <a:p>
            <a:r>
              <a:rPr lang="en-GB" sz="1600" b="1" dirty="0" smtClean="0"/>
              <a:t>Forcing:</a:t>
            </a:r>
            <a:r>
              <a:rPr lang="en-GB" sz="1600" dirty="0" smtClean="0"/>
              <a:t> </a:t>
            </a:r>
            <a:r>
              <a:rPr lang="en-GB" sz="1600" dirty="0"/>
              <a:t>SST nudged (HADISST2</a:t>
            </a:r>
            <a:r>
              <a:rPr lang="en-GB" sz="1600" dirty="0" smtClean="0"/>
              <a:t>)</a:t>
            </a:r>
          </a:p>
          <a:p>
            <a:r>
              <a:rPr lang="en-GB" sz="1600" b="1" dirty="0" smtClean="0"/>
              <a:t>Observation:</a:t>
            </a:r>
            <a:r>
              <a:rPr lang="en-GB" sz="1600" dirty="0" smtClean="0"/>
              <a:t> </a:t>
            </a:r>
            <a:r>
              <a:rPr lang="en-GB" sz="1600" dirty="0"/>
              <a:t>surface </a:t>
            </a:r>
            <a:r>
              <a:rPr lang="en-GB" sz="1600" dirty="0" smtClean="0"/>
              <a:t>conventional, salinity </a:t>
            </a:r>
            <a:r>
              <a:rPr lang="en-GB" sz="1600" dirty="0"/>
              <a:t>and temperature </a:t>
            </a:r>
            <a:r>
              <a:rPr lang="en-GB" sz="1600" dirty="0" smtClean="0"/>
              <a:t>profiles </a:t>
            </a:r>
          </a:p>
          <a:p>
            <a:r>
              <a:rPr lang="en-GB" sz="1600" b="1" dirty="0" smtClean="0"/>
              <a:t>Assimilation:</a:t>
            </a:r>
            <a:r>
              <a:rPr lang="en-GB" sz="1600" dirty="0" smtClean="0"/>
              <a:t> new CERA system (10-member ensemble coupled hybrid DA) </a:t>
            </a:r>
          </a:p>
          <a:p>
            <a:r>
              <a:rPr lang="en-GB" sz="1600" b="1" dirty="0" smtClean="0"/>
              <a:t>Resolution:</a:t>
            </a:r>
            <a:r>
              <a:rPr lang="en-GB" sz="1600" dirty="0" smtClean="0"/>
              <a:t> T159L91/ORCA1 Z42</a:t>
            </a:r>
          </a:p>
          <a:p>
            <a:r>
              <a:rPr lang="en-GB" sz="1600" b="1" dirty="0" smtClean="0"/>
              <a:t>Period:</a:t>
            </a:r>
            <a:r>
              <a:rPr lang="en-GB" sz="1600" dirty="0" smtClean="0"/>
              <a:t> 1901-2010</a:t>
            </a:r>
            <a:endParaRPr lang="en-GB" sz="1600" dirty="0"/>
          </a:p>
        </p:txBody>
      </p:sp>
      <p:sp>
        <p:nvSpPr>
          <p:cNvPr id="44" name="Rectangle 43"/>
          <p:cNvSpPr/>
          <p:nvPr/>
        </p:nvSpPr>
        <p:spPr>
          <a:xfrm>
            <a:off x="186431" y="3033563"/>
            <a:ext cx="87862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CERA-20C: the first ECMWF coupled reanalysis of the 20th century</a:t>
            </a:r>
          </a:p>
        </p:txBody>
      </p:sp>
    </p:spTree>
    <p:extLst>
      <p:ext uri="{BB962C8B-B14F-4D97-AF65-F5344CB8AC3E}">
        <p14:creationId xmlns:p14="http://schemas.microsoft.com/office/powerpoint/2010/main" val="424496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Tropical Instability </a:t>
            </a:r>
            <a:r>
              <a:rPr lang="en-GB" dirty="0" smtClean="0"/>
              <a:t>Waves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203" y="2857612"/>
            <a:ext cx="2631440" cy="323977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55" y="2857612"/>
            <a:ext cx="2631440" cy="32397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6526" y="3020848"/>
            <a:ext cx="41674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CERA-20C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 r</a:t>
            </a:r>
            <a:r>
              <a:rPr lang="en-GB" dirty="0" smtClean="0"/>
              <a:t>epresents TIWs thanks to the ocean dynamics</a:t>
            </a:r>
          </a:p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smtClean="0"/>
              <a:t>atmosphere is responding </a:t>
            </a:r>
            <a:r>
              <a:rPr lang="en-GB" dirty="0"/>
              <a:t>accordingly </a:t>
            </a:r>
            <a:r>
              <a:rPr lang="en-GB" dirty="0" smtClean="0"/>
              <a:t>(surface </a:t>
            </a:r>
            <a:r>
              <a:rPr lang="en-GB" dirty="0"/>
              <a:t>wind stress is sensitive to the ocean </a:t>
            </a:r>
            <a:r>
              <a:rPr lang="en-GB" dirty="0" smtClean="0"/>
              <a:t>TIW)</a:t>
            </a:r>
          </a:p>
          <a:p>
            <a:endParaRPr lang="en-GB" dirty="0" smtClean="0"/>
          </a:p>
          <a:p>
            <a:r>
              <a:rPr lang="en-GB" dirty="0" smtClean="0"/>
              <a:t>ERA20C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>
                <a:sym typeface="Wingdings" panose="05000000000000000000" pitchFamily="2" charset="2"/>
              </a:rPr>
              <a:t>n</a:t>
            </a:r>
            <a:r>
              <a:rPr lang="en-GB" dirty="0" smtClean="0"/>
              <a:t>o TIWs and wind stress signals (forced </a:t>
            </a:r>
            <a:r>
              <a:rPr lang="en-GB" dirty="0"/>
              <a:t>by monthly </a:t>
            </a:r>
            <a:r>
              <a:rPr lang="en-GB" dirty="0" smtClean="0"/>
              <a:t>SST)</a:t>
            </a:r>
          </a:p>
        </p:txBody>
      </p:sp>
      <p:sp>
        <p:nvSpPr>
          <p:cNvPr id="3" name="Rectangle 2"/>
          <p:cNvSpPr/>
          <p:nvPr/>
        </p:nvSpPr>
        <p:spPr>
          <a:xfrm>
            <a:off x="139802" y="580338"/>
            <a:ext cx="9093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TIW are </a:t>
            </a:r>
            <a:r>
              <a:rPr lang="en-GB" dirty="0"/>
              <a:t>westward-propagating </a:t>
            </a:r>
            <a:r>
              <a:rPr lang="en-GB" dirty="0" smtClean="0"/>
              <a:t>waves </a:t>
            </a:r>
            <a:r>
              <a:rPr lang="en-GB" dirty="0"/>
              <a:t>near the </a:t>
            </a:r>
            <a:r>
              <a:rPr lang="en-GB" dirty="0" smtClean="0"/>
              <a:t>equator (</a:t>
            </a:r>
            <a:r>
              <a:rPr lang="en-GB" dirty="0" err="1" smtClean="0"/>
              <a:t>intraseasonal</a:t>
            </a:r>
            <a:r>
              <a:rPr lang="en-GB" dirty="0" smtClean="0"/>
              <a:t> coupled process)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73255" y="5977289"/>
            <a:ext cx="51504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high-pass </a:t>
            </a:r>
            <a:r>
              <a:rPr lang="en-GB" dirty="0"/>
              <a:t>filtered </a:t>
            </a:r>
            <a:r>
              <a:rPr lang="en-GB" dirty="0" smtClean="0"/>
              <a:t>SST (colour) and </a:t>
            </a:r>
            <a:r>
              <a:rPr lang="en-GB" dirty="0"/>
              <a:t>wind stress </a:t>
            </a:r>
            <a:r>
              <a:rPr lang="en-GB" dirty="0" smtClean="0"/>
              <a:t>(contour)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17724" y="6489580"/>
            <a:ext cx="3826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Courtesy of E. de </a:t>
            </a:r>
            <a:r>
              <a:rPr lang="en-GB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Boisseson</a:t>
            </a:r>
            <a:endParaRPr lang="en-GB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169" y="949670"/>
            <a:ext cx="5003082" cy="11744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51285" y="2857612"/>
            <a:ext cx="1309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ERA-20C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41096" y="2857612"/>
            <a:ext cx="149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CERA-20C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469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important concepts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260059" y="477770"/>
            <a:ext cx="8816829" cy="4641324"/>
          </a:xfrm>
        </p:spPr>
        <p:txBody>
          <a:bodyPr/>
          <a:lstStyle/>
          <a:p>
            <a:pPr indent="0">
              <a:buNone/>
            </a:pPr>
            <a:r>
              <a:rPr lang="en-GB" sz="2000" b="1" dirty="0" smtClean="0">
                <a:solidFill>
                  <a:schemeClr val="accent2"/>
                </a:solidFill>
              </a:rPr>
              <a:t>Key </a:t>
            </a:r>
            <a:r>
              <a:rPr lang="en-GB" sz="2000" b="1" dirty="0">
                <a:solidFill>
                  <a:schemeClr val="accent2"/>
                </a:solidFill>
              </a:rPr>
              <a:t>aspects that require particular attention in </a:t>
            </a:r>
            <a:r>
              <a:rPr lang="en-GB" sz="2000" b="1" dirty="0" smtClean="0">
                <a:solidFill>
                  <a:schemeClr val="accent2"/>
                </a:solidFill>
              </a:rPr>
              <a:t>reanalysis</a:t>
            </a:r>
          </a:p>
          <a:p>
            <a:pPr indent="0">
              <a:buNone/>
            </a:pPr>
            <a:r>
              <a:rPr lang="en-GB" sz="2000" dirty="0"/>
              <a:t>• e</a:t>
            </a:r>
            <a:r>
              <a:rPr lang="en-GB" sz="2000" dirty="0" smtClean="0"/>
              <a:t>xternal forcing fields for the NWP model</a:t>
            </a:r>
          </a:p>
          <a:p>
            <a:pPr indent="0">
              <a:buNone/>
            </a:pPr>
            <a:r>
              <a:rPr lang="en-GB" sz="2000" dirty="0"/>
              <a:t>• </a:t>
            </a:r>
            <a:r>
              <a:rPr lang="en-GB" sz="2000" dirty="0" smtClean="0"/>
              <a:t>biases in the model and observations</a:t>
            </a:r>
          </a:p>
          <a:p>
            <a:pPr indent="0">
              <a:buNone/>
            </a:pPr>
            <a:r>
              <a:rPr lang="en-GB" sz="2000" dirty="0"/>
              <a:t>• c</a:t>
            </a:r>
            <a:r>
              <a:rPr lang="en-GB" sz="2000" dirty="0" smtClean="0"/>
              <a:t>hanges in the observing system</a:t>
            </a:r>
          </a:p>
          <a:p>
            <a:pPr indent="0">
              <a:buNone/>
            </a:pPr>
            <a:r>
              <a:rPr lang="en-GB" sz="2000" dirty="0"/>
              <a:t>• </a:t>
            </a:r>
            <a:r>
              <a:rPr lang="en-GB" sz="2000" dirty="0" smtClean="0"/>
              <a:t>specification of background and observation </a:t>
            </a:r>
            <a:r>
              <a:rPr lang="en-GB" sz="2000" dirty="0" smtClean="0"/>
              <a:t>errors</a:t>
            </a:r>
          </a:p>
          <a:p>
            <a:pPr indent="0">
              <a:lnSpc>
                <a:spcPct val="80000"/>
              </a:lnSpc>
              <a:buNone/>
            </a:pPr>
            <a:r>
              <a:rPr lang="en-GB" sz="2000" b="1" dirty="0">
                <a:solidFill>
                  <a:schemeClr val="accent2"/>
                </a:solidFill>
              </a:rPr>
              <a:t>Reanalysis neither produces “gridded observations” nor “model data”</a:t>
            </a:r>
          </a:p>
          <a:p>
            <a:pPr indent="0">
              <a:lnSpc>
                <a:spcPct val="80000"/>
              </a:lnSpc>
              <a:buNone/>
            </a:pPr>
            <a:r>
              <a:rPr lang="en-GB" sz="2000" dirty="0"/>
              <a:t>•</a:t>
            </a:r>
            <a:r>
              <a:rPr lang="en-GB" sz="2000" b="1" dirty="0">
                <a:solidFill>
                  <a:schemeClr val="accent2"/>
                </a:solidFill>
              </a:rPr>
              <a:t> </a:t>
            </a:r>
            <a:r>
              <a:rPr lang="en-GB" sz="2000" dirty="0"/>
              <a:t>extract information from observations using the model to propagate the information in space and time, and across variables</a:t>
            </a:r>
          </a:p>
          <a:p>
            <a:pPr indent="0">
              <a:lnSpc>
                <a:spcPct val="80000"/>
              </a:lnSpc>
              <a:buNone/>
            </a:pPr>
            <a:endParaRPr lang="en-GB" sz="2000" b="1" dirty="0">
              <a:solidFill>
                <a:schemeClr val="accent2"/>
              </a:solidFill>
            </a:endParaRPr>
          </a:p>
          <a:p>
            <a:pPr indent="0">
              <a:lnSpc>
                <a:spcPct val="80000"/>
              </a:lnSpc>
              <a:buNone/>
            </a:pPr>
            <a:r>
              <a:rPr lang="en-GB" sz="2000" b="1" dirty="0">
                <a:solidFill>
                  <a:schemeClr val="accent2"/>
                </a:solidFill>
              </a:rPr>
              <a:t>Unlike NWP, a very important concern in reanalysis is the consistency in time, spanning several years</a:t>
            </a:r>
          </a:p>
          <a:p>
            <a:pPr indent="0">
              <a:lnSpc>
                <a:spcPct val="90000"/>
              </a:lnSpc>
              <a:buNone/>
            </a:pPr>
            <a:endParaRPr lang="en-US" sz="2000" b="1" dirty="0">
              <a:solidFill>
                <a:srgbClr val="FF0000"/>
              </a:solidFill>
            </a:endParaRPr>
          </a:p>
          <a:p>
            <a:pPr indent="0">
              <a:lnSpc>
                <a:spcPct val="90000"/>
              </a:lnSpc>
              <a:buNone/>
            </a:pPr>
            <a:r>
              <a:rPr lang="en-US" sz="2000" b="1" dirty="0">
                <a:solidFill>
                  <a:schemeClr val="accent2"/>
                </a:solidFill>
              </a:rPr>
              <a:t>Reanalysis is worth repeating as all ingredients continue to evolve</a:t>
            </a:r>
            <a:endParaRPr lang="en-US" sz="2000" dirty="0">
              <a:solidFill>
                <a:srgbClr val="FF0000"/>
              </a:solidFill>
            </a:endParaRPr>
          </a:p>
          <a:p>
            <a:pPr indent="0">
              <a:lnSpc>
                <a:spcPct val="80000"/>
              </a:lnSpc>
              <a:buNone/>
            </a:pPr>
            <a:r>
              <a:rPr lang="en-GB" sz="2000" dirty="0"/>
              <a:t>• models, data assimilation, observation reprocessing and data rescue</a:t>
            </a:r>
          </a:p>
          <a:p>
            <a:pPr indent="0">
              <a:lnSpc>
                <a:spcPct val="80000"/>
              </a:lnSpc>
              <a:buNone/>
            </a:pPr>
            <a:r>
              <a:rPr lang="en-GB" sz="2000" dirty="0"/>
              <a:t>• with</a:t>
            </a:r>
            <a:r>
              <a:rPr lang="en-US" sz="2000" dirty="0"/>
              <a:t> each new reanalysis, understanding of model/observations biases is improved</a:t>
            </a:r>
            <a:endParaRPr lang="en-GB" sz="2000" b="1" u="sng" dirty="0">
              <a:solidFill>
                <a:srgbClr val="FF0000"/>
              </a:solidFill>
            </a:endParaRPr>
          </a:p>
          <a:p>
            <a:pPr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327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ECMWF reanalysis products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3887942" y="3010156"/>
            <a:ext cx="5128990" cy="1025105"/>
            <a:chOff x="4224883" y="3330895"/>
            <a:chExt cx="5128990" cy="1025105"/>
          </a:xfrm>
        </p:grpSpPr>
        <p:grpSp>
          <p:nvGrpSpPr>
            <p:cNvPr id="7" name="Group 6"/>
            <p:cNvGrpSpPr/>
            <p:nvPr/>
          </p:nvGrpSpPr>
          <p:grpSpPr>
            <a:xfrm>
              <a:off x="5867401" y="3348000"/>
              <a:ext cx="3486472" cy="1008000"/>
              <a:chOff x="5486401" y="3322800"/>
              <a:chExt cx="3486472" cy="1008000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5486401" y="3322800"/>
                <a:ext cx="3486472" cy="1008000"/>
              </a:xfrm>
              <a:prstGeom prst="round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9525" cap="flat" cmpd="sng" algn="ctr">
                <a:solidFill>
                  <a:srgbClr val="4F81BD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dirty="0">
                  <a:solidFill>
                    <a:prstClr val="white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557769" y="3361710"/>
                <a:ext cx="1023357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i="1" dirty="0">
                    <a:solidFill>
                      <a:srgbClr val="17375E"/>
                    </a:solidFill>
                    <a:latin typeface="Calibri"/>
                  </a:rPr>
                  <a:t>Centennial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587200" y="3650445"/>
                <a:ext cx="1476000" cy="646331"/>
              </a:xfrm>
              <a:prstGeom prst="rect">
                <a:avLst/>
              </a:prstGeom>
              <a:gradFill>
                <a:gsLst>
                  <a:gs pos="0">
                    <a:srgbClr val="4F81BD"/>
                  </a:gs>
                  <a:gs pos="80000">
                    <a:srgbClr val="78A7DA"/>
                  </a:gs>
                  <a:gs pos="100000">
                    <a:srgbClr val="78A7DA"/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rtlCol="0">
                <a:sp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2013 - 2015 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ERA-20CM/20C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344000" y="3650400"/>
                <a:ext cx="1476000" cy="646331"/>
              </a:xfrm>
              <a:prstGeom prst="rect">
                <a:avLst/>
              </a:prstGeom>
              <a:gradFill>
                <a:gsLst>
                  <a:gs pos="0">
                    <a:srgbClr val="4F81BD"/>
                  </a:gs>
                  <a:gs pos="80000">
                    <a:srgbClr val="78A7DA"/>
                  </a:gs>
                  <a:gs pos="100000">
                    <a:srgbClr val="78A7DA"/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rtlCol="0" anchor="ctr">
                <a:sp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2016 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CERA-20C</a:t>
                </a:r>
              </a:p>
            </p:txBody>
          </p:sp>
        </p:grpSp>
        <p:pic>
          <p:nvPicPr>
            <p:cNvPr id="8" name="Picture 7" descr="ERA-Clim-logo-2-brighter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24883" y="3330895"/>
              <a:ext cx="933603" cy="478471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665" y="3538179"/>
            <a:ext cx="1047557" cy="471401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60059" y="786208"/>
            <a:ext cx="8712000" cy="1008000"/>
            <a:chOff x="216000" y="1116000"/>
            <a:chExt cx="8712000" cy="1008000"/>
          </a:xfrm>
        </p:grpSpPr>
        <p:grpSp>
          <p:nvGrpSpPr>
            <p:cNvPr id="14" name="Group 13"/>
            <p:cNvGrpSpPr/>
            <p:nvPr/>
          </p:nvGrpSpPr>
          <p:grpSpPr>
            <a:xfrm>
              <a:off x="216000" y="1116000"/>
              <a:ext cx="8712000" cy="1008000"/>
              <a:chOff x="216000" y="1116000"/>
              <a:chExt cx="8712000" cy="1008000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216000" y="1116000"/>
                <a:ext cx="8712000" cy="1008000"/>
              </a:xfrm>
              <a:prstGeom prst="round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A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077200" y="1421642"/>
                <a:ext cx="1476000" cy="646331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rtlCol="0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2) 1994 - 1996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ERA-15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24000" y="1421642"/>
                <a:ext cx="1476000" cy="646331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rtlCol="0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1) 1979 - 1981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FGGE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834000" y="1421642"/>
                <a:ext cx="1476000" cy="646331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rtlCol="0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kern="0" dirty="0">
                    <a:solidFill>
                      <a:prstClr val="white"/>
                    </a:solidFill>
                    <a:latin typeface="Calibri"/>
                  </a:rPr>
                  <a:t>3) 2001 </a:t>
                </a: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- 2003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ERA-40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587200" y="1421642"/>
                <a:ext cx="1476000" cy="646331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none" lIns="0" rIns="0" rtlCol="0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 4) 2006 - …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ERA-Interim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344000" y="1421642"/>
                <a:ext cx="1476000" cy="646331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shade val="51000"/>
                      <a:satMod val="130000"/>
                    </a:srgbClr>
                  </a:gs>
                  <a:gs pos="80000">
                    <a:srgbClr val="4F81BD">
                      <a:shade val="93000"/>
                      <a:satMod val="130000"/>
                    </a:srgbClr>
                  </a:gs>
                  <a:gs pos="100000">
                    <a:srgbClr val="4F81BD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none" lIns="0" rIns="0" rtlCol="0">
                <a:noAutofit/>
              </a:bodyPr>
              <a:lstStyle>
                <a:defPPr>
                  <a:defRPr lang="en-US"/>
                </a:defPPr>
              </a:lstStyle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5) </a:t>
                </a:r>
                <a:r>
                  <a:rPr lang="en-US" sz="1800" b="0" kern="0" dirty="0" smtClean="0">
                    <a:solidFill>
                      <a:prstClr val="white"/>
                    </a:solidFill>
                    <a:latin typeface="Calibri"/>
                    <a:ea typeface="+mn-ea"/>
                  </a:rPr>
                  <a:t>2016 </a:t>
                </a: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- …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ERA5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324000" y="1122485"/>
              <a:ext cx="625712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i="1" dirty="0">
                  <a:solidFill>
                    <a:srgbClr val="17375E"/>
                  </a:solidFill>
                  <a:latin typeface="Calibri"/>
                </a:rPr>
                <a:t>Atmosphere/land                                    including ocean waves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84248" y="1911261"/>
            <a:ext cx="5248685" cy="1008000"/>
            <a:chOff x="3740188" y="2232000"/>
            <a:chExt cx="5248685" cy="1008000"/>
          </a:xfrm>
        </p:grpSpPr>
        <p:grpSp>
          <p:nvGrpSpPr>
            <p:cNvPr id="23" name="Group 22"/>
            <p:cNvGrpSpPr/>
            <p:nvPr/>
          </p:nvGrpSpPr>
          <p:grpSpPr>
            <a:xfrm>
              <a:off x="3740188" y="2232000"/>
              <a:ext cx="5223650" cy="1008000"/>
              <a:chOff x="3740188" y="2257200"/>
              <a:chExt cx="5223650" cy="1008000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3740188" y="2257200"/>
                <a:ext cx="5223650" cy="1008000"/>
              </a:xfrm>
              <a:prstGeom prst="round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dirty="0">
                  <a:solidFill>
                    <a:prstClr val="white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34000" y="2546043"/>
                <a:ext cx="1476000" cy="648000"/>
              </a:xfrm>
              <a:prstGeom prst="rect">
                <a:avLst/>
              </a:prstGeom>
              <a:gradFill rotWithShape="1">
                <a:gsLst>
                  <a:gs pos="0">
                    <a:srgbClr val="4BACC6">
                      <a:shade val="51000"/>
                      <a:satMod val="130000"/>
                    </a:srgbClr>
                  </a:gs>
                  <a:gs pos="80000">
                    <a:srgbClr val="4BACC6">
                      <a:shade val="93000"/>
                      <a:satMod val="130000"/>
                    </a:srgbClr>
                  </a:gs>
                  <a:gs pos="100000">
                    <a:srgbClr val="4BACC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none" lIns="0" rIns="0" rtlCol="0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2006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ORAS3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590800" y="2546043"/>
                <a:ext cx="1475815" cy="646331"/>
              </a:xfrm>
              <a:prstGeom prst="rect">
                <a:avLst/>
              </a:prstGeom>
              <a:gradFill rotWithShape="1">
                <a:gsLst>
                  <a:gs pos="0">
                    <a:srgbClr val="4BACC6">
                      <a:shade val="51000"/>
                      <a:satMod val="130000"/>
                    </a:srgbClr>
                  </a:gs>
                  <a:gs pos="80000">
                    <a:srgbClr val="4BACC6">
                      <a:shade val="93000"/>
                      <a:satMod val="130000"/>
                    </a:srgbClr>
                  </a:gs>
                  <a:gs pos="100000">
                    <a:srgbClr val="4BACC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rtlCol="0">
                <a:sp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2010 - … 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ORAS4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343553" y="2546043"/>
                <a:ext cx="1475815" cy="646331"/>
              </a:xfrm>
              <a:prstGeom prst="rect">
                <a:avLst/>
              </a:prstGeom>
              <a:gradFill rotWithShape="1">
                <a:gsLst>
                  <a:gs pos="0">
                    <a:srgbClr val="4BACC6">
                      <a:shade val="51000"/>
                      <a:satMod val="130000"/>
                    </a:srgbClr>
                  </a:gs>
                  <a:gs pos="80000">
                    <a:srgbClr val="4BACC6">
                      <a:shade val="93000"/>
                      <a:satMod val="130000"/>
                    </a:srgbClr>
                  </a:gs>
                  <a:gs pos="100000">
                    <a:srgbClr val="4BACC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rtlCol="0">
                <a:sp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2016 - … 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ORAS5</a:t>
                </a: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3834000" y="2232000"/>
              <a:ext cx="5154873" cy="276999"/>
            </a:xfrm>
            <a:prstGeom prst="rect">
              <a:avLst/>
            </a:prstGeom>
            <a:noFill/>
          </p:spPr>
          <p:txBody>
            <a:bodyPr wrap="none" lIns="0" tIns="0" bIns="0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i="1" dirty="0">
                  <a:solidFill>
                    <a:srgbClr val="17375E"/>
                  </a:solidFill>
                  <a:latin typeface="Calibri"/>
                </a:rPr>
                <a:t>Ocean                                                       </a:t>
              </a:r>
              <a:r>
                <a:rPr lang="en-US" sz="1000" i="1" dirty="0">
                  <a:solidFill>
                    <a:srgbClr val="17375E"/>
                  </a:solidFill>
                  <a:latin typeface="Calibri"/>
                </a:rPr>
                <a:t> </a:t>
              </a:r>
              <a:r>
                <a:rPr lang="en-US" sz="1800" i="1" dirty="0">
                  <a:solidFill>
                    <a:srgbClr val="17375E"/>
                  </a:solidFill>
                  <a:latin typeface="Calibri"/>
                </a:rPr>
                <a:t>including sea ice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784247" y="5288777"/>
            <a:ext cx="5224180" cy="1050485"/>
            <a:chOff x="3740188" y="5609515"/>
            <a:chExt cx="5224180" cy="1050485"/>
          </a:xfrm>
        </p:grpSpPr>
        <p:grpSp>
          <p:nvGrpSpPr>
            <p:cNvPr id="30" name="Group 29"/>
            <p:cNvGrpSpPr/>
            <p:nvPr/>
          </p:nvGrpSpPr>
          <p:grpSpPr>
            <a:xfrm>
              <a:off x="3740188" y="5616000"/>
              <a:ext cx="5224180" cy="1044000"/>
              <a:chOff x="3740188" y="5616000"/>
              <a:chExt cx="5224180" cy="1044000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3740188" y="5616000"/>
                <a:ext cx="5224180" cy="1044000"/>
              </a:xfrm>
              <a:prstGeom prst="roundRect">
                <a:avLst/>
              </a:prstGeom>
              <a:solidFill>
                <a:srgbClr val="4F81BD">
                  <a:lumMod val="40000"/>
                  <a:lumOff val="60000"/>
                </a:srgbClr>
              </a:soli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dirty="0">
                  <a:solidFill>
                    <a:prstClr val="white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834000" y="5904662"/>
                <a:ext cx="1476000" cy="648000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shade val="51000"/>
                      <a:satMod val="130000"/>
                    </a:srgbClr>
                  </a:gs>
                  <a:gs pos="80000">
                    <a:srgbClr val="F79646">
                      <a:shade val="93000"/>
                      <a:satMod val="130000"/>
                    </a:srgbClr>
                  </a:gs>
                  <a:gs pos="100000">
                    <a:srgbClr val="F7964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rtlCol="0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2008 - 2009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GEMS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587200" y="5906457"/>
                <a:ext cx="1476000" cy="648000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shade val="51000"/>
                      <a:satMod val="130000"/>
                    </a:srgbClr>
                  </a:gs>
                  <a:gs pos="80000">
                    <a:srgbClr val="F79646">
                      <a:shade val="93000"/>
                      <a:satMod val="130000"/>
                    </a:srgbClr>
                  </a:gs>
                  <a:gs pos="100000">
                    <a:srgbClr val="F7964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2010 - 2011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MACC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344000" y="5913794"/>
                <a:ext cx="1476000" cy="648000"/>
              </a:xfrm>
              <a:prstGeom prst="rect">
                <a:avLst/>
              </a:prstGeom>
              <a:gradFill rotWithShape="1">
                <a:gsLst>
                  <a:gs pos="0">
                    <a:srgbClr val="F79646">
                      <a:shade val="51000"/>
                      <a:satMod val="130000"/>
                    </a:srgbClr>
                  </a:gs>
                  <a:gs pos="80000">
                    <a:srgbClr val="F79646">
                      <a:shade val="93000"/>
                      <a:satMod val="130000"/>
                    </a:srgbClr>
                  </a:gs>
                  <a:gs pos="100000">
                    <a:srgbClr val="F7964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2017 - …</a:t>
                </a:r>
              </a:p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rPr>
                  <a:t>CAMS</a:t>
                </a: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3774304" y="5609515"/>
              <a:ext cx="242540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i="1" dirty="0">
                  <a:solidFill>
                    <a:srgbClr val="17375E"/>
                  </a:solidFill>
                  <a:latin typeface="Calibri"/>
                </a:rPr>
                <a:t>Atmospheric composition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823048" y="4143261"/>
            <a:ext cx="5209884" cy="1079174"/>
            <a:chOff x="3778989" y="4464000"/>
            <a:chExt cx="5209884" cy="1079174"/>
          </a:xfrm>
        </p:grpSpPr>
        <p:grpSp>
          <p:nvGrpSpPr>
            <p:cNvPr id="37" name="Group 36"/>
            <p:cNvGrpSpPr/>
            <p:nvPr/>
          </p:nvGrpSpPr>
          <p:grpSpPr>
            <a:xfrm>
              <a:off x="3778989" y="4464000"/>
              <a:ext cx="5209884" cy="1079174"/>
              <a:chOff x="5486401" y="4464000"/>
              <a:chExt cx="3478087" cy="1044000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5486401" y="4464000"/>
                <a:ext cx="3478087" cy="1044000"/>
                <a:chOff x="5486401" y="4464000"/>
                <a:chExt cx="3478087" cy="1044000"/>
              </a:xfrm>
            </p:grpSpPr>
            <p:sp>
              <p:nvSpPr>
                <p:cNvPr id="41" name="Rounded Rectangle 40"/>
                <p:cNvSpPr/>
                <p:nvPr/>
              </p:nvSpPr>
              <p:spPr>
                <a:xfrm>
                  <a:off x="5486401" y="4464000"/>
                  <a:ext cx="3478087" cy="1044000"/>
                </a:xfrm>
                <a:prstGeom prst="round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dirty="0">
                    <a:solidFill>
                      <a:prstClr val="white"/>
                    </a:solidFill>
                    <a:latin typeface="Calibri"/>
                    <a:ea typeface="+mn-ea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5587200" y="4788000"/>
                  <a:ext cx="1001243" cy="646331"/>
                </a:xfrm>
                <a:prstGeom prst="rect">
                  <a:avLst/>
                </a:prstGeom>
                <a:gradFill rotWithShape="1">
                  <a:gsLst>
                    <a:gs pos="63600">
                      <a:srgbClr val="93BA44"/>
                    </a:gs>
                    <a:gs pos="0">
                      <a:srgbClr val="9BBB59">
                        <a:shade val="51000"/>
                        <a:satMod val="130000"/>
                      </a:srgbClr>
                    </a:gs>
                    <a:gs pos="80000">
                      <a:srgbClr val="9BBB59">
                        <a:shade val="93000"/>
                        <a:satMod val="130000"/>
                      </a:srgbClr>
                    </a:gs>
                    <a:gs pos="100000">
                      <a:srgbClr val="9BBB59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9BBB5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0" rIns="0" rtlCol="0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0" kern="0" dirty="0">
                      <a:solidFill>
                        <a:prstClr val="white"/>
                      </a:solidFill>
                      <a:latin typeface="Calibri"/>
                      <a:ea typeface="+mn-ea"/>
                    </a:rPr>
                    <a:t>2012</a:t>
                  </a:r>
                </a:p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0" kern="0" dirty="0">
                      <a:solidFill>
                        <a:prstClr val="white"/>
                      </a:solidFill>
                      <a:latin typeface="Calibri"/>
                      <a:ea typeface="+mn-ea"/>
                    </a:rPr>
                    <a:t>ERA-</a:t>
                  </a:r>
                  <a:r>
                    <a:rPr lang="en-US" sz="1800" b="0" kern="0" dirty="0" err="1">
                      <a:solidFill>
                        <a:prstClr val="white"/>
                      </a:solidFill>
                      <a:latin typeface="Calibri"/>
                      <a:ea typeface="+mn-ea"/>
                    </a:rPr>
                    <a:t>Int</a:t>
                  </a:r>
                  <a:r>
                    <a:rPr lang="en-US" sz="1800" b="0" kern="0" dirty="0">
                      <a:solidFill>
                        <a:prstClr val="white"/>
                      </a:solidFill>
                      <a:latin typeface="Calibri"/>
                      <a:ea typeface="+mn-ea"/>
                    </a:rPr>
                    <a:t>/Land</a:t>
                  </a: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6706549" y="4788000"/>
                  <a:ext cx="972371" cy="646331"/>
                </a:xfrm>
                <a:prstGeom prst="rect">
                  <a:avLst/>
                </a:prstGeom>
                <a:gradFill rotWithShape="1">
                  <a:gsLst>
                    <a:gs pos="0">
                      <a:srgbClr val="9BBB59">
                        <a:shade val="51000"/>
                        <a:satMod val="130000"/>
                      </a:srgbClr>
                    </a:gs>
                    <a:gs pos="80000">
                      <a:srgbClr val="9BBB59">
                        <a:shade val="93000"/>
                        <a:satMod val="130000"/>
                      </a:srgbClr>
                    </a:gs>
                    <a:gs pos="100000">
                      <a:srgbClr val="9BBB59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 w="9525" cap="flat" cmpd="sng" algn="ctr">
                  <a:solidFill>
                    <a:srgbClr val="9BBB59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0" rIns="0" rtlCol="0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0" kern="0" dirty="0">
                      <a:solidFill>
                        <a:prstClr val="white"/>
                      </a:solidFill>
                      <a:latin typeface="Calibri"/>
                      <a:ea typeface="+mn-ea"/>
                    </a:rPr>
                    <a:t>2014</a:t>
                  </a:r>
                </a:p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800" b="0" kern="0" dirty="0">
                      <a:solidFill>
                        <a:prstClr val="white"/>
                      </a:solidFill>
                      <a:latin typeface="Calibri"/>
                      <a:ea typeface="+mn-ea"/>
                    </a:rPr>
                    <a:t>ERA-20C/Land</a:t>
                  </a:r>
                </a:p>
              </p:txBody>
            </p:sp>
          </p:grpSp>
          <p:sp>
            <p:nvSpPr>
              <p:cNvPr id="40" name="TextBox 39"/>
              <p:cNvSpPr txBox="1"/>
              <p:nvPr/>
            </p:nvSpPr>
            <p:spPr>
              <a:xfrm>
                <a:off x="6052694" y="4496425"/>
                <a:ext cx="997213" cy="267971"/>
              </a:xfrm>
              <a:prstGeom prst="rect">
                <a:avLst/>
              </a:prstGeom>
              <a:noFill/>
            </p:spPr>
            <p:txBody>
              <a:bodyPr wrap="none" lIns="0" tIns="0" bIns="0" rtlCol="0">
                <a:spAutoFit/>
              </a:bodyPr>
              <a:lstStyle/>
              <a:p>
                <a:pPr defTabSz="4572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 i="1" dirty="0">
                    <a:solidFill>
                      <a:srgbClr val="17375E"/>
                    </a:solidFill>
                    <a:latin typeface="Calibri"/>
                  </a:rPr>
                  <a:t>Enhanced land</a:t>
                </a: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7369377" y="4797568"/>
              <a:ext cx="1456531" cy="668107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0" rIns="0" rtlCol="0"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prstClr val="white"/>
                  </a:solidFill>
                  <a:latin typeface="Calibri"/>
                </a:rPr>
                <a:t>2017 - …</a:t>
              </a:r>
              <a:endParaRPr lang="en-US" sz="1800" b="0" kern="0" dirty="0">
                <a:solidFill>
                  <a:prstClr val="white"/>
                </a:solidFill>
                <a:latin typeface="Calibri"/>
                <a:ea typeface="+mn-ea"/>
              </a:endParaRPr>
            </a:p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0" kern="0" dirty="0">
                  <a:solidFill>
                    <a:prstClr val="white"/>
                  </a:solidFill>
                  <a:latin typeface="Calibri"/>
                  <a:ea typeface="+mn-ea"/>
                </a:rPr>
                <a:t>ERA5L</a:t>
              </a:r>
            </a:p>
          </p:txBody>
        </p:sp>
      </p:grpSp>
      <p:sp>
        <p:nvSpPr>
          <p:cNvPr id="44" name="Rounded Rectangle 43"/>
          <p:cNvSpPr/>
          <p:nvPr/>
        </p:nvSpPr>
        <p:spPr bwMode="auto">
          <a:xfrm>
            <a:off x="5606224" y="1043661"/>
            <a:ext cx="1566918" cy="798510"/>
          </a:xfrm>
          <a:prstGeom prst="roundRect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</a:bodyPr>
          <a:lstStyle/>
          <a:p>
            <a:pPr marL="174625" indent="-174625" algn="l" defTabSz="762000" eaLnBrk="0" hangingPunct="0">
              <a:spcBef>
                <a:spcPct val="230000"/>
              </a:spcBef>
              <a:buClr>
                <a:schemeClr val="tx1"/>
              </a:buClr>
            </a:pPr>
            <a:endParaRPr lang="en-GB" sz="1600" b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 bwMode="auto">
          <a:xfrm>
            <a:off x="7334100" y="3303201"/>
            <a:ext cx="1566918" cy="798510"/>
          </a:xfrm>
          <a:prstGeom prst="roundRect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7" tIns="44450" rIns="90487" bIns="44450" numCol="1" rtlCol="0" anchor="t" anchorCtr="0" compatLnSpc="1">
            <a:prstTxWarp prst="textNoShape">
              <a:avLst/>
            </a:prstTxWarp>
          </a:bodyPr>
          <a:lstStyle/>
          <a:p>
            <a:pPr marL="174625" indent="-174625" algn="l" defTabSz="762000" eaLnBrk="0" hangingPunct="0">
              <a:spcBef>
                <a:spcPct val="230000"/>
              </a:spcBef>
              <a:buClr>
                <a:schemeClr val="tx1"/>
              </a:buClr>
            </a:pPr>
            <a:endParaRPr lang="en-GB" sz="1600" b="0">
              <a:solidFill>
                <a:schemeClr val="tx1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7138000" y="1050405"/>
            <a:ext cx="1773575" cy="798510"/>
            <a:chOff x="7093940" y="1371144"/>
            <a:chExt cx="1773575" cy="798510"/>
          </a:xfrm>
        </p:grpSpPr>
        <p:sp>
          <p:nvSpPr>
            <p:cNvPr id="55" name="Rounded Rectangle 54"/>
            <p:cNvSpPr/>
            <p:nvPr/>
          </p:nvSpPr>
          <p:spPr bwMode="auto">
            <a:xfrm>
              <a:off x="7300597" y="1371144"/>
              <a:ext cx="1566918" cy="798510"/>
            </a:xfrm>
            <a:prstGeom prst="roundRect">
              <a:avLst/>
            </a:prstGeom>
            <a:noFill/>
            <a:ln w="508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7" tIns="44450" rIns="90487" bIns="44450" numCol="1" rtlCol="0" anchor="t" anchorCtr="0" compatLnSpc="1">
              <a:prstTxWarp prst="textNoShape">
                <a:avLst/>
              </a:prstTxWarp>
            </a:bodyPr>
            <a:lstStyle/>
            <a:p>
              <a:pPr marL="174625" indent="-174625" algn="l" defTabSz="762000" eaLnBrk="0" hangingPunct="0">
                <a:spcBef>
                  <a:spcPct val="230000"/>
                </a:spcBef>
                <a:buClr>
                  <a:schemeClr val="tx1"/>
                </a:buClr>
              </a:pPr>
              <a:endParaRPr lang="en-GB" sz="1600" b="0">
                <a:solidFill>
                  <a:schemeClr val="tx1"/>
                </a:solidFill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 bwMode="auto">
            <a:xfrm>
              <a:off x="7093940" y="1794208"/>
              <a:ext cx="577310" cy="7492"/>
            </a:xfrm>
            <a:prstGeom prst="straightConnector1">
              <a:avLst/>
            </a:prstGeom>
            <a:noFill/>
            <a:ln w="28575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22" y="598239"/>
            <a:ext cx="1016935" cy="37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81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Websites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76" y="3647976"/>
            <a:ext cx="4916870" cy="28021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0059" y="779394"/>
            <a:ext cx="4089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https://climatedataguide.ucar.edu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  <a:p>
            <a:r>
              <a:rPr lang="en-GB" dirty="0" smtClean="0"/>
              <a:t>Dataset overviews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9828" y="560742"/>
            <a:ext cx="4274697" cy="28562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92723" y="4658627"/>
            <a:ext cx="3549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5"/>
              </a:rPr>
              <a:t>http://</a:t>
            </a:r>
            <a:r>
              <a:rPr lang="en-GB" dirty="0" smtClean="0">
                <a:hlinkClick r:id="rId5"/>
              </a:rPr>
              <a:t>www.ecmwf.int/en/research/climate-reanalysis</a:t>
            </a:r>
            <a:endParaRPr lang="en-GB" dirty="0"/>
          </a:p>
          <a:p>
            <a:r>
              <a:rPr lang="en-GB" dirty="0" smtClean="0"/>
              <a:t>ECMWF reanalysis datasets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73923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readings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50875" y="456982"/>
            <a:ext cx="8726014" cy="5810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Reanalysis:</a:t>
            </a:r>
          </a:p>
          <a:p>
            <a:r>
              <a:rPr lang="en-GB" sz="1600" dirty="0"/>
              <a:t>Toward a </a:t>
            </a:r>
            <a:r>
              <a:rPr lang="en-GB" sz="1600" dirty="0" smtClean="0"/>
              <a:t>consistent reanalysis </a:t>
            </a:r>
            <a:r>
              <a:rPr lang="en-GB" sz="1600" dirty="0"/>
              <a:t>of the </a:t>
            </a:r>
            <a:r>
              <a:rPr lang="en-GB" sz="1600" dirty="0" smtClean="0"/>
              <a:t>climate </a:t>
            </a:r>
            <a:r>
              <a:rPr lang="en-GB" sz="1600" dirty="0"/>
              <a:t>s</a:t>
            </a:r>
            <a:r>
              <a:rPr lang="en-GB" sz="1600" dirty="0" smtClean="0"/>
              <a:t>ystem. </a:t>
            </a:r>
          </a:p>
          <a:p>
            <a:r>
              <a:rPr lang="en-GB" sz="1200" dirty="0" err="1" smtClean="0"/>
              <a:t>D.Dee</a:t>
            </a:r>
            <a:r>
              <a:rPr lang="en-GB" sz="1200" dirty="0" smtClean="0"/>
              <a:t> et al., </a:t>
            </a:r>
            <a:r>
              <a:rPr lang="en-GB" sz="1200" dirty="0"/>
              <a:t>BAMS, 95, </a:t>
            </a:r>
            <a:r>
              <a:rPr lang="en-GB" sz="1200" dirty="0" smtClean="0"/>
              <a:t>1235–1248, 2014.</a:t>
            </a:r>
          </a:p>
          <a:p>
            <a:pPr>
              <a:lnSpc>
                <a:spcPct val="120000"/>
              </a:lnSpc>
            </a:pPr>
            <a:r>
              <a:rPr lang="en-GB" sz="1600" dirty="0"/>
              <a:t>The need for a dynamical climate </a:t>
            </a:r>
            <a:r>
              <a:rPr lang="en-GB" sz="1600" dirty="0" smtClean="0"/>
              <a:t>reanalysis.</a:t>
            </a:r>
          </a:p>
          <a:p>
            <a:pPr>
              <a:lnSpc>
                <a:spcPct val="120000"/>
              </a:lnSpc>
            </a:pPr>
            <a:r>
              <a:rPr lang="en-GB" sz="1200" dirty="0" err="1" smtClean="0"/>
              <a:t>Bengtsson</a:t>
            </a:r>
            <a:r>
              <a:rPr lang="en-GB" sz="1200" dirty="0" smtClean="0"/>
              <a:t> </a:t>
            </a:r>
            <a:r>
              <a:rPr lang="en-GB" sz="1200" i="1" dirty="0"/>
              <a:t>et al.</a:t>
            </a:r>
            <a:r>
              <a:rPr lang="en-GB" sz="1200" dirty="0"/>
              <a:t>, BAMS, 88, 495-501, 2007. </a:t>
            </a:r>
          </a:p>
          <a:p>
            <a:r>
              <a:rPr lang="en-GB" sz="1600" dirty="0" smtClean="0"/>
              <a:t>The </a:t>
            </a:r>
            <a:r>
              <a:rPr lang="en-GB" sz="1600" dirty="0"/>
              <a:t>ERA-Interim reanalysis: configuration and performance of the data assimilation </a:t>
            </a:r>
            <a:r>
              <a:rPr lang="en-GB" sz="1600" dirty="0" smtClean="0"/>
              <a:t>system.</a:t>
            </a:r>
          </a:p>
          <a:p>
            <a:r>
              <a:rPr lang="en-GB" sz="1200" dirty="0"/>
              <a:t>Dee </a:t>
            </a:r>
            <a:r>
              <a:rPr lang="en-GB" sz="1200" i="1" dirty="0"/>
              <a:t>et al</a:t>
            </a:r>
            <a:r>
              <a:rPr lang="en-GB" sz="1200" i="1" dirty="0" smtClean="0"/>
              <a:t>.,</a:t>
            </a:r>
            <a:r>
              <a:rPr lang="en-GB" sz="1200" dirty="0" smtClean="0"/>
              <a:t> QJRMS, 137, 553-597, 2011.</a:t>
            </a:r>
            <a:endParaRPr lang="en-GB" sz="1200" dirty="0"/>
          </a:p>
          <a:p>
            <a:r>
              <a:rPr lang="en-GB" sz="1600" dirty="0" smtClean="0"/>
              <a:t>Estimating </a:t>
            </a:r>
            <a:r>
              <a:rPr lang="en-GB" sz="1600" dirty="0"/>
              <a:t>low-frequency variability and trends in atmospheric temperature using </a:t>
            </a:r>
            <a:r>
              <a:rPr lang="en-GB" sz="1600" dirty="0" smtClean="0"/>
              <a:t>ERA-Interim. </a:t>
            </a:r>
            <a:r>
              <a:rPr lang="en-GB" sz="1200" dirty="0"/>
              <a:t>Simmons </a:t>
            </a:r>
            <a:r>
              <a:rPr lang="en-GB" sz="1200" i="1" dirty="0"/>
              <a:t>et </a:t>
            </a:r>
            <a:r>
              <a:rPr lang="en-GB" sz="1200" i="1" dirty="0" smtClean="0"/>
              <a:t>al., QJRMS, 140, 329-353, 2014.</a:t>
            </a:r>
            <a:endParaRPr lang="en-GB" sz="1200" dirty="0" smtClean="0">
              <a:solidFill>
                <a:schemeClr val="accent2"/>
              </a:solidFill>
            </a:endParaRPr>
          </a:p>
          <a:p>
            <a:r>
              <a:rPr lang="en-GB" sz="1600" dirty="0"/>
              <a:t>ERA-20CM: </a:t>
            </a:r>
            <a:r>
              <a:rPr lang="en-GB" sz="1600" dirty="0" smtClean="0"/>
              <a:t>A </a:t>
            </a:r>
            <a:r>
              <a:rPr lang="en-GB" sz="1600" dirty="0"/>
              <a:t>twentieth-century atmospheric model </a:t>
            </a:r>
            <a:r>
              <a:rPr lang="en-GB" sz="1600" dirty="0" smtClean="0"/>
              <a:t>ensemble.</a:t>
            </a:r>
            <a:endParaRPr lang="en-GB" sz="1600" dirty="0"/>
          </a:p>
          <a:p>
            <a:r>
              <a:rPr lang="en-GB" sz="1200" dirty="0"/>
              <a:t>H. </a:t>
            </a:r>
            <a:r>
              <a:rPr lang="en-GB" sz="1200" dirty="0" err="1"/>
              <a:t>Hersbach</a:t>
            </a:r>
            <a:r>
              <a:rPr lang="en-GB" sz="1200" dirty="0"/>
              <a:t> et al</a:t>
            </a:r>
            <a:r>
              <a:rPr lang="en-GB" sz="1200" dirty="0" smtClean="0"/>
              <a:t>., </a:t>
            </a:r>
            <a:r>
              <a:rPr lang="en-GB" sz="1200" dirty="0"/>
              <a:t>QJRMS, 141, 2350-2375, </a:t>
            </a:r>
            <a:r>
              <a:rPr lang="en-GB" sz="1200" dirty="0" smtClean="0"/>
              <a:t>2015.</a:t>
            </a:r>
          </a:p>
          <a:p>
            <a:pPr>
              <a:lnSpc>
                <a:spcPct val="120000"/>
              </a:lnSpc>
            </a:pPr>
            <a:r>
              <a:rPr lang="en-GB" sz="1600" dirty="0"/>
              <a:t>ERA-20C: A</a:t>
            </a:r>
            <a:r>
              <a:rPr lang="en-GB" sz="1600" dirty="0" smtClean="0"/>
              <a:t>n </a:t>
            </a:r>
            <a:r>
              <a:rPr lang="en-GB" sz="1600" dirty="0"/>
              <a:t>atmospheric reanalysis of the 20th </a:t>
            </a:r>
            <a:r>
              <a:rPr lang="en-GB" sz="1600" dirty="0" smtClean="0"/>
              <a:t>century.</a:t>
            </a:r>
          </a:p>
          <a:p>
            <a:pPr>
              <a:lnSpc>
                <a:spcPct val="120000"/>
              </a:lnSpc>
            </a:pPr>
            <a:r>
              <a:rPr lang="en-GB" sz="1200" dirty="0" smtClean="0"/>
              <a:t>P. </a:t>
            </a:r>
            <a:r>
              <a:rPr lang="en-GB" sz="1200" dirty="0" err="1" smtClean="0"/>
              <a:t>Poli</a:t>
            </a:r>
            <a:r>
              <a:rPr lang="en-GB" sz="1200" dirty="0" smtClean="0"/>
              <a:t> et al., Journal of Climate, In press.</a:t>
            </a:r>
          </a:p>
          <a:p>
            <a:pPr>
              <a:lnSpc>
                <a:spcPct val="120000"/>
              </a:lnSpc>
            </a:pPr>
            <a:endParaRPr lang="en-GB" sz="1200" dirty="0"/>
          </a:p>
          <a:p>
            <a:r>
              <a:rPr lang="en-GB" dirty="0" smtClean="0">
                <a:solidFill>
                  <a:schemeClr val="accent2"/>
                </a:solidFill>
              </a:rPr>
              <a:t>Observation recovery:</a:t>
            </a:r>
          </a:p>
          <a:p>
            <a:r>
              <a:rPr lang="en-GB" sz="1600" dirty="0"/>
              <a:t>ERA-CLIM: Historical Surface and Upper-Air Data for Future Reanalyses</a:t>
            </a:r>
          </a:p>
          <a:p>
            <a:r>
              <a:rPr lang="en-GB" sz="1200" dirty="0"/>
              <a:t>A. Stickler et al</a:t>
            </a:r>
            <a:r>
              <a:rPr lang="en-GB" sz="1200" dirty="0" smtClean="0"/>
              <a:t>., </a:t>
            </a:r>
            <a:r>
              <a:rPr lang="sv-SE" sz="1200" dirty="0"/>
              <a:t>Bull. Amer. Meteor. Soc., 95, 1419-1430, 2014. </a:t>
            </a:r>
          </a:p>
          <a:p>
            <a:endParaRPr lang="en-GB" sz="1200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Coupled assimilation:</a:t>
            </a:r>
          </a:p>
          <a:p>
            <a:r>
              <a:rPr lang="en-GB" sz="1600" dirty="0" smtClean="0"/>
              <a:t>A </a:t>
            </a:r>
            <a:r>
              <a:rPr lang="en-GB" sz="1600" dirty="0"/>
              <a:t>coupled data assimilation system for climate </a:t>
            </a:r>
            <a:r>
              <a:rPr lang="en-GB" sz="1600" dirty="0" smtClean="0"/>
              <a:t>reanalysis. </a:t>
            </a:r>
          </a:p>
          <a:p>
            <a:r>
              <a:rPr lang="en-GB" sz="1200" dirty="0" smtClean="0"/>
              <a:t>P. Laloyaux, M. </a:t>
            </a:r>
            <a:r>
              <a:rPr lang="en-GB" sz="1200" dirty="0" err="1" smtClean="0"/>
              <a:t>Balmaseda</a:t>
            </a:r>
            <a:r>
              <a:rPr lang="en-GB" sz="1200" dirty="0" smtClean="0"/>
              <a:t>, D. Dee, K. </a:t>
            </a:r>
            <a:r>
              <a:rPr lang="en-GB" sz="1200" dirty="0" err="1" smtClean="0"/>
              <a:t>Mogensen</a:t>
            </a:r>
            <a:r>
              <a:rPr lang="en-GB" sz="1200" dirty="0" smtClean="0"/>
              <a:t> and P. Janssen. QJRMS. In press</a:t>
            </a:r>
          </a:p>
          <a:p>
            <a:r>
              <a:rPr lang="en-GB" sz="1600" dirty="0"/>
              <a:t>Origin and impact of initialisation shocks in coupled atmosphere-ocean </a:t>
            </a:r>
            <a:r>
              <a:rPr lang="en-GB" sz="1600" dirty="0" smtClean="0"/>
              <a:t>forecasts. </a:t>
            </a:r>
            <a:endParaRPr lang="en-GB" sz="1600" dirty="0"/>
          </a:p>
          <a:p>
            <a:r>
              <a:rPr lang="en-GB" sz="1200" dirty="0"/>
              <a:t>D. Mulholland, P. Laloyaux, K. Haines, M. </a:t>
            </a:r>
            <a:r>
              <a:rPr lang="en-GB" sz="1200" dirty="0" err="1"/>
              <a:t>Balmaseda</a:t>
            </a:r>
            <a:r>
              <a:rPr lang="en-GB" sz="1200" dirty="0"/>
              <a:t>. MWR. In Press</a:t>
            </a:r>
            <a:r>
              <a:rPr lang="en-GB" sz="1200" dirty="0" smtClean="0"/>
              <a:t>.</a:t>
            </a:r>
          </a:p>
          <a:p>
            <a:r>
              <a:rPr lang="en-GB" sz="1600" dirty="0"/>
              <a:t>Impact of </a:t>
            </a:r>
            <a:r>
              <a:rPr lang="en-GB" sz="1600" dirty="0" err="1"/>
              <a:t>scatterometer</a:t>
            </a:r>
            <a:r>
              <a:rPr lang="en-GB" sz="1600" dirty="0"/>
              <a:t> wind data in the ECMWF coupled assimilation </a:t>
            </a:r>
            <a:r>
              <a:rPr lang="en-GB" sz="1600" dirty="0" smtClean="0"/>
              <a:t>system. </a:t>
            </a:r>
            <a:endParaRPr lang="en-GB" sz="1600" dirty="0"/>
          </a:p>
          <a:p>
            <a:r>
              <a:rPr lang="en-GB" sz="1200" dirty="0"/>
              <a:t>P. Laloyaux, J.-N. </a:t>
            </a:r>
            <a:r>
              <a:rPr lang="en-GB" sz="1200" dirty="0" err="1"/>
              <a:t>Thépaut</a:t>
            </a:r>
            <a:r>
              <a:rPr lang="en-GB" sz="1200" dirty="0"/>
              <a:t> and D. Dee. MWR. In </a:t>
            </a:r>
            <a:r>
              <a:rPr lang="en-GB" sz="1200" dirty="0" smtClean="0"/>
              <a:t>Press.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9117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Earth</a:t>
            </a:r>
            <a:r>
              <a:rPr lang="fr-FR" dirty="0"/>
              <a:t> Science has </a:t>
            </a:r>
            <a:r>
              <a:rPr lang="en-GB" dirty="0"/>
              <a:t>three</a:t>
            </a:r>
            <a:r>
              <a:rPr lang="fr-FR" dirty="0"/>
              <a:t> </a:t>
            </a:r>
            <a:r>
              <a:rPr lang="fr-FR" dirty="0" err="1"/>
              <a:t>pillars</a:t>
            </a:r>
            <a:endParaRPr lang="en-GB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217587" y="1147618"/>
          <a:ext cx="5053154" cy="452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5256000" y="576000"/>
            <a:ext cx="37391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chemeClr val="accent4"/>
                </a:solidFill>
              </a:rPr>
              <a:t>Earth Understanding</a:t>
            </a:r>
          </a:p>
          <a:p>
            <a:endParaRPr lang="en-GB" dirty="0" smtClean="0">
              <a:solidFill>
                <a:schemeClr val="accent4"/>
              </a:solidFill>
            </a:endParaRPr>
          </a:p>
          <a:p>
            <a:r>
              <a:rPr lang="en-GB" dirty="0"/>
              <a:t>C</a:t>
            </a:r>
            <a:r>
              <a:rPr lang="en-GB" dirty="0" smtClean="0"/>
              <a:t>onfronting </a:t>
            </a:r>
            <a:r>
              <a:rPr lang="en-GB" dirty="0"/>
              <a:t>the models with the </a:t>
            </a:r>
            <a:r>
              <a:rPr lang="en-GB" dirty="0" smtClean="0"/>
              <a:t>observations to identify limitations </a:t>
            </a:r>
            <a:r>
              <a:rPr lang="en-GB" dirty="0"/>
              <a:t>• </a:t>
            </a:r>
            <a:r>
              <a:rPr lang="en-GB" dirty="0" smtClean="0"/>
              <a:t>imperfections </a:t>
            </a:r>
            <a:r>
              <a:rPr lang="en-GB" dirty="0"/>
              <a:t>in the </a:t>
            </a:r>
            <a:r>
              <a:rPr lang="en-GB" dirty="0" smtClean="0"/>
              <a:t>observations </a:t>
            </a:r>
            <a:r>
              <a:rPr lang="en-GB" dirty="0"/>
              <a:t>• </a:t>
            </a:r>
            <a:r>
              <a:rPr lang="en-GB" dirty="0" smtClean="0"/>
              <a:t>mistakes </a:t>
            </a:r>
            <a:r>
              <a:rPr lang="en-GB" dirty="0"/>
              <a:t>in </a:t>
            </a:r>
            <a:r>
              <a:rPr lang="en-GB" dirty="0" smtClean="0"/>
              <a:t>model concepts</a:t>
            </a:r>
          </a:p>
          <a:p>
            <a:r>
              <a:rPr lang="en-GB" dirty="0"/>
              <a:t>• </a:t>
            </a:r>
            <a:r>
              <a:rPr lang="en-GB" dirty="0" smtClean="0"/>
              <a:t>systematic errors (bias)</a:t>
            </a:r>
          </a:p>
          <a:p>
            <a:endParaRPr lang="en-GB" dirty="0" smtClean="0"/>
          </a:p>
          <a:p>
            <a:r>
              <a:rPr lang="en-GB" dirty="0" smtClean="0"/>
              <a:t>From </a:t>
            </a:r>
            <a:r>
              <a:rPr lang="en-GB" dirty="0"/>
              <a:t>there, </a:t>
            </a:r>
            <a:r>
              <a:rPr lang="en-GB" dirty="0" smtClean="0"/>
              <a:t>we can </a:t>
            </a:r>
            <a:r>
              <a:rPr lang="en-GB" dirty="0"/>
              <a:t>improve the instruments, and refine </a:t>
            </a:r>
            <a:r>
              <a:rPr lang="en-GB" dirty="0" smtClean="0"/>
              <a:t>the models (infinite loop)</a:t>
            </a:r>
            <a:endParaRPr lang="en-GB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3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Earth</a:t>
            </a:r>
            <a:r>
              <a:rPr lang="fr-FR" dirty="0"/>
              <a:t> Science has </a:t>
            </a:r>
            <a:r>
              <a:rPr lang="en-GB" dirty="0"/>
              <a:t>three</a:t>
            </a:r>
            <a:r>
              <a:rPr lang="fr-FR" dirty="0"/>
              <a:t> </a:t>
            </a:r>
            <a:r>
              <a:rPr lang="fr-FR" dirty="0" err="1"/>
              <a:t>pillars</a:t>
            </a:r>
            <a:endParaRPr lang="en-GB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217587" y="1147618"/>
          <a:ext cx="5053154" cy="452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56000" y="576000"/>
            <a:ext cx="3820888" cy="372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1"/>
                </a:solidFill>
              </a:rPr>
              <a:t>Reanalysis Methods</a:t>
            </a:r>
          </a:p>
          <a:p>
            <a:endParaRPr lang="en-GB" dirty="0" smtClean="0">
              <a:solidFill>
                <a:schemeClr val="accent4"/>
              </a:solidFill>
            </a:endParaRP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Definition: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reanalysis aims </a:t>
            </a:r>
            <a:r>
              <a:rPr lang="en-GB" dirty="0">
                <a:solidFill>
                  <a:schemeClr val="tx1"/>
                </a:solidFill>
              </a:rPr>
              <a:t>to </a:t>
            </a:r>
            <a:r>
              <a:rPr lang="en-GB" dirty="0">
                <a:solidFill>
                  <a:srgbClr val="C00000"/>
                </a:solidFill>
              </a:rPr>
              <a:t>assimilate historical observational data spanning an extended period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, using a single 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invariant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, modern version of a data assimilation system and numerical weather prediction 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model 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t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o reconstruct 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the past climate and/or 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weather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97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Different methods to reconstruct </a:t>
            </a:r>
            <a:r>
              <a:rPr lang="en-GB" dirty="0"/>
              <a:t>the </a:t>
            </a:r>
            <a:r>
              <a:rPr lang="en-GB" dirty="0" smtClean="0"/>
              <a:t>past climate and/or weather 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3491880" y="3212976"/>
            <a:ext cx="4824536" cy="792088"/>
            <a:chOff x="3491880" y="2636912"/>
            <a:chExt cx="4824536" cy="792088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3491880" y="2996952"/>
              <a:ext cx="48245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6"/>
            <p:cNvSpPr/>
            <p:nvPr/>
          </p:nvSpPr>
          <p:spPr>
            <a:xfrm>
              <a:off x="3560064" y="2636912"/>
              <a:ext cx="4376928" cy="719328"/>
            </a:xfrm>
            <a:custGeom>
              <a:avLst/>
              <a:gdLst>
                <a:gd name="connsiteX0" fmla="*/ 0 w 4376928"/>
                <a:gd name="connsiteY0" fmla="*/ 719328 h 719328"/>
                <a:gd name="connsiteX1" fmla="*/ 536448 w 4376928"/>
                <a:gd name="connsiteY1" fmla="*/ 12192 h 719328"/>
                <a:gd name="connsiteX2" fmla="*/ 1158240 w 4376928"/>
                <a:gd name="connsiteY2" fmla="*/ 670560 h 719328"/>
                <a:gd name="connsiteX3" fmla="*/ 1853184 w 4376928"/>
                <a:gd name="connsiteY3" fmla="*/ 48768 h 719328"/>
                <a:gd name="connsiteX4" fmla="*/ 2487168 w 4376928"/>
                <a:gd name="connsiteY4" fmla="*/ 670560 h 719328"/>
                <a:gd name="connsiteX5" fmla="*/ 3060192 w 4376928"/>
                <a:gd name="connsiteY5" fmla="*/ 0 h 719328"/>
                <a:gd name="connsiteX6" fmla="*/ 3742944 w 4376928"/>
                <a:gd name="connsiteY6" fmla="*/ 670560 h 719328"/>
                <a:gd name="connsiteX7" fmla="*/ 4376928 w 4376928"/>
                <a:gd name="connsiteY7" fmla="*/ 12192 h 7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76928" h="719328">
                  <a:moveTo>
                    <a:pt x="0" y="719328"/>
                  </a:moveTo>
                  <a:cubicBezTo>
                    <a:pt x="171704" y="369824"/>
                    <a:pt x="343408" y="20320"/>
                    <a:pt x="536448" y="12192"/>
                  </a:cubicBezTo>
                  <a:cubicBezTo>
                    <a:pt x="729488" y="4064"/>
                    <a:pt x="938784" y="664464"/>
                    <a:pt x="1158240" y="670560"/>
                  </a:cubicBezTo>
                  <a:cubicBezTo>
                    <a:pt x="1377696" y="676656"/>
                    <a:pt x="1631696" y="48768"/>
                    <a:pt x="1853184" y="48768"/>
                  </a:cubicBezTo>
                  <a:cubicBezTo>
                    <a:pt x="2074672" y="48768"/>
                    <a:pt x="2286000" y="678688"/>
                    <a:pt x="2487168" y="670560"/>
                  </a:cubicBezTo>
                  <a:cubicBezTo>
                    <a:pt x="2688336" y="662432"/>
                    <a:pt x="2850896" y="0"/>
                    <a:pt x="3060192" y="0"/>
                  </a:cubicBezTo>
                  <a:cubicBezTo>
                    <a:pt x="3269488" y="0"/>
                    <a:pt x="3523488" y="668528"/>
                    <a:pt x="3742944" y="670560"/>
                  </a:cubicBezTo>
                  <a:cubicBezTo>
                    <a:pt x="3962400" y="672592"/>
                    <a:pt x="4224528" y="95504"/>
                    <a:pt x="4376928" y="12192"/>
                  </a:cubicBezTo>
                </a:path>
              </a:pathLst>
            </a:cu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7740352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7884368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7668344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7812360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7596336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7668344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7596336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7596336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7452320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7308304" y="335699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4139952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4211960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4644008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5652120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6084168" y="328498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7740352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7956376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7452320" y="328498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7452320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7884368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7380312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7308304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7596336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7380312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716428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7020272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7164288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716428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/>
            <p:cNvSpPr/>
            <p:nvPr/>
          </p:nvSpPr>
          <p:spPr>
            <a:xfrm>
              <a:off x="7092280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Oval 36"/>
            <p:cNvSpPr/>
            <p:nvPr/>
          </p:nvSpPr>
          <p:spPr>
            <a:xfrm>
              <a:off x="7020272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7092280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7092280" y="335699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Oval 39"/>
            <p:cNvSpPr/>
            <p:nvPr/>
          </p:nvSpPr>
          <p:spPr>
            <a:xfrm>
              <a:off x="7236296" y="328498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Oval 40"/>
            <p:cNvSpPr/>
            <p:nvPr/>
          </p:nvSpPr>
          <p:spPr>
            <a:xfrm>
              <a:off x="7236296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Oval 41"/>
            <p:cNvSpPr/>
            <p:nvPr/>
          </p:nvSpPr>
          <p:spPr>
            <a:xfrm>
              <a:off x="7164288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Oval 42"/>
            <p:cNvSpPr/>
            <p:nvPr/>
          </p:nvSpPr>
          <p:spPr>
            <a:xfrm>
              <a:off x="7092280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7164288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680424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6948264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6948264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Oval 47"/>
            <p:cNvSpPr/>
            <p:nvPr/>
          </p:nvSpPr>
          <p:spPr>
            <a:xfrm>
              <a:off x="6876256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Oval 48"/>
            <p:cNvSpPr/>
            <p:nvPr/>
          </p:nvSpPr>
          <p:spPr>
            <a:xfrm>
              <a:off x="6804248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6876256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Oval 50"/>
            <p:cNvSpPr/>
            <p:nvPr/>
          </p:nvSpPr>
          <p:spPr>
            <a:xfrm>
              <a:off x="7524328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Oval 51"/>
            <p:cNvSpPr/>
            <p:nvPr/>
          </p:nvSpPr>
          <p:spPr>
            <a:xfrm>
              <a:off x="7596336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Oval 52"/>
            <p:cNvSpPr/>
            <p:nvPr/>
          </p:nvSpPr>
          <p:spPr>
            <a:xfrm>
              <a:off x="7668344" y="2924944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7812360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7524328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6732240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Oval 56"/>
            <p:cNvSpPr/>
            <p:nvPr/>
          </p:nvSpPr>
          <p:spPr>
            <a:xfrm>
              <a:off x="6588224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6372200" y="263691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Oval 58"/>
            <p:cNvSpPr/>
            <p:nvPr/>
          </p:nvSpPr>
          <p:spPr>
            <a:xfrm>
              <a:off x="6372200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6300192" y="278092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6300192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Oval 61"/>
            <p:cNvSpPr/>
            <p:nvPr/>
          </p:nvSpPr>
          <p:spPr>
            <a:xfrm>
              <a:off x="6228184" y="2996952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5436096" y="270892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Oval 63"/>
            <p:cNvSpPr/>
            <p:nvPr/>
          </p:nvSpPr>
          <p:spPr>
            <a:xfrm>
              <a:off x="5148064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Oval 64"/>
            <p:cNvSpPr/>
            <p:nvPr/>
          </p:nvSpPr>
          <p:spPr>
            <a:xfrm>
              <a:off x="4860032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Oval 65"/>
            <p:cNvSpPr/>
            <p:nvPr/>
          </p:nvSpPr>
          <p:spPr>
            <a:xfrm>
              <a:off x="3779912" y="285293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Oval 66"/>
            <p:cNvSpPr/>
            <p:nvPr/>
          </p:nvSpPr>
          <p:spPr>
            <a:xfrm>
              <a:off x="5076056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Oval 67"/>
            <p:cNvSpPr/>
            <p:nvPr/>
          </p:nvSpPr>
          <p:spPr>
            <a:xfrm>
              <a:off x="5940152" y="3140968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Oval 68"/>
            <p:cNvSpPr/>
            <p:nvPr/>
          </p:nvSpPr>
          <p:spPr>
            <a:xfrm>
              <a:off x="4499992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5724128" y="3068960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Oval 70"/>
            <p:cNvSpPr/>
            <p:nvPr/>
          </p:nvSpPr>
          <p:spPr>
            <a:xfrm>
              <a:off x="3635896" y="3212976"/>
              <a:ext cx="72008" cy="72008"/>
            </a:xfrm>
            <a:prstGeom prst="ellipse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260058" y="5301208"/>
            <a:ext cx="2982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“Model only” integration</a:t>
            </a:r>
            <a:endParaRPr lang="en-GB" b="1" dirty="0"/>
          </a:p>
        </p:txBody>
      </p:sp>
      <p:grpSp>
        <p:nvGrpSpPr>
          <p:cNvPr id="73" name="Group 72"/>
          <p:cNvGrpSpPr/>
          <p:nvPr/>
        </p:nvGrpSpPr>
        <p:grpSpPr>
          <a:xfrm>
            <a:off x="3491880" y="5301208"/>
            <a:ext cx="4824536" cy="719328"/>
            <a:chOff x="3491880" y="1124744"/>
            <a:chExt cx="4824536" cy="719328"/>
          </a:xfrm>
        </p:grpSpPr>
        <p:cxnSp>
          <p:nvCxnSpPr>
            <p:cNvPr id="74" name="Straight Arrow Connector 73"/>
            <p:cNvCxnSpPr/>
            <p:nvPr/>
          </p:nvCxnSpPr>
          <p:spPr>
            <a:xfrm>
              <a:off x="3491880" y="1484784"/>
              <a:ext cx="48245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Freeform 74"/>
            <p:cNvSpPr/>
            <p:nvPr/>
          </p:nvSpPr>
          <p:spPr>
            <a:xfrm>
              <a:off x="3560064" y="1124744"/>
              <a:ext cx="4376928" cy="719328"/>
            </a:xfrm>
            <a:custGeom>
              <a:avLst/>
              <a:gdLst>
                <a:gd name="connsiteX0" fmla="*/ 0 w 4376928"/>
                <a:gd name="connsiteY0" fmla="*/ 719328 h 719328"/>
                <a:gd name="connsiteX1" fmla="*/ 536448 w 4376928"/>
                <a:gd name="connsiteY1" fmla="*/ 12192 h 719328"/>
                <a:gd name="connsiteX2" fmla="*/ 1158240 w 4376928"/>
                <a:gd name="connsiteY2" fmla="*/ 670560 h 719328"/>
                <a:gd name="connsiteX3" fmla="*/ 1853184 w 4376928"/>
                <a:gd name="connsiteY3" fmla="*/ 48768 h 719328"/>
                <a:gd name="connsiteX4" fmla="*/ 2487168 w 4376928"/>
                <a:gd name="connsiteY4" fmla="*/ 670560 h 719328"/>
                <a:gd name="connsiteX5" fmla="*/ 3060192 w 4376928"/>
                <a:gd name="connsiteY5" fmla="*/ 0 h 719328"/>
                <a:gd name="connsiteX6" fmla="*/ 3742944 w 4376928"/>
                <a:gd name="connsiteY6" fmla="*/ 670560 h 719328"/>
                <a:gd name="connsiteX7" fmla="*/ 4376928 w 4376928"/>
                <a:gd name="connsiteY7" fmla="*/ 12192 h 7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76928" h="719328">
                  <a:moveTo>
                    <a:pt x="0" y="719328"/>
                  </a:moveTo>
                  <a:cubicBezTo>
                    <a:pt x="171704" y="369824"/>
                    <a:pt x="343408" y="20320"/>
                    <a:pt x="536448" y="12192"/>
                  </a:cubicBezTo>
                  <a:cubicBezTo>
                    <a:pt x="729488" y="4064"/>
                    <a:pt x="938784" y="664464"/>
                    <a:pt x="1158240" y="670560"/>
                  </a:cubicBezTo>
                  <a:cubicBezTo>
                    <a:pt x="1377696" y="676656"/>
                    <a:pt x="1631696" y="48768"/>
                    <a:pt x="1853184" y="48768"/>
                  </a:cubicBezTo>
                  <a:cubicBezTo>
                    <a:pt x="2074672" y="48768"/>
                    <a:pt x="2286000" y="678688"/>
                    <a:pt x="2487168" y="670560"/>
                  </a:cubicBezTo>
                  <a:cubicBezTo>
                    <a:pt x="2688336" y="662432"/>
                    <a:pt x="2850896" y="0"/>
                    <a:pt x="3060192" y="0"/>
                  </a:cubicBezTo>
                  <a:cubicBezTo>
                    <a:pt x="3269488" y="0"/>
                    <a:pt x="3523488" y="668528"/>
                    <a:pt x="3742944" y="670560"/>
                  </a:cubicBezTo>
                  <a:cubicBezTo>
                    <a:pt x="3962400" y="672592"/>
                    <a:pt x="4224528" y="95504"/>
                    <a:pt x="4376928" y="12192"/>
                  </a:cubicBez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491880" y="1124744"/>
            <a:ext cx="4824536" cy="792088"/>
            <a:chOff x="3491880" y="5229200"/>
            <a:chExt cx="4824536" cy="792088"/>
          </a:xfrm>
        </p:grpSpPr>
        <p:cxnSp>
          <p:nvCxnSpPr>
            <p:cNvPr id="77" name="Straight Arrow Connector 76"/>
            <p:cNvCxnSpPr/>
            <p:nvPr/>
          </p:nvCxnSpPr>
          <p:spPr>
            <a:xfrm>
              <a:off x="3491880" y="5589240"/>
              <a:ext cx="482453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7"/>
            <p:cNvSpPr/>
            <p:nvPr/>
          </p:nvSpPr>
          <p:spPr>
            <a:xfrm>
              <a:off x="7740352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Oval 78"/>
            <p:cNvSpPr/>
            <p:nvPr/>
          </p:nvSpPr>
          <p:spPr>
            <a:xfrm>
              <a:off x="7884368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Oval 79"/>
            <p:cNvSpPr/>
            <p:nvPr/>
          </p:nvSpPr>
          <p:spPr>
            <a:xfrm>
              <a:off x="7668344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Oval 80"/>
            <p:cNvSpPr/>
            <p:nvPr/>
          </p:nvSpPr>
          <p:spPr>
            <a:xfrm>
              <a:off x="7812360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Oval 81"/>
            <p:cNvSpPr/>
            <p:nvPr/>
          </p:nvSpPr>
          <p:spPr>
            <a:xfrm>
              <a:off x="7596336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Oval 82"/>
            <p:cNvSpPr/>
            <p:nvPr/>
          </p:nvSpPr>
          <p:spPr>
            <a:xfrm>
              <a:off x="7668344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Oval 83"/>
            <p:cNvSpPr/>
            <p:nvPr/>
          </p:nvSpPr>
          <p:spPr>
            <a:xfrm>
              <a:off x="7596336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Oval 84"/>
            <p:cNvSpPr/>
            <p:nvPr/>
          </p:nvSpPr>
          <p:spPr>
            <a:xfrm>
              <a:off x="7596336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7452320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Oval 86"/>
            <p:cNvSpPr/>
            <p:nvPr/>
          </p:nvSpPr>
          <p:spPr>
            <a:xfrm>
              <a:off x="7308304" y="594928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Oval 87"/>
            <p:cNvSpPr/>
            <p:nvPr/>
          </p:nvSpPr>
          <p:spPr>
            <a:xfrm>
              <a:off x="4139952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Oval 88"/>
            <p:cNvSpPr/>
            <p:nvPr/>
          </p:nvSpPr>
          <p:spPr>
            <a:xfrm>
              <a:off x="4211960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Oval 89"/>
            <p:cNvSpPr/>
            <p:nvPr/>
          </p:nvSpPr>
          <p:spPr>
            <a:xfrm>
              <a:off x="4644008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Oval 90"/>
            <p:cNvSpPr/>
            <p:nvPr/>
          </p:nvSpPr>
          <p:spPr>
            <a:xfrm>
              <a:off x="5652120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Oval 91"/>
            <p:cNvSpPr/>
            <p:nvPr/>
          </p:nvSpPr>
          <p:spPr>
            <a:xfrm>
              <a:off x="6084168" y="587727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Oval 92"/>
            <p:cNvSpPr/>
            <p:nvPr/>
          </p:nvSpPr>
          <p:spPr>
            <a:xfrm>
              <a:off x="7740352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Oval 93"/>
            <p:cNvSpPr/>
            <p:nvPr/>
          </p:nvSpPr>
          <p:spPr>
            <a:xfrm>
              <a:off x="7956376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Oval 94"/>
            <p:cNvSpPr/>
            <p:nvPr/>
          </p:nvSpPr>
          <p:spPr>
            <a:xfrm>
              <a:off x="7452320" y="587727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6" name="Oval 95"/>
            <p:cNvSpPr/>
            <p:nvPr/>
          </p:nvSpPr>
          <p:spPr>
            <a:xfrm>
              <a:off x="7452320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Oval 96"/>
            <p:cNvSpPr/>
            <p:nvPr/>
          </p:nvSpPr>
          <p:spPr>
            <a:xfrm>
              <a:off x="7884368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Oval 97"/>
            <p:cNvSpPr/>
            <p:nvPr/>
          </p:nvSpPr>
          <p:spPr>
            <a:xfrm>
              <a:off x="7380312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Oval 98"/>
            <p:cNvSpPr/>
            <p:nvPr/>
          </p:nvSpPr>
          <p:spPr>
            <a:xfrm>
              <a:off x="7308304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0" name="Oval 99"/>
            <p:cNvSpPr/>
            <p:nvPr/>
          </p:nvSpPr>
          <p:spPr>
            <a:xfrm>
              <a:off x="7596336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1" name="Oval 100"/>
            <p:cNvSpPr/>
            <p:nvPr/>
          </p:nvSpPr>
          <p:spPr>
            <a:xfrm>
              <a:off x="7380312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2" name="Oval 101"/>
            <p:cNvSpPr/>
            <p:nvPr/>
          </p:nvSpPr>
          <p:spPr>
            <a:xfrm>
              <a:off x="716428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" name="Oval 102"/>
            <p:cNvSpPr/>
            <p:nvPr/>
          </p:nvSpPr>
          <p:spPr>
            <a:xfrm>
              <a:off x="7020272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4" name="Oval 103"/>
            <p:cNvSpPr/>
            <p:nvPr/>
          </p:nvSpPr>
          <p:spPr>
            <a:xfrm>
              <a:off x="7164288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5" name="Oval 104"/>
            <p:cNvSpPr/>
            <p:nvPr/>
          </p:nvSpPr>
          <p:spPr>
            <a:xfrm>
              <a:off x="716428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Oval 105"/>
            <p:cNvSpPr/>
            <p:nvPr/>
          </p:nvSpPr>
          <p:spPr>
            <a:xfrm>
              <a:off x="7092280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Oval 106"/>
            <p:cNvSpPr/>
            <p:nvPr/>
          </p:nvSpPr>
          <p:spPr>
            <a:xfrm>
              <a:off x="7020272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8" name="Oval 107"/>
            <p:cNvSpPr/>
            <p:nvPr/>
          </p:nvSpPr>
          <p:spPr>
            <a:xfrm>
              <a:off x="7092280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9" name="Oval 108"/>
            <p:cNvSpPr/>
            <p:nvPr/>
          </p:nvSpPr>
          <p:spPr>
            <a:xfrm>
              <a:off x="7092280" y="5949280"/>
              <a:ext cx="72008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Oval 109"/>
            <p:cNvSpPr/>
            <p:nvPr/>
          </p:nvSpPr>
          <p:spPr>
            <a:xfrm>
              <a:off x="7236296" y="587727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1" name="Oval 110"/>
            <p:cNvSpPr/>
            <p:nvPr/>
          </p:nvSpPr>
          <p:spPr>
            <a:xfrm>
              <a:off x="7236296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2" name="Oval 111"/>
            <p:cNvSpPr/>
            <p:nvPr/>
          </p:nvSpPr>
          <p:spPr>
            <a:xfrm>
              <a:off x="7164288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3" name="Oval 112"/>
            <p:cNvSpPr/>
            <p:nvPr/>
          </p:nvSpPr>
          <p:spPr>
            <a:xfrm>
              <a:off x="7092280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" name="Oval 113"/>
            <p:cNvSpPr/>
            <p:nvPr/>
          </p:nvSpPr>
          <p:spPr>
            <a:xfrm>
              <a:off x="7164288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5" name="Oval 114"/>
            <p:cNvSpPr/>
            <p:nvPr/>
          </p:nvSpPr>
          <p:spPr>
            <a:xfrm>
              <a:off x="680424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Oval 115"/>
            <p:cNvSpPr/>
            <p:nvPr/>
          </p:nvSpPr>
          <p:spPr>
            <a:xfrm>
              <a:off x="6948264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Oval 116"/>
            <p:cNvSpPr/>
            <p:nvPr/>
          </p:nvSpPr>
          <p:spPr>
            <a:xfrm>
              <a:off x="6948264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8" name="Oval 117"/>
            <p:cNvSpPr/>
            <p:nvPr/>
          </p:nvSpPr>
          <p:spPr>
            <a:xfrm>
              <a:off x="6876256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Oval 118"/>
            <p:cNvSpPr/>
            <p:nvPr/>
          </p:nvSpPr>
          <p:spPr>
            <a:xfrm>
              <a:off x="6804248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Oval 119"/>
            <p:cNvSpPr/>
            <p:nvPr/>
          </p:nvSpPr>
          <p:spPr>
            <a:xfrm>
              <a:off x="6876256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Oval 120"/>
            <p:cNvSpPr/>
            <p:nvPr/>
          </p:nvSpPr>
          <p:spPr>
            <a:xfrm>
              <a:off x="7524328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Oval 121"/>
            <p:cNvSpPr/>
            <p:nvPr/>
          </p:nvSpPr>
          <p:spPr>
            <a:xfrm>
              <a:off x="7596336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3" name="Oval 122"/>
            <p:cNvSpPr/>
            <p:nvPr/>
          </p:nvSpPr>
          <p:spPr>
            <a:xfrm>
              <a:off x="7668344" y="5517232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Oval 123"/>
            <p:cNvSpPr/>
            <p:nvPr/>
          </p:nvSpPr>
          <p:spPr>
            <a:xfrm>
              <a:off x="7812360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5" name="Oval 124"/>
            <p:cNvSpPr/>
            <p:nvPr/>
          </p:nvSpPr>
          <p:spPr>
            <a:xfrm>
              <a:off x="7524328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Oval 125"/>
            <p:cNvSpPr/>
            <p:nvPr/>
          </p:nvSpPr>
          <p:spPr>
            <a:xfrm>
              <a:off x="6732240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7" name="Oval 126"/>
            <p:cNvSpPr/>
            <p:nvPr/>
          </p:nvSpPr>
          <p:spPr>
            <a:xfrm>
              <a:off x="6588224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Oval 127"/>
            <p:cNvSpPr/>
            <p:nvPr/>
          </p:nvSpPr>
          <p:spPr>
            <a:xfrm>
              <a:off x="6372200" y="522920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9" name="Oval 128"/>
            <p:cNvSpPr/>
            <p:nvPr/>
          </p:nvSpPr>
          <p:spPr>
            <a:xfrm>
              <a:off x="6372200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0" name="Oval 129"/>
            <p:cNvSpPr/>
            <p:nvPr/>
          </p:nvSpPr>
          <p:spPr>
            <a:xfrm>
              <a:off x="6300192" y="537321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1" name="Oval 130"/>
            <p:cNvSpPr/>
            <p:nvPr/>
          </p:nvSpPr>
          <p:spPr>
            <a:xfrm>
              <a:off x="6300192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2" name="Oval 131"/>
            <p:cNvSpPr/>
            <p:nvPr/>
          </p:nvSpPr>
          <p:spPr>
            <a:xfrm>
              <a:off x="6228184" y="5589240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3" name="Oval 132"/>
            <p:cNvSpPr/>
            <p:nvPr/>
          </p:nvSpPr>
          <p:spPr>
            <a:xfrm>
              <a:off x="5436096" y="530120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4" name="Oval 133"/>
            <p:cNvSpPr/>
            <p:nvPr/>
          </p:nvSpPr>
          <p:spPr>
            <a:xfrm>
              <a:off x="5148064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5" name="Oval 134"/>
            <p:cNvSpPr/>
            <p:nvPr/>
          </p:nvSpPr>
          <p:spPr>
            <a:xfrm>
              <a:off x="4860032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6" name="Oval 135"/>
            <p:cNvSpPr/>
            <p:nvPr/>
          </p:nvSpPr>
          <p:spPr>
            <a:xfrm>
              <a:off x="3779912" y="544522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7" name="Oval 136"/>
            <p:cNvSpPr/>
            <p:nvPr/>
          </p:nvSpPr>
          <p:spPr>
            <a:xfrm>
              <a:off x="5004048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Oval 137"/>
            <p:cNvSpPr/>
            <p:nvPr/>
          </p:nvSpPr>
          <p:spPr>
            <a:xfrm>
              <a:off x="5940152" y="5733256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Oval 138"/>
            <p:cNvSpPr/>
            <p:nvPr/>
          </p:nvSpPr>
          <p:spPr>
            <a:xfrm>
              <a:off x="4499992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Oval 139"/>
            <p:cNvSpPr/>
            <p:nvPr/>
          </p:nvSpPr>
          <p:spPr>
            <a:xfrm>
              <a:off x="5724128" y="5661248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Oval 140"/>
            <p:cNvSpPr/>
            <p:nvPr/>
          </p:nvSpPr>
          <p:spPr>
            <a:xfrm>
              <a:off x="3635896" y="5805264"/>
              <a:ext cx="72008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7" name="TextBox 166"/>
          <p:cNvSpPr txBox="1"/>
          <p:nvPr/>
        </p:nvSpPr>
        <p:spPr>
          <a:xfrm>
            <a:off x="3247072" y="1916832"/>
            <a:ext cx="5407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Reconstruction based on observations, little use of model</a:t>
            </a:r>
            <a:endParaRPr lang="en-GB" sz="1600" i="1" dirty="0"/>
          </a:p>
        </p:txBody>
      </p:sp>
      <p:sp>
        <p:nvSpPr>
          <p:cNvPr id="169" name="TextBox 168"/>
          <p:cNvSpPr txBox="1"/>
          <p:nvPr/>
        </p:nvSpPr>
        <p:spPr>
          <a:xfrm>
            <a:off x="260059" y="1075476"/>
            <a:ext cx="2505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“Observations-only” </a:t>
            </a:r>
            <a:br>
              <a:rPr lang="en-GB" b="1" dirty="0" smtClean="0"/>
            </a:br>
            <a:r>
              <a:rPr lang="en-GB" b="1" dirty="0" smtClean="0"/>
              <a:t>climatology</a:t>
            </a:r>
            <a:endParaRPr lang="en-GB" b="1" dirty="0"/>
          </a:p>
        </p:txBody>
      </p:sp>
      <p:sp>
        <p:nvSpPr>
          <p:cNvPr id="170" name="TextBox 169"/>
          <p:cNvSpPr txBox="1"/>
          <p:nvPr/>
        </p:nvSpPr>
        <p:spPr>
          <a:xfrm>
            <a:off x="260059" y="321250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Reanalysis</a:t>
            </a:r>
            <a:endParaRPr lang="en-GB" b="1" dirty="0"/>
          </a:p>
        </p:txBody>
      </p:sp>
      <p:sp>
        <p:nvSpPr>
          <p:cNvPr id="171" name="TextBox 170"/>
          <p:cNvSpPr txBox="1"/>
          <p:nvPr/>
        </p:nvSpPr>
        <p:spPr>
          <a:xfrm>
            <a:off x="3247072" y="6020536"/>
            <a:ext cx="5556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Reconstruction based on a model, little use of observations</a:t>
            </a:r>
            <a:endParaRPr lang="en-GB" sz="1600" i="1" dirty="0"/>
          </a:p>
        </p:txBody>
      </p:sp>
      <p:sp>
        <p:nvSpPr>
          <p:cNvPr id="172" name="TextBox 171"/>
          <p:cNvSpPr txBox="1"/>
          <p:nvPr/>
        </p:nvSpPr>
        <p:spPr>
          <a:xfrm>
            <a:off x="3832398" y="4104415"/>
            <a:ext cx="4607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Balance between use of observations and model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53271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“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Observations-only” climatology - CRUTEM4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</a:rPr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59" y="3045988"/>
            <a:ext cx="4384733" cy="31202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0059" y="503816"/>
            <a:ext cx="825137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Observations:</a:t>
            </a:r>
            <a:r>
              <a:rPr lang="en-GB" dirty="0" smtClean="0"/>
              <a:t> archive </a:t>
            </a:r>
            <a:r>
              <a:rPr lang="en-GB" dirty="0"/>
              <a:t>of monthly mean temperatures provided by </a:t>
            </a:r>
            <a:r>
              <a:rPr lang="en-GB" dirty="0" smtClean="0"/>
              <a:t>5500 </a:t>
            </a:r>
            <a:r>
              <a:rPr lang="en-GB" dirty="0"/>
              <a:t>weather stations distributed around the </a:t>
            </a:r>
            <a:r>
              <a:rPr lang="en-GB" dirty="0" smtClean="0"/>
              <a:t>world</a:t>
            </a:r>
            <a:endParaRPr lang="en-GB" dirty="0"/>
          </a:p>
          <a:p>
            <a:endParaRPr lang="en-GB" sz="1200" dirty="0" smtClean="0"/>
          </a:p>
          <a:p>
            <a:r>
              <a:rPr lang="en-GB" dirty="0" smtClean="0">
                <a:solidFill>
                  <a:srgbClr val="C00000"/>
                </a:solidFill>
              </a:rPr>
              <a:t>Method:</a:t>
            </a:r>
            <a:r>
              <a:rPr lang="en-GB" dirty="0" smtClean="0"/>
              <a:t> 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each </a:t>
            </a:r>
            <a:r>
              <a:rPr lang="en-GB" dirty="0"/>
              <a:t>station temperature is converted to an anomaly from the 1961-90 average temperature for that </a:t>
            </a:r>
            <a:r>
              <a:rPr lang="en-GB" dirty="0" smtClean="0"/>
              <a:t>station. 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each </a:t>
            </a:r>
            <a:r>
              <a:rPr lang="en-GB" dirty="0"/>
              <a:t>grid-box value is the mean of all the station anomalies within that grid box.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44792" y="3777357"/>
            <a:ext cx="4432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</a:t>
            </a:r>
            <a:r>
              <a:rPr lang="en-GB" dirty="0" smtClean="0"/>
              <a:t>gridded </a:t>
            </a:r>
            <a:r>
              <a:rPr lang="en-GB" dirty="0"/>
              <a:t>dataset (5 degree grid) of </a:t>
            </a:r>
            <a:r>
              <a:rPr lang="en-GB" dirty="0" smtClean="0"/>
              <a:t>historical </a:t>
            </a:r>
            <a:r>
              <a:rPr lang="en-GB" dirty="0"/>
              <a:t>near-surface air temperature anomalies over land available for each month from January 1850 to </a:t>
            </a:r>
            <a:r>
              <a:rPr lang="en-GB" dirty="0" smtClean="0"/>
              <a:t>present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631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“Observations-only” climatology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- HadSST3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20" y="2967710"/>
            <a:ext cx="4259763" cy="30312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0059" y="505085"/>
            <a:ext cx="87138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Observations</a:t>
            </a:r>
            <a:r>
              <a:rPr lang="en-GB" dirty="0">
                <a:solidFill>
                  <a:srgbClr val="C00000"/>
                </a:solidFill>
              </a:rPr>
              <a:t>: </a:t>
            </a:r>
            <a:r>
              <a:rPr lang="en-GB" dirty="0"/>
              <a:t>in-situ measurements of </a:t>
            </a:r>
            <a:r>
              <a:rPr lang="en-GB" dirty="0" smtClean="0"/>
              <a:t>Sea Surface Temperature (SST) from </a:t>
            </a:r>
            <a:r>
              <a:rPr lang="en-GB" dirty="0"/>
              <a:t>ships and </a:t>
            </a:r>
            <a:r>
              <a:rPr lang="en-GB" dirty="0" smtClean="0"/>
              <a:t>buoys coming from </a:t>
            </a:r>
            <a:r>
              <a:rPr lang="en-GB" dirty="0"/>
              <a:t>ICOADS </a:t>
            </a:r>
            <a:r>
              <a:rPr lang="en-GB" dirty="0" smtClean="0"/>
              <a:t>and GTS archives</a:t>
            </a:r>
          </a:p>
          <a:p>
            <a:endParaRPr lang="en-GB" sz="1200" dirty="0" smtClean="0"/>
          </a:p>
          <a:p>
            <a:r>
              <a:rPr lang="en-GB" dirty="0" smtClean="0">
                <a:solidFill>
                  <a:srgbClr val="C00000"/>
                </a:solidFill>
              </a:rPr>
              <a:t>Method</a:t>
            </a:r>
            <a:r>
              <a:rPr lang="en-GB" dirty="0">
                <a:solidFill>
                  <a:srgbClr val="C00000"/>
                </a:solidFill>
              </a:rPr>
              <a:t>:</a:t>
            </a:r>
            <a:r>
              <a:rPr lang="en-GB" dirty="0"/>
              <a:t> 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the </a:t>
            </a:r>
            <a:r>
              <a:rPr lang="en-GB" dirty="0" smtClean="0"/>
              <a:t>measurements are converted </a:t>
            </a:r>
            <a:r>
              <a:rPr lang="en-GB" dirty="0"/>
              <a:t>to </a:t>
            </a:r>
            <a:r>
              <a:rPr lang="en-GB" dirty="0" smtClean="0"/>
              <a:t>anomalies. 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bias </a:t>
            </a:r>
            <a:r>
              <a:rPr lang="en-GB" dirty="0"/>
              <a:t>adjustments </a:t>
            </a:r>
            <a:r>
              <a:rPr lang="en-GB" dirty="0" smtClean="0"/>
              <a:t>to </a:t>
            </a:r>
            <a:r>
              <a:rPr lang="en-GB" dirty="0"/>
              <a:t>reduce the effects of spurious trends caused by changes in SST measuring </a:t>
            </a:r>
            <a:r>
              <a:rPr lang="en-GB" dirty="0" smtClean="0"/>
              <a:t>practices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604883" y="3713002"/>
            <a:ext cx="447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</a:t>
            </a:r>
            <a:r>
              <a:rPr lang="en-GB" dirty="0"/>
              <a:t>gridded dataset (5 degree grid) </a:t>
            </a:r>
            <a:r>
              <a:rPr lang="en-GB" dirty="0" smtClean="0"/>
              <a:t>of historical </a:t>
            </a:r>
            <a:r>
              <a:rPr lang="en-GB" dirty="0"/>
              <a:t>SST </a:t>
            </a:r>
            <a:r>
              <a:rPr lang="en-GB" dirty="0" smtClean="0"/>
              <a:t>anomalies available </a:t>
            </a:r>
            <a:r>
              <a:rPr lang="en-GB" dirty="0"/>
              <a:t>for each month from January 1850 to </a:t>
            </a:r>
            <a:r>
              <a:rPr lang="en-GB" dirty="0" smtClean="0"/>
              <a:t>present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34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Bias adjustment of Sea Surface Temperature in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HadSST3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60057" y="2820668"/>
            <a:ext cx="5491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Annual SST anomalies (relative to 1961-1990)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57601" y="3135663"/>
            <a:ext cx="542253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Spurious climate signal in the raw data due to a change in the observing system</a:t>
            </a:r>
          </a:p>
          <a:p>
            <a:endParaRPr lang="en-GB" sz="800" dirty="0" smtClean="0"/>
          </a:p>
          <a:p>
            <a:r>
              <a:rPr lang="en-GB" b="1" dirty="0" smtClean="0">
                <a:solidFill>
                  <a:srgbClr val="FF0000"/>
                </a:solidFill>
              </a:rPr>
              <a:t>Raw data </a:t>
            </a:r>
            <a:r>
              <a:rPr lang="en-GB" dirty="0" smtClean="0"/>
              <a:t>are bias corrected to produce </a:t>
            </a:r>
            <a:r>
              <a:rPr lang="en-GB" b="1" dirty="0" smtClean="0"/>
              <a:t>HADSST3</a:t>
            </a:r>
          </a:p>
          <a:p>
            <a:r>
              <a:rPr lang="en-GB" dirty="0" smtClean="0"/>
              <a:t>Adjustments </a:t>
            </a:r>
            <a:r>
              <a:rPr lang="en-GB" dirty="0"/>
              <a:t>suffer from </a:t>
            </a:r>
          </a:p>
          <a:p>
            <a:r>
              <a:rPr lang="en-GB" dirty="0"/>
              <a:t>•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 smtClean="0"/>
              <a:t>poor documentation </a:t>
            </a:r>
            <a:r>
              <a:rPr lang="en-GB" dirty="0"/>
              <a:t>of sampling characteristics</a:t>
            </a:r>
          </a:p>
          <a:p>
            <a:r>
              <a:rPr lang="en-GB" dirty="0"/>
              <a:t>•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/>
              <a:t>no proper overlap for </a:t>
            </a:r>
            <a:r>
              <a:rPr lang="en-GB" dirty="0" err="1"/>
              <a:t>intercomparison</a:t>
            </a:r>
            <a:r>
              <a:rPr lang="en-GB" dirty="0"/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59" y="3112107"/>
            <a:ext cx="3397542" cy="19538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490255" y="969752"/>
            <a:ext cx="4653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Different instruments and sampling methods lead to different observation biases</a:t>
            </a:r>
          </a:p>
          <a:p>
            <a:r>
              <a:rPr lang="en-GB" dirty="0"/>
              <a:t>•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b</a:t>
            </a:r>
            <a:r>
              <a:rPr lang="en-GB" dirty="0" smtClean="0"/>
              <a:t>uckets </a:t>
            </a:r>
            <a:r>
              <a:rPr lang="en-GB" dirty="0"/>
              <a:t>have cold biases</a:t>
            </a:r>
          </a:p>
          <a:p>
            <a:r>
              <a:rPr lang="en-GB" dirty="0"/>
              <a:t>•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/>
              <a:t>ERI have small warm biases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0059" y="5236668"/>
            <a:ext cx="8816830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“</a:t>
            </a:r>
            <a:r>
              <a:rPr lang="en-GB" dirty="0" smtClean="0">
                <a:solidFill>
                  <a:srgbClr val="C00000"/>
                </a:solidFill>
              </a:rPr>
              <a:t>Observations-only” climatology: </a:t>
            </a:r>
          </a:p>
          <a:p>
            <a:r>
              <a:rPr lang="en-GB" dirty="0"/>
              <a:t>• </a:t>
            </a:r>
            <a:r>
              <a:rPr lang="en-GB" dirty="0" smtClean="0"/>
              <a:t>long record (extending </a:t>
            </a:r>
            <a:r>
              <a:rPr lang="en-GB" dirty="0"/>
              <a:t>back to </a:t>
            </a:r>
            <a:r>
              <a:rPr lang="en-GB" dirty="0" smtClean="0"/>
              <a:t>1850), based </a:t>
            </a:r>
            <a:r>
              <a:rPr lang="en-GB" dirty="0"/>
              <a:t>only on </a:t>
            </a:r>
            <a:r>
              <a:rPr lang="en-GB" dirty="0" smtClean="0"/>
              <a:t>observations</a:t>
            </a:r>
            <a:endParaRPr lang="en-GB" dirty="0"/>
          </a:p>
          <a:p>
            <a:r>
              <a:rPr lang="en-GB" dirty="0"/>
              <a:t>• </a:t>
            </a:r>
            <a:r>
              <a:rPr lang="en-GB" dirty="0" smtClean="0"/>
              <a:t>spatial and temporal discontinuities</a:t>
            </a:r>
          </a:p>
          <a:p>
            <a:r>
              <a:rPr lang="en-GB" dirty="0"/>
              <a:t>• </a:t>
            </a:r>
            <a:r>
              <a:rPr lang="en-GB" dirty="0" smtClean="0"/>
              <a:t>no use of a NWP model, but average operator, bias correction, QC, interpolation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0122" y="550849"/>
            <a:ext cx="504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Evolution of instruments for SST measurements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57" y="851592"/>
            <a:ext cx="4258103" cy="166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1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MWF Light 4:3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ECMWF_4.3_light_blue</Template>
  <TotalTime>16425</TotalTime>
  <Words>2955</Words>
  <Application>Microsoft Office PowerPoint</Application>
  <PresentationFormat>On-screen Show (4:3)</PresentationFormat>
  <Paragraphs>429</Paragraphs>
  <Slides>39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Times</vt:lpstr>
      <vt:lpstr>Wingdings</vt:lpstr>
      <vt:lpstr>ECMWF Light 4:3 blue</vt:lpstr>
      <vt:lpstr>PowerPoint Presentation</vt:lpstr>
      <vt:lpstr>Earth Science has three pillars</vt:lpstr>
      <vt:lpstr>Earth Science has three pillars</vt:lpstr>
      <vt:lpstr>Earth Science has three pillars</vt:lpstr>
      <vt:lpstr>Earth Science has three pillars</vt:lpstr>
      <vt:lpstr>Different methods to reconstruct the past climate and/or weather </vt:lpstr>
      <vt:lpstr>“Observations-only” climatology - CRUTEM4 </vt:lpstr>
      <vt:lpstr>“Observations-only” climatology - HadSST3</vt:lpstr>
      <vt:lpstr>Bias adjustment of Sea Surface Temperature in HadSST3</vt:lpstr>
      <vt:lpstr>Different methods to reconstruct the past climate and/or weather </vt:lpstr>
      <vt:lpstr>“Model only” integration - ERA-20CM </vt:lpstr>
      <vt:lpstr>The example of stratospheric aerosols</vt:lpstr>
      <vt:lpstr>Stratospheric aerosols in ERA-20CM</vt:lpstr>
      <vt:lpstr>Comparison between ERA-20CM with CRUTEM4</vt:lpstr>
      <vt:lpstr>Comparison between ERA-20CM with CRUTEM4</vt:lpstr>
      <vt:lpstr>Different methods to reconstruct the past climate and/or weather  </vt:lpstr>
      <vt:lpstr>Reanalyses over the satellite era</vt:lpstr>
      <vt:lpstr>Reanalyses</vt:lpstr>
      <vt:lpstr>Why not use simply operational NWP analysis? </vt:lpstr>
      <vt:lpstr>Reanalysis supports NWP development and evaluation </vt:lpstr>
      <vt:lpstr>Reanalysis supports the computation of operational products </vt:lpstr>
      <vt:lpstr>Climate signals in reanalysis </vt:lpstr>
      <vt:lpstr>Use departure statistics to detect biases </vt:lpstr>
      <vt:lpstr>Use analysis increments to detect biases</vt:lpstr>
      <vt:lpstr>ERA-Interim will be replaced by ERA-5</vt:lpstr>
      <vt:lpstr>From global to regional reanalysis</vt:lpstr>
      <vt:lpstr>Different methods to reconstruct the past climate and/or weather  </vt:lpstr>
      <vt:lpstr>Another type of reanalysis: extended climate reanalysis</vt:lpstr>
      <vt:lpstr>Evolution of the observing system</vt:lpstr>
      <vt:lpstr>Observing system still evolves</vt:lpstr>
      <vt:lpstr>Historical data record has to be improved</vt:lpstr>
      <vt:lpstr>ERA-20C</vt:lpstr>
      <vt:lpstr>Extended climate reanalyses for the coupled earth model</vt:lpstr>
      <vt:lpstr>From ERA-20C to CERA-20C</vt:lpstr>
      <vt:lpstr>Tropical Instability Waves</vt:lpstr>
      <vt:lpstr>Summary of important concepts</vt:lpstr>
      <vt:lpstr>ECMWF reanalysis products</vt:lpstr>
      <vt:lpstr>Websites</vt:lpstr>
      <vt:lpstr>Further readings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Laloyaux</dc:creator>
  <cp:lastModifiedBy>Patrick Laloyaux</cp:lastModifiedBy>
  <cp:revision>157</cp:revision>
  <cp:lastPrinted>2014-11-19T12:15:44Z</cp:lastPrinted>
  <dcterms:created xsi:type="dcterms:W3CDTF">2016-02-29T12:33:51Z</dcterms:created>
  <dcterms:modified xsi:type="dcterms:W3CDTF">2017-03-20T17:11:46Z</dcterms:modified>
</cp:coreProperties>
</file>