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handoutMasterIdLst>
    <p:handoutMasterId r:id="rId46"/>
  </p:handoutMasterIdLst>
  <p:sldIdLst>
    <p:sldId id="428" r:id="rId2"/>
    <p:sldId id="477" r:id="rId3"/>
    <p:sldId id="479" r:id="rId4"/>
    <p:sldId id="435" r:id="rId5"/>
    <p:sldId id="481" r:id="rId6"/>
    <p:sldId id="436" r:id="rId7"/>
    <p:sldId id="439" r:id="rId8"/>
    <p:sldId id="484" r:id="rId9"/>
    <p:sldId id="442" r:id="rId10"/>
    <p:sldId id="485" r:id="rId11"/>
    <p:sldId id="507" r:id="rId12"/>
    <p:sldId id="503" r:id="rId13"/>
    <p:sldId id="505" r:id="rId14"/>
    <p:sldId id="539" r:id="rId15"/>
    <p:sldId id="540" r:id="rId16"/>
    <p:sldId id="456" r:id="rId17"/>
    <p:sldId id="446" r:id="rId18"/>
    <p:sldId id="513" r:id="rId19"/>
    <p:sldId id="449" r:id="rId20"/>
    <p:sldId id="450" r:id="rId21"/>
    <p:sldId id="451" r:id="rId22"/>
    <p:sldId id="445" r:id="rId23"/>
    <p:sldId id="447" r:id="rId24"/>
    <p:sldId id="514" r:id="rId25"/>
    <p:sldId id="452" r:id="rId26"/>
    <p:sldId id="544" r:id="rId27"/>
    <p:sldId id="515" r:id="rId28"/>
    <p:sldId id="519" r:id="rId29"/>
    <p:sldId id="538" r:id="rId30"/>
    <p:sldId id="536" r:id="rId31"/>
    <p:sldId id="522" r:id="rId32"/>
    <p:sldId id="529" r:id="rId33"/>
    <p:sldId id="523" r:id="rId34"/>
    <p:sldId id="524" r:id="rId35"/>
    <p:sldId id="525" r:id="rId36"/>
    <p:sldId id="526" r:id="rId37"/>
    <p:sldId id="527" r:id="rId38"/>
    <p:sldId id="528" r:id="rId39"/>
    <p:sldId id="541" r:id="rId40"/>
    <p:sldId id="542" r:id="rId41"/>
    <p:sldId id="533" r:id="rId42"/>
    <p:sldId id="543" r:id="rId43"/>
    <p:sldId id="545" r:id="rId44"/>
  </p:sldIdLst>
  <p:sldSz cx="9144000" cy="6858000" type="screen4x3"/>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clrMru>
    <a:srgbClr val="064E83"/>
    <a:srgbClr val="EE18EE"/>
    <a:srgbClr val="0000FF"/>
    <a:srgbClr val="6C8AAF"/>
    <a:srgbClr val="2E3F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2325" autoAdjust="0"/>
  </p:normalViewPr>
  <p:slideViewPr>
    <p:cSldViewPr snapToGrid="0" snapToObjects="1" showGuides="1">
      <p:cViewPr varScale="1">
        <p:scale>
          <a:sx n="113" d="100"/>
          <a:sy n="113" d="100"/>
        </p:scale>
        <p:origin x="1536" y="96"/>
      </p:cViewPr>
      <p:guideLst>
        <p:guide orient="horz" pos="2160"/>
        <p:guide pos="2879"/>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580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1180469737172799E-2"/>
          <c:y val="2.9394882050142578E-2"/>
          <c:w val="0.82798849689432363"/>
          <c:h val="0.89402658963818837"/>
        </c:manualLayout>
      </c:layout>
      <c:barChart>
        <c:barDir val="bar"/>
        <c:grouping val="clustered"/>
        <c:varyColors val="0"/>
        <c:ser>
          <c:idx val="0"/>
          <c:order val="0"/>
          <c:invertIfNegative val="0"/>
          <c:dPt>
            <c:idx val="3"/>
            <c:invertIfNegative val="0"/>
            <c:bubble3D val="0"/>
            <c:spPr>
              <a:solidFill>
                <a:schemeClr val="bg1">
                  <a:lumMod val="65000"/>
                </a:schemeClr>
              </a:solidFill>
            </c:spPr>
          </c:dPt>
          <c:dPt>
            <c:idx val="4"/>
            <c:invertIfNegative val="0"/>
            <c:bubble3D val="0"/>
            <c:spPr>
              <a:solidFill>
                <a:srgbClr val="FF0000"/>
              </a:solidFill>
            </c:spPr>
          </c:dPt>
          <c:dPt>
            <c:idx val="6"/>
            <c:invertIfNegative val="0"/>
            <c:bubble3D val="0"/>
            <c:spPr>
              <a:solidFill>
                <a:srgbClr val="00B050"/>
              </a:solidFill>
            </c:spPr>
          </c:dPt>
          <c:errBars>
            <c:errBarType val="both"/>
            <c:errValType val="cust"/>
            <c:noEndCap val="0"/>
            <c:plus>
              <c:numRef>
                <c:f>'[Chart in Microsoft PowerPoint]Sheet10 (2)'!$C$78:$C$84</c:f>
                <c:numCache>
                  <c:formatCode>General</c:formatCode>
                  <c:ptCount val="7"/>
                  <c:pt idx="0">
                    <c:v>1.40593826927E-2</c:v>
                  </c:pt>
                  <c:pt idx="1">
                    <c:v>1.6821658476299999E-2</c:v>
                  </c:pt>
                  <c:pt idx="2">
                    <c:v>1.6132119767600001E-2</c:v>
                  </c:pt>
                  <c:pt idx="3">
                    <c:v>1.7115015509900001E-2</c:v>
                  </c:pt>
                  <c:pt idx="4">
                    <c:v>1.9193157972999999E-2</c:v>
                  </c:pt>
                  <c:pt idx="5">
                    <c:v>2.1206173868E-2</c:v>
                  </c:pt>
                  <c:pt idx="6">
                    <c:v>2.71862651816E-2</c:v>
                  </c:pt>
                </c:numCache>
              </c:numRef>
            </c:plus>
            <c:minus>
              <c:numRef>
                <c:f>'[Chart in Microsoft PowerPoint]Sheet10 (2)'!$C$78:$C$84</c:f>
                <c:numCache>
                  <c:formatCode>General</c:formatCode>
                  <c:ptCount val="7"/>
                  <c:pt idx="0">
                    <c:v>1.40593826927E-2</c:v>
                  </c:pt>
                  <c:pt idx="1">
                    <c:v>1.6821658476299999E-2</c:v>
                  </c:pt>
                  <c:pt idx="2">
                    <c:v>1.6132119767600001E-2</c:v>
                  </c:pt>
                  <c:pt idx="3">
                    <c:v>1.7115015509900001E-2</c:v>
                  </c:pt>
                  <c:pt idx="4">
                    <c:v>1.9193157972999999E-2</c:v>
                  </c:pt>
                  <c:pt idx="5">
                    <c:v>2.1206173868E-2</c:v>
                  </c:pt>
                  <c:pt idx="6">
                    <c:v>2.71862651816E-2</c:v>
                  </c:pt>
                </c:numCache>
              </c:numRef>
            </c:minus>
          </c:errBars>
          <c:cat>
            <c:strRef>
              <c:f>'[Chart in Microsoft PowerPoint]Sheet10 (2)'!$A$78:$A$84</c:f>
              <c:strCache>
                <c:ptCount val="7"/>
                <c:pt idx="0">
                  <c:v>NO GPS</c:v>
                </c:pt>
                <c:pt idx="1">
                  <c:v>NO MWI</c:v>
                </c:pt>
                <c:pt idx="2">
                  <c:v>NO SCAT</c:v>
                </c:pt>
                <c:pt idx="3">
                  <c:v>NO GEO</c:v>
                </c:pt>
                <c:pt idx="4">
                  <c:v>NO IRS</c:v>
                </c:pt>
                <c:pt idx="5">
                  <c:v>NO MWS</c:v>
                </c:pt>
                <c:pt idx="6">
                  <c:v>NO CONV</c:v>
                </c:pt>
              </c:strCache>
            </c:strRef>
          </c:cat>
          <c:val>
            <c:numRef>
              <c:f>'[Chart in Microsoft PowerPoint]Sheet10 (2)'!$B$78:$B$84</c:f>
              <c:numCache>
                <c:formatCode>General</c:formatCode>
                <c:ptCount val="7"/>
                <c:pt idx="0">
                  <c:v>-1.9036811993700001E-3</c:v>
                </c:pt>
                <c:pt idx="1">
                  <c:v>-7.3877692547000002E-4</c:v>
                </c:pt>
                <c:pt idx="2">
                  <c:v>-4.8822023261300003E-4</c:v>
                </c:pt>
                <c:pt idx="3">
                  <c:v>3.07235273182E-3</c:v>
                </c:pt>
                <c:pt idx="4">
                  <c:v>1.9128583773500001E-2</c:v>
                </c:pt>
                <c:pt idx="5">
                  <c:v>3.9561359380299997E-2</c:v>
                </c:pt>
                <c:pt idx="6">
                  <c:v>7.2062102723799995E-2</c:v>
                </c:pt>
              </c:numCache>
            </c:numRef>
          </c:val>
        </c:ser>
        <c:dLbls>
          <c:showLegendKey val="0"/>
          <c:showVal val="0"/>
          <c:showCatName val="0"/>
          <c:showSerName val="0"/>
          <c:showPercent val="0"/>
          <c:showBubbleSize val="0"/>
        </c:dLbls>
        <c:gapWidth val="150"/>
        <c:overlap val="-66"/>
        <c:axId val="141773328"/>
        <c:axId val="141307136"/>
      </c:barChart>
      <c:catAx>
        <c:axId val="141773328"/>
        <c:scaling>
          <c:orientation val="minMax"/>
        </c:scaling>
        <c:delete val="0"/>
        <c:axPos val="l"/>
        <c:numFmt formatCode="General" sourceLinked="0"/>
        <c:majorTickMark val="out"/>
        <c:minorTickMark val="none"/>
        <c:tickLblPos val="nextTo"/>
        <c:txPr>
          <a:bodyPr/>
          <a:lstStyle/>
          <a:p>
            <a:pPr>
              <a:defRPr sz="1200" b="1" i="0" baseline="0"/>
            </a:pPr>
            <a:endParaRPr lang="en-US"/>
          </a:p>
        </c:txPr>
        <c:crossAx val="141307136"/>
        <c:crosses val="autoZero"/>
        <c:auto val="1"/>
        <c:lblAlgn val="ctr"/>
        <c:lblOffset val="100"/>
        <c:noMultiLvlLbl val="0"/>
      </c:catAx>
      <c:valAx>
        <c:axId val="141307136"/>
        <c:scaling>
          <c:orientation val="minMax"/>
          <c:min val="-1.0000000000000002E-2"/>
        </c:scaling>
        <c:delete val="0"/>
        <c:axPos val="b"/>
        <c:numFmt formatCode="General" sourceLinked="1"/>
        <c:majorTickMark val="out"/>
        <c:minorTickMark val="none"/>
        <c:tickLblPos val="nextTo"/>
        <c:crossAx val="141773328"/>
        <c:crosses val="autoZero"/>
        <c:crossBetween val="between"/>
      </c:valAx>
    </c:plotArea>
    <c:plotVisOnly val="1"/>
    <c:dispBlanksAs val="gap"/>
    <c:showDLblsOverMax val="0"/>
  </c:chart>
  <c:spPr>
    <a:ln w="38100">
      <a:solidFill>
        <a:schemeClr val="accent1"/>
      </a:solid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invertIfNegative val="0"/>
          <c:dPt>
            <c:idx val="0"/>
            <c:invertIfNegative val="0"/>
            <c:bubble3D val="0"/>
            <c:spPr>
              <a:noFill/>
            </c:spPr>
          </c:dPt>
          <c:dPt>
            <c:idx val="1"/>
            <c:invertIfNegative val="0"/>
            <c:bubble3D val="0"/>
            <c:spPr>
              <a:noFill/>
            </c:spPr>
          </c:dPt>
          <c:dPt>
            <c:idx val="2"/>
            <c:invertIfNegative val="0"/>
            <c:bubble3D val="0"/>
            <c:spPr>
              <a:solidFill>
                <a:schemeClr val="bg1">
                  <a:lumMod val="65000"/>
                </a:schemeClr>
              </a:solidFill>
            </c:spPr>
          </c:dPt>
          <c:dPt>
            <c:idx val="3"/>
            <c:invertIfNegative val="0"/>
            <c:bubble3D val="0"/>
            <c:spPr>
              <a:solidFill>
                <a:srgbClr val="00B050"/>
              </a:solidFill>
            </c:spPr>
          </c:dPt>
          <c:dPt>
            <c:idx val="4"/>
            <c:invertIfNegative val="0"/>
            <c:bubble3D val="0"/>
            <c:spPr>
              <a:solidFill>
                <a:schemeClr val="bg1">
                  <a:lumMod val="65000"/>
                </a:schemeClr>
              </a:solidFill>
            </c:spPr>
          </c:dPt>
          <c:dPt>
            <c:idx val="5"/>
            <c:invertIfNegative val="0"/>
            <c:bubble3D val="0"/>
            <c:spPr>
              <a:solidFill>
                <a:srgbClr val="FF0000"/>
              </a:solidFill>
            </c:spPr>
          </c:dPt>
          <c:errBars>
            <c:errBarType val="both"/>
            <c:errValType val="cust"/>
            <c:noEndCap val="0"/>
            <c:plus>
              <c:numRef>
                <c:f>'Sheet10 (2)'!$C$87:$C$93</c:f>
                <c:numCache>
                  <c:formatCode>General</c:formatCode>
                  <c:ptCount val="7"/>
                  <c:pt idx="0">
                    <c:v>2.37057892773E-2</c:v>
                  </c:pt>
                  <c:pt idx="1">
                    <c:v>2.2732527540600001E-2</c:v>
                  </c:pt>
                  <c:pt idx="2">
                    <c:v>1.9554049197899999E-2</c:v>
                  </c:pt>
                  <c:pt idx="3">
                    <c:v>2.7461143617599999E-2</c:v>
                  </c:pt>
                  <c:pt idx="4">
                    <c:v>2.06682698288E-2</c:v>
                  </c:pt>
                  <c:pt idx="5">
                    <c:v>2.01824518966E-2</c:v>
                  </c:pt>
                  <c:pt idx="6">
                    <c:v>2.48696526823E-2</c:v>
                  </c:pt>
                </c:numCache>
              </c:numRef>
            </c:plus>
            <c:minus>
              <c:numRef>
                <c:f>'Sheet10 (2)'!$C$87:$C$93</c:f>
                <c:numCache>
                  <c:formatCode>General</c:formatCode>
                  <c:ptCount val="7"/>
                  <c:pt idx="0">
                    <c:v>2.37057892773E-2</c:v>
                  </c:pt>
                  <c:pt idx="1">
                    <c:v>2.2732527540600001E-2</c:v>
                  </c:pt>
                  <c:pt idx="2">
                    <c:v>1.9554049197899999E-2</c:v>
                  </c:pt>
                  <c:pt idx="3">
                    <c:v>2.7461143617599999E-2</c:v>
                  </c:pt>
                  <c:pt idx="4">
                    <c:v>2.06682698288E-2</c:v>
                  </c:pt>
                  <c:pt idx="5">
                    <c:v>2.01824518966E-2</c:v>
                  </c:pt>
                  <c:pt idx="6">
                    <c:v>2.48696526823E-2</c:v>
                  </c:pt>
                </c:numCache>
              </c:numRef>
            </c:minus>
            <c:spPr>
              <a:ln w="3175">
                <a:prstDash val="sysDash"/>
              </a:ln>
            </c:spPr>
          </c:errBars>
          <c:cat>
            <c:strRef>
              <c:f>'Sheet10 (2)'!$A$87:$A$93</c:f>
              <c:strCache>
                <c:ptCount val="7"/>
                <c:pt idx="0">
                  <c:v>NO MWI</c:v>
                </c:pt>
                <c:pt idx="1">
                  <c:v>NO SCAT</c:v>
                </c:pt>
                <c:pt idx="2">
                  <c:v>NO GEO</c:v>
                </c:pt>
                <c:pt idx="3">
                  <c:v>NO CONV</c:v>
                </c:pt>
                <c:pt idx="4">
                  <c:v>NO GPS</c:v>
                </c:pt>
                <c:pt idx="5">
                  <c:v>NO IRS</c:v>
                </c:pt>
                <c:pt idx="6">
                  <c:v>NO MWS</c:v>
                </c:pt>
              </c:strCache>
            </c:strRef>
          </c:cat>
          <c:val>
            <c:numRef>
              <c:f>'Sheet10 (2)'!$B$87:$B$93</c:f>
              <c:numCache>
                <c:formatCode>General</c:formatCode>
                <c:ptCount val="7"/>
                <c:pt idx="0">
                  <c:v>-1.16811458281E-2</c:v>
                </c:pt>
                <c:pt idx="1">
                  <c:v>-7.46314092678E-3</c:v>
                </c:pt>
                <c:pt idx="2">
                  <c:v>4.7724578008E-3</c:v>
                </c:pt>
                <c:pt idx="3">
                  <c:v>8.8971636787599992E-3</c:v>
                </c:pt>
                <c:pt idx="4">
                  <c:v>1.17299793961E-2</c:v>
                </c:pt>
                <c:pt idx="5">
                  <c:v>2.2851336772600001E-2</c:v>
                </c:pt>
                <c:pt idx="6">
                  <c:v>5.02925706633E-2</c:v>
                </c:pt>
              </c:numCache>
            </c:numRef>
          </c:val>
        </c:ser>
        <c:dLbls>
          <c:showLegendKey val="0"/>
          <c:showVal val="0"/>
          <c:showCatName val="0"/>
          <c:showSerName val="0"/>
          <c:showPercent val="0"/>
          <c:showBubbleSize val="0"/>
        </c:dLbls>
        <c:gapWidth val="150"/>
        <c:axId val="141664528"/>
        <c:axId val="217529392"/>
      </c:barChart>
      <c:catAx>
        <c:axId val="141664528"/>
        <c:scaling>
          <c:orientation val="minMax"/>
        </c:scaling>
        <c:delete val="0"/>
        <c:axPos val="l"/>
        <c:numFmt formatCode="General" sourceLinked="0"/>
        <c:majorTickMark val="out"/>
        <c:minorTickMark val="none"/>
        <c:tickLblPos val="nextTo"/>
        <c:txPr>
          <a:bodyPr/>
          <a:lstStyle/>
          <a:p>
            <a:pPr>
              <a:defRPr sz="1200" b="1" i="0" baseline="0"/>
            </a:pPr>
            <a:endParaRPr lang="en-US"/>
          </a:p>
        </c:txPr>
        <c:crossAx val="217529392"/>
        <c:crosses val="autoZero"/>
        <c:auto val="1"/>
        <c:lblAlgn val="ctr"/>
        <c:lblOffset val="100"/>
        <c:noMultiLvlLbl val="0"/>
      </c:catAx>
      <c:valAx>
        <c:axId val="217529392"/>
        <c:scaling>
          <c:orientation val="minMax"/>
          <c:min val="-1.0000000000000002E-2"/>
        </c:scaling>
        <c:delete val="0"/>
        <c:axPos val="b"/>
        <c:numFmt formatCode="General" sourceLinked="1"/>
        <c:majorTickMark val="out"/>
        <c:minorTickMark val="none"/>
        <c:tickLblPos val="nextTo"/>
        <c:crossAx val="141664528"/>
        <c:crosses val="autoZero"/>
        <c:crossBetween val="between"/>
      </c:valAx>
    </c:plotArea>
    <c:plotVisOnly val="1"/>
    <c:dispBlanksAs val="gap"/>
    <c:showDLblsOverMax val="0"/>
  </c:chart>
  <c:spPr>
    <a:ln w="38100">
      <a:solidFill>
        <a:schemeClr val="accent1"/>
      </a:solid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invertIfNegative val="0"/>
          <c:dPt>
            <c:idx val="1"/>
            <c:invertIfNegative val="0"/>
            <c:bubble3D val="0"/>
            <c:spPr>
              <a:solidFill>
                <a:schemeClr val="bg1">
                  <a:lumMod val="65000"/>
                </a:schemeClr>
              </a:solidFill>
            </c:spPr>
          </c:dPt>
          <c:dPt>
            <c:idx val="2"/>
            <c:invertIfNegative val="0"/>
            <c:bubble3D val="0"/>
            <c:spPr>
              <a:solidFill>
                <a:schemeClr val="bg1">
                  <a:lumMod val="65000"/>
                </a:schemeClr>
              </a:solidFill>
            </c:spPr>
          </c:dPt>
          <c:dPt>
            <c:idx val="3"/>
            <c:invertIfNegative val="0"/>
            <c:bubble3D val="0"/>
            <c:spPr>
              <a:solidFill>
                <a:schemeClr val="bg1">
                  <a:lumMod val="65000"/>
                </a:schemeClr>
              </a:solidFill>
            </c:spPr>
          </c:dPt>
          <c:dPt>
            <c:idx val="4"/>
            <c:invertIfNegative val="0"/>
            <c:bubble3D val="0"/>
            <c:spPr>
              <a:solidFill>
                <a:srgbClr val="FF0000"/>
              </a:solidFill>
            </c:spPr>
          </c:dPt>
          <c:dPt>
            <c:idx val="6"/>
            <c:invertIfNegative val="0"/>
            <c:bubble3D val="0"/>
            <c:spPr>
              <a:solidFill>
                <a:srgbClr val="00B050"/>
              </a:solidFill>
            </c:spPr>
          </c:dPt>
          <c:errBars>
            <c:errBarType val="both"/>
            <c:errValType val="cust"/>
            <c:noEndCap val="0"/>
            <c:plus>
              <c:numRef>
                <c:f>'TR-RH-850'!$C$48:$C$54</c:f>
                <c:numCache>
                  <c:formatCode>General</c:formatCode>
                  <c:ptCount val="7"/>
                  <c:pt idx="0">
                    <c:v>4.9974155179499996E-3</c:v>
                  </c:pt>
                  <c:pt idx="1">
                    <c:v>5.0593643133599996E-3</c:v>
                  </c:pt>
                  <c:pt idx="2">
                    <c:v>3.7888833889000001E-3</c:v>
                  </c:pt>
                  <c:pt idx="3">
                    <c:v>4.6835560962799998E-3</c:v>
                  </c:pt>
                  <c:pt idx="4">
                    <c:v>4.40715647951E-3</c:v>
                  </c:pt>
                  <c:pt idx="5">
                    <c:v>4.0697925503800003E-3</c:v>
                  </c:pt>
                  <c:pt idx="6">
                    <c:v>5.4413870964499997E-3</c:v>
                  </c:pt>
                </c:numCache>
              </c:numRef>
            </c:plus>
            <c:minus>
              <c:numRef>
                <c:f>'TR-RH-850'!$C$48:$C$54</c:f>
                <c:numCache>
                  <c:formatCode>General</c:formatCode>
                  <c:ptCount val="7"/>
                  <c:pt idx="0">
                    <c:v>4.9974155179499996E-3</c:v>
                  </c:pt>
                  <c:pt idx="1">
                    <c:v>5.0593643133599996E-3</c:v>
                  </c:pt>
                  <c:pt idx="2">
                    <c:v>3.7888833889000001E-3</c:v>
                  </c:pt>
                  <c:pt idx="3">
                    <c:v>4.6835560962799998E-3</c:v>
                  </c:pt>
                  <c:pt idx="4">
                    <c:v>4.40715647951E-3</c:v>
                  </c:pt>
                  <c:pt idx="5">
                    <c:v>4.0697925503800003E-3</c:v>
                  </c:pt>
                  <c:pt idx="6">
                    <c:v>5.4413870964499997E-3</c:v>
                  </c:pt>
                </c:numCache>
              </c:numRef>
            </c:minus>
          </c:errBars>
          <c:cat>
            <c:strRef>
              <c:f>'TR-RH-850'!$A$48:$A$54</c:f>
              <c:strCache>
                <c:ptCount val="7"/>
                <c:pt idx="0">
                  <c:v>NO GEO</c:v>
                </c:pt>
                <c:pt idx="1">
                  <c:v>NO SCAT</c:v>
                </c:pt>
                <c:pt idx="2">
                  <c:v>NO GPS</c:v>
                </c:pt>
                <c:pt idx="3">
                  <c:v>NO MWI</c:v>
                </c:pt>
                <c:pt idx="4">
                  <c:v>NO IRS</c:v>
                </c:pt>
                <c:pt idx="5">
                  <c:v>NO MWS</c:v>
                </c:pt>
                <c:pt idx="6">
                  <c:v>NO CONV</c:v>
                </c:pt>
              </c:strCache>
            </c:strRef>
          </c:cat>
          <c:val>
            <c:numRef>
              <c:f>'TR-RH-850'!$B$48:$B$54</c:f>
              <c:numCache>
                <c:formatCode>General</c:formatCode>
                <c:ptCount val="7"/>
                <c:pt idx="0">
                  <c:v>2.1095982718700001E-4</c:v>
                </c:pt>
                <c:pt idx="1">
                  <c:v>1.9764223003600001E-3</c:v>
                </c:pt>
                <c:pt idx="2">
                  <c:v>3.1065634327599998E-3</c:v>
                </c:pt>
                <c:pt idx="3">
                  <c:v>3.9800400029799997E-3</c:v>
                </c:pt>
                <c:pt idx="4">
                  <c:v>8.0620296223400008E-3</c:v>
                </c:pt>
                <c:pt idx="5">
                  <c:v>8.7780195677299999E-3</c:v>
                </c:pt>
                <c:pt idx="6">
                  <c:v>1.2420198712200001E-2</c:v>
                </c:pt>
              </c:numCache>
            </c:numRef>
          </c:val>
        </c:ser>
        <c:dLbls>
          <c:showLegendKey val="0"/>
          <c:showVal val="0"/>
          <c:showCatName val="0"/>
          <c:showSerName val="0"/>
          <c:showPercent val="0"/>
          <c:showBubbleSize val="0"/>
        </c:dLbls>
        <c:gapWidth val="150"/>
        <c:axId val="218165608"/>
        <c:axId val="219177344"/>
      </c:barChart>
      <c:catAx>
        <c:axId val="218165608"/>
        <c:scaling>
          <c:orientation val="minMax"/>
        </c:scaling>
        <c:delete val="0"/>
        <c:axPos val="l"/>
        <c:numFmt formatCode="General" sourceLinked="0"/>
        <c:majorTickMark val="out"/>
        <c:minorTickMark val="none"/>
        <c:tickLblPos val="nextTo"/>
        <c:txPr>
          <a:bodyPr/>
          <a:lstStyle/>
          <a:p>
            <a:pPr>
              <a:defRPr sz="1200" b="1" i="0" baseline="0"/>
            </a:pPr>
            <a:endParaRPr lang="en-US"/>
          </a:p>
        </c:txPr>
        <c:crossAx val="219177344"/>
        <c:crosses val="autoZero"/>
        <c:auto val="1"/>
        <c:lblAlgn val="ctr"/>
        <c:lblOffset val="100"/>
        <c:noMultiLvlLbl val="0"/>
      </c:catAx>
      <c:valAx>
        <c:axId val="219177344"/>
        <c:scaling>
          <c:orientation val="minMax"/>
        </c:scaling>
        <c:delete val="0"/>
        <c:axPos val="b"/>
        <c:numFmt formatCode="General" sourceLinked="1"/>
        <c:majorTickMark val="out"/>
        <c:minorTickMark val="none"/>
        <c:tickLblPos val="nextTo"/>
        <c:crossAx val="218165608"/>
        <c:crosses val="autoZero"/>
        <c:crossBetween val="between"/>
      </c:valAx>
    </c:plotArea>
    <c:plotVisOnly val="1"/>
    <c:dispBlanksAs val="gap"/>
    <c:showDLblsOverMax val="0"/>
  </c:chart>
  <c:spPr>
    <a:ln w="38100">
      <a:solidFill>
        <a:schemeClr val="accent1"/>
      </a:solid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invertIfNegative val="0"/>
          <c:dPt>
            <c:idx val="0"/>
            <c:invertIfNegative val="0"/>
            <c:bubble3D val="0"/>
            <c:spPr>
              <a:solidFill>
                <a:schemeClr val="bg1">
                  <a:lumMod val="65000"/>
                </a:schemeClr>
              </a:solidFill>
            </c:spPr>
          </c:dPt>
          <c:dPt>
            <c:idx val="1"/>
            <c:invertIfNegative val="0"/>
            <c:bubble3D val="0"/>
            <c:spPr>
              <a:solidFill>
                <a:schemeClr val="bg1">
                  <a:lumMod val="65000"/>
                </a:schemeClr>
              </a:solidFill>
            </c:spPr>
          </c:dPt>
          <c:dPt>
            <c:idx val="2"/>
            <c:invertIfNegative val="0"/>
            <c:bubble3D val="0"/>
            <c:spPr>
              <a:solidFill>
                <a:schemeClr val="bg1">
                  <a:lumMod val="65000"/>
                </a:schemeClr>
              </a:solidFill>
            </c:spPr>
          </c:dPt>
          <c:dPt>
            <c:idx val="3"/>
            <c:invertIfNegative val="0"/>
            <c:bubble3D val="0"/>
            <c:spPr>
              <a:solidFill>
                <a:srgbClr val="00B050"/>
              </a:solidFill>
            </c:spPr>
          </c:dPt>
          <c:dPt>
            <c:idx val="4"/>
            <c:invertIfNegative val="0"/>
            <c:bubble3D val="0"/>
            <c:spPr>
              <a:solidFill>
                <a:srgbClr val="FF0000"/>
              </a:solidFill>
            </c:spPr>
          </c:dPt>
          <c:errBars>
            <c:errBarType val="both"/>
            <c:errValType val="cust"/>
            <c:noEndCap val="0"/>
            <c:plus>
              <c:numRef>
                <c:f>'TR-VW-200'!$C$43:$C$48</c:f>
                <c:numCache>
                  <c:formatCode>General</c:formatCode>
                  <c:ptCount val="6"/>
                  <c:pt idx="0">
                    <c:v>9.2363592731500004E-3</c:v>
                  </c:pt>
                  <c:pt idx="1">
                    <c:v>6.5967265861200004E-3</c:v>
                  </c:pt>
                  <c:pt idx="2">
                    <c:v>6.5415285298100001E-3</c:v>
                  </c:pt>
                  <c:pt idx="3">
                    <c:v>7.8269023434900005E-3</c:v>
                  </c:pt>
                  <c:pt idx="4">
                    <c:v>7.0732599091299997E-3</c:v>
                  </c:pt>
                  <c:pt idx="5">
                    <c:v>8.4315214816000003E-3</c:v>
                  </c:pt>
                </c:numCache>
              </c:numRef>
            </c:plus>
            <c:minus>
              <c:numRef>
                <c:f>'TR-VW-200'!$C$43:$C$48</c:f>
                <c:numCache>
                  <c:formatCode>General</c:formatCode>
                  <c:ptCount val="6"/>
                  <c:pt idx="0">
                    <c:v>9.2363592731500004E-3</c:v>
                  </c:pt>
                  <c:pt idx="1">
                    <c:v>6.5967265861200004E-3</c:v>
                  </c:pt>
                  <c:pt idx="2">
                    <c:v>6.5415285298100001E-3</c:v>
                  </c:pt>
                  <c:pt idx="3">
                    <c:v>7.8269023434900005E-3</c:v>
                  </c:pt>
                  <c:pt idx="4">
                    <c:v>7.0732599091299997E-3</c:v>
                  </c:pt>
                  <c:pt idx="5">
                    <c:v>8.4315214816000003E-3</c:v>
                  </c:pt>
                </c:numCache>
              </c:numRef>
            </c:minus>
          </c:errBars>
          <c:cat>
            <c:strRef>
              <c:f>'TR-VW-200'!$A$43:$A$48</c:f>
              <c:strCache>
                <c:ptCount val="6"/>
                <c:pt idx="0">
                  <c:v>NO GEO</c:v>
                </c:pt>
                <c:pt idx="1">
                  <c:v>NO GPS</c:v>
                </c:pt>
                <c:pt idx="2">
                  <c:v>NO SCAT</c:v>
                </c:pt>
                <c:pt idx="3">
                  <c:v>NO CONV</c:v>
                </c:pt>
                <c:pt idx="4">
                  <c:v>NO IRS</c:v>
                </c:pt>
                <c:pt idx="5">
                  <c:v>NO MWS</c:v>
                </c:pt>
              </c:strCache>
            </c:strRef>
          </c:cat>
          <c:val>
            <c:numRef>
              <c:f>'TR-VW-200'!$B$43:$B$48</c:f>
              <c:numCache>
                <c:formatCode>General</c:formatCode>
                <c:ptCount val="6"/>
                <c:pt idx="0">
                  <c:v>4.6657662247200004E-3</c:v>
                </c:pt>
                <c:pt idx="1">
                  <c:v>7.2469114286099999E-3</c:v>
                </c:pt>
                <c:pt idx="2">
                  <c:v>7.3091008020000001E-3</c:v>
                </c:pt>
                <c:pt idx="3">
                  <c:v>1.0143580907799999E-2</c:v>
                </c:pt>
                <c:pt idx="4">
                  <c:v>1.02390648979E-2</c:v>
                </c:pt>
                <c:pt idx="5">
                  <c:v>2.3938146150499998E-2</c:v>
                </c:pt>
              </c:numCache>
            </c:numRef>
          </c:val>
        </c:ser>
        <c:dLbls>
          <c:showLegendKey val="0"/>
          <c:showVal val="0"/>
          <c:showCatName val="0"/>
          <c:showSerName val="0"/>
          <c:showPercent val="0"/>
          <c:showBubbleSize val="0"/>
        </c:dLbls>
        <c:gapWidth val="150"/>
        <c:axId val="219253056"/>
        <c:axId val="219253448"/>
      </c:barChart>
      <c:catAx>
        <c:axId val="219253056"/>
        <c:scaling>
          <c:orientation val="minMax"/>
        </c:scaling>
        <c:delete val="0"/>
        <c:axPos val="l"/>
        <c:numFmt formatCode="General" sourceLinked="0"/>
        <c:majorTickMark val="out"/>
        <c:minorTickMark val="none"/>
        <c:tickLblPos val="nextTo"/>
        <c:txPr>
          <a:bodyPr/>
          <a:lstStyle/>
          <a:p>
            <a:pPr>
              <a:defRPr sz="1200" b="1" i="0" baseline="0"/>
            </a:pPr>
            <a:endParaRPr lang="en-US"/>
          </a:p>
        </c:txPr>
        <c:crossAx val="219253448"/>
        <c:crosses val="autoZero"/>
        <c:auto val="1"/>
        <c:lblAlgn val="ctr"/>
        <c:lblOffset val="100"/>
        <c:noMultiLvlLbl val="0"/>
      </c:catAx>
      <c:valAx>
        <c:axId val="219253448"/>
        <c:scaling>
          <c:orientation val="minMax"/>
        </c:scaling>
        <c:delete val="0"/>
        <c:axPos val="b"/>
        <c:numFmt formatCode="General" sourceLinked="1"/>
        <c:majorTickMark val="out"/>
        <c:minorTickMark val="none"/>
        <c:tickLblPos val="nextTo"/>
        <c:crossAx val="219253056"/>
        <c:crosses val="autoZero"/>
        <c:crossBetween val="between"/>
      </c:valAx>
    </c:plotArea>
    <c:plotVisOnly val="1"/>
    <c:dispBlanksAs val="gap"/>
    <c:showDLblsOverMax val="0"/>
  </c:chart>
  <c:spPr>
    <a:ln w="38100">
      <a:solidFill>
        <a:schemeClr val="accent1"/>
      </a:solidFill>
    </a:ln>
  </c:spPr>
  <c:externalData r:id="rId1">
    <c:autoUpdate val="0"/>
  </c:externalData>
</c:chartSpace>
</file>

<file path=ppt/drawings/_rels/vmlDrawing1.v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27.wmf"/><Relationship Id="rId7" Type="http://schemas.openxmlformats.org/officeDocument/2006/relationships/image" Target="../media/image31.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 Id="rId5" Type="http://schemas.openxmlformats.org/officeDocument/2006/relationships/image" Target="../media/image37.wmf"/><Relationship Id="rId4" Type="http://schemas.openxmlformats.org/officeDocument/2006/relationships/image" Target="../media/image36.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46.wmf"/><Relationship Id="rId3" Type="http://schemas.openxmlformats.org/officeDocument/2006/relationships/image" Target="../media/image41.wmf"/><Relationship Id="rId7" Type="http://schemas.openxmlformats.org/officeDocument/2006/relationships/image" Target="../media/image45.wmf"/><Relationship Id="rId2" Type="http://schemas.openxmlformats.org/officeDocument/2006/relationships/image" Target="../media/image40.wmf"/><Relationship Id="rId1" Type="http://schemas.openxmlformats.org/officeDocument/2006/relationships/image" Target="../media/image39.wmf"/><Relationship Id="rId6" Type="http://schemas.openxmlformats.org/officeDocument/2006/relationships/image" Target="../media/image44.wmf"/><Relationship Id="rId5" Type="http://schemas.openxmlformats.org/officeDocument/2006/relationships/image" Target="../media/image43.wmf"/><Relationship Id="rId4" Type="http://schemas.openxmlformats.org/officeDocument/2006/relationships/image" Target="../media/image42.wmf"/><Relationship Id="rId9" Type="http://schemas.openxmlformats.org/officeDocument/2006/relationships/image" Target="../media/image4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image" Target="../media/image51.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wmf"/><Relationship Id="rId1" Type="http://schemas.openxmlformats.org/officeDocument/2006/relationships/image" Target="../media/image53.wmf"/><Relationship Id="rId5" Type="http://schemas.openxmlformats.org/officeDocument/2006/relationships/image" Target="../media/image57.wmf"/><Relationship Id="rId4" Type="http://schemas.openxmlformats.org/officeDocument/2006/relationships/image" Target="../media/image56.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wmf"/><Relationship Id="rId1" Type="http://schemas.openxmlformats.org/officeDocument/2006/relationships/image" Target="../media/image53.wmf"/><Relationship Id="rId5" Type="http://schemas.openxmlformats.org/officeDocument/2006/relationships/image" Target="../media/image57.wmf"/><Relationship Id="rId4" Type="http://schemas.openxmlformats.org/officeDocument/2006/relationships/image" Target="../media/image5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4283" cy="49657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6" y="0"/>
            <a:ext cx="2944283" cy="496570"/>
          </a:xfrm>
          <a:prstGeom prst="rect">
            <a:avLst/>
          </a:prstGeom>
        </p:spPr>
        <p:txBody>
          <a:bodyPr vert="horz" lIns="91440" tIns="45720" rIns="91440" bIns="45720" rtlCol="0"/>
          <a:lstStyle>
            <a:lvl1pPr algn="r">
              <a:defRPr sz="1200"/>
            </a:lvl1pPr>
          </a:lstStyle>
          <a:p>
            <a:fld id="{257351A7-8A0E-BC4A-B507-BC9FBEDEB94D}" type="datetime1">
              <a:rPr lang="en-US" smtClean="0"/>
              <a:pPr/>
              <a:t>3/28/2017</a:t>
            </a:fld>
            <a:endParaRPr lang="en-US"/>
          </a:p>
        </p:txBody>
      </p:sp>
      <p:sp>
        <p:nvSpPr>
          <p:cNvPr id="4" name="Footer Placeholder 3"/>
          <p:cNvSpPr>
            <a:spLocks noGrp="1"/>
          </p:cNvSpPr>
          <p:nvPr>
            <p:ph type="ftr" sz="quarter" idx="2"/>
          </p:nvPr>
        </p:nvSpPr>
        <p:spPr>
          <a:xfrm>
            <a:off x="1" y="9433107"/>
            <a:ext cx="2944283" cy="49657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6" y="9433107"/>
            <a:ext cx="2944283" cy="49657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26656456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4283" cy="49657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6" y="0"/>
            <a:ext cx="2944283" cy="496570"/>
          </a:xfrm>
          <a:prstGeom prst="rect">
            <a:avLst/>
          </a:prstGeom>
        </p:spPr>
        <p:txBody>
          <a:bodyPr vert="horz" lIns="91440" tIns="45720" rIns="91440" bIns="45720" rtlCol="0"/>
          <a:lstStyle>
            <a:lvl1pPr algn="r">
              <a:defRPr sz="1200"/>
            </a:lvl1pPr>
          </a:lstStyle>
          <a:p>
            <a:fld id="{3C0BA50B-6875-0F43-A70A-41BA2A188017}" type="datetime1">
              <a:rPr lang="en-US" smtClean="0"/>
              <a:pPr/>
              <a:t>3/28/2017</a:t>
            </a:fld>
            <a:endParaRPr lang="en-US"/>
          </a:p>
        </p:txBody>
      </p:sp>
      <p:sp>
        <p:nvSpPr>
          <p:cNvPr id="4" name="Slide Image Placehold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7415"/>
            <a:ext cx="5435600" cy="446913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1" y="9433107"/>
            <a:ext cx="2944283" cy="49657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6" y="9433107"/>
            <a:ext cx="2944283" cy="49657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41528543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a:t>
            </a:fld>
            <a:endParaRPr lang="en-US"/>
          </a:p>
        </p:txBody>
      </p:sp>
    </p:spTree>
    <p:extLst>
      <p:ext uri="{BB962C8B-B14F-4D97-AF65-F5344CB8AC3E}">
        <p14:creationId xmlns:p14="http://schemas.microsoft.com/office/powerpoint/2010/main" val="38085598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12</a:t>
            </a:fld>
            <a:endParaRPr lang="en-US"/>
          </a:p>
        </p:txBody>
      </p:sp>
    </p:spTree>
    <p:extLst>
      <p:ext uri="{BB962C8B-B14F-4D97-AF65-F5344CB8AC3E}">
        <p14:creationId xmlns:p14="http://schemas.microsoft.com/office/powerpoint/2010/main" val="26315954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13</a:t>
            </a:fld>
            <a:endParaRPr lang="en-US"/>
          </a:p>
        </p:txBody>
      </p:sp>
    </p:spTree>
    <p:extLst>
      <p:ext uri="{BB962C8B-B14F-4D97-AF65-F5344CB8AC3E}">
        <p14:creationId xmlns:p14="http://schemas.microsoft.com/office/powerpoint/2010/main" val="36616768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14</a:t>
            </a:fld>
            <a:endParaRPr lang="en-US"/>
          </a:p>
        </p:txBody>
      </p:sp>
    </p:spTree>
    <p:extLst>
      <p:ext uri="{BB962C8B-B14F-4D97-AF65-F5344CB8AC3E}">
        <p14:creationId xmlns:p14="http://schemas.microsoft.com/office/powerpoint/2010/main" val="41801480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17</a:t>
            </a:fld>
            <a:endParaRPr lang="en-US"/>
          </a:p>
        </p:txBody>
      </p:sp>
    </p:spTree>
    <p:extLst>
      <p:ext uri="{BB962C8B-B14F-4D97-AF65-F5344CB8AC3E}">
        <p14:creationId xmlns:p14="http://schemas.microsoft.com/office/powerpoint/2010/main" val="24003769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18</a:t>
            </a:fld>
            <a:endParaRPr lang="en-US"/>
          </a:p>
        </p:txBody>
      </p:sp>
    </p:spTree>
    <p:extLst>
      <p:ext uri="{BB962C8B-B14F-4D97-AF65-F5344CB8AC3E}">
        <p14:creationId xmlns:p14="http://schemas.microsoft.com/office/powerpoint/2010/main" val="8798227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22</a:t>
            </a:fld>
            <a:endParaRPr lang="en-US"/>
          </a:p>
        </p:txBody>
      </p:sp>
    </p:spTree>
    <p:extLst>
      <p:ext uri="{BB962C8B-B14F-4D97-AF65-F5344CB8AC3E}">
        <p14:creationId xmlns:p14="http://schemas.microsoft.com/office/powerpoint/2010/main" val="2377334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23</a:t>
            </a:fld>
            <a:endParaRPr lang="en-US"/>
          </a:p>
        </p:txBody>
      </p:sp>
    </p:spTree>
    <p:extLst>
      <p:ext uri="{BB962C8B-B14F-4D97-AF65-F5344CB8AC3E}">
        <p14:creationId xmlns:p14="http://schemas.microsoft.com/office/powerpoint/2010/main" val="7853981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24</a:t>
            </a:fld>
            <a:endParaRPr lang="en-US"/>
          </a:p>
        </p:txBody>
      </p:sp>
    </p:spTree>
    <p:extLst>
      <p:ext uri="{BB962C8B-B14F-4D97-AF65-F5344CB8AC3E}">
        <p14:creationId xmlns:p14="http://schemas.microsoft.com/office/powerpoint/2010/main" val="4687972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26</a:t>
            </a:fld>
            <a:endParaRPr lang="en-US"/>
          </a:p>
        </p:txBody>
      </p:sp>
    </p:spTree>
    <p:extLst>
      <p:ext uri="{BB962C8B-B14F-4D97-AF65-F5344CB8AC3E}">
        <p14:creationId xmlns:p14="http://schemas.microsoft.com/office/powerpoint/2010/main" val="9102959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27</a:t>
            </a:fld>
            <a:endParaRPr lang="en-US"/>
          </a:p>
        </p:txBody>
      </p:sp>
    </p:spTree>
    <p:extLst>
      <p:ext uri="{BB962C8B-B14F-4D97-AF65-F5344CB8AC3E}">
        <p14:creationId xmlns:p14="http://schemas.microsoft.com/office/powerpoint/2010/main" val="1749802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3</a:t>
            </a:fld>
            <a:endParaRPr lang="en-US"/>
          </a:p>
        </p:txBody>
      </p:sp>
    </p:spTree>
    <p:extLst>
      <p:ext uri="{BB962C8B-B14F-4D97-AF65-F5344CB8AC3E}">
        <p14:creationId xmlns:p14="http://schemas.microsoft.com/office/powerpoint/2010/main" val="1381849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28</a:t>
            </a:fld>
            <a:endParaRPr lang="en-US"/>
          </a:p>
        </p:txBody>
      </p:sp>
    </p:spTree>
    <p:extLst>
      <p:ext uri="{BB962C8B-B14F-4D97-AF65-F5344CB8AC3E}">
        <p14:creationId xmlns:p14="http://schemas.microsoft.com/office/powerpoint/2010/main" val="4541127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29</a:t>
            </a:fld>
            <a:endParaRPr lang="en-US"/>
          </a:p>
        </p:txBody>
      </p:sp>
    </p:spTree>
    <p:extLst>
      <p:ext uri="{BB962C8B-B14F-4D97-AF65-F5344CB8AC3E}">
        <p14:creationId xmlns:p14="http://schemas.microsoft.com/office/powerpoint/2010/main" val="34411937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39</a:t>
            </a:fld>
            <a:endParaRPr lang="en-US"/>
          </a:p>
        </p:txBody>
      </p:sp>
    </p:spTree>
    <p:extLst>
      <p:ext uri="{BB962C8B-B14F-4D97-AF65-F5344CB8AC3E}">
        <p14:creationId xmlns:p14="http://schemas.microsoft.com/office/powerpoint/2010/main" val="8533612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40</a:t>
            </a:fld>
            <a:endParaRPr lang="en-US"/>
          </a:p>
        </p:txBody>
      </p:sp>
    </p:spTree>
    <p:extLst>
      <p:ext uri="{BB962C8B-B14F-4D97-AF65-F5344CB8AC3E}">
        <p14:creationId xmlns:p14="http://schemas.microsoft.com/office/powerpoint/2010/main" val="9650671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43</a:t>
            </a:fld>
            <a:endParaRPr lang="en-US"/>
          </a:p>
        </p:txBody>
      </p:sp>
    </p:spTree>
    <p:extLst>
      <p:ext uri="{BB962C8B-B14F-4D97-AF65-F5344CB8AC3E}">
        <p14:creationId xmlns:p14="http://schemas.microsoft.com/office/powerpoint/2010/main" val="1578190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4</a:t>
            </a:fld>
            <a:endParaRPr lang="en-US"/>
          </a:p>
        </p:txBody>
      </p:sp>
    </p:spTree>
    <p:extLst>
      <p:ext uri="{BB962C8B-B14F-4D97-AF65-F5344CB8AC3E}">
        <p14:creationId xmlns:p14="http://schemas.microsoft.com/office/powerpoint/2010/main" val="3557918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5</a:t>
            </a:fld>
            <a:endParaRPr lang="en-US"/>
          </a:p>
        </p:txBody>
      </p:sp>
    </p:spTree>
    <p:extLst>
      <p:ext uri="{BB962C8B-B14F-4D97-AF65-F5344CB8AC3E}">
        <p14:creationId xmlns:p14="http://schemas.microsoft.com/office/powerpoint/2010/main" val="2035713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6</a:t>
            </a:fld>
            <a:endParaRPr lang="en-US"/>
          </a:p>
        </p:txBody>
      </p:sp>
    </p:spTree>
    <p:extLst>
      <p:ext uri="{BB962C8B-B14F-4D97-AF65-F5344CB8AC3E}">
        <p14:creationId xmlns:p14="http://schemas.microsoft.com/office/powerpoint/2010/main" val="187134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7</a:t>
            </a:fld>
            <a:endParaRPr lang="en-US"/>
          </a:p>
        </p:txBody>
      </p:sp>
    </p:spTree>
    <p:extLst>
      <p:ext uri="{BB962C8B-B14F-4D97-AF65-F5344CB8AC3E}">
        <p14:creationId xmlns:p14="http://schemas.microsoft.com/office/powerpoint/2010/main" val="42674653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9</a:t>
            </a:fld>
            <a:endParaRPr lang="en-US"/>
          </a:p>
        </p:txBody>
      </p:sp>
    </p:spTree>
    <p:extLst>
      <p:ext uri="{BB962C8B-B14F-4D97-AF65-F5344CB8AC3E}">
        <p14:creationId xmlns:p14="http://schemas.microsoft.com/office/powerpoint/2010/main" val="15138780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287490-25EB-B24A-957A-DFAB844E3238}" type="slidenum">
              <a:rPr lang="en-US" smtClean="0"/>
              <a:pPr/>
              <a:t>10</a:t>
            </a:fld>
            <a:endParaRPr lang="en-US"/>
          </a:p>
        </p:txBody>
      </p:sp>
    </p:spTree>
    <p:extLst>
      <p:ext uri="{BB962C8B-B14F-4D97-AF65-F5344CB8AC3E}">
        <p14:creationId xmlns:p14="http://schemas.microsoft.com/office/powerpoint/2010/main" val="6143939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11</a:t>
            </a:fld>
            <a:endParaRPr lang="en-US"/>
          </a:p>
        </p:txBody>
      </p:sp>
    </p:spTree>
    <p:extLst>
      <p:ext uri="{BB962C8B-B14F-4D97-AF65-F5344CB8AC3E}">
        <p14:creationId xmlns:p14="http://schemas.microsoft.com/office/powerpoint/2010/main" val="18790666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descr="ECMWF_Master_Logo_RGB_nostrap.png"/>
          <p:cNvPicPr>
            <a:picLocks noChangeAspect="1"/>
          </p:cNvPicPr>
          <p:nvPr userDrawn="1"/>
        </p:nvPicPr>
        <p:blipFill>
          <a:blip r:embed="rId2"/>
          <a:stretch>
            <a:fillRect/>
          </a:stretch>
        </p:blipFill>
        <p:spPr>
          <a:xfrm>
            <a:off x="1620422" y="5984876"/>
            <a:ext cx="2135591" cy="366955"/>
          </a:xfrm>
          <a:prstGeom prst="rect">
            <a:avLst/>
          </a:prstGeom>
        </p:spPr>
      </p:pic>
      <p:sp>
        <p:nvSpPr>
          <p:cNvPr id="11" name="Date Placeholder 10"/>
          <p:cNvSpPr txBox="1">
            <a:spLocks/>
          </p:cNvSpPr>
          <p:nvPr userDrawn="1"/>
        </p:nvSpPr>
        <p:spPr>
          <a:xfrm>
            <a:off x="5836856" y="5984876"/>
            <a:ext cx="1687303"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rgbClr val="064E83"/>
                </a:solidFill>
                <a:effectLst/>
                <a:uLnTx/>
                <a:uFillTx/>
                <a:latin typeface="+mn-lt"/>
                <a:ea typeface="+mn-ea"/>
                <a:cs typeface="+mn-cs"/>
              </a:rPr>
              <a:t>© ECMWF </a:t>
            </a:r>
            <a:fld id="{D4C56AD5-C73F-B44A-96CB-E8BE2C5CB95A}" type="datetime4">
              <a:rPr kumimoji="0" lang="en-US" sz="900" b="0" i="0" u="none" strike="noStrike" kern="1200" cap="none" spc="0" normalizeH="0" baseline="0" noProof="0" smtClean="0">
                <a:ln>
                  <a:noFill/>
                </a:ln>
                <a:solidFill>
                  <a:srgbClr val="064E83"/>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March 28, 2017</a:t>
            </a:fld>
            <a:endParaRPr kumimoji="0" lang="en-US" sz="900" b="0" i="0" u="none" strike="noStrike" kern="1200" cap="none" spc="0" normalizeH="0" baseline="0" noProof="0" dirty="0" smtClean="0">
              <a:ln>
                <a:noFill/>
              </a:ln>
              <a:solidFill>
                <a:srgbClr val="064E83"/>
              </a:solidFill>
              <a:effectLst/>
              <a:uLnTx/>
              <a:uFillTx/>
              <a:latin typeface="+mn-lt"/>
              <a:ea typeface="+mn-ea"/>
              <a:cs typeface="+mn-cs"/>
            </a:endParaRPr>
          </a:p>
        </p:txBody>
      </p:sp>
      <p:sp>
        <p:nvSpPr>
          <p:cNvPr id="13" name="Text Placeholder 12"/>
          <p:cNvSpPr>
            <a:spLocks noGrp="1"/>
          </p:cNvSpPr>
          <p:nvPr>
            <p:ph type="body" sz="quarter" idx="10" hasCustomPrompt="1"/>
          </p:nvPr>
        </p:nvSpPr>
        <p:spPr>
          <a:xfrm>
            <a:off x="1620422" y="1294198"/>
            <a:ext cx="5903737"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dirty="0" smtClean="0"/>
              <a:t>Title of Presentation</a:t>
            </a:r>
          </a:p>
        </p:txBody>
      </p:sp>
      <p:sp>
        <p:nvSpPr>
          <p:cNvPr id="14" name="Text Placeholder 12"/>
          <p:cNvSpPr>
            <a:spLocks noGrp="1"/>
          </p:cNvSpPr>
          <p:nvPr>
            <p:ph type="body" sz="quarter" idx="11" hasCustomPrompt="1"/>
          </p:nvPr>
        </p:nvSpPr>
        <p:spPr>
          <a:xfrm>
            <a:off x="1620422" y="1980000"/>
            <a:ext cx="5903737"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dirty="0" smtClean="0"/>
              <a:t>Subtitle of Presentation</a:t>
            </a:r>
          </a:p>
        </p:txBody>
      </p:sp>
      <p:sp>
        <p:nvSpPr>
          <p:cNvPr id="15" name="Text Placeholder 12"/>
          <p:cNvSpPr>
            <a:spLocks noGrp="1"/>
          </p:cNvSpPr>
          <p:nvPr>
            <p:ph type="body" sz="quarter" idx="12" hasCustomPrompt="1"/>
          </p:nvPr>
        </p:nvSpPr>
        <p:spPr>
          <a:xfrm>
            <a:off x="1620422" y="2700002"/>
            <a:ext cx="5903737"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dirty="0" smtClean="0"/>
              <a:t>Author’s Name</a:t>
            </a:r>
          </a:p>
        </p:txBody>
      </p:sp>
      <p:sp>
        <p:nvSpPr>
          <p:cNvPr id="16" name="Text Placeholder 12"/>
          <p:cNvSpPr>
            <a:spLocks noGrp="1"/>
          </p:cNvSpPr>
          <p:nvPr>
            <p:ph type="body" sz="quarter" idx="13" hasCustomPrompt="1"/>
          </p:nvPr>
        </p:nvSpPr>
        <p:spPr>
          <a:xfrm>
            <a:off x="1620422" y="3121225"/>
            <a:ext cx="5903737"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dirty="0" smtClean="0"/>
              <a:t>Author’s Address</a:t>
            </a:r>
          </a:p>
        </p:txBody>
      </p:sp>
      <p:sp>
        <p:nvSpPr>
          <p:cNvPr id="17" name="Text Placeholder 12"/>
          <p:cNvSpPr>
            <a:spLocks noGrp="1"/>
          </p:cNvSpPr>
          <p:nvPr>
            <p:ph type="body" sz="quarter" idx="14" hasCustomPrompt="1"/>
          </p:nvPr>
        </p:nvSpPr>
        <p:spPr>
          <a:xfrm>
            <a:off x="1620422" y="3429000"/>
            <a:ext cx="5903737" cy="228268"/>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dirty="0" err="1" smtClean="0"/>
              <a:t>email@ddress</a:t>
            </a:r>
            <a:endParaRPr lang="en-GB" dirty="0"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Footer Placeholder 11"/>
          <p:cNvSpPr txBox="1">
            <a:spLocks/>
          </p:cNvSpPr>
          <p:nvPr userDrawn="1"/>
        </p:nvSpPr>
        <p:spPr>
          <a:xfrm>
            <a:off x="2962791" y="6308256"/>
            <a:ext cx="3443912" cy="230657"/>
          </a:xfrm>
          <a:prstGeom prst="rect">
            <a:avLst/>
          </a:prstGeom>
        </p:spPr>
        <p:txBody>
          <a:bodyPr vert="horz" lIns="108000" tIns="0" rIns="0" bIns="0" rtlCol="0" anchor="b" anchorCtr="0">
            <a:noAutofit/>
          </a:bodyPr>
          <a:lstStyle>
            <a:lvl1pPr algn="l">
              <a:defRPr sz="800" b="1" cap="all" baseline="0">
                <a:solidFill>
                  <a:srgbClr val="064E83"/>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all" spc="0" normalizeH="0" baseline="0" noProof="0" smtClean="0">
                <a:ln>
                  <a:noFill/>
                </a:ln>
                <a:solidFill>
                  <a:srgbClr val="064E83"/>
                </a:solidFill>
                <a:effectLst/>
                <a:uLnTx/>
                <a:uFillTx/>
                <a:latin typeface="+mn-lt"/>
                <a:ea typeface="+mn-ea"/>
                <a:cs typeface="+mn-cs"/>
              </a:rPr>
              <a:t>European Centre for Medium-Range Weather Forecasts</a:t>
            </a:r>
            <a:endParaRPr kumimoji="0" lang="en-US" sz="800" b="1" i="0" u="none" strike="noStrike" kern="1200" cap="all" spc="0" normalizeH="0" baseline="0" noProof="0" dirty="0">
              <a:ln>
                <a:noFill/>
              </a:ln>
              <a:solidFill>
                <a:srgbClr val="064E83"/>
              </a:solidFill>
              <a:effectLst/>
              <a:uLnTx/>
              <a:uFillTx/>
              <a:latin typeface="+mn-lt"/>
              <a:ea typeface="+mn-ea"/>
              <a:cs typeface="+mn-cs"/>
            </a:endParaRPr>
          </a:p>
        </p:txBody>
      </p:sp>
      <p:pic>
        <p:nvPicPr>
          <p:cNvPr id="13" name="Picture 12" descr="ECMWF_Master_Logo_RGB_nostrap.png"/>
          <p:cNvPicPr>
            <a:picLocks noChangeAspect="1"/>
          </p:cNvPicPr>
          <p:nvPr userDrawn="1"/>
        </p:nvPicPr>
        <p:blipFill>
          <a:blip r:embed="rId2"/>
          <a:stretch>
            <a:fillRect/>
          </a:stretch>
        </p:blipFill>
        <p:spPr>
          <a:xfrm>
            <a:off x="1620422" y="6308256"/>
            <a:ext cx="1342369" cy="230657"/>
          </a:xfrm>
          <a:prstGeom prst="rect">
            <a:avLst/>
          </a:prstGeom>
        </p:spPr>
      </p:pic>
      <p:sp>
        <p:nvSpPr>
          <p:cNvPr id="9" name="Title 8"/>
          <p:cNvSpPr>
            <a:spLocks noGrp="1"/>
          </p:cNvSpPr>
          <p:nvPr>
            <p:ph type="title"/>
          </p:nvPr>
        </p:nvSpPr>
        <p:spPr>
          <a:xfrm>
            <a:off x="1620422" y="360000"/>
            <a:ext cx="5903737" cy="369332"/>
          </a:xfrm>
          <a:prstGeom prst="rect">
            <a:avLst/>
          </a:prstGeom>
        </p:spPr>
        <p:txBody>
          <a:bodyPr lIns="0" tIns="0" rIns="0" bIns="0"/>
          <a:lstStyle>
            <a:lvl1pPr>
              <a:defRPr>
                <a:solidFill>
                  <a:srgbClr val="064E83"/>
                </a:solidFill>
              </a:defRPr>
            </a:lvl1pPr>
          </a:lstStyle>
          <a:p>
            <a:r>
              <a:rPr lang="en-US" smtClean="0"/>
              <a:t>Click to edit Master title style</a:t>
            </a:r>
            <a:endParaRPr lang="en-US" dirty="0"/>
          </a:p>
        </p:txBody>
      </p:sp>
      <p:sp>
        <p:nvSpPr>
          <p:cNvPr id="11" name="Content Placeholder 10"/>
          <p:cNvSpPr>
            <a:spLocks noGrp="1"/>
          </p:cNvSpPr>
          <p:nvPr>
            <p:ph sz="quarter" idx="14" hasCustomPrompt="1"/>
          </p:nvPr>
        </p:nvSpPr>
        <p:spPr>
          <a:xfrm>
            <a:off x="1620422" y="936000"/>
            <a:ext cx="5903738"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7524159" y="6308255"/>
            <a:ext cx="1619840"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10" name="Footer Placeholder 11"/>
          <p:cNvSpPr txBox="1">
            <a:spLocks/>
          </p:cNvSpPr>
          <p:nvPr userDrawn="1"/>
        </p:nvSpPr>
        <p:spPr>
          <a:xfrm>
            <a:off x="2152580" y="6308256"/>
            <a:ext cx="3443912" cy="230657"/>
          </a:xfrm>
          <a:prstGeom prst="rect">
            <a:avLst/>
          </a:prstGeom>
        </p:spPr>
        <p:txBody>
          <a:bodyPr vert="horz" lIns="108000" tIns="0" rIns="0" bIns="0" rtlCol="0" anchor="b" anchorCtr="0">
            <a:noAutofit/>
          </a:bodyPr>
          <a:lstStyle>
            <a:lvl1pPr algn="l">
              <a:defRPr sz="800" b="1" cap="all" baseline="0">
                <a:solidFill>
                  <a:srgbClr val="064E83"/>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all" spc="0" normalizeH="0" baseline="0" noProof="0" smtClean="0">
                <a:ln>
                  <a:noFill/>
                </a:ln>
                <a:solidFill>
                  <a:srgbClr val="064E83"/>
                </a:solidFill>
                <a:effectLst/>
                <a:uLnTx/>
                <a:uFillTx/>
                <a:latin typeface="+mn-lt"/>
                <a:ea typeface="+mn-ea"/>
                <a:cs typeface="+mn-cs"/>
              </a:rPr>
              <a:t>European Centre for Medium-Range Weather Forecasts</a:t>
            </a:r>
            <a:endParaRPr kumimoji="0" lang="en-US" sz="800" b="1" i="0" u="none" strike="noStrike" kern="1200" cap="all" spc="0" normalizeH="0" baseline="0" noProof="0" dirty="0">
              <a:ln>
                <a:noFill/>
              </a:ln>
              <a:solidFill>
                <a:srgbClr val="064E83"/>
              </a:solidFill>
              <a:effectLst/>
              <a:uLnTx/>
              <a:uFillTx/>
              <a:latin typeface="+mn-lt"/>
              <a:ea typeface="+mn-ea"/>
              <a:cs typeface="+mn-cs"/>
            </a:endParaRPr>
          </a:p>
        </p:txBody>
      </p:sp>
      <p:pic>
        <p:nvPicPr>
          <p:cNvPr id="13" name="Picture 12" descr="ECMWF_Master_Logo_RGB_nostrap.png"/>
          <p:cNvPicPr>
            <a:picLocks noChangeAspect="1"/>
          </p:cNvPicPr>
          <p:nvPr userDrawn="1"/>
        </p:nvPicPr>
        <p:blipFill>
          <a:blip r:embed="rId2"/>
          <a:stretch>
            <a:fillRect/>
          </a:stretch>
        </p:blipFill>
        <p:spPr>
          <a:xfrm>
            <a:off x="810211" y="6308256"/>
            <a:ext cx="1342369" cy="230657"/>
          </a:xfrm>
          <a:prstGeom prst="rect">
            <a:avLst/>
          </a:prstGeom>
        </p:spPr>
      </p:pic>
      <p:sp>
        <p:nvSpPr>
          <p:cNvPr id="9" name="Title 8"/>
          <p:cNvSpPr>
            <a:spLocks noGrp="1"/>
          </p:cNvSpPr>
          <p:nvPr>
            <p:ph type="title"/>
          </p:nvPr>
        </p:nvSpPr>
        <p:spPr>
          <a:xfrm>
            <a:off x="810211" y="360000"/>
            <a:ext cx="7524159" cy="369332"/>
          </a:xfrm>
          <a:prstGeom prst="rect">
            <a:avLst/>
          </a:prstGeom>
        </p:spPr>
        <p:txBody>
          <a:bodyPr lIns="0" tIns="0" rIns="0" bIns="0"/>
          <a:lstStyle>
            <a:lvl1pPr>
              <a:defRPr>
                <a:solidFill>
                  <a:srgbClr val="064E83"/>
                </a:solidFill>
              </a:defRPr>
            </a:lvl1pPr>
          </a:lstStyle>
          <a:p>
            <a:r>
              <a:rPr lang="en-US" smtClean="0"/>
              <a:t>Click to edit Master title style</a:t>
            </a:r>
            <a:endParaRPr lang="en-US" dirty="0"/>
          </a:p>
        </p:txBody>
      </p:sp>
      <p:sp>
        <p:nvSpPr>
          <p:cNvPr id="11" name="Content Placeholder 10"/>
          <p:cNvSpPr>
            <a:spLocks noGrp="1"/>
          </p:cNvSpPr>
          <p:nvPr>
            <p:ph sz="quarter" idx="14" hasCustomPrompt="1"/>
          </p:nvPr>
        </p:nvSpPr>
        <p:spPr>
          <a:xfrm>
            <a:off x="810211" y="936000"/>
            <a:ext cx="7524159"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7524159" y="6308255"/>
            <a:ext cx="1619840"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dirty="0"/>
          </a:p>
        </p:txBody>
      </p:sp>
      <p:sp>
        <p:nvSpPr>
          <p:cNvPr id="15" name="Date Placeholder 10"/>
          <p:cNvSpPr txBox="1">
            <a:spLocks/>
          </p:cNvSpPr>
          <p:nvPr userDrawn="1"/>
        </p:nvSpPr>
        <p:spPr>
          <a:xfrm>
            <a:off x="6424988" y="6308256"/>
            <a:ext cx="1099172"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7"/>
          <p:cNvSpPr>
            <a:spLocks noGrp="1" noChangeArrowheads="1"/>
          </p:cNvSpPr>
          <p:nvPr>
            <p:ph type="sldNum" idx="10"/>
          </p:nvPr>
        </p:nvSpPr>
        <p:spPr>
          <a:xfrm>
            <a:off x="4932363" y="6353175"/>
            <a:ext cx="1073150" cy="471488"/>
          </a:xfrm>
          <a:prstGeom prst="rect">
            <a:avLst/>
          </a:prstGeom>
          <a:ln/>
        </p:spPr>
        <p:txBody>
          <a:bodyPr/>
          <a:lstStyle>
            <a:lvl1pPr>
              <a:defRPr/>
            </a:lvl1pPr>
          </a:lstStyle>
          <a:p>
            <a:r>
              <a:rPr lang="en-GB" altLang="en-US"/>
              <a:t>Slide </a:t>
            </a:r>
            <a:fld id="{9D531C00-765B-4ED4-88FD-CF3A07786E0F}" type="slidenum">
              <a:rPr lang="en-GB" altLang="en-US"/>
              <a:pPr/>
              <a:t>‹#›</a:t>
            </a:fld>
            <a:endParaRPr lang="en-GB" altLang="en-US"/>
          </a:p>
        </p:txBody>
      </p:sp>
    </p:spTree>
    <p:extLst>
      <p:ext uri="{BB962C8B-B14F-4D97-AF65-F5344CB8AC3E}">
        <p14:creationId xmlns:p14="http://schemas.microsoft.com/office/powerpoint/2010/main" val="11151923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6"/>
          <a:stretch>
            <a:fillRect/>
          </a:stretch>
        </p:blipFill>
        <p:spPr>
          <a:xfrm>
            <a:off x="0" y="0"/>
            <a:ext cx="18288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image" Target="../media/image15.emf"/><Relationship Id="rId7" Type="http://schemas.openxmlformats.org/officeDocument/2006/relationships/image" Target="../media/image19.emf"/><Relationship Id="rId12" Type="http://schemas.openxmlformats.org/officeDocument/2006/relationships/image" Target="../media/image24.emf"/><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8.emf"/><Relationship Id="rId11" Type="http://schemas.openxmlformats.org/officeDocument/2006/relationships/image" Target="../media/image23.emf"/><Relationship Id="rId5" Type="http://schemas.openxmlformats.org/officeDocument/2006/relationships/image" Target="../media/image17.emf"/><Relationship Id="rId10" Type="http://schemas.openxmlformats.org/officeDocument/2006/relationships/image" Target="../media/image22.emf"/><Relationship Id="rId4" Type="http://schemas.openxmlformats.org/officeDocument/2006/relationships/image" Target="../media/image16.emf"/><Relationship Id="rId9" Type="http://schemas.openxmlformats.org/officeDocument/2006/relationships/image" Target="../media/image21.e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29.wmf"/><Relationship Id="rId18" Type="http://schemas.openxmlformats.org/officeDocument/2006/relationships/oleObject" Target="../embeddings/oleObject9.bin"/><Relationship Id="rId3" Type="http://schemas.openxmlformats.org/officeDocument/2006/relationships/notesSlide" Target="../notesSlides/notesSlide9.xml"/><Relationship Id="rId7" Type="http://schemas.openxmlformats.org/officeDocument/2006/relationships/image" Target="../media/image26.wmf"/><Relationship Id="rId12" Type="http://schemas.openxmlformats.org/officeDocument/2006/relationships/oleObject" Target="../embeddings/oleObject6.bin"/><Relationship Id="rId17" Type="http://schemas.openxmlformats.org/officeDocument/2006/relationships/image" Target="../media/image31.wmf"/><Relationship Id="rId2" Type="http://schemas.openxmlformats.org/officeDocument/2006/relationships/slideLayout" Target="../slideLayouts/slideLayout2.xml"/><Relationship Id="rId16" Type="http://schemas.openxmlformats.org/officeDocument/2006/relationships/oleObject" Target="../embeddings/oleObject8.bin"/><Relationship Id="rId1" Type="http://schemas.openxmlformats.org/officeDocument/2006/relationships/vmlDrawing" Target="../drawings/vmlDrawing1.vml"/><Relationship Id="rId6" Type="http://schemas.openxmlformats.org/officeDocument/2006/relationships/oleObject" Target="../embeddings/oleObject3.bin"/><Relationship Id="rId11" Type="http://schemas.openxmlformats.org/officeDocument/2006/relationships/image" Target="../media/image28.wmf"/><Relationship Id="rId5" Type="http://schemas.openxmlformats.org/officeDocument/2006/relationships/image" Target="../media/image25.wmf"/><Relationship Id="rId15" Type="http://schemas.openxmlformats.org/officeDocument/2006/relationships/image" Target="../media/image30.wmf"/><Relationship Id="rId10" Type="http://schemas.openxmlformats.org/officeDocument/2006/relationships/oleObject" Target="../embeddings/oleObject5.bin"/><Relationship Id="rId19" Type="http://schemas.openxmlformats.org/officeDocument/2006/relationships/image" Target="../media/image32.wmf"/><Relationship Id="rId4" Type="http://schemas.openxmlformats.org/officeDocument/2006/relationships/oleObject" Target="../embeddings/oleObject2.bin"/><Relationship Id="rId9" Type="http://schemas.openxmlformats.org/officeDocument/2006/relationships/image" Target="../media/image27.wmf"/><Relationship Id="rId14" Type="http://schemas.openxmlformats.org/officeDocument/2006/relationships/oleObject" Target="../embeddings/oleObject7.bin"/></Relationships>
</file>

<file path=ppt/slides/_rels/slide12.xml.rels><?xml version="1.0" encoding="UTF-8" standalone="yes"?>
<Relationships xmlns="http://schemas.openxmlformats.org/package/2006/relationships"><Relationship Id="rId8" Type="http://schemas.openxmlformats.org/officeDocument/2006/relationships/image" Target="../media/image34.wmf"/><Relationship Id="rId13" Type="http://schemas.openxmlformats.org/officeDocument/2006/relationships/oleObject" Target="../embeddings/oleObject14.bin"/><Relationship Id="rId3" Type="http://schemas.openxmlformats.org/officeDocument/2006/relationships/notesSlide" Target="../notesSlides/notesSlide10.xml"/><Relationship Id="rId7" Type="http://schemas.openxmlformats.org/officeDocument/2006/relationships/oleObject" Target="../embeddings/oleObject11.bin"/><Relationship Id="rId12" Type="http://schemas.openxmlformats.org/officeDocument/2006/relationships/image" Target="../media/image36.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33.wmf"/><Relationship Id="rId11" Type="http://schemas.openxmlformats.org/officeDocument/2006/relationships/oleObject" Target="../embeddings/oleObject13.bin"/><Relationship Id="rId5" Type="http://schemas.openxmlformats.org/officeDocument/2006/relationships/oleObject" Target="../embeddings/oleObject10.bin"/><Relationship Id="rId10" Type="http://schemas.openxmlformats.org/officeDocument/2006/relationships/image" Target="../media/image35.wmf"/><Relationship Id="rId4" Type="http://schemas.openxmlformats.org/officeDocument/2006/relationships/image" Target="../media/image38.png"/><Relationship Id="rId9" Type="http://schemas.openxmlformats.org/officeDocument/2006/relationships/oleObject" Target="../embeddings/oleObject12.bin"/><Relationship Id="rId14" Type="http://schemas.openxmlformats.org/officeDocument/2006/relationships/image" Target="../media/image37.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17.bin"/><Relationship Id="rId13" Type="http://schemas.openxmlformats.org/officeDocument/2006/relationships/image" Target="../media/image43.wmf"/><Relationship Id="rId18" Type="http://schemas.openxmlformats.org/officeDocument/2006/relationships/oleObject" Target="../embeddings/oleObject21.bin"/><Relationship Id="rId3" Type="http://schemas.openxmlformats.org/officeDocument/2006/relationships/notesSlide" Target="../notesSlides/notesSlide11.xml"/><Relationship Id="rId21" Type="http://schemas.openxmlformats.org/officeDocument/2006/relationships/image" Target="../media/image46.wmf"/><Relationship Id="rId7" Type="http://schemas.openxmlformats.org/officeDocument/2006/relationships/image" Target="../media/image40.wmf"/><Relationship Id="rId12" Type="http://schemas.openxmlformats.org/officeDocument/2006/relationships/oleObject" Target="../embeddings/oleObject19.bin"/><Relationship Id="rId17" Type="http://schemas.openxmlformats.org/officeDocument/2006/relationships/image" Target="../media/image49.png"/><Relationship Id="rId2" Type="http://schemas.openxmlformats.org/officeDocument/2006/relationships/slideLayout" Target="../slideLayouts/slideLayout2.xml"/><Relationship Id="rId16" Type="http://schemas.openxmlformats.org/officeDocument/2006/relationships/image" Target="../media/image44.wmf"/><Relationship Id="rId20" Type="http://schemas.openxmlformats.org/officeDocument/2006/relationships/oleObject" Target="../embeddings/oleObject22.bin"/><Relationship Id="rId1" Type="http://schemas.openxmlformats.org/officeDocument/2006/relationships/vmlDrawing" Target="../drawings/vmlDrawing3.vml"/><Relationship Id="rId6" Type="http://schemas.openxmlformats.org/officeDocument/2006/relationships/oleObject" Target="../embeddings/oleObject16.bin"/><Relationship Id="rId11" Type="http://schemas.openxmlformats.org/officeDocument/2006/relationships/image" Target="../media/image42.wmf"/><Relationship Id="rId24" Type="http://schemas.openxmlformats.org/officeDocument/2006/relationships/image" Target="../media/image50.png"/><Relationship Id="rId5" Type="http://schemas.openxmlformats.org/officeDocument/2006/relationships/image" Target="../media/image39.wmf"/><Relationship Id="rId15" Type="http://schemas.openxmlformats.org/officeDocument/2006/relationships/oleObject" Target="../embeddings/oleObject20.bin"/><Relationship Id="rId23" Type="http://schemas.openxmlformats.org/officeDocument/2006/relationships/image" Target="../media/image47.wmf"/><Relationship Id="rId10" Type="http://schemas.openxmlformats.org/officeDocument/2006/relationships/oleObject" Target="../embeddings/oleObject18.bin"/><Relationship Id="rId19" Type="http://schemas.openxmlformats.org/officeDocument/2006/relationships/image" Target="../media/image45.wmf"/><Relationship Id="rId4" Type="http://schemas.openxmlformats.org/officeDocument/2006/relationships/oleObject" Target="../embeddings/oleObject15.bin"/><Relationship Id="rId9" Type="http://schemas.openxmlformats.org/officeDocument/2006/relationships/image" Target="../media/image41.wmf"/><Relationship Id="rId14" Type="http://schemas.openxmlformats.org/officeDocument/2006/relationships/image" Target="../media/image48.png"/><Relationship Id="rId22" Type="http://schemas.openxmlformats.org/officeDocument/2006/relationships/oleObject" Target="../embeddings/oleObject23.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52.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25.bin"/><Relationship Id="rId5" Type="http://schemas.openxmlformats.org/officeDocument/2006/relationships/image" Target="../media/image51.wmf"/><Relationship Id="rId4" Type="http://schemas.openxmlformats.org/officeDocument/2006/relationships/oleObject" Target="../embeddings/oleObject24.bin"/></Relationships>
</file>

<file path=ppt/slides/_rels/slide15.xml.rels><?xml version="1.0" encoding="UTF-8" standalone="yes"?>
<Relationships xmlns="http://schemas.openxmlformats.org/package/2006/relationships"><Relationship Id="rId8" Type="http://schemas.openxmlformats.org/officeDocument/2006/relationships/image" Target="../media/image55.wmf"/><Relationship Id="rId13" Type="http://schemas.openxmlformats.org/officeDocument/2006/relationships/image" Target="../media/image57.wmf"/><Relationship Id="rId3" Type="http://schemas.openxmlformats.org/officeDocument/2006/relationships/oleObject" Target="../embeddings/oleObject26.bin"/><Relationship Id="rId7" Type="http://schemas.openxmlformats.org/officeDocument/2006/relationships/oleObject" Target="../embeddings/oleObject28.bin"/><Relationship Id="rId12" Type="http://schemas.openxmlformats.org/officeDocument/2006/relationships/oleObject" Target="../embeddings/oleObject30.bin"/><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image" Target="../media/image54.wmf"/><Relationship Id="rId11" Type="http://schemas.openxmlformats.org/officeDocument/2006/relationships/image" Target="../media/image58.png"/><Relationship Id="rId5" Type="http://schemas.openxmlformats.org/officeDocument/2006/relationships/oleObject" Target="../embeddings/oleObject27.bin"/><Relationship Id="rId10" Type="http://schemas.openxmlformats.org/officeDocument/2006/relationships/image" Target="../media/image56.wmf"/><Relationship Id="rId4" Type="http://schemas.openxmlformats.org/officeDocument/2006/relationships/image" Target="../media/image53.wmf"/><Relationship Id="rId9" Type="http://schemas.openxmlformats.org/officeDocument/2006/relationships/oleObject" Target="../embeddings/oleObject29.bin"/></Relationships>
</file>

<file path=ppt/slides/_rels/slide16.xml.rels><?xml version="1.0" encoding="UTF-8" standalone="yes"?>
<Relationships xmlns="http://schemas.openxmlformats.org/package/2006/relationships"><Relationship Id="rId8" Type="http://schemas.openxmlformats.org/officeDocument/2006/relationships/image" Target="../media/image55.wmf"/><Relationship Id="rId13" Type="http://schemas.openxmlformats.org/officeDocument/2006/relationships/image" Target="../media/image57.wmf"/><Relationship Id="rId3" Type="http://schemas.openxmlformats.org/officeDocument/2006/relationships/oleObject" Target="../embeddings/oleObject31.bin"/><Relationship Id="rId7" Type="http://schemas.openxmlformats.org/officeDocument/2006/relationships/oleObject" Target="../embeddings/oleObject33.bin"/><Relationship Id="rId12" Type="http://schemas.openxmlformats.org/officeDocument/2006/relationships/oleObject" Target="../embeddings/oleObject35.bin"/><Relationship Id="rId2" Type="http://schemas.openxmlformats.org/officeDocument/2006/relationships/slideLayout" Target="../slideLayouts/slideLayout4.xml"/><Relationship Id="rId1" Type="http://schemas.openxmlformats.org/officeDocument/2006/relationships/vmlDrawing" Target="../drawings/vmlDrawing6.vml"/><Relationship Id="rId6" Type="http://schemas.openxmlformats.org/officeDocument/2006/relationships/image" Target="../media/image54.wmf"/><Relationship Id="rId11" Type="http://schemas.openxmlformats.org/officeDocument/2006/relationships/image" Target="../media/image58.png"/><Relationship Id="rId5" Type="http://schemas.openxmlformats.org/officeDocument/2006/relationships/oleObject" Target="../embeddings/oleObject32.bin"/><Relationship Id="rId10" Type="http://schemas.openxmlformats.org/officeDocument/2006/relationships/image" Target="../media/image56.wmf"/><Relationship Id="rId4" Type="http://schemas.openxmlformats.org/officeDocument/2006/relationships/image" Target="../media/image53.wmf"/><Relationship Id="rId9" Type="http://schemas.openxmlformats.org/officeDocument/2006/relationships/oleObject" Target="../embeddings/oleObject34.bin"/><Relationship Id="rId14" Type="http://schemas.openxmlformats.org/officeDocument/2006/relationships/image" Target="../media/image59.png"/></Relationships>
</file>

<file path=ppt/slides/_rels/slide1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18.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1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73.png"/><Relationship Id="rId4" Type="http://schemas.openxmlformats.org/officeDocument/2006/relationships/image" Target="../media/image72.png"/></Relationships>
</file>

<file path=ppt/slides/_rels/slide2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76.png"/><Relationship Id="rId4" Type="http://schemas.openxmlformats.org/officeDocument/2006/relationships/image" Target="../media/image75.png"/></Relationships>
</file>

<file path=ppt/slides/_rels/slide24.xml.rels><?xml version="1.0" encoding="UTF-8" standalone="yes"?>
<Relationships xmlns="http://schemas.openxmlformats.org/package/2006/relationships"><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25.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85.png"/><Relationship Id="rId4" Type="http://schemas.openxmlformats.org/officeDocument/2006/relationships/image" Target="../media/image84.png"/></Relationships>
</file>

<file path=ppt/slides/_rels/slide2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88.png"/><Relationship Id="rId5" Type="http://schemas.openxmlformats.org/officeDocument/2006/relationships/image" Target="../media/image85.png"/><Relationship Id="rId4" Type="http://schemas.openxmlformats.org/officeDocument/2006/relationships/image" Target="../media/image87.png"/></Relationships>
</file>

<file path=ppt/slides/_rels/slide2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2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9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jpeg"/><Relationship Id="rId1" Type="http://schemas.openxmlformats.org/officeDocument/2006/relationships/slideLayout" Target="../slideLayouts/slideLayout2.xml"/><Relationship Id="rId4" Type="http://schemas.openxmlformats.org/officeDocument/2006/relationships/image" Target="../media/image99.jpeg"/></Relationships>
</file>

<file path=ppt/slides/_rels/slide31.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2.xml"/><Relationship Id="rId5" Type="http://schemas.openxmlformats.org/officeDocument/2006/relationships/image" Target="../media/image112.png"/><Relationship Id="rId4" Type="http://schemas.openxmlformats.org/officeDocument/2006/relationships/image" Target="../media/image111.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hyperlink" Target="https://www.wmo.int/pages/prog/www/WIGOS-WIS/reports/6NWP_Shanghai2016/WMO6-Impact-workshop_Shanghai-May2016.html" TargetMode="Externa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9.xml.rels><?xml version="1.0" encoding="UTF-8" standalone="yes"?>
<Relationships xmlns="http://schemas.openxmlformats.org/package/2006/relationships"><Relationship Id="rId3" Type="http://schemas.openxmlformats.org/officeDocument/2006/relationships/hyperlink" Target="http://www.ecmwf.int/en/forecasts/charts/obstat/"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641352" y="2575608"/>
            <a:ext cx="8153400" cy="2573868"/>
          </a:xfrm>
        </p:spPr>
        <p:txBody>
          <a:bodyPr/>
          <a:lstStyle/>
          <a:p>
            <a:pPr indent="0" algn="ctr">
              <a:buNone/>
            </a:pPr>
            <a:r>
              <a:rPr lang="en-US" sz="2000" dirty="0" smtClean="0">
                <a:solidFill>
                  <a:srgbClr val="064E83"/>
                </a:solidFill>
              </a:rPr>
              <a:t>Cristina Lupu</a:t>
            </a:r>
          </a:p>
          <a:p>
            <a:pPr indent="0" algn="ctr">
              <a:buNone/>
            </a:pPr>
            <a:endParaRPr lang="en-GB" sz="2000" dirty="0">
              <a:solidFill>
                <a:srgbClr val="064E83"/>
              </a:solidFill>
            </a:endParaRPr>
          </a:p>
          <a:p>
            <a:pPr indent="0" algn="ctr">
              <a:buNone/>
            </a:pPr>
            <a:r>
              <a:rPr lang="en-GB" sz="2000" i="1" dirty="0" smtClean="0">
                <a:solidFill>
                  <a:srgbClr val="064E83"/>
                </a:solidFill>
              </a:rPr>
              <a:t>with contributions from: Alan </a:t>
            </a:r>
            <a:r>
              <a:rPr lang="en-GB" sz="2000" i="1" dirty="0">
                <a:solidFill>
                  <a:srgbClr val="064E83"/>
                </a:solidFill>
              </a:rPr>
              <a:t>Geer, Tony McNally and </a:t>
            </a:r>
            <a:r>
              <a:rPr lang="en-GB" sz="2000" i="1" dirty="0" smtClean="0">
                <a:solidFill>
                  <a:srgbClr val="064E83"/>
                </a:solidFill>
              </a:rPr>
              <a:t>Carla </a:t>
            </a:r>
            <a:r>
              <a:rPr lang="en-GB" sz="2000" i="1" dirty="0" err="1" smtClean="0">
                <a:solidFill>
                  <a:srgbClr val="064E83"/>
                </a:solidFill>
              </a:rPr>
              <a:t>Cardinali</a:t>
            </a:r>
            <a:endParaRPr lang="en-GB" sz="2000" i="1" dirty="0">
              <a:solidFill>
                <a:srgbClr val="064E83"/>
              </a:solidFill>
            </a:endParaRPr>
          </a:p>
          <a:p>
            <a:pPr indent="0" algn="ctr">
              <a:buNone/>
            </a:pPr>
            <a:endParaRPr lang="en-GB" sz="2000" dirty="0" smtClean="0"/>
          </a:p>
          <a:p>
            <a:pPr indent="0" algn="ctr">
              <a:buNone/>
            </a:pPr>
            <a:endParaRPr lang="en-GB" sz="2000" dirty="0"/>
          </a:p>
          <a:p>
            <a:pPr indent="0" algn="ctr">
              <a:buNone/>
            </a:pPr>
            <a:endParaRPr lang="en-GB" sz="2000" dirty="0"/>
          </a:p>
          <a:p>
            <a:pPr indent="0" algn="ctr">
              <a:buNone/>
            </a:pPr>
            <a:r>
              <a:rPr lang="en-US" sz="1200" dirty="0">
                <a:solidFill>
                  <a:srgbClr val="064E83"/>
                </a:solidFill>
              </a:rPr>
              <a:t>Data Assimilation Training </a:t>
            </a:r>
            <a:r>
              <a:rPr lang="en-US" sz="1200" dirty="0" smtClean="0">
                <a:solidFill>
                  <a:srgbClr val="064E83"/>
                </a:solidFill>
              </a:rPr>
              <a:t>Course, 29 March 2017</a:t>
            </a:r>
          </a:p>
        </p:txBody>
      </p:sp>
      <p:sp>
        <p:nvSpPr>
          <p:cNvPr id="4" name="Slide Number Placeholder 3"/>
          <p:cNvSpPr>
            <a:spLocks noGrp="1"/>
          </p:cNvSpPr>
          <p:nvPr>
            <p:ph type="sldNum" sz="quarter" idx="10"/>
          </p:nvPr>
        </p:nvSpPr>
        <p:spPr/>
        <p:txBody>
          <a:bodyPr/>
          <a:lstStyle/>
          <a:p>
            <a:fld id="{6B3B0B0F-E794-1244-9699-107C60B9C23A}" type="slidenum">
              <a:rPr lang="en-US" smtClean="0"/>
              <a:pPr/>
              <a:t>1</a:t>
            </a:fld>
            <a:endParaRPr lang="en-US" dirty="0"/>
          </a:p>
        </p:txBody>
      </p:sp>
      <p:sp>
        <p:nvSpPr>
          <p:cNvPr id="5" name="Title 4"/>
          <p:cNvSpPr>
            <a:spLocks noGrp="1"/>
          </p:cNvSpPr>
          <p:nvPr>
            <p:ph type="title"/>
          </p:nvPr>
        </p:nvSpPr>
        <p:spPr>
          <a:xfrm>
            <a:off x="577848" y="1296717"/>
            <a:ext cx="8216904" cy="969268"/>
          </a:xfrm>
        </p:spPr>
        <p:txBody>
          <a:bodyPr/>
          <a:lstStyle/>
          <a:p>
            <a:pPr algn="ctr"/>
            <a:r>
              <a:rPr lang="en-US" dirty="0" smtClean="0">
                <a:latin typeface="+mn-lt"/>
              </a:rPr>
              <a:t>Data assimilation diagnostics:</a:t>
            </a:r>
            <a:br>
              <a:rPr lang="en-US" dirty="0" smtClean="0">
                <a:latin typeface="+mn-lt"/>
              </a:rPr>
            </a:br>
            <a:r>
              <a:rPr lang="en-US" dirty="0" smtClean="0">
                <a:latin typeface="+mn-lt"/>
              </a:rPr>
              <a:t>Assessing the observations impact in the forecast</a:t>
            </a:r>
            <a:r>
              <a:rPr lang="en-US" sz="2800" dirty="0">
                <a:latin typeface="+mn-lt"/>
              </a:rPr>
              <a:t/>
            </a:r>
            <a:br>
              <a:rPr lang="en-US" sz="2800" dirty="0">
                <a:latin typeface="+mn-lt"/>
              </a:rPr>
            </a:br>
            <a:endParaRPr lang="en-GB" sz="2800" dirty="0">
              <a:latin typeface="+mn-lt"/>
            </a:endParaRPr>
          </a:p>
        </p:txBody>
      </p:sp>
    </p:spTree>
    <p:extLst>
      <p:ext uri="{BB962C8B-B14F-4D97-AF65-F5344CB8AC3E}">
        <p14:creationId xmlns:p14="http://schemas.microsoft.com/office/powerpoint/2010/main" val="1066255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Group 99"/>
          <p:cNvGrpSpPr/>
          <p:nvPr/>
        </p:nvGrpSpPr>
        <p:grpSpPr>
          <a:xfrm>
            <a:off x="3558271" y="2768637"/>
            <a:ext cx="3519948" cy="1267890"/>
            <a:chOff x="3558271" y="2768637"/>
            <a:chExt cx="3519948" cy="1267890"/>
          </a:xfrm>
        </p:grpSpPr>
        <p:sp>
          <p:nvSpPr>
            <p:cNvPr id="44" name="Freeform 43"/>
            <p:cNvSpPr/>
            <p:nvPr/>
          </p:nvSpPr>
          <p:spPr>
            <a:xfrm>
              <a:off x="3558271" y="2992816"/>
              <a:ext cx="2778720" cy="1043711"/>
            </a:xfrm>
            <a:custGeom>
              <a:avLst/>
              <a:gdLst>
                <a:gd name="connsiteX0" fmla="*/ 0 w 2778720"/>
                <a:gd name="connsiteY0" fmla="*/ 1043711 h 1043711"/>
                <a:gd name="connsiteX1" fmla="*/ 62867 w 2778720"/>
                <a:gd name="connsiteY1" fmla="*/ 1005986 h 1043711"/>
                <a:gd name="connsiteX2" fmla="*/ 138307 w 2778720"/>
                <a:gd name="connsiteY2" fmla="*/ 993411 h 1043711"/>
                <a:gd name="connsiteX3" fmla="*/ 502936 w 2778720"/>
                <a:gd name="connsiteY3" fmla="*/ 792214 h 1043711"/>
                <a:gd name="connsiteX4" fmla="*/ 1081312 w 2778720"/>
                <a:gd name="connsiteY4" fmla="*/ 653891 h 1043711"/>
                <a:gd name="connsiteX5" fmla="*/ 1848289 w 2778720"/>
                <a:gd name="connsiteY5" fmla="*/ 314370 h 1043711"/>
                <a:gd name="connsiteX6" fmla="*/ 2439238 w 2778720"/>
                <a:gd name="connsiteY6" fmla="*/ 100598 h 1043711"/>
                <a:gd name="connsiteX7" fmla="*/ 2778720 w 2778720"/>
                <a:gd name="connsiteY7" fmla="*/ 0 h 1043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78720" h="1043711">
                  <a:moveTo>
                    <a:pt x="0" y="1043711"/>
                  </a:moveTo>
                  <a:cubicBezTo>
                    <a:pt x="19908" y="1029040"/>
                    <a:pt x="39816" y="1014369"/>
                    <a:pt x="62867" y="1005986"/>
                  </a:cubicBezTo>
                  <a:cubicBezTo>
                    <a:pt x="85918" y="997603"/>
                    <a:pt x="64962" y="1029040"/>
                    <a:pt x="138307" y="993411"/>
                  </a:cubicBezTo>
                  <a:cubicBezTo>
                    <a:pt x="211652" y="957782"/>
                    <a:pt x="345769" y="848801"/>
                    <a:pt x="502936" y="792214"/>
                  </a:cubicBezTo>
                  <a:cubicBezTo>
                    <a:pt x="660104" y="735627"/>
                    <a:pt x="857087" y="733532"/>
                    <a:pt x="1081312" y="653891"/>
                  </a:cubicBezTo>
                  <a:cubicBezTo>
                    <a:pt x="1305537" y="574250"/>
                    <a:pt x="1621968" y="406585"/>
                    <a:pt x="1848289" y="314370"/>
                  </a:cubicBezTo>
                  <a:cubicBezTo>
                    <a:pt x="2074610" y="222155"/>
                    <a:pt x="2284166" y="152993"/>
                    <a:pt x="2439238" y="100598"/>
                  </a:cubicBezTo>
                  <a:cubicBezTo>
                    <a:pt x="2594310" y="48203"/>
                    <a:pt x="2778720" y="0"/>
                    <a:pt x="2778720" y="0"/>
                  </a:cubicBezTo>
                </a:path>
              </a:pathLst>
            </a:custGeom>
            <a:ln w="27940">
              <a:solidFill>
                <a:srgbClr val="000090"/>
              </a:solidFill>
              <a:tailEnd type="triangle" w="med"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91" name="Picture 90"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2477" y="2931502"/>
              <a:ext cx="292100" cy="330200"/>
            </a:xfrm>
            <a:prstGeom prst="rect">
              <a:avLst/>
            </a:prstGeom>
          </p:spPr>
        </p:pic>
        <p:pic>
          <p:nvPicPr>
            <p:cNvPr id="94" name="Picture 93"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3219" y="2768637"/>
              <a:ext cx="635000" cy="330200"/>
            </a:xfrm>
            <a:prstGeom prst="rect">
              <a:avLst/>
            </a:prstGeom>
          </p:spPr>
        </p:pic>
      </p:grpSp>
      <p:grpSp>
        <p:nvGrpSpPr>
          <p:cNvPr id="11" name="Group 10"/>
          <p:cNvGrpSpPr/>
          <p:nvPr/>
        </p:nvGrpSpPr>
        <p:grpSpPr>
          <a:xfrm>
            <a:off x="2362200" y="1977450"/>
            <a:ext cx="1905000" cy="2118360"/>
            <a:chOff x="2362200" y="1977450"/>
            <a:chExt cx="1905000" cy="2118360"/>
          </a:xfrm>
        </p:grpSpPr>
        <p:sp>
          <p:nvSpPr>
            <p:cNvPr id="25" name="Line 9"/>
            <p:cNvSpPr>
              <a:spLocks noChangeShapeType="1"/>
            </p:cNvSpPr>
            <p:nvPr/>
          </p:nvSpPr>
          <p:spPr bwMode="auto">
            <a:xfrm>
              <a:off x="3581400" y="2510850"/>
              <a:ext cx="0" cy="1447800"/>
            </a:xfrm>
            <a:prstGeom prst="line">
              <a:avLst/>
            </a:prstGeom>
            <a:noFill/>
            <a:ln w="12700">
              <a:solidFill>
                <a:schemeClr val="tx1"/>
              </a:solidFill>
              <a:round/>
              <a:headEnd/>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8" name="Text Box 12"/>
            <p:cNvSpPr txBox="1">
              <a:spLocks noChangeArrowheads="1"/>
            </p:cNvSpPr>
            <p:nvPr/>
          </p:nvSpPr>
          <p:spPr bwMode="auto">
            <a:xfrm>
              <a:off x="2362200" y="1977450"/>
              <a:ext cx="1905000" cy="5810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sz="1600" dirty="0">
                  <a:sym typeface="Symbol" charset="0"/>
                </a:rPr>
                <a:t>observations assimilated</a:t>
              </a:r>
              <a:endParaRPr lang="en-US" sz="1600" dirty="0"/>
            </a:p>
          </p:txBody>
        </p:sp>
        <p:sp>
          <p:nvSpPr>
            <p:cNvPr id="29" name="Oval 13"/>
            <p:cNvSpPr>
              <a:spLocks noChangeAspect="1" noChangeArrowheads="1"/>
            </p:cNvSpPr>
            <p:nvPr/>
          </p:nvSpPr>
          <p:spPr bwMode="auto">
            <a:xfrm>
              <a:off x="3517900" y="3958650"/>
              <a:ext cx="137160" cy="137160"/>
            </a:xfrm>
            <a:prstGeom prst="ellipse">
              <a:avLst/>
            </a:prstGeom>
            <a:solidFill>
              <a:srgbClr val="FF00FF"/>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95" name="Picture 94"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19450" y="3759517"/>
              <a:ext cx="292100" cy="177800"/>
            </a:xfrm>
            <a:prstGeom prst="rect">
              <a:avLst/>
            </a:prstGeom>
          </p:spPr>
        </p:pic>
      </p:grpSp>
      <p:sp>
        <p:nvSpPr>
          <p:cNvPr id="18" name="Line 3"/>
          <p:cNvSpPr>
            <a:spLocks noChangeShapeType="1"/>
          </p:cNvSpPr>
          <p:nvPr/>
        </p:nvSpPr>
        <p:spPr bwMode="auto">
          <a:xfrm>
            <a:off x="2057400" y="1748850"/>
            <a:ext cx="0" cy="2424113"/>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9" name="Line 4"/>
          <p:cNvSpPr>
            <a:spLocks noChangeShapeType="1"/>
          </p:cNvSpPr>
          <p:nvPr/>
        </p:nvSpPr>
        <p:spPr bwMode="auto">
          <a:xfrm flipV="1">
            <a:off x="2057400" y="4172963"/>
            <a:ext cx="4876800" cy="14287"/>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1" name="Text Box 6"/>
          <p:cNvSpPr txBox="1">
            <a:spLocks noChangeArrowheads="1"/>
          </p:cNvSpPr>
          <p:nvPr/>
        </p:nvSpPr>
        <p:spPr bwMode="auto">
          <a:xfrm>
            <a:off x="3124200" y="4263450"/>
            <a:ext cx="914400" cy="338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sz="1600" dirty="0" smtClean="0">
                <a:latin typeface="Times New Roman"/>
                <a:cs typeface="Times New Roman"/>
              </a:rPr>
              <a:t>0</a:t>
            </a:r>
            <a:r>
              <a:rPr lang="en-US" sz="1600" dirty="0">
                <a:latin typeface="Times New Roman"/>
                <a:cs typeface="Times New Roman"/>
              </a:rPr>
              <a:t> </a:t>
            </a:r>
            <a:r>
              <a:rPr lang="en-US" sz="1600" dirty="0" smtClean="0">
                <a:latin typeface="Times New Roman"/>
                <a:cs typeface="Times New Roman"/>
              </a:rPr>
              <a:t>h</a:t>
            </a:r>
            <a:endParaRPr lang="en-US" sz="1600" dirty="0">
              <a:latin typeface="Times New Roman"/>
              <a:cs typeface="Times New Roman"/>
            </a:endParaRPr>
          </a:p>
        </p:txBody>
      </p:sp>
      <p:sp>
        <p:nvSpPr>
          <p:cNvPr id="30" name="Oval 14"/>
          <p:cNvSpPr>
            <a:spLocks noChangeAspect="1" noChangeArrowheads="1"/>
          </p:cNvSpPr>
          <p:nvPr/>
        </p:nvSpPr>
        <p:spPr bwMode="auto">
          <a:xfrm>
            <a:off x="6299454" y="3958650"/>
            <a:ext cx="137160" cy="137160"/>
          </a:xfrm>
          <a:prstGeom prst="ellipse">
            <a:avLst/>
          </a:prstGeom>
          <a:solidFill>
            <a:srgbClr val="00FF0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2" name="Text Box 6"/>
          <p:cNvSpPr txBox="1">
            <a:spLocks noChangeArrowheads="1"/>
          </p:cNvSpPr>
          <p:nvPr/>
        </p:nvSpPr>
        <p:spPr bwMode="auto">
          <a:xfrm>
            <a:off x="2220468" y="4264950"/>
            <a:ext cx="914400" cy="338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sz="1600" dirty="0" smtClean="0">
                <a:latin typeface="Times New Roman"/>
                <a:cs typeface="Times New Roman"/>
              </a:rPr>
              <a:t>-12 h</a:t>
            </a:r>
            <a:endParaRPr lang="en-US" sz="1600" dirty="0">
              <a:latin typeface="Times New Roman"/>
              <a:cs typeface="Times New Roman"/>
            </a:endParaRPr>
          </a:p>
        </p:txBody>
      </p:sp>
      <p:sp>
        <p:nvSpPr>
          <p:cNvPr id="33" name="Text Box 6"/>
          <p:cNvSpPr txBox="1">
            <a:spLocks noChangeArrowheads="1"/>
          </p:cNvSpPr>
          <p:nvPr/>
        </p:nvSpPr>
        <p:spPr bwMode="auto">
          <a:xfrm>
            <a:off x="5943600" y="4266450"/>
            <a:ext cx="914400" cy="338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sz="1600" i="1" dirty="0" smtClean="0">
                <a:latin typeface="Times New Roman"/>
                <a:cs typeface="Times New Roman"/>
              </a:rPr>
              <a:t>+</a:t>
            </a:r>
            <a:r>
              <a:rPr lang="en-US" sz="1600" dirty="0" smtClean="0">
                <a:latin typeface="Times New Roman"/>
                <a:cs typeface="Times New Roman"/>
              </a:rPr>
              <a:t>24 h</a:t>
            </a:r>
            <a:endParaRPr lang="en-US" sz="1600" dirty="0">
              <a:latin typeface="Times New Roman"/>
              <a:cs typeface="Times New Roman"/>
            </a:endParaRPr>
          </a:p>
        </p:txBody>
      </p:sp>
      <p:pic>
        <p:nvPicPr>
          <p:cNvPr id="55" name="Picture 54"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90526" y="2621148"/>
            <a:ext cx="114300" cy="139700"/>
          </a:xfrm>
          <a:prstGeom prst="rect">
            <a:avLst/>
          </a:prstGeom>
        </p:spPr>
      </p:pic>
      <p:grpSp>
        <p:nvGrpSpPr>
          <p:cNvPr id="72" name="Group 71"/>
          <p:cNvGrpSpPr/>
          <p:nvPr/>
        </p:nvGrpSpPr>
        <p:grpSpPr>
          <a:xfrm>
            <a:off x="6020308" y="2024554"/>
            <a:ext cx="341829" cy="960120"/>
            <a:chOff x="6020308" y="1647304"/>
            <a:chExt cx="341829" cy="960120"/>
          </a:xfrm>
        </p:grpSpPr>
        <p:cxnSp>
          <p:nvCxnSpPr>
            <p:cNvPr id="69" name="Straight Connector 68"/>
            <p:cNvCxnSpPr/>
            <p:nvPr/>
          </p:nvCxnSpPr>
          <p:spPr>
            <a:xfrm flipH="1">
              <a:off x="6336991" y="1647304"/>
              <a:ext cx="25146" cy="960120"/>
            </a:xfrm>
            <a:prstGeom prst="line">
              <a:avLst/>
            </a:prstGeom>
            <a:ln w="12700">
              <a:solidFill>
                <a:srgbClr val="FF0000"/>
              </a:solidFill>
              <a:prstDash val="lgDash"/>
            </a:ln>
            <a:effectLst/>
          </p:spPr>
          <p:style>
            <a:lnRef idx="2">
              <a:schemeClr val="accent1"/>
            </a:lnRef>
            <a:fillRef idx="0">
              <a:schemeClr val="accent1"/>
            </a:fillRef>
            <a:effectRef idx="1">
              <a:schemeClr val="accent1"/>
            </a:effectRef>
            <a:fontRef idx="minor">
              <a:schemeClr val="tx1"/>
            </a:fontRef>
          </p:style>
        </p:cxnSp>
        <p:pic>
          <p:nvPicPr>
            <p:cNvPr id="71" name="Picture 70"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20308" y="1965325"/>
              <a:ext cx="254000" cy="215900"/>
            </a:xfrm>
            <a:prstGeom prst="rect">
              <a:avLst/>
            </a:prstGeom>
          </p:spPr>
        </p:pic>
      </p:grpSp>
      <p:sp>
        <p:nvSpPr>
          <p:cNvPr id="85" name="TextBox 84"/>
          <p:cNvSpPr txBox="1"/>
          <p:nvPr/>
        </p:nvSpPr>
        <p:spPr>
          <a:xfrm>
            <a:off x="6795897" y="3963603"/>
            <a:ext cx="968122" cy="369332"/>
          </a:xfrm>
          <a:prstGeom prst="rect">
            <a:avLst/>
          </a:prstGeom>
          <a:noFill/>
        </p:spPr>
        <p:txBody>
          <a:bodyPr wrap="square" rtlCol="0">
            <a:spAutoFit/>
          </a:bodyPr>
          <a:lstStyle/>
          <a:p>
            <a:pPr algn="ctr"/>
            <a:r>
              <a:rPr lang="en-US" i="1" dirty="0" smtClean="0">
                <a:latin typeface="Times New Roman"/>
                <a:cs typeface="Times New Roman"/>
              </a:rPr>
              <a:t>Time</a:t>
            </a:r>
            <a:endParaRPr lang="en-US" i="1" dirty="0">
              <a:latin typeface="Times New Roman"/>
              <a:cs typeface="Times New Roman"/>
            </a:endParaRPr>
          </a:p>
        </p:txBody>
      </p:sp>
      <p:sp>
        <p:nvSpPr>
          <p:cNvPr id="86" name="TextBox 85"/>
          <p:cNvSpPr txBox="1"/>
          <p:nvPr/>
        </p:nvSpPr>
        <p:spPr>
          <a:xfrm>
            <a:off x="949374" y="1326649"/>
            <a:ext cx="1375107" cy="369332"/>
          </a:xfrm>
          <a:prstGeom prst="rect">
            <a:avLst/>
          </a:prstGeom>
          <a:noFill/>
        </p:spPr>
        <p:txBody>
          <a:bodyPr wrap="square" rtlCol="0">
            <a:spAutoFit/>
          </a:bodyPr>
          <a:lstStyle/>
          <a:p>
            <a:pPr algn="r"/>
            <a:r>
              <a:rPr lang="en-US" i="1" dirty="0" err="1" smtClean="0">
                <a:latin typeface="Times New Roman"/>
                <a:cs typeface="Times New Roman"/>
              </a:rPr>
              <a:t>Fcst</a:t>
            </a:r>
            <a:r>
              <a:rPr lang="en-US" i="1" dirty="0" smtClean="0">
                <a:latin typeface="Times New Roman"/>
                <a:cs typeface="Times New Roman"/>
              </a:rPr>
              <a:t> Error</a:t>
            </a:r>
            <a:endParaRPr lang="en-US" i="1" dirty="0">
              <a:latin typeface="Times New Roman"/>
              <a:cs typeface="Times New Roman"/>
            </a:endParaRPr>
          </a:p>
        </p:txBody>
      </p:sp>
      <p:sp>
        <p:nvSpPr>
          <p:cNvPr id="87" name="Rectangle 16"/>
          <p:cNvSpPr>
            <a:spLocks noChangeArrowheads="1"/>
          </p:cNvSpPr>
          <p:nvPr/>
        </p:nvSpPr>
        <p:spPr bwMode="auto">
          <a:xfrm>
            <a:off x="457200" y="360000"/>
            <a:ext cx="8229600" cy="609600"/>
          </a:xfrm>
          <a:prstGeom prst="rect">
            <a:avLst/>
          </a:prstGeom>
          <a:noFill/>
          <a:ln w="9525">
            <a:noFill/>
            <a:miter lim="800000"/>
            <a:headEnd/>
            <a:tailEnd/>
          </a:ln>
        </p:spPr>
        <p:txBody>
          <a:bodyPr anchor="ctr">
            <a:prstTxWarp prst="textNoShape">
              <a:avLst/>
            </a:prstTxWarp>
          </a:bodyPr>
          <a:lstStyle/>
          <a:p>
            <a:pPr algn="ctr"/>
            <a:r>
              <a:rPr lang="en-US" sz="2400" dirty="0" smtClean="0">
                <a:solidFill>
                  <a:srgbClr val="064E83"/>
                </a:solidFill>
              </a:rPr>
              <a:t>Forecast Sensitivity Observation Impact Measure</a:t>
            </a:r>
          </a:p>
          <a:p>
            <a:pPr algn="ctr"/>
            <a:r>
              <a:rPr lang="en-US" dirty="0" err="1" smtClean="0">
                <a:solidFill>
                  <a:srgbClr val="064E83"/>
                </a:solidFill>
              </a:rPr>
              <a:t>Cardinali</a:t>
            </a:r>
            <a:r>
              <a:rPr lang="en-US" dirty="0">
                <a:solidFill>
                  <a:srgbClr val="064E83"/>
                </a:solidFill>
              </a:rPr>
              <a:t> </a:t>
            </a:r>
            <a:r>
              <a:rPr lang="en-US" dirty="0" smtClean="0">
                <a:solidFill>
                  <a:srgbClr val="064E83"/>
                </a:solidFill>
              </a:rPr>
              <a:t>(2009) following Langland and Baker (2004)</a:t>
            </a:r>
            <a:endParaRPr lang="en-US" dirty="0">
              <a:solidFill>
                <a:srgbClr val="064E83"/>
              </a:solidFill>
            </a:endParaRPr>
          </a:p>
        </p:txBody>
      </p:sp>
      <p:pic>
        <p:nvPicPr>
          <p:cNvPr id="90" name="Picture 89"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83808" y="3718473"/>
            <a:ext cx="241300" cy="254000"/>
          </a:xfrm>
          <a:prstGeom prst="rect">
            <a:avLst/>
          </a:prstGeom>
        </p:spPr>
      </p:pic>
      <p:grpSp>
        <p:nvGrpSpPr>
          <p:cNvPr id="97" name="Group 96"/>
          <p:cNvGrpSpPr/>
          <p:nvPr/>
        </p:nvGrpSpPr>
        <p:grpSpPr>
          <a:xfrm>
            <a:off x="2665559" y="1755200"/>
            <a:ext cx="4412660" cy="2281327"/>
            <a:chOff x="2665559" y="1755200"/>
            <a:chExt cx="4412660" cy="2281327"/>
          </a:xfrm>
        </p:grpSpPr>
        <p:sp>
          <p:nvSpPr>
            <p:cNvPr id="36" name="Freeform 35"/>
            <p:cNvSpPr/>
            <p:nvPr/>
          </p:nvSpPr>
          <p:spPr>
            <a:xfrm>
              <a:off x="2665559" y="1999404"/>
              <a:ext cx="3696578" cy="2037123"/>
            </a:xfrm>
            <a:custGeom>
              <a:avLst/>
              <a:gdLst>
                <a:gd name="connsiteX0" fmla="*/ 0 w 3696578"/>
                <a:gd name="connsiteY0" fmla="*/ 2037123 h 2037123"/>
                <a:gd name="connsiteX1" fmla="*/ 377202 w 3696578"/>
                <a:gd name="connsiteY1" fmla="*/ 1697602 h 2037123"/>
                <a:gd name="connsiteX2" fmla="*/ 917858 w 3696578"/>
                <a:gd name="connsiteY2" fmla="*/ 1483830 h 2037123"/>
                <a:gd name="connsiteX3" fmla="*/ 1785422 w 3696578"/>
                <a:gd name="connsiteY3" fmla="*/ 1169459 h 2037123"/>
                <a:gd name="connsiteX4" fmla="*/ 2451812 w 3696578"/>
                <a:gd name="connsiteY4" fmla="*/ 528143 h 2037123"/>
                <a:gd name="connsiteX5" fmla="*/ 3696578 w 3696578"/>
                <a:gd name="connsiteY5" fmla="*/ 0 h 2037123"/>
                <a:gd name="connsiteX6" fmla="*/ 3696578 w 3696578"/>
                <a:gd name="connsiteY6" fmla="*/ 0 h 2037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96578" h="2037123">
                  <a:moveTo>
                    <a:pt x="0" y="2037123"/>
                  </a:moveTo>
                  <a:cubicBezTo>
                    <a:pt x="112113" y="1913470"/>
                    <a:pt x="224226" y="1789817"/>
                    <a:pt x="377202" y="1697602"/>
                  </a:cubicBezTo>
                  <a:cubicBezTo>
                    <a:pt x="530178" y="1605387"/>
                    <a:pt x="683155" y="1571854"/>
                    <a:pt x="917858" y="1483830"/>
                  </a:cubicBezTo>
                  <a:cubicBezTo>
                    <a:pt x="1152561" y="1395806"/>
                    <a:pt x="1529763" y="1328740"/>
                    <a:pt x="1785422" y="1169459"/>
                  </a:cubicBezTo>
                  <a:cubicBezTo>
                    <a:pt x="2041081" y="1010178"/>
                    <a:pt x="2133286" y="723053"/>
                    <a:pt x="2451812" y="528143"/>
                  </a:cubicBezTo>
                  <a:cubicBezTo>
                    <a:pt x="2770338" y="333233"/>
                    <a:pt x="3696578" y="0"/>
                    <a:pt x="3696578" y="0"/>
                  </a:cubicBezTo>
                  <a:lnTo>
                    <a:pt x="3696578" y="0"/>
                  </a:lnTo>
                </a:path>
              </a:pathLst>
            </a:custGeom>
            <a:ln w="27940">
              <a:solidFill>
                <a:srgbClr val="000090"/>
              </a:solidFill>
              <a:tailEnd type="triangle" w="med"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92" name="Picture 91" descr="latex-image-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457700" y="2456875"/>
              <a:ext cx="292100" cy="368300"/>
            </a:xfrm>
            <a:prstGeom prst="rect">
              <a:avLst/>
            </a:prstGeom>
          </p:spPr>
        </p:pic>
        <p:pic>
          <p:nvPicPr>
            <p:cNvPr id="93" name="Picture 92" descr="latex-image-1.pd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443219" y="1755200"/>
              <a:ext cx="635000" cy="368300"/>
            </a:xfrm>
            <a:prstGeom prst="rect">
              <a:avLst/>
            </a:prstGeom>
          </p:spPr>
        </p:pic>
      </p:grpSp>
      <p:sp>
        <p:nvSpPr>
          <p:cNvPr id="31" name="Oval 15"/>
          <p:cNvSpPr>
            <a:spLocks noChangeAspect="1" noChangeArrowheads="1"/>
          </p:cNvSpPr>
          <p:nvPr/>
        </p:nvSpPr>
        <p:spPr bwMode="auto">
          <a:xfrm>
            <a:off x="3505200" y="3425250"/>
            <a:ext cx="137160" cy="137160"/>
          </a:xfrm>
          <a:prstGeom prst="ellipse">
            <a:avLst/>
          </a:prstGeom>
          <a:solidFill>
            <a:srgbClr val="00009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96" name="Picture 95" descr="latex-image-1.pdf"/>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232150" y="3223602"/>
            <a:ext cx="266700" cy="177800"/>
          </a:xfrm>
          <a:prstGeom prst="rect">
            <a:avLst/>
          </a:prstGeom>
        </p:spPr>
      </p:pic>
      <p:grpSp>
        <p:nvGrpSpPr>
          <p:cNvPr id="12" name="Group 11"/>
          <p:cNvGrpSpPr/>
          <p:nvPr/>
        </p:nvGrpSpPr>
        <p:grpSpPr>
          <a:xfrm>
            <a:off x="1044856" y="4965065"/>
            <a:ext cx="7260944" cy="677108"/>
            <a:chOff x="1044856" y="4965065"/>
            <a:chExt cx="7260944" cy="677108"/>
          </a:xfrm>
        </p:grpSpPr>
        <p:sp>
          <p:nvSpPr>
            <p:cNvPr id="79" name="TextBox 78"/>
            <p:cNvSpPr txBox="1"/>
            <p:nvPr/>
          </p:nvSpPr>
          <p:spPr>
            <a:xfrm>
              <a:off x="1044856" y="4965065"/>
              <a:ext cx="7260944" cy="677108"/>
            </a:xfrm>
            <a:prstGeom prst="rect">
              <a:avLst/>
            </a:prstGeom>
            <a:noFill/>
          </p:spPr>
          <p:txBody>
            <a:bodyPr wrap="square" rtlCol="0">
              <a:spAutoFit/>
            </a:bodyPr>
            <a:lstStyle/>
            <a:p>
              <a:r>
                <a:rPr lang="en-US" dirty="0" smtClean="0">
                  <a:solidFill>
                    <a:srgbClr val="000000"/>
                  </a:solidFill>
                </a:rPr>
                <a:t>The difference</a:t>
              </a:r>
              <a:r>
                <a:rPr lang="en-US" sz="2000" dirty="0" smtClean="0">
                  <a:solidFill>
                    <a:srgbClr val="000000"/>
                  </a:solidFill>
                </a:rPr>
                <a:t>					   </a:t>
              </a:r>
              <a:r>
                <a:rPr lang="en-US" dirty="0" smtClean="0">
                  <a:solidFill>
                    <a:srgbClr val="000000"/>
                  </a:solidFill>
                </a:rPr>
                <a:t>measures the collective impact at </a:t>
              </a:r>
              <a:r>
                <a:rPr lang="en-US" dirty="0" smtClean="0">
                  <a:solidFill>
                    <a:srgbClr val="000000"/>
                  </a:solidFill>
                  <a:latin typeface="Times New Roman"/>
                  <a:cs typeface="Times New Roman"/>
                </a:rPr>
                <a:t>24-h </a:t>
              </a:r>
              <a:r>
                <a:rPr lang="en-US" dirty="0" smtClean="0">
                  <a:solidFill>
                    <a:srgbClr val="000000"/>
                  </a:solidFill>
                </a:rPr>
                <a:t>of </a:t>
              </a:r>
              <a:r>
                <a:rPr lang="en-US" b="1" dirty="0" smtClean="0">
                  <a:solidFill>
                    <a:srgbClr val="000000"/>
                  </a:solidFill>
                </a:rPr>
                <a:t>all observations </a:t>
              </a:r>
              <a:r>
                <a:rPr lang="en-US" dirty="0" smtClean="0">
                  <a:solidFill>
                    <a:srgbClr val="000000"/>
                  </a:solidFill>
                </a:rPr>
                <a:t>assimilated at </a:t>
              </a:r>
              <a:r>
                <a:rPr lang="en-US" dirty="0" smtClean="0">
                  <a:solidFill>
                    <a:srgbClr val="000000"/>
                  </a:solidFill>
                  <a:latin typeface="Times New Roman"/>
                  <a:cs typeface="Times New Roman"/>
                </a:rPr>
                <a:t>0-h</a:t>
              </a:r>
              <a:r>
                <a:rPr lang="en-US" dirty="0" smtClean="0">
                  <a:latin typeface="Times New Roman"/>
                  <a:cs typeface="Times New Roman"/>
                </a:rPr>
                <a:t>.  </a:t>
              </a:r>
              <a:r>
                <a:rPr lang="en-US" dirty="0" smtClean="0"/>
                <a:t>(model space)</a:t>
              </a:r>
              <a:endParaRPr lang="en-US" dirty="0"/>
            </a:p>
          </p:txBody>
        </p:sp>
        <p:pic>
          <p:nvPicPr>
            <p:cNvPr id="101" name="Picture 100" descr="latex-image-1.pdf"/>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687031" y="4977831"/>
              <a:ext cx="2260600" cy="368300"/>
            </a:xfrm>
            <a:prstGeom prst="rect">
              <a:avLst/>
            </a:prstGeom>
          </p:spPr>
        </p:pic>
      </p:grpSp>
      <p:sp>
        <p:nvSpPr>
          <p:cNvPr id="104" name="TextBox 103"/>
          <p:cNvSpPr txBox="1"/>
          <p:nvPr/>
        </p:nvSpPr>
        <p:spPr>
          <a:xfrm>
            <a:off x="905156" y="5828665"/>
            <a:ext cx="7540344" cy="646331"/>
          </a:xfrm>
          <a:prstGeom prst="rect">
            <a:avLst/>
          </a:prstGeom>
          <a:noFill/>
        </p:spPr>
        <p:txBody>
          <a:bodyPr wrap="square" rtlCol="0">
            <a:spAutoFit/>
          </a:bodyPr>
          <a:lstStyle/>
          <a:p>
            <a:pPr algn="ctr"/>
            <a:r>
              <a:rPr lang="en-US" b="1" dirty="0" smtClean="0">
                <a:solidFill>
                  <a:srgbClr val="000000"/>
                </a:solidFill>
              </a:rPr>
              <a:t>Can we measure their individual contributions?</a:t>
            </a:r>
          </a:p>
          <a:p>
            <a:pPr algn="ctr"/>
            <a:r>
              <a:rPr lang="en-US" dirty="0" smtClean="0"/>
              <a:t>(observation space)</a:t>
            </a:r>
            <a:endParaRPr lang="en-US" dirty="0"/>
          </a:p>
        </p:txBody>
      </p:sp>
      <p:cxnSp>
        <p:nvCxnSpPr>
          <p:cNvPr id="52" name="Straight Connector 51"/>
          <p:cNvCxnSpPr/>
          <p:nvPr/>
        </p:nvCxnSpPr>
        <p:spPr>
          <a:xfrm>
            <a:off x="2969260" y="3657917"/>
            <a:ext cx="118872" cy="118872"/>
          </a:xfrm>
          <a:prstGeom prst="line">
            <a:avLst/>
          </a:prstGeom>
          <a:ln w="508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3223260" y="3543617"/>
            <a:ext cx="34290" cy="118872"/>
          </a:xfrm>
          <a:prstGeom prst="line">
            <a:avLst/>
          </a:prstGeom>
          <a:ln w="508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3477260" y="3467417"/>
            <a:ext cx="0" cy="118872"/>
          </a:xfrm>
          <a:prstGeom prst="line">
            <a:avLst/>
          </a:prstGeom>
          <a:ln w="50800">
            <a:solidFill>
              <a:schemeClr val="bg1"/>
            </a:solidFill>
          </a:ln>
          <a:effectLst/>
          <a:scene3d>
            <a:camera prst="orthographicFront">
              <a:rot lat="0" lon="0" rev="1200000"/>
            </a:camera>
            <a:lightRig rig="threePt" dir="t"/>
          </a:scene3d>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2778760" y="3823017"/>
            <a:ext cx="118872" cy="118872"/>
          </a:xfrm>
          <a:prstGeom prst="line">
            <a:avLst/>
          </a:prstGeom>
          <a:ln w="508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33899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914" y="360000"/>
            <a:ext cx="7086601" cy="369332"/>
          </a:xfrm>
        </p:spPr>
        <p:txBody>
          <a:bodyPr/>
          <a:lstStyle/>
          <a:p>
            <a:r>
              <a:rPr lang="en-GB" dirty="0" smtClean="0"/>
              <a:t>Observational impact on the analysis</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11</a:t>
            </a:fld>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819833519"/>
              </p:ext>
            </p:extLst>
          </p:nvPr>
        </p:nvGraphicFramePr>
        <p:xfrm>
          <a:off x="1978178" y="1682372"/>
          <a:ext cx="2866383" cy="492277"/>
        </p:xfrm>
        <a:graphic>
          <a:graphicData uri="http://schemas.openxmlformats.org/presentationml/2006/ole">
            <mc:AlternateContent xmlns:mc="http://schemas.openxmlformats.org/markup-compatibility/2006">
              <mc:Choice xmlns:v="urn:schemas-microsoft-com:vml" Requires="v">
                <p:oleObj spid="_x0000_s16861" name="Equation" r:id="rId4" imgW="1333440" imgH="228600" progId="Equation.DSMT4">
                  <p:embed/>
                </p:oleObj>
              </mc:Choice>
              <mc:Fallback>
                <p:oleObj name="Equation" r:id="rId4" imgW="1333440" imgH="228600" progId="Equation.DSMT4">
                  <p:embed/>
                  <p:pic>
                    <p:nvPicPr>
                      <p:cNvPr id="0" name=""/>
                      <p:cNvPicPr>
                        <a:picLocks noChangeAspect="1" noChangeArrowheads="1"/>
                      </p:cNvPicPr>
                      <p:nvPr/>
                    </p:nvPicPr>
                    <p:blipFill>
                      <a:blip r:embed="rId5"/>
                      <a:srcRect/>
                      <a:stretch>
                        <a:fillRect/>
                      </a:stretch>
                    </p:blipFill>
                    <p:spPr bwMode="auto">
                      <a:xfrm>
                        <a:off x="1978178" y="1682372"/>
                        <a:ext cx="2866383" cy="492277"/>
                      </a:xfrm>
                      <a:prstGeom prst="rect">
                        <a:avLst/>
                      </a:prstGeom>
                      <a:noFill/>
                      <a:ln w="22225">
                        <a:solidFill>
                          <a:srgbClr val="C00000"/>
                        </a:solidFill>
                        <a:miter lim="800000"/>
                        <a:headEnd/>
                        <a:tailEnd/>
                      </a:ln>
                    </p:spPr>
                  </p:pic>
                </p:oleObj>
              </mc:Fallback>
            </mc:AlternateContent>
          </a:graphicData>
        </a:graphic>
      </p:graphicFrame>
      <p:sp>
        <p:nvSpPr>
          <p:cNvPr id="3" name="TextBox 2"/>
          <p:cNvSpPr txBox="1"/>
          <p:nvPr/>
        </p:nvSpPr>
        <p:spPr>
          <a:xfrm>
            <a:off x="553914" y="1134208"/>
            <a:ext cx="7306409" cy="369332"/>
          </a:xfrm>
          <a:prstGeom prst="rect">
            <a:avLst/>
          </a:prstGeom>
          <a:noFill/>
        </p:spPr>
        <p:txBody>
          <a:bodyPr wrap="square" rtlCol="0">
            <a:spAutoFit/>
          </a:bodyPr>
          <a:lstStyle/>
          <a:p>
            <a:r>
              <a:rPr lang="en-GB" dirty="0" smtClean="0"/>
              <a:t>Recall the linear analysis equation:</a:t>
            </a:r>
            <a:endParaRPr lang="en-GB" dirty="0"/>
          </a:p>
        </p:txBody>
      </p:sp>
      <p:graphicFrame>
        <p:nvGraphicFramePr>
          <p:cNvPr id="7" name="Object 6"/>
          <p:cNvGraphicFramePr>
            <a:graphicFrameLocks noChangeAspect="1"/>
          </p:cNvGraphicFramePr>
          <p:nvPr>
            <p:extLst>
              <p:ext uri="{D42A27DB-BD31-4B8C-83A1-F6EECF244321}">
                <p14:modId xmlns:p14="http://schemas.microsoft.com/office/powerpoint/2010/main" val="2277011662"/>
              </p:ext>
            </p:extLst>
          </p:nvPr>
        </p:nvGraphicFramePr>
        <p:xfrm>
          <a:off x="5823922" y="2672331"/>
          <a:ext cx="1371638" cy="209599"/>
        </p:xfrm>
        <a:graphic>
          <a:graphicData uri="http://schemas.openxmlformats.org/presentationml/2006/ole">
            <mc:AlternateContent xmlns:mc="http://schemas.openxmlformats.org/markup-compatibility/2006">
              <mc:Choice xmlns:v="urn:schemas-microsoft-com:vml" Requires="v">
                <p:oleObj spid="_x0000_s16862" name="Equation" r:id="rId6" imgW="1498320" imgH="228600" progId="Equation.DSMT4">
                  <p:embed/>
                </p:oleObj>
              </mc:Choice>
              <mc:Fallback>
                <p:oleObj name="Equation" r:id="rId6" imgW="1498320" imgH="228600" progId="Equation.DSMT4">
                  <p:embed/>
                  <p:pic>
                    <p:nvPicPr>
                      <p:cNvPr id="0" name=""/>
                      <p:cNvPicPr>
                        <a:picLocks noChangeAspect="1" noChangeArrowheads="1"/>
                      </p:cNvPicPr>
                      <p:nvPr/>
                    </p:nvPicPr>
                    <p:blipFill>
                      <a:blip r:embed="rId7"/>
                      <a:srcRect/>
                      <a:stretch>
                        <a:fillRect/>
                      </a:stretch>
                    </p:blipFill>
                    <p:spPr bwMode="auto">
                      <a:xfrm>
                        <a:off x="5823922" y="2672331"/>
                        <a:ext cx="1371638" cy="209599"/>
                      </a:xfrm>
                      <a:prstGeom prst="rect">
                        <a:avLst/>
                      </a:prstGeom>
                      <a:noFill/>
                      <a:ln w="22225">
                        <a:noFill/>
                        <a:miter lim="800000"/>
                        <a:headEnd/>
                        <a:tailEnd/>
                      </a:ln>
                    </p:spPr>
                  </p:pic>
                </p:oleObj>
              </mc:Fallback>
            </mc:AlternateContent>
          </a:graphicData>
        </a:graphic>
      </p:graphicFrame>
      <p:sp>
        <p:nvSpPr>
          <p:cNvPr id="10" name="Rectangle 9"/>
          <p:cNvSpPr/>
          <p:nvPr/>
        </p:nvSpPr>
        <p:spPr>
          <a:xfrm>
            <a:off x="5740348" y="1163682"/>
            <a:ext cx="3219014" cy="1754326"/>
          </a:xfrm>
          <a:prstGeom prst="rect">
            <a:avLst/>
          </a:prstGeom>
        </p:spPr>
        <p:txBody>
          <a:bodyPr wrap="square">
            <a:spAutoFit/>
          </a:bodyPr>
          <a:lstStyle/>
          <a:p>
            <a:r>
              <a:rPr lang="en-GB" sz="1200" b="1" dirty="0" err="1"/>
              <a:t>x</a:t>
            </a:r>
            <a:r>
              <a:rPr lang="en-GB" sz="1200" i="1" baseline="-25000" dirty="0" err="1" smtClean="0"/>
              <a:t>a</a:t>
            </a:r>
            <a:r>
              <a:rPr lang="en-GB" sz="1200" i="1" dirty="0" smtClean="0"/>
              <a:t>  </a:t>
            </a:r>
            <a:r>
              <a:rPr lang="en-GB" sz="1200" dirty="0" smtClean="0"/>
              <a:t>- analysis </a:t>
            </a:r>
            <a:r>
              <a:rPr lang="en-GB" sz="1200" dirty="0"/>
              <a:t>vector</a:t>
            </a:r>
          </a:p>
          <a:p>
            <a:r>
              <a:rPr lang="en-GB" sz="1200" b="1" dirty="0" err="1"/>
              <a:t>x</a:t>
            </a:r>
            <a:r>
              <a:rPr lang="en-GB" sz="1200" i="1" baseline="-25000" dirty="0" err="1"/>
              <a:t>b</a:t>
            </a:r>
            <a:r>
              <a:rPr lang="en-GB" sz="1200" dirty="0"/>
              <a:t>  </a:t>
            </a:r>
            <a:r>
              <a:rPr lang="en-GB" sz="1200" dirty="0" smtClean="0"/>
              <a:t>- background vector </a:t>
            </a:r>
            <a:endParaRPr lang="en-GB" sz="1200" dirty="0"/>
          </a:p>
          <a:p>
            <a:r>
              <a:rPr lang="en-GB" sz="1200" b="1" dirty="0"/>
              <a:t>y</a:t>
            </a:r>
            <a:r>
              <a:rPr lang="en-GB" sz="1200" dirty="0"/>
              <a:t> </a:t>
            </a:r>
            <a:r>
              <a:rPr lang="en-GB" sz="1200" dirty="0" smtClean="0"/>
              <a:t>  - observation </a:t>
            </a:r>
            <a:r>
              <a:rPr lang="en-GB" sz="1200" dirty="0"/>
              <a:t>vector</a:t>
            </a:r>
          </a:p>
          <a:p>
            <a:r>
              <a:rPr lang="en-GB" sz="1200" i="1" dirty="0" smtClean="0"/>
              <a:t>H</a:t>
            </a:r>
            <a:r>
              <a:rPr lang="en-GB" sz="1200" dirty="0" smtClean="0"/>
              <a:t>(</a:t>
            </a:r>
            <a:r>
              <a:rPr lang="en-GB" sz="1200" b="1" dirty="0" err="1" smtClean="0"/>
              <a:t>x</a:t>
            </a:r>
            <a:r>
              <a:rPr lang="en-GB" sz="1200" baseline="-25000" dirty="0" err="1" smtClean="0"/>
              <a:t>b</a:t>
            </a:r>
            <a:r>
              <a:rPr lang="en-GB" sz="1200" dirty="0" smtClean="0"/>
              <a:t>) - </a:t>
            </a:r>
            <a:r>
              <a:rPr lang="en-GB" sz="1200" dirty="0"/>
              <a:t>forward observation operator</a:t>
            </a:r>
          </a:p>
          <a:p>
            <a:r>
              <a:rPr lang="en-GB" sz="1200" b="1" dirty="0"/>
              <a:t>H</a:t>
            </a:r>
            <a:r>
              <a:rPr lang="en-GB" sz="1200" dirty="0"/>
              <a:t> </a:t>
            </a:r>
            <a:r>
              <a:rPr lang="en-GB" sz="1200" dirty="0" smtClean="0"/>
              <a:t>- </a:t>
            </a:r>
            <a:r>
              <a:rPr lang="en-GB" sz="1200" dirty="0"/>
              <a:t>Jacobian or tangent linear </a:t>
            </a:r>
            <a:endParaRPr lang="en-GB" sz="1200" dirty="0" smtClean="0"/>
          </a:p>
          <a:p>
            <a:r>
              <a:rPr lang="en-GB" sz="1200" dirty="0" smtClean="0"/>
              <a:t>       approximation of </a:t>
            </a:r>
            <a:r>
              <a:rPr lang="en-GB" sz="1200" i="1" dirty="0" smtClean="0"/>
              <a:t>H</a:t>
            </a:r>
          </a:p>
          <a:p>
            <a:r>
              <a:rPr lang="en-GB" sz="1200" b="1" dirty="0" smtClean="0"/>
              <a:t>R</a:t>
            </a:r>
            <a:r>
              <a:rPr lang="en-GB" sz="1200" dirty="0" smtClean="0"/>
              <a:t> </a:t>
            </a:r>
            <a:r>
              <a:rPr lang="en-GB" sz="1200" dirty="0"/>
              <a:t>– observation error covariance</a:t>
            </a:r>
          </a:p>
          <a:p>
            <a:r>
              <a:rPr lang="en-GB" sz="1200" b="1" dirty="0"/>
              <a:t>B </a:t>
            </a:r>
            <a:r>
              <a:rPr lang="en-GB" sz="1200" dirty="0"/>
              <a:t>– background error covariance</a:t>
            </a:r>
          </a:p>
          <a:p>
            <a:r>
              <a:rPr lang="en-GB" sz="1200" dirty="0" smtClean="0"/>
              <a:t>                               – </a:t>
            </a:r>
            <a:r>
              <a:rPr lang="en-GB" sz="1200" dirty="0" err="1"/>
              <a:t>Kalman</a:t>
            </a:r>
            <a:r>
              <a:rPr lang="en-GB" sz="1200" dirty="0"/>
              <a:t> gain </a:t>
            </a:r>
            <a:r>
              <a:rPr lang="en-GB" sz="1200" dirty="0" smtClean="0"/>
              <a:t>matrix</a:t>
            </a:r>
            <a:endParaRPr lang="en-GB" sz="1200" dirty="0"/>
          </a:p>
        </p:txBody>
      </p:sp>
      <p:grpSp>
        <p:nvGrpSpPr>
          <p:cNvPr id="14" name="Group 13"/>
          <p:cNvGrpSpPr/>
          <p:nvPr/>
        </p:nvGrpSpPr>
        <p:grpSpPr>
          <a:xfrm>
            <a:off x="423737" y="3829629"/>
            <a:ext cx="7968999" cy="903287"/>
            <a:chOff x="423737" y="3829629"/>
            <a:chExt cx="7968999" cy="903287"/>
          </a:xfrm>
        </p:grpSpPr>
        <p:sp>
          <p:nvSpPr>
            <p:cNvPr id="11" name="Rectangle 10"/>
            <p:cNvSpPr/>
            <p:nvPr/>
          </p:nvSpPr>
          <p:spPr>
            <a:xfrm>
              <a:off x="423737" y="3932186"/>
              <a:ext cx="7968999" cy="584775"/>
            </a:xfrm>
            <a:prstGeom prst="rect">
              <a:avLst/>
            </a:prstGeom>
          </p:spPr>
          <p:txBody>
            <a:bodyPr wrap="square">
              <a:spAutoFit/>
            </a:bodyPr>
            <a:lstStyle/>
            <a:p>
              <a:pPr marL="285750" indent="-285750">
                <a:buFont typeface="Arial" panose="020B0604020202020204" pitchFamily="34" charset="0"/>
                <a:buChar char="•"/>
              </a:pPr>
              <a:r>
                <a:rPr lang="en-GB" sz="1600" dirty="0" smtClean="0"/>
                <a:t>The sensitivity </a:t>
              </a:r>
              <a:r>
                <a:rPr lang="en-GB" sz="1600" dirty="0"/>
                <a:t>of the analysis </a:t>
              </a:r>
              <a:r>
                <a:rPr lang="en-GB" sz="1600" dirty="0" smtClean="0"/>
                <a:t>system to </a:t>
              </a:r>
              <a:r>
                <a:rPr lang="en-GB" sz="1600" dirty="0"/>
                <a:t>the </a:t>
              </a:r>
              <a:r>
                <a:rPr lang="en-GB" sz="1600" dirty="0" smtClean="0"/>
                <a:t>observations is:</a:t>
              </a:r>
            </a:p>
            <a:p>
              <a:r>
                <a:rPr lang="en-GB" sz="1600" i="1" dirty="0" smtClean="0"/>
                <a:t>                        DFS</a:t>
              </a:r>
              <a:r>
                <a:rPr lang="en-GB" sz="1600" i="1" dirty="0"/>
                <a:t>, </a:t>
              </a:r>
              <a:r>
                <a:rPr lang="en-GB" sz="1600" i="1" dirty="0" err="1"/>
                <a:t>Cardinali</a:t>
              </a:r>
              <a:r>
                <a:rPr lang="en-GB" sz="1600" i="1" dirty="0"/>
                <a:t> et al. 2004; Lupu et al., 2011</a:t>
              </a:r>
              <a:r>
                <a:rPr lang="en-GB" sz="1600" i="1" dirty="0" smtClean="0"/>
                <a:t>;</a:t>
              </a:r>
              <a:endParaRPr lang="en-GB" sz="1600" i="1" dirty="0"/>
            </a:p>
          </p:txBody>
        </p:sp>
        <p:graphicFrame>
          <p:nvGraphicFramePr>
            <p:cNvPr id="13" name="Object 12"/>
            <p:cNvGraphicFramePr>
              <a:graphicFrameLocks noChangeAspect="1"/>
            </p:cNvGraphicFramePr>
            <p:nvPr>
              <p:extLst>
                <p:ext uri="{D42A27DB-BD31-4B8C-83A1-F6EECF244321}">
                  <p14:modId xmlns:p14="http://schemas.microsoft.com/office/powerpoint/2010/main" val="1810551430"/>
                </p:ext>
              </p:extLst>
            </p:nvPr>
          </p:nvGraphicFramePr>
          <p:xfrm>
            <a:off x="6564209" y="3829629"/>
            <a:ext cx="1365250" cy="903287"/>
          </p:xfrm>
          <a:graphic>
            <a:graphicData uri="http://schemas.openxmlformats.org/presentationml/2006/ole">
              <mc:AlternateContent xmlns:mc="http://schemas.openxmlformats.org/markup-compatibility/2006">
                <mc:Choice xmlns:v="urn:schemas-microsoft-com:vml" Requires="v">
                  <p:oleObj spid="_x0000_s16863" name="Equation" r:id="rId8" imgW="634680" imgH="419040" progId="Equation.DSMT4">
                    <p:embed/>
                  </p:oleObj>
                </mc:Choice>
                <mc:Fallback>
                  <p:oleObj name="Equation" r:id="rId8" imgW="634680" imgH="419040" progId="Equation.DSMT4">
                    <p:embed/>
                    <p:pic>
                      <p:nvPicPr>
                        <p:cNvPr id="0" name=""/>
                        <p:cNvPicPr>
                          <a:picLocks noChangeAspect="1" noChangeArrowheads="1"/>
                        </p:cNvPicPr>
                        <p:nvPr/>
                      </p:nvPicPr>
                      <p:blipFill>
                        <a:blip r:embed="rId9"/>
                        <a:srcRect/>
                        <a:stretch>
                          <a:fillRect/>
                        </a:stretch>
                      </p:blipFill>
                      <p:spPr bwMode="auto">
                        <a:xfrm>
                          <a:off x="6564209" y="3829629"/>
                          <a:ext cx="1365250" cy="903287"/>
                        </a:xfrm>
                        <a:prstGeom prst="rect">
                          <a:avLst/>
                        </a:prstGeom>
                        <a:noFill/>
                        <a:ln w="22225">
                          <a:solidFill>
                            <a:srgbClr val="C00000"/>
                          </a:solidFill>
                          <a:miter lim="800000"/>
                          <a:headEnd/>
                          <a:tailEnd/>
                        </a:ln>
                      </p:spPr>
                    </p:pic>
                  </p:oleObj>
                </mc:Fallback>
              </mc:AlternateContent>
            </a:graphicData>
          </a:graphic>
        </p:graphicFrame>
      </p:grpSp>
      <p:graphicFrame>
        <p:nvGraphicFramePr>
          <p:cNvPr id="20" name="Object 19"/>
          <p:cNvGraphicFramePr>
            <a:graphicFrameLocks noChangeAspect="1"/>
          </p:cNvGraphicFramePr>
          <p:nvPr>
            <p:extLst>
              <p:ext uri="{D42A27DB-BD31-4B8C-83A1-F6EECF244321}">
                <p14:modId xmlns:p14="http://schemas.microsoft.com/office/powerpoint/2010/main" val="1246504082"/>
              </p:ext>
            </p:extLst>
          </p:nvPr>
        </p:nvGraphicFramePr>
        <p:xfrm>
          <a:off x="1972454" y="2335826"/>
          <a:ext cx="1531301" cy="474797"/>
        </p:xfrm>
        <a:graphic>
          <a:graphicData uri="http://schemas.openxmlformats.org/presentationml/2006/ole">
            <mc:AlternateContent xmlns:mc="http://schemas.openxmlformats.org/markup-compatibility/2006">
              <mc:Choice xmlns:v="urn:schemas-microsoft-com:vml" Requires="v">
                <p:oleObj spid="_x0000_s16864" name="Equation" r:id="rId10" imgW="736560" imgH="228600" progId="Equation.DSMT4">
                  <p:embed/>
                </p:oleObj>
              </mc:Choice>
              <mc:Fallback>
                <p:oleObj name="Equation" r:id="rId10" imgW="736560" imgH="228600" progId="Equation.DSMT4">
                  <p:embed/>
                  <p:pic>
                    <p:nvPicPr>
                      <p:cNvPr id="0" name=""/>
                      <p:cNvPicPr>
                        <a:picLocks noChangeAspect="1" noChangeArrowheads="1"/>
                      </p:cNvPicPr>
                      <p:nvPr/>
                    </p:nvPicPr>
                    <p:blipFill>
                      <a:blip r:embed="rId11"/>
                      <a:srcRect/>
                      <a:stretch>
                        <a:fillRect/>
                      </a:stretch>
                    </p:blipFill>
                    <p:spPr bwMode="auto">
                      <a:xfrm>
                        <a:off x="1972454" y="2335826"/>
                        <a:ext cx="1531301" cy="474797"/>
                      </a:xfrm>
                      <a:prstGeom prst="rect">
                        <a:avLst/>
                      </a:prstGeom>
                      <a:noFill/>
                      <a:ln w="22225">
                        <a:solidFill>
                          <a:srgbClr val="C00000"/>
                        </a:solidFill>
                        <a:miter lim="800000"/>
                        <a:headEnd/>
                        <a:tailEnd/>
                      </a:ln>
                    </p:spPr>
                  </p:pic>
                </p:oleObj>
              </mc:Fallback>
            </mc:AlternateContent>
          </a:graphicData>
        </a:graphic>
      </p:graphicFrame>
      <p:sp>
        <p:nvSpPr>
          <p:cNvPr id="23" name="Rectangle 22"/>
          <p:cNvSpPr/>
          <p:nvPr/>
        </p:nvSpPr>
        <p:spPr>
          <a:xfrm>
            <a:off x="3015794" y="2841738"/>
            <a:ext cx="2210862" cy="369332"/>
          </a:xfrm>
          <a:prstGeom prst="rect">
            <a:avLst/>
          </a:prstGeom>
        </p:spPr>
        <p:txBody>
          <a:bodyPr wrap="none">
            <a:spAutoFit/>
          </a:bodyPr>
          <a:lstStyle/>
          <a:p>
            <a:r>
              <a:rPr lang="en-GB" i="1" dirty="0" smtClean="0"/>
              <a:t>(observation space)</a:t>
            </a:r>
            <a:endParaRPr lang="en-GB" i="1" dirty="0"/>
          </a:p>
        </p:txBody>
      </p:sp>
      <p:sp>
        <p:nvSpPr>
          <p:cNvPr id="24" name="Rectangle 23"/>
          <p:cNvSpPr/>
          <p:nvPr/>
        </p:nvSpPr>
        <p:spPr>
          <a:xfrm>
            <a:off x="855497" y="2860878"/>
            <a:ext cx="1646605" cy="369332"/>
          </a:xfrm>
          <a:prstGeom prst="rect">
            <a:avLst/>
          </a:prstGeom>
        </p:spPr>
        <p:txBody>
          <a:bodyPr wrap="none">
            <a:spAutoFit/>
          </a:bodyPr>
          <a:lstStyle/>
          <a:p>
            <a:r>
              <a:rPr lang="en-GB" dirty="0" smtClean="0"/>
              <a:t>(</a:t>
            </a:r>
            <a:r>
              <a:rPr lang="en-GB" i="1" dirty="0" smtClean="0"/>
              <a:t>model space</a:t>
            </a:r>
            <a:r>
              <a:rPr lang="en-GB" dirty="0" smtClean="0"/>
              <a:t>)</a:t>
            </a:r>
            <a:endParaRPr lang="en-GB" dirty="0"/>
          </a:p>
        </p:txBody>
      </p:sp>
      <p:grpSp>
        <p:nvGrpSpPr>
          <p:cNvPr id="15" name="Group 14"/>
          <p:cNvGrpSpPr/>
          <p:nvPr/>
        </p:nvGrpSpPr>
        <p:grpSpPr>
          <a:xfrm>
            <a:off x="423738" y="4807442"/>
            <a:ext cx="6493530" cy="362860"/>
            <a:chOff x="423738" y="4807442"/>
            <a:chExt cx="5123441" cy="362860"/>
          </a:xfrm>
        </p:grpSpPr>
        <p:sp>
          <p:nvSpPr>
            <p:cNvPr id="9" name="Rectangle 8"/>
            <p:cNvSpPr/>
            <p:nvPr/>
          </p:nvSpPr>
          <p:spPr>
            <a:xfrm>
              <a:off x="423738" y="4827863"/>
              <a:ext cx="2985114" cy="338554"/>
            </a:xfrm>
            <a:prstGeom prst="rect">
              <a:avLst/>
            </a:prstGeom>
          </p:spPr>
          <p:txBody>
            <a:bodyPr wrap="square">
              <a:spAutoFit/>
            </a:bodyPr>
            <a:lstStyle/>
            <a:p>
              <a:pPr marL="285750" indent="-285750">
                <a:buSzPct val="110000"/>
                <a:buFont typeface="Arial" panose="020B0604020202020204" pitchFamily="34" charset="0"/>
                <a:buChar char="•"/>
              </a:pPr>
              <a:r>
                <a:rPr lang="en-US" sz="1600" dirty="0" err="1" smtClean="0"/>
                <a:t>Adjoint</a:t>
              </a:r>
              <a:r>
                <a:rPr lang="en-US" sz="1600" dirty="0" smtClean="0"/>
                <a:t> property for a linear operator:</a:t>
              </a:r>
              <a:endParaRPr lang="en-US" sz="1600" baseline="-25000" dirty="0">
                <a:latin typeface="Times New Roman"/>
                <a:cs typeface="Times New Roman"/>
              </a:endParaRPr>
            </a:p>
          </p:txBody>
        </p:sp>
        <p:graphicFrame>
          <p:nvGraphicFramePr>
            <p:cNvPr id="21" name="Object 20"/>
            <p:cNvGraphicFramePr>
              <a:graphicFrameLocks noChangeAspect="1"/>
            </p:cNvGraphicFramePr>
            <p:nvPr>
              <p:extLst>
                <p:ext uri="{D42A27DB-BD31-4B8C-83A1-F6EECF244321}">
                  <p14:modId xmlns:p14="http://schemas.microsoft.com/office/powerpoint/2010/main" val="1647647373"/>
                </p:ext>
              </p:extLst>
            </p:nvPr>
          </p:nvGraphicFramePr>
          <p:xfrm>
            <a:off x="3408852" y="4807442"/>
            <a:ext cx="2138327" cy="362860"/>
          </p:xfrm>
          <a:graphic>
            <a:graphicData uri="http://schemas.openxmlformats.org/presentationml/2006/ole">
              <mc:AlternateContent xmlns:mc="http://schemas.openxmlformats.org/markup-compatibility/2006">
                <mc:Choice xmlns:v="urn:schemas-microsoft-com:vml" Requires="v">
                  <p:oleObj spid="_x0000_s16865" name="Equation" r:id="rId12" imgW="1346040" imgH="228600" progId="Equation.DSMT4">
                    <p:embed/>
                  </p:oleObj>
                </mc:Choice>
                <mc:Fallback>
                  <p:oleObj name="Equation" r:id="rId12" imgW="1346040" imgH="228600" progId="Equation.DSMT4">
                    <p:embed/>
                    <p:pic>
                      <p:nvPicPr>
                        <p:cNvPr id="0" name=""/>
                        <p:cNvPicPr>
                          <a:picLocks noChangeAspect="1" noChangeArrowheads="1"/>
                        </p:cNvPicPr>
                        <p:nvPr/>
                      </p:nvPicPr>
                      <p:blipFill>
                        <a:blip r:embed="rId13"/>
                        <a:srcRect/>
                        <a:stretch>
                          <a:fillRect/>
                        </a:stretch>
                      </p:blipFill>
                      <p:spPr bwMode="auto">
                        <a:xfrm>
                          <a:off x="3408852" y="4807442"/>
                          <a:ext cx="2138327" cy="362860"/>
                        </a:xfrm>
                        <a:prstGeom prst="rect">
                          <a:avLst/>
                        </a:prstGeom>
                        <a:noFill/>
                        <a:ln w="22225">
                          <a:noFill/>
                          <a:miter lim="800000"/>
                          <a:headEnd/>
                          <a:tailEnd/>
                        </a:ln>
                      </p:spPr>
                    </p:pic>
                  </p:oleObj>
                </mc:Fallback>
              </mc:AlternateContent>
            </a:graphicData>
          </a:graphic>
        </p:graphicFrame>
      </p:grpSp>
      <p:grpSp>
        <p:nvGrpSpPr>
          <p:cNvPr id="6" name="Group 5"/>
          <p:cNvGrpSpPr/>
          <p:nvPr/>
        </p:nvGrpSpPr>
        <p:grpSpPr>
          <a:xfrm>
            <a:off x="5758207" y="2800743"/>
            <a:ext cx="2731532" cy="523376"/>
            <a:chOff x="5749740" y="3190218"/>
            <a:chExt cx="2731532" cy="523376"/>
          </a:xfrm>
        </p:grpSpPr>
        <p:graphicFrame>
          <p:nvGraphicFramePr>
            <p:cNvPr id="16" name="Object 15"/>
            <p:cNvGraphicFramePr>
              <a:graphicFrameLocks noChangeAspect="1"/>
            </p:cNvGraphicFramePr>
            <p:nvPr>
              <p:extLst>
                <p:ext uri="{D42A27DB-BD31-4B8C-83A1-F6EECF244321}">
                  <p14:modId xmlns:p14="http://schemas.microsoft.com/office/powerpoint/2010/main" val="2177033363"/>
                </p:ext>
              </p:extLst>
            </p:nvPr>
          </p:nvGraphicFramePr>
          <p:xfrm>
            <a:off x="5781675" y="3243263"/>
            <a:ext cx="865188" cy="239712"/>
          </p:xfrm>
          <a:graphic>
            <a:graphicData uri="http://schemas.openxmlformats.org/presentationml/2006/ole">
              <mc:AlternateContent xmlns:mc="http://schemas.openxmlformats.org/markup-compatibility/2006">
                <mc:Choice xmlns:v="urn:schemas-microsoft-com:vml" Requires="v">
                  <p:oleObj spid="_x0000_s16866" name="Equation" r:id="rId14" imgW="825480" imgH="228600" progId="Equation.DSMT4">
                    <p:embed/>
                  </p:oleObj>
                </mc:Choice>
                <mc:Fallback>
                  <p:oleObj name="Equation" r:id="rId14" imgW="825480" imgH="228600" progId="Equation.DSMT4">
                    <p:embed/>
                    <p:pic>
                      <p:nvPicPr>
                        <p:cNvPr id="0" name=""/>
                        <p:cNvPicPr>
                          <a:picLocks noChangeAspect="1" noChangeArrowheads="1"/>
                        </p:cNvPicPr>
                        <p:nvPr/>
                      </p:nvPicPr>
                      <p:blipFill>
                        <a:blip r:embed="rId15"/>
                        <a:srcRect/>
                        <a:stretch>
                          <a:fillRect/>
                        </a:stretch>
                      </p:blipFill>
                      <p:spPr bwMode="auto">
                        <a:xfrm>
                          <a:off x="5781675" y="3243263"/>
                          <a:ext cx="865188" cy="239712"/>
                        </a:xfrm>
                        <a:prstGeom prst="rect">
                          <a:avLst/>
                        </a:prstGeom>
                        <a:noFill/>
                        <a:ln w="22225">
                          <a:noFill/>
                          <a:miter lim="800000"/>
                          <a:headEnd/>
                          <a:tailEnd/>
                        </a:ln>
                      </p:spPr>
                    </p:pic>
                  </p:oleObj>
                </mc:Fallback>
              </mc:AlternateContent>
            </a:graphicData>
          </a:graphic>
        </p:graphicFrame>
        <p:sp>
          <p:nvSpPr>
            <p:cNvPr id="17" name="Rectangle 16"/>
            <p:cNvSpPr/>
            <p:nvPr/>
          </p:nvSpPr>
          <p:spPr>
            <a:xfrm>
              <a:off x="6638731" y="3190218"/>
              <a:ext cx="1754006" cy="276999"/>
            </a:xfrm>
            <a:prstGeom prst="rect">
              <a:avLst/>
            </a:prstGeom>
          </p:spPr>
          <p:txBody>
            <a:bodyPr wrap="none">
              <a:spAutoFit/>
            </a:bodyPr>
            <a:lstStyle/>
            <a:p>
              <a:r>
                <a:rPr lang="en-GB" sz="1200" dirty="0"/>
                <a:t>i</a:t>
              </a:r>
              <a:r>
                <a:rPr lang="en-GB" sz="1200" dirty="0" smtClean="0"/>
                <a:t>s the innovation vector</a:t>
              </a:r>
              <a:endParaRPr lang="en-GB" sz="1200" dirty="0"/>
            </a:p>
          </p:txBody>
        </p:sp>
        <p:graphicFrame>
          <p:nvGraphicFramePr>
            <p:cNvPr id="22" name="Object 21"/>
            <p:cNvGraphicFramePr>
              <a:graphicFrameLocks noChangeAspect="1"/>
            </p:cNvGraphicFramePr>
            <p:nvPr>
              <p:extLst>
                <p:ext uri="{D42A27DB-BD31-4B8C-83A1-F6EECF244321}">
                  <p14:modId xmlns:p14="http://schemas.microsoft.com/office/powerpoint/2010/main" val="2735999315"/>
                </p:ext>
              </p:extLst>
            </p:nvPr>
          </p:nvGraphicFramePr>
          <p:xfrm>
            <a:off x="5749740" y="3473562"/>
            <a:ext cx="879599" cy="240032"/>
          </p:xfrm>
          <a:graphic>
            <a:graphicData uri="http://schemas.openxmlformats.org/presentationml/2006/ole">
              <mc:AlternateContent xmlns:mc="http://schemas.openxmlformats.org/markup-compatibility/2006">
                <mc:Choice xmlns:v="urn:schemas-microsoft-com:vml" Requires="v">
                  <p:oleObj spid="_x0000_s16867" name="Equation" r:id="rId16" imgW="838080" imgH="228600" progId="Equation.DSMT4">
                    <p:embed/>
                  </p:oleObj>
                </mc:Choice>
                <mc:Fallback>
                  <p:oleObj name="Equation" r:id="rId16" imgW="838080" imgH="228600" progId="Equation.DSMT4">
                    <p:embed/>
                    <p:pic>
                      <p:nvPicPr>
                        <p:cNvPr id="0" name=""/>
                        <p:cNvPicPr>
                          <a:picLocks noChangeAspect="1" noChangeArrowheads="1"/>
                        </p:cNvPicPr>
                        <p:nvPr/>
                      </p:nvPicPr>
                      <p:blipFill>
                        <a:blip r:embed="rId17"/>
                        <a:srcRect/>
                        <a:stretch>
                          <a:fillRect/>
                        </a:stretch>
                      </p:blipFill>
                      <p:spPr bwMode="auto">
                        <a:xfrm>
                          <a:off x="5749740" y="3473562"/>
                          <a:ext cx="879599" cy="240032"/>
                        </a:xfrm>
                        <a:prstGeom prst="rect">
                          <a:avLst/>
                        </a:prstGeom>
                        <a:noFill/>
                        <a:ln w="22225">
                          <a:noFill/>
                          <a:miter lim="800000"/>
                          <a:headEnd/>
                          <a:tailEnd/>
                        </a:ln>
                      </p:spPr>
                    </p:pic>
                  </p:oleObj>
                </mc:Fallback>
              </mc:AlternateContent>
            </a:graphicData>
          </a:graphic>
        </p:graphicFrame>
        <p:sp>
          <p:nvSpPr>
            <p:cNvPr id="12" name="Rectangle 11"/>
            <p:cNvSpPr/>
            <p:nvPr/>
          </p:nvSpPr>
          <p:spPr>
            <a:xfrm>
              <a:off x="6616659" y="3410638"/>
              <a:ext cx="1864613" cy="276999"/>
            </a:xfrm>
            <a:prstGeom prst="rect">
              <a:avLst/>
            </a:prstGeom>
          </p:spPr>
          <p:txBody>
            <a:bodyPr wrap="none">
              <a:spAutoFit/>
            </a:bodyPr>
            <a:lstStyle/>
            <a:p>
              <a:r>
                <a:rPr lang="en-GB" sz="1200" dirty="0"/>
                <a:t>is </a:t>
              </a:r>
              <a:r>
                <a:rPr lang="en-GB" sz="1200" dirty="0" smtClean="0"/>
                <a:t>the analysis increment</a:t>
              </a:r>
              <a:endParaRPr lang="en-GB" sz="1200" dirty="0"/>
            </a:p>
          </p:txBody>
        </p:sp>
      </p:grpSp>
      <p:grpSp>
        <p:nvGrpSpPr>
          <p:cNvPr id="28" name="Group 27"/>
          <p:cNvGrpSpPr/>
          <p:nvPr/>
        </p:nvGrpSpPr>
        <p:grpSpPr>
          <a:xfrm>
            <a:off x="423738" y="5223199"/>
            <a:ext cx="8651896" cy="887779"/>
            <a:chOff x="423738" y="5223199"/>
            <a:chExt cx="8651896" cy="887779"/>
          </a:xfrm>
        </p:grpSpPr>
        <p:sp>
          <p:nvSpPr>
            <p:cNvPr id="25" name="TextBox 24"/>
            <p:cNvSpPr txBox="1"/>
            <p:nvPr/>
          </p:nvSpPr>
          <p:spPr>
            <a:xfrm>
              <a:off x="423738" y="5223199"/>
              <a:ext cx="8651896" cy="830997"/>
            </a:xfrm>
            <a:prstGeom prst="rect">
              <a:avLst/>
            </a:prstGeom>
            <a:noFill/>
          </p:spPr>
          <p:txBody>
            <a:bodyPr wrap="square" rtlCol="0">
              <a:spAutoFit/>
            </a:bodyPr>
            <a:lstStyle/>
            <a:p>
              <a:pPr>
                <a:buSzPct val="110000"/>
              </a:pPr>
              <a:r>
                <a:rPr lang="en-US" sz="1600" dirty="0" smtClean="0"/>
                <a:t>	For any vector </a:t>
              </a:r>
              <a:r>
                <a:rPr lang="en-US" sz="1600" b="1" dirty="0" smtClean="0"/>
                <a:t>g</a:t>
              </a:r>
              <a:r>
                <a:rPr lang="en-US" sz="1600" dirty="0"/>
                <a:t> </a:t>
              </a:r>
              <a:r>
                <a:rPr lang="en-US" sz="1600" dirty="0" smtClean="0"/>
                <a:t>in model space, there is a corresponding vector </a:t>
              </a:r>
              <a:r>
                <a:rPr lang="en-US" sz="1600" b="1" dirty="0" err="1" smtClean="0"/>
                <a:t>K</a:t>
              </a:r>
              <a:r>
                <a:rPr lang="en-US" sz="1600" i="1" baseline="30000" dirty="0" err="1" smtClean="0"/>
                <a:t>T</a:t>
              </a:r>
              <a:r>
                <a:rPr lang="en-US" sz="1600" b="1" dirty="0" err="1" smtClean="0"/>
                <a:t>g</a:t>
              </a:r>
              <a:r>
                <a:rPr lang="en-US" sz="1600" dirty="0"/>
                <a:t> </a:t>
              </a:r>
              <a:r>
                <a:rPr lang="en-US" sz="1600" dirty="0" smtClean="0"/>
                <a:t> </a:t>
              </a:r>
              <a:r>
                <a:rPr lang="en-US" sz="1600" dirty="0" smtClean="0">
                  <a:solidFill>
                    <a:srgbClr val="000000"/>
                  </a:solidFill>
                </a:rPr>
                <a:t>in observation 	space </a:t>
              </a:r>
              <a:r>
                <a:rPr lang="en-US" sz="1600" dirty="0" smtClean="0"/>
                <a:t>such that:</a:t>
              </a:r>
            </a:p>
            <a:p>
              <a:pPr>
                <a:buSzPct val="110000"/>
              </a:pPr>
              <a:r>
                <a:rPr lang="en-US" sz="1600" dirty="0" smtClean="0"/>
                <a:t> </a:t>
              </a:r>
              <a:endParaRPr lang="en-US" sz="1600" dirty="0"/>
            </a:p>
          </p:txBody>
        </p:sp>
        <p:graphicFrame>
          <p:nvGraphicFramePr>
            <p:cNvPr id="27" name="Object 26"/>
            <p:cNvGraphicFramePr>
              <a:graphicFrameLocks noChangeAspect="1"/>
            </p:cNvGraphicFramePr>
            <p:nvPr>
              <p:extLst>
                <p:ext uri="{D42A27DB-BD31-4B8C-83A1-F6EECF244321}">
                  <p14:modId xmlns:p14="http://schemas.microsoft.com/office/powerpoint/2010/main" val="1713149849"/>
                </p:ext>
              </p:extLst>
            </p:nvPr>
          </p:nvGraphicFramePr>
          <p:xfrm>
            <a:off x="3033162" y="5610916"/>
            <a:ext cx="2347912" cy="500062"/>
          </p:xfrm>
          <a:graphic>
            <a:graphicData uri="http://schemas.openxmlformats.org/presentationml/2006/ole">
              <mc:AlternateContent xmlns:mc="http://schemas.openxmlformats.org/markup-compatibility/2006">
                <mc:Choice xmlns:v="urn:schemas-microsoft-com:vml" Requires="v">
                  <p:oleObj spid="_x0000_s16868" name="Equation" r:id="rId18" imgW="1130040" imgH="241200" progId="Equation.DSMT4">
                    <p:embed/>
                  </p:oleObj>
                </mc:Choice>
                <mc:Fallback>
                  <p:oleObj name="Equation" r:id="rId18" imgW="1130040" imgH="241200" progId="Equation.DSMT4">
                    <p:embed/>
                    <p:pic>
                      <p:nvPicPr>
                        <p:cNvPr id="0" name=""/>
                        <p:cNvPicPr>
                          <a:picLocks noChangeAspect="1" noChangeArrowheads="1"/>
                        </p:cNvPicPr>
                        <p:nvPr/>
                      </p:nvPicPr>
                      <p:blipFill>
                        <a:blip r:embed="rId19"/>
                        <a:srcRect/>
                        <a:stretch>
                          <a:fillRect/>
                        </a:stretch>
                      </p:blipFill>
                      <p:spPr bwMode="auto">
                        <a:xfrm>
                          <a:off x="3033162" y="5610916"/>
                          <a:ext cx="2347912" cy="500062"/>
                        </a:xfrm>
                        <a:prstGeom prst="rect">
                          <a:avLst/>
                        </a:prstGeom>
                        <a:noFill/>
                        <a:ln w="22225">
                          <a:solidFill>
                            <a:srgbClr val="C00000"/>
                          </a:solidFill>
                          <a:miter lim="800000"/>
                          <a:headEnd/>
                          <a:tailEnd/>
                        </a:ln>
                      </p:spPr>
                    </p:pic>
                  </p:oleObj>
                </mc:Fallback>
              </mc:AlternateContent>
            </a:graphicData>
          </a:graphic>
        </p:graphicFrame>
      </p:grpSp>
    </p:spTree>
    <p:extLst>
      <p:ext uri="{BB962C8B-B14F-4D97-AF65-F5344CB8AC3E}">
        <p14:creationId xmlns:p14="http://schemas.microsoft.com/office/powerpoint/2010/main" val="1495933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915" y="360000"/>
            <a:ext cx="8026064" cy="369332"/>
          </a:xfrm>
        </p:spPr>
        <p:txBody>
          <a:bodyPr/>
          <a:lstStyle/>
          <a:p>
            <a:r>
              <a:rPr lang="en-GB" dirty="0" smtClean="0"/>
              <a:t>Observational impact on the forecast</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12</a:t>
            </a:fld>
            <a:endParaRPr lang="en-US" dirty="0"/>
          </a:p>
        </p:txBody>
      </p:sp>
      <p:grpSp>
        <p:nvGrpSpPr>
          <p:cNvPr id="9" name="Group 8"/>
          <p:cNvGrpSpPr/>
          <p:nvPr/>
        </p:nvGrpSpPr>
        <p:grpSpPr>
          <a:xfrm>
            <a:off x="782259" y="2999184"/>
            <a:ext cx="8219915" cy="1889940"/>
            <a:chOff x="782259" y="2999184"/>
            <a:chExt cx="8219915" cy="1889940"/>
          </a:xfrm>
        </p:grpSpPr>
        <p:pic>
          <p:nvPicPr>
            <p:cNvPr id="21" name="Picture 20"/>
            <p:cNvPicPr>
              <a:picLocks noChangeAspect="1"/>
            </p:cNvPicPr>
            <p:nvPr/>
          </p:nvPicPr>
          <p:blipFill>
            <a:blip r:embed="rId4"/>
            <a:stretch>
              <a:fillRect/>
            </a:stretch>
          </p:blipFill>
          <p:spPr>
            <a:xfrm>
              <a:off x="5264209" y="2999184"/>
              <a:ext cx="3737965" cy="1889940"/>
            </a:xfrm>
            <a:prstGeom prst="rect">
              <a:avLst/>
            </a:prstGeom>
          </p:spPr>
        </p:pic>
        <p:sp>
          <p:nvSpPr>
            <p:cNvPr id="23" name="TextBox 22"/>
            <p:cNvSpPr txBox="1"/>
            <p:nvPr/>
          </p:nvSpPr>
          <p:spPr>
            <a:xfrm>
              <a:off x="782259" y="3036745"/>
              <a:ext cx="4481950" cy="646331"/>
            </a:xfrm>
            <a:prstGeom prst="rect">
              <a:avLst/>
            </a:prstGeom>
            <a:noFill/>
          </p:spPr>
          <p:txBody>
            <a:bodyPr wrap="square" rtlCol="0">
              <a:spAutoFit/>
            </a:bodyPr>
            <a:lstStyle/>
            <a:p>
              <a:r>
                <a:rPr lang="en-GB" sz="1200" dirty="0" smtClean="0"/>
                <a:t>The forecast error is mapped onto the initial conditions by the </a:t>
              </a:r>
              <a:r>
                <a:rPr lang="en-GB" sz="1200" dirty="0" err="1" smtClean="0"/>
                <a:t>adjoint</a:t>
              </a:r>
              <a:r>
                <a:rPr lang="en-GB" sz="1200" dirty="0" smtClean="0"/>
                <a:t> of the model, providing, for example, regions that are particularly sensitive to forecast error growth. </a:t>
              </a:r>
              <a:endParaRPr lang="en-GB" sz="1200" dirty="0"/>
            </a:p>
          </p:txBody>
        </p:sp>
      </p:grpSp>
      <p:grpSp>
        <p:nvGrpSpPr>
          <p:cNvPr id="7" name="Group 6"/>
          <p:cNvGrpSpPr/>
          <p:nvPr/>
        </p:nvGrpSpPr>
        <p:grpSpPr>
          <a:xfrm>
            <a:off x="508793" y="1005600"/>
            <a:ext cx="8430107" cy="902918"/>
            <a:chOff x="508793" y="1005600"/>
            <a:chExt cx="8430107" cy="902918"/>
          </a:xfrm>
        </p:grpSpPr>
        <p:sp>
          <p:nvSpPr>
            <p:cNvPr id="16" name="Rectangle 15"/>
            <p:cNvSpPr/>
            <p:nvPr/>
          </p:nvSpPr>
          <p:spPr>
            <a:xfrm>
              <a:off x="508793" y="1015966"/>
              <a:ext cx="8430107" cy="892552"/>
            </a:xfrm>
            <a:prstGeom prst="rect">
              <a:avLst/>
            </a:prstGeom>
          </p:spPr>
          <p:txBody>
            <a:bodyPr wrap="square">
              <a:spAutoFit/>
            </a:bodyPr>
            <a:lstStyle/>
            <a:p>
              <a:pPr marL="285750" indent="-285750">
                <a:buFont typeface="Arial" panose="020B0604020202020204" pitchFamily="34" charset="0"/>
                <a:buChar char="•"/>
              </a:pPr>
              <a:r>
                <a:rPr lang="en-US" sz="1600" dirty="0" smtClean="0"/>
                <a:t>Define a scalar cost function of the forecast error:</a:t>
              </a:r>
            </a:p>
            <a:p>
              <a:r>
                <a:rPr lang="en-US" sz="1200" dirty="0"/>
                <a:t> </a:t>
              </a:r>
              <a:r>
                <a:rPr lang="en-US" sz="1200" dirty="0" smtClean="0"/>
                <a:t>      </a:t>
              </a:r>
            </a:p>
            <a:p>
              <a:r>
                <a:rPr lang="en-US" sz="1200" dirty="0"/>
                <a:t> </a:t>
              </a:r>
              <a:r>
                <a:rPr lang="en-US" sz="1200" dirty="0" smtClean="0"/>
                <a:t>      where </a:t>
              </a:r>
              <a:r>
                <a:rPr lang="en-US" sz="1200" b="1" dirty="0" err="1" smtClean="0"/>
                <a:t>x</a:t>
              </a:r>
              <a:r>
                <a:rPr lang="en-US" sz="1200" i="1" baseline="30000" dirty="0" err="1" smtClean="0"/>
                <a:t>f</a:t>
              </a:r>
              <a:r>
                <a:rPr lang="en-US" sz="1200" dirty="0" smtClean="0"/>
                <a:t>=</a:t>
              </a:r>
              <a:r>
                <a:rPr lang="en-US" sz="1200" i="1" dirty="0" err="1" smtClean="0"/>
                <a:t>M</a:t>
              </a:r>
              <a:r>
                <a:rPr lang="en-US" sz="1200" b="1" dirty="0" err="1" smtClean="0"/>
                <a:t>x</a:t>
              </a:r>
              <a:r>
                <a:rPr lang="en-US" sz="1200" dirty="0" smtClean="0"/>
                <a:t> is the forecast model state, </a:t>
              </a:r>
              <a:r>
                <a:rPr lang="en-US" sz="1200" dirty="0" err="1" smtClean="0"/>
                <a:t>x</a:t>
              </a:r>
              <a:r>
                <a:rPr lang="en-US" sz="1200" i="1" baseline="-25000" dirty="0" err="1" smtClean="0"/>
                <a:t>t</a:t>
              </a:r>
              <a:r>
                <a:rPr lang="en-US" sz="1200" dirty="0" smtClean="0"/>
                <a:t> is the truth atmospheric state,  </a:t>
              </a:r>
              <a:r>
                <a:rPr lang="en-US" sz="1200" i="1" dirty="0" smtClean="0"/>
                <a:t>M</a:t>
              </a:r>
              <a:r>
                <a:rPr lang="en-US" sz="1200" dirty="0" smtClean="0"/>
                <a:t> </a:t>
              </a:r>
              <a:r>
                <a:rPr lang="en-GB" sz="1200" dirty="0"/>
                <a:t>is the nonlinear </a:t>
              </a:r>
              <a:r>
                <a:rPr lang="en-GB" sz="1200" dirty="0" smtClean="0"/>
                <a:t>model and </a:t>
              </a:r>
              <a:r>
                <a:rPr lang="en-GB" sz="1200" b="1" dirty="0" smtClean="0"/>
                <a:t>C</a:t>
              </a:r>
              <a:r>
                <a:rPr lang="en-GB" sz="1200" dirty="0" smtClean="0"/>
                <a:t>- </a:t>
              </a:r>
              <a:r>
                <a:rPr lang="en-GB" sz="1200" dirty="0"/>
                <a:t>is a matrix </a:t>
              </a:r>
              <a:r>
                <a:rPr lang="en-GB" sz="1200" dirty="0" smtClean="0"/>
                <a:t>   </a:t>
              </a:r>
            </a:p>
            <a:p>
              <a:r>
                <a:rPr lang="en-GB" sz="1200" dirty="0" smtClean="0"/>
                <a:t>       of </a:t>
              </a:r>
              <a:r>
                <a:rPr lang="en-GB" sz="1200" dirty="0"/>
                <a:t>energy norm </a:t>
              </a:r>
              <a:r>
                <a:rPr lang="en-GB" sz="1200" dirty="0" smtClean="0"/>
                <a:t>coefficients. The verifying analysis is a proxy for the truth atmospheric state.</a:t>
              </a:r>
              <a:endParaRPr lang="en-GB" sz="1200" dirty="0"/>
            </a:p>
          </p:txBody>
        </p:sp>
        <p:graphicFrame>
          <p:nvGraphicFramePr>
            <p:cNvPr id="13" name="Object 1"/>
            <p:cNvGraphicFramePr>
              <a:graphicFrameLocks noChangeAspect="1"/>
            </p:cNvGraphicFramePr>
            <p:nvPr>
              <p:extLst>
                <p:ext uri="{D42A27DB-BD31-4B8C-83A1-F6EECF244321}">
                  <p14:modId xmlns:p14="http://schemas.microsoft.com/office/powerpoint/2010/main" val="2611093475"/>
                </p:ext>
              </p:extLst>
            </p:nvPr>
          </p:nvGraphicFramePr>
          <p:xfrm>
            <a:off x="5515657" y="1005600"/>
            <a:ext cx="2082800" cy="334963"/>
          </p:xfrm>
          <a:graphic>
            <a:graphicData uri="http://schemas.openxmlformats.org/presentationml/2006/ole">
              <mc:AlternateContent xmlns:mc="http://schemas.openxmlformats.org/markup-compatibility/2006">
                <mc:Choice xmlns:v="urn:schemas-microsoft-com:vml" Requires="v">
                  <p:oleObj spid="_x0000_s13673" name="Equation" r:id="rId5" imgW="1498320" imgH="241200" progId="Equation.DSMT4">
                    <p:embed/>
                  </p:oleObj>
                </mc:Choice>
                <mc:Fallback>
                  <p:oleObj name="Equation" r:id="rId5" imgW="1498320" imgH="241200" progId="Equation.DSMT4">
                    <p:embed/>
                    <p:pic>
                      <p:nvPicPr>
                        <p:cNvPr id="0" name=""/>
                        <p:cNvPicPr>
                          <a:picLocks noChangeAspect="1" noChangeArrowheads="1"/>
                        </p:cNvPicPr>
                        <p:nvPr/>
                      </p:nvPicPr>
                      <p:blipFill>
                        <a:blip r:embed="rId6"/>
                        <a:srcRect/>
                        <a:stretch>
                          <a:fillRect/>
                        </a:stretch>
                      </p:blipFill>
                      <p:spPr bwMode="auto">
                        <a:xfrm>
                          <a:off x="5515657" y="1005600"/>
                          <a:ext cx="2082800" cy="334963"/>
                        </a:xfrm>
                        <a:prstGeom prst="rect">
                          <a:avLst/>
                        </a:prstGeom>
                        <a:noFill/>
                        <a:ln w="22225">
                          <a:solidFill>
                            <a:srgbClr val="C00000"/>
                          </a:solidFill>
                        </a:ln>
                        <a:extLst/>
                      </p:spPr>
                    </p:pic>
                  </p:oleObj>
                </mc:Fallback>
              </mc:AlternateContent>
            </a:graphicData>
          </a:graphic>
        </p:graphicFrame>
      </p:grpSp>
      <p:grpSp>
        <p:nvGrpSpPr>
          <p:cNvPr id="8" name="Group 7"/>
          <p:cNvGrpSpPr/>
          <p:nvPr/>
        </p:nvGrpSpPr>
        <p:grpSpPr>
          <a:xfrm>
            <a:off x="461700" y="2063165"/>
            <a:ext cx="8400289" cy="873818"/>
            <a:chOff x="461700" y="2063165"/>
            <a:chExt cx="8400289" cy="873818"/>
          </a:xfrm>
        </p:grpSpPr>
        <p:graphicFrame>
          <p:nvGraphicFramePr>
            <p:cNvPr id="18" name="Object 17"/>
            <p:cNvGraphicFramePr>
              <a:graphicFrameLocks noChangeAspect="1"/>
            </p:cNvGraphicFramePr>
            <p:nvPr>
              <p:extLst>
                <p:ext uri="{D42A27DB-BD31-4B8C-83A1-F6EECF244321}">
                  <p14:modId xmlns:p14="http://schemas.microsoft.com/office/powerpoint/2010/main" val="1648298557"/>
                </p:ext>
              </p:extLst>
            </p:nvPr>
          </p:nvGraphicFramePr>
          <p:xfrm>
            <a:off x="7322099" y="2063165"/>
            <a:ext cx="1539890" cy="444741"/>
          </p:xfrm>
          <a:graphic>
            <a:graphicData uri="http://schemas.openxmlformats.org/presentationml/2006/ole">
              <mc:AlternateContent xmlns:mc="http://schemas.openxmlformats.org/markup-compatibility/2006">
                <mc:Choice xmlns:v="urn:schemas-microsoft-com:vml" Requires="v">
                  <p:oleObj spid="_x0000_s13674" name="Equation" r:id="rId7" imgW="1498320" imgH="431640" progId="Equation.DSMT4">
                    <p:embed/>
                  </p:oleObj>
                </mc:Choice>
                <mc:Fallback>
                  <p:oleObj name="Equation" r:id="rId7" imgW="1498320" imgH="431640" progId="Equation.DSMT4">
                    <p:embed/>
                    <p:pic>
                      <p:nvPicPr>
                        <p:cNvPr id="0" name=""/>
                        <p:cNvPicPr>
                          <a:picLocks noChangeAspect="1" noChangeArrowheads="1"/>
                        </p:cNvPicPr>
                        <p:nvPr/>
                      </p:nvPicPr>
                      <p:blipFill>
                        <a:blip r:embed="rId8"/>
                        <a:srcRect/>
                        <a:stretch>
                          <a:fillRect/>
                        </a:stretch>
                      </p:blipFill>
                      <p:spPr bwMode="auto">
                        <a:xfrm>
                          <a:off x="7322099" y="2063165"/>
                          <a:ext cx="1539890" cy="444741"/>
                        </a:xfrm>
                        <a:prstGeom prst="rect">
                          <a:avLst/>
                        </a:prstGeom>
                        <a:noFill/>
                        <a:ln w="22225">
                          <a:solidFill>
                            <a:srgbClr val="C00000"/>
                          </a:solidFill>
                          <a:miter lim="800000"/>
                          <a:headEnd/>
                          <a:tailEnd/>
                        </a:ln>
                      </p:spPr>
                    </p:pic>
                  </p:oleObj>
                </mc:Fallback>
              </mc:AlternateContent>
            </a:graphicData>
          </a:graphic>
        </p:graphicFrame>
        <p:graphicFrame>
          <p:nvGraphicFramePr>
            <p:cNvPr id="20" name="Object 11"/>
            <p:cNvGraphicFramePr>
              <a:graphicFrameLocks noChangeAspect="1"/>
            </p:cNvGraphicFramePr>
            <p:nvPr>
              <p:extLst>
                <p:ext uri="{D42A27DB-BD31-4B8C-83A1-F6EECF244321}">
                  <p14:modId xmlns:p14="http://schemas.microsoft.com/office/powerpoint/2010/main" val="1326528394"/>
                </p:ext>
              </p:extLst>
            </p:nvPr>
          </p:nvGraphicFramePr>
          <p:xfrm>
            <a:off x="5515657" y="2445705"/>
            <a:ext cx="1457638" cy="491278"/>
          </p:xfrm>
          <a:graphic>
            <a:graphicData uri="http://schemas.openxmlformats.org/presentationml/2006/ole">
              <mc:AlternateContent xmlns:mc="http://schemas.openxmlformats.org/markup-compatibility/2006">
                <mc:Choice xmlns:v="urn:schemas-microsoft-com:vml" Requires="v">
                  <p:oleObj spid="_x0000_s13675" name="Equation" r:id="rId9" imgW="1282680" imgH="431640" progId="Equation.DSMT4">
                    <p:embed/>
                  </p:oleObj>
                </mc:Choice>
                <mc:Fallback>
                  <p:oleObj name="Equation" r:id="rId9" imgW="1282680" imgH="431640" progId="Equation.DSMT4">
                    <p:embed/>
                    <p:pic>
                      <p:nvPicPr>
                        <p:cNvPr id="0" name=""/>
                        <p:cNvPicPr>
                          <a:picLocks noChangeAspect="1" noChangeArrowheads="1"/>
                        </p:cNvPicPr>
                        <p:nvPr/>
                      </p:nvPicPr>
                      <p:blipFill>
                        <a:blip r:embed="rId10"/>
                        <a:srcRect/>
                        <a:stretch>
                          <a:fillRect/>
                        </a:stretch>
                      </p:blipFill>
                      <p:spPr bwMode="auto">
                        <a:xfrm>
                          <a:off x="5515657" y="2445705"/>
                          <a:ext cx="1457638" cy="491278"/>
                        </a:xfrm>
                        <a:prstGeom prst="rect">
                          <a:avLst/>
                        </a:prstGeom>
                        <a:solidFill>
                          <a:schemeClr val="bg1"/>
                        </a:solidFill>
                        <a:ln w="22225">
                          <a:solidFill>
                            <a:srgbClr val="C00000"/>
                          </a:solidFill>
                        </a:ln>
                        <a:extLst/>
                      </p:spPr>
                    </p:pic>
                  </p:oleObj>
                </mc:Fallback>
              </mc:AlternateContent>
            </a:graphicData>
          </a:graphic>
        </p:graphicFrame>
        <p:sp>
          <p:nvSpPr>
            <p:cNvPr id="5" name="Rectangle 4"/>
            <p:cNvSpPr/>
            <p:nvPr/>
          </p:nvSpPr>
          <p:spPr>
            <a:xfrm>
              <a:off x="461700" y="2107151"/>
              <a:ext cx="8009732" cy="338554"/>
            </a:xfrm>
            <a:prstGeom prst="rect">
              <a:avLst/>
            </a:prstGeom>
          </p:spPr>
          <p:txBody>
            <a:bodyPr wrap="square">
              <a:spAutoFit/>
            </a:bodyPr>
            <a:lstStyle/>
            <a:p>
              <a:pPr marL="285750" indent="-285750">
                <a:buFont typeface="Arial" panose="020B0604020202020204" pitchFamily="34" charset="0"/>
                <a:buChar char="•"/>
              </a:pPr>
              <a:r>
                <a:rPr lang="en-US" sz="1600" dirty="0"/>
                <a:t>Using the chain rule, the sensitivity of </a:t>
              </a:r>
              <a:r>
                <a:rPr lang="en-US" sz="1600" i="1" dirty="0"/>
                <a:t>e </a:t>
              </a:r>
              <a:r>
                <a:rPr lang="en-US" sz="1600" dirty="0"/>
                <a:t>with respect to observations is:</a:t>
              </a:r>
              <a:endParaRPr lang="en-GB" sz="1600" dirty="0"/>
            </a:p>
          </p:txBody>
        </p:sp>
        <p:sp>
          <p:nvSpPr>
            <p:cNvPr id="6" name="Rectangle 5"/>
            <p:cNvSpPr/>
            <p:nvPr/>
          </p:nvSpPr>
          <p:spPr>
            <a:xfrm>
              <a:off x="782259" y="2507906"/>
              <a:ext cx="4481950" cy="276999"/>
            </a:xfrm>
            <a:prstGeom prst="rect">
              <a:avLst/>
            </a:prstGeom>
          </p:spPr>
          <p:txBody>
            <a:bodyPr wrap="square">
              <a:spAutoFit/>
            </a:bodyPr>
            <a:lstStyle/>
            <a:p>
              <a:r>
                <a:rPr lang="en-GB" sz="1200" dirty="0" smtClean="0"/>
                <a:t>where the </a:t>
              </a:r>
              <a:r>
                <a:rPr lang="en-GB" sz="1200" dirty="0"/>
                <a:t>sensitivity of the forecast error to </a:t>
              </a:r>
              <a:r>
                <a:rPr lang="en-GB" sz="1200" dirty="0" smtClean="0"/>
                <a:t>initial conditions is :   </a:t>
              </a:r>
              <a:endParaRPr lang="en-GB" sz="1200" dirty="0"/>
            </a:p>
          </p:txBody>
        </p:sp>
      </p:grpSp>
      <p:grpSp>
        <p:nvGrpSpPr>
          <p:cNvPr id="10" name="Group 9"/>
          <p:cNvGrpSpPr/>
          <p:nvPr/>
        </p:nvGrpSpPr>
        <p:grpSpPr>
          <a:xfrm>
            <a:off x="508794" y="4638425"/>
            <a:ext cx="7311231" cy="1763631"/>
            <a:chOff x="508794" y="4638425"/>
            <a:chExt cx="7311231" cy="1763631"/>
          </a:xfrm>
        </p:grpSpPr>
        <p:graphicFrame>
          <p:nvGraphicFramePr>
            <p:cNvPr id="11" name="Object 10"/>
            <p:cNvGraphicFramePr>
              <a:graphicFrameLocks noChangeAspect="1"/>
            </p:cNvGraphicFramePr>
            <p:nvPr>
              <p:extLst>
                <p:ext uri="{D42A27DB-BD31-4B8C-83A1-F6EECF244321}">
                  <p14:modId xmlns:p14="http://schemas.microsoft.com/office/powerpoint/2010/main" val="2989992955"/>
                </p:ext>
              </p:extLst>
            </p:nvPr>
          </p:nvGraphicFramePr>
          <p:xfrm>
            <a:off x="1625600" y="4965700"/>
            <a:ext cx="6194425" cy="681038"/>
          </p:xfrm>
          <a:graphic>
            <a:graphicData uri="http://schemas.openxmlformats.org/presentationml/2006/ole">
              <mc:AlternateContent xmlns:mc="http://schemas.openxmlformats.org/markup-compatibility/2006">
                <mc:Choice xmlns:v="urn:schemas-microsoft-com:vml" Requires="v">
                  <p:oleObj spid="_x0000_s13676" name="Equation" r:id="rId11" imgW="3936960" imgH="431640" progId="Equation.DSMT4">
                    <p:embed/>
                  </p:oleObj>
                </mc:Choice>
                <mc:Fallback>
                  <p:oleObj name="Equation" r:id="rId11" imgW="3936960" imgH="431640" progId="Equation.DSMT4">
                    <p:embed/>
                    <p:pic>
                      <p:nvPicPr>
                        <p:cNvPr id="0" name=""/>
                        <p:cNvPicPr>
                          <a:picLocks noChangeAspect="1" noChangeArrowheads="1"/>
                        </p:cNvPicPr>
                        <p:nvPr/>
                      </p:nvPicPr>
                      <p:blipFill>
                        <a:blip r:embed="rId12"/>
                        <a:srcRect/>
                        <a:stretch>
                          <a:fillRect/>
                        </a:stretch>
                      </p:blipFill>
                      <p:spPr bwMode="auto">
                        <a:xfrm>
                          <a:off x="1625600" y="4965700"/>
                          <a:ext cx="6194425" cy="681038"/>
                        </a:xfrm>
                        <a:prstGeom prst="rect">
                          <a:avLst/>
                        </a:prstGeom>
                        <a:noFill/>
                        <a:ln w="22225">
                          <a:solidFill>
                            <a:srgbClr val="C00000"/>
                          </a:solidFill>
                          <a:miter lim="800000"/>
                          <a:headEnd/>
                          <a:tailEnd/>
                        </a:ln>
                      </p:spPr>
                    </p:pic>
                  </p:oleObj>
                </mc:Fallback>
              </mc:AlternateContent>
            </a:graphicData>
          </a:graphic>
        </p:graphicFrame>
        <p:sp>
          <p:nvSpPr>
            <p:cNvPr id="3" name="Rectangle 2"/>
            <p:cNvSpPr/>
            <p:nvPr/>
          </p:nvSpPr>
          <p:spPr>
            <a:xfrm>
              <a:off x="508794" y="4638425"/>
              <a:ext cx="6989414" cy="338554"/>
            </a:xfrm>
            <a:prstGeom prst="rect">
              <a:avLst/>
            </a:prstGeom>
          </p:spPr>
          <p:txBody>
            <a:bodyPr wrap="none">
              <a:spAutoFit/>
            </a:bodyPr>
            <a:lstStyle/>
            <a:p>
              <a:pPr marL="285750" indent="-285750">
                <a:buFont typeface="Arial" panose="020B0604020202020204" pitchFamily="34" charset="0"/>
                <a:buChar char="•"/>
              </a:pPr>
              <a:r>
                <a:rPr lang="en-US" sz="1600" dirty="0"/>
                <a:t>T</a:t>
              </a:r>
              <a:r>
                <a:rPr lang="en-US" sz="1600" dirty="0" smtClean="0"/>
                <a:t>he variation of the forecast error due to the assimilated observations is:</a:t>
              </a:r>
              <a:endParaRPr lang="en-GB" sz="1600" dirty="0"/>
            </a:p>
          </p:txBody>
        </p:sp>
        <p:graphicFrame>
          <p:nvGraphicFramePr>
            <p:cNvPr id="24" name="Object 23"/>
            <p:cNvGraphicFramePr>
              <a:graphicFrameLocks noChangeAspect="1"/>
            </p:cNvGraphicFramePr>
            <p:nvPr>
              <p:extLst>
                <p:ext uri="{D42A27DB-BD31-4B8C-83A1-F6EECF244321}">
                  <p14:modId xmlns:p14="http://schemas.microsoft.com/office/powerpoint/2010/main" val="1996369579"/>
                </p:ext>
              </p:extLst>
            </p:nvPr>
          </p:nvGraphicFramePr>
          <p:xfrm>
            <a:off x="3347132" y="5721019"/>
            <a:ext cx="1838325" cy="681037"/>
          </p:xfrm>
          <a:graphic>
            <a:graphicData uri="http://schemas.openxmlformats.org/presentationml/2006/ole">
              <mc:AlternateContent xmlns:mc="http://schemas.openxmlformats.org/markup-compatibility/2006">
                <mc:Choice xmlns:v="urn:schemas-microsoft-com:vml" Requires="v">
                  <p:oleObj spid="_x0000_s13677" name="Equation" r:id="rId13" imgW="1168200" imgH="431640" progId="Equation.DSMT4">
                    <p:embed/>
                  </p:oleObj>
                </mc:Choice>
                <mc:Fallback>
                  <p:oleObj name="Equation" r:id="rId13" imgW="1168200" imgH="431640" progId="Equation.DSMT4">
                    <p:embed/>
                    <p:pic>
                      <p:nvPicPr>
                        <p:cNvPr id="0" name=""/>
                        <p:cNvPicPr>
                          <a:picLocks noChangeAspect="1" noChangeArrowheads="1"/>
                        </p:cNvPicPr>
                        <p:nvPr/>
                      </p:nvPicPr>
                      <p:blipFill>
                        <a:blip r:embed="rId14"/>
                        <a:srcRect/>
                        <a:stretch>
                          <a:fillRect/>
                        </a:stretch>
                      </p:blipFill>
                      <p:spPr bwMode="auto">
                        <a:xfrm>
                          <a:off x="3347132" y="5721019"/>
                          <a:ext cx="1838325" cy="681037"/>
                        </a:xfrm>
                        <a:prstGeom prst="rect">
                          <a:avLst/>
                        </a:prstGeom>
                        <a:noFill/>
                        <a:ln w="22225">
                          <a:solidFill>
                            <a:srgbClr val="C00000"/>
                          </a:solidFill>
                          <a:miter lim="800000"/>
                          <a:headEnd/>
                          <a:tailEnd/>
                        </a:ln>
                      </p:spPr>
                    </p:pic>
                  </p:oleObj>
                </mc:Fallback>
              </mc:AlternateContent>
            </a:graphicData>
          </a:graphic>
        </p:graphicFrame>
      </p:grpSp>
    </p:spTree>
    <p:extLst>
      <p:ext uri="{BB962C8B-B14F-4D97-AF65-F5344CB8AC3E}">
        <p14:creationId xmlns:p14="http://schemas.microsoft.com/office/powerpoint/2010/main" val="2382552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915" y="360000"/>
            <a:ext cx="8026064" cy="369332"/>
          </a:xfrm>
        </p:spPr>
        <p:txBody>
          <a:bodyPr/>
          <a:lstStyle/>
          <a:p>
            <a:r>
              <a:rPr lang="en-GB" dirty="0" smtClean="0"/>
              <a:t>FSOI in the IFS - summary</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13</a:t>
            </a:fld>
            <a:endParaRPr lang="en-US" dirty="0"/>
          </a:p>
        </p:txBody>
      </p:sp>
      <p:grpSp>
        <p:nvGrpSpPr>
          <p:cNvPr id="12" name="Group 11"/>
          <p:cNvGrpSpPr/>
          <p:nvPr/>
        </p:nvGrpSpPr>
        <p:grpSpPr>
          <a:xfrm>
            <a:off x="423016" y="1172718"/>
            <a:ext cx="8293693" cy="1507329"/>
            <a:chOff x="423016" y="1172718"/>
            <a:chExt cx="8293693" cy="1507329"/>
          </a:xfrm>
        </p:grpSpPr>
        <p:sp>
          <p:nvSpPr>
            <p:cNvPr id="3" name="Rectangle 2"/>
            <p:cNvSpPr/>
            <p:nvPr/>
          </p:nvSpPr>
          <p:spPr>
            <a:xfrm>
              <a:off x="423016" y="1172718"/>
              <a:ext cx="8293693" cy="461665"/>
            </a:xfrm>
            <a:prstGeom prst="rect">
              <a:avLst/>
            </a:prstGeom>
          </p:spPr>
          <p:txBody>
            <a:bodyPr wrap="square">
              <a:spAutoFit/>
            </a:bodyPr>
            <a:lstStyle/>
            <a:p>
              <a:pPr marL="285750" indent="-285750">
                <a:buFont typeface="Arial" panose="020B0604020202020204" pitchFamily="34" charset="0"/>
                <a:buChar char="•"/>
              </a:pPr>
              <a:r>
                <a:rPr lang="en-GB" sz="1200" dirty="0" smtClean="0"/>
                <a:t>Given forecasts </a:t>
              </a:r>
              <a:r>
                <a:rPr lang="en-GB" sz="1200" dirty="0"/>
                <a:t>from an </a:t>
              </a:r>
              <a:r>
                <a:rPr lang="en-GB" sz="1200" dirty="0" smtClean="0"/>
                <a:t>analysis and </a:t>
              </a:r>
              <a:r>
                <a:rPr lang="en-GB" sz="1200" dirty="0"/>
                <a:t>background </a:t>
              </a:r>
              <a:r>
                <a:rPr lang="en-GB" sz="1200" dirty="0" smtClean="0"/>
                <a:t>state, use </a:t>
              </a:r>
              <a:r>
                <a:rPr lang="en-GB" sz="1200" dirty="0"/>
                <a:t>an </a:t>
              </a:r>
              <a:r>
                <a:rPr lang="en-GB" sz="1200" i="1" dirty="0" smtClean="0"/>
                <a:t>dry</a:t>
              </a:r>
              <a:r>
                <a:rPr lang="en-GB" sz="1200" dirty="0" smtClean="0"/>
                <a:t> energy-weighted </a:t>
              </a:r>
              <a:r>
                <a:rPr lang="en-GB" sz="1200" dirty="0"/>
                <a:t>forecast error norm as the measure of forecast </a:t>
              </a:r>
              <a:r>
                <a:rPr lang="en-GB" sz="1200" dirty="0" smtClean="0"/>
                <a:t>error</a:t>
              </a:r>
              <a:r>
                <a:rPr lang="en-GB" sz="1200" dirty="0"/>
                <a:t>:</a:t>
              </a:r>
              <a:endParaRPr lang="en-GB" sz="1200" dirty="0" smtClean="0"/>
            </a:p>
          </p:txBody>
        </p:sp>
        <p:graphicFrame>
          <p:nvGraphicFramePr>
            <p:cNvPr id="5" name="Object 1"/>
            <p:cNvGraphicFramePr>
              <a:graphicFrameLocks noChangeAspect="1"/>
            </p:cNvGraphicFramePr>
            <p:nvPr>
              <p:extLst>
                <p:ext uri="{D42A27DB-BD31-4B8C-83A1-F6EECF244321}">
                  <p14:modId xmlns:p14="http://schemas.microsoft.com/office/powerpoint/2010/main" val="723595440"/>
                </p:ext>
              </p:extLst>
            </p:nvPr>
          </p:nvGraphicFramePr>
          <p:xfrm>
            <a:off x="745525" y="1966913"/>
            <a:ext cx="974182" cy="303212"/>
          </p:xfrm>
          <a:graphic>
            <a:graphicData uri="http://schemas.openxmlformats.org/presentationml/2006/ole">
              <mc:AlternateContent xmlns:mc="http://schemas.openxmlformats.org/markup-compatibility/2006">
                <mc:Choice xmlns:v="urn:schemas-microsoft-com:vml" Requires="v">
                  <p:oleObj spid="_x0000_s15999" name="Equation" r:id="rId4" imgW="774360" imgH="241200" progId="Equation.DSMT4">
                    <p:embed/>
                  </p:oleObj>
                </mc:Choice>
                <mc:Fallback>
                  <p:oleObj name="Equation" r:id="rId4" imgW="774360" imgH="241200" progId="Equation.DSMT4">
                    <p:embed/>
                    <p:pic>
                      <p:nvPicPr>
                        <p:cNvPr id="0" name=""/>
                        <p:cNvPicPr>
                          <a:picLocks noChangeAspect="1" noChangeArrowheads="1"/>
                        </p:cNvPicPr>
                        <p:nvPr/>
                      </p:nvPicPr>
                      <p:blipFill>
                        <a:blip r:embed="rId5"/>
                        <a:srcRect/>
                        <a:stretch>
                          <a:fillRect/>
                        </a:stretch>
                      </p:blipFill>
                      <p:spPr bwMode="auto">
                        <a:xfrm>
                          <a:off x="745525" y="1966913"/>
                          <a:ext cx="974182" cy="303212"/>
                        </a:xfrm>
                        <a:prstGeom prst="rect">
                          <a:avLst/>
                        </a:prstGeom>
                        <a:noFill/>
                        <a:ln>
                          <a:noFill/>
                        </a:ln>
                        <a:extLst/>
                      </p:spPr>
                    </p:pic>
                  </p:oleObj>
                </mc:Fallback>
              </mc:AlternateContent>
            </a:graphicData>
          </a:graphic>
        </p:graphicFrame>
        <p:graphicFrame>
          <p:nvGraphicFramePr>
            <p:cNvPr id="6" name="Object 2"/>
            <p:cNvGraphicFramePr>
              <a:graphicFrameLocks noChangeAspect="1"/>
            </p:cNvGraphicFramePr>
            <p:nvPr>
              <p:extLst>
                <p:ext uri="{D42A27DB-BD31-4B8C-83A1-F6EECF244321}">
                  <p14:modId xmlns:p14="http://schemas.microsoft.com/office/powerpoint/2010/main" val="2061534739"/>
                </p:ext>
              </p:extLst>
            </p:nvPr>
          </p:nvGraphicFramePr>
          <p:xfrm>
            <a:off x="2422495" y="2286505"/>
            <a:ext cx="2997980" cy="348632"/>
          </p:xfrm>
          <a:graphic>
            <a:graphicData uri="http://schemas.openxmlformats.org/presentationml/2006/ole">
              <mc:AlternateContent xmlns:mc="http://schemas.openxmlformats.org/markup-compatibility/2006">
                <mc:Choice xmlns:v="urn:schemas-microsoft-com:vml" Requires="v">
                  <p:oleObj spid="_x0000_s16000" name="Equation" r:id="rId6" imgW="2082600" imgH="241200" progId="Equation.DSMT4">
                    <p:embed/>
                  </p:oleObj>
                </mc:Choice>
                <mc:Fallback>
                  <p:oleObj name="Equation" r:id="rId6" imgW="2082600" imgH="241200" progId="Equation.DSMT4">
                    <p:embed/>
                    <p:pic>
                      <p:nvPicPr>
                        <p:cNvPr id="0" name=""/>
                        <p:cNvPicPr>
                          <a:picLocks noChangeAspect="1" noChangeArrowheads="1"/>
                        </p:cNvPicPr>
                        <p:nvPr/>
                      </p:nvPicPr>
                      <p:blipFill>
                        <a:blip r:embed="rId7"/>
                        <a:srcRect/>
                        <a:stretch>
                          <a:fillRect/>
                        </a:stretch>
                      </p:blipFill>
                      <p:spPr bwMode="auto">
                        <a:xfrm>
                          <a:off x="2422495" y="2286505"/>
                          <a:ext cx="2997980" cy="348632"/>
                        </a:xfrm>
                        <a:prstGeom prst="rect">
                          <a:avLst/>
                        </a:prstGeom>
                        <a:noFill/>
                        <a:ln>
                          <a:noFill/>
                        </a:ln>
                        <a:extLst/>
                      </p:spPr>
                    </p:pic>
                  </p:oleObj>
                </mc:Fallback>
              </mc:AlternateContent>
            </a:graphicData>
          </a:graphic>
        </p:graphicFrame>
        <p:graphicFrame>
          <p:nvGraphicFramePr>
            <p:cNvPr id="11" name="Object 1"/>
            <p:cNvGraphicFramePr>
              <a:graphicFrameLocks noChangeAspect="1"/>
            </p:cNvGraphicFramePr>
            <p:nvPr>
              <p:extLst>
                <p:ext uri="{D42A27DB-BD31-4B8C-83A1-F6EECF244321}">
                  <p14:modId xmlns:p14="http://schemas.microsoft.com/office/powerpoint/2010/main" val="3821721014"/>
                </p:ext>
              </p:extLst>
            </p:nvPr>
          </p:nvGraphicFramePr>
          <p:xfrm>
            <a:off x="2422495" y="1941360"/>
            <a:ext cx="2910688" cy="335223"/>
          </p:xfrm>
          <a:graphic>
            <a:graphicData uri="http://schemas.openxmlformats.org/presentationml/2006/ole">
              <mc:AlternateContent xmlns:mc="http://schemas.openxmlformats.org/markup-compatibility/2006">
                <mc:Choice xmlns:v="urn:schemas-microsoft-com:vml" Requires="v">
                  <p:oleObj spid="_x0000_s16001" name="Equation" r:id="rId8" imgW="2095200" imgH="241200" progId="Equation.DSMT4">
                    <p:embed/>
                  </p:oleObj>
                </mc:Choice>
                <mc:Fallback>
                  <p:oleObj name="Equation" r:id="rId8" imgW="2095200" imgH="241200" progId="Equation.DSMT4">
                    <p:embed/>
                    <p:pic>
                      <p:nvPicPr>
                        <p:cNvPr id="0" name=""/>
                        <p:cNvPicPr>
                          <a:picLocks noChangeAspect="1" noChangeArrowheads="1"/>
                        </p:cNvPicPr>
                        <p:nvPr/>
                      </p:nvPicPr>
                      <p:blipFill>
                        <a:blip r:embed="rId9"/>
                        <a:srcRect/>
                        <a:stretch>
                          <a:fillRect/>
                        </a:stretch>
                      </p:blipFill>
                      <p:spPr bwMode="auto">
                        <a:xfrm>
                          <a:off x="2422495" y="1941360"/>
                          <a:ext cx="2910688" cy="335223"/>
                        </a:xfrm>
                        <a:prstGeom prst="rect">
                          <a:avLst/>
                        </a:prstGeom>
                        <a:noFill/>
                        <a:ln>
                          <a:noFill/>
                        </a:ln>
                        <a:extLst/>
                      </p:spPr>
                    </p:pic>
                  </p:oleObj>
                </mc:Fallback>
              </mc:AlternateContent>
            </a:graphicData>
          </a:graphic>
        </p:graphicFrame>
        <p:cxnSp>
          <p:nvCxnSpPr>
            <p:cNvPr id="13" name="Straight Arrow Connector 12"/>
            <p:cNvCxnSpPr/>
            <p:nvPr/>
          </p:nvCxnSpPr>
          <p:spPr>
            <a:xfrm>
              <a:off x="1760378" y="2118944"/>
              <a:ext cx="6215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aphicFrame>
          <p:nvGraphicFramePr>
            <p:cNvPr id="14" name="Object 1"/>
            <p:cNvGraphicFramePr>
              <a:graphicFrameLocks noChangeAspect="1"/>
            </p:cNvGraphicFramePr>
            <p:nvPr>
              <p:extLst>
                <p:ext uri="{D42A27DB-BD31-4B8C-83A1-F6EECF244321}">
                  <p14:modId xmlns:p14="http://schemas.microsoft.com/office/powerpoint/2010/main" val="2031421431"/>
                </p:ext>
              </p:extLst>
            </p:nvPr>
          </p:nvGraphicFramePr>
          <p:xfrm>
            <a:off x="704587" y="2345588"/>
            <a:ext cx="1055791" cy="334459"/>
          </p:xfrm>
          <a:graphic>
            <a:graphicData uri="http://schemas.openxmlformats.org/presentationml/2006/ole">
              <mc:AlternateContent xmlns:mc="http://schemas.openxmlformats.org/markup-compatibility/2006">
                <mc:Choice xmlns:v="urn:schemas-microsoft-com:vml" Requires="v">
                  <p:oleObj spid="_x0000_s16002" name="Equation" r:id="rId10" imgW="761760" imgH="241200" progId="Equation.DSMT4">
                    <p:embed/>
                  </p:oleObj>
                </mc:Choice>
                <mc:Fallback>
                  <p:oleObj name="Equation" r:id="rId10" imgW="761760" imgH="241200" progId="Equation.DSMT4">
                    <p:embed/>
                    <p:pic>
                      <p:nvPicPr>
                        <p:cNvPr id="0" name=""/>
                        <p:cNvPicPr>
                          <a:picLocks noChangeAspect="1" noChangeArrowheads="1"/>
                        </p:cNvPicPr>
                        <p:nvPr/>
                      </p:nvPicPr>
                      <p:blipFill>
                        <a:blip r:embed="rId11"/>
                        <a:srcRect/>
                        <a:stretch>
                          <a:fillRect/>
                        </a:stretch>
                      </p:blipFill>
                      <p:spPr bwMode="auto">
                        <a:xfrm>
                          <a:off x="704587" y="2345588"/>
                          <a:ext cx="1055791" cy="334459"/>
                        </a:xfrm>
                        <a:prstGeom prst="rect">
                          <a:avLst/>
                        </a:prstGeom>
                        <a:noFill/>
                        <a:ln>
                          <a:noFill/>
                        </a:ln>
                        <a:extLst/>
                      </p:spPr>
                    </p:pic>
                  </p:oleObj>
                </mc:Fallback>
              </mc:AlternateContent>
            </a:graphicData>
          </a:graphic>
        </p:graphicFrame>
        <p:cxnSp>
          <p:nvCxnSpPr>
            <p:cNvPr id="15" name="Straight Arrow Connector 14"/>
            <p:cNvCxnSpPr/>
            <p:nvPr/>
          </p:nvCxnSpPr>
          <p:spPr>
            <a:xfrm>
              <a:off x="1760377" y="2512817"/>
              <a:ext cx="6215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aphicFrame>
          <p:nvGraphicFramePr>
            <p:cNvPr id="16" name="Object 1"/>
            <p:cNvGraphicFramePr>
              <a:graphicFrameLocks noChangeAspect="1"/>
            </p:cNvGraphicFramePr>
            <p:nvPr>
              <p:extLst>
                <p:ext uri="{D42A27DB-BD31-4B8C-83A1-F6EECF244321}">
                  <p14:modId xmlns:p14="http://schemas.microsoft.com/office/powerpoint/2010/main" val="3666049938"/>
                </p:ext>
              </p:extLst>
            </p:nvPr>
          </p:nvGraphicFramePr>
          <p:xfrm>
            <a:off x="6597650" y="2020888"/>
            <a:ext cx="1254125" cy="403225"/>
          </p:xfrm>
          <a:graphic>
            <a:graphicData uri="http://schemas.openxmlformats.org/presentationml/2006/ole">
              <mc:AlternateContent xmlns:mc="http://schemas.openxmlformats.org/markup-compatibility/2006">
                <mc:Choice xmlns:v="urn:schemas-microsoft-com:vml" Requires="v">
                  <p:oleObj spid="_x0000_s16003" name="Equation" r:id="rId12" imgW="711000" imgH="228600" progId="Equation.DSMT4">
                    <p:embed/>
                  </p:oleObj>
                </mc:Choice>
                <mc:Fallback>
                  <p:oleObj name="Equation" r:id="rId12" imgW="711000" imgH="228600" progId="Equation.DSMT4">
                    <p:embed/>
                    <p:pic>
                      <p:nvPicPr>
                        <p:cNvPr id="0" name=""/>
                        <p:cNvPicPr>
                          <a:picLocks noChangeAspect="1" noChangeArrowheads="1"/>
                        </p:cNvPicPr>
                        <p:nvPr/>
                      </p:nvPicPr>
                      <p:blipFill>
                        <a:blip r:embed="rId13"/>
                        <a:srcRect/>
                        <a:stretch>
                          <a:fillRect/>
                        </a:stretch>
                      </p:blipFill>
                      <p:spPr bwMode="auto">
                        <a:xfrm>
                          <a:off x="6597650" y="2020888"/>
                          <a:ext cx="1254125" cy="403225"/>
                        </a:xfrm>
                        <a:prstGeom prst="rect">
                          <a:avLst/>
                        </a:prstGeom>
                        <a:noFill/>
                        <a:ln w="22225">
                          <a:solidFill>
                            <a:srgbClr val="C00000"/>
                          </a:solidFill>
                        </a:ln>
                        <a:extLst/>
                      </p:spPr>
                    </p:pic>
                  </p:oleObj>
                </mc:Fallback>
              </mc:AlternateContent>
            </a:graphicData>
          </a:graphic>
        </p:graphicFrame>
        <p:pic>
          <p:nvPicPr>
            <p:cNvPr id="7" name="Picture 6"/>
            <p:cNvPicPr>
              <a:picLocks noChangeAspect="1"/>
            </p:cNvPicPr>
            <p:nvPr/>
          </p:nvPicPr>
          <p:blipFill>
            <a:blip r:embed="rId14"/>
            <a:stretch>
              <a:fillRect/>
            </a:stretch>
          </p:blipFill>
          <p:spPr>
            <a:xfrm>
              <a:off x="5420475" y="2133437"/>
              <a:ext cx="786452" cy="237765"/>
            </a:xfrm>
            <a:prstGeom prst="rect">
              <a:avLst/>
            </a:prstGeom>
          </p:spPr>
        </p:pic>
      </p:grpSp>
      <p:grpSp>
        <p:nvGrpSpPr>
          <p:cNvPr id="8" name="Group 7"/>
          <p:cNvGrpSpPr/>
          <p:nvPr/>
        </p:nvGrpSpPr>
        <p:grpSpPr>
          <a:xfrm>
            <a:off x="4388261" y="3043314"/>
            <a:ext cx="4442472" cy="830997"/>
            <a:chOff x="4388261" y="3043314"/>
            <a:chExt cx="4442472" cy="830997"/>
          </a:xfrm>
        </p:grpSpPr>
        <p:graphicFrame>
          <p:nvGraphicFramePr>
            <p:cNvPr id="18" name="Object 1"/>
            <p:cNvGraphicFramePr>
              <a:graphicFrameLocks noChangeAspect="1"/>
            </p:cNvGraphicFramePr>
            <p:nvPr>
              <p:extLst>
                <p:ext uri="{D42A27DB-BD31-4B8C-83A1-F6EECF244321}">
                  <p14:modId xmlns:p14="http://schemas.microsoft.com/office/powerpoint/2010/main" val="1751165940"/>
                </p:ext>
              </p:extLst>
            </p:nvPr>
          </p:nvGraphicFramePr>
          <p:xfrm>
            <a:off x="7128022" y="3043314"/>
            <a:ext cx="1702711" cy="598488"/>
          </p:xfrm>
          <a:graphic>
            <a:graphicData uri="http://schemas.openxmlformats.org/presentationml/2006/ole">
              <mc:AlternateContent xmlns:mc="http://schemas.openxmlformats.org/markup-compatibility/2006">
                <mc:Choice xmlns:v="urn:schemas-microsoft-com:vml" Requires="v">
                  <p:oleObj spid="_x0000_s16004" name="Equation" r:id="rId15" imgW="1104840" imgH="431640" progId="Equation.DSMT4">
                    <p:embed/>
                  </p:oleObj>
                </mc:Choice>
                <mc:Fallback>
                  <p:oleObj name="Equation" r:id="rId15" imgW="1104840" imgH="431640" progId="Equation.DSMT4">
                    <p:embed/>
                    <p:pic>
                      <p:nvPicPr>
                        <p:cNvPr id="0" name=""/>
                        <p:cNvPicPr>
                          <a:picLocks noChangeAspect="1" noChangeArrowheads="1"/>
                        </p:cNvPicPr>
                        <p:nvPr/>
                      </p:nvPicPr>
                      <p:blipFill>
                        <a:blip r:embed="rId16"/>
                        <a:srcRect/>
                        <a:stretch>
                          <a:fillRect/>
                        </a:stretch>
                      </p:blipFill>
                      <p:spPr bwMode="auto">
                        <a:xfrm>
                          <a:off x="7128022" y="3043314"/>
                          <a:ext cx="1702711" cy="598488"/>
                        </a:xfrm>
                        <a:prstGeom prst="rect">
                          <a:avLst/>
                        </a:prstGeom>
                        <a:noFill/>
                        <a:ln w="22225">
                          <a:solidFill>
                            <a:srgbClr val="C00000"/>
                          </a:solidFill>
                        </a:ln>
                        <a:extLst/>
                      </p:spPr>
                    </p:pic>
                  </p:oleObj>
                </mc:Fallback>
              </mc:AlternateContent>
            </a:graphicData>
          </a:graphic>
        </p:graphicFrame>
        <p:sp>
          <p:nvSpPr>
            <p:cNvPr id="27" name="Rectangle 26"/>
            <p:cNvSpPr/>
            <p:nvPr/>
          </p:nvSpPr>
          <p:spPr>
            <a:xfrm>
              <a:off x="4388261" y="3043314"/>
              <a:ext cx="3826644" cy="830997"/>
            </a:xfrm>
            <a:prstGeom prst="rect">
              <a:avLst/>
            </a:prstGeom>
          </p:spPr>
          <p:txBody>
            <a:bodyPr wrap="square">
              <a:spAutoFit/>
            </a:bodyPr>
            <a:lstStyle/>
            <a:p>
              <a:r>
                <a:rPr lang="en-GB" sz="1200" dirty="0" smtClean="0"/>
                <a:t>Sensitivity gradient: Higher than </a:t>
              </a:r>
            </a:p>
            <a:p>
              <a:r>
                <a:rPr lang="en-GB" sz="1200" dirty="0" smtClean="0"/>
                <a:t>first-order </a:t>
              </a:r>
              <a:r>
                <a:rPr lang="en-GB" sz="1200" dirty="0"/>
                <a:t>approximation of impact </a:t>
              </a:r>
              <a:endParaRPr lang="en-GB" sz="1200" dirty="0" smtClean="0"/>
            </a:p>
            <a:p>
              <a:r>
                <a:rPr lang="en-GB" sz="1200" dirty="0" smtClean="0"/>
                <a:t>required </a:t>
              </a:r>
              <a:r>
                <a:rPr lang="en-GB" sz="1200" dirty="0"/>
                <a:t>due to quadratic nature of </a:t>
              </a:r>
              <a:r>
                <a:rPr lang="en-GB" sz="1200" dirty="0" smtClean="0"/>
                <a:t>e</a:t>
              </a:r>
            </a:p>
            <a:p>
              <a:r>
                <a:rPr lang="en-GB" sz="1200" i="1" dirty="0" smtClean="0"/>
                <a:t>Langland </a:t>
              </a:r>
              <a:r>
                <a:rPr lang="en-GB" sz="1200" i="1" dirty="0"/>
                <a:t>and Baker (2004</a:t>
              </a:r>
              <a:r>
                <a:rPr lang="en-GB" sz="1200" i="1" dirty="0" smtClean="0"/>
                <a:t>); </a:t>
              </a:r>
              <a:r>
                <a:rPr lang="en-GB" sz="1200" i="1" dirty="0" err="1" smtClean="0"/>
                <a:t>Errico</a:t>
              </a:r>
              <a:r>
                <a:rPr lang="en-GB" sz="1200" i="1" dirty="0" smtClean="0"/>
                <a:t> </a:t>
              </a:r>
              <a:r>
                <a:rPr lang="en-GB" sz="1200" i="1" dirty="0"/>
                <a:t>(2007</a:t>
              </a:r>
              <a:r>
                <a:rPr lang="en-GB" sz="1200" i="1" dirty="0" smtClean="0"/>
                <a:t>);</a:t>
              </a:r>
              <a:endParaRPr lang="en-GB" i="1" dirty="0"/>
            </a:p>
          </p:txBody>
        </p:sp>
      </p:grpSp>
      <p:grpSp>
        <p:nvGrpSpPr>
          <p:cNvPr id="9" name="Group 8"/>
          <p:cNvGrpSpPr/>
          <p:nvPr/>
        </p:nvGrpSpPr>
        <p:grpSpPr>
          <a:xfrm>
            <a:off x="384322" y="2933360"/>
            <a:ext cx="3954738" cy="1771334"/>
            <a:chOff x="384322" y="2933360"/>
            <a:chExt cx="3954738" cy="1771334"/>
          </a:xfrm>
        </p:grpSpPr>
        <p:pic>
          <p:nvPicPr>
            <p:cNvPr id="24" name="Picture 23"/>
            <p:cNvPicPr>
              <a:picLocks noChangeAspect="1"/>
            </p:cNvPicPr>
            <p:nvPr/>
          </p:nvPicPr>
          <p:blipFill>
            <a:blip r:embed="rId17"/>
            <a:stretch>
              <a:fillRect/>
            </a:stretch>
          </p:blipFill>
          <p:spPr>
            <a:xfrm>
              <a:off x="384322" y="2933360"/>
              <a:ext cx="3954738" cy="1771334"/>
            </a:xfrm>
            <a:prstGeom prst="rect">
              <a:avLst/>
            </a:prstGeom>
          </p:spPr>
        </p:pic>
        <p:graphicFrame>
          <p:nvGraphicFramePr>
            <p:cNvPr id="29" name="Object 1"/>
            <p:cNvGraphicFramePr>
              <a:graphicFrameLocks noChangeAspect="1"/>
            </p:cNvGraphicFramePr>
            <p:nvPr>
              <p:extLst>
                <p:ext uri="{D42A27DB-BD31-4B8C-83A1-F6EECF244321}">
                  <p14:modId xmlns:p14="http://schemas.microsoft.com/office/powerpoint/2010/main" val="114026978"/>
                </p:ext>
              </p:extLst>
            </p:nvPr>
          </p:nvGraphicFramePr>
          <p:xfrm>
            <a:off x="3551134" y="3687922"/>
            <a:ext cx="310537" cy="314332"/>
          </p:xfrm>
          <a:graphic>
            <a:graphicData uri="http://schemas.openxmlformats.org/presentationml/2006/ole">
              <mc:AlternateContent xmlns:mc="http://schemas.openxmlformats.org/markup-compatibility/2006">
                <mc:Choice xmlns:v="urn:schemas-microsoft-com:vml" Requires="v">
                  <p:oleObj spid="_x0000_s16005" name="Equation" r:id="rId18" imgW="203040" imgH="228600" progId="Equation.DSMT4">
                    <p:embed/>
                  </p:oleObj>
                </mc:Choice>
                <mc:Fallback>
                  <p:oleObj name="Equation" r:id="rId18" imgW="203040" imgH="228600" progId="Equation.DSMT4">
                    <p:embed/>
                    <p:pic>
                      <p:nvPicPr>
                        <p:cNvPr id="0" name=""/>
                        <p:cNvPicPr>
                          <a:picLocks noChangeAspect="1" noChangeArrowheads="1"/>
                        </p:cNvPicPr>
                        <p:nvPr/>
                      </p:nvPicPr>
                      <p:blipFill>
                        <a:blip r:embed="rId19"/>
                        <a:srcRect/>
                        <a:stretch>
                          <a:fillRect/>
                        </a:stretch>
                      </p:blipFill>
                      <p:spPr bwMode="auto">
                        <a:xfrm>
                          <a:off x="3551134" y="3687922"/>
                          <a:ext cx="310537" cy="314332"/>
                        </a:xfrm>
                        <a:prstGeom prst="rect">
                          <a:avLst/>
                        </a:prstGeom>
                        <a:noFill/>
                        <a:ln w="22225">
                          <a:noFill/>
                        </a:ln>
                        <a:extLst/>
                      </p:spPr>
                    </p:pic>
                  </p:oleObj>
                </mc:Fallback>
              </mc:AlternateContent>
            </a:graphicData>
          </a:graphic>
        </p:graphicFrame>
        <p:graphicFrame>
          <p:nvGraphicFramePr>
            <p:cNvPr id="30" name="Object 1"/>
            <p:cNvGraphicFramePr>
              <a:graphicFrameLocks noChangeAspect="1"/>
            </p:cNvGraphicFramePr>
            <p:nvPr>
              <p:extLst>
                <p:ext uri="{D42A27DB-BD31-4B8C-83A1-F6EECF244321}">
                  <p14:modId xmlns:p14="http://schemas.microsoft.com/office/powerpoint/2010/main" val="2657018588"/>
                </p:ext>
              </p:extLst>
            </p:nvPr>
          </p:nvGraphicFramePr>
          <p:xfrm>
            <a:off x="3551134" y="3132548"/>
            <a:ext cx="310537" cy="314332"/>
          </p:xfrm>
          <a:graphic>
            <a:graphicData uri="http://schemas.openxmlformats.org/presentationml/2006/ole">
              <mc:AlternateContent xmlns:mc="http://schemas.openxmlformats.org/markup-compatibility/2006">
                <mc:Choice xmlns:v="urn:schemas-microsoft-com:vml" Requires="v">
                  <p:oleObj spid="_x0000_s16006" name="Equation" r:id="rId20" imgW="203040" imgH="228600" progId="Equation.DSMT4">
                    <p:embed/>
                  </p:oleObj>
                </mc:Choice>
                <mc:Fallback>
                  <p:oleObj name="Equation" r:id="rId20" imgW="203040" imgH="228600" progId="Equation.DSMT4">
                    <p:embed/>
                    <p:pic>
                      <p:nvPicPr>
                        <p:cNvPr id="0" name=""/>
                        <p:cNvPicPr>
                          <a:picLocks noChangeAspect="1" noChangeArrowheads="1"/>
                        </p:cNvPicPr>
                        <p:nvPr/>
                      </p:nvPicPr>
                      <p:blipFill>
                        <a:blip r:embed="rId21"/>
                        <a:srcRect/>
                        <a:stretch>
                          <a:fillRect/>
                        </a:stretch>
                      </p:blipFill>
                      <p:spPr bwMode="auto">
                        <a:xfrm>
                          <a:off x="3551134" y="3132548"/>
                          <a:ext cx="310537" cy="314332"/>
                        </a:xfrm>
                        <a:prstGeom prst="rect">
                          <a:avLst/>
                        </a:prstGeom>
                        <a:noFill/>
                        <a:ln w="22225">
                          <a:noFill/>
                        </a:ln>
                        <a:extLst/>
                      </p:spPr>
                    </p:pic>
                  </p:oleObj>
                </mc:Fallback>
              </mc:AlternateContent>
            </a:graphicData>
          </a:graphic>
        </p:graphicFrame>
      </p:grpSp>
      <p:grpSp>
        <p:nvGrpSpPr>
          <p:cNvPr id="43" name="Group 42"/>
          <p:cNvGrpSpPr/>
          <p:nvPr/>
        </p:nvGrpSpPr>
        <p:grpSpPr>
          <a:xfrm>
            <a:off x="369827" y="4796871"/>
            <a:ext cx="9116006" cy="1423839"/>
            <a:chOff x="369827" y="4796871"/>
            <a:chExt cx="9116006" cy="1423839"/>
          </a:xfrm>
        </p:grpSpPr>
        <p:graphicFrame>
          <p:nvGraphicFramePr>
            <p:cNvPr id="19" name="Object 4"/>
            <p:cNvGraphicFramePr>
              <a:graphicFrameLocks noChangeAspect="1"/>
            </p:cNvGraphicFramePr>
            <p:nvPr>
              <p:extLst>
                <p:ext uri="{D42A27DB-BD31-4B8C-83A1-F6EECF244321}">
                  <p14:modId xmlns:p14="http://schemas.microsoft.com/office/powerpoint/2010/main" val="481669187"/>
                </p:ext>
              </p:extLst>
            </p:nvPr>
          </p:nvGraphicFramePr>
          <p:xfrm>
            <a:off x="369827" y="4796871"/>
            <a:ext cx="8210152" cy="809980"/>
          </p:xfrm>
          <a:graphic>
            <a:graphicData uri="http://schemas.openxmlformats.org/presentationml/2006/ole">
              <mc:AlternateContent xmlns:mc="http://schemas.openxmlformats.org/markup-compatibility/2006">
                <mc:Choice xmlns:v="urn:schemas-microsoft-com:vml" Requires="v">
                  <p:oleObj spid="_x0000_s16007" name="Equation" r:id="rId22" imgW="4368600" imgH="431640" progId="Equation.DSMT4">
                    <p:embed/>
                  </p:oleObj>
                </mc:Choice>
                <mc:Fallback>
                  <p:oleObj name="Equation" r:id="rId22" imgW="4368600" imgH="431640" progId="Equation.DSMT4">
                    <p:embed/>
                    <p:pic>
                      <p:nvPicPr>
                        <p:cNvPr id="0" name=""/>
                        <p:cNvPicPr>
                          <a:picLocks noChangeAspect="1" noChangeArrowheads="1"/>
                        </p:cNvPicPr>
                        <p:nvPr/>
                      </p:nvPicPr>
                      <p:blipFill>
                        <a:blip r:embed="rId23"/>
                        <a:srcRect/>
                        <a:stretch>
                          <a:fillRect/>
                        </a:stretch>
                      </p:blipFill>
                      <p:spPr bwMode="auto">
                        <a:xfrm>
                          <a:off x="369827" y="4796871"/>
                          <a:ext cx="8210152" cy="809980"/>
                        </a:xfrm>
                        <a:prstGeom prst="rect">
                          <a:avLst/>
                        </a:prstGeom>
                        <a:noFill/>
                        <a:ln w="22225">
                          <a:solidFill>
                            <a:srgbClr val="C00000"/>
                          </a:solidFill>
                          <a:miter lim="800000"/>
                          <a:headEnd/>
                          <a:tailEnd/>
                        </a:ln>
                        <a:extLst/>
                      </p:spPr>
                    </p:pic>
                  </p:oleObj>
                </mc:Fallback>
              </mc:AlternateContent>
            </a:graphicData>
          </a:graphic>
        </p:graphicFrame>
        <p:grpSp>
          <p:nvGrpSpPr>
            <p:cNvPr id="41" name="Group 40"/>
            <p:cNvGrpSpPr/>
            <p:nvPr/>
          </p:nvGrpSpPr>
          <p:grpSpPr>
            <a:xfrm>
              <a:off x="2009304" y="5186037"/>
              <a:ext cx="7476529" cy="1034673"/>
              <a:chOff x="2009304" y="5186037"/>
              <a:chExt cx="7476529" cy="1034673"/>
            </a:xfrm>
          </p:grpSpPr>
          <p:cxnSp>
            <p:nvCxnSpPr>
              <p:cNvPr id="34" name="Straight Arrow Connector 33"/>
              <p:cNvCxnSpPr/>
              <p:nvPr/>
            </p:nvCxnSpPr>
            <p:spPr>
              <a:xfrm flipH="1" flipV="1">
                <a:off x="3623418" y="5280284"/>
                <a:ext cx="8545" cy="4187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35" name="Picture 34"/>
              <p:cNvPicPr>
                <a:picLocks noChangeAspect="1"/>
              </p:cNvPicPr>
              <p:nvPr/>
            </p:nvPicPr>
            <p:blipFill>
              <a:blip r:embed="rId24"/>
              <a:stretch>
                <a:fillRect/>
              </a:stretch>
            </p:blipFill>
            <p:spPr>
              <a:xfrm>
                <a:off x="4039871" y="5186037"/>
                <a:ext cx="243861" cy="579170"/>
              </a:xfrm>
              <a:prstGeom prst="rect">
                <a:avLst/>
              </a:prstGeom>
            </p:spPr>
          </p:pic>
          <p:pic>
            <p:nvPicPr>
              <p:cNvPr id="36" name="Picture 35"/>
              <p:cNvPicPr>
                <a:picLocks noChangeAspect="1"/>
              </p:cNvPicPr>
              <p:nvPr/>
            </p:nvPicPr>
            <p:blipFill>
              <a:blip r:embed="rId24"/>
              <a:stretch>
                <a:fillRect/>
              </a:stretch>
            </p:blipFill>
            <p:spPr>
              <a:xfrm>
                <a:off x="5794897" y="5211518"/>
                <a:ext cx="243861" cy="579170"/>
              </a:xfrm>
              <a:prstGeom prst="rect">
                <a:avLst/>
              </a:prstGeom>
            </p:spPr>
          </p:pic>
          <p:sp>
            <p:nvSpPr>
              <p:cNvPr id="37" name="TextBox 36"/>
              <p:cNvSpPr txBox="1"/>
              <p:nvPr/>
            </p:nvSpPr>
            <p:spPr>
              <a:xfrm>
                <a:off x="2009304" y="5712879"/>
                <a:ext cx="1936802" cy="276999"/>
              </a:xfrm>
              <a:prstGeom prst="rect">
                <a:avLst/>
              </a:prstGeom>
              <a:noFill/>
            </p:spPr>
            <p:txBody>
              <a:bodyPr wrap="square" rtlCol="0">
                <a:spAutoFit/>
              </a:bodyPr>
              <a:lstStyle/>
              <a:p>
                <a:r>
                  <a:rPr lang="en-GB" sz="1200" dirty="0" err="1"/>
                  <a:t>a</a:t>
                </a:r>
                <a:r>
                  <a:rPr lang="en-GB" sz="1200" dirty="0" err="1" smtClean="0"/>
                  <a:t>djoint</a:t>
                </a:r>
                <a:r>
                  <a:rPr lang="en-GB" sz="1200" dirty="0" smtClean="0"/>
                  <a:t> analysis scheme</a:t>
                </a:r>
                <a:endParaRPr lang="en-GB" sz="1200" dirty="0"/>
              </a:p>
            </p:txBody>
          </p:sp>
          <p:sp>
            <p:nvSpPr>
              <p:cNvPr id="38" name="TextBox 37"/>
              <p:cNvSpPr txBox="1"/>
              <p:nvPr/>
            </p:nvSpPr>
            <p:spPr>
              <a:xfrm>
                <a:off x="4243945" y="5711864"/>
                <a:ext cx="1850284" cy="276999"/>
              </a:xfrm>
              <a:prstGeom prst="rect">
                <a:avLst/>
              </a:prstGeom>
              <a:noFill/>
            </p:spPr>
            <p:txBody>
              <a:bodyPr wrap="square" rtlCol="0">
                <a:spAutoFit/>
              </a:bodyPr>
              <a:lstStyle/>
              <a:p>
                <a:r>
                  <a:rPr lang="en-GB" sz="1200" dirty="0" err="1"/>
                  <a:t>a</a:t>
                </a:r>
                <a:r>
                  <a:rPr lang="en-GB" sz="1200" dirty="0" err="1" smtClean="0"/>
                  <a:t>djoint</a:t>
                </a:r>
                <a:r>
                  <a:rPr lang="en-GB" sz="1200" dirty="0" smtClean="0"/>
                  <a:t> forecast model</a:t>
                </a:r>
                <a:endParaRPr lang="en-GB" sz="1200" dirty="0"/>
              </a:p>
            </p:txBody>
          </p:sp>
          <p:pic>
            <p:nvPicPr>
              <p:cNvPr id="39" name="Picture 38"/>
              <p:cNvPicPr>
                <a:picLocks noChangeAspect="1"/>
              </p:cNvPicPr>
              <p:nvPr/>
            </p:nvPicPr>
            <p:blipFill>
              <a:blip r:embed="rId24"/>
              <a:stretch>
                <a:fillRect/>
              </a:stretch>
            </p:blipFill>
            <p:spPr>
              <a:xfrm>
                <a:off x="8090218" y="5240352"/>
                <a:ext cx="243861" cy="579170"/>
              </a:xfrm>
              <a:prstGeom prst="rect">
                <a:avLst/>
              </a:prstGeom>
            </p:spPr>
          </p:pic>
          <p:sp>
            <p:nvSpPr>
              <p:cNvPr id="40" name="TextBox 39"/>
              <p:cNvSpPr txBox="1"/>
              <p:nvPr/>
            </p:nvSpPr>
            <p:spPr>
              <a:xfrm>
                <a:off x="7340839" y="5759045"/>
                <a:ext cx="2144994" cy="461665"/>
              </a:xfrm>
              <a:prstGeom prst="rect">
                <a:avLst/>
              </a:prstGeom>
              <a:noFill/>
            </p:spPr>
            <p:txBody>
              <a:bodyPr wrap="square" rtlCol="0">
                <a:spAutoFit/>
              </a:bodyPr>
              <a:lstStyle/>
              <a:p>
                <a:r>
                  <a:rPr lang="en-GB" sz="1200" dirty="0" smtClean="0"/>
                  <a:t>Summation of individual observation impacts </a:t>
                </a:r>
                <a:endParaRPr lang="en-GB" sz="1200" dirty="0"/>
              </a:p>
            </p:txBody>
          </p:sp>
        </p:grpSp>
      </p:grpSp>
    </p:spTree>
    <p:extLst>
      <p:ext uri="{BB962C8B-B14F-4D97-AF65-F5344CB8AC3E}">
        <p14:creationId xmlns:p14="http://schemas.microsoft.com/office/powerpoint/2010/main" val="1983349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915" y="360000"/>
            <a:ext cx="8026064" cy="369332"/>
          </a:xfrm>
        </p:spPr>
        <p:txBody>
          <a:bodyPr/>
          <a:lstStyle/>
          <a:p>
            <a:r>
              <a:rPr lang="en-GB" dirty="0" smtClean="0"/>
              <a:t>FSOI in the IFS - summary</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14</a:t>
            </a:fld>
            <a:endParaRPr lang="en-US" dirty="0"/>
          </a:p>
        </p:txBody>
      </p:sp>
      <p:sp>
        <p:nvSpPr>
          <p:cNvPr id="3" name="Rectangle 2"/>
          <p:cNvSpPr/>
          <p:nvPr/>
        </p:nvSpPr>
        <p:spPr>
          <a:xfrm>
            <a:off x="420100" y="1995299"/>
            <a:ext cx="8293693" cy="3354765"/>
          </a:xfrm>
          <a:prstGeom prst="rect">
            <a:avLst/>
          </a:prstGeom>
        </p:spPr>
        <p:txBody>
          <a:bodyPr wrap="square">
            <a:spAutoFit/>
          </a:bodyPr>
          <a:lstStyle/>
          <a:p>
            <a:pPr marL="285750" indent="-285750">
              <a:buFont typeface="Arial" panose="020B0604020202020204" pitchFamily="34" charset="0"/>
              <a:buChar char="•"/>
            </a:pPr>
            <a:r>
              <a:rPr lang="en-GB" sz="1400" dirty="0"/>
              <a:t>FSOI is a function of sensitivity gradient, the </a:t>
            </a:r>
            <a:r>
              <a:rPr lang="en-GB" sz="1400" dirty="0" err="1"/>
              <a:t>adjoint</a:t>
            </a:r>
            <a:r>
              <a:rPr lang="en-GB" sz="1400" dirty="0"/>
              <a:t> of the gain matrix and the innovation </a:t>
            </a:r>
            <a:r>
              <a:rPr lang="en-GB" sz="1400" dirty="0" smtClean="0"/>
              <a:t>vector;</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smtClean="0"/>
              <a:t>FSOI is computed at ECMWF for a 12-h window; The sensitivity gradient is valid at the starting time of the 4D-Var window, typically 9 UTC and 21UTC; </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smtClean="0"/>
              <a:t>The impact of observations can be summed up over time and space in different subsets to compute the total contribution of the different components of the observing system towards reduction of the forecast errors;</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smtClean="0"/>
              <a:t>FSOI is influenced by simplified </a:t>
            </a:r>
            <a:r>
              <a:rPr lang="en-GB" sz="1400" dirty="0" err="1" smtClean="0"/>
              <a:t>adjoint</a:t>
            </a:r>
            <a:r>
              <a:rPr lang="en-GB" sz="1400" dirty="0" smtClean="0"/>
              <a:t> model (dry/moist physical processes) used to carry the forecast error information backwards and by the selection of the total energy norm (dry/moist), (</a:t>
            </a:r>
            <a:r>
              <a:rPr lang="en-GB" sz="1400" i="1" dirty="0" err="1" smtClean="0"/>
              <a:t>Janisková</a:t>
            </a:r>
            <a:r>
              <a:rPr lang="en-GB" sz="1400" i="1" dirty="0" smtClean="0"/>
              <a:t> and </a:t>
            </a:r>
            <a:r>
              <a:rPr lang="en-GB" sz="1400" i="1" dirty="0" err="1" smtClean="0"/>
              <a:t>Cardinali</a:t>
            </a:r>
            <a:r>
              <a:rPr lang="en-GB" sz="1400" i="1" dirty="0" smtClean="0"/>
              <a:t>, 2016</a:t>
            </a:r>
            <a:r>
              <a:rPr lang="en-GB" sz="1400" dirty="0" smtClean="0"/>
              <a:t>)</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smtClean="0"/>
              <a:t>Total energy norm:</a:t>
            </a:r>
          </a:p>
          <a:p>
            <a:pPr marL="285750" indent="-285750">
              <a:buFont typeface="Arial" panose="020B0604020202020204" pitchFamily="34" charset="0"/>
              <a:buChar char="•"/>
            </a:pPr>
            <a:endParaRPr lang="en-GB" sz="1600" dirty="0"/>
          </a:p>
        </p:txBody>
      </p:sp>
      <p:graphicFrame>
        <p:nvGraphicFramePr>
          <p:cNvPr id="19" name="Object 4"/>
          <p:cNvGraphicFramePr>
            <a:graphicFrameLocks noChangeAspect="1"/>
          </p:cNvGraphicFramePr>
          <p:nvPr>
            <p:extLst>
              <p:ext uri="{D42A27DB-BD31-4B8C-83A1-F6EECF244321}">
                <p14:modId xmlns:p14="http://schemas.microsoft.com/office/powerpoint/2010/main" val="3937008745"/>
              </p:ext>
            </p:extLst>
          </p:nvPr>
        </p:nvGraphicFramePr>
        <p:xfrm>
          <a:off x="2827338" y="962025"/>
          <a:ext cx="3294062" cy="809625"/>
        </p:xfrm>
        <a:graphic>
          <a:graphicData uri="http://schemas.openxmlformats.org/presentationml/2006/ole">
            <mc:AlternateContent xmlns:mc="http://schemas.openxmlformats.org/markup-compatibility/2006">
              <mc:Choice xmlns:v="urn:schemas-microsoft-com:vml" Requires="v">
                <p:oleObj spid="_x0000_s17467" name="Equation" r:id="rId4" imgW="1752480" imgH="431640" progId="Equation.DSMT4">
                  <p:embed/>
                </p:oleObj>
              </mc:Choice>
              <mc:Fallback>
                <p:oleObj name="Equation" r:id="rId4" imgW="1752480" imgH="431640" progId="Equation.DSMT4">
                  <p:embed/>
                  <p:pic>
                    <p:nvPicPr>
                      <p:cNvPr id="0" name=""/>
                      <p:cNvPicPr>
                        <a:picLocks noChangeAspect="1" noChangeArrowheads="1"/>
                      </p:cNvPicPr>
                      <p:nvPr/>
                    </p:nvPicPr>
                    <p:blipFill>
                      <a:blip r:embed="rId5"/>
                      <a:srcRect/>
                      <a:stretch>
                        <a:fillRect/>
                      </a:stretch>
                    </p:blipFill>
                    <p:spPr bwMode="auto">
                      <a:xfrm>
                        <a:off x="2827338" y="962025"/>
                        <a:ext cx="3294062" cy="809625"/>
                      </a:xfrm>
                      <a:prstGeom prst="rect">
                        <a:avLst/>
                      </a:prstGeom>
                      <a:noFill/>
                      <a:ln w="22225">
                        <a:solidFill>
                          <a:srgbClr val="C00000"/>
                        </a:solidFill>
                        <a:miter lim="800000"/>
                        <a:headEnd/>
                        <a:tailEnd/>
                      </a:ln>
                      <a:extLst/>
                    </p:spPr>
                  </p:pic>
                </p:oleObj>
              </mc:Fallback>
            </mc:AlternateContent>
          </a:graphicData>
        </a:graphic>
      </p:graphicFrame>
      <p:grpSp>
        <p:nvGrpSpPr>
          <p:cNvPr id="9" name="Group 8"/>
          <p:cNvGrpSpPr/>
          <p:nvPr/>
        </p:nvGrpSpPr>
        <p:grpSpPr>
          <a:xfrm>
            <a:off x="556419" y="5153895"/>
            <a:ext cx="8437033" cy="1015663"/>
            <a:chOff x="556419" y="5153895"/>
            <a:chExt cx="8437033" cy="1015663"/>
          </a:xfrm>
        </p:grpSpPr>
        <p:graphicFrame>
          <p:nvGraphicFramePr>
            <p:cNvPr id="32" name="Object 6"/>
            <p:cNvGraphicFramePr>
              <a:graphicFrameLocks noChangeAspect="1"/>
            </p:cNvGraphicFramePr>
            <p:nvPr>
              <p:extLst>
                <p:ext uri="{D42A27DB-BD31-4B8C-83A1-F6EECF244321}">
                  <p14:modId xmlns:p14="http://schemas.microsoft.com/office/powerpoint/2010/main" val="1991347563"/>
                </p:ext>
              </p:extLst>
            </p:nvPr>
          </p:nvGraphicFramePr>
          <p:xfrm>
            <a:off x="556419" y="5360637"/>
            <a:ext cx="3917950" cy="417512"/>
          </p:xfrm>
          <a:graphic>
            <a:graphicData uri="http://schemas.openxmlformats.org/presentationml/2006/ole">
              <mc:AlternateContent xmlns:mc="http://schemas.openxmlformats.org/markup-compatibility/2006">
                <mc:Choice xmlns:v="urn:schemas-microsoft-com:vml" Requires="v">
                  <p:oleObj spid="_x0000_s17468" name="Equation" r:id="rId6" imgW="4647960" imgH="495000" progId="Equation.DSMT4">
                    <p:embed/>
                  </p:oleObj>
                </mc:Choice>
                <mc:Fallback>
                  <p:oleObj name="Equation" r:id="rId6" imgW="4647960" imgH="495000" progId="Equation.DSMT4">
                    <p:embed/>
                    <p:pic>
                      <p:nvPicPr>
                        <p:cNvPr id="0" name=""/>
                        <p:cNvPicPr>
                          <a:picLocks noChangeAspect="1" noChangeArrowheads="1"/>
                        </p:cNvPicPr>
                        <p:nvPr/>
                      </p:nvPicPr>
                      <p:blipFill>
                        <a:blip r:embed="rId7"/>
                        <a:srcRect/>
                        <a:stretch>
                          <a:fillRect/>
                        </a:stretch>
                      </p:blipFill>
                      <p:spPr bwMode="auto">
                        <a:xfrm>
                          <a:off x="556419" y="5360637"/>
                          <a:ext cx="3917950" cy="417512"/>
                        </a:xfrm>
                        <a:prstGeom prst="rect">
                          <a:avLst/>
                        </a:prstGeom>
                        <a:noFill/>
                        <a:ln w="22225">
                          <a:solidFill>
                            <a:srgbClr val="C00000"/>
                          </a:solidFill>
                        </a:ln>
                        <a:extLst/>
                      </p:spPr>
                    </p:pic>
                  </p:oleObj>
                </mc:Fallback>
              </mc:AlternateContent>
            </a:graphicData>
          </a:graphic>
        </p:graphicFrame>
        <p:sp>
          <p:nvSpPr>
            <p:cNvPr id="8" name="Rectangle 7"/>
            <p:cNvSpPr/>
            <p:nvPr/>
          </p:nvSpPr>
          <p:spPr>
            <a:xfrm>
              <a:off x="4571999" y="5153895"/>
              <a:ext cx="4421453" cy="1015663"/>
            </a:xfrm>
            <a:prstGeom prst="rect">
              <a:avLst/>
            </a:prstGeom>
          </p:spPr>
          <p:txBody>
            <a:bodyPr wrap="square">
              <a:spAutoFit/>
            </a:bodyPr>
            <a:lstStyle/>
            <a:p>
              <a:r>
                <a:rPr lang="en-GB" altLang="en-US" sz="1200" dirty="0"/>
                <a:t>u- is the zonal </a:t>
              </a:r>
              <a:r>
                <a:rPr lang="en-GB" altLang="en-US" sz="1200" dirty="0" smtClean="0"/>
                <a:t>wind, </a:t>
              </a:r>
              <a:r>
                <a:rPr lang="en-GB" altLang="en-US" sz="1200" dirty="0"/>
                <a:t>v is the meridional </a:t>
              </a:r>
              <a:r>
                <a:rPr lang="en-GB" altLang="en-US" sz="1200" dirty="0" smtClean="0"/>
                <a:t>wind, </a:t>
              </a:r>
            </a:p>
            <a:p>
              <a:r>
                <a:rPr lang="en-GB" altLang="en-US" sz="1200" i="1" dirty="0" smtClean="0"/>
                <a:t>R</a:t>
              </a:r>
              <a:r>
                <a:rPr lang="en-GB" altLang="en-US" sz="1200" i="1" baseline="-25000" dirty="0" smtClean="0"/>
                <a:t>d</a:t>
              </a:r>
              <a:r>
                <a:rPr lang="en-GB" altLang="en-US" sz="1200" dirty="0" smtClean="0"/>
                <a:t> </a:t>
              </a:r>
              <a:r>
                <a:rPr lang="en-GB" altLang="en-US" sz="1200" dirty="0"/>
                <a:t>is the dry air constant, </a:t>
              </a:r>
              <a:r>
                <a:rPr lang="en-GB" altLang="en-US" sz="1200" i="1" dirty="0"/>
                <a:t> </a:t>
              </a:r>
              <a:r>
                <a:rPr lang="en-GB" altLang="en-US" sz="1200" i="1" dirty="0" err="1"/>
                <a:t>T</a:t>
              </a:r>
              <a:r>
                <a:rPr lang="en-GB" altLang="en-US" sz="1200" i="1" baseline="-25000" dirty="0" err="1"/>
                <a:t>r</a:t>
              </a:r>
              <a:r>
                <a:rPr lang="en-GB" altLang="en-US" sz="1200" i="1" dirty="0"/>
                <a:t>  </a:t>
              </a:r>
              <a:r>
                <a:rPr lang="en-GB" altLang="en-US" sz="1200" dirty="0"/>
                <a:t>is </a:t>
              </a:r>
              <a:r>
                <a:rPr lang="en-GB" altLang="en-US" sz="1200" dirty="0" smtClean="0"/>
                <a:t>the reference temperature (350 K), </a:t>
              </a:r>
              <a:r>
                <a:rPr lang="en-GB" altLang="en-US" sz="1200" i="1" dirty="0" err="1" smtClean="0"/>
                <a:t>p</a:t>
              </a:r>
              <a:r>
                <a:rPr lang="en-GB" altLang="en-US" sz="1200" i="1" baseline="-25000" dirty="0" err="1"/>
                <a:t>r</a:t>
              </a:r>
              <a:r>
                <a:rPr lang="en-GB" altLang="en-US" sz="1200" dirty="0" smtClean="0"/>
                <a:t> </a:t>
              </a:r>
              <a:r>
                <a:rPr lang="en-GB" altLang="en-US" sz="1200" dirty="0"/>
                <a:t>is the </a:t>
              </a:r>
              <a:r>
                <a:rPr lang="en-GB" altLang="en-US" sz="1200" dirty="0" smtClean="0"/>
                <a:t>reference </a:t>
              </a:r>
              <a:r>
                <a:rPr lang="en-GB" altLang="en-US" sz="1200" dirty="0"/>
                <a:t>pressure </a:t>
              </a:r>
              <a:r>
                <a:rPr lang="en-GB" altLang="en-US" sz="1200" dirty="0" smtClean="0"/>
                <a:t>(1000 </a:t>
              </a:r>
              <a:r>
                <a:rPr lang="en-GB" altLang="en-US" sz="1200" dirty="0" err="1" smtClean="0"/>
                <a:t>hPa</a:t>
              </a:r>
              <a:r>
                <a:rPr lang="en-GB" altLang="en-US" sz="1200" dirty="0" smtClean="0"/>
                <a:t>) and </a:t>
              </a:r>
              <a:r>
                <a:rPr lang="en-GB" altLang="en-US" sz="1200" dirty="0"/>
                <a:t>T is the air </a:t>
              </a:r>
              <a:r>
                <a:rPr lang="en-GB" altLang="en-US" sz="1200" dirty="0" smtClean="0"/>
                <a:t>temperature, q specific humidity with a certain weight </a:t>
              </a:r>
              <a:r>
                <a:rPr lang="en-GB" altLang="en-US" sz="1200" i="1" dirty="0" err="1" smtClean="0"/>
                <a:t>w</a:t>
              </a:r>
              <a:r>
                <a:rPr lang="en-GB" altLang="en-US" sz="1200" i="1" baseline="-25000" dirty="0" err="1" smtClean="0"/>
                <a:t>q</a:t>
              </a:r>
              <a:r>
                <a:rPr lang="en-GB" altLang="en-US" sz="1200" dirty="0" smtClean="0"/>
                <a:t>, </a:t>
              </a:r>
              <a:r>
                <a:rPr lang="en-GB" altLang="en-US" sz="1200" dirty="0" err="1" smtClean="0"/>
                <a:t>Lc</a:t>
              </a:r>
              <a:r>
                <a:rPr lang="en-GB" altLang="en-US" sz="1200" dirty="0" smtClean="0"/>
                <a:t> is the latent heat of condensation. ECMWF</a:t>
              </a:r>
              <a:r>
                <a:rPr lang="en-GB" altLang="en-US" sz="1200" dirty="0" smtClean="0">
                  <a:sym typeface="Wingdings" panose="05000000000000000000" pitchFamily="2" charset="2"/>
                </a:rPr>
                <a:t> </a:t>
              </a:r>
              <a:r>
                <a:rPr lang="en-GB" altLang="en-US" sz="1200" i="1" dirty="0" err="1" smtClean="0">
                  <a:sym typeface="Wingdings" panose="05000000000000000000" pitchFamily="2" charset="2"/>
                </a:rPr>
                <a:t>w</a:t>
              </a:r>
              <a:r>
                <a:rPr lang="en-GB" altLang="en-US" sz="1200" i="1" baseline="-25000" dirty="0" err="1" smtClean="0">
                  <a:sym typeface="Wingdings" panose="05000000000000000000" pitchFamily="2" charset="2"/>
                </a:rPr>
                <a:t>q</a:t>
              </a:r>
              <a:r>
                <a:rPr lang="en-GB" altLang="en-US" sz="1200" dirty="0" smtClean="0">
                  <a:sym typeface="Wingdings" panose="05000000000000000000" pitchFamily="2" charset="2"/>
                </a:rPr>
                <a:t>=0</a:t>
              </a:r>
              <a:r>
                <a:rPr lang="en-GB" altLang="en-US" sz="1200" dirty="0" smtClean="0"/>
                <a:t> </a:t>
              </a:r>
              <a:endParaRPr lang="en-GB" altLang="en-US" sz="1200" dirty="0"/>
            </a:p>
          </p:txBody>
        </p:sp>
      </p:grpSp>
    </p:spTree>
    <p:extLst>
      <p:ext uri="{BB962C8B-B14F-4D97-AF65-F5344CB8AC3E}">
        <p14:creationId xmlns:p14="http://schemas.microsoft.com/office/powerpoint/2010/main" val="1465552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908892" y="3732434"/>
            <a:ext cx="3563596" cy="1569660"/>
          </a:xfrm>
          <a:prstGeom prst="rect">
            <a:avLst/>
          </a:prstGeom>
          <a:noFill/>
        </p:spPr>
        <p:txBody>
          <a:bodyPr wrap="square" rtlCol="0">
            <a:spAutoFit/>
          </a:bodyPr>
          <a:lstStyle/>
          <a:p>
            <a:r>
              <a:rPr lang="en-GB" sz="1200" dirty="0" smtClean="0"/>
              <a:t>              the assimilation of the complete set of observations consistently results in a more accurate 24-h forecast;</a:t>
            </a:r>
          </a:p>
          <a:p>
            <a:endParaRPr lang="en-GB" sz="1200" dirty="0"/>
          </a:p>
          <a:p>
            <a:endParaRPr lang="en-GB" sz="1200" dirty="0" smtClean="0"/>
          </a:p>
          <a:p>
            <a:r>
              <a:rPr lang="en-GB" altLang="en-US" sz="1200" dirty="0" smtClean="0"/>
              <a:t>Average total observation impact is 95.4% of the total forecast impact.</a:t>
            </a:r>
          </a:p>
          <a:p>
            <a:endParaRPr lang="en-GB" sz="1200" dirty="0"/>
          </a:p>
        </p:txBody>
      </p:sp>
      <p:sp>
        <p:nvSpPr>
          <p:cNvPr id="18434" name="Rectangle 3"/>
          <p:cNvSpPr>
            <a:spLocks noChangeArrowheads="1"/>
          </p:cNvSpPr>
          <p:nvPr/>
        </p:nvSpPr>
        <p:spPr bwMode="auto">
          <a:xfrm>
            <a:off x="457200" y="360000"/>
            <a:ext cx="80152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a:cs typeface="DejaVu Sans"/>
              </a:defRPr>
            </a:lvl1pPr>
            <a:lvl2pPr marL="742950" indent="-285750" eaLnBrk="0" hangingPunct="0">
              <a:defRPr>
                <a:solidFill>
                  <a:schemeClr val="bg1"/>
                </a:solidFill>
                <a:latin typeface="Arial" panose="020B0604020202020204" pitchFamily="34" charset="0"/>
                <a:ea typeface="DejaVu Sans"/>
                <a:cs typeface="DejaVu Sans"/>
              </a:defRPr>
            </a:lvl2pPr>
            <a:lvl3pPr marL="1143000" indent="-228600" eaLnBrk="0" hangingPunct="0">
              <a:defRPr>
                <a:solidFill>
                  <a:schemeClr val="bg1"/>
                </a:solidFill>
                <a:latin typeface="Arial" panose="020B0604020202020204" pitchFamily="34" charset="0"/>
                <a:ea typeface="DejaVu Sans"/>
                <a:cs typeface="DejaVu Sans"/>
              </a:defRPr>
            </a:lvl3pPr>
            <a:lvl4pPr marL="1600200" indent="-228600" eaLnBrk="0" hangingPunct="0">
              <a:defRPr>
                <a:solidFill>
                  <a:schemeClr val="bg1"/>
                </a:solidFill>
                <a:latin typeface="Arial" panose="020B0604020202020204" pitchFamily="34" charset="0"/>
                <a:ea typeface="DejaVu Sans"/>
                <a:cs typeface="DejaVu Sans"/>
              </a:defRPr>
            </a:lvl4pPr>
            <a:lvl5pPr marL="2057400" indent="-228600" eaLnBrk="0" hangingPunct="0">
              <a:defRPr>
                <a:solidFill>
                  <a:schemeClr val="bg1"/>
                </a:solidFill>
                <a:latin typeface="Arial" panose="020B0604020202020204" pitchFamily="34" charset="0"/>
                <a:ea typeface="DejaVu Sans"/>
                <a:cs typeface="DejaVu Sans"/>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DejaVu Sans"/>
                <a:cs typeface="DejaVu Sans"/>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DejaVu Sans"/>
                <a:cs typeface="DejaVu Sans"/>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DejaVu Sans"/>
                <a:cs typeface="DejaVu Sans"/>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DejaVu Sans"/>
                <a:cs typeface="DejaVu Sans"/>
              </a:defRPr>
            </a:lvl9pPr>
          </a:lstStyle>
          <a:p>
            <a:pPr eaLnBrk="1" hangingPunct="1"/>
            <a:r>
              <a:rPr lang="en-CA" altLang="en-US" sz="2400" dirty="0">
                <a:solidFill>
                  <a:srgbClr val="064E83"/>
                </a:solidFill>
              </a:rPr>
              <a:t>Observation impact </a:t>
            </a:r>
            <a:r>
              <a:rPr lang="en-CA" altLang="en-US" sz="2400" dirty="0" smtClean="0">
                <a:solidFill>
                  <a:srgbClr val="064E83"/>
                </a:solidFill>
              </a:rPr>
              <a:t>calculation</a:t>
            </a:r>
            <a:endParaRPr lang="en-CA" altLang="en-US" sz="2400" dirty="0">
              <a:solidFill>
                <a:srgbClr val="064E83"/>
              </a:solidFill>
            </a:endParaRPr>
          </a:p>
        </p:txBody>
      </p:sp>
      <p:sp>
        <p:nvSpPr>
          <p:cNvPr id="33795" name="Rectangle 5"/>
          <p:cNvSpPr>
            <a:spLocks noChangeArrowheads="1"/>
          </p:cNvSpPr>
          <p:nvPr/>
        </p:nvSpPr>
        <p:spPr bwMode="auto">
          <a:xfrm>
            <a:off x="319088" y="908050"/>
            <a:ext cx="8293100" cy="175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buFontTx/>
              <a:buAutoNum type="arabicPeriod"/>
              <a:defRPr/>
            </a:pPr>
            <a:r>
              <a:rPr lang="en-GB" sz="1600" dirty="0">
                <a:solidFill>
                  <a:schemeClr val="tx1"/>
                </a:solidFill>
              </a:rPr>
              <a:t>Difference of nonlinear forecast error norm </a:t>
            </a:r>
            <a:r>
              <a:rPr lang="en-GB" sz="1600" dirty="0" smtClean="0">
                <a:solidFill>
                  <a:schemeClr val="tx1"/>
                </a:solidFill>
              </a:rPr>
              <a:t>(model space)</a:t>
            </a:r>
            <a:endParaRPr lang="en-GB" sz="1600" dirty="0">
              <a:solidFill>
                <a:schemeClr val="tx1"/>
              </a:solidFill>
            </a:endParaRPr>
          </a:p>
          <a:p>
            <a:pPr marL="342900" indent="-342900">
              <a:buFontTx/>
              <a:buAutoNum type="arabicPeriod"/>
              <a:defRPr/>
            </a:pPr>
            <a:endParaRPr lang="en-GB" dirty="0">
              <a:solidFill>
                <a:schemeClr val="tx1"/>
              </a:solidFill>
            </a:endParaRPr>
          </a:p>
          <a:p>
            <a:pPr>
              <a:defRPr/>
            </a:pPr>
            <a:r>
              <a:rPr lang="en-GB" dirty="0">
                <a:solidFill>
                  <a:schemeClr val="tx1"/>
                </a:solidFill>
              </a:rPr>
              <a:t> </a:t>
            </a:r>
          </a:p>
          <a:p>
            <a:pPr>
              <a:defRPr/>
            </a:pPr>
            <a:endParaRPr lang="en-GB" dirty="0">
              <a:solidFill>
                <a:schemeClr val="tx1"/>
              </a:solidFill>
            </a:endParaRPr>
          </a:p>
          <a:p>
            <a:pPr>
              <a:defRPr/>
            </a:pPr>
            <a:r>
              <a:rPr lang="en-GB" dirty="0">
                <a:solidFill>
                  <a:schemeClr val="tx1"/>
                </a:solidFill>
              </a:rPr>
              <a:t>2. </a:t>
            </a:r>
            <a:r>
              <a:rPr lang="en-GB" dirty="0" smtClean="0">
                <a:solidFill>
                  <a:schemeClr val="tx1"/>
                </a:solidFill>
              </a:rPr>
              <a:t>FSOI (observation space) – </a:t>
            </a:r>
            <a:r>
              <a:rPr lang="en-GB" dirty="0" err="1">
                <a:solidFill>
                  <a:schemeClr val="tx1"/>
                </a:solidFill>
              </a:rPr>
              <a:t>adjoint</a:t>
            </a:r>
            <a:r>
              <a:rPr lang="en-GB" dirty="0">
                <a:solidFill>
                  <a:schemeClr val="tx1"/>
                </a:solidFill>
              </a:rPr>
              <a:t>-based estimate of  </a:t>
            </a:r>
          </a:p>
          <a:p>
            <a:pPr>
              <a:defRPr/>
            </a:pPr>
            <a:endParaRPr lang="en-GB" dirty="0">
              <a:solidFill>
                <a:schemeClr val="tx1"/>
              </a:solidFill>
            </a:endParaRPr>
          </a:p>
        </p:txBody>
      </p:sp>
      <p:graphicFrame>
        <p:nvGraphicFramePr>
          <p:cNvPr id="18436" name="Object 1"/>
          <p:cNvGraphicFramePr>
            <a:graphicFrameLocks noChangeAspect="1"/>
          </p:cNvGraphicFramePr>
          <p:nvPr>
            <p:extLst>
              <p:ext uri="{D42A27DB-BD31-4B8C-83A1-F6EECF244321}">
                <p14:modId xmlns:p14="http://schemas.microsoft.com/office/powerpoint/2010/main" val="2902208282"/>
              </p:ext>
            </p:extLst>
          </p:nvPr>
        </p:nvGraphicFramePr>
        <p:xfrm>
          <a:off x="6211092" y="1976247"/>
          <a:ext cx="338137" cy="338137"/>
        </p:xfrm>
        <a:graphic>
          <a:graphicData uri="http://schemas.openxmlformats.org/presentationml/2006/ole">
            <mc:AlternateContent xmlns:mc="http://schemas.openxmlformats.org/markup-compatibility/2006">
              <mc:Choice xmlns:v="urn:schemas-microsoft-com:vml" Requires="v">
                <p:oleObj spid="_x0000_s18544" name="Equation" r:id="rId3" imgW="177480" imgH="177480" progId="Equation.3">
                  <p:embed/>
                </p:oleObj>
              </mc:Choice>
              <mc:Fallback>
                <p:oleObj name="Equation" r:id="rId3" imgW="17748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1092" y="1976247"/>
                        <a:ext cx="3381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437" name="Object 2"/>
          <p:cNvGraphicFramePr>
            <a:graphicFrameLocks noChangeAspect="1"/>
          </p:cNvGraphicFramePr>
          <p:nvPr>
            <p:extLst/>
          </p:nvPr>
        </p:nvGraphicFramePr>
        <p:xfrm>
          <a:off x="941432" y="1315937"/>
          <a:ext cx="1498600" cy="434975"/>
        </p:xfrm>
        <a:graphic>
          <a:graphicData uri="http://schemas.openxmlformats.org/presentationml/2006/ole">
            <mc:AlternateContent xmlns:mc="http://schemas.openxmlformats.org/markup-compatibility/2006">
              <mc:Choice xmlns:v="urn:schemas-microsoft-com:vml" Requires="v">
                <p:oleObj spid="_x0000_s18545" name="Equation" r:id="rId5" imgW="787400" imgH="228600" progId="Equation.3">
                  <p:embed/>
                </p:oleObj>
              </mc:Choice>
              <mc:Fallback>
                <p:oleObj name="Equation" r:id="rId5" imgW="7874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1432" y="1315937"/>
                        <a:ext cx="1498600" cy="434975"/>
                      </a:xfrm>
                      <a:prstGeom prst="rect">
                        <a:avLst/>
                      </a:prstGeom>
                      <a:noFill/>
                      <a:ln w="22225">
                        <a:solidFill>
                          <a:schemeClr val="tx1"/>
                        </a:solidFill>
                        <a:miter lim="800000"/>
                        <a:headEnd/>
                        <a:tailEnd/>
                      </a:ln>
                      <a:extLst/>
                    </p:spPr>
                  </p:pic>
                </p:oleObj>
              </mc:Fallback>
            </mc:AlternateContent>
          </a:graphicData>
        </a:graphic>
      </p:graphicFrame>
      <p:graphicFrame>
        <p:nvGraphicFramePr>
          <p:cNvPr id="19" name="Object 18"/>
          <p:cNvGraphicFramePr>
            <a:graphicFrameLocks noChangeAspect="1"/>
          </p:cNvGraphicFramePr>
          <p:nvPr>
            <p:extLst/>
          </p:nvPr>
        </p:nvGraphicFramePr>
        <p:xfrm>
          <a:off x="1020807" y="2478015"/>
          <a:ext cx="1419225" cy="660400"/>
        </p:xfrm>
        <a:graphic>
          <a:graphicData uri="http://schemas.openxmlformats.org/presentationml/2006/ole">
            <mc:AlternateContent xmlns:mc="http://schemas.openxmlformats.org/markup-compatibility/2006">
              <mc:Choice xmlns:v="urn:schemas-microsoft-com:vml" Requires="v">
                <p:oleObj spid="_x0000_s18546" name="Equation" r:id="rId7" imgW="901440" imgH="419040" progId="Equation.DSMT4">
                  <p:embed/>
                </p:oleObj>
              </mc:Choice>
              <mc:Fallback>
                <p:oleObj name="Equation" r:id="rId7" imgW="901440" imgH="419040" progId="Equation.DSMT4">
                  <p:embed/>
                  <p:pic>
                    <p:nvPicPr>
                      <p:cNvPr id="0" name=""/>
                      <p:cNvPicPr>
                        <a:picLocks noChangeAspect="1" noChangeArrowheads="1"/>
                      </p:cNvPicPr>
                      <p:nvPr/>
                    </p:nvPicPr>
                    <p:blipFill>
                      <a:blip r:embed="rId8"/>
                      <a:srcRect/>
                      <a:stretch>
                        <a:fillRect/>
                      </a:stretch>
                    </p:blipFill>
                    <p:spPr bwMode="auto">
                      <a:xfrm>
                        <a:off x="1020807" y="2478015"/>
                        <a:ext cx="1419225" cy="660400"/>
                      </a:xfrm>
                      <a:prstGeom prst="rect">
                        <a:avLst/>
                      </a:prstGeom>
                      <a:noFill/>
                      <a:ln w="22225">
                        <a:solidFill>
                          <a:srgbClr val="00B050"/>
                        </a:solidFill>
                        <a:miter lim="800000"/>
                        <a:headEnd/>
                        <a:tailEnd/>
                      </a:ln>
                    </p:spPr>
                  </p:pic>
                </p:oleObj>
              </mc:Fallback>
            </mc:AlternateContent>
          </a:graphicData>
        </a:graphic>
      </p:graphicFrame>
      <p:graphicFrame>
        <p:nvGraphicFramePr>
          <p:cNvPr id="20" name="Object 4"/>
          <p:cNvGraphicFramePr>
            <a:graphicFrameLocks noChangeAspect="1"/>
          </p:cNvGraphicFramePr>
          <p:nvPr>
            <p:extLst/>
          </p:nvPr>
        </p:nvGraphicFramePr>
        <p:xfrm>
          <a:off x="2634456" y="2491376"/>
          <a:ext cx="3652837" cy="606425"/>
        </p:xfrm>
        <a:graphic>
          <a:graphicData uri="http://schemas.openxmlformats.org/presentationml/2006/ole">
            <mc:AlternateContent xmlns:mc="http://schemas.openxmlformats.org/markup-compatibility/2006">
              <mc:Choice xmlns:v="urn:schemas-microsoft-com:vml" Requires="v">
                <p:oleObj spid="_x0000_s18547" name="Equation" r:id="rId9" imgW="2450880" imgH="406080" progId="Equation.DSMT4">
                  <p:embed/>
                </p:oleObj>
              </mc:Choice>
              <mc:Fallback>
                <p:oleObj name="Equation" r:id="rId9" imgW="2450880" imgH="406080" progId="Equation.DSMT4">
                  <p:embed/>
                  <p:pic>
                    <p:nvPicPr>
                      <p:cNvPr id="0" name=""/>
                      <p:cNvPicPr>
                        <a:picLocks noChangeAspect="1" noChangeArrowheads="1"/>
                      </p:cNvPicPr>
                      <p:nvPr/>
                    </p:nvPicPr>
                    <p:blipFill>
                      <a:blip r:embed="rId10"/>
                      <a:srcRect/>
                      <a:stretch>
                        <a:fillRect/>
                      </a:stretch>
                    </p:blipFill>
                    <p:spPr bwMode="auto">
                      <a:xfrm>
                        <a:off x="2634456" y="2491376"/>
                        <a:ext cx="3652837" cy="606425"/>
                      </a:xfrm>
                      <a:prstGeom prst="rect">
                        <a:avLst/>
                      </a:prstGeom>
                      <a:noFill/>
                      <a:ln>
                        <a:noFill/>
                      </a:ln>
                      <a:effectLst/>
                      <a:extLst/>
                    </p:spPr>
                  </p:pic>
                </p:oleObj>
              </mc:Fallback>
            </mc:AlternateContent>
          </a:graphicData>
        </a:graphic>
      </p:graphicFrame>
      <p:pic>
        <p:nvPicPr>
          <p:cNvPr id="4" name="Picture 3"/>
          <p:cNvPicPr>
            <a:picLocks noChangeAspect="1"/>
          </p:cNvPicPr>
          <p:nvPr/>
        </p:nvPicPr>
        <p:blipFill>
          <a:blip r:embed="rId11"/>
          <a:stretch>
            <a:fillRect/>
          </a:stretch>
        </p:blipFill>
        <p:spPr>
          <a:xfrm>
            <a:off x="273662" y="3751145"/>
            <a:ext cx="4041760" cy="2074217"/>
          </a:xfrm>
          <a:prstGeom prst="rect">
            <a:avLst/>
          </a:prstGeom>
          <a:ln w="22225">
            <a:solidFill>
              <a:srgbClr val="064E83"/>
            </a:solidFill>
          </a:ln>
        </p:spPr>
      </p:pic>
      <p:graphicFrame>
        <p:nvGraphicFramePr>
          <p:cNvPr id="28" name="Object 4"/>
          <p:cNvGraphicFramePr>
            <a:graphicFrameLocks noChangeAspect="1"/>
          </p:cNvGraphicFramePr>
          <p:nvPr>
            <p:extLst/>
          </p:nvPr>
        </p:nvGraphicFramePr>
        <p:xfrm>
          <a:off x="4908892" y="3718544"/>
          <a:ext cx="642937" cy="265112"/>
        </p:xfrm>
        <a:graphic>
          <a:graphicData uri="http://schemas.openxmlformats.org/presentationml/2006/ole">
            <mc:AlternateContent xmlns:mc="http://schemas.openxmlformats.org/markup-compatibility/2006">
              <mc:Choice xmlns:v="urn:schemas-microsoft-com:vml" Requires="v">
                <p:oleObj spid="_x0000_s18548" name="Equation" r:id="rId12" imgW="431640" imgH="177480" progId="Equation.DSMT4">
                  <p:embed/>
                </p:oleObj>
              </mc:Choice>
              <mc:Fallback>
                <p:oleObj name="Equation" r:id="rId12" imgW="431640" imgH="177480" progId="Equation.DSMT4">
                  <p:embed/>
                  <p:pic>
                    <p:nvPicPr>
                      <p:cNvPr id="0" name=""/>
                      <p:cNvPicPr>
                        <a:picLocks noChangeAspect="1" noChangeArrowheads="1"/>
                      </p:cNvPicPr>
                      <p:nvPr/>
                    </p:nvPicPr>
                    <p:blipFill>
                      <a:blip r:embed="rId13"/>
                      <a:srcRect/>
                      <a:stretch>
                        <a:fillRect/>
                      </a:stretch>
                    </p:blipFill>
                    <p:spPr bwMode="auto">
                      <a:xfrm>
                        <a:off x="4908892" y="3718544"/>
                        <a:ext cx="642937" cy="265112"/>
                      </a:xfrm>
                      <a:prstGeom prst="rect">
                        <a:avLst/>
                      </a:prstGeom>
                      <a:noFill/>
                      <a:ln>
                        <a:noFill/>
                      </a:ln>
                      <a:effectLst/>
                      <a:extLst/>
                    </p:spPr>
                  </p:pic>
                </p:oleObj>
              </mc:Fallback>
            </mc:AlternateContent>
          </a:graphicData>
        </a:graphic>
      </p:graphicFrame>
      <p:graphicFrame>
        <p:nvGraphicFramePr>
          <p:cNvPr id="32" name="Group 67"/>
          <p:cNvGraphicFramePr>
            <a:graphicFrameLocks noGrp="1"/>
          </p:cNvGraphicFramePr>
          <p:nvPr>
            <p:extLst/>
          </p:nvPr>
        </p:nvGraphicFramePr>
        <p:xfrm>
          <a:off x="4946952" y="5142355"/>
          <a:ext cx="3657676" cy="711200"/>
        </p:xfrm>
        <a:graphic>
          <a:graphicData uri="http://schemas.openxmlformats.org/drawingml/2006/table">
            <a:tbl>
              <a:tblPr/>
              <a:tblGrid>
                <a:gridCol w="850042"/>
                <a:gridCol w="612240"/>
                <a:gridCol w="733112"/>
                <a:gridCol w="730484"/>
                <a:gridCol w="731798"/>
              </a:tblGrid>
              <a:tr h="355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FFFFFF"/>
                          </a:solidFill>
                          <a:effectLst/>
                          <a:latin typeface="Arial" pitchFamily="34" charset="0"/>
                          <a:ea typeface="DejaVu Sans"/>
                          <a:cs typeface="DejaVu Sans"/>
                        </a:rPr>
                        <a:t>[J/kg]</a:t>
                      </a: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FFFFFF"/>
                          </a:solidFill>
                          <a:effectLst/>
                          <a:latin typeface="Arial" pitchFamily="34" charset="0"/>
                          <a:ea typeface="DejaVu Sans"/>
                          <a:cs typeface="DejaVu Sans"/>
                        </a:rPr>
                        <a:t>e</a:t>
                      </a:r>
                      <a:r>
                        <a:rPr kumimoji="0" lang="en-GB" sz="1200" b="1" i="0" u="none" strike="noStrike" cap="none" normalizeH="0" baseline="-25000" dirty="0" smtClean="0">
                          <a:ln>
                            <a:noFill/>
                          </a:ln>
                          <a:solidFill>
                            <a:srgbClr val="FFFFFF"/>
                          </a:solidFill>
                          <a:effectLst/>
                          <a:latin typeface="Arial" pitchFamily="34" charset="0"/>
                          <a:ea typeface="DejaVu Sans"/>
                          <a:cs typeface="DejaVu Sans"/>
                        </a:rPr>
                        <a:t>24</a:t>
                      </a: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FFFFFF"/>
                          </a:solidFill>
                          <a:effectLst/>
                          <a:latin typeface="Arial" pitchFamily="34" charset="0"/>
                          <a:ea typeface="DejaVu Sans"/>
                          <a:cs typeface="DejaVu Sans"/>
                        </a:rPr>
                        <a:t>e</a:t>
                      </a:r>
                      <a:r>
                        <a:rPr kumimoji="0" lang="en-GB" sz="1200" b="1" i="0" u="none" strike="noStrike" cap="none" normalizeH="0" baseline="-25000" dirty="0" smtClean="0">
                          <a:ln>
                            <a:noFill/>
                          </a:ln>
                          <a:solidFill>
                            <a:srgbClr val="FFFFFF"/>
                          </a:solidFill>
                          <a:effectLst/>
                          <a:latin typeface="Arial" pitchFamily="34" charset="0"/>
                          <a:ea typeface="DejaVu Sans"/>
                          <a:cs typeface="DejaVu Sans"/>
                        </a:rPr>
                        <a:t>36</a:t>
                      </a: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FFFFFF"/>
                          </a:solidFill>
                          <a:effectLst/>
                          <a:latin typeface="Arial" pitchFamily="34" charset="0"/>
                          <a:ea typeface="DejaVu Sans"/>
                          <a:cs typeface="DejaVu Sans"/>
                        </a:rPr>
                        <a:t>e</a:t>
                      </a:r>
                      <a:r>
                        <a:rPr kumimoji="0" lang="en-GB" sz="1200" b="1" i="0" u="none" strike="noStrike" cap="none" normalizeH="0" baseline="-25000" dirty="0" smtClean="0">
                          <a:ln>
                            <a:noFill/>
                          </a:ln>
                          <a:solidFill>
                            <a:srgbClr val="FFFFFF"/>
                          </a:solidFill>
                          <a:effectLst/>
                          <a:latin typeface="Arial" pitchFamily="34" charset="0"/>
                          <a:ea typeface="DejaVu Sans"/>
                          <a:cs typeface="DejaVu Sans"/>
                        </a:rPr>
                        <a:t>24</a:t>
                      </a:r>
                      <a:r>
                        <a:rPr kumimoji="0" lang="en-GB" sz="1200" b="1" i="0" u="none" strike="noStrike" cap="none" normalizeH="0" baseline="0" dirty="0" smtClean="0">
                          <a:ln>
                            <a:noFill/>
                          </a:ln>
                          <a:solidFill>
                            <a:srgbClr val="FFFFFF"/>
                          </a:solidFill>
                          <a:effectLst/>
                          <a:latin typeface="Arial" pitchFamily="34" charset="0"/>
                          <a:ea typeface="DejaVu Sans"/>
                          <a:cs typeface="DejaVu Sans"/>
                        </a:rPr>
                        <a:t>-e</a:t>
                      </a:r>
                      <a:r>
                        <a:rPr kumimoji="0" lang="en-GB" sz="1200" b="1" i="0" u="none" strike="noStrike" cap="none" normalizeH="0" baseline="-25000" dirty="0" smtClean="0">
                          <a:ln>
                            <a:noFill/>
                          </a:ln>
                          <a:solidFill>
                            <a:srgbClr val="FFFFFF"/>
                          </a:solidFill>
                          <a:effectLst/>
                          <a:latin typeface="Arial" pitchFamily="34" charset="0"/>
                          <a:ea typeface="DejaVu Sans"/>
                          <a:cs typeface="DejaVu Sans"/>
                        </a:rPr>
                        <a:t>36</a:t>
                      </a: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err="1" smtClean="0">
                          <a:ln>
                            <a:noFill/>
                          </a:ln>
                          <a:solidFill>
                            <a:srgbClr val="FFFFFF"/>
                          </a:solidFill>
                          <a:effectLst/>
                          <a:latin typeface="Arial" pitchFamily="34" charset="0"/>
                          <a:ea typeface="DejaVu Sans"/>
                          <a:cs typeface="DejaVu Sans"/>
                        </a:rPr>
                        <a:t>adj</a:t>
                      </a:r>
                      <a:endParaRPr kumimoji="0" lang="en-GB" sz="1200" b="1" i="0" u="none" strike="noStrike" cap="none" normalizeH="0" baseline="0" dirty="0" smtClean="0">
                        <a:ln>
                          <a:noFill/>
                        </a:ln>
                        <a:solidFill>
                          <a:srgbClr val="FFFFFF"/>
                        </a:solidFill>
                        <a:effectLst/>
                        <a:latin typeface="Arial" pitchFamily="34" charset="0"/>
                        <a:ea typeface="DejaVu Sans"/>
                        <a:cs typeface="DejaVu Sans"/>
                      </a:endParaRP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355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pitchFamily="34" charset="0"/>
                          <a:ea typeface="DejaVu Sans"/>
                          <a:cs typeface="DejaVu Sans"/>
                        </a:rPr>
                        <a:t>CY41R2</a:t>
                      </a: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pitchFamily="34" charset="0"/>
                          <a:ea typeface="DejaVu Sans"/>
                          <a:cs typeface="DejaVu Sans"/>
                        </a:rPr>
                        <a:t>4.28</a:t>
                      </a: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pitchFamily="34" charset="0"/>
                          <a:ea typeface="DejaVu Sans"/>
                          <a:cs typeface="DejaVu Sans"/>
                        </a:rPr>
                        <a:t>6.43</a:t>
                      </a: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pitchFamily="34" charset="0"/>
                          <a:ea typeface="DejaVu Sans"/>
                          <a:cs typeface="DejaVu Sans"/>
                        </a:rPr>
                        <a:t>- 2.15</a:t>
                      </a: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pitchFamily="34" charset="0"/>
                          <a:ea typeface="DejaVu Sans"/>
                          <a:cs typeface="DejaVu Sans"/>
                        </a:rPr>
                        <a:t>- 2.05</a:t>
                      </a: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EC"/>
                    </a:solidFill>
                  </a:tcPr>
                </a:tc>
              </a:tr>
            </a:tbl>
          </a:graphicData>
        </a:graphic>
      </p:graphicFrame>
      <p:sp>
        <p:nvSpPr>
          <p:cNvPr id="8" name="Rectangle 7"/>
          <p:cNvSpPr/>
          <p:nvPr/>
        </p:nvSpPr>
        <p:spPr>
          <a:xfrm>
            <a:off x="5317973" y="4708379"/>
            <a:ext cx="4572000" cy="369332"/>
          </a:xfrm>
          <a:prstGeom prst="rect">
            <a:avLst/>
          </a:prstGeom>
        </p:spPr>
        <p:txBody>
          <a:bodyPr>
            <a:spAutoFit/>
          </a:bodyPr>
          <a:lstStyle/>
          <a:p>
            <a:endParaRPr lang="en-GB" altLang="en-US" dirty="0"/>
          </a:p>
        </p:txBody>
      </p:sp>
    </p:spTree>
    <p:extLst>
      <p:ext uri="{BB962C8B-B14F-4D97-AF65-F5344CB8AC3E}">
        <p14:creationId xmlns:p14="http://schemas.microsoft.com/office/powerpoint/2010/main" val="13012477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908892" y="3732434"/>
            <a:ext cx="3563596" cy="1569660"/>
          </a:xfrm>
          <a:prstGeom prst="rect">
            <a:avLst/>
          </a:prstGeom>
          <a:noFill/>
        </p:spPr>
        <p:txBody>
          <a:bodyPr wrap="square" rtlCol="0">
            <a:spAutoFit/>
          </a:bodyPr>
          <a:lstStyle/>
          <a:p>
            <a:r>
              <a:rPr lang="en-GB" sz="1200" dirty="0" smtClean="0"/>
              <a:t>              the assimilation of the complete set of observations consistently results in a more accurate 24-h forecast;</a:t>
            </a:r>
          </a:p>
          <a:p>
            <a:endParaRPr lang="en-GB" sz="1200" dirty="0"/>
          </a:p>
          <a:p>
            <a:endParaRPr lang="en-GB" sz="1200" dirty="0" smtClean="0"/>
          </a:p>
          <a:p>
            <a:r>
              <a:rPr lang="en-GB" altLang="en-US" sz="1200" dirty="0" smtClean="0"/>
              <a:t>Average total observation impact is 95.4% of the total forecast impact.</a:t>
            </a:r>
          </a:p>
          <a:p>
            <a:endParaRPr lang="en-GB" sz="1200" dirty="0"/>
          </a:p>
        </p:txBody>
      </p:sp>
      <p:sp>
        <p:nvSpPr>
          <p:cNvPr id="18434" name="Rectangle 3"/>
          <p:cNvSpPr>
            <a:spLocks noChangeArrowheads="1"/>
          </p:cNvSpPr>
          <p:nvPr/>
        </p:nvSpPr>
        <p:spPr bwMode="auto">
          <a:xfrm>
            <a:off x="457200" y="360000"/>
            <a:ext cx="80152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anose="020B0604020202020204" pitchFamily="34" charset="0"/>
                <a:ea typeface="DejaVu Sans"/>
                <a:cs typeface="DejaVu Sans"/>
              </a:defRPr>
            </a:lvl1pPr>
            <a:lvl2pPr marL="742950" indent="-285750" eaLnBrk="0" hangingPunct="0">
              <a:defRPr>
                <a:solidFill>
                  <a:schemeClr val="bg1"/>
                </a:solidFill>
                <a:latin typeface="Arial" panose="020B0604020202020204" pitchFamily="34" charset="0"/>
                <a:ea typeface="DejaVu Sans"/>
                <a:cs typeface="DejaVu Sans"/>
              </a:defRPr>
            </a:lvl2pPr>
            <a:lvl3pPr marL="1143000" indent="-228600" eaLnBrk="0" hangingPunct="0">
              <a:defRPr>
                <a:solidFill>
                  <a:schemeClr val="bg1"/>
                </a:solidFill>
                <a:latin typeface="Arial" panose="020B0604020202020204" pitchFamily="34" charset="0"/>
                <a:ea typeface="DejaVu Sans"/>
                <a:cs typeface="DejaVu Sans"/>
              </a:defRPr>
            </a:lvl3pPr>
            <a:lvl4pPr marL="1600200" indent="-228600" eaLnBrk="0" hangingPunct="0">
              <a:defRPr>
                <a:solidFill>
                  <a:schemeClr val="bg1"/>
                </a:solidFill>
                <a:latin typeface="Arial" panose="020B0604020202020204" pitchFamily="34" charset="0"/>
                <a:ea typeface="DejaVu Sans"/>
                <a:cs typeface="DejaVu Sans"/>
              </a:defRPr>
            </a:lvl4pPr>
            <a:lvl5pPr marL="2057400" indent="-228600" eaLnBrk="0" hangingPunct="0">
              <a:defRPr>
                <a:solidFill>
                  <a:schemeClr val="bg1"/>
                </a:solidFill>
                <a:latin typeface="Arial" panose="020B0604020202020204" pitchFamily="34" charset="0"/>
                <a:ea typeface="DejaVu Sans"/>
                <a:cs typeface="DejaVu Sans"/>
              </a:defRPr>
            </a:lvl5pPr>
            <a:lvl6pPr marL="2514600" indent="-228600" defTabSz="449263" eaLnBrk="0" fontAlgn="base" hangingPunct="0">
              <a:spcBef>
                <a:spcPct val="0"/>
              </a:spcBef>
              <a:spcAft>
                <a:spcPct val="0"/>
              </a:spcAft>
              <a:defRPr>
                <a:solidFill>
                  <a:schemeClr val="bg1"/>
                </a:solidFill>
                <a:latin typeface="Arial" panose="020B0604020202020204" pitchFamily="34" charset="0"/>
                <a:ea typeface="DejaVu Sans"/>
                <a:cs typeface="DejaVu Sans"/>
              </a:defRPr>
            </a:lvl6pPr>
            <a:lvl7pPr marL="2971800" indent="-228600" defTabSz="449263" eaLnBrk="0" fontAlgn="base" hangingPunct="0">
              <a:spcBef>
                <a:spcPct val="0"/>
              </a:spcBef>
              <a:spcAft>
                <a:spcPct val="0"/>
              </a:spcAft>
              <a:defRPr>
                <a:solidFill>
                  <a:schemeClr val="bg1"/>
                </a:solidFill>
                <a:latin typeface="Arial" panose="020B0604020202020204" pitchFamily="34" charset="0"/>
                <a:ea typeface="DejaVu Sans"/>
                <a:cs typeface="DejaVu Sans"/>
              </a:defRPr>
            </a:lvl7pPr>
            <a:lvl8pPr marL="3429000" indent="-228600" defTabSz="449263" eaLnBrk="0" fontAlgn="base" hangingPunct="0">
              <a:spcBef>
                <a:spcPct val="0"/>
              </a:spcBef>
              <a:spcAft>
                <a:spcPct val="0"/>
              </a:spcAft>
              <a:defRPr>
                <a:solidFill>
                  <a:schemeClr val="bg1"/>
                </a:solidFill>
                <a:latin typeface="Arial" panose="020B0604020202020204" pitchFamily="34" charset="0"/>
                <a:ea typeface="DejaVu Sans"/>
                <a:cs typeface="DejaVu Sans"/>
              </a:defRPr>
            </a:lvl8pPr>
            <a:lvl9pPr marL="3886200" indent="-228600" defTabSz="449263" eaLnBrk="0" fontAlgn="base" hangingPunct="0">
              <a:spcBef>
                <a:spcPct val="0"/>
              </a:spcBef>
              <a:spcAft>
                <a:spcPct val="0"/>
              </a:spcAft>
              <a:defRPr>
                <a:solidFill>
                  <a:schemeClr val="bg1"/>
                </a:solidFill>
                <a:latin typeface="Arial" panose="020B0604020202020204" pitchFamily="34" charset="0"/>
                <a:ea typeface="DejaVu Sans"/>
                <a:cs typeface="DejaVu Sans"/>
              </a:defRPr>
            </a:lvl9pPr>
          </a:lstStyle>
          <a:p>
            <a:pPr eaLnBrk="1" hangingPunct="1"/>
            <a:r>
              <a:rPr lang="en-CA" altLang="en-US" sz="2400" dirty="0">
                <a:solidFill>
                  <a:srgbClr val="064E83"/>
                </a:solidFill>
              </a:rPr>
              <a:t>Observation impact </a:t>
            </a:r>
            <a:r>
              <a:rPr lang="en-CA" altLang="en-US" sz="2400" dirty="0" smtClean="0">
                <a:solidFill>
                  <a:srgbClr val="064E83"/>
                </a:solidFill>
              </a:rPr>
              <a:t>calculation</a:t>
            </a:r>
            <a:endParaRPr lang="en-CA" altLang="en-US" sz="2400" dirty="0">
              <a:solidFill>
                <a:srgbClr val="064E83"/>
              </a:solidFill>
            </a:endParaRPr>
          </a:p>
        </p:txBody>
      </p:sp>
      <p:sp>
        <p:nvSpPr>
          <p:cNvPr id="33795" name="Rectangle 5"/>
          <p:cNvSpPr>
            <a:spLocks noChangeArrowheads="1"/>
          </p:cNvSpPr>
          <p:nvPr/>
        </p:nvSpPr>
        <p:spPr bwMode="auto">
          <a:xfrm>
            <a:off x="319088" y="908050"/>
            <a:ext cx="8293100" cy="175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buFontTx/>
              <a:buAutoNum type="arabicPeriod"/>
              <a:defRPr/>
            </a:pPr>
            <a:r>
              <a:rPr lang="en-GB" sz="1600" dirty="0">
                <a:solidFill>
                  <a:schemeClr val="tx1"/>
                </a:solidFill>
              </a:rPr>
              <a:t>Difference of nonlinear forecast error norm </a:t>
            </a:r>
            <a:r>
              <a:rPr lang="en-GB" sz="1600" dirty="0" smtClean="0">
                <a:solidFill>
                  <a:schemeClr val="tx1"/>
                </a:solidFill>
              </a:rPr>
              <a:t>(model space)</a:t>
            </a:r>
            <a:endParaRPr lang="en-GB" sz="1600" dirty="0">
              <a:solidFill>
                <a:schemeClr val="tx1"/>
              </a:solidFill>
            </a:endParaRPr>
          </a:p>
          <a:p>
            <a:pPr marL="342900" indent="-342900">
              <a:buFontTx/>
              <a:buAutoNum type="arabicPeriod"/>
              <a:defRPr/>
            </a:pPr>
            <a:endParaRPr lang="en-GB" dirty="0">
              <a:solidFill>
                <a:schemeClr val="tx1"/>
              </a:solidFill>
            </a:endParaRPr>
          </a:p>
          <a:p>
            <a:pPr>
              <a:defRPr/>
            </a:pPr>
            <a:r>
              <a:rPr lang="en-GB" dirty="0">
                <a:solidFill>
                  <a:schemeClr val="tx1"/>
                </a:solidFill>
              </a:rPr>
              <a:t> </a:t>
            </a:r>
          </a:p>
          <a:p>
            <a:pPr>
              <a:defRPr/>
            </a:pPr>
            <a:endParaRPr lang="en-GB" dirty="0">
              <a:solidFill>
                <a:schemeClr val="tx1"/>
              </a:solidFill>
            </a:endParaRPr>
          </a:p>
          <a:p>
            <a:pPr>
              <a:defRPr/>
            </a:pPr>
            <a:r>
              <a:rPr lang="en-GB" dirty="0">
                <a:solidFill>
                  <a:schemeClr val="tx1"/>
                </a:solidFill>
              </a:rPr>
              <a:t>2. </a:t>
            </a:r>
            <a:r>
              <a:rPr lang="en-GB" dirty="0" smtClean="0">
                <a:solidFill>
                  <a:schemeClr val="tx1"/>
                </a:solidFill>
              </a:rPr>
              <a:t>FSOI (observation space) – </a:t>
            </a:r>
            <a:r>
              <a:rPr lang="en-GB" dirty="0" err="1">
                <a:solidFill>
                  <a:schemeClr val="tx1"/>
                </a:solidFill>
              </a:rPr>
              <a:t>adjoint</a:t>
            </a:r>
            <a:r>
              <a:rPr lang="en-GB" dirty="0">
                <a:solidFill>
                  <a:schemeClr val="tx1"/>
                </a:solidFill>
              </a:rPr>
              <a:t>-based estimate of  </a:t>
            </a:r>
          </a:p>
          <a:p>
            <a:pPr>
              <a:defRPr/>
            </a:pPr>
            <a:endParaRPr lang="en-GB" dirty="0">
              <a:solidFill>
                <a:schemeClr val="tx1"/>
              </a:solidFill>
            </a:endParaRPr>
          </a:p>
        </p:txBody>
      </p:sp>
      <p:graphicFrame>
        <p:nvGraphicFramePr>
          <p:cNvPr id="18436" name="Object 1"/>
          <p:cNvGraphicFramePr>
            <a:graphicFrameLocks noChangeAspect="1"/>
          </p:cNvGraphicFramePr>
          <p:nvPr>
            <p:extLst>
              <p:ext uri="{D42A27DB-BD31-4B8C-83A1-F6EECF244321}">
                <p14:modId xmlns:p14="http://schemas.microsoft.com/office/powerpoint/2010/main" val="2084340020"/>
              </p:ext>
            </p:extLst>
          </p:nvPr>
        </p:nvGraphicFramePr>
        <p:xfrm>
          <a:off x="6195123" y="1976247"/>
          <a:ext cx="338137" cy="338137"/>
        </p:xfrm>
        <a:graphic>
          <a:graphicData uri="http://schemas.openxmlformats.org/presentationml/2006/ole">
            <mc:AlternateContent xmlns:mc="http://schemas.openxmlformats.org/markup-compatibility/2006">
              <mc:Choice xmlns:v="urn:schemas-microsoft-com:vml" Requires="v">
                <p:oleObj spid="_x0000_s6674" name="Equation" r:id="rId3" imgW="177480" imgH="177480" progId="Equation.3">
                  <p:embed/>
                </p:oleObj>
              </mc:Choice>
              <mc:Fallback>
                <p:oleObj name="Equation" r:id="rId3" imgW="17748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5123" y="1976247"/>
                        <a:ext cx="3381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437" name="Object 2"/>
          <p:cNvGraphicFramePr>
            <a:graphicFrameLocks noChangeAspect="1"/>
          </p:cNvGraphicFramePr>
          <p:nvPr>
            <p:extLst>
              <p:ext uri="{D42A27DB-BD31-4B8C-83A1-F6EECF244321}">
                <p14:modId xmlns:p14="http://schemas.microsoft.com/office/powerpoint/2010/main" val="1616401680"/>
              </p:ext>
            </p:extLst>
          </p:nvPr>
        </p:nvGraphicFramePr>
        <p:xfrm>
          <a:off x="941432" y="1315937"/>
          <a:ext cx="1498600" cy="434975"/>
        </p:xfrm>
        <a:graphic>
          <a:graphicData uri="http://schemas.openxmlformats.org/presentationml/2006/ole">
            <mc:AlternateContent xmlns:mc="http://schemas.openxmlformats.org/markup-compatibility/2006">
              <mc:Choice xmlns:v="urn:schemas-microsoft-com:vml" Requires="v">
                <p:oleObj spid="_x0000_s6675" name="Equation" r:id="rId5" imgW="787400" imgH="228600" progId="Equation.3">
                  <p:embed/>
                </p:oleObj>
              </mc:Choice>
              <mc:Fallback>
                <p:oleObj name="Equation" r:id="rId5" imgW="7874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1432" y="1315937"/>
                        <a:ext cx="1498600" cy="434975"/>
                      </a:xfrm>
                      <a:prstGeom prst="rect">
                        <a:avLst/>
                      </a:prstGeom>
                      <a:noFill/>
                      <a:ln w="22225">
                        <a:solidFill>
                          <a:schemeClr val="tx1"/>
                        </a:solidFill>
                        <a:miter lim="800000"/>
                        <a:headEnd/>
                        <a:tailEnd/>
                      </a:ln>
                      <a:extLst/>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2585982931"/>
              </p:ext>
            </p:extLst>
          </p:nvPr>
        </p:nvGraphicFramePr>
        <p:xfrm>
          <a:off x="1020807" y="2478015"/>
          <a:ext cx="1419225" cy="660400"/>
        </p:xfrm>
        <a:graphic>
          <a:graphicData uri="http://schemas.openxmlformats.org/presentationml/2006/ole">
            <mc:AlternateContent xmlns:mc="http://schemas.openxmlformats.org/markup-compatibility/2006">
              <mc:Choice xmlns:v="urn:schemas-microsoft-com:vml" Requires="v">
                <p:oleObj spid="_x0000_s6676" name="Equation" r:id="rId7" imgW="901440" imgH="419040" progId="Equation.DSMT4">
                  <p:embed/>
                </p:oleObj>
              </mc:Choice>
              <mc:Fallback>
                <p:oleObj name="Equation" r:id="rId7" imgW="901440" imgH="419040" progId="Equation.DSMT4">
                  <p:embed/>
                  <p:pic>
                    <p:nvPicPr>
                      <p:cNvPr id="0" name=""/>
                      <p:cNvPicPr>
                        <a:picLocks noChangeAspect="1" noChangeArrowheads="1"/>
                      </p:cNvPicPr>
                      <p:nvPr/>
                    </p:nvPicPr>
                    <p:blipFill>
                      <a:blip r:embed="rId8"/>
                      <a:srcRect/>
                      <a:stretch>
                        <a:fillRect/>
                      </a:stretch>
                    </p:blipFill>
                    <p:spPr bwMode="auto">
                      <a:xfrm>
                        <a:off x="1020807" y="2478015"/>
                        <a:ext cx="1419225" cy="660400"/>
                      </a:xfrm>
                      <a:prstGeom prst="rect">
                        <a:avLst/>
                      </a:prstGeom>
                      <a:noFill/>
                      <a:ln w="22225">
                        <a:solidFill>
                          <a:srgbClr val="00B050"/>
                        </a:solidFill>
                        <a:miter lim="800000"/>
                        <a:headEnd/>
                        <a:tailEnd/>
                      </a:ln>
                    </p:spPr>
                  </p:pic>
                </p:oleObj>
              </mc:Fallback>
            </mc:AlternateContent>
          </a:graphicData>
        </a:graphic>
      </p:graphicFrame>
      <p:graphicFrame>
        <p:nvGraphicFramePr>
          <p:cNvPr id="20" name="Object 4"/>
          <p:cNvGraphicFramePr>
            <a:graphicFrameLocks noChangeAspect="1"/>
          </p:cNvGraphicFramePr>
          <p:nvPr>
            <p:extLst>
              <p:ext uri="{D42A27DB-BD31-4B8C-83A1-F6EECF244321}">
                <p14:modId xmlns:p14="http://schemas.microsoft.com/office/powerpoint/2010/main" val="3869576"/>
              </p:ext>
            </p:extLst>
          </p:nvPr>
        </p:nvGraphicFramePr>
        <p:xfrm>
          <a:off x="2634456" y="2491376"/>
          <a:ext cx="3652837" cy="606425"/>
        </p:xfrm>
        <a:graphic>
          <a:graphicData uri="http://schemas.openxmlformats.org/presentationml/2006/ole">
            <mc:AlternateContent xmlns:mc="http://schemas.openxmlformats.org/markup-compatibility/2006">
              <mc:Choice xmlns:v="urn:schemas-microsoft-com:vml" Requires="v">
                <p:oleObj spid="_x0000_s6677" name="Equation" r:id="rId9" imgW="2450880" imgH="406080" progId="Equation.DSMT4">
                  <p:embed/>
                </p:oleObj>
              </mc:Choice>
              <mc:Fallback>
                <p:oleObj name="Equation" r:id="rId9" imgW="2450880" imgH="406080" progId="Equation.DSMT4">
                  <p:embed/>
                  <p:pic>
                    <p:nvPicPr>
                      <p:cNvPr id="0" name=""/>
                      <p:cNvPicPr>
                        <a:picLocks noChangeAspect="1" noChangeArrowheads="1"/>
                      </p:cNvPicPr>
                      <p:nvPr/>
                    </p:nvPicPr>
                    <p:blipFill>
                      <a:blip r:embed="rId10"/>
                      <a:srcRect/>
                      <a:stretch>
                        <a:fillRect/>
                      </a:stretch>
                    </p:blipFill>
                    <p:spPr bwMode="auto">
                      <a:xfrm>
                        <a:off x="2634456" y="2491376"/>
                        <a:ext cx="3652837" cy="606425"/>
                      </a:xfrm>
                      <a:prstGeom prst="rect">
                        <a:avLst/>
                      </a:prstGeom>
                      <a:noFill/>
                      <a:ln>
                        <a:noFill/>
                      </a:ln>
                      <a:effectLst/>
                      <a:extLst/>
                    </p:spPr>
                  </p:pic>
                </p:oleObj>
              </mc:Fallback>
            </mc:AlternateContent>
          </a:graphicData>
        </a:graphic>
      </p:graphicFrame>
      <p:pic>
        <p:nvPicPr>
          <p:cNvPr id="4" name="Picture 3"/>
          <p:cNvPicPr>
            <a:picLocks noChangeAspect="1"/>
          </p:cNvPicPr>
          <p:nvPr/>
        </p:nvPicPr>
        <p:blipFill>
          <a:blip r:embed="rId11"/>
          <a:stretch>
            <a:fillRect/>
          </a:stretch>
        </p:blipFill>
        <p:spPr>
          <a:xfrm>
            <a:off x="273662" y="3751145"/>
            <a:ext cx="4041760" cy="2074217"/>
          </a:xfrm>
          <a:prstGeom prst="rect">
            <a:avLst/>
          </a:prstGeom>
          <a:ln w="22225">
            <a:solidFill>
              <a:srgbClr val="064E83"/>
            </a:solidFill>
          </a:ln>
        </p:spPr>
      </p:pic>
      <p:graphicFrame>
        <p:nvGraphicFramePr>
          <p:cNvPr id="28" name="Object 4"/>
          <p:cNvGraphicFramePr>
            <a:graphicFrameLocks noChangeAspect="1"/>
          </p:cNvGraphicFramePr>
          <p:nvPr>
            <p:extLst>
              <p:ext uri="{D42A27DB-BD31-4B8C-83A1-F6EECF244321}">
                <p14:modId xmlns:p14="http://schemas.microsoft.com/office/powerpoint/2010/main" val="2035665228"/>
              </p:ext>
            </p:extLst>
          </p:nvPr>
        </p:nvGraphicFramePr>
        <p:xfrm>
          <a:off x="4908892" y="3718544"/>
          <a:ext cx="642937" cy="265112"/>
        </p:xfrm>
        <a:graphic>
          <a:graphicData uri="http://schemas.openxmlformats.org/presentationml/2006/ole">
            <mc:AlternateContent xmlns:mc="http://schemas.openxmlformats.org/markup-compatibility/2006">
              <mc:Choice xmlns:v="urn:schemas-microsoft-com:vml" Requires="v">
                <p:oleObj spid="_x0000_s6678" name="Equation" r:id="rId12" imgW="431640" imgH="177480" progId="Equation.DSMT4">
                  <p:embed/>
                </p:oleObj>
              </mc:Choice>
              <mc:Fallback>
                <p:oleObj name="Equation" r:id="rId12" imgW="431640" imgH="177480" progId="Equation.DSMT4">
                  <p:embed/>
                  <p:pic>
                    <p:nvPicPr>
                      <p:cNvPr id="0" name=""/>
                      <p:cNvPicPr>
                        <a:picLocks noChangeAspect="1" noChangeArrowheads="1"/>
                      </p:cNvPicPr>
                      <p:nvPr/>
                    </p:nvPicPr>
                    <p:blipFill>
                      <a:blip r:embed="rId13"/>
                      <a:srcRect/>
                      <a:stretch>
                        <a:fillRect/>
                      </a:stretch>
                    </p:blipFill>
                    <p:spPr bwMode="auto">
                      <a:xfrm>
                        <a:off x="4908892" y="3718544"/>
                        <a:ext cx="642937" cy="265112"/>
                      </a:xfrm>
                      <a:prstGeom prst="rect">
                        <a:avLst/>
                      </a:prstGeom>
                      <a:noFill/>
                      <a:ln>
                        <a:noFill/>
                      </a:ln>
                      <a:effectLst/>
                      <a:extLst/>
                    </p:spPr>
                  </p:pic>
                </p:oleObj>
              </mc:Fallback>
            </mc:AlternateContent>
          </a:graphicData>
        </a:graphic>
      </p:graphicFrame>
      <p:graphicFrame>
        <p:nvGraphicFramePr>
          <p:cNvPr id="32" name="Group 67"/>
          <p:cNvGraphicFramePr>
            <a:graphicFrameLocks noGrp="1"/>
          </p:cNvGraphicFramePr>
          <p:nvPr>
            <p:extLst>
              <p:ext uri="{D42A27DB-BD31-4B8C-83A1-F6EECF244321}">
                <p14:modId xmlns:p14="http://schemas.microsoft.com/office/powerpoint/2010/main" val="2110875639"/>
              </p:ext>
            </p:extLst>
          </p:nvPr>
        </p:nvGraphicFramePr>
        <p:xfrm>
          <a:off x="4946952" y="5142355"/>
          <a:ext cx="3657676" cy="711200"/>
        </p:xfrm>
        <a:graphic>
          <a:graphicData uri="http://schemas.openxmlformats.org/drawingml/2006/table">
            <a:tbl>
              <a:tblPr/>
              <a:tblGrid>
                <a:gridCol w="850042"/>
                <a:gridCol w="612240"/>
                <a:gridCol w="733112"/>
                <a:gridCol w="730484"/>
                <a:gridCol w="731798"/>
              </a:tblGrid>
              <a:tr h="355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FFFFFF"/>
                          </a:solidFill>
                          <a:effectLst/>
                          <a:latin typeface="Arial" pitchFamily="34" charset="0"/>
                          <a:ea typeface="DejaVu Sans"/>
                          <a:cs typeface="DejaVu Sans"/>
                        </a:rPr>
                        <a:t>[J/kg]</a:t>
                      </a: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FFFFFF"/>
                          </a:solidFill>
                          <a:effectLst/>
                          <a:latin typeface="Arial" pitchFamily="34" charset="0"/>
                          <a:ea typeface="DejaVu Sans"/>
                          <a:cs typeface="DejaVu Sans"/>
                        </a:rPr>
                        <a:t>e</a:t>
                      </a:r>
                      <a:r>
                        <a:rPr kumimoji="0" lang="en-GB" sz="1200" b="1" i="0" u="none" strike="noStrike" cap="none" normalizeH="0" baseline="-25000" dirty="0" smtClean="0">
                          <a:ln>
                            <a:noFill/>
                          </a:ln>
                          <a:solidFill>
                            <a:srgbClr val="FFFFFF"/>
                          </a:solidFill>
                          <a:effectLst/>
                          <a:latin typeface="Arial" pitchFamily="34" charset="0"/>
                          <a:ea typeface="DejaVu Sans"/>
                          <a:cs typeface="DejaVu Sans"/>
                        </a:rPr>
                        <a:t>24</a:t>
                      </a: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FFFFFF"/>
                          </a:solidFill>
                          <a:effectLst/>
                          <a:latin typeface="Arial" pitchFamily="34" charset="0"/>
                          <a:ea typeface="DejaVu Sans"/>
                          <a:cs typeface="DejaVu Sans"/>
                        </a:rPr>
                        <a:t>e</a:t>
                      </a:r>
                      <a:r>
                        <a:rPr kumimoji="0" lang="en-GB" sz="1200" b="1" i="0" u="none" strike="noStrike" cap="none" normalizeH="0" baseline="-25000" dirty="0" smtClean="0">
                          <a:ln>
                            <a:noFill/>
                          </a:ln>
                          <a:solidFill>
                            <a:srgbClr val="FFFFFF"/>
                          </a:solidFill>
                          <a:effectLst/>
                          <a:latin typeface="Arial" pitchFamily="34" charset="0"/>
                          <a:ea typeface="DejaVu Sans"/>
                          <a:cs typeface="DejaVu Sans"/>
                        </a:rPr>
                        <a:t>36</a:t>
                      </a: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FFFFFF"/>
                          </a:solidFill>
                          <a:effectLst/>
                          <a:latin typeface="Arial" pitchFamily="34" charset="0"/>
                          <a:ea typeface="DejaVu Sans"/>
                          <a:cs typeface="DejaVu Sans"/>
                        </a:rPr>
                        <a:t>e</a:t>
                      </a:r>
                      <a:r>
                        <a:rPr kumimoji="0" lang="en-GB" sz="1200" b="1" i="0" u="none" strike="noStrike" cap="none" normalizeH="0" baseline="-25000" dirty="0" smtClean="0">
                          <a:ln>
                            <a:noFill/>
                          </a:ln>
                          <a:solidFill>
                            <a:srgbClr val="FFFFFF"/>
                          </a:solidFill>
                          <a:effectLst/>
                          <a:latin typeface="Arial" pitchFamily="34" charset="0"/>
                          <a:ea typeface="DejaVu Sans"/>
                          <a:cs typeface="DejaVu Sans"/>
                        </a:rPr>
                        <a:t>24</a:t>
                      </a:r>
                      <a:r>
                        <a:rPr kumimoji="0" lang="en-GB" sz="1200" b="1" i="0" u="none" strike="noStrike" cap="none" normalizeH="0" baseline="0" dirty="0" smtClean="0">
                          <a:ln>
                            <a:noFill/>
                          </a:ln>
                          <a:solidFill>
                            <a:srgbClr val="FFFFFF"/>
                          </a:solidFill>
                          <a:effectLst/>
                          <a:latin typeface="Arial" pitchFamily="34" charset="0"/>
                          <a:ea typeface="DejaVu Sans"/>
                          <a:cs typeface="DejaVu Sans"/>
                        </a:rPr>
                        <a:t>-e</a:t>
                      </a:r>
                      <a:r>
                        <a:rPr kumimoji="0" lang="en-GB" sz="1200" b="1" i="0" u="none" strike="noStrike" cap="none" normalizeH="0" baseline="-25000" dirty="0" smtClean="0">
                          <a:ln>
                            <a:noFill/>
                          </a:ln>
                          <a:solidFill>
                            <a:srgbClr val="FFFFFF"/>
                          </a:solidFill>
                          <a:effectLst/>
                          <a:latin typeface="Arial" pitchFamily="34" charset="0"/>
                          <a:ea typeface="DejaVu Sans"/>
                          <a:cs typeface="DejaVu Sans"/>
                        </a:rPr>
                        <a:t>36</a:t>
                      </a: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err="1" smtClean="0">
                          <a:ln>
                            <a:noFill/>
                          </a:ln>
                          <a:solidFill>
                            <a:srgbClr val="FFFFFF"/>
                          </a:solidFill>
                          <a:effectLst/>
                          <a:latin typeface="Arial" pitchFamily="34" charset="0"/>
                          <a:ea typeface="DejaVu Sans"/>
                          <a:cs typeface="DejaVu Sans"/>
                        </a:rPr>
                        <a:t>adj</a:t>
                      </a:r>
                      <a:endParaRPr kumimoji="0" lang="en-GB" sz="1200" b="1" i="0" u="none" strike="noStrike" cap="none" normalizeH="0" baseline="0" dirty="0" smtClean="0">
                        <a:ln>
                          <a:noFill/>
                        </a:ln>
                        <a:solidFill>
                          <a:srgbClr val="FFFFFF"/>
                        </a:solidFill>
                        <a:effectLst/>
                        <a:latin typeface="Arial" pitchFamily="34" charset="0"/>
                        <a:ea typeface="DejaVu Sans"/>
                        <a:cs typeface="DejaVu Sans"/>
                      </a:endParaRP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355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pitchFamily="34" charset="0"/>
                          <a:ea typeface="DejaVu Sans"/>
                          <a:cs typeface="DejaVu Sans"/>
                        </a:rPr>
                        <a:t>CY41R2</a:t>
                      </a: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pitchFamily="34" charset="0"/>
                          <a:ea typeface="DejaVu Sans"/>
                          <a:cs typeface="DejaVu Sans"/>
                        </a:rPr>
                        <a:t>4.28</a:t>
                      </a: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pitchFamily="34" charset="0"/>
                          <a:ea typeface="DejaVu Sans"/>
                          <a:cs typeface="DejaVu Sans"/>
                        </a:rPr>
                        <a:t>6.43</a:t>
                      </a: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pitchFamily="34" charset="0"/>
                          <a:ea typeface="DejaVu Sans"/>
                          <a:cs typeface="DejaVu Sans"/>
                        </a:rPr>
                        <a:t>- 2.15</a:t>
                      </a: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00000"/>
                          </a:solidFill>
                          <a:effectLst/>
                          <a:latin typeface="Arial" pitchFamily="34" charset="0"/>
                          <a:ea typeface="DejaVu Sans"/>
                          <a:cs typeface="DejaVu Sans"/>
                        </a:rPr>
                        <a:t>- 2.05</a:t>
                      </a:r>
                    </a:p>
                  </a:txBody>
                  <a:tcPr marL="91452" marR="91452"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EC"/>
                    </a:solidFill>
                  </a:tcPr>
                </a:tc>
              </a:tr>
            </a:tbl>
          </a:graphicData>
        </a:graphic>
      </p:graphicFrame>
      <p:sp>
        <p:nvSpPr>
          <p:cNvPr id="8" name="Rectangle 7"/>
          <p:cNvSpPr/>
          <p:nvPr/>
        </p:nvSpPr>
        <p:spPr>
          <a:xfrm>
            <a:off x="5317973" y="4708379"/>
            <a:ext cx="4572000" cy="369332"/>
          </a:xfrm>
          <a:prstGeom prst="rect">
            <a:avLst/>
          </a:prstGeom>
        </p:spPr>
        <p:txBody>
          <a:bodyPr>
            <a:spAutoFit/>
          </a:bodyPr>
          <a:lstStyle/>
          <a:p>
            <a:endParaRPr lang="en-GB" altLang="en-US" dirty="0"/>
          </a:p>
        </p:txBody>
      </p:sp>
      <p:grpSp>
        <p:nvGrpSpPr>
          <p:cNvPr id="3" name="Group 2"/>
          <p:cNvGrpSpPr/>
          <p:nvPr/>
        </p:nvGrpSpPr>
        <p:grpSpPr>
          <a:xfrm>
            <a:off x="4346265" y="3426430"/>
            <a:ext cx="4797735" cy="3227594"/>
            <a:chOff x="4346265" y="3426430"/>
            <a:chExt cx="4797735" cy="3227594"/>
          </a:xfrm>
        </p:grpSpPr>
        <p:grpSp>
          <p:nvGrpSpPr>
            <p:cNvPr id="10" name="Group 9"/>
            <p:cNvGrpSpPr/>
            <p:nvPr/>
          </p:nvGrpSpPr>
          <p:grpSpPr>
            <a:xfrm>
              <a:off x="4346265" y="3426430"/>
              <a:ext cx="4797735" cy="2714049"/>
              <a:chOff x="4346265" y="3426430"/>
              <a:chExt cx="4797735" cy="2714049"/>
            </a:xfrm>
          </p:grpSpPr>
          <p:pic>
            <p:nvPicPr>
              <p:cNvPr id="7" name="Picture 6"/>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346265" y="3596333"/>
                <a:ext cx="4797735" cy="2544146"/>
              </a:xfrm>
              <a:prstGeom prst="rect">
                <a:avLst/>
              </a:prstGeom>
            </p:spPr>
          </p:pic>
          <p:sp>
            <p:nvSpPr>
              <p:cNvPr id="9" name="TextBox 8"/>
              <p:cNvSpPr txBox="1"/>
              <p:nvPr/>
            </p:nvSpPr>
            <p:spPr>
              <a:xfrm>
                <a:off x="4666004" y="3426430"/>
                <a:ext cx="4076344" cy="307777"/>
              </a:xfrm>
              <a:prstGeom prst="rect">
                <a:avLst/>
              </a:prstGeom>
              <a:noFill/>
            </p:spPr>
            <p:txBody>
              <a:bodyPr wrap="square" rtlCol="0">
                <a:spAutoFit/>
              </a:bodyPr>
              <a:lstStyle/>
              <a:p>
                <a:r>
                  <a:rPr lang="en-GB" sz="1400" dirty="0" smtClean="0"/>
                  <a:t>FSOI –all observations (July-August 2016) </a:t>
                </a:r>
                <a:endParaRPr lang="en-GB" sz="1400" dirty="0"/>
              </a:p>
            </p:txBody>
          </p:sp>
        </p:grpSp>
        <p:sp>
          <p:nvSpPr>
            <p:cNvPr id="2" name="TextBox 1"/>
            <p:cNvSpPr txBox="1"/>
            <p:nvPr/>
          </p:nvSpPr>
          <p:spPr>
            <a:xfrm>
              <a:off x="4666004" y="6007693"/>
              <a:ext cx="3734512" cy="646331"/>
            </a:xfrm>
            <a:prstGeom prst="rect">
              <a:avLst/>
            </a:prstGeom>
            <a:noFill/>
          </p:spPr>
          <p:txBody>
            <a:bodyPr wrap="square" rtlCol="0">
              <a:spAutoFit/>
            </a:bodyPr>
            <a:lstStyle/>
            <a:p>
              <a:r>
                <a:rPr lang="en-GB" sz="1200" dirty="0" smtClean="0"/>
                <a:t>Largest FSOI values in the Southern extra-tropics </a:t>
              </a:r>
              <a:r>
                <a:rPr lang="en-GB" sz="1200" dirty="0" smtClean="0">
                  <a:sym typeface="Wingdings" panose="05000000000000000000" pitchFamily="2" charset="2"/>
                </a:rPr>
                <a:t> consistent with faster error growth in the winter storm tracks; </a:t>
              </a:r>
              <a:endParaRPr lang="en-GB" sz="1200" dirty="0"/>
            </a:p>
          </p:txBody>
        </p:sp>
      </p:grpSp>
    </p:spTree>
    <p:extLst>
      <p:ext uri="{BB962C8B-B14F-4D97-AF65-F5344CB8AC3E}">
        <p14:creationId xmlns:p14="http://schemas.microsoft.com/office/powerpoint/2010/main" val="39217441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82599" y="1296373"/>
            <a:ext cx="8644011" cy="646331"/>
          </a:xfrm>
          <a:prstGeom prst="rect">
            <a:avLst/>
          </a:prstGeom>
        </p:spPr>
        <p:txBody>
          <a:bodyPr wrap="square">
            <a:spAutoFit/>
          </a:bodyPr>
          <a:lstStyle/>
          <a:p>
            <a:pPr marL="285750" indent="-285750">
              <a:buFont typeface="Arial" panose="020B0604020202020204" pitchFamily="34" charset="0"/>
              <a:buChar char="•"/>
            </a:pPr>
            <a:r>
              <a:rPr lang="en-GB" sz="1200" dirty="0"/>
              <a:t>Measured using </a:t>
            </a:r>
            <a:r>
              <a:rPr lang="en-GB" sz="1200" dirty="0" smtClean="0"/>
              <a:t>a global dry energy norm, surface to model top</a:t>
            </a:r>
          </a:p>
          <a:p>
            <a:pPr marL="285750" indent="-285750">
              <a:buFont typeface="Arial" panose="020B0604020202020204" pitchFamily="34" charset="0"/>
              <a:buChar char="•"/>
            </a:pPr>
            <a:r>
              <a:rPr lang="en-GB" sz="1200" i="1" dirty="0" smtClean="0"/>
              <a:t>Negative (positive) </a:t>
            </a:r>
            <a:r>
              <a:rPr lang="en-GB" sz="1200" dirty="0" smtClean="0"/>
              <a:t>FSOI </a:t>
            </a:r>
            <a:r>
              <a:rPr lang="en-GB" sz="1200" dirty="0"/>
              <a:t>indicate </a:t>
            </a:r>
            <a:r>
              <a:rPr lang="en-GB" sz="1200" dirty="0" smtClean="0"/>
              <a:t>that the </a:t>
            </a:r>
            <a:r>
              <a:rPr lang="en-GB" sz="1200" dirty="0"/>
              <a:t>assimilation of an observation </a:t>
            </a:r>
            <a:r>
              <a:rPr lang="en-GB" sz="1200" dirty="0" smtClean="0"/>
              <a:t>or subset of observations </a:t>
            </a:r>
            <a:r>
              <a:rPr lang="en-GB" sz="1200" i="1" dirty="0" smtClean="0"/>
              <a:t>decreased (increased) </a:t>
            </a:r>
            <a:r>
              <a:rPr lang="en-GB" sz="1200" dirty="0" smtClean="0"/>
              <a:t>24-hour forecast error and will be referred as </a:t>
            </a:r>
            <a:r>
              <a:rPr lang="en-GB" sz="1200" i="1" dirty="0" smtClean="0"/>
              <a:t>beneficial (detrimental).</a:t>
            </a:r>
            <a:endParaRPr lang="en-GB" sz="1200" i="1" dirty="0"/>
          </a:p>
        </p:txBody>
      </p:sp>
      <p:sp>
        <p:nvSpPr>
          <p:cNvPr id="2" name="Title 1"/>
          <p:cNvSpPr>
            <a:spLocks noGrp="1"/>
          </p:cNvSpPr>
          <p:nvPr>
            <p:ph type="title"/>
          </p:nvPr>
        </p:nvSpPr>
        <p:spPr>
          <a:xfrm>
            <a:off x="553914" y="543600"/>
            <a:ext cx="8463085" cy="369332"/>
          </a:xfrm>
        </p:spPr>
        <p:txBody>
          <a:bodyPr/>
          <a:lstStyle/>
          <a:p>
            <a:r>
              <a:rPr lang="en-GB" dirty="0" smtClean="0"/>
              <a:t>Impact of major observing systems on reducing 24-h forecast errors, May-Sept. 2016</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17</a:t>
            </a:fld>
            <a:endParaRPr lang="en-US" dirty="0"/>
          </a:p>
        </p:txBody>
      </p:sp>
      <p:grpSp>
        <p:nvGrpSpPr>
          <p:cNvPr id="18" name="Group 17"/>
          <p:cNvGrpSpPr/>
          <p:nvPr/>
        </p:nvGrpSpPr>
        <p:grpSpPr>
          <a:xfrm>
            <a:off x="228598" y="2049109"/>
            <a:ext cx="5934203" cy="3055464"/>
            <a:chOff x="228598" y="1828974"/>
            <a:chExt cx="5934203" cy="3055464"/>
          </a:xfrm>
        </p:grpSpPr>
        <p:pic>
          <p:nvPicPr>
            <p:cNvPr id="5" name="Picture 4"/>
            <p:cNvPicPr>
              <a:picLocks noChangeAspect="1"/>
            </p:cNvPicPr>
            <p:nvPr/>
          </p:nvPicPr>
          <p:blipFill>
            <a:blip r:embed="rId3"/>
            <a:stretch>
              <a:fillRect/>
            </a:stretch>
          </p:blipFill>
          <p:spPr>
            <a:xfrm>
              <a:off x="228598" y="2105973"/>
              <a:ext cx="2937307" cy="2765385"/>
            </a:xfrm>
            <a:prstGeom prst="rect">
              <a:avLst/>
            </a:prstGeom>
          </p:spPr>
        </p:pic>
        <p:sp>
          <p:nvSpPr>
            <p:cNvPr id="10" name="Rectangle 9"/>
            <p:cNvSpPr/>
            <p:nvPr/>
          </p:nvSpPr>
          <p:spPr>
            <a:xfrm>
              <a:off x="966407" y="3815415"/>
              <a:ext cx="830677" cy="276999"/>
            </a:xfrm>
            <a:prstGeom prst="rect">
              <a:avLst/>
            </a:prstGeom>
          </p:spPr>
          <p:txBody>
            <a:bodyPr wrap="none">
              <a:spAutoFit/>
            </a:bodyPr>
            <a:lstStyle/>
            <a:p>
              <a:r>
                <a:rPr lang="en-GB" sz="1200" i="1" dirty="0">
                  <a:solidFill>
                    <a:srgbClr val="00B050"/>
                  </a:solidFill>
                </a:rPr>
                <a:t>beneficial</a:t>
              </a:r>
            </a:p>
          </p:txBody>
        </p:sp>
        <p:sp>
          <p:nvSpPr>
            <p:cNvPr id="6" name="TextBox 5"/>
            <p:cNvSpPr txBox="1"/>
            <p:nvPr/>
          </p:nvSpPr>
          <p:spPr>
            <a:xfrm>
              <a:off x="786660" y="1842054"/>
              <a:ext cx="2531533" cy="276999"/>
            </a:xfrm>
            <a:prstGeom prst="rect">
              <a:avLst/>
            </a:prstGeom>
            <a:noFill/>
          </p:spPr>
          <p:txBody>
            <a:bodyPr wrap="square" rtlCol="0">
              <a:spAutoFit/>
            </a:bodyPr>
            <a:lstStyle/>
            <a:p>
              <a:r>
                <a:rPr lang="en-GB" sz="1200" dirty="0" smtClean="0"/>
                <a:t>Total FSOI impact</a:t>
              </a:r>
              <a:endParaRPr lang="en-GB" sz="1200" dirty="0"/>
            </a:p>
          </p:txBody>
        </p:sp>
        <p:pic>
          <p:nvPicPr>
            <p:cNvPr id="8" name="Picture 7"/>
            <p:cNvPicPr>
              <a:picLocks noChangeAspect="1"/>
            </p:cNvPicPr>
            <p:nvPr/>
          </p:nvPicPr>
          <p:blipFill>
            <a:blip r:embed="rId4"/>
            <a:stretch>
              <a:fillRect/>
            </a:stretch>
          </p:blipFill>
          <p:spPr>
            <a:xfrm>
              <a:off x="3221836" y="2119053"/>
              <a:ext cx="2940965" cy="2765385"/>
            </a:xfrm>
            <a:prstGeom prst="rect">
              <a:avLst/>
            </a:prstGeom>
          </p:spPr>
        </p:pic>
        <p:sp>
          <p:nvSpPr>
            <p:cNvPr id="9" name="Rectangle 8"/>
            <p:cNvSpPr/>
            <p:nvPr/>
          </p:nvSpPr>
          <p:spPr>
            <a:xfrm>
              <a:off x="4151018" y="1828974"/>
              <a:ext cx="1268874" cy="276999"/>
            </a:xfrm>
            <a:prstGeom prst="rect">
              <a:avLst/>
            </a:prstGeom>
          </p:spPr>
          <p:txBody>
            <a:bodyPr wrap="none">
              <a:spAutoFit/>
            </a:bodyPr>
            <a:lstStyle/>
            <a:p>
              <a:r>
                <a:rPr lang="en-GB" sz="1200" dirty="0" smtClean="0"/>
                <a:t>Total data count</a:t>
              </a:r>
              <a:endParaRPr lang="en-GB" sz="1200" dirty="0"/>
            </a:p>
          </p:txBody>
        </p:sp>
      </p:grpSp>
      <p:sp>
        <p:nvSpPr>
          <p:cNvPr id="13" name="Rectangle 12"/>
          <p:cNvSpPr/>
          <p:nvPr/>
        </p:nvSpPr>
        <p:spPr>
          <a:xfrm>
            <a:off x="228598" y="5164479"/>
            <a:ext cx="8686801" cy="892552"/>
          </a:xfrm>
          <a:prstGeom prst="rect">
            <a:avLst/>
          </a:prstGeom>
        </p:spPr>
        <p:txBody>
          <a:bodyPr wrap="square">
            <a:spAutoFit/>
          </a:bodyPr>
          <a:lstStyle/>
          <a:p>
            <a:pPr algn="ctr"/>
            <a:r>
              <a:rPr lang="en-GB" sz="1400" i="1" dirty="0"/>
              <a:t>Report of 6th Workshop on the Impact of Various Observing Systems on </a:t>
            </a:r>
            <a:r>
              <a:rPr lang="en-GB" sz="1400" i="1" dirty="0" smtClean="0"/>
              <a:t>NWP (WMO, 2016)</a:t>
            </a:r>
            <a:r>
              <a:rPr lang="en-GB" sz="1600" i="1" dirty="0" smtClean="0"/>
              <a:t> </a:t>
            </a:r>
          </a:p>
          <a:p>
            <a:pPr marL="171450" indent="-171450">
              <a:buFont typeface="Arial" panose="020B0604020202020204" pitchFamily="34" charset="0"/>
              <a:buChar char="•"/>
            </a:pPr>
            <a:r>
              <a:rPr lang="en-GB" sz="1200" dirty="0" smtClean="0"/>
              <a:t>Observing types with </a:t>
            </a:r>
            <a:r>
              <a:rPr lang="en-GB" sz="1200" dirty="0"/>
              <a:t>the most significant contributions to error reduction </a:t>
            </a:r>
            <a:r>
              <a:rPr lang="en-GB" sz="1200" dirty="0" smtClean="0"/>
              <a:t>for global </a:t>
            </a:r>
            <a:r>
              <a:rPr lang="en-GB" sz="1200" dirty="0"/>
              <a:t>NWP</a:t>
            </a:r>
            <a:r>
              <a:rPr lang="en-GB" sz="1200" dirty="0" smtClean="0"/>
              <a:t>: MW </a:t>
            </a:r>
            <a:r>
              <a:rPr lang="en-GB" sz="1200" dirty="0"/>
              <a:t>sounders (AMSU-A, ATMS</a:t>
            </a:r>
            <a:r>
              <a:rPr lang="en-GB" sz="1200" dirty="0" smtClean="0"/>
              <a:t>), hyper-spectral </a:t>
            </a:r>
            <a:r>
              <a:rPr lang="en-GB" sz="1200" dirty="0"/>
              <a:t>IR </a:t>
            </a:r>
            <a:r>
              <a:rPr lang="en-GB" sz="1200" dirty="0" smtClean="0"/>
              <a:t>sounders (IASI, </a:t>
            </a:r>
            <a:r>
              <a:rPr lang="en-GB" sz="1200" dirty="0" err="1" smtClean="0"/>
              <a:t>CrIS</a:t>
            </a:r>
            <a:r>
              <a:rPr lang="en-GB" sz="1200" dirty="0" smtClean="0"/>
              <a:t>, AIRS), </a:t>
            </a:r>
            <a:r>
              <a:rPr lang="en-GB" sz="1200" dirty="0"/>
              <a:t>radiosondes, aircraft data and satellite winds (</a:t>
            </a:r>
            <a:r>
              <a:rPr lang="en-GB" sz="1200" dirty="0" smtClean="0"/>
              <a:t>AMVs).</a:t>
            </a:r>
            <a:endParaRPr lang="en-GB" sz="1200" dirty="0"/>
          </a:p>
          <a:p>
            <a:pPr marL="171450" indent="-171450">
              <a:buFont typeface="Arial" panose="020B0604020202020204" pitchFamily="34" charset="0"/>
              <a:buChar char="•"/>
            </a:pPr>
            <a:r>
              <a:rPr lang="en-GB" sz="1200" dirty="0" smtClean="0"/>
              <a:t>On </a:t>
            </a:r>
            <a:r>
              <a:rPr lang="en-GB" sz="1200" dirty="0"/>
              <a:t>a per observation basis, </a:t>
            </a:r>
            <a:r>
              <a:rPr lang="en-GB" sz="1200" dirty="0" smtClean="0"/>
              <a:t>the impact is </a:t>
            </a:r>
            <a:r>
              <a:rPr lang="en-GB" sz="1200" dirty="0"/>
              <a:t>dominated by buoys, radiosondes, AMVs and aircraft observations.</a:t>
            </a:r>
          </a:p>
        </p:txBody>
      </p:sp>
      <p:grpSp>
        <p:nvGrpSpPr>
          <p:cNvPr id="17" name="Group 16"/>
          <p:cNvGrpSpPr/>
          <p:nvPr/>
        </p:nvGrpSpPr>
        <p:grpSpPr>
          <a:xfrm>
            <a:off x="6184863" y="2030768"/>
            <a:ext cx="2941748" cy="3073225"/>
            <a:chOff x="6184863" y="1810626"/>
            <a:chExt cx="2941748" cy="3073225"/>
          </a:xfrm>
        </p:grpSpPr>
        <p:pic>
          <p:nvPicPr>
            <p:cNvPr id="14" name="Picture 13"/>
            <p:cNvPicPr>
              <a:picLocks noChangeAspect="1"/>
            </p:cNvPicPr>
            <p:nvPr/>
          </p:nvPicPr>
          <p:blipFill>
            <a:blip r:embed="rId5"/>
            <a:stretch>
              <a:fillRect/>
            </a:stretch>
          </p:blipFill>
          <p:spPr>
            <a:xfrm>
              <a:off x="6184863" y="2119051"/>
              <a:ext cx="2941748" cy="2764800"/>
            </a:xfrm>
            <a:prstGeom prst="rect">
              <a:avLst/>
            </a:prstGeom>
          </p:spPr>
        </p:pic>
        <p:sp>
          <p:nvSpPr>
            <p:cNvPr id="15" name="Rectangle 14"/>
            <p:cNvSpPr/>
            <p:nvPr/>
          </p:nvSpPr>
          <p:spPr>
            <a:xfrm>
              <a:off x="7003140" y="3815414"/>
              <a:ext cx="830677" cy="276999"/>
            </a:xfrm>
            <a:prstGeom prst="rect">
              <a:avLst/>
            </a:prstGeom>
          </p:spPr>
          <p:txBody>
            <a:bodyPr wrap="none">
              <a:spAutoFit/>
            </a:bodyPr>
            <a:lstStyle/>
            <a:p>
              <a:r>
                <a:rPr lang="en-GB" sz="1200" i="1" dirty="0">
                  <a:solidFill>
                    <a:srgbClr val="00B050"/>
                  </a:solidFill>
                </a:rPr>
                <a:t>beneficial</a:t>
              </a:r>
            </a:p>
          </p:txBody>
        </p:sp>
        <p:sp>
          <p:nvSpPr>
            <p:cNvPr id="16" name="Rectangle 15"/>
            <p:cNvSpPr/>
            <p:nvPr/>
          </p:nvSpPr>
          <p:spPr>
            <a:xfrm>
              <a:off x="6782741" y="1810626"/>
              <a:ext cx="1745991" cy="276999"/>
            </a:xfrm>
            <a:prstGeom prst="rect">
              <a:avLst/>
            </a:prstGeom>
          </p:spPr>
          <p:txBody>
            <a:bodyPr wrap="none">
              <a:spAutoFit/>
            </a:bodyPr>
            <a:lstStyle/>
            <a:p>
              <a:r>
                <a:rPr lang="en-GB" sz="1200" dirty="0"/>
                <a:t>Impact per observation</a:t>
              </a:r>
            </a:p>
          </p:txBody>
        </p:sp>
      </p:grpSp>
    </p:spTree>
    <p:extLst>
      <p:ext uri="{BB962C8B-B14F-4D97-AF65-F5344CB8AC3E}">
        <p14:creationId xmlns:p14="http://schemas.microsoft.com/office/powerpoint/2010/main" val="2745680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915" y="360000"/>
            <a:ext cx="8026064" cy="369332"/>
          </a:xfrm>
        </p:spPr>
        <p:txBody>
          <a:bodyPr/>
          <a:lstStyle/>
          <a:p>
            <a:r>
              <a:rPr lang="en-GB" dirty="0" smtClean="0"/>
              <a:t>Examples </a:t>
            </a:r>
            <a:r>
              <a:rPr lang="en-GB" dirty="0"/>
              <a:t>of Observing System </a:t>
            </a:r>
            <a:r>
              <a:rPr lang="en-GB" dirty="0" smtClean="0"/>
              <a:t>Impacts</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18</a:t>
            </a:fld>
            <a:endParaRPr lang="en-US" dirty="0"/>
          </a:p>
        </p:txBody>
      </p:sp>
      <p:sp>
        <p:nvSpPr>
          <p:cNvPr id="7" name="Rectangle 6"/>
          <p:cNvSpPr/>
          <p:nvPr/>
        </p:nvSpPr>
        <p:spPr>
          <a:xfrm>
            <a:off x="431799" y="878498"/>
            <a:ext cx="8517467" cy="461665"/>
          </a:xfrm>
          <a:prstGeom prst="rect">
            <a:avLst/>
          </a:prstGeom>
        </p:spPr>
        <p:txBody>
          <a:bodyPr wrap="square">
            <a:spAutoFit/>
          </a:bodyPr>
          <a:lstStyle/>
          <a:p>
            <a:pPr marL="285750" indent="-285750">
              <a:buFont typeface="Arial" panose="020B0604020202020204" pitchFamily="34" charset="0"/>
              <a:buChar char="•"/>
            </a:pPr>
            <a:r>
              <a:rPr lang="en-GB" sz="1200" dirty="0"/>
              <a:t>O</a:t>
            </a:r>
            <a:r>
              <a:rPr lang="en-GB" sz="1200" dirty="0" smtClean="0"/>
              <a:t>bservation </a:t>
            </a:r>
            <a:r>
              <a:rPr lang="en-GB" sz="1200" dirty="0"/>
              <a:t>impacts can </a:t>
            </a:r>
            <a:r>
              <a:rPr lang="en-GB" sz="1200" dirty="0" smtClean="0"/>
              <a:t>be sorted </a:t>
            </a:r>
            <a:r>
              <a:rPr lang="en-GB" sz="1200" dirty="0"/>
              <a:t>by conditional </a:t>
            </a:r>
            <a:r>
              <a:rPr lang="en-GB" sz="1200" dirty="0" smtClean="0"/>
              <a:t>information (e.g. region, separate channels or separate satellites, wind and mass observations, </a:t>
            </a:r>
            <a:r>
              <a:rPr lang="en-GB" sz="1200" dirty="0" err="1" smtClean="0"/>
              <a:t>etc</a:t>
            </a:r>
            <a:r>
              <a:rPr lang="en-GB" sz="1200" dirty="0" smtClean="0"/>
              <a:t>)</a:t>
            </a:r>
            <a:endParaRPr lang="en-GB" sz="1200" dirty="0"/>
          </a:p>
        </p:txBody>
      </p:sp>
      <p:grpSp>
        <p:nvGrpSpPr>
          <p:cNvPr id="16" name="Group 15"/>
          <p:cNvGrpSpPr/>
          <p:nvPr/>
        </p:nvGrpSpPr>
        <p:grpSpPr>
          <a:xfrm>
            <a:off x="725203" y="1522835"/>
            <a:ext cx="3697341" cy="2303782"/>
            <a:chOff x="431799" y="1896534"/>
            <a:chExt cx="3697341" cy="2303782"/>
          </a:xfrm>
        </p:grpSpPr>
        <p:pic>
          <p:nvPicPr>
            <p:cNvPr id="6" name="Picture 5"/>
            <p:cNvPicPr>
              <a:picLocks noChangeAspect="1"/>
            </p:cNvPicPr>
            <p:nvPr/>
          </p:nvPicPr>
          <p:blipFill>
            <a:blip r:embed="rId3"/>
            <a:stretch>
              <a:fillRect/>
            </a:stretch>
          </p:blipFill>
          <p:spPr>
            <a:xfrm>
              <a:off x="431799" y="1896534"/>
              <a:ext cx="3697341" cy="2303782"/>
            </a:xfrm>
            <a:prstGeom prst="rect">
              <a:avLst/>
            </a:prstGeom>
          </p:spPr>
        </p:pic>
        <p:sp>
          <p:nvSpPr>
            <p:cNvPr id="8" name="TextBox 7"/>
            <p:cNvSpPr txBox="1"/>
            <p:nvPr/>
          </p:nvSpPr>
          <p:spPr>
            <a:xfrm>
              <a:off x="2218267" y="3641213"/>
              <a:ext cx="1910873" cy="276999"/>
            </a:xfrm>
            <a:prstGeom prst="rect">
              <a:avLst/>
            </a:prstGeom>
            <a:noFill/>
          </p:spPr>
          <p:txBody>
            <a:bodyPr wrap="square" rtlCol="0">
              <a:spAutoFit/>
            </a:bodyPr>
            <a:lstStyle/>
            <a:p>
              <a:r>
                <a:rPr lang="en-GB" sz="1200" i="1" dirty="0" smtClean="0"/>
                <a:t>Relative impact by region</a:t>
              </a:r>
              <a:endParaRPr lang="en-GB" sz="1200" i="1" dirty="0"/>
            </a:p>
          </p:txBody>
        </p:sp>
      </p:grpSp>
      <p:grpSp>
        <p:nvGrpSpPr>
          <p:cNvPr id="17" name="Group 16"/>
          <p:cNvGrpSpPr/>
          <p:nvPr/>
        </p:nvGrpSpPr>
        <p:grpSpPr>
          <a:xfrm>
            <a:off x="4512967" y="1531302"/>
            <a:ext cx="3670163" cy="2286848"/>
            <a:chOff x="4817764" y="1913468"/>
            <a:chExt cx="3670163" cy="2286848"/>
          </a:xfrm>
        </p:grpSpPr>
        <p:pic>
          <p:nvPicPr>
            <p:cNvPr id="10" name="Picture 9"/>
            <p:cNvPicPr>
              <a:picLocks noChangeAspect="1"/>
            </p:cNvPicPr>
            <p:nvPr/>
          </p:nvPicPr>
          <p:blipFill>
            <a:blip r:embed="rId4"/>
            <a:stretch>
              <a:fillRect/>
            </a:stretch>
          </p:blipFill>
          <p:spPr>
            <a:xfrm>
              <a:off x="4817764" y="1913468"/>
              <a:ext cx="3670163" cy="2286848"/>
            </a:xfrm>
            <a:prstGeom prst="rect">
              <a:avLst/>
            </a:prstGeom>
          </p:spPr>
        </p:pic>
        <p:sp>
          <p:nvSpPr>
            <p:cNvPr id="12" name="Rectangle 11"/>
            <p:cNvSpPr/>
            <p:nvPr/>
          </p:nvSpPr>
          <p:spPr>
            <a:xfrm>
              <a:off x="6429446" y="3426678"/>
              <a:ext cx="2058481" cy="461665"/>
            </a:xfrm>
            <a:prstGeom prst="rect">
              <a:avLst/>
            </a:prstGeom>
          </p:spPr>
          <p:txBody>
            <a:bodyPr wrap="square">
              <a:spAutoFit/>
            </a:bodyPr>
            <a:lstStyle/>
            <a:p>
              <a:r>
                <a:rPr lang="en-GB" sz="1200" i="1" dirty="0"/>
                <a:t>Relative impact of wind and </a:t>
              </a:r>
              <a:endParaRPr lang="en-GB" sz="1200" i="1" dirty="0" smtClean="0"/>
            </a:p>
            <a:p>
              <a:r>
                <a:rPr lang="en-GB" sz="1200" i="1" dirty="0" smtClean="0"/>
                <a:t>mass </a:t>
              </a:r>
              <a:r>
                <a:rPr lang="en-GB" sz="1200" i="1" dirty="0"/>
                <a:t>observations</a:t>
              </a:r>
            </a:p>
          </p:txBody>
        </p:sp>
      </p:grpSp>
      <p:grpSp>
        <p:nvGrpSpPr>
          <p:cNvPr id="11" name="Group 10"/>
          <p:cNvGrpSpPr/>
          <p:nvPr/>
        </p:nvGrpSpPr>
        <p:grpSpPr>
          <a:xfrm>
            <a:off x="256595" y="3844956"/>
            <a:ext cx="8972071" cy="2877908"/>
            <a:chOff x="256595" y="3844956"/>
            <a:chExt cx="8972071" cy="2877908"/>
          </a:xfrm>
        </p:grpSpPr>
        <p:grpSp>
          <p:nvGrpSpPr>
            <p:cNvPr id="22" name="Group 21"/>
            <p:cNvGrpSpPr/>
            <p:nvPr/>
          </p:nvGrpSpPr>
          <p:grpSpPr>
            <a:xfrm>
              <a:off x="256595" y="3867077"/>
              <a:ext cx="2953770" cy="2855785"/>
              <a:chOff x="180048" y="3709932"/>
              <a:chExt cx="3282815" cy="3012932"/>
            </a:xfrm>
          </p:grpSpPr>
          <p:pic>
            <p:nvPicPr>
              <p:cNvPr id="19" name="Picture 18"/>
              <p:cNvPicPr>
                <a:picLocks noChangeAspect="1"/>
              </p:cNvPicPr>
              <p:nvPr/>
            </p:nvPicPr>
            <p:blipFill>
              <a:blip r:embed="rId5"/>
              <a:stretch>
                <a:fillRect/>
              </a:stretch>
            </p:blipFill>
            <p:spPr>
              <a:xfrm>
                <a:off x="267992" y="3953420"/>
                <a:ext cx="3194871" cy="2769444"/>
              </a:xfrm>
              <a:prstGeom prst="rect">
                <a:avLst/>
              </a:prstGeom>
            </p:spPr>
          </p:pic>
          <p:sp>
            <p:nvSpPr>
              <p:cNvPr id="18" name="TextBox 17"/>
              <p:cNvSpPr txBox="1"/>
              <p:nvPr/>
            </p:nvSpPr>
            <p:spPr>
              <a:xfrm>
                <a:off x="180048" y="3709932"/>
                <a:ext cx="3242250" cy="292242"/>
              </a:xfrm>
              <a:prstGeom prst="rect">
                <a:avLst/>
              </a:prstGeom>
              <a:noFill/>
            </p:spPr>
            <p:txBody>
              <a:bodyPr wrap="square" rtlCol="0">
                <a:spAutoFit/>
              </a:bodyPr>
              <a:lstStyle/>
              <a:p>
                <a:r>
                  <a:rPr lang="en-GB" sz="1200" i="1" dirty="0" smtClean="0"/>
                  <a:t>Aircraft: Relative impact by parameter</a:t>
                </a:r>
                <a:endParaRPr lang="en-GB" sz="1200" i="1" dirty="0"/>
              </a:p>
            </p:txBody>
          </p:sp>
        </p:grpSp>
        <p:grpSp>
          <p:nvGrpSpPr>
            <p:cNvPr id="23" name="Group 22"/>
            <p:cNvGrpSpPr/>
            <p:nvPr/>
          </p:nvGrpSpPr>
          <p:grpSpPr>
            <a:xfrm>
              <a:off x="3266999" y="3844956"/>
              <a:ext cx="3108381" cy="2877908"/>
              <a:chOff x="3698818" y="3685324"/>
              <a:chExt cx="3108381" cy="3026181"/>
            </a:xfrm>
          </p:grpSpPr>
          <p:pic>
            <p:nvPicPr>
              <p:cNvPr id="20" name="Picture 19"/>
              <p:cNvPicPr>
                <a:picLocks noChangeAspect="1"/>
              </p:cNvPicPr>
              <p:nvPr/>
            </p:nvPicPr>
            <p:blipFill>
              <a:blip r:embed="rId6"/>
              <a:stretch>
                <a:fillRect/>
              </a:stretch>
            </p:blipFill>
            <p:spPr>
              <a:xfrm>
                <a:off x="3698818" y="3953420"/>
                <a:ext cx="3108381" cy="2758085"/>
              </a:xfrm>
              <a:prstGeom prst="rect">
                <a:avLst/>
              </a:prstGeom>
            </p:spPr>
          </p:pic>
          <p:sp>
            <p:nvSpPr>
              <p:cNvPr id="21" name="Rectangle 20"/>
              <p:cNvSpPr/>
              <p:nvPr/>
            </p:nvSpPr>
            <p:spPr>
              <a:xfrm>
                <a:off x="4055764" y="3685324"/>
                <a:ext cx="2618024" cy="276999"/>
              </a:xfrm>
              <a:prstGeom prst="rect">
                <a:avLst/>
              </a:prstGeom>
            </p:spPr>
            <p:txBody>
              <a:bodyPr wrap="none">
                <a:spAutoFit/>
              </a:bodyPr>
              <a:lstStyle/>
              <a:p>
                <a:r>
                  <a:rPr lang="en-GB" sz="1200" i="1" dirty="0" smtClean="0"/>
                  <a:t>GPSRO: </a:t>
                </a:r>
                <a:r>
                  <a:rPr lang="en-GB" sz="1200" i="1" dirty="0"/>
                  <a:t>Relative </a:t>
                </a:r>
                <a:r>
                  <a:rPr lang="en-GB" sz="1200" i="1" dirty="0" smtClean="0"/>
                  <a:t>impact by altitude</a:t>
                </a:r>
                <a:endParaRPr lang="en-GB" sz="1200" i="1" dirty="0"/>
              </a:p>
            </p:txBody>
          </p:sp>
        </p:grpSp>
        <p:grpSp>
          <p:nvGrpSpPr>
            <p:cNvPr id="9" name="Group 8"/>
            <p:cNvGrpSpPr/>
            <p:nvPr/>
          </p:nvGrpSpPr>
          <p:grpSpPr>
            <a:xfrm>
              <a:off x="6313479" y="3855038"/>
              <a:ext cx="2915187" cy="2867825"/>
              <a:chOff x="6313479" y="3855038"/>
              <a:chExt cx="2915187" cy="2867825"/>
            </a:xfrm>
          </p:grpSpPr>
          <p:pic>
            <p:nvPicPr>
              <p:cNvPr id="3" name="Picture 2"/>
              <p:cNvPicPr>
                <a:picLocks noChangeAspect="1"/>
              </p:cNvPicPr>
              <p:nvPr/>
            </p:nvPicPr>
            <p:blipFill>
              <a:blip r:embed="rId7"/>
              <a:stretch>
                <a:fillRect/>
              </a:stretch>
            </p:blipFill>
            <p:spPr>
              <a:xfrm>
                <a:off x="6406613" y="4085871"/>
                <a:ext cx="2644253" cy="2636992"/>
              </a:xfrm>
              <a:prstGeom prst="rect">
                <a:avLst/>
              </a:prstGeom>
            </p:spPr>
          </p:pic>
          <p:sp>
            <p:nvSpPr>
              <p:cNvPr id="5" name="Rectangle 4"/>
              <p:cNvSpPr/>
              <p:nvPr/>
            </p:nvSpPr>
            <p:spPr>
              <a:xfrm>
                <a:off x="6313479" y="3855038"/>
                <a:ext cx="2915187" cy="276999"/>
              </a:xfrm>
              <a:prstGeom prst="rect">
                <a:avLst/>
              </a:prstGeom>
            </p:spPr>
            <p:txBody>
              <a:bodyPr wrap="square">
                <a:spAutoFit/>
              </a:bodyPr>
              <a:lstStyle/>
              <a:p>
                <a:r>
                  <a:rPr lang="en-GB" sz="1200" i="1" dirty="0" smtClean="0"/>
                  <a:t>Geos Rad: </a:t>
                </a:r>
                <a:r>
                  <a:rPr lang="en-GB" sz="1200" i="1" dirty="0"/>
                  <a:t>Relative </a:t>
                </a:r>
                <a:r>
                  <a:rPr lang="en-GB" sz="1200" i="1" dirty="0" smtClean="0"/>
                  <a:t>impact by satellite</a:t>
                </a:r>
                <a:endParaRPr lang="en-GB" sz="1200" i="1" dirty="0"/>
              </a:p>
            </p:txBody>
          </p:sp>
        </p:grpSp>
      </p:grpSp>
    </p:spTree>
    <p:extLst>
      <p:ext uri="{BB962C8B-B14F-4D97-AF65-F5344CB8AC3E}">
        <p14:creationId xmlns:p14="http://schemas.microsoft.com/office/powerpoint/2010/main" val="1039874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4400" y="543600"/>
            <a:ext cx="7695628" cy="369332"/>
          </a:xfrm>
        </p:spPr>
        <p:txBody>
          <a:bodyPr/>
          <a:lstStyle/>
          <a:p>
            <a:pPr algn="ctr"/>
            <a:r>
              <a:rPr lang="en-US" dirty="0" smtClean="0"/>
              <a:t>FSO</a:t>
            </a:r>
            <a:r>
              <a:rPr lang="en-US" dirty="0"/>
              <a:t>I</a:t>
            </a:r>
            <a:r>
              <a:rPr lang="en-US" dirty="0" smtClean="0"/>
              <a:t> of major observing systems in ECMWF operations</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2136131" y="1607371"/>
            <a:ext cx="4680375" cy="3739536"/>
          </a:xfrm>
        </p:spPr>
      </p:pic>
      <p:sp>
        <p:nvSpPr>
          <p:cNvPr id="4" name="Slide Number Placeholder 3"/>
          <p:cNvSpPr>
            <a:spLocks noGrp="1"/>
          </p:cNvSpPr>
          <p:nvPr>
            <p:ph type="sldNum" sz="quarter" idx="10"/>
          </p:nvPr>
        </p:nvSpPr>
        <p:spPr/>
        <p:txBody>
          <a:bodyPr/>
          <a:lstStyle/>
          <a:p>
            <a:fld id="{6B3B0B0F-E794-1244-9699-107C60B9C23A}" type="slidenum">
              <a:rPr lang="en-US" smtClean="0"/>
              <a:pPr/>
              <a:t>19</a:t>
            </a:fld>
            <a:endParaRPr lang="en-US" dirty="0"/>
          </a:p>
        </p:txBody>
      </p:sp>
      <p:sp>
        <p:nvSpPr>
          <p:cNvPr id="7" name="TextBox 6"/>
          <p:cNvSpPr txBox="1"/>
          <p:nvPr/>
        </p:nvSpPr>
        <p:spPr>
          <a:xfrm>
            <a:off x="601705" y="2695087"/>
            <a:ext cx="1534426" cy="1131079"/>
          </a:xfrm>
          <a:prstGeom prst="rect">
            <a:avLst/>
          </a:prstGeom>
          <a:noFill/>
        </p:spPr>
        <p:txBody>
          <a:bodyPr wrap="square" rtlCol="0">
            <a:spAutoFit/>
          </a:bodyPr>
          <a:lstStyle/>
          <a:p>
            <a:r>
              <a:rPr lang="en-GB" sz="900" b="1" dirty="0"/>
              <a:t>Summer 2006</a:t>
            </a:r>
            <a:r>
              <a:rPr lang="en-GB" sz="900" dirty="0"/>
              <a:t> </a:t>
            </a:r>
          </a:p>
          <a:p>
            <a:r>
              <a:rPr lang="en-GB" sz="900" dirty="0"/>
              <a:t>(from </a:t>
            </a:r>
            <a:r>
              <a:rPr lang="en-GB" sz="900" dirty="0" err="1"/>
              <a:t>Cardinali</a:t>
            </a:r>
            <a:r>
              <a:rPr lang="en-GB" sz="900" dirty="0"/>
              <a:t>, 2009)</a:t>
            </a:r>
          </a:p>
          <a:p>
            <a:endParaRPr lang="en-GB" sz="1350" dirty="0"/>
          </a:p>
          <a:p>
            <a:r>
              <a:rPr lang="en-GB" sz="900" dirty="0"/>
              <a:t>Microwave WV 	  6.2 %</a:t>
            </a:r>
          </a:p>
          <a:p>
            <a:endParaRPr lang="en-GB" sz="900" dirty="0" smtClean="0"/>
          </a:p>
          <a:p>
            <a:r>
              <a:rPr lang="en-GB" sz="900" dirty="0" smtClean="0"/>
              <a:t>Microwave T	35.5 </a:t>
            </a:r>
            <a:r>
              <a:rPr lang="en-GB" sz="900" dirty="0"/>
              <a:t>%</a:t>
            </a:r>
          </a:p>
          <a:p>
            <a:r>
              <a:rPr lang="en-GB" sz="900" dirty="0"/>
              <a:t>Infrared 		28.0 %</a:t>
            </a:r>
          </a:p>
        </p:txBody>
      </p:sp>
      <p:sp>
        <p:nvSpPr>
          <p:cNvPr id="8" name="TextBox 7"/>
          <p:cNvSpPr txBox="1"/>
          <p:nvPr/>
        </p:nvSpPr>
        <p:spPr>
          <a:xfrm>
            <a:off x="6895859" y="2828969"/>
            <a:ext cx="1934873" cy="992579"/>
          </a:xfrm>
          <a:prstGeom prst="rect">
            <a:avLst/>
          </a:prstGeom>
          <a:noFill/>
        </p:spPr>
        <p:txBody>
          <a:bodyPr wrap="square" rtlCol="0">
            <a:spAutoFit/>
          </a:bodyPr>
          <a:lstStyle/>
          <a:p>
            <a:r>
              <a:rPr lang="en-GB" sz="900" b="1" dirty="0"/>
              <a:t>August 2016</a:t>
            </a:r>
            <a:r>
              <a:rPr lang="en-GB" sz="900" dirty="0"/>
              <a:t> </a:t>
            </a:r>
          </a:p>
          <a:p>
            <a:endParaRPr lang="en-GB" sz="1350" dirty="0"/>
          </a:p>
          <a:p>
            <a:r>
              <a:rPr lang="en-GB" sz="900" dirty="0"/>
              <a:t>Microwave WV 	20.4</a:t>
            </a:r>
            <a:r>
              <a:rPr lang="en-GB" sz="900" dirty="0" smtClean="0"/>
              <a:t>%</a:t>
            </a:r>
          </a:p>
          <a:p>
            <a:endParaRPr lang="en-GB" sz="900" dirty="0"/>
          </a:p>
          <a:p>
            <a:r>
              <a:rPr lang="en-GB" sz="900" dirty="0"/>
              <a:t>Microwave </a:t>
            </a:r>
            <a:r>
              <a:rPr lang="en-GB" sz="900" dirty="0" smtClean="0"/>
              <a:t>T        20.1 </a:t>
            </a:r>
            <a:r>
              <a:rPr lang="en-GB" sz="900" dirty="0"/>
              <a:t>%</a:t>
            </a:r>
          </a:p>
          <a:p>
            <a:r>
              <a:rPr lang="en-GB" sz="900" dirty="0"/>
              <a:t>Infrared 		21.9 %</a:t>
            </a:r>
          </a:p>
        </p:txBody>
      </p:sp>
      <p:sp>
        <p:nvSpPr>
          <p:cNvPr id="9" name="Oval 8"/>
          <p:cNvSpPr/>
          <p:nvPr/>
        </p:nvSpPr>
        <p:spPr>
          <a:xfrm>
            <a:off x="6816506" y="3119107"/>
            <a:ext cx="1613780" cy="264763"/>
          </a:xfrm>
          <a:prstGeom prst="ellipse">
            <a:avLst/>
          </a:prstGeom>
          <a:noFill/>
          <a:ln>
            <a:solidFill>
              <a:srgbClr val="FF07E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0" name="Oval 9"/>
          <p:cNvSpPr/>
          <p:nvPr/>
        </p:nvSpPr>
        <p:spPr>
          <a:xfrm>
            <a:off x="522351" y="3119107"/>
            <a:ext cx="1613780" cy="264763"/>
          </a:xfrm>
          <a:prstGeom prst="ellipse">
            <a:avLst/>
          </a:prstGeom>
          <a:noFill/>
          <a:ln>
            <a:solidFill>
              <a:srgbClr val="FF07E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1" name="Oval 10"/>
          <p:cNvSpPr/>
          <p:nvPr/>
        </p:nvSpPr>
        <p:spPr>
          <a:xfrm>
            <a:off x="3459401" y="3943484"/>
            <a:ext cx="302028" cy="264763"/>
          </a:xfrm>
          <a:prstGeom prst="ellipse">
            <a:avLst/>
          </a:prstGeom>
          <a:noFill/>
          <a:ln>
            <a:solidFill>
              <a:srgbClr val="FF07E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2" name="Oval 11"/>
          <p:cNvSpPr/>
          <p:nvPr/>
        </p:nvSpPr>
        <p:spPr>
          <a:xfrm>
            <a:off x="6450027" y="3076985"/>
            <a:ext cx="302028" cy="264763"/>
          </a:xfrm>
          <a:prstGeom prst="ellipse">
            <a:avLst/>
          </a:prstGeom>
          <a:noFill/>
          <a:ln>
            <a:solidFill>
              <a:srgbClr val="FF07E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3" name="Rectangle 2"/>
          <p:cNvSpPr/>
          <p:nvPr/>
        </p:nvSpPr>
        <p:spPr>
          <a:xfrm>
            <a:off x="397380" y="5418960"/>
            <a:ext cx="8156960" cy="584775"/>
          </a:xfrm>
          <a:prstGeom prst="rect">
            <a:avLst/>
          </a:prstGeom>
        </p:spPr>
        <p:txBody>
          <a:bodyPr wrap="square">
            <a:spAutoFit/>
          </a:bodyPr>
          <a:lstStyle/>
          <a:p>
            <a:pPr marL="285750" indent="-285750">
              <a:buFont typeface="Arial" panose="020B0604020202020204" pitchFamily="34" charset="0"/>
              <a:buChar char="•"/>
            </a:pPr>
            <a:r>
              <a:rPr lang="en-GB" sz="1600" dirty="0"/>
              <a:t>Microwave water </a:t>
            </a:r>
            <a:r>
              <a:rPr lang="en-GB" sz="1600" dirty="0" smtClean="0"/>
              <a:t>vapour, </a:t>
            </a:r>
            <a:r>
              <a:rPr lang="en-GB" sz="1600" dirty="0"/>
              <a:t>cloud and precipitation</a:t>
            </a:r>
            <a:r>
              <a:rPr lang="en-GB" sz="1600" dirty="0" smtClean="0"/>
              <a:t> observations now </a:t>
            </a:r>
            <a:r>
              <a:rPr lang="en-GB" sz="1600" dirty="0"/>
              <a:t>provide significant real benefits, </a:t>
            </a:r>
            <a:r>
              <a:rPr lang="en-GB" sz="1600" dirty="0" smtClean="0"/>
              <a:t>equivalent to clear-sky MW temperature sounding and IR sounding.</a:t>
            </a:r>
            <a:endParaRPr lang="en-GB" sz="1600" dirty="0"/>
          </a:p>
        </p:txBody>
      </p:sp>
    </p:spTree>
    <p:extLst>
      <p:ext uri="{BB962C8B-B14F-4D97-AF65-F5344CB8AC3E}">
        <p14:creationId xmlns:p14="http://schemas.microsoft.com/office/powerpoint/2010/main" val="2794212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animBg="1"/>
      <p:bldP spid="11"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914" y="360000"/>
            <a:ext cx="8299529" cy="369332"/>
          </a:xfrm>
        </p:spPr>
        <p:txBody>
          <a:bodyPr/>
          <a:lstStyle/>
          <a:p>
            <a:r>
              <a:rPr lang="en-GB" dirty="0" smtClean="0"/>
              <a:t>The Global Observing System Network</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2</a:t>
            </a:fld>
            <a:endParaRPr lang="en-US" dirty="0"/>
          </a:p>
        </p:txBody>
      </p:sp>
      <p:sp>
        <p:nvSpPr>
          <p:cNvPr id="3" name="Rectangle 2"/>
          <p:cNvSpPr/>
          <p:nvPr/>
        </p:nvSpPr>
        <p:spPr>
          <a:xfrm>
            <a:off x="448651" y="867098"/>
            <a:ext cx="8507339" cy="923330"/>
          </a:xfrm>
          <a:prstGeom prst="rect">
            <a:avLst/>
          </a:prstGeom>
        </p:spPr>
        <p:txBody>
          <a:bodyPr wrap="square">
            <a:spAutoFit/>
          </a:bodyPr>
          <a:lstStyle/>
          <a:p>
            <a:pPr marL="285750" indent="-285750">
              <a:buFont typeface="Arial" panose="020B0604020202020204" pitchFamily="34" charset="0"/>
              <a:buChar char="•"/>
            </a:pPr>
            <a:r>
              <a:rPr lang="en-GB" dirty="0"/>
              <a:t>ECMWF 4D-Var data assimilation </a:t>
            </a:r>
            <a:r>
              <a:rPr lang="en-GB" dirty="0" smtClean="0"/>
              <a:t>system is assimilating </a:t>
            </a:r>
            <a:r>
              <a:rPr lang="en-GB" dirty="0"/>
              <a:t>~</a:t>
            </a:r>
            <a:r>
              <a:rPr lang="en-GB" dirty="0" smtClean="0"/>
              <a:t>10</a:t>
            </a:r>
            <a:r>
              <a:rPr lang="en-GB" baseline="30000" dirty="0" smtClean="0"/>
              <a:t>7</a:t>
            </a:r>
            <a:r>
              <a:rPr lang="en-GB" dirty="0" smtClean="0"/>
              <a:t> observations </a:t>
            </a:r>
            <a:r>
              <a:rPr lang="en-GB" dirty="0"/>
              <a:t>per a </a:t>
            </a:r>
            <a:r>
              <a:rPr lang="en-GB" dirty="0" smtClean="0"/>
              <a:t>12-h </a:t>
            </a:r>
            <a:r>
              <a:rPr lang="en-GB" dirty="0"/>
              <a:t>assimilation </a:t>
            </a:r>
            <a:r>
              <a:rPr lang="en-GB" dirty="0" smtClean="0"/>
              <a:t>window;</a:t>
            </a:r>
          </a:p>
          <a:p>
            <a:endParaRPr lang="en-GB" dirty="0"/>
          </a:p>
        </p:txBody>
      </p:sp>
      <p:pic>
        <p:nvPicPr>
          <p:cNvPr id="9" name="Picture 8"/>
          <p:cNvPicPr>
            <a:picLocks noChangeAspect="1"/>
          </p:cNvPicPr>
          <p:nvPr/>
        </p:nvPicPr>
        <p:blipFill>
          <a:blip r:embed="rId3"/>
          <a:stretch>
            <a:fillRect/>
          </a:stretch>
        </p:blipFill>
        <p:spPr>
          <a:xfrm>
            <a:off x="443488" y="1928194"/>
            <a:ext cx="6192788" cy="3529223"/>
          </a:xfrm>
          <a:prstGeom prst="rect">
            <a:avLst/>
          </a:prstGeom>
        </p:spPr>
      </p:pic>
      <p:sp>
        <p:nvSpPr>
          <p:cNvPr id="10" name="Rectangle 9"/>
          <p:cNvSpPr/>
          <p:nvPr/>
        </p:nvSpPr>
        <p:spPr>
          <a:xfrm>
            <a:off x="366574" y="5211196"/>
            <a:ext cx="4572000" cy="246221"/>
          </a:xfrm>
          <a:prstGeom prst="rect">
            <a:avLst/>
          </a:prstGeom>
        </p:spPr>
        <p:txBody>
          <a:bodyPr>
            <a:spAutoFit/>
          </a:bodyPr>
          <a:lstStyle/>
          <a:p>
            <a:r>
              <a:rPr lang="en-GB" sz="1000" b="1" i="1" dirty="0"/>
              <a:t>Credit: The World Meteorological </a:t>
            </a:r>
            <a:r>
              <a:rPr lang="en-GB" sz="1000" b="1" i="1" dirty="0" smtClean="0"/>
              <a:t>Organization (</a:t>
            </a:r>
            <a:r>
              <a:rPr lang="en-GB" sz="1000" b="1" i="1" dirty="0"/>
              <a:t>WMO)</a:t>
            </a:r>
          </a:p>
        </p:txBody>
      </p:sp>
      <p:sp>
        <p:nvSpPr>
          <p:cNvPr id="5" name="Rectangle 4"/>
          <p:cNvSpPr/>
          <p:nvPr/>
        </p:nvSpPr>
        <p:spPr>
          <a:xfrm>
            <a:off x="6661912" y="2573519"/>
            <a:ext cx="2482088" cy="1785104"/>
          </a:xfrm>
          <a:prstGeom prst="rect">
            <a:avLst/>
          </a:prstGeom>
        </p:spPr>
        <p:txBody>
          <a:bodyPr wrap="square">
            <a:spAutoFit/>
          </a:bodyPr>
          <a:lstStyle/>
          <a:p>
            <a:pPr marL="285750" indent="-285750">
              <a:buFont typeface="Arial" panose="020B0604020202020204" pitchFamily="34" charset="0"/>
              <a:buChar char="•"/>
            </a:pPr>
            <a:r>
              <a:rPr lang="en-GB" sz="1000" dirty="0"/>
              <a:t>Conventional observations</a:t>
            </a:r>
          </a:p>
          <a:p>
            <a:pPr marL="742950" lvl="1" indent="-285750">
              <a:buFont typeface="Arial" panose="020B0604020202020204" pitchFamily="34" charset="0"/>
              <a:buChar char="•"/>
            </a:pPr>
            <a:r>
              <a:rPr lang="en-GB" sz="1000" dirty="0"/>
              <a:t>Surface-based</a:t>
            </a:r>
          </a:p>
          <a:p>
            <a:pPr marL="742950" lvl="1" indent="-285750">
              <a:buFont typeface="Arial" panose="020B0604020202020204" pitchFamily="34" charset="0"/>
              <a:buChar char="•"/>
            </a:pPr>
            <a:r>
              <a:rPr lang="en-GB" sz="1000" dirty="0"/>
              <a:t>Upper-air</a:t>
            </a:r>
          </a:p>
          <a:p>
            <a:pPr lvl="1"/>
            <a:endParaRPr lang="en-GB" sz="1000" dirty="0"/>
          </a:p>
          <a:p>
            <a:pPr marL="285750" indent="-285750">
              <a:buFont typeface="Arial" panose="020B0604020202020204" pitchFamily="34" charset="0"/>
              <a:buChar char="•"/>
            </a:pPr>
            <a:r>
              <a:rPr lang="en-GB" sz="1000" dirty="0"/>
              <a:t>Satellite observations</a:t>
            </a:r>
          </a:p>
          <a:p>
            <a:pPr marL="742950" lvl="1" indent="-285750">
              <a:buFont typeface="Arial" panose="020B0604020202020204" pitchFamily="34" charset="0"/>
              <a:buChar char="•"/>
            </a:pPr>
            <a:r>
              <a:rPr lang="en-GB" sz="1000" dirty="0"/>
              <a:t>IR and MW radiances from </a:t>
            </a:r>
            <a:endParaRPr lang="en-GB" sz="1000" dirty="0" smtClean="0"/>
          </a:p>
          <a:p>
            <a:pPr lvl="1"/>
            <a:r>
              <a:rPr lang="en-GB" sz="1000" dirty="0"/>
              <a:t> </a:t>
            </a:r>
            <a:r>
              <a:rPr lang="en-GB" sz="1000" dirty="0" smtClean="0"/>
              <a:t>       polar </a:t>
            </a:r>
            <a:r>
              <a:rPr lang="en-GB" sz="1000" dirty="0"/>
              <a:t>and </a:t>
            </a:r>
            <a:r>
              <a:rPr lang="en-GB" sz="1000" dirty="0" smtClean="0"/>
              <a:t>geos. </a:t>
            </a:r>
            <a:r>
              <a:rPr lang="en-GB" sz="1000" dirty="0"/>
              <a:t>satellites</a:t>
            </a:r>
          </a:p>
          <a:p>
            <a:pPr marL="742950" lvl="1" indent="-285750">
              <a:buFont typeface="Arial" panose="020B0604020202020204" pitchFamily="34" charset="0"/>
              <a:buChar char="•"/>
            </a:pPr>
            <a:r>
              <a:rPr lang="en-GB" sz="1000" dirty="0"/>
              <a:t>AMVs</a:t>
            </a:r>
          </a:p>
          <a:p>
            <a:pPr marL="742950" lvl="1" indent="-285750">
              <a:buFont typeface="Arial" panose="020B0604020202020204" pitchFamily="34" charset="0"/>
              <a:buChar char="•"/>
            </a:pPr>
            <a:r>
              <a:rPr lang="en-GB" sz="1000" dirty="0"/>
              <a:t>Radio occultation</a:t>
            </a:r>
          </a:p>
          <a:p>
            <a:pPr marL="742950" lvl="1" indent="-285750">
              <a:buFont typeface="Arial" panose="020B0604020202020204" pitchFamily="34" charset="0"/>
              <a:buChar char="•"/>
            </a:pPr>
            <a:r>
              <a:rPr lang="en-GB" sz="1000" dirty="0" err="1"/>
              <a:t>Scatterometer</a:t>
            </a:r>
            <a:endParaRPr lang="en-GB" sz="1000" dirty="0"/>
          </a:p>
          <a:p>
            <a:pPr marL="742950" lvl="1" indent="-285750">
              <a:buFont typeface="Arial" panose="020B0604020202020204" pitchFamily="34" charset="0"/>
              <a:buChar char="•"/>
            </a:pPr>
            <a:r>
              <a:rPr lang="en-GB" sz="1000" dirty="0"/>
              <a:t>Other (ozone, </a:t>
            </a:r>
            <a:r>
              <a:rPr lang="en-GB" sz="1000" dirty="0" err="1"/>
              <a:t>etc</a:t>
            </a:r>
            <a:r>
              <a:rPr lang="en-GB" sz="1000" dirty="0"/>
              <a:t>)</a:t>
            </a:r>
          </a:p>
        </p:txBody>
      </p:sp>
    </p:spTree>
    <p:extLst>
      <p:ext uri="{BB962C8B-B14F-4D97-AF65-F5344CB8AC3E}">
        <p14:creationId xmlns:p14="http://schemas.microsoft.com/office/powerpoint/2010/main" val="4479841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B3B0B0F-E794-1244-9699-107C60B9C23A}" type="slidenum">
              <a:rPr lang="en-US" smtClean="0"/>
              <a:pPr/>
              <a:t>20</a:t>
            </a:fld>
            <a:endParaRPr lang="en-US" dirty="0"/>
          </a:p>
        </p:txBody>
      </p:sp>
      <p:sp>
        <p:nvSpPr>
          <p:cNvPr id="3" name="Rectangle 2"/>
          <p:cNvSpPr/>
          <p:nvPr/>
        </p:nvSpPr>
        <p:spPr>
          <a:xfrm>
            <a:off x="1227542" y="5416402"/>
            <a:ext cx="7654077" cy="53086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 name="Title 1"/>
          <p:cNvSpPr>
            <a:spLocks noGrp="1"/>
          </p:cNvSpPr>
          <p:nvPr>
            <p:ph type="title"/>
          </p:nvPr>
        </p:nvSpPr>
        <p:spPr>
          <a:xfrm>
            <a:off x="554400" y="543600"/>
            <a:ext cx="5903737" cy="277071"/>
          </a:xfrm>
        </p:spPr>
        <p:txBody>
          <a:bodyPr/>
          <a:lstStyle/>
          <a:p>
            <a:pPr algn="ctr"/>
            <a:r>
              <a:rPr lang="en-US" dirty="0" smtClean="0"/>
              <a:t>What’s happened recently?</a:t>
            </a:r>
            <a:endParaRPr lang="en-US" dirty="0"/>
          </a:p>
        </p:txBody>
      </p:sp>
      <p:pic>
        <p:nvPicPr>
          <p:cNvPr id="6" name="Content Placeholder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2136132" y="1607371"/>
            <a:ext cx="4680375" cy="3739536"/>
          </a:xfrm>
        </p:spPr>
      </p:pic>
      <p:cxnSp>
        <p:nvCxnSpPr>
          <p:cNvPr id="10" name="Straight Connector 9"/>
          <p:cNvCxnSpPr/>
          <p:nvPr/>
        </p:nvCxnSpPr>
        <p:spPr>
          <a:xfrm flipV="1">
            <a:off x="4603278" y="1662906"/>
            <a:ext cx="0" cy="3044783"/>
          </a:xfrm>
          <a:prstGeom prst="line">
            <a:avLst/>
          </a:prstGeom>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3851274" y="1340865"/>
            <a:ext cx="1805176" cy="507831"/>
          </a:xfrm>
          <a:prstGeom prst="rect">
            <a:avLst/>
          </a:prstGeom>
          <a:noFill/>
        </p:spPr>
        <p:txBody>
          <a:bodyPr wrap="square" rtlCol="0">
            <a:spAutoFit/>
          </a:bodyPr>
          <a:lstStyle/>
          <a:p>
            <a:r>
              <a:rPr lang="en-GB" sz="900" dirty="0">
                <a:solidFill>
                  <a:schemeClr val="tx2">
                    <a:lumMod val="75000"/>
                  </a:schemeClr>
                </a:solidFill>
              </a:rPr>
              <a:t>All-sky assimilation of humidity sounding channels on SSMIS</a:t>
            </a:r>
          </a:p>
          <a:p>
            <a:endParaRPr lang="en-GB" sz="900" dirty="0">
              <a:solidFill>
                <a:schemeClr val="tx2">
                  <a:lumMod val="75000"/>
                </a:schemeClr>
              </a:solidFill>
            </a:endParaRPr>
          </a:p>
        </p:txBody>
      </p:sp>
      <p:cxnSp>
        <p:nvCxnSpPr>
          <p:cNvPr id="12" name="Straight Connector 11"/>
          <p:cNvCxnSpPr/>
          <p:nvPr/>
        </p:nvCxnSpPr>
        <p:spPr>
          <a:xfrm flipV="1">
            <a:off x="3851275" y="2920534"/>
            <a:ext cx="0" cy="2322700"/>
          </a:xfrm>
          <a:prstGeom prst="line">
            <a:avLst/>
          </a:prstGeom>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2846376" y="5237581"/>
            <a:ext cx="1425948" cy="646331"/>
          </a:xfrm>
          <a:prstGeom prst="rect">
            <a:avLst/>
          </a:prstGeom>
          <a:noFill/>
        </p:spPr>
        <p:txBody>
          <a:bodyPr wrap="square" rtlCol="0">
            <a:spAutoFit/>
          </a:bodyPr>
          <a:lstStyle/>
          <a:p>
            <a:r>
              <a:rPr lang="en-GB" sz="900" dirty="0">
                <a:solidFill>
                  <a:schemeClr val="tx2">
                    <a:lumMod val="75000"/>
                  </a:schemeClr>
                </a:solidFill>
              </a:rPr>
              <a:t>ATMS and </a:t>
            </a:r>
            <a:r>
              <a:rPr lang="en-GB" sz="900" dirty="0" err="1">
                <a:solidFill>
                  <a:schemeClr val="tx2">
                    <a:lumMod val="75000"/>
                  </a:schemeClr>
                </a:solidFill>
              </a:rPr>
              <a:t>Metop</a:t>
            </a:r>
            <a:r>
              <a:rPr lang="en-GB" sz="900" dirty="0">
                <a:solidFill>
                  <a:schemeClr val="tx2">
                    <a:lumMod val="75000"/>
                  </a:schemeClr>
                </a:solidFill>
              </a:rPr>
              <a:t>-B MHS added in clear skies</a:t>
            </a:r>
          </a:p>
          <a:p>
            <a:endParaRPr lang="en-GB" sz="900" dirty="0"/>
          </a:p>
        </p:txBody>
      </p:sp>
      <p:cxnSp>
        <p:nvCxnSpPr>
          <p:cNvPr id="14" name="Straight Connector 13"/>
          <p:cNvCxnSpPr/>
          <p:nvPr/>
        </p:nvCxnSpPr>
        <p:spPr>
          <a:xfrm flipV="1">
            <a:off x="5728524" y="1825739"/>
            <a:ext cx="0" cy="3521168"/>
          </a:xfrm>
          <a:prstGeom prst="line">
            <a:avLst/>
          </a:prstGeom>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5241284" y="5289567"/>
            <a:ext cx="1805176" cy="646331"/>
          </a:xfrm>
          <a:prstGeom prst="rect">
            <a:avLst/>
          </a:prstGeom>
          <a:noFill/>
        </p:spPr>
        <p:txBody>
          <a:bodyPr wrap="square" rtlCol="0">
            <a:spAutoFit/>
          </a:bodyPr>
          <a:lstStyle/>
          <a:p>
            <a:r>
              <a:rPr lang="en-GB" sz="900" dirty="0">
                <a:solidFill>
                  <a:schemeClr val="tx2">
                    <a:lumMod val="75000"/>
                  </a:schemeClr>
                </a:solidFill>
              </a:rPr>
              <a:t>All-sky assimilation of all four MHS (transferred from clear-sky)</a:t>
            </a:r>
          </a:p>
          <a:p>
            <a:endParaRPr lang="en-GB" sz="900" dirty="0"/>
          </a:p>
        </p:txBody>
      </p:sp>
      <p:cxnSp>
        <p:nvCxnSpPr>
          <p:cNvPr id="20" name="Straight Connector 19"/>
          <p:cNvCxnSpPr/>
          <p:nvPr/>
        </p:nvCxnSpPr>
        <p:spPr>
          <a:xfrm flipV="1">
            <a:off x="6029392" y="1662906"/>
            <a:ext cx="0" cy="3039054"/>
          </a:xfrm>
          <a:prstGeom prst="line">
            <a:avLst/>
          </a:prstGeom>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5728524" y="1340865"/>
            <a:ext cx="1161350" cy="507831"/>
          </a:xfrm>
          <a:prstGeom prst="rect">
            <a:avLst/>
          </a:prstGeom>
          <a:noFill/>
        </p:spPr>
        <p:txBody>
          <a:bodyPr wrap="square" rtlCol="0">
            <a:spAutoFit/>
          </a:bodyPr>
          <a:lstStyle/>
          <a:p>
            <a:r>
              <a:rPr lang="en-GB" sz="900" dirty="0">
                <a:solidFill>
                  <a:schemeClr val="tx2">
                    <a:lumMod val="75000"/>
                  </a:schemeClr>
                </a:solidFill>
              </a:rPr>
              <a:t>GMI and AMSR-2 added in all-sky</a:t>
            </a:r>
          </a:p>
          <a:p>
            <a:endParaRPr lang="en-GB" sz="900" dirty="0"/>
          </a:p>
        </p:txBody>
      </p:sp>
      <p:cxnSp>
        <p:nvCxnSpPr>
          <p:cNvPr id="23" name="Straight Connector 22"/>
          <p:cNvCxnSpPr/>
          <p:nvPr/>
        </p:nvCxnSpPr>
        <p:spPr>
          <a:xfrm flipV="1">
            <a:off x="6378398" y="1825740"/>
            <a:ext cx="0" cy="3369355"/>
          </a:xfrm>
          <a:prstGeom prst="line">
            <a:avLst/>
          </a:prstGeom>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6378398" y="5070063"/>
            <a:ext cx="1940598" cy="230832"/>
          </a:xfrm>
          <a:prstGeom prst="rect">
            <a:avLst/>
          </a:prstGeom>
          <a:noFill/>
        </p:spPr>
        <p:txBody>
          <a:bodyPr wrap="square" rtlCol="0">
            <a:spAutoFit/>
          </a:bodyPr>
          <a:lstStyle/>
          <a:p>
            <a:r>
              <a:rPr lang="en-GB" sz="900" dirty="0">
                <a:solidFill>
                  <a:schemeClr val="tx2">
                    <a:lumMod val="75000"/>
                  </a:schemeClr>
                </a:solidFill>
              </a:rPr>
              <a:t>F18, all-sky over snow, MWHS-2</a:t>
            </a:r>
          </a:p>
        </p:txBody>
      </p:sp>
    </p:spTree>
    <p:extLst>
      <p:ext uri="{BB962C8B-B14F-4D97-AF65-F5344CB8AC3E}">
        <p14:creationId xmlns:p14="http://schemas.microsoft.com/office/powerpoint/2010/main" val="2812778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9" grpId="0"/>
      <p:bldP spid="22"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4400" y="543600"/>
            <a:ext cx="5903737" cy="277071"/>
          </a:xfrm>
        </p:spPr>
        <p:txBody>
          <a:bodyPr/>
          <a:lstStyle/>
          <a:p>
            <a:pPr algn="ctr"/>
            <a:r>
              <a:rPr lang="en-GB" dirty="0" smtClean="0"/>
              <a:t>FSOI of satellite radiances, August 2016</a:t>
            </a:r>
            <a:br>
              <a:rPr lang="en-GB" dirty="0" smtClean="0"/>
            </a:br>
            <a:r>
              <a:rPr lang="en-GB" sz="900" dirty="0"/>
              <a:t>100% = full operational observing system</a:t>
            </a:r>
          </a:p>
        </p:txBody>
      </p:sp>
      <p:sp>
        <p:nvSpPr>
          <p:cNvPr id="4" name="Slide Number Placeholder 3"/>
          <p:cNvSpPr>
            <a:spLocks noGrp="1"/>
          </p:cNvSpPr>
          <p:nvPr>
            <p:ph type="sldNum" sz="quarter" idx="10"/>
          </p:nvPr>
        </p:nvSpPr>
        <p:spPr/>
        <p:txBody>
          <a:bodyPr/>
          <a:lstStyle/>
          <a:p>
            <a:fld id="{6B3B0B0F-E794-1244-9699-107C60B9C23A}" type="slidenum">
              <a:rPr lang="en-US" smtClean="0"/>
              <a:pPr/>
              <a:t>21</a:t>
            </a:fld>
            <a:endParaRPr lang="en-US" dirty="0"/>
          </a:p>
        </p:txBody>
      </p:sp>
      <p:sp>
        <p:nvSpPr>
          <p:cNvPr id="9" name="Rectangle 8"/>
          <p:cNvSpPr/>
          <p:nvPr/>
        </p:nvSpPr>
        <p:spPr>
          <a:xfrm>
            <a:off x="1227542" y="5416402"/>
            <a:ext cx="7654077" cy="53086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pic>
        <p:nvPicPr>
          <p:cNvPr id="8" name="Content Placeholder 7"/>
          <p:cNvPicPr>
            <a:picLocks noGrp="1" noChangeAspect="1"/>
          </p:cNvPicPr>
          <p:nvPr>
            <p:ph sz="quarter" idx="14"/>
          </p:nvPr>
        </p:nvPicPr>
        <p:blipFill rotWithShape="1">
          <a:blip r:embed="rId2">
            <a:extLst>
              <a:ext uri="{28A0092B-C50C-407E-A947-70E740481C1C}">
                <a14:useLocalDpi xmlns:a14="http://schemas.microsoft.com/office/drawing/2010/main" val="0"/>
              </a:ext>
            </a:extLst>
          </a:blip>
          <a:srcRect l="18785" t="15929" r="18744" b="16488"/>
          <a:stretch/>
        </p:blipFill>
        <p:spPr>
          <a:xfrm>
            <a:off x="2214386" y="1452298"/>
            <a:ext cx="3070534" cy="4298748"/>
          </a:xfrm>
        </p:spPr>
      </p:pic>
      <p:sp>
        <p:nvSpPr>
          <p:cNvPr id="11" name="TextBox 10"/>
          <p:cNvSpPr txBox="1"/>
          <p:nvPr/>
        </p:nvSpPr>
        <p:spPr>
          <a:xfrm>
            <a:off x="5505850" y="2217086"/>
            <a:ext cx="1534426" cy="2862322"/>
          </a:xfrm>
          <a:prstGeom prst="rect">
            <a:avLst/>
          </a:prstGeom>
          <a:noFill/>
        </p:spPr>
        <p:txBody>
          <a:bodyPr wrap="square" rtlCol="0">
            <a:spAutoFit/>
          </a:bodyPr>
          <a:lstStyle/>
          <a:p>
            <a:r>
              <a:rPr lang="en-GB" sz="900" dirty="0"/>
              <a:t>Microwave WV 	20.4%</a:t>
            </a:r>
          </a:p>
          <a:p>
            <a:endParaRPr lang="en-GB" sz="900" dirty="0"/>
          </a:p>
          <a:p>
            <a:endParaRPr lang="en-GB" sz="900" dirty="0"/>
          </a:p>
          <a:p>
            <a:endParaRPr lang="en-GB" sz="900" dirty="0"/>
          </a:p>
          <a:p>
            <a:endParaRPr lang="en-GB" sz="900" dirty="0"/>
          </a:p>
          <a:p>
            <a:endParaRPr lang="en-GB" sz="900" dirty="0"/>
          </a:p>
          <a:p>
            <a:endParaRPr lang="en-GB" sz="900" dirty="0"/>
          </a:p>
          <a:p>
            <a:endParaRPr lang="en-GB" sz="900" dirty="0"/>
          </a:p>
          <a:p>
            <a:endParaRPr lang="en-GB" sz="900" dirty="0"/>
          </a:p>
          <a:p>
            <a:r>
              <a:rPr lang="en-GB" sz="900" dirty="0"/>
              <a:t>Microwave T	</a:t>
            </a:r>
            <a:r>
              <a:rPr lang="en-GB" sz="900" dirty="0" smtClean="0"/>
              <a:t>20.1</a:t>
            </a:r>
            <a:r>
              <a:rPr lang="en-GB" sz="900" dirty="0"/>
              <a:t>%</a:t>
            </a:r>
          </a:p>
          <a:p>
            <a:endParaRPr lang="en-GB" sz="900" dirty="0"/>
          </a:p>
          <a:p>
            <a:endParaRPr lang="en-GB" sz="900" dirty="0"/>
          </a:p>
          <a:p>
            <a:endParaRPr lang="en-GB" sz="900" dirty="0"/>
          </a:p>
          <a:p>
            <a:r>
              <a:rPr lang="en-GB" sz="900" dirty="0"/>
              <a:t>Infrared T	</a:t>
            </a:r>
            <a:r>
              <a:rPr lang="en-GB" sz="900" dirty="0" smtClean="0"/>
              <a:t>16.5</a:t>
            </a:r>
            <a:r>
              <a:rPr lang="en-GB" sz="900" dirty="0"/>
              <a:t>%</a:t>
            </a:r>
          </a:p>
          <a:p>
            <a:endParaRPr lang="en-GB" sz="900" dirty="0"/>
          </a:p>
          <a:p>
            <a:endParaRPr lang="en-GB" sz="900" dirty="0"/>
          </a:p>
          <a:p>
            <a:endParaRPr lang="en-GB" sz="900" dirty="0"/>
          </a:p>
          <a:p>
            <a:endParaRPr lang="en-GB" sz="900" dirty="0"/>
          </a:p>
          <a:p>
            <a:endParaRPr lang="en-GB" sz="900" dirty="0"/>
          </a:p>
          <a:p>
            <a:r>
              <a:rPr lang="en-GB" sz="900" dirty="0"/>
              <a:t>Infrared WV	</a:t>
            </a:r>
            <a:r>
              <a:rPr lang="en-GB" sz="900" dirty="0" smtClean="0"/>
              <a:t>5.4</a:t>
            </a:r>
            <a:r>
              <a:rPr lang="en-GB" sz="900" dirty="0"/>
              <a:t>%</a:t>
            </a:r>
          </a:p>
        </p:txBody>
      </p:sp>
      <p:sp>
        <p:nvSpPr>
          <p:cNvPr id="10" name="TextBox 9"/>
          <p:cNvSpPr txBox="1"/>
          <p:nvPr/>
        </p:nvSpPr>
        <p:spPr>
          <a:xfrm>
            <a:off x="6881176" y="2562986"/>
            <a:ext cx="2082037" cy="738664"/>
          </a:xfrm>
          <a:prstGeom prst="rect">
            <a:avLst/>
          </a:prstGeom>
          <a:noFill/>
        </p:spPr>
        <p:txBody>
          <a:bodyPr wrap="square" rtlCol="0">
            <a:spAutoFit/>
          </a:bodyPr>
          <a:lstStyle/>
          <a:p>
            <a:r>
              <a:rPr lang="en-GB" sz="1050" dirty="0"/>
              <a:t>Amount of information coming from humidity/cloud/</a:t>
            </a:r>
            <a:r>
              <a:rPr lang="en-GB" sz="1050" dirty="0" err="1"/>
              <a:t>precip</a:t>
            </a:r>
            <a:r>
              <a:rPr lang="en-GB" sz="1050" dirty="0"/>
              <a:t> is equivalent to what’s coming from T sounding</a:t>
            </a:r>
          </a:p>
        </p:txBody>
      </p:sp>
      <p:cxnSp>
        <p:nvCxnSpPr>
          <p:cNvPr id="6" name="Straight Arrow Connector 5"/>
          <p:cNvCxnSpPr/>
          <p:nvPr/>
        </p:nvCxnSpPr>
        <p:spPr>
          <a:xfrm flipH="1" flipV="1">
            <a:off x="6256125" y="2482349"/>
            <a:ext cx="625051" cy="43216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6147179" y="2999120"/>
            <a:ext cx="739381" cy="4481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514467" y="2217087"/>
            <a:ext cx="1699919" cy="1061829"/>
          </a:xfrm>
          <a:prstGeom prst="rect">
            <a:avLst/>
          </a:prstGeom>
          <a:noFill/>
        </p:spPr>
        <p:txBody>
          <a:bodyPr wrap="square" rtlCol="0">
            <a:spAutoFit/>
          </a:bodyPr>
          <a:lstStyle/>
          <a:p>
            <a:r>
              <a:rPr lang="en-GB" sz="1050" dirty="0"/>
              <a:t>An SSMIS (combining imaging and humidity sounding channels) is nearly equivalent to the best of the temperature-sounding AMSU-As</a:t>
            </a:r>
          </a:p>
        </p:txBody>
      </p:sp>
      <p:cxnSp>
        <p:nvCxnSpPr>
          <p:cNvPr id="16" name="Straight Arrow Connector 15"/>
          <p:cNvCxnSpPr/>
          <p:nvPr/>
        </p:nvCxnSpPr>
        <p:spPr>
          <a:xfrm flipV="1">
            <a:off x="1838206" y="1784920"/>
            <a:ext cx="555860" cy="43216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1900567" y="3133744"/>
            <a:ext cx="370428" cy="555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21" name="Group 20"/>
          <p:cNvGrpSpPr/>
          <p:nvPr/>
        </p:nvGrpSpPr>
        <p:grpSpPr>
          <a:xfrm>
            <a:off x="5444067" y="3970867"/>
            <a:ext cx="3699932" cy="2660001"/>
            <a:chOff x="5444067" y="3970867"/>
            <a:chExt cx="3699932" cy="2660001"/>
          </a:xfrm>
        </p:grpSpPr>
        <p:pic>
          <p:nvPicPr>
            <p:cNvPr id="5" name="Picture 4"/>
            <p:cNvPicPr>
              <a:picLocks noChangeAspect="1"/>
            </p:cNvPicPr>
            <p:nvPr/>
          </p:nvPicPr>
          <p:blipFill>
            <a:blip r:embed="rId3"/>
            <a:stretch>
              <a:fillRect/>
            </a:stretch>
          </p:blipFill>
          <p:spPr>
            <a:xfrm>
              <a:off x="7136798" y="4512733"/>
              <a:ext cx="1729892" cy="2118135"/>
            </a:xfrm>
            <a:prstGeom prst="rect">
              <a:avLst/>
            </a:prstGeom>
          </p:spPr>
        </p:pic>
        <p:sp>
          <p:nvSpPr>
            <p:cNvPr id="7" name="Oval 6"/>
            <p:cNvSpPr/>
            <p:nvPr/>
          </p:nvSpPr>
          <p:spPr>
            <a:xfrm>
              <a:off x="5444067" y="3970867"/>
              <a:ext cx="1596209" cy="321733"/>
            </a:xfrm>
            <a:prstGeom prst="ellipse">
              <a:avLst/>
            </a:prstGeom>
            <a:noFill/>
            <a:ln w="2222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9" name="Elbow Connector 18"/>
            <p:cNvCxnSpPr/>
            <p:nvPr/>
          </p:nvCxnSpPr>
          <p:spPr>
            <a:xfrm>
              <a:off x="7040276" y="4123267"/>
              <a:ext cx="359591" cy="321733"/>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7399867" y="4123267"/>
              <a:ext cx="1744132" cy="415498"/>
            </a:xfrm>
            <a:prstGeom prst="rect">
              <a:avLst/>
            </a:prstGeom>
            <a:noFill/>
          </p:spPr>
          <p:txBody>
            <a:bodyPr wrap="square" rtlCol="0">
              <a:spAutoFit/>
            </a:bodyPr>
            <a:lstStyle/>
            <a:p>
              <a:r>
                <a:rPr lang="en-GB" sz="1050" dirty="0" smtClean="0"/>
                <a:t>Impact of individual channels (e.g.,</a:t>
              </a:r>
              <a:r>
                <a:rPr lang="en-GB" sz="1050" dirty="0" err="1" smtClean="0"/>
                <a:t>CrIS</a:t>
              </a:r>
              <a:r>
                <a:rPr lang="en-GB" sz="1050" dirty="0"/>
                <a:t>)</a:t>
              </a:r>
            </a:p>
          </p:txBody>
        </p:sp>
      </p:grpSp>
    </p:spTree>
    <p:extLst>
      <p:ext uri="{BB962C8B-B14F-4D97-AF65-F5344CB8AC3E}">
        <p14:creationId xmlns:p14="http://schemas.microsoft.com/office/powerpoint/2010/main" val="87585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915" y="543600"/>
            <a:ext cx="8026064" cy="369332"/>
          </a:xfrm>
        </p:spPr>
        <p:txBody>
          <a:bodyPr/>
          <a:lstStyle/>
          <a:p>
            <a:r>
              <a:rPr lang="en-GB" dirty="0" smtClean="0"/>
              <a:t>Assessing </a:t>
            </a:r>
            <a:r>
              <a:rPr lang="en-GB" dirty="0"/>
              <a:t>Impacts of Hyper-Spectral </a:t>
            </a:r>
            <a:r>
              <a:rPr lang="en-GB" dirty="0" smtClean="0"/>
              <a:t>Instruments (</a:t>
            </a:r>
            <a:r>
              <a:rPr lang="en-GB" dirty="0" err="1" smtClean="0"/>
              <a:t>CrIS</a:t>
            </a:r>
            <a:r>
              <a:rPr lang="en-GB" dirty="0" smtClean="0"/>
              <a:t>)</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22</a:t>
            </a:fld>
            <a:endParaRPr lang="en-US" dirty="0"/>
          </a:p>
        </p:txBody>
      </p:sp>
      <p:pic>
        <p:nvPicPr>
          <p:cNvPr id="5" name="Picture 4"/>
          <p:cNvPicPr>
            <a:picLocks noChangeAspect="1"/>
          </p:cNvPicPr>
          <p:nvPr/>
        </p:nvPicPr>
        <p:blipFill>
          <a:blip r:embed="rId3"/>
          <a:stretch>
            <a:fillRect/>
          </a:stretch>
        </p:blipFill>
        <p:spPr>
          <a:xfrm>
            <a:off x="960316" y="1083732"/>
            <a:ext cx="3290986" cy="4006637"/>
          </a:xfrm>
          <a:prstGeom prst="rect">
            <a:avLst/>
          </a:prstGeom>
        </p:spPr>
      </p:pic>
      <p:pic>
        <p:nvPicPr>
          <p:cNvPr id="6" name="Picture 5"/>
          <p:cNvPicPr>
            <a:picLocks noChangeAspect="1"/>
          </p:cNvPicPr>
          <p:nvPr/>
        </p:nvPicPr>
        <p:blipFill>
          <a:blip r:embed="rId4"/>
          <a:stretch>
            <a:fillRect/>
          </a:stretch>
        </p:blipFill>
        <p:spPr>
          <a:xfrm>
            <a:off x="4503418" y="1083731"/>
            <a:ext cx="3290986" cy="4006637"/>
          </a:xfrm>
          <a:prstGeom prst="rect">
            <a:avLst/>
          </a:prstGeom>
        </p:spPr>
      </p:pic>
      <p:sp>
        <p:nvSpPr>
          <p:cNvPr id="3" name="Rectangle 2"/>
          <p:cNvSpPr/>
          <p:nvPr/>
        </p:nvSpPr>
        <p:spPr>
          <a:xfrm>
            <a:off x="855133" y="5168397"/>
            <a:ext cx="7823200" cy="738664"/>
          </a:xfrm>
          <a:prstGeom prst="rect">
            <a:avLst/>
          </a:prstGeom>
        </p:spPr>
        <p:txBody>
          <a:bodyPr wrap="square">
            <a:spAutoFit/>
          </a:bodyPr>
          <a:lstStyle/>
          <a:p>
            <a:pPr marL="171450" indent="-171450">
              <a:buFont typeface="Arial" panose="020B0604020202020204" pitchFamily="34" charset="0"/>
              <a:buChar char="•"/>
            </a:pPr>
            <a:r>
              <a:rPr lang="en-GB" sz="1050" dirty="0"/>
              <a:t>T</a:t>
            </a:r>
            <a:r>
              <a:rPr lang="en-GB" sz="1050" dirty="0" smtClean="0"/>
              <a:t>he </a:t>
            </a:r>
            <a:r>
              <a:rPr lang="en-GB" sz="1050" dirty="0"/>
              <a:t>subset of </a:t>
            </a:r>
            <a:r>
              <a:rPr lang="en-GB" sz="1050" dirty="0" err="1"/>
              <a:t>CrIS</a:t>
            </a:r>
            <a:r>
              <a:rPr lang="en-GB" sz="1050" dirty="0"/>
              <a:t> stratospheric-sensitive sounding </a:t>
            </a:r>
            <a:r>
              <a:rPr lang="en-GB" sz="1050" dirty="0" smtClean="0"/>
              <a:t>channels (wavenumbers </a:t>
            </a:r>
            <a:r>
              <a:rPr lang="en-GB" sz="1050" dirty="0"/>
              <a:t>range 690-710 cm</a:t>
            </a:r>
            <a:r>
              <a:rPr lang="en-GB" sz="1050" baseline="30000" dirty="0"/>
              <a:t>-1</a:t>
            </a:r>
            <a:r>
              <a:rPr lang="en-GB" sz="1050" dirty="0"/>
              <a:t>) give the greatest impact followed by the subset of tropospheric-sensitive sounding channels (wavenumbers range 720-760 cm</a:t>
            </a:r>
            <a:r>
              <a:rPr lang="en-GB" sz="1050" baseline="30000" dirty="0"/>
              <a:t>-1</a:t>
            </a:r>
            <a:r>
              <a:rPr lang="en-GB" sz="1050" dirty="0" smtClean="0"/>
              <a:t>).</a:t>
            </a:r>
          </a:p>
          <a:p>
            <a:pPr marL="171450" indent="-171450">
              <a:buFont typeface="Arial" panose="020B0604020202020204" pitchFamily="34" charset="0"/>
              <a:buChar char="•"/>
            </a:pPr>
            <a:endParaRPr lang="en-GB" sz="1050" dirty="0"/>
          </a:p>
          <a:p>
            <a:pPr marL="171450" indent="-171450">
              <a:buFont typeface="Arial" panose="020B0604020202020204" pitchFamily="34" charset="0"/>
              <a:buChar char="•"/>
            </a:pPr>
            <a:r>
              <a:rPr lang="en-GB" sz="1050" dirty="0" smtClean="0"/>
              <a:t>The </a:t>
            </a:r>
            <a:r>
              <a:rPr lang="en-GB" sz="1050" dirty="0"/>
              <a:t>water-vapour and ozone sensitive channels show a very small but positive impact on improving the short-range forecast.</a:t>
            </a:r>
          </a:p>
        </p:txBody>
      </p:sp>
      <p:grpSp>
        <p:nvGrpSpPr>
          <p:cNvPr id="15" name="Group 14"/>
          <p:cNvGrpSpPr/>
          <p:nvPr/>
        </p:nvGrpSpPr>
        <p:grpSpPr>
          <a:xfrm>
            <a:off x="4919516" y="1083732"/>
            <a:ext cx="2464050" cy="2881517"/>
            <a:chOff x="4919516" y="1083732"/>
            <a:chExt cx="2464050" cy="2881517"/>
          </a:xfrm>
        </p:grpSpPr>
        <p:sp>
          <p:nvSpPr>
            <p:cNvPr id="8" name="Oval 7"/>
            <p:cNvSpPr/>
            <p:nvPr/>
          </p:nvSpPr>
          <p:spPr>
            <a:xfrm>
              <a:off x="4999290" y="3290131"/>
              <a:ext cx="2187723" cy="675118"/>
            </a:xfrm>
            <a:prstGeom prst="ellipse">
              <a:avLst/>
            </a:prstGeom>
            <a:noFill/>
            <a:ln w="22225">
              <a:solidFill>
                <a:srgbClr val="EE18E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Oval 8"/>
            <p:cNvSpPr/>
            <p:nvPr/>
          </p:nvSpPr>
          <p:spPr>
            <a:xfrm>
              <a:off x="6285019" y="2139814"/>
              <a:ext cx="1098547" cy="675118"/>
            </a:xfrm>
            <a:prstGeom prst="ellipse">
              <a:avLst/>
            </a:prstGeom>
            <a:noFill/>
            <a:ln w="22225">
              <a:solidFill>
                <a:srgbClr val="EE18E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5"/>
            <a:stretch>
              <a:fillRect/>
            </a:stretch>
          </p:blipFill>
          <p:spPr>
            <a:xfrm>
              <a:off x="6517757" y="1083732"/>
              <a:ext cx="865809" cy="412454"/>
            </a:xfrm>
            <a:prstGeom prst="rect">
              <a:avLst/>
            </a:prstGeom>
          </p:spPr>
        </p:pic>
        <p:sp>
          <p:nvSpPr>
            <p:cNvPr id="11" name="TextBox 10"/>
            <p:cNvSpPr txBox="1"/>
            <p:nvPr/>
          </p:nvSpPr>
          <p:spPr>
            <a:xfrm>
              <a:off x="6751176" y="1479949"/>
              <a:ext cx="632390" cy="369332"/>
            </a:xfrm>
            <a:prstGeom prst="rect">
              <a:avLst/>
            </a:prstGeom>
            <a:noFill/>
          </p:spPr>
          <p:txBody>
            <a:bodyPr wrap="square" rtlCol="0">
              <a:spAutoFit/>
            </a:bodyPr>
            <a:lstStyle/>
            <a:p>
              <a:r>
                <a:rPr lang="en-GB" dirty="0" smtClean="0"/>
                <a:t>O</a:t>
              </a:r>
              <a:r>
                <a:rPr lang="en-GB" baseline="-25000" dirty="0" smtClean="0"/>
                <a:t>3</a:t>
              </a:r>
              <a:endParaRPr lang="en-GB" baseline="-25000" dirty="0"/>
            </a:p>
          </p:txBody>
        </p:sp>
        <p:sp>
          <p:nvSpPr>
            <p:cNvPr id="12" name="TextBox 11"/>
            <p:cNvSpPr txBox="1"/>
            <p:nvPr/>
          </p:nvSpPr>
          <p:spPr>
            <a:xfrm>
              <a:off x="6011325" y="1083732"/>
              <a:ext cx="658026" cy="369332"/>
            </a:xfrm>
            <a:prstGeom prst="rect">
              <a:avLst/>
            </a:prstGeom>
            <a:noFill/>
          </p:spPr>
          <p:txBody>
            <a:bodyPr wrap="square" rtlCol="0">
              <a:spAutoFit/>
            </a:bodyPr>
            <a:lstStyle/>
            <a:p>
              <a:r>
                <a:rPr lang="en-GB" dirty="0" smtClean="0"/>
                <a:t>WV</a:t>
              </a:r>
              <a:endParaRPr lang="en-GB" dirty="0"/>
            </a:p>
          </p:txBody>
        </p:sp>
        <p:sp>
          <p:nvSpPr>
            <p:cNvPr id="13" name="TextBox 12"/>
            <p:cNvSpPr txBox="1"/>
            <p:nvPr/>
          </p:nvSpPr>
          <p:spPr>
            <a:xfrm>
              <a:off x="4919516" y="3160081"/>
              <a:ext cx="524117" cy="369332"/>
            </a:xfrm>
            <a:prstGeom prst="rect">
              <a:avLst/>
            </a:prstGeom>
            <a:noFill/>
          </p:spPr>
          <p:txBody>
            <a:bodyPr wrap="square" rtlCol="0">
              <a:spAutoFit/>
            </a:bodyPr>
            <a:lstStyle/>
            <a:p>
              <a:r>
                <a:rPr lang="en-GB" dirty="0"/>
                <a:t>T</a:t>
              </a:r>
            </a:p>
          </p:txBody>
        </p:sp>
        <p:sp>
          <p:nvSpPr>
            <p:cNvPr id="14" name="Rectangle 13"/>
            <p:cNvSpPr/>
            <p:nvPr/>
          </p:nvSpPr>
          <p:spPr>
            <a:xfrm>
              <a:off x="6007458" y="2249321"/>
              <a:ext cx="325730" cy="369332"/>
            </a:xfrm>
            <a:prstGeom prst="rect">
              <a:avLst/>
            </a:prstGeom>
          </p:spPr>
          <p:txBody>
            <a:bodyPr wrap="none">
              <a:spAutoFit/>
            </a:bodyPr>
            <a:lstStyle/>
            <a:p>
              <a:r>
                <a:rPr lang="en-GB" dirty="0"/>
                <a:t>T</a:t>
              </a:r>
            </a:p>
          </p:txBody>
        </p:sp>
      </p:grpSp>
    </p:spTree>
    <p:extLst>
      <p:ext uri="{BB962C8B-B14F-4D97-AF65-F5344CB8AC3E}">
        <p14:creationId xmlns:p14="http://schemas.microsoft.com/office/powerpoint/2010/main" val="383402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319970" y="991344"/>
            <a:ext cx="3959247" cy="5040000"/>
          </a:xfrm>
          <a:prstGeom prst="rect">
            <a:avLst/>
          </a:prstGeom>
        </p:spPr>
      </p:pic>
      <p:sp>
        <p:nvSpPr>
          <p:cNvPr id="2" name="Title 1"/>
          <p:cNvSpPr>
            <a:spLocks noGrp="1"/>
          </p:cNvSpPr>
          <p:nvPr>
            <p:ph type="title"/>
          </p:nvPr>
        </p:nvSpPr>
        <p:spPr>
          <a:xfrm>
            <a:off x="396173" y="360000"/>
            <a:ext cx="8782849" cy="369332"/>
          </a:xfrm>
        </p:spPr>
        <p:txBody>
          <a:bodyPr/>
          <a:lstStyle/>
          <a:p>
            <a:r>
              <a:rPr lang="en-GB" dirty="0" err="1" smtClean="0"/>
              <a:t>CrIS</a:t>
            </a:r>
            <a:r>
              <a:rPr lang="en-GB" dirty="0" smtClean="0"/>
              <a:t> </a:t>
            </a:r>
            <a:r>
              <a:rPr lang="en-GB" dirty="0" err="1" smtClean="0"/>
              <a:t>Hovmoeller</a:t>
            </a:r>
            <a:r>
              <a:rPr lang="en-GB" dirty="0" smtClean="0"/>
              <a:t> </a:t>
            </a:r>
            <a:r>
              <a:rPr lang="en-GB" dirty="0"/>
              <a:t>Channels vs </a:t>
            </a:r>
            <a:r>
              <a:rPr lang="en-GB" dirty="0" smtClean="0"/>
              <a:t>time: Nobs &amp; FSOI</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23</a:t>
            </a:fld>
            <a:endParaRPr lang="en-US" dirty="0"/>
          </a:p>
        </p:txBody>
      </p:sp>
      <p:pic>
        <p:nvPicPr>
          <p:cNvPr id="5" name="Picture 4"/>
          <p:cNvPicPr>
            <a:picLocks noChangeAspect="1"/>
          </p:cNvPicPr>
          <p:nvPr/>
        </p:nvPicPr>
        <p:blipFill>
          <a:blip r:embed="rId4"/>
          <a:stretch>
            <a:fillRect/>
          </a:stretch>
        </p:blipFill>
        <p:spPr>
          <a:xfrm>
            <a:off x="-1971674" y="-4895850"/>
            <a:ext cx="3926205" cy="4994910"/>
          </a:xfrm>
          <a:prstGeom prst="rect">
            <a:avLst/>
          </a:prstGeom>
        </p:spPr>
      </p:pic>
      <p:pic>
        <p:nvPicPr>
          <p:cNvPr id="3" name="Picture 2"/>
          <p:cNvPicPr>
            <a:picLocks noChangeAspect="1"/>
          </p:cNvPicPr>
          <p:nvPr/>
        </p:nvPicPr>
        <p:blipFill>
          <a:blip r:embed="rId5"/>
          <a:stretch>
            <a:fillRect/>
          </a:stretch>
        </p:blipFill>
        <p:spPr>
          <a:xfrm>
            <a:off x="4515037" y="991344"/>
            <a:ext cx="3961647" cy="5040000"/>
          </a:xfrm>
          <a:prstGeom prst="rect">
            <a:avLst/>
          </a:prstGeom>
        </p:spPr>
      </p:pic>
      <p:cxnSp>
        <p:nvCxnSpPr>
          <p:cNvPr id="9" name="Straight Connector 8"/>
          <p:cNvCxnSpPr/>
          <p:nvPr/>
        </p:nvCxnSpPr>
        <p:spPr>
          <a:xfrm>
            <a:off x="8484582" y="4299438"/>
            <a:ext cx="334107" cy="0"/>
          </a:xfrm>
          <a:prstGeom prst="line">
            <a:avLst/>
          </a:prstGeom>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rot="16200000">
            <a:off x="8040723" y="4778600"/>
            <a:ext cx="1204546" cy="246221"/>
          </a:xfrm>
          <a:prstGeom prst="rect">
            <a:avLst/>
          </a:prstGeom>
          <a:noFill/>
        </p:spPr>
        <p:txBody>
          <a:bodyPr wrap="square" rtlCol="0">
            <a:spAutoFit/>
          </a:bodyPr>
          <a:lstStyle/>
          <a:p>
            <a:r>
              <a:rPr lang="en-GB" sz="1000" i="1" dirty="0" smtClean="0">
                <a:solidFill>
                  <a:srgbClr val="00B050"/>
                </a:solidFill>
              </a:rPr>
              <a:t>Beneficial impact</a:t>
            </a:r>
            <a:endParaRPr lang="en-GB" sz="1000" i="1" dirty="0">
              <a:solidFill>
                <a:srgbClr val="00B050"/>
              </a:solidFill>
            </a:endParaRPr>
          </a:p>
        </p:txBody>
      </p:sp>
      <p:sp>
        <p:nvSpPr>
          <p:cNvPr id="14" name="Rectangle 13"/>
          <p:cNvSpPr/>
          <p:nvPr/>
        </p:nvSpPr>
        <p:spPr>
          <a:xfrm rot="16200000">
            <a:off x="7990793" y="3527938"/>
            <a:ext cx="1250663" cy="246221"/>
          </a:xfrm>
          <a:prstGeom prst="rect">
            <a:avLst/>
          </a:prstGeom>
        </p:spPr>
        <p:txBody>
          <a:bodyPr wrap="none">
            <a:spAutoFit/>
          </a:bodyPr>
          <a:lstStyle/>
          <a:p>
            <a:r>
              <a:rPr lang="en-GB" sz="1000" i="1" dirty="0" smtClean="0">
                <a:solidFill>
                  <a:srgbClr val="FF0000"/>
                </a:solidFill>
              </a:rPr>
              <a:t>Detrimental </a:t>
            </a:r>
            <a:r>
              <a:rPr lang="en-GB" sz="1000" i="1" dirty="0">
                <a:solidFill>
                  <a:srgbClr val="FF0000"/>
                </a:solidFill>
              </a:rPr>
              <a:t>impact</a:t>
            </a:r>
          </a:p>
        </p:txBody>
      </p:sp>
    </p:spTree>
    <p:extLst>
      <p:ext uri="{BB962C8B-B14F-4D97-AF65-F5344CB8AC3E}">
        <p14:creationId xmlns:p14="http://schemas.microsoft.com/office/powerpoint/2010/main" val="10485064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4638045" y="1422198"/>
            <a:ext cx="4255318" cy="2001600"/>
          </a:xfrm>
          <a:prstGeom prst="rect">
            <a:avLst/>
          </a:prstGeom>
        </p:spPr>
      </p:pic>
      <p:sp>
        <p:nvSpPr>
          <p:cNvPr id="2" name="Title 1"/>
          <p:cNvSpPr>
            <a:spLocks noGrp="1"/>
          </p:cNvSpPr>
          <p:nvPr>
            <p:ph type="title"/>
          </p:nvPr>
        </p:nvSpPr>
        <p:spPr>
          <a:xfrm>
            <a:off x="396173" y="360000"/>
            <a:ext cx="8782849" cy="369332"/>
          </a:xfrm>
        </p:spPr>
        <p:txBody>
          <a:bodyPr/>
          <a:lstStyle/>
          <a:p>
            <a:r>
              <a:rPr lang="en-GB" dirty="0" smtClean="0"/>
              <a:t>Data coverage and FSOI [</a:t>
            </a:r>
            <a:r>
              <a:rPr lang="en-GB" sz="1800" dirty="0" smtClean="0"/>
              <a:t>J/kg</a:t>
            </a:r>
            <a:r>
              <a:rPr lang="en-GB" dirty="0" smtClean="0"/>
              <a:t>]</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24</a:t>
            </a:fld>
            <a:endParaRPr lang="en-US" dirty="0"/>
          </a:p>
        </p:txBody>
      </p:sp>
      <p:sp>
        <p:nvSpPr>
          <p:cNvPr id="7" name="TextBox 6"/>
          <p:cNvSpPr txBox="1"/>
          <p:nvPr/>
        </p:nvSpPr>
        <p:spPr>
          <a:xfrm>
            <a:off x="6247364" y="1145199"/>
            <a:ext cx="883197" cy="276999"/>
          </a:xfrm>
          <a:prstGeom prst="rect">
            <a:avLst/>
          </a:prstGeom>
          <a:noFill/>
        </p:spPr>
        <p:txBody>
          <a:bodyPr wrap="square" rtlCol="0">
            <a:spAutoFit/>
          </a:bodyPr>
          <a:lstStyle/>
          <a:p>
            <a:r>
              <a:rPr lang="en-GB" sz="1200" dirty="0" smtClean="0"/>
              <a:t>FSOI</a:t>
            </a:r>
            <a:endParaRPr lang="en-GB" sz="1200" dirty="0"/>
          </a:p>
        </p:txBody>
      </p:sp>
      <p:sp>
        <p:nvSpPr>
          <p:cNvPr id="8" name="Rectangle 7"/>
          <p:cNvSpPr/>
          <p:nvPr/>
        </p:nvSpPr>
        <p:spPr>
          <a:xfrm>
            <a:off x="2693592" y="898059"/>
            <a:ext cx="3459601" cy="307777"/>
          </a:xfrm>
          <a:prstGeom prst="rect">
            <a:avLst/>
          </a:prstGeom>
        </p:spPr>
        <p:txBody>
          <a:bodyPr wrap="none">
            <a:spAutoFit/>
          </a:bodyPr>
          <a:lstStyle/>
          <a:p>
            <a:r>
              <a:rPr lang="en-GB" sz="1400" b="1" dirty="0"/>
              <a:t>Mid-tropospheric (</a:t>
            </a:r>
            <a:r>
              <a:rPr lang="en-GB" sz="1400" b="1" dirty="0" err="1"/>
              <a:t>ch.</a:t>
            </a:r>
            <a:r>
              <a:rPr lang="en-GB" sz="1400" b="1" dirty="0"/>
              <a:t> </a:t>
            </a:r>
            <a:r>
              <a:rPr lang="en-GB" sz="1400" b="1" dirty="0" smtClean="0"/>
              <a:t>105 </a:t>
            </a:r>
            <a:r>
              <a:rPr lang="en-GB" sz="1400" b="1" dirty="0"/>
              <a:t>@ </a:t>
            </a:r>
            <a:r>
              <a:rPr lang="en-GB" sz="1400" b="1" dirty="0" smtClean="0"/>
              <a:t>715 </a:t>
            </a:r>
            <a:r>
              <a:rPr lang="en-GB" sz="1400" b="1" dirty="0"/>
              <a:t>cm</a:t>
            </a:r>
            <a:r>
              <a:rPr lang="en-GB" sz="1400" b="1" baseline="30000" dirty="0"/>
              <a:t>-1</a:t>
            </a:r>
            <a:r>
              <a:rPr lang="en-GB" sz="1400" b="1" dirty="0"/>
              <a:t>)</a:t>
            </a:r>
          </a:p>
        </p:txBody>
      </p:sp>
      <p:sp>
        <p:nvSpPr>
          <p:cNvPr id="11" name="Rectangle 10"/>
          <p:cNvSpPr/>
          <p:nvPr/>
        </p:nvSpPr>
        <p:spPr>
          <a:xfrm>
            <a:off x="1969786" y="1147389"/>
            <a:ext cx="542136" cy="276999"/>
          </a:xfrm>
          <a:prstGeom prst="rect">
            <a:avLst/>
          </a:prstGeom>
        </p:spPr>
        <p:txBody>
          <a:bodyPr wrap="none">
            <a:spAutoFit/>
          </a:bodyPr>
          <a:lstStyle/>
          <a:p>
            <a:r>
              <a:rPr lang="en-GB" sz="1200" dirty="0" smtClean="0"/>
              <a:t>Nobs</a:t>
            </a:r>
            <a:endParaRPr lang="en-GB" sz="1200" dirty="0"/>
          </a:p>
        </p:txBody>
      </p:sp>
      <p:pic>
        <p:nvPicPr>
          <p:cNvPr id="9" name="Picture 8"/>
          <p:cNvPicPr>
            <a:picLocks noChangeAspect="1"/>
          </p:cNvPicPr>
          <p:nvPr/>
        </p:nvPicPr>
        <p:blipFill>
          <a:blip r:embed="rId4"/>
          <a:stretch>
            <a:fillRect/>
          </a:stretch>
        </p:blipFill>
        <p:spPr>
          <a:xfrm>
            <a:off x="385799" y="1424388"/>
            <a:ext cx="4252246" cy="2000155"/>
          </a:xfrm>
          <a:prstGeom prst="rect">
            <a:avLst/>
          </a:prstGeom>
        </p:spPr>
      </p:pic>
      <p:sp>
        <p:nvSpPr>
          <p:cNvPr id="12" name="Rectangle 11"/>
          <p:cNvSpPr/>
          <p:nvPr/>
        </p:nvSpPr>
        <p:spPr>
          <a:xfrm>
            <a:off x="2287849" y="3362872"/>
            <a:ext cx="3584379" cy="307777"/>
          </a:xfrm>
          <a:prstGeom prst="rect">
            <a:avLst/>
          </a:prstGeom>
        </p:spPr>
        <p:txBody>
          <a:bodyPr wrap="none">
            <a:spAutoFit/>
          </a:bodyPr>
          <a:lstStyle/>
          <a:p>
            <a:r>
              <a:rPr lang="en-GB" sz="1400" b="1" dirty="0"/>
              <a:t>Water vapour (</a:t>
            </a:r>
            <a:r>
              <a:rPr lang="en-GB" sz="1400" b="1" dirty="0" err="1"/>
              <a:t>ch.</a:t>
            </a:r>
            <a:r>
              <a:rPr lang="en-GB" sz="1400" b="1" dirty="0"/>
              <a:t> 1073 @ 1658.75 cm</a:t>
            </a:r>
            <a:r>
              <a:rPr lang="en-GB" sz="1400" b="1" baseline="30000" dirty="0"/>
              <a:t>-1</a:t>
            </a:r>
            <a:r>
              <a:rPr lang="en-GB" sz="1400" b="1" dirty="0"/>
              <a:t>)</a:t>
            </a:r>
          </a:p>
        </p:txBody>
      </p:sp>
      <p:pic>
        <p:nvPicPr>
          <p:cNvPr id="14" name="Picture 13"/>
          <p:cNvPicPr>
            <a:picLocks noChangeAspect="1"/>
          </p:cNvPicPr>
          <p:nvPr/>
        </p:nvPicPr>
        <p:blipFill>
          <a:blip r:embed="rId5"/>
          <a:stretch>
            <a:fillRect/>
          </a:stretch>
        </p:blipFill>
        <p:spPr>
          <a:xfrm>
            <a:off x="396173" y="3935999"/>
            <a:ext cx="4255377" cy="1999661"/>
          </a:xfrm>
          <a:prstGeom prst="rect">
            <a:avLst/>
          </a:prstGeom>
        </p:spPr>
      </p:pic>
      <p:pic>
        <p:nvPicPr>
          <p:cNvPr id="15" name="Picture 14"/>
          <p:cNvPicPr>
            <a:picLocks noChangeAspect="1"/>
          </p:cNvPicPr>
          <p:nvPr/>
        </p:nvPicPr>
        <p:blipFill>
          <a:blip r:embed="rId6"/>
          <a:stretch>
            <a:fillRect/>
          </a:stretch>
        </p:blipFill>
        <p:spPr>
          <a:xfrm>
            <a:off x="4651550" y="3941119"/>
            <a:ext cx="4249280" cy="1999661"/>
          </a:xfrm>
          <a:prstGeom prst="rect">
            <a:avLst/>
          </a:prstGeom>
        </p:spPr>
      </p:pic>
      <p:sp>
        <p:nvSpPr>
          <p:cNvPr id="16" name="Rectangle 15"/>
          <p:cNvSpPr/>
          <p:nvPr/>
        </p:nvSpPr>
        <p:spPr>
          <a:xfrm>
            <a:off x="550333" y="5794800"/>
            <a:ext cx="7848599" cy="338554"/>
          </a:xfrm>
          <a:prstGeom prst="rect">
            <a:avLst/>
          </a:prstGeom>
        </p:spPr>
        <p:txBody>
          <a:bodyPr wrap="square">
            <a:spAutoFit/>
          </a:bodyPr>
          <a:lstStyle/>
          <a:p>
            <a:pPr marL="285750" indent="-285750">
              <a:buFont typeface="Arial" panose="020B0604020202020204" pitchFamily="34" charset="0"/>
              <a:buChar char="•"/>
            </a:pPr>
            <a:r>
              <a:rPr lang="en-GB" sz="1600" dirty="0"/>
              <a:t>Global sums are beneficial (negative), but many </a:t>
            </a:r>
            <a:r>
              <a:rPr lang="en-GB" sz="1600" dirty="0" err="1"/>
              <a:t>obs</a:t>
            </a:r>
            <a:r>
              <a:rPr lang="en-GB" sz="1600" dirty="0"/>
              <a:t> degrade the forecast! </a:t>
            </a:r>
          </a:p>
        </p:txBody>
      </p:sp>
      <p:pic>
        <p:nvPicPr>
          <p:cNvPr id="17" name="Picture 16"/>
          <p:cNvPicPr>
            <a:picLocks noChangeAspect="1"/>
          </p:cNvPicPr>
          <p:nvPr/>
        </p:nvPicPr>
        <p:blipFill>
          <a:blip r:embed="rId7"/>
          <a:stretch>
            <a:fillRect/>
          </a:stretch>
        </p:blipFill>
        <p:spPr>
          <a:xfrm>
            <a:off x="8771107" y="1549478"/>
            <a:ext cx="306172" cy="1755094"/>
          </a:xfrm>
          <a:prstGeom prst="rect">
            <a:avLst/>
          </a:prstGeom>
        </p:spPr>
      </p:pic>
      <p:pic>
        <p:nvPicPr>
          <p:cNvPr id="18" name="Picture 17"/>
          <p:cNvPicPr>
            <a:picLocks noChangeAspect="1"/>
          </p:cNvPicPr>
          <p:nvPr/>
        </p:nvPicPr>
        <p:blipFill>
          <a:blip r:embed="rId7"/>
          <a:stretch>
            <a:fillRect/>
          </a:stretch>
        </p:blipFill>
        <p:spPr>
          <a:xfrm>
            <a:off x="8796506" y="3991921"/>
            <a:ext cx="306172" cy="1755094"/>
          </a:xfrm>
          <a:prstGeom prst="rect">
            <a:avLst/>
          </a:prstGeom>
        </p:spPr>
      </p:pic>
    </p:spTree>
    <p:extLst>
      <p:ext uri="{BB962C8B-B14F-4D97-AF65-F5344CB8AC3E}">
        <p14:creationId xmlns:p14="http://schemas.microsoft.com/office/powerpoint/2010/main" val="13173040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4400" y="543600"/>
            <a:ext cx="8039267" cy="369332"/>
          </a:xfrm>
        </p:spPr>
        <p:txBody>
          <a:bodyPr/>
          <a:lstStyle/>
          <a:p>
            <a:pPr algn="ctr"/>
            <a:r>
              <a:rPr lang="en-GB" dirty="0" smtClean="0"/>
              <a:t>Importance of cloudy and precipitating scenes</a:t>
            </a:r>
            <a:br>
              <a:rPr lang="en-GB" dirty="0" smtClean="0"/>
            </a:br>
            <a:r>
              <a:rPr lang="en-GB" sz="1050" dirty="0"/>
              <a:t>100% = 9 all-sky instruments</a:t>
            </a:r>
          </a:p>
        </p:txBody>
      </p:sp>
      <p:sp>
        <p:nvSpPr>
          <p:cNvPr id="4" name="Slide Number Placeholder 3"/>
          <p:cNvSpPr>
            <a:spLocks noGrp="1"/>
          </p:cNvSpPr>
          <p:nvPr>
            <p:ph type="sldNum" sz="quarter" idx="10"/>
          </p:nvPr>
        </p:nvSpPr>
        <p:spPr/>
        <p:txBody>
          <a:bodyPr/>
          <a:lstStyle/>
          <a:p>
            <a:fld id="{6B3B0B0F-E794-1244-9699-107C60B9C23A}" type="slidenum">
              <a:rPr lang="en-US" smtClean="0"/>
              <a:pPr/>
              <a:t>25</a:t>
            </a:fld>
            <a:endParaRPr lang="en-US" dirty="0"/>
          </a:p>
        </p:txBody>
      </p:sp>
      <p:pic>
        <p:nvPicPr>
          <p:cNvPr id="8" name="Content Placeholder 7"/>
          <p:cNvPicPr>
            <a:picLocks noGrp="1" noChangeAspect="1"/>
          </p:cNvPicPr>
          <p:nvPr>
            <p:ph sz="quarter" idx="14"/>
          </p:nvPr>
        </p:nvPicPr>
        <p:blipFill rotWithShape="1">
          <a:blip r:embed="rId2">
            <a:extLst>
              <a:ext uri="{28A0092B-C50C-407E-A947-70E740481C1C}">
                <a14:useLocalDpi xmlns:a14="http://schemas.microsoft.com/office/drawing/2010/main" val="0"/>
              </a:ext>
            </a:extLst>
          </a:blip>
          <a:srcRect l="25032" t="35438" r="25615" b="34472"/>
          <a:stretch/>
        </p:blipFill>
        <p:spPr>
          <a:xfrm>
            <a:off x="1167368" y="1800111"/>
            <a:ext cx="4103836" cy="3238047"/>
          </a:xfrm>
        </p:spPr>
      </p:pic>
      <p:sp>
        <p:nvSpPr>
          <p:cNvPr id="9" name="TextBox 8"/>
          <p:cNvSpPr txBox="1"/>
          <p:nvPr/>
        </p:nvSpPr>
        <p:spPr>
          <a:xfrm>
            <a:off x="5481780" y="2963532"/>
            <a:ext cx="2082037" cy="577081"/>
          </a:xfrm>
          <a:prstGeom prst="rect">
            <a:avLst/>
          </a:prstGeom>
          <a:noFill/>
        </p:spPr>
        <p:txBody>
          <a:bodyPr wrap="square" rtlCol="0">
            <a:spAutoFit/>
          </a:bodyPr>
          <a:lstStyle/>
          <a:p>
            <a:r>
              <a:rPr lang="en-GB" sz="1050" b="1" dirty="0"/>
              <a:t>Imagers: </a:t>
            </a:r>
            <a:r>
              <a:rPr lang="en-GB" sz="1050" dirty="0"/>
              <a:t>Cloudy and precipitating scenes give more </a:t>
            </a:r>
            <a:r>
              <a:rPr lang="en-GB" sz="1050" dirty="0" smtClean="0"/>
              <a:t>FSOI </a:t>
            </a:r>
            <a:r>
              <a:rPr lang="en-GB" sz="1050" dirty="0"/>
              <a:t>than clear-sky scenes</a:t>
            </a:r>
          </a:p>
        </p:txBody>
      </p:sp>
      <p:sp>
        <p:nvSpPr>
          <p:cNvPr id="10" name="TextBox 9"/>
          <p:cNvSpPr txBox="1"/>
          <p:nvPr/>
        </p:nvSpPr>
        <p:spPr>
          <a:xfrm>
            <a:off x="5481780" y="3794806"/>
            <a:ext cx="2250523" cy="577081"/>
          </a:xfrm>
          <a:prstGeom prst="rect">
            <a:avLst/>
          </a:prstGeom>
          <a:noFill/>
        </p:spPr>
        <p:txBody>
          <a:bodyPr wrap="square" rtlCol="0">
            <a:spAutoFit/>
          </a:bodyPr>
          <a:lstStyle/>
          <a:p>
            <a:r>
              <a:rPr lang="en-GB" sz="1050" b="1" dirty="0"/>
              <a:t>Sounders: </a:t>
            </a:r>
            <a:r>
              <a:rPr lang="en-GB" sz="1050" dirty="0"/>
              <a:t>Cloudy and precipitating scenes have same per-</a:t>
            </a:r>
            <a:r>
              <a:rPr lang="en-GB" sz="1050" dirty="0" err="1"/>
              <a:t>obs</a:t>
            </a:r>
            <a:r>
              <a:rPr lang="en-GB" sz="1050" dirty="0"/>
              <a:t> </a:t>
            </a:r>
            <a:r>
              <a:rPr lang="en-GB" sz="1050" dirty="0" smtClean="0"/>
              <a:t>FSOI </a:t>
            </a:r>
            <a:r>
              <a:rPr lang="en-GB" sz="1050" dirty="0"/>
              <a:t>as clear-sky scenes</a:t>
            </a:r>
          </a:p>
        </p:txBody>
      </p:sp>
      <p:sp>
        <p:nvSpPr>
          <p:cNvPr id="12" name="Oval 11"/>
          <p:cNvSpPr/>
          <p:nvPr/>
        </p:nvSpPr>
        <p:spPr>
          <a:xfrm>
            <a:off x="3246507" y="2963533"/>
            <a:ext cx="302028" cy="264763"/>
          </a:xfrm>
          <a:prstGeom prst="ellipse">
            <a:avLst/>
          </a:prstGeom>
          <a:noFill/>
          <a:ln>
            <a:solidFill>
              <a:srgbClr val="FF07E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3" name="Oval 12"/>
          <p:cNvSpPr/>
          <p:nvPr/>
        </p:nvSpPr>
        <p:spPr>
          <a:xfrm>
            <a:off x="2517083" y="3419592"/>
            <a:ext cx="302028" cy="264763"/>
          </a:xfrm>
          <a:prstGeom prst="ellipse">
            <a:avLst/>
          </a:prstGeom>
          <a:noFill/>
          <a:ln>
            <a:solidFill>
              <a:srgbClr val="FF07E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4" name="Oval 13"/>
          <p:cNvSpPr/>
          <p:nvPr/>
        </p:nvSpPr>
        <p:spPr>
          <a:xfrm>
            <a:off x="2832831" y="3866738"/>
            <a:ext cx="302028" cy="264763"/>
          </a:xfrm>
          <a:prstGeom prst="ellipse">
            <a:avLst/>
          </a:prstGeom>
          <a:noFill/>
          <a:ln>
            <a:solidFill>
              <a:srgbClr val="FF07E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5" name="Oval 14"/>
          <p:cNvSpPr/>
          <p:nvPr/>
        </p:nvSpPr>
        <p:spPr>
          <a:xfrm>
            <a:off x="4764807" y="4316646"/>
            <a:ext cx="302028" cy="264763"/>
          </a:xfrm>
          <a:prstGeom prst="ellipse">
            <a:avLst/>
          </a:prstGeom>
          <a:noFill/>
          <a:ln>
            <a:solidFill>
              <a:srgbClr val="FF07E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3018235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915" y="543600"/>
            <a:ext cx="8094430" cy="369332"/>
          </a:xfrm>
        </p:spPr>
        <p:txBody>
          <a:bodyPr/>
          <a:lstStyle/>
          <a:p>
            <a:pPr algn="ctr"/>
            <a:r>
              <a:rPr lang="en-GB" dirty="0" smtClean="0"/>
              <a:t>What fraction of the assimilated observations improve the forecast ?</a:t>
            </a:r>
            <a:br>
              <a:rPr lang="en-GB" dirty="0" smtClean="0"/>
            </a:b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26</a:t>
            </a:fld>
            <a:endParaRPr lang="en-US" dirty="0"/>
          </a:p>
        </p:txBody>
      </p:sp>
      <p:pic>
        <p:nvPicPr>
          <p:cNvPr id="3" name="Picture 2"/>
          <p:cNvPicPr>
            <a:picLocks noChangeAspect="1"/>
          </p:cNvPicPr>
          <p:nvPr/>
        </p:nvPicPr>
        <p:blipFill>
          <a:blip r:embed="rId3"/>
          <a:stretch>
            <a:fillRect/>
          </a:stretch>
        </p:blipFill>
        <p:spPr>
          <a:xfrm>
            <a:off x="414473" y="1358781"/>
            <a:ext cx="4168750" cy="3631963"/>
          </a:xfrm>
          <a:prstGeom prst="rect">
            <a:avLst/>
          </a:prstGeom>
        </p:spPr>
      </p:pic>
      <p:cxnSp>
        <p:nvCxnSpPr>
          <p:cNvPr id="6" name="Straight Connector 5"/>
          <p:cNvCxnSpPr/>
          <p:nvPr/>
        </p:nvCxnSpPr>
        <p:spPr>
          <a:xfrm flipH="1" flipV="1">
            <a:off x="2409914" y="1657884"/>
            <a:ext cx="8546" cy="3067940"/>
          </a:xfrm>
          <a:prstGeom prst="line">
            <a:avLst/>
          </a:prstGeom>
          <a:ln>
            <a:solidFill>
              <a:schemeClr val="bg1">
                <a:lumMod val="5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414473" y="5212935"/>
            <a:ext cx="4045507" cy="738664"/>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t>For all data types, only 50-52% of the observations lead to positive impact on the 24-h forecast! </a:t>
            </a:r>
            <a:endParaRPr lang="en-GB" sz="1400" dirty="0"/>
          </a:p>
        </p:txBody>
      </p:sp>
      <p:grpSp>
        <p:nvGrpSpPr>
          <p:cNvPr id="10" name="Group 9"/>
          <p:cNvGrpSpPr/>
          <p:nvPr/>
        </p:nvGrpSpPr>
        <p:grpSpPr>
          <a:xfrm>
            <a:off x="4459981" y="1358781"/>
            <a:ext cx="4460903" cy="5070568"/>
            <a:chOff x="4459981" y="1358781"/>
            <a:chExt cx="4460903" cy="5070568"/>
          </a:xfrm>
        </p:grpSpPr>
        <p:pic>
          <p:nvPicPr>
            <p:cNvPr id="8" name="Picture 7"/>
            <p:cNvPicPr>
              <a:picLocks noChangeAspect="1"/>
            </p:cNvPicPr>
            <p:nvPr/>
          </p:nvPicPr>
          <p:blipFill>
            <a:blip r:embed="rId4"/>
            <a:stretch>
              <a:fillRect/>
            </a:stretch>
          </p:blipFill>
          <p:spPr>
            <a:xfrm>
              <a:off x="5794049" y="1358781"/>
              <a:ext cx="3126835" cy="3636767"/>
            </a:xfrm>
            <a:prstGeom prst="rect">
              <a:avLst/>
            </a:prstGeom>
          </p:spPr>
        </p:pic>
        <p:pic>
          <p:nvPicPr>
            <p:cNvPr id="9" name="Picture 8"/>
            <p:cNvPicPr>
              <a:picLocks noChangeAspect="1"/>
            </p:cNvPicPr>
            <p:nvPr/>
          </p:nvPicPr>
          <p:blipFill>
            <a:blip r:embed="rId5"/>
            <a:stretch>
              <a:fillRect/>
            </a:stretch>
          </p:blipFill>
          <p:spPr>
            <a:xfrm>
              <a:off x="5447378" y="1418602"/>
              <a:ext cx="296008" cy="3135179"/>
            </a:xfrm>
            <a:prstGeom prst="rect">
              <a:avLst/>
            </a:prstGeom>
          </p:spPr>
        </p:pic>
        <p:sp>
          <p:nvSpPr>
            <p:cNvPr id="5" name="Rectangle 4"/>
            <p:cNvSpPr/>
            <p:nvPr/>
          </p:nvSpPr>
          <p:spPr>
            <a:xfrm>
              <a:off x="4459981" y="5044354"/>
              <a:ext cx="4429886" cy="1384995"/>
            </a:xfrm>
            <a:prstGeom prst="rect">
              <a:avLst/>
            </a:prstGeom>
          </p:spPr>
          <p:txBody>
            <a:bodyPr wrap="square">
              <a:spAutoFit/>
            </a:bodyPr>
            <a:lstStyle/>
            <a:p>
              <a:pPr marL="285750" indent="-285750">
                <a:buFont typeface="Arial" panose="020B0604020202020204" pitchFamily="34" charset="0"/>
                <a:buChar char="•"/>
              </a:pPr>
              <a:r>
                <a:rPr lang="en-GB" sz="1400" dirty="0"/>
                <a:t>The numbers of observations </a:t>
              </a:r>
              <a:r>
                <a:rPr lang="en-GB" sz="1400" dirty="0" smtClean="0"/>
                <a:t>that  </a:t>
              </a:r>
              <a:r>
                <a:rPr lang="en-GB" sz="1400" dirty="0"/>
                <a:t>improve or degrade the </a:t>
              </a:r>
              <a:r>
                <a:rPr lang="en-GB" sz="1400" dirty="0" smtClean="0"/>
                <a:t>forecast are </a:t>
              </a:r>
              <a:r>
                <a:rPr lang="en-GB" sz="1400" dirty="0"/>
                <a:t>both </a:t>
              </a:r>
              <a:r>
                <a:rPr lang="en-GB" sz="1400" dirty="0" smtClean="0"/>
                <a:t>large.</a:t>
              </a:r>
            </a:p>
            <a:p>
              <a:pPr marL="285750" indent="-285750">
                <a:buFont typeface="Arial" panose="020B0604020202020204" pitchFamily="34" charset="0"/>
                <a:buChar char="•"/>
              </a:pPr>
              <a:endParaRPr lang="en-GB" sz="1400" dirty="0" smtClean="0"/>
            </a:p>
            <a:p>
              <a:pPr marL="285750" indent="-285750">
                <a:buFont typeface="Arial" panose="020B0604020202020204" pitchFamily="34" charset="0"/>
                <a:buChar char="•"/>
              </a:pPr>
              <a:r>
                <a:rPr lang="en-GB" sz="1400" dirty="0" smtClean="0"/>
                <a:t>Observations assimilated towards the end of the window are more beneficial than the observations assimilated at the beginning of the window.</a:t>
              </a:r>
              <a:endParaRPr lang="en-GB" sz="1400" dirty="0"/>
            </a:p>
          </p:txBody>
        </p:sp>
      </p:grpSp>
    </p:spTree>
    <p:extLst>
      <p:ext uri="{BB962C8B-B14F-4D97-AF65-F5344CB8AC3E}">
        <p14:creationId xmlns:p14="http://schemas.microsoft.com/office/powerpoint/2010/main" val="2105276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p:cNvGrpSpPr/>
          <p:nvPr/>
        </p:nvGrpSpPr>
        <p:grpSpPr>
          <a:xfrm>
            <a:off x="634432" y="4921824"/>
            <a:ext cx="4328535" cy="1300878"/>
            <a:chOff x="634432" y="4921824"/>
            <a:chExt cx="4328535" cy="1300878"/>
          </a:xfrm>
        </p:grpSpPr>
        <p:pic>
          <p:nvPicPr>
            <p:cNvPr id="18" name="Picture 17"/>
            <p:cNvPicPr>
              <a:picLocks noChangeAspect="1"/>
            </p:cNvPicPr>
            <p:nvPr/>
          </p:nvPicPr>
          <p:blipFill>
            <a:blip r:embed="rId3"/>
            <a:stretch>
              <a:fillRect/>
            </a:stretch>
          </p:blipFill>
          <p:spPr>
            <a:xfrm>
              <a:off x="634432" y="5539891"/>
              <a:ext cx="4328535" cy="682811"/>
            </a:xfrm>
            <a:prstGeom prst="rect">
              <a:avLst/>
            </a:prstGeom>
            <a:solidFill>
              <a:schemeClr val="bg1"/>
            </a:solidFill>
          </p:spPr>
        </p:pic>
        <p:sp>
          <p:nvSpPr>
            <p:cNvPr id="21" name="Left Brace 20"/>
            <p:cNvSpPr/>
            <p:nvPr/>
          </p:nvSpPr>
          <p:spPr>
            <a:xfrm rot="5400000">
              <a:off x="1138241" y="4969294"/>
              <a:ext cx="224538" cy="839049"/>
            </a:xfrm>
            <a:prstGeom prst="leftBrace">
              <a:avLst/>
            </a:prstGeom>
            <a:solidFill>
              <a:schemeClr val="bg1"/>
            </a:solidFill>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2" name="TextBox 21"/>
            <p:cNvSpPr txBox="1"/>
            <p:nvPr/>
          </p:nvSpPr>
          <p:spPr>
            <a:xfrm>
              <a:off x="1020554" y="4951911"/>
              <a:ext cx="588267" cy="369332"/>
            </a:xfrm>
            <a:prstGeom prst="rect">
              <a:avLst/>
            </a:prstGeom>
            <a:solidFill>
              <a:schemeClr val="bg1"/>
            </a:solidFill>
          </p:spPr>
          <p:txBody>
            <a:bodyPr wrap="square" rtlCol="0">
              <a:spAutoFit/>
            </a:bodyPr>
            <a:lstStyle/>
            <a:p>
              <a:r>
                <a:rPr lang="en-GB" dirty="0" smtClean="0"/>
                <a:t>1Q</a:t>
              </a:r>
              <a:endParaRPr lang="en-GB" dirty="0"/>
            </a:p>
          </p:txBody>
        </p:sp>
        <p:pic>
          <p:nvPicPr>
            <p:cNvPr id="24" name="Picture 23"/>
            <p:cNvPicPr>
              <a:picLocks noChangeAspect="1"/>
            </p:cNvPicPr>
            <p:nvPr/>
          </p:nvPicPr>
          <p:blipFill>
            <a:blip r:embed="rId4"/>
            <a:stretch>
              <a:fillRect/>
            </a:stretch>
          </p:blipFill>
          <p:spPr>
            <a:xfrm>
              <a:off x="3613933" y="5208229"/>
              <a:ext cx="951058" cy="323116"/>
            </a:xfrm>
            <a:prstGeom prst="rect">
              <a:avLst/>
            </a:prstGeom>
            <a:solidFill>
              <a:schemeClr val="bg1"/>
            </a:solidFill>
          </p:spPr>
        </p:pic>
        <p:sp>
          <p:nvSpPr>
            <p:cNvPr id="25" name="Rectangle 24"/>
            <p:cNvSpPr/>
            <p:nvPr/>
          </p:nvSpPr>
          <p:spPr>
            <a:xfrm>
              <a:off x="3877424" y="4921824"/>
              <a:ext cx="492443" cy="369332"/>
            </a:xfrm>
            <a:prstGeom prst="rect">
              <a:avLst/>
            </a:prstGeom>
            <a:solidFill>
              <a:schemeClr val="bg1"/>
            </a:solidFill>
          </p:spPr>
          <p:txBody>
            <a:bodyPr wrap="none">
              <a:spAutoFit/>
            </a:bodyPr>
            <a:lstStyle/>
            <a:p>
              <a:r>
                <a:rPr lang="en-GB" dirty="0" smtClean="0"/>
                <a:t>4Q</a:t>
              </a:r>
              <a:endParaRPr lang="en-GB" dirty="0"/>
            </a:p>
          </p:txBody>
        </p:sp>
      </p:grpSp>
      <p:sp>
        <p:nvSpPr>
          <p:cNvPr id="2" name="Title 1"/>
          <p:cNvSpPr>
            <a:spLocks noGrp="1"/>
          </p:cNvSpPr>
          <p:nvPr>
            <p:ph type="title"/>
          </p:nvPr>
        </p:nvSpPr>
        <p:spPr>
          <a:xfrm>
            <a:off x="553915" y="543600"/>
            <a:ext cx="8094430" cy="369332"/>
          </a:xfrm>
        </p:spPr>
        <p:txBody>
          <a:bodyPr/>
          <a:lstStyle/>
          <a:p>
            <a:pPr algn="ctr"/>
            <a:r>
              <a:rPr lang="en-GB" dirty="0" smtClean="0"/>
              <a:t>FSOI depend on observation time in the 4D-Var window </a:t>
            </a:r>
            <a:br>
              <a:rPr lang="en-GB" dirty="0" smtClean="0"/>
            </a:b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27</a:t>
            </a:fld>
            <a:endParaRPr lang="en-US" dirty="0"/>
          </a:p>
        </p:txBody>
      </p:sp>
      <p:grpSp>
        <p:nvGrpSpPr>
          <p:cNvPr id="15" name="Group 14"/>
          <p:cNvGrpSpPr/>
          <p:nvPr/>
        </p:nvGrpSpPr>
        <p:grpSpPr>
          <a:xfrm>
            <a:off x="358901" y="1276715"/>
            <a:ext cx="4291820" cy="3708819"/>
            <a:chOff x="269805" y="999858"/>
            <a:chExt cx="4664158" cy="3956647"/>
          </a:xfrm>
        </p:grpSpPr>
        <p:pic>
          <p:nvPicPr>
            <p:cNvPr id="8" name="Picture 7"/>
            <p:cNvPicPr>
              <a:picLocks noChangeAspect="1"/>
            </p:cNvPicPr>
            <p:nvPr/>
          </p:nvPicPr>
          <p:blipFill>
            <a:blip r:embed="rId5"/>
            <a:stretch>
              <a:fillRect/>
            </a:stretch>
          </p:blipFill>
          <p:spPr>
            <a:xfrm>
              <a:off x="269805" y="999858"/>
              <a:ext cx="333823" cy="3535703"/>
            </a:xfrm>
            <a:prstGeom prst="rect">
              <a:avLst/>
            </a:prstGeom>
          </p:spPr>
        </p:pic>
        <p:pic>
          <p:nvPicPr>
            <p:cNvPr id="9" name="Picture 8"/>
            <p:cNvPicPr>
              <a:picLocks noChangeAspect="1"/>
            </p:cNvPicPr>
            <p:nvPr/>
          </p:nvPicPr>
          <p:blipFill>
            <a:blip r:embed="rId6"/>
            <a:stretch>
              <a:fillRect/>
            </a:stretch>
          </p:blipFill>
          <p:spPr>
            <a:xfrm>
              <a:off x="603628" y="999858"/>
              <a:ext cx="4330335" cy="3956647"/>
            </a:xfrm>
            <a:prstGeom prst="rect">
              <a:avLst/>
            </a:prstGeom>
          </p:spPr>
        </p:pic>
        <p:sp>
          <p:nvSpPr>
            <p:cNvPr id="6" name="TextBox 5"/>
            <p:cNvSpPr txBox="1"/>
            <p:nvPr/>
          </p:nvSpPr>
          <p:spPr>
            <a:xfrm>
              <a:off x="4144709" y="1905712"/>
              <a:ext cx="789253" cy="394011"/>
            </a:xfrm>
            <a:prstGeom prst="rect">
              <a:avLst/>
            </a:prstGeom>
            <a:noFill/>
          </p:spPr>
          <p:txBody>
            <a:bodyPr wrap="square" rtlCol="0">
              <a:spAutoFit/>
            </a:bodyPr>
            <a:lstStyle/>
            <a:p>
              <a:r>
                <a:rPr lang="en-GB" dirty="0" smtClean="0"/>
                <a:t>52%</a:t>
              </a:r>
              <a:endParaRPr lang="en-GB" dirty="0"/>
            </a:p>
          </p:txBody>
        </p:sp>
        <p:sp>
          <p:nvSpPr>
            <p:cNvPr id="10" name="Rectangle 9"/>
            <p:cNvSpPr/>
            <p:nvPr/>
          </p:nvSpPr>
          <p:spPr>
            <a:xfrm>
              <a:off x="2921269" y="2403494"/>
              <a:ext cx="646331" cy="369332"/>
            </a:xfrm>
            <a:prstGeom prst="rect">
              <a:avLst/>
            </a:prstGeom>
          </p:spPr>
          <p:txBody>
            <a:bodyPr wrap="none">
              <a:spAutoFit/>
            </a:bodyPr>
            <a:lstStyle/>
            <a:p>
              <a:r>
                <a:rPr lang="en-GB" dirty="0" smtClean="0"/>
                <a:t>28%</a:t>
              </a:r>
              <a:endParaRPr lang="en-GB" dirty="0"/>
            </a:p>
          </p:txBody>
        </p:sp>
        <p:sp>
          <p:nvSpPr>
            <p:cNvPr id="11" name="Rectangle 10"/>
            <p:cNvSpPr/>
            <p:nvPr/>
          </p:nvSpPr>
          <p:spPr>
            <a:xfrm>
              <a:off x="1864558" y="3241261"/>
              <a:ext cx="646331" cy="369332"/>
            </a:xfrm>
            <a:prstGeom prst="rect">
              <a:avLst/>
            </a:prstGeom>
          </p:spPr>
          <p:txBody>
            <a:bodyPr wrap="none">
              <a:spAutoFit/>
            </a:bodyPr>
            <a:lstStyle/>
            <a:p>
              <a:r>
                <a:rPr lang="en-GB" dirty="0" smtClean="0"/>
                <a:t>12</a:t>
              </a:r>
              <a:r>
                <a:rPr lang="en-GB" dirty="0"/>
                <a:t>%</a:t>
              </a:r>
            </a:p>
          </p:txBody>
        </p:sp>
        <p:sp>
          <p:nvSpPr>
            <p:cNvPr id="12" name="Rectangle 11"/>
            <p:cNvSpPr/>
            <p:nvPr/>
          </p:nvSpPr>
          <p:spPr>
            <a:xfrm>
              <a:off x="1447400" y="4030547"/>
              <a:ext cx="518091" cy="369332"/>
            </a:xfrm>
            <a:prstGeom prst="rect">
              <a:avLst/>
            </a:prstGeom>
          </p:spPr>
          <p:txBody>
            <a:bodyPr wrap="none">
              <a:spAutoFit/>
            </a:bodyPr>
            <a:lstStyle/>
            <a:p>
              <a:r>
                <a:rPr lang="en-GB" dirty="0"/>
                <a:t>8</a:t>
              </a:r>
              <a:r>
                <a:rPr lang="en-GB" dirty="0" smtClean="0"/>
                <a:t>%</a:t>
              </a:r>
              <a:endParaRPr lang="en-GB" dirty="0"/>
            </a:p>
          </p:txBody>
        </p:sp>
      </p:grpSp>
      <p:sp>
        <p:nvSpPr>
          <p:cNvPr id="16" name="TextBox 15"/>
          <p:cNvSpPr txBox="1"/>
          <p:nvPr/>
        </p:nvSpPr>
        <p:spPr>
          <a:xfrm>
            <a:off x="5126513" y="3670687"/>
            <a:ext cx="3521832" cy="376015"/>
          </a:xfrm>
          <a:prstGeom prst="rect">
            <a:avLst/>
          </a:prstGeom>
          <a:noFill/>
        </p:spPr>
        <p:txBody>
          <a:bodyPr wrap="square" rtlCol="0">
            <a:spAutoFit/>
          </a:bodyPr>
          <a:lstStyle/>
          <a:p>
            <a:r>
              <a:rPr lang="en-GB" dirty="0" smtClean="0">
                <a:solidFill>
                  <a:srgbClr val="064E83"/>
                </a:solidFill>
              </a:rPr>
              <a:t>FSOI (4Q) &gt;FSOI (1Q)</a:t>
            </a:r>
            <a:endParaRPr lang="en-GB" dirty="0">
              <a:solidFill>
                <a:srgbClr val="064E83"/>
              </a:solidFill>
            </a:endParaRPr>
          </a:p>
        </p:txBody>
      </p:sp>
      <p:sp>
        <p:nvSpPr>
          <p:cNvPr id="28" name="Rectangle 27"/>
          <p:cNvSpPr/>
          <p:nvPr/>
        </p:nvSpPr>
        <p:spPr>
          <a:xfrm>
            <a:off x="5106112" y="2571285"/>
            <a:ext cx="3849881" cy="830997"/>
          </a:xfrm>
          <a:prstGeom prst="rect">
            <a:avLst/>
          </a:prstGeom>
        </p:spPr>
        <p:txBody>
          <a:bodyPr wrap="square">
            <a:spAutoFit/>
          </a:bodyPr>
          <a:lstStyle/>
          <a:p>
            <a:r>
              <a:rPr lang="en-GB" sz="1600" dirty="0" smtClean="0"/>
              <a:t>Observations </a:t>
            </a:r>
            <a:r>
              <a:rPr lang="en-GB" sz="1600" dirty="0" smtClean="0">
                <a:solidFill>
                  <a:srgbClr val="064E83"/>
                </a:solidFill>
              </a:rPr>
              <a:t>late (4Q)</a:t>
            </a:r>
            <a:r>
              <a:rPr lang="en-GB" sz="1600" dirty="0" smtClean="0"/>
              <a:t> </a:t>
            </a:r>
            <a:r>
              <a:rPr lang="en-GB" sz="1600" dirty="0"/>
              <a:t>in the </a:t>
            </a:r>
            <a:r>
              <a:rPr lang="en-GB" sz="1600" dirty="0" smtClean="0"/>
              <a:t>4D-Var </a:t>
            </a:r>
            <a:r>
              <a:rPr lang="en-GB" sz="1600" dirty="0"/>
              <a:t>window </a:t>
            </a:r>
            <a:r>
              <a:rPr lang="en-GB" sz="1600" dirty="0" smtClean="0"/>
              <a:t>are </a:t>
            </a:r>
            <a:r>
              <a:rPr lang="en-GB" sz="1600" dirty="0"/>
              <a:t>clearly more influential than data </a:t>
            </a:r>
            <a:r>
              <a:rPr lang="en-GB" sz="1600" dirty="0" smtClean="0">
                <a:solidFill>
                  <a:srgbClr val="064E83"/>
                </a:solidFill>
              </a:rPr>
              <a:t>early (1Q)</a:t>
            </a:r>
            <a:r>
              <a:rPr lang="en-GB" sz="1600" dirty="0" smtClean="0"/>
              <a:t> </a:t>
            </a:r>
            <a:r>
              <a:rPr lang="en-GB" sz="1600" dirty="0"/>
              <a:t>in the </a:t>
            </a:r>
            <a:r>
              <a:rPr lang="en-GB" sz="1600" dirty="0" smtClean="0"/>
              <a:t>window</a:t>
            </a:r>
            <a:endParaRPr lang="en-GB" sz="1600" dirty="0"/>
          </a:p>
        </p:txBody>
      </p:sp>
    </p:spTree>
    <p:extLst>
      <p:ext uri="{BB962C8B-B14F-4D97-AF65-F5344CB8AC3E}">
        <p14:creationId xmlns:p14="http://schemas.microsoft.com/office/powerpoint/2010/main" val="23838360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151" y="360000"/>
            <a:ext cx="8621484" cy="369332"/>
          </a:xfrm>
        </p:spPr>
        <p:txBody>
          <a:bodyPr/>
          <a:lstStyle/>
          <a:p>
            <a:r>
              <a:rPr lang="en-GB" dirty="0" smtClean="0"/>
              <a:t>FSOI by instrument in the 4D-Var window</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28</a:t>
            </a:fld>
            <a:endParaRPr lang="en-US" dirty="0"/>
          </a:p>
        </p:txBody>
      </p:sp>
      <p:pic>
        <p:nvPicPr>
          <p:cNvPr id="3" name="Picture 2"/>
          <p:cNvPicPr preferRelativeResize="0">
            <a:picLocks/>
          </p:cNvPicPr>
          <p:nvPr/>
        </p:nvPicPr>
        <p:blipFill>
          <a:blip r:embed="rId3"/>
          <a:stretch>
            <a:fillRect/>
          </a:stretch>
        </p:blipFill>
        <p:spPr>
          <a:xfrm>
            <a:off x="367040" y="3625552"/>
            <a:ext cx="2734777" cy="2653200"/>
          </a:xfrm>
          <a:prstGeom prst="rect">
            <a:avLst/>
          </a:prstGeom>
        </p:spPr>
      </p:pic>
      <p:pic>
        <p:nvPicPr>
          <p:cNvPr id="10" name="Picture 9"/>
          <p:cNvPicPr>
            <a:picLocks noChangeAspect="1"/>
          </p:cNvPicPr>
          <p:nvPr/>
        </p:nvPicPr>
        <p:blipFill>
          <a:blip r:embed="rId4"/>
          <a:stretch>
            <a:fillRect/>
          </a:stretch>
        </p:blipFill>
        <p:spPr>
          <a:xfrm>
            <a:off x="372538" y="924128"/>
            <a:ext cx="2721625" cy="2644130"/>
          </a:xfrm>
          <a:prstGeom prst="rect">
            <a:avLst/>
          </a:prstGeom>
        </p:spPr>
      </p:pic>
      <p:pic>
        <p:nvPicPr>
          <p:cNvPr id="5" name="Picture 4"/>
          <p:cNvPicPr>
            <a:picLocks noChangeAspect="1"/>
          </p:cNvPicPr>
          <p:nvPr/>
        </p:nvPicPr>
        <p:blipFill>
          <a:blip r:embed="rId5"/>
          <a:stretch>
            <a:fillRect/>
          </a:stretch>
        </p:blipFill>
        <p:spPr>
          <a:xfrm>
            <a:off x="4176991" y="1042754"/>
            <a:ext cx="3798137" cy="4669941"/>
          </a:xfrm>
          <a:prstGeom prst="rect">
            <a:avLst/>
          </a:prstGeom>
        </p:spPr>
      </p:pic>
      <p:sp>
        <p:nvSpPr>
          <p:cNvPr id="6" name="Oval 5"/>
          <p:cNvSpPr/>
          <p:nvPr/>
        </p:nvSpPr>
        <p:spPr>
          <a:xfrm>
            <a:off x="855207" y="2135926"/>
            <a:ext cx="398270" cy="137255"/>
          </a:xfrm>
          <a:prstGeom prst="ellipse">
            <a:avLst/>
          </a:prstGeom>
          <a:noFill/>
          <a:ln w="22225">
            <a:solidFill>
              <a:srgbClr val="EE18E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6"/>
          <a:stretch>
            <a:fillRect/>
          </a:stretch>
        </p:blipFill>
        <p:spPr>
          <a:xfrm>
            <a:off x="840334" y="4573405"/>
            <a:ext cx="480879" cy="215721"/>
          </a:xfrm>
          <a:prstGeom prst="rect">
            <a:avLst/>
          </a:prstGeom>
        </p:spPr>
      </p:pic>
    </p:spTree>
    <p:extLst>
      <p:ext uri="{BB962C8B-B14F-4D97-AF65-F5344CB8AC3E}">
        <p14:creationId xmlns:p14="http://schemas.microsoft.com/office/powerpoint/2010/main" val="7598009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151" y="360000"/>
            <a:ext cx="8621484" cy="369332"/>
          </a:xfrm>
        </p:spPr>
        <p:txBody>
          <a:bodyPr/>
          <a:lstStyle/>
          <a:p>
            <a:r>
              <a:rPr lang="en-GB" dirty="0" smtClean="0"/>
              <a:t>AMSU-A </a:t>
            </a:r>
            <a:r>
              <a:rPr lang="en-GB" dirty="0" err="1" smtClean="0"/>
              <a:t>MetOp</a:t>
            </a:r>
            <a:r>
              <a:rPr lang="en-GB" dirty="0" smtClean="0"/>
              <a:t>-A versus NOAA-15</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29</a:t>
            </a:fld>
            <a:endParaRPr lang="en-US" dirty="0"/>
          </a:p>
        </p:txBody>
      </p:sp>
      <p:grpSp>
        <p:nvGrpSpPr>
          <p:cNvPr id="16" name="Group 15"/>
          <p:cNvGrpSpPr/>
          <p:nvPr/>
        </p:nvGrpSpPr>
        <p:grpSpPr>
          <a:xfrm>
            <a:off x="181803" y="1269782"/>
            <a:ext cx="4741077" cy="3115820"/>
            <a:chOff x="249667" y="667551"/>
            <a:chExt cx="4741077" cy="3115820"/>
          </a:xfrm>
        </p:grpSpPr>
        <p:sp>
          <p:nvSpPr>
            <p:cNvPr id="9" name="TextBox 8"/>
            <p:cNvSpPr txBox="1"/>
            <p:nvPr/>
          </p:nvSpPr>
          <p:spPr>
            <a:xfrm>
              <a:off x="564023" y="667551"/>
              <a:ext cx="3857656" cy="276999"/>
            </a:xfrm>
            <a:prstGeom prst="rect">
              <a:avLst/>
            </a:prstGeom>
            <a:noFill/>
          </p:spPr>
          <p:txBody>
            <a:bodyPr wrap="square" rtlCol="0">
              <a:spAutoFit/>
            </a:bodyPr>
            <a:lstStyle/>
            <a:p>
              <a:r>
                <a:rPr lang="en-GB" sz="1200" dirty="0" smtClean="0"/>
                <a:t>…at the beginning of the 4D-Var window (</a:t>
              </a:r>
              <a:r>
                <a:rPr lang="en-GB" sz="1200" dirty="0" err="1" smtClean="0"/>
                <a:t>MetOp</a:t>
              </a:r>
              <a:r>
                <a:rPr lang="en-GB" sz="1200" dirty="0" smtClean="0"/>
                <a:t>-A)</a:t>
              </a:r>
              <a:endParaRPr lang="en-GB" sz="1200" dirty="0"/>
            </a:p>
          </p:txBody>
        </p:sp>
        <p:grpSp>
          <p:nvGrpSpPr>
            <p:cNvPr id="12" name="Group 11"/>
            <p:cNvGrpSpPr/>
            <p:nvPr/>
          </p:nvGrpSpPr>
          <p:grpSpPr>
            <a:xfrm>
              <a:off x="249667" y="975102"/>
              <a:ext cx="4741077" cy="2808269"/>
              <a:chOff x="249667" y="975102"/>
              <a:chExt cx="4741077" cy="2808269"/>
            </a:xfrm>
          </p:grpSpPr>
          <p:pic>
            <p:nvPicPr>
              <p:cNvPr id="8" name="Picture 7"/>
              <p:cNvPicPr>
                <a:picLocks noChangeAspect="1"/>
              </p:cNvPicPr>
              <p:nvPr/>
            </p:nvPicPr>
            <p:blipFill>
              <a:blip r:embed="rId3"/>
              <a:stretch>
                <a:fillRect/>
              </a:stretch>
            </p:blipFill>
            <p:spPr>
              <a:xfrm>
                <a:off x="249667" y="975102"/>
                <a:ext cx="4253968" cy="2656084"/>
              </a:xfrm>
              <a:prstGeom prst="rect">
                <a:avLst/>
              </a:prstGeom>
            </p:spPr>
          </p:pic>
          <p:sp>
            <p:nvSpPr>
              <p:cNvPr id="11" name="TextBox 10"/>
              <p:cNvSpPr txBox="1"/>
              <p:nvPr/>
            </p:nvSpPr>
            <p:spPr>
              <a:xfrm>
                <a:off x="249667" y="3444817"/>
                <a:ext cx="4741077" cy="338554"/>
              </a:xfrm>
              <a:prstGeom prst="rect">
                <a:avLst/>
              </a:prstGeom>
              <a:solidFill>
                <a:schemeClr val="bg1"/>
              </a:solidFill>
            </p:spPr>
            <p:txBody>
              <a:bodyPr wrap="square" rtlCol="0">
                <a:spAutoFit/>
              </a:bodyPr>
              <a:lstStyle/>
              <a:p>
                <a:r>
                  <a:rPr lang="en-GB" sz="1600" dirty="0" smtClean="0"/>
                  <a:t>21       23        1         3         5          7          9</a:t>
                </a:r>
                <a:endParaRPr lang="en-GB" sz="1600" dirty="0"/>
              </a:p>
            </p:txBody>
          </p:sp>
        </p:grpSp>
      </p:grpSp>
      <p:grpSp>
        <p:nvGrpSpPr>
          <p:cNvPr id="19" name="Group 18"/>
          <p:cNvGrpSpPr/>
          <p:nvPr/>
        </p:nvGrpSpPr>
        <p:grpSpPr>
          <a:xfrm>
            <a:off x="4640600" y="1312458"/>
            <a:ext cx="4572000" cy="3061246"/>
            <a:chOff x="4562071" y="667551"/>
            <a:chExt cx="4572000" cy="3061246"/>
          </a:xfrm>
        </p:grpSpPr>
        <p:grpSp>
          <p:nvGrpSpPr>
            <p:cNvPr id="17" name="Group 16"/>
            <p:cNvGrpSpPr/>
            <p:nvPr/>
          </p:nvGrpSpPr>
          <p:grpSpPr>
            <a:xfrm>
              <a:off x="4562071" y="667551"/>
              <a:ext cx="4285215" cy="2963635"/>
              <a:chOff x="4562071" y="667551"/>
              <a:chExt cx="4285215" cy="2963635"/>
            </a:xfrm>
          </p:grpSpPr>
          <p:sp>
            <p:nvSpPr>
              <p:cNvPr id="13" name="TextBox 12"/>
              <p:cNvSpPr txBox="1"/>
              <p:nvPr/>
            </p:nvSpPr>
            <p:spPr>
              <a:xfrm>
                <a:off x="4922880" y="667551"/>
                <a:ext cx="3681118" cy="276999"/>
              </a:xfrm>
              <a:prstGeom prst="rect">
                <a:avLst/>
              </a:prstGeom>
              <a:noFill/>
            </p:spPr>
            <p:txBody>
              <a:bodyPr wrap="square" rtlCol="0">
                <a:spAutoFit/>
              </a:bodyPr>
              <a:lstStyle/>
              <a:p>
                <a:r>
                  <a:rPr lang="en-GB" sz="1200" dirty="0" smtClean="0"/>
                  <a:t>…at the end of the 4D-Var window (NOAA-15)</a:t>
                </a:r>
                <a:endParaRPr lang="en-GB" sz="1200" dirty="0"/>
              </a:p>
            </p:txBody>
          </p:sp>
          <p:pic>
            <p:nvPicPr>
              <p:cNvPr id="14" name="Picture 13"/>
              <p:cNvPicPr>
                <a:picLocks noChangeAspect="1"/>
              </p:cNvPicPr>
              <p:nvPr/>
            </p:nvPicPr>
            <p:blipFill>
              <a:blip r:embed="rId4"/>
              <a:stretch>
                <a:fillRect/>
              </a:stretch>
            </p:blipFill>
            <p:spPr>
              <a:xfrm>
                <a:off x="4562071" y="962231"/>
                <a:ext cx="4285215" cy="2668955"/>
              </a:xfrm>
              <a:prstGeom prst="rect">
                <a:avLst/>
              </a:prstGeom>
            </p:spPr>
          </p:pic>
        </p:grpSp>
        <p:sp>
          <p:nvSpPr>
            <p:cNvPr id="18" name="Rectangle 17"/>
            <p:cNvSpPr/>
            <p:nvPr/>
          </p:nvSpPr>
          <p:spPr>
            <a:xfrm>
              <a:off x="4562071" y="3390243"/>
              <a:ext cx="4572000" cy="338554"/>
            </a:xfrm>
            <a:prstGeom prst="rect">
              <a:avLst/>
            </a:prstGeom>
            <a:solidFill>
              <a:schemeClr val="bg1"/>
            </a:solidFill>
          </p:spPr>
          <p:txBody>
            <a:bodyPr>
              <a:spAutoFit/>
            </a:bodyPr>
            <a:lstStyle/>
            <a:p>
              <a:r>
                <a:rPr lang="en-GB" sz="1600" dirty="0"/>
                <a:t>21      </a:t>
              </a:r>
              <a:r>
                <a:rPr lang="en-GB" sz="1600" dirty="0" smtClean="0"/>
                <a:t>  23       1          </a:t>
              </a:r>
              <a:r>
                <a:rPr lang="en-GB" sz="1600" dirty="0"/>
                <a:t>3        </a:t>
              </a:r>
              <a:r>
                <a:rPr lang="en-GB" sz="1600" dirty="0" smtClean="0"/>
                <a:t>  5          </a:t>
              </a:r>
              <a:r>
                <a:rPr lang="en-GB" sz="1600" dirty="0"/>
                <a:t>7     </a:t>
              </a:r>
              <a:r>
                <a:rPr lang="en-GB" sz="1600" dirty="0" smtClean="0"/>
                <a:t>   9</a:t>
              </a:r>
              <a:endParaRPr lang="en-GB" sz="1600" dirty="0"/>
            </a:p>
          </p:txBody>
        </p:sp>
      </p:grpSp>
      <p:sp>
        <p:nvSpPr>
          <p:cNvPr id="20" name="TextBox 19"/>
          <p:cNvSpPr txBox="1"/>
          <p:nvPr/>
        </p:nvSpPr>
        <p:spPr>
          <a:xfrm>
            <a:off x="427792" y="798903"/>
            <a:ext cx="2914116" cy="369332"/>
          </a:xfrm>
          <a:prstGeom prst="rect">
            <a:avLst/>
          </a:prstGeom>
          <a:noFill/>
        </p:spPr>
        <p:txBody>
          <a:bodyPr wrap="square" rtlCol="0">
            <a:spAutoFit/>
          </a:bodyPr>
          <a:lstStyle/>
          <a:p>
            <a:r>
              <a:rPr lang="en-GB" dirty="0" smtClean="0"/>
              <a:t>Observing the Atlantic…</a:t>
            </a:r>
            <a:endParaRPr lang="en-GB" dirty="0"/>
          </a:p>
        </p:txBody>
      </p:sp>
      <p:pic>
        <p:nvPicPr>
          <p:cNvPr id="21" name="Picture 20"/>
          <p:cNvPicPr>
            <a:picLocks noChangeAspect="1"/>
          </p:cNvPicPr>
          <p:nvPr/>
        </p:nvPicPr>
        <p:blipFill>
          <a:blip r:embed="rId5"/>
          <a:stretch>
            <a:fillRect/>
          </a:stretch>
        </p:blipFill>
        <p:spPr>
          <a:xfrm>
            <a:off x="318101" y="4642515"/>
            <a:ext cx="4213772" cy="1964949"/>
          </a:xfrm>
          <a:prstGeom prst="rect">
            <a:avLst/>
          </a:prstGeom>
        </p:spPr>
      </p:pic>
      <p:pic>
        <p:nvPicPr>
          <p:cNvPr id="22" name="Picture 21"/>
          <p:cNvPicPr>
            <a:picLocks noChangeAspect="1"/>
          </p:cNvPicPr>
          <p:nvPr/>
        </p:nvPicPr>
        <p:blipFill>
          <a:blip r:embed="rId6"/>
          <a:stretch>
            <a:fillRect/>
          </a:stretch>
        </p:blipFill>
        <p:spPr>
          <a:xfrm>
            <a:off x="4640600" y="4682764"/>
            <a:ext cx="4143384" cy="1842493"/>
          </a:xfrm>
          <a:prstGeom prst="rect">
            <a:avLst/>
          </a:prstGeom>
        </p:spPr>
      </p:pic>
      <p:sp>
        <p:nvSpPr>
          <p:cNvPr id="23" name="Rectangle 22"/>
          <p:cNvSpPr/>
          <p:nvPr/>
        </p:nvSpPr>
        <p:spPr>
          <a:xfrm>
            <a:off x="296075" y="4385602"/>
            <a:ext cx="4139696" cy="276999"/>
          </a:xfrm>
          <a:prstGeom prst="rect">
            <a:avLst/>
          </a:prstGeom>
        </p:spPr>
        <p:txBody>
          <a:bodyPr wrap="square">
            <a:spAutoFit/>
          </a:bodyPr>
          <a:lstStyle/>
          <a:p>
            <a:pPr algn="ctr"/>
            <a:r>
              <a:rPr lang="en-GB" sz="1200" dirty="0" smtClean="0">
                <a:solidFill>
                  <a:srgbClr val="064E83"/>
                </a:solidFill>
              </a:rPr>
              <a:t>FSOI-negative </a:t>
            </a:r>
            <a:r>
              <a:rPr lang="en-GB" sz="1200" dirty="0">
                <a:solidFill>
                  <a:srgbClr val="064E83"/>
                </a:solidFill>
              </a:rPr>
              <a:t>impact over the </a:t>
            </a:r>
            <a:r>
              <a:rPr lang="en-GB" sz="1200" dirty="0" smtClean="0">
                <a:solidFill>
                  <a:srgbClr val="064E83"/>
                </a:solidFill>
              </a:rPr>
              <a:t>N. </a:t>
            </a:r>
            <a:r>
              <a:rPr lang="en-GB" sz="1200" dirty="0">
                <a:solidFill>
                  <a:srgbClr val="064E83"/>
                </a:solidFill>
              </a:rPr>
              <a:t>Atlantic</a:t>
            </a:r>
          </a:p>
        </p:txBody>
      </p:sp>
      <p:sp>
        <p:nvSpPr>
          <p:cNvPr id="24" name="Rectangle 23"/>
          <p:cNvSpPr/>
          <p:nvPr/>
        </p:nvSpPr>
        <p:spPr>
          <a:xfrm>
            <a:off x="5127709" y="4379540"/>
            <a:ext cx="2944588" cy="276999"/>
          </a:xfrm>
          <a:prstGeom prst="rect">
            <a:avLst/>
          </a:prstGeom>
        </p:spPr>
        <p:txBody>
          <a:bodyPr wrap="none">
            <a:spAutoFit/>
          </a:bodyPr>
          <a:lstStyle/>
          <a:p>
            <a:pPr algn="ctr"/>
            <a:r>
              <a:rPr lang="en-GB" sz="1200" dirty="0" smtClean="0">
                <a:solidFill>
                  <a:srgbClr val="064E83"/>
                </a:solidFill>
              </a:rPr>
              <a:t>FSOI-positive </a:t>
            </a:r>
            <a:r>
              <a:rPr lang="en-GB" sz="1200" dirty="0">
                <a:solidFill>
                  <a:srgbClr val="064E83"/>
                </a:solidFill>
              </a:rPr>
              <a:t>impact over the N. Atlantic</a:t>
            </a:r>
          </a:p>
        </p:txBody>
      </p:sp>
    </p:spTree>
    <p:extLst>
      <p:ext uri="{BB962C8B-B14F-4D97-AF65-F5344CB8AC3E}">
        <p14:creationId xmlns:p14="http://schemas.microsoft.com/office/powerpoint/2010/main" val="1055512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2573" y="358934"/>
            <a:ext cx="8299529" cy="369332"/>
          </a:xfrm>
        </p:spPr>
        <p:txBody>
          <a:bodyPr/>
          <a:lstStyle/>
          <a:p>
            <a:r>
              <a:rPr lang="en-GB" dirty="0" smtClean="0"/>
              <a:t>Data sources : Conventional observations</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3</a:t>
            </a:fld>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573" y="1042587"/>
            <a:ext cx="2873404" cy="1997802"/>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65977" y="1029837"/>
            <a:ext cx="2910078" cy="2023301"/>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6055" y="1017088"/>
            <a:ext cx="2910078" cy="2023301"/>
          </a:xfrm>
          <a:prstGeom prst="rect">
            <a:avLst/>
          </a:prstGeom>
        </p:spPr>
      </p:pic>
      <p:graphicFrame>
        <p:nvGraphicFramePr>
          <p:cNvPr id="11" name="Table 10"/>
          <p:cNvGraphicFramePr>
            <a:graphicFrameLocks noGrp="1"/>
          </p:cNvGraphicFramePr>
          <p:nvPr>
            <p:extLst>
              <p:ext uri="{D42A27DB-BD31-4B8C-83A1-F6EECF244321}">
                <p14:modId xmlns:p14="http://schemas.microsoft.com/office/powerpoint/2010/main" val="3242610208"/>
              </p:ext>
            </p:extLst>
          </p:nvPr>
        </p:nvGraphicFramePr>
        <p:xfrm>
          <a:off x="3128285" y="3307223"/>
          <a:ext cx="3047770" cy="3026240"/>
        </p:xfrm>
        <a:graphic>
          <a:graphicData uri="http://schemas.openxmlformats.org/drawingml/2006/table">
            <a:tbl>
              <a:tblPr firstRow="1" bandRow="1">
                <a:tableStyleId>{3B4B98B0-60AC-42C2-AFA5-B58CD77FA1E5}</a:tableStyleId>
              </a:tblPr>
              <a:tblGrid>
                <a:gridCol w="1543710"/>
                <a:gridCol w="1504060"/>
              </a:tblGrid>
              <a:tr h="336240">
                <a:tc>
                  <a:txBody>
                    <a:bodyPr/>
                    <a:lstStyle/>
                    <a:p>
                      <a:pPr algn="l"/>
                      <a:r>
                        <a:rPr lang="en-GB" sz="1000" dirty="0" smtClean="0">
                          <a:solidFill>
                            <a:srgbClr val="002060"/>
                          </a:solidFill>
                        </a:rPr>
                        <a:t>Instrument</a:t>
                      </a:r>
                      <a:endParaRPr lang="en-GB" sz="1000" dirty="0">
                        <a:solidFill>
                          <a:srgbClr val="002060"/>
                        </a:solidFill>
                      </a:endParaRPr>
                    </a:p>
                  </a:txBody>
                  <a:tcPr/>
                </a:tc>
                <a:tc>
                  <a:txBody>
                    <a:bodyPr/>
                    <a:lstStyle/>
                    <a:p>
                      <a:pPr algn="l"/>
                      <a:r>
                        <a:rPr lang="en-GB" sz="1000" dirty="0" smtClean="0">
                          <a:solidFill>
                            <a:srgbClr val="002060"/>
                          </a:solidFill>
                        </a:rPr>
                        <a:t>Parameters</a:t>
                      </a:r>
                      <a:endParaRPr lang="en-GB" sz="1000" dirty="0">
                        <a:solidFill>
                          <a:srgbClr val="002060"/>
                        </a:solidFill>
                      </a:endParaRPr>
                    </a:p>
                  </a:txBody>
                  <a:tcPr/>
                </a:tc>
              </a:tr>
              <a:tr h="625786">
                <a:tc>
                  <a:txBody>
                    <a:bodyPr/>
                    <a:lstStyle/>
                    <a:p>
                      <a:r>
                        <a:rPr lang="en-GB" sz="1000" b="1" dirty="0" smtClean="0">
                          <a:solidFill>
                            <a:srgbClr val="002060"/>
                          </a:solidFill>
                        </a:rPr>
                        <a:t>SYNOP-SHIP-</a:t>
                      </a:r>
                      <a:r>
                        <a:rPr lang="en-GB" sz="1000" b="1" baseline="0" dirty="0" smtClean="0">
                          <a:solidFill>
                            <a:srgbClr val="002060"/>
                          </a:solidFill>
                        </a:rPr>
                        <a:t> </a:t>
                      </a:r>
                      <a:r>
                        <a:rPr lang="en-GB" sz="1000" b="1" dirty="0" smtClean="0">
                          <a:solidFill>
                            <a:srgbClr val="002060"/>
                          </a:solidFill>
                        </a:rPr>
                        <a:t>METAR</a:t>
                      </a:r>
                      <a:endParaRPr lang="en-GB" sz="1000" b="1" dirty="0">
                        <a:solidFill>
                          <a:srgbClr val="002060"/>
                        </a:solidFill>
                      </a:endParaRPr>
                    </a:p>
                  </a:txBody>
                  <a:tcPr/>
                </a:tc>
                <a:tc>
                  <a:txBody>
                    <a:bodyPr/>
                    <a:lstStyle/>
                    <a:p>
                      <a:r>
                        <a:rPr lang="en-GB" sz="1000" dirty="0" smtClean="0">
                          <a:solidFill>
                            <a:srgbClr val="002060"/>
                          </a:solidFill>
                        </a:rPr>
                        <a:t>10-m wind,</a:t>
                      </a:r>
                    </a:p>
                    <a:p>
                      <a:r>
                        <a:rPr lang="en-GB" sz="1000" dirty="0" smtClean="0">
                          <a:solidFill>
                            <a:srgbClr val="002060"/>
                          </a:solidFill>
                        </a:rPr>
                        <a:t> MSL pressure, </a:t>
                      </a:r>
                    </a:p>
                    <a:p>
                      <a:r>
                        <a:rPr lang="en-GB" sz="1000" dirty="0" smtClean="0">
                          <a:solidFill>
                            <a:srgbClr val="002060"/>
                          </a:solidFill>
                        </a:rPr>
                        <a:t>2m-rel humidity, temperature</a:t>
                      </a:r>
                      <a:endParaRPr lang="en-GB" sz="1000" dirty="0">
                        <a:solidFill>
                          <a:srgbClr val="002060"/>
                        </a:solidFill>
                      </a:endParaRPr>
                    </a:p>
                  </a:txBody>
                  <a:tcPr/>
                </a:tc>
              </a:tr>
              <a:tr h="323920">
                <a:tc>
                  <a:txBody>
                    <a:bodyPr/>
                    <a:lstStyle/>
                    <a:p>
                      <a:r>
                        <a:rPr lang="en-GB" sz="1000" b="1" dirty="0" smtClean="0">
                          <a:solidFill>
                            <a:srgbClr val="002060"/>
                          </a:solidFill>
                        </a:rPr>
                        <a:t>BUOY</a:t>
                      </a:r>
                      <a:endParaRPr lang="en-GB" sz="1000" b="1" dirty="0">
                        <a:solidFill>
                          <a:srgbClr val="002060"/>
                        </a:solidFill>
                      </a:endParaRPr>
                    </a:p>
                  </a:txBody>
                  <a:tcPr/>
                </a:tc>
                <a:tc>
                  <a:txBody>
                    <a:bodyPr/>
                    <a:lstStyle/>
                    <a:p>
                      <a:r>
                        <a:rPr lang="en-GB" sz="1000" dirty="0" smtClean="0">
                          <a:solidFill>
                            <a:srgbClr val="002060"/>
                          </a:solidFill>
                        </a:rPr>
                        <a:t>Wind, temperature, MSL pressure</a:t>
                      </a:r>
                      <a:endParaRPr lang="en-GB" sz="1000" dirty="0">
                        <a:solidFill>
                          <a:srgbClr val="002060"/>
                        </a:solidFill>
                      </a:endParaRPr>
                    </a:p>
                  </a:txBody>
                  <a:tcPr/>
                </a:tc>
              </a:tr>
              <a:tr h="323920">
                <a:tc>
                  <a:txBody>
                    <a:bodyPr/>
                    <a:lstStyle/>
                    <a:p>
                      <a:r>
                        <a:rPr lang="en-GB" sz="1000" b="1" dirty="0" smtClean="0">
                          <a:solidFill>
                            <a:srgbClr val="002060"/>
                          </a:solidFill>
                        </a:rPr>
                        <a:t>TEMP</a:t>
                      </a:r>
                    </a:p>
                    <a:p>
                      <a:r>
                        <a:rPr lang="en-GB" sz="1000" b="1" dirty="0" smtClean="0">
                          <a:solidFill>
                            <a:srgbClr val="002060"/>
                          </a:solidFill>
                        </a:rPr>
                        <a:t>TEMPSHIP</a:t>
                      </a:r>
                    </a:p>
                    <a:p>
                      <a:r>
                        <a:rPr lang="en-GB" sz="1000" b="1" dirty="0" smtClean="0">
                          <a:solidFill>
                            <a:srgbClr val="002060"/>
                          </a:solidFill>
                        </a:rPr>
                        <a:t>DROPSONDES</a:t>
                      </a:r>
                      <a:endParaRPr lang="en-GB" sz="1000" b="1" dirty="0">
                        <a:solidFill>
                          <a:srgbClr val="002060"/>
                        </a:solidFill>
                      </a:endParaRPr>
                    </a:p>
                  </a:txBody>
                  <a:tcPr/>
                </a:tc>
                <a:tc>
                  <a:txBody>
                    <a:bodyPr/>
                    <a:lstStyle/>
                    <a:p>
                      <a:r>
                        <a:rPr lang="en-GB" sz="1000" dirty="0" smtClean="0">
                          <a:solidFill>
                            <a:srgbClr val="002060"/>
                          </a:solidFill>
                        </a:rPr>
                        <a:t>Wind, temperature, spec. humidity</a:t>
                      </a:r>
                      <a:endParaRPr lang="en-GB" sz="1000" dirty="0">
                        <a:solidFill>
                          <a:srgbClr val="002060"/>
                        </a:solidFill>
                      </a:endParaRPr>
                    </a:p>
                  </a:txBody>
                  <a:tcPr/>
                </a:tc>
              </a:tr>
              <a:tr h="323920">
                <a:tc>
                  <a:txBody>
                    <a:bodyPr/>
                    <a:lstStyle/>
                    <a:p>
                      <a:r>
                        <a:rPr lang="en-GB" sz="1000" b="1" dirty="0" smtClean="0">
                          <a:solidFill>
                            <a:srgbClr val="002060"/>
                          </a:solidFill>
                        </a:rPr>
                        <a:t>PROFILER</a:t>
                      </a:r>
                      <a:endParaRPr lang="en-GB" sz="1000" b="1" dirty="0">
                        <a:solidFill>
                          <a:srgbClr val="002060"/>
                        </a:solidFill>
                      </a:endParaRPr>
                    </a:p>
                  </a:txBody>
                  <a:tcPr/>
                </a:tc>
                <a:tc>
                  <a:txBody>
                    <a:bodyPr/>
                    <a:lstStyle/>
                    <a:p>
                      <a:r>
                        <a:rPr lang="en-GB" sz="1000" dirty="0" smtClean="0">
                          <a:solidFill>
                            <a:srgbClr val="002060"/>
                          </a:solidFill>
                        </a:rPr>
                        <a:t>Wind</a:t>
                      </a:r>
                      <a:endParaRPr lang="en-GB" sz="1000" dirty="0">
                        <a:solidFill>
                          <a:srgbClr val="002060"/>
                        </a:solidFill>
                      </a:endParaRPr>
                    </a:p>
                  </a:txBody>
                  <a:tcPr/>
                </a:tc>
              </a:tr>
              <a:tr h="323920">
                <a:tc>
                  <a:txBody>
                    <a:bodyPr/>
                    <a:lstStyle/>
                    <a:p>
                      <a:r>
                        <a:rPr lang="en-GB" sz="1000" b="1" dirty="0" smtClean="0">
                          <a:solidFill>
                            <a:srgbClr val="002060"/>
                          </a:solidFill>
                        </a:rPr>
                        <a:t>PILOT</a:t>
                      </a:r>
                      <a:endParaRPr lang="en-GB" sz="1000" b="1" dirty="0">
                        <a:solidFill>
                          <a:srgbClr val="002060"/>
                        </a:solidFill>
                      </a:endParaRPr>
                    </a:p>
                  </a:txBody>
                  <a:tcPr/>
                </a:tc>
                <a:tc>
                  <a:txBody>
                    <a:bodyPr/>
                    <a:lstStyle/>
                    <a:p>
                      <a:r>
                        <a:rPr lang="en-GB" sz="1000" dirty="0" smtClean="0">
                          <a:solidFill>
                            <a:srgbClr val="002060"/>
                          </a:solidFill>
                        </a:rPr>
                        <a:t>Wind</a:t>
                      </a:r>
                      <a:endParaRPr lang="en-GB" sz="1000" dirty="0">
                        <a:solidFill>
                          <a:srgbClr val="002060"/>
                        </a:solidFill>
                      </a:endParaRPr>
                    </a:p>
                  </a:txBody>
                  <a:tcPr/>
                </a:tc>
              </a:tr>
              <a:tr h="323920">
                <a:tc>
                  <a:txBody>
                    <a:bodyPr/>
                    <a:lstStyle/>
                    <a:p>
                      <a:r>
                        <a:rPr lang="en-GB" sz="1000" b="1" dirty="0" smtClean="0">
                          <a:solidFill>
                            <a:srgbClr val="002060"/>
                          </a:solidFill>
                        </a:rPr>
                        <a:t>AIRCRAFT</a:t>
                      </a:r>
                      <a:endParaRPr lang="en-GB" sz="1000" b="1" dirty="0">
                        <a:solidFill>
                          <a:srgbClr val="002060"/>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000" dirty="0" smtClean="0">
                          <a:solidFill>
                            <a:srgbClr val="002060"/>
                          </a:solidFill>
                        </a:rPr>
                        <a:t>Wind, temperature, spec. humidity</a:t>
                      </a:r>
                    </a:p>
                  </a:txBody>
                  <a:tcPr/>
                </a:tc>
              </a:tr>
            </a:tbl>
          </a:graphicData>
        </a:graphic>
      </p:graphicFrame>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3529" y="3601339"/>
            <a:ext cx="2756916" cy="1916811"/>
          </a:xfrm>
          <a:prstGeom prst="rect">
            <a:avLst/>
          </a:prstGeom>
        </p:spPr>
      </p:pic>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29217" y="3601339"/>
            <a:ext cx="2756916" cy="1916811"/>
          </a:xfrm>
          <a:prstGeom prst="rect">
            <a:avLst/>
          </a:prstGeom>
        </p:spPr>
      </p:pic>
    </p:spTree>
    <p:extLst>
      <p:ext uri="{BB962C8B-B14F-4D97-AF65-F5344CB8AC3E}">
        <p14:creationId xmlns:p14="http://schemas.microsoft.com/office/powerpoint/2010/main" val="40898796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360000"/>
            <a:ext cx="8557408" cy="647700"/>
          </a:xfrm>
        </p:spPr>
        <p:txBody>
          <a:bodyPr/>
          <a:lstStyle/>
          <a:p>
            <a:r>
              <a:rPr lang="en-US" sz="2800" dirty="0" smtClean="0">
                <a:latin typeface="Calibri" pitchFamily="34" charset="0"/>
                <a:ea typeface="ＭＳ Ｐゴシック" pitchFamily="36" charset="-128"/>
              </a:rPr>
              <a:t>AMSU-A ch8: FSOI Time series over N. Atlantic</a:t>
            </a:r>
          </a:p>
        </p:txBody>
      </p:sp>
      <p:pic>
        <p:nvPicPr>
          <p:cNvPr id="11267" name="Content Placeholder 3" descr="METOP45A_8_N32Atlantic_Used.jpg"/>
          <p:cNvPicPr>
            <a:picLocks noGrp="1" noChangeAspect="1"/>
          </p:cNvPicPr>
          <p:nvPr>
            <p:ph idx="4294967295"/>
          </p:nvPr>
        </p:nvPicPr>
        <p:blipFill>
          <a:blip r:embed="rId2"/>
          <a:srcRect/>
          <a:stretch>
            <a:fillRect/>
          </a:stretch>
        </p:blipFill>
        <p:spPr bwMode="auto">
          <a:xfrm>
            <a:off x="100050" y="953219"/>
            <a:ext cx="4534144" cy="5760000"/>
          </a:xfrm>
          <a:prstGeom prst="rect">
            <a:avLst/>
          </a:prstGeom>
          <a:noFill/>
          <a:ln>
            <a:miter lim="800000"/>
            <a:headEnd/>
            <a:tailEnd/>
          </a:ln>
        </p:spPr>
      </p:pic>
      <p:pic>
        <p:nvPicPr>
          <p:cNvPr id="11268" name="Picture 4" descr="NOAA4515_8_N32Atlantic_Used.jpg"/>
          <p:cNvPicPr>
            <a:picLocks noChangeAspect="1"/>
          </p:cNvPicPr>
          <p:nvPr/>
        </p:nvPicPr>
        <p:blipFill>
          <a:blip r:embed="rId3"/>
          <a:srcRect/>
          <a:stretch>
            <a:fillRect/>
          </a:stretch>
        </p:blipFill>
        <p:spPr bwMode="auto">
          <a:xfrm>
            <a:off x="4329652" y="904723"/>
            <a:ext cx="4535624" cy="5760000"/>
          </a:xfrm>
          <a:prstGeom prst="rect">
            <a:avLst/>
          </a:prstGeom>
          <a:noFill/>
          <a:ln w="9525">
            <a:noFill/>
            <a:miter lim="800000"/>
            <a:headEnd/>
            <a:tailEnd/>
          </a:ln>
        </p:spPr>
      </p:pic>
      <p:cxnSp>
        <p:nvCxnSpPr>
          <p:cNvPr id="7" name="Straight Arrow Connector 6"/>
          <p:cNvCxnSpPr>
            <a:cxnSpLocks noChangeShapeType="1"/>
          </p:cNvCxnSpPr>
          <p:nvPr/>
        </p:nvCxnSpPr>
        <p:spPr bwMode="auto">
          <a:xfrm rot="5400000">
            <a:off x="6496555" y="3836007"/>
            <a:ext cx="477837" cy="1588"/>
          </a:xfrm>
          <a:prstGeom prst="straightConnector1">
            <a:avLst/>
          </a:prstGeom>
          <a:noFill/>
          <a:ln w="50800" algn="ctr">
            <a:solidFill>
              <a:srgbClr val="FF0000"/>
            </a:solidFill>
            <a:round/>
            <a:headEnd/>
            <a:tailEnd type="arrow" w="med" len="med"/>
          </a:ln>
        </p:spPr>
      </p:cxnSp>
      <p:grpSp>
        <p:nvGrpSpPr>
          <p:cNvPr id="2" name="Group 8"/>
          <p:cNvGrpSpPr>
            <a:grpSpLocks/>
          </p:cNvGrpSpPr>
          <p:nvPr/>
        </p:nvGrpSpPr>
        <p:grpSpPr bwMode="auto">
          <a:xfrm>
            <a:off x="7197725" y="2588233"/>
            <a:ext cx="1946275" cy="1487487"/>
            <a:chOff x="7198242" y="2690813"/>
            <a:chExt cx="1945758" cy="1487487"/>
          </a:xfrm>
        </p:grpSpPr>
        <p:pic>
          <p:nvPicPr>
            <p:cNvPr id="11271" name="Picture 7" descr="NOAA15_8_NorthernMid45Latitudes_timeseries_departure.jpg"/>
            <p:cNvPicPr>
              <a:picLocks noChangeAspect="1"/>
            </p:cNvPicPr>
            <p:nvPr/>
          </p:nvPicPr>
          <p:blipFill>
            <a:blip r:embed="rId4"/>
            <a:srcRect l="54820" t="16667" r="12746" b="61705"/>
            <a:stretch>
              <a:fillRect/>
            </a:stretch>
          </p:blipFill>
          <p:spPr bwMode="auto">
            <a:xfrm>
              <a:off x="7569835" y="2690813"/>
              <a:ext cx="1574165" cy="1483947"/>
            </a:xfrm>
            <a:prstGeom prst="rect">
              <a:avLst/>
            </a:prstGeom>
            <a:noFill/>
            <a:ln w="9525">
              <a:noFill/>
              <a:miter lim="800000"/>
              <a:headEnd/>
              <a:tailEnd/>
            </a:ln>
          </p:spPr>
        </p:pic>
        <p:pic>
          <p:nvPicPr>
            <p:cNvPr id="11272" name="Picture 8" descr="NOAA15_8_NorthernMid45Latitudes_timeseries_departure.jpg"/>
            <p:cNvPicPr>
              <a:picLocks noChangeAspect="1"/>
            </p:cNvPicPr>
            <p:nvPr/>
          </p:nvPicPr>
          <p:blipFill>
            <a:blip r:embed="rId4"/>
            <a:srcRect l="8084" t="20879" r="84259" b="61705"/>
            <a:stretch>
              <a:fillRect/>
            </a:stretch>
          </p:blipFill>
          <p:spPr bwMode="auto">
            <a:xfrm>
              <a:off x="7198242" y="2983347"/>
              <a:ext cx="371666" cy="1194953"/>
            </a:xfrm>
            <a:prstGeom prst="rect">
              <a:avLst/>
            </a:prstGeom>
            <a:noFill/>
            <a:ln w="9525">
              <a:noFill/>
              <a:miter lim="800000"/>
              <a:headEnd/>
              <a:tailEnd/>
            </a:ln>
          </p:spPr>
        </p:pic>
      </p:grpSp>
      <p:sp>
        <p:nvSpPr>
          <p:cNvPr id="3" name="TextBox 2"/>
          <p:cNvSpPr txBox="1"/>
          <p:nvPr/>
        </p:nvSpPr>
        <p:spPr>
          <a:xfrm>
            <a:off x="1466490" y="1636613"/>
            <a:ext cx="1930635" cy="461665"/>
          </a:xfrm>
          <a:prstGeom prst="rect">
            <a:avLst/>
          </a:prstGeom>
          <a:noFill/>
        </p:spPr>
        <p:txBody>
          <a:bodyPr wrap="square" rtlCol="0">
            <a:spAutoFit/>
          </a:bodyPr>
          <a:lstStyle/>
          <a:p>
            <a:r>
              <a:rPr lang="en-GB" dirty="0" smtClean="0"/>
              <a:t>METOP-A</a:t>
            </a:r>
            <a:endParaRPr lang="en-GB" dirty="0"/>
          </a:p>
        </p:txBody>
      </p:sp>
      <p:sp>
        <p:nvSpPr>
          <p:cNvPr id="10" name="TextBox 9"/>
          <p:cNvSpPr txBox="1"/>
          <p:nvPr/>
        </p:nvSpPr>
        <p:spPr>
          <a:xfrm>
            <a:off x="5726956" y="1570984"/>
            <a:ext cx="1930635" cy="461665"/>
          </a:xfrm>
          <a:prstGeom prst="rect">
            <a:avLst/>
          </a:prstGeom>
          <a:noFill/>
        </p:spPr>
        <p:txBody>
          <a:bodyPr wrap="square" rtlCol="0">
            <a:spAutoFit/>
          </a:bodyPr>
          <a:lstStyle/>
          <a:p>
            <a:r>
              <a:rPr lang="en-GB" dirty="0" smtClean="0"/>
              <a:t>NOAA-15</a:t>
            </a:r>
            <a:endParaRPr lang="en-GB" dirty="0"/>
          </a:p>
        </p:txBody>
      </p:sp>
      <p:sp>
        <p:nvSpPr>
          <p:cNvPr id="4" name="Rectangle 3"/>
          <p:cNvSpPr/>
          <p:nvPr/>
        </p:nvSpPr>
        <p:spPr>
          <a:xfrm>
            <a:off x="886047" y="1801816"/>
            <a:ext cx="580443" cy="276999"/>
          </a:xfrm>
          <a:prstGeom prst="rect">
            <a:avLst/>
          </a:prstGeom>
          <a:solidFill>
            <a:schemeClr val="bg1"/>
          </a:solidFill>
        </p:spPr>
        <p:txBody>
          <a:bodyPr wrap="square">
            <a:spAutoFit/>
          </a:bodyPr>
          <a:lstStyle/>
          <a:p>
            <a:r>
              <a:rPr lang="en-GB" sz="1200" dirty="0">
                <a:solidFill>
                  <a:srgbClr val="0000FF"/>
                </a:solidFill>
              </a:rPr>
              <a:t>FSOI</a:t>
            </a:r>
          </a:p>
        </p:txBody>
      </p:sp>
      <p:sp>
        <p:nvSpPr>
          <p:cNvPr id="5" name="Rectangle 4"/>
          <p:cNvSpPr/>
          <p:nvPr/>
        </p:nvSpPr>
        <p:spPr>
          <a:xfrm>
            <a:off x="5147520" y="1728945"/>
            <a:ext cx="545342" cy="276999"/>
          </a:xfrm>
          <a:prstGeom prst="rect">
            <a:avLst/>
          </a:prstGeom>
          <a:solidFill>
            <a:schemeClr val="bg1"/>
          </a:solidFill>
        </p:spPr>
        <p:txBody>
          <a:bodyPr wrap="none">
            <a:spAutoFit/>
          </a:bodyPr>
          <a:lstStyle/>
          <a:p>
            <a:r>
              <a:rPr lang="en-GB" sz="1200" dirty="0">
                <a:solidFill>
                  <a:srgbClr val="0000FF"/>
                </a:solidFill>
              </a:rPr>
              <a:t>FSOI</a:t>
            </a:r>
          </a:p>
        </p:txBody>
      </p:sp>
    </p:spTree>
    <p:extLst>
      <p:ext uri="{BB962C8B-B14F-4D97-AF65-F5344CB8AC3E}">
        <p14:creationId xmlns:p14="http://schemas.microsoft.com/office/powerpoint/2010/main" val="1546996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DMSP4517_Ch12_to_18_N32Atlantic_Used.png"/>
          <p:cNvPicPr>
            <a:picLocks noGrp="1" noChangeAspect="1"/>
          </p:cNvPicPr>
          <p:nvPr>
            <p:ph idx="4294967295"/>
          </p:nvPr>
        </p:nvPicPr>
        <p:blipFill>
          <a:blip r:embed="rId2" cstate="print"/>
          <a:stretch>
            <a:fillRect/>
          </a:stretch>
        </p:blipFill>
        <p:spPr>
          <a:xfrm>
            <a:off x="3855288" y="-716852"/>
            <a:ext cx="5353241" cy="7574852"/>
          </a:xfrm>
          <a:prstGeom prst="rect">
            <a:avLst/>
          </a:prstGeom>
        </p:spPr>
      </p:pic>
      <p:sp>
        <p:nvSpPr>
          <p:cNvPr id="2" name="Title 1"/>
          <p:cNvSpPr>
            <a:spLocks noGrp="1"/>
          </p:cNvSpPr>
          <p:nvPr>
            <p:ph type="title"/>
          </p:nvPr>
        </p:nvSpPr>
        <p:spPr>
          <a:xfrm>
            <a:off x="485897" y="2339659"/>
            <a:ext cx="3684451" cy="1122348"/>
          </a:xfrm>
        </p:spPr>
        <p:txBody>
          <a:bodyPr/>
          <a:lstStyle/>
          <a:p>
            <a:pPr marL="342900" indent="-342900">
              <a:buFont typeface="Arial" panose="020B0604020202020204" pitchFamily="34" charset="0"/>
              <a:buChar char="•"/>
            </a:pPr>
            <a:r>
              <a:rPr lang="en-GB" sz="1600" dirty="0" smtClean="0"/>
              <a:t>A case study of a FSOI spike in the North Atlantic on 6</a:t>
            </a:r>
            <a:r>
              <a:rPr lang="en-GB" sz="1600" baseline="30000" dirty="0" smtClean="0"/>
              <a:t>th</a:t>
            </a:r>
            <a:r>
              <a:rPr lang="en-GB" sz="1600" dirty="0" smtClean="0"/>
              <a:t> Nov. 2011</a:t>
            </a:r>
            <a:br>
              <a:rPr lang="en-GB" sz="1600" dirty="0" smtClean="0"/>
            </a:br>
            <a:r>
              <a:rPr lang="en-GB" sz="2000" dirty="0" smtClean="0"/>
              <a:t/>
            </a:r>
            <a:br>
              <a:rPr lang="en-GB" sz="2000" dirty="0" smtClean="0"/>
            </a:br>
            <a:endParaRPr lang="en-GB" sz="1200" dirty="0">
              <a:solidFill>
                <a:schemeClr val="tx1"/>
              </a:solidFill>
              <a:latin typeface="+mn-lt"/>
            </a:endParaRPr>
          </a:p>
        </p:txBody>
      </p:sp>
      <p:grpSp>
        <p:nvGrpSpPr>
          <p:cNvPr id="5" name="Group 4"/>
          <p:cNvGrpSpPr/>
          <p:nvPr/>
        </p:nvGrpSpPr>
        <p:grpSpPr>
          <a:xfrm>
            <a:off x="4423079" y="349739"/>
            <a:ext cx="4293631" cy="986938"/>
            <a:chOff x="4423079" y="349739"/>
            <a:chExt cx="4293631" cy="986938"/>
          </a:xfrm>
        </p:grpSpPr>
        <p:sp>
          <p:nvSpPr>
            <p:cNvPr id="3" name="TextBox 2"/>
            <p:cNvSpPr txBox="1"/>
            <p:nvPr/>
          </p:nvSpPr>
          <p:spPr>
            <a:xfrm>
              <a:off x="4423079" y="349739"/>
              <a:ext cx="4293631" cy="584775"/>
            </a:xfrm>
            <a:prstGeom prst="rect">
              <a:avLst/>
            </a:prstGeom>
            <a:solidFill>
              <a:schemeClr val="bg1"/>
            </a:solidFill>
          </p:spPr>
          <p:txBody>
            <a:bodyPr wrap="square" rtlCol="0">
              <a:spAutoFit/>
            </a:bodyPr>
            <a:lstStyle/>
            <a:p>
              <a:pPr algn="ctr"/>
              <a:r>
                <a:rPr lang="en-GB" sz="1600" dirty="0" smtClean="0"/>
                <a:t>Operational FSOI monitoring</a:t>
              </a:r>
            </a:p>
            <a:p>
              <a:pPr algn="ctr"/>
              <a:r>
                <a:rPr lang="en-GB" sz="1600" dirty="0" smtClean="0"/>
                <a:t>SSMIS, N Atlantic, autumn 2011 </a:t>
              </a:r>
              <a:endParaRPr lang="en-GB" sz="1600" dirty="0"/>
            </a:p>
          </p:txBody>
        </p:sp>
        <p:sp>
          <p:nvSpPr>
            <p:cNvPr id="4" name="TextBox 3"/>
            <p:cNvSpPr txBox="1"/>
            <p:nvPr/>
          </p:nvSpPr>
          <p:spPr>
            <a:xfrm>
              <a:off x="4871104" y="1059678"/>
              <a:ext cx="752030" cy="276999"/>
            </a:xfrm>
            <a:prstGeom prst="rect">
              <a:avLst/>
            </a:prstGeom>
            <a:solidFill>
              <a:schemeClr val="bg1"/>
            </a:solidFill>
          </p:spPr>
          <p:txBody>
            <a:bodyPr wrap="square" rtlCol="0">
              <a:spAutoFit/>
            </a:bodyPr>
            <a:lstStyle/>
            <a:p>
              <a:r>
                <a:rPr lang="en-GB" sz="1200" dirty="0" smtClean="0">
                  <a:solidFill>
                    <a:srgbClr val="0000FF"/>
                  </a:solidFill>
                </a:rPr>
                <a:t>FSOI</a:t>
              </a:r>
              <a:endParaRPr lang="en-GB" sz="1200" dirty="0">
                <a:solidFill>
                  <a:srgbClr val="0000FF"/>
                </a:solidFill>
              </a:endParaRPr>
            </a:p>
          </p:txBody>
        </p:sp>
      </p:grpSp>
      <p:pic>
        <p:nvPicPr>
          <p:cNvPr id="7" name="Picture 6"/>
          <p:cNvPicPr>
            <a:picLocks noChangeAspect="1"/>
          </p:cNvPicPr>
          <p:nvPr/>
        </p:nvPicPr>
        <p:blipFill>
          <a:blip r:embed="rId3"/>
          <a:stretch>
            <a:fillRect/>
          </a:stretch>
        </p:blipFill>
        <p:spPr>
          <a:xfrm>
            <a:off x="7879339" y="2310274"/>
            <a:ext cx="304826" cy="353599"/>
          </a:xfrm>
          <a:prstGeom prst="rect">
            <a:avLst/>
          </a:prstGeom>
        </p:spPr>
      </p:pic>
    </p:spTree>
    <p:extLst>
      <p:ext uri="{BB962C8B-B14F-4D97-AF65-F5344CB8AC3E}">
        <p14:creationId xmlns:p14="http://schemas.microsoft.com/office/powerpoint/2010/main" val="3058829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CustomShape 1"/>
          <p:cNvSpPr/>
          <p:nvPr/>
        </p:nvSpPr>
        <p:spPr>
          <a:xfrm>
            <a:off x="3195360" y="6082200"/>
            <a:ext cx="5948280" cy="775440"/>
          </a:xfrm>
          <a:prstGeom prst="rect">
            <a:avLst/>
          </a:prstGeom>
          <a:solidFill>
            <a:schemeClr val="bg1"/>
          </a:solidFill>
          <a:ln w="12600">
            <a:noFill/>
          </a:ln>
        </p:spPr>
        <p:style>
          <a:lnRef idx="0">
            <a:scrgbClr r="0" g="0" b="0"/>
          </a:lnRef>
          <a:fillRef idx="0">
            <a:scrgbClr r="0" g="0" b="0"/>
          </a:fillRef>
          <a:effectRef idx="0">
            <a:scrgbClr r="0" g="0" b="0"/>
          </a:effectRef>
          <a:fontRef idx="minor"/>
        </p:style>
      </p:sp>
      <p:pic>
        <p:nvPicPr>
          <p:cNvPr id="98" name="Content Placeholder 5"/>
          <p:cNvPicPr/>
          <p:nvPr/>
        </p:nvPicPr>
        <p:blipFill>
          <a:blip r:embed="rId2"/>
          <a:stretch/>
        </p:blipFill>
        <p:spPr>
          <a:xfrm>
            <a:off x="3537958" y="903760"/>
            <a:ext cx="5261161" cy="5953879"/>
          </a:xfrm>
          <a:prstGeom prst="rect">
            <a:avLst/>
          </a:prstGeom>
          <a:ln>
            <a:noFill/>
          </a:ln>
        </p:spPr>
      </p:pic>
      <p:sp>
        <p:nvSpPr>
          <p:cNvPr id="99" name="TextShape 2"/>
          <p:cNvSpPr txBox="1"/>
          <p:nvPr/>
        </p:nvSpPr>
        <p:spPr>
          <a:xfrm>
            <a:off x="611280" y="6356520"/>
            <a:ext cx="4247640" cy="394920"/>
          </a:xfrm>
          <a:prstGeom prst="rect">
            <a:avLst/>
          </a:prstGeom>
          <a:noFill/>
          <a:ln>
            <a:noFill/>
          </a:ln>
        </p:spPr>
        <p:txBody>
          <a:bodyPr/>
          <a:lstStyle/>
          <a:p>
            <a:pPr>
              <a:lnSpc>
                <a:spcPct val="100000"/>
              </a:lnSpc>
            </a:pPr>
            <a:r>
              <a:rPr lang="en-GB" sz="1200" b="1" strike="noStrike" spc="-1">
                <a:solidFill>
                  <a:srgbClr val="FFFFFF"/>
                </a:solidFill>
                <a:uFill>
                  <a:solidFill>
                    <a:srgbClr val="FFFFFF"/>
                  </a:solidFill>
                </a:uFill>
                <a:latin typeface="Arial"/>
              </a:rPr>
              <a:t>OD/RD 20 March 2012</a:t>
            </a:r>
            <a:endParaRPr lang="en-GB" sz="1400" b="0" strike="noStrike" spc="-1">
              <a:solidFill>
                <a:srgbClr val="000000"/>
              </a:solidFill>
              <a:uFill>
                <a:solidFill>
                  <a:srgbClr val="FFFFFF"/>
                </a:solidFill>
              </a:uFill>
              <a:latin typeface="Times New Roman"/>
            </a:endParaRPr>
          </a:p>
        </p:txBody>
      </p:sp>
      <p:sp>
        <p:nvSpPr>
          <p:cNvPr id="100" name="TextShape 3"/>
          <p:cNvSpPr txBox="1"/>
          <p:nvPr/>
        </p:nvSpPr>
        <p:spPr>
          <a:xfrm>
            <a:off x="4932360" y="6353280"/>
            <a:ext cx="1079280" cy="388440"/>
          </a:xfrm>
          <a:prstGeom prst="rect">
            <a:avLst/>
          </a:prstGeom>
          <a:noFill/>
          <a:ln>
            <a:noFill/>
          </a:ln>
        </p:spPr>
        <p:txBody>
          <a:bodyPr/>
          <a:lstStyle/>
          <a:p>
            <a:pPr algn="r">
              <a:lnSpc>
                <a:spcPct val="100000"/>
              </a:lnSpc>
            </a:pPr>
            <a:r>
              <a:rPr lang="en-GB" sz="1200" b="1" strike="noStrike" spc="-1">
                <a:solidFill>
                  <a:srgbClr val="FFFFFF"/>
                </a:solidFill>
                <a:uFill>
                  <a:solidFill>
                    <a:srgbClr val="FFFFFF"/>
                  </a:solidFill>
                </a:uFill>
                <a:latin typeface="Arial"/>
              </a:rPr>
              <a:t>Slide </a:t>
            </a:r>
            <a:fld id="{9ACE1C4A-9C45-47B3-83C5-DFB585514EEE}" type="slidenum">
              <a:rPr lang="en-GB" sz="1200" b="1" strike="noStrike" spc="-1">
                <a:solidFill>
                  <a:srgbClr val="FFFFFF"/>
                </a:solidFill>
                <a:uFill>
                  <a:solidFill>
                    <a:srgbClr val="FFFFFF"/>
                  </a:solidFill>
                </a:uFill>
                <a:latin typeface="Arial"/>
              </a:rPr>
              <a:t>32</a:t>
            </a:fld>
            <a:endParaRPr lang="en-GB" sz="1400" b="0" strike="noStrike" spc="-1">
              <a:solidFill>
                <a:srgbClr val="000000"/>
              </a:solidFill>
              <a:uFill>
                <a:solidFill>
                  <a:srgbClr val="FFFFFF"/>
                </a:solidFill>
              </a:uFill>
              <a:latin typeface="Times New Roman"/>
            </a:endParaRPr>
          </a:p>
        </p:txBody>
      </p:sp>
      <p:sp>
        <p:nvSpPr>
          <p:cNvPr id="102" name="CustomShape 5"/>
          <p:cNvSpPr/>
          <p:nvPr/>
        </p:nvSpPr>
        <p:spPr>
          <a:xfrm>
            <a:off x="432000" y="903761"/>
            <a:ext cx="2763360" cy="395280"/>
          </a:xfrm>
          <a:prstGeom prst="rect">
            <a:avLst/>
          </a:prstGeom>
          <a:solidFill>
            <a:schemeClr val="bg1"/>
          </a:solidFill>
          <a:ln w="1260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2000" b="0" strike="noStrike" spc="-1" dirty="0">
                <a:solidFill>
                  <a:srgbClr val="064E83"/>
                </a:solidFill>
                <a:uFill>
                  <a:solidFill>
                    <a:srgbClr val="FFFFFF"/>
                  </a:solidFill>
                </a:uFill>
                <a:latin typeface="Arial"/>
              </a:rPr>
              <a:t>AMSU-A on NOAA-19</a:t>
            </a:r>
            <a:endParaRPr lang="en-GB" sz="1800" b="0" strike="noStrike" spc="-1" dirty="0">
              <a:solidFill>
                <a:srgbClr val="064E83"/>
              </a:solidFill>
              <a:uFill>
                <a:solidFill>
                  <a:srgbClr val="FFFFFF"/>
                </a:solidFill>
              </a:uFill>
              <a:latin typeface="Arial"/>
            </a:endParaRPr>
          </a:p>
        </p:txBody>
      </p:sp>
      <p:sp>
        <p:nvSpPr>
          <p:cNvPr id="103" name="CustomShape 6"/>
          <p:cNvSpPr/>
          <p:nvPr/>
        </p:nvSpPr>
        <p:spPr>
          <a:xfrm>
            <a:off x="3666240" y="3810960"/>
            <a:ext cx="1131480" cy="395280"/>
          </a:xfrm>
          <a:prstGeom prst="rect">
            <a:avLst/>
          </a:prstGeom>
          <a:solidFill>
            <a:schemeClr val="bg1"/>
          </a:solidFill>
          <a:ln w="1260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2000" b="0" strike="noStrike" spc="-1" dirty="0">
                <a:solidFill>
                  <a:srgbClr val="064E83"/>
                </a:solidFill>
                <a:uFill>
                  <a:solidFill>
                    <a:srgbClr val="FFFFFF"/>
                  </a:solidFill>
                </a:uFill>
                <a:latin typeface="Arial"/>
              </a:rPr>
              <a:t>DRIBU</a:t>
            </a:r>
            <a:endParaRPr lang="en-GB" sz="1800" b="0" strike="noStrike" spc="-1" dirty="0">
              <a:solidFill>
                <a:srgbClr val="064E83"/>
              </a:solidFill>
              <a:uFill>
                <a:solidFill>
                  <a:srgbClr val="FFFFFF"/>
                </a:solidFill>
              </a:uFill>
              <a:latin typeface="Arial"/>
            </a:endParaRPr>
          </a:p>
        </p:txBody>
      </p:sp>
      <p:sp>
        <p:nvSpPr>
          <p:cNvPr id="104" name="CustomShape 7"/>
          <p:cNvSpPr/>
          <p:nvPr/>
        </p:nvSpPr>
        <p:spPr>
          <a:xfrm>
            <a:off x="3736440" y="5936040"/>
            <a:ext cx="1131480" cy="395280"/>
          </a:xfrm>
          <a:prstGeom prst="rect">
            <a:avLst/>
          </a:prstGeom>
          <a:solidFill>
            <a:schemeClr val="bg1"/>
          </a:solidFill>
          <a:ln w="1260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2000" b="0" strike="noStrike" spc="-1" dirty="0">
                <a:solidFill>
                  <a:srgbClr val="064E83"/>
                </a:solidFill>
                <a:uFill>
                  <a:solidFill>
                    <a:srgbClr val="FFFFFF"/>
                  </a:solidFill>
                </a:uFill>
                <a:latin typeface="Arial"/>
              </a:rPr>
              <a:t>Aircraft</a:t>
            </a:r>
            <a:endParaRPr lang="en-GB" sz="1800" b="0" strike="noStrike" spc="-1" dirty="0">
              <a:solidFill>
                <a:srgbClr val="064E83"/>
              </a:solidFill>
              <a:uFill>
                <a:solidFill>
                  <a:srgbClr val="FFFFFF"/>
                </a:solidFill>
              </a:uFill>
              <a:latin typeface="Arial"/>
            </a:endParaRPr>
          </a:p>
        </p:txBody>
      </p:sp>
      <p:sp>
        <p:nvSpPr>
          <p:cNvPr id="2" name="Rectangle 1"/>
          <p:cNvSpPr/>
          <p:nvPr/>
        </p:nvSpPr>
        <p:spPr>
          <a:xfrm>
            <a:off x="432000" y="360000"/>
            <a:ext cx="3995453" cy="400110"/>
          </a:xfrm>
          <a:prstGeom prst="rect">
            <a:avLst/>
          </a:prstGeom>
        </p:spPr>
        <p:txBody>
          <a:bodyPr wrap="none">
            <a:spAutoFit/>
          </a:bodyPr>
          <a:lstStyle/>
          <a:p>
            <a:r>
              <a:rPr lang="en-GB" sz="2000" dirty="0" smtClean="0">
                <a:solidFill>
                  <a:srgbClr val="064E83"/>
                </a:solidFill>
              </a:rPr>
              <a:t>FSOI North Atlantic, autumn 2011</a:t>
            </a:r>
            <a:endParaRPr lang="en-GB" sz="2000" dirty="0">
              <a:solidFill>
                <a:srgbClr val="064E83"/>
              </a:solidFill>
            </a:endParaRPr>
          </a:p>
        </p:txBody>
      </p:sp>
    </p:spTree>
    <p:extLst>
      <p:ext uri="{BB962C8B-B14F-4D97-AF65-F5344CB8AC3E}">
        <p14:creationId xmlns:p14="http://schemas.microsoft.com/office/powerpoint/2010/main" val="123927643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fec_msl.png"/>
          <p:cNvPicPr>
            <a:picLocks noGrp="1" noChangeAspect="1"/>
          </p:cNvPicPr>
          <p:nvPr>
            <p:ph idx="4294967295"/>
          </p:nvPr>
        </p:nvPicPr>
        <p:blipFill>
          <a:blip r:embed="rId2" cstate="print"/>
          <a:stretch>
            <a:fillRect/>
          </a:stretch>
        </p:blipFill>
        <p:spPr>
          <a:xfrm>
            <a:off x="539552" y="939632"/>
            <a:ext cx="8114015" cy="5733256"/>
          </a:xfrm>
          <a:prstGeom prst="rect">
            <a:avLst/>
          </a:prstGeom>
        </p:spPr>
      </p:pic>
      <p:sp>
        <p:nvSpPr>
          <p:cNvPr id="2" name="Title 1"/>
          <p:cNvSpPr>
            <a:spLocks noGrp="1"/>
          </p:cNvSpPr>
          <p:nvPr>
            <p:ph type="title"/>
          </p:nvPr>
        </p:nvSpPr>
        <p:spPr>
          <a:xfrm>
            <a:off x="467544" y="216000"/>
            <a:ext cx="8185720" cy="708025"/>
          </a:xfrm>
        </p:spPr>
        <p:txBody>
          <a:bodyPr/>
          <a:lstStyle/>
          <a:p>
            <a:r>
              <a:rPr lang="en-GB" sz="2000" dirty="0" smtClean="0"/>
              <a:t>6</a:t>
            </a:r>
            <a:r>
              <a:rPr lang="en-GB" sz="2000" baseline="30000" dirty="0" smtClean="0"/>
              <a:t>th</a:t>
            </a:r>
            <a:r>
              <a:rPr lang="en-GB" sz="2000" dirty="0" smtClean="0"/>
              <a:t> November: a rapidly developing storm</a:t>
            </a:r>
            <a:br>
              <a:rPr lang="en-GB" sz="2000" dirty="0" smtClean="0"/>
            </a:br>
            <a:r>
              <a:rPr lang="en-GB" sz="2000" dirty="0" smtClean="0">
                <a:latin typeface="+mn-lt"/>
              </a:rPr>
              <a:t>Mean sea level pressure: analysis and subsequent forecasts</a:t>
            </a:r>
            <a:endParaRPr lang="en-GB" sz="2000" dirty="0">
              <a:latin typeface="+mn-lt"/>
            </a:endParaRPr>
          </a:p>
        </p:txBody>
      </p:sp>
      <p:sp>
        <p:nvSpPr>
          <p:cNvPr id="4" name="Footer Placeholder 3"/>
          <p:cNvSpPr>
            <a:spLocks noGrp="1"/>
          </p:cNvSpPr>
          <p:nvPr>
            <p:ph type="ftr" sz="quarter" idx="10"/>
          </p:nvPr>
        </p:nvSpPr>
        <p:spPr/>
        <p:txBody>
          <a:bodyPr/>
          <a:lstStyle/>
          <a:p>
            <a:r>
              <a:rPr lang="en-GB" smtClean="0"/>
              <a:t>OD/RD 20 March 2012</a:t>
            </a:r>
            <a:endParaRPr lang="en-GB"/>
          </a:p>
        </p:txBody>
      </p:sp>
      <p:sp>
        <p:nvSpPr>
          <p:cNvPr id="5" name="Slide Number Placeholder 4"/>
          <p:cNvSpPr>
            <a:spLocks noGrp="1"/>
          </p:cNvSpPr>
          <p:nvPr>
            <p:ph type="sldNum" sz="quarter" idx="4294967295"/>
          </p:nvPr>
        </p:nvSpPr>
        <p:spPr>
          <a:xfrm>
            <a:off x="4932363" y="6353175"/>
            <a:ext cx="1079500" cy="388938"/>
          </a:xfrm>
          <a:prstGeom prst="rect">
            <a:avLst/>
          </a:prstGeom>
        </p:spPr>
        <p:txBody>
          <a:bodyPr/>
          <a:lstStyle/>
          <a:p>
            <a:r>
              <a:rPr lang="en-GB" smtClean="0"/>
              <a:t>Slide </a:t>
            </a:r>
            <a:fld id="{C2BE6AA3-AF70-44DA-A618-A460ADBEEB6B}" type="slidenum">
              <a:rPr lang="en-GB" smtClean="0"/>
              <a:pPr/>
              <a:t>33</a:t>
            </a:fld>
            <a:endParaRPr lang="en-GB"/>
          </a:p>
        </p:txBody>
      </p:sp>
      <p:sp>
        <p:nvSpPr>
          <p:cNvPr id="7" name="Rectangle 6"/>
          <p:cNvSpPr/>
          <p:nvPr/>
        </p:nvSpPr>
        <p:spPr bwMode="auto">
          <a:xfrm>
            <a:off x="0" y="6308332"/>
            <a:ext cx="9144000" cy="549667"/>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cxnSp>
        <p:nvCxnSpPr>
          <p:cNvPr id="9" name="Straight Arrow Connector 8"/>
          <p:cNvCxnSpPr/>
          <p:nvPr/>
        </p:nvCxnSpPr>
        <p:spPr bwMode="auto">
          <a:xfrm rot="16200000" flipV="1">
            <a:off x="2416236" y="2426510"/>
            <a:ext cx="312127" cy="239061"/>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11" name="Straight Arrow Connector 10"/>
          <p:cNvCxnSpPr/>
          <p:nvPr/>
        </p:nvCxnSpPr>
        <p:spPr bwMode="auto">
          <a:xfrm rot="10800000">
            <a:off x="6896715" y="4941169"/>
            <a:ext cx="356840" cy="319201"/>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
        <p:nvSpPr>
          <p:cNvPr id="12" name="TextBox 11"/>
          <p:cNvSpPr txBox="1"/>
          <p:nvPr/>
        </p:nvSpPr>
        <p:spPr>
          <a:xfrm>
            <a:off x="611219" y="6274125"/>
            <a:ext cx="8599469" cy="338554"/>
          </a:xfrm>
          <a:prstGeom prst="rect">
            <a:avLst/>
          </a:prstGeom>
          <a:solidFill>
            <a:schemeClr val="bg1"/>
          </a:solidFill>
          <a:ln w="19050">
            <a:solidFill>
              <a:schemeClr val="tx1"/>
            </a:solidFill>
          </a:ln>
        </p:spPr>
        <p:txBody>
          <a:bodyPr wrap="square" rtlCol="0">
            <a:spAutoFit/>
          </a:bodyPr>
          <a:lstStyle/>
          <a:p>
            <a:r>
              <a:rPr lang="en-GB" sz="1600" dirty="0" smtClean="0">
                <a:solidFill>
                  <a:schemeClr val="accent5">
                    <a:lumMod val="25000"/>
                  </a:schemeClr>
                </a:solidFill>
              </a:rPr>
              <a:t>Minimum pressure goes from 990hPa to 950hPa between </a:t>
            </a:r>
            <a:r>
              <a:rPr lang="en-GB" sz="1600" dirty="0" smtClean="0">
                <a:solidFill>
                  <a:srgbClr val="B7C6FE">
                    <a:lumMod val="25000"/>
                  </a:srgbClr>
                </a:solidFill>
                <a:latin typeface="Arial"/>
              </a:rPr>
              <a:t>00Z</a:t>
            </a:r>
            <a:r>
              <a:rPr lang="en-GB" sz="1600" dirty="0">
                <a:solidFill>
                  <a:srgbClr val="B7C6FE">
                    <a:lumMod val="25000"/>
                  </a:srgbClr>
                </a:solidFill>
                <a:latin typeface="Arial"/>
              </a:rPr>
              <a:t>, 6/11 </a:t>
            </a:r>
            <a:r>
              <a:rPr lang="en-GB" sz="1600" dirty="0" smtClean="0">
                <a:solidFill>
                  <a:srgbClr val="B7C6FE">
                    <a:lumMod val="25000"/>
                  </a:srgbClr>
                </a:solidFill>
                <a:latin typeface="Arial"/>
              </a:rPr>
              <a:t>and </a:t>
            </a:r>
            <a:r>
              <a:rPr lang="en-GB" sz="1600" dirty="0" smtClean="0">
                <a:solidFill>
                  <a:schemeClr val="accent5">
                    <a:lumMod val="25000"/>
                  </a:schemeClr>
                </a:solidFill>
              </a:rPr>
              <a:t>18Z, 7/11</a:t>
            </a:r>
            <a:endParaRPr lang="en-GB" sz="1600" dirty="0">
              <a:solidFill>
                <a:schemeClr val="accent5">
                  <a:lumMod val="25000"/>
                </a:schemeClr>
              </a:solidFill>
            </a:endParaRPr>
          </a:p>
        </p:txBody>
      </p:sp>
    </p:spTree>
    <p:extLst>
      <p:ext uri="{BB962C8B-B14F-4D97-AF65-F5344CB8AC3E}">
        <p14:creationId xmlns:p14="http://schemas.microsoft.com/office/powerpoint/2010/main" val="187563898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16000"/>
            <a:ext cx="8185720" cy="708025"/>
          </a:xfrm>
        </p:spPr>
        <p:txBody>
          <a:bodyPr/>
          <a:lstStyle/>
          <a:p>
            <a:r>
              <a:rPr lang="en-GB" sz="2000" dirty="0"/>
              <a:t>Mean sea level pressure: evolved </a:t>
            </a:r>
            <a:r>
              <a:rPr lang="en-GB" sz="2000" dirty="0" smtClean="0"/>
              <a:t>increments </a:t>
            </a:r>
            <a:br>
              <a:rPr lang="en-GB" sz="2000" dirty="0" smtClean="0"/>
            </a:br>
            <a:r>
              <a:rPr lang="en-GB" sz="2000" dirty="0" smtClean="0">
                <a:latin typeface="+mn-lt"/>
              </a:rPr>
              <a:t>(forecast from 00Z 6</a:t>
            </a:r>
            <a:r>
              <a:rPr lang="en-GB" sz="2000" baseline="30000" dirty="0" smtClean="0">
                <a:latin typeface="+mn-lt"/>
              </a:rPr>
              <a:t>th</a:t>
            </a:r>
            <a:r>
              <a:rPr lang="en-GB" sz="2000" dirty="0" smtClean="0">
                <a:latin typeface="+mn-lt"/>
              </a:rPr>
              <a:t> Nov minus forecast from 12Z 5</a:t>
            </a:r>
            <a:r>
              <a:rPr lang="en-GB" sz="2000" baseline="30000" dirty="0" smtClean="0">
                <a:latin typeface="+mn-lt"/>
              </a:rPr>
              <a:t>th </a:t>
            </a:r>
            <a:r>
              <a:rPr lang="en-GB" sz="2000" dirty="0" smtClean="0">
                <a:latin typeface="+mn-lt"/>
              </a:rPr>
              <a:t>Nov)</a:t>
            </a:r>
            <a:endParaRPr lang="en-GB" sz="2000" dirty="0">
              <a:latin typeface="+mn-lt"/>
            </a:endParaRPr>
          </a:p>
        </p:txBody>
      </p:sp>
      <p:sp>
        <p:nvSpPr>
          <p:cNvPr id="4" name="Footer Placeholder 3"/>
          <p:cNvSpPr>
            <a:spLocks noGrp="1"/>
          </p:cNvSpPr>
          <p:nvPr>
            <p:ph type="ftr" sz="quarter" idx="10"/>
          </p:nvPr>
        </p:nvSpPr>
        <p:spPr/>
        <p:txBody>
          <a:bodyPr/>
          <a:lstStyle/>
          <a:p>
            <a:r>
              <a:rPr lang="en-GB" smtClean="0"/>
              <a:t>OD/RD 20 March 2012</a:t>
            </a:r>
            <a:endParaRPr lang="en-GB"/>
          </a:p>
        </p:txBody>
      </p:sp>
      <p:sp>
        <p:nvSpPr>
          <p:cNvPr id="5" name="Slide Number Placeholder 4"/>
          <p:cNvSpPr>
            <a:spLocks noGrp="1"/>
          </p:cNvSpPr>
          <p:nvPr>
            <p:ph type="sldNum" sz="quarter" idx="4294967295"/>
          </p:nvPr>
        </p:nvSpPr>
        <p:spPr>
          <a:xfrm>
            <a:off x="4932363" y="6353175"/>
            <a:ext cx="1079500" cy="388938"/>
          </a:xfrm>
          <a:prstGeom prst="rect">
            <a:avLst/>
          </a:prstGeom>
        </p:spPr>
        <p:txBody>
          <a:bodyPr/>
          <a:lstStyle/>
          <a:p>
            <a:r>
              <a:rPr lang="en-GB" smtClean="0"/>
              <a:t>Slide </a:t>
            </a:r>
            <a:fld id="{C2BE6AA3-AF70-44DA-A618-A460ADBEEB6B}" type="slidenum">
              <a:rPr lang="en-GB" smtClean="0"/>
              <a:pPr/>
              <a:t>34</a:t>
            </a:fld>
            <a:endParaRPr lang="en-GB"/>
          </a:p>
        </p:txBody>
      </p:sp>
      <p:sp>
        <p:nvSpPr>
          <p:cNvPr id="7" name="Rectangle 6"/>
          <p:cNvSpPr/>
          <p:nvPr/>
        </p:nvSpPr>
        <p:spPr bwMode="auto">
          <a:xfrm>
            <a:off x="0" y="6165304"/>
            <a:ext cx="9144000" cy="692696"/>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pic>
        <p:nvPicPr>
          <p:cNvPr id="6" name="Content Placeholder 5" descr="fec_msl.png"/>
          <p:cNvPicPr>
            <a:picLocks noGrp="1" noChangeAspect="1"/>
          </p:cNvPicPr>
          <p:nvPr>
            <p:ph idx="4294967295"/>
          </p:nvPr>
        </p:nvPicPr>
        <p:blipFill>
          <a:blip r:embed="rId2" cstate="print"/>
          <a:stretch>
            <a:fillRect/>
          </a:stretch>
        </p:blipFill>
        <p:spPr>
          <a:xfrm>
            <a:off x="231422" y="955497"/>
            <a:ext cx="9186340" cy="5404537"/>
          </a:xfrm>
          <a:prstGeom prst="rect">
            <a:avLst/>
          </a:prstGeom>
        </p:spPr>
      </p:pic>
      <p:cxnSp>
        <p:nvCxnSpPr>
          <p:cNvPr id="11" name="Straight Arrow Connector 10"/>
          <p:cNvCxnSpPr/>
          <p:nvPr/>
        </p:nvCxnSpPr>
        <p:spPr bwMode="auto">
          <a:xfrm rot="5400000" flipH="1" flipV="1">
            <a:off x="6138811" y="4433301"/>
            <a:ext cx="554806" cy="441788"/>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18" name="TextBox 17"/>
          <p:cNvSpPr txBox="1"/>
          <p:nvPr/>
        </p:nvSpPr>
        <p:spPr>
          <a:xfrm>
            <a:off x="2804847" y="6144176"/>
            <a:ext cx="5732978" cy="338554"/>
          </a:xfrm>
          <a:prstGeom prst="rect">
            <a:avLst/>
          </a:prstGeom>
          <a:solidFill>
            <a:schemeClr val="bg1"/>
          </a:solidFill>
          <a:ln w="19050">
            <a:solidFill>
              <a:schemeClr val="tx1"/>
            </a:solidFill>
          </a:ln>
        </p:spPr>
        <p:txBody>
          <a:bodyPr wrap="square" rtlCol="0">
            <a:spAutoFit/>
          </a:bodyPr>
          <a:lstStyle/>
          <a:p>
            <a:r>
              <a:rPr lang="en-GB" sz="1600" dirty="0" smtClean="0">
                <a:solidFill>
                  <a:schemeClr val="accent5">
                    <a:lumMod val="25000"/>
                  </a:schemeClr>
                </a:solidFill>
                <a:latin typeface="+mn-lt"/>
              </a:rPr>
              <a:t>00Z 6</a:t>
            </a:r>
            <a:r>
              <a:rPr lang="en-GB" sz="1600" baseline="30000" dirty="0" smtClean="0">
                <a:solidFill>
                  <a:schemeClr val="accent5">
                    <a:lumMod val="25000"/>
                  </a:schemeClr>
                </a:solidFill>
                <a:latin typeface="+mn-lt"/>
              </a:rPr>
              <a:t>th</a:t>
            </a:r>
            <a:r>
              <a:rPr lang="en-GB" sz="1600" dirty="0" smtClean="0">
                <a:solidFill>
                  <a:schemeClr val="accent5">
                    <a:lumMod val="25000"/>
                  </a:schemeClr>
                </a:solidFill>
                <a:latin typeface="+mn-lt"/>
              </a:rPr>
              <a:t> Nov analysis shifts the storm to the NW </a:t>
            </a:r>
            <a:endParaRPr lang="en-GB" sz="1600" dirty="0">
              <a:solidFill>
                <a:schemeClr val="accent5">
                  <a:lumMod val="25000"/>
                </a:schemeClr>
              </a:solidFill>
              <a:latin typeface="+mn-lt"/>
            </a:endParaRPr>
          </a:p>
        </p:txBody>
      </p:sp>
    </p:spTree>
    <p:extLst>
      <p:ext uri="{BB962C8B-B14F-4D97-AF65-F5344CB8AC3E}">
        <p14:creationId xmlns:p14="http://schemas.microsoft.com/office/powerpoint/2010/main" val="41570443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713" y="216000"/>
            <a:ext cx="8113712" cy="976045"/>
          </a:xfrm>
        </p:spPr>
        <p:txBody>
          <a:bodyPr/>
          <a:lstStyle/>
          <a:p>
            <a:r>
              <a:rPr lang="en-GB" sz="2000" dirty="0" smtClean="0"/>
              <a:t>Forecast sensitivity 00Z 6</a:t>
            </a:r>
            <a:r>
              <a:rPr lang="en-GB" sz="2000" baseline="30000" dirty="0" smtClean="0"/>
              <a:t>th</a:t>
            </a:r>
            <a:r>
              <a:rPr lang="en-GB" sz="2000" dirty="0" smtClean="0"/>
              <a:t> November</a:t>
            </a:r>
            <a:endParaRPr lang="en-GB" sz="2000" dirty="0"/>
          </a:p>
        </p:txBody>
      </p:sp>
      <p:pic>
        <p:nvPicPr>
          <p:cNvPr id="6" name="Content Placeholder 5" descr="fec_spot.png"/>
          <p:cNvPicPr>
            <a:picLocks noGrp="1" noChangeAspect="1"/>
          </p:cNvPicPr>
          <p:nvPr>
            <p:ph idx="4294967295"/>
          </p:nvPr>
        </p:nvPicPr>
        <p:blipFill>
          <a:blip r:embed="rId2" cstate="print"/>
          <a:stretch>
            <a:fillRect/>
          </a:stretch>
        </p:blipFill>
        <p:spPr>
          <a:xfrm>
            <a:off x="861238" y="739739"/>
            <a:ext cx="7707408" cy="4112453"/>
          </a:xfrm>
          <a:prstGeom prst="rect">
            <a:avLst/>
          </a:prstGeom>
        </p:spPr>
      </p:pic>
      <p:sp>
        <p:nvSpPr>
          <p:cNvPr id="7" name="TextBox 6"/>
          <p:cNvSpPr txBox="1"/>
          <p:nvPr/>
        </p:nvSpPr>
        <p:spPr>
          <a:xfrm>
            <a:off x="8198777" y="2333132"/>
            <a:ext cx="811657" cy="1015663"/>
          </a:xfrm>
          <a:prstGeom prst="rect">
            <a:avLst/>
          </a:prstGeom>
          <a:solidFill>
            <a:schemeClr val="bg1"/>
          </a:solidFill>
          <a:ln w="19050">
            <a:noFill/>
          </a:ln>
        </p:spPr>
        <p:txBody>
          <a:bodyPr wrap="square" rtlCol="0">
            <a:spAutoFit/>
          </a:bodyPr>
          <a:lstStyle/>
          <a:p>
            <a:r>
              <a:rPr lang="en-GB" sz="2000" dirty="0" err="1" smtClean="0">
                <a:solidFill>
                  <a:schemeClr val="accent5">
                    <a:lumMod val="25000"/>
                  </a:schemeClr>
                </a:solidFill>
                <a:latin typeface="+mn-lt"/>
              </a:rPr>
              <a:t>FSOI:log</a:t>
            </a:r>
            <a:r>
              <a:rPr lang="en-GB" sz="2000" dirty="0" smtClean="0">
                <a:solidFill>
                  <a:schemeClr val="accent5">
                    <a:lumMod val="25000"/>
                  </a:schemeClr>
                </a:solidFill>
                <a:latin typeface="+mn-lt"/>
              </a:rPr>
              <a:t> scale</a:t>
            </a:r>
            <a:endParaRPr lang="en-GB" sz="2000" dirty="0">
              <a:solidFill>
                <a:schemeClr val="accent5">
                  <a:lumMod val="25000"/>
                </a:schemeClr>
              </a:solidFill>
              <a:latin typeface="+mn-lt"/>
            </a:endParaRPr>
          </a:p>
        </p:txBody>
      </p:sp>
      <p:pic>
        <p:nvPicPr>
          <p:cNvPr id="9" name="Picture 8" descr="fec_msl_inset.png"/>
          <p:cNvPicPr>
            <a:picLocks noChangeAspect="1"/>
          </p:cNvPicPr>
          <p:nvPr/>
        </p:nvPicPr>
        <p:blipFill>
          <a:blip r:embed="rId3" cstate="print"/>
          <a:stretch>
            <a:fillRect/>
          </a:stretch>
        </p:blipFill>
        <p:spPr>
          <a:xfrm>
            <a:off x="216989" y="3800724"/>
            <a:ext cx="3723523" cy="2482349"/>
          </a:xfrm>
          <a:prstGeom prst="rect">
            <a:avLst/>
          </a:prstGeom>
          <a:solidFill>
            <a:schemeClr val="bg1"/>
          </a:solidFill>
          <a:ln w="19050">
            <a:solidFill>
              <a:schemeClr val="tx1"/>
            </a:solidFill>
          </a:ln>
        </p:spPr>
      </p:pic>
      <p:cxnSp>
        <p:nvCxnSpPr>
          <p:cNvPr id="10" name="Straight Arrow Connector 9"/>
          <p:cNvCxnSpPr/>
          <p:nvPr/>
        </p:nvCxnSpPr>
        <p:spPr bwMode="auto">
          <a:xfrm rot="16200000" flipV="1">
            <a:off x="2087464" y="4953953"/>
            <a:ext cx="209384" cy="177415"/>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
        <p:nvSpPr>
          <p:cNvPr id="12" name="TextBox 11"/>
          <p:cNvSpPr txBox="1"/>
          <p:nvPr/>
        </p:nvSpPr>
        <p:spPr>
          <a:xfrm>
            <a:off x="3984660" y="5331473"/>
            <a:ext cx="811657" cy="400110"/>
          </a:xfrm>
          <a:prstGeom prst="rect">
            <a:avLst/>
          </a:prstGeom>
          <a:solidFill>
            <a:schemeClr val="bg1"/>
          </a:solidFill>
          <a:ln w="19050">
            <a:noFill/>
          </a:ln>
        </p:spPr>
        <p:txBody>
          <a:bodyPr wrap="square" rtlCol="0">
            <a:spAutoFit/>
          </a:bodyPr>
          <a:lstStyle/>
          <a:p>
            <a:r>
              <a:rPr lang="en-GB" sz="2000" dirty="0" smtClean="0">
                <a:solidFill>
                  <a:schemeClr val="accent5">
                    <a:lumMod val="25000"/>
                  </a:schemeClr>
                </a:solidFill>
                <a:latin typeface="+mn-lt"/>
              </a:rPr>
              <a:t>MSL</a:t>
            </a:r>
            <a:endParaRPr lang="en-GB" sz="2000" dirty="0">
              <a:solidFill>
                <a:schemeClr val="accent5">
                  <a:lumMod val="25000"/>
                </a:schemeClr>
              </a:solidFill>
              <a:latin typeface="+mn-lt"/>
            </a:endParaRPr>
          </a:p>
        </p:txBody>
      </p:sp>
    </p:spTree>
    <p:extLst>
      <p:ext uri="{BB962C8B-B14F-4D97-AF65-F5344CB8AC3E}">
        <p14:creationId xmlns:p14="http://schemas.microsoft.com/office/powerpoint/2010/main" val="27618533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bar_fec.png"/>
          <p:cNvPicPr>
            <a:picLocks noGrp="1" noChangeAspect="1"/>
          </p:cNvPicPr>
          <p:nvPr>
            <p:ph idx="4294967295"/>
          </p:nvPr>
        </p:nvPicPr>
        <p:blipFill>
          <a:blip r:embed="rId2" cstate="print"/>
          <a:stretch>
            <a:fillRect/>
          </a:stretch>
        </p:blipFill>
        <p:spPr>
          <a:xfrm>
            <a:off x="1011996" y="924077"/>
            <a:ext cx="8112125" cy="4144304"/>
          </a:xfrm>
          <a:prstGeom prst="rect">
            <a:avLst/>
          </a:prstGeom>
        </p:spPr>
      </p:pic>
      <p:sp>
        <p:nvSpPr>
          <p:cNvPr id="2" name="Title 1"/>
          <p:cNvSpPr>
            <a:spLocks noGrp="1"/>
          </p:cNvSpPr>
          <p:nvPr>
            <p:ph type="title"/>
          </p:nvPr>
        </p:nvSpPr>
        <p:spPr>
          <a:xfrm>
            <a:off x="493713" y="119868"/>
            <a:ext cx="8113712" cy="708025"/>
          </a:xfrm>
        </p:spPr>
        <p:txBody>
          <a:bodyPr/>
          <a:lstStyle/>
          <a:p>
            <a:r>
              <a:rPr lang="en-GB" sz="2000" dirty="0" smtClean="0"/>
              <a:t>Forecast sensitivity: </a:t>
            </a:r>
            <a:r>
              <a:rPr lang="en-GB" sz="2000" dirty="0"/>
              <a:t>00Z 6</a:t>
            </a:r>
            <a:r>
              <a:rPr lang="en-GB" sz="2000" baseline="30000" dirty="0"/>
              <a:t>th</a:t>
            </a:r>
            <a:r>
              <a:rPr lang="en-GB" sz="2000" dirty="0"/>
              <a:t> November </a:t>
            </a:r>
            <a:r>
              <a:rPr lang="en-GB" sz="2000" dirty="0" smtClean="0"/>
              <a:t/>
            </a:r>
            <a:br>
              <a:rPr lang="en-GB" sz="2000" dirty="0" smtClean="0"/>
            </a:br>
            <a:r>
              <a:rPr lang="en-GB" sz="2000" dirty="0" smtClean="0">
                <a:latin typeface="+mn-lt"/>
              </a:rPr>
              <a:t>Total in the 30 by 30 degree box, </a:t>
            </a:r>
            <a:r>
              <a:rPr lang="en-GB" sz="2000" dirty="0">
                <a:latin typeface="Arial"/>
              </a:rPr>
              <a:t>by report type </a:t>
            </a:r>
            <a:endParaRPr lang="en-GB" sz="2000" dirty="0"/>
          </a:p>
        </p:txBody>
      </p:sp>
      <p:sp>
        <p:nvSpPr>
          <p:cNvPr id="7" name="Footer Placeholder 3"/>
          <p:cNvSpPr txBox="1">
            <a:spLocks/>
          </p:cNvSpPr>
          <p:nvPr/>
        </p:nvSpPr>
        <p:spPr bwMode="auto">
          <a:xfrm>
            <a:off x="611188" y="6356350"/>
            <a:ext cx="4248150" cy="3952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200" b="1" i="0" u="none" strike="noStrike" kern="1200" cap="none" spc="0" normalizeH="0" baseline="0" noProof="0" smtClean="0">
                <a:ln>
                  <a:noFill/>
                </a:ln>
                <a:solidFill>
                  <a:schemeClr val="bg1"/>
                </a:solidFill>
                <a:effectLst/>
                <a:uLnTx/>
                <a:uFillTx/>
                <a:latin typeface="+mn-lt"/>
                <a:ea typeface="+mn-ea"/>
                <a:cs typeface="+mn-cs"/>
              </a:rPr>
              <a:t>OD/RD 20 March 2012</a:t>
            </a:r>
          </a:p>
        </p:txBody>
      </p:sp>
      <p:pic>
        <p:nvPicPr>
          <p:cNvPr id="8" name="Picture 7" descr="fec_msl_inset.png"/>
          <p:cNvPicPr>
            <a:picLocks noChangeAspect="1"/>
          </p:cNvPicPr>
          <p:nvPr/>
        </p:nvPicPr>
        <p:blipFill>
          <a:blip r:embed="rId3" cstate="print"/>
          <a:stretch>
            <a:fillRect/>
          </a:stretch>
        </p:blipFill>
        <p:spPr>
          <a:xfrm>
            <a:off x="216989" y="3800724"/>
            <a:ext cx="3723523" cy="2482349"/>
          </a:xfrm>
          <a:prstGeom prst="rect">
            <a:avLst/>
          </a:prstGeom>
          <a:solidFill>
            <a:schemeClr val="bg1"/>
          </a:solidFill>
          <a:ln w="19050">
            <a:solidFill>
              <a:schemeClr val="tx1"/>
            </a:solidFill>
          </a:ln>
        </p:spPr>
      </p:pic>
      <p:sp>
        <p:nvSpPr>
          <p:cNvPr id="10" name="TextBox 9"/>
          <p:cNvSpPr txBox="1"/>
          <p:nvPr/>
        </p:nvSpPr>
        <p:spPr>
          <a:xfrm>
            <a:off x="3984660" y="5331473"/>
            <a:ext cx="811657" cy="400110"/>
          </a:xfrm>
          <a:prstGeom prst="rect">
            <a:avLst/>
          </a:prstGeom>
          <a:solidFill>
            <a:schemeClr val="bg1"/>
          </a:solidFill>
          <a:ln w="19050">
            <a:noFill/>
          </a:ln>
        </p:spPr>
        <p:txBody>
          <a:bodyPr wrap="square" rtlCol="0">
            <a:spAutoFit/>
          </a:bodyPr>
          <a:lstStyle/>
          <a:p>
            <a:r>
              <a:rPr lang="en-GB" sz="2000" dirty="0" smtClean="0">
                <a:solidFill>
                  <a:schemeClr val="accent5">
                    <a:lumMod val="25000"/>
                  </a:schemeClr>
                </a:solidFill>
                <a:latin typeface="+mn-lt"/>
              </a:rPr>
              <a:t>MSL</a:t>
            </a:r>
            <a:endParaRPr lang="en-GB" sz="2000" dirty="0">
              <a:solidFill>
                <a:schemeClr val="accent5">
                  <a:lumMod val="25000"/>
                </a:schemeClr>
              </a:solidFill>
              <a:latin typeface="+mn-lt"/>
            </a:endParaRPr>
          </a:p>
        </p:txBody>
      </p:sp>
      <p:sp>
        <p:nvSpPr>
          <p:cNvPr id="11" name="Rectangle 10"/>
          <p:cNvSpPr/>
          <p:nvPr/>
        </p:nvSpPr>
        <p:spPr bwMode="auto">
          <a:xfrm>
            <a:off x="1869897" y="4304872"/>
            <a:ext cx="1119883" cy="1119883"/>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spTree>
    <p:extLst>
      <p:ext uri="{BB962C8B-B14F-4D97-AF65-F5344CB8AC3E}">
        <p14:creationId xmlns:p14="http://schemas.microsoft.com/office/powerpoint/2010/main" val="32121348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987" y="216000"/>
            <a:ext cx="8113712" cy="708025"/>
          </a:xfrm>
        </p:spPr>
        <p:txBody>
          <a:bodyPr/>
          <a:lstStyle/>
          <a:p>
            <a:r>
              <a:rPr lang="en-GB" sz="2000" dirty="0" smtClean="0"/>
              <a:t>All-sky SSMIS: channel 19v</a:t>
            </a:r>
            <a:endParaRPr lang="en-GB" sz="2000" dirty="0"/>
          </a:p>
        </p:txBody>
      </p:sp>
      <p:sp>
        <p:nvSpPr>
          <p:cNvPr id="4" name="Footer Placeholder 3"/>
          <p:cNvSpPr>
            <a:spLocks noGrp="1"/>
          </p:cNvSpPr>
          <p:nvPr>
            <p:ph type="ftr" sz="quarter" idx="10"/>
          </p:nvPr>
        </p:nvSpPr>
        <p:spPr/>
        <p:txBody>
          <a:bodyPr/>
          <a:lstStyle/>
          <a:p>
            <a:r>
              <a:rPr lang="en-GB" smtClean="0"/>
              <a:t>OD/RD 20 March 2012</a:t>
            </a:r>
            <a:endParaRPr lang="en-GB"/>
          </a:p>
        </p:txBody>
      </p:sp>
      <p:sp>
        <p:nvSpPr>
          <p:cNvPr id="5" name="Slide Number Placeholder 4"/>
          <p:cNvSpPr>
            <a:spLocks noGrp="1"/>
          </p:cNvSpPr>
          <p:nvPr>
            <p:ph type="sldNum" sz="quarter" idx="4294967295"/>
          </p:nvPr>
        </p:nvSpPr>
        <p:spPr>
          <a:xfrm>
            <a:off x="4932363" y="6353175"/>
            <a:ext cx="1079500" cy="388938"/>
          </a:xfrm>
          <a:prstGeom prst="rect">
            <a:avLst/>
          </a:prstGeom>
        </p:spPr>
        <p:txBody>
          <a:bodyPr/>
          <a:lstStyle/>
          <a:p>
            <a:r>
              <a:rPr lang="en-GB" smtClean="0"/>
              <a:t>Slide </a:t>
            </a:r>
            <a:fld id="{C2BE6AA3-AF70-44DA-A618-A460ADBEEB6B}" type="slidenum">
              <a:rPr lang="en-GB" smtClean="0"/>
              <a:pPr/>
              <a:t>37</a:t>
            </a:fld>
            <a:endParaRPr lang="en-GB"/>
          </a:p>
        </p:txBody>
      </p:sp>
      <p:sp>
        <p:nvSpPr>
          <p:cNvPr id="7" name="Rectangle 6"/>
          <p:cNvSpPr/>
          <p:nvPr/>
        </p:nvSpPr>
        <p:spPr bwMode="auto">
          <a:xfrm>
            <a:off x="0" y="6165304"/>
            <a:ext cx="9144000" cy="692696"/>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pic>
        <p:nvPicPr>
          <p:cNvPr id="6" name="Content Placeholder 5" descr="fec_f17.png"/>
          <p:cNvPicPr>
            <a:picLocks noGrp="1" noChangeAspect="1"/>
          </p:cNvPicPr>
          <p:nvPr>
            <p:ph idx="4294967295"/>
          </p:nvPr>
        </p:nvPicPr>
        <p:blipFill>
          <a:blip r:embed="rId2" cstate="print"/>
          <a:stretch>
            <a:fillRect/>
          </a:stretch>
        </p:blipFill>
        <p:spPr>
          <a:xfrm>
            <a:off x="321632" y="554808"/>
            <a:ext cx="8637433" cy="6103097"/>
          </a:xfrm>
          <a:prstGeom prst="rect">
            <a:avLst/>
          </a:prstGeom>
        </p:spPr>
      </p:pic>
      <p:sp>
        <p:nvSpPr>
          <p:cNvPr id="8" name="TextBox 7"/>
          <p:cNvSpPr txBox="1"/>
          <p:nvPr/>
        </p:nvSpPr>
        <p:spPr>
          <a:xfrm>
            <a:off x="143838" y="6385574"/>
            <a:ext cx="8815227" cy="338554"/>
          </a:xfrm>
          <a:prstGeom prst="rect">
            <a:avLst/>
          </a:prstGeom>
          <a:solidFill>
            <a:schemeClr val="bg1"/>
          </a:solidFill>
          <a:ln w="19050">
            <a:solidFill>
              <a:schemeClr val="tx1"/>
            </a:solidFill>
          </a:ln>
        </p:spPr>
        <p:txBody>
          <a:bodyPr wrap="square" rtlCol="0">
            <a:spAutoFit/>
          </a:bodyPr>
          <a:lstStyle/>
          <a:p>
            <a:r>
              <a:rPr lang="en-GB" sz="1600" dirty="0" smtClean="0">
                <a:solidFill>
                  <a:schemeClr val="accent5">
                    <a:lumMod val="25000"/>
                  </a:schemeClr>
                </a:solidFill>
                <a:latin typeface="+mn-lt"/>
              </a:rPr>
              <a:t>Cloud and </a:t>
            </a:r>
            <a:r>
              <a:rPr lang="en-GB" sz="1600" dirty="0" err="1" smtClean="0">
                <a:solidFill>
                  <a:schemeClr val="accent5">
                    <a:lumMod val="25000"/>
                  </a:schemeClr>
                </a:solidFill>
                <a:latin typeface="+mn-lt"/>
              </a:rPr>
              <a:t>precip</a:t>
            </a:r>
            <a:r>
              <a:rPr lang="en-GB" sz="1600" dirty="0" smtClean="0">
                <a:solidFill>
                  <a:schemeClr val="accent5">
                    <a:lumMod val="25000"/>
                  </a:schemeClr>
                </a:solidFill>
                <a:latin typeface="+mn-lt"/>
              </a:rPr>
              <a:t> shifted ~250km to the NW in accordance with observations </a:t>
            </a:r>
            <a:endParaRPr lang="en-GB" sz="1600" dirty="0">
              <a:solidFill>
                <a:schemeClr val="accent5">
                  <a:lumMod val="25000"/>
                </a:schemeClr>
              </a:solidFill>
              <a:latin typeface="+mn-lt"/>
            </a:endParaRPr>
          </a:p>
        </p:txBody>
      </p:sp>
      <p:cxnSp>
        <p:nvCxnSpPr>
          <p:cNvPr id="9" name="Straight Arrow Connector 8"/>
          <p:cNvCxnSpPr/>
          <p:nvPr/>
        </p:nvCxnSpPr>
        <p:spPr bwMode="auto">
          <a:xfrm rot="16200000" flipV="1">
            <a:off x="2354591" y="4984777"/>
            <a:ext cx="312127" cy="239061"/>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10" name="Straight Arrow Connector 9"/>
          <p:cNvCxnSpPr/>
          <p:nvPr/>
        </p:nvCxnSpPr>
        <p:spPr bwMode="auto">
          <a:xfrm rot="16200000" flipV="1">
            <a:off x="6626928" y="5034435"/>
            <a:ext cx="312127" cy="239061"/>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2372339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788" y="72065"/>
            <a:ext cx="8527551" cy="708025"/>
          </a:xfrm>
        </p:spPr>
        <p:txBody>
          <a:bodyPr/>
          <a:lstStyle/>
          <a:p>
            <a:r>
              <a:rPr lang="en-GB" sz="2000" dirty="0" smtClean="0"/>
              <a:t>Denial OSEs vs. operations</a:t>
            </a:r>
            <a:br>
              <a:rPr lang="en-GB" sz="2000" dirty="0" smtClean="0"/>
            </a:br>
            <a:r>
              <a:rPr lang="en-GB" sz="2000" dirty="0" smtClean="0">
                <a:latin typeface="+mn-lt"/>
              </a:rPr>
              <a:t>Mean sea-level pressure increment at 00Z, 6</a:t>
            </a:r>
            <a:r>
              <a:rPr lang="en-GB" sz="2000" baseline="30000" dirty="0" smtClean="0">
                <a:latin typeface="+mn-lt"/>
              </a:rPr>
              <a:t>th</a:t>
            </a:r>
            <a:r>
              <a:rPr lang="en-GB" sz="2000" dirty="0" smtClean="0">
                <a:latin typeface="+mn-lt"/>
              </a:rPr>
              <a:t> November</a:t>
            </a:r>
            <a:endParaRPr lang="en-GB" sz="2000" dirty="0"/>
          </a:p>
        </p:txBody>
      </p:sp>
      <p:sp>
        <p:nvSpPr>
          <p:cNvPr id="4" name="Footer Placeholder 3"/>
          <p:cNvSpPr>
            <a:spLocks noGrp="1"/>
          </p:cNvSpPr>
          <p:nvPr>
            <p:ph type="ftr" sz="quarter" idx="10"/>
          </p:nvPr>
        </p:nvSpPr>
        <p:spPr>
          <a:xfrm>
            <a:off x="703654" y="6356350"/>
            <a:ext cx="4248150" cy="395288"/>
          </a:xfrm>
        </p:spPr>
        <p:txBody>
          <a:bodyPr/>
          <a:lstStyle/>
          <a:p>
            <a:r>
              <a:rPr lang="en-GB" smtClean="0"/>
              <a:t>OD/RD 20 March 2012</a:t>
            </a:r>
            <a:endParaRPr lang="en-GB"/>
          </a:p>
        </p:txBody>
      </p:sp>
      <p:sp>
        <p:nvSpPr>
          <p:cNvPr id="5" name="Slide Number Placeholder 4"/>
          <p:cNvSpPr>
            <a:spLocks noGrp="1"/>
          </p:cNvSpPr>
          <p:nvPr>
            <p:ph type="sldNum" sz="quarter" idx="4294967295"/>
          </p:nvPr>
        </p:nvSpPr>
        <p:spPr>
          <a:xfrm>
            <a:off x="5024829" y="6353175"/>
            <a:ext cx="1079500" cy="388938"/>
          </a:xfrm>
          <a:prstGeom prst="rect">
            <a:avLst/>
          </a:prstGeom>
        </p:spPr>
        <p:txBody>
          <a:bodyPr/>
          <a:lstStyle/>
          <a:p>
            <a:r>
              <a:rPr lang="en-GB" smtClean="0"/>
              <a:t>Slide </a:t>
            </a:r>
            <a:fld id="{C2BE6AA3-AF70-44DA-A618-A460ADBEEB6B}" type="slidenum">
              <a:rPr lang="en-GB" smtClean="0"/>
              <a:pPr/>
              <a:t>38</a:t>
            </a:fld>
            <a:endParaRPr lang="en-GB"/>
          </a:p>
        </p:txBody>
      </p:sp>
      <p:pic>
        <p:nvPicPr>
          <p:cNvPr id="8" name="Content Placeholder 7" descr="fec_inc_basic.png"/>
          <p:cNvPicPr>
            <a:picLocks noGrp="1" noChangeAspect="1"/>
          </p:cNvPicPr>
          <p:nvPr>
            <p:ph idx="4294967295"/>
          </p:nvPr>
        </p:nvPicPr>
        <p:blipFill>
          <a:blip r:embed="rId2" cstate="print"/>
          <a:stretch>
            <a:fillRect/>
          </a:stretch>
        </p:blipFill>
        <p:spPr>
          <a:xfrm>
            <a:off x="92466" y="818521"/>
            <a:ext cx="4380548" cy="3034665"/>
          </a:xfrm>
          <a:prstGeom prst="rect">
            <a:avLst/>
          </a:prstGeom>
        </p:spPr>
      </p:pic>
      <p:pic>
        <p:nvPicPr>
          <p:cNvPr id="9" name="Picture 8" descr="fec_inc_dribu.png"/>
          <p:cNvPicPr>
            <a:picLocks noChangeAspect="1"/>
          </p:cNvPicPr>
          <p:nvPr/>
        </p:nvPicPr>
        <p:blipFill>
          <a:blip r:embed="rId3" cstate="print"/>
          <a:stretch>
            <a:fillRect/>
          </a:stretch>
        </p:blipFill>
        <p:spPr>
          <a:xfrm>
            <a:off x="4613090" y="837055"/>
            <a:ext cx="4380547" cy="3034665"/>
          </a:xfrm>
          <a:prstGeom prst="rect">
            <a:avLst/>
          </a:prstGeom>
        </p:spPr>
      </p:pic>
      <p:sp>
        <p:nvSpPr>
          <p:cNvPr id="11" name="Rectangle 10"/>
          <p:cNvSpPr/>
          <p:nvPr/>
        </p:nvSpPr>
        <p:spPr bwMode="auto">
          <a:xfrm>
            <a:off x="92466" y="6165304"/>
            <a:ext cx="9144000" cy="692696"/>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pic>
        <p:nvPicPr>
          <p:cNvPr id="10" name="Picture 9" descr="fec_inc_allsky.png"/>
          <p:cNvPicPr>
            <a:picLocks noChangeAspect="1"/>
          </p:cNvPicPr>
          <p:nvPr/>
        </p:nvPicPr>
        <p:blipFill>
          <a:blip r:embed="rId4" cstate="print"/>
          <a:stretch>
            <a:fillRect/>
          </a:stretch>
        </p:blipFill>
        <p:spPr>
          <a:xfrm>
            <a:off x="92466" y="3919299"/>
            <a:ext cx="4380547" cy="3034665"/>
          </a:xfrm>
          <a:prstGeom prst="rect">
            <a:avLst/>
          </a:prstGeom>
        </p:spPr>
      </p:pic>
      <p:sp>
        <p:nvSpPr>
          <p:cNvPr id="12" name="TextBox 11"/>
          <p:cNvSpPr txBox="1"/>
          <p:nvPr/>
        </p:nvSpPr>
        <p:spPr>
          <a:xfrm>
            <a:off x="6174767" y="2887935"/>
            <a:ext cx="2137025" cy="338554"/>
          </a:xfrm>
          <a:prstGeom prst="rect">
            <a:avLst/>
          </a:prstGeom>
          <a:solidFill>
            <a:schemeClr val="bg1"/>
          </a:solidFill>
          <a:ln w="12700">
            <a:solidFill>
              <a:schemeClr val="tx1"/>
            </a:solidFill>
          </a:ln>
        </p:spPr>
        <p:txBody>
          <a:bodyPr wrap="square" rtlCol="0">
            <a:spAutoFit/>
          </a:bodyPr>
          <a:lstStyle/>
          <a:p>
            <a:r>
              <a:rPr lang="en-GB" sz="1600" dirty="0" smtClean="0">
                <a:solidFill>
                  <a:schemeClr val="accent5">
                    <a:lumMod val="25000"/>
                  </a:schemeClr>
                </a:solidFill>
                <a:latin typeface="+mn-lt"/>
              </a:rPr>
              <a:t>Blacklisted inside box</a:t>
            </a:r>
            <a:endParaRPr lang="en-GB" sz="1600" dirty="0">
              <a:solidFill>
                <a:schemeClr val="accent5">
                  <a:lumMod val="25000"/>
                </a:schemeClr>
              </a:solidFill>
              <a:latin typeface="+mn-lt"/>
            </a:endParaRPr>
          </a:p>
        </p:txBody>
      </p:sp>
      <p:cxnSp>
        <p:nvCxnSpPr>
          <p:cNvPr id="13" name="Straight Arrow Connector 12"/>
          <p:cNvCxnSpPr>
            <a:stCxn id="12" idx="0"/>
          </p:cNvCxnSpPr>
          <p:nvPr/>
        </p:nvCxnSpPr>
        <p:spPr bwMode="auto">
          <a:xfrm rot="16200000" flipV="1">
            <a:off x="6985978" y="2630633"/>
            <a:ext cx="247477" cy="267128"/>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17" name="TextBox 16"/>
          <p:cNvSpPr txBox="1"/>
          <p:nvPr/>
        </p:nvSpPr>
        <p:spPr>
          <a:xfrm>
            <a:off x="493159" y="750910"/>
            <a:ext cx="2938409" cy="276999"/>
          </a:xfrm>
          <a:prstGeom prst="rect">
            <a:avLst/>
          </a:prstGeom>
          <a:solidFill>
            <a:schemeClr val="bg1"/>
          </a:solidFill>
          <a:ln w="19050">
            <a:noFill/>
          </a:ln>
        </p:spPr>
        <p:txBody>
          <a:bodyPr wrap="square" lIns="0" tIns="0" rIns="0" bIns="0" rtlCol="0">
            <a:spAutoFit/>
          </a:bodyPr>
          <a:lstStyle/>
          <a:p>
            <a:pPr algn="ctr"/>
            <a:r>
              <a:rPr lang="en-GB" sz="1800" dirty="0" smtClean="0">
                <a:latin typeface="+mn-lt"/>
              </a:rPr>
              <a:t>Operations: total increment</a:t>
            </a:r>
            <a:endParaRPr lang="en-GB" sz="1800" dirty="0">
              <a:latin typeface="+mn-lt"/>
            </a:endParaRPr>
          </a:p>
        </p:txBody>
      </p:sp>
      <p:sp>
        <p:nvSpPr>
          <p:cNvPr id="18" name="TextBox 17"/>
          <p:cNvSpPr txBox="1"/>
          <p:nvPr/>
        </p:nvSpPr>
        <p:spPr>
          <a:xfrm>
            <a:off x="4705564" y="769745"/>
            <a:ext cx="4006921" cy="276999"/>
          </a:xfrm>
          <a:prstGeom prst="rect">
            <a:avLst/>
          </a:prstGeom>
          <a:solidFill>
            <a:schemeClr val="bg1"/>
          </a:solidFill>
          <a:ln w="19050">
            <a:noFill/>
          </a:ln>
        </p:spPr>
        <p:txBody>
          <a:bodyPr wrap="square" lIns="0" tIns="0" rIns="0" bIns="0" rtlCol="0">
            <a:spAutoFit/>
          </a:bodyPr>
          <a:lstStyle/>
          <a:p>
            <a:pPr algn="ctr"/>
            <a:r>
              <a:rPr lang="en-GB" sz="1800" dirty="0" smtClean="0">
                <a:latin typeface="+mn-lt"/>
              </a:rPr>
              <a:t>Ship and DRIBU: change in increment</a:t>
            </a:r>
            <a:endParaRPr lang="en-GB" sz="1800" dirty="0">
              <a:latin typeface="+mn-lt"/>
            </a:endParaRPr>
          </a:p>
        </p:txBody>
      </p:sp>
      <p:sp>
        <p:nvSpPr>
          <p:cNvPr id="19" name="TextBox 18"/>
          <p:cNvSpPr txBox="1"/>
          <p:nvPr/>
        </p:nvSpPr>
        <p:spPr>
          <a:xfrm>
            <a:off x="400692" y="3809184"/>
            <a:ext cx="3232933" cy="276999"/>
          </a:xfrm>
          <a:prstGeom prst="rect">
            <a:avLst/>
          </a:prstGeom>
          <a:solidFill>
            <a:schemeClr val="bg1"/>
          </a:solidFill>
          <a:ln w="19050">
            <a:noFill/>
          </a:ln>
        </p:spPr>
        <p:txBody>
          <a:bodyPr wrap="square" lIns="0" tIns="0" rIns="0" bIns="0" rtlCol="0">
            <a:spAutoFit/>
          </a:bodyPr>
          <a:lstStyle/>
          <a:p>
            <a:pPr algn="ctr"/>
            <a:r>
              <a:rPr lang="en-GB" sz="1800" dirty="0" smtClean="0">
                <a:latin typeface="+mn-lt"/>
              </a:rPr>
              <a:t>All-sky SSMIS F-17 (change)</a:t>
            </a:r>
            <a:endParaRPr lang="en-GB" sz="1800" dirty="0">
              <a:latin typeface="+mn-lt"/>
            </a:endParaRPr>
          </a:p>
        </p:txBody>
      </p:sp>
      <p:pic>
        <p:nvPicPr>
          <p:cNvPr id="20" name="Picture 19" descr="fec_inc_airep.png"/>
          <p:cNvPicPr>
            <a:picLocks noChangeAspect="1"/>
          </p:cNvPicPr>
          <p:nvPr/>
        </p:nvPicPr>
        <p:blipFill>
          <a:blip r:embed="rId5" cstate="print"/>
          <a:stretch>
            <a:fillRect/>
          </a:stretch>
        </p:blipFill>
        <p:spPr>
          <a:xfrm>
            <a:off x="4613095" y="3950121"/>
            <a:ext cx="4380547" cy="3034665"/>
          </a:xfrm>
          <a:prstGeom prst="rect">
            <a:avLst/>
          </a:prstGeom>
        </p:spPr>
      </p:pic>
      <p:sp>
        <p:nvSpPr>
          <p:cNvPr id="21" name="TextBox 20"/>
          <p:cNvSpPr txBox="1"/>
          <p:nvPr/>
        </p:nvSpPr>
        <p:spPr>
          <a:xfrm>
            <a:off x="5244952" y="3858842"/>
            <a:ext cx="2938409" cy="276999"/>
          </a:xfrm>
          <a:prstGeom prst="rect">
            <a:avLst/>
          </a:prstGeom>
          <a:solidFill>
            <a:schemeClr val="bg1"/>
          </a:solidFill>
          <a:ln w="19050">
            <a:noFill/>
          </a:ln>
        </p:spPr>
        <p:txBody>
          <a:bodyPr wrap="square" lIns="0" tIns="0" rIns="0" bIns="0" rtlCol="0">
            <a:spAutoFit/>
          </a:bodyPr>
          <a:lstStyle/>
          <a:p>
            <a:pPr algn="ctr"/>
            <a:r>
              <a:rPr lang="en-GB" sz="1800" dirty="0" smtClean="0">
                <a:latin typeface="+mn-lt"/>
              </a:rPr>
              <a:t>AIREP (change)</a:t>
            </a:r>
            <a:endParaRPr lang="en-GB" sz="1800" dirty="0">
              <a:latin typeface="+mn-lt"/>
            </a:endParaRPr>
          </a:p>
        </p:txBody>
      </p:sp>
    </p:spTree>
    <p:extLst>
      <p:ext uri="{BB962C8B-B14F-4D97-AF65-F5344CB8AC3E}">
        <p14:creationId xmlns:p14="http://schemas.microsoft.com/office/powerpoint/2010/main" val="22283916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914" y="360000"/>
            <a:ext cx="8171343" cy="369332"/>
          </a:xfrm>
        </p:spPr>
        <p:txBody>
          <a:bodyPr/>
          <a:lstStyle/>
          <a:p>
            <a:pPr algn="ctr"/>
            <a:r>
              <a:rPr lang="en-GB" dirty="0" smtClean="0"/>
              <a:t>Closing remarks</a:t>
            </a:r>
            <a:br>
              <a:rPr lang="en-GB" dirty="0" smtClean="0"/>
            </a:br>
            <a:r>
              <a:rPr lang="en-GB" dirty="0" smtClean="0"/>
              <a:t>  </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39</a:t>
            </a:fld>
            <a:endParaRPr lang="en-US" dirty="0"/>
          </a:p>
        </p:txBody>
      </p:sp>
      <p:sp>
        <p:nvSpPr>
          <p:cNvPr id="3" name="Rectangle 2"/>
          <p:cNvSpPr/>
          <p:nvPr/>
        </p:nvSpPr>
        <p:spPr>
          <a:xfrm>
            <a:off x="358419" y="805418"/>
            <a:ext cx="8299104" cy="6678751"/>
          </a:xfrm>
          <a:prstGeom prst="rect">
            <a:avLst/>
          </a:prstGeom>
        </p:spPr>
        <p:txBody>
          <a:bodyPr wrap="square">
            <a:spAutoFit/>
          </a:bodyPr>
          <a:lstStyle/>
          <a:p>
            <a:pPr marL="285750" indent="-285750">
              <a:buFont typeface="Arial" panose="020B0604020202020204" pitchFamily="34" charset="0"/>
              <a:buChar char="•"/>
            </a:pPr>
            <a:r>
              <a:rPr lang="en-GB" b="1" dirty="0" smtClean="0">
                <a:solidFill>
                  <a:srgbClr val="064E83"/>
                </a:solidFill>
              </a:rPr>
              <a:t>Methods to measure the observation contribution to the forecast quality</a:t>
            </a:r>
          </a:p>
          <a:p>
            <a:pPr marL="285750" indent="-285750">
              <a:buFont typeface="Arial" panose="020B0604020202020204" pitchFamily="34" charset="0"/>
              <a:buChar char="•"/>
            </a:pPr>
            <a:endParaRPr lang="en-GB" b="1" dirty="0" smtClean="0">
              <a:solidFill>
                <a:srgbClr val="064E83"/>
              </a:solidFill>
            </a:endParaRPr>
          </a:p>
          <a:p>
            <a:pPr marL="742950" lvl="1" indent="-285750">
              <a:buFont typeface="Arial" panose="020B0604020202020204" pitchFamily="34" charset="0"/>
              <a:buChar char="•"/>
            </a:pPr>
            <a:r>
              <a:rPr lang="en-GB" sz="1600" b="1" dirty="0" smtClean="0">
                <a:solidFill>
                  <a:srgbClr val="064E83"/>
                </a:solidFill>
              </a:rPr>
              <a:t>OSEs </a:t>
            </a:r>
            <a:r>
              <a:rPr lang="en-GB" sz="1600" dirty="0" smtClean="0">
                <a:solidFill>
                  <a:srgbClr val="064E83"/>
                </a:solidFill>
              </a:rPr>
              <a:t>give </a:t>
            </a:r>
            <a:r>
              <a:rPr lang="en-GB" sz="1600" dirty="0">
                <a:solidFill>
                  <a:srgbClr val="064E83"/>
                </a:solidFill>
              </a:rPr>
              <a:t>the only clear definitive answer to the question “what if I did not have this satellite </a:t>
            </a:r>
            <a:r>
              <a:rPr lang="en-GB" sz="1600" dirty="0" smtClean="0">
                <a:solidFill>
                  <a:srgbClr val="064E83"/>
                </a:solidFill>
              </a:rPr>
              <a:t>?”</a:t>
            </a:r>
          </a:p>
          <a:p>
            <a:pPr marL="1200150" lvl="2" indent="-285750">
              <a:buFont typeface="Arial" panose="020B0604020202020204" pitchFamily="34" charset="0"/>
              <a:buChar char="•"/>
            </a:pPr>
            <a:r>
              <a:rPr lang="en-GB" sz="1600" dirty="0">
                <a:solidFill>
                  <a:schemeClr val="tx2"/>
                </a:solidFill>
              </a:rPr>
              <a:t>The only measure of medium-range observation impact</a:t>
            </a:r>
          </a:p>
          <a:p>
            <a:pPr marL="1200150" lvl="2" indent="-285750">
              <a:buFont typeface="Arial" panose="020B0604020202020204" pitchFamily="34" charset="0"/>
              <a:buChar char="•"/>
            </a:pPr>
            <a:r>
              <a:rPr lang="en-GB" sz="1600" dirty="0">
                <a:solidFill>
                  <a:schemeClr val="tx2"/>
                </a:solidFill>
              </a:rPr>
              <a:t>Extremely expensive to run long periods</a:t>
            </a:r>
          </a:p>
          <a:p>
            <a:pPr marL="285750" indent="-285750">
              <a:buFont typeface="Arial" panose="020B0604020202020204" pitchFamily="34" charset="0"/>
              <a:buChar char="•"/>
            </a:pPr>
            <a:endParaRPr lang="en-GB" sz="1600" dirty="0" smtClean="0">
              <a:solidFill>
                <a:srgbClr val="064E83"/>
              </a:solidFill>
            </a:endParaRPr>
          </a:p>
          <a:p>
            <a:pPr marL="742950" lvl="1" indent="-285750">
              <a:buFont typeface="Arial" panose="020B0604020202020204" pitchFamily="34" charset="0"/>
              <a:buChar char="•"/>
            </a:pPr>
            <a:r>
              <a:rPr lang="en-GB" sz="1600" b="1" dirty="0" smtClean="0">
                <a:solidFill>
                  <a:schemeClr val="tx2"/>
                </a:solidFill>
              </a:rPr>
              <a:t>FSOI </a:t>
            </a:r>
            <a:r>
              <a:rPr lang="en-GB" sz="1600" b="1" dirty="0" err="1" smtClean="0">
                <a:solidFill>
                  <a:schemeClr val="tx2"/>
                </a:solidFill>
              </a:rPr>
              <a:t>Adjoint</a:t>
            </a:r>
            <a:r>
              <a:rPr lang="en-GB" sz="1600" b="1" dirty="0" smtClean="0">
                <a:solidFill>
                  <a:schemeClr val="tx2"/>
                </a:solidFill>
              </a:rPr>
              <a:t>-derived observations impact </a:t>
            </a:r>
            <a:r>
              <a:rPr lang="en-GB" sz="1600" dirty="0" smtClean="0">
                <a:solidFill>
                  <a:schemeClr val="tx2"/>
                </a:solidFill>
              </a:rPr>
              <a:t>give the observation impact on short-range forecast (24h-48h) were verification </a:t>
            </a:r>
            <a:r>
              <a:rPr lang="en-GB" sz="1600" dirty="0">
                <a:solidFill>
                  <a:schemeClr val="tx2"/>
                </a:solidFill>
              </a:rPr>
              <a:t>is least </a:t>
            </a:r>
            <a:r>
              <a:rPr lang="en-GB" sz="1600" dirty="0" smtClean="0">
                <a:solidFill>
                  <a:schemeClr val="tx2"/>
                </a:solidFill>
              </a:rPr>
              <a:t>reliable</a:t>
            </a:r>
          </a:p>
          <a:p>
            <a:pPr marL="1200150" lvl="2" indent="-285750">
              <a:buFont typeface="Arial" panose="020B0604020202020204" pitchFamily="34" charset="0"/>
              <a:buChar char="•"/>
            </a:pPr>
            <a:r>
              <a:rPr lang="en-GB" sz="1600" dirty="0">
                <a:solidFill>
                  <a:schemeClr val="tx2"/>
                </a:solidFill>
              </a:rPr>
              <a:t>Allows detailed evaluation of observations impact (e.g., individual channels, different regions or separate satellites);</a:t>
            </a:r>
          </a:p>
          <a:p>
            <a:pPr marL="1200150" lvl="2" indent="-285750">
              <a:buFont typeface="Arial" panose="020B0604020202020204" pitchFamily="34" charset="0"/>
              <a:buChar char="•"/>
            </a:pPr>
            <a:r>
              <a:rPr lang="en-GB" sz="1600" dirty="0">
                <a:solidFill>
                  <a:schemeClr val="tx2"/>
                </a:solidFill>
              </a:rPr>
              <a:t>Very affordable (compared to OSE)</a:t>
            </a:r>
          </a:p>
          <a:p>
            <a:pPr marL="1200150" lvl="2" indent="-285750">
              <a:buFont typeface="Arial" panose="020B0604020202020204" pitchFamily="34" charset="0"/>
              <a:buChar char="•"/>
            </a:pPr>
            <a:r>
              <a:rPr lang="en-GB" sz="1600" dirty="0">
                <a:solidFill>
                  <a:schemeClr val="tx2"/>
                </a:solidFill>
              </a:rPr>
              <a:t>Problems relating TE metric to parameters and consistency of </a:t>
            </a:r>
            <a:r>
              <a:rPr lang="en-GB" sz="1600" dirty="0" err="1">
                <a:solidFill>
                  <a:schemeClr val="tx2"/>
                </a:solidFill>
              </a:rPr>
              <a:t>adjoint</a:t>
            </a:r>
            <a:r>
              <a:rPr lang="en-GB" sz="1600" dirty="0">
                <a:solidFill>
                  <a:schemeClr val="tx2"/>
                </a:solidFill>
              </a:rPr>
              <a:t> model (dry/wet</a:t>
            </a:r>
            <a:r>
              <a:rPr lang="en-GB" sz="1600" dirty="0" smtClean="0">
                <a:solidFill>
                  <a:schemeClr val="tx2"/>
                </a:solidFill>
              </a:rPr>
              <a:t>)</a:t>
            </a:r>
            <a:endParaRPr lang="en-GB" sz="1600" dirty="0">
              <a:solidFill>
                <a:schemeClr val="tx2"/>
              </a:solidFill>
            </a:endParaRPr>
          </a:p>
          <a:p>
            <a:pPr marL="1200150" lvl="2" indent="-285750">
              <a:buFont typeface="Arial" panose="020B0604020202020204" pitchFamily="34" charset="0"/>
              <a:buChar char="•"/>
            </a:pPr>
            <a:r>
              <a:rPr lang="en-GB" sz="1600" i="1" dirty="0">
                <a:solidFill>
                  <a:schemeClr val="bg1">
                    <a:lumMod val="50000"/>
                  </a:schemeClr>
                </a:solidFill>
              </a:rPr>
              <a:t>Poor observation error tuning can produce misleading </a:t>
            </a:r>
            <a:r>
              <a:rPr lang="en-GB" sz="1600" i="1" dirty="0" smtClean="0">
                <a:solidFill>
                  <a:schemeClr val="bg1">
                    <a:lumMod val="50000"/>
                  </a:schemeClr>
                </a:solidFill>
              </a:rPr>
              <a:t>results (Lupu, 2013, 6</a:t>
            </a:r>
            <a:r>
              <a:rPr lang="en-GB" sz="1600" i="1" baseline="30000" dirty="0" smtClean="0">
                <a:solidFill>
                  <a:schemeClr val="bg1">
                    <a:lumMod val="50000"/>
                  </a:schemeClr>
                </a:solidFill>
              </a:rPr>
              <a:t>th</a:t>
            </a:r>
            <a:r>
              <a:rPr lang="en-GB" sz="1600" i="1" dirty="0">
                <a:solidFill>
                  <a:schemeClr val="bg1">
                    <a:lumMod val="50000"/>
                  </a:schemeClr>
                </a:solidFill>
              </a:rPr>
              <a:t> WMO </a:t>
            </a:r>
            <a:r>
              <a:rPr lang="en-GB" sz="1600" i="1" dirty="0" smtClean="0">
                <a:solidFill>
                  <a:schemeClr val="bg1">
                    <a:lumMod val="50000"/>
                  </a:schemeClr>
                </a:solidFill>
              </a:rPr>
              <a:t>Symposium </a:t>
            </a:r>
            <a:r>
              <a:rPr lang="en-GB" sz="1600" i="1" dirty="0">
                <a:solidFill>
                  <a:schemeClr val="bg1">
                    <a:lumMod val="50000"/>
                  </a:schemeClr>
                </a:solidFill>
              </a:rPr>
              <a:t>on Data </a:t>
            </a:r>
            <a:r>
              <a:rPr lang="en-GB" sz="1600" i="1" dirty="0" smtClean="0">
                <a:solidFill>
                  <a:schemeClr val="bg1">
                    <a:lumMod val="50000"/>
                  </a:schemeClr>
                </a:solidFill>
              </a:rPr>
              <a:t>Assimilation)</a:t>
            </a:r>
          </a:p>
          <a:p>
            <a:pPr marL="1200150" lvl="2" indent="-285750">
              <a:buFont typeface="Arial" panose="020B0604020202020204" pitchFamily="34" charset="0"/>
              <a:buChar char="•"/>
            </a:pPr>
            <a:r>
              <a:rPr lang="en-GB" sz="1600" i="1" dirty="0" smtClean="0">
                <a:solidFill>
                  <a:schemeClr val="bg1">
                    <a:lumMod val="50000"/>
                  </a:schemeClr>
                </a:solidFill>
              </a:rPr>
              <a:t>Research on FSOI </a:t>
            </a:r>
            <a:r>
              <a:rPr lang="en-GB" sz="1600" i="1" dirty="0">
                <a:solidFill>
                  <a:schemeClr val="bg1">
                    <a:lumMod val="50000"/>
                  </a:schemeClr>
                </a:solidFill>
              </a:rPr>
              <a:t>with an observation-based objective </a:t>
            </a:r>
            <a:r>
              <a:rPr lang="en-GB" sz="1600" i="1" dirty="0" smtClean="0">
                <a:solidFill>
                  <a:schemeClr val="bg1">
                    <a:lumMod val="50000"/>
                  </a:schemeClr>
                </a:solidFill>
              </a:rPr>
              <a:t>function (</a:t>
            </a:r>
            <a:r>
              <a:rPr lang="en-GB" sz="1600" i="1" dirty="0" err="1" smtClean="0">
                <a:solidFill>
                  <a:schemeClr val="bg1">
                    <a:lumMod val="50000"/>
                  </a:schemeClr>
                </a:solidFill>
              </a:rPr>
              <a:t>Cardinali</a:t>
            </a:r>
            <a:r>
              <a:rPr lang="en-GB" sz="1600" i="1" dirty="0" smtClean="0">
                <a:solidFill>
                  <a:schemeClr val="bg1">
                    <a:lumMod val="50000"/>
                  </a:schemeClr>
                </a:solidFill>
              </a:rPr>
              <a:t>, 2016, 6</a:t>
            </a:r>
            <a:r>
              <a:rPr lang="en-GB" sz="1600" i="1" baseline="30000" dirty="0" smtClean="0">
                <a:solidFill>
                  <a:schemeClr val="bg1">
                    <a:lumMod val="50000"/>
                  </a:schemeClr>
                </a:solidFill>
              </a:rPr>
              <a:t>th</a:t>
            </a:r>
            <a:r>
              <a:rPr lang="en-GB" sz="1600" i="1" dirty="0">
                <a:solidFill>
                  <a:schemeClr val="bg1">
                    <a:lumMod val="50000"/>
                  </a:schemeClr>
                </a:solidFill>
              </a:rPr>
              <a:t> </a:t>
            </a:r>
            <a:r>
              <a:rPr lang="en-GB" sz="1600" i="1" dirty="0" smtClean="0">
                <a:solidFill>
                  <a:schemeClr val="bg1">
                    <a:lumMod val="50000"/>
                  </a:schemeClr>
                </a:solidFill>
              </a:rPr>
              <a:t>Workshop </a:t>
            </a:r>
            <a:r>
              <a:rPr lang="en-GB" sz="1600" i="1" dirty="0">
                <a:solidFill>
                  <a:schemeClr val="bg1">
                    <a:lumMod val="50000"/>
                  </a:schemeClr>
                </a:solidFill>
              </a:rPr>
              <a:t>on the Impact of Various Observing Systems on </a:t>
            </a:r>
            <a:r>
              <a:rPr lang="en-GB" sz="1600" i="1" dirty="0" smtClean="0">
                <a:solidFill>
                  <a:schemeClr val="bg1">
                    <a:lumMod val="50000"/>
                  </a:schemeClr>
                </a:solidFill>
              </a:rPr>
              <a:t>NWP)</a:t>
            </a:r>
          </a:p>
          <a:p>
            <a:pPr marL="1200150" lvl="2" indent="-285750">
              <a:buFont typeface="Arial" panose="020B0604020202020204" pitchFamily="34" charset="0"/>
              <a:buChar char="•"/>
            </a:pPr>
            <a:endParaRPr lang="en-GB" sz="1600" dirty="0" smtClean="0">
              <a:solidFill>
                <a:schemeClr val="tx2"/>
              </a:solidFill>
            </a:endParaRPr>
          </a:p>
          <a:p>
            <a:pPr marL="742950" lvl="1" indent="-285750">
              <a:buFont typeface="Arial" panose="020B0604020202020204" pitchFamily="34" charset="0"/>
              <a:buChar char="•"/>
            </a:pPr>
            <a:r>
              <a:rPr lang="en-GB" sz="1600" i="1" dirty="0" smtClean="0">
                <a:solidFill>
                  <a:schemeClr val="bg1">
                    <a:lumMod val="50000"/>
                  </a:schemeClr>
                </a:solidFill>
              </a:rPr>
              <a:t>FSOI Ensemble-derived observations impact (not covered here, see </a:t>
            </a:r>
            <a:r>
              <a:rPr lang="en-GB" sz="1600" i="1" dirty="0" err="1" smtClean="0">
                <a:solidFill>
                  <a:schemeClr val="bg1">
                    <a:lumMod val="50000"/>
                  </a:schemeClr>
                </a:solidFill>
              </a:rPr>
              <a:t>Kalnay</a:t>
            </a:r>
            <a:r>
              <a:rPr lang="en-GB" sz="1600" i="1" dirty="0" smtClean="0">
                <a:solidFill>
                  <a:schemeClr val="bg1">
                    <a:lumMod val="50000"/>
                  </a:schemeClr>
                </a:solidFill>
              </a:rPr>
              <a:t> et al., 2012); Used now at NCEP, JMA, </a:t>
            </a:r>
            <a:r>
              <a:rPr lang="en-GB" sz="1600" i="1" dirty="0" err="1" smtClean="0">
                <a:solidFill>
                  <a:schemeClr val="bg1">
                    <a:lumMod val="50000"/>
                  </a:schemeClr>
                </a:solidFill>
              </a:rPr>
              <a:t>Env</a:t>
            </a:r>
            <a:r>
              <a:rPr lang="en-GB" sz="1600" i="1" dirty="0" smtClean="0">
                <a:solidFill>
                  <a:schemeClr val="bg1">
                    <a:lumMod val="50000"/>
                  </a:schemeClr>
                </a:solidFill>
              </a:rPr>
              <a:t>. Canada</a:t>
            </a:r>
          </a:p>
          <a:p>
            <a:pPr marL="285750" indent="-285750">
              <a:buFont typeface="Arial" panose="020B0604020202020204" pitchFamily="34" charset="0"/>
              <a:buChar char="•"/>
            </a:pPr>
            <a:endParaRPr lang="en-GB" b="1" dirty="0" smtClean="0">
              <a:solidFill>
                <a:schemeClr val="tx2"/>
              </a:solidFill>
            </a:endParaRPr>
          </a:p>
          <a:p>
            <a:pPr lvl="1"/>
            <a:endParaRPr lang="en-GB" dirty="0" smtClean="0">
              <a:solidFill>
                <a:schemeClr val="tx2"/>
              </a:solidFill>
            </a:endParaRPr>
          </a:p>
          <a:p>
            <a:pPr marL="742950" lvl="1" indent="-285750">
              <a:buFont typeface="Arial" panose="020B0604020202020204" pitchFamily="34" charset="0"/>
              <a:buChar char="•"/>
            </a:pPr>
            <a:endParaRPr lang="en-GB" dirty="0">
              <a:solidFill>
                <a:schemeClr val="tx2"/>
              </a:solidFill>
            </a:endParaRPr>
          </a:p>
          <a:p>
            <a:pPr lvl="1"/>
            <a:endParaRPr lang="en-GB" dirty="0">
              <a:solidFill>
                <a:srgbClr val="064E83"/>
              </a:solidFill>
            </a:endParaRPr>
          </a:p>
        </p:txBody>
      </p:sp>
    </p:spTree>
    <p:extLst>
      <p:ext uri="{BB962C8B-B14F-4D97-AF65-F5344CB8AC3E}">
        <p14:creationId xmlns:p14="http://schemas.microsoft.com/office/powerpoint/2010/main" val="649361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908" y="360000"/>
            <a:ext cx="8299529" cy="369332"/>
          </a:xfrm>
        </p:spPr>
        <p:txBody>
          <a:bodyPr/>
          <a:lstStyle/>
          <a:p>
            <a:r>
              <a:rPr lang="en-GB" dirty="0" smtClean="0"/>
              <a:t>Data sources: Satellite observations</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4</a:t>
            </a:fld>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3128267412"/>
              </p:ext>
            </p:extLst>
          </p:nvPr>
        </p:nvGraphicFramePr>
        <p:xfrm>
          <a:off x="361634" y="913593"/>
          <a:ext cx="5056400" cy="5289330"/>
        </p:xfrm>
        <a:graphic>
          <a:graphicData uri="http://schemas.openxmlformats.org/drawingml/2006/table">
            <a:tbl>
              <a:tblPr firstRow="1" bandRow="1">
                <a:tableStyleId>{3B4B98B0-60AC-42C2-AFA5-B58CD77FA1E5}</a:tableStyleId>
              </a:tblPr>
              <a:tblGrid>
                <a:gridCol w="1893285"/>
                <a:gridCol w="3163115"/>
              </a:tblGrid>
              <a:tr h="323920">
                <a:tc>
                  <a:txBody>
                    <a:bodyPr/>
                    <a:lstStyle/>
                    <a:p>
                      <a:pPr algn="l"/>
                      <a:r>
                        <a:rPr lang="en-GB" sz="1400" dirty="0" smtClean="0">
                          <a:solidFill>
                            <a:srgbClr val="002060"/>
                          </a:solidFill>
                        </a:rPr>
                        <a:t>Obs.</a:t>
                      </a:r>
                      <a:r>
                        <a:rPr lang="en-GB" sz="1400" baseline="0" dirty="0" smtClean="0">
                          <a:solidFill>
                            <a:srgbClr val="002060"/>
                          </a:solidFill>
                        </a:rPr>
                        <a:t> type</a:t>
                      </a:r>
                      <a:endParaRPr lang="en-GB" sz="1400" dirty="0">
                        <a:solidFill>
                          <a:srgbClr val="002060"/>
                        </a:solidFill>
                      </a:endParaRPr>
                    </a:p>
                  </a:txBody>
                  <a:tcPr/>
                </a:tc>
                <a:tc>
                  <a:txBody>
                    <a:bodyPr/>
                    <a:lstStyle/>
                    <a:p>
                      <a:pPr algn="l"/>
                      <a:r>
                        <a:rPr lang="en-GB" sz="1400" dirty="0" smtClean="0">
                          <a:solidFill>
                            <a:srgbClr val="002060"/>
                          </a:solidFill>
                        </a:rPr>
                        <a:t>Instrument / Satellite</a:t>
                      </a:r>
                      <a:endParaRPr lang="en-GB" sz="1400" dirty="0">
                        <a:solidFill>
                          <a:srgbClr val="002060"/>
                        </a:solidFill>
                      </a:endParaRPr>
                    </a:p>
                  </a:txBody>
                  <a:tcPr/>
                </a:tc>
              </a:tr>
              <a:tr h="526690">
                <a:tc>
                  <a:txBody>
                    <a:bodyPr/>
                    <a:lstStyle/>
                    <a:p>
                      <a:r>
                        <a:rPr lang="en-GB" sz="1200" b="1" dirty="0" smtClean="0">
                          <a:solidFill>
                            <a:srgbClr val="002060"/>
                          </a:solidFill>
                        </a:rPr>
                        <a:t>High</a:t>
                      </a:r>
                      <a:r>
                        <a:rPr lang="en-GB" sz="1200" b="1" baseline="0" dirty="0" smtClean="0">
                          <a:solidFill>
                            <a:srgbClr val="002060"/>
                          </a:solidFill>
                        </a:rPr>
                        <a:t> spectral resolution IR sounder</a:t>
                      </a:r>
                      <a:endParaRPr lang="en-GB" sz="1200" b="1" dirty="0" smtClean="0">
                        <a:solidFill>
                          <a:srgbClr val="002060"/>
                        </a:solidFill>
                      </a:endParaRPr>
                    </a:p>
                  </a:txBody>
                  <a:tcPr/>
                </a:tc>
                <a:tc>
                  <a:txBody>
                    <a:bodyPr/>
                    <a:lstStyle/>
                    <a:p>
                      <a:r>
                        <a:rPr lang="en-GB" sz="1200" dirty="0" smtClean="0">
                          <a:solidFill>
                            <a:srgbClr val="002060"/>
                          </a:solidFill>
                        </a:rPr>
                        <a:t>IASI</a:t>
                      </a:r>
                      <a:r>
                        <a:rPr lang="en-GB" sz="1200" baseline="0" dirty="0" smtClean="0">
                          <a:solidFill>
                            <a:srgbClr val="002060"/>
                          </a:solidFill>
                        </a:rPr>
                        <a:t> on </a:t>
                      </a:r>
                      <a:r>
                        <a:rPr lang="en-GB" sz="1200" dirty="0" err="1" smtClean="0">
                          <a:solidFill>
                            <a:srgbClr val="002060"/>
                          </a:solidFill>
                        </a:rPr>
                        <a:t>MetOp</a:t>
                      </a:r>
                      <a:r>
                        <a:rPr lang="en-GB" sz="1200" dirty="0" smtClean="0">
                          <a:solidFill>
                            <a:srgbClr val="002060"/>
                          </a:solidFill>
                        </a:rPr>
                        <a:t>-A +B;</a:t>
                      </a:r>
                    </a:p>
                    <a:p>
                      <a:r>
                        <a:rPr lang="en-GB" sz="1200" dirty="0" smtClean="0">
                          <a:solidFill>
                            <a:srgbClr val="002060"/>
                          </a:solidFill>
                        </a:rPr>
                        <a:t>AIRS on Aqua;</a:t>
                      </a:r>
                      <a:r>
                        <a:rPr lang="en-GB" sz="1200" baseline="0" dirty="0" smtClean="0">
                          <a:solidFill>
                            <a:srgbClr val="002060"/>
                          </a:solidFill>
                        </a:rPr>
                        <a:t> </a:t>
                      </a:r>
                      <a:r>
                        <a:rPr lang="en-GB" sz="1200" dirty="0" err="1" smtClean="0">
                          <a:solidFill>
                            <a:srgbClr val="002060"/>
                          </a:solidFill>
                        </a:rPr>
                        <a:t>CrIS</a:t>
                      </a:r>
                      <a:r>
                        <a:rPr lang="en-GB" sz="1200" baseline="0" dirty="0" smtClean="0">
                          <a:solidFill>
                            <a:srgbClr val="002060"/>
                          </a:solidFill>
                        </a:rPr>
                        <a:t> on S-NPP</a:t>
                      </a:r>
                      <a:endParaRPr lang="en-GB" sz="1200" dirty="0">
                        <a:solidFill>
                          <a:srgbClr val="002060"/>
                        </a:solidFill>
                      </a:endParaRPr>
                    </a:p>
                  </a:txBody>
                  <a:tcPr/>
                </a:tc>
              </a:tr>
              <a:tr h="323920">
                <a:tc>
                  <a:txBody>
                    <a:bodyPr/>
                    <a:lstStyle/>
                    <a:p>
                      <a:r>
                        <a:rPr lang="en-GB" sz="1200" b="1" dirty="0" smtClean="0">
                          <a:solidFill>
                            <a:srgbClr val="002060"/>
                          </a:solidFill>
                        </a:rPr>
                        <a:t>Geostationary IR radiances</a:t>
                      </a:r>
                      <a:endParaRPr lang="en-GB" sz="1200" b="1" dirty="0">
                        <a:solidFill>
                          <a:srgbClr val="002060"/>
                        </a:solidFill>
                      </a:endParaRPr>
                    </a:p>
                  </a:txBody>
                  <a:tcPr/>
                </a:tc>
                <a:tc>
                  <a:txBody>
                    <a:bodyPr/>
                    <a:lstStyle/>
                    <a:p>
                      <a:r>
                        <a:rPr lang="en-GB" sz="1200" b="0" dirty="0" smtClean="0">
                          <a:solidFill>
                            <a:srgbClr val="002060"/>
                          </a:solidFill>
                        </a:rPr>
                        <a:t>MET-7,</a:t>
                      </a:r>
                      <a:r>
                        <a:rPr lang="en-GB" sz="1200" b="0" baseline="0" dirty="0" smtClean="0">
                          <a:solidFill>
                            <a:srgbClr val="002060"/>
                          </a:solidFill>
                        </a:rPr>
                        <a:t> MET-10, GOES-13, GOES-15, Himawari-8</a:t>
                      </a:r>
                      <a:endParaRPr lang="en-GB" sz="1200" b="0" dirty="0">
                        <a:solidFill>
                          <a:srgbClr val="002060"/>
                        </a:solidFill>
                      </a:endParaRPr>
                    </a:p>
                  </a:txBody>
                  <a:tcPr/>
                </a:tc>
              </a:tr>
              <a:tr h="323920">
                <a:tc>
                  <a:txBody>
                    <a:bodyPr/>
                    <a:lstStyle/>
                    <a:p>
                      <a:r>
                        <a:rPr lang="en-GB" sz="1200" b="1" dirty="0" smtClean="0">
                          <a:solidFill>
                            <a:srgbClr val="002060"/>
                          </a:solidFill>
                        </a:rPr>
                        <a:t>MW</a:t>
                      </a:r>
                      <a:r>
                        <a:rPr lang="en-GB" sz="1200" b="1" baseline="0" dirty="0" smtClean="0">
                          <a:solidFill>
                            <a:srgbClr val="002060"/>
                          </a:solidFill>
                        </a:rPr>
                        <a:t> T sounder</a:t>
                      </a:r>
                      <a:endParaRPr lang="en-GB" sz="1200" b="1" dirty="0">
                        <a:solidFill>
                          <a:srgbClr val="002060"/>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smtClean="0">
                          <a:solidFill>
                            <a:srgbClr val="002060"/>
                          </a:solidFill>
                        </a:rPr>
                        <a:t>AMSU-A</a:t>
                      </a:r>
                      <a:r>
                        <a:rPr lang="en-GB" sz="1200" baseline="0" dirty="0" smtClean="0">
                          <a:solidFill>
                            <a:srgbClr val="002060"/>
                          </a:solidFill>
                        </a:rPr>
                        <a:t> on NOAA-15/18/19; Aqua and </a:t>
                      </a:r>
                      <a:r>
                        <a:rPr lang="en-GB" sz="1200" dirty="0" err="1" smtClean="0">
                          <a:solidFill>
                            <a:srgbClr val="002060"/>
                          </a:solidFill>
                        </a:rPr>
                        <a:t>MetOp</a:t>
                      </a:r>
                      <a:r>
                        <a:rPr lang="en-GB" sz="1200" dirty="0" smtClean="0">
                          <a:solidFill>
                            <a:srgbClr val="002060"/>
                          </a:solidFill>
                        </a:rPr>
                        <a:t>-A +B;</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smtClean="0">
                          <a:solidFill>
                            <a:srgbClr val="002060"/>
                          </a:solidFill>
                        </a:rPr>
                        <a:t>ATMS on S-NPP</a:t>
                      </a:r>
                    </a:p>
                  </a:txBody>
                  <a:tcPr/>
                </a:tc>
              </a:tr>
              <a:tr h="323920">
                <a:tc>
                  <a:txBody>
                    <a:bodyPr/>
                    <a:lstStyle/>
                    <a:p>
                      <a:r>
                        <a:rPr lang="en-GB" sz="1200" b="1" dirty="0" smtClean="0">
                          <a:solidFill>
                            <a:srgbClr val="002060"/>
                          </a:solidFill>
                        </a:rPr>
                        <a:t>MW</a:t>
                      </a:r>
                      <a:r>
                        <a:rPr lang="en-GB" sz="1200" b="1" baseline="0" dirty="0" smtClean="0">
                          <a:solidFill>
                            <a:srgbClr val="002060"/>
                          </a:solidFill>
                        </a:rPr>
                        <a:t> Q sounder</a:t>
                      </a:r>
                      <a:endParaRPr lang="en-GB" sz="1200" b="1" dirty="0">
                        <a:solidFill>
                          <a:srgbClr val="002060"/>
                        </a:solidFill>
                      </a:endParaRPr>
                    </a:p>
                  </a:txBody>
                  <a:tcPr/>
                </a:tc>
                <a:tc>
                  <a:txBody>
                    <a:bodyPr/>
                    <a:lstStyle/>
                    <a:p>
                      <a:r>
                        <a:rPr lang="en-GB" sz="1200" dirty="0" smtClean="0">
                          <a:solidFill>
                            <a:srgbClr val="002060"/>
                          </a:solidFill>
                        </a:rPr>
                        <a:t>ATMS</a:t>
                      </a:r>
                      <a:r>
                        <a:rPr lang="en-GB" sz="1200" baseline="0" dirty="0" smtClean="0">
                          <a:solidFill>
                            <a:srgbClr val="002060"/>
                          </a:solidFill>
                        </a:rPr>
                        <a:t> </a:t>
                      </a:r>
                      <a:r>
                        <a:rPr lang="en-GB" sz="1200" dirty="0" smtClean="0">
                          <a:solidFill>
                            <a:srgbClr val="002060"/>
                          </a:solidFill>
                        </a:rPr>
                        <a:t>on S-NPP</a:t>
                      </a:r>
                    </a:p>
                    <a:p>
                      <a:r>
                        <a:rPr lang="en-GB" sz="1200" dirty="0" smtClean="0">
                          <a:solidFill>
                            <a:srgbClr val="002060"/>
                          </a:solidFill>
                        </a:rPr>
                        <a:t>MHS</a:t>
                      </a:r>
                      <a:r>
                        <a:rPr lang="en-GB" sz="1200" baseline="0" dirty="0" smtClean="0">
                          <a:solidFill>
                            <a:srgbClr val="002060"/>
                          </a:solidFill>
                        </a:rPr>
                        <a:t> on NOAA-18/19 and </a:t>
                      </a:r>
                      <a:r>
                        <a:rPr lang="en-GB" sz="1200" baseline="0" dirty="0" err="1" smtClean="0">
                          <a:solidFill>
                            <a:srgbClr val="002060"/>
                          </a:solidFill>
                        </a:rPr>
                        <a:t>MetOp</a:t>
                      </a:r>
                      <a:r>
                        <a:rPr lang="en-GB" sz="1200" baseline="0" dirty="0" smtClean="0">
                          <a:solidFill>
                            <a:srgbClr val="002060"/>
                          </a:solidFill>
                        </a:rPr>
                        <a:t>-A + B</a:t>
                      </a:r>
                    </a:p>
                    <a:p>
                      <a:r>
                        <a:rPr lang="en-GB" sz="1200" dirty="0" smtClean="0">
                          <a:solidFill>
                            <a:srgbClr val="002060"/>
                          </a:solidFill>
                        </a:rPr>
                        <a:t>MWHS2 on FY-3C</a:t>
                      </a:r>
                      <a:endParaRPr lang="en-GB" sz="1200" dirty="0">
                        <a:solidFill>
                          <a:srgbClr val="002060"/>
                        </a:solidFill>
                      </a:endParaRPr>
                    </a:p>
                  </a:txBody>
                  <a:tcPr/>
                </a:tc>
              </a:tr>
              <a:tr h="32392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b="1" dirty="0" smtClean="0">
                          <a:solidFill>
                            <a:srgbClr val="002060"/>
                          </a:solidFill>
                        </a:rPr>
                        <a:t>MW</a:t>
                      </a:r>
                      <a:r>
                        <a:rPr lang="en-GB" sz="1200" b="1" baseline="0" dirty="0" smtClean="0">
                          <a:solidFill>
                            <a:srgbClr val="002060"/>
                          </a:solidFill>
                        </a:rPr>
                        <a:t> Q imager</a:t>
                      </a:r>
                      <a:endParaRPr lang="en-GB" sz="1200" b="1" dirty="0" smtClean="0">
                        <a:solidFill>
                          <a:srgbClr val="002060"/>
                        </a:solidFill>
                      </a:endParaRPr>
                    </a:p>
                  </a:txBody>
                  <a:tcPr/>
                </a:tc>
                <a:tc>
                  <a:txBody>
                    <a:bodyPr/>
                    <a:lstStyle/>
                    <a:p>
                      <a:r>
                        <a:rPr lang="en-GB" sz="1200" dirty="0" smtClean="0">
                          <a:solidFill>
                            <a:srgbClr val="002060"/>
                          </a:solidFill>
                        </a:rPr>
                        <a:t>SSMIS</a:t>
                      </a:r>
                      <a:r>
                        <a:rPr lang="en-GB" sz="1200" baseline="0" dirty="0" smtClean="0">
                          <a:solidFill>
                            <a:srgbClr val="002060"/>
                          </a:solidFill>
                        </a:rPr>
                        <a:t> on </a:t>
                      </a:r>
                      <a:r>
                        <a:rPr lang="en-GB" sz="1200" dirty="0" smtClean="0">
                          <a:solidFill>
                            <a:srgbClr val="002060"/>
                          </a:solidFill>
                        </a:rPr>
                        <a:t>DMSP-F17/F18;</a:t>
                      </a:r>
                    </a:p>
                    <a:p>
                      <a:r>
                        <a:rPr lang="en-GB" sz="1200" dirty="0" smtClean="0">
                          <a:solidFill>
                            <a:srgbClr val="002060"/>
                          </a:solidFill>
                        </a:rPr>
                        <a:t>AMSR2</a:t>
                      </a:r>
                      <a:r>
                        <a:rPr lang="en-GB" sz="1200" baseline="0" dirty="0" smtClean="0">
                          <a:solidFill>
                            <a:srgbClr val="002060"/>
                          </a:solidFill>
                        </a:rPr>
                        <a:t> on GCOM-W; </a:t>
                      </a:r>
                    </a:p>
                    <a:p>
                      <a:r>
                        <a:rPr lang="en-GB" sz="1200" baseline="0" dirty="0" smtClean="0">
                          <a:solidFill>
                            <a:srgbClr val="002060"/>
                          </a:solidFill>
                        </a:rPr>
                        <a:t>GMI on GPM; SAPHIR on </a:t>
                      </a:r>
                      <a:r>
                        <a:rPr lang="en-GB" sz="1200" baseline="0" dirty="0" err="1" smtClean="0">
                          <a:solidFill>
                            <a:srgbClr val="002060"/>
                          </a:solidFill>
                        </a:rPr>
                        <a:t>Megatropiques</a:t>
                      </a:r>
                      <a:endParaRPr lang="en-GB" sz="1200" dirty="0">
                        <a:solidFill>
                          <a:srgbClr val="002060"/>
                        </a:solidFill>
                      </a:endParaRPr>
                    </a:p>
                  </a:txBody>
                  <a:tcPr/>
                </a:tc>
              </a:tr>
              <a:tr h="323920">
                <a:tc>
                  <a:txBody>
                    <a:bodyPr/>
                    <a:lstStyle/>
                    <a:p>
                      <a:r>
                        <a:rPr lang="en-GB" sz="1200" b="1" dirty="0" smtClean="0">
                          <a:solidFill>
                            <a:srgbClr val="002060"/>
                          </a:solidFill>
                        </a:rPr>
                        <a:t>Atmospheric</a:t>
                      </a:r>
                      <a:r>
                        <a:rPr lang="en-GB" sz="1200" b="1" baseline="0" dirty="0" smtClean="0">
                          <a:solidFill>
                            <a:srgbClr val="002060"/>
                          </a:solidFill>
                        </a:rPr>
                        <a:t> Motion Vectors (AMVs)</a:t>
                      </a:r>
                      <a:endParaRPr lang="en-GB" sz="1200" b="1" dirty="0">
                        <a:solidFill>
                          <a:srgbClr val="002060"/>
                        </a:solidFill>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b="0" dirty="0" smtClean="0">
                          <a:solidFill>
                            <a:srgbClr val="002060"/>
                          </a:solidFill>
                        </a:rPr>
                        <a:t>MET-7,</a:t>
                      </a:r>
                      <a:r>
                        <a:rPr lang="en-GB" sz="1200" b="0" baseline="0" dirty="0" smtClean="0">
                          <a:solidFill>
                            <a:srgbClr val="002060"/>
                          </a:solidFill>
                        </a:rPr>
                        <a:t> MET-10, GOES-13, GOES-15, Himawari-8, NOAA-15/18/19 AVHRR, Aqua Modis, </a:t>
                      </a:r>
                      <a:r>
                        <a:rPr lang="en-GB" sz="1200" b="0" baseline="0" dirty="0" err="1" smtClean="0">
                          <a:solidFill>
                            <a:srgbClr val="002060"/>
                          </a:solidFill>
                        </a:rPr>
                        <a:t>MetOp</a:t>
                      </a:r>
                      <a:r>
                        <a:rPr lang="en-GB" sz="1200" b="0" baseline="0" dirty="0" smtClean="0">
                          <a:solidFill>
                            <a:srgbClr val="002060"/>
                          </a:solidFill>
                        </a:rPr>
                        <a:t>-A +B, NPP, Dual </a:t>
                      </a:r>
                      <a:r>
                        <a:rPr lang="en-GB" sz="1200" b="0" baseline="0" dirty="0" err="1" smtClean="0">
                          <a:solidFill>
                            <a:srgbClr val="002060"/>
                          </a:solidFill>
                        </a:rPr>
                        <a:t>MetOp</a:t>
                      </a:r>
                      <a:endParaRPr lang="en-GB" sz="1200" b="0" dirty="0" smtClean="0">
                        <a:solidFill>
                          <a:srgbClr val="002060"/>
                        </a:solidFill>
                      </a:endParaRPr>
                    </a:p>
                  </a:txBody>
                  <a:tcPr/>
                </a:tc>
              </a:tr>
              <a:tr h="323920">
                <a:tc>
                  <a:txBody>
                    <a:bodyPr/>
                    <a:lstStyle/>
                    <a:p>
                      <a:r>
                        <a:rPr lang="en-GB" sz="1200" b="1" dirty="0" err="1" smtClean="0">
                          <a:solidFill>
                            <a:srgbClr val="002060"/>
                          </a:solidFill>
                        </a:rPr>
                        <a:t>Scatterometer</a:t>
                      </a:r>
                      <a:endParaRPr lang="en-GB" sz="1200" b="1" dirty="0">
                        <a:solidFill>
                          <a:srgbClr val="002060"/>
                        </a:solidFill>
                      </a:endParaRPr>
                    </a:p>
                  </a:txBody>
                  <a:tcPr/>
                </a:tc>
                <a:tc>
                  <a:txBody>
                    <a:bodyPr/>
                    <a:lstStyle/>
                    <a:p>
                      <a:r>
                        <a:rPr lang="en-GB" sz="1200" b="0" dirty="0" smtClean="0">
                          <a:solidFill>
                            <a:srgbClr val="002060"/>
                          </a:solidFill>
                        </a:rPr>
                        <a:t>ASCAT on </a:t>
                      </a:r>
                      <a:r>
                        <a:rPr lang="en-GB" sz="1200" b="0" dirty="0" err="1" smtClean="0">
                          <a:solidFill>
                            <a:srgbClr val="002060"/>
                          </a:solidFill>
                        </a:rPr>
                        <a:t>MetOp</a:t>
                      </a:r>
                      <a:r>
                        <a:rPr lang="en-GB" sz="1200" b="0" dirty="0" smtClean="0">
                          <a:solidFill>
                            <a:srgbClr val="002060"/>
                          </a:solidFill>
                        </a:rPr>
                        <a:t>-A +</a:t>
                      </a:r>
                      <a:r>
                        <a:rPr lang="en-GB" sz="1200" b="0" baseline="0" dirty="0" smtClean="0">
                          <a:solidFill>
                            <a:srgbClr val="002060"/>
                          </a:solidFill>
                        </a:rPr>
                        <a:t> B</a:t>
                      </a:r>
                      <a:endParaRPr lang="en-GB" sz="1200" b="0" dirty="0">
                        <a:solidFill>
                          <a:srgbClr val="002060"/>
                        </a:solidFill>
                      </a:endParaRPr>
                    </a:p>
                  </a:txBody>
                  <a:tcPr/>
                </a:tc>
              </a:tr>
              <a:tr h="323920">
                <a:tc>
                  <a:txBody>
                    <a:bodyPr/>
                    <a:lstStyle/>
                    <a:p>
                      <a:r>
                        <a:rPr lang="en-GB" sz="1200" b="1" dirty="0" smtClean="0">
                          <a:solidFill>
                            <a:srgbClr val="002060"/>
                          </a:solidFill>
                        </a:rPr>
                        <a:t>Radio occultation</a:t>
                      </a:r>
                      <a:endParaRPr lang="en-GB" sz="1200" b="1" dirty="0">
                        <a:solidFill>
                          <a:srgbClr val="002060"/>
                        </a:solidFill>
                      </a:endParaRPr>
                    </a:p>
                  </a:txBody>
                  <a:tcPr/>
                </a:tc>
                <a:tc>
                  <a:txBody>
                    <a:bodyPr/>
                    <a:lstStyle/>
                    <a:p>
                      <a:r>
                        <a:rPr lang="en-GB" sz="1200" b="0" baseline="0" dirty="0" err="1" smtClean="0">
                          <a:solidFill>
                            <a:srgbClr val="002060"/>
                          </a:solidFill>
                        </a:rPr>
                        <a:t>MetOp</a:t>
                      </a:r>
                      <a:r>
                        <a:rPr lang="en-GB" sz="1200" b="0" baseline="0" dirty="0" smtClean="0">
                          <a:solidFill>
                            <a:srgbClr val="002060"/>
                          </a:solidFill>
                        </a:rPr>
                        <a:t>-A +B, GRACE-A, COSMIC-1/6, </a:t>
                      </a:r>
                      <a:r>
                        <a:rPr lang="en-GB" sz="1200" b="0" baseline="0" dirty="0" err="1" smtClean="0">
                          <a:solidFill>
                            <a:srgbClr val="002060"/>
                          </a:solidFill>
                        </a:rPr>
                        <a:t>TerraSAR</a:t>
                      </a:r>
                      <a:r>
                        <a:rPr lang="en-GB" sz="1200" b="0" baseline="0" dirty="0" smtClean="0">
                          <a:solidFill>
                            <a:srgbClr val="002060"/>
                          </a:solidFill>
                        </a:rPr>
                        <a:t>-X, </a:t>
                      </a:r>
                      <a:r>
                        <a:rPr lang="en-GB" sz="1200" b="0" baseline="0" dirty="0" err="1" smtClean="0">
                          <a:solidFill>
                            <a:srgbClr val="002060"/>
                          </a:solidFill>
                        </a:rPr>
                        <a:t>TanDEM</a:t>
                      </a:r>
                      <a:r>
                        <a:rPr lang="en-GB" sz="1200" b="0" baseline="0" dirty="0" smtClean="0">
                          <a:solidFill>
                            <a:srgbClr val="002060"/>
                          </a:solidFill>
                        </a:rPr>
                        <a:t>-X</a:t>
                      </a:r>
                      <a:endParaRPr lang="en-GB" sz="1200" b="0" dirty="0">
                        <a:solidFill>
                          <a:srgbClr val="002060"/>
                        </a:solidFill>
                      </a:endParaRPr>
                    </a:p>
                  </a:txBody>
                  <a:tcPr/>
                </a:tc>
              </a:tr>
              <a:tr h="323920">
                <a:tc>
                  <a:txBody>
                    <a:bodyPr/>
                    <a:lstStyle/>
                    <a:p>
                      <a:r>
                        <a:rPr lang="en-GB" sz="1200" b="1" baseline="0" smtClean="0">
                          <a:solidFill>
                            <a:srgbClr val="002060"/>
                          </a:solidFill>
                        </a:rPr>
                        <a:t>Ozone</a:t>
                      </a:r>
                    </a:p>
                    <a:p>
                      <a:endParaRPr lang="en-GB" sz="1200" b="1" baseline="0" dirty="0" smtClean="0">
                        <a:solidFill>
                          <a:srgbClr val="002060"/>
                        </a:solidFill>
                      </a:endParaRPr>
                    </a:p>
                    <a:p>
                      <a:r>
                        <a:rPr lang="en-GB" sz="1200" b="1" baseline="0" smtClean="0">
                          <a:solidFill>
                            <a:srgbClr val="002060"/>
                          </a:solidFill>
                        </a:rPr>
                        <a:t>Ground-Based Radar</a:t>
                      </a:r>
                      <a:endParaRPr lang="en-GB" sz="1200" b="1" dirty="0">
                        <a:solidFill>
                          <a:srgbClr val="002060"/>
                        </a:solidFill>
                      </a:endParaRPr>
                    </a:p>
                  </a:txBody>
                  <a:tcPr/>
                </a:tc>
                <a:tc>
                  <a:txBody>
                    <a:bodyPr/>
                    <a:lstStyle/>
                    <a:p>
                      <a:r>
                        <a:rPr lang="en-GB" sz="1200" b="0" smtClean="0">
                          <a:solidFill>
                            <a:srgbClr val="002060"/>
                          </a:solidFill>
                        </a:rPr>
                        <a:t>Aura</a:t>
                      </a:r>
                      <a:r>
                        <a:rPr lang="en-GB" sz="1200" b="0" baseline="0" smtClean="0">
                          <a:solidFill>
                            <a:srgbClr val="002060"/>
                          </a:solidFill>
                        </a:rPr>
                        <a:t> OMI, NOAA-19 SBUV-2, MetOp-A+B GOME-2</a:t>
                      </a:r>
                      <a:endParaRPr lang="en-GB" sz="1200" b="0" dirty="0">
                        <a:solidFill>
                          <a:srgbClr val="002060"/>
                        </a:solidFill>
                      </a:endParaRPr>
                    </a:p>
                  </a:txBody>
                  <a:tcPr/>
                </a:tc>
              </a:tr>
            </a:tbl>
          </a:graphicData>
        </a:graphic>
      </p:graphicFrame>
      <p:grpSp>
        <p:nvGrpSpPr>
          <p:cNvPr id="14" name="Group 13"/>
          <p:cNvGrpSpPr/>
          <p:nvPr/>
        </p:nvGrpSpPr>
        <p:grpSpPr>
          <a:xfrm>
            <a:off x="5571048" y="145326"/>
            <a:ext cx="3369837" cy="6020761"/>
            <a:chOff x="5571048" y="145326"/>
            <a:chExt cx="3369837" cy="6020761"/>
          </a:xfrm>
        </p:grpSpPr>
        <p:grpSp>
          <p:nvGrpSpPr>
            <p:cNvPr id="8" name="Group 7"/>
            <p:cNvGrpSpPr/>
            <p:nvPr/>
          </p:nvGrpSpPr>
          <p:grpSpPr>
            <a:xfrm>
              <a:off x="5571048" y="181183"/>
              <a:ext cx="3369837" cy="5984904"/>
              <a:chOff x="5673600" y="35901"/>
              <a:chExt cx="3369837" cy="5984904"/>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3873" y="3678036"/>
                <a:ext cx="3369564" cy="234276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3873" y="1854613"/>
                <a:ext cx="3369564" cy="2342769"/>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73600" y="35901"/>
                <a:ext cx="3367577" cy="2341388"/>
              </a:xfrm>
              <a:prstGeom prst="rect">
                <a:avLst/>
              </a:prstGeom>
            </p:spPr>
          </p:pic>
        </p:grpSp>
        <p:sp>
          <p:nvSpPr>
            <p:cNvPr id="10" name="TextBox 9"/>
            <p:cNvSpPr txBox="1"/>
            <p:nvPr/>
          </p:nvSpPr>
          <p:spPr>
            <a:xfrm>
              <a:off x="5665058" y="145326"/>
              <a:ext cx="3000378" cy="646331"/>
            </a:xfrm>
            <a:prstGeom prst="rect">
              <a:avLst/>
            </a:prstGeom>
            <a:solidFill>
              <a:schemeClr val="bg1"/>
            </a:solidFill>
          </p:spPr>
          <p:txBody>
            <a:bodyPr wrap="square" rtlCol="0">
              <a:spAutoFit/>
            </a:bodyPr>
            <a:lstStyle/>
            <a:p>
              <a:endParaRPr lang="en-GB" dirty="0" smtClean="0"/>
            </a:p>
            <a:p>
              <a:endParaRPr lang="en-GB" dirty="0" smtClean="0"/>
            </a:p>
          </p:txBody>
        </p:sp>
        <p:sp>
          <p:nvSpPr>
            <p:cNvPr id="11" name="Rectangle 10"/>
            <p:cNvSpPr/>
            <p:nvPr/>
          </p:nvSpPr>
          <p:spPr>
            <a:xfrm>
              <a:off x="5673354" y="5781910"/>
              <a:ext cx="740908" cy="276999"/>
            </a:xfrm>
            <a:prstGeom prst="rect">
              <a:avLst/>
            </a:prstGeom>
          </p:spPr>
          <p:txBody>
            <a:bodyPr wrap="none">
              <a:spAutoFit/>
            </a:bodyPr>
            <a:lstStyle/>
            <a:p>
              <a:r>
                <a:rPr lang="en-GB" sz="1200" b="1" dirty="0" smtClean="0"/>
                <a:t>GPSRO</a:t>
              </a:r>
              <a:endParaRPr lang="en-GB" sz="1200" b="1" dirty="0"/>
            </a:p>
          </p:txBody>
        </p:sp>
        <p:sp>
          <p:nvSpPr>
            <p:cNvPr id="12" name="Rectangle 11"/>
            <p:cNvSpPr/>
            <p:nvPr/>
          </p:nvSpPr>
          <p:spPr>
            <a:xfrm>
              <a:off x="5646703" y="3859750"/>
              <a:ext cx="1202573" cy="276999"/>
            </a:xfrm>
            <a:prstGeom prst="rect">
              <a:avLst/>
            </a:prstGeom>
          </p:spPr>
          <p:txBody>
            <a:bodyPr wrap="none">
              <a:spAutoFit/>
            </a:bodyPr>
            <a:lstStyle/>
            <a:p>
              <a:r>
                <a:rPr lang="en-GB" sz="1200" b="1" dirty="0" smtClean="0"/>
                <a:t>LEO </a:t>
              </a:r>
              <a:r>
                <a:rPr lang="en-GB" sz="1200" b="1" dirty="0"/>
                <a:t>satellites</a:t>
              </a:r>
            </a:p>
          </p:txBody>
        </p:sp>
        <p:sp>
          <p:nvSpPr>
            <p:cNvPr id="13" name="Rectangle 12"/>
            <p:cNvSpPr/>
            <p:nvPr/>
          </p:nvSpPr>
          <p:spPr>
            <a:xfrm>
              <a:off x="5646703" y="2107073"/>
              <a:ext cx="1330814" cy="276999"/>
            </a:xfrm>
            <a:prstGeom prst="rect">
              <a:avLst/>
            </a:prstGeom>
          </p:spPr>
          <p:txBody>
            <a:bodyPr wrap="none">
              <a:spAutoFit/>
            </a:bodyPr>
            <a:lstStyle/>
            <a:p>
              <a:r>
                <a:rPr lang="en-GB" sz="1200" b="1" dirty="0"/>
                <a:t>GEOS satellites</a:t>
              </a:r>
            </a:p>
          </p:txBody>
        </p:sp>
      </p:grpSp>
    </p:spTree>
    <p:extLst>
      <p:ext uri="{BB962C8B-B14F-4D97-AF65-F5344CB8AC3E}">
        <p14:creationId xmlns:p14="http://schemas.microsoft.com/office/powerpoint/2010/main" val="131968417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914" y="360000"/>
            <a:ext cx="8171343" cy="369332"/>
          </a:xfrm>
        </p:spPr>
        <p:txBody>
          <a:bodyPr/>
          <a:lstStyle/>
          <a:p>
            <a:pPr algn="ctr"/>
            <a:r>
              <a:rPr lang="en-GB" dirty="0" smtClean="0"/>
              <a:t>Closing remarks</a:t>
            </a:r>
            <a:br>
              <a:rPr lang="en-GB" dirty="0" smtClean="0"/>
            </a:br>
            <a:r>
              <a:rPr lang="en-GB" dirty="0" smtClean="0"/>
              <a:t>  </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40</a:t>
            </a:fld>
            <a:endParaRPr lang="en-US" dirty="0"/>
          </a:p>
        </p:txBody>
      </p:sp>
      <p:sp>
        <p:nvSpPr>
          <p:cNvPr id="3" name="Rectangle 2"/>
          <p:cNvSpPr/>
          <p:nvPr/>
        </p:nvSpPr>
        <p:spPr>
          <a:xfrm>
            <a:off x="358419" y="1008626"/>
            <a:ext cx="8299104" cy="6832640"/>
          </a:xfrm>
          <a:prstGeom prst="rect">
            <a:avLst/>
          </a:prstGeom>
        </p:spPr>
        <p:txBody>
          <a:bodyPr wrap="square">
            <a:spAutoFit/>
          </a:bodyPr>
          <a:lstStyle/>
          <a:p>
            <a:pPr>
              <a:buSzPct val="110000"/>
              <a:buFont typeface="Arial"/>
              <a:buChar char="•"/>
            </a:pPr>
            <a:r>
              <a:rPr lang="en-US" dirty="0" smtClean="0"/>
              <a:t> </a:t>
            </a:r>
            <a:r>
              <a:rPr lang="en-US" sz="1600" dirty="0" smtClean="0">
                <a:solidFill>
                  <a:schemeClr val="tx2"/>
                </a:solidFill>
              </a:rPr>
              <a:t>Satellite </a:t>
            </a:r>
            <a:r>
              <a:rPr lang="en-US" sz="1600" dirty="0">
                <a:solidFill>
                  <a:schemeClr val="tx2"/>
                </a:solidFill>
              </a:rPr>
              <a:t>observations, especially radiance data, are critical </a:t>
            </a:r>
            <a:r>
              <a:rPr lang="en-US" sz="1600" dirty="0" smtClean="0">
                <a:solidFill>
                  <a:schemeClr val="tx2"/>
                </a:solidFill>
              </a:rPr>
              <a:t>for global </a:t>
            </a:r>
            <a:r>
              <a:rPr lang="en-US" sz="1600" dirty="0">
                <a:solidFill>
                  <a:schemeClr val="tx2"/>
                </a:solidFill>
              </a:rPr>
              <a:t>NWP, but conventional data remain very </a:t>
            </a:r>
            <a:r>
              <a:rPr lang="en-US" sz="1600" dirty="0" smtClean="0">
                <a:solidFill>
                  <a:schemeClr val="tx2"/>
                </a:solidFill>
              </a:rPr>
              <a:t>important.</a:t>
            </a:r>
          </a:p>
          <a:p>
            <a:pPr>
              <a:buSzPct val="110000"/>
              <a:buFont typeface="Arial"/>
              <a:buChar char="•"/>
            </a:pPr>
            <a:endParaRPr lang="en-US" sz="1600" dirty="0" smtClean="0">
              <a:solidFill>
                <a:schemeClr val="tx2"/>
              </a:solidFill>
            </a:endParaRPr>
          </a:p>
          <a:p>
            <a:pPr marL="628650" lvl="1" indent="-171450">
              <a:buFont typeface="Arial" panose="020B0604020202020204" pitchFamily="34" charset="0"/>
              <a:buChar char="•"/>
            </a:pPr>
            <a:r>
              <a:rPr lang="en-GB" sz="1200" dirty="0">
                <a:solidFill>
                  <a:schemeClr val="tx2"/>
                </a:solidFill>
              </a:rPr>
              <a:t>Observing types with the most significant contributions to error reduction for global NWP: MW </a:t>
            </a:r>
            <a:r>
              <a:rPr lang="en-GB" sz="1200" dirty="0" smtClean="0">
                <a:solidFill>
                  <a:schemeClr val="tx2"/>
                </a:solidFill>
              </a:rPr>
              <a:t>sounders, hyper-spectral </a:t>
            </a:r>
            <a:r>
              <a:rPr lang="en-GB" sz="1200" dirty="0">
                <a:solidFill>
                  <a:schemeClr val="tx2"/>
                </a:solidFill>
              </a:rPr>
              <a:t>IR </a:t>
            </a:r>
            <a:r>
              <a:rPr lang="en-GB" sz="1200" dirty="0" smtClean="0">
                <a:solidFill>
                  <a:schemeClr val="tx2"/>
                </a:solidFill>
              </a:rPr>
              <a:t>sounders, </a:t>
            </a:r>
            <a:r>
              <a:rPr lang="en-GB" sz="1200" dirty="0">
                <a:solidFill>
                  <a:schemeClr val="tx2"/>
                </a:solidFill>
              </a:rPr>
              <a:t>radiosondes, aircraft data and </a:t>
            </a:r>
            <a:r>
              <a:rPr lang="en-GB" sz="1200" dirty="0" smtClean="0">
                <a:solidFill>
                  <a:schemeClr val="tx2"/>
                </a:solidFill>
              </a:rPr>
              <a:t>AMVs.</a:t>
            </a:r>
          </a:p>
          <a:p>
            <a:pPr marL="628650" lvl="1" indent="-171450">
              <a:buFont typeface="Arial" panose="020B0604020202020204" pitchFamily="34" charset="0"/>
              <a:buChar char="•"/>
            </a:pPr>
            <a:endParaRPr lang="en-GB" sz="1200" dirty="0">
              <a:solidFill>
                <a:schemeClr val="tx2"/>
              </a:solidFill>
            </a:endParaRPr>
          </a:p>
          <a:p>
            <a:pPr marL="628650" lvl="1" indent="-171450">
              <a:buFont typeface="Arial" panose="020B0604020202020204" pitchFamily="34" charset="0"/>
              <a:buChar char="•"/>
            </a:pPr>
            <a:r>
              <a:rPr lang="en-GB" sz="1200" dirty="0">
                <a:solidFill>
                  <a:schemeClr val="tx2"/>
                </a:solidFill>
              </a:rPr>
              <a:t>On a per observation basis, the impact is dominated by buoys, radiosondes, AMVs and aircraft </a:t>
            </a:r>
            <a:r>
              <a:rPr lang="en-GB" sz="1200" dirty="0" smtClean="0">
                <a:solidFill>
                  <a:schemeClr val="tx2"/>
                </a:solidFill>
              </a:rPr>
              <a:t>observations.</a:t>
            </a:r>
          </a:p>
          <a:p>
            <a:pPr lvl="1"/>
            <a:endParaRPr lang="en-GB" sz="1200" dirty="0" smtClean="0">
              <a:solidFill>
                <a:schemeClr val="tx2"/>
              </a:solidFill>
            </a:endParaRPr>
          </a:p>
          <a:p>
            <a:pPr marL="628650" lvl="1" indent="-171450">
              <a:buFont typeface="Arial" panose="020B0604020202020204" pitchFamily="34" charset="0"/>
              <a:buChar char="•"/>
            </a:pPr>
            <a:r>
              <a:rPr lang="en-GB" sz="1200" dirty="0" smtClean="0">
                <a:solidFill>
                  <a:schemeClr val="tx2"/>
                </a:solidFill>
              </a:rPr>
              <a:t>At ECMWF, the </a:t>
            </a:r>
            <a:r>
              <a:rPr lang="en-GB" sz="1200" dirty="0">
                <a:solidFill>
                  <a:schemeClr val="tx2"/>
                </a:solidFill>
              </a:rPr>
              <a:t>extension of the use of MW humidity-sounding radiances to all-sky leads to a </a:t>
            </a:r>
            <a:r>
              <a:rPr lang="en-GB" sz="1200" dirty="0" smtClean="0">
                <a:solidFill>
                  <a:schemeClr val="tx2"/>
                </a:solidFill>
              </a:rPr>
              <a:t>significant improvement </a:t>
            </a:r>
            <a:r>
              <a:rPr lang="en-GB" sz="1200" dirty="0">
                <a:solidFill>
                  <a:schemeClr val="tx2"/>
                </a:solidFill>
              </a:rPr>
              <a:t>of the forecast impact in the ECMWF </a:t>
            </a:r>
            <a:r>
              <a:rPr lang="en-GB" sz="1200" dirty="0" smtClean="0">
                <a:solidFill>
                  <a:schemeClr val="tx2"/>
                </a:solidFill>
              </a:rPr>
              <a:t>system (Geer </a:t>
            </a:r>
            <a:r>
              <a:rPr lang="en-GB" sz="1200" i="1" dirty="0" smtClean="0">
                <a:solidFill>
                  <a:schemeClr val="tx2"/>
                </a:solidFill>
              </a:rPr>
              <a:t>et al.</a:t>
            </a:r>
            <a:r>
              <a:rPr lang="en-GB" sz="1200" dirty="0" smtClean="0">
                <a:solidFill>
                  <a:schemeClr val="tx2"/>
                </a:solidFill>
              </a:rPr>
              <a:t>, submitted to QJRMS)</a:t>
            </a:r>
          </a:p>
          <a:p>
            <a:pPr lvl="1"/>
            <a:endParaRPr lang="en-GB" sz="1600" dirty="0">
              <a:solidFill>
                <a:schemeClr val="tx2"/>
              </a:solidFill>
            </a:endParaRPr>
          </a:p>
          <a:p>
            <a:pPr>
              <a:buSzPct val="110000"/>
              <a:buFont typeface="Arial"/>
              <a:buChar char="•"/>
            </a:pPr>
            <a:r>
              <a:rPr lang="en-US" dirty="0" smtClean="0">
                <a:solidFill>
                  <a:schemeClr val="tx2"/>
                </a:solidFill>
              </a:rPr>
              <a:t> </a:t>
            </a:r>
            <a:r>
              <a:rPr lang="en-US" sz="1600" dirty="0">
                <a:solidFill>
                  <a:schemeClr val="tx2"/>
                </a:solidFill>
              </a:rPr>
              <a:t>Only a small majority (</a:t>
            </a:r>
            <a:r>
              <a:rPr lang="en-US" sz="1600" dirty="0" smtClean="0">
                <a:solidFill>
                  <a:schemeClr val="tx2"/>
                </a:solidFill>
              </a:rPr>
              <a:t>50-52%) </a:t>
            </a:r>
            <a:r>
              <a:rPr lang="en-US" sz="1600" dirty="0">
                <a:solidFill>
                  <a:schemeClr val="tx2"/>
                </a:solidFill>
              </a:rPr>
              <a:t>of observations improves the </a:t>
            </a:r>
            <a:r>
              <a:rPr lang="en-US" sz="1600" dirty="0" smtClean="0">
                <a:solidFill>
                  <a:schemeClr val="tx2"/>
                </a:solidFill>
              </a:rPr>
              <a:t>forecast</a:t>
            </a:r>
            <a:r>
              <a:rPr lang="en-US" sz="1600" dirty="0">
                <a:solidFill>
                  <a:schemeClr val="tx2"/>
                </a:solidFill>
              </a:rPr>
              <a:t>, and most of the overall benefit comes from a large </a:t>
            </a:r>
            <a:r>
              <a:rPr lang="en-US" sz="1600" dirty="0" smtClean="0">
                <a:solidFill>
                  <a:schemeClr val="tx2"/>
                </a:solidFill>
              </a:rPr>
              <a:t>number </a:t>
            </a:r>
            <a:r>
              <a:rPr lang="en-US" sz="1600" dirty="0">
                <a:solidFill>
                  <a:schemeClr val="tx2"/>
                </a:solidFill>
              </a:rPr>
              <a:t>of observations having small-moderate </a:t>
            </a:r>
            <a:r>
              <a:rPr lang="en-US" sz="1600" dirty="0" smtClean="0">
                <a:solidFill>
                  <a:schemeClr val="tx2"/>
                </a:solidFill>
              </a:rPr>
              <a:t>impacts</a:t>
            </a:r>
          </a:p>
          <a:p>
            <a:pPr>
              <a:buSzPct val="110000"/>
              <a:buFont typeface="Arial"/>
              <a:buChar char="•"/>
            </a:pPr>
            <a:endParaRPr lang="en-US" sz="1600" dirty="0">
              <a:solidFill>
                <a:schemeClr val="tx2"/>
              </a:solidFill>
            </a:endParaRPr>
          </a:p>
          <a:p>
            <a:pPr marL="742950" lvl="1" indent="-285750">
              <a:buFont typeface="Arial" panose="020B0604020202020204" pitchFamily="34" charset="0"/>
              <a:buChar char="•"/>
            </a:pPr>
            <a:r>
              <a:rPr lang="en-GB" sz="1200" dirty="0">
                <a:solidFill>
                  <a:schemeClr val="tx2"/>
                </a:solidFill>
              </a:rPr>
              <a:t>Reliance on statistics of background and observation errors implies a distribution of positive and negative impacts, regardless of data </a:t>
            </a:r>
            <a:r>
              <a:rPr lang="en-GB" sz="1200" dirty="0" smtClean="0">
                <a:solidFill>
                  <a:schemeClr val="tx2"/>
                </a:solidFill>
              </a:rPr>
              <a:t>quality.</a:t>
            </a:r>
          </a:p>
          <a:p>
            <a:pPr marL="742950" lvl="1" indent="-285750">
              <a:buFont typeface="Arial" panose="020B0604020202020204" pitchFamily="34" charset="0"/>
              <a:buChar char="•"/>
            </a:pPr>
            <a:endParaRPr lang="en-GB" sz="1200" dirty="0" smtClean="0">
              <a:solidFill>
                <a:schemeClr val="tx2"/>
              </a:solidFill>
            </a:endParaRPr>
          </a:p>
          <a:p>
            <a:pPr marL="742950" lvl="1" indent="-285750">
              <a:buFont typeface="Arial" panose="020B0604020202020204" pitchFamily="34" charset="0"/>
              <a:buChar char="•"/>
            </a:pPr>
            <a:r>
              <a:rPr lang="en-GB" sz="1200" dirty="0">
                <a:solidFill>
                  <a:schemeClr val="tx2"/>
                </a:solidFill>
              </a:rPr>
              <a:t>Imperfect DA </a:t>
            </a:r>
            <a:r>
              <a:rPr lang="en-GB" sz="1200" dirty="0" smtClean="0">
                <a:solidFill>
                  <a:schemeClr val="tx2"/>
                </a:solidFill>
              </a:rPr>
              <a:t>method, errors </a:t>
            </a:r>
            <a:r>
              <a:rPr lang="en-GB" sz="1200" dirty="0">
                <a:solidFill>
                  <a:schemeClr val="tx2"/>
                </a:solidFill>
              </a:rPr>
              <a:t>in the verifying analysis </a:t>
            </a:r>
            <a:r>
              <a:rPr lang="en-GB" sz="1200" dirty="0" smtClean="0">
                <a:solidFill>
                  <a:schemeClr val="tx2"/>
                </a:solidFill>
              </a:rPr>
              <a:t>may </a:t>
            </a:r>
            <a:r>
              <a:rPr lang="en-GB" sz="1200" dirty="0">
                <a:solidFill>
                  <a:schemeClr val="tx2"/>
                </a:solidFill>
              </a:rPr>
              <a:t>contribute to the number of observations harming the </a:t>
            </a:r>
            <a:r>
              <a:rPr lang="en-GB" sz="1200" dirty="0" smtClean="0">
                <a:solidFill>
                  <a:schemeClr val="tx2"/>
                </a:solidFill>
              </a:rPr>
              <a:t>forecast.</a:t>
            </a:r>
          </a:p>
          <a:p>
            <a:pPr lvl="1"/>
            <a:endParaRPr lang="en-US" sz="1200" dirty="0" smtClean="0">
              <a:solidFill>
                <a:schemeClr val="tx2"/>
              </a:solidFill>
            </a:endParaRPr>
          </a:p>
          <a:p>
            <a:pPr>
              <a:buSzPct val="110000"/>
              <a:buFont typeface="Arial"/>
              <a:buChar char="•"/>
            </a:pPr>
            <a:r>
              <a:rPr lang="en-US" sz="1600" dirty="0" smtClean="0">
                <a:solidFill>
                  <a:schemeClr val="tx2"/>
                </a:solidFill>
              </a:rPr>
              <a:t> </a:t>
            </a:r>
            <a:r>
              <a:rPr lang="en-GB" sz="1600" dirty="0" smtClean="0">
                <a:solidFill>
                  <a:schemeClr val="tx2"/>
                </a:solidFill>
              </a:rPr>
              <a:t>Observations </a:t>
            </a:r>
            <a:r>
              <a:rPr lang="en-GB" sz="1600" dirty="0">
                <a:solidFill>
                  <a:schemeClr val="tx2"/>
                </a:solidFill>
              </a:rPr>
              <a:t>late </a:t>
            </a:r>
            <a:r>
              <a:rPr lang="en-GB" sz="1600" dirty="0" smtClean="0">
                <a:solidFill>
                  <a:schemeClr val="tx2"/>
                </a:solidFill>
              </a:rPr>
              <a:t>in </a:t>
            </a:r>
            <a:r>
              <a:rPr lang="en-GB" sz="1600" dirty="0">
                <a:solidFill>
                  <a:schemeClr val="tx2"/>
                </a:solidFill>
              </a:rPr>
              <a:t>the 4D-Var window </a:t>
            </a:r>
            <a:r>
              <a:rPr lang="en-GB" sz="1600" dirty="0" smtClean="0">
                <a:solidFill>
                  <a:schemeClr val="tx2"/>
                </a:solidFill>
              </a:rPr>
              <a:t>are </a:t>
            </a:r>
            <a:r>
              <a:rPr lang="en-GB" sz="1600" dirty="0">
                <a:solidFill>
                  <a:schemeClr val="tx2"/>
                </a:solidFill>
              </a:rPr>
              <a:t>more influential than data </a:t>
            </a:r>
            <a:r>
              <a:rPr lang="en-GB" sz="1600" dirty="0" smtClean="0">
                <a:solidFill>
                  <a:schemeClr val="tx2"/>
                </a:solidFill>
              </a:rPr>
              <a:t>early </a:t>
            </a:r>
            <a:r>
              <a:rPr lang="en-GB" sz="1600" dirty="0">
                <a:solidFill>
                  <a:schemeClr val="tx2"/>
                </a:solidFill>
              </a:rPr>
              <a:t>in the </a:t>
            </a:r>
            <a:r>
              <a:rPr lang="en-GB" sz="1600" dirty="0" smtClean="0">
                <a:solidFill>
                  <a:schemeClr val="tx2"/>
                </a:solidFill>
              </a:rPr>
              <a:t>window.</a:t>
            </a:r>
          </a:p>
          <a:p>
            <a:pPr>
              <a:buSzPct val="110000"/>
            </a:pPr>
            <a:endParaRPr lang="en-GB" sz="1600" dirty="0" smtClean="0">
              <a:solidFill>
                <a:schemeClr val="tx2"/>
              </a:solidFill>
            </a:endParaRPr>
          </a:p>
          <a:p>
            <a:pPr>
              <a:buSzPct val="110000"/>
              <a:buFont typeface="Arial"/>
              <a:buChar char="•"/>
            </a:pPr>
            <a:r>
              <a:rPr lang="en-GB" sz="1600" dirty="0">
                <a:solidFill>
                  <a:schemeClr val="tx2"/>
                </a:solidFill>
              </a:rPr>
              <a:t> Interpretation of forecast improvement or degradation as depicted by </a:t>
            </a:r>
            <a:r>
              <a:rPr lang="en-GB" sz="1600" dirty="0" smtClean="0">
                <a:solidFill>
                  <a:schemeClr val="tx2"/>
                </a:solidFill>
              </a:rPr>
              <a:t>the FSOI </a:t>
            </a:r>
            <a:r>
              <a:rPr lang="en-GB" sz="1600" dirty="0">
                <a:solidFill>
                  <a:schemeClr val="tx2"/>
                </a:solidFill>
              </a:rPr>
              <a:t>tool is </a:t>
            </a:r>
            <a:r>
              <a:rPr lang="en-GB" sz="1600" dirty="0" smtClean="0">
                <a:solidFill>
                  <a:schemeClr val="tx2"/>
                </a:solidFill>
              </a:rPr>
              <a:t>necessary. </a:t>
            </a:r>
            <a:endParaRPr lang="en-GB" sz="1600" dirty="0">
              <a:solidFill>
                <a:schemeClr val="tx2"/>
              </a:solidFill>
            </a:endParaRPr>
          </a:p>
          <a:p>
            <a:pPr lvl="1">
              <a:buSzPct val="110000"/>
              <a:buFont typeface="Arial"/>
              <a:buChar char="•"/>
            </a:pPr>
            <a:endParaRPr lang="en-US" sz="1600" dirty="0"/>
          </a:p>
          <a:p>
            <a:pPr marL="285750" indent="-285750">
              <a:buFont typeface="Arial" panose="020B0604020202020204" pitchFamily="34" charset="0"/>
              <a:buChar char="•"/>
            </a:pPr>
            <a:endParaRPr lang="en-GB" sz="1600" b="1" dirty="0" smtClean="0">
              <a:solidFill>
                <a:schemeClr val="tx2"/>
              </a:solidFill>
            </a:endParaRPr>
          </a:p>
          <a:p>
            <a:pPr lvl="1"/>
            <a:endParaRPr lang="en-GB" dirty="0" smtClean="0">
              <a:solidFill>
                <a:schemeClr val="tx2"/>
              </a:solidFill>
            </a:endParaRPr>
          </a:p>
          <a:p>
            <a:pPr marL="742950" lvl="1" indent="-285750">
              <a:buFont typeface="Arial" panose="020B0604020202020204" pitchFamily="34" charset="0"/>
              <a:buChar char="•"/>
            </a:pPr>
            <a:endParaRPr lang="en-GB" dirty="0">
              <a:solidFill>
                <a:schemeClr val="tx2"/>
              </a:solidFill>
            </a:endParaRPr>
          </a:p>
          <a:p>
            <a:pPr lvl="1"/>
            <a:endParaRPr lang="en-GB" dirty="0">
              <a:solidFill>
                <a:srgbClr val="064E83"/>
              </a:solidFill>
            </a:endParaRPr>
          </a:p>
        </p:txBody>
      </p:sp>
    </p:spTree>
    <p:extLst>
      <p:ext uri="{BB962C8B-B14F-4D97-AF65-F5344CB8AC3E}">
        <p14:creationId xmlns:p14="http://schemas.microsoft.com/office/powerpoint/2010/main" val="904422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0" end="1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4011" y="579656"/>
            <a:ext cx="7594329" cy="6186309"/>
          </a:xfrm>
          <a:prstGeom prst="rect">
            <a:avLst/>
          </a:prstGeom>
          <a:noFill/>
        </p:spPr>
        <p:txBody>
          <a:bodyPr wrap="square" rtlCol="0">
            <a:spAutoFit/>
          </a:bodyPr>
          <a:lstStyle/>
          <a:p>
            <a:endParaRPr lang="en-GB" sz="1200" dirty="0" smtClean="0"/>
          </a:p>
          <a:p>
            <a:endParaRPr lang="en-GB" sz="1200" dirty="0"/>
          </a:p>
          <a:p>
            <a:r>
              <a:rPr lang="en-GB" sz="1200" dirty="0" err="1" smtClean="0"/>
              <a:t>Cardinali</a:t>
            </a:r>
            <a:r>
              <a:rPr lang="en-GB" sz="1200" dirty="0"/>
              <a:t>, C., 2009: Monitoring the observation impact on the short-range forecast</a:t>
            </a:r>
            <a:r>
              <a:rPr lang="en-GB" sz="1200" i="1" dirty="0"/>
              <a:t>. </a:t>
            </a:r>
            <a:r>
              <a:rPr lang="en-GB" sz="1200" i="1" dirty="0" smtClean="0"/>
              <a:t>Q</a:t>
            </a:r>
            <a:r>
              <a:rPr lang="en-GB" sz="1200" i="1" dirty="0"/>
              <a:t>. J. R. </a:t>
            </a:r>
            <a:r>
              <a:rPr lang="en-GB" sz="1200" i="1" dirty="0" err="1"/>
              <a:t>Meteorol</a:t>
            </a:r>
            <a:r>
              <a:rPr lang="en-GB" sz="1200" i="1" dirty="0"/>
              <a:t>. Soc</a:t>
            </a:r>
            <a:r>
              <a:rPr lang="en-GB" sz="1200" dirty="0" smtClean="0"/>
              <a:t>., </a:t>
            </a:r>
            <a:r>
              <a:rPr lang="en-GB" sz="1200" b="1" dirty="0" smtClean="0"/>
              <a:t>135</a:t>
            </a:r>
            <a:r>
              <a:rPr lang="en-GB" sz="1200" dirty="0" smtClean="0"/>
              <a:t>: 239-250.</a:t>
            </a:r>
          </a:p>
          <a:p>
            <a:endParaRPr lang="en-GB" sz="1200" dirty="0"/>
          </a:p>
          <a:p>
            <a:r>
              <a:rPr lang="en-GB" sz="1200" dirty="0" err="1" smtClean="0"/>
              <a:t>Cardinali</a:t>
            </a:r>
            <a:r>
              <a:rPr lang="en-GB" sz="1200" dirty="0" smtClean="0"/>
              <a:t>, C., 2013: Observation </a:t>
            </a:r>
            <a:r>
              <a:rPr lang="en-GB" sz="1200" dirty="0"/>
              <a:t>impact on the short-range </a:t>
            </a:r>
            <a:r>
              <a:rPr lang="en-GB" sz="1200" dirty="0" smtClean="0"/>
              <a:t>forecast, Advanced </a:t>
            </a:r>
            <a:r>
              <a:rPr lang="en-GB" sz="1200" dirty="0"/>
              <a:t>Data Assimilation for Geosciences: Lecture Notes of the Les </a:t>
            </a:r>
            <a:r>
              <a:rPr lang="en-GB" sz="1200" dirty="0" err="1"/>
              <a:t>Houches</a:t>
            </a:r>
            <a:r>
              <a:rPr lang="en-GB" sz="1200" dirty="0"/>
              <a:t> School of Physics: Special </a:t>
            </a:r>
            <a:r>
              <a:rPr lang="en-GB" sz="1200" dirty="0" smtClean="0"/>
              <a:t>Issue</a:t>
            </a:r>
            <a:r>
              <a:rPr lang="en-GB" sz="1200" dirty="0"/>
              <a:t>.</a:t>
            </a:r>
            <a:endParaRPr lang="en-GB" sz="1200" dirty="0" smtClean="0"/>
          </a:p>
          <a:p>
            <a:endParaRPr lang="en-GB" sz="1200" dirty="0"/>
          </a:p>
          <a:p>
            <a:r>
              <a:rPr lang="en-GB" sz="1200" dirty="0" err="1"/>
              <a:t>Daescu</a:t>
            </a:r>
            <a:r>
              <a:rPr lang="en-GB" sz="1200" dirty="0"/>
              <a:t> D. N., 2008: On the sensitivity equations of four-dimensional </a:t>
            </a:r>
            <a:r>
              <a:rPr lang="en-GB" sz="1200" dirty="0" err="1"/>
              <a:t>variational</a:t>
            </a:r>
            <a:r>
              <a:rPr lang="en-GB" sz="1200" dirty="0"/>
              <a:t> (4D-Var) data assimilation. </a:t>
            </a:r>
            <a:r>
              <a:rPr lang="en-GB" sz="1200" i="1" dirty="0" smtClean="0"/>
              <a:t>Mon</a:t>
            </a:r>
            <a:r>
              <a:rPr lang="en-GB" sz="1200" i="1" dirty="0"/>
              <a:t>. </a:t>
            </a:r>
            <a:r>
              <a:rPr lang="en-GB" sz="1200" i="1" dirty="0" err="1"/>
              <a:t>Wea</a:t>
            </a:r>
            <a:r>
              <a:rPr lang="en-GB" sz="1200" i="1" dirty="0"/>
              <a:t>. Rev</a:t>
            </a:r>
            <a:r>
              <a:rPr lang="en-GB" sz="1200" i="1" dirty="0" smtClean="0"/>
              <a:t>., </a:t>
            </a:r>
            <a:r>
              <a:rPr lang="en-GB" sz="1200" dirty="0" smtClean="0"/>
              <a:t>136: </a:t>
            </a:r>
            <a:r>
              <a:rPr lang="en-GB" sz="1200" dirty="0"/>
              <a:t>3050--3065.</a:t>
            </a:r>
            <a:endParaRPr lang="en-GB" sz="1200" dirty="0" smtClean="0"/>
          </a:p>
          <a:p>
            <a:endParaRPr lang="en-GB" sz="1200" dirty="0"/>
          </a:p>
          <a:p>
            <a:r>
              <a:rPr lang="en-US" sz="1200" dirty="0" err="1" smtClean="0"/>
              <a:t>Errico</a:t>
            </a:r>
            <a:r>
              <a:rPr lang="en-US" sz="1200" dirty="0" smtClean="0"/>
              <a:t>, R. M. 2007. Interpretation of an adjoint-derived observational impact measure. </a:t>
            </a:r>
            <a:r>
              <a:rPr lang="en-US" sz="1200" i="1" dirty="0" err="1" smtClean="0"/>
              <a:t>Tellus</a:t>
            </a:r>
            <a:r>
              <a:rPr lang="en-US" sz="1200" i="1" dirty="0" smtClean="0"/>
              <a:t> </a:t>
            </a:r>
            <a:r>
              <a:rPr lang="en-US" sz="1200" b="1" dirty="0" smtClean="0"/>
              <a:t>59A, </a:t>
            </a:r>
            <a:r>
              <a:rPr lang="en-US" sz="1200" dirty="0" smtClean="0"/>
              <a:t>273–276</a:t>
            </a:r>
            <a:r>
              <a:rPr lang="en-US" sz="1200" b="1" i="1" dirty="0" smtClean="0"/>
              <a:t>.</a:t>
            </a:r>
            <a:endParaRPr lang="en-US" sz="1200" dirty="0" smtClean="0"/>
          </a:p>
          <a:p>
            <a:endParaRPr lang="en-US" sz="1200" dirty="0" smtClean="0"/>
          </a:p>
          <a:p>
            <a:r>
              <a:rPr lang="en-US" sz="1200" dirty="0" smtClean="0"/>
              <a:t>Gelaro, R. and Y. Zhu, 2009: Examination of observation impacts derived form observing system experiments (OSEs) and adjoint models. </a:t>
            </a:r>
            <a:r>
              <a:rPr lang="en-US" sz="1200" i="1" dirty="0" err="1" smtClean="0"/>
              <a:t>Tellus</a:t>
            </a:r>
            <a:r>
              <a:rPr lang="en-US" sz="1200" dirty="0" smtClean="0"/>
              <a:t>, </a:t>
            </a:r>
            <a:r>
              <a:rPr lang="en-US" sz="1200" b="1" dirty="0" smtClean="0"/>
              <a:t>61A</a:t>
            </a:r>
            <a:r>
              <a:rPr lang="en-US" sz="1200" dirty="0" smtClean="0"/>
              <a:t>, 179–193.</a:t>
            </a:r>
          </a:p>
          <a:p>
            <a:endParaRPr lang="en-US" sz="1200" dirty="0" smtClean="0"/>
          </a:p>
          <a:p>
            <a:r>
              <a:rPr lang="en-US" sz="1200" dirty="0" smtClean="0"/>
              <a:t>Gelaro, R., Y. Zhu and R. M. Errico, 2007: Examination of various-order </a:t>
            </a:r>
            <a:r>
              <a:rPr lang="en-US" sz="1200" dirty="0" err="1" smtClean="0"/>
              <a:t>adjoint</a:t>
            </a:r>
            <a:r>
              <a:rPr lang="en-US" sz="1200" dirty="0" smtClean="0"/>
              <a:t>-based approximations of observation impact.  </a:t>
            </a:r>
            <a:r>
              <a:rPr lang="en-US" sz="1200" i="1" dirty="0" err="1" smtClean="0"/>
              <a:t>Meteorologische</a:t>
            </a:r>
            <a:r>
              <a:rPr lang="en-US" sz="1200" i="1" dirty="0" smtClean="0"/>
              <a:t> </a:t>
            </a:r>
            <a:r>
              <a:rPr lang="en-US" sz="1200" i="1" dirty="0" err="1" smtClean="0"/>
              <a:t>Zeitschrift</a:t>
            </a:r>
            <a:r>
              <a:rPr lang="en-US" sz="1200" i="1" dirty="0" smtClean="0"/>
              <a:t>,</a:t>
            </a:r>
            <a:r>
              <a:rPr lang="en-US" sz="1200" dirty="0" smtClean="0"/>
              <a:t> </a:t>
            </a:r>
            <a:r>
              <a:rPr lang="en-US" sz="1200" b="1" dirty="0" smtClean="0"/>
              <a:t>16</a:t>
            </a:r>
            <a:r>
              <a:rPr lang="en-US" sz="1200" dirty="0" smtClean="0"/>
              <a:t>, 685-692.</a:t>
            </a:r>
          </a:p>
          <a:p>
            <a:endParaRPr lang="en-US" sz="1200" dirty="0"/>
          </a:p>
          <a:p>
            <a:r>
              <a:rPr lang="en-US" sz="1200" dirty="0" smtClean="0"/>
              <a:t>Geer A.J., F. </a:t>
            </a:r>
            <a:r>
              <a:rPr lang="en-US" sz="1200" dirty="0" err="1" smtClean="0"/>
              <a:t>Baordo</a:t>
            </a:r>
            <a:r>
              <a:rPr lang="en-US" sz="1200" dirty="0" smtClean="0"/>
              <a:t>, K. </a:t>
            </a:r>
            <a:r>
              <a:rPr lang="en-US" sz="1200" dirty="0" err="1" smtClean="0"/>
              <a:t>Befort</a:t>
            </a:r>
            <a:r>
              <a:rPr lang="en-US" sz="1200" dirty="0" smtClean="0"/>
              <a:t>, N. Bormann, P. </a:t>
            </a:r>
            <a:r>
              <a:rPr lang="en-US" sz="1200" dirty="0" err="1" smtClean="0"/>
              <a:t>Chambon</a:t>
            </a:r>
            <a:r>
              <a:rPr lang="en-US" sz="1200" dirty="0" smtClean="0"/>
              <a:t>, S.J. English, M. </a:t>
            </a:r>
            <a:r>
              <a:rPr lang="en-US" sz="1200" dirty="0" err="1" smtClean="0"/>
              <a:t>Kazumori</a:t>
            </a:r>
            <a:r>
              <a:rPr lang="en-US" sz="1200" dirty="0" smtClean="0"/>
              <a:t>, H. Lawrence, P. Lean , C. Lupu, 2017: The growing impact of satellite observations sensitive to humidity, cloud and precipitation, </a:t>
            </a:r>
            <a:r>
              <a:rPr lang="en-US" sz="1200" smtClean="0"/>
              <a:t>to be submitted </a:t>
            </a:r>
            <a:r>
              <a:rPr lang="en-US" sz="1200" dirty="0" smtClean="0"/>
              <a:t>to </a:t>
            </a:r>
            <a:r>
              <a:rPr lang="en-GB" sz="1200" i="1" dirty="0"/>
              <a:t>Q. J. R. </a:t>
            </a:r>
            <a:r>
              <a:rPr lang="en-GB" sz="1200" i="1" dirty="0" err="1"/>
              <a:t>Meteorol</a:t>
            </a:r>
            <a:r>
              <a:rPr lang="en-GB" sz="1200" i="1" dirty="0"/>
              <a:t>. Soc</a:t>
            </a:r>
            <a:r>
              <a:rPr lang="en-GB" sz="1200" dirty="0"/>
              <a:t>.</a:t>
            </a:r>
            <a:endParaRPr lang="en-US" sz="1200" dirty="0" smtClean="0"/>
          </a:p>
          <a:p>
            <a:endParaRPr lang="en-US" sz="1200" dirty="0"/>
          </a:p>
          <a:p>
            <a:r>
              <a:rPr lang="en-US" sz="1200" dirty="0" err="1"/>
              <a:t>Janiskova</a:t>
            </a:r>
            <a:r>
              <a:rPr lang="en-US" sz="1200" dirty="0"/>
              <a:t> M. and C. </a:t>
            </a:r>
            <a:r>
              <a:rPr lang="en-US" sz="1200" dirty="0" err="1"/>
              <a:t>Cardinali</a:t>
            </a:r>
            <a:r>
              <a:rPr lang="en-US" sz="1200" dirty="0"/>
              <a:t>, 2016: </a:t>
            </a:r>
            <a:r>
              <a:rPr lang="en-GB" sz="1200" dirty="0"/>
              <a:t>On the Impact of the </a:t>
            </a:r>
            <a:r>
              <a:rPr lang="en-GB" sz="1200" dirty="0" err="1"/>
              <a:t>Diabatic</a:t>
            </a:r>
            <a:r>
              <a:rPr lang="en-GB" sz="1200" dirty="0"/>
              <a:t> Component in the Forecast Sensitivity Observation Impact Diagnostics, </a:t>
            </a:r>
            <a:r>
              <a:rPr lang="en-GB" sz="1200" i="1" dirty="0"/>
              <a:t>ECMWF Tech. </a:t>
            </a:r>
            <a:r>
              <a:rPr lang="en-GB" sz="1200" i="1" dirty="0" smtClean="0"/>
              <a:t>Memo, </a:t>
            </a:r>
            <a:r>
              <a:rPr lang="en-GB" sz="1200" b="1" dirty="0"/>
              <a:t>786</a:t>
            </a:r>
            <a:r>
              <a:rPr lang="en-GB" sz="1200" dirty="0"/>
              <a:t>, 18pp</a:t>
            </a:r>
            <a:r>
              <a:rPr lang="en-GB" sz="1200" dirty="0" smtClean="0"/>
              <a:t>.</a:t>
            </a:r>
          </a:p>
          <a:p>
            <a:endParaRPr lang="en-US" sz="1200" dirty="0"/>
          </a:p>
          <a:p>
            <a:r>
              <a:rPr lang="en-GB" sz="1200" dirty="0" err="1"/>
              <a:t>Kalnay</a:t>
            </a:r>
            <a:r>
              <a:rPr lang="en-GB" sz="1200" dirty="0"/>
              <a:t>, E., Ota, Y., Miyoshi, T. and Liu, J. 2012.  A simpler formulation of forecast sensitivity to observations:  application to ensemble </a:t>
            </a:r>
            <a:r>
              <a:rPr lang="en-GB" sz="1200" dirty="0" err="1"/>
              <a:t>Kalman</a:t>
            </a:r>
            <a:r>
              <a:rPr lang="en-GB" sz="1200" dirty="0"/>
              <a:t> filters. </a:t>
            </a:r>
            <a:r>
              <a:rPr lang="en-GB" sz="1200" dirty="0" err="1"/>
              <a:t>Tellus</a:t>
            </a:r>
            <a:r>
              <a:rPr lang="en-GB" sz="1200" dirty="0"/>
              <a:t> A. </a:t>
            </a:r>
            <a:r>
              <a:rPr lang="en-GB" sz="1200" b="1" dirty="0"/>
              <a:t>64</a:t>
            </a:r>
            <a:r>
              <a:rPr lang="en-GB" sz="1200" dirty="0"/>
              <a:t>. </a:t>
            </a:r>
            <a:endParaRPr lang="en-GB" sz="1200" dirty="0" smtClean="0"/>
          </a:p>
          <a:p>
            <a:endParaRPr lang="en-US" sz="1200" dirty="0"/>
          </a:p>
          <a:p>
            <a:r>
              <a:rPr lang="en-US" sz="1200" dirty="0"/>
              <a:t>Langland, R. H. and Baker, N. 2004. Estimation of observation impact using the NRL atmospheric </a:t>
            </a:r>
            <a:r>
              <a:rPr lang="en-US" sz="1200" dirty="0" err="1"/>
              <a:t>variational</a:t>
            </a:r>
            <a:r>
              <a:rPr lang="en-US" sz="1200" dirty="0"/>
              <a:t> data assimilation </a:t>
            </a:r>
            <a:r>
              <a:rPr lang="en-US" sz="1200" dirty="0" err="1"/>
              <a:t>adjoint</a:t>
            </a:r>
            <a:r>
              <a:rPr lang="en-US" sz="1200" dirty="0"/>
              <a:t> system. </a:t>
            </a:r>
            <a:r>
              <a:rPr lang="en-US" sz="1200" i="1" dirty="0" err="1"/>
              <a:t>Tellus</a:t>
            </a:r>
            <a:r>
              <a:rPr lang="en-US" sz="1200" i="1" dirty="0"/>
              <a:t> </a:t>
            </a:r>
            <a:r>
              <a:rPr lang="en-US" sz="1200" b="1" dirty="0"/>
              <a:t>56A, </a:t>
            </a:r>
            <a:r>
              <a:rPr lang="en-US" sz="1200" dirty="0"/>
              <a:t>189–201</a:t>
            </a:r>
            <a:r>
              <a:rPr lang="en-US" sz="1200" dirty="0" smtClean="0"/>
              <a:t>.</a:t>
            </a:r>
          </a:p>
          <a:p>
            <a:endParaRPr lang="en-US" sz="1200" dirty="0" smtClean="0"/>
          </a:p>
          <a:p>
            <a:endParaRPr lang="en-GB" sz="1200" dirty="0"/>
          </a:p>
        </p:txBody>
      </p:sp>
      <p:sp>
        <p:nvSpPr>
          <p:cNvPr id="4" name="Rectangle 16"/>
          <p:cNvSpPr>
            <a:spLocks noChangeArrowheads="1"/>
          </p:cNvSpPr>
          <p:nvPr/>
        </p:nvSpPr>
        <p:spPr bwMode="auto">
          <a:xfrm>
            <a:off x="457200" y="-12306"/>
            <a:ext cx="8229600" cy="609600"/>
          </a:xfrm>
          <a:prstGeom prst="rect">
            <a:avLst/>
          </a:prstGeom>
          <a:noFill/>
          <a:ln w="9525">
            <a:noFill/>
            <a:miter lim="800000"/>
            <a:headEnd/>
            <a:tailEnd/>
          </a:ln>
        </p:spPr>
        <p:txBody>
          <a:bodyPr anchor="ctr">
            <a:prstTxWarp prst="textNoShape">
              <a:avLst/>
            </a:prstTxWarp>
          </a:bodyPr>
          <a:lstStyle/>
          <a:p>
            <a:pPr algn="ctr"/>
            <a:r>
              <a:rPr lang="en-US" sz="2400" dirty="0" smtClean="0"/>
              <a:t>Citations </a:t>
            </a:r>
            <a:r>
              <a:rPr lang="en-US" sz="2400" dirty="0"/>
              <a:t>I</a:t>
            </a:r>
            <a:endParaRPr lang="en-US" sz="2400" dirty="0" smtClean="0"/>
          </a:p>
        </p:txBody>
      </p:sp>
    </p:spTree>
    <p:extLst>
      <p:ext uri="{BB962C8B-B14F-4D97-AF65-F5344CB8AC3E}">
        <p14:creationId xmlns:p14="http://schemas.microsoft.com/office/powerpoint/2010/main" val="14181795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4011" y="892919"/>
            <a:ext cx="7594329" cy="4708981"/>
          </a:xfrm>
          <a:prstGeom prst="rect">
            <a:avLst/>
          </a:prstGeom>
          <a:noFill/>
        </p:spPr>
        <p:txBody>
          <a:bodyPr wrap="square" rtlCol="0">
            <a:spAutoFit/>
          </a:bodyPr>
          <a:lstStyle/>
          <a:p>
            <a:r>
              <a:rPr lang="en-GB" sz="1200" dirty="0"/>
              <a:t>Lupu, C., C. </a:t>
            </a:r>
            <a:r>
              <a:rPr lang="en-GB" sz="1200" dirty="0" err="1"/>
              <a:t>Cardinali</a:t>
            </a:r>
            <a:r>
              <a:rPr lang="en-GB" sz="1200" dirty="0"/>
              <a:t> and A.P. McNally, 2015: </a:t>
            </a:r>
            <a:r>
              <a:rPr lang="en-GB" sz="1200" dirty="0" err="1"/>
              <a:t>Adjoint</a:t>
            </a:r>
            <a:r>
              <a:rPr lang="en-GB" sz="1200" dirty="0"/>
              <a:t>-based forecast sensitivity applied to observation error variances tuning, </a:t>
            </a:r>
            <a:r>
              <a:rPr lang="en-GB" sz="1200" i="1" dirty="0"/>
              <a:t>Q. J. R. </a:t>
            </a:r>
            <a:r>
              <a:rPr lang="en-GB" sz="1200" i="1" dirty="0" err="1"/>
              <a:t>Meteorol</a:t>
            </a:r>
            <a:r>
              <a:rPr lang="en-GB" sz="1200" i="1" dirty="0"/>
              <a:t>. Soc., </a:t>
            </a:r>
            <a:r>
              <a:rPr lang="en-GB" sz="1200" b="1" dirty="0"/>
              <a:t>141</a:t>
            </a:r>
            <a:r>
              <a:rPr lang="en-GB" sz="1200" dirty="0"/>
              <a:t>, 3157-3165. </a:t>
            </a:r>
          </a:p>
          <a:p>
            <a:endParaRPr lang="en-GB" sz="1200" dirty="0" smtClean="0"/>
          </a:p>
          <a:p>
            <a:r>
              <a:rPr lang="en-GB" sz="1200" dirty="0" smtClean="0"/>
              <a:t>Lupu</a:t>
            </a:r>
            <a:r>
              <a:rPr lang="en-GB" sz="1200" dirty="0"/>
              <a:t>, C., P. Gauthier and S. </a:t>
            </a:r>
            <a:r>
              <a:rPr lang="en-GB" sz="1200" dirty="0" err="1"/>
              <a:t>Laroche</a:t>
            </a:r>
            <a:r>
              <a:rPr lang="en-GB" sz="1200" dirty="0"/>
              <a:t>, 2012: Assessment of the impact of observations on analyses derived from Observing System Experiments</a:t>
            </a:r>
            <a:r>
              <a:rPr lang="en-GB" sz="1200" i="1" dirty="0"/>
              <a:t>, Mon. </a:t>
            </a:r>
            <a:r>
              <a:rPr lang="en-GB" sz="1200" i="1" dirty="0" err="1"/>
              <a:t>Wea</a:t>
            </a:r>
            <a:r>
              <a:rPr lang="en-GB" sz="1200" i="1" dirty="0"/>
              <a:t>. Rev</a:t>
            </a:r>
            <a:r>
              <a:rPr lang="en-GB" sz="1200" dirty="0"/>
              <a:t>., </a:t>
            </a:r>
            <a:r>
              <a:rPr lang="en-GB" sz="1200" b="1" dirty="0"/>
              <a:t>140</a:t>
            </a:r>
            <a:r>
              <a:rPr lang="en-GB" sz="1200" dirty="0"/>
              <a:t>, 245-257.</a:t>
            </a:r>
          </a:p>
          <a:p>
            <a:endParaRPr lang="en-GB" sz="1200" dirty="0"/>
          </a:p>
          <a:p>
            <a:r>
              <a:rPr lang="en-GB" sz="1200" dirty="0"/>
              <a:t>Lupu, C., P. Gauthier and S. </a:t>
            </a:r>
            <a:r>
              <a:rPr lang="en-GB" sz="1200" dirty="0" err="1"/>
              <a:t>Laroche</a:t>
            </a:r>
            <a:r>
              <a:rPr lang="en-GB" sz="1200" dirty="0"/>
              <a:t>, 2011: Evaluation of the impact of observations on analyses in 3D- and 4D-Var based on information content</a:t>
            </a:r>
            <a:r>
              <a:rPr lang="en-GB" sz="1200" i="1" dirty="0"/>
              <a:t>, Mon. </a:t>
            </a:r>
            <a:r>
              <a:rPr lang="en-GB" sz="1200" i="1" dirty="0" err="1"/>
              <a:t>Wea</a:t>
            </a:r>
            <a:r>
              <a:rPr lang="en-GB" sz="1200" i="1" dirty="0"/>
              <a:t>. Rev</a:t>
            </a:r>
            <a:r>
              <a:rPr lang="en-GB" sz="1200" dirty="0"/>
              <a:t>., 139, 726-737. </a:t>
            </a:r>
            <a:endParaRPr lang="en-US" sz="1200" dirty="0"/>
          </a:p>
          <a:p>
            <a:endParaRPr lang="en-GB" sz="1200" dirty="0"/>
          </a:p>
          <a:p>
            <a:r>
              <a:rPr lang="en-GB" sz="1200" dirty="0" err="1"/>
              <a:t>Lorenc</a:t>
            </a:r>
            <a:r>
              <a:rPr lang="en-GB" sz="1200" dirty="0"/>
              <a:t>, A. C. and Marriott, R. </a:t>
            </a:r>
            <a:r>
              <a:rPr lang="en-GB" sz="1200" dirty="0" smtClean="0"/>
              <a:t>T., 2014:  </a:t>
            </a:r>
            <a:r>
              <a:rPr lang="en-GB" sz="1200" dirty="0"/>
              <a:t>Forecast sensitivity to observations in the Met Office Global numerical weather prediction system. </a:t>
            </a:r>
            <a:r>
              <a:rPr lang="en-GB" sz="1200" i="1" dirty="0"/>
              <a:t>Q.J.R. </a:t>
            </a:r>
            <a:r>
              <a:rPr lang="en-GB" sz="1200" i="1" dirty="0" err="1"/>
              <a:t>Meteorol</a:t>
            </a:r>
            <a:r>
              <a:rPr lang="en-GB" sz="1200" i="1" dirty="0"/>
              <a:t>. Soc</a:t>
            </a:r>
            <a:r>
              <a:rPr lang="en-GB" sz="1200" dirty="0"/>
              <a:t>., </a:t>
            </a:r>
            <a:r>
              <a:rPr lang="en-GB" sz="1200" b="1" dirty="0"/>
              <a:t>140</a:t>
            </a:r>
            <a:r>
              <a:rPr lang="en-GB" sz="1200" dirty="0"/>
              <a:t>: 209–224. doi:10.1002/qj.2122</a:t>
            </a:r>
            <a:endParaRPr lang="en-US" sz="1200" dirty="0"/>
          </a:p>
          <a:p>
            <a:endParaRPr lang="en-US" sz="1200" dirty="0"/>
          </a:p>
          <a:p>
            <a:r>
              <a:rPr lang="en-GB" sz="1200" dirty="0"/>
              <a:t>McNally, A. P., 2014: Impact of satellite data for global NWP: evaluation. In: </a:t>
            </a:r>
            <a:r>
              <a:rPr lang="en-GB" sz="1200" i="1" dirty="0"/>
              <a:t>Proceedings of ECMWF Seminar on Use of satellite Observations in Numerical Weather Prediction</a:t>
            </a:r>
            <a:r>
              <a:rPr lang="en-GB" sz="1200" dirty="0"/>
              <a:t>, Reading, UK, 8-12 September 2014. </a:t>
            </a:r>
          </a:p>
          <a:p>
            <a:endParaRPr lang="en-GB" sz="1200" dirty="0"/>
          </a:p>
          <a:p>
            <a:r>
              <a:rPr lang="en-GB" sz="1200" dirty="0" err="1"/>
              <a:t>Rabier</a:t>
            </a:r>
            <a:r>
              <a:rPr lang="en-GB" sz="1200" dirty="0"/>
              <a:t>, F., E. </a:t>
            </a:r>
            <a:r>
              <a:rPr lang="en-GB" sz="1200" dirty="0" err="1"/>
              <a:t>Klinker</a:t>
            </a:r>
            <a:r>
              <a:rPr lang="en-GB" sz="1200" dirty="0"/>
              <a:t>, P. Courtier and A. Hollingsworth, 1996: Sensitivity of forecast errors to initial conditions. </a:t>
            </a:r>
            <a:r>
              <a:rPr lang="en-GB" sz="1200" i="1" dirty="0"/>
              <a:t>Q.J.R. </a:t>
            </a:r>
            <a:r>
              <a:rPr lang="en-GB" sz="1200" i="1" dirty="0" err="1"/>
              <a:t>Meteorol</a:t>
            </a:r>
            <a:r>
              <a:rPr lang="en-GB" sz="1200" i="1" dirty="0"/>
              <a:t>. Soc</a:t>
            </a:r>
            <a:r>
              <a:rPr lang="en-GB" sz="1200" dirty="0"/>
              <a:t>., </a:t>
            </a:r>
            <a:r>
              <a:rPr lang="en-GB" sz="1200" b="1" dirty="0"/>
              <a:t>122</a:t>
            </a:r>
            <a:r>
              <a:rPr lang="en-GB" sz="1200" dirty="0"/>
              <a:t>: 121-150</a:t>
            </a:r>
            <a:r>
              <a:rPr lang="en-GB" sz="1200" dirty="0" smtClean="0"/>
              <a:t>.</a:t>
            </a:r>
          </a:p>
          <a:p>
            <a:endParaRPr lang="en-GB" sz="1200" dirty="0"/>
          </a:p>
          <a:p>
            <a:r>
              <a:rPr lang="en-GB" sz="1200" dirty="0" smtClean="0"/>
              <a:t>Sato, Y. and L.P. </a:t>
            </a:r>
            <a:r>
              <a:rPr lang="en-GB" sz="1200" dirty="0" err="1" smtClean="0"/>
              <a:t>Riishojgaard</a:t>
            </a:r>
            <a:r>
              <a:rPr lang="en-GB" sz="1200" dirty="0" smtClean="0"/>
              <a:t>, 2016: Sixth </a:t>
            </a:r>
            <a:r>
              <a:rPr lang="en-GB" sz="1200" dirty="0"/>
              <a:t>WMO Workshop on the Impact of </a:t>
            </a:r>
            <a:r>
              <a:rPr lang="en-GB" sz="1200" dirty="0" smtClean="0"/>
              <a:t>Various Observing </a:t>
            </a:r>
            <a:r>
              <a:rPr lang="en-GB" sz="1200" dirty="0"/>
              <a:t>Systems on Numerical Weather </a:t>
            </a:r>
            <a:r>
              <a:rPr lang="en-GB" sz="1200" dirty="0" smtClean="0"/>
              <a:t>Prediction, Shanghai</a:t>
            </a:r>
            <a:r>
              <a:rPr lang="en-GB" sz="1200" dirty="0"/>
              <a:t>, China, 10-13 May </a:t>
            </a:r>
            <a:r>
              <a:rPr lang="en-GB" sz="1200" dirty="0" smtClean="0"/>
              <a:t>2016:</a:t>
            </a:r>
          </a:p>
          <a:p>
            <a:r>
              <a:rPr lang="en-GB" sz="1200" dirty="0">
                <a:hlinkClick r:id="rId2"/>
              </a:rPr>
              <a:t>https://</a:t>
            </a:r>
            <a:r>
              <a:rPr lang="en-GB" sz="1200" dirty="0" smtClean="0">
                <a:hlinkClick r:id="rId2"/>
              </a:rPr>
              <a:t>www.wmo.int/pages/prog/www/WIGOS-WIS/reports/6NWP_Shanghai2016/WMO6-Impact-workshop_Shanghai-May2016.html</a:t>
            </a:r>
            <a:endParaRPr lang="en-GB" sz="1200" dirty="0" smtClean="0"/>
          </a:p>
          <a:p>
            <a:endParaRPr lang="en-GB" sz="1200" dirty="0"/>
          </a:p>
          <a:p>
            <a:endParaRPr lang="en-GB" sz="1200" dirty="0" smtClean="0"/>
          </a:p>
          <a:p>
            <a:endParaRPr lang="en-GB" sz="1200" dirty="0" smtClean="0"/>
          </a:p>
        </p:txBody>
      </p:sp>
      <p:sp>
        <p:nvSpPr>
          <p:cNvPr id="4" name="Rectangle 16"/>
          <p:cNvSpPr>
            <a:spLocks noChangeArrowheads="1"/>
          </p:cNvSpPr>
          <p:nvPr/>
        </p:nvSpPr>
        <p:spPr bwMode="auto">
          <a:xfrm>
            <a:off x="457200" y="-12306"/>
            <a:ext cx="8229600" cy="609600"/>
          </a:xfrm>
          <a:prstGeom prst="rect">
            <a:avLst/>
          </a:prstGeom>
          <a:noFill/>
          <a:ln w="9525">
            <a:noFill/>
            <a:miter lim="800000"/>
            <a:headEnd/>
            <a:tailEnd/>
          </a:ln>
        </p:spPr>
        <p:txBody>
          <a:bodyPr anchor="ctr">
            <a:prstTxWarp prst="textNoShape">
              <a:avLst/>
            </a:prstTxWarp>
          </a:bodyPr>
          <a:lstStyle/>
          <a:p>
            <a:pPr algn="ctr"/>
            <a:r>
              <a:rPr lang="en-US" sz="2400" dirty="0" smtClean="0"/>
              <a:t>Citations II</a:t>
            </a:r>
          </a:p>
        </p:txBody>
      </p:sp>
    </p:spTree>
    <p:extLst>
      <p:ext uri="{BB962C8B-B14F-4D97-AF65-F5344CB8AC3E}">
        <p14:creationId xmlns:p14="http://schemas.microsoft.com/office/powerpoint/2010/main" val="371242041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B3B0B0F-E794-1244-9699-107C60B9C23A}" type="slidenum">
              <a:rPr lang="en-US" smtClean="0"/>
              <a:pPr/>
              <a:t>43</a:t>
            </a:fld>
            <a:endParaRPr lang="en-US" dirty="0"/>
          </a:p>
        </p:txBody>
      </p:sp>
      <p:sp>
        <p:nvSpPr>
          <p:cNvPr id="5" name="Title 4"/>
          <p:cNvSpPr>
            <a:spLocks noGrp="1"/>
          </p:cNvSpPr>
          <p:nvPr>
            <p:ph type="title"/>
          </p:nvPr>
        </p:nvSpPr>
        <p:spPr>
          <a:xfrm>
            <a:off x="1713556" y="2163400"/>
            <a:ext cx="5903737" cy="369332"/>
          </a:xfrm>
        </p:spPr>
        <p:txBody>
          <a:bodyPr/>
          <a:lstStyle/>
          <a:p>
            <a:pPr algn="ctr"/>
            <a:r>
              <a:rPr lang="en-US" dirty="0"/>
              <a:t>Thank you for your </a:t>
            </a:r>
            <a:r>
              <a:rPr lang="en-US" dirty="0" smtClean="0"/>
              <a:t>attention !</a:t>
            </a:r>
            <a:br>
              <a:rPr lang="en-US" dirty="0" smtClean="0"/>
            </a:br>
            <a:r>
              <a:rPr lang="en-US" dirty="0"/>
              <a:t/>
            </a:r>
            <a:br>
              <a:rPr lang="en-US" dirty="0"/>
            </a:br>
            <a:r>
              <a:rPr lang="en-US" dirty="0" smtClean="0"/>
              <a:t>Questions?</a:t>
            </a:r>
            <a:r>
              <a:rPr lang="en-US" dirty="0"/>
              <a:t/>
            </a:r>
            <a:br>
              <a:rPr lang="en-US" dirty="0"/>
            </a:br>
            <a:endParaRPr lang="en-GB" dirty="0"/>
          </a:p>
        </p:txBody>
      </p:sp>
    </p:spTree>
    <p:extLst>
      <p:ext uri="{BB962C8B-B14F-4D97-AF65-F5344CB8AC3E}">
        <p14:creationId xmlns:p14="http://schemas.microsoft.com/office/powerpoint/2010/main" val="17761221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B3B0B0F-E794-1244-9699-107C60B9C23A}" type="slidenum">
              <a:rPr lang="en-US" smtClean="0"/>
              <a:pPr/>
              <a:t>5</a:t>
            </a:fld>
            <a:endParaRPr lang="en-US" dirty="0"/>
          </a:p>
        </p:txBody>
      </p:sp>
      <p:sp>
        <p:nvSpPr>
          <p:cNvPr id="3" name="Rectangle 2"/>
          <p:cNvSpPr/>
          <p:nvPr/>
        </p:nvSpPr>
        <p:spPr>
          <a:xfrm>
            <a:off x="327599" y="360000"/>
            <a:ext cx="8816399" cy="1107996"/>
          </a:xfrm>
          <a:prstGeom prst="rect">
            <a:avLst/>
          </a:prstGeom>
        </p:spPr>
        <p:txBody>
          <a:bodyPr wrap="square">
            <a:spAutoFit/>
          </a:bodyPr>
          <a:lstStyle/>
          <a:p>
            <a:r>
              <a:rPr lang="en-GB" sz="2400" dirty="0">
                <a:solidFill>
                  <a:srgbClr val="064E83"/>
                </a:solidFill>
                <a:latin typeface="+mj-lt"/>
              </a:rPr>
              <a:t>With millions of observations assimilated every analysis cycle, how do we </a:t>
            </a:r>
            <a:r>
              <a:rPr lang="en-GB" sz="2400" dirty="0" smtClean="0">
                <a:solidFill>
                  <a:srgbClr val="064E83"/>
                </a:solidFill>
                <a:latin typeface="+mj-lt"/>
              </a:rPr>
              <a:t>quantify </a:t>
            </a:r>
            <a:r>
              <a:rPr lang="en-GB" sz="2400" dirty="0">
                <a:solidFill>
                  <a:srgbClr val="064E83"/>
                </a:solidFill>
                <a:latin typeface="+mj-lt"/>
              </a:rPr>
              <a:t>the value provided by all these data</a:t>
            </a:r>
            <a:r>
              <a:rPr lang="en-GB" sz="2400" dirty="0" smtClean="0">
                <a:solidFill>
                  <a:srgbClr val="064E83"/>
                </a:solidFill>
                <a:latin typeface="+mj-lt"/>
              </a:rPr>
              <a:t>?</a:t>
            </a:r>
          </a:p>
          <a:p>
            <a:endParaRPr lang="en-GB" dirty="0">
              <a:solidFill>
                <a:srgbClr val="002060"/>
              </a:solidFill>
            </a:endParaRPr>
          </a:p>
        </p:txBody>
      </p:sp>
      <p:pic>
        <p:nvPicPr>
          <p:cNvPr id="5" name="Picture 4"/>
          <p:cNvPicPr>
            <a:picLocks noChangeAspect="1"/>
          </p:cNvPicPr>
          <p:nvPr/>
        </p:nvPicPr>
        <p:blipFill>
          <a:blip r:embed="rId3"/>
          <a:stretch>
            <a:fillRect/>
          </a:stretch>
        </p:blipFill>
        <p:spPr>
          <a:xfrm>
            <a:off x="271858" y="1994299"/>
            <a:ext cx="4269600" cy="4014698"/>
          </a:xfrm>
          <a:prstGeom prst="rect">
            <a:avLst/>
          </a:prstGeom>
        </p:spPr>
      </p:pic>
      <p:sp>
        <p:nvSpPr>
          <p:cNvPr id="6" name="Rectangle 5"/>
          <p:cNvSpPr/>
          <p:nvPr/>
        </p:nvSpPr>
        <p:spPr>
          <a:xfrm>
            <a:off x="4773309" y="2090760"/>
            <a:ext cx="4268142" cy="3970318"/>
          </a:xfrm>
          <a:prstGeom prst="rect">
            <a:avLst/>
          </a:prstGeom>
        </p:spPr>
        <p:txBody>
          <a:bodyPr wrap="square">
            <a:spAutoFit/>
          </a:bodyPr>
          <a:lstStyle/>
          <a:p>
            <a:endParaRPr lang="en-GB" dirty="0"/>
          </a:p>
          <a:p>
            <a:r>
              <a:rPr lang="en-GB" dirty="0" smtClean="0"/>
              <a:t>What diagnostics are available to measure impact?</a:t>
            </a:r>
          </a:p>
          <a:p>
            <a:endParaRPr lang="en-GB" dirty="0"/>
          </a:p>
          <a:p>
            <a:r>
              <a:rPr lang="en-GB" dirty="0" smtClean="0"/>
              <a:t>Which </a:t>
            </a:r>
            <a:r>
              <a:rPr lang="en-GB" dirty="0"/>
              <a:t>observation types provide the largest total </a:t>
            </a:r>
            <a:r>
              <a:rPr lang="en-GB" dirty="0" smtClean="0"/>
              <a:t>impacts</a:t>
            </a:r>
            <a:r>
              <a:rPr lang="en-GB" dirty="0"/>
              <a:t>, or largest impact per observation</a:t>
            </a:r>
            <a:r>
              <a:rPr lang="en-GB" dirty="0" smtClean="0"/>
              <a:t>?</a:t>
            </a:r>
          </a:p>
          <a:p>
            <a:endParaRPr lang="en-GB" dirty="0" smtClean="0"/>
          </a:p>
          <a:p>
            <a:r>
              <a:rPr lang="en-GB" dirty="0"/>
              <a:t>How do impacts vary by </a:t>
            </a:r>
            <a:r>
              <a:rPr lang="en-GB" dirty="0" smtClean="0"/>
              <a:t>location or channel?</a:t>
            </a:r>
          </a:p>
          <a:p>
            <a:endParaRPr lang="en-GB" dirty="0"/>
          </a:p>
          <a:p>
            <a:r>
              <a:rPr lang="en-GB" dirty="0"/>
              <a:t>Do all observations provide benefit</a:t>
            </a:r>
            <a:r>
              <a:rPr lang="en-GB" dirty="0" smtClean="0"/>
              <a:t>?</a:t>
            </a:r>
          </a:p>
          <a:p>
            <a:endParaRPr lang="en-GB" dirty="0"/>
          </a:p>
          <a:p>
            <a:endParaRPr lang="en-GB" dirty="0" smtClean="0"/>
          </a:p>
        </p:txBody>
      </p:sp>
    </p:spTree>
    <p:extLst>
      <p:ext uri="{BB962C8B-B14F-4D97-AF65-F5344CB8AC3E}">
        <p14:creationId xmlns:p14="http://schemas.microsoft.com/office/powerpoint/2010/main" val="3699342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914" y="360000"/>
            <a:ext cx="8171343" cy="369332"/>
          </a:xfrm>
        </p:spPr>
        <p:txBody>
          <a:bodyPr/>
          <a:lstStyle/>
          <a:p>
            <a:r>
              <a:rPr lang="en-GB" dirty="0"/>
              <a:t>What diagnostics are </a:t>
            </a:r>
            <a:r>
              <a:rPr lang="en-GB" dirty="0" smtClean="0"/>
              <a:t>available for evaluating observations impact on forecast?</a:t>
            </a:r>
            <a:br>
              <a:rPr lang="en-GB" dirty="0" smtClean="0"/>
            </a:br>
            <a:r>
              <a:rPr lang="en-GB" dirty="0" smtClean="0"/>
              <a:t>  </a:t>
            </a:r>
            <a:r>
              <a:rPr lang="en-GB" dirty="0"/>
              <a:t/>
            </a:r>
            <a:br>
              <a:rPr lang="en-GB" dirty="0"/>
            </a:br>
            <a:r>
              <a:rPr lang="en-GB" dirty="0" smtClean="0"/>
              <a:t/>
            </a:r>
            <a:br>
              <a:rPr lang="en-GB" dirty="0" smtClean="0"/>
            </a:br>
            <a:r>
              <a:rPr lang="en-GB" dirty="0" smtClean="0"/>
              <a:t/>
            </a:r>
            <a:br>
              <a:rPr lang="en-GB" dirty="0" smtClean="0"/>
            </a:b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6</a:t>
            </a:fld>
            <a:endParaRPr lang="en-US" dirty="0"/>
          </a:p>
        </p:txBody>
      </p:sp>
      <p:sp>
        <p:nvSpPr>
          <p:cNvPr id="6" name="TextBox 5"/>
          <p:cNvSpPr txBox="1"/>
          <p:nvPr/>
        </p:nvSpPr>
        <p:spPr>
          <a:xfrm>
            <a:off x="553914" y="1640792"/>
            <a:ext cx="8024501" cy="1692771"/>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64E83"/>
                </a:solidFill>
                <a:ea typeface="ＭＳ Ｐゴシック" pitchFamily="36" charset="-128"/>
                <a:cs typeface="Arial" panose="020B0604020202020204" pitchFamily="34" charset="0"/>
              </a:rPr>
              <a:t>Observing System </a:t>
            </a:r>
            <a:r>
              <a:rPr lang="en-US" dirty="0" smtClean="0">
                <a:solidFill>
                  <a:srgbClr val="064E83"/>
                </a:solidFill>
                <a:ea typeface="ＭＳ Ｐゴシック" pitchFamily="36" charset="-128"/>
                <a:cs typeface="Arial" panose="020B0604020202020204" pitchFamily="34" charset="0"/>
              </a:rPr>
              <a:t>Experiments – OSEs</a:t>
            </a:r>
          </a:p>
          <a:p>
            <a:pPr marL="285750" indent="-285750">
              <a:buFont typeface="Arial" panose="020B0604020202020204" pitchFamily="34" charset="0"/>
              <a:buChar char="•"/>
            </a:pPr>
            <a:endParaRPr lang="en-US" sz="1600" dirty="0">
              <a:solidFill>
                <a:srgbClr val="064E83"/>
              </a:solidFill>
              <a:ea typeface="ＭＳ Ｐゴシック" pitchFamily="36" charset="-128"/>
              <a:cs typeface="Arial" panose="020B0604020202020204" pitchFamily="34" charset="0"/>
            </a:endParaRPr>
          </a:p>
          <a:p>
            <a:pPr marL="285750" indent="-285750">
              <a:buFont typeface="Arial" panose="020B0604020202020204" pitchFamily="34" charset="0"/>
              <a:buChar char="•"/>
            </a:pPr>
            <a:endParaRPr lang="en-US" sz="1600" dirty="0" smtClean="0">
              <a:solidFill>
                <a:srgbClr val="064E83"/>
              </a:solidFill>
              <a:ea typeface="ＭＳ Ｐゴシック" pitchFamily="36" charset="-128"/>
              <a:cs typeface="Arial" panose="020B0604020202020204" pitchFamily="34" charset="0"/>
            </a:endParaRPr>
          </a:p>
          <a:p>
            <a:pPr marL="285750" indent="-285750">
              <a:buFont typeface="Arial" panose="020B0604020202020204" pitchFamily="34" charset="0"/>
              <a:buChar char="•"/>
            </a:pPr>
            <a:r>
              <a:rPr lang="en-US" dirty="0" err="1" smtClean="0">
                <a:solidFill>
                  <a:srgbClr val="064E83"/>
                </a:solidFill>
                <a:ea typeface="ＭＳ Ｐゴシック" pitchFamily="36" charset="-128"/>
                <a:cs typeface="Arial" panose="020B0604020202020204" pitchFamily="34" charset="0"/>
              </a:rPr>
              <a:t>Adjoint</a:t>
            </a:r>
            <a:r>
              <a:rPr lang="en-US" dirty="0" smtClean="0">
                <a:solidFill>
                  <a:srgbClr val="064E83"/>
                </a:solidFill>
                <a:ea typeface="ＭＳ Ｐゴシック" pitchFamily="36" charset="-128"/>
                <a:cs typeface="Arial" panose="020B0604020202020204" pitchFamily="34" charset="0"/>
              </a:rPr>
              <a:t>–based </a:t>
            </a:r>
            <a:r>
              <a:rPr lang="en-US" dirty="0">
                <a:solidFill>
                  <a:srgbClr val="064E83"/>
                </a:solidFill>
                <a:ea typeface="ＭＳ Ｐゴシック" pitchFamily="36" charset="-128"/>
                <a:cs typeface="Arial" panose="020B0604020202020204" pitchFamily="34" charset="0"/>
              </a:rPr>
              <a:t>diagnostic </a:t>
            </a:r>
            <a:r>
              <a:rPr lang="en-US" dirty="0" smtClean="0">
                <a:solidFill>
                  <a:srgbClr val="064E83"/>
                </a:solidFill>
                <a:ea typeface="ＭＳ Ｐゴシック" pitchFamily="36" charset="-128"/>
                <a:cs typeface="Arial" panose="020B0604020202020204" pitchFamily="34" charset="0"/>
              </a:rPr>
              <a:t>methods </a:t>
            </a:r>
          </a:p>
          <a:p>
            <a:pPr marL="742950" lvl="1" indent="-285750">
              <a:buFont typeface="Arial" panose="020B0604020202020204" pitchFamily="34" charset="0"/>
              <a:buChar char="•"/>
            </a:pPr>
            <a:r>
              <a:rPr lang="en-US" dirty="0" smtClean="0">
                <a:solidFill>
                  <a:srgbClr val="064E83"/>
                </a:solidFill>
                <a:ea typeface="ＭＳ Ｐゴシック" pitchFamily="36" charset="-128"/>
                <a:cs typeface="Arial" panose="020B0604020202020204" pitchFamily="34" charset="0"/>
              </a:rPr>
              <a:t>FSOI - Forecast </a:t>
            </a:r>
            <a:r>
              <a:rPr lang="en-US" dirty="0">
                <a:solidFill>
                  <a:srgbClr val="064E83"/>
                </a:solidFill>
                <a:ea typeface="ＭＳ Ｐゴシック" pitchFamily="36" charset="-128"/>
                <a:cs typeface="Arial" panose="020B0604020202020204" pitchFamily="34" charset="0"/>
              </a:rPr>
              <a:t>S</a:t>
            </a:r>
            <a:r>
              <a:rPr lang="en-US" dirty="0" smtClean="0">
                <a:solidFill>
                  <a:srgbClr val="064E83"/>
                </a:solidFill>
                <a:ea typeface="ＭＳ Ｐゴシック" pitchFamily="36" charset="-128"/>
                <a:cs typeface="Arial" panose="020B0604020202020204" pitchFamily="34" charset="0"/>
              </a:rPr>
              <a:t>ensitivity </a:t>
            </a:r>
            <a:r>
              <a:rPr lang="en-US" dirty="0">
                <a:solidFill>
                  <a:srgbClr val="064E83"/>
                </a:solidFill>
                <a:ea typeface="ＭＳ Ｐゴシック" pitchFamily="36" charset="-128"/>
                <a:cs typeface="Arial" panose="020B0604020202020204" pitchFamily="34" charset="0"/>
              </a:rPr>
              <a:t>O</a:t>
            </a:r>
            <a:r>
              <a:rPr lang="en-US" dirty="0" smtClean="0">
                <a:solidFill>
                  <a:srgbClr val="064E83"/>
                </a:solidFill>
                <a:ea typeface="ＭＳ Ｐゴシック" pitchFamily="36" charset="-128"/>
                <a:cs typeface="Arial" panose="020B0604020202020204" pitchFamily="34" charset="0"/>
              </a:rPr>
              <a:t>bservation Impact</a:t>
            </a:r>
            <a:r>
              <a:rPr lang="en-US" dirty="0">
                <a:solidFill>
                  <a:srgbClr val="064E83"/>
                </a:solidFill>
                <a:ea typeface="ＭＳ Ｐゴシック" pitchFamily="36" charset="-128"/>
                <a:cs typeface="Arial" panose="020B0604020202020204" pitchFamily="34" charset="0"/>
              </a:rPr>
              <a:t/>
            </a:r>
            <a:br>
              <a:rPr lang="en-US" dirty="0">
                <a:solidFill>
                  <a:srgbClr val="064E83"/>
                </a:solidFill>
                <a:ea typeface="ＭＳ Ｐゴシック" pitchFamily="36" charset="-128"/>
                <a:cs typeface="Arial" panose="020B0604020202020204" pitchFamily="34" charset="0"/>
              </a:rPr>
            </a:br>
            <a:endParaRPr lang="en-GB" dirty="0">
              <a:solidFill>
                <a:srgbClr val="064E83"/>
              </a:solidFill>
              <a:cs typeface="Arial" panose="020B0604020202020204" pitchFamily="34" charset="0"/>
            </a:endParaRPr>
          </a:p>
        </p:txBody>
      </p:sp>
    </p:spTree>
    <p:extLst>
      <p:ext uri="{BB962C8B-B14F-4D97-AF65-F5344CB8AC3E}">
        <p14:creationId xmlns:p14="http://schemas.microsoft.com/office/powerpoint/2010/main" val="35392768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915" y="360000"/>
            <a:ext cx="8026064" cy="369332"/>
          </a:xfrm>
        </p:spPr>
        <p:txBody>
          <a:bodyPr/>
          <a:lstStyle/>
          <a:p>
            <a:r>
              <a:rPr lang="en-GB" dirty="0" smtClean="0"/>
              <a:t>Observing System Experiments (OSEs)</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7</a:t>
            </a:fld>
            <a:endParaRPr lang="en-US" dirty="0"/>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915" y="986797"/>
            <a:ext cx="4186619" cy="2038414"/>
          </a:xfrm>
          <a:prstGeom prst="rect">
            <a:avLst/>
          </a:prstGeom>
        </p:spPr>
      </p:pic>
      <p:sp>
        <p:nvSpPr>
          <p:cNvPr id="16" name="Rectangle 15"/>
          <p:cNvSpPr/>
          <p:nvPr/>
        </p:nvSpPr>
        <p:spPr>
          <a:xfrm>
            <a:off x="4469448" y="875702"/>
            <a:ext cx="4674551" cy="4462760"/>
          </a:xfrm>
          <a:prstGeom prst="rect">
            <a:avLst/>
          </a:prstGeom>
        </p:spPr>
        <p:txBody>
          <a:bodyPr wrap="square">
            <a:spAutoFit/>
          </a:bodyPr>
          <a:lstStyle/>
          <a:p>
            <a:endParaRPr lang="en-GB" b="1" dirty="0" smtClean="0"/>
          </a:p>
          <a:p>
            <a:pPr marL="742950" lvl="1" indent="-285750">
              <a:buFont typeface="Arial" panose="020B0604020202020204" pitchFamily="34" charset="0"/>
              <a:buChar char="•"/>
            </a:pPr>
            <a:r>
              <a:rPr lang="en-GB" sz="1400" dirty="0" smtClean="0"/>
              <a:t>Denial or </a:t>
            </a:r>
            <a:r>
              <a:rPr lang="en-GB" sz="1400" dirty="0"/>
              <a:t>a</a:t>
            </a:r>
            <a:r>
              <a:rPr lang="en-GB" sz="1400" dirty="0" smtClean="0"/>
              <a:t>ddition experiments</a:t>
            </a:r>
            <a:r>
              <a:rPr lang="en-US" sz="1400" dirty="0" smtClean="0">
                <a:solidFill>
                  <a:srgbClr val="000000"/>
                </a:solidFill>
                <a:cs typeface="Arial" pitchFamily="-110" charset="0"/>
              </a:rPr>
              <a:t>: s</a:t>
            </a:r>
            <a:r>
              <a:rPr lang="en-US" sz="1400" dirty="0" smtClean="0">
                <a:solidFill>
                  <a:srgbClr val="000000"/>
                </a:solidFill>
                <a:ea typeface="Arial" pitchFamily="-110" charset="0"/>
                <a:cs typeface="Arial" pitchFamily="-110" charset="0"/>
              </a:rPr>
              <a:t>ubsets </a:t>
            </a:r>
            <a:r>
              <a:rPr lang="en-US" sz="1400" dirty="0">
                <a:solidFill>
                  <a:srgbClr val="000000"/>
                </a:solidFill>
                <a:ea typeface="Arial" pitchFamily="-110" charset="0"/>
                <a:cs typeface="Arial" pitchFamily="-110" charset="0"/>
              </a:rPr>
              <a:t>of observations are removed (or added) to the data assimilation system to assess their </a:t>
            </a:r>
            <a:r>
              <a:rPr lang="en-US" sz="1400" dirty="0" smtClean="0">
                <a:solidFill>
                  <a:srgbClr val="000000"/>
                </a:solidFill>
                <a:ea typeface="Arial" pitchFamily="-110" charset="0"/>
                <a:cs typeface="Arial" pitchFamily="-110" charset="0"/>
              </a:rPr>
              <a:t>impact on any forecast metric;</a:t>
            </a:r>
            <a:endParaRPr lang="en-US" sz="1400" dirty="0">
              <a:solidFill>
                <a:srgbClr val="000000"/>
              </a:solidFill>
              <a:ea typeface="Arial" pitchFamily="-110" charset="0"/>
              <a:cs typeface="Arial" pitchFamily="-110" charset="0"/>
            </a:endParaRPr>
          </a:p>
          <a:p>
            <a:pPr lvl="1"/>
            <a:endParaRPr lang="en-GB" sz="1400" dirty="0" smtClean="0"/>
          </a:p>
          <a:p>
            <a:pPr marL="742950" lvl="1" indent="-285750">
              <a:buFont typeface="Arial" panose="020B0604020202020204" pitchFamily="34" charset="0"/>
              <a:buChar char="•"/>
            </a:pPr>
            <a:r>
              <a:rPr lang="en-GB" sz="1400" dirty="0" smtClean="0"/>
              <a:t>Valid </a:t>
            </a:r>
            <a:r>
              <a:rPr lang="en-GB" sz="1400" dirty="0"/>
              <a:t>for any forecast </a:t>
            </a:r>
            <a:r>
              <a:rPr lang="en-GB" sz="1400" dirty="0" smtClean="0"/>
              <a:t>range or measure:</a:t>
            </a:r>
          </a:p>
          <a:p>
            <a:pPr marL="1200150" lvl="2" indent="-285750">
              <a:buFont typeface="Arial" panose="020B0604020202020204" pitchFamily="34" charset="0"/>
              <a:buChar char="•"/>
            </a:pPr>
            <a:r>
              <a:rPr lang="en-GB" sz="1400" dirty="0" smtClean="0"/>
              <a:t>Range (12-h, 5 days, 10 days…)</a:t>
            </a:r>
          </a:p>
          <a:p>
            <a:pPr marL="1200150" lvl="2" indent="-285750">
              <a:buFont typeface="Arial" panose="020B0604020202020204" pitchFamily="34" charset="0"/>
              <a:buChar char="•"/>
            </a:pPr>
            <a:r>
              <a:rPr lang="en-GB" sz="1400" dirty="0" smtClean="0"/>
              <a:t>Parameter (geopotential height, temperature, wind, humidity…)</a:t>
            </a:r>
          </a:p>
          <a:p>
            <a:pPr marL="1200150" lvl="2" indent="-285750">
              <a:buFont typeface="Arial" panose="020B0604020202020204" pitchFamily="34" charset="0"/>
              <a:buChar char="•"/>
            </a:pPr>
            <a:r>
              <a:rPr lang="en-GB" sz="1400" dirty="0" smtClean="0"/>
              <a:t>Altitude (surface, 500hPa, 1hPa)</a:t>
            </a:r>
          </a:p>
          <a:p>
            <a:pPr marL="1200150" lvl="2" indent="-285750">
              <a:buFont typeface="Arial" panose="020B0604020202020204" pitchFamily="34" charset="0"/>
              <a:buChar char="•"/>
            </a:pPr>
            <a:r>
              <a:rPr lang="en-GB" sz="1400" dirty="0" smtClean="0"/>
              <a:t>Region (global, NH, SH, Tropics, Europe)</a:t>
            </a:r>
          </a:p>
          <a:p>
            <a:pPr lvl="2"/>
            <a:endParaRPr lang="en-GB" sz="1400" dirty="0" smtClean="0"/>
          </a:p>
          <a:p>
            <a:pPr marL="742950" lvl="1" indent="-285750">
              <a:buFont typeface="Arial" panose="020B0604020202020204" pitchFamily="34" charset="0"/>
              <a:buChar char="•"/>
            </a:pPr>
            <a:r>
              <a:rPr lang="en-GB" sz="1400" dirty="0"/>
              <a:t>Costly, requires re-running the data assimilation system for each subset of observations </a:t>
            </a:r>
            <a:r>
              <a:rPr lang="en-GB" sz="1400" dirty="0" smtClean="0"/>
              <a:t>examined.</a:t>
            </a:r>
          </a:p>
          <a:p>
            <a:pPr marL="742950" lvl="1" indent="-285750">
              <a:buFont typeface="Arial" panose="020B0604020202020204" pitchFamily="34" charset="0"/>
              <a:buChar char="•"/>
            </a:pPr>
            <a:endParaRPr lang="en-GB" sz="1400" dirty="0"/>
          </a:p>
          <a:p>
            <a:pPr marL="742950" lvl="1" indent="-285750">
              <a:buFont typeface="Arial" panose="020B0604020202020204" pitchFamily="34" charset="0"/>
              <a:buChar char="•"/>
            </a:pPr>
            <a:r>
              <a:rPr lang="en-GB" sz="1400" dirty="0" smtClean="0"/>
              <a:t>OSEs run at ECMWF: McNally, 2014; </a:t>
            </a:r>
            <a:r>
              <a:rPr lang="en-GB" sz="1400" dirty="0" err="1" smtClean="0"/>
              <a:t>Radnoti</a:t>
            </a:r>
            <a:r>
              <a:rPr lang="en-GB" sz="1400" dirty="0" smtClean="0"/>
              <a:t> </a:t>
            </a:r>
            <a:r>
              <a:rPr lang="en-GB" sz="1400" i="1" dirty="0" smtClean="0"/>
              <a:t>et al.</a:t>
            </a:r>
            <a:r>
              <a:rPr lang="en-GB" sz="1400" dirty="0" smtClean="0"/>
              <a:t>, 2010; Kelly et al., 2004.</a:t>
            </a:r>
          </a:p>
          <a:p>
            <a:r>
              <a:rPr lang="en-GB" sz="1400" dirty="0"/>
              <a:t> </a:t>
            </a:r>
          </a:p>
        </p:txBody>
      </p:sp>
      <p:grpSp>
        <p:nvGrpSpPr>
          <p:cNvPr id="3" name="Group 2"/>
          <p:cNvGrpSpPr/>
          <p:nvPr/>
        </p:nvGrpSpPr>
        <p:grpSpPr>
          <a:xfrm>
            <a:off x="252577" y="3495230"/>
            <a:ext cx="4568085" cy="2755102"/>
            <a:chOff x="252577" y="3495230"/>
            <a:chExt cx="4568085" cy="2755102"/>
          </a:xfrm>
        </p:grpSpPr>
        <p:pic>
          <p:nvPicPr>
            <p:cNvPr id="14" name="Picture 13"/>
            <p:cNvPicPr>
              <a:picLocks noChangeAspect="1"/>
            </p:cNvPicPr>
            <p:nvPr/>
          </p:nvPicPr>
          <p:blipFill>
            <a:blip r:embed="rId4"/>
            <a:stretch>
              <a:fillRect/>
            </a:stretch>
          </p:blipFill>
          <p:spPr>
            <a:xfrm>
              <a:off x="252577" y="3495230"/>
              <a:ext cx="4568085" cy="2755102"/>
            </a:xfrm>
            <a:prstGeom prst="rect">
              <a:avLst/>
            </a:prstGeom>
          </p:spPr>
        </p:pic>
        <p:sp>
          <p:nvSpPr>
            <p:cNvPr id="18" name="TextBox 17"/>
            <p:cNvSpPr txBox="1"/>
            <p:nvPr/>
          </p:nvSpPr>
          <p:spPr>
            <a:xfrm>
              <a:off x="4238711" y="4807696"/>
              <a:ext cx="461473" cy="369332"/>
            </a:xfrm>
            <a:prstGeom prst="rect">
              <a:avLst/>
            </a:prstGeom>
            <a:noFill/>
          </p:spPr>
          <p:txBody>
            <a:bodyPr wrap="square" rtlCol="0">
              <a:spAutoFit/>
            </a:bodyPr>
            <a:lstStyle/>
            <a:p>
              <a:r>
                <a:rPr lang="en-GB" b="1" dirty="0" smtClean="0">
                  <a:solidFill>
                    <a:srgbClr val="FF0000"/>
                  </a:solidFill>
                </a:rPr>
                <a:t>A</a:t>
              </a:r>
              <a:endParaRPr lang="en-GB" b="1" dirty="0">
                <a:solidFill>
                  <a:srgbClr val="FF0000"/>
                </a:solidFill>
              </a:endParaRPr>
            </a:p>
          </p:txBody>
        </p:sp>
        <p:sp>
          <p:nvSpPr>
            <p:cNvPr id="19" name="Rectangle 18"/>
            <p:cNvSpPr/>
            <p:nvPr/>
          </p:nvSpPr>
          <p:spPr>
            <a:xfrm>
              <a:off x="3584461" y="4500381"/>
              <a:ext cx="351378" cy="369332"/>
            </a:xfrm>
            <a:prstGeom prst="rect">
              <a:avLst/>
            </a:prstGeom>
          </p:spPr>
          <p:txBody>
            <a:bodyPr wrap="none">
              <a:spAutoFit/>
            </a:bodyPr>
            <a:lstStyle/>
            <a:p>
              <a:r>
                <a:rPr lang="en-GB" b="1" dirty="0">
                  <a:solidFill>
                    <a:srgbClr val="FF0000"/>
                  </a:solidFill>
                </a:rPr>
                <a:t>B</a:t>
              </a:r>
            </a:p>
          </p:txBody>
        </p:sp>
      </p:grpSp>
    </p:spTree>
    <p:extLst>
      <p:ext uri="{BB962C8B-B14F-4D97-AF65-F5344CB8AC3E}">
        <p14:creationId xmlns:p14="http://schemas.microsoft.com/office/powerpoint/2010/main" val="746101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2170" y="1491753"/>
            <a:ext cx="6426713" cy="371704"/>
          </a:xfrm>
        </p:spPr>
        <p:txBody>
          <a:bodyPr>
            <a:normAutofit/>
          </a:bodyPr>
          <a:lstStyle/>
          <a:p>
            <a:r>
              <a:rPr lang="en-GB" sz="1800" dirty="0"/>
              <a:t>D</a:t>
            </a:r>
            <a:r>
              <a:rPr lang="en-GB" sz="1800" dirty="0" smtClean="0"/>
              <a:t>ay </a:t>
            </a:r>
            <a:r>
              <a:rPr lang="en-GB" sz="1800" dirty="0"/>
              <a:t>6 fractional increase in RMSE compared to </a:t>
            </a:r>
            <a:r>
              <a:rPr lang="en-GB" sz="1800" dirty="0" smtClean="0"/>
              <a:t>control</a:t>
            </a:r>
            <a:endParaRPr lang="en-GB" sz="1800" dirty="0"/>
          </a:p>
        </p:txBody>
      </p:sp>
      <p:graphicFrame>
        <p:nvGraphicFramePr>
          <p:cNvPr id="4" name="Content Placeholder 3"/>
          <p:cNvGraphicFramePr>
            <a:graphicFrameLocks noGrp="1" noChangeAspect="1"/>
          </p:cNvGraphicFramePr>
          <p:nvPr>
            <p:ph idx="4294967295"/>
            <p:extLst/>
          </p:nvPr>
        </p:nvGraphicFramePr>
        <p:xfrm>
          <a:off x="412170" y="2066673"/>
          <a:ext cx="3292312" cy="181064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noChangeAspect="1"/>
          </p:cNvGraphicFramePr>
          <p:nvPr>
            <p:extLst/>
          </p:nvPr>
        </p:nvGraphicFramePr>
        <p:xfrm>
          <a:off x="412169" y="3956882"/>
          <a:ext cx="3267363" cy="191015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ontent Placeholder 4"/>
          <p:cNvGraphicFramePr>
            <a:graphicFrameLocks/>
          </p:cNvGraphicFramePr>
          <p:nvPr>
            <p:extLst/>
          </p:nvPr>
        </p:nvGraphicFramePr>
        <p:xfrm>
          <a:off x="3760542" y="3956882"/>
          <a:ext cx="3078342" cy="189021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2546334" y="3200798"/>
            <a:ext cx="925253" cy="300082"/>
          </a:xfrm>
          <a:prstGeom prst="rect">
            <a:avLst/>
          </a:prstGeom>
          <a:solidFill>
            <a:schemeClr val="tx2">
              <a:lumMod val="20000"/>
              <a:lumOff val="80000"/>
            </a:schemeClr>
          </a:solidFill>
        </p:spPr>
        <p:txBody>
          <a:bodyPr wrap="none" rtlCol="0">
            <a:spAutoFit/>
          </a:bodyPr>
          <a:lstStyle/>
          <a:p>
            <a:r>
              <a:rPr lang="en-GB" sz="1350" dirty="0"/>
              <a:t>500 Z NH</a:t>
            </a:r>
          </a:p>
        </p:txBody>
      </p:sp>
      <p:sp>
        <p:nvSpPr>
          <p:cNvPr id="9" name="TextBox 8"/>
          <p:cNvSpPr txBox="1"/>
          <p:nvPr/>
        </p:nvSpPr>
        <p:spPr>
          <a:xfrm>
            <a:off x="2578794" y="5253026"/>
            <a:ext cx="915635" cy="300082"/>
          </a:xfrm>
          <a:prstGeom prst="rect">
            <a:avLst/>
          </a:prstGeom>
          <a:solidFill>
            <a:schemeClr val="tx2">
              <a:lumMod val="20000"/>
              <a:lumOff val="80000"/>
            </a:schemeClr>
          </a:solidFill>
        </p:spPr>
        <p:txBody>
          <a:bodyPr wrap="none" rtlCol="0">
            <a:spAutoFit/>
          </a:bodyPr>
          <a:lstStyle/>
          <a:p>
            <a:r>
              <a:rPr lang="en-GB" sz="1350" dirty="0"/>
              <a:t>500 Z SH</a:t>
            </a:r>
          </a:p>
        </p:txBody>
      </p:sp>
      <p:grpSp>
        <p:nvGrpSpPr>
          <p:cNvPr id="15" name="Group 14"/>
          <p:cNvGrpSpPr/>
          <p:nvPr/>
        </p:nvGrpSpPr>
        <p:grpSpPr>
          <a:xfrm>
            <a:off x="3760541" y="2066672"/>
            <a:ext cx="3132118" cy="1836204"/>
            <a:chOff x="3760541" y="2066672"/>
            <a:chExt cx="3132118" cy="1836204"/>
          </a:xfrm>
        </p:grpSpPr>
        <p:graphicFrame>
          <p:nvGraphicFramePr>
            <p:cNvPr id="6" name="Content Placeholder 4"/>
            <p:cNvGraphicFramePr>
              <a:graphicFrameLocks/>
            </p:cNvGraphicFramePr>
            <p:nvPr>
              <p:extLst>
                <p:ext uri="{D42A27DB-BD31-4B8C-83A1-F6EECF244321}">
                  <p14:modId xmlns:p14="http://schemas.microsoft.com/office/powerpoint/2010/main" val="550845286"/>
                </p:ext>
              </p:extLst>
            </p:nvPr>
          </p:nvGraphicFramePr>
          <p:xfrm>
            <a:off x="3760541" y="2066672"/>
            <a:ext cx="3078342" cy="1836204"/>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p:cNvSpPr txBox="1"/>
            <p:nvPr/>
          </p:nvSpPr>
          <p:spPr>
            <a:xfrm>
              <a:off x="5816659" y="3200798"/>
              <a:ext cx="1076000" cy="300082"/>
            </a:xfrm>
            <a:prstGeom prst="rect">
              <a:avLst/>
            </a:prstGeom>
            <a:solidFill>
              <a:schemeClr val="tx2">
                <a:lumMod val="20000"/>
                <a:lumOff val="80000"/>
              </a:schemeClr>
            </a:solidFill>
          </p:spPr>
          <p:txBody>
            <a:bodyPr wrap="none" rtlCol="0">
              <a:spAutoFit/>
            </a:bodyPr>
            <a:lstStyle/>
            <a:p>
              <a:r>
                <a:rPr lang="en-GB" sz="1350" dirty="0"/>
                <a:t>200 VW TR</a:t>
              </a:r>
            </a:p>
          </p:txBody>
        </p:sp>
      </p:grpSp>
      <p:sp>
        <p:nvSpPr>
          <p:cNvPr id="11" name="TextBox 10"/>
          <p:cNvSpPr txBox="1"/>
          <p:nvPr/>
        </p:nvSpPr>
        <p:spPr>
          <a:xfrm>
            <a:off x="5867153" y="5253026"/>
            <a:ext cx="1047146" cy="300082"/>
          </a:xfrm>
          <a:prstGeom prst="rect">
            <a:avLst/>
          </a:prstGeom>
          <a:solidFill>
            <a:schemeClr val="tx2">
              <a:lumMod val="20000"/>
              <a:lumOff val="80000"/>
            </a:schemeClr>
          </a:solidFill>
        </p:spPr>
        <p:txBody>
          <a:bodyPr wrap="none" rtlCol="0">
            <a:spAutoFit/>
          </a:bodyPr>
          <a:lstStyle/>
          <a:p>
            <a:r>
              <a:rPr lang="en-GB" sz="1350" dirty="0"/>
              <a:t>850 RH TR</a:t>
            </a:r>
          </a:p>
        </p:txBody>
      </p:sp>
      <p:sp>
        <p:nvSpPr>
          <p:cNvPr id="13" name="Rectangle 12"/>
          <p:cNvSpPr/>
          <p:nvPr/>
        </p:nvSpPr>
        <p:spPr>
          <a:xfrm>
            <a:off x="412169" y="360000"/>
            <a:ext cx="7689243" cy="461665"/>
          </a:xfrm>
          <a:prstGeom prst="rect">
            <a:avLst/>
          </a:prstGeom>
        </p:spPr>
        <p:txBody>
          <a:bodyPr wrap="square">
            <a:spAutoFit/>
          </a:bodyPr>
          <a:lstStyle/>
          <a:p>
            <a:r>
              <a:rPr lang="en-GB" sz="2400" dirty="0" smtClean="0">
                <a:solidFill>
                  <a:srgbClr val="064E83"/>
                </a:solidFill>
                <a:latin typeface="+mj-lt"/>
              </a:rPr>
              <a:t>OSEs denial experiments from McNally, 2014 </a:t>
            </a:r>
            <a:endParaRPr lang="en-GB" sz="2400" dirty="0">
              <a:solidFill>
                <a:srgbClr val="064E83"/>
              </a:solidFill>
              <a:latin typeface="+mj-lt"/>
            </a:endParaRPr>
          </a:p>
        </p:txBody>
      </p:sp>
    </p:spTree>
    <p:extLst>
      <p:ext uri="{BB962C8B-B14F-4D97-AF65-F5344CB8AC3E}">
        <p14:creationId xmlns:p14="http://schemas.microsoft.com/office/powerpoint/2010/main" val="38249190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914" y="360000"/>
            <a:ext cx="8171343" cy="369332"/>
          </a:xfrm>
        </p:spPr>
        <p:txBody>
          <a:bodyPr/>
          <a:lstStyle/>
          <a:p>
            <a:r>
              <a:rPr lang="en-GB" dirty="0" err="1" smtClean="0"/>
              <a:t>Adjoint</a:t>
            </a:r>
            <a:r>
              <a:rPr lang="en-GB" dirty="0" smtClean="0"/>
              <a:t>-based diagnostic methods</a:t>
            </a:r>
            <a:br>
              <a:rPr lang="en-GB" dirty="0" smtClean="0"/>
            </a:br>
            <a:r>
              <a:rPr lang="en-GB" dirty="0" smtClean="0"/>
              <a:t>  </a:t>
            </a:r>
            <a:r>
              <a:rPr lang="en-GB" dirty="0"/>
              <a:t/>
            </a:r>
            <a:br>
              <a:rPr lang="en-GB" dirty="0"/>
            </a:b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9</a:t>
            </a:fld>
            <a:endParaRPr lang="en-US" dirty="0"/>
          </a:p>
        </p:txBody>
      </p:sp>
      <p:sp>
        <p:nvSpPr>
          <p:cNvPr id="3" name="Rectangle 2"/>
          <p:cNvSpPr/>
          <p:nvPr/>
        </p:nvSpPr>
        <p:spPr>
          <a:xfrm>
            <a:off x="426153" y="1457359"/>
            <a:ext cx="8299104" cy="4370427"/>
          </a:xfrm>
          <a:prstGeom prst="rect">
            <a:avLst/>
          </a:prstGeom>
        </p:spPr>
        <p:txBody>
          <a:bodyPr wrap="square">
            <a:spAutoFit/>
          </a:bodyPr>
          <a:lstStyle/>
          <a:p>
            <a:pPr marL="285750" indent="-285750">
              <a:buFont typeface="Arial" panose="020B0604020202020204" pitchFamily="34" charset="0"/>
              <a:buChar char="•"/>
            </a:pPr>
            <a:r>
              <a:rPr lang="en-GB" b="1" dirty="0" smtClean="0"/>
              <a:t> </a:t>
            </a:r>
            <a:r>
              <a:rPr lang="en-GB" sz="1600" dirty="0" smtClean="0"/>
              <a:t>Estimates of observation impact using the </a:t>
            </a:r>
            <a:r>
              <a:rPr lang="en-GB" sz="1600" b="1" dirty="0" err="1" smtClean="0"/>
              <a:t>adjoint</a:t>
            </a:r>
            <a:r>
              <a:rPr lang="en-GB" sz="1600" dirty="0" smtClean="0"/>
              <a:t> (transpose) of the data assimilation system have become increasingly popular as an alternative/complement to traditional OSEs.</a:t>
            </a:r>
          </a:p>
          <a:p>
            <a:endParaRPr lang="en-GB" sz="1600" dirty="0" smtClean="0"/>
          </a:p>
          <a:p>
            <a:pPr marL="742950" lvl="1" indent="-285750">
              <a:buFont typeface="Arial" panose="020B0604020202020204" pitchFamily="34" charset="0"/>
              <a:buChar char="•"/>
            </a:pPr>
            <a:r>
              <a:rPr lang="en-GB" sz="1600" dirty="0" smtClean="0"/>
              <a:t>Enable a simultaneous estimate of forecast impact for any and all observations assimilated.</a:t>
            </a:r>
          </a:p>
          <a:p>
            <a:pPr lvl="1"/>
            <a:endParaRPr lang="en-GB" sz="1600" dirty="0" smtClean="0"/>
          </a:p>
          <a:p>
            <a:pPr marL="742950" lvl="1" indent="-285750">
              <a:buFont typeface="Arial" panose="020B0604020202020204" pitchFamily="34" charset="0"/>
              <a:buChar char="•"/>
            </a:pPr>
            <a:r>
              <a:rPr lang="en-GB" sz="1600" dirty="0" smtClean="0"/>
              <a:t>Impact assessed without denial - FSOI measures </a:t>
            </a:r>
            <a:r>
              <a:rPr lang="en-GB" sz="1600" dirty="0"/>
              <a:t>the impact of observations when the entire observation dataset </a:t>
            </a:r>
            <a:r>
              <a:rPr lang="en-GB" sz="1600" dirty="0" smtClean="0"/>
              <a:t>is </a:t>
            </a:r>
            <a:r>
              <a:rPr lang="en-GB" sz="1600" dirty="0"/>
              <a:t>present in the assimilation system</a:t>
            </a:r>
            <a:endParaRPr lang="en-GB" sz="1600" dirty="0" smtClean="0"/>
          </a:p>
          <a:p>
            <a:endParaRPr lang="en-GB" sz="1600" dirty="0" smtClean="0"/>
          </a:p>
          <a:p>
            <a:pPr marL="742950" lvl="1" indent="-285750">
              <a:buFont typeface="Arial" panose="020B0604020202020204" pitchFamily="34" charset="0"/>
              <a:buChar char="•"/>
            </a:pPr>
            <a:r>
              <a:rPr lang="en-GB" sz="1600" dirty="0" smtClean="0"/>
              <a:t>Used at several </a:t>
            </a:r>
            <a:r>
              <a:rPr lang="en-GB" sz="1600" dirty="0" err="1" smtClean="0"/>
              <a:t>centers</a:t>
            </a:r>
            <a:r>
              <a:rPr lang="en-GB" sz="1600" dirty="0" smtClean="0"/>
              <a:t> now for routine monitoring or experimentation: ECMWF, Met Office; </a:t>
            </a:r>
            <a:r>
              <a:rPr lang="en-GB" sz="1600" dirty="0" err="1" smtClean="0"/>
              <a:t>Meteo</a:t>
            </a:r>
            <a:r>
              <a:rPr lang="en-GB" sz="1600" dirty="0" smtClean="0"/>
              <a:t> France, JMA, NRL, GMAO    </a:t>
            </a:r>
          </a:p>
          <a:p>
            <a:pPr marL="742950" lvl="1" indent="-285750">
              <a:buFont typeface="Arial" panose="020B0604020202020204" pitchFamily="34" charset="0"/>
              <a:buChar char="•"/>
            </a:pPr>
            <a:endParaRPr lang="en-GB" sz="1600" dirty="0" smtClean="0"/>
          </a:p>
          <a:p>
            <a:pPr marL="742950" lvl="1" indent="-285750">
              <a:buFont typeface="Arial" panose="020B0604020202020204" pitchFamily="34" charset="0"/>
              <a:buChar char="•"/>
            </a:pPr>
            <a:r>
              <a:rPr lang="en-GB" sz="1600" dirty="0"/>
              <a:t>I</a:t>
            </a:r>
            <a:r>
              <a:rPr lang="en-GB" sz="1600" dirty="0" smtClean="0"/>
              <a:t>mplemented at ECMWF by </a:t>
            </a:r>
            <a:r>
              <a:rPr lang="en-GB" sz="1600" i="1" dirty="0" smtClean="0"/>
              <a:t>C. </a:t>
            </a:r>
            <a:r>
              <a:rPr lang="en-GB" sz="1600" i="1" dirty="0" err="1" smtClean="0"/>
              <a:t>Cardinali</a:t>
            </a:r>
            <a:r>
              <a:rPr lang="en-GB" sz="1600" i="1" dirty="0" smtClean="0"/>
              <a:t> (2009)</a:t>
            </a:r>
            <a:r>
              <a:rPr lang="en-GB" sz="1600" dirty="0" smtClean="0"/>
              <a:t>; FSOI statistics are published on the ECMWF monitoring website.</a:t>
            </a:r>
          </a:p>
          <a:p>
            <a:pPr marL="742950" lvl="1" indent="-285750">
              <a:buFont typeface="Arial" panose="020B0604020202020204" pitchFamily="34" charset="0"/>
              <a:buChar char="•"/>
            </a:pPr>
            <a:endParaRPr lang="en-GB" dirty="0" smtClean="0"/>
          </a:p>
          <a:p>
            <a:pPr lvl="1"/>
            <a:endParaRPr lang="en-GB" dirty="0"/>
          </a:p>
        </p:txBody>
      </p:sp>
      <p:sp>
        <p:nvSpPr>
          <p:cNvPr id="5" name="Rectangle 4"/>
          <p:cNvSpPr/>
          <p:nvPr/>
        </p:nvSpPr>
        <p:spPr>
          <a:xfrm>
            <a:off x="1817010" y="5421689"/>
            <a:ext cx="6798180" cy="646331"/>
          </a:xfrm>
          <a:prstGeom prst="rect">
            <a:avLst/>
          </a:prstGeom>
        </p:spPr>
        <p:txBody>
          <a:bodyPr wrap="square">
            <a:spAutoFit/>
          </a:bodyPr>
          <a:lstStyle/>
          <a:p>
            <a:r>
              <a:rPr lang="en-GB" dirty="0">
                <a:hlinkClick r:id="rId3"/>
              </a:rPr>
              <a:t>http://www.ecmwf.int/en/forecasts/charts/obstat</a:t>
            </a:r>
            <a:r>
              <a:rPr lang="en-GB" dirty="0" smtClean="0">
                <a:hlinkClick r:id="rId3"/>
              </a:rPr>
              <a:t>/</a:t>
            </a:r>
            <a:endParaRPr lang="en-GB" dirty="0" smtClean="0"/>
          </a:p>
          <a:p>
            <a:endParaRPr lang="en-GB" dirty="0"/>
          </a:p>
        </p:txBody>
      </p:sp>
    </p:spTree>
    <p:extLst>
      <p:ext uri="{BB962C8B-B14F-4D97-AF65-F5344CB8AC3E}">
        <p14:creationId xmlns:p14="http://schemas.microsoft.com/office/powerpoint/2010/main" val="1331857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ECMWF Light 4:3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CMWF_4.3_light_blue.potx" id="{5DF975CC-1A98-4276-8049-E01E3834041B}" vid="{AE17BB0E-D833-477C-9F37-6C929F84899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ECMWF_4.3_light_blue</Template>
  <TotalTime>16838</TotalTime>
  <Words>3282</Words>
  <Application>Microsoft Office PowerPoint</Application>
  <PresentationFormat>On-screen Show (4:3)</PresentationFormat>
  <Paragraphs>501</Paragraphs>
  <Slides>43</Slides>
  <Notes>24</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53" baseType="lpstr">
      <vt:lpstr>ＭＳ Ｐゴシック</vt:lpstr>
      <vt:lpstr>Arial</vt:lpstr>
      <vt:lpstr>Calibri</vt:lpstr>
      <vt:lpstr>DejaVu Sans</vt:lpstr>
      <vt:lpstr>Symbol</vt:lpstr>
      <vt:lpstr>Times</vt:lpstr>
      <vt:lpstr>Times New Roman</vt:lpstr>
      <vt:lpstr>Wingdings</vt:lpstr>
      <vt:lpstr>ECMWF Light 4:3 blue</vt:lpstr>
      <vt:lpstr>Equation</vt:lpstr>
      <vt:lpstr>Data assimilation diagnostics: Assessing the observations impact in the forecast </vt:lpstr>
      <vt:lpstr>The Global Observing System Network</vt:lpstr>
      <vt:lpstr>Data sources : Conventional observations</vt:lpstr>
      <vt:lpstr>Data sources: Satellite observations</vt:lpstr>
      <vt:lpstr>PowerPoint Presentation</vt:lpstr>
      <vt:lpstr>What diagnostics are available for evaluating observations impact on forecast?      </vt:lpstr>
      <vt:lpstr>Observing System Experiments (OSEs)</vt:lpstr>
      <vt:lpstr>Day 6 fractional increase in RMSE compared to control</vt:lpstr>
      <vt:lpstr>Adjoint-based diagnostic methods    </vt:lpstr>
      <vt:lpstr>PowerPoint Presentation</vt:lpstr>
      <vt:lpstr>Observational impact on the analysis</vt:lpstr>
      <vt:lpstr>Observational impact on the forecast</vt:lpstr>
      <vt:lpstr>FSOI in the IFS - summary</vt:lpstr>
      <vt:lpstr>FSOI in the IFS - summary</vt:lpstr>
      <vt:lpstr>PowerPoint Presentation</vt:lpstr>
      <vt:lpstr>PowerPoint Presentation</vt:lpstr>
      <vt:lpstr>Impact of major observing systems on reducing 24-h forecast errors, May-Sept. 2016</vt:lpstr>
      <vt:lpstr>Examples of Observing System Impacts</vt:lpstr>
      <vt:lpstr>FSOI of major observing systems in ECMWF operations</vt:lpstr>
      <vt:lpstr>What’s happened recently?</vt:lpstr>
      <vt:lpstr>FSOI of satellite radiances, August 2016 100% = full operational observing system</vt:lpstr>
      <vt:lpstr>Assessing Impacts of Hyper-Spectral Instruments (CrIS)</vt:lpstr>
      <vt:lpstr>CrIS Hovmoeller Channels vs time: Nobs &amp; FSOI</vt:lpstr>
      <vt:lpstr>Data coverage and FSOI [J/kg]</vt:lpstr>
      <vt:lpstr>Importance of cloudy and precipitating scenes 100% = 9 all-sky instruments</vt:lpstr>
      <vt:lpstr>What fraction of the assimilated observations improve the forecast ? </vt:lpstr>
      <vt:lpstr>FSOI depend on observation time in the 4D-Var window  </vt:lpstr>
      <vt:lpstr>FSOI by instrument in the 4D-Var window</vt:lpstr>
      <vt:lpstr>AMSU-A MetOp-A versus NOAA-15</vt:lpstr>
      <vt:lpstr>AMSU-A ch8: FSOI Time series over N. Atlantic</vt:lpstr>
      <vt:lpstr>A case study of a FSOI spike in the North Atlantic on 6th Nov. 2011  </vt:lpstr>
      <vt:lpstr>PowerPoint Presentation</vt:lpstr>
      <vt:lpstr>6th November: a rapidly developing storm Mean sea level pressure: analysis and subsequent forecasts</vt:lpstr>
      <vt:lpstr>Mean sea level pressure: evolved increments  (forecast from 00Z 6th Nov minus forecast from 12Z 5th Nov)</vt:lpstr>
      <vt:lpstr>Forecast sensitivity 00Z 6th November</vt:lpstr>
      <vt:lpstr>Forecast sensitivity: 00Z 6th November  Total in the 30 by 30 degree box, by report type </vt:lpstr>
      <vt:lpstr>All-sky SSMIS: channel 19v</vt:lpstr>
      <vt:lpstr>Denial OSEs vs. operations Mean sea-level pressure increment at 00Z, 6th November</vt:lpstr>
      <vt:lpstr>Closing remarks   </vt:lpstr>
      <vt:lpstr>Closing remarks   </vt:lpstr>
      <vt:lpstr>PowerPoint Presentation</vt:lpstr>
      <vt:lpstr>PowerPoint Presentation</vt:lpstr>
      <vt:lpstr>Thank you for your attention !  Questions? </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Cristina Lupu</dc:creator>
  <cp:lastModifiedBy>Cristina Lupu</cp:lastModifiedBy>
  <cp:revision>962</cp:revision>
  <cp:lastPrinted>2017-03-28T10:55:21Z</cp:lastPrinted>
  <dcterms:created xsi:type="dcterms:W3CDTF">2015-08-25T14:23:08Z</dcterms:created>
  <dcterms:modified xsi:type="dcterms:W3CDTF">2017-03-28T13:11:31Z</dcterms:modified>
</cp:coreProperties>
</file>