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6" r:id="rId2"/>
    <p:sldId id="374" r:id="rId3"/>
    <p:sldId id="270" r:id="rId4"/>
    <p:sldId id="387" r:id="rId5"/>
    <p:sldId id="271" r:id="rId6"/>
    <p:sldId id="390" r:id="rId7"/>
    <p:sldId id="373" r:id="rId8"/>
    <p:sldId id="419" r:id="rId9"/>
    <p:sldId id="275" r:id="rId10"/>
    <p:sldId id="344" r:id="rId11"/>
    <p:sldId id="345" r:id="rId12"/>
    <p:sldId id="393" r:id="rId13"/>
    <p:sldId id="420" r:id="rId14"/>
    <p:sldId id="421" r:id="rId15"/>
    <p:sldId id="424" r:id="rId16"/>
    <p:sldId id="389" r:id="rId17"/>
    <p:sldId id="310" r:id="rId18"/>
    <p:sldId id="422" r:id="rId19"/>
    <p:sldId id="375" r:id="rId20"/>
    <p:sldId id="423" r:id="rId21"/>
    <p:sldId id="425" r:id="rId22"/>
    <p:sldId id="426" r:id="rId23"/>
    <p:sldId id="427" r:id="rId24"/>
    <p:sldId id="428" r:id="rId25"/>
    <p:sldId id="432" r:id="rId26"/>
    <p:sldId id="429" r:id="rId27"/>
    <p:sldId id="431" r:id="rId28"/>
    <p:sldId id="433" r:id="rId29"/>
    <p:sldId id="434" r:id="rId30"/>
    <p:sldId id="435" r:id="rId31"/>
    <p:sldId id="436" r:id="rId32"/>
    <p:sldId id="437" r:id="rId33"/>
    <p:sldId id="438" r:id="rId34"/>
    <p:sldId id="439" r:id="rId35"/>
    <p:sldId id="388" r:id="rId36"/>
    <p:sldId id="440" r:id="rId37"/>
    <p:sldId id="441" r:id="rId38"/>
    <p:sldId id="430" r:id="rId39"/>
  </p:sldIdLst>
  <p:sldSz cx="9144000" cy="6858000" type="screen4x3"/>
  <p:notesSz cx="6718300" cy="9855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p15:clr>
            <a:srgbClr val="A4A3A4"/>
          </p15:clr>
        </p15:guide>
        <p15:guide id="2" pos="7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13" autoAdjust="0"/>
  </p:normalViewPr>
  <p:slideViewPr>
    <p:cSldViewPr showGuides="1">
      <p:cViewPr varScale="1">
        <p:scale>
          <a:sx n="97" d="100"/>
          <a:sy n="97" d="100"/>
        </p:scale>
        <p:origin x="858" y="96"/>
      </p:cViewPr>
      <p:guideLst>
        <p:guide orient="horz" pos="4156"/>
        <p:guide pos="793"/>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05482" y="0"/>
            <a:ext cx="2911263" cy="492760"/>
          </a:xfrm>
          <a:prstGeom prst="rect">
            <a:avLst/>
          </a:prstGeom>
        </p:spPr>
        <p:txBody>
          <a:bodyPr vert="horz" lIns="91440" tIns="45720" rIns="91440" bIns="45720" rtlCol="0"/>
          <a:lstStyle>
            <a:lvl1pPr algn="r">
              <a:defRPr sz="1200"/>
            </a:lvl1pPr>
          </a:lstStyle>
          <a:p>
            <a:fld id="{A3B1791E-0DD2-0745-8A31-F070E8901EE9}" type="datetimeFigureOut">
              <a:rPr lang="en-US" smtClean="0"/>
              <a:t>3/24/2017</a:t>
            </a:fld>
            <a:endParaRPr lang="en-US"/>
          </a:p>
        </p:txBody>
      </p:sp>
      <p:sp>
        <p:nvSpPr>
          <p:cNvPr id="4" name="Footer Placeholder 3"/>
          <p:cNvSpPr>
            <a:spLocks noGrp="1"/>
          </p:cNvSpPr>
          <p:nvPr>
            <p:ph type="ftr" sz="quarter" idx="2"/>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05482" y="9360730"/>
            <a:ext cx="2911263" cy="492760"/>
          </a:xfrm>
          <a:prstGeom prst="rect">
            <a:avLst/>
          </a:prstGeom>
        </p:spPr>
        <p:txBody>
          <a:bodyPr vert="horz" lIns="91440" tIns="45720" rIns="91440" bIns="45720" rtlCol="0" anchor="b"/>
          <a:lstStyle>
            <a:lvl1pPr algn="r">
              <a:defRPr sz="1200"/>
            </a:lvl1pPr>
          </a:lstStyle>
          <a:p>
            <a:fld id="{54A4F3A0-08CA-FE41-A159-733A865D7AEB}" type="slidenum">
              <a:rPr lang="en-US" smtClean="0"/>
              <a:t>‹#›</a:t>
            </a:fld>
            <a:endParaRPr lang="en-US"/>
          </a:p>
        </p:txBody>
      </p:sp>
    </p:spTree>
    <p:extLst>
      <p:ext uri="{BB962C8B-B14F-4D97-AF65-F5344CB8AC3E}">
        <p14:creationId xmlns:p14="http://schemas.microsoft.com/office/powerpoint/2010/main" val="13083086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263" cy="49276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5482" y="0"/>
            <a:ext cx="2911263" cy="492760"/>
          </a:xfrm>
          <a:prstGeom prst="rect">
            <a:avLst/>
          </a:prstGeom>
        </p:spPr>
        <p:txBody>
          <a:bodyPr vert="horz" lIns="91440" tIns="45720" rIns="91440" bIns="45720" rtlCol="0"/>
          <a:lstStyle>
            <a:lvl1pPr algn="r">
              <a:defRPr sz="1200"/>
            </a:lvl1pPr>
          </a:lstStyle>
          <a:p>
            <a:fld id="{100E8BB6-FE9A-3049-8776-13DFD51D28A0}" type="datetimeFigureOut">
              <a:rPr lang="en-US" smtClean="0"/>
              <a:t>3/24/2017</a:t>
            </a:fld>
            <a:endParaRPr lang="en-US"/>
          </a:p>
        </p:txBody>
      </p:sp>
      <p:sp>
        <p:nvSpPr>
          <p:cNvPr id="4" name="Slide Image Placeholder 3"/>
          <p:cNvSpPr>
            <a:spLocks noGrp="1" noRot="1" noChangeAspect="1"/>
          </p:cNvSpPr>
          <p:nvPr>
            <p:ph type="sldImg" idx="2"/>
          </p:nvPr>
        </p:nvSpPr>
        <p:spPr>
          <a:xfrm>
            <a:off x="895350" y="739775"/>
            <a:ext cx="4927600" cy="36957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1830" y="4681220"/>
            <a:ext cx="5374640" cy="443484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360730"/>
            <a:ext cx="2911263" cy="49276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60730"/>
            <a:ext cx="2911263" cy="492760"/>
          </a:xfrm>
          <a:prstGeom prst="rect">
            <a:avLst/>
          </a:prstGeom>
        </p:spPr>
        <p:txBody>
          <a:bodyPr vert="horz" lIns="91440" tIns="45720" rIns="91440" bIns="45720" rtlCol="0" anchor="b"/>
          <a:lstStyle>
            <a:lvl1pPr algn="r">
              <a:defRPr sz="1200"/>
            </a:lvl1pPr>
          </a:lstStyle>
          <a:p>
            <a:fld id="{0D10838A-9C48-D84A-81B7-28F61BF9FCFD}" type="slidenum">
              <a:rPr lang="en-US" smtClean="0"/>
              <a:t>‹#›</a:t>
            </a:fld>
            <a:endParaRPr lang="en-US"/>
          </a:p>
        </p:txBody>
      </p:sp>
    </p:spTree>
    <p:extLst>
      <p:ext uri="{BB962C8B-B14F-4D97-AF65-F5344CB8AC3E}">
        <p14:creationId xmlns:p14="http://schemas.microsoft.com/office/powerpoint/2010/main" val="179483175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t>1</a:t>
            </a:fld>
            <a:endParaRPr lang="en-US"/>
          </a:p>
        </p:txBody>
      </p:sp>
    </p:spTree>
    <p:extLst>
      <p:ext uri="{BB962C8B-B14F-4D97-AF65-F5344CB8AC3E}">
        <p14:creationId xmlns:p14="http://schemas.microsoft.com/office/powerpoint/2010/main" val="119857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D10838A-9C48-D84A-81B7-28F61BF9FCFD}" type="slidenum">
              <a:rPr lang="en-US" smtClean="0"/>
              <a:t>3</a:t>
            </a:fld>
            <a:endParaRPr lang="en-US"/>
          </a:p>
        </p:txBody>
      </p:sp>
    </p:spTree>
    <p:extLst>
      <p:ext uri="{BB962C8B-B14F-4D97-AF65-F5344CB8AC3E}">
        <p14:creationId xmlns:p14="http://schemas.microsoft.com/office/powerpoint/2010/main" val="980818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t>4</a:t>
            </a:fld>
            <a:endParaRPr lang="en-US"/>
          </a:p>
        </p:txBody>
      </p:sp>
    </p:spTree>
    <p:extLst>
      <p:ext uri="{BB962C8B-B14F-4D97-AF65-F5344CB8AC3E}">
        <p14:creationId xmlns:p14="http://schemas.microsoft.com/office/powerpoint/2010/main" val="29828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the ingredients?, well we start</a:t>
            </a:r>
            <a:r>
              <a:rPr lang="en-US" baseline="0" dirty="0" smtClean="0"/>
              <a:t> with a model on grid (the model contains errors, which for some we know, for some we do not), but we need to do our best at estimating and </a:t>
            </a:r>
            <a:r>
              <a:rPr lang="en-US" baseline="0" dirty="0" err="1" smtClean="0"/>
              <a:t>characterising</a:t>
            </a:r>
            <a:r>
              <a:rPr lang="en-US" baseline="0" dirty="0" smtClean="0"/>
              <a:t> them. Likewise with observations, sometimes indirectly related to the model, with errors, heterogeneous in time, space, and in terms of measured quantities. The data assimilation process can be seen as a mixer, which requires as additional input a big and powerful computer and equally importantly clever people with a lot of good ideas to produce this analysis, which will statistically be more accurate than the prior </a:t>
            </a:r>
            <a:r>
              <a:rPr lang="en-US" baseline="0" dirty="0" err="1" smtClean="0"/>
              <a:t>informations</a:t>
            </a:r>
            <a:r>
              <a:rPr lang="en-US" baseline="0" dirty="0" smtClean="0"/>
              <a:t> put in the system</a:t>
            </a:r>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t>5</a:t>
            </a:fld>
            <a:endParaRPr lang="en-US"/>
          </a:p>
        </p:txBody>
      </p:sp>
    </p:spTree>
    <p:extLst>
      <p:ext uri="{BB962C8B-B14F-4D97-AF65-F5344CB8AC3E}">
        <p14:creationId xmlns:p14="http://schemas.microsoft.com/office/powerpoint/2010/main" val="1391342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p:spPr>
        <p:txBody>
          <a:bodyPr/>
          <a:lstStyle/>
          <a:p>
            <a:endParaRPr lang="en-US" altLang="en-US" dirty="0" smtClean="0">
              <a:latin typeface="Times" pitchFamily="18" charset="0"/>
            </a:endParaRPr>
          </a:p>
        </p:txBody>
      </p:sp>
    </p:spTree>
    <p:extLst>
      <p:ext uri="{BB962C8B-B14F-4D97-AF65-F5344CB8AC3E}">
        <p14:creationId xmlns:p14="http://schemas.microsoft.com/office/powerpoint/2010/main" val="1448678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257429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64834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10838A-9C48-D84A-81B7-28F61BF9FCFD}" type="slidenum">
              <a:rPr lang="en-US" smtClean="0"/>
              <a:t>35</a:t>
            </a:fld>
            <a:endParaRPr lang="en-US"/>
          </a:p>
        </p:txBody>
      </p:sp>
    </p:spTree>
    <p:extLst>
      <p:ext uri="{BB962C8B-B14F-4D97-AF65-F5344CB8AC3E}">
        <p14:creationId xmlns:p14="http://schemas.microsoft.com/office/powerpoint/2010/main" val="3363439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757474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132856"/>
            <a:ext cx="7342584"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691680" y="3886200"/>
            <a:ext cx="608072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7236296" y="6378653"/>
            <a:ext cx="952416" cy="365125"/>
          </a:xfrm>
        </p:spPr>
        <p:txBody>
          <a:bodyPr/>
          <a:lstStyle>
            <a:lvl1pPr>
              <a:defRPr>
                <a:solidFill>
                  <a:schemeClr val="accent1">
                    <a:lumMod val="75000"/>
                  </a:schemeClr>
                </a:solidFill>
              </a:defRPr>
            </a:lvl1pPr>
          </a:lstStyle>
          <a:p>
            <a:endParaRPr lang="en-GB" dirty="0"/>
          </a:p>
        </p:txBody>
      </p:sp>
      <p:sp>
        <p:nvSpPr>
          <p:cNvPr id="6" name="Slide Number Placeholder 5"/>
          <p:cNvSpPr>
            <a:spLocks noGrp="1"/>
          </p:cNvSpPr>
          <p:nvPr>
            <p:ph type="sldNum" sz="quarter" idx="12"/>
          </p:nvPr>
        </p:nvSpPr>
        <p:spPr>
          <a:xfrm>
            <a:off x="8460432" y="6361038"/>
            <a:ext cx="405408" cy="365125"/>
          </a:xfrm>
        </p:spPr>
        <p:txBody>
          <a:bodyPr/>
          <a:lstStyle>
            <a:lvl1pPr>
              <a:defRPr>
                <a:solidFill>
                  <a:schemeClr val="accent1">
                    <a:lumMod val="75000"/>
                  </a:schemeClr>
                </a:solidFill>
              </a:defRPr>
            </a:lvl1pPr>
          </a:lstStyle>
          <a:p>
            <a:fld id="{1E6F7D49-625A-4DC0-89B0-0AC14CBD2779}" type="slidenum">
              <a:rPr lang="en-GB" smtClean="0"/>
              <a:pPr/>
              <a:t>‹#›</a:t>
            </a:fld>
            <a:endParaRPr lang="en-GB" dirty="0"/>
          </a:p>
        </p:txBody>
      </p:sp>
      <p:cxnSp>
        <p:nvCxnSpPr>
          <p:cNvPr id="12" name="Straight Connector 11"/>
          <p:cNvCxnSpPr/>
          <p:nvPr userDrawn="1"/>
        </p:nvCxnSpPr>
        <p:spPr>
          <a:xfrm>
            <a:off x="613731" y="6181724"/>
            <a:ext cx="8157407" cy="0"/>
          </a:xfrm>
          <a:prstGeom prst="line">
            <a:avLst/>
          </a:prstGeom>
          <a:ln w="31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8656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46946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endParaRPr lang="en-GB"/>
          </a:p>
        </p:txBody>
      </p:sp>
      <p:sp>
        <p:nvSpPr>
          <p:cNvPr id="6" name="Slide Number Placeholder 5"/>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3084479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9632" y="4406900"/>
            <a:ext cx="723508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2780928"/>
            <a:ext cx="7235081" cy="15303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a:p>
        </p:txBody>
      </p:sp>
      <p:sp>
        <p:nvSpPr>
          <p:cNvPr id="6" name="Slide Number Placeholder 5"/>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772092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547664" y="1628800"/>
            <a:ext cx="338437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5148064" y="1628800"/>
            <a:ext cx="346672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4129313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1259632" y="1556791"/>
            <a:ext cx="3672408" cy="7920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259632" y="2348879"/>
            <a:ext cx="3672408"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292080" y="1535112"/>
            <a:ext cx="3394720" cy="81376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92080" y="2348879"/>
            <a:ext cx="3394720" cy="37772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endParaRPr lang="en-GB"/>
          </a:p>
        </p:txBody>
      </p:sp>
      <p:sp>
        <p:nvSpPr>
          <p:cNvPr id="9" name="Slide Number Placeholder 8"/>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2608708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59632" y="620688"/>
            <a:ext cx="7427168" cy="1143000"/>
          </a:xfrm>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5" name="Slide Number Placeholder 4"/>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2784150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4" name="Slide Number Placeholder 3"/>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165512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9592" y="548680"/>
            <a:ext cx="2736304" cy="88642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851920" y="548681"/>
            <a:ext cx="4834880" cy="5472608"/>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899592" y="1628801"/>
            <a:ext cx="2736304" cy="4392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3009133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a:p>
        </p:txBody>
      </p:sp>
      <p:sp>
        <p:nvSpPr>
          <p:cNvPr id="7" name="Slide Number Placeholder 6"/>
          <p:cNvSpPr>
            <a:spLocks noGrp="1"/>
          </p:cNvSpPr>
          <p:nvPr>
            <p:ph type="sldNum" sz="quarter" idx="12"/>
          </p:nvPr>
        </p:nvSpPr>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3771004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7584" y="274638"/>
            <a:ext cx="7859216"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259632" y="1600200"/>
            <a:ext cx="74271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7092280" y="6361038"/>
            <a:ext cx="1197496" cy="365125"/>
          </a:xfrm>
          <a:prstGeom prst="rect">
            <a:avLst/>
          </a:prstGeom>
        </p:spPr>
        <p:txBody>
          <a:bodyPr vert="horz" lIns="91440" tIns="45720" rIns="91440" bIns="45720" rtlCol="0" anchor="ctr"/>
          <a:lstStyle>
            <a:lvl1pPr algn="l">
              <a:defRPr sz="1100">
                <a:solidFill>
                  <a:schemeClr val="accent1">
                    <a:lumMod val="75000"/>
                  </a:schemeClr>
                </a:solidFill>
                <a:latin typeface="Helvetica" pitchFamily="34" charset="0"/>
              </a:defRPr>
            </a:lvl1pPr>
          </a:lstStyle>
          <a:p>
            <a:endParaRPr lang="en-GB" dirty="0"/>
          </a:p>
        </p:txBody>
      </p:sp>
      <p:sp>
        <p:nvSpPr>
          <p:cNvPr id="6" name="Slide Number Placeholder 5"/>
          <p:cNvSpPr>
            <a:spLocks noGrp="1"/>
          </p:cNvSpPr>
          <p:nvPr>
            <p:ph type="sldNum" sz="quarter" idx="4"/>
          </p:nvPr>
        </p:nvSpPr>
        <p:spPr>
          <a:xfrm>
            <a:off x="8316416" y="6356350"/>
            <a:ext cx="370384" cy="365125"/>
          </a:xfrm>
          <a:prstGeom prst="rect">
            <a:avLst/>
          </a:prstGeom>
        </p:spPr>
        <p:txBody>
          <a:bodyPr vert="horz" lIns="91440" tIns="45720" rIns="91440" bIns="45720" rtlCol="0" anchor="ctr"/>
          <a:lstStyle>
            <a:lvl1pPr algn="r">
              <a:defRPr sz="1100">
                <a:solidFill>
                  <a:schemeClr val="accent1">
                    <a:lumMod val="75000"/>
                  </a:schemeClr>
                </a:solidFill>
                <a:latin typeface="Helvetica" pitchFamily="34" charset="0"/>
              </a:defRPr>
            </a:lvl1pPr>
          </a:lstStyle>
          <a:p>
            <a:fld id="{1E6F7D49-625A-4DC0-89B0-0AC14CBD2779}" type="slidenum">
              <a:rPr lang="en-GB" smtClean="0"/>
              <a:pPr/>
              <a:t>‹#›</a:t>
            </a:fld>
            <a:endParaRPr lang="en-GB" dirty="0"/>
          </a:p>
        </p:txBody>
      </p:sp>
      <p:pic>
        <p:nvPicPr>
          <p:cNvPr id="7" name="Picture 6" descr="bluesidebar.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27584" y="6202633"/>
            <a:ext cx="5937866" cy="639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2217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868" r:id="rId10"/>
  </p:sldLayoutIdLst>
  <p:hf hdr="0" dt="0"/>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0.png"/><Relationship Id="rId11" Type="http://schemas.openxmlformats.org/officeDocument/2006/relationships/image" Target="../media/image35.wmf"/><Relationship Id="rId5" Type="http://schemas.openxmlformats.org/officeDocument/2006/relationships/image" Target="../media/image38.png"/><Relationship Id="rId10" Type="http://schemas.openxmlformats.org/officeDocument/2006/relationships/oleObject" Target="../embeddings/oleObject1.bin"/><Relationship Id="rId4" Type="http://schemas.openxmlformats.org/officeDocument/2006/relationships/image" Target="../media/image37.png"/><Relationship Id="rId9"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5.wmf"/><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5.png"/><Relationship Id="rId5" Type="http://schemas.openxmlformats.org/officeDocument/2006/relationships/image" Target="../media/image35.wmf"/><Relationship Id="rId4" Type="http://schemas.openxmlformats.org/officeDocument/2006/relationships/oleObject" Target="../embeddings/oleObject3.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image" Target="../media/image47.png"/><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5.wmf"/><Relationship Id="rId5" Type="http://schemas.openxmlformats.org/officeDocument/2006/relationships/oleObject" Target="../embeddings/oleObject4.bin"/><Relationship Id="rId10" Type="http://schemas.openxmlformats.org/officeDocument/2006/relationships/oleObject" Target="../embeddings/oleObject50.bin"/><Relationship Id="rId4" Type="http://schemas.openxmlformats.org/officeDocument/2006/relationships/image" Target="../media/image48.png"/><Relationship Id="rId9"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1124744"/>
            <a:ext cx="7056784" cy="1470025"/>
          </a:xfrm>
        </p:spPr>
        <p:txBody>
          <a:bodyPr>
            <a:normAutofit fontScale="90000"/>
          </a:bodyPr>
          <a:lstStyle/>
          <a:p>
            <a:r>
              <a:rPr lang="fr-FR" dirty="0" err="1" smtClean="0"/>
              <a:t>Overview</a:t>
            </a:r>
            <a:r>
              <a:rPr lang="fr-FR" dirty="0" smtClean="0"/>
              <a:t> of Data Assimilation </a:t>
            </a:r>
            <a:r>
              <a:rPr lang="fr-FR" dirty="0" err="1" smtClean="0"/>
              <a:t>Methods</a:t>
            </a:r>
            <a:r>
              <a:rPr lang="fr-FR" dirty="0" smtClean="0"/>
              <a:t> </a:t>
            </a:r>
            <a:br>
              <a:rPr lang="fr-FR" dirty="0" smtClean="0"/>
            </a:br>
            <a:r>
              <a:rPr lang="fr-FR" sz="3300" dirty="0" smtClean="0"/>
              <a:t/>
            </a:r>
            <a:br>
              <a:rPr lang="fr-FR" sz="3300" dirty="0" smtClean="0"/>
            </a:br>
            <a:endParaRPr lang="en-GB" sz="3300" dirty="0"/>
          </a:p>
        </p:txBody>
      </p:sp>
      <p:sp>
        <p:nvSpPr>
          <p:cNvPr id="3" name="Subtitle 2"/>
          <p:cNvSpPr>
            <a:spLocks noGrp="1"/>
          </p:cNvSpPr>
          <p:nvPr>
            <p:ph type="subTitle" idx="1"/>
          </p:nvPr>
        </p:nvSpPr>
        <p:spPr>
          <a:xfrm>
            <a:off x="467544" y="2780928"/>
            <a:ext cx="8568952" cy="1752600"/>
          </a:xfrm>
        </p:spPr>
        <p:txBody>
          <a:bodyPr>
            <a:normAutofit/>
          </a:bodyPr>
          <a:lstStyle/>
          <a:p>
            <a:r>
              <a:rPr lang="en-GB" sz="2400" dirty="0" smtClean="0"/>
              <a:t>Massimo Bonavita</a:t>
            </a:r>
          </a:p>
          <a:p>
            <a:r>
              <a:rPr lang="en-GB" sz="2400" dirty="0" smtClean="0"/>
              <a:t>ECMWF</a:t>
            </a:r>
          </a:p>
          <a:p>
            <a:r>
              <a:rPr lang="en-GB" sz="1400" dirty="0"/>
              <a:t>M</a:t>
            </a:r>
            <a:r>
              <a:rPr lang="en-GB" sz="1400" dirty="0" smtClean="0"/>
              <a:t>assimo.Bonavita@ecmwf.int</a:t>
            </a:r>
            <a:endParaRPr lang="en-GB" sz="1800" dirty="0"/>
          </a:p>
        </p:txBody>
      </p:sp>
      <p:pic>
        <p:nvPicPr>
          <p:cNvPr id="4" name="Picture 7"/>
          <p:cNvPicPr>
            <a:picLocks noChangeAspect="1"/>
          </p:cNvPicPr>
          <p:nvPr/>
        </p:nvPicPr>
        <p:blipFill>
          <a:blip r:embed="rId3"/>
          <a:srcRect/>
          <a:stretch>
            <a:fillRect/>
          </a:stretch>
        </p:blipFill>
        <p:spPr bwMode="auto">
          <a:xfrm flipH="1">
            <a:off x="541" y="-1"/>
            <a:ext cx="391343" cy="6858001"/>
          </a:xfrm>
          <a:prstGeom prst="rect">
            <a:avLst/>
          </a:prstGeom>
          <a:noFill/>
          <a:ln w="9525">
            <a:noFill/>
            <a:miter lim="800000"/>
            <a:headEnd/>
            <a:tailEnd/>
          </a:ln>
        </p:spPr>
      </p:pic>
      <p:sp>
        <p:nvSpPr>
          <p:cNvPr id="8" name="Slide Number Placeholder 5"/>
          <p:cNvSpPr>
            <a:spLocks noGrp="1"/>
          </p:cNvSpPr>
          <p:nvPr>
            <p:ph type="sldNum" sz="quarter" idx="4294967295"/>
          </p:nvPr>
        </p:nvSpPr>
        <p:spPr>
          <a:xfrm>
            <a:off x="8443389" y="6399213"/>
            <a:ext cx="466725" cy="365125"/>
          </a:xfrm>
          <a:prstGeom prst="rect">
            <a:avLst/>
          </a:prstGeom>
          <a:noFill/>
          <a:ln w="0">
            <a:noFill/>
          </a:ln>
        </p:spPr>
        <p:txBody>
          <a:bodyPr vert="horz" lIns="91440" tIns="45720" rIns="91440" bIns="45720" rtlCol="0" anchor="b"/>
          <a:lstStyle>
            <a:lvl1pPr algn="r" fontAlgn="auto">
              <a:spcBef>
                <a:spcPts val="0"/>
              </a:spcBef>
              <a:spcAft>
                <a:spcPts val="0"/>
              </a:spcAft>
              <a:defRPr sz="1200">
                <a:solidFill>
                  <a:srgbClr val="002060"/>
                </a:solidFill>
                <a:latin typeface="+mn-lt"/>
                <a:ea typeface="+mn-ea"/>
                <a:cs typeface="+mn-cs"/>
              </a:defRPr>
            </a:lvl1pPr>
          </a:lstStyle>
          <a:p>
            <a:pPr>
              <a:defRPr/>
            </a:pPr>
            <a:r>
              <a:rPr lang="en-US" dirty="0" smtClean="0"/>
              <a:t>1</a:t>
            </a:r>
            <a:endParaRPr lang="en-US" dirty="0"/>
          </a:p>
        </p:txBody>
      </p:sp>
      <p:sp>
        <p:nvSpPr>
          <p:cNvPr id="5" name="TextBox 4"/>
          <p:cNvSpPr txBox="1"/>
          <p:nvPr/>
        </p:nvSpPr>
        <p:spPr>
          <a:xfrm>
            <a:off x="683568" y="4809926"/>
            <a:ext cx="820891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b="1" i="1" dirty="0" smtClean="0">
                <a:solidFill>
                  <a:srgbClr val="7F7F7F"/>
                </a:solidFill>
              </a:rPr>
              <a:t>Acknowledgements to </a:t>
            </a:r>
            <a:r>
              <a:rPr lang="en-US" dirty="0" smtClean="0">
                <a:solidFill>
                  <a:schemeClr val="tx1"/>
                </a:solidFill>
              </a:rPr>
              <a:t>Lars Isaksen,</a:t>
            </a:r>
            <a:r>
              <a:rPr lang="en-US" b="1" i="1" dirty="0" smtClean="0">
                <a:solidFill>
                  <a:srgbClr val="7F7F7F"/>
                </a:solidFill>
              </a:rPr>
              <a:t> </a:t>
            </a:r>
            <a:r>
              <a:rPr lang="en-GB" dirty="0" smtClean="0"/>
              <a:t>Stephen English, Erland Källen</a:t>
            </a:r>
            <a:endParaRPr lang="en-GB" dirty="0"/>
          </a:p>
        </p:txBody>
      </p:sp>
    </p:spTree>
    <p:extLst>
      <p:ext uri="{BB962C8B-B14F-4D97-AF65-F5344CB8AC3E}">
        <p14:creationId xmlns:p14="http://schemas.microsoft.com/office/powerpoint/2010/main" val="37453494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7"/>
          <p:cNvSpPr>
            <a:spLocks noChangeArrowheads="1"/>
          </p:cNvSpPr>
          <p:nvPr/>
        </p:nvSpPr>
        <p:spPr bwMode="auto">
          <a:xfrm>
            <a:off x="4038600" y="731838"/>
            <a:ext cx="609600" cy="6096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4344" name="Rectangle 9"/>
          <p:cNvSpPr>
            <a:spLocks noChangeArrowheads="1"/>
          </p:cNvSpPr>
          <p:nvPr/>
        </p:nvSpPr>
        <p:spPr bwMode="auto">
          <a:xfrm>
            <a:off x="3979863" y="3494088"/>
            <a:ext cx="609600" cy="500062"/>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4345" name="Rectangle 11"/>
          <p:cNvSpPr>
            <a:spLocks noChangeArrowheads="1"/>
          </p:cNvSpPr>
          <p:nvPr/>
        </p:nvSpPr>
        <p:spPr bwMode="auto">
          <a:xfrm>
            <a:off x="595420" y="-22820"/>
            <a:ext cx="8441076"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lstStyle/>
          <a:p>
            <a:pPr algn="ctr" defTabSz="762000">
              <a:lnSpc>
                <a:spcPts val="2800"/>
              </a:lnSpc>
              <a:spcAft>
                <a:spcPct val="0"/>
              </a:spcAft>
              <a:buClrTx/>
              <a:buFontTx/>
              <a:buNone/>
            </a:pPr>
            <a:r>
              <a:rPr lang="en-GB" sz="2600" dirty="0" smtClean="0">
                <a:latin typeface="Helvetica" panose="020B0604020202020204" pitchFamily="34" charset="0"/>
                <a:cs typeface="Helvetica" panose="020B0604020202020204" pitchFamily="34" charset="0"/>
              </a:rPr>
              <a:t>Distribution of in situ</a:t>
            </a:r>
            <a:r>
              <a:rPr lang="en-GB" sz="2600" b="0" dirty="0" smtClean="0">
                <a:latin typeface="Helvetica" panose="020B0604020202020204" pitchFamily="34" charset="0"/>
                <a:cs typeface="Helvetica" panose="020B0604020202020204" pitchFamily="34" charset="0"/>
              </a:rPr>
              <a:t> observations</a:t>
            </a:r>
            <a:endParaRPr lang="en-GB" sz="2600" b="0" dirty="0">
              <a:latin typeface="Helvetica" panose="020B0604020202020204" pitchFamily="34" charset="0"/>
              <a:cs typeface="Helvetica" panose="020B0604020202020204" pitchFamily="34" charset="0"/>
            </a:endParaRPr>
          </a:p>
        </p:txBody>
      </p:sp>
      <p:pic>
        <p:nvPicPr>
          <p:cNvPr id="14338" name="Picture 2" descr="pilot"/>
          <p:cNvPicPr>
            <a:picLocks noChangeAspect="1" noChangeArrowheads="1"/>
          </p:cNvPicPr>
          <p:nvPr/>
        </p:nvPicPr>
        <p:blipFill>
          <a:blip r:embed="rId3">
            <a:extLst>
              <a:ext uri="{28A0092B-C50C-407E-A947-70E740481C1C}">
                <a14:useLocalDpi xmlns:a14="http://schemas.microsoft.com/office/drawing/2010/main" val="0"/>
              </a:ext>
            </a:extLst>
          </a:blip>
          <a:srcRect l="4430" t="32713" r="5061" b="1784"/>
          <a:stretch>
            <a:fillRect/>
          </a:stretch>
        </p:blipFill>
        <p:spPr bwMode="auto">
          <a:xfrm>
            <a:off x="4879855" y="2492896"/>
            <a:ext cx="3703193" cy="199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descr="aircraft"/>
          <p:cNvPicPr>
            <a:picLocks noChangeAspect="1" noChangeArrowheads="1"/>
          </p:cNvPicPr>
          <p:nvPr/>
        </p:nvPicPr>
        <p:blipFill>
          <a:blip r:embed="rId4">
            <a:extLst>
              <a:ext uri="{28A0092B-C50C-407E-A947-70E740481C1C}">
                <a14:useLocalDpi xmlns:a14="http://schemas.microsoft.com/office/drawing/2010/main" val="0"/>
              </a:ext>
            </a:extLst>
          </a:blip>
          <a:srcRect l="4919" t="32884" r="5830" b="2570"/>
          <a:stretch>
            <a:fillRect/>
          </a:stretch>
        </p:blipFill>
        <p:spPr bwMode="auto">
          <a:xfrm>
            <a:off x="745459" y="4183260"/>
            <a:ext cx="3813500" cy="205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4" descr="temp"/>
          <p:cNvPicPr>
            <a:picLocks noChangeAspect="1" noChangeArrowheads="1"/>
          </p:cNvPicPr>
          <p:nvPr/>
        </p:nvPicPr>
        <p:blipFill>
          <a:blip r:embed="rId5">
            <a:extLst>
              <a:ext uri="{28A0092B-C50C-407E-A947-70E740481C1C}">
                <a14:useLocalDpi xmlns:a14="http://schemas.microsoft.com/office/drawing/2010/main" val="0"/>
              </a:ext>
            </a:extLst>
          </a:blip>
          <a:srcRect l="5624" t="32990" r="5399" b="1270"/>
          <a:stretch>
            <a:fillRect/>
          </a:stretch>
        </p:blipFill>
        <p:spPr bwMode="auto">
          <a:xfrm>
            <a:off x="791301" y="2369977"/>
            <a:ext cx="3750467" cy="206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5" descr="buoy"/>
          <p:cNvPicPr>
            <a:picLocks noChangeAspect="1" noChangeArrowheads="1"/>
          </p:cNvPicPr>
          <p:nvPr/>
        </p:nvPicPr>
        <p:blipFill>
          <a:blip r:embed="rId6">
            <a:extLst>
              <a:ext uri="{28A0092B-C50C-407E-A947-70E740481C1C}">
                <a14:useLocalDpi xmlns:a14="http://schemas.microsoft.com/office/drawing/2010/main" val="0"/>
              </a:ext>
            </a:extLst>
          </a:blip>
          <a:srcRect l="5356" t="32930" r="4927" b="1511"/>
          <a:stretch>
            <a:fillRect/>
          </a:stretch>
        </p:blipFill>
        <p:spPr bwMode="auto">
          <a:xfrm>
            <a:off x="4917102" y="548680"/>
            <a:ext cx="3671676" cy="1998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6" descr="synop45ship"/>
          <p:cNvPicPr>
            <a:picLocks noChangeAspect="1" noChangeArrowheads="1"/>
          </p:cNvPicPr>
          <p:nvPr/>
        </p:nvPicPr>
        <p:blipFill>
          <a:blip r:embed="rId7">
            <a:extLst>
              <a:ext uri="{28A0092B-C50C-407E-A947-70E740481C1C}">
                <a14:useLocalDpi xmlns:a14="http://schemas.microsoft.com/office/drawing/2010/main" val="0"/>
              </a:ext>
            </a:extLst>
          </a:blip>
          <a:srcRect l="4492" t="33153" r="14723" b="8795"/>
          <a:stretch>
            <a:fillRect/>
          </a:stretch>
        </p:blipFill>
        <p:spPr bwMode="auto">
          <a:xfrm>
            <a:off x="745459" y="531112"/>
            <a:ext cx="3710355" cy="1986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7" name="Text Box 13"/>
          <p:cNvSpPr txBox="1">
            <a:spLocks noChangeArrowheads="1"/>
          </p:cNvSpPr>
          <p:nvPr/>
        </p:nvSpPr>
        <p:spPr bwMode="auto">
          <a:xfrm>
            <a:off x="4972972" y="2076541"/>
            <a:ext cx="984243" cy="39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smtClean="0">
                <a:cs typeface="Arial" charset="0"/>
              </a:rPr>
              <a:t>DRIBU</a:t>
            </a:r>
            <a:r>
              <a:rPr lang="en-GB" dirty="0" smtClean="0"/>
              <a:t> </a:t>
            </a:r>
            <a:endParaRPr lang="en-GB" dirty="0"/>
          </a:p>
        </p:txBody>
      </p:sp>
      <p:sp>
        <p:nvSpPr>
          <p:cNvPr id="14349" name="Text Box 15"/>
          <p:cNvSpPr txBox="1">
            <a:spLocks noChangeArrowheads="1"/>
          </p:cNvSpPr>
          <p:nvPr/>
        </p:nvSpPr>
        <p:spPr bwMode="auto">
          <a:xfrm>
            <a:off x="4972972" y="4059185"/>
            <a:ext cx="1862688"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smtClean="0">
                <a:cs typeface="Arial" charset="0"/>
              </a:rPr>
              <a:t>PILOT/Profilers</a:t>
            </a:r>
            <a:endParaRPr lang="en-GB" dirty="0"/>
          </a:p>
        </p:txBody>
      </p:sp>
      <p:sp>
        <p:nvSpPr>
          <p:cNvPr id="14350" name="Text Box 16"/>
          <p:cNvSpPr txBox="1">
            <a:spLocks noChangeArrowheads="1"/>
          </p:cNvSpPr>
          <p:nvPr/>
        </p:nvSpPr>
        <p:spPr bwMode="auto">
          <a:xfrm>
            <a:off x="870093" y="5785872"/>
            <a:ext cx="1003479"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smtClean="0">
                <a:cs typeface="Arial" charset="0"/>
              </a:rPr>
              <a:t>Aircraft</a:t>
            </a:r>
            <a:endParaRPr lang="en-GB" dirty="0"/>
          </a:p>
        </p:txBody>
      </p:sp>
      <p:sp>
        <p:nvSpPr>
          <p:cNvPr id="14351" name="Text Box 17"/>
          <p:cNvSpPr txBox="1">
            <a:spLocks noChangeArrowheads="1"/>
          </p:cNvSpPr>
          <p:nvPr/>
        </p:nvSpPr>
        <p:spPr bwMode="auto">
          <a:xfrm>
            <a:off x="812790" y="2042961"/>
            <a:ext cx="2461122"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smtClean="0">
                <a:cs typeface="Arial" charset="0"/>
              </a:rPr>
              <a:t>SYNOP/METAR/SHIP</a:t>
            </a:r>
            <a:endParaRPr lang="en-GB" dirty="0"/>
          </a:p>
        </p:txBody>
      </p:sp>
      <p:sp>
        <p:nvSpPr>
          <p:cNvPr id="14352" name="Text Box 18"/>
          <p:cNvSpPr txBox="1">
            <a:spLocks noChangeArrowheads="1"/>
          </p:cNvSpPr>
          <p:nvPr/>
        </p:nvSpPr>
        <p:spPr bwMode="auto">
          <a:xfrm>
            <a:off x="801330" y="3998337"/>
            <a:ext cx="3375923" cy="36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r>
              <a:rPr lang="en-US" sz="1800" dirty="0">
                <a:cs typeface="Arial" charset="0"/>
              </a:rPr>
              <a:t>Radiosonde balloons (TEMP</a:t>
            </a:r>
            <a:r>
              <a:rPr lang="en-US" sz="1800" dirty="0" smtClean="0">
                <a:cs typeface="Arial" charset="0"/>
              </a:rPr>
              <a:t>)</a:t>
            </a:r>
            <a:endParaRPr lang="en-GB" dirty="0"/>
          </a:p>
        </p:txBody>
      </p:sp>
    </p:spTree>
    <p:extLst>
      <p:ext uri="{BB962C8B-B14F-4D97-AF65-F5344CB8AC3E}">
        <p14:creationId xmlns:p14="http://schemas.microsoft.com/office/powerpoint/2010/main" val="21467595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6"/>
          <p:cNvSpPr>
            <a:spLocks noChangeArrowheads="1"/>
          </p:cNvSpPr>
          <p:nvPr/>
        </p:nvSpPr>
        <p:spPr bwMode="auto">
          <a:xfrm>
            <a:off x="4038600" y="304800"/>
            <a:ext cx="609600" cy="6096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5366" name="Rectangle 7"/>
          <p:cNvSpPr>
            <a:spLocks noChangeArrowheads="1"/>
          </p:cNvSpPr>
          <p:nvPr/>
        </p:nvSpPr>
        <p:spPr bwMode="auto">
          <a:xfrm>
            <a:off x="8056563" y="731838"/>
            <a:ext cx="762000" cy="6096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pic>
        <p:nvPicPr>
          <p:cNvPr id="15367" name="Picture 9" descr="MODIS45TERRA"/>
          <p:cNvPicPr>
            <a:picLocks noChangeArrowheads="1"/>
          </p:cNvPicPr>
          <p:nvPr/>
        </p:nvPicPr>
        <p:blipFill>
          <a:blip r:embed="rId3">
            <a:extLst>
              <a:ext uri="{28A0092B-C50C-407E-A947-70E740481C1C}">
                <a14:useLocalDpi xmlns:a14="http://schemas.microsoft.com/office/drawing/2010/main" val="0"/>
              </a:ext>
            </a:extLst>
          </a:blip>
          <a:srcRect l="4884" t="27307" r="12611" b="4121"/>
          <a:stretch>
            <a:fillRect/>
          </a:stretch>
        </p:blipFill>
        <p:spPr bwMode="auto">
          <a:xfrm>
            <a:off x="4851400" y="2921000"/>
            <a:ext cx="37846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8" name="Rectangle 10"/>
          <p:cNvSpPr>
            <a:spLocks noChangeArrowheads="1"/>
          </p:cNvSpPr>
          <p:nvPr/>
        </p:nvSpPr>
        <p:spPr bwMode="auto">
          <a:xfrm>
            <a:off x="1043608" y="-99392"/>
            <a:ext cx="868680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lstStyle/>
          <a:p>
            <a:pPr defTabSz="762000">
              <a:lnSpc>
                <a:spcPct val="100000"/>
              </a:lnSpc>
              <a:spcAft>
                <a:spcPct val="0"/>
              </a:spcAft>
              <a:buClrTx/>
              <a:buFontTx/>
              <a:buNone/>
            </a:pPr>
            <a:r>
              <a:rPr lang="en-GB" sz="2600" b="0" dirty="0">
                <a:latin typeface="Helvetica" panose="020B0604020202020204" pitchFamily="34" charset="0"/>
                <a:cs typeface="Helvetica" panose="020B0604020202020204" pitchFamily="34" charset="0"/>
              </a:rPr>
              <a:t>Satellite data sources used by ECMWF’s analysis</a:t>
            </a:r>
          </a:p>
        </p:txBody>
      </p:sp>
      <p:grpSp>
        <p:nvGrpSpPr>
          <p:cNvPr id="3" name="Group 2"/>
          <p:cNvGrpSpPr/>
          <p:nvPr/>
        </p:nvGrpSpPr>
        <p:grpSpPr>
          <a:xfrm>
            <a:off x="520700" y="764704"/>
            <a:ext cx="8458200" cy="5616624"/>
            <a:chOff x="114300" y="808037"/>
            <a:chExt cx="8864600" cy="5655561"/>
          </a:xfrm>
        </p:grpSpPr>
        <p:grpSp>
          <p:nvGrpSpPr>
            <p:cNvPr id="2" name="Group 1"/>
            <p:cNvGrpSpPr/>
            <p:nvPr/>
          </p:nvGrpSpPr>
          <p:grpSpPr>
            <a:xfrm>
              <a:off x="190500" y="808037"/>
              <a:ext cx="8788400" cy="5655561"/>
              <a:chOff x="25400" y="808037"/>
              <a:chExt cx="8788400" cy="5655561"/>
            </a:xfrm>
          </p:grpSpPr>
          <p:pic>
            <p:nvPicPr>
              <p:cNvPr id="15362" name="Picture 23" descr="Scatterometer.gif"/>
              <p:cNvPicPr>
                <a:picLocks noChangeAspect="1"/>
              </p:cNvPicPr>
              <p:nvPr/>
            </p:nvPicPr>
            <p:blipFill>
              <a:blip r:embed="rId4">
                <a:extLst>
                  <a:ext uri="{28A0092B-C50C-407E-A947-70E740481C1C}">
                    <a14:useLocalDpi xmlns:a14="http://schemas.microsoft.com/office/drawing/2010/main" val="0"/>
                  </a:ext>
                </a:extLst>
              </a:blip>
              <a:srcRect l="2940" t="30731" r="8118" b="6146"/>
              <a:stretch>
                <a:fillRect/>
              </a:stretch>
            </p:blipFill>
            <p:spPr bwMode="auto">
              <a:xfrm>
                <a:off x="355600" y="3051175"/>
                <a:ext cx="40513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22" descr="gpsro.gif"/>
              <p:cNvPicPr>
                <a:picLocks noChangeAspect="1"/>
              </p:cNvPicPr>
              <p:nvPr/>
            </p:nvPicPr>
            <p:blipFill>
              <a:blip r:embed="rId5">
                <a:extLst>
                  <a:ext uri="{28A0092B-C50C-407E-A947-70E740481C1C}">
                    <a14:useLocalDpi xmlns:a14="http://schemas.microsoft.com/office/drawing/2010/main" val="0"/>
                  </a:ext>
                </a:extLst>
              </a:blip>
              <a:srcRect l="2940" t="28516" r="5450" b="3709"/>
              <a:stretch>
                <a:fillRect/>
              </a:stretch>
            </p:blipFill>
            <p:spPr bwMode="auto">
              <a:xfrm>
                <a:off x="355600" y="4710998"/>
                <a:ext cx="40513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21" descr="Ozone.gif"/>
              <p:cNvPicPr>
                <a:picLocks noChangeAspect="1"/>
              </p:cNvPicPr>
              <p:nvPr/>
            </p:nvPicPr>
            <p:blipFill>
              <a:blip r:embed="rId6">
                <a:extLst>
                  <a:ext uri="{28A0092B-C50C-407E-A947-70E740481C1C}">
                    <a14:useLocalDpi xmlns:a14="http://schemas.microsoft.com/office/drawing/2010/main" val="0"/>
                  </a:ext>
                </a:extLst>
              </a:blip>
              <a:srcRect l="745" t="31174" r="5138" b="5925"/>
              <a:stretch>
                <a:fillRect/>
              </a:stretch>
            </p:blipFill>
            <p:spPr bwMode="auto">
              <a:xfrm>
                <a:off x="4813300" y="4636386"/>
                <a:ext cx="3860800" cy="182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 Box 14"/>
              <p:cNvSpPr txBox="1">
                <a:spLocks noChangeArrowheads="1"/>
              </p:cNvSpPr>
              <p:nvPr/>
            </p:nvSpPr>
            <p:spPr bwMode="auto">
              <a:xfrm>
                <a:off x="5249863" y="808038"/>
                <a:ext cx="3335337" cy="304800"/>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Imagers: SSMI, SSMIS, AMSR-E, TMI</a:t>
                </a:r>
                <a:endParaRPr lang="en-GB" sz="1400"/>
              </a:p>
            </p:txBody>
          </p:sp>
          <p:sp>
            <p:nvSpPr>
              <p:cNvPr id="15370" name="Text Box 15"/>
              <p:cNvSpPr txBox="1">
                <a:spLocks noChangeArrowheads="1"/>
              </p:cNvSpPr>
              <p:nvPr/>
            </p:nvSpPr>
            <p:spPr bwMode="auto">
              <a:xfrm>
                <a:off x="6354763" y="4559300"/>
                <a:ext cx="808037" cy="304800"/>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Ozone</a:t>
                </a:r>
                <a:endParaRPr lang="en-GB" sz="1400"/>
              </a:p>
            </p:txBody>
          </p:sp>
          <p:sp>
            <p:nvSpPr>
              <p:cNvPr id="15371" name="Text Box 19"/>
              <p:cNvSpPr txBox="1">
                <a:spLocks noChangeArrowheads="1"/>
              </p:cNvSpPr>
              <p:nvPr/>
            </p:nvSpPr>
            <p:spPr bwMode="auto">
              <a:xfrm>
                <a:off x="1079500" y="4579938"/>
                <a:ext cx="2811463" cy="304800"/>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GPS radio occultations</a:t>
                </a:r>
                <a:endParaRPr lang="en-GB" sz="1400"/>
              </a:p>
            </p:txBody>
          </p:sp>
          <p:pic>
            <p:nvPicPr>
              <p:cNvPr id="15372" name="Picture 19" descr="AMSUA.gif"/>
              <p:cNvPicPr>
                <a:picLocks noChangeAspect="1"/>
              </p:cNvPicPr>
              <p:nvPr/>
            </p:nvPicPr>
            <p:blipFill>
              <a:blip r:embed="rId7">
                <a:extLst>
                  <a:ext uri="{28A0092B-C50C-407E-A947-70E740481C1C}">
                    <a14:useLocalDpi xmlns:a14="http://schemas.microsoft.com/office/drawing/2010/main" val="0"/>
                  </a:ext>
                </a:extLst>
              </a:blip>
              <a:srcRect l="587" t="31097" r="5765" b="7803"/>
              <a:stretch>
                <a:fillRect/>
              </a:stretch>
            </p:blipFill>
            <p:spPr bwMode="auto">
              <a:xfrm>
                <a:off x="317500" y="1066800"/>
                <a:ext cx="41275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 Box 16"/>
              <p:cNvSpPr txBox="1">
                <a:spLocks noChangeArrowheads="1"/>
              </p:cNvSpPr>
              <p:nvPr/>
            </p:nvSpPr>
            <p:spPr bwMode="auto">
              <a:xfrm>
                <a:off x="25400" y="808037"/>
                <a:ext cx="4851400" cy="307328"/>
              </a:xfrm>
              <a:prstGeom prst="rect">
                <a:avLst/>
              </a:prstGeom>
              <a:solidFill>
                <a:schemeClr val="bg1"/>
              </a:solidFill>
              <a:ln w="19050">
                <a:solidFill>
                  <a:schemeClr val="accent1"/>
                </a:solidFill>
                <a:miter lim="800000"/>
                <a:headEnd/>
                <a:tailEnd/>
              </a:ln>
            </p:spPr>
            <p:txBody>
              <a:bodyPr wrap="square"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dirty="0"/>
                  <a:t>Sounders: NOAA AMSU-A/B, HIRS, AIRS, IASI, MHS</a:t>
                </a:r>
                <a:endParaRPr lang="en-GB" sz="1400" dirty="0"/>
              </a:p>
            </p:txBody>
          </p:sp>
          <p:pic>
            <p:nvPicPr>
              <p:cNvPr id="15375" name="Picture 20" descr="Microwave45imagers.gif"/>
              <p:cNvPicPr>
                <a:picLocks noChangeAspect="1"/>
              </p:cNvPicPr>
              <p:nvPr/>
            </p:nvPicPr>
            <p:blipFill>
              <a:blip r:embed="rId8">
                <a:extLst>
                  <a:ext uri="{28A0092B-C50C-407E-A947-70E740481C1C}">
                    <a14:useLocalDpi xmlns:a14="http://schemas.microsoft.com/office/drawing/2010/main" val="0"/>
                  </a:ext>
                </a:extLst>
              </a:blip>
              <a:srcRect l="902" t="31174" r="4668" b="9026"/>
              <a:stretch>
                <a:fillRect/>
              </a:stretch>
            </p:blipFill>
            <p:spPr bwMode="auto">
              <a:xfrm>
                <a:off x="4765675" y="1101725"/>
                <a:ext cx="40481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6" name="Text Box 13"/>
              <p:cNvSpPr txBox="1">
                <a:spLocks noChangeArrowheads="1"/>
              </p:cNvSpPr>
              <p:nvPr/>
            </p:nvSpPr>
            <p:spPr bwMode="auto">
              <a:xfrm>
                <a:off x="5262563" y="2754313"/>
                <a:ext cx="3348037" cy="304800"/>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 Geostationary+MODIS: IR and AMV</a:t>
                </a:r>
                <a:endParaRPr lang="en-GB" sz="1400"/>
              </a:p>
            </p:txBody>
          </p:sp>
          <p:pic>
            <p:nvPicPr>
              <p:cNvPr id="15378" name="Picture 24" descr="AMVs45Infrared.gif"/>
              <p:cNvPicPr>
                <a:picLocks noChangeAspect="1"/>
              </p:cNvPicPr>
              <p:nvPr/>
            </p:nvPicPr>
            <p:blipFill>
              <a:blip r:embed="rId9">
                <a:extLst>
                  <a:ext uri="{28A0092B-C50C-407E-A947-70E740481C1C}">
                    <a14:useLocalDpi xmlns:a14="http://schemas.microsoft.com/office/drawing/2010/main" val="0"/>
                  </a:ext>
                </a:extLst>
              </a:blip>
              <a:srcRect l="2940" t="39369" r="7648" b="15669"/>
              <a:stretch>
                <a:fillRect/>
              </a:stretch>
            </p:blipFill>
            <p:spPr bwMode="auto">
              <a:xfrm>
                <a:off x="4876800" y="3268663"/>
                <a:ext cx="3733800"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377" name="Text Box 18"/>
            <p:cNvSpPr txBox="1">
              <a:spLocks noChangeArrowheads="1"/>
            </p:cNvSpPr>
            <p:nvPr/>
          </p:nvSpPr>
          <p:spPr bwMode="auto">
            <a:xfrm>
              <a:off x="114300" y="2794726"/>
              <a:ext cx="4691063" cy="304800"/>
            </a:xfrm>
            <a:prstGeom prst="rect">
              <a:avLst/>
            </a:prstGeom>
            <a:solidFill>
              <a:schemeClr val="bg1"/>
            </a:solidFill>
            <a:ln w="19050">
              <a:solidFill>
                <a:schemeClr val="accent1"/>
              </a:solidFill>
              <a:miter lim="800000"/>
              <a:headEnd/>
              <a:tailEnd/>
            </a:ln>
          </p:spPr>
          <p:txBody>
            <a:bodyPr lIns="90487" tIns="44450" rIns="90487" bIns="44450">
              <a:spAutoFit/>
            </a:bodyPr>
            <a:lstStyle>
              <a:lvl1pPr defTabSz="762000">
                <a:defRPr sz="2000" b="1">
                  <a:solidFill>
                    <a:schemeClr val="tx1"/>
                  </a:solidFill>
                  <a:latin typeface="Arial" charset="0"/>
                </a:defRPr>
              </a:lvl1pPr>
              <a:lvl2pPr marL="742950" indent="-285750" defTabSz="762000">
                <a:defRPr sz="2000" b="1">
                  <a:solidFill>
                    <a:schemeClr val="tx1"/>
                  </a:solidFill>
                  <a:latin typeface="Arial" charset="0"/>
                </a:defRPr>
              </a:lvl2pPr>
              <a:lvl3pPr marL="1143000" indent="-228600" defTabSz="762000">
                <a:defRPr sz="2000" b="1">
                  <a:solidFill>
                    <a:schemeClr val="tx1"/>
                  </a:solidFill>
                  <a:latin typeface="Arial" charset="0"/>
                </a:defRPr>
              </a:lvl3pPr>
              <a:lvl4pPr marL="1600200" indent="-228600" defTabSz="762000">
                <a:defRPr sz="2000" b="1">
                  <a:solidFill>
                    <a:schemeClr val="tx1"/>
                  </a:solidFill>
                  <a:latin typeface="Arial" charset="0"/>
                </a:defRPr>
              </a:lvl4pPr>
              <a:lvl5pPr marL="2057400" indent="-228600" defTabSz="762000">
                <a:defRPr sz="2000" b="1">
                  <a:solidFill>
                    <a:schemeClr val="tx1"/>
                  </a:solidFill>
                  <a:latin typeface="Arial" charset="0"/>
                </a:defRPr>
              </a:lvl5pPr>
              <a:lvl6pPr marL="25146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6pPr>
              <a:lvl7pPr marL="29718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7pPr>
              <a:lvl8pPr marL="34290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8pPr>
              <a:lvl9pPr marL="3886200" indent="-228600" algn="ctr" defTabSz="762000" eaLnBrk="0" fontAlgn="base" hangingPunct="0">
                <a:lnSpc>
                  <a:spcPts val="3000"/>
                </a:lnSpc>
                <a:spcBef>
                  <a:spcPct val="0"/>
                </a:spcBef>
                <a:spcAft>
                  <a:spcPts val="1000"/>
                </a:spcAft>
                <a:buClr>
                  <a:schemeClr val="hlink"/>
                </a:buClr>
                <a:buFont typeface="Wingdings" pitchFamily="2" charset="2"/>
                <a:defRPr sz="2000" b="1">
                  <a:solidFill>
                    <a:schemeClr val="tx1"/>
                  </a:solidFill>
                  <a:latin typeface="Arial" charset="0"/>
                </a:defRPr>
              </a:lvl9pPr>
            </a:lstStyle>
            <a:p>
              <a:pPr algn="l">
                <a:lnSpc>
                  <a:spcPct val="100000"/>
                </a:lnSpc>
                <a:spcAft>
                  <a:spcPct val="0"/>
                </a:spcAft>
              </a:pPr>
              <a:r>
                <a:rPr lang="en-US" sz="1400"/>
                <a:t>Scatterometer ocean low-level winds: ASCAT</a:t>
              </a:r>
              <a:endParaRPr lang="en-GB" sz="1400"/>
            </a:p>
          </p:txBody>
        </p:sp>
      </p:grpSp>
    </p:spTree>
    <p:extLst>
      <p:ext uri="{BB962C8B-B14F-4D97-AF65-F5344CB8AC3E}">
        <p14:creationId xmlns:p14="http://schemas.microsoft.com/office/powerpoint/2010/main" val="27105181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Observation errors</a:t>
            </a:r>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4525963"/>
              </a:xfrm>
              <a:prstGeom prst="rect">
                <a:avLst/>
              </a:prstGeom>
            </p:spPr>
            <p:txBody>
              <a:bodyPr>
                <a:normAutofit/>
              </a:bodyPr>
              <a:lstStyle/>
              <a:p>
                <a:pPr>
                  <a:buClr>
                    <a:srgbClr val="FF0000"/>
                  </a:buClr>
                  <a:buFont typeface="Arial" panose="020B0604020202020204" pitchFamily="34" charset="0"/>
                  <a:buChar char="●"/>
                  <a:defRPr/>
                </a:pPr>
                <a:r>
                  <a:rPr lang="en-GB" sz="1800" dirty="0" smtClean="0">
                    <a:solidFill>
                      <a:srgbClr val="C00000"/>
                    </a:solidFill>
                  </a:rPr>
                  <a:t> Even current global observing system is not able to observe the atmosphere completely (data voids): data assimilation is an under-determined problem</a:t>
                </a:r>
              </a:p>
              <a:p>
                <a:pPr>
                  <a:buClr>
                    <a:srgbClr val="FF0000"/>
                  </a:buClr>
                  <a:buFont typeface="Arial" panose="020B0604020202020204" pitchFamily="34" charset="0"/>
                  <a:buChar char="●"/>
                  <a:defRPr/>
                </a:pPr>
                <a:r>
                  <a:rPr lang="en-GB" sz="1800" dirty="0" smtClean="0">
                    <a:solidFill>
                      <a:srgbClr val="C00000"/>
                    </a:solidFill>
                  </a:rPr>
                  <a:t> Most satellite observations (e.g. radiances) are only indirectly related to the quantities of interest (i.e., </a:t>
                </a:r>
                <a:r>
                  <a:rPr lang="en-GB" sz="1800" dirty="0" err="1">
                    <a:solidFill>
                      <a:srgbClr val="C00000"/>
                    </a:solidFill>
                  </a:rPr>
                  <a:t>g</a:t>
                </a:r>
                <a:r>
                  <a:rPr lang="en-GB" sz="1800" dirty="0" err="1" smtClean="0">
                    <a:solidFill>
                      <a:srgbClr val="C00000"/>
                    </a:solidFill>
                  </a:rPr>
                  <a:t>ridpoint</a:t>
                </a:r>
                <a:r>
                  <a:rPr lang="en-GB" sz="1800" dirty="0" smtClean="0">
                    <a:solidFill>
                      <a:srgbClr val="C00000"/>
                    </a:solidFill>
                  </a:rPr>
                  <a:t> values of T,u,v,q,O3,…)</a:t>
                </a:r>
              </a:p>
              <a:p>
                <a:pPr>
                  <a:buClr>
                    <a:srgbClr val="FF0000"/>
                  </a:buClr>
                  <a:buFont typeface="Arial" panose="020B0604020202020204" pitchFamily="34" charset="0"/>
                  <a:buChar char="●"/>
                  <a:defRPr/>
                </a:pPr>
                <a:r>
                  <a:rPr lang="en-GB" sz="1800" dirty="0" smtClean="0">
                    <a:solidFill>
                      <a:srgbClr val="C00000"/>
                    </a:solidFill>
                  </a:rPr>
                  <a:t> Many </a:t>
                </a:r>
                <a:r>
                  <a:rPr lang="en-GB" sz="1800" dirty="0" smtClean="0">
                    <a:solidFill>
                      <a:srgbClr val="C00000"/>
                    </a:solidFill>
                  </a:rPr>
                  <a:t>satellite observations have coarse vertical resolution</a:t>
                </a:r>
              </a:p>
              <a:p>
                <a:pPr>
                  <a:buClr>
                    <a:srgbClr val="FF0000"/>
                  </a:buClr>
                  <a:buFont typeface="Arial" panose="020B0604020202020204" pitchFamily="34" charset="0"/>
                  <a:buChar char="●"/>
                  <a:defRPr/>
                </a:pPr>
                <a:r>
                  <a:rPr lang="en-GB" sz="1800" dirty="0">
                    <a:solidFill>
                      <a:srgbClr val="C00000"/>
                    </a:solidFill>
                  </a:rPr>
                  <a:t> </a:t>
                </a:r>
                <a:r>
                  <a:rPr lang="en-GB" sz="1800" dirty="0" smtClean="0">
                    <a:solidFill>
                      <a:srgbClr val="C00000"/>
                    </a:solidFill>
                  </a:rPr>
                  <a:t>Most observations measure quantities not located at grid points</a:t>
                </a:r>
              </a:p>
              <a:p>
                <a:pPr>
                  <a:buClr>
                    <a:srgbClr val="FF0000"/>
                  </a:buClr>
                  <a:defRPr/>
                </a:pPr>
                <a:endParaRPr lang="en-GB" sz="1800" dirty="0" smtClean="0">
                  <a:solidFill>
                    <a:schemeClr val="tx1"/>
                  </a:solidFill>
                </a:endParaRPr>
              </a:p>
              <a:p>
                <a:pPr>
                  <a:buClr>
                    <a:srgbClr val="FF0000"/>
                  </a:buClr>
                  <a:defRPr/>
                </a:pPr>
                <a:r>
                  <a:rPr lang="en-GB" sz="1800" dirty="0" smtClean="0">
                    <a:solidFill>
                      <a:schemeClr val="tx1"/>
                    </a:solidFill>
                  </a:rPr>
                  <a:t>In order to compare observations (</a:t>
                </a:r>
                <a:r>
                  <a:rPr lang="en-GB" sz="1800" b="1" dirty="0" smtClean="0">
                    <a:solidFill>
                      <a:schemeClr val="tx1"/>
                    </a:solidFill>
                    <a:latin typeface="Cambria Math" panose="02040503050406030204" pitchFamily="18" charset="0"/>
                    <a:ea typeface="Cambria Math" panose="02040503050406030204" pitchFamily="18" charset="0"/>
                  </a:rPr>
                  <a:t>y</a:t>
                </a:r>
                <a:r>
                  <a:rPr lang="en-GB" sz="1800" dirty="0" smtClean="0">
                    <a:solidFill>
                      <a:schemeClr val="tx1"/>
                    </a:solidFill>
                  </a:rPr>
                  <a:t>) and model (</a:t>
                </a:r>
                <a:r>
                  <a:rPr lang="en-GB" sz="1800" b="1" dirty="0" smtClean="0">
                    <a:solidFill>
                      <a:schemeClr val="tx1"/>
                    </a:solidFill>
                    <a:latin typeface="Cambria Math" panose="02040503050406030204" pitchFamily="18" charset="0"/>
                    <a:ea typeface="Cambria Math" panose="02040503050406030204" pitchFamily="18" charset="0"/>
                  </a:rPr>
                  <a:t>x</a:t>
                </a:r>
                <a:r>
                  <a:rPr lang="en-GB" sz="1800" dirty="0" smtClean="0">
                    <a:solidFill>
                      <a:schemeClr val="tx1"/>
                    </a:solidFill>
                  </a:rPr>
                  <a:t>) we need to perform spatial and temporal interpolations of the model fields plus (for satellite observations) transform model fields into radiances: we call this set of operations the </a:t>
                </a:r>
                <a:r>
                  <a:rPr lang="en-GB" sz="1800" dirty="0" smtClean="0">
                    <a:solidFill>
                      <a:srgbClr val="FF0000"/>
                    </a:solidFill>
                  </a:rPr>
                  <a:t>observation operator </a:t>
                </a:r>
                <a:r>
                  <a:rPr lang="en-GB" sz="1800" dirty="0" smtClean="0">
                    <a:solidFill>
                      <a:schemeClr val="tx1"/>
                    </a:solidFill>
                  </a:rPr>
                  <a:t>(</a:t>
                </a:r>
                <a:r>
                  <a:rPr lang="en-GB" sz="1800" dirty="0" smtClean="0">
                    <a:solidFill>
                      <a:schemeClr val="tx1"/>
                    </a:solidFill>
                    <a:latin typeface="Lucida Calligraphy" panose="03010101010101010101" pitchFamily="66" charset="0"/>
                    <a:ea typeface="Cambria Math" panose="02040503050406030204" pitchFamily="18" charset="0"/>
                  </a:rPr>
                  <a:t>H </a:t>
                </a:r>
                <a:r>
                  <a:rPr lang="en-GB" sz="1800" dirty="0" smtClean="0">
                    <a:solidFill>
                      <a:schemeClr val="tx1"/>
                    </a:solidFill>
                  </a:rPr>
                  <a:t>):</a:t>
                </a:r>
              </a:p>
              <a:p>
                <a:pPr>
                  <a:buClr>
                    <a:srgbClr val="FF0000"/>
                  </a:buClr>
                  <a:defRPr/>
                </a:pPr>
                <a:endParaRPr lang="en-GB" sz="1800" dirty="0">
                  <a:solidFill>
                    <a:schemeClr val="tx1"/>
                  </a:solidFill>
                </a:endParaRPr>
              </a:p>
              <a:p>
                <a:pPr algn="ctr">
                  <a:buClr>
                    <a:srgbClr val="FF0000"/>
                  </a:buClr>
                  <a:defRPr/>
                </a:pPr>
                <a14:m>
                  <m:oMath xmlns:m="http://schemas.openxmlformats.org/officeDocument/2006/math">
                    <m:r>
                      <a:rPr lang="en-GB" sz="1800" b="1" i="0" smtClean="0">
                        <a:solidFill>
                          <a:schemeClr val="tx1"/>
                        </a:solidFill>
                        <a:latin typeface="Cambria Math" panose="02040503050406030204" pitchFamily="18" charset="0"/>
                      </a:rPr>
                      <m:t>𝐲</m:t>
                    </m:r>
                    <m:r>
                      <a:rPr lang="en-GB" sz="1800" i="1" smtClean="0">
                        <a:solidFill>
                          <a:schemeClr val="tx1"/>
                        </a:solidFill>
                        <a:latin typeface="Cambria Math" panose="02040503050406030204" pitchFamily="18" charset="0"/>
                      </a:rPr>
                      <m:t>=</m:t>
                    </m:r>
                  </m:oMath>
                </a14:m>
                <a:r>
                  <a:rPr lang="en-GB" sz="1800" dirty="0" smtClean="0">
                    <a:solidFill>
                      <a:schemeClr val="tx1"/>
                    </a:solidFill>
                    <a:latin typeface="Lucida Calligraphy" panose="03010101010101010101" pitchFamily="66" charset="0"/>
                  </a:rPr>
                  <a:t>H</a:t>
                </a:r>
                <a14:m>
                  <m:oMath xmlns:m="http://schemas.openxmlformats.org/officeDocument/2006/math">
                    <m:d>
                      <m:dPr>
                        <m:ctrlPr>
                          <a:rPr lang="en-GB" sz="1800" i="1" dirty="0" smtClean="0">
                            <a:solidFill>
                              <a:schemeClr val="tx1"/>
                            </a:solidFill>
                            <a:latin typeface="Cambria Math" panose="02040503050406030204" pitchFamily="18" charset="0"/>
                          </a:rPr>
                        </m:ctrlPr>
                      </m:dPr>
                      <m:e>
                        <m:r>
                          <a:rPr lang="en-GB" sz="1800" b="1" i="0" dirty="0" smtClean="0">
                            <a:solidFill>
                              <a:schemeClr val="tx1"/>
                            </a:solidFill>
                            <a:latin typeface="Cambria Math" panose="02040503050406030204" pitchFamily="18" charset="0"/>
                          </a:rPr>
                          <m:t>𝐱</m:t>
                        </m:r>
                      </m:e>
                    </m:d>
                  </m:oMath>
                </a14:m>
                <a:endParaRPr lang="en-GB" sz="1800" dirty="0" smtClean="0">
                  <a:solidFill>
                    <a:schemeClr val="tx1"/>
                  </a:solidFill>
                  <a:latin typeface="Lucida Calligraphy" panose="03010101010101010101" pitchFamily="66" charset="0"/>
                </a:endParaRPr>
              </a:p>
              <a:p>
                <a:pPr marL="0" indent="0">
                  <a:buNone/>
                  <a:defRPr/>
                </a:pPr>
                <a:endParaRPr lang="en-GB" dirty="0" smtClean="0"/>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525963"/>
              </a:xfrm>
              <a:prstGeom prst="rect">
                <a:avLst/>
              </a:prstGeom>
              <a:blipFill rotWithShape="0">
                <a:blip r:embed="rId2"/>
                <a:stretch>
                  <a:fillRect l="-667" t="-673"/>
                </a:stretch>
              </a:blipFill>
            </p:spPr>
            <p:txBody>
              <a:bodyPr/>
              <a:lstStyle/>
              <a:p>
                <a:r>
                  <a:rPr lang="en-GB">
                    <a:noFill/>
                  </a:rPr>
                  <a:t> </a:t>
                </a:r>
              </a:p>
            </p:txBody>
          </p:sp>
        </mc:Fallback>
      </mc:AlternateContent>
    </p:spTree>
    <p:extLst>
      <p:ext uri="{BB962C8B-B14F-4D97-AF65-F5344CB8AC3E}">
        <p14:creationId xmlns:p14="http://schemas.microsoft.com/office/powerpoint/2010/main" val="18144509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Observation errors</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buSzPct val="110000"/>
                  <a:buFont typeface="Arial" panose="020B0604020202020204" pitchFamily="34" charset="0"/>
                  <a:buChar char="•"/>
                  <a:defRPr/>
                </a:pPr>
                <a:r>
                  <a:rPr lang="en-GB" sz="1800" dirty="0" smtClean="0">
                    <a:solidFill>
                      <a:schemeClr val="tx1"/>
                    </a:solidFill>
                  </a:rPr>
                  <a:t>Observations are affected by different types of errors</a:t>
                </a:r>
              </a:p>
              <a:p>
                <a:pPr marL="285750" indent="-285750">
                  <a:buSzPct val="110000"/>
                  <a:buFont typeface="Arial" panose="020B0604020202020204" pitchFamily="34" charset="0"/>
                  <a:buChar char="•"/>
                  <a:defRPr/>
                </a:pPr>
                <a:r>
                  <a:rPr lang="en-GB" sz="1800" dirty="0" smtClean="0">
                    <a:solidFill>
                      <a:schemeClr val="tx1"/>
                    </a:solidFill>
                  </a:rPr>
                  <a:t>Denoting </a:t>
                </a:r>
                <a:r>
                  <a:rPr lang="en-GB" sz="1800" b="1" dirty="0" smtClean="0">
                    <a:solidFill>
                      <a:schemeClr val="tx1"/>
                    </a:solidFill>
                    <a:latin typeface="Cambria Math" panose="02040503050406030204" pitchFamily="18" charset="0"/>
                    <a:ea typeface="Cambria Math" panose="02040503050406030204" pitchFamily="18" charset="0"/>
                  </a:rPr>
                  <a:t>y</a:t>
                </a:r>
                <a:r>
                  <a:rPr lang="en-GB" sz="1800" dirty="0" smtClean="0">
                    <a:solidFill>
                      <a:schemeClr val="tx1"/>
                    </a:solidFill>
                  </a:rPr>
                  <a:t>* as the true observations of the model state (</a:t>
                </a:r>
                <a14:m>
                  <m:oMath xmlns:m="http://schemas.openxmlformats.org/officeDocument/2006/math">
                    <m:sSup>
                      <m:sSupPr>
                        <m:ctrlPr>
                          <a:rPr lang="en-GB" sz="1800" b="1" i="1" smtClean="0">
                            <a:solidFill>
                              <a:schemeClr val="tx1"/>
                            </a:solidFill>
                            <a:latin typeface="Cambria Math" panose="02040503050406030204" pitchFamily="18" charset="0"/>
                          </a:rPr>
                        </m:ctrlPr>
                      </m:sSupPr>
                      <m:e>
                        <m:r>
                          <a:rPr lang="en-GB" sz="1800" b="1" i="0" smtClean="0">
                            <a:solidFill>
                              <a:schemeClr val="tx1"/>
                            </a:solidFill>
                            <a:latin typeface="Cambria Math" panose="02040503050406030204" pitchFamily="18" charset="0"/>
                          </a:rPr>
                          <m:t>𝐲</m:t>
                        </m:r>
                      </m:e>
                      <m:sup>
                        <m:r>
                          <a:rPr lang="en-GB" sz="1800" b="1" i="1" smtClean="0">
                            <a:solidFill>
                              <a:schemeClr val="tx1"/>
                            </a:solidFill>
                            <a:latin typeface="Cambria Math" panose="02040503050406030204" pitchFamily="18" charset="0"/>
                          </a:rPr>
                          <m:t>∗</m:t>
                        </m:r>
                      </m:sup>
                    </m:sSup>
                    <m:r>
                      <a:rPr lang="en-GB" sz="1800" i="1">
                        <a:solidFill>
                          <a:schemeClr val="tx1"/>
                        </a:solidFill>
                        <a:latin typeface="Cambria Math" panose="02040503050406030204" pitchFamily="18" charset="0"/>
                      </a:rPr>
                      <m:t>=</m:t>
                    </m:r>
                  </m:oMath>
                </a14:m>
                <a:r>
                  <a:rPr lang="en-GB" sz="1800" dirty="0" smtClean="0">
                    <a:solidFill>
                      <a:schemeClr val="tx1"/>
                    </a:solidFill>
                    <a:latin typeface="Lucida Calligraphy" panose="03010101010101010101" pitchFamily="66" charset="0"/>
                  </a:rPr>
                  <a:t>H</a:t>
                </a:r>
                <a14:m>
                  <m:oMath xmlns:m="http://schemas.openxmlformats.org/officeDocument/2006/math">
                    <m:d>
                      <m:dPr>
                        <m:ctrlPr>
                          <a:rPr lang="en-GB" sz="1800" i="1" dirty="0" smtClean="0">
                            <a:solidFill>
                              <a:schemeClr val="tx1"/>
                            </a:solidFill>
                            <a:latin typeface="Cambria Math" panose="02040503050406030204" pitchFamily="18" charset="0"/>
                          </a:rPr>
                        </m:ctrlPr>
                      </m:dPr>
                      <m:e>
                        <m:sSup>
                          <m:sSupPr>
                            <m:ctrlPr>
                              <a:rPr lang="en-GB" sz="1800" i="1" dirty="0" smtClean="0">
                                <a:solidFill>
                                  <a:schemeClr val="tx1"/>
                                </a:solidFill>
                                <a:latin typeface="Cambria Math" panose="02040503050406030204" pitchFamily="18" charset="0"/>
                              </a:rPr>
                            </m:ctrlPr>
                          </m:sSupPr>
                          <m:e>
                            <m:r>
                              <a:rPr lang="en-GB" sz="1800" b="1" i="0" dirty="0" smtClean="0">
                                <a:solidFill>
                                  <a:schemeClr val="tx1"/>
                                </a:solidFill>
                                <a:latin typeface="Cambria Math" panose="02040503050406030204" pitchFamily="18" charset="0"/>
                              </a:rPr>
                              <m:t>𝐱</m:t>
                            </m:r>
                          </m:e>
                          <m:sup>
                            <m:r>
                              <a:rPr lang="en-GB" sz="1800" b="0" i="1" dirty="0" smtClean="0">
                                <a:solidFill>
                                  <a:schemeClr val="tx1"/>
                                </a:solidFill>
                                <a:latin typeface="Cambria Math" panose="02040503050406030204" pitchFamily="18" charset="0"/>
                              </a:rPr>
                              <m:t>∗</m:t>
                            </m:r>
                          </m:sup>
                        </m:sSup>
                      </m:e>
                    </m:d>
                  </m:oMath>
                </a14:m>
                <a:r>
                  <a:rPr lang="en-GB" sz="1800" dirty="0" smtClean="0">
                    <a:solidFill>
                      <a:schemeClr val="tx1"/>
                    </a:solidFill>
                    <a:cs typeface="Helvetica" panose="020B0604020202020204" pitchFamily="34" charset="0"/>
                  </a:rPr>
                  <a:t>):</a:t>
                </a:r>
                <a:endParaRPr lang="en-GB" sz="1800" dirty="0">
                  <a:solidFill>
                    <a:schemeClr val="tx1"/>
                  </a:solidFill>
                  <a:cs typeface="Helvetica" panose="020B0604020202020204" pitchFamily="34" charset="0"/>
                </a:endParaRPr>
              </a:p>
              <a:p>
                <a:pPr>
                  <a:buClr>
                    <a:srgbClr val="FF0000"/>
                  </a:buClr>
                  <a:defRPr/>
                </a:pPr>
                <a:endParaRPr lang="en-GB" sz="1800" dirty="0">
                  <a:solidFill>
                    <a:schemeClr val="tx1"/>
                  </a:solidFill>
                </a:endParaRPr>
              </a:p>
              <a:p>
                <a:pPr algn="ctr">
                  <a:buClr>
                    <a:srgbClr val="FF0000"/>
                  </a:buClr>
                  <a:defRPr/>
                </a:pPr>
                <a14:m>
                  <m:oMathPara xmlns:m="http://schemas.openxmlformats.org/officeDocument/2006/math">
                    <m:oMathParaPr>
                      <m:jc m:val="centerGroup"/>
                    </m:oMathParaPr>
                    <m:oMath xmlns:m="http://schemas.openxmlformats.org/officeDocument/2006/math">
                      <m:r>
                        <a:rPr lang="en-GB" sz="1800" b="1" i="0" smtClean="0">
                          <a:solidFill>
                            <a:schemeClr val="tx1"/>
                          </a:solidFill>
                          <a:latin typeface="Cambria Math" panose="02040503050406030204" pitchFamily="18" charset="0"/>
                        </a:rPr>
                        <m:t>𝐲</m:t>
                      </m:r>
                      <m:r>
                        <a:rPr lang="en-GB" sz="1800" b="1" i="0" smtClean="0">
                          <a:solidFill>
                            <a:schemeClr val="tx1"/>
                          </a:solidFill>
                          <a:latin typeface="Cambria Math" panose="02040503050406030204" pitchFamily="18" charset="0"/>
                        </a:rPr>
                        <m:t>−</m:t>
                      </m:r>
                      <m:sSup>
                        <m:sSupPr>
                          <m:ctrlPr>
                            <a:rPr lang="en-GB" sz="1800" b="1" i="1" smtClean="0">
                              <a:solidFill>
                                <a:schemeClr val="tx1"/>
                              </a:solidFill>
                              <a:latin typeface="Cambria Math" panose="02040503050406030204" pitchFamily="18" charset="0"/>
                            </a:rPr>
                          </m:ctrlPr>
                        </m:sSupPr>
                        <m:e>
                          <m:r>
                            <a:rPr lang="en-GB" sz="1800" b="1" i="0" smtClean="0">
                              <a:solidFill>
                                <a:schemeClr val="tx1"/>
                              </a:solidFill>
                              <a:latin typeface="Cambria Math" panose="02040503050406030204" pitchFamily="18" charset="0"/>
                            </a:rPr>
                            <m:t>𝐲</m:t>
                          </m:r>
                        </m:e>
                        <m:sup>
                          <m:r>
                            <a:rPr lang="en-GB" sz="1800" b="1" i="1" smtClean="0">
                              <a:solidFill>
                                <a:schemeClr val="tx1"/>
                              </a:solidFill>
                              <a:latin typeface="Cambria Math" panose="02040503050406030204" pitchFamily="18" charset="0"/>
                            </a:rPr>
                            <m:t>∗</m:t>
                          </m:r>
                        </m:sup>
                      </m:sSup>
                      <m:r>
                        <a:rPr lang="en-GB" sz="1800" i="1" smtClean="0">
                          <a:solidFill>
                            <a:schemeClr val="tx1"/>
                          </a:solidFill>
                          <a:latin typeface="Cambria Math" panose="02040503050406030204" pitchFamily="18" charset="0"/>
                        </a:rPr>
                        <m:t>=</m:t>
                      </m:r>
                      <m:sSub>
                        <m:sSubPr>
                          <m:ctrlPr>
                            <a:rPr lang="en-GB" sz="1800" i="1" smtClean="0">
                              <a:solidFill>
                                <a:schemeClr val="tx1"/>
                              </a:solidFill>
                              <a:latin typeface="Cambria Math" panose="02040503050406030204" pitchFamily="18" charset="0"/>
                            </a:rPr>
                          </m:ctrlPr>
                        </m:sSubPr>
                        <m:e>
                          <m:r>
                            <a:rPr lang="en-GB" sz="1800" i="1" smtClean="0">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𝑜</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𝐺</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𝑀</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𝑅</m:t>
                          </m:r>
                        </m:sub>
                      </m:sSub>
                      <m:r>
                        <a:rPr lang="en-GB" sz="1800" b="0" i="0"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𝐻</m:t>
                          </m:r>
                        </m:sub>
                      </m:sSub>
                    </m:oMath>
                  </m:oMathPara>
                </a14:m>
                <a:endParaRPr lang="en-GB" sz="1800" dirty="0" smtClean="0">
                  <a:solidFill>
                    <a:schemeClr val="tx1"/>
                  </a:solidFill>
                </a:endParaRPr>
              </a:p>
              <a:p>
                <a:pPr algn="ctr">
                  <a:buClr>
                    <a:srgbClr val="FF0000"/>
                  </a:buClr>
                  <a:defRPr/>
                </a:pPr>
                <a:endParaRPr lang="en-GB" sz="1800" dirty="0">
                  <a:solidFill>
                    <a:schemeClr val="tx1"/>
                  </a:solidFill>
                </a:endParaRPr>
              </a:p>
              <a:p>
                <a:pPr>
                  <a:spcBef>
                    <a:spcPts val="600"/>
                  </a:spcBef>
                  <a:spcAft>
                    <a:spcPts val="600"/>
                  </a:spcAft>
                  <a:defRPr/>
                </a:pPr>
                <a14:m>
                  <m:oMath xmlns:m="http://schemas.openxmlformats.org/officeDocument/2006/math">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i="1">
                            <a:solidFill>
                              <a:schemeClr val="tx1"/>
                            </a:solidFill>
                            <a:latin typeface="Cambria Math" panose="02040503050406030204" pitchFamily="18" charset="0"/>
                          </a:rPr>
                          <m:t>𝐺</m:t>
                        </m:r>
                      </m:sub>
                    </m:sSub>
                    <m:r>
                      <a:rPr lang="en-GB" sz="1800" b="0" i="0" smtClean="0">
                        <a:solidFill>
                          <a:schemeClr val="tx1"/>
                        </a:solidFill>
                        <a:latin typeface="Cambria Math" panose="02040503050406030204" pitchFamily="18" charset="0"/>
                      </a:rPr>
                      <m:t>=</m:t>
                    </m:r>
                  </m:oMath>
                </a14:m>
                <a:r>
                  <a:rPr lang="en-GB" sz="1800" baseline="-25000" dirty="0" smtClean="0">
                    <a:solidFill>
                      <a:schemeClr val="tx1"/>
                    </a:solidFill>
                  </a:rPr>
                  <a:t> </a:t>
                </a:r>
                <a:r>
                  <a:rPr lang="en-GB" sz="1800" dirty="0" smtClean="0">
                    <a:solidFill>
                      <a:srgbClr val="FF0000"/>
                    </a:solidFill>
                  </a:rPr>
                  <a:t>Gross errors </a:t>
                </a:r>
                <a:r>
                  <a:rPr lang="en-GB" sz="1800" dirty="0" smtClean="0">
                    <a:solidFill>
                      <a:schemeClr val="tx1"/>
                    </a:solidFill>
                  </a:rPr>
                  <a:t>(incorrect coding of observation, duplicates, incorrect location, wrong cloud clearing, etc.). </a:t>
                </a:r>
              </a:p>
              <a:p>
                <a:pPr>
                  <a:spcBef>
                    <a:spcPts val="600"/>
                  </a:spcBef>
                  <a:spcAft>
                    <a:spcPts val="600"/>
                  </a:spcAft>
                  <a:defRPr/>
                </a:pPr>
                <a14:m>
                  <m:oMath xmlns:m="http://schemas.openxmlformats.org/officeDocument/2006/math">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𝑀</m:t>
                        </m:r>
                      </m:sub>
                    </m:sSub>
                    <m:r>
                      <a:rPr lang="en-GB" sz="1800">
                        <a:solidFill>
                          <a:schemeClr val="tx1"/>
                        </a:solidFill>
                        <a:latin typeface="Cambria Math" panose="02040503050406030204" pitchFamily="18" charset="0"/>
                      </a:rPr>
                      <m:t>=</m:t>
                    </m:r>
                  </m:oMath>
                </a14:m>
                <a:r>
                  <a:rPr lang="en-GB" sz="1800" baseline="-25000" dirty="0">
                    <a:solidFill>
                      <a:schemeClr val="tx1"/>
                    </a:solidFill>
                  </a:rPr>
                  <a:t> </a:t>
                </a:r>
                <a:r>
                  <a:rPr lang="en-GB" sz="1800" dirty="0" smtClean="0">
                    <a:solidFill>
                      <a:srgbClr val="FF0000"/>
                    </a:solidFill>
                  </a:rPr>
                  <a:t>Measurement errors </a:t>
                </a:r>
                <a:r>
                  <a:rPr lang="en-GB" sz="1800" dirty="0" smtClean="0">
                    <a:solidFill>
                      <a:schemeClr val="tx1"/>
                    </a:solidFill>
                  </a:rPr>
                  <a:t>(instrument noise)</a:t>
                </a:r>
              </a:p>
              <a:p>
                <a:pPr>
                  <a:spcBef>
                    <a:spcPts val="600"/>
                  </a:spcBef>
                  <a:spcAft>
                    <a:spcPts val="600"/>
                  </a:spcAft>
                  <a:defRPr/>
                </a:pPr>
                <a14:m>
                  <m:oMath xmlns:m="http://schemas.openxmlformats.org/officeDocument/2006/math">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𝑅</m:t>
                        </m:r>
                      </m:sub>
                    </m:sSub>
                    <m:r>
                      <a:rPr lang="en-GB" sz="1800">
                        <a:solidFill>
                          <a:schemeClr val="tx1"/>
                        </a:solidFill>
                        <a:latin typeface="Cambria Math" panose="02040503050406030204" pitchFamily="18" charset="0"/>
                      </a:rPr>
                      <m:t>=</m:t>
                    </m:r>
                  </m:oMath>
                </a14:m>
                <a:r>
                  <a:rPr lang="en-GB" sz="1800" baseline="-25000" dirty="0">
                    <a:solidFill>
                      <a:schemeClr val="tx1"/>
                    </a:solidFill>
                  </a:rPr>
                  <a:t> </a:t>
                </a:r>
                <a:r>
                  <a:rPr lang="en-GB" sz="1800" dirty="0" err="1" smtClean="0">
                    <a:solidFill>
                      <a:srgbClr val="FF0000"/>
                    </a:solidFill>
                  </a:rPr>
                  <a:t>Representativity</a:t>
                </a:r>
                <a:r>
                  <a:rPr lang="en-GB" sz="1800" dirty="0" smtClean="0">
                    <a:solidFill>
                      <a:srgbClr val="FF0000"/>
                    </a:solidFill>
                  </a:rPr>
                  <a:t> errors </a:t>
                </a:r>
                <a:r>
                  <a:rPr lang="en-GB" sz="1800" dirty="0" smtClean="0">
                    <a:solidFill>
                      <a:schemeClr val="tx1"/>
                    </a:solidFill>
                  </a:rPr>
                  <a:t>(e.g., in situ observations compared to grid point model value)</a:t>
                </a:r>
              </a:p>
              <a:p>
                <a:pPr>
                  <a:spcBef>
                    <a:spcPts val="600"/>
                  </a:spcBef>
                  <a:spcAft>
                    <a:spcPts val="600"/>
                  </a:spcAft>
                  <a:defRPr/>
                </a:pPr>
                <a14:m>
                  <m:oMath xmlns:m="http://schemas.openxmlformats.org/officeDocument/2006/math">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𝐻</m:t>
                        </m:r>
                      </m:sub>
                    </m:sSub>
                    <m:r>
                      <a:rPr lang="en-GB" sz="1800">
                        <a:solidFill>
                          <a:schemeClr val="tx1"/>
                        </a:solidFill>
                        <a:latin typeface="Cambria Math" panose="02040503050406030204" pitchFamily="18" charset="0"/>
                      </a:rPr>
                      <m:t>=</m:t>
                    </m:r>
                  </m:oMath>
                </a14:m>
                <a:r>
                  <a:rPr lang="en-GB" sz="1800" baseline="-25000" dirty="0">
                    <a:solidFill>
                      <a:schemeClr val="tx1"/>
                    </a:solidFill>
                  </a:rPr>
                  <a:t> </a:t>
                </a:r>
                <a:r>
                  <a:rPr lang="en-GB" sz="1800" dirty="0" smtClean="0">
                    <a:solidFill>
                      <a:srgbClr val="FF0000"/>
                    </a:solidFill>
                  </a:rPr>
                  <a:t>Observation operator </a:t>
                </a:r>
                <a:r>
                  <a:rPr lang="en-GB" sz="1800" dirty="0" smtClean="0">
                    <a:solidFill>
                      <a:schemeClr val="tx1"/>
                    </a:solidFill>
                  </a:rPr>
                  <a:t>(Forward model) errors (e.g., errors in the radiative transfer model, interpolation errors, etc.)</a:t>
                </a:r>
              </a:p>
              <a:p>
                <a:pPr>
                  <a:defRPr/>
                </a:pPr>
                <a:r>
                  <a:rPr lang="en-GB" sz="1800" dirty="0" smtClean="0">
                    <a:solidFill>
                      <a:schemeClr val="tx1"/>
                    </a:solidFill>
                  </a:rPr>
                  <a:t>      </a:t>
                </a: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752528"/>
              </a:xfrm>
              <a:prstGeom prst="rect">
                <a:avLst/>
              </a:prstGeom>
              <a:blipFill rotWithShape="0">
                <a:blip r:embed="rId2"/>
                <a:stretch>
                  <a:fillRect l="-667" t="-641"/>
                </a:stretch>
              </a:blipFill>
            </p:spPr>
            <p:txBody>
              <a:bodyPr/>
              <a:lstStyle/>
              <a:p>
                <a:r>
                  <a:rPr lang="en-GB">
                    <a:noFill/>
                  </a:rPr>
                  <a:t> </a:t>
                </a:r>
              </a:p>
            </p:txBody>
          </p:sp>
        </mc:Fallback>
      </mc:AlternateContent>
    </p:spTree>
    <p:extLst>
      <p:ext uri="{BB962C8B-B14F-4D97-AF65-F5344CB8AC3E}">
        <p14:creationId xmlns:p14="http://schemas.microsoft.com/office/powerpoint/2010/main" val="195289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Observation errors</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algn="ctr">
                  <a:spcAft>
                    <a:spcPts val="600"/>
                  </a:spcAft>
                  <a:buClr>
                    <a:srgbClr val="FF0000"/>
                  </a:buClr>
                  <a:defRPr/>
                </a:pPr>
                <a14:m>
                  <m:oMathPara xmlns:m="http://schemas.openxmlformats.org/officeDocument/2006/math">
                    <m:oMathParaPr>
                      <m:jc m:val="centerGroup"/>
                    </m:oMathParaPr>
                    <m:oMath xmlns:m="http://schemas.openxmlformats.org/officeDocument/2006/math">
                      <m:r>
                        <a:rPr lang="en-GB" sz="1800" b="1" i="0" smtClean="0">
                          <a:solidFill>
                            <a:schemeClr val="tx1"/>
                          </a:solidFill>
                          <a:latin typeface="Cambria Math" panose="02040503050406030204" pitchFamily="18" charset="0"/>
                        </a:rPr>
                        <m:t>𝐲</m:t>
                      </m:r>
                      <m:r>
                        <a:rPr lang="en-GB" sz="1800" b="1" i="0" smtClean="0">
                          <a:solidFill>
                            <a:schemeClr val="tx1"/>
                          </a:solidFill>
                          <a:latin typeface="Cambria Math" panose="02040503050406030204" pitchFamily="18" charset="0"/>
                        </a:rPr>
                        <m:t>−</m:t>
                      </m:r>
                      <m:sSup>
                        <m:sSupPr>
                          <m:ctrlPr>
                            <a:rPr lang="en-GB" sz="1800" b="1" i="1" smtClean="0">
                              <a:solidFill>
                                <a:schemeClr val="tx1"/>
                              </a:solidFill>
                              <a:latin typeface="Cambria Math" panose="02040503050406030204" pitchFamily="18" charset="0"/>
                            </a:rPr>
                          </m:ctrlPr>
                        </m:sSupPr>
                        <m:e>
                          <m:r>
                            <a:rPr lang="en-GB" sz="1800" b="1" i="0" smtClean="0">
                              <a:solidFill>
                                <a:schemeClr val="tx1"/>
                              </a:solidFill>
                              <a:latin typeface="Cambria Math" panose="02040503050406030204" pitchFamily="18" charset="0"/>
                            </a:rPr>
                            <m:t>𝐲</m:t>
                          </m:r>
                        </m:e>
                        <m:sup>
                          <m:r>
                            <a:rPr lang="en-GB" sz="1800" b="1" i="1" smtClean="0">
                              <a:solidFill>
                                <a:schemeClr val="tx1"/>
                              </a:solidFill>
                              <a:latin typeface="Cambria Math" panose="02040503050406030204" pitchFamily="18" charset="0"/>
                            </a:rPr>
                            <m:t>∗</m:t>
                          </m:r>
                        </m:sup>
                      </m:sSup>
                      <m:r>
                        <a:rPr lang="en-GB" sz="1800" i="1" smtClean="0">
                          <a:solidFill>
                            <a:schemeClr val="tx1"/>
                          </a:solidFill>
                          <a:latin typeface="Cambria Math" panose="02040503050406030204" pitchFamily="18" charset="0"/>
                        </a:rPr>
                        <m:t>=</m:t>
                      </m:r>
                      <m:sSub>
                        <m:sSubPr>
                          <m:ctrlPr>
                            <a:rPr lang="en-GB" sz="1800" i="1" smtClean="0">
                              <a:solidFill>
                                <a:schemeClr val="tx1"/>
                              </a:solidFill>
                              <a:latin typeface="Cambria Math" panose="02040503050406030204" pitchFamily="18" charset="0"/>
                            </a:rPr>
                          </m:ctrlPr>
                        </m:sSubPr>
                        <m:e>
                          <m:r>
                            <a:rPr lang="en-GB" sz="1800" i="1" smtClean="0">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𝑜</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𝐺</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𝑀</m:t>
                          </m:r>
                        </m:sub>
                      </m:sSub>
                      <m:r>
                        <a:rPr lang="en-GB" sz="1800" b="0" i="1"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𝑅</m:t>
                          </m:r>
                        </m:sub>
                      </m:sSub>
                      <m:r>
                        <a:rPr lang="en-GB" sz="1800" b="0" i="0" smtClean="0">
                          <a:solidFill>
                            <a:schemeClr val="tx1"/>
                          </a:solidFill>
                          <a:latin typeface="Cambria Math" panose="02040503050406030204" pitchFamily="18" charset="0"/>
                        </a:rPr>
                        <m:t>+</m:t>
                      </m:r>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𝐻</m:t>
                          </m:r>
                        </m:sub>
                      </m:sSub>
                    </m:oMath>
                  </m:oMathPara>
                </a14:m>
                <a:endParaRPr lang="en-GB" sz="1800" dirty="0" smtClean="0">
                  <a:solidFill>
                    <a:schemeClr val="tx1"/>
                  </a:solidFill>
                </a:endParaRPr>
              </a:p>
              <a:p>
                <a:pPr marL="285750" indent="-285750">
                  <a:spcBef>
                    <a:spcPts val="1200"/>
                  </a:spcBef>
                  <a:spcAft>
                    <a:spcPts val="1200"/>
                  </a:spcAft>
                  <a:buFont typeface="Arial" panose="020B0604020202020204" pitchFamily="34" charset="0"/>
                  <a:buChar char="•"/>
                  <a:defRPr/>
                </a:pPr>
                <a14:m>
                  <m:oMath xmlns:m="http://schemas.openxmlformats.org/officeDocument/2006/math">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ea typeface="Cambria Math" panose="02040503050406030204" pitchFamily="18" charset="0"/>
                          </a:rPr>
                          <m:t>𝜀</m:t>
                        </m:r>
                      </m:e>
                      <m:sub>
                        <m:r>
                          <a:rPr lang="en-GB" sz="1600" i="1">
                            <a:solidFill>
                              <a:schemeClr val="tx1"/>
                            </a:solidFill>
                            <a:latin typeface="Cambria Math" panose="02040503050406030204" pitchFamily="18" charset="0"/>
                          </a:rPr>
                          <m:t>𝐺</m:t>
                        </m:r>
                      </m:sub>
                    </m:sSub>
                  </m:oMath>
                </a14:m>
                <a:r>
                  <a:rPr lang="en-GB" sz="1600" baseline="-25000" dirty="0" smtClean="0">
                    <a:solidFill>
                      <a:schemeClr val="tx1"/>
                    </a:solidFill>
                  </a:rPr>
                  <a:t> </a:t>
                </a:r>
                <a:r>
                  <a:rPr lang="en-GB" sz="1600" dirty="0" smtClean="0">
                    <a:solidFill>
                      <a:schemeClr val="tx1"/>
                    </a:solidFill>
                  </a:rPr>
                  <a:t>(gross errors) are dealt with by </a:t>
                </a:r>
                <a:r>
                  <a:rPr lang="en-GB" sz="1600" dirty="0">
                    <a:solidFill>
                      <a:srgbClr val="FF0000"/>
                    </a:solidFill>
                  </a:rPr>
                  <a:t>O</a:t>
                </a:r>
                <a:r>
                  <a:rPr lang="en-GB" sz="1600" dirty="0" smtClean="0">
                    <a:solidFill>
                      <a:srgbClr val="FF0000"/>
                    </a:solidFill>
                  </a:rPr>
                  <a:t>bservation Quality Control</a:t>
                </a:r>
                <a:r>
                  <a:rPr lang="en-GB" sz="1600" dirty="0" smtClean="0">
                    <a:solidFill>
                      <a:schemeClr val="tx1"/>
                    </a:solidFill>
                  </a:rPr>
                  <a:t> techniques (more on this later this week); Some of these checks are applied before ingesting the observations (Climatological checks, consistency checks, first guess checks), others are part of the analysis algorithm itself (buddy checks, variational quality control)</a:t>
                </a:r>
              </a:p>
              <a:p>
                <a:pPr marL="285750" indent="-285750">
                  <a:spcBef>
                    <a:spcPts val="1200"/>
                  </a:spcBef>
                  <a:spcAft>
                    <a:spcPts val="600"/>
                  </a:spcAft>
                  <a:buFont typeface="Arial" panose="020B0604020202020204" pitchFamily="34" charset="0"/>
                  <a:buChar char="•"/>
                  <a:defRPr/>
                </a:pPr>
                <a:r>
                  <a:rPr lang="en-GB" sz="1600" dirty="0" smtClean="0">
                    <a:solidFill>
                      <a:schemeClr val="tx1"/>
                    </a:solidFill>
                  </a:rPr>
                  <a:t> Observations are assumed to be un-biased:</a:t>
                </a:r>
              </a:p>
              <a:p>
                <a:pPr algn="ctr">
                  <a:spcBef>
                    <a:spcPts val="1200"/>
                  </a:spcBef>
                  <a:spcAft>
                    <a:spcPts val="600"/>
                  </a:spcAft>
                  <a:defRPr/>
                </a:pPr>
                <a14:m>
                  <m:oMathPara xmlns:m="http://schemas.openxmlformats.org/officeDocument/2006/math">
                    <m:oMathParaPr>
                      <m:jc m:val="centerGroup"/>
                    </m:oMathParaPr>
                    <m:oMath xmlns:m="http://schemas.openxmlformats.org/officeDocument/2006/math">
                      <m:d>
                        <m:dPr>
                          <m:begChr m:val="⟨"/>
                          <m:endChr m:val="⟩"/>
                          <m:ctrlPr>
                            <a:rPr lang="en-GB" sz="1800" i="1" smtClean="0">
                              <a:solidFill>
                                <a:schemeClr val="tx1"/>
                              </a:solidFill>
                              <a:latin typeface="Cambria Math" panose="02040503050406030204" pitchFamily="18" charset="0"/>
                            </a:rPr>
                          </m:ctrlPr>
                        </m:dPr>
                        <m:e>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i="1">
                                  <a:solidFill>
                                    <a:schemeClr val="tx1"/>
                                  </a:solidFill>
                                  <a:latin typeface="Cambria Math" panose="02040503050406030204" pitchFamily="18" charset="0"/>
                                </a:rPr>
                                <m:t>𝑜</m:t>
                              </m:r>
                            </m:sub>
                          </m:sSub>
                        </m:e>
                      </m:d>
                      <m:r>
                        <a:rPr lang="en-GB" sz="1800" i="1">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0</m:t>
                      </m:r>
                    </m:oMath>
                  </m:oMathPara>
                </a14:m>
                <a:endParaRPr lang="en-GB" sz="1800" dirty="0" smtClean="0">
                  <a:solidFill>
                    <a:schemeClr val="tx1"/>
                  </a:solidFill>
                </a:endParaRPr>
              </a:p>
              <a:p>
                <a:pPr marL="285750" indent="-285750">
                  <a:spcBef>
                    <a:spcPts val="1200"/>
                  </a:spcBef>
                  <a:spcAft>
                    <a:spcPts val="600"/>
                  </a:spcAft>
                  <a:buFont typeface="Arial" panose="020B0604020202020204" pitchFamily="34" charset="0"/>
                  <a:buChar char="•"/>
                  <a:defRPr/>
                </a:pPr>
                <a:r>
                  <a:rPr lang="en-GB" sz="1600" dirty="0" smtClean="0">
                    <a:solidFill>
                      <a:schemeClr val="tx1"/>
                    </a:solidFill>
                  </a:rPr>
                  <a:t>Biases are dealt with specific </a:t>
                </a:r>
                <a:r>
                  <a:rPr lang="en-GB" sz="1600" dirty="0" smtClean="0">
                    <a:solidFill>
                      <a:srgbClr val="FF0000"/>
                    </a:solidFill>
                  </a:rPr>
                  <a:t>Bias Correction</a:t>
                </a:r>
                <a:r>
                  <a:rPr lang="en-GB" sz="1600" dirty="0" smtClean="0">
                    <a:solidFill>
                      <a:schemeClr val="tx1"/>
                    </a:solidFill>
                  </a:rPr>
                  <a:t> techniques (more on this later   this week), which can be part of the analysis algorithm itself (e.g., Variational Bias Correction)</a:t>
                </a:r>
              </a:p>
              <a:p>
                <a:pPr marL="285750" indent="-285750">
                  <a:spcBef>
                    <a:spcPts val="1200"/>
                  </a:spcBef>
                  <a:spcAft>
                    <a:spcPts val="600"/>
                  </a:spcAft>
                  <a:buFont typeface="Arial" panose="020B0604020202020204" pitchFamily="34" charset="0"/>
                  <a:buChar char="•"/>
                  <a:defRPr/>
                </a:pPr>
                <a:r>
                  <a:rPr lang="en-GB" sz="1600" dirty="0" smtClean="0">
                    <a:solidFill>
                      <a:schemeClr val="tx1"/>
                    </a:solidFill>
                  </a:rPr>
                  <a:t>The covariance matrix of the observation errors is denoted as </a:t>
                </a:r>
                <a:r>
                  <a:rPr lang="en-GB" sz="1600" b="1" dirty="0" smtClean="0">
                    <a:solidFill>
                      <a:schemeClr val="tx1"/>
                    </a:solidFill>
                    <a:latin typeface="Cambria Math" panose="02040503050406030204" pitchFamily="18" charset="0"/>
                    <a:ea typeface="Cambria Math" panose="02040503050406030204" pitchFamily="18" charset="0"/>
                  </a:rPr>
                  <a:t>R</a:t>
                </a:r>
                <a:r>
                  <a:rPr lang="en-GB" sz="1600" dirty="0" smtClean="0">
                    <a:solidFill>
                      <a:schemeClr val="tx1"/>
                    </a:solidFill>
                  </a:rPr>
                  <a:t>:</a:t>
                </a:r>
              </a:p>
              <a:p>
                <a:pPr algn="ctr">
                  <a:spcBef>
                    <a:spcPts val="600"/>
                  </a:spcBef>
                  <a:spcAft>
                    <a:spcPts val="600"/>
                  </a:spcAft>
                  <a:defRPr/>
                </a:pPr>
                <a:r>
                  <a:rPr lang="en-GB" sz="1800" dirty="0" smtClean="0">
                    <a:solidFill>
                      <a:schemeClr val="tx1"/>
                    </a:solidFill>
                  </a:rPr>
                  <a:t>  </a:t>
                </a:r>
                <a14:m>
                  <m:oMath xmlns:m="http://schemas.openxmlformats.org/officeDocument/2006/math">
                    <m:d>
                      <m:dPr>
                        <m:begChr m:val="⟨"/>
                        <m:endChr m:val="⟩"/>
                        <m:ctrlPr>
                          <a:rPr lang="en-GB" sz="1800" i="1">
                            <a:solidFill>
                              <a:schemeClr val="tx1"/>
                            </a:solidFill>
                            <a:latin typeface="Cambria Math" panose="02040503050406030204" pitchFamily="18" charset="0"/>
                          </a:rPr>
                        </m:ctrlPr>
                      </m:dPr>
                      <m:e>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ea typeface="Cambria Math" panose="02040503050406030204" pitchFamily="18" charset="0"/>
                              </a:rPr>
                              <m:t>𝜀</m:t>
                            </m:r>
                          </m:e>
                          <m:sub>
                            <m:r>
                              <a:rPr lang="en-GB" sz="1800" i="1">
                                <a:solidFill>
                                  <a:schemeClr val="tx1"/>
                                </a:solidFill>
                                <a:latin typeface="Cambria Math" panose="02040503050406030204" pitchFamily="18" charset="0"/>
                              </a:rPr>
                              <m:t>𝑜</m:t>
                            </m:r>
                          </m:sub>
                        </m:sSub>
                        <m:sSubSup>
                          <m:sSubSupPr>
                            <m:ctrlPr>
                              <a:rPr lang="en-GB" sz="1800" i="1" smtClean="0">
                                <a:solidFill>
                                  <a:schemeClr val="tx1"/>
                                </a:solidFill>
                                <a:latin typeface="Cambria Math" panose="02040503050406030204" pitchFamily="18" charset="0"/>
                              </a:rPr>
                            </m:ctrlPr>
                          </m:sSubSupPr>
                          <m:e>
                            <m:r>
                              <a:rPr lang="en-GB" sz="1800" i="1" smtClean="0">
                                <a:solidFill>
                                  <a:schemeClr val="tx1"/>
                                </a:solidFill>
                                <a:latin typeface="Cambria Math" panose="02040503050406030204" pitchFamily="18" charset="0"/>
                                <a:ea typeface="Cambria Math" panose="02040503050406030204" pitchFamily="18" charset="0"/>
                              </a:rPr>
                              <m:t>𝜀</m:t>
                            </m:r>
                          </m:e>
                          <m:sub>
                            <m:r>
                              <a:rPr lang="en-GB" sz="1800" b="0" i="1" smtClean="0">
                                <a:solidFill>
                                  <a:schemeClr val="tx1"/>
                                </a:solidFill>
                                <a:latin typeface="Cambria Math" panose="02040503050406030204" pitchFamily="18" charset="0"/>
                              </a:rPr>
                              <m:t>𝑜</m:t>
                            </m:r>
                          </m:sub>
                          <m:sup>
                            <m:r>
                              <a:rPr lang="en-GB" sz="1800" b="0" i="1" smtClean="0">
                                <a:solidFill>
                                  <a:schemeClr val="tx1"/>
                                </a:solidFill>
                                <a:latin typeface="Cambria Math" panose="02040503050406030204" pitchFamily="18" charset="0"/>
                              </a:rPr>
                              <m:t>𝑇</m:t>
                            </m:r>
                          </m:sup>
                        </m:sSubSup>
                      </m:e>
                    </m:d>
                    <m:r>
                      <a:rPr lang="en-GB" sz="1800" b="0" i="1" smtClean="0">
                        <a:solidFill>
                          <a:schemeClr val="tx1"/>
                        </a:solidFill>
                        <a:latin typeface="Cambria Math" panose="02040503050406030204" pitchFamily="18" charset="0"/>
                      </a:rPr>
                      <m:t>=</m:t>
                    </m:r>
                    <m:r>
                      <a:rPr lang="en-GB" sz="1800" b="1" i="0" smtClean="0">
                        <a:solidFill>
                          <a:schemeClr val="tx1"/>
                        </a:solidFill>
                        <a:latin typeface="Cambria Math" panose="02040503050406030204" pitchFamily="18" charset="0"/>
                      </a:rPr>
                      <m:t>𝐑</m:t>
                    </m:r>
                  </m:oMath>
                </a14:m>
                <a:endParaRPr lang="en-GB" sz="1800" b="1"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752528"/>
              </a:xfrm>
              <a:prstGeom prst="rect">
                <a:avLst/>
              </a:prstGeom>
              <a:blipFill rotWithShape="0">
                <a:blip r:embed="rId2"/>
                <a:stretch>
                  <a:fillRect l="-296"/>
                </a:stretch>
              </a:blipFill>
            </p:spPr>
            <p:txBody>
              <a:bodyPr/>
              <a:lstStyle/>
              <a:p>
                <a:r>
                  <a:rPr lang="en-GB">
                    <a:noFill/>
                  </a:rPr>
                  <a:t> </a:t>
                </a:r>
              </a:p>
            </p:txBody>
          </p:sp>
        </mc:Fallback>
      </mc:AlternateContent>
    </p:spTree>
    <p:extLst>
      <p:ext uri="{BB962C8B-B14F-4D97-AF65-F5344CB8AC3E}">
        <p14:creationId xmlns:p14="http://schemas.microsoft.com/office/powerpoint/2010/main" val="501322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323850" y="-20638"/>
            <a:ext cx="8351838" cy="844551"/>
          </a:xfrm>
        </p:spPr>
        <p:txBody>
          <a:bodyPr/>
          <a:lstStyle/>
          <a:p>
            <a:pPr algn="ctr"/>
            <a:r>
              <a:rPr lang="en-GB" altLang="en-US" dirty="0" smtClean="0">
                <a:solidFill>
                  <a:schemeClr val="tx1"/>
                </a:solidFill>
                <a:latin typeface="Calibri" panose="020F0502020204030204" pitchFamily="34" charset="0"/>
              </a:rPr>
              <a:t>The forecast model</a:t>
            </a:r>
          </a:p>
        </p:txBody>
      </p:sp>
    </p:spTree>
    <p:extLst>
      <p:ext uri="{BB962C8B-B14F-4D97-AF65-F5344CB8AC3E}">
        <p14:creationId xmlns:p14="http://schemas.microsoft.com/office/powerpoint/2010/main" val="357365431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78743" y="188640"/>
            <a:ext cx="8441729" cy="857250"/>
          </a:xfrm>
        </p:spPr>
        <p:txBody>
          <a:bodyPr>
            <a:normAutofit fontScale="90000"/>
          </a:bodyPr>
          <a:lstStyle/>
          <a:p>
            <a:r>
              <a:rPr lang="en-US" altLang="en-US" sz="3300" dirty="0" smtClean="0">
                <a:solidFill>
                  <a:schemeClr val="tx1"/>
                </a:solidFill>
                <a:cs typeface="Helvetica" panose="020B0604020202020204" pitchFamily="34" charset="0"/>
              </a:rPr>
              <a:t>The forecast model is a very important part of the data assimilation system</a:t>
            </a:r>
            <a:r>
              <a:rPr lang="en-US" altLang="en-US" dirty="0" smtClean="0">
                <a:solidFill>
                  <a:schemeClr val="tx1"/>
                </a:solidFill>
                <a:latin typeface="Calibri" pitchFamily="34" charset="0"/>
              </a:rPr>
              <a:t/>
            </a:r>
            <a:br>
              <a:rPr lang="en-US" altLang="en-US" dirty="0" smtClean="0">
                <a:solidFill>
                  <a:schemeClr val="tx1"/>
                </a:solidFill>
                <a:latin typeface="Calibri" pitchFamily="34" charset="0"/>
              </a:rPr>
            </a:br>
            <a:endParaRPr lang="en-US" altLang="en-US" sz="2400" dirty="0" smtClean="0">
              <a:solidFill>
                <a:schemeClr val="tx1"/>
              </a:solidFill>
              <a:latin typeface="Calibri" pitchFamily="34" charset="0"/>
            </a:endParaRPr>
          </a:p>
        </p:txBody>
      </p:sp>
      <p:sp>
        <p:nvSpPr>
          <p:cNvPr id="5" name="Rectangle 6"/>
          <p:cNvSpPr>
            <a:spLocks noChangeArrowheads="1"/>
          </p:cNvSpPr>
          <p:nvPr/>
        </p:nvSpPr>
        <p:spPr bwMode="auto">
          <a:xfrm>
            <a:off x="482400" y="1268761"/>
            <a:ext cx="8394700" cy="4674840"/>
          </a:xfrm>
          <a:prstGeom prst="rect">
            <a:avLst/>
          </a:prstGeom>
          <a:solidFill>
            <a:srgbClr val="CCECFF"/>
          </a:solidFill>
          <a:ln w="19050">
            <a:solidFill>
              <a:schemeClr val="accent1"/>
            </a:solidFill>
            <a:miter lim="800000"/>
            <a:headEnd/>
            <a:tailEnd/>
          </a:ln>
        </p:spPr>
        <p:txBody>
          <a:bodyPr/>
          <a:lstStyle>
            <a:lvl1pPr marL="376238" indent="-376238">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The short range forecast carries information from past observations into the current analysis (this is called “</a:t>
            </a:r>
            <a:r>
              <a:rPr lang="en-GB" altLang="en-US" b="0" dirty="0" smtClean="0">
                <a:solidFill>
                  <a:srgbClr val="FF0000"/>
                </a:solidFill>
                <a:latin typeface="Calibri" panose="020F0502020204030204" pitchFamily="34" charset="0"/>
              </a:rPr>
              <a:t>the background</a:t>
            </a:r>
            <a:r>
              <a:rPr lang="en-GB" altLang="en-US" b="0" dirty="0" smtClean="0">
                <a:solidFill>
                  <a:srgbClr val="000000"/>
                </a:solidFill>
                <a:latin typeface="Calibri" panose="020F0502020204030204" pitchFamily="34" charset="0"/>
              </a:rPr>
              <a:t>”): we need a good model to do this job</a:t>
            </a:r>
          </a:p>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A good model starting from accurate previous analysis will produce an accurate background        the analysis will make only </a:t>
            </a:r>
            <a:r>
              <a:rPr lang="en-GB" altLang="en-US" b="0" dirty="0" smtClean="0">
                <a:solidFill>
                  <a:srgbClr val="FF0000"/>
                </a:solidFill>
                <a:latin typeface="Calibri" panose="020F0502020204030204" pitchFamily="34" charset="0"/>
              </a:rPr>
              <a:t>small corrections</a:t>
            </a:r>
            <a:r>
              <a:rPr lang="en-GB" altLang="en-US" b="0" dirty="0" smtClean="0">
                <a:solidFill>
                  <a:srgbClr val="000000"/>
                </a:solidFill>
                <a:latin typeface="Calibri" panose="020F0502020204030204" pitchFamily="34" charset="0"/>
              </a:rPr>
              <a:t> to the background </a:t>
            </a:r>
          </a:p>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In fact when the analysis makes </a:t>
            </a:r>
            <a:r>
              <a:rPr lang="en-GB" altLang="en-US" b="0" dirty="0" smtClean="0">
                <a:solidFill>
                  <a:srgbClr val="FF0000"/>
                </a:solidFill>
                <a:latin typeface="Calibri" panose="020F0502020204030204" pitchFamily="34" charset="0"/>
              </a:rPr>
              <a:t>large corrections </a:t>
            </a:r>
            <a:r>
              <a:rPr lang="en-GB" altLang="en-US" b="0" dirty="0" smtClean="0">
                <a:solidFill>
                  <a:srgbClr val="000000"/>
                </a:solidFill>
                <a:latin typeface="Calibri" panose="020F0502020204030204" pitchFamily="34" charset="0"/>
              </a:rPr>
              <a:t>to the background state is usually a sign</a:t>
            </a:r>
            <a:r>
              <a:rPr lang="en-GB" altLang="en-US" b="0" dirty="0" smtClean="0">
                <a:solidFill>
                  <a:srgbClr val="FF0000"/>
                </a:solidFill>
                <a:latin typeface="Calibri" panose="020F0502020204030204" pitchFamily="34" charset="0"/>
              </a:rPr>
              <a:t> </a:t>
            </a:r>
            <a:r>
              <a:rPr lang="en-GB" altLang="en-US" b="0" dirty="0" smtClean="0">
                <a:solidFill>
                  <a:srgbClr val="000000"/>
                </a:solidFill>
                <a:latin typeface="Calibri" panose="020F0502020204030204" pitchFamily="34" charset="0"/>
              </a:rPr>
              <a:t>that something interesting is happening… (e.g., rapid development not present in the forecast; suspect observations)</a:t>
            </a:r>
          </a:p>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In modern data assimilation methods (4D-Var, EnKF) the analysed state is constructed so as to </a:t>
            </a:r>
            <a:r>
              <a:rPr lang="en-GB" altLang="en-US" b="0" dirty="0" smtClean="0">
                <a:solidFill>
                  <a:srgbClr val="FF0000"/>
                </a:solidFill>
                <a:latin typeface="Calibri" panose="020F0502020204030204" pitchFamily="34" charset="0"/>
              </a:rPr>
              <a:t>respect the physical and dynamical balances of the model</a:t>
            </a:r>
            <a:r>
              <a:rPr lang="en-GB" altLang="en-US" b="0" dirty="0" smtClean="0">
                <a:solidFill>
                  <a:srgbClr val="000000"/>
                </a:solidFill>
                <a:latin typeface="Calibri" panose="020F0502020204030204" pitchFamily="34" charset="0"/>
              </a:rPr>
              <a:t>         the model is an integral part of the analysis algorithm</a:t>
            </a:r>
          </a:p>
        </p:txBody>
      </p:sp>
      <p:sp>
        <p:nvSpPr>
          <p:cNvPr id="2" name="Right Arrow 1"/>
          <p:cNvSpPr>
            <a:spLocks noChangeAspect="1"/>
          </p:cNvSpPr>
          <p:nvPr/>
        </p:nvSpPr>
        <p:spPr>
          <a:xfrm>
            <a:off x="3203868" y="2708920"/>
            <a:ext cx="285465" cy="1413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ight Arrow 6"/>
          <p:cNvSpPr>
            <a:spLocks noChangeAspect="1"/>
          </p:cNvSpPr>
          <p:nvPr/>
        </p:nvSpPr>
        <p:spPr>
          <a:xfrm>
            <a:off x="1706400" y="4986000"/>
            <a:ext cx="285465" cy="1413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70702615"/>
      </p:ext>
    </p:extLst>
  </p:cSld>
  <p:clrMapOvr>
    <a:masterClrMapping/>
  </p:clrMapOvr>
  <p:transition>
    <p:checke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78743" y="188640"/>
            <a:ext cx="8441729" cy="857250"/>
          </a:xfrm>
        </p:spPr>
        <p:txBody>
          <a:bodyPr>
            <a:normAutofit fontScale="90000"/>
          </a:bodyPr>
          <a:lstStyle/>
          <a:p>
            <a:r>
              <a:rPr lang="en-US" altLang="en-US" sz="3300" dirty="0" smtClean="0">
                <a:solidFill>
                  <a:schemeClr val="tx1"/>
                </a:solidFill>
                <a:cs typeface="Helvetica" panose="020B0604020202020204" pitchFamily="34" charset="0"/>
              </a:rPr>
              <a:t>The forecast model is a very important part of the data assimilation system</a:t>
            </a:r>
            <a:r>
              <a:rPr lang="en-US" altLang="en-US" dirty="0" smtClean="0">
                <a:solidFill>
                  <a:schemeClr val="tx1"/>
                </a:solidFill>
                <a:latin typeface="Calibri" pitchFamily="34" charset="0"/>
              </a:rPr>
              <a:t/>
            </a:r>
            <a:br>
              <a:rPr lang="en-US" altLang="en-US" dirty="0" smtClean="0">
                <a:solidFill>
                  <a:schemeClr val="tx1"/>
                </a:solidFill>
                <a:latin typeface="Calibri" pitchFamily="34" charset="0"/>
              </a:rPr>
            </a:br>
            <a:endParaRPr lang="en-US" altLang="en-US" sz="2400" dirty="0" smtClean="0">
              <a:solidFill>
                <a:schemeClr val="tx1"/>
              </a:solidFill>
              <a:latin typeface="Calibri" pitchFamily="34" charset="0"/>
            </a:endParaRPr>
          </a:p>
        </p:txBody>
      </p:sp>
      <p:pic>
        <p:nvPicPr>
          <p:cNvPr id="11267" name="Picture 3" descr="Model_physics_schemat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826" y="1124744"/>
            <a:ext cx="8348662"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Text Box 4"/>
          <p:cNvSpPr txBox="1">
            <a:spLocks noChangeArrowheads="1"/>
          </p:cNvSpPr>
          <p:nvPr/>
        </p:nvSpPr>
        <p:spPr bwMode="auto">
          <a:xfrm>
            <a:off x="539552" y="5965046"/>
            <a:ext cx="8383140"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90487" tIns="44450" rIns="90487" bIns="44450">
            <a:spAutoFit/>
          </a:bodyPr>
          <a:lstStyle>
            <a:lvl1pPr algn="l">
              <a:buSzPct val="100000"/>
              <a:buChar char="t"/>
              <a:defRPr sz="2200" b="1">
                <a:solidFill>
                  <a:schemeClr val="tx1"/>
                </a:solidFill>
                <a:latin typeface="Arial" charset="0"/>
              </a:defRPr>
            </a:lvl1pPr>
            <a:lvl2pPr marL="742950" indent="-285750" algn="l">
              <a:buClr>
                <a:schemeClr val="tx1"/>
              </a:buClr>
              <a:buSzPct val="100000"/>
              <a:buChar char="t"/>
              <a:defRPr sz="2200" b="1">
                <a:solidFill>
                  <a:srgbClr val="114FFB"/>
                </a:solidFill>
                <a:latin typeface="Arial" charset="0"/>
              </a:defRPr>
            </a:lvl2pPr>
            <a:lvl3pPr marL="1143000" indent="-228600" algn="l">
              <a:lnSpc>
                <a:spcPts val="2600"/>
              </a:lnSpc>
              <a:spcAft>
                <a:spcPts val="800"/>
              </a:spcAft>
              <a:buClr>
                <a:schemeClr val="bg2"/>
              </a:buClr>
              <a:buSzPct val="100000"/>
              <a:buChar char="è"/>
              <a:defRPr sz="2200">
                <a:solidFill>
                  <a:srgbClr val="114FFB"/>
                </a:solidFill>
                <a:latin typeface="Arial" charset="0"/>
              </a:defRPr>
            </a:lvl3pPr>
            <a:lvl4pPr marL="1600200" indent="-228600" algn="l">
              <a:lnSpc>
                <a:spcPts val="2600"/>
              </a:lnSpc>
              <a:spcAft>
                <a:spcPts val="800"/>
              </a:spcAft>
              <a:buClr>
                <a:schemeClr val="bg2"/>
              </a:buClr>
              <a:buSzPct val="100000"/>
              <a:buChar char=""/>
              <a:defRPr sz="2200" b="1">
                <a:solidFill>
                  <a:schemeClr val="tx1"/>
                </a:solidFill>
                <a:latin typeface="Arial" charset="0"/>
              </a:defRPr>
            </a:lvl4pPr>
            <a:lvl5pPr marL="2057400" indent="-228600" algn="l">
              <a:lnSpc>
                <a:spcPts val="2600"/>
              </a:lnSpc>
              <a:spcAft>
                <a:spcPts val="800"/>
              </a:spcAft>
              <a:buClr>
                <a:schemeClr val="bg2"/>
              </a:buClr>
              <a:buSzPct val="100000"/>
              <a:buChar char=""/>
              <a:defRPr sz="2200" b="1">
                <a:solidFill>
                  <a:schemeClr val="tx1"/>
                </a:solidFill>
                <a:latin typeface="Arial" charset="0"/>
              </a:defRPr>
            </a:lvl5pPr>
            <a:lvl6pPr marL="25146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6pPr>
            <a:lvl7pPr marL="29718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7pPr>
            <a:lvl8pPr marL="34290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8pPr>
            <a:lvl9pPr marL="3886200" indent="-22860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Arial" charset="0"/>
              </a:defRPr>
            </a:lvl9pPr>
          </a:lstStyle>
          <a:p>
            <a:pPr algn="ctr">
              <a:buSzTx/>
              <a:buFont typeface="Wingdings" pitchFamily="2" charset="2"/>
              <a:buNone/>
            </a:pPr>
            <a:r>
              <a:rPr lang="en-US" altLang="en-US" b="0" dirty="0" smtClean="0">
                <a:solidFill>
                  <a:schemeClr val="tx2"/>
                </a:solidFill>
                <a:latin typeface="Helvetica" panose="020B0604020202020204" pitchFamily="34" charset="0"/>
                <a:cs typeface="Helvetica" panose="020B0604020202020204" pitchFamily="34" charset="0"/>
              </a:rPr>
              <a:t>Most important physical </a:t>
            </a:r>
            <a:r>
              <a:rPr lang="en-US" altLang="en-US" b="0" dirty="0">
                <a:solidFill>
                  <a:schemeClr val="tx2"/>
                </a:solidFill>
                <a:latin typeface="Helvetica" panose="020B0604020202020204" pitchFamily="34" charset="0"/>
                <a:cs typeface="Helvetica" panose="020B0604020202020204" pitchFamily="34" charset="0"/>
              </a:rPr>
              <a:t>processes in the ECMWF model</a:t>
            </a:r>
            <a:r>
              <a:rPr lang="en-US" altLang="en-US" dirty="0">
                <a:latin typeface="Helvetica" panose="020B0604020202020204" pitchFamily="34" charset="0"/>
                <a:cs typeface="Helvetica" panose="020B0604020202020204" pitchFamily="34" charset="0"/>
              </a:rPr>
              <a:t> </a:t>
            </a:r>
            <a:endParaRPr lang="en-GB" altLang="en-US"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02301782"/>
      </p:ext>
    </p:extLst>
  </p:cSld>
  <p:clrMapOvr>
    <a:masterClrMapping/>
  </p:clrMapOvr>
  <p:transition>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dirty="0" smtClean="0"/>
              <a:t>Model errors</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4752528"/>
              </a:xfrm>
              <a:prstGeom prst="rect">
                <a:avLst/>
              </a:prstGeom>
            </p:spPr>
            <p:txBody>
              <a:bodyPr>
                <a:normAutofit fontScale="85000" lnSpcReduction="20000"/>
              </a:bodyPr>
              <a:lstStyle/>
              <a:p>
                <a:pPr marL="285750" indent="-285750">
                  <a:spcBef>
                    <a:spcPts val="1200"/>
                  </a:spcBef>
                  <a:spcAft>
                    <a:spcPts val="1200"/>
                  </a:spcAft>
                  <a:buSzPct val="110000"/>
                  <a:buFont typeface="Arial" panose="020B0604020202020204" pitchFamily="34" charset="0"/>
                  <a:buChar char="•"/>
                  <a:defRPr/>
                </a:pPr>
                <a:r>
                  <a:rPr lang="en-GB" sz="1800" dirty="0" smtClean="0">
                    <a:solidFill>
                      <a:schemeClr val="tx1"/>
                    </a:solidFill>
                  </a:rPr>
                  <a:t>Despite their increasing complexity and sophistication models are far from perfect!</a:t>
                </a:r>
              </a:p>
              <a:p>
                <a:pPr marL="285750" indent="-285750">
                  <a:lnSpc>
                    <a:spcPct val="120000"/>
                  </a:lnSpc>
                  <a:spcBef>
                    <a:spcPts val="1200"/>
                  </a:spcBef>
                  <a:spcAft>
                    <a:spcPts val="1200"/>
                  </a:spcAft>
                  <a:buSzPct val="110000"/>
                  <a:buFont typeface="Arial" panose="020B0604020202020204" pitchFamily="34" charset="0"/>
                  <a:buChar char="•"/>
                  <a:defRPr/>
                </a:pPr>
                <a:r>
                  <a:rPr lang="en-GB" sz="1800" dirty="0" smtClean="0">
                    <a:solidFill>
                      <a:schemeClr val="tx1"/>
                    </a:solidFill>
                  </a:rPr>
                  <a:t>Sources of model error include: missing physical processes, errors in parametrizations of physical processes, discretisation errors (from continuous PDEs to discrete formulation), etc., </a:t>
                </a:r>
              </a:p>
              <a:p>
                <a:pPr marL="285750" indent="-285750">
                  <a:spcBef>
                    <a:spcPts val="1200"/>
                  </a:spcBef>
                  <a:spcAft>
                    <a:spcPts val="1200"/>
                  </a:spcAft>
                  <a:buSzPct val="110000"/>
                  <a:buFont typeface="Arial" panose="020B0604020202020204" pitchFamily="34" charset="0"/>
                  <a:buChar char="•"/>
                  <a:defRPr/>
                </a:pPr>
                <a:r>
                  <a:rPr lang="en-GB" sz="1800" dirty="0" smtClean="0">
                    <a:solidFill>
                      <a:schemeClr val="tx1"/>
                    </a:solidFill>
                  </a:rPr>
                  <a:t>We define </a:t>
                </a:r>
                <a:r>
                  <a:rPr lang="en-GB" sz="1800" dirty="0" smtClean="0">
                    <a:solidFill>
                      <a:srgbClr val="FF0000"/>
                    </a:solidFill>
                  </a:rPr>
                  <a:t>model error </a:t>
                </a:r>
                <a:r>
                  <a:rPr lang="en-GB" sz="1800" dirty="0" smtClean="0">
                    <a:solidFill>
                      <a:schemeClr val="tx1"/>
                    </a:solidFill>
                  </a:rPr>
                  <a:t>as (* denotes true state, i is a time index):</a:t>
                </a:r>
                <a:endParaRPr lang="en-GB" sz="1800" dirty="0">
                  <a:solidFill>
                    <a:schemeClr val="tx1"/>
                  </a:solidFill>
                </a:endParaRPr>
              </a:p>
              <a:p>
                <a:pPr algn="ctr">
                  <a:spcBef>
                    <a:spcPts val="1200"/>
                  </a:spcBef>
                  <a:spcAft>
                    <a:spcPts val="1200"/>
                  </a:spcAft>
                  <a:buClr>
                    <a:srgbClr val="FF0000"/>
                  </a:buClr>
                  <a:defRPr/>
                </a:pPr>
                <a14:m>
                  <m:oMath xmlns:m="http://schemas.openxmlformats.org/officeDocument/2006/math">
                    <m:sSubSup>
                      <m:sSubSupPr>
                        <m:ctrlPr>
                          <a:rPr lang="en-GB" sz="1800" b="1" i="1" smtClean="0">
                            <a:solidFill>
                              <a:schemeClr val="tx1"/>
                            </a:solidFill>
                            <a:latin typeface="Cambria Math" panose="02040503050406030204" pitchFamily="18" charset="0"/>
                          </a:rPr>
                        </m:ctrlPr>
                      </m:sSubSupPr>
                      <m:e>
                        <m:r>
                          <a:rPr lang="en-GB" sz="1800" b="1" i="1" smtClean="0">
                            <a:solidFill>
                              <a:schemeClr val="tx1"/>
                            </a:solidFill>
                            <a:latin typeface="Cambria Math" panose="02040503050406030204" pitchFamily="18" charset="0"/>
                          </a:rPr>
                          <m:t>𝒙</m:t>
                        </m:r>
                      </m:e>
                      <m:sub>
                        <m:r>
                          <a:rPr lang="en-GB" sz="1800" b="1" i="1" smtClean="0">
                            <a:solidFill>
                              <a:schemeClr val="tx1"/>
                            </a:solidFill>
                            <a:latin typeface="Cambria Math" panose="02040503050406030204" pitchFamily="18" charset="0"/>
                          </a:rPr>
                          <m:t>𝒊</m:t>
                        </m:r>
                      </m:sub>
                      <m:sup>
                        <m:r>
                          <a:rPr lang="en-GB" sz="1800" b="1" i="1" smtClean="0">
                            <a:solidFill>
                              <a:schemeClr val="tx1"/>
                            </a:solidFill>
                            <a:latin typeface="Cambria Math" panose="02040503050406030204" pitchFamily="18" charset="0"/>
                          </a:rPr>
                          <m:t>∗</m:t>
                        </m:r>
                      </m:sup>
                    </m:sSubSup>
                    <m:r>
                      <a:rPr lang="en-GB" sz="1800" i="1" smtClean="0">
                        <a:solidFill>
                          <a:schemeClr val="tx1"/>
                        </a:solidFill>
                        <a:latin typeface="Cambria Math" panose="02040503050406030204" pitchFamily="18" charset="0"/>
                      </a:rPr>
                      <m:t>=</m:t>
                    </m:r>
                  </m:oMath>
                </a14:m>
                <a:r>
                  <a:rPr lang="en-GB" sz="1800" dirty="0" smtClean="0">
                    <a:solidFill>
                      <a:schemeClr val="tx1"/>
                    </a:solidFill>
                    <a:latin typeface="Lucida Calligraphy" panose="03010101010101010101" pitchFamily="66" charset="0"/>
                  </a:rPr>
                  <a:t>M</a:t>
                </a:r>
                <a14:m>
                  <m:oMath xmlns:m="http://schemas.openxmlformats.org/officeDocument/2006/math">
                    <m:d>
                      <m:dPr>
                        <m:ctrlPr>
                          <a:rPr lang="en-GB" sz="1800" i="1" dirty="0" smtClean="0">
                            <a:solidFill>
                              <a:schemeClr val="tx1"/>
                            </a:solidFill>
                            <a:latin typeface="Cambria Math" panose="02040503050406030204" pitchFamily="18" charset="0"/>
                          </a:rPr>
                        </m:ctrlPr>
                      </m:dPr>
                      <m:e>
                        <m:sSubSup>
                          <m:sSubSupPr>
                            <m:ctrlPr>
                              <a:rPr lang="en-GB" sz="1800" b="1" i="1">
                                <a:solidFill>
                                  <a:schemeClr val="tx1"/>
                                </a:solidFill>
                                <a:latin typeface="Cambria Math" panose="02040503050406030204" pitchFamily="18" charset="0"/>
                              </a:rPr>
                            </m:ctrlPr>
                          </m:sSubSupPr>
                          <m:e>
                            <m:r>
                              <a:rPr lang="en-GB" sz="1800" b="1" i="1">
                                <a:solidFill>
                                  <a:schemeClr val="tx1"/>
                                </a:solidFill>
                                <a:latin typeface="Cambria Math" panose="02040503050406030204" pitchFamily="18" charset="0"/>
                              </a:rPr>
                              <m:t>𝒙</m:t>
                            </m:r>
                          </m:e>
                          <m:sub>
                            <m:r>
                              <a:rPr lang="en-GB" sz="1800" b="1" i="1">
                                <a:solidFill>
                                  <a:schemeClr val="tx1"/>
                                </a:solidFill>
                                <a:latin typeface="Cambria Math" panose="02040503050406030204" pitchFamily="18" charset="0"/>
                              </a:rPr>
                              <m:t>𝒊</m:t>
                            </m:r>
                            <m:r>
                              <a:rPr lang="en-GB" sz="1800" b="1" i="1" smtClean="0">
                                <a:solidFill>
                                  <a:schemeClr val="tx1"/>
                                </a:solidFill>
                                <a:latin typeface="Cambria Math" panose="02040503050406030204" pitchFamily="18" charset="0"/>
                              </a:rPr>
                              <m:t>−</m:t>
                            </m:r>
                            <m:r>
                              <a:rPr lang="en-GB" sz="1800" b="1" i="1" smtClean="0">
                                <a:solidFill>
                                  <a:schemeClr val="tx1"/>
                                </a:solidFill>
                                <a:latin typeface="Cambria Math" panose="02040503050406030204" pitchFamily="18" charset="0"/>
                              </a:rPr>
                              <m:t>𝟏</m:t>
                            </m:r>
                          </m:sub>
                          <m:sup>
                            <m:r>
                              <a:rPr lang="en-GB" sz="1800" b="1" i="1">
                                <a:solidFill>
                                  <a:schemeClr val="tx1"/>
                                </a:solidFill>
                                <a:latin typeface="Cambria Math" panose="02040503050406030204" pitchFamily="18" charset="0"/>
                              </a:rPr>
                              <m:t>∗</m:t>
                            </m:r>
                          </m:sup>
                        </m:sSubSup>
                      </m:e>
                    </m:d>
                    <m:r>
                      <a:rPr lang="en-GB" sz="1800" b="0" i="0" dirty="0" smtClean="0">
                        <a:solidFill>
                          <a:schemeClr val="tx1"/>
                        </a:solidFill>
                        <a:latin typeface="Cambria Math" panose="02040503050406030204" pitchFamily="18" charset="0"/>
                      </a:rPr>
                      <m:t>+</m:t>
                    </m:r>
                    <m:sSub>
                      <m:sSubPr>
                        <m:ctrlPr>
                          <a:rPr lang="en-GB" sz="1800" b="0" i="1" dirty="0" smtClean="0">
                            <a:solidFill>
                              <a:schemeClr val="tx1"/>
                            </a:solidFill>
                            <a:latin typeface="Cambria Math" panose="02040503050406030204" pitchFamily="18" charset="0"/>
                          </a:rPr>
                        </m:ctrlPr>
                      </m:sSubPr>
                      <m:e>
                        <m:r>
                          <a:rPr lang="el-GR" sz="1800" b="1" i="0" dirty="0" smtClean="0">
                            <a:solidFill>
                              <a:schemeClr val="tx1"/>
                            </a:solidFill>
                            <a:latin typeface="Cambria Math" panose="02040503050406030204" pitchFamily="18" charset="0"/>
                          </a:rPr>
                          <m:t>𝛈</m:t>
                        </m:r>
                      </m:e>
                      <m:sub>
                        <m:r>
                          <a:rPr lang="en-GB" sz="1800" b="0" i="1" dirty="0" smtClean="0">
                            <a:solidFill>
                              <a:schemeClr val="tx1"/>
                            </a:solidFill>
                            <a:latin typeface="Cambria Math" panose="02040503050406030204" pitchFamily="18" charset="0"/>
                          </a:rPr>
                          <m:t>𝑖</m:t>
                        </m:r>
                      </m:sub>
                    </m:sSub>
                  </m:oMath>
                </a14:m>
                <a:r>
                  <a:rPr lang="en-GB" sz="1800" dirty="0" smtClean="0">
                    <a:solidFill>
                      <a:schemeClr val="tx1"/>
                    </a:solidFill>
                    <a:latin typeface="Lucida Calligraphy" panose="03010101010101010101" pitchFamily="66" charset="0"/>
                  </a:rPr>
                  <a:t> </a:t>
                </a:r>
              </a:p>
              <a:p>
                <a:pPr marL="285750" indent="-285750">
                  <a:spcBef>
                    <a:spcPts val="1200"/>
                  </a:spcBef>
                  <a:spcAft>
                    <a:spcPts val="1200"/>
                  </a:spcAft>
                  <a:buFont typeface="Arial" panose="020B0604020202020204" pitchFamily="34" charset="0"/>
                  <a:buChar char="•"/>
                  <a:defRPr/>
                </a:pPr>
                <a:r>
                  <a:rPr lang="en-GB" sz="1800" dirty="0" smtClean="0">
                    <a:solidFill>
                      <a:schemeClr val="tx1"/>
                    </a:solidFill>
                  </a:rPr>
                  <a:t>Model error can in general have non zero mean:</a:t>
                </a:r>
              </a:p>
              <a:p>
                <a:pPr algn="ctr">
                  <a:spcBef>
                    <a:spcPts val="1200"/>
                  </a:spcBef>
                  <a:spcAft>
                    <a:spcPts val="1200"/>
                  </a:spcAft>
                  <a:defRPr/>
                </a:pPr>
                <a14:m>
                  <m:oMathPara xmlns:m="http://schemas.openxmlformats.org/officeDocument/2006/math">
                    <m:oMathParaPr>
                      <m:jc m:val="centerGroup"/>
                    </m:oMathParaPr>
                    <m:oMath xmlns:m="http://schemas.openxmlformats.org/officeDocument/2006/math">
                      <m:d>
                        <m:dPr>
                          <m:begChr m:val="⟨"/>
                          <m:endChr m:val="⟩"/>
                          <m:ctrlPr>
                            <a:rPr lang="en-GB" sz="1800" i="1">
                              <a:solidFill>
                                <a:schemeClr val="tx1"/>
                              </a:solidFill>
                              <a:latin typeface="Cambria Math" panose="02040503050406030204" pitchFamily="18" charset="0"/>
                            </a:rPr>
                          </m:ctrlPr>
                        </m:dPr>
                        <m:e>
                          <m:sSub>
                            <m:sSubPr>
                              <m:ctrlPr>
                                <a:rPr lang="en-GB" sz="1800" i="1" dirty="0">
                                  <a:solidFill>
                                    <a:schemeClr val="tx1"/>
                                  </a:solidFill>
                                  <a:latin typeface="Cambria Math" panose="02040503050406030204" pitchFamily="18" charset="0"/>
                                </a:rPr>
                              </m:ctrlPr>
                            </m:sSubPr>
                            <m:e>
                              <m:r>
                                <a:rPr lang="el-GR" sz="1800" b="1" dirty="0">
                                  <a:solidFill>
                                    <a:schemeClr val="tx1"/>
                                  </a:solidFill>
                                  <a:latin typeface="Cambria Math" panose="02040503050406030204" pitchFamily="18" charset="0"/>
                                </a:rPr>
                                <m:t>𝛈</m:t>
                              </m:r>
                            </m:e>
                            <m:sub>
                              <m:r>
                                <a:rPr lang="en-GB" sz="1800" i="1" dirty="0">
                                  <a:solidFill>
                                    <a:schemeClr val="tx1"/>
                                  </a:solidFill>
                                  <a:latin typeface="Cambria Math" panose="02040503050406030204" pitchFamily="18" charset="0"/>
                                </a:rPr>
                                <m:t>𝑖</m:t>
                              </m:r>
                            </m:sub>
                          </m:sSub>
                        </m:e>
                      </m:d>
                      <m:r>
                        <a:rPr lang="en-GB" sz="1800" i="1" smtClean="0">
                          <a:solidFill>
                            <a:schemeClr val="tx1"/>
                          </a:solidFill>
                          <a:latin typeface="Cambria Math" panose="02040503050406030204" pitchFamily="18" charset="0"/>
                          <a:ea typeface="Cambria Math" panose="02040503050406030204" pitchFamily="18" charset="0"/>
                        </a:rPr>
                        <m:t>≠</m:t>
                      </m:r>
                      <m:r>
                        <a:rPr lang="en-GB" sz="1800" i="1">
                          <a:solidFill>
                            <a:schemeClr val="tx1"/>
                          </a:solidFill>
                          <a:latin typeface="Cambria Math" panose="02040503050406030204" pitchFamily="18" charset="0"/>
                        </a:rPr>
                        <m:t>0</m:t>
                      </m:r>
                    </m:oMath>
                  </m:oMathPara>
                </a14:m>
                <a:endParaRPr lang="en-GB" sz="1800" dirty="0">
                  <a:solidFill>
                    <a:schemeClr val="tx1"/>
                  </a:solidFill>
                </a:endParaRPr>
              </a:p>
              <a:p>
                <a:pPr marL="285750" indent="-285750">
                  <a:spcBef>
                    <a:spcPts val="1200"/>
                  </a:spcBef>
                  <a:spcAft>
                    <a:spcPts val="1200"/>
                  </a:spcAft>
                  <a:buFont typeface="Arial" panose="020B0604020202020204" pitchFamily="34" charset="0"/>
                  <a:buChar char="•"/>
                  <a:defRPr/>
                </a:pPr>
                <a:r>
                  <a:rPr lang="en-GB" sz="1800" dirty="0">
                    <a:solidFill>
                      <a:schemeClr val="tx1"/>
                    </a:solidFill>
                  </a:rPr>
                  <a:t>The covariance matrix of the </a:t>
                </a:r>
                <a:r>
                  <a:rPr lang="en-GB" sz="1800" dirty="0" smtClean="0">
                    <a:solidFill>
                      <a:schemeClr val="tx1"/>
                    </a:solidFill>
                  </a:rPr>
                  <a:t>model errors </a:t>
                </a:r>
                <a:r>
                  <a:rPr lang="en-GB" sz="1800" dirty="0">
                    <a:solidFill>
                      <a:schemeClr val="tx1"/>
                    </a:solidFill>
                  </a:rPr>
                  <a:t>is denoted as </a:t>
                </a:r>
                <a:r>
                  <a:rPr lang="en-GB" sz="1800" b="1" dirty="0" smtClean="0">
                    <a:solidFill>
                      <a:schemeClr val="tx1"/>
                    </a:solidFill>
                    <a:latin typeface="Cambria Math" panose="02040503050406030204" pitchFamily="18" charset="0"/>
                    <a:ea typeface="Cambria Math" panose="02040503050406030204" pitchFamily="18" charset="0"/>
                  </a:rPr>
                  <a:t>Q</a:t>
                </a:r>
                <a:r>
                  <a:rPr lang="en-GB" sz="1800" dirty="0" smtClean="0">
                    <a:solidFill>
                      <a:schemeClr val="tx1"/>
                    </a:solidFill>
                  </a:rPr>
                  <a:t>:</a:t>
                </a:r>
                <a:endParaRPr lang="en-GB" sz="1800" dirty="0">
                  <a:solidFill>
                    <a:schemeClr val="tx1"/>
                  </a:solidFill>
                </a:endParaRPr>
              </a:p>
              <a:p>
                <a:pPr algn="ctr">
                  <a:spcBef>
                    <a:spcPts val="1200"/>
                  </a:spcBef>
                  <a:spcAft>
                    <a:spcPts val="1200"/>
                  </a:spcAft>
                  <a:defRPr/>
                </a:pPr>
                <a:r>
                  <a:rPr lang="en-GB" sz="1800" dirty="0">
                    <a:solidFill>
                      <a:schemeClr val="tx1"/>
                    </a:solidFill>
                  </a:rPr>
                  <a:t>  </a:t>
                </a:r>
                <a14:m>
                  <m:oMath xmlns:m="http://schemas.openxmlformats.org/officeDocument/2006/math">
                    <m:d>
                      <m:dPr>
                        <m:begChr m:val="⟨"/>
                        <m:endChr m:val="⟩"/>
                        <m:ctrlPr>
                          <a:rPr lang="en-GB" sz="1800" i="1">
                            <a:solidFill>
                              <a:schemeClr val="tx1"/>
                            </a:solidFill>
                            <a:latin typeface="Cambria Math" panose="02040503050406030204" pitchFamily="18" charset="0"/>
                          </a:rPr>
                        </m:ctrlPr>
                      </m:dPr>
                      <m:e>
                        <m:sSub>
                          <m:sSubPr>
                            <m:ctrlPr>
                              <a:rPr lang="en-GB" sz="1800" i="1">
                                <a:solidFill>
                                  <a:schemeClr val="tx1"/>
                                </a:solidFill>
                                <a:latin typeface="Cambria Math" panose="02040503050406030204" pitchFamily="18" charset="0"/>
                              </a:rPr>
                            </m:ctrlPr>
                          </m:sSubPr>
                          <m:e>
                            <m:r>
                              <a:rPr lang="el-GR" sz="1800" b="1" dirty="0">
                                <a:solidFill>
                                  <a:schemeClr val="tx1"/>
                                </a:solidFill>
                                <a:latin typeface="Cambria Math" panose="02040503050406030204" pitchFamily="18" charset="0"/>
                              </a:rPr>
                              <m:t>𝛈</m:t>
                            </m:r>
                          </m:e>
                          <m:sub>
                            <m:r>
                              <a:rPr lang="en-GB" sz="1800" b="0" i="1" smtClean="0">
                                <a:solidFill>
                                  <a:schemeClr val="tx1"/>
                                </a:solidFill>
                                <a:latin typeface="Cambria Math" panose="02040503050406030204" pitchFamily="18" charset="0"/>
                              </a:rPr>
                              <m:t>𝑖</m:t>
                            </m:r>
                          </m:sub>
                        </m:sSub>
                        <m:sSubSup>
                          <m:sSubSupPr>
                            <m:ctrlPr>
                              <a:rPr lang="en-GB" sz="1800" i="1">
                                <a:solidFill>
                                  <a:schemeClr val="tx1"/>
                                </a:solidFill>
                                <a:latin typeface="Cambria Math" panose="02040503050406030204" pitchFamily="18" charset="0"/>
                              </a:rPr>
                            </m:ctrlPr>
                          </m:sSubSupPr>
                          <m:e>
                            <m:r>
                              <a:rPr lang="el-GR" sz="1800" b="1" dirty="0">
                                <a:solidFill>
                                  <a:schemeClr val="tx1"/>
                                </a:solidFill>
                                <a:latin typeface="Cambria Math" panose="02040503050406030204" pitchFamily="18" charset="0"/>
                              </a:rPr>
                              <m:t>𝛈</m:t>
                            </m:r>
                          </m:e>
                          <m:sub>
                            <m:r>
                              <a:rPr lang="en-GB" sz="1800" b="0" i="1" smtClean="0">
                                <a:solidFill>
                                  <a:schemeClr val="tx1"/>
                                </a:solidFill>
                                <a:latin typeface="Cambria Math" panose="02040503050406030204" pitchFamily="18" charset="0"/>
                              </a:rPr>
                              <m:t>𝑖</m:t>
                            </m:r>
                          </m:sub>
                          <m:sup>
                            <m:r>
                              <a:rPr lang="en-GB" sz="1800" i="1">
                                <a:solidFill>
                                  <a:schemeClr val="tx1"/>
                                </a:solidFill>
                                <a:latin typeface="Cambria Math" panose="02040503050406030204" pitchFamily="18" charset="0"/>
                              </a:rPr>
                              <m:t>𝑇</m:t>
                            </m:r>
                          </m:sup>
                        </m:sSubSup>
                      </m:e>
                    </m:d>
                    <m:r>
                      <a:rPr lang="en-GB" sz="1800" i="1">
                        <a:solidFill>
                          <a:schemeClr val="tx1"/>
                        </a:solidFill>
                        <a:latin typeface="Cambria Math" panose="02040503050406030204" pitchFamily="18" charset="0"/>
                      </a:rPr>
                      <m:t>=</m:t>
                    </m:r>
                    <m:sSub>
                      <m:sSubPr>
                        <m:ctrlPr>
                          <a:rPr lang="en-GB" sz="1800" b="1" i="1" smtClean="0">
                            <a:solidFill>
                              <a:schemeClr val="tx1"/>
                            </a:solidFill>
                            <a:latin typeface="Cambria Math" panose="02040503050406030204" pitchFamily="18" charset="0"/>
                          </a:rPr>
                        </m:ctrlPr>
                      </m:sSubPr>
                      <m:e>
                        <m:r>
                          <a:rPr lang="en-GB" sz="1800" b="1" i="0" smtClean="0">
                            <a:solidFill>
                              <a:schemeClr val="tx1"/>
                            </a:solidFill>
                            <a:latin typeface="Cambria Math" panose="02040503050406030204" pitchFamily="18" charset="0"/>
                          </a:rPr>
                          <m:t>𝐐</m:t>
                        </m:r>
                      </m:e>
                      <m:sub>
                        <m:r>
                          <a:rPr lang="en-GB" sz="1800" b="0" i="1" smtClean="0">
                            <a:solidFill>
                              <a:schemeClr val="tx1"/>
                            </a:solidFill>
                            <a:latin typeface="Cambria Math" panose="02040503050406030204" pitchFamily="18" charset="0"/>
                          </a:rPr>
                          <m:t>𝑖</m:t>
                        </m:r>
                      </m:sub>
                    </m:sSub>
                  </m:oMath>
                </a14:m>
                <a:endParaRPr lang="en-GB" sz="1800" b="1" dirty="0">
                  <a:solidFill>
                    <a:schemeClr val="tx1"/>
                  </a:solidFill>
                </a:endParaRPr>
              </a:p>
              <a:p>
                <a:pPr marL="285750" indent="-285750">
                  <a:spcBef>
                    <a:spcPts val="1200"/>
                  </a:spcBef>
                  <a:spcAft>
                    <a:spcPts val="1200"/>
                  </a:spcAft>
                  <a:buFont typeface="Arial" panose="020B0604020202020204" pitchFamily="34" charset="0"/>
                  <a:buChar char="•"/>
                  <a:defRPr/>
                </a:pPr>
                <a:r>
                  <a:rPr lang="en-GB" sz="1800" dirty="0" smtClean="0">
                    <a:solidFill>
                      <a:schemeClr val="tx1"/>
                    </a:solidFill>
                  </a:rPr>
                  <a:t>The treatment of </a:t>
                </a:r>
                <a:r>
                  <a:rPr lang="en-GB" sz="1800" dirty="0" smtClean="0">
                    <a:solidFill>
                      <a:srgbClr val="FF0000"/>
                    </a:solidFill>
                  </a:rPr>
                  <a:t>model error in DA </a:t>
                </a:r>
                <a:r>
                  <a:rPr lang="en-GB" sz="1800" dirty="0" smtClean="0">
                    <a:solidFill>
                      <a:schemeClr val="tx1"/>
                    </a:solidFill>
                  </a:rPr>
                  <a:t>will be discussed in more detail in a lecture this week</a:t>
                </a:r>
                <a:endParaRPr lang="en-GB" sz="1800" dirty="0">
                  <a:solidFill>
                    <a:schemeClr val="tx1"/>
                  </a:solidFill>
                </a:endParaRPr>
              </a:p>
              <a:p>
                <a:pPr>
                  <a:spcBef>
                    <a:spcPts val="1200"/>
                  </a:spcBef>
                  <a:spcAft>
                    <a:spcPts val="12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752528"/>
              </a:xfrm>
              <a:prstGeom prst="rect">
                <a:avLst/>
              </a:prstGeom>
              <a:blipFill rotWithShape="0">
                <a:blip r:embed="rId2"/>
                <a:stretch>
                  <a:fillRect l="-370" t="-1282"/>
                </a:stretch>
              </a:blipFill>
            </p:spPr>
            <p:txBody>
              <a:bodyPr/>
              <a:lstStyle/>
              <a:p>
                <a:r>
                  <a:rPr lang="en-GB">
                    <a:noFill/>
                  </a:rPr>
                  <a:t> </a:t>
                </a:r>
              </a:p>
            </p:txBody>
          </p:sp>
        </mc:Fallback>
      </mc:AlternateContent>
    </p:spTree>
    <p:extLst>
      <p:ext uri="{BB962C8B-B14F-4D97-AF65-F5344CB8AC3E}">
        <p14:creationId xmlns:p14="http://schemas.microsoft.com/office/powerpoint/2010/main" val="20812702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556792"/>
            <a:ext cx="7427168" cy="1143000"/>
          </a:xfrm>
        </p:spPr>
        <p:txBody>
          <a:bodyPr>
            <a:normAutofit fontScale="90000"/>
          </a:bodyPr>
          <a:lstStyle/>
          <a:p>
            <a:r>
              <a:rPr lang="en-GB" sz="4000" dirty="0" smtClean="0"/>
              <a:t>Blending observations and model information: the Bayes perspective</a:t>
            </a:r>
            <a:endParaRPr lang="en-GB" dirty="0"/>
          </a:p>
        </p:txBody>
      </p:sp>
      <p:sp>
        <p:nvSpPr>
          <p:cNvPr id="3" name="Slide Number Placeholder 2"/>
          <p:cNvSpPr>
            <a:spLocks noGrp="1"/>
          </p:cNvSpPr>
          <p:nvPr>
            <p:ph type="sldNum" sz="quarter" idx="12"/>
          </p:nvPr>
        </p:nvSpPr>
        <p:spPr/>
        <p:txBody>
          <a:bodyPr/>
          <a:lstStyle/>
          <a:p>
            <a:fld id="{1E6F7D49-625A-4DC0-89B0-0AC14CBD2779}" type="slidenum">
              <a:rPr lang="en-GB" smtClean="0"/>
              <a:t>19</a:t>
            </a:fld>
            <a:endParaRPr lang="en-GB"/>
          </a:p>
        </p:txBody>
      </p:sp>
    </p:spTree>
    <p:extLst>
      <p:ext uri="{BB962C8B-B14F-4D97-AF65-F5344CB8AC3E}">
        <p14:creationId xmlns:p14="http://schemas.microsoft.com/office/powerpoint/2010/main" val="363525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Outline</a:t>
            </a:r>
            <a:endParaRPr lang="en-GB" sz="4000" dirty="0"/>
          </a:p>
        </p:txBody>
      </p:sp>
      <p:sp>
        <p:nvSpPr>
          <p:cNvPr id="3" name="Content Placeholder 2"/>
          <p:cNvSpPr>
            <a:spLocks noGrp="1"/>
          </p:cNvSpPr>
          <p:nvPr>
            <p:ph idx="1"/>
          </p:nvPr>
        </p:nvSpPr>
        <p:spPr>
          <a:xfrm>
            <a:off x="1259632" y="1600200"/>
            <a:ext cx="7560840" cy="4525963"/>
          </a:xfrm>
        </p:spPr>
        <p:txBody>
          <a:bodyPr>
            <a:normAutofit/>
          </a:bodyPr>
          <a:lstStyle/>
          <a:p>
            <a:pPr marL="457200" indent="-457200">
              <a:spcBef>
                <a:spcPts val="1200"/>
              </a:spcBef>
              <a:spcAft>
                <a:spcPts val="1200"/>
              </a:spcAft>
              <a:buFont typeface="Arial" panose="020B0604020202020204" pitchFamily="34" charset="0"/>
              <a:buChar char="•"/>
            </a:pPr>
            <a:r>
              <a:rPr lang="en-GB" sz="2000" dirty="0" smtClean="0">
                <a:solidFill>
                  <a:schemeClr val="tx1"/>
                </a:solidFill>
              </a:rPr>
              <a:t>What is data assimilation and how does it work?</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Observations and models error sources</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Blending observations and model: the Bayes perspective</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Particle Filters</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Kalman Filter methods</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Variational methods</a:t>
            </a:r>
          </a:p>
          <a:p>
            <a:pPr marL="457200" indent="-457200">
              <a:spcBef>
                <a:spcPts val="1200"/>
              </a:spcBef>
              <a:spcAft>
                <a:spcPts val="1200"/>
              </a:spcAft>
              <a:buFont typeface="Arial" panose="020B0604020202020204" pitchFamily="34" charset="0"/>
              <a:buChar char="•"/>
            </a:pPr>
            <a:r>
              <a:rPr lang="en-GB" sz="2000" dirty="0" smtClean="0">
                <a:solidFill>
                  <a:schemeClr val="tx1"/>
                </a:solidFill>
              </a:rPr>
              <a:t>Hybrid data assimilation</a:t>
            </a:r>
            <a:endParaRPr lang="en-GB" sz="2000" dirty="0">
              <a:solidFill>
                <a:schemeClr val="tx1"/>
              </a:solidFill>
            </a:endParaRPr>
          </a:p>
        </p:txBody>
      </p:sp>
      <p:sp>
        <p:nvSpPr>
          <p:cNvPr id="4" name="Slide Number Placeholder 3"/>
          <p:cNvSpPr>
            <a:spLocks noGrp="1"/>
          </p:cNvSpPr>
          <p:nvPr>
            <p:ph type="sldNum" sz="quarter" idx="12"/>
          </p:nvPr>
        </p:nvSpPr>
        <p:spPr/>
        <p:txBody>
          <a:bodyPr/>
          <a:lstStyle/>
          <a:p>
            <a:fld id="{1E6F7D49-625A-4DC0-89B0-0AC14CBD2779}" type="slidenum">
              <a:rPr lang="en-GB" smtClean="0"/>
              <a:t>2</a:t>
            </a:fld>
            <a:endParaRPr lang="en-GB"/>
          </a:p>
        </p:txBody>
      </p:sp>
    </p:spTree>
    <p:extLst>
      <p:ext uri="{BB962C8B-B14F-4D97-AF65-F5344CB8AC3E}">
        <p14:creationId xmlns:p14="http://schemas.microsoft.com/office/powerpoint/2010/main" val="94812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4000" dirty="0" smtClean="0"/>
              <a:t>The Bayes perspective</a:t>
            </a:r>
            <a:r>
              <a:rPr lang="en-GB" altLang="en-US" dirty="0" smtClean="0"/>
              <a:t> </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buSzPct val="110000"/>
                  <a:buFont typeface="Arial" panose="020B0604020202020204" pitchFamily="34" charset="0"/>
                  <a:buChar char="•"/>
                  <a:defRPr/>
                </a:pPr>
                <a:r>
                  <a:rPr lang="en-GB" sz="1800" dirty="0" smtClean="0">
                    <a:solidFill>
                      <a:schemeClr val="tx1"/>
                    </a:solidFill>
                  </a:rPr>
                  <a:t>Both observations and models are affected by errors</a:t>
                </a:r>
              </a:p>
              <a:p>
                <a:pPr marL="285750" indent="-285750">
                  <a:buSzPct val="110000"/>
                  <a:buFont typeface="Arial" panose="020B0604020202020204" pitchFamily="34" charset="0"/>
                  <a:buChar char="•"/>
                  <a:defRPr/>
                </a:pPr>
                <a:r>
                  <a:rPr lang="en-GB" sz="1800" dirty="0" smtClean="0">
                    <a:solidFill>
                      <a:schemeClr val="tx1"/>
                    </a:solidFill>
                  </a:rPr>
                  <a:t>This means that they should be described as </a:t>
                </a:r>
                <a:r>
                  <a:rPr lang="en-GB" sz="1800" dirty="0" smtClean="0">
                    <a:solidFill>
                      <a:srgbClr val="FF0000"/>
                    </a:solidFill>
                  </a:rPr>
                  <a:t>random variables</a:t>
                </a:r>
              </a:p>
              <a:p>
                <a:pPr marL="285750" indent="-285750">
                  <a:buSzPct val="110000"/>
                  <a:buFont typeface="Arial" panose="020B0604020202020204" pitchFamily="34" charset="0"/>
                  <a:buChar char="•"/>
                  <a:defRPr/>
                </a:pPr>
                <a:r>
                  <a:rPr lang="en-GB" sz="1800" dirty="0" smtClean="0">
                    <a:solidFill>
                      <a:schemeClr val="tx1"/>
                    </a:solidFill>
                  </a:rPr>
                  <a:t>All we can know about random variables are their </a:t>
                </a:r>
                <a:r>
                  <a:rPr lang="en-GB" sz="1800" dirty="0" smtClean="0">
                    <a:solidFill>
                      <a:srgbClr val="FF0000"/>
                    </a:solidFill>
                  </a:rPr>
                  <a:t>probability distribution functions</a:t>
                </a:r>
                <a:r>
                  <a:rPr lang="en-GB" sz="1800" dirty="0" smtClean="0">
                    <a:solidFill>
                      <a:schemeClr val="tx1"/>
                    </a:solidFill>
                  </a:rPr>
                  <a:t>:</a:t>
                </a:r>
              </a:p>
              <a:p>
                <a:pPr marL="285750" indent="-285750">
                  <a:buSzPct val="110000"/>
                  <a:buFont typeface="Arial" panose="020B0604020202020204" pitchFamily="34" charset="0"/>
                  <a:buChar char="•"/>
                  <a:defRPr/>
                </a:pPr>
                <a:endParaRPr lang="en-GB" sz="1800" dirty="0">
                  <a:solidFill>
                    <a:schemeClr val="tx1"/>
                  </a:solidFill>
                </a:endParaRPr>
              </a:p>
              <a:p>
                <a:pPr algn="ctr">
                  <a:buSzPct val="110000"/>
                  <a:defRPr/>
                </a:pPr>
                <a14:m>
                  <m:oMath xmlns:m="http://schemas.openxmlformats.org/officeDocument/2006/math">
                    <m:func>
                      <m:funcPr>
                        <m:ctrlPr>
                          <a:rPr lang="en-GB" sz="1800" b="0" i="1" smtClean="0">
                            <a:solidFill>
                              <a:schemeClr val="tx1"/>
                            </a:solidFill>
                            <a:latin typeface="Cambria Math" panose="02040503050406030204" pitchFamily="18" charset="0"/>
                          </a:rPr>
                        </m:ctrlPr>
                      </m:funcPr>
                      <m:fName>
                        <m:r>
                          <m:rPr>
                            <m:sty m:val="p"/>
                          </m:rPr>
                          <a:rPr lang="en-GB" sz="1800" b="0" i="0" smtClean="0">
                            <a:solidFill>
                              <a:schemeClr val="tx1"/>
                            </a:solidFill>
                            <a:latin typeface="Cambria Math" panose="02040503050406030204" pitchFamily="18" charset="0"/>
                          </a:rPr>
                          <m:t>Pr</m:t>
                        </m:r>
                      </m:fName>
                      <m:e>
                        <m:d>
                          <m:dPr>
                            <m:begChr m:val="["/>
                            <m:endChr m:val="]"/>
                            <m:ctrlPr>
                              <a:rPr lang="en-GB" sz="1800" b="0" i="1" smtClean="0">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𝑎</m:t>
                            </m:r>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𝑋</m:t>
                            </m:r>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𝑏</m:t>
                            </m:r>
                          </m:e>
                        </m:d>
                        <m:r>
                          <a:rPr lang="en-GB" sz="1800" b="0" i="1" smtClean="0">
                            <a:solidFill>
                              <a:schemeClr val="tx1"/>
                            </a:solidFill>
                            <a:latin typeface="Cambria Math" panose="02040503050406030204" pitchFamily="18" charset="0"/>
                          </a:rPr>
                          <m:t>=</m:t>
                        </m:r>
                      </m:e>
                    </m:func>
                    <m:nary>
                      <m:naryPr>
                        <m:ctrlPr>
                          <a:rPr lang="en-GB" sz="1800" b="0" i="1" smtClean="0">
                            <a:solidFill>
                              <a:schemeClr val="tx1"/>
                            </a:solidFill>
                            <a:latin typeface="Cambria Math" panose="02040503050406030204" pitchFamily="18" charset="0"/>
                          </a:rPr>
                        </m:ctrlPr>
                      </m:naryPr>
                      <m:sub>
                        <m:r>
                          <m:rPr>
                            <m:brk m:alnAt="23"/>
                          </m:rPr>
                          <a:rPr lang="en-GB" sz="1800" b="0" i="1" smtClean="0">
                            <a:solidFill>
                              <a:schemeClr val="tx1"/>
                            </a:solidFill>
                            <a:latin typeface="Cambria Math" panose="02040503050406030204" pitchFamily="18" charset="0"/>
                          </a:rPr>
                          <m:t>𝑎</m:t>
                        </m:r>
                      </m:sub>
                      <m:sup>
                        <m:r>
                          <a:rPr lang="en-GB" sz="1800" b="0" i="1" smtClean="0">
                            <a:solidFill>
                              <a:schemeClr val="tx1"/>
                            </a:solidFill>
                            <a:latin typeface="Cambria Math" panose="02040503050406030204" pitchFamily="18" charset="0"/>
                          </a:rPr>
                          <m:t>𝑏</m:t>
                        </m:r>
                      </m:sup>
                      <m:e>
                        <m:r>
                          <a:rPr lang="en-GB" sz="1800" b="0" i="1" smtClean="0">
                            <a:solidFill>
                              <a:schemeClr val="tx1"/>
                            </a:solidFill>
                            <a:latin typeface="Cambria Math" panose="02040503050406030204" pitchFamily="18" charset="0"/>
                          </a:rPr>
                          <m:t>𝑝</m:t>
                        </m:r>
                        <m:d>
                          <m:dPr>
                            <m:ctrlPr>
                              <a:rPr lang="en-GB" sz="1800" b="0" i="1" smtClean="0">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𝑥</m:t>
                            </m:r>
                          </m:e>
                        </m:d>
                        <m:r>
                          <a:rPr lang="en-GB" sz="1800" b="0" i="1" smtClean="0">
                            <a:solidFill>
                              <a:schemeClr val="tx1"/>
                            </a:solidFill>
                            <a:latin typeface="Cambria Math" panose="02040503050406030204" pitchFamily="18" charset="0"/>
                          </a:rPr>
                          <m:t>𝑑𝑥</m:t>
                        </m:r>
                      </m:e>
                    </m:nary>
                  </m:oMath>
                </a14:m>
                <a:r>
                  <a:rPr lang="en-GB" sz="1800" dirty="0" smtClean="0">
                    <a:solidFill>
                      <a:schemeClr val="tx1"/>
                    </a:solidFill>
                  </a:rPr>
                  <a:t>  </a:t>
                </a:r>
              </a:p>
              <a:p>
                <a:pPr>
                  <a:buSzPct val="110000"/>
                  <a:defRPr/>
                </a:pPr>
                <a:endParaRPr lang="en-GB" sz="1800" dirty="0" smtClean="0">
                  <a:solidFill>
                    <a:schemeClr val="tx1"/>
                  </a:solidFill>
                </a:endParaRP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752528"/>
              </a:xfrm>
              <a:prstGeom prst="rect">
                <a:avLst/>
              </a:prstGeom>
              <a:blipFill rotWithShape="0">
                <a:blip r:embed="rId2"/>
                <a:stretch>
                  <a:fillRect l="-667" t="-641"/>
                </a:stretch>
              </a:blipFill>
            </p:spPr>
            <p:txBody>
              <a:bodyPr/>
              <a:lstStyle/>
              <a:p>
                <a:r>
                  <a:rPr lang="en-GB">
                    <a:noFill/>
                  </a:rPr>
                  <a:t> </a:t>
                </a:r>
              </a:p>
            </p:txBody>
          </p:sp>
        </mc:Fallback>
      </mc:AlternateContent>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0576" y="3573016"/>
            <a:ext cx="3657608" cy="2743206"/>
          </a:xfrm>
          <a:prstGeom prst="rect">
            <a:avLst/>
          </a:prstGeom>
        </p:spPr>
      </p:pic>
    </p:spTree>
    <p:extLst>
      <p:ext uri="{BB962C8B-B14F-4D97-AF65-F5344CB8AC3E}">
        <p14:creationId xmlns:p14="http://schemas.microsoft.com/office/powerpoint/2010/main" val="685270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4000" dirty="0" smtClean="0"/>
              <a:t>The Bayes perspective</a:t>
            </a:r>
            <a:r>
              <a:rPr lang="en-GB" altLang="en-US" dirty="0" smtClean="0"/>
              <a:t> </a:t>
            </a:r>
          </a:p>
        </p:txBody>
      </p:sp>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4752528"/>
              </a:xfrm>
              <a:prstGeom prst="rect">
                <a:avLst/>
              </a:prstGeom>
            </p:spPr>
            <p:txBody>
              <a:bodyPr>
                <a:normAutofit/>
              </a:bodyPr>
              <a:lstStyle/>
              <a:p>
                <a:pPr marL="285750" indent="-285750">
                  <a:spcAft>
                    <a:spcPts val="1800"/>
                  </a:spcAft>
                  <a:buSzPct val="110000"/>
                  <a:buFont typeface="Arial" panose="020B0604020202020204" pitchFamily="34" charset="0"/>
                  <a:buChar char="•"/>
                  <a:defRPr/>
                </a:pPr>
                <a:r>
                  <a:rPr lang="en-GB" sz="1800" dirty="0" smtClean="0">
                    <a:solidFill>
                      <a:schemeClr val="tx1"/>
                    </a:solidFill>
                  </a:rPr>
                  <a:t>The </a:t>
                </a:r>
                <a:r>
                  <a:rPr lang="en-GB" sz="1800" dirty="0" smtClean="0">
                    <a:solidFill>
                      <a:srgbClr val="FF0000"/>
                    </a:solidFill>
                  </a:rPr>
                  <a:t>Bayes law </a:t>
                </a:r>
                <a:r>
                  <a:rPr lang="en-GB" sz="1800" dirty="0" smtClean="0">
                    <a:solidFill>
                      <a:schemeClr val="tx1"/>
                    </a:solidFill>
                  </a:rPr>
                  <a:t>descends directly by the definition of conditional probabilities:</a:t>
                </a:r>
              </a:p>
              <a:p>
                <a:pPr algn="ctr">
                  <a:spcBef>
                    <a:spcPts val="1200"/>
                  </a:spcBef>
                  <a:buSzPct val="110000"/>
                  <a:defRPr/>
                </a:pPr>
                <a14:m>
                  <m:oMathPara xmlns:m="http://schemas.openxmlformats.org/officeDocument/2006/math">
                    <m:oMathParaPr>
                      <m:jc m:val="centerGroup"/>
                    </m:oMathParaPr>
                    <m:oMath xmlns:m="http://schemas.openxmlformats.org/officeDocument/2006/math">
                      <m:r>
                        <a:rPr lang="en-GB" sz="1800" b="0" i="1" smtClean="0">
                          <a:solidFill>
                            <a:schemeClr val="tx1"/>
                          </a:solidFill>
                          <a:latin typeface="Cambria Math" panose="02040503050406030204" pitchFamily="18" charset="0"/>
                        </a:rPr>
                        <m:t>𝑝</m:t>
                      </m:r>
                      <m:d>
                        <m:dPr>
                          <m:ctrlPr>
                            <a:rPr lang="en-GB" sz="1800" b="0" i="1" smtClean="0">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𝐴</m:t>
                          </m:r>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𝐵</m:t>
                          </m:r>
                        </m:e>
                      </m:d>
                      <m:r>
                        <a:rPr lang="en-GB" sz="180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𝑝</m:t>
                      </m:r>
                      <m:d>
                        <m:dPr>
                          <m:ctrlPr>
                            <a:rPr lang="en-GB" sz="1800" b="0" i="1" smtClean="0">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𝐴</m:t>
                          </m:r>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𝐵</m:t>
                          </m:r>
                        </m:e>
                      </m:d>
                      <m:r>
                        <a:rPr lang="en-GB" sz="1800" b="0" i="1" smtClean="0">
                          <a:solidFill>
                            <a:schemeClr val="tx1"/>
                          </a:solidFill>
                          <a:latin typeface="Cambria Math" panose="02040503050406030204" pitchFamily="18" charset="0"/>
                        </a:rPr>
                        <m:t>𝑝</m:t>
                      </m:r>
                      <m:d>
                        <m:dPr>
                          <m:ctrlPr>
                            <a:rPr lang="en-GB" sz="1800" b="0" i="1" smtClean="0">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𝐵</m:t>
                          </m:r>
                        </m:e>
                      </m:d>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𝐵</m:t>
                          </m:r>
                          <m:r>
                            <a:rPr lang="en-GB" sz="1800" i="1">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𝐴</m:t>
                          </m:r>
                        </m:e>
                      </m:d>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b="0" i="1" smtClean="0">
                              <a:solidFill>
                                <a:schemeClr val="tx1"/>
                              </a:solidFill>
                              <a:latin typeface="Cambria Math" panose="02040503050406030204" pitchFamily="18" charset="0"/>
                            </a:rPr>
                            <m:t>𝐴</m:t>
                          </m:r>
                        </m:e>
                      </m:d>
                    </m:oMath>
                  </m:oMathPara>
                </a14:m>
                <a:endParaRPr lang="en-GB" sz="1800" dirty="0" smtClean="0">
                  <a:solidFill>
                    <a:schemeClr val="tx1"/>
                  </a:solidFill>
                </a:endParaRPr>
              </a:p>
              <a:p>
                <a:pPr algn="ctr">
                  <a:lnSpc>
                    <a:spcPct val="150000"/>
                  </a:lnSpc>
                  <a:spcBef>
                    <a:spcPts val="1200"/>
                  </a:spcBef>
                  <a:buSzPct val="110000"/>
                  <a:defRPr/>
                </a:pPr>
                <a14:m>
                  <m:oMathPara xmlns:m="http://schemas.openxmlformats.org/officeDocument/2006/math">
                    <m:oMathParaPr>
                      <m:jc m:val="centerGroup"/>
                    </m:oMathParaPr>
                    <m:oMath xmlns:m="http://schemas.openxmlformats.org/officeDocument/2006/math">
                      <m:groupChr>
                        <m:groupChrPr>
                          <m:chr m:val="⇒"/>
                          <m:vertJc m:val="bot"/>
                          <m:ctrlPr>
                            <a:rPr lang="en-GB" sz="1800" i="1" smtClean="0">
                              <a:solidFill>
                                <a:schemeClr val="tx1"/>
                              </a:solidFill>
                              <a:latin typeface="Cambria Math" panose="02040503050406030204" pitchFamily="18" charset="0"/>
                            </a:rPr>
                          </m:ctrlPr>
                        </m:groupChrPr>
                        <m:e/>
                      </m:groupChr>
                    </m:oMath>
                  </m:oMathPara>
                </a14:m>
                <a:endParaRPr lang="en-GB" sz="1800" dirty="0" smtClean="0">
                  <a:solidFill>
                    <a:schemeClr val="tx1"/>
                  </a:solidFill>
                </a:endParaRPr>
              </a:p>
              <a:p>
                <a:pPr algn="ctr">
                  <a:lnSpc>
                    <a:spcPct val="150000"/>
                  </a:lnSpc>
                  <a:spcBef>
                    <a:spcPts val="1200"/>
                  </a:spcBef>
                  <a:buSzPct val="110000"/>
                  <a:defRPr/>
                </a:pPr>
                <a14:m>
                  <m:oMathPara xmlns:m="http://schemas.openxmlformats.org/officeDocument/2006/math">
                    <m:oMathParaPr>
                      <m:jc m:val="centerGroup"/>
                    </m:oMathParaPr>
                    <m:oMath xmlns:m="http://schemas.openxmlformats.org/officeDocument/2006/math">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𝐴</m:t>
                          </m:r>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𝐵</m:t>
                          </m:r>
                        </m:e>
                      </m:d>
                      <m:r>
                        <a:rPr lang="en-GB" sz="1800" b="0" i="1" smtClean="0">
                          <a:solidFill>
                            <a:schemeClr val="tx1"/>
                          </a:solidFill>
                          <a:latin typeface="Cambria Math" panose="02040503050406030204" pitchFamily="18" charset="0"/>
                        </a:rPr>
                        <m:t>=</m:t>
                      </m:r>
                      <m:f>
                        <m:fPr>
                          <m:ctrlPr>
                            <a:rPr lang="en-GB" sz="1800" b="0" i="1" smtClean="0">
                              <a:solidFill>
                                <a:schemeClr val="tx1"/>
                              </a:solidFill>
                              <a:latin typeface="Cambria Math" panose="02040503050406030204" pitchFamily="18" charset="0"/>
                            </a:rPr>
                          </m:ctrlPr>
                        </m:fPr>
                        <m:num>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𝐵</m:t>
                              </m:r>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𝐴</m:t>
                              </m:r>
                            </m:e>
                          </m:d>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𝐴</m:t>
                              </m:r>
                            </m:e>
                          </m:d>
                        </m:num>
                        <m:den>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𝐵</m:t>
                              </m:r>
                            </m:e>
                          </m:d>
                        </m:den>
                      </m:f>
                    </m:oMath>
                  </m:oMathPara>
                </a14:m>
                <a:endParaRPr lang="en-GB" sz="1800" dirty="0" smtClean="0">
                  <a:solidFill>
                    <a:schemeClr val="tx1"/>
                  </a:solidFill>
                </a:endParaRPr>
              </a:p>
              <a:p>
                <a:pPr>
                  <a:lnSpc>
                    <a:spcPct val="130000"/>
                  </a:lnSpc>
                  <a:spcBef>
                    <a:spcPts val="1800"/>
                  </a:spcBef>
                  <a:spcAft>
                    <a:spcPts val="600"/>
                  </a:spcAft>
                  <a:buSzPct val="110000"/>
                  <a:defRPr/>
                </a:pPr>
                <a:r>
                  <a:rPr lang="en-GB" sz="1800" dirty="0" smtClean="0">
                    <a:solidFill>
                      <a:schemeClr val="tx1"/>
                    </a:solidFill>
                  </a:rPr>
                  <a:t>Where:</a:t>
                </a:r>
              </a:p>
              <a:p>
                <a:pPr>
                  <a:lnSpc>
                    <a:spcPct val="130000"/>
                  </a:lnSpc>
                  <a:spcBef>
                    <a:spcPts val="600"/>
                  </a:spcBef>
                  <a:spcAft>
                    <a:spcPts val="600"/>
                  </a:spcAft>
                  <a:buSzPct val="110000"/>
                  <a:defRPr/>
                </a:pPr>
                <a14:m>
                  <m:oMathPara xmlns:m="http://schemas.openxmlformats.org/officeDocument/2006/math">
                    <m:oMathParaPr>
                      <m:jc m:val="left"/>
                    </m:oMathParaPr>
                    <m:oMath xmlns:m="http://schemas.openxmlformats.org/officeDocument/2006/math">
                      <m:r>
                        <a:rPr lang="en-GB" sz="1600" b="0" i="1" smtClean="0">
                          <a:solidFill>
                            <a:schemeClr val="tx1"/>
                          </a:solidFill>
                          <a:latin typeface="Cambria Math" panose="02040503050406030204" pitchFamily="18" charset="0"/>
                        </a:rPr>
                        <m:t> </m:t>
                      </m:r>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i="1">
                              <a:solidFill>
                                <a:schemeClr val="tx1"/>
                              </a:solidFill>
                              <a:latin typeface="Cambria Math" panose="02040503050406030204" pitchFamily="18" charset="0"/>
                            </a:rPr>
                            <m:t>𝐴</m:t>
                          </m:r>
                          <m:r>
                            <a:rPr lang="en-GB" sz="1600" i="1">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𝐵</m:t>
                          </m:r>
                        </m:e>
                      </m:d>
                      <m:r>
                        <a:rPr lang="en-GB" sz="1600" i="1">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𝑝𝑟𝑜𝑏𝑎𝑏𝑖𝑙𝑖𝑡𝑦</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𝑜𝑓</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𝑒𝑣𝑒𝑛𝑡𝑠</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𝐴</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𝑎𝑛𝑑</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𝐵</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h𝑎𝑝𝑝𝑒𝑛𝑖𝑛𝑔</m:t>
                      </m:r>
                      <m:r>
                        <a:rPr lang="en-GB" sz="1600" b="0" i="1" smtClean="0">
                          <a:solidFill>
                            <a:schemeClr val="tx1"/>
                          </a:solidFill>
                          <a:latin typeface="Cambria Math" panose="02040503050406030204" pitchFamily="18" charset="0"/>
                        </a:rPr>
                        <m:t> (</m:t>
                      </m:r>
                      <m:r>
                        <a:rPr lang="en-GB" sz="1600" b="0" i="1" smtClean="0">
                          <a:solidFill>
                            <a:srgbClr val="FF0000"/>
                          </a:solidFill>
                          <a:latin typeface="Cambria Math" panose="02040503050406030204" pitchFamily="18" charset="0"/>
                        </a:rPr>
                        <m:t>𝑗𝑜𝑖𝑛𝑡</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𝑝𝑟𝑜𝑏</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𝑑𝑖𝑠𝑡𝑟𝑖𝑏𝑢𝑡𝑖𝑜𝑛</m:t>
                      </m:r>
                      <m:r>
                        <a:rPr lang="en-GB" sz="1600" b="0" i="1" smtClean="0">
                          <a:solidFill>
                            <a:schemeClr val="tx1"/>
                          </a:solidFill>
                          <a:latin typeface="Cambria Math" panose="02040503050406030204" pitchFamily="18" charset="0"/>
                        </a:rPr>
                        <m:t>)</m:t>
                      </m:r>
                    </m:oMath>
                  </m:oMathPara>
                </a14:m>
                <a:endParaRPr lang="en-GB" sz="1600" b="0" dirty="0" smtClean="0">
                  <a:solidFill>
                    <a:schemeClr val="tx1"/>
                  </a:solidFill>
                </a:endParaRPr>
              </a:p>
              <a:p>
                <a:pPr>
                  <a:lnSpc>
                    <a:spcPct val="130000"/>
                  </a:lnSpc>
                  <a:spcBef>
                    <a:spcPts val="600"/>
                  </a:spcBef>
                  <a:spcAft>
                    <a:spcPts val="600"/>
                  </a:spcAft>
                  <a:buSzPct val="110000"/>
                  <a:defRPr/>
                </a:pPr>
                <a:r>
                  <a:rPr lang="en-GB" sz="1600" dirty="0" smtClean="0">
                    <a:solidFill>
                      <a:schemeClr val="tx1"/>
                    </a:solidFill>
                  </a:rPr>
                  <a:t> </a:t>
                </a:r>
                <a14:m>
                  <m:oMath xmlns:m="http://schemas.openxmlformats.org/officeDocument/2006/math">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i="1">
                            <a:solidFill>
                              <a:schemeClr val="tx1"/>
                            </a:solidFill>
                            <a:latin typeface="Cambria Math" panose="02040503050406030204" pitchFamily="18" charset="0"/>
                          </a:rPr>
                          <m:t>𝐴</m:t>
                        </m:r>
                        <m:r>
                          <a:rPr lang="en-GB" sz="1600" i="1">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𝐵</m:t>
                        </m:r>
                      </m:e>
                    </m:d>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𝑝𝑟𝑜𝑏𝑎𝑏𝑖𝑙𝑖𝑡𝑦</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𝑜𝑓</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𝑒𝑣𝑒𝑛𝑡</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𝐴</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𝑔𝑖𝑣𝑒𝑛</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𝑡h𝑎𝑡</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𝐵</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𝑖𝑠</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𝑡𝑟𝑢𝑒</m:t>
                    </m:r>
                    <m:r>
                      <a:rPr lang="en-GB" sz="1600" b="0" i="1" smtClean="0">
                        <a:solidFill>
                          <a:schemeClr val="tx1"/>
                        </a:solidFill>
                        <a:latin typeface="Cambria Math" panose="02040503050406030204" pitchFamily="18" charset="0"/>
                      </a:rPr>
                      <m:t> </m:t>
                    </m:r>
                    <m:d>
                      <m:dPr>
                        <m:ctrlPr>
                          <a:rPr lang="en-GB" sz="1600" b="0" i="1" smtClean="0">
                            <a:solidFill>
                              <a:schemeClr val="tx1"/>
                            </a:solidFill>
                            <a:latin typeface="Cambria Math" panose="02040503050406030204" pitchFamily="18" charset="0"/>
                          </a:rPr>
                        </m:ctrlPr>
                      </m:dPr>
                      <m:e>
                        <m:r>
                          <a:rPr lang="en-GB" sz="1600" b="0" i="1" smtClean="0">
                            <a:solidFill>
                              <a:srgbClr val="FF0000"/>
                            </a:solidFill>
                            <a:latin typeface="Cambria Math" panose="02040503050406030204" pitchFamily="18" charset="0"/>
                          </a:rPr>
                          <m:t>𝑐𝑜𝑛𝑑𝑖𝑡𝑖𝑜𝑛𝑎𝑙</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𝑝𝑟𝑜𝑏</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𝑑𝑖𝑠𝑡𝑟𝑖𝑏𝑢𝑡𝑖𝑜𝑛</m:t>
                        </m:r>
                      </m:e>
                    </m:d>
                  </m:oMath>
                </a14:m>
                <a:endParaRPr lang="en-GB" sz="1600" b="0" dirty="0" smtClean="0">
                  <a:solidFill>
                    <a:schemeClr val="tx1"/>
                  </a:solidFill>
                </a:endParaRPr>
              </a:p>
              <a:p>
                <a:pPr>
                  <a:lnSpc>
                    <a:spcPct val="130000"/>
                  </a:lnSpc>
                  <a:spcBef>
                    <a:spcPts val="600"/>
                  </a:spcBef>
                  <a:spcAft>
                    <a:spcPts val="600"/>
                  </a:spcAft>
                  <a:buSzPct val="110000"/>
                  <a:defRPr/>
                </a:pPr>
                <a14:m>
                  <m:oMathPara xmlns:m="http://schemas.openxmlformats.org/officeDocument/2006/math">
                    <m:oMathParaPr>
                      <m:jc m:val="left"/>
                    </m:oMathParaPr>
                    <m:oMath xmlns:m="http://schemas.openxmlformats.org/officeDocument/2006/math">
                      <m:r>
                        <a:rPr lang="en-GB" sz="1600" b="0" i="1" smtClean="0">
                          <a:solidFill>
                            <a:schemeClr val="tx1"/>
                          </a:solidFill>
                          <a:latin typeface="Cambria Math" panose="02040503050406030204" pitchFamily="18" charset="0"/>
                        </a:rPr>
                        <m:t> </m:t>
                      </m:r>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i="1">
                              <a:solidFill>
                                <a:schemeClr val="tx1"/>
                              </a:solidFill>
                              <a:latin typeface="Cambria Math" panose="02040503050406030204" pitchFamily="18" charset="0"/>
                            </a:rPr>
                            <m:t>𝐴</m:t>
                          </m:r>
                        </m:e>
                      </m:d>
                      <m:r>
                        <a:rPr lang="en-GB" sz="1600" b="0" i="1" smtClean="0">
                          <a:solidFill>
                            <a:schemeClr val="tx1"/>
                          </a:solidFill>
                          <a:latin typeface="Cambria Math" panose="02040503050406030204" pitchFamily="18" charset="0"/>
                        </a:rPr>
                        <m:t>,</m:t>
                      </m:r>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𝐵</m:t>
                          </m:r>
                        </m:e>
                      </m:d>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𝑝𝑟𝑜𝑏𝑎𝑏𝑖𝑙𝑖𝑡𝑦</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𝑜𝑓</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𝑒𝑣𝑒𝑛𝑡</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𝐴</m:t>
                      </m:r>
                      <m:r>
                        <a:rPr lang="en-GB" sz="1600" b="0" i="1" smtClean="0">
                          <a:solidFill>
                            <a:schemeClr val="tx1"/>
                          </a:solidFill>
                          <a:latin typeface="Cambria Math" panose="02040503050406030204" pitchFamily="18" charset="0"/>
                        </a:rPr>
                        <m:t> </m:t>
                      </m:r>
                      <m:d>
                        <m:dPr>
                          <m:ctrlPr>
                            <a:rPr lang="en-GB" sz="1600" b="0" i="1" smtClean="0">
                              <a:solidFill>
                                <a:schemeClr val="tx1"/>
                              </a:solidFill>
                              <a:latin typeface="Cambria Math" panose="02040503050406030204" pitchFamily="18" charset="0"/>
                            </a:rPr>
                          </m:ctrlPr>
                        </m:dPr>
                        <m:e>
                          <m:r>
                            <a:rPr lang="en-GB" sz="1600" b="0" i="1" smtClean="0">
                              <a:solidFill>
                                <a:schemeClr val="tx1"/>
                              </a:solidFill>
                              <a:latin typeface="Cambria Math" panose="02040503050406030204" pitchFamily="18" charset="0"/>
                            </a:rPr>
                            <m:t>𝐵</m:t>
                          </m:r>
                        </m:e>
                      </m:d>
                      <m:r>
                        <a:rPr lang="en-GB" sz="1600" b="0" i="1" smtClean="0">
                          <a:solidFill>
                            <a:schemeClr val="tx1"/>
                          </a:solidFill>
                          <a:latin typeface="Cambria Math" panose="02040503050406030204" pitchFamily="18" charset="0"/>
                        </a:rPr>
                        <m:t>h𝑎𝑝𝑝𝑒𝑛𝑖𝑛𝑔</m:t>
                      </m:r>
                      <m:r>
                        <a:rPr lang="en-GB" sz="1600" b="0" i="1" smtClean="0">
                          <a:solidFill>
                            <a:schemeClr val="tx1"/>
                          </a:solidFill>
                          <a:latin typeface="Cambria Math" panose="02040503050406030204" pitchFamily="18" charset="0"/>
                        </a:rPr>
                        <m:t> (</m:t>
                      </m:r>
                      <m:r>
                        <a:rPr lang="en-GB" sz="1600" b="0" i="1" smtClean="0">
                          <a:solidFill>
                            <a:srgbClr val="FF0000"/>
                          </a:solidFill>
                          <a:latin typeface="Cambria Math" panose="02040503050406030204" pitchFamily="18" charset="0"/>
                        </a:rPr>
                        <m:t>𝑚𝑎𝑟𝑔𝑖𝑛𝑎𝑙</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𝑝𝑟𝑜𝑏</m:t>
                      </m:r>
                      <m:r>
                        <a:rPr lang="en-GB" sz="1600" b="0" i="1" smtClean="0">
                          <a:solidFill>
                            <a:schemeClr val="tx1"/>
                          </a:solidFill>
                          <a:latin typeface="Cambria Math" panose="02040503050406030204" pitchFamily="18" charset="0"/>
                        </a:rPr>
                        <m:t>. </m:t>
                      </m:r>
                      <m:r>
                        <a:rPr lang="en-GB" sz="1600" b="0" i="1" smtClean="0">
                          <a:solidFill>
                            <a:schemeClr val="tx1"/>
                          </a:solidFill>
                          <a:latin typeface="Cambria Math" panose="02040503050406030204" pitchFamily="18" charset="0"/>
                        </a:rPr>
                        <m:t>𝑑𝑖𝑠𝑡𝑟𝑖𝑏𝑢𝑡𝑖𝑜𝑛</m:t>
                      </m:r>
                      <m:r>
                        <a:rPr lang="en-GB" sz="1600" b="0" i="1" smtClean="0">
                          <a:solidFill>
                            <a:schemeClr val="tx1"/>
                          </a:solidFill>
                          <a:latin typeface="Cambria Math" panose="02040503050406030204" pitchFamily="18" charset="0"/>
                        </a:rPr>
                        <m:t>) </m:t>
                      </m:r>
                    </m:oMath>
                  </m:oMathPara>
                </a14:m>
                <a:endParaRPr lang="en-GB" sz="1600" dirty="0" smtClean="0">
                  <a:solidFill>
                    <a:schemeClr val="tx1"/>
                  </a:solidFill>
                </a:endParaRPr>
              </a:p>
              <a:p>
                <a:pPr>
                  <a:buSzPct val="110000"/>
                  <a:defRPr/>
                </a:pPr>
                <a:r>
                  <a:rPr lang="en-GB" sz="1800" dirty="0" smtClean="0">
                    <a:solidFill>
                      <a:schemeClr val="tx1"/>
                    </a:solidFill>
                  </a:rPr>
                  <a:t>  </a:t>
                </a:r>
              </a:p>
              <a:p>
                <a:pPr>
                  <a:buSzPct val="110000"/>
                  <a:defRPr/>
                </a:pPr>
                <a:endParaRPr lang="en-GB" sz="1800" dirty="0" smtClean="0">
                  <a:solidFill>
                    <a:schemeClr val="tx1"/>
                  </a:solidFill>
                </a:endParaRP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752528"/>
              </a:xfrm>
              <a:prstGeom prst="rect">
                <a:avLst/>
              </a:prstGeom>
              <a:blipFill rotWithShape="0">
                <a:blip r:embed="rId2"/>
                <a:stretch>
                  <a:fillRect l="-667" t="-641" r="-593"/>
                </a:stretch>
              </a:blipFill>
            </p:spPr>
            <p:txBody>
              <a:bodyPr/>
              <a:lstStyle/>
              <a:p>
                <a:r>
                  <a:rPr lang="en-GB">
                    <a:noFill/>
                  </a:rPr>
                  <a:t> </a:t>
                </a:r>
              </a:p>
            </p:txBody>
          </p:sp>
        </mc:Fallback>
      </mc:AlternateContent>
      <p:sp>
        <p:nvSpPr>
          <p:cNvPr id="5" name="Rounded Rectangle 4"/>
          <p:cNvSpPr/>
          <p:nvPr/>
        </p:nvSpPr>
        <p:spPr>
          <a:xfrm>
            <a:off x="3203848" y="2708920"/>
            <a:ext cx="2808312" cy="936104"/>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698993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4000" dirty="0" smtClean="0"/>
              <a:t>The Bayes perspective</a:t>
            </a:r>
            <a:r>
              <a:rPr lang="en-GB" altLang="en-US" dirty="0" smtClean="0"/>
              <a:t> </a:t>
            </a:r>
          </a:p>
        </p:txBody>
      </p:sp>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4968552"/>
              </a:xfrm>
              <a:prstGeom prst="rect">
                <a:avLst/>
              </a:prstGeom>
            </p:spPr>
            <p:txBody>
              <a:bodyPr>
                <a:normAutofit fontScale="92500" lnSpcReduction="20000"/>
              </a:bodyPr>
              <a:lstStyle/>
              <a:p>
                <a:pPr marL="285750" indent="-285750">
                  <a:spcAft>
                    <a:spcPts val="1800"/>
                  </a:spcAft>
                  <a:buSzPct val="110000"/>
                  <a:buFont typeface="Arial" panose="020B0604020202020204" pitchFamily="34" charset="0"/>
                  <a:buChar char="•"/>
                  <a:defRPr/>
                </a:pPr>
                <a:r>
                  <a:rPr lang="en-GB" sz="1800" dirty="0" smtClean="0">
                    <a:solidFill>
                      <a:schemeClr val="tx1"/>
                    </a:solidFill>
                  </a:rPr>
                  <a:t>An illustration </a:t>
                </a:r>
                <a:r>
                  <a:rPr lang="en-GB" sz="1800" dirty="0">
                    <a:solidFill>
                      <a:schemeClr val="tx1"/>
                    </a:solidFill>
                  </a:rPr>
                  <a:t>(</a:t>
                </a:r>
                <a:r>
                  <a:rPr lang="en-GB" sz="1800" dirty="0" smtClean="0">
                    <a:solidFill>
                      <a:schemeClr val="tx1"/>
                    </a:solidFill>
                  </a:rPr>
                  <a:t>http:en.wikipedia.org/wiki/Base_rate_fallacy): </a:t>
                </a:r>
              </a:p>
              <a:p>
                <a:pPr lvl="1" indent="0">
                  <a:lnSpc>
                    <a:spcPct val="120000"/>
                  </a:lnSpc>
                  <a:spcAft>
                    <a:spcPts val="1800"/>
                  </a:spcAft>
                  <a:buSzPct val="110000"/>
                  <a:buNone/>
                  <a:defRPr/>
                </a:pPr>
                <a:r>
                  <a:rPr lang="en-GB" sz="1400" dirty="0" smtClean="0">
                    <a:solidFill>
                      <a:schemeClr val="tx1"/>
                    </a:solidFill>
                  </a:rPr>
                  <a:t>The police have been issued with breathalysers which never fail to detect a drunk person but have a 5% rate of false positives. Prior campaigns have shown that, on average, one in one thousand drivers drives drunk. If the police stop a driver at random, and he/she results positive to the breathalyser, what is the probability that he/she is actually drunk?</a:t>
                </a:r>
              </a:p>
              <a:p>
                <a:pPr lvl="1" indent="0">
                  <a:lnSpc>
                    <a:spcPct val="120000"/>
                  </a:lnSpc>
                  <a:spcAft>
                    <a:spcPts val="600"/>
                  </a:spcAft>
                  <a:buSzPct val="110000"/>
                  <a:buNone/>
                  <a:defRPr/>
                </a:pPr>
                <a:r>
                  <a:rPr lang="en-GB" sz="1400" dirty="0" smtClean="0">
                    <a:solidFill>
                      <a:schemeClr val="tx1"/>
                    </a:solidFill>
                  </a:rPr>
                  <a:t>Event A: being a drunk driver. Probability of being a drunk driver, before being tested:  </a:t>
                </a:r>
                <a14:m>
                  <m:oMath xmlns:m="http://schemas.openxmlformats.org/officeDocument/2006/math">
                    <m:r>
                      <a:rPr lang="en-GB" sz="1400" i="1">
                        <a:solidFill>
                          <a:schemeClr val="tx1"/>
                        </a:solidFill>
                        <a:latin typeface="Cambria Math" panose="02040503050406030204" pitchFamily="18" charset="0"/>
                      </a:rPr>
                      <m:t>𝑝</m:t>
                    </m:r>
                    <m:d>
                      <m:dPr>
                        <m:ctrlPr>
                          <a:rPr lang="en-GB" sz="1400" i="1">
                            <a:solidFill>
                              <a:schemeClr val="tx1"/>
                            </a:solidFill>
                            <a:latin typeface="Cambria Math" panose="02040503050406030204" pitchFamily="18" charset="0"/>
                          </a:rPr>
                        </m:ctrlPr>
                      </m:dPr>
                      <m:e>
                        <m:r>
                          <a:rPr lang="en-GB" sz="1400" i="1">
                            <a:solidFill>
                              <a:schemeClr val="tx1"/>
                            </a:solidFill>
                            <a:latin typeface="Cambria Math" panose="02040503050406030204" pitchFamily="18" charset="0"/>
                          </a:rPr>
                          <m:t>𝐴</m:t>
                        </m:r>
                      </m:e>
                    </m:d>
                    <m:r>
                      <a:rPr lang="en-GB" sz="1400" b="0" i="0" smtClean="0">
                        <a:solidFill>
                          <a:schemeClr val="tx1"/>
                        </a:solidFill>
                        <a:latin typeface="Cambria Math" panose="02040503050406030204" pitchFamily="18" charset="0"/>
                      </a:rPr>
                      <m:t>=0.001</m:t>
                    </m:r>
                  </m:oMath>
                </a14:m>
                <a:endParaRPr lang="en-GB" sz="1400" dirty="0" smtClean="0">
                  <a:solidFill>
                    <a:schemeClr val="tx1"/>
                  </a:solidFill>
                </a:endParaRPr>
              </a:p>
              <a:p>
                <a:pPr lvl="1" indent="0">
                  <a:lnSpc>
                    <a:spcPct val="120000"/>
                  </a:lnSpc>
                  <a:spcAft>
                    <a:spcPts val="600"/>
                  </a:spcAft>
                  <a:buSzPct val="110000"/>
                  <a:buNone/>
                  <a:defRPr/>
                </a:pPr>
                <a:r>
                  <a:rPr lang="en-GB" sz="1400" dirty="0" smtClean="0">
                    <a:solidFill>
                      <a:schemeClr val="tx1"/>
                    </a:solidFill>
                  </a:rPr>
                  <a:t>Event B: testing positive to the breathalyser. The probability of testing positive is 1 for the drunken subset of the drivers (0.001) and 0.05 for the sober subset of the drivers (0.999):                    </a:t>
                </a:r>
                <a14:m>
                  <m:oMath xmlns:m="http://schemas.openxmlformats.org/officeDocument/2006/math">
                    <m:r>
                      <a:rPr lang="en-GB" sz="1400" i="1">
                        <a:solidFill>
                          <a:schemeClr val="tx1"/>
                        </a:solidFill>
                        <a:latin typeface="Cambria Math" panose="02040503050406030204" pitchFamily="18" charset="0"/>
                      </a:rPr>
                      <m:t>𝑝</m:t>
                    </m:r>
                    <m:d>
                      <m:dPr>
                        <m:ctrlPr>
                          <a:rPr lang="en-GB" sz="1400" i="1">
                            <a:solidFill>
                              <a:schemeClr val="tx1"/>
                            </a:solidFill>
                            <a:latin typeface="Cambria Math" panose="02040503050406030204" pitchFamily="18" charset="0"/>
                          </a:rPr>
                        </m:ctrlPr>
                      </m:dPr>
                      <m:e>
                        <m:r>
                          <a:rPr lang="en-GB" sz="1400" b="0" i="1" smtClean="0">
                            <a:solidFill>
                              <a:schemeClr val="tx1"/>
                            </a:solidFill>
                            <a:latin typeface="Cambria Math" panose="02040503050406030204" pitchFamily="18" charset="0"/>
                          </a:rPr>
                          <m:t>𝐵</m:t>
                        </m:r>
                      </m:e>
                    </m:d>
                    <m:r>
                      <a:rPr lang="en-GB" sz="1400">
                        <a:solidFill>
                          <a:schemeClr val="tx1"/>
                        </a:solidFill>
                        <a:latin typeface="Cambria Math" panose="02040503050406030204" pitchFamily="18" charset="0"/>
                      </a:rPr>
                      <m:t>=</m:t>
                    </m:r>
                    <m:d>
                      <m:dPr>
                        <m:ctrlPr>
                          <a:rPr lang="en-GB" sz="1400" i="1" smtClean="0">
                            <a:solidFill>
                              <a:schemeClr val="tx1"/>
                            </a:solidFill>
                            <a:latin typeface="Cambria Math" panose="02040503050406030204" pitchFamily="18" charset="0"/>
                          </a:rPr>
                        </m:ctrlPr>
                      </m:dPr>
                      <m:e>
                        <m:r>
                          <a:rPr lang="en-GB" sz="1400" b="0" i="1" smtClean="0">
                            <a:solidFill>
                              <a:schemeClr val="tx1"/>
                            </a:solidFill>
                            <a:latin typeface="Cambria Math" panose="02040503050406030204" pitchFamily="18" charset="0"/>
                          </a:rPr>
                          <m:t>1∗0.001</m:t>
                        </m:r>
                      </m:e>
                    </m:d>
                    <m:r>
                      <a:rPr lang="en-GB" sz="1400" b="0" i="1" smtClean="0">
                        <a:solidFill>
                          <a:schemeClr val="tx1"/>
                        </a:solidFill>
                        <a:latin typeface="Cambria Math" panose="02040503050406030204" pitchFamily="18" charset="0"/>
                      </a:rPr>
                      <m:t>+</m:t>
                    </m:r>
                    <m:d>
                      <m:dPr>
                        <m:ctrlPr>
                          <a:rPr lang="en-GB" sz="1400" b="0" i="1" smtClean="0">
                            <a:solidFill>
                              <a:schemeClr val="tx1"/>
                            </a:solidFill>
                            <a:latin typeface="Cambria Math" panose="02040503050406030204" pitchFamily="18" charset="0"/>
                          </a:rPr>
                        </m:ctrlPr>
                      </m:dPr>
                      <m:e>
                        <m:r>
                          <a:rPr lang="en-GB" sz="1400" b="0" i="1" smtClean="0">
                            <a:solidFill>
                              <a:schemeClr val="tx1"/>
                            </a:solidFill>
                            <a:latin typeface="Cambria Math" panose="02040503050406030204" pitchFamily="18" charset="0"/>
                          </a:rPr>
                          <m:t>0.999∗0.05</m:t>
                        </m:r>
                      </m:e>
                    </m:d>
                    <m:r>
                      <a:rPr lang="en-GB" sz="1400" b="0" i="1" smtClean="0">
                        <a:solidFill>
                          <a:schemeClr val="tx1"/>
                        </a:solidFill>
                        <a:latin typeface="Cambria Math" panose="02040503050406030204" pitchFamily="18" charset="0"/>
                      </a:rPr>
                      <m:t>=0.05095</m:t>
                    </m:r>
                  </m:oMath>
                </a14:m>
                <a:endParaRPr lang="en-GB" sz="1400" dirty="0" smtClean="0">
                  <a:solidFill>
                    <a:schemeClr val="tx1"/>
                  </a:solidFill>
                </a:endParaRPr>
              </a:p>
              <a:p>
                <a:pPr lvl="1" indent="0">
                  <a:lnSpc>
                    <a:spcPct val="120000"/>
                  </a:lnSpc>
                  <a:spcAft>
                    <a:spcPts val="600"/>
                  </a:spcAft>
                  <a:buSzPct val="110000"/>
                  <a:buNone/>
                  <a:defRPr/>
                </a:pPr>
                <a:r>
                  <a:rPr lang="en-GB" sz="1400" dirty="0" smtClean="0">
                    <a:solidFill>
                      <a:schemeClr val="tx1"/>
                    </a:solidFill>
                  </a:rPr>
                  <a:t>Probability of testing positive to the breathalyser when drunk: </a:t>
                </a:r>
                <a14:m>
                  <m:oMath xmlns:m="http://schemas.openxmlformats.org/officeDocument/2006/math">
                    <m:r>
                      <a:rPr lang="en-GB" sz="1400" i="1">
                        <a:solidFill>
                          <a:schemeClr val="tx1"/>
                        </a:solidFill>
                        <a:latin typeface="Cambria Math" panose="02040503050406030204" pitchFamily="18" charset="0"/>
                      </a:rPr>
                      <m:t>𝑝</m:t>
                    </m:r>
                    <m:d>
                      <m:dPr>
                        <m:ctrlPr>
                          <a:rPr lang="en-GB" sz="1400" i="1">
                            <a:solidFill>
                              <a:schemeClr val="tx1"/>
                            </a:solidFill>
                            <a:latin typeface="Cambria Math" panose="02040503050406030204" pitchFamily="18" charset="0"/>
                          </a:rPr>
                        </m:ctrlPr>
                      </m:dPr>
                      <m:e>
                        <m:r>
                          <a:rPr lang="en-GB" sz="1400" i="1">
                            <a:solidFill>
                              <a:schemeClr val="tx1"/>
                            </a:solidFill>
                            <a:latin typeface="Cambria Math" panose="02040503050406030204" pitchFamily="18" charset="0"/>
                          </a:rPr>
                          <m:t>𝐵</m:t>
                        </m:r>
                        <m:r>
                          <a:rPr lang="en-GB" sz="1400" i="1">
                            <a:solidFill>
                              <a:schemeClr val="tx1"/>
                            </a:solidFill>
                            <a:latin typeface="Cambria Math" panose="02040503050406030204" pitchFamily="18" charset="0"/>
                          </a:rPr>
                          <m:t>|</m:t>
                        </m:r>
                        <m:r>
                          <a:rPr lang="en-GB" sz="1400" i="1">
                            <a:solidFill>
                              <a:schemeClr val="tx1"/>
                            </a:solidFill>
                            <a:latin typeface="Cambria Math" panose="02040503050406030204" pitchFamily="18" charset="0"/>
                          </a:rPr>
                          <m:t>𝐴</m:t>
                        </m:r>
                      </m:e>
                    </m:d>
                    <m:r>
                      <a:rPr lang="en-GB" sz="1400" b="0" i="1" smtClean="0">
                        <a:solidFill>
                          <a:schemeClr val="tx1"/>
                        </a:solidFill>
                        <a:latin typeface="Cambria Math" panose="02040503050406030204" pitchFamily="18" charset="0"/>
                      </a:rPr>
                      <m:t>=1</m:t>
                    </m:r>
                  </m:oMath>
                </a14:m>
                <a:endParaRPr lang="en-GB" sz="1400" dirty="0" smtClean="0">
                  <a:solidFill>
                    <a:schemeClr val="tx1"/>
                  </a:solidFill>
                </a:endParaRPr>
              </a:p>
              <a:p>
                <a:pPr lvl="1" indent="0">
                  <a:lnSpc>
                    <a:spcPct val="120000"/>
                  </a:lnSpc>
                  <a:spcAft>
                    <a:spcPts val="600"/>
                  </a:spcAft>
                  <a:buSzPct val="110000"/>
                  <a:buNone/>
                  <a:defRPr/>
                </a:pPr>
                <a:r>
                  <a:rPr lang="en-GB" sz="1400" dirty="0" smtClean="0">
                    <a:solidFill>
                      <a:schemeClr val="tx1"/>
                    </a:solidFill>
                  </a:rPr>
                  <a:t>Probability of being drunk after testing positive to </a:t>
                </a:r>
                <a:r>
                  <a:rPr lang="en-GB" sz="1400" dirty="0">
                    <a:solidFill>
                      <a:schemeClr val="tx1"/>
                    </a:solidFill>
                  </a:rPr>
                  <a:t>the </a:t>
                </a:r>
                <a:r>
                  <a:rPr lang="en-GB" sz="1400" dirty="0" smtClean="0">
                    <a:solidFill>
                      <a:schemeClr val="tx1"/>
                    </a:solidFill>
                  </a:rPr>
                  <a:t>breathalyser, </a:t>
                </a:r>
                <a14:m>
                  <m:oMath xmlns:m="http://schemas.openxmlformats.org/officeDocument/2006/math">
                    <m:r>
                      <a:rPr lang="en-GB" sz="1400" i="1">
                        <a:solidFill>
                          <a:schemeClr val="tx1"/>
                        </a:solidFill>
                        <a:latin typeface="Cambria Math" panose="02040503050406030204" pitchFamily="18" charset="0"/>
                      </a:rPr>
                      <m:t>𝑝</m:t>
                    </m:r>
                    <m:d>
                      <m:dPr>
                        <m:ctrlPr>
                          <a:rPr lang="en-GB" sz="1400" i="1">
                            <a:solidFill>
                              <a:schemeClr val="tx1"/>
                            </a:solidFill>
                            <a:latin typeface="Cambria Math" panose="02040503050406030204" pitchFamily="18" charset="0"/>
                          </a:rPr>
                        </m:ctrlPr>
                      </m:dPr>
                      <m:e>
                        <m:r>
                          <a:rPr lang="en-GB" sz="1400" i="1">
                            <a:solidFill>
                              <a:schemeClr val="tx1"/>
                            </a:solidFill>
                            <a:latin typeface="Cambria Math" panose="02040503050406030204" pitchFamily="18" charset="0"/>
                          </a:rPr>
                          <m:t>𝐴</m:t>
                        </m:r>
                        <m:r>
                          <a:rPr lang="en-GB" sz="1400" i="1">
                            <a:solidFill>
                              <a:schemeClr val="tx1"/>
                            </a:solidFill>
                            <a:latin typeface="Cambria Math" panose="02040503050406030204" pitchFamily="18" charset="0"/>
                          </a:rPr>
                          <m:t>|</m:t>
                        </m:r>
                        <m:r>
                          <a:rPr lang="en-GB" sz="1400" i="1">
                            <a:solidFill>
                              <a:schemeClr val="tx1"/>
                            </a:solidFill>
                            <a:latin typeface="Cambria Math" panose="02040503050406030204" pitchFamily="18" charset="0"/>
                          </a:rPr>
                          <m:t>𝐵</m:t>
                        </m:r>
                      </m:e>
                    </m:d>
                  </m:oMath>
                </a14:m>
                <a:r>
                  <a:rPr lang="en-GB" sz="1400" dirty="0" smtClean="0">
                    <a:solidFill>
                      <a:schemeClr val="tx1"/>
                    </a:solidFill>
                  </a:rPr>
                  <a:t>:    </a:t>
                </a:r>
              </a:p>
              <a:p>
                <a:pPr algn="ctr">
                  <a:lnSpc>
                    <a:spcPct val="150000"/>
                  </a:lnSpc>
                  <a:spcBef>
                    <a:spcPts val="1200"/>
                  </a:spcBef>
                  <a:buSzPct val="110000"/>
                  <a:defRPr/>
                </a:pPr>
                <a14:m>
                  <m:oMathPara xmlns:m="http://schemas.openxmlformats.org/officeDocument/2006/math">
                    <m:oMathParaPr>
                      <m:jc m:val="centerGroup"/>
                    </m:oMathParaPr>
                    <m:oMath xmlns:m="http://schemas.openxmlformats.org/officeDocument/2006/math">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𝐴</m:t>
                          </m:r>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𝐵</m:t>
                          </m:r>
                        </m:e>
                      </m:d>
                      <m:r>
                        <a:rPr lang="en-GB" sz="1800" b="0" i="1" smtClean="0">
                          <a:solidFill>
                            <a:schemeClr val="tx1"/>
                          </a:solidFill>
                          <a:latin typeface="Cambria Math" panose="02040503050406030204" pitchFamily="18" charset="0"/>
                        </a:rPr>
                        <m:t>=</m:t>
                      </m:r>
                      <m:f>
                        <m:fPr>
                          <m:ctrlPr>
                            <a:rPr lang="en-GB" sz="1800" b="0" i="1" smtClean="0">
                              <a:solidFill>
                                <a:schemeClr val="tx1"/>
                              </a:solidFill>
                              <a:latin typeface="Cambria Math" panose="02040503050406030204" pitchFamily="18" charset="0"/>
                            </a:rPr>
                          </m:ctrlPr>
                        </m:fPr>
                        <m:num>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𝐵</m:t>
                              </m:r>
                              <m:r>
                                <a:rPr lang="en-GB" sz="1800" i="1">
                                  <a:solidFill>
                                    <a:schemeClr val="tx1"/>
                                  </a:solidFill>
                                  <a:latin typeface="Cambria Math" panose="02040503050406030204" pitchFamily="18" charset="0"/>
                                </a:rPr>
                                <m:t>|</m:t>
                              </m:r>
                              <m:r>
                                <a:rPr lang="en-GB" sz="1800" i="1">
                                  <a:solidFill>
                                    <a:schemeClr val="tx1"/>
                                  </a:solidFill>
                                  <a:latin typeface="Cambria Math" panose="02040503050406030204" pitchFamily="18" charset="0"/>
                                </a:rPr>
                                <m:t>𝐴</m:t>
                              </m:r>
                            </m:e>
                          </m:d>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𝐴</m:t>
                              </m:r>
                            </m:e>
                          </m:d>
                        </m:num>
                        <m:den>
                          <m:r>
                            <a:rPr lang="en-GB" sz="1800" i="1">
                              <a:solidFill>
                                <a:schemeClr val="tx1"/>
                              </a:solidFill>
                              <a:latin typeface="Cambria Math" panose="02040503050406030204" pitchFamily="18" charset="0"/>
                            </a:rPr>
                            <m:t>𝑝</m:t>
                          </m:r>
                          <m:d>
                            <m:dPr>
                              <m:ctrlPr>
                                <a:rPr lang="en-GB" sz="1800" i="1">
                                  <a:solidFill>
                                    <a:schemeClr val="tx1"/>
                                  </a:solidFill>
                                  <a:latin typeface="Cambria Math" panose="02040503050406030204" pitchFamily="18" charset="0"/>
                                </a:rPr>
                              </m:ctrlPr>
                            </m:dPr>
                            <m:e>
                              <m:r>
                                <a:rPr lang="en-GB" sz="1800" i="1">
                                  <a:solidFill>
                                    <a:schemeClr val="tx1"/>
                                  </a:solidFill>
                                  <a:latin typeface="Cambria Math" panose="02040503050406030204" pitchFamily="18" charset="0"/>
                                </a:rPr>
                                <m:t>𝐵</m:t>
                              </m:r>
                            </m:e>
                          </m:d>
                        </m:den>
                      </m:f>
                      <m:r>
                        <a:rPr lang="en-GB" sz="1800" b="0" i="1" smtClean="0">
                          <a:solidFill>
                            <a:schemeClr val="tx1"/>
                          </a:solidFill>
                          <a:latin typeface="Cambria Math" panose="02040503050406030204" pitchFamily="18" charset="0"/>
                        </a:rPr>
                        <m:t>=</m:t>
                      </m:r>
                      <m:f>
                        <m:fPr>
                          <m:ctrlPr>
                            <a:rPr lang="en-GB" sz="1800" b="0" i="1" smtClean="0">
                              <a:solidFill>
                                <a:schemeClr val="tx1"/>
                              </a:solidFill>
                              <a:latin typeface="Cambria Math" panose="02040503050406030204" pitchFamily="18" charset="0"/>
                            </a:rPr>
                          </m:ctrlPr>
                        </m:fPr>
                        <m:num>
                          <m:r>
                            <a:rPr lang="en-GB" sz="1800" b="0" i="1" smtClean="0">
                              <a:solidFill>
                                <a:schemeClr val="tx1"/>
                              </a:solidFill>
                              <a:latin typeface="Cambria Math" panose="02040503050406030204" pitchFamily="18" charset="0"/>
                            </a:rPr>
                            <m:t>1∗0.001</m:t>
                          </m:r>
                        </m:num>
                        <m:den>
                          <m:r>
                            <a:rPr lang="en-GB" sz="1800" b="0" i="1" smtClean="0">
                              <a:solidFill>
                                <a:schemeClr val="tx1"/>
                              </a:solidFill>
                              <a:latin typeface="Cambria Math" panose="02040503050406030204" pitchFamily="18" charset="0"/>
                            </a:rPr>
                            <m:t>0.05095</m:t>
                          </m:r>
                        </m:den>
                      </m:f>
                      <m:r>
                        <a:rPr lang="en-GB" sz="1800" b="0" i="1" smtClean="0">
                          <a:solidFill>
                            <a:schemeClr val="tx1"/>
                          </a:solidFill>
                          <a:latin typeface="Cambria Math" panose="02040503050406030204" pitchFamily="18" charset="0"/>
                        </a:rPr>
                        <m:t>=0.0198</m:t>
                      </m:r>
                    </m:oMath>
                  </m:oMathPara>
                </a14:m>
                <a:endParaRPr lang="en-GB" sz="1800" dirty="0" smtClean="0">
                  <a:solidFill>
                    <a:schemeClr val="tx1"/>
                  </a:solidFill>
                </a:endParaRPr>
              </a:p>
              <a:p>
                <a:pPr marL="457200" lvl="1" indent="0">
                  <a:lnSpc>
                    <a:spcPct val="120000"/>
                  </a:lnSpc>
                  <a:spcBef>
                    <a:spcPts val="1200"/>
                  </a:spcBef>
                  <a:spcAft>
                    <a:spcPts val="600"/>
                  </a:spcAft>
                  <a:buSzPct val="110000"/>
                  <a:buNone/>
                  <a:defRPr/>
                </a:pPr>
                <a:r>
                  <a:rPr lang="en-GB" sz="1400" dirty="0" smtClean="0">
                    <a:solidFill>
                      <a:schemeClr val="tx1"/>
                    </a:solidFill>
                  </a:rPr>
                  <a:t>In words: out of 1000 people stopped by the police, about 51 will result positive, but the probability that anyone of them is actually drunk is less than 2%. (This shows how Bayesian thinking can be useful even beyond data assimilation!)   </a:t>
                </a:r>
                <a:endParaRPr lang="en-GB" sz="1800" dirty="0" smtClean="0">
                  <a:solidFill>
                    <a:schemeClr val="tx1"/>
                  </a:solidFill>
                </a:endParaRPr>
              </a:p>
              <a:p>
                <a:pPr>
                  <a:buSzPct val="110000"/>
                  <a:defRPr/>
                </a:pPr>
                <a:endParaRPr lang="en-GB" sz="1800" dirty="0" smtClean="0">
                  <a:solidFill>
                    <a:schemeClr val="tx1"/>
                  </a:solidFill>
                </a:endParaRP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4968552"/>
              </a:xfrm>
              <a:prstGeom prst="rect">
                <a:avLst/>
              </a:prstGeom>
              <a:blipFill rotWithShape="0">
                <a:blip r:embed="rId2"/>
                <a:stretch>
                  <a:fillRect l="-519" t="-1595"/>
                </a:stretch>
              </a:blipFill>
            </p:spPr>
            <p:txBody>
              <a:bodyPr/>
              <a:lstStyle/>
              <a:p>
                <a:r>
                  <a:rPr lang="en-GB">
                    <a:noFill/>
                  </a:rPr>
                  <a:t> </a:t>
                </a:r>
              </a:p>
            </p:txBody>
          </p:sp>
        </mc:Fallback>
      </mc:AlternateContent>
    </p:spTree>
    <p:extLst>
      <p:ext uri="{BB962C8B-B14F-4D97-AF65-F5344CB8AC3E}">
        <p14:creationId xmlns:p14="http://schemas.microsoft.com/office/powerpoint/2010/main" val="23337257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472608"/>
              </a:xfrm>
              <a:prstGeom prst="rect">
                <a:avLst/>
              </a:prstGeom>
            </p:spPr>
            <p:txBody>
              <a:bodyPr>
                <a:normAutofit fontScale="55000" lnSpcReduction="20000"/>
              </a:bodyPr>
              <a:lstStyle/>
              <a:p>
                <a:pPr marL="285750" indent="-285750">
                  <a:lnSpc>
                    <a:spcPct val="120000"/>
                  </a:lnSpc>
                  <a:spcAft>
                    <a:spcPts val="1800"/>
                  </a:spcAft>
                  <a:buSzPct val="110000"/>
                  <a:buFont typeface="Arial" panose="020B0604020202020204" pitchFamily="34" charset="0"/>
                  <a:buChar char="•"/>
                  <a:defRPr/>
                </a:pPr>
                <a:r>
                  <a:rPr lang="en-GB" sz="2200" dirty="0" smtClean="0">
                    <a:solidFill>
                      <a:schemeClr val="tx1"/>
                    </a:solidFill>
                  </a:rPr>
                  <a:t>At an abstract level, we can think of the analysis process as updating our prior knowledge about the state, represented by a background forecast and the pdf of its errors, with new observations, represented by their values and the pdf of their errors: </a:t>
                </a:r>
              </a:p>
              <a:p>
                <a:pPr>
                  <a:spcAft>
                    <a:spcPts val="1800"/>
                  </a:spcAft>
                  <a:buSzPct val="110000"/>
                  <a:defRPr/>
                </a:pPr>
                <a:endParaRPr lang="en-GB" sz="1800" b="1" dirty="0">
                  <a:solidFill>
                    <a:schemeClr val="tx1"/>
                  </a:solidFill>
                </a:endParaRPr>
              </a:p>
              <a:p>
                <a:pPr algn="ctr">
                  <a:spcAft>
                    <a:spcPts val="1800"/>
                  </a:spcAft>
                  <a:buSzPct val="110000"/>
                  <a:defRPr/>
                </a:pPr>
                <a:endParaRPr lang="en-GB" sz="1800" dirty="0" smtClean="0">
                  <a:solidFill>
                    <a:schemeClr val="tx1"/>
                  </a:solidFill>
                </a:endParaRPr>
              </a:p>
              <a:p>
                <a:pPr algn="ctr">
                  <a:spcAft>
                    <a:spcPts val="1800"/>
                  </a:spcAft>
                  <a:buSzPct val="110000"/>
                  <a:defRPr/>
                </a:pPr>
                <a:endParaRPr lang="en-GB" sz="1800" dirty="0" smtClean="0">
                  <a:solidFill>
                    <a:schemeClr val="tx1"/>
                  </a:solidFill>
                </a:endParaRPr>
              </a:p>
              <a:p>
                <a:pPr algn="ctr">
                  <a:spcBef>
                    <a:spcPts val="1200"/>
                  </a:spcBef>
                  <a:buSzPct val="110000"/>
                  <a:defRPr/>
                </a:pPr>
                <a:endParaRPr lang="en-GB" sz="1800" dirty="0" smtClean="0">
                  <a:solidFill>
                    <a:schemeClr val="tx1"/>
                  </a:solidFill>
                </a:endParaRPr>
              </a:p>
              <a:p>
                <a:pPr algn="ctr">
                  <a:lnSpc>
                    <a:spcPct val="150000"/>
                  </a:lnSpc>
                  <a:spcBef>
                    <a:spcPts val="1200"/>
                  </a:spcBef>
                  <a:buSzPct val="110000"/>
                  <a:defRPr/>
                </a:pPr>
                <a:endParaRPr lang="en-GB" sz="1800" i="1" dirty="0" smtClean="0">
                  <a:solidFill>
                    <a:schemeClr val="tx1"/>
                  </a:solidFill>
                  <a:latin typeface="Cambria Math" panose="02040503050406030204" pitchFamily="18" charset="0"/>
                </a:endParaRPr>
              </a:p>
              <a:p>
                <a:pPr algn="ctr">
                  <a:lnSpc>
                    <a:spcPct val="150000"/>
                  </a:lnSpc>
                  <a:spcBef>
                    <a:spcPts val="1800"/>
                  </a:spcBef>
                  <a:buSzPct val="110000"/>
                  <a:defRPr/>
                </a:pPr>
                <a:endParaRPr lang="en-GB" sz="1800" i="1" dirty="0" smtClean="0">
                  <a:solidFill>
                    <a:schemeClr val="tx1"/>
                  </a:solidFill>
                  <a:latin typeface="Cambria Math" panose="02040503050406030204" pitchFamily="18" charset="0"/>
                </a:endParaRPr>
              </a:p>
              <a:p>
                <a:pPr algn="ctr">
                  <a:lnSpc>
                    <a:spcPct val="120000"/>
                  </a:lnSpc>
                  <a:spcBef>
                    <a:spcPts val="0"/>
                  </a:spcBef>
                  <a:buSzPct val="110000"/>
                  <a:defRPr/>
                </a:pPr>
                <a:endParaRPr lang="en-GB" sz="1800" i="1" dirty="0">
                  <a:solidFill>
                    <a:schemeClr val="tx1"/>
                  </a:solidFill>
                  <a:latin typeface="Cambria Math" panose="02040503050406030204" pitchFamily="18" charset="0"/>
                </a:endParaRPr>
              </a:p>
              <a:p>
                <a:pPr algn="ctr">
                  <a:lnSpc>
                    <a:spcPct val="150000"/>
                  </a:lnSpc>
                  <a:spcBef>
                    <a:spcPts val="1200"/>
                  </a:spcBef>
                  <a:buSzPct val="110000"/>
                  <a:defRPr/>
                </a:pPr>
                <a14:m>
                  <m:oMath xmlns:m="http://schemas.openxmlformats.org/officeDocument/2006/math">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smtClean="0">
                            <a:solidFill>
                              <a:schemeClr val="tx1"/>
                            </a:solidFill>
                            <a:latin typeface="Cambria Math" panose="02040503050406030204" pitchFamily="18" charset="0"/>
                          </a:rPr>
                          <m:t>𝒙</m:t>
                        </m:r>
                        <m:r>
                          <a:rPr lang="en-GB" sz="2500" i="1">
                            <a:solidFill>
                              <a:schemeClr val="tx1"/>
                            </a:solidFill>
                            <a:latin typeface="Cambria Math" panose="02040503050406030204" pitchFamily="18" charset="0"/>
                          </a:rPr>
                          <m:t>|</m:t>
                        </m:r>
                        <m:r>
                          <a:rPr lang="en-GB" sz="2500" b="1" i="1" smtClean="0">
                            <a:solidFill>
                              <a:schemeClr val="tx1"/>
                            </a:solidFill>
                            <a:latin typeface="Cambria Math" panose="02040503050406030204" pitchFamily="18" charset="0"/>
                          </a:rPr>
                          <m:t>𝒚</m:t>
                        </m:r>
                      </m:e>
                    </m:d>
                    <m:r>
                      <a:rPr lang="en-GB" sz="2500" b="0" i="1" smtClean="0">
                        <a:solidFill>
                          <a:schemeClr val="tx1"/>
                        </a:solidFill>
                        <a:latin typeface="Cambria Math" panose="02040503050406030204" pitchFamily="18" charset="0"/>
                      </a:rPr>
                      <m:t>=</m:t>
                    </m:r>
                    <m:f>
                      <m:fPr>
                        <m:ctrlPr>
                          <a:rPr lang="en-GB" sz="2500" b="0" i="1" smtClean="0">
                            <a:solidFill>
                              <a:schemeClr val="tx1"/>
                            </a:solidFill>
                            <a:latin typeface="Cambria Math" panose="02040503050406030204" pitchFamily="18" charset="0"/>
                          </a:rPr>
                        </m:ctrlPr>
                      </m:fPr>
                      <m:num>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smtClean="0">
                                <a:solidFill>
                                  <a:schemeClr val="tx1"/>
                                </a:solidFill>
                                <a:latin typeface="Cambria Math" panose="02040503050406030204" pitchFamily="18" charset="0"/>
                              </a:rPr>
                              <m:t>𝒚</m:t>
                            </m:r>
                            <m:r>
                              <a:rPr lang="en-GB" sz="2500" i="1">
                                <a:solidFill>
                                  <a:schemeClr val="tx1"/>
                                </a:solidFill>
                                <a:latin typeface="Cambria Math" panose="02040503050406030204" pitchFamily="18" charset="0"/>
                              </a:rPr>
                              <m:t>|</m:t>
                            </m:r>
                            <m:r>
                              <a:rPr lang="en-GB" sz="2500" b="1" i="1" smtClean="0">
                                <a:solidFill>
                                  <a:schemeClr val="tx1"/>
                                </a:solidFill>
                                <a:latin typeface="Cambria Math" panose="02040503050406030204" pitchFamily="18" charset="0"/>
                              </a:rPr>
                              <m:t>𝒙</m:t>
                            </m:r>
                          </m:e>
                        </m:d>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smtClean="0">
                                <a:solidFill>
                                  <a:schemeClr val="tx1"/>
                                </a:solidFill>
                                <a:latin typeface="Cambria Math" panose="02040503050406030204" pitchFamily="18" charset="0"/>
                              </a:rPr>
                              <m:t>𝒙</m:t>
                            </m:r>
                          </m:e>
                        </m:d>
                      </m:num>
                      <m:den>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smtClean="0">
                                <a:solidFill>
                                  <a:schemeClr val="tx1"/>
                                </a:solidFill>
                                <a:latin typeface="Cambria Math" panose="02040503050406030204" pitchFamily="18" charset="0"/>
                              </a:rPr>
                              <m:t>𝒚</m:t>
                            </m:r>
                          </m:e>
                        </m:d>
                      </m:den>
                    </m:f>
                    <m:r>
                      <a:rPr lang="en-GB" sz="2500" b="0" i="1" smtClean="0">
                        <a:solidFill>
                          <a:schemeClr val="tx1"/>
                        </a:solidFill>
                        <a:latin typeface="Cambria Math" panose="02040503050406030204" pitchFamily="18" charset="0"/>
                      </a:rPr>
                      <m:t>=</m:t>
                    </m:r>
                    <m:f>
                      <m:fPr>
                        <m:ctrlPr>
                          <a:rPr lang="en-GB" sz="2500" i="1">
                            <a:solidFill>
                              <a:schemeClr val="tx1"/>
                            </a:solidFill>
                            <a:latin typeface="Cambria Math" panose="02040503050406030204" pitchFamily="18" charset="0"/>
                          </a:rPr>
                        </m:ctrlPr>
                      </m:fPr>
                      <m:num>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a:solidFill>
                                  <a:schemeClr val="tx1"/>
                                </a:solidFill>
                                <a:latin typeface="Cambria Math" panose="02040503050406030204" pitchFamily="18" charset="0"/>
                              </a:rPr>
                              <m:t>𝒚</m:t>
                            </m:r>
                            <m:r>
                              <a:rPr lang="en-GB" sz="2500" i="1">
                                <a:solidFill>
                                  <a:schemeClr val="tx1"/>
                                </a:solidFill>
                                <a:latin typeface="Cambria Math" panose="02040503050406030204" pitchFamily="18" charset="0"/>
                              </a:rPr>
                              <m:t>|</m:t>
                            </m:r>
                            <m:r>
                              <a:rPr lang="en-GB" sz="2500" b="1" i="1">
                                <a:solidFill>
                                  <a:schemeClr val="tx1"/>
                                </a:solidFill>
                                <a:latin typeface="Cambria Math" panose="02040503050406030204" pitchFamily="18" charset="0"/>
                              </a:rPr>
                              <m:t>𝒙</m:t>
                            </m:r>
                          </m:e>
                        </m:d>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sSub>
                              <m:sSubPr>
                                <m:ctrlPr>
                                  <a:rPr lang="en-GB" sz="2500" i="1" smtClean="0">
                                    <a:solidFill>
                                      <a:schemeClr val="tx1"/>
                                    </a:solidFill>
                                    <a:latin typeface="Cambria Math" panose="02040503050406030204" pitchFamily="18" charset="0"/>
                                  </a:rPr>
                                </m:ctrlPr>
                              </m:sSubPr>
                              <m:e>
                                <m:r>
                                  <a:rPr lang="en-GB" sz="2500" b="1" i="1" smtClean="0">
                                    <a:solidFill>
                                      <a:schemeClr val="tx1"/>
                                    </a:solidFill>
                                    <a:latin typeface="Cambria Math" panose="02040503050406030204" pitchFamily="18" charset="0"/>
                                  </a:rPr>
                                  <m:t>𝒙</m:t>
                                </m:r>
                              </m:e>
                              <m:sub>
                                <m:r>
                                  <a:rPr lang="en-GB" sz="2500" b="0" i="1" smtClean="0">
                                    <a:solidFill>
                                      <a:schemeClr val="tx1"/>
                                    </a:solidFill>
                                    <a:latin typeface="Cambria Math" panose="02040503050406030204" pitchFamily="18" charset="0"/>
                                  </a:rPr>
                                  <m:t>𝑏</m:t>
                                </m:r>
                              </m:sub>
                            </m:sSub>
                            <m:r>
                              <a:rPr lang="en-GB" sz="2500" b="0" i="1" smtClean="0">
                                <a:solidFill>
                                  <a:schemeClr val="tx1"/>
                                </a:solidFill>
                                <a:latin typeface="Cambria Math" panose="02040503050406030204" pitchFamily="18" charset="0"/>
                              </a:rPr>
                              <m:t>|</m:t>
                            </m:r>
                            <m:r>
                              <a:rPr lang="en-GB" sz="2500" b="1" i="1" smtClean="0">
                                <a:solidFill>
                                  <a:schemeClr val="tx1"/>
                                </a:solidFill>
                                <a:latin typeface="Cambria Math" panose="02040503050406030204" pitchFamily="18" charset="0"/>
                              </a:rPr>
                              <m:t>𝒙</m:t>
                            </m:r>
                          </m:e>
                        </m:d>
                      </m:num>
                      <m:den>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a:solidFill>
                                  <a:schemeClr val="tx1"/>
                                </a:solidFill>
                                <a:latin typeface="Cambria Math" panose="02040503050406030204" pitchFamily="18" charset="0"/>
                              </a:rPr>
                              <m:t>𝒚</m:t>
                            </m:r>
                          </m:e>
                        </m:d>
                      </m:den>
                    </m:f>
                  </m:oMath>
                </a14:m>
                <a:r>
                  <a:rPr lang="en-GB" sz="2500" dirty="0" smtClean="0">
                    <a:solidFill>
                      <a:schemeClr val="tx1"/>
                    </a:solidFill>
                  </a:rPr>
                  <a:t>       </a:t>
                </a:r>
                <a14:m>
                  <m:oMath xmlns:m="http://schemas.openxmlformats.org/officeDocument/2006/math">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r>
                          <a:rPr lang="en-GB" sz="2500" b="1" i="1">
                            <a:solidFill>
                              <a:schemeClr val="tx1"/>
                            </a:solidFill>
                            <a:latin typeface="Cambria Math" panose="02040503050406030204" pitchFamily="18" charset="0"/>
                          </a:rPr>
                          <m:t>𝒚</m:t>
                        </m:r>
                        <m:r>
                          <a:rPr lang="en-GB" sz="2500" i="1">
                            <a:solidFill>
                              <a:schemeClr val="tx1"/>
                            </a:solidFill>
                            <a:latin typeface="Cambria Math" panose="02040503050406030204" pitchFamily="18" charset="0"/>
                          </a:rPr>
                          <m:t>|</m:t>
                        </m:r>
                        <m:r>
                          <a:rPr lang="en-GB" sz="2500" b="1" i="1">
                            <a:solidFill>
                              <a:schemeClr val="tx1"/>
                            </a:solidFill>
                            <a:latin typeface="Cambria Math" panose="02040503050406030204" pitchFamily="18" charset="0"/>
                          </a:rPr>
                          <m:t>𝒙</m:t>
                        </m:r>
                      </m:e>
                    </m:d>
                    <m:r>
                      <a:rPr lang="en-GB" sz="2500" i="1">
                        <a:solidFill>
                          <a:schemeClr val="tx1"/>
                        </a:solidFill>
                        <a:latin typeface="Cambria Math" panose="02040503050406030204" pitchFamily="18" charset="0"/>
                      </a:rPr>
                      <m:t>𝑝</m:t>
                    </m:r>
                    <m:d>
                      <m:dPr>
                        <m:ctrlPr>
                          <a:rPr lang="en-GB" sz="2500" i="1">
                            <a:solidFill>
                              <a:schemeClr val="tx1"/>
                            </a:solidFill>
                            <a:latin typeface="Cambria Math" panose="02040503050406030204" pitchFamily="18" charset="0"/>
                          </a:rPr>
                        </m:ctrlPr>
                      </m:dPr>
                      <m:e>
                        <m:sSub>
                          <m:sSubPr>
                            <m:ctrlPr>
                              <a:rPr lang="en-GB" sz="2500" i="1">
                                <a:solidFill>
                                  <a:schemeClr val="tx1"/>
                                </a:solidFill>
                                <a:latin typeface="Cambria Math" panose="02040503050406030204" pitchFamily="18" charset="0"/>
                              </a:rPr>
                            </m:ctrlPr>
                          </m:sSubPr>
                          <m:e>
                            <m:r>
                              <a:rPr lang="en-GB" sz="2500" b="1" i="1">
                                <a:solidFill>
                                  <a:schemeClr val="tx1"/>
                                </a:solidFill>
                                <a:latin typeface="Cambria Math" panose="02040503050406030204" pitchFamily="18" charset="0"/>
                              </a:rPr>
                              <m:t>𝒙</m:t>
                            </m:r>
                          </m:e>
                          <m:sub>
                            <m:r>
                              <a:rPr lang="en-GB" sz="2500" i="1">
                                <a:solidFill>
                                  <a:schemeClr val="tx1"/>
                                </a:solidFill>
                                <a:latin typeface="Cambria Math" panose="02040503050406030204" pitchFamily="18" charset="0"/>
                              </a:rPr>
                              <m:t>𝑏</m:t>
                            </m:r>
                          </m:sub>
                        </m:sSub>
                        <m:r>
                          <a:rPr lang="en-GB" sz="2500" i="1">
                            <a:solidFill>
                              <a:schemeClr val="tx1"/>
                            </a:solidFill>
                            <a:latin typeface="Cambria Math" panose="02040503050406030204" pitchFamily="18" charset="0"/>
                          </a:rPr>
                          <m:t>|</m:t>
                        </m:r>
                        <m:r>
                          <a:rPr lang="en-GB" sz="2500" b="1" i="1">
                            <a:solidFill>
                              <a:schemeClr val="tx1"/>
                            </a:solidFill>
                            <a:latin typeface="Cambria Math" panose="02040503050406030204" pitchFamily="18" charset="0"/>
                          </a:rPr>
                          <m:t>𝒙</m:t>
                        </m:r>
                      </m:e>
                    </m:d>
                  </m:oMath>
                </a14:m>
                <a:endParaRPr lang="en-GB" sz="2500" dirty="0" smtClean="0">
                  <a:solidFill>
                    <a:schemeClr val="tx1"/>
                  </a:solidFill>
                </a:endParaRPr>
              </a:p>
              <a:p>
                <a:pPr marL="285750" indent="-285750">
                  <a:lnSpc>
                    <a:spcPct val="140000"/>
                  </a:lnSpc>
                  <a:spcBef>
                    <a:spcPts val="1200"/>
                  </a:spcBef>
                  <a:buSzPct val="110000"/>
                  <a:buFont typeface="Arial" panose="020B0604020202020204" pitchFamily="34" charset="0"/>
                  <a:buChar char="•"/>
                  <a:defRPr/>
                </a:pPr>
                <a14:m>
                  <m:oMath xmlns:m="http://schemas.openxmlformats.org/officeDocument/2006/math">
                    <m:r>
                      <a:rPr lang="en-GB" sz="2200" i="1">
                        <a:solidFill>
                          <a:schemeClr val="tx1"/>
                        </a:solidFill>
                        <a:latin typeface="Cambria Math" panose="02040503050406030204" pitchFamily="18" charset="0"/>
                      </a:rPr>
                      <m:t>𝑝</m:t>
                    </m:r>
                    <m:d>
                      <m:dPr>
                        <m:ctrlPr>
                          <a:rPr lang="en-GB" sz="2200" i="1">
                            <a:solidFill>
                              <a:schemeClr val="tx1"/>
                            </a:solidFill>
                            <a:latin typeface="Cambria Math" panose="02040503050406030204" pitchFamily="18" charset="0"/>
                          </a:rPr>
                        </m:ctrlPr>
                      </m:dPr>
                      <m:e>
                        <m:sSub>
                          <m:sSubPr>
                            <m:ctrlPr>
                              <a:rPr lang="en-GB" sz="2200" i="1">
                                <a:solidFill>
                                  <a:schemeClr val="tx1"/>
                                </a:solidFill>
                                <a:latin typeface="Cambria Math" panose="02040503050406030204" pitchFamily="18" charset="0"/>
                              </a:rPr>
                            </m:ctrlPr>
                          </m:sSubPr>
                          <m:e>
                            <m:r>
                              <a:rPr lang="en-GB" sz="2200" b="1" i="1">
                                <a:solidFill>
                                  <a:schemeClr val="tx1"/>
                                </a:solidFill>
                                <a:latin typeface="Cambria Math" panose="02040503050406030204" pitchFamily="18" charset="0"/>
                              </a:rPr>
                              <m:t>𝒙</m:t>
                            </m:r>
                          </m:e>
                          <m:sub>
                            <m:r>
                              <a:rPr lang="en-GB" sz="2200" i="1">
                                <a:solidFill>
                                  <a:schemeClr val="tx1"/>
                                </a:solidFill>
                                <a:latin typeface="Cambria Math" panose="02040503050406030204" pitchFamily="18" charset="0"/>
                              </a:rPr>
                              <m:t>𝑏</m:t>
                            </m:r>
                          </m:sub>
                        </m:sSub>
                        <m:r>
                          <a:rPr lang="en-GB" sz="2200" i="1">
                            <a:solidFill>
                              <a:schemeClr val="tx1"/>
                            </a:solidFill>
                            <a:latin typeface="Cambria Math" panose="02040503050406030204" pitchFamily="18" charset="0"/>
                          </a:rPr>
                          <m:t>|</m:t>
                        </m:r>
                        <m:r>
                          <a:rPr lang="en-GB" sz="2200" b="1" i="1">
                            <a:solidFill>
                              <a:schemeClr val="tx1"/>
                            </a:solidFill>
                            <a:latin typeface="Cambria Math" panose="02040503050406030204" pitchFamily="18" charset="0"/>
                          </a:rPr>
                          <m:t>𝒙</m:t>
                        </m:r>
                      </m:e>
                    </m:d>
                  </m:oMath>
                </a14:m>
                <a:r>
                  <a:rPr lang="en-GB" sz="2200" dirty="0" smtClean="0">
                    <a:solidFill>
                      <a:schemeClr val="tx1"/>
                    </a:solidFill>
                  </a:rPr>
                  <a:t> = </a:t>
                </a:r>
                <a:r>
                  <a:rPr lang="en-GB" sz="2200" dirty="0" smtClean="0">
                    <a:solidFill>
                      <a:srgbClr val="FF0000"/>
                    </a:solidFill>
                  </a:rPr>
                  <a:t>prior</a:t>
                </a:r>
                <a:r>
                  <a:rPr lang="en-GB" sz="2200" dirty="0" smtClean="0">
                    <a:solidFill>
                      <a:schemeClr val="tx1"/>
                    </a:solidFill>
                  </a:rPr>
                  <a:t> </a:t>
                </a:r>
                <a:r>
                  <a:rPr lang="en-GB" sz="2200" dirty="0" smtClean="0">
                    <a:solidFill>
                      <a:srgbClr val="FF0000"/>
                    </a:solidFill>
                  </a:rPr>
                  <a:t>pdf</a:t>
                </a:r>
                <a:r>
                  <a:rPr lang="en-GB" sz="2200" dirty="0" smtClean="0">
                    <a:solidFill>
                      <a:schemeClr val="tx1"/>
                    </a:solidFill>
                  </a:rPr>
                  <a:t> (encapsulate our knowledge about the state before new observations)</a:t>
                </a:r>
              </a:p>
              <a:p>
                <a:pPr marL="285750" indent="-285750">
                  <a:lnSpc>
                    <a:spcPct val="140000"/>
                  </a:lnSpc>
                  <a:spcBef>
                    <a:spcPts val="600"/>
                  </a:spcBef>
                  <a:buSzPct val="110000"/>
                  <a:buFont typeface="Arial" panose="020B0604020202020204" pitchFamily="34" charset="0"/>
                  <a:buChar char="•"/>
                  <a:defRPr/>
                </a:pPr>
                <a14:m>
                  <m:oMath xmlns:m="http://schemas.openxmlformats.org/officeDocument/2006/math">
                    <m:r>
                      <a:rPr lang="en-GB" sz="2200" i="1">
                        <a:solidFill>
                          <a:schemeClr val="tx1"/>
                        </a:solidFill>
                        <a:latin typeface="Cambria Math" panose="02040503050406030204" pitchFamily="18" charset="0"/>
                      </a:rPr>
                      <m:t>𝑝</m:t>
                    </m:r>
                    <m:d>
                      <m:dPr>
                        <m:ctrlPr>
                          <a:rPr lang="en-GB" sz="2200" i="1">
                            <a:solidFill>
                              <a:schemeClr val="tx1"/>
                            </a:solidFill>
                            <a:latin typeface="Cambria Math" panose="02040503050406030204" pitchFamily="18" charset="0"/>
                          </a:rPr>
                        </m:ctrlPr>
                      </m:dPr>
                      <m:e>
                        <m:r>
                          <a:rPr lang="en-GB" sz="2200" b="1" i="1" smtClean="0">
                            <a:solidFill>
                              <a:schemeClr val="tx1"/>
                            </a:solidFill>
                            <a:latin typeface="Cambria Math" panose="02040503050406030204" pitchFamily="18" charset="0"/>
                          </a:rPr>
                          <m:t>𝒚</m:t>
                        </m:r>
                        <m:r>
                          <a:rPr lang="en-GB" sz="2200" i="1">
                            <a:solidFill>
                              <a:schemeClr val="tx1"/>
                            </a:solidFill>
                            <a:latin typeface="Cambria Math" panose="02040503050406030204" pitchFamily="18" charset="0"/>
                          </a:rPr>
                          <m:t>|</m:t>
                        </m:r>
                        <m:r>
                          <a:rPr lang="en-GB" sz="2200" b="1" i="1">
                            <a:solidFill>
                              <a:schemeClr val="tx1"/>
                            </a:solidFill>
                            <a:latin typeface="Cambria Math" panose="02040503050406030204" pitchFamily="18" charset="0"/>
                          </a:rPr>
                          <m:t>𝒙</m:t>
                        </m:r>
                      </m:e>
                    </m:d>
                  </m:oMath>
                </a14:m>
                <a:r>
                  <a:rPr lang="en-GB" sz="2200" dirty="0">
                    <a:solidFill>
                      <a:schemeClr val="tx1"/>
                    </a:solidFill>
                  </a:rPr>
                  <a:t> = </a:t>
                </a:r>
                <a:r>
                  <a:rPr lang="en-GB" sz="2200" dirty="0" smtClean="0">
                    <a:solidFill>
                      <a:srgbClr val="FF0000"/>
                    </a:solidFill>
                  </a:rPr>
                  <a:t>observations likelihood </a:t>
                </a:r>
                <a:r>
                  <a:rPr lang="en-GB" sz="2200" dirty="0" smtClean="0">
                    <a:solidFill>
                      <a:schemeClr val="tx1"/>
                    </a:solidFill>
                  </a:rPr>
                  <a:t>(pdf of the observations conditioned on the state)</a:t>
                </a:r>
              </a:p>
              <a:p>
                <a:pPr marL="285750" indent="-285750">
                  <a:lnSpc>
                    <a:spcPct val="140000"/>
                  </a:lnSpc>
                  <a:spcBef>
                    <a:spcPts val="600"/>
                  </a:spcBef>
                  <a:buSzPct val="110000"/>
                  <a:buFont typeface="Arial" panose="020B0604020202020204" pitchFamily="34" charset="0"/>
                  <a:buChar char="•"/>
                  <a:defRPr/>
                </a:pPr>
                <a14:m>
                  <m:oMath xmlns:m="http://schemas.openxmlformats.org/officeDocument/2006/math">
                    <m:r>
                      <a:rPr lang="en-GB" sz="2200" i="1">
                        <a:solidFill>
                          <a:schemeClr val="tx1"/>
                        </a:solidFill>
                        <a:latin typeface="Cambria Math" panose="02040503050406030204" pitchFamily="18" charset="0"/>
                      </a:rPr>
                      <m:t>𝑝</m:t>
                    </m:r>
                    <m:d>
                      <m:dPr>
                        <m:ctrlPr>
                          <a:rPr lang="en-GB" sz="2200" i="1">
                            <a:solidFill>
                              <a:schemeClr val="tx1"/>
                            </a:solidFill>
                            <a:latin typeface="Cambria Math" panose="02040503050406030204" pitchFamily="18" charset="0"/>
                          </a:rPr>
                        </m:ctrlPr>
                      </m:dPr>
                      <m:e>
                        <m:r>
                          <a:rPr lang="en-GB" sz="2200" b="1" i="1" smtClean="0">
                            <a:solidFill>
                              <a:schemeClr val="tx1"/>
                            </a:solidFill>
                            <a:latin typeface="Cambria Math" panose="02040503050406030204" pitchFamily="18" charset="0"/>
                          </a:rPr>
                          <m:t>𝒙</m:t>
                        </m:r>
                        <m:r>
                          <a:rPr lang="en-GB" sz="2200" i="1">
                            <a:solidFill>
                              <a:schemeClr val="tx1"/>
                            </a:solidFill>
                            <a:latin typeface="Cambria Math" panose="02040503050406030204" pitchFamily="18" charset="0"/>
                          </a:rPr>
                          <m:t>|</m:t>
                        </m:r>
                        <m:r>
                          <a:rPr lang="en-GB" sz="2200" b="1" i="1" smtClean="0">
                            <a:solidFill>
                              <a:schemeClr val="tx1"/>
                            </a:solidFill>
                            <a:latin typeface="Cambria Math" panose="02040503050406030204" pitchFamily="18" charset="0"/>
                          </a:rPr>
                          <m:t>𝒚</m:t>
                        </m:r>
                      </m:e>
                    </m:d>
                  </m:oMath>
                </a14:m>
                <a:r>
                  <a:rPr lang="en-GB" sz="2200" dirty="0" smtClean="0">
                    <a:solidFill>
                      <a:schemeClr val="tx1"/>
                    </a:solidFill>
                  </a:rPr>
                  <a:t>= </a:t>
                </a:r>
                <a:r>
                  <a:rPr lang="en-GB" sz="2200" dirty="0" smtClean="0">
                    <a:solidFill>
                      <a:srgbClr val="FF0000"/>
                    </a:solidFill>
                  </a:rPr>
                  <a:t>posterior</a:t>
                </a:r>
                <a:r>
                  <a:rPr lang="en-GB" sz="2200" dirty="0" smtClean="0">
                    <a:solidFill>
                      <a:schemeClr val="tx1"/>
                    </a:solidFill>
                  </a:rPr>
                  <a:t> </a:t>
                </a:r>
                <a:r>
                  <a:rPr lang="en-GB" sz="2200" dirty="0" smtClean="0">
                    <a:solidFill>
                      <a:srgbClr val="FF0000"/>
                    </a:solidFill>
                  </a:rPr>
                  <a:t>pdf</a:t>
                </a:r>
                <a:r>
                  <a:rPr lang="en-GB" sz="2200" dirty="0" smtClean="0">
                    <a:solidFill>
                      <a:schemeClr val="tx1"/>
                    </a:solidFill>
                  </a:rPr>
                  <a:t> (updated pdf of the state after the analysis)</a:t>
                </a:r>
              </a:p>
              <a:p>
                <a:pPr marL="285750" indent="-285750">
                  <a:lnSpc>
                    <a:spcPct val="140000"/>
                  </a:lnSpc>
                  <a:spcBef>
                    <a:spcPts val="600"/>
                  </a:spcBef>
                  <a:buSzPct val="110000"/>
                  <a:buFont typeface="Arial" panose="020B0604020202020204" pitchFamily="34" charset="0"/>
                  <a:buChar char="•"/>
                  <a:defRPr/>
                </a:pPr>
                <a14:m>
                  <m:oMath xmlns:m="http://schemas.openxmlformats.org/officeDocument/2006/math">
                    <m:r>
                      <a:rPr lang="en-GB" sz="2200" i="1">
                        <a:solidFill>
                          <a:schemeClr val="tx1"/>
                        </a:solidFill>
                        <a:latin typeface="Cambria Math" panose="02040503050406030204" pitchFamily="18" charset="0"/>
                      </a:rPr>
                      <m:t>𝑝</m:t>
                    </m:r>
                    <m:d>
                      <m:dPr>
                        <m:ctrlPr>
                          <a:rPr lang="en-GB" sz="2200" i="1">
                            <a:solidFill>
                              <a:schemeClr val="tx1"/>
                            </a:solidFill>
                            <a:latin typeface="Cambria Math" panose="02040503050406030204" pitchFamily="18" charset="0"/>
                          </a:rPr>
                        </m:ctrlPr>
                      </m:dPr>
                      <m:e>
                        <m:r>
                          <a:rPr lang="en-GB" sz="2200" b="1" i="1">
                            <a:solidFill>
                              <a:schemeClr val="tx1"/>
                            </a:solidFill>
                            <a:latin typeface="Cambria Math" panose="02040503050406030204" pitchFamily="18" charset="0"/>
                          </a:rPr>
                          <m:t>𝒚</m:t>
                        </m:r>
                      </m:e>
                    </m:d>
                  </m:oMath>
                </a14:m>
                <a:r>
                  <a:rPr lang="en-GB" sz="2200" dirty="0" smtClean="0">
                    <a:solidFill>
                      <a:schemeClr val="tx1"/>
                    </a:solidFill>
                  </a:rPr>
                  <a:t>= </a:t>
                </a:r>
                <a:r>
                  <a:rPr lang="en-GB" sz="2200" dirty="0" smtClean="0">
                    <a:solidFill>
                      <a:srgbClr val="FF0000"/>
                    </a:solidFill>
                  </a:rPr>
                  <a:t>marginal pdf of the observations </a:t>
                </a:r>
                <a:r>
                  <a:rPr lang="en-GB" sz="2200" dirty="0" smtClean="0">
                    <a:solidFill>
                      <a:schemeClr val="tx1"/>
                    </a:solidFill>
                  </a:rPr>
                  <a:t>(does not depend on </a:t>
                </a:r>
                <a14:m>
                  <m:oMath xmlns:m="http://schemas.openxmlformats.org/officeDocument/2006/math">
                    <m:r>
                      <a:rPr lang="en-GB" sz="2200" b="1" i="1">
                        <a:solidFill>
                          <a:schemeClr val="tx1"/>
                        </a:solidFill>
                        <a:latin typeface="Cambria Math" panose="02040503050406030204" pitchFamily="18" charset="0"/>
                      </a:rPr>
                      <m:t>𝒙</m:t>
                    </m:r>
                  </m:oMath>
                </a14:m>
                <a:r>
                  <a:rPr lang="en-GB" sz="2200" dirty="0" smtClean="0">
                    <a:solidFill>
                      <a:schemeClr val="tx1"/>
                    </a:solidFill>
                  </a:rPr>
                  <a:t>: normalising constant in Bayes’ law)</a:t>
                </a:r>
                <a:endParaRPr lang="en-GB" sz="2200" dirty="0">
                  <a:solidFill>
                    <a:schemeClr val="tx1"/>
                  </a:solidFill>
                </a:endParaRPr>
              </a:p>
              <a:p>
                <a:pPr>
                  <a:buSzPct val="110000"/>
                  <a:defRPr/>
                </a:pPr>
                <a:r>
                  <a:rPr lang="en-GB" sz="1800" dirty="0" smtClean="0">
                    <a:solidFill>
                      <a:schemeClr val="tx1"/>
                    </a:solidFill>
                  </a:rPr>
                  <a:t>  </a:t>
                </a: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472608"/>
              </a:xfrm>
              <a:prstGeom prst="rect">
                <a:avLst/>
              </a:prstGeom>
              <a:blipFill rotWithShape="0">
                <a:blip r:embed="rId3"/>
                <a:stretch>
                  <a:fillRect l="-74" t="-223"/>
                </a:stretch>
              </a:blipFill>
            </p:spPr>
            <p:txBody>
              <a:bodyPr/>
              <a:lstStyle/>
              <a:p>
                <a:r>
                  <a:rPr lang="en-GB">
                    <a:noFill/>
                  </a:rPr>
                  <a:t> </a:t>
                </a:r>
              </a:p>
            </p:txBody>
          </p:sp>
        </mc:Fallback>
      </mc:AlternateContent>
      <p:sp>
        <p:nvSpPr>
          <p:cNvPr id="2" name="Rectangle 1"/>
          <p:cNvSpPr/>
          <p:nvPr/>
        </p:nvSpPr>
        <p:spPr>
          <a:xfrm>
            <a:off x="3971045" y="3356992"/>
            <a:ext cx="1224136" cy="864096"/>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GB" altLang="en-US" sz="4000" dirty="0" smtClean="0"/>
              <a:t>The Bayes perspective</a:t>
            </a:r>
            <a:r>
              <a:rPr lang="en-GB" altLang="en-US" dirty="0" smtClean="0"/>
              <a:t> </a:t>
            </a:r>
          </a:p>
        </p:txBody>
      </p:sp>
      <p:cxnSp>
        <p:nvCxnSpPr>
          <p:cNvPr id="6" name="Straight Arrow Connector 5"/>
          <p:cNvCxnSpPr/>
          <p:nvPr/>
        </p:nvCxnSpPr>
        <p:spPr>
          <a:xfrm>
            <a:off x="4572000" y="2636912"/>
            <a:ext cx="0" cy="61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987824" y="3780656"/>
            <a:ext cx="864096" cy="8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292080" y="3780656"/>
            <a:ext cx="864096" cy="8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9817" y="3058597"/>
            <a:ext cx="1645999" cy="1234499"/>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4008" y="2005966"/>
            <a:ext cx="1609347" cy="1207010"/>
          </a:xfrm>
          <a:prstGeom prst="rect">
            <a:avLst/>
          </a:prstGeom>
        </p:spPr>
      </p:pic>
      <mc:AlternateContent xmlns:mc="http://schemas.openxmlformats.org/markup-compatibility/2006" xmlns:a14="http://schemas.microsoft.com/office/drawing/2010/main">
        <mc:Choice Requires="a14">
          <p:sp>
            <p:nvSpPr>
              <p:cNvPr id="18" name="TextBox 17"/>
              <p:cNvSpPr txBox="1"/>
              <p:nvPr/>
            </p:nvSpPr>
            <p:spPr>
              <a:xfrm>
                <a:off x="2887813" y="3284984"/>
                <a:ext cx="118013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1" i="1">
                                      <a:latin typeface="Cambria Math" panose="02040503050406030204" pitchFamily="18" charset="0"/>
                                    </a:rPr>
                                    <m:t>𝒙</m:t>
                                  </m:r>
                                </m:e>
                                <m:sub>
                                  <m:r>
                                    <a:rPr lang="en-GB" b="0" i="1" smtClean="0">
                                      <a:latin typeface="Cambria Math" panose="02040503050406030204" pitchFamily="18" charset="0"/>
                                    </a:rPr>
                                    <m:t>𝑏</m:t>
                                  </m:r>
                                </m:sub>
                              </m:sSub>
                              <m:r>
                                <a:rPr lang="en-GB" b="0" i="1" smtClean="0">
                                  <a:latin typeface="Cambria Math" panose="02040503050406030204" pitchFamily="18" charset="0"/>
                                </a:rPr>
                                <m:t>|</m:t>
                              </m:r>
                              <m:r>
                                <a:rPr lang="en-GB" b="1" i="1">
                                  <a:latin typeface="Cambria Math" panose="02040503050406030204" pitchFamily="18" charset="0"/>
                                </a:rPr>
                                <m:t>𝒙</m:t>
                              </m:r>
                            </m:e>
                          </m:d>
                        </m:e>
                        <m:sub/>
                      </m:sSub>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2887813" y="3284984"/>
                <a:ext cx="1180131" cy="369332"/>
              </a:xfrm>
              <a:prstGeom prst="rect">
                <a:avLst/>
              </a:prstGeom>
              <a:blipFill rotWithShape="0">
                <a:blip r:embed="rId6"/>
                <a:stretch>
                  <a:fillRect b="-13333"/>
                </a:stretch>
              </a:blipFill>
            </p:spPr>
            <p:txBody>
              <a:bodyPr/>
              <a:lstStyle/>
              <a:p>
                <a:r>
                  <a:rPr lang="en-GB">
                    <a:noFill/>
                  </a:rPr>
                  <a:t> </a:t>
                </a:r>
              </a:p>
            </p:txBody>
          </p:sp>
        </mc:Fallback>
      </mc:AlternateContent>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44208" y="3103229"/>
            <a:ext cx="1682499" cy="1261875"/>
          </a:xfrm>
          <a:prstGeom prst="rect">
            <a:avLst/>
          </a:prstGeom>
        </p:spPr>
      </p:pic>
      <mc:AlternateContent xmlns:mc="http://schemas.openxmlformats.org/markup-compatibility/2006" xmlns:a14="http://schemas.microsoft.com/office/drawing/2010/main">
        <mc:Choice Requires="a14">
          <p:sp>
            <p:nvSpPr>
              <p:cNvPr id="21" name="TextBox 20"/>
              <p:cNvSpPr txBox="1"/>
              <p:nvPr/>
            </p:nvSpPr>
            <p:spPr>
              <a:xfrm>
                <a:off x="3794164" y="2276872"/>
                <a:ext cx="106586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d>
                            <m:dPr>
                              <m:ctrlPr>
                                <a:rPr lang="en-GB" b="0" i="1" smtClean="0">
                                  <a:latin typeface="Cambria Math" panose="02040503050406030204" pitchFamily="18" charset="0"/>
                                </a:rPr>
                              </m:ctrlPr>
                            </m:dPr>
                            <m:e>
                              <m:r>
                                <a:rPr lang="en-GB" b="1" i="1" smtClean="0">
                                  <a:latin typeface="Cambria Math" panose="02040503050406030204" pitchFamily="18" charset="0"/>
                                </a:rPr>
                                <m:t>𝒚</m:t>
                              </m:r>
                              <m:r>
                                <a:rPr lang="en-GB" b="0" i="1" smtClean="0">
                                  <a:latin typeface="Cambria Math" panose="02040503050406030204" pitchFamily="18" charset="0"/>
                                </a:rPr>
                                <m:t>|</m:t>
                              </m:r>
                              <m:r>
                                <a:rPr lang="en-GB" b="1" i="1">
                                  <a:latin typeface="Cambria Math" panose="02040503050406030204" pitchFamily="18" charset="0"/>
                                </a:rPr>
                                <m:t>𝒙</m:t>
                              </m:r>
                            </m:e>
                          </m:d>
                        </m:e>
                        <m:sub/>
                      </m:sSub>
                    </m:oMath>
                  </m:oMathPara>
                </a14:m>
                <a:endParaRPr lang="en-GB" dirty="0"/>
              </a:p>
            </p:txBody>
          </p:sp>
        </mc:Choice>
        <mc:Fallback xmlns="">
          <p:sp>
            <p:nvSpPr>
              <p:cNvPr id="21" name="TextBox 20"/>
              <p:cNvSpPr txBox="1">
                <a:spLocks noRot="1" noChangeAspect="1" noMove="1" noResize="1" noEditPoints="1" noAdjustHandles="1" noChangeArrowheads="1" noChangeShapeType="1" noTextEdit="1"/>
              </p:cNvSpPr>
              <p:nvPr/>
            </p:nvSpPr>
            <p:spPr>
              <a:xfrm>
                <a:off x="3794164" y="2276872"/>
                <a:ext cx="1065868" cy="369332"/>
              </a:xfrm>
              <a:prstGeom prst="rect">
                <a:avLst/>
              </a:prstGeom>
              <a:blipFill rotWithShape="0">
                <a:blip r:embed="rId8"/>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5597762" y="3347700"/>
                <a:ext cx="106247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d>
                            <m:dPr>
                              <m:ctrlPr>
                                <a:rPr lang="en-GB" b="0" i="1" smtClean="0">
                                  <a:latin typeface="Cambria Math" panose="02040503050406030204" pitchFamily="18" charset="0"/>
                                </a:rPr>
                              </m:ctrlPr>
                            </m:dPr>
                            <m:e>
                              <m:r>
                                <a:rPr lang="en-GB" b="1" i="1" smtClean="0">
                                  <a:latin typeface="Cambria Math" panose="02040503050406030204" pitchFamily="18" charset="0"/>
                                </a:rPr>
                                <m:t>𝒙</m:t>
                              </m:r>
                              <m:r>
                                <a:rPr lang="en-GB" b="0" i="1" smtClean="0">
                                  <a:latin typeface="Cambria Math" panose="02040503050406030204" pitchFamily="18" charset="0"/>
                                </a:rPr>
                                <m:t>|</m:t>
                              </m:r>
                              <m:r>
                                <a:rPr lang="en-GB" b="1" i="1" smtClean="0">
                                  <a:latin typeface="Cambria Math" panose="02040503050406030204" pitchFamily="18" charset="0"/>
                                </a:rPr>
                                <m:t>𝒚</m:t>
                              </m:r>
                            </m:e>
                          </m:d>
                        </m:e>
                        <m:sub/>
                      </m:sSub>
                    </m:oMath>
                  </m:oMathPara>
                </a14:m>
                <a:endParaRPr lang="en-GB" dirty="0"/>
              </a:p>
            </p:txBody>
          </p:sp>
        </mc:Choice>
        <mc:Fallback xmlns="">
          <p:sp>
            <p:nvSpPr>
              <p:cNvPr id="22" name="TextBox 21"/>
              <p:cNvSpPr txBox="1">
                <a:spLocks noRot="1" noChangeAspect="1" noMove="1" noResize="1" noEditPoints="1" noAdjustHandles="1" noChangeArrowheads="1" noChangeShapeType="1" noTextEdit="1"/>
              </p:cNvSpPr>
              <p:nvPr/>
            </p:nvSpPr>
            <p:spPr>
              <a:xfrm>
                <a:off x="5597762" y="3347700"/>
                <a:ext cx="1062470" cy="369332"/>
              </a:xfrm>
              <a:prstGeom prst="rect">
                <a:avLst/>
              </a:prstGeom>
              <a:blipFill rotWithShape="0">
                <a:blip r:embed="rId9"/>
                <a:stretch>
                  <a:fillRect b="-13115"/>
                </a:stretch>
              </a:blipFill>
            </p:spPr>
            <p:txBody>
              <a:bodyPr/>
              <a:lstStyle/>
              <a:p>
                <a:r>
                  <a:rPr lang="en-GB">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4261834077"/>
              </p:ext>
            </p:extLst>
          </p:nvPr>
        </p:nvGraphicFramePr>
        <p:xfrm>
          <a:off x="5211684" y="4814164"/>
          <a:ext cx="167508" cy="139392"/>
        </p:xfrm>
        <a:graphic>
          <a:graphicData uri="http://schemas.openxmlformats.org/presentationml/2006/ole">
            <mc:AlternateContent xmlns:mc="http://schemas.openxmlformats.org/markup-compatibility/2006">
              <mc:Choice xmlns:v="urn:schemas-microsoft-com:vml" Requires="v">
                <p:oleObj spid="_x0000_s2404" name="Equation" r:id="rId10" imgW="152280" imgH="126720" progId="Equation.DSMT4">
                  <p:embed/>
                </p:oleObj>
              </mc:Choice>
              <mc:Fallback>
                <p:oleObj name="Equation" r:id="rId10" imgW="152280" imgH="126720" progId="Equation.DSMT4">
                  <p:embed/>
                  <p:pic>
                    <p:nvPicPr>
                      <p:cNvPr id="0" name=""/>
                      <p:cNvPicPr/>
                      <p:nvPr/>
                    </p:nvPicPr>
                    <p:blipFill>
                      <a:blip r:embed="rId11"/>
                      <a:stretch>
                        <a:fillRect/>
                      </a:stretch>
                    </p:blipFill>
                    <p:spPr>
                      <a:xfrm>
                        <a:off x="5211684" y="4814164"/>
                        <a:ext cx="167508" cy="139392"/>
                      </a:xfrm>
                      <a:prstGeom prst="rect">
                        <a:avLst/>
                      </a:prstGeom>
                    </p:spPr>
                  </p:pic>
                </p:oleObj>
              </mc:Fallback>
            </mc:AlternateContent>
          </a:graphicData>
        </a:graphic>
      </p:graphicFrame>
    </p:spTree>
    <p:extLst>
      <p:ext uri="{BB962C8B-B14F-4D97-AF65-F5344CB8AC3E}">
        <p14:creationId xmlns:p14="http://schemas.microsoft.com/office/powerpoint/2010/main" val="3727861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472608"/>
              </a:xfrm>
              <a:prstGeom prst="rect">
                <a:avLst/>
              </a:prstGeom>
            </p:spPr>
            <p:txBody>
              <a:bodyPr>
                <a:normAutofit/>
              </a:bodyPr>
              <a:lstStyle/>
              <a:p>
                <a:pPr algn="ctr">
                  <a:lnSpc>
                    <a:spcPct val="150000"/>
                  </a:lnSpc>
                  <a:spcBef>
                    <a:spcPts val="1200"/>
                  </a:spcBef>
                  <a:buSzPct val="110000"/>
                  <a:defRPr/>
                </a:pPr>
                <a14:m>
                  <m:oMath xmlns:m="http://schemas.openxmlformats.org/officeDocument/2006/math">
                    <m:r>
                      <a:rPr lang="en-GB" sz="1600" i="1" smtClean="0">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b="1" i="1" smtClean="0">
                            <a:solidFill>
                              <a:schemeClr val="tx1"/>
                            </a:solidFill>
                            <a:latin typeface="Cambria Math" panose="02040503050406030204" pitchFamily="18" charset="0"/>
                          </a:rPr>
                          <m:t>𝒙</m:t>
                        </m:r>
                        <m:r>
                          <a:rPr lang="en-GB" sz="1600" i="1">
                            <a:solidFill>
                              <a:schemeClr val="tx1"/>
                            </a:solidFill>
                            <a:latin typeface="Cambria Math" panose="02040503050406030204" pitchFamily="18" charset="0"/>
                          </a:rPr>
                          <m:t>|</m:t>
                        </m:r>
                        <m:r>
                          <a:rPr lang="en-GB" sz="1600" b="1" i="1" smtClean="0">
                            <a:solidFill>
                              <a:schemeClr val="tx1"/>
                            </a:solidFill>
                            <a:latin typeface="Cambria Math" panose="02040503050406030204" pitchFamily="18" charset="0"/>
                          </a:rPr>
                          <m:t>𝒚</m:t>
                        </m:r>
                      </m:e>
                    </m:d>
                  </m:oMath>
                </a14:m>
                <a:r>
                  <a:rPr lang="en-GB" sz="1600" dirty="0" smtClean="0">
                    <a:solidFill>
                      <a:schemeClr val="tx1"/>
                    </a:solidFill>
                  </a:rPr>
                  <a:t>       </a:t>
                </a:r>
                <a14:m>
                  <m:oMath xmlns:m="http://schemas.openxmlformats.org/officeDocument/2006/math">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b="1" i="1">
                            <a:solidFill>
                              <a:schemeClr val="tx1"/>
                            </a:solidFill>
                            <a:latin typeface="Cambria Math" panose="02040503050406030204" pitchFamily="18" charset="0"/>
                          </a:rPr>
                          <m:t>𝒚</m:t>
                        </m:r>
                        <m:r>
                          <a:rPr lang="en-GB" sz="1600" i="1">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𝒙</m:t>
                        </m:r>
                      </m:e>
                    </m:d>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sSub>
                          <m:sSubPr>
                            <m:ctrlPr>
                              <a:rPr lang="en-GB" sz="1600"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𝒙</m:t>
                            </m:r>
                          </m:e>
                          <m:sub>
                            <m:r>
                              <a:rPr lang="en-GB" sz="1600" i="1">
                                <a:solidFill>
                                  <a:schemeClr val="tx1"/>
                                </a:solidFill>
                                <a:latin typeface="Cambria Math" panose="02040503050406030204" pitchFamily="18" charset="0"/>
                              </a:rPr>
                              <m:t>𝑏</m:t>
                            </m:r>
                          </m:sub>
                        </m:sSub>
                        <m:r>
                          <a:rPr lang="en-GB" sz="1600" i="1">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𝒙</m:t>
                        </m:r>
                      </m:e>
                    </m:d>
                  </m:oMath>
                </a14:m>
                <a:r>
                  <a:rPr lang="en-GB" sz="1600" dirty="0" smtClean="0">
                    <a:solidFill>
                      <a:schemeClr val="tx1"/>
                    </a:solidFill>
                  </a:rPr>
                  <a:t>             (1)</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In principle an analysis update requires being able to compute the product pdf of the random variables</a:t>
                </a:r>
                <a:r>
                  <a:rPr lang="en-GB" sz="1600" b="1" dirty="0" smtClean="0">
                    <a:solidFill>
                      <a:schemeClr val="tx1"/>
                    </a:solidFill>
                  </a:rPr>
                  <a:t> </a:t>
                </a:r>
                <a14:m>
                  <m:oMath xmlns:m="http://schemas.openxmlformats.org/officeDocument/2006/math">
                    <m:r>
                      <a:rPr lang="en-GB" sz="1600" b="1" i="1">
                        <a:solidFill>
                          <a:schemeClr val="tx1"/>
                        </a:solidFill>
                        <a:latin typeface="Cambria Math" panose="02040503050406030204" pitchFamily="18" charset="0"/>
                      </a:rPr>
                      <m:t>𝒚</m:t>
                    </m:r>
                  </m:oMath>
                </a14:m>
                <a:r>
                  <a:rPr lang="en-GB" sz="1600" dirty="0" smtClean="0">
                    <a:solidFill>
                      <a:schemeClr val="tx1"/>
                    </a:solidFill>
                  </a:rPr>
                  <a:t>, </a:t>
                </a:r>
                <a14:m>
                  <m:oMath xmlns:m="http://schemas.openxmlformats.org/officeDocument/2006/math">
                    <m:sSub>
                      <m:sSubPr>
                        <m:ctrlPr>
                          <a:rPr lang="en-GB" sz="1600"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𝒙</m:t>
                        </m:r>
                      </m:e>
                      <m:sub>
                        <m:r>
                          <a:rPr lang="en-GB" sz="1600" i="1">
                            <a:solidFill>
                              <a:schemeClr val="tx1"/>
                            </a:solidFill>
                            <a:latin typeface="Cambria Math" panose="02040503050406030204" pitchFamily="18" charset="0"/>
                          </a:rPr>
                          <m:t>𝑏</m:t>
                        </m:r>
                      </m:sub>
                    </m:sSub>
                    <m:r>
                      <a:rPr lang="en-GB" sz="1600" b="0" i="0" smtClean="0">
                        <a:solidFill>
                          <a:schemeClr val="tx1"/>
                        </a:solidFill>
                        <a:latin typeface="Cambria Math" panose="02040503050406030204" pitchFamily="18" charset="0"/>
                      </a:rPr>
                      <m:t>.</m:t>
                    </m:r>
                  </m:oMath>
                </a14:m>
                <a:r>
                  <a:rPr lang="en-GB" sz="1600" dirty="0" smtClean="0">
                    <a:solidFill>
                      <a:schemeClr val="tx1"/>
                    </a:solidFill>
                  </a:rPr>
                  <a:t> This is usually not possible to do unless we choose very specific functional forms for the pdfs</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We thus need to make approximations</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One idea is to use Monte Carlo methods to sample and propagate the pdfs in (1): </a:t>
                </a:r>
                <a:r>
                  <a:rPr lang="en-GB" sz="1600" dirty="0" smtClean="0">
                    <a:solidFill>
                      <a:srgbClr val="FF0000"/>
                    </a:solidFill>
                  </a:rPr>
                  <a:t>Particle Filters </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In Particle Filters pdfs are sampled by a collection of “particles” (i.e., model states) with assigned weights:</a:t>
                </a:r>
              </a:p>
              <a:p>
                <a:pPr algn="ctr">
                  <a:spcBef>
                    <a:spcPts val="1200"/>
                  </a:spcBef>
                  <a:spcAft>
                    <a:spcPts val="600"/>
                  </a:spcAft>
                  <a:buSzPct val="110000"/>
                  <a:defRPr/>
                </a:pPr>
                <a14:m>
                  <m:oMath xmlns:m="http://schemas.openxmlformats.org/officeDocument/2006/math">
                    <m:r>
                      <a:rPr lang="en-GB" sz="1600" i="1">
                        <a:solidFill>
                          <a:schemeClr val="tx1"/>
                        </a:solidFill>
                        <a:latin typeface="Cambria Math" panose="02040503050406030204" pitchFamily="18" charset="0"/>
                      </a:rPr>
                      <m:t>𝑝</m:t>
                    </m:r>
                    <m:r>
                      <a:rPr lang="en-GB" sz="1600" i="1">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𝒙</m:t>
                    </m:r>
                    <m:r>
                      <a:rPr lang="en-GB" sz="1600" i="1">
                        <a:solidFill>
                          <a:schemeClr val="tx1"/>
                        </a:solidFill>
                        <a:latin typeface="Cambria Math" panose="02040503050406030204" pitchFamily="18" charset="0"/>
                      </a:rPr>
                      <m:t>)</m:t>
                    </m:r>
                    <m:r>
                      <a:rPr lang="en-GB" sz="1600" i="1" smtClean="0">
                        <a:solidFill>
                          <a:schemeClr val="tx1"/>
                        </a:solidFill>
                        <a:latin typeface="Cambria Math" panose="02040503050406030204" pitchFamily="18" charset="0"/>
                        <a:ea typeface="Cambria Math" panose="02040503050406030204" pitchFamily="18" charset="0"/>
                      </a:rPr>
                      <m:t>~</m:t>
                    </m:r>
                    <m:nary>
                      <m:naryPr>
                        <m:chr m:val="∑"/>
                        <m:supHide m:val="on"/>
                        <m:ctrlPr>
                          <a:rPr lang="en-GB" sz="1600" i="1" smtClean="0">
                            <a:solidFill>
                              <a:schemeClr val="tx1"/>
                            </a:solidFill>
                            <a:latin typeface="Cambria Math" panose="02040503050406030204" pitchFamily="18" charset="0"/>
                            <a:ea typeface="Cambria Math" panose="02040503050406030204" pitchFamily="18" charset="0"/>
                          </a:rPr>
                        </m:ctrlPr>
                      </m:naryPr>
                      <m:sub>
                        <m:r>
                          <m:rPr>
                            <m:brk m:alnAt="7"/>
                          </m:rPr>
                          <a:rPr lang="en-GB" sz="1600" b="0" i="1" smtClean="0">
                            <a:solidFill>
                              <a:schemeClr val="tx1"/>
                            </a:solidFill>
                            <a:latin typeface="Cambria Math" panose="02040503050406030204" pitchFamily="18" charset="0"/>
                            <a:ea typeface="Cambria Math" panose="02040503050406030204" pitchFamily="18" charset="0"/>
                          </a:rPr>
                          <m:t>𝑖</m:t>
                        </m:r>
                        <m:r>
                          <a:rPr lang="en-GB" sz="1600" b="0" i="1" smtClean="0">
                            <a:solidFill>
                              <a:schemeClr val="tx1"/>
                            </a:solidFill>
                            <a:latin typeface="Cambria Math" panose="02040503050406030204" pitchFamily="18" charset="0"/>
                            <a:ea typeface="Cambria Math" panose="02040503050406030204" pitchFamily="18" charset="0"/>
                          </a:rPr>
                          <m:t>=1,</m:t>
                        </m:r>
                        <m:r>
                          <a:rPr lang="en-GB" sz="1600" b="0" i="1" smtClean="0">
                            <a:solidFill>
                              <a:schemeClr val="tx1"/>
                            </a:solidFill>
                            <a:latin typeface="Cambria Math" panose="02040503050406030204" pitchFamily="18" charset="0"/>
                            <a:ea typeface="Cambria Math" panose="02040503050406030204" pitchFamily="18" charset="0"/>
                          </a:rPr>
                          <m:t>𝑁</m:t>
                        </m:r>
                      </m:sub>
                      <m:sup/>
                      <m:e>
                        <m:sSub>
                          <m:sSubPr>
                            <m:ctrlPr>
                              <a:rPr lang="en-GB" sz="1600" i="1" smtClean="0">
                                <a:solidFill>
                                  <a:schemeClr val="tx1"/>
                                </a:solidFill>
                                <a:latin typeface="Cambria Math" panose="02040503050406030204" pitchFamily="18" charset="0"/>
                                <a:ea typeface="Cambria Math" panose="02040503050406030204" pitchFamily="18" charset="0"/>
                              </a:rPr>
                            </m:ctrlPr>
                          </m:sSubPr>
                          <m:e>
                            <m:r>
                              <a:rPr lang="en-GB" sz="1600" b="0" i="1" smtClean="0">
                                <a:solidFill>
                                  <a:schemeClr val="tx1"/>
                                </a:solidFill>
                                <a:latin typeface="Cambria Math" panose="02040503050406030204" pitchFamily="18" charset="0"/>
                                <a:ea typeface="Cambria Math" panose="02040503050406030204" pitchFamily="18" charset="0"/>
                              </a:rPr>
                              <m:t>𝑤</m:t>
                            </m:r>
                          </m:e>
                          <m:sub>
                            <m:r>
                              <a:rPr lang="en-GB" sz="1600" b="0" i="1" smtClean="0">
                                <a:solidFill>
                                  <a:schemeClr val="tx1"/>
                                </a:solidFill>
                                <a:latin typeface="Cambria Math" panose="02040503050406030204" pitchFamily="18" charset="0"/>
                                <a:ea typeface="Cambria Math" panose="02040503050406030204" pitchFamily="18" charset="0"/>
                              </a:rPr>
                              <m:t>𝑖</m:t>
                            </m:r>
                          </m:sub>
                        </m:sSub>
                        <m:r>
                          <a:rPr lang="en-GB" sz="1600" i="1" smtClean="0">
                            <a:solidFill>
                              <a:schemeClr val="tx1"/>
                            </a:solidFill>
                            <a:latin typeface="Cambria Math" panose="02040503050406030204" pitchFamily="18" charset="0"/>
                            <a:ea typeface="Cambria Math" panose="02040503050406030204" pitchFamily="18" charset="0"/>
                          </a:rPr>
                          <m:t>𝛿</m:t>
                        </m:r>
                        <m:d>
                          <m:dPr>
                            <m:ctrlPr>
                              <a:rPr lang="en-GB" sz="1600" i="1" smtClean="0">
                                <a:solidFill>
                                  <a:schemeClr val="tx1"/>
                                </a:solidFill>
                                <a:latin typeface="Cambria Math" panose="02040503050406030204" pitchFamily="18" charset="0"/>
                                <a:ea typeface="Cambria Math" panose="02040503050406030204" pitchFamily="18" charset="0"/>
                              </a:rPr>
                            </m:ctrlPr>
                          </m:dPr>
                          <m:e>
                            <m:r>
                              <a:rPr lang="en-GB" sz="1600" b="1" i="1" smtClean="0">
                                <a:solidFill>
                                  <a:schemeClr val="tx1"/>
                                </a:solidFill>
                                <a:latin typeface="Cambria Math" panose="02040503050406030204" pitchFamily="18" charset="0"/>
                                <a:ea typeface="Cambria Math" panose="02040503050406030204" pitchFamily="18" charset="0"/>
                              </a:rPr>
                              <m:t>𝒙</m:t>
                            </m:r>
                            <m:r>
                              <a:rPr lang="en-GB" sz="1600" b="0" i="1" smtClean="0">
                                <a:solidFill>
                                  <a:schemeClr val="tx1"/>
                                </a:solidFill>
                                <a:latin typeface="Cambria Math" panose="02040503050406030204" pitchFamily="18" charset="0"/>
                                <a:ea typeface="Cambria Math" panose="02040503050406030204" pitchFamily="18" charset="0"/>
                              </a:rPr>
                              <m:t>−</m:t>
                            </m:r>
                            <m:sSub>
                              <m:sSubPr>
                                <m:ctrlPr>
                                  <a:rPr lang="en-GB" sz="1600" b="0" i="1" smtClean="0">
                                    <a:solidFill>
                                      <a:schemeClr val="tx1"/>
                                    </a:solidFill>
                                    <a:latin typeface="Cambria Math" panose="02040503050406030204" pitchFamily="18" charset="0"/>
                                    <a:ea typeface="Cambria Math" panose="02040503050406030204" pitchFamily="18" charset="0"/>
                                  </a:rPr>
                                </m:ctrlPr>
                              </m:sSubPr>
                              <m:e>
                                <m:r>
                                  <a:rPr lang="en-GB" sz="1600" b="1" i="1" smtClean="0">
                                    <a:solidFill>
                                      <a:schemeClr val="tx1"/>
                                    </a:solidFill>
                                    <a:latin typeface="Cambria Math" panose="02040503050406030204" pitchFamily="18" charset="0"/>
                                    <a:ea typeface="Cambria Math" panose="02040503050406030204" pitchFamily="18" charset="0"/>
                                  </a:rPr>
                                  <m:t>𝒙</m:t>
                                </m:r>
                              </m:e>
                              <m:sub>
                                <m:r>
                                  <a:rPr lang="en-GB" sz="1600" b="0" i="1" smtClean="0">
                                    <a:solidFill>
                                      <a:schemeClr val="tx1"/>
                                    </a:solidFill>
                                    <a:latin typeface="Cambria Math" panose="02040503050406030204" pitchFamily="18" charset="0"/>
                                    <a:ea typeface="Cambria Math" panose="02040503050406030204" pitchFamily="18" charset="0"/>
                                  </a:rPr>
                                  <m:t>𝑖</m:t>
                                </m:r>
                              </m:sub>
                            </m:sSub>
                          </m:e>
                        </m:d>
                      </m:e>
                    </m:nary>
                  </m:oMath>
                </a14:m>
                <a:r>
                  <a:rPr lang="en-GB" sz="1600" dirty="0" smtClean="0">
                    <a:solidFill>
                      <a:schemeClr val="tx1"/>
                    </a:solidFill>
                  </a:rPr>
                  <a:t>                    (2)</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The pdf is propagated in time by integrating the different particles with the model:</a:t>
                </a:r>
              </a:p>
              <a:p>
                <a:pPr algn="ctr">
                  <a:spcBef>
                    <a:spcPts val="1200"/>
                  </a:spcBef>
                  <a:spcAft>
                    <a:spcPts val="600"/>
                  </a:spcAft>
                  <a:buSzPct val="110000"/>
                  <a:defRPr/>
                </a:pPr>
                <a14:m>
                  <m:oMath xmlns:m="http://schemas.openxmlformats.org/officeDocument/2006/math">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sSub>
                          <m:sSubPr>
                            <m:ctrlPr>
                              <a:rPr lang="en-GB" sz="1600"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𝒙</m:t>
                            </m:r>
                          </m:e>
                          <m:sub>
                            <m:r>
                              <a:rPr lang="en-GB" sz="1600" i="1">
                                <a:solidFill>
                                  <a:schemeClr val="tx1"/>
                                </a:solidFill>
                                <a:latin typeface="Cambria Math" panose="02040503050406030204" pitchFamily="18" charset="0"/>
                              </a:rPr>
                              <m:t>𝑏</m:t>
                            </m:r>
                          </m:sub>
                        </m:sSub>
                        <m:r>
                          <a:rPr lang="en-GB" sz="1600" i="1">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𝒙</m:t>
                        </m:r>
                      </m:e>
                    </m:d>
                    <m:r>
                      <a:rPr lang="en-GB" sz="1600" b="1" i="1" smtClean="0">
                        <a:solidFill>
                          <a:schemeClr val="tx1"/>
                        </a:solidFill>
                        <a:latin typeface="Cambria Math" panose="02040503050406030204" pitchFamily="18" charset="0"/>
                        <a:ea typeface="Cambria Math" panose="02040503050406030204" pitchFamily="18" charset="0"/>
                      </a:rPr>
                      <m:t>~</m:t>
                    </m:r>
                    <m:nary>
                      <m:naryPr>
                        <m:chr m:val="∑"/>
                        <m:supHide m:val="on"/>
                        <m:ctrlPr>
                          <a:rPr lang="en-GB" sz="1600" i="1">
                            <a:solidFill>
                              <a:schemeClr val="tx1"/>
                            </a:solidFill>
                            <a:latin typeface="Cambria Math" panose="02040503050406030204" pitchFamily="18" charset="0"/>
                            <a:ea typeface="Cambria Math" panose="02040503050406030204" pitchFamily="18" charset="0"/>
                          </a:rPr>
                        </m:ctrlPr>
                      </m:naryPr>
                      <m:sub>
                        <m:r>
                          <m:rPr>
                            <m:brk m:alnAt="7"/>
                          </m:rPr>
                          <a:rPr lang="en-GB" sz="1600" i="1">
                            <a:solidFill>
                              <a:schemeClr val="tx1"/>
                            </a:solidFill>
                            <a:latin typeface="Cambria Math" panose="02040503050406030204" pitchFamily="18" charset="0"/>
                            <a:ea typeface="Cambria Math" panose="02040503050406030204" pitchFamily="18" charset="0"/>
                          </a:rPr>
                          <m:t>𝑖</m:t>
                        </m:r>
                        <m:r>
                          <a:rPr lang="en-GB" sz="1600" i="1">
                            <a:solidFill>
                              <a:schemeClr val="tx1"/>
                            </a:solidFill>
                            <a:latin typeface="Cambria Math" panose="02040503050406030204" pitchFamily="18" charset="0"/>
                            <a:ea typeface="Cambria Math" panose="02040503050406030204" pitchFamily="18" charset="0"/>
                          </a:rPr>
                          <m:t>=1,</m:t>
                        </m:r>
                        <m:r>
                          <a:rPr lang="en-GB" sz="1600" i="1">
                            <a:solidFill>
                              <a:schemeClr val="tx1"/>
                            </a:solidFill>
                            <a:latin typeface="Cambria Math" panose="02040503050406030204" pitchFamily="18" charset="0"/>
                            <a:ea typeface="Cambria Math" panose="02040503050406030204" pitchFamily="18" charset="0"/>
                          </a:rPr>
                          <m:t>𝑁</m:t>
                        </m:r>
                      </m:sub>
                      <m:sup/>
                      <m:e>
                        <m:sSub>
                          <m:sSubPr>
                            <m:ctrlPr>
                              <a:rPr lang="en-GB" sz="1600" i="1">
                                <a:solidFill>
                                  <a:schemeClr val="tx1"/>
                                </a:solidFill>
                                <a:latin typeface="Cambria Math" panose="02040503050406030204" pitchFamily="18" charset="0"/>
                                <a:ea typeface="Cambria Math" panose="02040503050406030204" pitchFamily="18" charset="0"/>
                              </a:rPr>
                            </m:ctrlPr>
                          </m:sSubPr>
                          <m:e>
                            <m:r>
                              <a:rPr lang="en-GB" sz="1600" i="1">
                                <a:solidFill>
                                  <a:schemeClr val="tx1"/>
                                </a:solidFill>
                                <a:latin typeface="Cambria Math" panose="02040503050406030204" pitchFamily="18" charset="0"/>
                                <a:ea typeface="Cambria Math" panose="02040503050406030204" pitchFamily="18" charset="0"/>
                              </a:rPr>
                              <m:t>𝑤</m:t>
                            </m:r>
                          </m:e>
                          <m:sub>
                            <m:r>
                              <a:rPr lang="en-GB" sz="1600" i="1">
                                <a:solidFill>
                                  <a:schemeClr val="tx1"/>
                                </a:solidFill>
                                <a:latin typeface="Cambria Math" panose="02040503050406030204" pitchFamily="18" charset="0"/>
                                <a:ea typeface="Cambria Math" panose="02040503050406030204" pitchFamily="18" charset="0"/>
                              </a:rPr>
                              <m:t>𝑖</m:t>
                            </m:r>
                          </m:sub>
                        </m:sSub>
                        <m:r>
                          <a:rPr lang="en-GB" sz="1600" i="1">
                            <a:solidFill>
                              <a:schemeClr val="tx1"/>
                            </a:solidFill>
                            <a:latin typeface="Cambria Math" panose="02040503050406030204" pitchFamily="18" charset="0"/>
                            <a:ea typeface="Cambria Math" panose="02040503050406030204" pitchFamily="18" charset="0"/>
                          </a:rPr>
                          <m:t>𝛿</m:t>
                        </m:r>
                        <m:d>
                          <m:dPr>
                            <m:ctrlPr>
                              <a:rPr lang="en-GB" sz="1600" i="1">
                                <a:solidFill>
                                  <a:schemeClr val="tx1"/>
                                </a:solidFill>
                                <a:latin typeface="Cambria Math" panose="02040503050406030204" pitchFamily="18" charset="0"/>
                                <a:ea typeface="Cambria Math" panose="02040503050406030204" pitchFamily="18" charset="0"/>
                              </a:rPr>
                            </m:ctrlPr>
                          </m:dPr>
                          <m:e>
                            <m:r>
                              <a:rPr lang="en-GB" sz="1600" b="1" i="1">
                                <a:solidFill>
                                  <a:schemeClr val="tx1"/>
                                </a:solidFill>
                                <a:latin typeface="Cambria Math" panose="02040503050406030204" pitchFamily="18" charset="0"/>
                                <a:ea typeface="Cambria Math" panose="02040503050406030204" pitchFamily="18" charset="0"/>
                              </a:rPr>
                              <m:t>𝒙</m:t>
                            </m:r>
                            <m:r>
                              <a:rPr lang="en-GB" sz="1600" i="1">
                                <a:solidFill>
                                  <a:schemeClr val="tx1"/>
                                </a:solidFill>
                                <a:latin typeface="Cambria Math" panose="02040503050406030204" pitchFamily="18" charset="0"/>
                                <a:ea typeface="Cambria Math" panose="02040503050406030204" pitchFamily="18" charset="0"/>
                              </a:rPr>
                              <m:t>−</m:t>
                            </m:r>
                            <m:r>
                              <a:rPr lang="en-GB" sz="1600" b="0" i="1" smtClean="0">
                                <a:solidFill>
                                  <a:schemeClr val="tx1"/>
                                </a:solidFill>
                                <a:latin typeface="Cambria Math" panose="02040503050406030204" pitchFamily="18" charset="0"/>
                                <a:ea typeface="Cambria Math" panose="02040503050406030204" pitchFamily="18" charset="0"/>
                              </a:rPr>
                              <m:t>𝑀</m:t>
                            </m:r>
                            <m:d>
                              <m:dPr>
                                <m:ctrlPr>
                                  <a:rPr lang="en-GB" sz="1600" b="0" i="1" smtClean="0">
                                    <a:solidFill>
                                      <a:schemeClr val="tx1"/>
                                    </a:solidFill>
                                    <a:latin typeface="Cambria Math" panose="02040503050406030204" pitchFamily="18" charset="0"/>
                                    <a:ea typeface="Cambria Math" panose="02040503050406030204" pitchFamily="18" charset="0"/>
                                  </a:rPr>
                                </m:ctrlPr>
                              </m:dPr>
                              <m:e>
                                <m:sSub>
                                  <m:sSubPr>
                                    <m:ctrlPr>
                                      <a:rPr lang="en-GB" sz="1600" b="0" i="1" smtClean="0">
                                        <a:solidFill>
                                          <a:schemeClr val="tx1"/>
                                        </a:solidFill>
                                        <a:latin typeface="Cambria Math" panose="02040503050406030204" pitchFamily="18" charset="0"/>
                                        <a:ea typeface="Cambria Math" panose="02040503050406030204" pitchFamily="18" charset="0"/>
                                      </a:rPr>
                                    </m:ctrlPr>
                                  </m:sSubPr>
                                  <m:e>
                                    <m:r>
                                      <a:rPr lang="en-GB" sz="1600" b="1" i="1" smtClean="0">
                                        <a:solidFill>
                                          <a:schemeClr val="tx1"/>
                                        </a:solidFill>
                                        <a:latin typeface="Cambria Math" panose="02040503050406030204" pitchFamily="18" charset="0"/>
                                        <a:ea typeface="Cambria Math" panose="02040503050406030204" pitchFamily="18" charset="0"/>
                                      </a:rPr>
                                      <m:t>𝒙</m:t>
                                    </m:r>
                                  </m:e>
                                  <m:sub>
                                    <m:r>
                                      <a:rPr lang="en-GB" sz="1600" b="0" i="1" smtClean="0">
                                        <a:solidFill>
                                          <a:schemeClr val="tx1"/>
                                        </a:solidFill>
                                        <a:latin typeface="Cambria Math" panose="02040503050406030204" pitchFamily="18" charset="0"/>
                                        <a:ea typeface="Cambria Math" panose="02040503050406030204" pitchFamily="18" charset="0"/>
                                      </a:rPr>
                                      <m:t>𝑖</m:t>
                                    </m:r>
                                  </m:sub>
                                </m:sSub>
                              </m:e>
                            </m:d>
                          </m:e>
                        </m:d>
                      </m:e>
                    </m:nary>
                  </m:oMath>
                </a14:m>
                <a:r>
                  <a:rPr lang="en-GB" sz="1600" dirty="0" smtClean="0">
                    <a:solidFill>
                      <a:schemeClr val="tx1"/>
                    </a:solidFill>
                  </a:rPr>
                  <a:t>           (3)</a:t>
                </a:r>
              </a:p>
              <a:p>
                <a:pPr>
                  <a:spcBef>
                    <a:spcPts val="600"/>
                  </a:spcBef>
                  <a:buSzPct val="110000"/>
                  <a:defRPr/>
                </a:pPr>
                <a:endParaRPr lang="en-GB" sz="1600" dirty="0" smtClean="0">
                  <a:solidFill>
                    <a:schemeClr val="tx1"/>
                  </a:solidFill>
                </a:endParaRP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472608"/>
              </a:xfrm>
              <a:prstGeom prst="rect">
                <a:avLst/>
              </a:prstGeom>
              <a:blipFill rotWithShape="0">
                <a:blip r:embed="rId3"/>
                <a:stretch>
                  <a:fillRect l="-444"/>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Particle Filters</a:t>
            </a:r>
          </a:p>
        </p:txBody>
      </p:sp>
      <p:graphicFrame>
        <p:nvGraphicFramePr>
          <p:cNvPr id="4" name="Object 3"/>
          <p:cNvGraphicFramePr>
            <a:graphicFrameLocks noChangeAspect="1"/>
          </p:cNvGraphicFramePr>
          <p:nvPr>
            <p:extLst>
              <p:ext uri="{D42A27DB-BD31-4B8C-83A1-F6EECF244321}">
                <p14:modId xmlns:p14="http://schemas.microsoft.com/office/powerpoint/2010/main" val="2446951277"/>
              </p:ext>
            </p:extLst>
          </p:nvPr>
        </p:nvGraphicFramePr>
        <p:xfrm>
          <a:off x="3608272" y="1412776"/>
          <a:ext cx="243648" cy="202752"/>
        </p:xfrm>
        <a:graphic>
          <a:graphicData uri="http://schemas.openxmlformats.org/presentationml/2006/ole">
            <mc:AlternateContent xmlns:mc="http://schemas.openxmlformats.org/markup-compatibility/2006">
              <mc:Choice xmlns:v="urn:schemas-microsoft-com:vml" Requires="v">
                <p:oleObj spid="_x0000_s3419" name="Equation" r:id="rId4" imgW="152280" imgH="126720" progId="Equation.DSMT4">
                  <p:embed/>
                </p:oleObj>
              </mc:Choice>
              <mc:Fallback>
                <p:oleObj name="Equation" r:id="rId4" imgW="152280" imgH="126720" progId="Equation.DSMT4">
                  <p:embed/>
                  <p:pic>
                    <p:nvPicPr>
                      <p:cNvPr id="0" name=""/>
                      <p:cNvPicPr/>
                      <p:nvPr/>
                    </p:nvPicPr>
                    <p:blipFill>
                      <a:blip r:embed="rId5"/>
                      <a:stretch>
                        <a:fillRect/>
                      </a:stretch>
                    </p:blipFill>
                    <p:spPr>
                      <a:xfrm>
                        <a:off x="3608272" y="1412776"/>
                        <a:ext cx="243648" cy="202752"/>
                      </a:xfrm>
                      <a:prstGeom prst="rect">
                        <a:avLst/>
                      </a:prstGeom>
                    </p:spPr>
                  </p:pic>
                </p:oleObj>
              </mc:Fallback>
            </mc:AlternateContent>
          </a:graphicData>
        </a:graphic>
      </p:graphicFrame>
    </p:spTree>
    <p:extLst>
      <p:ext uri="{BB962C8B-B14F-4D97-AF65-F5344CB8AC3E}">
        <p14:creationId xmlns:p14="http://schemas.microsoft.com/office/powerpoint/2010/main" val="30392930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472608"/>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The pdf is propagated in time by integrating the different particles with the model:</a:t>
                </a:r>
              </a:p>
              <a:p>
                <a:pPr algn="ctr">
                  <a:spcBef>
                    <a:spcPts val="600"/>
                  </a:spcBef>
                  <a:buSzPct val="110000"/>
                  <a:defRPr/>
                </a:pPr>
                <a14:m>
                  <m:oMath xmlns:m="http://schemas.openxmlformats.org/officeDocument/2006/math">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sSub>
                          <m:sSubPr>
                            <m:ctrlPr>
                              <a:rPr lang="en-GB" sz="1600" i="1">
                                <a:solidFill>
                                  <a:schemeClr val="tx1"/>
                                </a:solidFill>
                                <a:latin typeface="Cambria Math" panose="02040503050406030204" pitchFamily="18" charset="0"/>
                              </a:rPr>
                            </m:ctrlPr>
                          </m:sSubPr>
                          <m:e>
                            <m:r>
                              <a:rPr lang="en-GB" sz="1600" b="1" i="1">
                                <a:solidFill>
                                  <a:schemeClr val="tx1"/>
                                </a:solidFill>
                                <a:latin typeface="Cambria Math" panose="02040503050406030204" pitchFamily="18" charset="0"/>
                              </a:rPr>
                              <m:t>𝒙</m:t>
                            </m:r>
                          </m:e>
                          <m:sub>
                            <m:r>
                              <a:rPr lang="en-GB" sz="1600" i="1">
                                <a:solidFill>
                                  <a:schemeClr val="tx1"/>
                                </a:solidFill>
                                <a:latin typeface="Cambria Math" panose="02040503050406030204" pitchFamily="18" charset="0"/>
                              </a:rPr>
                              <m:t>𝑏</m:t>
                            </m:r>
                          </m:sub>
                        </m:sSub>
                        <m:r>
                          <a:rPr lang="en-GB" sz="1600" i="1">
                            <a:solidFill>
                              <a:schemeClr val="tx1"/>
                            </a:solidFill>
                            <a:latin typeface="Cambria Math" panose="02040503050406030204" pitchFamily="18" charset="0"/>
                          </a:rPr>
                          <m:t>|</m:t>
                        </m:r>
                        <m:r>
                          <a:rPr lang="en-GB" sz="1600" b="1" i="1">
                            <a:solidFill>
                              <a:schemeClr val="tx1"/>
                            </a:solidFill>
                            <a:latin typeface="Cambria Math" panose="02040503050406030204" pitchFamily="18" charset="0"/>
                          </a:rPr>
                          <m:t>𝒙</m:t>
                        </m:r>
                      </m:e>
                    </m:d>
                    <m:r>
                      <a:rPr lang="en-GB" sz="1600" b="1" i="1" smtClean="0">
                        <a:solidFill>
                          <a:schemeClr val="tx1"/>
                        </a:solidFill>
                        <a:latin typeface="Cambria Math" panose="02040503050406030204" pitchFamily="18" charset="0"/>
                        <a:ea typeface="Cambria Math" panose="02040503050406030204" pitchFamily="18" charset="0"/>
                      </a:rPr>
                      <m:t>~</m:t>
                    </m:r>
                    <m:nary>
                      <m:naryPr>
                        <m:chr m:val="∑"/>
                        <m:supHide m:val="on"/>
                        <m:ctrlPr>
                          <a:rPr lang="en-GB" sz="1600" i="1">
                            <a:solidFill>
                              <a:schemeClr val="tx1"/>
                            </a:solidFill>
                            <a:latin typeface="Cambria Math" panose="02040503050406030204" pitchFamily="18" charset="0"/>
                            <a:ea typeface="Cambria Math" panose="02040503050406030204" pitchFamily="18" charset="0"/>
                          </a:rPr>
                        </m:ctrlPr>
                      </m:naryPr>
                      <m:sub>
                        <m:r>
                          <m:rPr>
                            <m:brk m:alnAt="7"/>
                          </m:rPr>
                          <a:rPr lang="en-GB" sz="1600" i="1">
                            <a:solidFill>
                              <a:schemeClr val="tx1"/>
                            </a:solidFill>
                            <a:latin typeface="Cambria Math" panose="02040503050406030204" pitchFamily="18" charset="0"/>
                            <a:ea typeface="Cambria Math" panose="02040503050406030204" pitchFamily="18" charset="0"/>
                          </a:rPr>
                          <m:t>𝑖</m:t>
                        </m:r>
                        <m:r>
                          <a:rPr lang="en-GB" sz="1600" i="1">
                            <a:solidFill>
                              <a:schemeClr val="tx1"/>
                            </a:solidFill>
                            <a:latin typeface="Cambria Math" panose="02040503050406030204" pitchFamily="18" charset="0"/>
                            <a:ea typeface="Cambria Math" panose="02040503050406030204" pitchFamily="18" charset="0"/>
                          </a:rPr>
                          <m:t>=1,</m:t>
                        </m:r>
                        <m:r>
                          <a:rPr lang="en-GB" sz="1600" i="1">
                            <a:solidFill>
                              <a:schemeClr val="tx1"/>
                            </a:solidFill>
                            <a:latin typeface="Cambria Math" panose="02040503050406030204" pitchFamily="18" charset="0"/>
                            <a:ea typeface="Cambria Math" panose="02040503050406030204" pitchFamily="18" charset="0"/>
                          </a:rPr>
                          <m:t>𝑁</m:t>
                        </m:r>
                      </m:sub>
                      <m:sup/>
                      <m:e>
                        <m:sSub>
                          <m:sSubPr>
                            <m:ctrlPr>
                              <a:rPr lang="en-GB" sz="1600" i="1">
                                <a:solidFill>
                                  <a:schemeClr val="tx1"/>
                                </a:solidFill>
                                <a:latin typeface="Cambria Math" panose="02040503050406030204" pitchFamily="18" charset="0"/>
                                <a:ea typeface="Cambria Math" panose="02040503050406030204" pitchFamily="18" charset="0"/>
                              </a:rPr>
                            </m:ctrlPr>
                          </m:sSubPr>
                          <m:e>
                            <m:r>
                              <a:rPr lang="en-GB" sz="1600" i="1">
                                <a:solidFill>
                                  <a:schemeClr val="tx1"/>
                                </a:solidFill>
                                <a:latin typeface="Cambria Math" panose="02040503050406030204" pitchFamily="18" charset="0"/>
                                <a:ea typeface="Cambria Math" panose="02040503050406030204" pitchFamily="18" charset="0"/>
                              </a:rPr>
                              <m:t>𝑤</m:t>
                            </m:r>
                          </m:e>
                          <m:sub>
                            <m:r>
                              <a:rPr lang="en-GB" sz="1600" i="1">
                                <a:solidFill>
                                  <a:schemeClr val="tx1"/>
                                </a:solidFill>
                                <a:latin typeface="Cambria Math" panose="02040503050406030204" pitchFamily="18" charset="0"/>
                                <a:ea typeface="Cambria Math" panose="02040503050406030204" pitchFamily="18" charset="0"/>
                              </a:rPr>
                              <m:t>𝑖</m:t>
                            </m:r>
                          </m:sub>
                        </m:sSub>
                        <m:r>
                          <a:rPr lang="en-GB" sz="1600" i="1">
                            <a:solidFill>
                              <a:schemeClr val="tx1"/>
                            </a:solidFill>
                            <a:latin typeface="Cambria Math" panose="02040503050406030204" pitchFamily="18" charset="0"/>
                            <a:ea typeface="Cambria Math" panose="02040503050406030204" pitchFamily="18" charset="0"/>
                          </a:rPr>
                          <m:t>𝛿</m:t>
                        </m:r>
                        <m:d>
                          <m:dPr>
                            <m:ctrlPr>
                              <a:rPr lang="en-GB" sz="1600" i="1">
                                <a:solidFill>
                                  <a:schemeClr val="tx1"/>
                                </a:solidFill>
                                <a:latin typeface="Cambria Math" panose="02040503050406030204" pitchFamily="18" charset="0"/>
                                <a:ea typeface="Cambria Math" panose="02040503050406030204" pitchFamily="18" charset="0"/>
                              </a:rPr>
                            </m:ctrlPr>
                          </m:dPr>
                          <m:e>
                            <m:r>
                              <a:rPr lang="en-GB" sz="1600" b="1" i="1">
                                <a:solidFill>
                                  <a:schemeClr val="tx1"/>
                                </a:solidFill>
                                <a:latin typeface="Cambria Math" panose="02040503050406030204" pitchFamily="18" charset="0"/>
                                <a:ea typeface="Cambria Math" panose="02040503050406030204" pitchFamily="18" charset="0"/>
                              </a:rPr>
                              <m:t>𝒙</m:t>
                            </m:r>
                            <m:r>
                              <a:rPr lang="en-GB" sz="1600" i="1">
                                <a:solidFill>
                                  <a:schemeClr val="tx1"/>
                                </a:solidFill>
                                <a:latin typeface="Cambria Math" panose="02040503050406030204" pitchFamily="18" charset="0"/>
                                <a:ea typeface="Cambria Math" panose="02040503050406030204" pitchFamily="18" charset="0"/>
                              </a:rPr>
                              <m:t>−</m:t>
                            </m:r>
                            <m:r>
                              <a:rPr lang="en-GB" sz="1600" b="0" i="1" smtClean="0">
                                <a:solidFill>
                                  <a:schemeClr val="tx1"/>
                                </a:solidFill>
                                <a:latin typeface="Cambria Math" panose="02040503050406030204" pitchFamily="18" charset="0"/>
                                <a:ea typeface="Cambria Math" panose="02040503050406030204" pitchFamily="18" charset="0"/>
                              </a:rPr>
                              <m:t>𝑀</m:t>
                            </m:r>
                            <m:d>
                              <m:dPr>
                                <m:ctrlPr>
                                  <a:rPr lang="en-GB" sz="1600" b="0" i="1" smtClean="0">
                                    <a:solidFill>
                                      <a:schemeClr val="tx1"/>
                                    </a:solidFill>
                                    <a:latin typeface="Cambria Math" panose="02040503050406030204" pitchFamily="18" charset="0"/>
                                    <a:ea typeface="Cambria Math" panose="02040503050406030204" pitchFamily="18" charset="0"/>
                                  </a:rPr>
                                </m:ctrlPr>
                              </m:dPr>
                              <m:e>
                                <m:sSub>
                                  <m:sSubPr>
                                    <m:ctrlPr>
                                      <a:rPr lang="en-GB" sz="1600" b="0" i="1" smtClean="0">
                                        <a:solidFill>
                                          <a:schemeClr val="tx1"/>
                                        </a:solidFill>
                                        <a:latin typeface="Cambria Math" panose="02040503050406030204" pitchFamily="18" charset="0"/>
                                        <a:ea typeface="Cambria Math" panose="02040503050406030204" pitchFamily="18" charset="0"/>
                                      </a:rPr>
                                    </m:ctrlPr>
                                  </m:sSubPr>
                                  <m:e>
                                    <m:r>
                                      <a:rPr lang="en-GB" sz="1600" b="1" i="1" smtClean="0">
                                        <a:solidFill>
                                          <a:schemeClr val="tx1"/>
                                        </a:solidFill>
                                        <a:latin typeface="Cambria Math" panose="02040503050406030204" pitchFamily="18" charset="0"/>
                                        <a:ea typeface="Cambria Math" panose="02040503050406030204" pitchFamily="18" charset="0"/>
                                      </a:rPr>
                                      <m:t>𝒙</m:t>
                                    </m:r>
                                  </m:e>
                                  <m:sub>
                                    <m:r>
                                      <a:rPr lang="en-GB" sz="1600" b="0" i="1" smtClean="0">
                                        <a:solidFill>
                                          <a:schemeClr val="tx1"/>
                                        </a:solidFill>
                                        <a:latin typeface="Cambria Math" panose="02040503050406030204" pitchFamily="18" charset="0"/>
                                        <a:ea typeface="Cambria Math" panose="02040503050406030204" pitchFamily="18" charset="0"/>
                                      </a:rPr>
                                      <m:t>𝑖</m:t>
                                    </m:r>
                                  </m:sub>
                                </m:sSub>
                              </m:e>
                            </m:d>
                          </m:e>
                        </m:d>
                      </m:e>
                    </m:nary>
                  </m:oMath>
                </a14:m>
                <a:r>
                  <a:rPr lang="en-GB" sz="1600" dirty="0" smtClean="0">
                    <a:solidFill>
                      <a:schemeClr val="tx1"/>
                    </a:solidFill>
                  </a:rPr>
                  <a:t>           (3)</a:t>
                </a:r>
              </a:p>
              <a:p>
                <a:pPr marL="285750" indent="-285750">
                  <a:spcBef>
                    <a:spcPts val="1200"/>
                  </a:spcBef>
                  <a:spcAft>
                    <a:spcPts val="600"/>
                  </a:spcAft>
                  <a:buSzPct val="110000"/>
                  <a:buFont typeface="Arial" panose="020B0604020202020204" pitchFamily="34" charset="0"/>
                  <a:buChar char="•"/>
                  <a:defRPr/>
                </a:pPr>
                <a:r>
                  <a:rPr lang="en-GB" sz="1600" dirty="0" smtClean="0">
                    <a:solidFill>
                      <a:schemeClr val="tx1"/>
                    </a:solidFill>
                  </a:rPr>
                  <a:t>In the analysis update the weights of the particles are updated according to the observations’ likelihood:</a:t>
                </a:r>
              </a:p>
              <a:p>
                <a:pPr algn="ctr">
                  <a:spcBef>
                    <a:spcPts val="1200"/>
                  </a:spcBef>
                  <a:spcAft>
                    <a:spcPts val="600"/>
                  </a:spcAft>
                  <a:buSzPct val="110000"/>
                  <a:defRPr/>
                </a:pPr>
                <a14:m>
                  <m:oMathPara xmlns:m="http://schemas.openxmlformats.org/officeDocument/2006/math">
                    <m:oMathParaPr>
                      <m:jc m:val="centerGroup"/>
                    </m:oMathParaPr>
                    <m:oMath xmlns:m="http://schemas.openxmlformats.org/officeDocument/2006/math">
                      <m:sSubSup>
                        <m:sSubSupPr>
                          <m:ctrlPr>
                            <a:rPr lang="en-GB" sz="1600" i="1" smtClean="0">
                              <a:solidFill>
                                <a:schemeClr val="tx1"/>
                              </a:solidFill>
                              <a:latin typeface="Cambria Math" panose="02040503050406030204" pitchFamily="18" charset="0"/>
                            </a:rPr>
                          </m:ctrlPr>
                        </m:sSubSupPr>
                        <m:e>
                          <m:r>
                            <a:rPr lang="en-GB" sz="1600" b="0" i="1" smtClean="0">
                              <a:solidFill>
                                <a:schemeClr val="tx1"/>
                              </a:solidFill>
                              <a:latin typeface="Cambria Math" panose="02040503050406030204" pitchFamily="18" charset="0"/>
                            </a:rPr>
                            <m:t>𝑤</m:t>
                          </m:r>
                        </m:e>
                        <m:sub>
                          <m:r>
                            <a:rPr lang="en-GB" sz="1600" b="0" i="1" smtClean="0">
                              <a:solidFill>
                                <a:schemeClr val="tx1"/>
                              </a:solidFill>
                              <a:latin typeface="Cambria Math" panose="02040503050406030204" pitchFamily="18" charset="0"/>
                            </a:rPr>
                            <m:t>𝑖</m:t>
                          </m:r>
                        </m:sub>
                        <m:sup>
                          <m:r>
                            <a:rPr lang="en-GB" sz="1600" b="0" i="1" smtClean="0">
                              <a:solidFill>
                                <a:schemeClr val="tx1"/>
                              </a:solidFill>
                              <a:latin typeface="Cambria Math" panose="02040503050406030204" pitchFamily="18" charset="0"/>
                            </a:rPr>
                            <m:t>𝑎</m:t>
                          </m:r>
                        </m:sup>
                      </m:sSubSup>
                      <m:r>
                        <a:rPr lang="en-GB" sz="1600" b="0" i="1" smtClean="0">
                          <a:solidFill>
                            <a:schemeClr val="tx1"/>
                          </a:solidFill>
                          <a:latin typeface="Cambria Math" panose="02040503050406030204" pitchFamily="18" charset="0"/>
                        </a:rPr>
                        <m:t>    </m:t>
                      </m:r>
                      <m:sSub>
                        <m:sSubPr>
                          <m:ctrlPr>
                            <a:rPr lang="en-GB" sz="1600" i="1">
                              <a:solidFill>
                                <a:schemeClr val="tx1"/>
                              </a:solidFill>
                              <a:latin typeface="Cambria Math" panose="02040503050406030204" pitchFamily="18" charset="0"/>
                              <a:ea typeface="Cambria Math" panose="02040503050406030204" pitchFamily="18" charset="0"/>
                            </a:rPr>
                          </m:ctrlPr>
                        </m:sSubPr>
                        <m:e>
                          <m:r>
                            <a:rPr lang="en-GB" sz="1600" b="0" i="1" smtClean="0">
                              <a:solidFill>
                                <a:schemeClr val="tx1"/>
                              </a:solidFill>
                              <a:latin typeface="Cambria Math" panose="02040503050406030204" pitchFamily="18" charset="0"/>
                              <a:ea typeface="Cambria Math" panose="02040503050406030204" pitchFamily="18" charset="0"/>
                            </a:rPr>
                            <m:t>  </m:t>
                          </m:r>
                          <m:r>
                            <a:rPr lang="en-GB" sz="1600" i="1">
                              <a:solidFill>
                                <a:schemeClr val="tx1"/>
                              </a:solidFill>
                              <a:latin typeface="Cambria Math" panose="02040503050406030204" pitchFamily="18" charset="0"/>
                              <a:ea typeface="Cambria Math" panose="02040503050406030204" pitchFamily="18" charset="0"/>
                            </a:rPr>
                            <m:t>𝑤</m:t>
                          </m:r>
                        </m:e>
                        <m:sub>
                          <m:r>
                            <a:rPr lang="en-GB" sz="1600" i="1">
                              <a:solidFill>
                                <a:schemeClr val="tx1"/>
                              </a:solidFill>
                              <a:latin typeface="Cambria Math" panose="02040503050406030204" pitchFamily="18" charset="0"/>
                              <a:ea typeface="Cambria Math" panose="02040503050406030204" pitchFamily="18" charset="0"/>
                            </a:rPr>
                            <m:t>𝑖</m:t>
                          </m:r>
                        </m:sub>
                      </m:sSub>
                      <m:r>
                        <a:rPr lang="en-GB" sz="1600" i="1">
                          <a:solidFill>
                            <a:schemeClr val="tx1"/>
                          </a:solidFill>
                          <a:latin typeface="Cambria Math" panose="02040503050406030204" pitchFamily="18" charset="0"/>
                        </a:rPr>
                        <m:t>𝑝</m:t>
                      </m:r>
                      <m:d>
                        <m:dPr>
                          <m:ctrlPr>
                            <a:rPr lang="en-GB" sz="1600" i="1">
                              <a:solidFill>
                                <a:schemeClr val="tx1"/>
                              </a:solidFill>
                              <a:latin typeface="Cambria Math" panose="02040503050406030204" pitchFamily="18" charset="0"/>
                            </a:rPr>
                          </m:ctrlPr>
                        </m:dPr>
                        <m:e>
                          <m:r>
                            <a:rPr lang="en-GB" sz="1600" b="1" i="1">
                              <a:solidFill>
                                <a:schemeClr val="tx1"/>
                              </a:solidFill>
                              <a:latin typeface="Cambria Math" panose="02040503050406030204" pitchFamily="18" charset="0"/>
                            </a:rPr>
                            <m:t>𝒚</m:t>
                          </m:r>
                          <m:r>
                            <a:rPr lang="en-GB" sz="1600" i="1">
                              <a:solidFill>
                                <a:schemeClr val="tx1"/>
                              </a:solidFill>
                              <a:latin typeface="Cambria Math" panose="02040503050406030204" pitchFamily="18" charset="0"/>
                            </a:rPr>
                            <m:t>|</m:t>
                          </m:r>
                          <m:sSub>
                            <m:sSubPr>
                              <m:ctrlPr>
                                <a:rPr lang="en-GB" sz="1600" i="1" smtClean="0">
                                  <a:solidFill>
                                    <a:schemeClr val="tx1"/>
                                  </a:solidFill>
                                  <a:latin typeface="Cambria Math" panose="02040503050406030204" pitchFamily="18" charset="0"/>
                                </a:rPr>
                              </m:ctrlPr>
                            </m:sSubPr>
                            <m:e>
                              <m:r>
                                <a:rPr lang="en-GB" sz="1600" b="1" i="1" smtClean="0">
                                  <a:solidFill>
                                    <a:schemeClr val="tx1"/>
                                  </a:solidFill>
                                  <a:latin typeface="Cambria Math" panose="02040503050406030204" pitchFamily="18" charset="0"/>
                                </a:rPr>
                                <m:t>𝒙</m:t>
                              </m:r>
                            </m:e>
                            <m:sub>
                              <m:r>
                                <a:rPr lang="en-GB" sz="1600" b="0" i="1" smtClean="0">
                                  <a:solidFill>
                                    <a:schemeClr val="tx1"/>
                                  </a:solidFill>
                                  <a:latin typeface="Cambria Math" panose="02040503050406030204" pitchFamily="18" charset="0"/>
                                </a:rPr>
                                <m:t>𝑖</m:t>
                              </m:r>
                            </m:sub>
                          </m:sSub>
                        </m:e>
                      </m:d>
                    </m:oMath>
                  </m:oMathPara>
                </a14:m>
                <a:endParaRPr lang="en-GB" sz="1600" dirty="0" smtClean="0">
                  <a:solidFill>
                    <a:schemeClr val="tx1"/>
                  </a:solidFill>
                </a:endParaRPr>
              </a:p>
              <a:p>
                <a:pPr marL="285750" indent="-285750">
                  <a:spcBef>
                    <a:spcPts val="600"/>
                  </a:spcBef>
                  <a:buSzPct val="110000"/>
                  <a:buFont typeface="Arial" panose="020B0604020202020204" pitchFamily="34" charset="0"/>
                  <a:buChar char="•"/>
                  <a:defRPr/>
                </a:pPr>
                <a:r>
                  <a:rPr lang="en-GB" sz="1600" dirty="0" smtClean="0">
                    <a:solidFill>
                      <a:schemeClr val="tx1"/>
                    </a:solidFill>
                  </a:rPr>
                  <a:t>The ensemble of particles is usually resampled, i.e. high weight particles are duplicated and low-weight particles discarded</a:t>
                </a:r>
              </a:p>
              <a:p>
                <a:pPr marL="285750" indent="-285750">
                  <a:spcBef>
                    <a:spcPts val="600"/>
                  </a:spcBef>
                  <a:buSzPct val="110000"/>
                  <a:buFont typeface="Arial" panose="020B0604020202020204" pitchFamily="34" charset="0"/>
                  <a:buChar char="•"/>
                  <a:defRPr/>
                </a:pPr>
                <a:r>
                  <a:rPr lang="en-GB" sz="1600" dirty="0" smtClean="0">
                    <a:solidFill>
                      <a:schemeClr val="tx1"/>
                    </a:solidFill>
                  </a:rPr>
                  <a:t>The Particle Filter described here is one of the most basic implementation (Bootstrap Filter, Gordon et al., 1993)</a:t>
                </a: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472608"/>
              </a:xfrm>
              <a:prstGeom prst="rect">
                <a:avLst/>
              </a:prstGeom>
              <a:blipFill rotWithShape="0">
                <a:blip r:embed="rId3"/>
                <a:stretch>
                  <a:fillRect l="-444" t="-445"/>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Particle Filters</a:t>
            </a:r>
            <a:endParaRPr lang="en-GB" altLang="en-US" dirty="0" smtClean="0"/>
          </a:p>
        </p:txBody>
      </p:sp>
      <p:graphicFrame>
        <p:nvGraphicFramePr>
          <p:cNvPr id="5" name="Object 4"/>
          <p:cNvGraphicFramePr>
            <a:graphicFrameLocks noChangeAspect="1"/>
          </p:cNvGraphicFramePr>
          <p:nvPr>
            <p:extLst/>
          </p:nvPr>
        </p:nvGraphicFramePr>
        <p:xfrm>
          <a:off x="4139952" y="2780928"/>
          <a:ext cx="208624" cy="173606"/>
        </p:xfrm>
        <a:graphic>
          <a:graphicData uri="http://schemas.openxmlformats.org/presentationml/2006/ole">
            <mc:AlternateContent xmlns:mc="http://schemas.openxmlformats.org/markup-compatibility/2006">
              <mc:Choice xmlns:v="urn:schemas-microsoft-com:vml" Requires="v">
                <p:oleObj spid="_x0000_s6404" name="Equation" r:id="rId4" imgW="152280" imgH="126720" progId="Equation.DSMT4">
                  <p:embed/>
                </p:oleObj>
              </mc:Choice>
              <mc:Fallback>
                <p:oleObj name="Equation" r:id="rId4" imgW="152280" imgH="126720" progId="Equation.DSMT4">
                  <p:embed/>
                  <p:pic>
                    <p:nvPicPr>
                      <p:cNvPr id="0" name=""/>
                      <p:cNvPicPr/>
                      <p:nvPr/>
                    </p:nvPicPr>
                    <p:blipFill>
                      <a:blip r:embed="rId5"/>
                      <a:stretch>
                        <a:fillRect/>
                      </a:stretch>
                    </p:blipFill>
                    <p:spPr>
                      <a:xfrm>
                        <a:off x="4139952" y="2780928"/>
                        <a:ext cx="208624" cy="173606"/>
                      </a:xfrm>
                      <a:prstGeom prst="rect">
                        <a:avLst/>
                      </a:prstGeom>
                    </p:spPr>
                  </p:pic>
                </p:oleObj>
              </mc:Fallback>
            </mc:AlternateContent>
          </a:graphicData>
        </a:graphic>
      </p:graphicFrame>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15408" y="4359569"/>
            <a:ext cx="4946583" cy="1925134"/>
          </a:xfrm>
          <a:prstGeom prst="rect">
            <a:avLst/>
          </a:prstGeom>
          <a:ln>
            <a:solidFill>
              <a:schemeClr val="accent1"/>
            </a:solidFill>
          </a:ln>
        </p:spPr>
      </p:pic>
      <p:sp>
        <p:nvSpPr>
          <p:cNvPr id="6" name="TextBox 5"/>
          <p:cNvSpPr txBox="1"/>
          <p:nvPr/>
        </p:nvSpPr>
        <p:spPr>
          <a:xfrm>
            <a:off x="7164288" y="6093296"/>
            <a:ext cx="1813189" cy="369332"/>
          </a:xfrm>
          <a:prstGeom prst="rect">
            <a:avLst/>
          </a:prstGeom>
          <a:noFill/>
        </p:spPr>
        <p:txBody>
          <a:bodyPr wrap="none" rtlCol="0">
            <a:spAutoFit/>
          </a:bodyPr>
          <a:lstStyle/>
          <a:p>
            <a:r>
              <a:rPr lang="en-GB" dirty="0" smtClean="0"/>
              <a:t>From M. </a:t>
            </a:r>
            <a:r>
              <a:rPr lang="en-GB" dirty="0" err="1" smtClean="0"/>
              <a:t>Bocquet</a:t>
            </a:r>
            <a:endParaRPr lang="en-GB" dirty="0"/>
          </a:p>
        </p:txBody>
      </p:sp>
    </p:spTree>
    <p:extLst>
      <p:ext uri="{BB962C8B-B14F-4D97-AF65-F5344CB8AC3E}">
        <p14:creationId xmlns:p14="http://schemas.microsoft.com/office/powerpoint/2010/main" val="35762523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472608"/>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Particle Filters work well for very small state space sizes and observation sizes (N~10)</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For larger state space and/or observation sizes the required number of particles increases </a:t>
            </a:r>
            <a:r>
              <a:rPr lang="en-GB" sz="1600" dirty="0" smtClean="0">
                <a:solidFill>
                  <a:srgbClr val="FF0000"/>
                </a:solidFill>
              </a:rPr>
              <a:t>exponentially</a:t>
            </a:r>
            <a:r>
              <a:rPr lang="en-GB" sz="1600" dirty="0" smtClean="0">
                <a:solidFill>
                  <a:schemeClr val="tx1"/>
                </a:solidFill>
              </a:rPr>
              <a:t> (Snyder et al., 2015)</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A large body of current research is devoted to reduce the computational demands of particle filters for high dimensional systems</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One of the main themes of PF research is how to prevent the particles from diverging from the true state and becoming too unlikely</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The main idea is to also use observations (and not only the model) to “guide” the particles’ evolution from </a:t>
            </a:r>
            <a:r>
              <a:rPr lang="en-GB" sz="1600" dirty="0" smtClean="0">
                <a:solidFill>
                  <a:schemeClr val="tx1"/>
                </a:solidFill>
                <a:latin typeface="Cambria Math" panose="02040503050406030204" pitchFamily="18" charset="0"/>
                <a:ea typeface="Cambria Math" panose="02040503050406030204" pitchFamily="18" charset="0"/>
              </a:rPr>
              <a:t>t=t</a:t>
            </a:r>
            <a:r>
              <a:rPr lang="en-GB" sz="1600" baseline="-25000" dirty="0" smtClean="0">
                <a:solidFill>
                  <a:schemeClr val="tx1"/>
                </a:solidFill>
                <a:latin typeface="Cambria Math" panose="02040503050406030204" pitchFamily="18" charset="0"/>
                <a:ea typeface="Cambria Math" panose="02040503050406030204" pitchFamily="18" charset="0"/>
              </a:rPr>
              <a:t>n-1</a:t>
            </a:r>
            <a:r>
              <a:rPr lang="en-GB" sz="1600" dirty="0" smtClean="0">
                <a:solidFill>
                  <a:schemeClr val="tx1"/>
                </a:solidFill>
              </a:rPr>
              <a:t> to </a:t>
            </a:r>
            <a:r>
              <a:rPr lang="en-GB" sz="1600" dirty="0" smtClean="0">
                <a:solidFill>
                  <a:schemeClr val="tx1"/>
                </a:solidFill>
                <a:latin typeface="Cambria Math" panose="02040503050406030204" pitchFamily="18" charset="0"/>
                <a:ea typeface="Cambria Math" panose="02040503050406030204" pitchFamily="18" charset="0"/>
              </a:rPr>
              <a:t>t=</a:t>
            </a:r>
            <a:r>
              <a:rPr lang="en-GB" sz="1600" dirty="0" err="1" smtClean="0">
                <a:solidFill>
                  <a:schemeClr val="tx1"/>
                </a:solidFill>
                <a:latin typeface="Cambria Math" panose="02040503050406030204" pitchFamily="18" charset="0"/>
                <a:ea typeface="Cambria Math" panose="02040503050406030204" pitchFamily="18" charset="0"/>
              </a:rPr>
              <a:t>t</a:t>
            </a:r>
            <a:r>
              <a:rPr lang="en-GB" sz="1600" baseline="-25000" dirty="0" err="1" smtClean="0">
                <a:solidFill>
                  <a:schemeClr val="tx1"/>
                </a:solidFill>
                <a:latin typeface="Cambria Math" panose="02040503050406030204" pitchFamily="18" charset="0"/>
                <a:ea typeface="Cambria Math" panose="02040503050406030204" pitchFamily="18" charset="0"/>
              </a:rPr>
              <a:t>n</a:t>
            </a:r>
            <a:r>
              <a:rPr lang="en-GB" sz="1600" dirty="0" smtClean="0">
                <a:solidFill>
                  <a:schemeClr val="tx1"/>
                </a:solidFill>
              </a:rPr>
              <a:t>; many variants possible (Ades and van Leeuwen, 2014)</a:t>
            </a: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Particle Filters</a:t>
            </a:r>
            <a:endParaRPr lang="en-GB" altLang="en-US" dirty="0" smtClean="0"/>
          </a:p>
        </p:txBody>
      </p:sp>
    </p:spTree>
    <p:extLst>
      <p:ext uri="{BB962C8B-B14F-4D97-AF65-F5344CB8AC3E}">
        <p14:creationId xmlns:p14="http://schemas.microsoft.com/office/powerpoint/2010/main" val="23941288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6436" y="1032008"/>
            <a:ext cx="8229600" cy="5472608"/>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Regardless of the assimilation algorithm the number of particles (ensemble members) needed to resolve non-Gaussian pdfs is very high:</a:t>
            </a: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Particle Filters</a:t>
            </a:r>
            <a:endParaRPr lang="en-GB" altLang="en-US" dirty="0" smtClean="0"/>
          </a:p>
        </p:txBody>
      </p:sp>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532885" y="1772816"/>
            <a:ext cx="3792756" cy="4659792"/>
          </a:xfrm>
          <a:prstGeom prst="rect">
            <a:avLst/>
          </a:prstGeom>
        </p:spPr>
      </p:pic>
      <p:sp>
        <p:nvSpPr>
          <p:cNvPr id="4" name="TextBox 3"/>
          <p:cNvSpPr txBox="1"/>
          <p:nvPr/>
        </p:nvSpPr>
        <p:spPr>
          <a:xfrm>
            <a:off x="6732240" y="2348880"/>
            <a:ext cx="1944216" cy="1384995"/>
          </a:xfrm>
          <a:prstGeom prst="rect">
            <a:avLst/>
          </a:prstGeom>
          <a:noFill/>
        </p:spPr>
        <p:txBody>
          <a:bodyPr wrap="square" rtlCol="0">
            <a:spAutoFit/>
          </a:bodyPr>
          <a:lstStyle/>
          <a:p>
            <a:r>
              <a:rPr lang="en-GB" sz="1400" dirty="0"/>
              <a:t>Histograms of a 6 h ensemble forecast </a:t>
            </a:r>
            <a:r>
              <a:rPr lang="en-GB" sz="1400" dirty="0" smtClean="0"/>
              <a:t>for </a:t>
            </a:r>
            <a:r>
              <a:rPr lang="en-GB" sz="1400" dirty="0"/>
              <a:t>specific humidity (g kg</a:t>
            </a:r>
            <a:r>
              <a:rPr lang="en-GB" sz="1400" baseline="30000" dirty="0"/>
              <a:t>−1</a:t>
            </a:r>
            <a:r>
              <a:rPr lang="en-GB" sz="1400" dirty="0" smtClean="0"/>
              <a:t>) for a intermediate AGCM.</a:t>
            </a:r>
          </a:p>
          <a:p>
            <a:r>
              <a:rPr lang="en-GB" sz="1400" smtClean="0"/>
              <a:t>Miyoshi et al., 2014</a:t>
            </a:r>
            <a:endParaRPr lang="en-GB" sz="1400" dirty="0"/>
          </a:p>
        </p:txBody>
      </p:sp>
      <p:sp>
        <p:nvSpPr>
          <p:cNvPr id="5" name="Oval 4"/>
          <p:cNvSpPr/>
          <p:nvPr/>
        </p:nvSpPr>
        <p:spPr>
          <a:xfrm>
            <a:off x="2555776" y="5301208"/>
            <a:ext cx="936104" cy="216024"/>
          </a:xfrm>
          <a:prstGeom prst="ellipse">
            <a:avLst/>
          </a:prstGeom>
          <a:solidFill>
            <a:srgbClr val="FFFF00">
              <a:alpha val="23000"/>
            </a:srgb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04645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Not making assumptions on the shape of the prior and the likelihood pdf makes the Bayesian problem difficult (i.e., analytically and/or computationally intractable)</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Usual choice is to assume a </a:t>
            </a:r>
            <a:r>
              <a:rPr lang="en-GB" sz="1600" dirty="0" smtClean="0">
                <a:solidFill>
                  <a:srgbClr val="FF0000"/>
                </a:solidFill>
              </a:rPr>
              <a:t>Gaussian distribution </a:t>
            </a:r>
            <a:r>
              <a:rPr lang="en-GB" sz="1600" dirty="0" smtClean="0">
                <a:solidFill>
                  <a:schemeClr val="tx1"/>
                </a:solidFill>
              </a:rPr>
              <a:t>for the both the observations’ likelihood and the prior pdf</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Why Gaussian?</a:t>
            </a:r>
          </a:p>
          <a:p>
            <a:pPr marL="1028700" lvl="1">
              <a:spcBef>
                <a:spcPts val="600"/>
              </a:spcBef>
              <a:spcAft>
                <a:spcPts val="600"/>
              </a:spcAft>
              <a:buSzPct val="110000"/>
              <a:buFont typeface="+mj-lt"/>
              <a:buAutoNum type="arabicPeriod"/>
              <a:defRPr/>
            </a:pPr>
            <a:r>
              <a:rPr lang="en-GB" sz="1400" dirty="0" smtClean="0">
                <a:solidFill>
                  <a:schemeClr val="tx1"/>
                </a:solidFill>
              </a:rPr>
              <a:t>Mathematically tractable problem;</a:t>
            </a:r>
          </a:p>
          <a:p>
            <a:pPr marL="1028700" lvl="1">
              <a:spcBef>
                <a:spcPts val="600"/>
              </a:spcBef>
              <a:spcAft>
                <a:spcPts val="600"/>
              </a:spcAft>
              <a:buSzPct val="110000"/>
              <a:buFont typeface="+mj-lt"/>
              <a:buAutoNum type="arabicPeriod"/>
              <a:defRPr/>
            </a:pPr>
            <a:r>
              <a:rPr lang="en-GB" sz="1400" dirty="0" smtClean="0">
                <a:solidFill>
                  <a:schemeClr val="tx1"/>
                </a:solidFill>
              </a:rPr>
              <a:t>Full distribution characteristics defined by only its first two moments (mean and covariance);</a:t>
            </a:r>
          </a:p>
          <a:p>
            <a:pPr marL="1028700" lvl="1">
              <a:spcBef>
                <a:spcPts val="600"/>
              </a:spcBef>
              <a:spcAft>
                <a:spcPts val="600"/>
              </a:spcAft>
              <a:buSzPct val="110000"/>
              <a:buFont typeface="+mj-lt"/>
              <a:buAutoNum type="arabicPeriod"/>
              <a:defRPr/>
            </a:pPr>
            <a:r>
              <a:rPr lang="en-GB" sz="1400" dirty="0" smtClean="0">
                <a:solidFill>
                  <a:schemeClr val="tx1"/>
                </a:solidFill>
              </a:rPr>
              <a:t>Supported by the Central Limit Theorem;</a:t>
            </a:r>
          </a:p>
          <a:p>
            <a:pPr marL="1028700" lvl="1">
              <a:spcBef>
                <a:spcPts val="600"/>
              </a:spcBef>
              <a:spcAft>
                <a:spcPts val="600"/>
              </a:spcAft>
              <a:buSzPct val="110000"/>
              <a:buFont typeface="+mj-lt"/>
              <a:buAutoNum type="arabicPeriod"/>
              <a:defRPr/>
            </a:pPr>
            <a:r>
              <a:rPr lang="en-GB" sz="1400" dirty="0" smtClean="0">
                <a:solidFill>
                  <a:schemeClr val="tx1"/>
                </a:solidFill>
              </a:rPr>
              <a:t>Least committed distribution for given first and second moments</a:t>
            </a:r>
          </a:p>
          <a:p>
            <a:pPr>
              <a:buSzPct val="110000"/>
              <a:defRPr/>
            </a:pPr>
            <a:endParaRPr lang="en-GB" sz="1800" dirty="0" smtClean="0">
              <a:solidFill>
                <a:schemeClr val="tx1"/>
              </a:solidFill>
            </a:endParaRPr>
          </a:p>
          <a:p>
            <a:pPr>
              <a:spcBef>
                <a:spcPts val="600"/>
              </a:spcBef>
              <a:spcAft>
                <a:spcPts val="600"/>
              </a:spcAft>
              <a:defRPr/>
            </a:pPr>
            <a:endParaRPr lang="en-GB" sz="1800" dirty="0" smtClean="0">
              <a:solidFill>
                <a:schemeClr val="tx1"/>
              </a:solidFill>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The Gaussian approximation</a:t>
            </a:r>
            <a:endParaRPr lang="en-GB" altLang="en-US" dirty="0" smtClean="0"/>
          </a:p>
        </p:txBody>
      </p:sp>
    </p:spTree>
    <p:extLst>
      <p:ext uri="{BB962C8B-B14F-4D97-AF65-F5344CB8AC3E}">
        <p14:creationId xmlns:p14="http://schemas.microsoft.com/office/powerpoint/2010/main" val="29181419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Usual choice is to assume a </a:t>
                </a:r>
                <a:r>
                  <a:rPr lang="en-GB" sz="1600" dirty="0" smtClean="0">
                    <a:solidFill>
                      <a:srgbClr val="FF0000"/>
                    </a:solidFill>
                  </a:rPr>
                  <a:t>Gaussian distribution </a:t>
                </a:r>
                <a:r>
                  <a:rPr lang="en-GB" sz="1600" dirty="0" smtClean="0">
                    <a:solidFill>
                      <a:schemeClr val="tx1"/>
                    </a:solidFill>
                  </a:rPr>
                  <a:t>for the both the observations’ likelihood and the prior pdf</a:t>
                </a:r>
              </a:p>
              <a:p>
                <a:pPr marL="285750" indent="-285750">
                  <a:spcBef>
                    <a:spcPts val="600"/>
                  </a:spcBef>
                  <a:spcAft>
                    <a:spcPts val="600"/>
                  </a:spcAft>
                  <a:buSzPct val="110000"/>
                  <a:buFont typeface="Arial" panose="020B0604020202020204" pitchFamily="34" charset="0"/>
                  <a:buChar char="•"/>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a:solidFill>
                    <a:schemeClr val="tx1"/>
                  </a:solidFill>
                </a:endParaRPr>
              </a:p>
              <a:p>
                <a:pPr marL="285750" indent="-285750">
                  <a:spcBef>
                    <a:spcPts val="1200"/>
                  </a:spcBef>
                  <a:spcAft>
                    <a:spcPts val="1200"/>
                  </a:spcAft>
                  <a:buSzPct val="110000"/>
                  <a:buFont typeface="Arial" panose="020B0604020202020204" pitchFamily="34" charset="0"/>
                  <a:buChar char="•"/>
                  <a:defRPr/>
                </a:pPr>
                <a:r>
                  <a:rPr lang="en-GB" sz="1600" dirty="0">
                    <a:solidFill>
                      <a:schemeClr val="tx1"/>
                    </a:solidFill>
                  </a:rPr>
                  <a:t>w</a:t>
                </a:r>
                <a:r>
                  <a:rPr lang="en-GB" sz="1600" dirty="0" smtClean="0">
                    <a:solidFill>
                      <a:schemeClr val="tx1"/>
                    </a:solidFill>
                  </a:rPr>
                  <a:t>here </a:t>
                </a:r>
                <a14:m>
                  <m:oMath xmlns:m="http://schemas.openxmlformats.org/officeDocument/2006/math">
                    <m:d>
                      <m:dPr>
                        <m:begChr m:val="⟨"/>
                        <m:endChr m:val="⟩"/>
                        <m:ctrlPr>
                          <a:rPr lang="en-GB" sz="1600" i="1">
                            <a:solidFill>
                              <a:schemeClr val="tx1"/>
                            </a:solidFill>
                            <a:latin typeface="Cambria Math" panose="02040503050406030204" pitchFamily="18" charset="0"/>
                          </a:rPr>
                        </m:ctrlPr>
                      </m:dP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ea typeface="Cambria Math" panose="02040503050406030204" pitchFamily="18" charset="0"/>
                              </a:rPr>
                              <m:t>𝜀</m:t>
                            </m:r>
                          </m:e>
                          <m:sub>
                            <m:r>
                              <a:rPr lang="en-GB" sz="1600" i="1">
                                <a:solidFill>
                                  <a:schemeClr val="tx1"/>
                                </a:solidFill>
                                <a:latin typeface="Cambria Math" panose="02040503050406030204" pitchFamily="18" charset="0"/>
                              </a:rPr>
                              <m:t>𝑜</m:t>
                            </m:r>
                          </m:sub>
                        </m:sSub>
                        <m:sSubSup>
                          <m:sSubSupPr>
                            <m:ctrlPr>
                              <a:rPr lang="en-GB" sz="1600" i="1">
                                <a:solidFill>
                                  <a:schemeClr val="tx1"/>
                                </a:solidFill>
                                <a:latin typeface="Cambria Math" panose="02040503050406030204" pitchFamily="18" charset="0"/>
                              </a:rPr>
                            </m:ctrlPr>
                          </m:sSubSupPr>
                          <m:e>
                            <m:r>
                              <a:rPr lang="en-GB" sz="1600" i="1">
                                <a:solidFill>
                                  <a:schemeClr val="tx1"/>
                                </a:solidFill>
                                <a:latin typeface="Cambria Math" panose="02040503050406030204" pitchFamily="18" charset="0"/>
                                <a:ea typeface="Cambria Math" panose="02040503050406030204" pitchFamily="18" charset="0"/>
                              </a:rPr>
                              <m:t>𝜀</m:t>
                            </m:r>
                          </m:e>
                          <m:sub>
                            <m:r>
                              <a:rPr lang="en-GB" sz="1600" i="1">
                                <a:solidFill>
                                  <a:schemeClr val="tx1"/>
                                </a:solidFill>
                                <a:latin typeface="Cambria Math" panose="02040503050406030204" pitchFamily="18" charset="0"/>
                              </a:rPr>
                              <m:t>𝑜</m:t>
                            </m:r>
                          </m:sub>
                          <m:sup>
                            <m:r>
                              <a:rPr lang="en-GB" sz="1600" i="1">
                                <a:solidFill>
                                  <a:schemeClr val="tx1"/>
                                </a:solidFill>
                                <a:latin typeface="Cambria Math" panose="02040503050406030204" pitchFamily="18" charset="0"/>
                              </a:rPr>
                              <m:t>𝑇</m:t>
                            </m:r>
                          </m:sup>
                        </m:sSubSup>
                      </m:e>
                    </m:d>
                    <m:r>
                      <a:rPr lang="en-GB" sz="1600" i="1">
                        <a:solidFill>
                          <a:schemeClr val="tx1"/>
                        </a:solidFill>
                        <a:latin typeface="Cambria Math" panose="02040503050406030204" pitchFamily="18" charset="0"/>
                      </a:rPr>
                      <m:t>=</m:t>
                    </m:r>
                    <m:r>
                      <a:rPr lang="en-GB" sz="1600" b="1">
                        <a:solidFill>
                          <a:schemeClr val="tx1"/>
                        </a:solidFill>
                        <a:latin typeface="Cambria Math" panose="02040503050406030204" pitchFamily="18" charset="0"/>
                      </a:rPr>
                      <m:t>𝐑</m:t>
                    </m:r>
                  </m:oMath>
                </a14:m>
                <a:r>
                  <a:rPr lang="en-GB" sz="1600" dirty="0" smtClean="0">
                    <a:solidFill>
                      <a:schemeClr val="tx1"/>
                    </a:solidFill>
                  </a:rPr>
                  <a:t> and </a:t>
                </a:r>
                <a14:m>
                  <m:oMath xmlns:m="http://schemas.openxmlformats.org/officeDocument/2006/math">
                    <m:d>
                      <m:dPr>
                        <m:begChr m:val="⟨"/>
                        <m:endChr m:val="⟩"/>
                        <m:ctrlPr>
                          <a:rPr lang="en-GB" sz="1600" i="1">
                            <a:solidFill>
                              <a:schemeClr val="tx1"/>
                            </a:solidFill>
                            <a:latin typeface="Cambria Math" panose="02040503050406030204" pitchFamily="18" charset="0"/>
                          </a:rPr>
                        </m:ctrlPr>
                      </m:dPr>
                      <m:e>
                        <m:sSub>
                          <m:sSubPr>
                            <m:ctrlPr>
                              <a:rPr lang="en-GB" sz="1600" i="1">
                                <a:solidFill>
                                  <a:schemeClr val="tx1"/>
                                </a:solidFill>
                                <a:latin typeface="Cambria Math" panose="02040503050406030204" pitchFamily="18" charset="0"/>
                              </a:rPr>
                            </m:ctrlPr>
                          </m:sSubPr>
                          <m:e>
                            <m:r>
                              <a:rPr lang="en-GB" sz="1600" i="1">
                                <a:solidFill>
                                  <a:schemeClr val="tx1"/>
                                </a:solidFill>
                                <a:latin typeface="Cambria Math" panose="02040503050406030204" pitchFamily="18" charset="0"/>
                                <a:ea typeface="Cambria Math" panose="02040503050406030204" pitchFamily="18" charset="0"/>
                              </a:rPr>
                              <m:t>𝜀</m:t>
                            </m:r>
                          </m:e>
                          <m:sub>
                            <m:r>
                              <a:rPr lang="en-GB" sz="1600" b="0" i="1" smtClean="0">
                                <a:solidFill>
                                  <a:schemeClr val="tx1"/>
                                </a:solidFill>
                                <a:latin typeface="Cambria Math" panose="02040503050406030204" pitchFamily="18" charset="0"/>
                              </a:rPr>
                              <m:t>𝑏</m:t>
                            </m:r>
                          </m:sub>
                        </m:sSub>
                        <m:sSubSup>
                          <m:sSubSupPr>
                            <m:ctrlPr>
                              <a:rPr lang="en-GB" sz="1600" i="1">
                                <a:solidFill>
                                  <a:schemeClr val="tx1"/>
                                </a:solidFill>
                                <a:latin typeface="Cambria Math" panose="02040503050406030204" pitchFamily="18" charset="0"/>
                              </a:rPr>
                            </m:ctrlPr>
                          </m:sSubSupPr>
                          <m:e>
                            <m:r>
                              <a:rPr lang="en-GB" sz="1600" i="1">
                                <a:solidFill>
                                  <a:schemeClr val="tx1"/>
                                </a:solidFill>
                                <a:latin typeface="Cambria Math" panose="02040503050406030204" pitchFamily="18" charset="0"/>
                                <a:ea typeface="Cambria Math" panose="02040503050406030204" pitchFamily="18" charset="0"/>
                              </a:rPr>
                              <m:t>𝜀</m:t>
                            </m:r>
                          </m:e>
                          <m:sub>
                            <m:r>
                              <a:rPr lang="en-GB" sz="1600" b="0" i="1" smtClean="0">
                                <a:solidFill>
                                  <a:schemeClr val="tx1"/>
                                </a:solidFill>
                                <a:latin typeface="Cambria Math" panose="02040503050406030204" pitchFamily="18" charset="0"/>
                              </a:rPr>
                              <m:t>𝑏</m:t>
                            </m:r>
                          </m:sub>
                          <m:sup>
                            <m:r>
                              <a:rPr lang="en-GB" sz="1600" i="1">
                                <a:solidFill>
                                  <a:schemeClr val="tx1"/>
                                </a:solidFill>
                                <a:latin typeface="Cambria Math" panose="02040503050406030204" pitchFamily="18" charset="0"/>
                              </a:rPr>
                              <m:t>𝑇</m:t>
                            </m:r>
                          </m:sup>
                        </m:sSubSup>
                      </m:e>
                    </m:d>
                    <m:r>
                      <a:rPr lang="en-GB" sz="1600" i="1">
                        <a:solidFill>
                          <a:schemeClr val="tx1"/>
                        </a:solidFill>
                        <a:latin typeface="Cambria Math" panose="02040503050406030204" pitchFamily="18" charset="0"/>
                      </a:rPr>
                      <m:t>=</m:t>
                    </m:r>
                    <m:sSub>
                      <m:sSubPr>
                        <m:ctrlPr>
                          <a:rPr lang="en-GB" sz="1600" b="1" i="1">
                            <a:solidFill>
                              <a:prstClr val="black"/>
                            </a:solidFill>
                            <a:latin typeface="Cambria Math" panose="02040503050406030204" pitchFamily="18" charset="0"/>
                          </a:rPr>
                        </m:ctrlPr>
                      </m:sSubPr>
                      <m:e>
                        <m:r>
                          <a:rPr lang="en-GB" sz="1600" b="1">
                            <a:solidFill>
                              <a:prstClr val="black"/>
                            </a:solidFill>
                            <a:latin typeface="Cambria Math" panose="02040503050406030204" pitchFamily="18" charset="0"/>
                          </a:rPr>
                          <m:t>𝐏</m:t>
                        </m:r>
                      </m:e>
                      <m:sub>
                        <m:r>
                          <a:rPr lang="en-GB" sz="1600" b="1" i="1">
                            <a:solidFill>
                              <a:prstClr val="black"/>
                            </a:solidFill>
                            <a:latin typeface="Cambria Math" panose="02040503050406030204" pitchFamily="18" charset="0"/>
                          </a:rPr>
                          <m:t>𝑩</m:t>
                        </m:r>
                      </m:sub>
                    </m:sSub>
                  </m:oMath>
                </a14:m>
                <a:r>
                  <a:rPr lang="en-GB" sz="1600" dirty="0" smtClean="0">
                    <a:solidFill>
                      <a:schemeClr val="tx1"/>
                    </a:solidFill>
                  </a:rPr>
                  <a:t> are the covariances of the errors of the observations and of the prior (background forecast)</a:t>
                </a: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Under this assumption the posterior (analysis</a:t>
                </a:r>
                <a:r>
                  <a:rPr lang="en-GB" sz="1600" dirty="0">
                    <a:solidFill>
                      <a:schemeClr val="tx1"/>
                    </a:solidFill>
                  </a:rPr>
                  <a:t>) distribution 𝑝(𝒙|𝒚) </a:t>
                </a:r>
                <a:r>
                  <a:rPr lang="en-GB" sz="1600" dirty="0" smtClean="0">
                    <a:solidFill>
                      <a:schemeClr val="tx1"/>
                    </a:solidFill>
                  </a:rPr>
                  <a:t>can also be expressed as a Gaussian distribution  </a:t>
                </a:r>
              </a:p>
              <a:p>
                <a:pPr>
                  <a:spcBef>
                    <a:spcPts val="600"/>
                  </a:spcBef>
                  <a:spcAft>
                    <a:spcPts val="600"/>
                  </a:spcAft>
                  <a:defRPr/>
                </a:pPr>
                <a:endParaRPr lang="en-GB" sz="18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3"/>
                <a:stretch>
                  <a:fillRect l="-444" t="-484"/>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The Gaussian approximation</a:t>
            </a:r>
            <a:endParaRPr lang="en-GB" altLang="en-US" dirty="0" smtClean="0"/>
          </a:p>
        </p:txBody>
      </p:sp>
      <p:grpSp>
        <p:nvGrpSpPr>
          <p:cNvPr id="4" name="Group 3"/>
          <p:cNvGrpSpPr/>
          <p:nvPr/>
        </p:nvGrpSpPr>
        <p:grpSpPr>
          <a:xfrm>
            <a:off x="1036400" y="2132856"/>
            <a:ext cx="6843540" cy="1618200"/>
            <a:chOff x="1036400" y="2132856"/>
            <a:chExt cx="6843540" cy="1618200"/>
          </a:xfrm>
        </p:grpSpPr>
        <mc:AlternateContent xmlns:mc="http://schemas.openxmlformats.org/markup-compatibility/2006" xmlns:a14="http://schemas.microsoft.com/office/drawing/2010/main">
          <mc:Choice Requires="a14">
            <p:sp>
              <p:nvSpPr>
                <p:cNvPr id="2" name="Rectangle 1"/>
                <p:cNvSpPr/>
                <p:nvPr/>
              </p:nvSpPr>
              <p:spPr>
                <a:xfrm>
                  <a:off x="1036400" y="2132856"/>
                  <a:ext cx="6843540" cy="161820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1200" i="1" smtClean="0">
                            <a:solidFill>
                              <a:prstClr val="black"/>
                            </a:solidFill>
                            <a:latin typeface="Cambria Math" panose="02040503050406030204" pitchFamily="18" charset="0"/>
                          </a:rPr>
                          <m:t>𝑝</m:t>
                        </m:r>
                        <m:d>
                          <m:dPr>
                            <m:ctrlPr>
                              <a:rPr lang="en-GB" sz="1200" i="1">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𝒚</m:t>
                            </m:r>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r>
                          <a:rPr lang="en-GB" sz="1200" b="1" i="1">
                            <a:solidFill>
                              <a:prstClr val="black"/>
                            </a:solidFill>
                            <a:latin typeface="Cambria Math" panose="02040503050406030204" pitchFamily="18" charset="0"/>
                          </a:rPr>
                          <m:t>=</m:t>
                        </m:r>
                        <m:f>
                          <m:fPr>
                            <m:ctrlPr>
                              <a:rPr lang="en-GB" sz="1200" b="1" i="1">
                                <a:solidFill>
                                  <a:prstClr val="black"/>
                                </a:solidFill>
                                <a:latin typeface="Cambria Math" panose="02040503050406030204" pitchFamily="18" charset="0"/>
                              </a:rPr>
                            </m:ctrlPr>
                          </m:fPr>
                          <m:num>
                            <m:r>
                              <a:rPr lang="en-GB" sz="1200" b="1" i="1">
                                <a:solidFill>
                                  <a:prstClr val="black"/>
                                </a:solidFill>
                                <a:latin typeface="Cambria Math" panose="02040503050406030204" pitchFamily="18" charset="0"/>
                              </a:rPr>
                              <m:t>𝟏</m:t>
                            </m:r>
                          </m:num>
                          <m:den>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𝟐</m:t>
                                    </m:r>
                                    <m:r>
                                      <a:rPr lang="en-GB" sz="1200" b="1" i="1">
                                        <a:solidFill>
                                          <a:prstClr val="black"/>
                                        </a:solidFill>
                                        <a:latin typeface="Cambria Math" panose="02040503050406030204" pitchFamily="18" charset="0"/>
                                        <a:ea typeface="Cambria Math" panose="02040503050406030204" pitchFamily="18" charset="0"/>
                                      </a:rPr>
                                      <m:t>𝝅</m:t>
                                    </m:r>
                                  </m:e>
                                </m:d>
                              </m:e>
                              <m:sup>
                                <m:r>
                                  <a:rPr lang="en-GB" sz="1200" b="1" i="1">
                                    <a:solidFill>
                                      <a:prstClr val="black"/>
                                    </a:solidFill>
                                    <a:latin typeface="Cambria Math" panose="02040503050406030204" pitchFamily="18" charset="0"/>
                                  </a:rPr>
                                  <m:t>𝑵</m:t>
                                </m:r>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𝟐</m:t>
                                </m:r>
                              </m:sup>
                            </m:sSup>
                            <m:sSup>
                              <m:sSupPr>
                                <m:ctrlPr>
                                  <a:rPr lang="en-GB" sz="1200" b="1" i="1">
                                    <a:solidFill>
                                      <a:prstClr val="black"/>
                                    </a:solidFill>
                                    <a:latin typeface="Cambria Math" panose="02040503050406030204" pitchFamily="18" charset="0"/>
                                  </a:rPr>
                                </m:ctrlPr>
                              </m:sSupPr>
                              <m:e>
                                <m:d>
                                  <m:dPr>
                                    <m:begChr m:val="|"/>
                                    <m:endChr m:val="|"/>
                                    <m:ctrlPr>
                                      <a:rPr lang="en-GB" sz="1200" b="1" i="1">
                                        <a:solidFill>
                                          <a:prstClr val="black"/>
                                        </a:solidFill>
                                        <a:latin typeface="Cambria Math" panose="02040503050406030204" pitchFamily="18" charset="0"/>
                                      </a:rPr>
                                    </m:ctrlPr>
                                  </m:dPr>
                                  <m:e>
                                    <m:r>
                                      <a:rPr lang="en-GB" sz="1200" b="1" i="0" smtClean="0">
                                        <a:solidFill>
                                          <a:prstClr val="black"/>
                                        </a:solidFill>
                                        <a:latin typeface="Cambria Math" panose="02040503050406030204" pitchFamily="18" charset="0"/>
                                      </a:rPr>
                                      <m:t>𝐑</m:t>
                                    </m:r>
                                  </m:e>
                                </m:d>
                              </m:e>
                              <m:sup>
                                <m:r>
                                  <a:rPr lang="en-GB" sz="1200" b="1" i="1">
                                    <a:solidFill>
                                      <a:prstClr val="black"/>
                                    </a:solidFill>
                                    <a:latin typeface="Cambria Math" panose="02040503050406030204" pitchFamily="18" charset="0"/>
                                  </a:rPr>
                                  <m:t>𝟏</m:t>
                                </m:r>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𝟐</m:t>
                                </m:r>
                              </m:sup>
                            </m:sSup>
                          </m:den>
                        </m:f>
                        <m:r>
                          <a:rPr lang="en-GB" sz="1200" b="1" i="1">
                            <a:solidFill>
                              <a:prstClr val="black"/>
                            </a:solidFill>
                            <a:latin typeface="Cambria Math" panose="02040503050406030204" pitchFamily="18" charset="0"/>
                          </a:rPr>
                          <m:t>𝒆𝒙𝒑</m:t>
                        </m:r>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m:t>
                            </m:r>
                            <m:f>
                              <m:fPr>
                                <m:ctrlPr>
                                  <a:rPr lang="en-GB" sz="1200" b="1" i="1">
                                    <a:solidFill>
                                      <a:prstClr val="black"/>
                                    </a:solidFill>
                                    <a:latin typeface="Cambria Math" panose="02040503050406030204" pitchFamily="18" charset="0"/>
                                  </a:rPr>
                                </m:ctrlPr>
                              </m:fPr>
                              <m:num>
                                <m:r>
                                  <a:rPr lang="en-GB" sz="1200" b="1" i="1">
                                    <a:solidFill>
                                      <a:prstClr val="black"/>
                                    </a:solidFill>
                                    <a:latin typeface="Cambria Math" panose="02040503050406030204" pitchFamily="18" charset="0"/>
                                  </a:rPr>
                                  <m:t>𝟏</m:t>
                                </m:r>
                              </m:num>
                              <m:den>
                                <m:r>
                                  <a:rPr lang="en-GB" sz="1200" b="1" i="1">
                                    <a:solidFill>
                                      <a:prstClr val="black"/>
                                    </a:solidFill>
                                    <a:latin typeface="Cambria Math" panose="02040503050406030204" pitchFamily="18" charset="0"/>
                                  </a:rPr>
                                  <m:t>𝟐</m:t>
                                </m:r>
                              </m:den>
                            </m:f>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𝒚</m:t>
                                    </m:r>
                                    <m:r>
                                      <a:rPr lang="en-GB" sz="1200" b="1" i="1">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𝑯</m:t>
                                    </m:r>
                                    <m:d>
                                      <m:dPr>
                                        <m:ctrlPr>
                                          <a:rPr lang="en-GB" sz="1200" b="1" i="1" smtClean="0">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𝒙</m:t>
                                        </m:r>
                                      </m:e>
                                    </m:d>
                                  </m:e>
                                </m:d>
                              </m:e>
                              <m:sup>
                                <m:r>
                                  <a:rPr lang="en-GB" sz="1200" b="1" i="1">
                                    <a:solidFill>
                                      <a:prstClr val="black"/>
                                    </a:solidFill>
                                    <a:latin typeface="Cambria Math" panose="02040503050406030204" pitchFamily="18" charset="0"/>
                                  </a:rPr>
                                  <m:t>𝑻</m:t>
                                </m:r>
                              </m:sup>
                            </m:sSup>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r>
                                      <a:rPr lang="en-GB" sz="1200" b="1" i="0" smtClean="0">
                                        <a:solidFill>
                                          <a:prstClr val="black"/>
                                        </a:solidFill>
                                        <a:latin typeface="Cambria Math" panose="02040503050406030204" pitchFamily="18" charset="0"/>
                                      </a:rPr>
                                      <m:t>𝐑</m:t>
                                    </m:r>
                                  </m:e>
                                </m:d>
                              </m:e>
                              <m:sup>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𝟏</m:t>
                                </m:r>
                              </m:sup>
                            </m:sSup>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𝑯</m:t>
                                </m:r>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𝒙</m:t>
                                    </m:r>
                                  </m:e>
                                </m:d>
                              </m:e>
                            </m:d>
                          </m:e>
                        </m:d>
                      </m:oMath>
                    </m:oMathPara>
                  </a14:m>
                  <a:endParaRPr lang="en-GB" sz="1200" i="1" dirty="0" smtClean="0">
                    <a:solidFill>
                      <a:prstClr val="black"/>
                    </a:solidFill>
                    <a:latin typeface="Cambria Math" panose="02040503050406030204" pitchFamily="18" charset="0"/>
                  </a:endParaRPr>
                </a:p>
                <a:p>
                  <a:endParaRPr lang="en-GB" sz="1200" i="1" dirty="0" smtClean="0">
                    <a:solidFill>
                      <a:prstClr val="black"/>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200" i="1" smtClean="0">
                            <a:solidFill>
                              <a:prstClr val="black"/>
                            </a:solidFill>
                            <a:latin typeface="Cambria Math" panose="02040503050406030204" pitchFamily="18" charset="0"/>
                          </a:rPr>
                          <m:t>𝑝</m:t>
                        </m:r>
                        <m:d>
                          <m:dPr>
                            <m:ctrlPr>
                              <a:rPr lang="en-GB" sz="1200" i="1">
                                <a:solidFill>
                                  <a:prstClr val="black"/>
                                </a:solidFill>
                                <a:latin typeface="Cambria Math" panose="02040503050406030204" pitchFamily="18" charset="0"/>
                              </a:rPr>
                            </m:ctrlPr>
                          </m:dPr>
                          <m:e>
                            <m:sSub>
                              <m:sSubPr>
                                <m:ctrlPr>
                                  <a:rPr lang="en-GB" sz="1200"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i="1">
                                    <a:solidFill>
                                      <a:prstClr val="black"/>
                                    </a:solidFill>
                                    <a:latin typeface="Cambria Math" panose="02040503050406030204" pitchFamily="18" charset="0"/>
                                  </a:rPr>
                                  <m:t>𝑏</m:t>
                                </m:r>
                              </m:sub>
                            </m:sSub>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r>
                          <a:rPr lang="en-GB" sz="1200" b="1" i="1" smtClean="0">
                            <a:solidFill>
                              <a:prstClr val="black"/>
                            </a:solidFill>
                            <a:latin typeface="Cambria Math" panose="02040503050406030204" pitchFamily="18" charset="0"/>
                          </a:rPr>
                          <m:t>=</m:t>
                        </m:r>
                        <m:f>
                          <m:fPr>
                            <m:ctrlPr>
                              <a:rPr lang="en-GB" sz="1200" b="1" i="1" smtClean="0">
                                <a:solidFill>
                                  <a:prstClr val="black"/>
                                </a:solidFill>
                                <a:latin typeface="Cambria Math" panose="02040503050406030204" pitchFamily="18" charset="0"/>
                              </a:rPr>
                            </m:ctrlPr>
                          </m:fPr>
                          <m:num>
                            <m:r>
                              <a:rPr lang="en-GB" sz="1200" b="1" i="1" smtClean="0">
                                <a:solidFill>
                                  <a:prstClr val="black"/>
                                </a:solidFill>
                                <a:latin typeface="Cambria Math" panose="02040503050406030204" pitchFamily="18" charset="0"/>
                              </a:rPr>
                              <m:t>𝟏</m:t>
                            </m:r>
                          </m:num>
                          <m:den>
                            <m:sSup>
                              <m:sSupPr>
                                <m:ctrlPr>
                                  <a:rPr lang="en-GB" sz="1200" b="1" i="1" smtClean="0">
                                    <a:solidFill>
                                      <a:prstClr val="black"/>
                                    </a:solidFill>
                                    <a:latin typeface="Cambria Math" panose="02040503050406030204" pitchFamily="18" charset="0"/>
                                  </a:rPr>
                                </m:ctrlPr>
                              </m:sSupPr>
                              <m:e>
                                <m:d>
                                  <m:dPr>
                                    <m:ctrlPr>
                                      <a:rPr lang="en-GB" sz="1200" b="1" i="1" smtClean="0">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𝟐</m:t>
                                    </m:r>
                                    <m:r>
                                      <a:rPr lang="en-GB" sz="1200" b="1" i="1" smtClean="0">
                                        <a:solidFill>
                                          <a:prstClr val="black"/>
                                        </a:solidFill>
                                        <a:latin typeface="Cambria Math" panose="02040503050406030204" pitchFamily="18" charset="0"/>
                                        <a:ea typeface="Cambria Math" panose="02040503050406030204" pitchFamily="18" charset="0"/>
                                      </a:rPr>
                                      <m:t>𝝅</m:t>
                                    </m:r>
                                  </m:e>
                                </m:d>
                              </m:e>
                              <m:sup>
                                <m:r>
                                  <a:rPr lang="en-GB" sz="1200" b="1" i="1" smtClean="0">
                                    <a:solidFill>
                                      <a:prstClr val="black"/>
                                    </a:solidFill>
                                    <a:latin typeface="Cambria Math" panose="02040503050406030204" pitchFamily="18" charset="0"/>
                                  </a:rPr>
                                  <m:t>𝑵</m:t>
                                </m:r>
                                <m:r>
                                  <a:rPr lang="en-GB" sz="1200" b="1" i="1" smtClean="0">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𝟐</m:t>
                                </m:r>
                              </m:sup>
                            </m:sSup>
                            <m:sSup>
                              <m:sSupPr>
                                <m:ctrlPr>
                                  <a:rPr lang="en-GB" sz="1200" b="1" i="1" smtClean="0">
                                    <a:solidFill>
                                      <a:prstClr val="black"/>
                                    </a:solidFill>
                                    <a:latin typeface="Cambria Math" panose="02040503050406030204" pitchFamily="18" charset="0"/>
                                  </a:rPr>
                                </m:ctrlPr>
                              </m:sSupPr>
                              <m:e>
                                <m:d>
                                  <m:dPr>
                                    <m:begChr m:val="|"/>
                                    <m:endChr m:val="|"/>
                                    <m:ctrlPr>
                                      <a:rPr lang="en-GB" sz="1200" b="1" i="1">
                                        <a:solidFill>
                                          <a:prstClr val="black"/>
                                        </a:solidFill>
                                        <a:latin typeface="Cambria Math" panose="02040503050406030204" pitchFamily="18" charset="0"/>
                                      </a:rPr>
                                    </m:ctrlPr>
                                  </m:dPr>
                                  <m:e>
                                    <m:sSub>
                                      <m:sSubPr>
                                        <m:ctrlPr>
                                          <a:rPr lang="en-GB" sz="1200" b="1" i="1" smtClean="0">
                                            <a:solidFill>
                                              <a:prstClr val="black"/>
                                            </a:solidFill>
                                            <a:latin typeface="Cambria Math" panose="02040503050406030204" pitchFamily="18" charset="0"/>
                                          </a:rPr>
                                        </m:ctrlPr>
                                      </m:sSubPr>
                                      <m:e>
                                        <m:r>
                                          <a:rPr lang="en-GB" sz="1200" b="1" i="0">
                                            <a:solidFill>
                                              <a:prstClr val="black"/>
                                            </a:solidFill>
                                            <a:latin typeface="Cambria Math" panose="02040503050406030204" pitchFamily="18" charset="0"/>
                                          </a:rPr>
                                          <m:t>𝐏</m:t>
                                        </m:r>
                                      </m:e>
                                      <m:sub>
                                        <m:r>
                                          <a:rPr lang="en-GB" sz="1200" b="1" i="1">
                                            <a:solidFill>
                                              <a:prstClr val="black"/>
                                            </a:solidFill>
                                            <a:latin typeface="Cambria Math" panose="02040503050406030204" pitchFamily="18" charset="0"/>
                                          </a:rPr>
                                          <m:t>𝑩</m:t>
                                        </m:r>
                                      </m:sub>
                                    </m:sSub>
                                  </m:e>
                                </m:d>
                              </m:e>
                              <m:sup>
                                <m:r>
                                  <a:rPr lang="en-GB" sz="1200" b="1" i="1" smtClean="0">
                                    <a:solidFill>
                                      <a:prstClr val="black"/>
                                    </a:solidFill>
                                    <a:latin typeface="Cambria Math" panose="02040503050406030204" pitchFamily="18" charset="0"/>
                                  </a:rPr>
                                  <m:t>𝟏</m:t>
                                </m:r>
                                <m:r>
                                  <a:rPr lang="en-GB" sz="1200" b="1" i="1" smtClean="0">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𝟐</m:t>
                                </m:r>
                              </m:sup>
                            </m:sSup>
                          </m:den>
                        </m:f>
                        <m:r>
                          <a:rPr lang="en-GB" sz="1200" b="1" i="1" smtClean="0">
                            <a:solidFill>
                              <a:prstClr val="black"/>
                            </a:solidFill>
                            <a:latin typeface="Cambria Math" panose="02040503050406030204" pitchFamily="18" charset="0"/>
                          </a:rPr>
                          <m:t>𝒆𝒙𝒑</m:t>
                        </m:r>
                        <m:d>
                          <m:dPr>
                            <m:ctrlPr>
                              <a:rPr lang="en-GB" sz="1200" b="1" i="1" smtClean="0">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m:t>
                            </m:r>
                            <m:f>
                              <m:fPr>
                                <m:ctrlPr>
                                  <a:rPr lang="en-GB" sz="1200" b="1" i="1" smtClean="0">
                                    <a:solidFill>
                                      <a:prstClr val="black"/>
                                    </a:solidFill>
                                    <a:latin typeface="Cambria Math" panose="02040503050406030204" pitchFamily="18" charset="0"/>
                                  </a:rPr>
                                </m:ctrlPr>
                              </m:fPr>
                              <m:num>
                                <m:r>
                                  <a:rPr lang="en-GB" sz="1200" b="1" i="1" smtClean="0">
                                    <a:solidFill>
                                      <a:prstClr val="black"/>
                                    </a:solidFill>
                                    <a:latin typeface="Cambria Math" panose="02040503050406030204" pitchFamily="18" charset="0"/>
                                  </a:rPr>
                                  <m:t>𝟏</m:t>
                                </m:r>
                              </m:num>
                              <m:den>
                                <m:r>
                                  <a:rPr lang="en-GB" sz="1200" b="1" i="1" smtClean="0">
                                    <a:solidFill>
                                      <a:prstClr val="black"/>
                                    </a:solidFill>
                                    <a:latin typeface="Cambria Math" panose="02040503050406030204" pitchFamily="18" charset="0"/>
                                  </a:rPr>
                                  <m:t>𝟐</m:t>
                                </m:r>
                              </m:den>
                            </m:f>
                            <m:sSup>
                              <m:sSupPr>
                                <m:ctrlPr>
                                  <a:rPr lang="en-GB" sz="1200" b="1" i="1" smtClean="0">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e>
                              <m:sup>
                                <m:r>
                                  <a:rPr lang="en-GB" sz="1200" b="1" i="1" smtClean="0">
                                    <a:solidFill>
                                      <a:prstClr val="black"/>
                                    </a:solidFill>
                                    <a:latin typeface="Cambria Math" panose="02040503050406030204" pitchFamily="18" charset="0"/>
                                  </a:rPr>
                                  <m:t>𝑻</m:t>
                                </m:r>
                              </m:sup>
                            </m:sSup>
                            <m:sSup>
                              <m:sSupPr>
                                <m:ctrlPr>
                                  <a:rPr lang="en-GB" sz="1200" b="1" i="1" smtClean="0">
                                    <a:solidFill>
                                      <a:prstClr val="black"/>
                                    </a:solidFill>
                                    <a:latin typeface="Cambria Math" panose="02040503050406030204" pitchFamily="18" charset="0"/>
                                  </a:rPr>
                                </m:ctrlPr>
                              </m:sSupPr>
                              <m:e>
                                <m:d>
                                  <m:dPr>
                                    <m:ctrlPr>
                                      <a:rPr lang="en-GB" sz="1200" b="1" i="1" smtClean="0">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a:solidFill>
                                              <a:prstClr val="black"/>
                                            </a:solidFill>
                                            <a:latin typeface="Cambria Math" panose="02040503050406030204" pitchFamily="18" charset="0"/>
                                          </a:rPr>
                                          <m:t>𝐏</m:t>
                                        </m:r>
                                      </m:e>
                                      <m:sub>
                                        <m:r>
                                          <a:rPr lang="en-GB" sz="1200" b="1" i="1">
                                            <a:solidFill>
                                              <a:prstClr val="black"/>
                                            </a:solidFill>
                                            <a:latin typeface="Cambria Math" panose="02040503050406030204" pitchFamily="18" charset="0"/>
                                          </a:rPr>
                                          <m:t>𝑩</m:t>
                                        </m:r>
                                      </m:sub>
                                    </m:sSub>
                                  </m:e>
                                </m:d>
                              </m:e>
                              <m:sup>
                                <m:r>
                                  <a:rPr lang="en-GB" sz="1200" b="1" i="1" smtClean="0">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𝟏</m:t>
                                </m:r>
                              </m:sup>
                            </m:sSup>
                            <m:d>
                              <m:dPr>
                                <m:ctrlPr>
                                  <a:rPr lang="en-GB" sz="1200" b="1" i="1" smtClean="0">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e>
                        </m:d>
                      </m:oMath>
                    </m:oMathPara>
                  </a14:m>
                  <a:endParaRPr lang="en-GB" sz="1200" dirty="0" smtClean="0"/>
                </a:p>
                <a:p>
                  <a:endParaRPr lang="en-GB" sz="1200" dirty="0"/>
                </a:p>
                <a:p>
                  <a14:m>
                    <m:oMath xmlns:m="http://schemas.openxmlformats.org/officeDocument/2006/math">
                      <m:r>
                        <a:rPr lang="en-GB" sz="1200" i="1">
                          <a:solidFill>
                            <a:prstClr val="black"/>
                          </a:solidFill>
                          <a:latin typeface="Cambria Math" panose="02040503050406030204" pitchFamily="18" charset="0"/>
                        </a:rPr>
                        <m:t>𝑝</m:t>
                      </m:r>
                      <m:d>
                        <m:dPr>
                          <m:ctrlPr>
                            <a:rPr lang="en-GB" sz="1200" i="1">
                              <a:solidFill>
                                <a:prstClr val="black"/>
                              </a:solidFill>
                              <a:latin typeface="Cambria Math" panose="02040503050406030204" pitchFamily="18" charset="0"/>
                            </a:rPr>
                          </m:ctrlPr>
                        </m:dPr>
                        <m:e>
                          <m:r>
                            <a:rPr lang="en-GB" sz="1200" b="1" i="1" smtClean="0">
                              <a:solidFill>
                                <a:prstClr val="black"/>
                              </a:solidFill>
                              <a:latin typeface="Cambria Math" panose="02040503050406030204" pitchFamily="18" charset="0"/>
                            </a:rPr>
                            <m:t>𝒙</m:t>
                          </m:r>
                          <m:r>
                            <a:rPr lang="en-GB" sz="1200" i="1">
                              <a:solidFill>
                                <a:prstClr val="black"/>
                              </a:solidFill>
                              <a:latin typeface="Cambria Math" panose="02040503050406030204" pitchFamily="18" charset="0"/>
                            </a:rPr>
                            <m:t>|</m:t>
                          </m:r>
                          <m:r>
                            <a:rPr lang="en-GB" sz="1200" b="1" i="1" smtClean="0">
                              <a:solidFill>
                                <a:prstClr val="black"/>
                              </a:solidFill>
                              <a:latin typeface="Cambria Math" panose="02040503050406030204" pitchFamily="18" charset="0"/>
                            </a:rPr>
                            <m:t>𝒚</m:t>
                          </m:r>
                        </m:e>
                      </m:d>
                    </m:oMath>
                  </a14:m>
                  <a:r>
                    <a:rPr lang="en-GB" sz="1200" dirty="0" smtClean="0"/>
                    <a:t>       </a:t>
                  </a:r>
                  <a14:m>
                    <m:oMath xmlns:m="http://schemas.openxmlformats.org/officeDocument/2006/math">
                      <m:r>
                        <a:rPr lang="en-GB" sz="1200" i="1">
                          <a:solidFill>
                            <a:prstClr val="black"/>
                          </a:solidFill>
                          <a:latin typeface="Cambria Math" panose="02040503050406030204" pitchFamily="18" charset="0"/>
                        </a:rPr>
                        <m:t>𝑝</m:t>
                      </m:r>
                      <m:d>
                        <m:dPr>
                          <m:ctrlPr>
                            <a:rPr lang="en-GB" sz="1200"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𝒚</m:t>
                          </m:r>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r>
                        <a:rPr lang="en-GB" sz="1200" i="1">
                          <a:solidFill>
                            <a:prstClr val="black"/>
                          </a:solidFill>
                          <a:latin typeface="Cambria Math" panose="02040503050406030204" pitchFamily="18" charset="0"/>
                        </a:rPr>
                        <m:t>𝑝</m:t>
                      </m:r>
                      <m:d>
                        <m:dPr>
                          <m:ctrlPr>
                            <a:rPr lang="en-GB" sz="1200" i="1">
                              <a:solidFill>
                                <a:prstClr val="black"/>
                              </a:solidFill>
                              <a:latin typeface="Cambria Math" panose="02040503050406030204" pitchFamily="18" charset="0"/>
                            </a:rPr>
                          </m:ctrlPr>
                        </m:dPr>
                        <m:e>
                          <m:sSub>
                            <m:sSubPr>
                              <m:ctrlPr>
                                <a:rPr lang="en-GB" sz="1200"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i="1">
                                  <a:solidFill>
                                    <a:prstClr val="black"/>
                                  </a:solidFill>
                                  <a:latin typeface="Cambria Math" panose="02040503050406030204" pitchFamily="18" charset="0"/>
                                </a:rPr>
                                <m:t>𝑏</m:t>
                              </m:r>
                            </m:sub>
                          </m:sSub>
                          <m:r>
                            <a:rPr lang="en-GB" sz="1200"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oMath>
                  </a14:m>
                  <a:r>
                    <a:rPr lang="en-GB" sz="1200" dirty="0" smtClean="0"/>
                    <a:t>      </a:t>
                  </a:r>
                  <a14:m>
                    <m:oMath xmlns:m="http://schemas.openxmlformats.org/officeDocument/2006/math">
                      <m:r>
                        <a:rPr lang="en-GB" sz="1200" b="1" i="1">
                          <a:solidFill>
                            <a:prstClr val="black"/>
                          </a:solidFill>
                          <a:latin typeface="Cambria Math" panose="02040503050406030204" pitchFamily="18" charset="0"/>
                        </a:rPr>
                        <m:t>𝒆𝒙𝒑</m:t>
                      </m:r>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m:t>
                          </m:r>
                          <m:f>
                            <m:fPr>
                              <m:ctrlPr>
                                <a:rPr lang="en-GB" sz="1200" b="1" i="1">
                                  <a:solidFill>
                                    <a:prstClr val="black"/>
                                  </a:solidFill>
                                  <a:latin typeface="Cambria Math" panose="02040503050406030204" pitchFamily="18" charset="0"/>
                                </a:rPr>
                              </m:ctrlPr>
                            </m:fPr>
                            <m:num>
                              <m:r>
                                <a:rPr lang="en-GB" sz="1200" b="1" i="1">
                                  <a:solidFill>
                                    <a:prstClr val="black"/>
                                  </a:solidFill>
                                  <a:latin typeface="Cambria Math" panose="02040503050406030204" pitchFamily="18" charset="0"/>
                                </a:rPr>
                                <m:t>𝟏</m:t>
                              </m:r>
                            </m:num>
                            <m:den>
                              <m:r>
                                <a:rPr lang="en-GB" sz="1200" b="1" i="1">
                                  <a:solidFill>
                                    <a:prstClr val="black"/>
                                  </a:solidFill>
                                  <a:latin typeface="Cambria Math" panose="02040503050406030204" pitchFamily="18" charset="0"/>
                                </a:rPr>
                                <m:t>𝟐</m:t>
                              </m:r>
                            </m:den>
                          </m:f>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𝒚</m:t>
                                  </m:r>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𝑯</m:t>
                                  </m:r>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𝒙</m:t>
                                      </m:r>
                                    </m:e>
                                  </m:d>
                                </m:e>
                              </m:d>
                            </m:e>
                            <m:sup>
                              <m:r>
                                <a:rPr lang="en-GB" sz="1200" b="1" i="1">
                                  <a:solidFill>
                                    <a:prstClr val="black"/>
                                  </a:solidFill>
                                  <a:latin typeface="Cambria Math" panose="02040503050406030204" pitchFamily="18" charset="0"/>
                                </a:rPr>
                                <m:t>𝑻</m:t>
                              </m:r>
                            </m:sup>
                          </m:sSup>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r>
                                    <a:rPr lang="en-GB" sz="1200" b="1">
                                      <a:solidFill>
                                        <a:prstClr val="black"/>
                                      </a:solidFill>
                                      <a:latin typeface="Cambria Math" panose="02040503050406030204" pitchFamily="18" charset="0"/>
                                    </a:rPr>
                                    <m:t>𝐑</m:t>
                                  </m:r>
                                </m:e>
                              </m:d>
                            </m:e>
                            <m:sup>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𝟏</m:t>
                              </m:r>
                            </m:sup>
                          </m:sSup>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𝑯</m:t>
                              </m:r>
                              <m:d>
                                <m:dPr>
                                  <m:ctrlPr>
                                    <a:rPr lang="en-GB" sz="1200" b="1" i="1">
                                      <a:solidFill>
                                        <a:prstClr val="black"/>
                                      </a:solidFill>
                                      <a:latin typeface="Cambria Math" panose="02040503050406030204" pitchFamily="18" charset="0"/>
                                    </a:rPr>
                                  </m:ctrlPr>
                                </m:dPr>
                                <m:e>
                                  <m:r>
                                    <a:rPr lang="en-GB" sz="1200" b="1" i="1">
                                      <a:solidFill>
                                        <a:prstClr val="black"/>
                                      </a:solidFill>
                                      <a:latin typeface="Cambria Math" panose="02040503050406030204" pitchFamily="18" charset="0"/>
                                    </a:rPr>
                                    <m:t>𝒙</m:t>
                                  </m:r>
                                </m:e>
                              </m:d>
                            </m:e>
                          </m:d>
                          <m:r>
                            <a:rPr lang="en-GB" sz="1200" b="1" i="1">
                              <a:solidFill>
                                <a:prstClr val="black"/>
                              </a:solidFill>
                              <a:latin typeface="Cambria Math" panose="02040503050406030204" pitchFamily="18" charset="0"/>
                            </a:rPr>
                            <m:t>−</m:t>
                          </m:r>
                          <m:f>
                            <m:fPr>
                              <m:ctrlPr>
                                <a:rPr lang="en-GB" sz="1200" b="1" i="1">
                                  <a:solidFill>
                                    <a:prstClr val="black"/>
                                  </a:solidFill>
                                  <a:latin typeface="Cambria Math" panose="02040503050406030204" pitchFamily="18" charset="0"/>
                                </a:rPr>
                              </m:ctrlPr>
                            </m:fPr>
                            <m:num>
                              <m:r>
                                <a:rPr lang="en-GB" sz="1200" b="1" i="1">
                                  <a:solidFill>
                                    <a:prstClr val="black"/>
                                  </a:solidFill>
                                  <a:latin typeface="Cambria Math" panose="02040503050406030204" pitchFamily="18" charset="0"/>
                                </a:rPr>
                                <m:t>𝟏</m:t>
                              </m:r>
                            </m:num>
                            <m:den>
                              <m:r>
                                <a:rPr lang="en-GB" sz="1200" b="1" i="1">
                                  <a:solidFill>
                                    <a:prstClr val="black"/>
                                  </a:solidFill>
                                  <a:latin typeface="Cambria Math" panose="02040503050406030204" pitchFamily="18" charset="0"/>
                                </a:rPr>
                                <m:t>𝟐</m:t>
                              </m:r>
                            </m:den>
                          </m:f>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e>
                            <m:sup>
                              <m:r>
                                <a:rPr lang="en-GB" sz="1200" b="1" i="1">
                                  <a:solidFill>
                                    <a:prstClr val="black"/>
                                  </a:solidFill>
                                  <a:latin typeface="Cambria Math" panose="02040503050406030204" pitchFamily="18" charset="0"/>
                                </a:rPr>
                                <m:t>𝑻</m:t>
                              </m:r>
                            </m:sup>
                          </m:sSup>
                          <m:sSup>
                            <m:sSupPr>
                              <m:ctrlPr>
                                <a:rPr lang="en-GB" sz="1200" b="1" i="1">
                                  <a:solidFill>
                                    <a:prstClr val="black"/>
                                  </a:solidFill>
                                  <a:latin typeface="Cambria Math" panose="02040503050406030204" pitchFamily="18" charset="0"/>
                                </a:rPr>
                              </m:ctrlPr>
                            </m:sSupPr>
                            <m:e>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a:solidFill>
                                            <a:prstClr val="black"/>
                                          </a:solidFill>
                                          <a:latin typeface="Cambria Math" panose="02040503050406030204" pitchFamily="18" charset="0"/>
                                        </a:rPr>
                                        <m:t>𝐏</m:t>
                                      </m:r>
                                    </m:e>
                                    <m:sub>
                                      <m:r>
                                        <a:rPr lang="en-GB" sz="1200" b="1" i="1">
                                          <a:solidFill>
                                            <a:prstClr val="black"/>
                                          </a:solidFill>
                                          <a:latin typeface="Cambria Math" panose="02040503050406030204" pitchFamily="18" charset="0"/>
                                        </a:rPr>
                                        <m:t>𝑩</m:t>
                                      </m:r>
                                    </m:sub>
                                  </m:sSub>
                                </m:e>
                              </m:d>
                            </m:e>
                            <m:sup>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𝟏</m:t>
                              </m:r>
                            </m:sup>
                          </m:sSup>
                          <m:d>
                            <m:dPr>
                              <m:ctrlPr>
                                <a:rPr lang="en-GB" sz="1200" b="1" i="1">
                                  <a:solidFill>
                                    <a:prstClr val="black"/>
                                  </a:solidFill>
                                  <a:latin typeface="Cambria Math" panose="02040503050406030204" pitchFamily="18" charset="0"/>
                                </a:rPr>
                              </m:ctrlPr>
                            </m:dPr>
                            <m:e>
                              <m:sSub>
                                <m:sSubPr>
                                  <m:ctrlPr>
                                    <a:rPr lang="en-GB" sz="1200" b="1" i="1">
                                      <a:solidFill>
                                        <a:prstClr val="black"/>
                                      </a:solidFill>
                                      <a:latin typeface="Cambria Math" panose="02040503050406030204" pitchFamily="18" charset="0"/>
                                    </a:rPr>
                                  </m:ctrlPr>
                                </m:sSubPr>
                                <m:e>
                                  <m:r>
                                    <a:rPr lang="en-GB" sz="1200" b="1" i="1">
                                      <a:solidFill>
                                        <a:prstClr val="black"/>
                                      </a:solidFill>
                                      <a:latin typeface="Cambria Math" panose="02040503050406030204" pitchFamily="18" charset="0"/>
                                    </a:rPr>
                                    <m:t>𝒙</m:t>
                                  </m:r>
                                </m:e>
                                <m:sub>
                                  <m:r>
                                    <a:rPr lang="en-GB" sz="1200" b="1" i="1">
                                      <a:solidFill>
                                        <a:prstClr val="black"/>
                                      </a:solidFill>
                                      <a:latin typeface="Cambria Math" panose="02040503050406030204" pitchFamily="18" charset="0"/>
                                    </a:rPr>
                                    <m:t>𝒃</m:t>
                                  </m:r>
                                </m:sub>
                              </m:sSub>
                              <m:r>
                                <a:rPr lang="en-GB" sz="1200" b="1" i="1">
                                  <a:solidFill>
                                    <a:prstClr val="black"/>
                                  </a:solidFill>
                                  <a:latin typeface="Cambria Math" panose="02040503050406030204" pitchFamily="18" charset="0"/>
                                </a:rPr>
                                <m:t>−</m:t>
                              </m:r>
                              <m:r>
                                <a:rPr lang="en-GB" sz="1200" b="1" i="1">
                                  <a:solidFill>
                                    <a:prstClr val="black"/>
                                  </a:solidFill>
                                  <a:latin typeface="Cambria Math" panose="02040503050406030204" pitchFamily="18" charset="0"/>
                                </a:rPr>
                                <m:t>𝒙</m:t>
                              </m:r>
                            </m:e>
                          </m:d>
                        </m:e>
                      </m:d>
                    </m:oMath>
                  </a14:m>
                  <a:r>
                    <a:rPr lang="en-GB" sz="1600" dirty="0" smtClean="0"/>
                    <a:t>   </a:t>
                  </a:r>
                  <a:endParaRPr lang="en-GB" sz="1600" dirty="0"/>
                </a:p>
              </p:txBody>
            </p:sp>
          </mc:Choice>
          <mc:Fallback xmlns="">
            <p:sp>
              <p:nvSpPr>
                <p:cNvPr id="2" name="Rectangle 1"/>
                <p:cNvSpPr>
                  <a:spLocks noRot="1" noChangeAspect="1" noMove="1" noResize="1" noEditPoints="1" noAdjustHandles="1" noChangeArrowheads="1" noChangeShapeType="1" noTextEdit="1"/>
                </p:cNvSpPr>
                <p:nvPr/>
              </p:nvSpPr>
              <p:spPr>
                <a:xfrm>
                  <a:off x="1036400" y="2132856"/>
                  <a:ext cx="6843540" cy="1618200"/>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5" name="Object 4"/>
                <p:cNvGraphicFramePr>
                  <a:graphicFrameLocks noChangeAspect="1"/>
                </p:cNvGraphicFramePr>
                <p:nvPr>
                  <p:extLst>
                    <p:ext uri="{D42A27DB-BD31-4B8C-83A1-F6EECF244321}">
                      <p14:modId xmlns:p14="http://schemas.microsoft.com/office/powerpoint/2010/main" val="1174828166"/>
                    </p:ext>
                  </p:extLst>
                </p:nvPr>
              </p:nvGraphicFramePr>
              <p:xfrm>
                <a:off x="1580948" y="3492956"/>
                <a:ext cx="197964" cy="164736"/>
              </p:xfrm>
              <a:graphic>
                <a:graphicData uri="http://schemas.openxmlformats.org/presentationml/2006/ole">
                  <mc:AlternateContent>
                    <mc:Choice xmlns:v="urn:schemas-microsoft-com:vml" Requires="v">
                      <p:oleObj spid="_x0000_s7578" name="Equation" r:id="rId5" imgW="152280" imgH="126720" progId="Equation.DSMT4">
                        <p:embed/>
                      </p:oleObj>
                    </mc:Choice>
                    <mc:Fallback>
                      <p:oleObj name="Equation" r:id="rId5" imgW="152280" imgH="126720" progId="Equation.DSMT4">
                        <p:embed/>
                        <p:pic>
                          <p:nvPicPr>
                            <p:cNvPr id="0" name=""/>
                            <p:cNvPicPr/>
                            <p:nvPr/>
                          </p:nvPicPr>
                          <p:blipFill>
                            <a:blip r:embed="rId6"/>
                            <a:stretch>
                              <a:fillRect/>
                            </a:stretch>
                          </p:blipFill>
                          <p:spPr>
                            <a:xfrm>
                              <a:off x="1580948" y="3492956"/>
                              <a:ext cx="197964" cy="164736"/>
                            </a:xfrm>
                            <a:prstGeom prst="rect">
                              <a:avLst/>
                            </a:prstGeom>
                          </p:spPr>
                        </p:pic>
                      </p:oleObj>
                    </mc:Fallback>
                  </mc:AlternateContent>
                </a:graphicData>
              </a:graphic>
            </p:graphicFrame>
          </mc:Choice>
          <mc:Fallback xmlns="">
            <p:graphicFrame>
              <p:nvGraphicFramePr>
                <p:cNvPr id="5" name="Object 4"/>
                <p:cNvGraphicFramePr>
                  <a:graphicFrameLocks noChangeAspect="1"/>
                </p:cNvGraphicFramePr>
                <p:nvPr>
                  <p:extLst>
                    <p:ext uri="{D42A27DB-BD31-4B8C-83A1-F6EECF244321}">
                      <p14:modId xmlns:p14="http://schemas.microsoft.com/office/powerpoint/2010/main" val="1174828166"/>
                    </p:ext>
                  </p:extLst>
                </p:nvPr>
              </p:nvGraphicFramePr>
              <p:xfrm>
                <a:off x="1580948" y="3492956"/>
                <a:ext cx="197964" cy="164736"/>
              </p:xfrm>
              <a:graphic>
                <a:graphicData uri="http://schemas.openxmlformats.org/presentationml/2006/ole">
                  <mc:AlternateContent>
                    <mc:Choice xmlns:v="urn:schemas-microsoft-com:vml" Requires="v">
                      <p:oleObj spid="_x0000_s7182" name="Equation" r:id="rId7" imgW="152280" imgH="126720" progId="Equation.DSMT4">
                        <p:embed/>
                      </p:oleObj>
                    </mc:Choice>
                    <mc:Fallback>
                      <p:oleObj name="Equation" r:id="rId7" imgW="152280" imgH="126720" progId="Equation.DSMT4">
                        <p:embed/>
                        <p:pic>
                          <p:nvPicPr>
                            <p:cNvPr id="0" name=""/>
                            <p:cNvPicPr/>
                            <p:nvPr/>
                          </p:nvPicPr>
                          <p:blipFill>
                            <a:blip r:embed="rId8"/>
                            <a:stretch>
                              <a:fillRect/>
                            </a:stretch>
                          </p:blipFill>
                          <p:spPr>
                            <a:xfrm>
                              <a:off x="1580948" y="3492956"/>
                              <a:ext cx="197964" cy="164736"/>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7" name="Object 6"/>
                <p:cNvGraphicFramePr>
                  <a:graphicFrameLocks noChangeAspect="1"/>
                </p:cNvGraphicFramePr>
                <p:nvPr>
                  <p:extLst>
                    <p:ext uri="{D42A27DB-BD31-4B8C-83A1-F6EECF244321}">
                      <p14:modId xmlns:p14="http://schemas.microsoft.com/office/powerpoint/2010/main" val="1983502161"/>
                    </p:ext>
                  </p:extLst>
                </p:nvPr>
              </p:nvGraphicFramePr>
              <p:xfrm>
                <a:off x="2771800" y="3480288"/>
                <a:ext cx="197964" cy="164736"/>
              </p:xfrm>
              <a:graphic>
                <a:graphicData uri="http://schemas.openxmlformats.org/presentationml/2006/ole">
                  <mc:AlternateContent>
                    <mc:Choice xmlns:v="urn:schemas-microsoft-com:vml" Requires="v">
                      <p:oleObj spid="_x0000_s7579" name="Equation" r:id="rId9" imgW="152280" imgH="126720" progId="Equation.DSMT4">
                        <p:embed/>
                      </p:oleObj>
                    </mc:Choice>
                    <mc:Fallback>
                      <p:oleObj name="Equation" r:id="rId9" imgW="152280" imgH="126720" progId="Equation.DSMT4">
                        <p:embed/>
                        <p:pic>
                          <p:nvPicPr>
                            <p:cNvPr id="0" name=""/>
                            <p:cNvPicPr/>
                            <p:nvPr/>
                          </p:nvPicPr>
                          <p:blipFill>
                            <a:blip r:embed="rId6"/>
                            <a:stretch>
                              <a:fillRect/>
                            </a:stretch>
                          </p:blipFill>
                          <p:spPr>
                            <a:xfrm>
                              <a:off x="2771800" y="3480288"/>
                              <a:ext cx="197964" cy="164736"/>
                            </a:xfrm>
                            <a:prstGeom prst="rect">
                              <a:avLst/>
                            </a:prstGeom>
                          </p:spPr>
                        </p:pic>
                      </p:oleObj>
                    </mc:Fallback>
                  </mc:AlternateContent>
                </a:graphicData>
              </a:graphic>
            </p:graphicFrame>
          </mc:Choice>
          <mc:Fallback xmlns="">
            <p:graphicFrame>
              <p:nvGraphicFramePr>
                <p:cNvPr id="7" name="Object 6"/>
                <p:cNvGraphicFramePr>
                  <a:graphicFrameLocks noChangeAspect="1"/>
                </p:cNvGraphicFramePr>
                <p:nvPr>
                  <p:extLst>
                    <p:ext uri="{D42A27DB-BD31-4B8C-83A1-F6EECF244321}">
                      <p14:modId xmlns:p14="http://schemas.microsoft.com/office/powerpoint/2010/main" val="1983502161"/>
                    </p:ext>
                  </p:extLst>
                </p:nvPr>
              </p:nvGraphicFramePr>
              <p:xfrm>
                <a:off x="2771800" y="3480288"/>
                <a:ext cx="197964" cy="164736"/>
              </p:xfrm>
              <a:graphic>
                <a:graphicData uri="http://schemas.openxmlformats.org/presentationml/2006/ole">
                  <mc:AlternateContent>
                    <mc:Choice xmlns:v="urn:schemas-microsoft-com:vml" Requires="v">
                      <p:oleObj spid="_x0000_s7183" name="Equation" r:id="rId10" imgW="152280" imgH="126720" progId="Equation.DSMT4">
                        <p:embed/>
                      </p:oleObj>
                    </mc:Choice>
                    <mc:Fallback>
                      <p:oleObj name="Equation" r:id="rId10" imgW="152280" imgH="126720" progId="Equation.DSMT4">
                        <p:embed/>
                        <p:pic>
                          <p:nvPicPr>
                            <p:cNvPr id="0" name=""/>
                            <p:cNvPicPr/>
                            <p:nvPr/>
                          </p:nvPicPr>
                          <p:blipFill>
                            <a:blip r:embed="rId8"/>
                            <a:stretch>
                              <a:fillRect/>
                            </a:stretch>
                          </p:blipFill>
                          <p:spPr>
                            <a:xfrm>
                              <a:off x="2771800" y="3480288"/>
                              <a:ext cx="197964" cy="164736"/>
                            </a:xfrm>
                            <a:prstGeom prst="rect">
                              <a:avLst/>
                            </a:prstGeom>
                          </p:spPr>
                        </p:pic>
                      </p:oleObj>
                    </mc:Fallback>
                  </mc:AlternateContent>
                </a:graphicData>
              </a:graphic>
            </p:graphicFrame>
          </mc:Fallback>
        </mc:AlternateContent>
      </p:grpSp>
    </p:spTree>
    <p:extLst>
      <p:ext uri="{BB962C8B-B14F-4D97-AF65-F5344CB8AC3E}">
        <p14:creationId xmlns:p14="http://schemas.microsoft.com/office/powerpoint/2010/main" val="26628069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27584" y="274638"/>
            <a:ext cx="7859216" cy="850106"/>
          </a:xfrm>
        </p:spPr>
        <p:txBody>
          <a:bodyPr>
            <a:normAutofit/>
          </a:bodyPr>
          <a:lstStyle/>
          <a:p>
            <a:r>
              <a:rPr lang="en-GB" sz="4000" dirty="0"/>
              <a:t>D</a:t>
            </a:r>
            <a:r>
              <a:rPr lang="en-GB" sz="4000" dirty="0" smtClean="0"/>
              <a:t>ata </a:t>
            </a:r>
            <a:r>
              <a:rPr lang="en-GB" sz="4000" dirty="0"/>
              <a:t>A</a:t>
            </a:r>
            <a:r>
              <a:rPr lang="en-GB" sz="4000" dirty="0" smtClean="0"/>
              <a:t>ssimilation</a:t>
            </a:r>
            <a:endParaRPr lang="en-GB" sz="4000" dirty="0"/>
          </a:p>
        </p:txBody>
      </p:sp>
      <p:sp>
        <p:nvSpPr>
          <p:cNvPr id="900099" name="Rectangle 3"/>
          <p:cNvSpPr>
            <a:spLocks noGrp="1" noChangeArrowheads="1"/>
          </p:cNvSpPr>
          <p:nvPr>
            <p:ph type="body" idx="1"/>
          </p:nvPr>
        </p:nvSpPr>
        <p:spPr>
          <a:xfrm>
            <a:off x="611560" y="1052736"/>
            <a:ext cx="8496944" cy="5328592"/>
          </a:xfrm>
        </p:spPr>
        <p:txBody>
          <a:bodyPr>
            <a:normAutofit/>
          </a:bodyPr>
          <a:lstStyle/>
          <a:p>
            <a:endParaRPr lang="en-GB" dirty="0">
              <a:solidFill>
                <a:schemeClr val="tx1"/>
              </a:solidFill>
            </a:endParaRPr>
          </a:p>
          <a:p>
            <a:pPr>
              <a:spcAft>
                <a:spcPts val="1200"/>
              </a:spcAft>
            </a:pPr>
            <a:r>
              <a:rPr lang="en-GB" sz="2400" dirty="0" smtClean="0">
                <a:solidFill>
                  <a:schemeClr val="tx1"/>
                </a:solidFill>
              </a:rPr>
              <a:t>NWP definition: </a:t>
            </a:r>
            <a:r>
              <a:rPr lang="en-GB" sz="2400" dirty="0">
                <a:solidFill>
                  <a:schemeClr val="tx1"/>
                </a:solidFill>
              </a:rPr>
              <a:t>Process by which </a:t>
            </a:r>
            <a:r>
              <a:rPr lang="ja-JP" altLang="en-GB" sz="2400" dirty="0">
                <a:solidFill>
                  <a:schemeClr val="tx1"/>
                </a:solidFill>
                <a:latin typeface="Arial"/>
              </a:rPr>
              <a:t>“</a:t>
            </a:r>
            <a:r>
              <a:rPr lang="en-GB" sz="2400" dirty="0">
                <a:solidFill>
                  <a:schemeClr val="tx1"/>
                </a:solidFill>
              </a:rPr>
              <a:t>optimal</a:t>
            </a:r>
            <a:r>
              <a:rPr lang="ja-JP" altLang="en-GB" sz="2400" dirty="0">
                <a:solidFill>
                  <a:schemeClr val="tx1"/>
                </a:solidFill>
                <a:latin typeface="Arial"/>
              </a:rPr>
              <a:t>”</a:t>
            </a:r>
            <a:r>
              <a:rPr lang="en-GB" sz="2400" dirty="0">
                <a:solidFill>
                  <a:schemeClr val="tx1"/>
                </a:solidFill>
              </a:rPr>
              <a:t> initial conditions for numerical forecasts are </a:t>
            </a:r>
            <a:r>
              <a:rPr lang="en-GB" sz="2400" dirty="0" smtClean="0">
                <a:solidFill>
                  <a:schemeClr val="tx1"/>
                </a:solidFill>
              </a:rPr>
              <a:t>estimated.</a:t>
            </a:r>
            <a:endParaRPr lang="en-GB" sz="2400" dirty="0">
              <a:solidFill>
                <a:schemeClr val="tx1"/>
              </a:solidFill>
            </a:endParaRPr>
          </a:p>
          <a:p>
            <a:pPr lvl="1">
              <a:spcBef>
                <a:spcPts val="1200"/>
              </a:spcBef>
              <a:spcAft>
                <a:spcPts val="1200"/>
              </a:spcAft>
            </a:pPr>
            <a:r>
              <a:rPr lang="en-GB" sz="2000" dirty="0">
                <a:solidFill>
                  <a:schemeClr val="tx1"/>
                </a:solidFill>
              </a:rPr>
              <a:t>The best analysis (initial conditions) is the analysis that leads to the best forecast</a:t>
            </a:r>
          </a:p>
          <a:p>
            <a:pPr lvl="1">
              <a:spcAft>
                <a:spcPts val="1200"/>
              </a:spcAft>
            </a:pPr>
            <a:r>
              <a:rPr lang="en-GB" sz="2000" dirty="0" smtClean="0">
                <a:solidFill>
                  <a:schemeClr val="tx1"/>
                </a:solidFill>
              </a:rPr>
              <a:t>Do it quickly – typically in less than 45 minutes on a large high performance computer</a:t>
            </a:r>
          </a:p>
          <a:p>
            <a:pPr lvl="1"/>
            <a:endParaRPr lang="en-GB" dirty="0">
              <a:solidFill>
                <a:schemeClr val="tx1"/>
              </a:solidFill>
            </a:endParaRPr>
          </a:p>
          <a:p>
            <a:endParaRPr lang="en-GB" dirty="0" smtClean="0">
              <a:solidFill>
                <a:schemeClr val="tx1"/>
              </a:solidFill>
            </a:endParaRPr>
          </a:p>
        </p:txBody>
      </p:sp>
      <p:sp>
        <p:nvSpPr>
          <p:cNvPr id="2" name="Slide Number Placeholder 1"/>
          <p:cNvSpPr>
            <a:spLocks noGrp="1"/>
          </p:cNvSpPr>
          <p:nvPr>
            <p:ph type="sldNum" sz="quarter" idx="12"/>
          </p:nvPr>
        </p:nvSpPr>
        <p:spPr/>
        <p:txBody>
          <a:bodyPr/>
          <a:lstStyle/>
          <a:p>
            <a:fld id="{1E6F7D49-625A-4DC0-89B0-0AC14CBD2779}" type="slidenum">
              <a:rPr lang="en-GB" smtClean="0"/>
              <a:t>3</a:t>
            </a:fld>
            <a:endParaRPr lang="en-GB"/>
          </a:p>
        </p:txBody>
      </p:sp>
    </p:spTree>
    <p:extLst>
      <p:ext uri="{BB962C8B-B14F-4D97-AF65-F5344CB8AC3E}">
        <p14:creationId xmlns:p14="http://schemas.microsoft.com/office/powerpoint/2010/main" val="20055223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Once we know the form of the posterior </a:t>
                </a:r>
                <a:r>
                  <a:rPr lang="en-GB" sz="1600" dirty="0">
                    <a:solidFill>
                      <a:schemeClr val="tx1"/>
                    </a:solidFill>
                  </a:rPr>
                  <a:t>distribution 𝑝(𝒙|𝒚) </a:t>
                </a:r>
                <a:r>
                  <a:rPr lang="en-GB" sz="1600" dirty="0" smtClean="0">
                    <a:solidFill>
                      <a:schemeClr val="tx1"/>
                    </a:solidFill>
                  </a:rPr>
                  <a:t>we have a choice:</a:t>
                </a:r>
              </a:p>
              <a:p>
                <a:pPr marL="1028700" lvl="1">
                  <a:spcBef>
                    <a:spcPts val="600"/>
                  </a:spcBef>
                  <a:spcAft>
                    <a:spcPts val="600"/>
                  </a:spcAft>
                  <a:buSzPct val="110000"/>
                  <a:buFont typeface="+mj-lt"/>
                  <a:buAutoNum type="arabicParenR"/>
                  <a:defRPr/>
                </a:pPr>
                <a:r>
                  <a:rPr lang="en-GB" sz="1500" dirty="0" smtClean="0">
                    <a:solidFill>
                      <a:schemeClr val="tx1"/>
                    </a:solidFill>
                  </a:rPr>
                  <a:t>Either we can solve for the mean and the covariance of the posterior distribution:</a:t>
                </a:r>
              </a:p>
              <a:p>
                <a:pPr>
                  <a:spcBef>
                    <a:spcPts val="600"/>
                  </a:spcBef>
                  <a:spcAft>
                    <a:spcPts val="600"/>
                  </a:spcAft>
                  <a:buSzPct val="110000"/>
                  <a:defRPr/>
                </a:pPr>
                <a14:m>
                  <m:oMathPara xmlns:m="http://schemas.openxmlformats.org/officeDocument/2006/math">
                    <m:oMathParaPr>
                      <m:jc m:val="centerGroup"/>
                    </m:oMathParaPr>
                    <m:oMath xmlns:m="http://schemas.openxmlformats.org/officeDocument/2006/math">
                      <m:sSub>
                        <m:sSubPr>
                          <m:ctrlPr>
                            <a:rPr lang="en-GB" sz="1400" i="1" smtClean="0">
                              <a:solidFill>
                                <a:prstClr val="black"/>
                              </a:solidFill>
                              <a:latin typeface="Cambria Math" panose="02040503050406030204" pitchFamily="18" charset="0"/>
                            </a:rPr>
                          </m:ctrlPr>
                        </m:sSubPr>
                        <m:e>
                          <m:r>
                            <a:rPr lang="en-GB" sz="1400" b="1" i="1" smtClean="0">
                              <a:solidFill>
                                <a:prstClr val="black"/>
                              </a:solidFill>
                              <a:latin typeface="Cambria Math" panose="02040503050406030204" pitchFamily="18" charset="0"/>
                            </a:rPr>
                            <m:t>𝒙</m:t>
                          </m:r>
                        </m:e>
                        <m:sub>
                          <m:r>
                            <a:rPr lang="en-GB" sz="1400" b="0" i="1" smtClean="0">
                              <a:solidFill>
                                <a:prstClr val="black"/>
                              </a:solidFill>
                              <a:latin typeface="Cambria Math" panose="02040503050406030204" pitchFamily="18" charset="0"/>
                            </a:rPr>
                            <m:t>𝑎</m:t>
                          </m:r>
                        </m:sub>
                      </m:sSub>
                      <m:r>
                        <a:rPr lang="en-GB" sz="1400" b="0" i="1" smtClean="0">
                          <a:solidFill>
                            <a:prstClr val="black"/>
                          </a:solidFill>
                          <a:latin typeface="Cambria Math" panose="02040503050406030204" pitchFamily="18" charset="0"/>
                        </a:rPr>
                        <m:t>=</m:t>
                      </m:r>
                      <m:nary>
                        <m:naryPr>
                          <m:limLoc m:val="undOvr"/>
                          <m:subHide m:val="on"/>
                          <m:supHide m:val="on"/>
                          <m:ctrlPr>
                            <a:rPr lang="en-GB" sz="1400" b="0" i="1" smtClean="0">
                              <a:solidFill>
                                <a:prstClr val="black"/>
                              </a:solidFill>
                              <a:latin typeface="Cambria Math" panose="02040503050406030204" pitchFamily="18" charset="0"/>
                            </a:rPr>
                          </m:ctrlPr>
                        </m:naryPr>
                        <m:sub/>
                        <m:sup/>
                        <m:e>
                          <m:r>
                            <a:rPr lang="en-GB" sz="1400" b="1" i="1" smtClean="0">
                              <a:solidFill>
                                <a:prstClr val="black"/>
                              </a:solidFill>
                              <a:latin typeface="Cambria Math" panose="02040503050406030204" pitchFamily="18" charset="0"/>
                            </a:rPr>
                            <m:t>𝒙</m:t>
                          </m:r>
                        </m:e>
                      </m:nary>
                      <m:r>
                        <a:rPr lang="en-GB" sz="1400" i="1">
                          <a:solidFill>
                            <a:prstClr val="black"/>
                          </a:solidFill>
                          <a:latin typeface="Cambria Math" panose="02040503050406030204" pitchFamily="18" charset="0"/>
                        </a:rPr>
                        <m:t>𝑝</m:t>
                      </m:r>
                      <m:d>
                        <m:dPr>
                          <m:ctrlPr>
                            <a:rPr lang="en-GB" sz="1400" i="1">
                              <a:solidFill>
                                <a:prstClr val="black"/>
                              </a:solidFill>
                              <a:latin typeface="Cambria Math" panose="02040503050406030204" pitchFamily="18" charset="0"/>
                            </a:rPr>
                          </m:ctrlPr>
                        </m:dPr>
                        <m:e>
                          <m:r>
                            <a:rPr lang="en-GB" sz="1400" b="1" i="1" smtClean="0">
                              <a:solidFill>
                                <a:prstClr val="black"/>
                              </a:solidFill>
                              <a:latin typeface="Cambria Math" panose="02040503050406030204" pitchFamily="18" charset="0"/>
                            </a:rPr>
                            <m:t>𝒙</m:t>
                          </m:r>
                          <m:r>
                            <a:rPr lang="en-GB" sz="1400" i="1">
                              <a:solidFill>
                                <a:prstClr val="black"/>
                              </a:solidFill>
                              <a:latin typeface="Cambria Math" panose="02040503050406030204" pitchFamily="18" charset="0"/>
                            </a:rPr>
                            <m:t>|</m:t>
                          </m:r>
                          <m:r>
                            <a:rPr lang="en-GB" sz="1400" b="1" i="1" smtClean="0">
                              <a:solidFill>
                                <a:prstClr val="black"/>
                              </a:solidFill>
                              <a:latin typeface="Cambria Math" panose="02040503050406030204" pitchFamily="18" charset="0"/>
                            </a:rPr>
                            <m:t>𝒚</m:t>
                          </m:r>
                        </m:e>
                      </m:d>
                      <m:r>
                        <a:rPr lang="en-GB" sz="1400" b="1" i="1" smtClean="0">
                          <a:solidFill>
                            <a:prstClr val="black"/>
                          </a:solidFill>
                          <a:latin typeface="Cambria Math" panose="02040503050406030204" pitchFamily="18" charset="0"/>
                        </a:rPr>
                        <m:t>𝒅𝒙</m:t>
                      </m:r>
                    </m:oMath>
                  </m:oMathPara>
                </a14:m>
                <a:endParaRPr lang="en-GB" sz="1400" dirty="0" smtClean="0">
                  <a:solidFill>
                    <a:schemeClr val="tx1"/>
                  </a:solidFill>
                </a:endParaRPr>
              </a:p>
              <a:p>
                <a:pPr>
                  <a:spcBef>
                    <a:spcPts val="600"/>
                  </a:spcBef>
                  <a:spcAft>
                    <a:spcPts val="600"/>
                  </a:spcAft>
                  <a:buSzPct val="110000"/>
                  <a:defRPr/>
                </a:pPr>
                <a14:m>
                  <m:oMathPara xmlns:m="http://schemas.openxmlformats.org/officeDocument/2006/math">
                    <m:oMathParaPr>
                      <m:jc m:val="centerGroup"/>
                    </m:oMathParaPr>
                    <m:oMath xmlns:m="http://schemas.openxmlformats.org/officeDocument/2006/math">
                      <m:sSub>
                        <m:sSubPr>
                          <m:ctrlPr>
                            <a:rPr lang="en-GB" sz="1400" i="1">
                              <a:solidFill>
                                <a:prstClr val="black"/>
                              </a:solidFill>
                              <a:latin typeface="Cambria Math" panose="02040503050406030204" pitchFamily="18" charset="0"/>
                            </a:rPr>
                          </m:ctrlPr>
                        </m:sSubPr>
                        <m:e>
                          <m:r>
                            <a:rPr lang="en-GB" sz="1400" b="1" i="0" smtClean="0">
                              <a:solidFill>
                                <a:prstClr val="black"/>
                              </a:solidFill>
                              <a:latin typeface="Cambria Math" panose="02040503050406030204" pitchFamily="18" charset="0"/>
                            </a:rPr>
                            <m:t>𝐏</m:t>
                          </m:r>
                        </m:e>
                        <m:sub>
                          <m:r>
                            <a:rPr lang="en-GB" sz="1400" i="1">
                              <a:solidFill>
                                <a:prstClr val="black"/>
                              </a:solidFill>
                              <a:latin typeface="Cambria Math" panose="02040503050406030204" pitchFamily="18" charset="0"/>
                            </a:rPr>
                            <m:t>𝑎</m:t>
                          </m:r>
                        </m:sub>
                      </m:sSub>
                      <m:r>
                        <a:rPr lang="en-GB" sz="1400" i="1">
                          <a:solidFill>
                            <a:prstClr val="black"/>
                          </a:solidFill>
                          <a:latin typeface="Cambria Math" panose="02040503050406030204" pitchFamily="18" charset="0"/>
                        </a:rPr>
                        <m:t>=</m:t>
                      </m:r>
                      <m:nary>
                        <m:naryPr>
                          <m:limLoc m:val="undOvr"/>
                          <m:subHide m:val="on"/>
                          <m:supHide m:val="on"/>
                          <m:ctrlPr>
                            <a:rPr lang="en-GB" sz="1400" i="1">
                              <a:solidFill>
                                <a:prstClr val="black"/>
                              </a:solidFill>
                              <a:latin typeface="Cambria Math" panose="02040503050406030204" pitchFamily="18" charset="0"/>
                            </a:rPr>
                          </m:ctrlPr>
                        </m:naryPr>
                        <m:sub/>
                        <m:sup/>
                        <m:e>
                          <m:sSup>
                            <m:sSupPr>
                              <m:ctrlPr>
                                <a:rPr lang="en-GB" sz="1400" i="1" smtClean="0">
                                  <a:solidFill>
                                    <a:prstClr val="black"/>
                                  </a:solidFill>
                                  <a:latin typeface="Cambria Math" panose="02040503050406030204" pitchFamily="18" charset="0"/>
                                </a:rPr>
                              </m:ctrlPr>
                            </m:sSupPr>
                            <m:e>
                              <m:d>
                                <m:dPr>
                                  <m:ctrlPr>
                                    <a:rPr lang="en-GB" sz="1400" i="1" smtClean="0">
                                      <a:solidFill>
                                        <a:prstClr val="black"/>
                                      </a:solidFill>
                                      <a:latin typeface="Cambria Math" panose="02040503050406030204" pitchFamily="18" charset="0"/>
                                    </a:rPr>
                                  </m:ctrlPr>
                                </m:dPr>
                                <m:e>
                                  <m:r>
                                    <a:rPr lang="en-GB" sz="1400" b="1" i="1">
                                      <a:solidFill>
                                        <a:prstClr val="black"/>
                                      </a:solidFill>
                                      <a:latin typeface="Cambria Math" panose="02040503050406030204" pitchFamily="18" charset="0"/>
                                    </a:rPr>
                                    <m:t>𝒙</m:t>
                                  </m:r>
                                  <m:r>
                                    <a:rPr lang="en-GB" sz="1400" i="1">
                                      <a:solidFill>
                                        <a:prstClr val="black"/>
                                      </a:solidFill>
                                      <a:latin typeface="Cambria Math" panose="02040503050406030204" pitchFamily="18" charset="0"/>
                                    </a:rPr>
                                    <m:t>−</m:t>
                                  </m:r>
                                  <m:sSub>
                                    <m:sSubPr>
                                      <m:ctrlPr>
                                        <a:rPr lang="en-GB" sz="1400" i="1">
                                          <a:solidFill>
                                            <a:prstClr val="black"/>
                                          </a:solidFill>
                                          <a:latin typeface="Cambria Math" panose="02040503050406030204" pitchFamily="18" charset="0"/>
                                        </a:rPr>
                                      </m:ctrlPr>
                                    </m:sSubPr>
                                    <m:e>
                                      <m:r>
                                        <a:rPr lang="en-GB" sz="1400" b="1" i="1">
                                          <a:solidFill>
                                            <a:prstClr val="black"/>
                                          </a:solidFill>
                                          <a:latin typeface="Cambria Math" panose="02040503050406030204" pitchFamily="18" charset="0"/>
                                        </a:rPr>
                                        <m:t>𝒙</m:t>
                                      </m:r>
                                    </m:e>
                                    <m:sub>
                                      <m:r>
                                        <a:rPr lang="en-GB" sz="1400" i="1">
                                          <a:solidFill>
                                            <a:prstClr val="black"/>
                                          </a:solidFill>
                                          <a:latin typeface="Cambria Math" panose="02040503050406030204" pitchFamily="18" charset="0"/>
                                        </a:rPr>
                                        <m:t>𝑎</m:t>
                                      </m:r>
                                    </m:sub>
                                  </m:sSub>
                                </m:e>
                              </m:d>
                              <m:d>
                                <m:dPr>
                                  <m:ctrlPr>
                                    <a:rPr lang="en-GB" sz="1400" i="1" smtClean="0">
                                      <a:solidFill>
                                        <a:prstClr val="black"/>
                                      </a:solidFill>
                                      <a:latin typeface="Cambria Math" panose="02040503050406030204" pitchFamily="18" charset="0"/>
                                    </a:rPr>
                                  </m:ctrlPr>
                                </m:dPr>
                                <m:e>
                                  <m:r>
                                    <a:rPr lang="en-GB" sz="1400" b="1" i="1" smtClean="0">
                                      <a:solidFill>
                                        <a:prstClr val="black"/>
                                      </a:solidFill>
                                      <a:latin typeface="Cambria Math" panose="02040503050406030204" pitchFamily="18" charset="0"/>
                                    </a:rPr>
                                    <m:t>𝒙</m:t>
                                  </m:r>
                                  <m:r>
                                    <a:rPr lang="en-GB" sz="1400" b="0" i="1" smtClean="0">
                                      <a:solidFill>
                                        <a:prstClr val="black"/>
                                      </a:solidFill>
                                      <a:latin typeface="Cambria Math" panose="02040503050406030204" pitchFamily="18" charset="0"/>
                                    </a:rPr>
                                    <m:t>−</m:t>
                                  </m:r>
                                  <m:sSub>
                                    <m:sSubPr>
                                      <m:ctrlPr>
                                        <a:rPr lang="en-GB" sz="1400" b="0" i="1" smtClean="0">
                                          <a:solidFill>
                                            <a:prstClr val="black"/>
                                          </a:solidFill>
                                          <a:latin typeface="Cambria Math" panose="02040503050406030204" pitchFamily="18" charset="0"/>
                                        </a:rPr>
                                      </m:ctrlPr>
                                    </m:sSubPr>
                                    <m:e>
                                      <m:r>
                                        <a:rPr lang="en-GB" sz="1400" b="1" i="1" smtClean="0">
                                          <a:solidFill>
                                            <a:prstClr val="black"/>
                                          </a:solidFill>
                                          <a:latin typeface="Cambria Math" panose="02040503050406030204" pitchFamily="18" charset="0"/>
                                        </a:rPr>
                                        <m:t>𝒙</m:t>
                                      </m:r>
                                    </m:e>
                                    <m:sub>
                                      <m:r>
                                        <a:rPr lang="en-GB" sz="1400" b="0" i="1" smtClean="0">
                                          <a:solidFill>
                                            <a:prstClr val="black"/>
                                          </a:solidFill>
                                          <a:latin typeface="Cambria Math" panose="02040503050406030204" pitchFamily="18" charset="0"/>
                                        </a:rPr>
                                        <m:t>𝑎</m:t>
                                      </m:r>
                                    </m:sub>
                                  </m:sSub>
                                </m:e>
                              </m:d>
                            </m:e>
                            <m:sup>
                              <m:r>
                                <a:rPr lang="en-GB" sz="1400" b="0" i="1" smtClean="0">
                                  <a:solidFill>
                                    <a:prstClr val="black"/>
                                  </a:solidFill>
                                  <a:latin typeface="Cambria Math" panose="02040503050406030204" pitchFamily="18" charset="0"/>
                                </a:rPr>
                                <m:t>𝑇</m:t>
                              </m:r>
                            </m:sup>
                          </m:sSup>
                        </m:e>
                      </m:nary>
                      <m:r>
                        <a:rPr lang="en-GB" sz="1400" i="1">
                          <a:solidFill>
                            <a:prstClr val="black"/>
                          </a:solidFill>
                          <a:latin typeface="Cambria Math" panose="02040503050406030204" pitchFamily="18" charset="0"/>
                        </a:rPr>
                        <m:t>𝑝</m:t>
                      </m:r>
                      <m:d>
                        <m:dPr>
                          <m:ctrlPr>
                            <a:rPr lang="en-GB" sz="1400" i="1">
                              <a:solidFill>
                                <a:prstClr val="black"/>
                              </a:solidFill>
                              <a:latin typeface="Cambria Math" panose="02040503050406030204" pitchFamily="18" charset="0"/>
                            </a:rPr>
                          </m:ctrlPr>
                        </m:dPr>
                        <m:e>
                          <m:r>
                            <a:rPr lang="en-GB" sz="1400" b="1" i="1">
                              <a:solidFill>
                                <a:prstClr val="black"/>
                              </a:solidFill>
                              <a:latin typeface="Cambria Math" panose="02040503050406030204" pitchFamily="18" charset="0"/>
                            </a:rPr>
                            <m:t>𝒙</m:t>
                          </m:r>
                          <m:r>
                            <a:rPr lang="en-GB" sz="1400" i="1">
                              <a:solidFill>
                                <a:prstClr val="black"/>
                              </a:solidFill>
                              <a:latin typeface="Cambria Math" panose="02040503050406030204" pitchFamily="18" charset="0"/>
                            </a:rPr>
                            <m:t>|</m:t>
                          </m:r>
                          <m:r>
                            <a:rPr lang="en-GB" sz="1400" b="1" i="1">
                              <a:solidFill>
                                <a:prstClr val="black"/>
                              </a:solidFill>
                              <a:latin typeface="Cambria Math" panose="02040503050406030204" pitchFamily="18" charset="0"/>
                            </a:rPr>
                            <m:t>𝒚</m:t>
                          </m:r>
                        </m:e>
                      </m:d>
                      <m:r>
                        <a:rPr lang="en-GB" sz="1400" b="1" i="1">
                          <a:solidFill>
                            <a:prstClr val="black"/>
                          </a:solidFill>
                          <a:latin typeface="Cambria Math" panose="02040503050406030204" pitchFamily="18" charset="0"/>
                        </a:rPr>
                        <m:t>𝒅𝒙</m:t>
                      </m:r>
                    </m:oMath>
                  </m:oMathPara>
                </a14:m>
                <a:endParaRPr lang="en-GB" sz="1400" b="1" dirty="0">
                  <a:solidFill>
                    <a:prstClr val="black"/>
                  </a:solidFill>
                </a:endParaRPr>
              </a:p>
              <a:p>
                <a:pPr>
                  <a:lnSpc>
                    <a:spcPct val="110000"/>
                  </a:lnSpc>
                  <a:spcBef>
                    <a:spcPts val="600"/>
                  </a:spcBef>
                  <a:spcAft>
                    <a:spcPts val="600"/>
                  </a:spcAft>
                  <a:buSzPct val="110000"/>
                  <a:defRPr/>
                </a:pPr>
                <a:r>
                  <a:rPr lang="en-GB" sz="1600" dirty="0" smtClean="0">
                    <a:solidFill>
                      <a:schemeClr val="tx1"/>
                    </a:solidFill>
                  </a:rPr>
                  <a:t>	</a:t>
                </a:r>
                <a:r>
                  <a:rPr lang="en-GB" sz="1500" dirty="0" smtClean="0">
                    <a:solidFill>
                      <a:schemeClr val="tx1"/>
                    </a:solidFill>
                  </a:rPr>
                  <a:t>Methods based on this approach include Optimum Interpolation (O.I.), Kalman  	Filter, Ensemble Kalman Filter (EnKF). These will all be discussed this week. The 	analysis found through this approach is referred to in the literature as the </a:t>
                </a:r>
                <a:r>
                  <a:rPr lang="en-GB" sz="1500" dirty="0" smtClean="0">
                    <a:solidFill>
                      <a:srgbClr val="FF0000"/>
                    </a:solidFill>
                  </a:rPr>
                  <a:t>minimum 	variance</a:t>
                </a:r>
                <a:r>
                  <a:rPr lang="en-GB" sz="1500" dirty="0" smtClean="0">
                    <a:solidFill>
                      <a:schemeClr val="tx1"/>
                    </a:solidFill>
                  </a:rPr>
                  <a:t> solution or the best linear unbiased estimate (</a:t>
                </a:r>
                <a:r>
                  <a:rPr lang="en-GB" sz="1500" dirty="0" smtClean="0">
                    <a:solidFill>
                      <a:srgbClr val="FF0000"/>
                    </a:solidFill>
                  </a:rPr>
                  <a:t>BLUE</a:t>
                </a:r>
                <a:r>
                  <a:rPr lang="en-GB" sz="1500" dirty="0" smtClean="0">
                    <a:solidFill>
                      <a:schemeClr val="tx1"/>
                    </a:solidFill>
                  </a:rPr>
                  <a:t>).</a:t>
                </a:r>
              </a:p>
              <a:p>
                <a:pPr>
                  <a:lnSpc>
                    <a:spcPct val="110000"/>
                  </a:lnSpc>
                  <a:spcBef>
                    <a:spcPts val="600"/>
                  </a:spcBef>
                  <a:spcAft>
                    <a:spcPts val="600"/>
                  </a:spcAft>
                  <a:buSzPct val="110000"/>
                  <a:defRPr/>
                </a:pPr>
                <a:r>
                  <a:rPr lang="en-GB" sz="1500" dirty="0">
                    <a:solidFill>
                      <a:schemeClr val="tx1"/>
                    </a:solidFill>
                  </a:rPr>
                  <a:t>	</a:t>
                </a:r>
                <a:r>
                  <a:rPr lang="en-GB" sz="1500" dirty="0" smtClean="0">
                    <a:solidFill>
                      <a:schemeClr val="tx1"/>
                    </a:solidFill>
                  </a:rPr>
                  <a:t>Note that Kalman Filter based methods can be derived without making any 	assumptions about the Gaussianity of the errors. However only if all error 	distributions are Gaussian will the KF provide the exact posterior distribution. </a:t>
                </a:r>
              </a:p>
              <a:p>
                <a:pPr>
                  <a:spcBef>
                    <a:spcPts val="600"/>
                  </a:spcBef>
                  <a:spcAft>
                    <a:spcPts val="600"/>
                  </a:spcAft>
                  <a:buSzPct val="110000"/>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2"/>
                <a:stretch>
                  <a:fillRect l="-444" t="-484"/>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Kalman Filter methods</a:t>
            </a:r>
            <a:endParaRPr lang="en-GB" altLang="en-US" dirty="0" smtClean="0"/>
          </a:p>
        </p:txBody>
      </p:sp>
    </p:spTree>
    <p:extLst>
      <p:ext uri="{BB962C8B-B14F-4D97-AF65-F5344CB8AC3E}">
        <p14:creationId xmlns:p14="http://schemas.microsoft.com/office/powerpoint/2010/main" val="667024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a:spcBef>
                    <a:spcPts val="600"/>
                  </a:spcBef>
                  <a:spcAft>
                    <a:spcPts val="600"/>
                  </a:spcAft>
                  <a:buSzPct val="110000"/>
                  <a:defRPr/>
                </a:pPr>
                <a:endParaRPr lang="en-GB" sz="1500" dirty="0" smtClean="0">
                  <a:solidFill>
                    <a:schemeClr val="tx1"/>
                  </a:solidFill>
                </a:endParaRPr>
              </a:p>
              <a:p>
                <a:pPr marL="1085850" lvl="1" indent="-342900">
                  <a:spcBef>
                    <a:spcPts val="600"/>
                  </a:spcBef>
                  <a:spcAft>
                    <a:spcPts val="1200"/>
                  </a:spcAft>
                  <a:buSzPct val="110000"/>
                  <a:buFont typeface="+mj-lt"/>
                  <a:buAutoNum type="arabicParenR" startAt="2"/>
                  <a:defRPr/>
                </a:pPr>
                <a:r>
                  <a:rPr lang="en-GB" sz="1500" dirty="0" smtClean="0">
                    <a:solidFill>
                      <a:schemeClr val="tx1"/>
                    </a:solidFill>
                  </a:rPr>
                  <a:t>Alternatively we might want to estimate the mode of the posterior distribution        𝑝</a:t>
                </a:r>
                <a:r>
                  <a:rPr lang="en-GB" sz="1500" dirty="0">
                    <a:solidFill>
                      <a:schemeClr val="tx1"/>
                    </a:solidFill>
                  </a:rPr>
                  <a:t>(𝒙|𝒚</a:t>
                </a:r>
                <a:r>
                  <a:rPr lang="en-GB" sz="1500" dirty="0" smtClean="0">
                    <a:solidFill>
                      <a:schemeClr val="tx1"/>
                    </a:solidFill>
                  </a:rPr>
                  <a:t>), i.e. find the analysis </a:t>
                </a:r>
                <a14:m>
                  <m:oMath xmlns:m="http://schemas.openxmlformats.org/officeDocument/2006/math">
                    <m:sSub>
                      <m:sSubPr>
                        <m:ctrlPr>
                          <a:rPr lang="en-GB" sz="1500" i="1" smtClean="0">
                            <a:solidFill>
                              <a:schemeClr val="tx1"/>
                            </a:solidFill>
                            <a:latin typeface="Cambria Math" panose="02040503050406030204" pitchFamily="18" charset="0"/>
                          </a:rPr>
                        </m:ctrlPr>
                      </m:sSubPr>
                      <m:e>
                        <m:r>
                          <a:rPr lang="en-GB" sz="1500" b="1" i="1" smtClean="0">
                            <a:solidFill>
                              <a:schemeClr val="tx1"/>
                            </a:solidFill>
                            <a:latin typeface="Cambria Math" panose="02040503050406030204" pitchFamily="18" charset="0"/>
                          </a:rPr>
                          <m:t>𝒙</m:t>
                        </m:r>
                      </m:e>
                      <m:sub>
                        <m:r>
                          <a:rPr lang="en-GB" sz="1500" b="0" i="1" smtClean="0">
                            <a:solidFill>
                              <a:schemeClr val="tx1"/>
                            </a:solidFill>
                            <a:latin typeface="Cambria Math" panose="02040503050406030204" pitchFamily="18" charset="0"/>
                          </a:rPr>
                          <m:t>𝑎</m:t>
                        </m:r>
                      </m:sub>
                    </m:sSub>
                  </m:oMath>
                </a14:m>
                <a:r>
                  <a:rPr lang="en-GB" sz="1500" dirty="0" smtClean="0">
                    <a:solidFill>
                      <a:schemeClr val="tx1"/>
                    </a:solidFill>
                  </a:rPr>
                  <a:t> as the state that corresponds to the maximum of the posterior distribution:</a:t>
                </a:r>
              </a:p>
              <a:p>
                <a:pPr lvl="1" indent="0" algn="ctr">
                  <a:spcBef>
                    <a:spcPts val="1200"/>
                  </a:spcBef>
                  <a:spcAft>
                    <a:spcPts val="600"/>
                  </a:spcAft>
                  <a:buSzPct val="110000"/>
                  <a:buNone/>
                  <a:defRPr/>
                </a:pPr>
                <a14:m>
                  <m:oMathPara xmlns:m="http://schemas.openxmlformats.org/officeDocument/2006/math">
                    <m:oMathParaPr>
                      <m:jc m:val="center"/>
                    </m:oMathParaPr>
                    <m:oMath xmlns:m="http://schemas.openxmlformats.org/officeDocument/2006/math">
                      <m:sSub>
                        <m:sSubPr>
                          <m:ctrlPr>
                            <a:rPr lang="en-GB" sz="1600" i="1" smtClean="0">
                              <a:solidFill>
                                <a:schemeClr val="tx1"/>
                              </a:solidFill>
                              <a:latin typeface="Cambria Math" panose="02040503050406030204" pitchFamily="18" charset="0"/>
                            </a:rPr>
                          </m:ctrlPr>
                        </m:sSubPr>
                        <m:e>
                          <m:r>
                            <a:rPr lang="en-GB" sz="1600" b="1" i="1" smtClean="0">
                              <a:solidFill>
                                <a:schemeClr val="tx1"/>
                              </a:solidFill>
                              <a:latin typeface="Cambria Math" panose="02040503050406030204" pitchFamily="18" charset="0"/>
                            </a:rPr>
                            <m:t>𝒙</m:t>
                          </m:r>
                        </m:e>
                        <m:sub>
                          <m:r>
                            <a:rPr lang="en-GB" sz="1600" b="0" i="1" smtClean="0">
                              <a:solidFill>
                                <a:schemeClr val="tx1"/>
                              </a:solidFill>
                              <a:latin typeface="Cambria Math" panose="02040503050406030204" pitchFamily="18" charset="0"/>
                            </a:rPr>
                            <m:t>𝑎</m:t>
                          </m:r>
                        </m:sub>
                      </m:sSub>
                      <m:r>
                        <a:rPr lang="en-GB" sz="1600" i="1" smtClean="0">
                          <a:solidFill>
                            <a:schemeClr val="tx1"/>
                          </a:solidFill>
                          <a:latin typeface="Cambria Math" panose="02040503050406030204" pitchFamily="18" charset="0"/>
                        </a:rPr>
                        <m:t>=</m:t>
                      </m:r>
                      <m:func>
                        <m:funcPr>
                          <m:ctrlPr>
                            <a:rPr lang="en-GB" sz="1600" b="0" i="1" smtClean="0">
                              <a:solidFill>
                                <a:schemeClr val="tx1"/>
                              </a:solidFill>
                              <a:latin typeface="Cambria Math" panose="02040503050406030204" pitchFamily="18" charset="0"/>
                            </a:rPr>
                          </m:ctrlPr>
                        </m:funcPr>
                        <m:fName>
                          <m:r>
                            <m:rPr>
                              <m:sty m:val="p"/>
                            </m:rPr>
                            <a:rPr lang="en-GB" sz="1600" b="0" i="0" smtClean="0">
                              <a:solidFill>
                                <a:schemeClr val="tx1"/>
                              </a:solidFill>
                              <a:latin typeface="Cambria Math" panose="02040503050406030204" pitchFamily="18" charset="0"/>
                            </a:rPr>
                            <m:t>arg</m:t>
                          </m:r>
                        </m:fName>
                        <m:e>
                          <m:func>
                            <m:funcPr>
                              <m:ctrlPr>
                                <a:rPr lang="en-GB" sz="1600" b="0" i="1" smtClean="0">
                                  <a:solidFill>
                                    <a:schemeClr val="tx1"/>
                                  </a:solidFill>
                                  <a:latin typeface="Cambria Math" panose="02040503050406030204" pitchFamily="18" charset="0"/>
                                </a:rPr>
                              </m:ctrlPr>
                            </m:funcPr>
                            <m:fName>
                              <m:limLow>
                                <m:limLowPr>
                                  <m:ctrlPr>
                                    <a:rPr lang="en-GB" sz="1600" b="0" i="1" smtClean="0">
                                      <a:solidFill>
                                        <a:schemeClr val="tx1"/>
                                      </a:solidFill>
                                      <a:latin typeface="Cambria Math" panose="02040503050406030204" pitchFamily="18" charset="0"/>
                                    </a:rPr>
                                  </m:ctrlPr>
                                </m:limLowPr>
                                <m:e>
                                  <m:r>
                                    <m:rPr>
                                      <m:sty m:val="p"/>
                                    </m:rPr>
                                    <a:rPr lang="en-GB" sz="1600" b="0" i="0" smtClean="0">
                                      <a:solidFill>
                                        <a:schemeClr val="tx1"/>
                                      </a:solidFill>
                                      <a:latin typeface="Cambria Math" panose="02040503050406030204" pitchFamily="18" charset="0"/>
                                    </a:rPr>
                                    <m:t>max</m:t>
                                  </m:r>
                                </m:e>
                                <m:lim>
                                  <m:r>
                                    <a:rPr lang="en-GB" sz="1600" b="1" i="1" smtClean="0">
                                      <a:solidFill>
                                        <a:schemeClr val="tx1"/>
                                      </a:solidFill>
                                      <a:latin typeface="Cambria Math" panose="02040503050406030204" pitchFamily="18" charset="0"/>
                                    </a:rPr>
                                    <m:t>𝒙</m:t>
                                  </m:r>
                                </m:lim>
                              </m:limLow>
                            </m:fName>
                            <m:e>
                              <m:d>
                                <m:dPr>
                                  <m:ctrlPr>
                                    <a:rPr lang="en-GB" sz="1600" b="0" i="1" smtClean="0">
                                      <a:solidFill>
                                        <a:schemeClr val="tx1"/>
                                      </a:solidFill>
                                      <a:latin typeface="Cambria Math" panose="02040503050406030204" pitchFamily="18" charset="0"/>
                                    </a:rPr>
                                  </m:ctrlPr>
                                </m:dPr>
                                <m:e>
                                  <m:r>
                                    <a:rPr lang="en-GB" sz="1600" i="1">
                                      <a:solidFill>
                                        <a:prstClr val="black"/>
                                      </a:solidFill>
                                      <a:latin typeface="Cambria Math" panose="02040503050406030204" pitchFamily="18" charset="0"/>
                                    </a:rPr>
                                    <m:t>𝑝</m:t>
                                  </m:r>
                                  <m:d>
                                    <m:dPr>
                                      <m:ctrlPr>
                                        <a:rPr lang="en-GB" sz="1600" i="1">
                                          <a:solidFill>
                                            <a:prstClr val="black"/>
                                          </a:solidFill>
                                          <a:latin typeface="Cambria Math" panose="02040503050406030204" pitchFamily="18" charset="0"/>
                                        </a:rPr>
                                      </m:ctrlPr>
                                    </m:dPr>
                                    <m:e>
                                      <m:r>
                                        <a:rPr lang="en-GB" sz="1600" b="1" i="1">
                                          <a:solidFill>
                                            <a:prstClr val="black"/>
                                          </a:solidFill>
                                          <a:latin typeface="Cambria Math" panose="02040503050406030204" pitchFamily="18" charset="0"/>
                                        </a:rPr>
                                        <m:t>𝒙</m:t>
                                      </m:r>
                                      <m:r>
                                        <a:rPr lang="en-GB" sz="1600" i="1">
                                          <a:solidFill>
                                            <a:prstClr val="black"/>
                                          </a:solidFill>
                                          <a:latin typeface="Cambria Math" panose="02040503050406030204" pitchFamily="18" charset="0"/>
                                        </a:rPr>
                                        <m:t>|</m:t>
                                      </m:r>
                                      <m:r>
                                        <a:rPr lang="en-GB" sz="1600" b="1" i="1">
                                          <a:solidFill>
                                            <a:prstClr val="black"/>
                                          </a:solidFill>
                                          <a:latin typeface="Cambria Math" panose="02040503050406030204" pitchFamily="18" charset="0"/>
                                        </a:rPr>
                                        <m:t>𝒚</m:t>
                                      </m:r>
                                    </m:e>
                                  </m:d>
                                </m:e>
                              </m:d>
                            </m:e>
                          </m:func>
                        </m:e>
                      </m:func>
                    </m:oMath>
                  </m:oMathPara>
                </a14:m>
                <a:endParaRPr lang="en-GB" sz="1600" dirty="0" smtClean="0">
                  <a:solidFill>
                    <a:schemeClr val="tx1"/>
                  </a:solidFill>
                </a:endParaRPr>
              </a:p>
              <a:p>
                <a:pPr lvl="1" indent="0">
                  <a:spcBef>
                    <a:spcPts val="1200"/>
                  </a:spcBef>
                  <a:spcAft>
                    <a:spcPts val="600"/>
                  </a:spcAft>
                  <a:buSzPct val="110000"/>
                  <a:buNone/>
                  <a:defRPr/>
                </a:pPr>
                <a:r>
                  <a:rPr lang="en-GB" sz="1500" dirty="0">
                    <a:solidFill>
                      <a:schemeClr val="tx1"/>
                    </a:solidFill>
                  </a:rPr>
                  <a:t>	</a:t>
                </a:r>
                <a:r>
                  <a:rPr lang="en-GB" sz="1500" dirty="0" smtClean="0">
                    <a:solidFill>
                      <a:schemeClr val="tx1"/>
                    </a:solidFill>
                  </a:rPr>
                  <a:t>   This way of attacking the problem leads to the variational approach (3D-Var, 4D-	   Var). They will be covered extensively in this week’s lectures. The solution found in 	   this way is called the </a:t>
                </a:r>
                <a:r>
                  <a:rPr lang="en-GB" sz="1500" dirty="0" smtClean="0">
                    <a:solidFill>
                      <a:srgbClr val="FF0000"/>
                    </a:solidFill>
                  </a:rPr>
                  <a:t>maximum likelihood </a:t>
                </a:r>
                <a:r>
                  <a:rPr lang="en-GB" sz="1500" dirty="0" smtClean="0">
                    <a:solidFill>
                      <a:schemeClr val="tx1"/>
                    </a:solidFill>
                  </a:rPr>
                  <a:t>state (ML).   </a:t>
                </a:r>
              </a:p>
              <a:p>
                <a:pPr lvl="1" indent="0">
                  <a:spcBef>
                    <a:spcPts val="1200"/>
                  </a:spcBef>
                  <a:spcAft>
                    <a:spcPts val="600"/>
                  </a:spcAft>
                  <a:buSzPct val="110000"/>
                  <a:buNone/>
                  <a:defRPr/>
                </a:pPr>
                <a:r>
                  <a:rPr lang="en-GB" sz="1500" dirty="0">
                    <a:solidFill>
                      <a:schemeClr val="tx1"/>
                    </a:solidFill>
                  </a:rPr>
                  <a:t>	 </a:t>
                </a:r>
                <a:r>
                  <a:rPr lang="en-GB" sz="1500" dirty="0" smtClean="0">
                    <a:solidFill>
                      <a:schemeClr val="tx1"/>
                    </a:solidFill>
                  </a:rPr>
                  <a:t>  In the variational framework the Gaussian assumption can be relaxed, i.e. the 	   problem can be decomposed into a series of Gaussian problems (incremental 4D-	   Var, to be discussed later this week). However there is no guarantee of 		   convergence!</a:t>
                </a:r>
                <a:endParaRPr lang="en-GB" sz="1500" dirty="0">
                  <a:solidFill>
                    <a:schemeClr val="tx1"/>
                  </a:solidFill>
                </a:endParaRPr>
              </a:p>
              <a:p>
                <a:pPr>
                  <a:spcBef>
                    <a:spcPts val="600"/>
                  </a:spcBef>
                  <a:spcAft>
                    <a:spcPts val="600"/>
                  </a:spcAft>
                  <a:buSzPct val="110000"/>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2"/>
                <a:stretch>
                  <a:fillRect r="-741"/>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Variational methods</a:t>
            </a:r>
            <a:endParaRPr lang="en-GB" altLang="en-US" dirty="0" smtClean="0"/>
          </a:p>
        </p:txBody>
      </p:sp>
    </p:spTree>
    <p:extLst>
      <p:ext uri="{BB962C8B-B14F-4D97-AF65-F5344CB8AC3E}">
        <p14:creationId xmlns:p14="http://schemas.microsoft.com/office/powerpoint/2010/main" val="5888007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For a Gaussian pdf the mean and the mode of the distribution coincide:</a:t>
            </a:r>
          </a:p>
          <a:p>
            <a:pPr marL="285750" indent="-285750">
              <a:spcBef>
                <a:spcPts val="600"/>
              </a:spcBef>
              <a:spcAft>
                <a:spcPts val="600"/>
              </a:spcAft>
              <a:buSzPct val="110000"/>
              <a:buFont typeface="Arial" panose="020B0604020202020204" pitchFamily="34" charset="0"/>
              <a:buChar char="•"/>
              <a:defRPr/>
            </a:pPr>
            <a:endParaRPr lang="en-GB" sz="1600" dirty="0">
              <a:solidFill>
                <a:schemeClr val="tx1"/>
              </a:solidFill>
            </a:endParaRPr>
          </a:p>
          <a:p>
            <a:pPr>
              <a:spcBef>
                <a:spcPts val="600"/>
              </a:spcBef>
              <a:spcAft>
                <a:spcPts val="600"/>
              </a:spcAft>
              <a:buSzPct val="110000"/>
              <a:defRPr/>
            </a:pPr>
            <a:r>
              <a:rPr lang="en-GB" sz="1600" dirty="0" smtClean="0">
                <a:solidFill>
                  <a:schemeClr val="tx1"/>
                </a:solidFill>
              </a:rPr>
              <a:t> </a:t>
            </a: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smtClean="0">
              <a:solidFill>
                <a:schemeClr val="tx1"/>
              </a:solidFill>
            </a:endParaRPr>
          </a:p>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Thus </a:t>
            </a:r>
            <a:r>
              <a:rPr lang="en-GB" sz="1600" dirty="0" smtClean="0">
                <a:solidFill>
                  <a:srgbClr val="FF0000"/>
                </a:solidFill>
              </a:rPr>
              <a:t>if all the relevant statistics are Gaussian the minimum variance and maximum likelihood solutions coincide</a:t>
            </a:r>
          </a:p>
          <a:p>
            <a:pPr>
              <a:spcBef>
                <a:spcPts val="600"/>
              </a:spcBef>
              <a:spcAft>
                <a:spcPts val="600"/>
              </a:spcAft>
              <a:buSzPct val="110000"/>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Kalman Filter vs Variational methods</a:t>
            </a:r>
            <a:endParaRPr lang="en-GB" altLang="en-US" dirty="0" smtClean="0"/>
          </a:p>
        </p:txBody>
      </p:sp>
      <p:grpSp>
        <p:nvGrpSpPr>
          <p:cNvPr id="7" name="Group 6"/>
          <p:cNvGrpSpPr/>
          <p:nvPr/>
        </p:nvGrpSpPr>
        <p:grpSpPr>
          <a:xfrm>
            <a:off x="2574009" y="1628800"/>
            <a:ext cx="3511303" cy="2633477"/>
            <a:chOff x="2574009" y="1628800"/>
            <a:chExt cx="3511303" cy="2633477"/>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4009" y="1628800"/>
              <a:ext cx="3511303" cy="2633477"/>
            </a:xfrm>
            <a:prstGeom prst="rect">
              <a:avLst/>
            </a:prstGeom>
          </p:spPr>
        </p:pic>
        <p:cxnSp>
          <p:nvCxnSpPr>
            <p:cNvPr id="6" name="Straight Connector 5"/>
            <p:cNvCxnSpPr/>
            <p:nvPr/>
          </p:nvCxnSpPr>
          <p:spPr>
            <a:xfrm>
              <a:off x="4366800" y="2325600"/>
              <a:ext cx="0" cy="16740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4483083" y="1907540"/>
            <a:ext cx="1241045" cy="338554"/>
          </a:xfrm>
          <a:prstGeom prst="rect">
            <a:avLst/>
          </a:prstGeom>
          <a:noFill/>
          <a:ln>
            <a:solidFill>
              <a:schemeClr val="accent1">
                <a:shade val="95000"/>
                <a:satMod val="105000"/>
              </a:schemeClr>
            </a:solidFill>
          </a:ln>
        </p:spPr>
        <p:txBody>
          <a:bodyPr wrap="none" rtlCol="0">
            <a:spAutoFit/>
          </a:bodyPr>
          <a:lstStyle/>
          <a:p>
            <a:r>
              <a:rPr lang="en-GB" sz="1600" dirty="0"/>
              <a:t>m</a:t>
            </a:r>
            <a:r>
              <a:rPr lang="en-GB" sz="1600" dirty="0" smtClean="0"/>
              <a:t>ean=mode</a:t>
            </a:r>
            <a:endParaRPr lang="en-GB" sz="1600" dirty="0"/>
          </a:p>
        </p:txBody>
      </p:sp>
    </p:spTree>
    <p:extLst>
      <p:ext uri="{BB962C8B-B14F-4D97-AF65-F5344CB8AC3E}">
        <p14:creationId xmlns:p14="http://schemas.microsoft.com/office/powerpoint/2010/main" val="4440989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600" dirty="0" smtClean="0">
                <a:solidFill>
                  <a:schemeClr val="tx1"/>
                </a:solidFill>
              </a:rPr>
              <a:t>For non-Gaussian pdfs the mean and the mode of the distribution generally differ:</a:t>
            </a:r>
          </a:p>
          <a:p>
            <a:pPr marL="285750" indent="-285750">
              <a:spcBef>
                <a:spcPts val="600"/>
              </a:spcBef>
              <a:spcAft>
                <a:spcPts val="600"/>
              </a:spcAft>
              <a:buSzPct val="110000"/>
              <a:buFont typeface="Arial" panose="020B0604020202020204" pitchFamily="34" charset="0"/>
              <a:buChar char="•"/>
              <a:defRPr/>
            </a:pPr>
            <a:endParaRPr lang="en-GB" sz="1600" dirty="0">
              <a:solidFill>
                <a:schemeClr val="tx1"/>
              </a:solidFill>
            </a:endParaRPr>
          </a:p>
          <a:p>
            <a:pPr>
              <a:spcBef>
                <a:spcPts val="600"/>
              </a:spcBef>
              <a:spcAft>
                <a:spcPts val="600"/>
              </a:spcAft>
              <a:buSzPct val="110000"/>
              <a:defRPr/>
            </a:pPr>
            <a:r>
              <a:rPr lang="en-GB" sz="1600" dirty="0" smtClean="0">
                <a:solidFill>
                  <a:schemeClr val="tx1"/>
                </a:solidFill>
              </a:rPr>
              <a:t> </a:t>
            </a: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smtClean="0">
              <a:solidFill>
                <a:schemeClr val="tx1"/>
              </a:solidFill>
            </a:endParaRPr>
          </a:p>
          <a:p>
            <a:pPr>
              <a:spcBef>
                <a:spcPts val="600"/>
              </a:spcBef>
              <a:spcAft>
                <a:spcPts val="600"/>
              </a:spcAft>
              <a:buSzPct val="110000"/>
              <a:defRPr/>
            </a:pPr>
            <a:endParaRPr lang="en-GB" sz="1600" dirty="0" smtClean="0">
              <a:solidFill>
                <a:schemeClr val="tx1"/>
              </a:solidFill>
            </a:endParaRPr>
          </a:p>
          <a:p>
            <a:pPr marL="285750" indent="-285750">
              <a:spcBef>
                <a:spcPts val="1800"/>
              </a:spcBef>
              <a:spcAft>
                <a:spcPts val="1200"/>
              </a:spcAft>
              <a:buSzPct val="110000"/>
              <a:buFont typeface="Arial" panose="020B0604020202020204" pitchFamily="34" charset="0"/>
              <a:buChar char="•"/>
              <a:defRPr/>
            </a:pPr>
            <a:r>
              <a:rPr lang="en-GB" sz="1600" dirty="0" smtClean="0">
                <a:solidFill>
                  <a:schemeClr val="tx1"/>
                </a:solidFill>
              </a:rPr>
              <a:t>In non-Gaussian assimilation problems the minimum variance and maximum likelihood solutions will differ</a:t>
            </a:r>
          </a:p>
          <a:p>
            <a:pPr>
              <a:spcBef>
                <a:spcPts val="600"/>
              </a:spcBef>
              <a:spcAft>
                <a:spcPts val="600"/>
              </a:spcAft>
              <a:buSzPct val="110000"/>
              <a:defRPr/>
            </a:pPr>
            <a:endParaRPr lang="en-GB" sz="1600" dirty="0">
              <a:solidFill>
                <a:schemeClr val="tx1"/>
              </a:solidFill>
            </a:endParaRPr>
          </a:p>
          <a:p>
            <a:pPr marL="285750" indent="-285750">
              <a:spcBef>
                <a:spcPts val="600"/>
              </a:spcBef>
              <a:spcAft>
                <a:spcPts val="600"/>
              </a:spcAft>
              <a:buSzPct val="110000"/>
              <a:buFont typeface="Arial" panose="020B0604020202020204" pitchFamily="34" charset="0"/>
              <a:buChar char="•"/>
              <a:defRPr/>
            </a:pPr>
            <a:endParaRPr lang="en-GB" sz="1600" dirty="0" smtClean="0">
              <a:solidFill>
                <a:schemeClr val="tx1"/>
              </a:solidFill>
            </a:endParaRPr>
          </a:p>
          <a:p>
            <a:pPr>
              <a:spcBef>
                <a:spcPts val="600"/>
              </a:spcBef>
              <a:spcAft>
                <a:spcPts val="600"/>
              </a:spcAft>
              <a:buSzPct val="110000"/>
              <a:defRPr/>
            </a:pPr>
            <a:endParaRPr lang="en-GB" sz="1600" dirty="0">
              <a:solidFill>
                <a:schemeClr val="tx1"/>
              </a:solidFill>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Kalman Filter vs Variational methods</a:t>
            </a:r>
            <a:endParaRPr lang="en-GB" altLang="en-US"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2584" y="1748770"/>
            <a:ext cx="3657608" cy="2743206"/>
          </a:xfrm>
          <a:prstGeom prst="rect">
            <a:avLst/>
          </a:prstGeom>
        </p:spPr>
      </p:pic>
      <p:sp>
        <p:nvSpPr>
          <p:cNvPr id="8" name="TextBox 7"/>
          <p:cNvSpPr txBox="1"/>
          <p:nvPr/>
        </p:nvSpPr>
        <p:spPr>
          <a:xfrm>
            <a:off x="4627099" y="2132856"/>
            <a:ext cx="1241045" cy="338554"/>
          </a:xfrm>
          <a:prstGeom prst="rect">
            <a:avLst/>
          </a:prstGeom>
          <a:noFill/>
          <a:ln>
            <a:solidFill>
              <a:schemeClr val="accent1">
                <a:shade val="95000"/>
                <a:satMod val="105000"/>
              </a:schemeClr>
            </a:solidFill>
          </a:ln>
        </p:spPr>
        <p:txBody>
          <a:bodyPr wrap="none" rtlCol="0">
            <a:spAutoFit/>
          </a:bodyPr>
          <a:lstStyle/>
          <a:p>
            <a:r>
              <a:rPr lang="en-GB" sz="1600" dirty="0" err="1"/>
              <a:t>m</a:t>
            </a:r>
            <a:r>
              <a:rPr lang="en-GB" sz="1600" dirty="0" err="1" smtClean="0"/>
              <a:t>ean≠mode</a:t>
            </a:r>
            <a:endParaRPr lang="en-GB" sz="1600" dirty="0"/>
          </a:p>
        </p:txBody>
      </p:sp>
      <p:cxnSp>
        <p:nvCxnSpPr>
          <p:cNvPr id="9" name="Straight Connector 8"/>
          <p:cNvCxnSpPr/>
          <p:nvPr/>
        </p:nvCxnSpPr>
        <p:spPr>
          <a:xfrm>
            <a:off x="3995936" y="2464288"/>
            <a:ext cx="0" cy="1756800"/>
          </a:xfrm>
          <a:prstGeom prst="line">
            <a:avLst/>
          </a:prstGeom>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095236" y="3481263"/>
            <a:ext cx="612668" cy="307777"/>
          </a:xfrm>
          <a:prstGeom prst="rect">
            <a:avLst/>
          </a:prstGeom>
          <a:noFill/>
        </p:spPr>
        <p:txBody>
          <a:bodyPr wrap="none" rtlCol="0">
            <a:spAutoFit/>
          </a:bodyPr>
          <a:lstStyle/>
          <a:p>
            <a:r>
              <a:rPr lang="en-GB" sz="1400" b="1" dirty="0" smtClean="0">
                <a:solidFill>
                  <a:srgbClr val="0070C0"/>
                </a:solidFill>
              </a:rPr>
              <a:t>mode</a:t>
            </a:r>
            <a:endParaRPr lang="en-GB" sz="1600" b="1" dirty="0">
              <a:solidFill>
                <a:srgbClr val="0070C0"/>
              </a:solidFill>
            </a:endParaRPr>
          </a:p>
        </p:txBody>
      </p:sp>
      <p:cxnSp>
        <p:nvCxnSpPr>
          <p:cNvPr id="12" name="Curved Connector 11"/>
          <p:cNvCxnSpPr/>
          <p:nvPr/>
        </p:nvCxnSpPr>
        <p:spPr>
          <a:xfrm rot="16200000" flipH="1">
            <a:off x="3492602" y="3644303"/>
            <a:ext cx="412303" cy="557762"/>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title="mean"/>
          <p:cNvCxnSpPr/>
          <p:nvPr/>
        </p:nvCxnSpPr>
        <p:spPr>
          <a:xfrm>
            <a:off x="4283968" y="3339088"/>
            <a:ext cx="0" cy="8820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471403" y="3717032"/>
            <a:ext cx="604653" cy="307777"/>
          </a:xfrm>
          <a:prstGeom prst="rect">
            <a:avLst/>
          </a:prstGeom>
          <a:noFill/>
        </p:spPr>
        <p:txBody>
          <a:bodyPr wrap="none" rtlCol="0">
            <a:spAutoFit/>
          </a:bodyPr>
          <a:lstStyle/>
          <a:p>
            <a:r>
              <a:rPr lang="en-GB" sz="1400" b="1" dirty="0" smtClean="0">
                <a:solidFill>
                  <a:srgbClr val="FF0000"/>
                </a:solidFill>
              </a:rPr>
              <a:t>mean</a:t>
            </a:r>
            <a:endParaRPr lang="en-GB" sz="1400" b="1" dirty="0">
              <a:solidFill>
                <a:srgbClr val="FF0000"/>
              </a:solidFill>
            </a:endParaRPr>
          </a:p>
        </p:txBody>
      </p:sp>
      <p:cxnSp>
        <p:nvCxnSpPr>
          <p:cNvPr id="16" name="Curved Connector 15"/>
          <p:cNvCxnSpPr/>
          <p:nvPr/>
        </p:nvCxnSpPr>
        <p:spPr>
          <a:xfrm rot="10800000" flipV="1">
            <a:off x="4274052" y="4005064"/>
            <a:ext cx="585980" cy="72007"/>
          </a:xfrm>
          <a:prstGeom prst="curved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90034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500" dirty="0" smtClean="0">
                    <a:solidFill>
                      <a:schemeClr val="tx1"/>
                    </a:solidFill>
                  </a:rPr>
                  <a:t>Both Variational and Kalman Filter based analysis methods require estimates of the background state and its error covariances (</a:t>
                </a:r>
                <a14:m>
                  <m:oMath xmlns:m="http://schemas.openxmlformats.org/officeDocument/2006/math">
                    <m:r>
                      <a:rPr lang="en-GB" sz="1600" i="1">
                        <a:solidFill>
                          <a:prstClr val="black"/>
                        </a:solidFill>
                        <a:latin typeface="Cambria Math" panose="02040503050406030204" pitchFamily="18" charset="0"/>
                      </a:rPr>
                      <m:t>𝑝</m:t>
                    </m:r>
                    <m:d>
                      <m:dPr>
                        <m:ctrlPr>
                          <a:rPr lang="en-GB" sz="1600" i="1">
                            <a:solidFill>
                              <a:prstClr val="black"/>
                            </a:solidFill>
                            <a:latin typeface="Cambria Math" panose="02040503050406030204" pitchFamily="18" charset="0"/>
                          </a:rPr>
                        </m:ctrlPr>
                      </m:dPr>
                      <m:e>
                        <m:sSub>
                          <m:sSubPr>
                            <m:ctrlPr>
                              <a:rPr lang="en-GB" sz="1600" i="1">
                                <a:solidFill>
                                  <a:prstClr val="black"/>
                                </a:solidFill>
                                <a:latin typeface="Cambria Math" panose="02040503050406030204" pitchFamily="18" charset="0"/>
                              </a:rPr>
                            </m:ctrlPr>
                          </m:sSubPr>
                          <m:e>
                            <m:r>
                              <a:rPr lang="en-GB" sz="1600" b="1" i="1">
                                <a:solidFill>
                                  <a:prstClr val="black"/>
                                </a:solidFill>
                                <a:latin typeface="Cambria Math" panose="02040503050406030204" pitchFamily="18" charset="0"/>
                              </a:rPr>
                              <m:t>𝒙</m:t>
                            </m:r>
                          </m:e>
                          <m:sub>
                            <m:r>
                              <a:rPr lang="en-GB" sz="1600" i="1">
                                <a:solidFill>
                                  <a:prstClr val="black"/>
                                </a:solidFill>
                                <a:latin typeface="Cambria Math" panose="02040503050406030204" pitchFamily="18" charset="0"/>
                              </a:rPr>
                              <m:t>𝑏</m:t>
                            </m:r>
                          </m:sub>
                        </m:sSub>
                        <m:r>
                          <a:rPr lang="en-GB" sz="1600" i="1">
                            <a:solidFill>
                              <a:prstClr val="black"/>
                            </a:solidFill>
                            <a:latin typeface="Cambria Math" panose="02040503050406030204" pitchFamily="18" charset="0"/>
                          </a:rPr>
                          <m:t>|</m:t>
                        </m:r>
                        <m:r>
                          <a:rPr lang="en-GB" sz="1600" b="1" i="1">
                            <a:solidFill>
                              <a:prstClr val="black"/>
                            </a:solidFill>
                            <a:latin typeface="Cambria Math" panose="02040503050406030204" pitchFamily="18" charset="0"/>
                          </a:rPr>
                          <m:t>𝒙</m:t>
                        </m:r>
                      </m:e>
                    </m:d>
                    <m:r>
                      <a:rPr lang="en-GB" sz="1600" b="1" i="1" smtClean="0">
                        <a:solidFill>
                          <a:prstClr val="black"/>
                        </a:solidFill>
                        <a:latin typeface="Cambria Math" panose="02040503050406030204" pitchFamily="18" charset="0"/>
                        <a:ea typeface="Cambria Math" panose="02040503050406030204" pitchFamily="18" charset="0"/>
                      </a:rPr>
                      <m:t>~</m:t>
                    </m:r>
                  </m:oMath>
                </a14:m>
                <a:r>
                  <a:rPr lang="en-GB" sz="1500" dirty="0" smtClean="0">
                    <a:solidFill>
                      <a:schemeClr val="tx1"/>
                    </a:solidFill>
                    <a:latin typeface="Lucida Calligraphy" panose="03010101010101010101" pitchFamily="66" charset="0"/>
                  </a:rPr>
                  <a:t>N</a:t>
                </a:r>
                <a:r>
                  <a:rPr lang="en-GB" sz="1500" i="1" dirty="0" smtClean="0">
                    <a:solidFill>
                      <a:schemeClr val="tx1"/>
                    </a:solidFill>
                    <a:latin typeface="Lucida Calligraphy" panose="03010101010101010101" pitchFamily="66" charset="0"/>
                  </a:rPr>
                  <a:t> </a:t>
                </a:r>
                <a14:m>
                  <m:oMath xmlns:m="http://schemas.openxmlformats.org/officeDocument/2006/math">
                    <m:d>
                      <m:dPr>
                        <m:ctrlPr>
                          <a:rPr lang="en-GB" sz="1500" i="1" smtClean="0">
                            <a:solidFill>
                              <a:schemeClr val="tx1"/>
                            </a:solidFill>
                            <a:latin typeface="Cambria Math" panose="02040503050406030204" pitchFamily="18" charset="0"/>
                          </a:rPr>
                        </m:ctrlPr>
                      </m:dPr>
                      <m:e>
                        <m:sSub>
                          <m:sSubPr>
                            <m:ctrlPr>
                              <a:rPr lang="en-GB" sz="1500" i="1" smtClean="0">
                                <a:solidFill>
                                  <a:schemeClr val="tx1"/>
                                </a:solidFill>
                                <a:latin typeface="Cambria Math" panose="02040503050406030204" pitchFamily="18" charset="0"/>
                              </a:rPr>
                            </m:ctrlPr>
                          </m:sSubPr>
                          <m:e>
                            <m:r>
                              <a:rPr lang="en-GB" sz="1500" b="1" i="1" smtClean="0">
                                <a:solidFill>
                                  <a:schemeClr val="tx1"/>
                                </a:solidFill>
                                <a:latin typeface="Cambria Math" panose="02040503050406030204" pitchFamily="18" charset="0"/>
                              </a:rPr>
                              <m:t>𝒙</m:t>
                            </m:r>
                          </m:e>
                          <m:sub>
                            <m:r>
                              <a:rPr lang="en-GB" sz="1500" b="0" i="1" smtClean="0">
                                <a:solidFill>
                                  <a:schemeClr val="tx1"/>
                                </a:solidFill>
                                <a:latin typeface="Cambria Math" panose="02040503050406030204" pitchFamily="18" charset="0"/>
                              </a:rPr>
                              <m:t>𝑏</m:t>
                            </m:r>
                          </m:sub>
                        </m:sSub>
                        <m:r>
                          <a:rPr lang="en-GB" sz="1500" b="0" i="1" smtClean="0">
                            <a:solidFill>
                              <a:schemeClr val="tx1"/>
                            </a:solidFill>
                            <a:latin typeface="Cambria Math" panose="02040503050406030204" pitchFamily="18" charset="0"/>
                          </a:rPr>
                          <m:t>,</m:t>
                        </m:r>
                        <m:sSub>
                          <m:sSubPr>
                            <m:ctrlPr>
                              <a:rPr lang="en-GB" sz="1500" b="0" i="1" smtClean="0">
                                <a:solidFill>
                                  <a:schemeClr val="tx1"/>
                                </a:solidFill>
                                <a:latin typeface="Cambria Math" panose="02040503050406030204" pitchFamily="18" charset="0"/>
                              </a:rPr>
                            </m:ctrlPr>
                          </m:sSubPr>
                          <m:e>
                            <m:r>
                              <a:rPr lang="en-GB" sz="1500" b="1" i="0" smtClean="0">
                                <a:solidFill>
                                  <a:schemeClr val="tx1"/>
                                </a:solidFill>
                                <a:latin typeface="Cambria Math" panose="02040503050406030204" pitchFamily="18" charset="0"/>
                              </a:rPr>
                              <m:t>𝐏</m:t>
                            </m:r>
                          </m:e>
                          <m:sub>
                            <m:r>
                              <a:rPr lang="en-GB" sz="1500" b="0" i="1" smtClean="0">
                                <a:solidFill>
                                  <a:schemeClr val="tx1"/>
                                </a:solidFill>
                                <a:latin typeface="Cambria Math" panose="02040503050406030204" pitchFamily="18" charset="0"/>
                              </a:rPr>
                              <m:t>𝐵</m:t>
                            </m:r>
                          </m:sub>
                        </m:sSub>
                      </m:e>
                    </m:d>
                  </m:oMath>
                </a14:m>
                <a:r>
                  <a:rPr lang="en-GB" sz="1500" dirty="0" smtClean="0">
                    <a:solidFill>
                      <a:schemeClr val="tx1"/>
                    </a:solidFill>
                  </a:rPr>
                  <a:t>)</a:t>
                </a:r>
              </a:p>
              <a:p>
                <a:pPr marL="285750" indent="-285750">
                  <a:spcBef>
                    <a:spcPts val="600"/>
                  </a:spcBef>
                  <a:spcAft>
                    <a:spcPts val="600"/>
                  </a:spcAft>
                  <a:buSzPct val="110000"/>
                  <a:buFont typeface="Arial" panose="020B0604020202020204" pitchFamily="34" charset="0"/>
                  <a:buChar char="•"/>
                  <a:defRPr/>
                </a:pPr>
                <a:r>
                  <a:rPr lang="en-GB" sz="1500" dirty="0" smtClean="0">
                    <a:solidFill>
                      <a:schemeClr val="tx1"/>
                    </a:solidFill>
                  </a:rPr>
                  <a:t>The background state is provided by an integration of the prognostic model started from the previous analysis:</a:t>
                </a:r>
              </a:p>
              <a:p>
                <a:pPr algn="ctr">
                  <a:spcBef>
                    <a:spcPts val="600"/>
                  </a:spcBef>
                  <a:spcAft>
                    <a:spcPts val="600"/>
                  </a:spcAft>
                  <a:buSzPct val="110000"/>
                  <a:defRPr/>
                </a:pPr>
                <a:r>
                  <a:rPr lang="en-GB" sz="1500" dirty="0" smtClean="0">
                    <a:solidFill>
                      <a:schemeClr val="tx1"/>
                    </a:solidFill>
                  </a:rPr>
                  <a:t> </a:t>
                </a:r>
                <a14:m>
                  <m:oMath xmlns:m="http://schemas.openxmlformats.org/officeDocument/2006/math">
                    <m:sSubSup>
                      <m:sSubSupPr>
                        <m:ctrlPr>
                          <a:rPr lang="en-GB" sz="1600" b="1" i="1">
                            <a:solidFill>
                              <a:schemeClr val="tx1"/>
                            </a:solidFill>
                            <a:latin typeface="Cambria Math" panose="02040503050406030204" pitchFamily="18" charset="0"/>
                          </a:rPr>
                        </m:ctrlPr>
                      </m:sSubSupPr>
                      <m:e>
                        <m:r>
                          <a:rPr lang="en-GB" sz="1600" b="1" i="1">
                            <a:solidFill>
                              <a:schemeClr val="tx1"/>
                            </a:solidFill>
                            <a:latin typeface="Cambria Math" panose="02040503050406030204" pitchFamily="18" charset="0"/>
                          </a:rPr>
                          <m:t>𝒙</m:t>
                        </m:r>
                      </m:e>
                      <m:sub>
                        <m:r>
                          <a:rPr lang="en-GB" sz="1600" b="0" i="1" smtClean="0">
                            <a:solidFill>
                              <a:schemeClr val="tx1"/>
                            </a:solidFill>
                            <a:latin typeface="Cambria Math" panose="02040503050406030204" pitchFamily="18" charset="0"/>
                          </a:rPr>
                          <m:t>𝑏</m:t>
                        </m:r>
                      </m:sub>
                      <m:sup>
                        <m:r>
                          <a:rPr lang="en-GB" sz="1600" b="0" i="1" smtClean="0">
                            <a:solidFill>
                              <a:schemeClr val="tx1"/>
                            </a:solidFill>
                            <a:latin typeface="Cambria Math" panose="02040503050406030204" pitchFamily="18" charset="0"/>
                          </a:rPr>
                          <m:t>𝑡</m:t>
                        </m:r>
                      </m:sup>
                    </m:sSubSup>
                    <m:r>
                      <a:rPr lang="en-GB" sz="1600" i="1">
                        <a:solidFill>
                          <a:schemeClr val="tx1"/>
                        </a:solidFill>
                        <a:latin typeface="Cambria Math" panose="02040503050406030204" pitchFamily="18" charset="0"/>
                      </a:rPr>
                      <m:t>=</m:t>
                    </m:r>
                  </m:oMath>
                </a14:m>
                <a:r>
                  <a:rPr lang="en-GB" sz="1600" dirty="0">
                    <a:solidFill>
                      <a:schemeClr val="tx1"/>
                    </a:solidFill>
                    <a:latin typeface="Lucida Calligraphy" panose="03010101010101010101" pitchFamily="66" charset="0"/>
                  </a:rPr>
                  <a:t>M</a:t>
                </a:r>
                <a14:m>
                  <m:oMath xmlns:m="http://schemas.openxmlformats.org/officeDocument/2006/math">
                    <m:d>
                      <m:dPr>
                        <m:ctrlPr>
                          <a:rPr lang="en-GB" sz="1600" i="1" dirty="0">
                            <a:solidFill>
                              <a:schemeClr val="tx1"/>
                            </a:solidFill>
                            <a:latin typeface="Cambria Math" panose="02040503050406030204" pitchFamily="18" charset="0"/>
                          </a:rPr>
                        </m:ctrlPr>
                      </m:dPr>
                      <m:e>
                        <m:sSubSup>
                          <m:sSubSupPr>
                            <m:ctrlPr>
                              <a:rPr lang="en-GB" sz="1600" b="1" i="1">
                                <a:solidFill>
                                  <a:schemeClr val="tx1"/>
                                </a:solidFill>
                                <a:latin typeface="Cambria Math" panose="02040503050406030204" pitchFamily="18" charset="0"/>
                              </a:rPr>
                            </m:ctrlPr>
                          </m:sSubSupPr>
                          <m:e>
                            <m:r>
                              <a:rPr lang="en-GB" sz="1600" b="1" i="1">
                                <a:solidFill>
                                  <a:schemeClr val="tx1"/>
                                </a:solidFill>
                                <a:latin typeface="Cambria Math" panose="02040503050406030204" pitchFamily="18" charset="0"/>
                              </a:rPr>
                              <m:t>𝒙</m:t>
                            </m:r>
                          </m:e>
                          <m:sub>
                            <m:r>
                              <a:rPr lang="en-GB" sz="1600" b="0" i="1" smtClean="0">
                                <a:solidFill>
                                  <a:schemeClr val="tx1"/>
                                </a:solidFill>
                                <a:latin typeface="Cambria Math" panose="02040503050406030204" pitchFamily="18" charset="0"/>
                              </a:rPr>
                              <m:t>𝑎</m:t>
                            </m:r>
                          </m:sub>
                          <m:sup>
                            <m:r>
                              <a:rPr lang="en-GB" sz="1600" b="0" i="1" smtClean="0">
                                <a:solidFill>
                                  <a:schemeClr val="tx1"/>
                                </a:solidFill>
                                <a:latin typeface="Cambria Math" panose="02040503050406030204" pitchFamily="18" charset="0"/>
                              </a:rPr>
                              <m:t>𝑡</m:t>
                            </m:r>
                            <m:r>
                              <a:rPr lang="en-GB" sz="1600" b="0" i="1" smtClean="0">
                                <a:solidFill>
                                  <a:schemeClr val="tx1"/>
                                </a:solidFill>
                                <a:latin typeface="Cambria Math" panose="02040503050406030204" pitchFamily="18" charset="0"/>
                              </a:rPr>
                              <m:t>−1</m:t>
                            </m:r>
                          </m:sup>
                        </m:sSubSup>
                      </m:e>
                    </m:d>
                  </m:oMath>
                </a14:m>
                <a:endParaRPr lang="en-GB" sz="1500" dirty="0" smtClean="0">
                  <a:solidFill>
                    <a:schemeClr val="tx1"/>
                  </a:solidFill>
                </a:endParaRPr>
              </a:p>
              <a:p>
                <a:pPr marL="285750" indent="-285750">
                  <a:spcBef>
                    <a:spcPts val="1200"/>
                  </a:spcBef>
                  <a:spcAft>
                    <a:spcPts val="600"/>
                  </a:spcAft>
                  <a:buSzPct val="110000"/>
                  <a:buFont typeface="Arial" panose="020B0604020202020204" pitchFamily="34" charset="0"/>
                  <a:buChar char="•"/>
                  <a:defRPr/>
                </a:pPr>
                <a:r>
                  <a:rPr lang="en-GB" sz="1500" dirty="0" smtClean="0">
                    <a:solidFill>
                      <a:schemeClr val="tx1"/>
                    </a:solidFill>
                  </a:rPr>
                  <a:t>The background (and analysis) error statistics are usually computed with </a:t>
                </a:r>
                <a:r>
                  <a:rPr lang="en-GB" sz="1500" dirty="0" smtClean="0">
                    <a:solidFill>
                      <a:srgbClr val="FF0000"/>
                    </a:solidFill>
                  </a:rPr>
                  <a:t>Monte Carlo methods</a:t>
                </a:r>
                <a:r>
                  <a:rPr lang="en-GB" sz="1500" dirty="0" smtClean="0">
                    <a:solidFill>
                      <a:schemeClr val="tx1"/>
                    </a:solidFill>
                  </a:rPr>
                  <a:t>: an ensemble of states is used to estimate the errors statistics</a:t>
                </a:r>
              </a:p>
              <a:p>
                <a:pPr marL="285750" indent="-285750">
                  <a:spcBef>
                    <a:spcPts val="1200"/>
                  </a:spcBef>
                  <a:spcAft>
                    <a:spcPts val="600"/>
                  </a:spcAft>
                  <a:buSzPct val="110000"/>
                  <a:buFont typeface="Arial" panose="020B0604020202020204" pitchFamily="34" charset="0"/>
                  <a:buChar char="•"/>
                  <a:defRPr/>
                </a:pPr>
                <a:r>
                  <a:rPr lang="en-GB" sz="1500" dirty="0" smtClean="0">
                    <a:solidFill>
                      <a:schemeClr val="tx1"/>
                    </a:solidFill>
                  </a:rPr>
                  <a:t>Each ensemble member is advanced using a perturbed version of the model:</a:t>
                </a:r>
              </a:p>
              <a:p>
                <a:pPr algn="ctr">
                  <a:spcBef>
                    <a:spcPts val="1200"/>
                  </a:spcBef>
                  <a:spcAft>
                    <a:spcPts val="600"/>
                  </a:spcAft>
                  <a:buSzPct val="110000"/>
                  <a:defRPr/>
                </a:pPr>
                <a14:m>
                  <m:oMath xmlns:m="http://schemas.openxmlformats.org/officeDocument/2006/math">
                    <m:sSubSup>
                      <m:sSubSupPr>
                        <m:ctrlPr>
                          <a:rPr lang="en-GB" sz="1400" b="1" i="1">
                            <a:solidFill>
                              <a:schemeClr val="tx1"/>
                            </a:solidFill>
                            <a:latin typeface="Cambria Math" panose="02040503050406030204" pitchFamily="18" charset="0"/>
                          </a:rPr>
                        </m:ctrlPr>
                      </m:sSubSupPr>
                      <m:e>
                        <m:r>
                          <a:rPr lang="en-GB" sz="1400" b="1" i="1">
                            <a:solidFill>
                              <a:schemeClr val="tx1"/>
                            </a:solidFill>
                            <a:latin typeface="Cambria Math" panose="02040503050406030204" pitchFamily="18" charset="0"/>
                          </a:rPr>
                          <m:t>𝒙</m:t>
                        </m:r>
                      </m:e>
                      <m:sub>
                        <m:r>
                          <a:rPr lang="en-GB" sz="1400" i="1">
                            <a:solidFill>
                              <a:schemeClr val="tx1"/>
                            </a:solidFill>
                            <a:latin typeface="Cambria Math" panose="02040503050406030204" pitchFamily="18" charset="0"/>
                          </a:rPr>
                          <m:t>𝑏</m:t>
                        </m:r>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𝑖</m:t>
                        </m:r>
                      </m:sub>
                      <m:sup>
                        <m:r>
                          <a:rPr lang="en-GB" sz="1400" i="1">
                            <a:solidFill>
                              <a:schemeClr val="tx1"/>
                            </a:solidFill>
                            <a:latin typeface="Cambria Math" panose="02040503050406030204" pitchFamily="18" charset="0"/>
                          </a:rPr>
                          <m:t>𝑡</m:t>
                        </m:r>
                      </m:sup>
                    </m:sSubSup>
                    <m:r>
                      <a:rPr lang="en-GB" sz="1400" i="1">
                        <a:solidFill>
                          <a:schemeClr val="tx1"/>
                        </a:solidFill>
                        <a:latin typeface="Cambria Math" panose="02040503050406030204" pitchFamily="18" charset="0"/>
                      </a:rPr>
                      <m:t>=</m:t>
                    </m:r>
                  </m:oMath>
                </a14:m>
                <a:r>
                  <a:rPr lang="en-GB" sz="1400" dirty="0">
                    <a:solidFill>
                      <a:schemeClr val="tx1"/>
                    </a:solidFill>
                    <a:latin typeface="Lucida Calligraphy" panose="03010101010101010101" pitchFamily="66" charset="0"/>
                  </a:rPr>
                  <a:t>M</a:t>
                </a:r>
                <a14:m>
                  <m:oMath xmlns:m="http://schemas.openxmlformats.org/officeDocument/2006/math">
                    <m:d>
                      <m:dPr>
                        <m:ctrlPr>
                          <a:rPr lang="en-GB" sz="1400" i="1" dirty="0">
                            <a:solidFill>
                              <a:schemeClr val="tx1"/>
                            </a:solidFill>
                            <a:latin typeface="Cambria Math" panose="02040503050406030204" pitchFamily="18" charset="0"/>
                          </a:rPr>
                        </m:ctrlPr>
                      </m:dPr>
                      <m:e>
                        <m:sSubSup>
                          <m:sSubSupPr>
                            <m:ctrlPr>
                              <a:rPr lang="en-GB" sz="1400" b="1" i="1">
                                <a:solidFill>
                                  <a:schemeClr val="tx1"/>
                                </a:solidFill>
                                <a:latin typeface="Cambria Math" panose="02040503050406030204" pitchFamily="18" charset="0"/>
                              </a:rPr>
                            </m:ctrlPr>
                          </m:sSubSupPr>
                          <m:e>
                            <m:r>
                              <a:rPr lang="en-GB" sz="1400" b="1" i="1">
                                <a:solidFill>
                                  <a:schemeClr val="tx1"/>
                                </a:solidFill>
                                <a:latin typeface="Cambria Math" panose="02040503050406030204" pitchFamily="18" charset="0"/>
                              </a:rPr>
                              <m:t>𝒙</m:t>
                            </m:r>
                          </m:e>
                          <m:sub>
                            <m:r>
                              <a:rPr lang="en-GB" sz="1400" i="1">
                                <a:solidFill>
                                  <a:schemeClr val="tx1"/>
                                </a:solidFill>
                                <a:latin typeface="Cambria Math" panose="02040503050406030204" pitchFamily="18" charset="0"/>
                              </a:rPr>
                              <m:t>𝑎</m:t>
                            </m:r>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𝑖</m:t>
                            </m:r>
                          </m:sub>
                          <m:sup>
                            <m:r>
                              <a:rPr lang="en-GB" sz="1400" i="1">
                                <a:solidFill>
                                  <a:schemeClr val="tx1"/>
                                </a:solidFill>
                                <a:latin typeface="Cambria Math" panose="02040503050406030204" pitchFamily="18" charset="0"/>
                              </a:rPr>
                              <m:t>𝑡</m:t>
                            </m:r>
                            <m:r>
                              <a:rPr lang="en-GB" sz="1400" i="1">
                                <a:solidFill>
                                  <a:schemeClr val="tx1"/>
                                </a:solidFill>
                                <a:latin typeface="Cambria Math" panose="02040503050406030204" pitchFamily="18" charset="0"/>
                              </a:rPr>
                              <m:t>−1</m:t>
                            </m:r>
                          </m:sup>
                        </m:sSubSup>
                      </m:e>
                    </m:d>
                  </m:oMath>
                </a14:m>
                <a:r>
                  <a:rPr lang="en-GB" sz="1500" dirty="0" smtClean="0">
                    <a:solidFill>
                      <a:schemeClr val="tx1"/>
                    </a:solidFill>
                  </a:rPr>
                  <a:t>+</a:t>
                </a:r>
                <a14:m>
                  <m:oMath xmlns:m="http://schemas.openxmlformats.org/officeDocument/2006/math">
                    <m:sSub>
                      <m:sSubPr>
                        <m:ctrlPr>
                          <a:rPr lang="en-GB" sz="1500" i="1" dirty="0">
                            <a:solidFill>
                              <a:schemeClr val="tx1"/>
                            </a:solidFill>
                            <a:latin typeface="Cambria Math" panose="02040503050406030204" pitchFamily="18" charset="0"/>
                          </a:rPr>
                        </m:ctrlPr>
                      </m:sSubPr>
                      <m:e>
                        <m:r>
                          <a:rPr lang="el-GR" sz="1500" b="1" dirty="0">
                            <a:solidFill>
                              <a:schemeClr val="tx1"/>
                            </a:solidFill>
                            <a:latin typeface="Cambria Math" panose="02040503050406030204" pitchFamily="18" charset="0"/>
                          </a:rPr>
                          <m:t>𝛈</m:t>
                        </m:r>
                      </m:e>
                      <m:sub>
                        <m:r>
                          <a:rPr lang="en-GB" sz="1500" i="1" dirty="0">
                            <a:solidFill>
                              <a:schemeClr val="tx1"/>
                            </a:solidFill>
                            <a:latin typeface="Cambria Math" panose="02040503050406030204" pitchFamily="18" charset="0"/>
                          </a:rPr>
                          <m:t>𝑖</m:t>
                        </m:r>
                      </m:sub>
                    </m:sSub>
                  </m:oMath>
                </a14:m>
                <a:r>
                  <a:rPr lang="en-GB" sz="1500" dirty="0" smtClean="0">
                    <a:solidFill>
                      <a:schemeClr val="tx1"/>
                    </a:solidFill>
                  </a:rPr>
                  <a:t>    </a:t>
                </a:r>
                <a14:m>
                  <m:oMath xmlns:m="http://schemas.openxmlformats.org/officeDocument/2006/math">
                    <m:r>
                      <a:rPr lang="en-GB" sz="1500" i="1">
                        <a:solidFill>
                          <a:schemeClr val="tx1"/>
                        </a:solidFill>
                        <a:latin typeface="Cambria Math" panose="02040503050406030204" pitchFamily="18" charset="0"/>
                      </a:rPr>
                      <m:t>𝑖</m:t>
                    </m:r>
                    <m:r>
                      <a:rPr lang="en-GB" sz="1500" i="1">
                        <a:solidFill>
                          <a:schemeClr val="tx1"/>
                        </a:solidFill>
                        <a:latin typeface="Cambria Math" panose="02040503050406030204" pitchFamily="18" charset="0"/>
                      </a:rPr>
                      <m:t>=1,2,…,</m:t>
                    </m:r>
                    <m:sSub>
                      <m:sSubPr>
                        <m:ctrlPr>
                          <a:rPr lang="en-GB" sz="1500" i="1">
                            <a:solidFill>
                              <a:schemeClr val="tx1"/>
                            </a:solidFill>
                            <a:latin typeface="Cambria Math" panose="02040503050406030204" pitchFamily="18" charset="0"/>
                          </a:rPr>
                        </m:ctrlPr>
                      </m:sSubPr>
                      <m:e>
                        <m:r>
                          <m:rPr>
                            <m:sty m:val="p"/>
                          </m:rPr>
                          <a:rPr lang="en-GB" sz="1500">
                            <a:solidFill>
                              <a:schemeClr val="tx1"/>
                            </a:solidFill>
                            <a:latin typeface="Cambria Math" panose="02040503050406030204" pitchFamily="18" charset="0"/>
                          </a:rPr>
                          <m:t>N</m:t>
                        </m:r>
                      </m:e>
                      <m:sub>
                        <m:r>
                          <a:rPr lang="en-GB" sz="1500" i="1">
                            <a:solidFill>
                              <a:schemeClr val="tx1"/>
                            </a:solidFill>
                            <a:latin typeface="Cambria Math" panose="02040503050406030204" pitchFamily="18" charset="0"/>
                          </a:rPr>
                          <m:t>𝑒𝑛𝑠</m:t>
                        </m:r>
                      </m:sub>
                    </m:sSub>
                  </m:oMath>
                </a14:m>
                <a:r>
                  <a:rPr lang="en-GB" sz="1500" dirty="0" smtClean="0">
                    <a:solidFill>
                      <a:schemeClr val="tx1"/>
                    </a:solidFill>
                  </a:rPr>
                  <a:t>    </a:t>
                </a:r>
                <a:endParaRPr lang="en-GB" sz="1500" baseline="-25000" dirty="0">
                  <a:solidFill>
                    <a:schemeClr val="tx1"/>
                  </a:solidFill>
                  <a:latin typeface="Cambria Math" panose="02040503050406030204" pitchFamily="18" charset="0"/>
                  <a:ea typeface="Cambria Math" panose="02040503050406030204" pitchFamily="18" charset="0"/>
                </a:endParaRPr>
              </a:p>
              <a:p>
                <a:pPr marL="285750" indent="-285750">
                  <a:spcBef>
                    <a:spcPts val="1200"/>
                  </a:spcBef>
                  <a:spcAft>
                    <a:spcPts val="1200"/>
                  </a:spcAft>
                  <a:buSzPct val="110000"/>
                  <a:buFont typeface="Arial" panose="020B0604020202020204" pitchFamily="34" charset="0"/>
                  <a:buChar char="•"/>
                  <a:defRPr/>
                </a:pPr>
                <a:r>
                  <a:rPr lang="en-GB" sz="1500" dirty="0" smtClean="0">
                    <a:solidFill>
                      <a:schemeClr val="tx1"/>
                    </a:solidFill>
                  </a:rPr>
                  <a:t>Each ensemble member is usually updated using perturbed observations (though there are methods that can avoid this):</a:t>
                </a:r>
              </a:p>
              <a:p>
                <a:pPr algn="ctr">
                  <a:spcBef>
                    <a:spcPts val="600"/>
                  </a:spcBef>
                  <a:spcAft>
                    <a:spcPts val="600"/>
                  </a:spcAft>
                  <a:buSzPct val="110000"/>
                  <a:defRPr/>
                </a:pPr>
                <a14:m>
                  <m:oMathPara xmlns:m="http://schemas.openxmlformats.org/officeDocument/2006/math">
                    <m:oMathParaPr>
                      <m:jc m:val="centerGroup"/>
                    </m:oMathParaPr>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𝒚</m:t>
                          </m:r>
                        </m:e>
                        <m:sub>
                          <m:r>
                            <a:rPr lang="en-GB" sz="1400" b="0" i="1" smtClean="0">
                              <a:solidFill>
                                <a:schemeClr val="tx1"/>
                              </a:solidFill>
                              <a:latin typeface="Cambria Math" panose="02040503050406030204" pitchFamily="18" charset="0"/>
                            </a:rPr>
                            <m:t>𝑖</m:t>
                          </m:r>
                        </m:sub>
                      </m:sSub>
                      <m:r>
                        <a:rPr lang="en-GB" sz="1400" b="0" i="1" smtClean="0">
                          <a:solidFill>
                            <a:schemeClr val="tx1"/>
                          </a:solidFill>
                          <a:latin typeface="Cambria Math" panose="02040503050406030204" pitchFamily="18" charset="0"/>
                        </a:rPr>
                        <m:t>=</m:t>
                      </m:r>
                      <m:r>
                        <a:rPr lang="en-GB" sz="1400" b="1" i="1" smtClean="0">
                          <a:solidFill>
                            <a:schemeClr val="tx1"/>
                          </a:solidFill>
                          <a:latin typeface="Cambria Math" panose="02040503050406030204" pitchFamily="18" charset="0"/>
                        </a:rPr>
                        <m:t>𝒚</m:t>
                      </m:r>
                      <m:r>
                        <a:rPr lang="en-GB" sz="1400" b="0" i="1" smtClean="0">
                          <a:solidFill>
                            <a:schemeClr val="tx1"/>
                          </a:solidFill>
                          <a:latin typeface="Cambria Math" panose="02040503050406030204" pitchFamily="18" charset="0"/>
                        </a:rPr>
                        <m:t>+</m:t>
                      </m:r>
                      <m:sSub>
                        <m:sSubPr>
                          <m:ctrlPr>
                            <a:rPr lang="en-GB" sz="1400" b="0"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ea typeface="Cambria Math" panose="02040503050406030204" pitchFamily="18" charset="0"/>
                            </a:rPr>
                            <m:t>𝜺</m:t>
                          </m:r>
                        </m:e>
                        <m:sub>
                          <m:r>
                            <a:rPr lang="en-GB" sz="1400" b="0" i="1" smtClean="0">
                              <a:solidFill>
                                <a:schemeClr val="tx1"/>
                              </a:solidFill>
                              <a:latin typeface="Cambria Math" panose="02040503050406030204" pitchFamily="18" charset="0"/>
                            </a:rPr>
                            <m:t>𝑜</m:t>
                          </m:r>
                          <m:r>
                            <a:rPr lang="en-GB" sz="1400" b="0" i="1" smtClean="0">
                              <a:solidFill>
                                <a:schemeClr val="tx1"/>
                              </a:solidFill>
                              <a:latin typeface="Cambria Math" panose="02040503050406030204" pitchFamily="18" charset="0"/>
                            </a:rPr>
                            <m:t>,</m:t>
                          </m:r>
                          <m:r>
                            <a:rPr lang="en-GB" sz="1400" b="0" i="1" smtClean="0">
                              <a:solidFill>
                                <a:schemeClr val="tx1"/>
                              </a:solidFill>
                              <a:latin typeface="Cambria Math" panose="02040503050406030204" pitchFamily="18" charset="0"/>
                            </a:rPr>
                            <m:t>𝑖</m:t>
                          </m:r>
                        </m:sub>
                      </m:sSub>
                      <m:r>
                        <a:rPr lang="en-GB" sz="1400" b="0" i="1" smtClean="0">
                          <a:solidFill>
                            <a:schemeClr val="tx1"/>
                          </a:solidFill>
                          <a:latin typeface="Cambria Math" panose="02040503050406030204" pitchFamily="18" charset="0"/>
                        </a:rPr>
                        <m:t>                </m:t>
                      </m:r>
                      <m:r>
                        <a:rPr lang="en-GB" sz="1400" b="0" i="1" smtClean="0">
                          <a:solidFill>
                            <a:schemeClr val="tx1"/>
                          </a:solidFill>
                          <a:latin typeface="Cambria Math" panose="02040503050406030204" pitchFamily="18" charset="0"/>
                        </a:rPr>
                        <m:t>𝑖</m:t>
                      </m:r>
                      <m:r>
                        <a:rPr lang="en-GB" sz="1400" b="0" i="1" smtClean="0">
                          <a:solidFill>
                            <a:schemeClr val="tx1"/>
                          </a:solidFill>
                          <a:latin typeface="Cambria Math" panose="02040503050406030204" pitchFamily="18" charset="0"/>
                        </a:rPr>
                        <m:t>=1,2,…,</m:t>
                      </m:r>
                      <m:sSub>
                        <m:sSubPr>
                          <m:ctrlPr>
                            <a:rPr lang="en-GB" sz="1400" b="0" i="1" smtClean="0">
                              <a:solidFill>
                                <a:schemeClr val="tx1"/>
                              </a:solidFill>
                              <a:latin typeface="Cambria Math" panose="02040503050406030204" pitchFamily="18" charset="0"/>
                            </a:rPr>
                          </m:ctrlPr>
                        </m:sSubPr>
                        <m:e>
                          <m:r>
                            <m:rPr>
                              <m:sty m:val="p"/>
                            </m:rPr>
                            <a:rPr lang="en-GB" sz="1400" b="0" i="0" smtClean="0">
                              <a:solidFill>
                                <a:schemeClr val="tx1"/>
                              </a:solidFill>
                              <a:latin typeface="Cambria Math" panose="02040503050406030204" pitchFamily="18" charset="0"/>
                            </a:rPr>
                            <m:t>N</m:t>
                          </m:r>
                        </m:e>
                        <m:sub>
                          <m:r>
                            <a:rPr lang="en-GB" sz="1400" b="0" i="1" smtClean="0">
                              <a:solidFill>
                                <a:schemeClr val="tx1"/>
                              </a:solidFill>
                              <a:latin typeface="Cambria Math" panose="02040503050406030204" pitchFamily="18" charset="0"/>
                            </a:rPr>
                            <m:t>𝑒𝑛𝑠</m:t>
                          </m:r>
                        </m:sub>
                      </m:sSub>
                    </m:oMath>
                  </m:oMathPara>
                </a14:m>
                <a:endParaRPr lang="en-GB" sz="1400" dirty="0" smtClean="0">
                  <a:solidFill>
                    <a:schemeClr val="tx1"/>
                  </a:solidFill>
                </a:endParaRPr>
              </a:p>
              <a:p>
                <a:pPr>
                  <a:spcBef>
                    <a:spcPts val="600"/>
                  </a:spcBef>
                  <a:spcAft>
                    <a:spcPts val="600"/>
                  </a:spcAft>
                  <a:buSzPct val="110000"/>
                  <a:defRPr/>
                </a:pPr>
                <a:endParaRPr lang="en-GB" sz="16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2"/>
                <a:stretch>
                  <a:fillRect l="-370" t="-363" r="-296"/>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 methods</a:t>
            </a:r>
            <a:endParaRPr lang="en-GB" altLang="en-US" dirty="0" smtClean="0"/>
          </a:p>
        </p:txBody>
      </p:sp>
    </p:spTree>
    <p:extLst>
      <p:ext uri="{BB962C8B-B14F-4D97-AF65-F5344CB8AC3E}">
        <p14:creationId xmlns:p14="http://schemas.microsoft.com/office/powerpoint/2010/main" val="33165351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27584" y="274638"/>
            <a:ext cx="7859216" cy="850106"/>
          </a:xfrm>
        </p:spPr>
        <p:txBody>
          <a:bodyPr>
            <a:normAutofit/>
          </a:bodyPr>
          <a:lstStyle/>
          <a:p>
            <a:r>
              <a:rPr lang="en-GB" altLang="en-US" sz="3600" dirty="0"/>
              <a:t>Hybrid DA methods</a:t>
            </a:r>
            <a:endParaRPr lang="en-GB" sz="3600" dirty="0"/>
          </a:p>
        </p:txBody>
      </p:sp>
      <p:sp>
        <p:nvSpPr>
          <p:cNvPr id="900099" name="Rectangle 3"/>
          <p:cNvSpPr>
            <a:spLocks noGrp="1" noChangeArrowheads="1"/>
          </p:cNvSpPr>
          <p:nvPr>
            <p:ph type="body" idx="1"/>
          </p:nvPr>
        </p:nvSpPr>
        <p:spPr>
          <a:xfrm>
            <a:off x="611560" y="1052736"/>
            <a:ext cx="8496944" cy="5328592"/>
          </a:xfrm>
        </p:spPr>
        <p:txBody>
          <a:bodyPr>
            <a:normAutofit/>
          </a:bodyPr>
          <a:lstStyle/>
          <a:p>
            <a:endParaRPr lang="en-GB" dirty="0">
              <a:solidFill>
                <a:schemeClr val="tx1"/>
              </a:solidFill>
            </a:endParaRPr>
          </a:p>
          <a:p>
            <a:pPr>
              <a:spcAft>
                <a:spcPts val="1200"/>
              </a:spcAft>
            </a:pPr>
            <a:endParaRPr lang="en-GB" sz="2800" dirty="0">
              <a:solidFill>
                <a:schemeClr val="tx1"/>
              </a:solidFill>
            </a:endParaRPr>
          </a:p>
          <a:p>
            <a:endParaRPr lang="en-GB" dirty="0" smtClean="0">
              <a:solidFill>
                <a:schemeClr val="tx1"/>
              </a:solidFill>
            </a:endParaRPr>
          </a:p>
        </p:txBody>
      </p:sp>
      <p:sp>
        <p:nvSpPr>
          <p:cNvPr id="2" name="Slide Number Placeholder 1"/>
          <p:cNvSpPr>
            <a:spLocks noGrp="1"/>
          </p:cNvSpPr>
          <p:nvPr>
            <p:ph type="sldNum" sz="quarter" idx="12"/>
          </p:nvPr>
        </p:nvSpPr>
        <p:spPr/>
        <p:txBody>
          <a:bodyPr/>
          <a:lstStyle/>
          <a:p>
            <a:fld id="{1E6F7D49-625A-4DC0-89B0-0AC14CBD2779}" type="slidenum">
              <a:rPr lang="en-GB" smtClean="0"/>
              <a:t>35</a:t>
            </a:fld>
            <a:endParaRPr lang="en-GB"/>
          </a:p>
        </p:txBody>
      </p:sp>
      <p:pic>
        <p:nvPicPr>
          <p:cNvPr id="5" name="Picture 4" descr="slide10_v2.png"/>
          <p:cNvPicPr>
            <a:picLocks noChangeAspect="1"/>
          </p:cNvPicPr>
          <p:nvPr/>
        </p:nvPicPr>
        <p:blipFill>
          <a:blip r:embed="rId3"/>
          <a:stretch>
            <a:fillRect/>
          </a:stretch>
        </p:blipFill>
        <p:spPr>
          <a:xfrm>
            <a:off x="1403648" y="1349803"/>
            <a:ext cx="6162136" cy="4506062"/>
          </a:xfrm>
          <a:prstGeom prst="rect">
            <a:avLst/>
          </a:prstGeom>
        </p:spPr>
      </p:pic>
      <p:sp>
        <p:nvSpPr>
          <p:cNvPr id="6" name="Rectangle 5"/>
          <p:cNvSpPr/>
          <p:nvPr/>
        </p:nvSpPr>
        <p:spPr>
          <a:xfrm>
            <a:off x="7452320" y="5949860"/>
            <a:ext cx="1057276" cy="287452"/>
          </a:xfrm>
          <a:prstGeom prst="rect">
            <a:avLst/>
          </a:prstGeom>
          <a:solidFill>
            <a:srgbClr val="FFFF00">
              <a:alpha val="30000"/>
            </a:srgbClr>
          </a:solidFill>
        </p:spPr>
        <p:txBody>
          <a:bodyPr wrap="none" lIns="0" tIns="0" rIns="0" bIns="0">
            <a:noAutofit/>
          </a:bodyPr>
          <a:lstStyle/>
          <a:p>
            <a:r>
              <a:rPr lang="en-US" dirty="0">
                <a:solidFill>
                  <a:schemeClr val="tx1">
                    <a:lumMod val="75000"/>
                    <a:lumOff val="25000"/>
                  </a:schemeClr>
                </a:solidFill>
              </a:rPr>
              <a:t>(E. Källén)</a:t>
            </a:r>
            <a:endParaRPr lang="en-US" dirty="0"/>
          </a:p>
        </p:txBody>
      </p:sp>
    </p:spTree>
    <p:extLst>
      <p:ext uri="{BB962C8B-B14F-4D97-AF65-F5344CB8AC3E}">
        <p14:creationId xmlns:p14="http://schemas.microsoft.com/office/powerpoint/2010/main" val="78359451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600"/>
              </a:spcAft>
              <a:buSzPct val="110000"/>
              <a:buFont typeface="Arial" panose="020B0604020202020204" pitchFamily="34" charset="0"/>
              <a:buChar char="•"/>
              <a:defRPr/>
            </a:pPr>
            <a:r>
              <a:rPr lang="en-GB" sz="1500" dirty="0" smtClean="0">
                <a:solidFill>
                  <a:schemeClr val="tx1"/>
                </a:solidFill>
              </a:rPr>
              <a:t>Data assimilation systems that have an ensemble data assimilation component used for the estimation of analysis and background errors are called </a:t>
            </a:r>
            <a:r>
              <a:rPr lang="en-GB" sz="1500" dirty="0" smtClean="0">
                <a:solidFill>
                  <a:srgbClr val="FF0000"/>
                </a:solidFill>
              </a:rPr>
              <a:t>hybrid data assimilation systems </a:t>
            </a:r>
            <a:r>
              <a:rPr lang="en-GB" sz="1500" dirty="0" smtClean="0">
                <a:solidFill>
                  <a:schemeClr val="tx1"/>
                </a:solidFill>
              </a:rPr>
              <a:t>(Note that this definition is not universal!)</a:t>
            </a:r>
          </a:p>
          <a:p>
            <a:pPr marL="285750" indent="-285750">
              <a:spcBef>
                <a:spcPts val="600"/>
              </a:spcBef>
              <a:spcAft>
                <a:spcPts val="600"/>
              </a:spcAft>
              <a:buSzPct val="110000"/>
              <a:buFont typeface="Arial" panose="020B0604020202020204" pitchFamily="34" charset="0"/>
              <a:buChar char="•"/>
              <a:defRPr/>
            </a:pPr>
            <a:r>
              <a:rPr lang="en-GB" sz="1500" dirty="0" smtClean="0">
                <a:solidFill>
                  <a:schemeClr val="tx1"/>
                </a:solidFill>
              </a:rPr>
              <a:t>We will discuss the various options for the ensemble data assimilation component in two dedicated lectures</a:t>
            </a:r>
          </a:p>
          <a:p>
            <a:pPr marL="285750" indent="-285750">
              <a:spcBef>
                <a:spcPts val="600"/>
              </a:spcBef>
              <a:spcAft>
                <a:spcPts val="600"/>
              </a:spcAft>
              <a:buSzPct val="110000"/>
              <a:buFont typeface="Arial" panose="020B0604020202020204" pitchFamily="34" charset="0"/>
              <a:buChar char="•"/>
              <a:defRPr/>
            </a:pPr>
            <a:r>
              <a:rPr lang="en-GB" sz="1500" dirty="0" smtClean="0">
                <a:solidFill>
                  <a:schemeClr val="tx1"/>
                </a:solidFill>
              </a:rPr>
              <a:t>All the major global NWP Centres currently run some form of hybrid data assimilation for atmospheric DA: a variational analysis cycle to estimate the mode of the posterior distribution coupled with an ensemble data assimilation system to estimate the second moments of the posterior.  </a:t>
            </a:r>
            <a:endParaRPr lang="en-GB" sz="1600" dirty="0">
              <a:solidFill>
                <a:schemeClr val="tx1"/>
              </a:solidFill>
            </a:endParaRPr>
          </a:p>
        </p:txBody>
      </p:sp>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GB" altLang="en-US" sz="3600" dirty="0" smtClean="0"/>
              <a:t>Hybrid DA methods</a:t>
            </a:r>
            <a:endParaRPr lang="en-GB" altLang="en-US" dirty="0" smtClean="0"/>
          </a:p>
        </p:txBody>
      </p:sp>
    </p:spTree>
    <p:extLst>
      <p:ext uri="{BB962C8B-B14F-4D97-AF65-F5344CB8AC3E}">
        <p14:creationId xmlns:p14="http://schemas.microsoft.com/office/powerpoint/2010/main" val="28352502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4294967295"/>
              </p:nvPr>
            </p:nvSpPr>
            <p:spPr>
              <a:xfrm>
                <a:off x="468313" y="1268760"/>
                <a:ext cx="8229600" cy="5040560"/>
              </a:xfrm>
              <a:prstGeom prst="rect">
                <a:avLst/>
              </a:prstGeom>
            </p:spPr>
            <p:txBody>
              <a:bodyPr>
                <a:normAutofit/>
              </a:bodyPr>
              <a:lstStyle/>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Data assimilation in NWP aims to optimally blend information from observations and model to produce an accurate and physically consistent estimate of the initial state of the atmosphere and of the other components of the Earth System</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Both observations and models are affected by systematic and random errors: these need to be evaluated and taken into account in order to produce a statistically optimal analysis  </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The Bayesian approach provides a unified theoretical framework for data assimilation</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Particle Filters provide a Monte Carlo implementation of the Bayes’ Law in data assimilation. Asymptotically correct for </a:t>
                </a:r>
                <a14:m>
                  <m:oMath xmlns:m="http://schemas.openxmlformats.org/officeDocument/2006/math">
                    <m:sSub>
                      <m:sSubPr>
                        <m:ctrlPr>
                          <a:rPr lang="en-GB" sz="1500" i="1" smtClean="0">
                            <a:solidFill>
                              <a:schemeClr val="tx1"/>
                            </a:solidFill>
                            <a:latin typeface="Cambria Math" panose="02040503050406030204" pitchFamily="18" charset="0"/>
                          </a:rPr>
                        </m:ctrlPr>
                      </m:sSubPr>
                      <m:e>
                        <m:r>
                          <a:rPr lang="en-GB" sz="1500" b="0" i="1" smtClean="0">
                            <a:solidFill>
                              <a:schemeClr val="tx1"/>
                            </a:solidFill>
                            <a:latin typeface="Cambria Math" panose="02040503050406030204" pitchFamily="18" charset="0"/>
                          </a:rPr>
                          <m:t>𝑁</m:t>
                        </m:r>
                      </m:e>
                      <m:sub>
                        <m:r>
                          <a:rPr lang="en-GB" sz="1500" b="0" i="1" smtClean="0">
                            <a:solidFill>
                              <a:schemeClr val="tx1"/>
                            </a:solidFill>
                            <a:latin typeface="Cambria Math" panose="02040503050406030204" pitchFamily="18" charset="0"/>
                          </a:rPr>
                          <m:t>𝑒𝑛𝑠</m:t>
                        </m:r>
                      </m:sub>
                    </m:sSub>
                    <m:r>
                      <a:rPr lang="en-GB" sz="1500" i="1" smtClean="0">
                        <a:solidFill>
                          <a:schemeClr val="tx1"/>
                        </a:solidFill>
                        <a:latin typeface="Cambria Math" panose="02040503050406030204" pitchFamily="18" charset="0"/>
                        <a:ea typeface="Cambria Math" panose="02040503050406030204" pitchFamily="18" charset="0"/>
                      </a:rPr>
                      <m:t>→∞</m:t>
                    </m:r>
                  </m:oMath>
                </a14:m>
                <a:r>
                  <a:rPr lang="en-GB" sz="1500" dirty="0" smtClean="0">
                    <a:solidFill>
                      <a:schemeClr val="tx1"/>
                    </a:solidFill>
                  </a:rPr>
                  <a:t>, but not yet applicable to high dimensional systems</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A Gaussian assumption on the error statistics is usually made to make the problem tractable in realistic geophysical DA</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Kalman Filter type methods and Variational methods can both be derived from Bayes’ Law under these assumptions: they lead to the same solution for linear, Gaussian problems  </a:t>
                </a:r>
              </a:p>
              <a:p>
                <a:pPr marL="285750" indent="-285750">
                  <a:spcBef>
                    <a:spcPts val="600"/>
                  </a:spcBef>
                  <a:spcAft>
                    <a:spcPts val="1200"/>
                  </a:spcAft>
                  <a:buSzPct val="110000"/>
                  <a:buFont typeface="Arial" panose="020B0604020202020204" pitchFamily="34" charset="0"/>
                  <a:buChar char="•"/>
                  <a:defRPr/>
                </a:pPr>
                <a:r>
                  <a:rPr lang="en-GB" sz="1500" dirty="0" smtClean="0">
                    <a:solidFill>
                      <a:schemeClr val="tx1"/>
                    </a:solidFill>
                  </a:rPr>
                  <a:t>Hybrid data assimilation methods currently used in </a:t>
                </a:r>
                <a:r>
                  <a:rPr lang="en-GB" sz="1500" dirty="0" smtClean="0">
                    <a:solidFill>
                      <a:schemeClr val="tx1"/>
                    </a:solidFill>
                  </a:rPr>
                  <a:t>global NWP </a:t>
                </a:r>
                <a:r>
                  <a:rPr lang="en-GB" sz="1500" dirty="0" smtClean="0">
                    <a:solidFill>
                      <a:schemeClr val="tx1"/>
                    </a:solidFill>
                  </a:rPr>
                  <a:t>combine a variational analysis system with an ensemble data assimilation component for error estimation</a:t>
                </a:r>
                <a:endParaRPr lang="en-GB" sz="16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4294967295"/>
              </p:nvPr>
            </p:nvSpPr>
            <p:spPr>
              <a:xfrm>
                <a:off x="468313" y="1268760"/>
                <a:ext cx="8229600" cy="5040560"/>
              </a:xfrm>
              <a:prstGeom prst="rect">
                <a:avLst/>
              </a:prstGeom>
              <a:blipFill rotWithShape="0">
                <a:blip r:embed="rId2"/>
                <a:stretch>
                  <a:fillRect l="-370" t="-363" r="-370"/>
                </a:stretch>
              </a:blipFill>
            </p:spPr>
            <p:txBody>
              <a:bodyPr/>
              <a:lstStyle/>
              <a:p>
                <a:r>
                  <a:rPr lang="en-GB">
                    <a:noFill/>
                  </a:rPr>
                  <a:t> </a:t>
                </a:r>
              </a:p>
            </p:txBody>
          </p:sp>
        </mc:Fallback>
      </mc:AlternateContent>
      <p:sp>
        <p:nvSpPr>
          <p:cNvPr id="8194" name="Title 1"/>
          <p:cNvSpPr>
            <a:spLocks noGrp="1"/>
          </p:cNvSpPr>
          <p:nvPr>
            <p:ph type="title"/>
          </p:nvPr>
        </p:nvSpPr>
        <p:spPr bwMode="auto">
          <a:xfrm>
            <a:off x="457200" y="274638"/>
            <a:ext cx="8229600" cy="7064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a:r>
              <a:rPr lang="en-GB" altLang="en-US" sz="3600" dirty="0" smtClean="0"/>
              <a:t>Summary</a:t>
            </a:r>
            <a:endParaRPr lang="en-GB" altLang="en-US" dirty="0" smtClean="0"/>
          </a:p>
        </p:txBody>
      </p:sp>
    </p:spTree>
    <p:extLst>
      <p:ext uri="{BB962C8B-B14F-4D97-AF65-F5344CB8AC3E}">
        <p14:creationId xmlns:p14="http://schemas.microsoft.com/office/powerpoint/2010/main" val="34551167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9700" y="106363"/>
            <a:ext cx="8828088" cy="865187"/>
          </a:xfrm>
        </p:spPr>
        <p:txBody>
          <a:bodyPr>
            <a:noAutofit/>
          </a:bodyPr>
          <a:lstStyle/>
          <a:p>
            <a:pPr algn="ctr"/>
            <a:r>
              <a:rPr lang="en-GB" altLang="en-US" sz="3600" dirty="0" smtClean="0">
                <a:cs typeface="Helvetica" panose="020B0604020202020204" pitchFamily="34" charset="0"/>
              </a:rPr>
              <a:t>Bibliography</a:t>
            </a:r>
            <a:br>
              <a:rPr lang="en-GB" altLang="en-US" sz="3600" dirty="0" smtClean="0">
                <a:cs typeface="Helvetica" panose="020B0604020202020204" pitchFamily="34" charset="0"/>
              </a:rPr>
            </a:br>
            <a:endParaRPr lang="en-US" altLang="en-US" sz="1600" dirty="0" smtClean="0">
              <a:cs typeface="Helvetica" panose="020B0604020202020204" pitchFamily="34" charset="0"/>
            </a:endParaRPr>
          </a:p>
        </p:txBody>
      </p:sp>
      <p:sp>
        <p:nvSpPr>
          <p:cNvPr id="24579" name="Rectangle 3"/>
          <p:cNvSpPr>
            <a:spLocks noGrp="1" noChangeArrowheads="1"/>
          </p:cNvSpPr>
          <p:nvPr>
            <p:ph idx="1"/>
          </p:nvPr>
        </p:nvSpPr>
        <p:spPr>
          <a:xfrm>
            <a:off x="438720" y="908124"/>
            <a:ext cx="8381752" cy="1728788"/>
          </a:xfrm>
        </p:spPr>
        <p:txBody>
          <a:bodyPr>
            <a:noAutofit/>
          </a:bodyPr>
          <a:lstStyle/>
          <a:p>
            <a:pPr>
              <a:lnSpc>
                <a:spcPct val="100000"/>
              </a:lnSpc>
              <a:spcAft>
                <a:spcPts val="500"/>
              </a:spcAft>
            </a:pPr>
            <a:r>
              <a:rPr lang="en-GB" altLang="en-US" sz="1400" dirty="0">
                <a:solidFill>
                  <a:schemeClr val="tx1"/>
                </a:solidFill>
                <a:cs typeface="Helvetica" panose="020B0604020202020204" pitchFamily="34" charset="0"/>
              </a:rPr>
              <a:t>Ades </a:t>
            </a:r>
            <a:r>
              <a:rPr lang="en-GB" altLang="en-US" sz="1400" dirty="0" smtClean="0">
                <a:solidFill>
                  <a:schemeClr val="tx1"/>
                </a:solidFill>
                <a:cs typeface="Helvetica" panose="020B0604020202020204" pitchFamily="34" charset="0"/>
              </a:rPr>
              <a:t>M., </a:t>
            </a:r>
            <a:r>
              <a:rPr lang="en-GB" altLang="en-US" sz="1400" dirty="0">
                <a:solidFill>
                  <a:schemeClr val="tx1"/>
                </a:solidFill>
                <a:cs typeface="Helvetica" panose="020B0604020202020204" pitchFamily="34" charset="0"/>
              </a:rPr>
              <a:t>Van Leeuwen P</a:t>
            </a:r>
            <a:r>
              <a:rPr lang="en-GB" altLang="en-US" sz="1400" dirty="0" smtClean="0">
                <a:solidFill>
                  <a:schemeClr val="tx1"/>
                </a:solidFill>
                <a:cs typeface="Helvetica" panose="020B0604020202020204" pitchFamily="34" charset="0"/>
              </a:rPr>
              <a:t>., 2014: </a:t>
            </a:r>
            <a:r>
              <a:rPr lang="en-GB" altLang="en-US" sz="1400" dirty="0">
                <a:solidFill>
                  <a:schemeClr val="tx1"/>
                </a:solidFill>
                <a:cs typeface="Helvetica" panose="020B0604020202020204" pitchFamily="34" charset="0"/>
              </a:rPr>
              <a:t>The equivalent weights particle filter in a </a:t>
            </a:r>
            <a:r>
              <a:rPr lang="en-GB" altLang="en-US" sz="1400" dirty="0" smtClean="0">
                <a:solidFill>
                  <a:schemeClr val="tx1"/>
                </a:solidFill>
                <a:cs typeface="Helvetica" panose="020B0604020202020204" pitchFamily="34" charset="0"/>
              </a:rPr>
              <a:t>high dimensional </a:t>
            </a:r>
            <a:r>
              <a:rPr lang="en-GB" altLang="en-US" sz="1400" dirty="0">
                <a:solidFill>
                  <a:schemeClr val="tx1"/>
                </a:solidFill>
                <a:cs typeface="Helvetica" panose="020B0604020202020204" pitchFamily="34" charset="0"/>
              </a:rPr>
              <a:t>system</a:t>
            </a:r>
            <a:r>
              <a:rPr lang="en-GB" altLang="en-US" sz="1400" dirty="0" smtClean="0">
                <a:solidFill>
                  <a:schemeClr val="tx1"/>
                </a:solidFill>
                <a:cs typeface="Helvetica" panose="020B0604020202020204" pitchFamily="34" charset="0"/>
              </a:rPr>
              <a:t>. Q</a:t>
            </a:r>
            <a:r>
              <a:rPr lang="en-GB" altLang="en-US" sz="1400" dirty="0">
                <a:solidFill>
                  <a:schemeClr val="tx1"/>
                </a:solidFill>
                <a:cs typeface="Helvetica" panose="020B0604020202020204" pitchFamily="34" charset="0"/>
              </a:rPr>
              <a:t>. J. R. Meteorol. Soc</a:t>
            </a:r>
            <a:r>
              <a:rPr lang="en-GB" altLang="en-US" sz="1400" dirty="0" smtClean="0">
                <a:solidFill>
                  <a:schemeClr val="tx1"/>
                </a:solidFill>
                <a:cs typeface="Helvetica" panose="020B0604020202020204" pitchFamily="34" charset="0"/>
              </a:rPr>
              <a:t>.,141: </a:t>
            </a:r>
            <a:r>
              <a:rPr lang="en-GB" altLang="en-US" sz="1400" dirty="0">
                <a:solidFill>
                  <a:schemeClr val="tx1"/>
                </a:solidFill>
                <a:cs typeface="Helvetica" panose="020B0604020202020204" pitchFamily="34" charset="0"/>
              </a:rPr>
              <a:t>484–503</a:t>
            </a:r>
            <a:r>
              <a:rPr lang="en-GB" altLang="en-US" sz="1400" dirty="0" smtClean="0">
                <a:solidFill>
                  <a:schemeClr val="tx1"/>
                </a:solidFill>
                <a:cs typeface="Helvetica" panose="020B0604020202020204" pitchFamily="34" charset="0"/>
              </a:rPr>
              <a:t>.</a:t>
            </a:r>
          </a:p>
          <a:p>
            <a:pPr>
              <a:lnSpc>
                <a:spcPct val="100000"/>
              </a:lnSpc>
              <a:spcAft>
                <a:spcPts val="500"/>
              </a:spcAft>
            </a:pPr>
            <a:r>
              <a:rPr lang="en-GB" altLang="en-US" sz="1400" dirty="0" err="1" smtClean="0">
                <a:solidFill>
                  <a:schemeClr val="tx1"/>
                </a:solidFill>
                <a:cs typeface="Helvetica" panose="020B0604020202020204" pitchFamily="34" charset="0"/>
              </a:rPr>
              <a:t>Bocquet</a:t>
            </a:r>
            <a:r>
              <a:rPr lang="en-GB" altLang="en-US" sz="1400" dirty="0" smtClean="0">
                <a:solidFill>
                  <a:schemeClr val="tx1"/>
                </a:solidFill>
                <a:cs typeface="Helvetica" panose="020B0604020202020204" pitchFamily="34" charset="0"/>
              </a:rPr>
              <a:t> M., Pires C. A., Wu L., </a:t>
            </a:r>
            <a:r>
              <a:rPr lang="en-GB" altLang="en-US" sz="1400" dirty="0">
                <a:solidFill>
                  <a:schemeClr val="tx1"/>
                </a:solidFill>
                <a:cs typeface="Helvetica" panose="020B0604020202020204" pitchFamily="34" charset="0"/>
              </a:rPr>
              <a:t>2010: Beyond Gaussian Statistical </a:t>
            </a:r>
            <a:r>
              <a:rPr lang="en-GB" altLang="en-US" sz="1400" dirty="0" err="1">
                <a:solidFill>
                  <a:schemeClr val="tx1"/>
                </a:solidFill>
                <a:cs typeface="Helvetica" panose="020B0604020202020204" pitchFamily="34" charset="0"/>
              </a:rPr>
              <a:t>Modeling</a:t>
            </a:r>
            <a:r>
              <a:rPr lang="en-GB" altLang="en-US" sz="1400" dirty="0">
                <a:solidFill>
                  <a:schemeClr val="tx1"/>
                </a:solidFill>
                <a:cs typeface="Helvetica" panose="020B0604020202020204" pitchFamily="34" charset="0"/>
              </a:rPr>
              <a:t> in Geophysical Data Assimilation. Mon. Wea. Rev., 138, 2997–3023, doi: 10.1175/2010MWR3164.1.</a:t>
            </a:r>
          </a:p>
          <a:p>
            <a:pPr>
              <a:lnSpc>
                <a:spcPct val="100000"/>
              </a:lnSpc>
              <a:spcAft>
                <a:spcPts val="500"/>
              </a:spcAft>
            </a:pPr>
            <a:r>
              <a:rPr lang="en-GB" altLang="en-US" sz="1400" dirty="0" smtClean="0">
                <a:solidFill>
                  <a:schemeClr val="tx1"/>
                </a:solidFill>
                <a:cs typeface="Helvetica" panose="020B0604020202020204" pitchFamily="34" charset="0"/>
              </a:rPr>
              <a:t>Gordon, N.J., D.J. Salmond and A.F.M. Smith, 1993: A novel approach to nonlinear/non-Gaussian Bayesian state estimation. In: IEE Proceedings on Radar and Signal Processing. Vol. 140. pp. 107-113</a:t>
            </a:r>
          </a:p>
          <a:p>
            <a:pPr>
              <a:lnSpc>
                <a:spcPct val="100000"/>
              </a:lnSpc>
              <a:spcAft>
                <a:spcPts val="500"/>
              </a:spcAft>
            </a:pPr>
            <a:r>
              <a:rPr lang="en-GB" altLang="en-US" sz="1400" dirty="0">
                <a:solidFill>
                  <a:schemeClr val="tx1"/>
                </a:solidFill>
                <a:cs typeface="Helvetica" panose="020B0604020202020204" pitchFamily="34" charset="0"/>
              </a:rPr>
              <a:t>Miyoshi, T., K. Kondo, and T. </a:t>
            </a:r>
            <a:r>
              <a:rPr lang="en-GB" altLang="en-US" sz="1400" dirty="0" smtClean="0">
                <a:solidFill>
                  <a:schemeClr val="tx1"/>
                </a:solidFill>
                <a:cs typeface="Helvetica" panose="020B0604020202020204" pitchFamily="34" charset="0"/>
              </a:rPr>
              <a:t>Imamura, 2014: </a:t>
            </a:r>
            <a:r>
              <a:rPr lang="en-GB" altLang="en-US" sz="1400" dirty="0">
                <a:solidFill>
                  <a:schemeClr val="tx1"/>
                </a:solidFill>
                <a:cs typeface="Helvetica" panose="020B0604020202020204" pitchFamily="34" charset="0"/>
              </a:rPr>
              <a:t>The 10,240-member ensemble Kalman filtering with an intermediate AGCM, Geophys. Res. Lett., 41, 5264–5271, doi:10.1002/2014GL060863.</a:t>
            </a:r>
          </a:p>
          <a:p>
            <a:pPr>
              <a:lnSpc>
                <a:spcPct val="100000"/>
              </a:lnSpc>
              <a:spcAft>
                <a:spcPts val="500"/>
              </a:spcAft>
            </a:pPr>
            <a:r>
              <a:rPr lang="en-GB" altLang="en-US" sz="1400" dirty="0" smtClean="0">
                <a:solidFill>
                  <a:schemeClr val="tx1"/>
                </a:solidFill>
                <a:cs typeface="Helvetica" panose="020B0604020202020204" pitchFamily="34" charset="0"/>
              </a:rPr>
              <a:t>Snyder</a:t>
            </a:r>
            <a:r>
              <a:rPr lang="en-GB" altLang="en-US" sz="1400" dirty="0">
                <a:solidFill>
                  <a:schemeClr val="tx1"/>
                </a:solidFill>
                <a:cs typeface="Helvetica" panose="020B0604020202020204" pitchFamily="34" charset="0"/>
              </a:rPr>
              <a:t>, C., T. </a:t>
            </a:r>
            <a:r>
              <a:rPr lang="en-GB" altLang="en-US" sz="1400" dirty="0" err="1">
                <a:solidFill>
                  <a:schemeClr val="tx1"/>
                </a:solidFill>
                <a:cs typeface="Helvetica" panose="020B0604020202020204" pitchFamily="34" charset="0"/>
              </a:rPr>
              <a:t>Bengtsson</a:t>
            </a:r>
            <a:r>
              <a:rPr lang="en-GB" altLang="en-US" sz="1400" dirty="0">
                <a:solidFill>
                  <a:schemeClr val="tx1"/>
                </a:solidFill>
                <a:cs typeface="Helvetica" panose="020B0604020202020204" pitchFamily="34" charset="0"/>
              </a:rPr>
              <a:t>, and M. </a:t>
            </a:r>
            <a:r>
              <a:rPr lang="en-GB" altLang="en-US" sz="1400" dirty="0" err="1">
                <a:solidFill>
                  <a:schemeClr val="tx1"/>
                </a:solidFill>
                <a:cs typeface="Helvetica" panose="020B0604020202020204" pitchFamily="34" charset="0"/>
              </a:rPr>
              <a:t>Morzfeld</a:t>
            </a:r>
            <a:r>
              <a:rPr lang="en-GB" altLang="en-US" sz="1400" dirty="0">
                <a:solidFill>
                  <a:schemeClr val="tx1"/>
                </a:solidFill>
                <a:cs typeface="Helvetica" panose="020B0604020202020204" pitchFamily="34" charset="0"/>
              </a:rPr>
              <a:t>, 2015: Performance Bounds for Particle Filters Using the Optimal Proposal. Mon. Wea. Rev., 143, 4750–4761, doi: 10.1175/MWR-D-15-0144.1</a:t>
            </a:r>
            <a:r>
              <a:rPr lang="en-GB" altLang="en-US" sz="1400" dirty="0" smtClean="0">
                <a:solidFill>
                  <a:schemeClr val="tx1"/>
                </a:solidFill>
                <a:cs typeface="Helvetica" panose="020B0604020202020204" pitchFamily="34" charset="0"/>
              </a:rPr>
              <a:t>.</a:t>
            </a:r>
          </a:p>
          <a:p>
            <a:pPr>
              <a:lnSpc>
                <a:spcPct val="100000"/>
              </a:lnSpc>
              <a:spcAft>
                <a:spcPts val="500"/>
              </a:spcAft>
            </a:pPr>
            <a:r>
              <a:rPr lang="en-GB" altLang="en-US" sz="1400" dirty="0" err="1" smtClean="0">
                <a:solidFill>
                  <a:schemeClr val="tx1"/>
                </a:solidFill>
                <a:cs typeface="Helvetica" panose="020B0604020202020204" pitchFamily="34" charset="0"/>
              </a:rPr>
              <a:t>Wikle</a:t>
            </a:r>
            <a:r>
              <a:rPr lang="en-GB" altLang="en-US" sz="1400" dirty="0" smtClean="0">
                <a:solidFill>
                  <a:schemeClr val="tx1"/>
                </a:solidFill>
                <a:cs typeface="Helvetica" panose="020B0604020202020204" pitchFamily="34" charset="0"/>
              </a:rPr>
              <a:t>, C. K., and M. Berliner, 2007</a:t>
            </a:r>
            <a:r>
              <a:rPr lang="en-GB" altLang="en-US" sz="1400" dirty="0">
                <a:solidFill>
                  <a:schemeClr val="tx1"/>
                </a:solidFill>
                <a:cs typeface="Helvetica" panose="020B0604020202020204" pitchFamily="34" charset="0"/>
              </a:rPr>
              <a:t>: A Bayesian tutorial for data </a:t>
            </a:r>
            <a:r>
              <a:rPr lang="en-GB" altLang="en-US" sz="1400" dirty="0" smtClean="0">
                <a:solidFill>
                  <a:schemeClr val="tx1"/>
                </a:solidFill>
                <a:cs typeface="Helvetica" panose="020B0604020202020204" pitchFamily="34" charset="0"/>
              </a:rPr>
              <a:t>assimilation. </a:t>
            </a:r>
            <a:r>
              <a:rPr lang="en-GB" altLang="en-US" sz="1400" dirty="0">
                <a:solidFill>
                  <a:schemeClr val="tx1"/>
                </a:solidFill>
                <a:cs typeface="Helvetica" panose="020B0604020202020204" pitchFamily="34" charset="0"/>
              </a:rPr>
              <a:t>Physica D, 230, 1-16, </a:t>
            </a:r>
            <a:r>
              <a:rPr lang="en-GB" altLang="en-US" sz="1400" dirty="0" smtClean="0">
                <a:solidFill>
                  <a:schemeClr val="tx1"/>
                </a:solidFill>
                <a:cs typeface="Helvetica" panose="020B0604020202020204" pitchFamily="34" charset="0"/>
              </a:rPr>
              <a:t>doi:10.1016/j.physd.2006.09.017</a:t>
            </a:r>
          </a:p>
        </p:txBody>
      </p:sp>
    </p:spTree>
    <p:extLst>
      <p:ext uri="{BB962C8B-B14F-4D97-AF65-F5344CB8AC3E}">
        <p14:creationId xmlns:p14="http://schemas.microsoft.com/office/powerpoint/2010/main" val="2132915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27584" y="274638"/>
            <a:ext cx="7859216" cy="850106"/>
          </a:xfrm>
        </p:spPr>
        <p:txBody>
          <a:bodyPr>
            <a:normAutofit/>
          </a:bodyPr>
          <a:lstStyle/>
          <a:p>
            <a:r>
              <a:rPr lang="en-GB" sz="4000" dirty="0"/>
              <a:t>D</a:t>
            </a:r>
            <a:r>
              <a:rPr lang="en-GB" sz="4000" dirty="0" smtClean="0"/>
              <a:t>ata </a:t>
            </a:r>
            <a:r>
              <a:rPr lang="en-GB" sz="4000" dirty="0"/>
              <a:t>A</a:t>
            </a:r>
            <a:r>
              <a:rPr lang="en-GB" sz="4000" dirty="0" smtClean="0"/>
              <a:t>ssimilation</a:t>
            </a:r>
            <a:endParaRPr lang="en-GB" sz="4000" dirty="0"/>
          </a:p>
        </p:txBody>
      </p:sp>
      <p:sp>
        <p:nvSpPr>
          <p:cNvPr id="900099" name="Rectangle 3"/>
          <p:cNvSpPr>
            <a:spLocks noGrp="1" noChangeArrowheads="1"/>
          </p:cNvSpPr>
          <p:nvPr>
            <p:ph type="body" idx="1"/>
          </p:nvPr>
        </p:nvSpPr>
        <p:spPr>
          <a:xfrm>
            <a:off x="611560" y="1052736"/>
            <a:ext cx="8496944" cy="5328592"/>
          </a:xfrm>
        </p:spPr>
        <p:txBody>
          <a:bodyPr>
            <a:normAutofit/>
          </a:bodyPr>
          <a:lstStyle/>
          <a:p>
            <a:endParaRPr lang="en-GB" dirty="0">
              <a:solidFill>
                <a:schemeClr val="tx1"/>
              </a:solidFill>
            </a:endParaRPr>
          </a:p>
          <a:p>
            <a:pPr>
              <a:spcAft>
                <a:spcPts val="1200"/>
              </a:spcAft>
            </a:pPr>
            <a:r>
              <a:rPr lang="en-GB" sz="2400" dirty="0" smtClean="0">
                <a:solidFill>
                  <a:schemeClr val="tx1"/>
                </a:solidFill>
              </a:rPr>
              <a:t>Data Assimilation has two main goals:</a:t>
            </a:r>
            <a:endParaRPr lang="en-GB" sz="2400" dirty="0">
              <a:solidFill>
                <a:schemeClr val="tx1"/>
              </a:solidFill>
            </a:endParaRPr>
          </a:p>
          <a:p>
            <a:pPr lvl="1">
              <a:spcAft>
                <a:spcPts val="1200"/>
              </a:spcAft>
            </a:pPr>
            <a:r>
              <a:rPr lang="en-GB" sz="2000" dirty="0" smtClean="0">
                <a:solidFill>
                  <a:schemeClr val="tx1"/>
                </a:solidFill>
              </a:rPr>
              <a:t>Make the </a:t>
            </a:r>
            <a:r>
              <a:rPr lang="en-GB" sz="2000" dirty="0">
                <a:solidFill>
                  <a:srgbClr val="FF0000"/>
                </a:solidFill>
              </a:rPr>
              <a:t>best </a:t>
            </a:r>
            <a:r>
              <a:rPr lang="en-GB" sz="2000" dirty="0" smtClean="0">
                <a:solidFill>
                  <a:srgbClr val="FF0000"/>
                </a:solidFill>
              </a:rPr>
              <a:t>estimate </a:t>
            </a:r>
            <a:r>
              <a:rPr lang="en-GB" sz="2000" dirty="0" smtClean="0">
                <a:solidFill>
                  <a:schemeClr val="tx1"/>
                </a:solidFill>
              </a:rPr>
              <a:t>of the initial state of the atmosphere-land-ocean system out </a:t>
            </a:r>
            <a:r>
              <a:rPr lang="en-GB" sz="2000" dirty="0">
                <a:solidFill>
                  <a:schemeClr val="tx1"/>
                </a:solidFill>
              </a:rPr>
              <a:t>of all </a:t>
            </a:r>
            <a:r>
              <a:rPr lang="en-GB" sz="2000" dirty="0" smtClean="0">
                <a:solidFill>
                  <a:schemeClr val="tx1"/>
                </a:solidFill>
              </a:rPr>
              <a:t>available information (model + observations) </a:t>
            </a:r>
          </a:p>
          <a:p>
            <a:pPr lvl="1">
              <a:spcAft>
                <a:spcPts val="1200"/>
              </a:spcAft>
            </a:pPr>
            <a:r>
              <a:rPr lang="en-GB" sz="2000" dirty="0" smtClean="0">
                <a:solidFill>
                  <a:schemeClr val="tx1"/>
                </a:solidFill>
              </a:rPr>
              <a:t>Quantify the </a:t>
            </a:r>
            <a:r>
              <a:rPr lang="en-GB" sz="2000" dirty="0" smtClean="0">
                <a:solidFill>
                  <a:srgbClr val="FF0000"/>
                </a:solidFill>
              </a:rPr>
              <a:t>uncertainty</a:t>
            </a:r>
            <a:r>
              <a:rPr lang="en-GB" sz="2000" dirty="0" smtClean="0">
                <a:solidFill>
                  <a:schemeClr val="tx1"/>
                </a:solidFill>
              </a:rPr>
              <a:t> of our estimate of the initial state (this is necessary to be able to initialise an ensemble forecast!)  </a:t>
            </a:r>
          </a:p>
          <a:p>
            <a:pPr lvl="1"/>
            <a:endParaRPr lang="en-GB" dirty="0">
              <a:solidFill>
                <a:schemeClr val="tx1"/>
              </a:solidFill>
            </a:endParaRPr>
          </a:p>
          <a:p>
            <a:endParaRPr lang="en-GB" dirty="0" smtClean="0">
              <a:solidFill>
                <a:schemeClr val="tx1"/>
              </a:solidFill>
            </a:endParaRPr>
          </a:p>
        </p:txBody>
      </p:sp>
      <p:sp>
        <p:nvSpPr>
          <p:cNvPr id="2" name="Slide Number Placeholder 1"/>
          <p:cNvSpPr>
            <a:spLocks noGrp="1"/>
          </p:cNvSpPr>
          <p:nvPr>
            <p:ph type="sldNum" sz="quarter" idx="12"/>
          </p:nvPr>
        </p:nvSpPr>
        <p:spPr/>
        <p:txBody>
          <a:bodyPr/>
          <a:lstStyle/>
          <a:p>
            <a:fld id="{1E6F7D49-625A-4DC0-89B0-0AC14CBD2779}" type="slidenum">
              <a:rPr lang="en-GB" smtClean="0"/>
              <a:t>4</a:t>
            </a:fld>
            <a:endParaRPr lang="en-GB"/>
          </a:p>
        </p:txBody>
      </p:sp>
    </p:spTree>
    <p:extLst>
      <p:ext uri="{BB962C8B-B14F-4D97-AF65-F5344CB8AC3E}">
        <p14:creationId xmlns:p14="http://schemas.microsoft.com/office/powerpoint/2010/main" val="763314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404664"/>
            <a:ext cx="7416824" cy="596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3" descr="Q:\unix\presentations\mahb\P10003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600" y="3068960"/>
            <a:ext cx="1898297" cy="13451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ight Arrow 7"/>
          <p:cNvSpPr/>
          <p:nvPr/>
        </p:nvSpPr>
        <p:spPr>
          <a:xfrm>
            <a:off x="2987824" y="3356992"/>
            <a:ext cx="1152128" cy="216024"/>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ight Arrow 8"/>
          <p:cNvSpPr/>
          <p:nvPr/>
        </p:nvSpPr>
        <p:spPr>
          <a:xfrm rot="10800000">
            <a:off x="5292080" y="3356992"/>
            <a:ext cx="1152128" cy="216024"/>
          </a:xfrm>
          <a:prstGeom prst="rightArrow">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toonvectors-2667-140.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6296" y="2996952"/>
            <a:ext cx="864096" cy="864096"/>
          </a:xfrm>
          <a:prstGeom prst="rect">
            <a:avLst/>
          </a:prstGeom>
        </p:spPr>
      </p:pic>
      <p:pic>
        <p:nvPicPr>
          <p:cNvPr id="12" name="Picture 11" descr="toonvectors-2675-140.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2996952"/>
            <a:ext cx="864096" cy="864096"/>
          </a:xfrm>
          <a:prstGeom prst="rect">
            <a:avLst/>
          </a:prstGeom>
        </p:spPr>
      </p:pic>
      <p:pic>
        <p:nvPicPr>
          <p:cNvPr id="13" name="Picture 12" descr="equation.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56176" y="3861048"/>
            <a:ext cx="2088232" cy="360040"/>
          </a:xfrm>
          <a:prstGeom prst="rect">
            <a:avLst/>
          </a:prstGeom>
        </p:spPr>
      </p:pic>
      <p:sp>
        <p:nvSpPr>
          <p:cNvPr id="14" name="TextBox 13"/>
          <p:cNvSpPr txBox="1"/>
          <p:nvPr/>
        </p:nvSpPr>
        <p:spPr>
          <a:xfrm>
            <a:off x="1043608" y="44624"/>
            <a:ext cx="3240360" cy="338554"/>
          </a:xfrm>
          <a:prstGeom prst="rect">
            <a:avLst/>
          </a:prstGeom>
          <a:noFill/>
          <a:ln>
            <a:solidFill>
              <a:schemeClr val="tx1"/>
            </a:solidFill>
          </a:ln>
        </p:spPr>
        <p:txBody>
          <a:bodyPr wrap="square" rtlCol="0">
            <a:spAutoFit/>
          </a:bodyPr>
          <a:lstStyle/>
          <a:p>
            <a:pPr algn="ctr"/>
            <a:r>
              <a:rPr lang="en-US" sz="1600" dirty="0" smtClean="0"/>
              <a:t>Model Forecast  (with errors)</a:t>
            </a:r>
            <a:endParaRPr lang="en-US" sz="1600" dirty="0"/>
          </a:p>
        </p:txBody>
      </p:sp>
      <p:sp>
        <p:nvSpPr>
          <p:cNvPr id="15" name="TextBox 14"/>
          <p:cNvSpPr txBox="1"/>
          <p:nvPr/>
        </p:nvSpPr>
        <p:spPr>
          <a:xfrm>
            <a:off x="4788024" y="44624"/>
            <a:ext cx="3240360" cy="338554"/>
          </a:xfrm>
          <a:prstGeom prst="rect">
            <a:avLst/>
          </a:prstGeom>
          <a:noFill/>
          <a:ln>
            <a:solidFill>
              <a:schemeClr val="tx1"/>
            </a:solidFill>
          </a:ln>
        </p:spPr>
        <p:txBody>
          <a:bodyPr wrap="square" rtlCol="0">
            <a:spAutoFit/>
          </a:bodyPr>
          <a:lstStyle/>
          <a:p>
            <a:pPr algn="ctr"/>
            <a:r>
              <a:rPr lang="en-US" sz="1600" dirty="0" smtClean="0"/>
              <a:t>Observations (with errors)</a:t>
            </a:r>
            <a:endParaRPr lang="en-US" sz="1600" dirty="0"/>
          </a:p>
        </p:txBody>
      </p:sp>
      <p:pic>
        <p:nvPicPr>
          <p:cNvPr id="16" name="Picture 15" descr="assim.gif"/>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76256" y="4221088"/>
            <a:ext cx="1264732" cy="1316112"/>
          </a:xfrm>
          <a:prstGeom prst="rect">
            <a:avLst/>
          </a:prstGeom>
        </p:spPr>
      </p:pic>
      <p:sp>
        <p:nvSpPr>
          <p:cNvPr id="17" name="TextBox 16"/>
          <p:cNvSpPr txBox="1"/>
          <p:nvPr/>
        </p:nvSpPr>
        <p:spPr>
          <a:xfrm>
            <a:off x="971600" y="4653136"/>
            <a:ext cx="1944216" cy="584776"/>
          </a:xfrm>
          <a:prstGeom prst="rect">
            <a:avLst/>
          </a:prstGeom>
          <a:noFill/>
          <a:ln>
            <a:solidFill>
              <a:schemeClr val="tx1"/>
            </a:solidFill>
          </a:ln>
        </p:spPr>
        <p:txBody>
          <a:bodyPr wrap="square" rtlCol="0">
            <a:spAutoFit/>
          </a:bodyPr>
          <a:lstStyle/>
          <a:p>
            <a:pPr algn="ctr"/>
            <a:r>
              <a:rPr lang="en-US" sz="1600" dirty="0" smtClean="0"/>
              <a:t>Computer (with a lot of CPUs) </a:t>
            </a:r>
            <a:endParaRPr lang="en-US" sz="1600" dirty="0"/>
          </a:p>
        </p:txBody>
      </p:sp>
      <p:sp>
        <p:nvSpPr>
          <p:cNvPr id="18" name="TextBox 17"/>
          <p:cNvSpPr txBox="1"/>
          <p:nvPr/>
        </p:nvSpPr>
        <p:spPr>
          <a:xfrm>
            <a:off x="7956376" y="2852936"/>
            <a:ext cx="1080120" cy="1077218"/>
          </a:xfrm>
          <a:prstGeom prst="rect">
            <a:avLst/>
          </a:prstGeom>
          <a:solidFill>
            <a:srgbClr val="FFFFFF"/>
          </a:solidFill>
          <a:ln>
            <a:solidFill>
              <a:schemeClr val="tx1"/>
            </a:solidFill>
          </a:ln>
        </p:spPr>
        <p:txBody>
          <a:bodyPr wrap="square" rtlCol="0">
            <a:spAutoFit/>
          </a:bodyPr>
          <a:lstStyle/>
          <a:p>
            <a:pPr algn="ctr"/>
            <a:r>
              <a:rPr lang="en-US" sz="1600" dirty="0" smtClean="0"/>
              <a:t>People (with a lot of good ideas) </a:t>
            </a:r>
            <a:endParaRPr lang="en-US" sz="1600" dirty="0"/>
          </a:p>
        </p:txBody>
      </p:sp>
      <p:sp>
        <p:nvSpPr>
          <p:cNvPr id="19" name="TextBox 18"/>
          <p:cNvSpPr txBox="1"/>
          <p:nvPr/>
        </p:nvSpPr>
        <p:spPr>
          <a:xfrm>
            <a:off x="2915816" y="6237312"/>
            <a:ext cx="3960440" cy="400110"/>
          </a:xfrm>
          <a:prstGeom prst="rect">
            <a:avLst/>
          </a:prstGeom>
          <a:solidFill>
            <a:srgbClr val="FFFFFF"/>
          </a:solidFill>
          <a:ln>
            <a:solidFill>
              <a:schemeClr val="tx1"/>
            </a:solidFill>
          </a:ln>
        </p:spPr>
        <p:txBody>
          <a:bodyPr wrap="square" rtlCol="0">
            <a:spAutoFit/>
          </a:bodyPr>
          <a:lstStyle/>
          <a:p>
            <a:pPr algn="ctr"/>
            <a:r>
              <a:rPr lang="en-US" sz="2000" dirty="0" smtClean="0"/>
              <a:t>Analysis (with - smaller – errors)</a:t>
            </a:r>
          </a:p>
        </p:txBody>
      </p:sp>
      <p:sp>
        <p:nvSpPr>
          <p:cNvPr id="2" name="Slide Number Placeholder 1"/>
          <p:cNvSpPr>
            <a:spLocks noGrp="1"/>
          </p:cNvSpPr>
          <p:nvPr>
            <p:ph type="sldNum" sz="quarter" idx="12"/>
          </p:nvPr>
        </p:nvSpPr>
        <p:spPr/>
        <p:txBody>
          <a:bodyPr/>
          <a:lstStyle/>
          <a:p>
            <a:fld id="{1E6F7D49-625A-4DC0-89B0-0AC14CBD2779}" type="slidenum">
              <a:rPr lang="en-GB" smtClean="0"/>
              <a:t>5</a:t>
            </a:fld>
            <a:endParaRPr lang="en-GB"/>
          </a:p>
        </p:txBody>
      </p:sp>
    </p:spTree>
    <p:extLst>
      <p:ext uri="{BB962C8B-B14F-4D97-AF65-F5344CB8AC3E}">
        <p14:creationId xmlns:p14="http://schemas.microsoft.com/office/powerpoint/2010/main" val="2020446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1"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par>
                                <p:cTn id="19" presetID="3" presetClass="entr" presetSubtype="1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blinds(horizontal)">
                                      <p:cBhvr>
                                        <p:cTn id="21" dur="500"/>
                                        <p:tgtEl>
                                          <p:spTgt spid="12"/>
                                        </p:tgtEl>
                                      </p:cBhvr>
                                    </p:animEffect>
                                  </p:childTnLst>
                                </p:cTn>
                              </p:par>
                              <p:par>
                                <p:cTn id="22" presetID="3" presetClass="entr" presetSubtype="1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par>
                                <p:cTn id="25" presetID="3" presetClass="entr" presetSubtype="1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par>
                                <p:cTn id="28" presetID="3" presetClass="entr" presetSubtype="1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linds(horizontal)">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1"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blinds(horizontal)">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1" animBg="1"/>
      <p:bldP spid="17" grpId="0" animBg="1"/>
      <p:bldP spid="18" grpId="0" animBg="1"/>
      <p:bldP spid="19"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323850" y="-20638"/>
            <a:ext cx="8351838" cy="844551"/>
          </a:xfrm>
        </p:spPr>
        <p:txBody>
          <a:bodyPr/>
          <a:lstStyle/>
          <a:p>
            <a:pPr algn="ctr"/>
            <a:r>
              <a:rPr lang="en-GB" altLang="en-US" dirty="0" smtClean="0">
                <a:solidFill>
                  <a:schemeClr val="tx1"/>
                </a:solidFill>
                <a:latin typeface="Calibri" panose="020F0502020204030204" pitchFamily="34" charset="0"/>
              </a:rPr>
              <a:t>The Data assimilation cycle</a:t>
            </a:r>
          </a:p>
        </p:txBody>
      </p:sp>
      <p:grpSp>
        <p:nvGrpSpPr>
          <p:cNvPr id="10243" name="Group 3"/>
          <p:cNvGrpSpPr>
            <a:grpSpLocks/>
          </p:cNvGrpSpPr>
          <p:nvPr/>
        </p:nvGrpSpPr>
        <p:grpSpPr bwMode="auto">
          <a:xfrm>
            <a:off x="547688" y="811213"/>
            <a:ext cx="8320087" cy="2416175"/>
            <a:chOff x="2578" y="972"/>
            <a:chExt cx="3035" cy="1263"/>
          </a:xfrm>
        </p:grpSpPr>
        <p:sp>
          <p:nvSpPr>
            <p:cNvPr id="10245" name="Rectangle 4"/>
            <p:cNvSpPr>
              <a:spLocks noChangeArrowheads="1"/>
            </p:cNvSpPr>
            <p:nvPr/>
          </p:nvSpPr>
          <p:spPr bwMode="auto">
            <a:xfrm>
              <a:off x="2578" y="972"/>
              <a:ext cx="3035" cy="1263"/>
            </a:xfrm>
            <a:prstGeom prst="rect">
              <a:avLst/>
            </a:prstGeom>
            <a:solidFill>
              <a:schemeClr val="bg1"/>
            </a:solidFill>
            <a:ln w="9525">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nSpc>
                  <a:spcPct val="100000"/>
                </a:lnSpc>
                <a:spcAft>
                  <a:spcPct val="0"/>
                </a:spcAft>
                <a:buClrTx/>
                <a:buFontTx/>
                <a:buNone/>
              </a:pPr>
              <a:endParaRPr lang="en-US" altLang="en-US">
                <a:solidFill>
                  <a:srgbClr val="000000"/>
                </a:solidFill>
                <a:latin typeface="Times" panose="02020603050405020304" pitchFamily="18" charset="0"/>
              </a:endParaRPr>
            </a:p>
          </p:txBody>
        </p:sp>
        <p:pic>
          <p:nvPicPr>
            <p:cNvPr id="1024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5" y="1011"/>
              <a:ext cx="2918" cy="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Rectangle 6"/>
          <p:cNvSpPr>
            <a:spLocks noChangeArrowheads="1"/>
          </p:cNvSpPr>
          <p:nvPr/>
        </p:nvSpPr>
        <p:spPr bwMode="auto">
          <a:xfrm>
            <a:off x="495300" y="3541713"/>
            <a:ext cx="8394700" cy="2401887"/>
          </a:xfrm>
          <a:prstGeom prst="rect">
            <a:avLst/>
          </a:prstGeom>
          <a:solidFill>
            <a:srgbClr val="CCECFF"/>
          </a:solidFill>
          <a:ln w="19050">
            <a:solidFill>
              <a:schemeClr val="accent1"/>
            </a:solidFill>
            <a:miter lim="800000"/>
            <a:headEnd/>
            <a:tailEnd/>
          </a:ln>
        </p:spPr>
        <p:txBody>
          <a:bodyPr/>
          <a:lstStyle>
            <a:lvl1pPr marL="376238" indent="-376238">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An analysis is not produced by observations alone!</a:t>
            </a:r>
          </a:p>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The </a:t>
            </a:r>
            <a:r>
              <a:rPr lang="en-GB" altLang="en-US" b="0" dirty="0">
                <a:solidFill>
                  <a:srgbClr val="000000"/>
                </a:solidFill>
                <a:latin typeface="Calibri" panose="020F0502020204030204" pitchFamily="34" charset="0"/>
              </a:rPr>
              <a:t>observations are used to correct errors in the short forecast from the previous analysis </a:t>
            </a:r>
            <a:r>
              <a:rPr lang="en-GB" altLang="en-US" b="0" dirty="0" smtClean="0">
                <a:solidFill>
                  <a:srgbClr val="000000"/>
                </a:solidFill>
                <a:latin typeface="Calibri" panose="020F0502020204030204" pitchFamily="34" charset="0"/>
              </a:rPr>
              <a:t>time (every 12 hours at ECMWF; more frequently for higher resolution, local area models).</a:t>
            </a:r>
            <a:endParaRPr lang="en-GB" altLang="en-US" b="0" dirty="0">
              <a:solidFill>
                <a:srgbClr val="000000"/>
              </a:solidFill>
              <a:latin typeface="Calibri" panose="020F0502020204030204" pitchFamily="34" charset="0"/>
            </a:endParaRPr>
          </a:p>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The short range forecast carries information from past observations into the current analysis </a:t>
            </a:r>
            <a:endParaRPr lang="en-GB" altLang="en-US" b="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8830422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323850" y="-20638"/>
            <a:ext cx="8351838" cy="844551"/>
          </a:xfrm>
        </p:spPr>
        <p:txBody>
          <a:bodyPr/>
          <a:lstStyle/>
          <a:p>
            <a:pPr algn="ctr"/>
            <a:r>
              <a:rPr lang="en-GB" altLang="en-US" dirty="0" smtClean="0">
                <a:solidFill>
                  <a:schemeClr val="tx1"/>
                </a:solidFill>
                <a:latin typeface="Calibri" panose="020F0502020204030204" pitchFamily="34" charset="0"/>
              </a:rPr>
              <a:t>The Data assimilation cycle</a:t>
            </a:r>
          </a:p>
        </p:txBody>
      </p:sp>
      <p:grpSp>
        <p:nvGrpSpPr>
          <p:cNvPr id="10243" name="Group 3"/>
          <p:cNvGrpSpPr>
            <a:grpSpLocks/>
          </p:cNvGrpSpPr>
          <p:nvPr/>
        </p:nvGrpSpPr>
        <p:grpSpPr bwMode="auto">
          <a:xfrm>
            <a:off x="547688" y="811213"/>
            <a:ext cx="8320087" cy="2416175"/>
            <a:chOff x="2578" y="972"/>
            <a:chExt cx="3035" cy="1263"/>
          </a:xfrm>
        </p:grpSpPr>
        <p:sp>
          <p:nvSpPr>
            <p:cNvPr id="10245" name="Rectangle 4"/>
            <p:cNvSpPr>
              <a:spLocks noChangeArrowheads="1"/>
            </p:cNvSpPr>
            <p:nvPr/>
          </p:nvSpPr>
          <p:spPr bwMode="auto">
            <a:xfrm>
              <a:off x="2578" y="972"/>
              <a:ext cx="3035" cy="1263"/>
            </a:xfrm>
            <a:prstGeom prst="rect">
              <a:avLst/>
            </a:prstGeom>
            <a:solidFill>
              <a:schemeClr val="bg1"/>
            </a:solidFill>
            <a:ln w="9525">
              <a:solidFill>
                <a:schemeClr val="tx1"/>
              </a:solidFill>
              <a:miter lim="800000"/>
              <a:headEnd/>
              <a:tailEnd/>
            </a:ln>
          </p:spPr>
          <p:txBody>
            <a:bodyPr wrap="none" anchor="ct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nSpc>
                  <a:spcPct val="100000"/>
                </a:lnSpc>
                <a:spcAft>
                  <a:spcPct val="0"/>
                </a:spcAft>
                <a:buClrTx/>
                <a:buFontTx/>
                <a:buNone/>
              </a:pPr>
              <a:endParaRPr lang="en-US" altLang="en-US">
                <a:solidFill>
                  <a:srgbClr val="000000"/>
                </a:solidFill>
                <a:latin typeface="Times" panose="02020603050405020304" pitchFamily="18" charset="0"/>
              </a:endParaRPr>
            </a:p>
          </p:txBody>
        </p:sp>
        <p:pic>
          <p:nvPicPr>
            <p:cNvPr id="1024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5" y="1011"/>
              <a:ext cx="2918" cy="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Rectangle 6"/>
          <p:cNvSpPr>
            <a:spLocks noChangeArrowheads="1"/>
          </p:cNvSpPr>
          <p:nvPr/>
        </p:nvSpPr>
        <p:spPr bwMode="auto">
          <a:xfrm>
            <a:off x="495300" y="3541713"/>
            <a:ext cx="8394700" cy="2401887"/>
          </a:xfrm>
          <a:prstGeom prst="rect">
            <a:avLst/>
          </a:prstGeom>
          <a:solidFill>
            <a:srgbClr val="CCECFF"/>
          </a:solidFill>
          <a:ln w="19050">
            <a:solidFill>
              <a:schemeClr val="accent1"/>
            </a:solidFill>
            <a:miter lim="800000"/>
            <a:headEnd/>
            <a:tailEnd/>
          </a:ln>
        </p:spPr>
        <p:txBody>
          <a:bodyPr/>
          <a:lstStyle>
            <a:lvl1pPr marL="376238" indent="-376238">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6pPr>
            <a:lvl7pPr marL="29718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7pPr>
            <a:lvl8pPr marL="34290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8pPr>
            <a:lvl9pPr marL="3886200" indent="-228600" algn="ctr" eaLnBrk="0" fontAlgn="base" hangingPunct="0">
              <a:lnSpc>
                <a:spcPts val="3000"/>
              </a:lnSpc>
              <a:spcBef>
                <a:spcPct val="0"/>
              </a:spcBef>
              <a:spcAft>
                <a:spcPts val="1000"/>
              </a:spcAft>
              <a:buClr>
                <a:schemeClr val="hlink"/>
              </a:buClr>
              <a:buFont typeface="Wingdings" panose="05000000000000000000" pitchFamily="2" charset="2"/>
              <a:defRPr sz="2000" b="1">
                <a:solidFill>
                  <a:schemeClr val="tx1"/>
                </a:solidFill>
                <a:latin typeface="Arial" panose="020B0604020202020204" pitchFamily="34" charset="0"/>
              </a:defRPr>
            </a:lvl9pPr>
          </a:lstStyle>
          <a:p>
            <a:pPr algn="l">
              <a:lnSpc>
                <a:spcPct val="100000"/>
              </a:lnSpc>
              <a:spcAft>
                <a:spcPct val="25000"/>
              </a:spcAft>
              <a:buClr>
                <a:srgbClr val="FC0128"/>
              </a:buClr>
              <a:buFont typeface="Wingdings" panose="05000000000000000000" pitchFamily="2" charset="2"/>
              <a:buChar char="l"/>
            </a:pPr>
            <a:r>
              <a:rPr lang="en-GB" altLang="en-US" b="0" dirty="0" smtClean="0">
                <a:solidFill>
                  <a:srgbClr val="000000"/>
                </a:solidFill>
                <a:latin typeface="Calibri" panose="020F0502020204030204" pitchFamily="34" charset="0"/>
              </a:rPr>
              <a:t>At </a:t>
            </a:r>
            <a:r>
              <a:rPr lang="en-GB" altLang="en-US" b="0" dirty="0">
                <a:solidFill>
                  <a:srgbClr val="000000"/>
                </a:solidFill>
                <a:latin typeface="Calibri" panose="020F0502020204030204" pitchFamily="34" charset="0"/>
              </a:rPr>
              <a:t>ECMWF, twice a day </a:t>
            </a:r>
            <a:r>
              <a:rPr lang="en-GB" altLang="en-US" b="0" dirty="0" smtClean="0">
                <a:solidFill>
                  <a:srgbClr val="000000"/>
                </a:solidFill>
                <a:latin typeface="Calibri" panose="020F0502020204030204" pitchFamily="34" charset="0"/>
              </a:rPr>
              <a:t>about 20,000,000 </a:t>
            </a:r>
            <a:r>
              <a:rPr lang="en-GB" altLang="en-US" b="0" dirty="0">
                <a:solidFill>
                  <a:srgbClr val="000000"/>
                </a:solidFill>
                <a:latin typeface="Calibri" panose="020F0502020204030204" pitchFamily="34" charset="0"/>
              </a:rPr>
              <a:t>observations are used to correct the 80,000,000 variables that define the model’s virtual atmosphere.</a:t>
            </a:r>
          </a:p>
          <a:p>
            <a:pPr algn="l">
              <a:lnSpc>
                <a:spcPct val="100000"/>
              </a:lnSpc>
              <a:spcAft>
                <a:spcPct val="25000"/>
              </a:spcAft>
              <a:buClr>
                <a:srgbClr val="FC0128"/>
              </a:buClr>
              <a:buFont typeface="Wingdings" panose="05000000000000000000" pitchFamily="2" charset="2"/>
              <a:buChar char="l"/>
            </a:pPr>
            <a:r>
              <a:rPr lang="en-GB" altLang="en-US" b="0" dirty="0">
                <a:solidFill>
                  <a:srgbClr val="000000"/>
                </a:solidFill>
                <a:latin typeface="Calibri" panose="020F0502020204030204" pitchFamily="34" charset="0"/>
              </a:rPr>
              <a:t>This is at ECMWF done by </a:t>
            </a:r>
            <a:r>
              <a:rPr lang="en-GB" altLang="en-US" b="0" dirty="0" smtClean="0">
                <a:solidFill>
                  <a:srgbClr val="000000"/>
                </a:solidFill>
                <a:latin typeface="Calibri" panose="020F0502020204030204" pitchFamily="34" charset="0"/>
              </a:rPr>
              <a:t>a 4-dimensional adjustment </a:t>
            </a:r>
            <a:r>
              <a:rPr lang="en-GB" altLang="en-US" b="0" dirty="0">
                <a:solidFill>
                  <a:srgbClr val="000000"/>
                </a:solidFill>
                <a:latin typeface="Calibri" panose="020F0502020204030204" pitchFamily="34" charset="0"/>
              </a:rPr>
              <a:t>in space and time </a:t>
            </a:r>
            <a:r>
              <a:rPr lang="en-GB" altLang="en-US" b="0" dirty="0" smtClean="0">
                <a:solidFill>
                  <a:srgbClr val="000000"/>
                </a:solidFill>
                <a:latin typeface="Calibri" panose="020F0502020204030204" pitchFamily="34" charset="0"/>
              </a:rPr>
              <a:t>based on </a:t>
            </a:r>
            <a:r>
              <a:rPr lang="en-GB" altLang="en-US" b="0" dirty="0">
                <a:solidFill>
                  <a:srgbClr val="000000"/>
                </a:solidFill>
                <a:latin typeface="Calibri" panose="020F0502020204030204" pitchFamily="34" charset="0"/>
              </a:rPr>
              <a:t>the available </a:t>
            </a:r>
            <a:r>
              <a:rPr lang="en-GB" altLang="en-US" b="0" dirty="0" smtClean="0">
                <a:solidFill>
                  <a:srgbClr val="000000"/>
                </a:solidFill>
                <a:latin typeface="Calibri" panose="020F0502020204030204" pitchFamily="34" charset="0"/>
              </a:rPr>
              <a:t>observations (4D-Var); </a:t>
            </a:r>
            <a:r>
              <a:rPr lang="en-GB" altLang="en-US" b="0" dirty="0">
                <a:solidFill>
                  <a:srgbClr val="000000"/>
                </a:solidFill>
                <a:latin typeface="Calibri" panose="020F0502020204030204" pitchFamily="34" charset="0"/>
              </a:rPr>
              <a:t>this operation takes as much computer power as the 10-day forecast.</a:t>
            </a:r>
          </a:p>
        </p:txBody>
      </p:sp>
    </p:spTree>
    <p:extLst>
      <p:ext uri="{BB962C8B-B14F-4D97-AF65-F5344CB8AC3E}">
        <p14:creationId xmlns:p14="http://schemas.microsoft.com/office/powerpoint/2010/main" val="300855850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323850" y="-20638"/>
            <a:ext cx="8351838" cy="844551"/>
          </a:xfrm>
        </p:spPr>
        <p:txBody>
          <a:bodyPr/>
          <a:lstStyle/>
          <a:p>
            <a:pPr algn="ctr"/>
            <a:r>
              <a:rPr lang="en-GB" altLang="en-US" dirty="0" smtClean="0">
                <a:solidFill>
                  <a:schemeClr val="tx1"/>
                </a:solidFill>
                <a:latin typeface="Calibri" panose="020F0502020204030204" pitchFamily="34" charset="0"/>
              </a:rPr>
              <a:t>The observations</a:t>
            </a:r>
          </a:p>
        </p:txBody>
      </p:sp>
    </p:spTree>
    <p:extLst>
      <p:ext uri="{BB962C8B-B14F-4D97-AF65-F5344CB8AC3E}">
        <p14:creationId xmlns:p14="http://schemas.microsoft.com/office/powerpoint/2010/main" val="151984433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title" idx="4294967295"/>
          </p:nvPr>
        </p:nvSpPr>
        <p:spPr>
          <a:xfrm>
            <a:off x="179388" y="116632"/>
            <a:ext cx="8737600" cy="804863"/>
          </a:xfrm>
        </p:spPr>
        <p:txBody>
          <a:bodyPr>
            <a:normAutofit/>
          </a:bodyPr>
          <a:lstStyle/>
          <a:p>
            <a:pPr eaLnBrk="1" hangingPunct="1"/>
            <a:r>
              <a:rPr lang="en-US" altLang="fr-FR" sz="2800" dirty="0" smtClean="0">
                <a:solidFill>
                  <a:srgbClr val="376092"/>
                </a:solidFill>
                <a:latin typeface="Helvetica"/>
                <a:cs typeface="Helvetica"/>
              </a:rPr>
              <a:t>WMO Integrated Global Observing System</a:t>
            </a:r>
          </a:p>
        </p:txBody>
      </p:sp>
      <p:pic>
        <p:nvPicPr>
          <p:cNvPr id="38915" name="Picture 11" descr="gos_future-heo 30-09-13"/>
          <p:cNvPicPr>
            <a:picLocks noChangeAspect="1" noChangeArrowheads="1"/>
          </p:cNvPicPr>
          <p:nvPr/>
        </p:nvPicPr>
        <p:blipFill>
          <a:blip r:embed="rId3"/>
          <a:srcRect/>
          <a:stretch>
            <a:fillRect/>
          </a:stretch>
        </p:blipFill>
        <p:spPr bwMode="auto">
          <a:xfrm>
            <a:off x="467544" y="980728"/>
            <a:ext cx="3960440" cy="2952150"/>
          </a:xfrm>
          <a:prstGeom prst="rect">
            <a:avLst/>
          </a:prstGeom>
          <a:noFill/>
          <a:ln w="9525">
            <a:noFill/>
            <a:miter lim="800000"/>
            <a:headEnd/>
            <a:tailEnd/>
          </a:ln>
        </p:spPr>
      </p:pic>
      <p:sp>
        <p:nvSpPr>
          <p:cNvPr id="2" name="TextBox 1"/>
          <p:cNvSpPr txBox="1"/>
          <p:nvPr/>
        </p:nvSpPr>
        <p:spPr>
          <a:xfrm>
            <a:off x="4211960" y="3481263"/>
            <a:ext cx="2088232" cy="307777"/>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400" b="1" i="1" dirty="0" smtClean="0">
                <a:solidFill>
                  <a:schemeClr val="tx1">
                    <a:lumMod val="50000"/>
                    <a:lumOff val="50000"/>
                  </a:schemeClr>
                </a:solidFill>
              </a:rPr>
              <a:t>Courtesy: WMO</a:t>
            </a:r>
            <a:endParaRPr lang="en-US" sz="1400" b="1" i="1" dirty="0">
              <a:solidFill>
                <a:schemeClr val="tx1">
                  <a:lumMod val="50000"/>
                  <a:lumOff val="50000"/>
                </a:schemeClr>
              </a:solidFill>
            </a:endParaRPr>
          </a:p>
        </p:txBody>
      </p:sp>
      <p:sp>
        <p:nvSpPr>
          <p:cNvPr id="3" name="Slide Number Placeholder 2"/>
          <p:cNvSpPr>
            <a:spLocks noGrp="1"/>
          </p:cNvSpPr>
          <p:nvPr>
            <p:ph type="sldNum" sz="quarter" idx="12"/>
          </p:nvPr>
        </p:nvSpPr>
        <p:spPr/>
        <p:txBody>
          <a:bodyPr/>
          <a:lstStyle/>
          <a:p>
            <a:fld id="{1E6F7D49-625A-4DC0-89B0-0AC14CBD2779}" type="slidenum">
              <a:rPr lang="en-GB" smtClean="0"/>
              <a:t>9</a:t>
            </a:fld>
            <a:endParaRPr lang="en-GB"/>
          </a:p>
        </p:txBody>
      </p:sp>
      <p:pic>
        <p:nvPicPr>
          <p:cNvPr id="4" name="Picture 3" descr="twp-ice-big.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4077072"/>
            <a:ext cx="2385109" cy="2239929"/>
          </a:xfrm>
          <a:prstGeom prst="rect">
            <a:avLst/>
          </a:prstGeom>
        </p:spPr>
      </p:pic>
      <p:sp>
        <p:nvSpPr>
          <p:cNvPr id="5" name="TextBox 4"/>
          <p:cNvSpPr txBox="1"/>
          <p:nvPr/>
        </p:nvSpPr>
        <p:spPr>
          <a:xfrm>
            <a:off x="3563888" y="4221088"/>
            <a:ext cx="2016224" cy="175432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solidFill>
                  <a:srgbClr val="595959"/>
                </a:solidFill>
              </a:rPr>
              <a:t>Supported by field campaign experiments,</a:t>
            </a:r>
          </a:p>
          <a:p>
            <a:r>
              <a:rPr lang="en-US" dirty="0" smtClean="0">
                <a:solidFill>
                  <a:srgbClr val="595959"/>
                </a:solidFill>
              </a:rPr>
              <a:t>Data targeting studies,</a:t>
            </a:r>
          </a:p>
          <a:p>
            <a:r>
              <a:rPr lang="en-US" dirty="0">
                <a:solidFill>
                  <a:srgbClr val="595959"/>
                </a:solidFill>
              </a:rPr>
              <a:t>e</a:t>
            </a:r>
            <a:r>
              <a:rPr lang="en-US" dirty="0" smtClean="0">
                <a:solidFill>
                  <a:srgbClr val="595959"/>
                </a:solidFill>
              </a:rPr>
              <a:t>tc.</a:t>
            </a:r>
            <a:endParaRPr lang="en-US" dirty="0">
              <a:solidFill>
                <a:srgbClr val="595959"/>
              </a:solidFill>
            </a:endParaRPr>
          </a:p>
        </p:txBody>
      </p:sp>
      <p:pic>
        <p:nvPicPr>
          <p:cNvPr id="6" name="Picture 5" descr="Studies_DTS.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0152" y="3861048"/>
            <a:ext cx="2960272" cy="2463810"/>
          </a:xfrm>
          <a:prstGeom prst="rect">
            <a:avLst/>
          </a:prstGeom>
        </p:spPr>
      </p:pic>
      <p:sp>
        <p:nvSpPr>
          <p:cNvPr id="7" name="TextBox 6"/>
          <p:cNvSpPr txBox="1"/>
          <p:nvPr/>
        </p:nvSpPr>
        <p:spPr>
          <a:xfrm>
            <a:off x="539552" y="4077072"/>
            <a:ext cx="288032" cy="1815882"/>
          </a:xfrm>
          <a:prstGeom prst="rect">
            <a:avLst/>
          </a:prstGeom>
          <a:noFill/>
          <a:ln>
            <a:solidFill>
              <a:srgbClr val="1F497D"/>
            </a:solidFill>
          </a:ln>
        </p:spPr>
        <p:txBody>
          <a:bodyPr wrap="square" rtlCol="0">
            <a:spAutoFit/>
          </a:bodyPr>
          <a:lstStyle/>
          <a:p>
            <a:r>
              <a:rPr lang="en-US" sz="1600" dirty="0" smtClean="0"/>
              <a:t>TWP - ICE</a:t>
            </a:r>
            <a:endParaRPr lang="en-US" sz="1600" dirty="0"/>
          </a:p>
        </p:txBody>
      </p:sp>
      <p:sp>
        <p:nvSpPr>
          <p:cNvPr id="8" name="TextBox 7"/>
          <p:cNvSpPr txBox="1"/>
          <p:nvPr/>
        </p:nvSpPr>
        <p:spPr>
          <a:xfrm>
            <a:off x="6444208" y="3573016"/>
            <a:ext cx="2520280" cy="369332"/>
          </a:xfrm>
          <a:prstGeom prst="rect">
            <a:avLst/>
          </a:prstGeom>
          <a:noFill/>
        </p:spPr>
        <p:txBody>
          <a:bodyPr wrap="square" rtlCol="0">
            <a:spAutoFit/>
          </a:bodyPr>
          <a:lstStyle/>
          <a:p>
            <a:r>
              <a:rPr lang="en-US" dirty="0" smtClean="0"/>
              <a:t>ECMWF Preview – DTS </a:t>
            </a:r>
            <a:endParaRPr lang="en-US" dirty="0"/>
          </a:p>
        </p:txBody>
      </p:sp>
      <p:pic>
        <p:nvPicPr>
          <p:cNvPr id="9" name="Picture 8" descr="GOS-fullsize.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916308"/>
            <a:ext cx="3968384" cy="2512692"/>
          </a:xfrm>
          <a:prstGeom prst="rect">
            <a:avLst/>
          </a:prstGeom>
        </p:spPr>
      </p:pic>
    </p:spTree>
    <p:extLst>
      <p:ext uri="{BB962C8B-B14F-4D97-AF65-F5344CB8AC3E}">
        <p14:creationId xmlns:p14="http://schemas.microsoft.com/office/powerpoint/2010/main" val="2182779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_Template white with ba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38404</TotalTime>
  <Words>1980</Words>
  <Application>Microsoft Office PowerPoint</Application>
  <PresentationFormat>On-screen Show (4:3)</PresentationFormat>
  <Paragraphs>285</Paragraphs>
  <Slides>38</Slides>
  <Notes>9</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8" baseType="lpstr">
      <vt:lpstr>ＭＳ Ｐゴシック</vt:lpstr>
      <vt:lpstr>Arial</vt:lpstr>
      <vt:lpstr>Calibri</vt:lpstr>
      <vt:lpstr>Cambria Math</vt:lpstr>
      <vt:lpstr>Helvetica</vt:lpstr>
      <vt:lpstr>Lucida Calligraphy</vt:lpstr>
      <vt:lpstr>Times</vt:lpstr>
      <vt:lpstr>Wingdings</vt:lpstr>
      <vt:lpstr>ECMWF_Template white with bar</vt:lpstr>
      <vt:lpstr>Equation</vt:lpstr>
      <vt:lpstr>Overview of Data Assimilation Methods   </vt:lpstr>
      <vt:lpstr>Outline</vt:lpstr>
      <vt:lpstr>Data Assimilation</vt:lpstr>
      <vt:lpstr>Data Assimilation</vt:lpstr>
      <vt:lpstr>PowerPoint Presentation</vt:lpstr>
      <vt:lpstr>The Data assimilation cycle</vt:lpstr>
      <vt:lpstr>The Data assimilation cycle</vt:lpstr>
      <vt:lpstr>The observations</vt:lpstr>
      <vt:lpstr>WMO Integrated Global Observing System</vt:lpstr>
      <vt:lpstr>PowerPoint Presentation</vt:lpstr>
      <vt:lpstr>PowerPoint Presentation</vt:lpstr>
      <vt:lpstr>Observation errors</vt:lpstr>
      <vt:lpstr>Observation errors</vt:lpstr>
      <vt:lpstr>Observation errors</vt:lpstr>
      <vt:lpstr>The forecast model</vt:lpstr>
      <vt:lpstr>The forecast model is a very important part of the data assimilation system </vt:lpstr>
      <vt:lpstr>The forecast model is a very important part of the data assimilation system </vt:lpstr>
      <vt:lpstr>Model errors</vt:lpstr>
      <vt:lpstr>Blending observations and model information: the Bayes perspective</vt:lpstr>
      <vt:lpstr>The Bayes perspective </vt:lpstr>
      <vt:lpstr>The Bayes perspective </vt:lpstr>
      <vt:lpstr>The Bayes perspective </vt:lpstr>
      <vt:lpstr>The Bayes perspective </vt:lpstr>
      <vt:lpstr>Particle Filters</vt:lpstr>
      <vt:lpstr>Particle Filters</vt:lpstr>
      <vt:lpstr>Particle Filters</vt:lpstr>
      <vt:lpstr>Particle Filters</vt:lpstr>
      <vt:lpstr>The Gaussian approximation</vt:lpstr>
      <vt:lpstr>The Gaussian approximation</vt:lpstr>
      <vt:lpstr>Kalman Filter methods</vt:lpstr>
      <vt:lpstr>Variational methods</vt:lpstr>
      <vt:lpstr>Kalman Filter vs Variational methods</vt:lpstr>
      <vt:lpstr>Kalman Filter vs Variational methods</vt:lpstr>
      <vt:lpstr>Hybrid DA methods</vt:lpstr>
      <vt:lpstr>Hybrid DA methods</vt:lpstr>
      <vt:lpstr>Hybrid DA methods</vt:lpstr>
      <vt:lpstr>Summary</vt:lpstr>
      <vt:lpstr>Bibliography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Hilda Carr</dc:creator>
  <cp:lastModifiedBy>Massimo Bonavita</cp:lastModifiedBy>
  <cp:revision>1184</cp:revision>
  <cp:lastPrinted>2016-01-13T17:35:25Z</cp:lastPrinted>
  <dcterms:created xsi:type="dcterms:W3CDTF">2014-07-04T10:18:40Z</dcterms:created>
  <dcterms:modified xsi:type="dcterms:W3CDTF">2017-03-24T12:06:08Z</dcterms:modified>
</cp:coreProperties>
</file>