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87" r:id="rId3"/>
    <p:sldId id="271" r:id="rId4"/>
    <p:sldId id="390" r:id="rId5"/>
    <p:sldId id="419" r:id="rId6"/>
    <p:sldId id="344" r:id="rId7"/>
    <p:sldId id="345" r:id="rId8"/>
    <p:sldId id="393" r:id="rId9"/>
    <p:sldId id="420" r:id="rId10"/>
    <p:sldId id="421" r:id="rId11"/>
    <p:sldId id="442" r:id="rId12"/>
    <p:sldId id="443" r:id="rId13"/>
    <p:sldId id="424" r:id="rId14"/>
    <p:sldId id="310" r:id="rId15"/>
    <p:sldId id="444" r:id="rId16"/>
    <p:sldId id="422" r:id="rId17"/>
    <p:sldId id="375" r:id="rId18"/>
    <p:sldId id="427" r:id="rId19"/>
    <p:sldId id="445" r:id="rId20"/>
    <p:sldId id="428" r:id="rId21"/>
    <p:sldId id="446" r:id="rId22"/>
    <p:sldId id="447" r:id="rId23"/>
    <p:sldId id="448" r:id="rId24"/>
    <p:sldId id="449" r:id="rId25"/>
    <p:sldId id="450" r:id="rId26"/>
    <p:sldId id="451" r:id="rId27"/>
    <p:sldId id="431" r:id="rId28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>
          <p15:clr>
            <a:srgbClr val="A4A3A4"/>
          </p15:clr>
        </p15:guide>
        <p15:guide id="2" pos="7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3" autoAdjust="0"/>
  </p:normalViewPr>
  <p:slideViewPr>
    <p:cSldViewPr showGuides="1">
      <p:cViewPr varScale="1">
        <p:scale>
          <a:sx n="97" d="100"/>
          <a:sy n="97" d="100"/>
        </p:scale>
        <p:origin x="1578" y="96"/>
      </p:cViewPr>
      <p:guideLst>
        <p:guide orient="horz" pos="4156"/>
        <p:guide pos="7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1791E-0DD2-0745-8A31-F070E8901EE9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4F3A0-08CA-FE41-A159-733A865D7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08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E8BB6-FE9A-3049-8776-13DFD51D28A0}" type="datetimeFigureOut">
              <a:rPr lang="en-US" smtClean="0"/>
              <a:t>3/31/2017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0838A-9C48-D84A-81B7-28F61BF9F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17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0838A-9C48-D84A-81B7-28F61BF9FC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74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0838A-9C48-D84A-81B7-28F61BF9FC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8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the ingredients?, well we start</a:t>
            </a:r>
            <a:r>
              <a:rPr lang="en-US" baseline="0" dirty="0" smtClean="0"/>
              <a:t> with a model on grid (the model contains errors, which for some we know, for some we do not), but we need to do our best at estimating and </a:t>
            </a:r>
            <a:r>
              <a:rPr lang="en-US" baseline="0" dirty="0" err="1" smtClean="0"/>
              <a:t>characterising</a:t>
            </a:r>
            <a:r>
              <a:rPr lang="en-US" baseline="0" dirty="0" smtClean="0"/>
              <a:t> them. Likewise with observations, sometimes indirectly related to the model, with errors, heterogeneous in time, space, and in terms of measured quantities. The data assimilation process can be seen as a mixer, which requires as additional input a big and powerful computer and equally importantly clever people with a lot of good ideas to produce this analysis, which will statistically be more accurate than the prior </a:t>
            </a:r>
            <a:r>
              <a:rPr lang="en-US" baseline="0" dirty="0" err="1" smtClean="0"/>
              <a:t>informations</a:t>
            </a:r>
            <a:r>
              <a:rPr lang="en-US" baseline="0" dirty="0" smtClean="0"/>
              <a:t> put in the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0838A-9C48-D84A-81B7-28F61BF9FC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42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5742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6483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342584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0807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378653"/>
            <a:ext cx="95241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61038"/>
            <a:ext cx="4054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3731" y="6181724"/>
            <a:ext cx="8157407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65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4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47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06900"/>
            <a:ext cx="72350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2780928"/>
            <a:ext cx="7235081" cy="1530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9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664" y="1628800"/>
            <a:ext cx="33843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1628800"/>
            <a:ext cx="34667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1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56791"/>
            <a:ext cx="3672408" cy="7920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32" y="2348879"/>
            <a:ext cx="3672408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2080" y="1535112"/>
            <a:ext cx="3394720" cy="81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2080" y="2348879"/>
            <a:ext cx="3394720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70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5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1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2736304" cy="8864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548681"/>
            <a:ext cx="4834880" cy="5472608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592" y="1628801"/>
            <a:ext cx="2736304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3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00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600200"/>
            <a:ext cx="7427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92280" y="6361038"/>
            <a:ext cx="1197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356350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bluesidebar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5536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2633"/>
            <a:ext cx="5937866" cy="63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21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86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Helvetic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png"/><Relationship Id="rId11" Type="http://schemas.openxmlformats.org/officeDocument/2006/relationships/image" Target="../media/image30.wmf"/><Relationship Id="rId5" Type="http://schemas.openxmlformats.org/officeDocument/2006/relationships/image" Target="../media/image32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1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7056784" cy="1470025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>Data Assimilation Training Course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Final Discussion and Q&amp;A</a:t>
            </a:r>
            <a:r>
              <a:rPr lang="fr-FR" sz="3300" dirty="0" smtClean="0"/>
              <a:t/>
            </a:r>
            <a:br>
              <a:rPr lang="fr-FR" sz="3300" dirty="0" smtClean="0"/>
            </a:br>
            <a:endParaRPr lang="en-GB" sz="3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780928"/>
            <a:ext cx="8568952" cy="1752600"/>
          </a:xfrm>
        </p:spPr>
        <p:txBody>
          <a:bodyPr>
            <a:normAutofit/>
          </a:bodyPr>
          <a:lstStyle/>
          <a:p>
            <a:endParaRPr lang="en-GB" sz="1800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41" y="-1"/>
            <a:ext cx="39134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43389" y="6399213"/>
            <a:ext cx="466725" cy="365125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3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Observation errors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468052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algn="ctr">
                  <a:spcAft>
                    <a:spcPts val="600"/>
                  </a:spcAft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  <m:r>
                        <a:rPr lang="en-GB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p>
                          <m:r>
                            <a:rPr lang="en-GB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GB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GB" sz="1600" baseline="-25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(gross errors) are dealt with by </a:t>
                </a:r>
                <a:r>
                  <a:rPr lang="en-GB" sz="1600" dirty="0">
                    <a:solidFill>
                      <a:srgbClr val="0070C0"/>
                    </a:solidFill>
                  </a:rPr>
                  <a:t>O</a:t>
                </a:r>
                <a:r>
                  <a:rPr lang="en-GB" sz="1600" dirty="0" smtClean="0">
                    <a:solidFill>
                      <a:srgbClr val="0070C0"/>
                    </a:solidFill>
                  </a:rPr>
                  <a:t>bservation Quality Control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techniques; Some of these checks are applied before ingesting the observations (Climatological checks, consistency checks, first guess checks: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Lars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Isaksen’s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talk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), others are part of the analysis algorithm itself (Variational </a:t>
                </a:r>
                <a:r>
                  <a:rPr lang="en-GB" sz="1600" dirty="0">
                    <a:solidFill>
                      <a:schemeClr val="tx1"/>
                    </a:solidFill>
                  </a:rPr>
                  <a:t>Q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uality Control;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Elias Holm’s talk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 Observations are assumed to be un-biased:</a:t>
                </a:r>
              </a:p>
              <a:p>
                <a:pPr algn="ctr">
                  <a:spcBef>
                    <a:spcPts val="1200"/>
                  </a:spcBef>
                  <a:spcAft>
                    <a:spcPts val="6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GB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10000"/>
                  </a:lnSpc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Biases are dealt with specific </a:t>
                </a:r>
                <a:r>
                  <a:rPr lang="en-GB" sz="1600" dirty="0" smtClean="0">
                    <a:solidFill>
                      <a:srgbClr val="0070C0"/>
                    </a:solidFill>
                  </a:rPr>
                  <a:t>Bias Correction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techniques: at ECMWF this is part of the analysis algorithm itself (e.g., Variational Bias Correction: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Niels Bormann’s talk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4680520"/>
              </a:xfrm>
              <a:prstGeom prst="rect">
                <a:avLst/>
              </a:prstGeom>
              <a:blipFill rotWithShape="0">
                <a:blip r:embed="rId2"/>
                <a:stretch>
                  <a:fillRect l="-296" r="-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13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Observation errors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504056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5750" indent="-285750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In common DA algorithms we require not only the observations to be un-biased but also the background forecast to be un-biased:</a:t>
                </a: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But our only source of information about observation and forecast errors are observation departures:</a:t>
                </a:r>
                <a:endParaRPr lang="en-GB" sz="16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10000"/>
                  </a:lnSpc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We need to make further assumptions in order to disentangle observation and model error (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Niels Bormann and Patrick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Laloyaux’s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talks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  <a:endParaRPr lang="en-GB" sz="16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  <a:spcAft>
                    <a:spcPts val="600"/>
                  </a:spcAft>
                  <a:defRPr/>
                </a:pPr>
                <a:endParaRPr lang="en-GB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5040560"/>
              </a:xfrm>
              <a:prstGeom prst="rect">
                <a:avLst/>
              </a:prstGeom>
              <a:blipFill rotWithShape="0">
                <a:blip r:embed="rId2"/>
                <a:stretch>
                  <a:fillRect l="-296" t="-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6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Observation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50405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It is also important to monitor and evaluate the impact different types of observations have on the quality of the analyses and forecasts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To do this we routinely look at </a:t>
            </a:r>
            <a:r>
              <a:rPr lang="en-GB" sz="1600" dirty="0" smtClean="0">
                <a:solidFill>
                  <a:srgbClr val="0070C0"/>
                </a:solidFill>
              </a:rPr>
              <a:t>observation departures </a:t>
            </a:r>
            <a:r>
              <a:rPr lang="en-GB" sz="1600" dirty="0" smtClean="0">
                <a:solidFill>
                  <a:schemeClr val="tx1"/>
                </a:solidFill>
              </a:rPr>
              <a:t>(with respect to both analysis and forecast fields: see </a:t>
            </a:r>
            <a:r>
              <a:rPr lang="en-GB" sz="1600" dirty="0" smtClean="0">
                <a:solidFill>
                  <a:srgbClr val="FF0000"/>
                </a:solidFill>
              </a:rPr>
              <a:t>Lars </a:t>
            </a:r>
            <a:r>
              <a:rPr lang="en-GB" sz="1600" dirty="0" err="1" smtClean="0">
                <a:solidFill>
                  <a:srgbClr val="FF0000"/>
                </a:solidFill>
              </a:rPr>
              <a:t>Isaksen’s</a:t>
            </a:r>
            <a:r>
              <a:rPr lang="en-GB" sz="1600" dirty="0" smtClean="0">
                <a:solidFill>
                  <a:srgbClr val="FF0000"/>
                </a:solidFill>
              </a:rPr>
              <a:t> talk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can also perform </a:t>
            </a:r>
            <a:r>
              <a:rPr lang="en-GB" sz="1600" dirty="0" smtClean="0">
                <a:solidFill>
                  <a:srgbClr val="0070C0"/>
                </a:solidFill>
              </a:rPr>
              <a:t>Observing System Experiments </a:t>
            </a:r>
            <a:r>
              <a:rPr lang="en-GB" sz="1600" dirty="0" smtClean="0">
                <a:solidFill>
                  <a:schemeClr val="tx1"/>
                </a:solidFill>
              </a:rPr>
              <a:t>(OSEs: </a:t>
            </a:r>
            <a:r>
              <a:rPr lang="en-GB" sz="1600" dirty="0" smtClean="0">
                <a:solidFill>
                  <a:srgbClr val="FF0000"/>
                </a:solidFill>
              </a:rPr>
              <a:t>Cristina </a:t>
            </a:r>
            <a:r>
              <a:rPr lang="en-GB" sz="1600" dirty="0" err="1" smtClean="0">
                <a:solidFill>
                  <a:srgbClr val="FF0000"/>
                </a:solidFill>
              </a:rPr>
              <a:t>Lupu’s</a:t>
            </a:r>
            <a:r>
              <a:rPr lang="en-GB" sz="1600" dirty="0" smtClean="0">
                <a:solidFill>
                  <a:srgbClr val="FF0000"/>
                </a:solidFill>
              </a:rPr>
              <a:t> talk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routinely compute </a:t>
            </a:r>
            <a:r>
              <a:rPr lang="en-GB" sz="1600" dirty="0" smtClean="0">
                <a:solidFill>
                  <a:srgbClr val="0070C0"/>
                </a:solidFill>
              </a:rPr>
              <a:t>adjoint-based diagnostic </a:t>
            </a:r>
            <a:r>
              <a:rPr lang="en-GB" sz="1600" dirty="0" smtClean="0">
                <a:solidFill>
                  <a:schemeClr val="tx1"/>
                </a:solidFill>
              </a:rPr>
              <a:t>quantities (Forecast Sensitivity to Observation Impact: </a:t>
            </a:r>
            <a:r>
              <a:rPr lang="en-GB" sz="1600" dirty="0" smtClean="0">
                <a:solidFill>
                  <a:srgbClr val="FF0000"/>
                </a:solidFill>
              </a:rPr>
              <a:t>Cristina </a:t>
            </a:r>
            <a:r>
              <a:rPr lang="en-GB" sz="1600" dirty="0" err="1" smtClean="0">
                <a:solidFill>
                  <a:srgbClr val="FF0000"/>
                </a:solidFill>
              </a:rPr>
              <a:t>Lupu’s</a:t>
            </a:r>
            <a:r>
              <a:rPr lang="en-GB" sz="1600" dirty="0" smtClean="0">
                <a:solidFill>
                  <a:srgbClr val="FF0000"/>
                </a:solidFill>
              </a:rPr>
              <a:t> talk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02161" y="3941240"/>
            <a:ext cx="5578151" cy="2872136"/>
            <a:chOff x="228598" y="1828974"/>
            <a:chExt cx="5934203" cy="305546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598" y="2105973"/>
              <a:ext cx="2937307" cy="276538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966407" y="3815415"/>
              <a:ext cx="8306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rgbClr val="00B050"/>
                  </a:solidFill>
                </a:rPr>
                <a:t>beneficial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6660" y="1842054"/>
              <a:ext cx="25315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Total FSOI impact</a:t>
              </a:r>
              <a:endParaRPr lang="en-GB" sz="120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1836" y="2119053"/>
              <a:ext cx="2940965" cy="276538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151018" y="1828974"/>
              <a:ext cx="12688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/>
                <a:t>Total data count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07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20638"/>
            <a:ext cx="8351838" cy="844551"/>
          </a:xfrm>
        </p:spPr>
        <p:txBody>
          <a:bodyPr/>
          <a:lstStyle/>
          <a:p>
            <a:pPr algn="ctr"/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forecast model</a:t>
            </a:r>
          </a:p>
        </p:txBody>
      </p:sp>
    </p:spTree>
    <p:extLst>
      <p:ext uri="{BB962C8B-B14F-4D97-AF65-F5344CB8AC3E}">
        <p14:creationId xmlns:p14="http://schemas.microsoft.com/office/powerpoint/2010/main" val="3573654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78743" y="188640"/>
            <a:ext cx="8441729" cy="857250"/>
          </a:xfrm>
        </p:spPr>
        <p:txBody>
          <a:bodyPr>
            <a:normAutofit fontScale="90000"/>
          </a:bodyPr>
          <a:lstStyle/>
          <a:p>
            <a:r>
              <a:rPr lang="en-US" altLang="en-US" sz="3300" dirty="0" smtClean="0">
                <a:solidFill>
                  <a:schemeClr val="tx1"/>
                </a:solidFill>
                <a:cs typeface="Helvetica" panose="020B0604020202020204" pitchFamily="34" charset="0"/>
              </a:rPr>
              <a:t>The forecast model is a very important part of the data assimilation system</a:t>
            </a:r>
            <a:r>
              <a:rPr lang="en-US" altLang="en-US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altLang="en-US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en-US" altLang="en-US" sz="24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1267" name="Picture 3" descr="Model_physics_schema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26" y="1124744"/>
            <a:ext cx="8348662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9552" y="5965046"/>
            <a:ext cx="8383140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7" tIns="44450" rIns="90487" bIns="44450">
            <a:spAutoFit/>
          </a:bodyPr>
          <a:lstStyle>
            <a:lvl1pPr algn="l">
              <a:buSzPct val="100000"/>
              <a:buChar char="t"/>
              <a:defRPr sz="22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buClr>
                <a:schemeClr val="tx1"/>
              </a:buClr>
              <a:buSzPct val="100000"/>
              <a:buChar char="t"/>
              <a:defRPr sz="2200" b="1">
                <a:solidFill>
                  <a:srgbClr val="114FFB"/>
                </a:solidFill>
                <a:latin typeface="Arial" charset="0"/>
              </a:defRPr>
            </a:lvl2pPr>
            <a:lvl3pPr marL="11430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è"/>
              <a:defRPr sz="2200">
                <a:solidFill>
                  <a:srgbClr val="114FFB"/>
                </a:solidFill>
                <a:latin typeface="Arial" charset="0"/>
              </a:defRPr>
            </a:lvl3pPr>
            <a:lvl4pPr marL="16002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lnSpc>
                <a:spcPts val="2600"/>
              </a:lnSpc>
              <a:spcAft>
                <a:spcPts val="800"/>
              </a:spcAft>
              <a:buClr>
                <a:schemeClr val="bg2"/>
              </a:buClr>
              <a:buSzPct val="100000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SzTx/>
              <a:buFont typeface="Wingdings" pitchFamily="2" charset="2"/>
              <a:buNone/>
            </a:pPr>
            <a:r>
              <a:rPr lang="en-US" altLang="en-US" b="0" dirty="0" smtClean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Most important physical </a:t>
            </a:r>
            <a:r>
              <a:rPr lang="en-US" altLang="en-US" b="0" dirty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processes in the ECMWF model</a:t>
            </a:r>
            <a:r>
              <a:rPr lang="en-US" alt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GB" alt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301782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20638"/>
            <a:ext cx="8351838" cy="844551"/>
          </a:xfrm>
        </p:spPr>
        <p:txBody>
          <a:bodyPr/>
          <a:lstStyle/>
          <a:p>
            <a:pPr algn="ctr"/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forecast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504056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A good model is able to effectively propagate information from past observations to the current analysis update =&gt; new batch of observations will only produce small corrections to the background =&gt; we are closer to the conditions of linearity of errors  where current DA algorithms work best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In incremental 4D-Var we not only require the full non-linear model to advance the state in time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We also need its linearised versions (</a:t>
                </a:r>
                <a:r>
                  <a:rPr lang="en-GB" sz="1600" dirty="0" smtClean="0">
                    <a:solidFill>
                      <a:srgbClr val="0070C0"/>
                    </a:solidFill>
                  </a:rPr>
                  <a:t>Tangent Linear and Adjoint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 to propagate increments with respect to a linearisation trajectory forward and backwards in time during the assimilation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window (update of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 and computation of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Developing and maintaining TL and ADJ codes is a complex and labour intensive task (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Philippe Lopez and Angela Benedetti’s talks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): but the availability of sophisticated TL and ADJ models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one of the reasons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for ECMWF success in producing skilful analyses and forecasts 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5040560"/>
              </a:xfrm>
              <a:prstGeom prst="rect">
                <a:avLst/>
              </a:prstGeom>
              <a:blipFill rotWithShape="0">
                <a:blip r:embed="rId2"/>
                <a:stretch>
                  <a:fillRect l="-296" t="-363" r="-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5666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Model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47525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Despite their increasing complexity and sophistication models are far from perfect!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Many sources of model error: missing physical processes, errors in parametrizations of physical processes, discretisation errors (from continuous PDEs to discrete formulation), etc.,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represent model errors in two ways: </a:t>
            </a:r>
            <a:endParaRPr lang="en-GB" sz="1600" b="1" i="1" dirty="0" smtClean="0">
              <a:solidFill>
                <a:schemeClr val="tx1"/>
              </a:solidFill>
              <a:latin typeface="Cambria Math" panose="02040503050406030204" pitchFamily="18" charset="0"/>
            </a:endParaRPr>
          </a:p>
          <a:p>
            <a:pPr marL="108585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10000"/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tx1"/>
                </a:solidFill>
                <a:cs typeface="Helvetica" panose="020B0604020202020204" pitchFamily="34" charset="0"/>
              </a:rPr>
              <a:t>Explicitly perturbing the model integration in our ensemble data assimilation system (EDA; see </a:t>
            </a:r>
            <a:r>
              <a:rPr lang="en-GB" sz="1600" dirty="0" smtClean="0">
                <a:solidFill>
                  <a:srgbClr val="FF0000"/>
                </a:solidFill>
                <a:cs typeface="Helvetica" panose="020B0604020202020204" pitchFamily="34" charset="0"/>
              </a:rPr>
              <a:t>Massimo </a:t>
            </a:r>
            <a:r>
              <a:rPr lang="en-GB" sz="1600" dirty="0" err="1" smtClean="0">
                <a:solidFill>
                  <a:srgbClr val="FF0000"/>
                </a:solidFill>
                <a:cs typeface="Helvetica" panose="020B0604020202020204" pitchFamily="34" charset="0"/>
              </a:rPr>
              <a:t>Bonavita’s</a:t>
            </a:r>
            <a:r>
              <a:rPr lang="en-GB" sz="1600" dirty="0" smtClean="0">
                <a:solidFill>
                  <a:srgbClr val="FF0000"/>
                </a:solidFill>
                <a:cs typeface="Helvetica" panose="020B0604020202020204" pitchFamily="34" charset="0"/>
              </a:rPr>
              <a:t> talk – Assimilation Algorithms (5)</a:t>
            </a:r>
            <a:r>
              <a:rPr lang="en-GB" sz="1600" dirty="0" smtClean="0">
                <a:solidFill>
                  <a:schemeClr val="tx1"/>
                </a:solidFill>
                <a:cs typeface="Helvetica" panose="020B0604020202020204" pitchFamily="34" charset="0"/>
              </a:rPr>
              <a:t>)</a:t>
            </a:r>
          </a:p>
          <a:p>
            <a:pPr marL="1085850" lvl="1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10000"/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tx1"/>
                </a:solidFill>
                <a:cs typeface="Helvetica" panose="020B0604020202020204" pitchFamily="34" charset="0"/>
              </a:rPr>
              <a:t>Using an explicit model error term in the 4D-Var cost function (weak constraint 4D-Var: see </a:t>
            </a:r>
            <a:r>
              <a:rPr lang="en-GB" sz="1600" dirty="0" smtClean="0">
                <a:solidFill>
                  <a:srgbClr val="FF0000"/>
                </a:solidFill>
                <a:cs typeface="Helvetica" panose="020B0604020202020204" pitchFamily="34" charset="0"/>
              </a:rPr>
              <a:t>Sebastien Massart talk on 4D-Var</a:t>
            </a:r>
            <a:r>
              <a:rPr lang="en-GB" sz="1600" dirty="0" smtClean="0">
                <a:solidFill>
                  <a:schemeClr val="tx1"/>
                </a:solidFill>
                <a:cs typeface="Helvetica" panose="020B0604020202020204" pitchFamily="34" charset="0"/>
              </a:rPr>
              <a:t> and </a:t>
            </a:r>
            <a:r>
              <a:rPr lang="en-GB" sz="1600" dirty="0" smtClean="0">
                <a:solidFill>
                  <a:srgbClr val="FF0000"/>
                </a:solidFill>
                <a:cs typeface="Helvetica" panose="020B0604020202020204" pitchFamily="34" charset="0"/>
              </a:rPr>
              <a:t>Patrick </a:t>
            </a:r>
            <a:r>
              <a:rPr lang="en-GB" sz="1600" dirty="0" err="1" smtClean="0">
                <a:solidFill>
                  <a:srgbClr val="FF0000"/>
                </a:solidFill>
                <a:cs typeface="Helvetica" panose="020B0604020202020204" pitchFamily="34" charset="0"/>
              </a:rPr>
              <a:t>Laloyaux’s</a:t>
            </a:r>
            <a:r>
              <a:rPr lang="en-GB" sz="1600" dirty="0" smtClean="0">
                <a:solidFill>
                  <a:srgbClr val="FF0000"/>
                </a:solidFill>
                <a:cs typeface="Helvetica" panose="020B0604020202020204" pitchFamily="34" charset="0"/>
              </a:rPr>
              <a:t> talk on Model Error</a:t>
            </a:r>
            <a:r>
              <a:rPr lang="en-GB" sz="1600" dirty="0" smtClean="0">
                <a:solidFill>
                  <a:schemeClr val="tx1"/>
                </a:solidFill>
                <a:cs typeface="Helvetica" panose="020B0604020202020204" pitchFamily="34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  <a:cs typeface="Helvetica" panose="020B0604020202020204" pitchFamily="34" charset="0"/>
              </a:rPr>
              <a:t>A lot of work still needs to be done in this area, especially in terms of diagnosing the model error statistical characteristics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556792"/>
            <a:ext cx="7427168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Blending observations and model information: the Bayes perspective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25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5472608"/>
              </a:xfrm>
              <a:prstGeom prst="rect">
                <a:avLst/>
              </a:prstGeom>
            </p:spPr>
            <p:txBody>
              <a:bodyPr>
                <a:normAutofit fontScale="55000" lnSpcReduction="20000"/>
              </a:bodyPr>
              <a:lstStyle/>
              <a:p>
                <a:pPr marL="285750" indent="-285750">
                  <a:lnSpc>
                    <a:spcPct val="120000"/>
                  </a:lnSpc>
                  <a:spcAft>
                    <a:spcPts val="18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2200" dirty="0" smtClean="0">
                    <a:solidFill>
                      <a:schemeClr val="tx1"/>
                    </a:solidFill>
                  </a:rPr>
                  <a:t>At an abstract level, we can think of the analysis process as updating our prior knowledge about the state, represented by a background forecast and the pdf of its errors, with new observations, represented by their values and the pdf of their errors: </a:t>
                </a:r>
              </a:p>
              <a:p>
                <a:pPr>
                  <a:spcAft>
                    <a:spcPts val="1800"/>
                  </a:spcAft>
                  <a:buSzPct val="110000"/>
                  <a:defRPr/>
                </a:pPr>
                <a:endParaRPr lang="en-GB" sz="1800" b="1" dirty="0">
                  <a:solidFill>
                    <a:schemeClr val="tx1"/>
                  </a:solidFill>
                </a:endParaRPr>
              </a:p>
              <a:p>
                <a:pPr algn="ctr">
                  <a:spcAft>
                    <a:spcPts val="1800"/>
                  </a:spcAft>
                  <a:buSzPct val="110000"/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 algn="ctr">
                  <a:spcAft>
                    <a:spcPts val="1800"/>
                  </a:spcAft>
                  <a:buSzPct val="110000"/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 algn="ctr">
                  <a:spcBef>
                    <a:spcPts val="1200"/>
                  </a:spcBef>
                  <a:buSzPct val="110000"/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 algn="ctr">
                  <a:lnSpc>
                    <a:spcPct val="150000"/>
                  </a:lnSpc>
                  <a:spcBef>
                    <a:spcPts val="1200"/>
                  </a:spcBef>
                  <a:buSzPct val="110000"/>
                  <a:defRPr/>
                </a:pPr>
                <a:endParaRPr lang="en-GB" sz="180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50000"/>
                  </a:lnSpc>
                  <a:spcBef>
                    <a:spcPts val="1800"/>
                  </a:spcBef>
                  <a:buSzPct val="110000"/>
                  <a:defRPr/>
                </a:pPr>
                <a:endParaRPr lang="en-GB" sz="180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20000"/>
                  </a:lnSpc>
                  <a:spcBef>
                    <a:spcPts val="0"/>
                  </a:spcBef>
                  <a:buSzPct val="110000"/>
                  <a:defRPr/>
                </a:pPr>
                <a:endParaRPr lang="en-GB" sz="18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50000"/>
                  </a:lnSpc>
                  <a:spcBef>
                    <a:spcPts val="1200"/>
                  </a:spcBef>
                  <a:buSzPct val="110000"/>
                  <a:defRPr/>
                </a:pPr>
                <a14:m>
                  <m:oMath xmlns:m="http://schemas.openxmlformats.org/officeDocument/2006/math">
                    <m:r>
                      <a:rPr lang="en-GB" sz="2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num>
                      <m:den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den>
                    </m:f>
                    <m:r>
                      <a:rPr lang="en-GB" sz="2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5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5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GB" sz="25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GB" sz="25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GB" sz="2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num>
                      <m:den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</m:den>
                    </m:f>
                  </m:oMath>
                </a14:m>
                <a:r>
                  <a:rPr lang="en-GB" sz="2500" dirty="0" smtClean="0">
                    <a:solidFill>
                      <a:schemeClr val="tx1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a:rPr lang="en-GB" sz="2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GB" sz="25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GB" sz="25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GB" sz="25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endParaRPr lang="en-GB" sz="25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40000"/>
                  </a:lnSpc>
                  <a:spcBef>
                    <a:spcPts val="1200"/>
                  </a:spcBef>
                  <a:buSzPct val="110000"/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GB" sz="2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GB" sz="2200" dirty="0" smtClean="0">
                    <a:solidFill>
                      <a:schemeClr val="tx1"/>
                    </a:solidFill>
                  </a:rPr>
                  <a:t> =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prior</a:t>
                </a:r>
                <a:r>
                  <a:rPr lang="en-GB" sz="2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pdf</a:t>
                </a:r>
                <a:r>
                  <a:rPr lang="en-GB" sz="2200" dirty="0" smtClean="0">
                    <a:solidFill>
                      <a:schemeClr val="tx1"/>
                    </a:solidFill>
                  </a:rPr>
                  <a:t> (encapsulate our knowledge about the state before new observations)</a:t>
                </a:r>
              </a:p>
              <a:p>
                <a:pPr marL="285750" indent="-285750">
                  <a:lnSpc>
                    <a:spcPct val="140000"/>
                  </a:lnSpc>
                  <a:spcBef>
                    <a:spcPts val="600"/>
                  </a:spcBef>
                  <a:buSzPct val="110000"/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GB" sz="2200" dirty="0">
                    <a:solidFill>
                      <a:schemeClr val="tx1"/>
                    </a:solidFill>
                  </a:rPr>
                  <a:t> =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observations likelihood </a:t>
                </a:r>
                <a:r>
                  <a:rPr lang="en-GB" sz="2200" dirty="0" smtClean="0">
                    <a:solidFill>
                      <a:schemeClr val="tx1"/>
                    </a:solidFill>
                  </a:rPr>
                  <a:t>(pdf of the observations conditioned on the state)</a:t>
                </a:r>
              </a:p>
              <a:p>
                <a:pPr marL="285750" indent="-285750">
                  <a:lnSpc>
                    <a:spcPct val="140000"/>
                  </a:lnSpc>
                  <a:spcBef>
                    <a:spcPts val="600"/>
                  </a:spcBef>
                  <a:buSzPct val="110000"/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n-GB" sz="2200" dirty="0" smtClean="0">
                    <a:solidFill>
                      <a:schemeClr val="tx1"/>
                    </a:solidFill>
                  </a:rPr>
                  <a:t>=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posterior</a:t>
                </a:r>
                <a:r>
                  <a:rPr lang="en-GB" sz="2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pdf</a:t>
                </a:r>
                <a:r>
                  <a:rPr lang="en-GB" sz="2200" dirty="0" smtClean="0">
                    <a:solidFill>
                      <a:schemeClr val="tx1"/>
                    </a:solidFill>
                  </a:rPr>
                  <a:t> (updated pdf of the state after the analysis)</a:t>
                </a:r>
              </a:p>
              <a:p>
                <a:pPr marL="285750" indent="-285750">
                  <a:lnSpc>
                    <a:spcPct val="140000"/>
                  </a:lnSpc>
                  <a:spcBef>
                    <a:spcPts val="600"/>
                  </a:spcBef>
                  <a:buSzPct val="110000"/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n-GB" sz="2200" dirty="0" smtClean="0">
                    <a:solidFill>
                      <a:schemeClr val="tx1"/>
                    </a:solidFill>
                  </a:rPr>
                  <a:t>= 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marginal pdf of the observations </a:t>
                </a:r>
                <a:r>
                  <a:rPr lang="en-GB" sz="2200" dirty="0" smtClean="0">
                    <a:solidFill>
                      <a:schemeClr val="tx1"/>
                    </a:solidFill>
                  </a:rPr>
                  <a:t>(does not depend on </a:t>
                </a:r>
                <a14:m>
                  <m:oMath xmlns:m="http://schemas.openxmlformats.org/officeDocument/2006/math">
                    <m:r>
                      <a:rPr lang="en-GB" sz="2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sz="2200" dirty="0" smtClean="0">
                    <a:solidFill>
                      <a:schemeClr val="tx1"/>
                    </a:solidFill>
                  </a:rPr>
                  <a:t>: normalising constant in Bayes’ law)</a:t>
                </a:r>
                <a:endParaRPr lang="en-GB" sz="2200" dirty="0">
                  <a:solidFill>
                    <a:schemeClr val="tx1"/>
                  </a:solidFill>
                </a:endParaRPr>
              </a:p>
              <a:p>
                <a:pPr>
                  <a:buSzPct val="110000"/>
                  <a:defRPr/>
                </a:pPr>
                <a:r>
                  <a:rPr lang="en-GB" sz="1800" dirty="0" smtClean="0">
                    <a:solidFill>
                      <a:schemeClr val="tx1"/>
                    </a:solidFill>
                  </a:rPr>
                  <a:t>  </a:t>
                </a:r>
              </a:p>
              <a:p>
                <a:pPr>
                  <a:buSzPct val="110000"/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5472608"/>
              </a:xfrm>
              <a:prstGeom prst="rect">
                <a:avLst/>
              </a:prstGeom>
              <a:blipFill rotWithShape="0">
                <a:blip r:embed="rId3"/>
                <a:stretch>
                  <a:fillRect l="-74" t="-2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971045" y="3356992"/>
            <a:ext cx="1224136" cy="86409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20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</a:t>
            </a:r>
            <a:endParaRPr lang="en-GB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sz="4000" dirty="0" smtClean="0"/>
              <a:t>The Bayes perspective</a:t>
            </a:r>
            <a:r>
              <a:rPr lang="en-GB" altLang="en-US" dirty="0" smtClean="0"/>
              <a:t>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72000" y="2636912"/>
            <a:ext cx="0" cy="61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87824" y="3780656"/>
            <a:ext cx="864096" cy="8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292080" y="3780656"/>
            <a:ext cx="864096" cy="8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17" y="3058597"/>
            <a:ext cx="1645999" cy="12344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05966"/>
            <a:ext cx="1609347" cy="12070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887813" y="3284984"/>
                <a:ext cx="1180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</m:e>
                        <m:sub/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813" y="3284984"/>
                <a:ext cx="1180131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103229"/>
            <a:ext cx="1682499" cy="1261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794164" y="2276872"/>
                <a:ext cx="10658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</m:e>
                        <m:sub/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164" y="2276872"/>
                <a:ext cx="1065868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597762" y="3347700"/>
                <a:ext cx="10624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d>
                        </m:e>
                        <m:sub/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762" y="3347700"/>
                <a:ext cx="1062470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834077"/>
              </p:ext>
            </p:extLst>
          </p:nvPr>
        </p:nvGraphicFramePr>
        <p:xfrm>
          <a:off x="5211684" y="4814164"/>
          <a:ext cx="167508" cy="139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" name="Equation" r:id="rId10" imgW="152280" imgH="126720" progId="Equation.DSMT4">
                  <p:embed/>
                </p:oleObj>
              </mc:Choice>
              <mc:Fallback>
                <p:oleObj name="Equation" r:id="rId10" imgW="152280" imgH="126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211684" y="4814164"/>
                        <a:ext cx="167508" cy="139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78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547260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ts val="1200"/>
                  </a:spcBef>
                  <a:buSzPct val="110000"/>
                  <a:defRPr/>
                </a:pP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             (1)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In principle an analysis update requires being able to compute the product pdf of the random variables</a:t>
                </a:r>
                <a:r>
                  <a:rPr lang="en-GB" sz="1600" b="1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</a:rPr>
                  <a:t> This is usually not possible to do unless we choose very specific functional forms for the pdfs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We thus need to make approximations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One idea is to use Monte Carlo methods to sample and propagate the pdfs in (1) by an ensemble of states: </a:t>
                </a:r>
                <a:r>
                  <a:rPr lang="en-GB" sz="1600" dirty="0" smtClean="0">
                    <a:solidFill>
                      <a:srgbClr val="0070C0"/>
                    </a:solidFill>
                  </a:rPr>
                  <a:t>Particle Filters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This does not work (yet!) for high dimensional systems as in NWP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Need to make further assumptions on (1)</a:t>
                </a:r>
              </a:p>
              <a:p>
                <a:pPr>
                  <a:spcBef>
                    <a:spcPts val="600"/>
                  </a:spcBef>
                  <a:buSzPct val="110000"/>
                  <a:defRPr/>
                </a:pPr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>
                  <a:buSzPct val="110000"/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5472608"/>
              </a:xfrm>
              <a:prstGeom prst="rect">
                <a:avLst/>
              </a:prstGeom>
              <a:blipFill rotWithShape="0">
                <a:blip r:embed="rId3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Particle Filters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608272" y="1412776"/>
          <a:ext cx="243648" cy="20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6" name="Equation" r:id="rId4" imgW="152280" imgH="126720" progId="Equation.DSMT4">
                  <p:embed/>
                </p:oleObj>
              </mc:Choice>
              <mc:Fallback>
                <p:oleObj name="Equation" r:id="rId4" imgW="152280" imgH="126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8272" y="1412776"/>
                        <a:ext cx="243648" cy="202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505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74638"/>
            <a:ext cx="7859216" cy="850106"/>
          </a:xfrm>
        </p:spPr>
        <p:txBody>
          <a:bodyPr>
            <a:normAutofit/>
          </a:bodyPr>
          <a:lstStyle/>
          <a:p>
            <a:r>
              <a:rPr lang="en-GB" sz="4000" dirty="0"/>
              <a:t>D</a:t>
            </a:r>
            <a:r>
              <a:rPr lang="en-GB" sz="4000" dirty="0" smtClean="0"/>
              <a:t>ata </a:t>
            </a:r>
            <a:r>
              <a:rPr lang="en-GB" sz="4000" dirty="0"/>
              <a:t>A</a:t>
            </a:r>
            <a:r>
              <a:rPr lang="en-GB" sz="4000" dirty="0" smtClean="0"/>
              <a:t>ssimilation</a:t>
            </a:r>
            <a:endParaRPr lang="en-GB" sz="4000" dirty="0"/>
          </a:p>
        </p:txBody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052736"/>
            <a:ext cx="8496944" cy="5328592"/>
          </a:xfrm>
        </p:spPr>
        <p:txBody>
          <a:bodyPr>
            <a:normAutofit/>
          </a:bodyPr>
          <a:lstStyle/>
          <a:p>
            <a:endParaRPr lang="en-GB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Data Assimilation has two main goals:</a:t>
            </a:r>
            <a:endParaRPr lang="en-GB" sz="2400" dirty="0">
              <a:solidFill>
                <a:schemeClr val="tx1"/>
              </a:solidFill>
            </a:endParaRPr>
          </a:p>
          <a:p>
            <a:pPr lvl="1">
              <a:spcAft>
                <a:spcPts val="1200"/>
              </a:spcAft>
            </a:pPr>
            <a:r>
              <a:rPr lang="en-GB" sz="2000" dirty="0" smtClean="0">
                <a:solidFill>
                  <a:schemeClr val="tx1"/>
                </a:solidFill>
              </a:rPr>
              <a:t>Optimally </a:t>
            </a:r>
            <a:r>
              <a:rPr lang="en-GB" sz="2000" dirty="0">
                <a:solidFill>
                  <a:schemeClr val="tx1"/>
                </a:solidFill>
              </a:rPr>
              <a:t>blend information from observations and model to produce an accurate and physically consistent estimate of the </a:t>
            </a:r>
            <a:r>
              <a:rPr lang="en-GB" sz="2000" dirty="0">
                <a:solidFill>
                  <a:srgbClr val="FF0000"/>
                </a:solidFill>
              </a:rPr>
              <a:t>initial state </a:t>
            </a:r>
            <a:r>
              <a:rPr lang="en-GB" sz="2000" dirty="0">
                <a:solidFill>
                  <a:schemeClr val="tx1"/>
                </a:solidFill>
              </a:rPr>
              <a:t>of the atmosphere and of the other components of the Earth System</a:t>
            </a:r>
          </a:p>
          <a:p>
            <a:pPr lvl="1">
              <a:spcAft>
                <a:spcPts val="1200"/>
              </a:spcAft>
            </a:pPr>
            <a:r>
              <a:rPr lang="en-GB" sz="2000" dirty="0" smtClean="0">
                <a:solidFill>
                  <a:schemeClr val="tx1"/>
                </a:solidFill>
              </a:rPr>
              <a:t>Quantify </a:t>
            </a: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 smtClean="0">
                <a:solidFill>
                  <a:srgbClr val="FF0000"/>
                </a:solidFill>
              </a:rPr>
              <a:t>uncertainty</a:t>
            </a:r>
            <a:r>
              <a:rPr lang="en-GB" sz="2000" dirty="0" smtClean="0">
                <a:solidFill>
                  <a:schemeClr val="tx1"/>
                </a:solidFill>
              </a:rPr>
              <a:t> of our estimate of the initial state (this is necessary to be able to initialise an ensemble forecast!)  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3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547260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Need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to make further assumptions on (1)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Gaussian error pdfs =&gt; Gaussian posterior pdf</a:t>
                </a:r>
              </a:p>
              <a:p>
                <a:pPr lvl="1" indent="0">
                  <a:spcBef>
                    <a:spcPts val="1200"/>
                  </a:spcBef>
                  <a:spcAft>
                    <a:spcPts val="600"/>
                  </a:spcAft>
                  <a:buSzPct val="110000"/>
                  <a:buNone/>
                  <a:defRPr/>
                </a:pPr>
                <a:r>
                  <a:rPr lang="en-GB" sz="1200" dirty="0" smtClean="0">
                    <a:solidFill>
                      <a:prstClr val="black"/>
                    </a:solidFill>
                  </a:rPr>
                  <a:t>		    </a:t>
                </a:r>
                <a14:m>
                  <m:oMath xmlns:m="http://schemas.openxmlformats.org/officeDocument/2006/math">
                    <m:r>
                      <a:rPr lang="en-GB" sz="12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GB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1" i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b>
                            <m:r>
                              <a:rPr lang="en-GB" sz="12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GB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n-GB" sz="12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200" dirty="0">
                    <a:solidFill>
                      <a:schemeClr val="tx1"/>
                    </a:solidFill>
                  </a:rPr>
                  <a:t> </a:t>
                </a:r>
                <a:r>
                  <a:rPr lang="en-GB" sz="1200" dirty="0">
                    <a:solidFill>
                      <a:schemeClr val="tx1"/>
                    </a:solidFill>
                    <a:latin typeface="Lucida Calligraphy" panose="03010101010101010101" pitchFamily="66" charset="0"/>
                  </a:rPr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b>
                            <m:r>
                              <a:rPr lang="en-GB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𝐏</m:t>
                            </m:r>
                          </m:e>
                          <m:sup>
                            <m:r>
                              <a:rPr lang="en-GB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  <m: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GB" sz="1200" dirty="0" smtClean="0">
                  <a:solidFill>
                    <a:schemeClr val="tx1"/>
                  </a:solidFill>
                </a:endParaRPr>
              </a:p>
              <a:p>
                <a:pPr lvl="1" indent="0" algn="ctr">
                  <a:spcBef>
                    <a:spcPts val="1200"/>
                  </a:spcBef>
                  <a:spcAft>
                    <a:spcPts val="600"/>
                  </a:spcAft>
                  <a:buSzPct val="110000"/>
                  <a:buNone/>
                  <a:defRPr/>
                </a:pPr>
                <a:endParaRPr lang="en-GB" sz="1200" dirty="0" smtClean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  <a:buSzPct val="110000"/>
                  <a:defRPr/>
                </a:pPr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buSzPct val="110000"/>
                  <a:buFont typeface="Arial" panose="020B0604020202020204" pitchFamily="34" charset="0"/>
                  <a:buChar char="•"/>
                  <a:defRPr/>
                </a:pPr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Solving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directly these equations lead to </a:t>
                </a:r>
                <a:r>
                  <a:rPr lang="en-GB" sz="1600" dirty="0" smtClean="0">
                    <a:solidFill>
                      <a:srgbClr val="0070C0"/>
                    </a:solidFill>
                  </a:rPr>
                  <a:t>Kalman Filter type DA methods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: Optimum Interpolation, Kalman Filter, Extended KF, Ensemble 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KF (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Massimo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Bonavita’s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talk on KF and EnKF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 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These methods work well with low dimensional systems or small number of observations (O.I. in Snow analysis; Extended KF for soil moisture analysis: see 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Patricia De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Rosnay’s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talk on Land Data assimilation</a:t>
                </a:r>
                <a:r>
                  <a:rPr lang="en-GB" sz="1600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For high-dim systems they require localisation which can limit the amount of information we are able to extract from non-local observations like satellite radiances </a:t>
                </a:r>
                <a:endParaRPr lang="en-GB" sz="1600" dirty="0" smtClean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GB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5472608"/>
              </a:xfrm>
              <a:prstGeom prst="rect">
                <a:avLst/>
              </a:prstGeom>
              <a:blipFill rotWithShape="0">
                <a:blip r:embed="rId2"/>
                <a:stretch>
                  <a:fillRect l="-444" t="-4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Kalman Filter methods</a:t>
            </a:r>
            <a:endParaRPr lang="en-GB" altLang="en-US" sz="36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477614" y="2488680"/>
                <a:ext cx="4254626" cy="1012328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GB" sz="1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GB" sz="1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2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𝐊</m:t>
                    </m:r>
                    <m:r>
                      <a:rPr lang="en-GB" sz="1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GB" sz="1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12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𝐇</m:t>
                    </m:r>
                    <m:d>
                      <m:dPr>
                        <m:ctrlPr>
                          <a:rPr lang="en-GB" sz="1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GB" sz="12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b>
                        </m:sSub>
                      </m:e>
                    </m:d>
                    <m:r>
                      <a:rPr lang="en-GB" sz="12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200" b="0" i="1" dirty="0" smtClean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endParaRPr lang="en-GB" sz="1200" b="0" i="1" dirty="0" smtClean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GB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2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𝐊𝐇</m:t>
                          </m:r>
                        </m:e>
                      </m:d>
                      <m:sSup>
                        <m:sSupPr>
                          <m:ctrlP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sSup>
                        <m:sSupPr>
                          <m:ctrlP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b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𝐈</m:t>
                              </m:r>
                              <m:r>
                                <a:rPr lang="en-GB" sz="1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200" b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𝐊𝐇</m:t>
                              </m:r>
                            </m:e>
                          </m:d>
                        </m:e>
                        <m:sup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GB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200" b="1" i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𝐊𝐑</m:t>
                      </m:r>
                      <m:sSup>
                        <m:sSupPr>
                          <m:ctrlPr>
                            <a:rPr lang="en-GB" sz="12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𝐊</m:t>
                          </m:r>
                        </m:e>
                        <m:sup>
                          <m:r>
                            <a:rPr lang="en-GB" sz="12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GB" sz="1200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200" b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𝐊𝐇</m:t>
                          </m:r>
                        </m:e>
                      </m:d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lang="en-GB" sz="1200" b="0" i="1" dirty="0" smtClean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200" b="1" i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𝐊</m:t>
                      </m:r>
                      <m:r>
                        <a:rPr lang="en-GB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p>
                          <m: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sSup>
                        <m:sSupPr>
                          <m:ctrlPr>
                            <a:rPr lang="en-GB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p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GB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b="1" i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  <m:sSup>
                                <m:sSupPr>
                                  <m:ctrlPr>
                                    <a:rPr lang="en-GB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𝐏</m:t>
                                  </m:r>
                                </m:e>
                                <m:sup>
                                  <m:r>
                                    <a:rPr lang="en-GB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𝐇</m:t>
                                  </m:r>
                                </m:e>
                                <m:sup>
                                  <m:r>
                                    <a:rPr lang="en-GB" sz="12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GB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200" b="1" i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𝐑</m:t>
                              </m:r>
                            </m:e>
                          </m:d>
                        </m:e>
                        <m:sup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GB" sz="1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200" b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𝐏</m:t>
                                          </m:r>
                                        </m:e>
                                        <m:sup>
                                          <m:r>
                                            <a:rPr lang="en-GB" sz="12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GB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𝐇</m:t>
                                  </m:r>
                                </m:e>
                                <m:sup>
                                  <m:r>
                                    <a:rPr lang="en-GB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0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𝐑</m:t>
                                  </m:r>
                                </m:e>
                                <m:sup>
                                  <m:r>
                                    <a:rPr lang="en-GB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sz="1200" b="1" i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𝐇</m:t>
                              </m:r>
                            </m:e>
                          </m:d>
                        </m:e>
                        <m:sup>
                          <m:r>
                            <a:rPr lang="en-GB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p>
                          <m: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𝐑</m:t>
                          </m:r>
                        </m:e>
                        <m:sup>
                          <m:r>
                            <a:rPr lang="en-GB" sz="1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614" y="2488680"/>
                <a:ext cx="4254626" cy="10123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929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5472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The Kalman Filter analysis update equation can be formulated as an equivalent minimization problem: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  <a:buSzPct val="110000"/>
              <a:defRPr/>
            </a:pPr>
            <a:endParaRPr lang="en-GB" sz="1600" dirty="0" smtClean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spcAft>
                <a:spcPts val="600"/>
              </a:spcAft>
              <a:buSzPct val="110000"/>
              <a:buNone/>
              <a:defRPr/>
            </a:pPr>
            <a:r>
              <a:rPr lang="en-GB" sz="1200" dirty="0" smtClean="0">
                <a:solidFill>
                  <a:prstClr val="black"/>
                </a:solidFill>
              </a:rPr>
              <a:t>		</a:t>
            </a:r>
            <a:endParaRPr lang="en-GB" sz="1200" dirty="0" smtClean="0">
              <a:solidFill>
                <a:schemeClr val="tx1"/>
              </a:solidFill>
            </a:endParaRP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This is the basis of </a:t>
            </a:r>
            <a:r>
              <a:rPr lang="en-GB" sz="1600" dirty="0" smtClean="0">
                <a:solidFill>
                  <a:srgbClr val="0070C0"/>
                </a:solidFill>
              </a:rPr>
              <a:t>Variational methods </a:t>
            </a:r>
            <a:r>
              <a:rPr lang="en-GB" sz="1600" dirty="0" smtClean="0">
                <a:solidFill>
                  <a:schemeClr val="tx1"/>
                </a:solidFill>
              </a:rPr>
              <a:t>(3D-Var, 3D-Var FGAT, 4D-Var: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see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Sebastien </a:t>
            </a:r>
            <a:r>
              <a:rPr lang="en-GB" sz="1600" dirty="0" err="1" smtClean="0">
                <a:solidFill>
                  <a:srgbClr val="FF0000"/>
                </a:solidFill>
              </a:rPr>
              <a:t>Massart’s</a:t>
            </a:r>
            <a:r>
              <a:rPr lang="en-GB" sz="1600" dirty="0" smtClean="0">
                <a:solidFill>
                  <a:srgbClr val="FF0000"/>
                </a:solidFill>
              </a:rPr>
              <a:t> lectures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Solving the KF update through iterative algorithms (conjugate gradient, Newton’s methods)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These methods do not require direct access to the elements of the error covariance matrices. We can represent error covariances by operators (i.e., pieces of code) acting on analysis increments (</a:t>
            </a:r>
            <a:r>
              <a:rPr lang="en-GB" sz="1600" dirty="0" smtClean="0">
                <a:solidFill>
                  <a:srgbClr val="FF0000"/>
                </a:solidFill>
              </a:rPr>
              <a:t>see Elias Holm talk on background error modelling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Variational methods work well on high dimensional systems and are generally used in global NWP </a:t>
            </a:r>
            <a:endParaRPr lang="en-GB" sz="1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Variational methods</a:t>
            </a:r>
            <a:endParaRPr lang="en-GB" altLang="en-US" sz="3600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607212"/>
              </p:ext>
            </p:extLst>
          </p:nvPr>
        </p:nvGraphicFramePr>
        <p:xfrm>
          <a:off x="919163" y="1988840"/>
          <a:ext cx="7180262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0" name="Equation" r:id="rId3" imgW="4775040" imgH="457200" progId="Equation.3">
                  <p:embed/>
                </p:oleObj>
              </mc:Choice>
              <mc:Fallback>
                <p:oleObj name="Equation" r:id="rId3" imgW="4775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163" y="1988840"/>
                        <a:ext cx="7180262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639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5472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The Kalman Filter equations require estimating and advancing in time not only the state but also its error covariance: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  <a:buSzPct val="110000"/>
              <a:defRPr/>
            </a:pP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sz="1600" baseline="3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GB" sz="1600" baseline="-25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 (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KH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sz="1600" b="1" dirty="0" err="1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sz="1600" baseline="30000" dirty="0" err="1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GB" sz="1600" baseline="-25000" dirty="0" err="1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– 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KH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sz="1600" baseline="3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+ 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KRK</a:t>
            </a:r>
            <a:r>
              <a:rPr lang="en-GB" sz="1600" baseline="3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GB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  <a:buSzPct val="110000"/>
              <a:defRPr/>
            </a:pP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sz="1600" baseline="3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en-GB" sz="1600" baseline="-25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t+1 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itchFamily="34" charset="0"/>
              </a:rPr>
              <a:t>M</a:t>
            </a:r>
            <a:r>
              <a:rPr lang="en-GB" sz="1600" baseline="-5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itchFamily="34" charset="0"/>
              </a:rPr>
              <a:t> 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sz="1600" baseline="3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en-GB" sz="1600" baseline="-25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l-GR" sz="1600" b="1" i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sz="16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itchFamily="34" charset="0"/>
              </a:rPr>
              <a:t>M</a:t>
            </a:r>
            <a:r>
              <a:rPr lang="en-GB" sz="1600" baseline="3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itchFamily="34" charset="0"/>
              </a:rPr>
              <a:t>T</a:t>
            </a:r>
            <a:r>
              <a:rPr lang="en-GB" sz="1600" baseline="-500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itchFamily="34" charset="0"/>
              </a:rPr>
              <a:t> </a:t>
            </a:r>
            <a:r>
              <a:rPr lang="en-GB" sz="16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 </a:t>
            </a:r>
            <a:r>
              <a:rPr lang="en-GB" sz="16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</a:t>
            </a:r>
            <a:r>
              <a:rPr lang="en-GB" sz="1600" baseline="-25000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t+1</a:t>
            </a:r>
            <a:r>
              <a:rPr lang="en-GB" sz="1200" dirty="0" smtClean="0">
                <a:solidFill>
                  <a:prstClr val="black"/>
                </a:solidFill>
              </a:rPr>
              <a:t>	</a:t>
            </a:r>
            <a:endParaRPr lang="en-GB" sz="1200" dirty="0" smtClean="0">
              <a:solidFill>
                <a:schemeClr val="tx1"/>
              </a:solidFill>
            </a:endParaRP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4D-Var can implicitly do this but only inside the assimilation window (12 hours at ECMWF)</a:t>
            </a: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The idea of Hybrid DA methods is to combine a variational DA system to estimate the state with an ensemble data assimilation system (EnKF/EDA) to estimate and cycle the errors of the state (</a:t>
            </a:r>
            <a:r>
              <a:rPr lang="en-GB" sz="1600" dirty="0" smtClean="0">
                <a:solidFill>
                  <a:srgbClr val="FF0000"/>
                </a:solidFill>
              </a:rPr>
              <a:t>see Massimo </a:t>
            </a:r>
            <a:r>
              <a:rPr lang="en-GB" sz="1600" dirty="0" err="1" smtClean="0">
                <a:solidFill>
                  <a:srgbClr val="FF0000"/>
                </a:solidFill>
              </a:rPr>
              <a:t>Bonavita’s</a:t>
            </a:r>
            <a:r>
              <a:rPr lang="en-GB" sz="1600" dirty="0" smtClean="0">
                <a:solidFill>
                  <a:srgbClr val="FF0000"/>
                </a:solidFill>
              </a:rPr>
              <a:t> talk on Hybrid data assimilation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Ensemble DA systems also provide the initial conditions for Ensemble Prediction</a:t>
            </a:r>
          </a:p>
          <a:p>
            <a:pPr marL="285750" indent="-285750">
              <a:spcBef>
                <a:spcPts val="18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All major global NWP Centres run Hybrid DA systems for Atmospheric DA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Hybrid Data Assimilation methods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41096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Hybrid Data Assimilation: Applications</a:t>
            </a:r>
            <a:endParaRPr lang="en-GB" alt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1008328" y="2348880"/>
            <a:ext cx="3059616" cy="428625"/>
            <a:chOff x="71438" y="2571750"/>
            <a:chExt cx="3357562" cy="428625"/>
          </a:xfrm>
        </p:grpSpPr>
        <p:sp>
          <p:nvSpPr>
            <p:cNvPr id="6" name="Rounded Rectangle 76"/>
            <p:cNvSpPr>
              <a:spLocks noChangeArrowheads="1"/>
            </p:cNvSpPr>
            <p:nvPr/>
          </p:nvSpPr>
          <p:spPr bwMode="auto">
            <a:xfrm>
              <a:off x="142875" y="2571750"/>
              <a:ext cx="3286125" cy="428625"/>
            </a:xfrm>
            <a:prstGeom prst="roundRect">
              <a:avLst>
                <a:gd name="adj" fmla="val 16667"/>
              </a:avLst>
            </a:prstGeom>
            <a:solidFill>
              <a:srgbClr val="00B8FF">
                <a:alpha val="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438" y="2571750"/>
              <a:ext cx="3086612" cy="348429"/>
            </a:xfrm>
            <a:prstGeom prst="rect">
              <a:avLst/>
            </a:prstGeom>
            <a:solidFill>
              <a:srgbClr val="00B8FF">
                <a:alpha val="0"/>
              </a:srgbClr>
            </a:solidFill>
          </p:spPr>
          <p:txBody>
            <a:bodyPr wrap="square"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GB" sz="1600" b="1" dirty="0" smtClean="0">
                  <a:solidFill>
                    <a:srgbClr val="0066FF"/>
                  </a:solidFill>
                  <a:latin typeface="+mn-lt"/>
                </a:rPr>
                <a:t>EDA background perturbations </a:t>
              </a:r>
              <a:endParaRPr lang="en-GB" sz="1600" b="1" dirty="0">
                <a:solidFill>
                  <a:srgbClr val="0066FF"/>
                </a:solidFill>
                <a:latin typeface="+mn-lt"/>
              </a:endParaRPr>
            </a:p>
          </p:txBody>
        </p:sp>
      </p:grpSp>
      <p:sp>
        <p:nvSpPr>
          <p:cNvPr id="8" name="TextBox 40"/>
          <p:cNvSpPr txBox="1">
            <a:spLocks noChangeArrowheads="1"/>
          </p:cNvSpPr>
          <p:nvPr/>
        </p:nvSpPr>
        <p:spPr bwMode="auto">
          <a:xfrm>
            <a:off x="6948264" y="1357313"/>
            <a:ext cx="1385316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900" dirty="0" err="1">
                <a:solidFill>
                  <a:srgbClr val="FF3300"/>
                </a:solidFill>
              </a:rPr>
              <a:t>i</a:t>
            </a:r>
            <a:r>
              <a:rPr lang="en-GB" sz="1900" dirty="0">
                <a:solidFill>
                  <a:srgbClr val="FF3300"/>
                </a:solidFill>
              </a:rPr>
              <a:t>=1,2</a:t>
            </a:r>
            <a:r>
              <a:rPr lang="en-GB" sz="1900" dirty="0" smtClean="0">
                <a:solidFill>
                  <a:srgbClr val="FF3300"/>
                </a:solidFill>
              </a:rPr>
              <a:t>,…,25</a:t>
            </a:r>
            <a:endParaRPr lang="en-GB" sz="1900" dirty="0">
              <a:solidFill>
                <a:srgbClr val="FF3300"/>
              </a:solidFill>
            </a:endParaRPr>
          </a:p>
        </p:txBody>
      </p:sp>
      <p:sp>
        <p:nvSpPr>
          <p:cNvPr id="9" name="Down Arrow 41"/>
          <p:cNvSpPr>
            <a:spLocks noChangeArrowheads="1"/>
          </p:cNvSpPr>
          <p:nvPr/>
        </p:nvSpPr>
        <p:spPr bwMode="auto">
          <a:xfrm>
            <a:off x="4283968" y="2141917"/>
            <a:ext cx="334316" cy="927043"/>
          </a:xfrm>
          <a:prstGeom prst="downArrow">
            <a:avLst>
              <a:gd name="adj1" fmla="val 50000"/>
              <a:gd name="adj2" fmla="val 50017"/>
            </a:avLst>
          </a:prstGeom>
          <a:solidFill>
            <a:srgbClr val="00B8FF">
              <a:alpha val="50195"/>
            </a:srgbClr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98427" y="2114460"/>
            <a:ext cx="689997" cy="47641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2400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en-GB" sz="2000" b="1" dirty="0" smtClean="0">
                <a:solidFill>
                  <a:srgbClr val="0066FF"/>
                </a:solidFill>
                <a:latin typeface="+mn-lt"/>
              </a:rPr>
              <a:t>EDA</a:t>
            </a:r>
            <a:endParaRPr lang="en-GB" sz="2000" b="1" dirty="0">
              <a:solidFill>
                <a:srgbClr val="0066FF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45617" y="5517232"/>
            <a:ext cx="1574855" cy="47641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2400" b="1" dirty="0" smtClean="0">
                <a:solidFill>
                  <a:srgbClr val="0066FF"/>
                </a:solidFill>
                <a:latin typeface="+mn-lt"/>
              </a:rPr>
              <a:t>  </a:t>
            </a:r>
            <a:r>
              <a:rPr lang="en-GB" sz="2000" b="1" dirty="0" smtClean="0">
                <a:solidFill>
                  <a:srgbClr val="0066FF"/>
                </a:solidFill>
                <a:latin typeface="+mn-lt"/>
              </a:rPr>
              <a:t>HRES 4DVar</a:t>
            </a:r>
            <a:endParaRPr lang="en-GB" sz="2000" b="1" dirty="0">
              <a:solidFill>
                <a:srgbClr val="0066FF"/>
              </a:solidFill>
              <a:latin typeface="+mn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145407" y="4509120"/>
            <a:ext cx="5882977" cy="857250"/>
            <a:chOff x="1569343" y="5143500"/>
            <a:chExt cx="5882977" cy="857250"/>
          </a:xfrm>
        </p:grpSpPr>
        <p:sp>
          <p:nvSpPr>
            <p:cNvPr id="4" name="Rounded Rectangle 82"/>
            <p:cNvSpPr>
              <a:spLocks noChangeArrowheads="1"/>
            </p:cNvSpPr>
            <p:nvPr/>
          </p:nvSpPr>
          <p:spPr bwMode="auto">
            <a:xfrm>
              <a:off x="1569343" y="5143500"/>
              <a:ext cx="5882977" cy="857250"/>
            </a:xfrm>
            <a:prstGeom prst="roundRect">
              <a:avLst>
                <a:gd name="adj" fmla="val 16667"/>
              </a:avLst>
            </a:prstGeom>
            <a:solidFill>
              <a:srgbClr val="00B8FF">
                <a:alpha val="1490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59"/>
            <p:cNvGrpSpPr>
              <a:grpSpLocks noChangeAspect="1"/>
            </p:cNvGrpSpPr>
            <p:nvPr/>
          </p:nvGrpSpPr>
          <p:grpSpPr bwMode="auto">
            <a:xfrm>
              <a:off x="2055102" y="5214937"/>
              <a:ext cx="5040550" cy="708025"/>
              <a:chOff x="985490" y="1404069"/>
              <a:chExt cx="5053769" cy="709684"/>
            </a:xfrm>
          </p:grpSpPr>
          <p:sp>
            <p:nvSpPr>
              <p:cNvPr id="15" name="Text Box 39"/>
              <p:cNvSpPr txBox="1">
                <a:spLocks noChangeArrowheads="1"/>
              </p:cNvSpPr>
              <p:nvPr/>
            </p:nvSpPr>
            <p:spPr bwMode="auto">
              <a:xfrm>
                <a:off x="3437177" y="1404069"/>
                <a:ext cx="398863" cy="4011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buClrTx/>
                  <a:buFontTx/>
                  <a:buNone/>
                </a:pPr>
                <a:r>
                  <a:rPr lang="en-GB" sz="2000" b="1" dirty="0" err="1">
                    <a:solidFill>
                      <a:schemeClr val="accent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GB" sz="2000" b="1" baseline="30000" dirty="0" err="1">
                    <a:solidFill>
                      <a:schemeClr val="accent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endParaRPr lang="en-GB" sz="2000" b="1" dirty="0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grpSp>
            <p:nvGrpSpPr>
              <p:cNvPr id="16" name="Group 4"/>
              <p:cNvGrpSpPr>
                <a:grpSpLocks/>
              </p:cNvGrpSpPr>
              <p:nvPr/>
            </p:nvGrpSpPr>
            <p:grpSpPr bwMode="auto">
              <a:xfrm>
                <a:off x="985490" y="1466464"/>
                <a:ext cx="5053769" cy="647289"/>
                <a:chOff x="1405" y="1585"/>
                <a:chExt cx="3605" cy="575"/>
              </a:xfrm>
            </p:grpSpPr>
            <p:sp>
              <p:nvSpPr>
                <p:cNvPr id="19" name="Rectangle 5"/>
                <p:cNvSpPr>
                  <a:spLocks noChangeArrowheads="1"/>
                </p:cNvSpPr>
                <p:nvPr/>
              </p:nvSpPr>
              <p:spPr bwMode="auto">
                <a:xfrm>
                  <a:off x="2114" y="1585"/>
                  <a:ext cx="881" cy="5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>
                    <a:lnSpc>
                      <a:spcPct val="100000"/>
                    </a:lnSpc>
                    <a:buClrTx/>
                    <a:buFontTx/>
                    <a:buNone/>
                    <a:defRPr/>
                  </a:pPr>
                  <a:r>
                    <a:rPr lang="en-GB" dirty="0" smtClean="0">
                      <a:solidFill>
                        <a:srgbClr val="0066FF"/>
                      </a:solidFill>
                      <a:latin typeface="Times" pitchFamily="18" charset="0"/>
                    </a:rPr>
                    <a:t>4D-Var</a:t>
                  </a:r>
                  <a:endParaRPr lang="en-GB" dirty="0">
                    <a:solidFill>
                      <a:srgbClr val="0066FF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20" name="Line 6"/>
                <p:cNvSpPr>
                  <a:spLocks noChangeShapeType="1"/>
                </p:cNvSpPr>
                <p:nvPr/>
              </p:nvSpPr>
              <p:spPr bwMode="auto">
                <a:xfrm>
                  <a:off x="1405" y="1863"/>
                  <a:ext cx="67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7"/>
                <p:cNvSpPr>
                  <a:spLocks noChangeShapeType="1"/>
                </p:cNvSpPr>
                <p:nvPr/>
              </p:nvSpPr>
              <p:spPr bwMode="auto">
                <a:xfrm>
                  <a:off x="3001" y="1872"/>
                  <a:ext cx="61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" name="Rectangle 14"/>
                <p:cNvSpPr>
                  <a:spLocks noChangeArrowheads="1"/>
                </p:cNvSpPr>
                <p:nvPr/>
              </p:nvSpPr>
              <p:spPr bwMode="auto">
                <a:xfrm>
                  <a:off x="3615" y="1585"/>
                  <a:ext cx="867" cy="57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lnSpc>
                      <a:spcPct val="100000"/>
                    </a:lnSpc>
                    <a:buClrTx/>
                    <a:buFontTx/>
                    <a:buNone/>
                    <a:defRPr/>
                  </a:pPr>
                  <a:r>
                    <a:rPr lang="en-GB" dirty="0">
                      <a:solidFill>
                        <a:srgbClr val="0066FF"/>
                      </a:solidFill>
                      <a:latin typeface="Times" pitchFamily="18" charset="0"/>
                    </a:rPr>
                    <a:t>Forecast</a:t>
                  </a:r>
                </a:p>
              </p:txBody>
            </p:sp>
            <p:sp>
              <p:nvSpPr>
                <p:cNvPr id="24" name="Line 15"/>
                <p:cNvSpPr>
                  <a:spLocks noChangeShapeType="1"/>
                </p:cNvSpPr>
                <p:nvPr/>
              </p:nvSpPr>
              <p:spPr bwMode="auto">
                <a:xfrm>
                  <a:off x="4482" y="1872"/>
                  <a:ext cx="52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7" name="Text Box 36"/>
              <p:cNvSpPr txBox="1">
                <a:spLocks noChangeArrowheads="1"/>
              </p:cNvSpPr>
              <p:nvPr/>
            </p:nvSpPr>
            <p:spPr bwMode="auto">
              <a:xfrm>
                <a:off x="1078924" y="1418365"/>
                <a:ext cx="408553" cy="4010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buClrTx/>
                  <a:buFontTx/>
                  <a:buNone/>
                </a:pPr>
                <a:r>
                  <a:rPr lang="en-GB" sz="2000" b="1" dirty="0" err="1">
                    <a:solidFill>
                      <a:schemeClr val="accent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GB" sz="2000" b="1" baseline="30000" dirty="0" err="1">
                    <a:solidFill>
                      <a:schemeClr val="accent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endParaRPr lang="en-GB" sz="2000" b="1" dirty="0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sp>
            <p:nvSpPr>
              <p:cNvPr id="18" name="Text Box 39"/>
              <p:cNvSpPr txBox="1">
                <a:spLocks noChangeAspect="1" noChangeArrowheads="1"/>
              </p:cNvSpPr>
              <p:nvPr/>
            </p:nvSpPr>
            <p:spPr bwMode="auto">
              <a:xfrm>
                <a:off x="5482932" y="1416594"/>
                <a:ext cx="408553" cy="4010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buClrTx/>
                  <a:buFontTx/>
                  <a:buNone/>
                </a:pPr>
                <a:r>
                  <a:rPr lang="en-GB" sz="2000" b="1" dirty="0" err="1" smtClean="0">
                    <a:solidFill>
                      <a:schemeClr val="accent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GB" sz="2000" b="1" baseline="30000" dirty="0" err="1" smtClean="0">
                    <a:solidFill>
                      <a:schemeClr val="accent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endParaRPr lang="en-GB" sz="2000" b="1" dirty="0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p:grpSp>
      </p:grpSp>
      <p:cxnSp>
        <p:nvCxnSpPr>
          <p:cNvPr id="26" name="Elbow Connector 25"/>
          <p:cNvCxnSpPr>
            <a:stCxn id="29" idx="3"/>
          </p:cNvCxnSpPr>
          <p:nvPr/>
        </p:nvCxnSpPr>
        <p:spPr bwMode="auto">
          <a:xfrm flipV="1">
            <a:off x="5041985" y="2124626"/>
            <a:ext cx="1313674" cy="1228652"/>
          </a:xfrm>
          <a:prstGeom prst="bentConnector3">
            <a:avLst>
              <a:gd name="adj1" fmla="val 50000"/>
            </a:avLst>
          </a:prstGeom>
          <a:noFill/>
          <a:ln w="60325" cap="flat" cmpd="tri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3772214" y="3168612"/>
            <a:ext cx="1269771" cy="369332"/>
          </a:xfrm>
          <a:prstGeom prst="rect">
            <a:avLst/>
          </a:prstGeom>
          <a:solidFill>
            <a:srgbClr val="00B8FF">
              <a:alpha val="23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Updated </a:t>
            </a:r>
            <a:r>
              <a:rPr lang="en-GB" b="1" dirty="0" err="1" smtClean="0">
                <a:solidFill>
                  <a:srgbClr val="FF3300"/>
                </a:solidFill>
                <a:latin typeface="Calibri" panose="020F0502020204030204" pitchFamily="34" charset="0"/>
              </a:rPr>
              <a:t>P</a:t>
            </a:r>
            <a:r>
              <a:rPr lang="en-GB" b="1" baseline="30000" dirty="0" err="1" smtClean="0">
                <a:solidFill>
                  <a:srgbClr val="FF3300"/>
                </a:solidFill>
                <a:latin typeface="Calibri" panose="020F0502020204030204" pitchFamily="34" charset="0"/>
              </a:rPr>
              <a:t>b</a:t>
            </a:r>
            <a:endParaRPr lang="en-GB" b="1" baseline="30000" dirty="0">
              <a:solidFill>
                <a:srgbClr val="FF3300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Rounded Rectangle 79"/>
          <p:cNvSpPr>
            <a:spLocks noChangeArrowheads="1"/>
          </p:cNvSpPr>
          <p:nvPr/>
        </p:nvSpPr>
        <p:spPr bwMode="auto">
          <a:xfrm>
            <a:off x="389706" y="1060723"/>
            <a:ext cx="8142734" cy="1000125"/>
          </a:xfrm>
          <a:prstGeom prst="roundRect">
            <a:avLst>
              <a:gd name="adj" fmla="val 16667"/>
            </a:avLst>
          </a:prstGeom>
          <a:solidFill>
            <a:srgbClr val="00B8FF">
              <a:alpha val="1490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3295612" y="1214017"/>
            <a:ext cx="41229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sz="18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1800" baseline="-25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1800" baseline="30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n-GB" sz="1800" dirty="0">
              <a:solidFill>
                <a:schemeClr val="accent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1" name="Group 4"/>
          <p:cNvGrpSpPr>
            <a:grpSpLocks/>
          </p:cNvGrpSpPr>
          <p:nvPr/>
        </p:nvGrpSpPr>
        <p:grpSpPr bwMode="auto">
          <a:xfrm>
            <a:off x="347311" y="1250511"/>
            <a:ext cx="5423855" cy="747514"/>
            <a:chOff x="871" y="1584"/>
            <a:chExt cx="3879" cy="666"/>
          </a:xfrm>
        </p:grpSpPr>
        <p:sp>
          <p:nvSpPr>
            <p:cNvPr id="45" name="Rectangle 5"/>
            <p:cNvSpPr>
              <a:spLocks noChangeArrowheads="1"/>
            </p:cNvSpPr>
            <p:nvPr/>
          </p:nvSpPr>
          <p:spPr bwMode="auto">
            <a:xfrm>
              <a:off x="2112" y="1584"/>
              <a:ext cx="713" cy="57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en-GB" sz="2000" dirty="0" smtClean="0">
                  <a:solidFill>
                    <a:schemeClr val="tx1"/>
                  </a:solidFill>
                  <a:latin typeface="Times" pitchFamily="18" charset="0"/>
                </a:rPr>
                <a:t>4D-Var</a:t>
              </a:r>
              <a:endParaRPr lang="en-GB" sz="2000" dirty="0">
                <a:solidFill>
                  <a:schemeClr val="tx1"/>
                </a:solidFill>
                <a:latin typeface="Times" pitchFamily="18" charset="0"/>
              </a:endParaRPr>
            </a:p>
          </p:txBody>
        </p:sp>
        <p:sp>
          <p:nvSpPr>
            <p:cNvPr id="46" name="Line 6"/>
            <p:cNvSpPr>
              <a:spLocks noChangeShapeType="1"/>
            </p:cNvSpPr>
            <p:nvPr/>
          </p:nvSpPr>
          <p:spPr bwMode="auto">
            <a:xfrm>
              <a:off x="1405" y="1632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7"/>
            <p:cNvSpPr>
              <a:spLocks noChangeShapeType="1"/>
            </p:cNvSpPr>
            <p:nvPr/>
          </p:nvSpPr>
          <p:spPr bwMode="auto">
            <a:xfrm>
              <a:off x="2826" y="1872"/>
              <a:ext cx="56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8"/>
            <p:cNvSpPr>
              <a:spLocks noChangeShapeType="1"/>
            </p:cNvSpPr>
            <p:nvPr/>
          </p:nvSpPr>
          <p:spPr bwMode="auto">
            <a:xfrm>
              <a:off x="1415" y="1872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9"/>
            <p:cNvSpPr>
              <a:spLocks noChangeShapeType="1"/>
            </p:cNvSpPr>
            <p:nvPr/>
          </p:nvSpPr>
          <p:spPr bwMode="auto">
            <a:xfrm>
              <a:off x="1575" y="2112"/>
              <a:ext cx="5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3424" y="1584"/>
              <a:ext cx="743" cy="57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en-GB" sz="2000" dirty="0">
                  <a:solidFill>
                    <a:schemeClr val="tx1"/>
                  </a:solidFill>
                  <a:latin typeface="Times" pitchFamily="18" charset="0"/>
                </a:rPr>
                <a:t>Forecast</a:t>
              </a:r>
            </a:p>
          </p:txBody>
        </p:sp>
        <p:sp>
          <p:nvSpPr>
            <p:cNvPr id="51" name="Line 15"/>
            <p:cNvSpPr>
              <a:spLocks noChangeShapeType="1"/>
            </p:cNvSpPr>
            <p:nvPr/>
          </p:nvSpPr>
          <p:spPr bwMode="auto">
            <a:xfrm>
              <a:off x="4184" y="1872"/>
              <a:ext cx="56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Text Box 12"/>
            <p:cNvSpPr txBox="1">
              <a:spLocks noChangeAspect="1" noChangeArrowheads="1"/>
            </p:cNvSpPr>
            <p:nvPr/>
          </p:nvSpPr>
          <p:spPr bwMode="auto">
            <a:xfrm>
              <a:off x="871" y="1948"/>
              <a:ext cx="858" cy="3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en-GB" sz="1600" dirty="0" err="1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SST+ε</a:t>
              </a:r>
              <a:r>
                <a:rPr lang="en-GB" sz="1600" baseline="-25000" dirty="0" err="1">
                  <a:solidFill>
                    <a:srgbClr val="FF33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i</a:t>
              </a:r>
              <a:r>
                <a:rPr lang="en-GB" sz="1600" baseline="30000" dirty="0" err="1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SST</a:t>
              </a:r>
              <a:endParaRPr lang="en-GB" sz="1600" dirty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42" name="Text Box 37"/>
          <p:cNvSpPr txBox="1">
            <a:spLocks noChangeArrowheads="1"/>
          </p:cNvSpPr>
          <p:nvPr/>
        </p:nvSpPr>
        <p:spPr bwMode="auto">
          <a:xfrm>
            <a:off x="423596" y="1344363"/>
            <a:ext cx="83603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800" dirty="0" err="1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y+ε</a:t>
            </a:r>
            <a:r>
              <a:rPr lang="en-GB" sz="1800" baseline="-25000" dirty="0" err="1">
                <a:solidFill>
                  <a:srgbClr val="FF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1800" baseline="30000" dirty="0" err="1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</a:t>
            </a:r>
            <a:endParaRPr lang="en-GB" sz="1800" dirty="0">
              <a:solidFill>
                <a:schemeClr val="accent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 Box 36"/>
          <p:cNvSpPr txBox="1">
            <a:spLocks noChangeArrowheads="1"/>
          </p:cNvSpPr>
          <p:nvPr/>
        </p:nvSpPr>
        <p:spPr bwMode="auto">
          <a:xfrm>
            <a:off x="551293" y="1071563"/>
            <a:ext cx="42511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sz="18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1800" baseline="-25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1800" baseline="30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n-GB" sz="1800" dirty="0">
              <a:solidFill>
                <a:schemeClr val="accent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4" name="Text Box 39"/>
          <p:cNvSpPr txBox="1">
            <a:spLocks noChangeAspect="1" noChangeArrowheads="1"/>
          </p:cNvSpPr>
          <p:nvPr/>
        </p:nvSpPr>
        <p:spPr bwMode="auto">
          <a:xfrm>
            <a:off x="5206164" y="1201911"/>
            <a:ext cx="44595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buClrTx/>
              <a:buFontTx/>
              <a:buNone/>
            </a:pPr>
            <a:r>
              <a:rPr lang="en-GB" sz="2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2000" baseline="-25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n-GB" sz="2000" baseline="30000" dirty="0" err="1" smtClean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n-GB" sz="2000" b="1" dirty="0">
              <a:solidFill>
                <a:schemeClr val="accent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Rectangle 5"/>
          <p:cNvSpPr>
            <a:spLocks noChangeArrowheads="1"/>
          </p:cNvSpPr>
          <p:nvPr/>
        </p:nvSpPr>
        <p:spPr bwMode="auto">
          <a:xfrm>
            <a:off x="5807288" y="1268760"/>
            <a:ext cx="996960" cy="6464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n-GB" sz="2000" dirty="0" smtClean="0">
                <a:solidFill>
                  <a:schemeClr val="tx1"/>
                </a:solidFill>
                <a:latin typeface="Times" pitchFamily="18" charset="0"/>
              </a:rPr>
              <a:t>4D-Var</a:t>
            </a:r>
            <a:endParaRPr lang="en-GB" sz="200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9" name="Down Arrow 41"/>
          <p:cNvSpPr>
            <a:spLocks noChangeArrowheads="1"/>
          </p:cNvSpPr>
          <p:nvPr/>
        </p:nvSpPr>
        <p:spPr bwMode="auto">
          <a:xfrm>
            <a:off x="4283968" y="3717032"/>
            <a:ext cx="334316" cy="756000"/>
          </a:xfrm>
          <a:prstGeom prst="downArrow">
            <a:avLst>
              <a:gd name="adj1" fmla="val 50000"/>
              <a:gd name="adj2" fmla="val 50017"/>
            </a:avLst>
          </a:prstGeom>
          <a:solidFill>
            <a:srgbClr val="00B8FF">
              <a:alpha val="50195"/>
            </a:srgbClr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1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5472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have discussed Data Assimilation </a:t>
            </a:r>
            <a:r>
              <a:rPr lang="en-GB" sz="1600" dirty="0" smtClean="0">
                <a:solidFill>
                  <a:schemeClr val="tx1"/>
                </a:solidFill>
              </a:rPr>
              <a:t>methods with an emphasis on global Atmospheric NWP applications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The DA methods presented are however general: which one to apply to a given problem depends on the characteristics of the problem (size of the state vector, number and quality of observations, available computing resources, available manpower,…)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You have seen applications in </a:t>
            </a:r>
            <a:r>
              <a:rPr lang="en-GB" sz="1600" dirty="0" smtClean="0">
                <a:solidFill>
                  <a:srgbClr val="0070C0"/>
                </a:solidFill>
              </a:rPr>
              <a:t>Atmospheric Composition DA </a:t>
            </a:r>
            <a:r>
              <a:rPr lang="en-GB" sz="1600" dirty="0" smtClean="0">
                <a:solidFill>
                  <a:schemeClr val="tx1"/>
                </a:solidFill>
              </a:rPr>
              <a:t>(4D-Var: </a:t>
            </a:r>
            <a:r>
              <a:rPr lang="en-GB" sz="1600" dirty="0" smtClean="0">
                <a:solidFill>
                  <a:srgbClr val="FF0000"/>
                </a:solidFill>
              </a:rPr>
              <a:t>Antje Inness’s talk</a:t>
            </a:r>
            <a:r>
              <a:rPr lang="en-GB" sz="1600" dirty="0" smtClean="0">
                <a:solidFill>
                  <a:schemeClr val="tx1"/>
                </a:solidFill>
              </a:rPr>
              <a:t>); in </a:t>
            </a:r>
            <a:r>
              <a:rPr lang="en-GB" sz="1600" dirty="0" smtClean="0">
                <a:solidFill>
                  <a:srgbClr val="0070C0"/>
                </a:solidFill>
              </a:rPr>
              <a:t>Ocean Data Assimilation </a:t>
            </a:r>
            <a:r>
              <a:rPr lang="en-GB" sz="1600" dirty="0" smtClean="0">
                <a:solidFill>
                  <a:schemeClr val="tx1"/>
                </a:solidFill>
              </a:rPr>
              <a:t>(3D-Var FGAT: </a:t>
            </a:r>
            <a:r>
              <a:rPr lang="en-GB" sz="1600" dirty="0" err="1" smtClean="0">
                <a:solidFill>
                  <a:srgbClr val="FF0000"/>
                </a:solidFill>
              </a:rPr>
              <a:t>Hao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</a:rPr>
              <a:t>Zuo’s</a:t>
            </a:r>
            <a:r>
              <a:rPr lang="en-GB" sz="1600" dirty="0" smtClean="0">
                <a:solidFill>
                  <a:srgbClr val="FF0000"/>
                </a:solidFill>
              </a:rPr>
              <a:t> talk</a:t>
            </a:r>
            <a:r>
              <a:rPr lang="en-GB" sz="1600" dirty="0" smtClean="0">
                <a:solidFill>
                  <a:schemeClr val="tx1"/>
                </a:solidFill>
              </a:rPr>
              <a:t>); in </a:t>
            </a:r>
            <a:r>
              <a:rPr lang="en-GB" sz="1600" dirty="0" smtClean="0">
                <a:solidFill>
                  <a:srgbClr val="0070C0"/>
                </a:solidFill>
              </a:rPr>
              <a:t>Land Data Assimilation</a:t>
            </a:r>
            <a:r>
              <a:rPr lang="en-GB" sz="1600" dirty="0" smtClean="0">
                <a:solidFill>
                  <a:schemeClr val="tx1"/>
                </a:solidFill>
              </a:rPr>
              <a:t> (O.I., Simplified Extended KF: </a:t>
            </a:r>
            <a:r>
              <a:rPr lang="en-GB" sz="1600" dirty="0" smtClean="0">
                <a:solidFill>
                  <a:srgbClr val="FF0000"/>
                </a:solidFill>
              </a:rPr>
              <a:t>Patricia de </a:t>
            </a:r>
            <a:r>
              <a:rPr lang="en-GB" sz="1600" dirty="0" err="1" smtClean="0">
                <a:solidFill>
                  <a:srgbClr val="FF0000"/>
                </a:solidFill>
              </a:rPr>
              <a:t>Rosnay’s</a:t>
            </a:r>
            <a:r>
              <a:rPr lang="en-GB" sz="1600" dirty="0" smtClean="0">
                <a:solidFill>
                  <a:srgbClr val="FF0000"/>
                </a:solidFill>
              </a:rPr>
              <a:t> talk</a:t>
            </a:r>
            <a:r>
              <a:rPr lang="en-GB" sz="1600" dirty="0" smtClean="0">
                <a:solidFill>
                  <a:schemeClr val="tx1"/>
                </a:solidFill>
              </a:rPr>
              <a:t>) 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In current ECMWF DA the Earth system’s components are at most only weakly coupled (through a coupled model background forecast)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FF0000"/>
                </a:solidFill>
              </a:rPr>
              <a:t>Phil Browne’s talk </a:t>
            </a:r>
            <a:r>
              <a:rPr lang="en-GB" sz="1600" dirty="0" smtClean="0">
                <a:solidFill>
                  <a:schemeClr val="tx1"/>
                </a:solidFill>
              </a:rPr>
              <a:t>has given you a sense of some of the challenges and the potential benefits of a stronger </a:t>
            </a:r>
            <a:r>
              <a:rPr lang="en-GB" sz="1600" dirty="0" smtClean="0">
                <a:solidFill>
                  <a:srgbClr val="0070C0"/>
                </a:solidFill>
              </a:rPr>
              <a:t>coupling in the data assimilation </a:t>
            </a:r>
            <a:r>
              <a:rPr lang="en-GB" sz="1600" dirty="0" smtClean="0">
                <a:solidFill>
                  <a:schemeClr val="tx1"/>
                </a:solidFill>
              </a:rPr>
              <a:t>for the different components of the Earth System</a:t>
            </a:r>
            <a:endParaRPr lang="en-GB" sz="1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Earth System Data Assimilation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9795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5472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have discussed Data Assimilation </a:t>
            </a:r>
            <a:r>
              <a:rPr lang="en-GB" sz="1600" dirty="0" smtClean="0">
                <a:solidFill>
                  <a:schemeClr val="tx1"/>
                </a:solidFill>
              </a:rPr>
              <a:t>methods for the Earth System with an emphasis on producing the best initial state estimate for </a:t>
            </a:r>
            <a:r>
              <a:rPr lang="en-GB" sz="1600" dirty="0" smtClean="0">
                <a:solidFill>
                  <a:srgbClr val="0070C0"/>
                </a:solidFill>
              </a:rPr>
              <a:t>forecasting at short, extended and even seasonal timescales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An increasingly important application of Earth System DA is to help to </a:t>
            </a:r>
            <a:r>
              <a:rPr lang="en-GB" sz="1600" dirty="0" smtClean="0">
                <a:solidFill>
                  <a:srgbClr val="0070C0"/>
                </a:solidFill>
              </a:rPr>
              <a:t>reconstruct the past climate and weather </a:t>
            </a:r>
            <a:r>
              <a:rPr lang="en-GB" sz="1600" dirty="0" smtClean="0">
                <a:solidFill>
                  <a:schemeClr val="tx1"/>
                </a:solidFill>
              </a:rPr>
              <a:t>(</a:t>
            </a:r>
            <a:r>
              <a:rPr lang="en-GB" sz="1600" dirty="0" smtClean="0">
                <a:solidFill>
                  <a:srgbClr val="FF0000"/>
                </a:solidFill>
              </a:rPr>
              <a:t>see Patrick </a:t>
            </a:r>
            <a:r>
              <a:rPr lang="en-GB" sz="1600" dirty="0" err="1" smtClean="0">
                <a:solidFill>
                  <a:srgbClr val="FF0000"/>
                </a:solidFill>
              </a:rPr>
              <a:t>Laloyaux’s</a:t>
            </a:r>
            <a:r>
              <a:rPr lang="en-GB" sz="1600" dirty="0" smtClean="0">
                <a:solidFill>
                  <a:srgbClr val="FF0000"/>
                </a:solidFill>
              </a:rPr>
              <a:t> talk on Reanalysis methods</a:t>
            </a:r>
            <a:r>
              <a:rPr lang="en-GB" sz="1600" dirty="0" smtClean="0">
                <a:solidFill>
                  <a:schemeClr val="tx1"/>
                </a:solidFill>
              </a:rPr>
              <a:t>) 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As DA methods have dramatically improved over the years we are able to make better use of past observational records and more robustly estimate climatic trends 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Earth System Data Assimilation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0696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54726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have tried to provide you with a description of the state of the art in data assimilation methods for Earth System applications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As you have gathered from the various talks a number of challenges lie ahead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We would like to highlight a few of the more exciting:</a:t>
            </a:r>
          </a:p>
          <a:p>
            <a:pPr marL="1028700" lvl="1">
              <a:spcBef>
                <a:spcPts val="1200"/>
              </a:spcBef>
              <a:spcAft>
                <a:spcPts val="600"/>
              </a:spcAft>
              <a:buSzPct val="110000"/>
              <a:buFont typeface="+mj-lt"/>
              <a:buAutoNum type="alphaLcParenR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All current methods rely implicitly or explicitly on an assumption of Gaussian errors and quasi-linear error evolution: can we go beyond it?</a:t>
            </a:r>
          </a:p>
          <a:p>
            <a:pPr marL="1028700" lvl="1">
              <a:spcBef>
                <a:spcPts val="1200"/>
              </a:spcBef>
              <a:spcAft>
                <a:spcPts val="600"/>
              </a:spcAft>
              <a:buSzPct val="110000"/>
              <a:buFont typeface="+mj-lt"/>
              <a:buAutoNum type="alphaLcParenR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Coupling among the different Earth System components is weak in data assimilation: what are the best ways towards a strong coupling approach?</a:t>
            </a:r>
          </a:p>
          <a:p>
            <a:pPr marL="1028700" lvl="1">
              <a:spcBef>
                <a:spcPts val="1200"/>
              </a:spcBef>
              <a:spcAft>
                <a:spcPts val="600"/>
              </a:spcAft>
              <a:buSzPct val="110000"/>
              <a:buFont typeface="+mj-lt"/>
              <a:buAutoNum type="alphaLcParenR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Volume of observations (especially satellite derived) keeps on increasing at a very fast rate: Are our current DA methods able to make good use of all these data?</a:t>
            </a:r>
          </a:p>
          <a:p>
            <a:pPr marL="1028700" lvl="1">
              <a:spcBef>
                <a:spcPts val="1200"/>
              </a:spcBef>
              <a:spcAft>
                <a:spcPts val="600"/>
              </a:spcAft>
              <a:buSzPct val="110000"/>
              <a:buFont typeface="+mj-lt"/>
              <a:buAutoNum type="alphaLcParenR"/>
              <a:defRPr/>
            </a:pPr>
            <a:r>
              <a:rPr lang="en-GB" sz="1400" dirty="0" smtClean="0">
                <a:solidFill>
                  <a:schemeClr val="tx1"/>
                </a:solidFill>
              </a:rPr>
              <a:t>….</a:t>
            </a: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600" dirty="0" smtClean="0"/>
              <a:t>Earth System DA: Challenges</a:t>
            </a:r>
            <a:endParaRPr lang="en-GB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5066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1268761"/>
            <a:ext cx="8229600" cy="108012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GB" altLang="en-US" sz="4000" dirty="0" smtClean="0"/>
              <a:t>Thank you for being such an attentive audience!</a:t>
            </a:r>
            <a:endParaRPr lang="en-GB" alt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69046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416824" cy="596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Q:\unix\presentations\mahb\P10003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8960"/>
            <a:ext cx="1898297" cy="1345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2987824" y="3356992"/>
            <a:ext cx="1152128" cy="216024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0800000">
            <a:off x="5292080" y="3356992"/>
            <a:ext cx="1152128" cy="216024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oonvectors-2667-14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996952"/>
            <a:ext cx="864096" cy="864096"/>
          </a:xfrm>
          <a:prstGeom prst="rect">
            <a:avLst/>
          </a:prstGeom>
        </p:spPr>
      </p:pic>
      <p:pic>
        <p:nvPicPr>
          <p:cNvPr id="12" name="Picture 11" descr="toonvectors-2675-14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996952"/>
            <a:ext cx="864096" cy="864096"/>
          </a:xfrm>
          <a:prstGeom prst="rect">
            <a:avLst/>
          </a:prstGeom>
        </p:spPr>
      </p:pic>
      <p:pic>
        <p:nvPicPr>
          <p:cNvPr id="13" name="Picture 12" descr="equatio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861048"/>
            <a:ext cx="2088232" cy="3600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44624"/>
            <a:ext cx="324036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Model Forecast  (with errors)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44624"/>
            <a:ext cx="324036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Observations (with errors)</a:t>
            </a:r>
            <a:endParaRPr lang="en-US" sz="1600" dirty="0"/>
          </a:p>
        </p:txBody>
      </p:sp>
      <p:pic>
        <p:nvPicPr>
          <p:cNvPr id="16" name="Picture 15" descr="assim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221088"/>
            <a:ext cx="1264732" cy="13161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71600" y="4653136"/>
            <a:ext cx="1944216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Computer (with a lot of CPUs) 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956376" y="2852936"/>
            <a:ext cx="1080120" cy="107721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People (with a lot of good ideas) 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915816" y="6237312"/>
            <a:ext cx="3960440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Analysis (with - smaller – errors)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44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20638"/>
            <a:ext cx="8351838" cy="844551"/>
          </a:xfrm>
        </p:spPr>
        <p:txBody>
          <a:bodyPr/>
          <a:lstStyle/>
          <a:p>
            <a:pPr algn="ctr"/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Data assimilation cycle</a:t>
            </a: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547688" y="764704"/>
            <a:ext cx="8320087" cy="2416175"/>
            <a:chOff x="2578" y="972"/>
            <a:chExt cx="3035" cy="1263"/>
          </a:xfrm>
        </p:grpSpPr>
        <p:sp>
          <p:nvSpPr>
            <p:cNvPr id="10245" name="Rectangle 4"/>
            <p:cNvSpPr>
              <a:spLocks noChangeArrowheads="1"/>
            </p:cNvSpPr>
            <p:nvPr/>
          </p:nvSpPr>
          <p:spPr bwMode="auto">
            <a:xfrm>
              <a:off x="2578" y="972"/>
              <a:ext cx="3035" cy="12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pic>
          <p:nvPicPr>
            <p:cNvPr id="1024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5" y="1011"/>
              <a:ext cx="2918" cy="1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495300" y="3429000"/>
            <a:ext cx="8394700" cy="2736304"/>
          </a:xfrm>
          <a:prstGeom prst="rect">
            <a:avLst/>
          </a:prstGeom>
          <a:solidFill>
            <a:srgbClr val="CCECFF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76238" indent="-37623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lnSpc>
                <a:spcPct val="100000"/>
              </a:lnSpc>
              <a:spcAft>
                <a:spcPct val="25000"/>
              </a:spcAft>
              <a:buClr>
                <a:srgbClr val="FC0128"/>
              </a:buClr>
              <a:buFont typeface="Wingdings" panose="05000000000000000000" pitchFamily="2" charset="2"/>
              <a:buChar char="l"/>
            </a:pPr>
            <a:r>
              <a:rPr lang="en-GB" altLang="en-US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 analysis is not produced by observations alone!</a:t>
            </a:r>
          </a:p>
          <a:p>
            <a:pPr algn="l">
              <a:lnSpc>
                <a:spcPct val="100000"/>
              </a:lnSpc>
              <a:spcAft>
                <a:spcPct val="25000"/>
              </a:spcAft>
              <a:buClr>
                <a:srgbClr val="FC0128"/>
              </a:buClr>
              <a:buFont typeface="Wingdings" panose="05000000000000000000" pitchFamily="2" charset="2"/>
              <a:buChar char="l"/>
            </a:pPr>
            <a:r>
              <a:rPr lang="en-GB" altLang="en-US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GB" altLang="en-US" b="0" dirty="0">
                <a:solidFill>
                  <a:srgbClr val="000000"/>
                </a:solidFill>
                <a:latin typeface="Calibri" panose="020F0502020204030204" pitchFamily="34" charset="0"/>
              </a:rPr>
              <a:t>observations are used to correct errors in the short forecast from the previous analysis </a:t>
            </a:r>
            <a:r>
              <a:rPr lang="en-GB" altLang="en-US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time (the background forecast).</a:t>
            </a:r>
            <a:endParaRPr lang="en-GB" altLang="en-US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100000"/>
              </a:lnSpc>
              <a:spcAft>
                <a:spcPct val="25000"/>
              </a:spcAft>
              <a:buClr>
                <a:srgbClr val="FC0128"/>
              </a:buClr>
              <a:buFont typeface="Wingdings" panose="05000000000000000000" pitchFamily="2" charset="2"/>
              <a:buChar char="l"/>
            </a:pPr>
            <a:r>
              <a:rPr lang="en-GB" altLang="en-US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background carries information from past observations into the current analysis </a:t>
            </a:r>
          </a:p>
          <a:p>
            <a:pPr>
              <a:spcAft>
                <a:spcPct val="25000"/>
              </a:spcAft>
              <a:buClr>
                <a:srgbClr val="FC0128"/>
              </a:buClr>
              <a:buFont typeface="Wingdings" panose="05000000000000000000" pitchFamily="2" charset="2"/>
              <a:buChar char="l"/>
            </a:pPr>
            <a:r>
              <a:rPr lang="en-GB" altLang="en-US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analysis is constructed so as to respect the physical and dynamical balances of the model        the </a:t>
            </a:r>
            <a:r>
              <a:rPr lang="en-GB" altLang="en-US" b="0" dirty="0">
                <a:solidFill>
                  <a:srgbClr val="000000"/>
                </a:solidFill>
                <a:latin typeface="Calibri" panose="020F0502020204030204" pitchFamily="34" charset="0"/>
              </a:rPr>
              <a:t>model is an integral part of the analysis algorithm</a:t>
            </a:r>
          </a:p>
        </p:txBody>
      </p:sp>
      <p:sp>
        <p:nvSpPr>
          <p:cNvPr id="7" name="Right Arrow 6"/>
          <p:cNvSpPr>
            <a:spLocks noChangeAspect="1"/>
          </p:cNvSpPr>
          <p:nvPr/>
        </p:nvSpPr>
        <p:spPr>
          <a:xfrm>
            <a:off x="3350431" y="5589240"/>
            <a:ext cx="285465" cy="1413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304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20638"/>
            <a:ext cx="8351838" cy="844551"/>
          </a:xfrm>
        </p:spPr>
        <p:txBody>
          <a:bodyPr/>
          <a:lstStyle/>
          <a:p>
            <a:pPr algn="ctr"/>
            <a:r>
              <a:rPr lang="en-GB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observations</a:t>
            </a:r>
          </a:p>
        </p:txBody>
      </p:sp>
    </p:spTree>
    <p:extLst>
      <p:ext uri="{BB962C8B-B14F-4D97-AF65-F5344CB8AC3E}">
        <p14:creationId xmlns:p14="http://schemas.microsoft.com/office/powerpoint/2010/main" val="1519844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038600" y="731838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3979863" y="3494088"/>
            <a:ext cx="609600" cy="500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595420" y="-22820"/>
            <a:ext cx="8441076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762000">
              <a:lnSpc>
                <a:spcPts val="2800"/>
              </a:lnSpc>
              <a:spcAft>
                <a:spcPct val="0"/>
              </a:spcAft>
              <a:buClrTx/>
              <a:buFontTx/>
              <a:buNone/>
            </a:pPr>
            <a:r>
              <a:rPr lang="en-GB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Distribution of in situ</a:t>
            </a:r>
            <a:r>
              <a:rPr lang="en-GB" sz="2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observations</a:t>
            </a:r>
            <a:endParaRPr lang="en-GB" sz="2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4338" name="Picture 2" descr="pil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0" t="32713" r="5061" b="1784"/>
          <a:stretch>
            <a:fillRect/>
          </a:stretch>
        </p:blipFill>
        <p:spPr bwMode="auto">
          <a:xfrm>
            <a:off x="4879855" y="2492896"/>
            <a:ext cx="3703193" cy="199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aircraf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32884" r="5830" b="2570"/>
          <a:stretch>
            <a:fillRect/>
          </a:stretch>
        </p:blipFill>
        <p:spPr bwMode="auto">
          <a:xfrm>
            <a:off x="745459" y="4183260"/>
            <a:ext cx="3813500" cy="205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te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32990" r="5399" b="1270"/>
          <a:stretch>
            <a:fillRect/>
          </a:stretch>
        </p:blipFill>
        <p:spPr bwMode="auto">
          <a:xfrm>
            <a:off x="791301" y="2369977"/>
            <a:ext cx="3750467" cy="206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buo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6" t="32930" r="4927" b="1511"/>
          <a:stretch>
            <a:fillRect/>
          </a:stretch>
        </p:blipFill>
        <p:spPr bwMode="auto">
          <a:xfrm>
            <a:off x="4917102" y="548680"/>
            <a:ext cx="3671676" cy="199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synop45shi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t="33153" r="14723" b="8795"/>
          <a:stretch>
            <a:fillRect/>
          </a:stretch>
        </p:blipFill>
        <p:spPr bwMode="auto">
          <a:xfrm>
            <a:off x="745459" y="531112"/>
            <a:ext cx="3710355" cy="1986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 Box 13"/>
          <p:cNvSpPr txBox="1">
            <a:spLocks noChangeArrowheads="1"/>
          </p:cNvSpPr>
          <p:nvPr/>
        </p:nvSpPr>
        <p:spPr bwMode="auto">
          <a:xfrm>
            <a:off x="4972972" y="2076541"/>
            <a:ext cx="984243" cy="39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 smtClean="0">
                <a:cs typeface="Arial" charset="0"/>
              </a:rPr>
              <a:t>DRIBU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4972972" y="4059185"/>
            <a:ext cx="1862688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 smtClean="0">
                <a:cs typeface="Arial" charset="0"/>
              </a:rPr>
              <a:t>PILOT/Profilers</a:t>
            </a:r>
            <a:endParaRPr lang="en-GB" dirty="0"/>
          </a:p>
        </p:txBody>
      </p:sp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870093" y="5785872"/>
            <a:ext cx="1003479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 smtClean="0">
                <a:cs typeface="Arial" charset="0"/>
              </a:rPr>
              <a:t>Aircraft</a:t>
            </a:r>
            <a:endParaRPr lang="en-GB" dirty="0"/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812790" y="2042961"/>
            <a:ext cx="2461122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 smtClean="0">
                <a:cs typeface="Arial" charset="0"/>
              </a:rPr>
              <a:t>SYNOP/METAR/SHIP</a:t>
            </a:r>
            <a:endParaRPr lang="en-GB" dirty="0"/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801330" y="3998337"/>
            <a:ext cx="3375923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76200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Font typeface="Wingdings" pitchFamily="2" charset="2"/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sz="1800" dirty="0">
                <a:cs typeface="Arial" charset="0"/>
              </a:rPr>
              <a:t>Radiosonde balloons (TEMP</a:t>
            </a:r>
            <a:r>
              <a:rPr lang="en-US" sz="1800" dirty="0" smtClean="0">
                <a:cs typeface="Arial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7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4038600" y="3048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8056563" y="731838"/>
            <a:ext cx="762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67" name="Picture 9" descr="MODIS45TERRA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t="27307" r="12611" b="4121"/>
          <a:stretch>
            <a:fillRect/>
          </a:stretch>
        </p:blipFill>
        <p:spPr bwMode="auto">
          <a:xfrm>
            <a:off x="4851400" y="2921000"/>
            <a:ext cx="37846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1043608" y="-99392"/>
            <a:ext cx="86868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762000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sz="2600" b="0" dirty="0">
                <a:latin typeface="Helvetica" panose="020B0604020202020204" pitchFamily="34" charset="0"/>
                <a:cs typeface="Helvetica" panose="020B0604020202020204" pitchFamily="34" charset="0"/>
              </a:rPr>
              <a:t>Satellite data sources used by ECMWF’s analysis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20700" y="764704"/>
            <a:ext cx="8458200" cy="5616624"/>
            <a:chOff x="114300" y="808037"/>
            <a:chExt cx="8864600" cy="5655561"/>
          </a:xfrm>
        </p:grpSpPr>
        <p:grpSp>
          <p:nvGrpSpPr>
            <p:cNvPr id="2" name="Group 1"/>
            <p:cNvGrpSpPr/>
            <p:nvPr/>
          </p:nvGrpSpPr>
          <p:grpSpPr>
            <a:xfrm>
              <a:off x="190500" y="808037"/>
              <a:ext cx="8788400" cy="5655561"/>
              <a:chOff x="25400" y="808037"/>
              <a:chExt cx="8788400" cy="5655561"/>
            </a:xfrm>
          </p:grpSpPr>
          <p:pic>
            <p:nvPicPr>
              <p:cNvPr id="15362" name="Picture 23" descr="Scatterometer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0" t="30731" r="8118" b="6146"/>
              <a:stretch>
                <a:fillRect/>
              </a:stretch>
            </p:blipFill>
            <p:spPr bwMode="auto">
              <a:xfrm>
                <a:off x="355600" y="3051175"/>
                <a:ext cx="4051300" cy="1685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63" name="Picture 22" descr="gpsro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0" t="28516" r="5450" b="3709"/>
              <a:stretch>
                <a:fillRect/>
              </a:stretch>
            </p:blipFill>
            <p:spPr bwMode="auto">
              <a:xfrm>
                <a:off x="355600" y="4710998"/>
                <a:ext cx="4051300" cy="1752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64" name="Picture 21" descr="Ozone.gi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5" t="31174" r="5138" b="5925"/>
              <a:stretch>
                <a:fillRect/>
              </a:stretch>
            </p:blipFill>
            <p:spPr bwMode="auto">
              <a:xfrm>
                <a:off x="4813300" y="4636386"/>
                <a:ext cx="3860800" cy="1827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69" name="Text Box 14"/>
              <p:cNvSpPr txBox="1">
                <a:spLocks noChangeArrowheads="1"/>
              </p:cNvSpPr>
              <p:nvPr/>
            </p:nvSpPr>
            <p:spPr bwMode="auto">
              <a:xfrm>
                <a:off x="5249863" y="808038"/>
                <a:ext cx="3335337" cy="3048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90487" tIns="44450" rIns="90487" bIns="44450">
                <a:spAutoFit/>
              </a:bodyPr>
              <a:lstStyle>
                <a:lvl1pPr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Aft>
                    <a:spcPct val="0"/>
                  </a:spcAft>
                </a:pPr>
                <a:r>
                  <a:rPr lang="en-US" sz="1400"/>
                  <a:t>Imagers: SSMI, SSMIS, AMSR-E, TMI</a:t>
                </a:r>
                <a:endParaRPr lang="en-GB" sz="1400"/>
              </a:p>
            </p:txBody>
          </p:sp>
          <p:sp>
            <p:nvSpPr>
              <p:cNvPr id="15370" name="Text Box 15"/>
              <p:cNvSpPr txBox="1">
                <a:spLocks noChangeArrowheads="1"/>
              </p:cNvSpPr>
              <p:nvPr/>
            </p:nvSpPr>
            <p:spPr bwMode="auto">
              <a:xfrm>
                <a:off x="6354763" y="4559300"/>
                <a:ext cx="808037" cy="3048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90487" tIns="44450" rIns="90487" bIns="44450">
                <a:spAutoFit/>
              </a:bodyPr>
              <a:lstStyle>
                <a:lvl1pPr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Aft>
                    <a:spcPct val="0"/>
                  </a:spcAft>
                </a:pPr>
                <a:r>
                  <a:rPr lang="en-US" sz="1400"/>
                  <a:t>Ozone</a:t>
                </a:r>
                <a:endParaRPr lang="en-GB" sz="1400"/>
              </a:p>
            </p:txBody>
          </p:sp>
          <p:sp>
            <p:nvSpPr>
              <p:cNvPr id="15371" name="Text Box 19"/>
              <p:cNvSpPr txBox="1">
                <a:spLocks noChangeArrowheads="1"/>
              </p:cNvSpPr>
              <p:nvPr/>
            </p:nvSpPr>
            <p:spPr bwMode="auto">
              <a:xfrm>
                <a:off x="1079500" y="4579938"/>
                <a:ext cx="2811463" cy="3048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90487" tIns="44450" rIns="90487" bIns="44450">
                <a:spAutoFit/>
              </a:bodyPr>
              <a:lstStyle>
                <a:lvl1pPr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Aft>
                    <a:spcPct val="0"/>
                  </a:spcAft>
                </a:pPr>
                <a:r>
                  <a:rPr lang="en-US" sz="1400"/>
                  <a:t>GPS radio occultations</a:t>
                </a:r>
                <a:endParaRPr lang="en-GB" sz="1400"/>
              </a:p>
            </p:txBody>
          </p:sp>
          <p:pic>
            <p:nvPicPr>
              <p:cNvPr id="15372" name="Picture 19" descr="AMSUA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7" t="31097" r="5765" b="7803"/>
              <a:stretch>
                <a:fillRect/>
              </a:stretch>
            </p:blipFill>
            <p:spPr bwMode="auto">
              <a:xfrm>
                <a:off x="317500" y="1066800"/>
                <a:ext cx="4127500" cy="180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4" name="Text Box 16"/>
              <p:cNvSpPr txBox="1">
                <a:spLocks noChangeArrowheads="1"/>
              </p:cNvSpPr>
              <p:nvPr/>
            </p:nvSpPr>
            <p:spPr bwMode="auto">
              <a:xfrm>
                <a:off x="25400" y="808037"/>
                <a:ext cx="4851400" cy="30732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square" lIns="90487" tIns="44450" rIns="90487" bIns="44450">
                <a:spAutoFit/>
              </a:bodyPr>
              <a:lstStyle>
                <a:lvl1pPr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Aft>
                    <a:spcPct val="0"/>
                  </a:spcAft>
                </a:pPr>
                <a:r>
                  <a:rPr lang="en-US" sz="1400" dirty="0"/>
                  <a:t>Sounders: NOAA AMSU-A/B, HIRS, AIRS, IASI, MHS</a:t>
                </a:r>
                <a:endParaRPr lang="en-GB" sz="1400" dirty="0"/>
              </a:p>
            </p:txBody>
          </p:sp>
          <p:pic>
            <p:nvPicPr>
              <p:cNvPr id="15375" name="Picture 20" descr="Microwave45imagers.gi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2" t="31174" r="4668" b="9026"/>
              <a:stretch>
                <a:fillRect/>
              </a:stretch>
            </p:blipFill>
            <p:spPr bwMode="auto">
              <a:xfrm>
                <a:off x="4765675" y="1101725"/>
                <a:ext cx="4048125" cy="181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6" name="Text Box 13"/>
              <p:cNvSpPr txBox="1">
                <a:spLocks noChangeArrowheads="1"/>
              </p:cNvSpPr>
              <p:nvPr/>
            </p:nvSpPr>
            <p:spPr bwMode="auto">
              <a:xfrm>
                <a:off x="5262563" y="2754313"/>
                <a:ext cx="3348037" cy="3048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90487" tIns="44450" rIns="90487" bIns="44450">
                <a:spAutoFit/>
              </a:bodyPr>
              <a:lstStyle>
                <a:lvl1pPr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62000">
                  <a:defRPr sz="20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defTabSz="762000" eaLnBrk="0" fontAlgn="base" hangingPunct="0">
                  <a:lnSpc>
                    <a:spcPts val="30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defRPr sz="20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lnSpc>
                    <a:spcPct val="100000"/>
                  </a:lnSpc>
                  <a:spcAft>
                    <a:spcPct val="0"/>
                  </a:spcAft>
                </a:pPr>
                <a:r>
                  <a:rPr lang="en-US" sz="1400"/>
                  <a:t> Geostationary+MODIS: IR and AMV</a:t>
                </a:r>
                <a:endParaRPr lang="en-GB" sz="1400"/>
              </a:p>
            </p:txBody>
          </p:sp>
          <p:pic>
            <p:nvPicPr>
              <p:cNvPr id="15378" name="Picture 24" descr="AMVs45Infrared.gif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0" t="39369" r="7648" b="15669"/>
              <a:stretch>
                <a:fillRect/>
              </a:stretch>
            </p:blipFill>
            <p:spPr bwMode="auto">
              <a:xfrm>
                <a:off x="4876800" y="3268663"/>
                <a:ext cx="3733800" cy="985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377" name="Text Box 18"/>
            <p:cNvSpPr txBox="1">
              <a:spLocks noChangeArrowheads="1"/>
            </p:cNvSpPr>
            <p:nvPr/>
          </p:nvSpPr>
          <p:spPr bwMode="auto">
            <a:xfrm>
              <a:off x="114300" y="2794726"/>
              <a:ext cx="4691063" cy="3048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487" tIns="44450" rIns="90487" bIns="44450">
              <a:spAutoFit/>
            </a:bodyPr>
            <a:lstStyle>
              <a:lvl1pPr defTabSz="762000"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>
                <a:defRPr sz="20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>
                <a:defRPr sz="20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>
                <a:defRPr sz="20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>
                <a:defRPr sz="20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defTabSz="762000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defTabSz="762000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defTabSz="762000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defTabSz="762000" eaLnBrk="0" fontAlgn="base" hangingPunct="0">
                <a:lnSpc>
                  <a:spcPts val="30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hlink"/>
                </a:buClr>
                <a:buFont typeface="Wingdings" pitchFamily="2" charset="2"/>
                <a:defRPr sz="20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100000"/>
                </a:lnSpc>
                <a:spcAft>
                  <a:spcPct val="0"/>
                </a:spcAft>
              </a:pPr>
              <a:r>
                <a:rPr lang="en-US" sz="1400"/>
                <a:t>Scatterometer ocean low-level winds: ASCAT</a:t>
              </a:r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271051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6876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chemeClr val="tx1"/>
                </a:solidFill>
              </a:rPr>
              <a:t>In situ (Conventional) and Actively sensed observations (scatterometers, radar altimeters, GPS-RO, Aeolus): </a:t>
            </a:r>
            <a:r>
              <a:rPr lang="en-GB" sz="1800" dirty="0" smtClean="0">
                <a:solidFill>
                  <a:srgbClr val="FF0000"/>
                </a:solidFill>
              </a:rPr>
              <a:t>Lars </a:t>
            </a:r>
            <a:r>
              <a:rPr lang="en-GB" sz="1800" dirty="0" err="1" smtClean="0">
                <a:solidFill>
                  <a:srgbClr val="FF0000"/>
                </a:solidFill>
              </a:rPr>
              <a:t>Isaksen</a:t>
            </a:r>
            <a:r>
              <a:rPr lang="en-GB" sz="1800" dirty="0" err="1" smtClean="0">
                <a:solidFill>
                  <a:schemeClr val="tx1"/>
                </a:solidFill>
              </a:rPr>
              <a:t>’s</a:t>
            </a:r>
            <a:r>
              <a:rPr lang="en-GB" sz="1800" dirty="0" smtClean="0">
                <a:solidFill>
                  <a:schemeClr val="tx1"/>
                </a:solidFill>
              </a:rPr>
              <a:t> talk 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solidFill>
                  <a:schemeClr val="tx1"/>
                </a:solidFill>
              </a:rPr>
              <a:t>Satellite Radiances: </a:t>
            </a:r>
            <a:r>
              <a:rPr lang="en-GB" sz="1800" dirty="0" smtClean="0">
                <a:solidFill>
                  <a:srgbClr val="FF0000"/>
                </a:solidFill>
              </a:rPr>
              <a:t>Tony McNally</a:t>
            </a:r>
            <a:r>
              <a:rPr lang="en-GB" sz="1800" dirty="0" smtClean="0">
                <a:solidFill>
                  <a:schemeClr val="tx1"/>
                </a:solidFill>
              </a:rPr>
              <a:t>’s talk</a:t>
            </a:r>
          </a:p>
          <a:p>
            <a:pPr>
              <a:buSzPct val="110000"/>
              <a:defRPr/>
            </a:pPr>
            <a:endParaRPr lang="en-GB" sz="1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144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Observation errors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68313" y="1268760"/>
                <a:ext cx="8229600" cy="475252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85750" indent="-285750"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800" dirty="0" smtClean="0">
                    <a:solidFill>
                      <a:schemeClr val="tx1"/>
                    </a:solidFill>
                  </a:rPr>
                  <a:t>Observations are affected by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errors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 of different types</a:t>
                </a:r>
              </a:p>
              <a:p>
                <a:pPr marL="285750" indent="-285750">
                  <a:buSzPct val="110000"/>
                  <a:buFont typeface="Arial" panose="020B0604020202020204" pitchFamily="34" charset="0"/>
                  <a:buChar char="•"/>
                  <a:defRPr/>
                </a:pPr>
                <a:r>
                  <a:rPr lang="en-GB" sz="1800" dirty="0" smtClean="0">
                    <a:solidFill>
                      <a:schemeClr val="tx1"/>
                    </a:solidFill>
                  </a:rPr>
                  <a:t>Denoting </a:t>
                </a:r>
                <a:r>
                  <a:rPr lang="en-GB" sz="1800" b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* as the true observations of the model state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  <m:sup>
                        <m:r>
                          <a:rPr lang="en-GB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dirty="0" smtClean="0">
                    <a:solidFill>
                      <a:schemeClr val="tx1"/>
                    </a:solidFill>
                    <a:latin typeface="Lucida Calligraphy" panose="03010101010101010101" pitchFamily="66" charset="0"/>
                  </a:rPr>
                  <a:t>H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b="1" i="0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p>
                            <m:r>
                              <a:rPr lang="en-GB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1800" dirty="0" smtClean="0">
                    <a:solidFill>
                      <a:schemeClr val="tx1"/>
                    </a:solidFill>
                    <a:cs typeface="Helvetica" panose="020B0604020202020204" pitchFamily="34" charset="0"/>
                  </a:rPr>
                  <a:t>):</a:t>
                </a:r>
                <a:endParaRPr lang="en-GB" sz="1800" dirty="0">
                  <a:solidFill>
                    <a:schemeClr val="tx1"/>
                  </a:solidFill>
                  <a:cs typeface="Helvetica" panose="020B0604020202020204" pitchFamily="34" charset="0"/>
                </a:endParaRPr>
              </a:p>
              <a:p>
                <a:pPr>
                  <a:buClr>
                    <a:srgbClr val="FF0000"/>
                  </a:buClr>
                  <a:defRPr/>
                </a:pPr>
                <a:endParaRPr lang="en-GB" sz="1800" dirty="0">
                  <a:solidFill>
                    <a:schemeClr val="tx1"/>
                  </a:solidFill>
                </a:endParaRPr>
              </a:p>
              <a:p>
                <a:pPr algn="ctr">
                  <a:buClr>
                    <a:srgbClr val="FF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  <m:r>
                        <a:rPr lang="en-GB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p>
                          <m:r>
                            <a:rPr lang="en-GB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en-GB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GB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GB" sz="1800" dirty="0" smtClean="0">
                  <a:solidFill>
                    <a:schemeClr val="tx1"/>
                  </a:solidFill>
                </a:endParaRPr>
              </a:p>
              <a:p>
                <a:pPr algn="ctr">
                  <a:buClr>
                    <a:srgbClr val="FF0000"/>
                  </a:buClr>
                  <a:defRPr/>
                </a:pPr>
                <a:endParaRPr lang="en-GB" sz="18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en-GB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baseline="-25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Gross errors 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(incorrect coding of observation, duplicates, incorrect location, wrong cloud clearing, etc.).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GB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baseline="-25000" dirty="0">
                    <a:solidFill>
                      <a:schemeClr val="tx1"/>
                    </a:solidFill>
                  </a:rPr>
                  <a:t>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Measurement errors 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(instrument noise)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GB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baseline="-25000" dirty="0">
                    <a:solidFill>
                      <a:schemeClr val="tx1"/>
                    </a:solidFill>
                  </a:rPr>
                  <a:t> </a:t>
                </a:r>
                <a:r>
                  <a:rPr lang="en-GB" sz="1800" dirty="0" err="1" smtClean="0">
                    <a:solidFill>
                      <a:srgbClr val="FF0000"/>
                    </a:solidFill>
                  </a:rPr>
                  <a:t>Representativity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 errors 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(e.g., in situ observations compared to grid point model value)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baseline="-25000" dirty="0">
                    <a:solidFill>
                      <a:schemeClr val="tx1"/>
                    </a:solidFill>
                  </a:rPr>
                  <a:t>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Observation operator 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(Forward model) errors (e.g., errors in the radiative transfer model, interpolation errors, etc.)</a:t>
                </a:r>
              </a:p>
              <a:p>
                <a:pPr>
                  <a:defRPr/>
                </a:pPr>
                <a:r>
                  <a:rPr lang="en-GB" sz="1800" dirty="0" smtClean="0">
                    <a:solidFill>
                      <a:schemeClr val="tx1"/>
                    </a:solidFill>
                  </a:rPr>
                  <a:t>     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68313" y="1268760"/>
                <a:ext cx="8229600" cy="4752528"/>
              </a:xfrm>
              <a:prstGeom prst="rect">
                <a:avLst/>
              </a:prstGeom>
              <a:blipFill rotWithShape="0">
                <a:blip r:embed="rId2"/>
                <a:stretch>
                  <a:fillRect l="-667" t="-6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2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_Template white with ba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38904</TotalTime>
  <Words>1399</Words>
  <Application>Microsoft Office PowerPoint</Application>
  <PresentationFormat>On-screen Show (4:3)</PresentationFormat>
  <Paragraphs>183</Paragraphs>
  <Slides>27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Cambria Math</vt:lpstr>
      <vt:lpstr>Helvetica</vt:lpstr>
      <vt:lpstr>Lucida Calligraphy</vt:lpstr>
      <vt:lpstr>Times</vt:lpstr>
      <vt:lpstr>Times New Roman</vt:lpstr>
      <vt:lpstr>Wingdings</vt:lpstr>
      <vt:lpstr>ECMWF_Template white with bar</vt:lpstr>
      <vt:lpstr>Equation</vt:lpstr>
      <vt:lpstr>Data Assimilation Training Course  Final Discussion and Q&amp;A </vt:lpstr>
      <vt:lpstr>Data Assimilation</vt:lpstr>
      <vt:lpstr>PowerPoint Presentation</vt:lpstr>
      <vt:lpstr>The Data assimilation cycle</vt:lpstr>
      <vt:lpstr>The observations</vt:lpstr>
      <vt:lpstr>PowerPoint Presentation</vt:lpstr>
      <vt:lpstr>PowerPoint Presentation</vt:lpstr>
      <vt:lpstr>Observations</vt:lpstr>
      <vt:lpstr>Observation errors</vt:lpstr>
      <vt:lpstr>Observation errors</vt:lpstr>
      <vt:lpstr>Observation errors</vt:lpstr>
      <vt:lpstr>Observation impact</vt:lpstr>
      <vt:lpstr>The forecast model</vt:lpstr>
      <vt:lpstr>The forecast model is a very important part of the data assimilation system </vt:lpstr>
      <vt:lpstr>The forecast model</vt:lpstr>
      <vt:lpstr>Model errors</vt:lpstr>
      <vt:lpstr>Blending observations and model information: the Bayes perspective</vt:lpstr>
      <vt:lpstr>The Bayes perspective </vt:lpstr>
      <vt:lpstr>Particle Filters</vt:lpstr>
      <vt:lpstr>Kalman Filter methods</vt:lpstr>
      <vt:lpstr>Variational methods</vt:lpstr>
      <vt:lpstr>Hybrid Data Assimilation methods</vt:lpstr>
      <vt:lpstr>Hybrid Data Assimilation: Applications</vt:lpstr>
      <vt:lpstr>Earth System Data Assimilation</vt:lpstr>
      <vt:lpstr>Earth System Data Assimilation</vt:lpstr>
      <vt:lpstr>Earth System DA: Challenges</vt:lpstr>
      <vt:lpstr>Thank you for being such an attentive audience!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Hilda Carr</dc:creator>
  <cp:lastModifiedBy>Massimo Bonavita</cp:lastModifiedBy>
  <cp:revision>1337</cp:revision>
  <cp:lastPrinted>2016-01-13T17:35:25Z</cp:lastPrinted>
  <dcterms:created xsi:type="dcterms:W3CDTF">2014-07-04T10:18:40Z</dcterms:created>
  <dcterms:modified xsi:type="dcterms:W3CDTF">2017-03-31T13:04:25Z</dcterms:modified>
</cp:coreProperties>
</file>