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261" r:id="rId3"/>
    <p:sldId id="295" r:id="rId4"/>
    <p:sldId id="260" r:id="rId5"/>
    <p:sldId id="298" r:id="rId6"/>
    <p:sldId id="286" r:id="rId7"/>
    <p:sldId id="287" r:id="rId8"/>
    <p:sldId id="268" r:id="rId9"/>
    <p:sldId id="269" r:id="rId10"/>
    <p:sldId id="270" r:id="rId11"/>
    <p:sldId id="272" r:id="rId12"/>
    <p:sldId id="296" r:id="rId13"/>
    <p:sldId id="275" r:id="rId14"/>
    <p:sldId id="276" r:id="rId15"/>
    <p:sldId id="277" r:id="rId16"/>
    <p:sldId id="297" r:id="rId17"/>
    <p:sldId id="279" r:id="rId18"/>
    <p:sldId id="281" r:id="rId19"/>
    <p:sldId id="292" r:id="rId20"/>
    <p:sldId id="293" r:id="rId21"/>
    <p:sldId id="282" r:id="rId22"/>
    <p:sldId id="294" r:id="rId23"/>
    <p:sldId id="283" r:id="rId24"/>
    <p:sldId id="284" r:id="rId25"/>
    <p:sldId id="291" r:id="rId26"/>
  </p:sldIdLst>
  <p:sldSz cx="12192000" cy="6858000"/>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2CE1F4"/>
    <a:srgbClr val="F030E7"/>
    <a:srgbClr val="90F030"/>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65" autoAdjust="0"/>
    <p:restoredTop sz="94598" autoAdjust="0"/>
  </p:normalViewPr>
  <p:slideViewPr>
    <p:cSldViewPr snapToGrid="0" snapToObjects="1" showGuides="1">
      <p:cViewPr varScale="1">
        <p:scale>
          <a:sx n="83" d="100"/>
          <a:sy n="83" d="100"/>
        </p:scale>
        <p:origin x="108" y="408"/>
      </p:cViewPr>
      <p:guideLst>
        <p:guide orient="horz" pos="2160"/>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nasa\vol_home_st\stse\Documents\ECMWF\ECMWF_Instruments_Timeline_180117.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068916696616242E-2"/>
          <c:y val="2.3837938132129619E-2"/>
          <c:w val="0.94271669879439346"/>
          <c:h val="0.65553366215696462"/>
        </c:manualLayout>
      </c:layout>
      <c:barChart>
        <c:barDir val="col"/>
        <c:grouping val="stacked"/>
        <c:varyColors val="0"/>
        <c:ser>
          <c:idx val="0"/>
          <c:order val="0"/>
          <c:tx>
            <c:strRef>
              <c:f>'Monitored - weather'!$B$3</c:f>
              <c:strCache>
                <c:ptCount val="1"/>
                <c:pt idx="0">
                  <c:v>POES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weather'!$B$4:$B$28</c:f>
              <c:numCache>
                <c:formatCode>General</c:formatCode>
                <c:ptCount val="25"/>
                <c:pt idx="0">
                  <c:v>5</c:v>
                </c:pt>
                <c:pt idx="1">
                  <c:v>5</c:v>
                </c:pt>
                <c:pt idx="2">
                  <c:v>6</c:v>
                </c:pt>
                <c:pt idx="3">
                  <c:v>5</c:v>
                </c:pt>
                <c:pt idx="4">
                  <c:v>4</c:v>
                </c:pt>
                <c:pt idx="5">
                  <c:v>3</c:v>
                </c:pt>
                <c:pt idx="6">
                  <c:v>4</c:v>
                </c:pt>
                <c:pt idx="7">
                  <c:v>7</c:v>
                </c:pt>
                <c:pt idx="8">
                  <c:v>8</c:v>
                </c:pt>
                <c:pt idx="9">
                  <c:v>7</c:v>
                </c:pt>
                <c:pt idx="10">
                  <c:v>8</c:v>
                </c:pt>
                <c:pt idx="11">
                  <c:v>9</c:v>
                </c:pt>
                <c:pt idx="12">
                  <c:v>9</c:v>
                </c:pt>
                <c:pt idx="13">
                  <c:v>9</c:v>
                </c:pt>
                <c:pt idx="14">
                  <c:v>9</c:v>
                </c:pt>
                <c:pt idx="15">
                  <c:v>9</c:v>
                </c:pt>
                <c:pt idx="16">
                  <c:v>14</c:v>
                </c:pt>
                <c:pt idx="17">
                  <c:v>14</c:v>
                </c:pt>
                <c:pt idx="18">
                  <c:v>11</c:v>
                </c:pt>
                <c:pt idx="19">
                  <c:v>11</c:v>
                </c:pt>
                <c:pt idx="20">
                  <c:v>11</c:v>
                </c:pt>
                <c:pt idx="21">
                  <c:v>11</c:v>
                </c:pt>
                <c:pt idx="22">
                  <c:v>10</c:v>
                </c:pt>
                <c:pt idx="23">
                  <c:v>9</c:v>
                </c:pt>
                <c:pt idx="24">
                  <c:v>8</c:v>
                </c:pt>
              </c:numCache>
            </c:numRef>
          </c:val>
        </c:ser>
        <c:ser>
          <c:idx val="35"/>
          <c:order val="1"/>
          <c:tx>
            <c:strRef>
              <c:f>'Monitored - weather'!$C$3</c:f>
              <c:strCache>
                <c:ptCount val="1"/>
                <c:pt idx="0">
                  <c:v>Suomi-NPP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weather'!$C$4:$C$28</c:f>
              <c:numCache>
                <c:formatCode>General</c:formatCode>
                <c:ptCount val="25"/>
                <c:pt idx="16">
                  <c:v>2</c:v>
                </c:pt>
                <c:pt idx="17">
                  <c:v>3</c:v>
                </c:pt>
                <c:pt idx="18">
                  <c:v>3</c:v>
                </c:pt>
                <c:pt idx="19">
                  <c:v>3</c:v>
                </c:pt>
                <c:pt idx="20">
                  <c:v>4</c:v>
                </c:pt>
                <c:pt idx="21">
                  <c:v>4</c:v>
                </c:pt>
                <c:pt idx="22">
                  <c:v>4</c:v>
                </c:pt>
                <c:pt idx="23">
                  <c:v>4</c:v>
                </c:pt>
                <c:pt idx="24">
                  <c:v>4</c:v>
                </c:pt>
              </c:numCache>
            </c:numRef>
          </c:val>
        </c:ser>
        <c:ser>
          <c:idx val="32"/>
          <c:order val="2"/>
          <c:tx>
            <c:strRef>
              <c:f>'Monitored - weather'!$D$3</c:f>
              <c:strCache>
                <c:ptCount val="1"/>
                <c:pt idx="0">
                  <c:v>JPSS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weather'!$D$4:$D$28</c:f>
              <c:numCache>
                <c:formatCode>General</c:formatCode>
                <c:ptCount val="25"/>
                <c:pt idx="21">
                  <c:v>3</c:v>
                </c:pt>
                <c:pt idx="22">
                  <c:v>4</c:v>
                </c:pt>
                <c:pt idx="23">
                  <c:v>4</c:v>
                </c:pt>
                <c:pt idx="24">
                  <c:v>4</c:v>
                </c:pt>
              </c:numCache>
            </c:numRef>
          </c:val>
        </c:ser>
        <c:ser>
          <c:idx val="2"/>
          <c:order val="3"/>
          <c:tx>
            <c:strRef>
              <c:f>'Monitored - weather'!$F$3</c:f>
              <c:strCache>
                <c:ptCount val="1"/>
                <c:pt idx="0">
                  <c:v>Metop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weather'!$F$4:$F$28</c:f>
              <c:numCache>
                <c:formatCode>General</c:formatCode>
                <c:ptCount val="25"/>
                <c:pt idx="11">
                  <c:v>5</c:v>
                </c:pt>
                <c:pt idx="12">
                  <c:v>7</c:v>
                </c:pt>
                <c:pt idx="13">
                  <c:v>7</c:v>
                </c:pt>
                <c:pt idx="14">
                  <c:v>7</c:v>
                </c:pt>
                <c:pt idx="15">
                  <c:v>7</c:v>
                </c:pt>
                <c:pt idx="16">
                  <c:v>10</c:v>
                </c:pt>
                <c:pt idx="17">
                  <c:v>16</c:v>
                </c:pt>
                <c:pt idx="18">
                  <c:v>16</c:v>
                </c:pt>
                <c:pt idx="19">
                  <c:v>17</c:v>
                </c:pt>
                <c:pt idx="20">
                  <c:v>19</c:v>
                </c:pt>
                <c:pt idx="21">
                  <c:v>19</c:v>
                </c:pt>
                <c:pt idx="22">
                  <c:v>24</c:v>
                </c:pt>
                <c:pt idx="23">
                  <c:v>24</c:v>
                </c:pt>
                <c:pt idx="24">
                  <c:v>19</c:v>
                </c:pt>
              </c:numCache>
            </c:numRef>
          </c:val>
        </c:ser>
        <c:ser>
          <c:idx val="12"/>
          <c:order val="4"/>
          <c:tx>
            <c:strRef>
              <c:f>'Monitored - weather'!$X$3</c:f>
              <c:strCache>
                <c:ptCount val="1"/>
                <c:pt idx="0">
                  <c:v>FY3</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weather'!$X$4:$X$28</c:f>
              <c:numCache>
                <c:formatCode>General</c:formatCode>
                <c:ptCount val="25"/>
                <c:pt idx="13">
                  <c:v>0</c:v>
                </c:pt>
                <c:pt idx="16">
                  <c:v>1</c:v>
                </c:pt>
                <c:pt idx="17">
                  <c:v>3</c:v>
                </c:pt>
                <c:pt idx="18">
                  <c:v>3</c:v>
                </c:pt>
                <c:pt idx="19">
                  <c:v>3</c:v>
                </c:pt>
                <c:pt idx="20">
                  <c:v>5</c:v>
                </c:pt>
                <c:pt idx="21">
                  <c:v>9</c:v>
                </c:pt>
                <c:pt idx="22">
                  <c:v>9</c:v>
                </c:pt>
                <c:pt idx="23">
                  <c:v>10</c:v>
                </c:pt>
                <c:pt idx="24">
                  <c:v>10</c:v>
                </c:pt>
              </c:numCache>
            </c:numRef>
          </c:val>
        </c:ser>
        <c:ser>
          <c:idx val="39"/>
          <c:order val="5"/>
          <c:tx>
            <c:strRef>
              <c:f>'Monitored - weather'!$K$3</c:f>
              <c:strCache>
                <c:ptCount val="1"/>
                <c:pt idx="0">
                  <c:v>CHAMP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weather'!$K$4:$K$28</c:f>
              <c:numCache>
                <c:formatCode>General</c:formatCode>
                <c:ptCount val="25"/>
                <c:pt idx="10">
                  <c:v>1</c:v>
                </c:pt>
                <c:pt idx="11">
                  <c:v>1</c:v>
                </c:pt>
                <c:pt idx="12">
                  <c:v>1</c:v>
                </c:pt>
              </c:numCache>
            </c:numRef>
          </c:val>
        </c:ser>
        <c:ser>
          <c:idx val="31"/>
          <c:order val="6"/>
          <c:tx>
            <c:strRef>
              <c:f>'Monitored - weather'!$L$3</c:f>
              <c:strCache>
                <c:ptCount val="1"/>
                <c:pt idx="0">
                  <c:v>GRACE</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weather'!$L$4:$L$28</c:f>
              <c:numCache>
                <c:formatCode>General</c:formatCode>
                <c:ptCount val="25"/>
                <c:pt idx="10">
                  <c:v>1</c:v>
                </c:pt>
                <c:pt idx="11">
                  <c:v>1</c:v>
                </c:pt>
                <c:pt idx="12">
                  <c:v>1</c:v>
                </c:pt>
                <c:pt idx="13">
                  <c:v>1</c:v>
                </c:pt>
                <c:pt idx="14">
                  <c:v>1</c:v>
                </c:pt>
                <c:pt idx="15">
                  <c:v>1</c:v>
                </c:pt>
                <c:pt idx="16">
                  <c:v>1</c:v>
                </c:pt>
                <c:pt idx="17">
                  <c:v>1</c:v>
                </c:pt>
                <c:pt idx="18">
                  <c:v>1</c:v>
                </c:pt>
                <c:pt idx="19">
                  <c:v>2</c:v>
                </c:pt>
                <c:pt idx="20">
                  <c:v>1</c:v>
                </c:pt>
                <c:pt idx="21">
                  <c:v>1</c:v>
                </c:pt>
                <c:pt idx="22">
                  <c:v>1</c:v>
                </c:pt>
              </c:numCache>
            </c:numRef>
          </c:val>
        </c:ser>
        <c:ser>
          <c:idx val="5"/>
          <c:order val="7"/>
          <c:tx>
            <c:strRef>
              <c:f>'Monitored - weather'!$I$3</c:f>
              <c:strCache>
                <c:ptCount val="1"/>
                <c:pt idx="0">
                  <c:v>COSMIC</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weather'!$I$4:$I$28</c:f>
              <c:numCache>
                <c:formatCode>General</c:formatCode>
                <c:ptCount val="25"/>
                <c:pt idx="10">
                  <c:v>6</c:v>
                </c:pt>
                <c:pt idx="11">
                  <c:v>6</c:v>
                </c:pt>
                <c:pt idx="12">
                  <c:v>6</c:v>
                </c:pt>
                <c:pt idx="13">
                  <c:v>6</c:v>
                </c:pt>
                <c:pt idx="14">
                  <c:v>6</c:v>
                </c:pt>
                <c:pt idx="15">
                  <c:v>5</c:v>
                </c:pt>
                <c:pt idx="16">
                  <c:v>5</c:v>
                </c:pt>
                <c:pt idx="17">
                  <c:v>5</c:v>
                </c:pt>
                <c:pt idx="18">
                  <c:v>5</c:v>
                </c:pt>
                <c:pt idx="19">
                  <c:v>5</c:v>
                </c:pt>
                <c:pt idx="20">
                  <c:v>4</c:v>
                </c:pt>
                <c:pt idx="21">
                  <c:v>2</c:v>
                </c:pt>
                <c:pt idx="22">
                  <c:v>2</c:v>
                </c:pt>
                <c:pt idx="23">
                  <c:v>1</c:v>
                </c:pt>
                <c:pt idx="24">
                  <c:v>1</c:v>
                </c:pt>
              </c:numCache>
            </c:numRef>
          </c:val>
        </c:ser>
        <c:ser>
          <c:idx val="34"/>
          <c:order val="8"/>
          <c:tx>
            <c:strRef>
              <c:f>'Monitored - weather'!$J$3</c:f>
              <c:strCache>
                <c:ptCount val="1"/>
                <c:pt idx="0">
                  <c:v>COSMIC-2</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weather'!$J$4:$J$28</c:f>
              <c:numCache>
                <c:formatCode>General</c:formatCode>
                <c:ptCount val="25"/>
                <c:pt idx="21">
                  <c:v>6</c:v>
                </c:pt>
                <c:pt idx="22">
                  <c:v>6</c:v>
                </c:pt>
                <c:pt idx="23">
                  <c:v>6</c:v>
                </c:pt>
                <c:pt idx="24">
                  <c:v>6</c:v>
                </c:pt>
              </c:numCache>
            </c:numRef>
          </c:val>
        </c:ser>
        <c:ser>
          <c:idx val="6"/>
          <c:order val="9"/>
          <c:tx>
            <c:strRef>
              <c:f>'Monitored - weather'!$P$3</c:f>
              <c:strCache>
                <c:ptCount val="1"/>
                <c:pt idx="0">
                  <c:v>CNOFS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weather'!$P$3:$P$25</c:f>
              <c:numCache>
                <c:formatCode>General</c:formatCode>
                <c:ptCount val="23"/>
                <c:pt idx="0">
                  <c:v>0</c:v>
                </c:pt>
                <c:pt idx="15">
                  <c:v>1</c:v>
                </c:pt>
                <c:pt idx="16">
                  <c:v>1</c:v>
                </c:pt>
                <c:pt idx="17">
                  <c:v>1</c:v>
                </c:pt>
                <c:pt idx="18">
                  <c:v>1</c:v>
                </c:pt>
              </c:numCache>
            </c:numRef>
          </c:val>
        </c:ser>
        <c:ser>
          <c:idx val="24"/>
          <c:order val="10"/>
          <c:tx>
            <c:strRef>
              <c:f>'Monitored - weather'!$O$3</c:f>
              <c:strCache>
                <c:ptCount val="1"/>
                <c:pt idx="0">
                  <c:v>SAC-C</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weather'!$O$4:$O$25</c:f>
              <c:numCache>
                <c:formatCode>General</c:formatCode>
                <c:ptCount val="22"/>
                <c:pt idx="14">
                  <c:v>1</c:v>
                </c:pt>
                <c:pt idx="15">
                  <c:v>1</c:v>
                </c:pt>
                <c:pt idx="16">
                  <c:v>1</c:v>
                </c:pt>
                <c:pt idx="17">
                  <c:v>1</c:v>
                </c:pt>
              </c:numCache>
            </c:numRef>
          </c:val>
        </c:ser>
        <c:ser>
          <c:idx val="7"/>
          <c:order val="11"/>
          <c:tx>
            <c:strRef>
              <c:f>'Monitored - weather'!$M$3</c:f>
              <c:strCache>
                <c:ptCount val="1"/>
                <c:pt idx="0">
                  <c:v>TERRASAR-X</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weather'!$M$4:$M$28</c:f>
              <c:numCache>
                <c:formatCode>General</c:formatCode>
                <c:ptCount val="25"/>
                <c:pt idx="14">
                  <c:v>1</c:v>
                </c:pt>
                <c:pt idx="15">
                  <c:v>1</c:v>
                </c:pt>
                <c:pt idx="16">
                  <c:v>1</c:v>
                </c:pt>
                <c:pt idx="17">
                  <c:v>1</c:v>
                </c:pt>
                <c:pt idx="19">
                  <c:v>1</c:v>
                </c:pt>
                <c:pt idx="20">
                  <c:v>1</c:v>
                </c:pt>
                <c:pt idx="21">
                  <c:v>1</c:v>
                </c:pt>
                <c:pt idx="22">
                  <c:v>1</c:v>
                </c:pt>
              </c:numCache>
            </c:numRef>
          </c:val>
        </c:ser>
        <c:ser>
          <c:idx val="22"/>
          <c:order val="12"/>
          <c:tx>
            <c:strRef>
              <c:f>'Monitored - weather'!$N$3</c:f>
              <c:strCache>
                <c:ptCount val="1"/>
                <c:pt idx="0">
                  <c:v>TANDEM-X</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weather'!$N$4:$N$28</c:f>
              <c:numCache>
                <c:formatCode>General</c:formatCode>
                <c:ptCount val="25"/>
                <c:pt idx="19">
                  <c:v>1</c:v>
                </c:pt>
                <c:pt idx="20">
                  <c:v>1</c:v>
                </c:pt>
                <c:pt idx="21">
                  <c:v>1</c:v>
                </c:pt>
                <c:pt idx="22">
                  <c:v>1</c:v>
                </c:pt>
              </c:numCache>
            </c:numRef>
          </c:val>
        </c:ser>
        <c:ser>
          <c:idx val="1"/>
          <c:order val="13"/>
          <c:tx>
            <c:strRef>
              <c:f>'Monitored - weather'!$E$3</c:f>
              <c:strCache>
                <c:ptCount val="1"/>
                <c:pt idx="0">
                  <c:v>DMSP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weather'!$E$4:$E$28</c:f>
              <c:numCache>
                <c:formatCode>General</c:formatCode>
                <c:ptCount val="25"/>
                <c:pt idx="3">
                  <c:v>1</c:v>
                </c:pt>
                <c:pt idx="4">
                  <c:v>2</c:v>
                </c:pt>
                <c:pt idx="5">
                  <c:v>2</c:v>
                </c:pt>
                <c:pt idx="6">
                  <c:v>2</c:v>
                </c:pt>
                <c:pt idx="7">
                  <c:v>3</c:v>
                </c:pt>
                <c:pt idx="8">
                  <c:v>3</c:v>
                </c:pt>
                <c:pt idx="9">
                  <c:v>3</c:v>
                </c:pt>
                <c:pt idx="10">
                  <c:v>3</c:v>
                </c:pt>
                <c:pt idx="11">
                  <c:v>3</c:v>
                </c:pt>
                <c:pt idx="12">
                  <c:v>3</c:v>
                </c:pt>
                <c:pt idx="13">
                  <c:v>3</c:v>
                </c:pt>
                <c:pt idx="14">
                  <c:v>4</c:v>
                </c:pt>
                <c:pt idx="15">
                  <c:v>4</c:v>
                </c:pt>
                <c:pt idx="16">
                  <c:v>4</c:v>
                </c:pt>
                <c:pt idx="17">
                  <c:v>4</c:v>
                </c:pt>
                <c:pt idx="18">
                  <c:v>4</c:v>
                </c:pt>
                <c:pt idx="19">
                  <c:v>3</c:v>
                </c:pt>
                <c:pt idx="20">
                  <c:v>3</c:v>
                </c:pt>
                <c:pt idx="21">
                  <c:v>3</c:v>
                </c:pt>
                <c:pt idx="22">
                  <c:v>3</c:v>
                </c:pt>
                <c:pt idx="23">
                  <c:v>2</c:v>
                </c:pt>
                <c:pt idx="24">
                  <c:v>1</c:v>
                </c:pt>
              </c:numCache>
            </c:numRef>
          </c:val>
        </c:ser>
        <c:ser>
          <c:idx val="9"/>
          <c:order val="14"/>
          <c:tx>
            <c:strRef>
              <c:f>'Monitored - weather'!$R$3</c:f>
              <c:strCache>
                <c:ptCount val="1"/>
                <c:pt idx="0">
                  <c:v>TRMM</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weather'!$R$4:$R$26</c:f>
              <c:numCache>
                <c:formatCode>General</c:formatCode>
                <c:ptCount val="23"/>
                <c:pt idx="11">
                  <c:v>1</c:v>
                </c:pt>
                <c:pt idx="12">
                  <c:v>1</c:v>
                </c:pt>
                <c:pt idx="13">
                  <c:v>1</c:v>
                </c:pt>
                <c:pt idx="14">
                  <c:v>1</c:v>
                </c:pt>
                <c:pt idx="15">
                  <c:v>1</c:v>
                </c:pt>
                <c:pt idx="16">
                  <c:v>1</c:v>
                </c:pt>
                <c:pt idx="17">
                  <c:v>1</c:v>
                </c:pt>
                <c:pt idx="18">
                  <c:v>1</c:v>
                </c:pt>
                <c:pt idx="19">
                  <c:v>1</c:v>
                </c:pt>
              </c:numCache>
            </c:numRef>
          </c:val>
        </c:ser>
        <c:ser>
          <c:idx val="8"/>
          <c:order val="15"/>
          <c:tx>
            <c:strRef>
              <c:f>'Monitored - weather'!$Q$3</c:f>
              <c:strCache>
                <c:ptCount val="1"/>
                <c:pt idx="0">
                  <c:v>GCOM-W/C</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weather'!$Q$4:$Q$28</c:f>
              <c:numCache>
                <c:formatCode>General</c:formatCode>
                <c:ptCount val="25"/>
                <c:pt idx="19">
                  <c:v>1</c:v>
                </c:pt>
                <c:pt idx="20">
                  <c:v>1</c:v>
                </c:pt>
                <c:pt idx="21">
                  <c:v>1</c:v>
                </c:pt>
                <c:pt idx="22">
                  <c:v>1</c:v>
                </c:pt>
                <c:pt idx="23">
                  <c:v>1</c:v>
                </c:pt>
                <c:pt idx="24">
                  <c:v>1</c:v>
                </c:pt>
              </c:numCache>
            </c:numRef>
          </c:val>
        </c:ser>
        <c:ser>
          <c:idx val="38"/>
          <c:order val="16"/>
          <c:tx>
            <c:strRef>
              <c:f>'Used - Weather'!$R$3</c:f>
              <c:strCache>
                <c:ptCount val="1"/>
                <c:pt idx="0">
                  <c:v>GPM</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'Used - Weather'!$R$4:$R$28</c:f>
              <c:numCache>
                <c:formatCode>General</c:formatCode>
                <c:ptCount val="25"/>
                <c:pt idx="19">
                  <c:v>1</c:v>
                </c:pt>
                <c:pt idx="20">
                  <c:v>1</c:v>
                </c:pt>
                <c:pt idx="21">
                  <c:v>1</c:v>
                </c:pt>
                <c:pt idx="22">
                  <c:v>1</c:v>
                </c:pt>
                <c:pt idx="23">
                  <c:v>1</c:v>
                </c:pt>
                <c:pt idx="24">
                  <c:v>1</c:v>
                </c:pt>
              </c:numCache>
            </c:numRef>
          </c:val>
        </c:ser>
        <c:ser>
          <c:idx val="30"/>
          <c:order val="17"/>
          <c:tx>
            <c:strRef>
              <c:f>'Monitored - weather'!$T$3</c:f>
              <c:strCache>
                <c:ptCount val="1"/>
                <c:pt idx="0">
                  <c:v>Megha Tropiques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weather'!$T$4:$T$28</c:f>
              <c:numCache>
                <c:formatCode>General</c:formatCode>
                <c:ptCount val="25"/>
                <c:pt idx="19">
                  <c:v>1</c:v>
                </c:pt>
                <c:pt idx="20">
                  <c:v>1</c:v>
                </c:pt>
                <c:pt idx="21">
                  <c:v>1</c:v>
                </c:pt>
                <c:pt idx="22">
                  <c:v>1</c:v>
                </c:pt>
                <c:pt idx="23">
                  <c:v>1</c:v>
                </c:pt>
                <c:pt idx="24">
                  <c:v>1</c:v>
                </c:pt>
              </c:numCache>
            </c:numRef>
          </c:val>
        </c:ser>
        <c:ser>
          <c:idx val="10"/>
          <c:order val="18"/>
          <c:tx>
            <c:strRef>
              <c:f>'Monitored - weather'!$U$3</c:f>
              <c:strCache>
                <c:ptCount val="1"/>
                <c:pt idx="0">
                  <c:v>AQUA</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weather'!$U$4:$U$28</c:f>
              <c:numCache>
                <c:formatCode>General</c:formatCode>
                <c:ptCount val="25"/>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2</c:v>
                </c:pt>
                <c:pt idx="22">
                  <c:v>2</c:v>
                </c:pt>
                <c:pt idx="23">
                  <c:v>1</c:v>
                </c:pt>
                <c:pt idx="24">
                  <c:v>1</c:v>
                </c:pt>
              </c:numCache>
            </c:numRef>
          </c:val>
        </c:ser>
        <c:ser>
          <c:idx val="11"/>
          <c:order val="19"/>
          <c:tx>
            <c:strRef>
              <c:f>'Monitoried - all'!$D$3</c:f>
              <c:strCache>
                <c:ptCount val="1"/>
                <c:pt idx="0">
                  <c:v>AURA</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'Monitoried - all'!$D$4:$D$28</c:f>
              <c:numCache>
                <c:formatCode>General</c:formatCode>
                <c:ptCount val="25"/>
                <c:pt idx="12">
                  <c:v>1</c:v>
                </c:pt>
                <c:pt idx="13">
                  <c:v>2</c:v>
                </c:pt>
                <c:pt idx="14">
                  <c:v>2</c:v>
                </c:pt>
                <c:pt idx="15">
                  <c:v>2</c:v>
                </c:pt>
                <c:pt idx="16">
                  <c:v>2</c:v>
                </c:pt>
                <c:pt idx="17">
                  <c:v>2</c:v>
                </c:pt>
                <c:pt idx="18">
                  <c:v>2</c:v>
                </c:pt>
                <c:pt idx="19">
                  <c:v>2</c:v>
                </c:pt>
                <c:pt idx="20">
                  <c:v>2</c:v>
                </c:pt>
                <c:pt idx="21">
                  <c:v>2</c:v>
                </c:pt>
                <c:pt idx="22">
                  <c:v>2</c:v>
                </c:pt>
                <c:pt idx="23">
                  <c:v>2</c:v>
                </c:pt>
                <c:pt idx="24">
                  <c:v>2</c:v>
                </c:pt>
              </c:numCache>
            </c:numRef>
          </c:val>
        </c:ser>
        <c:ser>
          <c:idx val="37"/>
          <c:order val="20"/>
          <c:tx>
            <c:strRef>
              <c:f>'Monitoried - all'!$C$3</c:f>
              <c:strCache>
                <c:ptCount val="1"/>
                <c:pt idx="0">
                  <c:v>TERRA</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'Monitoried - all'!$C$4:$C$28</c:f>
              <c:numCache>
                <c:formatCode>General</c:formatCode>
                <c:ptCount val="25"/>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numCache>
            </c:numRef>
          </c:val>
        </c:ser>
        <c:ser>
          <c:idx val="3"/>
          <c:order val="21"/>
          <c:tx>
            <c:strRef>
              <c:f>'Monitored - weather'!$G$3</c:f>
              <c:strCache>
                <c:ptCount val="1"/>
                <c:pt idx="0">
                  <c:v>ERS-1/2</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weather'!$G$4:$G$25</c:f>
              <c:numCache>
                <c:formatCode>General</c:formatCode>
                <c:ptCount val="22"/>
                <c:pt idx="0">
                  <c:v>1</c:v>
                </c:pt>
                <c:pt idx="1">
                  <c:v>2</c:v>
                </c:pt>
                <c:pt idx="2">
                  <c:v>2</c:v>
                </c:pt>
                <c:pt idx="3">
                  <c:v>2</c:v>
                </c:pt>
                <c:pt idx="4">
                  <c:v>2</c:v>
                </c:pt>
                <c:pt idx="5">
                  <c:v>2</c:v>
                </c:pt>
                <c:pt idx="6">
                  <c:v>2</c:v>
                </c:pt>
                <c:pt idx="7">
                  <c:v>3</c:v>
                </c:pt>
                <c:pt idx="8">
                  <c:v>1</c:v>
                </c:pt>
                <c:pt idx="9">
                  <c:v>2</c:v>
                </c:pt>
                <c:pt idx="10">
                  <c:v>1</c:v>
                </c:pt>
                <c:pt idx="11">
                  <c:v>1</c:v>
                </c:pt>
                <c:pt idx="12">
                  <c:v>1</c:v>
                </c:pt>
                <c:pt idx="13">
                  <c:v>1</c:v>
                </c:pt>
                <c:pt idx="14">
                  <c:v>1</c:v>
                </c:pt>
                <c:pt idx="15">
                  <c:v>1</c:v>
                </c:pt>
              </c:numCache>
            </c:numRef>
          </c:val>
        </c:ser>
        <c:ser>
          <c:idx val="13"/>
          <c:order val="22"/>
          <c:tx>
            <c:strRef>
              <c:f>'Monitored - weather'!$Y$3</c:f>
              <c:strCache>
                <c:ptCount val="1"/>
                <c:pt idx="0">
                  <c:v>QuikSCAT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weather'!$Y$4:$Y$26</c:f>
              <c:numCache>
                <c:formatCode>General</c:formatCode>
                <c:ptCount val="23"/>
                <c:pt idx="6">
                  <c:v>1</c:v>
                </c:pt>
                <c:pt idx="7">
                  <c:v>1</c:v>
                </c:pt>
                <c:pt idx="8">
                  <c:v>1</c:v>
                </c:pt>
                <c:pt idx="9">
                  <c:v>1</c:v>
                </c:pt>
                <c:pt idx="10">
                  <c:v>1</c:v>
                </c:pt>
                <c:pt idx="11">
                  <c:v>1</c:v>
                </c:pt>
                <c:pt idx="12">
                  <c:v>1</c:v>
                </c:pt>
                <c:pt idx="13">
                  <c:v>1</c:v>
                </c:pt>
                <c:pt idx="14">
                  <c:v>0</c:v>
                </c:pt>
              </c:numCache>
            </c:numRef>
          </c:val>
        </c:ser>
        <c:ser>
          <c:idx val="15"/>
          <c:order val="23"/>
          <c:tx>
            <c:strRef>
              <c:f>'Monitored - weather'!$Z$3</c:f>
              <c:strCache>
                <c:ptCount val="1"/>
                <c:pt idx="0">
                  <c:v>Oceansat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weather'!$Z$4:$Z$28</c:f>
              <c:numCache>
                <c:formatCode>General</c:formatCode>
                <c:ptCount val="25"/>
                <c:pt idx="15">
                  <c:v>1</c:v>
                </c:pt>
                <c:pt idx="16">
                  <c:v>1</c:v>
                </c:pt>
                <c:pt idx="17">
                  <c:v>1</c:v>
                </c:pt>
                <c:pt idx="18">
                  <c:v>1</c:v>
                </c:pt>
              </c:numCache>
            </c:numRef>
          </c:val>
        </c:ser>
        <c:ser>
          <c:idx val="41"/>
          <c:order val="24"/>
          <c:tx>
            <c:strRef>
              <c:f>'Used - Weather'!$AO$3</c:f>
              <c:strCache>
                <c:ptCount val="1"/>
                <c:pt idx="0">
                  <c:v>RapidSCAT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'Used - Weather'!$AO$4:$AO$28</c:f>
              <c:numCache>
                <c:formatCode>General</c:formatCode>
                <c:ptCount val="25"/>
                <c:pt idx="21">
                  <c:v>1</c:v>
                </c:pt>
              </c:numCache>
            </c:numRef>
          </c:val>
        </c:ser>
        <c:ser>
          <c:idx val="16"/>
          <c:order val="25"/>
          <c:tx>
            <c:strRef>
              <c:f>'Monitored - weather'!$AA$3</c:f>
              <c:strCache>
                <c:ptCount val="1"/>
                <c:pt idx="0">
                  <c:v>HY2</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weather'!$AA$4:$AA$28</c:f>
              <c:numCache>
                <c:formatCode>General</c:formatCode>
                <c:ptCount val="25"/>
              </c:numCache>
            </c:numRef>
          </c:val>
        </c:ser>
        <c:ser>
          <c:idx val="4"/>
          <c:order val="26"/>
          <c:tx>
            <c:strRef>
              <c:f>'Monitored - weather'!$H$3</c:f>
              <c:strCache>
                <c:ptCount val="1"/>
                <c:pt idx="0">
                  <c:v>ENVISAT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weather'!$H$4:$H$25</c:f>
              <c:numCache>
                <c:formatCode>General</c:formatCode>
                <c:ptCount val="22"/>
                <c:pt idx="6">
                  <c:v>3</c:v>
                </c:pt>
                <c:pt idx="7">
                  <c:v>4</c:v>
                </c:pt>
                <c:pt idx="8">
                  <c:v>6</c:v>
                </c:pt>
                <c:pt idx="9">
                  <c:v>6</c:v>
                </c:pt>
                <c:pt idx="10">
                  <c:v>6</c:v>
                </c:pt>
                <c:pt idx="11">
                  <c:v>6</c:v>
                </c:pt>
                <c:pt idx="12">
                  <c:v>6</c:v>
                </c:pt>
                <c:pt idx="13">
                  <c:v>6</c:v>
                </c:pt>
                <c:pt idx="14">
                  <c:v>6</c:v>
                </c:pt>
                <c:pt idx="15">
                  <c:v>7</c:v>
                </c:pt>
                <c:pt idx="16">
                  <c:v>7</c:v>
                </c:pt>
              </c:numCache>
            </c:numRef>
          </c:val>
        </c:ser>
        <c:ser>
          <c:idx val="14"/>
          <c:order val="27"/>
          <c:tx>
            <c:strRef>
              <c:f>'Monitored - weather'!$AB$3</c:f>
              <c:strCache>
                <c:ptCount val="1"/>
                <c:pt idx="0">
                  <c:v>JASON</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weather'!$AB$4:$AB$28</c:f>
              <c:numCache>
                <c:formatCode>General</c:formatCode>
                <c:ptCount val="25"/>
                <c:pt idx="7">
                  <c:v>1</c:v>
                </c:pt>
                <c:pt idx="8">
                  <c:v>1</c:v>
                </c:pt>
                <c:pt idx="9">
                  <c:v>1</c:v>
                </c:pt>
                <c:pt idx="10">
                  <c:v>1</c:v>
                </c:pt>
                <c:pt idx="11">
                  <c:v>1</c:v>
                </c:pt>
                <c:pt idx="12">
                  <c:v>1</c:v>
                </c:pt>
                <c:pt idx="13">
                  <c:v>2</c:v>
                </c:pt>
                <c:pt idx="14">
                  <c:v>2</c:v>
                </c:pt>
                <c:pt idx="15">
                  <c:v>2</c:v>
                </c:pt>
                <c:pt idx="16">
                  <c:v>2</c:v>
                </c:pt>
                <c:pt idx="17">
                  <c:v>2</c:v>
                </c:pt>
                <c:pt idx="18">
                  <c:v>2</c:v>
                </c:pt>
                <c:pt idx="19">
                  <c:v>2</c:v>
                </c:pt>
                <c:pt idx="20">
                  <c:v>2</c:v>
                </c:pt>
                <c:pt idx="21">
                  <c:v>2</c:v>
                </c:pt>
                <c:pt idx="22">
                  <c:v>4</c:v>
                </c:pt>
                <c:pt idx="23">
                  <c:v>4</c:v>
                </c:pt>
                <c:pt idx="24">
                  <c:v>4</c:v>
                </c:pt>
              </c:numCache>
            </c:numRef>
          </c:val>
        </c:ser>
        <c:ser>
          <c:idx val="21"/>
          <c:order val="28"/>
          <c:tx>
            <c:strRef>
              <c:f>'Monitored - weather'!$AC$3</c:f>
              <c:strCache>
                <c:ptCount val="1"/>
                <c:pt idx="0">
                  <c:v>Saral/Altika</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weather'!$AC$4:$AC$28</c:f>
              <c:numCache>
                <c:formatCode>General</c:formatCode>
                <c:ptCount val="25"/>
                <c:pt idx="18">
                  <c:v>1</c:v>
                </c:pt>
                <c:pt idx="19">
                  <c:v>2</c:v>
                </c:pt>
                <c:pt idx="20">
                  <c:v>2</c:v>
                </c:pt>
                <c:pt idx="21">
                  <c:v>2</c:v>
                </c:pt>
                <c:pt idx="22">
                  <c:v>2</c:v>
                </c:pt>
                <c:pt idx="23">
                  <c:v>2</c:v>
                </c:pt>
                <c:pt idx="24">
                  <c:v>2</c:v>
                </c:pt>
              </c:numCache>
            </c:numRef>
          </c:val>
        </c:ser>
        <c:ser>
          <c:idx val="36"/>
          <c:order val="29"/>
          <c:tx>
            <c:strRef>
              <c:f>'Monitored - weather'!$AH$3</c:f>
              <c:strCache>
                <c:ptCount val="1"/>
                <c:pt idx="0">
                  <c:v>Cryosat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weather'!$AH$4:$AH$28</c:f>
              <c:numCache>
                <c:formatCode>General</c:formatCode>
                <c:ptCount val="25"/>
                <c:pt idx="16">
                  <c:v>1</c:v>
                </c:pt>
                <c:pt idx="17">
                  <c:v>1</c:v>
                </c:pt>
                <c:pt idx="18">
                  <c:v>1</c:v>
                </c:pt>
                <c:pt idx="19">
                  <c:v>1</c:v>
                </c:pt>
                <c:pt idx="20">
                  <c:v>1</c:v>
                </c:pt>
                <c:pt idx="21">
                  <c:v>2</c:v>
                </c:pt>
                <c:pt idx="22">
                  <c:v>2</c:v>
                </c:pt>
                <c:pt idx="23">
                  <c:v>2</c:v>
                </c:pt>
                <c:pt idx="24">
                  <c:v>2</c:v>
                </c:pt>
              </c:numCache>
            </c:numRef>
          </c:val>
        </c:ser>
        <c:ser>
          <c:idx val="17"/>
          <c:order val="30"/>
          <c:tx>
            <c:strRef>
              <c:f>'Monitored - weather'!$AD$3</c:f>
              <c:strCache>
                <c:ptCount val="1"/>
                <c:pt idx="0">
                  <c:v>Meteosat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weather'!$AD$4:$AD$28</c:f>
              <c:numCache>
                <c:formatCode>General</c:formatCode>
                <c:ptCount val="25"/>
                <c:pt idx="0">
                  <c:v>2</c:v>
                </c:pt>
                <c:pt idx="1">
                  <c:v>2</c:v>
                </c:pt>
                <c:pt idx="2">
                  <c:v>2</c:v>
                </c:pt>
                <c:pt idx="3">
                  <c:v>2</c:v>
                </c:pt>
                <c:pt idx="4">
                  <c:v>2</c:v>
                </c:pt>
                <c:pt idx="5">
                  <c:v>2</c:v>
                </c:pt>
                <c:pt idx="6">
                  <c:v>3</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6</c:v>
                </c:pt>
                <c:pt idx="22">
                  <c:v>4</c:v>
                </c:pt>
                <c:pt idx="23">
                  <c:v>4</c:v>
                </c:pt>
                <c:pt idx="24">
                  <c:v>4</c:v>
                </c:pt>
              </c:numCache>
            </c:numRef>
          </c:val>
        </c:ser>
        <c:ser>
          <c:idx val="18"/>
          <c:order val="31"/>
          <c:tx>
            <c:strRef>
              <c:f>'Monitored - weather'!$AE$3</c:f>
              <c:strCache>
                <c:ptCount val="1"/>
                <c:pt idx="0">
                  <c:v>GOES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weather'!$AE$4:$AE$28</c:f>
              <c:numCache>
                <c:formatCode>General</c:formatCode>
                <c:ptCount val="25"/>
                <c:pt idx="0">
                  <c:v>2</c:v>
                </c:pt>
                <c:pt idx="1">
                  <c:v>2</c:v>
                </c:pt>
                <c:pt idx="2">
                  <c:v>2</c:v>
                </c:pt>
                <c:pt idx="3">
                  <c:v>2</c:v>
                </c:pt>
                <c:pt idx="4">
                  <c:v>2</c:v>
                </c:pt>
                <c:pt idx="5">
                  <c:v>2</c:v>
                </c:pt>
                <c:pt idx="6">
                  <c:v>2</c:v>
                </c:pt>
                <c:pt idx="7">
                  <c:v>5</c:v>
                </c:pt>
                <c:pt idx="8">
                  <c:v>5</c:v>
                </c:pt>
                <c:pt idx="9">
                  <c:v>5</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numCache>
            </c:numRef>
          </c:val>
        </c:ser>
        <c:ser>
          <c:idx val="19"/>
          <c:order val="32"/>
          <c:tx>
            <c:strRef>
              <c:f>'Monitored - weather'!$AF$3</c:f>
              <c:strCache>
                <c:ptCount val="1"/>
                <c:pt idx="0">
                  <c:v>Himawari</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weather'!$AF$4:$AF$28</c:f>
              <c:numCache>
                <c:formatCode>General</c:formatCode>
                <c:ptCount val="25"/>
                <c:pt idx="0">
                  <c:v>1</c:v>
                </c:pt>
                <c:pt idx="1">
                  <c:v>1</c:v>
                </c:pt>
                <c:pt idx="2">
                  <c:v>1</c:v>
                </c:pt>
                <c:pt idx="3">
                  <c:v>1</c:v>
                </c:pt>
                <c:pt idx="4">
                  <c:v>1</c:v>
                </c:pt>
                <c:pt idx="5">
                  <c:v>1</c:v>
                </c:pt>
                <c:pt idx="6">
                  <c:v>1</c:v>
                </c:pt>
                <c:pt idx="7">
                  <c:v>1</c:v>
                </c:pt>
                <c:pt idx="8">
                  <c:v>1</c:v>
                </c:pt>
                <c:pt idx="9">
                  <c:v>1</c:v>
                </c:pt>
                <c:pt idx="10">
                  <c:v>1</c:v>
                </c:pt>
                <c:pt idx="11">
                  <c:v>2</c:v>
                </c:pt>
                <c:pt idx="12">
                  <c:v>2</c:v>
                </c:pt>
                <c:pt idx="13">
                  <c:v>2</c:v>
                </c:pt>
                <c:pt idx="14">
                  <c:v>2</c:v>
                </c:pt>
                <c:pt idx="15">
                  <c:v>2</c:v>
                </c:pt>
                <c:pt idx="16">
                  <c:v>2</c:v>
                </c:pt>
                <c:pt idx="17">
                  <c:v>2</c:v>
                </c:pt>
                <c:pt idx="18">
                  <c:v>2</c:v>
                </c:pt>
                <c:pt idx="19">
                  <c:v>3</c:v>
                </c:pt>
                <c:pt idx="20">
                  <c:v>4</c:v>
                </c:pt>
                <c:pt idx="21">
                  <c:v>2</c:v>
                </c:pt>
                <c:pt idx="22">
                  <c:v>2</c:v>
                </c:pt>
                <c:pt idx="23">
                  <c:v>2</c:v>
                </c:pt>
                <c:pt idx="24">
                  <c:v>2</c:v>
                </c:pt>
              </c:numCache>
            </c:numRef>
          </c:val>
        </c:ser>
        <c:ser>
          <c:idx val="20"/>
          <c:order val="33"/>
          <c:tx>
            <c:strRef>
              <c:f>'Monitored - weather'!$AG$3</c:f>
              <c:strCache>
                <c:ptCount val="1"/>
                <c:pt idx="0">
                  <c:v>FY2+4</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weather'!$AG$4:$AG$28</c:f>
              <c:numCache>
                <c:formatCode>General</c:formatCode>
                <c:ptCount val="25"/>
                <c:pt idx="12">
                  <c:v>1</c:v>
                </c:pt>
                <c:pt idx="13">
                  <c:v>1</c:v>
                </c:pt>
                <c:pt idx="14">
                  <c:v>1</c:v>
                </c:pt>
                <c:pt idx="15">
                  <c:v>1</c:v>
                </c:pt>
                <c:pt idx="16">
                  <c:v>1</c:v>
                </c:pt>
                <c:pt idx="17">
                  <c:v>2</c:v>
                </c:pt>
                <c:pt idx="18">
                  <c:v>2</c:v>
                </c:pt>
                <c:pt idx="19">
                  <c:v>2</c:v>
                </c:pt>
                <c:pt idx="20">
                  <c:v>2</c:v>
                </c:pt>
                <c:pt idx="21">
                  <c:v>4</c:v>
                </c:pt>
                <c:pt idx="22">
                  <c:v>4</c:v>
                </c:pt>
                <c:pt idx="23">
                  <c:v>4</c:v>
                </c:pt>
                <c:pt idx="24">
                  <c:v>4</c:v>
                </c:pt>
              </c:numCache>
            </c:numRef>
          </c:val>
        </c:ser>
        <c:ser>
          <c:idx val="25"/>
          <c:order val="34"/>
          <c:tx>
            <c:strRef>
              <c:f>'Monitored - weather'!$AI$3</c:f>
              <c:strCache>
                <c:ptCount val="1"/>
                <c:pt idx="0">
                  <c:v>SMOS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weather'!$AI$4:$AI$28</c:f>
              <c:numCache>
                <c:formatCode>General</c:formatCode>
                <c:ptCount val="25"/>
                <c:pt idx="13">
                  <c:v>0</c:v>
                </c:pt>
                <c:pt idx="14">
                  <c:v>1</c:v>
                </c:pt>
                <c:pt idx="15">
                  <c:v>1</c:v>
                </c:pt>
                <c:pt idx="16">
                  <c:v>1</c:v>
                </c:pt>
                <c:pt idx="17">
                  <c:v>1</c:v>
                </c:pt>
                <c:pt idx="18">
                  <c:v>1</c:v>
                </c:pt>
                <c:pt idx="19">
                  <c:v>1</c:v>
                </c:pt>
                <c:pt idx="20">
                  <c:v>1</c:v>
                </c:pt>
                <c:pt idx="21">
                  <c:v>1</c:v>
                </c:pt>
                <c:pt idx="22">
                  <c:v>1</c:v>
                </c:pt>
                <c:pt idx="23">
                  <c:v>1</c:v>
                </c:pt>
                <c:pt idx="24">
                  <c:v>1</c:v>
                </c:pt>
              </c:numCache>
            </c:numRef>
          </c:val>
        </c:ser>
        <c:ser>
          <c:idx val="40"/>
          <c:order val="35"/>
          <c:tx>
            <c:strRef>
              <c:f>'Used - Weather'!$AN$3</c:f>
              <c:strCache>
                <c:ptCount val="1"/>
                <c:pt idx="0">
                  <c:v>SMAP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'Used - Weather'!$AN$4:$AN$28</c:f>
              <c:numCache>
                <c:formatCode>General</c:formatCode>
                <c:ptCount val="25"/>
                <c:pt idx="23">
                  <c:v>1</c:v>
                </c:pt>
                <c:pt idx="24">
                  <c:v>1</c:v>
                </c:pt>
              </c:numCache>
            </c:numRef>
          </c:val>
        </c:ser>
        <c:ser>
          <c:idx val="26"/>
          <c:order val="36"/>
          <c:tx>
            <c:strRef>
              <c:f>'Monitored - weather'!$AJ$3</c:f>
              <c:strCache>
                <c:ptCount val="1"/>
                <c:pt idx="0">
                  <c:v>EarthCARE</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weather'!$AJ$4:$AJ$28</c:f>
              <c:numCache>
                <c:formatCode>General</c:formatCode>
                <c:ptCount val="25"/>
                <c:pt idx="23">
                  <c:v>2</c:v>
                </c:pt>
                <c:pt idx="24">
                  <c:v>2</c:v>
                </c:pt>
              </c:numCache>
            </c:numRef>
          </c:val>
        </c:ser>
        <c:ser>
          <c:idx val="27"/>
          <c:order val="37"/>
          <c:tx>
            <c:strRef>
              <c:f>'Monitored - weather'!$AK$3</c:f>
              <c:strCache>
                <c:ptCount val="1"/>
                <c:pt idx="0">
                  <c:v>ADM Aeolus</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weather'!$AK$4:$AK$28</c:f>
              <c:numCache>
                <c:formatCode>General</c:formatCode>
                <c:ptCount val="25"/>
                <c:pt idx="22">
                  <c:v>1</c:v>
                </c:pt>
                <c:pt idx="23">
                  <c:v>1</c:v>
                </c:pt>
                <c:pt idx="24">
                  <c:v>1</c:v>
                </c:pt>
              </c:numCache>
            </c:numRef>
          </c:val>
        </c:ser>
        <c:ser>
          <c:idx val="28"/>
          <c:order val="38"/>
          <c:tx>
            <c:strRef>
              <c:f>'Monitored - weather'!$AL$3</c:f>
              <c:strCache>
                <c:ptCount val="1"/>
                <c:pt idx="0">
                  <c:v>GOSAT</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'Monitored - weather'!$AL$4:$AL$26</c:f>
              <c:numCache>
                <c:formatCode>General</c:formatCode>
                <c:ptCount val="23"/>
              </c:numCache>
            </c:numRef>
          </c:val>
        </c:ser>
        <c:ser>
          <c:idx val="29"/>
          <c:order val="39"/>
          <c:tx>
            <c:strRef>
              <c:f>'Monitoried - all'!$G$3</c:f>
              <c:strCache>
                <c:ptCount val="1"/>
                <c:pt idx="0">
                  <c:v>Sentinel 3</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'Monitoried - all'!$G$4:$G$28</c:f>
              <c:numCache>
                <c:formatCode>General</c:formatCode>
                <c:ptCount val="25"/>
                <c:pt idx="20">
                  <c:v>1</c:v>
                </c:pt>
                <c:pt idx="21">
                  <c:v>2</c:v>
                </c:pt>
                <c:pt idx="22">
                  <c:v>2</c:v>
                </c:pt>
                <c:pt idx="23">
                  <c:v>3</c:v>
                </c:pt>
                <c:pt idx="24">
                  <c:v>3</c:v>
                </c:pt>
              </c:numCache>
            </c:numRef>
          </c:val>
        </c:ser>
        <c:ser>
          <c:idx val="33"/>
          <c:order val="40"/>
          <c:tx>
            <c:strRef>
              <c:f>'Monitoried - all'!$H$3</c:f>
              <c:strCache>
                <c:ptCount val="1"/>
                <c:pt idx="0">
                  <c:v>Sentinel 5p</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'Monitoried - all'!$H$4:$H$28</c:f>
              <c:numCache>
                <c:formatCode>General</c:formatCode>
                <c:ptCount val="25"/>
                <c:pt idx="21">
                  <c:v>1</c:v>
                </c:pt>
                <c:pt idx="22">
                  <c:v>1</c:v>
                </c:pt>
                <c:pt idx="23">
                  <c:v>2</c:v>
                </c:pt>
                <c:pt idx="24">
                  <c:v>2</c:v>
                </c:pt>
              </c:numCache>
            </c:numRef>
          </c:val>
        </c:ser>
        <c:ser>
          <c:idx val="23"/>
          <c:order val="41"/>
          <c:tx>
            <c:strRef>
              <c:f>'Monitoried - all'!$I$3</c:f>
              <c:strCache>
                <c:ptCount val="1"/>
                <c:pt idx="0">
                  <c:v>OCO-2</c:v>
                </c:pt>
              </c:strCache>
            </c:strRef>
          </c:tx>
          <c:invertIfNegative val="0"/>
          <c:cat>
            <c:numRef>
              <c:f>'Monitored - weather'!$A$4:$A$28</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'Monitoried - all'!$I$4:$I$28</c:f>
              <c:numCache>
                <c:formatCode>General</c:formatCode>
                <c:ptCount val="25"/>
                <c:pt idx="21">
                  <c:v>1</c:v>
                </c:pt>
                <c:pt idx="22">
                  <c:v>1</c:v>
                </c:pt>
                <c:pt idx="23">
                  <c:v>1</c:v>
                </c:pt>
                <c:pt idx="24">
                  <c:v>1</c:v>
                </c:pt>
              </c:numCache>
            </c:numRef>
          </c:val>
        </c:ser>
        <c:dLbls>
          <c:showLegendKey val="0"/>
          <c:showVal val="0"/>
          <c:showCatName val="0"/>
          <c:showSerName val="0"/>
          <c:showPercent val="0"/>
          <c:showBubbleSize val="0"/>
        </c:dLbls>
        <c:gapWidth val="150"/>
        <c:overlap val="100"/>
        <c:axId val="226219264"/>
        <c:axId val="226219656"/>
      </c:barChart>
      <c:catAx>
        <c:axId val="226219264"/>
        <c:scaling>
          <c:orientation val="minMax"/>
        </c:scaling>
        <c:delete val="0"/>
        <c:axPos val="b"/>
        <c:numFmt formatCode="General" sourceLinked="1"/>
        <c:majorTickMark val="out"/>
        <c:minorTickMark val="none"/>
        <c:tickLblPos val="nextTo"/>
        <c:spPr>
          <a:ln w="3175">
            <a:solidFill>
              <a:srgbClr val="878787"/>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226219656"/>
        <c:crosses val="autoZero"/>
        <c:auto val="1"/>
        <c:lblAlgn val="ctr"/>
        <c:lblOffset val="100"/>
        <c:noMultiLvlLbl val="0"/>
      </c:catAx>
      <c:valAx>
        <c:axId val="226219656"/>
        <c:scaling>
          <c:orientation val="minMax"/>
        </c:scaling>
        <c:delete val="0"/>
        <c:axPos val="l"/>
        <c:majorGridlines>
          <c:spPr>
            <a:ln w="3175">
              <a:solidFill>
                <a:srgbClr val="878787"/>
              </a:solidFill>
              <a:prstDash val="solid"/>
            </a:ln>
          </c:spPr>
        </c:majorGridlines>
        <c:numFmt formatCode="General" sourceLinked="1"/>
        <c:majorTickMark val="out"/>
        <c:minorTickMark val="none"/>
        <c:tickLblPos val="nextTo"/>
        <c:spPr>
          <a:ln w="3175">
            <a:solidFill>
              <a:srgbClr val="878787"/>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226219264"/>
        <c:crosses val="autoZero"/>
        <c:crossBetween val="between"/>
      </c:valAx>
    </c:plotArea>
    <c:legend>
      <c:legendPos val="b"/>
      <c:layout>
        <c:manualLayout>
          <c:xMode val="edge"/>
          <c:yMode val="edge"/>
          <c:x val="5.1518114538961324E-2"/>
          <c:y val="0.7343713540509631"/>
          <c:w val="0.92896583623768336"/>
          <c:h val="0.2656286459490369"/>
        </c:manualLayout>
      </c:layout>
      <c:overlay val="0"/>
      <c:txPr>
        <a:bodyPr/>
        <a:lstStyle/>
        <a:p>
          <a:pPr>
            <a:defRPr sz="1100" b="1" i="0" u="none" strike="noStrike" baseline="0">
              <a:solidFill>
                <a:srgbClr val="000000"/>
              </a:solidFill>
              <a:latin typeface="Calibri"/>
              <a:ea typeface="Calibri"/>
              <a:cs typeface="Calibri"/>
            </a:defRPr>
          </a:pPr>
          <a:endParaRPr lang="en-US"/>
        </a:p>
      </c:txPr>
    </c:legend>
    <c:plotVisOnly val="1"/>
    <c:dispBlanksAs val="gap"/>
    <c:showDLblsOverMax val="0"/>
  </c:chart>
  <c:spPr>
    <a:solidFill>
      <a:srgbClr val="FFFFFF"/>
    </a:solidFill>
    <a:ln w="3175">
      <a:solidFill>
        <a:srgbClr val="878787"/>
      </a:solidFill>
      <a:prstDash val="solid"/>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0.10165</cdr:x>
      <cdr:y>0.03572</cdr:y>
    </cdr:from>
    <cdr:to>
      <cdr:x>0.86837</cdr:x>
      <cdr:y>0.0761</cdr:y>
    </cdr:to>
    <cdr:sp macro="" textlink="">
      <cdr:nvSpPr>
        <cdr:cNvPr id="2" name="TextBox 1"/>
        <cdr:cNvSpPr txBox="1"/>
      </cdr:nvSpPr>
      <cdr:spPr>
        <a:xfrm xmlns:a="http://schemas.openxmlformats.org/drawingml/2006/main">
          <a:off x="945931" y="217069"/>
          <a:ext cx="7135055" cy="24538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400" dirty="0"/>
            <a:t>Number of satellite data products operationally monitored at ECMWF: IFS and C-IFS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4/3/2017</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1177244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4/3/2017</a:t>
            </a:fld>
            <a:endParaRPr lang="en-US"/>
          </a:p>
        </p:txBody>
      </p:sp>
      <p:sp>
        <p:nvSpPr>
          <p:cNvPr id="4" name="Slide Image Placeholder 3"/>
          <p:cNvSpPr>
            <a:spLocks noGrp="1" noRot="1" noChangeAspect="1"/>
          </p:cNvSpPr>
          <p:nvPr>
            <p:ph type="sldImg" idx="2"/>
          </p:nvPr>
        </p:nvSpPr>
        <p:spPr>
          <a:xfrm>
            <a:off x="95250" y="742950"/>
            <a:ext cx="6604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323046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Rot="1" noChangeAspect="1" noChangeArrowheads="1" noTextEdit="1"/>
          </p:cNvSpPr>
          <p:nvPr>
            <p:ph type="sldImg"/>
          </p:nvPr>
        </p:nvSpPr>
        <p:spPr>
          <a:xfrm>
            <a:off x="95250" y="742950"/>
            <a:ext cx="6604000" cy="3714750"/>
          </a:xfrm>
          <a:ln/>
        </p:spPr>
      </p:sp>
      <p:sp>
        <p:nvSpPr>
          <p:cNvPr id="13315"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Calibri" panose="020F0502020204030204" pitchFamily="34" charset="0"/>
            </a:endParaRPr>
          </a:p>
        </p:txBody>
      </p:sp>
    </p:spTree>
    <p:extLst>
      <p:ext uri="{BB962C8B-B14F-4D97-AF65-F5344CB8AC3E}">
        <p14:creationId xmlns:p14="http://schemas.microsoft.com/office/powerpoint/2010/main" val="3437688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95250" y="742950"/>
            <a:ext cx="6604000" cy="3714750"/>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Colours for satellite names denotes what they started as e.g. NOAA-18 started as PM, and has drifted to Early AM</a:t>
            </a: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F0C68675-C493-4CA4-A025-096972F50715}" type="slidenum">
              <a:rPr lang="en-GB" altLang="en-US" sz="1200" smtClean="0">
                <a:latin typeface="Times New Roman" panose="02020603050405020304" pitchFamily="18" charset="0"/>
              </a:rPr>
              <a:pPr/>
              <a:t>4</a:t>
            </a:fld>
            <a:endParaRPr lang="en-GB" altLang="en-US" sz="1200" smtClean="0">
              <a:latin typeface="Times New Roman" panose="02020603050405020304" pitchFamily="18" charset="0"/>
            </a:endParaRPr>
          </a:p>
        </p:txBody>
      </p:sp>
    </p:spTree>
    <p:extLst>
      <p:ext uri="{BB962C8B-B14F-4D97-AF65-F5344CB8AC3E}">
        <p14:creationId xmlns:p14="http://schemas.microsoft.com/office/powerpoint/2010/main" val="1979147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lstStyle/>
          <a:p>
            <a:r>
              <a:rPr lang="en-GB" dirty="0" smtClean="0"/>
              <a:t>But on any given day some forecasts can be poor! </a:t>
            </a:r>
          </a:p>
          <a:p>
            <a:endParaRPr lang="en-GB" dirty="0" smtClean="0"/>
          </a:p>
          <a:p>
            <a:r>
              <a:rPr lang="en-GB" dirty="0" smtClean="0"/>
              <a:t>ECMWF suffered a (mercifully extremely rare) data corruption problem on Saturday 28 June, which I’ll ask Florence just to say something about briefly.</a:t>
            </a:r>
          </a:p>
          <a:p>
            <a:endParaRPr lang="en-GB" dirty="0" smtClean="0"/>
          </a:p>
          <a:p>
            <a:r>
              <a:rPr lang="en-GB" dirty="0" smtClean="0"/>
              <a:t>If we come back to an occasion where the issue was meteorological rather than data corruption. On 15 </a:t>
            </a:r>
            <a:r>
              <a:rPr lang="en-GB" baseline="0" dirty="0" smtClean="0"/>
              <a:t>March 2014 ECMWF had its worst 6 day forecast for over a decade!</a:t>
            </a:r>
          </a:p>
          <a:p>
            <a:r>
              <a:rPr lang="en-GB" baseline="0" dirty="0" smtClean="0"/>
              <a:t>Forecast had a ridge over western Europe and a trough over central Europe whereas in fact the flow was essentially zonal.</a:t>
            </a:r>
          </a:p>
          <a:p>
            <a:r>
              <a:rPr lang="en-GB" baseline="0" dirty="0" smtClean="0"/>
              <a:t>Largest EDA spread on the globe was over the eastern tropical Pacific and the signal of this reached Europe 6 days later.</a:t>
            </a:r>
          </a:p>
          <a:p>
            <a:r>
              <a:rPr lang="en-GB" baseline="0" dirty="0" smtClean="0"/>
              <a:t>2-3 days into the forecast strong convection appeared over southern U.S. and amplified the propagating error.</a:t>
            </a:r>
          </a:p>
          <a:p>
            <a:endParaRPr lang="en-GB" baseline="0" dirty="0" smtClean="0"/>
          </a:p>
          <a:p>
            <a:r>
              <a:rPr lang="en-GB" baseline="0" dirty="0" smtClean="0"/>
              <a:t>This indicates the importance of improved observations of tropical winds and the launch of the Aeolus satellite next year should help. It also suggests that the process of amplification of errors by convection needs to be understood better.</a:t>
            </a:r>
            <a:endParaRPr lang="en-GB" dirty="0"/>
          </a:p>
        </p:txBody>
      </p:sp>
      <p:sp>
        <p:nvSpPr>
          <p:cNvPr id="4" name="Slide Number Placeholder 3"/>
          <p:cNvSpPr>
            <a:spLocks noGrp="1"/>
          </p:cNvSpPr>
          <p:nvPr>
            <p:ph type="sldNum" sz="quarter" idx="10"/>
          </p:nvPr>
        </p:nvSpPr>
        <p:spPr/>
        <p:txBody>
          <a:bodyPr/>
          <a:lstStyle/>
          <a:p>
            <a:fld id="{95D237DA-053A-407E-B05E-CD148EDED684}"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715115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2160563" y="5984877"/>
            <a:ext cx="2847455" cy="366955"/>
          </a:xfrm>
          <a:prstGeom prst="rect">
            <a:avLst/>
          </a:prstGeom>
        </p:spPr>
      </p:pic>
      <p:sp>
        <p:nvSpPr>
          <p:cNvPr id="11" name="Date Placeholder 10"/>
          <p:cNvSpPr txBox="1">
            <a:spLocks/>
          </p:cNvSpPr>
          <p:nvPr userDrawn="1"/>
        </p:nvSpPr>
        <p:spPr>
          <a:xfrm>
            <a:off x="7782476" y="5984877"/>
            <a:ext cx="2249737"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7 April 2017</a:t>
            </a:r>
          </a:p>
        </p:txBody>
      </p:sp>
      <p:sp>
        <p:nvSpPr>
          <p:cNvPr id="13" name="Text Placeholder 12"/>
          <p:cNvSpPr>
            <a:spLocks noGrp="1"/>
          </p:cNvSpPr>
          <p:nvPr>
            <p:ph type="body" sz="quarter" idx="10" hasCustomPrompt="1"/>
          </p:nvPr>
        </p:nvSpPr>
        <p:spPr>
          <a:xfrm>
            <a:off x="2160564" y="1294198"/>
            <a:ext cx="7871649"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564" y="1980000"/>
            <a:ext cx="7871649"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564" y="2700003"/>
            <a:ext cx="7871649"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564" y="3121226"/>
            <a:ext cx="7871649"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564" y="3429000"/>
            <a:ext cx="7871649"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3950388" y="6308257"/>
            <a:ext cx="4591883"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2160564" y="6308257"/>
            <a:ext cx="1789825" cy="230657"/>
          </a:xfrm>
          <a:prstGeom prst="rect">
            <a:avLst/>
          </a:prstGeom>
        </p:spPr>
      </p:pic>
      <p:sp>
        <p:nvSpPr>
          <p:cNvPr id="9" name="Title 8"/>
          <p:cNvSpPr>
            <a:spLocks noGrp="1"/>
          </p:cNvSpPr>
          <p:nvPr>
            <p:ph type="title"/>
          </p:nvPr>
        </p:nvSpPr>
        <p:spPr>
          <a:xfrm>
            <a:off x="2160564" y="360000"/>
            <a:ext cx="7871649"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2160563" y="936000"/>
            <a:ext cx="787165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32212" y="6308255"/>
            <a:ext cx="2159787"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870107" y="6308257"/>
            <a:ext cx="4591883"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080282" y="6308257"/>
            <a:ext cx="1789825" cy="230657"/>
          </a:xfrm>
          <a:prstGeom prst="rect">
            <a:avLst/>
          </a:prstGeom>
        </p:spPr>
      </p:pic>
      <p:sp>
        <p:nvSpPr>
          <p:cNvPr id="9" name="Title 8"/>
          <p:cNvSpPr>
            <a:spLocks noGrp="1"/>
          </p:cNvSpPr>
          <p:nvPr>
            <p:ph type="title"/>
          </p:nvPr>
        </p:nvSpPr>
        <p:spPr>
          <a:xfrm>
            <a:off x="1080282" y="360000"/>
            <a:ext cx="10032212"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1080282" y="936000"/>
            <a:ext cx="10032212"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32212" y="6308255"/>
            <a:ext cx="2159787"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6651" y="6308257"/>
            <a:ext cx="1465563"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051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17135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083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779407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24384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7"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emf"/></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wmo-sat.info/satellite-user-readiness/" TargetMode="External"/><Relationship Id="rId2" Type="http://schemas.openxmlformats.org/officeDocument/2006/relationships/hyperlink" Target="http://www.wmo-sat.info/oscar/" TargetMode="External"/><Relationship Id="rId1" Type="http://schemas.openxmlformats.org/officeDocument/2006/relationships/slideLayout" Target="../slideLayouts/slideLayout3.xml"/><Relationship Id="rId4" Type="http://schemas.openxmlformats.org/officeDocument/2006/relationships/hyperlink" Target="https://www.wmo-sat.info/product-access-guid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latin typeface="Arial Unicode MS" panose="020B0604020202020204" pitchFamily="34" charset="-128"/>
              </a:rPr>
              <a:t>A brief introduction to the Satellite </a:t>
            </a:r>
            <a:r>
              <a:rPr lang="en-GB" altLang="en-US" sz="1800" b="1" dirty="0" smtClean="0">
                <a:latin typeface="Arial Unicode MS" panose="020B0604020202020204" pitchFamily="34" charset="-128"/>
              </a:rPr>
              <a:t>GOS</a:t>
            </a:r>
          </a:p>
          <a:p>
            <a:pPr lvl="1">
              <a:buFontTx/>
              <a:buAutoNum type="arabicPeriod"/>
            </a:pPr>
            <a:r>
              <a:rPr lang="en-GB" altLang="en-US" sz="1800" b="1" dirty="0">
                <a:latin typeface="Arial Unicode MS" panose="020B0604020202020204" pitchFamily="34" charset="-128"/>
              </a:rPr>
              <a:t>What does WMO do</a:t>
            </a:r>
            <a:r>
              <a:rPr lang="en-GB" altLang="en-US" sz="1800" b="1" dirty="0" smtClean="0">
                <a:latin typeface="Arial Unicode MS" panose="020B0604020202020204" pitchFamily="34" charset="-128"/>
              </a:rPr>
              <a:t>?</a:t>
            </a:r>
            <a:endParaRPr lang="en-GB" altLang="en-US" sz="1800" b="1" dirty="0">
              <a:latin typeface="Arial Unicode MS" panose="020B0604020202020204" pitchFamily="34" charset="-128"/>
            </a:endParaRPr>
          </a:p>
          <a:p>
            <a:pPr lvl="1">
              <a:buFontTx/>
              <a:buAutoNum type="arabicPeriod"/>
            </a:pPr>
            <a:r>
              <a:rPr lang="en-GB" altLang="en-US" sz="1800" b="1" dirty="0" smtClean="0">
                <a:latin typeface="Arial Unicode MS" panose="020B0604020202020204" pitchFamily="34" charset="-128"/>
              </a:rPr>
              <a:t>EPS </a:t>
            </a:r>
            <a:r>
              <a:rPr lang="en-GB" altLang="en-US" sz="1800" b="1" dirty="0">
                <a:latin typeface="Arial Unicode MS" panose="020B0604020202020204" pitchFamily="34" charset="-128"/>
              </a:rPr>
              <a:t>Second Generation / Meteosat Third Generation</a:t>
            </a:r>
          </a:p>
          <a:p>
            <a:pPr lvl="1">
              <a:buFontTx/>
              <a:buAutoNum type="arabicPeriod"/>
            </a:pPr>
            <a:r>
              <a:rPr lang="en-GB" altLang="en-US" sz="1800" b="1" dirty="0">
                <a:latin typeface="Arial Unicode MS" panose="020B0604020202020204" pitchFamily="34" charset="-128"/>
              </a:rPr>
              <a:t>ESA Earth Explorer missions: EarthCARE and </a:t>
            </a:r>
            <a:r>
              <a:rPr lang="en-GB" altLang="en-US" sz="1800" b="1" dirty="0" smtClean="0">
                <a:latin typeface="Arial Unicode MS" panose="020B0604020202020204" pitchFamily="34" charset="-128"/>
              </a:rPr>
              <a:t>Aeolus</a:t>
            </a:r>
          </a:p>
          <a:p>
            <a:pPr lvl="1">
              <a:buFontTx/>
              <a:buAutoNum type="arabicPeriod"/>
            </a:pPr>
            <a:r>
              <a:rPr lang="en-GB" altLang="en-US" sz="1800" b="1" dirty="0" smtClean="0">
                <a:latin typeface="Arial Unicode MS" panose="020B0604020202020204" pitchFamily="34" charset="-128"/>
              </a:rPr>
              <a:t>Quick </a:t>
            </a:r>
            <a:r>
              <a:rPr lang="en-GB" altLang="en-US" sz="1800" b="1" dirty="0">
                <a:latin typeface="Arial Unicode MS" panose="020B0604020202020204" pitchFamily="34" charset="-128"/>
              </a:rPr>
              <a:t>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smtClean="0"/>
              <a:t>Stephen English	</a:t>
            </a:r>
            <a:endParaRPr lang="en-US" dirty="0"/>
          </a:p>
        </p:txBody>
      </p:sp>
      <p:sp>
        <p:nvSpPr>
          <p:cNvPr id="14" name="Text Placeholder 13"/>
          <p:cNvSpPr>
            <a:spLocks noGrp="1"/>
          </p:cNvSpPr>
          <p:nvPr>
            <p:ph type="body" sz="quarter" idx="14"/>
          </p:nvPr>
        </p:nvSpPr>
        <p:spPr>
          <a:xfrm>
            <a:off x="4954636" y="5560177"/>
            <a:ext cx="5903737" cy="230832"/>
          </a:xfrm>
        </p:spPr>
        <p:txBody>
          <a:bodyPr/>
          <a:lstStyle/>
          <a:p>
            <a:r>
              <a:rPr lang="en-US" dirty="0" smtClean="0"/>
              <a:t>Stephen.English@ecmwf.int</a:t>
            </a:r>
            <a:endParaRPr lang="en-US" dirty="0"/>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416690" y="112713"/>
            <a:ext cx="7329796"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EPS-SG: Ice Cloud Imager - ICI</a:t>
            </a:r>
          </a:p>
        </p:txBody>
      </p:sp>
      <p:pic>
        <p:nvPicPr>
          <p:cNvPr id="23555"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671382" y="3019047"/>
            <a:ext cx="4754563" cy="3313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4"/>
          <p:cNvSpPr txBox="1">
            <a:spLocks noChangeArrowheads="1"/>
          </p:cNvSpPr>
          <p:nvPr/>
        </p:nvSpPr>
        <p:spPr bwMode="auto">
          <a:xfrm>
            <a:off x="5867371" y="6157535"/>
            <a:ext cx="27352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a:t>From John and Soden (2006)</a:t>
            </a:r>
          </a:p>
        </p:txBody>
      </p:sp>
      <p:pic>
        <p:nvPicPr>
          <p:cNvPr id="23557"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1603" y="2819023"/>
            <a:ext cx="4256087"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Box 7"/>
          <p:cNvSpPr txBox="1">
            <a:spLocks noChangeArrowheads="1"/>
          </p:cNvSpPr>
          <p:nvPr/>
        </p:nvSpPr>
        <p:spPr bwMode="auto">
          <a:xfrm>
            <a:off x="621478" y="6005135"/>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dirty="0"/>
              <a:t>From </a:t>
            </a:r>
            <a:r>
              <a:rPr lang="en-GB" altLang="en-US" sz="1600" dirty="0" err="1"/>
              <a:t>CloudIce</a:t>
            </a:r>
            <a:r>
              <a:rPr lang="en-GB" altLang="en-US" sz="1600" dirty="0"/>
              <a:t> proposal (Buehler et al.)</a:t>
            </a:r>
          </a:p>
        </p:txBody>
      </p:sp>
      <p:sp>
        <p:nvSpPr>
          <p:cNvPr id="23559" name="Left Brace 8"/>
          <p:cNvSpPr>
            <a:spLocks/>
          </p:cNvSpPr>
          <p:nvPr/>
        </p:nvSpPr>
        <p:spPr bwMode="auto">
          <a:xfrm>
            <a:off x="2701103" y="3250824"/>
            <a:ext cx="71437" cy="649287"/>
          </a:xfrm>
          <a:prstGeom prst="leftBrace">
            <a:avLst>
              <a:gd name="adj1" fmla="val 8416"/>
              <a:gd name="adj2" fmla="val 50000"/>
            </a:avLst>
          </a:prstGeom>
          <a:solidFill>
            <a:schemeClr val="accent1"/>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0" name="TextBox 9"/>
          <p:cNvSpPr txBox="1">
            <a:spLocks noChangeArrowheads="1"/>
          </p:cNvSpPr>
          <p:nvPr/>
        </p:nvSpPr>
        <p:spPr bwMode="auto">
          <a:xfrm>
            <a:off x="2088327" y="3344486"/>
            <a:ext cx="647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ICI</a:t>
            </a:r>
          </a:p>
        </p:txBody>
      </p:sp>
      <p:pic>
        <p:nvPicPr>
          <p:cNvPr id="2356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83502" y="585409"/>
            <a:ext cx="6335712"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a:cxnSpLocks noChangeShapeType="1"/>
          </p:cNvCxnSpPr>
          <p:nvPr/>
        </p:nvCxnSpPr>
        <p:spPr bwMode="auto">
          <a:xfrm flipH="1">
            <a:off x="4318765" y="1549020"/>
            <a:ext cx="30972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7"/>
          <p:cNvCxnSpPr>
            <a:cxnSpLocks noChangeShapeType="1"/>
          </p:cNvCxnSpPr>
          <p:nvPr/>
        </p:nvCxnSpPr>
        <p:spPr bwMode="auto">
          <a:xfrm flipH="1">
            <a:off x="3239265" y="1315658"/>
            <a:ext cx="1368425"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2" name="Straight Connector 21"/>
          <p:cNvCxnSpPr>
            <a:cxnSpLocks noChangeShapeType="1"/>
          </p:cNvCxnSpPr>
          <p:nvPr/>
        </p:nvCxnSpPr>
        <p:spPr bwMode="auto">
          <a:xfrm flipH="1">
            <a:off x="3686940" y="1099758"/>
            <a:ext cx="2524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2" name="TextBox 1"/>
          <p:cNvSpPr txBox="1"/>
          <p:nvPr/>
        </p:nvSpPr>
        <p:spPr>
          <a:xfrm>
            <a:off x="9544633" y="2152241"/>
            <a:ext cx="2565358" cy="2862322"/>
          </a:xfrm>
          <a:prstGeom prst="rect">
            <a:avLst/>
          </a:prstGeom>
          <a:noFill/>
        </p:spPr>
        <p:txBody>
          <a:bodyPr wrap="square" rtlCol="0">
            <a:spAutoFit/>
          </a:bodyPr>
          <a:lstStyle/>
          <a:p>
            <a:pPr algn="ctr"/>
            <a:r>
              <a:rPr lang="en-GB" b="1" dirty="0" smtClean="0"/>
              <a:t>Ice water path </a:t>
            </a:r>
          </a:p>
          <a:p>
            <a:pPr algn="ctr"/>
            <a:endParaRPr lang="en-GB" b="1" dirty="0"/>
          </a:p>
          <a:p>
            <a:pPr algn="ctr"/>
            <a:r>
              <a:rPr lang="en-GB" b="1" dirty="0" smtClean="0"/>
              <a:t>+ </a:t>
            </a:r>
          </a:p>
          <a:p>
            <a:pPr algn="ctr"/>
            <a:endParaRPr lang="en-GB" b="1" dirty="0"/>
          </a:p>
          <a:p>
            <a:pPr algn="ctr"/>
            <a:r>
              <a:rPr lang="en-GB" b="1" dirty="0" smtClean="0"/>
              <a:t>Some information on particles (size, shape, orientation….)</a:t>
            </a:r>
          </a:p>
          <a:p>
            <a:endParaRPr lang="en-GB" dirty="0"/>
          </a:p>
          <a:p>
            <a:endParaRPr lang="en-GB" dirty="0" smtClean="0"/>
          </a:p>
          <a:p>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509286" y="116632"/>
            <a:ext cx="9727361" cy="6552728"/>
          </a:xfrm>
          <a:prstGeom prst="rect">
            <a:avLst/>
          </a:prstGeom>
          <a:noFill/>
          <a:ln/>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fr-FR" sz="3600" dirty="0"/>
              <a:t>3MI = POLDER + MODIS </a:t>
            </a:r>
            <a:r>
              <a:rPr lang="fr-FR" sz="3600" dirty="0" err="1"/>
              <a:t>heritage</a:t>
            </a:r>
            <a:endParaRPr lang="fr-FR" sz="3600" dirty="0"/>
          </a:p>
          <a:p>
            <a:pPr>
              <a:defRPr/>
            </a:pPr>
            <a:endParaRPr lang="fr-FR" sz="3600" dirty="0"/>
          </a:p>
          <a:p>
            <a:pPr marL="457200" indent="-457200" algn="l">
              <a:buFont typeface="Arial" pitchFamily="34" charset="0"/>
              <a:buChar char="•"/>
              <a:defRPr/>
            </a:pPr>
            <a:r>
              <a:rPr lang="fr-FR" sz="2800" b="1" dirty="0">
                <a:latin typeface="Calibri" pitchFamily="34" charset="0"/>
              </a:rPr>
              <a:t>Multi-</a:t>
            </a:r>
            <a:r>
              <a:rPr lang="fr-FR" sz="2800" b="1" dirty="0" err="1">
                <a:latin typeface="Calibri" pitchFamily="34" charset="0"/>
              </a:rPr>
              <a:t>directional</a:t>
            </a:r>
            <a:r>
              <a:rPr lang="fr-FR" sz="2800" b="1" dirty="0">
                <a:latin typeface="Calibri" pitchFamily="34" charset="0"/>
              </a:rPr>
              <a:t> : 	10-14 </a:t>
            </a:r>
            <a:r>
              <a:rPr lang="fr-FR" sz="2800" b="1" dirty="0" err="1">
                <a:latin typeface="Calibri" pitchFamily="34" charset="0"/>
              </a:rPr>
              <a:t>views</a:t>
            </a:r>
            <a:r>
              <a:rPr lang="fr-FR" sz="2800" b="1" dirty="0">
                <a:latin typeface="Calibri" pitchFamily="34" charset="0"/>
              </a:rPr>
              <a:t> for one pixel</a:t>
            </a:r>
          </a:p>
          <a:p>
            <a:pPr lvl="7">
              <a:defRPr/>
            </a:pPr>
            <a:r>
              <a:rPr lang="fr-FR" sz="1600" b="1" dirty="0">
                <a:latin typeface="Calibri" pitchFamily="34" charset="0"/>
              </a:rPr>
              <a:t>	Exploits bi-</a:t>
            </a:r>
            <a:r>
              <a:rPr lang="fr-FR" sz="1600" b="1" dirty="0" err="1">
                <a:latin typeface="Calibri" pitchFamily="34" charset="0"/>
              </a:rPr>
              <a:t>directional</a:t>
            </a:r>
            <a:r>
              <a:rPr lang="fr-FR" sz="1600" b="1" dirty="0">
                <a:latin typeface="Calibri" pitchFamily="34" charset="0"/>
              </a:rPr>
              <a:t> </a:t>
            </a:r>
            <a:r>
              <a:rPr lang="fr-FR" sz="1600" b="1" dirty="0" err="1">
                <a:latin typeface="Calibri" pitchFamily="34" charset="0"/>
              </a:rPr>
              <a:t>reflectivity</a:t>
            </a:r>
            <a:r>
              <a:rPr lang="fr-FR" sz="1600" b="1" dirty="0">
                <a:latin typeface="Calibri" pitchFamily="34" charset="0"/>
              </a:rPr>
              <a:t> </a:t>
            </a:r>
          </a:p>
          <a:p>
            <a:pPr marL="457200" indent="-457200" algn="l">
              <a:buFont typeface="Arial" pitchFamily="34" charset="0"/>
              <a:buChar char="•"/>
              <a:defRPr/>
            </a:pPr>
            <a:r>
              <a:rPr lang="fr-FR" sz="2800" b="1" dirty="0">
                <a:latin typeface="Calibri" pitchFamily="34" charset="0"/>
              </a:rPr>
              <a:t>Multi-</a:t>
            </a:r>
            <a:r>
              <a:rPr lang="fr-FR" sz="2800" b="1" dirty="0" err="1">
                <a:latin typeface="Calibri" pitchFamily="34" charset="0"/>
              </a:rPr>
              <a:t>polarization</a:t>
            </a:r>
            <a:r>
              <a:rPr lang="fr-FR" sz="2800" b="1" dirty="0">
                <a:latin typeface="Calibri" pitchFamily="34" charset="0"/>
              </a:rPr>
              <a:t> : 	±60, 0</a:t>
            </a:r>
            <a:r>
              <a:rPr lang="fr-FR" sz="2800" b="1" baseline="30000" dirty="0">
                <a:latin typeface="Calibri" pitchFamily="34" charset="0"/>
              </a:rPr>
              <a:t>o</a:t>
            </a:r>
            <a:r>
              <a:rPr lang="fr-FR" sz="2800" b="1" dirty="0">
                <a:latin typeface="Calibri" pitchFamily="34" charset="0"/>
              </a:rPr>
              <a:t>	</a:t>
            </a:r>
            <a:r>
              <a:rPr lang="fr-FR" sz="2800" b="1" dirty="0">
                <a:latin typeface="Calibri" pitchFamily="34" charset="0"/>
              </a:rPr>
              <a:t>		</a:t>
            </a:r>
          </a:p>
          <a:p>
            <a:pPr marL="457200" indent="-457200" algn="l">
              <a:buFont typeface="Arial" pitchFamily="34" charset="0"/>
              <a:buChar char="•"/>
              <a:defRPr/>
            </a:pPr>
            <a:r>
              <a:rPr lang="fr-FR" sz="2800" b="1" dirty="0">
                <a:latin typeface="Calibri" pitchFamily="34" charset="0"/>
              </a:rPr>
              <a:t>Multi-spectral : 	12 </a:t>
            </a:r>
            <a:r>
              <a:rPr lang="fr-FR" sz="2800" b="1" dirty="0" err="1">
                <a:latin typeface="Calibri" pitchFamily="34" charset="0"/>
              </a:rPr>
              <a:t>channels</a:t>
            </a:r>
            <a:r>
              <a:rPr lang="fr-FR" sz="2800" b="1" dirty="0">
                <a:latin typeface="Calibri" pitchFamily="34" charset="0"/>
              </a:rPr>
              <a:t> </a:t>
            </a:r>
          </a:p>
          <a:p>
            <a:pPr algn="l">
              <a:defRPr/>
            </a:pPr>
            <a:r>
              <a:rPr lang="fr-FR" sz="2800" b="1" dirty="0">
                <a:latin typeface="Calibri" pitchFamily="34" charset="0"/>
              </a:rPr>
              <a:t>	</a:t>
            </a:r>
            <a:r>
              <a:rPr lang="fr-FR" sz="2800" b="1" dirty="0">
                <a:latin typeface="Calibri" pitchFamily="34" charset="0"/>
              </a:rPr>
              <a:t>			</a:t>
            </a:r>
            <a:r>
              <a:rPr lang="fr-FR" sz="1600" b="1" dirty="0">
                <a:latin typeface="Calibri" pitchFamily="34" charset="0"/>
              </a:rPr>
              <a:t>388 to 2130 nm (close to MODIS </a:t>
            </a:r>
            <a:r>
              <a:rPr lang="fr-FR" sz="1600" b="1" dirty="0" err="1">
                <a:latin typeface="Calibri" pitchFamily="34" charset="0"/>
              </a:rPr>
              <a:t>specification</a:t>
            </a:r>
            <a:r>
              <a:rPr lang="fr-FR" sz="1600" b="1" dirty="0">
                <a:latin typeface="Calibri" pitchFamily="34" charset="0"/>
              </a:rPr>
              <a:t>)</a:t>
            </a:r>
            <a:endParaRPr lang="fr-FR" sz="1600" b="1" dirty="0">
              <a:latin typeface="Calibri" pitchFamily="34" charset="0"/>
            </a:endParaRPr>
          </a:p>
        </p:txBody>
      </p:sp>
      <p:sp>
        <p:nvSpPr>
          <p:cNvPr id="26627" name="Title 1"/>
          <p:cNvSpPr>
            <a:spLocks noGrp="1"/>
          </p:cNvSpPr>
          <p:nvPr>
            <p:ph type="title"/>
          </p:nvPr>
        </p:nvSpPr>
        <p:spPr bwMode="auto">
          <a:xfrm>
            <a:off x="509286" y="360000"/>
            <a:ext cx="7401499"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EPS-SG: </a:t>
            </a:r>
            <a:r>
              <a:rPr lang="it-IT" altLang="en-US" dirty="0" smtClean="0"/>
              <a:t> Multi-Viewing Multi-Channel Multi-Polarisation Imaging Mission - </a:t>
            </a:r>
            <a:r>
              <a:rPr lang="en-GB" altLang="en-US" dirty="0" smtClean="0"/>
              <a:t>3MI</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05038"/>
          </a:xfrm>
        </p:spPr>
        <p:txBody>
          <a:bodyPr/>
          <a:lstStyle/>
          <a:p>
            <a:r>
              <a:rPr lang="en-GB" b="1" dirty="0" smtClean="0">
                <a:solidFill>
                  <a:schemeClr val="tx1"/>
                </a:solidFill>
              </a:rPr>
              <a:t>Aerosol impacts – aerosol climatology change in ECMWF Cy43r3</a:t>
            </a:r>
            <a:endParaRPr lang="en-GB" b="1" dirty="0">
              <a:solidFill>
                <a:schemeClr val="tx1"/>
              </a:solidFill>
            </a:endParaRPr>
          </a:p>
        </p:txBody>
      </p:sp>
      <p:sp>
        <p:nvSpPr>
          <p:cNvPr id="3" name="Title 1"/>
          <p:cNvSpPr txBox="1">
            <a:spLocks/>
          </p:cNvSpPr>
          <p:nvPr/>
        </p:nvSpPr>
        <p:spPr>
          <a:xfrm>
            <a:off x="6500212" y="3065076"/>
            <a:ext cx="4145884" cy="482715"/>
          </a:xfrm>
          <a:prstGeom prst="rect">
            <a:avLst/>
          </a:prstGeom>
        </p:spPr>
        <p:txBody>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pPr algn="ctr"/>
            <a:r>
              <a:rPr lang="en-GB" smtClean="0"/>
              <a:t>Improved summer monsoon</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7468" y="1506757"/>
            <a:ext cx="3016979" cy="2041034"/>
          </a:xfrm>
          <a:prstGeom prst="rect">
            <a:avLst/>
          </a:prstGeom>
        </p:spPr>
      </p:pic>
      <p:sp>
        <p:nvSpPr>
          <p:cNvPr id="5" name="TextBox 4"/>
          <p:cNvSpPr txBox="1"/>
          <p:nvPr/>
        </p:nvSpPr>
        <p:spPr>
          <a:xfrm>
            <a:off x="8333161" y="3620714"/>
            <a:ext cx="2792474" cy="369236"/>
          </a:xfrm>
          <a:prstGeom prst="rect">
            <a:avLst/>
          </a:prstGeom>
          <a:solidFill>
            <a:schemeClr val="bg1"/>
          </a:solidFill>
        </p:spPr>
        <p:txBody>
          <a:bodyPr wrap="square" rtlCol="0">
            <a:spAutoFit/>
          </a:bodyPr>
          <a:lstStyle/>
          <a:p>
            <a:pPr algn="ctr"/>
            <a:r>
              <a:rPr lang="en-GB" sz="1799" dirty="0" smtClean="0">
                <a:solidFill>
                  <a:prstClr val="black"/>
                </a:solidFill>
              </a:rPr>
              <a:t>850 hPa wind impact</a:t>
            </a:r>
            <a:endParaRPr lang="en-GB" sz="1799" dirty="0">
              <a:solidFill>
                <a:prstClr val="black"/>
              </a:solidFill>
            </a:endParaRPr>
          </a:p>
        </p:txBody>
      </p:sp>
      <p:sp>
        <p:nvSpPr>
          <p:cNvPr id="6" name="Title 1"/>
          <p:cNvSpPr txBox="1">
            <a:spLocks/>
          </p:cNvSpPr>
          <p:nvPr/>
        </p:nvSpPr>
        <p:spPr>
          <a:xfrm>
            <a:off x="609600" y="1734451"/>
            <a:ext cx="2307668" cy="2761857"/>
          </a:xfrm>
          <a:prstGeom prst="rect">
            <a:avLst/>
          </a:prstGeom>
        </p:spPr>
        <p:txBody>
          <a:bodyPr vert="horz"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pPr algn="ctr"/>
            <a:r>
              <a:rPr lang="en-GB" sz="2399" dirty="0"/>
              <a:t>Aerosol optical depth at 550 nm</a:t>
            </a:r>
          </a:p>
          <a:p>
            <a:pPr algn="ctr"/>
            <a:r>
              <a:rPr lang="en-GB" sz="2399" dirty="0"/>
              <a:t>CAMS vs Operational climatology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7268" y="1523823"/>
            <a:ext cx="4769312" cy="4769312"/>
          </a:xfrm>
          <a:prstGeom prst="rect">
            <a:avLst/>
          </a:prstGeom>
        </p:spPr>
      </p:pic>
      <p:sp>
        <p:nvSpPr>
          <p:cNvPr id="8" name="Oval 7"/>
          <p:cNvSpPr/>
          <p:nvPr/>
        </p:nvSpPr>
        <p:spPr>
          <a:xfrm>
            <a:off x="9519598" y="2231887"/>
            <a:ext cx="949300" cy="925550"/>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 Box 23"/>
          <p:cNvSpPr txBox="1">
            <a:spLocks noChangeArrowheads="1"/>
          </p:cNvSpPr>
          <p:nvPr/>
        </p:nvSpPr>
        <p:spPr bwMode="auto">
          <a:xfrm>
            <a:off x="10324618" y="6412375"/>
            <a:ext cx="21034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smtClean="0">
                <a:latin typeface="Calibri" panose="020F0502020204030204" pitchFamily="34" charset="0"/>
              </a:rPr>
              <a:t>(From 43r3 report)</a:t>
            </a:r>
            <a:endParaRPr lang="en-GB" altLang="en-US" sz="1600" b="1" dirty="0">
              <a:latin typeface="Calibri" panose="020F0502020204030204" pitchFamily="34" charset="0"/>
            </a:endParaRPr>
          </a:p>
        </p:txBody>
      </p:sp>
    </p:spTree>
    <p:extLst>
      <p:ext uri="{BB962C8B-B14F-4D97-AF65-F5344CB8AC3E}">
        <p14:creationId xmlns:p14="http://schemas.microsoft.com/office/powerpoint/2010/main" val="1559807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567159" y="274639"/>
            <a:ext cx="9643641"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Meteosat Third Generation</a:t>
            </a:r>
          </a:p>
        </p:txBody>
      </p:sp>
      <p:sp>
        <p:nvSpPr>
          <p:cNvPr id="3" name="Content Placeholder 2"/>
          <p:cNvSpPr>
            <a:spLocks noGrp="1"/>
          </p:cNvSpPr>
          <p:nvPr>
            <p:ph idx="4294967295"/>
          </p:nvPr>
        </p:nvSpPr>
        <p:spPr>
          <a:xfrm>
            <a:off x="567159" y="908051"/>
            <a:ext cx="9643641" cy="5218113"/>
          </a:xfrm>
          <a:prstGeom prst="rect">
            <a:avLst/>
          </a:prstGeom>
        </p:spPr>
        <p:txBody>
          <a:bodyPr/>
          <a:lstStyle/>
          <a:p>
            <a:pPr marL="0" indent="0">
              <a:buNone/>
              <a:defRPr/>
            </a:pPr>
            <a:r>
              <a:rPr lang="en-GB" sz="2800" dirty="0">
                <a:solidFill>
                  <a:schemeClr val="tx1"/>
                </a:solidFill>
              </a:rPr>
              <a:t>A little of the history that led to </a:t>
            </a:r>
            <a:r>
              <a:rPr lang="en-GB" sz="2800" dirty="0" smtClean="0">
                <a:solidFill>
                  <a:schemeClr val="tx1"/>
                </a:solidFill>
              </a:rPr>
              <a:t>MTG</a:t>
            </a:r>
            <a:endParaRPr lang="en-GB" sz="2800" dirty="0">
              <a:solidFill>
                <a:schemeClr val="tx1"/>
              </a:solidFill>
            </a:endParaRPr>
          </a:p>
          <a:p>
            <a:pPr marL="0" indent="0">
              <a:buNone/>
              <a:defRPr/>
            </a:pPr>
            <a:endParaRPr lang="en-GB" sz="2800" dirty="0">
              <a:solidFill>
                <a:schemeClr val="tx1"/>
              </a:solidFill>
            </a:endParaRPr>
          </a:p>
          <a:p>
            <a:pPr>
              <a:buFont typeface="Arial" pitchFamily="34" charset="0"/>
              <a:buChar char="•"/>
              <a:defRPr/>
            </a:pPr>
            <a:r>
              <a:rPr lang="en-GB" sz="2000" dirty="0">
                <a:solidFill>
                  <a:schemeClr val="accent1">
                    <a:lumMod val="50000"/>
                  </a:schemeClr>
                </a:solidFill>
              </a:rPr>
              <a:t>1977   : Meteosat-1: 3 channel MVIRI instrument (by ESA)</a:t>
            </a:r>
          </a:p>
          <a:p>
            <a:pPr>
              <a:buFont typeface="Arial" pitchFamily="34" charset="0"/>
              <a:buChar char="•"/>
              <a:defRPr/>
            </a:pPr>
            <a:r>
              <a:rPr lang="en-GB" sz="2000" dirty="0">
                <a:solidFill>
                  <a:schemeClr val="accent1">
                    <a:lumMod val="50000"/>
                  </a:schemeClr>
                </a:solidFill>
              </a:rPr>
              <a:t>1989   : Meteosat-4: first operational Meteosat </a:t>
            </a:r>
            <a:endParaRPr lang="en-GB" sz="16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1995   : EUMETSAT takes over Meteosat operations</a:t>
            </a:r>
            <a:endParaRPr lang="en-GB" sz="16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2002   : 2</a:t>
            </a:r>
            <a:r>
              <a:rPr lang="en-GB" sz="2000" baseline="30000" dirty="0">
                <a:solidFill>
                  <a:schemeClr val="accent1">
                    <a:lumMod val="50000"/>
                  </a:schemeClr>
                </a:solidFill>
              </a:rPr>
              <a:t>nd</a:t>
            </a:r>
            <a:r>
              <a:rPr lang="en-GB" sz="2000" dirty="0">
                <a:solidFill>
                  <a:schemeClr val="accent1">
                    <a:lumMod val="50000"/>
                  </a:schemeClr>
                </a:solidFill>
              </a:rPr>
              <a:t> generational Meteosat: 12 channel SEVIRI on Meteosat-8</a:t>
            </a:r>
          </a:p>
          <a:p>
            <a:pPr>
              <a:buFont typeface="Arial" pitchFamily="34" charset="0"/>
              <a:buChar char="•"/>
              <a:defRPr/>
            </a:pPr>
            <a:r>
              <a:rPr lang="en-GB" sz="2000" dirty="0">
                <a:solidFill>
                  <a:schemeClr val="accent1">
                    <a:lumMod val="50000"/>
                  </a:schemeClr>
                </a:solidFill>
              </a:rPr>
              <a:t>2005   : NASA </a:t>
            </a:r>
            <a:r>
              <a:rPr lang="en-GB" sz="2000" dirty="0" smtClean="0">
                <a:solidFill>
                  <a:schemeClr val="accent1">
                    <a:lumMod val="50000"/>
                  </a:schemeClr>
                </a:solidFill>
              </a:rPr>
              <a:t>plan GIFTS Geo interferometer launch but it never flies</a:t>
            </a:r>
          </a:p>
          <a:p>
            <a:pPr>
              <a:buFont typeface="Arial" pitchFamily="34" charset="0"/>
              <a:buChar char="•"/>
              <a:defRPr/>
            </a:pPr>
            <a:r>
              <a:rPr lang="en-GB" sz="2000" dirty="0">
                <a:solidFill>
                  <a:schemeClr val="accent1">
                    <a:lumMod val="50000"/>
                  </a:schemeClr>
                </a:solidFill>
              </a:rPr>
              <a:t>2016   : NOAA launch GOES-16 with lightning imager</a:t>
            </a:r>
          </a:p>
          <a:p>
            <a:pPr>
              <a:buFont typeface="Arial" pitchFamily="34" charset="0"/>
              <a:buChar char="•"/>
              <a:defRPr/>
            </a:pPr>
            <a:r>
              <a:rPr lang="en-GB" sz="2000" dirty="0" smtClean="0">
                <a:solidFill>
                  <a:schemeClr val="accent1">
                    <a:lumMod val="50000"/>
                  </a:schemeClr>
                </a:solidFill>
              </a:rPr>
              <a:t>2016   : CMA launch FY4-A with GIIRS interferometer and a lightning imager</a:t>
            </a:r>
          </a:p>
          <a:p>
            <a:pPr>
              <a:buFont typeface="Arial" pitchFamily="34" charset="0"/>
              <a:buChar char="•"/>
              <a:defRPr/>
            </a:pPr>
            <a:endParaRPr lang="en-GB" sz="2000" dirty="0">
              <a:solidFill>
                <a:schemeClr val="accent1">
                  <a:lumMod val="50000"/>
                </a:schemeClr>
              </a:solidFill>
            </a:endParaRPr>
          </a:p>
          <a:p>
            <a:pPr marL="0" indent="0">
              <a:buNone/>
              <a:defRPr/>
            </a:pPr>
            <a:r>
              <a:rPr lang="en-GB" sz="2000" dirty="0" smtClean="0">
                <a:solidFill>
                  <a:schemeClr val="accent1">
                    <a:lumMod val="50000"/>
                  </a:schemeClr>
                </a:solidFill>
              </a:rPr>
              <a:t>2020:  </a:t>
            </a:r>
            <a:r>
              <a:rPr lang="en-GB" sz="2000" dirty="0">
                <a:solidFill>
                  <a:schemeClr val="accent1">
                    <a:lumMod val="50000"/>
                  </a:schemeClr>
                </a:solidFill>
              </a:rPr>
              <a:t>Meteosat Third Generation</a:t>
            </a:r>
            <a:endParaRPr lang="en-GB" sz="2800" dirty="0">
              <a:solidFill>
                <a:schemeClr val="accent1">
                  <a:lumMod val="50000"/>
                </a:schemeClr>
              </a:solidFill>
            </a:endParaRPr>
          </a:p>
          <a:p>
            <a:pPr lvl="1">
              <a:buFont typeface="Arial" panose="020B0604020202020204" pitchFamily="34" charset="0"/>
              <a:buChar char="•"/>
              <a:defRPr/>
            </a:pPr>
            <a:r>
              <a:rPr lang="en-GB" sz="3200" dirty="0">
                <a:solidFill>
                  <a:schemeClr val="accent1">
                    <a:lumMod val="50000"/>
                  </a:schemeClr>
                </a:solidFill>
              </a:rPr>
              <a:t>	</a:t>
            </a:r>
            <a:r>
              <a:rPr lang="en-GB" sz="2400" b="1" dirty="0">
                <a:solidFill>
                  <a:schemeClr val="accent1">
                    <a:lumMod val="50000"/>
                  </a:schemeClr>
                </a:solidFill>
              </a:rPr>
              <a:t>MTG-I 2020 (4 </a:t>
            </a:r>
            <a:r>
              <a:rPr lang="en-GB" sz="2400" b="1" dirty="0" err="1">
                <a:solidFill>
                  <a:schemeClr val="accent1">
                    <a:lumMod val="50000"/>
                  </a:schemeClr>
                </a:solidFill>
              </a:rPr>
              <a:t>sats</a:t>
            </a:r>
            <a:r>
              <a:rPr lang="en-GB" sz="2400" b="1" dirty="0">
                <a:solidFill>
                  <a:schemeClr val="accent1">
                    <a:lumMod val="50000"/>
                  </a:schemeClr>
                </a:solidFill>
              </a:rPr>
              <a:t>) 2020-2039</a:t>
            </a:r>
          </a:p>
          <a:p>
            <a:pPr lvl="1">
              <a:buFont typeface="Arial" panose="020B0604020202020204" pitchFamily="34" charset="0"/>
              <a:buChar char="•"/>
              <a:defRPr/>
            </a:pPr>
            <a:r>
              <a:rPr lang="en-GB" sz="2400" b="1" dirty="0">
                <a:solidFill>
                  <a:schemeClr val="accent1">
                    <a:lumMod val="50000"/>
                  </a:schemeClr>
                </a:solidFill>
              </a:rPr>
              <a:t>	</a:t>
            </a:r>
            <a:r>
              <a:rPr lang="en-GB" sz="2400" b="1" dirty="0">
                <a:solidFill>
                  <a:schemeClr val="accent1">
                    <a:lumMod val="50000"/>
                  </a:schemeClr>
                </a:solidFill>
              </a:rPr>
              <a:t>MTG-S 2022 (2 </a:t>
            </a:r>
            <a:r>
              <a:rPr lang="en-GB" sz="2400" b="1" dirty="0" err="1">
                <a:solidFill>
                  <a:schemeClr val="accent1">
                    <a:lumMod val="50000"/>
                  </a:schemeClr>
                </a:solidFill>
              </a:rPr>
              <a:t>sats</a:t>
            </a:r>
            <a:r>
              <a:rPr lang="en-GB" sz="2400" b="1" dirty="0">
                <a:solidFill>
                  <a:schemeClr val="accent1">
                    <a:lumMod val="50000"/>
                  </a:schemeClr>
                </a:solidFill>
              </a:rPr>
              <a:t>) 2022-2037</a:t>
            </a:r>
          </a:p>
          <a:p>
            <a:pPr>
              <a:buFont typeface="Arial" panose="020B0604020202020204" pitchFamily="34" charset="0"/>
              <a:buChar char="•"/>
              <a:defRPr/>
            </a:pPr>
            <a:endParaRPr lang="en-GB" sz="14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1884" y="1064871"/>
            <a:ext cx="9608916" cy="5061293"/>
          </a:xfrm>
          <a:prstGeom prst="rect">
            <a:avLst/>
          </a:prstGeom>
        </p:spPr>
        <p:txBody>
          <a:bodyPr/>
          <a:lstStyle/>
          <a:p>
            <a:pPr marL="0" indent="0">
              <a:buNone/>
              <a:defRPr/>
            </a:pPr>
            <a:r>
              <a:rPr lang="en-GB" sz="2400" b="1" dirty="0" smtClean="0">
                <a:solidFill>
                  <a:schemeClr val="accent1">
                    <a:lumMod val="50000"/>
                  </a:schemeClr>
                </a:solidFill>
              </a:rPr>
              <a:t>1. Updated counterparts to Meteosat second generation</a:t>
            </a:r>
            <a:endParaRPr lang="en-GB" sz="2400" b="1" dirty="0">
              <a:solidFill>
                <a:schemeClr val="accent1">
                  <a:lumMod val="50000"/>
                </a:schemeClr>
              </a:solidFill>
            </a:endParaRPr>
          </a:p>
          <a:p>
            <a:pPr lvl="1">
              <a:spcAft>
                <a:spcPts val="600"/>
              </a:spcAft>
              <a:buFont typeface="Arial" pitchFamily="34" charset="0"/>
              <a:buChar char="•"/>
              <a:defRPr/>
            </a:pPr>
            <a:r>
              <a:rPr lang="en-GB" sz="1800" dirty="0">
                <a:solidFill>
                  <a:schemeClr val="accent1">
                    <a:lumMod val="50000"/>
                  </a:schemeClr>
                </a:solidFill>
              </a:rPr>
              <a:t>SEVIRI → FCI 16 channel imager</a:t>
            </a:r>
          </a:p>
          <a:p>
            <a:pPr lvl="2">
              <a:defRPr/>
            </a:pPr>
            <a:r>
              <a:rPr lang="en-GB" sz="1800" dirty="0">
                <a:solidFill>
                  <a:schemeClr val="accent1">
                    <a:lumMod val="50000"/>
                  </a:schemeClr>
                </a:solidFill>
              </a:rPr>
              <a:t>European rapid scan 2.5 minutes, full disk 10 minutes.</a:t>
            </a:r>
          </a:p>
          <a:p>
            <a:pPr lvl="2">
              <a:defRPr/>
            </a:pPr>
            <a:endParaRPr lang="en-GB" sz="1600" dirty="0">
              <a:solidFill>
                <a:schemeClr val="accent1">
                  <a:lumMod val="50000"/>
                </a:schemeClr>
              </a:solidFill>
            </a:endParaRPr>
          </a:p>
          <a:p>
            <a:pPr marL="0" indent="0">
              <a:spcAft>
                <a:spcPts val="600"/>
              </a:spcAft>
              <a:buNone/>
              <a:defRPr/>
            </a:pPr>
            <a:r>
              <a:rPr lang="en-GB" sz="2400" b="1" dirty="0" smtClean="0">
                <a:solidFill>
                  <a:schemeClr val="accent1">
                    <a:lumMod val="50000"/>
                  </a:schemeClr>
                </a:solidFill>
              </a:rPr>
              <a:t>2. New instruments</a:t>
            </a:r>
            <a:endParaRPr lang="en-GB" sz="2400" b="1" dirty="0">
              <a:solidFill>
                <a:schemeClr val="accent1">
                  <a:lumMod val="50000"/>
                </a:schemeClr>
              </a:solidFill>
            </a:endParaRPr>
          </a:p>
          <a:p>
            <a:pPr marL="647700" lvl="1" indent="-171450">
              <a:spcAft>
                <a:spcPts val="600"/>
              </a:spcAft>
              <a:buFont typeface="Arial" pitchFamily="34" charset="0"/>
              <a:buChar char="•"/>
              <a:defRPr/>
            </a:pPr>
            <a:r>
              <a:rPr lang="en-GB" sz="1800" dirty="0">
                <a:solidFill>
                  <a:schemeClr val="accent1">
                    <a:lumMod val="50000"/>
                  </a:schemeClr>
                </a:solidFill>
              </a:rPr>
              <a:t>IRS: IR interferometer </a:t>
            </a:r>
            <a:endParaRPr lang="en-GB" sz="1800" dirty="0" smtClean="0">
              <a:solidFill>
                <a:schemeClr val="accent1">
                  <a:lumMod val="50000"/>
                </a:schemeClr>
              </a:solidFill>
            </a:endParaRPr>
          </a:p>
          <a:p>
            <a:pPr marL="647700" lvl="1" indent="-171450">
              <a:spcAft>
                <a:spcPts val="600"/>
              </a:spcAft>
              <a:buFont typeface="Arial" pitchFamily="34" charset="0"/>
              <a:buChar char="•"/>
              <a:defRPr/>
            </a:pPr>
            <a:r>
              <a:rPr lang="en-GB" sz="1800" dirty="0" smtClean="0">
                <a:solidFill>
                  <a:schemeClr val="accent1">
                    <a:lumMod val="50000"/>
                  </a:schemeClr>
                </a:solidFill>
              </a:rPr>
              <a:t>LI</a:t>
            </a:r>
            <a:r>
              <a:rPr lang="en-GB" sz="1800" dirty="0">
                <a:solidFill>
                  <a:schemeClr val="accent1">
                    <a:lumMod val="50000"/>
                  </a:schemeClr>
                </a:solidFill>
              </a:rPr>
              <a:t>: Lightning imager (777.4nm)</a:t>
            </a:r>
          </a:p>
          <a:p>
            <a:pPr marL="647700" lvl="1" indent="-171450">
              <a:spcAft>
                <a:spcPts val="600"/>
              </a:spcAft>
              <a:buFont typeface="Arial" pitchFamily="34" charset="0"/>
              <a:buChar char="•"/>
              <a:defRPr/>
            </a:pPr>
            <a:r>
              <a:rPr lang="en-GB" sz="1800" dirty="0">
                <a:solidFill>
                  <a:schemeClr val="accent1">
                    <a:lumMod val="50000"/>
                  </a:schemeClr>
                </a:solidFill>
              </a:rPr>
              <a:t>UVN: Ultraviolet, Visible and Near IR imager</a:t>
            </a:r>
            <a:endParaRPr lang="en-GB" sz="1800" dirty="0">
              <a:solidFill>
                <a:schemeClr val="accent1">
                  <a:lumMod val="50000"/>
                </a:schemeClr>
              </a:solidFill>
            </a:endParaRPr>
          </a:p>
          <a:p>
            <a:pPr lvl="2">
              <a:defRPr/>
            </a:pPr>
            <a:endParaRPr lang="en-GB" dirty="0"/>
          </a:p>
        </p:txBody>
      </p:sp>
      <p:sp>
        <p:nvSpPr>
          <p:cNvPr id="30723" name="Title 1"/>
          <p:cNvSpPr txBox="1">
            <a:spLocks/>
          </p:cNvSpPr>
          <p:nvPr/>
        </p:nvSpPr>
        <p:spPr bwMode="auto">
          <a:xfrm>
            <a:off x="520861" y="274639"/>
            <a:ext cx="9689939"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solidFill>
                  <a:srgbClr val="0F3692"/>
                </a:solidFill>
                <a:latin typeface="Arial Black" panose="020B0A04020102020204" pitchFamily="34" charset="0"/>
              </a:rPr>
              <a:t>Meteosat Third Generation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bwMode="auto">
          <a:xfrm>
            <a:off x="567159" y="360000"/>
            <a:ext cx="8481001"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MTG: Infrared Sounder - IRS</a:t>
            </a:r>
          </a:p>
        </p:txBody>
      </p:sp>
      <p:sp>
        <p:nvSpPr>
          <p:cNvPr id="31747" name="Content Placeholder 2"/>
          <p:cNvSpPr>
            <a:spLocks noGrp="1"/>
          </p:cNvSpPr>
          <p:nvPr>
            <p:ph idx="4294967295"/>
          </p:nvPr>
        </p:nvSpPr>
        <p:spPr bwMode="auto">
          <a:xfrm>
            <a:off x="682906" y="765175"/>
            <a:ext cx="9527894" cy="53609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Tx/>
              <a:buFont typeface="Arial" panose="020B0604020202020204" pitchFamily="34" charset="0"/>
              <a:buChar char="•"/>
            </a:pPr>
            <a:endParaRPr lang="en-GB" altLang="en-US" sz="2000" dirty="0">
              <a:solidFill>
                <a:schemeClr val="tx1"/>
              </a:solidFill>
            </a:endParaRPr>
          </a:p>
          <a:p>
            <a:pPr>
              <a:buClrTx/>
              <a:buFont typeface="Arial" panose="020B0604020202020204" pitchFamily="34" charset="0"/>
              <a:buChar char="•"/>
            </a:pPr>
            <a:r>
              <a:rPr lang="en-GB" altLang="en-US" sz="2000" dirty="0">
                <a:solidFill>
                  <a:schemeClr val="tx1"/>
                </a:solidFill>
              </a:rPr>
              <a:t>An imaging Fourier-interferometer </a:t>
            </a:r>
            <a:endParaRPr lang="en-GB" altLang="en-US" sz="2000" dirty="0" smtClean="0">
              <a:solidFill>
                <a:schemeClr val="tx1"/>
              </a:solidFill>
            </a:endParaRPr>
          </a:p>
          <a:p>
            <a:pPr>
              <a:buClrTx/>
              <a:buFont typeface="Arial" panose="020B0604020202020204" pitchFamily="34" charset="0"/>
              <a:buChar char="•"/>
            </a:pPr>
            <a:r>
              <a:rPr lang="en-GB" altLang="en-US" sz="2000" dirty="0">
                <a:solidFill>
                  <a:schemeClr val="tx1"/>
                </a:solidFill>
              </a:rPr>
              <a:t>R</a:t>
            </a:r>
            <a:r>
              <a:rPr lang="en-GB" altLang="en-US" sz="2000" dirty="0" smtClean="0">
                <a:solidFill>
                  <a:schemeClr val="tx1"/>
                </a:solidFill>
              </a:rPr>
              <a:t>esolution </a:t>
            </a:r>
            <a:r>
              <a:rPr lang="en-GB" altLang="en-US" sz="2000" dirty="0">
                <a:solidFill>
                  <a:schemeClr val="tx1"/>
                </a:solidFill>
              </a:rPr>
              <a:t>of 0.625 cm</a:t>
            </a:r>
            <a:r>
              <a:rPr lang="en-GB" altLang="en-US" sz="2000" baseline="30000" dirty="0">
                <a:solidFill>
                  <a:schemeClr val="tx1"/>
                </a:solidFill>
              </a:rPr>
              <a:t>-1</a:t>
            </a:r>
            <a:r>
              <a:rPr lang="en-GB" altLang="en-US" sz="2000" dirty="0">
                <a:solidFill>
                  <a:schemeClr val="tx1"/>
                </a:solidFill>
              </a:rPr>
              <a:t> </a:t>
            </a:r>
            <a:endParaRPr lang="en-GB" altLang="en-US" sz="2000" dirty="0" smtClean="0">
              <a:solidFill>
                <a:schemeClr val="tx1"/>
              </a:solidFill>
            </a:endParaRPr>
          </a:p>
          <a:p>
            <a:pPr>
              <a:buClrTx/>
              <a:buFont typeface="Arial" panose="020B0604020202020204" pitchFamily="34" charset="0"/>
              <a:buChar char="•"/>
            </a:pPr>
            <a:r>
              <a:rPr lang="en-GB" altLang="en-US" sz="2000" dirty="0" smtClean="0">
                <a:solidFill>
                  <a:schemeClr val="tx1"/>
                </a:solidFill>
              </a:rPr>
              <a:t>Two bands</a:t>
            </a:r>
          </a:p>
          <a:p>
            <a:pPr lvl="1">
              <a:buClrTx/>
              <a:buFont typeface="Arial" panose="020B0604020202020204" pitchFamily="34" charset="0"/>
              <a:buChar char="•"/>
            </a:pPr>
            <a:r>
              <a:rPr lang="en-GB" altLang="en-US" sz="1600" dirty="0" smtClean="0">
                <a:solidFill>
                  <a:schemeClr val="tx1"/>
                </a:solidFill>
              </a:rPr>
              <a:t>700–1210 </a:t>
            </a:r>
            <a:r>
              <a:rPr lang="en-GB" altLang="en-US" sz="1600" dirty="0">
                <a:solidFill>
                  <a:schemeClr val="tx1"/>
                </a:solidFill>
              </a:rPr>
              <a:t>cm</a:t>
            </a:r>
            <a:r>
              <a:rPr lang="en-GB" altLang="en-US" sz="1600" baseline="30000" dirty="0">
                <a:solidFill>
                  <a:schemeClr val="tx1"/>
                </a:solidFill>
              </a:rPr>
              <a:t>-1</a:t>
            </a:r>
            <a:r>
              <a:rPr lang="en-GB" altLang="en-US" sz="1600" dirty="0">
                <a:solidFill>
                  <a:schemeClr val="tx1"/>
                </a:solidFill>
              </a:rPr>
              <a:t> Long-Wave </a:t>
            </a:r>
            <a:r>
              <a:rPr lang="en-GB" altLang="en-US" sz="1600" dirty="0" err="1">
                <a:solidFill>
                  <a:schemeClr val="tx1"/>
                </a:solidFill>
              </a:rPr>
              <a:t>InfraRed</a:t>
            </a:r>
            <a:r>
              <a:rPr lang="en-GB" altLang="en-US" sz="1600" dirty="0">
                <a:solidFill>
                  <a:schemeClr val="tx1"/>
                </a:solidFill>
              </a:rPr>
              <a:t> (LWIR) </a:t>
            </a:r>
          </a:p>
          <a:p>
            <a:pPr lvl="1">
              <a:buClrTx/>
              <a:buFont typeface="Arial" panose="020B0604020202020204" pitchFamily="34" charset="0"/>
              <a:buChar char="•"/>
            </a:pPr>
            <a:r>
              <a:rPr lang="en-GB" altLang="en-US" sz="1600" dirty="0" smtClean="0">
                <a:solidFill>
                  <a:schemeClr val="tx1"/>
                </a:solidFill>
              </a:rPr>
              <a:t>1600–2175 </a:t>
            </a:r>
            <a:r>
              <a:rPr lang="en-GB" altLang="en-US" sz="1600" dirty="0">
                <a:solidFill>
                  <a:schemeClr val="tx1"/>
                </a:solidFill>
              </a:rPr>
              <a:t>cm</a:t>
            </a:r>
            <a:r>
              <a:rPr lang="en-GB" altLang="en-US" sz="1600" baseline="30000" dirty="0">
                <a:solidFill>
                  <a:schemeClr val="tx1"/>
                </a:solidFill>
              </a:rPr>
              <a:t>-1</a:t>
            </a:r>
            <a:r>
              <a:rPr lang="en-GB" altLang="en-US" sz="1600" dirty="0">
                <a:solidFill>
                  <a:schemeClr val="tx1"/>
                </a:solidFill>
              </a:rPr>
              <a:t> Mid-Wave </a:t>
            </a:r>
            <a:r>
              <a:rPr lang="en-GB" altLang="en-US" sz="1600" dirty="0" err="1">
                <a:solidFill>
                  <a:schemeClr val="tx1"/>
                </a:solidFill>
              </a:rPr>
              <a:t>InfraRed</a:t>
            </a:r>
            <a:r>
              <a:rPr lang="en-GB" altLang="en-US" sz="1600" dirty="0">
                <a:solidFill>
                  <a:schemeClr val="tx1"/>
                </a:solidFill>
              </a:rPr>
              <a:t> (MWIR)</a:t>
            </a:r>
          </a:p>
          <a:p>
            <a:pPr>
              <a:buClrTx/>
              <a:buFont typeface="Arial" panose="020B0604020202020204" pitchFamily="34" charset="0"/>
              <a:buChar char="•"/>
            </a:pPr>
            <a:r>
              <a:rPr lang="en-GB" altLang="en-US" sz="2000" dirty="0">
                <a:solidFill>
                  <a:schemeClr val="tx1"/>
                </a:solidFill>
              </a:rPr>
              <a:t>Spatial resolution of 4 km. </a:t>
            </a:r>
          </a:p>
          <a:p>
            <a:pPr>
              <a:buClrTx/>
              <a:buFont typeface="Arial" panose="020B0604020202020204" pitchFamily="34" charset="0"/>
              <a:buChar char="•"/>
            </a:pPr>
            <a:r>
              <a:rPr lang="en-GB" altLang="en-US" sz="2000" dirty="0">
                <a:solidFill>
                  <a:schemeClr val="tx1"/>
                </a:solidFill>
              </a:rPr>
              <a:t>Full Disk basic repeat cycle of 60 min.</a:t>
            </a:r>
          </a:p>
          <a:p>
            <a:pPr>
              <a:buClrTx/>
              <a:buFont typeface="Arial" panose="020B0604020202020204" pitchFamily="34" charset="0"/>
              <a:buChar char="•"/>
            </a:pPr>
            <a:endParaRPr lang="en-GB" altLang="en-US" sz="2000" dirty="0" smtClean="0">
              <a:solidFill>
                <a:schemeClr val="tx1"/>
              </a:solidFill>
            </a:endParaRPr>
          </a:p>
          <a:p>
            <a:pPr>
              <a:buClrTx/>
              <a:buFont typeface="Arial" panose="020B0604020202020204" pitchFamily="34" charset="0"/>
              <a:buChar char="•"/>
            </a:pPr>
            <a:r>
              <a:rPr lang="en-GB" altLang="en-US" sz="2000" dirty="0" smtClean="0">
                <a:solidFill>
                  <a:schemeClr val="tx1"/>
                </a:solidFill>
              </a:rPr>
              <a:t>Note China’s FY4 series also carries an interferometer in Geo orbit</a:t>
            </a:r>
          </a:p>
          <a:p>
            <a:pPr>
              <a:buClrTx/>
              <a:buFont typeface="Arial" panose="020B0604020202020204" pitchFamily="34" charset="0"/>
              <a:buChar char="•"/>
            </a:pPr>
            <a:r>
              <a:rPr lang="en-GB" altLang="en-US" sz="2000" dirty="0" smtClean="0">
                <a:solidFill>
                  <a:schemeClr val="tx1"/>
                </a:solidFill>
              </a:rPr>
              <a:t>FY4-A launched last year successfully</a:t>
            </a:r>
          </a:p>
          <a:p>
            <a:pPr marL="0" indent="0">
              <a:buClrTx/>
              <a:buNone/>
            </a:pPr>
            <a:endParaRPr lang="en-GB" altLang="en-US" sz="2000" dirty="0">
              <a:solidFill>
                <a:schemeClr val="tx1"/>
              </a:solidFill>
            </a:endParaRPr>
          </a:p>
          <a:p>
            <a:pPr>
              <a:buClrTx/>
              <a:buFont typeface="Arial" panose="020B0604020202020204" pitchFamily="34" charset="0"/>
              <a:buChar char="•"/>
            </a:pPr>
            <a:r>
              <a:rPr lang="en-GB" altLang="en-US" sz="2000" i="1" dirty="0" smtClean="0">
                <a:solidFill>
                  <a:schemeClr val="tx1"/>
                </a:solidFill>
              </a:rPr>
              <a:t>ECMWF </a:t>
            </a:r>
            <a:r>
              <a:rPr lang="en-GB" altLang="en-US" sz="2000" i="1" dirty="0">
                <a:solidFill>
                  <a:schemeClr val="tx1"/>
                </a:solidFill>
              </a:rPr>
              <a:t>workshop in January 2017 dedicated to exploitation of high temporal Advanced IR Sounder information.</a:t>
            </a:r>
          </a:p>
          <a:p>
            <a:endParaRPr lang="en-GB" altLang="en-US" sz="20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28187"/>
          </a:xfrm>
        </p:spPr>
        <p:txBody>
          <a:bodyPr/>
          <a:lstStyle/>
          <a:p>
            <a:r>
              <a:rPr lang="en-GB" b="1" dirty="0" smtClean="0">
                <a:solidFill>
                  <a:schemeClr val="tx1"/>
                </a:solidFill>
              </a:rPr>
              <a:t>First images and data from FY4-A</a:t>
            </a:r>
            <a:endParaRPr lang="en-GB" b="1" dirty="0">
              <a:solidFill>
                <a:schemeClr val="tx1"/>
              </a:solidFill>
            </a:endParaRPr>
          </a:p>
        </p:txBody>
      </p:sp>
      <p:sp>
        <p:nvSpPr>
          <p:cNvPr id="3" name="TextBox 2"/>
          <p:cNvSpPr txBox="1"/>
          <p:nvPr/>
        </p:nvSpPr>
        <p:spPr>
          <a:xfrm>
            <a:off x="609600" y="914399"/>
            <a:ext cx="7361498" cy="369332"/>
          </a:xfrm>
          <a:prstGeom prst="rect">
            <a:avLst/>
          </a:prstGeom>
          <a:noFill/>
        </p:spPr>
        <p:txBody>
          <a:bodyPr wrap="square" rtlCol="0">
            <a:spAutoFit/>
          </a:bodyPr>
          <a:lstStyle/>
          <a:p>
            <a:r>
              <a:rPr lang="en-GB" dirty="0"/>
              <a:t>http://www.nsmc.org.cn/NSMC/Channels/FY4A_gallery_en.html</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1780"/>
          <a:stretch/>
        </p:blipFill>
        <p:spPr>
          <a:xfrm>
            <a:off x="1176759" y="1429473"/>
            <a:ext cx="10058400" cy="5382228"/>
          </a:xfrm>
          <a:prstGeom prst="rect">
            <a:avLst/>
          </a:prstGeom>
        </p:spPr>
      </p:pic>
    </p:spTree>
    <p:extLst>
      <p:ext uri="{BB962C8B-B14F-4D97-AF65-F5344CB8AC3E}">
        <p14:creationId xmlns:p14="http://schemas.microsoft.com/office/powerpoint/2010/main" val="3722955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a:xfrm>
            <a:off x="578734" y="360000"/>
            <a:ext cx="7608815"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Aeolus: </a:t>
            </a:r>
            <a:r>
              <a:rPr lang="en-GB" altLang="en-US" dirty="0" err="1" smtClean="0"/>
              <a:t>doppler</a:t>
            </a:r>
            <a:r>
              <a:rPr lang="en-GB" altLang="en-US" dirty="0" smtClean="0"/>
              <a:t> wind lidar</a:t>
            </a:r>
          </a:p>
        </p:txBody>
      </p:sp>
      <p:sp>
        <p:nvSpPr>
          <p:cNvPr id="34819" name="Content Placeholder 2"/>
          <p:cNvSpPr>
            <a:spLocks noGrp="1"/>
          </p:cNvSpPr>
          <p:nvPr>
            <p:ph idx="4294967295"/>
          </p:nvPr>
        </p:nvSpPr>
        <p:spPr bwMode="auto">
          <a:xfrm>
            <a:off x="578734" y="1600201"/>
            <a:ext cx="10695008"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buClr>
                <a:schemeClr val="tx1"/>
              </a:buClr>
              <a:buFont typeface="Arial" panose="020B0604020202020204" pitchFamily="34" charset="0"/>
              <a:buChar char="•"/>
            </a:pPr>
            <a:r>
              <a:rPr lang="en-US" altLang="en-US" sz="2000" dirty="0">
                <a:solidFill>
                  <a:schemeClr val="tx1"/>
                </a:solidFill>
              </a:rPr>
              <a:t>Active measurement of Doppler shift in backscattered laser </a:t>
            </a:r>
          </a:p>
          <a:p>
            <a:pPr lvl="1">
              <a:buClr>
                <a:schemeClr val="tx1"/>
              </a:buClr>
              <a:buFont typeface="Arial" panose="020B0604020202020204" pitchFamily="34" charset="0"/>
              <a:buChar char="•"/>
            </a:pPr>
            <a:r>
              <a:rPr lang="en-US" altLang="en-US" sz="2000" dirty="0">
                <a:solidFill>
                  <a:schemeClr val="tx1"/>
                </a:solidFill>
              </a:rPr>
              <a:t>Direct information on </a:t>
            </a:r>
            <a:r>
              <a:rPr lang="en-US" altLang="en-US" sz="2000" b="1" dirty="0">
                <a:solidFill>
                  <a:schemeClr val="tx1"/>
                </a:solidFill>
              </a:rPr>
              <a:t>horizontal line of sight wind </a:t>
            </a:r>
            <a:r>
              <a:rPr lang="en-US" altLang="en-US" sz="2000" dirty="0">
                <a:solidFill>
                  <a:schemeClr val="tx1"/>
                </a:solidFill>
              </a:rPr>
              <a:t>mostly in the zonal direction</a:t>
            </a:r>
          </a:p>
          <a:p>
            <a:pPr lvl="1">
              <a:buClr>
                <a:schemeClr val="tx1"/>
              </a:buClr>
              <a:buFont typeface="Arial" panose="020B0604020202020204" pitchFamily="34" charset="0"/>
              <a:buChar char="•"/>
            </a:pPr>
            <a:r>
              <a:rPr lang="en-US" altLang="en-US" sz="2000" dirty="0">
                <a:solidFill>
                  <a:schemeClr val="tx1"/>
                </a:solidFill>
              </a:rPr>
              <a:t>Provides a “curtain” of observations along orbit (2D cross section)</a:t>
            </a:r>
          </a:p>
          <a:p>
            <a:pPr lvl="2">
              <a:buClr>
                <a:schemeClr val="tx1"/>
              </a:buClr>
              <a:buFont typeface="Arial" panose="020B0604020202020204" pitchFamily="34" charset="0"/>
              <a:buChar char="•"/>
            </a:pPr>
            <a:r>
              <a:rPr lang="en-US" altLang="en-US" sz="1800" dirty="0">
                <a:solidFill>
                  <a:schemeClr val="tx1"/>
                </a:solidFill>
              </a:rPr>
              <a:t>Vertical resolution 250m (PBL) to 2km (Stratosphere)</a:t>
            </a:r>
          </a:p>
          <a:p>
            <a:pPr lvl="2">
              <a:buClr>
                <a:schemeClr val="tx1"/>
              </a:buClr>
              <a:buFont typeface="Arial" panose="020B0604020202020204" pitchFamily="34" charset="0"/>
              <a:buChar char="•"/>
            </a:pPr>
            <a:r>
              <a:rPr lang="en-US" altLang="en-US" sz="1800" dirty="0">
                <a:solidFill>
                  <a:schemeClr val="tx1"/>
                </a:solidFill>
              </a:rPr>
              <a:t>Horizontal resolution ~90km</a:t>
            </a:r>
          </a:p>
          <a:p>
            <a:pPr lvl="1">
              <a:buClr>
                <a:schemeClr val="tx1"/>
              </a:buClr>
              <a:buFont typeface="Arial" panose="020B0604020202020204" pitchFamily="34" charset="0"/>
              <a:buChar char="•"/>
            </a:pPr>
            <a:r>
              <a:rPr lang="en-US" altLang="en-US" sz="2000" dirty="0">
                <a:solidFill>
                  <a:schemeClr val="tx1"/>
                </a:solidFill>
              </a:rPr>
              <a:t>Winds are derived from molecular (Rayleigh) or particulate (Mie) backscattering</a:t>
            </a:r>
          </a:p>
          <a:p>
            <a:pPr lvl="1">
              <a:buClr>
                <a:schemeClr val="tx1"/>
              </a:buClr>
              <a:buFont typeface="Arial" panose="020B0604020202020204" pitchFamily="34" charset="0"/>
              <a:buChar char="•"/>
            </a:pPr>
            <a:endParaRPr lang="en-US" altLang="en-US" sz="2000" dirty="0" smtClean="0">
              <a:solidFill>
                <a:schemeClr val="tx1"/>
              </a:solidFill>
            </a:endParaRPr>
          </a:p>
          <a:p>
            <a:pPr lvl="1">
              <a:buClr>
                <a:schemeClr val="tx1"/>
              </a:buClr>
              <a:buFont typeface="Arial" panose="020B0604020202020204" pitchFamily="34" charset="0"/>
              <a:buChar char="•"/>
            </a:pPr>
            <a:endParaRPr lang="en-US" altLang="en-US" sz="2000" dirty="0" smtClean="0">
              <a:solidFill>
                <a:schemeClr val="tx1"/>
              </a:solidFill>
            </a:endParaRPr>
          </a:p>
          <a:p>
            <a:pPr marL="457200" lvl="1" indent="0" algn="ctr">
              <a:buClr>
                <a:schemeClr val="tx1"/>
              </a:buClr>
              <a:buNone/>
            </a:pPr>
            <a:r>
              <a:rPr lang="en-US" altLang="en-US" sz="2000" b="1" dirty="0" smtClean="0">
                <a:solidFill>
                  <a:schemeClr val="tx1"/>
                </a:solidFill>
              </a:rPr>
              <a:t>Technologically </a:t>
            </a:r>
            <a:r>
              <a:rPr lang="en-US" altLang="en-US" sz="2000" b="1" dirty="0">
                <a:solidFill>
                  <a:schemeClr val="tx1"/>
                </a:solidFill>
              </a:rPr>
              <a:t>challenging and launch date has changed many times. Now expected </a:t>
            </a:r>
            <a:r>
              <a:rPr lang="en-US" altLang="en-US" sz="2000" b="1" dirty="0" smtClean="0">
                <a:solidFill>
                  <a:schemeClr val="tx1"/>
                </a:solidFill>
              </a:rPr>
              <a:t>sometime in period December 2017 – January 2018.</a:t>
            </a:r>
            <a:endParaRPr lang="en-US" altLang="en-US" sz="2000" b="1"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2089"/>
            <a:ext cx="9144000" cy="647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811589" y="14288"/>
            <a:ext cx="3878049" cy="369332"/>
          </a:xfrm>
          <a:prstGeom prst="rect">
            <a:avLst/>
          </a:prstGeom>
          <a:noFill/>
        </p:spPr>
        <p:txBody>
          <a:bodyPr wrap="none">
            <a:spAutoFit/>
          </a:bodyPr>
          <a:lstStyle/>
          <a:p>
            <a:pPr eaLnBrk="1" hangingPunct="1">
              <a:defRPr/>
            </a:pPr>
            <a:r>
              <a:rPr lang="en-GB" dirty="0"/>
              <a:t>Simulated Aeolus wind observations</a:t>
            </a:r>
          </a:p>
        </p:txBody>
      </p:sp>
      <p:sp>
        <p:nvSpPr>
          <p:cNvPr id="4" name="Text Box 23"/>
          <p:cNvSpPr txBox="1">
            <a:spLocks noChangeArrowheads="1"/>
          </p:cNvSpPr>
          <p:nvPr/>
        </p:nvSpPr>
        <p:spPr bwMode="auto">
          <a:xfrm>
            <a:off x="10961225" y="6412375"/>
            <a:ext cx="14668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smtClean="0">
                <a:latin typeface="Calibri" panose="020F0502020204030204" pitchFamily="34" charset="0"/>
              </a:rPr>
              <a:t>(M Rennie)</a:t>
            </a:r>
            <a:endParaRPr lang="en-GB" altLang="en-US" sz="1600" b="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549086" y="3322629"/>
            <a:ext cx="7820025" cy="3348658"/>
            <a:chOff x="485775" y="3299793"/>
            <a:chExt cx="7820025" cy="3348658"/>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310" t="30209" r="4330" b="14388"/>
            <a:stretch/>
          </p:blipFill>
          <p:spPr bwMode="auto">
            <a:xfrm>
              <a:off x="485775" y="3299793"/>
              <a:ext cx="7820025" cy="334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reeform 8"/>
            <p:cNvSpPr/>
            <p:nvPr/>
          </p:nvSpPr>
          <p:spPr>
            <a:xfrm>
              <a:off x="1935126" y="4784030"/>
              <a:ext cx="4423144" cy="1638035"/>
            </a:xfrm>
            <a:custGeom>
              <a:avLst/>
              <a:gdLst>
                <a:gd name="connsiteX0" fmla="*/ 0 w 4423144"/>
                <a:gd name="connsiteY0" fmla="*/ 1638035 h 1638035"/>
                <a:gd name="connsiteX1" fmla="*/ 414669 w 4423144"/>
                <a:gd name="connsiteY1" fmla="*/ 1180835 h 1638035"/>
                <a:gd name="connsiteX2" fmla="*/ 903767 w 4423144"/>
                <a:gd name="connsiteY2" fmla="*/ 1010714 h 1638035"/>
                <a:gd name="connsiteX3" fmla="*/ 1307804 w 4423144"/>
                <a:gd name="connsiteY3" fmla="*/ 968184 h 1638035"/>
                <a:gd name="connsiteX4" fmla="*/ 1616148 w 4423144"/>
                <a:gd name="connsiteY4" fmla="*/ 829961 h 1638035"/>
                <a:gd name="connsiteX5" fmla="*/ 2020186 w 4423144"/>
                <a:gd name="connsiteY5" fmla="*/ 489719 h 1638035"/>
                <a:gd name="connsiteX6" fmla="*/ 2381693 w 4423144"/>
                <a:gd name="connsiteY6" fmla="*/ 287700 h 1638035"/>
                <a:gd name="connsiteX7" fmla="*/ 2870790 w 4423144"/>
                <a:gd name="connsiteY7" fmla="*/ 128212 h 1638035"/>
                <a:gd name="connsiteX8" fmla="*/ 3625702 w 4423144"/>
                <a:gd name="connsiteY8" fmla="*/ 11254 h 1638035"/>
                <a:gd name="connsiteX9" fmla="*/ 4423144 w 4423144"/>
                <a:gd name="connsiteY9" fmla="*/ 11254 h 163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3144" h="1638035">
                  <a:moveTo>
                    <a:pt x="0" y="1638035"/>
                  </a:moveTo>
                  <a:cubicBezTo>
                    <a:pt x="132020" y="1461711"/>
                    <a:pt x="264041" y="1285388"/>
                    <a:pt x="414669" y="1180835"/>
                  </a:cubicBezTo>
                  <a:cubicBezTo>
                    <a:pt x="565297" y="1076282"/>
                    <a:pt x="754911" y="1046156"/>
                    <a:pt x="903767" y="1010714"/>
                  </a:cubicBezTo>
                  <a:cubicBezTo>
                    <a:pt x="1052623" y="975272"/>
                    <a:pt x="1189074" y="998309"/>
                    <a:pt x="1307804" y="968184"/>
                  </a:cubicBezTo>
                  <a:cubicBezTo>
                    <a:pt x="1426534" y="938059"/>
                    <a:pt x="1497418" y="909705"/>
                    <a:pt x="1616148" y="829961"/>
                  </a:cubicBezTo>
                  <a:cubicBezTo>
                    <a:pt x="1734878" y="750217"/>
                    <a:pt x="1892595" y="580096"/>
                    <a:pt x="2020186" y="489719"/>
                  </a:cubicBezTo>
                  <a:cubicBezTo>
                    <a:pt x="2147777" y="399342"/>
                    <a:pt x="2239926" y="347951"/>
                    <a:pt x="2381693" y="287700"/>
                  </a:cubicBezTo>
                  <a:cubicBezTo>
                    <a:pt x="2523460" y="227449"/>
                    <a:pt x="2663455" y="174286"/>
                    <a:pt x="2870790" y="128212"/>
                  </a:cubicBezTo>
                  <a:cubicBezTo>
                    <a:pt x="3078125" y="82138"/>
                    <a:pt x="3366976" y="30747"/>
                    <a:pt x="3625702" y="11254"/>
                  </a:cubicBezTo>
                  <a:cubicBezTo>
                    <a:pt x="3884428" y="-8239"/>
                    <a:pt x="4153786" y="1507"/>
                    <a:pt x="4423144" y="11254"/>
                  </a:cubicBezTo>
                </a:path>
              </a:pathLst>
            </a:custGeom>
            <a:noFill/>
            <a:ln w="762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 name="TextBox 9"/>
            <p:cNvSpPr txBox="1"/>
            <p:nvPr/>
          </p:nvSpPr>
          <p:spPr>
            <a:xfrm>
              <a:off x="6156176" y="4293548"/>
              <a:ext cx="719108" cy="369332"/>
            </a:xfrm>
            <a:prstGeom prst="rect">
              <a:avLst/>
            </a:prstGeom>
            <a:solidFill>
              <a:schemeClr val="bg1"/>
            </a:solidFill>
          </p:spPr>
          <p:txBody>
            <a:bodyPr wrap="none" rtlCol="0">
              <a:spAutoFit/>
            </a:bodyPr>
            <a:lstStyle/>
            <a:p>
              <a:r>
                <a:rPr lang="en-GB" b="1" dirty="0">
                  <a:solidFill>
                    <a:schemeClr val="accent1"/>
                  </a:solidFill>
                  <a:latin typeface="Calibri" pitchFamily="34" charset="0"/>
                </a:rPr>
                <a:t>Day 6</a:t>
              </a:r>
              <a:endParaRPr lang="en-GB" b="1" dirty="0">
                <a:solidFill>
                  <a:schemeClr val="accent1"/>
                </a:solidFill>
                <a:latin typeface="Calibri" pitchFamily="34" charset="0"/>
              </a:endParaRPr>
            </a:p>
          </p:txBody>
        </p:sp>
        <p:sp>
          <p:nvSpPr>
            <p:cNvPr id="12" name="TextBox 11"/>
            <p:cNvSpPr txBox="1"/>
            <p:nvPr/>
          </p:nvSpPr>
          <p:spPr>
            <a:xfrm>
              <a:off x="4932040" y="4439226"/>
              <a:ext cx="719108" cy="369332"/>
            </a:xfrm>
            <a:prstGeom prst="rect">
              <a:avLst/>
            </a:prstGeom>
            <a:solidFill>
              <a:schemeClr val="bg1"/>
            </a:solidFill>
          </p:spPr>
          <p:txBody>
            <a:bodyPr wrap="none" rtlCol="0">
              <a:spAutoFit/>
            </a:bodyPr>
            <a:lstStyle/>
            <a:p>
              <a:r>
                <a:rPr lang="en-GB" b="1" dirty="0">
                  <a:solidFill>
                    <a:schemeClr val="accent1"/>
                  </a:solidFill>
                  <a:latin typeface="Calibri" pitchFamily="34" charset="0"/>
                </a:rPr>
                <a:t>Day 5</a:t>
              </a:r>
              <a:endParaRPr lang="en-GB" b="1" dirty="0">
                <a:solidFill>
                  <a:schemeClr val="accent1"/>
                </a:solidFill>
                <a:latin typeface="Calibri" pitchFamily="34" charset="0"/>
              </a:endParaRPr>
            </a:p>
          </p:txBody>
        </p:sp>
        <p:sp>
          <p:nvSpPr>
            <p:cNvPr id="13" name="TextBox 12"/>
            <p:cNvSpPr txBox="1"/>
            <p:nvPr/>
          </p:nvSpPr>
          <p:spPr>
            <a:xfrm>
              <a:off x="3729097" y="4813095"/>
              <a:ext cx="719108" cy="369332"/>
            </a:xfrm>
            <a:prstGeom prst="rect">
              <a:avLst/>
            </a:prstGeom>
            <a:solidFill>
              <a:schemeClr val="bg1"/>
            </a:solidFill>
          </p:spPr>
          <p:txBody>
            <a:bodyPr wrap="none" rtlCol="0">
              <a:spAutoFit/>
            </a:bodyPr>
            <a:lstStyle/>
            <a:p>
              <a:r>
                <a:rPr lang="en-GB" b="1" dirty="0">
                  <a:solidFill>
                    <a:schemeClr val="accent1"/>
                  </a:solidFill>
                  <a:latin typeface="Calibri" pitchFamily="34" charset="0"/>
                </a:rPr>
                <a:t>Day 4</a:t>
              </a:r>
              <a:endParaRPr lang="en-GB" b="1" dirty="0">
                <a:solidFill>
                  <a:schemeClr val="accent1"/>
                </a:solidFill>
                <a:latin typeface="Calibri" pitchFamily="34" charset="0"/>
              </a:endParaRPr>
            </a:p>
          </p:txBody>
        </p:sp>
        <p:sp>
          <p:nvSpPr>
            <p:cNvPr id="15" name="TextBox 14"/>
            <p:cNvSpPr txBox="1"/>
            <p:nvPr/>
          </p:nvSpPr>
          <p:spPr>
            <a:xfrm>
              <a:off x="2050439" y="5485252"/>
              <a:ext cx="719108" cy="369332"/>
            </a:xfrm>
            <a:prstGeom prst="rect">
              <a:avLst/>
            </a:prstGeom>
            <a:solidFill>
              <a:schemeClr val="bg1"/>
            </a:solidFill>
          </p:spPr>
          <p:txBody>
            <a:bodyPr wrap="none" rtlCol="0">
              <a:spAutoFit/>
            </a:bodyPr>
            <a:lstStyle/>
            <a:p>
              <a:r>
                <a:rPr lang="en-GB" b="1" dirty="0">
                  <a:solidFill>
                    <a:schemeClr val="accent1"/>
                  </a:solidFill>
                  <a:latin typeface="Calibri" pitchFamily="34" charset="0"/>
                </a:rPr>
                <a:t>Day 2</a:t>
              </a:r>
              <a:endParaRPr lang="en-GB" b="1" dirty="0">
                <a:solidFill>
                  <a:schemeClr val="accent1"/>
                </a:solidFill>
                <a:latin typeface="Calibri" pitchFamily="34" charset="0"/>
              </a:endParaRPr>
            </a:p>
          </p:txBody>
        </p:sp>
        <p:sp>
          <p:nvSpPr>
            <p:cNvPr id="4" name="Cloud 3"/>
            <p:cNvSpPr/>
            <p:nvPr/>
          </p:nvSpPr>
          <p:spPr bwMode="auto">
            <a:xfrm>
              <a:off x="2627784" y="5157192"/>
              <a:ext cx="1101313" cy="501821"/>
            </a:xfrm>
            <a:prstGeom prst="cloud">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GB" b="1" dirty="0">
                  <a:solidFill>
                    <a:schemeClr val="accent1"/>
                  </a:solidFill>
                  <a:latin typeface="Calibri" pitchFamily="34" charset="0"/>
                </a:rPr>
                <a:t>Day 3</a:t>
              </a:r>
            </a:p>
          </p:txBody>
        </p:sp>
        <p:sp>
          <p:nvSpPr>
            <p:cNvPr id="6" name="Lightning Bolt 5"/>
            <p:cNvSpPr/>
            <p:nvPr/>
          </p:nvSpPr>
          <p:spPr bwMode="auto">
            <a:xfrm>
              <a:off x="3131840" y="5538731"/>
              <a:ext cx="288032" cy="338541"/>
            </a:xfrm>
            <a:prstGeom prst="lightningBol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solidFill>
                  <a:srgbClr val="000000"/>
                </a:solidFill>
              </a:endParaRPr>
            </a:p>
          </p:txBody>
        </p:sp>
      </p:grpSp>
      <p:pic>
        <p:nvPicPr>
          <p:cNvPr id="2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4749" t="23297" r="2206" b="7288"/>
          <a:stretch/>
        </p:blipFill>
        <p:spPr bwMode="auto">
          <a:xfrm>
            <a:off x="646747" y="630159"/>
            <a:ext cx="5580433" cy="2941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bwMode="auto">
          <a:xfrm>
            <a:off x="5754035" y="915193"/>
            <a:ext cx="482535" cy="230833"/>
          </a:xfrm>
          <a:prstGeom prst="ellipse">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latin typeface="Times" pitchFamily="18" charset="0"/>
            </a:endParaRPr>
          </a:p>
        </p:txBody>
      </p:sp>
      <p:cxnSp>
        <p:nvCxnSpPr>
          <p:cNvPr id="18" name="Straight Arrow Connector 17"/>
          <p:cNvCxnSpPr>
            <a:stCxn id="21" idx="1"/>
          </p:cNvCxnSpPr>
          <p:nvPr/>
        </p:nvCxnSpPr>
        <p:spPr bwMode="auto">
          <a:xfrm flipH="1" flipV="1">
            <a:off x="6227181" y="1146028"/>
            <a:ext cx="1231918" cy="1060644"/>
          </a:xfrm>
          <a:prstGeom prst="straightConnector1">
            <a:avLst/>
          </a:prstGeom>
          <a:solidFill>
            <a:schemeClr val="accent1"/>
          </a:solidFill>
          <a:ln w="38100" cap="flat" cmpd="sng" algn="ctr">
            <a:solidFill>
              <a:schemeClr val="accent1"/>
            </a:solidFill>
            <a:prstDash val="solid"/>
            <a:round/>
            <a:headEnd type="none" w="med" len="med"/>
            <a:tailEnd type="stealth" w="lg" len="lg"/>
          </a:ln>
          <a:effectLst/>
        </p:spPr>
      </p:cxnSp>
      <p:sp>
        <p:nvSpPr>
          <p:cNvPr id="17" name="TextBox 16"/>
          <p:cNvSpPr txBox="1"/>
          <p:nvPr/>
        </p:nvSpPr>
        <p:spPr>
          <a:xfrm>
            <a:off x="647037" y="4718854"/>
            <a:ext cx="3154351" cy="923330"/>
          </a:xfrm>
          <a:prstGeom prst="rect">
            <a:avLst/>
          </a:prstGeom>
          <a:noFill/>
        </p:spPr>
        <p:txBody>
          <a:bodyPr wrap="square" rtlCol="0">
            <a:spAutoFit/>
          </a:bodyPr>
          <a:lstStyle/>
          <a:p>
            <a:r>
              <a:rPr lang="en-GB" b="1" dirty="0" smtClean="0">
                <a:solidFill>
                  <a:schemeClr val="accent1"/>
                </a:solidFill>
                <a:latin typeface="Helvetica" pitchFamily="34" charset="0"/>
                <a:cs typeface="Helvetica" pitchFamily="34" charset="0"/>
              </a:rPr>
              <a:t>Error propagation from </a:t>
            </a:r>
          </a:p>
          <a:p>
            <a:r>
              <a:rPr lang="en-GB" b="1" dirty="0" smtClean="0">
                <a:solidFill>
                  <a:schemeClr val="accent1"/>
                </a:solidFill>
                <a:latin typeface="Helvetica" pitchFamily="34" charset="0"/>
                <a:cs typeface="Helvetica" pitchFamily="34" charset="0"/>
              </a:rPr>
              <a:t>Tropics and interaction with convection in USA</a:t>
            </a:r>
            <a:endParaRPr lang="en-GB" b="1" dirty="0">
              <a:solidFill>
                <a:schemeClr val="accent1"/>
              </a:solidFill>
              <a:latin typeface="Helvetica" pitchFamily="34" charset="0"/>
              <a:cs typeface="Helvetica" pitchFamily="34" charset="0"/>
            </a:endParaRPr>
          </a:p>
        </p:txBody>
      </p:sp>
      <p:sp>
        <p:nvSpPr>
          <p:cNvPr id="21" name="TextBox 20"/>
          <p:cNvSpPr txBox="1"/>
          <p:nvPr/>
        </p:nvSpPr>
        <p:spPr>
          <a:xfrm>
            <a:off x="7459099" y="1606507"/>
            <a:ext cx="2888667" cy="1200329"/>
          </a:xfrm>
          <a:prstGeom prst="rect">
            <a:avLst/>
          </a:prstGeom>
          <a:noFill/>
        </p:spPr>
        <p:txBody>
          <a:bodyPr wrap="square" rtlCol="0">
            <a:spAutoFit/>
          </a:bodyPr>
          <a:lstStyle/>
          <a:p>
            <a:r>
              <a:rPr lang="en-GB" b="1" dirty="0" smtClean="0">
                <a:solidFill>
                  <a:schemeClr val="accent1"/>
                </a:solidFill>
                <a:latin typeface="Helvetica" pitchFamily="34" charset="0"/>
                <a:cs typeface="Helvetica" pitchFamily="34" charset="0"/>
              </a:rPr>
              <a:t>A very poor forecast for Europe at day 6.</a:t>
            </a:r>
          </a:p>
          <a:p>
            <a:endParaRPr lang="en-GB" b="1" dirty="0" smtClean="0">
              <a:solidFill>
                <a:schemeClr val="accent1"/>
              </a:solidFill>
              <a:latin typeface="Helvetica" pitchFamily="34" charset="0"/>
              <a:cs typeface="Helvetica" pitchFamily="34" charset="0"/>
            </a:endParaRPr>
          </a:p>
          <a:p>
            <a:r>
              <a:rPr lang="en-GB" b="1" dirty="0" smtClean="0">
                <a:solidFill>
                  <a:schemeClr val="accent1"/>
                </a:solidFill>
                <a:latin typeface="Helvetica" pitchFamily="34" charset="0"/>
                <a:cs typeface="Helvetica" pitchFamily="34" charset="0"/>
              </a:rPr>
              <a:t>RMSE 4X normal value.</a:t>
            </a:r>
            <a:endParaRPr lang="en-GB" b="1" dirty="0">
              <a:solidFill>
                <a:schemeClr val="accent1"/>
              </a:solidFill>
              <a:latin typeface="Helvetica" pitchFamily="34" charset="0"/>
              <a:cs typeface="Helvetica" pitchFamily="34" charset="0"/>
            </a:endParaRPr>
          </a:p>
        </p:txBody>
      </p:sp>
      <p:sp>
        <p:nvSpPr>
          <p:cNvPr id="22" name="Title 1"/>
          <p:cNvSpPr txBox="1">
            <a:spLocks/>
          </p:cNvSpPr>
          <p:nvPr/>
        </p:nvSpPr>
        <p:spPr bwMode="auto">
          <a:xfrm>
            <a:off x="439838" y="185278"/>
            <a:ext cx="7608815"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r>
              <a:rPr lang="en-GB" altLang="en-US" dirty="0" smtClean="0">
                <a:solidFill>
                  <a:schemeClr val="tx1"/>
                </a:solidFill>
              </a:rPr>
              <a:t>Aeolus: </a:t>
            </a:r>
            <a:r>
              <a:rPr lang="en-GB" altLang="en-US" dirty="0" err="1" smtClean="0">
                <a:solidFill>
                  <a:schemeClr val="tx1"/>
                </a:solidFill>
              </a:rPr>
              <a:t>doppler</a:t>
            </a:r>
            <a:r>
              <a:rPr lang="en-GB" altLang="en-US" dirty="0" smtClean="0">
                <a:solidFill>
                  <a:schemeClr val="tx1"/>
                </a:solidFill>
              </a:rPr>
              <a:t> wind lidar; why we need it!</a:t>
            </a:r>
            <a:endParaRPr lang="en-GB" altLang="en-US" dirty="0" smtClean="0">
              <a:solidFill>
                <a:schemeClr val="tx1"/>
              </a:solidFill>
            </a:endParaRPr>
          </a:p>
        </p:txBody>
      </p:sp>
      <p:sp>
        <p:nvSpPr>
          <p:cNvPr id="31" name="Text Box 23"/>
          <p:cNvSpPr txBox="1">
            <a:spLocks noChangeArrowheads="1"/>
          </p:cNvSpPr>
          <p:nvPr/>
        </p:nvSpPr>
        <p:spPr bwMode="auto">
          <a:xfrm>
            <a:off x="11123234" y="6412375"/>
            <a:ext cx="13048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smtClean="0">
                <a:latin typeface="Calibri" panose="020F0502020204030204" pitchFamily="34" charset="0"/>
              </a:rPr>
              <a:t>(E </a:t>
            </a:r>
            <a:r>
              <a:rPr lang="en-GB" altLang="en-US" sz="1600" b="1" dirty="0" err="1" smtClean="0">
                <a:latin typeface="Calibri" panose="020F0502020204030204" pitchFamily="34" charset="0"/>
              </a:rPr>
              <a:t>Kallen</a:t>
            </a:r>
            <a:r>
              <a:rPr lang="en-GB" altLang="en-US" sz="1600" b="1" dirty="0" smtClean="0">
                <a:latin typeface="Calibri" panose="020F0502020204030204" pitchFamily="34" charset="0"/>
              </a:rPr>
              <a:t>)</a:t>
            </a:r>
            <a:endParaRPr lang="en-GB" altLang="en-US" sz="1600" b="1" dirty="0">
              <a:latin typeface="Calibri" panose="020F0502020204030204" pitchFamily="34" charset="0"/>
            </a:endParaRPr>
          </a:p>
        </p:txBody>
      </p:sp>
    </p:spTree>
    <p:extLst>
      <p:ext uri="{BB962C8B-B14F-4D97-AF65-F5344CB8AC3E}">
        <p14:creationId xmlns:p14="http://schemas.microsoft.com/office/powerpoint/2010/main" val="2398840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extLst>
              <p:ext uri="{D42A27DB-BD31-4B8C-83A1-F6EECF244321}">
                <p14:modId xmlns:p14="http://schemas.microsoft.com/office/powerpoint/2010/main" val="1053068788"/>
              </p:ext>
            </p:extLst>
          </p:nvPr>
        </p:nvGraphicFramePr>
        <p:xfrm>
          <a:off x="245806" y="0"/>
          <a:ext cx="11946193"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12291" name="Rectangle 2"/>
          <p:cNvSpPr>
            <a:spLocks noChangeArrowheads="1"/>
          </p:cNvSpPr>
          <p:nvPr/>
        </p:nvSpPr>
        <p:spPr bwMode="auto">
          <a:xfrm>
            <a:off x="10687049" y="162028"/>
            <a:ext cx="1327969" cy="4805636"/>
          </a:xfrm>
          <a:prstGeom prst="rect">
            <a:avLst/>
          </a:prstGeom>
          <a:solidFill>
            <a:schemeClr val="accent1">
              <a:alpha val="9019"/>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2" name="TextBox 1"/>
          <p:cNvSpPr txBox="1"/>
          <p:nvPr/>
        </p:nvSpPr>
        <p:spPr>
          <a:xfrm>
            <a:off x="897449" y="990008"/>
            <a:ext cx="4706938" cy="646331"/>
          </a:xfrm>
          <a:prstGeom prst="rect">
            <a:avLst/>
          </a:prstGeom>
          <a:solidFill>
            <a:schemeClr val="bg2">
              <a:lumMod val="90000"/>
            </a:schemeClr>
          </a:solidFill>
        </p:spPr>
        <p:txBody>
          <a:bodyPr wrap="square" rtlCol="0">
            <a:spAutoFit/>
          </a:bodyPr>
          <a:lstStyle/>
          <a:p>
            <a:r>
              <a:rPr lang="en-GB" dirty="0"/>
              <a:t>Roughly </a:t>
            </a:r>
            <a:r>
              <a:rPr lang="en-GB" dirty="0" smtClean="0"/>
              <a:t>1/3</a:t>
            </a:r>
            <a:r>
              <a:rPr lang="en-GB" baseline="30000" dirty="0" smtClean="0"/>
              <a:t>rd</a:t>
            </a:r>
            <a:r>
              <a:rPr lang="en-GB" dirty="0" smtClean="0"/>
              <a:t> from American, 1/3</a:t>
            </a:r>
            <a:r>
              <a:rPr lang="en-GB" baseline="30000" dirty="0" smtClean="0"/>
              <a:t>rd</a:t>
            </a:r>
            <a:r>
              <a:rPr lang="en-GB" dirty="0" smtClean="0"/>
              <a:t> from European and 1/3</a:t>
            </a:r>
            <a:r>
              <a:rPr lang="en-GB" baseline="30000" dirty="0" smtClean="0"/>
              <a:t>rd</a:t>
            </a:r>
            <a:r>
              <a:rPr lang="en-GB" dirty="0" smtClean="0"/>
              <a:t> from Asian countries.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3"/>
          <p:cNvSpPr txBox="1">
            <a:spLocks noChangeArrowheads="1"/>
          </p:cNvSpPr>
          <p:nvPr/>
        </p:nvSpPr>
        <p:spPr bwMode="auto">
          <a:xfrm>
            <a:off x="10896007" y="6519446"/>
            <a:ext cx="30641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smtClean="0">
                <a:latin typeface="Calibri" panose="020F0502020204030204" pitchFamily="34" charset="0"/>
              </a:rPr>
              <a:t>(</a:t>
            </a:r>
            <a:r>
              <a:rPr lang="en-GB" altLang="en-US" sz="1600" b="1" dirty="0" err="1" smtClean="0">
                <a:latin typeface="Calibri" panose="020F0502020204030204" pitchFamily="34" charset="0"/>
              </a:rPr>
              <a:t>Zagar</a:t>
            </a:r>
            <a:r>
              <a:rPr lang="en-GB" altLang="en-US" sz="1600" b="1" dirty="0" smtClean="0">
                <a:latin typeface="Calibri" panose="020F0502020204030204" pitchFamily="34" charset="0"/>
              </a:rPr>
              <a:t>, 2004)</a:t>
            </a:r>
            <a:endParaRPr lang="en-GB" altLang="en-US" sz="1600" b="1" dirty="0">
              <a:latin typeface="Calibri" panose="020F0502020204030204" pitchFamily="34" charset="0"/>
            </a:endParaRPr>
          </a:p>
        </p:txBody>
      </p:sp>
      <p:sp>
        <p:nvSpPr>
          <p:cNvPr id="2" name="Title 1"/>
          <p:cNvSpPr>
            <a:spLocks noGrp="1"/>
          </p:cNvSpPr>
          <p:nvPr>
            <p:ph type="title"/>
          </p:nvPr>
        </p:nvSpPr>
        <p:spPr>
          <a:xfrm>
            <a:off x="385566" y="305898"/>
            <a:ext cx="5474824" cy="1143000"/>
          </a:xfrm>
        </p:spPr>
        <p:txBody>
          <a:bodyPr>
            <a:normAutofit fontScale="90000"/>
          </a:bodyPr>
          <a:lstStyle/>
          <a:p>
            <a:r>
              <a:rPr lang="en-GB" sz="2800" b="1" dirty="0" smtClean="0">
                <a:solidFill>
                  <a:schemeClr val="tx1"/>
                </a:solidFill>
              </a:rPr>
              <a:t>Traced to </a:t>
            </a:r>
            <a:r>
              <a:rPr lang="en-GB" sz="2800" b="1" dirty="0" smtClean="0">
                <a:solidFill>
                  <a:schemeClr val="tx1"/>
                </a:solidFill>
              </a:rPr>
              <a:t>tropical wave:</a:t>
            </a:r>
            <a:br>
              <a:rPr lang="en-GB" sz="2800" b="1" dirty="0" smtClean="0">
                <a:solidFill>
                  <a:schemeClr val="tx1"/>
                </a:solidFill>
              </a:rPr>
            </a:br>
            <a:r>
              <a:rPr lang="en-GB" sz="2800" b="1" dirty="0">
                <a:solidFill>
                  <a:schemeClr val="tx1"/>
                </a:solidFill>
              </a:rPr>
              <a:t/>
            </a:r>
            <a:br>
              <a:rPr lang="en-GB" sz="2800" b="1" dirty="0">
                <a:solidFill>
                  <a:schemeClr val="tx1"/>
                </a:solidFill>
              </a:rPr>
            </a:br>
            <a:r>
              <a:rPr lang="en-GB" sz="2800" b="1" dirty="0" smtClean="0">
                <a:solidFill>
                  <a:schemeClr val="tx1"/>
                </a:solidFill>
              </a:rPr>
              <a:t>Work by </a:t>
            </a:r>
            <a:r>
              <a:rPr lang="en-GB" sz="2800" b="1" dirty="0" err="1" smtClean="0">
                <a:solidFill>
                  <a:schemeClr val="tx1"/>
                </a:solidFill>
              </a:rPr>
              <a:t>Zagar</a:t>
            </a:r>
            <a:r>
              <a:rPr lang="en-GB" sz="2800" b="1" dirty="0" smtClean="0">
                <a:solidFill>
                  <a:schemeClr val="tx1"/>
                </a:solidFill>
              </a:rPr>
              <a:t> demonstrated assimilation of Z only can’t generated the wind increments for tropical equatorial </a:t>
            </a:r>
            <a:r>
              <a:rPr lang="en-GB" sz="2800" b="1" dirty="0" err="1" smtClean="0">
                <a:solidFill>
                  <a:schemeClr val="tx1"/>
                </a:solidFill>
              </a:rPr>
              <a:t>Rossby</a:t>
            </a:r>
            <a:r>
              <a:rPr lang="en-GB" sz="2800" b="1" dirty="0" smtClean="0">
                <a:solidFill>
                  <a:schemeClr val="tx1"/>
                </a:solidFill>
              </a:rPr>
              <a:t> waves.</a:t>
            </a:r>
            <a:endParaRPr lang="en-GB" sz="2800" b="1" dirty="0">
              <a:solidFill>
                <a:schemeClr val="tx1"/>
              </a:solidFill>
            </a:endParaRPr>
          </a:p>
        </p:txBody>
      </p:sp>
      <p:pic>
        <p:nvPicPr>
          <p:cNvPr id="5" name="Picture 4"/>
          <p:cNvPicPr>
            <a:picLocks noChangeAspect="1"/>
          </p:cNvPicPr>
          <p:nvPr/>
        </p:nvPicPr>
        <p:blipFill>
          <a:blip r:embed="rId2"/>
          <a:stretch>
            <a:fillRect/>
          </a:stretch>
        </p:blipFill>
        <p:spPr>
          <a:xfrm>
            <a:off x="1866167" y="2672527"/>
            <a:ext cx="2561947" cy="2919846"/>
          </a:xfrm>
          <a:prstGeom prst="rect">
            <a:avLst/>
          </a:prstGeom>
        </p:spPr>
      </p:pic>
      <p:pic>
        <p:nvPicPr>
          <p:cNvPr id="8" name="Picture 7"/>
          <p:cNvPicPr>
            <a:picLocks noChangeAspect="1"/>
          </p:cNvPicPr>
          <p:nvPr/>
        </p:nvPicPr>
        <p:blipFill>
          <a:blip r:embed="rId3"/>
          <a:stretch>
            <a:fillRect/>
          </a:stretch>
        </p:blipFill>
        <p:spPr>
          <a:xfrm>
            <a:off x="4711565" y="2672528"/>
            <a:ext cx="2740393" cy="3094303"/>
          </a:xfrm>
          <a:prstGeom prst="rect">
            <a:avLst/>
          </a:prstGeom>
        </p:spPr>
      </p:pic>
      <p:pic>
        <p:nvPicPr>
          <p:cNvPr id="9" name="Picture 8"/>
          <p:cNvPicPr>
            <a:picLocks noChangeAspect="1"/>
          </p:cNvPicPr>
          <p:nvPr/>
        </p:nvPicPr>
        <p:blipFill>
          <a:blip r:embed="rId4"/>
          <a:stretch>
            <a:fillRect/>
          </a:stretch>
        </p:blipFill>
        <p:spPr>
          <a:xfrm>
            <a:off x="7735409" y="2672527"/>
            <a:ext cx="2794855" cy="3123250"/>
          </a:xfrm>
          <a:prstGeom prst="rect">
            <a:avLst/>
          </a:prstGeom>
        </p:spPr>
      </p:pic>
      <p:sp>
        <p:nvSpPr>
          <p:cNvPr id="3" name="TextBox 2"/>
          <p:cNvSpPr txBox="1"/>
          <p:nvPr/>
        </p:nvSpPr>
        <p:spPr>
          <a:xfrm>
            <a:off x="2523050" y="6044689"/>
            <a:ext cx="1721224" cy="369332"/>
          </a:xfrm>
          <a:prstGeom prst="rect">
            <a:avLst/>
          </a:prstGeom>
          <a:noFill/>
        </p:spPr>
        <p:txBody>
          <a:bodyPr wrap="square" rtlCol="0">
            <a:spAutoFit/>
          </a:bodyPr>
          <a:lstStyle/>
          <a:p>
            <a:r>
              <a:rPr lang="en-GB" dirty="0"/>
              <a:t>“truth”</a:t>
            </a:r>
            <a:endParaRPr lang="en-GB" dirty="0"/>
          </a:p>
        </p:txBody>
      </p:sp>
      <p:sp>
        <p:nvSpPr>
          <p:cNvPr id="10" name="TextBox 9"/>
          <p:cNvSpPr txBox="1"/>
          <p:nvPr/>
        </p:nvSpPr>
        <p:spPr>
          <a:xfrm>
            <a:off x="5126401" y="6038957"/>
            <a:ext cx="2325556" cy="369332"/>
          </a:xfrm>
          <a:prstGeom prst="rect">
            <a:avLst/>
          </a:prstGeom>
          <a:noFill/>
        </p:spPr>
        <p:txBody>
          <a:bodyPr wrap="square" rtlCol="0">
            <a:spAutoFit/>
          </a:bodyPr>
          <a:lstStyle/>
          <a:p>
            <a:r>
              <a:rPr lang="en-GB" dirty="0"/>
              <a:t>Geopotential only</a:t>
            </a:r>
            <a:endParaRPr lang="en-GB" dirty="0"/>
          </a:p>
        </p:txBody>
      </p:sp>
      <p:sp>
        <p:nvSpPr>
          <p:cNvPr id="11" name="TextBox 10"/>
          <p:cNvSpPr txBox="1"/>
          <p:nvPr/>
        </p:nvSpPr>
        <p:spPr>
          <a:xfrm>
            <a:off x="8190283" y="6017810"/>
            <a:ext cx="1721224" cy="646331"/>
          </a:xfrm>
          <a:prstGeom prst="rect">
            <a:avLst/>
          </a:prstGeom>
          <a:noFill/>
        </p:spPr>
        <p:txBody>
          <a:bodyPr wrap="square" rtlCol="0">
            <a:spAutoFit/>
          </a:bodyPr>
          <a:lstStyle/>
          <a:p>
            <a:pPr algn="ctr"/>
            <a:r>
              <a:rPr lang="en-GB" dirty="0"/>
              <a:t>Geopotential and wind</a:t>
            </a:r>
            <a:endParaRPr lang="en-GB" dirty="0"/>
          </a:p>
        </p:txBody>
      </p:sp>
      <p:grpSp>
        <p:nvGrpSpPr>
          <p:cNvPr id="12" name="Group 11"/>
          <p:cNvGrpSpPr/>
          <p:nvPr/>
        </p:nvGrpSpPr>
        <p:grpSpPr>
          <a:xfrm>
            <a:off x="6246067" y="162847"/>
            <a:ext cx="3888432" cy="2071102"/>
            <a:chOff x="692919" y="419646"/>
            <a:chExt cx="3619996" cy="1834990"/>
          </a:xfrm>
        </p:grpSpPr>
        <p:pic>
          <p:nvPicPr>
            <p:cNvPr id="13"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l="10758" t="54209" r="19829" b="5448"/>
            <a:stretch/>
          </p:blipFill>
          <p:spPr bwMode="auto">
            <a:xfrm>
              <a:off x="692919" y="764594"/>
              <a:ext cx="3619996" cy="1490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2"/>
            <p:cNvSpPr/>
            <p:nvPr/>
          </p:nvSpPr>
          <p:spPr>
            <a:xfrm>
              <a:off x="1114335" y="1052736"/>
              <a:ext cx="936104" cy="7861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5" name="TextBox 14"/>
            <p:cNvSpPr txBox="1"/>
            <p:nvPr/>
          </p:nvSpPr>
          <p:spPr>
            <a:xfrm>
              <a:off x="759956" y="419646"/>
              <a:ext cx="3193907" cy="354496"/>
            </a:xfrm>
            <a:prstGeom prst="rect">
              <a:avLst/>
            </a:prstGeom>
            <a:noFill/>
          </p:spPr>
          <p:txBody>
            <a:bodyPr wrap="none" rtlCol="0">
              <a:spAutoFit/>
            </a:bodyPr>
            <a:lstStyle/>
            <a:p>
              <a:r>
                <a:rPr lang="en-GB" sz="2000" b="1" dirty="0">
                  <a:solidFill>
                    <a:schemeClr val="accent1"/>
                  </a:solidFill>
                  <a:latin typeface="Helvetica" pitchFamily="34" charset="0"/>
                  <a:cs typeface="Helvetica" pitchFamily="34" charset="0"/>
                </a:rPr>
                <a:t>200 </a:t>
              </a:r>
              <a:r>
                <a:rPr lang="en-GB" sz="2000" b="1" dirty="0" err="1">
                  <a:solidFill>
                    <a:schemeClr val="accent1"/>
                  </a:solidFill>
                  <a:latin typeface="Helvetica" pitchFamily="34" charset="0"/>
                  <a:cs typeface="Helvetica" pitchFamily="34" charset="0"/>
                </a:rPr>
                <a:t>mb</a:t>
              </a:r>
              <a:r>
                <a:rPr lang="en-GB" sz="2000" b="1" dirty="0">
                  <a:solidFill>
                    <a:schemeClr val="accent1"/>
                  </a:solidFill>
                  <a:latin typeface="Helvetica" pitchFamily="34" charset="0"/>
                  <a:cs typeface="Helvetica" pitchFamily="34" charset="0"/>
                </a:rPr>
                <a:t> winds on 15 March</a:t>
              </a:r>
              <a:endParaRPr lang="en-GB" sz="2000" b="1" dirty="0">
                <a:solidFill>
                  <a:schemeClr val="accent1"/>
                </a:solidFill>
                <a:latin typeface="Helvetica" pitchFamily="34" charset="0"/>
                <a:cs typeface="Helvetica" pitchFamily="34" charset="0"/>
              </a:endParaRPr>
            </a:p>
          </p:txBody>
        </p:sp>
      </p:grpSp>
    </p:spTree>
    <p:extLst>
      <p:ext uri="{BB962C8B-B14F-4D97-AF65-F5344CB8AC3E}">
        <p14:creationId xmlns:p14="http://schemas.microsoft.com/office/powerpoint/2010/main" val="2245895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1" descr="EarthCAREwith_cloud_profiles_RGB"/>
          <p:cNvPicPr>
            <a:picLocks noChangeAspect="1" noChangeArrowheads="1"/>
          </p:cNvPicPr>
          <p:nvPr/>
        </p:nvPicPr>
        <p:blipFill>
          <a:blip r:embed="rId2">
            <a:extLst>
              <a:ext uri="{28A0092B-C50C-407E-A947-70E740481C1C}">
                <a14:useLocalDpi xmlns:a14="http://schemas.microsoft.com/office/drawing/2010/main" val="0"/>
              </a:ext>
            </a:extLst>
          </a:blip>
          <a:srcRect l="6610"/>
          <a:stretch>
            <a:fillRect/>
          </a:stretch>
        </p:blipFill>
        <p:spPr bwMode="auto">
          <a:xfrm>
            <a:off x="7419564" y="731839"/>
            <a:ext cx="33274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Content Placeholder 2"/>
          <p:cNvSpPr>
            <a:spLocks noGrp="1"/>
          </p:cNvSpPr>
          <p:nvPr>
            <p:ph idx="4294967295"/>
          </p:nvPr>
        </p:nvSpPr>
        <p:spPr bwMode="auto">
          <a:xfrm>
            <a:off x="390527" y="3292154"/>
            <a:ext cx="5654676" cy="2881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GB" altLang="en-US" dirty="0" smtClean="0">
                <a:latin typeface="Calibri" panose="020F0502020204030204" pitchFamily="34" charset="0"/>
                <a:ea typeface="Calibri" panose="020F0502020204030204" pitchFamily="34" charset="0"/>
                <a:cs typeface="Calibri" panose="020F0502020204030204" pitchFamily="34" charset="0"/>
              </a:rPr>
              <a:t>	</a:t>
            </a:r>
            <a:r>
              <a:rPr lang="en-GB" altLang="en-US" u="sng" dirty="0" err="1" smtClean="0">
                <a:latin typeface="Calibri" panose="020F0502020204030204" pitchFamily="34" charset="0"/>
                <a:ea typeface="Calibri" panose="020F0502020204030204" pitchFamily="34" charset="0"/>
                <a:cs typeface="Calibri" panose="020F0502020204030204" pitchFamily="34" charset="0"/>
              </a:rPr>
              <a:t>Th</a:t>
            </a:r>
            <a:r>
              <a:rPr lang="en-GB" altLang="en-US" sz="2400" u="sng" dirty="0" err="1">
                <a:solidFill>
                  <a:schemeClr val="tx1"/>
                </a:solidFill>
                <a:latin typeface="Calibri" panose="020F0502020204030204" pitchFamily="34" charset="0"/>
                <a:ea typeface="Calibri" panose="020F0502020204030204" pitchFamily="34" charset="0"/>
                <a:cs typeface="Calibri" panose="020F0502020204030204" pitchFamily="34" charset="0"/>
              </a:rPr>
              <a:t>A</a:t>
            </a:r>
            <a:r>
              <a:rPr lang="en-GB" altLang="en-US" sz="2400" u="sng" dirty="0">
                <a:solidFill>
                  <a:schemeClr val="tx1"/>
                </a:solidFill>
                <a:latin typeface="Calibri" panose="020F0502020204030204" pitchFamily="34" charset="0"/>
                <a:ea typeface="Calibri" panose="020F0502020204030204" pitchFamily="34" charset="0"/>
                <a:cs typeface="Calibri" panose="020F0502020204030204" pitchFamily="34" charset="0"/>
              </a:rPr>
              <a:t>-Train</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Launched 2006</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NASA</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700-km orbit</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CloudSat 94-GHz radar</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CALIPSO 532/1064-nm lidar</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MODIS, CERES and AMSR-E radiometers</a:t>
            </a:r>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264" y="698502"/>
            <a:ext cx="5407025"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Content Placeholder 2"/>
          <p:cNvSpPr txBox="1">
            <a:spLocks/>
          </p:cNvSpPr>
          <p:nvPr/>
        </p:nvSpPr>
        <p:spPr bwMode="auto">
          <a:xfrm>
            <a:off x="6956971" y="3389313"/>
            <a:ext cx="4537075" cy="2881312"/>
          </a:xfrm>
          <a:prstGeom prst="rect">
            <a:avLst/>
          </a:prstGeom>
          <a:noFill/>
          <a:ln w="9525">
            <a:noFill/>
            <a:miter lim="800000"/>
            <a:headEnd/>
            <a:tailEnd/>
          </a:ln>
        </p:spPr>
        <p:txBody>
          <a:bodyPr/>
          <a:lstStyle/>
          <a:p>
            <a:pPr marL="342900" indent="-342900">
              <a:spcAft>
                <a:spcPts val="1000"/>
              </a:spcAft>
              <a:defRPr/>
            </a:pPr>
            <a:r>
              <a:rPr lang="en-GB" dirty="0"/>
              <a:t>	</a:t>
            </a:r>
            <a:r>
              <a:rPr lang="en-GB" sz="2200" b="1" u="sng" dirty="0">
                <a:latin typeface="Calibri" pitchFamily="34" charset="0"/>
                <a:cs typeface="Calibri"/>
              </a:rPr>
              <a:t>EarthCARE</a:t>
            </a:r>
            <a:r>
              <a:rPr lang="en-GB" sz="2200" b="1" dirty="0">
                <a:latin typeface="Calibri" pitchFamily="34" charset="0"/>
                <a:cs typeface="Calibri"/>
              </a:rPr>
              <a:t> </a:t>
            </a:r>
          </a:p>
          <a:p>
            <a:pPr marL="800100" lvl="1" indent="-342900">
              <a:spcAft>
                <a:spcPts val="1000"/>
              </a:spcAft>
              <a:buFont typeface="Wingdings" pitchFamily="2" charset="2"/>
              <a:buChar char="§"/>
              <a:defRPr/>
            </a:pPr>
            <a:r>
              <a:rPr lang="en-GB" b="1" dirty="0">
                <a:latin typeface="Calibri" pitchFamily="34" charset="0"/>
                <a:cs typeface="Calibri"/>
              </a:rPr>
              <a:t>Expected launch c. 2018</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ESA+JAXA</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400-km orbit (more sensitive)</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CPR: 94-GHz Doppler radar</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ATLID: 355-nm lidar</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MSI and BBR radiometers</a:t>
            </a:r>
          </a:p>
        </p:txBody>
      </p:sp>
      <p:sp>
        <p:nvSpPr>
          <p:cNvPr id="37894" name="TextBox 6"/>
          <p:cNvSpPr txBox="1">
            <a:spLocks noChangeArrowheads="1"/>
          </p:cNvSpPr>
          <p:nvPr/>
        </p:nvSpPr>
        <p:spPr bwMode="auto">
          <a:xfrm>
            <a:off x="9355139" y="722314"/>
            <a:ext cx="11636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b="1">
                <a:solidFill>
                  <a:schemeClr val="bg1"/>
                </a:solidFill>
              </a:rPr>
              <a:t>EarthCare</a:t>
            </a:r>
          </a:p>
        </p:txBody>
      </p:sp>
      <p:sp>
        <p:nvSpPr>
          <p:cNvPr id="37895" name="Title 1"/>
          <p:cNvSpPr txBox="1">
            <a:spLocks/>
          </p:cNvSpPr>
          <p:nvPr/>
        </p:nvSpPr>
        <p:spPr bwMode="auto">
          <a:xfrm>
            <a:off x="2133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EarthCARE: cloud radar and lidar</a:t>
            </a:r>
          </a:p>
        </p:txBody>
      </p:sp>
      <p:pic>
        <p:nvPicPr>
          <p:cNvPr id="37896" name="Picture 1"/>
          <p:cNvPicPr>
            <a:picLocks noChangeAspect="1"/>
          </p:cNvPicPr>
          <p:nvPr/>
        </p:nvPicPr>
        <p:blipFill>
          <a:blip r:embed="rId4">
            <a:extLst>
              <a:ext uri="{28A0092B-C50C-407E-A947-70E740481C1C}">
                <a14:useLocalDpi xmlns:a14="http://schemas.microsoft.com/office/drawing/2010/main" val="0"/>
              </a:ext>
            </a:extLst>
          </a:blip>
          <a:srcRect l="10278" t="18649" r="6059" b="21172"/>
          <a:stretch>
            <a:fillRect/>
          </a:stretch>
        </p:blipFill>
        <p:spPr bwMode="auto">
          <a:xfrm>
            <a:off x="9120188" y="735013"/>
            <a:ext cx="1243012"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13"/>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rotWithShape="1">
          <a:blip r:embed="rId2">
            <a:extLst>
              <a:ext uri="{28A0092B-C50C-407E-A947-70E740481C1C}">
                <a14:useLocalDpi xmlns:a14="http://schemas.microsoft.com/office/drawing/2010/main" val="0"/>
              </a:ext>
            </a:extLst>
          </a:blip>
          <a:srcRect l="9281" t="10232" r="54554" b="49065"/>
          <a:stretch/>
        </p:blipFill>
        <p:spPr>
          <a:xfrm>
            <a:off x="12809669" y="4125629"/>
            <a:ext cx="2440439" cy="2746640"/>
          </a:xfrm>
          <a:prstGeom prst="rect">
            <a:avLst/>
          </a:prstGeom>
        </p:spPr>
      </p:pic>
      <p:sp>
        <p:nvSpPr>
          <p:cNvPr id="3" name="Rectangle 2"/>
          <p:cNvSpPr txBox="1">
            <a:spLocks noChangeArrowheads="1"/>
          </p:cNvSpPr>
          <p:nvPr/>
        </p:nvSpPr>
        <p:spPr>
          <a:xfrm>
            <a:off x="1994470" y="160086"/>
            <a:ext cx="11045004" cy="551841"/>
          </a:xfrm>
          <a:prstGeom prst="rect">
            <a:avLst/>
          </a:prstGeom>
        </p:spPr>
        <p:txBody>
          <a:bodyPr lIns="0" tIns="0" rIns="0" bIns="0"/>
          <a:lstStyle>
            <a:lvl1pPr algn="l" defTabSz="457207" rtl="0" eaLnBrk="1" latinLnBrk="0" hangingPunct="1">
              <a:lnSpc>
                <a:spcPts val="2801"/>
              </a:lnSpc>
              <a:spcBef>
                <a:spcPct val="0"/>
              </a:spcBef>
              <a:buNone/>
              <a:defRPr sz="2399" kern="1200">
                <a:solidFill>
                  <a:schemeClr val="bg1"/>
                </a:solidFill>
                <a:latin typeface="+mj-lt"/>
                <a:ea typeface="+mj-ea"/>
                <a:cs typeface="+mj-cs"/>
              </a:defRPr>
            </a:lvl1pPr>
          </a:lstStyle>
          <a:p>
            <a:pPr marL="1588" indent="-1588">
              <a:spcBef>
                <a:spcPts val="0"/>
              </a:spcBef>
            </a:pPr>
            <a:r>
              <a:rPr lang="en-US" sz="2800" dirty="0">
                <a:solidFill>
                  <a:srgbClr val="1F497D"/>
                </a:solidFill>
              </a:rPr>
              <a:t>EarthCARE - clouds</a:t>
            </a:r>
            <a:endParaRPr lang="en-GB" sz="2800" dirty="0">
              <a:solidFill>
                <a:srgbClr val="1F497D"/>
              </a:solidFill>
              <a:ea typeface="ＭＳ Ｐゴシック" pitchFamily="-107" charset="-128"/>
            </a:endParaRPr>
          </a:p>
        </p:txBody>
      </p:sp>
      <p:sp>
        <p:nvSpPr>
          <p:cNvPr id="5" name="Slide Number Placeholder 3"/>
          <p:cNvSpPr txBox="1">
            <a:spLocks/>
          </p:cNvSpPr>
          <p:nvPr/>
        </p:nvSpPr>
        <p:spPr>
          <a:xfrm>
            <a:off x="14407348" y="6421015"/>
            <a:ext cx="772392" cy="331933"/>
          </a:xfrm>
          <a:prstGeom prst="rect">
            <a:avLst/>
          </a:prstGeom>
        </p:spPr>
        <p:txBody>
          <a:bodyPr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z="1200"/>
              <a:pPr/>
              <a:t>11</a:t>
            </a:fld>
            <a:endParaRPr lang="en-US" sz="1200" dirty="0"/>
          </a:p>
        </p:txBody>
      </p:sp>
      <p:sp>
        <p:nvSpPr>
          <p:cNvPr id="6" name="Rectangle 5"/>
          <p:cNvSpPr/>
          <p:nvPr/>
        </p:nvSpPr>
        <p:spPr>
          <a:xfrm>
            <a:off x="4314191" y="934150"/>
            <a:ext cx="7520663" cy="400110"/>
          </a:xfrm>
          <a:prstGeom prst="rect">
            <a:avLst/>
          </a:prstGeom>
        </p:spPr>
        <p:txBody>
          <a:bodyPr wrap="square">
            <a:spAutoFit/>
          </a:bodyPr>
          <a:lstStyle/>
          <a:p>
            <a:pPr marL="285750" indent="-285750">
              <a:spcBef>
                <a:spcPts val="600"/>
              </a:spcBef>
              <a:buFont typeface="Wingdings" charset="2"/>
              <a:buChar char="§"/>
              <a:defRPr/>
            </a:pPr>
            <a:r>
              <a:rPr lang="en-GB" sz="2000" b="1" dirty="0">
                <a:solidFill>
                  <a:srgbClr val="000000"/>
                </a:solidFill>
              </a:rPr>
              <a:t>Demonstration with </a:t>
            </a:r>
            <a:r>
              <a:rPr lang="en-GB" sz="2000" dirty="0" err="1">
                <a:solidFill>
                  <a:srgbClr val="000000"/>
                </a:solidFill>
              </a:rPr>
              <a:t>Cloudsat</a:t>
            </a:r>
            <a:r>
              <a:rPr lang="en-GB" sz="2000" dirty="0">
                <a:solidFill>
                  <a:srgbClr val="000000"/>
                </a:solidFill>
              </a:rPr>
              <a:t> and Calipso data</a:t>
            </a:r>
            <a:r>
              <a:rPr lang="en-GB" sz="2000" dirty="0" smtClean="0">
                <a:solidFill>
                  <a:srgbClr val="000000"/>
                </a:solidFill>
              </a:rPr>
              <a:t>.</a:t>
            </a:r>
            <a:endParaRPr lang="en-GB" sz="2000" dirty="0">
              <a:solidFill>
                <a:srgbClr val="000000"/>
              </a:solidFill>
            </a:endParaRPr>
          </a:p>
        </p:txBody>
      </p:sp>
      <p:sp>
        <p:nvSpPr>
          <p:cNvPr id="7" name="Footer Placeholder 3"/>
          <p:cNvSpPr txBox="1">
            <a:spLocks/>
          </p:cNvSpPr>
          <p:nvPr/>
        </p:nvSpPr>
        <p:spPr>
          <a:xfrm>
            <a:off x="13077600" y="6308255"/>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t>                  </a:t>
            </a:r>
            <a:endParaRPr lang="en-US"/>
          </a:p>
        </p:txBody>
      </p:sp>
      <p:pic>
        <p:nvPicPr>
          <p:cNvPr id="8" name="Picture 7" descr="Zmvar_example_20090915_1.png"/>
          <p:cNvPicPr>
            <a:picLocks noChangeAspect="1"/>
          </p:cNvPicPr>
          <p:nvPr/>
        </p:nvPicPr>
        <p:blipFill rotWithShape="1">
          <a:blip r:embed="rId3" cstate="print">
            <a:extLst>
              <a:ext uri="{28A0092B-C50C-407E-A947-70E740481C1C}">
                <a14:useLocalDpi xmlns:a14="http://schemas.microsoft.com/office/drawing/2010/main" val="0"/>
              </a:ext>
            </a:extLst>
          </a:blip>
          <a:srcRect l="5392" t="5932" r="7189" b="12557"/>
          <a:stretch/>
        </p:blipFill>
        <p:spPr>
          <a:xfrm>
            <a:off x="4185452" y="1956594"/>
            <a:ext cx="6732881" cy="4492783"/>
          </a:xfrm>
          <a:prstGeom prst="rect">
            <a:avLst/>
          </a:prstGeom>
        </p:spPr>
      </p:pic>
      <p:pic>
        <p:nvPicPr>
          <p:cNvPr id="9" name="Picture 8" descr="258.0350.rgb14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9982" y="3860760"/>
            <a:ext cx="2428976" cy="2428976"/>
          </a:xfrm>
          <a:prstGeom prst="rect">
            <a:avLst/>
          </a:prstGeom>
        </p:spPr>
      </p:pic>
      <p:pic>
        <p:nvPicPr>
          <p:cNvPr id="10" name="Picture 9" descr="TYPHOO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039" y="792909"/>
            <a:ext cx="2418081" cy="3151062"/>
          </a:xfrm>
          <a:prstGeom prst="rect">
            <a:avLst/>
          </a:prstGeom>
        </p:spPr>
      </p:pic>
      <p:cxnSp>
        <p:nvCxnSpPr>
          <p:cNvPr id="11" name="Straight Connector 10"/>
          <p:cNvCxnSpPr/>
          <p:nvPr/>
        </p:nvCxnSpPr>
        <p:spPr bwMode="auto">
          <a:xfrm flipH="1">
            <a:off x="837838" y="1897030"/>
            <a:ext cx="1137920" cy="2468880"/>
          </a:xfrm>
          <a:prstGeom prst="line">
            <a:avLst/>
          </a:prstGeom>
          <a:noFill/>
          <a:ln w="28575" cap="flat" cmpd="sng" algn="ctr">
            <a:solidFill>
              <a:schemeClr val="bg1"/>
            </a:solidFill>
            <a:prstDash val="solid"/>
            <a:round/>
            <a:headEnd type="none" w="med" len="med"/>
            <a:tailEnd type="none"/>
          </a:ln>
          <a:effectLst/>
        </p:spPr>
      </p:cxnSp>
      <p:cxnSp>
        <p:nvCxnSpPr>
          <p:cNvPr id="12" name="Straight Connector 11"/>
          <p:cNvCxnSpPr/>
          <p:nvPr/>
        </p:nvCxnSpPr>
        <p:spPr bwMode="auto">
          <a:xfrm>
            <a:off x="2618686" y="1891846"/>
            <a:ext cx="139392" cy="2179424"/>
          </a:xfrm>
          <a:prstGeom prst="line">
            <a:avLst/>
          </a:prstGeom>
          <a:noFill/>
          <a:ln w="28575" cap="flat" cmpd="sng" algn="ctr">
            <a:solidFill>
              <a:schemeClr val="bg1"/>
            </a:solidFill>
            <a:prstDash val="solid"/>
            <a:round/>
            <a:headEnd type="none" w="med" len="med"/>
            <a:tailEnd type="none"/>
          </a:ln>
          <a:effectLst/>
        </p:spPr>
      </p:cxnSp>
      <p:sp>
        <p:nvSpPr>
          <p:cNvPr id="13" name="Rectangle 12"/>
          <p:cNvSpPr/>
          <p:nvPr/>
        </p:nvSpPr>
        <p:spPr bwMode="auto">
          <a:xfrm>
            <a:off x="1985918" y="1856390"/>
            <a:ext cx="650240" cy="447040"/>
          </a:xfrm>
          <a:prstGeom prst="rect">
            <a:avLst/>
          </a:prstGeom>
          <a:noFill/>
          <a:ln w="19050"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20000"/>
              </a:spcBef>
              <a:spcAft>
                <a:spcPct val="0"/>
              </a:spcAft>
              <a:buSzPct val="120000"/>
              <a:buFontTx/>
              <a:buChar char=" "/>
            </a:pPr>
            <a:endParaRPr lang="en-US" b="1">
              <a:solidFill>
                <a:schemeClr val="tx2"/>
              </a:solidFill>
              <a:latin typeface="Helvetica" pitchFamily="34" charset="0"/>
            </a:endParaRPr>
          </a:p>
        </p:txBody>
      </p:sp>
      <p:sp>
        <p:nvSpPr>
          <p:cNvPr id="14" name="Content Placeholder 2"/>
          <p:cNvSpPr txBox="1">
            <a:spLocks/>
          </p:cNvSpPr>
          <p:nvPr/>
        </p:nvSpPr>
        <p:spPr bwMode="auto">
          <a:xfrm>
            <a:off x="780926" y="730446"/>
            <a:ext cx="2428032" cy="648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lgn="r">
              <a:buNone/>
            </a:pPr>
            <a:r>
              <a:rPr lang="en-US" sz="1400" dirty="0">
                <a:solidFill>
                  <a:schemeClr val="bg1"/>
                </a:solidFill>
                <a:latin typeface="Arial"/>
                <a:cs typeface="Arial"/>
              </a:rPr>
              <a:t>Typhoon Choi-wan</a:t>
            </a:r>
            <a:br>
              <a:rPr lang="en-US" sz="1400" dirty="0">
                <a:solidFill>
                  <a:schemeClr val="bg1"/>
                </a:solidFill>
                <a:latin typeface="Arial"/>
                <a:cs typeface="Arial"/>
              </a:rPr>
            </a:br>
            <a:r>
              <a:rPr lang="en-US" sz="1400" dirty="0">
                <a:solidFill>
                  <a:schemeClr val="bg1"/>
                </a:solidFill>
                <a:latin typeface="Arial"/>
                <a:cs typeface="Arial"/>
              </a:rPr>
              <a:t> (Sept. 15</a:t>
            </a:r>
            <a:r>
              <a:rPr lang="en-US" sz="1400" baseline="30000" dirty="0">
                <a:solidFill>
                  <a:schemeClr val="bg1"/>
                </a:solidFill>
                <a:latin typeface="Arial"/>
                <a:cs typeface="Arial"/>
              </a:rPr>
              <a:t>th</a:t>
            </a:r>
            <a:r>
              <a:rPr lang="en-US" sz="1400" dirty="0">
                <a:solidFill>
                  <a:schemeClr val="bg1"/>
                </a:solidFill>
                <a:latin typeface="Arial"/>
                <a:cs typeface="Arial"/>
              </a:rPr>
              <a:t> 2009)</a:t>
            </a:r>
          </a:p>
          <a:p>
            <a:pPr marL="0" indent="0" algn="r">
              <a:buNone/>
            </a:pPr>
            <a:endParaRPr lang="en-US" sz="1400" dirty="0">
              <a:solidFill>
                <a:schemeClr val="bg1"/>
              </a:solidFill>
              <a:latin typeface="Arial"/>
              <a:cs typeface="Arial"/>
            </a:endParaRPr>
          </a:p>
        </p:txBody>
      </p:sp>
      <p:sp>
        <p:nvSpPr>
          <p:cNvPr id="15" name="Rectangle 14"/>
          <p:cNvSpPr/>
          <p:nvPr/>
        </p:nvSpPr>
        <p:spPr bwMode="auto">
          <a:xfrm>
            <a:off x="7642475" y="1932228"/>
            <a:ext cx="864096" cy="4293592"/>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20000"/>
              </a:spcBef>
              <a:spcAft>
                <a:spcPct val="0"/>
              </a:spcAft>
              <a:buSzPct val="120000"/>
              <a:buFontTx/>
              <a:buChar char=" "/>
            </a:pPr>
            <a:endParaRPr lang="en-US" b="1">
              <a:solidFill>
                <a:schemeClr val="tx2"/>
              </a:solidFill>
              <a:latin typeface="Helvetica" pitchFamily="34" charset="0"/>
            </a:endParaRPr>
          </a:p>
        </p:txBody>
      </p:sp>
      <p:sp>
        <p:nvSpPr>
          <p:cNvPr id="18" name="Text Box 23"/>
          <p:cNvSpPr txBox="1">
            <a:spLocks noChangeArrowheads="1"/>
          </p:cNvSpPr>
          <p:nvPr/>
        </p:nvSpPr>
        <p:spPr bwMode="auto">
          <a:xfrm>
            <a:off x="9977377" y="6519446"/>
            <a:ext cx="39828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smtClean="0">
                <a:latin typeface="Calibri" panose="020F0502020204030204" pitchFamily="34" charset="0"/>
              </a:rPr>
              <a:t>(Fielding and Janiskova)</a:t>
            </a:r>
            <a:endParaRPr lang="en-GB" altLang="en-US" sz="1600" b="1" dirty="0">
              <a:latin typeface="Calibri" panose="020F0502020204030204" pitchFamily="34" charset="0"/>
            </a:endParaRPr>
          </a:p>
        </p:txBody>
      </p:sp>
    </p:spTree>
    <p:extLst>
      <p:ext uri="{BB962C8B-B14F-4D97-AF65-F5344CB8AC3E}">
        <p14:creationId xmlns:p14="http://schemas.microsoft.com/office/powerpoint/2010/main" val="99594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0113" y="584201"/>
            <a:ext cx="3890962"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4" y="3697289"/>
            <a:ext cx="3870325" cy="224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7139" y="608014"/>
            <a:ext cx="3849687"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29363" y="3676651"/>
            <a:ext cx="38782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529014" y="5922964"/>
            <a:ext cx="1495425" cy="369887"/>
          </a:xfrm>
          <a:prstGeom prst="rect">
            <a:avLst/>
          </a:prstGeom>
          <a:solidFill>
            <a:schemeClr val="accent1">
              <a:lumMod val="20000"/>
              <a:lumOff val="80000"/>
            </a:schemeClr>
          </a:solidFill>
        </p:spPr>
        <p:txBody>
          <a:bodyPr>
            <a:spAutoFit/>
          </a:bodyPr>
          <a:lstStyle/>
          <a:p>
            <a:pPr algn="ctr" eaLnBrk="1" hangingPunct="1">
              <a:defRPr/>
            </a:pPr>
            <a:r>
              <a:rPr lang="en-GB" dirty="0"/>
              <a:t>Radar</a:t>
            </a:r>
          </a:p>
        </p:txBody>
      </p:sp>
      <p:sp>
        <p:nvSpPr>
          <p:cNvPr id="9" name="TextBox 8"/>
          <p:cNvSpPr txBox="1"/>
          <p:nvPr/>
        </p:nvSpPr>
        <p:spPr>
          <a:xfrm>
            <a:off x="7562850" y="5889625"/>
            <a:ext cx="1576388" cy="369888"/>
          </a:xfrm>
          <a:prstGeom prst="rect">
            <a:avLst/>
          </a:prstGeom>
          <a:solidFill>
            <a:schemeClr val="accent1">
              <a:lumMod val="20000"/>
              <a:lumOff val="80000"/>
            </a:schemeClr>
          </a:solidFill>
        </p:spPr>
        <p:txBody>
          <a:bodyPr>
            <a:spAutoFit/>
          </a:bodyPr>
          <a:lstStyle/>
          <a:p>
            <a:pPr algn="ctr" eaLnBrk="1" hangingPunct="1">
              <a:defRPr/>
            </a:pPr>
            <a:r>
              <a:rPr lang="en-GB" dirty="0"/>
              <a:t>Lidar</a:t>
            </a:r>
          </a:p>
        </p:txBody>
      </p:sp>
      <p:sp>
        <p:nvSpPr>
          <p:cNvPr id="3" name="TextBox 2"/>
          <p:cNvSpPr txBox="1"/>
          <p:nvPr/>
        </p:nvSpPr>
        <p:spPr>
          <a:xfrm>
            <a:off x="1641476" y="898525"/>
            <a:ext cx="358775" cy="369888"/>
          </a:xfrm>
          <a:prstGeom prst="rect">
            <a:avLst/>
          </a:prstGeom>
          <a:solidFill>
            <a:schemeClr val="accent1">
              <a:lumMod val="20000"/>
              <a:lumOff val="80000"/>
            </a:schemeClr>
          </a:solidFill>
        </p:spPr>
        <p:txBody>
          <a:bodyPr>
            <a:spAutoFit/>
          </a:bodyPr>
          <a:lstStyle/>
          <a:p>
            <a:pPr eaLnBrk="1" hangingPunct="1">
              <a:defRPr/>
            </a:pPr>
            <a:r>
              <a:rPr lang="en-GB" dirty="0"/>
              <a:t>O</a:t>
            </a:r>
          </a:p>
        </p:txBody>
      </p:sp>
      <p:sp>
        <p:nvSpPr>
          <p:cNvPr id="11" name="TextBox 10"/>
          <p:cNvSpPr txBox="1"/>
          <p:nvPr/>
        </p:nvSpPr>
        <p:spPr>
          <a:xfrm>
            <a:off x="1641476" y="1930400"/>
            <a:ext cx="358775" cy="368300"/>
          </a:xfrm>
          <a:prstGeom prst="rect">
            <a:avLst/>
          </a:prstGeom>
          <a:solidFill>
            <a:schemeClr val="accent1">
              <a:lumMod val="20000"/>
              <a:lumOff val="80000"/>
            </a:schemeClr>
          </a:solidFill>
        </p:spPr>
        <p:txBody>
          <a:bodyPr>
            <a:spAutoFit/>
          </a:bodyPr>
          <a:lstStyle/>
          <a:p>
            <a:pPr eaLnBrk="1" hangingPunct="1">
              <a:defRPr/>
            </a:pPr>
            <a:r>
              <a:rPr lang="en-GB" dirty="0"/>
              <a:t>B</a:t>
            </a:r>
          </a:p>
        </p:txBody>
      </p:sp>
      <p:sp>
        <p:nvSpPr>
          <p:cNvPr id="12" name="TextBox 11"/>
          <p:cNvSpPr txBox="1"/>
          <p:nvPr/>
        </p:nvSpPr>
        <p:spPr>
          <a:xfrm>
            <a:off x="1641476" y="2924175"/>
            <a:ext cx="358775" cy="368300"/>
          </a:xfrm>
          <a:prstGeom prst="rect">
            <a:avLst/>
          </a:prstGeom>
          <a:solidFill>
            <a:schemeClr val="accent1">
              <a:lumMod val="20000"/>
              <a:lumOff val="80000"/>
            </a:schemeClr>
          </a:solidFill>
        </p:spPr>
        <p:txBody>
          <a:bodyPr>
            <a:spAutoFit/>
          </a:bodyPr>
          <a:lstStyle/>
          <a:p>
            <a:pPr eaLnBrk="1" hangingPunct="1">
              <a:defRPr/>
            </a:pPr>
            <a:r>
              <a:rPr lang="en-GB" dirty="0"/>
              <a:t>A</a:t>
            </a:r>
          </a:p>
        </p:txBody>
      </p:sp>
      <p:sp>
        <p:nvSpPr>
          <p:cNvPr id="13" name="TextBox 12"/>
          <p:cNvSpPr txBox="1"/>
          <p:nvPr/>
        </p:nvSpPr>
        <p:spPr>
          <a:xfrm>
            <a:off x="1641476" y="4103689"/>
            <a:ext cx="449263" cy="369887"/>
          </a:xfrm>
          <a:prstGeom prst="rect">
            <a:avLst/>
          </a:prstGeom>
          <a:solidFill>
            <a:schemeClr val="accent1">
              <a:lumMod val="20000"/>
              <a:lumOff val="80000"/>
            </a:schemeClr>
          </a:solidFill>
        </p:spPr>
        <p:txBody>
          <a:bodyPr>
            <a:spAutoFit/>
          </a:bodyPr>
          <a:lstStyle/>
          <a:p>
            <a:pPr eaLnBrk="1" hangingPunct="1">
              <a:defRPr/>
            </a:pPr>
            <a:r>
              <a:rPr lang="el-GR" dirty="0"/>
              <a:t>δ</a:t>
            </a:r>
            <a:r>
              <a:rPr lang="en-GB" dirty="0"/>
              <a:t>q</a:t>
            </a:r>
          </a:p>
        </p:txBody>
      </p:sp>
      <p:sp>
        <p:nvSpPr>
          <p:cNvPr id="14" name="TextBox 13"/>
          <p:cNvSpPr txBox="1"/>
          <p:nvPr/>
        </p:nvSpPr>
        <p:spPr>
          <a:xfrm>
            <a:off x="1641476" y="5273676"/>
            <a:ext cx="449263" cy="646331"/>
          </a:xfrm>
          <a:prstGeom prst="rect">
            <a:avLst/>
          </a:prstGeom>
          <a:solidFill>
            <a:schemeClr val="accent1">
              <a:lumMod val="20000"/>
              <a:lumOff val="80000"/>
            </a:schemeClr>
          </a:solidFill>
        </p:spPr>
        <p:txBody>
          <a:bodyPr>
            <a:spAutoFit/>
          </a:bodyPr>
          <a:lstStyle/>
          <a:p>
            <a:pPr eaLnBrk="1" hangingPunct="1">
              <a:defRPr/>
            </a:pPr>
            <a:r>
              <a:rPr lang="el-GR" dirty="0"/>
              <a:t>δ</a:t>
            </a:r>
            <a:r>
              <a:rPr lang="en-GB" dirty="0"/>
              <a:t>T</a:t>
            </a:r>
          </a:p>
        </p:txBody>
      </p:sp>
      <p:sp>
        <p:nvSpPr>
          <p:cNvPr id="38925" name="Text Box 23"/>
          <p:cNvSpPr txBox="1">
            <a:spLocks noChangeArrowheads="1"/>
          </p:cNvSpPr>
          <p:nvPr/>
        </p:nvSpPr>
        <p:spPr bwMode="auto">
          <a:xfrm>
            <a:off x="9363919" y="6412375"/>
            <a:ext cx="30641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a:latin typeface="Calibri" panose="020F0502020204030204" pitchFamily="34" charset="0"/>
              </a:rPr>
              <a:t>(S Di Michele and M Janisková)</a:t>
            </a:r>
          </a:p>
        </p:txBody>
      </p:sp>
      <p:sp>
        <p:nvSpPr>
          <p:cNvPr id="38926" name="Title 1"/>
          <p:cNvSpPr txBox="1">
            <a:spLocks/>
          </p:cNvSpPr>
          <p:nvPr/>
        </p:nvSpPr>
        <p:spPr bwMode="auto">
          <a:xfrm>
            <a:off x="2133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dirty="0">
                <a:solidFill>
                  <a:srgbClr val="0F3692"/>
                </a:solidFill>
                <a:latin typeface="Arial Black" panose="020B0A04020102020204" pitchFamily="34" charset="0"/>
              </a:rPr>
              <a:t>EarthCARE: </a:t>
            </a:r>
            <a:r>
              <a:rPr lang="en-GB" altLang="en-US" dirty="0" smtClean="0">
                <a:solidFill>
                  <a:srgbClr val="0F3692"/>
                </a:solidFill>
                <a:latin typeface="Arial Black" panose="020B0A04020102020204" pitchFamily="34" charset="0"/>
              </a:rPr>
              <a:t>assimilation in 4D-Var</a:t>
            </a:r>
            <a:endParaRPr lang="en-GB" altLang="en-US" dirty="0">
              <a:solidFill>
                <a:srgbClr val="0F3692"/>
              </a:solidFill>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a:xfrm>
            <a:off x="4364261" y="-4073"/>
            <a:ext cx="430073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altLang="en-US" b="1" u="sng" dirty="0" smtClean="0"/>
              <a:t>Some </a:t>
            </a:r>
            <a:r>
              <a:rPr lang="en-GB" altLang="en-US" b="1" u="sng" dirty="0" smtClean="0"/>
              <a:t>missions 2014-18</a:t>
            </a:r>
            <a:endParaRPr lang="en-GB" altLang="en-US" b="1" u="sng" dirty="0" smtClean="0"/>
          </a:p>
        </p:txBody>
      </p:sp>
      <p:sp>
        <p:nvSpPr>
          <p:cNvPr id="3" name="Content Placeholder 2"/>
          <p:cNvSpPr>
            <a:spLocks noGrp="1"/>
          </p:cNvSpPr>
          <p:nvPr>
            <p:ph idx="4294967295"/>
          </p:nvPr>
        </p:nvSpPr>
        <p:spPr>
          <a:xfrm>
            <a:off x="3735452" y="476251"/>
            <a:ext cx="3114068" cy="5732463"/>
          </a:xfrm>
          <a:prstGeom prst="rect">
            <a:avLst/>
          </a:prstGeom>
        </p:spPr>
        <p:txBody>
          <a:bodyPr/>
          <a:lstStyle/>
          <a:p>
            <a:pPr marL="0" indent="0" algn="ctr">
              <a:lnSpc>
                <a:spcPct val="102000"/>
              </a:lnSpc>
              <a:buNone/>
              <a:defRPr/>
            </a:pPr>
            <a:r>
              <a:rPr lang="en-GB" sz="2000" b="1" u="sng" dirty="0" smtClean="0">
                <a:solidFill>
                  <a:srgbClr val="00B050"/>
                </a:solidFill>
              </a:rPr>
              <a:t>2014</a:t>
            </a:r>
          </a:p>
          <a:p>
            <a:pPr marL="0" indent="0" algn="ctr">
              <a:lnSpc>
                <a:spcPct val="102000"/>
              </a:lnSpc>
              <a:buNone/>
              <a:defRPr/>
            </a:pPr>
            <a:r>
              <a:rPr lang="en-GB" sz="2000" b="1" dirty="0" smtClean="0">
                <a:solidFill>
                  <a:srgbClr val="00B050"/>
                </a:solidFill>
              </a:rPr>
              <a:t>GPM February</a:t>
            </a:r>
          </a:p>
          <a:p>
            <a:pPr marL="0" indent="0" algn="ctr">
              <a:lnSpc>
                <a:spcPct val="102000"/>
              </a:lnSpc>
              <a:buNone/>
              <a:defRPr/>
            </a:pPr>
            <a:r>
              <a:rPr lang="en-GB" sz="2000" b="1" dirty="0" smtClean="0">
                <a:solidFill>
                  <a:srgbClr val="00B050"/>
                </a:solidFill>
              </a:rPr>
              <a:t>Sentinel-1A October</a:t>
            </a:r>
            <a:endParaRPr lang="en-GB" sz="2000" b="1" dirty="0">
              <a:solidFill>
                <a:srgbClr val="00B050"/>
              </a:solidFill>
            </a:endParaRPr>
          </a:p>
          <a:p>
            <a:pPr marL="0" indent="0" algn="ctr">
              <a:lnSpc>
                <a:spcPct val="102000"/>
              </a:lnSpc>
              <a:buNone/>
              <a:defRPr/>
            </a:pPr>
            <a:r>
              <a:rPr lang="en-GB" sz="2000" b="1" dirty="0" smtClean="0">
                <a:solidFill>
                  <a:srgbClr val="00B050"/>
                </a:solidFill>
              </a:rPr>
              <a:t>Himawari-8 October</a:t>
            </a:r>
          </a:p>
          <a:p>
            <a:pPr marL="0" indent="0" algn="ctr">
              <a:lnSpc>
                <a:spcPct val="102000"/>
              </a:lnSpc>
              <a:buNone/>
              <a:defRPr/>
            </a:pPr>
            <a:endParaRPr lang="en-GB" sz="2000" b="1" dirty="0">
              <a:solidFill>
                <a:srgbClr val="00B050"/>
              </a:solidFill>
            </a:endParaRPr>
          </a:p>
          <a:p>
            <a:pPr marL="0" indent="0" algn="ctr">
              <a:lnSpc>
                <a:spcPct val="102000"/>
              </a:lnSpc>
              <a:buNone/>
              <a:defRPr/>
            </a:pPr>
            <a:r>
              <a:rPr lang="en-GB" sz="2000" b="1" u="sng" dirty="0" smtClean="0">
                <a:solidFill>
                  <a:schemeClr val="tx1"/>
                </a:solidFill>
              </a:rPr>
              <a:t>2015</a:t>
            </a:r>
          </a:p>
          <a:p>
            <a:pPr marL="0" indent="0" algn="ctr">
              <a:lnSpc>
                <a:spcPct val="102000"/>
              </a:lnSpc>
              <a:buNone/>
              <a:defRPr/>
            </a:pPr>
            <a:r>
              <a:rPr lang="en-GB" sz="2000" b="1" dirty="0" smtClean="0">
                <a:solidFill>
                  <a:schemeClr val="tx1"/>
                </a:solidFill>
              </a:rPr>
              <a:t>SMAP January</a:t>
            </a:r>
          </a:p>
          <a:p>
            <a:pPr marL="0" indent="0" algn="ctr">
              <a:lnSpc>
                <a:spcPct val="102000"/>
              </a:lnSpc>
              <a:buNone/>
              <a:defRPr/>
            </a:pPr>
            <a:r>
              <a:rPr lang="en-GB" sz="2000" b="1" dirty="0" smtClean="0">
                <a:solidFill>
                  <a:schemeClr val="tx1"/>
                </a:solidFill>
              </a:rPr>
              <a:t>Sentinel-2A June</a:t>
            </a:r>
          </a:p>
          <a:p>
            <a:pPr marL="0" indent="0" algn="ctr">
              <a:lnSpc>
                <a:spcPct val="102000"/>
              </a:lnSpc>
              <a:buNone/>
              <a:defRPr/>
            </a:pPr>
            <a:r>
              <a:rPr lang="en-GB" sz="2000" b="1" dirty="0" smtClean="0">
                <a:solidFill>
                  <a:schemeClr val="tx1"/>
                </a:solidFill>
              </a:rPr>
              <a:t>MSG-4 July </a:t>
            </a:r>
          </a:p>
          <a:p>
            <a:pPr marL="0" indent="0" algn="ctr">
              <a:lnSpc>
                <a:spcPct val="102000"/>
              </a:lnSpc>
              <a:buNone/>
              <a:defRPr/>
            </a:pPr>
            <a:endParaRPr lang="en-GB" sz="2000" b="1" dirty="0">
              <a:solidFill>
                <a:schemeClr val="tx1"/>
              </a:solidFill>
            </a:endParaRPr>
          </a:p>
          <a:p>
            <a:pPr marL="0" indent="0" algn="ctr">
              <a:lnSpc>
                <a:spcPct val="102000"/>
              </a:lnSpc>
              <a:buNone/>
              <a:defRPr/>
            </a:pPr>
            <a:r>
              <a:rPr lang="en-GB" sz="2000" b="1" u="sng" dirty="0" smtClean="0">
                <a:solidFill>
                  <a:schemeClr val="accent6">
                    <a:lumMod val="75000"/>
                  </a:schemeClr>
                </a:solidFill>
              </a:rPr>
              <a:t>2016</a:t>
            </a:r>
          </a:p>
          <a:p>
            <a:pPr marL="0" indent="0" algn="ctr">
              <a:lnSpc>
                <a:spcPct val="102000"/>
              </a:lnSpc>
              <a:buNone/>
              <a:defRPr/>
            </a:pPr>
            <a:r>
              <a:rPr lang="en-GB" sz="2000" b="1" dirty="0">
                <a:solidFill>
                  <a:schemeClr val="accent6">
                    <a:lumMod val="75000"/>
                  </a:schemeClr>
                </a:solidFill>
              </a:rPr>
              <a:t>Sentinel-3A </a:t>
            </a:r>
            <a:r>
              <a:rPr lang="en-GB" sz="2000" b="1" dirty="0" smtClean="0">
                <a:solidFill>
                  <a:schemeClr val="accent6">
                    <a:lumMod val="75000"/>
                  </a:schemeClr>
                </a:solidFill>
              </a:rPr>
              <a:t>February</a:t>
            </a:r>
          </a:p>
          <a:p>
            <a:pPr marL="0" indent="0" algn="ctr">
              <a:lnSpc>
                <a:spcPct val="102000"/>
              </a:lnSpc>
              <a:buNone/>
              <a:defRPr/>
            </a:pPr>
            <a:r>
              <a:rPr lang="en-GB" sz="2000" b="1" dirty="0" smtClean="0">
                <a:solidFill>
                  <a:schemeClr val="accent6">
                    <a:lumMod val="75000"/>
                  </a:schemeClr>
                </a:solidFill>
              </a:rPr>
              <a:t>INSAT-3DR September</a:t>
            </a:r>
          </a:p>
          <a:p>
            <a:pPr marL="0" indent="0" algn="ctr">
              <a:lnSpc>
                <a:spcPct val="102000"/>
              </a:lnSpc>
              <a:buNone/>
              <a:defRPr/>
            </a:pPr>
            <a:r>
              <a:rPr lang="en-GB" sz="2000" b="1" dirty="0" smtClean="0">
                <a:solidFill>
                  <a:schemeClr val="accent6">
                    <a:lumMod val="75000"/>
                  </a:schemeClr>
                </a:solidFill>
              </a:rPr>
              <a:t>GOES-16 November</a:t>
            </a:r>
          </a:p>
          <a:p>
            <a:pPr marL="0" indent="0" algn="ctr">
              <a:lnSpc>
                <a:spcPct val="102000"/>
              </a:lnSpc>
              <a:buNone/>
              <a:defRPr/>
            </a:pPr>
            <a:r>
              <a:rPr lang="en-GB" sz="2000" b="1" dirty="0" smtClean="0">
                <a:solidFill>
                  <a:schemeClr val="accent6">
                    <a:lumMod val="75000"/>
                  </a:schemeClr>
                </a:solidFill>
              </a:rPr>
              <a:t>Himawari-9 November</a:t>
            </a:r>
            <a:endParaRPr lang="en-GB" sz="2000" b="1" dirty="0">
              <a:solidFill>
                <a:schemeClr val="accent6">
                  <a:lumMod val="75000"/>
                </a:schemeClr>
              </a:solidFill>
            </a:endParaRPr>
          </a:p>
          <a:p>
            <a:pPr marL="0" indent="0" algn="ctr">
              <a:lnSpc>
                <a:spcPct val="102000"/>
              </a:lnSpc>
              <a:buNone/>
              <a:defRPr/>
            </a:pPr>
            <a:r>
              <a:rPr lang="en-GB" sz="2000" b="1" dirty="0">
                <a:solidFill>
                  <a:schemeClr val="accent6">
                    <a:lumMod val="75000"/>
                  </a:schemeClr>
                </a:solidFill>
              </a:rPr>
              <a:t>FY4-A </a:t>
            </a:r>
            <a:r>
              <a:rPr lang="en-GB" sz="2000" b="1" dirty="0" smtClean="0">
                <a:solidFill>
                  <a:schemeClr val="accent6">
                    <a:lumMod val="75000"/>
                  </a:schemeClr>
                </a:solidFill>
              </a:rPr>
              <a:t>Dec</a:t>
            </a:r>
          </a:p>
        </p:txBody>
      </p:sp>
      <p:pic>
        <p:nvPicPr>
          <p:cNvPr id="3994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0" r="288" b="5478"/>
          <a:stretch/>
        </p:blipFill>
        <p:spPr bwMode="auto">
          <a:xfrm>
            <a:off x="244040" y="-4073"/>
            <a:ext cx="3368233" cy="321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1" name="TextBox 3"/>
          <p:cNvSpPr txBox="1">
            <a:spLocks noChangeArrowheads="1"/>
          </p:cNvSpPr>
          <p:nvPr/>
        </p:nvSpPr>
        <p:spPr bwMode="auto">
          <a:xfrm>
            <a:off x="0" y="-2793"/>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GPM </a:t>
            </a:r>
          </a:p>
          <a:p>
            <a:pPr algn="ctr" eaLnBrk="1" hangingPunct="1"/>
            <a:r>
              <a:rPr lang="en-GB" altLang="en-US" sz="1800" b="1" dirty="0">
                <a:solidFill>
                  <a:schemeClr val="bg1"/>
                </a:solidFill>
              </a:rPr>
              <a:t>Feb 2014</a:t>
            </a:r>
          </a:p>
        </p:txBody>
      </p:sp>
      <p:sp>
        <p:nvSpPr>
          <p:cNvPr id="39943" name="TextBox 6"/>
          <p:cNvSpPr txBox="1">
            <a:spLocks noChangeArrowheads="1"/>
          </p:cNvSpPr>
          <p:nvPr/>
        </p:nvSpPr>
        <p:spPr bwMode="auto">
          <a:xfrm>
            <a:off x="1708150" y="5562601"/>
            <a:ext cx="1601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FY3C </a:t>
            </a:r>
          </a:p>
          <a:p>
            <a:pPr algn="ctr" eaLnBrk="1" hangingPunct="1"/>
            <a:r>
              <a:rPr lang="en-GB" altLang="en-US" sz="1800" b="1">
                <a:solidFill>
                  <a:schemeClr val="bg1"/>
                </a:solidFill>
              </a:rPr>
              <a:t>Sept 2013</a:t>
            </a:r>
          </a:p>
        </p:txBody>
      </p:sp>
      <p:sp>
        <p:nvSpPr>
          <p:cNvPr id="39945" name="TextBox 8"/>
          <p:cNvSpPr txBox="1">
            <a:spLocks noChangeArrowheads="1"/>
          </p:cNvSpPr>
          <p:nvPr/>
        </p:nvSpPr>
        <p:spPr bwMode="auto">
          <a:xfrm>
            <a:off x="899725" y="3098802"/>
            <a:ext cx="18653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Meghatropiques Oct 2011</a:t>
            </a:r>
          </a:p>
        </p:txBody>
      </p:sp>
      <p:sp>
        <p:nvSpPr>
          <p:cNvPr id="39947" name="TextBox 12"/>
          <p:cNvSpPr txBox="1">
            <a:spLocks noChangeArrowheads="1"/>
          </p:cNvSpPr>
          <p:nvPr/>
        </p:nvSpPr>
        <p:spPr bwMode="auto">
          <a:xfrm>
            <a:off x="1659646" y="5406643"/>
            <a:ext cx="1576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Sentinel-1 April 2014</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1285" t="5888" r="28369" b="-5888"/>
          <a:stretch/>
        </p:blipFill>
        <p:spPr>
          <a:xfrm>
            <a:off x="9750545" y="2875266"/>
            <a:ext cx="2441455" cy="358632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50545" y="-4073"/>
            <a:ext cx="2441455" cy="2888347"/>
          </a:xfrm>
          <a:prstGeom prst="rect">
            <a:avLst/>
          </a:prstGeom>
        </p:spPr>
      </p:pic>
      <p:sp>
        <p:nvSpPr>
          <p:cNvPr id="14" name="TextBox 3"/>
          <p:cNvSpPr txBox="1">
            <a:spLocks noChangeArrowheads="1"/>
          </p:cNvSpPr>
          <p:nvPr/>
        </p:nvSpPr>
        <p:spPr bwMode="auto">
          <a:xfrm>
            <a:off x="10875449" y="13346"/>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FY4-A </a:t>
            </a:r>
            <a:endParaRPr lang="en-GB" altLang="en-US" sz="1800" b="1" dirty="0">
              <a:solidFill>
                <a:schemeClr val="bg1"/>
              </a:solidFill>
            </a:endParaRPr>
          </a:p>
          <a:p>
            <a:pPr algn="ctr" eaLnBrk="1" hangingPunct="1"/>
            <a:r>
              <a:rPr lang="en-GB" altLang="en-US" sz="1800" b="1" dirty="0">
                <a:solidFill>
                  <a:schemeClr val="bg1"/>
                </a:solidFill>
              </a:rPr>
              <a:t>Dec 2016</a:t>
            </a:r>
            <a:endParaRPr lang="en-GB" altLang="en-US" sz="1800" b="1" dirty="0">
              <a:solidFill>
                <a:schemeClr val="bg1"/>
              </a:solidFill>
            </a:endParaRPr>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15922" r="13021"/>
          <a:stretch/>
        </p:blipFill>
        <p:spPr>
          <a:xfrm>
            <a:off x="247684" y="3090864"/>
            <a:ext cx="3363457" cy="3155126"/>
          </a:xfrm>
          <a:prstGeom prst="rect">
            <a:avLst/>
          </a:prstGeom>
        </p:spPr>
      </p:pic>
      <p:sp>
        <p:nvSpPr>
          <p:cNvPr id="15" name="TextBox 3"/>
          <p:cNvSpPr txBox="1">
            <a:spLocks noChangeArrowheads="1"/>
          </p:cNvSpPr>
          <p:nvPr/>
        </p:nvSpPr>
        <p:spPr bwMode="auto">
          <a:xfrm>
            <a:off x="10829163" y="2884274"/>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GOES-16 </a:t>
            </a:r>
            <a:endParaRPr lang="en-GB" altLang="en-US" sz="1800" b="1" dirty="0">
              <a:solidFill>
                <a:schemeClr val="bg1"/>
              </a:solidFill>
            </a:endParaRPr>
          </a:p>
          <a:p>
            <a:pPr algn="ctr" eaLnBrk="1" hangingPunct="1"/>
            <a:r>
              <a:rPr lang="en-GB" altLang="en-US" sz="1800" b="1" dirty="0">
                <a:solidFill>
                  <a:schemeClr val="bg1"/>
                </a:solidFill>
              </a:rPr>
              <a:t>Nov 2016</a:t>
            </a:r>
            <a:endParaRPr lang="en-GB" altLang="en-US" sz="1800" b="1" dirty="0">
              <a:solidFill>
                <a:schemeClr val="bg1"/>
              </a:solidFill>
            </a:endParaRPr>
          </a:p>
        </p:txBody>
      </p:sp>
      <p:sp>
        <p:nvSpPr>
          <p:cNvPr id="17" name="TextBox 3"/>
          <p:cNvSpPr txBox="1">
            <a:spLocks noChangeArrowheads="1"/>
          </p:cNvSpPr>
          <p:nvPr/>
        </p:nvSpPr>
        <p:spPr bwMode="auto">
          <a:xfrm>
            <a:off x="116237" y="3070850"/>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Sentinel-3</a:t>
            </a:r>
            <a:endParaRPr lang="en-GB" altLang="en-US" sz="1800" b="1" dirty="0">
              <a:solidFill>
                <a:schemeClr val="bg1"/>
              </a:solidFill>
            </a:endParaRPr>
          </a:p>
          <a:p>
            <a:pPr algn="ctr" eaLnBrk="1" hangingPunct="1"/>
            <a:r>
              <a:rPr lang="en-GB" altLang="en-US" sz="1800" b="1" dirty="0">
                <a:solidFill>
                  <a:schemeClr val="bg1"/>
                </a:solidFill>
              </a:rPr>
              <a:t>Feb 2016</a:t>
            </a:r>
            <a:endParaRPr lang="en-GB" altLang="en-US" sz="1800" b="1" dirty="0">
              <a:solidFill>
                <a:schemeClr val="bg1"/>
              </a:solidFill>
            </a:endParaRPr>
          </a:p>
        </p:txBody>
      </p:sp>
      <p:sp>
        <p:nvSpPr>
          <p:cNvPr id="16" name="Content Placeholder 2"/>
          <p:cNvSpPr>
            <a:spLocks noGrp="1"/>
          </p:cNvSpPr>
          <p:nvPr>
            <p:ph idx="4294967295"/>
          </p:nvPr>
        </p:nvSpPr>
        <p:spPr>
          <a:xfrm>
            <a:off x="6575552" y="502220"/>
            <a:ext cx="3114068" cy="5732463"/>
          </a:xfrm>
          <a:prstGeom prst="rect">
            <a:avLst/>
          </a:prstGeom>
        </p:spPr>
        <p:txBody>
          <a:bodyPr/>
          <a:lstStyle/>
          <a:p>
            <a:pPr marL="0" indent="0" algn="ctr">
              <a:lnSpc>
                <a:spcPct val="102000"/>
              </a:lnSpc>
              <a:buNone/>
              <a:defRPr/>
            </a:pPr>
            <a:r>
              <a:rPr lang="en-GB" sz="2000" b="1" u="sng" dirty="0" smtClean="0">
                <a:solidFill>
                  <a:srgbClr val="0070C0"/>
                </a:solidFill>
              </a:rPr>
              <a:t>2017</a:t>
            </a:r>
          </a:p>
          <a:p>
            <a:pPr marL="0" indent="0" algn="ctr">
              <a:lnSpc>
                <a:spcPct val="102000"/>
              </a:lnSpc>
              <a:buNone/>
              <a:defRPr/>
            </a:pPr>
            <a:r>
              <a:rPr lang="en-GB" sz="2000" b="1" dirty="0" smtClean="0">
                <a:solidFill>
                  <a:srgbClr val="0070C0"/>
                </a:solidFill>
              </a:rPr>
              <a:t>Sentinel-2B March </a:t>
            </a:r>
          </a:p>
          <a:p>
            <a:pPr marL="0" indent="0" algn="ctr">
              <a:lnSpc>
                <a:spcPct val="102000"/>
              </a:lnSpc>
              <a:buNone/>
              <a:defRPr/>
            </a:pPr>
            <a:r>
              <a:rPr lang="en-GB" sz="2000" b="1" dirty="0" smtClean="0">
                <a:solidFill>
                  <a:srgbClr val="0070C0"/>
                </a:solidFill>
              </a:rPr>
              <a:t>JPSS-1</a:t>
            </a:r>
            <a:endParaRPr lang="en-GB" sz="2000" b="1" dirty="0">
              <a:solidFill>
                <a:srgbClr val="0070C0"/>
              </a:solidFill>
            </a:endParaRPr>
          </a:p>
          <a:p>
            <a:pPr marL="0" indent="0" algn="ctr">
              <a:lnSpc>
                <a:spcPct val="102000"/>
              </a:lnSpc>
              <a:buNone/>
              <a:defRPr/>
            </a:pPr>
            <a:r>
              <a:rPr lang="en-GB" sz="2000" b="1" dirty="0" smtClean="0">
                <a:solidFill>
                  <a:srgbClr val="0070C0"/>
                </a:solidFill>
              </a:rPr>
              <a:t>FY3-D </a:t>
            </a:r>
            <a:endParaRPr lang="en-GB" sz="2000" b="1" dirty="0">
              <a:solidFill>
                <a:srgbClr val="0070C0"/>
              </a:solidFill>
            </a:endParaRPr>
          </a:p>
          <a:p>
            <a:pPr marL="0" indent="0" algn="ctr">
              <a:lnSpc>
                <a:spcPct val="102000"/>
              </a:lnSpc>
              <a:buNone/>
              <a:defRPr/>
            </a:pPr>
            <a:r>
              <a:rPr lang="en-GB" sz="2000" b="1" dirty="0">
                <a:solidFill>
                  <a:srgbClr val="0070C0"/>
                </a:solidFill>
              </a:rPr>
              <a:t>COSMIC-2a </a:t>
            </a:r>
          </a:p>
          <a:p>
            <a:pPr marL="0" indent="0" algn="ctr">
              <a:lnSpc>
                <a:spcPct val="102000"/>
              </a:lnSpc>
              <a:buNone/>
              <a:defRPr/>
            </a:pPr>
            <a:r>
              <a:rPr lang="en-GB" sz="2000" b="1" dirty="0" smtClean="0">
                <a:solidFill>
                  <a:srgbClr val="0070C0"/>
                </a:solidFill>
              </a:rPr>
              <a:t>Aeolus</a:t>
            </a:r>
            <a:endParaRPr lang="en-GB" sz="2000" b="1" dirty="0">
              <a:solidFill>
                <a:srgbClr val="0070C0"/>
              </a:solidFill>
            </a:endParaRPr>
          </a:p>
          <a:p>
            <a:pPr marL="0" indent="0" algn="ctr">
              <a:lnSpc>
                <a:spcPct val="102000"/>
              </a:lnSpc>
              <a:buNone/>
              <a:defRPr/>
            </a:pPr>
            <a:r>
              <a:rPr lang="en-GB" sz="2000" b="1" dirty="0">
                <a:solidFill>
                  <a:srgbClr val="0070C0"/>
                </a:solidFill>
              </a:rPr>
              <a:t>Meteor-M </a:t>
            </a:r>
            <a:r>
              <a:rPr lang="en-GB" sz="2000" b="1" dirty="0" smtClean="0">
                <a:solidFill>
                  <a:srgbClr val="0070C0"/>
                </a:solidFill>
              </a:rPr>
              <a:t>N2</a:t>
            </a:r>
          </a:p>
          <a:p>
            <a:pPr marL="0" indent="0" algn="ctr">
              <a:lnSpc>
                <a:spcPct val="102000"/>
              </a:lnSpc>
              <a:buNone/>
              <a:defRPr/>
            </a:pPr>
            <a:endParaRPr lang="en-GB" sz="2000" b="1" dirty="0">
              <a:solidFill>
                <a:srgbClr val="0070C0"/>
              </a:solidFill>
            </a:endParaRPr>
          </a:p>
          <a:p>
            <a:pPr marL="0" indent="0" algn="ctr">
              <a:lnSpc>
                <a:spcPct val="102000"/>
              </a:lnSpc>
              <a:buNone/>
              <a:defRPr/>
            </a:pPr>
            <a:r>
              <a:rPr lang="en-GB" sz="2000" b="1" u="sng" dirty="0" smtClean="0">
                <a:solidFill>
                  <a:srgbClr val="C00000"/>
                </a:solidFill>
              </a:rPr>
              <a:t>2018</a:t>
            </a:r>
          </a:p>
          <a:p>
            <a:pPr marL="0" indent="0" algn="ctr">
              <a:lnSpc>
                <a:spcPct val="102000"/>
              </a:lnSpc>
              <a:buNone/>
              <a:defRPr/>
            </a:pPr>
            <a:r>
              <a:rPr lang="en-GB" sz="2000" b="1" dirty="0" smtClean="0">
                <a:solidFill>
                  <a:srgbClr val="C00000"/>
                </a:solidFill>
              </a:rPr>
              <a:t>Sentinel-5p</a:t>
            </a:r>
            <a:endParaRPr lang="en-GB" sz="2000" b="1" dirty="0">
              <a:solidFill>
                <a:srgbClr val="C00000"/>
              </a:solidFill>
            </a:endParaRPr>
          </a:p>
          <a:p>
            <a:pPr marL="0" indent="0" algn="ctr">
              <a:lnSpc>
                <a:spcPct val="102000"/>
              </a:lnSpc>
              <a:buNone/>
              <a:defRPr/>
            </a:pPr>
            <a:r>
              <a:rPr lang="en-GB" sz="2000" b="1" dirty="0" smtClean="0">
                <a:solidFill>
                  <a:srgbClr val="C00000"/>
                </a:solidFill>
              </a:rPr>
              <a:t>Metop-C</a:t>
            </a:r>
          </a:p>
          <a:p>
            <a:pPr marL="0" indent="0" algn="ctr">
              <a:lnSpc>
                <a:spcPct val="102000"/>
              </a:lnSpc>
              <a:buNone/>
              <a:defRPr/>
            </a:pPr>
            <a:r>
              <a:rPr lang="en-GB" sz="2000" b="1" dirty="0" smtClean="0">
                <a:solidFill>
                  <a:srgbClr val="C00000"/>
                </a:solidFill>
              </a:rPr>
              <a:t>GOES-S</a:t>
            </a:r>
          </a:p>
          <a:p>
            <a:pPr marL="0" indent="0" algn="ctr">
              <a:lnSpc>
                <a:spcPct val="102000"/>
              </a:lnSpc>
              <a:buNone/>
              <a:defRPr/>
            </a:pPr>
            <a:r>
              <a:rPr lang="en-GB" sz="2000" b="1" dirty="0" smtClean="0">
                <a:solidFill>
                  <a:srgbClr val="C00000"/>
                </a:solidFill>
              </a:rPr>
              <a:t>OceanSat-3</a:t>
            </a:r>
          </a:p>
          <a:p>
            <a:pPr marL="0" indent="0" algn="ctr">
              <a:lnSpc>
                <a:spcPct val="102000"/>
              </a:lnSpc>
              <a:buNone/>
              <a:defRPr/>
            </a:pPr>
            <a:r>
              <a:rPr lang="en-GB" sz="2000" b="1" dirty="0" smtClean="0">
                <a:solidFill>
                  <a:srgbClr val="C00000"/>
                </a:solidFill>
              </a:rPr>
              <a:t>ELEKTRO-L</a:t>
            </a:r>
          </a:p>
          <a:p>
            <a:pPr marL="0" indent="0" algn="ctr">
              <a:lnSpc>
                <a:spcPct val="102000"/>
              </a:lnSpc>
              <a:buNone/>
              <a:defRPr/>
            </a:pPr>
            <a:r>
              <a:rPr lang="en-GB" sz="2000" b="1" dirty="0" smtClean="0">
                <a:solidFill>
                  <a:srgbClr val="C00000"/>
                </a:solidFill>
              </a:rPr>
              <a:t>EarthCARE</a:t>
            </a:r>
          </a:p>
          <a:p>
            <a:pPr marL="0" indent="0" algn="ctr">
              <a:lnSpc>
                <a:spcPct val="102000"/>
              </a:lnSpc>
              <a:buNone/>
              <a:defRPr/>
            </a:pPr>
            <a:r>
              <a:rPr lang="en-GB" sz="2000" b="1" dirty="0" smtClean="0">
                <a:solidFill>
                  <a:srgbClr val="C00000"/>
                </a:solidFill>
              </a:rPr>
              <a:t>GEO-KOMPSAT-2A</a:t>
            </a:r>
            <a:endParaRPr lang="en-GB" sz="2000" b="1" dirty="0">
              <a:solidFill>
                <a:srgbClr val="C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286" y="244155"/>
            <a:ext cx="9349085" cy="369332"/>
          </a:xfrm>
        </p:spPr>
        <p:txBody>
          <a:bodyPr/>
          <a:lstStyle/>
          <a:p>
            <a:r>
              <a:rPr lang="en-GB" dirty="0" smtClean="0"/>
              <a:t>Summary</a:t>
            </a:r>
            <a:endParaRPr lang="en-GB" dirty="0"/>
          </a:p>
        </p:txBody>
      </p:sp>
      <p:sp>
        <p:nvSpPr>
          <p:cNvPr id="3" name="Content Placeholder 2"/>
          <p:cNvSpPr>
            <a:spLocks noGrp="1"/>
          </p:cNvSpPr>
          <p:nvPr>
            <p:ph sz="quarter" idx="14"/>
          </p:nvPr>
        </p:nvSpPr>
        <p:spPr>
          <a:xfrm>
            <a:off x="509286" y="783205"/>
            <a:ext cx="9349085" cy="4986000"/>
          </a:xfrm>
        </p:spPr>
        <p:txBody>
          <a:bodyPr/>
          <a:lstStyle/>
          <a:p>
            <a:r>
              <a:rPr lang="en-GB" dirty="0" smtClean="0"/>
              <a:t>We live in an incredible era for earth observation!!!</a:t>
            </a:r>
          </a:p>
          <a:p>
            <a:r>
              <a:rPr lang="en-GB" dirty="0" smtClean="0"/>
              <a:t>Next few years will see a remarkable number of new and exciting new data sources</a:t>
            </a:r>
          </a:p>
          <a:p>
            <a:r>
              <a:rPr lang="en-GB" dirty="0" smtClean="0"/>
              <a:t>Challenging:</a:t>
            </a:r>
          </a:p>
          <a:p>
            <a:pPr lvl="1"/>
            <a:r>
              <a:rPr lang="en-GB" dirty="0" smtClean="0"/>
              <a:t>Need for generic tools (monitoring, observation operator, etc.)</a:t>
            </a:r>
          </a:p>
          <a:p>
            <a:pPr lvl="1"/>
            <a:r>
              <a:rPr lang="en-GB" dirty="0" smtClean="0"/>
              <a:t>Need for international collaboration (e.g. NWPSAF that funds this course!)</a:t>
            </a:r>
          </a:p>
          <a:p>
            <a:pPr lvl="1"/>
            <a:r>
              <a:rPr lang="en-GB" dirty="0" smtClean="0"/>
              <a:t>Need to realise WIGOS and the WMO Vision</a:t>
            </a:r>
          </a:p>
          <a:p>
            <a:pPr lvl="1"/>
            <a:r>
              <a:rPr lang="en-GB" dirty="0" smtClean="0"/>
              <a:t>Need for easy to use information systems (OSCAR)</a:t>
            </a:r>
          </a:p>
          <a:p>
            <a:pPr lvl="1"/>
            <a:r>
              <a:rPr lang="en-GB" dirty="0" smtClean="0"/>
              <a:t>Need for easier route to operations for new datasets (SATURN)</a:t>
            </a:r>
            <a:endParaRPr lang="en-GB" dirty="0" smtClean="0"/>
          </a:p>
          <a:p>
            <a:pPr lvl="1"/>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25</a:t>
            </a:fld>
            <a:endParaRPr lang="en-US" dirty="0"/>
          </a:p>
        </p:txBody>
      </p:sp>
    </p:spTree>
    <p:extLst>
      <p:ext uri="{BB962C8B-B14F-4D97-AF65-F5344CB8AC3E}">
        <p14:creationId xmlns:p14="http://schemas.microsoft.com/office/powerpoint/2010/main" val="715670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6950" y="766762"/>
            <a:ext cx="7658100" cy="5324475"/>
          </a:xfrm>
          <a:prstGeom prst="rect">
            <a:avLst/>
          </a:prstGeom>
        </p:spPr>
      </p:pic>
      <p:sp>
        <p:nvSpPr>
          <p:cNvPr id="10" name="TextBox 9"/>
          <p:cNvSpPr txBox="1"/>
          <p:nvPr/>
        </p:nvSpPr>
        <p:spPr>
          <a:xfrm>
            <a:off x="3400760" y="1704622"/>
            <a:ext cx="7039897" cy="369332"/>
          </a:xfrm>
          <a:prstGeom prst="rect">
            <a:avLst/>
          </a:prstGeom>
          <a:solidFill>
            <a:schemeClr val="bg1"/>
          </a:solidFill>
        </p:spPr>
        <p:txBody>
          <a:bodyPr wrap="square" rtlCol="0">
            <a:spAutoFit/>
          </a:bodyPr>
          <a:lstStyle/>
          <a:p>
            <a:r>
              <a:rPr lang="en-GB" dirty="0" smtClean="0"/>
              <a:t>NOAA-18        NOAA-19         Metop-A         Metop-B</a:t>
            </a:r>
            <a:endParaRPr lang="en-GB" dirty="0"/>
          </a:p>
        </p:txBody>
      </p:sp>
      <p:sp>
        <p:nvSpPr>
          <p:cNvPr id="2" name="Title 1"/>
          <p:cNvSpPr>
            <a:spLocks noGrp="1"/>
          </p:cNvSpPr>
          <p:nvPr>
            <p:ph type="title"/>
          </p:nvPr>
        </p:nvSpPr>
        <p:spPr/>
        <p:txBody>
          <a:bodyPr/>
          <a:lstStyle/>
          <a:p>
            <a:r>
              <a:rPr lang="en-GB" dirty="0" smtClean="0"/>
              <a:t>Data coverage e.g. MHS</a:t>
            </a:r>
            <a:endParaRPr lang="en-GB"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3</a:t>
            </a:fld>
            <a:endParaRPr lang="en-US" dirty="0"/>
          </a:p>
        </p:txBody>
      </p:sp>
      <p:sp>
        <p:nvSpPr>
          <p:cNvPr id="6" name="Flowchart: Connector 5"/>
          <p:cNvSpPr/>
          <p:nvPr/>
        </p:nvSpPr>
        <p:spPr>
          <a:xfrm>
            <a:off x="7724354" y="1801980"/>
            <a:ext cx="138918" cy="147484"/>
          </a:xfrm>
          <a:prstGeom prst="flowChartConnector">
            <a:avLst/>
          </a:prstGeom>
          <a:solidFill>
            <a:srgbClr val="90F03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Flowchart: Connector 6"/>
          <p:cNvSpPr/>
          <p:nvPr/>
        </p:nvSpPr>
        <p:spPr>
          <a:xfrm>
            <a:off x="4772499" y="1801980"/>
            <a:ext cx="138918" cy="147484"/>
          </a:xfrm>
          <a:prstGeom prst="flowChartConnector">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Flowchart: Connector 7"/>
          <p:cNvSpPr/>
          <p:nvPr/>
        </p:nvSpPr>
        <p:spPr>
          <a:xfrm>
            <a:off x="3234813" y="1801980"/>
            <a:ext cx="138918" cy="147484"/>
          </a:xfrm>
          <a:prstGeom prst="flowChartConnector">
            <a:avLst/>
          </a:prstGeom>
          <a:solidFill>
            <a:srgbClr val="2CE1F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Flowchart: Connector 8"/>
          <p:cNvSpPr/>
          <p:nvPr/>
        </p:nvSpPr>
        <p:spPr>
          <a:xfrm>
            <a:off x="6283156" y="1794264"/>
            <a:ext cx="138918" cy="147484"/>
          </a:xfrm>
          <a:prstGeom prst="flowChartConnector">
            <a:avLst/>
          </a:prstGeom>
          <a:solidFill>
            <a:srgbClr val="F030E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79519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4819"/>
          <a:stretch/>
        </p:blipFill>
        <p:spPr>
          <a:xfrm>
            <a:off x="1127570" y="491612"/>
            <a:ext cx="6678168" cy="6043053"/>
          </a:xfrm>
          <a:prstGeom prst="rect">
            <a:avLst/>
          </a:prstGeom>
        </p:spPr>
      </p:pic>
      <p:sp>
        <p:nvSpPr>
          <p:cNvPr id="12300" name="TextBox 2"/>
          <p:cNvSpPr txBox="1">
            <a:spLocks noChangeArrowheads="1"/>
          </p:cNvSpPr>
          <p:nvPr/>
        </p:nvSpPr>
        <p:spPr bwMode="auto">
          <a:xfrm>
            <a:off x="7964489" y="2024063"/>
            <a:ext cx="14763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defRPr/>
            </a:pPr>
            <a:r>
              <a:rPr lang="en-GB" sz="2000" b="1" dirty="0">
                <a:solidFill>
                  <a:srgbClr val="C00000"/>
                </a:solidFill>
              </a:rPr>
              <a:t>Mid AM</a:t>
            </a:r>
          </a:p>
          <a:p>
            <a:pPr eaLnBrk="1" hangingPunct="1">
              <a:defRPr/>
            </a:pPr>
            <a:endParaRPr lang="en-GB" sz="2000" b="1" dirty="0"/>
          </a:p>
          <a:p>
            <a:pPr eaLnBrk="1" hangingPunct="1">
              <a:defRPr/>
            </a:pPr>
            <a:endParaRPr lang="en-GB" sz="2000" b="1" dirty="0"/>
          </a:p>
          <a:p>
            <a:pPr eaLnBrk="1" hangingPunct="1">
              <a:defRPr/>
            </a:pPr>
            <a:endParaRPr lang="en-GB" sz="2000" b="1" dirty="0"/>
          </a:p>
          <a:p>
            <a:pPr eaLnBrk="1" hangingPunct="1">
              <a:defRPr/>
            </a:pPr>
            <a:r>
              <a:rPr lang="en-GB" sz="2000" b="1" dirty="0"/>
              <a:t>Early AM</a:t>
            </a:r>
          </a:p>
          <a:p>
            <a:pPr eaLnBrk="1" hangingPunct="1">
              <a:defRPr/>
            </a:pPr>
            <a:endParaRPr lang="en-GB" sz="2000" b="1" dirty="0"/>
          </a:p>
          <a:p>
            <a:pPr eaLnBrk="1" hangingPunct="1">
              <a:defRPr/>
            </a:pPr>
            <a:endParaRPr lang="en-GB" sz="2000" b="1" dirty="0"/>
          </a:p>
          <a:p>
            <a:pPr eaLnBrk="1" hangingPunct="1">
              <a:defRPr/>
            </a:pPr>
            <a:endParaRPr lang="en-GB" sz="2000" b="1" dirty="0"/>
          </a:p>
          <a:p>
            <a:pPr eaLnBrk="1" hangingPunct="1">
              <a:defRPr/>
            </a:pPr>
            <a:r>
              <a:rPr lang="en-GB" sz="2000" b="1" dirty="0">
                <a:solidFill>
                  <a:schemeClr val="accent6"/>
                </a:solidFill>
              </a:rPr>
              <a:t>PM</a:t>
            </a:r>
          </a:p>
        </p:txBody>
      </p:sp>
      <p:sp>
        <p:nvSpPr>
          <p:cNvPr id="10243" name="Title 1"/>
          <p:cNvSpPr>
            <a:spLocks noGrp="1"/>
          </p:cNvSpPr>
          <p:nvPr>
            <p:ph type="title"/>
          </p:nvPr>
        </p:nvSpPr>
        <p:spPr bwMode="auto">
          <a:xfrm>
            <a:off x="1127570" y="94594"/>
            <a:ext cx="9076880" cy="10309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Satellite </a:t>
            </a:r>
            <a:r>
              <a:rPr lang="en-GB" altLang="en-US" dirty="0" smtClean="0"/>
              <a:t>Equatorial Crossing Times (courtesy of Eric </a:t>
            </a:r>
            <a:r>
              <a:rPr lang="en-GB" altLang="en-US" dirty="0" err="1" smtClean="0"/>
              <a:t>Nelkin</a:t>
            </a:r>
            <a:r>
              <a:rPr lang="en-GB" altLang="en-US" dirty="0" smtClean="0"/>
              <a:t>)</a:t>
            </a:r>
            <a:endParaRPr lang="en-GB" altLang="en-US" dirty="0" smtClean="0"/>
          </a:p>
        </p:txBody>
      </p:sp>
      <p:sp>
        <p:nvSpPr>
          <p:cNvPr id="10244" name="TextBox 4"/>
          <p:cNvSpPr txBox="1">
            <a:spLocks noChangeArrowheads="1"/>
          </p:cNvSpPr>
          <p:nvPr/>
        </p:nvSpPr>
        <p:spPr bwMode="auto">
          <a:xfrm>
            <a:off x="7974014" y="2309813"/>
            <a:ext cx="11271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dirty="0" smtClean="0">
                <a:solidFill>
                  <a:srgbClr val="C00000"/>
                </a:solidFill>
                <a:latin typeface="Calibri" panose="020F0502020204030204" pitchFamily="34" charset="0"/>
              </a:rPr>
              <a:t>e.g. Metop</a:t>
            </a:r>
            <a:endParaRPr lang="en-GB" altLang="en-US" sz="1200" dirty="0">
              <a:solidFill>
                <a:srgbClr val="C00000"/>
              </a:solidFill>
              <a:latin typeface="Calibri" panose="020F0502020204030204" pitchFamily="34" charset="0"/>
            </a:endParaRPr>
          </a:p>
        </p:txBody>
      </p:sp>
      <p:sp>
        <p:nvSpPr>
          <p:cNvPr id="10245" name="TextBox 5"/>
          <p:cNvSpPr txBox="1">
            <a:spLocks noChangeArrowheads="1"/>
          </p:cNvSpPr>
          <p:nvPr/>
        </p:nvSpPr>
        <p:spPr bwMode="auto">
          <a:xfrm>
            <a:off x="7974014" y="3570621"/>
            <a:ext cx="16426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dirty="0" smtClean="0">
                <a:latin typeface="Calibri" panose="020F0502020204030204" pitchFamily="34" charset="0"/>
              </a:rPr>
              <a:t>e.g. currently NOAA-18 </a:t>
            </a:r>
            <a:endParaRPr lang="en-GB" altLang="en-US" sz="1200" dirty="0">
              <a:latin typeface="Calibri" panose="020F0502020204030204" pitchFamily="34" charset="0"/>
            </a:endParaRPr>
          </a:p>
        </p:txBody>
      </p:sp>
      <p:sp>
        <p:nvSpPr>
          <p:cNvPr id="10246" name="TextBox 6"/>
          <p:cNvSpPr txBox="1">
            <a:spLocks noChangeArrowheads="1"/>
          </p:cNvSpPr>
          <p:nvPr/>
        </p:nvSpPr>
        <p:spPr bwMode="auto">
          <a:xfrm>
            <a:off x="7964489" y="4747825"/>
            <a:ext cx="17557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dirty="0" smtClean="0">
                <a:solidFill>
                  <a:schemeClr val="accent6"/>
                </a:solidFill>
                <a:latin typeface="Calibri" panose="020F0502020204030204" pitchFamily="34" charset="0"/>
              </a:rPr>
              <a:t>e.g. currently NOAA-18 </a:t>
            </a:r>
            <a:endParaRPr lang="en-GB" altLang="en-US" sz="1200" dirty="0">
              <a:solidFill>
                <a:schemeClr val="accent6"/>
              </a:solidFill>
              <a:latin typeface="Calibri" panose="020F0502020204030204" pitchFamily="34" charset="0"/>
            </a:endParaRPr>
          </a:p>
        </p:txBody>
      </p:sp>
      <p:sp>
        <p:nvSpPr>
          <p:cNvPr id="10248" name="TextBox 12"/>
          <p:cNvSpPr txBox="1">
            <a:spLocks noChangeArrowheads="1"/>
          </p:cNvSpPr>
          <p:nvPr/>
        </p:nvSpPr>
        <p:spPr bwMode="auto">
          <a:xfrm>
            <a:off x="2774951" y="3173414"/>
            <a:ext cx="301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100">
                <a:latin typeface="Calibri" panose="020F0502020204030204" pitchFamily="34" charset="0"/>
              </a:rPr>
              <a:t>T</a:t>
            </a:r>
          </a:p>
          <a:p>
            <a:pPr algn="ctr" eaLnBrk="1" hangingPunct="1"/>
            <a:r>
              <a:rPr lang="en-GB" altLang="en-US" sz="1100">
                <a:latin typeface="Calibri" panose="020F0502020204030204" pitchFamily="34" charset="0"/>
              </a:rPr>
              <a:t>i</a:t>
            </a:r>
          </a:p>
          <a:p>
            <a:pPr algn="ctr" eaLnBrk="1" hangingPunct="1"/>
            <a:r>
              <a:rPr lang="en-GB" altLang="en-US" sz="1100">
                <a:latin typeface="Calibri" panose="020F0502020204030204" pitchFamily="34" charset="0"/>
              </a:rPr>
              <a:t>m</a:t>
            </a:r>
          </a:p>
          <a:p>
            <a:pPr algn="ctr" eaLnBrk="1" hangingPunct="1"/>
            <a:r>
              <a:rPr lang="en-GB" altLang="en-US" sz="1100">
                <a:latin typeface="Calibri" panose="020F0502020204030204" pitchFamily="34" charset="0"/>
              </a:rPr>
              <a:t>e</a:t>
            </a:r>
          </a:p>
        </p:txBody>
      </p:sp>
      <p:sp>
        <p:nvSpPr>
          <p:cNvPr id="10250" name="Right Brace 7"/>
          <p:cNvSpPr>
            <a:spLocks/>
          </p:cNvSpPr>
          <p:nvPr/>
        </p:nvSpPr>
        <p:spPr bwMode="auto">
          <a:xfrm>
            <a:off x="7688264" y="1700213"/>
            <a:ext cx="276225" cy="1128712"/>
          </a:xfrm>
          <a:prstGeom prst="rightBrace">
            <a:avLst>
              <a:gd name="adj1" fmla="val 8343"/>
              <a:gd name="adj2" fmla="val 50000"/>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1" name="Right Brace 20"/>
          <p:cNvSpPr>
            <a:spLocks/>
          </p:cNvSpPr>
          <p:nvPr/>
        </p:nvSpPr>
        <p:spPr bwMode="auto">
          <a:xfrm>
            <a:off x="7672389" y="2890838"/>
            <a:ext cx="276225" cy="1128712"/>
          </a:xfrm>
          <a:prstGeom prst="rightBrace">
            <a:avLst>
              <a:gd name="adj1" fmla="val 8343"/>
              <a:gd name="adj2" fmla="val 50000"/>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2" name="Right Brace 21"/>
          <p:cNvSpPr>
            <a:spLocks/>
          </p:cNvSpPr>
          <p:nvPr/>
        </p:nvSpPr>
        <p:spPr bwMode="auto">
          <a:xfrm>
            <a:off x="7667626" y="4075113"/>
            <a:ext cx="276225" cy="1128712"/>
          </a:xfrm>
          <a:prstGeom prst="rightBrace">
            <a:avLst>
              <a:gd name="adj1" fmla="val 8343"/>
              <a:gd name="adj2" fmla="val 50000"/>
            </a:avLst>
          </a:prstGeom>
          <a:noFill/>
          <a:ln w="38100"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3" name="TextBox 2"/>
          <p:cNvSpPr txBox="1"/>
          <p:nvPr/>
        </p:nvSpPr>
        <p:spPr>
          <a:xfrm>
            <a:off x="9824976" y="2039432"/>
            <a:ext cx="1828116" cy="3185487"/>
          </a:xfrm>
          <a:prstGeom prst="rect">
            <a:avLst/>
          </a:prstGeom>
          <a:noFill/>
        </p:spPr>
        <p:txBody>
          <a:bodyPr wrap="square">
            <a:spAutoFit/>
          </a:bodyPr>
          <a:lstStyle/>
          <a:p>
            <a:pPr eaLnBrk="1" hangingPunct="1">
              <a:defRPr/>
            </a:pPr>
            <a:r>
              <a:rPr lang="en-GB" b="1" dirty="0">
                <a:solidFill>
                  <a:srgbClr val="FF0000"/>
                </a:solidFill>
              </a:rPr>
              <a:t>Europe</a:t>
            </a:r>
          </a:p>
          <a:p>
            <a:pPr eaLnBrk="1" hangingPunct="1">
              <a:defRPr/>
            </a:pPr>
            <a:endParaRPr lang="en-GB" b="1" dirty="0"/>
          </a:p>
          <a:p>
            <a:pPr eaLnBrk="1" hangingPunct="1">
              <a:defRPr/>
            </a:pPr>
            <a:endParaRPr lang="en-GB" b="1" dirty="0" smtClean="0"/>
          </a:p>
          <a:p>
            <a:pPr eaLnBrk="1" hangingPunct="1">
              <a:defRPr/>
            </a:pPr>
            <a:endParaRPr lang="en-GB" b="1" dirty="0"/>
          </a:p>
          <a:p>
            <a:pPr eaLnBrk="1" hangingPunct="1">
              <a:defRPr/>
            </a:pPr>
            <a:endParaRPr lang="en-GB" sz="1100" b="1" dirty="0"/>
          </a:p>
          <a:p>
            <a:pPr eaLnBrk="1" hangingPunct="1">
              <a:defRPr/>
            </a:pPr>
            <a:r>
              <a:rPr lang="en-GB" b="1" dirty="0"/>
              <a:t>China</a:t>
            </a:r>
          </a:p>
          <a:p>
            <a:pPr eaLnBrk="1" hangingPunct="1">
              <a:defRPr/>
            </a:pPr>
            <a:r>
              <a:rPr lang="en-GB" b="1" dirty="0" smtClean="0"/>
              <a:t>South Korea?</a:t>
            </a:r>
            <a:endParaRPr lang="en-GB" sz="2800" b="1" dirty="0" smtClean="0"/>
          </a:p>
          <a:p>
            <a:pPr eaLnBrk="1" hangingPunct="1">
              <a:defRPr/>
            </a:pPr>
            <a:endParaRPr lang="en-GB" sz="2800" b="1" dirty="0" smtClean="0"/>
          </a:p>
          <a:p>
            <a:pPr eaLnBrk="1" hangingPunct="1">
              <a:defRPr/>
            </a:pPr>
            <a:endParaRPr lang="en-GB" sz="1200" b="1" dirty="0"/>
          </a:p>
          <a:p>
            <a:pPr eaLnBrk="1" hangingPunct="1">
              <a:defRPr/>
            </a:pPr>
            <a:r>
              <a:rPr lang="en-GB" b="1" dirty="0">
                <a:solidFill>
                  <a:schemeClr val="accent6"/>
                </a:solidFill>
              </a:rPr>
              <a:t>US</a:t>
            </a:r>
          </a:p>
          <a:p>
            <a:pPr eaLnBrk="1" hangingPunct="1">
              <a:defRPr/>
            </a:pPr>
            <a:r>
              <a:rPr lang="en-GB" b="1" dirty="0">
                <a:solidFill>
                  <a:schemeClr val="accent6"/>
                </a:solidFill>
              </a:rPr>
              <a:t>China</a:t>
            </a:r>
          </a:p>
        </p:txBody>
      </p:sp>
      <p:cxnSp>
        <p:nvCxnSpPr>
          <p:cNvPr id="5" name="Straight Arrow Connector 4"/>
          <p:cNvCxnSpPr>
            <a:stCxn id="10245" idx="1"/>
          </p:cNvCxnSpPr>
          <p:nvPr/>
        </p:nvCxnSpPr>
        <p:spPr>
          <a:xfrm flipH="1" flipV="1">
            <a:off x="7477246" y="2986268"/>
            <a:ext cx="496768" cy="7228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7373073" y="1869715"/>
            <a:ext cx="641009" cy="6255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7222603" y="4692930"/>
            <a:ext cx="791480" cy="1412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WMO Coordination and WIGOS</a:t>
            </a:r>
            <a:endParaRPr lang="en-GB" b="1" dirty="0"/>
          </a:p>
        </p:txBody>
      </p:sp>
      <p:sp>
        <p:nvSpPr>
          <p:cNvPr id="3" name="Content Placeholder 2"/>
          <p:cNvSpPr>
            <a:spLocks noGrp="1"/>
          </p:cNvSpPr>
          <p:nvPr>
            <p:ph sz="quarter" idx="14"/>
          </p:nvPr>
        </p:nvSpPr>
        <p:spPr>
          <a:xfrm>
            <a:off x="1079893" y="1167494"/>
            <a:ext cx="10032212" cy="4986000"/>
          </a:xfrm>
        </p:spPr>
        <p:txBody>
          <a:bodyPr/>
          <a:lstStyle/>
          <a:p>
            <a:pPr indent="0" algn="ctr">
              <a:buNone/>
            </a:pPr>
            <a:r>
              <a:rPr lang="en-GB" sz="2000" dirty="0" smtClean="0"/>
              <a:t>WMO is striving towards a coordinated global observing system (</a:t>
            </a:r>
            <a:r>
              <a:rPr lang="en-GB" sz="2000" b="1" dirty="0" smtClean="0"/>
              <a:t>WMO Integrated Global Observing System</a:t>
            </a:r>
            <a:r>
              <a:rPr lang="en-GB" sz="2000" dirty="0" smtClean="0"/>
              <a:t> – WIGOS)</a:t>
            </a:r>
          </a:p>
          <a:p>
            <a:pPr indent="0" algn="ctr">
              <a:buNone/>
            </a:pPr>
            <a:endParaRPr lang="en-GB" sz="2000" dirty="0"/>
          </a:p>
          <a:p>
            <a:pPr indent="0" algn="ctr">
              <a:buNone/>
            </a:pPr>
            <a:endParaRPr lang="en-GB" sz="2000" dirty="0" smtClean="0"/>
          </a:p>
          <a:p>
            <a:pPr indent="0" algn="ctr">
              <a:buNone/>
            </a:pPr>
            <a:endParaRPr lang="en-GB" sz="2000" dirty="0"/>
          </a:p>
          <a:p>
            <a:pPr indent="0" algn="ctr">
              <a:buNone/>
            </a:pPr>
            <a:endParaRPr lang="en-GB" sz="2000" dirty="0" smtClean="0"/>
          </a:p>
          <a:p>
            <a:pPr indent="0" algn="ctr">
              <a:buNone/>
            </a:pPr>
            <a:endParaRPr lang="en-GB" sz="2000" dirty="0"/>
          </a:p>
          <a:p>
            <a:pPr indent="0" algn="ctr">
              <a:buNone/>
            </a:pPr>
            <a:endParaRPr lang="en-GB" sz="2000" dirty="0" smtClean="0"/>
          </a:p>
          <a:p>
            <a:pPr indent="0" algn="ctr">
              <a:buNone/>
            </a:pPr>
            <a:endParaRPr lang="en-GB" sz="2000" dirty="0"/>
          </a:p>
          <a:p>
            <a:pPr indent="0" algn="ctr">
              <a:buNone/>
            </a:pPr>
            <a:endParaRPr lang="en-GB" sz="2000" dirty="0" smtClean="0"/>
          </a:p>
          <a:p>
            <a:pPr indent="0" algn="ctr">
              <a:buNone/>
            </a:pPr>
            <a:r>
              <a:rPr lang="en-GB" sz="2000" dirty="0" smtClean="0"/>
              <a:t>Trying to make sure national efforts are complementary</a:t>
            </a:r>
          </a:p>
        </p:txBody>
      </p:sp>
      <p:sp>
        <p:nvSpPr>
          <p:cNvPr id="4" name="Slide Number Placeholder 3"/>
          <p:cNvSpPr>
            <a:spLocks noGrp="1"/>
          </p:cNvSpPr>
          <p:nvPr>
            <p:ph type="sldNum" sz="quarter" idx="10"/>
          </p:nvPr>
        </p:nvSpPr>
        <p:spPr/>
        <p:txBody>
          <a:bodyPr/>
          <a:lstStyle/>
          <a:p>
            <a:fld id="{E4AB80EA-DB86-D849-B86F-15DAF31F0474}" type="slidenum">
              <a:rPr lang="en-US" smtClean="0"/>
              <a:pPr/>
              <a:t>5</a:t>
            </a:fld>
            <a:endParaRPr lang="en-US" dirty="0"/>
          </a:p>
        </p:txBody>
      </p:sp>
      <p:sp>
        <p:nvSpPr>
          <p:cNvPr id="5" name="Rectangle 4"/>
          <p:cNvSpPr/>
          <p:nvPr/>
        </p:nvSpPr>
        <p:spPr>
          <a:xfrm>
            <a:off x="4607858" y="2075018"/>
            <a:ext cx="2905246" cy="84495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GB" dirty="0" smtClean="0">
                <a:solidFill>
                  <a:schemeClr val="tx1"/>
                </a:solidFill>
              </a:rPr>
              <a:t>WIGOS Design</a:t>
            </a:r>
            <a:endParaRPr lang="en-GB" dirty="0">
              <a:solidFill>
                <a:schemeClr val="tx1"/>
              </a:solidFill>
            </a:endParaRPr>
          </a:p>
        </p:txBody>
      </p:sp>
      <p:sp>
        <p:nvSpPr>
          <p:cNvPr id="10" name="Rectangle 9"/>
          <p:cNvSpPr/>
          <p:nvPr/>
        </p:nvSpPr>
        <p:spPr>
          <a:xfrm>
            <a:off x="950111" y="3652444"/>
            <a:ext cx="1108340" cy="92597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solidFill>
                  <a:schemeClr val="tx1"/>
                </a:solidFill>
              </a:rPr>
              <a:t>China</a:t>
            </a:r>
            <a:endParaRPr lang="en-GB" dirty="0">
              <a:solidFill>
                <a:schemeClr val="tx1"/>
              </a:solidFill>
            </a:endParaRPr>
          </a:p>
        </p:txBody>
      </p:sp>
      <p:sp>
        <p:nvSpPr>
          <p:cNvPr id="11" name="Rectangle 10"/>
          <p:cNvSpPr/>
          <p:nvPr/>
        </p:nvSpPr>
        <p:spPr>
          <a:xfrm>
            <a:off x="7350057" y="3625633"/>
            <a:ext cx="1108340" cy="92597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GB" dirty="0" smtClean="0">
                <a:solidFill>
                  <a:schemeClr val="tx1"/>
                </a:solidFill>
              </a:rPr>
              <a:t>Japan</a:t>
            </a:r>
            <a:endParaRPr lang="en-GB" dirty="0">
              <a:solidFill>
                <a:schemeClr val="tx1"/>
              </a:solidFill>
            </a:endParaRPr>
          </a:p>
        </p:txBody>
      </p:sp>
      <p:sp>
        <p:nvSpPr>
          <p:cNvPr id="12" name="Rectangle 11"/>
          <p:cNvSpPr/>
          <p:nvPr/>
        </p:nvSpPr>
        <p:spPr>
          <a:xfrm>
            <a:off x="3914054" y="3654631"/>
            <a:ext cx="1108340" cy="92597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dirty="0" smtClean="0">
                <a:solidFill>
                  <a:schemeClr val="tx1"/>
                </a:solidFill>
              </a:rPr>
              <a:t>United States</a:t>
            </a:r>
            <a:endParaRPr lang="en-GB" dirty="0">
              <a:solidFill>
                <a:schemeClr val="tx1"/>
              </a:solidFill>
            </a:endParaRPr>
          </a:p>
        </p:txBody>
      </p:sp>
      <p:sp>
        <p:nvSpPr>
          <p:cNvPr id="13" name="Rectangle 12"/>
          <p:cNvSpPr/>
          <p:nvPr/>
        </p:nvSpPr>
        <p:spPr>
          <a:xfrm>
            <a:off x="2416461" y="3652444"/>
            <a:ext cx="1108340" cy="9259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rPr>
              <a:t>Europe</a:t>
            </a:r>
            <a:endParaRPr lang="en-GB" dirty="0">
              <a:solidFill>
                <a:schemeClr val="tx1"/>
              </a:solidFill>
            </a:endParaRPr>
          </a:p>
        </p:txBody>
      </p:sp>
      <p:sp>
        <p:nvSpPr>
          <p:cNvPr id="14" name="Rectangle 13"/>
          <p:cNvSpPr/>
          <p:nvPr/>
        </p:nvSpPr>
        <p:spPr>
          <a:xfrm>
            <a:off x="8845454" y="3614050"/>
            <a:ext cx="1108340" cy="925974"/>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solidFill>
                  <a:schemeClr val="tx1"/>
                </a:solidFill>
              </a:rPr>
              <a:t>India</a:t>
            </a:r>
            <a:endParaRPr lang="en-GB" dirty="0">
              <a:solidFill>
                <a:schemeClr val="tx1"/>
              </a:solidFill>
            </a:endParaRPr>
          </a:p>
        </p:txBody>
      </p:sp>
      <p:sp>
        <p:nvSpPr>
          <p:cNvPr id="15" name="Rectangle 14"/>
          <p:cNvSpPr/>
          <p:nvPr/>
        </p:nvSpPr>
        <p:spPr>
          <a:xfrm>
            <a:off x="10349188" y="3617911"/>
            <a:ext cx="1108340" cy="92597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Russia</a:t>
            </a:r>
            <a:endParaRPr lang="en-GB" dirty="0">
              <a:solidFill>
                <a:schemeClr val="tx1"/>
              </a:solidFill>
            </a:endParaRPr>
          </a:p>
        </p:txBody>
      </p:sp>
      <p:cxnSp>
        <p:nvCxnSpPr>
          <p:cNvPr id="17" name="Straight Arrow Connector 16"/>
          <p:cNvCxnSpPr>
            <a:stCxn id="10" idx="0"/>
            <a:endCxn id="5" idx="1"/>
          </p:cNvCxnSpPr>
          <p:nvPr/>
        </p:nvCxnSpPr>
        <p:spPr>
          <a:xfrm flipV="1">
            <a:off x="1504281" y="2497494"/>
            <a:ext cx="3103577" cy="11549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3480231" y="2947939"/>
            <a:ext cx="1127627" cy="7089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2" idx="0"/>
          </p:cNvCxnSpPr>
          <p:nvPr/>
        </p:nvCxnSpPr>
        <p:spPr>
          <a:xfrm flipV="1">
            <a:off x="4468224" y="2942153"/>
            <a:ext cx="664490" cy="7124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1" idx="0"/>
          </p:cNvCxnSpPr>
          <p:nvPr/>
        </p:nvCxnSpPr>
        <p:spPr>
          <a:xfrm flipH="1" flipV="1">
            <a:off x="7176810" y="2919970"/>
            <a:ext cx="727417" cy="7056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4" idx="0"/>
          </p:cNvCxnSpPr>
          <p:nvPr/>
        </p:nvCxnSpPr>
        <p:spPr>
          <a:xfrm flipH="1" flipV="1">
            <a:off x="7513104" y="2919970"/>
            <a:ext cx="1886520" cy="6940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5" idx="0"/>
            <a:endCxn id="5" idx="3"/>
          </p:cNvCxnSpPr>
          <p:nvPr/>
        </p:nvCxnSpPr>
        <p:spPr>
          <a:xfrm flipH="1" flipV="1">
            <a:off x="7513104" y="2497494"/>
            <a:ext cx="3390254" cy="11204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Rectangle 37"/>
          <p:cNvSpPr/>
          <p:nvPr/>
        </p:nvSpPr>
        <p:spPr>
          <a:xfrm>
            <a:off x="5448265" y="3639902"/>
            <a:ext cx="1510669" cy="925974"/>
          </a:xfrm>
          <a:prstGeom prst="rect">
            <a:avLst/>
          </a:prstGeom>
          <a:gradFill>
            <a:gsLst>
              <a:gs pos="0">
                <a:schemeClr val="tx1"/>
              </a:gs>
              <a:gs pos="100000">
                <a:schemeClr val="bg2">
                  <a:lumMod val="50000"/>
                </a:schemeClr>
              </a:gs>
            </a:gsLst>
          </a:gra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bg1"/>
                </a:solidFill>
              </a:rPr>
              <a:t>Others</a:t>
            </a:r>
          </a:p>
          <a:p>
            <a:pPr algn="ctr"/>
            <a:r>
              <a:rPr lang="en-GB" dirty="0" smtClean="0">
                <a:solidFill>
                  <a:schemeClr val="bg1"/>
                </a:solidFill>
              </a:rPr>
              <a:t>(Korea, Canada…..)</a:t>
            </a:r>
            <a:endParaRPr lang="en-GB" dirty="0">
              <a:solidFill>
                <a:schemeClr val="bg1"/>
              </a:solidFill>
            </a:endParaRPr>
          </a:p>
        </p:txBody>
      </p:sp>
      <p:cxnSp>
        <p:nvCxnSpPr>
          <p:cNvPr id="54" name="Straight Arrow Connector 53"/>
          <p:cNvCxnSpPr>
            <a:stCxn id="38" idx="0"/>
          </p:cNvCxnSpPr>
          <p:nvPr/>
        </p:nvCxnSpPr>
        <p:spPr>
          <a:xfrm flipH="1" flipV="1">
            <a:off x="6189462" y="2942153"/>
            <a:ext cx="14138" cy="6977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881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ctrTitle"/>
          </p:nvPr>
        </p:nvSpPr>
        <p:spPr bwMode="auto">
          <a:xfrm>
            <a:off x="486137" y="49213"/>
            <a:ext cx="11586257" cy="576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0000"/>
              </a:lnSpc>
              <a:spcBef>
                <a:spcPts val="600"/>
              </a:spcBef>
              <a:spcAft>
                <a:spcPts val="600"/>
              </a:spcAft>
            </a:pPr>
            <a:r>
              <a:rPr lang="en-GB" altLang="en-US" sz="3600" dirty="0">
                <a:solidFill>
                  <a:schemeClr val="tx1"/>
                </a:solidFill>
              </a:rPr>
              <a:t>WMO Integrated Global Observing System (WIGOS</a:t>
            </a:r>
            <a:r>
              <a:rPr lang="en-GB" altLang="en-US" sz="3600" dirty="0" smtClean="0">
                <a:solidFill>
                  <a:schemeClr val="tx1"/>
                </a:solidFill>
              </a:rPr>
              <a:t>)</a:t>
            </a:r>
            <a:r>
              <a:rPr lang="en-GB" altLang="en-US" sz="3600" dirty="0"/>
              <a:t/>
            </a:r>
            <a:br>
              <a:rPr lang="en-GB" altLang="en-US" sz="3600" dirty="0"/>
            </a:br>
            <a:r>
              <a:rPr lang="en-GB" altLang="en-US" sz="3600" dirty="0">
                <a:solidFill>
                  <a:schemeClr val="tx1"/>
                </a:solidFill>
              </a:rPr>
              <a:t/>
            </a:r>
            <a:br>
              <a:rPr lang="en-GB" altLang="en-US" sz="3600" dirty="0">
                <a:solidFill>
                  <a:schemeClr val="tx1"/>
                </a:solidFill>
              </a:rPr>
            </a:br>
            <a:endParaRPr lang="en-GB" altLang="en-US" sz="3600" dirty="0">
              <a:solidFill>
                <a:schemeClr val="tx1"/>
              </a:solidFill>
            </a:endParaRPr>
          </a:p>
        </p:txBody>
      </p:sp>
      <p:sp>
        <p:nvSpPr>
          <p:cNvPr id="2" name="TextBox 1"/>
          <p:cNvSpPr txBox="1"/>
          <p:nvPr/>
        </p:nvSpPr>
        <p:spPr>
          <a:xfrm>
            <a:off x="613458" y="983848"/>
            <a:ext cx="11053823" cy="4370427"/>
          </a:xfrm>
          <a:prstGeom prst="rect">
            <a:avLst/>
          </a:prstGeom>
          <a:noFill/>
        </p:spPr>
        <p:txBody>
          <a:bodyPr wrap="square">
            <a:spAutoFit/>
          </a:bodyPr>
          <a:lstStyle/>
          <a:p>
            <a:pPr eaLnBrk="1" hangingPunct="1">
              <a:defRPr/>
            </a:pPr>
            <a:r>
              <a:rPr lang="en-GB" dirty="0"/>
              <a:t>Examples </a:t>
            </a:r>
            <a:r>
              <a:rPr lang="en-GB" dirty="0" smtClean="0"/>
              <a:t>of questions </a:t>
            </a:r>
            <a:r>
              <a:rPr lang="en-GB" dirty="0"/>
              <a:t>we use </a:t>
            </a:r>
            <a:r>
              <a:rPr lang="en-GB" dirty="0" smtClean="0"/>
              <a:t>NWP Data </a:t>
            </a:r>
            <a:r>
              <a:rPr lang="en-GB" dirty="0"/>
              <a:t>Assimilation techniques to study:</a:t>
            </a:r>
          </a:p>
          <a:p>
            <a:pPr eaLnBrk="1" hangingPunct="1">
              <a:defRPr/>
            </a:pPr>
            <a:endParaRPr lang="en-GB" sz="2000" dirty="0"/>
          </a:p>
          <a:p>
            <a:pPr marL="342900" indent="-342900">
              <a:buFont typeface="Arial" pitchFamily="34" charset="0"/>
              <a:buChar char="•"/>
              <a:defRPr/>
            </a:pPr>
            <a:r>
              <a:rPr lang="en-GB" sz="2000" dirty="0"/>
              <a:t>Very specific questions e.g. Would it be beneficial for the Chinese FY3 program to move to the “early morning orbit” with the Europeans occupying the “mid morning orbit” and the Americans the “afternoon orbit”?</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Preparation for future instruments such as lidar and radar (EarthCARE) – will these observations make a difference?</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Which observations are most critical to forecast skill?</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Monitoring the quality of observations – protecting the operational system e.g. HCN event.</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Protecting our needs e.g. Radiofrequency interference.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a:xfrm>
            <a:off x="636608" y="360363"/>
            <a:ext cx="9221767"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smtClean="0"/>
              <a:t>Developing WIGOS</a:t>
            </a:r>
          </a:p>
        </p:txBody>
      </p:sp>
      <p:sp>
        <p:nvSpPr>
          <p:cNvPr id="3" name="Content Placeholder 2"/>
          <p:cNvSpPr>
            <a:spLocks noGrp="1"/>
          </p:cNvSpPr>
          <p:nvPr>
            <p:ph sz="quarter" idx="14"/>
          </p:nvPr>
        </p:nvSpPr>
        <p:spPr>
          <a:xfrm>
            <a:off x="636608" y="936625"/>
            <a:ext cx="11285316" cy="4984750"/>
          </a:xfrm>
        </p:spPr>
        <p:txBody>
          <a:bodyPr/>
          <a:lstStyle/>
          <a:p>
            <a:pPr>
              <a:defRPr/>
            </a:pPr>
            <a:r>
              <a:rPr lang="en-GB" altLang="en-US" dirty="0"/>
              <a:t>Vision for </a:t>
            </a:r>
            <a:r>
              <a:rPr lang="en-GB" altLang="en-US" dirty="0" smtClean="0"/>
              <a:t>WIGOS </a:t>
            </a:r>
            <a:r>
              <a:rPr lang="en-GB" altLang="en-US" dirty="0"/>
              <a:t>in 2025 adopted June </a:t>
            </a:r>
            <a:r>
              <a:rPr lang="en-GB" altLang="en-US" dirty="0" smtClean="0"/>
              <a:t>2009</a:t>
            </a:r>
          </a:p>
          <a:p>
            <a:pPr>
              <a:defRPr/>
            </a:pPr>
            <a:r>
              <a:rPr lang="en-GB" altLang="en-US" dirty="0" smtClean="0"/>
              <a:t>Vision for WIGOS in 2040 </a:t>
            </a:r>
            <a:r>
              <a:rPr lang="en-GB" altLang="en-US" dirty="0" smtClean="0"/>
              <a:t>drafted:</a:t>
            </a:r>
            <a:endParaRPr lang="en-GB" altLang="en-US" dirty="0" smtClean="0"/>
          </a:p>
          <a:p>
            <a:pPr lvl="1">
              <a:buFontTx/>
              <a:buChar char="-"/>
              <a:defRPr/>
            </a:pPr>
            <a:r>
              <a:rPr lang="en-GB" altLang="en-US" dirty="0" smtClean="0"/>
              <a:t>Goal of new WIGOS vision by 2018 or 2019</a:t>
            </a:r>
          </a:p>
          <a:p>
            <a:pPr lvl="1">
              <a:buFontTx/>
              <a:buChar char="-"/>
              <a:defRPr/>
            </a:pPr>
            <a:r>
              <a:rPr lang="en-GB" altLang="en-US" dirty="0" smtClean="0"/>
              <a:t>Sets goals for the Space Agencies and attempts to coordinate</a:t>
            </a:r>
            <a:endParaRPr lang="en-GB" altLang="en-US" dirty="0"/>
          </a:p>
          <a:p>
            <a:pPr marL="285750" indent="-285750">
              <a:defRPr/>
            </a:pPr>
            <a:endParaRPr lang="en-GB" altLang="en-US" dirty="0" smtClean="0"/>
          </a:p>
          <a:p>
            <a:pPr marL="285750" indent="-285750">
              <a:defRPr/>
            </a:pPr>
            <a:r>
              <a:rPr lang="en-GB" altLang="en-US" dirty="0" smtClean="0"/>
              <a:t>WMO </a:t>
            </a:r>
            <a:r>
              <a:rPr lang="en-GB" altLang="en-US" dirty="0" smtClean="0"/>
              <a:t>Space provide detailed support for satellite data from www.wmo-sat.info:</a:t>
            </a:r>
          </a:p>
          <a:p>
            <a:pPr lvl="1">
              <a:buFontTx/>
              <a:buChar char="-"/>
              <a:defRPr/>
            </a:pPr>
            <a:r>
              <a:rPr lang="en-GB" altLang="en-US" b="1" dirty="0" smtClean="0"/>
              <a:t>OSCAR</a:t>
            </a:r>
            <a:r>
              <a:rPr lang="en-GB" altLang="en-US" dirty="0" smtClean="0"/>
              <a:t> lists what exists, what is planned, what it can do, how this compares to requirements:</a:t>
            </a:r>
          </a:p>
          <a:p>
            <a:pPr marL="360000" lvl="1" indent="0" algn="ctr">
              <a:buNone/>
              <a:defRPr/>
            </a:pPr>
            <a:r>
              <a:rPr lang="en-GB" altLang="en-US" dirty="0">
                <a:hlinkClick r:id="rId2"/>
              </a:rPr>
              <a:t>http://www.wmo-sat.info/oscar/</a:t>
            </a:r>
            <a:endParaRPr lang="en-GB" altLang="en-US" dirty="0"/>
          </a:p>
          <a:p>
            <a:pPr lvl="1">
              <a:buFontTx/>
              <a:buChar char="-"/>
              <a:defRPr/>
            </a:pPr>
            <a:r>
              <a:rPr lang="en-GB" altLang="en-US" b="1" dirty="0" smtClean="0"/>
              <a:t>SATURN</a:t>
            </a:r>
            <a:r>
              <a:rPr lang="en-GB" altLang="en-US" dirty="0" smtClean="0"/>
              <a:t> provides detailed information to prepare for forthcoming launches: data availability, formats, meta data, test data, points of contact:</a:t>
            </a:r>
          </a:p>
          <a:p>
            <a:pPr marL="360000" lvl="1" indent="0" algn="ctr">
              <a:buNone/>
              <a:defRPr/>
            </a:pPr>
            <a:r>
              <a:rPr lang="en-GB" altLang="en-US" dirty="0">
                <a:hlinkClick r:id="rId3"/>
              </a:rPr>
              <a:t>https://www.wmo-sat.info/satellite-user-readiness</a:t>
            </a:r>
            <a:r>
              <a:rPr lang="en-GB" altLang="en-US" dirty="0" smtClean="0">
                <a:hlinkClick r:id="rId3"/>
              </a:rPr>
              <a:t>/</a:t>
            </a:r>
            <a:endParaRPr lang="en-GB" altLang="en-US" dirty="0" smtClean="0"/>
          </a:p>
          <a:p>
            <a:pPr lvl="1">
              <a:buFontTx/>
              <a:buChar char="-"/>
              <a:defRPr/>
            </a:pPr>
            <a:r>
              <a:rPr lang="en-GB" altLang="en-US" dirty="0" smtClean="0"/>
              <a:t>The </a:t>
            </a:r>
            <a:r>
              <a:rPr lang="en-GB" altLang="en-US" b="1" dirty="0" smtClean="0"/>
              <a:t>Product Access Guide </a:t>
            </a:r>
            <a:r>
              <a:rPr lang="en-GB" altLang="en-US" dirty="0" smtClean="0"/>
              <a:t>provides information on existing datasets and how to obtain them:</a:t>
            </a:r>
          </a:p>
          <a:p>
            <a:pPr marL="360000" lvl="1" indent="0" algn="ctr">
              <a:buNone/>
              <a:defRPr/>
            </a:pPr>
            <a:r>
              <a:rPr lang="en-GB" altLang="en-US" dirty="0">
                <a:hlinkClick r:id="rId4"/>
              </a:rPr>
              <a:t>https://www.wmo-sat.info/product-access-guide/</a:t>
            </a:r>
            <a:endParaRPr lang="en-GB" altLang="en-US" dirty="0"/>
          </a:p>
          <a:p>
            <a:pPr>
              <a:defRPr/>
            </a:pPr>
            <a:endParaRPr lang="en-GB" dirty="0"/>
          </a:p>
        </p:txBody>
      </p:sp>
      <p:sp>
        <p:nvSpPr>
          <p:cNvPr id="43012" name="Slide Number Placeholder 3"/>
          <p:cNvSpPr>
            <a:spLocks noGrp="1"/>
          </p:cNvSpPr>
          <p:nvPr>
            <p:ph type="sldNum" sz="quarter" idx="4294967295"/>
          </p:nvPr>
        </p:nvSpPr>
        <p:spPr bwMode="auto">
          <a:xfrm>
            <a:off x="9048750"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2603C652-AEC0-4B40-8278-B9C75F61BA99}" type="slidenum">
              <a:rPr lang="en-US" altLang="en-US" sz="900">
                <a:solidFill>
                  <a:srgbClr val="064E83"/>
                </a:solidFill>
              </a:rPr>
              <a:pPr/>
              <a:t>7</a:t>
            </a:fld>
            <a:endParaRPr lang="en-US" altLang="en-US" sz="900">
              <a:solidFill>
                <a:srgbClr val="064E83"/>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590309" y="274639"/>
            <a:ext cx="9620491"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mtClean="0"/>
              <a:t>EPS Second Generation</a:t>
            </a:r>
          </a:p>
        </p:txBody>
      </p:sp>
      <p:sp>
        <p:nvSpPr>
          <p:cNvPr id="3" name="Content Placeholder 2"/>
          <p:cNvSpPr>
            <a:spLocks noGrp="1"/>
          </p:cNvSpPr>
          <p:nvPr>
            <p:ph idx="4294967295"/>
          </p:nvPr>
        </p:nvSpPr>
        <p:spPr>
          <a:xfrm>
            <a:off x="590309" y="908051"/>
            <a:ext cx="9620491" cy="5218113"/>
          </a:xfrm>
          <a:prstGeom prst="rect">
            <a:avLst/>
          </a:prstGeom>
        </p:spPr>
        <p:txBody>
          <a:bodyPr/>
          <a:lstStyle/>
          <a:p>
            <a:pPr marL="0" indent="0">
              <a:buNone/>
              <a:defRPr/>
            </a:pPr>
            <a:r>
              <a:rPr lang="en-GB" sz="2800" dirty="0">
                <a:solidFill>
                  <a:schemeClr val="tx1"/>
                </a:solidFill>
              </a:rPr>
              <a:t>A little of the history that led to EPS-SG…</a:t>
            </a:r>
          </a:p>
          <a:p>
            <a:pPr marL="0" indent="0">
              <a:buNone/>
              <a:defRPr/>
            </a:pPr>
            <a:endParaRPr lang="en-GB" sz="1200" dirty="0">
              <a:solidFill>
                <a:schemeClr val="tx1"/>
              </a:solidFill>
            </a:endParaRPr>
          </a:p>
          <a:p>
            <a:pPr>
              <a:buFont typeface="Arial" pitchFamily="34" charset="0"/>
              <a:buChar char="•"/>
              <a:defRPr/>
            </a:pPr>
            <a:r>
              <a:rPr lang="en-GB" sz="2000" dirty="0">
                <a:solidFill>
                  <a:schemeClr val="accent1">
                    <a:lumMod val="50000"/>
                  </a:schemeClr>
                </a:solidFill>
              </a:rPr>
              <a:t>1970s : Research sounders with a few channels = </a:t>
            </a:r>
            <a:r>
              <a:rPr lang="en-GB" sz="1600" dirty="0">
                <a:solidFill>
                  <a:schemeClr val="accent1">
                    <a:lumMod val="50000"/>
                  </a:schemeClr>
                </a:solidFill>
              </a:rPr>
              <a:t>SCAMS,VTPR</a:t>
            </a:r>
            <a:r>
              <a:rPr lang="en-GB" sz="1600" dirty="0">
                <a:solidFill>
                  <a:schemeClr val="accent1">
                    <a:lumMod val="50000"/>
                  </a:schemeClr>
                </a:solidFill>
              </a:rPr>
              <a:t>+</a:t>
            </a:r>
            <a:endParaRPr lang="en-GB" sz="20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1979   : TOVS (NOAA) = </a:t>
            </a:r>
            <a:r>
              <a:rPr lang="en-GB" sz="1600" dirty="0">
                <a:solidFill>
                  <a:schemeClr val="accent1">
                    <a:lumMod val="50000"/>
                  </a:schemeClr>
                </a:solidFill>
              </a:rPr>
              <a:t>HIRS/2→/3,MSU,SSU,AVHRR</a:t>
            </a:r>
          </a:p>
          <a:p>
            <a:pPr>
              <a:buFont typeface="Arial" pitchFamily="34" charset="0"/>
              <a:buChar char="•"/>
              <a:defRPr/>
            </a:pPr>
            <a:r>
              <a:rPr lang="en-GB" sz="2000" dirty="0">
                <a:solidFill>
                  <a:schemeClr val="accent1">
                    <a:lumMod val="50000"/>
                  </a:schemeClr>
                </a:solidFill>
              </a:rPr>
              <a:t>1999   : ATOVS (NOAA) = </a:t>
            </a:r>
            <a:r>
              <a:rPr lang="en-GB" sz="1600" dirty="0">
                <a:solidFill>
                  <a:schemeClr val="accent1">
                    <a:lumMod val="50000"/>
                  </a:schemeClr>
                </a:solidFill>
              </a:rPr>
              <a:t>HIRS/3→/4,AMSU-A,AMSU-B→MHS,AVHRR</a:t>
            </a:r>
          </a:p>
          <a:p>
            <a:pPr>
              <a:buFont typeface="Arial" pitchFamily="34" charset="0"/>
              <a:buChar char="•"/>
              <a:defRPr/>
            </a:pPr>
            <a:r>
              <a:rPr lang="en-GB" sz="2000" dirty="0">
                <a:solidFill>
                  <a:schemeClr val="accent1">
                    <a:lumMod val="50000"/>
                  </a:schemeClr>
                </a:solidFill>
              </a:rPr>
              <a:t>2002   : A-train: </a:t>
            </a:r>
            <a:r>
              <a:rPr lang="en-GB" sz="1600" dirty="0" err="1">
                <a:solidFill>
                  <a:schemeClr val="accent1">
                    <a:lumMod val="50000"/>
                  </a:schemeClr>
                </a:solidFill>
              </a:rPr>
              <a:t>AIRS,MODIS,CloudSat,Calipso</a:t>
            </a:r>
            <a:r>
              <a:rPr lang="en-GB" sz="1600" dirty="0">
                <a:solidFill>
                  <a:schemeClr val="accent1">
                    <a:lumMod val="50000"/>
                  </a:schemeClr>
                </a:solidFill>
              </a:rPr>
              <a:t>+</a:t>
            </a:r>
            <a:endParaRPr lang="en-GB" sz="20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2007   : EPS First Generation (Metop) = </a:t>
            </a:r>
            <a:r>
              <a:rPr lang="en-GB" sz="1600" dirty="0">
                <a:solidFill>
                  <a:schemeClr val="accent1">
                    <a:lumMod val="50000"/>
                  </a:schemeClr>
                </a:solidFill>
              </a:rPr>
              <a:t>ATOVS + IASI, ASCAT, GRAS, GOME-2 </a:t>
            </a:r>
          </a:p>
          <a:p>
            <a:pPr>
              <a:buFont typeface="Arial" pitchFamily="34" charset="0"/>
              <a:buChar char="•"/>
              <a:defRPr/>
            </a:pPr>
            <a:r>
              <a:rPr lang="en-GB" sz="2000" dirty="0">
                <a:solidFill>
                  <a:schemeClr val="accent1">
                    <a:lumMod val="50000"/>
                  </a:schemeClr>
                </a:solidFill>
              </a:rPr>
              <a:t>2011   : S-NPP = </a:t>
            </a:r>
            <a:r>
              <a:rPr lang="en-GB" sz="1600" dirty="0">
                <a:solidFill>
                  <a:schemeClr val="accent1">
                    <a:lumMod val="50000"/>
                  </a:schemeClr>
                </a:solidFill>
              </a:rPr>
              <a:t>ATMS, CrIS, VIIRS, </a:t>
            </a:r>
            <a:r>
              <a:rPr lang="en-GB" sz="1600" dirty="0" smtClean="0">
                <a:solidFill>
                  <a:schemeClr val="accent1">
                    <a:lumMod val="50000"/>
                  </a:schemeClr>
                </a:solidFill>
              </a:rPr>
              <a:t>OMPS (USA)</a:t>
            </a:r>
          </a:p>
          <a:p>
            <a:pPr>
              <a:buFont typeface="Arial" pitchFamily="34" charset="0"/>
              <a:buChar char="•"/>
              <a:defRPr/>
            </a:pPr>
            <a:r>
              <a:rPr lang="en-GB" sz="2000" dirty="0" smtClean="0">
                <a:solidFill>
                  <a:schemeClr val="accent1">
                    <a:lumMod val="50000"/>
                  </a:schemeClr>
                </a:solidFill>
              </a:rPr>
              <a:t>2013   : FY3-C = </a:t>
            </a:r>
            <a:r>
              <a:rPr lang="en-GB" sz="1600" dirty="0" smtClean="0">
                <a:solidFill>
                  <a:schemeClr val="accent1">
                    <a:lumMod val="50000"/>
                  </a:schemeClr>
                </a:solidFill>
              </a:rPr>
              <a:t>MWHS-2, MWTS-2, MWRI, IRAS, GNOS, … (China)</a:t>
            </a:r>
          </a:p>
          <a:p>
            <a:pPr>
              <a:buFont typeface="Arial" pitchFamily="34" charset="0"/>
              <a:buChar char="•"/>
              <a:defRPr/>
            </a:pPr>
            <a:r>
              <a:rPr lang="en-GB" sz="2000" dirty="0" smtClean="0">
                <a:solidFill>
                  <a:schemeClr val="accent1">
                    <a:lumMod val="50000"/>
                  </a:schemeClr>
                </a:solidFill>
              </a:rPr>
              <a:t>2014   : Meteor M N2 </a:t>
            </a:r>
            <a:r>
              <a:rPr lang="en-GB" sz="1600" dirty="0" smtClean="0">
                <a:solidFill>
                  <a:schemeClr val="accent1">
                    <a:lumMod val="50000"/>
                  </a:schemeClr>
                </a:solidFill>
              </a:rPr>
              <a:t>= MTVZY-GA, IKFS, … (Russia)</a:t>
            </a:r>
          </a:p>
          <a:p>
            <a:pPr>
              <a:buFont typeface="Arial" pitchFamily="34" charset="0"/>
              <a:buChar char="•"/>
              <a:defRPr/>
            </a:pPr>
            <a:endParaRPr lang="en-GB" sz="1600" dirty="0">
              <a:solidFill>
                <a:schemeClr val="accent1">
                  <a:lumMod val="50000"/>
                </a:schemeClr>
              </a:solidFill>
            </a:endParaRPr>
          </a:p>
          <a:p>
            <a:pPr>
              <a:buFont typeface="Arial" pitchFamily="34" charset="0"/>
              <a:buChar char="•"/>
              <a:defRPr/>
            </a:pPr>
            <a:r>
              <a:rPr lang="en-GB" sz="2000" dirty="0" smtClean="0">
                <a:solidFill>
                  <a:schemeClr val="accent1">
                    <a:lumMod val="50000"/>
                  </a:schemeClr>
                </a:solidFill>
              </a:rPr>
              <a:t>2021</a:t>
            </a:r>
            <a:r>
              <a:rPr lang="en-GB" sz="2000" dirty="0">
                <a:solidFill>
                  <a:schemeClr val="accent1">
                    <a:lumMod val="50000"/>
                  </a:schemeClr>
                </a:solidFill>
              </a:rPr>
              <a:t>: 	EPS-SG</a:t>
            </a:r>
          </a:p>
          <a:p>
            <a:pPr lvl="1">
              <a:buFont typeface="Arial" pitchFamily="34" charset="0"/>
              <a:buChar char="•"/>
              <a:defRPr/>
            </a:pPr>
            <a:r>
              <a:rPr lang="en-GB" sz="1800" b="1" dirty="0">
                <a:solidFill>
                  <a:schemeClr val="accent1">
                    <a:lumMod val="50000"/>
                  </a:schemeClr>
                </a:solidFill>
              </a:rPr>
              <a:t>EPS-SG-A (3 </a:t>
            </a:r>
            <a:r>
              <a:rPr lang="en-GB" sz="1800" b="1" dirty="0" err="1">
                <a:solidFill>
                  <a:schemeClr val="accent1">
                    <a:lumMod val="50000"/>
                  </a:schemeClr>
                </a:solidFill>
              </a:rPr>
              <a:t>sats</a:t>
            </a:r>
            <a:r>
              <a:rPr lang="en-GB" sz="1800" b="1" dirty="0">
                <a:solidFill>
                  <a:schemeClr val="accent1">
                    <a:lumMod val="50000"/>
                  </a:schemeClr>
                </a:solidFill>
              </a:rPr>
              <a:t>) 2021-2042 = mostly EPS follow on instruments</a:t>
            </a:r>
          </a:p>
          <a:p>
            <a:pPr lvl="1">
              <a:buFont typeface="Arial" pitchFamily="34" charset="0"/>
              <a:buChar char="•"/>
              <a:defRPr/>
            </a:pPr>
            <a:r>
              <a:rPr lang="en-GB" sz="1800" b="1" dirty="0">
                <a:solidFill>
                  <a:schemeClr val="accent1">
                    <a:lumMod val="50000"/>
                  </a:schemeClr>
                </a:solidFill>
              </a:rPr>
              <a:t>EPS-SG-B (3 </a:t>
            </a:r>
            <a:r>
              <a:rPr lang="en-GB" sz="1800" b="1" dirty="0" err="1">
                <a:solidFill>
                  <a:schemeClr val="accent1">
                    <a:lumMod val="50000"/>
                  </a:schemeClr>
                </a:solidFill>
              </a:rPr>
              <a:t>sats</a:t>
            </a:r>
            <a:r>
              <a:rPr lang="en-GB" sz="1800" b="1" dirty="0">
                <a:solidFill>
                  <a:schemeClr val="accent1">
                    <a:lumMod val="50000"/>
                  </a:schemeClr>
                </a:solidFill>
              </a:rPr>
              <a:t>) 2022-2043 = mostly new instruments</a:t>
            </a:r>
          </a:p>
          <a:p>
            <a:pPr marL="0" indent="0">
              <a:buNone/>
              <a:defRPr/>
            </a:pPr>
            <a:endParaRPr lang="en-GB" sz="14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bwMode="auto">
          <a:xfrm>
            <a:off x="502761" y="360000"/>
            <a:ext cx="8545399"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smtClean="0"/>
              <a:t>EPS Second Generation</a:t>
            </a:r>
          </a:p>
        </p:txBody>
      </p:sp>
      <p:sp>
        <p:nvSpPr>
          <p:cNvPr id="3" name="Content Placeholder 2"/>
          <p:cNvSpPr>
            <a:spLocks noGrp="1"/>
          </p:cNvSpPr>
          <p:nvPr>
            <p:ph idx="4294967295"/>
          </p:nvPr>
        </p:nvSpPr>
        <p:spPr>
          <a:xfrm>
            <a:off x="502761" y="921172"/>
            <a:ext cx="9862027" cy="4525962"/>
          </a:xfrm>
          <a:prstGeom prst="rect">
            <a:avLst/>
          </a:prstGeom>
        </p:spPr>
        <p:txBody>
          <a:bodyPr/>
          <a:lstStyle/>
          <a:p>
            <a:pPr marL="0" indent="0">
              <a:buNone/>
              <a:defRPr/>
            </a:pPr>
            <a:r>
              <a:rPr lang="en-GB" sz="2800" b="1" dirty="0" smtClean="0">
                <a:solidFill>
                  <a:schemeClr val="accent1">
                    <a:lumMod val="50000"/>
                  </a:schemeClr>
                </a:solidFill>
              </a:rPr>
              <a:t>1. Updated counterparts </a:t>
            </a:r>
            <a:r>
              <a:rPr lang="en-GB" sz="2800" b="1" dirty="0">
                <a:solidFill>
                  <a:schemeClr val="accent1">
                    <a:lumMod val="50000"/>
                  </a:schemeClr>
                </a:solidFill>
              </a:rPr>
              <a:t>to Metop </a:t>
            </a:r>
            <a:r>
              <a:rPr lang="en-GB" sz="2800" b="1" dirty="0" smtClean="0">
                <a:solidFill>
                  <a:schemeClr val="accent1">
                    <a:lumMod val="50000"/>
                  </a:schemeClr>
                </a:solidFill>
              </a:rPr>
              <a:t>1</a:t>
            </a:r>
            <a:r>
              <a:rPr lang="en-GB" sz="2800" b="1" baseline="30000" dirty="0" smtClean="0">
                <a:solidFill>
                  <a:schemeClr val="accent1">
                    <a:lumMod val="50000"/>
                  </a:schemeClr>
                </a:solidFill>
              </a:rPr>
              <a:t>st</a:t>
            </a:r>
            <a:r>
              <a:rPr lang="en-GB" sz="2800" b="1" dirty="0" smtClean="0">
                <a:solidFill>
                  <a:schemeClr val="accent1">
                    <a:lumMod val="50000"/>
                  </a:schemeClr>
                </a:solidFill>
              </a:rPr>
              <a:t> generation</a:t>
            </a:r>
            <a:endParaRPr lang="en-GB" sz="2800" b="1" dirty="0">
              <a:solidFill>
                <a:schemeClr val="accent1">
                  <a:lumMod val="50000"/>
                </a:schemeClr>
              </a:solidFill>
            </a:endParaRPr>
          </a:p>
          <a:p>
            <a:pPr lvl="1">
              <a:spcAft>
                <a:spcPts val="600"/>
              </a:spcAft>
              <a:buFont typeface="Arial" pitchFamily="34" charset="0"/>
              <a:buChar char="•"/>
              <a:defRPr/>
            </a:pPr>
            <a:r>
              <a:rPr lang="en-GB" sz="2000" dirty="0">
                <a:solidFill>
                  <a:schemeClr val="accent1">
                    <a:lumMod val="50000"/>
                  </a:schemeClr>
                </a:solidFill>
              </a:rPr>
              <a:t>ATOVS + AVHRR/MODIS → MWS + </a:t>
            </a:r>
            <a:r>
              <a:rPr lang="en-GB" sz="2000" dirty="0" err="1">
                <a:solidFill>
                  <a:schemeClr val="accent1">
                    <a:lumMod val="50000"/>
                  </a:schemeClr>
                </a:solidFill>
              </a:rPr>
              <a:t>MetImage</a:t>
            </a:r>
            <a:endParaRPr lang="en-GB" sz="2000" dirty="0">
              <a:solidFill>
                <a:schemeClr val="accent1">
                  <a:lumMod val="50000"/>
                </a:schemeClr>
              </a:solidFill>
            </a:endParaRPr>
          </a:p>
          <a:p>
            <a:pPr lvl="1">
              <a:spcAft>
                <a:spcPts val="600"/>
              </a:spcAft>
              <a:buFont typeface="Arial" pitchFamily="34" charset="0"/>
              <a:buChar char="•"/>
              <a:defRPr/>
            </a:pPr>
            <a:r>
              <a:rPr lang="en-GB" sz="2000" dirty="0">
                <a:solidFill>
                  <a:schemeClr val="accent1">
                    <a:lumMod val="50000"/>
                  </a:schemeClr>
                </a:solidFill>
              </a:rPr>
              <a:t>IASI → IASI-NG</a:t>
            </a:r>
          </a:p>
          <a:p>
            <a:pPr lvl="1">
              <a:spcAft>
                <a:spcPts val="600"/>
              </a:spcAft>
              <a:buFont typeface="Arial" pitchFamily="34" charset="0"/>
              <a:buChar char="•"/>
              <a:defRPr/>
            </a:pPr>
            <a:r>
              <a:rPr lang="en-GB" sz="2000" dirty="0">
                <a:solidFill>
                  <a:schemeClr val="accent1">
                    <a:lumMod val="50000"/>
                  </a:schemeClr>
                </a:solidFill>
              </a:rPr>
              <a:t>ASCAT → SCA (on EPS-SG-B)</a:t>
            </a:r>
          </a:p>
          <a:p>
            <a:pPr marL="714375" lvl="1" indent="-233363">
              <a:spcAft>
                <a:spcPts val="600"/>
              </a:spcAft>
              <a:buFont typeface="Arial" pitchFamily="34" charset="0"/>
              <a:buChar char="•"/>
              <a:defRPr/>
            </a:pPr>
            <a:r>
              <a:rPr lang="en-GB" sz="2000" dirty="0">
                <a:solidFill>
                  <a:schemeClr val="accent1">
                    <a:lumMod val="50000"/>
                  </a:schemeClr>
                </a:solidFill>
              </a:rPr>
              <a:t> GOME-2 → Sentinel-5 UVNS</a:t>
            </a:r>
          </a:p>
          <a:p>
            <a:pPr marL="714375" lvl="1" indent="-233363">
              <a:spcAft>
                <a:spcPts val="600"/>
              </a:spcAft>
              <a:buFont typeface="Arial" pitchFamily="34" charset="0"/>
              <a:buChar char="•"/>
              <a:defRPr/>
            </a:pPr>
            <a:r>
              <a:rPr lang="en-GB" sz="2000" dirty="0">
                <a:solidFill>
                  <a:schemeClr val="accent1">
                    <a:lumMod val="50000"/>
                  </a:schemeClr>
                </a:solidFill>
              </a:rPr>
              <a:t> GRAS  → RO</a:t>
            </a:r>
          </a:p>
          <a:p>
            <a:pPr marL="4762" indent="0">
              <a:spcAft>
                <a:spcPts val="600"/>
              </a:spcAft>
              <a:buNone/>
              <a:defRPr/>
            </a:pPr>
            <a:endParaRPr lang="en-GB" dirty="0">
              <a:solidFill>
                <a:schemeClr val="accent1">
                  <a:lumMod val="50000"/>
                </a:schemeClr>
              </a:solidFill>
            </a:endParaRPr>
          </a:p>
          <a:p>
            <a:pPr marL="4762" indent="0">
              <a:spcAft>
                <a:spcPts val="600"/>
              </a:spcAft>
              <a:buNone/>
              <a:defRPr/>
            </a:pPr>
            <a:r>
              <a:rPr lang="en-GB" sz="2800" b="1" dirty="0" smtClean="0">
                <a:solidFill>
                  <a:schemeClr val="accent1">
                    <a:lumMod val="50000"/>
                  </a:schemeClr>
                </a:solidFill>
              </a:rPr>
              <a:t>2. New capability</a:t>
            </a:r>
            <a:endParaRPr lang="en-GB" sz="2800" b="1" dirty="0">
              <a:solidFill>
                <a:schemeClr val="accent1">
                  <a:lumMod val="50000"/>
                </a:schemeClr>
              </a:solidFill>
            </a:endParaRPr>
          </a:p>
          <a:p>
            <a:pPr marL="714375" lvl="1" indent="-233363">
              <a:spcAft>
                <a:spcPts val="600"/>
              </a:spcAft>
              <a:buFont typeface="Arial" pitchFamily="34" charset="0"/>
              <a:buChar char="•"/>
              <a:defRPr/>
            </a:pPr>
            <a:r>
              <a:rPr lang="en-GB" sz="2000" dirty="0">
                <a:solidFill>
                  <a:schemeClr val="accent1">
                    <a:lumMod val="50000"/>
                  </a:schemeClr>
                </a:solidFill>
              </a:rPr>
              <a:t>MWI: based on SSM/I </a:t>
            </a:r>
          </a:p>
          <a:p>
            <a:pPr marL="714375" lvl="1" indent="-233363">
              <a:spcAft>
                <a:spcPts val="600"/>
              </a:spcAft>
              <a:buFont typeface="Arial" pitchFamily="34" charset="0"/>
              <a:buChar char="•"/>
              <a:defRPr/>
            </a:pPr>
            <a:r>
              <a:rPr lang="en-GB" sz="2000" dirty="0">
                <a:solidFill>
                  <a:schemeClr val="accent1">
                    <a:lumMod val="50000"/>
                  </a:schemeClr>
                </a:solidFill>
              </a:rPr>
              <a:t>3MI: based on POLDER and PARASOL (VIS/NIR/SWIR)</a:t>
            </a:r>
          </a:p>
          <a:p>
            <a:pPr marL="714375" lvl="1" indent="-233363">
              <a:spcAft>
                <a:spcPts val="600"/>
              </a:spcAft>
              <a:buFont typeface="Arial" pitchFamily="34" charset="0"/>
              <a:buChar char="•"/>
              <a:defRPr/>
            </a:pPr>
            <a:r>
              <a:rPr lang="en-GB" sz="2000" dirty="0">
                <a:solidFill>
                  <a:schemeClr val="accent1">
                    <a:lumMod val="50000"/>
                  </a:schemeClr>
                </a:solidFill>
              </a:rPr>
              <a:t>ICI: completely new! Sub-mm imager for cloud ice</a:t>
            </a:r>
          </a:p>
          <a:p>
            <a:pPr marL="0" indent="0">
              <a:spcAft>
                <a:spcPts val="600"/>
              </a:spcAft>
              <a:buNone/>
              <a:defRPr/>
            </a:pPr>
            <a:endParaRPr lang="en-GB" sz="2000" dirty="0">
              <a:solidFill>
                <a:schemeClr val="accent1">
                  <a:lumMod val="50000"/>
                </a:schemeClr>
              </a:solidFill>
            </a:endParaRPr>
          </a:p>
          <a:p>
            <a:pPr>
              <a:defRPr/>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34668</TotalTime>
  <Words>1459</Words>
  <Application>Microsoft Office PowerPoint</Application>
  <PresentationFormat>Widescreen</PresentationFormat>
  <Paragraphs>312</Paragraphs>
  <Slides>25</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 Unicode MS</vt:lpstr>
      <vt:lpstr>ＭＳ Ｐゴシック</vt:lpstr>
      <vt:lpstr>Arial</vt:lpstr>
      <vt:lpstr>Arial Black</vt:lpstr>
      <vt:lpstr>Calibri</vt:lpstr>
      <vt:lpstr>Helvetica</vt:lpstr>
      <vt:lpstr>Times</vt:lpstr>
      <vt:lpstr>Times New Roman</vt:lpstr>
      <vt:lpstr>Wingdings</vt:lpstr>
      <vt:lpstr>ECMWF Light 4:3 blue</vt:lpstr>
      <vt:lpstr>PowerPoint Presentation</vt:lpstr>
      <vt:lpstr>PowerPoint Presentation</vt:lpstr>
      <vt:lpstr>Data coverage e.g. MHS</vt:lpstr>
      <vt:lpstr>Satellite Equatorial Crossing Times (courtesy of Eric Nelkin)</vt:lpstr>
      <vt:lpstr>WMO Coordination and WIGOS</vt:lpstr>
      <vt:lpstr>WMO Integrated Global Observing System (WIGOS)  </vt:lpstr>
      <vt:lpstr>Developing WIGOS</vt:lpstr>
      <vt:lpstr>EPS Second Generation</vt:lpstr>
      <vt:lpstr>EPS Second Generation</vt:lpstr>
      <vt:lpstr>EPS-SG: Ice Cloud Imager - ICI</vt:lpstr>
      <vt:lpstr>EPS-SG:  Multi-Viewing Multi-Channel Multi-Polarisation Imaging Mission - 3MI</vt:lpstr>
      <vt:lpstr>Aerosol impacts – aerosol climatology change in ECMWF Cy43r3</vt:lpstr>
      <vt:lpstr>Meteosat Third Generation</vt:lpstr>
      <vt:lpstr>PowerPoint Presentation</vt:lpstr>
      <vt:lpstr>MTG: Infrared Sounder - IRS</vt:lpstr>
      <vt:lpstr>First images and data from FY4-A</vt:lpstr>
      <vt:lpstr>Aeolus: doppler wind lidar</vt:lpstr>
      <vt:lpstr>PowerPoint Presentation</vt:lpstr>
      <vt:lpstr>PowerPoint Presentation</vt:lpstr>
      <vt:lpstr>Traced to tropical wave:  Work by Zagar demonstrated assimilation of Z only can’t generated the wind increments for tropical equatorial Rossby waves.</vt:lpstr>
      <vt:lpstr>PowerPoint Presentation</vt:lpstr>
      <vt:lpstr>PowerPoint Presentation</vt:lpstr>
      <vt:lpstr>PowerPoint Presentation</vt:lpstr>
      <vt:lpstr>Some missions 2014-18</vt:lpstr>
      <vt:lpstr>Summary</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Stephen English</cp:lastModifiedBy>
  <cp:revision>208</cp:revision>
  <cp:lastPrinted>2016-03-01T10:05:15Z</cp:lastPrinted>
  <dcterms:created xsi:type="dcterms:W3CDTF">2015-03-12T16:17:10Z</dcterms:created>
  <dcterms:modified xsi:type="dcterms:W3CDTF">2017-04-05T08:15:34Z</dcterms:modified>
</cp:coreProperties>
</file>